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 id="2147483702" r:id="rId3"/>
    <p:sldMasterId id="2147483703" r:id="rId4"/>
  </p:sldMasterIdLst>
  <p:notesMasterIdLst>
    <p:notesMasterId r:id="rId8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Lst>
  <p:sldSz cx="9144000" cy="5143500" type="screen16x9"/>
  <p:notesSz cx="6858000" cy="9144000"/>
  <p:embeddedFontLst>
    <p:embeddedFont>
      <p:font typeface="Georgia" panose="02040502050405020303" pitchFamily="18" charset="0"/>
      <p:regular r:id="rId85"/>
      <p:bold r:id="rId86"/>
      <p:italic r:id="rId87"/>
      <p:boldItalic r:id="rId88"/>
    </p:embeddedFont>
    <p:embeddedFont>
      <p:font typeface="Helvetica Neue" panose="020B0604020202020204" charset="0"/>
      <p:regular r:id="rId89"/>
      <p:bold r:id="rId90"/>
      <p:italic r:id="rId91"/>
      <p:boldItalic r:id="rId92"/>
    </p:embeddedFont>
    <p:embeddedFont>
      <p:font typeface="Montserrat" panose="00000500000000000000" pitchFamily="2" charset="0"/>
      <p:regular r:id="rId93"/>
    </p:embeddedFont>
    <p:embeddedFont>
      <p:font typeface="Open Sans" panose="020B0606030504020204" pitchFamily="34" charset="0"/>
      <p:regular r:id="rId94"/>
      <p:bold r:id="rId95"/>
      <p:italic r:id="rId96"/>
      <p:boldItalic r:id="rId97"/>
    </p:embeddedFont>
    <p:embeddedFont>
      <p:font typeface="Public Sans" panose="020B0604020202020204" charset="0"/>
      <p:regular r:id="rId98"/>
      <p:bold r:id="rId99"/>
      <p:italic r:id="rId100"/>
      <p:boldItalic r:id="rId101"/>
    </p:embeddedFont>
    <p:embeddedFont>
      <p:font typeface="Public Sans ExtraLight" panose="020B0604020202020204" charset="0"/>
      <p:regular r:id="rId102"/>
      <p:bold r:id="rId103"/>
      <p:italic r:id="rId104"/>
      <p:boldItalic r:id="rId105"/>
    </p:embeddedFont>
    <p:embeddedFont>
      <p:font typeface="Public Sans Light" panose="020B0604020202020204" charset="0"/>
      <p:regular r:id="rId106"/>
      <p:bold r:id="rId107"/>
      <p:italic r:id="rId108"/>
      <p:boldItalic r:id="rId109"/>
    </p:embeddedFont>
    <p:embeddedFont>
      <p:font typeface="Public Sans SemiBold" panose="020B0604020202020204" charset="0"/>
      <p:regular r:id="rId110"/>
      <p:bold r:id="rId111"/>
      <p:italic r:id="rId112"/>
      <p:boldItalic r:id="rId113"/>
    </p:embeddedFont>
    <p:embeddedFont>
      <p:font typeface="Roboto" panose="02000000000000000000" pitchFamily="2" charset="0"/>
      <p:regular r:id="rId114"/>
      <p:bold r:id="rId115"/>
      <p:italic r:id="rId116"/>
      <p:boldItalic r:id="rId117"/>
    </p:embeddedFont>
    <p:embeddedFont>
      <p:font typeface="Roboto Light" panose="02000000000000000000" pitchFamily="2" charset="0"/>
      <p:regular r:id="rId118"/>
    </p:embeddedFont>
    <p:embeddedFont>
      <p:font typeface="Source Sans Pro" panose="020B0503030403020204" pitchFamily="34" charset="0"/>
      <p:regular r:id="rId119"/>
      <p:bold r:id="rId120"/>
      <p:italic r:id="rId121"/>
    </p:embeddedFont>
    <p:embeddedFont>
      <p:font typeface="Trebuchet MS" panose="020B0603020202020204" pitchFamily="34" charset="0"/>
      <p:regular r:id="rId122"/>
      <p:bold r:id="rId123"/>
      <p:italic r:id="rId124"/>
      <p:boldItalic r:id="rId125"/>
    </p:embeddedFont>
    <p:embeddedFont>
      <p:font typeface="Verdana" panose="020B0604030504040204" pitchFamily="34" charset="0"/>
      <p:regular r:id="rId126"/>
      <p:bold r:id="rId127"/>
      <p:italic r:id="rId128"/>
      <p:boldItalic r:id="rId1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AD0E7A-C012-4FF7-B8E1-187D3764043F}">
  <a:tblStyle styleId="{6EAD0E7A-C012-4FF7-B8E1-187D3764043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FEC0B36-00D8-479C-BE41-87F01BAFC20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3.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font" Target="fonts/font23.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8.fntdata"/><Relationship Id="rId123" Type="http://schemas.openxmlformats.org/officeDocument/2006/relationships/font" Target="fonts/font39.fntdata"/><Relationship Id="rId128" Type="http://schemas.openxmlformats.org/officeDocument/2006/relationships/font" Target="fonts/font44.fntdata"/><Relationship Id="rId5" Type="http://schemas.openxmlformats.org/officeDocument/2006/relationships/slide" Target="slides/slide1.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29.fntdata"/><Relationship Id="rId118" Type="http://schemas.openxmlformats.org/officeDocument/2006/relationships/font" Target="fonts/font34.fntdata"/><Relationship Id="rId80" Type="http://schemas.openxmlformats.org/officeDocument/2006/relationships/slide" Target="slides/slide76.xml"/><Relationship Id="rId85" Type="http://schemas.openxmlformats.org/officeDocument/2006/relationships/font" Target="fonts/font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9.fntdata"/><Relationship Id="rId108" Type="http://schemas.openxmlformats.org/officeDocument/2006/relationships/font" Target="fonts/font24.fntdata"/><Relationship Id="rId124" Type="http://schemas.openxmlformats.org/officeDocument/2006/relationships/font" Target="fonts/font40.fntdata"/><Relationship Id="rId129" Type="http://schemas.openxmlformats.org/officeDocument/2006/relationships/font" Target="fonts/font45.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30.fntdata"/><Relationship Id="rId119" Type="http://schemas.openxmlformats.org/officeDocument/2006/relationships/font" Target="fonts/font35.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font" Target="fonts/font2.fntdata"/><Relationship Id="rId130"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5.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104" Type="http://schemas.openxmlformats.org/officeDocument/2006/relationships/font" Target="fonts/font20.fntdata"/><Relationship Id="rId120" Type="http://schemas.openxmlformats.org/officeDocument/2006/relationships/font" Target="fonts/font36.fntdata"/><Relationship Id="rId125" Type="http://schemas.openxmlformats.org/officeDocument/2006/relationships/font" Target="fonts/font41.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3.fntdata"/><Relationship Id="rId110" Type="http://schemas.openxmlformats.org/officeDocument/2006/relationships/font" Target="fonts/font26.fntdata"/><Relationship Id="rId115" Type="http://schemas.openxmlformats.org/officeDocument/2006/relationships/font" Target="fonts/font31.fntdata"/><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6.fntdata"/><Relationship Id="rId105" Type="http://schemas.openxmlformats.org/officeDocument/2006/relationships/font" Target="fonts/font21.fntdata"/><Relationship Id="rId126" Type="http://schemas.openxmlformats.org/officeDocument/2006/relationships/font" Target="fonts/font4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9.fntdata"/><Relationship Id="rId98" Type="http://schemas.openxmlformats.org/officeDocument/2006/relationships/font" Target="fonts/font14.fntdata"/><Relationship Id="rId121" Type="http://schemas.openxmlformats.org/officeDocument/2006/relationships/font" Target="fonts/font37.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32.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font" Target="fonts/font4.fntdata"/><Relationship Id="rId111" Type="http://schemas.openxmlformats.org/officeDocument/2006/relationships/font" Target="fonts/font27.fntdata"/><Relationship Id="rId132"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22.fntdata"/><Relationship Id="rId127" Type="http://schemas.openxmlformats.org/officeDocument/2006/relationships/font" Target="fonts/font43.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122" Type="http://schemas.openxmlformats.org/officeDocument/2006/relationships/font" Target="fonts/font38.fntdata"/><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font" Target="fonts/font5.fntdata"/><Relationship Id="rId112" Type="http://schemas.openxmlformats.org/officeDocument/2006/relationships/font" Target="fonts/font28.fntdata"/><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irena.org/newsroom/pressreleases/2021/Jun/Majority-of-New-Renewables-Undercut-Cheapest-Fossil-Fuel-on-Cost"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fhwa.dot.gov/environment/alternative_fuel_corridors/" TargetMode="External"/><Relationship Id="rId4" Type="http://schemas.openxmlformats.org/officeDocument/2006/relationships/hyperlink" Target="https://www.eia.gov/todayinenergy/detail.php?id=53459"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whitehouse.gov/briefing-room/statements-releases/2021/08/04/white-house-releases-state-fact-sheets-highlighting-the-impact-of-the-infrastructure-investment-and-jobs-act-nationwide/"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gsa.gov/real-estate/environmental-programs/energy-water-conservation/gsa-areawide-public-utility-contracts" TargetMode="External"/><Relationship Id="rId5" Type="http://schemas.openxmlformats.org/officeDocument/2006/relationships/hyperlink" Target="https://www.energy.gov/eere/femp/articles/ev-utility-finder-ev-u-finder" TargetMode="External"/><Relationship Id="rId4" Type="http://schemas.openxmlformats.org/officeDocument/2006/relationships/hyperlink" Target="https://www.energy.gov/eere/femp/about-utility-energy-service-contracts"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isa.gov/news-events/directives/ed-24-01-mitigate-ivanti-connect-secure-and-ivanti-policy-secure-vulnerabilit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ecurityweek.com/mr-cooper-data-breach-impacts-14-7-million-individua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daf0365edb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daf0365ed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daf0365edb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daf0365edb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daf0365edb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daf0365edb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600"/>
              </a:spcAft>
              <a:buNone/>
            </a:pPr>
            <a:endParaRPr>
              <a:solidFill>
                <a:srgbClr val="FF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daf0365edb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daf0365edb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daf0365edb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daf0365edb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daf0365edb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daf0365edb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5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daf0365edb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daf0365edb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daf0365edb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daf0365edb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daf0365edb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daf0365edb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400"/>
              </a:spcAft>
              <a:buNone/>
            </a:pPr>
            <a:endParaRPr sz="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daf0365edb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daf0365edb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daf0365edb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daf0365edb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40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daf0365ed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daf0365ed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daf0365edb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2daf0365edb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daf0365edb_0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daf0365edb_0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daf0365edb_0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daf0365edb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daf0365edb_0_1209:notes"/>
          <p:cNvSpPr>
            <a:spLocks noGrp="1" noRot="1" noChangeAspect="1"/>
          </p:cNvSpPr>
          <p:nvPr>
            <p:ph type="sldImg" idx="2"/>
          </p:nvPr>
        </p:nvSpPr>
        <p:spPr>
          <a:xfrm>
            <a:off x="311150" y="652463"/>
            <a:ext cx="5807075" cy="3267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daf0365edb_0_1209:notes"/>
          <p:cNvSpPr txBox="1">
            <a:spLocks noGrp="1"/>
          </p:cNvSpPr>
          <p:nvPr>
            <p:ph type="body" idx="1"/>
          </p:nvPr>
        </p:nvSpPr>
        <p:spPr>
          <a:xfrm>
            <a:off x="642938" y="4136571"/>
            <a:ext cx="5143500" cy="3918900"/>
          </a:xfrm>
          <a:prstGeom prst="rect">
            <a:avLst/>
          </a:prstGeom>
          <a:noFill/>
          <a:ln>
            <a:noFill/>
          </a:ln>
        </p:spPr>
        <p:txBody>
          <a:bodyPr spcFirstLastPara="1" wrap="square" lIns="86175" tIns="86175" rIns="86175" bIns="86175" anchor="t" anchorCtr="0">
            <a:noAutofit/>
          </a:bodyPr>
          <a:lstStyle/>
          <a:p>
            <a:pPr marL="0" lvl="0" indent="0" algn="l" rtl="0">
              <a:spcBef>
                <a:spcPts val="0"/>
              </a:spcBef>
              <a:spcAft>
                <a:spcPts val="0"/>
              </a:spcAft>
              <a:buClr>
                <a:schemeClr val="dk1"/>
              </a:buClr>
              <a:buSzPts val="11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daf0365edb_0_1215:notes"/>
          <p:cNvSpPr txBox="1">
            <a:spLocks noGrp="1"/>
          </p:cNvSpPr>
          <p:nvPr>
            <p:ph type="body" idx="1"/>
          </p:nvPr>
        </p:nvSpPr>
        <p:spPr>
          <a:xfrm>
            <a:off x="686109" y="4344098"/>
            <a:ext cx="54858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9" name="Google Shape;619;g2daf0365edb_0_1215: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daf0365edb_0_1222:notes"/>
          <p:cNvSpPr txBox="1">
            <a:spLocks noGrp="1"/>
          </p:cNvSpPr>
          <p:nvPr>
            <p:ph type="body" idx="1"/>
          </p:nvPr>
        </p:nvSpPr>
        <p:spPr>
          <a:xfrm>
            <a:off x="686109" y="4344098"/>
            <a:ext cx="54858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g2daf0365edb_0_1222: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daf0365edb_0_122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2daf0365edb_0_1229:notes"/>
          <p:cNvSpPr txBox="1">
            <a:spLocks noGrp="1"/>
          </p:cNvSpPr>
          <p:nvPr>
            <p:ph type="body" idx="1"/>
          </p:nvPr>
        </p:nvSpPr>
        <p:spPr>
          <a:xfrm>
            <a:off x="686109" y="4344098"/>
            <a:ext cx="5485800" cy="4114500"/>
          </a:xfrm>
          <a:prstGeom prst="rect">
            <a:avLst/>
          </a:prstGeom>
          <a:noFill/>
          <a:ln>
            <a:noFill/>
          </a:ln>
        </p:spPr>
        <p:txBody>
          <a:bodyPr spcFirstLastPara="1" wrap="square" lIns="88650" tIns="44325" rIns="88650" bIns="443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
              <a:t>FSS was established in 1960 by GSA.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100"/>
              <a:buFont typeface="Calibri"/>
              <a:buNone/>
            </a:pPr>
            <a:r>
              <a:rPr lang="en"/>
              <a:t>Our schedules are for commercial products and services; </a:t>
            </a:r>
            <a:endParaRPr/>
          </a:p>
          <a:p>
            <a:pPr marL="0" marR="0" lvl="0" indent="0" algn="l" rtl="0">
              <a:lnSpc>
                <a:spcPct val="100000"/>
              </a:lnSpc>
              <a:spcBef>
                <a:spcPts val="0"/>
              </a:spcBef>
              <a:spcAft>
                <a:spcPts val="0"/>
              </a:spcAft>
              <a:buClr>
                <a:schemeClr val="dk1"/>
              </a:buClr>
              <a:buSzPts val="1100"/>
              <a:buFont typeface="Calibri"/>
              <a:buNone/>
            </a:pPr>
            <a:r>
              <a:rPr lang="en"/>
              <a:t>we have </a:t>
            </a:r>
            <a:r>
              <a:rPr lang="en" sz="1100">
                <a:latin typeface="Calibri"/>
                <a:ea typeface="Calibri"/>
                <a:cs typeface="Calibri"/>
                <a:sym typeface="Calibri"/>
              </a:rPr>
              <a:t>approximately 1 million commercial products &amp; services falling under 9 Schedules on over 1600 contracts with total sales in FY22 of $18 billion (VA = $11b, OGA = $6bil)</a:t>
            </a:r>
            <a:endParaRPr/>
          </a:p>
          <a:p>
            <a:pPr marL="0" lvl="0" indent="0" algn="l" rtl="0">
              <a:spcBef>
                <a:spcPts val="0"/>
              </a:spcBef>
              <a:spcAft>
                <a:spcPts val="0"/>
              </a:spcAft>
              <a:buNone/>
            </a:pPr>
            <a:endParaRPr/>
          </a:p>
        </p:txBody>
      </p:sp>
      <p:sp>
        <p:nvSpPr>
          <p:cNvPr id="636" name="Google Shape;636;g2daf0365edb_0_1229:notes"/>
          <p:cNvSpPr txBox="1">
            <a:spLocks noGrp="1"/>
          </p:cNvSpPr>
          <p:nvPr>
            <p:ph type="sldNum" idx="12"/>
          </p:nvPr>
        </p:nvSpPr>
        <p:spPr>
          <a:xfrm>
            <a:off x="3884355" y="8685096"/>
            <a:ext cx="2972100" cy="457500"/>
          </a:xfrm>
          <a:prstGeom prst="rect">
            <a:avLst/>
          </a:prstGeom>
          <a:noFill/>
          <a:ln>
            <a:noFill/>
          </a:ln>
        </p:spPr>
        <p:txBody>
          <a:bodyPr spcFirstLastPara="1" wrap="square" lIns="88650" tIns="44325" rIns="88650" bIns="44325" anchor="b" anchorCtr="0">
            <a:noAutofit/>
          </a:bodyPr>
          <a:lstStyle/>
          <a:p>
            <a:pPr marL="0" lvl="0" indent="0" algn="r" rtl="0">
              <a:spcBef>
                <a:spcPts val="0"/>
              </a:spcBef>
              <a:spcAft>
                <a:spcPts val="0"/>
              </a:spcAft>
              <a:buNone/>
            </a:pPr>
            <a:fld id="{00000000-1234-1234-1234-123412341234}" type="slidenum">
              <a:rPr lang="en" sz="1300"/>
              <a:t>26</a:t>
            </a:fld>
            <a:endParaRPr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daf0365edb_0_1237: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g2daf0365edb_0_1237:notes"/>
          <p:cNvSpPr txBox="1">
            <a:spLocks noGrp="1"/>
          </p:cNvSpPr>
          <p:nvPr>
            <p:ph type="body" idx="1"/>
          </p:nvPr>
        </p:nvSpPr>
        <p:spPr>
          <a:xfrm>
            <a:off x="686109" y="4344098"/>
            <a:ext cx="5485800" cy="4114500"/>
          </a:xfrm>
          <a:prstGeom prst="rect">
            <a:avLst/>
          </a:prstGeom>
          <a:noFill/>
          <a:ln>
            <a:noFill/>
          </a:ln>
        </p:spPr>
        <p:txBody>
          <a:bodyPr spcFirstLastPara="1" wrap="square" lIns="88650" tIns="44325" rIns="88650" bIns="443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a:p>
        </p:txBody>
      </p:sp>
      <p:sp>
        <p:nvSpPr>
          <p:cNvPr id="645" name="Google Shape;645;g2daf0365edb_0_1237:notes"/>
          <p:cNvSpPr txBox="1">
            <a:spLocks noGrp="1"/>
          </p:cNvSpPr>
          <p:nvPr>
            <p:ph type="sldNum" idx="12"/>
          </p:nvPr>
        </p:nvSpPr>
        <p:spPr>
          <a:xfrm>
            <a:off x="3884355" y="8685096"/>
            <a:ext cx="2972100" cy="457500"/>
          </a:xfrm>
          <a:prstGeom prst="rect">
            <a:avLst/>
          </a:prstGeom>
          <a:noFill/>
          <a:ln>
            <a:noFill/>
          </a:ln>
        </p:spPr>
        <p:txBody>
          <a:bodyPr spcFirstLastPara="1" wrap="square" lIns="88650" tIns="44325" rIns="88650" bIns="44325" anchor="b" anchorCtr="0">
            <a:noAutofit/>
          </a:bodyPr>
          <a:lstStyle/>
          <a:p>
            <a:pPr marL="0" lvl="0" indent="0" algn="r" rtl="0">
              <a:spcBef>
                <a:spcPts val="0"/>
              </a:spcBef>
              <a:spcAft>
                <a:spcPts val="0"/>
              </a:spcAft>
              <a:buNone/>
            </a:pPr>
            <a:fld id="{00000000-1234-1234-1234-123412341234}" type="slidenum">
              <a:rPr lang="en" sz="1300"/>
              <a:t>27</a:t>
            </a:fld>
            <a:endParaRPr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daf0365edb_0_1245:notes"/>
          <p:cNvSpPr txBox="1">
            <a:spLocks noGrp="1"/>
          </p:cNvSpPr>
          <p:nvPr>
            <p:ph type="body" idx="1"/>
          </p:nvPr>
        </p:nvSpPr>
        <p:spPr>
          <a:xfrm>
            <a:off x="686109" y="4344098"/>
            <a:ext cx="54858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g2daf0365edb_0_1245: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daf0365edb_0_1255:notes"/>
          <p:cNvSpPr>
            <a:spLocks noGrp="1" noRot="1" noChangeAspect="1"/>
          </p:cNvSpPr>
          <p:nvPr>
            <p:ph type="sldImg" idx="2"/>
          </p:nvPr>
        </p:nvSpPr>
        <p:spPr>
          <a:xfrm>
            <a:off x="428625" y="684893"/>
            <a:ext cx="60009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g2daf0365edb_0_1255:notes"/>
          <p:cNvSpPr txBox="1">
            <a:spLocks noGrp="1"/>
          </p:cNvSpPr>
          <p:nvPr>
            <p:ph type="body" idx="1"/>
          </p:nvPr>
        </p:nvSpPr>
        <p:spPr>
          <a:xfrm>
            <a:off x="686109" y="4344098"/>
            <a:ext cx="5485800" cy="4114500"/>
          </a:xfrm>
          <a:prstGeom prst="rect">
            <a:avLst/>
          </a:prstGeom>
          <a:noFill/>
          <a:ln>
            <a:noFill/>
          </a:ln>
        </p:spPr>
        <p:txBody>
          <a:bodyPr spcFirstLastPara="1" wrap="square" lIns="88650" tIns="44325" rIns="88650" bIns="44325" anchor="t" anchorCtr="0">
            <a:noAutofit/>
          </a:bodyPr>
          <a:lstStyle/>
          <a:p>
            <a:pPr marL="0" lvl="0" indent="0" algn="l" rtl="0">
              <a:spcBef>
                <a:spcPts val="0"/>
              </a:spcBef>
              <a:spcAft>
                <a:spcPts val="0"/>
              </a:spcAft>
              <a:buNone/>
            </a:pPr>
            <a:endParaRPr/>
          </a:p>
        </p:txBody>
      </p:sp>
      <p:sp>
        <p:nvSpPr>
          <p:cNvPr id="665" name="Google Shape;665;g2daf0365edb_0_1255:notes"/>
          <p:cNvSpPr txBox="1">
            <a:spLocks noGrp="1"/>
          </p:cNvSpPr>
          <p:nvPr>
            <p:ph type="sldNum" idx="12"/>
          </p:nvPr>
        </p:nvSpPr>
        <p:spPr>
          <a:xfrm>
            <a:off x="3884355" y="8685096"/>
            <a:ext cx="2972100" cy="457500"/>
          </a:xfrm>
          <a:prstGeom prst="rect">
            <a:avLst/>
          </a:prstGeom>
          <a:noFill/>
          <a:ln>
            <a:noFill/>
          </a:ln>
        </p:spPr>
        <p:txBody>
          <a:bodyPr spcFirstLastPara="1" wrap="square" lIns="88650" tIns="44325" rIns="88650" bIns="44325" anchor="b" anchorCtr="0">
            <a:noAutofit/>
          </a:bodyPr>
          <a:lstStyle/>
          <a:p>
            <a:pPr marL="0" lvl="0" indent="0" algn="r" rtl="0">
              <a:spcBef>
                <a:spcPts val="0"/>
              </a:spcBef>
              <a:spcAft>
                <a:spcPts val="0"/>
              </a:spcAft>
              <a:buNone/>
            </a:pPr>
            <a:fld id="{00000000-1234-1234-1234-123412341234}" type="slidenum">
              <a:rPr lang="en" sz="1300"/>
              <a:t>29</a:t>
            </a:fld>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daf0365edb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daf0365edb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daf0365edb_0_1272:notes"/>
          <p:cNvSpPr txBox="1">
            <a:spLocks noGrp="1"/>
          </p:cNvSpPr>
          <p:nvPr>
            <p:ph type="body" idx="1"/>
          </p:nvPr>
        </p:nvSpPr>
        <p:spPr>
          <a:xfrm>
            <a:off x="686109" y="4344098"/>
            <a:ext cx="54858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2" name="Google Shape;682;g2daf0365edb_0_1272: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daf0365edb_0_127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2daf0365edb_0_1279:notes"/>
          <p:cNvSpPr txBox="1">
            <a:spLocks noGrp="1"/>
          </p:cNvSpPr>
          <p:nvPr>
            <p:ph type="body" idx="1"/>
          </p:nvPr>
        </p:nvSpPr>
        <p:spPr>
          <a:xfrm>
            <a:off x="686109" y="4344098"/>
            <a:ext cx="5485800" cy="4114500"/>
          </a:xfrm>
          <a:prstGeom prst="rect">
            <a:avLst/>
          </a:prstGeom>
          <a:noFill/>
          <a:ln>
            <a:noFill/>
          </a:ln>
        </p:spPr>
        <p:txBody>
          <a:bodyPr spcFirstLastPara="1" wrap="square" lIns="88650" tIns="44325" rIns="88650" bIns="44325" anchor="t" anchorCtr="0">
            <a:noAutofit/>
          </a:bodyPr>
          <a:lstStyle/>
          <a:p>
            <a:pPr marL="0" lvl="0" indent="0" algn="l" rtl="0">
              <a:spcBef>
                <a:spcPts val="0"/>
              </a:spcBef>
              <a:spcAft>
                <a:spcPts val="0"/>
              </a:spcAft>
              <a:buNone/>
            </a:pPr>
            <a:endParaRPr b="0" strike="noStrike">
              <a:solidFill>
                <a:srgbClr val="00297A"/>
              </a:solidFill>
            </a:endParaRPr>
          </a:p>
        </p:txBody>
      </p:sp>
      <p:sp>
        <p:nvSpPr>
          <p:cNvPr id="691" name="Google Shape;691;g2daf0365edb_0_1279:notes"/>
          <p:cNvSpPr txBox="1">
            <a:spLocks noGrp="1"/>
          </p:cNvSpPr>
          <p:nvPr>
            <p:ph type="sldNum" idx="12"/>
          </p:nvPr>
        </p:nvSpPr>
        <p:spPr>
          <a:xfrm>
            <a:off x="3884355" y="8685096"/>
            <a:ext cx="2972100" cy="457500"/>
          </a:xfrm>
          <a:prstGeom prst="rect">
            <a:avLst/>
          </a:prstGeom>
          <a:noFill/>
          <a:ln>
            <a:noFill/>
          </a:ln>
        </p:spPr>
        <p:txBody>
          <a:bodyPr spcFirstLastPara="1" wrap="square" lIns="88650" tIns="44325" rIns="88650" bIns="44325" anchor="b" anchorCtr="0">
            <a:noAutofit/>
          </a:bodyPr>
          <a:lstStyle/>
          <a:p>
            <a:pPr marL="0" lvl="0" indent="0" algn="r" rtl="0">
              <a:spcBef>
                <a:spcPts val="0"/>
              </a:spcBef>
              <a:spcAft>
                <a:spcPts val="0"/>
              </a:spcAft>
              <a:buNone/>
            </a:pPr>
            <a:fld id="{00000000-1234-1234-1234-123412341234}" type="slidenum">
              <a:rPr lang="en" sz="1300"/>
              <a:t>31</a:t>
            </a:fld>
            <a:endParaRPr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daf0365edb_0_1289:notes"/>
          <p:cNvSpPr txBox="1">
            <a:spLocks noGrp="1"/>
          </p:cNvSpPr>
          <p:nvPr>
            <p:ph type="body" idx="1"/>
          </p:nvPr>
        </p:nvSpPr>
        <p:spPr>
          <a:xfrm>
            <a:off x="686109" y="4344098"/>
            <a:ext cx="54858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1" name="Google Shape;701;g2daf0365edb_0_128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daf0365edb_0_1298: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2daf0365edb_0_1298:notes"/>
          <p:cNvSpPr txBox="1">
            <a:spLocks noGrp="1"/>
          </p:cNvSpPr>
          <p:nvPr>
            <p:ph type="body" idx="1"/>
          </p:nvPr>
        </p:nvSpPr>
        <p:spPr>
          <a:xfrm>
            <a:off x="686109" y="4344098"/>
            <a:ext cx="5485800" cy="4114500"/>
          </a:xfrm>
          <a:prstGeom prst="rect">
            <a:avLst/>
          </a:prstGeom>
          <a:noFill/>
          <a:ln>
            <a:noFill/>
          </a:ln>
        </p:spPr>
        <p:txBody>
          <a:bodyPr spcFirstLastPara="1" wrap="square" lIns="88650" tIns="44325" rIns="88650" bIns="44325" anchor="t" anchorCtr="0">
            <a:noAutofit/>
          </a:bodyPr>
          <a:lstStyle/>
          <a:p>
            <a:pPr marL="0" lvl="0" indent="0" algn="l" rtl="0">
              <a:spcBef>
                <a:spcPts val="0"/>
              </a:spcBef>
              <a:spcAft>
                <a:spcPts val="0"/>
              </a:spcAft>
              <a:buNone/>
            </a:pPr>
            <a:r>
              <a:rPr lang="en"/>
              <a:t>SIN = Special Item Numbers:  Each of our schedules contains SINs which are broad product categories. Think of SINs as chapters in a product catalog or category filters on a shopping site.   Some examples of SIN categories on our patient mobility schedule include SINs for manual wheelchairs, powered wheelchairs, motorized scooters, crutches, canes, etc. </a:t>
            </a:r>
            <a:endParaRPr/>
          </a:p>
          <a:p>
            <a:pPr marL="0" lvl="0" indent="0" algn="l" rtl="0">
              <a:spcBef>
                <a:spcPts val="0"/>
              </a:spcBef>
              <a:spcAft>
                <a:spcPts val="0"/>
              </a:spcAft>
              <a:buNone/>
            </a:pPr>
            <a:endParaRPr/>
          </a:p>
          <a:p>
            <a:pPr marL="0" lvl="0" indent="0" algn="l" rtl="0">
              <a:spcBef>
                <a:spcPts val="0"/>
              </a:spcBef>
              <a:spcAft>
                <a:spcPts val="0"/>
              </a:spcAft>
              <a:buNone/>
            </a:pPr>
            <a:r>
              <a:rPr lang="en"/>
              <a:t>GSA eLibrary:  </a:t>
            </a:r>
            <a:endParaRPr/>
          </a:p>
          <a:p>
            <a:pPr marL="0" marR="0" lvl="0" indent="0" algn="l" rtl="0">
              <a:lnSpc>
                <a:spcPct val="100000"/>
              </a:lnSpc>
              <a:spcBef>
                <a:spcPts val="0"/>
              </a:spcBef>
              <a:spcAft>
                <a:spcPts val="0"/>
              </a:spcAft>
              <a:buClr>
                <a:schemeClr val="dk1"/>
              </a:buClr>
              <a:buSzPts val="1100"/>
              <a:buFont typeface="Calibri"/>
              <a:buNone/>
            </a:pPr>
            <a:r>
              <a:rPr lang="en" sz="1100"/>
              <a:t>Contains schedule listings, including SIN descriptions and FSS contractors information</a:t>
            </a:r>
            <a:endParaRPr/>
          </a:p>
          <a:p>
            <a:pPr marL="0" lvl="0" indent="0" algn="l" rtl="0">
              <a:spcBef>
                <a:spcPts val="0"/>
              </a:spcBef>
              <a:spcAft>
                <a:spcPts val="0"/>
              </a:spcAft>
              <a:buNone/>
            </a:pPr>
            <a:r>
              <a:rPr lang="en"/>
              <a:t>Contractor info includes points of contact, terms and conditions, and direct link to products/pricing on GSA Advantage</a:t>
            </a:r>
            <a:endParaRPr/>
          </a:p>
          <a:p>
            <a:pPr marL="0" lvl="0" indent="0" algn="l" rtl="0">
              <a:spcBef>
                <a:spcPts val="0"/>
              </a:spcBef>
              <a:spcAft>
                <a:spcPts val="0"/>
              </a:spcAft>
              <a:buNone/>
            </a:pPr>
            <a:endParaRPr/>
          </a:p>
          <a:p>
            <a:pPr marL="0" lvl="0" indent="0" algn="l" rtl="0">
              <a:spcBef>
                <a:spcPts val="0"/>
              </a:spcBef>
              <a:spcAft>
                <a:spcPts val="0"/>
              </a:spcAft>
              <a:buNone/>
            </a:pPr>
            <a:r>
              <a:rPr lang="en"/>
              <a:t>GSA Advantage:  Robust search engine and filters, including business types</a:t>
            </a:r>
            <a:endParaRPr/>
          </a:p>
          <a:p>
            <a:pPr marL="0" lvl="0" indent="0" algn="l" rtl="0">
              <a:spcBef>
                <a:spcPts val="0"/>
              </a:spcBef>
              <a:spcAft>
                <a:spcPts val="0"/>
              </a:spcAft>
              <a:buNone/>
            </a:pPr>
            <a:endParaRPr/>
          </a:p>
          <a:p>
            <a:pPr marL="0" lvl="0" indent="0" algn="l" rtl="0">
              <a:spcBef>
                <a:spcPts val="0"/>
              </a:spcBef>
              <a:spcAft>
                <a:spcPts val="0"/>
              </a:spcAft>
              <a:buNone/>
            </a:pPr>
            <a:r>
              <a:rPr lang="en"/>
              <a:t>GSA eBuy:</a:t>
            </a:r>
            <a:endParaRPr/>
          </a:p>
        </p:txBody>
      </p:sp>
      <p:sp>
        <p:nvSpPr>
          <p:cNvPr id="712" name="Google Shape;712;g2daf0365edb_0_1298:notes"/>
          <p:cNvSpPr txBox="1">
            <a:spLocks noGrp="1"/>
          </p:cNvSpPr>
          <p:nvPr>
            <p:ph type="sldNum" idx="12"/>
          </p:nvPr>
        </p:nvSpPr>
        <p:spPr>
          <a:xfrm>
            <a:off x="3884355" y="8685096"/>
            <a:ext cx="2972100" cy="457500"/>
          </a:xfrm>
          <a:prstGeom prst="rect">
            <a:avLst/>
          </a:prstGeom>
          <a:noFill/>
          <a:ln>
            <a:noFill/>
          </a:ln>
        </p:spPr>
        <p:txBody>
          <a:bodyPr spcFirstLastPara="1" wrap="square" lIns="88650" tIns="44325" rIns="88650" bIns="44325" anchor="b" anchorCtr="0">
            <a:noAutofit/>
          </a:bodyPr>
          <a:lstStyle/>
          <a:p>
            <a:pPr marL="0" lvl="0" indent="0" algn="r" rtl="0">
              <a:spcBef>
                <a:spcPts val="0"/>
              </a:spcBef>
              <a:spcAft>
                <a:spcPts val="0"/>
              </a:spcAft>
              <a:buNone/>
            </a:pPr>
            <a:fld id="{00000000-1234-1234-1234-123412341234}" type="slidenum">
              <a:rPr lang="en" sz="1300"/>
              <a:t>33</a:t>
            </a:fld>
            <a:endParaRPr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daf0365edb_0_1306: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daf0365edb_0_1306:notes"/>
          <p:cNvSpPr txBox="1">
            <a:spLocks noGrp="1"/>
          </p:cNvSpPr>
          <p:nvPr>
            <p:ph type="body" idx="1"/>
          </p:nvPr>
        </p:nvSpPr>
        <p:spPr>
          <a:xfrm>
            <a:off x="686109" y="4344098"/>
            <a:ext cx="5485800" cy="4114500"/>
          </a:xfrm>
          <a:prstGeom prst="rect">
            <a:avLst/>
          </a:prstGeom>
          <a:noFill/>
          <a:ln>
            <a:noFill/>
          </a:ln>
        </p:spPr>
        <p:txBody>
          <a:bodyPr spcFirstLastPara="1" wrap="square" lIns="88650" tIns="44325" rIns="88650" bIns="443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21" name="Google Shape;721;g2daf0365edb_0_1306:notes"/>
          <p:cNvSpPr txBox="1">
            <a:spLocks noGrp="1"/>
          </p:cNvSpPr>
          <p:nvPr>
            <p:ph type="sldNum" idx="12"/>
          </p:nvPr>
        </p:nvSpPr>
        <p:spPr>
          <a:xfrm>
            <a:off x="3884355" y="8685096"/>
            <a:ext cx="2972100" cy="457500"/>
          </a:xfrm>
          <a:prstGeom prst="rect">
            <a:avLst/>
          </a:prstGeom>
          <a:noFill/>
          <a:ln>
            <a:noFill/>
          </a:ln>
        </p:spPr>
        <p:txBody>
          <a:bodyPr spcFirstLastPara="1" wrap="square" lIns="88650" tIns="44325" rIns="88650" bIns="44325" anchor="b" anchorCtr="0">
            <a:noAutofit/>
          </a:bodyPr>
          <a:lstStyle/>
          <a:p>
            <a:pPr marL="0" lvl="0" indent="0" algn="r" rtl="0">
              <a:spcBef>
                <a:spcPts val="0"/>
              </a:spcBef>
              <a:spcAft>
                <a:spcPts val="0"/>
              </a:spcAft>
              <a:buNone/>
            </a:pPr>
            <a:fld id="{00000000-1234-1234-1234-123412341234}" type="slidenum">
              <a:rPr lang="en" sz="1300"/>
              <a:t>34</a:t>
            </a:fld>
            <a:endParaRPr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daf0365edb_0_1314: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g2daf0365edb_0_1314:notes"/>
          <p:cNvSpPr txBox="1">
            <a:spLocks noGrp="1"/>
          </p:cNvSpPr>
          <p:nvPr>
            <p:ph type="body" idx="1"/>
          </p:nvPr>
        </p:nvSpPr>
        <p:spPr>
          <a:xfrm>
            <a:off x="686109" y="4344098"/>
            <a:ext cx="5485800" cy="4114500"/>
          </a:xfrm>
          <a:prstGeom prst="rect">
            <a:avLst/>
          </a:prstGeom>
          <a:noFill/>
          <a:ln>
            <a:noFill/>
          </a:ln>
        </p:spPr>
        <p:txBody>
          <a:bodyPr spcFirstLastPara="1" wrap="square" lIns="88650" tIns="44325" rIns="88650" bIns="44325" anchor="t" anchorCtr="0">
            <a:noAutofit/>
          </a:bodyPr>
          <a:lstStyle/>
          <a:p>
            <a:pPr marL="0" lvl="0" indent="0" algn="l" rtl="0">
              <a:spcBef>
                <a:spcPts val="0"/>
              </a:spcBef>
              <a:spcAft>
                <a:spcPts val="0"/>
              </a:spcAft>
              <a:buNone/>
            </a:pPr>
            <a:endParaRPr/>
          </a:p>
        </p:txBody>
      </p:sp>
      <p:sp>
        <p:nvSpPr>
          <p:cNvPr id="730" name="Google Shape;730;g2daf0365edb_0_1314:notes"/>
          <p:cNvSpPr txBox="1">
            <a:spLocks noGrp="1"/>
          </p:cNvSpPr>
          <p:nvPr>
            <p:ph type="sldNum" idx="12"/>
          </p:nvPr>
        </p:nvSpPr>
        <p:spPr>
          <a:xfrm>
            <a:off x="3884355" y="8685096"/>
            <a:ext cx="2972100" cy="457500"/>
          </a:xfrm>
          <a:prstGeom prst="rect">
            <a:avLst/>
          </a:prstGeom>
          <a:noFill/>
          <a:ln>
            <a:noFill/>
          </a:ln>
        </p:spPr>
        <p:txBody>
          <a:bodyPr spcFirstLastPara="1" wrap="square" lIns="88650" tIns="44325" rIns="88650" bIns="44325" anchor="b" anchorCtr="0">
            <a:noAutofit/>
          </a:bodyPr>
          <a:lstStyle/>
          <a:p>
            <a:pPr marL="0" lvl="0" indent="0" algn="r" rtl="0">
              <a:spcBef>
                <a:spcPts val="0"/>
              </a:spcBef>
              <a:spcAft>
                <a:spcPts val="0"/>
              </a:spcAft>
              <a:buNone/>
            </a:pPr>
            <a:fld id="{00000000-1234-1234-1234-123412341234}" type="slidenum">
              <a:rPr lang="en" sz="1300"/>
              <a:t>35</a:t>
            </a:fld>
            <a:endParaRPr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daf0365edb_0_1322: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2daf0365edb_0_1322:notes"/>
          <p:cNvSpPr txBox="1">
            <a:spLocks noGrp="1"/>
          </p:cNvSpPr>
          <p:nvPr>
            <p:ph type="body" idx="1"/>
          </p:nvPr>
        </p:nvSpPr>
        <p:spPr>
          <a:xfrm>
            <a:off x="686109" y="4344098"/>
            <a:ext cx="5485800" cy="4114500"/>
          </a:xfrm>
          <a:prstGeom prst="rect">
            <a:avLst/>
          </a:prstGeom>
          <a:noFill/>
          <a:ln>
            <a:noFill/>
          </a:ln>
        </p:spPr>
        <p:txBody>
          <a:bodyPr spcFirstLastPara="1" wrap="square" lIns="88650" tIns="44325" rIns="88650" bIns="44325" anchor="t" anchorCtr="0">
            <a:noAutofit/>
          </a:bodyPr>
          <a:lstStyle/>
          <a:p>
            <a:pPr marL="0" lvl="0" indent="0" algn="l" rtl="0">
              <a:spcBef>
                <a:spcPts val="0"/>
              </a:spcBef>
              <a:spcAft>
                <a:spcPts val="0"/>
              </a:spcAft>
              <a:buNone/>
            </a:pPr>
            <a:endParaRPr/>
          </a:p>
        </p:txBody>
      </p:sp>
      <p:sp>
        <p:nvSpPr>
          <p:cNvPr id="739" name="Google Shape;739;g2daf0365edb_0_1322:notes"/>
          <p:cNvSpPr txBox="1">
            <a:spLocks noGrp="1"/>
          </p:cNvSpPr>
          <p:nvPr>
            <p:ph type="sldNum" idx="12"/>
          </p:nvPr>
        </p:nvSpPr>
        <p:spPr>
          <a:xfrm>
            <a:off x="3884355" y="8685096"/>
            <a:ext cx="2972100" cy="457500"/>
          </a:xfrm>
          <a:prstGeom prst="rect">
            <a:avLst/>
          </a:prstGeom>
          <a:noFill/>
          <a:ln>
            <a:noFill/>
          </a:ln>
        </p:spPr>
        <p:txBody>
          <a:bodyPr spcFirstLastPara="1" wrap="square" lIns="88650" tIns="44325" rIns="88650" bIns="44325" anchor="b" anchorCtr="0">
            <a:noAutofit/>
          </a:bodyPr>
          <a:lstStyle/>
          <a:p>
            <a:pPr marL="0" lvl="0" indent="0" algn="r" rtl="0">
              <a:spcBef>
                <a:spcPts val="0"/>
              </a:spcBef>
              <a:spcAft>
                <a:spcPts val="0"/>
              </a:spcAft>
              <a:buNone/>
            </a:pPr>
            <a:fld id="{00000000-1234-1234-1234-123412341234}" type="slidenum">
              <a:rPr lang="en" sz="1300"/>
              <a:t>36</a:t>
            </a:fld>
            <a:endParaRPr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daf0365edb_0_1330:notes"/>
          <p:cNvSpPr>
            <a:spLocks noGrp="1" noRot="1" noChangeAspect="1"/>
          </p:cNvSpPr>
          <p:nvPr>
            <p:ph type="sldImg" idx="2"/>
          </p:nvPr>
        </p:nvSpPr>
        <p:spPr>
          <a:xfrm>
            <a:off x="311150" y="652463"/>
            <a:ext cx="5807075" cy="3267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2daf0365edb_0_1330:notes"/>
          <p:cNvSpPr txBox="1">
            <a:spLocks noGrp="1"/>
          </p:cNvSpPr>
          <p:nvPr>
            <p:ph type="body" idx="1"/>
          </p:nvPr>
        </p:nvSpPr>
        <p:spPr>
          <a:xfrm>
            <a:off x="642938" y="4136571"/>
            <a:ext cx="5143500" cy="3918900"/>
          </a:xfrm>
          <a:prstGeom prst="rect">
            <a:avLst/>
          </a:prstGeom>
          <a:noFill/>
          <a:ln>
            <a:noFill/>
          </a:ln>
        </p:spPr>
        <p:txBody>
          <a:bodyPr spcFirstLastPara="1" wrap="square" lIns="86175" tIns="86175" rIns="86175" bIns="86175" anchor="t" anchorCtr="0">
            <a:noAutofit/>
          </a:bodyPr>
          <a:lstStyle/>
          <a:p>
            <a:pPr marL="0" lvl="0" indent="0" algn="l" rtl="0">
              <a:spcBef>
                <a:spcPts val="0"/>
              </a:spcBef>
              <a:spcAft>
                <a:spcPts val="0"/>
              </a:spcAft>
              <a:buClr>
                <a:schemeClr val="dk1"/>
              </a:buClr>
              <a:buSzPts val="1100"/>
              <a:buFont typeface="Calibri"/>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daf0365edb_0_2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daf0365edb_0_2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daf0365edb_0_1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daf0365edb_0_1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daf0365edb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daf0365edb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daf0365edb_0_1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daf0365edb_0_1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daf0365edb_0_1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2daf0365edb_0_1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daf0365edb_0_1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daf0365edb_0_1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daf0365edb_0_1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2daf0365edb_0_1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Talking Points: Pricing Algorithm Comparison</a:t>
            </a:r>
            <a:endParaRPr b="1"/>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i="1">
                <a:solidFill>
                  <a:schemeClr val="dk1"/>
                </a:solidFill>
              </a:rPr>
              <a:t>You can trust GSA pricing because we use a rigorously tested model that includes prices paid, catalog data, and factors for inflation and a range of service levels.</a:t>
            </a:r>
            <a:endParaRPr b="1" i="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solidFill>
                  <a:schemeClr val="dk1"/>
                </a:solidFill>
              </a:rPr>
              <a:t>Introduction to Model Improvement:</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Introduce the new pricing model, emphasizing its improvements over the current lowest price model.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Highlight the expansion of acceptable pricing ranges and the increased inclusion of products within the calculated Market Threshold.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Calculation of Differentials:</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Describe the process of calculating differentials for each sampled item.</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Explain that the differential measures the percent change between the proposed price and the central tendency value of that item.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Measurement Metrics:</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Highlight the metrics used to measure differentials, including maximum, average, median, 75th percentile, and 95th percentile.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Emphasize how these metrics provide a comprehensive understanding of the pricing risk allowed by the new model across different scenarios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t>Pricing Algorithm Options:</a:t>
            </a:r>
            <a:endParaRPr b="1"/>
          </a:p>
          <a:p>
            <a:pPr marL="457200" lvl="0" indent="-298450" algn="l" rtl="0">
              <a:spcBef>
                <a:spcPts val="0"/>
              </a:spcBef>
              <a:spcAft>
                <a:spcPts val="0"/>
              </a:spcAft>
              <a:buSzPts val="1100"/>
              <a:buChar char="●"/>
            </a:pPr>
            <a:r>
              <a:rPr lang="en"/>
              <a:t>Discuss how the various options offers a significant improvement in minimizing pricing risk compared to other options.</a:t>
            </a:r>
            <a:endParaRPr/>
          </a:p>
          <a:p>
            <a:pPr marL="457200" lvl="0" indent="-298450" algn="l" rtl="0">
              <a:spcBef>
                <a:spcPts val="0"/>
              </a:spcBef>
              <a:spcAft>
                <a:spcPts val="0"/>
              </a:spcAft>
              <a:buSzPts val="1100"/>
              <a:buChar char="●"/>
            </a:pPr>
            <a:r>
              <a:rPr lang="en"/>
              <a:t>Highlight its high acceptance rate as an indicator of its effectiveness.</a:t>
            </a:r>
            <a:endParaRPr/>
          </a:p>
          <a:p>
            <a:pPr marL="457200" lvl="0" indent="-298450" algn="l" rtl="0">
              <a:spcBef>
                <a:spcPts val="0"/>
              </a:spcBef>
              <a:spcAft>
                <a:spcPts val="0"/>
              </a:spcAft>
              <a:buSzPts val="1100"/>
              <a:buChar char="●"/>
            </a:pPr>
            <a:r>
              <a:rPr lang="en"/>
              <a:t>Emphasize the balance between risk reduction and algorithmic validation with Option 3c.</a:t>
            </a:r>
            <a:endParaRPr/>
          </a:p>
          <a:p>
            <a:pPr marL="457200" lvl="0" indent="-298450" algn="l" rtl="0">
              <a:spcBef>
                <a:spcPts val="0"/>
              </a:spcBef>
              <a:spcAft>
                <a:spcPts val="0"/>
              </a:spcAft>
              <a:buSzPts val="1100"/>
              <a:buChar char="●"/>
            </a:pPr>
            <a:r>
              <a:rPr lang="en"/>
              <a:t>Focus on the high acceptance rate (87.7%) coupled with relatively low pricing differentials across various percentiles.</a:t>
            </a:r>
            <a:endParaRPr/>
          </a:p>
          <a:p>
            <a:pPr marL="457200" lvl="0" indent="-298450" algn="l" rtl="0">
              <a:spcBef>
                <a:spcPts val="0"/>
              </a:spcBef>
              <a:spcAft>
                <a:spcPts val="0"/>
              </a:spcAft>
              <a:buSzPts val="1100"/>
              <a:buChar char="●"/>
            </a:pPr>
            <a:r>
              <a:rPr lang="en"/>
              <a:t>Highlight its potential for maximizing algorithmically validated prices while ensuring market acceptance.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daf0365edb_0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daf0365edb_0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Talking Points: Pricing Algorithm Comparison Methodology</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Focus on Central Tendency:</a:t>
            </a:r>
            <a:endParaRPr b="1"/>
          </a:p>
          <a:p>
            <a:pPr marL="457200" lvl="0" indent="-298450" algn="l" rtl="0">
              <a:spcBef>
                <a:spcPts val="0"/>
              </a:spcBef>
              <a:spcAft>
                <a:spcPts val="0"/>
              </a:spcAft>
              <a:buSzPts val="1100"/>
              <a:buChar char="●"/>
            </a:pPr>
            <a:r>
              <a:rPr lang="en"/>
              <a:t>Explain the concept of central tendency and its importance in the new pricing model.</a:t>
            </a:r>
            <a:endParaRPr/>
          </a:p>
          <a:p>
            <a:pPr marL="914400" lvl="1" indent="-298450" algn="l" rtl="0">
              <a:spcBef>
                <a:spcPts val="0"/>
              </a:spcBef>
              <a:spcAft>
                <a:spcPts val="0"/>
              </a:spcAft>
              <a:buSzPts val="1100"/>
              <a:buChar char="○"/>
            </a:pPr>
            <a:r>
              <a:rPr lang="en"/>
              <a:t>The central tendency is a statistic that represents the middle value for each item's population. For each item, the average of the MAS TDR median price, catalog median price, transaction median price, and commercial catalog minimum price is taken to determine the central tendency value. </a:t>
            </a:r>
            <a:endParaRPr/>
          </a:p>
          <a:p>
            <a:pPr marL="457200" lvl="0" indent="-298450" algn="l" rtl="0">
              <a:spcBef>
                <a:spcPts val="0"/>
              </a:spcBef>
              <a:spcAft>
                <a:spcPts val="0"/>
              </a:spcAft>
              <a:buSzPts val="1100"/>
              <a:buChar char="●"/>
            </a:pPr>
            <a:r>
              <a:rPr lang="en"/>
              <a:t>Discuss how the central tendency statistic represents the middle value for each item's population, providing a more accurate baseline for pricing decisions.</a:t>
            </a:r>
            <a:endParaRPr/>
          </a:p>
          <a:p>
            <a:pPr marL="914400" lvl="1" indent="-298450" algn="l" rtl="0">
              <a:spcBef>
                <a:spcPts val="0"/>
              </a:spcBef>
              <a:spcAft>
                <a:spcPts val="0"/>
              </a:spcAft>
              <a:buClr>
                <a:schemeClr val="dk1"/>
              </a:buClr>
              <a:buSzPts val="1100"/>
              <a:buChar char="○"/>
            </a:pPr>
            <a:r>
              <a:rPr lang="en">
                <a:solidFill>
                  <a:schemeClr val="dk1"/>
                </a:solidFill>
              </a:rPr>
              <a:t>The differential was measured to calculate the percent change between the proposed price and the central tendency of that item. The maximum, average, median, 75th percentile, and 95th percentile differentials were measured for each model.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Performance of Option 3e:</a:t>
            </a:r>
            <a:endParaRPr b="1"/>
          </a:p>
          <a:p>
            <a:pPr marL="457200" lvl="0" indent="-298450" algn="l" rtl="0">
              <a:spcBef>
                <a:spcPts val="0"/>
              </a:spcBef>
              <a:spcAft>
                <a:spcPts val="0"/>
              </a:spcAft>
              <a:buSzPts val="1100"/>
              <a:buChar char="●"/>
            </a:pPr>
            <a:r>
              <a:rPr lang="en"/>
              <a:t>Focus on the performance of Option 3e, showcasing its effectiveness in managing pricing risk.</a:t>
            </a:r>
            <a:endParaRPr/>
          </a:p>
          <a:p>
            <a:pPr marL="914400" lvl="1" indent="-298450" algn="l" rtl="0">
              <a:spcBef>
                <a:spcPts val="0"/>
              </a:spcBef>
              <a:spcAft>
                <a:spcPts val="0"/>
              </a:spcAft>
              <a:buSzPts val="1100"/>
              <a:buChar char="○"/>
            </a:pPr>
            <a:r>
              <a:rPr lang="en"/>
              <a:t>Highlight the statistic that 95% of the thresholds created for the 181K examples were at or below 54 percent above the estimated centricity of the data, indicating a high level of accuracy and reliability.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Impact on Market Coverage:</a:t>
            </a:r>
            <a:endParaRPr b="1"/>
          </a:p>
          <a:p>
            <a:pPr marL="457200" lvl="0" indent="-298450" algn="l" rtl="0">
              <a:spcBef>
                <a:spcPts val="0"/>
              </a:spcBef>
              <a:spcAft>
                <a:spcPts val="0"/>
              </a:spcAft>
              <a:buSzPts val="1100"/>
              <a:buChar char="●"/>
            </a:pPr>
            <a:r>
              <a:rPr lang="en"/>
              <a:t>Discuss the broader implications of the new model's ability to bring significantly more products within its calculated Market Threshold.</a:t>
            </a:r>
            <a:endParaRPr/>
          </a:p>
          <a:p>
            <a:pPr marL="457200" lvl="0" indent="-298450" algn="l" rtl="0">
              <a:spcBef>
                <a:spcPts val="0"/>
              </a:spcBef>
              <a:spcAft>
                <a:spcPts val="0"/>
              </a:spcAft>
              <a:buSzPts val="1100"/>
              <a:buChar char="●"/>
            </a:pPr>
            <a:r>
              <a:rPr lang="en"/>
              <a:t>Explain how this expanded coverage can lead to increased market penetration and revenue growth opportunities.</a:t>
            </a:r>
            <a:endParaRPr/>
          </a:p>
          <a:p>
            <a:pPr marL="0" lvl="0" indent="0" algn="l" rtl="0">
              <a:spcBef>
                <a:spcPts val="0"/>
              </a:spcBef>
              <a:spcAft>
                <a:spcPts val="0"/>
              </a:spcAft>
              <a:buNone/>
            </a:pPr>
            <a:endParaRPr>
              <a:solidFill>
                <a:srgbClr val="595959"/>
              </a:solidFill>
            </a:endParaRPr>
          </a:p>
          <a:p>
            <a:pPr marL="0" lvl="0" indent="0" algn="l" rtl="0">
              <a:lnSpc>
                <a:spcPct val="100000"/>
              </a:lnSpc>
              <a:spcBef>
                <a:spcPts val="0"/>
              </a:spcBef>
              <a:spcAft>
                <a:spcPts val="1200"/>
              </a:spcAft>
              <a:buNone/>
            </a:pPr>
            <a:endParaRPr>
              <a:solidFill>
                <a:srgbClr val="595959"/>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daf0365edb_0_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2daf0365edb_0_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Talking Points: Option 3d Model Example</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a:solidFill>
                  <a:schemeClr val="dk1"/>
                </a:solidFill>
              </a:rPr>
              <a:t>Introduction to Slide:</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Let us discuss how the new model is applied to assist in making a fair and reasonable determination on an item proposed at $433.76, considering competitive pricing ranging from $301.04 to $677.20 for the same item.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Understanding the Offer:</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item, offered by Contractor X, is priced at $433.76. However, competitive pricing for the same item ranges from $301.04 to $677.20.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Consideration of Additional Factors:</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making a fair and reasonable determination, it's essential to consider factors such as delivery time and minimum order amount. In this case, Contractor X offers a 3-day delivery and a one-dollar minimum order amount.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Evaluation of Competitive Offer:</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Despite the proposed price of $433.76, Contractor X's offer is deemed competitive due to its ability to meet delivery requirements and the minimum order amount.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Comparison with Competitive Range:</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While the proposed price falls within the competitive pricing range, it's crucial to evaluate it in the context of additional factors and market dynamics.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Transition:</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Let's talk about how the new algorithm is applied to Contractor X’s offer and how the offer price is determined competitive (next slide)</a:t>
            </a: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daf0365edb_0_1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2daf0365edb_0_1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Talking Points: Formula Transparency</a:t>
            </a:r>
            <a:endParaRPr b="1"/>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solidFill>
                  <a:schemeClr val="dk1"/>
                </a:solidFill>
              </a:rPr>
              <a:t>Introduction to Slide:</a:t>
            </a:r>
            <a:endParaRPr b="1">
              <a:solidFill>
                <a:schemeClr val="dk1"/>
              </a:solidFill>
            </a:endParaRPr>
          </a:p>
          <a:p>
            <a:pPr marL="457200" lvl="0" indent="-298450" algn="l" rtl="0">
              <a:spcBef>
                <a:spcPts val="0"/>
              </a:spcBef>
              <a:spcAft>
                <a:spcPts val="0"/>
              </a:spcAft>
              <a:buSzPts val="1100"/>
              <a:buChar char="●"/>
            </a:pPr>
            <a:r>
              <a:rPr lang="en"/>
              <a:t>One of the core principles of the pricing model is transparency. We believe in sharing the pricing formula so that everyone understands the methodology behind it, fostering trust in the model. </a:t>
            </a:r>
            <a:r>
              <a:rPr lang="en">
                <a:solidFill>
                  <a:schemeClr val="dk1"/>
                </a:solidFill>
              </a:rPr>
              <a:t>Today, we'll explore the process of making a fair and reasonable determination on an item proposed at $433.76, considering a competitive pricing range of $301.04 to $677.20 for the same item.</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t>Understanding Competitive Context:</a:t>
            </a:r>
            <a:endParaRPr b="1"/>
          </a:p>
          <a:p>
            <a:pPr marL="457200" lvl="0" indent="-298450" algn="l" rtl="0">
              <a:spcBef>
                <a:spcPts val="0"/>
              </a:spcBef>
              <a:spcAft>
                <a:spcPts val="0"/>
              </a:spcAft>
              <a:buSzPts val="1100"/>
              <a:buChar char="●"/>
            </a:pPr>
            <a:r>
              <a:rPr lang="en"/>
              <a:t>As I previously discussed Contractor X's offer of $433.76 for a Dewalt DCS334P1 was found to be within a competitive pricing range that spans from $301.04 to $677.20.</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Evaluation of Additional Factors:</a:t>
            </a:r>
            <a:endParaRPr b="1"/>
          </a:p>
          <a:p>
            <a:pPr marL="457200" lvl="0" indent="-298450" algn="l" rtl="0">
              <a:spcBef>
                <a:spcPts val="0"/>
              </a:spcBef>
              <a:spcAft>
                <a:spcPts val="0"/>
              </a:spcAft>
              <a:buSzPts val="1100"/>
              <a:buChar char="●"/>
            </a:pPr>
            <a:r>
              <a:rPr lang="en"/>
              <a:t>In addition to price, we also consider factors such as delivery time and minimum order amount. Contractor X's offer includes a 3-day delivery and a one-dollar minimum order amount.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Confirmation of Competitive Offer:</a:t>
            </a:r>
            <a:endParaRPr b="1"/>
          </a:p>
          <a:p>
            <a:pPr marL="457200" lvl="0" indent="-298450" algn="l" rtl="0">
              <a:spcBef>
                <a:spcPts val="0"/>
              </a:spcBef>
              <a:spcAft>
                <a:spcPts val="0"/>
              </a:spcAft>
              <a:buSzPts val="1100"/>
              <a:buChar char="●"/>
            </a:pPr>
            <a:r>
              <a:rPr lang="en"/>
              <a:t>Based on the competitive pricing range and additional factors like delivery speed and minimum order amount, Contractor X's offer is deemed competitive.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Differentiating from Lowest Price Technically Acceptable (LPRC):</a:t>
            </a:r>
            <a:endParaRPr b="1"/>
          </a:p>
          <a:p>
            <a:pPr marL="457200" lvl="0" indent="-298450" algn="l" rtl="0">
              <a:spcBef>
                <a:spcPts val="0"/>
              </a:spcBef>
              <a:spcAft>
                <a:spcPts val="0"/>
              </a:spcAft>
              <a:buSzPts val="1100"/>
              <a:buChar char="●"/>
            </a:pPr>
            <a:r>
              <a:rPr lang="en"/>
              <a:t>It's important to note that our pricing formula differs from LPRC. While LPRC focuses solely on the lowest price, our formula considers a broader range of factors to ensure fairness and reasonableness.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Balancing Cost and Value:</a:t>
            </a:r>
            <a:endParaRPr b="1"/>
          </a:p>
          <a:p>
            <a:pPr marL="457200" lvl="0" indent="-298450" algn="l" rtl="0">
              <a:spcBef>
                <a:spcPts val="0"/>
              </a:spcBef>
              <a:spcAft>
                <a:spcPts val="0"/>
              </a:spcAft>
              <a:buSzPts val="1100"/>
              <a:buChar char="●"/>
            </a:pPr>
            <a:r>
              <a:rPr lang="en"/>
              <a:t>In determining fairness and reasonableness, we aim to strike a balance between cost and value. Contractor X's offer may fall within the middle of the competitive pricing range, but its additional features add value for the customer.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Transparency in Determination:</a:t>
            </a:r>
            <a:endParaRPr b="1"/>
          </a:p>
          <a:p>
            <a:pPr marL="457200" lvl="0" indent="-298450" algn="l" rtl="0">
              <a:spcBef>
                <a:spcPts val="0"/>
              </a:spcBef>
              <a:spcAft>
                <a:spcPts val="0"/>
              </a:spcAft>
              <a:buSzPts val="1100"/>
              <a:buChar char="●"/>
            </a:pPr>
            <a:r>
              <a:rPr lang="en"/>
              <a:t>Our goal is to ensure transparency in the determination process, allowing stakeholders to understand how pricing decisions are made and why certain offers are deemed competitive.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b="1"/>
              <a:t>Tighter Control for High-Demand Items</a:t>
            </a:r>
            <a:endParaRPr b="1"/>
          </a:p>
          <a:p>
            <a:pPr marL="457200" lvl="0" indent="-298450" algn="l" rtl="0">
              <a:spcBef>
                <a:spcPts val="0"/>
              </a:spcBef>
              <a:spcAft>
                <a:spcPts val="0"/>
              </a:spcAft>
              <a:buSzPts val="1100"/>
              <a:buChar char="●"/>
            </a:pPr>
            <a:r>
              <a:rPr lang="en"/>
              <a:t>Discuss the model’s approach to high-demand items: Option 3d applies incrementally tighter controls for items with significant annual demand values exceeding $100K and $1M. This ensures that pricing decisions are aligned with market demand.</a:t>
            </a:r>
            <a:endParaRPr/>
          </a:p>
          <a:p>
            <a:pPr marL="0" lvl="0" indent="0" algn="l" rtl="0">
              <a:spcBef>
                <a:spcPts val="0"/>
              </a:spcBef>
              <a:spcAft>
                <a:spcPts val="0"/>
              </a:spcAft>
              <a:buNone/>
            </a:pPr>
            <a:endParaRPr/>
          </a:p>
          <a:p>
            <a:pPr marL="0" lvl="0" indent="0" algn="l" rtl="0">
              <a:spcBef>
                <a:spcPts val="0"/>
              </a:spcBef>
              <a:spcAft>
                <a:spcPts val="0"/>
              </a:spcAft>
              <a:buNone/>
            </a:pPr>
            <a:r>
              <a:rPr lang="en" b="1"/>
              <a:t>Example of Pricing Adjustment</a:t>
            </a:r>
            <a:endParaRPr b="1"/>
          </a:p>
          <a:p>
            <a:pPr marL="457200" lvl="0" indent="-298450" algn="l" rtl="0">
              <a:spcBef>
                <a:spcPts val="0"/>
              </a:spcBef>
              <a:spcAft>
                <a:spcPts val="0"/>
              </a:spcAft>
              <a:buSzPts val="1100"/>
              <a:buChar char="●"/>
            </a:pPr>
            <a:r>
              <a:rPr lang="en"/>
              <a:t>Provide an example to illustrate the model’s impact: For instance, consider an item priced at $301.04 initially. Under the 3d model, the price adjusts to $677.20 on Advantage. Despite the increase, Contractor X’s offer, with its competitive features, meets the CO determination of ‘competitive’.</a:t>
            </a:r>
            <a:endParaRPr/>
          </a:p>
          <a:p>
            <a:pPr marL="0" lvl="0" indent="0" algn="l" rtl="0">
              <a:spcBef>
                <a:spcPts val="0"/>
              </a:spcBef>
              <a:spcAft>
                <a:spcPts val="0"/>
              </a:spcAft>
              <a:buNone/>
            </a:pPr>
            <a:endParaRPr/>
          </a:p>
          <a:p>
            <a:pPr marL="0" lvl="0" indent="0" algn="l" rtl="0">
              <a:spcBef>
                <a:spcPts val="0"/>
              </a:spcBef>
              <a:spcAft>
                <a:spcPts val="0"/>
              </a:spcAft>
              <a:buNone/>
            </a:pPr>
            <a:r>
              <a:rPr lang="en" b="1"/>
              <a:t>R6 Pilot Effort Results</a:t>
            </a:r>
            <a:endParaRPr b="1"/>
          </a:p>
          <a:p>
            <a:pPr marL="457200" lvl="0" indent="-298450" algn="l" rtl="0">
              <a:spcBef>
                <a:spcPts val="0"/>
              </a:spcBef>
              <a:spcAft>
                <a:spcPts val="0"/>
              </a:spcAft>
              <a:buSzPts val="1100"/>
              <a:buChar char="●"/>
            </a:pPr>
            <a:r>
              <a:rPr lang="en"/>
              <a:t>Highlight the results of the R6 Pilot Effort: During the R6 Pilot Effort, Contractor X’s Mod XXX offered reduced prices for 94 items previously rejected solely for price reasons. Remarkably, 24 of these items are now determined Fair and Reasonable and accepted as offered, showcasing the efficacy of the new model.</a:t>
            </a: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daf0365edb_0_1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2daf0365edb_0_1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Talking Points: Pricing Model Impact on Small &amp; Disadvantaged Business</a:t>
            </a:r>
            <a:endParaRPr b="1"/>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t>Slide Introduction:</a:t>
            </a:r>
            <a:endParaRPr b="1"/>
          </a:p>
          <a:p>
            <a:pPr marL="457200" lvl="0" indent="-298450" algn="l" rtl="0">
              <a:spcBef>
                <a:spcPts val="0"/>
              </a:spcBef>
              <a:spcAft>
                <a:spcPts val="0"/>
              </a:spcAft>
              <a:buSzPts val="1100"/>
              <a:buChar char="●"/>
            </a:pPr>
            <a:r>
              <a:rPr lang="en"/>
              <a:t>The implementation of the new pricing model has led to significant increases in market threshold approvals across various socioeconomic subsets.</a:t>
            </a:r>
            <a:endParaRPr/>
          </a:p>
          <a:p>
            <a:pPr marL="457200" lvl="0" indent="-298450" algn="l" rtl="0">
              <a:spcBef>
                <a:spcPts val="0"/>
              </a:spcBef>
              <a:spcAft>
                <a:spcPts val="0"/>
              </a:spcAft>
              <a:buSzPts val="1100"/>
              <a:buChar char="●"/>
            </a:pPr>
            <a:r>
              <a:rPr lang="en"/>
              <a:t>The data reflects the tangible benefits our model has brought to businesses of all sizes and backgrounds.</a:t>
            </a:r>
            <a:endParaRPr/>
          </a:p>
          <a:p>
            <a:pPr marL="457200" lvl="0" indent="-298450" algn="l" rtl="0">
              <a:spcBef>
                <a:spcPts val="0"/>
              </a:spcBef>
              <a:spcAft>
                <a:spcPts val="0"/>
              </a:spcAft>
              <a:buClr>
                <a:schemeClr val="dk1"/>
              </a:buClr>
              <a:buSzPts val="1100"/>
              <a:buChar char="●"/>
            </a:pPr>
            <a:r>
              <a:rPr lang="en">
                <a:solidFill>
                  <a:schemeClr val="dk1"/>
                </a:solidFill>
              </a:rPr>
              <a:t>There are several benefits of the new pricing model for businesses, such as improved pricing accuracy, reduced pricing risk, and enhanced market competitiveness.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These benefits can ultimately drive bottom-line results and support long-term business success.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Explore the Impact on Small Businesses:</a:t>
            </a:r>
            <a:endParaRPr b="1"/>
          </a:p>
          <a:p>
            <a:pPr marL="457200" lvl="0" indent="-298450" algn="l" rtl="0">
              <a:spcBef>
                <a:spcPts val="0"/>
              </a:spcBef>
              <a:spcAft>
                <a:spcPts val="0"/>
              </a:spcAft>
              <a:buSzPts val="1100"/>
              <a:buChar char="●"/>
            </a:pPr>
            <a:r>
              <a:rPr lang="en"/>
              <a:t>Small businesses have been the primary beneficiary of the new pricing model, with approvals increasing by 3,365,077 for 4P subset.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Empowering Women-Owned Businesses:</a:t>
            </a:r>
            <a:endParaRPr b="1"/>
          </a:p>
          <a:p>
            <a:pPr marL="457200" lvl="0" indent="-298450" algn="l" rtl="0">
              <a:spcBef>
                <a:spcPts val="0"/>
              </a:spcBef>
              <a:spcAft>
                <a:spcPts val="0"/>
              </a:spcAft>
              <a:buSzPts val="1100"/>
              <a:buChar char="●"/>
            </a:pPr>
            <a:r>
              <a:rPr lang="en"/>
              <a:t>Women-owned businesses have also seen substantial growth in approvals, with an increase of 1,916,129 under the new model.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Supporting Veteran-Owned Enterprises:</a:t>
            </a:r>
            <a:endParaRPr b="1"/>
          </a:p>
          <a:p>
            <a:pPr marL="457200" lvl="0" indent="-298450" algn="l" rtl="0">
              <a:spcBef>
                <a:spcPts val="0"/>
              </a:spcBef>
              <a:spcAft>
                <a:spcPts val="0"/>
              </a:spcAft>
              <a:buSzPts val="1100"/>
              <a:buChar char="●"/>
            </a:pPr>
            <a:r>
              <a:rPr lang="en"/>
              <a:t>Veteran-owned enterprises have experienced a notable rise in approvals, with an increase of 587,141 under the new pricing model.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Expanding Opportunities for Various Socioeconomic Subsets:</a:t>
            </a:r>
            <a:endParaRPr b="1"/>
          </a:p>
          <a:p>
            <a:pPr marL="457200" lvl="0" indent="-298450" algn="l" rtl="0">
              <a:spcBef>
                <a:spcPts val="0"/>
              </a:spcBef>
              <a:spcAft>
                <a:spcPts val="0"/>
              </a:spcAft>
              <a:buSzPts val="1100"/>
              <a:buChar char="●"/>
            </a:pPr>
            <a:r>
              <a:rPr lang="en"/>
              <a:t>The new pricing model has opened doors for various subsets, including businesses such as Self Certified Small Disadvantaged, SBA Certified HubZone, and Service Disabled Veterans, with approvals increasing by 513,894, 478,202, and 428,215 respectively.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Promoting Diversity and Inclusion:</a:t>
            </a:r>
            <a:endParaRPr b="1"/>
          </a:p>
          <a:p>
            <a:pPr marL="457200" lvl="0" indent="-298450" algn="l" rtl="0">
              <a:spcBef>
                <a:spcPts val="0"/>
              </a:spcBef>
              <a:spcAft>
                <a:spcPts val="0"/>
              </a:spcAft>
              <a:buSzPts val="1100"/>
              <a:buChar char="●"/>
            </a:pPr>
            <a:r>
              <a:rPr lang="en"/>
              <a:t>Approvals for minority-owned and Hispanic-owned businesses have surged by 302,566 and 289,530 respectively, demonstrating the model's commitment to diversity and inclusion.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Addressing Emergencies and Relief Efforts:</a:t>
            </a:r>
            <a:endParaRPr b="1"/>
          </a:p>
          <a:p>
            <a:pPr marL="457200" lvl="0" indent="-298450" algn="l" rtl="0">
              <a:spcBef>
                <a:spcPts val="0"/>
              </a:spcBef>
              <a:spcAft>
                <a:spcPts val="0"/>
              </a:spcAft>
              <a:buSzPts val="1100"/>
              <a:buChar char="●"/>
            </a:pPr>
            <a:r>
              <a:rPr lang="en"/>
              <a:t>The new pricing model has played a crucial role in supporting emergency relief efforts, with approvals for EMERGRELIEF subset increasing by 97,210.</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Ensuring Fair Opportunities:</a:t>
            </a:r>
            <a:endParaRPr b="1"/>
          </a:p>
          <a:p>
            <a:pPr marL="457200" lvl="0" indent="-298450" algn="l" rtl="0">
              <a:spcBef>
                <a:spcPts val="0"/>
              </a:spcBef>
              <a:spcAft>
                <a:spcPts val="0"/>
              </a:spcAft>
              <a:buSzPts val="1100"/>
              <a:buChar char="●"/>
            </a:pPr>
            <a:r>
              <a:rPr lang="en"/>
              <a:t>Approval increases for subsets such as Black American Owned, SBA 8A Certified, and SBA Certified businesses (SBACERTIF) underscore the model's dedication to ensuring fair opportunities for all businesses.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daf0365edb_0_1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daf0365edb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Talking Points: Based on 3-2024 Demand Data Publication</a:t>
            </a:r>
            <a:endParaRPr b="1"/>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t>Importance of Sales Data Analysis:</a:t>
            </a:r>
            <a:endParaRPr b="1"/>
          </a:p>
          <a:p>
            <a:pPr marL="457200" lvl="0" indent="-298450" algn="l" rtl="0">
              <a:spcBef>
                <a:spcPts val="0"/>
              </a:spcBef>
              <a:spcAft>
                <a:spcPts val="0"/>
              </a:spcAft>
              <a:buSzPts val="1100"/>
              <a:buChar char="●"/>
            </a:pPr>
            <a:r>
              <a:rPr lang="en"/>
              <a:t>Continually analyzing sales data and customer behavior is essential for optimizing algorithms and pricing strategies.</a:t>
            </a:r>
            <a:endParaRPr/>
          </a:p>
          <a:p>
            <a:pPr marL="457200" lvl="0" indent="-298450" algn="l" rtl="0">
              <a:spcBef>
                <a:spcPts val="0"/>
              </a:spcBef>
              <a:spcAft>
                <a:spcPts val="0"/>
              </a:spcAft>
              <a:buSzPts val="1100"/>
              <a:buChar char="●"/>
            </a:pPr>
            <a:r>
              <a:rPr lang="en"/>
              <a:t>By understanding purchasing patterns and trends, we can make informed decisions to improve the algorithm's effectiveness and maximize profitability.</a:t>
            </a:r>
            <a:endParaRPr/>
          </a:p>
          <a:p>
            <a:pPr marL="457200" lvl="0" indent="-298450" algn="l" rtl="0">
              <a:lnSpc>
                <a:spcPct val="115000"/>
              </a:lnSpc>
              <a:spcBef>
                <a:spcPts val="0"/>
              </a:spcBef>
              <a:spcAft>
                <a:spcPts val="0"/>
              </a:spcAft>
              <a:buSzPts val="1100"/>
              <a:buChar char="●"/>
            </a:pPr>
            <a:r>
              <a:rPr lang="en">
                <a:solidFill>
                  <a:schemeClr val="dk1"/>
                </a:solidFill>
              </a:rPr>
              <a:t>It’s important to continually analyze sales data and customer behavior to optimize the algorithm.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Significance of Sales Data Table:</a:t>
            </a:r>
            <a:endParaRPr b="1"/>
          </a:p>
          <a:p>
            <a:pPr marL="457200" lvl="0" indent="-298450" algn="l" rtl="0">
              <a:spcBef>
                <a:spcPts val="0"/>
              </a:spcBef>
              <a:spcAft>
                <a:spcPts val="0"/>
              </a:spcAft>
              <a:buSzPts val="1100"/>
              <a:buChar char="●"/>
            </a:pPr>
            <a:r>
              <a:rPr lang="en"/>
              <a:t>Let's take a closer look at the sales data table to understand its significance.</a:t>
            </a:r>
            <a:endParaRPr/>
          </a:p>
          <a:p>
            <a:pPr marL="457200" lvl="0" indent="-298450" algn="l" rtl="0">
              <a:spcBef>
                <a:spcPts val="0"/>
              </a:spcBef>
              <a:spcAft>
                <a:spcPts val="0"/>
              </a:spcAft>
              <a:buSzPts val="1100"/>
              <a:buChar char="●"/>
            </a:pPr>
            <a:r>
              <a:rPr lang="en"/>
              <a:t>This table illustrates the distribution of sales across different items, providing valuable insights into market dynamics and performance by </a:t>
            </a:r>
            <a:r>
              <a:rPr lang="en">
                <a:solidFill>
                  <a:schemeClr val="dk1"/>
                </a:solidFill>
              </a:rPr>
              <a:t>showing the percentage of items and cumulative sales represented.</a:t>
            </a:r>
            <a:endParaRPr>
              <a:solidFill>
                <a:schemeClr val="dk1"/>
              </a:solidFill>
            </a:endParaRPr>
          </a:p>
          <a:p>
            <a:pPr marL="45720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t>Distribution of Sales:</a:t>
            </a:r>
            <a:endParaRPr b="1"/>
          </a:p>
          <a:p>
            <a:pPr marL="457200" lvl="0" indent="-298450" algn="l" rtl="0">
              <a:spcBef>
                <a:spcPts val="0"/>
              </a:spcBef>
              <a:spcAft>
                <a:spcPts val="0"/>
              </a:spcAft>
              <a:buSzPts val="1100"/>
              <a:buChar char="●"/>
            </a:pPr>
            <a:r>
              <a:rPr lang="en"/>
              <a:t>It's evident from the table that sales are not evenly distributed across all items.</a:t>
            </a:r>
            <a:endParaRPr/>
          </a:p>
          <a:p>
            <a:pPr marL="457200" lvl="0" indent="-298450" algn="l" rtl="0">
              <a:spcBef>
                <a:spcPts val="0"/>
              </a:spcBef>
              <a:spcAft>
                <a:spcPts val="0"/>
              </a:spcAft>
              <a:buSzPts val="1100"/>
              <a:buChar char="●"/>
            </a:pPr>
            <a:r>
              <a:rPr lang="en"/>
              <a:t>A significant portion of sales, up to 90%, is concentrated within a relatively small percentage of items.</a:t>
            </a:r>
            <a:endParaRPr/>
          </a:p>
          <a:p>
            <a:pPr marL="457200" lvl="0" indent="-298450" algn="l" rtl="0">
              <a:spcBef>
                <a:spcPts val="0"/>
              </a:spcBef>
              <a:spcAft>
                <a:spcPts val="0"/>
              </a:spcAft>
              <a:buSzPts val="1100"/>
              <a:buChar char="●"/>
            </a:pPr>
            <a:r>
              <a:rPr lang="en"/>
              <a:t>This concentration highlights the importance of identifying and prioritizing these high-performing items for optimization and strategic focus.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Identifying High-Performing Items:</a:t>
            </a:r>
            <a:endParaRPr b="1"/>
          </a:p>
          <a:p>
            <a:pPr marL="457200" lvl="0" indent="-298450" algn="l" rtl="0">
              <a:spcBef>
                <a:spcPts val="0"/>
              </a:spcBef>
              <a:spcAft>
                <a:spcPts val="0"/>
              </a:spcAft>
              <a:buSzPts val="1100"/>
              <a:buChar char="●"/>
            </a:pPr>
            <a:r>
              <a:rPr lang="en">
                <a:solidFill>
                  <a:schemeClr val="dk1"/>
                </a:solidFill>
              </a:rPr>
              <a:t>Despite having a large number of items, a substantial portion of sales, up to 90%, is derived from just 9.3% of the items.</a:t>
            </a:r>
            <a:endParaRPr/>
          </a:p>
          <a:p>
            <a:pPr marL="457200" lvl="0" indent="-298450" algn="l" rtl="0">
              <a:spcBef>
                <a:spcPts val="0"/>
              </a:spcBef>
              <a:spcAft>
                <a:spcPts val="0"/>
              </a:spcAft>
              <a:buSzPts val="1100"/>
              <a:buChar char="●"/>
            </a:pPr>
            <a:r>
              <a:rPr lang="en"/>
              <a:t>This underscores the need to identify and prioritize these high-performing items to maximize revenue and profitability.</a:t>
            </a:r>
            <a:endParaRPr/>
          </a:p>
          <a:p>
            <a:pPr marL="457200" lvl="0" indent="-298450" algn="l" rtl="0">
              <a:spcBef>
                <a:spcPts val="0"/>
              </a:spcBef>
              <a:spcAft>
                <a:spcPts val="0"/>
              </a:spcAft>
              <a:buSzPts val="1100"/>
              <a:buChar char="●"/>
            </a:pPr>
            <a:r>
              <a:rPr lang="en"/>
              <a:t>By focusing our efforts on optimizing pricing and strategies for these items, we can drive greater overall success and market competitiveness.</a:t>
            </a:r>
            <a:endParaRPr/>
          </a:p>
          <a:p>
            <a:pPr marL="0" lvl="0" indent="0" algn="l" rtl="0">
              <a:spcBef>
                <a:spcPts val="0"/>
              </a:spcBef>
              <a:spcAft>
                <a:spcPts val="0"/>
              </a:spcAft>
              <a:buNone/>
            </a:pPr>
            <a:endParaRPr/>
          </a:p>
          <a:p>
            <a:pPr marL="0" lvl="0" indent="0" algn="l" rtl="0">
              <a:spcBef>
                <a:spcPts val="0"/>
              </a:spcBef>
              <a:spcAft>
                <a:spcPts val="0"/>
              </a:spcAft>
              <a:buNone/>
            </a:pPr>
            <a:r>
              <a:rPr lang="en" b="1"/>
              <a:t>Transition</a:t>
            </a:r>
            <a:r>
              <a:rPr lang="en"/>
              <a:t>:</a:t>
            </a:r>
            <a:endParaRPr/>
          </a:p>
          <a:p>
            <a:pPr marL="457200" lvl="0" indent="-298450" algn="l" rtl="0">
              <a:spcBef>
                <a:spcPts val="0"/>
              </a:spcBef>
              <a:spcAft>
                <a:spcPts val="0"/>
              </a:spcAft>
              <a:buClr>
                <a:schemeClr val="dk1"/>
              </a:buClr>
              <a:buSzPts val="1100"/>
              <a:buChar char="●"/>
            </a:pPr>
            <a:r>
              <a:rPr lang="en">
                <a:solidFill>
                  <a:schemeClr val="dk1"/>
                </a:solidFill>
              </a:rPr>
              <a:t>GSA has an initiative to publish all items with known sales data to the GSA Vendor Support Center, enhancing transparency and accessibility for stakeholders by providing access to valuable demand and pricing data</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Stakeholders can access this valuable information directly on the VSC website by simply navigating to the VSC website posted here and scroll down until you reach the section titled Demand Data.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daf0365edb_0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2daf0365edb_0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Talking Points: Publishing top selling items</a:t>
            </a:r>
            <a:endParaRPr b="1"/>
          </a:p>
          <a:p>
            <a:pPr marL="0" lvl="0" indent="0" algn="l" rtl="0">
              <a:spcBef>
                <a:spcPts val="0"/>
              </a:spcBef>
              <a:spcAft>
                <a:spcPts val="0"/>
              </a:spcAft>
              <a:buNone/>
            </a:pPr>
            <a:endParaRPr/>
          </a:p>
          <a:p>
            <a:pPr marL="0" lvl="0" indent="0" algn="l" rtl="0">
              <a:spcBef>
                <a:spcPts val="0"/>
              </a:spcBef>
              <a:spcAft>
                <a:spcPts val="0"/>
              </a:spcAft>
              <a:buNone/>
            </a:pPr>
            <a:r>
              <a:rPr lang="en" b="1"/>
              <a:t>Introduction</a:t>
            </a:r>
            <a:endParaRPr b="1"/>
          </a:p>
          <a:p>
            <a:pPr marL="457200" lvl="0" indent="-298450" algn="l" rtl="0">
              <a:spcBef>
                <a:spcPts val="0"/>
              </a:spcBef>
              <a:spcAft>
                <a:spcPts val="0"/>
              </a:spcAft>
              <a:buSzPts val="1100"/>
              <a:buChar char="●"/>
            </a:pPr>
            <a:r>
              <a:rPr lang="en"/>
              <a:t>Now that we’ve discussed GSA’s initiative to publish all items with known sales data to the VSC website, let’s explore how this data can be used.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solidFill>
                  <a:schemeClr val="dk1"/>
                </a:solidFill>
              </a:rPr>
              <a:t>Understanding the Context:</a:t>
            </a:r>
            <a:endParaRPr b="1">
              <a:solidFill>
                <a:schemeClr val="dk1"/>
              </a:solidFill>
            </a:endParaRPr>
          </a:p>
          <a:p>
            <a:pPr marL="457200" lvl="0" indent="-298450" algn="l" rtl="0">
              <a:spcBef>
                <a:spcPts val="0"/>
              </a:spcBef>
              <a:spcAft>
                <a:spcPts val="0"/>
              </a:spcAft>
              <a:buSzPts val="1100"/>
              <a:buChar char="●"/>
            </a:pPr>
            <a:r>
              <a:rPr lang="en"/>
              <a:t>The data here reflects the Demand Group’s analysis, which identifies sales potential based on historical trends, market conditions, and other relevant factors. </a:t>
            </a:r>
            <a:r>
              <a:rPr lang="en">
                <a:solidFill>
                  <a:schemeClr val="dk1"/>
                </a:solidFill>
              </a:rPr>
              <a:t>It serves as a cornerstone for effective decision-making and market analysis, empowering stakeholders to stay competitive and responsive to market demands.</a:t>
            </a:r>
            <a:endParaRPr/>
          </a:p>
          <a:p>
            <a:pPr marL="457200" lvl="0" indent="-298450" algn="l" rtl="0">
              <a:spcBef>
                <a:spcPts val="0"/>
              </a:spcBef>
              <a:spcAft>
                <a:spcPts val="0"/>
              </a:spcAft>
              <a:buSzPts val="1100"/>
              <a:buChar char="●"/>
            </a:pPr>
            <a:r>
              <a:rPr lang="en"/>
              <a:t>Having access to demand data allows contractors, government agencies, and end-users to gauge the popularity and market demand for specific items, enabling more strategic procurement and pricing strategies.</a:t>
            </a:r>
            <a:endParaRPr/>
          </a:p>
          <a:p>
            <a:pPr marL="457200" lvl="0" indent="-298450" algn="l" rtl="0">
              <a:spcBef>
                <a:spcPts val="0"/>
              </a:spcBef>
              <a:spcAft>
                <a:spcPts val="0"/>
              </a:spcAft>
              <a:buSzPts val="1100"/>
              <a:buChar char="●"/>
            </a:pPr>
            <a:r>
              <a:rPr lang="en"/>
              <a:t>Furthermore, by understanding demand patterns, stakeholders can better anticipate market trends, optimize inventory levels, and adjust procurement strategies to meet evolving customer needs.</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Managing High-Demand Items (Published on VSC):</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For high-demand items, the model adjusts pricing tolerances to ensure competitiveness while maximizing profitability.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Emphasizes the importance of maintaining competitive pricing for these items to capitalize on their popularity and drive revenue.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Managing Variability for Low-Demand Items (Published on VSC):</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For low-demand items, the model may allow for greater pricing flexibility to stimulate demand and clear inventory.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Highlights the importance of implementing dynamic pricing strategies to optimize revenue for these items.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daf0365edb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daf0365edb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daf0365edb_0_1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2daf0365edb_0_1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2daf0365edb_0_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2daf0365edb_0_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2daf0365edb_0_3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2daf0365edb_0_3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daf0365edb_0_2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daf0365edb_0_2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The U&gt;S. government is advancing the EV market from multiple angles.</a:t>
            </a:r>
            <a:endParaRPr sz="1200" b="1">
              <a:solidFill>
                <a:schemeClr val="dk1"/>
              </a:solidFill>
            </a:endParaRPr>
          </a:p>
          <a:p>
            <a:pPr marL="0" lvl="0" indent="0" algn="l" rtl="0">
              <a:spcBef>
                <a:spcPts val="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rPr>
              <a:t>The grid is getting cleaner. Over 80% of new capacity added to the grid in 2021 came from renewable sources. Wind and solar prices continue to decline and are now the lowest cost source of new electricity generation in the US - cheaper even than many existing coal and gas plants. </a:t>
            </a:r>
            <a:r>
              <a:rPr lang="en" sz="1200" u="sng">
                <a:solidFill>
                  <a:schemeClr val="hlink"/>
                </a:solidFill>
                <a:hlinkClick r:id="rId3"/>
              </a:rPr>
              <a:t> These cost declines are not showing any signs of ending</a:t>
            </a:r>
            <a:r>
              <a:rPr lang="en" sz="1200">
                <a:solidFill>
                  <a:schemeClr val="dk1"/>
                </a:solidFill>
              </a:rPr>
              <a:t> - in 2021 alone wind costs decreased by 13% and solar costs by 7%. </a:t>
            </a:r>
            <a:r>
              <a:rPr lang="en" sz="1200" u="sng">
                <a:solidFill>
                  <a:schemeClr val="hlink"/>
                </a:solidFill>
                <a:hlinkClick r:id="rId4"/>
              </a:rPr>
              <a:t>EIA expects renewables to account for 22% of U.S. electricity generation in 2022</a:t>
            </a: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Section 1413 of the FAST Act signed into law on December 4, 2015, required the Secretary to designate national EV charging, hydrogen, propane, and natural gas fueling corridors. the corridor designations had to identify near-and long-term need for, and location of, EV charging infrastructure looking to place them in strategic locations along major national highways to improve mobility of passenger and commercial vehicles that employ electric, among other fuel types.  Under the infrastructure bill, even more AFV</a:t>
            </a:r>
            <a:r>
              <a:rPr lang="en" u="sng">
                <a:solidFill>
                  <a:schemeClr val="hlink"/>
                </a:solidFill>
                <a:hlinkClick r:id="rId5"/>
              </a:rPr>
              <a:t> Corridors were designat</a:t>
            </a:r>
            <a:r>
              <a:rPr lang="en">
                <a:solidFill>
                  <a:schemeClr val="dk1"/>
                </a:solidFill>
              </a:rPr>
              <a:t>ed, this time with $5B inffunding directed to designated EV Alternative Fuel Corridors which will be handled by the states and serve  as the backbone for the nations electric vehicle charging network. What does this mean, more places t charge! Thought that bill there will also be 2.5B  Discretionary Grant Program for Charging and Fueling Infrastructure, which will ensure charger deployment will go towards providing EV charging access in rural, underserved and overburdened communities.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President Biden’s Bipartisan Infrastructure Law invests $7.5 billion in EV charging, $10 billion in clean transportation, and over $7 billion in EV battery components, critical minerals, and materials. These programs complement the Inflation Reduction Act’s landmark support for advanced batteries and new and expanded  tax credits for purchases of EVs and to support installations of charging infrastructure, as well as dozens of other federal initiatives designed to drive domestic manufacturing and build a national network of EV charging. The result is that the future of American transportation is on track to be cleaner, safer, more affordable, and more reliable than ever before. </a:t>
            </a:r>
            <a:endParaRPr>
              <a:solidFill>
                <a:schemeClr val="dk1"/>
              </a:solidFill>
            </a:endParaRPr>
          </a:p>
          <a:p>
            <a:pPr marL="0" lvl="0" indent="0" algn="l" rtl="0">
              <a:spcBef>
                <a:spcPts val="0"/>
              </a:spcBef>
              <a:spcAft>
                <a:spcPts val="0"/>
              </a:spcAft>
              <a:buClr>
                <a:schemeClr val="dk1"/>
              </a:buClr>
              <a:buSzPts val="1100"/>
              <a:buFont typeface="Arial"/>
              <a:buNone/>
            </a:pPr>
            <a:endParaRPr sz="1050">
              <a:solidFill>
                <a:srgbClr val="666666"/>
              </a:solidFill>
              <a:highlight>
                <a:schemeClr val="lt1"/>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a:solidFill>
                  <a:schemeClr val="dk1"/>
                </a:solidFill>
              </a:rPr>
              <a:t>ZEV Orders are 10% of Total, in FY21 they surpassed 1%, in 2021 in the US they were only 1.36% (not bad considering we’re a working fleet and many ZEVs are in luxury brands)</a:t>
            </a:r>
            <a:endParaRPr sz="1200">
              <a:solidFill>
                <a:schemeClr val="dk1"/>
              </a:solidFill>
            </a:endParaRPr>
          </a:p>
          <a:p>
            <a:pPr marL="0" lvl="0" indent="-76200" algn="l" rtl="0">
              <a:lnSpc>
                <a:spcPct val="115000"/>
              </a:lnSpc>
              <a:spcBef>
                <a:spcPts val="0"/>
              </a:spcBef>
              <a:spcAft>
                <a:spcPts val="0"/>
              </a:spcAft>
              <a:buClr>
                <a:schemeClr val="dk1"/>
              </a:buClr>
              <a:buSzPts val="1200"/>
              <a:buChar char="●"/>
            </a:pPr>
            <a:r>
              <a:rPr lang="en" sz="1200">
                <a:solidFill>
                  <a:schemeClr val="dk1"/>
                </a:solidFill>
              </a:rPr>
              <a:t>Biden Administration taking lead on advancing the EV Market</a:t>
            </a:r>
            <a:endParaRPr sz="1200">
              <a:solidFill>
                <a:schemeClr val="dk1"/>
              </a:solidFill>
            </a:endParaRPr>
          </a:p>
          <a:p>
            <a:pPr marL="457200" lvl="1" indent="-76200" algn="l" rtl="0">
              <a:lnSpc>
                <a:spcPct val="115000"/>
              </a:lnSpc>
              <a:spcBef>
                <a:spcPts val="0"/>
              </a:spcBef>
              <a:spcAft>
                <a:spcPts val="0"/>
              </a:spcAft>
              <a:buClr>
                <a:schemeClr val="dk1"/>
              </a:buClr>
              <a:buSzPts val="1200"/>
              <a:buChar char="○"/>
            </a:pPr>
            <a:r>
              <a:rPr lang="en" sz="1200" b="1">
                <a:solidFill>
                  <a:schemeClr val="dk1"/>
                </a:solidFill>
              </a:rPr>
              <a:t>Executive Order 14037 (50% of auto sales ZEVs by 2030. This already has support with over half a dozen OEMs already publicly stating they can meet this goal ad hundreds of billions  of dollars of investment )</a:t>
            </a:r>
            <a:endParaRPr sz="1200" b="1">
              <a:solidFill>
                <a:schemeClr val="dk1"/>
              </a:solidFill>
            </a:endParaRPr>
          </a:p>
          <a:p>
            <a:pPr marL="457200" lvl="1" indent="-76200" algn="l" rtl="0">
              <a:lnSpc>
                <a:spcPct val="115000"/>
              </a:lnSpc>
              <a:spcBef>
                <a:spcPts val="0"/>
              </a:spcBef>
              <a:spcAft>
                <a:spcPts val="0"/>
              </a:spcAft>
              <a:buClr>
                <a:schemeClr val="dk1"/>
              </a:buClr>
              <a:buSzPts val="1200"/>
              <a:buChar char="○"/>
            </a:pPr>
            <a:r>
              <a:rPr lang="en" sz="1200" b="1">
                <a:solidFill>
                  <a:schemeClr val="dk1"/>
                </a:solidFill>
              </a:rPr>
              <a:t>Executive Order 14057 (100% government light duty acquisitions ZEVs by 2027 and 100% all government acquisitions ZEVs by 2035)</a:t>
            </a:r>
            <a:endParaRPr sz="1200" b="1">
              <a:solidFill>
                <a:schemeClr val="dk1"/>
              </a:solidFill>
            </a:endParaRPr>
          </a:p>
          <a:p>
            <a:pPr marL="457200" lvl="1" indent="-76200" algn="l" rtl="0">
              <a:lnSpc>
                <a:spcPct val="115000"/>
              </a:lnSpc>
              <a:spcBef>
                <a:spcPts val="0"/>
              </a:spcBef>
              <a:spcAft>
                <a:spcPts val="0"/>
              </a:spcAft>
              <a:buClr>
                <a:schemeClr val="dk1"/>
              </a:buClr>
              <a:buSzPts val="1200"/>
              <a:buChar char="○"/>
            </a:pPr>
            <a:r>
              <a:rPr lang="en" sz="1200">
                <a:solidFill>
                  <a:schemeClr val="dk1"/>
                </a:solidFill>
              </a:rPr>
              <a:t>Infrastructure Bill establishes  the NEVI program providing $7.5 billion for ZEV charging across the U.S.</a:t>
            </a:r>
            <a:endParaRPr sz="1200">
              <a:solidFill>
                <a:schemeClr val="dk1"/>
              </a:solidFill>
            </a:endParaRPr>
          </a:p>
          <a:p>
            <a:pPr marL="914400" lvl="2" indent="-76200" algn="l" rtl="0">
              <a:lnSpc>
                <a:spcPct val="115000"/>
              </a:lnSpc>
              <a:spcBef>
                <a:spcPts val="0"/>
              </a:spcBef>
              <a:spcAft>
                <a:spcPts val="0"/>
              </a:spcAft>
              <a:buClr>
                <a:schemeClr val="dk1"/>
              </a:buClr>
              <a:buSzPts val="1200"/>
              <a:buChar char="■"/>
            </a:pPr>
            <a:r>
              <a:rPr lang="en" sz="1200">
                <a:solidFill>
                  <a:schemeClr val="dk1"/>
                </a:solidFill>
              </a:rPr>
              <a:t>$5 billion will go towards the public national charging network</a:t>
            </a:r>
            <a:endParaRPr sz="1200">
              <a:solidFill>
                <a:schemeClr val="dk1"/>
              </a:solidFill>
            </a:endParaRPr>
          </a:p>
          <a:p>
            <a:pPr marL="914400" lvl="2" indent="-76200" algn="l" rtl="0">
              <a:lnSpc>
                <a:spcPct val="115000"/>
              </a:lnSpc>
              <a:spcBef>
                <a:spcPts val="0"/>
              </a:spcBef>
              <a:spcAft>
                <a:spcPts val="0"/>
              </a:spcAft>
              <a:buClr>
                <a:schemeClr val="dk1"/>
              </a:buClr>
              <a:buSzPts val="1200"/>
              <a:buChar char="■"/>
            </a:pPr>
            <a:r>
              <a:rPr lang="en" sz="1200">
                <a:solidFill>
                  <a:schemeClr val="dk1"/>
                </a:solidFill>
              </a:rPr>
              <a:t>$2.5 billion is for competitive grants to fill gaps in charging coverage</a:t>
            </a:r>
            <a:endParaRPr sz="1200">
              <a:solidFill>
                <a:schemeClr val="dk1"/>
              </a:solidFill>
            </a:endParaRPr>
          </a:p>
          <a:p>
            <a:pPr marL="914400" lvl="2" indent="-76200" algn="l" rtl="0">
              <a:lnSpc>
                <a:spcPct val="115000"/>
              </a:lnSpc>
              <a:spcBef>
                <a:spcPts val="0"/>
              </a:spcBef>
              <a:spcAft>
                <a:spcPts val="0"/>
              </a:spcAft>
              <a:buClr>
                <a:schemeClr val="dk1"/>
              </a:buClr>
              <a:buSzPts val="1200"/>
              <a:buChar char="■"/>
            </a:pPr>
            <a:r>
              <a:rPr lang="en" sz="1200">
                <a:solidFill>
                  <a:schemeClr val="dk1"/>
                </a:solidFill>
              </a:rPr>
              <a:t>All state plans have been approved</a:t>
            </a:r>
            <a:endParaRPr sz="1200">
              <a:solidFill>
                <a:schemeClr val="dk1"/>
              </a:solidFill>
            </a:endParaRPr>
          </a:p>
          <a:p>
            <a:pPr marL="457200" lvl="1" indent="-76200" algn="l" rtl="0">
              <a:lnSpc>
                <a:spcPct val="115000"/>
              </a:lnSpc>
              <a:spcBef>
                <a:spcPts val="0"/>
              </a:spcBef>
              <a:spcAft>
                <a:spcPts val="0"/>
              </a:spcAft>
              <a:buClr>
                <a:schemeClr val="dk1"/>
              </a:buClr>
              <a:buSzPts val="1200"/>
              <a:buChar char="○"/>
            </a:pPr>
            <a:r>
              <a:rPr lang="en" sz="1200">
                <a:solidFill>
                  <a:schemeClr val="dk1"/>
                </a:solidFill>
              </a:rPr>
              <a:t>Domestic Battery production </a:t>
            </a:r>
            <a:endParaRPr sz="1200">
              <a:solidFill>
                <a:schemeClr val="dk1"/>
              </a:solidFill>
            </a:endParaRPr>
          </a:p>
          <a:p>
            <a:pPr marL="914400" lvl="2" indent="-76200" algn="l" rtl="0">
              <a:lnSpc>
                <a:spcPct val="115000"/>
              </a:lnSpc>
              <a:spcBef>
                <a:spcPts val="0"/>
              </a:spcBef>
              <a:spcAft>
                <a:spcPts val="0"/>
              </a:spcAft>
              <a:buClr>
                <a:schemeClr val="dk1"/>
              </a:buClr>
              <a:buSzPts val="1200"/>
              <a:buChar char="■"/>
            </a:pPr>
            <a:r>
              <a:rPr lang="en" sz="1200">
                <a:solidFill>
                  <a:schemeClr val="dk1"/>
                </a:solidFill>
              </a:rPr>
              <a:t>Big push to increase content that is made in America</a:t>
            </a:r>
            <a:endParaRPr sz="1200">
              <a:solidFill>
                <a:schemeClr val="dk1"/>
              </a:solidFill>
            </a:endParaRPr>
          </a:p>
          <a:p>
            <a:pPr marL="914400" lvl="2" indent="-76200" algn="l" rtl="0">
              <a:lnSpc>
                <a:spcPct val="115000"/>
              </a:lnSpc>
              <a:spcBef>
                <a:spcPts val="0"/>
              </a:spcBef>
              <a:spcAft>
                <a:spcPts val="0"/>
              </a:spcAft>
              <a:buClr>
                <a:schemeClr val="dk1"/>
              </a:buClr>
              <a:buSzPts val="1200"/>
              <a:buChar char="■"/>
            </a:pPr>
            <a:r>
              <a:rPr lang="en" sz="1200">
                <a:solidFill>
                  <a:schemeClr val="dk1"/>
                </a:solidFill>
              </a:rPr>
              <a:t>The EV Strategic Mgt Act signed by Senate in Oct. directs GSA to coordinate with the heads of agencies to develop a comprehensive, strategic plan for federal electric vehicle fleet battery management and to report to and brief Congress regarding the plan and its implementation across agencies.</a:t>
            </a:r>
            <a:endParaRPr sz="1200">
              <a:solidFill>
                <a:schemeClr val="dk1"/>
              </a:solidFill>
            </a:endParaRPr>
          </a:p>
          <a:p>
            <a:pPr marL="914400" lvl="2" indent="-76200" algn="l" rtl="0">
              <a:lnSpc>
                <a:spcPct val="115000"/>
              </a:lnSpc>
              <a:spcBef>
                <a:spcPts val="0"/>
              </a:spcBef>
              <a:spcAft>
                <a:spcPts val="0"/>
              </a:spcAft>
              <a:buClr>
                <a:schemeClr val="dk1"/>
              </a:buClr>
              <a:buSzPts val="1200"/>
              <a:buChar char="■"/>
            </a:pPr>
            <a:r>
              <a:rPr lang="en" sz="1200">
                <a:solidFill>
                  <a:schemeClr val="dk1"/>
                </a:solidFill>
              </a:rPr>
              <a:t>$2.8B in grants (funding through BIL) for projects to expand U.S. manufacturing of batteries for electric vehicles and domestic mineral production</a:t>
            </a:r>
            <a:endParaRPr sz="1200">
              <a:solidFill>
                <a:schemeClr val="dk1"/>
              </a:solidFill>
            </a:endParaRPr>
          </a:p>
          <a:p>
            <a:pPr marL="0" lvl="0" indent="-76200" algn="l" rtl="0">
              <a:lnSpc>
                <a:spcPct val="115000"/>
              </a:lnSpc>
              <a:spcBef>
                <a:spcPts val="0"/>
              </a:spcBef>
              <a:spcAft>
                <a:spcPts val="0"/>
              </a:spcAft>
              <a:buClr>
                <a:schemeClr val="dk1"/>
              </a:buClr>
              <a:buSzPts val="1200"/>
              <a:buChar char="●"/>
            </a:pPr>
            <a:r>
              <a:rPr lang="en" sz="1200">
                <a:solidFill>
                  <a:schemeClr val="dk1"/>
                </a:solidFill>
              </a:rPr>
              <a:t>CAFE stds - </a:t>
            </a:r>
            <a:r>
              <a:rPr lang="en" sz="1500">
                <a:solidFill>
                  <a:srgbClr val="202124"/>
                </a:solidFill>
                <a:highlight>
                  <a:srgbClr val="FFFFFF"/>
                </a:highlight>
                <a:latin typeface="Roboto"/>
                <a:ea typeface="Roboto"/>
                <a:cs typeface="Roboto"/>
                <a:sym typeface="Roboto"/>
              </a:rPr>
              <a:t>NHTSAs new proposed CAFE standards for model year 2024-26 will </a:t>
            </a:r>
            <a:r>
              <a:rPr lang="en" sz="1500">
                <a:solidFill>
                  <a:srgbClr val="040C28"/>
                </a:solidFill>
                <a:latin typeface="Roboto"/>
                <a:ea typeface="Roboto"/>
                <a:cs typeface="Roboto"/>
                <a:sym typeface="Roboto"/>
              </a:rPr>
              <a:t>reduce fuel use by more than 200 billion gallons through 2050</a:t>
            </a:r>
            <a:r>
              <a:rPr lang="en" sz="1500">
                <a:solidFill>
                  <a:srgbClr val="202124"/>
                </a:solidFill>
                <a:highlight>
                  <a:srgbClr val="FFFFFF"/>
                </a:highlight>
                <a:latin typeface="Roboto"/>
                <a:ea typeface="Roboto"/>
                <a:cs typeface="Roboto"/>
                <a:sym typeface="Roboto"/>
              </a:rPr>
              <a:t>, as compared to continuing under the old standards. Increasing vehicle efficiency and reducing fuel use will save American families and consumers money at the pump.</a:t>
            </a:r>
            <a:endParaRPr sz="1200">
              <a:solidFill>
                <a:schemeClr val="dk1"/>
              </a:solidFill>
            </a:endParaRPr>
          </a:p>
          <a:p>
            <a:pPr marL="0" lvl="0" indent="-76200" algn="l" rtl="0">
              <a:lnSpc>
                <a:spcPct val="115000"/>
              </a:lnSpc>
              <a:spcBef>
                <a:spcPts val="0"/>
              </a:spcBef>
              <a:spcAft>
                <a:spcPts val="0"/>
              </a:spcAft>
              <a:buClr>
                <a:schemeClr val="dk1"/>
              </a:buClr>
              <a:buSzPts val="1200"/>
              <a:buChar char="●"/>
            </a:pPr>
            <a:r>
              <a:rPr lang="en" sz="1200">
                <a:solidFill>
                  <a:schemeClr val="dk1"/>
                </a:solidFill>
              </a:rPr>
              <a:t>The federal government is leading by example</a:t>
            </a:r>
            <a:endParaRPr sz="1200">
              <a:solidFill>
                <a:schemeClr val="dk1"/>
              </a:solidFill>
            </a:endParaRPr>
          </a:p>
          <a:p>
            <a:pPr marL="457200" lvl="1" indent="-76200" algn="l" rtl="0">
              <a:lnSpc>
                <a:spcPct val="115000"/>
              </a:lnSpc>
              <a:spcBef>
                <a:spcPts val="0"/>
              </a:spcBef>
              <a:spcAft>
                <a:spcPts val="0"/>
              </a:spcAft>
              <a:buClr>
                <a:schemeClr val="dk1"/>
              </a:buClr>
              <a:buSzPts val="1200"/>
              <a:buChar char="○"/>
            </a:pPr>
            <a:r>
              <a:rPr lang="en" sz="1200">
                <a:solidFill>
                  <a:schemeClr val="dk1"/>
                </a:solidFill>
              </a:rPr>
              <a:t>EO  14057 requires 100% ZEV acquisitions by 2027, and 100% of  all acquisitions by 2035</a:t>
            </a:r>
            <a:endParaRPr sz="1200">
              <a:solidFill>
                <a:schemeClr val="dk1"/>
              </a:solidFill>
            </a:endParaRPr>
          </a:p>
          <a:p>
            <a:pPr marL="914400" lvl="2" indent="-76200" algn="l" rtl="0">
              <a:lnSpc>
                <a:spcPct val="115000"/>
              </a:lnSpc>
              <a:spcBef>
                <a:spcPts val="0"/>
              </a:spcBef>
              <a:spcAft>
                <a:spcPts val="0"/>
              </a:spcAft>
              <a:buClr>
                <a:schemeClr val="dk1"/>
              </a:buClr>
              <a:buSzPts val="1200"/>
              <a:buChar char="■"/>
            </a:pPr>
            <a:r>
              <a:rPr lang="en" sz="1200">
                <a:solidFill>
                  <a:schemeClr val="dk1"/>
                </a:solidFill>
              </a:rPr>
              <a:t>We are focusing on ZEV acquisitions </a:t>
            </a:r>
            <a:r>
              <a:rPr lang="en" sz="1200" u="sng">
                <a:solidFill>
                  <a:schemeClr val="dk1"/>
                </a:solidFill>
              </a:rPr>
              <a:t>now</a:t>
            </a:r>
            <a:r>
              <a:rPr lang="en" sz="1200">
                <a:solidFill>
                  <a:schemeClr val="dk1"/>
                </a:solidFill>
              </a:rPr>
              <a:t> as part of annual intermediate targets, so that we are on our way to meeting our goals now</a:t>
            </a:r>
            <a:endParaRPr sz="1200">
              <a:solidFill>
                <a:schemeClr val="dk1"/>
              </a:solidFill>
            </a:endParaRPr>
          </a:p>
          <a:p>
            <a:pPr marL="457200" lvl="1" indent="-76200" algn="l" rtl="0">
              <a:lnSpc>
                <a:spcPct val="115000"/>
              </a:lnSpc>
              <a:spcBef>
                <a:spcPts val="0"/>
              </a:spcBef>
              <a:spcAft>
                <a:spcPts val="0"/>
              </a:spcAft>
              <a:buClr>
                <a:schemeClr val="dk1"/>
              </a:buClr>
              <a:buSzPts val="1200"/>
              <a:buChar char="○"/>
            </a:pPr>
            <a:r>
              <a:rPr lang="en" sz="1200">
                <a:solidFill>
                  <a:schemeClr val="dk1"/>
                </a:solidFill>
              </a:rPr>
              <a:t>We are doing this as part of a broader federal climate plan which includes carbon free electricity, climate resilient infrastructure and operations and eventually netzero emissions buildings by 2050.</a:t>
            </a:r>
            <a:endParaRPr sz="1200">
              <a:solidFill>
                <a:schemeClr val="dk1"/>
              </a:solidFill>
            </a:endParaRPr>
          </a:p>
          <a:p>
            <a:pPr marL="457200" lvl="1" indent="-76200" algn="l" rtl="0">
              <a:lnSpc>
                <a:spcPct val="115000"/>
              </a:lnSpc>
              <a:spcBef>
                <a:spcPts val="0"/>
              </a:spcBef>
              <a:spcAft>
                <a:spcPts val="0"/>
              </a:spcAft>
              <a:buClr>
                <a:schemeClr val="dk1"/>
              </a:buClr>
              <a:buSzPts val="1200"/>
              <a:buChar char="○"/>
            </a:pPr>
            <a:r>
              <a:rPr lang="en" sz="1200">
                <a:solidFill>
                  <a:schemeClr val="dk1"/>
                </a:solidFill>
              </a:rPr>
              <a:t>Even in the absence of funding, agencies and GSA are working to build out infrastructure in Federal Facilities which is an essential first step in electrifying the fleet.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daf0365edb_0_2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2daf0365edb_0_2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69565"/>
              </a:lnSpc>
              <a:spcBef>
                <a:spcPts val="0"/>
              </a:spcBef>
              <a:spcAft>
                <a:spcPts val="0"/>
              </a:spcAft>
              <a:buClr>
                <a:schemeClr val="dk1"/>
              </a:buClr>
              <a:buSzPts val="1100"/>
              <a:buFont typeface="Arial"/>
              <a:buNone/>
            </a:pPr>
            <a:endParaRPr sz="1150">
              <a:solidFill>
                <a:srgbClr val="222222"/>
              </a:solidFill>
              <a:highlight>
                <a:srgbClr val="FFFFFF"/>
              </a:highlight>
              <a:latin typeface="Verdana"/>
              <a:ea typeface="Verdana"/>
              <a:cs typeface="Verdana"/>
              <a:sym typeface="Verdana"/>
            </a:endParaRPr>
          </a:p>
          <a:p>
            <a:pPr marL="0" lvl="0" indent="0" algn="l" rtl="0">
              <a:spcBef>
                <a:spcPts val="2000"/>
              </a:spcBef>
              <a:spcAft>
                <a:spcPts val="0"/>
              </a:spcAft>
              <a:buNone/>
            </a:pPr>
            <a:endParaRPr sz="165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2daf0365edb_0_2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2daf0365edb_0_2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2daf0365edb_0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2daf0365edb_0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BEVs</a:t>
            </a:r>
            <a:endParaRPr/>
          </a:p>
          <a:p>
            <a:pPr marL="0" lvl="0" indent="0" algn="l" rtl="0">
              <a:spcBef>
                <a:spcPts val="0"/>
              </a:spcBef>
              <a:spcAft>
                <a:spcPts val="0"/>
              </a:spcAft>
              <a:buNone/>
            </a:pPr>
            <a:r>
              <a:rPr lang="en"/>
              <a:t>100% electric</a:t>
            </a:r>
            <a:endParaRPr/>
          </a:p>
          <a:p>
            <a:pPr marL="0" lvl="0" indent="0" algn="l" rtl="0">
              <a:spcBef>
                <a:spcPts val="0"/>
              </a:spcBef>
              <a:spcAft>
                <a:spcPts val="0"/>
              </a:spcAft>
              <a:buNone/>
            </a:pPr>
            <a:r>
              <a:rPr lang="en"/>
              <a:t>Rnages 100-400+ miles</a:t>
            </a:r>
            <a:endParaRPr/>
          </a:p>
          <a:p>
            <a:pPr marL="0" lvl="0" indent="0" algn="l" rtl="0">
              <a:spcBef>
                <a:spcPts val="0"/>
              </a:spcBef>
              <a:spcAft>
                <a:spcPts val="0"/>
              </a:spcAft>
              <a:buNone/>
            </a:pPr>
            <a:r>
              <a:rPr lang="en"/>
              <a:t>0 emissions</a:t>
            </a:r>
            <a:endParaRPr/>
          </a:p>
          <a:p>
            <a:pPr marL="0" lvl="0" indent="0" algn="l" rtl="0">
              <a:spcBef>
                <a:spcPts val="0"/>
              </a:spcBef>
              <a:spcAft>
                <a:spcPts val="0"/>
              </a:spcAft>
              <a:buNone/>
            </a:pPr>
            <a:endParaRPr/>
          </a:p>
          <a:p>
            <a:pPr marL="0" lvl="0" indent="0" algn="l" rtl="0">
              <a:spcBef>
                <a:spcPts val="0"/>
              </a:spcBef>
              <a:spcAft>
                <a:spcPts val="0"/>
              </a:spcAft>
              <a:buNone/>
            </a:pPr>
            <a:r>
              <a:rPr lang="en"/>
              <a:t>PHEVs</a:t>
            </a:r>
            <a:endParaRPr/>
          </a:p>
          <a:p>
            <a:pPr marL="0" lvl="0" indent="0" algn="l" rtl="0">
              <a:spcBef>
                <a:spcPts val="0"/>
              </a:spcBef>
              <a:spcAft>
                <a:spcPts val="0"/>
              </a:spcAft>
              <a:buNone/>
            </a:pPr>
            <a:r>
              <a:rPr lang="en"/>
              <a:t>Gas+electric</a:t>
            </a:r>
            <a:endParaRPr/>
          </a:p>
          <a:p>
            <a:pPr marL="0" lvl="0" indent="0" algn="l" rtl="0">
              <a:spcBef>
                <a:spcPts val="0"/>
              </a:spcBef>
              <a:spcAft>
                <a:spcPts val="0"/>
              </a:spcAft>
              <a:buNone/>
            </a:pPr>
            <a:r>
              <a:rPr lang="en"/>
              <a:t>Small battery pack, All electric range: 20-50 miles</a:t>
            </a:r>
            <a:endParaRPr/>
          </a:p>
          <a:p>
            <a:pPr marL="0" lvl="0" indent="0" algn="l" rtl="0">
              <a:spcBef>
                <a:spcPts val="0"/>
              </a:spcBef>
              <a:spcAft>
                <a:spcPts val="0"/>
              </a:spcAft>
              <a:buNone/>
            </a:pPr>
            <a:r>
              <a:rPr lang="en"/>
              <a:t>Total range (with gas): 310-640 miles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2daf0365edb_0_2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2daf0365edb_0_2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BEVs can charge with all three types, Most PHEVs cannot charge on L3s except Hyundai Santa Fe &amp; Mitsubishi Outlander</a:t>
            </a:r>
            <a:endParaRPr/>
          </a:p>
          <a:p>
            <a:pPr marL="0" lvl="0" indent="0" algn="l" rtl="0">
              <a:spcBef>
                <a:spcPts val="0"/>
              </a:spcBef>
              <a:spcAft>
                <a:spcPts val="0"/>
              </a:spcAft>
              <a:buNone/>
            </a:pPr>
            <a:endParaRPr/>
          </a:p>
          <a:p>
            <a:pPr marL="0" lvl="0" indent="0" algn="l" rtl="0">
              <a:spcBef>
                <a:spcPts val="0"/>
              </a:spcBef>
              <a:spcAft>
                <a:spcPts val="0"/>
              </a:spcAft>
              <a:buNone/>
            </a:pPr>
            <a:r>
              <a:rPr lang="en"/>
              <a:t>L2</a:t>
            </a:r>
            <a:endParaRPr/>
          </a:p>
          <a:p>
            <a:pPr marL="0" lvl="0" indent="0" algn="l" rtl="0">
              <a:spcBef>
                <a:spcPts val="0"/>
              </a:spcBef>
              <a:spcAft>
                <a:spcPts val="0"/>
              </a:spcAft>
              <a:buNone/>
            </a:pPr>
            <a:r>
              <a:rPr lang="en"/>
              <a:t>Teslas come with adapter</a:t>
            </a:r>
            <a:endParaRPr/>
          </a:p>
          <a:p>
            <a:pPr marL="0" lvl="0" indent="0" algn="l" rtl="0">
              <a:spcBef>
                <a:spcPts val="0"/>
              </a:spcBef>
              <a:spcAft>
                <a:spcPts val="0"/>
              </a:spcAft>
              <a:buNone/>
            </a:pPr>
            <a:endParaRPr/>
          </a:p>
          <a:p>
            <a:pPr marL="0" lvl="0" indent="0" algn="l" rtl="0">
              <a:spcBef>
                <a:spcPts val="0"/>
              </a:spcBef>
              <a:spcAft>
                <a:spcPts val="0"/>
              </a:spcAft>
              <a:buNone/>
            </a:pPr>
            <a:r>
              <a:rPr lang="en"/>
              <a:t>L3</a:t>
            </a:r>
            <a:endParaRPr/>
          </a:p>
          <a:p>
            <a:pPr marL="0" lvl="0" indent="0" algn="l" rtl="0">
              <a:spcBef>
                <a:spcPts val="0"/>
              </a:spcBef>
              <a:spcAft>
                <a:spcPts val="0"/>
              </a:spcAft>
              <a:buNone/>
            </a:pPr>
            <a:r>
              <a:rPr lang="en"/>
              <a:t>Teslas come with adapter</a:t>
            </a:r>
            <a:endParaRPr/>
          </a:p>
          <a:p>
            <a:pPr marL="0" lvl="0" indent="0" algn="l" rtl="0">
              <a:spcBef>
                <a:spcPts val="0"/>
              </a:spcBef>
              <a:spcAft>
                <a:spcPts val="0"/>
              </a:spcAft>
              <a:buNone/>
            </a:pPr>
            <a:r>
              <a:rPr lang="en"/>
              <a:t>Nissan Leaf uses CHAdeMo</a:t>
            </a: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2daf0365edb_0_2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2daf0365edb_0_2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2daf0365edb_0_2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2daf0365edb_0_2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daf0365edb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daf0365edb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2daf0365edb_0_26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Network capabilities </a:t>
            </a:r>
            <a:endParaRPr/>
          </a:p>
        </p:txBody>
      </p:sp>
      <p:sp>
        <p:nvSpPr>
          <p:cNvPr id="1143" name="Google Shape;1143;g2daf0365edb_0_26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2daf0365edb_0_2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2daf0365edb_0_2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2daf0365edb_0_27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90000"/>
              </a:lnSpc>
              <a:spcBef>
                <a:spcPts val="375"/>
              </a:spcBef>
              <a:spcAft>
                <a:spcPts val="0"/>
              </a:spcAft>
              <a:buNone/>
            </a:pPr>
            <a:r>
              <a:rPr lang="en" sz="1600">
                <a:solidFill>
                  <a:srgbClr val="595959"/>
                </a:solidFill>
              </a:rPr>
              <a:t>What can CLIN 0006 cover?</a:t>
            </a:r>
            <a:endParaRPr sz="16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Station Activation</a:t>
            </a:r>
            <a:endParaRPr sz="12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Affixing or Securing Station</a:t>
            </a:r>
            <a:endParaRPr sz="12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Commissioning</a:t>
            </a:r>
            <a:endParaRPr sz="12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Facility Design/Preparation</a:t>
            </a:r>
            <a:endParaRPr sz="12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Permitting/Inspection</a:t>
            </a:r>
            <a:endParaRPr sz="12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Project Management</a:t>
            </a:r>
            <a:endParaRPr sz="12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Site Assessment</a:t>
            </a:r>
            <a:endParaRPr sz="12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Site Validation</a:t>
            </a:r>
            <a:endParaRPr sz="12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Strategic Planning</a:t>
            </a:r>
            <a:endParaRPr sz="1200">
              <a:solidFill>
                <a:srgbClr val="595959"/>
              </a:solidFill>
            </a:endParaRPr>
          </a:p>
          <a:p>
            <a:pPr marL="514350" lvl="1" indent="-171450" algn="l" rtl="0">
              <a:lnSpc>
                <a:spcPct val="90000"/>
              </a:lnSpc>
              <a:spcBef>
                <a:spcPts val="375"/>
              </a:spcBef>
              <a:spcAft>
                <a:spcPts val="0"/>
              </a:spcAft>
              <a:buClr>
                <a:srgbClr val="595959"/>
              </a:buClr>
              <a:buSzPts val="1440"/>
              <a:buChar char="○"/>
            </a:pPr>
            <a:r>
              <a:rPr lang="en" sz="1600">
                <a:solidFill>
                  <a:srgbClr val="595959"/>
                </a:solidFill>
              </a:rPr>
              <a:t>Utility Coordination</a:t>
            </a:r>
            <a:endParaRPr sz="1600">
              <a:solidFill>
                <a:srgbClr val="595959"/>
              </a:solidFill>
            </a:endParaRPr>
          </a:p>
          <a:p>
            <a:pPr marL="0" lvl="0" indent="0" algn="l" rtl="0">
              <a:lnSpc>
                <a:spcPct val="90000"/>
              </a:lnSpc>
              <a:spcBef>
                <a:spcPts val="1200"/>
              </a:spcBef>
              <a:spcAft>
                <a:spcPts val="1200"/>
              </a:spcAft>
              <a:buNone/>
            </a:pPr>
            <a:r>
              <a:rPr lang="en" sz="1600">
                <a:solidFill>
                  <a:srgbClr val="595959"/>
                </a:solidFill>
              </a:rPr>
              <a:t>CRUCIAL to communicate with utilities early on in the process</a:t>
            </a:r>
            <a:endParaRPr sz="1600">
              <a:solidFill>
                <a:srgbClr val="595959"/>
              </a:solidFill>
            </a:endParaRPr>
          </a:p>
        </p:txBody>
      </p:sp>
      <p:sp>
        <p:nvSpPr>
          <p:cNvPr id="1212" name="Google Shape;1212;g2daf0365edb_0_2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2daf0365edb_0_27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1600"/>
              <a:buChar char="•"/>
            </a:pPr>
            <a:r>
              <a:rPr lang="en" sz="1600" b="1">
                <a:solidFill>
                  <a:schemeClr val="dk1"/>
                </a:solidFill>
              </a:rPr>
              <a:t>Covers any Federal agency location</a:t>
            </a:r>
            <a:endParaRPr sz="1600" b="1">
              <a:solidFill>
                <a:schemeClr val="dk1"/>
              </a:solidFill>
            </a:endParaRPr>
          </a:p>
          <a:p>
            <a:pPr marL="742950" lvl="1" indent="-285750" algn="l" rtl="0">
              <a:spcBef>
                <a:spcPts val="0"/>
              </a:spcBef>
              <a:spcAft>
                <a:spcPts val="0"/>
              </a:spcAft>
              <a:buClr>
                <a:schemeClr val="dk1"/>
              </a:buClr>
              <a:buSzPts val="1600"/>
              <a:buChar char="•"/>
            </a:pPr>
            <a:r>
              <a:rPr lang="en" sz="1600">
                <a:solidFill>
                  <a:schemeClr val="dk1"/>
                </a:solidFill>
              </a:rPr>
              <a:t>Including GSA controlled space and non-GSA controlled space</a:t>
            </a:r>
            <a:endParaRPr sz="1400">
              <a:solidFill>
                <a:schemeClr val="dk1"/>
              </a:solidFill>
            </a:endParaRPr>
          </a:p>
          <a:p>
            <a:pPr marL="285750" lvl="0" indent="-285750" algn="l" rtl="0">
              <a:spcBef>
                <a:spcPts val="0"/>
              </a:spcBef>
              <a:spcAft>
                <a:spcPts val="0"/>
              </a:spcAft>
              <a:buClr>
                <a:schemeClr val="dk1"/>
              </a:buClr>
              <a:buSzPts val="1600"/>
              <a:buChar char="•"/>
            </a:pPr>
            <a:r>
              <a:rPr lang="en" sz="1600" b="1">
                <a:solidFill>
                  <a:schemeClr val="dk1"/>
                </a:solidFill>
              </a:rPr>
              <a:t>Four Geographic Zones</a:t>
            </a:r>
            <a:endParaRPr sz="1400">
              <a:solidFill>
                <a:schemeClr val="dk1"/>
              </a:solidFill>
            </a:endParaRPr>
          </a:p>
          <a:p>
            <a:pPr marL="285750" lvl="0" indent="-285750" algn="l" rtl="0">
              <a:spcBef>
                <a:spcPts val="0"/>
              </a:spcBef>
              <a:spcAft>
                <a:spcPts val="0"/>
              </a:spcAft>
              <a:buClr>
                <a:schemeClr val="dk1"/>
              </a:buClr>
              <a:buSzPts val="1600"/>
              <a:buChar char="•"/>
            </a:pPr>
            <a:r>
              <a:rPr lang="en" sz="1600" b="1">
                <a:solidFill>
                  <a:schemeClr val="dk1"/>
                </a:solidFill>
              </a:rPr>
              <a:t>$500 million total ceiling per Geographic Zone</a:t>
            </a:r>
            <a:endParaRPr sz="1600" b="1">
              <a:solidFill>
                <a:schemeClr val="dk1"/>
              </a:solidFill>
            </a:endParaRPr>
          </a:p>
          <a:p>
            <a:pPr marL="742950" lvl="1" indent="-285750" algn="l" rtl="0">
              <a:spcBef>
                <a:spcPts val="0"/>
              </a:spcBef>
              <a:spcAft>
                <a:spcPts val="0"/>
              </a:spcAft>
              <a:buClr>
                <a:schemeClr val="dk1"/>
              </a:buClr>
              <a:buSzPts val="1600"/>
              <a:buChar char="•"/>
            </a:pPr>
            <a:r>
              <a:rPr lang="en" sz="1600">
                <a:solidFill>
                  <a:schemeClr val="dk1"/>
                </a:solidFill>
              </a:rPr>
              <a:t>Across all IDIQ contracts within each Geographic Zone</a:t>
            </a:r>
            <a:endParaRPr sz="1400">
              <a:solidFill>
                <a:schemeClr val="dk1"/>
              </a:solidFill>
            </a:endParaRPr>
          </a:p>
          <a:p>
            <a:pPr marL="285750" lvl="0" indent="-285750" algn="l" rtl="0">
              <a:spcBef>
                <a:spcPts val="0"/>
              </a:spcBef>
              <a:spcAft>
                <a:spcPts val="0"/>
              </a:spcAft>
              <a:buClr>
                <a:schemeClr val="dk1"/>
              </a:buClr>
              <a:buSzPts val="1600"/>
              <a:buChar char="•"/>
            </a:pPr>
            <a:r>
              <a:rPr lang="en" sz="1600" b="1">
                <a:solidFill>
                  <a:schemeClr val="dk1"/>
                </a:solidFill>
              </a:rPr>
              <a:t>1 year base with four 1-year option periods</a:t>
            </a:r>
            <a:endParaRPr sz="1400">
              <a:solidFill>
                <a:schemeClr val="dk1"/>
              </a:solidFill>
            </a:endParaRPr>
          </a:p>
          <a:p>
            <a:pPr marL="285750" lvl="0" indent="-285750" algn="l" rtl="0">
              <a:spcBef>
                <a:spcPts val="0"/>
              </a:spcBef>
              <a:spcAft>
                <a:spcPts val="0"/>
              </a:spcAft>
              <a:buClr>
                <a:schemeClr val="dk1"/>
              </a:buClr>
              <a:buSzPts val="1600"/>
              <a:buChar char="•"/>
            </a:pPr>
            <a:r>
              <a:rPr lang="en" sz="1600" b="1">
                <a:solidFill>
                  <a:schemeClr val="dk1"/>
                </a:solidFill>
              </a:rPr>
              <a:t>Total Small Business Set Aside</a:t>
            </a:r>
            <a:endParaRPr sz="1600" b="1">
              <a:solidFill>
                <a:schemeClr val="dk1"/>
              </a:solidFill>
            </a:endParaRPr>
          </a:p>
          <a:p>
            <a:pPr marL="742950" lvl="1" indent="-285750" algn="l" rtl="0">
              <a:spcBef>
                <a:spcPts val="0"/>
              </a:spcBef>
              <a:spcAft>
                <a:spcPts val="0"/>
              </a:spcAft>
              <a:buClr>
                <a:schemeClr val="dk1"/>
              </a:buClr>
              <a:buSzPts val="1600"/>
              <a:buChar char="•"/>
            </a:pPr>
            <a:r>
              <a:rPr lang="en" sz="1600">
                <a:solidFill>
                  <a:schemeClr val="dk1"/>
                </a:solidFill>
              </a:rPr>
              <a:t>Most IDIQ contractors are socioeconomic small businesses</a:t>
            </a:r>
            <a:endParaRPr/>
          </a:p>
        </p:txBody>
      </p:sp>
      <p:sp>
        <p:nvSpPr>
          <p:cNvPr id="1222" name="Google Shape;1222;g2daf0365edb_0_2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2daf0365edb_0_2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2daf0365edb_0_2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daf0365edb_0_27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2daf0365edb_0_27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Remember to list salient characteristics for EV charging stations; if you see it, submit an RFI</a:t>
            </a:r>
            <a:endParaRPr/>
          </a:p>
          <a:p>
            <a:pPr marL="0" lvl="0" indent="0" algn="l" rtl="0">
              <a:spcBef>
                <a:spcPts val="0"/>
              </a:spcBef>
              <a:spcAft>
                <a:spcPts val="0"/>
              </a:spcAft>
              <a:buNone/>
            </a:pPr>
            <a:r>
              <a:rPr lang="en"/>
              <a:t>Listening but can’t police</a:t>
            </a:r>
            <a:endParaRPr/>
          </a:p>
          <a:p>
            <a:pPr marL="0" lvl="0" indent="0" algn="l" rtl="0">
              <a:spcBef>
                <a:spcPts val="0"/>
              </a:spcBef>
              <a:spcAft>
                <a:spcPts val="0"/>
              </a:spcAft>
              <a:buClr>
                <a:schemeClr val="dk1"/>
              </a:buClr>
              <a:buSzPts val="1100"/>
              <a:buFont typeface="Arial"/>
              <a:buNone/>
            </a:pPr>
            <a:r>
              <a:rPr lang="en"/>
              <a:t>It is the responsibility of the task order contractor, they can do an agency protest, GAO etc. </a:t>
            </a:r>
            <a:endParaRPr/>
          </a:p>
          <a:p>
            <a:pPr marL="0" lvl="0" indent="0" algn="l" rtl="0">
              <a:spcBef>
                <a:spcPts val="0"/>
              </a:spcBef>
              <a:spcAft>
                <a:spcPts val="0"/>
              </a:spcAft>
              <a:buNone/>
            </a:pPr>
            <a:endParaRPr/>
          </a:p>
        </p:txBody>
      </p:sp>
      <p:sp>
        <p:nvSpPr>
          <p:cNvPr id="1256" name="Google Shape;1256;g2daf0365edb_0_27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2daf0365edb_0_2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2daf0365edb_0_2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E101A"/>
              </a:buClr>
              <a:buSzPts val="1200"/>
              <a:buChar char="●"/>
            </a:pPr>
            <a:r>
              <a:rPr lang="en" sz="1200">
                <a:solidFill>
                  <a:schemeClr val="dk1"/>
                </a:solidFill>
              </a:rPr>
              <a:t>Local incentives can support feds, tribes or facilities in disadvantaged communities</a:t>
            </a:r>
            <a:endParaRPr sz="12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Bipartisan Infrastructure Bill: States Receive $7.5B in EVSE Funding, </a:t>
            </a:r>
            <a:r>
              <a:rPr lang="en" sz="1400" u="sng">
                <a:solidFill>
                  <a:schemeClr val="hlink"/>
                </a:solidFill>
                <a:hlinkClick r:id="rId3"/>
              </a:rPr>
              <a:t>State Fact Sheets</a:t>
            </a:r>
            <a:r>
              <a:rPr lang="en" sz="1400">
                <a:solidFill>
                  <a:schemeClr val="dk1"/>
                </a:solidFill>
              </a:rPr>
              <a:t> detail funding each state will receive.</a:t>
            </a:r>
            <a:endParaRPr sz="1400">
              <a:solidFill>
                <a:schemeClr val="dk1"/>
              </a:solidFill>
            </a:endParaRPr>
          </a:p>
          <a:p>
            <a:pPr marL="457200" lvl="0" indent="-304800" algn="l" rtl="0">
              <a:lnSpc>
                <a:spcPct val="115000"/>
              </a:lnSpc>
              <a:spcBef>
                <a:spcPts val="0"/>
              </a:spcBef>
              <a:spcAft>
                <a:spcPts val="0"/>
              </a:spcAft>
              <a:buClr>
                <a:srgbClr val="0E101A"/>
              </a:buClr>
              <a:buSzPts val="1200"/>
              <a:buChar char="●"/>
            </a:pPr>
            <a:r>
              <a:rPr lang="en" sz="1200">
                <a:solidFill>
                  <a:schemeClr val="dk1"/>
                </a:solidFill>
              </a:rPr>
              <a:t>Use the Department of Energy’s </a:t>
            </a:r>
            <a:r>
              <a:rPr lang="en" sz="1200" u="sng">
                <a:solidFill>
                  <a:srgbClr val="1155CC"/>
                </a:solidFill>
                <a:hlinkClick r:id="rId4">
                  <a:extLst>
                    <a:ext uri="{A12FA001-AC4F-418D-AE19-62706E023703}">
                      <ahyp:hlinkClr xmlns:ahyp="http://schemas.microsoft.com/office/drawing/2018/hyperlinkcolor" val="tx"/>
                    </a:ext>
                  </a:extLst>
                </a:hlinkClick>
              </a:rPr>
              <a:t>Utility Energy Service Contracts (UESCs)</a:t>
            </a:r>
            <a:r>
              <a:rPr lang="en" sz="1200">
                <a:solidFill>
                  <a:schemeClr val="dk1"/>
                </a:solidFill>
              </a:rPr>
              <a:t> and </a:t>
            </a:r>
            <a:r>
              <a:rPr lang="en" sz="1200" u="sng">
                <a:solidFill>
                  <a:srgbClr val="1155CC"/>
                </a:solidFill>
                <a:hlinkClick r:id="rId5">
                  <a:extLst>
                    <a:ext uri="{A12FA001-AC4F-418D-AE19-62706E023703}">
                      <ahyp:hlinkClr xmlns:ahyp="http://schemas.microsoft.com/office/drawing/2018/hyperlinkcolor" val="tx"/>
                    </a:ext>
                  </a:extLst>
                </a:hlinkClick>
              </a:rPr>
              <a:t>EV Utility Finder Tool</a:t>
            </a:r>
            <a:r>
              <a:rPr lang="en" sz="1200">
                <a:solidFill>
                  <a:schemeClr val="dk1"/>
                </a:solidFill>
              </a:rPr>
              <a:t> to find local utility partners offering EVSE financing and incentives.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Research applicable tariffs that may allow you to leverage a </a:t>
            </a:r>
            <a:r>
              <a:rPr lang="en" sz="1200" u="sng">
                <a:solidFill>
                  <a:srgbClr val="1155CC"/>
                </a:solidFill>
                <a:hlinkClick r:id="rId6">
                  <a:extLst>
                    <a:ext uri="{A12FA001-AC4F-418D-AE19-62706E023703}">
                      <ahyp:hlinkClr xmlns:ahyp="http://schemas.microsoft.com/office/drawing/2018/hyperlinkcolor" val="tx"/>
                    </a:ext>
                  </a:extLst>
                </a:hlinkClick>
              </a:rPr>
              <a:t>GSA Areawide Public Utility Contracts</a:t>
            </a:r>
            <a:r>
              <a:rPr lang="en" sz="1200">
                <a:solidFill>
                  <a:schemeClr val="dk1"/>
                </a:solidFill>
              </a:rPr>
              <a:t> (AWC) to install EVSE and other infrastructure.</a:t>
            </a:r>
            <a:endParaRPr sz="1200">
              <a:solidFill>
                <a:schemeClr val="dk1"/>
              </a:solidFill>
            </a:endParaRPr>
          </a:p>
          <a:p>
            <a:pPr marL="457200" lvl="0" indent="-304800" algn="l" rtl="0">
              <a:lnSpc>
                <a:spcPct val="115000"/>
              </a:lnSpc>
              <a:spcBef>
                <a:spcPts val="1000"/>
              </a:spcBef>
              <a:spcAft>
                <a:spcPts val="0"/>
              </a:spcAft>
              <a:buClr>
                <a:schemeClr val="dk1"/>
              </a:buClr>
              <a:buSzPts val="1200"/>
              <a:buChar char="●"/>
            </a:pPr>
            <a:r>
              <a:rPr lang="en" sz="1200">
                <a:solidFill>
                  <a:schemeClr val="dk1"/>
                </a:solidFill>
              </a:rPr>
              <a:t>GSA PBS in Colorado is partnering with local utility Xcel Energy. Through its EV Infrastructure Incentive Program, Xcel Energy provides funding and installation support for conduit, electrical panel upgrades, transformers and any other make-ready infrastructure needed.</a:t>
            </a:r>
            <a:endParaRPr sz="1200">
              <a:solidFill>
                <a:schemeClr val="dk1"/>
              </a:solidFill>
            </a:endParaRPr>
          </a:p>
          <a:p>
            <a:pPr marL="457200" lvl="0" indent="-228600" algn="l" rtl="0">
              <a:spcBef>
                <a:spcPts val="1000"/>
              </a:spcBef>
              <a:spcAft>
                <a:spcPts val="0"/>
              </a:spcAft>
              <a:buClr>
                <a:schemeClr val="dk1"/>
              </a:buClr>
              <a:buSzPts val="1400"/>
              <a:buFont typeface="Arial"/>
              <a:buNone/>
            </a:pPr>
            <a:endParaRPr>
              <a:solidFill>
                <a:schemeClr val="dk1"/>
              </a:solidFill>
            </a:endParaRPr>
          </a:p>
          <a:p>
            <a:pPr marL="457200" lvl="0" indent="-228600" algn="l" rtl="0">
              <a:spcBef>
                <a:spcPts val="0"/>
              </a:spcBef>
              <a:spcAft>
                <a:spcPts val="0"/>
              </a:spcAft>
              <a:buClr>
                <a:schemeClr val="dk1"/>
              </a:buClr>
              <a:buSzPts val="1400"/>
              <a:buFont typeface="Arial"/>
              <a:buNone/>
            </a:pPr>
            <a:endParaRPr>
              <a:solidFill>
                <a:schemeClr val="dk1"/>
              </a:solidFill>
            </a:endParaRPr>
          </a:p>
          <a:p>
            <a:pPr marL="457200" lvl="0" indent="-228600" algn="l" rtl="0">
              <a:spcBef>
                <a:spcPts val="0"/>
              </a:spcBef>
              <a:spcAft>
                <a:spcPts val="0"/>
              </a:spcAft>
              <a:buClr>
                <a:schemeClr val="dk1"/>
              </a:buClr>
              <a:buSzPts val="1400"/>
              <a:buFont typeface="Arial"/>
              <a:buNone/>
            </a:pPr>
            <a:r>
              <a:rPr lang="en">
                <a:solidFill>
                  <a:schemeClr val="dk1"/>
                </a:solidFill>
              </a:rPr>
              <a:t>This is a starting point for you </a:t>
            </a:r>
            <a:endParaRPr>
              <a:solidFill>
                <a:schemeClr val="dk1"/>
              </a:solidFill>
            </a:endParaRPr>
          </a:p>
          <a:p>
            <a:pPr marL="457200" lvl="0" indent="-228600" algn="l" rtl="0">
              <a:spcBef>
                <a:spcPts val="0"/>
              </a:spcBef>
              <a:spcAft>
                <a:spcPts val="0"/>
              </a:spcAft>
              <a:buClr>
                <a:schemeClr val="dk1"/>
              </a:buClr>
              <a:buSzPts val="1400"/>
              <a:buFont typeface="Arial"/>
              <a:buNone/>
            </a:pPr>
            <a:endParaRPr>
              <a:solidFill>
                <a:schemeClr val="dk1"/>
              </a:solidFill>
            </a:endParaRPr>
          </a:p>
          <a:p>
            <a:pPr marL="457200" lvl="0" indent="-228600" algn="l" rtl="0">
              <a:spcBef>
                <a:spcPts val="0"/>
              </a:spcBef>
              <a:spcAft>
                <a:spcPts val="0"/>
              </a:spcAft>
              <a:buClr>
                <a:schemeClr val="dk1"/>
              </a:buClr>
              <a:buSzPts val="1400"/>
              <a:buFont typeface="Arial"/>
              <a:buNone/>
            </a:pPr>
            <a:r>
              <a:rPr lang="en">
                <a:solidFill>
                  <a:schemeClr val="dk1"/>
                </a:solidFill>
              </a:rPr>
              <a:t>Incentives were manually filtered to </a:t>
            </a:r>
            <a:r>
              <a:rPr lang="en" u="sng">
                <a:solidFill>
                  <a:schemeClr val="dk1"/>
                </a:solidFill>
              </a:rPr>
              <a:t>maximize relevance to federal fleet managers</a:t>
            </a:r>
            <a:r>
              <a:rPr lang="en">
                <a:solidFill>
                  <a:schemeClr val="dk1"/>
                </a:solidFill>
              </a:rPr>
              <a:t>. If no incentives are relevant to your state or local jurisdiction, you may want to start with our list of sources. </a:t>
            </a:r>
            <a:endParaRPr>
              <a:solidFill>
                <a:schemeClr val="dk1"/>
              </a:solidFill>
            </a:endParaRPr>
          </a:p>
          <a:p>
            <a:pPr marL="457200" lvl="0" indent="-228600" algn="l" rtl="0">
              <a:spcBef>
                <a:spcPts val="0"/>
              </a:spcBef>
              <a:spcAft>
                <a:spcPts val="0"/>
              </a:spcAft>
              <a:buClr>
                <a:schemeClr val="dk1"/>
              </a:buClr>
              <a:buSzPts val="1400"/>
              <a:buFont typeface="Arial"/>
              <a:buNone/>
            </a:pPr>
            <a:endParaRPr>
              <a:solidFill>
                <a:schemeClr val="dk1"/>
              </a:solidFill>
            </a:endParaRPr>
          </a:p>
          <a:p>
            <a:pPr marL="457200" lvl="0" indent="-228600" algn="l" rtl="0">
              <a:spcBef>
                <a:spcPts val="0"/>
              </a:spcBef>
              <a:spcAft>
                <a:spcPts val="0"/>
              </a:spcAft>
              <a:buClr>
                <a:schemeClr val="dk1"/>
              </a:buClr>
              <a:buSzPts val="1400"/>
              <a:buFont typeface="Arial"/>
              <a:buNone/>
            </a:pPr>
            <a:r>
              <a:rPr lang="en">
                <a:solidFill>
                  <a:schemeClr val="dk1"/>
                </a:solidFill>
              </a:rPr>
              <a:t>Data sources included the Department of Energy’s Alternative Fuel Data Center (AFDC), Database for State Incentives on Renewable Energy (DSIRE), Plug In America, and National Conference of State Legislatures (NCSL)</a:t>
            </a:r>
            <a:endParaRPr>
              <a:solidFill>
                <a:schemeClr val="dk1"/>
              </a:solidFill>
            </a:endParaRPr>
          </a:p>
          <a:p>
            <a:pPr marL="457200" lvl="0" indent="-228600" algn="l" rtl="0">
              <a:spcBef>
                <a:spcPts val="0"/>
              </a:spcBef>
              <a:spcAft>
                <a:spcPts val="0"/>
              </a:spcAft>
              <a:buClr>
                <a:schemeClr val="dk1"/>
              </a:buClr>
              <a:buSzPts val="1400"/>
              <a:buFont typeface="Arial"/>
              <a:buNone/>
            </a:pPr>
            <a:endParaRPr>
              <a:solidFill>
                <a:schemeClr val="dk1"/>
              </a:solidFill>
            </a:endParaRPr>
          </a:p>
          <a:p>
            <a:pPr marL="457200" lvl="0" indent="-22860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2daf0365edb_0_2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2daf0365edb_0_2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2daf0365edb_0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2daf0365edb_0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2daf0365edb_0_2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2daf0365edb_0_2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daf0365edb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daf0365edb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2daf0365edb_0_2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2daf0365edb_0_2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2daf0365edb_0_2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2daf0365edb_0_2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2daf0365edb_0_3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2daf0365edb_0_3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daf0365edb_0_3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daf0365edb_0_3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2daf0365edb_0_3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2daf0365edb_0_3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2daf0365edb_0_3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2daf0365edb_0_3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TTS operates three main categories of shared products and services:</a:t>
            </a:r>
            <a:endParaRPr>
              <a:solidFill>
                <a:schemeClr val="dk1"/>
              </a:solidFill>
            </a:endParaRPr>
          </a:p>
          <a:p>
            <a:pPr marL="914400" lvl="1" indent="-298450" algn="l" rtl="0">
              <a:lnSpc>
                <a:spcPct val="115000"/>
              </a:lnSpc>
              <a:spcBef>
                <a:spcPts val="1000"/>
              </a:spcBef>
              <a:spcAft>
                <a:spcPts val="0"/>
              </a:spcAft>
              <a:buClr>
                <a:schemeClr val="dk1"/>
              </a:buClr>
              <a:buSzPts val="1100"/>
              <a:buChar char="○"/>
            </a:pPr>
            <a:r>
              <a:rPr lang="en">
                <a:solidFill>
                  <a:schemeClr val="dk1"/>
                </a:solidFill>
              </a:rPr>
              <a:t>Products – Shared infrastructure and tooling that help agencies deliver faster. TTS provides building blocks and tooling that are commonly needed in the development and delivery of government digital services.  </a:t>
            </a:r>
            <a:endParaRPr>
              <a:solidFill>
                <a:schemeClr val="dk1"/>
              </a:solidFill>
            </a:endParaRPr>
          </a:p>
          <a:p>
            <a:pPr marL="1371600" lvl="2" indent="-298450" algn="l" rtl="0">
              <a:lnSpc>
                <a:spcPct val="115000"/>
              </a:lnSpc>
              <a:spcBef>
                <a:spcPts val="1000"/>
              </a:spcBef>
              <a:spcAft>
                <a:spcPts val="0"/>
              </a:spcAft>
              <a:buClr>
                <a:schemeClr val="dk1"/>
              </a:buClr>
              <a:buSzPts val="1100"/>
              <a:buChar char="■"/>
            </a:pPr>
            <a:r>
              <a:rPr lang="en">
                <a:solidFill>
                  <a:schemeClr val="dk1"/>
                </a:solidFill>
              </a:rPr>
              <a:t>Examples of these: US Web Design System, search.gov, and FedRAMP.</a:t>
            </a:r>
            <a:endParaRPr>
              <a:solidFill>
                <a:schemeClr val="dk1"/>
              </a:solidFill>
            </a:endParaRPr>
          </a:p>
          <a:p>
            <a:pPr marL="914400" lvl="1" indent="-298450" algn="l" rtl="0">
              <a:lnSpc>
                <a:spcPct val="115000"/>
              </a:lnSpc>
              <a:spcBef>
                <a:spcPts val="1000"/>
              </a:spcBef>
              <a:spcAft>
                <a:spcPts val="0"/>
              </a:spcAft>
              <a:buClr>
                <a:schemeClr val="dk1"/>
              </a:buClr>
              <a:buSzPts val="1100"/>
              <a:buChar char="○"/>
            </a:pPr>
            <a:r>
              <a:rPr lang="en">
                <a:solidFill>
                  <a:schemeClr val="dk1"/>
                </a:solidFill>
              </a:rPr>
              <a:t>Platforms – Interagency experiences that create cohesion and economies of scale.  When the public needs to interact with potentially multiple agencies around a same or similar need, TTS builds and operates government-wide platforms to enable and centralize those interactions. </a:t>
            </a:r>
            <a:endParaRPr>
              <a:solidFill>
                <a:schemeClr val="dk1"/>
              </a:solidFill>
            </a:endParaRPr>
          </a:p>
          <a:p>
            <a:pPr marL="1371600" lvl="2" indent="-298450" algn="l" rtl="0">
              <a:lnSpc>
                <a:spcPct val="115000"/>
              </a:lnSpc>
              <a:spcBef>
                <a:spcPts val="1000"/>
              </a:spcBef>
              <a:spcAft>
                <a:spcPts val="0"/>
              </a:spcAft>
              <a:buClr>
                <a:schemeClr val="dk1"/>
              </a:buClr>
              <a:buSzPts val="1100"/>
              <a:buChar char="■"/>
            </a:pPr>
            <a:r>
              <a:rPr lang="en">
                <a:solidFill>
                  <a:schemeClr val="dk1"/>
                </a:solidFill>
              </a:rPr>
              <a:t>Examples of these: USA.gov, vote.gov, and data.gov</a:t>
            </a:r>
            <a:endParaRPr>
              <a:solidFill>
                <a:schemeClr val="dk1"/>
              </a:solidFill>
            </a:endParaRPr>
          </a:p>
          <a:p>
            <a:pPr marL="914400" lvl="1" indent="-298450" algn="l" rtl="0">
              <a:lnSpc>
                <a:spcPct val="115000"/>
              </a:lnSpc>
              <a:spcBef>
                <a:spcPts val="1000"/>
              </a:spcBef>
              <a:spcAft>
                <a:spcPts val="0"/>
              </a:spcAft>
              <a:buClr>
                <a:schemeClr val="dk1"/>
              </a:buClr>
              <a:buSzPts val="1100"/>
              <a:buChar char="○"/>
            </a:pPr>
            <a:r>
              <a:rPr lang="en">
                <a:solidFill>
                  <a:schemeClr val="dk1"/>
                </a:solidFill>
              </a:rPr>
              <a:t>People – Discovery, implementation, and consulting to catalyze agency progress. When agencies need expertise to help to define, plan, and execute a vision for digital services that deliver good, human-centered customer experiences, TTS partners with the agency while also building capacity. </a:t>
            </a:r>
            <a:endParaRPr>
              <a:solidFill>
                <a:schemeClr val="dk1"/>
              </a:solidFill>
            </a:endParaRPr>
          </a:p>
          <a:p>
            <a:pPr marL="1371600" lvl="2" indent="-298450" algn="l" rtl="0">
              <a:lnSpc>
                <a:spcPct val="115000"/>
              </a:lnSpc>
              <a:spcBef>
                <a:spcPts val="1000"/>
              </a:spcBef>
              <a:spcAft>
                <a:spcPts val="1000"/>
              </a:spcAft>
              <a:buClr>
                <a:schemeClr val="dk1"/>
              </a:buClr>
              <a:buSzPts val="1100"/>
              <a:buChar char="■"/>
            </a:pPr>
            <a:r>
              <a:rPr lang="en">
                <a:solidFill>
                  <a:schemeClr val="dk1"/>
                </a:solidFill>
              </a:rPr>
              <a:t>And while we have great people across TTS, what we mean when we say people we specifically are talking about the consulting organizations with TTS: 18F and the Centers of Excellence, and the fellowship programs within TTS: the Presidential Innovation Fellows or PIF, and a newer TTS program, the US. Digital Corps.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2daf0365edb_0_3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2daf0365edb_0_3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TTS operates three main categories of shared products and services:</a:t>
            </a:r>
            <a:endParaRPr>
              <a:solidFill>
                <a:schemeClr val="dk1"/>
              </a:solidFill>
            </a:endParaRPr>
          </a:p>
          <a:p>
            <a:pPr marL="914400" lvl="1" indent="-298450" algn="l" rtl="0">
              <a:lnSpc>
                <a:spcPct val="115000"/>
              </a:lnSpc>
              <a:spcBef>
                <a:spcPts val="1000"/>
              </a:spcBef>
              <a:spcAft>
                <a:spcPts val="0"/>
              </a:spcAft>
              <a:buClr>
                <a:schemeClr val="dk1"/>
              </a:buClr>
              <a:buSzPts val="1100"/>
              <a:buChar char="○"/>
            </a:pPr>
            <a:r>
              <a:rPr lang="en">
                <a:solidFill>
                  <a:schemeClr val="dk1"/>
                </a:solidFill>
              </a:rPr>
              <a:t>Products – Shared infrastructure and tooling that help agencies deliver faster. TTS provides building blocks and tooling that are commonly needed in the development and delivery of government digital services.  </a:t>
            </a:r>
            <a:endParaRPr>
              <a:solidFill>
                <a:schemeClr val="dk1"/>
              </a:solidFill>
            </a:endParaRPr>
          </a:p>
          <a:p>
            <a:pPr marL="1371600" lvl="2" indent="-298450" algn="l" rtl="0">
              <a:lnSpc>
                <a:spcPct val="115000"/>
              </a:lnSpc>
              <a:spcBef>
                <a:spcPts val="1000"/>
              </a:spcBef>
              <a:spcAft>
                <a:spcPts val="0"/>
              </a:spcAft>
              <a:buClr>
                <a:schemeClr val="dk1"/>
              </a:buClr>
              <a:buSzPts val="1100"/>
              <a:buChar char="■"/>
            </a:pPr>
            <a:r>
              <a:rPr lang="en">
                <a:solidFill>
                  <a:schemeClr val="dk1"/>
                </a:solidFill>
              </a:rPr>
              <a:t>Examples of these: US Web Design System, search.gov, and FedRAMP.</a:t>
            </a:r>
            <a:endParaRPr>
              <a:solidFill>
                <a:schemeClr val="dk1"/>
              </a:solidFill>
            </a:endParaRPr>
          </a:p>
          <a:p>
            <a:pPr marL="914400" lvl="1" indent="-298450" algn="l" rtl="0">
              <a:lnSpc>
                <a:spcPct val="115000"/>
              </a:lnSpc>
              <a:spcBef>
                <a:spcPts val="1000"/>
              </a:spcBef>
              <a:spcAft>
                <a:spcPts val="0"/>
              </a:spcAft>
              <a:buClr>
                <a:schemeClr val="dk1"/>
              </a:buClr>
              <a:buSzPts val="1100"/>
              <a:buChar char="○"/>
            </a:pPr>
            <a:r>
              <a:rPr lang="en">
                <a:solidFill>
                  <a:schemeClr val="dk1"/>
                </a:solidFill>
              </a:rPr>
              <a:t>Platforms – Interagency experiences that create cohesion and economies of scale.  When the public needs to interact with potentially multiple agencies around a same or similar need, TTS builds and operates government-wide platforms to enable and centralize those interactions. </a:t>
            </a:r>
            <a:endParaRPr>
              <a:solidFill>
                <a:schemeClr val="dk1"/>
              </a:solidFill>
            </a:endParaRPr>
          </a:p>
          <a:p>
            <a:pPr marL="1371600" lvl="2" indent="-298450" algn="l" rtl="0">
              <a:lnSpc>
                <a:spcPct val="115000"/>
              </a:lnSpc>
              <a:spcBef>
                <a:spcPts val="1000"/>
              </a:spcBef>
              <a:spcAft>
                <a:spcPts val="0"/>
              </a:spcAft>
              <a:buClr>
                <a:schemeClr val="dk1"/>
              </a:buClr>
              <a:buSzPts val="1100"/>
              <a:buChar char="■"/>
            </a:pPr>
            <a:r>
              <a:rPr lang="en">
                <a:solidFill>
                  <a:schemeClr val="dk1"/>
                </a:solidFill>
              </a:rPr>
              <a:t>Examples of these: USA.gov, vote.gov, and data.gov</a:t>
            </a:r>
            <a:endParaRPr>
              <a:solidFill>
                <a:schemeClr val="dk1"/>
              </a:solidFill>
            </a:endParaRPr>
          </a:p>
          <a:p>
            <a:pPr marL="914400" lvl="1" indent="-298450" algn="l" rtl="0">
              <a:lnSpc>
                <a:spcPct val="115000"/>
              </a:lnSpc>
              <a:spcBef>
                <a:spcPts val="1000"/>
              </a:spcBef>
              <a:spcAft>
                <a:spcPts val="0"/>
              </a:spcAft>
              <a:buClr>
                <a:schemeClr val="dk1"/>
              </a:buClr>
              <a:buSzPts val="1100"/>
              <a:buChar char="○"/>
            </a:pPr>
            <a:r>
              <a:rPr lang="en">
                <a:solidFill>
                  <a:schemeClr val="dk1"/>
                </a:solidFill>
              </a:rPr>
              <a:t>People – Discovery, implementation, and consulting to catalyze agency progress. When agencies need expertise to help to define, plan, and execute a vision for digital services that deliver good, human-centered customer experiences, TTS partners with the agency while also building capacity. </a:t>
            </a:r>
            <a:endParaRPr>
              <a:solidFill>
                <a:schemeClr val="dk1"/>
              </a:solidFill>
            </a:endParaRPr>
          </a:p>
          <a:p>
            <a:pPr marL="1371600" lvl="2" indent="-298450" algn="l" rtl="0">
              <a:lnSpc>
                <a:spcPct val="115000"/>
              </a:lnSpc>
              <a:spcBef>
                <a:spcPts val="1000"/>
              </a:spcBef>
              <a:spcAft>
                <a:spcPts val="1000"/>
              </a:spcAft>
              <a:buClr>
                <a:schemeClr val="dk1"/>
              </a:buClr>
              <a:buSzPts val="1100"/>
              <a:buChar char="■"/>
            </a:pPr>
            <a:r>
              <a:rPr lang="en">
                <a:solidFill>
                  <a:schemeClr val="dk1"/>
                </a:solidFill>
              </a:rPr>
              <a:t>And while we have great people across TTS, what we mean when we say people we specifically are talking about the consulting organizations with TTS: 18F and the Centers of Excellence, and the fellowship programs within TTS: the Presidential Innovation Fellows or PIF, and a newer TTS program, the US. Digital Corps.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2daf0365edb_0_3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2daf0365edb_0_3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2daf0365edb_0_3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2daf0365edb_0_3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2daf0365edb_0_2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2daf0365edb_0_2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daf0365edb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daf0365edb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r>
              <a:rPr lang="en"/>
              <a:t>Information Source: </a:t>
            </a:r>
            <a:r>
              <a:rPr lang="en" u="sng">
                <a:solidFill>
                  <a:srgbClr val="1155CC"/>
                </a:solidFill>
                <a:hlinkClick r:id="rId3">
                  <a:extLst>
                    <a:ext uri="{A12FA001-AC4F-418D-AE19-62706E023703}">
                      <ahyp:hlinkClr xmlns:ahyp="http://schemas.microsoft.com/office/drawing/2018/hyperlinkcolor" val="tx"/>
                    </a:ext>
                  </a:extLst>
                </a:hlinkClick>
              </a:rPr>
              <a:t>https://www.cisa.gov/news-events/directives/ed-24-01-mitigate-ivanti-connect-secure-and-ivanti-policy-secure-vulnerabilities</a:t>
            </a:r>
            <a:r>
              <a:rPr lang="en" sz="1200"/>
              <a:t>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daf0365edb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daf0365edb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Information Source: </a:t>
            </a:r>
            <a:r>
              <a:rPr lang="en" sz="900" u="sng">
                <a:solidFill>
                  <a:schemeClr val="hlink"/>
                </a:solidFill>
                <a:hlinkClick r:id="rId3"/>
              </a:rPr>
              <a:t>https://www.securityweek.com/mr-cooper-data-breach-impacts-14-7-million-individuals/</a:t>
            </a:r>
            <a:r>
              <a:rPr lang="en" sz="900"/>
              <a:t> </a:t>
            </a:r>
            <a:endParaRPr sz="900"/>
          </a:p>
          <a:p>
            <a:pPr marL="0" lvl="0" indent="0" algn="l" rtl="0">
              <a:spcBef>
                <a:spcPts val="0"/>
              </a:spcBef>
              <a:spcAft>
                <a:spcPts val="0"/>
              </a:spcAft>
              <a:buNone/>
            </a:pPr>
            <a:endParaRPr sz="9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Option 1" type="title">
  <p:cSld name="TITLE">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a:stretch/>
        </p:blipFill>
        <p:spPr>
          <a:xfrm>
            <a:off x="-2775" y="942092"/>
            <a:ext cx="9144003" cy="4201419"/>
          </a:xfrm>
          <a:prstGeom prst="rect">
            <a:avLst/>
          </a:prstGeom>
          <a:noFill/>
          <a:ln>
            <a:noFill/>
          </a:ln>
        </p:spPr>
      </p:pic>
      <p:sp>
        <p:nvSpPr>
          <p:cNvPr id="56" name="Google Shape;56;p14"/>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 name="Google Shape;57;p14"/>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58" name="Google Shape;58;p14"/>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b="0" i="0" u="none" strike="noStrike" cap="none">
                <a:solidFill>
                  <a:schemeClr val="lt1"/>
                </a:solidFill>
                <a:latin typeface="Arial"/>
                <a:ea typeface="Arial"/>
                <a:cs typeface="Arial"/>
                <a:sym typeface="Arial"/>
              </a:defRPr>
            </a:lvl1pPr>
            <a:lvl2pPr marL="0" lvl="1" indent="0" algn="r" rtl="0">
              <a:buClr>
                <a:schemeClr val="lt1"/>
              </a:buClr>
              <a:buSzPts val="1000"/>
              <a:buFont typeface="Arial"/>
              <a:buNone/>
              <a:defRPr sz="1000" b="0" i="0" u="none" strike="noStrike" cap="none">
                <a:solidFill>
                  <a:schemeClr val="lt1"/>
                </a:solidFill>
                <a:latin typeface="Arial"/>
                <a:ea typeface="Arial"/>
                <a:cs typeface="Arial"/>
                <a:sym typeface="Arial"/>
              </a:defRPr>
            </a:lvl2pPr>
            <a:lvl3pPr marL="0" lvl="2" indent="0" algn="r" rtl="0">
              <a:buClr>
                <a:schemeClr val="lt1"/>
              </a:buClr>
              <a:buSzPts val="1000"/>
              <a:buFont typeface="Arial"/>
              <a:buNone/>
              <a:defRPr sz="1000" b="0" i="0" u="none" strike="noStrike" cap="none">
                <a:solidFill>
                  <a:schemeClr val="lt1"/>
                </a:solidFill>
                <a:latin typeface="Arial"/>
                <a:ea typeface="Arial"/>
                <a:cs typeface="Arial"/>
                <a:sym typeface="Arial"/>
              </a:defRPr>
            </a:lvl3pPr>
            <a:lvl4pPr marL="0" lvl="3" indent="0" algn="r" rtl="0">
              <a:buClr>
                <a:schemeClr val="lt1"/>
              </a:buClr>
              <a:buSzPts val="1000"/>
              <a:buFont typeface="Arial"/>
              <a:buNone/>
              <a:defRPr sz="1000" b="0" i="0" u="none" strike="noStrike" cap="none">
                <a:solidFill>
                  <a:schemeClr val="lt1"/>
                </a:solidFill>
                <a:latin typeface="Arial"/>
                <a:ea typeface="Arial"/>
                <a:cs typeface="Arial"/>
                <a:sym typeface="Arial"/>
              </a:defRPr>
            </a:lvl4pPr>
            <a:lvl5pPr marL="0" lvl="4" indent="0" algn="r" rtl="0">
              <a:buClr>
                <a:schemeClr val="lt1"/>
              </a:buClr>
              <a:buSzPts val="1000"/>
              <a:buFont typeface="Arial"/>
              <a:buNone/>
              <a:defRPr sz="1000" b="0" i="0" u="none" strike="noStrike" cap="none">
                <a:solidFill>
                  <a:schemeClr val="lt1"/>
                </a:solidFill>
                <a:latin typeface="Arial"/>
                <a:ea typeface="Arial"/>
                <a:cs typeface="Arial"/>
                <a:sym typeface="Arial"/>
              </a:defRPr>
            </a:lvl5pPr>
            <a:lvl6pPr marL="0" lvl="5" indent="0" algn="r" rtl="0">
              <a:buClr>
                <a:schemeClr val="lt1"/>
              </a:buClr>
              <a:buSzPts val="1000"/>
              <a:buFont typeface="Arial"/>
              <a:buNone/>
              <a:defRPr sz="1000" b="0" i="0" u="none" strike="noStrike" cap="none">
                <a:solidFill>
                  <a:schemeClr val="lt1"/>
                </a:solidFill>
                <a:latin typeface="Arial"/>
                <a:ea typeface="Arial"/>
                <a:cs typeface="Arial"/>
                <a:sym typeface="Arial"/>
              </a:defRPr>
            </a:lvl6pPr>
            <a:lvl7pPr marL="0" lvl="6" indent="0" algn="r" rtl="0">
              <a:buClr>
                <a:schemeClr val="lt1"/>
              </a:buClr>
              <a:buSzPts val="1000"/>
              <a:buFont typeface="Arial"/>
              <a:buNone/>
              <a:defRPr sz="1000" b="0" i="0" u="none" strike="noStrike" cap="none">
                <a:solidFill>
                  <a:schemeClr val="lt1"/>
                </a:solidFill>
                <a:latin typeface="Arial"/>
                <a:ea typeface="Arial"/>
                <a:cs typeface="Arial"/>
                <a:sym typeface="Arial"/>
              </a:defRPr>
            </a:lvl7pPr>
            <a:lvl8pPr marL="0" lvl="7" indent="0" algn="r" rtl="0">
              <a:buClr>
                <a:schemeClr val="lt1"/>
              </a:buClr>
              <a:buSzPts val="1000"/>
              <a:buFont typeface="Arial"/>
              <a:buNone/>
              <a:defRPr sz="1000" b="0" i="0" u="none" strike="noStrike" cap="none">
                <a:solidFill>
                  <a:schemeClr val="lt1"/>
                </a:solidFill>
                <a:latin typeface="Arial"/>
                <a:ea typeface="Arial"/>
                <a:cs typeface="Arial"/>
                <a:sym typeface="Arial"/>
              </a:defRPr>
            </a:lvl8pPr>
            <a:lvl9pPr marL="0" lvl="8" indent="0" algn="r" rtl="0">
              <a:buClr>
                <a:schemeClr val="lt1"/>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60" name="Google Shape;60;p14"/>
          <p:cNvGrpSpPr/>
          <p:nvPr/>
        </p:nvGrpSpPr>
        <p:grpSpPr>
          <a:xfrm>
            <a:off x="390948" y="300851"/>
            <a:ext cx="8356552" cy="545025"/>
            <a:chOff x="390948" y="300850"/>
            <a:chExt cx="8356552" cy="545025"/>
          </a:xfrm>
        </p:grpSpPr>
        <p:pic>
          <p:nvPicPr>
            <p:cNvPr id="61" name="Google Shape;61;p14"/>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62" name="Google Shape;62;p14"/>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666666"/>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pic>
        <p:nvPicPr>
          <p:cNvPr id="63" name="Google Shape;63;p14"/>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 Option 2">
  <p:cSld name="Section header - Option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3600"/>
              <a:buNone/>
              <a:defRPr sz="3600">
                <a:solidFill>
                  <a:schemeClr val="lt1"/>
                </a:solidFill>
              </a:defRPr>
            </a:lvl2pPr>
            <a:lvl3pPr lvl="2" algn="ctr" rtl="0">
              <a:lnSpc>
                <a:spcPct val="100000"/>
              </a:lnSpc>
              <a:spcBef>
                <a:spcPts val="0"/>
              </a:spcBef>
              <a:spcAft>
                <a:spcPts val="0"/>
              </a:spcAft>
              <a:buClr>
                <a:schemeClr val="lt1"/>
              </a:buClr>
              <a:buSzPts val="3600"/>
              <a:buNone/>
              <a:defRPr sz="3600">
                <a:solidFill>
                  <a:schemeClr val="lt1"/>
                </a:solidFill>
              </a:defRPr>
            </a:lvl3pPr>
            <a:lvl4pPr lvl="3" algn="ctr" rtl="0">
              <a:lnSpc>
                <a:spcPct val="100000"/>
              </a:lnSpc>
              <a:spcBef>
                <a:spcPts val="0"/>
              </a:spcBef>
              <a:spcAft>
                <a:spcPts val="0"/>
              </a:spcAft>
              <a:buClr>
                <a:schemeClr val="lt1"/>
              </a:buClr>
              <a:buSzPts val="3600"/>
              <a:buNone/>
              <a:defRPr sz="3600">
                <a:solidFill>
                  <a:schemeClr val="lt1"/>
                </a:solidFill>
              </a:defRPr>
            </a:lvl4pPr>
            <a:lvl5pPr lvl="4" algn="ctr" rtl="0">
              <a:lnSpc>
                <a:spcPct val="100000"/>
              </a:lnSpc>
              <a:spcBef>
                <a:spcPts val="0"/>
              </a:spcBef>
              <a:spcAft>
                <a:spcPts val="0"/>
              </a:spcAft>
              <a:buClr>
                <a:schemeClr val="lt1"/>
              </a:buClr>
              <a:buSzPts val="3600"/>
              <a:buNone/>
              <a:defRPr sz="3600">
                <a:solidFill>
                  <a:schemeClr val="lt1"/>
                </a:solidFill>
              </a:defRPr>
            </a:lvl5pPr>
            <a:lvl6pPr lvl="5" algn="ctr" rtl="0">
              <a:lnSpc>
                <a:spcPct val="100000"/>
              </a:lnSpc>
              <a:spcBef>
                <a:spcPts val="0"/>
              </a:spcBef>
              <a:spcAft>
                <a:spcPts val="0"/>
              </a:spcAft>
              <a:buClr>
                <a:schemeClr val="lt1"/>
              </a:buClr>
              <a:buSzPts val="3600"/>
              <a:buNone/>
              <a:defRPr sz="3600">
                <a:solidFill>
                  <a:schemeClr val="lt1"/>
                </a:solidFill>
              </a:defRPr>
            </a:lvl6pPr>
            <a:lvl7pPr lvl="6" algn="ctr" rtl="0">
              <a:lnSpc>
                <a:spcPct val="100000"/>
              </a:lnSpc>
              <a:spcBef>
                <a:spcPts val="0"/>
              </a:spcBef>
              <a:spcAft>
                <a:spcPts val="0"/>
              </a:spcAft>
              <a:buClr>
                <a:schemeClr val="lt1"/>
              </a:buClr>
              <a:buSzPts val="3600"/>
              <a:buNone/>
              <a:defRPr sz="3600">
                <a:solidFill>
                  <a:schemeClr val="lt1"/>
                </a:solidFill>
              </a:defRPr>
            </a:lvl7pPr>
            <a:lvl8pPr lvl="7" algn="ctr" rtl="0">
              <a:lnSpc>
                <a:spcPct val="100000"/>
              </a:lnSpc>
              <a:spcBef>
                <a:spcPts val="0"/>
              </a:spcBef>
              <a:spcAft>
                <a:spcPts val="0"/>
              </a:spcAft>
              <a:buClr>
                <a:schemeClr val="lt1"/>
              </a:buClr>
              <a:buSzPts val="3600"/>
              <a:buNone/>
              <a:defRPr sz="3600">
                <a:solidFill>
                  <a:schemeClr val="lt1"/>
                </a:solidFill>
              </a:defRPr>
            </a:lvl8pPr>
            <a:lvl9pPr lvl="8" algn="ctr"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6" name="Google Shape;66;p15"/>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7" name="Google Shape;67;p15"/>
          <p:cNvPicPr preferRelativeResize="0"/>
          <p:nvPr/>
        </p:nvPicPr>
        <p:blipFill rotWithShape="1">
          <a:blip r:embed="rId3">
            <a:alphaModFix/>
          </a:blip>
          <a:srcRect/>
          <a:stretch/>
        </p:blipFill>
        <p:spPr>
          <a:xfrm>
            <a:off x="7891726" y="3774826"/>
            <a:ext cx="1384623" cy="1490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Option 2">
  <p:cSld name="Title slide - Option 2">
    <p:spTree>
      <p:nvGrpSpPr>
        <p:cNvPr id="1"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a:stretch/>
        </p:blipFill>
        <p:spPr>
          <a:xfrm>
            <a:off x="-2775" y="942098"/>
            <a:ext cx="9144003" cy="4196954"/>
          </a:xfrm>
          <a:prstGeom prst="rect">
            <a:avLst/>
          </a:prstGeom>
          <a:noFill/>
          <a:ln>
            <a:noFill/>
          </a:ln>
        </p:spPr>
      </p:pic>
      <p:sp>
        <p:nvSpPr>
          <p:cNvPr id="70" name="Google Shape;70;p16"/>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71" name="Google Shape;71;p16"/>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72" name="Google Shape;7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73" name="Google Shape;73;p16"/>
          <p:cNvGrpSpPr/>
          <p:nvPr/>
        </p:nvGrpSpPr>
        <p:grpSpPr>
          <a:xfrm>
            <a:off x="390948" y="300851"/>
            <a:ext cx="8356552" cy="545025"/>
            <a:chOff x="390948" y="300850"/>
            <a:chExt cx="8356552" cy="545025"/>
          </a:xfrm>
        </p:grpSpPr>
        <p:pic>
          <p:nvPicPr>
            <p:cNvPr id="74" name="Google Shape;74;p16"/>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75" name="Google Shape;75;p16"/>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666666"/>
                </a:buClr>
                <a:buSzPts val="1000"/>
                <a:buFont typeface="Arial"/>
                <a:buNone/>
              </a:pPr>
              <a:r>
                <a:rPr lang="en" sz="1000" b="1">
                  <a:solidFill>
                    <a:srgbClr val="666666"/>
                  </a:solidFill>
                  <a:latin typeface="Arial"/>
                  <a:ea typeface="Arial"/>
                  <a:cs typeface="Arial"/>
                  <a:sym typeface="Arial"/>
                </a:rPr>
                <a:t>U.S. General Services Administration</a:t>
              </a:r>
              <a:endParaRPr sz="1000" b="1">
                <a:solidFill>
                  <a:srgbClr val="666666"/>
                </a:solidFill>
                <a:latin typeface="Arial"/>
                <a:ea typeface="Arial"/>
                <a:cs typeface="Arial"/>
                <a:sym typeface="Arial"/>
              </a:endParaRPr>
            </a:p>
          </p:txBody>
        </p:sp>
      </p:grpSp>
      <p:sp>
        <p:nvSpPr>
          <p:cNvPr id="76" name="Google Shape;76;p16"/>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77" name="Google Shape;77;p16"/>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Option 3">
  <p:cSld name="Title slide - Option 3">
    <p:spTree>
      <p:nvGrpSpPr>
        <p:cNvPr id="1" name="Shape 78"/>
        <p:cNvGrpSpPr/>
        <p:nvPr/>
      </p:nvGrpSpPr>
      <p:grpSpPr>
        <a:xfrm>
          <a:off x="0" y="0"/>
          <a:ext cx="0" cy="0"/>
          <a:chOff x="0" y="0"/>
          <a:chExt cx="0" cy="0"/>
        </a:xfrm>
      </p:grpSpPr>
      <p:pic>
        <p:nvPicPr>
          <p:cNvPr id="79" name="Google Shape;79;p17"/>
          <p:cNvPicPr preferRelativeResize="0"/>
          <p:nvPr/>
        </p:nvPicPr>
        <p:blipFill rotWithShape="1">
          <a:blip r:embed="rId2">
            <a:alphaModFix/>
          </a:blip>
          <a:srcRect/>
          <a:stretch/>
        </p:blipFill>
        <p:spPr>
          <a:xfrm>
            <a:off x="-2775" y="946548"/>
            <a:ext cx="9144003" cy="4196954"/>
          </a:xfrm>
          <a:prstGeom prst="rect">
            <a:avLst/>
          </a:prstGeom>
          <a:noFill/>
          <a:ln>
            <a:noFill/>
          </a:ln>
        </p:spPr>
      </p:pic>
      <p:sp>
        <p:nvSpPr>
          <p:cNvPr id="80" name="Google Shape;80;p17"/>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81" name="Google Shape;81;p17"/>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82" name="Google Shape;8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83" name="Google Shape;83;p17"/>
          <p:cNvGrpSpPr/>
          <p:nvPr/>
        </p:nvGrpSpPr>
        <p:grpSpPr>
          <a:xfrm>
            <a:off x="390948" y="300851"/>
            <a:ext cx="8356552" cy="545025"/>
            <a:chOff x="390948" y="300850"/>
            <a:chExt cx="8356552" cy="545025"/>
          </a:xfrm>
        </p:grpSpPr>
        <p:pic>
          <p:nvPicPr>
            <p:cNvPr id="84" name="Google Shape;84;p17"/>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85" name="Google Shape;85;p17"/>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666666"/>
                </a:buClr>
                <a:buSzPts val="1000"/>
                <a:buFont typeface="Arial"/>
                <a:buNone/>
              </a:pPr>
              <a:r>
                <a:rPr lang="en" sz="1000" b="1">
                  <a:solidFill>
                    <a:srgbClr val="666666"/>
                  </a:solidFill>
                  <a:latin typeface="Arial"/>
                  <a:ea typeface="Arial"/>
                  <a:cs typeface="Arial"/>
                  <a:sym typeface="Arial"/>
                </a:rPr>
                <a:t>U.S. General Services Administration</a:t>
              </a:r>
              <a:endParaRPr sz="1000" b="1">
                <a:solidFill>
                  <a:srgbClr val="666666"/>
                </a:solidFill>
                <a:latin typeface="Arial"/>
                <a:ea typeface="Arial"/>
                <a:cs typeface="Arial"/>
                <a:sym typeface="Arial"/>
              </a:endParaRPr>
            </a:p>
          </p:txBody>
        </p:sp>
      </p:grpSp>
      <p:sp>
        <p:nvSpPr>
          <p:cNvPr id="86" name="Google Shape;86;p17"/>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87" name="Google Shape;87;p17"/>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Option 4">
  <p:cSld name="Title slide - Option 4">
    <p:spTree>
      <p:nvGrpSpPr>
        <p:cNvPr id="1" name="Shape 88"/>
        <p:cNvGrpSpPr/>
        <p:nvPr/>
      </p:nvGrpSpPr>
      <p:grpSpPr>
        <a:xfrm>
          <a:off x="0" y="0"/>
          <a:ext cx="0" cy="0"/>
          <a:chOff x="0" y="0"/>
          <a:chExt cx="0" cy="0"/>
        </a:xfrm>
      </p:grpSpPr>
      <p:pic>
        <p:nvPicPr>
          <p:cNvPr id="89" name="Google Shape;89;p18"/>
          <p:cNvPicPr preferRelativeResize="0"/>
          <p:nvPr/>
        </p:nvPicPr>
        <p:blipFill rotWithShape="1">
          <a:blip r:embed="rId2">
            <a:alphaModFix/>
          </a:blip>
          <a:srcRect/>
          <a:stretch/>
        </p:blipFill>
        <p:spPr>
          <a:xfrm>
            <a:off x="1" y="942098"/>
            <a:ext cx="9144003" cy="4196954"/>
          </a:xfrm>
          <a:prstGeom prst="rect">
            <a:avLst/>
          </a:prstGeom>
          <a:noFill/>
          <a:ln>
            <a:noFill/>
          </a:ln>
        </p:spPr>
      </p:pic>
      <p:sp>
        <p:nvSpPr>
          <p:cNvPr id="90" name="Google Shape;90;p18"/>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91" name="Google Shape;91;p18"/>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92" name="Google Shape;9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93" name="Google Shape;93;p18"/>
          <p:cNvGrpSpPr/>
          <p:nvPr/>
        </p:nvGrpSpPr>
        <p:grpSpPr>
          <a:xfrm>
            <a:off x="390948" y="300851"/>
            <a:ext cx="8356552" cy="545025"/>
            <a:chOff x="390948" y="300850"/>
            <a:chExt cx="8356552" cy="545025"/>
          </a:xfrm>
        </p:grpSpPr>
        <p:pic>
          <p:nvPicPr>
            <p:cNvPr id="94" name="Google Shape;94;p18"/>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95" name="Google Shape;95;p18"/>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666666"/>
                </a:buClr>
                <a:buSzPts val="1000"/>
                <a:buFont typeface="Arial"/>
                <a:buNone/>
              </a:pPr>
              <a:r>
                <a:rPr lang="en" sz="1000" b="1">
                  <a:solidFill>
                    <a:srgbClr val="666666"/>
                  </a:solidFill>
                  <a:latin typeface="Arial"/>
                  <a:ea typeface="Arial"/>
                  <a:cs typeface="Arial"/>
                  <a:sym typeface="Arial"/>
                </a:rPr>
                <a:t>U.S. General Services Administration</a:t>
              </a:r>
              <a:endParaRPr sz="1000" b="1">
                <a:solidFill>
                  <a:srgbClr val="666666"/>
                </a:solidFill>
                <a:latin typeface="Arial"/>
                <a:ea typeface="Arial"/>
                <a:cs typeface="Arial"/>
                <a:sym typeface="Arial"/>
              </a:endParaRPr>
            </a:p>
          </p:txBody>
        </p:sp>
      </p:grpSp>
      <p:sp>
        <p:nvSpPr>
          <p:cNvPr id="96" name="Google Shape;96;p18"/>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97" name="Google Shape;97;p18"/>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 Option 5">
  <p:cSld name="Title slide - Option 5">
    <p:spTree>
      <p:nvGrpSpPr>
        <p:cNvPr id="1" name="Shape 98"/>
        <p:cNvGrpSpPr/>
        <p:nvPr/>
      </p:nvGrpSpPr>
      <p:grpSpPr>
        <a:xfrm>
          <a:off x="0" y="0"/>
          <a:ext cx="0" cy="0"/>
          <a:chOff x="0" y="0"/>
          <a:chExt cx="0" cy="0"/>
        </a:xfrm>
      </p:grpSpPr>
      <p:sp>
        <p:nvSpPr>
          <p:cNvPr id="99" name="Google Shape;99;p19"/>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100" name="Google Shape;100;p19"/>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02" name="Google Shape;102;p19"/>
          <p:cNvGrpSpPr/>
          <p:nvPr/>
        </p:nvGrpSpPr>
        <p:grpSpPr>
          <a:xfrm>
            <a:off x="390948" y="300851"/>
            <a:ext cx="8356552" cy="545025"/>
            <a:chOff x="390948" y="300850"/>
            <a:chExt cx="8356552" cy="545025"/>
          </a:xfrm>
        </p:grpSpPr>
        <p:pic>
          <p:nvPicPr>
            <p:cNvPr id="103" name="Google Shape;103;p19"/>
            <p:cNvPicPr preferRelativeResize="0"/>
            <p:nvPr/>
          </p:nvPicPr>
          <p:blipFill rotWithShape="1">
            <a:blip r:embed="rId2">
              <a:alphaModFix/>
            </a:blip>
            <a:srcRect/>
            <a:stretch/>
          </p:blipFill>
          <p:spPr>
            <a:xfrm>
              <a:off x="390948" y="300850"/>
              <a:ext cx="519350" cy="468826"/>
            </a:xfrm>
            <a:prstGeom prst="rect">
              <a:avLst/>
            </a:prstGeom>
            <a:noFill/>
            <a:ln>
              <a:noFill/>
            </a:ln>
          </p:spPr>
        </p:pic>
        <p:sp>
          <p:nvSpPr>
            <p:cNvPr id="104" name="Google Shape;104;p19"/>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666666"/>
                </a:buClr>
                <a:buSzPts val="1000"/>
                <a:buFont typeface="Arial"/>
                <a:buNone/>
              </a:pPr>
              <a:r>
                <a:rPr lang="en" sz="1000" b="1">
                  <a:solidFill>
                    <a:srgbClr val="666666"/>
                  </a:solidFill>
                  <a:latin typeface="Arial"/>
                  <a:ea typeface="Arial"/>
                  <a:cs typeface="Arial"/>
                  <a:sym typeface="Arial"/>
                </a:rPr>
                <a:t>U.S. General Services Administration</a:t>
              </a:r>
              <a:endParaRPr sz="1000" b="1">
                <a:solidFill>
                  <a:srgbClr val="666666"/>
                </a:solidFill>
                <a:latin typeface="Arial"/>
                <a:ea typeface="Arial"/>
                <a:cs typeface="Arial"/>
                <a:sym typeface="Arial"/>
              </a:endParaRPr>
            </a:p>
          </p:txBody>
        </p:sp>
      </p:grpSp>
      <p:pic>
        <p:nvPicPr>
          <p:cNvPr id="105" name="Google Shape;105;p19"/>
          <p:cNvPicPr preferRelativeResize="0"/>
          <p:nvPr/>
        </p:nvPicPr>
        <p:blipFill rotWithShape="1">
          <a:blip r:embed="rId3">
            <a:alphaModFix/>
          </a:blip>
          <a:srcRect/>
          <a:stretch/>
        </p:blipFill>
        <p:spPr>
          <a:xfrm>
            <a:off x="1" y="946548"/>
            <a:ext cx="9144003" cy="4196954"/>
          </a:xfrm>
          <a:prstGeom prst="rect">
            <a:avLst/>
          </a:prstGeom>
          <a:noFill/>
          <a:ln>
            <a:noFill/>
          </a:ln>
        </p:spPr>
      </p:pic>
      <p:sp>
        <p:nvSpPr>
          <p:cNvPr id="106" name="Google Shape;106;p19"/>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07" name="Google Shape;107;p19"/>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 Option 6">
  <p:cSld name="Title slide - Option 6">
    <p:spTree>
      <p:nvGrpSpPr>
        <p:cNvPr id="1" name="Shape 108"/>
        <p:cNvGrpSpPr/>
        <p:nvPr/>
      </p:nvGrpSpPr>
      <p:grpSpPr>
        <a:xfrm>
          <a:off x="0" y="0"/>
          <a:ext cx="0" cy="0"/>
          <a:chOff x="0" y="0"/>
          <a:chExt cx="0" cy="0"/>
        </a:xfrm>
      </p:grpSpPr>
      <p:pic>
        <p:nvPicPr>
          <p:cNvPr id="109" name="Google Shape;109;p20"/>
          <p:cNvPicPr preferRelativeResize="0"/>
          <p:nvPr/>
        </p:nvPicPr>
        <p:blipFill rotWithShape="1">
          <a:blip r:embed="rId2">
            <a:alphaModFix/>
          </a:blip>
          <a:srcRect/>
          <a:stretch/>
        </p:blipFill>
        <p:spPr>
          <a:xfrm>
            <a:off x="-2775" y="942098"/>
            <a:ext cx="9144003" cy="4196954"/>
          </a:xfrm>
          <a:prstGeom prst="rect">
            <a:avLst/>
          </a:prstGeom>
          <a:noFill/>
          <a:ln>
            <a:noFill/>
          </a:ln>
        </p:spPr>
      </p:pic>
      <p:sp>
        <p:nvSpPr>
          <p:cNvPr id="110" name="Google Shape;110;p20"/>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111" name="Google Shape;111;p20"/>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112" name="Google Shape;11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13" name="Google Shape;113;p20"/>
          <p:cNvGrpSpPr/>
          <p:nvPr/>
        </p:nvGrpSpPr>
        <p:grpSpPr>
          <a:xfrm>
            <a:off x="390948" y="300851"/>
            <a:ext cx="8356552" cy="545025"/>
            <a:chOff x="390948" y="300850"/>
            <a:chExt cx="8356552" cy="545025"/>
          </a:xfrm>
        </p:grpSpPr>
        <p:pic>
          <p:nvPicPr>
            <p:cNvPr id="114" name="Google Shape;114;p20"/>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115" name="Google Shape;115;p20"/>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666666"/>
                </a:buClr>
                <a:buSzPts val="1000"/>
                <a:buFont typeface="Arial"/>
                <a:buNone/>
              </a:pPr>
              <a:r>
                <a:rPr lang="en" sz="1000" b="1">
                  <a:solidFill>
                    <a:srgbClr val="666666"/>
                  </a:solidFill>
                  <a:latin typeface="Arial"/>
                  <a:ea typeface="Arial"/>
                  <a:cs typeface="Arial"/>
                  <a:sym typeface="Arial"/>
                </a:rPr>
                <a:t>U.S. General Services Administration</a:t>
              </a:r>
              <a:endParaRPr sz="1000" b="1">
                <a:solidFill>
                  <a:srgbClr val="666666"/>
                </a:solidFill>
                <a:latin typeface="Arial"/>
                <a:ea typeface="Arial"/>
                <a:cs typeface="Arial"/>
                <a:sym typeface="Arial"/>
              </a:endParaRPr>
            </a:p>
          </p:txBody>
        </p:sp>
      </p:grpSp>
      <p:sp>
        <p:nvSpPr>
          <p:cNvPr id="116" name="Google Shape;116;p20"/>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17" name="Google Shape;117;p20"/>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Blank">
  <p:cSld name="Title slide - Blank">
    <p:spTree>
      <p:nvGrpSpPr>
        <p:cNvPr id="1" name="Shape 118"/>
        <p:cNvGrpSpPr/>
        <p:nvPr/>
      </p:nvGrpSpPr>
      <p:grpSpPr>
        <a:xfrm>
          <a:off x="0" y="0"/>
          <a:ext cx="0" cy="0"/>
          <a:chOff x="0" y="0"/>
          <a:chExt cx="0" cy="0"/>
        </a:xfrm>
      </p:grpSpPr>
      <p:pic>
        <p:nvPicPr>
          <p:cNvPr id="119" name="Google Shape;119;p21"/>
          <p:cNvPicPr preferRelativeResize="0"/>
          <p:nvPr/>
        </p:nvPicPr>
        <p:blipFill rotWithShape="1">
          <a:blip r:embed="rId2">
            <a:alphaModFix/>
          </a:blip>
          <a:srcRect/>
          <a:stretch/>
        </p:blipFill>
        <p:spPr>
          <a:xfrm>
            <a:off x="-2775" y="942098"/>
            <a:ext cx="9144003" cy="4196954"/>
          </a:xfrm>
          <a:prstGeom prst="rect">
            <a:avLst/>
          </a:prstGeom>
          <a:noFill/>
          <a:ln>
            <a:noFill/>
          </a:ln>
        </p:spPr>
      </p:pic>
      <p:sp>
        <p:nvSpPr>
          <p:cNvPr id="120" name="Google Shape;120;p21"/>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121" name="Google Shape;121;p21"/>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122" name="Google Shape;12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23" name="Google Shape;123;p21"/>
          <p:cNvGrpSpPr/>
          <p:nvPr/>
        </p:nvGrpSpPr>
        <p:grpSpPr>
          <a:xfrm>
            <a:off x="390948" y="300851"/>
            <a:ext cx="8356552" cy="545025"/>
            <a:chOff x="390948" y="300850"/>
            <a:chExt cx="8356552" cy="545025"/>
          </a:xfrm>
        </p:grpSpPr>
        <p:pic>
          <p:nvPicPr>
            <p:cNvPr id="124" name="Google Shape;124;p21"/>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125" name="Google Shape;125;p21"/>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666666"/>
                </a:buClr>
                <a:buSzPts val="1000"/>
                <a:buFont typeface="Arial"/>
                <a:buNone/>
              </a:pPr>
              <a:r>
                <a:rPr lang="en" sz="1000" b="1">
                  <a:solidFill>
                    <a:srgbClr val="666666"/>
                  </a:solidFill>
                  <a:latin typeface="Arial"/>
                  <a:ea typeface="Arial"/>
                  <a:cs typeface="Arial"/>
                  <a:sym typeface="Arial"/>
                </a:rPr>
                <a:t>U.S. General Services Administration</a:t>
              </a:r>
              <a:endParaRPr sz="1000" b="1">
                <a:solidFill>
                  <a:srgbClr val="666666"/>
                </a:solidFill>
                <a:latin typeface="Arial"/>
                <a:ea typeface="Arial"/>
                <a:cs typeface="Arial"/>
                <a:sym typeface="Arial"/>
              </a:endParaRPr>
            </a:p>
          </p:txBody>
        </p:sp>
      </p:grpSp>
      <p:sp>
        <p:nvSpPr>
          <p:cNvPr id="126" name="Google Shape;126;p21"/>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27" name="Google Shape;127;p21"/>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
        <p:cNvGrpSpPr/>
        <p:nvPr/>
      </p:nvGrpSpPr>
      <p:grpSpPr>
        <a:xfrm>
          <a:off x="0" y="0"/>
          <a:ext cx="0" cy="0"/>
          <a:chOff x="0" y="0"/>
          <a:chExt cx="0" cy="0"/>
        </a:xfrm>
      </p:grpSpPr>
      <p:pic>
        <p:nvPicPr>
          <p:cNvPr id="129" name="Google Shape;129;p22"/>
          <p:cNvPicPr preferRelativeResize="0"/>
          <p:nvPr/>
        </p:nvPicPr>
        <p:blipFill rotWithShape="1">
          <a:blip r:embed="rId2">
            <a:alphaModFix/>
          </a:blip>
          <a:srcRect/>
          <a:stretch/>
        </p:blipFill>
        <p:spPr>
          <a:xfrm>
            <a:off x="1" y="1"/>
            <a:ext cx="9144023" cy="5143501"/>
          </a:xfrm>
          <a:prstGeom prst="rect">
            <a:avLst/>
          </a:prstGeom>
          <a:noFill/>
          <a:ln>
            <a:noFill/>
          </a:ln>
        </p:spPr>
      </p:pic>
      <p:sp>
        <p:nvSpPr>
          <p:cNvPr id="130" name="Google Shape;130;p22"/>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3600"/>
              <a:buNone/>
              <a:defRPr sz="3600">
                <a:solidFill>
                  <a:schemeClr val="lt1"/>
                </a:solidFill>
              </a:defRPr>
            </a:lvl2pPr>
            <a:lvl3pPr lvl="2" algn="ctr" rtl="0">
              <a:lnSpc>
                <a:spcPct val="100000"/>
              </a:lnSpc>
              <a:spcBef>
                <a:spcPts val="0"/>
              </a:spcBef>
              <a:spcAft>
                <a:spcPts val="0"/>
              </a:spcAft>
              <a:buClr>
                <a:schemeClr val="lt1"/>
              </a:buClr>
              <a:buSzPts val="3600"/>
              <a:buNone/>
              <a:defRPr sz="3600">
                <a:solidFill>
                  <a:schemeClr val="lt1"/>
                </a:solidFill>
              </a:defRPr>
            </a:lvl3pPr>
            <a:lvl4pPr lvl="3" algn="ctr" rtl="0">
              <a:lnSpc>
                <a:spcPct val="100000"/>
              </a:lnSpc>
              <a:spcBef>
                <a:spcPts val="0"/>
              </a:spcBef>
              <a:spcAft>
                <a:spcPts val="0"/>
              </a:spcAft>
              <a:buClr>
                <a:schemeClr val="lt1"/>
              </a:buClr>
              <a:buSzPts val="3600"/>
              <a:buNone/>
              <a:defRPr sz="3600">
                <a:solidFill>
                  <a:schemeClr val="lt1"/>
                </a:solidFill>
              </a:defRPr>
            </a:lvl4pPr>
            <a:lvl5pPr lvl="4" algn="ctr" rtl="0">
              <a:lnSpc>
                <a:spcPct val="100000"/>
              </a:lnSpc>
              <a:spcBef>
                <a:spcPts val="0"/>
              </a:spcBef>
              <a:spcAft>
                <a:spcPts val="0"/>
              </a:spcAft>
              <a:buClr>
                <a:schemeClr val="lt1"/>
              </a:buClr>
              <a:buSzPts val="3600"/>
              <a:buNone/>
              <a:defRPr sz="3600">
                <a:solidFill>
                  <a:schemeClr val="lt1"/>
                </a:solidFill>
              </a:defRPr>
            </a:lvl5pPr>
            <a:lvl6pPr lvl="5" algn="ctr" rtl="0">
              <a:lnSpc>
                <a:spcPct val="100000"/>
              </a:lnSpc>
              <a:spcBef>
                <a:spcPts val="0"/>
              </a:spcBef>
              <a:spcAft>
                <a:spcPts val="0"/>
              </a:spcAft>
              <a:buClr>
                <a:schemeClr val="lt1"/>
              </a:buClr>
              <a:buSzPts val="3600"/>
              <a:buNone/>
              <a:defRPr sz="3600">
                <a:solidFill>
                  <a:schemeClr val="lt1"/>
                </a:solidFill>
              </a:defRPr>
            </a:lvl6pPr>
            <a:lvl7pPr lvl="6" algn="ctr" rtl="0">
              <a:lnSpc>
                <a:spcPct val="100000"/>
              </a:lnSpc>
              <a:spcBef>
                <a:spcPts val="0"/>
              </a:spcBef>
              <a:spcAft>
                <a:spcPts val="0"/>
              </a:spcAft>
              <a:buClr>
                <a:schemeClr val="lt1"/>
              </a:buClr>
              <a:buSzPts val="3600"/>
              <a:buNone/>
              <a:defRPr sz="3600">
                <a:solidFill>
                  <a:schemeClr val="lt1"/>
                </a:solidFill>
              </a:defRPr>
            </a:lvl7pPr>
            <a:lvl8pPr lvl="7" algn="ctr" rtl="0">
              <a:lnSpc>
                <a:spcPct val="100000"/>
              </a:lnSpc>
              <a:spcBef>
                <a:spcPts val="0"/>
              </a:spcBef>
              <a:spcAft>
                <a:spcPts val="0"/>
              </a:spcAft>
              <a:buClr>
                <a:schemeClr val="lt1"/>
              </a:buClr>
              <a:buSzPts val="3600"/>
              <a:buNone/>
              <a:defRPr sz="3600">
                <a:solidFill>
                  <a:schemeClr val="lt1"/>
                </a:solidFill>
              </a:defRPr>
            </a:lvl8pPr>
            <a:lvl9pPr lvl="8" algn="ctr"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31" name="Google Shape;131;p22"/>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2" name="Google Shape;132;p22"/>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33" name="Google Shape;133;p22"/>
          <p:cNvPicPr preferRelativeResize="0"/>
          <p:nvPr/>
        </p:nvPicPr>
        <p:blipFill rotWithShape="1">
          <a:blip r:embed="rId3">
            <a:alphaModFix/>
          </a:blip>
          <a:srcRect/>
          <a:stretch/>
        </p:blipFill>
        <p:spPr>
          <a:xfrm>
            <a:off x="7794925" y="3749325"/>
            <a:ext cx="1448702" cy="155907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ttending Slide - Option 1">
  <p:cSld name="Attending Slide - Option 1">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128825" y="332225"/>
            <a:ext cx="5413500" cy="1288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3600"/>
              <a:buNone/>
              <a:defRPr sz="3600">
                <a:solidFill>
                  <a:schemeClr val="lt1"/>
                </a:solidFill>
              </a:defRPr>
            </a:lvl2pPr>
            <a:lvl3pPr lvl="2" algn="ctr" rtl="0">
              <a:lnSpc>
                <a:spcPct val="100000"/>
              </a:lnSpc>
              <a:spcBef>
                <a:spcPts val="0"/>
              </a:spcBef>
              <a:spcAft>
                <a:spcPts val="0"/>
              </a:spcAft>
              <a:buClr>
                <a:schemeClr val="lt1"/>
              </a:buClr>
              <a:buSzPts val="3600"/>
              <a:buNone/>
              <a:defRPr sz="3600">
                <a:solidFill>
                  <a:schemeClr val="lt1"/>
                </a:solidFill>
              </a:defRPr>
            </a:lvl3pPr>
            <a:lvl4pPr lvl="3" algn="ctr" rtl="0">
              <a:lnSpc>
                <a:spcPct val="100000"/>
              </a:lnSpc>
              <a:spcBef>
                <a:spcPts val="0"/>
              </a:spcBef>
              <a:spcAft>
                <a:spcPts val="0"/>
              </a:spcAft>
              <a:buClr>
                <a:schemeClr val="lt1"/>
              </a:buClr>
              <a:buSzPts val="3600"/>
              <a:buNone/>
              <a:defRPr sz="3600">
                <a:solidFill>
                  <a:schemeClr val="lt1"/>
                </a:solidFill>
              </a:defRPr>
            </a:lvl4pPr>
            <a:lvl5pPr lvl="4" algn="ctr" rtl="0">
              <a:lnSpc>
                <a:spcPct val="100000"/>
              </a:lnSpc>
              <a:spcBef>
                <a:spcPts val="0"/>
              </a:spcBef>
              <a:spcAft>
                <a:spcPts val="0"/>
              </a:spcAft>
              <a:buClr>
                <a:schemeClr val="lt1"/>
              </a:buClr>
              <a:buSzPts val="3600"/>
              <a:buNone/>
              <a:defRPr sz="3600">
                <a:solidFill>
                  <a:schemeClr val="lt1"/>
                </a:solidFill>
              </a:defRPr>
            </a:lvl5pPr>
            <a:lvl6pPr lvl="5" algn="ctr" rtl="0">
              <a:lnSpc>
                <a:spcPct val="100000"/>
              </a:lnSpc>
              <a:spcBef>
                <a:spcPts val="0"/>
              </a:spcBef>
              <a:spcAft>
                <a:spcPts val="0"/>
              </a:spcAft>
              <a:buClr>
                <a:schemeClr val="lt1"/>
              </a:buClr>
              <a:buSzPts val="3600"/>
              <a:buNone/>
              <a:defRPr sz="3600">
                <a:solidFill>
                  <a:schemeClr val="lt1"/>
                </a:solidFill>
              </a:defRPr>
            </a:lvl6pPr>
            <a:lvl7pPr lvl="6" algn="ctr" rtl="0">
              <a:lnSpc>
                <a:spcPct val="100000"/>
              </a:lnSpc>
              <a:spcBef>
                <a:spcPts val="0"/>
              </a:spcBef>
              <a:spcAft>
                <a:spcPts val="0"/>
              </a:spcAft>
              <a:buClr>
                <a:schemeClr val="lt1"/>
              </a:buClr>
              <a:buSzPts val="3600"/>
              <a:buNone/>
              <a:defRPr sz="3600">
                <a:solidFill>
                  <a:schemeClr val="lt1"/>
                </a:solidFill>
              </a:defRPr>
            </a:lvl7pPr>
            <a:lvl8pPr lvl="7" algn="ctr" rtl="0">
              <a:lnSpc>
                <a:spcPct val="100000"/>
              </a:lnSpc>
              <a:spcBef>
                <a:spcPts val="0"/>
              </a:spcBef>
              <a:spcAft>
                <a:spcPts val="0"/>
              </a:spcAft>
              <a:buClr>
                <a:schemeClr val="lt1"/>
              </a:buClr>
              <a:buSzPts val="3600"/>
              <a:buNone/>
              <a:defRPr sz="3600">
                <a:solidFill>
                  <a:schemeClr val="lt1"/>
                </a:solidFill>
              </a:defRPr>
            </a:lvl8pPr>
            <a:lvl9pPr lvl="8" algn="ctr"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36" name="Google Shape;136;p23"/>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7" name="Google Shape;137;p23"/>
          <p:cNvSpPr>
            <a:spLocks noGrp="1"/>
          </p:cNvSpPr>
          <p:nvPr>
            <p:ph type="pic" idx="2"/>
          </p:nvPr>
        </p:nvSpPr>
        <p:spPr>
          <a:xfrm>
            <a:off x="441950" y="2143775"/>
            <a:ext cx="1351200" cy="1773000"/>
          </a:xfrm>
          <a:prstGeom prst="rect">
            <a:avLst/>
          </a:prstGeom>
          <a:noFill/>
          <a:ln>
            <a:noFill/>
          </a:ln>
        </p:spPr>
      </p:sp>
      <p:sp>
        <p:nvSpPr>
          <p:cNvPr id="138" name="Google Shape;138;p23"/>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marR="0" lvl="0" indent="0" algn="l" rtl="0">
              <a:spcBef>
                <a:spcPts val="0"/>
              </a:spcBef>
              <a:spcAft>
                <a:spcPts val="0"/>
              </a:spcAft>
              <a:buClr>
                <a:schemeClr val="lt1"/>
              </a:buClr>
              <a:buSzPts val="3600"/>
              <a:buFont typeface="Arial"/>
              <a:buNone/>
            </a:pPr>
            <a:r>
              <a:rPr lang="en" sz="3600" b="1">
                <a:solidFill>
                  <a:schemeClr val="lt1"/>
                </a:solidFill>
                <a:latin typeface="Arial"/>
                <a:ea typeface="Arial"/>
                <a:cs typeface="Arial"/>
                <a:sym typeface="Arial"/>
              </a:rPr>
              <a:t>I’m Speaking</a:t>
            </a:r>
            <a:endParaRPr sz="3600" b="1">
              <a:solidFill>
                <a:schemeClr val="lt1"/>
              </a:solidFill>
              <a:latin typeface="Arial"/>
              <a:ea typeface="Arial"/>
              <a:cs typeface="Arial"/>
              <a:sym typeface="Arial"/>
            </a:endParaRPr>
          </a:p>
        </p:txBody>
      </p:sp>
      <p:sp>
        <p:nvSpPr>
          <p:cNvPr id="139" name="Google Shape;139;p23"/>
          <p:cNvSpPr txBox="1">
            <a:spLocks noGrp="1"/>
          </p:cNvSpPr>
          <p:nvPr>
            <p:ph type="body" idx="1"/>
          </p:nvPr>
        </p:nvSpPr>
        <p:spPr>
          <a:xfrm>
            <a:off x="2001525" y="2956475"/>
            <a:ext cx="3799800" cy="9603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0"/>
              </a:spcBef>
              <a:spcAft>
                <a:spcPts val="0"/>
              </a:spcAft>
              <a:buClr>
                <a:schemeClr val="lt1"/>
              </a:buClr>
              <a:buSzPts val="1400"/>
              <a:buChar char="○"/>
              <a:defRPr>
                <a:solidFill>
                  <a:schemeClr val="lt1"/>
                </a:solidFill>
              </a:defRPr>
            </a:lvl2pPr>
            <a:lvl3pPr marL="1371600" lvl="2" indent="-317500" algn="l" rtl="0">
              <a:lnSpc>
                <a:spcPct val="115000"/>
              </a:lnSpc>
              <a:spcBef>
                <a:spcPts val="0"/>
              </a:spcBef>
              <a:spcAft>
                <a:spcPts val="0"/>
              </a:spcAft>
              <a:buClr>
                <a:schemeClr val="lt1"/>
              </a:buClr>
              <a:buSzPts val="1400"/>
              <a:buChar char="■"/>
              <a:defRPr>
                <a:solidFill>
                  <a:schemeClr val="lt1"/>
                </a:solidFill>
              </a:defRPr>
            </a:lvl3pPr>
            <a:lvl4pPr marL="1828800" lvl="3" indent="-317500" algn="l" rtl="0">
              <a:lnSpc>
                <a:spcPct val="115000"/>
              </a:lnSpc>
              <a:spcBef>
                <a:spcPts val="0"/>
              </a:spcBef>
              <a:spcAft>
                <a:spcPts val="0"/>
              </a:spcAft>
              <a:buClr>
                <a:schemeClr val="lt1"/>
              </a:buClr>
              <a:buSzPts val="1400"/>
              <a:buChar char="●"/>
              <a:defRPr>
                <a:solidFill>
                  <a:schemeClr val="lt1"/>
                </a:solidFill>
              </a:defRPr>
            </a:lvl4pPr>
            <a:lvl5pPr marL="2286000" lvl="4" indent="-317500" algn="l" rtl="0">
              <a:lnSpc>
                <a:spcPct val="115000"/>
              </a:lnSpc>
              <a:spcBef>
                <a:spcPts val="0"/>
              </a:spcBef>
              <a:spcAft>
                <a:spcPts val="0"/>
              </a:spcAft>
              <a:buClr>
                <a:schemeClr val="lt1"/>
              </a:buClr>
              <a:buSzPts val="1400"/>
              <a:buChar char="○"/>
              <a:defRPr>
                <a:solidFill>
                  <a:schemeClr val="lt1"/>
                </a:solidFill>
              </a:defRPr>
            </a:lvl5pPr>
            <a:lvl6pPr marL="2743200" lvl="5" indent="-317500" algn="l" rtl="0">
              <a:lnSpc>
                <a:spcPct val="115000"/>
              </a:lnSpc>
              <a:spcBef>
                <a:spcPts val="0"/>
              </a:spcBef>
              <a:spcAft>
                <a:spcPts val="0"/>
              </a:spcAft>
              <a:buClr>
                <a:schemeClr val="lt1"/>
              </a:buClr>
              <a:buSzPts val="1400"/>
              <a:buChar char="■"/>
              <a:defRPr>
                <a:solidFill>
                  <a:schemeClr val="lt1"/>
                </a:solidFill>
              </a:defRPr>
            </a:lvl6pPr>
            <a:lvl7pPr marL="3200400" lvl="6" indent="-317500" algn="l" rtl="0">
              <a:lnSpc>
                <a:spcPct val="115000"/>
              </a:lnSpc>
              <a:spcBef>
                <a:spcPts val="0"/>
              </a:spcBef>
              <a:spcAft>
                <a:spcPts val="0"/>
              </a:spcAft>
              <a:buClr>
                <a:schemeClr val="lt1"/>
              </a:buClr>
              <a:buSzPts val="1400"/>
              <a:buChar char="●"/>
              <a:defRPr>
                <a:solidFill>
                  <a:schemeClr val="lt1"/>
                </a:solidFill>
              </a:defRPr>
            </a:lvl7pPr>
            <a:lvl8pPr marL="3657600" lvl="7" indent="-317500" algn="l" rtl="0">
              <a:lnSpc>
                <a:spcPct val="115000"/>
              </a:lnSpc>
              <a:spcBef>
                <a:spcPts val="0"/>
              </a:spcBef>
              <a:spcAft>
                <a:spcPts val="0"/>
              </a:spcAft>
              <a:buClr>
                <a:schemeClr val="lt1"/>
              </a:buClr>
              <a:buSzPts val="1400"/>
              <a:buChar char="○"/>
              <a:defRPr>
                <a:solidFill>
                  <a:schemeClr val="lt1"/>
                </a:solidFill>
              </a:defRPr>
            </a:lvl8pPr>
            <a:lvl9pPr marL="4114800" lvl="8" indent="-317500" algn="l" rtl="0">
              <a:lnSpc>
                <a:spcPct val="115000"/>
              </a:lnSpc>
              <a:spcBef>
                <a:spcPts val="0"/>
              </a:spcBef>
              <a:spcAft>
                <a:spcPts val="0"/>
              </a:spcAft>
              <a:buClr>
                <a:schemeClr val="lt1"/>
              </a:buClr>
              <a:buSzPts val="1400"/>
              <a:buChar char="■"/>
              <a:defRPr>
                <a:solidFill>
                  <a:schemeClr val="lt1"/>
                </a:solidFill>
              </a:defRPr>
            </a:lvl9pPr>
          </a:lstStyle>
          <a:p>
            <a:endParaRPr/>
          </a:p>
        </p:txBody>
      </p:sp>
      <p:pic>
        <p:nvPicPr>
          <p:cNvPr id="140" name="Google Shape;140;p23"/>
          <p:cNvPicPr preferRelativeResize="0"/>
          <p:nvPr/>
        </p:nvPicPr>
        <p:blipFill rotWithShape="1">
          <a:blip r:embed="rId3">
            <a:alphaModFix/>
          </a:blip>
          <a:srcRect/>
          <a:stretch/>
        </p:blipFill>
        <p:spPr>
          <a:xfrm>
            <a:off x="7891726" y="3774826"/>
            <a:ext cx="1384623" cy="14901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ttending Slide - Option 1 1">
  <p:cSld name="Attending Slide - Option 1 1">
    <p:spTree>
      <p:nvGrpSpPr>
        <p:cNvPr id="1" name="Shape 141"/>
        <p:cNvGrpSpPr/>
        <p:nvPr/>
      </p:nvGrpSpPr>
      <p:grpSpPr>
        <a:xfrm>
          <a:off x="0" y="0"/>
          <a:ext cx="0" cy="0"/>
          <a:chOff x="0" y="0"/>
          <a:chExt cx="0" cy="0"/>
        </a:xfrm>
      </p:grpSpPr>
      <p:pic>
        <p:nvPicPr>
          <p:cNvPr id="142" name="Google Shape;142;p24"/>
          <p:cNvPicPr preferRelativeResize="0"/>
          <p:nvPr/>
        </p:nvPicPr>
        <p:blipFill rotWithShape="1">
          <a:blip r:embed="rId2">
            <a:alphaModFix/>
          </a:blip>
          <a:srcRect/>
          <a:stretch/>
        </p:blipFill>
        <p:spPr>
          <a:xfrm>
            <a:off x="1" y="1"/>
            <a:ext cx="9144023" cy="5143501"/>
          </a:xfrm>
          <a:prstGeom prst="rect">
            <a:avLst/>
          </a:prstGeom>
          <a:noFill/>
          <a:ln>
            <a:noFill/>
          </a:ln>
        </p:spPr>
      </p:pic>
      <p:sp>
        <p:nvSpPr>
          <p:cNvPr id="143" name="Google Shape;143;p24"/>
          <p:cNvSpPr txBox="1">
            <a:spLocks noGrp="1"/>
          </p:cNvSpPr>
          <p:nvPr>
            <p:ph type="title"/>
          </p:nvPr>
        </p:nvSpPr>
        <p:spPr>
          <a:xfrm>
            <a:off x="128825" y="332225"/>
            <a:ext cx="5413500" cy="1288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3600"/>
              <a:buNone/>
              <a:defRPr sz="3600">
                <a:solidFill>
                  <a:schemeClr val="lt1"/>
                </a:solidFill>
              </a:defRPr>
            </a:lvl2pPr>
            <a:lvl3pPr lvl="2" algn="ctr" rtl="0">
              <a:lnSpc>
                <a:spcPct val="100000"/>
              </a:lnSpc>
              <a:spcBef>
                <a:spcPts val="0"/>
              </a:spcBef>
              <a:spcAft>
                <a:spcPts val="0"/>
              </a:spcAft>
              <a:buClr>
                <a:schemeClr val="lt1"/>
              </a:buClr>
              <a:buSzPts val="3600"/>
              <a:buNone/>
              <a:defRPr sz="3600">
                <a:solidFill>
                  <a:schemeClr val="lt1"/>
                </a:solidFill>
              </a:defRPr>
            </a:lvl3pPr>
            <a:lvl4pPr lvl="3" algn="ctr" rtl="0">
              <a:lnSpc>
                <a:spcPct val="100000"/>
              </a:lnSpc>
              <a:spcBef>
                <a:spcPts val="0"/>
              </a:spcBef>
              <a:spcAft>
                <a:spcPts val="0"/>
              </a:spcAft>
              <a:buClr>
                <a:schemeClr val="lt1"/>
              </a:buClr>
              <a:buSzPts val="3600"/>
              <a:buNone/>
              <a:defRPr sz="3600">
                <a:solidFill>
                  <a:schemeClr val="lt1"/>
                </a:solidFill>
              </a:defRPr>
            </a:lvl4pPr>
            <a:lvl5pPr lvl="4" algn="ctr" rtl="0">
              <a:lnSpc>
                <a:spcPct val="100000"/>
              </a:lnSpc>
              <a:spcBef>
                <a:spcPts val="0"/>
              </a:spcBef>
              <a:spcAft>
                <a:spcPts val="0"/>
              </a:spcAft>
              <a:buClr>
                <a:schemeClr val="lt1"/>
              </a:buClr>
              <a:buSzPts val="3600"/>
              <a:buNone/>
              <a:defRPr sz="3600">
                <a:solidFill>
                  <a:schemeClr val="lt1"/>
                </a:solidFill>
              </a:defRPr>
            </a:lvl5pPr>
            <a:lvl6pPr lvl="5" algn="ctr" rtl="0">
              <a:lnSpc>
                <a:spcPct val="100000"/>
              </a:lnSpc>
              <a:spcBef>
                <a:spcPts val="0"/>
              </a:spcBef>
              <a:spcAft>
                <a:spcPts val="0"/>
              </a:spcAft>
              <a:buClr>
                <a:schemeClr val="lt1"/>
              </a:buClr>
              <a:buSzPts val="3600"/>
              <a:buNone/>
              <a:defRPr sz="3600">
                <a:solidFill>
                  <a:schemeClr val="lt1"/>
                </a:solidFill>
              </a:defRPr>
            </a:lvl6pPr>
            <a:lvl7pPr lvl="6" algn="ctr" rtl="0">
              <a:lnSpc>
                <a:spcPct val="100000"/>
              </a:lnSpc>
              <a:spcBef>
                <a:spcPts val="0"/>
              </a:spcBef>
              <a:spcAft>
                <a:spcPts val="0"/>
              </a:spcAft>
              <a:buClr>
                <a:schemeClr val="lt1"/>
              </a:buClr>
              <a:buSzPts val="3600"/>
              <a:buNone/>
              <a:defRPr sz="3600">
                <a:solidFill>
                  <a:schemeClr val="lt1"/>
                </a:solidFill>
              </a:defRPr>
            </a:lvl7pPr>
            <a:lvl8pPr lvl="7" algn="ctr" rtl="0">
              <a:lnSpc>
                <a:spcPct val="100000"/>
              </a:lnSpc>
              <a:spcBef>
                <a:spcPts val="0"/>
              </a:spcBef>
              <a:spcAft>
                <a:spcPts val="0"/>
              </a:spcAft>
              <a:buClr>
                <a:schemeClr val="lt1"/>
              </a:buClr>
              <a:buSzPts val="3600"/>
              <a:buNone/>
              <a:defRPr sz="3600">
                <a:solidFill>
                  <a:schemeClr val="lt1"/>
                </a:solidFill>
              </a:defRPr>
            </a:lvl8pPr>
            <a:lvl9pPr lvl="8" algn="ctr"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44" name="Google Shape;144;p24"/>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24"/>
          <p:cNvSpPr>
            <a:spLocks noGrp="1"/>
          </p:cNvSpPr>
          <p:nvPr>
            <p:ph type="pic" idx="2"/>
          </p:nvPr>
        </p:nvSpPr>
        <p:spPr>
          <a:xfrm>
            <a:off x="441950" y="2143775"/>
            <a:ext cx="1351200" cy="1773000"/>
          </a:xfrm>
          <a:prstGeom prst="rect">
            <a:avLst/>
          </a:prstGeom>
          <a:noFill/>
          <a:ln>
            <a:noFill/>
          </a:ln>
        </p:spPr>
      </p:sp>
      <p:sp>
        <p:nvSpPr>
          <p:cNvPr id="146" name="Google Shape;146;p24"/>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marR="0" lvl="0" indent="0" algn="l" rtl="0">
              <a:spcBef>
                <a:spcPts val="0"/>
              </a:spcBef>
              <a:spcAft>
                <a:spcPts val="0"/>
              </a:spcAft>
              <a:buClr>
                <a:schemeClr val="lt1"/>
              </a:buClr>
              <a:buSzPts val="3600"/>
              <a:buFont typeface="Arial"/>
              <a:buNone/>
            </a:pPr>
            <a:r>
              <a:rPr lang="en" sz="3600" b="1">
                <a:solidFill>
                  <a:schemeClr val="lt1"/>
                </a:solidFill>
                <a:latin typeface="Arial"/>
                <a:ea typeface="Arial"/>
                <a:cs typeface="Arial"/>
                <a:sym typeface="Arial"/>
              </a:rPr>
              <a:t>I’m Attending</a:t>
            </a:r>
            <a:endParaRPr sz="3600" b="1">
              <a:solidFill>
                <a:schemeClr val="lt1"/>
              </a:solidFill>
              <a:latin typeface="Arial"/>
              <a:ea typeface="Arial"/>
              <a:cs typeface="Arial"/>
              <a:sym typeface="Arial"/>
            </a:endParaRPr>
          </a:p>
        </p:txBody>
      </p:sp>
      <p:sp>
        <p:nvSpPr>
          <p:cNvPr id="147" name="Google Shape;147;p24"/>
          <p:cNvSpPr txBox="1">
            <a:spLocks noGrp="1"/>
          </p:cNvSpPr>
          <p:nvPr>
            <p:ph type="body" idx="1"/>
          </p:nvPr>
        </p:nvSpPr>
        <p:spPr>
          <a:xfrm>
            <a:off x="2001525" y="2956475"/>
            <a:ext cx="3799800" cy="9603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0"/>
              </a:spcBef>
              <a:spcAft>
                <a:spcPts val="0"/>
              </a:spcAft>
              <a:buClr>
                <a:schemeClr val="lt1"/>
              </a:buClr>
              <a:buSzPts val="1400"/>
              <a:buChar char="○"/>
              <a:defRPr>
                <a:solidFill>
                  <a:schemeClr val="lt1"/>
                </a:solidFill>
              </a:defRPr>
            </a:lvl2pPr>
            <a:lvl3pPr marL="1371600" lvl="2" indent="-317500" algn="l" rtl="0">
              <a:lnSpc>
                <a:spcPct val="115000"/>
              </a:lnSpc>
              <a:spcBef>
                <a:spcPts val="0"/>
              </a:spcBef>
              <a:spcAft>
                <a:spcPts val="0"/>
              </a:spcAft>
              <a:buClr>
                <a:schemeClr val="lt1"/>
              </a:buClr>
              <a:buSzPts val="1400"/>
              <a:buChar char="■"/>
              <a:defRPr>
                <a:solidFill>
                  <a:schemeClr val="lt1"/>
                </a:solidFill>
              </a:defRPr>
            </a:lvl3pPr>
            <a:lvl4pPr marL="1828800" lvl="3" indent="-317500" algn="l" rtl="0">
              <a:lnSpc>
                <a:spcPct val="115000"/>
              </a:lnSpc>
              <a:spcBef>
                <a:spcPts val="0"/>
              </a:spcBef>
              <a:spcAft>
                <a:spcPts val="0"/>
              </a:spcAft>
              <a:buClr>
                <a:schemeClr val="lt1"/>
              </a:buClr>
              <a:buSzPts val="1400"/>
              <a:buChar char="●"/>
              <a:defRPr>
                <a:solidFill>
                  <a:schemeClr val="lt1"/>
                </a:solidFill>
              </a:defRPr>
            </a:lvl4pPr>
            <a:lvl5pPr marL="2286000" lvl="4" indent="-317500" algn="l" rtl="0">
              <a:lnSpc>
                <a:spcPct val="115000"/>
              </a:lnSpc>
              <a:spcBef>
                <a:spcPts val="0"/>
              </a:spcBef>
              <a:spcAft>
                <a:spcPts val="0"/>
              </a:spcAft>
              <a:buClr>
                <a:schemeClr val="lt1"/>
              </a:buClr>
              <a:buSzPts val="1400"/>
              <a:buChar char="○"/>
              <a:defRPr>
                <a:solidFill>
                  <a:schemeClr val="lt1"/>
                </a:solidFill>
              </a:defRPr>
            </a:lvl5pPr>
            <a:lvl6pPr marL="2743200" lvl="5" indent="-317500" algn="l" rtl="0">
              <a:lnSpc>
                <a:spcPct val="115000"/>
              </a:lnSpc>
              <a:spcBef>
                <a:spcPts val="0"/>
              </a:spcBef>
              <a:spcAft>
                <a:spcPts val="0"/>
              </a:spcAft>
              <a:buClr>
                <a:schemeClr val="lt1"/>
              </a:buClr>
              <a:buSzPts val="1400"/>
              <a:buChar char="■"/>
              <a:defRPr>
                <a:solidFill>
                  <a:schemeClr val="lt1"/>
                </a:solidFill>
              </a:defRPr>
            </a:lvl6pPr>
            <a:lvl7pPr marL="3200400" lvl="6" indent="-317500" algn="l" rtl="0">
              <a:lnSpc>
                <a:spcPct val="115000"/>
              </a:lnSpc>
              <a:spcBef>
                <a:spcPts val="0"/>
              </a:spcBef>
              <a:spcAft>
                <a:spcPts val="0"/>
              </a:spcAft>
              <a:buClr>
                <a:schemeClr val="lt1"/>
              </a:buClr>
              <a:buSzPts val="1400"/>
              <a:buChar char="●"/>
              <a:defRPr>
                <a:solidFill>
                  <a:schemeClr val="lt1"/>
                </a:solidFill>
              </a:defRPr>
            </a:lvl7pPr>
            <a:lvl8pPr marL="3657600" lvl="7" indent="-317500" algn="l" rtl="0">
              <a:lnSpc>
                <a:spcPct val="115000"/>
              </a:lnSpc>
              <a:spcBef>
                <a:spcPts val="0"/>
              </a:spcBef>
              <a:spcAft>
                <a:spcPts val="0"/>
              </a:spcAft>
              <a:buClr>
                <a:schemeClr val="lt1"/>
              </a:buClr>
              <a:buSzPts val="1400"/>
              <a:buChar char="○"/>
              <a:defRPr>
                <a:solidFill>
                  <a:schemeClr val="lt1"/>
                </a:solidFill>
              </a:defRPr>
            </a:lvl8pPr>
            <a:lvl9pPr marL="4114800" lvl="8" indent="-317500" algn="l" rtl="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48" name="Google Shape;148;p24"/>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49" name="Google Shape;149;p24"/>
          <p:cNvPicPr preferRelativeResize="0"/>
          <p:nvPr/>
        </p:nvPicPr>
        <p:blipFill rotWithShape="1">
          <a:blip r:embed="rId3">
            <a:alphaModFix/>
          </a:blip>
          <a:srcRect/>
          <a:stretch/>
        </p:blipFill>
        <p:spPr>
          <a:xfrm>
            <a:off x="7794925" y="3749325"/>
            <a:ext cx="1448702" cy="15590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ttending Slide - Option 1 1 1">
  <p:cSld name="Attending Slide - Option 1 1 1">
    <p:spTree>
      <p:nvGrpSpPr>
        <p:cNvPr id="1" name="Shape 150"/>
        <p:cNvGrpSpPr/>
        <p:nvPr/>
      </p:nvGrpSpPr>
      <p:grpSpPr>
        <a:xfrm>
          <a:off x="0" y="0"/>
          <a:ext cx="0" cy="0"/>
          <a:chOff x="0" y="0"/>
          <a:chExt cx="0" cy="0"/>
        </a:xfrm>
      </p:grpSpPr>
      <p:pic>
        <p:nvPicPr>
          <p:cNvPr id="151" name="Google Shape;151;p25"/>
          <p:cNvPicPr preferRelativeResize="0"/>
          <p:nvPr/>
        </p:nvPicPr>
        <p:blipFill rotWithShape="1">
          <a:blip r:embed="rId2">
            <a:alphaModFix/>
          </a:blip>
          <a:srcRect/>
          <a:stretch/>
        </p:blipFill>
        <p:spPr>
          <a:xfrm>
            <a:off x="1" y="1"/>
            <a:ext cx="9144023" cy="5143501"/>
          </a:xfrm>
          <a:prstGeom prst="rect">
            <a:avLst/>
          </a:prstGeom>
          <a:noFill/>
          <a:ln>
            <a:noFill/>
          </a:ln>
        </p:spPr>
      </p:pic>
      <p:sp>
        <p:nvSpPr>
          <p:cNvPr id="152" name="Google Shape;152;p25"/>
          <p:cNvSpPr txBox="1">
            <a:spLocks noGrp="1"/>
          </p:cNvSpPr>
          <p:nvPr>
            <p:ph type="title"/>
          </p:nvPr>
        </p:nvSpPr>
        <p:spPr>
          <a:xfrm>
            <a:off x="128825" y="332225"/>
            <a:ext cx="5413500" cy="1288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3600"/>
              <a:buNone/>
              <a:defRPr sz="3600">
                <a:solidFill>
                  <a:schemeClr val="lt1"/>
                </a:solidFill>
              </a:defRPr>
            </a:lvl2pPr>
            <a:lvl3pPr lvl="2" algn="ctr" rtl="0">
              <a:lnSpc>
                <a:spcPct val="100000"/>
              </a:lnSpc>
              <a:spcBef>
                <a:spcPts val="0"/>
              </a:spcBef>
              <a:spcAft>
                <a:spcPts val="0"/>
              </a:spcAft>
              <a:buClr>
                <a:schemeClr val="lt1"/>
              </a:buClr>
              <a:buSzPts val="3600"/>
              <a:buNone/>
              <a:defRPr sz="3600">
                <a:solidFill>
                  <a:schemeClr val="lt1"/>
                </a:solidFill>
              </a:defRPr>
            </a:lvl3pPr>
            <a:lvl4pPr lvl="3" algn="ctr" rtl="0">
              <a:lnSpc>
                <a:spcPct val="100000"/>
              </a:lnSpc>
              <a:spcBef>
                <a:spcPts val="0"/>
              </a:spcBef>
              <a:spcAft>
                <a:spcPts val="0"/>
              </a:spcAft>
              <a:buClr>
                <a:schemeClr val="lt1"/>
              </a:buClr>
              <a:buSzPts val="3600"/>
              <a:buNone/>
              <a:defRPr sz="3600">
                <a:solidFill>
                  <a:schemeClr val="lt1"/>
                </a:solidFill>
              </a:defRPr>
            </a:lvl4pPr>
            <a:lvl5pPr lvl="4" algn="ctr" rtl="0">
              <a:lnSpc>
                <a:spcPct val="100000"/>
              </a:lnSpc>
              <a:spcBef>
                <a:spcPts val="0"/>
              </a:spcBef>
              <a:spcAft>
                <a:spcPts val="0"/>
              </a:spcAft>
              <a:buClr>
                <a:schemeClr val="lt1"/>
              </a:buClr>
              <a:buSzPts val="3600"/>
              <a:buNone/>
              <a:defRPr sz="3600">
                <a:solidFill>
                  <a:schemeClr val="lt1"/>
                </a:solidFill>
              </a:defRPr>
            </a:lvl5pPr>
            <a:lvl6pPr lvl="5" algn="ctr" rtl="0">
              <a:lnSpc>
                <a:spcPct val="100000"/>
              </a:lnSpc>
              <a:spcBef>
                <a:spcPts val="0"/>
              </a:spcBef>
              <a:spcAft>
                <a:spcPts val="0"/>
              </a:spcAft>
              <a:buClr>
                <a:schemeClr val="lt1"/>
              </a:buClr>
              <a:buSzPts val="3600"/>
              <a:buNone/>
              <a:defRPr sz="3600">
                <a:solidFill>
                  <a:schemeClr val="lt1"/>
                </a:solidFill>
              </a:defRPr>
            </a:lvl6pPr>
            <a:lvl7pPr lvl="6" algn="ctr" rtl="0">
              <a:lnSpc>
                <a:spcPct val="100000"/>
              </a:lnSpc>
              <a:spcBef>
                <a:spcPts val="0"/>
              </a:spcBef>
              <a:spcAft>
                <a:spcPts val="0"/>
              </a:spcAft>
              <a:buClr>
                <a:schemeClr val="lt1"/>
              </a:buClr>
              <a:buSzPts val="3600"/>
              <a:buNone/>
              <a:defRPr sz="3600">
                <a:solidFill>
                  <a:schemeClr val="lt1"/>
                </a:solidFill>
              </a:defRPr>
            </a:lvl7pPr>
            <a:lvl8pPr lvl="7" algn="ctr" rtl="0">
              <a:lnSpc>
                <a:spcPct val="100000"/>
              </a:lnSpc>
              <a:spcBef>
                <a:spcPts val="0"/>
              </a:spcBef>
              <a:spcAft>
                <a:spcPts val="0"/>
              </a:spcAft>
              <a:buClr>
                <a:schemeClr val="lt1"/>
              </a:buClr>
              <a:buSzPts val="3600"/>
              <a:buNone/>
              <a:defRPr sz="3600">
                <a:solidFill>
                  <a:schemeClr val="lt1"/>
                </a:solidFill>
              </a:defRPr>
            </a:lvl8pPr>
            <a:lvl9pPr lvl="8" algn="ctr"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53" name="Google Shape;153;p25"/>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lt1"/>
              </a:buClr>
              <a:buSzPts val="1000"/>
              <a:buFont typeface="Arial"/>
              <a:buNone/>
              <a:defRPr sz="1000">
                <a:solidFill>
                  <a:schemeClr val="lt1"/>
                </a:solidFill>
                <a:latin typeface="Arial"/>
                <a:ea typeface="Arial"/>
                <a:cs typeface="Arial"/>
                <a:sym typeface="Arial"/>
              </a:defRPr>
            </a:lvl1pPr>
            <a:lvl2pPr marL="0" lvl="1" indent="0" algn="r" rtl="0">
              <a:buClr>
                <a:schemeClr val="lt1"/>
              </a:buClr>
              <a:buSzPts val="1000"/>
              <a:buFont typeface="Arial"/>
              <a:buNone/>
              <a:defRPr sz="1000">
                <a:solidFill>
                  <a:schemeClr val="lt1"/>
                </a:solidFill>
                <a:latin typeface="Arial"/>
                <a:ea typeface="Arial"/>
                <a:cs typeface="Arial"/>
                <a:sym typeface="Arial"/>
              </a:defRPr>
            </a:lvl2pPr>
            <a:lvl3pPr marL="0" lvl="2" indent="0" algn="r" rtl="0">
              <a:buClr>
                <a:schemeClr val="lt1"/>
              </a:buClr>
              <a:buSzPts val="1000"/>
              <a:buFont typeface="Arial"/>
              <a:buNone/>
              <a:defRPr sz="1000">
                <a:solidFill>
                  <a:schemeClr val="lt1"/>
                </a:solidFill>
                <a:latin typeface="Arial"/>
                <a:ea typeface="Arial"/>
                <a:cs typeface="Arial"/>
                <a:sym typeface="Arial"/>
              </a:defRPr>
            </a:lvl3pPr>
            <a:lvl4pPr marL="0" lvl="3" indent="0" algn="r" rtl="0">
              <a:buClr>
                <a:schemeClr val="lt1"/>
              </a:buClr>
              <a:buSzPts val="1000"/>
              <a:buFont typeface="Arial"/>
              <a:buNone/>
              <a:defRPr sz="1000">
                <a:solidFill>
                  <a:schemeClr val="lt1"/>
                </a:solidFill>
                <a:latin typeface="Arial"/>
                <a:ea typeface="Arial"/>
                <a:cs typeface="Arial"/>
                <a:sym typeface="Arial"/>
              </a:defRPr>
            </a:lvl4pPr>
            <a:lvl5pPr marL="0" lvl="4" indent="0" algn="r" rtl="0">
              <a:buClr>
                <a:schemeClr val="lt1"/>
              </a:buClr>
              <a:buSzPts val="1000"/>
              <a:buFont typeface="Arial"/>
              <a:buNone/>
              <a:defRPr sz="1000">
                <a:solidFill>
                  <a:schemeClr val="lt1"/>
                </a:solidFill>
                <a:latin typeface="Arial"/>
                <a:ea typeface="Arial"/>
                <a:cs typeface="Arial"/>
                <a:sym typeface="Arial"/>
              </a:defRPr>
            </a:lvl5pPr>
            <a:lvl6pPr marL="0" lvl="5" indent="0" algn="r" rtl="0">
              <a:buClr>
                <a:schemeClr val="lt1"/>
              </a:buClr>
              <a:buSzPts val="1000"/>
              <a:buFont typeface="Arial"/>
              <a:buNone/>
              <a:defRPr sz="1000">
                <a:solidFill>
                  <a:schemeClr val="lt1"/>
                </a:solidFill>
                <a:latin typeface="Arial"/>
                <a:ea typeface="Arial"/>
                <a:cs typeface="Arial"/>
                <a:sym typeface="Arial"/>
              </a:defRPr>
            </a:lvl6pPr>
            <a:lvl7pPr marL="0" lvl="6" indent="0" algn="r" rtl="0">
              <a:buClr>
                <a:schemeClr val="lt1"/>
              </a:buClr>
              <a:buSzPts val="1000"/>
              <a:buFont typeface="Arial"/>
              <a:buNone/>
              <a:defRPr sz="1000">
                <a:solidFill>
                  <a:schemeClr val="lt1"/>
                </a:solidFill>
                <a:latin typeface="Arial"/>
                <a:ea typeface="Arial"/>
                <a:cs typeface="Arial"/>
                <a:sym typeface="Arial"/>
              </a:defRPr>
            </a:lvl7pPr>
            <a:lvl8pPr marL="0" lvl="7" indent="0" algn="r" rtl="0">
              <a:buClr>
                <a:schemeClr val="lt1"/>
              </a:buClr>
              <a:buSzPts val="1000"/>
              <a:buFont typeface="Arial"/>
              <a:buNone/>
              <a:defRPr sz="1000">
                <a:solidFill>
                  <a:schemeClr val="lt1"/>
                </a:solidFill>
                <a:latin typeface="Arial"/>
                <a:ea typeface="Arial"/>
                <a:cs typeface="Arial"/>
                <a:sym typeface="Arial"/>
              </a:defRPr>
            </a:lvl8pPr>
            <a:lvl9pPr marL="0" lvl="8" indent="0" algn="r" rtl="0">
              <a:buClr>
                <a:schemeClr val="lt1"/>
              </a:buClr>
              <a:buSzPts val="1000"/>
              <a:buFont typeface="Arial"/>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4" name="Google Shape;154;p25"/>
          <p:cNvSpPr>
            <a:spLocks noGrp="1"/>
          </p:cNvSpPr>
          <p:nvPr>
            <p:ph type="pic" idx="2"/>
          </p:nvPr>
        </p:nvSpPr>
        <p:spPr>
          <a:xfrm>
            <a:off x="441950" y="2143775"/>
            <a:ext cx="1351200" cy="1773000"/>
          </a:xfrm>
          <a:prstGeom prst="rect">
            <a:avLst/>
          </a:prstGeom>
          <a:noFill/>
          <a:ln>
            <a:noFill/>
          </a:ln>
        </p:spPr>
      </p:sp>
      <p:sp>
        <p:nvSpPr>
          <p:cNvPr id="155" name="Google Shape;155;p25"/>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marR="0" lvl="0" indent="0" algn="l" rtl="0">
              <a:spcBef>
                <a:spcPts val="0"/>
              </a:spcBef>
              <a:spcAft>
                <a:spcPts val="0"/>
              </a:spcAft>
              <a:buClr>
                <a:schemeClr val="lt1"/>
              </a:buClr>
              <a:buSzPts val="3600"/>
              <a:buFont typeface="Arial"/>
              <a:buNone/>
            </a:pPr>
            <a:r>
              <a:rPr lang="en" sz="3600" b="1">
                <a:solidFill>
                  <a:schemeClr val="lt1"/>
                </a:solidFill>
                <a:latin typeface="Arial"/>
                <a:ea typeface="Arial"/>
                <a:cs typeface="Arial"/>
                <a:sym typeface="Arial"/>
              </a:rPr>
              <a:t>Join me</a:t>
            </a:r>
            <a:endParaRPr sz="3600" b="1">
              <a:solidFill>
                <a:schemeClr val="lt1"/>
              </a:solidFill>
              <a:latin typeface="Arial"/>
              <a:ea typeface="Arial"/>
              <a:cs typeface="Arial"/>
              <a:sym typeface="Arial"/>
            </a:endParaRPr>
          </a:p>
        </p:txBody>
      </p:sp>
      <p:sp>
        <p:nvSpPr>
          <p:cNvPr id="156" name="Google Shape;156;p25"/>
          <p:cNvSpPr txBox="1">
            <a:spLocks noGrp="1"/>
          </p:cNvSpPr>
          <p:nvPr>
            <p:ph type="body" idx="1"/>
          </p:nvPr>
        </p:nvSpPr>
        <p:spPr>
          <a:xfrm>
            <a:off x="2001525" y="2956475"/>
            <a:ext cx="3799800" cy="9603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0"/>
              </a:spcBef>
              <a:spcAft>
                <a:spcPts val="0"/>
              </a:spcAft>
              <a:buClr>
                <a:schemeClr val="lt1"/>
              </a:buClr>
              <a:buSzPts val="1400"/>
              <a:buChar char="○"/>
              <a:defRPr>
                <a:solidFill>
                  <a:schemeClr val="lt1"/>
                </a:solidFill>
              </a:defRPr>
            </a:lvl2pPr>
            <a:lvl3pPr marL="1371600" lvl="2" indent="-317500" algn="l" rtl="0">
              <a:lnSpc>
                <a:spcPct val="115000"/>
              </a:lnSpc>
              <a:spcBef>
                <a:spcPts val="0"/>
              </a:spcBef>
              <a:spcAft>
                <a:spcPts val="0"/>
              </a:spcAft>
              <a:buClr>
                <a:schemeClr val="lt1"/>
              </a:buClr>
              <a:buSzPts val="1400"/>
              <a:buChar char="■"/>
              <a:defRPr>
                <a:solidFill>
                  <a:schemeClr val="lt1"/>
                </a:solidFill>
              </a:defRPr>
            </a:lvl3pPr>
            <a:lvl4pPr marL="1828800" lvl="3" indent="-317500" algn="l" rtl="0">
              <a:lnSpc>
                <a:spcPct val="115000"/>
              </a:lnSpc>
              <a:spcBef>
                <a:spcPts val="0"/>
              </a:spcBef>
              <a:spcAft>
                <a:spcPts val="0"/>
              </a:spcAft>
              <a:buClr>
                <a:schemeClr val="lt1"/>
              </a:buClr>
              <a:buSzPts val="1400"/>
              <a:buChar char="●"/>
              <a:defRPr>
                <a:solidFill>
                  <a:schemeClr val="lt1"/>
                </a:solidFill>
              </a:defRPr>
            </a:lvl4pPr>
            <a:lvl5pPr marL="2286000" lvl="4" indent="-317500" algn="l" rtl="0">
              <a:lnSpc>
                <a:spcPct val="115000"/>
              </a:lnSpc>
              <a:spcBef>
                <a:spcPts val="0"/>
              </a:spcBef>
              <a:spcAft>
                <a:spcPts val="0"/>
              </a:spcAft>
              <a:buClr>
                <a:schemeClr val="lt1"/>
              </a:buClr>
              <a:buSzPts val="1400"/>
              <a:buChar char="○"/>
              <a:defRPr>
                <a:solidFill>
                  <a:schemeClr val="lt1"/>
                </a:solidFill>
              </a:defRPr>
            </a:lvl5pPr>
            <a:lvl6pPr marL="2743200" lvl="5" indent="-317500" algn="l" rtl="0">
              <a:lnSpc>
                <a:spcPct val="115000"/>
              </a:lnSpc>
              <a:spcBef>
                <a:spcPts val="0"/>
              </a:spcBef>
              <a:spcAft>
                <a:spcPts val="0"/>
              </a:spcAft>
              <a:buClr>
                <a:schemeClr val="lt1"/>
              </a:buClr>
              <a:buSzPts val="1400"/>
              <a:buChar char="■"/>
              <a:defRPr>
                <a:solidFill>
                  <a:schemeClr val="lt1"/>
                </a:solidFill>
              </a:defRPr>
            </a:lvl6pPr>
            <a:lvl7pPr marL="3200400" lvl="6" indent="-317500" algn="l" rtl="0">
              <a:lnSpc>
                <a:spcPct val="115000"/>
              </a:lnSpc>
              <a:spcBef>
                <a:spcPts val="0"/>
              </a:spcBef>
              <a:spcAft>
                <a:spcPts val="0"/>
              </a:spcAft>
              <a:buClr>
                <a:schemeClr val="lt1"/>
              </a:buClr>
              <a:buSzPts val="1400"/>
              <a:buChar char="●"/>
              <a:defRPr>
                <a:solidFill>
                  <a:schemeClr val="lt1"/>
                </a:solidFill>
              </a:defRPr>
            </a:lvl7pPr>
            <a:lvl8pPr marL="3657600" lvl="7" indent="-317500" algn="l" rtl="0">
              <a:lnSpc>
                <a:spcPct val="115000"/>
              </a:lnSpc>
              <a:spcBef>
                <a:spcPts val="0"/>
              </a:spcBef>
              <a:spcAft>
                <a:spcPts val="0"/>
              </a:spcAft>
              <a:buClr>
                <a:schemeClr val="lt1"/>
              </a:buClr>
              <a:buSzPts val="1400"/>
              <a:buChar char="○"/>
              <a:defRPr>
                <a:solidFill>
                  <a:schemeClr val="lt1"/>
                </a:solidFill>
              </a:defRPr>
            </a:lvl8pPr>
            <a:lvl9pPr marL="4114800" lvl="8" indent="-317500" algn="l" rtl="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57" name="Google Shape;157;p25"/>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58" name="Google Shape;158;p25"/>
          <p:cNvPicPr preferRelativeResize="0"/>
          <p:nvPr/>
        </p:nvPicPr>
        <p:blipFill rotWithShape="1">
          <a:blip r:embed="rId3">
            <a:alphaModFix/>
          </a:blip>
          <a:srcRect/>
          <a:stretch/>
        </p:blipFill>
        <p:spPr>
          <a:xfrm>
            <a:off x="7794925" y="3749325"/>
            <a:ext cx="1448702" cy="155907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32963"/>
              </a:buClr>
              <a:buSzPts val="2800"/>
              <a:buNone/>
              <a:defRPr b="1">
                <a:solidFill>
                  <a:srgbClr val="032963"/>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1" name="Google Shape;161;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62" name="Google Shape;162;p26"/>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800"/>
              <a:buFont typeface="Arial"/>
              <a:buNone/>
              <a:defRPr sz="800">
                <a:solidFill>
                  <a:schemeClr val="dk2"/>
                </a:solidFill>
                <a:latin typeface="Arial"/>
                <a:ea typeface="Arial"/>
                <a:cs typeface="Arial"/>
                <a:sym typeface="Arial"/>
              </a:defRPr>
            </a:lvl1pPr>
            <a:lvl2pPr marL="0" lvl="1" indent="0" algn="r" rtl="0">
              <a:buClr>
                <a:schemeClr val="dk2"/>
              </a:buClr>
              <a:buSzPts val="800"/>
              <a:buFont typeface="Arial"/>
              <a:buNone/>
              <a:defRPr sz="800">
                <a:solidFill>
                  <a:schemeClr val="dk2"/>
                </a:solidFill>
                <a:latin typeface="Arial"/>
                <a:ea typeface="Arial"/>
                <a:cs typeface="Arial"/>
                <a:sym typeface="Arial"/>
              </a:defRPr>
            </a:lvl2pPr>
            <a:lvl3pPr marL="0" lvl="2" indent="0" algn="r" rtl="0">
              <a:buClr>
                <a:schemeClr val="dk2"/>
              </a:buClr>
              <a:buSzPts val="800"/>
              <a:buFont typeface="Arial"/>
              <a:buNone/>
              <a:defRPr sz="800">
                <a:solidFill>
                  <a:schemeClr val="dk2"/>
                </a:solidFill>
                <a:latin typeface="Arial"/>
                <a:ea typeface="Arial"/>
                <a:cs typeface="Arial"/>
                <a:sym typeface="Arial"/>
              </a:defRPr>
            </a:lvl3pPr>
            <a:lvl4pPr marL="0" lvl="3" indent="0" algn="r" rtl="0">
              <a:buClr>
                <a:schemeClr val="dk2"/>
              </a:buClr>
              <a:buSzPts val="800"/>
              <a:buFont typeface="Arial"/>
              <a:buNone/>
              <a:defRPr sz="800">
                <a:solidFill>
                  <a:schemeClr val="dk2"/>
                </a:solidFill>
                <a:latin typeface="Arial"/>
                <a:ea typeface="Arial"/>
                <a:cs typeface="Arial"/>
                <a:sym typeface="Arial"/>
              </a:defRPr>
            </a:lvl4pPr>
            <a:lvl5pPr marL="0" lvl="4" indent="0" algn="r" rtl="0">
              <a:buClr>
                <a:schemeClr val="dk2"/>
              </a:buClr>
              <a:buSzPts val="800"/>
              <a:buFont typeface="Arial"/>
              <a:buNone/>
              <a:defRPr sz="800">
                <a:solidFill>
                  <a:schemeClr val="dk2"/>
                </a:solidFill>
                <a:latin typeface="Arial"/>
                <a:ea typeface="Arial"/>
                <a:cs typeface="Arial"/>
                <a:sym typeface="Arial"/>
              </a:defRPr>
            </a:lvl5pPr>
            <a:lvl6pPr marL="0" lvl="5" indent="0" algn="r" rtl="0">
              <a:buClr>
                <a:schemeClr val="dk2"/>
              </a:buClr>
              <a:buSzPts val="800"/>
              <a:buFont typeface="Arial"/>
              <a:buNone/>
              <a:defRPr sz="800">
                <a:solidFill>
                  <a:schemeClr val="dk2"/>
                </a:solidFill>
                <a:latin typeface="Arial"/>
                <a:ea typeface="Arial"/>
                <a:cs typeface="Arial"/>
                <a:sym typeface="Arial"/>
              </a:defRPr>
            </a:lvl6pPr>
            <a:lvl7pPr marL="0" lvl="6" indent="0" algn="r" rtl="0">
              <a:buClr>
                <a:schemeClr val="dk2"/>
              </a:buClr>
              <a:buSzPts val="800"/>
              <a:buFont typeface="Arial"/>
              <a:buNone/>
              <a:defRPr sz="800">
                <a:solidFill>
                  <a:schemeClr val="dk2"/>
                </a:solidFill>
                <a:latin typeface="Arial"/>
                <a:ea typeface="Arial"/>
                <a:cs typeface="Arial"/>
                <a:sym typeface="Arial"/>
              </a:defRPr>
            </a:lvl7pPr>
            <a:lvl8pPr marL="0" lvl="7" indent="0" algn="r" rtl="0">
              <a:buClr>
                <a:schemeClr val="dk2"/>
              </a:buClr>
              <a:buSzPts val="800"/>
              <a:buFont typeface="Arial"/>
              <a:buNone/>
              <a:defRPr sz="800">
                <a:solidFill>
                  <a:schemeClr val="dk2"/>
                </a:solidFill>
                <a:latin typeface="Arial"/>
                <a:ea typeface="Arial"/>
                <a:cs typeface="Arial"/>
                <a:sym typeface="Arial"/>
              </a:defRPr>
            </a:lvl8pPr>
            <a:lvl9pPr marL="0" lvl="8" indent="0" algn="r" rtl="0">
              <a:buClr>
                <a:schemeClr val="dk2"/>
              </a:buClr>
              <a:buSzPts val="800"/>
              <a:buFont typeface="Arial"/>
              <a:buNone/>
              <a:defRPr sz="8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63" name="Google Shape;163;p26"/>
          <p:cNvCxnSpPr/>
          <p:nvPr/>
        </p:nvCxnSpPr>
        <p:spPr>
          <a:xfrm>
            <a:off x="314950" y="782325"/>
            <a:ext cx="8544600" cy="0"/>
          </a:xfrm>
          <a:prstGeom prst="straightConnector1">
            <a:avLst/>
          </a:prstGeom>
          <a:noFill/>
          <a:ln w="38100" cap="flat" cmpd="sng">
            <a:solidFill>
              <a:srgbClr val="5DA9E9"/>
            </a:solidFill>
            <a:prstDash val="solid"/>
            <a:round/>
            <a:headEnd type="none" w="sm" len="sm"/>
            <a:tailEnd type="none" w="sm" len="sm"/>
          </a:ln>
        </p:spPr>
      </p:cxnSp>
      <p:pic>
        <p:nvPicPr>
          <p:cNvPr id="164" name="Google Shape;164;p26"/>
          <p:cNvPicPr preferRelativeResize="0"/>
          <p:nvPr/>
        </p:nvPicPr>
        <p:blipFill rotWithShape="1">
          <a:blip r:embed="rId2">
            <a:alphaModFix/>
          </a:blip>
          <a:srcRect/>
          <a:stretch/>
        </p:blipFill>
        <p:spPr>
          <a:xfrm>
            <a:off x="7891723" y="3774823"/>
            <a:ext cx="1257450" cy="135325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32963"/>
              </a:buClr>
              <a:buSzPts val="2800"/>
              <a:buNone/>
              <a:defRPr b="1">
                <a:solidFill>
                  <a:srgbClr val="032963"/>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7" name="Google Shape;167;p2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68" name="Google Shape;168;p2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69" name="Google Shape;169;p27"/>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lvl1pPr marL="0" lvl="0" indent="0" algn="r" rtl="0">
              <a:buClr>
                <a:schemeClr val="dk2"/>
              </a:buClr>
              <a:buSzPts val="800"/>
              <a:buFont typeface="Arial"/>
              <a:buNone/>
              <a:defRPr sz="800">
                <a:solidFill>
                  <a:schemeClr val="dk2"/>
                </a:solidFill>
                <a:latin typeface="Arial"/>
                <a:ea typeface="Arial"/>
                <a:cs typeface="Arial"/>
                <a:sym typeface="Arial"/>
              </a:defRPr>
            </a:lvl1pPr>
            <a:lvl2pPr marL="0" lvl="1" indent="0" algn="r" rtl="0">
              <a:buClr>
                <a:schemeClr val="dk2"/>
              </a:buClr>
              <a:buSzPts val="800"/>
              <a:buFont typeface="Arial"/>
              <a:buNone/>
              <a:defRPr sz="800">
                <a:solidFill>
                  <a:schemeClr val="dk2"/>
                </a:solidFill>
                <a:latin typeface="Arial"/>
                <a:ea typeface="Arial"/>
                <a:cs typeface="Arial"/>
                <a:sym typeface="Arial"/>
              </a:defRPr>
            </a:lvl2pPr>
            <a:lvl3pPr marL="0" lvl="2" indent="0" algn="r" rtl="0">
              <a:buClr>
                <a:schemeClr val="dk2"/>
              </a:buClr>
              <a:buSzPts val="800"/>
              <a:buFont typeface="Arial"/>
              <a:buNone/>
              <a:defRPr sz="800">
                <a:solidFill>
                  <a:schemeClr val="dk2"/>
                </a:solidFill>
                <a:latin typeface="Arial"/>
                <a:ea typeface="Arial"/>
                <a:cs typeface="Arial"/>
                <a:sym typeface="Arial"/>
              </a:defRPr>
            </a:lvl3pPr>
            <a:lvl4pPr marL="0" lvl="3" indent="0" algn="r" rtl="0">
              <a:buClr>
                <a:schemeClr val="dk2"/>
              </a:buClr>
              <a:buSzPts val="800"/>
              <a:buFont typeface="Arial"/>
              <a:buNone/>
              <a:defRPr sz="800">
                <a:solidFill>
                  <a:schemeClr val="dk2"/>
                </a:solidFill>
                <a:latin typeface="Arial"/>
                <a:ea typeface="Arial"/>
                <a:cs typeface="Arial"/>
                <a:sym typeface="Arial"/>
              </a:defRPr>
            </a:lvl4pPr>
            <a:lvl5pPr marL="0" lvl="4" indent="0" algn="r" rtl="0">
              <a:buClr>
                <a:schemeClr val="dk2"/>
              </a:buClr>
              <a:buSzPts val="800"/>
              <a:buFont typeface="Arial"/>
              <a:buNone/>
              <a:defRPr sz="800">
                <a:solidFill>
                  <a:schemeClr val="dk2"/>
                </a:solidFill>
                <a:latin typeface="Arial"/>
                <a:ea typeface="Arial"/>
                <a:cs typeface="Arial"/>
                <a:sym typeface="Arial"/>
              </a:defRPr>
            </a:lvl5pPr>
            <a:lvl6pPr marL="0" lvl="5" indent="0" algn="r" rtl="0">
              <a:buClr>
                <a:schemeClr val="dk2"/>
              </a:buClr>
              <a:buSzPts val="800"/>
              <a:buFont typeface="Arial"/>
              <a:buNone/>
              <a:defRPr sz="800">
                <a:solidFill>
                  <a:schemeClr val="dk2"/>
                </a:solidFill>
                <a:latin typeface="Arial"/>
                <a:ea typeface="Arial"/>
                <a:cs typeface="Arial"/>
                <a:sym typeface="Arial"/>
              </a:defRPr>
            </a:lvl6pPr>
            <a:lvl7pPr marL="0" lvl="6" indent="0" algn="r" rtl="0">
              <a:buClr>
                <a:schemeClr val="dk2"/>
              </a:buClr>
              <a:buSzPts val="800"/>
              <a:buFont typeface="Arial"/>
              <a:buNone/>
              <a:defRPr sz="800">
                <a:solidFill>
                  <a:schemeClr val="dk2"/>
                </a:solidFill>
                <a:latin typeface="Arial"/>
                <a:ea typeface="Arial"/>
                <a:cs typeface="Arial"/>
                <a:sym typeface="Arial"/>
              </a:defRPr>
            </a:lvl7pPr>
            <a:lvl8pPr marL="0" lvl="7" indent="0" algn="r" rtl="0">
              <a:buClr>
                <a:schemeClr val="dk2"/>
              </a:buClr>
              <a:buSzPts val="800"/>
              <a:buFont typeface="Arial"/>
              <a:buNone/>
              <a:defRPr sz="800">
                <a:solidFill>
                  <a:schemeClr val="dk2"/>
                </a:solidFill>
                <a:latin typeface="Arial"/>
                <a:ea typeface="Arial"/>
                <a:cs typeface="Arial"/>
                <a:sym typeface="Arial"/>
              </a:defRPr>
            </a:lvl8pPr>
            <a:lvl9pPr marL="0" lvl="8" indent="0" algn="r" rtl="0">
              <a:buClr>
                <a:schemeClr val="dk2"/>
              </a:buClr>
              <a:buSzPts val="800"/>
              <a:buFont typeface="Arial"/>
              <a:buNone/>
              <a:defRPr sz="8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70" name="Google Shape;170;p27"/>
          <p:cNvCxnSpPr/>
          <p:nvPr/>
        </p:nvCxnSpPr>
        <p:spPr>
          <a:xfrm>
            <a:off x="314950" y="782325"/>
            <a:ext cx="8544600" cy="0"/>
          </a:xfrm>
          <a:prstGeom prst="straightConnector1">
            <a:avLst/>
          </a:prstGeom>
          <a:noFill/>
          <a:ln w="38100" cap="flat" cmpd="sng">
            <a:solidFill>
              <a:srgbClr val="5DA9E9"/>
            </a:solidFill>
            <a:prstDash val="solid"/>
            <a:round/>
            <a:headEnd type="none" w="sm" len="sm"/>
            <a:tailEnd type="none" w="sm" len="sm"/>
          </a:ln>
        </p:spPr>
      </p:cxnSp>
      <p:pic>
        <p:nvPicPr>
          <p:cNvPr id="171" name="Google Shape;171;p27"/>
          <p:cNvPicPr preferRelativeResize="0"/>
          <p:nvPr/>
        </p:nvPicPr>
        <p:blipFill rotWithShape="1">
          <a:blip r:embed="rId2">
            <a:alphaModFix/>
          </a:blip>
          <a:srcRect/>
          <a:stretch/>
        </p:blipFill>
        <p:spPr>
          <a:xfrm>
            <a:off x="7891723" y="3774823"/>
            <a:ext cx="1257450" cy="135325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d Slide" type="blank">
  <p:cSld name="BLANK">
    <p:spTree>
      <p:nvGrpSpPr>
        <p:cNvPr id="1" name="Shape 172"/>
        <p:cNvGrpSpPr/>
        <p:nvPr/>
      </p:nvGrpSpPr>
      <p:grpSpPr>
        <a:xfrm>
          <a:off x="0" y="0"/>
          <a:ext cx="0" cy="0"/>
          <a:chOff x="0" y="0"/>
          <a:chExt cx="0" cy="0"/>
        </a:xfrm>
      </p:grpSpPr>
      <p:sp>
        <p:nvSpPr>
          <p:cNvPr id="173" name="Google Shape;17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74" name="Google Shape;174;p28"/>
          <p:cNvCxnSpPr/>
          <p:nvPr/>
        </p:nvCxnSpPr>
        <p:spPr>
          <a:xfrm>
            <a:off x="2712725" y="396250"/>
            <a:ext cx="0" cy="564000"/>
          </a:xfrm>
          <a:prstGeom prst="straightConnector1">
            <a:avLst/>
          </a:prstGeom>
          <a:noFill/>
          <a:ln w="38100" cap="flat" cmpd="sng">
            <a:solidFill>
              <a:srgbClr val="032963"/>
            </a:solidFill>
            <a:prstDash val="solid"/>
            <a:round/>
            <a:headEnd type="none" w="sm" len="sm"/>
            <a:tailEnd type="none" w="sm" len="sm"/>
          </a:ln>
        </p:spPr>
      </p:cxnSp>
      <p:cxnSp>
        <p:nvCxnSpPr>
          <p:cNvPr id="175" name="Google Shape;175;p28"/>
          <p:cNvCxnSpPr/>
          <p:nvPr/>
        </p:nvCxnSpPr>
        <p:spPr>
          <a:xfrm>
            <a:off x="2712725" y="955050"/>
            <a:ext cx="0" cy="3581400"/>
          </a:xfrm>
          <a:prstGeom prst="straightConnector1">
            <a:avLst/>
          </a:prstGeom>
          <a:noFill/>
          <a:ln w="38100" cap="flat" cmpd="sng">
            <a:solidFill>
              <a:srgbClr val="5DA9E9"/>
            </a:solidFill>
            <a:prstDash val="solid"/>
            <a:round/>
            <a:headEnd type="none" w="sm" len="sm"/>
            <a:tailEnd type="none" w="sm" len="sm"/>
          </a:ln>
        </p:spPr>
      </p:cxnSp>
      <p:sp>
        <p:nvSpPr>
          <p:cNvPr id="176" name="Google Shape;176;p28"/>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032963"/>
              </a:buClr>
              <a:buSzPts val="2800"/>
              <a:buNone/>
              <a:defRPr b="1">
                <a:solidFill>
                  <a:srgbClr val="032963"/>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7" name="Google Shape;177;p28"/>
          <p:cNvSpPr txBox="1">
            <a:spLocks noGrp="1"/>
          </p:cNvSpPr>
          <p:nvPr>
            <p:ph type="body" idx="1"/>
          </p:nvPr>
        </p:nvSpPr>
        <p:spPr>
          <a:xfrm>
            <a:off x="3169925" y="1833788"/>
            <a:ext cx="5775900" cy="2804100"/>
          </a:xfrm>
          <a:prstGeom prst="rect">
            <a:avLst/>
          </a:prstGeom>
          <a:noFill/>
          <a:ln>
            <a:noFill/>
          </a:ln>
        </p:spPr>
        <p:txBody>
          <a:bodyPr spcFirstLastPara="1" wrap="square" lIns="0" tIns="0"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78" name="Google Shape;178;p28"/>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pic>
        <p:nvPicPr>
          <p:cNvPr id="179" name="Google Shape;179;p28"/>
          <p:cNvPicPr preferRelativeResize="0"/>
          <p:nvPr/>
        </p:nvPicPr>
        <p:blipFill rotWithShape="1">
          <a:blip r:embed="rId2">
            <a:alphaModFix/>
          </a:blip>
          <a:srcRect/>
          <a:stretch/>
        </p:blipFill>
        <p:spPr>
          <a:xfrm>
            <a:off x="-76200" y="-51204"/>
            <a:ext cx="3017525" cy="324745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SS 2024" type="obj">
  <p:cSld name="OBJECT">
    <p:spTree>
      <p:nvGrpSpPr>
        <p:cNvPr id="1" name="Shape 187"/>
        <p:cNvGrpSpPr/>
        <p:nvPr/>
      </p:nvGrpSpPr>
      <p:grpSpPr>
        <a:xfrm>
          <a:off x="0" y="0"/>
          <a:ext cx="0" cy="0"/>
          <a:chOff x="0" y="0"/>
          <a:chExt cx="0" cy="0"/>
        </a:xfrm>
      </p:grpSpPr>
      <p:sp>
        <p:nvSpPr>
          <p:cNvPr id="188" name="Google Shape;188;p30"/>
          <p:cNvSpPr/>
          <p:nvPr/>
        </p:nvSpPr>
        <p:spPr>
          <a:xfrm>
            <a:off x="0" y="0"/>
            <a:ext cx="9144000" cy="548700"/>
          </a:xfrm>
          <a:prstGeom prst="rect">
            <a:avLst/>
          </a:prstGeom>
          <a:solidFill>
            <a:srgbClr val="002F5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9" name="Google Shape;189;p30"/>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a:bodyPr>
          <a:lstStyle>
            <a:lvl1pPr lvl="0" algn="r" rtl="0">
              <a:lnSpc>
                <a:spcPct val="90000"/>
              </a:lnSpc>
              <a:spcBef>
                <a:spcPts val="0"/>
              </a:spcBef>
              <a:spcAft>
                <a:spcPts val="0"/>
              </a:spcAft>
              <a:buClr>
                <a:schemeClr val="lt1"/>
              </a:buClr>
              <a:buSzPts val="3200"/>
              <a:buFont typeface="Calibri"/>
              <a:buNone/>
              <a:defRPr sz="3200" b="0" i="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0" name="Google Shape;190;p30"/>
          <p:cNvSpPr txBox="1">
            <a:spLocks noGrp="1"/>
          </p:cNvSpPr>
          <p:nvPr>
            <p:ph type="body" idx="1"/>
          </p:nvPr>
        </p:nvSpPr>
        <p:spPr>
          <a:xfrm>
            <a:off x="381000" y="742950"/>
            <a:ext cx="8382000" cy="3657600"/>
          </a:xfrm>
          <a:prstGeom prst="rect">
            <a:avLst/>
          </a:prstGeom>
          <a:noFill/>
          <a:ln>
            <a:noFill/>
          </a:ln>
        </p:spPr>
        <p:txBody>
          <a:bodyPr spcFirstLastPara="1" wrap="square" lIns="91425" tIns="45700" rIns="91425" bIns="45700" anchor="t" anchorCtr="0">
            <a:normAutofit/>
          </a:bodyPr>
          <a:lstStyle>
            <a:lvl1pPr marL="457200" lvl="0" indent="-419100" algn="l" rtl="0">
              <a:lnSpc>
                <a:spcPct val="90000"/>
              </a:lnSpc>
              <a:spcBef>
                <a:spcPts val="1000"/>
              </a:spcBef>
              <a:spcAft>
                <a:spcPts val="0"/>
              </a:spcAft>
              <a:buClr>
                <a:srgbClr val="002060"/>
              </a:buClr>
              <a:buSzPts val="3000"/>
              <a:buChar char="•"/>
              <a:defRPr sz="3000">
                <a:solidFill>
                  <a:srgbClr val="002060"/>
                </a:solidFill>
                <a:latin typeface="Calibri"/>
                <a:ea typeface="Calibri"/>
                <a:cs typeface="Calibri"/>
                <a:sym typeface="Calibri"/>
              </a:defRPr>
            </a:lvl1pPr>
            <a:lvl2pPr marL="914400" lvl="1" indent="-381000" algn="l" rtl="0">
              <a:lnSpc>
                <a:spcPct val="90000"/>
              </a:lnSpc>
              <a:spcBef>
                <a:spcPts val="500"/>
              </a:spcBef>
              <a:spcAft>
                <a:spcPts val="0"/>
              </a:spcAft>
              <a:buClr>
                <a:srgbClr val="002060"/>
              </a:buClr>
              <a:buSzPts val="2400"/>
              <a:buChar char="•"/>
              <a:defRPr>
                <a:solidFill>
                  <a:srgbClr val="002060"/>
                </a:solidFill>
                <a:latin typeface="Calibri"/>
                <a:ea typeface="Calibri"/>
                <a:cs typeface="Calibri"/>
                <a:sym typeface="Calibri"/>
              </a:defRPr>
            </a:lvl2pPr>
            <a:lvl3pPr marL="1371600" lvl="2" indent="-355600" algn="l" rtl="0">
              <a:lnSpc>
                <a:spcPct val="90000"/>
              </a:lnSpc>
              <a:spcBef>
                <a:spcPts val="500"/>
              </a:spcBef>
              <a:spcAft>
                <a:spcPts val="0"/>
              </a:spcAft>
              <a:buClr>
                <a:srgbClr val="002060"/>
              </a:buClr>
              <a:buSzPts val="2000"/>
              <a:buChar char="•"/>
              <a:defRPr>
                <a:solidFill>
                  <a:srgbClr val="002060"/>
                </a:solidFill>
                <a:latin typeface="Calibri"/>
                <a:ea typeface="Calibri"/>
                <a:cs typeface="Calibri"/>
                <a:sym typeface="Calibri"/>
              </a:defRPr>
            </a:lvl3pPr>
            <a:lvl4pPr marL="1828800" lvl="3" indent="-342900" algn="l" rtl="0">
              <a:lnSpc>
                <a:spcPct val="90000"/>
              </a:lnSpc>
              <a:spcBef>
                <a:spcPts val="500"/>
              </a:spcBef>
              <a:spcAft>
                <a:spcPts val="0"/>
              </a:spcAft>
              <a:buClr>
                <a:srgbClr val="002060"/>
              </a:buClr>
              <a:buSzPts val="1800"/>
              <a:buChar char="•"/>
              <a:defRPr>
                <a:solidFill>
                  <a:srgbClr val="002060"/>
                </a:solidFill>
              </a:defRPr>
            </a:lvl4pPr>
            <a:lvl5pPr marL="2286000" lvl="4" indent="-342900" algn="l" rtl="0">
              <a:lnSpc>
                <a:spcPct val="90000"/>
              </a:lnSpc>
              <a:spcBef>
                <a:spcPts val="500"/>
              </a:spcBef>
              <a:spcAft>
                <a:spcPts val="0"/>
              </a:spcAft>
              <a:buClr>
                <a:srgbClr val="002060"/>
              </a:buClr>
              <a:buSzPts val="1800"/>
              <a:buChar char="•"/>
              <a:defRPr>
                <a:solidFill>
                  <a:srgbClr val="002060"/>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91" name="Google Shape;191;p30"/>
          <p:cNvPicPr preferRelativeResize="0"/>
          <p:nvPr/>
        </p:nvPicPr>
        <p:blipFill rotWithShape="1">
          <a:blip r:embed="rId2">
            <a:alphaModFix/>
          </a:blip>
          <a:srcRect/>
          <a:stretch/>
        </p:blipFill>
        <p:spPr>
          <a:xfrm>
            <a:off x="84230" y="36314"/>
            <a:ext cx="2146973" cy="478036"/>
          </a:xfrm>
          <a:prstGeom prst="rect">
            <a:avLst/>
          </a:prstGeom>
          <a:noFill/>
          <a:ln>
            <a:noFill/>
          </a:ln>
        </p:spPr>
      </p:pic>
      <p:pic>
        <p:nvPicPr>
          <p:cNvPr id="192" name="Google Shape;192;p30"/>
          <p:cNvPicPr preferRelativeResize="0"/>
          <p:nvPr/>
        </p:nvPicPr>
        <p:blipFill rotWithShape="1">
          <a:blip r:embed="rId3">
            <a:alphaModFix/>
          </a:blip>
          <a:srcRect/>
          <a:stretch/>
        </p:blipFill>
        <p:spPr>
          <a:xfrm>
            <a:off x="381000" y="4640582"/>
            <a:ext cx="1251278" cy="436887"/>
          </a:xfrm>
          <a:prstGeom prst="rect">
            <a:avLst/>
          </a:prstGeom>
          <a:noFill/>
          <a:ln>
            <a:noFill/>
          </a:ln>
        </p:spPr>
      </p:pic>
      <p:sp>
        <p:nvSpPr>
          <p:cNvPr id="193" name="Google Shape;193;p3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CAFF0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4" name="Google Shape;194;p3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5"/>
        <p:cNvGrpSpPr/>
        <p:nvPr/>
      </p:nvGrpSpPr>
      <p:grpSpPr>
        <a:xfrm>
          <a:off x="0" y="0"/>
          <a:ext cx="0" cy="0"/>
          <a:chOff x="0" y="0"/>
          <a:chExt cx="0" cy="0"/>
        </a:xfrm>
      </p:grpSpPr>
      <p:sp>
        <p:nvSpPr>
          <p:cNvPr id="196" name="Google Shape;196;p31"/>
          <p:cNvSpPr txBox="1">
            <a:spLocks noGrp="1"/>
          </p:cNvSpPr>
          <p:nvPr>
            <p:ph type="ctrTitle"/>
          </p:nvPr>
        </p:nvSpPr>
        <p:spPr>
          <a:xfrm>
            <a:off x="1143000" y="1485900"/>
            <a:ext cx="6858000" cy="1790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rgbClr val="002060"/>
              </a:buClr>
              <a:buSzPts val="4800"/>
              <a:buFont typeface="Arial"/>
              <a:buNone/>
              <a:defRPr sz="4800" b="1">
                <a:solidFill>
                  <a:srgbClr val="00206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7" name="Google Shape;197;p31"/>
          <p:cNvSpPr txBox="1">
            <a:spLocks noGrp="1"/>
          </p:cNvSpPr>
          <p:nvPr>
            <p:ph type="subTitle" idx="1"/>
          </p:nvPr>
        </p:nvSpPr>
        <p:spPr>
          <a:xfrm>
            <a:off x="1143000" y="3543300"/>
            <a:ext cx="6858000" cy="5466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1000"/>
              </a:spcBef>
              <a:spcAft>
                <a:spcPts val="0"/>
              </a:spcAft>
              <a:buClr>
                <a:srgbClr val="002060"/>
              </a:buClr>
              <a:buSzPts val="2400"/>
              <a:buNone/>
              <a:defRPr sz="2400">
                <a:solidFill>
                  <a:srgbClr val="002060"/>
                </a:solidFil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98" name="Google Shape;198;p31"/>
          <p:cNvSpPr/>
          <p:nvPr/>
        </p:nvSpPr>
        <p:spPr>
          <a:xfrm>
            <a:off x="0" y="0"/>
            <a:ext cx="9144000" cy="1143000"/>
          </a:xfrm>
          <a:prstGeom prst="rect">
            <a:avLst/>
          </a:prstGeom>
          <a:solidFill>
            <a:srgbClr val="002F5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99" name="Google Shape;199;p31"/>
          <p:cNvPicPr preferRelativeResize="0"/>
          <p:nvPr/>
        </p:nvPicPr>
        <p:blipFill rotWithShape="1">
          <a:blip r:embed="rId2">
            <a:alphaModFix/>
          </a:blip>
          <a:srcRect/>
          <a:stretch/>
        </p:blipFill>
        <p:spPr>
          <a:xfrm>
            <a:off x="2286000" y="189102"/>
            <a:ext cx="3486150" cy="776213"/>
          </a:xfrm>
          <a:prstGeom prst="rect">
            <a:avLst/>
          </a:prstGeom>
          <a:noFill/>
          <a:ln>
            <a:noFill/>
          </a:ln>
        </p:spPr>
      </p:pic>
      <p:pic>
        <p:nvPicPr>
          <p:cNvPr id="200" name="Google Shape;200;p31"/>
          <p:cNvPicPr preferRelativeResize="0"/>
          <p:nvPr/>
        </p:nvPicPr>
        <p:blipFill rotWithShape="1">
          <a:blip r:embed="rId3">
            <a:alphaModFix/>
          </a:blip>
          <a:srcRect/>
          <a:stretch/>
        </p:blipFill>
        <p:spPr>
          <a:xfrm>
            <a:off x="381000" y="4640582"/>
            <a:ext cx="1251278" cy="436887"/>
          </a:xfrm>
          <a:prstGeom prst="rect">
            <a:avLst/>
          </a:prstGeom>
          <a:noFill/>
          <a:ln>
            <a:noFill/>
          </a:ln>
        </p:spPr>
      </p:pic>
      <p:sp>
        <p:nvSpPr>
          <p:cNvPr id="201" name="Google Shape;201;p3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sz="2400" u="sng">
                <a:solidFill>
                  <a:srgbClr val="CAFF0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p3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623888" y="1282303"/>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Arial"/>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p32"/>
          <p:cNvSpPr txBox="1">
            <a:spLocks noGrp="1"/>
          </p:cNvSpPr>
          <p:nvPr>
            <p:ph type="body" idx="1"/>
          </p:nvPr>
        </p:nvSpPr>
        <p:spPr>
          <a:xfrm>
            <a:off x="623888" y="3442097"/>
            <a:ext cx="7886700" cy="112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6" name="Google Shape;206;p3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p3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p3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1" name="Google Shape;211;p33"/>
          <p:cNvSpPr txBox="1">
            <a:spLocks noGrp="1"/>
          </p:cNvSpPr>
          <p:nvPr>
            <p:ph type="body" idx="1"/>
          </p:nvPr>
        </p:nvSpPr>
        <p:spPr>
          <a:xfrm>
            <a:off x="628650" y="1369219"/>
            <a:ext cx="38673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2" name="Google Shape;212;p33"/>
          <p:cNvSpPr txBox="1">
            <a:spLocks noGrp="1"/>
          </p:cNvSpPr>
          <p:nvPr>
            <p:ph type="body" idx="2"/>
          </p:nvPr>
        </p:nvSpPr>
        <p:spPr>
          <a:xfrm>
            <a:off x="4648200" y="1369219"/>
            <a:ext cx="38673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3" name="Google Shape;213;p3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p3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5" name="Google Shape;215;p3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630238"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p34"/>
          <p:cNvSpPr txBox="1">
            <a:spLocks noGrp="1"/>
          </p:cNvSpPr>
          <p:nvPr>
            <p:ph type="body" idx="1"/>
          </p:nvPr>
        </p:nvSpPr>
        <p:spPr>
          <a:xfrm>
            <a:off x="630238" y="1260872"/>
            <a:ext cx="38688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19" name="Google Shape;219;p34"/>
          <p:cNvSpPr txBox="1">
            <a:spLocks noGrp="1"/>
          </p:cNvSpPr>
          <p:nvPr>
            <p:ph type="body" idx="2"/>
          </p:nvPr>
        </p:nvSpPr>
        <p:spPr>
          <a:xfrm>
            <a:off x="630238" y="1878806"/>
            <a:ext cx="38688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0" name="Google Shape;220;p34"/>
          <p:cNvSpPr txBox="1">
            <a:spLocks noGrp="1"/>
          </p:cNvSpPr>
          <p:nvPr>
            <p:ph type="body" idx="3"/>
          </p:nvPr>
        </p:nvSpPr>
        <p:spPr>
          <a:xfrm>
            <a:off x="4629150" y="1260872"/>
            <a:ext cx="38877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21" name="Google Shape;221;p34"/>
          <p:cNvSpPr txBox="1">
            <a:spLocks noGrp="1"/>
          </p:cNvSpPr>
          <p:nvPr>
            <p:ph type="body" idx="4"/>
          </p:nvPr>
        </p:nvSpPr>
        <p:spPr>
          <a:xfrm>
            <a:off x="4629150" y="1878806"/>
            <a:ext cx="38877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2" name="Google Shape;222;p3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3" name="Google Shape;223;p3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p3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p3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8" name="Google Shape;228;p3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9" name="Google Shape;229;p3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p3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2" name="Google Shape;232;p3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3" name="Google Shape;233;p3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630238" y="342900"/>
            <a:ext cx="29496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6" name="Google Shape;236;p37"/>
          <p:cNvSpPr txBox="1">
            <a:spLocks noGrp="1"/>
          </p:cNvSpPr>
          <p:nvPr>
            <p:ph type="body" idx="1"/>
          </p:nvPr>
        </p:nvSpPr>
        <p:spPr>
          <a:xfrm>
            <a:off x="3887788" y="740569"/>
            <a:ext cx="4629300" cy="36552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37" name="Google Shape;237;p37"/>
          <p:cNvSpPr txBox="1">
            <a:spLocks noGrp="1"/>
          </p:cNvSpPr>
          <p:nvPr>
            <p:ph type="body" idx="2"/>
          </p:nvPr>
        </p:nvSpPr>
        <p:spPr>
          <a:xfrm>
            <a:off x="630238" y="1543050"/>
            <a:ext cx="29496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38" name="Google Shape;238;p3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9" name="Google Shape;239;p3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p3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630238" y="342900"/>
            <a:ext cx="29496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3" name="Google Shape;243;p38"/>
          <p:cNvSpPr>
            <a:spLocks noGrp="1"/>
          </p:cNvSpPr>
          <p:nvPr>
            <p:ph type="pic" idx="2"/>
          </p:nvPr>
        </p:nvSpPr>
        <p:spPr>
          <a:xfrm>
            <a:off x="3887788" y="740569"/>
            <a:ext cx="4629300" cy="3655200"/>
          </a:xfrm>
          <a:prstGeom prst="rect">
            <a:avLst/>
          </a:prstGeom>
          <a:noFill/>
          <a:ln>
            <a:noFill/>
          </a:ln>
        </p:spPr>
      </p:sp>
      <p:sp>
        <p:nvSpPr>
          <p:cNvPr id="244" name="Google Shape;244;p38"/>
          <p:cNvSpPr txBox="1">
            <a:spLocks noGrp="1"/>
          </p:cNvSpPr>
          <p:nvPr>
            <p:ph type="body" idx="1"/>
          </p:nvPr>
        </p:nvSpPr>
        <p:spPr>
          <a:xfrm>
            <a:off x="630238" y="1543050"/>
            <a:ext cx="29496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45" name="Google Shape;245;p3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6" name="Google Shape;246;p3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7" name="Google Shape;247;p3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8"/>
        <p:cNvGrpSpPr/>
        <p:nvPr/>
      </p:nvGrpSpPr>
      <p:grpSpPr>
        <a:xfrm>
          <a:off x="0" y="0"/>
          <a:ext cx="0" cy="0"/>
          <a:chOff x="0" y="0"/>
          <a:chExt cx="0" cy="0"/>
        </a:xfrm>
      </p:grpSpPr>
      <p:sp>
        <p:nvSpPr>
          <p:cNvPr id="249" name="Google Shape;249;p3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0" name="Google Shape;250;p39"/>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1" name="Google Shape;251;p3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2" name="Google Shape;252;p3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3" name="Google Shape;253;p3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rot="5400000">
            <a:off x="5350050" y="1467544"/>
            <a:ext cx="43590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6" name="Google Shape;256;p40"/>
          <p:cNvSpPr txBox="1">
            <a:spLocks noGrp="1"/>
          </p:cNvSpPr>
          <p:nvPr>
            <p:ph type="body" idx="1"/>
          </p:nvPr>
        </p:nvSpPr>
        <p:spPr>
          <a:xfrm rot="5400000">
            <a:off x="1330425" y="-428006"/>
            <a:ext cx="4359000" cy="5762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7" name="Google Shape;257;p4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8" name="Google Shape;258;p4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p4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 Option 1" type="title">
  <p:cSld name="TITLE">
    <p:spTree>
      <p:nvGrpSpPr>
        <p:cNvPr id="1" name="Shape 264"/>
        <p:cNvGrpSpPr/>
        <p:nvPr/>
      </p:nvGrpSpPr>
      <p:grpSpPr>
        <a:xfrm>
          <a:off x="0" y="0"/>
          <a:ext cx="0" cy="0"/>
          <a:chOff x="0" y="0"/>
          <a:chExt cx="0" cy="0"/>
        </a:xfrm>
      </p:grpSpPr>
      <p:pic>
        <p:nvPicPr>
          <p:cNvPr id="265" name="Google Shape;265;p42"/>
          <p:cNvPicPr preferRelativeResize="0"/>
          <p:nvPr/>
        </p:nvPicPr>
        <p:blipFill>
          <a:blip r:embed="rId2">
            <a:alphaModFix/>
          </a:blip>
          <a:stretch>
            <a:fillRect/>
          </a:stretch>
        </p:blipFill>
        <p:spPr>
          <a:xfrm>
            <a:off x="-2775" y="942091"/>
            <a:ext cx="9144003" cy="4201419"/>
          </a:xfrm>
          <a:prstGeom prst="rect">
            <a:avLst/>
          </a:prstGeom>
          <a:noFill/>
          <a:ln>
            <a:noFill/>
          </a:ln>
        </p:spPr>
      </p:pic>
      <p:sp>
        <p:nvSpPr>
          <p:cNvPr id="266" name="Google Shape;266;p42"/>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2"/>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68" name="Google Shape;268;p42"/>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69" name="Google Shape;269;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70" name="Google Shape;270;p42"/>
          <p:cNvGrpSpPr/>
          <p:nvPr/>
        </p:nvGrpSpPr>
        <p:grpSpPr>
          <a:xfrm>
            <a:off x="390948" y="300850"/>
            <a:ext cx="8356552" cy="545025"/>
            <a:chOff x="390948" y="300850"/>
            <a:chExt cx="8356552" cy="545025"/>
          </a:xfrm>
        </p:grpSpPr>
        <p:pic>
          <p:nvPicPr>
            <p:cNvPr id="271" name="Google Shape;271;p42"/>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272" name="Google Shape;272;p42"/>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pic>
        <p:nvPicPr>
          <p:cNvPr id="273" name="Google Shape;273;p42"/>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 Option 2">
  <p:cSld name="TITLE_1">
    <p:spTree>
      <p:nvGrpSpPr>
        <p:cNvPr id="1" name="Shape 274"/>
        <p:cNvGrpSpPr/>
        <p:nvPr/>
      </p:nvGrpSpPr>
      <p:grpSpPr>
        <a:xfrm>
          <a:off x="0" y="0"/>
          <a:ext cx="0" cy="0"/>
          <a:chOff x="0" y="0"/>
          <a:chExt cx="0" cy="0"/>
        </a:xfrm>
      </p:grpSpPr>
      <p:pic>
        <p:nvPicPr>
          <p:cNvPr id="275" name="Google Shape;275;p43"/>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276" name="Google Shape;276;p43"/>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77" name="Google Shape;277;p43"/>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78" name="Google Shape;27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79" name="Google Shape;279;p43"/>
          <p:cNvGrpSpPr/>
          <p:nvPr/>
        </p:nvGrpSpPr>
        <p:grpSpPr>
          <a:xfrm>
            <a:off x="390948" y="300850"/>
            <a:ext cx="8356552" cy="545025"/>
            <a:chOff x="390948" y="300850"/>
            <a:chExt cx="8356552" cy="545025"/>
          </a:xfrm>
        </p:grpSpPr>
        <p:pic>
          <p:nvPicPr>
            <p:cNvPr id="280" name="Google Shape;280;p43"/>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281" name="Google Shape;281;p43"/>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282" name="Google Shape;282;p43"/>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43"/>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 Option 3">
  <p:cSld name="TITLE_1_1">
    <p:spTree>
      <p:nvGrpSpPr>
        <p:cNvPr id="1" name="Shape 284"/>
        <p:cNvGrpSpPr/>
        <p:nvPr/>
      </p:nvGrpSpPr>
      <p:grpSpPr>
        <a:xfrm>
          <a:off x="0" y="0"/>
          <a:ext cx="0" cy="0"/>
          <a:chOff x="0" y="0"/>
          <a:chExt cx="0" cy="0"/>
        </a:xfrm>
      </p:grpSpPr>
      <p:pic>
        <p:nvPicPr>
          <p:cNvPr id="285" name="Google Shape;285;p44"/>
          <p:cNvPicPr preferRelativeResize="0"/>
          <p:nvPr/>
        </p:nvPicPr>
        <p:blipFill>
          <a:blip r:embed="rId2">
            <a:alphaModFix/>
          </a:blip>
          <a:stretch>
            <a:fillRect/>
          </a:stretch>
        </p:blipFill>
        <p:spPr>
          <a:xfrm>
            <a:off x="-2775" y="946548"/>
            <a:ext cx="9144003" cy="4196954"/>
          </a:xfrm>
          <a:prstGeom prst="rect">
            <a:avLst/>
          </a:prstGeom>
          <a:noFill/>
          <a:ln>
            <a:noFill/>
          </a:ln>
        </p:spPr>
      </p:pic>
      <p:sp>
        <p:nvSpPr>
          <p:cNvPr id="286" name="Google Shape;286;p44"/>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87" name="Google Shape;287;p44"/>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88" name="Google Shape;28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89" name="Google Shape;289;p44"/>
          <p:cNvGrpSpPr/>
          <p:nvPr/>
        </p:nvGrpSpPr>
        <p:grpSpPr>
          <a:xfrm>
            <a:off x="390948" y="300850"/>
            <a:ext cx="8356552" cy="545025"/>
            <a:chOff x="390948" y="300850"/>
            <a:chExt cx="8356552" cy="545025"/>
          </a:xfrm>
        </p:grpSpPr>
        <p:pic>
          <p:nvPicPr>
            <p:cNvPr id="290" name="Google Shape;290;p44"/>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291" name="Google Shape;291;p44"/>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292" name="Google Shape;292;p44"/>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44"/>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 Option 4">
  <p:cSld name="TITLE_1_1_1">
    <p:spTree>
      <p:nvGrpSpPr>
        <p:cNvPr id="1" name="Shape 294"/>
        <p:cNvGrpSpPr/>
        <p:nvPr/>
      </p:nvGrpSpPr>
      <p:grpSpPr>
        <a:xfrm>
          <a:off x="0" y="0"/>
          <a:ext cx="0" cy="0"/>
          <a:chOff x="0" y="0"/>
          <a:chExt cx="0" cy="0"/>
        </a:xfrm>
      </p:grpSpPr>
      <p:pic>
        <p:nvPicPr>
          <p:cNvPr id="295" name="Google Shape;295;p45"/>
          <p:cNvPicPr preferRelativeResize="0"/>
          <p:nvPr/>
        </p:nvPicPr>
        <p:blipFill>
          <a:blip r:embed="rId2">
            <a:alphaModFix/>
          </a:blip>
          <a:stretch>
            <a:fillRect/>
          </a:stretch>
        </p:blipFill>
        <p:spPr>
          <a:xfrm>
            <a:off x="0" y="942098"/>
            <a:ext cx="9144003" cy="4196954"/>
          </a:xfrm>
          <a:prstGeom prst="rect">
            <a:avLst/>
          </a:prstGeom>
          <a:noFill/>
          <a:ln>
            <a:noFill/>
          </a:ln>
        </p:spPr>
      </p:pic>
      <p:sp>
        <p:nvSpPr>
          <p:cNvPr id="296" name="Google Shape;296;p45"/>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97" name="Google Shape;297;p45"/>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98" name="Google Shape;29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99" name="Google Shape;299;p45"/>
          <p:cNvGrpSpPr/>
          <p:nvPr/>
        </p:nvGrpSpPr>
        <p:grpSpPr>
          <a:xfrm>
            <a:off x="390948" y="300850"/>
            <a:ext cx="8356552" cy="545025"/>
            <a:chOff x="390948" y="300850"/>
            <a:chExt cx="8356552" cy="545025"/>
          </a:xfrm>
        </p:grpSpPr>
        <p:pic>
          <p:nvPicPr>
            <p:cNvPr id="300" name="Google Shape;300;p45"/>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301" name="Google Shape;301;p45"/>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302" name="Google Shape;302;p45"/>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3" name="Google Shape;303;p45"/>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 Option 5">
  <p:cSld name="TITLE_1_1_1_1">
    <p:spTree>
      <p:nvGrpSpPr>
        <p:cNvPr id="1" name="Shape 304"/>
        <p:cNvGrpSpPr/>
        <p:nvPr/>
      </p:nvGrpSpPr>
      <p:grpSpPr>
        <a:xfrm>
          <a:off x="0" y="0"/>
          <a:ext cx="0" cy="0"/>
          <a:chOff x="0" y="0"/>
          <a:chExt cx="0" cy="0"/>
        </a:xfrm>
      </p:grpSpPr>
      <p:sp>
        <p:nvSpPr>
          <p:cNvPr id="305" name="Google Shape;305;p46"/>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06" name="Google Shape;306;p46"/>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07" name="Google Shape;307;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308" name="Google Shape;308;p46"/>
          <p:cNvGrpSpPr/>
          <p:nvPr/>
        </p:nvGrpSpPr>
        <p:grpSpPr>
          <a:xfrm>
            <a:off x="390948" y="300850"/>
            <a:ext cx="8356552" cy="545025"/>
            <a:chOff x="390948" y="300850"/>
            <a:chExt cx="8356552" cy="545025"/>
          </a:xfrm>
        </p:grpSpPr>
        <p:pic>
          <p:nvPicPr>
            <p:cNvPr id="309" name="Google Shape;309;p46"/>
            <p:cNvPicPr preferRelativeResize="0"/>
            <p:nvPr/>
          </p:nvPicPr>
          <p:blipFill>
            <a:blip r:embed="rId2">
              <a:alphaModFix/>
            </a:blip>
            <a:stretch>
              <a:fillRect/>
            </a:stretch>
          </p:blipFill>
          <p:spPr>
            <a:xfrm>
              <a:off x="390948" y="300850"/>
              <a:ext cx="519350" cy="468826"/>
            </a:xfrm>
            <a:prstGeom prst="rect">
              <a:avLst/>
            </a:prstGeom>
            <a:noFill/>
            <a:ln>
              <a:noFill/>
            </a:ln>
          </p:spPr>
        </p:pic>
        <p:sp>
          <p:nvSpPr>
            <p:cNvPr id="310" name="Google Shape;310;p46"/>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pic>
        <p:nvPicPr>
          <p:cNvPr id="311" name="Google Shape;311;p46"/>
          <p:cNvPicPr preferRelativeResize="0"/>
          <p:nvPr/>
        </p:nvPicPr>
        <p:blipFill>
          <a:blip r:embed="rId3">
            <a:alphaModFix/>
          </a:blip>
          <a:stretch>
            <a:fillRect/>
          </a:stretch>
        </p:blipFill>
        <p:spPr>
          <a:xfrm>
            <a:off x="0" y="946548"/>
            <a:ext cx="9144003" cy="4196954"/>
          </a:xfrm>
          <a:prstGeom prst="rect">
            <a:avLst/>
          </a:prstGeom>
          <a:noFill/>
          <a:ln>
            <a:noFill/>
          </a:ln>
        </p:spPr>
      </p:pic>
      <p:sp>
        <p:nvSpPr>
          <p:cNvPr id="312" name="Google Shape;312;p46"/>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 name="Google Shape;313;p46"/>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 Option 6">
  <p:cSld name="TITLE_1_1_1_1_1">
    <p:spTree>
      <p:nvGrpSpPr>
        <p:cNvPr id="1" name="Shape 314"/>
        <p:cNvGrpSpPr/>
        <p:nvPr/>
      </p:nvGrpSpPr>
      <p:grpSpPr>
        <a:xfrm>
          <a:off x="0" y="0"/>
          <a:ext cx="0" cy="0"/>
          <a:chOff x="0" y="0"/>
          <a:chExt cx="0" cy="0"/>
        </a:xfrm>
      </p:grpSpPr>
      <p:pic>
        <p:nvPicPr>
          <p:cNvPr id="315" name="Google Shape;315;p47"/>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316" name="Google Shape;316;p47"/>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17" name="Google Shape;317;p47"/>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8" name="Google Shape;318;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319" name="Google Shape;319;p47"/>
          <p:cNvGrpSpPr/>
          <p:nvPr/>
        </p:nvGrpSpPr>
        <p:grpSpPr>
          <a:xfrm>
            <a:off x="390948" y="300850"/>
            <a:ext cx="8356552" cy="545025"/>
            <a:chOff x="390948" y="300850"/>
            <a:chExt cx="8356552" cy="545025"/>
          </a:xfrm>
        </p:grpSpPr>
        <p:pic>
          <p:nvPicPr>
            <p:cNvPr id="320" name="Google Shape;320;p47"/>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321" name="Google Shape;321;p47"/>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322" name="Google Shape;322;p47"/>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47"/>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 Blank">
  <p:cSld name="TITLE_1_1_1_1_1_1">
    <p:spTree>
      <p:nvGrpSpPr>
        <p:cNvPr id="1" name="Shape 324"/>
        <p:cNvGrpSpPr/>
        <p:nvPr/>
      </p:nvGrpSpPr>
      <p:grpSpPr>
        <a:xfrm>
          <a:off x="0" y="0"/>
          <a:ext cx="0" cy="0"/>
          <a:chOff x="0" y="0"/>
          <a:chExt cx="0" cy="0"/>
        </a:xfrm>
      </p:grpSpPr>
      <p:pic>
        <p:nvPicPr>
          <p:cNvPr id="325" name="Google Shape;325;p48"/>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326" name="Google Shape;326;p48"/>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27" name="Google Shape;327;p48"/>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28" name="Google Shape;32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329" name="Google Shape;329;p48"/>
          <p:cNvGrpSpPr/>
          <p:nvPr/>
        </p:nvGrpSpPr>
        <p:grpSpPr>
          <a:xfrm>
            <a:off x="390948" y="300850"/>
            <a:ext cx="8356552" cy="545025"/>
            <a:chOff x="390948" y="300850"/>
            <a:chExt cx="8356552" cy="545025"/>
          </a:xfrm>
        </p:grpSpPr>
        <p:pic>
          <p:nvPicPr>
            <p:cNvPr id="330" name="Google Shape;330;p48"/>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331" name="Google Shape;331;p48"/>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332" name="Google Shape;332;p48"/>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p48"/>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4"/>
        <p:cNvGrpSpPr/>
        <p:nvPr/>
      </p:nvGrpSpPr>
      <p:grpSpPr>
        <a:xfrm>
          <a:off x="0" y="0"/>
          <a:ext cx="0" cy="0"/>
          <a:chOff x="0" y="0"/>
          <a:chExt cx="0" cy="0"/>
        </a:xfrm>
      </p:grpSpPr>
      <p:pic>
        <p:nvPicPr>
          <p:cNvPr id="335" name="Google Shape;335;p49"/>
          <p:cNvPicPr preferRelativeResize="0"/>
          <p:nvPr/>
        </p:nvPicPr>
        <p:blipFill>
          <a:blip r:embed="rId2">
            <a:alphaModFix/>
          </a:blip>
          <a:stretch>
            <a:fillRect/>
          </a:stretch>
        </p:blipFill>
        <p:spPr>
          <a:xfrm>
            <a:off x="0" y="0"/>
            <a:ext cx="9144023" cy="5143501"/>
          </a:xfrm>
          <a:prstGeom prst="rect">
            <a:avLst/>
          </a:prstGeom>
          <a:noFill/>
          <a:ln>
            <a:noFill/>
          </a:ln>
        </p:spPr>
      </p:pic>
      <p:sp>
        <p:nvSpPr>
          <p:cNvPr id="336" name="Google Shape;336;p49"/>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37" name="Google Shape;337;p49"/>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8" name="Google Shape;338;p49"/>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9" name="Google Shape;339;p49"/>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 Option 2">
  <p:cSld name="SECTION_HEADER_1">
    <p:bg>
      <p:bgPr>
        <a:blipFill>
          <a:blip r:embed="rId2">
            <a:alphaModFix/>
          </a:blip>
          <a:stretch>
            <a:fillRect/>
          </a:stretch>
        </a:blipFill>
        <a:effectLst/>
      </p:bgPr>
    </p:bg>
    <p:spTree>
      <p:nvGrpSpPr>
        <p:cNvPr id="1" name="Shape 340"/>
        <p:cNvGrpSpPr/>
        <p:nvPr/>
      </p:nvGrpSpPr>
      <p:grpSpPr>
        <a:xfrm>
          <a:off x="0" y="0"/>
          <a:ext cx="0" cy="0"/>
          <a:chOff x="0" y="0"/>
          <a:chExt cx="0" cy="0"/>
        </a:xfrm>
      </p:grpSpPr>
      <p:sp>
        <p:nvSpPr>
          <p:cNvPr id="341" name="Google Shape;341;p50"/>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42" name="Google Shape;342;p50"/>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343" name="Google Shape;343;p50"/>
          <p:cNvPicPr preferRelativeResize="0"/>
          <p:nvPr/>
        </p:nvPicPr>
        <p:blipFill>
          <a:blip r:embed="rId3">
            <a:alphaModFix/>
          </a:blip>
          <a:stretch>
            <a:fillRect/>
          </a:stretch>
        </p:blipFill>
        <p:spPr>
          <a:xfrm>
            <a:off x="7891725" y="3774825"/>
            <a:ext cx="1384623" cy="149012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Attending Slide - Option 1">
  <p:cSld name="SECTION_HEADER_1_1">
    <p:bg>
      <p:bgPr>
        <a:blipFill>
          <a:blip r:embed="rId2">
            <a:alphaModFix/>
          </a:blip>
          <a:stretch>
            <a:fillRect/>
          </a:stretch>
        </a:blipFill>
        <a:effectLst/>
      </p:bgPr>
    </p:bg>
    <p:spTree>
      <p:nvGrpSpPr>
        <p:cNvPr id="1" name="Shape 344"/>
        <p:cNvGrpSpPr/>
        <p:nvPr/>
      </p:nvGrpSpPr>
      <p:grpSpPr>
        <a:xfrm>
          <a:off x="0" y="0"/>
          <a:ext cx="0" cy="0"/>
          <a:chOff x="0" y="0"/>
          <a:chExt cx="0" cy="0"/>
        </a:xfrm>
      </p:grpSpPr>
      <p:sp>
        <p:nvSpPr>
          <p:cNvPr id="345" name="Google Shape;345;p51"/>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46" name="Google Shape;346;p51"/>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47" name="Google Shape;347;p51"/>
          <p:cNvSpPr>
            <a:spLocks noGrp="1"/>
          </p:cNvSpPr>
          <p:nvPr>
            <p:ph type="pic" idx="2"/>
          </p:nvPr>
        </p:nvSpPr>
        <p:spPr>
          <a:xfrm>
            <a:off x="441950" y="2143775"/>
            <a:ext cx="1351200" cy="1773000"/>
          </a:xfrm>
          <a:prstGeom prst="rect">
            <a:avLst/>
          </a:prstGeom>
          <a:noFill/>
          <a:ln>
            <a:noFill/>
          </a:ln>
        </p:spPr>
      </p:sp>
      <p:sp>
        <p:nvSpPr>
          <p:cNvPr id="348" name="Google Shape;348;p51"/>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I’m Speaking</a:t>
            </a:r>
            <a:endParaRPr sz="3600" b="1">
              <a:solidFill>
                <a:schemeClr val="lt1"/>
              </a:solidFill>
            </a:endParaRPr>
          </a:p>
        </p:txBody>
      </p:sp>
      <p:sp>
        <p:nvSpPr>
          <p:cNvPr id="349" name="Google Shape;349;p51"/>
          <p:cNvSpPr txBox="1">
            <a:spLocks noGrp="1"/>
          </p:cNvSpPr>
          <p:nvPr>
            <p:ph type="body" idx="1"/>
          </p:nvPr>
        </p:nvSpPr>
        <p:spPr>
          <a:xfrm>
            <a:off x="2001525" y="2956475"/>
            <a:ext cx="3799800" cy="9603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350" name="Google Shape;350;p51"/>
          <p:cNvPicPr preferRelativeResize="0"/>
          <p:nvPr/>
        </p:nvPicPr>
        <p:blipFill>
          <a:blip r:embed="rId3">
            <a:alphaModFix/>
          </a:blip>
          <a:stretch>
            <a:fillRect/>
          </a:stretch>
        </p:blipFill>
        <p:spPr>
          <a:xfrm>
            <a:off x="7891725" y="3774825"/>
            <a:ext cx="1384623" cy="149012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Attending Slide - Option 1 1">
  <p:cSld name="SECTION_HEADER_1_1_1">
    <p:spTree>
      <p:nvGrpSpPr>
        <p:cNvPr id="1" name="Shape 351"/>
        <p:cNvGrpSpPr/>
        <p:nvPr/>
      </p:nvGrpSpPr>
      <p:grpSpPr>
        <a:xfrm>
          <a:off x="0" y="0"/>
          <a:ext cx="0" cy="0"/>
          <a:chOff x="0" y="0"/>
          <a:chExt cx="0" cy="0"/>
        </a:xfrm>
      </p:grpSpPr>
      <p:pic>
        <p:nvPicPr>
          <p:cNvPr id="352" name="Google Shape;352;p52"/>
          <p:cNvPicPr preferRelativeResize="0"/>
          <p:nvPr/>
        </p:nvPicPr>
        <p:blipFill>
          <a:blip r:embed="rId2">
            <a:alphaModFix/>
          </a:blip>
          <a:stretch>
            <a:fillRect/>
          </a:stretch>
        </p:blipFill>
        <p:spPr>
          <a:xfrm>
            <a:off x="0" y="0"/>
            <a:ext cx="9144023" cy="5143501"/>
          </a:xfrm>
          <a:prstGeom prst="rect">
            <a:avLst/>
          </a:prstGeom>
          <a:noFill/>
          <a:ln>
            <a:noFill/>
          </a:ln>
        </p:spPr>
      </p:pic>
      <p:sp>
        <p:nvSpPr>
          <p:cNvPr id="353" name="Google Shape;353;p52"/>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54" name="Google Shape;354;p52"/>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55" name="Google Shape;355;p52"/>
          <p:cNvSpPr>
            <a:spLocks noGrp="1"/>
          </p:cNvSpPr>
          <p:nvPr>
            <p:ph type="pic" idx="2"/>
          </p:nvPr>
        </p:nvSpPr>
        <p:spPr>
          <a:xfrm>
            <a:off x="441950" y="2143775"/>
            <a:ext cx="1351200" cy="1773000"/>
          </a:xfrm>
          <a:prstGeom prst="rect">
            <a:avLst/>
          </a:prstGeom>
          <a:noFill/>
          <a:ln>
            <a:noFill/>
          </a:ln>
        </p:spPr>
      </p:sp>
      <p:sp>
        <p:nvSpPr>
          <p:cNvPr id="356" name="Google Shape;356;p52"/>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I’m Attending</a:t>
            </a:r>
            <a:endParaRPr sz="3600" b="1">
              <a:solidFill>
                <a:schemeClr val="lt1"/>
              </a:solidFill>
            </a:endParaRPr>
          </a:p>
        </p:txBody>
      </p:sp>
      <p:sp>
        <p:nvSpPr>
          <p:cNvPr id="357" name="Google Shape;357;p52"/>
          <p:cNvSpPr txBox="1">
            <a:spLocks noGrp="1"/>
          </p:cNvSpPr>
          <p:nvPr>
            <p:ph type="body" idx="1"/>
          </p:nvPr>
        </p:nvSpPr>
        <p:spPr>
          <a:xfrm>
            <a:off x="2001525" y="2956475"/>
            <a:ext cx="3799800" cy="9603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358" name="Google Shape;358;p52"/>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9" name="Google Shape;359;p52"/>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Attending Slide - Option 1 1 1">
  <p:cSld name="SECTION_HEADER_1_1_1_1">
    <p:spTree>
      <p:nvGrpSpPr>
        <p:cNvPr id="1" name="Shape 360"/>
        <p:cNvGrpSpPr/>
        <p:nvPr/>
      </p:nvGrpSpPr>
      <p:grpSpPr>
        <a:xfrm>
          <a:off x="0" y="0"/>
          <a:ext cx="0" cy="0"/>
          <a:chOff x="0" y="0"/>
          <a:chExt cx="0" cy="0"/>
        </a:xfrm>
      </p:grpSpPr>
      <p:pic>
        <p:nvPicPr>
          <p:cNvPr id="361" name="Google Shape;361;p53"/>
          <p:cNvPicPr preferRelativeResize="0"/>
          <p:nvPr/>
        </p:nvPicPr>
        <p:blipFill>
          <a:blip r:embed="rId2">
            <a:alphaModFix/>
          </a:blip>
          <a:stretch>
            <a:fillRect/>
          </a:stretch>
        </p:blipFill>
        <p:spPr>
          <a:xfrm>
            <a:off x="0" y="0"/>
            <a:ext cx="9144023" cy="5143501"/>
          </a:xfrm>
          <a:prstGeom prst="rect">
            <a:avLst/>
          </a:prstGeom>
          <a:noFill/>
          <a:ln>
            <a:noFill/>
          </a:ln>
        </p:spPr>
      </p:pic>
      <p:sp>
        <p:nvSpPr>
          <p:cNvPr id="362" name="Google Shape;362;p53"/>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63" name="Google Shape;363;p53"/>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64" name="Google Shape;364;p53"/>
          <p:cNvSpPr>
            <a:spLocks noGrp="1"/>
          </p:cNvSpPr>
          <p:nvPr>
            <p:ph type="pic" idx="2"/>
          </p:nvPr>
        </p:nvSpPr>
        <p:spPr>
          <a:xfrm>
            <a:off x="441950" y="2143775"/>
            <a:ext cx="1351200" cy="1773000"/>
          </a:xfrm>
          <a:prstGeom prst="rect">
            <a:avLst/>
          </a:prstGeom>
          <a:noFill/>
          <a:ln>
            <a:noFill/>
          </a:ln>
        </p:spPr>
      </p:sp>
      <p:sp>
        <p:nvSpPr>
          <p:cNvPr id="365" name="Google Shape;365;p53"/>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Join me</a:t>
            </a:r>
            <a:endParaRPr sz="3600" b="1">
              <a:solidFill>
                <a:schemeClr val="lt1"/>
              </a:solidFill>
            </a:endParaRPr>
          </a:p>
        </p:txBody>
      </p:sp>
      <p:sp>
        <p:nvSpPr>
          <p:cNvPr id="366" name="Google Shape;366;p53"/>
          <p:cNvSpPr txBox="1">
            <a:spLocks noGrp="1"/>
          </p:cNvSpPr>
          <p:nvPr>
            <p:ph type="body" idx="1"/>
          </p:nvPr>
        </p:nvSpPr>
        <p:spPr>
          <a:xfrm>
            <a:off x="2001525" y="2956475"/>
            <a:ext cx="3799800" cy="9603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367" name="Google Shape;367;p53"/>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 name="Google Shape;368;p53"/>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9"/>
        <p:cNvGrpSpPr/>
        <p:nvPr/>
      </p:nvGrpSpPr>
      <p:grpSpPr>
        <a:xfrm>
          <a:off x="0" y="0"/>
          <a:ext cx="0" cy="0"/>
          <a:chOff x="0" y="0"/>
          <a:chExt cx="0" cy="0"/>
        </a:xfrm>
      </p:grpSpPr>
      <p:sp>
        <p:nvSpPr>
          <p:cNvPr id="370" name="Google Shape;370;p54"/>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2" name="Google Shape;372;p5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cxnSp>
        <p:nvCxnSpPr>
          <p:cNvPr id="373" name="Google Shape;373;p54"/>
          <p:cNvCxnSpPr/>
          <p:nvPr/>
        </p:nvCxnSpPr>
        <p:spPr>
          <a:xfrm>
            <a:off x="314950" y="782325"/>
            <a:ext cx="8544600" cy="0"/>
          </a:xfrm>
          <a:prstGeom prst="straightConnector1">
            <a:avLst/>
          </a:prstGeom>
          <a:noFill/>
          <a:ln w="38100" cap="flat" cmpd="sng">
            <a:solidFill>
              <a:srgbClr val="5DA9E9"/>
            </a:solidFill>
            <a:prstDash val="solid"/>
            <a:round/>
            <a:headEnd type="none" w="med" len="med"/>
            <a:tailEnd type="none" w="med" len="med"/>
          </a:ln>
        </p:spPr>
      </p:cxnSp>
      <p:pic>
        <p:nvPicPr>
          <p:cNvPr id="374" name="Google Shape;374;p54"/>
          <p:cNvPicPr preferRelativeResize="0"/>
          <p:nvPr/>
        </p:nvPicPr>
        <p:blipFill>
          <a:blip r:embed="rId2">
            <a:alphaModFix/>
          </a:blip>
          <a:stretch>
            <a:fillRect/>
          </a:stretch>
        </p:blipFill>
        <p:spPr>
          <a:xfrm>
            <a:off x="7891723" y="3774823"/>
            <a:ext cx="1257450" cy="135325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5"/>
        <p:cNvGrpSpPr/>
        <p:nvPr/>
      </p:nvGrpSpPr>
      <p:grpSpPr>
        <a:xfrm>
          <a:off x="0" y="0"/>
          <a:ext cx="0" cy="0"/>
          <a:chOff x="0" y="0"/>
          <a:chExt cx="0" cy="0"/>
        </a:xfrm>
      </p:grpSpPr>
      <p:sp>
        <p:nvSpPr>
          <p:cNvPr id="376" name="Google Shape;376;p55"/>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5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8" name="Google Shape;378;p5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9" name="Google Shape;379;p5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cxnSp>
        <p:nvCxnSpPr>
          <p:cNvPr id="380" name="Google Shape;380;p55"/>
          <p:cNvCxnSpPr/>
          <p:nvPr/>
        </p:nvCxnSpPr>
        <p:spPr>
          <a:xfrm>
            <a:off x="314950" y="782325"/>
            <a:ext cx="8544600" cy="0"/>
          </a:xfrm>
          <a:prstGeom prst="straightConnector1">
            <a:avLst/>
          </a:prstGeom>
          <a:noFill/>
          <a:ln w="38100" cap="flat" cmpd="sng">
            <a:solidFill>
              <a:srgbClr val="5DA9E9"/>
            </a:solidFill>
            <a:prstDash val="solid"/>
            <a:round/>
            <a:headEnd type="none" w="med" len="med"/>
            <a:tailEnd type="none" w="med" len="med"/>
          </a:ln>
        </p:spPr>
      </p:cxnSp>
      <p:pic>
        <p:nvPicPr>
          <p:cNvPr id="381" name="Google Shape;381;p55"/>
          <p:cNvPicPr preferRelativeResize="0"/>
          <p:nvPr/>
        </p:nvPicPr>
        <p:blipFill>
          <a:blip r:embed="rId2">
            <a:alphaModFix/>
          </a:blip>
          <a:stretch>
            <a:fillRect/>
          </a:stretch>
        </p:blipFill>
        <p:spPr>
          <a:xfrm>
            <a:off x="7891723" y="3774823"/>
            <a:ext cx="1257450" cy="135325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End Slide" type="blank">
  <p:cSld name="BLANK">
    <p:spTree>
      <p:nvGrpSpPr>
        <p:cNvPr id="1" name="Shape 382"/>
        <p:cNvGrpSpPr/>
        <p:nvPr/>
      </p:nvGrpSpPr>
      <p:grpSpPr>
        <a:xfrm>
          <a:off x="0" y="0"/>
          <a:ext cx="0" cy="0"/>
          <a:chOff x="0" y="0"/>
          <a:chExt cx="0" cy="0"/>
        </a:xfrm>
      </p:grpSpPr>
      <p:sp>
        <p:nvSpPr>
          <p:cNvPr id="383" name="Google Shape;383;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384" name="Google Shape;384;p56"/>
          <p:cNvCxnSpPr/>
          <p:nvPr/>
        </p:nvCxnSpPr>
        <p:spPr>
          <a:xfrm>
            <a:off x="2712725" y="396250"/>
            <a:ext cx="0" cy="564000"/>
          </a:xfrm>
          <a:prstGeom prst="straightConnector1">
            <a:avLst/>
          </a:prstGeom>
          <a:noFill/>
          <a:ln w="38100" cap="flat" cmpd="sng">
            <a:solidFill>
              <a:srgbClr val="032963"/>
            </a:solidFill>
            <a:prstDash val="solid"/>
            <a:round/>
            <a:headEnd type="none" w="med" len="med"/>
            <a:tailEnd type="none" w="med" len="med"/>
          </a:ln>
        </p:spPr>
      </p:cxnSp>
      <p:cxnSp>
        <p:nvCxnSpPr>
          <p:cNvPr id="385" name="Google Shape;385;p56"/>
          <p:cNvCxnSpPr/>
          <p:nvPr/>
        </p:nvCxnSpPr>
        <p:spPr>
          <a:xfrm>
            <a:off x="2712725" y="955050"/>
            <a:ext cx="0" cy="3581400"/>
          </a:xfrm>
          <a:prstGeom prst="straightConnector1">
            <a:avLst/>
          </a:prstGeom>
          <a:noFill/>
          <a:ln w="38100" cap="flat" cmpd="sng">
            <a:solidFill>
              <a:srgbClr val="5DA9E9"/>
            </a:solidFill>
            <a:prstDash val="solid"/>
            <a:round/>
            <a:headEnd type="none" w="med" len="med"/>
            <a:tailEnd type="none" w="med" len="med"/>
          </a:ln>
        </p:spPr>
      </p:cxnSp>
      <p:sp>
        <p:nvSpPr>
          <p:cNvPr id="386" name="Google Shape;386;p56"/>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7" name="Google Shape;387;p56"/>
          <p:cNvSpPr txBox="1">
            <a:spLocks noGrp="1"/>
          </p:cNvSpPr>
          <p:nvPr>
            <p:ph type="body" idx="1"/>
          </p:nvPr>
        </p:nvSpPr>
        <p:spPr>
          <a:xfrm>
            <a:off x="3169925" y="1833788"/>
            <a:ext cx="5775900" cy="2804100"/>
          </a:xfrm>
          <a:prstGeom prst="rect">
            <a:avLst/>
          </a:prstGeom>
        </p:spPr>
        <p:txBody>
          <a:bodyPr spcFirstLastPara="1" wrap="square" lIns="0" tIns="0"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88" name="Google Shape;388;p56"/>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389" name="Google Shape;389;p56"/>
          <p:cNvPicPr preferRelativeResize="0"/>
          <p:nvPr/>
        </p:nvPicPr>
        <p:blipFill>
          <a:blip r:embed="rId2">
            <a:alphaModFix/>
          </a:blip>
          <a:stretch>
            <a:fillRect/>
          </a:stretch>
        </p:blipFill>
        <p:spPr>
          <a:xfrm>
            <a:off x="-76200" y="-51204"/>
            <a:ext cx="3017525" cy="324745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29"/>
          <p:cNvSpPr/>
          <p:nvPr/>
        </p:nvSpPr>
        <p:spPr>
          <a:xfrm>
            <a:off x="0" y="4618327"/>
            <a:ext cx="9144000" cy="548700"/>
          </a:xfrm>
          <a:prstGeom prst="rect">
            <a:avLst/>
          </a:prstGeom>
          <a:solidFill>
            <a:srgbClr val="002F5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82" name="Google Shape;182;p2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3" name="Google Shape;183;p2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2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2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0" i="0" u="sng" strike="noStrike" cap="none">
                <a:solidFill>
                  <a:srgbClr val="CAFF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p2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62" name="Google Shape;262;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63" name="Google Shape;26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8" Type="http://schemas.openxmlformats.org/officeDocument/2006/relationships/hyperlink" Target="https://hallways.cap.gsa.gov/app/#/gateway/information-technology/31883/it-security-gsas-highly-adaptive-cybersecurity-services" TargetMode="External"/><Relationship Id="rId13" Type="http://schemas.openxmlformats.org/officeDocument/2006/relationships/hyperlink" Target="http://www.gsa.gov/AST" TargetMode="External"/><Relationship Id="rId18" Type="http://schemas.openxmlformats.org/officeDocument/2006/relationships/hyperlink" Target="https://www.ebuy.gsa.gov/ebuyopen/" TargetMode="External"/><Relationship Id="rId3" Type="http://schemas.openxmlformats.org/officeDocument/2006/relationships/hyperlink" Target="https://www.youtube.com/watch?v=n2YlNXGZdxA&amp;t=5s" TargetMode="External"/><Relationship Id="rId21" Type="http://schemas.openxmlformats.org/officeDocument/2006/relationships/image" Target="../media/image30.png"/><Relationship Id="rId7" Type="http://schemas.openxmlformats.org/officeDocument/2006/relationships/hyperlink" Target="https://www.gsa.gov/cdnstatic/HACS%20Ordering%20Guide%20v3%2071720%20(1).docx" TargetMode="External"/><Relationship Id="rId12" Type="http://schemas.openxmlformats.org/officeDocument/2006/relationships/hyperlink" Target="http://www.gsa.gov/ZTA" TargetMode="External"/><Relationship Id="rId17" Type="http://schemas.openxmlformats.org/officeDocument/2006/relationships/hyperlink" Target="https://www.ebuy.gsa.gov/" TargetMode="External"/><Relationship Id="rId2" Type="http://schemas.openxmlformats.org/officeDocument/2006/relationships/notesSlide" Target="../notesSlides/notesSlide20.xml"/><Relationship Id="rId16" Type="http://schemas.openxmlformats.org/officeDocument/2006/relationships/hyperlink" Target="https://www.gsaelibrary.gsa.gov/" TargetMode="External"/><Relationship Id="rId20" Type="http://schemas.openxmlformats.org/officeDocument/2006/relationships/image" Target="../media/image29.png"/><Relationship Id="rId1" Type="http://schemas.openxmlformats.org/officeDocument/2006/relationships/slideLayout" Target="../slideLayouts/slideLayout50.xml"/><Relationship Id="rId6" Type="http://schemas.openxmlformats.org/officeDocument/2006/relationships/image" Target="../media/image26.png"/><Relationship Id="rId11" Type="http://schemas.openxmlformats.org/officeDocument/2006/relationships/hyperlink" Target="http://www.gsa.gov/HACS" TargetMode="External"/><Relationship Id="rId5" Type="http://schemas.openxmlformats.org/officeDocument/2006/relationships/hyperlink" Target="https://www.youtube.com/watch?v=gHoO3V4DJPc&amp;feature=youtu.be" TargetMode="External"/><Relationship Id="rId15" Type="http://schemas.openxmlformats.org/officeDocument/2006/relationships/image" Target="../media/image28.png"/><Relationship Id="rId10" Type="http://schemas.openxmlformats.org/officeDocument/2006/relationships/image" Target="../media/image27.png"/><Relationship Id="rId19" Type="http://schemas.openxmlformats.org/officeDocument/2006/relationships/hyperlink" Target="https://www.gsaadvantage.gov/" TargetMode="External"/><Relationship Id="rId4" Type="http://schemas.openxmlformats.org/officeDocument/2006/relationships/image" Target="../media/image25.png"/><Relationship Id="rId9" Type="http://schemas.openxmlformats.org/officeDocument/2006/relationships/hyperlink" Target="https://www.gsa.gov/technology/it-contract-vehicles-and-purchasing-programs/multiple-award-schedule-it/highly-adaptive-cybersecurity-services?gsaredirect=hacs" TargetMode="External"/><Relationship Id="rId14" Type="http://schemas.openxmlformats.org/officeDocument/2006/relationships/hyperlink" Target="http://www.gsa.gov/ITSecurity" TargetMode="External"/><Relationship Id="rId22"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hyperlink" Target="mailto:itcssd@gsa.gov" TargetMode="External"/><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hyperlink" Target="https://www.whitehouse.gov/wp-content/uploads/2019/03/M-19-13.pdf" TargetMode="External"/><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uscode.house.gov/view.xhtml?path=/prelim@title31/subtitle6/chapter91&amp;edition=prelim" TargetMode="External"/><Relationship Id="rId7" Type="http://schemas.openxmlformats.org/officeDocument/2006/relationships/hyperlink" Target="https://www.gsa.gov/buying-selling/purchasing-programs/gsa-schedules/schedule-buyers/state-and-local-governments/state-and-local-disaster-purchasing" TargetMode="Externa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hyperlink" Target="https://www.gsa.gov/directives-library/eligibility-to-use-gsa-sources-of-supply-and-services-48002i-ogp" TargetMode="External"/><Relationship Id="rId5" Type="http://schemas.openxmlformats.org/officeDocument/2006/relationships/hyperlink" Target="https://www.acquisition.gov/content/part-51-use-government-sources-contractors" TargetMode="External"/><Relationship Id="rId4" Type="http://schemas.openxmlformats.org/officeDocument/2006/relationships/hyperlink" Target="https://www.gsa.gov/buying-selling/purchasing-programs/gsa-schedules/schedule-buyers/state-and-local-governments"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hyperlink" Target="http://www.va.gov/nac" TargetMode="External"/><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s://www.vendorportal.ecms.va.gov/nac" TargetMode="External"/><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hyperlink" Target="https://www.ebuy.gsa.gov/" TargetMode="External"/><Relationship Id="rId5" Type="http://schemas.openxmlformats.org/officeDocument/2006/relationships/hyperlink" Target="https://www.gsaadvantage.gov/" TargetMode="External"/><Relationship Id="rId4" Type="http://schemas.openxmlformats.org/officeDocument/2006/relationships/hyperlink" Target="https://www.gsaelibrary.gsa.gov/"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va.gov/opal/nac/fss/schedules.asp" TargetMode="External"/><Relationship Id="rId7" Type="http://schemas.openxmlformats.org/officeDocument/2006/relationships/hyperlink" Target="http://www.fss.va.gov/" TargetMode="External"/><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hyperlink" Target="https://www.va.gov/opal/nac/fss/eOffers.asp" TargetMode="External"/><Relationship Id="rId5" Type="http://schemas.openxmlformats.org/officeDocument/2006/relationships/hyperlink" Target="mailto:FSSOffersandExtensions@va.gov" TargetMode="External"/><Relationship Id="rId4" Type="http://schemas.openxmlformats.org/officeDocument/2006/relationships/hyperlink" Target="https://www.sam.gov/SAM/"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va.gov/opal/nac/fss/responsibilities.asp" TargetMode="External"/><Relationship Id="rId3" Type="http://schemas.openxmlformats.org/officeDocument/2006/relationships/hyperlink" Target="http://www.fss.va.gov/" TargetMode="External"/><Relationship Id="rId7" Type="http://schemas.openxmlformats.org/officeDocument/2006/relationships/hyperlink" Target="https://www.va.gov/opal/nac/fss/eOffers.asp" TargetMode="External"/><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hyperlink" Target="https://www.va.gov/opal/nac/fss/gettingOnSchedule.asp" TargetMode="External"/><Relationship Id="rId5" Type="http://schemas.openxmlformats.org/officeDocument/2006/relationships/hyperlink" Target="https://www.va.gov/opal/nac/fss/prospective.asp" TargetMode="External"/><Relationship Id="rId10" Type="http://schemas.openxmlformats.org/officeDocument/2006/relationships/hyperlink" Target="https://www.pathfinder.va.gov/" TargetMode="External"/><Relationship Id="rId4" Type="http://schemas.openxmlformats.org/officeDocument/2006/relationships/hyperlink" Target="https://www.va.gov/opal/nac/fss/schedules.asp" TargetMode="External"/><Relationship Id="rId9" Type="http://schemas.openxmlformats.org/officeDocument/2006/relationships/hyperlink" Target="https://sam.gov/"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mailto:Joshua.Ladwig@va.gov" TargetMode="External"/><Relationship Id="rId13" Type="http://schemas.openxmlformats.org/officeDocument/2006/relationships/hyperlink" Target="mailto:retha.Spurlock@va.gov" TargetMode="External"/><Relationship Id="rId3" Type="http://schemas.openxmlformats.org/officeDocument/2006/relationships/hyperlink" Target="mailto:Daniel.shearer2@va.gov" TargetMode="External"/><Relationship Id="rId7" Type="http://schemas.openxmlformats.org/officeDocument/2006/relationships/hyperlink" Target="mailto:Deborah.Zuckswerth@va.gov" TargetMode="External"/><Relationship Id="rId12" Type="http://schemas.openxmlformats.org/officeDocument/2006/relationships/hyperlink" Target="mailto:William.Satterfield@va.gov" TargetMode="External"/><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hyperlink" Target="mailto:Heath.Krida@va.gov" TargetMode="External"/><Relationship Id="rId11" Type="http://schemas.openxmlformats.org/officeDocument/2006/relationships/hyperlink" Target="mailto:Ursula.Douglas2@va.gov" TargetMode="External"/><Relationship Id="rId5" Type="http://schemas.openxmlformats.org/officeDocument/2006/relationships/hyperlink" Target="mailto:James.Booth@va.gov" TargetMode="External"/><Relationship Id="rId10" Type="http://schemas.openxmlformats.org/officeDocument/2006/relationships/hyperlink" Target="mailto:revor.Martin@va.gov" TargetMode="External"/><Relationship Id="rId4" Type="http://schemas.openxmlformats.org/officeDocument/2006/relationships/hyperlink" Target="mailto:Diana.Lawal@va.gov" TargetMode="External"/><Relationship Id="rId9" Type="http://schemas.openxmlformats.org/officeDocument/2006/relationships/hyperlink" Target="mailto:sabel.Uribe@va.gov" TargetMode="External"/><Relationship Id="rId14" Type="http://schemas.openxmlformats.org/officeDocument/2006/relationships/hyperlink" Target="mailto:fss.help@va.gov"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mailto:Deborah.Zuckswerth@va.gov" TargetMode="External"/><Relationship Id="rId13" Type="http://schemas.openxmlformats.org/officeDocument/2006/relationships/hyperlink" Target="mailto:William.Satterfield@va.gov" TargetMode="External"/><Relationship Id="rId3" Type="http://schemas.openxmlformats.org/officeDocument/2006/relationships/hyperlink" Target="mailto:Daniel.shearer2@va.gov" TargetMode="External"/><Relationship Id="rId7" Type="http://schemas.openxmlformats.org/officeDocument/2006/relationships/hyperlink" Target="mailto:Heath.Krida@va.gov" TargetMode="External"/><Relationship Id="rId12" Type="http://schemas.openxmlformats.org/officeDocument/2006/relationships/hyperlink" Target="mailto:Ursula.Douglas2@va.gov"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hyperlink" Target="mailto:James.Booth@va.gov" TargetMode="External"/><Relationship Id="rId11" Type="http://schemas.openxmlformats.org/officeDocument/2006/relationships/hyperlink" Target="mailto:revor.Martin@va.gov" TargetMode="External"/><Relationship Id="rId5" Type="http://schemas.openxmlformats.org/officeDocument/2006/relationships/hyperlink" Target="mailto:Diana.Lawal@va.gov" TargetMode="External"/><Relationship Id="rId15" Type="http://schemas.openxmlformats.org/officeDocument/2006/relationships/hyperlink" Target="mailto:fss.help@va.gov" TargetMode="External"/><Relationship Id="rId10" Type="http://schemas.openxmlformats.org/officeDocument/2006/relationships/hyperlink" Target="mailto:sabel.Uribe@va.gov" TargetMode="External"/><Relationship Id="rId4" Type="http://schemas.openxmlformats.org/officeDocument/2006/relationships/hyperlink" Target="mailto:Luna@va.gov" TargetMode="External"/><Relationship Id="rId9" Type="http://schemas.openxmlformats.org/officeDocument/2006/relationships/hyperlink" Target="mailto:Joshua.Ladwig@va.gov" TargetMode="External"/><Relationship Id="rId14" Type="http://schemas.openxmlformats.org/officeDocument/2006/relationships/hyperlink" Target="mailto:retha.Spurlock@va.gov"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50.xml"/><Relationship Id="rId4" Type="http://schemas.openxmlformats.org/officeDocument/2006/relationships/hyperlink" Target="https://vsc.gsa.gov/vsc/app-content-viewer/section/15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vsc.gsa.gov/vsc/app-content-viewer/section/150%23Demand%20Data" TargetMode="External"/><Relationship Id="rId2" Type="http://schemas.openxmlformats.org/officeDocument/2006/relationships/notesSlide" Target="../notesSlides/notesSlide49.xml"/><Relationship Id="rId1" Type="http://schemas.openxmlformats.org/officeDocument/2006/relationships/slideLayout" Target="../slideLayouts/slideLayout50.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hyperlink" Target="http://www.gsa.gov/ElectrifyTheFleet" TargetMode="External"/><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5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50.xml"/><Relationship Id="rId4" Type="http://schemas.openxmlformats.org/officeDocument/2006/relationships/hyperlink" Target="http://gsa.gov/electrifytheflee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60.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50.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jp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hyperlink" Target="https://marketplace.fedramp.gov/products/FR2403745080" TargetMode="External"/><Relationship Id="rId2" Type="http://schemas.openxmlformats.org/officeDocument/2006/relationships/notesSlide" Target="../notesSlides/notesSlide61.xml"/><Relationship Id="rId1" Type="http://schemas.openxmlformats.org/officeDocument/2006/relationships/slideLayout" Target="../slideLayouts/slideLayout50.xml"/><Relationship Id="rId5" Type="http://schemas.openxmlformats.org/officeDocument/2006/relationships/hyperlink" Target="https://marketplace.fedramp.gov/products/FR2328145448" TargetMode="External"/><Relationship Id="rId4" Type="http://schemas.openxmlformats.org/officeDocument/2006/relationships/hyperlink" Target="https://marketplace.fedramp.gov/products/FR233298424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hyperlink" Target="mailto:pbs-evse-solutions@gsa.gov" TargetMode="External"/><Relationship Id="rId2" Type="http://schemas.openxmlformats.org/officeDocument/2006/relationships/notesSlide" Target="../notesSlides/notesSlide64.xml"/><Relationship Id="rId1" Type="http://schemas.openxmlformats.org/officeDocument/2006/relationships/slideLayout" Target="../slideLayouts/slideLayout50.xml"/><Relationship Id="rId4" Type="http://schemas.openxmlformats.org/officeDocument/2006/relationships/hyperlink" Target="http://www.gsa.gov/evse"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50.xml"/><Relationship Id="rId6" Type="http://schemas.openxmlformats.org/officeDocument/2006/relationships/hyperlink" Target="https://www.transportation.gov/rural/ev/toolkit/ev-infrastructure-funding-and-financing/federal-funding-programs" TargetMode="External"/><Relationship Id="rId5" Type="http://schemas.openxmlformats.org/officeDocument/2006/relationships/hyperlink" Target="https://www.energy.gov/eere/femp/articles/ev-utility-finder-ev-u-finder" TargetMode="Externa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51.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50.xml"/><Relationship Id="rId4" Type="http://schemas.openxmlformats.org/officeDocument/2006/relationships/hyperlink" Target="http://gsa.gov/ChargingPort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gsa.gov/electrifythefleet" TargetMode="External"/><Relationship Id="rId2" Type="http://schemas.openxmlformats.org/officeDocument/2006/relationships/notesSlide" Target="../notesSlides/notesSlide69.xml"/><Relationship Id="rId1" Type="http://schemas.openxmlformats.org/officeDocument/2006/relationships/slideLayout" Target="../slideLayouts/slideLayout50.xml"/><Relationship Id="rId6" Type="http://schemas.openxmlformats.org/officeDocument/2006/relationships/image" Target="../media/image91.jpg"/><Relationship Id="rId5" Type="http://schemas.openxmlformats.org/officeDocument/2006/relationships/hyperlink" Target="mailto:PBS-EVSE-Solutions@gsa.gov" TargetMode="External"/><Relationship Id="rId4" Type="http://schemas.openxmlformats.org/officeDocument/2006/relationships/hyperlink" Target="mailto:GSAFleetAFVteam@gsa.g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8" Type="http://schemas.openxmlformats.org/officeDocument/2006/relationships/hyperlink" Target="mailto:PBS-EVSE-Solutions@gsa.gov" TargetMode="External"/><Relationship Id="rId3" Type="http://schemas.openxmlformats.org/officeDocument/2006/relationships/hyperlink" Target="http://gsa.gov/electrifythefleet" TargetMode="External"/><Relationship Id="rId7" Type="http://schemas.openxmlformats.org/officeDocument/2006/relationships/hyperlink" Target="mailto:GSAFleetAFVteam@gsa.gov" TargetMode="External"/><Relationship Id="rId2" Type="http://schemas.openxmlformats.org/officeDocument/2006/relationships/notesSlide" Target="../notesSlides/notesSlide70.xml"/><Relationship Id="rId1" Type="http://schemas.openxmlformats.org/officeDocument/2006/relationships/slideLayout" Target="../slideLayouts/slideLayout50.xml"/><Relationship Id="rId6" Type="http://schemas.openxmlformats.org/officeDocument/2006/relationships/hyperlink" Target="https://www.energy.gov/eere/femp/articles/ev-utility-finder-ev-u-finder" TargetMode="External"/><Relationship Id="rId5" Type="http://schemas.openxmlformats.org/officeDocument/2006/relationships/hyperlink" Target="http://gsa.gov/chargingports" TargetMode="External"/><Relationship Id="rId4" Type="http://schemas.openxmlformats.org/officeDocument/2006/relationships/hyperlink" Target="http://gsa.gov/evse"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50.xml"/><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13" Type="http://schemas.openxmlformats.org/officeDocument/2006/relationships/hyperlink" Target="https://login.gov/" TargetMode="External"/><Relationship Id="rId18" Type="http://schemas.openxmlformats.org/officeDocument/2006/relationships/image" Target="../media/image102.png"/><Relationship Id="rId26" Type="http://schemas.openxmlformats.org/officeDocument/2006/relationships/image" Target="../media/image106.png"/><Relationship Id="rId39" Type="http://schemas.openxmlformats.org/officeDocument/2006/relationships/hyperlink" Target="http://vote.gov" TargetMode="External"/><Relationship Id="rId21" Type="http://schemas.openxmlformats.org/officeDocument/2006/relationships/image" Target="../media/image104.png"/><Relationship Id="rId34" Type="http://schemas.openxmlformats.org/officeDocument/2006/relationships/image" Target="../media/image110.png"/><Relationship Id="rId42" Type="http://schemas.openxmlformats.org/officeDocument/2006/relationships/image" Target="../media/image114.png"/><Relationship Id="rId47" Type="http://schemas.openxmlformats.org/officeDocument/2006/relationships/hyperlink" Target="http://digitalcorps.gsa.gov" TargetMode="External"/><Relationship Id="rId7" Type="http://schemas.openxmlformats.org/officeDocument/2006/relationships/hyperlink" Target="https://digital.gov/guides/dap/" TargetMode="External"/><Relationship Id="rId2" Type="http://schemas.openxmlformats.org/officeDocument/2006/relationships/notesSlide" Target="../notesSlides/notesSlide75.xml"/><Relationship Id="rId16" Type="http://schemas.openxmlformats.org/officeDocument/2006/relationships/image" Target="../media/image101.png"/><Relationship Id="rId29" Type="http://schemas.openxmlformats.org/officeDocument/2006/relationships/hyperlink" Target="https://www.data.gov/" TargetMode="External"/><Relationship Id="rId1" Type="http://schemas.openxmlformats.org/officeDocument/2006/relationships/slideLayout" Target="../slideLayouts/slideLayout50.xml"/><Relationship Id="rId6" Type="http://schemas.openxmlformats.org/officeDocument/2006/relationships/image" Target="../media/image96.png"/><Relationship Id="rId11" Type="http://schemas.openxmlformats.org/officeDocument/2006/relationships/hyperlink" Target="https://cloud.gov/" TargetMode="External"/><Relationship Id="rId24" Type="http://schemas.openxmlformats.org/officeDocument/2006/relationships/hyperlink" Target="https://digital.gov/2023/02/07/collaborate-with-the-tts-public-benefits-studio/" TargetMode="External"/><Relationship Id="rId32" Type="http://schemas.openxmlformats.org/officeDocument/2006/relationships/image" Target="../media/image109.png"/><Relationship Id="rId37" Type="http://schemas.openxmlformats.org/officeDocument/2006/relationships/hyperlink" Target="https://www.usa.gov/" TargetMode="External"/><Relationship Id="rId40" Type="http://schemas.openxmlformats.org/officeDocument/2006/relationships/image" Target="../media/image113.png"/><Relationship Id="rId45" Type="http://schemas.openxmlformats.org/officeDocument/2006/relationships/hyperlink" Target="https://presidentialinnovationfellows.gov/" TargetMode="External"/><Relationship Id="rId5" Type="http://schemas.openxmlformats.org/officeDocument/2006/relationships/hyperlink" Target="https://digital.gov/resources/" TargetMode="External"/><Relationship Id="rId15" Type="http://schemas.openxmlformats.org/officeDocument/2006/relationships/hyperlink" Target="https://designsystem.digital.gov/" TargetMode="External"/><Relationship Id="rId23" Type="http://schemas.openxmlformats.org/officeDocument/2006/relationships/image" Target="../media/image105.png"/><Relationship Id="rId28" Type="http://schemas.openxmlformats.org/officeDocument/2006/relationships/image" Target="../media/image107.png"/><Relationship Id="rId36" Type="http://schemas.openxmlformats.org/officeDocument/2006/relationships/image" Target="../media/image111.png"/><Relationship Id="rId10" Type="http://schemas.openxmlformats.org/officeDocument/2006/relationships/image" Target="../media/image98.png"/><Relationship Id="rId19" Type="http://schemas.openxmlformats.org/officeDocument/2006/relationships/hyperlink" Target="https://www.fedramp.gov/" TargetMode="External"/><Relationship Id="rId31" Type="http://schemas.openxmlformats.org/officeDocument/2006/relationships/hyperlink" Target="https://www.regulations.gov/about" TargetMode="External"/><Relationship Id="rId44" Type="http://schemas.openxmlformats.org/officeDocument/2006/relationships/image" Target="../media/image115.png"/><Relationship Id="rId4" Type="http://schemas.openxmlformats.org/officeDocument/2006/relationships/image" Target="../media/image95.png"/><Relationship Id="rId9" Type="http://schemas.openxmlformats.org/officeDocument/2006/relationships/hyperlink" Target="https://api.data.gov/" TargetMode="External"/><Relationship Id="rId14" Type="http://schemas.openxmlformats.org/officeDocument/2006/relationships/image" Target="../media/image100.png"/><Relationship Id="rId22" Type="http://schemas.openxmlformats.org/officeDocument/2006/relationships/hyperlink" Target="https://beta.notify.gov/" TargetMode="External"/><Relationship Id="rId27" Type="http://schemas.openxmlformats.org/officeDocument/2006/relationships/hyperlink" Target="http://challenge.gov" TargetMode="External"/><Relationship Id="rId30" Type="http://schemas.openxmlformats.org/officeDocument/2006/relationships/image" Target="../media/image108.png"/><Relationship Id="rId35" Type="http://schemas.openxmlformats.org/officeDocument/2006/relationships/hyperlink" Target="https://www.madeinamerica.gov/" TargetMode="External"/><Relationship Id="rId43" Type="http://schemas.openxmlformats.org/officeDocument/2006/relationships/hyperlink" Target="https://coe.gsa.gov/" TargetMode="External"/><Relationship Id="rId48" Type="http://schemas.openxmlformats.org/officeDocument/2006/relationships/image" Target="../media/image117.png"/><Relationship Id="rId8" Type="http://schemas.openxmlformats.org/officeDocument/2006/relationships/image" Target="../media/image97.png"/><Relationship Id="rId3" Type="http://schemas.openxmlformats.org/officeDocument/2006/relationships/hyperlink" Target="https://demo.10x.gsa.gov/" TargetMode="External"/><Relationship Id="rId12" Type="http://schemas.openxmlformats.org/officeDocument/2006/relationships/image" Target="../media/image99.png"/><Relationship Id="rId17" Type="http://schemas.openxmlformats.org/officeDocument/2006/relationships/hyperlink" Target="https://search.gov/" TargetMode="External"/><Relationship Id="rId25" Type="http://schemas.openxmlformats.org/officeDocument/2006/relationships/hyperlink" Target="http://science.gov" TargetMode="External"/><Relationship Id="rId33" Type="http://schemas.openxmlformats.org/officeDocument/2006/relationships/hyperlink" Target="https://sam.gov/content/home" TargetMode="External"/><Relationship Id="rId38" Type="http://schemas.openxmlformats.org/officeDocument/2006/relationships/image" Target="../media/image112.png"/><Relationship Id="rId46" Type="http://schemas.openxmlformats.org/officeDocument/2006/relationships/image" Target="../media/image116.png"/><Relationship Id="rId20" Type="http://schemas.openxmlformats.org/officeDocument/2006/relationships/image" Target="../media/image103.png"/><Relationship Id="rId41" Type="http://schemas.openxmlformats.org/officeDocument/2006/relationships/hyperlink" Target="https://18f.gsa.gov/" TargetMode="External"/></Relationships>
</file>

<file path=ppt/slides/_rels/slide76.xml.rels><?xml version="1.0" encoding="UTF-8" standalone="yes"?>
<Relationships xmlns="http://schemas.openxmlformats.org/package/2006/relationships"><Relationship Id="rId13" Type="http://schemas.openxmlformats.org/officeDocument/2006/relationships/hyperlink" Target="https://login.gov/" TargetMode="External"/><Relationship Id="rId18" Type="http://schemas.openxmlformats.org/officeDocument/2006/relationships/image" Target="../media/image102.png"/><Relationship Id="rId26" Type="http://schemas.openxmlformats.org/officeDocument/2006/relationships/image" Target="../media/image106.png"/><Relationship Id="rId39" Type="http://schemas.openxmlformats.org/officeDocument/2006/relationships/hyperlink" Target="http://vote.gov" TargetMode="External"/><Relationship Id="rId21" Type="http://schemas.openxmlformats.org/officeDocument/2006/relationships/image" Target="../media/image104.png"/><Relationship Id="rId34" Type="http://schemas.openxmlformats.org/officeDocument/2006/relationships/image" Target="../media/image110.png"/><Relationship Id="rId42" Type="http://schemas.openxmlformats.org/officeDocument/2006/relationships/image" Target="../media/image114.png"/><Relationship Id="rId47" Type="http://schemas.openxmlformats.org/officeDocument/2006/relationships/hyperlink" Target="http://digitalcorps.gsa.gov" TargetMode="External"/><Relationship Id="rId7" Type="http://schemas.openxmlformats.org/officeDocument/2006/relationships/hyperlink" Target="https://digital.gov/guides/dap/" TargetMode="External"/><Relationship Id="rId2" Type="http://schemas.openxmlformats.org/officeDocument/2006/relationships/notesSlide" Target="../notesSlides/notesSlide76.xml"/><Relationship Id="rId16" Type="http://schemas.openxmlformats.org/officeDocument/2006/relationships/image" Target="../media/image101.png"/><Relationship Id="rId29" Type="http://schemas.openxmlformats.org/officeDocument/2006/relationships/hyperlink" Target="https://www.data.gov/" TargetMode="External"/><Relationship Id="rId1" Type="http://schemas.openxmlformats.org/officeDocument/2006/relationships/slideLayout" Target="../slideLayouts/slideLayout50.xml"/><Relationship Id="rId6" Type="http://schemas.openxmlformats.org/officeDocument/2006/relationships/image" Target="../media/image96.png"/><Relationship Id="rId11" Type="http://schemas.openxmlformats.org/officeDocument/2006/relationships/hyperlink" Target="https://cloud.gov/" TargetMode="External"/><Relationship Id="rId24" Type="http://schemas.openxmlformats.org/officeDocument/2006/relationships/hyperlink" Target="https://digital.gov/2023/02/07/collaborate-with-the-tts-public-benefits-studio/" TargetMode="External"/><Relationship Id="rId32" Type="http://schemas.openxmlformats.org/officeDocument/2006/relationships/image" Target="../media/image109.png"/><Relationship Id="rId37" Type="http://schemas.openxmlformats.org/officeDocument/2006/relationships/hyperlink" Target="https://www.usa.gov/" TargetMode="External"/><Relationship Id="rId40" Type="http://schemas.openxmlformats.org/officeDocument/2006/relationships/image" Target="../media/image113.png"/><Relationship Id="rId45" Type="http://schemas.openxmlformats.org/officeDocument/2006/relationships/hyperlink" Target="https://presidentialinnovationfellows.gov/" TargetMode="External"/><Relationship Id="rId5" Type="http://schemas.openxmlformats.org/officeDocument/2006/relationships/hyperlink" Target="https://digital.gov/resources/" TargetMode="External"/><Relationship Id="rId15" Type="http://schemas.openxmlformats.org/officeDocument/2006/relationships/hyperlink" Target="https://designsystem.digital.gov/" TargetMode="External"/><Relationship Id="rId23" Type="http://schemas.openxmlformats.org/officeDocument/2006/relationships/image" Target="../media/image105.png"/><Relationship Id="rId28" Type="http://schemas.openxmlformats.org/officeDocument/2006/relationships/image" Target="../media/image107.png"/><Relationship Id="rId36" Type="http://schemas.openxmlformats.org/officeDocument/2006/relationships/image" Target="../media/image111.png"/><Relationship Id="rId10" Type="http://schemas.openxmlformats.org/officeDocument/2006/relationships/image" Target="../media/image98.png"/><Relationship Id="rId19" Type="http://schemas.openxmlformats.org/officeDocument/2006/relationships/hyperlink" Target="https://www.fedramp.gov/" TargetMode="External"/><Relationship Id="rId31" Type="http://schemas.openxmlformats.org/officeDocument/2006/relationships/hyperlink" Target="https://www.regulations.gov/about" TargetMode="External"/><Relationship Id="rId44" Type="http://schemas.openxmlformats.org/officeDocument/2006/relationships/image" Target="../media/image115.png"/><Relationship Id="rId4" Type="http://schemas.openxmlformats.org/officeDocument/2006/relationships/image" Target="../media/image95.png"/><Relationship Id="rId9" Type="http://schemas.openxmlformats.org/officeDocument/2006/relationships/hyperlink" Target="https://api.data.gov/" TargetMode="External"/><Relationship Id="rId14" Type="http://schemas.openxmlformats.org/officeDocument/2006/relationships/image" Target="../media/image100.png"/><Relationship Id="rId22" Type="http://schemas.openxmlformats.org/officeDocument/2006/relationships/hyperlink" Target="https://beta.notify.gov/" TargetMode="External"/><Relationship Id="rId27" Type="http://schemas.openxmlformats.org/officeDocument/2006/relationships/hyperlink" Target="http://challenge.gov" TargetMode="External"/><Relationship Id="rId30" Type="http://schemas.openxmlformats.org/officeDocument/2006/relationships/image" Target="../media/image108.png"/><Relationship Id="rId35" Type="http://schemas.openxmlformats.org/officeDocument/2006/relationships/hyperlink" Target="https://www.madeinamerica.gov/" TargetMode="External"/><Relationship Id="rId43" Type="http://schemas.openxmlformats.org/officeDocument/2006/relationships/hyperlink" Target="https://coe.gsa.gov/" TargetMode="External"/><Relationship Id="rId48" Type="http://schemas.openxmlformats.org/officeDocument/2006/relationships/image" Target="../media/image117.png"/><Relationship Id="rId8" Type="http://schemas.openxmlformats.org/officeDocument/2006/relationships/image" Target="../media/image97.png"/><Relationship Id="rId3" Type="http://schemas.openxmlformats.org/officeDocument/2006/relationships/hyperlink" Target="https://demo.10x.gsa.gov/" TargetMode="External"/><Relationship Id="rId12" Type="http://schemas.openxmlformats.org/officeDocument/2006/relationships/image" Target="../media/image99.png"/><Relationship Id="rId17" Type="http://schemas.openxmlformats.org/officeDocument/2006/relationships/hyperlink" Target="https://search.gov/" TargetMode="External"/><Relationship Id="rId25" Type="http://schemas.openxmlformats.org/officeDocument/2006/relationships/hyperlink" Target="http://science.gov" TargetMode="External"/><Relationship Id="rId33" Type="http://schemas.openxmlformats.org/officeDocument/2006/relationships/hyperlink" Target="https://sam.gov/content/home" TargetMode="External"/><Relationship Id="rId38" Type="http://schemas.openxmlformats.org/officeDocument/2006/relationships/image" Target="../media/image112.png"/><Relationship Id="rId46" Type="http://schemas.openxmlformats.org/officeDocument/2006/relationships/image" Target="../media/image116.png"/><Relationship Id="rId20" Type="http://schemas.openxmlformats.org/officeDocument/2006/relationships/image" Target="../media/image103.png"/><Relationship Id="rId41" Type="http://schemas.openxmlformats.org/officeDocument/2006/relationships/hyperlink" Target="https://18f.gsa.gov/"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hyperlink" Target="https://cloud.gov/" TargetMode="External"/><Relationship Id="rId18" Type="http://schemas.openxmlformats.org/officeDocument/2006/relationships/image" Target="../media/image116.png"/><Relationship Id="rId26" Type="http://schemas.openxmlformats.org/officeDocument/2006/relationships/image" Target="../media/image123.png"/><Relationship Id="rId3" Type="http://schemas.openxmlformats.org/officeDocument/2006/relationships/hyperlink" Target="https://digital.gov/guides/dap/" TargetMode="External"/><Relationship Id="rId21" Type="http://schemas.openxmlformats.org/officeDocument/2006/relationships/hyperlink" Target="https://coe.gsa.gov/" TargetMode="External"/><Relationship Id="rId7" Type="http://schemas.openxmlformats.org/officeDocument/2006/relationships/hyperlink" Target="https://designsystem.digital.gov/" TargetMode="External"/><Relationship Id="rId12" Type="http://schemas.openxmlformats.org/officeDocument/2006/relationships/image" Target="../media/image96.png"/><Relationship Id="rId17" Type="http://schemas.openxmlformats.org/officeDocument/2006/relationships/hyperlink" Target="https://presidentialinnovationfellows.gov/" TargetMode="External"/><Relationship Id="rId25" Type="http://schemas.openxmlformats.org/officeDocument/2006/relationships/hyperlink" Target="https://login.gov/" TargetMode="External"/><Relationship Id="rId2" Type="http://schemas.openxmlformats.org/officeDocument/2006/relationships/notesSlide" Target="../notesSlides/notesSlide77.xml"/><Relationship Id="rId16" Type="http://schemas.openxmlformats.org/officeDocument/2006/relationships/image" Target="../media/image121.png"/><Relationship Id="rId20" Type="http://schemas.openxmlformats.org/officeDocument/2006/relationships/image" Target="../media/image117.png"/><Relationship Id="rId1" Type="http://schemas.openxmlformats.org/officeDocument/2006/relationships/slideLayout" Target="../slideLayouts/slideLayout50.xml"/><Relationship Id="rId6" Type="http://schemas.openxmlformats.org/officeDocument/2006/relationships/image" Target="../media/image118.png"/><Relationship Id="rId11" Type="http://schemas.openxmlformats.org/officeDocument/2006/relationships/hyperlink" Target="https://digital.gov/resources/" TargetMode="External"/><Relationship Id="rId24" Type="http://schemas.openxmlformats.org/officeDocument/2006/relationships/image" Target="../media/image122.png"/><Relationship Id="rId5" Type="http://schemas.openxmlformats.org/officeDocument/2006/relationships/hyperlink" Target="https://touchpoints.digital.gov/" TargetMode="External"/><Relationship Id="rId15" Type="http://schemas.openxmlformats.org/officeDocument/2006/relationships/hyperlink" Target="https://search.gov/" TargetMode="External"/><Relationship Id="rId23" Type="http://schemas.openxmlformats.org/officeDocument/2006/relationships/hyperlink" Target="https://www.fedramp.gov/" TargetMode="External"/><Relationship Id="rId10" Type="http://schemas.openxmlformats.org/officeDocument/2006/relationships/image" Target="../media/image114.png"/><Relationship Id="rId19" Type="http://schemas.openxmlformats.org/officeDocument/2006/relationships/hyperlink" Target="http://digitalcorps.gsa.gov" TargetMode="External"/><Relationship Id="rId4" Type="http://schemas.openxmlformats.org/officeDocument/2006/relationships/image" Target="../media/image97.png"/><Relationship Id="rId9" Type="http://schemas.openxmlformats.org/officeDocument/2006/relationships/hyperlink" Target="https://18f.gsa.gov/" TargetMode="External"/><Relationship Id="rId14" Type="http://schemas.openxmlformats.org/officeDocument/2006/relationships/image" Target="../media/image120.png"/><Relationship Id="rId22" Type="http://schemas.openxmlformats.org/officeDocument/2006/relationships/image" Target="../media/image115.png"/></Relationships>
</file>

<file path=ppt/slides/_rels/slide78.xml.rels><?xml version="1.0" encoding="UTF-8" standalone="yes"?>
<Relationships xmlns="http://schemas.openxmlformats.org/package/2006/relationships"><Relationship Id="rId3" Type="http://schemas.openxmlformats.org/officeDocument/2006/relationships/hyperlink" Target="mailto:emily.white@gsa.gov" TargetMode="External"/><Relationship Id="rId2" Type="http://schemas.openxmlformats.org/officeDocument/2006/relationships/notesSlide" Target="../notesSlides/notesSlide78.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7"/>
          <p:cNvSpPr txBox="1">
            <a:spLocks noGrp="1"/>
          </p:cNvSpPr>
          <p:nvPr>
            <p:ph type="ctrTitle"/>
          </p:nvPr>
        </p:nvSpPr>
        <p:spPr>
          <a:xfrm>
            <a:off x="311700" y="942100"/>
            <a:ext cx="5550600" cy="1629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FAST 2024</a:t>
            </a:r>
            <a:endParaRPr dirty="0"/>
          </a:p>
        </p:txBody>
      </p:sp>
      <p:sp>
        <p:nvSpPr>
          <p:cNvPr id="395" name="Google Shape;395;p57" descr="Title Slide - Emerging Innovations and Trends &#10;May 16th&#10;"/>
          <p:cNvSpPr txBox="1">
            <a:spLocks noGrp="1"/>
          </p:cNvSpPr>
          <p:nvPr>
            <p:ph type="subTitle" idx="1"/>
          </p:nvPr>
        </p:nvSpPr>
        <p:spPr>
          <a:xfrm>
            <a:off x="311700" y="2605525"/>
            <a:ext cx="6515700" cy="79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35"/>
              <a:buNone/>
            </a:pPr>
            <a:r>
              <a:rPr lang="en" sz="2880" dirty="0"/>
              <a:t>Emerging Innovations and Trends </a:t>
            </a:r>
            <a:endParaRPr sz="2880" dirty="0"/>
          </a:p>
          <a:p>
            <a:pPr marL="0" lvl="0" indent="0" algn="l" rtl="0">
              <a:lnSpc>
                <a:spcPct val="115000"/>
              </a:lnSpc>
              <a:spcBef>
                <a:spcPts val="0"/>
              </a:spcBef>
              <a:spcAft>
                <a:spcPts val="0"/>
              </a:spcAft>
              <a:buSzPts val="935"/>
              <a:buNone/>
            </a:pPr>
            <a:r>
              <a:rPr lang="en" sz="2880" dirty="0"/>
              <a:t>May 16th</a:t>
            </a:r>
            <a:endParaRPr sz="288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6" descr="GSA Solutions and How They Can Help Combat Cyber Attacks"/>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GSA Solutions and How They Can Help Combat Cyber Attacks</a:t>
            </a:r>
            <a:endParaRPr dirty="0"/>
          </a:p>
        </p:txBody>
      </p:sp>
      <p:sp>
        <p:nvSpPr>
          <p:cNvPr id="500" name="Google Shape;500;p66" descr="Page 10"/>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67" descr="Continuous Diagnostics and Mitigation (CDMO Tools"/>
          <p:cNvPicPr preferRelativeResize="0"/>
          <p:nvPr/>
        </p:nvPicPr>
        <p:blipFill>
          <a:blip r:embed="rId3">
            <a:alphaModFix/>
          </a:blip>
          <a:stretch>
            <a:fillRect/>
          </a:stretch>
        </p:blipFill>
        <p:spPr>
          <a:xfrm>
            <a:off x="4436688" y="988663"/>
            <a:ext cx="4124325" cy="3914775"/>
          </a:xfrm>
          <a:prstGeom prst="rect">
            <a:avLst/>
          </a:prstGeom>
          <a:noFill/>
          <a:ln>
            <a:noFill/>
          </a:ln>
        </p:spPr>
      </p:pic>
      <p:pic>
        <p:nvPicPr>
          <p:cNvPr id="506" name="Google Shape;506;p67"/>
          <p:cNvPicPr preferRelativeResize="0"/>
          <p:nvPr/>
        </p:nvPicPr>
        <p:blipFill>
          <a:blip r:embed="rId4">
            <a:alphaModFix/>
          </a:blip>
          <a:stretch>
            <a:fillRect/>
          </a:stretch>
        </p:blipFill>
        <p:spPr>
          <a:xfrm>
            <a:off x="271913" y="988675"/>
            <a:ext cx="4105275" cy="3886200"/>
          </a:xfrm>
          <a:prstGeom prst="rect">
            <a:avLst/>
          </a:prstGeom>
          <a:noFill/>
          <a:ln>
            <a:noFill/>
          </a:ln>
        </p:spPr>
      </p:pic>
      <p:sp>
        <p:nvSpPr>
          <p:cNvPr id="507" name="Google Shape;507;p67" descr="GSA Solutions"/>
          <p:cNvSpPr txBox="1">
            <a:spLocks noGrp="1"/>
          </p:cNvSpPr>
          <p:nvPr>
            <p:ph type="title"/>
          </p:nvPr>
        </p:nvSpPr>
        <p:spPr>
          <a:xfrm>
            <a:off x="352622" y="201800"/>
            <a:ext cx="667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20" dirty="0"/>
              <a:t>GSA Solutions</a:t>
            </a:r>
            <a:endParaRPr sz="2520" dirty="0"/>
          </a:p>
        </p:txBody>
      </p:sp>
      <p:sp>
        <p:nvSpPr>
          <p:cNvPr id="508" name="Google Shape;508;p67" descr="Page 1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dirty="0"/>
          </a:p>
        </p:txBody>
      </p:sp>
      <p:sp>
        <p:nvSpPr>
          <p:cNvPr id="509" name="Google Shape;509;p67" descr="Highly Adaptive Cybersecurity Services (HACS) Special Item Number (SIN) 54151HACS&#10;&#10;Multiple Award Schedule (MAS)&#10;Supports proactive and reactive cybersecurity activities &#10;600+ technically evaluated cybersecurity vendors&#10;Majority of vendors are small business &#10;Organized into five subgroups&#10;"/>
          <p:cNvSpPr txBox="1"/>
          <p:nvPr/>
        </p:nvSpPr>
        <p:spPr>
          <a:xfrm>
            <a:off x="471950" y="1972675"/>
            <a:ext cx="3812100" cy="2569500"/>
          </a:xfrm>
          <a:prstGeom prst="rect">
            <a:avLst/>
          </a:prstGeom>
          <a:noFill/>
          <a:ln>
            <a:noFill/>
          </a:ln>
        </p:spPr>
        <p:txBody>
          <a:bodyPr spcFirstLastPara="1" wrap="square" lIns="91425" tIns="91425" rIns="91425" bIns="91425" anchor="t" anchorCtr="0">
            <a:spAutoFit/>
          </a:bodyPr>
          <a:lstStyle/>
          <a:p>
            <a:pPr marL="171450" lvl="0" indent="-215900" algn="l" rtl="0">
              <a:lnSpc>
                <a:spcPct val="110000"/>
              </a:lnSpc>
              <a:spcBef>
                <a:spcPts val="0"/>
              </a:spcBef>
              <a:spcAft>
                <a:spcPts val="0"/>
              </a:spcAft>
              <a:buClr>
                <a:schemeClr val="lt1"/>
              </a:buClr>
              <a:buSzPts val="1600"/>
              <a:buChar char="●"/>
            </a:pPr>
            <a:r>
              <a:rPr lang="en" sz="1600" dirty="0">
                <a:solidFill>
                  <a:schemeClr val="lt1"/>
                </a:solidFill>
              </a:rPr>
              <a:t>Multiple Award Schedule (MAS)</a:t>
            </a:r>
            <a:endParaRPr sz="1600" dirty="0">
              <a:solidFill>
                <a:schemeClr val="lt1"/>
              </a:solidFill>
            </a:endParaRPr>
          </a:p>
          <a:p>
            <a:pPr marL="171450" lvl="0" indent="-215900" algn="l" rtl="0">
              <a:lnSpc>
                <a:spcPct val="110000"/>
              </a:lnSpc>
              <a:spcBef>
                <a:spcPts val="1000"/>
              </a:spcBef>
              <a:spcAft>
                <a:spcPts val="0"/>
              </a:spcAft>
              <a:buClr>
                <a:schemeClr val="lt1"/>
              </a:buClr>
              <a:buSzPts val="1600"/>
              <a:buChar char="●"/>
            </a:pPr>
            <a:r>
              <a:rPr lang="en" sz="1600" dirty="0">
                <a:solidFill>
                  <a:schemeClr val="lt1"/>
                </a:solidFill>
              </a:rPr>
              <a:t>Supports proactive and reactive cybersecurity activities </a:t>
            </a:r>
            <a:endParaRPr sz="1600" dirty="0">
              <a:solidFill>
                <a:schemeClr val="lt1"/>
              </a:solidFill>
            </a:endParaRPr>
          </a:p>
          <a:p>
            <a:pPr marL="171450" lvl="0" indent="-215900" algn="l" rtl="0">
              <a:lnSpc>
                <a:spcPct val="110000"/>
              </a:lnSpc>
              <a:spcBef>
                <a:spcPts val="1000"/>
              </a:spcBef>
              <a:spcAft>
                <a:spcPts val="0"/>
              </a:spcAft>
              <a:buClr>
                <a:schemeClr val="lt1"/>
              </a:buClr>
              <a:buSzPts val="1600"/>
              <a:buChar char="●"/>
            </a:pPr>
            <a:r>
              <a:rPr lang="en" sz="1600" dirty="0">
                <a:solidFill>
                  <a:schemeClr val="lt1"/>
                </a:solidFill>
              </a:rPr>
              <a:t>600+ technically evaluated cybersecurity vendors</a:t>
            </a:r>
            <a:endParaRPr sz="1600" dirty="0">
              <a:solidFill>
                <a:schemeClr val="lt1"/>
              </a:solidFill>
            </a:endParaRPr>
          </a:p>
          <a:p>
            <a:pPr marL="171450" lvl="0" indent="-215900" algn="l" rtl="0">
              <a:lnSpc>
                <a:spcPct val="110000"/>
              </a:lnSpc>
              <a:spcBef>
                <a:spcPts val="1000"/>
              </a:spcBef>
              <a:spcAft>
                <a:spcPts val="0"/>
              </a:spcAft>
              <a:buClr>
                <a:schemeClr val="lt1"/>
              </a:buClr>
              <a:buSzPts val="1600"/>
              <a:buChar char="●"/>
            </a:pPr>
            <a:r>
              <a:rPr lang="en" sz="1600" dirty="0">
                <a:solidFill>
                  <a:schemeClr val="lt1"/>
                </a:solidFill>
              </a:rPr>
              <a:t>Majority of vendors are small business </a:t>
            </a:r>
            <a:endParaRPr sz="1600" dirty="0">
              <a:solidFill>
                <a:schemeClr val="lt1"/>
              </a:solidFill>
            </a:endParaRPr>
          </a:p>
          <a:p>
            <a:pPr marL="171450" lvl="0" indent="-215900" algn="l" rtl="0">
              <a:lnSpc>
                <a:spcPct val="110000"/>
              </a:lnSpc>
              <a:spcBef>
                <a:spcPts val="1000"/>
              </a:spcBef>
              <a:spcAft>
                <a:spcPts val="1000"/>
              </a:spcAft>
              <a:buClr>
                <a:schemeClr val="lt1"/>
              </a:buClr>
              <a:buSzPts val="1600"/>
              <a:buChar char="●"/>
            </a:pPr>
            <a:r>
              <a:rPr lang="en" sz="1600" dirty="0">
                <a:solidFill>
                  <a:schemeClr val="lt1"/>
                </a:solidFill>
              </a:rPr>
              <a:t>Organized into five subgroups</a:t>
            </a:r>
            <a:endParaRPr sz="1600" dirty="0">
              <a:solidFill>
                <a:schemeClr val="lt1"/>
              </a:solidFill>
            </a:endParaRPr>
          </a:p>
        </p:txBody>
      </p:sp>
      <p:sp>
        <p:nvSpPr>
          <p:cNvPr id="510" name="Google Shape;510;p67" descr="GSA Advantage!®&#10;Support CISA's CDM Program goals&#10;DHS CISA Approved Products List (APL)&#10;GSA’s Best-in-Class IT Hardware and Software SINs&#10;"/>
          <p:cNvSpPr txBox="1"/>
          <p:nvPr/>
        </p:nvSpPr>
        <p:spPr>
          <a:xfrm>
            <a:off x="4665800" y="1972675"/>
            <a:ext cx="3417000" cy="2441100"/>
          </a:xfrm>
          <a:prstGeom prst="rect">
            <a:avLst/>
          </a:prstGeom>
          <a:noFill/>
          <a:ln>
            <a:noFill/>
          </a:ln>
        </p:spPr>
        <p:txBody>
          <a:bodyPr spcFirstLastPara="1" wrap="square" lIns="91425" tIns="91425" rIns="91425" bIns="91425" anchor="t" anchorCtr="0">
            <a:spAutoFit/>
          </a:bodyPr>
          <a:lstStyle/>
          <a:p>
            <a:pPr marL="171450" lvl="0" indent="-215900" algn="l" rtl="0">
              <a:lnSpc>
                <a:spcPct val="110000"/>
              </a:lnSpc>
              <a:spcBef>
                <a:spcPts val="0"/>
              </a:spcBef>
              <a:spcAft>
                <a:spcPts val="0"/>
              </a:spcAft>
              <a:buClr>
                <a:schemeClr val="lt1"/>
              </a:buClr>
              <a:buSzPts val="1600"/>
              <a:buChar char="●"/>
            </a:pPr>
            <a:r>
              <a:rPr lang="en" sz="1600" dirty="0">
                <a:solidFill>
                  <a:schemeClr val="lt1"/>
                </a:solidFill>
              </a:rPr>
              <a:t>GSA Advantage!®</a:t>
            </a:r>
            <a:endParaRPr sz="1600" dirty="0">
              <a:solidFill>
                <a:schemeClr val="lt1"/>
              </a:solidFill>
            </a:endParaRPr>
          </a:p>
          <a:p>
            <a:pPr marL="171450" lvl="0" indent="-215900" algn="l" rtl="0">
              <a:lnSpc>
                <a:spcPct val="110000"/>
              </a:lnSpc>
              <a:spcBef>
                <a:spcPts val="1000"/>
              </a:spcBef>
              <a:spcAft>
                <a:spcPts val="0"/>
              </a:spcAft>
              <a:buClr>
                <a:schemeClr val="lt1"/>
              </a:buClr>
              <a:buSzPts val="1600"/>
              <a:buChar char="●"/>
            </a:pPr>
            <a:r>
              <a:rPr lang="en" sz="1600" dirty="0">
                <a:solidFill>
                  <a:schemeClr val="lt1"/>
                </a:solidFill>
              </a:rPr>
              <a:t>Support CISA's CDM Program goals</a:t>
            </a:r>
            <a:endParaRPr sz="1600" dirty="0">
              <a:solidFill>
                <a:schemeClr val="lt1"/>
              </a:solidFill>
            </a:endParaRPr>
          </a:p>
          <a:p>
            <a:pPr marL="171450" lvl="0" indent="-215900" algn="l" rtl="0">
              <a:lnSpc>
                <a:spcPct val="110000"/>
              </a:lnSpc>
              <a:spcBef>
                <a:spcPts val="1000"/>
              </a:spcBef>
              <a:spcAft>
                <a:spcPts val="0"/>
              </a:spcAft>
              <a:buClr>
                <a:schemeClr val="lt1"/>
              </a:buClr>
              <a:buSzPts val="1600"/>
              <a:buChar char="●"/>
            </a:pPr>
            <a:r>
              <a:rPr lang="en" sz="1600" dirty="0">
                <a:solidFill>
                  <a:schemeClr val="lt1"/>
                </a:solidFill>
              </a:rPr>
              <a:t>DHS CISA Approved Products List (APL)</a:t>
            </a:r>
            <a:endParaRPr sz="1600" dirty="0">
              <a:solidFill>
                <a:schemeClr val="lt1"/>
              </a:solidFill>
            </a:endParaRPr>
          </a:p>
          <a:p>
            <a:pPr marL="171450" lvl="0" indent="-215900" algn="l" rtl="0">
              <a:lnSpc>
                <a:spcPct val="110000"/>
              </a:lnSpc>
              <a:spcBef>
                <a:spcPts val="1000"/>
              </a:spcBef>
              <a:spcAft>
                <a:spcPts val="1000"/>
              </a:spcAft>
              <a:buClr>
                <a:schemeClr val="lt1"/>
              </a:buClr>
              <a:buSzPts val="1600"/>
              <a:buChar char="●"/>
            </a:pPr>
            <a:r>
              <a:rPr lang="en" sz="1600" dirty="0">
                <a:solidFill>
                  <a:schemeClr val="lt1"/>
                </a:solidFill>
              </a:rPr>
              <a:t>GSA’s Best-in-Class IT Hardware and Software SINs</a:t>
            </a:r>
            <a:endParaRPr sz="1600" dirty="0">
              <a:solidFill>
                <a:schemeClr val="lt1"/>
              </a:solidFill>
            </a:endParaRPr>
          </a:p>
        </p:txBody>
      </p:sp>
      <p:pic>
        <p:nvPicPr>
          <p:cNvPr id="511" name="Google Shape;511;p67"/>
          <p:cNvPicPr preferRelativeResize="0"/>
          <p:nvPr/>
        </p:nvPicPr>
        <p:blipFill>
          <a:blip r:embed="rId5">
            <a:alphaModFix/>
          </a:blip>
          <a:stretch>
            <a:fillRect/>
          </a:stretch>
        </p:blipFill>
        <p:spPr>
          <a:xfrm>
            <a:off x="6718213" y="1996265"/>
            <a:ext cx="639875" cy="358325"/>
          </a:xfrm>
          <a:prstGeom prst="rect">
            <a:avLst/>
          </a:prstGeom>
          <a:noFill/>
          <a:ln>
            <a:noFill/>
          </a:ln>
        </p:spPr>
      </p:pic>
      <p:pic>
        <p:nvPicPr>
          <p:cNvPr id="512" name="Google Shape;512;p67"/>
          <p:cNvPicPr preferRelativeResize="0"/>
          <p:nvPr/>
        </p:nvPicPr>
        <p:blipFill>
          <a:blip r:embed="rId6">
            <a:alphaModFix/>
          </a:blip>
          <a:stretch>
            <a:fillRect/>
          </a:stretch>
        </p:blipFill>
        <p:spPr>
          <a:xfrm>
            <a:off x="6719715" y="4077748"/>
            <a:ext cx="480275" cy="437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8" descr="Solutions for Ivanti: HACS SIN"/>
          <p:cNvSpPr txBox="1">
            <a:spLocks noGrp="1"/>
          </p:cNvSpPr>
          <p:nvPr>
            <p:ph type="title"/>
          </p:nvPr>
        </p:nvSpPr>
        <p:spPr>
          <a:xfrm>
            <a:off x="364617"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Solutions for Ivanti: HACS SIN</a:t>
            </a:r>
            <a:endParaRPr dirty="0"/>
          </a:p>
        </p:txBody>
      </p:sp>
      <p:sp>
        <p:nvSpPr>
          <p:cNvPr id="518" name="Google Shape;518;p68" descr="Page 1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dirty="0"/>
          </a:p>
        </p:txBody>
      </p:sp>
      <p:sp>
        <p:nvSpPr>
          <p:cNvPr id="519" name="Google Shape;519;p68" descr="The HACS SIN offers many cybersecurity services that align with steps outlined in CISA’s Emergency Directive 24-01.&#10;"/>
          <p:cNvSpPr txBox="1"/>
          <p:nvPr/>
        </p:nvSpPr>
        <p:spPr>
          <a:xfrm>
            <a:off x="593225" y="2389000"/>
            <a:ext cx="38154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400"/>
              </a:spcAft>
              <a:buNone/>
            </a:pPr>
            <a:r>
              <a:rPr lang="en" sz="1800" b="1" dirty="0">
                <a:solidFill>
                  <a:srgbClr val="222222"/>
                </a:solidFill>
              </a:rPr>
              <a:t>The HACS SIN offers many cybersecurity services that align with steps outlined in CISA’s Emergency Directive 24-01.</a:t>
            </a:r>
            <a:endParaRPr sz="1800" b="1" dirty="0">
              <a:solidFill>
                <a:srgbClr val="222222"/>
              </a:solidFill>
            </a:endParaRPr>
          </a:p>
        </p:txBody>
      </p:sp>
      <p:pic>
        <p:nvPicPr>
          <p:cNvPr id="520" name="Google Shape;520;p68" descr="First graph: Risk &amp; Vulnerability&#10;&#10;Second graph: Incident Response&#10;&#10;Third graph: Cyber Hunt"/>
          <p:cNvPicPr preferRelativeResize="0"/>
          <p:nvPr/>
        </p:nvPicPr>
        <p:blipFill>
          <a:blip r:embed="rId3">
            <a:alphaModFix/>
          </a:blip>
          <a:stretch>
            <a:fillRect/>
          </a:stretch>
        </p:blipFill>
        <p:spPr>
          <a:xfrm>
            <a:off x="4408628" y="1157825"/>
            <a:ext cx="3421081" cy="3741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9" descr="Solutions for Ivanti: CDM Tool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Solutions for Ivanti: CDM Tools</a:t>
            </a:r>
            <a:endParaRPr dirty="0"/>
          </a:p>
        </p:txBody>
      </p:sp>
      <p:sp>
        <p:nvSpPr>
          <p:cNvPr id="526" name="Google Shape;526;p69" descr="Page 1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dirty="0"/>
          </a:p>
        </p:txBody>
      </p:sp>
      <p:pic>
        <p:nvPicPr>
          <p:cNvPr id="527" name="Google Shape;527;p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93764" y="2419350"/>
            <a:ext cx="3156461" cy="1767600"/>
          </a:xfrm>
          <a:prstGeom prst="rect">
            <a:avLst/>
          </a:prstGeom>
          <a:noFill/>
          <a:ln>
            <a:noFill/>
          </a:ln>
          <a:effectLst>
            <a:reflection stA="46000" endPos="13000" dist="38100" dir="5400000" fadeDir="5400012" sy="-100000" algn="bl" rotWithShape="0"/>
          </a:effectLst>
        </p:spPr>
      </p:pic>
      <p:sp>
        <p:nvSpPr>
          <p:cNvPr id="528" name="Google Shape;528;p69" descr="CDM Tools allow agencies to procure cybersecurity products, specifically within the Asset Management capability, to respond to CISA Emergency Directive 24-01 and similar directives"/>
          <p:cNvSpPr txBox="1"/>
          <p:nvPr/>
        </p:nvSpPr>
        <p:spPr>
          <a:xfrm>
            <a:off x="564650" y="1017400"/>
            <a:ext cx="7976100" cy="109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400"/>
              </a:spcAft>
              <a:buNone/>
            </a:pPr>
            <a:r>
              <a:rPr lang="en" sz="1800" b="1" dirty="0">
                <a:solidFill>
                  <a:srgbClr val="222222"/>
                </a:solidFill>
              </a:rPr>
              <a:t>CDM Tools </a:t>
            </a:r>
            <a:r>
              <a:rPr lang="en" sz="1800" dirty="0">
                <a:solidFill>
                  <a:srgbClr val="222222"/>
                </a:solidFill>
              </a:rPr>
              <a:t>allow agencies to procure cybersecurity products, specifically within the </a:t>
            </a:r>
            <a:r>
              <a:rPr lang="en" sz="1800" b="1" dirty="0">
                <a:solidFill>
                  <a:srgbClr val="222222"/>
                </a:solidFill>
              </a:rPr>
              <a:t>Asset Management</a:t>
            </a:r>
            <a:r>
              <a:rPr lang="en" sz="1800" dirty="0">
                <a:solidFill>
                  <a:srgbClr val="222222"/>
                </a:solidFill>
              </a:rPr>
              <a:t> capability, to respond to CISA Emergency Directive 24-01 and similar directives.</a:t>
            </a:r>
            <a:endParaRPr sz="1800" dirty="0">
              <a:solidFill>
                <a:srgbClr val="22222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0" descr="Solutions for Mr. Cooper Group: HACS SIN"/>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Solutions for Mr. Cooper Group: HACS SIN</a:t>
            </a:r>
            <a:endParaRPr dirty="0"/>
          </a:p>
        </p:txBody>
      </p:sp>
      <p:sp>
        <p:nvSpPr>
          <p:cNvPr id="534" name="Google Shape;534;p70" descr="Page 1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dirty="0"/>
          </a:p>
        </p:txBody>
      </p:sp>
      <p:pic>
        <p:nvPicPr>
          <p:cNvPr id="535" name="Google Shape;535;p70" descr="Graph that has two icons&#10;&#10;First icon: Incident Response&#10;Second Icon: Cyber Hunt"/>
          <p:cNvPicPr preferRelativeResize="0"/>
          <p:nvPr/>
        </p:nvPicPr>
        <p:blipFill rotWithShape="1">
          <a:blip r:embed="rId3">
            <a:alphaModFix/>
          </a:blip>
          <a:srcRect t="33096"/>
          <a:stretch/>
        </p:blipFill>
        <p:spPr>
          <a:xfrm>
            <a:off x="4475050" y="1612600"/>
            <a:ext cx="3803825" cy="2783125"/>
          </a:xfrm>
          <a:prstGeom prst="rect">
            <a:avLst/>
          </a:prstGeom>
          <a:noFill/>
          <a:ln>
            <a:noFill/>
          </a:ln>
        </p:spPr>
      </p:pic>
      <p:sp>
        <p:nvSpPr>
          <p:cNvPr id="536" name="Google Shape;536;p70" descr="The HACS SIN offers a multitude of cybersecurity services to respond to and recover from this type of attack. &#10;"/>
          <p:cNvSpPr txBox="1"/>
          <p:nvPr/>
        </p:nvSpPr>
        <p:spPr>
          <a:xfrm>
            <a:off x="593225" y="2312800"/>
            <a:ext cx="38037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400"/>
              </a:spcAft>
              <a:buNone/>
            </a:pPr>
            <a:r>
              <a:rPr lang="en" sz="1800" b="1" dirty="0">
                <a:solidFill>
                  <a:schemeClr val="dk1"/>
                </a:solidFill>
              </a:rPr>
              <a:t>The HACS SIN offers a multitude of cybersecurity services to respond to and recover from this type of attack. </a:t>
            </a:r>
            <a:endParaRPr sz="1800" b="1" dirty="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1" descr="Solutions for Mr. Cooper Group: CDM Tools "/>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Solutions for Mr. Cooper Group: CDM Tools </a:t>
            </a:r>
            <a:endParaRPr dirty="0"/>
          </a:p>
        </p:txBody>
      </p:sp>
      <p:sp>
        <p:nvSpPr>
          <p:cNvPr id="542" name="Google Shape;542;p71" descr="Page 1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dirty="0"/>
          </a:p>
        </p:txBody>
      </p:sp>
      <p:pic>
        <p:nvPicPr>
          <p:cNvPr id="543" name="Google Shape;543;p7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146173" y="3163875"/>
            <a:ext cx="2507300" cy="1404075"/>
          </a:xfrm>
          <a:prstGeom prst="rect">
            <a:avLst/>
          </a:prstGeom>
          <a:noFill/>
          <a:ln>
            <a:noFill/>
          </a:ln>
          <a:effectLst>
            <a:reflection stA="46000" endPos="13000" dist="38100" dir="5400000" fadeDir="5400012" sy="-100000" algn="bl" rotWithShape="0"/>
          </a:effectLst>
        </p:spPr>
      </p:pic>
      <p:sp>
        <p:nvSpPr>
          <p:cNvPr id="544" name="Google Shape;544;p71"/>
          <p:cNvSpPr txBox="1"/>
          <p:nvPr/>
        </p:nvSpPr>
        <p:spPr>
          <a:xfrm>
            <a:off x="311700" y="1026838"/>
            <a:ext cx="8301300" cy="354000"/>
          </a:xfrm>
          <a:prstGeom prst="rect">
            <a:avLst/>
          </a:prstGeom>
          <a:noFill/>
          <a:ln>
            <a:noFill/>
          </a:ln>
        </p:spPr>
        <p:txBody>
          <a:bodyPr spcFirstLastPara="1" wrap="square" lIns="91425" tIns="91425" rIns="91425" bIns="91425" anchor="t" anchorCtr="0">
            <a:spAutoFit/>
          </a:bodyPr>
          <a:lstStyle/>
          <a:p>
            <a:pPr marL="914400" lvl="1" indent="-298450" algn="l" rtl="0">
              <a:lnSpc>
                <a:spcPct val="115000"/>
              </a:lnSpc>
              <a:spcBef>
                <a:spcPts val="0"/>
              </a:spcBef>
              <a:spcAft>
                <a:spcPts val="0"/>
              </a:spcAft>
              <a:buClr>
                <a:schemeClr val="dk1"/>
              </a:buClr>
              <a:buSzPts val="1100"/>
              <a:buChar char="○"/>
            </a:pPr>
            <a:endParaRPr sz="1100">
              <a:solidFill>
                <a:schemeClr val="dk1"/>
              </a:solidFill>
            </a:endParaRPr>
          </a:p>
        </p:txBody>
      </p:sp>
      <p:sp>
        <p:nvSpPr>
          <p:cNvPr id="545" name="Google Shape;545;p71" descr="CDM Tools within the following capability areas may help protect agencies against critical data breaches: &#10;Identity and Access Management&#10;Network Management&#10;Data Protection Management&#10;"/>
          <p:cNvSpPr txBox="1"/>
          <p:nvPr/>
        </p:nvSpPr>
        <p:spPr>
          <a:xfrm>
            <a:off x="547650" y="976125"/>
            <a:ext cx="8048700" cy="204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dirty="0">
                <a:solidFill>
                  <a:srgbClr val="222222"/>
                </a:solidFill>
              </a:rPr>
              <a:t>CDM Tools within the following capability areas may help protect agencies against critical data breaches: </a:t>
            </a:r>
            <a:endParaRPr sz="1800" b="1" dirty="0">
              <a:solidFill>
                <a:srgbClr val="222222"/>
              </a:solidFill>
            </a:endParaRPr>
          </a:p>
          <a:p>
            <a:pPr marL="457200" lvl="0" indent="-342900" algn="l" rtl="0">
              <a:lnSpc>
                <a:spcPct val="115000"/>
              </a:lnSpc>
              <a:spcBef>
                <a:spcPts val="800"/>
              </a:spcBef>
              <a:spcAft>
                <a:spcPts val="0"/>
              </a:spcAft>
              <a:buClr>
                <a:srgbClr val="222222"/>
              </a:buClr>
              <a:buSzPts val="1800"/>
              <a:buChar char="●"/>
            </a:pPr>
            <a:r>
              <a:rPr lang="en" sz="1800" dirty="0">
                <a:solidFill>
                  <a:srgbClr val="222222"/>
                </a:solidFill>
              </a:rPr>
              <a:t>Identity and Access Management</a:t>
            </a:r>
            <a:endParaRPr sz="1800" dirty="0">
              <a:solidFill>
                <a:srgbClr val="222222"/>
              </a:solidFill>
            </a:endParaRPr>
          </a:p>
          <a:p>
            <a:pPr marL="457200" lvl="0" indent="-342900" algn="l" rtl="0">
              <a:lnSpc>
                <a:spcPct val="115000"/>
              </a:lnSpc>
              <a:spcBef>
                <a:spcPts val="800"/>
              </a:spcBef>
              <a:spcAft>
                <a:spcPts val="0"/>
              </a:spcAft>
              <a:buClr>
                <a:srgbClr val="222222"/>
              </a:buClr>
              <a:buSzPts val="1800"/>
              <a:buChar char="●"/>
            </a:pPr>
            <a:r>
              <a:rPr lang="en" sz="1800" dirty="0">
                <a:solidFill>
                  <a:srgbClr val="222222"/>
                </a:solidFill>
              </a:rPr>
              <a:t>Network Management</a:t>
            </a:r>
            <a:endParaRPr sz="1800" dirty="0">
              <a:solidFill>
                <a:srgbClr val="222222"/>
              </a:solidFill>
            </a:endParaRPr>
          </a:p>
          <a:p>
            <a:pPr marL="457200" lvl="0" indent="-342900" algn="l" rtl="0">
              <a:lnSpc>
                <a:spcPct val="115000"/>
              </a:lnSpc>
              <a:spcBef>
                <a:spcPts val="800"/>
              </a:spcBef>
              <a:spcAft>
                <a:spcPts val="800"/>
              </a:spcAft>
              <a:buClr>
                <a:srgbClr val="222222"/>
              </a:buClr>
              <a:buSzPts val="1800"/>
              <a:buChar char="●"/>
            </a:pPr>
            <a:r>
              <a:rPr lang="en" sz="1800" dirty="0">
                <a:solidFill>
                  <a:srgbClr val="222222"/>
                </a:solidFill>
              </a:rPr>
              <a:t>Data Protection Management</a:t>
            </a:r>
            <a:endParaRPr sz="1800" dirty="0">
              <a:solidFill>
                <a:srgbClr val="22222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2" descr="GSA Resources"/>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GSA Resources</a:t>
            </a:r>
            <a:endParaRPr dirty="0"/>
          </a:p>
        </p:txBody>
      </p:sp>
      <p:sp>
        <p:nvSpPr>
          <p:cNvPr id="551" name="Google Shape;551;p72" descr="Page 16"/>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Advanced Persistent Threat (APT) Buyer’s Guide</a:t>
            </a:r>
            <a:endParaRPr/>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sp>
        <p:nvSpPr>
          <p:cNvPr id="557" name="Google Shape;557;p73" descr="Page 1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dirty="0"/>
          </a:p>
        </p:txBody>
      </p:sp>
      <p:pic>
        <p:nvPicPr>
          <p:cNvPr id="558" name="Google Shape;558;p73" descr="Image of cover of Advanced Persistent Threat (APT) Buyer's Guide"/>
          <p:cNvPicPr preferRelativeResize="0"/>
          <p:nvPr/>
        </p:nvPicPr>
        <p:blipFill>
          <a:blip r:embed="rId3">
            <a:alphaModFix/>
          </a:blip>
          <a:stretch>
            <a:fillRect/>
          </a:stretch>
        </p:blipFill>
        <p:spPr>
          <a:xfrm>
            <a:off x="2931600" y="939100"/>
            <a:ext cx="3280796" cy="4036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4"/>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Zero Trust Architecture (ZTA) Buyer’s Guides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4" name="Google Shape;564;p74" descr="Page 1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dirty="0"/>
          </a:p>
        </p:txBody>
      </p:sp>
      <p:pic>
        <p:nvPicPr>
          <p:cNvPr id="565" name="Google Shape;565;p74" descr="The cover image for the GSA Zero Trust Architecture (ZTA) Buyer's Guide."/>
          <p:cNvPicPr preferRelativeResize="0"/>
          <p:nvPr/>
        </p:nvPicPr>
        <p:blipFill rotWithShape="1">
          <a:blip r:embed="rId3">
            <a:alphaModFix/>
          </a:blip>
          <a:srcRect/>
          <a:stretch/>
        </p:blipFill>
        <p:spPr>
          <a:xfrm>
            <a:off x="1533050" y="1091073"/>
            <a:ext cx="2911896" cy="3797475"/>
          </a:xfrm>
          <a:prstGeom prst="rect">
            <a:avLst/>
          </a:prstGeom>
          <a:noFill/>
          <a:ln>
            <a:noFill/>
          </a:ln>
        </p:spPr>
      </p:pic>
      <p:pic>
        <p:nvPicPr>
          <p:cNvPr id="566" name="Google Shape;566;p74"/>
          <p:cNvPicPr preferRelativeResize="0"/>
          <p:nvPr/>
        </p:nvPicPr>
        <p:blipFill>
          <a:blip r:embed="rId4">
            <a:alphaModFix/>
          </a:blip>
          <a:stretch>
            <a:fillRect/>
          </a:stretch>
        </p:blipFill>
        <p:spPr>
          <a:xfrm>
            <a:off x="4702925" y="1090100"/>
            <a:ext cx="2911900" cy="3803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Application Security Testing (AST) Buyer’s Guide</a:t>
            </a:r>
            <a:endParaRPr/>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sp>
        <p:nvSpPr>
          <p:cNvPr id="572" name="Google Shape;572;p75" descr="Page 1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dirty="0"/>
          </a:p>
        </p:txBody>
      </p:sp>
      <p:pic>
        <p:nvPicPr>
          <p:cNvPr id="573" name="Google Shape;573;p75" descr="Image of Application Security Testing (AST)"/>
          <p:cNvPicPr preferRelativeResize="0"/>
          <p:nvPr/>
        </p:nvPicPr>
        <p:blipFill rotWithShape="1">
          <a:blip r:embed="rId3">
            <a:alphaModFix/>
          </a:blip>
          <a:srcRect b="6410"/>
          <a:stretch/>
        </p:blipFill>
        <p:spPr>
          <a:xfrm>
            <a:off x="3112450" y="974075"/>
            <a:ext cx="3047076" cy="38423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8" descr="A poll is about to pop up on the screen"/>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900" dirty="0"/>
              <a:t>Polls</a:t>
            </a:r>
            <a:endParaRPr sz="3900" dirty="0"/>
          </a:p>
        </p:txBody>
      </p:sp>
      <p:sp>
        <p:nvSpPr>
          <p:cNvPr id="401" name="Google Shape;401;p58" descr="Page 2"/>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Further Resources</a:t>
            </a:r>
            <a:endParaRPr/>
          </a:p>
        </p:txBody>
      </p:sp>
      <p:sp>
        <p:nvSpPr>
          <p:cNvPr id="579" name="Google Shape;579;p76" descr="Page 2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dirty="0"/>
          </a:p>
        </p:txBody>
      </p:sp>
      <p:sp>
        <p:nvSpPr>
          <p:cNvPr id="580" name="Google Shape;580;p76"/>
          <p:cNvSpPr/>
          <p:nvPr/>
        </p:nvSpPr>
        <p:spPr>
          <a:xfrm>
            <a:off x="4891025" y="2856563"/>
            <a:ext cx="3857100" cy="1714200"/>
          </a:xfrm>
          <a:prstGeom prst="roundRect">
            <a:avLst>
              <a:gd name="adj" fmla="val 16667"/>
            </a:avLst>
          </a:prstGeom>
          <a:noFill/>
          <a:ln w="19050" cap="flat" cmpd="sng">
            <a:solidFill>
              <a:srgbClr val="01428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60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1" name="Google Shape;581;p76"/>
          <p:cNvSpPr txBox="1"/>
          <p:nvPr/>
        </p:nvSpPr>
        <p:spPr>
          <a:xfrm>
            <a:off x="4967650" y="2880113"/>
            <a:ext cx="37806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6000"/>
              </a:spcAft>
              <a:buClr>
                <a:srgbClr val="000000"/>
              </a:buClr>
              <a:buSzPts val="1100"/>
              <a:buFont typeface="Arial"/>
              <a:buNone/>
            </a:pPr>
            <a:r>
              <a:rPr lang="en" sz="1800" b="1">
                <a:solidFill>
                  <a:srgbClr val="073763"/>
                </a:solidFill>
              </a:rPr>
              <a:t>Informational &amp; Use Case Videos</a:t>
            </a:r>
            <a:endParaRPr sz="1800" i="0" u="none" strike="noStrike" cap="none">
              <a:solidFill>
                <a:srgbClr val="073763"/>
              </a:solidFill>
            </a:endParaRPr>
          </a:p>
        </p:txBody>
      </p:sp>
      <p:pic>
        <p:nvPicPr>
          <p:cNvPr id="582" name="Google Shape;582;p76" descr="Image of YouTube video for Government Security Solutions.">
            <a:hlinkClick r:id="rId3"/>
          </p:cNvPr>
          <p:cNvPicPr preferRelativeResize="0"/>
          <p:nvPr/>
        </p:nvPicPr>
        <p:blipFill rotWithShape="1">
          <a:blip r:embed="rId4">
            <a:alphaModFix/>
          </a:blip>
          <a:srcRect/>
          <a:stretch/>
        </p:blipFill>
        <p:spPr>
          <a:xfrm>
            <a:off x="5114335" y="3417738"/>
            <a:ext cx="1708087" cy="951816"/>
          </a:xfrm>
          <a:prstGeom prst="rect">
            <a:avLst/>
          </a:prstGeom>
          <a:noFill/>
          <a:ln>
            <a:noFill/>
          </a:ln>
        </p:spPr>
      </p:pic>
      <p:pic>
        <p:nvPicPr>
          <p:cNvPr id="583" name="Google Shape;583;p76" descr="Screen shot of GSA's YouTube video on Use Case Scenarios for Ordering Agencies">
            <a:hlinkClick r:id="rId5"/>
          </p:cNvPr>
          <p:cNvPicPr preferRelativeResize="0"/>
          <p:nvPr/>
        </p:nvPicPr>
        <p:blipFill rotWithShape="1">
          <a:blip r:embed="rId6">
            <a:alphaModFix/>
          </a:blip>
          <a:srcRect/>
          <a:stretch/>
        </p:blipFill>
        <p:spPr>
          <a:xfrm>
            <a:off x="6883572" y="3417748"/>
            <a:ext cx="1672062" cy="951814"/>
          </a:xfrm>
          <a:prstGeom prst="rect">
            <a:avLst/>
          </a:prstGeom>
          <a:noFill/>
          <a:ln>
            <a:noFill/>
          </a:ln>
        </p:spPr>
      </p:pic>
      <p:sp>
        <p:nvSpPr>
          <p:cNvPr id="584" name="Google Shape;584;p76"/>
          <p:cNvSpPr/>
          <p:nvPr/>
        </p:nvSpPr>
        <p:spPr>
          <a:xfrm>
            <a:off x="292760" y="1009950"/>
            <a:ext cx="4799700" cy="1714200"/>
          </a:xfrm>
          <a:prstGeom prst="roundRect">
            <a:avLst>
              <a:gd name="adj" fmla="val 16667"/>
            </a:avLst>
          </a:prstGeom>
          <a:noFill/>
          <a:ln w="19050" cap="flat" cmpd="sng">
            <a:solidFill>
              <a:srgbClr val="01428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60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5" name="Google Shape;585;p76"/>
          <p:cNvSpPr txBox="1"/>
          <p:nvPr/>
        </p:nvSpPr>
        <p:spPr>
          <a:xfrm>
            <a:off x="292760" y="1009950"/>
            <a:ext cx="4591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600"/>
              </a:spcAft>
              <a:buClr>
                <a:srgbClr val="000000"/>
              </a:buClr>
              <a:buSzPts val="1100"/>
              <a:buFont typeface="Arial"/>
              <a:buNone/>
            </a:pPr>
            <a:r>
              <a:rPr lang="en" sz="1800" b="1">
                <a:solidFill>
                  <a:srgbClr val="073763"/>
                </a:solidFill>
              </a:rPr>
              <a:t>Dedicated Websites</a:t>
            </a:r>
            <a:endParaRPr sz="1800" i="0" u="none" strike="noStrike" cap="none">
              <a:solidFill>
                <a:srgbClr val="073763"/>
              </a:solidFill>
            </a:endParaRPr>
          </a:p>
        </p:txBody>
      </p:sp>
      <p:sp>
        <p:nvSpPr>
          <p:cNvPr id="586" name="Google Shape;586;p76" descr="HACS Ordering Guide&#10;Independent Government Cost Estimate Tool&#10;Request for Quote (RFQ) Template&#10;Statement of Work (SOW) Templates"/>
          <p:cNvSpPr/>
          <p:nvPr/>
        </p:nvSpPr>
        <p:spPr>
          <a:xfrm>
            <a:off x="292756" y="2883225"/>
            <a:ext cx="4519500" cy="1696500"/>
          </a:xfrm>
          <a:prstGeom prst="roundRect">
            <a:avLst>
              <a:gd name="adj" fmla="val 16667"/>
            </a:avLst>
          </a:prstGeom>
          <a:noFill/>
          <a:ln w="19050" cap="flat" cmpd="sng">
            <a:solidFill>
              <a:srgbClr val="014284"/>
            </a:solidFill>
            <a:prstDash val="solid"/>
            <a:round/>
            <a:headEnd type="none" w="sm" len="sm"/>
            <a:tailEnd type="none" w="sm" len="sm"/>
          </a:ln>
        </p:spPr>
        <p:txBody>
          <a:bodyPr spcFirstLastPara="1" wrap="square" lIns="91425" tIns="91425" rIns="9125" bIns="91425" anchor="ctr" anchorCtr="0">
            <a:noAutofit/>
          </a:bodyPr>
          <a:lstStyle/>
          <a:p>
            <a:pPr marL="0" marR="0" lvl="0" indent="0" algn="l" rtl="0">
              <a:lnSpc>
                <a:spcPct val="100000"/>
              </a:lnSpc>
              <a:spcBef>
                <a:spcPts val="0"/>
              </a:spcBef>
              <a:spcAft>
                <a:spcPts val="0"/>
              </a:spcAft>
              <a:buNone/>
            </a:pPr>
            <a:endParaRPr sz="1600" dirty="0"/>
          </a:p>
          <a:p>
            <a:pPr marL="0" marR="0" lvl="0" indent="0" algn="l" rtl="0">
              <a:lnSpc>
                <a:spcPct val="100000"/>
              </a:lnSpc>
              <a:spcBef>
                <a:spcPts val="0"/>
              </a:spcBef>
              <a:spcAft>
                <a:spcPts val="0"/>
              </a:spcAft>
              <a:buNone/>
            </a:pPr>
            <a:endParaRPr sz="1600" dirty="0"/>
          </a:p>
          <a:p>
            <a:pPr marL="171450" marR="0" lvl="0" indent="-215900" algn="l" rtl="0">
              <a:lnSpc>
                <a:spcPct val="100000"/>
              </a:lnSpc>
              <a:spcBef>
                <a:spcPts val="0"/>
              </a:spcBef>
              <a:spcAft>
                <a:spcPts val="0"/>
              </a:spcAft>
              <a:buClr>
                <a:srgbClr val="1155CC"/>
              </a:buClr>
              <a:buSzPts val="1600"/>
              <a:buChar char="●"/>
            </a:pPr>
            <a:r>
              <a:rPr lang="en" sz="1600" u="sng" dirty="0">
                <a:solidFill>
                  <a:srgbClr val="1155CC"/>
                </a:solidFill>
                <a:hlinkClick r:id="rId7">
                  <a:extLst>
                    <a:ext uri="{A12FA001-AC4F-418D-AE19-62706E023703}">
                      <ahyp:hlinkClr xmlns:ahyp="http://schemas.microsoft.com/office/drawing/2018/hyperlinkcolor" val="tx"/>
                    </a:ext>
                  </a:extLst>
                </a:hlinkClick>
              </a:rPr>
              <a:t>HACS Ordering Guide</a:t>
            </a:r>
            <a:endParaRPr sz="1600" dirty="0">
              <a:solidFill>
                <a:srgbClr val="1155CC"/>
              </a:solidFill>
            </a:endParaRPr>
          </a:p>
          <a:p>
            <a:pPr marL="171450" marR="0" lvl="0" indent="-215900" algn="l" rtl="0">
              <a:lnSpc>
                <a:spcPct val="100000"/>
              </a:lnSpc>
              <a:spcBef>
                <a:spcPts val="0"/>
              </a:spcBef>
              <a:spcAft>
                <a:spcPts val="0"/>
              </a:spcAft>
              <a:buClr>
                <a:srgbClr val="1155CC"/>
              </a:buClr>
              <a:buSzPts val="1600"/>
              <a:buChar char="●"/>
            </a:pPr>
            <a:r>
              <a:rPr lang="en" sz="1600" i="0" u="sng" strike="noStrike" cap="none" dirty="0">
                <a:solidFill>
                  <a:srgbClr val="1155CC"/>
                </a:solidFill>
                <a:hlinkClick r:id="rId8">
                  <a:extLst>
                    <a:ext uri="{A12FA001-AC4F-418D-AE19-62706E023703}">
                      <ahyp:hlinkClr xmlns:ahyp="http://schemas.microsoft.com/office/drawing/2018/hyperlinkcolor" val="tx"/>
                    </a:ext>
                  </a:extLst>
                </a:hlinkClick>
              </a:rPr>
              <a:t>Independent Government Cost Estimate</a:t>
            </a:r>
            <a:r>
              <a:rPr lang="en" sz="1600" u="sng" dirty="0">
                <a:solidFill>
                  <a:srgbClr val="1155CC"/>
                </a:solidFill>
                <a:hlinkClick r:id="rId8">
                  <a:extLst>
                    <a:ext uri="{A12FA001-AC4F-418D-AE19-62706E023703}">
                      <ahyp:hlinkClr xmlns:ahyp="http://schemas.microsoft.com/office/drawing/2018/hyperlinkcolor" val="tx"/>
                    </a:ext>
                  </a:extLst>
                </a:hlinkClick>
              </a:rPr>
              <a:t> </a:t>
            </a:r>
            <a:r>
              <a:rPr lang="en" sz="1600" i="0" u="sng" strike="noStrike" cap="none" dirty="0">
                <a:solidFill>
                  <a:srgbClr val="1155CC"/>
                </a:solidFill>
                <a:hlinkClick r:id="rId8">
                  <a:extLst>
                    <a:ext uri="{A12FA001-AC4F-418D-AE19-62706E023703}">
                      <ahyp:hlinkClr xmlns:ahyp="http://schemas.microsoft.com/office/drawing/2018/hyperlinkcolor" val="tx"/>
                    </a:ext>
                  </a:extLst>
                </a:hlinkClick>
              </a:rPr>
              <a:t>Tool</a:t>
            </a:r>
            <a:endParaRPr sz="1600" dirty="0">
              <a:solidFill>
                <a:srgbClr val="1155CC"/>
              </a:solidFill>
            </a:endParaRPr>
          </a:p>
          <a:p>
            <a:pPr marL="171450" marR="0" lvl="0" indent="-215900" algn="l" rtl="0">
              <a:lnSpc>
                <a:spcPct val="100000"/>
              </a:lnSpc>
              <a:spcBef>
                <a:spcPts val="0"/>
              </a:spcBef>
              <a:spcAft>
                <a:spcPts val="0"/>
              </a:spcAft>
              <a:buClr>
                <a:srgbClr val="1155CC"/>
              </a:buClr>
              <a:buSzPts val="1600"/>
              <a:buChar char="●"/>
            </a:pPr>
            <a:r>
              <a:rPr lang="en" sz="1600" i="0" u="sng" strike="noStrike" cap="none" dirty="0">
                <a:solidFill>
                  <a:srgbClr val="1155CC"/>
                </a:solidFill>
                <a:hlinkClick r:id="rId9">
                  <a:extLst>
                    <a:ext uri="{A12FA001-AC4F-418D-AE19-62706E023703}">
                      <ahyp:hlinkClr xmlns:ahyp="http://schemas.microsoft.com/office/drawing/2018/hyperlinkcolor" val="tx"/>
                    </a:ext>
                  </a:extLst>
                </a:hlinkClick>
              </a:rPr>
              <a:t>Request for Quote (RFQ) </a:t>
            </a:r>
            <a:r>
              <a:rPr lang="en" sz="1600" u="sng" dirty="0">
                <a:solidFill>
                  <a:srgbClr val="1155CC"/>
                </a:solidFill>
                <a:hlinkClick r:id="rId9">
                  <a:extLst>
                    <a:ext uri="{A12FA001-AC4F-418D-AE19-62706E023703}">
                      <ahyp:hlinkClr xmlns:ahyp="http://schemas.microsoft.com/office/drawing/2018/hyperlinkcolor" val="tx"/>
                    </a:ext>
                  </a:extLst>
                </a:hlinkClick>
              </a:rPr>
              <a:t>Template</a:t>
            </a:r>
            <a:endParaRPr sz="1600" dirty="0">
              <a:solidFill>
                <a:srgbClr val="1155CC"/>
              </a:solidFill>
            </a:endParaRPr>
          </a:p>
          <a:p>
            <a:pPr marL="171450" marR="0" lvl="0" indent="-215900" algn="l" rtl="0">
              <a:lnSpc>
                <a:spcPct val="100000"/>
              </a:lnSpc>
              <a:spcBef>
                <a:spcPts val="0"/>
              </a:spcBef>
              <a:spcAft>
                <a:spcPts val="0"/>
              </a:spcAft>
              <a:buClr>
                <a:srgbClr val="1155CC"/>
              </a:buClr>
              <a:buSzPts val="1600"/>
              <a:buChar char="●"/>
            </a:pPr>
            <a:r>
              <a:rPr lang="en" sz="1600" i="0" u="sng" strike="noStrike" cap="none" dirty="0">
                <a:solidFill>
                  <a:srgbClr val="1155CC"/>
                </a:solidFill>
                <a:hlinkClick r:id="rId9">
                  <a:extLst>
                    <a:ext uri="{A12FA001-AC4F-418D-AE19-62706E023703}">
                      <ahyp:hlinkClr xmlns:ahyp="http://schemas.microsoft.com/office/drawing/2018/hyperlinkcolor" val="tx"/>
                    </a:ext>
                  </a:extLst>
                </a:hlinkClick>
              </a:rPr>
              <a:t>Statement of Work (SOW) Templates</a:t>
            </a:r>
            <a:endParaRPr sz="1600" i="0" u="none" strike="noStrike" cap="none" dirty="0">
              <a:solidFill>
                <a:srgbClr val="1155CC"/>
              </a:solidFill>
            </a:endParaRPr>
          </a:p>
        </p:txBody>
      </p:sp>
      <p:sp>
        <p:nvSpPr>
          <p:cNvPr id="587" name="Google Shape;587;p76" descr="HACS Toolkit&#10;"/>
          <p:cNvSpPr txBox="1"/>
          <p:nvPr/>
        </p:nvSpPr>
        <p:spPr>
          <a:xfrm>
            <a:off x="292756" y="2930375"/>
            <a:ext cx="45195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600"/>
              </a:spcAft>
              <a:buClr>
                <a:srgbClr val="000000"/>
              </a:buClr>
              <a:buSzPts val="1100"/>
              <a:buFont typeface="Arial"/>
              <a:buNone/>
            </a:pPr>
            <a:r>
              <a:rPr lang="en" sz="1800" b="1" dirty="0">
                <a:solidFill>
                  <a:srgbClr val="073763"/>
                </a:solidFill>
              </a:rPr>
              <a:t>HACS Toolkit</a:t>
            </a:r>
            <a:endParaRPr sz="1800" i="0" u="none" strike="noStrike" cap="none" dirty="0">
              <a:solidFill>
                <a:srgbClr val="073763"/>
              </a:solidFill>
            </a:endParaRPr>
          </a:p>
        </p:txBody>
      </p:sp>
      <p:pic>
        <p:nvPicPr>
          <p:cNvPr id="588" name="Google Shape;588;p76" descr="Screenshot of the GSA HACS dedicated webpage."/>
          <p:cNvPicPr preferRelativeResize="0"/>
          <p:nvPr/>
        </p:nvPicPr>
        <p:blipFill>
          <a:blip r:embed="rId10">
            <a:alphaModFix/>
          </a:blip>
          <a:stretch>
            <a:fillRect/>
          </a:stretch>
        </p:blipFill>
        <p:spPr>
          <a:xfrm>
            <a:off x="468867" y="1530267"/>
            <a:ext cx="2068282" cy="1012876"/>
          </a:xfrm>
          <a:prstGeom prst="rect">
            <a:avLst/>
          </a:prstGeom>
          <a:noFill/>
          <a:ln>
            <a:noFill/>
          </a:ln>
        </p:spPr>
      </p:pic>
      <p:sp>
        <p:nvSpPr>
          <p:cNvPr id="589" name="Google Shape;589;p76" descr="www.gsa.gov/HACS&#10;www.gsa.gov/ZTA&#10;www.gsa.gov/AST&#10;www.gsa.gov/ITSecurity&#10;"/>
          <p:cNvSpPr txBox="1"/>
          <p:nvPr/>
        </p:nvSpPr>
        <p:spPr>
          <a:xfrm>
            <a:off x="2626194" y="1395450"/>
            <a:ext cx="2358900"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600" u="sng" dirty="0">
                <a:solidFill>
                  <a:srgbClr val="1155CC"/>
                </a:solidFill>
                <a:hlinkClick r:id="rId11">
                  <a:extLst>
                    <a:ext uri="{A12FA001-AC4F-418D-AE19-62706E023703}">
                      <ahyp:hlinkClr xmlns:ahyp="http://schemas.microsoft.com/office/drawing/2018/hyperlinkcolor" val="tx"/>
                    </a:ext>
                  </a:extLst>
                </a:hlinkClick>
              </a:rPr>
              <a:t>www.gsa.gov/HACS</a:t>
            </a:r>
            <a:endParaRPr sz="1600" dirty="0">
              <a:solidFill>
                <a:srgbClr val="1155CC"/>
              </a:solidFill>
            </a:endParaRPr>
          </a:p>
          <a:p>
            <a:pPr marL="0" marR="0" lvl="0" indent="0" algn="l" rtl="0">
              <a:lnSpc>
                <a:spcPct val="100000"/>
              </a:lnSpc>
              <a:spcBef>
                <a:spcPts val="300"/>
              </a:spcBef>
              <a:spcAft>
                <a:spcPts val="0"/>
              </a:spcAft>
              <a:buClr>
                <a:srgbClr val="000000"/>
              </a:buClr>
              <a:buSzPts val="1100"/>
              <a:buFont typeface="Arial"/>
              <a:buNone/>
            </a:pPr>
            <a:r>
              <a:rPr lang="en" sz="1600" u="sng" dirty="0">
                <a:solidFill>
                  <a:srgbClr val="1155CC"/>
                </a:solidFill>
                <a:hlinkClick r:id="rId12">
                  <a:extLst>
                    <a:ext uri="{A12FA001-AC4F-418D-AE19-62706E023703}">
                      <ahyp:hlinkClr xmlns:ahyp="http://schemas.microsoft.com/office/drawing/2018/hyperlinkcolor" val="tx"/>
                    </a:ext>
                  </a:extLst>
                </a:hlinkClick>
              </a:rPr>
              <a:t>www.gsa.gov/ZTA</a:t>
            </a:r>
            <a:endParaRPr sz="1600" dirty="0">
              <a:solidFill>
                <a:srgbClr val="1155CC"/>
              </a:solidFill>
            </a:endParaRPr>
          </a:p>
          <a:p>
            <a:pPr marL="0" marR="0" lvl="0" indent="0" algn="l" rtl="0">
              <a:lnSpc>
                <a:spcPct val="100000"/>
              </a:lnSpc>
              <a:spcBef>
                <a:spcPts val="300"/>
              </a:spcBef>
              <a:spcAft>
                <a:spcPts val="0"/>
              </a:spcAft>
              <a:buClr>
                <a:srgbClr val="000000"/>
              </a:buClr>
              <a:buSzPts val="1100"/>
              <a:buFont typeface="Arial"/>
              <a:buNone/>
            </a:pPr>
            <a:r>
              <a:rPr lang="en" sz="1600" u="sng" dirty="0">
                <a:solidFill>
                  <a:srgbClr val="1155CC"/>
                </a:solidFill>
                <a:hlinkClick r:id="rId13">
                  <a:extLst>
                    <a:ext uri="{A12FA001-AC4F-418D-AE19-62706E023703}">
                      <ahyp:hlinkClr xmlns:ahyp="http://schemas.microsoft.com/office/drawing/2018/hyperlinkcolor" val="tx"/>
                    </a:ext>
                  </a:extLst>
                </a:hlinkClick>
              </a:rPr>
              <a:t>www.gsa.gov/AST</a:t>
            </a:r>
            <a:endParaRPr sz="1600" dirty="0">
              <a:solidFill>
                <a:srgbClr val="1155CC"/>
              </a:solidFill>
            </a:endParaRPr>
          </a:p>
          <a:p>
            <a:pPr marL="0" marR="0" lvl="0" indent="0" algn="l" rtl="0">
              <a:lnSpc>
                <a:spcPct val="100000"/>
              </a:lnSpc>
              <a:spcBef>
                <a:spcPts val="300"/>
              </a:spcBef>
              <a:spcAft>
                <a:spcPts val="300"/>
              </a:spcAft>
              <a:buClr>
                <a:srgbClr val="000000"/>
              </a:buClr>
              <a:buSzPts val="1100"/>
              <a:buFont typeface="Arial"/>
              <a:buNone/>
            </a:pPr>
            <a:r>
              <a:rPr lang="en" sz="1600" u="sng" dirty="0">
                <a:solidFill>
                  <a:srgbClr val="1155CC"/>
                </a:solidFill>
                <a:hlinkClick r:id="rId14">
                  <a:extLst>
                    <a:ext uri="{A12FA001-AC4F-418D-AE19-62706E023703}">
                      <ahyp:hlinkClr xmlns:ahyp="http://schemas.microsoft.com/office/drawing/2018/hyperlinkcolor" val="tx"/>
                    </a:ext>
                  </a:extLst>
                </a:hlinkClick>
              </a:rPr>
              <a:t>www.gsa.gov/ITSecurity</a:t>
            </a:r>
            <a:endParaRPr sz="1600" dirty="0">
              <a:solidFill>
                <a:srgbClr val="1155CC"/>
              </a:solidFill>
            </a:endParaRPr>
          </a:p>
        </p:txBody>
      </p:sp>
      <p:pic>
        <p:nvPicPr>
          <p:cNvPr id="590" name="Google Shape;590;p76">
            <a:extLst>
              <a:ext uri="{C183D7F6-B498-43B3-948B-1728B52AA6E4}">
                <adec:decorative xmlns:adec="http://schemas.microsoft.com/office/drawing/2017/decorative" val="1"/>
              </a:ext>
            </a:extLst>
          </p:cNvPr>
          <p:cNvPicPr preferRelativeResize="0"/>
          <p:nvPr/>
        </p:nvPicPr>
        <p:blipFill rotWithShape="1">
          <a:blip r:embed="rId15">
            <a:alphaModFix/>
          </a:blip>
          <a:srcRect t="13913" b="-8"/>
          <a:stretch/>
        </p:blipFill>
        <p:spPr>
          <a:xfrm>
            <a:off x="3602706" y="3000874"/>
            <a:ext cx="1019175" cy="664225"/>
          </a:xfrm>
          <a:prstGeom prst="rect">
            <a:avLst/>
          </a:prstGeom>
          <a:noFill/>
          <a:ln>
            <a:noFill/>
          </a:ln>
        </p:spPr>
      </p:pic>
      <p:sp>
        <p:nvSpPr>
          <p:cNvPr id="591" name="Google Shape;591;p76" descr="Icons and links for&#10;&#10;GSA eLibrary&#10;GSA eBuy&#10;GSA eBuy Open&#10;GSAAdvantage!®"/>
          <p:cNvSpPr/>
          <p:nvPr/>
        </p:nvSpPr>
        <p:spPr>
          <a:xfrm>
            <a:off x="5240149" y="1018800"/>
            <a:ext cx="3517500" cy="1696500"/>
          </a:xfrm>
          <a:prstGeom prst="roundRect">
            <a:avLst>
              <a:gd name="adj" fmla="val 16667"/>
            </a:avLst>
          </a:prstGeom>
          <a:noFill/>
          <a:ln w="19050" cap="flat" cmpd="sng">
            <a:solidFill>
              <a:srgbClr val="014284"/>
            </a:solidFill>
            <a:prstDash val="solid"/>
            <a:round/>
            <a:headEnd type="none" w="sm" len="sm"/>
            <a:tailEnd type="none" w="sm" len="sm"/>
          </a:ln>
        </p:spPr>
        <p:txBody>
          <a:bodyPr spcFirstLastPara="1" wrap="square" lIns="91425" tIns="91425" rIns="9125" bIns="91425" anchor="ctr" anchorCtr="0">
            <a:noAutofit/>
          </a:bodyPr>
          <a:lstStyle/>
          <a:p>
            <a:pPr marL="0" marR="0" lvl="0" indent="0" algn="l" rtl="0">
              <a:lnSpc>
                <a:spcPct val="100000"/>
              </a:lnSpc>
              <a:spcBef>
                <a:spcPts val="0"/>
              </a:spcBef>
              <a:spcAft>
                <a:spcPts val="0"/>
              </a:spcAft>
              <a:buNone/>
            </a:pPr>
            <a:endParaRPr sz="1600" dirty="0"/>
          </a:p>
          <a:p>
            <a:pPr marL="0" marR="0" lvl="0" indent="0" algn="l" rtl="0">
              <a:lnSpc>
                <a:spcPct val="100000"/>
              </a:lnSpc>
              <a:spcBef>
                <a:spcPts val="0"/>
              </a:spcBef>
              <a:spcAft>
                <a:spcPts val="0"/>
              </a:spcAft>
              <a:buNone/>
            </a:pPr>
            <a:endParaRPr sz="1600" dirty="0"/>
          </a:p>
          <a:p>
            <a:pPr marL="228600" marR="0" lvl="0" indent="-215900" algn="l" rtl="0">
              <a:lnSpc>
                <a:spcPct val="100000"/>
              </a:lnSpc>
              <a:spcBef>
                <a:spcPts val="0"/>
              </a:spcBef>
              <a:spcAft>
                <a:spcPts val="0"/>
              </a:spcAft>
              <a:buClr>
                <a:srgbClr val="0C57D3"/>
              </a:buClr>
              <a:buSzPts val="1600"/>
              <a:buChar char="●"/>
            </a:pPr>
            <a:r>
              <a:rPr lang="en" sz="1600" u="sng" dirty="0">
                <a:solidFill>
                  <a:srgbClr val="0C57D3"/>
                </a:solidFill>
                <a:hlinkClick r:id="rId16">
                  <a:extLst>
                    <a:ext uri="{A12FA001-AC4F-418D-AE19-62706E023703}">
                      <ahyp:hlinkClr xmlns:ahyp="http://schemas.microsoft.com/office/drawing/2018/hyperlinkcolor" val="tx"/>
                    </a:ext>
                  </a:extLst>
                </a:hlinkClick>
              </a:rPr>
              <a:t>GSA eLibrary</a:t>
            </a:r>
            <a:endParaRPr sz="1600" dirty="0">
              <a:solidFill>
                <a:srgbClr val="0C57D3"/>
              </a:solidFill>
            </a:endParaRPr>
          </a:p>
          <a:p>
            <a:pPr marL="228600" marR="0" lvl="0" indent="-215900" algn="l" rtl="0">
              <a:lnSpc>
                <a:spcPct val="100000"/>
              </a:lnSpc>
              <a:spcBef>
                <a:spcPts val="0"/>
              </a:spcBef>
              <a:spcAft>
                <a:spcPts val="0"/>
              </a:spcAft>
              <a:buClr>
                <a:srgbClr val="0C57D3"/>
              </a:buClr>
              <a:buSzPts val="1600"/>
              <a:buChar char="●"/>
            </a:pPr>
            <a:r>
              <a:rPr lang="en" sz="1600" u="sng" dirty="0">
                <a:solidFill>
                  <a:srgbClr val="0C57D3"/>
                </a:solidFill>
                <a:hlinkClick r:id="rId17">
                  <a:extLst>
                    <a:ext uri="{A12FA001-AC4F-418D-AE19-62706E023703}">
                      <ahyp:hlinkClr xmlns:ahyp="http://schemas.microsoft.com/office/drawing/2018/hyperlinkcolor" val="tx"/>
                    </a:ext>
                  </a:extLst>
                </a:hlinkClick>
              </a:rPr>
              <a:t>GSA eBuy</a:t>
            </a:r>
            <a:endParaRPr sz="1600" dirty="0">
              <a:solidFill>
                <a:srgbClr val="0C57D3"/>
              </a:solidFill>
            </a:endParaRPr>
          </a:p>
          <a:p>
            <a:pPr marL="228600" marR="0" lvl="0" indent="-215900" algn="l" rtl="0">
              <a:lnSpc>
                <a:spcPct val="100000"/>
              </a:lnSpc>
              <a:spcBef>
                <a:spcPts val="0"/>
              </a:spcBef>
              <a:spcAft>
                <a:spcPts val="0"/>
              </a:spcAft>
              <a:buClr>
                <a:srgbClr val="0C57D3"/>
              </a:buClr>
              <a:buSzPts val="1600"/>
              <a:buChar char="●"/>
            </a:pPr>
            <a:r>
              <a:rPr lang="en" sz="1600" u="sng" dirty="0">
                <a:solidFill>
                  <a:srgbClr val="0C57D3"/>
                </a:solidFill>
                <a:hlinkClick r:id="rId18">
                  <a:extLst>
                    <a:ext uri="{A12FA001-AC4F-418D-AE19-62706E023703}">
                      <ahyp:hlinkClr xmlns:ahyp="http://schemas.microsoft.com/office/drawing/2018/hyperlinkcolor" val="tx"/>
                    </a:ext>
                  </a:extLst>
                </a:hlinkClick>
              </a:rPr>
              <a:t>GSA eBuy Open</a:t>
            </a:r>
            <a:endParaRPr sz="1600" dirty="0">
              <a:solidFill>
                <a:srgbClr val="0C57D3"/>
              </a:solidFill>
            </a:endParaRPr>
          </a:p>
          <a:p>
            <a:pPr marL="228600" marR="0" lvl="0" indent="-215900" algn="l" rtl="0">
              <a:lnSpc>
                <a:spcPct val="100000"/>
              </a:lnSpc>
              <a:spcBef>
                <a:spcPts val="0"/>
              </a:spcBef>
              <a:spcAft>
                <a:spcPts val="0"/>
              </a:spcAft>
              <a:buClr>
                <a:srgbClr val="0C57D3"/>
              </a:buClr>
              <a:buSzPts val="1600"/>
              <a:buChar char="●"/>
            </a:pPr>
            <a:r>
              <a:rPr lang="en" sz="1600" u="sng" dirty="0">
                <a:solidFill>
                  <a:srgbClr val="0C57D3"/>
                </a:solidFill>
                <a:hlinkClick r:id="rId19">
                  <a:extLst>
                    <a:ext uri="{A12FA001-AC4F-418D-AE19-62706E023703}">
                      <ahyp:hlinkClr xmlns:ahyp="http://schemas.microsoft.com/office/drawing/2018/hyperlinkcolor" val="tx"/>
                    </a:ext>
                  </a:extLst>
                </a:hlinkClick>
              </a:rPr>
              <a:t>GSAAdvantage!®</a:t>
            </a:r>
            <a:endParaRPr sz="1600" dirty="0">
              <a:solidFill>
                <a:srgbClr val="0C57D3"/>
              </a:solidFill>
            </a:endParaRPr>
          </a:p>
        </p:txBody>
      </p:sp>
      <p:sp>
        <p:nvSpPr>
          <p:cNvPr id="592" name="Google Shape;592;p76"/>
          <p:cNvSpPr txBox="1"/>
          <p:nvPr/>
        </p:nvSpPr>
        <p:spPr>
          <a:xfrm>
            <a:off x="5074139" y="1033740"/>
            <a:ext cx="35175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600"/>
              </a:spcAft>
              <a:buClr>
                <a:srgbClr val="000000"/>
              </a:buClr>
              <a:buSzPts val="1100"/>
              <a:buFont typeface="Arial"/>
              <a:buNone/>
            </a:pPr>
            <a:r>
              <a:rPr lang="en" sz="1800" b="1">
                <a:solidFill>
                  <a:srgbClr val="073763"/>
                </a:solidFill>
              </a:rPr>
              <a:t>GSA eTools</a:t>
            </a:r>
            <a:endParaRPr sz="1800" i="0" u="none" strike="noStrike" cap="none">
              <a:solidFill>
                <a:srgbClr val="073763"/>
              </a:solidFill>
            </a:endParaRPr>
          </a:p>
        </p:txBody>
      </p:sp>
      <p:pic>
        <p:nvPicPr>
          <p:cNvPr id="593" name="Google Shape;593;p76" descr="GSA eLibrary icon"/>
          <p:cNvPicPr preferRelativeResize="0"/>
          <p:nvPr/>
        </p:nvPicPr>
        <p:blipFill rotWithShape="1">
          <a:blip r:embed="rId20">
            <a:alphaModFix/>
          </a:blip>
          <a:srcRect r="48820" b="-20177"/>
          <a:stretch/>
        </p:blipFill>
        <p:spPr>
          <a:xfrm>
            <a:off x="7018740" y="1540050"/>
            <a:ext cx="894075" cy="358650"/>
          </a:xfrm>
          <a:prstGeom prst="rect">
            <a:avLst/>
          </a:prstGeom>
          <a:noFill/>
          <a:ln>
            <a:noFill/>
          </a:ln>
        </p:spPr>
      </p:pic>
      <p:pic>
        <p:nvPicPr>
          <p:cNvPr id="594" name="Google Shape;594;p76" descr="GSA eBuy icon"/>
          <p:cNvPicPr preferRelativeResize="0"/>
          <p:nvPr/>
        </p:nvPicPr>
        <p:blipFill>
          <a:blip r:embed="rId21">
            <a:alphaModFix/>
          </a:blip>
          <a:stretch>
            <a:fillRect/>
          </a:stretch>
        </p:blipFill>
        <p:spPr>
          <a:xfrm>
            <a:off x="7301440" y="1898700"/>
            <a:ext cx="669700" cy="298975"/>
          </a:xfrm>
          <a:prstGeom prst="rect">
            <a:avLst/>
          </a:prstGeom>
          <a:noFill/>
          <a:ln>
            <a:noFill/>
          </a:ln>
        </p:spPr>
      </p:pic>
      <p:pic>
        <p:nvPicPr>
          <p:cNvPr id="595" name="Google Shape;595;p76"/>
          <p:cNvPicPr preferRelativeResize="0"/>
          <p:nvPr/>
        </p:nvPicPr>
        <p:blipFill>
          <a:blip r:embed="rId22">
            <a:alphaModFix/>
          </a:blip>
          <a:stretch>
            <a:fillRect/>
          </a:stretch>
        </p:blipFill>
        <p:spPr>
          <a:xfrm>
            <a:off x="7498815" y="2243741"/>
            <a:ext cx="1019175" cy="3531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7" descr="Time for Q &amp; A"/>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Q &amp; A</a:t>
            </a:r>
            <a:endParaRPr dirty="0"/>
          </a:p>
        </p:txBody>
      </p:sp>
      <p:sp>
        <p:nvSpPr>
          <p:cNvPr id="601" name="Google Shape;601;p77" descr="Page 21"/>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8" descr="For more information, visit: gsa.gov/FAST&#10;"/>
          <p:cNvSpPr txBox="1">
            <a:spLocks noGrp="1"/>
          </p:cNvSpPr>
          <p:nvPr>
            <p:ph type="body" idx="2"/>
          </p:nvPr>
        </p:nvSpPr>
        <p:spPr>
          <a:xfrm>
            <a:off x="561750" y="2768500"/>
            <a:ext cx="21441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dirty="0"/>
              <a:t>For more information, visit:</a:t>
            </a:r>
            <a:r>
              <a:rPr lang="en" dirty="0"/>
              <a:t> gsa.gov/FAST</a:t>
            </a:r>
            <a:endParaRPr dirty="0"/>
          </a:p>
        </p:txBody>
      </p:sp>
      <p:sp>
        <p:nvSpPr>
          <p:cNvPr id="607" name="Google Shape;607;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608" name="Google Shape;608;p78" descr="Information Technology Category (ITC"/>
          <p:cNvSpPr txBox="1"/>
          <p:nvPr/>
        </p:nvSpPr>
        <p:spPr>
          <a:xfrm>
            <a:off x="2909825" y="429325"/>
            <a:ext cx="6036000" cy="921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solidFill>
                  <a:srgbClr val="366092"/>
                </a:solidFill>
              </a:rPr>
              <a:t>Information Technology Category (ITC)</a:t>
            </a:r>
            <a:endParaRPr sz="2400" b="1" dirty="0">
              <a:solidFill>
                <a:srgbClr val="366092"/>
              </a:solidFill>
            </a:endParaRPr>
          </a:p>
        </p:txBody>
      </p:sp>
      <p:sp>
        <p:nvSpPr>
          <p:cNvPr id="609" name="Google Shape;609;p78" descr="Our Customer Service Solutions Division (CSSD) stands ready to support agencies with their IT requirements.&#10;&#10;For more information, reach out to itcssd@gsa.gov.&#10;"/>
          <p:cNvSpPr txBox="1"/>
          <p:nvPr/>
        </p:nvSpPr>
        <p:spPr>
          <a:xfrm>
            <a:off x="3017525" y="1704400"/>
            <a:ext cx="6036000" cy="2300700"/>
          </a:xfrm>
          <a:prstGeom prst="rect">
            <a:avLst/>
          </a:prstGeom>
          <a:noFill/>
          <a:ln>
            <a:noFill/>
          </a:ln>
        </p:spPr>
        <p:txBody>
          <a:bodyPr spcFirstLastPara="1" wrap="square" lIns="0" tIns="0" rIns="91425" bIns="91425" anchor="t" anchorCtr="0">
            <a:noAutofit/>
          </a:bodyPr>
          <a:lstStyle/>
          <a:p>
            <a:pPr marL="0" lvl="0" indent="0" algn="l" rtl="0">
              <a:lnSpc>
                <a:spcPct val="115000"/>
              </a:lnSpc>
              <a:spcBef>
                <a:spcPts val="0"/>
              </a:spcBef>
              <a:spcAft>
                <a:spcPts val="0"/>
              </a:spcAft>
              <a:buClr>
                <a:schemeClr val="dk1"/>
              </a:buClr>
              <a:buSzPts val="1600"/>
              <a:buFont typeface="Arial"/>
              <a:buNone/>
            </a:pPr>
            <a:r>
              <a:rPr lang="en" sz="2000" dirty="0">
                <a:solidFill>
                  <a:srgbClr val="424242"/>
                </a:solidFill>
              </a:rPr>
              <a:t>Our Customer Service Solutions Division (CSSD) stands ready to support agencies with their IT requirements.</a:t>
            </a:r>
            <a:endParaRPr sz="2000" dirty="0">
              <a:solidFill>
                <a:srgbClr val="424242"/>
              </a:solidFill>
            </a:endParaRPr>
          </a:p>
          <a:p>
            <a:pPr marL="0" lvl="0" indent="0" algn="l" rtl="0">
              <a:lnSpc>
                <a:spcPct val="115000"/>
              </a:lnSpc>
              <a:spcBef>
                <a:spcPts val="600"/>
              </a:spcBef>
              <a:spcAft>
                <a:spcPts val="0"/>
              </a:spcAft>
              <a:buClr>
                <a:schemeClr val="dk1"/>
              </a:buClr>
              <a:buSzPts val="1600"/>
              <a:buFont typeface="Arial"/>
              <a:buNone/>
            </a:pPr>
            <a:endParaRPr sz="2000" dirty="0">
              <a:solidFill>
                <a:srgbClr val="424242"/>
              </a:solidFill>
            </a:endParaRPr>
          </a:p>
          <a:p>
            <a:pPr marL="0" lvl="0" indent="0" algn="l" rtl="0">
              <a:lnSpc>
                <a:spcPct val="115000"/>
              </a:lnSpc>
              <a:spcBef>
                <a:spcPts val="600"/>
              </a:spcBef>
              <a:spcAft>
                <a:spcPts val="600"/>
              </a:spcAft>
              <a:buClr>
                <a:schemeClr val="dk1"/>
              </a:buClr>
              <a:buSzPts val="1600"/>
              <a:buFont typeface="Arial"/>
              <a:buNone/>
            </a:pPr>
            <a:r>
              <a:rPr lang="en" sz="2000" dirty="0">
                <a:solidFill>
                  <a:srgbClr val="424242"/>
                </a:solidFill>
              </a:rPr>
              <a:t>For more information, reach out to </a:t>
            </a:r>
            <a:r>
              <a:rPr lang="en" sz="2000" dirty="0">
                <a:solidFill>
                  <a:srgbClr val="0000FF"/>
                </a:solidFill>
                <a:uFill>
                  <a:noFill/>
                </a:uFill>
                <a:hlinkClick r:id="rId3">
                  <a:extLst>
                    <a:ext uri="{A12FA001-AC4F-418D-AE19-62706E023703}">
                      <ahyp:hlinkClr xmlns:ahyp="http://schemas.microsoft.com/office/drawing/2018/hyperlinkcolor" val="tx"/>
                    </a:ext>
                  </a:extLst>
                </a:hlinkClick>
              </a:rPr>
              <a:t>itcssd@gsa.gov</a:t>
            </a:r>
            <a:r>
              <a:rPr lang="en" sz="1600" dirty="0">
                <a:solidFill>
                  <a:schemeClr val="dk1"/>
                </a:solidFill>
              </a:rPr>
              <a:t>.</a:t>
            </a:r>
            <a:endParaRPr sz="1600" dirty="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9"/>
          <p:cNvSpPr txBox="1">
            <a:spLocks noGrp="1"/>
          </p:cNvSpPr>
          <p:nvPr>
            <p:ph type="ctrTitle"/>
          </p:nvPr>
        </p:nvSpPr>
        <p:spPr>
          <a:xfrm>
            <a:off x="311700" y="1178063"/>
            <a:ext cx="5550600" cy="810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Clr>
                <a:srgbClr val="FFFFFF"/>
              </a:buClr>
              <a:buSzPts val="3600"/>
              <a:buNone/>
            </a:pPr>
            <a:r>
              <a:rPr lang="en"/>
              <a:t>FAST 2024</a:t>
            </a:r>
            <a:endParaRPr/>
          </a:p>
        </p:txBody>
      </p:sp>
      <p:sp>
        <p:nvSpPr>
          <p:cNvPr id="615" name="Google Shape;615;p79" descr="VA Federal Supply Schedules (FSS) for Medical and Healthcare&#10;"/>
          <p:cNvSpPr txBox="1">
            <a:spLocks noGrp="1"/>
          </p:cNvSpPr>
          <p:nvPr>
            <p:ph type="subTitle" idx="1"/>
          </p:nvPr>
        </p:nvSpPr>
        <p:spPr>
          <a:xfrm>
            <a:off x="311700" y="2251125"/>
            <a:ext cx="6515700" cy="146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2590"/>
              <a:buNone/>
            </a:pPr>
            <a:r>
              <a:rPr lang="en" sz="3775" b="1" dirty="0">
                <a:latin typeface="Georgia"/>
                <a:ea typeface="Georgia"/>
                <a:cs typeface="Georgia"/>
                <a:sym typeface="Georgia"/>
              </a:rPr>
              <a:t>VA </a:t>
            </a:r>
            <a:r>
              <a:rPr lang="en" sz="3590" b="1" dirty="0">
                <a:latin typeface="Georgia"/>
                <a:ea typeface="Georgia"/>
                <a:cs typeface="Georgia"/>
                <a:sym typeface="Georgia"/>
              </a:rPr>
              <a:t>Federal Supply Schedules (FSS) for Medical and Healthcare</a:t>
            </a:r>
            <a:endParaRPr sz="3590" b="1" dirty="0">
              <a:latin typeface="Georgia"/>
              <a:ea typeface="Georgia"/>
              <a:cs typeface="Georgia"/>
              <a:sym typeface="Georgia"/>
            </a:endParaRPr>
          </a:p>
          <a:p>
            <a:pPr marL="0" lvl="0" indent="0" algn="l" rtl="0">
              <a:lnSpc>
                <a:spcPct val="80000"/>
              </a:lnSpc>
              <a:spcBef>
                <a:spcPts val="0"/>
              </a:spcBef>
              <a:spcAft>
                <a:spcPts val="0"/>
              </a:spcAft>
              <a:buSzPts val="2590"/>
              <a:buNone/>
            </a:pPr>
            <a:br>
              <a:rPr lang="en" sz="3590" b="1" dirty="0">
                <a:latin typeface="Georgia"/>
                <a:ea typeface="Georgia"/>
                <a:cs typeface="Georgia"/>
                <a:sym typeface="Georgia"/>
              </a:rPr>
            </a:br>
            <a:endParaRPr sz="3590" b="1" dirty="0"/>
          </a:p>
        </p:txBody>
      </p:sp>
      <p:sp>
        <p:nvSpPr>
          <p:cNvPr id="616" name="Google Shape;616;p79" descr="WWW.FSS.VA.GOV&#10;"/>
          <p:cNvSpPr txBox="1"/>
          <p:nvPr/>
        </p:nvSpPr>
        <p:spPr>
          <a:xfrm>
            <a:off x="2776200" y="3829050"/>
            <a:ext cx="3086100" cy="27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0" i="0" u="none" strike="noStrike" cap="none" dirty="0">
                <a:solidFill>
                  <a:srgbClr val="CAFF00"/>
                </a:solidFill>
                <a:latin typeface="Arial"/>
                <a:ea typeface="Arial"/>
                <a:cs typeface="Arial"/>
                <a:sym typeface="Arial"/>
              </a:rPr>
              <a:t>WWW.FSS.VA.GOV</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0" descr="Agenda"/>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 dirty="0"/>
              <a:t>Agenda</a:t>
            </a:r>
            <a:endParaRPr dirty="0"/>
          </a:p>
        </p:txBody>
      </p:sp>
      <p:sp>
        <p:nvSpPr>
          <p:cNvPr id="622" name="Google Shape;622;p80" descr="Agenda Items&#10;&#10;FSS Program - Category Management&#10;Tier 2 Spend Under Management (SUM)&#10;Nine FSS Schedules&#10;New Pricing Flexibilities for Staffing Services&#10;Improved Market Research Tools&#10;eTools&#10;Contact Information&#10;Q&amp;A&#10;"/>
          <p:cNvSpPr txBox="1">
            <a:spLocks noGrp="1"/>
          </p:cNvSpPr>
          <p:nvPr>
            <p:ph type="body" idx="1"/>
          </p:nvPr>
        </p:nvSpPr>
        <p:spPr>
          <a:xfrm>
            <a:off x="381000" y="742950"/>
            <a:ext cx="8382000" cy="3657600"/>
          </a:xfrm>
          <a:prstGeom prst="rect">
            <a:avLst/>
          </a:prstGeom>
          <a:noFill/>
          <a:ln>
            <a:noFill/>
          </a:ln>
        </p:spPr>
        <p:txBody>
          <a:bodyPr spcFirstLastPara="1" wrap="square" lIns="91425" tIns="45700" rIns="91425" bIns="45700" anchor="t" anchorCtr="0">
            <a:normAutofit fontScale="92500" lnSpcReduction="10000"/>
          </a:bodyPr>
          <a:lstStyle/>
          <a:p>
            <a:pPr marL="228600" lvl="0" indent="-214312" algn="l" rtl="0">
              <a:lnSpc>
                <a:spcPct val="90000"/>
              </a:lnSpc>
              <a:spcBef>
                <a:spcPts val="0"/>
              </a:spcBef>
              <a:spcAft>
                <a:spcPts val="0"/>
              </a:spcAft>
              <a:buClr>
                <a:srgbClr val="002060"/>
              </a:buClr>
              <a:buSzPct val="100000"/>
              <a:buChar char="•"/>
            </a:pPr>
            <a:r>
              <a:rPr lang="en" dirty="0"/>
              <a:t> FSS Program - Category Management</a:t>
            </a:r>
            <a:endParaRPr dirty="0"/>
          </a:p>
          <a:p>
            <a:pPr marL="685800" lvl="1" indent="-217169" algn="l" rtl="0">
              <a:lnSpc>
                <a:spcPct val="90000"/>
              </a:lnSpc>
              <a:spcBef>
                <a:spcPts val="500"/>
              </a:spcBef>
              <a:spcAft>
                <a:spcPts val="0"/>
              </a:spcAft>
              <a:buClr>
                <a:srgbClr val="002060"/>
              </a:buClr>
              <a:buSzPct val="100000"/>
              <a:buChar char="•"/>
            </a:pPr>
            <a:r>
              <a:rPr lang="en" dirty="0"/>
              <a:t>Tier 2 Spend Under Management (SUM)</a:t>
            </a:r>
            <a:endParaRPr dirty="0"/>
          </a:p>
          <a:p>
            <a:pPr marL="228600" lvl="0" indent="-214312" algn="l" rtl="0">
              <a:lnSpc>
                <a:spcPct val="90000"/>
              </a:lnSpc>
              <a:spcBef>
                <a:spcPts val="1000"/>
              </a:spcBef>
              <a:spcAft>
                <a:spcPts val="0"/>
              </a:spcAft>
              <a:buClr>
                <a:srgbClr val="002060"/>
              </a:buClr>
              <a:buSzPct val="100000"/>
              <a:buChar char="•"/>
            </a:pPr>
            <a:r>
              <a:rPr lang="en" dirty="0"/>
              <a:t>Nine FSS Schedules</a:t>
            </a:r>
            <a:endParaRPr dirty="0"/>
          </a:p>
          <a:p>
            <a:pPr marL="228600" lvl="0" indent="-214312" algn="l" rtl="0">
              <a:lnSpc>
                <a:spcPct val="90000"/>
              </a:lnSpc>
              <a:spcBef>
                <a:spcPts val="1000"/>
              </a:spcBef>
              <a:spcAft>
                <a:spcPts val="0"/>
              </a:spcAft>
              <a:buClr>
                <a:srgbClr val="002060"/>
              </a:buClr>
              <a:buSzPct val="100000"/>
              <a:buChar char="•"/>
            </a:pPr>
            <a:r>
              <a:rPr lang="en" dirty="0"/>
              <a:t>New Pricing Flexibilities for Staffing Services</a:t>
            </a:r>
            <a:endParaRPr dirty="0"/>
          </a:p>
          <a:p>
            <a:pPr marL="228600" lvl="0" indent="-214312" algn="l" rtl="0">
              <a:lnSpc>
                <a:spcPct val="90000"/>
              </a:lnSpc>
              <a:spcBef>
                <a:spcPts val="1000"/>
              </a:spcBef>
              <a:spcAft>
                <a:spcPts val="0"/>
              </a:spcAft>
              <a:buClr>
                <a:srgbClr val="002060"/>
              </a:buClr>
              <a:buSzPct val="100000"/>
              <a:buChar char="•"/>
            </a:pPr>
            <a:r>
              <a:rPr lang="en" dirty="0"/>
              <a:t>Improved Market Research Tools</a:t>
            </a:r>
            <a:endParaRPr dirty="0"/>
          </a:p>
          <a:p>
            <a:pPr marL="228600" lvl="0" indent="-214312" algn="l" rtl="0">
              <a:lnSpc>
                <a:spcPct val="90000"/>
              </a:lnSpc>
              <a:spcBef>
                <a:spcPts val="1000"/>
              </a:spcBef>
              <a:spcAft>
                <a:spcPts val="0"/>
              </a:spcAft>
              <a:buClr>
                <a:srgbClr val="002060"/>
              </a:buClr>
              <a:buSzPct val="100000"/>
              <a:buChar char="•"/>
            </a:pPr>
            <a:r>
              <a:rPr lang="en" dirty="0"/>
              <a:t>eTools</a:t>
            </a:r>
            <a:endParaRPr dirty="0"/>
          </a:p>
          <a:p>
            <a:pPr marL="228600" lvl="0" indent="-214312" algn="l" rtl="0">
              <a:lnSpc>
                <a:spcPct val="90000"/>
              </a:lnSpc>
              <a:spcBef>
                <a:spcPts val="1000"/>
              </a:spcBef>
              <a:spcAft>
                <a:spcPts val="0"/>
              </a:spcAft>
              <a:buClr>
                <a:srgbClr val="002060"/>
              </a:buClr>
              <a:buSzPct val="100000"/>
              <a:buChar char="•"/>
            </a:pPr>
            <a:r>
              <a:rPr lang="en" dirty="0"/>
              <a:t>Contact Information</a:t>
            </a:r>
            <a:endParaRPr dirty="0"/>
          </a:p>
          <a:p>
            <a:pPr marL="228600" lvl="0" indent="-214312" algn="l" rtl="0">
              <a:lnSpc>
                <a:spcPct val="90000"/>
              </a:lnSpc>
              <a:spcBef>
                <a:spcPts val="1000"/>
              </a:spcBef>
              <a:spcAft>
                <a:spcPts val="0"/>
              </a:spcAft>
              <a:buClr>
                <a:srgbClr val="002060"/>
              </a:buClr>
              <a:buSzPct val="100000"/>
              <a:buChar char="•"/>
            </a:pPr>
            <a:r>
              <a:rPr lang="en" dirty="0"/>
              <a:t>Q&amp;A</a:t>
            </a:r>
            <a:endParaRPr dirty="0"/>
          </a:p>
          <a:p>
            <a:pPr marL="228600" lvl="0" indent="-38100" algn="l" rtl="0">
              <a:lnSpc>
                <a:spcPct val="90000"/>
              </a:lnSpc>
              <a:spcBef>
                <a:spcPts val="1000"/>
              </a:spcBef>
              <a:spcAft>
                <a:spcPts val="0"/>
              </a:spcAft>
              <a:buClr>
                <a:srgbClr val="002060"/>
              </a:buClr>
              <a:buSzPct val="100000"/>
              <a:buNone/>
            </a:pPr>
            <a:endParaRPr dirty="0"/>
          </a:p>
        </p:txBody>
      </p:sp>
      <p:sp>
        <p:nvSpPr>
          <p:cNvPr id="623" name="Google Shape;623;p80" descr="Page 2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24</a:t>
            </a:fld>
            <a:endParaRPr dirty="0"/>
          </a:p>
        </p:txBody>
      </p:sp>
      <p:sp>
        <p:nvSpPr>
          <p:cNvPr id="624" name="Google Shape;624;p80" descr="WWW.FSS.VA.GOV&#10;"/>
          <p:cNvSpPr txBox="1"/>
          <p:nvPr/>
        </p:nvSpPr>
        <p:spPr>
          <a:xfrm>
            <a:off x="3276600" y="4721528"/>
            <a:ext cx="4646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b="0" i="0" u="sng" strike="noStrike" cap="none" dirty="0">
                <a:solidFill>
                  <a:srgbClr val="CAFF00"/>
                </a:solidFill>
                <a:latin typeface="Calibri"/>
                <a:ea typeface="Calibri"/>
                <a:cs typeface="Calibri"/>
                <a:sym typeface="Calibri"/>
              </a:rPr>
              <a:t>WWW.FSS.VA.GOV</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81" descr="M-19-13 Category Management"/>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 dirty="0"/>
              <a:t>M-19-13 Category Management</a:t>
            </a:r>
            <a:endParaRPr dirty="0"/>
          </a:p>
        </p:txBody>
      </p:sp>
      <p:sp>
        <p:nvSpPr>
          <p:cNvPr id="630" name="Google Shape;630;p81" descr="There are several key points being convey about M-19-13: Category Management. It provides information on program parameters&#10;"/>
          <p:cNvSpPr txBox="1">
            <a:spLocks noGrp="1"/>
          </p:cNvSpPr>
          <p:nvPr>
            <p:ph type="body" idx="1"/>
          </p:nvPr>
        </p:nvSpPr>
        <p:spPr>
          <a:xfrm>
            <a:off x="381000" y="836404"/>
            <a:ext cx="8382000" cy="3657600"/>
          </a:xfrm>
          <a:prstGeom prst="rect">
            <a:avLst/>
          </a:prstGeom>
          <a:noFill/>
          <a:ln>
            <a:noFill/>
          </a:ln>
        </p:spPr>
        <p:txBody>
          <a:bodyPr spcFirstLastPara="1" wrap="square" lIns="91425" tIns="45700" rIns="91425" bIns="45700" anchor="t" anchorCtr="0">
            <a:normAutofit fontScale="47500" lnSpcReduction="20000"/>
          </a:bodyPr>
          <a:lstStyle/>
          <a:p>
            <a:pPr marL="457200" lvl="0" indent="-428625" algn="l" rtl="0">
              <a:lnSpc>
                <a:spcPct val="90000"/>
              </a:lnSpc>
              <a:spcBef>
                <a:spcPts val="0"/>
              </a:spcBef>
              <a:spcAft>
                <a:spcPts val="0"/>
              </a:spcAft>
              <a:buClr>
                <a:srgbClr val="002060"/>
              </a:buClr>
              <a:buSzPct val="100000"/>
              <a:buFont typeface="Arial"/>
              <a:buChar char="•"/>
            </a:pPr>
            <a:r>
              <a:rPr lang="en" dirty="0"/>
              <a:t>Agencies shall undertake five key category management actions to better position themselves to bring spending under management and leverage common contract solutions and practices: </a:t>
            </a:r>
            <a:endParaRPr dirty="0"/>
          </a:p>
          <a:p>
            <a:pPr marL="457200" lvl="0" indent="-428625" algn="l" rtl="0">
              <a:lnSpc>
                <a:spcPct val="90000"/>
              </a:lnSpc>
              <a:spcBef>
                <a:spcPts val="1000"/>
              </a:spcBef>
              <a:spcAft>
                <a:spcPts val="0"/>
              </a:spcAft>
              <a:buClr>
                <a:srgbClr val="002060"/>
              </a:buClr>
              <a:buSzPct val="100000"/>
              <a:buFont typeface="Arial"/>
              <a:buChar char="•"/>
            </a:pPr>
            <a:r>
              <a:rPr lang="en" dirty="0"/>
              <a:t>1. Annually establish plans to reduce unaligned spend and increase the use of BIC solutions for common goods and services, consistent with small business and other statutory socio-economic responsibilities; </a:t>
            </a:r>
            <a:endParaRPr dirty="0"/>
          </a:p>
          <a:p>
            <a:pPr marL="457200" lvl="0" indent="-428625" algn="l" rtl="0">
              <a:lnSpc>
                <a:spcPct val="90000"/>
              </a:lnSpc>
              <a:spcBef>
                <a:spcPts val="1000"/>
              </a:spcBef>
              <a:spcAft>
                <a:spcPts val="0"/>
              </a:spcAft>
              <a:buClr>
                <a:srgbClr val="002060"/>
              </a:buClr>
              <a:buSzPct val="100000"/>
              <a:buFont typeface="Arial"/>
              <a:buChar char="•"/>
            </a:pPr>
            <a:r>
              <a:rPr lang="en" dirty="0"/>
              <a:t>2. Develop effective vendor management strategies to improve communications with contractors, especially those that support mission-critical functions; </a:t>
            </a:r>
            <a:endParaRPr dirty="0"/>
          </a:p>
          <a:p>
            <a:pPr marL="457200" lvl="0" indent="-428625" algn="l" rtl="0">
              <a:lnSpc>
                <a:spcPct val="90000"/>
              </a:lnSpc>
              <a:spcBef>
                <a:spcPts val="1000"/>
              </a:spcBef>
              <a:spcAft>
                <a:spcPts val="0"/>
              </a:spcAft>
              <a:buClr>
                <a:srgbClr val="002060"/>
              </a:buClr>
              <a:buSzPct val="100000"/>
              <a:buFont typeface="Arial"/>
              <a:buChar char="•"/>
            </a:pPr>
            <a:r>
              <a:rPr lang="en" dirty="0"/>
              <a:t>3. Implement demand management strategies to eliminate inefficient purchasing and consumption behaviors; </a:t>
            </a:r>
            <a:endParaRPr dirty="0"/>
          </a:p>
          <a:p>
            <a:pPr marL="457200" lvl="0" indent="-428625" algn="l" rtl="0">
              <a:lnSpc>
                <a:spcPct val="90000"/>
              </a:lnSpc>
              <a:spcBef>
                <a:spcPts val="1000"/>
              </a:spcBef>
              <a:spcAft>
                <a:spcPts val="0"/>
              </a:spcAft>
              <a:buClr>
                <a:srgbClr val="002060"/>
              </a:buClr>
              <a:buSzPct val="100000"/>
              <a:buFont typeface="Arial"/>
              <a:buChar char="•"/>
            </a:pPr>
            <a:r>
              <a:rPr lang="en" dirty="0"/>
              <a:t>4. Share data across the Federal Government to differentiate quality and value of products and services in making buying decisions; and </a:t>
            </a:r>
            <a:endParaRPr dirty="0"/>
          </a:p>
          <a:p>
            <a:pPr marL="457200" lvl="0" indent="-428625" algn="l" rtl="0">
              <a:lnSpc>
                <a:spcPct val="90000"/>
              </a:lnSpc>
              <a:spcBef>
                <a:spcPts val="1000"/>
              </a:spcBef>
              <a:spcAft>
                <a:spcPts val="0"/>
              </a:spcAft>
              <a:buClr>
                <a:srgbClr val="002060"/>
              </a:buClr>
              <a:buSzPct val="100000"/>
              <a:buFont typeface="Arial"/>
              <a:buChar char="•"/>
            </a:pPr>
            <a:r>
              <a:rPr lang="en" dirty="0"/>
              <a:t>5. Train and develop the workforce in category management principles and practices. </a:t>
            </a:r>
            <a:endParaRPr dirty="0"/>
          </a:p>
          <a:p>
            <a:pPr marL="457200" lvl="0" indent="-352425" algn="l" rtl="0">
              <a:lnSpc>
                <a:spcPct val="90000"/>
              </a:lnSpc>
              <a:spcBef>
                <a:spcPts val="1000"/>
              </a:spcBef>
              <a:spcAft>
                <a:spcPts val="0"/>
              </a:spcAft>
              <a:buClr>
                <a:srgbClr val="002060"/>
              </a:buClr>
              <a:buSzPct val="100000"/>
              <a:buFont typeface="Arial"/>
              <a:buNone/>
            </a:pPr>
            <a:endParaRPr dirty="0"/>
          </a:p>
          <a:p>
            <a:pPr marL="457200" lvl="0" indent="-428625" algn="l" rtl="0">
              <a:lnSpc>
                <a:spcPct val="90000"/>
              </a:lnSpc>
              <a:spcBef>
                <a:spcPts val="1000"/>
              </a:spcBef>
              <a:spcAft>
                <a:spcPts val="0"/>
              </a:spcAft>
              <a:buClr>
                <a:srgbClr val="005599"/>
              </a:buClr>
              <a:buSzPct val="100000"/>
              <a:buChar char="•"/>
            </a:pPr>
            <a:r>
              <a:rPr lang="en" b="0" i="0" u="sng" dirty="0">
                <a:solidFill>
                  <a:srgbClr val="005599"/>
                </a:solidFill>
                <a:latin typeface="Arial"/>
                <a:ea typeface="Arial"/>
                <a:cs typeface="Arial"/>
                <a:sym typeface="Arial"/>
                <a:hlinkClick r:id="rId3">
                  <a:extLst>
                    <a:ext uri="{A12FA001-AC4F-418D-AE19-62706E023703}">
                      <ahyp:hlinkClr xmlns:ahyp="http://schemas.microsoft.com/office/drawing/2018/hyperlinkcolor" val="tx"/>
                    </a:ext>
                  </a:extLst>
                </a:hlinkClick>
              </a:rPr>
              <a:t>M-19-13</a:t>
            </a:r>
            <a:r>
              <a:rPr lang="en" b="0" i="0" dirty="0">
                <a:solidFill>
                  <a:srgbClr val="1B1B1B"/>
                </a:solidFill>
                <a:latin typeface="Arial"/>
                <a:ea typeface="Arial"/>
                <a:cs typeface="Arial"/>
                <a:sym typeface="Arial"/>
              </a:rPr>
              <a:t>: Category Management: Making Smarter Use of Common Contract Solutions and Practices, issued Mar 20, 2019.</a:t>
            </a:r>
            <a:endParaRPr dirty="0"/>
          </a:p>
          <a:p>
            <a:pPr marL="457200" lvl="0" indent="-352425" algn="l" rtl="0">
              <a:lnSpc>
                <a:spcPct val="90000"/>
              </a:lnSpc>
              <a:spcBef>
                <a:spcPts val="1000"/>
              </a:spcBef>
              <a:spcAft>
                <a:spcPts val="0"/>
              </a:spcAft>
              <a:buClr>
                <a:srgbClr val="002060"/>
              </a:buClr>
              <a:buSzPct val="100000"/>
              <a:buFont typeface="Arial"/>
              <a:buNone/>
            </a:pPr>
            <a:endParaRPr dirty="0"/>
          </a:p>
          <a:p>
            <a:pPr marL="457200" lvl="0" indent="-428625" algn="l" rtl="0">
              <a:lnSpc>
                <a:spcPct val="90000"/>
              </a:lnSpc>
              <a:spcBef>
                <a:spcPts val="1000"/>
              </a:spcBef>
              <a:spcAft>
                <a:spcPts val="0"/>
              </a:spcAft>
              <a:buClr>
                <a:srgbClr val="002060"/>
              </a:buClr>
              <a:buSzPct val="100000"/>
              <a:buFont typeface="Arial"/>
              <a:buChar char="•"/>
            </a:pPr>
            <a:r>
              <a:rPr lang="en" b="1" dirty="0"/>
              <a:t>FSS qualifies as Tier 2 Spend Under Management (SUM)</a:t>
            </a:r>
            <a:endParaRPr dirty="0"/>
          </a:p>
        </p:txBody>
      </p:sp>
      <p:sp>
        <p:nvSpPr>
          <p:cNvPr id="631" name="Google Shape;631;p81" descr="Page 2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25</a:t>
            </a:fld>
            <a:endParaRPr dirty="0"/>
          </a:p>
        </p:txBody>
      </p:sp>
      <p:sp>
        <p:nvSpPr>
          <p:cNvPr id="632" name="Google Shape;632;p81" descr="WWW.FSS.VA.GOV&#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dirty="0"/>
              <a:t>WWW.FSS.VA.GOV</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2" descr="Federal Supply Schedules Overview "/>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Font typeface="Calibri"/>
              <a:buNone/>
            </a:pPr>
            <a:r>
              <a:rPr lang="en" sz="2800" b="1" dirty="0">
                <a:latin typeface="Calibri"/>
                <a:ea typeface="Calibri"/>
                <a:cs typeface="Calibri"/>
                <a:sym typeface="Calibri"/>
              </a:rPr>
              <a:t>Federal Supply Schedules Overview </a:t>
            </a:r>
            <a:endParaRPr dirty="0"/>
          </a:p>
        </p:txBody>
      </p:sp>
      <p:sp>
        <p:nvSpPr>
          <p:cNvPr id="639" name="Google Shape;639;p82" descr="VA FSS began in 1960.  In February 2022, General Services Administration (GSA) assigned VA Secretary to manage the Medical and Healthcare Multiple Award Schedule Program for the federal government &#10;Supports 370 contracting offices and approximately 8,000+ acquisition personnel&#10;$18.9B in acquisition support procured using FSS contracts in FY23&#10;$12.4B VA and $6.5B Other Government Agencies (OGA)&#10;41% increase since 2017&#10;Approximately 1,700 contracts,  800,000 items and services at fair and reasonable prices searchable on the web&#10;Multiple Award Schedule (MAS) – all offers provided the same opportunity for a contract &#10;Commercial Medical &amp; Healthcare Products &amp; Services using Open &amp; Continuous Solicitations&#10;Multi-Year Contracts &#10;"/>
          <p:cNvSpPr txBox="1">
            <a:spLocks noGrp="1"/>
          </p:cNvSpPr>
          <p:nvPr>
            <p:ph type="body" idx="1"/>
          </p:nvPr>
        </p:nvSpPr>
        <p:spPr>
          <a:xfrm>
            <a:off x="457200" y="714375"/>
            <a:ext cx="8229600" cy="3714900"/>
          </a:xfrm>
          <a:prstGeom prst="rect">
            <a:avLst/>
          </a:prstGeom>
          <a:noFill/>
          <a:ln>
            <a:noFill/>
          </a:ln>
        </p:spPr>
        <p:txBody>
          <a:bodyPr spcFirstLastPara="1" wrap="square" lIns="91425" tIns="45700" rIns="91425" bIns="45700" anchor="t" anchorCtr="0">
            <a:normAutofit fontScale="25000" lnSpcReduction="20000"/>
          </a:bodyPr>
          <a:lstStyle/>
          <a:p>
            <a:pPr marL="228600" lvl="0" indent="-228600" algn="l" rtl="0">
              <a:lnSpc>
                <a:spcPct val="110000"/>
              </a:lnSpc>
              <a:spcBef>
                <a:spcPts val="0"/>
              </a:spcBef>
              <a:spcAft>
                <a:spcPts val="0"/>
              </a:spcAft>
              <a:buClr>
                <a:srgbClr val="002060"/>
              </a:buClr>
              <a:buSzPct val="100000"/>
              <a:buChar char="•"/>
            </a:pPr>
            <a:r>
              <a:rPr lang="en" sz="6400" dirty="0">
                <a:latin typeface="Calibri"/>
                <a:ea typeface="Calibri"/>
                <a:cs typeface="Calibri"/>
                <a:sym typeface="Calibri"/>
              </a:rPr>
              <a:t>VA FSS began in 1960.  In February 2022, General Services Administration (GSA) assigned VA Secretary to manage the Medical and Healthcare Multiple Award Schedule Program for the federal government </a:t>
            </a:r>
            <a:endParaRPr dirty="0"/>
          </a:p>
          <a:p>
            <a:pPr marL="685800" lvl="1" indent="-228600" algn="l" rtl="0">
              <a:lnSpc>
                <a:spcPct val="110000"/>
              </a:lnSpc>
              <a:spcBef>
                <a:spcPts val="1200"/>
              </a:spcBef>
              <a:spcAft>
                <a:spcPts val="0"/>
              </a:spcAft>
              <a:buClr>
                <a:srgbClr val="002060"/>
              </a:buClr>
              <a:buSzPct val="100000"/>
              <a:buChar char="•"/>
            </a:pPr>
            <a:r>
              <a:rPr lang="en" sz="6400" dirty="0">
                <a:latin typeface="Calibri"/>
                <a:ea typeface="Calibri"/>
                <a:cs typeface="Calibri"/>
                <a:sym typeface="Calibri"/>
              </a:rPr>
              <a:t>Supports 370 contracting offices and approximately 8,000+ acquisition personnel</a:t>
            </a:r>
            <a:endParaRPr dirty="0"/>
          </a:p>
          <a:p>
            <a:pPr marL="228600" lvl="0" indent="-228600" algn="l" rtl="0">
              <a:lnSpc>
                <a:spcPct val="110000"/>
              </a:lnSpc>
              <a:spcBef>
                <a:spcPts val="1200"/>
              </a:spcBef>
              <a:spcAft>
                <a:spcPts val="0"/>
              </a:spcAft>
              <a:buClr>
                <a:srgbClr val="002060"/>
              </a:buClr>
              <a:buSzPct val="100000"/>
              <a:buChar char="•"/>
            </a:pPr>
            <a:r>
              <a:rPr lang="en" sz="6400" dirty="0">
                <a:latin typeface="Calibri"/>
                <a:ea typeface="Calibri"/>
                <a:cs typeface="Calibri"/>
                <a:sym typeface="Calibri"/>
              </a:rPr>
              <a:t>$18.9B in acquisition support procured using FSS contracts in FY23</a:t>
            </a:r>
            <a:endParaRPr dirty="0"/>
          </a:p>
          <a:p>
            <a:pPr marL="685800" lvl="1" indent="-228600" algn="l" rtl="0">
              <a:lnSpc>
                <a:spcPct val="110000"/>
              </a:lnSpc>
              <a:spcBef>
                <a:spcPts val="1200"/>
              </a:spcBef>
              <a:spcAft>
                <a:spcPts val="0"/>
              </a:spcAft>
              <a:buClr>
                <a:srgbClr val="002060"/>
              </a:buClr>
              <a:buSzPct val="100000"/>
              <a:buChar char="•"/>
            </a:pPr>
            <a:r>
              <a:rPr lang="en" sz="6400" dirty="0">
                <a:latin typeface="Calibri"/>
                <a:ea typeface="Calibri"/>
                <a:cs typeface="Calibri"/>
                <a:sym typeface="Calibri"/>
              </a:rPr>
              <a:t>$12.4B VA and $6.5B Other Government Agencies (OGA)</a:t>
            </a:r>
            <a:endParaRPr dirty="0"/>
          </a:p>
          <a:p>
            <a:pPr marL="685800" lvl="1" indent="-228600" algn="l" rtl="0">
              <a:lnSpc>
                <a:spcPct val="110000"/>
              </a:lnSpc>
              <a:spcBef>
                <a:spcPts val="1200"/>
              </a:spcBef>
              <a:spcAft>
                <a:spcPts val="0"/>
              </a:spcAft>
              <a:buClr>
                <a:srgbClr val="002060"/>
              </a:buClr>
              <a:buSzPct val="100000"/>
              <a:buChar char="•"/>
            </a:pPr>
            <a:r>
              <a:rPr lang="en" sz="6400" dirty="0">
                <a:latin typeface="Calibri"/>
                <a:ea typeface="Calibri"/>
                <a:cs typeface="Calibri"/>
                <a:sym typeface="Calibri"/>
              </a:rPr>
              <a:t>41% increase since 2017</a:t>
            </a:r>
            <a:endParaRPr dirty="0"/>
          </a:p>
          <a:p>
            <a:pPr marL="228600" lvl="0" indent="-228600" algn="l" rtl="0">
              <a:lnSpc>
                <a:spcPct val="110000"/>
              </a:lnSpc>
              <a:spcBef>
                <a:spcPts val="1200"/>
              </a:spcBef>
              <a:spcAft>
                <a:spcPts val="0"/>
              </a:spcAft>
              <a:buClr>
                <a:srgbClr val="002060"/>
              </a:buClr>
              <a:buSzPct val="100000"/>
              <a:buChar char="•"/>
            </a:pPr>
            <a:r>
              <a:rPr lang="en" sz="6400" dirty="0">
                <a:latin typeface="Calibri"/>
                <a:ea typeface="Calibri"/>
                <a:cs typeface="Calibri"/>
                <a:sym typeface="Calibri"/>
              </a:rPr>
              <a:t>Approximately 1,700 contracts,  800,000 items and services at fair and reasonable prices searchable on the web</a:t>
            </a:r>
            <a:endParaRPr dirty="0"/>
          </a:p>
          <a:p>
            <a:pPr marL="228600" lvl="0" indent="-228600" algn="l" rtl="0">
              <a:lnSpc>
                <a:spcPct val="110000"/>
              </a:lnSpc>
              <a:spcBef>
                <a:spcPts val="1200"/>
              </a:spcBef>
              <a:spcAft>
                <a:spcPts val="0"/>
              </a:spcAft>
              <a:buClr>
                <a:srgbClr val="002060"/>
              </a:buClr>
              <a:buSzPct val="100000"/>
              <a:buChar char="•"/>
            </a:pPr>
            <a:r>
              <a:rPr lang="en" sz="6400" dirty="0">
                <a:latin typeface="Calibri"/>
                <a:ea typeface="Calibri"/>
                <a:cs typeface="Calibri"/>
                <a:sym typeface="Calibri"/>
              </a:rPr>
              <a:t>Multiple Award Schedule (MAS) – all offers provided the same opportunity for a contract </a:t>
            </a:r>
            <a:endParaRPr dirty="0"/>
          </a:p>
          <a:p>
            <a:pPr marL="228600" lvl="0" indent="-228600" algn="l" rtl="0">
              <a:lnSpc>
                <a:spcPct val="110000"/>
              </a:lnSpc>
              <a:spcBef>
                <a:spcPts val="1200"/>
              </a:spcBef>
              <a:spcAft>
                <a:spcPts val="0"/>
              </a:spcAft>
              <a:buClr>
                <a:srgbClr val="002060"/>
              </a:buClr>
              <a:buSzPct val="100000"/>
              <a:buChar char="•"/>
            </a:pPr>
            <a:r>
              <a:rPr lang="en" sz="6400" dirty="0">
                <a:latin typeface="Calibri"/>
                <a:ea typeface="Calibri"/>
                <a:cs typeface="Calibri"/>
                <a:sym typeface="Calibri"/>
              </a:rPr>
              <a:t>Commercial Medical &amp; Healthcare Products &amp; Services using Open &amp; Continuous Solicitations</a:t>
            </a:r>
            <a:endParaRPr dirty="0"/>
          </a:p>
          <a:p>
            <a:pPr marL="228600" lvl="0" indent="-228600" algn="l" rtl="0">
              <a:lnSpc>
                <a:spcPct val="110000"/>
              </a:lnSpc>
              <a:spcBef>
                <a:spcPts val="1200"/>
              </a:spcBef>
              <a:spcAft>
                <a:spcPts val="0"/>
              </a:spcAft>
              <a:buClr>
                <a:srgbClr val="002060"/>
              </a:buClr>
              <a:buSzPct val="100000"/>
              <a:buChar char="•"/>
            </a:pPr>
            <a:r>
              <a:rPr lang="en" sz="6400" dirty="0">
                <a:latin typeface="Calibri"/>
                <a:ea typeface="Calibri"/>
                <a:cs typeface="Calibri"/>
                <a:sym typeface="Calibri"/>
              </a:rPr>
              <a:t>Multi-Year Contracts </a:t>
            </a:r>
            <a:endParaRPr dirty="0"/>
          </a:p>
          <a:p>
            <a:pPr marL="1143000" lvl="2" indent="-228600" algn="l" rtl="0">
              <a:lnSpc>
                <a:spcPct val="25000"/>
              </a:lnSpc>
              <a:spcBef>
                <a:spcPts val="1200"/>
              </a:spcBef>
              <a:spcAft>
                <a:spcPts val="0"/>
              </a:spcAft>
              <a:buClr>
                <a:srgbClr val="002060"/>
              </a:buClr>
              <a:buSzPct val="100000"/>
              <a:buChar char="•"/>
            </a:pPr>
            <a:r>
              <a:rPr lang="en" sz="6400" dirty="0">
                <a:latin typeface="Calibri"/>
                <a:ea typeface="Calibri"/>
                <a:cs typeface="Calibri"/>
                <a:sym typeface="Calibri"/>
              </a:rPr>
              <a:t>5-year base + 5-year option for most schedules </a:t>
            </a:r>
            <a:endParaRPr sz="6400" i="1" dirty="0">
              <a:latin typeface="Calibri"/>
              <a:ea typeface="Calibri"/>
              <a:cs typeface="Calibri"/>
              <a:sym typeface="Calibri"/>
            </a:endParaRPr>
          </a:p>
          <a:p>
            <a:pPr marL="1143000" lvl="2" indent="-228600" algn="l" rtl="0">
              <a:lnSpc>
                <a:spcPct val="25000"/>
              </a:lnSpc>
              <a:spcBef>
                <a:spcPts val="300"/>
              </a:spcBef>
              <a:spcAft>
                <a:spcPts val="0"/>
              </a:spcAft>
              <a:buClr>
                <a:srgbClr val="002060"/>
              </a:buClr>
              <a:buSzPct val="100000"/>
              <a:buChar char="•"/>
            </a:pPr>
            <a:r>
              <a:rPr lang="en" sz="6400" dirty="0">
                <a:latin typeface="Calibri"/>
                <a:ea typeface="Calibri"/>
                <a:cs typeface="Calibri"/>
                <a:sym typeface="Calibri"/>
              </a:rPr>
              <a:t>Schedule 65 I B (Pharmaceuticals) has no option period</a:t>
            </a:r>
            <a:endParaRPr dirty="0"/>
          </a:p>
          <a:p>
            <a:pPr marL="1143000" lvl="2" indent="-228600" algn="l" rtl="0">
              <a:lnSpc>
                <a:spcPct val="25000"/>
              </a:lnSpc>
              <a:spcBef>
                <a:spcPts val="300"/>
              </a:spcBef>
              <a:spcAft>
                <a:spcPts val="0"/>
              </a:spcAft>
              <a:buClr>
                <a:srgbClr val="002060"/>
              </a:buClr>
              <a:buSzPct val="100000"/>
              <a:buChar char="•"/>
            </a:pPr>
            <a:r>
              <a:rPr lang="en" sz="6400" dirty="0">
                <a:latin typeface="Calibri"/>
                <a:ea typeface="Calibri"/>
                <a:cs typeface="Calibri"/>
                <a:sym typeface="Calibri"/>
              </a:rPr>
              <a:t> Schedule 66 III (Cost per Test) has 5-year base + 3, 5-year options</a:t>
            </a:r>
            <a:endParaRPr dirty="0"/>
          </a:p>
          <a:p>
            <a:pPr marL="228600" lvl="0" indent="-180975" algn="l" rtl="0">
              <a:lnSpc>
                <a:spcPct val="90000"/>
              </a:lnSpc>
              <a:spcBef>
                <a:spcPts val="2800"/>
              </a:spcBef>
              <a:spcAft>
                <a:spcPts val="0"/>
              </a:spcAft>
              <a:buClr>
                <a:srgbClr val="002060"/>
              </a:buClr>
              <a:buSzPct val="100000"/>
              <a:buNone/>
            </a:pPr>
            <a:endParaRPr dirty="0"/>
          </a:p>
        </p:txBody>
      </p:sp>
      <p:sp>
        <p:nvSpPr>
          <p:cNvPr id="640" name="Google Shape;640;p82" descr="Page 2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8A93A9"/>
                </a:solidFill>
              </a:rPr>
              <a:t>26</a:t>
            </a:fld>
            <a:endParaRPr dirty="0">
              <a:solidFill>
                <a:srgbClr val="8A93A9"/>
              </a:solidFill>
            </a:endParaRPr>
          </a:p>
        </p:txBody>
      </p:sp>
      <p:sp>
        <p:nvSpPr>
          <p:cNvPr id="641" name="Google Shape;641;p82" descr="WWW.FSS.VA.GOV&#10;"/>
          <p:cNvSpPr txBox="1">
            <a:spLocks noGrp="1"/>
          </p:cNvSpPr>
          <p:nvPr>
            <p:ph type="ftr" idx="11"/>
          </p:nvPr>
        </p:nvSpPr>
        <p:spPr>
          <a:xfrm>
            <a:off x="3028950" y="4767263"/>
            <a:ext cx="3086100" cy="46170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 sz="2400" u="sng" dirty="0">
                <a:solidFill>
                  <a:srgbClr val="CAFF00"/>
                </a:solidFill>
              </a:rPr>
              <a:t>WWW.FSS.VA.GOV</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3" descr="Program Considerations"/>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Font typeface="Calibri"/>
              <a:buNone/>
            </a:pPr>
            <a:r>
              <a:rPr lang="en" sz="2800" b="1" dirty="0">
                <a:latin typeface="Calibri"/>
                <a:ea typeface="Calibri"/>
                <a:cs typeface="Calibri"/>
                <a:sym typeface="Calibri"/>
              </a:rPr>
              <a:t>Program Considerations</a:t>
            </a:r>
            <a:endParaRPr dirty="0"/>
          </a:p>
        </p:txBody>
      </p:sp>
      <p:sp>
        <p:nvSpPr>
          <p:cNvPr id="648" name="Google Shape;648;p83" descr="This slide provides information on program parameters Trade Agreements Act (TAA) , Vets First Program, Procurement Action Lead-Time (PALT) and Top 3 Schedules in FY23 (Sales)&#10;&#10;"/>
          <p:cNvSpPr txBox="1">
            <a:spLocks noGrp="1"/>
          </p:cNvSpPr>
          <p:nvPr>
            <p:ph type="body" idx="1"/>
          </p:nvPr>
        </p:nvSpPr>
        <p:spPr>
          <a:xfrm>
            <a:off x="152400" y="685800"/>
            <a:ext cx="8610600" cy="3657600"/>
          </a:xfrm>
          <a:prstGeom prst="rect">
            <a:avLst/>
          </a:prstGeom>
          <a:noFill/>
          <a:ln>
            <a:noFill/>
          </a:ln>
        </p:spPr>
        <p:txBody>
          <a:bodyPr spcFirstLastPara="1" wrap="square" lIns="91425" tIns="45700" rIns="91425" bIns="45700" anchor="t" anchorCtr="0">
            <a:normAutofit fontScale="25000" lnSpcReduction="20000"/>
          </a:bodyPr>
          <a:lstStyle/>
          <a:p>
            <a:pPr marL="228600" lvl="0" indent="-228600" algn="l" rtl="0">
              <a:lnSpc>
                <a:spcPct val="90000"/>
              </a:lnSpc>
              <a:spcBef>
                <a:spcPts val="0"/>
              </a:spcBef>
              <a:spcAft>
                <a:spcPts val="0"/>
              </a:spcAft>
              <a:buClr>
                <a:srgbClr val="002060"/>
              </a:buClr>
              <a:buSzPct val="100000"/>
              <a:buChar char="•"/>
            </a:pPr>
            <a:r>
              <a:rPr lang="en" sz="6400" b="1" dirty="0">
                <a:latin typeface="Calibri"/>
                <a:ea typeface="Calibri"/>
                <a:cs typeface="Calibri"/>
                <a:sym typeface="Calibri"/>
              </a:rPr>
              <a:t>Trade Agreements Act (TAA) </a:t>
            </a:r>
            <a:r>
              <a:rPr lang="en" sz="6400" dirty="0">
                <a:latin typeface="Calibri"/>
                <a:ea typeface="Calibri"/>
                <a:cs typeface="Calibri"/>
                <a:sym typeface="Calibri"/>
              </a:rPr>
              <a:t>– Limits FSS to contracting only for U.S.-made or TAA designated country end products</a:t>
            </a:r>
            <a:endParaRPr dirty="0"/>
          </a:p>
          <a:p>
            <a:pPr marL="0" lvl="0" indent="0" algn="l" rtl="0">
              <a:lnSpc>
                <a:spcPct val="90000"/>
              </a:lnSpc>
              <a:spcBef>
                <a:spcPts val="600"/>
              </a:spcBef>
              <a:spcAft>
                <a:spcPts val="0"/>
              </a:spcAft>
              <a:buClr>
                <a:srgbClr val="002060"/>
              </a:buClr>
              <a:buSzPct val="100000"/>
              <a:buNone/>
            </a:pPr>
            <a:endParaRPr sz="6400" dirty="0">
              <a:latin typeface="Calibri"/>
              <a:ea typeface="Calibri"/>
              <a:cs typeface="Calibri"/>
              <a:sym typeface="Calibri"/>
            </a:endParaRPr>
          </a:p>
          <a:p>
            <a:pPr marL="228600" lvl="0" indent="-228600" algn="l" rtl="0">
              <a:lnSpc>
                <a:spcPct val="90000"/>
              </a:lnSpc>
              <a:spcBef>
                <a:spcPts val="600"/>
              </a:spcBef>
              <a:spcAft>
                <a:spcPts val="0"/>
              </a:spcAft>
              <a:buClr>
                <a:srgbClr val="002060"/>
              </a:buClr>
              <a:buSzPct val="100000"/>
              <a:buChar char="•"/>
            </a:pPr>
            <a:r>
              <a:rPr lang="en" sz="6400" b="1" dirty="0">
                <a:latin typeface="Calibri"/>
                <a:ea typeface="Calibri"/>
                <a:cs typeface="Calibri"/>
                <a:sym typeface="Calibri"/>
              </a:rPr>
              <a:t>Vets First Program – </a:t>
            </a:r>
            <a:r>
              <a:rPr lang="en" sz="6400" dirty="0">
                <a:latin typeface="Calibri"/>
                <a:ea typeface="Calibri"/>
                <a:cs typeface="Calibri"/>
                <a:sym typeface="Calibri"/>
              </a:rPr>
              <a:t>FSS online search tool (CCST) helps identify Veteran Owned Small Businesses</a:t>
            </a:r>
            <a:endParaRPr dirty="0"/>
          </a:p>
          <a:p>
            <a:pPr marL="685800" lvl="1" indent="-228600" algn="l" rtl="0">
              <a:lnSpc>
                <a:spcPct val="90000"/>
              </a:lnSpc>
              <a:spcBef>
                <a:spcPts val="600"/>
              </a:spcBef>
              <a:spcAft>
                <a:spcPts val="0"/>
              </a:spcAft>
              <a:buClr>
                <a:srgbClr val="002060"/>
              </a:buClr>
              <a:buSzPct val="100000"/>
              <a:buChar char="•"/>
            </a:pPr>
            <a:r>
              <a:rPr lang="en" sz="6400" dirty="0">
                <a:latin typeface="Calibri"/>
                <a:ea typeface="Calibri"/>
                <a:cs typeface="Calibri"/>
                <a:sym typeface="Calibri"/>
              </a:rPr>
              <a:t>217 FSS contracts with Vet Businesses (VOSB &amp; SDVOSB), making up 13% of all FSS contractors</a:t>
            </a:r>
            <a:endParaRPr dirty="0"/>
          </a:p>
          <a:p>
            <a:pPr marL="685800" lvl="1" indent="-228600" algn="l" rtl="0">
              <a:lnSpc>
                <a:spcPct val="90000"/>
              </a:lnSpc>
              <a:spcBef>
                <a:spcPts val="600"/>
              </a:spcBef>
              <a:spcAft>
                <a:spcPts val="0"/>
              </a:spcAft>
              <a:buClr>
                <a:srgbClr val="002060"/>
              </a:buClr>
              <a:buSzPct val="100000"/>
              <a:buChar char="•"/>
            </a:pPr>
            <a:r>
              <a:rPr lang="en" sz="6400" dirty="0">
                <a:latin typeface="Calibri"/>
                <a:ea typeface="Calibri"/>
                <a:cs typeface="Calibri"/>
                <a:sym typeface="Calibri"/>
              </a:rPr>
              <a:t>Schedules meet Vets First Rule of Two when multiple FSS contractors sell same/like products</a:t>
            </a:r>
            <a:endParaRPr dirty="0"/>
          </a:p>
          <a:p>
            <a:pPr marL="457200" lvl="1" indent="0" algn="l" rtl="0">
              <a:lnSpc>
                <a:spcPct val="90000"/>
              </a:lnSpc>
              <a:spcBef>
                <a:spcPts val="600"/>
              </a:spcBef>
              <a:spcAft>
                <a:spcPts val="0"/>
              </a:spcAft>
              <a:buClr>
                <a:srgbClr val="002060"/>
              </a:buClr>
              <a:buSzPct val="100000"/>
              <a:buNone/>
            </a:pPr>
            <a:endParaRPr sz="6400" dirty="0">
              <a:latin typeface="Calibri"/>
              <a:ea typeface="Calibri"/>
              <a:cs typeface="Calibri"/>
              <a:sym typeface="Calibri"/>
            </a:endParaRPr>
          </a:p>
          <a:p>
            <a:pPr marL="228600" lvl="0" indent="-228600" algn="l" rtl="0">
              <a:lnSpc>
                <a:spcPct val="90000"/>
              </a:lnSpc>
              <a:spcBef>
                <a:spcPts val="600"/>
              </a:spcBef>
              <a:spcAft>
                <a:spcPts val="0"/>
              </a:spcAft>
              <a:buClr>
                <a:srgbClr val="002060"/>
              </a:buClr>
              <a:buSzPct val="100000"/>
              <a:buChar char="•"/>
            </a:pPr>
            <a:r>
              <a:rPr lang="en" sz="6400" b="1" dirty="0">
                <a:latin typeface="Calibri"/>
                <a:ea typeface="Calibri"/>
                <a:cs typeface="Calibri"/>
                <a:sym typeface="Calibri"/>
              </a:rPr>
              <a:t>Procurement Action Lead-Time (PALT) </a:t>
            </a:r>
            <a:r>
              <a:rPr lang="en" sz="6400" dirty="0">
                <a:latin typeface="Calibri"/>
                <a:ea typeface="Calibri"/>
                <a:cs typeface="Calibri"/>
                <a:sym typeface="Calibri"/>
              </a:rPr>
              <a:t>– subject to workload and staffing levels</a:t>
            </a:r>
            <a:endParaRPr dirty="0"/>
          </a:p>
          <a:p>
            <a:pPr marL="685800" lvl="1" indent="-228600" algn="l" rtl="0">
              <a:lnSpc>
                <a:spcPct val="90000"/>
              </a:lnSpc>
              <a:spcBef>
                <a:spcPts val="600"/>
              </a:spcBef>
              <a:spcAft>
                <a:spcPts val="0"/>
              </a:spcAft>
              <a:buClr>
                <a:srgbClr val="002060"/>
              </a:buClr>
              <a:buSzPct val="100000"/>
              <a:buChar char="•"/>
            </a:pPr>
            <a:r>
              <a:rPr lang="en" sz="6400" dirty="0">
                <a:latin typeface="Calibri"/>
                <a:ea typeface="Calibri"/>
                <a:cs typeface="Calibri"/>
                <a:sym typeface="Calibri"/>
              </a:rPr>
              <a:t>Contract Award – 180 days (non-Services) and for 240 days (Services)</a:t>
            </a:r>
            <a:endParaRPr dirty="0"/>
          </a:p>
          <a:p>
            <a:pPr marL="685800" lvl="1" indent="-228600" algn="l" rtl="0">
              <a:lnSpc>
                <a:spcPct val="90000"/>
              </a:lnSpc>
              <a:spcBef>
                <a:spcPts val="600"/>
              </a:spcBef>
              <a:spcAft>
                <a:spcPts val="0"/>
              </a:spcAft>
              <a:buClr>
                <a:srgbClr val="002060"/>
              </a:buClr>
              <a:buSzPct val="100000"/>
              <a:buChar char="•"/>
            </a:pPr>
            <a:r>
              <a:rPr lang="en" sz="6400" dirty="0">
                <a:latin typeface="Calibri"/>
                <a:ea typeface="Calibri"/>
                <a:cs typeface="Calibri"/>
                <a:sym typeface="Calibri"/>
              </a:rPr>
              <a:t>Contract Modifications – 60 days</a:t>
            </a:r>
            <a:endParaRPr dirty="0"/>
          </a:p>
          <a:p>
            <a:pPr marL="457200" lvl="1" indent="0" algn="l" rtl="0">
              <a:lnSpc>
                <a:spcPct val="90000"/>
              </a:lnSpc>
              <a:spcBef>
                <a:spcPts val="600"/>
              </a:spcBef>
              <a:spcAft>
                <a:spcPts val="0"/>
              </a:spcAft>
              <a:buClr>
                <a:srgbClr val="002060"/>
              </a:buClr>
              <a:buSzPct val="100000"/>
              <a:buNone/>
            </a:pPr>
            <a:endParaRPr sz="6400" dirty="0">
              <a:latin typeface="Calibri"/>
              <a:ea typeface="Calibri"/>
              <a:cs typeface="Calibri"/>
              <a:sym typeface="Calibri"/>
            </a:endParaRPr>
          </a:p>
          <a:p>
            <a:pPr marL="228600" lvl="0" indent="-228600" algn="l" rtl="0">
              <a:lnSpc>
                <a:spcPct val="90000"/>
              </a:lnSpc>
              <a:spcBef>
                <a:spcPts val="600"/>
              </a:spcBef>
              <a:spcAft>
                <a:spcPts val="0"/>
              </a:spcAft>
              <a:buClr>
                <a:srgbClr val="002060"/>
              </a:buClr>
              <a:buSzPct val="100000"/>
              <a:buChar char="•"/>
            </a:pPr>
            <a:r>
              <a:rPr lang="en" sz="6400" b="1" dirty="0">
                <a:latin typeface="Calibri"/>
                <a:ea typeface="Calibri"/>
                <a:cs typeface="Calibri"/>
                <a:sym typeface="Calibri"/>
              </a:rPr>
              <a:t>Top 3 Schedules in FY23 (Sales)</a:t>
            </a:r>
            <a:endParaRPr dirty="0"/>
          </a:p>
          <a:p>
            <a:pPr marL="685800" lvl="1" indent="-228600" algn="l" rtl="0">
              <a:lnSpc>
                <a:spcPct val="90000"/>
              </a:lnSpc>
              <a:spcBef>
                <a:spcPts val="600"/>
              </a:spcBef>
              <a:spcAft>
                <a:spcPts val="0"/>
              </a:spcAft>
              <a:buClr>
                <a:srgbClr val="002060"/>
              </a:buClr>
              <a:buSzPct val="100000"/>
              <a:buChar char="•"/>
            </a:pPr>
            <a:r>
              <a:rPr lang="en" sz="6400" dirty="0">
                <a:latin typeface="Calibri"/>
                <a:ea typeface="Calibri"/>
                <a:cs typeface="Calibri"/>
                <a:sym typeface="Calibri"/>
              </a:rPr>
              <a:t>65IB – Pharmaceuticals - $15.7B </a:t>
            </a:r>
            <a:endParaRPr dirty="0"/>
          </a:p>
          <a:p>
            <a:pPr marL="685800" lvl="1" indent="-228600" algn="l" rtl="0">
              <a:lnSpc>
                <a:spcPct val="90000"/>
              </a:lnSpc>
              <a:spcBef>
                <a:spcPts val="600"/>
              </a:spcBef>
              <a:spcAft>
                <a:spcPts val="0"/>
              </a:spcAft>
              <a:buClr>
                <a:srgbClr val="002060"/>
              </a:buClr>
              <a:buSzPct val="100000"/>
              <a:buChar char="•"/>
            </a:pPr>
            <a:r>
              <a:rPr lang="en" sz="6400" dirty="0">
                <a:latin typeface="Calibri"/>
                <a:ea typeface="Calibri"/>
                <a:cs typeface="Calibri"/>
                <a:sym typeface="Calibri"/>
              </a:rPr>
              <a:t>65IIA – Medical Surgical Equipment and Supplies - $1.5B</a:t>
            </a:r>
            <a:endParaRPr dirty="0"/>
          </a:p>
          <a:p>
            <a:pPr marL="685800" lvl="1" indent="-228600" algn="l" rtl="0">
              <a:lnSpc>
                <a:spcPct val="90000"/>
              </a:lnSpc>
              <a:spcBef>
                <a:spcPts val="600"/>
              </a:spcBef>
              <a:spcAft>
                <a:spcPts val="0"/>
              </a:spcAft>
              <a:buClr>
                <a:srgbClr val="002060"/>
              </a:buClr>
              <a:buSzPct val="100000"/>
              <a:buChar char="•"/>
            </a:pPr>
            <a:r>
              <a:rPr lang="en" sz="6400" dirty="0">
                <a:latin typeface="Calibri"/>
                <a:ea typeface="Calibri"/>
                <a:cs typeface="Calibri"/>
                <a:sym typeface="Calibri"/>
              </a:rPr>
              <a:t>621I – Allied and Professional Temporary Healthcare Staffing - $636.6M</a:t>
            </a:r>
            <a:endParaRPr dirty="0"/>
          </a:p>
          <a:p>
            <a:pPr marL="685800" lvl="1" indent="-127000" algn="l" rtl="0">
              <a:lnSpc>
                <a:spcPct val="90000"/>
              </a:lnSpc>
              <a:spcBef>
                <a:spcPts val="600"/>
              </a:spcBef>
              <a:spcAft>
                <a:spcPts val="0"/>
              </a:spcAft>
              <a:buClr>
                <a:srgbClr val="002060"/>
              </a:buClr>
              <a:buSzPct val="100000"/>
              <a:buNone/>
            </a:pPr>
            <a:endParaRPr sz="6400" dirty="0">
              <a:latin typeface="Calibri"/>
              <a:ea typeface="Calibri"/>
              <a:cs typeface="Calibri"/>
              <a:sym typeface="Calibri"/>
            </a:endParaRPr>
          </a:p>
          <a:p>
            <a:pPr marL="228600" lvl="0" indent="-228600" algn="l" rtl="0">
              <a:lnSpc>
                <a:spcPct val="90000"/>
              </a:lnSpc>
              <a:spcBef>
                <a:spcPts val="600"/>
              </a:spcBef>
              <a:spcAft>
                <a:spcPts val="0"/>
              </a:spcAft>
              <a:buClr>
                <a:srgbClr val="002060"/>
              </a:buClr>
              <a:buSzPct val="100000"/>
              <a:buChar char="•"/>
            </a:pPr>
            <a:r>
              <a:rPr lang="en" sz="6400" b="1" dirty="0">
                <a:latin typeface="Calibri"/>
                <a:ea typeface="Calibri"/>
                <a:cs typeface="Calibri"/>
                <a:sym typeface="Calibri"/>
              </a:rPr>
              <a:t>Ordering Eligibility</a:t>
            </a:r>
            <a:endParaRPr dirty="0"/>
          </a:p>
          <a:p>
            <a:pPr marL="685800" lvl="1" indent="-228600" algn="l" rtl="0">
              <a:lnSpc>
                <a:spcPct val="90000"/>
              </a:lnSpc>
              <a:spcBef>
                <a:spcPts val="600"/>
              </a:spcBef>
              <a:spcAft>
                <a:spcPts val="0"/>
              </a:spcAft>
              <a:buClr>
                <a:srgbClr val="002060"/>
              </a:buClr>
              <a:buSzPct val="100000"/>
              <a:buChar char="•"/>
            </a:pPr>
            <a:r>
              <a:rPr lang="en" sz="6400" dirty="0">
                <a:latin typeface="Calibri"/>
                <a:ea typeface="Calibri"/>
                <a:cs typeface="Calibri"/>
                <a:sym typeface="Calibri"/>
              </a:rPr>
              <a:t>Open to all Federal agencies and to State &amp; Local Gov’t under Stafford Act for disaster preparedness, national emergency, and disaster response</a:t>
            </a:r>
            <a:endParaRPr dirty="0"/>
          </a:p>
          <a:p>
            <a:pPr marL="685800" lvl="1" indent="-127000" algn="l" rtl="0">
              <a:lnSpc>
                <a:spcPct val="90000"/>
              </a:lnSpc>
              <a:spcBef>
                <a:spcPts val="1100"/>
              </a:spcBef>
              <a:spcAft>
                <a:spcPts val="0"/>
              </a:spcAft>
              <a:buClr>
                <a:srgbClr val="002060"/>
              </a:buClr>
              <a:buSzPct val="100000"/>
              <a:buNone/>
            </a:pPr>
            <a:endParaRPr sz="6400" dirty="0"/>
          </a:p>
          <a:p>
            <a:pPr marL="228600" lvl="0" indent="-127000" algn="l" rtl="0">
              <a:lnSpc>
                <a:spcPct val="90000"/>
              </a:lnSpc>
              <a:spcBef>
                <a:spcPts val="0"/>
              </a:spcBef>
              <a:spcAft>
                <a:spcPts val="0"/>
              </a:spcAft>
              <a:buClr>
                <a:srgbClr val="002060"/>
              </a:buClr>
              <a:buSzPct val="100000"/>
              <a:buNone/>
            </a:pPr>
            <a:endParaRPr sz="6400" dirty="0">
              <a:latin typeface="Calibri"/>
              <a:ea typeface="Calibri"/>
              <a:cs typeface="Calibri"/>
              <a:sym typeface="Calibri"/>
            </a:endParaRPr>
          </a:p>
          <a:p>
            <a:pPr marL="685800" lvl="1" indent="-127000" algn="l" rtl="0">
              <a:lnSpc>
                <a:spcPct val="90000"/>
              </a:lnSpc>
              <a:spcBef>
                <a:spcPts val="600"/>
              </a:spcBef>
              <a:spcAft>
                <a:spcPts val="0"/>
              </a:spcAft>
              <a:buClr>
                <a:srgbClr val="002060"/>
              </a:buClr>
              <a:buSzPct val="100000"/>
              <a:buNone/>
            </a:pPr>
            <a:endParaRPr sz="6400" dirty="0">
              <a:latin typeface="Calibri"/>
              <a:ea typeface="Calibri"/>
              <a:cs typeface="Calibri"/>
              <a:sym typeface="Calibri"/>
            </a:endParaRPr>
          </a:p>
          <a:p>
            <a:pPr marL="685800" lvl="1" indent="-206375" algn="l" rtl="0">
              <a:lnSpc>
                <a:spcPct val="90000"/>
              </a:lnSpc>
              <a:spcBef>
                <a:spcPts val="600"/>
              </a:spcBef>
              <a:spcAft>
                <a:spcPts val="0"/>
              </a:spcAft>
              <a:buClr>
                <a:srgbClr val="002060"/>
              </a:buClr>
              <a:buSzPct val="100000"/>
              <a:buNone/>
            </a:pPr>
            <a:endParaRPr sz="1400" dirty="0">
              <a:latin typeface="Calibri"/>
              <a:ea typeface="Calibri"/>
              <a:cs typeface="Calibri"/>
              <a:sym typeface="Calibri"/>
            </a:endParaRPr>
          </a:p>
          <a:p>
            <a:pPr marL="228600" lvl="0" indent="-196850" algn="l" rtl="0">
              <a:lnSpc>
                <a:spcPct val="90000"/>
              </a:lnSpc>
              <a:spcBef>
                <a:spcPts val="600"/>
              </a:spcBef>
              <a:spcAft>
                <a:spcPts val="0"/>
              </a:spcAft>
              <a:buClr>
                <a:srgbClr val="002060"/>
              </a:buClr>
              <a:buSzPct val="100000"/>
              <a:buNone/>
            </a:pPr>
            <a:endParaRPr sz="2000" dirty="0">
              <a:latin typeface="Calibri"/>
              <a:ea typeface="Calibri"/>
              <a:cs typeface="Calibri"/>
              <a:sym typeface="Calibri"/>
            </a:endParaRPr>
          </a:p>
          <a:p>
            <a:pPr marL="685800" lvl="1" indent="-206375" algn="l" rtl="0">
              <a:lnSpc>
                <a:spcPct val="90000"/>
              </a:lnSpc>
              <a:spcBef>
                <a:spcPts val="600"/>
              </a:spcBef>
              <a:spcAft>
                <a:spcPts val="0"/>
              </a:spcAft>
              <a:buClr>
                <a:srgbClr val="002060"/>
              </a:buClr>
              <a:buSzPct val="100000"/>
              <a:buNone/>
            </a:pPr>
            <a:endParaRPr sz="1400" dirty="0">
              <a:latin typeface="Calibri"/>
              <a:ea typeface="Calibri"/>
              <a:cs typeface="Calibri"/>
              <a:sym typeface="Calibri"/>
            </a:endParaRPr>
          </a:p>
          <a:p>
            <a:pPr marL="685800" lvl="1" indent="-206375" algn="l" rtl="0">
              <a:lnSpc>
                <a:spcPct val="90000"/>
              </a:lnSpc>
              <a:spcBef>
                <a:spcPts val="600"/>
              </a:spcBef>
              <a:spcAft>
                <a:spcPts val="0"/>
              </a:spcAft>
              <a:buClr>
                <a:srgbClr val="002060"/>
              </a:buClr>
              <a:buSzPct val="100000"/>
              <a:buNone/>
            </a:pPr>
            <a:endParaRPr sz="1400" dirty="0">
              <a:latin typeface="Calibri"/>
              <a:ea typeface="Calibri"/>
              <a:cs typeface="Calibri"/>
              <a:sym typeface="Calibri"/>
            </a:endParaRPr>
          </a:p>
          <a:p>
            <a:pPr marL="457200" lvl="0" indent="-200025" algn="l" rtl="0">
              <a:lnSpc>
                <a:spcPct val="90000"/>
              </a:lnSpc>
              <a:spcBef>
                <a:spcPts val="600"/>
              </a:spcBef>
              <a:spcAft>
                <a:spcPts val="0"/>
              </a:spcAft>
              <a:buClr>
                <a:srgbClr val="002060"/>
              </a:buClr>
              <a:buSzPct val="100000"/>
              <a:buNone/>
            </a:pPr>
            <a:endParaRPr sz="1800" dirty="0"/>
          </a:p>
        </p:txBody>
      </p:sp>
      <p:sp>
        <p:nvSpPr>
          <p:cNvPr id="649" name="Google Shape;649;p83" descr="Page 2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8A93A9"/>
                </a:solidFill>
              </a:rPr>
              <a:t>27</a:t>
            </a:fld>
            <a:endParaRPr dirty="0">
              <a:solidFill>
                <a:srgbClr val="8A93A9"/>
              </a:solidFill>
            </a:endParaRPr>
          </a:p>
        </p:txBody>
      </p:sp>
      <p:sp>
        <p:nvSpPr>
          <p:cNvPr id="650" name="Google Shape;650;p83" descr="WWW.FSS.VA.GOV&#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dirty="0"/>
              <a:t>WWW.FSS.VA.GOV</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4" descr="Authority to use FSS"/>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 dirty="0"/>
              <a:t>Authority to use FSS</a:t>
            </a:r>
            <a:endParaRPr dirty="0"/>
          </a:p>
        </p:txBody>
      </p:sp>
      <p:sp>
        <p:nvSpPr>
          <p:cNvPr id="656" name="Google Shape;656;p84" descr="Schedule are open to:&#10;&#10;Federal agencies (military and civilian),&#10;Mixed ownership government corporations as identified in 31 U.S.C. § 9101,&#10;District of Columbia,&#10;Qualified nonprofit agencies for the blind or other severely handicapped individuals &#10;State and local governments – Under GSA Disaster Purchasing Program - 'State or local government' includes any State, local, regional, or tribal government, or any instrumentality thereof&#10;First Responders, City Govt., County Govt. &#10;County Boards of Health&#10;Local elementary, middle, and high schools operated by public school boards&#10;Public colleges, community colleges, technical colleges&#10;Public universities that provide at least a two-year program that offers a degree or offers credit toward such a degree.&#10;Contractors authorized under FAR 51 and many more.&#10;All eligible entities are outlined in GSA Order 4800.2I. &#10;"/>
          <p:cNvSpPr txBox="1">
            <a:spLocks noGrp="1"/>
          </p:cNvSpPr>
          <p:nvPr>
            <p:ph type="body" idx="1"/>
          </p:nvPr>
        </p:nvSpPr>
        <p:spPr>
          <a:xfrm>
            <a:off x="381000" y="632896"/>
            <a:ext cx="3429000" cy="3196200"/>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90000"/>
              </a:lnSpc>
              <a:spcBef>
                <a:spcPts val="0"/>
              </a:spcBef>
              <a:spcAft>
                <a:spcPts val="0"/>
              </a:spcAft>
              <a:buClr>
                <a:schemeClr val="dk1"/>
              </a:buClr>
              <a:buSzPct val="100000"/>
              <a:buFont typeface="Arial"/>
              <a:buNone/>
            </a:pPr>
            <a:r>
              <a:rPr lang="en" sz="2200" b="1" i="0" u="none" strike="noStrike" cap="none" dirty="0">
                <a:solidFill>
                  <a:schemeClr val="dk1"/>
                </a:solidFill>
                <a:latin typeface="Calibri"/>
                <a:ea typeface="Calibri"/>
                <a:cs typeface="Calibri"/>
                <a:sym typeface="Calibri"/>
              </a:rPr>
              <a:t>Schedule are open to:</a:t>
            </a:r>
            <a:endParaRPr dirty="0"/>
          </a:p>
          <a:p>
            <a:pPr marL="0" marR="0" lvl="0" indent="0" algn="l" rtl="0">
              <a:lnSpc>
                <a:spcPct val="90000"/>
              </a:lnSpc>
              <a:spcBef>
                <a:spcPts val="341"/>
              </a:spcBef>
              <a:spcAft>
                <a:spcPts val="0"/>
              </a:spcAft>
              <a:buClr>
                <a:schemeClr val="dk1"/>
              </a:buClr>
              <a:buSzPct val="100000"/>
              <a:buFont typeface="Arial"/>
              <a:buNone/>
            </a:pPr>
            <a:endParaRPr sz="2200" b="1" i="0" u="none" strike="noStrike" cap="none" dirty="0">
              <a:solidFill>
                <a:schemeClr val="dk1"/>
              </a:solidFill>
              <a:latin typeface="Calibri"/>
              <a:ea typeface="Calibri"/>
              <a:cs typeface="Calibri"/>
              <a:sym typeface="Calibri"/>
            </a:endParaRPr>
          </a:p>
          <a:p>
            <a:pPr marL="342900" lvl="0" indent="-326739" algn="l" rtl="0">
              <a:lnSpc>
                <a:spcPct val="90000"/>
              </a:lnSpc>
              <a:spcBef>
                <a:spcPts val="263"/>
              </a:spcBef>
              <a:spcAft>
                <a:spcPts val="0"/>
              </a:spcAft>
              <a:buClr>
                <a:schemeClr val="dk1"/>
              </a:buClr>
              <a:buSzPct val="100000"/>
              <a:buFont typeface="Arial"/>
              <a:buChar char="•"/>
            </a:pPr>
            <a:r>
              <a:rPr lang="en" sz="1700" b="0" i="0" u="none" strike="noStrike" cap="none" dirty="0">
                <a:solidFill>
                  <a:schemeClr val="dk1"/>
                </a:solidFill>
                <a:latin typeface="Calibri"/>
                <a:ea typeface="Calibri"/>
                <a:cs typeface="Calibri"/>
                <a:sym typeface="Calibri"/>
              </a:rPr>
              <a:t>Federal agencies (military and civilian),</a:t>
            </a:r>
            <a:endParaRPr dirty="0"/>
          </a:p>
          <a:p>
            <a:pPr marL="342900" lvl="0" indent="-326739" algn="l" rtl="0">
              <a:lnSpc>
                <a:spcPct val="90000"/>
              </a:lnSpc>
              <a:spcBef>
                <a:spcPts val="263"/>
              </a:spcBef>
              <a:spcAft>
                <a:spcPts val="0"/>
              </a:spcAft>
              <a:buClr>
                <a:schemeClr val="dk1"/>
              </a:buClr>
              <a:buSzPct val="100000"/>
              <a:buFont typeface="Arial"/>
              <a:buChar char="•"/>
            </a:pPr>
            <a:r>
              <a:rPr lang="en" sz="1700" b="0" i="0" u="none" strike="noStrike" cap="none" dirty="0">
                <a:solidFill>
                  <a:schemeClr val="dk1"/>
                </a:solidFill>
                <a:latin typeface="Calibri"/>
                <a:ea typeface="Calibri"/>
                <a:cs typeface="Calibri"/>
                <a:sym typeface="Calibri"/>
              </a:rPr>
              <a:t>Mixed ownership government corporations as identified in </a:t>
            </a:r>
            <a:r>
              <a:rPr lang="en" sz="17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31 U.S.C. § 9101</a:t>
            </a:r>
            <a:r>
              <a:rPr lang="en" sz="1700" b="0" i="0" u="none" strike="noStrike" cap="none" dirty="0">
                <a:solidFill>
                  <a:schemeClr val="dk1"/>
                </a:solidFill>
                <a:latin typeface="Calibri"/>
                <a:ea typeface="Calibri"/>
                <a:cs typeface="Calibri"/>
                <a:sym typeface="Calibri"/>
              </a:rPr>
              <a:t>,</a:t>
            </a:r>
            <a:endParaRPr dirty="0"/>
          </a:p>
          <a:p>
            <a:pPr marL="342900" lvl="0" indent="-326739" algn="l" rtl="0">
              <a:lnSpc>
                <a:spcPct val="90000"/>
              </a:lnSpc>
              <a:spcBef>
                <a:spcPts val="263"/>
              </a:spcBef>
              <a:spcAft>
                <a:spcPts val="0"/>
              </a:spcAft>
              <a:buClr>
                <a:schemeClr val="dk1"/>
              </a:buClr>
              <a:buSzPct val="100000"/>
              <a:buFont typeface="Arial"/>
              <a:buChar char="•"/>
            </a:pPr>
            <a:r>
              <a:rPr lang="en" sz="1700" b="0" i="0" u="none" strike="noStrike" cap="none" dirty="0">
                <a:solidFill>
                  <a:schemeClr val="dk1"/>
                </a:solidFill>
                <a:latin typeface="Calibri"/>
                <a:ea typeface="Calibri"/>
                <a:cs typeface="Calibri"/>
                <a:sym typeface="Calibri"/>
              </a:rPr>
              <a:t>District of Columbia,</a:t>
            </a:r>
            <a:endParaRPr dirty="0"/>
          </a:p>
          <a:p>
            <a:pPr marL="342900" lvl="0" indent="-326739" algn="l" rtl="0">
              <a:lnSpc>
                <a:spcPct val="90000"/>
              </a:lnSpc>
              <a:spcBef>
                <a:spcPts val="263"/>
              </a:spcBef>
              <a:spcAft>
                <a:spcPts val="0"/>
              </a:spcAft>
              <a:buClr>
                <a:schemeClr val="dk1"/>
              </a:buClr>
              <a:buSzPct val="100000"/>
              <a:buFont typeface="Arial"/>
              <a:buChar char="•"/>
            </a:pPr>
            <a:r>
              <a:rPr lang="en" sz="1700" b="0" i="0" u="none" strike="noStrike" cap="none" dirty="0">
                <a:solidFill>
                  <a:schemeClr val="dk1"/>
                </a:solidFill>
                <a:latin typeface="Calibri"/>
                <a:ea typeface="Calibri"/>
                <a:cs typeface="Calibri"/>
                <a:sym typeface="Calibri"/>
              </a:rPr>
              <a:t>Qualified nonprofit agencies for the blind or other severely handicapped individuals </a:t>
            </a:r>
            <a:endParaRPr dirty="0"/>
          </a:p>
          <a:p>
            <a:pPr marL="342900" lvl="0" indent="-326739" algn="l" rtl="0">
              <a:lnSpc>
                <a:spcPct val="90000"/>
              </a:lnSpc>
              <a:spcBef>
                <a:spcPts val="263"/>
              </a:spcBef>
              <a:spcAft>
                <a:spcPts val="0"/>
              </a:spcAft>
              <a:buClr>
                <a:schemeClr val="dk1"/>
              </a:buClr>
              <a:buSzPct val="100000"/>
              <a:buFont typeface="Arial"/>
              <a:buChar char="•"/>
            </a:pPr>
            <a:r>
              <a:rPr lang="en" sz="17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State and local governments</a:t>
            </a:r>
            <a:r>
              <a:rPr lang="en" sz="1700" b="0" i="0" u="none" strike="noStrike" cap="none" dirty="0">
                <a:solidFill>
                  <a:schemeClr val="dk1"/>
                </a:solidFill>
                <a:latin typeface="Calibri"/>
                <a:ea typeface="Calibri"/>
                <a:cs typeface="Calibri"/>
                <a:sym typeface="Calibri"/>
              </a:rPr>
              <a:t> – Under GSA Disaster Purchasing Program - 'State or local government' includes any State, local, regional, or tribal government, or any instrumentality thereof</a:t>
            </a:r>
            <a:endParaRPr dirty="0"/>
          </a:p>
          <a:p>
            <a:pPr marL="742950" marR="0" lvl="1" indent="-273399" algn="l" rtl="0">
              <a:lnSpc>
                <a:spcPct val="90000"/>
              </a:lnSpc>
              <a:spcBef>
                <a:spcPts val="201"/>
              </a:spcBef>
              <a:spcAft>
                <a:spcPts val="0"/>
              </a:spcAft>
              <a:buClr>
                <a:schemeClr val="dk1"/>
              </a:buClr>
              <a:buSzPct val="100000"/>
              <a:buFont typeface="Arial"/>
              <a:buChar char="–"/>
            </a:pPr>
            <a:r>
              <a:rPr lang="en" sz="1300" b="0" i="0" u="none" strike="noStrike" cap="none" dirty="0">
                <a:solidFill>
                  <a:schemeClr val="dk1"/>
                </a:solidFill>
                <a:latin typeface="Calibri"/>
                <a:ea typeface="Calibri"/>
                <a:cs typeface="Calibri"/>
                <a:sym typeface="Calibri"/>
              </a:rPr>
              <a:t>First Responders, City Govt., County Govt. </a:t>
            </a:r>
            <a:endParaRPr dirty="0"/>
          </a:p>
          <a:p>
            <a:pPr marL="742950" marR="0" lvl="1" indent="-273399" algn="l" rtl="0">
              <a:lnSpc>
                <a:spcPct val="90000"/>
              </a:lnSpc>
              <a:spcBef>
                <a:spcPts val="201"/>
              </a:spcBef>
              <a:spcAft>
                <a:spcPts val="0"/>
              </a:spcAft>
              <a:buClr>
                <a:schemeClr val="dk1"/>
              </a:buClr>
              <a:buSzPct val="100000"/>
              <a:buFont typeface="Arial"/>
              <a:buChar char="–"/>
            </a:pPr>
            <a:r>
              <a:rPr lang="en" sz="1300" b="0" i="0" u="none" strike="noStrike" cap="none" dirty="0">
                <a:solidFill>
                  <a:schemeClr val="dk1"/>
                </a:solidFill>
                <a:latin typeface="Calibri"/>
                <a:ea typeface="Calibri"/>
                <a:cs typeface="Calibri"/>
                <a:sym typeface="Calibri"/>
              </a:rPr>
              <a:t>County Boards of Health</a:t>
            </a:r>
            <a:endParaRPr dirty="0"/>
          </a:p>
          <a:p>
            <a:pPr marL="742950" marR="0" lvl="1" indent="-273399" algn="l" rtl="0">
              <a:lnSpc>
                <a:spcPct val="90000"/>
              </a:lnSpc>
              <a:spcBef>
                <a:spcPts val="201"/>
              </a:spcBef>
              <a:spcAft>
                <a:spcPts val="0"/>
              </a:spcAft>
              <a:buClr>
                <a:schemeClr val="dk1"/>
              </a:buClr>
              <a:buSzPct val="100000"/>
              <a:buFont typeface="Arial"/>
              <a:buChar char="–"/>
            </a:pPr>
            <a:r>
              <a:rPr lang="en" sz="1300" b="0" i="0" u="none" strike="noStrike" cap="none" dirty="0">
                <a:solidFill>
                  <a:schemeClr val="dk1"/>
                </a:solidFill>
                <a:latin typeface="Calibri"/>
                <a:ea typeface="Calibri"/>
                <a:cs typeface="Calibri"/>
                <a:sym typeface="Calibri"/>
              </a:rPr>
              <a:t>Local elementary, middle, and high schools operated by public school boards</a:t>
            </a:r>
            <a:endParaRPr dirty="0"/>
          </a:p>
          <a:p>
            <a:pPr marL="742950" marR="0" lvl="1" indent="-273399" algn="l" rtl="0">
              <a:lnSpc>
                <a:spcPct val="90000"/>
              </a:lnSpc>
              <a:spcBef>
                <a:spcPts val="201"/>
              </a:spcBef>
              <a:spcAft>
                <a:spcPts val="0"/>
              </a:spcAft>
              <a:buClr>
                <a:schemeClr val="dk1"/>
              </a:buClr>
              <a:buSzPct val="100000"/>
              <a:buFont typeface="Arial"/>
              <a:buChar char="–"/>
            </a:pPr>
            <a:r>
              <a:rPr lang="en" sz="1300" b="0" i="0" u="none" strike="noStrike" cap="none" dirty="0">
                <a:solidFill>
                  <a:schemeClr val="dk1"/>
                </a:solidFill>
                <a:latin typeface="Calibri"/>
                <a:ea typeface="Calibri"/>
                <a:cs typeface="Calibri"/>
                <a:sym typeface="Calibri"/>
              </a:rPr>
              <a:t>Public colleges, community colleges, technical colleges</a:t>
            </a:r>
            <a:endParaRPr dirty="0"/>
          </a:p>
          <a:p>
            <a:pPr marL="742950" marR="0" lvl="1" indent="-273399" algn="l" rtl="0">
              <a:lnSpc>
                <a:spcPct val="90000"/>
              </a:lnSpc>
              <a:spcBef>
                <a:spcPts val="201"/>
              </a:spcBef>
              <a:spcAft>
                <a:spcPts val="0"/>
              </a:spcAft>
              <a:buClr>
                <a:schemeClr val="dk1"/>
              </a:buClr>
              <a:buSzPct val="100000"/>
              <a:buFont typeface="Arial"/>
              <a:buChar char="–"/>
            </a:pPr>
            <a:r>
              <a:rPr lang="en" sz="1300" b="0" i="0" u="none" strike="noStrike" cap="none" dirty="0">
                <a:solidFill>
                  <a:schemeClr val="dk1"/>
                </a:solidFill>
                <a:latin typeface="Calibri"/>
                <a:ea typeface="Calibri"/>
                <a:cs typeface="Calibri"/>
                <a:sym typeface="Calibri"/>
              </a:rPr>
              <a:t>Public universities that provide at least a two-year program that offers a degree or offers credit toward such a degree.</a:t>
            </a:r>
            <a:endParaRPr dirty="0"/>
          </a:p>
          <a:p>
            <a:pPr marL="342900" lvl="0" indent="-326739" algn="l" rtl="0">
              <a:lnSpc>
                <a:spcPct val="90000"/>
              </a:lnSpc>
              <a:spcBef>
                <a:spcPts val="263"/>
              </a:spcBef>
              <a:spcAft>
                <a:spcPts val="0"/>
              </a:spcAft>
              <a:buClr>
                <a:schemeClr val="dk1"/>
              </a:buClr>
              <a:buSzPct val="100000"/>
              <a:buFont typeface="Arial"/>
              <a:buChar char="•"/>
            </a:pPr>
            <a:r>
              <a:rPr lang="en" sz="17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Contractors authorized under FAR 51</a:t>
            </a:r>
            <a:r>
              <a:rPr lang="en" sz="1700" b="0" i="0" u="none" strike="noStrike" cap="none" dirty="0">
                <a:solidFill>
                  <a:schemeClr val="dk1"/>
                </a:solidFill>
                <a:latin typeface="Calibri"/>
                <a:ea typeface="Calibri"/>
                <a:cs typeface="Calibri"/>
                <a:sym typeface="Calibri"/>
              </a:rPr>
              <a:t> and many more.</a:t>
            </a:r>
            <a:endParaRPr dirty="0"/>
          </a:p>
          <a:p>
            <a:pPr marL="342900" lvl="0" indent="-326739" algn="l" rtl="0">
              <a:lnSpc>
                <a:spcPct val="90000"/>
              </a:lnSpc>
              <a:spcBef>
                <a:spcPts val="263"/>
              </a:spcBef>
              <a:spcAft>
                <a:spcPts val="0"/>
              </a:spcAft>
              <a:buClr>
                <a:schemeClr val="dk1"/>
              </a:buClr>
              <a:buSzPct val="100000"/>
              <a:buFont typeface="Arial"/>
              <a:buChar char="•"/>
            </a:pPr>
            <a:r>
              <a:rPr lang="en" sz="1700" b="0" i="0" u="none" strike="noStrike" cap="none" dirty="0">
                <a:solidFill>
                  <a:schemeClr val="dk1"/>
                </a:solidFill>
                <a:latin typeface="Calibri"/>
                <a:ea typeface="Calibri"/>
                <a:cs typeface="Calibri"/>
                <a:sym typeface="Calibri"/>
              </a:rPr>
              <a:t>All eligible entities are outlined in </a:t>
            </a:r>
            <a:r>
              <a:rPr lang="en" sz="17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GSA Order 4800.2I</a:t>
            </a:r>
            <a:r>
              <a:rPr lang="en" sz="1700" b="0" i="0" u="none" strike="noStrike" cap="none" dirty="0">
                <a:solidFill>
                  <a:schemeClr val="dk1"/>
                </a:solidFill>
                <a:latin typeface="Calibri"/>
                <a:ea typeface="Calibri"/>
                <a:cs typeface="Calibri"/>
                <a:sym typeface="Calibri"/>
              </a:rPr>
              <a:t>. </a:t>
            </a:r>
            <a:endParaRPr dirty="0"/>
          </a:p>
        </p:txBody>
      </p:sp>
      <p:sp>
        <p:nvSpPr>
          <p:cNvPr id="657" name="Google Shape;657;p84" descr="Page 2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8A93A9"/>
                </a:solidFill>
              </a:rPr>
              <a:t>28</a:t>
            </a:fld>
            <a:endParaRPr dirty="0">
              <a:solidFill>
                <a:srgbClr val="8A93A9"/>
              </a:solidFill>
            </a:endParaRPr>
          </a:p>
        </p:txBody>
      </p:sp>
      <p:sp>
        <p:nvSpPr>
          <p:cNvPr id="658" name="Google Shape;658;p84" descr="Information on the GSA Disaster Program:  https://www.gsa.gov/buying-selling/purchasing-programs/gsa-schedules/schedule-buyers/state-and-local-governments/state-and-local-disaster-purchasing &#10;"/>
          <p:cNvSpPr/>
          <p:nvPr/>
        </p:nvSpPr>
        <p:spPr>
          <a:xfrm>
            <a:off x="4038599" y="685799"/>
            <a:ext cx="4952999" cy="13522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dirty="0">
                <a:solidFill>
                  <a:schemeClr val="dk1"/>
                </a:solidFill>
                <a:latin typeface="Calibri"/>
                <a:ea typeface="Calibri"/>
                <a:cs typeface="Calibri"/>
                <a:sym typeface="Calibri"/>
              </a:rPr>
              <a:t>Information on the GSA Disaster Program</a:t>
            </a:r>
            <a:r>
              <a:rPr lang="en" sz="2000" dirty="0">
                <a:solidFill>
                  <a:schemeClr val="dk1"/>
                </a:solidFill>
                <a:latin typeface="Calibri"/>
                <a:ea typeface="Calibri"/>
                <a:cs typeface="Calibri"/>
                <a:sym typeface="Calibri"/>
              </a:rPr>
              <a:t>:  </a:t>
            </a:r>
            <a:r>
              <a:rPr lang="en" sz="1600" u="sng" dirty="0">
                <a:solidFill>
                  <a:srgbClr val="0B6CB2"/>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https://www.gsa.gov/buying-selling/purchasing-programs/gsa-schedules/schedule-buyers/state-and-local-governments/state-and-local-disaster-purchasing</a:t>
            </a:r>
            <a:r>
              <a:rPr lang="en" sz="1600" dirty="0">
                <a:solidFill>
                  <a:schemeClr val="dk1"/>
                </a:solidFill>
                <a:latin typeface="Arial"/>
                <a:ea typeface="Arial"/>
                <a:cs typeface="Arial"/>
                <a:sym typeface="Arial"/>
              </a:rPr>
              <a:t> </a:t>
            </a:r>
            <a:endParaRPr sz="1800" dirty="0">
              <a:solidFill>
                <a:schemeClr val="dk1"/>
              </a:solidFill>
              <a:latin typeface="Calibri"/>
              <a:ea typeface="Calibri"/>
              <a:cs typeface="Calibri"/>
              <a:sym typeface="Calibri"/>
            </a:endParaRPr>
          </a:p>
        </p:txBody>
      </p:sp>
      <p:sp>
        <p:nvSpPr>
          <p:cNvPr id="659" name="Google Shape;659;p84" descr="Order Language:  State and Local Government buyers must include the following language in all orders to FSS contractors:&#10;“This order is placed under GSA/VA Schedule Number &quot;insert number here&quot; under the authority of the GSA Disaster Purchasing Program. The products and services purchased will be used in preparation or response to disasters or recovery from major disaster declared by the President, or recovery from terrorism or nuclear, biological, chemical, or radiological attack.&quot;&#10;"/>
          <p:cNvSpPr/>
          <p:nvPr/>
        </p:nvSpPr>
        <p:spPr>
          <a:xfrm>
            <a:off x="4191000" y="2224006"/>
            <a:ext cx="4953000" cy="2255893"/>
          </a:xfrm>
          <a:prstGeom prst="rect">
            <a:avLst/>
          </a:prstGeom>
          <a:solidFill>
            <a:srgbClr val="C4E0B2"/>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1B1B"/>
              </a:buClr>
              <a:buSzPts val="1800"/>
              <a:buFont typeface="Noto Sans Symbols"/>
              <a:buChar char="∙"/>
            </a:pPr>
            <a:r>
              <a:rPr lang="en" sz="1800" b="1" dirty="0">
                <a:solidFill>
                  <a:srgbClr val="1B1B1B"/>
                </a:solidFill>
                <a:latin typeface="Calibri"/>
                <a:ea typeface="Calibri"/>
                <a:cs typeface="Calibri"/>
                <a:sym typeface="Calibri"/>
              </a:rPr>
              <a:t>Order Language:  </a:t>
            </a:r>
            <a:r>
              <a:rPr lang="en" sz="1600" dirty="0">
                <a:solidFill>
                  <a:srgbClr val="1B1B1B"/>
                </a:solidFill>
                <a:latin typeface="Arial"/>
                <a:ea typeface="Arial"/>
                <a:cs typeface="Arial"/>
                <a:sym typeface="Arial"/>
              </a:rPr>
              <a:t>State and Local Government buyers must include the following language in all orders to FSS contractors:</a:t>
            </a:r>
            <a:endParaRPr dirty="0"/>
          </a:p>
          <a:p>
            <a:pPr marL="0" marR="0" lvl="0" indent="0" algn="l" rtl="0">
              <a:spcBef>
                <a:spcPts val="0"/>
              </a:spcBef>
              <a:spcAft>
                <a:spcPts val="0"/>
              </a:spcAft>
              <a:buNone/>
            </a:pPr>
            <a:r>
              <a:rPr lang="en" sz="1400" i="1" dirty="0">
                <a:solidFill>
                  <a:srgbClr val="FF0000"/>
                </a:solidFill>
                <a:latin typeface="Arial"/>
                <a:ea typeface="Arial"/>
                <a:cs typeface="Arial"/>
                <a:sym typeface="Arial"/>
              </a:rPr>
              <a:t>“This order is placed under GSA/VA Schedule Number "insert number here" under the authority of the GSA Disaster Purchasing Program. The products and services purchased will be used in preparation or response to disasters or recovery from major disaster declared by the President, or recovery from terrorism or nuclear, biological, chemical, or radiological attack."</a:t>
            </a:r>
            <a:endParaRPr sz="1400" dirty="0">
              <a:solidFill>
                <a:srgbClr val="FF0000"/>
              </a:solidFill>
              <a:latin typeface="Calibri"/>
              <a:ea typeface="Calibri"/>
              <a:cs typeface="Calibri"/>
              <a:sym typeface="Calibri"/>
            </a:endParaRPr>
          </a:p>
        </p:txBody>
      </p:sp>
      <p:sp>
        <p:nvSpPr>
          <p:cNvPr id="660" name="Google Shape;660;p84" descr="Term “State or Local Govt” Excludes contractors or grantees of state or local governments"/>
          <p:cNvSpPr txBox="1"/>
          <p:nvPr/>
        </p:nvSpPr>
        <p:spPr>
          <a:xfrm>
            <a:off x="289947" y="3700181"/>
            <a:ext cx="3276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i="1" dirty="0">
                <a:solidFill>
                  <a:schemeClr val="dk1"/>
                </a:solidFill>
                <a:latin typeface="Calibri"/>
                <a:ea typeface="Calibri"/>
                <a:cs typeface="Calibri"/>
                <a:sym typeface="Calibri"/>
              </a:rPr>
              <a:t>Term “State or Local Govt” Excludes contractors or grantees of state or local governments.</a:t>
            </a:r>
            <a:endParaRPr dirty="0"/>
          </a:p>
        </p:txBody>
      </p:sp>
      <p:sp>
        <p:nvSpPr>
          <p:cNvPr id="661" name="Google Shape;661;p8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WWW.FSS.VA.GOV</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5"/>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
              <a:t>FSS Overview - Schedules</a:t>
            </a:r>
            <a:endParaRPr/>
          </a:p>
        </p:txBody>
      </p:sp>
      <p:sp>
        <p:nvSpPr>
          <p:cNvPr id="668" name="Google Shape;668;p8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8A93A9"/>
                </a:solidFill>
              </a:rPr>
              <a:t>29</a:t>
            </a:fld>
            <a:endParaRPr>
              <a:solidFill>
                <a:srgbClr val="8A93A9"/>
              </a:solidFill>
            </a:endParaRPr>
          </a:p>
        </p:txBody>
      </p:sp>
      <p:sp>
        <p:nvSpPr>
          <p:cNvPr id="669" name="Google Shape;669;p85" descr="Graphic of one floor of a hospital (floor plan)"/>
          <p:cNvSpPr/>
          <p:nvPr/>
        </p:nvSpPr>
        <p:spPr>
          <a:xfrm>
            <a:off x="291115" y="821375"/>
            <a:ext cx="8534400" cy="3486300"/>
          </a:xfrm>
          <a:prstGeom prst="rect">
            <a:avLst/>
          </a:prstGeom>
          <a:blipFill rotWithShape="1">
            <a:blip r:embed="rId3">
              <a:alphaModFix amt="31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We</a:t>
            </a:r>
            <a:endParaRPr/>
          </a:p>
        </p:txBody>
      </p:sp>
      <p:sp>
        <p:nvSpPr>
          <p:cNvPr id="670" name="Google Shape;670;p85" descr="Graphic of the surgery room, showing Schedule 65IIA"/>
          <p:cNvSpPr/>
          <p:nvPr/>
        </p:nvSpPr>
        <p:spPr>
          <a:xfrm>
            <a:off x="335560" y="821374"/>
            <a:ext cx="5074500" cy="10866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85" descr="Graphic of the professional wing, showing Schedule 621II"/>
          <p:cNvSpPr/>
          <p:nvPr/>
        </p:nvSpPr>
        <p:spPr>
          <a:xfrm>
            <a:off x="5257800" y="2967060"/>
            <a:ext cx="3505200" cy="8574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p85" descr="Graphic of the x-ray room, showing Schedule 65VA"/>
          <p:cNvSpPr/>
          <p:nvPr/>
        </p:nvSpPr>
        <p:spPr>
          <a:xfrm>
            <a:off x="369506" y="3104220"/>
            <a:ext cx="1956900" cy="72000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85" descr="Graphic of the lab room, showing Schedule 66III"/>
          <p:cNvSpPr/>
          <p:nvPr/>
        </p:nvSpPr>
        <p:spPr>
          <a:xfrm>
            <a:off x="3306189" y="3144225"/>
            <a:ext cx="2082600" cy="685800"/>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p85" descr="Graphic of the pharmacy room, showing Schedule 65IB"/>
          <p:cNvSpPr/>
          <p:nvPr/>
        </p:nvSpPr>
        <p:spPr>
          <a:xfrm>
            <a:off x="304800" y="1878374"/>
            <a:ext cx="2331300" cy="1262100"/>
          </a:xfrm>
          <a:prstGeom prst="rect">
            <a:avLst/>
          </a:prstGeom>
          <a:blipFill rotWithShape="1">
            <a:blip r:embed="rId8">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85" descr="Graphic of the dental clinic room, showing Schedule 65IIC"/>
          <p:cNvSpPr/>
          <p:nvPr/>
        </p:nvSpPr>
        <p:spPr>
          <a:xfrm>
            <a:off x="3459759" y="1867494"/>
            <a:ext cx="1892700" cy="1296300"/>
          </a:xfrm>
          <a:prstGeom prst="rect">
            <a:avLst/>
          </a:prstGeom>
          <a:blipFill rotWithShape="1">
            <a:blip r:embed="rId9">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85" descr="Graphic of the staff room, showing Schedule 621I"/>
          <p:cNvSpPr/>
          <p:nvPr/>
        </p:nvSpPr>
        <p:spPr>
          <a:xfrm>
            <a:off x="2636240" y="1867494"/>
            <a:ext cx="869100" cy="1282500"/>
          </a:xfrm>
          <a:prstGeom prst="rect">
            <a:avLst/>
          </a:prstGeom>
          <a:blipFill rotWithShape="1">
            <a:blip r:embed="rId10">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7" name="Google Shape;677;p85" descr="Graphic of the hospital entrance with image of wheelchair, showing Schedule 65IIF"/>
          <p:cNvSpPr/>
          <p:nvPr/>
        </p:nvSpPr>
        <p:spPr>
          <a:xfrm>
            <a:off x="2246934" y="3146107"/>
            <a:ext cx="1155300" cy="1042500"/>
          </a:xfrm>
          <a:prstGeom prst="rect">
            <a:avLst/>
          </a:prstGeom>
          <a:blipFill rotWithShape="1">
            <a:blip r:embed="rId11">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85"/>
          <p:cNvSpPr txBox="1"/>
          <p:nvPr/>
        </p:nvSpPr>
        <p:spPr>
          <a:xfrm>
            <a:off x="5342767" y="1334475"/>
            <a:ext cx="38013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b="1">
                <a:solidFill>
                  <a:schemeClr val="dk1"/>
                </a:solidFill>
                <a:latin typeface="Calibri"/>
                <a:ea typeface="Calibri"/>
                <a:cs typeface="Calibri"/>
                <a:sym typeface="Calibri"/>
              </a:rPr>
              <a:t>How we service healthcare needs </a:t>
            </a:r>
            <a:endParaRPr/>
          </a:p>
        </p:txBody>
      </p:sp>
      <p:sp>
        <p:nvSpPr>
          <p:cNvPr id="679" name="Google Shape;679;p8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WWW.FSS.VA.GOV</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70"/>
                                        </p:tgtEl>
                                        <p:attrNameLst>
                                          <p:attrName>style.visibility</p:attrName>
                                        </p:attrNameLst>
                                      </p:cBhvr>
                                      <p:to>
                                        <p:strVal val="visible"/>
                                      </p:to>
                                    </p:set>
                                    <p:animEffect transition="in" filter="fade">
                                      <p:cBhvr>
                                        <p:cTn id="11" dur="500"/>
                                        <p:tgtEl>
                                          <p:spTgt spid="67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73"/>
                                        </p:tgtEl>
                                        <p:attrNameLst>
                                          <p:attrName>style.visibility</p:attrName>
                                        </p:attrNameLst>
                                      </p:cBhvr>
                                      <p:to>
                                        <p:strVal val="visible"/>
                                      </p:to>
                                    </p:set>
                                    <p:animEffect transition="in" filter="fade">
                                      <p:cBhvr>
                                        <p:cTn id="16" dur="500"/>
                                        <p:tgtEl>
                                          <p:spTgt spid="6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74"/>
                                        </p:tgtEl>
                                        <p:attrNameLst>
                                          <p:attrName>style.visibility</p:attrName>
                                        </p:attrNameLst>
                                      </p:cBhvr>
                                      <p:to>
                                        <p:strVal val="visible"/>
                                      </p:to>
                                    </p:set>
                                    <p:animEffect transition="in" filter="fade">
                                      <p:cBhvr>
                                        <p:cTn id="21" dur="500"/>
                                        <p:tgtEl>
                                          <p:spTgt spid="6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72"/>
                                        </p:tgtEl>
                                        <p:attrNameLst>
                                          <p:attrName>style.visibility</p:attrName>
                                        </p:attrNameLst>
                                      </p:cBhvr>
                                      <p:to>
                                        <p:strVal val="visible"/>
                                      </p:to>
                                    </p:set>
                                    <p:animEffect transition="in" filter="fade">
                                      <p:cBhvr>
                                        <p:cTn id="26" dur="500"/>
                                        <p:tgtEl>
                                          <p:spTgt spid="67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5"/>
                                        </p:tgtEl>
                                        <p:attrNameLst>
                                          <p:attrName>style.visibility</p:attrName>
                                        </p:attrNameLst>
                                      </p:cBhvr>
                                      <p:to>
                                        <p:strVal val="visible"/>
                                      </p:to>
                                    </p:set>
                                    <p:animEffect transition="in" filter="fade">
                                      <p:cBhvr>
                                        <p:cTn id="31" dur="500"/>
                                        <p:tgtEl>
                                          <p:spTgt spid="67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71"/>
                                        </p:tgtEl>
                                        <p:attrNameLst>
                                          <p:attrName>style.visibility</p:attrName>
                                        </p:attrNameLst>
                                      </p:cBhvr>
                                      <p:to>
                                        <p:strVal val="visible"/>
                                      </p:to>
                                    </p:set>
                                    <p:animEffect transition="in" filter="fade">
                                      <p:cBhvr>
                                        <p:cTn id="36" dur="500"/>
                                        <p:tgtEl>
                                          <p:spTgt spid="67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77"/>
                                        </p:tgtEl>
                                        <p:attrNameLst>
                                          <p:attrName>style.visibility</p:attrName>
                                        </p:attrNameLst>
                                      </p:cBhvr>
                                      <p:to>
                                        <p:strVal val="visible"/>
                                      </p:to>
                                    </p:set>
                                    <p:animEffect transition="in" filter="fade">
                                      <p:cBhvr>
                                        <p:cTn id="41" dur="500"/>
                                        <p:tgtEl>
                                          <p:spTgt spid="67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76"/>
                                        </p:tgtEl>
                                        <p:attrNameLst>
                                          <p:attrName>style.visibility</p:attrName>
                                        </p:attrNameLst>
                                      </p:cBhvr>
                                      <p:to>
                                        <p:strVal val="visible"/>
                                      </p:to>
                                    </p:set>
                                    <p:animEffect transition="in" filter="fade">
                                      <p:cBhvr>
                                        <p:cTn id="46" dur="500"/>
                                        <p:tgtEl>
                                          <p:spTgt spid="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9"/>
          <p:cNvSpPr txBox="1">
            <a:spLocks noGrp="1"/>
          </p:cNvSpPr>
          <p:nvPr>
            <p:ph type="title"/>
          </p:nvPr>
        </p:nvSpPr>
        <p:spPr>
          <a:xfrm>
            <a:off x="-20275" y="3725225"/>
            <a:ext cx="6106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Laura Stanton</a:t>
            </a:r>
            <a:endParaRPr/>
          </a:p>
        </p:txBody>
      </p:sp>
      <p:sp>
        <p:nvSpPr>
          <p:cNvPr id="407" name="Google Shape;407;p59" descr="Page 3"/>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dirty="0"/>
          </a:p>
        </p:txBody>
      </p:sp>
      <p:pic>
        <p:nvPicPr>
          <p:cNvPr id="408" name="Google Shape;408;p59" descr="A picture of Laura Stanto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2067887" y="395211"/>
            <a:ext cx="2614420" cy="3268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6" descr="Pricing Flexibilities for Staffing   "/>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 dirty="0"/>
              <a:t>Pricing Flexibilities for Staffing   </a:t>
            </a:r>
            <a:endParaRPr dirty="0"/>
          </a:p>
        </p:txBody>
      </p:sp>
      <p:sp>
        <p:nvSpPr>
          <p:cNvPr id="685" name="Google Shape;685;p86" descr="The slide reiterates that pricing flexibilities have been incorporated into the schedules.&#10;"/>
          <p:cNvSpPr txBox="1">
            <a:spLocks noGrp="1"/>
          </p:cNvSpPr>
          <p:nvPr>
            <p:ph type="body" idx="1"/>
          </p:nvPr>
        </p:nvSpPr>
        <p:spPr>
          <a:xfrm>
            <a:off x="304800" y="742950"/>
            <a:ext cx="8382000" cy="3657600"/>
          </a:xfrm>
          <a:prstGeom prst="rect">
            <a:avLst/>
          </a:prstGeom>
          <a:noFill/>
          <a:ln>
            <a:noFill/>
          </a:ln>
        </p:spPr>
        <p:txBody>
          <a:bodyPr spcFirstLastPara="1" wrap="square" lIns="91425" tIns="45700" rIns="91425" bIns="45700" anchor="t" anchorCtr="0">
            <a:normAutofit fontScale="40000" lnSpcReduction="20000"/>
          </a:bodyPr>
          <a:lstStyle/>
          <a:p>
            <a:pPr marL="228600" lvl="0" indent="-193357" algn="l" rtl="0">
              <a:lnSpc>
                <a:spcPct val="120000"/>
              </a:lnSpc>
              <a:spcBef>
                <a:spcPts val="0"/>
              </a:spcBef>
              <a:spcAft>
                <a:spcPts val="0"/>
              </a:spcAft>
              <a:buClr>
                <a:srgbClr val="002060"/>
              </a:buClr>
              <a:buSzPct val="100000"/>
              <a:buChar char="•"/>
            </a:pPr>
            <a:r>
              <a:rPr lang="en" sz="7400" dirty="0"/>
              <a:t>As a result of COVID based price fluctuations, we have incorporated </a:t>
            </a:r>
            <a:r>
              <a:rPr lang="en" sz="7400" dirty="0">
                <a:solidFill>
                  <a:srgbClr val="FF0000"/>
                </a:solidFill>
              </a:rPr>
              <a:t>pricing flexibilities </a:t>
            </a:r>
            <a:r>
              <a:rPr lang="en" sz="7400" dirty="0"/>
              <a:t>into the schedule. This allows the ordering level CO, with proper justification, to award price adjustments in excess of the not-to-exceed (ceiling) price awarded at the base FSS contract level</a:t>
            </a:r>
            <a:endParaRPr dirty="0"/>
          </a:p>
          <a:p>
            <a:pPr marL="685800" lvl="1" indent="-156209" algn="l" rtl="0">
              <a:lnSpc>
                <a:spcPct val="90000"/>
              </a:lnSpc>
              <a:spcBef>
                <a:spcPts val="1100"/>
              </a:spcBef>
              <a:spcAft>
                <a:spcPts val="0"/>
              </a:spcAft>
              <a:buClr>
                <a:srgbClr val="002060"/>
              </a:buClr>
              <a:buSzPct val="100000"/>
              <a:buNone/>
            </a:pPr>
            <a:endParaRPr dirty="0"/>
          </a:p>
          <a:p>
            <a:pPr marL="685800" lvl="1" indent="-156209" algn="l" rtl="0">
              <a:lnSpc>
                <a:spcPct val="90000"/>
              </a:lnSpc>
              <a:spcBef>
                <a:spcPts val="500"/>
              </a:spcBef>
              <a:spcAft>
                <a:spcPts val="0"/>
              </a:spcAft>
              <a:buClr>
                <a:srgbClr val="002060"/>
              </a:buClr>
              <a:buSzPct val="100000"/>
              <a:buNone/>
            </a:pPr>
            <a:endParaRPr dirty="0"/>
          </a:p>
        </p:txBody>
      </p:sp>
      <p:sp>
        <p:nvSpPr>
          <p:cNvPr id="686" name="Google Shape;686;p86" descr="Page 3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8A93A9"/>
                </a:solidFill>
              </a:rPr>
              <a:t>30</a:t>
            </a:fld>
            <a:endParaRPr dirty="0">
              <a:solidFill>
                <a:srgbClr val="8A93A9"/>
              </a:solidFill>
            </a:endParaRPr>
          </a:p>
        </p:txBody>
      </p:sp>
      <p:sp>
        <p:nvSpPr>
          <p:cNvPr id="687" name="Google Shape;687;p86" descr="WWW.FSS.VA.GOV&#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dirty="0"/>
              <a:t>WWW.FSS.VA.GOV</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7" descr="Market Research "/>
          <p:cNvSpPr txBox="1">
            <a:spLocks noGrp="1"/>
          </p:cNvSpPr>
          <p:nvPr>
            <p:ph type="title"/>
          </p:nvPr>
        </p:nvSpPr>
        <p:spPr>
          <a:xfrm>
            <a:off x="2367048" y="22859"/>
            <a:ext cx="6777000" cy="5262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700"/>
              <a:buFont typeface="Calibri"/>
              <a:buNone/>
            </a:pPr>
            <a:r>
              <a:rPr lang="en" sz="2700" b="1" dirty="0"/>
              <a:t>Market Research </a:t>
            </a:r>
            <a:endParaRPr dirty="0"/>
          </a:p>
        </p:txBody>
      </p:sp>
      <p:graphicFrame>
        <p:nvGraphicFramePr>
          <p:cNvPr id="694" name="Google Shape;694;p87" descr="The bottom chart has CSST Section with information on the left side and Includes (as of May 2023) on the right side"/>
          <p:cNvGraphicFramePr/>
          <p:nvPr>
            <p:extLst>
              <p:ext uri="{D42A27DB-BD31-4B8C-83A1-F6EECF244321}">
                <p14:modId xmlns:p14="http://schemas.microsoft.com/office/powerpoint/2010/main" val="3066842188"/>
              </p:ext>
            </p:extLst>
          </p:nvPr>
        </p:nvGraphicFramePr>
        <p:xfrm>
          <a:off x="186761" y="2586038"/>
          <a:ext cx="8770475" cy="1840780"/>
        </p:xfrm>
        <a:graphic>
          <a:graphicData uri="http://schemas.openxmlformats.org/drawingml/2006/table">
            <a:tbl>
              <a:tblPr firstRow="1">
                <a:noFill/>
                <a:tableStyleId>{6EAD0E7A-C012-4FF7-B8E1-187D3764043F}</a:tableStyleId>
              </a:tblPr>
              <a:tblGrid>
                <a:gridCol w="3573300">
                  <a:extLst>
                    <a:ext uri="{9D8B030D-6E8A-4147-A177-3AD203B41FA5}">
                      <a16:colId xmlns:a16="http://schemas.microsoft.com/office/drawing/2014/main" val="20000"/>
                    </a:ext>
                  </a:extLst>
                </a:gridCol>
                <a:gridCol w="5197175">
                  <a:extLst>
                    <a:ext uri="{9D8B030D-6E8A-4147-A177-3AD203B41FA5}">
                      <a16:colId xmlns:a16="http://schemas.microsoft.com/office/drawing/2014/main" val="20001"/>
                    </a:ext>
                  </a:extLst>
                </a:gridCol>
              </a:tblGrid>
              <a:tr h="283025">
                <a:tc>
                  <a:txBody>
                    <a:bodyPr/>
                    <a:lstStyle/>
                    <a:p>
                      <a:pPr marL="0" marR="0" lvl="0" indent="0" algn="ctr" rtl="0">
                        <a:spcBef>
                          <a:spcPts val="0"/>
                        </a:spcBef>
                        <a:spcAft>
                          <a:spcPts val="0"/>
                        </a:spcAft>
                        <a:buNone/>
                      </a:pPr>
                      <a:r>
                        <a:rPr lang="en" sz="1400" u="none" strike="noStrike" cap="none"/>
                        <a:t>CCST Section</a:t>
                      </a:r>
                      <a:endParaRPr sz="1100"/>
                    </a:p>
                  </a:txBody>
                  <a:tcPr marL="91450" marR="91450" marT="34300" marB="34300">
                    <a:gradFill>
                      <a:gsLst>
                        <a:gs pos="0">
                          <a:srgbClr val="213F76"/>
                        </a:gs>
                        <a:gs pos="50000">
                          <a:srgbClr val="2F5CAB"/>
                        </a:gs>
                        <a:gs pos="100000">
                          <a:srgbClr val="3A6FCD"/>
                        </a:gs>
                      </a:gsLst>
                      <a:path path="circle">
                        <a:fillToRect l="50000" t="50000" r="50000" b="50000"/>
                      </a:path>
                      <a:tileRect/>
                    </a:gradFill>
                  </a:tcPr>
                </a:tc>
                <a:tc>
                  <a:txBody>
                    <a:bodyPr/>
                    <a:lstStyle/>
                    <a:p>
                      <a:pPr marL="0" marR="0" lvl="0" indent="0" algn="ctr" rtl="0">
                        <a:spcBef>
                          <a:spcPts val="0"/>
                        </a:spcBef>
                        <a:spcAft>
                          <a:spcPts val="0"/>
                        </a:spcAft>
                        <a:buNone/>
                      </a:pPr>
                      <a:r>
                        <a:rPr lang="en" sz="1400" u="none" strike="noStrike" cap="none"/>
                        <a:t>Includes (as of  May 2023)</a:t>
                      </a:r>
                      <a:endParaRPr sz="1100"/>
                    </a:p>
                  </a:txBody>
                  <a:tcPr marL="91450" marR="91450" marT="34300" marB="34300">
                    <a:gradFill>
                      <a:gsLst>
                        <a:gs pos="0">
                          <a:srgbClr val="213F76"/>
                        </a:gs>
                        <a:gs pos="50000">
                          <a:srgbClr val="2F5CAB"/>
                        </a:gs>
                        <a:gs pos="100000">
                          <a:srgbClr val="3A6FCD"/>
                        </a:gs>
                      </a:gsLst>
                      <a:path path="circle">
                        <a:fillToRect l="50000" t="50000" r="50000" b="50000"/>
                      </a:path>
                      <a:tileRect/>
                    </a:gradFill>
                  </a:tcPr>
                </a:tc>
                <a:extLst>
                  <a:ext uri="{0D108BD9-81ED-4DB2-BD59-A6C34878D82A}">
                    <a16:rowId xmlns:a16="http://schemas.microsoft.com/office/drawing/2014/main" val="10000"/>
                  </a:ext>
                </a:extLst>
              </a:tr>
              <a:tr h="283025">
                <a:tc>
                  <a:txBody>
                    <a:bodyPr/>
                    <a:lstStyle/>
                    <a:p>
                      <a:pPr marL="0" marR="0" lvl="0" indent="0" algn="ctr" rtl="0">
                        <a:spcBef>
                          <a:spcPts val="0"/>
                        </a:spcBef>
                        <a:spcAft>
                          <a:spcPts val="0"/>
                        </a:spcAft>
                        <a:buNone/>
                      </a:pPr>
                      <a:r>
                        <a:rPr lang="en" sz="1400" u="none" strike="noStrike" cap="none"/>
                        <a:t>Medical/Surgical Catalog</a:t>
                      </a:r>
                      <a:endParaRPr sz="1100"/>
                    </a:p>
                  </a:txBody>
                  <a:tcPr marL="91450" marR="91450" marT="34300" marB="34300"/>
                </a:tc>
                <a:tc>
                  <a:txBody>
                    <a:bodyPr/>
                    <a:lstStyle/>
                    <a:p>
                      <a:pPr marL="0" marR="0" lvl="0" indent="0" algn="ctr" rtl="0">
                        <a:spcBef>
                          <a:spcPts val="0"/>
                        </a:spcBef>
                        <a:spcAft>
                          <a:spcPts val="0"/>
                        </a:spcAft>
                        <a:buNone/>
                      </a:pPr>
                      <a:r>
                        <a:rPr lang="en" sz="1400" u="none" strike="noStrike" cap="none"/>
                        <a:t>Over 800,000 Med/Surg Line Items</a:t>
                      </a:r>
                      <a:endParaRPr sz="1100"/>
                    </a:p>
                  </a:txBody>
                  <a:tcPr marL="91450" marR="91450" marT="34300" marB="34300"/>
                </a:tc>
                <a:extLst>
                  <a:ext uri="{0D108BD9-81ED-4DB2-BD59-A6C34878D82A}">
                    <a16:rowId xmlns:a16="http://schemas.microsoft.com/office/drawing/2014/main" val="10001"/>
                  </a:ext>
                </a:extLst>
              </a:tr>
              <a:tr h="283025">
                <a:tc>
                  <a:txBody>
                    <a:bodyPr/>
                    <a:lstStyle/>
                    <a:p>
                      <a:pPr marL="0" marR="0" lvl="0" indent="0" algn="ctr" rtl="0">
                        <a:spcBef>
                          <a:spcPts val="0"/>
                        </a:spcBef>
                        <a:spcAft>
                          <a:spcPts val="0"/>
                        </a:spcAft>
                        <a:buNone/>
                      </a:pPr>
                      <a:r>
                        <a:rPr lang="en" sz="1400" u="none" strike="noStrike" cap="none"/>
                        <a:t>Pharmaceutical Catalog</a:t>
                      </a:r>
                      <a:endParaRPr sz="1100"/>
                    </a:p>
                  </a:txBody>
                  <a:tcPr marL="91450" marR="91450" marT="34300" marB="34300"/>
                </a:tc>
                <a:tc>
                  <a:txBody>
                    <a:bodyPr/>
                    <a:lstStyle/>
                    <a:p>
                      <a:pPr marL="0" marR="0" lvl="0" indent="0" algn="ctr" rtl="0">
                        <a:spcBef>
                          <a:spcPts val="0"/>
                        </a:spcBef>
                        <a:spcAft>
                          <a:spcPts val="0"/>
                        </a:spcAft>
                        <a:buNone/>
                      </a:pPr>
                      <a:r>
                        <a:rPr lang="en" sz="1400" u="none" strike="noStrike" cap="none" dirty="0"/>
                        <a:t>Over 15,000 Pharmaceutical Line Items</a:t>
                      </a:r>
                      <a:endParaRPr sz="1100" dirty="0"/>
                    </a:p>
                  </a:txBody>
                  <a:tcPr marL="91450" marR="91450" marT="34300" marB="34300"/>
                </a:tc>
                <a:extLst>
                  <a:ext uri="{0D108BD9-81ED-4DB2-BD59-A6C34878D82A}">
                    <a16:rowId xmlns:a16="http://schemas.microsoft.com/office/drawing/2014/main" val="10002"/>
                  </a:ext>
                </a:extLst>
              </a:tr>
              <a:tr h="283025">
                <a:tc>
                  <a:txBody>
                    <a:bodyPr/>
                    <a:lstStyle/>
                    <a:p>
                      <a:pPr marL="0" marR="0" lvl="0" indent="0" algn="ctr" rtl="0">
                        <a:spcBef>
                          <a:spcPts val="0"/>
                        </a:spcBef>
                        <a:spcAft>
                          <a:spcPts val="0"/>
                        </a:spcAft>
                        <a:buNone/>
                      </a:pPr>
                      <a:r>
                        <a:rPr lang="en" sz="1400" u="none" strike="noStrike" cap="none"/>
                        <a:t>Socioeconomic Search Area</a:t>
                      </a:r>
                      <a:endParaRPr sz="1100"/>
                    </a:p>
                  </a:txBody>
                  <a:tcPr marL="91450" marR="91450" marT="34300" marB="34300"/>
                </a:tc>
                <a:tc>
                  <a:txBody>
                    <a:bodyPr/>
                    <a:lstStyle/>
                    <a:p>
                      <a:pPr marL="0" marR="0" lvl="0" indent="0" algn="ctr" rtl="0">
                        <a:spcBef>
                          <a:spcPts val="0"/>
                        </a:spcBef>
                        <a:spcAft>
                          <a:spcPts val="0"/>
                        </a:spcAft>
                        <a:buNone/>
                      </a:pPr>
                      <a:r>
                        <a:rPr lang="en" sz="1400" u="none" strike="noStrike" cap="none"/>
                        <a:t>1,200+ Small Businesses; 150+ SDVOSBs, 210+ VOSBs</a:t>
                      </a:r>
                      <a:endParaRPr sz="1100"/>
                    </a:p>
                  </a:txBody>
                  <a:tcPr marL="91450" marR="91450" marT="34300" marB="34300"/>
                </a:tc>
                <a:extLst>
                  <a:ext uri="{0D108BD9-81ED-4DB2-BD59-A6C34878D82A}">
                    <a16:rowId xmlns:a16="http://schemas.microsoft.com/office/drawing/2014/main" val="10003"/>
                  </a:ext>
                </a:extLst>
              </a:tr>
              <a:tr h="283025">
                <a:tc>
                  <a:txBody>
                    <a:bodyPr/>
                    <a:lstStyle/>
                    <a:p>
                      <a:pPr marL="0" marR="0" lvl="0" indent="0" algn="ctr" rtl="0">
                        <a:spcBef>
                          <a:spcPts val="0"/>
                        </a:spcBef>
                        <a:spcAft>
                          <a:spcPts val="0"/>
                        </a:spcAft>
                        <a:buNone/>
                      </a:pPr>
                      <a:r>
                        <a:rPr lang="en" sz="1400" u="none" strike="noStrike" cap="none"/>
                        <a:t>Configured Item Catalog Area</a:t>
                      </a:r>
                      <a:endParaRPr sz="1100"/>
                    </a:p>
                  </a:txBody>
                  <a:tcPr marL="91450" marR="91450" marT="34300" marB="34300"/>
                </a:tc>
                <a:tc>
                  <a:txBody>
                    <a:bodyPr/>
                    <a:lstStyle/>
                    <a:p>
                      <a:pPr marL="0" marR="0" lvl="0" indent="0" algn="ctr" rtl="0">
                        <a:spcBef>
                          <a:spcPts val="0"/>
                        </a:spcBef>
                        <a:spcAft>
                          <a:spcPts val="0"/>
                        </a:spcAft>
                        <a:buNone/>
                      </a:pPr>
                      <a:r>
                        <a:rPr lang="en" sz="1400" u="none" strike="noStrike" cap="none" dirty="0"/>
                        <a:t>&lt;20 vendors with custom/configured catalogs</a:t>
                      </a:r>
                      <a:endParaRPr sz="1100" dirty="0"/>
                    </a:p>
                    <a:p>
                      <a:pPr marL="0" marR="0" lvl="0" indent="0" algn="ctr" rtl="0">
                        <a:spcBef>
                          <a:spcPts val="0"/>
                        </a:spcBef>
                        <a:spcAft>
                          <a:spcPts val="0"/>
                        </a:spcAft>
                        <a:buNone/>
                      </a:pPr>
                      <a:endParaRPr sz="1400" u="none" strike="noStrike" cap="none" dirty="0"/>
                    </a:p>
                    <a:p>
                      <a:pPr marL="0" marR="0" lvl="0" indent="0" algn="ctr" rtl="0">
                        <a:spcBef>
                          <a:spcPts val="0"/>
                        </a:spcBef>
                        <a:spcAft>
                          <a:spcPts val="0"/>
                        </a:spcAft>
                        <a:buNone/>
                      </a:pPr>
                      <a:r>
                        <a:rPr lang="en" sz="1400" u="none" strike="noStrike" cap="none" dirty="0"/>
                        <a:t>Access CCST here: </a:t>
                      </a:r>
                      <a:r>
                        <a:rPr lang="en" sz="1400" u="sng" strike="noStrike" cap="none" dirty="0">
                          <a:solidFill>
                            <a:schemeClr val="hlink"/>
                          </a:solidFill>
                          <a:hlinkClick r:id="rId3"/>
                        </a:rPr>
                        <a:t>www.va.gov/nac</a:t>
                      </a:r>
                      <a:r>
                        <a:rPr lang="en" sz="1400" u="none" strike="noStrike" cap="none" dirty="0"/>
                        <a:t> </a:t>
                      </a:r>
                      <a:endParaRPr sz="1100" dirty="0"/>
                    </a:p>
                  </a:txBody>
                  <a:tcPr marL="91450" marR="91450" marT="34300" marB="34300"/>
                </a:tc>
                <a:extLst>
                  <a:ext uri="{0D108BD9-81ED-4DB2-BD59-A6C34878D82A}">
                    <a16:rowId xmlns:a16="http://schemas.microsoft.com/office/drawing/2014/main" val="10004"/>
                  </a:ext>
                </a:extLst>
              </a:tr>
            </a:tbl>
          </a:graphicData>
        </a:graphic>
      </p:graphicFrame>
      <p:sp>
        <p:nvSpPr>
          <p:cNvPr id="695" name="Google Shape;695;p87" descr="Page 3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31</a:t>
            </a:fld>
            <a:endParaRPr dirty="0"/>
          </a:p>
        </p:txBody>
      </p:sp>
      <p:sp>
        <p:nvSpPr>
          <p:cNvPr id="696" name="Google Shape;696;p87" descr="Contract Catalog Search Tool - This is an image of a screenshot from the Contract Catalog Search tool&#10;"/>
          <p:cNvSpPr txBox="1"/>
          <p:nvPr/>
        </p:nvSpPr>
        <p:spPr>
          <a:xfrm>
            <a:off x="534382" y="549115"/>
            <a:ext cx="7886700" cy="477600"/>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ctr" rtl="0">
              <a:lnSpc>
                <a:spcPct val="90000"/>
              </a:lnSpc>
              <a:spcBef>
                <a:spcPts val="0"/>
              </a:spcBef>
              <a:spcAft>
                <a:spcPts val="0"/>
              </a:spcAft>
              <a:buClr>
                <a:srgbClr val="00297A"/>
              </a:buClr>
              <a:buSzPts val="3200"/>
              <a:buFont typeface="Calibri"/>
              <a:buNone/>
            </a:pPr>
            <a:r>
              <a:rPr lang="en" sz="3200" b="1" i="0" dirty="0">
                <a:solidFill>
                  <a:srgbClr val="00297A"/>
                </a:solidFill>
                <a:latin typeface="Calibri"/>
                <a:ea typeface="Calibri"/>
                <a:cs typeface="Calibri"/>
                <a:sym typeface="Calibri"/>
              </a:rPr>
              <a:t>Contract Catalog Search Tool</a:t>
            </a:r>
            <a:endParaRPr dirty="0"/>
          </a:p>
        </p:txBody>
      </p:sp>
      <p:graphicFrame>
        <p:nvGraphicFramePr>
          <p:cNvPr id="697" name="Google Shape;697;p87" descr="This is a table that show the FSS Contract Number with Contractor Name, Effective Dates, Contractor Points of Contact, Contracting Officer Information on the right side&#10;&#10;On the Top left of the Chart is Payment Delivery Information  i.e. Available Discounts, Warranty Information, Product SIN, Item, Description &amp; Pricing, Socioeconomic Categories"/>
          <p:cNvGraphicFramePr/>
          <p:nvPr>
            <p:extLst>
              <p:ext uri="{D42A27DB-BD31-4B8C-83A1-F6EECF244321}">
                <p14:modId xmlns:p14="http://schemas.microsoft.com/office/powerpoint/2010/main" val="2849629100"/>
              </p:ext>
            </p:extLst>
          </p:nvPr>
        </p:nvGraphicFramePr>
        <p:xfrm>
          <a:off x="304800" y="1058914"/>
          <a:ext cx="8534400" cy="1498600"/>
        </p:xfrm>
        <a:graphic>
          <a:graphicData uri="http://schemas.openxmlformats.org/drawingml/2006/table">
            <a:tbl>
              <a:tblPr firstRow="1" bandRow="1">
                <a:noFill/>
                <a:tableStyleId>{6EAD0E7A-C012-4FF7-B8E1-187D3764043F}</a:tableStyleId>
              </a:tblPr>
              <a:tblGrid>
                <a:gridCol w="3714050">
                  <a:extLst>
                    <a:ext uri="{9D8B030D-6E8A-4147-A177-3AD203B41FA5}">
                      <a16:colId xmlns:a16="http://schemas.microsoft.com/office/drawing/2014/main" val="20000"/>
                    </a:ext>
                  </a:extLst>
                </a:gridCol>
                <a:gridCol w="4820350">
                  <a:extLst>
                    <a:ext uri="{9D8B030D-6E8A-4147-A177-3AD203B41FA5}">
                      <a16:colId xmlns:a16="http://schemas.microsoft.com/office/drawing/2014/main" val="20001"/>
                    </a:ext>
                  </a:extLst>
                </a:gridCol>
              </a:tblGrid>
              <a:tr h="301950">
                <a:tc>
                  <a:txBody>
                    <a:bodyPr/>
                    <a:lstStyle/>
                    <a:p>
                      <a:pPr marL="215900" marR="0" lvl="0" indent="-209550" algn="l" rtl="0">
                        <a:spcBef>
                          <a:spcPts val="0"/>
                        </a:spcBef>
                        <a:spcAft>
                          <a:spcPts val="0"/>
                        </a:spcAft>
                        <a:buClr>
                          <a:schemeClr val="dk1"/>
                        </a:buClr>
                        <a:buSzPts val="1500"/>
                        <a:buFont typeface="Arial"/>
                        <a:buChar char="•"/>
                      </a:pPr>
                      <a:r>
                        <a:rPr lang="en" sz="1500" b="0" u="none" strike="noStrike" cap="none" dirty="0"/>
                        <a:t>FSS Contract Number</a:t>
                      </a:r>
                      <a:endParaRPr sz="1100" dirty="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15900" marR="0" lvl="0" indent="-209550" algn="l" rtl="0">
                        <a:spcBef>
                          <a:spcPts val="0"/>
                        </a:spcBef>
                        <a:spcAft>
                          <a:spcPts val="0"/>
                        </a:spcAft>
                        <a:buClr>
                          <a:schemeClr val="dk1"/>
                        </a:buClr>
                        <a:buSzPts val="1500"/>
                        <a:buFont typeface="Arial"/>
                        <a:buChar char="•"/>
                      </a:pPr>
                      <a:r>
                        <a:rPr lang="en" sz="1500" b="0" u="none" strike="noStrike" cap="none" dirty="0"/>
                        <a:t>Payment/ Delivery Information</a:t>
                      </a:r>
                      <a:endParaRPr sz="1100" dirty="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99325">
                <a:tc>
                  <a:txBody>
                    <a:bodyPr/>
                    <a:lstStyle/>
                    <a:p>
                      <a:pPr marL="215900" marR="0" lvl="0" indent="-209550" algn="l" rtl="0">
                        <a:spcBef>
                          <a:spcPts val="0"/>
                        </a:spcBef>
                        <a:spcAft>
                          <a:spcPts val="0"/>
                        </a:spcAft>
                        <a:buClr>
                          <a:schemeClr val="dk1"/>
                        </a:buClr>
                        <a:buSzPts val="1500"/>
                        <a:buFont typeface="Arial"/>
                        <a:buChar char="•"/>
                      </a:pPr>
                      <a:r>
                        <a:rPr lang="en" sz="1500" b="0" u="none" strike="noStrike" cap="none" dirty="0"/>
                        <a:t>Contractor Name </a:t>
                      </a:r>
                      <a:endParaRPr sz="1100" dirty="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15900" marR="0" lvl="0" indent="-209550" algn="l" rtl="0">
                        <a:spcBef>
                          <a:spcPts val="0"/>
                        </a:spcBef>
                        <a:spcAft>
                          <a:spcPts val="0"/>
                        </a:spcAft>
                        <a:buClr>
                          <a:schemeClr val="dk1"/>
                        </a:buClr>
                        <a:buSzPts val="1500"/>
                        <a:buFont typeface="Arial"/>
                        <a:buChar char="•"/>
                      </a:pPr>
                      <a:r>
                        <a:rPr lang="en" sz="1500" b="0" u="none" strike="noStrike" cap="none" dirty="0"/>
                        <a:t>Available Discounts </a:t>
                      </a:r>
                      <a:endParaRPr sz="1100" dirty="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05050">
                <a:tc>
                  <a:txBody>
                    <a:bodyPr/>
                    <a:lstStyle/>
                    <a:p>
                      <a:pPr marL="215900" marR="0" lvl="0" indent="-209550" algn="l" rtl="0">
                        <a:spcBef>
                          <a:spcPts val="0"/>
                        </a:spcBef>
                        <a:spcAft>
                          <a:spcPts val="0"/>
                        </a:spcAft>
                        <a:buClr>
                          <a:schemeClr val="dk1"/>
                        </a:buClr>
                        <a:buSzPts val="1500"/>
                        <a:buFont typeface="Arial"/>
                        <a:buChar char="•"/>
                      </a:pPr>
                      <a:r>
                        <a:rPr lang="en" sz="1500" b="0" u="none" strike="noStrike" cap="none" dirty="0"/>
                        <a:t>Contract Effective Dates </a:t>
                      </a:r>
                      <a:endParaRPr sz="1100" dirty="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15900" marR="0" lvl="0" indent="-209550" algn="l" rtl="0">
                        <a:spcBef>
                          <a:spcPts val="0"/>
                        </a:spcBef>
                        <a:spcAft>
                          <a:spcPts val="0"/>
                        </a:spcAft>
                        <a:buClr>
                          <a:schemeClr val="dk1"/>
                        </a:buClr>
                        <a:buSzPts val="1500"/>
                        <a:buFont typeface="Arial"/>
                        <a:buChar char="•"/>
                      </a:pPr>
                      <a:r>
                        <a:rPr lang="en" sz="1500" b="0" u="none" strike="noStrike" cap="none" dirty="0">
                          <a:solidFill>
                            <a:schemeClr val="dk1"/>
                          </a:solidFill>
                        </a:rPr>
                        <a:t>Warranty Information </a:t>
                      </a:r>
                      <a:endParaRPr sz="1100" dirty="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57175">
                <a:tc>
                  <a:txBody>
                    <a:bodyPr/>
                    <a:lstStyle/>
                    <a:p>
                      <a:pPr marL="215900" marR="0" lvl="0" indent="-209550" algn="l" rtl="0">
                        <a:spcBef>
                          <a:spcPts val="0"/>
                        </a:spcBef>
                        <a:spcAft>
                          <a:spcPts val="0"/>
                        </a:spcAft>
                        <a:buClr>
                          <a:schemeClr val="dk1"/>
                        </a:buClr>
                        <a:buSzPts val="1500"/>
                        <a:buFont typeface="Arial"/>
                        <a:buChar char="•"/>
                      </a:pPr>
                      <a:r>
                        <a:rPr lang="en" sz="1500" b="0" u="none" strike="noStrike" cap="none"/>
                        <a:t>Contractor Points of Contact </a:t>
                      </a:r>
                      <a:endParaRPr sz="110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15900" marR="0" lvl="0" indent="-209550" algn="l" rtl="0">
                        <a:spcBef>
                          <a:spcPts val="0"/>
                        </a:spcBef>
                        <a:spcAft>
                          <a:spcPts val="0"/>
                        </a:spcAft>
                        <a:buClr>
                          <a:schemeClr val="dk1"/>
                        </a:buClr>
                        <a:buSzPts val="1500"/>
                        <a:buFont typeface="Arial"/>
                        <a:buChar char="•"/>
                      </a:pPr>
                      <a:r>
                        <a:rPr lang="en" sz="1500" b="0" i="0" u="none" strike="noStrike" cap="none" dirty="0">
                          <a:solidFill>
                            <a:schemeClr val="dk1"/>
                          </a:solidFill>
                        </a:rPr>
                        <a:t>Product SIN, Item #, Description, &amp; Pricing </a:t>
                      </a:r>
                      <a:endParaRPr sz="1100" dirty="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77175">
                <a:tc>
                  <a:txBody>
                    <a:bodyPr/>
                    <a:lstStyle/>
                    <a:p>
                      <a:pPr marL="215900" marR="0" lvl="0" indent="-209550" algn="l" rtl="0">
                        <a:spcBef>
                          <a:spcPts val="0"/>
                        </a:spcBef>
                        <a:spcAft>
                          <a:spcPts val="0"/>
                        </a:spcAft>
                        <a:buClr>
                          <a:schemeClr val="dk1"/>
                        </a:buClr>
                        <a:buSzPts val="1500"/>
                        <a:buFont typeface="Arial"/>
                        <a:buChar char="•"/>
                      </a:pPr>
                      <a:r>
                        <a:rPr lang="en" sz="1500" b="0" u="none" strike="noStrike" cap="none"/>
                        <a:t>Contracting Officer Information </a:t>
                      </a:r>
                      <a:endParaRPr sz="110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15900" marR="0" lvl="0" indent="-209550" algn="l" rtl="0">
                        <a:spcBef>
                          <a:spcPts val="0"/>
                        </a:spcBef>
                        <a:spcAft>
                          <a:spcPts val="0"/>
                        </a:spcAft>
                        <a:buClr>
                          <a:schemeClr val="dk1"/>
                        </a:buClr>
                        <a:buSzPts val="1500"/>
                        <a:buFont typeface="Arial"/>
                        <a:buChar char="•"/>
                      </a:pPr>
                      <a:r>
                        <a:rPr lang="en" sz="1500" b="0" i="0" u="none" strike="noStrike" cap="none" dirty="0">
                          <a:solidFill>
                            <a:schemeClr val="dk1"/>
                          </a:solidFill>
                        </a:rPr>
                        <a:t>Socioeconomic Categories </a:t>
                      </a:r>
                      <a:endParaRPr sz="1100" dirty="0"/>
                    </a:p>
                  </a:txBody>
                  <a:tcPr marL="91450" marR="9145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98" name="Google Shape;698;p87" descr="WWW.FSS.VA.GOV&#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dirty="0"/>
              <a:t>WWW.FSS.VA.GOV</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8" descr="Market Research"/>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 dirty="0"/>
              <a:t>Market Research</a:t>
            </a:r>
            <a:endParaRPr dirty="0"/>
          </a:p>
        </p:txBody>
      </p:sp>
      <p:sp>
        <p:nvSpPr>
          <p:cNvPr id="704" name="Google Shape;704;p88" descr="Page 3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8A93A9"/>
                </a:solidFill>
              </a:rPr>
              <a:t>32</a:t>
            </a:fld>
            <a:endParaRPr dirty="0">
              <a:solidFill>
                <a:srgbClr val="8A93A9"/>
              </a:solidFill>
            </a:endParaRPr>
          </a:p>
        </p:txBody>
      </p:sp>
      <p:pic>
        <p:nvPicPr>
          <p:cNvPr id="705" name="Google Shape;705;p88" descr="GSA eLibrary"/>
          <p:cNvPicPr preferRelativeResize="0"/>
          <p:nvPr/>
        </p:nvPicPr>
        <p:blipFill rotWithShape="1">
          <a:blip r:embed="rId3">
            <a:alphaModFix/>
          </a:blip>
          <a:srcRect/>
          <a:stretch/>
        </p:blipFill>
        <p:spPr>
          <a:xfrm>
            <a:off x="3048000" y="539479"/>
            <a:ext cx="1828958" cy="406943"/>
          </a:xfrm>
          <a:prstGeom prst="rect">
            <a:avLst/>
          </a:prstGeom>
          <a:noFill/>
          <a:ln>
            <a:noFill/>
          </a:ln>
        </p:spPr>
      </p:pic>
      <p:sp>
        <p:nvSpPr>
          <p:cNvPr id="706" name="Google Shape;706;p88" descr="Clicking on Schedule name “621I” will list all SINs under Schedule 621I. Below is a sample of 57 categories and subcategories.&#10;"/>
          <p:cNvSpPr txBox="1"/>
          <p:nvPr/>
        </p:nvSpPr>
        <p:spPr>
          <a:xfrm>
            <a:off x="762000" y="932870"/>
            <a:ext cx="7239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dirty="0">
                <a:solidFill>
                  <a:schemeClr val="dk1"/>
                </a:solidFill>
                <a:latin typeface="Calibri"/>
                <a:ea typeface="Calibri"/>
                <a:cs typeface="Calibri"/>
                <a:sym typeface="Calibri"/>
              </a:rPr>
              <a:t>Clicking on Schedule name </a:t>
            </a:r>
            <a:r>
              <a:rPr lang="en" sz="1800" b="1" dirty="0">
                <a:solidFill>
                  <a:schemeClr val="dk1"/>
                </a:solidFill>
                <a:latin typeface="Calibri"/>
                <a:ea typeface="Calibri"/>
                <a:cs typeface="Calibri"/>
                <a:sym typeface="Calibri"/>
              </a:rPr>
              <a:t>“621I” </a:t>
            </a:r>
            <a:r>
              <a:rPr lang="en" sz="1800" dirty="0">
                <a:solidFill>
                  <a:schemeClr val="dk1"/>
                </a:solidFill>
                <a:latin typeface="Calibri"/>
                <a:ea typeface="Calibri"/>
                <a:cs typeface="Calibri"/>
                <a:sym typeface="Calibri"/>
              </a:rPr>
              <a:t>will list all SINs under Schedule 621I. Below is a sample of 57 categories and subcategories.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707" name="Google Shape;707;p88" descr="eLibrary  screenshot image of 621I"/>
          <p:cNvPicPr preferRelativeResize="0"/>
          <p:nvPr/>
        </p:nvPicPr>
        <p:blipFill rotWithShape="1">
          <a:blip r:embed="rId4">
            <a:alphaModFix/>
          </a:blip>
          <a:srcRect/>
          <a:stretch/>
        </p:blipFill>
        <p:spPr>
          <a:xfrm>
            <a:off x="1066800" y="1600200"/>
            <a:ext cx="7086600" cy="2800349"/>
          </a:xfrm>
          <a:prstGeom prst="rect">
            <a:avLst/>
          </a:prstGeom>
          <a:noFill/>
          <a:ln>
            <a:noFill/>
          </a:ln>
        </p:spPr>
      </p:pic>
      <p:sp>
        <p:nvSpPr>
          <p:cNvPr id="708" name="Google Shape;708;p88" descr="WWW.FSS.VA.GOV&#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dirty="0"/>
              <a:t>WWW.FSS.VA.GOV</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9" descr="Tools"/>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 b="0" dirty="0">
                <a:latin typeface="Calibri"/>
                <a:ea typeface="Calibri"/>
                <a:cs typeface="Calibri"/>
                <a:sym typeface="Calibri"/>
              </a:rPr>
              <a:t>Tools</a:t>
            </a:r>
            <a:endParaRPr dirty="0"/>
          </a:p>
        </p:txBody>
      </p:sp>
      <p:sp>
        <p:nvSpPr>
          <p:cNvPr id="715" name="Google Shape;715;p89" descr="eTools - List of eTools&#10;NAC Contract Catalog Search Tool (CCST), GSA eLibrary, &#10;GSA Advantage and GSA eBuy&#10;&#10;"/>
          <p:cNvSpPr txBox="1">
            <a:spLocks noGrp="1"/>
          </p:cNvSpPr>
          <p:nvPr>
            <p:ph type="body" idx="1"/>
          </p:nvPr>
        </p:nvSpPr>
        <p:spPr>
          <a:xfrm>
            <a:off x="266700" y="640501"/>
            <a:ext cx="8610600" cy="38625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002060"/>
              </a:buClr>
              <a:buSzPct val="100000"/>
              <a:buNone/>
            </a:pPr>
            <a:r>
              <a:rPr lang="en" sz="3600" b="1" dirty="0">
                <a:latin typeface="Calibri"/>
                <a:ea typeface="Calibri"/>
                <a:cs typeface="Calibri"/>
                <a:sym typeface="Calibri"/>
              </a:rPr>
              <a:t>eTools</a:t>
            </a:r>
            <a:endParaRPr dirty="0"/>
          </a:p>
          <a:p>
            <a:pPr marL="228600" lvl="1" indent="0" algn="l" rtl="0">
              <a:lnSpc>
                <a:spcPct val="90000"/>
              </a:lnSpc>
              <a:spcBef>
                <a:spcPts val="600"/>
              </a:spcBef>
              <a:spcAft>
                <a:spcPts val="0"/>
              </a:spcAft>
              <a:buClr>
                <a:srgbClr val="002060"/>
              </a:buClr>
              <a:buSzPct val="100000"/>
              <a:buNone/>
            </a:pPr>
            <a:r>
              <a:rPr lang="en" b="1" u="sng" dirty="0">
                <a:solidFill>
                  <a:schemeClr val="hlink"/>
                </a:solidFill>
                <a:latin typeface="Calibri"/>
                <a:ea typeface="Calibri"/>
                <a:cs typeface="Calibri"/>
                <a:sym typeface="Calibri"/>
                <a:hlinkClick r:id="rId3"/>
              </a:rPr>
              <a:t>NAC Contract Catalog Search Tool (CCST)</a:t>
            </a:r>
            <a:endParaRPr b="1" dirty="0">
              <a:latin typeface="Calibri"/>
              <a:ea typeface="Calibri"/>
              <a:cs typeface="Calibri"/>
              <a:sym typeface="Calibri"/>
            </a:endParaRPr>
          </a:p>
          <a:p>
            <a:pPr marL="228600" lvl="2" indent="0" algn="l" rtl="0">
              <a:lnSpc>
                <a:spcPct val="90000"/>
              </a:lnSpc>
              <a:spcBef>
                <a:spcPts val="0"/>
              </a:spcBef>
              <a:spcAft>
                <a:spcPts val="0"/>
              </a:spcAft>
              <a:buClr>
                <a:srgbClr val="002060"/>
              </a:buClr>
              <a:buSzPct val="100000"/>
              <a:buNone/>
            </a:pPr>
            <a:r>
              <a:rPr lang="en" dirty="0">
                <a:latin typeface="Calibri"/>
                <a:ea typeface="Calibri"/>
                <a:cs typeface="Calibri"/>
                <a:sym typeface="Calibri"/>
              </a:rPr>
              <a:t>Comprehensive online listing of the National Acquisition Center’s (NAC) healthcare-related contract vehicles</a:t>
            </a:r>
            <a:endParaRPr dirty="0"/>
          </a:p>
          <a:p>
            <a:pPr marL="228600" lvl="1" indent="0" algn="l" rtl="0">
              <a:lnSpc>
                <a:spcPct val="90000"/>
              </a:lnSpc>
              <a:spcBef>
                <a:spcPts val="1200"/>
              </a:spcBef>
              <a:spcAft>
                <a:spcPts val="0"/>
              </a:spcAft>
              <a:buClr>
                <a:srgbClr val="002060"/>
              </a:buClr>
              <a:buSzPct val="100000"/>
              <a:buNone/>
            </a:pPr>
            <a:r>
              <a:rPr lang="en" b="1" u="sng" dirty="0">
                <a:solidFill>
                  <a:schemeClr val="hlink"/>
                </a:solidFill>
                <a:hlinkClick r:id="rId4"/>
              </a:rPr>
              <a:t>GSA eLibrary</a:t>
            </a:r>
            <a:endParaRPr b="1" dirty="0"/>
          </a:p>
          <a:p>
            <a:pPr marL="548640" lvl="2" indent="-209550" algn="l" rtl="0">
              <a:lnSpc>
                <a:spcPct val="90000"/>
              </a:lnSpc>
              <a:spcBef>
                <a:spcPts val="300"/>
              </a:spcBef>
              <a:spcAft>
                <a:spcPts val="0"/>
              </a:spcAft>
              <a:buClr>
                <a:srgbClr val="002060"/>
              </a:buClr>
              <a:buSzPct val="100000"/>
              <a:buChar char="•"/>
            </a:pPr>
            <a:r>
              <a:rPr lang="en" dirty="0"/>
              <a:t>Research database to identify sources (“yellow pages” for FSS contractors)</a:t>
            </a:r>
            <a:endParaRPr dirty="0"/>
          </a:p>
          <a:p>
            <a:pPr marL="548640" lvl="2" indent="-209550" algn="l" rtl="0">
              <a:lnSpc>
                <a:spcPct val="90000"/>
              </a:lnSpc>
              <a:spcBef>
                <a:spcPts val="300"/>
              </a:spcBef>
              <a:spcAft>
                <a:spcPts val="0"/>
              </a:spcAft>
              <a:buClr>
                <a:srgbClr val="002060"/>
              </a:buClr>
              <a:buSzPct val="100000"/>
              <a:buChar char="•"/>
            </a:pPr>
            <a:r>
              <a:rPr lang="en" dirty="0"/>
              <a:t>Links directly to contractor products/pricing on GSA Advantage</a:t>
            </a:r>
            <a:endParaRPr dirty="0"/>
          </a:p>
          <a:p>
            <a:pPr marL="228600" lvl="1" indent="0" algn="l" rtl="0">
              <a:lnSpc>
                <a:spcPct val="90000"/>
              </a:lnSpc>
              <a:spcBef>
                <a:spcPts val="1200"/>
              </a:spcBef>
              <a:spcAft>
                <a:spcPts val="0"/>
              </a:spcAft>
              <a:buClr>
                <a:srgbClr val="002060"/>
              </a:buClr>
              <a:buSzPct val="100000"/>
              <a:buNone/>
            </a:pPr>
            <a:r>
              <a:rPr lang="en" b="1" u="sng" dirty="0">
                <a:solidFill>
                  <a:schemeClr val="hlink"/>
                </a:solidFill>
                <a:hlinkClick r:id="rId5"/>
              </a:rPr>
              <a:t>GSA Advantage</a:t>
            </a:r>
            <a:endParaRPr b="1" dirty="0"/>
          </a:p>
          <a:p>
            <a:pPr marL="548640" lvl="2" indent="-209550" algn="l" rtl="0">
              <a:lnSpc>
                <a:spcPct val="90000"/>
              </a:lnSpc>
              <a:spcBef>
                <a:spcPts val="300"/>
              </a:spcBef>
              <a:spcAft>
                <a:spcPts val="0"/>
              </a:spcAft>
              <a:buClr>
                <a:srgbClr val="002060"/>
              </a:buClr>
              <a:buSzPct val="100000"/>
              <a:buChar char="•"/>
            </a:pPr>
            <a:r>
              <a:rPr lang="en" dirty="0"/>
              <a:t>Product superstore (Amazon.com of gov’t shopping) &amp; market research tool</a:t>
            </a:r>
            <a:endParaRPr dirty="0"/>
          </a:p>
          <a:p>
            <a:pPr marL="548640" lvl="2" indent="-209550" algn="l" rtl="0">
              <a:lnSpc>
                <a:spcPct val="90000"/>
              </a:lnSpc>
              <a:spcBef>
                <a:spcPts val="300"/>
              </a:spcBef>
              <a:spcAft>
                <a:spcPts val="0"/>
              </a:spcAft>
              <a:buClr>
                <a:srgbClr val="002060"/>
              </a:buClr>
              <a:buSzPct val="100000"/>
              <a:buChar char="•"/>
            </a:pPr>
            <a:r>
              <a:rPr lang="en" dirty="0"/>
              <a:t>Can save items to shopping cart to purchase directly from FSS contractors, to forward your cart to someone else or to check out to GSA eBuy </a:t>
            </a:r>
            <a:endParaRPr dirty="0"/>
          </a:p>
          <a:p>
            <a:pPr marL="228600" lvl="1" indent="0" algn="l" rtl="0">
              <a:lnSpc>
                <a:spcPct val="90000"/>
              </a:lnSpc>
              <a:spcBef>
                <a:spcPts val="1200"/>
              </a:spcBef>
              <a:spcAft>
                <a:spcPts val="0"/>
              </a:spcAft>
              <a:buClr>
                <a:srgbClr val="002060"/>
              </a:buClr>
              <a:buSzPct val="100000"/>
              <a:buNone/>
            </a:pPr>
            <a:r>
              <a:rPr lang="en" b="1" u="sng" dirty="0">
                <a:solidFill>
                  <a:schemeClr val="hlink"/>
                </a:solidFill>
                <a:hlinkClick r:id="rId6"/>
              </a:rPr>
              <a:t>GSA eBuy</a:t>
            </a:r>
            <a:endParaRPr b="1" dirty="0"/>
          </a:p>
          <a:p>
            <a:pPr marL="548640" lvl="2" indent="-209550" algn="l" rtl="0">
              <a:lnSpc>
                <a:spcPct val="90000"/>
              </a:lnSpc>
              <a:spcBef>
                <a:spcPts val="300"/>
              </a:spcBef>
              <a:spcAft>
                <a:spcPts val="0"/>
              </a:spcAft>
              <a:buClr>
                <a:srgbClr val="002060"/>
              </a:buClr>
              <a:buSzPct val="100000"/>
              <a:buChar char="•"/>
            </a:pPr>
            <a:r>
              <a:rPr lang="en" dirty="0"/>
              <a:t>Online RFQ system:  post/compete requirement, obtain quotes, issue orders</a:t>
            </a:r>
            <a:endParaRPr dirty="0"/>
          </a:p>
          <a:p>
            <a:pPr marL="548640" lvl="2" indent="-209550" algn="l" rtl="0">
              <a:lnSpc>
                <a:spcPct val="90000"/>
              </a:lnSpc>
              <a:spcBef>
                <a:spcPts val="300"/>
              </a:spcBef>
              <a:spcAft>
                <a:spcPts val="0"/>
              </a:spcAft>
              <a:buClr>
                <a:srgbClr val="002060"/>
              </a:buClr>
              <a:buSzPct val="100000"/>
              <a:buChar char="•"/>
            </a:pPr>
            <a:r>
              <a:rPr lang="en" dirty="0"/>
              <a:t>Can compete requirements amongst FSS contractors, including set-asides</a:t>
            </a:r>
            <a:endParaRPr sz="2000" dirty="0">
              <a:latin typeface="Calibri"/>
              <a:ea typeface="Calibri"/>
              <a:cs typeface="Calibri"/>
              <a:sym typeface="Calibri"/>
            </a:endParaRPr>
          </a:p>
        </p:txBody>
      </p:sp>
      <p:sp>
        <p:nvSpPr>
          <p:cNvPr id="716" name="Google Shape;716;p89" descr="Page 3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8A93A9"/>
                </a:solidFill>
              </a:rPr>
              <a:t>33</a:t>
            </a:fld>
            <a:endParaRPr dirty="0">
              <a:solidFill>
                <a:srgbClr val="8A93A9"/>
              </a:solidFill>
            </a:endParaRPr>
          </a:p>
        </p:txBody>
      </p:sp>
      <p:sp>
        <p:nvSpPr>
          <p:cNvPr id="717" name="Google Shape;717;p89" descr="WWW.FSS.VA.GOV&#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dirty="0"/>
              <a:t>WWW.FSS.VA.GOV</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90" descr="Steps to Obtaining an FSS Contract"/>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3000"/>
              <a:buFont typeface="Calibri"/>
              <a:buNone/>
            </a:pPr>
            <a:r>
              <a:rPr lang="en" sz="3000" b="1" dirty="0">
                <a:latin typeface="Calibri"/>
                <a:ea typeface="Calibri"/>
                <a:cs typeface="Calibri"/>
                <a:sym typeface="Calibri"/>
              </a:rPr>
              <a:t>Steps to Obtaining an FSS Contract</a:t>
            </a:r>
            <a:endParaRPr dirty="0"/>
          </a:p>
        </p:txBody>
      </p:sp>
      <p:sp>
        <p:nvSpPr>
          <p:cNvPr id="724" name="Google Shape;724;p90" descr="Depicts the various steps for obtaining a FSS Contract. There are 5 steps listed&#10;&#10;VA’s Federal Supply Schedule can be found at: www.fss.va.gov &#10;"/>
          <p:cNvSpPr txBox="1">
            <a:spLocks noGrp="1"/>
          </p:cNvSpPr>
          <p:nvPr>
            <p:ph type="body" idx="1"/>
          </p:nvPr>
        </p:nvSpPr>
        <p:spPr>
          <a:xfrm>
            <a:off x="400050" y="857250"/>
            <a:ext cx="8343900" cy="3234000"/>
          </a:xfrm>
          <a:prstGeom prst="rect">
            <a:avLst/>
          </a:prstGeom>
          <a:noFill/>
          <a:ln>
            <a:noFill/>
          </a:ln>
        </p:spPr>
        <p:txBody>
          <a:bodyPr spcFirstLastPara="1" wrap="square" lIns="91425" tIns="45700" rIns="91425" bIns="45700" anchor="t" anchorCtr="0">
            <a:normAutofit fontScale="77500" lnSpcReduction="20000"/>
          </a:bodyPr>
          <a:lstStyle/>
          <a:p>
            <a:pPr marL="457200" lvl="0" indent="-404812" algn="l" rtl="0">
              <a:lnSpc>
                <a:spcPct val="90000"/>
              </a:lnSpc>
              <a:spcBef>
                <a:spcPts val="0"/>
              </a:spcBef>
              <a:spcAft>
                <a:spcPts val="0"/>
              </a:spcAft>
              <a:buClr>
                <a:srgbClr val="002060"/>
              </a:buClr>
              <a:buSzPct val="100000"/>
              <a:buFont typeface="Calibri"/>
              <a:buAutoNum type="arabicParenR"/>
            </a:pPr>
            <a:r>
              <a:rPr lang="en" sz="2200" dirty="0">
                <a:latin typeface="Calibri"/>
                <a:ea typeface="Calibri"/>
                <a:cs typeface="Calibri"/>
                <a:sym typeface="Calibri"/>
              </a:rPr>
              <a:t>Download the </a:t>
            </a:r>
            <a:r>
              <a:rPr lang="en" sz="2200" u="sng" dirty="0">
                <a:solidFill>
                  <a:schemeClr val="hlink"/>
                </a:solidFill>
                <a:latin typeface="Calibri"/>
                <a:ea typeface="Calibri"/>
                <a:cs typeface="Calibri"/>
                <a:sym typeface="Calibri"/>
                <a:hlinkClick r:id="rId3"/>
              </a:rPr>
              <a:t>schedule solicitation</a:t>
            </a:r>
            <a:r>
              <a:rPr lang="en" sz="2200" dirty="0">
                <a:latin typeface="Calibri"/>
                <a:ea typeface="Calibri"/>
                <a:cs typeface="Calibri"/>
                <a:sym typeface="Calibri"/>
              </a:rPr>
              <a:t> and complete all required documents, including registering at </a:t>
            </a:r>
            <a:r>
              <a:rPr lang="en" sz="2200" u="sng" dirty="0">
                <a:solidFill>
                  <a:schemeClr val="hlink"/>
                </a:solidFill>
                <a:latin typeface="Calibri"/>
                <a:ea typeface="Calibri"/>
                <a:cs typeface="Calibri"/>
                <a:sym typeface="Calibri"/>
                <a:hlinkClick r:id="rId4"/>
              </a:rPr>
              <a:t>SAM.gov </a:t>
            </a:r>
            <a:r>
              <a:rPr lang="en" sz="2200" dirty="0">
                <a:latin typeface="Calibri"/>
                <a:ea typeface="Calibri"/>
                <a:cs typeface="Calibri"/>
                <a:sym typeface="Calibri"/>
              </a:rPr>
              <a:t>.</a:t>
            </a:r>
            <a:endParaRPr dirty="0"/>
          </a:p>
          <a:p>
            <a:pPr marL="457200" lvl="0" indent="-404812" algn="l" rtl="0">
              <a:lnSpc>
                <a:spcPct val="90000"/>
              </a:lnSpc>
              <a:spcBef>
                <a:spcPts val="3000"/>
              </a:spcBef>
              <a:spcAft>
                <a:spcPts val="0"/>
              </a:spcAft>
              <a:buClr>
                <a:srgbClr val="002060"/>
              </a:buClr>
              <a:buSzPct val="100000"/>
              <a:buFont typeface="Calibri"/>
              <a:buAutoNum type="arabicParenR"/>
            </a:pPr>
            <a:r>
              <a:rPr lang="en" sz="2200" dirty="0">
                <a:latin typeface="Calibri"/>
                <a:ea typeface="Calibri"/>
                <a:cs typeface="Calibri"/>
                <a:sym typeface="Calibri"/>
              </a:rPr>
              <a:t>Submit your proposal via e-mail to </a:t>
            </a:r>
            <a:r>
              <a:rPr lang="en" sz="2200" u="sng" dirty="0">
                <a:solidFill>
                  <a:schemeClr val="hlink"/>
                </a:solidFill>
                <a:hlinkClick r:id="rId5"/>
              </a:rPr>
              <a:t>FSSOffersandExtensions@va.gov</a:t>
            </a:r>
            <a:r>
              <a:rPr lang="en" sz="2200" dirty="0">
                <a:latin typeface="Calibri"/>
                <a:ea typeface="Calibri"/>
                <a:cs typeface="Calibri"/>
                <a:sym typeface="Calibri"/>
              </a:rPr>
              <a:t>. </a:t>
            </a:r>
            <a:endParaRPr dirty="0"/>
          </a:p>
          <a:p>
            <a:pPr marL="457200" lvl="0" indent="0" algn="l" rtl="0">
              <a:lnSpc>
                <a:spcPct val="90000"/>
              </a:lnSpc>
              <a:spcBef>
                <a:spcPts val="900"/>
              </a:spcBef>
              <a:spcAft>
                <a:spcPts val="0"/>
              </a:spcAft>
              <a:buClr>
                <a:srgbClr val="002060"/>
              </a:buClr>
              <a:buSzPct val="100000"/>
              <a:buNone/>
            </a:pPr>
            <a:r>
              <a:rPr lang="en" sz="2200" dirty="0">
                <a:latin typeface="Calibri"/>
                <a:ea typeface="Calibri"/>
                <a:cs typeface="Calibri"/>
                <a:sym typeface="Calibri"/>
              </a:rPr>
              <a:t>Be sure to visit our </a:t>
            </a:r>
            <a:r>
              <a:rPr lang="en" sz="2200" u="sng" dirty="0">
                <a:solidFill>
                  <a:schemeClr val="hlink"/>
                </a:solidFill>
                <a:latin typeface="Calibri"/>
                <a:ea typeface="Calibri"/>
                <a:cs typeface="Calibri"/>
                <a:sym typeface="Calibri"/>
                <a:hlinkClick r:id="rId6"/>
              </a:rPr>
              <a:t>Electronic Acceptance of FSS Offers </a:t>
            </a:r>
            <a:r>
              <a:rPr lang="en" sz="2200" dirty="0">
                <a:latin typeface="Calibri"/>
                <a:ea typeface="Calibri"/>
                <a:cs typeface="Calibri"/>
                <a:sym typeface="Calibri"/>
              </a:rPr>
              <a:t>web page for complete details on submission format and logistics. </a:t>
            </a:r>
            <a:endParaRPr dirty="0"/>
          </a:p>
          <a:p>
            <a:pPr marL="457200" lvl="0" indent="-404812" algn="l" rtl="0">
              <a:lnSpc>
                <a:spcPct val="90000"/>
              </a:lnSpc>
              <a:spcBef>
                <a:spcPts val="3000"/>
              </a:spcBef>
              <a:spcAft>
                <a:spcPts val="0"/>
              </a:spcAft>
              <a:buClr>
                <a:srgbClr val="002060"/>
              </a:buClr>
              <a:buSzPct val="100000"/>
              <a:buFont typeface="Calibri"/>
              <a:buAutoNum type="arabicParenR" startAt="3"/>
            </a:pPr>
            <a:r>
              <a:rPr lang="en" sz="2200" dirty="0">
                <a:latin typeface="Calibri"/>
                <a:ea typeface="Calibri"/>
                <a:cs typeface="Calibri"/>
                <a:sym typeface="Calibri"/>
              </a:rPr>
              <a:t>Be timely and complete in your response to requests for information and clarification from your assigned Contract Specialist.</a:t>
            </a:r>
            <a:endParaRPr dirty="0"/>
          </a:p>
          <a:p>
            <a:pPr marL="457200" lvl="0" indent="-404812" algn="l" rtl="0">
              <a:lnSpc>
                <a:spcPct val="90000"/>
              </a:lnSpc>
              <a:spcBef>
                <a:spcPts val="3000"/>
              </a:spcBef>
              <a:spcAft>
                <a:spcPts val="0"/>
              </a:spcAft>
              <a:buClr>
                <a:srgbClr val="002060"/>
              </a:buClr>
              <a:buSzPct val="100000"/>
              <a:buFont typeface="Calibri"/>
              <a:buAutoNum type="arabicParenR" startAt="3"/>
            </a:pPr>
            <a:r>
              <a:rPr lang="en" sz="2200" dirty="0">
                <a:latin typeface="Calibri"/>
                <a:ea typeface="Calibri"/>
                <a:cs typeface="Calibri"/>
                <a:sym typeface="Calibri"/>
              </a:rPr>
              <a:t>Be ready to negotiate your best offer for a successful FSS contract award. </a:t>
            </a:r>
            <a:endParaRPr dirty="0"/>
          </a:p>
          <a:p>
            <a:pPr marL="457200" lvl="0" indent="-317500" algn="l" rtl="0">
              <a:lnSpc>
                <a:spcPct val="90000"/>
              </a:lnSpc>
              <a:spcBef>
                <a:spcPts val="0"/>
              </a:spcBef>
              <a:spcAft>
                <a:spcPts val="0"/>
              </a:spcAft>
              <a:buClr>
                <a:srgbClr val="002060"/>
              </a:buClr>
              <a:buSzPct val="100000"/>
              <a:buFont typeface="Calibri"/>
              <a:buNone/>
            </a:pPr>
            <a:endParaRPr sz="2200" dirty="0">
              <a:latin typeface="Calibri"/>
              <a:ea typeface="Calibri"/>
              <a:cs typeface="Calibri"/>
              <a:sym typeface="Calibri"/>
            </a:endParaRPr>
          </a:p>
          <a:p>
            <a:pPr marL="52388" lvl="0" indent="0" algn="l" rtl="0">
              <a:lnSpc>
                <a:spcPct val="90000"/>
              </a:lnSpc>
              <a:spcBef>
                <a:spcPts val="0"/>
              </a:spcBef>
              <a:spcAft>
                <a:spcPts val="0"/>
              </a:spcAft>
              <a:buClr>
                <a:srgbClr val="002060"/>
              </a:buClr>
              <a:buSzPct val="100000"/>
              <a:buNone/>
            </a:pPr>
            <a:r>
              <a:rPr lang="en" sz="2200" dirty="0">
                <a:latin typeface="Calibri"/>
                <a:ea typeface="Calibri"/>
                <a:cs typeface="Calibri"/>
                <a:sym typeface="Calibri"/>
              </a:rPr>
              <a:t>5)     VA’s Federal Supply Schedule can be found at: </a:t>
            </a:r>
            <a:r>
              <a:rPr lang="en" sz="2200" u="sng" dirty="0">
                <a:solidFill>
                  <a:schemeClr val="hlink"/>
                </a:solidFill>
                <a:latin typeface="Calibri"/>
                <a:ea typeface="Calibri"/>
                <a:cs typeface="Calibri"/>
                <a:sym typeface="Calibri"/>
                <a:hlinkClick r:id="rId7"/>
              </a:rPr>
              <a:t>www.fss.va.gov</a:t>
            </a:r>
            <a:r>
              <a:rPr lang="en" sz="2200" dirty="0">
                <a:latin typeface="Calibri"/>
                <a:ea typeface="Calibri"/>
                <a:cs typeface="Calibri"/>
                <a:sym typeface="Calibri"/>
              </a:rPr>
              <a:t> </a:t>
            </a:r>
            <a:endParaRPr dirty="0"/>
          </a:p>
          <a:p>
            <a:pPr marL="0" lvl="0" indent="0" algn="l" rtl="0">
              <a:lnSpc>
                <a:spcPct val="90000"/>
              </a:lnSpc>
              <a:spcBef>
                <a:spcPts val="1000"/>
              </a:spcBef>
              <a:spcAft>
                <a:spcPts val="0"/>
              </a:spcAft>
              <a:buClr>
                <a:srgbClr val="002060"/>
              </a:buClr>
              <a:buSzPct val="100000"/>
              <a:buNone/>
            </a:pPr>
            <a:endParaRPr dirty="0"/>
          </a:p>
        </p:txBody>
      </p:sp>
      <p:sp>
        <p:nvSpPr>
          <p:cNvPr id="725" name="Google Shape;725;p90" descr="Page 3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8A93A9"/>
                </a:solidFill>
              </a:rPr>
              <a:t>34</a:t>
            </a:fld>
            <a:endParaRPr dirty="0">
              <a:solidFill>
                <a:srgbClr val="8A93A9"/>
              </a:solidFill>
            </a:endParaRPr>
          </a:p>
        </p:txBody>
      </p:sp>
      <p:sp>
        <p:nvSpPr>
          <p:cNvPr id="726" name="Google Shape;726;p90" descr="WWW.FSS.VA.GOV&#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dirty="0"/>
              <a:t>WWW.FSS.VA.GOV</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91" descr="Useful Links"/>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 b="1" dirty="0"/>
              <a:t>Useful Links</a:t>
            </a:r>
            <a:endParaRPr dirty="0"/>
          </a:p>
        </p:txBody>
      </p:sp>
      <p:sp>
        <p:nvSpPr>
          <p:cNvPr id="733" name="Google Shape;733;p91" descr="List of various links&#10;&#10;&#10;FSS Home Page:  http://www.fss.va.gov/&#10;VA Schedule Programs:  https://www.va.gov/opal/nac/fss/schedules.asp&#10;Prospective Contractors:  https://www.va.gov/opal/nac/fss/prospective.asp&#10;Getting on Schedule:  https://www.va.gov/opal/nac/fss/gettingOnSchedule.asp&#10;Offer Submission:  https://www.va.gov/opal/nac/fss/eOffers.asp&#10;Contractor Responsibilities:  https://www.va.gov/opal/nac/fss/responsibilities.asp&#10;Contracting Opportunities - SAM.gov:  https://sam.gov/&#10;VA Pathfinder:  www.pathfinder.va.gov&#10;"/>
          <p:cNvSpPr txBox="1">
            <a:spLocks noGrp="1"/>
          </p:cNvSpPr>
          <p:nvPr>
            <p:ph type="body" idx="1"/>
          </p:nvPr>
        </p:nvSpPr>
        <p:spPr>
          <a:xfrm>
            <a:off x="457200" y="742950"/>
            <a:ext cx="8229600" cy="3411600"/>
          </a:xfrm>
          <a:prstGeom prst="rect">
            <a:avLst/>
          </a:prstGeom>
          <a:noFill/>
          <a:ln>
            <a:noFill/>
          </a:ln>
        </p:spPr>
        <p:txBody>
          <a:bodyPr spcFirstLastPara="1" wrap="square" lIns="91425" tIns="45700" rIns="91425" bIns="45700" anchor="t" anchorCtr="0">
            <a:normAutofit fontScale="62500" lnSpcReduction="20000"/>
          </a:bodyPr>
          <a:lstStyle/>
          <a:p>
            <a:pPr marL="228600" lvl="1" indent="0" algn="l" rtl="0">
              <a:lnSpc>
                <a:spcPct val="90000"/>
              </a:lnSpc>
              <a:spcBef>
                <a:spcPts val="0"/>
              </a:spcBef>
              <a:spcAft>
                <a:spcPts val="0"/>
              </a:spcAft>
              <a:buClr>
                <a:srgbClr val="002060"/>
              </a:buClr>
              <a:buSzPct val="100000"/>
              <a:buNone/>
            </a:pPr>
            <a:endParaRPr sz="1800" dirty="0">
              <a:latin typeface="Calibri"/>
              <a:ea typeface="Calibri"/>
              <a:cs typeface="Calibri"/>
              <a:sym typeface="Calibri"/>
            </a:endParaRPr>
          </a:p>
          <a:p>
            <a:pPr marL="0" lvl="0" indent="0" algn="l" rtl="0">
              <a:lnSpc>
                <a:spcPct val="120000"/>
              </a:lnSpc>
              <a:spcBef>
                <a:spcPts val="0"/>
              </a:spcBef>
              <a:spcAft>
                <a:spcPts val="0"/>
              </a:spcAft>
              <a:buClr>
                <a:srgbClr val="002060"/>
              </a:buClr>
              <a:buSzPct val="100000"/>
              <a:buNone/>
            </a:pPr>
            <a:r>
              <a:rPr lang="en" sz="2000" b="1" dirty="0"/>
              <a:t>FSS Home Page:  </a:t>
            </a:r>
            <a:r>
              <a:rPr lang="en" sz="1800" u="sng" dirty="0">
                <a:solidFill>
                  <a:schemeClr val="hlink"/>
                </a:solidFill>
                <a:hlinkClick r:id="rId3"/>
              </a:rPr>
              <a:t>http://www.fss.va.gov/</a:t>
            </a:r>
            <a:endParaRPr sz="1800" dirty="0"/>
          </a:p>
          <a:p>
            <a:pPr marL="0" lvl="0" indent="0" algn="l" rtl="0">
              <a:lnSpc>
                <a:spcPct val="120000"/>
              </a:lnSpc>
              <a:spcBef>
                <a:spcPts val="1800"/>
              </a:spcBef>
              <a:spcAft>
                <a:spcPts val="0"/>
              </a:spcAft>
              <a:buClr>
                <a:srgbClr val="002060"/>
              </a:buClr>
              <a:buSzPct val="100000"/>
              <a:buNone/>
            </a:pPr>
            <a:r>
              <a:rPr lang="en" sz="2000" b="1" dirty="0"/>
              <a:t>VA Schedule Programs:  </a:t>
            </a:r>
            <a:r>
              <a:rPr lang="en" sz="1800" u="sng" dirty="0">
                <a:solidFill>
                  <a:schemeClr val="hlink"/>
                </a:solidFill>
                <a:hlinkClick r:id="rId4"/>
              </a:rPr>
              <a:t>https://www.va.gov/opal/nac/fss/schedules.asp</a:t>
            </a:r>
            <a:endParaRPr sz="1800" dirty="0"/>
          </a:p>
          <a:p>
            <a:pPr marL="0" lvl="0" indent="0" algn="l" rtl="0">
              <a:lnSpc>
                <a:spcPct val="120000"/>
              </a:lnSpc>
              <a:spcBef>
                <a:spcPts val="1800"/>
              </a:spcBef>
              <a:spcAft>
                <a:spcPts val="0"/>
              </a:spcAft>
              <a:buClr>
                <a:srgbClr val="002060"/>
              </a:buClr>
              <a:buSzPct val="100000"/>
              <a:buNone/>
            </a:pPr>
            <a:r>
              <a:rPr lang="en" sz="2000" b="1" dirty="0"/>
              <a:t>Prospective Contractors:  </a:t>
            </a:r>
            <a:r>
              <a:rPr lang="en" sz="1800" u="sng" dirty="0">
                <a:solidFill>
                  <a:schemeClr val="hlink"/>
                </a:solidFill>
                <a:hlinkClick r:id="rId5"/>
              </a:rPr>
              <a:t>https://www.va.gov/opal/nac/fss/prospective.asp</a:t>
            </a:r>
            <a:endParaRPr sz="1800" dirty="0"/>
          </a:p>
          <a:p>
            <a:pPr marL="0" lvl="0" indent="0" algn="l" rtl="0">
              <a:lnSpc>
                <a:spcPct val="120000"/>
              </a:lnSpc>
              <a:spcBef>
                <a:spcPts val="1800"/>
              </a:spcBef>
              <a:spcAft>
                <a:spcPts val="0"/>
              </a:spcAft>
              <a:buClr>
                <a:srgbClr val="002060"/>
              </a:buClr>
              <a:buSzPct val="100000"/>
              <a:buNone/>
            </a:pPr>
            <a:r>
              <a:rPr lang="en" sz="2000" b="1" dirty="0"/>
              <a:t>Getting on Schedule:  </a:t>
            </a:r>
            <a:r>
              <a:rPr lang="en" sz="1800" u="sng" dirty="0">
                <a:solidFill>
                  <a:schemeClr val="hlink"/>
                </a:solidFill>
                <a:hlinkClick r:id="rId6"/>
              </a:rPr>
              <a:t>https://www.va.gov/opal/nac/fss/gettingOnSchedule.asp</a:t>
            </a:r>
            <a:endParaRPr sz="1800" dirty="0"/>
          </a:p>
          <a:p>
            <a:pPr marL="0" lvl="0" indent="0" algn="l" rtl="0">
              <a:lnSpc>
                <a:spcPct val="120000"/>
              </a:lnSpc>
              <a:spcBef>
                <a:spcPts val="1800"/>
              </a:spcBef>
              <a:spcAft>
                <a:spcPts val="0"/>
              </a:spcAft>
              <a:buClr>
                <a:srgbClr val="002060"/>
              </a:buClr>
              <a:buSzPct val="100000"/>
              <a:buNone/>
            </a:pPr>
            <a:r>
              <a:rPr lang="en" sz="2000" b="1" dirty="0"/>
              <a:t>Offer Submission:  </a:t>
            </a:r>
            <a:r>
              <a:rPr lang="en" sz="1800" u="sng" dirty="0">
                <a:solidFill>
                  <a:schemeClr val="hlink"/>
                </a:solidFill>
                <a:hlinkClick r:id="rId7"/>
              </a:rPr>
              <a:t>https://www.va.gov/opal/nac/fss/eOffers.asp</a:t>
            </a:r>
            <a:endParaRPr sz="1800" dirty="0"/>
          </a:p>
          <a:p>
            <a:pPr marL="0" lvl="0" indent="0" algn="l" rtl="0">
              <a:lnSpc>
                <a:spcPct val="120000"/>
              </a:lnSpc>
              <a:spcBef>
                <a:spcPts val="1800"/>
              </a:spcBef>
              <a:spcAft>
                <a:spcPts val="0"/>
              </a:spcAft>
              <a:buClr>
                <a:srgbClr val="002060"/>
              </a:buClr>
              <a:buSzPct val="100000"/>
              <a:buNone/>
            </a:pPr>
            <a:r>
              <a:rPr lang="en" sz="2000" b="1" dirty="0"/>
              <a:t>Contractor Responsibilities:  </a:t>
            </a:r>
            <a:r>
              <a:rPr lang="en" sz="1800" u="sng" dirty="0">
                <a:solidFill>
                  <a:schemeClr val="hlink"/>
                </a:solidFill>
                <a:hlinkClick r:id="rId8"/>
              </a:rPr>
              <a:t>https://www.va.gov/opal/nac/fss/responsibilities.asp</a:t>
            </a:r>
            <a:endParaRPr sz="1800" dirty="0"/>
          </a:p>
          <a:p>
            <a:pPr marL="0" marR="0" lvl="0" indent="0" algn="l" rtl="0">
              <a:lnSpc>
                <a:spcPct val="120000"/>
              </a:lnSpc>
              <a:spcBef>
                <a:spcPts val="1800"/>
              </a:spcBef>
              <a:spcAft>
                <a:spcPts val="0"/>
              </a:spcAft>
              <a:buClr>
                <a:srgbClr val="002060"/>
              </a:buClr>
              <a:buSzPct val="100000"/>
              <a:buFont typeface="Arial"/>
              <a:buNone/>
            </a:pPr>
            <a:r>
              <a:rPr lang="en" sz="2000" b="1" i="0" u="none" strike="noStrike" cap="none" dirty="0">
                <a:solidFill>
                  <a:srgbClr val="002060"/>
                </a:solidFill>
                <a:latin typeface="Calibri"/>
                <a:ea typeface="Calibri"/>
                <a:cs typeface="Calibri"/>
                <a:sym typeface="Calibri"/>
              </a:rPr>
              <a:t>Contracting Opportunities - SAM.gov:  </a:t>
            </a:r>
            <a:r>
              <a:rPr lang="en" sz="1800" b="0" i="0" u="sng" strike="noStrike" cap="none" dirty="0">
                <a:solidFill>
                  <a:srgbClr val="00206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https://sam.gov/</a:t>
            </a:r>
            <a:endParaRPr sz="1800" b="0" i="0" u="none" strike="noStrike" cap="none" dirty="0">
              <a:solidFill>
                <a:srgbClr val="002060"/>
              </a:solidFill>
              <a:latin typeface="Calibri"/>
              <a:ea typeface="Calibri"/>
              <a:cs typeface="Calibri"/>
              <a:sym typeface="Calibri"/>
            </a:endParaRPr>
          </a:p>
          <a:p>
            <a:pPr marL="0" marR="0" lvl="0" indent="0" algn="l" rtl="0">
              <a:lnSpc>
                <a:spcPct val="120000"/>
              </a:lnSpc>
              <a:spcBef>
                <a:spcPts val="1800"/>
              </a:spcBef>
              <a:spcAft>
                <a:spcPts val="0"/>
              </a:spcAft>
              <a:buClr>
                <a:srgbClr val="002060"/>
              </a:buClr>
              <a:buSzPct val="100000"/>
              <a:buFont typeface="Arial"/>
              <a:buNone/>
            </a:pPr>
            <a:r>
              <a:rPr lang="en" sz="2000" b="1" i="0" u="none" strike="noStrike" cap="none" dirty="0">
                <a:solidFill>
                  <a:srgbClr val="002060"/>
                </a:solidFill>
                <a:latin typeface="Calibri"/>
                <a:ea typeface="Calibri"/>
                <a:cs typeface="Calibri"/>
                <a:sym typeface="Calibri"/>
              </a:rPr>
              <a:t>VA Pathfinder:  </a:t>
            </a:r>
            <a:r>
              <a:rPr lang="en" sz="1800" u="sng" dirty="0">
                <a:solidFill>
                  <a:schemeClr val="hlink"/>
                </a:solidFill>
                <a:hlinkClick r:id="rId10"/>
              </a:rPr>
              <a:t>www.pathfinder.va.gov</a:t>
            </a:r>
            <a:endParaRPr sz="1800" b="0" i="0" u="none" strike="noStrike" cap="none" dirty="0">
              <a:solidFill>
                <a:srgbClr val="002060"/>
              </a:solidFill>
              <a:latin typeface="Calibri"/>
              <a:ea typeface="Calibri"/>
              <a:cs typeface="Calibri"/>
              <a:sym typeface="Calibri"/>
            </a:endParaRPr>
          </a:p>
        </p:txBody>
      </p:sp>
      <p:sp>
        <p:nvSpPr>
          <p:cNvPr id="734" name="Google Shape;734;p91" descr="Page 3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solidFill>
                  <a:srgbClr val="8A93A9"/>
                </a:solidFill>
              </a:rPr>
              <a:t>35</a:t>
            </a:fld>
            <a:endParaRPr dirty="0">
              <a:solidFill>
                <a:srgbClr val="8A93A9"/>
              </a:solidFill>
            </a:endParaRPr>
          </a:p>
        </p:txBody>
      </p:sp>
      <p:sp>
        <p:nvSpPr>
          <p:cNvPr id="735" name="Google Shape;735;p91" descr="WWW.FSS.VA.GOV&#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dirty="0"/>
              <a:t>WWW.FSS.VA.GOV</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2" descr="FSS Contacts"/>
          <p:cNvSpPr txBox="1">
            <a:spLocks noGrp="1"/>
          </p:cNvSpPr>
          <p:nvPr>
            <p:ph type="title"/>
          </p:nvPr>
        </p:nvSpPr>
        <p:spPr>
          <a:xfrm>
            <a:off x="2362200" y="31174"/>
            <a:ext cx="6777000" cy="526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 dirty="0"/>
              <a:t>FSS Contacts</a:t>
            </a:r>
            <a:endParaRPr dirty="0"/>
          </a:p>
        </p:txBody>
      </p:sp>
      <p:sp>
        <p:nvSpPr>
          <p:cNvPr id="742" name="Google Shape;742;p92" descr="Director - Daniel.shearer2@va.gov &#10;Chief, Contracting Support Division – Diana.Lawal@va.gov, Acting &#10;Chief, Program Management and Resource Support – Diana.Lawal@va.gov, Acting &#10;Chief Medical Surgical Team A –James.Booth@va.gov&#10;Lead Contract Specialist –Heath.Krida@va.gov&#10;Chief, Medical Surgical Team B – Deborah.Zuckswerth@va.gov &#10;Lead Contract Specialist – Joshua.Ladwig@va.gov&#10;Chief, Medical Surgical Team C – Isabel.Uribe@va.gov  &#10;Lead Contract Specialist – (Vacant)&#10;Chief, Pharmaceutical/Dental Team A – Trevor.Martin@va.gov&#10;Lead Contract Specialist – Ursula.Douglas2@va.gov&#10;Chief, Pharmaceutical/Dental Team B – Diana.Lawal@va.gov &#10;Lead Contract Specialist – (vacant)&#10;Chief, Services Team – William.Satterfield@va.gov &#10;Lead Contract Specialist – Aretha.Spurlock@va.gov &#10;HelpDesk – fss.help@va.gov or (708) 786-7737"/>
          <p:cNvSpPr txBox="1">
            <a:spLocks noGrp="1"/>
          </p:cNvSpPr>
          <p:nvPr>
            <p:ph type="body" idx="1"/>
          </p:nvPr>
        </p:nvSpPr>
        <p:spPr>
          <a:xfrm>
            <a:off x="381000" y="833546"/>
            <a:ext cx="8610600" cy="3657600"/>
          </a:xfrm>
          <a:prstGeom prst="rect">
            <a:avLst/>
          </a:prstGeom>
          <a:noFill/>
          <a:ln>
            <a:noFill/>
          </a:ln>
        </p:spPr>
        <p:txBody>
          <a:bodyPr spcFirstLastPara="1" wrap="square" lIns="91425" tIns="45700" rIns="91425" bIns="45700" anchor="t" anchorCtr="0">
            <a:normAutofit fontScale="62500" lnSpcReduction="20000"/>
          </a:bodyPr>
          <a:lstStyle/>
          <a:p>
            <a:pPr marL="228600" lvl="0" indent="-190500" algn="l" rtl="0">
              <a:lnSpc>
                <a:spcPct val="90000"/>
              </a:lnSpc>
              <a:spcBef>
                <a:spcPts val="0"/>
              </a:spcBef>
              <a:spcAft>
                <a:spcPts val="0"/>
              </a:spcAft>
              <a:buClr>
                <a:srgbClr val="002060"/>
              </a:buClr>
              <a:buSzPct val="100000"/>
              <a:buChar char="•"/>
            </a:pPr>
            <a:r>
              <a:rPr lang="en" sz="2000" dirty="0"/>
              <a:t>Director - </a:t>
            </a:r>
            <a:r>
              <a:rPr lang="en" sz="2000" u="sng" dirty="0">
                <a:solidFill>
                  <a:schemeClr val="hlink"/>
                </a:solidFill>
                <a:hlinkClick r:id="rId3"/>
              </a:rPr>
              <a:t>Daniel.shearer2@va.gov</a:t>
            </a:r>
            <a:r>
              <a:rPr lang="en" sz="2000" dirty="0"/>
              <a:t> </a:t>
            </a:r>
            <a:endParaRPr dirty="0"/>
          </a:p>
          <a:p>
            <a:pPr marL="228600" lvl="0" indent="-190500" algn="l" rtl="0">
              <a:lnSpc>
                <a:spcPct val="90000"/>
              </a:lnSpc>
              <a:spcBef>
                <a:spcPts val="1000"/>
              </a:spcBef>
              <a:spcAft>
                <a:spcPts val="0"/>
              </a:spcAft>
              <a:buClr>
                <a:srgbClr val="002060"/>
              </a:buClr>
              <a:buSzPct val="100000"/>
              <a:buChar char="•"/>
            </a:pPr>
            <a:r>
              <a:rPr lang="en" sz="2000" dirty="0"/>
              <a:t>Chief, Contracting Support Division – </a:t>
            </a:r>
            <a:r>
              <a:rPr lang="en" sz="2000" u="sng" dirty="0">
                <a:solidFill>
                  <a:schemeClr val="hlink"/>
                </a:solidFill>
                <a:hlinkClick r:id="rId4"/>
              </a:rPr>
              <a:t>Diana.Lawal@va.gov</a:t>
            </a:r>
            <a:r>
              <a:rPr lang="en" sz="2000" dirty="0"/>
              <a:t>, Acting </a:t>
            </a:r>
            <a:endParaRPr dirty="0"/>
          </a:p>
          <a:p>
            <a:pPr marL="228600" lvl="0" indent="-190500" algn="l" rtl="0">
              <a:lnSpc>
                <a:spcPct val="90000"/>
              </a:lnSpc>
              <a:spcBef>
                <a:spcPts val="1000"/>
              </a:spcBef>
              <a:spcAft>
                <a:spcPts val="0"/>
              </a:spcAft>
              <a:buClr>
                <a:srgbClr val="002060"/>
              </a:buClr>
              <a:buSzPct val="100000"/>
              <a:buChar char="•"/>
            </a:pPr>
            <a:r>
              <a:rPr lang="en" sz="2000" dirty="0"/>
              <a:t>Chief, Program Management and Resource Support – </a:t>
            </a:r>
            <a:r>
              <a:rPr lang="en" sz="2000" u="sng" dirty="0">
                <a:solidFill>
                  <a:schemeClr val="hlink"/>
                </a:solidFill>
                <a:hlinkClick r:id="rId4"/>
              </a:rPr>
              <a:t>Diana.Lawal@va.gov</a:t>
            </a:r>
            <a:r>
              <a:rPr lang="en" sz="2000" dirty="0"/>
              <a:t>, Acting </a:t>
            </a:r>
            <a:endParaRPr dirty="0"/>
          </a:p>
          <a:p>
            <a:pPr marL="228600" lvl="0" indent="-190500" algn="l" rtl="0">
              <a:lnSpc>
                <a:spcPct val="90000"/>
              </a:lnSpc>
              <a:spcBef>
                <a:spcPts val="1000"/>
              </a:spcBef>
              <a:spcAft>
                <a:spcPts val="0"/>
              </a:spcAft>
              <a:buClr>
                <a:srgbClr val="002060"/>
              </a:buClr>
              <a:buSzPct val="100000"/>
              <a:buChar char="•"/>
            </a:pPr>
            <a:r>
              <a:rPr lang="en" sz="2000" dirty="0"/>
              <a:t>Chief Medical Surgical Team A –</a:t>
            </a:r>
            <a:r>
              <a:rPr lang="en" sz="2000" u="sng" dirty="0">
                <a:solidFill>
                  <a:schemeClr val="hlink"/>
                </a:solidFill>
                <a:hlinkClick r:id="rId5"/>
              </a:rPr>
              <a:t>James.Booth@va.gov</a:t>
            </a:r>
            <a:endParaRPr sz="2000" dirty="0"/>
          </a:p>
          <a:p>
            <a:pPr marL="685800" lvl="1" indent="-201930" algn="l" rtl="0">
              <a:lnSpc>
                <a:spcPct val="90000"/>
              </a:lnSpc>
              <a:spcBef>
                <a:spcPts val="500"/>
              </a:spcBef>
              <a:spcAft>
                <a:spcPts val="0"/>
              </a:spcAft>
              <a:buClr>
                <a:srgbClr val="002060"/>
              </a:buClr>
              <a:buSzPct val="100000"/>
              <a:buChar char="•"/>
            </a:pPr>
            <a:r>
              <a:rPr lang="en" sz="1400" dirty="0"/>
              <a:t>Lead Contract Specialist –</a:t>
            </a:r>
            <a:r>
              <a:rPr lang="en" sz="1400" u="sng" dirty="0">
                <a:solidFill>
                  <a:schemeClr val="hlink"/>
                </a:solidFill>
                <a:hlinkClick r:id="rId6"/>
              </a:rPr>
              <a:t>Heath.Krida@va.gov</a:t>
            </a:r>
            <a:endParaRPr sz="1400" dirty="0"/>
          </a:p>
          <a:p>
            <a:pPr marL="228600" lvl="0" indent="-190500" algn="l" rtl="0">
              <a:lnSpc>
                <a:spcPct val="90000"/>
              </a:lnSpc>
              <a:spcBef>
                <a:spcPts val="1000"/>
              </a:spcBef>
              <a:spcAft>
                <a:spcPts val="0"/>
              </a:spcAft>
              <a:buClr>
                <a:srgbClr val="002060"/>
              </a:buClr>
              <a:buSzPct val="100000"/>
              <a:buChar char="•"/>
            </a:pPr>
            <a:r>
              <a:rPr lang="en" sz="2000" dirty="0"/>
              <a:t>Chief, Medical Surgical Team B – </a:t>
            </a:r>
            <a:r>
              <a:rPr lang="en" sz="2000" u="sng" dirty="0">
                <a:solidFill>
                  <a:schemeClr val="hlink"/>
                </a:solidFill>
                <a:hlinkClick r:id="rId7"/>
              </a:rPr>
              <a:t>Deborah.Zuckswerth@va.gov</a:t>
            </a:r>
            <a:r>
              <a:rPr lang="en" sz="2000" dirty="0"/>
              <a:t> </a:t>
            </a:r>
            <a:endParaRPr dirty="0"/>
          </a:p>
          <a:p>
            <a:pPr marL="685800" lvl="1" indent="-201930" algn="l" rtl="0">
              <a:lnSpc>
                <a:spcPct val="90000"/>
              </a:lnSpc>
              <a:spcBef>
                <a:spcPts val="500"/>
              </a:spcBef>
              <a:spcAft>
                <a:spcPts val="0"/>
              </a:spcAft>
              <a:buClr>
                <a:srgbClr val="002060"/>
              </a:buClr>
              <a:buSzPct val="100000"/>
              <a:buChar char="•"/>
            </a:pPr>
            <a:r>
              <a:rPr lang="en" sz="1400" dirty="0"/>
              <a:t>Lead Contract Specialist – </a:t>
            </a:r>
            <a:r>
              <a:rPr lang="en" sz="1400" u="sng" dirty="0">
                <a:solidFill>
                  <a:schemeClr val="hlink"/>
                </a:solidFill>
                <a:hlinkClick r:id="rId8"/>
              </a:rPr>
              <a:t>Joshua.Ladwig@va.gov</a:t>
            </a:r>
            <a:endParaRPr sz="1400" dirty="0"/>
          </a:p>
          <a:p>
            <a:pPr marL="228600" lvl="0" indent="-190500" algn="l" rtl="0">
              <a:lnSpc>
                <a:spcPct val="90000"/>
              </a:lnSpc>
              <a:spcBef>
                <a:spcPts val="1000"/>
              </a:spcBef>
              <a:spcAft>
                <a:spcPts val="0"/>
              </a:spcAft>
              <a:buClr>
                <a:srgbClr val="002060"/>
              </a:buClr>
              <a:buSzPct val="100000"/>
              <a:buChar char="•"/>
            </a:pPr>
            <a:r>
              <a:rPr lang="en" sz="2000" dirty="0"/>
              <a:t>Chief, Medical Surgical Team C – </a:t>
            </a:r>
            <a:r>
              <a:rPr lang="en" sz="2000" u="sng" dirty="0">
                <a:solidFill>
                  <a:srgbClr val="0070C0"/>
                </a:solidFill>
              </a:rPr>
              <a:t>I</a:t>
            </a:r>
            <a:r>
              <a:rPr lang="en" sz="2000" u="sng" dirty="0">
                <a:solidFill>
                  <a:schemeClr val="hlink"/>
                </a:solidFill>
                <a:hlinkClick r:id="rId9"/>
              </a:rPr>
              <a:t>sabel.Uribe@va.gov</a:t>
            </a:r>
            <a:r>
              <a:rPr lang="en" sz="2000" dirty="0"/>
              <a:t>  </a:t>
            </a:r>
            <a:endParaRPr dirty="0"/>
          </a:p>
          <a:p>
            <a:pPr marL="685800" lvl="1" indent="-201930" algn="l" rtl="0">
              <a:lnSpc>
                <a:spcPct val="90000"/>
              </a:lnSpc>
              <a:spcBef>
                <a:spcPts val="500"/>
              </a:spcBef>
              <a:spcAft>
                <a:spcPts val="0"/>
              </a:spcAft>
              <a:buClr>
                <a:srgbClr val="002060"/>
              </a:buClr>
              <a:buSzPct val="100000"/>
              <a:buChar char="•"/>
            </a:pPr>
            <a:r>
              <a:rPr lang="en" sz="1400" dirty="0"/>
              <a:t>Lead Contract Specialist – (Vacant)</a:t>
            </a:r>
            <a:endParaRPr dirty="0"/>
          </a:p>
          <a:p>
            <a:pPr marL="228600" lvl="0" indent="-190500" algn="l" rtl="0">
              <a:lnSpc>
                <a:spcPct val="90000"/>
              </a:lnSpc>
              <a:spcBef>
                <a:spcPts val="1000"/>
              </a:spcBef>
              <a:spcAft>
                <a:spcPts val="0"/>
              </a:spcAft>
              <a:buClr>
                <a:srgbClr val="002060"/>
              </a:buClr>
              <a:buSzPct val="100000"/>
              <a:buChar char="•"/>
            </a:pPr>
            <a:r>
              <a:rPr lang="en" sz="2000" dirty="0"/>
              <a:t>Chief, Pharmaceutical/Dental Team A – </a:t>
            </a:r>
            <a:r>
              <a:rPr lang="en" sz="2000" u="sng" dirty="0">
                <a:solidFill>
                  <a:srgbClr val="0070C0"/>
                </a:solidFill>
              </a:rPr>
              <a:t>T</a:t>
            </a:r>
            <a:r>
              <a:rPr lang="en" sz="2000" u="sng" dirty="0">
                <a:solidFill>
                  <a:schemeClr val="hlink"/>
                </a:solidFill>
                <a:hlinkClick r:id="rId10"/>
              </a:rPr>
              <a:t>revor.Martin@va.gov</a:t>
            </a:r>
            <a:endParaRPr sz="2000" dirty="0"/>
          </a:p>
          <a:p>
            <a:pPr marL="685800" lvl="1" indent="-201930" algn="l" rtl="0">
              <a:lnSpc>
                <a:spcPct val="90000"/>
              </a:lnSpc>
              <a:spcBef>
                <a:spcPts val="500"/>
              </a:spcBef>
              <a:spcAft>
                <a:spcPts val="0"/>
              </a:spcAft>
              <a:buClr>
                <a:srgbClr val="002060"/>
              </a:buClr>
              <a:buSzPct val="100000"/>
              <a:buChar char="•"/>
            </a:pPr>
            <a:r>
              <a:rPr lang="en" sz="1400" dirty="0"/>
              <a:t>Lead Contract Specialist – </a:t>
            </a:r>
            <a:r>
              <a:rPr lang="en" sz="1400" u="sng" dirty="0">
                <a:solidFill>
                  <a:schemeClr val="hlink"/>
                </a:solidFill>
                <a:hlinkClick r:id="rId11"/>
              </a:rPr>
              <a:t>Ursula.Douglas2@va.gov</a:t>
            </a:r>
            <a:endParaRPr sz="1400" dirty="0"/>
          </a:p>
          <a:p>
            <a:pPr marL="228600" lvl="0" indent="-190500" algn="l" rtl="0">
              <a:lnSpc>
                <a:spcPct val="90000"/>
              </a:lnSpc>
              <a:spcBef>
                <a:spcPts val="1000"/>
              </a:spcBef>
              <a:spcAft>
                <a:spcPts val="0"/>
              </a:spcAft>
              <a:buClr>
                <a:srgbClr val="002060"/>
              </a:buClr>
              <a:buSzPct val="100000"/>
              <a:buChar char="•"/>
            </a:pPr>
            <a:r>
              <a:rPr lang="en" sz="2000" dirty="0"/>
              <a:t>Chief, Pharmaceutical/Dental Team B – </a:t>
            </a:r>
            <a:r>
              <a:rPr lang="en" sz="2000" u="sng" dirty="0">
                <a:solidFill>
                  <a:schemeClr val="hlink"/>
                </a:solidFill>
                <a:hlinkClick r:id="rId4"/>
              </a:rPr>
              <a:t>Diana.Lawal@va.gov</a:t>
            </a:r>
            <a:r>
              <a:rPr lang="en" sz="2000" dirty="0"/>
              <a:t> </a:t>
            </a:r>
            <a:endParaRPr dirty="0"/>
          </a:p>
          <a:p>
            <a:pPr marL="685800" lvl="1" indent="-201930" algn="l" rtl="0">
              <a:lnSpc>
                <a:spcPct val="90000"/>
              </a:lnSpc>
              <a:spcBef>
                <a:spcPts val="500"/>
              </a:spcBef>
              <a:spcAft>
                <a:spcPts val="0"/>
              </a:spcAft>
              <a:buClr>
                <a:srgbClr val="002060"/>
              </a:buClr>
              <a:buSzPct val="100000"/>
              <a:buChar char="•"/>
            </a:pPr>
            <a:r>
              <a:rPr lang="en" sz="1400" dirty="0"/>
              <a:t>Lead Contract Specialist – (vacant)</a:t>
            </a:r>
            <a:endParaRPr dirty="0"/>
          </a:p>
          <a:p>
            <a:pPr marL="228600" lvl="0" indent="-190500" algn="l" rtl="0">
              <a:lnSpc>
                <a:spcPct val="90000"/>
              </a:lnSpc>
              <a:spcBef>
                <a:spcPts val="1000"/>
              </a:spcBef>
              <a:spcAft>
                <a:spcPts val="0"/>
              </a:spcAft>
              <a:buClr>
                <a:srgbClr val="002060"/>
              </a:buClr>
              <a:buSzPct val="100000"/>
              <a:buChar char="•"/>
            </a:pPr>
            <a:r>
              <a:rPr lang="en" sz="2000" dirty="0"/>
              <a:t>Chief, Services Team – </a:t>
            </a:r>
            <a:r>
              <a:rPr lang="en" sz="2000" u="sng" dirty="0">
                <a:solidFill>
                  <a:schemeClr val="hlink"/>
                </a:solidFill>
                <a:hlinkClick r:id="rId12"/>
              </a:rPr>
              <a:t>William.Satterfield@va.gov</a:t>
            </a:r>
            <a:r>
              <a:rPr lang="en" sz="2000" dirty="0"/>
              <a:t> </a:t>
            </a:r>
            <a:endParaRPr dirty="0"/>
          </a:p>
          <a:p>
            <a:pPr marL="685800" lvl="1" indent="-201930" algn="l" rtl="0">
              <a:lnSpc>
                <a:spcPct val="90000"/>
              </a:lnSpc>
              <a:spcBef>
                <a:spcPts val="500"/>
              </a:spcBef>
              <a:spcAft>
                <a:spcPts val="0"/>
              </a:spcAft>
              <a:buClr>
                <a:srgbClr val="002060"/>
              </a:buClr>
              <a:buSzPct val="100000"/>
              <a:buChar char="•"/>
            </a:pPr>
            <a:r>
              <a:rPr lang="en" sz="1400" dirty="0"/>
              <a:t>Lead Contract Specialist – </a:t>
            </a:r>
            <a:r>
              <a:rPr lang="en" sz="1400" u="sng" dirty="0">
                <a:solidFill>
                  <a:srgbClr val="0070C0"/>
                </a:solidFill>
              </a:rPr>
              <a:t>A</a:t>
            </a:r>
            <a:r>
              <a:rPr lang="en" sz="1400" u="sng" dirty="0">
                <a:solidFill>
                  <a:schemeClr val="hlink"/>
                </a:solidFill>
                <a:hlinkClick r:id="rId13"/>
              </a:rPr>
              <a:t>retha.Spurlock@va.gov</a:t>
            </a:r>
            <a:r>
              <a:rPr lang="en" sz="1400" dirty="0"/>
              <a:t> </a:t>
            </a:r>
            <a:endParaRPr dirty="0"/>
          </a:p>
          <a:p>
            <a:pPr marL="228600" lvl="0" indent="-190500" algn="l" rtl="0">
              <a:lnSpc>
                <a:spcPct val="90000"/>
              </a:lnSpc>
              <a:spcBef>
                <a:spcPts val="1000"/>
              </a:spcBef>
              <a:spcAft>
                <a:spcPts val="0"/>
              </a:spcAft>
              <a:buClr>
                <a:srgbClr val="002060"/>
              </a:buClr>
              <a:buSzPct val="100000"/>
              <a:buChar char="•"/>
            </a:pPr>
            <a:r>
              <a:rPr lang="en" sz="2000" dirty="0"/>
              <a:t>HelpDesk – </a:t>
            </a:r>
            <a:r>
              <a:rPr lang="en" sz="2000" u="sng" dirty="0">
                <a:solidFill>
                  <a:schemeClr val="hlink"/>
                </a:solidFill>
                <a:hlinkClick r:id="rId14"/>
              </a:rPr>
              <a:t>fss.help@va.gov</a:t>
            </a:r>
            <a:r>
              <a:rPr lang="en" sz="2000" dirty="0"/>
              <a:t> or (708) 786-7737</a:t>
            </a:r>
            <a:endParaRPr dirty="0"/>
          </a:p>
        </p:txBody>
      </p:sp>
      <p:sp>
        <p:nvSpPr>
          <p:cNvPr id="743" name="Google Shape;743;p92" descr="Page 3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36</a:t>
            </a:fld>
            <a:endParaRPr dirty="0"/>
          </a:p>
        </p:txBody>
      </p:sp>
      <p:sp>
        <p:nvSpPr>
          <p:cNvPr id="744" name="Google Shape;744;p92" descr="WWW.FSS.VA.GOV&#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dirty="0"/>
              <a:t>WWW.FSS.VA.GOV</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3"/>
          <p:cNvSpPr txBox="1">
            <a:spLocks noGrp="1"/>
          </p:cNvSpPr>
          <p:nvPr>
            <p:ph type="sldNum" idx="12"/>
          </p:nvPr>
        </p:nvSpPr>
        <p:spPr>
          <a:xfrm>
            <a:off x="6938308" y="4140350"/>
            <a:ext cx="548700" cy="295200"/>
          </a:xfrm>
          <a:prstGeom prst="rect">
            <a:avLst/>
          </a:prstGeom>
          <a:noFill/>
          <a:ln>
            <a:noFill/>
          </a:ln>
        </p:spPr>
        <p:txBody>
          <a:bodyPr spcFirstLastPara="1" wrap="square" lIns="91425" tIns="91425" rIns="91425" bIns="91425" anchor="ctr" anchorCtr="0">
            <a:normAutofit fontScale="85000" lnSpcReduction="20000"/>
          </a:bodyPr>
          <a:lstStyle/>
          <a:p>
            <a:pPr marL="0" lvl="0" indent="0" algn="r" rtl="0">
              <a:spcBef>
                <a:spcPts val="0"/>
              </a:spcBef>
              <a:spcAft>
                <a:spcPts val="0"/>
              </a:spcAft>
              <a:buClr>
                <a:srgbClr val="000000"/>
              </a:buClr>
              <a:buSzPct val="100000"/>
              <a:buFont typeface="Arial"/>
              <a:buNone/>
            </a:pPr>
            <a:fld id="{00000000-1234-1234-1234-123412341234}" type="slidenum">
              <a:rPr lang="en">
                <a:solidFill>
                  <a:srgbClr val="FFFFFF"/>
                </a:solidFill>
                <a:latin typeface="Arial"/>
                <a:ea typeface="Arial"/>
                <a:cs typeface="Arial"/>
                <a:sym typeface="Arial"/>
              </a:rPr>
              <a:t>37</a:t>
            </a:fld>
            <a:endParaRPr>
              <a:solidFill>
                <a:srgbClr val="FFFFFF"/>
              </a:solidFill>
              <a:latin typeface="Arial"/>
              <a:ea typeface="Arial"/>
              <a:cs typeface="Arial"/>
              <a:sym typeface="Arial"/>
            </a:endParaRPr>
          </a:p>
        </p:txBody>
      </p:sp>
      <p:sp>
        <p:nvSpPr>
          <p:cNvPr id="750" name="Google Shape;750;p93" descr="Director - Daniel.shearer2@va.gov &#10;Management Support – Karen.De Luna@va.gov&#10;Management Support – Sebastian.Elapumkal@va.gov&#10;&#10;Chief, Contracting Support  – Diana.Lawal@va.gov, Acting &#10;Chief, Program Management and Resource Support – (Vacant) &#10;&#10;Chief Medical Surgical Team A –James.Booth@va.gov&#10;Lead Contract Specialist –Heath.Krida@va.gov&#10;Chief, Medical Surgical Team B – Deborah.Zuckswerth@va.gov &#10;Lead Contract Specialist – Joshua.Ladwig@va.gov&#10;Chief, Medical Surgical Team C – Isabel.Uribe@va.gov  &#10;Lead Contract Specialist – (Vacant)&#10;&#10;Chief, Pharmaceutical/Dental Team A – Trevor.Martin@va.gov&#10;Lead Contract Specialist – Ursula.Douglas2@va.gov&#10;Chief, Pharmaceutical/Dental Team B – Diana.Lawal@va.gov &#10;Lead Contract Specialist – (Vacant)&#10;"/>
          <p:cNvSpPr txBox="1"/>
          <p:nvPr/>
        </p:nvSpPr>
        <p:spPr>
          <a:xfrm>
            <a:off x="152400" y="628650"/>
            <a:ext cx="7772400" cy="5756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b="1" dirty="0">
                <a:solidFill>
                  <a:srgbClr val="FFFF00"/>
                </a:solidFill>
                <a:latin typeface="Arial"/>
                <a:ea typeface="Arial"/>
                <a:cs typeface="Arial"/>
                <a:sym typeface="Arial"/>
              </a:rPr>
              <a:t>Director </a:t>
            </a:r>
            <a:r>
              <a:rPr lang="en" sz="1600" b="1" dirty="0">
                <a:solidFill>
                  <a:schemeClr val="accent1"/>
                </a:solidFill>
                <a:latin typeface="Arial"/>
                <a:ea typeface="Arial"/>
                <a:cs typeface="Arial"/>
                <a:sym typeface="Arial"/>
              </a:rPr>
              <a:t>- </a:t>
            </a:r>
            <a:r>
              <a:rPr lang="en" sz="1600" b="1" u="sng" dirty="0">
                <a:solidFill>
                  <a:schemeClr val="accent1"/>
                </a:solidFill>
                <a:latin typeface="Arial"/>
                <a:ea typeface="Arial"/>
                <a:cs typeface="Arial"/>
                <a:sym typeface="Arial"/>
                <a:hlinkClick r:id="rId3">
                  <a:extLst>
                    <a:ext uri="{A12FA001-AC4F-418D-AE19-62706E023703}">
                      <ahyp:hlinkClr xmlns:ahyp="http://schemas.microsoft.com/office/drawing/2018/hyperlinkcolor" val="tx"/>
                    </a:ext>
                  </a:extLst>
                </a:hlinkClick>
              </a:rPr>
              <a:t>Daniel.shearer2@va.gov</a:t>
            </a:r>
            <a:r>
              <a:rPr lang="en" sz="1600" b="1" dirty="0">
                <a:solidFill>
                  <a:schemeClr val="accent1"/>
                </a:solidFill>
                <a:latin typeface="Arial"/>
                <a:ea typeface="Arial"/>
                <a:cs typeface="Arial"/>
                <a:sym typeface="Arial"/>
              </a:rPr>
              <a:t> </a:t>
            </a:r>
            <a:endParaRPr dirty="0"/>
          </a:p>
          <a:p>
            <a:pPr marL="0" marR="0" lvl="0" indent="0" algn="l" rtl="0">
              <a:spcBef>
                <a:spcPts val="0"/>
              </a:spcBef>
              <a:spcAft>
                <a:spcPts val="0"/>
              </a:spcAft>
              <a:buNone/>
            </a:pPr>
            <a:r>
              <a:rPr lang="en" sz="1600" b="1" dirty="0">
                <a:solidFill>
                  <a:srgbClr val="FFFF00"/>
                </a:solidFill>
                <a:latin typeface="Arial"/>
                <a:ea typeface="Arial"/>
                <a:cs typeface="Arial"/>
                <a:sym typeface="Arial"/>
              </a:rPr>
              <a:t>Management Support – </a:t>
            </a:r>
            <a:r>
              <a:rPr lang="en" sz="1600" b="1" dirty="0">
                <a:solidFill>
                  <a:schemeClr val="accent1"/>
                </a:solidFill>
                <a:latin typeface="Arial"/>
                <a:ea typeface="Arial"/>
                <a:cs typeface="Arial"/>
                <a:sym typeface="Arial"/>
              </a:rPr>
              <a:t>Karen.De </a:t>
            </a:r>
            <a:r>
              <a:rPr lang="en" sz="1600" b="1" u="sng" dirty="0">
                <a:solidFill>
                  <a:schemeClr val="accent1"/>
                </a:solidFill>
                <a:latin typeface="Arial"/>
                <a:ea typeface="Arial"/>
                <a:cs typeface="Arial"/>
                <a:sym typeface="Arial"/>
                <a:hlinkClick r:id="rId4">
                  <a:extLst>
                    <a:ext uri="{A12FA001-AC4F-418D-AE19-62706E023703}">
                      <ahyp:hlinkClr xmlns:ahyp="http://schemas.microsoft.com/office/drawing/2018/hyperlinkcolor" val="tx"/>
                    </a:ext>
                  </a:extLst>
                </a:hlinkClick>
              </a:rPr>
              <a:t>Luna@va.gov</a:t>
            </a:r>
            <a:endParaRPr sz="1600" b="1" dirty="0">
              <a:solidFill>
                <a:schemeClr val="accent1"/>
              </a:solidFill>
              <a:latin typeface="Arial"/>
              <a:ea typeface="Arial"/>
              <a:cs typeface="Arial"/>
              <a:sym typeface="Arial"/>
            </a:endParaRPr>
          </a:p>
          <a:p>
            <a:pPr marL="0" marR="0" lvl="0" indent="0" algn="l" rtl="0">
              <a:spcBef>
                <a:spcPts val="0"/>
              </a:spcBef>
              <a:spcAft>
                <a:spcPts val="0"/>
              </a:spcAft>
              <a:buNone/>
            </a:pPr>
            <a:r>
              <a:rPr lang="en" sz="1600" b="1" dirty="0">
                <a:solidFill>
                  <a:srgbClr val="FFFF00"/>
                </a:solidFill>
                <a:latin typeface="Arial"/>
                <a:ea typeface="Arial"/>
                <a:cs typeface="Arial"/>
                <a:sym typeface="Arial"/>
              </a:rPr>
              <a:t>Management Support – </a:t>
            </a:r>
            <a:r>
              <a:rPr lang="en" sz="1600" b="1" dirty="0">
                <a:solidFill>
                  <a:schemeClr val="accent1"/>
                </a:solidFill>
                <a:latin typeface="Arial"/>
                <a:ea typeface="Arial"/>
                <a:cs typeface="Arial"/>
                <a:sym typeface="Arial"/>
              </a:rPr>
              <a:t>Sebastian.Elapumkal@va.gov</a:t>
            </a:r>
            <a:endParaRPr dirty="0"/>
          </a:p>
          <a:p>
            <a:pPr marL="0" marR="0" lvl="0" indent="0" algn="l" rtl="0">
              <a:spcBef>
                <a:spcPts val="0"/>
              </a:spcBef>
              <a:spcAft>
                <a:spcPts val="0"/>
              </a:spcAft>
              <a:buNone/>
            </a:pPr>
            <a:endParaRPr sz="1600" b="1" dirty="0">
              <a:solidFill>
                <a:srgbClr val="FFFF00"/>
              </a:solidFill>
              <a:latin typeface="Arial"/>
              <a:ea typeface="Arial"/>
              <a:cs typeface="Arial"/>
              <a:sym typeface="Arial"/>
            </a:endParaRPr>
          </a:p>
          <a:p>
            <a:pPr marL="0" marR="0" lvl="0" indent="0" algn="l" rtl="0">
              <a:spcBef>
                <a:spcPts val="0"/>
              </a:spcBef>
              <a:spcAft>
                <a:spcPts val="0"/>
              </a:spcAft>
              <a:buNone/>
            </a:pPr>
            <a:r>
              <a:rPr lang="en" sz="1600" b="1" dirty="0">
                <a:solidFill>
                  <a:srgbClr val="FFFF00"/>
                </a:solidFill>
                <a:latin typeface="Arial"/>
                <a:ea typeface="Arial"/>
                <a:cs typeface="Arial"/>
                <a:sym typeface="Arial"/>
              </a:rPr>
              <a:t>Chief, Contracting Support  – </a:t>
            </a:r>
            <a:r>
              <a:rPr lang="en" sz="1600" b="1" u="sng" dirty="0">
                <a:solidFill>
                  <a:schemeClr val="accent1"/>
                </a:solidFill>
                <a:latin typeface="Arial"/>
                <a:ea typeface="Arial"/>
                <a:cs typeface="Arial"/>
                <a:sym typeface="Arial"/>
                <a:hlinkClick r:id="rId5">
                  <a:extLst>
                    <a:ext uri="{A12FA001-AC4F-418D-AE19-62706E023703}">
                      <ahyp:hlinkClr xmlns:ahyp="http://schemas.microsoft.com/office/drawing/2018/hyperlinkcolor" val="tx"/>
                    </a:ext>
                  </a:extLst>
                </a:hlinkClick>
              </a:rPr>
              <a:t>Diana.Lawal@va.gov</a:t>
            </a:r>
            <a:r>
              <a:rPr lang="en" sz="1600" b="1" dirty="0">
                <a:solidFill>
                  <a:schemeClr val="accent1"/>
                </a:solidFill>
                <a:latin typeface="Arial"/>
                <a:ea typeface="Arial"/>
                <a:cs typeface="Arial"/>
                <a:sym typeface="Arial"/>
              </a:rPr>
              <a:t>, Acting </a:t>
            </a:r>
            <a:endParaRPr dirty="0"/>
          </a:p>
          <a:p>
            <a:pPr marL="0" marR="0" lvl="0" indent="0" algn="l" rtl="0">
              <a:spcBef>
                <a:spcPts val="0"/>
              </a:spcBef>
              <a:spcAft>
                <a:spcPts val="0"/>
              </a:spcAft>
              <a:buNone/>
            </a:pPr>
            <a:r>
              <a:rPr lang="en" sz="1600" b="1" dirty="0">
                <a:solidFill>
                  <a:srgbClr val="FFFF00"/>
                </a:solidFill>
                <a:latin typeface="Arial"/>
                <a:ea typeface="Arial"/>
                <a:cs typeface="Arial"/>
                <a:sym typeface="Arial"/>
              </a:rPr>
              <a:t>Chief, Program Management and Resource Support – (Vacant) </a:t>
            </a:r>
            <a:endParaRPr dirty="0"/>
          </a:p>
          <a:p>
            <a:pPr marL="0" marR="0" lvl="0" indent="0" algn="l" rtl="0">
              <a:spcBef>
                <a:spcPts val="0"/>
              </a:spcBef>
              <a:spcAft>
                <a:spcPts val="0"/>
              </a:spcAft>
              <a:buNone/>
            </a:pPr>
            <a:endParaRPr sz="1600" b="1" dirty="0">
              <a:solidFill>
                <a:srgbClr val="FFFF00"/>
              </a:solidFill>
              <a:latin typeface="Arial"/>
              <a:ea typeface="Arial"/>
              <a:cs typeface="Arial"/>
              <a:sym typeface="Arial"/>
            </a:endParaRPr>
          </a:p>
          <a:p>
            <a:pPr marL="0" marR="0" lvl="0" indent="0" algn="l" rtl="0">
              <a:spcBef>
                <a:spcPts val="0"/>
              </a:spcBef>
              <a:spcAft>
                <a:spcPts val="0"/>
              </a:spcAft>
              <a:buNone/>
            </a:pPr>
            <a:r>
              <a:rPr lang="en" sz="1600" b="1" dirty="0">
                <a:solidFill>
                  <a:srgbClr val="FFFF00"/>
                </a:solidFill>
                <a:latin typeface="Arial"/>
                <a:ea typeface="Arial"/>
                <a:cs typeface="Arial"/>
                <a:sym typeface="Arial"/>
              </a:rPr>
              <a:t>Chief Medical Surgical Team A –</a:t>
            </a:r>
            <a:r>
              <a:rPr lang="en" sz="1600" b="1" u="sng" dirty="0">
                <a:solidFill>
                  <a:schemeClr val="accent1"/>
                </a:solidFill>
                <a:latin typeface="Arial"/>
                <a:ea typeface="Arial"/>
                <a:cs typeface="Arial"/>
                <a:sym typeface="Arial"/>
                <a:hlinkClick r:id="rId6">
                  <a:extLst>
                    <a:ext uri="{A12FA001-AC4F-418D-AE19-62706E023703}">
                      <ahyp:hlinkClr xmlns:ahyp="http://schemas.microsoft.com/office/drawing/2018/hyperlinkcolor" val="tx"/>
                    </a:ext>
                  </a:extLst>
                </a:hlinkClick>
              </a:rPr>
              <a:t>James.Booth@va.gov</a:t>
            </a:r>
            <a:endParaRPr sz="1600" b="1" dirty="0">
              <a:solidFill>
                <a:schemeClr val="accent1"/>
              </a:solidFill>
              <a:latin typeface="Arial"/>
              <a:ea typeface="Arial"/>
              <a:cs typeface="Arial"/>
              <a:sym typeface="Arial"/>
            </a:endParaRPr>
          </a:p>
          <a:p>
            <a:pPr marL="457200" marR="0" lvl="1" indent="0" algn="l" rtl="0">
              <a:spcBef>
                <a:spcPts val="0"/>
              </a:spcBef>
              <a:spcAft>
                <a:spcPts val="0"/>
              </a:spcAft>
              <a:buNone/>
            </a:pPr>
            <a:r>
              <a:rPr lang="en" sz="1600" b="1" i="0" u="none" strike="noStrike" cap="none" dirty="0">
                <a:solidFill>
                  <a:srgbClr val="FFFF00"/>
                </a:solidFill>
                <a:latin typeface="Arial"/>
                <a:ea typeface="Arial"/>
                <a:cs typeface="Arial"/>
                <a:sym typeface="Arial"/>
              </a:rPr>
              <a:t>Lead Contract Specialist –</a:t>
            </a:r>
            <a:r>
              <a:rPr lang="en" sz="1600" b="1" i="0" u="sng" strike="noStrike" cap="none" dirty="0">
                <a:solidFill>
                  <a:schemeClr val="accent1"/>
                </a:solidFill>
                <a:latin typeface="Arial"/>
                <a:ea typeface="Arial"/>
                <a:cs typeface="Arial"/>
                <a:sym typeface="Arial"/>
                <a:hlinkClick r:id="rId7">
                  <a:extLst>
                    <a:ext uri="{A12FA001-AC4F-418D-AE19-62706E023703}">
                      <ahyp:hlinkClr xmlns:ahyp="http://schemas.microsoft.com/office/drawing/2018/hyperlinkcolor" val="tx"/>
                    </a:ext>
                  </a:extLst>
                </a:hlinkClick>
              </a:rPr>
              <a:t>Heath.Krida@va.gov</a:t>
            </a:r>
            <a:endParaRPr sz="1600" b="1" i="0" u="none" strike="noStrike" cap="none" dirty="0">
              <a:solidFill>
                <a:schemeClr val="accent1"/>
              </a:solidFill>
              <a:latin typeface="Arial"/>
              <a:ea typeface="Arial"/>
              <a:cs typeface="Arial"/>
              <a:sym typeface="Arial"/>
            </a:endParaRPr>
          </a:p>
          <a:p>
            <a:pPr marL="0" marR="0" lvl="0" indent="0" algn="l" rtl="0">
              <a:spcBef>
                <a:spcPts val="0"/>
              </a:spcBef>
              <a:spcAft>
                <a:spcPts val="0"/>
              </a:spcAft>
              <a:buNone/>
            </a:pPr>
            <a:r>
              <a:rPr lang="en" sz="1600" b="1" dirty="0">
                <a:solidFill>
                  <a:srgbClr val="FFFF00"/>
                </a:solidFill>
                <a:latin typeface="Arial"/>
                <a:ea typeface="Arial"/>
                <a:cs typeface="Arial"/>
                <a:sym typeface="Arial"/>
              </a:rPr>
              <a:t>Chief, Medical Surgical Team B – </a:t>
            </a:r>
            <a:r>
              <a:rPr lang="en" sz="1600" b="1" u="sng" dirty="0">
                <a:solidFill>
                  <a:schemeClr val="accent1"/>
                </a:solidFill>
                <a:latin typeface="Arial"/>
                <a:ea typeface="Arial"/>
                <a:cs typeface="Arial"/>
                <a:sym typeface="Arial"/>
                <a:hlinkClick r:id="rId8">
                  <a:extLst>
                    <a:ext uri="{A12FA001-AC4F-418D-AE19-62706E023703}">
                      <ahyp:hlinkClr xmlns:ahyp="http://schemas.microsoft.com/office/drawing/2018/hyperlinkcolor" val="tx"/>
                    </a:ext>
                  </a:extLst>
                </a:hlinkClick>
              </a:rPr>
              <a:t>Deborah.Zuckswerth@va.gov</a:t>
            </a:r>
            <a:r>
              <a:rPr lang="en" sz="1600" b="1" dirty="0">
                <a:solidFill>
                  <a:schemeClr val="accent1"/>
                </a:solidFill>
                <a:latin typeface="Arial"/>
                <a:ea typeface="Arial"/>
                <a:cs typeface="Arial"/>
                <a:sym typeface="Arial"/>
              </a:rPr>
              <a:t> </a:t>
            </a:r>
            <a:endParaRPr dirty="0"/>
          </a:p>
          <a:p>
            <a:pPr marL="457200" marR="0" lvl="1" indent="0" algn="l" rtl="0">
              <a:spcBef>
                <a:spcPts val="0"/>
              </a:spcBef>
              <a:spcAft>
                <a:spcPts val="0"/>
              </a:spcAft>
              <a:buNone/>
            </a:pPr>
            <a:r>
              <a:rPr lang="en" sz="1600" b="1" i="0" u="none" strike="noStrike" cap="none" dirty="0">
                <a:solidFill>
                  <a:srgbClr val="FFFF00"/>
                </a:solidFill>
                <a:latin typeface="Arial"/>
                <a:ea typeface="Arial"/>
                <a:cs typeface="Arial"/>
                <a:sym typeface="Arial"/>
              </a:rPr>
              <a:t>Lead Contract Specialist – </a:t>
            </a:r>
            <a:r>
              <a:rPr lang="en" sz="1600" b="1" i="0" u="sng" strike="noStrike" cap="none" dirty="0">
                <a:solidFill>
                  <a:schemeClr val="accent1"/>
                </a:solidFill>
                <a:latin typeface="Arial"/>
                <a:ea typeface="Arial"/>
                <a:cs typeface="Arial"/>
                <a:sym typeface="Arial"/>
                <a:hlinkClick r:id="rId9">
                  <a:extLst>
                    <a:ext uri="{A12FA001-AC4F-418D-AE19-62706E023703}">
                      <ahyp:hlinkClr xmlns:ahyp="http://schemas.microsoft.com/office/drawing/2018/hyperlinkcolor" val="tx"/>
                    </a:ext>
                  </a:extLst>
                </a:hlinkClick>
              </a:rPr>
              <a:t>Joshua.Ladwig@va.gov</a:t>
            </a:r>
            <a:endParaRPr sz="1600" b="1" i="0" u="none" strike="noStrike" cap="none" dirty="0">
              <a:solidFill>
                <a:schemeClr val="accent1"/>
              </a:solidFill>
              <a:latin typeface="Arial"/>
              <a:ea typeface="Arial"/>
              <a:cs typeface="Arial"/>
              <a:sym typeface="Arial"/>
            </a:endParaRPr>
          </a:p>
          <a:p>
            <a:pPr marL="0" marR="0" lvl="0" indent="0" algn="l" rtl="0">
              <a:spcBef>
                <a:spcPts val="0"/>
              </a:spcBef>
              <a:spcAft>
                <a:spcPts val="0"/>
              </a:spcAft>
              <a:buNone/>
            </a:pPr>
            <a:r>
              <a:rPr lang="en" sz="1600" b="1" dirty="0">
                <a:solidFill>
                  <a:srgbClr val="FFFF00"/>
                </a:solidFill>
                <a:latin typeface="Arial"/>
                <a:ea typeface="Arial"/>
                <a:cs typeface="Arial"/>
                <a:sym typeface="Arial"/>
              </a:rPr>
              <a:t>Chief, Medical Surgical Team C – </a:t>
            </a:r>
            <a:r>
              <a:rPr lang="en" sz="1600" b="1" u="sng" dirty="0">
                <a:solidFill>
                  <a:schemeClr val="accent1"/>
                </a:solidFill>
                <a:latin typeface="Arial"/>
                <a:ea typeface="Arial"/>
                <a:cs typeface="Arial"/>
                <a:sym typeface="Arial"/>
              </a:rPr>
              <a:t>I</a:t>
            </a:r>
            <a:r>
              <a:rPr lang="en" sz="1600" b="1" u="sng" dirty="0">
                <a:solidFill>
                  <a:schemeClr val="accent1"/>
                </a:solidFill>
                <a:latin typeface="Arial"/>
                <a:ea typeface="Arial"/>
                <a:cs typeface="Arial"/>
                <a:sym typeface="Arial"/>
                <a:hlinkClick r:id="rId10">
                  <a:extLst>
                    <a:ext uri="{A12FA001-AC4F-418D-AE19-62706E023703}">
                      <ahyp:hlinkClr xmlns:ahyp="http://schemas.microsoft.com/office/drawing/2018/hyperlinkcolor" val="tx"/>
                    </a:ext>
                  </a:extLst>
                </a:hlinkClick>
              </a:rPr>
              <a:t>sabel.Uribe@va.gov</a:t>
            </a:r>
            <a:r>
              <a:rPr lang="en" sz="1600" b="1" dirty="0">
                <a:solidFill>
                  <a:schemeClr val="accent1"/>
                </a:solidFill>
                <a:latin typeface="Arial"/>
                <a:ea typeface="Arial"/>
                <a:cs typeface="Arial"/>
                <a:sym typeface="Arial"/>
              </a:rPr>
              <a:t>  </a:t>
            </a:r>
            <a:endParaRPr dirty="0"/>
          </a:p>
          <a:p>
            <a:pPr marL="457200" marR="0" lvl="1" indent="0" algn="l" rtl="0">
              <a:spcBef>
                <a:spcPts val="0"/>
              </a:spcBef>
              <a:spcAft>
                <a:spcPts val="0"/>
              </a:spcAft>
              <a:buNone/>
            </a:pPr>
            <a:r>
              <a:rPr lang="en" sz="1600" b="1" i="0" u="none" strike="noStrike" cap="none" dirty="0">
                <a:solidFill>
                  <a:srgbClr val="FFFF00"/>
                </a:solidFill>
                <a:latin typeface="Arial"/>
                <a:ea typeface="Arial"/>
                <a:cs typeface="Arial"/>
                <a:sym typeface="Arial"/>
              </a:rPr>
              <a:t>Lead Contract Specialist – (Vacant)</a:t>
            </a:r>
            <a:endParaRPr dirty="0"/>
          </a:p>
          <a:p>
            <a:pPr marL="0" marR="0" lvl="0" indent="0" algn="l" rtl="0">
              <a:spcBef>
                <a:spcPts val="0"/>
              </a:spcBef>
              <a:spcAft>
                <a:spcPts val="0"/>
              </a:spcAft>
              <a:buNone/>
            </a:pPr>
            <a:endParaRPr sz="1600" b="1" dirty="0">
              <a:solidFill>
                <a:srgbClr val="FFFF00"/>
              </a:solidFill>
              <a:latin typeface="Arial"/>
              <a:ea typeface="Arial"/>
              <a:cs typeface="Arial"/>
              <a:sym typeface="Arial"/>
            </a:endParaRPr>
          </a:p>
          <a:p>
            <a:pPr marL="0" marR="0" lvl="0" indent="0" algn="l" rtl="0">
              <a:spcBef>
                <a:spcPts val="0"/>
              </a:spcBef>
              <a:spcAft>
                <a:spcPts val="0"/>
              </a:spcAft>
              <a:buNone/>
            </a:pPr>
            <a:r>
              <a:rPr lang="en" sz="1600" b="1" dirty="0">
                <a:solidFill>
                  <a:srgbClr val="FFFF00"/>
                </a:solidFill>
                <a:latin typeface="Arial"/>
                <a:ea typeface="Arial"/>
                <a:cs typeface="Arial"/>
                <a:sym typeface="Arial"/>
              </a:rPr>
              <a:t>Chief, Pharmaceutical/Dental Team A – </a:t>
            </a:r>
            <a:r>
              <a:rPr lang="en" sz="1600" b="1" u="sng" dirty="0">
                <a:solidFill>
                  <a:schemeClr val="accent1"/>
                </a:solidFill>
                <a:latin typeface="Arial"/>
                <a:ea typeface="Arial"/>
                <a:cs typeface="Arial"/>
                <a:sym typeface="Arial"/>
              </a:rPr>
              <a:t>T</a:t>
            </a:r>
            <a:r>
              <a:rPr lang="en" sz="1600" b="1" u="sng" dirty="0">
                <a:solidFill>
                  <a:schemeClr val="accent1"/>
                </a:solidFill>
                <a:latin typeface="Arial"/>
                <a:ea typeface="Arial"/>
                <a:cs typeface="Arial"/>
                <a:sym typeface="Arial"/>
                <a:hlinkClick r:id="rId11">
                  <a:extLst>
                    <a:ext uri="{A12FA001-AC4F-418D-AE19-62706E023703}">
                      <ahyp:hlinkClr xmlns:ahyp="http://schemas.microsoft.com/office/drawing/2018/hyperlinkcolor" val="tx"/>
                    </a:ext>
                  </a:extLst>
                </a:hlinkClick>
              </a:rPr>
              <a:t>revor.Martin@va.gov</a:t>
            </a:r>
            <a:endParaRPr sz="1600" b="1" dirty="0">
              <a:solidFill>
                <a:schemeClr val="accent1"/>
              </a:solidFill>
              <a:latin typeface="Arial"/>
              <a:ea typeface="Arial"/>
              <a:cs typeface="Arial"/>
              <a:sym typeface="Arial"/>
            </a:endParaRPr>
          </a:p>
          <a:p>
            <a:pPr marL="457200" marR="0" lvl="1" indent="0" algn="l" rtl="0">
              <a:spcBef>
                <a:spcPts val="0"/>
              </a:spcBef>
              <a:spcAft>
                <a:spcPts val="0"/>
              </a:spcAft>
              <a:buNone/>
            </a:pPr>
            <a:r>
              <a:rPr lang="en" sz="1600" b="1" i="0" u="none" strike="noStrike" cap="none" dirty="0">
                <a:solidFill>
                  <a:srgbClr val="FFFF00"/>
                </a:solidFill>
                <a:latin typeface="Arial"/>
                <a:ea typeface="Arial"/>
                <a:cs typeface="Arial"/>
                <a:sym typeface="Arial"/>
              </a:rPr>
              <a:t>Lead Contract Specialist – </a:t>
            </a:r>
            <a:r>
              <a:rPr lang="en" sz="1600" b="1" i="0" u="sng" strike="noStrike" cap="none" dirty="0">
                <a:solidFill>
                  <a:schemeClr val="accent1"/>
                </a:solidFill>
                <a:latin typeface="Arial"/>
                <a:ea typeface="Arial"/>
                <a:cs typeface="Arial"/>
                <a:sym typeface="Arial"/>
                <a:hlinkClick r:id="rId12">
                  <a:extLst>
                    <a:ext uri="{A12FA001-AC4F-418D-AE19-62706E023703}">
                      <ahyp:hlinkClr xmlns:ahyp="http://schemas.microsoft.com/office/drawing/2018/hyperlinkcolor" val="tx"/>
                    </a:ext>
                  </a:extLst>
                </a:hlinkClick>
              </a:rPr>
              <a:t>Ursula.Douglas2@va.gov</a:t>
            </a:r>
            <a:endParaRPr sz="1600" b="1" i="0" u="none" strike="noStrike" cap="none" dirty="0">
              <a:solidFill>
                <a:schemeClr val="accent1"/>
              </a:solidFill>
              <a:latin typeface="Arial"/>
              <a:ea typeface="Arial"/>
              <a:cs typeface="Arial"/>
              <a:sym typeface="Arial"/>
            </a:endParaRPr>
          </a:p>
          <a:p>
            <a:pPr marL="0" marR="0" lvl="0" indent="0" algn="l" rtl="0">
              <a:spcBef>
                <a:spcPts val="0"/>
              </a:spcBef>
              <a:spcAft>
                <a:spcPts val="0"/>
              </a:spcAft>
              <a:buNone/>
            </a:pPr>
            <a:r>
              <a:rPr lang="en" sz="1600" b="1" dirty="0">
                <a:solidFill>
                  <a:srgbClr val="FFFF00"/>
                </a:solidFill>
                <a:latin typeface="Arial"/>
                <a:ea typeface="Arial"/>
                <a:cs typeface="Arial"/>
                <a:sym typeface="Arial"/>
              </a:rPr>
              <a:t>Chief, Pharmaceutical/Dental Team B – </a:t>
            </a:r>
            <a:r>
              <a:rPr lang="en" sz="1600" b="1" u="sng" dirty="0">
                <a:solidFill>
                  <a:schemeClr val="accent1"/>
                </a:solidFill>
                <a:latin typeface="Arial"/>
                <a:ea typeface="Arial"/>
                <a:cs typeface="Arial"/>
                <a:sym typeface="Arial"/>
                <a:hlinkClick r:id="rId5">
                  <a:extLst>
                    <a:ext uri="{A12FA001-AC4F-418D-AE19-62706E023703}">
                      <ahyp:hlinkClr xmlns:ahyp="http://schemas.microsoft.com/office/drawing/2018/hyperlinkcolor" val="tx"/>
                    </a:ext>
                  </a:extLst>
                </a:hlinkClick>
              </a:rPr>
              <a:t>Diana.Lawal@va.gov</a:t>
            </a:r>
            <a:r>
              <a:rPr lang="en" sz="1600" b="1" dirty="0">
                <a:solidFill>
                  <a:schemeClr val="accent1"/>
                </a:solidFill>
                <a:latin typeface="Arial"/>
                <a:ea typeface="Arial"/>
                <a:cs typeface="Arial"/>
                <a:sym typeface="Arial"/>
              </a:rPr>
              <a:t> </a:t>
            </a:r>
            <a:endParaRPr dirty="0"/>
          </a:p>
          <a:p>
            <a:pPr marL="457200" marR="0" lvl="1" indent="0" algn="l" rtl="0">
              <a:spcBef>
                <a:spcPts val="0"/>
              </a:spcBef>
              <a:spcAft>
                <a:spcPts val="0"/>
              </a:spcAft>
              <a:buNone/>
            </a:pPr>
            <a:r>
              <a:rPr lang="en" sz="1600" b="1" i="0" u="none" strike="noStrike" cap="none" dirty="0">
                <a:solidFill>
                  <a:srgbClr val="FFFF00"/>
                </a:solidFill>
                <a:latin typeface="Arial"/>
                <a:ea typeface="Arial"/>
                <a:cs typeface="Arial"/>
                <a:sym typeface="Arial"/>
              </a:rPr>
              <a:t>Lead Contract Specialist – (Vacant)</a:t>
            </a:r>
            <a:endParaRPr dirty="0"/>
          </a:p>
          <a:p>
            <a:pPr marL="0" marR="0" lvl="0" indent="0" algn="l" rtl="0">
              <a:spcBef>
                <a:spcPts val="0"/>
              </a:spcBef>
              <a:spcAft>
                <a:spcPts val="0"/>
              </a:spcAft>
              <a:buNone/>
            </a:pPr>
            <a:endParaRPr sz="1600" b="1" dirty="0">
              <a:solidFill>
                <a:srgbClr val="FFFF00"/>
              </a:solidFill>
              <a:latin typeface="Arial"/>
              <a:ea typeface="Arial"/>
              <a:cs typeface="Arial"/>
              <a:sym typeface="Arial"/>
            </a:endParaRPr>
          </a:p>
          <a:p>
            <a:pPr marL="0" marR="0" lvl="0" indent="0" algn="l" rtl="0">
              <a:spcBef>
                <a:spcPts val="0"/>
              </a:spcBef>
              <a:spcAft>
                <a:spcPts val="0"/>
              </a:spcAft>
              <a:buNone/>
            </a:pPr>
            <a:r>
              <a:rPr lang="en" sz="1600" b="1" dirty="0">
                <a:solidFill>
                  <a:srgbClr val="FFFF00"/>
                </a:solidFill>
                <a:latin typeface="Arial"/>
                <a:ea typeface="Arial"/>
                <a:cs typeface="Arial"/>
                <a:sym typeface="Arial"/>
              </a:rPr>
              <a:t>Chief, Services Team – </a:t>
            </a:r>
            <a:r>
              <a:rPr lang="en" sz="1600" b="1" u="sng" dirty="0">
                <a:solidFill>
                  <a:schemeClr val="accent1"/>
                </a:solidFill>
                <a:latin typeface="Arial"/>
                <a:ea typeface="Arial"/>
                <a:cs typeface="Arial"/>
                <a:sym typeface="Arial"/>
                <a:hlinkClick r:id="rId13">
                  <a:extLst>
                    <a:ext uri="{A12FA001-AC4F-418D-AE19-62706E023703}">
                      <ahyp:hlinkClr xmlns:ahyp="http://schemas.microsoft.com/office/drawing/2018/hyperlinkcolor" val="tx"/>
                    </a:ext>
                  </a:extLst>
                </a:hlinkClick>
              </a:rPr>
              <a:t>William.Satterfield@va.gov</a:t>
            </a:r>
            <a:r>
              <a:rPr lang="en" sz="1600" b="1" dirty="0">
                <a:solidFill>
                  <a:schemeClr val="accent1"/>
                </a:solidFill>
                <a:latin typeface="Arial"/>
                <a:ea typeface="Arial"/>
                <a:cs typeface="Arial"/>
                <a:sym typeface="Arial"/>
              </a:rPr>
              <a:t> </a:t>
            </a:r>
            <a:endParaRPr dirty="0"/>
          </a:p>
          <a:p>
            <a:pPr marL="457200" marR="0" lvl="1" indent="0" algn="l" rtl="0">
              <a:spcBef>
                <a:spcPts val="0"/>
              </a:spcBef>
              <a:spcAft>
                <a:spcPts val="0"/>
              </a:spcAft>
              <a:buNone/>
            </a:pPr>
            <a:r>
              <a:rPr lang="en" sz="1600" b="1" i="0" u="none" strike="noStrike" cap="none" dirty="0">
                <a:solidFill>
                  <a:srgbClr val="FFFF00"/>
                </a:solidFill>
                <a:latin typeface="Arial"/>
                <a:ea typeface="Arial"/>
                <a:cs typeface="Arial"/>
                <a:sym typeface="Arial"/>
              </a:rPr>
              <a:t>Lead Contract Specialist – </a:t>
            </a:r>
            <a:r>
              <a:rPr lang="en" sz="1600" b="1" i="0" u="sng" strike="noStrike" cap="none" dirty="0">
                <a:solidFill>
                  <a:schemeClr val="accent1"/>
                </a:solidFill>
                <a:latin typeface="Arial"/>
                <a:ea typeface="Arial"/>
                <a:cs typeface="Arial"/>
                <a:sym typeface="Arial"/>
              </a:rPr>
              <a:t>A</a:t>
            </a:r>
            <a:r>
              <a:rPr lang="en" sz="1600" b="1" i="0" u="sng" strike="noStrike" cap="none" dirty="0">
                <a:solidFill>
                  <a:schemeClr val="accent1"/>
                </a:solidFill>
                <a:latin typeface="Arial"/>
                <a:ea typeface="Arial"/>
                <a:cs typeface="Arial"/>
                <a:sym typeface="Arial"/>
                <a:hlinkClick r:id="rId14">
                  <a:extLst>
                    <a:ext uri="{A12FA001-AC4F-418D-AE19-62706E023703}">
                      <ahyp:hlinkClr xmlns:ahyp="http://schemas.microsoft.com/office/drawing/2018/hyperlinkcolor" val="tx"/>
                    </a:ext>
                  </a:extLst>
                </a:hlinkClick>
              </a:rPr>
              <a:t>retha.Spurlock@va.gov</a:t>
            </a:r>
            <a:r>
              <a:rPr lang="en" sz="1600" b="1" i="0" u="none" strike="noStrike" cap="none" dirty="0">
                <a:solidFill>
                  <a:schemeClr val="accent1"/>
                </a:solidFill>
                <a:latin typeface="Arial"/>
                <a:ea typeface="Arial"/>
                <a:cs typeface="Arial"/>
                <a:sym typeface="Arial"/>
              </a:rPr>
              <a:t> </a:t>
            </a:r>
            <a:endParaRPr dirty="0"/>
          </a:p>
          <a:p>
            <a:pPr marL="0" marR="0" lvl="0" indent="0" algn="l" rtl="0">
              <a:spcBef>
                <a:spcPts val="0"/>
              </a:spcBef>
              <a:spcAft>
                <a:spcPts val="0"/>
              </a:spcAft>
              <a:buNone/>
            </a:pPr>
            <a:endParaRPr sz="1600" b="1" dirty="0">
              <a:solidFill>
                <a:srgbClr val="FFFF00"/>
              </a:solidFill>
              <a:latin typeface="Arial"/>
              <a:ea typeface="Arial"/>
              <a:cs typeface="Arial"/>
              <a:sym typeface="Arial"/>
            </a:endParaRPr>
          </a:p>
          <a:p>
            <a:pPr marL="0" marR="0" lvl="0" indent="0" algn="l" rtl="0">
              <a:spcBef>
                <a:spcPts val="0"/>
              </a:spcBef>
              <a:spcAft>
                <a:spcPts val="0"/>
              </a:spcAft>
              <a:buNone/>
            </a:pPr>
            <a:r>
              <a:rPr lang="en" sz="1600" b="1" dirty="0">
                <a:solidFill>
                  <a:srgbClr val="FFFF00"/>
                </a:solidFill>
                <a:latin typeface="Arial"/>
                <a:ea typeface="Arial"/>
                <a:cs typeface="Arial"/>
                <a:sym typeface="Arial"/>
              </a:rPr>
              <a:t>HelpDesk – </a:t>
            </a:r>
            <a:r>
              <a:rPr lang="en" sz="1600" b="1" u="sng" dirty="0">
                <a:solidFill>
                  <a:srgbClr val="FFFF00"/>
                </a:solidFill>
                <a:latin typeface="Arial"/>
                <a:ea typeface="Arial"/>
                <a:cs typeface="Arial"/>
                <a:sym typeface="Arial"/>
                <a:hlinkClick r:id="rId15">
                  <a:extLst>
                    <a:ext uri="{A12FA001-AC4F-418D-AE19-62706E023703}">
                      <ahyp:hlinkClr xmlns:ahyp="http://schemas.microsoft.com/office/drawing/2018/hyperlinkcolor" val="tx"/>
                    </a:ext>
                  </a:extLst>
                </a:hlinkClick>
              </a:rPr>
              <a:t>fss.help@va.gov</a:t>
            </a:r>
            <a:r>
              <a:rPr lang="en" sz="1600" b="1" dirty="0">
                <a:solidFill>
                  <a:srgbClr val="FFFF00"/>
                </a:solidFill>
                <a:latin typeface="Arial"/>
                <a:ea typeface="Arial"/>
                <a:cs typeface="Arial"/>
                <a:sym typeface="Arial"/>
              </a:rPr>
              <a:t> or (708) 786-7737</a:t>
            </a:r>
            <a:endParaRPr dirty="0"/>
          </a:p>
        </p:txBody>
      </p:sp>
      <p:sp>
        <p:nvSpPr>
          <p:cNvPr id="751" name="Google Shape;751;p93" descr="VA FSS Points of Contact&#10;"/>
          <p:cNvSpPr txBox="1"/>
          <p:nvPr/>
        </p:nvSpPr>
        <p:spPr>
          <a:xfrm flipH="1">
            <a:off x="380881" y="114300"/>
            <a:ext cx="46026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b="1" dirty="0">
                <a:solidFill>
                  <a:schemeClr val="lt1"/>
                </a:solidFill>
                <a:latin typeface="Arial"/>
                <a:ea typeface="Arial"/>
                <a:cs typeface="Arial"/>
                <a:sym typeface="Arial"/>
              </a:rPr>
              <a:t>VA FSS Points of Contact</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4" descr="Break"/>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Break</a:t>
            </a:r>
            <a:endParaRPr dirty="0"/>
          </a:p>
        </p:txBody>
      </p:sp>
      <p:sp>
        <p:nvSpPr>
          <p:cNvPr id="757" name="Google Shape;757;p94"/>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5"/>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FAST 2024</a:t>
            </a:r>
            <a:endParaRPr/>
          </a:p>
        </p:txBody>
      </p:sp>
      <p:sp>
        <p:nvSpPr>
          <p:cNvPr id="763" name="Google Shape;763;p95" descr="FAS Pricing Process Improvement&#10;"/>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Clr>
                <a:schemeClr val="dk1"/>
              </a:buClr>
              <a:buSzPct val="30555"/>
              <a:buFont typeface="Arial"/>
              <a:buNone/>
            </a:pPr>
            <a:r>
              <a:rPr lang="en" sz="3600" dirty="0">
                <a:solidFill>
                  <a:schemeClr val="lt1"/>
                </a:solidFill>
              </a:rPr>
              <a:t>FAS Pricing Process Improvement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0" descr="Panel: &#10;Zero Trust Architecture&#10;C-SCRM/SCRM&#10;Cybersecurity  &#10;Artificial Intelligence"/>
          <p:cNvSpPr txBox="1">
            <a:spLocks noGrp="1"/>
          </p:cNvSpPr>
          <p:nvPr>
            <p:ph type="title"/>
          </p:nvPr>
        </p:nvSpPr>
        <p:spPr>
          <a:xfrm>
            <a:off x="871175" y="2150850"/>
            <a:ext cx="5697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Panel: </a:t>
            </a:r>
            <a:endParaRPr sz="3200" dirty="0"/>
          </a:p>
          <a:p>
            <a:pPr marL="457200" lvl="0" indent="-431800" algn="l" rtl="0">
              <a:spcBef>
                <a:spcPts val="0"/>
              </a:spcBef>
              <a:spcAft>
                <a:spcPts val="0"/>
              </a:spcAft>
              <a:buSzPts val="3200"/>
              <a:buChar char="●"/>
            </a:pPr>
            <a:r>
              <a:rPr lang="en" sz="3200" dirty="0"/>
              <a:t>Zero Trust Architecture</a:t>
            </a:r>
            <a:endParaRPr sz="3200" dirty="0"/>
          </a:p>
          <a:p>
            <a:pPr marL="457200" lvl="0" indent="-431800" algn="l" rtl="0">
              <a:spcBef>
                <a:spcPts val="0"/>
              </a:spcBef>
              <a:spcAft>
                <a:spcPts val="0"/>
              </a:spcAft>
              <a:buSzPts val="3200"/>
              <a:buChar char="●"/>
            </a:pPr>
            <a:r>
              <a:rPr lang="en" sz="3200" dirty="0"/>
              <a:t>C-SCRM/SCRM</a:t>
            </a:r>
            <a:endParaRPr sz="3200" dirty="0"/>
          </a:p>
          <a:p>
            <a:pPr marL="457200" lvl="0" indent="-431800" algn="l" rtl="0">
              <a:spcBef>
                <a:spcPts val="0"/>
              </a:spcBef>
              <a:spcAft>
                <a:spcPts val="0"/>
              </a:spcAft>
              <a:buSzPts val="3200"/>
              <a:buChar char="●"/>
            </a:pPr>
            <a:r>
              <a:rPr lang="en" sz="3200" dirty="0"/>
              <a:t>Cybersecurity  </a:t>
            </a:r>
            <a:endParaRPr sz="3200" dirty="0"/>
          </a:p>
          <a:p>
            <a:pPr marL="457200" lvl="0" indent="-431800" algn="l" rtl="0">
              <a:spcBef>
                <a:spcPts val="0"/>
              </a:spcBef>
              <a:spcAft>
                <a:spcPts val="0"/>
              </a:spcAft>
              <a:buSzPts val="3200"/>
              <a:buChar char="●"/>
            </a:pPr>
            <a:r>
              <a:rPr lang="en" sz="3200" dirty="0"/>
              <a:t>Artificial Intelligence </a:t>
            </a:r>
            <a:endParaRPr sz="3200" dirty="0"/>
          </a:p>
        </p:txBody>
      </p:sp>
      <p:sp>
        <p:nvSpPr>
          <p:cNvPr id="414" name="Google Shape;414;p60" descr="Page 4"/>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96" descr="Page 40"/>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40</a:t>
            </a:fld>
            <a:endParaRPr dirty="0">
              <a:solidFill>
                <a:schemeClr val="lt1"/>
              </a:solidFill>
            </a:endParaRPr>
          </a:p>
        </p:txBody>
      </p:sp>
      <p:sp>
        <p:nvSpPr>
          <p:cNvPr id="769" name="Google Shape;769;p96" descr="FAS Pricing Process Improvement"/>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FAS Pricing Process Improvement</a:t>
            </a:r>
            <a:endParaRPr dirty="0"/>
          </a:p>
        </p:txBody>
      </p:sp>
      <p:sp>
        <p:nvSpPr>
          <p:cNvPr id="770" name="Google Shape;770;p96" descr="Erville Koehler&#10;Assistant Commissioner, General Supplies and Services&#10;"/>
          <p:cNvSpPr txBox="1">
            <a:spLocks noGrp="1"/>
          </p:cNvSpPr>
          <p:nvPr>
            <p:ph type="body" idx="1"/>
          </p:nvPr>
        </p:nvSpPr>
        <p:spPr>
          <a:xfrm>
            <a:off x="2001525" y="2956475"/>
            <a:ext cx="2570400" cy="960300"/>
          </a:xfrm>
          <a:prstGeom prst="rect">
            <a:avLst/>
          </a:prstGeom>
        </p:spPr>
        <p:txBody>
          <a:bodyPr spcFirstLastPara="1" wrap="square" lIns="0" tIns="0" rIns="0" bIns="0" anchor="t" anchorCtr="0">
            <a:normAutofit fontScale="77500" lnSpcReduction="20000"/>
          </a:bodyPr>
          <a:lstStyle/>
          <a:p>
            <a:pPr marL="0" lvl="0" indent="0" algn="l" rtl="0">
              <a:spcBef>
                <a:spcPts val="0"/>
              </a:spcBef>
              <a:spcAft>
                <a:spcPts val="0"/>
              </a:spcAft>
              <a:buNone/>
            </a:pPr>
            <a:r>
              <a:rPr lang="en" b="1" dirty="0"/>
              <a:t>Erville Koehler</a:t>
            </a:r>
            <a:endParaRPr b="1" dirty="0"/>
          </a:p>
          <a:p>
            <a:pPr marL="0" lvl="0" indent="0" algn="l" rtl="0">
              <a:spcBef>
                <a:spcPts val="1200"/>
              </a:spcBef>
              <a:spcAft>
                <a:spcPts val="1200"/>
              </a:spcAft>
              <a:buNone/>
            </a:pPr>
            <a:r>
              <a:rPr lang="en" dirty="0"/>
              <a:t>Assistant Commissioner, General Supplies and Services</a:t>
            </a:r>
            <a:endParaRPr dirty="0"/>
          </a:p>
        </p:txBody>
      </p:sp>
      <p:sp>
        <p:nvSpPr>
          <p:cNvPr id="771" name="Google Shape;771;p96"/>
          <p:cNvSpPr>
            <a:spLocks noGrp="1"/>
          </p:cNvSpPr>
          <p:nvPr>
            <p:ph type="pic" idx="2"/>
          </p:nvPr>
        </p:nvSpPr>
        <p:spPr>
          <a:xfrm>
            <a:off x="441950" y="2143775"/>
            <a:ext cx="1351200" cy="1773000"/>
          </a:xfrm>
          <a:prstGeom prst="rect">
            <a:avLst/>
          </a:prstGeom>
        </p:spPr>
      </p:sp>
      <p:pic>
        <p:nvPicPr>
          <p:cNvPr id="772" name="Google Shape;772;p96"/>
          <p:cNvPicPr preferRelativeResize="0"/>
          <p:nvPr/>
        </p:nvPicPr>
        <p:blipFill>
          <a:blip r:embed="rId3">
            <a:alphaModFix/>
          </a:blip>
          <a:stretch>
            <a:fillRect/>
          </a:stretch>
        </p:blipFill>
        <p:spPr>
          <a:xfrm>
            <a:off x="390975" y="2143776"/>
            <a:ext cx="1453125" cy="1773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97"/>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41</a:t>
            </a:fld>
            <a:endParaRPr>
              <a:solidFill>
                <a:schemeClr val="lt1"/>
              </a:solidFill>
            </a:endParaRPr>
          </a:p>
        </p:txBody>
      </p:sp>
      <p:sp>
        <p:nvSpPr>
          <p:cNvPr id="778" name="Google Shape;778;p97" descr="FAS Pricing Process Improvement"/>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FAS Pricing Process Improvement</a:t>
            </a:r>
            <a:endParaRPr dirty="0"/>
          </a:p>
        </p:txBody>
      </p:sp>
      <p:sp>
        <p:nvSpPr>
          <p:cNvPr id="779" name="Google Shape;779;p97" descr="Brandy Leath&#10;Senior Contracting Officer, General Supplies and Services&#10;"/>
          <p:cNvSpPr txBox="1">
            <a:spLocks noGrp="1"/>
          </p:cNvSpPr>
          <p:nvPr>
            <p:ph type="body" idx="1"/>
          </p:nvPr>
        </p:nvSpPr>
        <p:spPr>
          <a:xfrm>
            <a:off x="2001525" y="2956475"/>
            <a:ext cx="2570400" cy="960300"/>
          </a:xfrm>
          <a:prstGeom prst="rect">
            <a:avLst/>
          </a:prstGeom>
        </p:spPr>
        <p:txBody>
          <a:bodyPr spcFirstLastPara="1" wrap="square" lIns="0" tIns="0" rIns="0" bIns="0" anchor="t" anchorCtr="0">
            <a:normAutofit fontScale="77500" lnSpcReduction="20000"/>
          </a:bodyPr>
          <a:lstStyle/>
          <a:p>
            <a:pPr marL="0" lvl="0" indent="0" algn="l" rtl="0">
              <a:spcBef>
                <a:spcPts val="0"/>
              </a:spcBef>
              <a:spcAft>
                <a:spcPts val="0"/>
              </a:spcAft>
              <a:buNone/>
            </a:pPr>
            <a:r>
              <a:rPr lang="en" b="1" dirty="0"/>
              <a:t>Brandy Leath</a:t>
            </a:r>
            <a:endParaRPr b="1" dirty="0"/>
          </a:p>
          <a:p>
            <a:pPr marL="0" lvl="0" indent="0" algn="l" rtl="0">
              <a:spcBef>
                <a:spcPts val="1200"/>
              </a:spcBef>
              <a:spcAft>
                <a:spcPts val="1200"/>
              </a:spcAft>
              <a:buNone/>
            </a:pPr>
            <a:r>
              <a:rPr lang="en" dirty="0"/>
              <a:t>Senior Contracting Officer, General Supplies and Services</a:t>
            </a:r>
            <a:endParaRPr dirty="0"/>
          </a:p>
        </p:txBody>
      </p:sp>
      <p:pic>
        <p:nvPicPr>
          <p:cNvPr id="780" name="Google Shape;780;p97"/>
          <p:cNvPicPr preferRelativeResize="0">
            <a:picLocks noGrp="1"/>
          </p:cNvPicPr>
          <p:nvPr>
            <p:ph type="pic" idx="2"/>
          </p:nvPr>
        </p:nvPicPr>
        <p:blipFill rotWithShape="1">
          <a:blip r:embed="rId3">
            <a:alphaModFix/>
          </a:blip>
          <a:srcRect t="768" b="768"/>
          <a:stretch/>
        </p:blipFill>
        <p:spPr>
          <a:xfrm>
            <a:off x="441950" y="2143775"/>
            <a:ext cx="1351200" cy="177300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98" descr="Agenda"/>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Agenda</a:t>
            </a:r>
            <a:endParaRPr dirty="0"/>
          </a:p>
        </p:txBody>
      </p:sp>
      <p:sp>
        <p:nvSpPr>
          <p:cNvPr id="786" name="Google Shape;786;p98" descr="Evaluation and Substantiation of Pricing Algorithms&#10;Pricing Model Example&#10;Pricing Model Impact on Small &amp; Disadvantaged Businesses&#10;Demand Data Concentration&#10;"/>
          <p:cNvSpPr txBox="1">
            <a:spLocks noGrp="1"/>
          </p:cNvSpPr>
          <p:nvPr>
            <p:ph type="body" idx="1"/>
          </p:nvPr>
        </p:nvSpPr>
        <p:spPr>
          <a:xfrm>
            <a:off x="311700" y="1152475"/>
            <a:ext cx="8616000" cy="2288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dirty="0"/>
              <a:t>Evaluation and Substantiation of Pricing Algorithms</a:t>
            </a:r>
            <a:endParaRPr sz="2000" dirty="0"/>
          </a:p>
          <a:p>
            <a:pPr marL="457200" lvl="0" indent="-355600" algn="l" rtl="0">
              <a:spcBef>
                <a:spcPts val="0"/>
              </a:spcBef>
              <a:spcAft>
                <a:spcPts val="0"/>
              </a:spcAft>
              <a:buSzPts val="2000"/>
              <a:buChar char="●"/>
            </a:pPr>
            <a:r>
              <a:rPr lang="en" sz="2000" dirty="0"/>
              <a:t>Pricing Model Example</a:t>
            </a:r>
            <a:endParaRPr sz="2000" dirty="0"/>
          </a:p>
          <a:p>
            <a:pPr marL="457200" lvl="0" indent="-355600" algn="l" rtl="0">
              <a:spcBef>
                <a:spcPts val="0"/>
              </a:spcBef>
              <a:spcAft>
                <a:spcPts val="0"/>
              </a:spcAft>
              <a:buSzPts val="2000"/>
              <a:buChar char="●"/>
            </a:pPr>
            <a:r>
              <a:rPr lang="en" sz="2000" dirty="0"/>
              <a:t>Pricing Model Impact on Small &amp; Disadvantaged Businesses</a:t>
            </a:r>
            <a:endParaRPr sz="2000" dirty="0"/>
          </a:p>
          <a:p>
            <a:pPr marL="457200" lvl="0" indent="-355600" algn="l" rtl="0">
              <a:spcBef>
                <a:spcPts val="0"/>
              </a:spcBef>
              <a:spcAft>
                <a:spcPts val="0"/>
              </a:spcAft>
              <a:buSzPts val="2000"/>
              <a:buChar char="●"/>
            </a:pPr>
            <a:r>
              <a:rPr lang="en" sz="2000" dirty="0"/>
              <a:t>Demand Data Concentration</a:t>
            </a:r>
            <a:endParaRPr sz="2000" dirty="0"/>
          </a:p>
        </p:txBody>
      </p:sp>
      <p:sp>
        <p:nvSpPr>
          <p:cNvPr id="787" name="Google Shape;787;p9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99" descr="Pricing Algorithm Comparison"/>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Pricing Algorithm Comparison</a:t>
            </a:r>
            <a:endParaRPr dirty="0"/>
          </a:p>
        </p:txBody>
      </p:sp>
      <p:sp>
        <p:nvSpPr>
          <p:cNvPr id="793" name="Google Shape;793;p99" descr="Page 4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794" name="Google Shape;794;p99" descr="Minimizing pricing risk while maximizing the amount of prices that can be algorithmically validated&#10;"/>
          <p:cNvSpPr txBox="1"/>
          <p:nvPr/>
        </p:nvSpPr>
        <p:spPr>
          <a:xfrm>
            <a:off x="311700" y="1152475"/>
            <a:ext cx="8520600" cy="57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495" dirty="0">
                <a:solidFill>
                  <a:srgbClr val="595959"/>
                </a:solidFill>
              </a:rPr>
              <a:t>Minimizing pricing risk while maximizing the amount of prices that can be algorithmically validated</a:t>
            </a:r>
            <a:endParaRPr sz="1495" dirty="0">
              <a:solidFill>
                <a:srgbClr val="595959"/>
              </a:solidFill>
            </a:endParaRPr>
          </a:p>
        </p:txBody>
      </p:sp>
      <p:graphicFrame>
        <p:nvGraphicFramePr>
          <p:cNvPr id="795" name="Google Shape;795;p99" descr="A chart with many figures and numbers with various options."/>
          <p:cNvGraphicFramePr/>
          <p:nvPr>
            <p:extLst>
              <p:ext uri="{D42A27DB-BD31-4B8C-83A1-F6EECF244321}">
                <p14:modId xmlns:p14="http://schemas.microsoft.com/office/powerpoint/2010/main" val="3965850936"/>
              </p:ext>
            </p:extLst>
          </p:nvPr>
        </p:nvGraphicFramePr>
        <p:xfrm>
          <a:off x="188350" y="1766650"/>
          <a:ext cx="8767200" cy="1926781"/>
        </p:xfrm>
        <a:graphic>
          <a:graphicData uri="http://schemas.openxmlformats.org/drawingml/2006/table">
            <a:tbl>
              <a:tblPr>
                <a:noFill/>
                <a:tableStyleId>{AFEC0B36-00D8-479C-BE41-87F01BAFC201}</a:tableStyleId>
              </a:tblPr>
              <a:tblGrid>
                <a:gridCol w="1211625">
                  <a:extLst>
                    <a:ext uri="{9D8B030D-6E8A-4147-A177-3AD203B41FA5}">
                      <a16:colId xmlns:a16="http://schemas.microsoft.com/office/drawing/2014/main" val="20000"/>
                    </a:ext>
                  </a:extLst>
                </a:gridCol>
                <a:gridCol w="719700">
                  <a:extLst>
                    <a:ext uri="{9D8B030D-6E8A-4147-A177-3AD203B41FA5}">
                      <a16:colId xmlns:a16="http://schemas.microsoft.com/office/drawing/2014/main" val="20001"/>
                    </a:ext>
                  </a:extLst>
                </a:gridCol>
                <a:gridCol w="684600">
                  <a:extLst>
                    <a:ext uri="{9D8B030D-6E8A-4147-A177-3AD203B41FA5}">
                      <a16:colId xmlns:a16="http://schemas.microsoft.com/office/drawing/2014/main" val="20002"/>
                    </a:ext>
                  </a:extLst>
                </a:gridCol>
                <a:gridCol w="747825">
                  <a:extLst>
                    <a:ext uri="{9D8B030D-6E8A-4147-A177-3AD203B41FA5}">
                      <a16:colId xmlns:a16="http://schemas.microsoft.com/office/drawing/2014/main" val="20003"/>
                    </a:ext>
                  </a:extLst>
                </a:gridCol>
                <a:gridCol w="797025">
                  <a:extLst>
                    <a:ext uri="{9D8B030D-6E8A-4147-A177-3AD203B41FA5}">
                      <a16:colId xmlns:a16="http://schemas.microsoft.com/office/drawing/2014/main" val="20004"/>
                    </a:ext>
                  </a:extLst>
                </a:gridCol>
                <a:gridCol w="874325">
                  <a:extLst>
                    <a:ext uri="{9D8B030D-6E8A-4147-A177-3AD203B41FA5}">
                      <a16:colId xmlns:a16="http://schemas.microsoft.com/office/drawing/2014/main" val="20005"/>
                    </a:ext>
                  </a:extLst>
                </a:gridCol>
                <a:gridCol w="775925">
                  <a:extLst>
                    <a:ext uri="{9D8B030D-6E8A-4147-A177-3AD203B41FA5}">
                      <a16:colId xmlns:a16="http://schemas.microsoft.com/office/drawing/2014/main" val="20006"/>
                    </a:ext>
                  </a:extLst>
                </a:gridCol>
                <a:gridCol w="789975">
                  <a:extLst>
                    <a:ext uri="{9D8B030D-6E8A-4147-A177-3AD203B41FA5}">
                      <a16:colId xmlns:a16="http://schemas.microsoft.com/office/drawing/2014/main" val="20007"/>
                    </a:ext>
                  </a:extLst>
                </a:gridCol>
                <a:gridCol w="768925">
                  <a:extLst>
                    <a:ext uri="{9D8B030D-6E8A-4147-A177-3AD203B41FA5}">
                      <a16:colId xmlns:a16="http://schemas.microsoft.com/office/drawing/2014/main" val="20008"/>
                    </a:ext>
                  </a:extLst>
                </a:gridCol>
                <a:gridCol w="663500">
                  <a:extLst>
                    <a:ext uri="{9D8B030D-6E8A-4147-A177-3AD203B41FA5}">
                      <a16:colId xmlns:a16="http://schemas.microsoft.com/office/drawing/2014/main" val="20009"/>
                    </a:ext>
                  </a:extLst>
                </a:gridCol>
                <a:gridCol w="733775">
                  <a:extLst>
                    <a:ext uri="{9D8B030D-6E8A-4147-A177-3AD203B41FA5}">
                      <a16:colId xmlns:a16="http://schemas.microsoft.com/office/drawing/2014/main" val="20010"/>
                    </a:ext>
                  </a:extLst>
                </a:gridCol>
              </a:tblGrid>
              <a:tr h="237750">
                <a:tc>
                  <a:txBody>
                    <a:bodyPr/>
                    <a:lstStyle/>
                    <a:p>
                      <a:pPr marL="0" lvl="0" indent="0" algn="l" rtl="0">
                        <a:lnSpc>
                          <a:spcPct val="115000"/>
                        </a:lnSpc>
                        <a:spcBef>
                          <a:spcPts val="0"/>
                        </a:spcBef>
                        <a:spcAft>
                          <a:spcPts val="0"/>
                        </a:spcAft>
                        <a:buNone/>
                      </a:pPr>
                      <a:r>
                        <a:rPr lang="en" sz="1300" b="1"/>
                        <a:t>Option #</a:t>
                      </a:r>
                      <a:endParaRPr sz="13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Option0:</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Option1:</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Option2:</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Option3a:</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Option3b:</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Option3c:</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Option3d:</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Option3e:</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PAT1:</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t>PAT2:</a:t>
                      </a:r>
                      <a:endParaRPr sz="12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47650">
                <a:tc>
                  <a:txBody>
                    <a:bodyPr/>
                    <a:lstStyle/>
                    <a:p>
                      <a:pPr marL="0" lvl="0" indent="0" algn="l" rtl="0">
                        <a:lnSpc>
                          <a:spcPct val="115000"/>
                        </a:lnSpc>
                        <a:spcBef>
                          <a:spcPts val="0"/>
                        </a:spcBef>
                        <a:spcAft>
                          <a:spcPts val="0"/>
                        </a:spcAft>
                        <a:buNone/>
                      </a:pPr>
                      <a:r>
                        <a:rPr lang="en" sz="1300" b="1">
                          <a:solidFill>
                            <a:srgbClr val="222222"/>
                          </a:solidFill>
                        </a:rPr>
                        <a:t>Max Diff*</a:t>
                      </a:r>
                      <a:endParaRPr sz="1300" b="1">
                        <a:solidFill>
                          <a:srgbClr val="222222"/>
                        </a:solidFill>
                      </a:endParaRPr>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2.29</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200"/>
                        <a:t>2.29</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200"/>
                        <a:t>0.60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200"/>
                        <a:t>0.60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200"/>
                        <a:t>0.60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200"/>
                        <a:t>0.60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200"/>
                        <a:t>0.60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200"/>
                        <a:t>0.60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200"/>
                        <a:t>0.60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200"/>
                        <a:t>0.60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extLst>
                  <a:ext uri="{0D108BD9-81ED-4DB2-BD59-A6C34878D82A}">
                    <a16:rowId xmlns:a16="http://schemas.microsoft.com/office/drawing/2014/main" val="10001"/>
                  </a:ext>
                </a:extLst>
              </a:tr>
              <a:tr h="247650">
                <a:tc>
                  <a:txBody>
                    <a:bodyPr/>
                    <a:lstStyle/>
                    <a:p>
                      <a:pPr marL="0" lvl="0" indent="0" algn="l" rtl="0">
                        <a:lnSpc>
                          <a:spcPct val="115000"/>
                        </a:lnSpc>
                        <a:spcBef>
                          <a:spcPts val="0"/>
                        </a:spcBef>
                        <a:spcAft>
                          <a:spcPts val="0"/>
                        </a:spcAft>
                        <a:buNone/>
                      </a:pPr>
                      <a:r>
                        <a:rPr lang="en" sz="1300" b="1">
                          <a:solidFill>
                            <a:srgbClr val="222222"/>
                          </a:solidFill>
                        </a:rPr>
                        <a:t>Avg Diff*</a:t>
                      </a:r>
                      <a:endParaRPr sz="1300" b="1">
                        <a:solidFill>
                          <a:srgbClr val="222222"/>
                        </a:solidFill>
                      </a:endParaRPr>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0.10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8AC380"/>
                    </a:solidFill>
                  </a:tcPr>
                </a:tc>
                <a:tc>
                  <a:txBody>
                    <a:bodyPr/>
                    <a:lstStyle/>
                    <a:p>
                      <a:pPr marL="0" lvl="0" indent="0" algn="ctr" rtl="0">
                        <a:lnSpc>
                          <a:spcPct val="115000"/>
                        </a:lnSpc>
                        <a:spcBef>
                          <a:spcPts val="0"/>
                        </a:spcBef>
                        <a:spcAft>
                          <a:spcPts val="0"/>
                        </a:spcAft>
                        <a:buNone/>
                      </a:pPr>
                      <a:r>
                        <a:rPr lang="en" sz="1200"/>
                        <a:t>0.12</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98C57C"/>
                    </a:solidFill>
                  </a:tcPr>
                </a:tc>
                <a:tc>
                  <a:txBody>
                    <a:bodyPr/>
                    <a:lstStyle/>
                    <a:p>
                      <a:pPr marL="0" lvl="0" indent="0" algn="ctr" rtl="0">
                        <a:lnSpc>
                          <a:spcPct val="115000"/>
                        </a:lnSpc>
                        <a:spcBef>
                          <a:spcPts val="0"/>
                        </a:spcBef>
                        <a:spcAft>
                          <a:spcPts val="0"/>
                        </a:spcAft>
                        <a:buNone/>
                      </a:pPr>
                      <a:r>
                        <a:rPr lang="en" sz="1200"/>
                        <a:t>0.06</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6CBE86"/>
                    </a:solidFill>
                  </a:tcPr>
                </a:tc>
                <a:tc>
                  <a:txBody>
                    <a:bodyPr/>
                    <a:lstStyle/>
                    <a:p>
                      <a:pPr marL="0" lvl="0" indent="0" algn="ctr" rtl="0">
                        <a:lnSpc>
                          <a:spcPct val="115000"/>
                        </a:lnSpc>
                        <a:spcBef>
                          <a:spcPts val="0"/>
                        </a:spcBef>
                        <a:spcAft>
                          <a:spcPts val="0"/>
                        </a:spcAft>
                        <a:buNone/>
                      </a:pPr>
                      <a:r>
                        <a:rPr lang="en" sz="1200"/>
                        <a:t>0.31</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2A46D"/>
                    </a:solidFill>
                  </a:tcPr>
                </a:tc>
                <a:tc>
                  <a:txBody>
                    <a:bodyPr/>
                    <a:lstStyle/>
                    <a:p>
                      <a:pPr marL="0" lvl="0" indent="0" algn="ctr" rtl="0">
                        <a:lnSpc>
                          <a:spcPct val="115000"/>
                        </a:lnSpc>
                        <a:spcBef>
                          <a:spcPts val="0"/>
                        </a:spcBef>
                        <a:spcAft>
                          <a:spcPts val="0"/>
                        </a:spcAft>
                        <a:buNone/>
                      </a:pPr>
                      <a:r>
                        <a:rPr lang="en" sz="1200"/>
                        <a:t>0.31</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2A46D"/>
                    </a:solidFill>
                  </a:tcPr>
                </a:tc>
                <a:tc>
                  <a:txBody>
                    <a:bodyPr/>
                    <a:lstStyle/>
                    <a:p>
                      <a:pPr marL="0" lvl="0" indent="0" algn="ctr" rtl="0">
                        <a:lnSpc>
                          <a:spcPct val="115000"/>
                        </a:lnSpc>
                        <a:spcBef>
                          <a:spcPts val="0"/>
                        </a:spcBef>
                        <a:spcAft>
                          <a:spcPts val="0"/>
                        </a:spcAft>
                        <a:buNone/>
                      </a:pPr>
                      <a:r>
                        <a:rPr lang="en" sz="1200"/>
                        <a:t>0.35</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200"/>
                        <a:t>0.31</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2A46D"/>
                    </a:solidFill>
                  </a:tcPr>
                </a:tc>
                <a:tc>
                  <a:txBody>
                    <a:bodyPr/>
                    <a:lstStyle/>
                    <a:p>
                      <a:pPr marL="0" lvl="0" indent="0" algn="ctr" rtl="0">
                        <a:lnSpc>
                          <a:spcPct val="115000"/>
                        </a:lnSpc>
                        <a:spcBef>
                          <a:spcPts val="0"/>
                        </a:spcBef>
                        <a:spcAft>
                          <a:spcPts val="0"/>
                        </a:spcAft>
                        <a:buNone/>
                      </a:pPr>
                      <a:r>
                        <a:rPr lang="en" sz="1200"/>
                        <a:t>0.35</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200"/>
                        <a:t>0.21</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DAD06E"/>
                    </a:solidFill>
                  </a:tcPr>
                </a:tc>
                <a:tc>
                  <a:txBody>
                    <a:bodyPr/>
                    <a:lstStyle/>
                    <a:p>
                      <a:pPr marL="0" lvl="0" indent="0" algn="ctr" rtl="0">
                        <a:lnSpc>
                          <a:spcPct val="115000"/>
                        </a:lnSpc>
                        <a:spcBef>
                          <a:spcPts val="0"/>
                        </a:spcBef>
                        <a:spcAft>
                          <a:spcPts val="0"/>
                        </a:spcAft>
                        <a:buNone/>
                      </a:pPr>
                      <a:r>
                        <a:rPr lang="en" sz="1200"/>
                        <a:t>0.03</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extLst>
                  <a:ext uri="{0D108BD9-81ED-4DB2-BD59-A6C34878D82A}">
                    <a16:rowId xmlns:a16="http://schemas.microsoft.com/office/drawing/2014/main" val="10002"/>
                  </a:ext>
                </a:extLst>
              </a:tr>
              <a:tr h="247650">
                <a:tc>
                  <a:txBody>
                    <a:bodyPr/>
                    <a:lstStyle/>
                    <a:p>
                      <a:pPr marL="0" lvl="0" indent="0" algn="l" rtl="0">
                        <a:lnSpc>
                          <a:spcPct val="115000"/>
                        </a:lnSpc>
                        <a:spcBef>
                          <a:spcPts val="0"/>
                        </a:spcBef>
                        <a:spcAft>
                          <a:spcPts val="0"/>
                        </a:spcAft>
                        <a:buNone/>
                      </a:pPr>
                      <a:r>
                        <a:rPr lang="en" sz="1300" b="1" dirty="0"/>
                        <a:t>Median*</a:t>
                      </a:r>
                      <a:endParaRPr sz="1300" b="1" dirty="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0.11</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90C47E"/>
                    </a:solidFill>
                  </a:tcPr>
                </a:tc>
                <a:tc>
                  <a:txBody>
                    <a:bodyPr/>
                    <a:lstStyle/>
                    <a:p>
                      <a:pPr marL="0" lvl="0" indent="0" algn="ctr" rtl="0">
                        <a:lnSpc>
                          <a:spcPct val="115000"/>
                        </a:lnSpc>
                        <a:spcBef>
                          <a:spcPts val="0"/>
                        </a:spcBef>
                        <a:spcAft>
                          <a:spcPts val="0"/>
                        </a:spcAft>
                        <a:buNone/>
                      </a:pPr>
                      <a:r>
                        <a:rPr lang="en" sz="1200"/>
                        <a:t>0.13</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9EC67B"/>
                    </a:solidFill>
                  </a:tcPr>
                </a:tc>
                <a:tc>
                  <a:txBody>
                    <a:bodyPr/>
                    <a:lstStyle/>
                    <a:p>
                      <a:pPr marL="0" lvl="0" indent="0" algn="ctr" rtl="0">
                        <a:lnSpc>
                          <a:spcPct val="115000"/>
                        </a:lnSpc>
                        <a:spcBef>
                          <a:spcPts val="0"/>
                        </a:spcBef>
                        <a:spcAft>
                          <a:spcPts val="0"/>
                        </a:spcAft>
                        <a:buNone/>
                      </a:pPr>
                      <a:r>
                        <a:rPr lang="en" sz="1200"/>
                        <a:t>0.08</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7AC083"/>
                    </a:solidFill>
                  </a:tcPr>
                </a:tc>
                <a:tc>
                  <a:txBody>
                    <a:bodyPr/>
                    <a:lstStyle/>
                    <a:p>
                      <a:pPr marL="0" lvl="0" indent="0" algn="ctr" rtl="0">
                        <a:lnSpc>
                          <a:spcPct val="115000"/>
                        </a:lnSpc>
                        <a:spcBef>
                          <a:spcPts val="0"/>
                        </a:spcBef>
                        <a:spcAft>
                          <a:spcPts val="0"/>
                        </a:spcAft>
                        <a:buNone/>
                      </a:pPr>
                      <a:r>
                        <a:rPr lang="en" sz="1200"/>
                        <a:t>0.33</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1A46D"/>
                    </a:solidFill>
                  </a:tcPr>
                </a:tc>
                <a:tc>
                  <a:txBody>
                    <a:bodyPr/>
                    <a:lstStyle/>
                    <a:p>
                      <a:pPr marL="0" lvl="0" indent="0" algn="ctr" rtl="0">
                        <a:lnSpc>
                          <a:spcPct val="115000"/>
                        </a:lnSpc>
                        <a:spcBef>
                          <a:spcPts val="0"/>
                        </a:spcBef>
                        <a:spcAft>
                          <a:spcPts val="0"/>
                        </a:spcAft>
                        <a:buNone/>
                      </a:pPr>
                      <a:r>
                        <a:rPr lang="en" sz="1200"/>
                        <a:t>0.33</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1A46D"/>
                    </a:solidFill>
                  </a:tcPr>
                </a:tc>
                <a:tc>
                  <a:txBody>
                    <a:bodyPr/>
                    <a:lstStyle/>
                    <a:p>
                      <a:pPr marL="0" lvl="0" indent="0" algn="ctr" rtl="0">
                        <a:lnSpc>
                          <a:spcPct val="115000"/>
                        </a:lnSpc>
                        <a:spcBef>
                          <a:spcPts val="0"/>
                        </a:spcBef>
                        <a:spcAft>
                          <a:spcPts val="0"/>
                        </a:spcAft>
                        <a:buNone/>
                      </a:pPr>
                      <a:r>
                        <a:rPr lang="en" sz="1200"/>
                        <a:t>0.38</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200" dirty="0"/>
                        <a:t>0.33</a:t>
                      </a:r>
                      <a:endParaRPr sz="1200" dirty="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1A46D"/>
                    </a:solidFill>
                  </a:tcPr>
                </a:tc>
                <a:tc>
                  <a:txBody>
                    <a:bodyPr/>
                    <a:lstStyle/>
                    <a:p>
                      <a:pPr marL="0" lvl="0" indent="0" algn="ctr" rtl="0">
                        <a:lnSpc>
                          <a:spcPct val="115000"/>
                        </a:lnSpc>
                        <a:spcBef>
                          <a:spcPts val="0"/>
                        </a:spcBef>
                        <a:spcAft>
                          <a:spcPts val="0"/>
                        </a:spcAft>
                        <a:buNone/>
                      </a:pPr>
                      <a:r>
                        <a:rPr lang="en" sz="1200"/>
                        <a:t>0.36</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B8C70"/>
                    </a:solidFill>
                  </a:tcPr>
                </a:tc>
                <a:tc>
                  <a:txBody>
                    <a:bodyPr/>
                    <a:lstStyle/>
                    <a:p>
                      <a:pPr marL="0" lvl="0" indent="0" algn="ctr" rtl="0">
                        <a:lnSpc>
                          <a:spcPct val="115000"/>
                        </a:lnSpc>
                        <a:spcBef>
                          <a:spcPts val="0"/>
                        </a:spcBef>
                        <a:spcAft>
                          <a:spcPts val="0"/>
                        </a:spcAft>
                        <a:buNone/>
                      </a:pPr>
                      <a:r>
                        <a:rPr lang="en" sz="1200"/>
                        <a:t>0.20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D0CE70"/>
                    </a:solidFill>
                  </a:tcPr>
                </a:tc>
                <a:tc>
                  <a:txBody>
                    <a:bodyPr/>
                    <a:lstStyle/>
                    <a:p>
                      <a:pPr marL="0" lvl="0" indent="0" algn="ctr" rtl="0">
                        <a:lnSpc>
                          <a:spcPct val="115000"/>
                        </a:lnSpc>
                        <a:spcBef>
                          <a:spcPts val="0"/>
                        </a:spcBef>
                        <a:spcAft>
                          <a:spcPts val="0"/>
                        </a:spcAft>
                        <a:buNone/>
                      </a:pPr>
                      <a:r>
                        <a:rPr lang="en" sz="1200"/>
                        <a:t>0.03</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extLst>
                  <a:ext uri="{0D108BD9-81ED-4DB2-BD59-A6C34878D82A}">
                    <a16:rowId xmlns:a16="http://schemas.microsoft.com/office/drawing/2014/main" val="10003"/>
                  </a:ext>
                </a:extLst>
              </a:tr>
              <a:tr h="247650">
                <a:tc>
                  <a:txBody>
                    <a:bodyPr/>
                    <a:lstStyle/>
                    <a:p>
                      <a:pPr marL="0" lvl="0" indent="0" algn="l" rtl="0">
                        <a:lnSpc>
                          <a:spcPct val="115000"/>
                        </a:lnSpc>
                        <a:spcBef>
                          <a:spcPts val="0"/>
                        </a:spcBef>
                        <a:spcAft>
                          <a:spcPts val="0"/>
                        </a:spcAft>
                        <a:buNone/>
                      </a:pPr>
                      <a:r>
                        <a:rPr lang="en" sz="1300" b="1"/>
                        <a:t>75th % Diff*</a:t>
                      </a:r>
                      <a:endParaRPr sz="13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0.21</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90C47E"/>
                    </a:solidFill>
                  </a:tcPr>
                </a:tc>
                <a:tc>
                  <a:txBody>
                    <a:bodyPr/>
                    <a:lstStyle/>
                    <a:p>
                      <a:pPr marL="0" lvl="0" indent="0" algn="ctr" rtl="0">
                        <a:lnSpc>
                          <a:spcPct val="115000"/>
                        </a:lnSpc>
                        <a:spcBef>
                          <a:spcPts val="0"/>
                        </a:spcBef>
                        <a:spcAft>
                          <a:spcPts val="0"/>
                        </a:spcAft>
                        <a:buNone/>
                      </a:pPr>
                      <a:r>
                        <a:rPr lang="en" sz="1200"/>
                        <a:t>0.23</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9CC67C"/>
                    </a:solidFill>
                  </a:tcPr>
                </a:tc>
                <a:tc>
                  <a:txBody>
                    <a:bodyPr/>
                    <a:lstStyle/>
                    <a:p>
                      <a:pPr marL="0" lvl="0" indent="0" algn="ctr" rtl="0">
                        <a:lnSpc>
                          <a:spcPct val="115000"/>
                        </a:lnSpc>
                        <a:spcBef>
                          <a:spcPts val="0"/>
                        </a:spcBef>
                        <a:spcAft>
                          <a:spcPts val="0"/>
                        </a:spcAft>
                        <a:buNone/>
                      </a:pPr>
                      <a:r>
                        <a:rPr lang="en" sz="1200"/>
                        <a:t>0.15</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6ABE86"/>
                    </a:solidFill>
                  </a:tcPr>
                </a:tc>
                <a:tc>
                  <a:txBody>
                    <a:bodyPr/>
                    <a:lstStyle/>
                    <a:p>
                      <a:pPr marL="0" lvl="0" indent="0" algn="ctr" rtl="0">
                        <a:lnSpc>
                          <a:spcPct val="115000"/>
                        </a:lnSpc>
                        <a:spcBef>
                          <a:spcPts val="0"/>
                        </a:spcBef>
                        <a:spcAft>
                          <a:spcPts val="0"/>
                        </a:spcAft>
                        <a:buNone/>
                      </a:pPr>
                      <a:r>
                        <a:rPr lang="en" sz="1200"/>
                        <a:t>0.45</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09F6E"/>
                    </a:solidFill>
                  </a:tcPr>
                </a:tc>
                <a:tc>
                  <a:txBody>
                    <a:bodyPr/>
                    <a:lstStyle/>
                    <a:p>
                      <a:pPr marL="0" lvl="0" indent="0" algn="ctr" rtl="0">
                        <a:lnSpc>
                          <a:spcPct val="115000"/>
                        </a:lnSpc>
                        <a:spcBef>
                          <a:spcPts val="0"/>
                        </a:spcBef>
                        <a:spcAft>
                          <a:spcPts val="0"/>
                        </a:spcAft>
                        <a:buNone/>
                      </a:pPr>
                      <a:r>
                        <a:rPr lang="en" sz="1200"/>
                        <a:t>0.45</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09F6E"/>
                    </a:solidFill>
                  </a:tcPr>
                </a:tc>
                <a:tc>
                  <a:txBody>
                    <a:bodyPr/>
                    <a:lstStyle/>
                    <a:p>
                      <a:pPr marL="0" lvl="0" indent="0" algn="ctr" rtl="0">
                        <a:lnSpc>
                          <a:spcPct val="115000"/>
                        </a:lnSpc>
                        <a:spcBef>
                          <a:spcPts val="0"/>
                        </a:spcBef>
                        <a:spcAft>
                          <a:spcPts val="0"/>
                        </a:spcAft>
                        <a:buNone/>
                      </a:pPr>
                      <a:r>
                        <a:rPr lang="en" sz="1200"/>
                        <a:t>0.49</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200"/>
                        <a:t>0.45</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09F6E"/>
                    </a:solidFill>
                  </a:tcPr>
                </a:tc>
                <a:tc>
                  <a:txBody>
                    <a:bodyPr/>
                    <a:lstStyle/>
                    <a:p>
                      <a:pPr marL="0" lvl="0" indent="0" algn="ctr" rtl="0">
                        <a:lnSpc>
                          <a:spcPct val="115000"/>
                        </a:lnSpc>
                        <a:spcBef>
                          <a:spcPts val="0"/>
                        </a:spcBef>
                        <a:spcAft>
                          <a:spcPts val="0"/>
                        </a:spcAft>
                        <a:buNone/>
                      </a:pPr>
                      <a:r>
                        <a:rPr lang="en" sz="1200"/>
                        <a:t>0.47</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B8E70"/>
                    </a:solidFill>
                  </a:tcPr>
                </a:tc>
                <a:tc>
                  <a:txBody>
                    <a:bodyPr/>
                    <a:lstStyle/>
                    <a:p>
                      <a:pPr marL="0" lvl="0" indent="0" algn="ctr" rtl="0">
                        <a:lnSpc>
                          <a:spcPct val="115000"/>
                        </a:lnSpc>
                        <a:spcBef>
                          <a:spcPts val="0"/>
                        </a:spcBef>
                        <a:spcAft>
                          <a:spcPts val="0"/>
                        </a:spcAft>
                        <a:buNone/>
                      </a:pPr>
                      <a:r>
                        <a:rPr lang="en" sz="1200"/>
                        <a:t>0.32</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D5CF6F"/>
                    </a:solidFill>
                  </a:tcPr>
                </a:tc>
                <a:tc>
                  <a:txBody>
                    <a:bodyPr/>
                    <a:lstStyle/>
                    <a:p>
                      <a:pPr marL="0" lvl="0" indent="0" algn="ctr" rtl="0">
                        <a:lnSpc>
                          <a:spcPct val="115000"/>
                        </a:lnSpc>
                        <a:spcBef>
                          <a:spcPts val="0"/>
                        </a:spcBef>
                        <a:spcAft>
                          <a:spcPts val="0"/>
                        </a:spcAft>
                        <a:buNone/>
                      </a:pPr>
                      <a:r>
                        <a:rPr lang="en" sz="1200"/>
                        <a:t>0.12</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extLst>
                  <a:ext uri="{0D108BD9-81ED-4DB2-BD59-A6C34878D82A}">
                    <a16:rowId xmlns:a16="http://schemas.microsoft.com/office/drawing/2014/main" val="10004"/>
                  </a:ext>
                </a:extLst>
              </a:tr>
              <a:tr h="247650">
                <a:tc>
                  <a:txBody>
                    <a:bodyPr/>
                    <a:lstStyle/>
                    <a:p>
                      <a:pPr marL="0" lvl="0" indent="0" algn="l" rtl="0">
                        <a:lnSpc>
                          <a:spcPct val="115000"/>
                        </a:lnSpc>
                        <a:spcBef>
                          <a:spcPts val="0"/>
                        </a:spcBef>
                        <a:spcAft>
                          <a:spcPts val="0"/>
                        </a:spcAft>
                        <a:buNone/>
                      </a:pPr>
                      <a:r>
                        <a:rPr lang="en" sz="1300" b="1"/>
                        <a:t>95th % Diff*</a:t>
                      </a:r>
                      <a:endParaRPr sz="13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0.36</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98C57C"/>
                    </a:solidFill>
                  </a:tcPr>
                </a:tc>
                <a:tc>
                  <a:txBody>
                    <a:bodyPr/>
                    <a:lstStyle/>
                    <a:p>
                      <a:pPr marL="0" lvl="0" indent="0" algn="ctr" rtl="0">
                        <a:lnSpc>
                          <a:spcPct val="115000"/>
                        </a:lnSpc>
                        <a:spcBef>
                          <a:spcPts val="0"/>
                        </a:spcBef>
                        <a:spcAft>
                          <a:spcPts val="0"/>
                        </a:spcAft>
                        <a:buNone/>
                      </a:pPr>
                      <a:r>
                        <a:rPr lang="en" sz="1200"/>
                        <a:t>0.36</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98C57C"/>
                    </a:solidFill>
                  </a:tcPr>
                </a:tc>
                <a:tc>
                  <a:txBody>
                    <a:bodyPr/>
                    <a:lstStyle/>
                    <a:p>
                      <a:pPr marL="0" lvl="0" indent="0" algn="ctr" rtl="0">
                        <a:lnSpc>
                          <a:spcPct val="115000"/>
                        </a:lnSpc>
                        <a:spcBef>
                          <a:spcPts val="0"/>
                        </a:spcBef>
                        <a:spcAft>
                          <a:spcPts val="0"/>
                        </a:spcAft>
                        <a:buNone/>
                      </a:pPr>
                      <a:r>
                        <a:rPr lang="en" sz="1200"/>
                        <a:t>0.28</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64BD88"/>
                    </a:solidFill>
                  </a:tcPr>
                </a:tc>
                <a:tc>
                  <a:txBody>
                    <a:bodyPr/>
                    <a:lstStyle/>
                    <a:p>
                      <a:pPr marL="0" lvl="0" indent="0" algn="ctr" rtl="0">
                        <a:lnSpc>
                          <a:spcPct val="115000"/>
                        </a:lnSpc>
                        <a:spcBef>
                          <a:spcPts val="0"/>
                        </a:spcBef>
                        <a:spcAft>
                          <a:spcPts val="0"/>
                        </a:spcAft>
                        <a:buNone/>
                      </a:pPr>
                      <a:r>
                        <a:rPr lang="en" sz="1200"/>
                        <a:t>0.53</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5B06B"/>
                    </a:solidFill>
                  </a:tcPr>
                </a:tc>
                <a:tc>
                  <a:txBody>
                    <a:bodyPr/>
                    <a:lstStyle/>
                    <a:p>
                      <a:pPr marL="0" lvl="0" indent="0" algn="ctr" rtl="0">
                        <a:lnSpc>
                          <a:spcPct val="115000"/>
                        </a:lnSpc>
                        <a:spcBef>
                          <a:spcPts val="0"/>
                        </a:spcBef>
                        <a:spcAft>
                          <a:spcPts val="0"/>
                        </a:spcAft>
                        <a:buNone/>
                      </a:pPr>
                      <a:r>
                        <a:rPr lang="en" sz="1200"/>
                        <a:t>0.53</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5B06B"/>
                    </a:solidFill>
                  </a:tcPr>
                </a:tc>
                <a:tc>
                  <a:txBody>
                    <a:bodyPr/>
                    <a:lstStyle/>
                    <a:p>
                      <a:pPr marL="0" lvl="0" indent="0" algn="ctr" rtl="0">
                        <a:lnSpc>
                          <a:spcPct val="115000"/>
                        </a:lnSpc>
                        <a:spcBef>
                          <a:spcPts val="0"/>
                        </a:spcBef>
                        <a:spcAft>
                          <a:spcPts val="0"/>
                        </a:spcAft>
                        <a:buNone/>
                      </a:pPr>
                      <a:r>
                        <a:rPr lang="en" sz="1200"/>
                        <a:t>0.55</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200"/>
                        <a:t>0.53</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5B06B"/>
                    </a:solidFill>
                  </a:tcPr>
                </a:tc>
                <a:tc>
                  <a:txBody>
                    <a:bodyPr/>
                    <a:lstStyle/>
                    <a:p>
                      <a:pPr marL="0" lvl="0" indent="0" algn="ctr" rtl="0">
                        <a:lnSpc>
                          <a:spcPct val="115000"/>
                        </a:lnSpc>
                        <a:spcBef>
                          <a:spcPts val="0"/>
                        </a:spcBef>
                        <a:spcAft>
                          <a:spcPts val="0"/>
                        </a:spcAft>
                        <a:buNone/>
                      </a:pPr>
                      <a:r>
                        <a:rPr lang="en" sz="1200"/>
                        <a:t>0.54</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E966F"/>
                    </a:solidFill>
                  </a:tcPr>
                </a:tc>
                <a:tc>
                  <a:txBody>
                    <a:bodyPr/>
                    <a:lstStyle/>
                    <a:p>
                      <a:pPr marL="0" lvl="0" indent="0" algn="ctr" rtl="0">
                        <a:lnSpc>
                          <a:spcPct val="115000"/>
                        </a:lnSpc>
                        <a:spcBef>
                          <a:spcPts val="0"/>
                        </a:spcBef>
                        <a:spcAft>
                          <a:spcPts val="0"/>
                        </a:spcAft>
                        <a:buNone/>
                      </a:pPr>
                      <a:r>
                        <a:rPr lang="en" sz="1200"/>
                        <a:t>0.50</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5D469"/>
                    </a:solidFill>
                  </a:tcPr>
                </a:tc>
                <a:tc>
                  <a:txBody>
                    <a:bodyPr/>
                    <a:lstStyle/>
                    <a:p>
                      <a:pPr marL="0" lvl="0" indent="0" algn="ctr" rtl="0">
                        <a:lnSpc>
                          <a:spcPct val="115000"/>
                        </a:lnSpc>
                        <a:spcBef>
                          <a:spcPts val="0"/>
                        </a:spcBef>
                        <a:spcAft>
                          <a:spcPts val="0"/>
                        </a:spcAft>
                        <a:buNone/>
                      </a:pPr>
                      <a:r>
                        <a:rPr lang="en" sz="1200"/>
                        <a:t>0.26</a:t>
                      </a:r>
                      <a:endParaRPr sz="12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extLst>
                  <a:ext uri="{0D108BD9-81ED-4DB2-BD59-A6C34878D82A}">
                    <a16:rowId xmlns:a16="http://schemas.microsoft.com/office/drawing/2014/main" val="10005"/>
                  </a:ext>
                </a:extLst>
              </a:tr>
              <a:tr h="247650">
                <a:tc>
                  <a:txBody>
                    <a:bodyPr/>
                    <a:lstStyle/>
                    <a:p>
                      <a:pPr marL="0" lvl="0" indent="0" algn="l" rtl="0">
                        <a:lnSpc>
                          <a:spcPct val="115000"/>
                        </a:lnSpc>
                        <a:spcBef>
                          <a:spcPts val="0"/>
                        </a:spcBef>
                        <a:spcAft>
                          <a:spcPts val="0"/>
                        </a:spcAft>
                        <a:buNone/>
                      </a:pPr>
                      <a:r>
                        <a:rPr lang="en" sz="1300" b="1"/>
                        <a:t>Acceptance %</a:t>
                      </a:r>
                      <a:endParaRPr sz="1300" b="1"/>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64.1%</a:t>
                      </a:r>
                      <a:endParaRPr sz="13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5B36B"/>
                    </a:solidFill>
                  </a:tcPr>
                </a:tc>
                <a:tc>
                  <a:txBody>
                    <a:bodyPr/>
                    <a:lstStyle/>
                    <a:p>
                      <a:pPr marL="0" lvl="0" indent="0" algn="ctr" rtl="0">
                        <a:lnSpc>
                          <a:spcPct val="115000"/>
                        </a:lnSpc>
                        <a:spcBef>
                          <a:spcPts val="0"/>
                        </a:spcBef>
                        <a:spcAft>
                          <a:spcPts val="0"/>
                        </a:spcAft>
                        <a:buNone/>
                      </a:pPr>
                      <a:r>
                        <a:rPr lang="en" sz="1300"/>
                        <a:t>83.0%</a:t>
                      </a:r>
                      <a:endParaRPr sz="13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4D568"/>
                    </a:solidFill>
                  </a:tcPr>
                </a:tc>
                <a:tc>
                  <a:txBody>
                    <a:bodyPr/>
                    <a:lstStyle/>
                    <a:p>
                      <a:pPr marL="0" lvl="0" indent="0" algn="ctr" rtl="0">
                        <a:lnSpc>
                          <a:spcPct val="115000"/>
                        </a:lnSpc>
                        <a:spcBef>
                          <a:spcPts val="0"/>
                        </a:spcBef>
                        <a:spcAft>
                          <a:spcPts val="0"/>
                        </a:spcAft>
                        <a:buNone/>
                      </a:pPr>
                      <a:r>
                        <a:rPr lang="en" sz="1300"/>
                        <a:t>34.2%</a:t>
                      </a:r>
                      <a:endParaRPr sz="13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300"/>
                        <a:t>85.9%</a:t>
                      </a:r>
                      <a:endParaRPr sz="13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93C57D"/>
                    </a:solidFill>
                  </a:tcPr>
                </a:tc>
                <a:tc>
                  <a:txBody>
                    <a:bodyPr/>
                    <a:lstStyle/>
                    <a:p>
                      <a:pPr marL="0" lvl="0" indent="0" algn="ctr" rtl="0">
                        <a:lnSpc>
                          <a:spcPct val="115000"/>
                        </a:lnSpc>
                        <a:spcBef>
                          <a:spcPts val="0"/>
                        </a:spcBef>
                        <a:spcAft>
                          <a:spcPts val="0"/>
                        </a:spcAft>
                        <a:buNone/>
                      </a:pPr>
                      <a:r>
                        <a:rPr lang="en" sz="1300"/>
                        <a:t>85.9%</a:t>
                      </a:r>
                      <a:endParaRPr sz="13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92C57D"/>
                    </a:solidFill>
                  </a:tcPr>
                </a:tc>
                <a:tc>
                  <a:txBody>
                    <a:bodyPr/>
                    <a:lstStyle/>
                    <a:p>
                      <a:pPr marL="0" lvl="0" indent="0" algn="ctr" rtl="0">
                        <a:lnSpc>
                          <a:spcPct val="115000"/>
                        </a:lnSpc>
                        <a:spcBef>
                          <a:spcPts val="0"/>
                        </a:spcBef>
                        <a:spcAft>
                          <a:spcPts val="0"/>
                        </a:spcAft>
                        <a:buNone/>
                      </a:pPr>
                      <a:r>
                        <a:rPr lang="en" sz="1300"/>
                        <a:t>82.3%</a:t>
                      </a:r>
                      <a:endParaRPr sz="13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ED567"/>
                    </a:solidFill>
                  </a:tcPr>
                </a:tc>
                <a:tc>
                  <a:txBody>
                    <a:bodyPr/>
                    <a:lstStyle/>
                    <a:p>
                      <a:pPr marL="0" lvl="0" indent="0" algn="ctr" rtl="0">
                        <a:lnSpc>
                          <a:spcPct val="115000"/>
                        </a:lnSpc>
                        <a:spcBef>
                          <a:spcPts val="0"/>
                        </a:spcBef>
                        <a:spcAft>
                          <a:spcPts val="0"/>
                        </a:spcAft>
                        <a:buNone/>
                      </a:pPr>
                      <a:r>
                        <a:rPr lang="en" sz="1300"/>
                        <a:t>86.1%</a:t>
                      </a:r>
                      <a:endParaRPr sz="13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8EC47E"/>
                    </a:solidFill>
                  </a:tcPr>
                </a:tc>
                <a:tc>
                  <a:txBody>
                    <a:bodyPr/>
                    <a:lstStyle/>
                    <a:p>
                      <a:pPr marL="0" lvl="0" indent="0" algn="ctr" rtl="0">
                        <a:lnSpc>
                          <a:spcPct val="115000"/>
                        </a:lnSpc>
                        <a:spcBef>
                          <a:spcPts val="0"/>
                        </a:spcBef>
                        <a:spcAft>
                          <a:spcPts val="0"/>
                        </a:spcAft>
                        <a:buNone/>
                      </a:pPr>
                      <a:r>
                        <a:rPr lang="en" sz="1300"/>
                        <a:t>87.7%</a:t>
                      </a:r>
                      <a:endParaRPr sz="13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300"/>
                        <a:t>70.3%</a:t>
                      </a:r>
                      <a:endParaRPr sz="130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F8BF6A"/>
                    </a:solidFill>
                  </a:tcPr>
                </a:tc>
                <a:tc>
                  <a:txBody>
                    <a:bodyPr/>
                    <a:lstStyle/>
                    <a:p>
                      <a:pPr marL="0" lvl="0" indent="0" algn="ctr" rtl="0">
                        <a:lnSpc>
                          <a:spcPct val="115000"/>
                        </a:lnSpc>
                        <a:spcBef>
                          <a:spcPts val="0"/>
                        </a:spcBef>
                        <a:spcAft>
                          <a:spcPts val="0"/>
                        </a:spcAft>
                        <a:buNone/>
                      </a:pPr>
                      <a:r>
                        <a:rPr lang="en" sz="1300" dirty="0"/>
                        <a:t>50.6%</a:t>
                      </a:r>
                      <a:endParaRPr sz="1300" dirty="0"/>
                    </a:p>
                  </a:txBody>
                  <a:tcPr marL="28575" marR="28575" marT="19050" marB="19050" anchor="b">
                    <a:lnL w="5450" cap="flat" cmpd="sng">
                      <a:solidFill>
                        <a:srgbClr val="CCCCCC"/>
                      </a:solidFill>
                      <a:prstDash val="solid"/>
                      <a:round/>
                      <a:headEnd type="none" w="sm" len="sm"/>
                      <a:tailEnd type="none" w="sm" len="sm"/>
                    </a:lnL>
                    <a:lnR w="5450" cap="flat" cmpd="sng">
                      <a:solidFill>
                        <a:srgbClr val="CCCCCC"/>
                      </a:solidFill>
                      <a:prstDash val="solid"/>
                      <a:round/>
                      <a:headEnd type="none" w="sm" len="sm"/>
                      <a:tailEnd type="none" w="sm" len="sm"/>
                    </a:lnR>
                    <a:lnT w="5450" cap="flat" cmpd="sng">
                      <a:solidFill>
                        <a:srgbClr val="CCCCCC"/>
                      </a:solidFill>
                      <a:prstDash val="solid"/>
                      <a:round/>
                      <a:headEnd type="none" w="sm" len="sm"/>
                      <a:tailEnd type="none" w="sm" len="sm"/>
                    </a:lnT>
                    <a:lnB w="5450" cap="flat" cmpd="sng">
                      <a:solidFill>
                        <a:srgbClr val="CCCCCC"/>
                      </a:solidFill>
                      <a:prstDash val="solid"/>
                      <a:round/>
                      <a:headEnd type="none" w="sm" len="sm"/>
                      <a:tailEnd type="none" w="sm" len="sm"/>
                    </a:lnB>
                    <a:solidFill>
                      <a:srgbClr val="EE9A6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0" descr="Pricing Algorithm Comparison Methodology"/>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Pricing Algorithm Comparison Methodology</a:t>
            </a:r>
            <a:endParaRPr dirty="0"/>
          </a:p>
        </p:txBody>
      </p:sp>
      <p:sp>
        <p:nvSpPr>
          <p:cNvPr id="801" name="Google Shape;801;p10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802" name="Google Shape;802;p100"/>
          <p:cNvPicPr preferRelativeResize="0"/>
          <p:nvPr/>
        </p:nvPicPr>
        <p:blipFill>
          <a:blip r:embed="rId3">
            <a:alphaModFix/>
          </a:blip>
          <a:stretch>
            <a:fillRect/>
          </a:stretch>
        </p:blipFill>
        <p:spPr>
          <a:xfrm>
            <a:off x="489968" y="2821384"/>
            <a:ext cx="5474421" cy="1002311"/>
          </a:xfrm>
          <a:prstGeom prst="rect">
            <a:avLst/>
          </a:prstGeom>
          <a:noFill/>
          <a:ln>
            <a:noFill/>
          </a:ln>
        </p:spPr>
      </p:pic>
      <p:sp>
        <p:nvSpPr>
          <p:cNvPr id="803" name="Google Shape;803;p100" descr="For every one of the 181K sampled items, for each model tested, compute the model’s “Differential” to estimate the price risk allowed by the model for that particular item &#10;"/>
          <p:cNvSpPr txBox="1"/>
          <p:nvPr/>
        </p:nvSpPr>
        <p:spPr>
          <a:xfrm>
            <a:off x="349625" y="1152475"/>
            <a:ext cx="7497600" cy="465000"/>
          </a:xfrm>
          <a:prstGeom prst="rect">
            <a:avLst/>
          </a:prstGeom>
          <a:noFill/>
          <a:ln>
            <a:noFill/>
          </a:ln>
        </p:spPr>
        <p:txBody>
          <a:bodyPr spcFirstLastPara="1" wrap="square" lIns="91425" tIns="91425" rIns="91425" bIns="91425" anchor="t" anchorCtr="0">
            <a:noAutofit/>
          </a:bodyPr>
          <a:lstStyle/>
          <a:p>
            <a:pPr marL="457200" lvl="0" indent="-304800" algn="l" rtl="0">
              <a:lnSpc>
                <a:spcPct val="95000"/>
              </a:lnSpc>
              <a:spcBef>
                <a:spcPts val="0"/>
              </a:spcBef>
              <a:spcAft>
                <a:spcPts val="0"/>
              </a:spcAft>
              <a:buClr>
                <a:srgbClr val="595959"/>
              </a:buClr>
              <a:buSzPts val="1200"/>
              <a:buChar char="✓"/>
            </a:pPr>
            <a:r>
              <a:rPr lang="en" sz="1200" dirty="0">
                <a:solidFill>
                  <a:srgbClr val="595959"/>
                </a:solidFill>
              </a:rPr>
              <a:t>For every one of the 181K sampled items, for each model tested, compute the model’s “Differential” to estimate the price risk allowed by the model for that particular item </a:t>
            </a:r>
            <a:endParaRPr sz="1200" dirty="0">
              <a:solidFill>
                <a:srgbClr val="595959"/>
              </a:solidFill>
            </a:endParaRPr>
          </a:p>
          <a:p>
            <a:pPr marL="0" lvl="0" indent="0" algn="l" rtl="0">
              <a:lnSpc>
                <a:spcPct val="95000"/>
              </a:lnSpc>
              <a:spcBef>
                <a:spcPts val="1200"/>
              </a:spcBef>
              <a:spcAft>
                <a:spcPts val="0"/>
              </a:spcAft>
              <a:buNone/>
            </a:pPr>
            <a:endParaRPr sz="1290" dirty="0">
              <a:solidFill>
                <a:srgbClr val="595959"/>
              </a:solidFill>
            </a:endParaRPr>
          </a:p>
          <a:p>
            <a:pPr marL="0" lvl="0" indent="0" algn="l" rtl="0">
              <a:lnSpc>
                <a:spcPct val="95000"/>
              </a:lnSpc>
              <a:spcBef>
                <a:spcPts val="1200"/>
              </a:spcBef>
              <a:spcAft>
                <a:spcPts val="0"/>
              </a:spcAft>
              <a:buNone/>
            </a:pPr>
            <a:endParaRPr sz="1290" dirty="0">
              <a:solidFill>
                <a:srgbClr val="595959"/>
              </a:solidFill>
            </a:endParaRPr>
          </a:p>
          <a:p>
            <a:pPr marL="457200" lvl="0" indent="-304800" algn="l" rtl="0">
              <a:lnSpc>
                <a:spcPct val="95000"/>
              </a:lnSpc>
              <a:spcBef>
                <a:spcPts val="1200"/>
              </a:spcBef>
              <a:spcAft>
                <a:spcPts val="0"/>
              </a:spcAft>
              <a:buClr>
                <a:srgbClr val="595959"/>
              </a:buClr>
              <a:buSzPts val="1200"/>
              <a:buChar char="✓"/>
            </a:pPr>
            <a:r>
              <a:rPr lang="en" sz="1200" dirty="0">
                <a:solidFill>
                  <a:srgbClr val="595959"/>
                </a:solidFill>
              </a:rPr>
              <a:t>Statistics like the </a:t>
            </a:r>
            <a:r>
              <a:rPr lang="en" sz="1200" b="1" dirty="0">
                <a:solidFill>
                  <a:srgbClr val="FF0000"/>
                </a:solidFill>
              </a:rPr>
              <a:t>“95th % of Diff” of .54</a:t>
            </a:r>
            <a:r>
              <a:rPr lang="en" sz="1200" dirty="0">
                <a:solidFill>
                  <a:srgbClr val="595959"/>
                </a:solidFill>
              </a:rPr>
              <a:t> for Option 3e tell us:</a:t>
            </a:r>
            <a:endParaRPr sz="1200" dirty="0">
              <a:solidFill>
                <a:srgbClr val="595959"/>
              </a:solidFill>
            </a:endParaRPr>
          </a:p>
          <a:p>
            <a:pPr marL="0" lvl="0" indent="0" algn="l" rtl="0">
              <a:lnSpc>
                <a:spcPct val="95000"/>
              </a:lnSpc>
              <a:spcBef>
                <a:spcPts val="1200"/>
              </a:spcBef>
              <a:spcAft>
                <a:spcPts val="0"/>
              </a:spcAft>
              <a:buNone/>
            </a:pPr>
            <a:endParaRPr sz="1290" dirty="0">
              <a:solidFill>
                <a:srgbClr val="595959"/>
              </a:solidFill>
            </a:endParaRPr>
          </a:p>
          <a:p>
            <a:pPr marL="0" lvl="0" indent="0" algn="l" rtl="0">
              <a:lnSpc>
                <a:spcPct val="95000"/>
              </a:lnSpc>
              <a:spcBef>
                <a:spcPts val="1200"/>
              </a:spcBef>
              <a:spcAft>
                <a:spcPts val="0"/>
              </a:spcAft>
              <a:buNone/>
            </a:pPr>
            <a:endParaRPr sz="1290" dirty="0">
              <a:solidFill>
                <a:srgbClr val="595959"/>
              </a:solidFill>
            </a:endParaRPr>
          </a:p>
          <a:p>
            <a:pPr marL="0" lvl="0" indent="0" algn="l" rtl="0">
              <a:lnSpc>
                <a:spcPct val="95000"/>
              </a:lnSpc>
              <a:spcBef>
                <a:spcPts val="1200"/>
              </a:spcBef>
              <a:spcAft>
                <a:spcPts val="0"/>
              </a:spcAft>
              <a:buNone/>
            </a:pPr>
            <a:endParaRPr sz="1290" dirty="0">
              <a:solidFill>
                <a:srgbClr val="595959"/>
              </a:solidFill>
            </a:endParaRPr>
          </a:p>
          <a:p>
            <a:pPr marL="0" lvl="0" indent="0" algn="l" rtl="0">
              <a:lnSpc>
                <a:spcPct val="95000"/>
              </a:lnSpc>
              <a:spcBef>
                <a:spcPts val="1200"/>
              </a:spcBef>
              <a:spcAft>
                <a:spcPts val="0"/>
              </a:spcAft>
              <a:buNone/>
            </a:pPr>
            <a:endParaRPr sz="1290" dirty="0">
              <a:solidFill>
                <a:srgbClr val="595959"/>
              </a:solidFill>
            </a:endParaRPr>
          </a:p>
          <a:p>
            <a:pPr marL="457200" lvl="0" indent="-304800" algn="l" rtl="0">
              <a:lnSpc>
                <a:spcPct val="95000"/>
              </a:lnSpc>
              <a:spcBef>
                <a:spcPts val="1200"/>
              </a:spcBef>
              <a:spcAft>
                <a:spcPts val="0"/>
              </a:spcAft>
              <a:buClr>
                <a:srgbClr val="595959"/>
              </a:buClr>
              <a:buSzPts val="1200"/>
              <a:buChar char="✓"/>
            </a:pPr>
            <a:r>
              <a:rPr lang="en" sz="1200" b="1" dirty="0">
                <a:solidFill>
                  <a:srgbClr val="1C4587"/>
                </a:solidFill>
              </a:rPr>
              <a:t>Acceptance %</a:t>
            </a:r>
            <a:r>
              <a:rPr lang="en" sz="1200" dirty="0">
                <a:solidFill>
                  <a:srgbClr val="595959"/>
                </a:solidFill>
              </a:rPr>
              <a:t> Tells us what proportion of the 181K sample offers would have been accepted by each model</a:t>
            </a:r>
            <a:endParaRPr sz="1200" dirty="0">
              <a:solidFill>
                <a:srgbClr val="595959"/>
              </a:solidFill>
            </a:endParaRPr>
          </a:p>
          <a:p>
            <a:pPr marL="0" lvl="0" indent="0" algn="l" rtl="0">
              <a:lnSpc>
                <a:spcPct val="95000"/>
              </a:lnSpc>
              <a:spcBef>
                <a:spcPts val="1200"/>
              </a:spcBef>
              <a:spcAft>
                <a:spcPts val="1200"/>
              </a:spcAft>
              <a:buNone/>
            </a:pPr>
            <a:endParaRPr sz="1290" dirty="0">
              <a:solidFill>
                <a:srgbClr val="595959"/>
              </a:solidFill>
            </a:endParaRPr>
          </a:p>
        </p:txBody>
      </p:sp>
      <p:sp>
        <p:nvSpPr>
          <p:cNvPr id="804" name="Google Shape;804;p100"/>
          <p:cNvSpPr txBox="1"/>
          <p:nvPr/>
        </p:nvSpPr>
        <p:spPr>
          <a:xfrm>
            <a:off x="8271489" y="4226691"/>
            <a:ext cx="518100" cy="278100"/>
          </a:xfrm>
          <a:prstGeom prst="rect">
            <a:avLst/>
          </a:prstGeom>
          <a:noFill/>
          <a:ln>
            <a:noFill/>
          </a:ln>
        </p:spPr>
        <p:txBody>
          <a:bodyPr spcFirstLastPara="1" wrap="square" lIns="91425" tIns="91425" rIns="91425" bIns="91425" anchor="ctr" anchorCtr="0">
            <a:normAutofit fontScale="70000" lnSpcReduction="20000"/>
          </a:bodyPr>
          <a:lstStyle/>
          <a:p>
            <a:pPr marL="0" lvl="0" indent="0" algn="r" rtl="0">
              <a:spcBef>
                <a:spcPts val="0"/>
              </a:spcBef>
              <a:spcAft>
                <a:spcPts val="0"/>
              </a:spcAft>
              <a:buNone/>
            </a:pPr>
            <a:fld id="{00000000-1234-1234-1234-123412341234}" type="slidenum">
              <a:rPr lang="en" sz="1000">
                <a:solidFill>
                  <a:srgbClr val="FFFFFF"/>
                </a:solidFill>
              </a:rPr>
              <a:t>44</a:t>
            </a:fld>
            <a:endParaRPr sz="1000">
              <a:solidFill>
                <a:srgbClr val="FFFFFF"/>
              </a:solidFill>
            </a:endParaRPr>
          </a:p>
        </p:txBody>
      </p:sp>
      <p:sp>
        <p:nvSpPr>
          <p:cNvPr id="805" name="Google Shape;805;p100" descr="Model Threshold Price&#10; $150&#10;"/>
          <p:cNvSpPr/>
          <p:nvPr/>
        </p:nvSpPr>
        <p:spPr>
          <a:xfrm>
            <a:off x="1220908" y="1754033"/>
            <a:ext cx="1649400" cy="618300"/>
          </a:xfrm>
          <a:prstGeom prst="roundRect">
            <a:avLst>
              <a:gd name="adj" fmla="val 16667"/>
            </a:avLst>
          </a:prstGeom>
          <a:solidFill>
            <a:srgbClr val="FCE5C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dirty="0">
                <a:solidFill>
                  <a:srgbClr val="595959"/>
                </a:solidFill>
              </a:rPr>
              <a:t>Model Threshold Price</a:t>
            </a:r>
            <a:endParaRPr sz="1000" dirty="0">
              <a:solidFill>
                <a:srgbClr val="595959"/>
              </a:solidFill>
            </a:endParaRPr>
          </a:p>
          <a:p>
            <a:pPr marL="0" lvl="0" indent="0" algn="ctr" rtl="0">
              <a:lnSpc>
                <a:spcPct val="115000"/>
              </a:lnSpc>
              <a:spcBef>
                <a:spcPts val="0"/>
              </a:spcBef>
              <a:spcAft>
                <a:spcPts val="0"/>
              </a:spcAft>
              <a:buNone/>
            </a:pPr>
            <a:r>
              <a:rPr lang="en" sz="1500" dirty="0">
                <a:solidFill>
                  <a:srgbClr val="000000"/>
                </a:solidFill>
              </a:rPr>
              <a:t> $150</a:t>
            </a:r>
            <a:endParaRPr sz="1500" dirty="0">
              <a:solidFill>
                <a:srgbClr val="000000"/>
              </a:solidFill>
            </a:endParaRPr>
          </a:p>
        </p:txBody>
      </p:sp>
      <p:sp>
        <p:nvSpPr>
          <p:cNvPr id="806" name="Google Shape;806;p100" descr="Division sign"/>
          <p:cNvSpPr/>
          <p:nvPr/>
        </p:nvSpPr>
        <p:spPr>
          <a:xfrm>
            <a:off x="3074806" y="1884827"/>
            <a:ext cx="447300" cy="356700"/>
          </a:xfrm>
          <a:prstGeom prst="mathDivide">
            <a:avLst>
              <a:gd name="adj1" fmla="val 23520"/>
              <a:gd name="adj2" fmla="val 5880"/>
              <a:gd name="adj3" fmla="val 11760"/>
            </a:avLst>
          </a:prstGeom>
          <a:solidFill>
            <a:srgbClr val="F7941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00" descr="Estimate of “Centricity”&#10; $100.00&#10;"/>
          <p:cNvSpPr/>
          <p:nvPr/>
        </p:nvSpPr>
        <p:spPr>
          <a:xfrm>
            <a:off x="3802678" y="1754033"/>
            <a:ext cx="2223300" cy="618300"/>
          </a:xfrm>
          <a:prstGeom prst="roundRect">
            <a:avLst>
              <a:gd name="adj" fmla="val 16667"/>
            </a:avLst>
          </a:prstGeom>
          <a:solidFill>
            <a:srgbClr val="FCE5C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dirty="0">
                <a:solidFill>
                  <a:srgbClr val="595959"/>
                </a:solidFill>
              </a:rPr>
              <a:t>Estimate of “Centricity”</a:t>
            </a:r>
            <a:endParaRPr sz="1000" dirty="0">
              <a:solidFill>
                <a:srgbClr val="595959"/>
              </a:solidFill>
            </a:endParaRPr>
          </a:p>
          <a:p>
            <a:pPr marL="0" lvl="0" indent="0" algn="ctr" rtl="0">
              <a:lnSpc>
                <a:spcPct val="115000"/>
              </a:lnSpc>
              <a:spcBef>
                <a:spcPts val="0"/>
              </a:spcBef>
              <a:spcAft>
                <a:spcPts val="0"/>
              </a:spcAft>
              <a:buNone/>
            </a:pPr>
            <a:r>
              <a:rPr lang="en" sz="1500" dirty="0">
                <a:solidFill>
                  <a:srgbClr val="000000"/>
                </a:solidFill>
              </a:rPr>
              <a:t> $100.00</a:t>
            </a:r>
            <a:endParaRPr sz="1500" dirty="0">
              <a:solidFill>
                <a:srgbClr val="000000"/>
              </a:solidFill>
            </a:endParaRPr>
          </a:p>
        </p:txBody>
      </p:sp>
      <p:sp>
        <p:nvSpPr>
          <p:cNvPr id="808" name="Google Shape;808;p100" descr="Equal sign"/>
          <p:cNvSpPr/>
          <p:nvPr/>
        </p:nvSpPr>
        <p:spPr>
          <a:xfrm>
            <a:off x="6234903" y="1924229"/>
            <a:ext cx="420900" cy="278100"/>
          </a:xfrm>
          <a:prstGeom prst="mathEqual">
            <a:avLst>
              <a:gd name="adj1" fmla="val 23520"/>
              <a:gd name="adj2" fmla="val 11760"/>
            </a:avLst>
          </a:prstGeom>
          <a:solidFill>
            <a:srgbClr val="F7941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09" name="Google Shape;809;p100" descr="Answer: Differential&#10;.5"/>
          <p:cNvSpPr/>
          <p:nvPr/>
        </p:nvSpPr>
        <p:spPr>
          <a:xfrm>
            <a:off x="6868365" y="1754033"/>
            <a:ext cx="1152000" cy="618300"/>
          </a:xfrm>
          <a:prstGeom prst="roundRect">
            <a:avLst>
              <a:gd name="adj" fmla="val 16667"/>
            </a:avLst>
          </a:prstGeom>
          <a:solidFill>
            <a:srgbClr val="FCE5C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dirty="0">
                <a:solidFill>
                  <a:srgbClr val="595959"/>
                </a:solidFill>
              </a:rPr>
              <a:t>Differential</a:t>
            </a:r>
            <a:endParaRPr sz="1000" dirty="0">
              <a:solidFill>
                <a:srgbClr val="595959"/>
              </a:solidFill>
            </a:endParaRPr>
          </a:p>
          <a:p>
            <a:pPr marL="0" lvl="0" indent="0" algn="ctr" rtl="0">
              <a:lnSpc>
                <a:spcPct val="115000"/>
              </a:lnSpc>
              <a:spcBef>
                <a:spcPts val="0"/>
              </a:spcBef>
              <a:spcAft>
                <a:spcPts val="0"/>
              </a:spcAft>
              <a:buNone/>
            </a:pPr>
            <a:r>
              <a:rPr lang="en" sz="1500" dirty="0">
                <a:solidFill>
                  <a:srgbClr val="000000"/>
                </a:solidFill>
              </a:rPr>
              <a:t>.5</a:t>
            </a:r>
            <a:endParaRPr sz="1500" dirty="0">
              <a:solidFill>
                <a:srgbClr val="000000"/>
              </a:solidFill>
            </a:endParaRPr>
          </a:p>
        </p:txBody>
      </p:sp>
      <p:sp>
        <p:nvSpPr>
          <p:cNvPr id="810" name="Google Shape;810;p100"/>
          <p:cNvSpPr/>
          <p:nvPr/>
        </p:nvSpPr>
        <p:spPr>
          <a:xfrm>
            <a:off x="4581446" y="3540287"/>
            <a:ext cx="420900" cy="159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811" name="Google Shape;811;p100" descr="For Option 3e, 95% of the thresholds created for the 181K examples were at or below 54 percent above the estimated centricity of the horizontal data”"/>
          <p:cNvSpPr/>
          <p:nvPr/>
        </p:nvSpPr>
        <p:spPr>
          <a:xfrm>
            <a:off x="6155342" y="2609815"/>
            <a:ext cx="2163600" cy="1209300"/>
          </a:xfrm>
          <a:prstGeom prst="wedgeRectCallout">
            <a:avLst>
              <a:gd name="adj1" fmla="val -97172"/>
              <a:gd name="adj2" fmla="val 33804"/>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0" anchor="ctr" anchorCtr="0">
            <a:noAutofit/>
          </a:bodyPr>
          <a:lstStyle/>
          <a:p>
            <a:pPr marL="0" lvl="0" indent="0" algn="ctr" rtl="0">
              <a:lnSpc>
                <a:spcPct val="95000"/>
              </a:lnSpc>
              <a:spcBef>
                <a:spcPts val="0"/>
              </a:spcBef>
              <a:spcAft>
                <a:spcPts val="1200"/>
              </a:spcAft>
              <a:buNone/>
            </a:pPr>
            <a:r>
              <a:rPr lang="en" sz="1200" i="1" dirty="0">
                <a:solidFill>
                  <a:srgbClr val="595959"/>
                </a:solidFill>
              </a:rPr>
              <a:t>“For Option 3e, 95% of the thresholds created for the 181K examples were at or below 54 percent above the estimated centricity of the horizontal data”</a:t>
            </a:r>
            <a:endParaRPr sz="1200" dirty="0"/>
          </a:p>
        </p:txBody>
      </p:sp>
      <p:sp>
        <p:nvSpPr>
          <p:cNvPr id="812" name="Google Shape;812;p100"/>
          <p:cNvSpPr/>
          <p:nvPr/>
        </p:nvSpPr>
        <p:spPr>
          <a:xfrm>
            <a:off x="1165314" y="3673787"/>
            <a:ext cx="813000" cy="186600"/>
          </a:xfrm>
          <a:prstGeom prst="ellipse">
            <a:avLst/>
          </a:prstGeom>
          <a:no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C4587"/>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01" descr="Option 3d Model Example: Dewalt DCS334P1"/>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Option 3d Model Example: Dewalt DCS334P1</a:t>
            </a:r>
            <a:endParaRPr dirty="0"/>
          </a:p>
        </p:txBody>
      </p:sp>
      <p:sp>
        <p:nvSpPr>
          <p:cNvPr id="818" name="Google Shape;818;p101" descr="Page 45&#1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dirty="0"/>
          </a:p>
        </p:txBody>
      </p:sp>
      <p:pic>
        <p:nvPicPr>
          <p:cNvPr id="819" name="Google Shape;819;p101" descr="Figure showing prices"/>
          <p:cNvPicPr preferRelativeResize="0"/>
          <p:nvPr/>
        </p:nvPicPr>
        <p:blipFill>
          <a:blip r:embed="rId3">
            <a:alphaModFix/>
          </a:blip>
          <a:stretch>
            <a:fillRect/>
          </a:stretch>
        </p:blipFill>
        <p:spPr>
          <a:xfrm>
            <a:off x="901100" y="1091025"/>
            <a:ext cx="6768024" cy="3209374"/>
          </a:xfrm>
          <a:prstGeom prst="rect">
            <a:avLst/>
          </a:prstGeom>
          <a:noFill/>
          <a:ln>
            <a:noFill/>
          </a:ln>
        </p:spPr>
      </p:pic>
      <p:sp>
        <p:nvSpPr>
          <p:cNvPr id="820" name="Google Shape;820;p101"/>
          <p:cNvSpPr txBox="1"/>
          <p:nvPr/>
        </p:nvSpPr>
        <p:spPr>
          <a:xfrm>
            <a:off x="2780925" y="1688250"/>
            <a:ext cx="697500" cy="2925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Contractor X</a:t>
            </a:r>
            <a:endParaRPr sz="700"/>
          </a:p>
        </p:txBody>
      </p:sp>
      <p:sp>
        <p:nvSpPr>
          <p:cNvPr id="821" name="Google Shape;821;p101"/>
          <p:cNvSpPr/>
          <p:nvPr/>
        </p:nvSpPr>
        <p:spPr>
          <a:xfrm>
            <a:off x="1058050" y="1623000"/>
            <a:ext cx="3776400" cy="423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822" name="Google Shape;822;p101" descr="$301.04 to $677.20 for this item on Advantage.  With 3 day delivery and a one dollar minimum order amount, Contractor X’s offer meets CO determination of “competitive”&#10;"/>
          <p:cNvSpPr txBox="1"/>
          <p:nvPr/>
        </p:nvSpPr>
        <p:spPr>
          <a:xfrm>
            <a:off x="1099225" y="4470825"/>
            <a:ext cx="6537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dk1"/>
                </a:solidFill>
              </a:rPr>
              <a:t>$301.04 to $677.20 for this item on Advantage.  With 3 day delivery and a one dollar minimum order amount, Contractor X’s offer meets CO determination of “competitive”</a:t>
            </a:r>
            <a:endParaRPr sz="1200" dirty="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2" descr="Option 3d Model Example"/>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Option 3d Model Example</a:t>
            </a:r>
            <a:endParaRPr dirty="0"/>
          </a:p>
        </p:txBody>
      </p:sp>
      <p:sp>
        <p:nvSpPr>
          <p:cNvPr id="828" name="Google Shape;828;p102" descr="Page 4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dirty="0"/>
          </a:p>
        </p:txBody>
      </p:sp>
      <p:sp>
        <p:nvSpPr>
          <p:cNvPr id="829" name="Google Shape;829;p102"/>
          <p:cNvSpPr/>
          <p:nvPr/>
        </p:nvSpPr>
        <p:spPr>
          <a:xfrm>
            <a:off x="215225" y="1626450"/>
            <a:ext cx="4754400" cy="1185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0" rIns="91425" bIns="91425" anchor="t" anchorCtr="0">
            <a:noAutofit/>
          </a:bodyPr>
          <a:lstStyle/>
          <a:p>
            <a:pPr marL="0" lvl="0" indent="0" algn="ctr" rtl="0">
              <a:lnSpc>
                <a:spcPct val="115000"/>
              </a:lnSpc>
              <a:spcBef>
                <a:spcPts val="0"/>
              </a:spcBef>
              <a:spcAft>
                <a:spcPts val="1200"/>
              </a:spcAft>
              <a:buClr>
                <a:srgbClr val="000000"/>
              </a:buClr>
              <a:buSzPts val="1100"/>
              <a:buFont typeface="Arial"/>
              <a:buNone/>
            </a:pPr>
            <a:r>
              <a:rPr lang="en" sz="1300" b="1">
                <a:solidFill>
                  <a:srgbClr val="595959"/>
                </a:solidFill>
              </a:rPr>
              <a:t>Average of</a:t>
            </a:r>
            <a:endParaRPr sz="1300" b="1">
              <a:solidFill>
                <a:srgbClr val="595959"/>
              </a:solidFill>
            </a:endParaRPr>
          </a:p>
        </p:txBody>
      </p:sp>
      <p:sp>
        <p:nvSpPr>
          <p:cNvPr id="830" name="Google Shape;830;p102" descr="Dewalt DCS334P1 - Offer Price  $433.76&#10;&#10;"/>
          <p:cNvSpPr txBox="1"/>
          <p:nvPr/>
        </p:nvSpPr>
        <p:spPr>
          <a:xfrm>
            <a:off x="311700" y="825621"/>
            <a:ext cx="7971300" cy="361614"/>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200" dirty="0">
                <a:solidFill>
                  <a:srgbClr val="595959"/>
                </a:solidFill>
              </a:rPr>
              <a:t>Dewalt DCS334P1 - Offer Price  $433.76</a:t>
            </a:r>
            <a:endParaRPr sz="1200" dirty="0">
              <a:solidFill>
                <a:srgbClr val="595959"/>
              </a:solidFill>
            </a:endParaRPr>
          </a:p>
          <a:p>
            <a:pPr marL="0" lvl="0" indent="0" algn="l" rtl="0">
              <a:lnSpc>
                <a:spcPct val="95000"/>
              </a:lnSpc>
              <a:spcBef>
                <a:spcPts val="1200"/>
              </a:spcBef>
              <a:spcAft>
                <a:spcPts val="0"/>
              </a:spcAft>
              <a:buNone/>
            </a:pPr>
            <a:endParaRPr sz="1490" dirty="0">
              <a:solidFill>
                <a:srgbClr val="595959"/>
              </a:solidFill>
            </a:endParaRPr>
          </a:p>
          <a:p>
            <a:pPr marL="0" lvl="0" indent="0" algn="l" rtl="0">
              <a:lnSpc>
                <a:spcPct val="95000"/>
              </a:lnSpc>
              <a:spcBef>
                <a:spcPts val="1200"/>
              </a:spcBef>
              <a:spcAft>
                <a:spcPts val="0"/>
              </a:spcAft>
              <a:buNone/>
            </a:pPr>
            <a:endParaRPr sz="1490" dirty="0">
              <a:solidFill>
                <a:srgbClr val="595959"/>
              </a:solidFill>
            </a:endParaRPr>
          </a:p>
        </p:txBody>
      </p:sp>
      <p:sp>
        <p:nvSpPr>
          <p:cNvPr id="831" name="Google Shape;831;p102" descr="Average of TDR Median Price $368.36&#10;"/>
          <p:cNvSpPr/>
          <p:nvPr/>
        </p:nvSpPr>
        <p:spPr>
          <a:xfrm>
            <a:off x="372975" y="1931550"/>
            <a:ext cx="1107300" cy="736800"/>
          </a:xfrm>
          <a:prstGeom prst="roundRect">
            <a:avLst>
              <a:gd name="adj" fmla="val 16667"/>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rgbClr val="000000"/>
              </a:buClr>
              <a:buSzPts val="1100"/>
              <a:buFont typeface="Arial"/>
              <a:buNone/>
            </a:pPr>
            <a:r>
              <a:rPr lang="en" sz="800" dirty="0">
                <a:solidFill>
                  <a:srgbClr val="595959"/>
                </a:solidFill>
              </a:rPr>
              <a:t>TDR Median Price </a:t>
            </a:r>
            <a:r>
              <a:rPr lang="en" sz="1300" dirty="0">
                <a:solidFill>
                  <a:srgbClr val="595959"/>
                </a:solidFill>
              </a:rPr>
              <a:t>$368.36</a:t>
            </a:r>
            <a:endParaRPr sz="1300" dirty="0"/>
          </a:p>
        </p:txBody>
      </p:sp>
      <p:sp>
        <p:nvSpPr>
          <p:cNvPr id="832" name="Google Shape;832;p102" descr="Average of Catalog Average Price + CPI $466.05&#10;"/>
          <p:cNvSpPr/>
          <p:nvPr/>
        </p:nvSpPr>
        <p:spPr>
          <a:xfrm>
            <a:off x="1562100" y="1931550"/>
            <a:ext cx="1559400" cy="736800"/>
          </a:xfrm>
          <a:prstGeom prst="roundRect">
            <a:avLst>
              <a:gd name="adj" fmla="val 16667"/>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dirty="0">
                <a:solidFill>
                  <a:srgbClr val="595959"/>
                </a:solidFill>
              </a:rPr>
              <a:t>Catalog Average Price + CPI </a:t>
            </a:r>
            <a:r>
              <a:rPr lang="en" sz="1300" dirty="0">
                <a:solidFill>
                  <a:srgbClr val="595959"/>
                </a:solidFill>
              </a:rPr>
              <a:t>$466.05</a:t>
            </a:r>
            <a:endParaRPr sz="1300" dirty="0">
              <a:solidFill>
                <a:srgbClr val="595959"/>
              </a:solidFill>
            </a:endParaRPr>
          </a:p>
        </p:txBody>
      </p:sp>
      <p:sp>
        <p:nvSpPr>
          <p:cNvPr id="833" name="Google Shape;833;p102" descr="Average of Catalog Minimum Price + CPI $328.14&#10;"/>
          <p:cNvSpPr/>
          <p:nvPr/>
        </p:nvSpPr>
        <p:spPr>
          <a:xfrm>
            <a:off x="3199325" y="1931550"/>
            <a:ext cx="1603200" cy="736800"/>
          </a:xfrm>
          <a:prstGeom prst="roundRect">
            <a:avLst>
              <a:gd name="adj" fmla="val 16667"/>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dirty="0">
                <a:solidFill>
                  <a:srgbClr val="595959"/>
                </a:solidFill>
              </a:rPr>
              <a:t>Catalog Minimum Price + CPI </a:t>
            </a:r>
            <a:r>
              <a:rPr lang="en" sz="1300" dirty="0">
                <a:solidFill>
                  <a:srgbClr val="595959"/>
                </a:solidFill>
              </a:rPr>
              <a:t>$328.14</a:t>
            </a:r>
            <a:endParaRPr sz="1300" dirty="0"/>
          </a:p>
        </p:txBody>
      </p:sp>
      <p:sp>
        <p:nvSpPr>
          <p:cNvPr id="834" name="Google Shape;834;p102" descr="Target Price&#10; $387.52&#10;"/>
          <p:cNvSpPr/>
          <p:nvPr/>
        </p:nvSpPr>
        <p:spPr>
          <a:xfrm>
            <a:off x="5305525" y="1931550"/>
            <a:ext cx="915600" cy="736800"/>
          </a:xfrm>
          <a:prstGeom prst="roundRect">
            <a:avLst>
              <a:gd name="adj" fmla="val 16667"/>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dirty="0">
                <a:solidFill>
                  <a:srgbClr val="595959"/>
                </a:solidFill>
              </a:rPr>
              <a:t>Target Price</a:t>
            </a:r>
            <a:endParaRPr sz="800" dirty="0">
              <a:solidFill>
                <a:srgbClr val="595959"/>
              </a:solidFill>
            </a:endParaRPr>
          </a:p>
          <a:p>
            <a:pPr marL="0" lvl="0" indent="0" algn="ctr" rtl="0">
              <a:lnSpc>
                <a:spcPct val="115000"/>
              </a:lnSpc>
              <a:spcBef>
                <a:spcPts val="0"/>
              </a:spcBef>
              <a:spcAft>
                <a:spcPts val="0"/>
              </a:spcAft>
              <a:buNone/>
            </a:pPr>
            <a:r>
              <a:rPr lang="en" sz="1300" dirty="0">
                <a:solidFill>
                  <a:srgbClr val="595959"/>
                </a:solidFill>
              </a:rPr>
              <a:t> $387.52</a:t>
            </a:r>
            <a:endParaRPr sz="1300" dirty="0"/>
          </a:p>
        </p:txBody>
      </p:sp>
      <p:sp>
        <p:nvSpPr>
          <p:cNvPr id="835" name="Google Shape;835;p102" descr="equals"/>
          <p:cNvSpPr/>
          <p:nvPr/>
        </p:nvSpPr>
        <p:spPr>
          <a:xfrm>
            <a:off x="5004041" y="2148200"/>
            <a:ext cx="264000" cy="268500"/>
          </a:xfrm>
          <a:prstGeom prst="mathEqual">
            <a:avLst>
              <a:gd name="adj1" fmla="val 23520"/>
              <a:gd name="adj2" fmla="val 11760"/>
            </a:avLst>
          </a:prstGeom>
          <a:solidFill>
            <a:srgbClr val="F7941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36" name="Google Shape;836;p102" descr="Times"/>
          <p:cNvSpPr/>
          <p:nvPr/>
        </p:nvSpPr>
        <p:spPr>
          <a:xfrm>
            <a:off x="6281520" y="2165700"/>
            <a:ext cx="264000" cy="268500"/>
          </a:xfrm>
          <a:prstGeom prst="mathMultiply">
            <a:avLst>
              <a:gd name="adj1" fmla="val 23520"/>
            </a:avLst>
          </a:prstGeom>
          <a:solidFill>
            <a:srgbClr val="F7941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37" name="Google Shape;837;p102" descr="4P Price-based allowance of&#10;120%&#10;"/>
          <p:cNvSpPr txBox="1"/>
          <p:nvPr/>
        </p:nvSpPr>
        <p:spPr>
          <a:xfrm>
            <a:off x="6557025" y="2000250"/>
            <a:ext cx="931500" cy="668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dirty="0">
                <a:solidFill>
                  <a:srgbClr val="595959"/>
                </a:solidFill>
              </a:rPr>
              <a:t>4P Price-based allowance of</a:t>
            </a:r>
            <a:endParaRPr sz="800" dirty="0">
              <a:solidFill>
                <a:srgbClr val="595959"/>
              </a:solidFill>
            </a:endParaRPr>
          </a:p>
          <a:p>
            <a:pPr marL="0" lvl="0" indent="0" algn="ctr" rtl="0">
              <a:lnSpc>
                <a:spcPct val="115000"/>
              </a:lnSpc>
              <a:spcBef>
                <a:spcPts val="0"/>
              </a:spcBef>
              <a:spcAft>
                <a:spcPts val="0"/>
              </a:spcAft>
              <a:buNone/>
            </a:pPr>
            <a:r>
              <a:rPr lang="en" sz="1300" dirty="0">
                <a:solidFill>
                  <a:srgbClr val="595959"/>
                </a:solidFill>
              </a:rPr>
              <a:t>120%</a:t>
            </a:r>
            <a:endParaRPr dirty="0"/>
          </a:p>
        </p:txBody>
      </p:sp>
      <p:sp>
        <p:nvSpPr>
          <p:cNvPr id="838" name="Google Shape;838;p102" descr="Threshold Price&#10; $465.02&#10;"/>
          <p:cNvSpPr/>
          <p:nvPr/>
        </p:nvSpPr>
        <p:spPr>
          <a:xfrm>
            <a:off x="7737125" y="1931550"/>
            <a:ext cx="979200" cy="736800"/>
          </a:xfrm>
          <a:prstGeom prst="roundRect">
            <a:avLst>
              <a:gd name="adj" fmla="val 16667"/>
            </a:avLst>
          </a:prstGeom>
          <a:solidFill>
            <a:srgbClr val="FCE5C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dirty="0">
                <a:solidFill>
                  <a:srgbClr val="595959"/>
                </a:solidFill>
              </a:rPr>
              <a:t>Threshold Price</a:t>
            </a:r>
            <a:endParaRPr sz="800" dirty="0">
              <a:solidFill>
                <a:srgbClr val="595959"/>
              </a:solidFill>
            </a:endParaRPr>
          </a:p>
          <a:p>
            <a:pPr marL="0" lvl="0" indent="0" algn="ctr" rtl="0">
              <a:lnSpc>
                <a:spcPct val="115000"/>
              </a:lnSpc>
              <a:spcBef>
                <a:spcPts val="0"/>
              </a:spcBef>
              <a:spcAft>
                <a:spcPts val="0"/>
              </a:spcAft>
              <a:buNone/>
            </a:pPr>
            <a:r>
              <a:rPr lang="en" sz="1300" dirty="0">
                <a:solidFill>
                  <a:srgbClr val="595959"/>
                </a:solidFill>
              </a:rPr>
              <a:t> $465.02</a:t>
            </a:r>
            <a:endParaRPr sz="1300" dirty="0"/>
          </a:p>
        </p:txBody>
      </p:sp>
      <p:sp>
        <p:nvSpPr>
          <p:cNvPr id="839" name="Google Shape;839;p102" descr="equals"/>
          <p:cNvSpPr/>
          <p:nvPr/>
        </p:nvSpPr>
        <p:spPr>
          <a:xfrm>
            <a:off x="7401016" y="2165700"/>
            <a:ext cx="264000" cy="268500"/>
          </a:xfrm>
          <a:prstGeom prst="mathEqual">
            <a:avLst>
              <a:gd name="adj1" fmla="val 23520"/>
              <a:gd name="adj2" fmla="val 11760"/>
            </a:avLst>
          </a:prstGeom>
          <a:solidFill>
            <a:srgbClr val="F7941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40" name="Google Shape;840;p102"/>
          <p:cNvSpPr txBox="1"/>
          <p:nvPr/>
        </p:nvSpPr>
        <p:spPr>
          <a:xfrm>
            <a:off x="4225750" y="1355375"/>
            <a:ext cx="400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 name="Google Shape;830;p102" descr="Results&#10;Price deemed acceptable based on model applied&#10;Previous 4P Market Threshold was $383.41&#10;Contractor X’s Mod XXX offered reduced prices for 94 items previously rejected for price alone. 24 of these items are now determined fair and reasonable and accepted as offered.&#10;This formula was the winner/result of the testing conducted on Slide 4. The new algorithm (Option3e) is almost identical&#10;&#10;">
            <a:extLst>
              <a:ext uri="{FF2B5EF4-FFF2-40B4-BE49-F238E27FC236}">
                <a16:creationId xmlns:a16="http://schemas.microsoft.com/office/drawing/2014/main" id="{6CD50305-1E6C-272F-2494-E9FB2801452D}"/>
              </a:ext>
            </a:extLst>
          </p:cNvPr>
          <p:cNvSpPr txBox="1"/>
          <p:nvPr/>
        </p:nvSpPr>
        <p:spPr>
          <a:xfrm>
            <a:off x="259570" y="2826825"/>
            <a:ext cx="7971300" cy="2131468"/>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1200"/>
              </a:spcBef>
              <a:spcAft>
                <a:spcPts val="0"/>
              </a:spcAft>
              <a:buNone/>
            </a:pPr>
            <a:r>
              <a:rPr lang="en" sz="1200" b="1" u="sng" dirty="0">
                <a:solidFill>
                  <a:srgbClr val="595959"/>
                </a:solidFill>
              </a:rPr>
              <a:t>Results</a:t>
            </a:r>
            <a:endParaRPr sz="1200" b="1" u="sng" dirty="0">
              <a:solidFill>
                <a:srgbClr val="595959"/>
              </a:solidFill>
            </a:endParaRPr>
          </a:p>
          <a:p>
            <a:pPr marL="457200" lvl="0" indent="-304800" algn="l" rtl="0">
              <a:lnSpc>
                <a:spcPct val="150000"/>
              </a:lnSpc>
              <a:spcBef>
                <a:spcPts val="1200"/>
              </a:spcBef>
              <a:spcAft>
                <a:spcPts val="0"/>
              </a:spcAft>
              <a:buClr>
                <a:srgbClr val="595959"/>
              </a:buClr>
              <a:buSzPts val="1200"/>
              <a:buChar char="★"/>
            </a:pPr>
            <a:r>
              <a:rPr lang="en" sz="1200" dirty="0">
                <a:solidFill>
                  <a:srgbClr val="595959"/>
                </a:solidFill>
              </a:rPr>
              <a:t>Price deemed acceptable based on model applied</a:t>
            </a:r>
            <a:endParaRPr sz="1200" dirty="0">
              <a:solidFill>
                <a:srgbClr val="595959"/>
              </a:solidFill>
            </a:endParaRPr>
          </a:p>
          <a:p>
            <a:pPr marL="457200" lvl="0" indent="-304800" algn="l" rtl="0">
              <a:lnSpc>
                <a:spcPct val="150000"/>
              </a:lnSpc>
              <a:spcBef>
                <a:spcPts val="0"/>
              </a:spcBef>
              <a:spcAft>
                <a:spcPts val="0"/>
              </a:spcAft>
              <a:buClr>
                <a:srgbClr val="595959"/>
              </a:buClr>
              <a:buSzPts val="1200"/>
              <a:buChar char="★"/>
            </a:pPr>
            <a:r>
              <a:rPr lang="en" sz="1200" dirty="0">
                <a:solidFill>
                  <a:srgbClr val="595959"/>
                </a:solidFill>
              </a:rPr>
              <a:t>Previous 4P Market Threshold was $383.41</a:t>
            </a:r>
            <a:endParaRPr sz="1200" dirty="0">
              <a:solidFill>
                <a:srgbClr val="595959"/>
              </a:solidFill>
            </a:endParaRPr>
          </a:p>
          <a:p>
            <a:pPr marL="457200" lvl="0" indent="-304800" algn="l" rtl="0">
              <a:lnSpc>
                <a:spcPct val="150000"/>
              </a:lnSpc>
              <a:spcBef>
                <a:spcPts val="0"/>
              </a:spcBef>
              <a:spcAft>
                <a:spcPts val="0"/>
              </a:spcAft>
              <a:buClr>
                <a:srgbClr val="595959"/>
              </a:buClr>
              <a:buSzPts val="1200"/>
              <a:buChar char="★"/>
            </a:pPr>
            <a:r>
              <a:rPr lang="en" sz="1200" dirty="0">
                <a:solidFill>
                  <a:srgbClr val="595959"/>
                </a:solidFill>
              </a:rPr>
              <a:t>Contractor X’s Mod XXX offered reduced prices for 94 items previously rejected for price alone. 24 of these items are now determined fair and reasonable and accepted as offered.</a:t>
            </a:r>
            <a:endParaRPr sz="1200" dirty="0">
              <a:solidFill>
                <a:srgbClr val="595959"/>
              </a:solidFill>
            </a:endParaRPr>
          </a:p>
          <a:p>
            <a:pPr marL="457200" lvl="0" indent="-304800" algn="l" rtl="0">
              <a:lnSpc>
                <a:spcPct val="150000"/>
              </a:lnSpc>
              <a:spcBef>
                <a:spcPts val="0"/>
              </a:spcBef>
              <a:spcAft>
                <a:spcPts val="0"/>
              </a:spcAft>
              <a:buClr>
                <a:srgbClr val="595959"/>
              </a:buClr>
              <a:buSzPts val="1200"/>
              <a:buChar char="★"/>
            </a:pPr>
            <a:r>
              <a:rPr lang="en" sz="1200" dirty="0">
                <a:solidFill>
                  <a:srgbClr val="595959"/>
                </a:solidFill>
              </a:rPr>
              <a:t>This formula was the winner/result of the testing conducted on Slide 4. The new algorithm (Option3e) is almost identical</a:t>
            </a:r>
            <a:endParaRPr sz="1200" dirty="0">
              <a:solidFill>
                <a:srgbClr val="595959"/>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03" descr="Model Impact on Small &amp; Disadvantaged Businesse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Model Impact on Small &amp; Disadvantaged Businesses</a:t>
            </a:r>
            <a:endParaRPr dirty="0"/>
          </a:p>
        </p:txBody>
      </p:sp>
      <p:sp>
        <p:nvSpPr>
          <p:cNvPr id="846" name="Google Shape;846;p10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graphicFrame>
        <p:nvGraphicFramePr>
          <p:cNvPr id="847" name="Google Shape;847;p103" descr="Chart of Models"/>
          <p:cNvGraphicFramePr/>
          <p:nvPr>
            <p:extLst>
              <p:ext uri="{D42A27DB-BD31-4B8C-83A1-F6EECF244321}">
                <p14:modId xmlns:p14="http://schemas.microsoft.com/office/powerpoint/2010/main" val="1169869954"/>
              </p:ext>
            </p:extLst>
          </p:nvPr>
        </p:nvGraphicFramePr>
        <p:xfrm>
          <a:off x="457200" y="1372750"/>
          <a:ext cx="4514850" cy="3174048"/>
        </p:xfrm>
        <a:graphic>
          <a:graphicData uri="http://schemas.openxmlformats.org/drawingml/2006/table">
            <a:tbl>
              <a:tblPr>
                <a:noFill/>
                <a:tableStyleId>{AFEC0B36-00D8-479C-BE41-87F01BAFC201}</a:tableStyleId>
              </a:tblPr>
              <a:tblGrid>
                <a:gridCol w="146685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gridCol w="10572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200025">
                <a:tc>
                  <a:txBody>
                    <a:bodyPr/>
                    <a:lstStyle/>
                    <a:p>
                      <a:pPr marL="0" lvl="0" indent="0" algn="l" rtl="0">
                        <a:lnSpc>
                          <a:spcPct val="115000"/>
                        </a:lnSpc>
                        <a:spcBef>
                          <a:spcPts val="0"/>
                        </a:spcBef>
                        <a:spcAft>
                          <a:spcPts val="0"/>
                        </a:spcAft>
                        <a:buNone/>
                      </a:pPr>
                      <a:r>
                        <a:rPr lang="en" sz="1000" b="1"/>
                        <a:t>Socioeconomic Subset</a:t>
                      </a:r>
                      <a:endParaRPr sz="10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4P Approvals</a:t>
                      </a:r>
                      <a:endParaRPr sz="10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New Model Approvals</a:t>
                      </a:r>
                      <a:endParaRPr sz="10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Added Approvals</a:t>
                      </a:r>
                      <a:endParaRPr sz="10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000"/>
                        <a:t>SMALL BUSINESS</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6,978,352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10,343,429</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3,365,077</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WOMENOWNED</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2,501,817</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4,417,946</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1,916,129</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t>VETEROWNED</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1,304,268</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1,891,409</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587,141</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dirty="0"/>
                        <a:t>SELFCERTSDB</a:t>
                      </a:r>
                      <a:endParaRPr sz="1000" dirty="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641,318</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1,155,212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513,894</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a:t>SBACERTHUBZ</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645,640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1,123,842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478,202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 sz="1000"/>
                        <a:t>SERVDISABVET</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856,787</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1,285,002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428,215</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n" sz="1000"/>
                        <a:t>MINORITYOWNED</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640,504</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943,070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302,566</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l" rtl="0">
                        <a:lnSpc>
                          <a:spcPct val="115000"/>
                        </a:lnSpc>
                        <a:spcBef>
                          <a:spcPts val="0"/>
                        </a:spcBef>
                        <a:spcAft>
                          <a:spcPts val="0"/>
                        </a:spcAft>
                        <a:buNone/>
                      </a:pPr>
                      <a:r>
                        <a:rPr lang="en" sz="1000"/>
                        <a:t>HISPANICOWNED</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282,112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571,642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289,530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l" rtl="0">
                        <a:lnSpc>
                          <a:spcPct val="115000"/>
                        </a:lnSpc>
                        <a:spcBef>
                          <a:spcPts val="0"/>
                        </a:spcBef>
                        <a:spcAft>
                          <a:spcPts val="0"/>
                        </a:spcAft>
                        <a:buNone/>
                      </a:pPr>
                      <a:r>
                        <a:rPr lang="en" sz="1000"/>
                        <a:t>EMERGRELIEF</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74,733</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171,943</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97,210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0025">
                <a:tc>
                  <a:txBody>
                    <a:bodyPr/>
                    <a:lstStyle/>
                    <a:p>
                      <a:pPr marL="0" lvl="0" indent="0" algn="l" rtl="0">
                        <a:lnSpc>
                          <a:spcPct val="115000"/>
                        </a:lnSpc>
                        <a:spcBef>
                          <a:spcPts val="0"/>
                        </a:spcBef>
                        <a:spcAft>
                          <a:spcPts val="0"/>
                        </a:spcAft>
                        <a:buNone/>
                      </a:pPr>
                      <a:r>
                        <a:rPr lang="en" sz="1000"/>
                        <a:t>BLACKAMEROWN</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310,213</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403,211</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92,998</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00025">
                <a:tc>
                  <a:txBody>
                    <a:bodyPr/>
                    <a:lstStyle/>
                    <a:p>
                      <a:pPr marL="0" lvl="0" indent="0" algn="l" rtl="0">
                        <a:lnSpc>
                          <a:spcPct val="115000"/>
                        </a:lnSpc>
                        <a:spcBef>
                          <a:spcPts val="0"/>
                        </a:spcBef>
                        <a:spcAft>
                          <a:spcPts val="0"/>
                        </a:spcAft>
                        <a:buNone/>
                      </a:pPr>
                      <a:r>
                        <a:rPr lang="en" sz="1000"/>
                        <a:t>SBA8ACERT</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103,766</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155,622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51,856</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00025">
                <a:tc>
                  <a:txBody>
                    <a:bodyPr/>
                    <a:lstStyle/>
                    <a:p>
                      <a:pPr marL="0" lvl="0" indent="0" algn="l" rtl="0">
                        <a:lnSpc>
                          <a:spcPct val="115000"/>
                        </a:lnSpc>
                        <a:spcBef>
                          <a:spcPts val="0"/>
                        </a:spcBef>
                        <a:spcAft>
                          <a:spcPts val="0"/>
                        </a:spcAft>
                        <a:buNone/>
                      </a:pPr>
                      <a:r>
                        <a:rPr lang="en" sz="1000"/>
                        <a:t>SBACERTIF</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212,171</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245,264</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33,093</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00025">
                <a:tc>
                  <a:txBody>
                    <a:bodyPr/>
                    <a:lstStyle/>
                    <a:p>
                      <a:pPr marL="0" lvl="0" indent="0" algn="l" rtl="0">
                        <a:lnSpc>
                          <a:spcPct val="115000"/>
                        </a:lnSpc>
                        <a:spcBef>
                          <a:spcPts val="0"/>
                        </a:spcBef>
                        <a:spcAft>
                          <a:spcPts val="0"/>
                        </a:spcAft>
                        <a:buNone/>
                      </a:pPr>
                      <a:r>
                        <a:rPr lang="en" sz="1000"/>
                        <a:t>ASIANAMEROWN</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19,724</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38,684</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18,960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00025">
                <a:tc>
                  <a:txBody>
                    <a:bodyPr/>
                    <a:lstStyle/>
                    <a:p>
                      <a:pPr marL="0" lvl="0" indent="0" algn="l" rtl="0">
                        <a:lnSpc>
                          <a:spcPct val="115000"/>
                        </a:lnSpc>
                        <a:spcBef>
                          <a:spcPts val="0"/>
                        </a:spcBef>
                        <a:spcAft>
                          <a:spcPts val="0"/>
                        </a:spcAft>
                        <a:buNone/>
                      </a:pPr>
                      <a:r>
                        <a:rPr lang="en" sz="1000"/>
                        <a:t>LARGEBUSINESS</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1,405,662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1,729,811</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dirty="0"/>
                        <a:t>324,149</a:t>
                      </a:r>
                      <a:endParaRPr sz="1000" dirty="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sp>
        <p:nvSpPr>
          <p:cNvPr id="848" name="Google Shape;848;p103"/>
          <p:cNvSpPr/>
          <p:nvPr/>
        </p:nvSpPr>
        <p:spPr>
          <a:xfrm>
            <a:off x="4227650" y="1700200"/>
            <a:ext cx="864600" cy="263100"/>
          </a:xfrm>
          <a:prstGeom prst="ellipse">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latin typeface="Helvetica Neue"/>
              <a:ea typeface="Helvetica Neue"/>
              <a:cs typeface="Helvetica Neue"/>
              <a:sym typeface="Helvetica Neue"/>
            </a:endParaRPr>
          </a:p>
        </p:txBody>
      </p:sp>
      <p:sp>
        <p:nvSpPr>
          <p:cNvPr id="849" name="Google Shape;849;p103" descr="Small Business has been the primary beneficiary of the new pricing model in Market Threshold Approvals!&#10;"/>
          <p:cNvSpPr txBox="1"/>
          <p:nvPr/>
        </p:nvSpPr>
        <p:spPr>
          <a:xfrm>
            <a:off x="5424300" y="1791850"/>
            <a:ext cx="2466600" cy="1897800"/>
          </a:xfrm>
          <a:prstGeom prst="rect">
            <a:avLst/>
          </a:prstGeom>
          <a:solidFill>
            <a:srgbClr val="FFF2CC"/>
          </a:solidFill>
          <a:ln>
            <a:noFill/>
          </a:ln>
        </p:spPr>
        <p:txBody>
          <a:bodyPr spcFirstLastPara="1" wrap="square" lIns="91425" tIns="91425" rIns="91425" bIns="91425" anchor="t" anchorCtr="0">
            <a:normAutofit/>
          </a:bodyPr>
          <a:lstStyle/>
          <a:p>
            <a:pPr marL="0" lvl="0" indent="0" algn="ctr" rtl="0">
              <a:lnSpc>
                <a:spcPct val="90000"/>
              </a:lnSpc>
              <a:spcBef>
                <a:spcPts val="0"/>
              </a:spcBef>
              <a:spcAft>
                <a:spcPts val="0"/>
              </a:spcAft>
              <a:buSzPts val="1018"/>
              <a:buNone/>
            </a:pPr>
            <a:r>
              <a:rPr lang="en" sz="2027" dirty="0">
                <a:solidFill>
                  <a:srgbClr val="1C304A"/>
                </a:solidFill>
              </a:rPr>
              <a:t>Small Business has been the </a:t>
            </a:r>
            <a:r>
              <a:rPr lang="en" sz="2027" i="1" u="sng" dirty="0">
                <a:solidFill>
                  <a:srgbClr val="1C304A"/>
                </a:solidFill>
              </a:rPr>
              <a:t>primary </a:t>
            </a:r>
            <a:r>
              <a:rPr lang="en" sz="2027" dirty="0">
                <a:solidFill>
                  <a:srgbClr val="1C304A"/>
                </a:solidFill>
              </a:rPr>
              <a:t>beneficiary of the new pricing model in Market Threshold Approvals!</a:t>
            </a:r>
            <a:endParaRPr sz="2027" dirty="0">
              <a:solidFill>
                <a:srgbClr val="1C304A"/>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04" descr="Chart that shows Over half of the ~Billion Dollars in Annual sales in the data is represented by approximately 951 items across GSS and ITC&#10;"/>
          <p:cNvPicPr preferRelativeResize="0"/>
          <p:nvPr/>
        </p:nvPicPr>
        <p:blipFill>
          <a:blip r:embed="rId3">
            <a:alphaModFix/>
          </a:blip>
          <a:stretch>
            <a:fillRect/>
          </a:stretch>
        </p:blipFill>
        <p:spPr>
          <a:xfrm>
            <a:off x="2494050" y="865175"/>
            <a:ext cx="5870726" cy="3487126"/>
          </a:xfrm>
          <a:prstGeom prst="rect">
            <a:avLst/>
          </a:prstGeom>
          <a:noFill/>
          <a:ln>
            <a:noFill/>
          </a:ln>
        </p:spPr>
      </p:pic>
      <p:sp>
        <p:nvSpPr>
          <p:cNvPr id="855" name="Google Shape;855;p104" descr="Demand Data Concentration"/>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Demand Data Concentration</a:t>
            </a:r>
            <a:endParaRPr dirty="0">
              <a:solidFill>
                <a:srgbClr val="FF0000"/>
              </a:solidFill>
            </a:endParaRPr>
          </a:p>
        </p:txBody>
      </p:sp>
      <p:sp>
        <p:nvSpPr>
          <p:cNvPr id="856" name="Google Shape;856;p104" descr="Page 4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dirty="0"/>
          </a:p>
        </p:txBody>
      </p:sp>
      <p:sp>
        <p:nvSpPr>
          <p:cNvPr id="857" name="Google Shape;857;p104" descr="Over half of the ~Billion Dollars in Annual sales in the data is represented by approximately 951 items across GSS and ITC&#10;"/>
          <p:cNvSpPr txBox="1"/>
          <p:nvPr/>
        </p:nvSpPr>
        <p:spPr>
          <a:xfrm>
            <a:off x="3483000" y="2911388"/>
            <a:ext cx="4472400" cy="554100"/>
          </a:xfrm>
          <a:prstGeom prst="rect">
            <a:avLst/>
          </a:prstGeom>
          <a:solidFill>
            <a:srgbClr val="FCE5CD"/>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i="1" dirty="0">
                <a:solidFill>
                  <a:srgbClr val="000000"/>
                </a:solidFill>
              </a:rPr>
              <a:t>Over half of the </a:t>
            </a:r>
            <a:r>
              <a:rPr lang="en" sz="1200" i="1" dirty="0"/>
              <a:t>~</a:t>
            </a:r>
            <a:r>
              <a:rPr lang="en" sz="1200" i="1" dirty="0">
                <a:solidFill>
                  <a:srgbClr val="000000"/>
                </a:solidFill>
              </a:rPr>
              <a:t>Billion Dollars in Annual sales in the data is represented by a</a:t>
            </a:r>
            <a:r>
              <a:rPr lang="en" sz="1200" i="1" dirty="0"/>
              <a:t>pproximately</a:t>
            </a:r>
            <a:r>
              <a:rPr lang="en" sz="1200" i="1" dirty="0">
                <a:solidFill>
                  <a:srgbClr val="000000"/>
                </a:solidFill>
              </a:rPr>
              <a:t> </a:t>
            </a:r>
            <a:r>
              <a:rPr lang="en" sz="1200" i="1" dirty="0"/>
              <a:t>951 </a:t>
            </a:r>
            <a:r>
              <a:rPr lang="en" sz="1200" i="1" dirty="0">
                <a:solidFill>
                  <a:srgbClr val="000000"/>
                </a:solidFill>
              </a:rPr>
              <a:t>items across </a:t>
            </a:r>
            <a:r>
              <a:rPr lang="en" sz="1200" i="1" dirty="0"/>
              <a:t>GSS and ITC</a:t>
            </a:r>
            <a:endParaRPr sz="1200" i="1" dirty="0">
              <a:solidFill>
                <a:srgbClr val="000000"/>
              </a:solidFill>
            </a:endParaRPr>
          </a:p>
        </p:txBody>
      </p:sp>
      <p:graphicFrame>
        <p:nvGraphicFramePr>
          <p:cNvPr id="858" name="Google Shape;858;p104" descr="Chart with numbers"/>
          <p:cNvGraphicFramePr/>
          <p:nvPr>
            <p:extLst>
              <p:ext uri="{D42A27DB-BD31-4B8C-83A1-F6EECF244321}">
                <p14:modId xmlns:p14="http://schemas.microsoft.com/office/powerpoint/2010/main" val="327640514"/>
              </p:ext>
            </p:extLst>
          </p:nvPr>
        </p:nvGraphicFramePr>
        <p:xfrm>
          <a:off x="586075" y="865163"/>
          <a:ext cx="1601375" cy="4166925"/>
        </p:xfrm>
        <a:graphic>
          <a:graphicData uri="http://schemas.openxmlformats.org/drawingml/2006/table">
            <a:tbl>
              <a:tblPr>
                <a:noFill/>
                <a:tableStyleId>{AFEC0B36-00D8-479C-BE41-87F01BAFC201}</a:tableStyleId>
              </a:tblPr>
              <a:tblGrid>
                <a:gridCol w="449350">
                  <a:extLst>
                    <a:ext uri="{9D8B030D-6E8A-4147-A177-3AD203B41FA5}">
                      <a16:colId xmlns:a16="http://schemas.microsoft.com/office/drawing/2014/main" val="20000"/>
                    </a:ext>
                  </a:extLst>
                </a:gridCol>
                <a:gridCol w="473875">
                  <a:extLst>
                    <a:ext uri="{9D8B030D-6E8A-4147-A177-3AD203B41FA5}">
                      <a16:colId xmlns:a16="http://schemas.microsoft.com/office/drawing/2014/main" val="20001"/>
                    </a:ext>
                  </a:extLst>
                </a:gridCol>
                <a:gridCol w="678150">
                  <a:extLst>
                    <a:ext uri="{9D8B030D-6E8A-4147-A177-3AD203B41FA5}">
                      <a16:colId xmlns:a16="http://schemas.microsoft.com/office/drawing/2014/main" val="20002"/>
                    </a:ext>
                  </a:extLst>
                </a:gridCol>
              </a:tblGrid>
              <a:tr h="198425">
                <a:tc>
                  <a:txBody>
                    <a:bodyPr/>
                    <a:lstStyle/>
                    <a:p>
                      <a:pPr marL="0" lvl="0" indent="0" algn="ctr" rtl="0">
                        <a:lnSpc>
                          <a:spcPct val="115000"/>
                        </a:lnSpc>
                        <a:spcBef>
                          <a:spcPts val="0"/>
                        </a:spcBef>
                        <a:spcAft>
                          <a:spcPts val="0"/>
                        </a:spcAft>
                        <a:buNone/>
                      </a:pPr>
                      <a:r>
                        <a:rPr lang="en" sz="900" b="1">
                          <a:latin typeface="Calibri"/>
                          <a:ea typeface="Calibri"/>
                          <a:cs typeface="Calibri"/>
                          <a:sym typeface="Calibri"/>
                        </a:rPr>
                        <a:t>Count</a:t>
                      </a:r>
                      <a:endParaRPr sz="900" b="1">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Calibri"/>
                          <a:ea typeface="Calibri"/>
                          <a:cs typeface="Calibri"/>
                          <a:sym typeface="Calibri"/>
                        </a:rPr>
                        <a:t>% Items</a:t>
                      </a:r>
                      <a:endParaRPr sz="900" b="1">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Calibri"/>
                          <a:ea typeface="Calibri"/>
                          <a:cs typeface="Calibri"/>
                          <a:sym typeface="Calibri"/>
                        </a:rPr>
                        <a:t>Cum % Sales</a:t>
                      </a:r>
                      <a:endParaRPr sz="900" b="1">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8</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88</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139</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211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325</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0.2%</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478</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0.3%</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40.00%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680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0.4%</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45.00%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951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900" dirty="0">
                          <a:latin typeface="Calibri"/>
                          <a:ea typeface="Calibri"/>
                          <a:cs typeface="Calibri"/>
                          <a:sym typeface="Calibri"/>
                        </a:rPr>
                        <a:t>0.5%</a:t>
                      </a:r>
                      <a:endParaRPr sz="900" dirty="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CE5CD"/>
                    </a:solidFill>
                  </a:tcPr>
                </a:tc>
                <a:extLst>
                  <a:ext uri="{0D108BD9-81ED-4DB2-BD59-A6C34878D82A}">
                    <a16:rowId xmlns:a16="http://schemas.microsoft.com/office/drawing/2014/main" val="10010"/>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1,331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0.7%</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1,846</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60.00%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2,532</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1.3%</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65.00%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3,555</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1.9%</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70.00%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4,984</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2.7%</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75.00%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C9DAF8"/>
                    </a:solidFill>
                  </a:tcPr>
                </a:tc>
                <a:extLst>
                  <a:ext uri="{0D108BD9-81ED-4DB2-BD59-A6C34878D82A}">
                    <a16:rowId xmlns:a16="http://schemas.microsoft.com/office/drawing/2014/main" val="10015"/>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7,053</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3.8%</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80.00%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10,667</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5.7%</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85.00%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7"/>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17,540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AD1DC"/>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9.3%</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AD1DC"/>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90.00%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AD1DC"/>
                    </a:solidFill>
                  </a:tcPr>
                </a:tc>
                <a:extLst>
                  <a:ext uri="{0D108BD9-81ED-4DB2-BD59-A6C34878D82A}">
                    <a16:rowId xmlns:a16="http://schemas.microsoft.com/office/drawing/2014/main" val="10018"/>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34,272</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18.2%</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95.00%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9"/>
                  </a:ext>
                </a:extLst>
              </a:tr>
              <a:tr h="198425">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187,800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dirty="0">
                          <a:latin typeface="Calibri"/>
                          <a:ea typeface="Calibri"/>
                          <a:cs typeface="Calibri"/>
                          <a:sym typeface="Calibri"/>
                        </a:rPr>
                        <a:t>100.00%</a:t>
                      </a:r>
                      <a:endParaRPr sz="900" dirty="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20"/>
                  </a:ext>
                </a:extLst>
              </a:tr>
            </a:tbl>
          </a:graphicData>
        </a:graphic>
      </p:graphicFrame>
      <p:sp>
        <p:nvSpPr>
          <p:cNvPr id="859" name="Google Shape;859;p104"/>
          <p:cNvSpPr/>
          <p:nvPr/>
        </p:nvSpPr>
        <p:spPr>
          <a:xfrm>
            <a:off x="3228875" y="2378063"/>
            <a:ext cx="149100" cy="133800"/>
          </a:xfrm>
          <a:prstGeom prst="flowChartConnector">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04"/>
          <p:cNvSpPr/>
          <p:nvPr/>
        </p:nvSpPr>
        <p:spPr>
          <a:xfrm>
            <a:off x="3301100" y="1731488"/>
            <a:ext cx="149100" cy="133800"/>
          </a:xfrm>
          <a:prstGeom prst="flowChartConnector">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04"/>
          <p:cNvSpPr/>
          <p:nvPr/>
        </p:nvSpPr>
        <p:spPr>
          <a:xfrm>
            <a:off x="3750275" y="1265213"/>
            <a:ext cx="149100" cy="133800"/>
          </a:xfrm>
          <a:prstGeom prst="flowChartConnector">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04" descr="This information is published to VSC and Interact bi-monthly.  &#10;Check it out at this link: https://vsc.gsa.gov/vsc/app-content-viewer/section/150 &#10;Scroll down to Demand Data  "/>
          <p:cNvSpPr txBox="1"/>
          <p:nvPr/>
        </p:nvSpPr>
        <p:spPr>
          <a:xfrm>
            <a:off x="3506988" y="4248750"/>
            <a:ext cx="4424400" cy="800400"/>
          </a:xfrm>
          <a:prstGeom prst="rect">
            <a:avLst/>
          </a:prstGeom>
          <a:solidFill>
            <a:srgbClr val="C9DAF8"/>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dirty="0"/>
              <a:t>This information is published to VSC and Interact bi-monthly.  </a:t>
            </a:r>
            <a:endParaRPr sz="1000" dirty="0"/>
          </a:p>
          <a:p>
            <a:pPr marL="0" lvl="0" indent="0" algn="ctr" rtl="0">
              <a:spcBef>
                <a:spcPts val="0"/>
              </a:spcBef>
              <a:spcAft>
                <a:spcPts val="0"/>
              </a:spcAft>
              <a:buNone/>
            </a:pPr>
            <a:r>
              <a:rPr lang="en" sz="1000" dirty="0"/>
              <a:t>Check it out at this link: </a:t>
            </a:r>
            <a:r>
              <a:rPr lang="en" sz="1000" u="sng" dirty="0">
                <a:solidFill>
                  <a:srgbClr val="0097A7"/>
                </a:solidFill>
                <a:hlinkClick r:id="rId4">
                  <a:extLst>
                    <a:ext uri="{A12FA001-AC4F-418D-AE19-62706E023703}">
                      <ahyp:hlinkClr xmlns:ahyp="http://schemas.microsoft.com/office/drawing/2018/hyperlinkcolor" val="tx"/>
                    </a:ext>
                  </a:extLst>
                </a:hlinkClick>
              </a:rPr>
              <a:t>https://vsc.gsa.gov/vsc/app-content-viewer/section/150</a:t>
            </a:r>
            <a:r>
              <a:rPr lang="en" sz="1000" dirty="0"/>
              <a:t> </a:t>
            </a:r>
            <a:endParaRPr sz="1000" dirty="0"/>
          </a:p>
          <a:p>
            <a:pPr marL="0" lvl="0" indent="0" algn="ctr" rtl="0">
              <a:spcBef>
                <a:spcPts val="0"/>
              </a:spcBef>
              <a:spcAft>
                <a:spcPts val="0"/>
              </a:spcAft>
              <a:buNone/>
            </a:pPr>
            <a:r>
              <a:rPr lang="en" sz="1000" dirty="0"/>
              <a:t>Scroll down to Demand Data  </a:t>
            </a:r>
            <a:endParaRPr sz="1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05" descr="Demand Data Concentration"/>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Demand Data Concentration</a:t>
            </a:r>
            <a:endParaRPr dirty="0"/>
          </a:p>
        </p:txBody>
      </p:sp>
      <p:sp>
        <p:nvSpPr>
          <p:cNvPr id="868" name="Google Shape;868;p105" descr="Page 4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dirty="0"/>
          </a:p>
        </p:txBody>
      </p:sp>
      <p:sp>
        <p:nvSpPr>
          <p:cNvPr id="869" name="Google Shape;869;p105" descr="Publishing all items with known sales to GSA Vendor Support Center website &#10; with chart showing  manufacturer name, part number, unit of issue, product description, SIN, Demand Group, Average Transaction Proce"/>
          <p:cNvSpPr txBox="1"/>
          <p:nvPr/>
        </p:nvSpPr>
        <p:spPr>
          <a:xfrm>
            <a:off x="457213" y="886050"/>
            <a:ext cx="7802100" cy="2555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dirty="0">
              <a:solidFill>
                <a:srgbClr val="1C304A"/>
              </a:solidFill>
              <a:latin typeface="Helvetica Neue"/>
              <a:ea typeface="Helvetica Neue"/>
              <a:cs typeface="Helvetica Neue"/>
              <a:sym typeface="Helvetica Neue"/>
            </a:endParaRPr>
          </a:p>
          <a:p>
            <a:pPr marL="457200" lvl="0" indent="-342900" algn="l" rtl="0">
              <a:lnSpc>
                <a:spcPct val="115000"/>
              </a:lnSpc>
              <a:spcBef>
                <a:spcPts val="0"/>
              </a:spcBef>
              <a:spcAft>
                <a:spcPts val="0"/>
              </a:spcAft>
              <a:buClr>
                <a:srgbClr val="1C304A"/>
              </a:buClr>
              <a:buSzPts val="1800"/>
              <a:buFont typeface="Arial"/>
              <a:buChar char="●"/>
            </a:pPr>
            <a:r>
              <a:rPr lang="en" sz="1800" dirty="0">
                <a:solidFill>
                  <a:srgbClr val="1C304A"/>
                </a:solidFill>
              </a:rPr>
              <a:t>Publishing all items with known sales to </a:t>
            </a:r>
            <a:r>
              <a:rPr lang="en" sz="1800" u="sng" dirty="0">
                <a:solidFill>
                  <a:schemeClr val="hlink"/>
                </a:solidFill>
                <a:hlinkClick r:id="rId3"/>
              </a:rPr>
              <a:t>GSA Vendor Support Center</a:t>
            </a:r>
            <a:r>
              <a:rPr lang="en" sz="1800" dirty="0">
                <a:solidFill>
                  <a:srgbClr val="1C304A"/>
                </a:solidFill>
              </a:rPr>
              <a:t> website </a:t>
            </a:r>
            <a:endParaRPr sz="1800" i="1" dirty="0">
              <a:solidFill>
                <a:srgbClr val="1C304A"/>
              </a:solidFill>
            </a:endParaRPr>
          </a:p>
        </p:txBody>
      </p:sp>
      <p:pic>
        <p:nvPicPr>
          <p:cNvPr id="870" name="Google Shape;870;p105"/>
          <p:cNvPicPr preferRelativeResize="0"/>
          <p:nvPr/>
        </p:nvPicPr>
        <p:blipFill>
          <a:blip r:embed="rId4">
            <a:alphaModFix/>
          </a:blip>
          <a:stretch>
            <a:fillRect/>
          </a:stretch>
        </p:blipFill>
        <p:spPr>
          <a:xfrm>
            <a:off x="796175" y="2133188"/>
            <a:ext cx="7124180" cy="993275"/>
          </a:xfrm>
          <a:prstGeom prst="rect">
            <a:avLst/>
          </a:prstGeom>
          <a:noFill/>
          <a:ln>
            <a:noFill/>
          </a:ln>
        </p:spPr>
      </p:pic>
      <p:sp>
        <p:nvSpPr>
          <p:cNvPr id="871" name="Google Shape;871;p105" descr="Demand Group identifies sales potential and Average Transaction price provides a rough indication of “competitive” pricing&#10;"/>
          <p:cNvSpPr/>
          <p:nvPr/>
        </p:nvSpPr>
        <p:spPr>
          <a:xfrm>
            <a:off x="2398750" y="3441150"/>
            <a:ext cx="5655000" cy="548700"/>
          </a:xfrm>
          <a:prstGeom prst="wedgeRectCallout">
            <a:avLst>
              <a:gd name="adj1" fmla="val 22504"/>
              <a:gd name="adj2" fmla="val -93712"/>
            </a:avLst>
          </a:prstGeom>
          <a:solidFill>
            <a:srgbClr val="FFFFFF"/>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Demand Group identifies sales potential and Average Transaction price provides a rough indication of “competitive” pricing</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1"/>
          <p:cNvSpPr txBox="1">
            <a:spLocks noGrp="1"/>
          </p:cNvSpPr>
          <p:nvPr>
            <p:ph type="ctrTitle"/>
          </p:nvPr>
        </p:nvSpPr>
        <p:spPr>
          <a:xfrm>
            <a:off x="311700" y="1897675"/>
            <a:ext cx="5550600" cy="899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FAST 2024</a:t>
            </a:r>
            <a:endParaRPr/>
          </a:p>
        </p:txBody>
      </p:sp>
      <p:sp>
        <p:nvSpPr>
          <p:cNvPr id="420" name="Google Shape;420;p61" descr="Emerging Technology&#10;Cyber Attacks! Bad Actors in Action: Are You Prepared?&#10;"/>
          <p:cNvSpPr txBox="1">
            <a:spLocks noGrp="1"/>
          </p:cNvSpPr>
          <p:nvPr>
            <p:ph type="subTitle" idx="1"/>
          </p:nvPr>
        </p:nvSpPr>
        <p:spPr>
          <a:xfrm>
            <a:off x="311700" y="2834125"/>
            <a:ext cx="6521100" cy="82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35"/>
              <a:buNone/>
            </a:pPr>
            <a:r>
              <a:rPr lang="en" sz="2000" b="1" dirty="0"/>
              <a:t>Emerging Technology</a:t>
            </a:r>
            <a:endParaRPr sz="2000" b="1" dirty="0"/>
          </a:p>
          <a:p>
            <a:pPr marL="0" lvl="0" indent="0" algn="l" rtl="0">
              <a:lnSpc>
                <a:spcPct val="115000"/>
              </a:lnSpc>
              <a:spcBef>
                <a:spcPts val="0"/>
              </a:spcBef>
              <a:spcAft>
                <a:spcPts val="0"/>
              </a:spcAft>
              <a:buSzPts val="935"/>
              <a:buNone/>
            </a:pPr>
            <a:r>
              <a:rPr lang="en" sz="2000" dirty="0"/>
              <a:t>Cyber Attacks! Bad Actors in Action: Are You Prepared?</a:t>
            </a:r>
            <a:endParaRPr sz="2000" dirty="0"/>
          </a:p>
        </p:txBody>
      </p:sp>
      <p:sp>
        <p:nvSpPr>
          <p:cNvPr id="421" name="Google Shape;421;p61" descr="Terence Rountree&#10;Director, IT Security Division&#10;Office of Information Technology Category (ITC)&#10;"/>
          <p:cNvSpPr txBox="1">
            <a:spLocks noGrp="1"/>
          </p:cNvSpPr>
          <p:nvPr>
            <p:ph type="subTitle" idx="1"/>
          </p:nvPr>
        </p:nvSpPr>
        <p:spPr>
          <a:xfrm>
            <a:off x="1502250" y="3993200"/>
            <a:ext cx="4600200" cy="82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600" dirty="0"/>
              <a:t>Terence Rountree</a:t>
            </a:r>
            <a:endParaRPr sz="1600" dirty="0"/>
          </a:p>
          <a:p>
            <a:pPr marL="0" lvl="0" indent="0" algn="l" rtl="0">
              <a:lnSpc>
                <a:spcPct val="115000"/>
              </a:lnSpc>
              <a:spcBef>
                <a:spcPts val="0"/>
              </a:spcBef>
              <a:spcAft>
                <a:spcPts val="0"/>
              </a:spcAft>
              <a:buClr>
                <a:schemeClr val="dk1"/>
              </a:buClr>
              <a:buSzPts val="1100"/>
              <a:buFont typeface="Arial"/>
              <a:buNone/>
            </a:pPr>
            <a:r>
              <a:rPr lang="en" sz="1600" i="1" dirty="0"/>
              <a:t>Director, IT Security Division</a:t>
            </a:r>
            <a:endParaRPr sz="1600" i="1" dirty="0"/>
          </a:p>
          <a:p>
            <a:pPr marL="0" lvl="0" indent="0" algn="l" rtl="0">
              <a:lnSpc>
                <a:spcPct val="115000"/>
              </a:lnSpc>
              <a:spcBef>
                <a:spcPts val="0"/>
              </a:spcBef>
              <a:spcAft>
                <a:spcPts val="0"/>
              </a:spcAft>
              <a:buSzPts val="1100"/>
              <a:buNone/>
            </a:pPr>
            <a:r>
              <a:rPr lang="en" sz="1600" i="1" dirty="0"/>
              <a:t>Office of Information Technology Category (ITC)</a:t>
            </a:r>
            <a:endParaRPr sz="1600" i="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06" descr="Questions?"/>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Questions?</a:t>
            </a:r>
            <a:endParaRPr dirty="0"/>
          </a:p>
        </p:txBody>
      </p:sp>
      <p:sp>
        <p:nvSpPr>
          <p:cNvPr id="877" name="Google Shape;877;p106" descr="Brandy Leath&#10;brandy.leath@gsa.gov&#10;"/>
          <p:cNvSpPr txBox="1">
            <a:spLocks noGrp="1"/>
          </p:cNvSpPr>
          <p:nvPr>
            <p:ph type="body" idx="1"/>
          </p:nvPr>
        </p:nvSpPr>
        <p:spPr>
          <a:xfrm>
            <a:off x="3169925" y="1833788"/>
            <a:ext cx="5775900" cy="2804100"/>
          </a:xfrm>
          <a:prstGeom prst="rect">
            <a:avLst/>
          </a:prstGeom>
        </p:spPr>
        <p:txBody>
          <a:bodyPr spcFirstLastPara="1" wrap="square" lIns="0" tIns="0" rIns="91425" bIns="91425" anchor="t" anchorCtr="0">
            <a:normAutofit/>
          </a:bodyPr>
          <a:lstStyle/>
          <a:p>
            <a:pPr marL="0" lvl="0" indent="0" algn="l" rtl="0">
              <a:spcBef>
                <a:spcPts val="0"/>
              </a:spcBef>
              <a:spcAft>
                <a:spcPts val="0"/>
              </a:spcAft>
              <a:buNone/>
            </a:pPr>
            <a:r>
              <a:rPr lang="en" b="1" dirty="0">
                <a:solidFill>
                  <a:srgbClr val="032963"/>
                </a:solidFill>
              </a:rPr>
              <a:t>Brandy Leath</a:t>
            </a:r>
            <a:endParaRPr b="1" dirty="0">
              <a:solidFill>
                <a:srgbClr val="032963"/>
              </a:solidFill>
            </a:endParaRPr>
          </a:p>
          <a:p>
            <a:pPr marL="0" lvl="0" indent="0" algn="l" rtl="0">
              <a:spcBef>
                <a:spcPts val="1200"/>
              </a:spcBef>
              <a:spcAft>
                <a:spcPts val="1200"/>
              </a:spcAft>
              <a:buNone/>
            </a:pPr>
            <a:r>
              <a:rPr lang="en" dirty="0"/>
              <a:t>brandy.leath@gsa.gov</a:t>
            </a:r>
            <a:endParaRPr dirty="0"/>
          </a:p>
        </p:txBody>
      </p:sp>
      <p:sp>
        <p:nvSpPr>
          <p:cNvPr id="878" name="Google Shape;878;p106"/>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
        <p:nvSpPr>
          <p:cNvPr id="879" name="Google Shape;879;p106" descr="Page 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07" descr="FAST 2024: &#10;Charging Ahead"/>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n" dirty="0">
                <a:solidFill>
                  <a:schemeClr val="lt1"/>
                </a:solidFill>
              </a:rPr>
              <a:t>FAST 2024: </a:t>
            </a:r>
            <a:endParaRPr dirty="0">
              <a:solidFill>
                <a:schemeClr val="lt1"/>
              </a:solidFill>
            </a:endParaRPr>
          </a:p>
          <a:p>
            <a:pPr marL="0" lvl="0" indent="0" algn="l" rtl="0">
              <a:spcBef>
                <a:spcPts val="0"/>
              </a:spcBef>
              <a:spcAft>
                <a:spcPts val="0"/>
              </a:spcAft>
              <a:buClr>
                <a:schemeClr val="dk1"/>
              </a:buClr>
              <a:buSzPts val="1100"/>
              <a:buFont typeface="Arial"/>
              <a:buNone/>
            </a:pPr>
            <a:r>
              <a:rPr lang="en" dirty="0">
                <a:solidFill>
                  <a:schemeClr val="lt1"/>
                </a:solidFill>
              </a:rPr>
              <a:t>Charging Ahead</a:t>
            </a:r>
            <a:endParaRPr dirty="0"/>
          </a:p>
        </p:txBody>
      </p:sp>
      <p:sp>
        <p:nvSpPr>
          <p:cNvPr id="885" name="Google Shape;885;p107" descr="Turbocharging Your Expertise in Infrastructure&#10;"/>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dirty="0">
                <a:solidFill>
                  <a:schemeClr val="lt1"/>
                </a:solidFill>
              </a:rPr>
              <a:t>Turbocharging Your Expertise in Infrastructure</a:t>
            </a:r>
            <a:endParaRPr dirty="0"/>
          </a:p>
        </p:txBody>
      </p:sp>
      <p:sp>
        <p:nvSpPr>
          <p:cNvPr id="886" name="Google Shape;886;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08" descr="Joseph Mirisola (he/him)&#10;Program Analyst (Zero-Emission Vehicle Team)&#10;GSA Fleet&#10;Office of Travel, Transportation, and Logistics&#10;joe.mirisola@gsa.gov &#10;www.gsa.gov/ElectrifyTheFleet"/>
          <p:cNvSpPr txBox="1">
            <a:spLocks noGrp="1"/>
          </p:cNvSpPr>
          <p:nvPr>
            <p:ph type="title"/>
          </p:nvPr>
        </p:nvSpPr>
        <p:spPr>
          <a:xfrm>
            <a:off x="226750" y="2128925"/>
            <a:ext cx="5513400" cy="3037500"/>
          </a:xfrm>
          <a:prstGeom prst="rect">
            <a:avLst/>
          </a:prstGeom>
        </p:spPr>
        <p:txBody>
          <a:bodyPr spcFirstLastPara="1" wrap="square" lIns="91425" tIns="91425" rIns="91425" bIns="91425" anchor="ctr" anchorCtr="0">
            <a:noAutofit/>
          </a:bodyPr>
          <a:lstStyle/>
          <a:p>
            <a:pPr marL="50800" lvl="0" indent="0" algn="l" rtl="0">
              <a:lnSpc>
                <a:spcPct val="144000"/>
              </a:lnSpc>
              <a:spcBef>
                <a:spcPts val="600"/>
              </a:spcBef>
              <a:spcAft>
                <a:spcPts val="0"/>
              </a:spcAft>
              <a:buClr>
                <a:schemeClr val="dk1"/>
              </a:buClr>
              <a:buSzPts val="1100"/>
              <a:buFont typeface="Arial"/>
              <a:buNone/>
            </a:pPr>
            <a:r>
              <a:rPr lang="en" sz="1900" b="1" dirty="0"/>
              <a:t>Joseph Mirisola </a:t>
            </a:r>
            <a:r>
              <a:rPr lang="en" sz="1900" dirty="0"/>
              <a:t>(he/him)</a:t>
            </a:r>
            <a:endParaRPr sz="1900" dirty="0"/>
          </a:p>
          <a:p>
            <a:pPr marL="50800" lvl="0" indent="0" algn="l" rtl="0">
              <a:lnSpc>
                <a:spcPct val="144000"/>
              </a:lnSpc>
              <a:spcBef>
                <a:spcPts val="0"/>
              </a:spcBef>
              <a:spcAft>
                <a:spcPts val="0"/>
              </a:spcAft>
              <a:buClr>
                <a:schemeClr val="dk1"/>
              </a:buClr>
              <a:buSzPts val="1100"/>
              <a:buFont typeface="Arial"/>
              <a:buNone/>
            </a:pPr>
            <a:r>
              <a:rPr lang="en" sz="1900" dirty="0"/>
              <a:t>Program Analyst (Zero-Emission Vehicle Team)</a:t>
            </a:r>
            <a:endParaRPr sz="1900" dirty="0"/>
          </a:p>
          <a:p>
            <a:pPr marL="50800" lvl="0" indent="0" algn="l" rtl="0">
              <a:lnSpc>
                <a:spcPct val="144000"/>
              </a:lnSpc>
              <a:spcBef>
                <a:spcPts val="0"/>
              </a:spcBef>
              <a:spcAft>
                <a:spcPts val="0"/>
              </a:spcAft>
              <a:buClr>
                <a:schemeClr val="dk1"/>
              </a:buClr>
              <a:buSzPts val="1100"/>
              <a:buFont typeface="Arial"/>
              <a:buNone/>
            </a:pPr>
            <a:r>
              <a:rPr lang="en" sz="1900" dirty="0"/>
              <a:t>GSA Fleet</a:t>
            </a:r>
            <a:endParaRPr sz="1900" dirty="0"/>
          </a:p>
          <a:p>
            <a:pPr marL="50800" lvl="0" indent="0" algn="l" rtl="0">
              <a:lnSpc>
                <a:spcPct val="144000"/>
              </a:lnSpc>
              <a:spcBef>
                <a:spcPts val="0"/>
              </a:spcBef>
              <a:spcAft>
                <a:spcPts val="0"/>
              </a:spcAft>
              <a:buClr>
                <a:schemeClr val="dk1"/>
              </a:buClr>
              <a:buSzPts val="1100"/>
              <a:buFont typeface="Arial"/>
              <a:buNone/>
            </a:pPr>
            <a:r>
              <a:rPr lang="en" sz="1900" dirty="0"/>
              <a:t>Office of Travel, Transportation, and Logistics</a:t>
            </a:r>
            <a:endParaRPr sz="1900" dirty="0"/>
          </a:p>
          <a:p>
            <a:pPr marL="50800" lvl="0" indent="0" algn="l" rtl="0">
              <a:lnSpc>
                <a:spcPct val="144000"/>
              </a:lnSpc>
              <a:spcBef>
                <a:spcPts val="0"/>
              </a:spcBef>
              <a:spcAft>
                <a:spcPts val="0"/>
              </a:spcAft>
              <a:buClr>
                <a:schemeClr val="dk1"/>
              </a:buClr>
              <a:buSzPts val="1100"/>
              <a:buFont typeface="Arial"/>
              <a:buNone/>
            </a:pPr>
            <a:r>
              <a:rPr lang="en" sz="1900" dirty="0"/>
              <a:t>joe.mirisola@gsa.gov </a:t>
            </a:r>
            <a:endParaRPr sz="1900" dirty="0"/>
          </a:p>
          <a:p>
            <a:pPr marL="50800" lvl="0" indent="0" algn="l" rtl="0">
              <a:lnSpc>
                <a:spcPct val="144000"/>
              </a:lnSpc>
              <a:spcBef>
                <a:spcPts val="0"/>
              </a:spcBef>
              <a:spcAft>
                <a:spcPts val="0"/>
              </a:spcAft>
              <a:buClr>
                <a:schemeClr val="dk1"/>
              </a:buClr>
              <a:buSzPts val="1100"/>
              <a:buFont typeface="Arial"/>
              <a:buNone/>
            </a:pPr>
            <a:r>
              <a:rPr lang="en" sz="1900" u="sng" dirty="0">
                <a:hlinkClick r:id="rId3"/>
              </a:rPr>
              <a:t>www.gsa.gov/ElectrifyTheFleet</a:t>
            </a:r>
            <a:endParaRPr sz="1900" u="sng" dirty="0"/>
          </a:p>
          <a:p>
            <a:pPr marL="0" lvl="0" indent="0" algn="ctr" rtl="0">
              <a:spcBef>
                <a:spcPts val="0"/>
              </a:spcBef>
              <a:spcAft>
                <a:spcPts val="0"/>
              </a:spcAft>
              <a:buNone/>
            </a:pPr>
            <a:endParaRPr sz="1900" dirty="0"/>
          </a:p>
        </p:txBody>
      </p:sp>
      <p:sp>
        <p:nvSpPr>
          <p:cNvPr id="892" name="Google Shape;892;p108"/>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09" descr="U.S Vehicle Electrification Initiative"/>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U.S Vehicle Electrification Initiative</a:t>
            </a:r>
            <a:endParaRPr dirty="0"/>
          </a:p>
        </p:txBody>
      </p:sp>
      <p:sp>
        <p:nvSpPr>
          <p:cNvPr id="898" name="Google Shape;898;p10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899" name="Google Shape;899;p109"/>
          <p:cNvSpPr/>
          <p:nvPr/>
        </p:nvSpPr>
        <p:spPr>
          <a:xfrm>
            <a:off x="1519000" y="915025"/>
            <a:ext cx="7313400" cy="2039400"/>
          </a:xfrm>
          <a:prstGeom prst="rect">
            <a:avLst/>
          </a:prstGeom>
          <a:solidFill>
            <a:srgbClr val="EFEFEF"/>
          </a:solidFill>
          <a:ln w="28575" cap="flat" cmpd="sng">
            <a:solidFill>
              <a:srgbClr val="9E9E9E"/>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0" name="Google Shape;900;p109"/>
          <p:cNvSpPr/>
          <p:nvPr/>
        </p:nvSpPr>
        <p:spPr>
          <a:xfrm>
            <a:off x="1519000" y="3055250"/>
            <a:ext cx="7313400" cy="1846800"/>
          </a:xfrm>
          <a:prstGeom prst="rect">
            <a:avLst/>
          </a:prstGeom>
          <a:solidFill>
            <a:srgbClr val="EFEFEF"/>
          </a:solidFill>
          <a:ln w="28575" cap="flat" cmpd="sng">
            <a:solidFill>
              <a:srgbClr val="9E9E9E"/>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1" name="Google Shape;901;p109" descr="Advancing EV Market&#10;"/>
          <p:cNvSpPr/>
          <p:nvPr/>
        </p:nvSpPr>
        <p:spPr>
          <a:xfrm>
            <a:off x="114300" y="1222202"/>
            <a:ext cx="1778700" cy="1250700"/>
          </a:xfrm>
          <a:prstGeom prst="rect">
            <a:avLst/>
          </a:prstGeom>
          <a:solidFill>
            <a:srgbClr val="03296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 sz="2300" b="1" dirty="0">
                <a:solidFill>
                  <a:srgbClr val="FFFFFF"/>
                </a:solidFill>
              </a:rPr>
              <a:t>Advancing EV Market</a:t>
            </a:r>
            <a:endParaRPr sz="2300" b="1" dirty="0">
              <a:solidFill>
                <a:srgbClr val="FFFFFF"/>
              </a:solidFill>
            </a:endParaRPr>
          </a:p>
        </p:txBody>
      </p:sp>
      <p:sp>
        <p:nvSpPr>
          <p:cNvPr id="902" name="Google Shape;902;p109" descr="Leading by Example&#10;"/>
          <p:cNvSpPr/>
          <p:nvPr/>
        </p:nvSpPr>
        <p:spPr>
          <a:xfrm>
            <a:off x="94050" y="3255650"/>
            <a:ext cx="1819200" cy="1250700"/>
          </a:xfrm>
          <a:prstGeom prst="rect">
            <a:avLst/>
          </a:prstGeom>
          <a:solidFill>
            <a:srgbClr val="03296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 sz="2300" b="1" dirty="0">
                <a:solidFill>
                  <a:srgbClr val="FFFFFF"/>
                </a:solidFill>
              </a:rPr>
              <a:t>Leading by Example</a:t>
            </a:r>
            <a:endParaRPr sz="2300" b="1" dirty="0">
              <a:solidFill>
                <a:srgbClr val="FFFFFF"/>
              </a:solidFill>
            </a:endParaRPr>
          </a:p>
        </p:txBody>
      </p:sp>
      <p:sp>
        <p:nvSpPr>
          <p:cNvPr id="903" name="Google Shape;903;p109" descr="FAST Act of 2015 designated AFV corridors&#10;E.O. 14037 (50% of auto sales ZEVs by 2030)&#10;Infrastructure Bill - $7.5B for ZEV Charging across U.S. (NEVI Program)&#10;Inflation Reduction Act (EV tax credits and encouragement of domestic production)&#10;"/>
          <p:cNvSpPr txBox="1"/>
          <p:nvPr/>
        </p:nvSpPr>
        <p:spPr>
          <a:xfrm>
            <a:off x="1993600" y="953425"/>
            <a:ext cx="6838800" cy="1870200"/>
          </a:xfrm>
          <a:prstGeom prst="rect">
            <a:avLst/>
          </a:prstGeom>
          <a:noFill/>
          <a:ln>
            <a:noFill/>
          </a:ln>
        </p:spPr>
        <p:txBody>
          <a:bodyPr spcFirstLastPara="1" wrap="square" lIns="121900" tIns="121900" rIns="121900" bIns="121900" anchor="t" anchorCtr="0">
            <a:spAutoFit/>
          </a:bodyPr>
          <a:lstStyle/>
          <a:p>
            <a:pPr marL="609600" lvl="0" indent="-409575" algn="l" rtl="0">
              <a:spcBef>
                <a:spcPts val="0"/>
              </a:spcBef>
              <a:spcAft>
                <a:spcPts val="0"/>
              </a:spcAft>
              <a:buClr>
                <a:srgbClr val="1B1B1B"/>
              </a:buClr>
              <a:buSzPts val="1650"/>
              <a:buFont typeface="Montserrat"/>
              <a:buChar char="●"/>
            </a:pPr>
            <a:r>
              <a:rPr lang="en" sz="1600" dirty="0">
                <a:solidFill>
                  <a:srgbClr val="1B1B1B"/>
                </a:solidFill>
              </a:rPr>
              <a:t>FAST Act of 2015 designated AFV corridors</a:t>
            </a:r>
            <a:endParaRPr sz="1600" dirty="0">
              <a:solidFill>
                <a:srgbClr val="1B1B1B"/>
              </a:solidFill>
            </a:endParaRPr>
          </a:p>
          <a:p>
            <a:pPr marL="609600" lvl="0" indent="-409575" algn="l" rtl="0">
              <a:spcBef>
                <a:spcPts val="300"/>
              </a:spcBef>
              <a:spcAft>
                <a:spcPts val="0"/>
              </a:spcAft>
              <a:buClr>
                <a:srgbClr val="1B1B1B"/>
              </a:buClr>
              <a:buSzPts val="1650"/>
              <a:buFont typeface="Montserrat"/>
              <a:buChar char="●"/>
            </a:pPr>
            <a:r>
              <a:rPr lang="en" sz="1600" dirty="0">
                <a:solidFill>
                  <a:srgbClr val="1B1B1B"/>
                </a:solidFill>
              </a:rPr>
              <a:t>E.O. 14037 (50% of auto sales ZEVs by 2030)</a:t>
            </a:r>
            <a:endParaRPr sz="1600" dirty="0">
              <a:solidFill>
                <a:srgbClr val="1B1B1B"/>
              </a:solidFill>
            </a:endParaRPr>
          </a:p>
          <a:p>
            <a:pPr marL="609600" lvl="0" indent="-409575" algn="l" rtl="0">
              <a:spcBef>
                <a:spcPts val="300"/>
              </a:spcBef>
              <a:spcAft>
                <a:spcPts val="0"/>
              </a:spcAft>
              <a:buClr>
                <a:srgbClr val="1B1B1B"/>
              </a:buClr>
              <a:buSzPts val="1650"/>
              <a:buFont typeface="Montserrat"/>
              <a:buChar char="●"/>
            </a:pPr>
            <a:r>
              <a:rPr lang="en" sz="1600" dirty="0">
                <a:solidFill>
                  <a:srgbClr val="1B1B1B"/>
                </a:solidFill>
              </a:rPr>
              <a:t>Infrastructure Bill - $7.5B for ZEV Charging across U.S. (NEVI Program)</a:t>
            </a:r>
            <a:endParaRPr sz="1600" dirty="0">
              <a:solidFill>
                <a:srgbClr val="1B1B1B"/>
              </a:solidFill>
            </a:endParaRPr>
          </a:p>
          <a:p>
            <a:pPr marL="609600" lvl="0" indent="-409575" algn="l" rtl="0">
              <a:spcBef>
                <a:spcPts val="300"/>
              </a:spcBef>
              <a:spcAft>
                <a:spcPts val="300"/>
              </a:spcAft>
              <a:buClr>
                <a:srgbClr val="1B1B1B"/>
              </a:buClr>
              <a:buSzPts val="1650"/>
              <a:buFont typeface="Montserrat"/>
              <a:buChar char="●"/>
            </a:pPr>
            <a:r>
              <a:rPr lang="en" sz="1600" dirty="0">
                <a:solidFill>
                  <a:srgbClr val="1B1B1B"/>
                </a:solidFill>
              </a:rPr>
              <a:t>Inflation Reduction Act (EV tax credits and encouragement of domestic production)</a:t>
            </a:r>
            <a:endParaRPr sz="1600" dirty="0">
              <a:solidFill>
                <a:srgbClr val="1B1B1B"/>
              </a:solidFill>
            </a:endParaRPr>
          </a:p>
        </p:txBody>
      </p:sp>
      <p:sp>
        <p:nvSpPr>
          <p:cNvPr id="904" name="Google Shape;904;p109" descr="E.O. 14057 (100% of light-duty vehicle acquisitions as ZEV by 2027; 100% of all acquisitions by 2035) &#10;Federal Fleet electrifying today&#10;GSA providing EVSE acquisition pathways to support ZEVs&#10;Agencies are piloting and building out electric vehicle infrastructure at Federally-occupied Facilities.&#10;"/>
          <p:cNvSpPr txBox="1"/>
          <p:nvPr/>
        </p:nvSpPr>
        <p:spPr>
          <a:xfrm>
            <a:off x="2552500" y="3055250"/>
            <a:ext cx="6279900" cy="1851600"/>
          </a:xfrm>
          <a:prstGeom prst="rect">
            <a:avLst/>
          </a:prstGeom>
          <a:noFill/>
          <a:ln>
            <a:noFill/>
          </a:ln>
        </p:spPr>
        <p:txBody>
          <a:bodyPr spcFirstLastPara="1" wrap="square" lIns="121900" tIns="121900" rIns="121900" bIns="121900" anchor="t" anchorCtr="0">
            <a:spAutoFit/>
          </a:bodyPr>
          <a:lstStyle/>
          <a:p>
            <a:pPr marL="0" lvl="0" indent="-269875" algn="l" rtl="0">
              <a:lnSpc>
                <a:spcPct val="115000"/>
              </a:lnSpc>
              <a:spcBef>
                <a:spcPts val="0"/>
              </a:spcBef>
              <a:spcAft>
                <a:spcPts val="0"/>
              </a:spcAft>
              <a:buClr>
                <a:srgbClr val="1B1B1B"/>
              </a:buClr>
              <a:buSzPts val="1450"/>
              <a:buFont typeface="Montserrat"/>
              <a:buChar char="●"/>
            </a:pPr>
            <a:r>
              <a:rPr lang="en" dirty="0">
                <a:solidFill>
                  <a:srgbClr val="1B1B1B"/>
                </a:solidFill>
              </a:rPr>
              <a:t>E.O. 14057 (100% of light-duty vehicle acquisitions as ZEV by 2027; 100% of all acquisitions by 2035) </a:t>
            </a:r>
            <a:endParaRPr dirty="0">
              <a:solidFill>
                <a:srgbClr val="1B1B1B"/>
              </a:solidFill>
            </a:endParaRPr>
          </a:p>
          <a:p>
            <a:pPr marL="0" lvl="0" indent="-269875" algn="l" rtl="0">
              <a:lnSpc>
                <a:spcPct val="115000"/>
              </a:lnSpc>
              <a:spcBef>
                <a:spcPts val="300"/>
              </a:spcBef>
              <a:spcAft>
                <a:spcPts val="0"/>
              </a:spcAft>
              <a:buClr>
                <a:srgbClr val="1B1B1B"/>
              </a:buClr>
              <a:buSzPts val="1450"/>
              <a:buFont typeface="Montserrat"/>
              <a:buChar char="●"/>
            </a:pPr>
            <a:r>
              <a:rPr lang="en" dirty="0">
                <a:solidFill>
                  <a:srgbClr val="1B1B1B"/>
                </a:solidFill>
              </a:rPr>
              <a:t>Federal Fleet electrifying today</a:t>
            </a:r>
            <a:endParaRPr dirty="0">
              <a:solidFill>
                <a:srgbClr val="1B1B1B"/>
              </a:solidFill>
            </a:endParaRPr>
          </a:p>
          <a:p>
            <a:pPr marL="0" lvl="0" indent="-269875" algn="l" rtl="0">
              <a:lnSpc>
                <a:spcPct val="115000"/>
              </a:lnSpc>
              <a:spcBef>
                <a:spcPts val="300"/>
              </a:spcBef>
              <a:spcAft>
                <a:spcPts val="0"/>
              </a:spcAft>
              <a:buClr>
                <a:srgbClr val="1B1B1B"/>
              </a:buClr>
              <a:buSzPts val="1450"/>
              <a:buFont typeface="Montserrat"/>
              <a:buChar char="●"/>
            </a:pPr>
            <a:r>
              <a:rPr lang="en" dirty="0">
                <a:solidFill>
                  <a:srgbClr val="1B1B1B"/>
                </a:solidFill>
              </a:rPr>
              <a:t>GSA providing EVSE acquisition pathways to support ZEVs</a:t>
            </a:r>
            <a:endParaRPr dirty="0">
              <a:solidFill>
                <a:srgbClr val="1B1B1B"/>
              </a:solidFill>
            </a:endParaRPr>
          </a:p>
          <a:p>
            <a:pPr marL="0" lvl="0" indent="-269875" algn="l" rtl="0">
              <a:lnSpc>
                <a:spcPct val="115000"/>
              </a:lnSpc>
              <a:spcBef>
                <a:spcPts val="300"/>
              </a:spcBef>
              <a:spcAft>
                <a:spcPts val="300"/>
              </a:spcAft>
              <a:buClr>
                <a:srgbClr val="1B1B1B"/>
              </a:buClr>
              <a:buSzPts val="1450"/>
              <a:buFont typeface="Montserrat"/>
              <a:buChar char="●"/>
            </a:pPr>
            <a:r>
              <a:rPr lang="en" dirty="0">
                <a:solidFill>
                  <a:srgbClr val="1B1B1B"/>
                </a:solidFill>
              </a:rPr>
              <a:t>Agencies are piloting and building out electric vehicle infrastructure at Federally-occupied Facilities.</a:t>
            </a:r>
            <a:endParaRPr dirty="0">
              <a:solidFill>
                <a:srgbClr val="1B1B1B"/>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10" descr="Page 5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dirty="0"/>
          </a:p>
        </p:txBody>
      </p:sp>
      <p:sp>
        <p:nvSpPr>
          <p:cNvPr id="910" name="Google Shape;910;p110" descr="Federal Fleet Zero-Emission Vehicle Order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Federal Fleet Zero-Emission Vehicle Orders</a:t>
            </a:r>
            <a:endParaRPr dirty="0"/>
          </a:p>
        </p:txBody>
      </p:sp>
      <p:pic>
        <p:nvPicPr>
          <p:cNvPr id="911" name="Google Shape;911;p110" descr="Bar chart showing Qty of ZEV Purchases - % of Total Federal Fleet Purchases (except USPS)"/>
          <p:cNvPicPr preferRelativeResize="0"/>
          <p:nvPr/>
        </p:nvPicPr>
        <p:blipFill>
          <a:blip r:embed="rId3">
            <a:alphaModFix/>
          </a:blip>
          <a:stretch>
            <a:fillRect/>
          </a:stretch>
        </p:blipFill>
        <p:spPr>
          <a:xfrm>
            <a:off x="-2" y="807341"/>
            <a:ext cx="8240927" cy="4233135"/>
          </a:xfrm>
          <a:prstGeom prst="rect">
            <a:avLst/>
          </a:prstGeom>
          <a:noFill/>
          <a:ln>
            <a:noFill/>
          </a:ln>
        </p:spPr>
      </p:pic>
      <p:sp>
        <p:nvSpPr>
          <p:cNvPr id="912" name="Google Shape;912;p110"/>
          <p:cNvSpPr txBox="1"/>
          <p:nvPr/>
        </p:nvSpPr>
        <p:spPr>
          <a:xfrm>
            <a:off x="7225175" y="4277375"/>
            <a:ext cx="630600" cy="31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1"/>
                </a:solidFill>
              </a:rPr>
              <a:t>2024 as of 4/1/24</a:t>
            </a:r>
            <a:endParaRPr sz="800" b="1">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11" descr="ZEV Orders by Agency&#10;&#10;Chart depicting ZEV order by agency for FY 21 (yellow), FY22 (orange), FY23 (blue)"/>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ZEV Orders by Agency</a:t>
            </a:r>
            <a:endParaRPr dirty="0"/>
          </a:p>
        </p:txBody>
      </p:sp>
      <p:sp>
        <p:nvSpPr>
          <p:cNvPr id="918" name="Google Shape;918;p111" descr="Page 5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dirty="0"/>
          </a:p>
        </p:txBody>
      </p:sp>
      <p:pic>
        <p:nvPicPr>
          <p:cNvPr id="919" name="Google Shape;919;p111" descr="This graph shows the quantity of orders by agency"/>
          <p:cNvPicPr preferRelativeResize="0"/>
          <p:nvPr/>
        </p:nvPicPr>
        <p:blipFill rotWithShape="1">
          <a:blip r:embed="rId3">
            <a:alphaModFix/>
          </a:blip>
          <a:srcRect t="12195"/>
          <a:stretch/>
        </p:blipFill>
        <p:spPr>
          <a:xfrm>
            <a:off x="361975" y="854175"/>
            <a:ext cx="7753148" cy="42421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cxnSp>
        <p:nvCxnSpPr>
          <p:cNvPr id="924" name="Google Shape;924;p112"/>
          <p:cNvCxnSpPr/>
          <p:nvPr/>
        </p:nvCxnSpPr>
        <p:spPr>
          <a:xfrm>
            <a:off x="1072500" y="1268900"/>
            <a:ext cx="6999000" cy="0"/>
          </a:xfrm>
          <a:prstGeom prst="straightConnector1">
            <a:avLst/>
          </a:prstGeom>
          <a:noFill/>
          <a:ln w="28575" cap="flat" cmpd="sng">
            <a:solidFill>
              <a:srgbClr val="EFEFEF"/>
            </a:solidFill>
            <a:prstDash val="solid"/>
            <a:round/>
            <a:headEnd type="none" w="med" len="med"/>
            <a:tailEnd type="none" w="med" len="med"/>
          </a:ln>
        </p:spPr>
      </p:cxnSp>
      <p:cxnSp>
        <p:nvCxnSpPr>
          <p:cNvPr id="925" name="Google Shape;925;p112"/>
          <p:cNvCxnSpPr/>
          <p:nvPr/>
        </p:nvCxnSpPr>
        <p:spPr>
          <a:xfrm>
            <a:off x="1072500" y="1706050"/>
            <a:ext cx="6999000" cy="0"/>
          </a:xfrm>
          <a:prstGeom prst="straightConnector1">
            <a:avLst/>
          </a:prstGeom>
          <a:noFill/>
          <a:ln w="28575" cap="flat" cmpd="sng">
            <a:solidFill>
              <a:srgbClr val="EFEFEF"/>
            </a:solidFill>
            <a:prstDash val="solid"/>
            <a:round/>
            <a:headEnd type="none" w="med" len="med"/>
            <a:tailEnd type="none" w="med" len="med"/>
          </a:ln>
        </p:spPr>
      </p:cxnSp>
      <p:cxnSp>
        <p:nvCxnSpPr>
          <p:cNvPr id="926" name="Google Shape;926;p112"/>
          <p:cNvCxnSpPr/>
          <p:nvPr/>
        </p:nvCxnSpPr>
        <p:spPr>
          <a:xfrm>
            <a:off x="1072500" y="2185900"/>
            <a:ext cx="6999000" cy="0"/>
          </a:xfrm>
          <a:prstGeom prst="straightConnector1">
            <a:avLst/>
          </a:prstGeom>
          <a:noFill/>
          <a:ln w="28575" cap="flat" cmpd="sng">
            <a:solidFill>
              <a:srgbClr val="EFEFEF"/>
            </a:solidFill>
            <a:prstDash val="solid"/>
            <a:round/>
            <a:headEnd type="none" w="med" len="med"/>
            <a:tailEnd type="none" w="med" len="med"/>
          </a:ln>
        </p:spPr>
      </p:cxnSp>
      <p:cxnSp>
        <p:nvCxnSpPr>
          <p:cNvPr id="927" name="Google Shape;927;p112"/>
          <p:cNvCxnSpPr/>
          <p:nvPr/>
        </p:nvCxnSpPr>
        <p:spPr>
          <a:xfrm>
            <a:off x="1072500" y="2674325"/>
            <a:ext cx="6999000" cy="0"/>
          </a:xfrm>
          <a:prstGeom prst="straightConnector1">
            <a:avLst/>
          </a:prstGeom>
          <a:noFill/>
          <a:ln w="28575" cap="flat" cmpd="sng">
            <a:solidFill>
              <a:srgbClr val="EFEFEF"/>
            </a:solidFill>
            <a:prstDash val="solid"/>
            <a:round/>
            <a:headEnd type="none" w="med" len="med"/>
            <a:tailEnd type="none" w="med" len="med"/>
          </a:ln>
        </p:spPr>
      </p:cxnSp>
      <p:cxnSp>
        <p:nvCxnSpPr>
          <p:cNvPr id="928" name="Google Shape;928;p112"/>
          <p:cNvCxnSpPr/>
          <p:nvPr/>
        </p:nvCxnSpPr>
        <p:spPr>
          <a:xfrm>
            <a:off x="1072500" y="3164100"/>
            <a:ext cx="6999000" cy="0"/>
          </a:xfrm>
          <a:prstGeom prst="straightConnector1">
            <a:avLst/>
          </a:prstGeom>
          <a:noFill/>
          <a:ln w="38100" cap="flat" cmpd="sng">
            <a:solidFill>
              <a:srgbClr val="D9D9D9"/>
            </a:solidFill>
            <a:prstDash val="solid"/>
            <a:round/>
            <a:headEnd type="none" w="med" len="med"/>
            <a:tailEnd type="none" w="med" len="med"/>
          </a:ln>
        </p:spPr>
      </p:cxnSp>
      <p:cxnSp>
        <p:nvCxnSpPr>
          <p:cNvPr id="929" name="Google Shape;929;p112"/>
          <p:cNvCxnSpPr/>
          <p:nvPr/>
        </p:nvCxnSpPr>
        <p:spPr>
          <a:xfrm>
            <a:off x="1072500" y="3683900"/>
            <a:ext cx="6999000" cy="0"/>
          </a:xfrm>
          <a:prstGeom prst="straightConnector1">
            <a:avLst/>
          </a:prstGeom>
          <a:noFill/>
          <a:ln w="28575" cap="flat" cmpd="sng">
            <a:solidFill>
              <a:srgbClr val="EFEFEF"/>
            </a:solidFill>
            <a:prstDash val="solid"/>
            <a:round/>
            <a:headEnd type="none" w="med" len="med"/>
            <a:tailEnd type="none" w="med" len="med"/>
          </a:ln>
        </p:spPr>
      </p:cxnSp>
      <p:cxnSp>
        <p:nvCxnSpPr>
          <p:cNvPr id="930" name="Google Shape;930;p112"/>
          <p:cNvCxnSpPr/>
          <p:nvPr/>
        </p:nvCxnSpPr>
        <p:spPr>
          <a:xfrm>
            <a:off x="1072500" y="4180850"/>
            <a:ext cx="6999000" cy="0"/>
          </a:xfrm>
          <a:prstGeom prst="straightConnector1">
            <a:avLst/>
          </a:prstGeom>
          <a:noFill/>
          <a:ln w="28575" cap="flat" cmpd="sng">
            <a:solidFill>
              <a:srgbClr val="EFEFEF"/>
            </a:solidFill>
            <a:prstDash val="solid"/>
            <a:round/>
            <a:headEnd type="none" w="med" len="med"/>
            <a:tailEnd type="none" w="med" len="med"/>
          </a:ln>
        </p:spPr>
      </p:cxnSp>
      <p:cxnSp>
        <p:nvCxnSpPr>
          <p:cNvPr id="931" name="Google Shape;931;p112"/>
          <p:cNvCxnSpPr/>
          <p:nvPr/>
        </p:nvCxnSpPr>
        <p:spPr>
          <a:xfrm>
            <a:off x="1072500" y="4617975"/>
            <a:ext cx="6999000" cy="0"/>
          </a:xfrm>
          <a:prstGeom prst="straightConnector1">
            <a:avLst/>
          </a:prstGeom>
          <a:noFill/>
          <a:ln w="28575" cap="flat" cmpd="sng">
            <a:solidFill>
              <a:srgbClr val="EFEFEF"/>
            </a:solidFill>
            <a:prstDash val="solid"/>
            <a:round/>
            <a:headEnd type="none" w="med" len="med"/>
            <a:tailEnd type="none" w="med" len="med"/>
          </a:ln>
        </p:spPr>
      </p:cxnSp>
      <p:sp>
        <p:nvSpPr>
          <p:cNvPr id="932" name="Google Shape;932;p112"/>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Types of Electric Vehicles</a:t>
            </a:r>
            <a:endParaRPr/>
          </a:p>
        </p:txBody>
      </p:sp>
      <p:sp>
        <p:nvSpPr>
          <p:cNvPr id="933" name="Google Shape;933;p112" descr="Page 5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dirty="0"/>
          </a:p>
        </p:txBody>
      </p:sp>
      <p:sp>
        <p:nvSpPr>
          <p:cNvPr id="934" name="Google Shape;934;p112"/>
          <p:cNvSpPr/>
          <p:nvPr/>
        </p:nvSpPr>
        <p:spPr>
          <a:xfrm>
            <a:off x="350300" y="880025"/>
            <a:ext cx="7706700" cy="4118100"/>
          </a:xfrm>
          <a:prstGeom prst="rect">
            <a:avLst/>
          </a:prstGeom>
          <a:noFill/>
          <a:ln w="3810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935" name="Google Shape;935;p112" descr="Fuel Pump"/>
          <p:cNvGrpSpPr/>
          <p:nvPr/>
        </p:nvGrpSpPr>
        <p:grpSpPr>
          <a:xfrm>
            <a:off x="1852376" y="3793530"/>
            <a:ext cx="633796" cy="848205"/>
            <a:chOff x="1852376" y="3793530"/>
            <a:chExt cx="633796" cy="848205"/>
          </a:xfrm>
        </p:grpSpPr>
        <p:sp>
          <p:nvSpPr>
            <p:cNvPr id="936" name="Google Shape;936;p112"/>
            <p:cNvSpPr/>
            <p:nvPr/>
          </p:nvSpPr>
          <p:spPr>
            <a:xfrm>
              <a:off x="1998499" y="3946074"/>
              <a:ext cx="146201" cy="50267"/>
            </a:xfrm>
            <a:custGeom>
              <a:avLst/>
              <a:gdLst/>
              <a:ahLst/>
              <a:cxnLst/>
              <a:rect l="l" t="t" r="r" b="b"/>
              <a:pathLst>
                <a:path w="1883" h="635" extrusionOk="0">
                  <a:moveTo>
                    <a:pt x="1" y="1"/>
                  </a:moveTo>
                  <a:lnTo>
                    <a:pt x="1" y="634"/>
                  </a:lnTo>
                  <a:lnTo>
                    <a:pt x="1883" y="634"/>
                  </a:lnTo>
                  <a:lnTo>
                    <a:pt x="1883" y="1"/>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12"/>
            <p:cNvSpPr/>
            <p:nvPr/>
          </p:nvSpPr>
          <p:spPr>
            <a:xfrm>
              <a:off x="1852376" y="3793530"/>
              <a:ext cx="438525" cy="351787"/>
            </a:xfrm>
            <a:custGeom>
              <a:avLst/>
              <a:gdLst/>
              <a:ahLst/>
              <a:cxnLst/>
              <a:rect l="l" t="t" r="r" b="b"/>
              <a:pathLst>
                <a:path w="5648" h="4444" extrusionOk="0">
                  <a:moveTo>
                    <a:pt x="4389" y="1303"/>
                  </a:moveTo>
                  <a:lnTo>
                    <a:pt x="4389" y="3186"/>
                  </a:lnTo>
                  <a:lnTo>
                    <a:pt x="1249" y="3186"/>
                  </a:lnTo>
                  <a:lnTo>
                    <a:pt x="1249" y="1303"/>
                  </a:lnTo>
                  <a:close/>
                  <a:moveTo>
                    <a:pt x="0" y="1"/>
                  </a:moveTo>
                  <a:lnTo>
                    <a:pt x="0" y="4443"/>
                  </a:lnTo>
                  <a:lnTo>
                    <a:pt x="5647" y="4443"/>
                  </a:lnTo>
                  <a:lnTo>
                    <a:pt x="5647" y="1"/>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12"/>
            <p:cNvSpPr/>
            <p:nvPr/>
          </p:nvSpPr>
          <p:spPr>
            <a:xfrm>
              <a:off x="1852376" y="4145243"/>
              <a:ext cx="633796" cy="496492"/>
            </a:xfrm>
            <a:custGeom>
              <a:avLst/>
              <a:gdLst/>
              <a:ahLst/>
              <a:cxnLst/>
              <a:rect l="l" t="t" r="r" b="b"/>
              <a:pathLst>
                <a:path w="8163" h="6272" extrusionOk="0">
                  <a:moveTo>
                    <a:pt x="2873" y="1704"/>
                  </a:moveTo>
                  <a:lnTo>
                    <a:pt x="3399" y="2052"/>
                  </a:lnTo>
                  <a:lnTo>
                    <a:pt x="2908" y="2775"/>
                  </a:lnTo>
                  <a:lnTo>
                    <a:pt x="3542" y="3408"/>
                  </a:lnTo>
                  <a:lnTo>
                    <a:pt x="2766" y="4559"/>
                  </a:lnTo>
                  <a:lnTo>
                    <a:pt x="2248" y="4211"/>
                  </a:lnTo>
                  <a:lnTo>
                    <a:pt x="2730" y="3489"/>
                  </a:lnTo>
                  <a:lnTo>
                    <a:pt x="2106" y="2855"/>
                  </a:lnTo>
                  <a:lnTo>
                    <a:pt x="2873" y="1704"/>
                  </a:lnTo>
                  <a:close/>
                  <a:moveTo>
                    <a:pt x="6272" y="0"/>
                  </a:moveTo>
                  <a:lnTo>
                    <a:pt x="6272" y="1570"/>
                  </a:lnTo>
                  <a:cubicBezTo>
                    <a:pt x="6272" y="1981"/>
                    <a:pt x="6539" y="2329"/>
                    <a:pt x="6905" y="2454"/>
                  </a:cubicBezTo>
                  <a:lnTo>
                    <a:pt x="6905" y="3453"/>
                  </a:lnTo>
                  <a:cubicBezTo>
                    <a:pt x="6905" y="3970"/>
                    <a:pt x="6477" y="4390"/>
                    <a:pt x="5959" y="4390"/>
                  </a:cubicBezTo>
                  <a:lnTo>
                    <a:pt x="5023" y="4390"/>
                  </a:lnTo>
                  <a:lnTo>
                    <a:pt x="5023" y="625"/>
                  </a:lnTo>
                  <a:lnTo>
                    <a:pt x="625" y="625"/>
                  </a:lnTo>
                  <a:lnTo>
                    <a:pt x="625" y="5023"/>
                  </a:lnTo>
                  <a:cubicBezTo>
                    <a:pt x="625" y="5371"/>
                    <a:pt x="339" y="5647"/>
                    <a:pt x="0" y="5647"/>
                  </a:cubicBezTo>
                  <a:lnTo>
                    <a:pt x="0" y="6272"/>
                  </a:lnTo>
                  <a:lnTo>
                    <a:pt x="5647" y="6272"/>
                  </a:lnTo>
                  <a:lnTo>
                    <a:pt x="5647" y="5647"/>
                  </a:lnTo>
                  <a:cubicBezTo>
                    <a:pt x="5299" y="5647"/>
                    <a:pt x="5023" y="5371"/>
                    <a:pt x="5023" y="5023"/>
                  </a:cubicBezTo>
                  <a:lnTo>
                    <a:pt x="5959" y="5023"/>
                  </a:lnTo>
                  <a:cubicBezTo>
                    <a:pt x="6825" y="5023"/>
                    <a:pt x="7530" y="4318"/>
                    <a:pt x="7530" y="3453"/>
                  </a:cubicBezTo>
                  <a:lnTo>
                    <a:pt x="7530" y="2454"/>
                  </a:lnTo>
                  <a:cubicBezTo>
                    <a:pt x="7895" y="2329"/>
                    <a:pt x="8163" y="1981"/>
                    <a:pt x="8163" y="1570"/>
                  </a:cubicBezTo>
                  <a:lnTo>
                    <a:pt x="8163" y="0"/>
                  </a:lnTo>
                  <a:lnTo>
                    <a:pt x="7530" y="0"/>
                  </a:lnTo>
                  <a:lnTo>
                    <a:pt x="7530" y="625"/>
                  </a:lnTo>
                  <a:lnTo>
                    <a:pt x="6905" y="625"/>
                  </a:lnTo>
                  <a:lnTo>
                    <a:pt x="6905" y="0"/>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939;p112"/>
          <p:cNvGrpSpPr/>
          <p:nvPr/>
        </p:nvGrpSpPr>
        <p:grpSpPr>
          <a:xfrm>
            <a:off x="6426801" y="3793530"/>
            <a:ext cx="633796" cy="848205"/>
            <a:chOff x="6426801" y="3793530"/>
            <a:chExt cx="633796" cy="848205"/>
          </a:xfrm>
        </p:grpSpPr>
        <p:sp>
          <p:nvSpPr>
            <p:cNvPr id="940" name="Google Shape;940;p112"/>
            <p:cNvSpPr/>
            <p:nvPr/>
          </p:nvSpPr>
          <p:spPr>
            <a:xfrm>
              <a:off x="6572924" y="3946074"/>
              <a:ext cx="146201" cy="50267"/>
            </a:xfrm>
            <a:custGeom>
              <a:avLst/>
              <a:gdLst/>
              <a:ahLst/>
              <a:cxnLst/>
              <a:rect l="l" t="t" r="r" b="b"/>
              <a:pathLst>
                <a:path w="1883" h="635" extrusionOk="0">
                  <a:moveTo>
                    <a:pt x="1" y="1"/>
                  </a:moveTo>
                  <a:lnTo>
                    <a:pt x="1" y="634"/>
                  </a:lnTo>
                  <a:lnTo>
                    <a:pt x="1883" y="634"/>
                  </a:lnTo>
                  <a:lnTo>
                    <a:pt x="1883"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12"/>
            <p:cNvSpPr/>
            <p:nvPr/>
          </p:nvSpPr>
          <p:spPr>
            <a:xfrm>
              <a:off x="6426801" y="3793530"/>
              <a:ext cx="438525" cy="351787"/>
            </a:xfrm>
            <a:custGeom>
              <a:avLst/>
              <a:gdLst/>
              <a:ahLst/>
              <a:cxnLst/>
              <a:rect l="l" t="t" r="r" b="b"/>
              <a:pathLst>
                <a:path w="5648" h="4444" extrusionOk="0">
                  <a:moveTo>
                    <a:pt x="4389" y="1303"/>
                  </a:moveTo>
                  <a:lnTo>
                    <a:pt x="4389" y="3186"/>
                  </a:lnTo>
                  <a:lnTo>
                    <a:pt x="1249" y="3186"/>
                  </a:lnTo>
                  <a:lnTo>
                    <a:pt x="1249" y="1303"/>
                  </a:lnTo>
                  <a:close/>
                  <a:moveTo>
                    <a:pt x="0" y="1"/>
                  </a:moveTo>
                  <a:lnTo>
                    <a:pt x="0" y="4443"/>
                  </a:lnTo>
                  <a:lnTo>
                    <a:pt x="5647" y="4443"/>
                  </a:lnTo>
                  <a:lnTo>
                    <a:pt x="5647"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12"/>
            <p:cNvSpPr/>
            <p:nvPr/>
          </p:nvSpPr>
          <p:spPr>
            <a:xfrm>
              <a:off x="6426801" y="4145243"/>
              <a:ext cx="633796" cy="496492"/>
            </a:xfrm>
            <a:custGeom>
              <a:avLst/>
              <a:gdLst/>
              <a:ahLst/>
              <a:cxnLst/>
              <a:rect l="l" t="t" r="r" b="b"/>
              <a:pathLst>
                <a:path w="8163" h="6272" extrusionOk="0">
                  <a:moveTo>
                    <a:pt x="2873" y="1704"/>
                  </a:moveTo>
                  <a:lnTo>
                    <a:pt x="3399" y="2052"/>
                  </a:lnTo>
                  <a:lnTo>
                    <a:pt x="2908" y="2775"/>
                  </a:lnTo>
                  <a:lnTo>
                    <a:pt x="3542" y="3408"/>
                  </a:lnTo>
                  <a:lnTo>
                    <a:pt x="2766" y="4559"/>
                  </a:lnTo>
                  <a:lnTo>
                    <a:pt x="2248" y="4211"/>
                  </a:lnTo>
                  <a:lnTo>
                    <a:pt x="2730" y="3489"/>
                  </a:lnTo>
                  <a:lnTo>
                    <a:pt x="2106" y="2855"/>
                  </a:lnTo>
                  <a:lnTo>
                    <a:pt x="2873" y="1704"/>
                  </a:lnTo>
                  <a:close/>
                  <a:moveTo>
                    <a:pt x="6272" y="0"/>
                  </a:moveTo>
                  <a:lnTo>
                    <a:pt x="6272" y="1570"/>
                  </a:lnTo>
                  <a:cubicBezTo>
                    <a:pt x="6272" y="1981"/>
                    <a:pt x="6539" y="2329"/>
                    <a:pt x="6905" y="2454"/>
                  </a:cubicBezTo>
                  <a:lnTo>
                    <a:pt x="6905" y="3453"/>
                  </a:lnTo>
                  <a:cubicBezTo>
                    <a:pt x="6905" y="3970"/>
                    <a:pt x="6477" y="4390"/>
                    <a:pt x="5959" y="4390"/>
                  </a:cubicBezTo>
                  <a:lnTo>
                    <a:pt x="5023" y="4390"/>
                  </a:lnTo>
                  <a:lnTo>
                    <a:pt x="5023" y="625"/>
                  </a:lnTo>
                  <a:lnTo>
                    <a:pt x="625" y="625"/>
                  </a:lnTo>
                  <a:lnTo>
                    <a:pt x="625" y="5023"/>
                  </a:lnTo>
                  <a:cubicBezTo>
                    <a:pt x="625" y="5371"/>
                    <a:pt x="339" y="5647"/>
                    <a:pt x="0" y="5647"/>
                  </a:cubicBezTo>
                  <a:lnTo>
                    <a:pt x="0" y="6272"/>
                  </a:lnTo>
                  <a:lnTo>
                    <a:pt x="5647" y="6272"/>
                  </a:lnTo>
                  <a:lnTo>
                    <a:pt x="5647" y="5647"/>
                  </a:lnTo>
                  <a:cubicBezTo>
                    <a:pt x="5299" y="5647"/>
                    <a:pt x="5023" y="5371"/>
                    <a:pt x="5023" y="5023"/>
                  </a:cubicBezTo>
                  <a:lnTo>
                    <a:pt x="5959" y="5023"/>
                  </a:lnTo>
                  <a:cubicBezTo>
                    <a:pt x="6825" y="5023"/>
                    <a:pt x="7530" y="4318"/>
                    <a:pt x="7530" y="3453"/>
                  </a:cubicBezTo>
                  <a:lnTo>
                    <a:pt x="7530" y="2454"/>
                  </a:lnTo>
                  <a:cubicBezTo>
                    <a:pt x="7895" y="2329"/>
                    <a:pt x="8163" y="1981"/>
                    <a:pt x="8163" y="1570"/>
                  </a:cubicBezTo>
                  <a:lnTo>
                    <a:pt x="8163" y="0"/>
                  </a:lnTo>
                  <a:lnTo>
                    <a:pt x="7530" y="0"/>
                  </a:lnTo>
                  <a:lnTo>
                    <a:pt x="7530" y="625"/>
                  </a:lnTo>
                  <a:lnTo>
                    <a:pt x="6905" y="625"/>
                  </a:lnTo>
                  <a:lnTo>
                    <a:pt x="6905" y="0"/>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3" name="Google Shape;943;p112"/>
          <p:cNvPicPr preferRelativeResize="0"/>
          <p:nvPr/>
        </p:nvPicPr>
        <p:blipFill>
          <a:blip r:embed="rId3">
            <a:alphaModFix/>
          </a:blip>
          <a:stretch>
            <a:fillRect/>
          </a:stretch>
        </p:blipFill>
        <p:spPr>
          <a:xfrm>
            <a:off x="6559700" y="4262947"/>
            <a:ext cx="174159" cy="244500"/>
          </a:xfrm>
          <a:prstGeom prst="rect">
            <a:avLst/>
          </a:prstGeom>
          <a:noFill/>
          <a:ln>
            <a:noFill/>
          </a:ln>
        </p:spPr>
      </p:pic>
      <p:sp>
        <p:nvSpPr>
          <p:cNvPr id="944" name="Google Shape;944;p112" descr="Electricity&#10;"/>
          <p:cNvSpPr txBox="1"/>
          <p:nvPr/>
        </p:nvSpPr>
        <p:spPr>
          <a:xfrm>
            <a:off x="1519913" y="4641725"/>
            <a:ext cx="1298700" cy="24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rgbClr val="032963"/>
                </a:solidFill>
              </a:rPr>
              <a:t>Electricity</a:t>
            </a:r>
            <a:endParaRPr sz="1800" b="1" dirty="0">
              <a:solidFill>
                <a:srgbClr val="032963"/>
              </a:solidFill>
            </a:endParaRPr>
          </a:p>
        </p:txBody>
      </p:sp>
      <p:sp>
        <p:nvSpPr>
          <p:cNvPr id="945" name="Google Shape;945;p112" descr="Gasoline&#10;"/>
          <p:cNvSpPr txBox="1"/>
          <p:nvPr/>
        </p:nvSpPr>
        <p:spPr>
          <a:xfrm>
            <a:off x="6094325" y="4641725"/>
            <a:ext cx="1298700" cy="24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rgbClr val="032963"/>
                </a:solidFill>
              </a:rPr>
              <a:t>Gasoline</a:t>
            </a:r>
            <a:endParaRPr sz="1800" b="1" dirty="0">
              <a:solidFill>
                <a:srgbClr val="032963"/>
              </a:solidFill>
            </a:endParaRPr>
          </a:p>
        </p:txBody>
      </p:sp>
      <p:sp>
        <p:nvSpPr>
          <p:cNvPr id="946" name="Google Shape;946;p112" descr="Fuels&#10;"/>
          <p:cNvSpPr txBox="1"/>
          <p:nvPr/>
        </p:nvSpPr>
        <p:spPr>
          <a:xfrm>
            <a:off x="3807113" y="4447025"/>
            <a:ext cx="1298700" cy="43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rgbClr val="032963"/>
                </a:solidFill>
              </a:rPr>
              <a:t>Fuels</a:t>
            </a:r>
            <a:endParaRPr sz="2400" b="1" dirty="0">
              <a:solidFill>
                <a:srgbClr val="032963"/>
              </a:solidFill>
            </a:endParaRPr>
          </a:p>
        </p:txBody>
      </p:sp>
      <p:grpSp>
        <p:nvGrpSpPr>
          <p:cNvPr id="947" name="Google Shape;947;p112"/>
          <p:cNvGrpSpPr/>
          <p:nvPr/>
        </p:nvGrpSpPr>
        <p:grpSpPr>
          <a:xfrm>
            <a:off x="6014267" y="1682923"/>
            <a:ext cx="1192981" cy="572704"/>
            <a:chOff x="6014267" y="1682923"/>
            <a:chExt cx="1192981" cy="572704"/>
          </a:xfrm>
        </p:grpSpPr>
        <p:sp>
          <p:nvSpPr>
            <p:cNvPr id="948" name="Google Shape;948;p112"/>
            <p:cNvSpPr/>
            <p:nvPr/>
          </p:nvSpPr>
          <p:spPr>
            <a:xfrm>
              <a:off x="6156225" y="2064695"/>
              <a:ext cx="209760" cy="190931"/>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12"/>
            <p:cNvSpPr/>
            <p:nvPr/>
          </p:nvSpPr>
          <p:spPr>
            <a:xfrm>
              <a:off x="6855552" y="2064695"/>
              <a:ext cx="209649" cy="190931"/>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12"/>
            <p:cNvSpPr/>
            <p:nvPr/>
          </p:nvSpPr>
          <p:spPr>
            <a:xfrm>
              <a:off x="6645899" y="1682923"/>
              <a:ext cx="304063" cy="126747"/>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12"/>
            <p:cNvSpPr/>
            <p:nvPr/>
          </p:nvSpPr>
          <p:spPr>
            <a:xfrm>
              <a:off x="6272464" y="1682923"/>
              <a:ext cx="303061" cy="126747"/>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12"/>
            <p:cNvSpPr/>
            <p:nvPr/>
          </p:nvSpPr>
          <p:spPr>
            <a:xfrm>
              <a:off x="6014267" y="1873860"/>
              <a:ext cx="1192981" cy="318490"/>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112" descr="PHEV"/>
          <p:cNvSpPr txBox="1"/>
          <p:nvPr/>
        </p:nvSpPr>
        <p:spPr>
          <a:xfrm>
            <a:off x="923400" y="991100"/>
            <a:ext cx="1344000" cy="28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rgbClr val="032963"/>
                </a:solidFill>
              </a:rPr>
              <a:t>PHEV</a:t>
            </a:r>
            <a:endParaRPr sz="3000" b="1" dirty="0">
              <a:solidFill>
                <a:srgbClr val="032963"/>
              </a:solidFill>
            </a:endParaRPr>
          </a:p>
        </p:txBody>
      </p:sp>
      <p:grpSp>
        <p:nvGrpSpPr>
          <p:cNvPr id="954" name="Google Shape;954;p112"/>
          <p:cNvGrpSpPr/>
          <p:nvPr/>
        </p:nvGrpSpPr>
        <p:grpSpPr>
          <a:xfrm>
            <a:off x="1508063" y="1367074"/>
            <a:ext cx="1158265" cy="888561"/>
            <a:chOff x="1508063" y="1367074"/>
            <a:chExt cx="1158265" cy="888561"/>
          </a:xfrm>
        </p:grpSpPr>
        <p:sp>
          <p:nvSpPr>
            <p:cNvPr id="955" name="Google Shape;955;p112"/>
            <p:cNvSpPr/>
            <p:nvPr/>
          </p:nvSpPr>
          <p:spPr>
            <a:xfrm>
              <a:off x="1645888" y="2064534"/>
              <a:ext cx="203656" cy="191101"/>
            </a:xfrm>
            <a:custGeom>
              <a:avLst/>
              <a:gdLst/>
              <a:ahLst/>
              <a:cxnLst/>
              <a:rect l="l" t="t" r="r" b="b"/>
              <a:pathLst>
                <a:path w="1884" h="1892" extrusionOk="0">
                  <a:moveTo>
                    <a:pt x="946" y="0"/>
                  </a:moveTo>
                  <a:cubicBezTo>
                    <a:pt x="429" y="0"/>
                    <a:pt x="1" y="428"/>
                    <a:pt x="1" y="946"/>
                  </a:cubicBezTo>
                  <a:cubicBezTo>
                    <a:pt x="1" y="1463"/>
                    <a:pt x="429" y="1891"/>
                    <a:pt x="946" y="1891"/>
                  </a:cubicBezTo>
                  <a:cubicBezTo>
                    <a:pt x="1464" y="1891"/>
                    <a:pt x="1883" y="1463"/>
                    <a:pt x="1883" y="946"/>
                  </a:cubicBezTo>
                  <a:cubicBezTo>
                    <a:pt x="1883" y="428"/>
                    <a:pt x="1464"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12"/>
            <p:cNvSpPr/>
            <p:nvPr/>
          </p:nvSpPr>
          <p:spPr>
            <a:xfrm>
              <a:off x="2324853" y="2064534"/>
              <a:ext cx="203548" cy="191101"/>
            </a:xfrm>
            <a:custGeom>
              <a:avLst/>
              <a:gdLst/>
              <a:ahLst/>
              <a:cxnLst/>
              <a:rect l="l" t="t" r="r" b="b"/>
              <a:pathLst>
                <a:path w="1883" h="1892" extrusionOk="0">
                  <a:moveTo>
                    <a:pt x="946" y="0"/>
                  </a:moveTo>
                  <a:cubicBezTo>
                    <a:pt x="420" y="0"/>
                    <a:pt x="0" y="428"/>
                    <a:pt x="0" y="946"/>
                  </a:cubicBezTo>
                  <a:cubicBezTo>
                    <a:pt x="0" y="1463"/>
                    <a:pt x="420" y="1891"/>
                    <a:pt x="946" y="1891"/>
                  </a:cubicBezTo>
                  <a:cubicBezTo>
                    <a:pt x="1463" y="1891"/>
                    <a:pt x="1883" y="1463"/>
                    <a:pt x="1883" y="946"/>
                  </a:cubicBezTo>
                  <a:cubicBezTo>
                    <a:pt x="1883" y="428"/>
                    <a:pt x="1463"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12"/>
            <p:cNvSpPr/>
            <p:nvPr/>
          </p:nvSpPr>
          <p:spPr>
            <a:xfrm>
              <a:off x="2121304" y="1684239"/>
              <a:ext cx="295214" cy="127165"/>
            </a:xfrm>
            <a:custGeom>
              <a:avLst/>
              <a:gdLst/>
              <a:ahLst/>
              <a:cxnLst/>
              <a:rect l="l" t="t" r="r" b="b"/>
              <a:pathLst>
                <a:path w="2731" h="1259" extrusionOk="0">
                  <a:moveTo>
                    <a:pt x="1" y="0"/>
                  </a:moveTo>
                  <a:lnTo>
                    <a:pt x="1" y="1258"/>
                  </a:lnTo>
                  <a:lnTo>
                    <a:pt x="2731" y="1258"/>
                  </a:lnTo>
                  <a:cubicBezTo>
                    <a:pt x="2213" y="491"/>
                    <a:pt x="1348" y="0"/>
                    <a:pt x="384"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12"/>
            <p:cNvSpPr/>
            <p:nvPr/>
          </p:nvSpPr>
          <p:spPr>
            <a:xfrm>
              <a:off x="1758743" y="1684239"/>
              <a:ext cx="294241" cy="127165"/>
            </a:xfrm>
            <a:custGeom>
              <a:avLst/>
              <a:gdLst/>
              <a:ahLst/>
              <a:cxnLst/>
              <a:rect l="l" t="t" r="r" b="b"/>
              <a:pathLst>
                <a:path w="2722" h="1259" extrusionOk="0">
                  <a:moveTo>
                    <a:pt x="2338" y="0"/>
                  </a:moveTo>
                  <a:cubicBezTo>
                    <a:pt x="1374" y="0"/>
                    <a:pt x="509" y="491"/>
                    <a:pt x="1" y="1258"/>
                  </a:cubicBezTo>
                  <a:lnTo>
                    <a:pt x="2721" y="1258"/>
                  </a:lnTo>
                  <a:lnTo>
                    <a:pt x="2721"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12"/>
            <p:cNvSpPr/>
            <p:nvPr/>
          </p:nvSpPr>
          <p:spPr>
            <a:xfrm>
              <a:off x="1508063" y="1874336"/>
              <a:ext cx="1158265" cy="317257"/>
            </a:xfrm>
            <a:custGeom>
              <a:avLst/>
              <a:gdLst/>
              <a:ahLst/>
              <a:cxnLst/>
              <a:rect l="l" t="t" r="r" b="b"/>
              <a:pathLst>
                <a:path w="10715" h="3141" extrusionOk="0">
                  <a:moveTo>
                    <a:pt x="1847" y="1"/>
                  </a:moveTo>
                  <a:cubicBezTo>
                    <a:pt x="687" y="1"/>
                    <a:pt x="63" y="768"/>
                    <a:pt x="0" y="813"/>
                  </a:cubicBezTo>
                  <a:lnTo>
                    <a:pt x="0" y="3141"/>
                  </a:lnTo>
                  <a:lnTo>
                    <a:pt x="678" y="3141"/>
                  </a:lnTo>
                  <a:cubicBezTo>
                    <a:pt x="660" y="3043"/>
                    <a:pt x="651" y="2936"/>
                    <a:pt x="651" y="2829"/>
                  </a:cubicBezTo>
                  <a:cubicBezTo>
                    <a:pt x="651" y="1963"/>
                    <a:pt x="1356" y="1259"/>
                    <a:pt x="2221" y="1259"/>
                  </a:cubicBezTo>
                  <a:cubicBezTo>
                    <a:pt x="3087" y="1259"/>
                    <a:pt x="3792" y="1963"/>
                    <a:pt x="3792" y="2829"/>
                  </a:cubicBezTo>
                  <a:cubicBezTo>
                    <a:pt x="3792" y="2936"/>
                    <a:pt x="3774" y="3043"/>
                    <a:pt x="3756" y="3141"/>
                  </a:cubicBezTo>
                  <a:lnTo>
                    <a:pt x="6959" y="3141"/>
                  </a:lnTo>
                  <a:cubicBezTo>
                    <a:pt x="6941" y="3043"/>
                    <a:pt x="6932" y="2936"/>
                    <a:pt x="6932" y="2829"/>
                  </a:cubicBezTo>
                  <a:cubicBezTo>
                    <a:pt x="6932" y="1963"/>
                    <a:pt x="7628" y="1259"/>
                    <a:pt x="8493" y="1259"/>
                  </a:cubicBezTo>
                  <a:cubicBezTo>
                    <a:pt x="9367" y="1259"/>
                    <a:pt x="10063" y="1963"/>
                    <a:pt x="10063" y="2829"/>
                  </a:cubicBezTo>
                  <a:cubicBezTo>
                    <a:pt x="10063" y="2936"/>
                    <a:pt x="10054" y="3043"/>
                    <a:pt x="10036" y="3141"/>
                  </a:cubicBezTo>
                  <a:lnTo>
                    <a:pt x="10714" y="3141"/>
                  </a:lnTo>
                  <a:lnTo>
                    <a:pt x="10714" y="813"/>
                  </a:lnTo>
                  <a:cubicBezTo>
                    <a:pt x="10652" y="768"/>
                    <a:pt x="10010" y="1"/>
                    <a:pt x="8868"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12"/>
            <p:cNvSpPr/>
            <p:nvPr/>
          </p:nvSpPr>
          <p:spPr>
            <a:xfrm>
              <a:off x="1508063" y="1367074"/>
              <a:ext cx="544919" cy="381193"/>
            </a:xfrm>
            <a:custGeom>
              <a:avLst/>
              <a:gdLst/>
              <a:ahLst/>
              <a:cxnLst/>
              <a:rect l="l" t="t" r="r" b="b"/>
              <a:pathLst>
                <a:path w="5041" h="3774" extrusionOk="0">
                  <a:moveTo>
                    <a:pt x="3470" y="0"/>
                  </a:moveTo>
                  <a:cubicBezTo>
                    <a:pt x="3069" y="0"/>
                    <a:pt x="2721" y="268"/>
                    <a:pt x="2587" y="634"/>
                  </a:cubicBezTo>
                  <a:lnTo>
                    <a:pt x="1570" y="634"/>
                  </a:lnTo>
                  <a:cubicBezTo>
                    <a:pt x="705" y="634"/>
                    <a:pt x="0" y="1338"/>
                    <a:pt x="0" y="2204"/>
                  </a:cubicBezTo>
                  <a:cubicBezTo>
                    <a:pt x="0" y="3069"/>
                    <a:pt x="705" y="3774"/>
                    <a:pt x="1570" y="3774"/>
                  </a:cubicBezTo>
                  <a:lnTo>
                    <a:pt x="2007" y="3774"/>
                  </a:lnTo>
                  <a:cubicBezTo>
                    <a:pt x="2204" y="3533"/>
                    <a:pt x="2427" y="3319"/>
                    <a:pt x="2676" y="3140"/>
                  </a:cubicBezTo>
                  <a:lnTo>
                    <a:pt x="1588" y="3140"/>
                  </a:lnTo>
                  <a:cubicBezTo>
                    <a:pt x="1097" y="3140"/>
                    <a:pt x="660" y="2739"/>
                    <a:pt x="633" y="2248"/>
                  </a:cubicBezTo>
                  <a:cubicBezTo>
                    <a:pt x="598" y="1713"/>
                    <a:pt x="1035" y="1258"/>
                    <a:pt x="1570" y="1258"/>
                  </a:cubicBezTo>
                  <a:lnTo>
                    <a:pt x="2587" y="1258"/>
                  </a:lnTo>
                  <a:cubicBezTo>
                    <a:pt x="2721" y="1624"/>
                    <a:pt x="3069" y="1883"/>
                    <a:pt x="3470" y="1883"/>
                  </a:cubicBezTo>
                  <a:lnTo>
                    <a:pt x="5040" y="1883"/>
                  </a:lnTo>
                  <a:lnTo>
                    <a:pt x="5040" y="1258"/>
                  </a:lnTo>
                  <a:lnTo>
                    <a:pt x="4416" y="1258"/>
                  </a:lnTo>
                  <a:lnTo>
                    <a:pt x="4416" y="634"/>
                  </a:lnTo>
                  <a:lnTo>
                    <a:pt x="5040" y="634"/>
                  </a:lnTo>
                  <a:lnTo>
                    <a:pt x="5040"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112"/>
          <p:cNvGrpSpPr/>
          <p:nvPr/>
        </p:nvGrpSpPr>
        <p:grpSpPr>
          <a:xfrm>
            <a:off x="3886085" y="3135623"/>
            <a:ext cx="1158265" cy="888576"/>
            <a:chOff x="3886085" y="3135623"/>
            <a:chExt cx="1158265" cy="888576"/>
          </a:xfrm>
        </p:grpSpPr>
        <p:sp>
          <p:nvSpPr>
            <p:cNvPr id="962" name="Google Shape;962;p112"/>
            <p:cNvSpPr/>
            <p:nvPr/>
          </p:nvSpPr>
          <p:spPr>
            <a:xfrm>
              <a:off x="4159898" y="3135623"/>
              <a:ext cx="488060" cy="296251"/>
            </a:xfrm>
            <a:custGeom>
              <a:avLst/>
              <a:gdLst/>
              <a:ahLst/>
              <a:cxnLst/>
              <a:rect l="l" t="t" r="r" b="b"/>
              <a:pathLst>
                <a:path w="4515" h="3141" extrusionOk="0">
                  <a:moveTo>
                    <a:pt x="1" y="0"/>
                  </a:moveTo>
                  <a:lnTo>
                    <a:pt x="1" y="3140"/>
                  </a:lnTo>
                  <a:lnTo>
                    <a:pt x="4515" y="3140"/>
                  </a:lnTo>
                  <a:lnTo>
                    <a:pt x="2945"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12"/>
            <p:cNvSpPr/>
            <p:nvPr/>
          </p:nvSpPr>
          <p:spPr>
            <a:xfrm>
              <a:off x="4554348" y="3135623"/>
              <a:ext cx="284621" cy="296251"/>
            </a:xfrm>
            <a:custGeom>
              <a:avLst/>
              <a:gdLst/>
              <a:ahLst/>
              <a:cxnLst/>
              <a:rect l="l" t="t" r="r" b="b"/>
              <a:pathLst>
                <a:path w="2633" h="3141" extrusionOk="0">
                  <a:moveTo>
                    <a:pt x="0" y="0"/>
                  </a:moveTo>
                  <a:lnTo>
                    <a:pt x="1570" y="3140"/>
                  </a:lnTo>
                  <a:lnTo>
                    <a:pt x="1999" y="3140"/>
                  </a:lnTo>
                  <a:lnTo>
                    <a:pt x="1999" y="1883"/>
                  </a:lnTo>
                  <a:lnTo>
                    <a:pt x="2632" y="1883"/>
                  </a:lnTo>
                  <a:lnTo>
                    <a:pt x="2632" y="1258"/>
                  </a:lnTo>
                  <a:lnTo>
                    <a:pt x="1999" y="1258"/>
                  </a:lnTo>
                  <a:lnTo>
                    <a:pt x="1999"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12"/>
            <p:cNvSpPr/>
            <p:nvPr/>
          </p:nvSpPr>
          <p:spPr>
            <a:xfrm>
              <a:off x="4023910" y="3846599"/>
              <a:ext cx="203656" cy="177600"/>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12"/>
            <p:cNvSpPr/>
            <p:nvPr/>
          </p:nvSpPr>
          <p:spPr>
            <a:xfrm>
              <a:off x="4702875" y="3846599"/>
              <a:ext cx="203548" cy="177600"/>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12"/>
            <p:cNvSpPr/>
            <p:nvPr/>
          </p:nvSpPr>
          <p:spPr>
            <a:xfrm>
              <a:off x="4499326" y="3491488"/>
              <a:ext cx="295214" cy="117897"/>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12"/>
            <p:cNvSpPr/>
            <p:nvPr/>
          </p:nvSpPr>
          <p:spPr>
            <a:xfrm>
              <a:off x="4136765" y="3491488"/>
              <a:ext cx="294241" cy="117897"/>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12"/>
            <p:cNvSpPr/>
            <p:nvPr/>
          </p:nvSpPr>
          <p:spPr>
            <a:xfrm>
              <a:off x="3886085" y="3669091"/>
              <a:ext cx="1158265" cy="296251"/>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112" descr="Graphics showing Types of Vehicles&#10;Plug-in Hybrid Electric Vehicle&#10; PHEV"/>
          <p:cNvSpPr txBox="1"/>
          <p:nvPr/>
        </p:nvSpPr>
        <p:spPr>
          <a:xfrm>
            <a:off x="2033038" y="965450"/>
            <a:ext cx="1443900" cy="33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032963"/>
                </a:solidFill>
              </a:rPr>
              <a:t>Plug-in Hybrid Electric Vehicle</a:t>
            </a:r>
            <a:endParaRPr dirty="0">
              <a:solidFill>
                <a:srgbClr val="032963"/>
              </a:solidFill>
            </a:endParaRPr>
          </a:p>
        </p:txBody>
      </p:sp>
      <p:sp>
        <p:nvSpPr>
          <p:cNvPr id="970" name="Google Shape;970;p112" descr="BEV"/>
          <p:cNvSpPr txBox="1"/>
          <p:nvPr/>
        </p:nvSpPr>
        <p:spPr>
          <a:xfrm>
            <a:off x="3361177" y="2776825"/>
            <a:ext cx="1000500" cy="28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rgbClr val="032963"/>
                </a:solidFill>
              </a:rPr>
              <a:t>BEV</a:t>
            </a:r>
            <a:endParaRPr sz="3000" b="1" dirty="0">
              <a:solidFill>
                <a:srgbClr val="032963"/>
              </a:solidFill>
            </a:endParaRPr>
          </a:p>
        </p:txBody>
      </p:sp>
      <p:sp>
        <p:nvSpPr>
          <p:cNvPr id="971" name="Google Shape;971;p112" descr="Battery &#10;Electric Vehicle&#10;"/>
          <p:cNvSpPr txBox="1"/>
          <p:nvPr/>
        </p:nvSpPr>
        <p:spPr>
          <a:xfrm>
            <a:off x="4213188" y="2751175"/>
            <a:ext cx="1443900" cy="33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032963"/>
                </a:solidFill>
              </a:rPr>
              <a:t>Battery </a:t>
            </a:r>
            <a:endParaRPr dirty="0">
              <a:solidFill>
                <a:srgbClr val="032963"/>
              </a:solidFill>
            </a:endParaRPr>
          </a:p>
          <a:p>
            <a:pPr marL="0" lvl="0" indent="0" algn="l" rtl="0">
              <a:spcBef>
                <a:spcPts val="0"/>
              </a:spcBef>
              <a:spcAft>
                <a:spcPts val="0"/>
              </a:spcAft>
              <a:buNone/>
            </a:pPr>
            <a:r>
              <a:rPr lang="en" dirty="0">
                <a:solidFill>
                  <a:srgbClr val="032963"/>
                </a:solidFill>
              </a:rPr>
              <a:t>Electric Vehicle</a:t>
            </a:r>
            <a:endParaRPr dirty="0">
              <a:solidFill>
                <a:srgbClr val="032963"/>
              </a:solidFill>
            </a:endParaRPr>
          </a:p>
        </p:txBody>
      </p:sp>
      <p:sp>
        <p:nvSpPr>
          <p:cNvPr id="972" name="Google Shape;972;p112" descr="HEV"/>
          <p:cNvSpPr txBox="1"/>
          <p:nvPr/>
        </p:nvSpPr>
        <p:spPr>
          <a:xfrm>
            <a:off x="5399950" y="1298750"/>
            <a:ext cx="1000500" cy="28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rgbClr val="032963"/>
                </a:solidFill>
              </a:rPr>
              <a:t>HEV</a:t>
            </a:r>
            <a:endParaRPr sz="3000" b="1" dirty="0">
              <a:solidFill>
                <a:srgbClr val="032963"/>
              </a:solidFill>
            </a:endParaRPr>
          </a:p>
        </p:txBody>
      </p:sp>
      <p:sp>
        <p:nvSpPr>
          <p:cNvPr id="973" name="Google Shape;973;p112" descr="HEV Hybrid &#10;Electric Vehicle&#10;"/>
          <p:cNvSpPr txBox="1"/>
          <p:nvPr/>
        </p:nvSpPr>
        <p:spPr>
          <a:xfrm>
            <a:off x="6251925" y="1273100"/>
            <a:ext cx="1443900" cy="33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032963"/>
                </a:solidFill>
              </a:rPr>
              <a:t>Hybrid </a:t>
            </a:r>
          </a:p>
          <a:p>
            <a:pPr marL="0" lvl="0" indent="0" algn="l" rtl="0">
              <a:spcBef>
                <a:spcPts val="0"/>
              </a:spcBef>
              <a:spcAft>
                <a:spcPts val="0"/>
              </a:spcAft>
              <a:buNone/>
            </a:pPr>
            <a:r>
              <a:rPr lang="en" dirty="0">
                <a:solidFill>
                  <a:srgbClr val="032963"/>
                </a:solidFill>
              </a:rPr>
              <a:t>Electric Vehicle</a:t>
            </a:r>
            <a:endParaRPr dirty="0">
              <a:solidFill>
                <a:srgbClr val="032963"/>
              </a:solidFill>
            </a:endParaRPr>
          </a:p>
        </p:txBody>
      </p:sp>
      <p:cxnSp>
        <p:nvCxnSpPr>
          <p:cNvPr id="974" name="Google Shape;974;p112"/>
          <p:cNvCxnSpPr/>
          <p:nvPr/>
        </p:nvCxnSpPr>
        <p:spPr>
          <a:xfrm rot="10800000">
            <a:off x="6655800" y="2187200"/>
            <a:ext cx="0" cy="1614900"/>
          </a:xfrm>
          <a:prstGeom prst="straightConnector1">
            <a:avLst/>
          </a:prstGeom>
          <a:noFill/>
          <a:ln w="114300" cap="flat" cmpd="sng">
            <a:solidFill>
              <a:srgbClr val="E06666"/>
            </a:solidFill>
            <a:prstDash val="solid"/>
            <a:round/>
            <a:headEnd type="none" w="med" len="med"/>
            <a:tailEnd type="none" w="med" len="med"/>
          </a:ln>
        </p:spPr>
      </p:cxnSp>
      <p:cxnSp>
        <p:nvCxnSpPr>
          <p:cNvPr id="975" name="Google Shape;975;p112"/>
          <p:cNvCxnSpPr/>
          <p:nvPr/>
        </p:nvCxnSpPr>
        <p:spPr>
          <a:xfrm rot="10800000">
            <a:off x="2161500" y="2588850"/>
            <a:ext cx="4494300" cy="0"/>
          </a:xfrm>
          <a:prstGeom prst="straightConnector1">
            <a:avLst/>
          </a:prstGeom>
          <a:noFill/>
          <a:ln w="114300" cap="flat" cmpd="sng">
            <a:solidFill>
              <a:srgbClr val="E06666"/>
            </a:solidFill>
            <a:prstDash val="solid"/>
            <a:round/>
            <a:headEnd type="none" w="med" len="med"/>
            <a:tailEnd type="none" w="med" len="med"/>
          </a:ln>
        </p:spPr>
      </p:cxnSp>
      <p:cxnSp>
        <p:nvCxnSpPr>
          <p:cNvPr id="976" name="Google Shape;976;p112"/>
          <p:cNvCxnSpPr/>
          <p:nvPr/>
        </p:nvCxnSpPr>
        <p:spPr>
          <a:xfrm rot="10800000">
            <a:off x="2212000" y="2187200"/>
            <a:ext cx="0" cy="452700"/>
          </a:xfrm>
          <a:prstGeom prst="straightConnector1">
            <a:avLst/>
          </a:prstGeom>
          <a:noFill/>
          <a:ln w="114300" cap="flat" cmpd="sng">
            <a:solidFill>
              <a:srgbClr val="E06666"/>
            </a:solidFill>
            <a:prstDash val="solid"/>
            <a:round/>
            <a:headEnd type="none" w="med" len="med"/>
            <a:tailEnd type="none" w="med" len="med"/>
          </a:ln>
        </p:spPr>
      </p:cxnSp>
      <p:cxnSp>
        <p:nvCxnSpPr>
          <p:cNvPr id="977" name="Google Shape;977;p112"/>
          <p:cNvCxnSpPr/>
          <p:nvPr/>
        </p:nvCxnSpPr>
        <p:spPr>
          <a:xfrm rot="10800000">
            <a:off x="2076200" y="2187200"/>
            <a:ext cx="0" cy="1614900"/>
          </a:xfrm>
          <a:prstGeom prst="straightConnector1">
            <a:avLst/>
          </a:prstGeom>
          <a:noFill/>
          <a:ln w="114300" cap="flat" cmpd="sng">
            <a:solidFill>
              <a:srgbClr val="3D85C6"/>
            </a:solidFill>
            <a:prstDash val="solid"/>
            <a:round/>
            <a:headEnd type="none" w="med" len="med"/>
            <a:tailEnd type="none" w="med" len="med"/>
          </a:ln>
        </p:spPr>
      </p:cxnSp>
      <p:cxnSp>
        <p:nvCxnSpPr>
          <p:cNvPr id="978" name="Google Shape;978;p112"/>
          <p:cNvCxnSpPr/>
          <p:nvPr/>
        </p:nvCxnSpPr>
        <p:spPr>
          <a:xfrm>
            <a:off x="2101825" y="3315075"/>
            <a:ext cx="2067600" cy="0"/>
          </a:xfrm>
          <a:prstGeom prst="straightConnector1">
            <a:avLst/>
          </a:prstGeom>
          <a:noFill/>
          <a:ln w="114300" cap="flat" cmpd="sng">
            <a:solidFill>
              <a:srgbClr val="3D85C6"/>
            </a:solidFill>
            <a:prstDash val="solid"/>
            <a:round/>
            <a:headEnd type="none" w="med" len="med"/>
            <a:tailEnd type="none" w="med" len="med"/>
          </a:ln>
        </p:spPr>
      </p:cxnSp>
      <p:sp>
        <p:nvSpPr>
          <p:cNvPr id="979" name="Google Shape;979;p112"/>
          <p:cNvSpPr/>
          <p:nvPr/>
        </p:nvSpPr>
        <p:spPr>
          <a:xfrm rot="10800000">
            <a:off x="0" y="880025"/>
            <a:ext cx="1304100" cy="4118100"/>
          </a:xfrm>
          <a:prstGeom prst="upArrow">
            <a:avLst>
              <a:gd name="adj1" fmla="val 50000"/>
              <a:gd name="adj2" fmla="val 50834"/>
            </a:avLst>
          </a:prstGeom>
          <a:gradFill>
            <a:gsLst>
              <a:gs pos="0">
                <a:srgbClr val="FFFFFF"/>
              </a:gs>
              <a:gs pos="100000">
                <a:srgbClr val="B3B3B3"/>
              </a:gs>
            </a:gsLst>
            <a:lin ang="5400012" scaled="0"/>
          </a:gradFill>
          <a:ln w="9525" cap="flat" cmpd="sng">
            <a:solidFill>
              <a:srgbClr val="0329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0" name="Google Shape;980;p112"/>
          <p:cNvSpPr txBox="1"/>
          <p:nvPr/>
        </p:nvSpPr>
        <p:spPr>
          <a:xfrm rot="-5400000">
            <a:off x="-400500" y="2423475"/>
            <a:ext cx="2105100" cy="3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rPr>
              <a:t>Emissions</a:t>
            </a:r>
            <a:endParaRPr sz="2400" b="1">
              <a:solidFill>
                <a:schemeClr val="lt1"/>
              </a:solidFill>
            </a:endParaRPr>
          </a:p>
        </p:txBody>
      </p:sp>
      <p:sp>
        <p:nvSpPr>
          <p:cNvPr id="981" name="Google Shape;981;p112"/>
          <p:cNvSpPr/>
          <p:nvPr/>
        </p:nvSpPr>
        <p:spPr>
          <a:xfrm>
            <a:off x="979725" y="876100"/>
            <a:ext cx="4616100" cy="415440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81"/>
                                        </p:tgtEl>
                                        <p:attrNameLst>
                                          <p:attrName>style.visibility</p:attrName>
                                        </p:attrNameLst>
                                      </p:cBhvr>
                                      <p:to>
                                        <p:strVal val="visible"/>
                                      </p:to>
                                    </p:set>
                                    <p:anim calcmode="lin" valueType="num">
                                      <p:cBhvr additive="base">
                                        <p:cTn id="7" dur="1000"/>
                                        <p:tgtEl>
                                          <p:spTgt spid="981"/>
                                        </p:tgtEl>
                                        <p:attrNameLst>
                                          <p:attrName>ppt_w</p:attrName>
                                        </p:attrNameLst>
                                      </p:cBhvr>
                                      <p:tavLst>
                                        <p:tav tm="0">
                                          <p:val>
                                            <p:strVal val="0"/>
                                          </p:val>
                                        </p:tav>
                                        <p:tav tm="100000">
                                          <p:val>
                                            <p:strVal val="#ppt_w"/>
                                          </p:val>
                                        </p:tav>
                                      </p:tavLst>
                                    </p:anim>
                                    <p:anim calcmode="lin" valueType="num">
                                      <p:cBhvr additive="base">
                                        <p:cTn id="8" dur="1000"/>
                                        <p:tgtEl>
                                          <p:spTgt spid="98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13" descr="Types of EV Charging Station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Types of EV Charging Stations</a:t>
            </a:r>
            <a:endParaRPr dirty="0"/>
          </a:p>
        </p:txBody>
      </p:sp>
      <p:sp>
        <p:nvSpPr>
          <p:cNvPr id="987" name="Google Shape;987;p113" descr="Page 5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dirty="0"/>
          </a:p>
        </p:txBody>
      </p:sp>
      <p:pic>
        <p:nvPicPr>
          <p:cNvPr id="988" name="Google Shape;988;p113" descr="EFACEC Dual Port DC Fast Station" title="EFACEC Dual Port DC Fast Station"/>
          <p:cNvPicPr preferRelativeResize="0"/>
          <p:nvPr/>
        </p:nvPicPr>
        <p:blipFill rotWithShape="1">
          <a:blip r:embed="rId3">
            <a:alphaModFix/>
          </a:blip>
          <a:srcRect/>
          <a:stretch/>
        </p:blipFill>
        <p:spPr>
          <a:xfrm>
            <a:off x="7329472" y="1501339"/>
            <a:ext cx="518544" cy="750037"/>
          </a:xfrm>
          <a:prstGeom prst="rect">
            <a:avLst/>
          </a:prstGeom>
          <a:noFill/>
          <a:ln>
            <a:noFill/>
          </a:ln>
        </p:spPr>
      </p:pic>
      <p:pic>
        <p:nvPicPr>
          <p:cNvPr id="989" name="Google Shape;989;p113" descr="Loop DC FAST Charging Station - CHAdeMO, CCS1" title="Loop DC FAST Charging Station - CHAdeMO, CCS1"/>
          <p:cNvPicPr preferRelativeResize="0"/>
          <p:nvPr/>
        </p:nvPicPr>
        <p:blipFill rotWithShape="1">
          <a:blip r:embed="rId4">
            <a:alphaModFix/>
          </a:blip>
          <a:srcRect/>
          <a:stretch/>
        </p:blipFill>
        <p:spPr>
          <a:xfrm>
            <a:off x="7899230" y="1539935"/>
            <a:ext cx="321637" cy="672828"/>
          </a:xfrm>
          <a:prstGeom prst="rect">
            <a:avLst/>
          </a:prstGeom>
          <a:noFill/>
          <a:ln>
            <a:noFill/>
          </a:ln>
        </p:spPr>
      </p:pic>
      <p:pic>
        <p:nvPicPr>
          <p:cNvPr id="990" name="Google Shape;990;p113" descr="Image of a ChargePoint DC FAST CPE250 charging station" title="ChargePoint DC FAST CPE250 charging station"/>
          <p:cNvPicPr preferRelativeResize="0"/>
          <p:nvPr/>
        </p:nvPicPr>
        <p:blipFill rotWithShape="1">
          <a:blip r:embed="rId5">
            <a:alphaModFix/>
          </a:blip>
          <a:srcRect/>
          <a:stretch/>
        </p:blipFill>
        <p:spPr>
          <a:xfrm>
            <a:off x="6863179" y="1524662"/>
            <a:ext cx="518544" cy="675562"/>
          </a:xfrm>
          <a:prstGeom prst="rect">
            <a:avLst/>
          </a:prstGeom>
          <a:noFill/>
          <a:ln>
            <a:noFill/>
          </a:ln>
        </p:spPr>
      </p:pic>
      <p:pic>
        <p:nvPicPr>
          <p:cNvPr id="991" name="Google Shape;991;p113" title="DC Fast Charger ports"/>
          <p:cNvPicPr preferRelativeResize="0"/>
          <p:nvPr/>
        </p:nvPicPr>
        <p:blipFill rotWithShape="1">
          <a:blip r:embed="rId6">
            <a:alphaModFix/>
          </a:blip>
          <a:srcRect t="16001"/>
          <a:stretch/>
        </p:blipFill>
        <p:spPr>
          <a:xfrm>
            <a:off x="6240628" y="2214140"/>
            <a:ext cx="1831532" cy="600867"/>
          </a:xfrm>
          <a:prstGeom prst="rect">
            <a:avLst/>
          </a:prstGeom>
          <a:noFill/>
          <a:ln>
            <a:noFill/>
          </a:ln>
        </p:spPr>
      </p:pic>
      <p:sp>
        <p:nvSpPr>
          <p:cNvPr id="992" name="Google Shape;992;p113" descr="Tesla        CCS       CHAdeMO&#10;"/>
          <p:cNvSpPr txBox="1"/>
          <p:nvPr/>
        </p:nvSpPr>
        <p:spPr>
          <a:xfrm>
            <a:off x="6024945" y="2745788"/>
            <a:ext cx="2568300" cy="3078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dirty="0">
                <a:solidFill>
                  <a:srgbClr val="000000"/>
                </a:solidFill>
                <a:latin typeface="Arial"/>
                <a:ea typeface="Arial"/>
                <a:cs typeface="Arial"/>
                <a:sym typeface="Arial"/>
              </a:rPr>
              <a:t>Tesla</a:t>
            </a:r>
            <a:r>
              <a:rPr lang="en" sz="1100" dirty="0"/>
              <a:t>      </a:t>
            </a:r>
            <a:r>
              <a:rPr lang="en" sz="1100" b="0" i="0" u="none" strike="noStrike" cap="none" dirty="0">
                <a:solidFill>
                  <a:srgbClr val="000000"/>
                </a:solidFill>
                <a:latin typeface="Arial"/>
                <a:ea typeface="Arial"/>
                <a:cs typeface="Arial"/>
                <a:sym typeface="Arial"/>
              </a:rPr>
              <a:t>  </a:t>
            </a:r>
            <a:r>
              <a:rPr lang="en" sz="1100" dirty="0"/>
              <a:t>CCS  </a:t>
            </a:r>
            <a:r>
              <a:rPr lang="en" sz="1100" b="0" i="0" u="none" strike="noStrike" cap="none" dirty="0">
                <a:solidFill>
                  <a:srgbClr val="000000"/>
                </a:solidFill>
                <a:latin typeface="Arial"/>
                <a:ea typeface="Arial"/>
                <a:cs typeface="Arial"/>
                <a:sym typeface="Arial"/>
              </a:rPr>
              <a:t>     CHAdeMO</a:t>
            </a:r>
            <a:endParaRPr sz="1100" b="0" i="0" u="none" strike="noStrike" cap="none" dirty="0">
              <a:solidFill>
                <a:srgbClr val="000000"/>
              </a:solidFill>
              <a:latin typeface="Arial"/>
              <a:ea typeface="Arial"/>
              <a:cs typeface="Arial"/>
              <a:sym typeface="Arial"/>
            </a:endParaRPr>
          </a:p>
        </p:txBody>
      </p:sp>
      <p:pic>
        <p:nvPicPr>
          <p:cNvPr id="993" name="Google Shape;993;p113" descr="level 1 cordset and outlet" title="level 1 cordset and outlet"/>
          <p:cNvPicPr preferRelativeResize="0"/>
          <p:nvPr/>
        </p:nvPicPr>
        <p:blipFill rotWithShape="1">
          <a:blip r:embed="rId7">
            <a:alphaModFix/>
          </a:blip>
          <a:srcRect/>
          <a:stretch/>
        </p:blipFill>
        <p:spPr>
          <a:xfrm>
            <a:off x="788500" y="2005865"/>
            <a:ext cx="1328635" cy="812135"/>
          </a:xfrm>
          <a:prstGeom prst="rect">
            <a:avLst/>
          </a:prstGeom>
          <a:noFill/>
          <a:ln>
            <a:noFill/>
          </a:ln>
        </p:spPr>
      </p:pic>
      <p:pic>
        <p:nvPicPr>
          <p:cNvPr id="994" name="Google Shape;994;p113" title="Level 1 port type"/>
          <p:cNvPicPr preferRelativeResize="0"/>
          <p:nvPr/>
        </p:nvPicPr>
        <p:blipFill rotWithShape="1">
          <a:blip r:embed="rId8">
            <a:alphaModFix/>
          </a:blip>
          <a:srcRect/>
          <a:stretch/>
        </p:blipFill>
        <p:spPr>
          <a:xfrm>
            <a:off x="2112143" y="1964242"/>
            <a:ext cx="857186" cy="600854"/>
          </a:xfrm>
          <a:prstGeom prst="rect">
            <a:avLst/>
          </a:prstGeom>
          <a:noFill/>
          <a:ln>
            <a:noFill/>
          </a:ln>
        </p:spPr>
      </p:pic>
      <p:sp>
        <p:nvSpPr>
          <p:cNvPr id="995" name="Google Shape;995;p113" descr="NEMA 15&#10;"/>
          <p:cNvSpPr txBox="1"/>
          <p:nvPr/>
        </p:nvSpPr>
        <p:spPr>
          <a:xfrm>
            <a:off x="2169284" y="2501930"/>
            <a:ext cx="928500" cy="3078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dirty="0">
                <a:solidFill>
                  <a:srgbClr val="000000"/>
                </a:solidFill>
                <a:latin typeface="Arial"/>
                <a:ea typeface="Arial"/>
                <a:cs typeface="Arial"/>
                <a:sym typeface="Arial"/>
              </a:rPr>
              <a:t>NEMA 15</a:t>
            </a:r>
            <a:endParaRPr sz="1100" b="0" i="0" u="none" strike="noStrike" cap="none" dirty="0">
              <a:solidFill>
                <a:srgbClr val="000000"/>
              </a:solidFill>
              <a:latin typeface="Arial"/>
              <a:ea typeface="Arial"/>
              <a:cs typeface="Arial"/>
              <a:sym typeface="Arial"/>
            </a:endParaRPr>
          </a:p>
        </p:txBody>
      </p:sp>
      <p:sp>
        <p:nvSpPr>
          <p:cNvPr id="996" name="Google Shape;996;p113" descr="Level-1 Charging &#10;110V/120V&#10;"/>
          <p:cNvSpPr txBox="1"/>
          <p:nvPr/>
        </p:nvSpPr>
        <p:spPr>
          <a:xfrm>
            <a:off x="1057950" y="943194"/>
            <a:ext cx="1998600" cy="596400"/>
          </a:xfrm>
          <a:prstGeom prst="rect">
            <a:avLst/>
          </a:prstGeom>
          <a:noFill/>
          <a:ln>
            <a:noFill/>
          </a:ln>
        </p:spPr>
        <p:txBody>
          <a:bodyPr spcFirstLastPara="1" wrap="square" lIns="51425" tIns="51425" rIns="51425" bIns="5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600" b="1" i="0" u="none" strike="noStrike" cap="none" dirty="0">
                <a:solidFill>
                  <a:srgbClr val="032963"/>
                </a:solidFill>
                <a:latin typeface="Arial"/>
                <a:ea typeface="Arial"/>
                <a:cs typeface="Arial"/>
                <a:sym typeface="Arial"/>
              </a:rPr>
              <a:t>Level-1 Charging </a:t>
            </a:r>
            <a:endParaRPr sz="1600" b="1" i="0" u="none" strike="noStrike" cap="none" dirty="0">
              <a:solidFill>
                <a:srgbClr val="03296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600" b="1" i="0" u="none" strike="noStrike" cap="none" dirty="0">
                <a:solidFill>
                  <a:srgbClr val="032963"/>
                </a:solidFill>
                <a:latin typeface="Arial"/>
                <a:ea typeface="Arial"/>
                <a:cs typeface="Arial"/>
                <a:sym typeface="Arial"/>
              </a:rPr>
              <a:t>110V/120V</a:t>
            </a:r>
            <a:endParaRPr sz="1600" b="1" i="0" u="none" strike="noStrike" cap="none" dirty="0">
              <a:solidFill>
                <a:srgbClr val="032963"/>
              </a:solidFill>
              <a:latin typeface="Arial"/>
              <a:ea typeface="Arial"/>
              <a:cs typeface="Arial"/>
              <a:sym typeface="Arial"/>
            </a:endParaRPr>
          </a:p>
        </p:txBody>
      </p:sp>
      <p:sp>
        <p:nvSpPr>
          <p:cNvPr id="997" name="Google Shape;997;p113" descr="Majority use J1772&#10; 4-6 miles per hour charge time&#10; $0-$3K&#10;"/>
          <p:cNvSpPr/>
          <p:nvPr/>
        </p:nvSpPr>
        <p:spPr>
          <a:xfrm>
            <a:off x="838488" y="3054365"/>
            <a:ext cx="2267700" cy="1271100"/>
          </a:xfrm>
          <a:prstGeom prst="roundRect">
            <a:avLst>
              <a:gd name="adj" fmla="val 16667"/>
            </a:avLst>
          </a:prstGeom>
          <a:noFill/>
          <a:ln w="38100" cap="flat" cmpd="sng">
            <a:solidFill>
              <a:srgbClr val="032963"/>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51425" tIns="51425" rIns="51425" bIns="51425" anchor="ctr" anchorCtr="0">
            <a:noAutofit/>
          </a:bodyPr>
          <a:lstStyle/>
          <a:p>
            <a:pPr marL="457200" lvl="0" indent="-317500" algn="l" rtl="0">
              <a:spcBef>
                <a:spcPts val="0"/>
              </a:spcBef>
              <a:spcAft>
                <a:spcPts val="0"/>
              </a:spcAft>
              <a:buClr>
                <a:srgbClr val="032963"/>
              </a:buClr>
              <a:buSzPts val="1400"/>
              <a:buChar char="●"/>
            </a:pPr>
            <a:r>
              <a:rPr lang="en" dirty="0">
                <a:solidFill>
                  <a:srgbClr val="032963"/>
                </a:solidFill>
              </a:rPr>
              <a:t>Majority use J1772</a:t>
            </a:r>
            <a:endParaRPr dirty="0">
              <a:solidFill>
                <a:srgbClr val="032963"/>
              </a:solidFill>
            </a:endParaRPr>
          </a:p>
          <a:p>
            <a:pPr marL="457200" lvl="0" indent="-317500" algn="l" rtl="0">
              <a:spcBef>
                <a:spcPts val="0"/>
              </a:spcBef>
              <a:spcAft>
                <a:spcPts val="0"/>
              </a:spcAft>
              <a:buClr>
                <a:srgbClr val="032963"/>
              </a:buClr>
              <a:buSzPts val="1400"/>
              <a:buChar char="●"/>
            </a:pPr>
            <a:r>
              <a:rPr lang="en" dirty="0">
                <a:solidFill>
                  <a:srgbClr val="032963"/>
                </a:solidFill>
              </a:rPr>
              <a:t> </a:t>
            </a:r>
            <a:r>
              <a:rPr lang="en" b="1" dirty="0">
                <a:solidFill>
                  <a:srgbClr val="032963"/>
                </a:solidFill>
              </a:rPr>
              <a:t>4-6 miles per hour charge time</a:t>
            </a:r>
            <a:endParaRPr b="1" dirty="0">
              <a:solidFill>
                <a:srgbClr val="032963"/>
              </a:solidFill>
            </a:endParaRPr>
          </a:p>
          <a:p>
            <a:pPr marL="457200" lvl="0" indent="-317500" algn="l" rtl="0">
              <a:spcBef>
                <a:spcPts val="0"/>
              </a:spcBef>
              <a:spcAft>
                <a:spcPts val="0"/>
              </a:spcAft>
              <a:buClr>
                <a:srgbClr val="032963"/>
              </a:buClr>
              <a:buSzPts val="1400"/>
              <a:buChar char="●"/>
            </a:pPr>
            <a:r>
              <a:rPr lang="en" dirty="0">
                <a:solidFill>
                  <a:srgbClr val="032963"/>
                </a:solidFill>
              </a:rPr>
              <a:t> $0-$3K</a:t>
            </a:r>
            <a:endParaRPr dirty="0">
              <a:solidFill>
                <a:srgbClr val="032963"/>
              </a:solidFill>
            </a:endParaRPr>
          </a:p>
        </p:txBody>
      </p:sp>
      <p:pic>
        <p:nvPicPr>
          <p:cNvPr id="998" name="Google Shape;998;p113" title="Level 2 Port"/>
          <p:cNvPicPr preferRelativeResize="0"/>
          <p:nvPr/>
        </p:nvPicPr>
        <p:blipFill rotWithShape="1">
          <a:blip r:embed="rId9">
            <a:alphaModFix/>
          </a:blip>
          <a:srcRect/>
          <a:stretch/>
        </p:blipFill>
        <p:spPr>
          <a:xfrm>
            <a:off x="4632373" y="1934980"/>
            <a:ext cx="750038" cy="659373"/>
          </a:xfrm>
          <a:prstGeom prst="rect">
            <a:avLst/>
          </a:prstGeom>
          <a:noFill/>
          <a:ln>
            <a:noFill/>
          </a:ln>
        </p:spPr>
      </p:pic>
      <p:pic>
        <p:nvPicPr>
          <p:cNvPr id="999" name="Google Shape;999;p113" descr="Pictured here is a Series 7" title="Sema Connect level 2 Series 6-8 stations"/>
          <p:cNvPicPr preferRelativeResize="0"/>
          <p:nvPr/>
        </p:nvPicPr>
        <p:blipFill rotWithShape="1">
          <a:blip r:embed="rId10">
            <a:alphaModFix/>
          </a:blip>
          <a:srcRect/>
          <a:stretch/>
        </p:blipFill>
        <p:spPr>
          <a:xfrm>
            <a:off x="3711707" y="1770014"/>
            <a:ext cx="718670" cy="1132053"/>
          </a:xfrm>
          <a:prstGeom prst="rect">
            <a:avLst/>
          </a:prstGeom>
          <a:noFill/>
          <a:ln>
            <a:noFill/>
          </a:ln>
        </p:spPr>
      </p:pic>
      <p:sp>
        <p:nvSpPr>
          <p:cNvPr id="1000" name="Google Shape;1000;p113" descr="J1772&#10;"/>
          <p:cNvSpPr txBox="1"/>
          <p:nvPr/>
        </p:nvSpPr>
        <p:spPr>
          <a:xfrm>
            <a:off x="4519622" y="2582820"/>
            <a:ext cx="928500" cy="3078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dirty="0">
                <a:solidFill>
                  <a:srgbClr val="000000"/>
                </a:solidFill>
                <a:latin typeface="Arial"/>
                <a:ea typeface="Arial"/>
                <a:cs typeface="Arial"/>
                <a:sym typeface="Arial"/>
              </a:rPr>
              <a:t>J1772</a:t>
            </a:r>
            <a:endParaRPr sz="1100" b="0" i="0" u="none" strike="noStrike" cap="none" dirty="0">
              <a:solidFill>
                <a:srgbClr val="000000"/>
              </a:solidFill>
              <a:latin typeface="Arial"/>
              <a:ea typeface="Arial"/>
              <a:cs typeface="Arial"/>
              <a:sym typeface="Arial"/>
            </a:endParaRPr>
          </a:p>
        </p:txBody>
      </p:sp>
      <p:sp>
        <p:nvSpPr>
          <p:cNvPr id="1001" name="Google Shape;1001;p113" descr="Level-2 Charging &#10; 208V/240V&#10;"/>
          <p:cNvSpPr txBox="1"/>
          <p:nvPr/>
        </p:nvSpPr>
        <p:spPr>
          <a:xfrm>
            <a:off x="3671121" y="943194"/>
            <a:ext cx="1911900" cy="596400"/>
          </a:xfrm>
          <a:prstGeom prst="rect">
            <a:avLst/>
          </a:prstGeom>
          <a:noFill/>
          <a:ln>
            <a:noFill/>
          </a:ln>
        </p:spPr>
        <p:txBody>
          <a:bodyPr spcFirstLastPara="1" wrap="square" lIns="51425" tIns="51425" rIns="51425" bIns="5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600" b="1" i="0" u="none" strike="noStrike" cap="none" dirty="0">
                <a:solidFill>
                  <a:srgbClr val="032963"/>
                </a:solidFill>
                <a:latin typeface="Arial"/>
                <a:ea typeface="Arial"/>
                <a:cs typeface="Arial"/>
                <a:sym typeface="Arial"/>
              </a:rPr>
              <a:t>Level-2 Charging </a:t>
            </a:r>
            <a:endParaRPr sz="1600" b="1" i="0" u="none" strike="noStrike" cap="none" dirty="0">
              <a:solidFill>
                <a:srgbClr val="03296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600" b="1" i="0" u="none" strike="noStrike" cap="none" dirty="0">
                <a:solidFill>
                  <a:srgbClr val="032963"/>
                </a:solidFill>
                <a:latin typeface="Arial"/>
                <a:ea typeface="Arial"/>
                <a:cs typeface="Arial"/>
                <a:sym typeface="Arial"/>
              </a:rPr>
              <a:t> 208V/240V</a:t>
            </a:r>
            <a:endParaRPr sz="1600" b="1" i="0" u="none" strike="noStrike" cap="none" dirty="0">
              <a:solidFill>
                <a:srgbClr val="032963"/>
              </a:solidFill>
              <a:latin typeface="Arial"/>
              <a:ea typeface="Arial"/>
              <a:cs typeface="Arial"/>
              <a:sym typeface="Arial"/>
            </a:endParaRPr>
          </a:p>
        </p:txBody>
      </p:sp>
      <p:sp>
        <p:nvSpPr>
          <p:cNvPr id="1002" name="Google Shape;1002;p113" descr="DC Fast Charger&#10;208V/480V&#10;"/>
          <p:cNvSpPr txBox="1"/>
          <p:nvPr/>
        </p:nvSpPr>
        <p:spPr>
          <a:xfrm>
            <a:off x="6197601" y="904947"/>
            <a:ext cx="1887000" cy="596400"/>
          </a:xfrm>
          <a:prstGeom prst="rect">
            <a:avLst/>
          </a:prstGeom>
          <a:noFill/>
          <a:ln>
            <a:noFill/>
          </a:ln>
        </p:spPr>
        <p:txBody>
          <a:bodyPr spcFirstLastPara="1" wrap="square" lIns="51425" tIns="51425" rIns="51425" bIns="5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600" b="1" i="0" u="none" strike="noStrike" cap="none" dirty="0">
                <a:solidFill>
                  <a:srgbClr val="032963"/>
                </a:solidFill>
                <a:latin typeface="Arial"/>
                <a:ea typeface="Arial"/>
                <a:cs typeface="Arial"/>
                <a:sym typeface="Arial"/>
              </a:rPr>
              <a:t>DC Fast Charger</a:t>
            </a:r>
            <a:endParaRPr sz="1600" b="1" i="0" u="none" strike="noStrike" cap="none" dirty="0">
              <a:solidFill>
                <a:srgbClr val="03296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600" b="1" i="0" u="none" strike="noStrike" cap="none" dirty="0">
                <a:solidFill>
                  <a:srgbClr val="032963"/>
                </a:solidFill>
                <a:latin typeface="Arial"/>
                <a:ea typeface="Arial"/>
                <a:cs typeface="Arial"/>
                <a:sym typeface="Arial"/>
              </a:rPr>
              <a:t>208V/480V</a:t>
            </a:r>
            <a:endParaRPr sz="1600" b="1" i="0" u="none" strike="noStrike" cap="none" dirty="0">
              <a:solidFill>
                <a:srgbClr val="032963"/>
              </a:solidFill>
              <a:latin typeface="Arial"/>
              <a:ea typeface="Arial"/>
              <a:cs typeface="Arial"/>
              <a:sym typeface="Arial"/>
            </a:endParaRPr>
          </a:p>
        </p:txBody>
      </p:sp>
      <p:sp>
        <p:nvSpPr>
          <p:cNvPr id="1003" name="Google Shape;1003;p113"/>
          <p:cNvSpPr txBox="1"/>
          <p:nvPr/>
        </p:nvSpPr>
        <p:spPr>
          <a:xfrm>
            <a:off x="5178271" y="1558406"/>
            <a:ext cx="1039800" cy="273300"/>
          </a:xfrm>
          <a:prstGeom prst="rect">
            <a:avLst/>
          </a:prstGeom>
          <a:noFill/>
          <a:ln>
            <a:noFill/>
          </a:ln>
        </p:spPr>
        <p:txBody>
          <a:bodyPr spcFirstLastPara="1" wrap="square" lIns="51425" tIns="51425" rIns="51425" bIns="51425" anchor="t" anchorCtr="0">
            <a:spAutoFit/>
          </a:bodyPr>
          <a:lstStyle/>
          <a:p>
            <a:pPr marL="0" marR="0" lvl="0" indent="0" algn="l" rtl="0">
              <a:lnSpc>
                <a:spcPct val="115000"/>
              </a:lnSpc>
              <a:spcBef>
                <a:spcPts val="0"/>
              </a:spcBef>
              <a:spcAft>
                <a:spcPts val="90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04" name="Google Shape;1004;p113" descr="Majority use J1772&#10;10-20 miles per hour charge time&#10;$500-$12,000&#10;"/>
          <p:cNvSpPr/>
          <p:nvPr/>
        </p:nvSpPr>
        <p:spPr>
          <a:xfrm>
            <a:off x="3461475" y="3047488"/>
            <a:ext cx="2267700" cy="1271100"/>
          </a:xfrm>
          <a:prstGeom prst="roundRect">
            <a:avLst>
              <a:gd name="adj" fmla="val 16667"/>
            </a:avLst>
          </a:prstGeom>
          <a:noFill/>
          <a:ln w="38100" cap="flat" cmpd="sng">
            <a:solidFill>
              <a:srgbClr val="032963"/>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51425" tIns="51425" rIns="51425" bIns="51425" anchor="ctr" anchorCtr="0">
            <a:noAutofit/>
          </a:bodyPr>
          <a:lstStyle/>
          <a:p>
            <a:pPr marL="457200" lvl="0" indent="-317500" algn="l" rtl="0">
              <a:spcBef>
                <a:spcPts val="0"/>
              </a:spcBef>
              <a:spcAft>
                <a:spcPts val="0"/>
              </a:spcAft>
              <a:buClr>
                <a:srgbClr val="032963"/>
              </a:buClr>
              <a:buSzPts val="1400"/>
              <a:buChar char="●"/>
            </a:pPr>
            <a:r>
              <a:rPr lang="en" dirty="0">
                <a:solidFill>
                  <a:srgbClr val="032963"/>
                </a:solidFill>
              </a:rPr>
              <a:t>Majority use J1772</a:t>
            </a:r>
            <a:endParaRPr dirty="0">
              <a:solidFill>
                <a:srgbClr val="032963"/>
              </a:solidFill>
            </a:endParaRPr>
          </a:p>
          <a:p>
            <a:pPr marL="457200" lvl="0" indent="-317500" algn="l" rtl="0">
              <a:spcBef>
                <a:spcPts val="0"/>
              </a:spcBef>
              <a:spcAft>
                <a:spcPts val="0"/>
              </a:spcAft>
              <a:buClr>
                <a:srgbClr val="032963"/>
              </a:buClr>
              <a:buSzPts val="1400"/>
              <a:buChar char="●"/>
            </a:pPr>
            <a:r>
              <a:rPr lang="en" b="1" dirty="0">
                <a:solidFill>
                  <a:srgbClr val="032963"/>
                </a:solidFill>
              </a:rPr>
              <a:t>10-20 miles per hour charge time</a:t>
            </a:r>
            <a:endParaRPr b="1" dirty="0">
              <a:solidFill>
                <a:srgbClr val="032963"/>
              </a:solidFill>
            </a:endParaRPr>
          </a:p>
          <a:p>
            <a:pPr marL="457200" lvl="0" indent="-317500" algn="l" rtl="0">
              <a:spcBef>
                <a:spcPts val="0"/>
              </a:spcBef>
              <a:spcAft>
                <a:spcPts val="0"/>
              </a:spcAft>
              <a:buClr>
                <a:srgbClr val="032963"/>
              </a:buClr>
              <a:buSzPts val="1400"/>
              <a:buChar char="●"/>
            </a:pPr>
            <a:r>
              <a:rPr lang="en" dirty="0">
                <a:solidFill>
                  <a:srgbClr val="032963"/>
                </a:solidFill>
              </a:rPr>
              <a:t>$500-$12,000</a:t>
            </a:r>
            <a:endParaRPr dirty="0">
              <a:solidFill>
                <a:srgbClr val="032963"/>
              </a:solidFill>
            </a:endParaRPr>
          </a:p>
        </p:txBody>
      </p:sp>
      <p:sp>
        <p:nvSpPr>
          <p:cNvPr id="1005" name="Google Shape;1005;p113" descr="Majority use CCS &#10;50-90 miles in 30 minutes &#10;$32,000+&#10;"/>
          <p:cNvSpPr/>
          <p:nvPr/>
        </p:nvSpPr>
        <p:spPr>
          <a:xfrm>
            <a:off x="6084438" y="3054375"/>
            <a:ext cx="2267700" cy="1271100"/>
          </a:xfrm>
          <a:prstGeom prst="roundRect">
            <a:avLst>
              <a:gd name="adj" fmla="val 16667"/>
            </a:avLst>
          </a:prstGeom>
          <a:noFill/>
          <a:ln w="38100" cap="flat" cmpd="sng">
            <a:solidFill>
              <a:srgbClr val="032963"/>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51425" tIns="51425" rIns="51425" bIns="51425" anchor="ctr" anchorCtr="0">
            <a:noAutofit/>
          </a:bodyPr>
          <a:lstStyle/>
          <a:p>
            <a:pPr marL="457200" lvl="0" indent="-317500" algn="l" rtl="0">
              <a:spcBef>
                <a:spcPts val="0"/>
              </a:spcBef>
              <a:spcAft>
                <a:spcPts val="0"/>
              </a:spcAft>
              <a:buClr>
                <a:srgbClr val="032963"/>
              </a:buClr>
              <a:buSzPts val="1400"/>
              <a:buChar char="●"/>
            </a:pPr>
            <a:r>
              <a:rPr lang="en" dirty="0">
                <a:solidFill>
                  <a:srgbClr val="032963"/>
                </a:solidFill>
              </a:rPr>
              <a:t>Majority use CCS </a:t>
            </a:r>
            <a:endParaRPr dirty="0">
              <a:solidFill>
                <a:srgbClr val="032963"/>
              </a:solidFill>
            </a:endParaRPr>
          </a:p>
          <a:p>
            <a:pPr marL="457200" lvl="0" indent="-317500" algn="l" rtl="0">
              <a:spcBef>
                <a:spcPts val="0"/>
              </a:spcBef>
              <a:spcAft>
                <a:spcPts val="0"/>
              </a:spcAft>
              <a:buClr>
                <a:srgbClr val="032963"/>
              </a:buClr>
              <a:buSzPts val="1400"/>
              <a:buChar char="●"/>
            </a:pPr>
            <a:r>
              <a:rPr lang="en" b="1" dirty="0">
                <a:solidFill>
                  <a:srgbClr val="032963"/>
                </a:solidFill>
              </a:rPr>
              <a:t>50-90 miles in 30 minutes </a:t>
            </a:r>
            <a:endParaRPr b="1" dirty="0">
              <a:solidFill>
                <a:srgbClr val="032963"/>
              </a:solidFill>
            </a:endParaRPr>
          </a:p>
          <a:p>
            <a:pPr marL="457200" lvl="0" indent="-317500" algn="l" rtl="0">
              <a:spcBef>
                <a:spcPts val="0"/>
              </a:spcBef>
              <a:spcAft>
                <a:spcPts val="0"/>
              </a:spcAft>
              <a:buClr>
                <a:srgbClr val="032963"/>
              </a:buClr>
              <a:buSzPts val="1400"/>
              <a:buChar char="●"/>
            </a:pPr>
            <a:r>
              <a:rPr lang="en" dirty="0">
                <a:solidFill>
                  <a:srgbClr val="032963"/>
                </a:solidFill>
              </a:rPr>
              <a:t>$32,000+</a:t>
            </a:r>
            <a:endParaRPr dirty="0">
              <a:solidFill>
                <a:srgbClr val="032963"/>
              </a:solidFill>
            </a:endParaRPr>
          </a:p>
        </p:txBody>
      </p:sp>
      <p:pic>
        <p:nvPicPr>
          <p:cNvPr id="1006" name="Google Shape;1006;p113"/>
          <p:cNvPicPr preferRelativeResize="0"/>
          <p:nvPr/>
        </p:nvPicPr>
        <p:blipFill rotWithShape="1">
          <a:blip r:embed="rId11">
            <a:alphaModFix/>
          </a:blip>
          <a:srcRect/>
          <a:stretch/>
        </p:blipFill>
        <p:spPr>
          <a:xfrm>
            <a:off x="6122976" y="1600849"/>
            <a:ext cx="718676" cy="585908"/>
          </a:xfrm>
          <a:prstGeom prst="rect">
            <a:avLst/>
          </a:prstGeom>
          <a:noFill/>
          <a:ln w="9525" cap="flat" cmpd="sng">
            <a:solidFill>
              <a:srgbClr val="D2EBE7"/>
            </a:solidFill>
            <a:prstDash val="solid"/>
            <a:round/>
            <a:headEnd type="none" w="sm" len="sm"/>
            <a:tailEnd type="none" w="sm" len="sm"/>
          </a:ln>
        </p:spPr>
      </p:pic>
      <p:grpSp>
        <p:nvGrpSpPr>
          <p:cNvPr id="1007" name="Google Shape;1007;p113" descr="graphic representing electric"/>
          <p:cNvGrpSpPr/>
          <p:nvPr/>
        </p:nvGrpSpPr>
        <p:grpSpPr>
          <a:xfrm>
            <a:off x="1172613" y="4463958"/>
            <a:ext cx="642489" cy="534765"/>
            <a:chOff x="6335314" y="2139722"/>
            <a:chExt cx="500498" cy="410915"/>
          </a:xfrm>
        </p:grpSpPr>
        <p:sp>
          <p:nvSpPr>
            <p:cNvPr id="1008" name="Google Shape;1008;p113"/>
            <p:cNvSpPr/>
            <p:nvPr/>
          </p:nvSpPr>
          <p:spPr>
            <a:xfrm>
              <a:off x="6394871" y="2462262"/>
              <a:ext cx="88002" cy="88375"/>
            </a:xfrm>
            <a:custGeom>
              <a:avLst/>
              <a:gdLst/>
              <a:ahLst/>
              <a:cxnLst/>
              <a:rect l="l" t="t" r="r" b="b"/>
              <a:pathLst>
                <a:path w="1884" h="1892" extrusionOk="0">
                  <a:moveTo>
                    <a:pt x="946" y="0"/>
                  </a:moveTo>
                  <a:cubicBezTo>
                    <a:pt x="429" y="0"/>
                    <a:pt x="1" y="428"/>
                    <a:pt x="1" y="946"/>
                  </a:cubicBezTo>
                  <a:cubicBezTo>
                    <a:pt x="1" y="1463"/>
                    <a:pt x="429" y="1891"/>
                    <a:pt x="946" y="1891"/>
                  </a:cubicBezTo>
                  <a:cubicBezTo>
                    <a:pt x="1464" y="1891"/>
                    <a:pt x="1883" y="1463"/>
                    <a:pt x="1883" y="946"/>
                  </a:cubicBezTo>
                  <a:cubicBezTo>
                    <a:pt x="1883" y="428"/>
                    <a:pt x="1464"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3"/>
            <p:cNvSpPr/>
            <p:nvPr/>
          </p:nvSpPr>
          <p:spPr>
            <a:xfrm>
              <a:off x="6688262" y="2462262"/>
              <a:ext cx="87955" cy="88375"/>
            </a:xfrm>
            <a:custGeom>
              <a:avLst/>
              <a:gdLst/>
              <a:ahLst/>
              <a:cxnLst/>
              <a:rect l="l" t="t" r="r" b="b"/>
              <a:pathLst>
                <a:path w="1883" h="1892" extrusionOk="0">
                  <a:moveTo>
                    <a:pt x="946" y="0"/>
                  </a:moveTo>
                  <a:cubicBezTo>
                    <a:pt x="420" y="0"/>
                    <a:pt x="0" y="428"/>
                    <a:pt x="0" y="946"/>
                  </a:cubicBezTo>
                  <a:cubicBezTo>
                    <a:pt x="0" y="1463"/>
                    <a:pt x="420" y="1891"/>
                    <a:pt x="946" y="1891"/>
                  </a:cubicBezTo>
                  <a:cubicBezTo>
                    <a:pt x="1463" y="1891"/>
                    <a:pt x="1883" y="1463"/>
                    <a:pt x="1883" y="946"/>
                  </a:cubicBezTo>
                  <a:cubicBezTo>
                    <a:pt x="1883" y="428"/>
                    <a:pt x="1463"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3"/>
            <p:cNvSpPr/>
            <p:nvPr/>
          </p:nvSpPr>
          <p:spPr>
            <a:xfrm>
              <a:off x="6600305" y="2286395"/>
              <a:ext cx="127565" cy="58808"/>
            </a:xfrm>
            <a:custGeom>
              <a:avLst/>
              <a:gdLst/>
              <a:ahLst/>
              <a:cxnLst/>
              <a:rect l="l" t="t" r="r" b="b"/>
              <a:pathLst>
                <a:path w="2731" h="1259" extrusionOk="0">
                  <a:moveTo>
                    <a:pt x="1" y="0"/>
                  </a:moveTo>
                  <a:lnTo>
                    <a:pt x="1" y="1258"/>
                  </a:lnTo>
                  <a:lnTo>
                    <a:pt x="2731" y="1258"/>
                  </a:lnTo>
                  <a:cubicBezTo>
                    <a:pt x="2213" y="491"/>
                    <a:pt x="1348" y="0"/>
                    <a:pt x="384"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3"/>
            <p:cNvSpPr/>
            <p:nvPr/>
          </p:nvSpPr>
          <p:spPr>
            <a:xfrm>
              <a:off x="6443637" y="2286395"/>
              <a:ext cx="127145" cy="58808"/>
            </a:xfrm>
            <a:custGeom>
              <a:avLst/>
              <a:gdLst/>
              <a:ahLst/>
              <a:cxnLst/>
              <a:rect l="l" t="t" r="r" b="b"/>
              <a:pathLst>
                <a:path w="2722" h="1259" extrusionOk="0">
                  <a:moveTo>
                    <a:pt x="2338" y="0"/>
                  </a:moveTo>
                  <a:cubicBezTo>
                    <a:pt x="1374" y="0"/>
                    <a:pt x="509" y="491"/>
                    <a:pt x="1" y="1258"/>
                  </a:cubicBezTo>
                  <a:lnTo>
                    <a:pt x="2721" y="1258"/>
                  </a:lnTo>
                  <a:lnTo>
                    <a:pt x="2721"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3"/>
            <p:cNvSpPr/>
            <p:nvPr/>
          </p:nvSpPr>
          <p:spPr>
            <a:xfrm>
              <a:off x="6335314" y="2374305"/>
              <a:ext cx="500498" cy="146716"/>
            </a:xfrm>
            <a:custGeom>
              <a:avLst/>
              <a:gdLst/>
              <a:ahLst/>
              <a:cxnLst/>
              <a:rect l="l" t="t" r="r" b="b"/>
              <a:pathLst>
                <a:path w="10715" h="3141" extrusionOk="0">
                  <a:moveTo>
                    <a:pt x="1847" y="1"/>
                  </a:moveTo>
                  <a:cubicBezTo>
                    <a:pt x="687" y="1"/>
                    <a:pt x="63" y="768"/>
                    <a:pt x="0" y="813"/>
                  </a:cubicBezTo>
                  <a:lnTo>
                    <a:pt x="0" y="3141"/>
                  </a:lnTo>
                  <a:lnTo>
                    <a:pt x="678" y="3141"/>
                  </a:lnTo>
                  <a:cubicBezTo>
                    <a:pt x="660" y="3043"/>
                    <a:pt x="651" y="2936"/>
                    <a:pt x="651" y="2829"/>
                  </a:cubicBezTo>
                  <a:cubicBezTo>
                    <a:pt x="651" y="1963"/>
                    <a:pt x="1356" y="1259"/>
                    <a:pt x="2221" y="1259"/>
                  </a:cubicBezTo>
                  <a:cubicBezTo>
                    <a:pt x="3087" y="1259"/>
                    <a:pt x="3792" y="1963"/>
                    <a:pt x="3792" y="2829"/>
                  </a:cubicBezTo>
                  <a:cubicBezTo>
                    <a:pt x="3792" y="2936"/>
                    <a:pt x="3774" y="3043"/>
                    <a:pt x="3756" y="3141"/>
                  </a:cubicBezTo>
                  <a:lnTo>
                    <a:pt x="6959" y="3141"/>
                  </a:lnTo>
                  <a:cubicBezTo>
                    <a:pt x="6941" y="3043"/>
                    <a:pt x="6932" y="2936"/>
                    <a:pt x="6932" y="2829"/>
                  </a:cubicBezTo>
                  <a:cubicBezTo>
                    <a:pt x="6932" y="1963"/>
                    <a:pt x="7628" y="1259"/>
                    <a:pt x="8493" y="1259"/>
                  </a:cubicBezTo>
                  <a:cubicBezTo>
                    <a:pt x="9367" y="1259"/>
                    <a:pt x="10063" y="1963"/>
                    <a:pt x="10063" y="2829"/>
                  </a:cubicBezTo>
                  <a:cubicBezTo>
                    <a:pt x="10063" y="2936"/>
                    <a:pt x="10054" y="3043"/>
                    <a:pt x="10036" y="3141"/>
                  </a:cubicBezTo>
                  <a:lnTo>
                    <a:pt x="10714" y="3141"/>
                  </a:lnTo>
                  <a:lnTo>
                    <a:pt x="10714" y="813"/>
                  </a:lnTo>
                  <a:cubicBezTo>
                    <a:pt x="10652" y="768"/>
                    <a:pt x="10010" y="1"/>
                    <a:pt x="8868"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3"/>
            <p:cNvSpPr/>
            <p:nvPr/>
          </p:nvSpPr>
          <p:spPr>
            <a:xfrm>
              <a:off x="6335314" y="2139722"/>
              <a:ext cx="235465" cy="176284"/>
            </a:xfrm>
            <a:custGeom>
              <a:avLst/>
              <a:gdLst/>
              <a:ahLst/>
              <a:cxnLst/>
              <a:rect l="l" t="t" r="r" b="b"/>
              <a:pathLst>
                <a:path w="5041" h="3774" extrusionOk="0">
                  <a:moveTo>
                    <a:pt x="3470" y="0"/>
                  </a:moveTo>
                  <a:cubicBezTo>
                    <a:pt x="3069" y="0"/>
                    <a:pt x="2721" y="268"/>
                    <a:pt x="2587" y="634"/>
                  </a:cubicBezTo>
                  <a:lnTo>
                    <a:pt x="1570" y="634"/>
                  </a:lnTo>
                  <a:cubicBezTo>
                    <a:pt x="705" y="634"/>
                    <a:pt x="0" y="1338"/>
                    <a:pt x="0" y="2204"/>
                  </a:cubicBezTo>
                  <a:cubicBezTo>
                    <a:pt x="0" y="3069"/>
                    <a:pt x="705" y="3774"/>
                    <a:pt x="1570" y="3774"/>
                  </a:cubicBezTo>
                  <a:lnTo>
                    <a:pt x="2007" y="3774"/>
                  </a:lnTo>
                  <a:cubicBezTo>
                    <a:pt x="2204" y="3533"/>
                    <a:pt x="2427" y="3319"/>
                    <a:pt x="2676" y="3140"/>
                  </a:cubicBezTo>
                  <a:lnTo>
                    <a:pt x="1588" y="3140"/>
                  </a:lnTo>
                  <a:cubicBezTo>
                    <a:pt x="1097" y="3140"/>
                    <a:pt x="660" y="2739"/>
                    <a:pt x="633" y="2248"/>
                  </a:cubicBezTo>
                  <a:cubicBezTo>
                    <a:pt x="598" y="1713"/>
                    <a:pt x="1035" y="1258"/>
                    <a:pt x="1570" y="1258"/>
                  </a:cubicBezTo>
                  <a:lnTo>
                    <a:pt x="2587" y="1258"/>
                  </a:lnTo>
                  <a:cubicBezTo>
                    <a:pt x="2721" y="1624"/>
                    <a:pt x="3069" y="1883"/>
                    <a:pt x="3470" y="1883"/>
                  </a:cubicBezTo>
                  <a:lnTo>
                    <a:pt x="5040" y="1883"/>
                  </a:lnTo>
                  <a:lnTo>
                    <a:pt x="5040" y="1258"/>
                  </a:lnTo>
                  <a:lnTo>
                    <a:pt x="4416" y="1258"/>
                  </a:lnTo>
                  <a:lnTo>
                    <a:pt x="4416" y="634"/>
                  </a:lnTo>
                  <a:lnTo>
                    <a:pt x="5040" y="634"/>
                  </a:lnTo>
                  <a:lnTo>
                    <a:pt x="5040"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4" name="Google Shape;1014;p113" descr="Graphic showing car with battery"/>
          <p:cNvGrpSpPr/>
          <p:nvPr/>
        </p:nvGrpSpPr>
        <p:grpSpPr>
          <a:xfrm>
            <a:off x="2129610" y="4444955"/>
            <a:ext cx="642489" cy="572698"/>
            <a:chOff x="6335314" y="3927400"/>
            <a:chExt cx="500498" cy="440063"/>
          </a:xfrm>
        </p:grpSpPr>
        <p:sp>
          <p:nvSpPr>
            <p:cNvPr id="1015" name="Google Shape;1015;p113"/>
            <p:cNvSpPr/>
            <p:nvPr/>
          </p:nvSpPr>
          <p:spPr>
            <a:xfrm>
              <a:off x="6453633" y="3927400"/>
              <a:ext cx="210896" cy="146716"/>
            </a:xfrm>
            <a:custGeom>
              <a:avLst/>
              <a:gdLst/>
              <a:ahLst/>
              <a:cxnLst/>
              <a:rect l="l" t="t" r="r" b="b"/>
              <a:pathLst>
                <a:path w="4515" h="3141" extrusionOk="0">
                  <a:moveTo>
                    <a:pt x="1" y="0"/>
                  </a:moveTo>
                  <a:lnTo>
                    <a:pt x="1" y="3140"/>
                  </a:lnTo>
                  <a:lnTo>
                    <a:pt x="4515" y="3140"/>
                  </a:lnTo>
                  <a:lnTo>
                    <a:pt x="2945"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3"/>
            <p:cNvSpPr/>
            <p:nvPr/>
          </p:nvSpPr>
          <p:spPr>
            <a:xfrm>
              <a:off x="6624081" y="3927400"/>
              <a:ext cx="122987" cy="146716"/>
            </a:xfrm>
            <a:custGeom>
              <a:avLst/>
              <a:gdLst/>
              <a:ahLst/>
              <a:cxnLst/>
              <a:rect l="l" t="t" r="r" b="b"/>
              <a:pathLst>
                <a:path w="2633" h="3141" extrusionOk="0">
                  <a:moveTo>
                    <a:pt x="0" y="0"/>
                  </a:moveTo>
                  <a:lnTo>
                    <a:pt x="1570" y="3140"/>
                  </a:lnTo>
                  <a:lnTo>
                    <a:pt x="1999" y="3140"/>
                  </a:lnTo>
                  <a:lnTo>
                    <a:pt x="1999" y="1883"/>
                  </a:lnTo>
                  <a:lnTo>
                    <a:pt x="2632" y="1883"/>
                  </a:lnTo>
                  <a:lnTo>
                    <a:pt x="2632" y="1258"/>
                  </a:lnTo>
                  <a:lnTo>
                    <a:pt x="1999" y="1258"/>
                  </a:lnTo>
                  <a:lnTo>
                    <a:pt x="1999"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3"/>
            <p:cNvSpPr/>
            <p:nvPr/>
          </p:nvSpPr>
          <p:spPr>
            <a:xfrm>
              <a:off x="6394871" y="4279508"/>
              <a:ext cx="88002" cy="87955"/>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3"/>
            <p:cNvSpPr/>
            <p:nvPr/>
          </p:nvSpPr>
          <p:spPr>
            <a:xfrm>
              <a:off x="6688262" y="4279508"/>
              <a:ext cx="87955" cy="87955"/>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3"/>
            <p:cNvSpPr/>
            <p:nvPr/>
          </p:nvSpPr>
          <p:spPr>
            <a:xfrm>
              <a:off x="6600305" y="4103641"/>
              <a:ext cx="127565" cy="58388"/>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3"/>
            <p:cNvSpPr/>
            <p:nvPr/>
          </p:nvSpPr>
          <p:spPr>
            <a:xfrm>
              <a:off x="6443637" y="4103641"/>
              <a:ext cx="127145" cy="58388"/>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3"/>
            <p:cNvSpPr/>
            <p:nvPr/>
          </p:nvSpPr>
          <p:spPr>
            <a:xfrm>
              <a:off x="6335314" y="4191598"/>
              <a:ext cx="500498" cy="146716"/>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13"/>
          <p:cNvGrpSpPr/>
          <p:nvPr/>
        </p:nvGrpSpPr>
        <p:grpSpPr>
          <a:xfrm>
            <a:off x="3827325" y="4463996"/>
            <a:ext cx="642489" cy="534765"/>
            <a:chOff x="6335314" y="2139722"/>
            <a:chExt cx="500498" cy="410915"/>
          </a:xfrm>
        </p:grpSpPr>
        <p:sp>
          <p:nvSpPr>
            <p:cNvPr id="1023" name="Google Shape;1023;p113"/>
            <p:cNvSpPr/>
            <p:nvPr/>
          </p:nvSpPr>
          <p:spPr>
            <a:xfrm>
              <a:off x="6394871" y="2462262"/>
              <a:ext cx="88002" cy="88375"/>
            </a:xfrm>
            <a:custGeom>
              <a:avLst/>
              <a:gdLst/>
              <a:ahLst/>
              <a:cxnLst/>
              <a:rect l="l" t="t" r="r" b="b"/>
              <a:pathLst>
                <a:path w="1884" h="1892" extrusionOk="0">
                  <a:moveTo>
                    <a:pt x="946" y="0"/>
                  </a:moveTo>
                  <a:cubicBezTo>
                    <a:pt x="429" y="0"/>
                    <a:pt x="1" y="428"/>
                    <a:pt x="1" y="946"/>
                  </a:cubicBezTo>
                  <a:cubicBezTo>
                    <a:pt x="1" y="1463"/>
                    <a:pt x="429" y="1891"/>
                    <a:pt x="946" y="1891"/>
                  </a:cubicBezTo>
                  <a:cubicBezTo>
                    <a:pt x="1464" y="1891"/>
                    <a:pt x="1883" y="1463"/>
                    <a:pt x="1883" y="946"/>
                  </a:cubicBezTo>
                  <a:cubicBezTo>
                    <a:pt x="1883" y="428"/>
                    <a:pt x="1464"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3"/>
            <p:cNvSpPr/>
            <p:nvPr/>
          </p:nvSpPr>
          <p:spPr>
            <a:xfrm>
              <a:off x="6688262" y="2462262"/>
              <a:ext cx="87955" cy="88375"/>
            </a:xfrm>
            <a:custGeom>
              <a:avLst/>
              <a:gdLst/>
              <a:ahLst/>
              <a:cxnLst/>
              <a:rect l="l" t="t" r="r" b="b"/>
              <a:pathLst>
                <a:path w="1883" h="1892" extrusionOk="0">
                  <a:moveTo>
                    <a:pt x="946" y="0"/>
                  </a:moveTo>
                  <a:cubicBezTo>
                    <a:pt x="420" y="0"/>
                    <a:pt x="0" y="428"/>
                    <a:pt x="0" y="946"/>
                  </a:cubicBezTo>
                  <a:cubicBezTo>
                    <a:pt x="0" y="1463"/>
                    <a:pt x="420" y="1891"/>
                    <a:pt x="946" y="1891"/>
                  </a:cubicBezTo>
                  <a:cubicBezTo>
                    <a:pt x="1463" y="1891"/>
                    <a:pt x="1883" y="1463"/>
                    <a:pt x="1883" y="946"/>
                  </a:cubicBezTo>
                  <a:cubicBezTo>
                    <a:pt x="1883" y="428"/>
                    <a:pt x="1463"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3"/>
            <p:cNvSpPr/>
            <p:nvPr/>
          </p:nvSpPr>
          <p:spPr>
            <a:xfrm>
              <a:off x="6600305" y="2286395"/>
              <a:ext cx="127565" cy="58808"/>
            </a:xfrm>
            <a:custGeom>
              <a:avLst/>
              <a:gdLst/>
              <a:ahLst/>
              <a:cxnLst/>
              <a:rect l="l" t="t" r="r" b="b"/>
              <a:pathLst>
                <a:path w="2731" h="1259" extrusionOk="0">
                  <a:moveTo>
                    <a:pt x="1" y="0"/>
                  </a:moveTo>
                  <a:lnTo>
                    <a:pt x="1" y="1258"/>
                  </a:lnTo>
                  <a:lnTo>
                    <a:pt x="2731" y="1258"/>
                  </a:lnTo>
                  <a:cubicBezTo>
                    <a:pt x="2213" y="491"/>
                    <a:pt x="1348" y="0"/>
                    <a:pt x="384"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3"/>
            <p:cNvSpPr/>
            <p:nvPr/>
          </p:nvSpPr>
          <p:spPr>
            <a:xfrm>
              <a:off x="6443637" y="2286395"/>
              <a:ext cx="127145" cy="58808"/>
            </a:xfrm>
            <a:custGeom>
              <a:avLst/>
              <a:gdLst/>
              <a:ahLst/>
              <a:cxnLst/>
              <a:rect l="l" t="t" r="r" b="b"/>
              <a:pathLst>
                <a:path w="2722" h="1259" extrusionOk="0">
                  <a:moveTo>
                    <a:pt x="2338" y="0"/>
                  </a:moveTo>
                  <a:cubicBezTo>
                    <a:pt x="1374" y="0"/>
                    <a:pt x="509" y="491"/>
                    <a:pt x="1" y="1258"/>
                  </a:cubicBezTo>
                  <a:lnTo>
                    <a:pt x="2721" y="1258"/>
                  </a:lnTo>
                  <a:lnTo>
                    <a:pt x="2721"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3"/>
            <p:cNvSpPr/>
            <p:nvPr/>
          </p:nvSpPr>
          <p:spPr>
            <a:xfrm>
              <a:off x="6335314" y="2374305"/>
              <a:ext cx="500498" cy="146716"/>
            </a:xfrm>
            <a:custGeom>
              <a:avLst/>
              <a:gdLst/>
              <a:ahLst/>
              <a:cxnLst/>
              <a:rect l="l" t="t" r="r" b="b"/>
              <a:pathLst>
                <a:path w="10715" h="3141" extrusionOk="0">
                  <a:moveTo>
                    <a:pt x="1847" y="1"/>
                  </a:moveTo>
                  <a:cubicBezTo>
                    <a:pt x="687" y="1"/>
                    <a:pt x="63" y="768"/>
                    <a:pt x="0" y="813"/>
                  </a:cubicBezTo>
                  <a:lnTo>
                    <a:pt x="0" y="3141"/>
                  </a:lnTo>
                  <a:lnTo>
                    <a:pt x="678" y="3141"/>
                  </a:lnTo>
                  <a:cubicBezTo>
                    <a:pt x="660" y="3043"/>
                    <a:pt x="651" y="2936"/>
                    <a:pt x="651" y="2829"/>
                  </a:cubicBezTo>
                  <a:cubicBezTo>
                    <a:pt x="651" y="1963"/>
                    <a:pt x="1356" y="1259"/>
                    <a:pt x="2221" y="1259"/>
                  </a:cubicBezTo>
                  <a:cubicBezTo>
                    <a:pt x="3087" y="1259"/>
                    <a:pt x="3792" y="1963"/>
                    <a:pt x="3792" y="2829"/>
                  </a:cubicBezTo>
                  <a:cubicBezTo>
                    <a:pt x="3792" y="2936"/>
                    <a:pt x="3774" y="3043"/>
                    <a:pt x="3756" y="3141"/>
                  </a:cubicBezTo>
                  <a:lnTo>
                    <a:pt x="6959" y="3141"/>
                  </a:lnTo>
                  <a:cubicBezTo>
                    <a:pt x="6941" y="3043"/>
                    <a:pt x="6932" y="2936"/>
                    <a:pt x="6932" y="2829"/>
                  </a:cubicBezTo>
                  <a:cubicBezTo>
                    <a:pt x="6932" y="1963"/>
                    <a:pt x="7628" y="1259"/>
                    <a:pt x="8493" y="1259"/>
                  </a:cubicBezTo>
                  <a:cubicBezTo>
                    <a:pt x="9367" y="1259"/>
                    <a:pt x="10063" y="1963"/>
                    <a:pt x="10063" y="2829"/>
                  </a:cubicBezTo>
                  <a:cubicBezTo>
                    <a:pt x="10063" y="2936"/>
                    <a:pt x="10054" y="3043"/>
                    <a:pt x="10036" y="3141"/>
                  </a:cubicBezTo>
                  <a:lnTo>
                    <a:pt x="10714" y="3141"/>
                  </a:lnTo>
                  <a:lnTo>
                    <a:pt x="10714" y="813"/>
                  </a:lnTo>
                  <a:cubicBezTo>
                    <a:pt x="10652" y="768"/>
                    <a:pt x="10010" y="1"/>
                    <a:pt x="8868"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3"/>
            <p:cNvSpPr/>
            <p:nvPr/>
          </p:nvSpPr>
          <p:spPr>
            <a:xfrm>
              <a:off x="6335314" y="2139722"/>
              <a:ext cx="235465" cy="176284"/>
            </a:xfrm>
            <a:custGeom>
              <a:avLst/>
              <a:gdLst/>
              <a:ahLst/>
              <a:cxnLst/>
              <a:rect l="l" t="t" r="r" b="b"/>
              <a:pathLst>
                <a:path w="5041" h="3774" extrusionOk="0">
                  <a:moveTo>
                    <a:pt x="3470" y="0"/>
                  </a:moveTo>
                  <a:cubicBezTo>
                    <a:pt x="3069" y="0"/>
                    <a:pt x="2721" y="268"/>
                    <a:pt x="2587" y="634"/>
                  </a:cubicBezTo>
                  <a:lnTo>
                    <a:pt x="1570" y="634"/>
                  </a:lnTo>
                  <a:cubicBezTo>
                    <a:pt x="705" y="634"/>
                    <a:pt x="0" y="1338"/>
                    <a:pt x="0" y="2204"/>
                  </a:cubicBezTo>
                  <a:cubicBezTo>
                    <a:pt x="0" y="3069"/>
                    <a:pt x="705" y="3774"/>
                    <a:pt x="1570" y="3774"/>
                  </a:cubicBezTo>
                  <a:lnTo>
                    <a:pt x="2007" y="3774"/>
                  </a:lnTo>
                  <a:cubicBezTo>
                    <a:pt x="2204" y="3533"/>
                    <a:pt x="2427" y="3319"/>
                    <a:pt x="2676" y="3140"/>
                  </a:cubicBezTo>
                  <a:lnTo>
                    <a:pt x="1588" y="3140"/>
                  </a:lnTo>
                  <a:cubicBezTo>
                    <a:pt x="1097" y="3140"/>
                    <a:pt x="660" y="2739"/>
                    <a:pt x="633" y="2248"/>
                  </a:cubicBezTo>
                  <a:cubicBezTo>
                    <a:pt x="598" y="1713"/>
                    <a:pt x="1035" y="1258"/>
                    <a:pt x="1570" y="1258"/>
                  </a:cubicBezTo>
                  <a:lnTo>
                    <a:pt x="2587" y="1258"/>
                  </a:lnTo>
                  <a:cubicBezTo>
                    <a:pt x="2721" y="1624"/>
                    <a:pt x="3069" y="1883"/>
                    <a:pt x="3470" y="1883"/>
                  </a:cubicBezTo>
                  <a:lnTo>
                    <a:pt x="5040" y="1883"/>
                  </a:lnTo>
                  <a:lnTo>
                    <a:pt x="5040" y="1258"/>
                  </a:lnTo>
                  <a:lnTo>
                    <a:pt x="4416" y="1258"/>
                  </a:lnTo>
                  <a:lnTo>
                    <a:pt x="4416" y="634"/>
                  </a:lnTo>
                  <a:lnTo>
                    <a:pt x="5040" y="634"/>
                  </a:lnTo>
                  <a:lnTo>
                    <a:pt x="5040"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113"/>
          <p:cNvGrpSpPr/>
          <p:nvPr/>
        </p:nvGrpSpPr>
        <p:grpSpPr>
          <a:xfrm>
            <a:off x="4784322" y="4444992"/>
            <a:ext cx="642489" cy="572698"/>
            <a:chOff x="6335314" y="3927400"/>
            <a:chExt cx="500498" cy="440063"/>
          </a:xfrm>
        </p:grpSpPr>
        <p:sp>
          <p:nvSpPr>
            <p:cNvPr id="1030" name="Google Shape;1030;p113"/>
            <p:cNvSpPr/>
            <p:nvPr/>
          </p:nvSpPr>
          <p:spPr>
            <a:xfrm>
              <a:off x="6453633" y="3927400"/>
              <a:ext cx="210896" cy="146716"/>
            </a:xfrm>
            <a:custGeom>
              <a:avLst/>
              <a:gdLst/>
              <a:ahLst/>
              <a:cxnLst/>
              <a:rect l="l" t="t" r="r" b="b"/>
              <a:pathLst>
                <a:path w="4515" h="3141" extrusionOk="0">
                  <a:moveTo>
                    <a:pt x="1" y="0"/>
                  </a:moveTo>
                  <a:lnTo>
                    <a:pt x="1" y="3140"/>
                  </a:lnTo>
                  <a:lnTo>
                    <a:pt x="4515" y="3140"/>
                  </a:lnTo>
                  <a:lnTo>
                    <a:pt x="2945"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3"/>
            <p:cNvSpPr/>
            <p:nvPr/>
          </p:nvSpPr>
          <p:spPr>
            <a:xfrm>
              <a:off x="6624081" y="3927400"/>
              <a:ext cx="122987" cy="146716"/>
            </a:xfrm>
            <a:custGeom>
              <a:avLst/>
              <a:gdLst/>
              <a:ahLst/>
              <a:cxnLst/>
              <a:rect l="l" t="t" r="r" b="b"/>
              <a:pathLst>
                <a:path w="2633" h="3141" extrusionOk="0">
                  <a:moveTo>
                    <a:pt x="0" y="0"/>
                  </a:moveTo>
                  <a:lnTo>
                    <a:pt x="1570" y="3140"/>
                  </a:lnTo>
                  <a:lnTo>
                    <a:pt x="1999" y="3140"/>
                  </a:lnTo>
                  <a:lnTo>
                    <a:pt x="1999" y="1883"/>
                  </a:lnTo>
                  <a:lnTo>
                    <a:pt x="2632" y="1883"/>
                  </a:lnTo>
                  <a:lnTo>
                    <a:pt x="2632" y="1258"/>
                  </a:lnTo>
                  <a:lnTo>
                    <a:pt x="1999" y="1258"/>
                  </a:lnTo>
                  <a:lnTo>
                    <a:pt x="1999"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3"/>
            <p:cNvSpPr/>
            <p:nvPr/>
          </p:nvSpPr>
          <p:spPr>
            <a:xfrm>
              <a:off x="6394871" y="4279508"/>
              <a:ext cx="88002" cy="87955"/>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3"/>
            <p:cNvSpPr/>
            <p:nvPr/>
          </p:nvSpPr>
          <p:spPr>
            <a:xfrm>
              <a:off x="6688262" y="4279508"/>
              <a:ext cx="87955" cy="87955"/>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3"/>
            <p:cNvSpPr/>
            <p:nvPr/>
          </p:nvSpPr>
          <p:spPr>
            <a:xfrm>
              <a:off x="6600305" y="4103641"/>
              <a:ext cx="127565" cy="58388"/>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3"/>
            <p:cNvSpPr/>
            <p:nvPr/>
          </p:nvSpPr>
          <p:spPr>
            <a:xfrm>
              <a:off x="6443637" y="4103641"/>
              <a:ext cx="127145" cy="58388"/>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3"/>
            <p:cNvSpPr/>
            <p:nvPr/>
          </p:nvSpPr>
          <p:spPr>
            <a:xfrm>
              <a:off x="6335314" y="4191598"/>
              <a:ext cx="500498" cy="146716"/>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113"/>
          <p:cNvGrpSpPr/>
          <p:nvPr/>
        </p:nvGrpSpPr>
        <p:grpSpPr>
          <a:xfrm>
            <a:off x="6897060" y="4444942"/>
            <a:ext cx="642489" cy="572698"/>
            <a:chOff x="6335314" y="3927400"/>
            <a:chExt cx="500498" cy="440063"/>
          </a:xfrm>
        </p:grpSpPr>
        <p:sp>
          <p:nvSpPr>
            <p:cNvPr id="1038" name="Google Shape;1038;p113"/>
            <p:cNvSpPr/>
            <p:nvPr/>
          </p:nvSpPr>
          <p:spPr>
            <a:xfrm>
              <a:off x="6453633" y="3927400"/>
              <a:ext cx="210896" cy="146716"/>
            </a:xfrm>
            <a:custGeom>
              <a:avLst/>
              <a:gdLst/>
              <a:ahLst/>
              <a:cxnLst/>
              <a:rect l="l" t="t" r="r" b="b"/>
              <a:pathLst>
                <a:path w="4515" h="3141" extrusionOk="0">
                  <a:moveTo>
                    <a:pt x="1" y="0"/>
                  </a:moveTo>
                  <a:lnTo>
                    <a:pt x="1" y="3140"/>
                  </a:lnTo>
                  <a:lnTo>
                    <a:pt x="4515" y="3140"/>
                  </a:lnTo>
                  <a:lnTo>
                    <a:pt x="2945"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3"/>
            <p:cNvSpPr/>
            <p:nvPr/>
          </p:nvSpPr>
          <p:spPr>
            <a:xfrm>
              <a:off x="6624081" y="3927400"/>
              <a:ext cx="122987" cy="146716"/>
            </a:xfrm>
            <a:custGeom>
              <a:avLst/>
              <a:gdLst/>
              <a:ahLst/>
              <a:cxnLst/>
              <a:rect l="l" t="t" r="r" b="b"/>
              <a:pathLst>
                <a:path w="2633" h="3141" extrusionOk="0">
                  <a:moveTo>
                    <a:pt x="0" y="0"/>
                  </a:moveTo>
                  <a:lnTo>
                    <a:pt x="1570" y="3140"/>
                  </a:lnTo>
                  <a:lnTo>
                    <a:pt x="1999" y="3140"/>
                  </a:lnTo>
                  <a:lnTo>
                    <a:pt x="1999" y="1883"/>
                  </a:lnTo>
                  <a:lnTo>
                    <a:pt x="2632" y="1883"/>
                  </a:lnTo>
                  <a:lnTo>
                    <a:pt x="2632" y="1258"/>
                  </a:lnTo>
                  <a:lnTo>
                    <a:pt x="1999" y="1258"/>
                  </a:lnTo>
                  <a:lnTo>
                    <a:pt x="1999"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3"/>
            <p:cNvSpPr/>
            <p:nvPr/>
          </p:nvSpPr>
          <p:spPr>
            <a:xfrm>
              <a:off x="6394871" y="4279508"/>
              <a:ext cx="88002" cy="87955"/>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3"/>
            <p:cNvSpPr/>
            <p:nvPr/>
          </p:nvSpPr>
          <p:spPr>
            <a:xfrm>
              <a:off x="6688262" y="4279508"/>
              <a:ext cx="87955" cy="87955"/>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3"/>
            <p:cNvSpPr/>
            <p:nvPr/>
          </p:nvSpPr>
          <p:spPr>
            <a:xfrm>
              <a:off x="6600305" y="4103641"/>
              <a:ext cx="127565" cy="58388"/>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3"/>
            <p:cNvSpPr/>
            <p:nvPr/>
          </p:nvSpPr>
          <p:spPr>
            <a:xfrm>
              <a:off x="6443637" y="4103641"/>
              <a:ext cx="127145" cy="58388"/>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3"/>
            <p:cNvSpPr/>
            <p:nvPr/>
          </p:nvSpPr>
          <p:spPr>
            <a:xfrm>
              <a:off x="6335314" y="4191598"/>
              <a:ext cx="500498" cy="146716"/>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14" descr="Example Week - Level 1 Charging"/>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Example Week - Level 1 Charging</a:t>
            </a:r>
            <a:endParaRPr dirty="0"/>
          </a:p>
        </p:txBody>
      </p:sp>
      <p:sp>
        <p:nvSpPr>
          <p:cNvPr id="1050" name="Google Shape;1050;p114" descr="Page 5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dirty="0"/>
          </a:p>
        </p:txBody>
      </p:sp>
      <p:pic>
        <p:nvPicPr>
          <p:cNvPr id="1051" name="Google Shape;1051;p114" descr="Chart showing vehicle State of Charge (vertical) and Day and time"/>
          <p:cNvPicPr preferRelativeResize="0"/>
          <p:nvPr/>
        </p:nvPicPr>
        <p:blipFill>
          <a:blip r:embed="rId3">
            <a:alphaModFix/>
          </a:blip>
          <a:stretch>
            <a:fillRect/>
          </a:stretch>
        </p:blipFill>
        <p:spPr>
          <a:xfrm>
            <a:off x="311700" y="1038100"/>
            <a:ext cx="7867905" cy="4105475"/>
          </a:xfrm>
          <a:prstGeom prst="rect">
            <a:avLst/>
          </a:prstGeom>
          <a:noFill/>
          <a:ln>
            <a:noFill/>
          </a:ln>
        </p:spPr>
      </p:pic>
      <p:sp>
        <p:nvSpPr>
          <p:cNvPr id="1052" name="Google Shape;1052;p114" descr="Ford F-150 Lightning (200 miles)&#10;"/>
          <p:cNvSpPr txBox="1"/>
          <p:nvPr/>
        </p:nvSpPr>
        <p:spPr>
          <a:xfrm>
            <a:off x="1243575" y="871350"/>
            <a:ext cx="42552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32963"/>
                </a:solidFill>
              </a:rPr>
              <a:t>Ford F-150 Lightning (200 miles)</a:t>
            </a:r>
            <a:endParaRPr sz="1800" dirty="0">
              <a:solidFill>
                <a:srgbClr val="032963"/>
              </a:solidFill>
            </a:endParaRPr>
          </a:p>
        </p:txBody>
      </p:sp>
      <p:cxnSp>
        <p:nvCxnSpPr>
          <p:cNvPr id="1053" name="Google Shape;1053;p114"/>
          <p:cNvCxnSpPr/>
          <p:nvPr/>
        </p:nvCxnSpPr>
        <p:spPr>
          <a:xfrm>
            <a:off x="1282525" y="1992275"/>
            <a:ext cx="6686400" cy="0"/>
          </a:xfrm>
          <a:prstGeom prst="straightConnector1">
            <a:avLst/>
          </a:prstGeom>
          <a:noFill/>
          <a:ln w="19050" cap="flat" cmpd="sng">
            <a:solidFill>
              <a:srgbClr val="CC0000"/>
            </a:solidFill>
            <a:prstDash val="dash"/>
            <a:round/>
            <a:headEnd type="none" w="med" len="med"/>
            <a:tailEnd type="none" w="med" len="med"/>
          </a:ln>
        </p:spPr>
      </p:cxnSp>
      <p:cxnSp>
        <p:nvCxnSpPr>
          <p:cNvPr id="1054" name="Google Shape;1054;p114"/>
          <p:cNvCxnSpPr/>
          <p:nvPr/>
        </p:nvCxnSpPr>
        <p:spPr>
          <a:xfrm>
            <a:off x="2011775" y="2571750"/>
            <a:ext cx="0" cy="2144400"/>
          </a:xfrm>
          <a:prstGeom prst="straightConnector1">
            <a:avLst/>
          </a:prstGeom>
          <a:noFill/>
          <a:ln w="9525" cap="flat" cmpd="sng">
            <a:solidFill>
              <a:srgbClr val="CC0000"/>
            </a:solidFill>
            <a:prstDash val="solid"/>
            <a:round/>
            <a:headEnd type="none" w="med" len="med"/>
            <a:tailEnd type="none" w="med" len="med"/>
          </a:ln>
        </p:spPr>
      </p:cxnSp>
      <p:cxnSp>
        <p:nvCxnSpPr>
          <p:cNvPr id="1055" name="Google Shape;1055;p114"/>
          <p:cNvCxnSpPr/>
          <p:nvPr/>
        </p:nvCxnSpPr>
        <p:spPr>
          <a:xfrm>
            <a:off x="3498088" y="2730825"/>
            <a:ext cx="0" cy="1985400"/>
          </a:xfrm>
          <a:prstGeom prst="straightConnector1">
            <a:avLst/>
          </a:prstGeom>
          <a:noFill/>
          <a:ln w="9525" cap="flat" cmpd="sng">
            <a:solidFill>
              <a:srgbClr val="CC0000"/>
            </a:solidFill>
            <a:prstDash val="solid"/>
            <a:round/>
            <a:headEnd type="none" w="med" len="med"/>
            <a:tailEnd type="none" w="med" len="med"/>
          </a:ln>
        </p:spPr>
      </p:cxnSp>
      <p:cxnSp>
        <p:nvCxnSpPr>
          <p:cNvPr id="1056" name="Google Shape;1056;p114"/>
          <p:cNvCxnSpPr/>
          <p:nvPr/>
        </p:nvCxnSpPr>
        <p:spPr>
          <a:xfrm>
            <a:off x="4983475" y="2861913"/>
            <a:ext cx="0" cy="1861500"/>
          </a:xfrm>
          <a:prstGeom prst="straightConnector1">
            <a:avLst/>
          </a:prstGeom>
          <a:noFill/>
          <a:ln w="9525" cap="flat" cmpd="sng">
            <a:solidFill>
              <a:srgbClr val="CC0000"/>
            </a:solidFill>
            <a:prstDash val="solid"/>
            <a:round/>
            <a:headEnd type="none" w="med" len="med"/>
            <a:tailEnd type="none" w="med" len="med"/>
          </a:ln>
        </p:spPr>
      </p:cxnSp>
      <p:cxnSp>
        <p:nvCxnSpPr>
          <p:cNvPr id="1057" name="Google Shape;1057;p114"/>
          <p:cNvCxnSpPr/>
          <p:nvPr/>
        </p:nvCxnSpPr>
        <p:spPr>
          <a:xfrm>
            <a:off x="6476625" y="3001575"/>
            <a:ext cx="0" cy="1721700"/>
          </a:xfrm>
          <a:prstGeom prst="straightConnector1">
            <a:avLst/>
          </a:prstGeom>
          <a:noFill/>
          <a:ln w="9525" cap="flat" cmpd="sng">
            <a:solidFill>
              <a:srgbClr val="CC0000"/>
            </a:solidFill>
            <a:prstDash val="solid"/>
            <a:round/>
            <a:headEnd type="none" w="med" len="med"/>
            <a:tailEnd type="none" w="med" len="med"/>
          </a:ln>
        </p:spPr>
      </p:cxnSp>
      <p:cxnSp>
        <p:nvCxnSpPr>
          <p:cNvPr id="1058" name="Google Shape;1058;p114"/>
          <p:cNvCxnSpPr/>
          <p:nvPr/>
        </p:nvCxnSpPr>
        <p:spPr>
          <a:xfrm>
            <a:off x="2759063" y="2146250"/>
            <a:ext cx="0" cy="2562600"/>
          </a:xfrm>
          <a:prstGeom prst="straightConnector1">
            <a:avLst/>
          </a:prstGeom>
          <a:noFill/>
          <a:ln w="9525" cap="flat" cmpd="sng">
            <a:solidFill>
              <a:srgbClr val="CC0000"/>
            </a:solidFill>
            <a:prstDash val="solid"/>
            <a:round/>
            <a:headEnd type="none" w="med" len="med"/>
            <a:tailEnd type="none" w="med" len="med"/>
          </a:ln>
        </p:spPr>
      </p:cxnSp>
      <p:cxnSp>
        <p:nvCxnSpPr>
          <p:cNvPr id="1059" name="Google Shape;1059;p114"/>
          <p:cNvCxnSpPr/>
          <p:nvPr/>
        </p:nvCxnSpPr>
        <p:spPr>
          <a:xfrm>
            <a:off x="4268725" y="2289650"/>
            <a:ext cx="0" cy="2426400"/>
          </a:xfrm>
          <a:prstGeom prst="straightConnector1">
            <a:avLst/>
          </a:prstGeom>
          <a:noFill/>
          <a:ln w="9525" cap="flat" cmpd="sng">
            <a:solidFill>
              <a:srgbClr val="CC0000"/>
            </a:solidFill>
            <a:prstDash val="solid"/>
            <a:round/>
            <a:headEnd type="none" w="med" len="med"/>
            <a:tailEnd type="none" w="med" len="med"/>
          </a:ln>
        </p:spPr>
      </p:cxnSp>
      <p:cxnSp>
        <p:nvCxnSpPr>
          <p:cNvPr id="1060" name="Google Shape;1060;p114"/>
          <p:cNvCxnSpPr/>
          <p:nvPr/>
        </p:nvCxnSpPr>
        <p:spPr>
          <a:xfrm>
            <a:off x="5730050" y="2412400"/>
            <a:ext cx="0" cy="2310900"/>
          </a:xfrm>
          <a:prstGeom prst="straightConnector1">
            <a:avLst/>
          </a:prstGeom>
          <a:noFill/>
          <a:ln w="9525" cap="flat" cmpd="sng">
            <a:solidFill>
              <a:srgbClr val="CC0000"/>
            </a:solidFill>
            <a:prstDash val="solid"/>
            <a:round/>
            <a:headEnd type="none" w="med" len="med"/>
            <a:tailEnd type="none" w="med" len="med"/>
          </a:ln>
        </p:spPr>
      </p:cxnSp>
      <p:cxnSp>
        <p:nvCxnSpPr>
          <p:cNvPr id="1061" name="Google Shape;1061;p114"/>
          <p:cNvCxnSpPr/>
          <p:nvPr/>
        </p:nvCxnSpPr>
        <p:spPr>
          <a:xfrm>
            <a:off x="7223200" y="2571750"/>
            <a:ext cx="0" cy="2137200"/>
          </a:xfrm>
          <a:prstGeom prst="straightConnector1">
            <a:avLst/>
          </a:prstGeom>
          <a:noFill/>
          <a:ln w="9525" cap="flat" cmpd="sng">
            <a:solidFill>
              <a:srgbClr val="CC0000"/>
            </a:solidFill>
            <a:prstDash val="solid"/>
            <a:round/>
            <a:headEnd type="none" w="med" len="med"/>
            <a:tailEnd type="none" w="med" len="med"/>
          </a:ln>
        </p:spPr>
      </p:cxnSp>
      <p:grpSp>
        <p:nvGrpSpPr>
          <p:cNvPr id="1062" name="Google Shape;1062;p114"/>
          <p:cNvGrpSpPr/>
          <p:nvPr/>
        </p:nvGrpSpPr>
        <p:grpSpPr>
          <a:xfrm>
            <a:off x="5910808" y="3423235"/>
            <a:ext cx="385033" cy="186021"/>
            <a:chOff x="6335314" y="4103641"/>
            <a:chExt cx="500498" cy="263822"/>
          </a:xfrm>
        </p:grpSpPr>
        <p:sp>
          <p:nvSpPr>
            <p:cNvPr id="1063" name="Google Shape;1063;p114"/>
            <p:cNvSpPr/>
            <p:nvPr/>
          </p:nvSpPr>
          <p:spPr>
            <a:xfrm>
              <a:off x="6394871" y="4279508"/>
              <a:ext cx="88002" cy="87955"/>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064" name="Google Shape;1064;p114"/>
            <p:cNvSpPr/>
            <p:nvPr/>
          </p:nvSpPr>
          <p:spPr>
            <a:xfrm>
              <a:off x="6688262" y="4279508"/>
              <a:ext cx="87955" cy="87955"/>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065" name="Google Shape;1065;p114"/>
            <p:cNvSpPr/>
            <p:nvPr/>
          </p:nvSpPr>
          <p:spPr>
            <a:xfrm>
              <a:off x="6600305" y="4103641"/>
              <a:ext cx="127565" cy="58388"/>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066" name="Google Shape;1066;p114"/>
            <p:cNvSpPr/>
            <p:nvPr/>
          </p:nvSpPr>
          <p:spPr>
            <a:xfrm>
              <a:off x="6443637" y="4103641"/>
              <a:ext cx="127145" cy="58388"/>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067" name="Google Shape;1067;p114"/>
            <p:cNvSpPr/>
            <p:nvPr/>
          </p:nvSpPr>
          <p:spPr>
            <a:xfrm>
              <a:off x="6335314" y="4191598"/>
              <a:ext cx="500498" cy="146716"/>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grpSp>
      <p:grpSp>
        <p:nvGrpSpPr>
          <p:cNvPr id="1068" name="Google Shape;1068;p114"/>
          <p:cNvGrpSpPr/>
          <p:nvPr/>
        </p:nvGrpSpPr>
        <p:grpSpPr>
          <a:xfrm>
            <a:off x="7427245" y="3426835"/>
            <a:ext cx="385033" cy="186021"/>
            <a:chOff x="6335314" y="4103641"/>
            <a:chExt cx="500498" cy="263822"/>
          </a:xfrm>
        </p:grpSpPr>
        <p:sp>
          <p:nvSpPr>
            <p:cNvPr id="1069" name="Google Shape;1069;p114"/>
            <p:cNvSpPr/>
            <p:nvPr/>
          </p:nvSpPr>
          <p:spPr>
            <a:xfrm>
              <a:off x="6394871" y="4279508"/>
              <a:ext cx="88002" cy="87955"/>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070" name="Google Shape;1070;p114"/>
            <p:cNvSpPr/>
            <p:nvPr/>
          </p:nvSpPr>
          <p:spPr>
            <a:xfrm>
              <a:off x="6688262" y="4279508"/>
              <a:ext cx="87955" cy="87955"/>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071" name="Google Shape;1071;p114"/>
            <p:cNvSpPr/>
            <p:nvPr/>
          </p:nvSpPr>
          <p:spPr>
            <a:xfrm>
              <a:off x="6600305" y="4103641"/>
              <a:ext cx="127565" cy="58388"/>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072" name="Google Shape;1072;p114"/>
            <p:cNvSpPr/>
            <p:nvPr/>
          </p:nvSpPr>
          <p:spPr>
            <a:xfrm>
              <a:off x="6443637" y="4103641"/>
              <a:ext cx="127145" cy="58388"/>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073" name="Google Shape;1073;p114"/>
            <p:cNvSpPr/>
            <p:nvPr/>
          </p:nvSpPr>
          <p:spPr>
            <a:xfrm>
              <a:off x="6335314" y="4191598"/>
              <a:ext cx="500498" cy="146716"/>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grpSp>
      <p:grpSp>
        <p:nvGrpSpPr>
          <p:cNvPr id="1074" name="Google Shape;1074;p114"/>
          <p:cNvGrpSpPr/>
          <p:nvPr/>
        </p:nvGrpSpPr>
        <p:grpSpPr>
          <a:xfrm>
            <a:off x="2169478" y="3373175"/>
            <a:ext cx="431879" cy="286120"/>
            <a:chOff x="6335314" y="2139722"/>
            <a:chExt cx="500498" cy="410915"/>
          </a:xfrm>
        </p:grpSpPr>
        <p:sp>
          <p:nvSpPr>
            <p:cNvPr id="1075" name="Google Shape;1075;p114"/>
            <p:cNvSpPr/>
            <p:nvPr/>
          </p:nvSpPr>
          <p:spPr>
            <a:xfrm>
              <a:off x="6394871" y="2462262"/>
              <a:ext cx="88002" cy="88375"/>
            </a:xfrm>
            <a:custGeom>
              <a:avLst/>
              <a:gdLst/>
              <a:ahLst/>
              <a:cxnLst/>
              <a:rect l="l" t="t" r="r" b="b"/>
              <a:pathLst>
                <a:path w="1884" h="1892" extrusionOk="0">
                  <a:moveTo>
                    <a:pt x="946" y="0"/>
                  </a:moveTo>
                  <a:cubicBezTo>
                    <a:pt x="429" y="0"/>
                    <a:pt x="1" y="428"/>
                    <a:pt x="1" y="946"/>
                  </a:cubicBezTo>
                  <a:cubicBezTo>
                    <a:pt x="1" y="1463"/>
                    <a:pt x="429" y="1891"/>
                    <a:pt x="946" y="1891"/>
                  </a:cubicBezTo>
                  <a:cubicBezTo>
                    <a:pt x="1464" y="1891"/>
                    <a:pt x="1883" y="1463"/>
                    <a:pt x="1883" y="946"/>
                  </a:cubicBezTo>
                  <a:cubicBezTo>
                    <a:pt x="1883" y="428"/>
                    <a:pt x="1464"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4"/>
            <p:cNvSpPr/>
            <p:nvPr/>
          </p:nvSpPr>
          <p:spPr>
            <a:xfrm>
              <a:off x="6688262" y="2462262"/>
              <a:ext cx="87955" cy="88375"/>
            </a:xfrm>
            <a:custGeom>
              <a:avLst/>
              <a:gdLst/>
              <a:ahLst/>
              <a:cxnLst/>
              <a:rect l="l" t="t" r="r" b="b"/>
              <a:pathLst>
                <a:path w="1883" h="1892" extrusionOk="0">
                  <a:moveTo>
                    <a:pt x="946" y="0"/>
                  </a:moveTo>
                  <a:cubicBezTo>
                    <a:pt x="420" y="0"/>
                    <a:pt x="0" y="428"/>
                    <a:pt x="0" y="946"/>
                  </a:cubicBezTo>
                  <a:cubicBezTo>
                    <a:pt x="0" y="1463"/>
                    <a:pt x="420" y="1891"/>
                    <a:pt x="946" y="1891"/>
                  </a:cubicBezTo>
                  <a:cubicBezTo>
                    <a:pt x="1463" y="1891"/>
                    <a:pt x="1883" y="1463"/>
                    <a:pt x="1883" y="946"/>
                  </a:cubicBezTo>
                  <a:cubicBezTo>
                    <a:pt x="1883" y="428"/>
                    <a:pt x="1463"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4"/>
            <p:cNvSpPr/>
            <p:nvPr/>
          </p:nvSpPr>
          <p:spPr>
            <a:xfrm>
              <a:off x="6600305" y="2286395"/>
              <a:ext cx="127565" cy="58808"/>
            </a:xfrm>
            <a:custGeom>
              <a:avLst/>
              <a:gdLst/>
              <a:ahLst/>
              <a:cxnLst/>
              <a:rect l="l" t="t" r="r" b="b"/>
              <a:pathLst>
                <a:path w="2731" h="1259" extrusionOk="0">
                  <a:moveTo>
                    <a:pt x="1" y="0"/>
                  </a:moveTo>
                  <a:lnTo>
                    <a:pt x="1" y="1258"/>
                  </a:lnTo>
                  <a:lnTo>
                    <a:pt x="2731" y="1258"/>
                  </a:lnTo>
                  <a:cubicBezTo>
                    <a:pt x="2213" y="491"/>
                    <a:pt x="1348" y="0"/>
                    <a:pt x="384"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4"/>
            <p:cNvSpPr/>
            <p:nvPr/>
          </p:nvSpPr>
          <p:spPr>
            <a:xfrm>
              <a:off x="6443637" y="2286395"/>
              <a:ext cx="127145" cy="58808"/>
            </a:xfrm>
            <a:custGeom>
              <a:avLst/>
              <a:gdLst/>
              <a:ahLst/>
              <a:cxnLst/>
              <a:rect l="l" t="t" r="r" b="b"/>
              <a:pathLst>
                <a:path w="2722" h="1259" extrusionOk="0">
                  <a:moveTo>
                    <a:pt x="2338" y="0"/>
                  </a:moveTo>
                  <a:cubicBezTo>
                    <a:pt x="1374" y="0"/>
                    <a:pt x="509" y="491"/>
                    <a:pt x="1" y="1258"/>
                  </a:cubicBezTo>
                  <a:lnTo>
                    <a:pt x="2721" y="1258"/>
                  </a:lnTo>
                  <a:lnTo>
                    <a:pt x="2721"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4"/>
            <p:cNvSpPr/>
            <p:nvPr/>
          </p:nvSpPr>
          <p:spPr>
            <a:xfrm>
              <a:off x="6335314" y="2374305"/>
              <a:ext cx="500498" cy="146716"/>
            </a:xfrm>
            <a:custGeom>
              <a:avLst/>
              <a:gdLst/>
              <a:ahLst/>
              <a:cxnLst/>
              <a:rect l="l" t="t" r="r" b="b"/>
              <a:pathLst>
                <a:path w="10715" h="3141" extrusionOk="0">
                  <a:moveTo>
                    <a:pt x="1847" y="1"/>
                  </a:moveTo>
                  <a:cubicBezTo>
                    <a:pt x="687" y="1"/>
                    <a:pt x="63" y="768"/>
                    <a:pt x="0" y="813"/>
                  </a:cubicBezTo>
                  <a:lnTo>
                    <a:pt x="0" y="3141"/>
                  </a:lnTo>
                  <a:lnTo>
                    <a:pt x="678" y="3141"/>
                  </a:lnTo>
                  <a:cubicBezTo>
                    <a:pt x="660" y="3043"/>
                    <a:pt x="651" y="2936"/>
                    <a:pt x="651" y="2829"/>
                  </a:cubicBezTo>
                  <a:cubicBezTo>
                    <a:pt x="651" y="1963"/>
                    <a:pt x="1356" y="1259"/>
                    <a:pt x="2221" y="1259"/>
                  </a:cubicBezTo>
                  <a:cubicBezTo>
                    <a:pt x="3087" y="1259"/>
                    <a:pt x="3792" y="1963"/>
                    <a:pt x="3792" y="2829"/>
                  </a:cubicBezTo>
                  <a:cubicBezTo>
                    <a:pt x="3792" y="2936"/>
                    <a:pt x="3774" y="3043"/>
                    <a:pt x="3756" y="3141"/>
                  </a:cubicBezTo>
                  <a:lnTo>
                    <a:pt x="6959" y="3141"/>
                  </a:lnTo>
                  <a:cubicBezTo>
                    <a:pt x="6941" y="3043"/>
                    <a:pt x="6932" y="2936"/>
                    <a:pt x="6932" y="2829"/>
                  </a:cubicBezTo>
                  <a:cubicBezTo>
                    <a:pt x="6932" y="1963"/>
                    <a:pt x="7628" y="1259"/>
                    <a:pt x="8493" y="1259"/>
                  </a:cubicBezTo>
                  <a:cubicBezTo>
                    <a:pt x="9367" y="1259"/>
                    <a:pt x="10063" y="1963"/>
                    <a:pt x="10063" y="2829"/>
                  </a:cubicBezTo>
                  <a:cubicBezTo>
                    <a:pt x="10063" y="2936"/>
                    <a:pt x="10054" y="3043"/>
                    <a:pt x="10036" y="3141"/>
                  </a:cubicBezTo>
                  <a:lnTo>
                    <a:pt x="10714" y="3141"/>
                  </a:lnTo>
                  <a:lnTo>
                    <a:pt x="10714" y="813"/>
                  </a:lnTo>
                  <a:cubicBezTo>
                    <a:pt x="10652" y="768"/>
                    <a:pt x="10010" y="1"/>
                    <a:pt x="8868"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4"/>
            <p:cNvSpPr/>
            <p:nvPr/>
          </p:nvSpPr>
          <p:spPr>
            <a:xfrm>
              <a:off x="6335314" y="2139722"/>
              <a:ext cx="235465" cy="176284"/>
            </a:xfrm>
            <a:custGeom>
              <a:avLst/>
              <a:gdLst/>
              <a:ahLst/>
              <a:cxnLst/>
              <a:rect l="l" t="t" r="r" b="b"/>
              <a:pathLst>
                <a:path w="5041" h="3774" extrusionOk="0">
                  <a:moveTo>
                    <a:pt x="3470" y="0"/>
                  </a:moveTo>
                  <a:cubicBezTo>
                    <a:pt x="3069" y="0"/>
                    <a:pt x="2721" y="268"/>
                    <a:pt x="2587" y="634"/>
                  </a:cubicBezTo>
                  <a:lnTo>
                    <a:pt x="1570" y="634"/>
                  </a:lnTo>
                  <a:cubicBezTo>
                    <a:pt x="705" y="634"/>
                    <a:pt x="0" y="1338"/>
                    <a:pt x="0" y="2204"/>
                  </a:cubicBezTo>
                  <a:cubicBezTo>
                    <a:pt x="0" y="3069"/>
                    <a:pt x="705" y="3774"/>
                    <a:pt x="1570" y="3774"/>
                  </a:cubicBezTo>
                  <a:lnTo>
                    <a:pt x="2007" y="3774"/>
                  </a:lnTo>
                  <a:cubicBezTo>
                    <a:pt x="2204" y="3533"/>
                    <a:pt x="2427" y="3319"/>
                    <a:pt x="2676" y="3140"/>
                  </a:cubicBezTo>
                  <a:lnTo>
                    <a:pt x="1588" y="3140"/>
                  </a:lnTo>
                  <a:cubicBezTo>
                    <a:pt x="1097" y="3140"/>
                    <a:pt x="660" y="2739"/>
                    <a:pt x="633" y="2248"/>
                  </a:cubicBezTo>
                  <a:cubicBezTo>
                    <a:pt x="598" y="1713"/>
                    <a:pt x="1035" y="1258"/>
                    <a:pt x="1570" y="1258"/>
                  </a:cubicBezTo>
                  <a:lnTo>
                    <a:pt x="2587" y="1258"/>
                  </a:lnTo>
                  <a:cubicBezTo>
                    <a:pt x="2721" y="1624"/>
                    <a:pt x="3069" y="1883"/>
                    <a:pt x="3470" y="1883"/>
                  </a:cubicBezTo>
                  <a:lnTo>
                    <a:pt x="5040" y="1883"/>
                  </a:lnTo>
                  <a:lnTo>
                    <a:pt x="5040" y="1258"/>
                  </a:lnTo>
                  <a:lnTo>
                    <a:pt x="4416" y="1258"/>
                  </a:lnTo>
                  <a:lnTo>
                    <a:pt x="4416" y="634"/>
                  </a:lnTo>
                  <a:lnTo>
                    <a:pt x="5040" y="634"/>
                  </a:lnTo>
                  <a:lnTo>
                    <a:pt x="5040"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1" name="Google Shape;1081;p114"/>
          <p:cNvGrpSpPr/>
          <p:nvPr/>
        </p:nvGrpSpPr>
        <p:grpSpPr>
          <a:xfrm>
            <a:off x="3667478" y="3373175"/>
            <a:ext cx="431879" cy="286120"/>
            <a:chOff x="6335314" y="2139722"/>
            <a:chExt cx="500498" cy="410915"/>
          </a:xfrm>
        </p:grpSpPr>
        <p:sp>
          <p:nvSpPr>
            <p:cNvPr id="1082" name="Google Shape;1082;p114"/>
            <p:cNvSpPr/>
            <p:nvPr/>
          </p:nvSpPr>
          <p:spPr>
            <a:xfrm>
              <a:off x="6394871" y="2462262"/>
              <a:ext cx="88002" cy="88375"/>
            </a:xfrm>
            <a:custGeom>
              <a:avLst/>
              <a:gdLst/>
              <a:ahLst/>
              <a:cxnLst/>
              <a:rect l="l" t="t" r="r" b="b"/>
              <a:pathLst>
                <a:path w="1884" h="1892" extrusionOk="0">
                  <a:moveTo>
                    <a:pt x="946" y="0"/>
                  </a:moveTo>
                  <a:cubicBezTo>
                    <a:pt x="429" y="0"/>
                    <a:pt x="1" y="428"/>
                    <a:pt x="1" y="946"/>
                  </a:cubicBezTo>
                  <a:cubicBezTo>
                    <a:pt x="1" y="1463"/>
                    <a:pt x="429" y="1891"/>
                    <a:pt x="946" y="1891"/>
                  </a:cubicBezTo>
                  <a:cubicBezTo>
                    <a:pt x="1464" y="1891"/>
                    <a:pt x="1883" y="1463"/>
                    <a:pt x="1883" y="946"/>
                  </a:cubicBezTo>
                  <a:cubicBezTo>
                    <a:pt x="1883" y="428"/>
                    <a:pt x="1464"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4"/>
            <p:cNvSpPr/>
            <p:nvPr/>
          </p:nvSpPr>
          <p:spPr>
            <a:xfrm>
              <a:off x="6688262" y="2462262"/>
              <a:ext cx="87955" cy="88375"/>
            </a:xfrm>
            <a:custGeom>
              <a:avLst/>
              <a:gdLst/>
              <a:ahLst/>
              <a:cxnLst/>
              <a:rect l="l" t="t" r="r" b="b"/>
              <a:pathLst>
                <a:path w="1883" h="1892" extrusionOk="0">
                  <a:moveTo>
                    <a:pt x="946" y="0"/>
                  </a:moveTo>
                  <a:cubicBezTo>
                    <a:pt x="420" y="0"/>
                    <a:pt x="0" y="428"/>
                    <a:pt x="0" y="946"/>
                  </a:cubicBezTo>
                  <a:cubicBezTo>
                    <a:pt x="0" y="1463"/>
                    <a:pt x="420" y="1891"/>
                    <a:pt x="946" y="1891"/>
                  </a:cubicBezTo>
                  <a:cubicBezTo>
                    <a:pt x="1463" y="1891"/>
                    <a:pt x="1883" y="1463"/>
                    <a:pt x="1883" y="946"/>
                  </a:cubicBezTo>
                  <a:cubicBezTo>
                    <a:pt x="1883" y="428"/>
                    <a:pt x="1463"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4"/>
            <p:cNvSpPr/>
            <p:nvPr/>
          </p:nvSpPr>
          <p:spPr>
            <a:xfrm>
              <a:off x="6600305" y="2286395"/>
              <a:ext cx="127565" cy="58808"/>
            </a:xfrm>
            <a:custGeom>
              <a:avLst/>
              <a:gdLst/>
              <a:ahLst/>
              <a:cxnLst/>
              <a:rect l="l" t="t" r="r" b="b"/>
              <a:pathLst>
                <a:path w="2731" h="1259" extrusionOk="0">
                  <a:moveTo>
                    <a:pt x="1" y="0"/>
                  </a:moveTo>
                  <a:lnTo>
                    <a:pt x="1" y="1258"/>
                  </a:lnTo>
                  <a:lnTo>
                    <a:pt x="2731" y="1258"/>
                  </a:lnTo>
                  <a:cubicBezTo>
                    <a:pt x="2213" y="491"/>
                    <a:pt x="1348" y="0"/>
                    <a:pt x="384"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4"/>
            <p:cNvSpPr/>
            <p:nvPr/>
          </p:nvSpPr>
          <p:spPr>
            <a:xfrm>
              <a:off x="6443637" y="2286395"/>
              <a:ext cx="127145" cy="58808"/>
            </a:xfrm>
            <a:custGeom>
              <a:avLst/>
              <a:gdLst/>
              <a:ahLst/>
              <a:cxnLst/>
              <a:rect l="l" t="t" r="r" b="b"/>
              <a:pathLst>
                <a:path w="2722" h="1259" extrusionOk="0">
                  <a:moveTo>
                    <a:pt x="2338" y="0"/>
                  </a:moveTo>
                  <a:cubicBezTo>
                    <a:pt x="1374" y="0"/>
                    <a:pt x="509" y="491"/>
                    <a:pt x="1" y="1258"/>
                  </a:cubicBezTo>
                  <a:lnTo>
                    <a:pt x="2721" y="1258"/>
                  </a:lnTo>
                  <a:lnTo>
                    <a:pt x="2721"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4"/>
            <p:cNvSpPr/>
            <p:nvPr/>
          </p:nvSpPr>
          <p:spPr>
            <a:xfrm>
              <a:off x="6335314" y="2374305"/>
              <a:ext cx="500498" cy="146716"/>
            </a:xfrm>
            <a:custGeom>
              <a:avLst/>
              <a:gdLst/>
              <a:ahLst/>
              <a:cxnLst/>
              <a:rect l="l" t="t" r="r" b="b"/>
              <a:pathLst>
                <a:path w="10715" h="3141" extrusionOk="0">
                  <a:moveTo>
                    <a:pt x="1847" y="1"/>
                  </a:moveTo>
                  <a:cubicBezTo>
                    <a:pt x="687" y="1"/>
                    <a:pt x="63" y="768"/>
                    <a:pt x="0" y="813"/>
                  </a:cubicBezTo>
                  <a:lnTo>
                    <a:pt x="0" y="3141"/>
                  </a:lnTo>
                  <a:lnTo>
                    <a:pt x="678" y="3141"/>
                  </a:lnTo>
                  <a:cubicBezTo>
                    <a:pt x="660" y="3043"/>
                    <a:pt x="651" y="2936"/>
                    <a:pt x="651" y="2829"/>
                  </a:cubicBezTo>
                  <a:cubicBezTo>
                    <a:pt x="651" y="1963"/>
                    <a:pt x="1356" y="1259"/>
                    <a:pt x="2221" y="1259"/>
                  </a:cubicBezTo>
                  <a:cubicBezTo>
                    <a:pt x="3087" y="1259"/>
                    <a:pt x="3792" y="1963"/>
                    <a:pt x="3792" y="2829"/>
                  </a:cubicBezTo>
                  <a:cubicBezTo>
                    <a:pt x="3792" y="2936"/>
                    <a:pt x="3774" y="3043"/>
                    <a:pt x="3756" y="3141"/>
                  </a:cubicBezTo>
                  <a:lnTo>
                    <a:pt x="6959" y="3141"/>
                  </a:lnTo>
                  <a:cubicBezTo>
                    <a:pt x="6941" y="3043"/>
                    <a:pt x="6932" y="2936"/>
                    <a:pt x="6932" y="2829"/>
                  </a:cubicBezTo>
                  <a:cubicBezTo>
                    <a:pt x="6932" y="1963"/>
                    <a:pt x="7628" y="1259"/>
                    <a:pt x="8493" y="1259"/>
                  </a:cubicBezTo>
                  <a:cubicBezTo>
                    <a:pt x="9367" y="1259"/>
                    <a:pt x="10063" y="1963"/>
                    <a:pt x="10063" y="2829"/>
                  </a:cubicBezTo>
                  <a:cubicBezTo>
                    <a:pt x="10063" y="2936"/>
                    <a:pt x="10054" y="3043"/>
                    <a:pt x="10036" y="3141"/>
                  </a:cubicBezTo>
                  <a:lnTo>
                    <a:pt x="10714" y="3141"/>
                  </a:lnTo>
                  <a:lnTo>
                    <a:pt x="10714" y="813"/>
                  </a:lnTo>
                  <a:cubicBezTo>
                    <a:pt x="10652" y="768"/>
                    <a:pt x="10010" y="1"/>
                    <a:pt x="8868"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4"/>
            <p:cNvSpPr/>
            <p:nvPr/>
          </p:nvSpPr>
          <p:spPr>
            <a:xfrm>
              <a:off x="6335314" y="2139722"/>
              <a:ext cx="235465" cy="176284"/>
            </a:xfrm>
            <a:custGeom>
              <a:avLst/>
              <a:gdLst/>
              <a:ahLst/>
              <a:cxnLst/>
              <a:rect l="l" t="t" r="r" b="b"/>
              <a:pathLst>
                <a:path w="5041" h="3774" extrusionOk="0">
                  <a:moveTo>
                    <a:pt x="3470" y="0"/>
                  </a:moveTo>
                  <a:cubicBezTo>
                    <a:pt x="3069" y="0"/>
                    <a:pt x="2721" y="268"/>
                    <a:pt x="2587" y="634"/>
                  </a:cubicBezTo>
                  <a:lnTo>
                    <a:pt x="1570" y="634"/>
                  </a:lnTo>
                  <a:cubicBezTo>
                    <a:pt x="705" y="634"/>
                    <a:pt x="0" y="1338"/>
                    <a:pt x="0" y="2204"/>
                  </a:cubicBezTo>
                  <a:cubicBezTo>
                    <a:pt x="0" y="3069"/>
                    <a:pt x="705" y="3774"/>
                    <a:pt x="1570" y="3774"/>
                  </a:cubicBezTo>
                  <a:lnTo>
                    <a:pt x="2007" y="3774"/>
                  </a:lnTo>
                  <a:cubicBezTo>
                    <a:pt x="2204" y="3533"/>
                    <a:pt x="2427" y="3319"/>
                    <a:pt x="2676" y="3140"/>
                  </a:cubicBezTo>
                  <a:lnTo>
                    <a:pt x="1588" y="3140"/>
                  </a:lnTo>
                  <a:cubicBezTo>
                    <a:pt x="1097" y="3140"/>
                    <a:pt x="660" y="2739"/>
                    <a:pt x="633" y="2248"/>
                  </a:cubicBezTo>
                  <a:cubicBezTo>
                    <a:pt x="598" y="1713"/>
                    <a:pt x="1035" y="1258"/>
                    <a:pt x="1570" y="1258"/>
                  </a:cubicBezTo>
                  <a:lnTo>
                    <a:pt x="2587" y="1258"/>
                  </a:lnTo>
                  <a:cubicBezTo>
                    <a:pt x="2721" y="1624"/>
                    <a:pt x="3069" y="1883"/>
                    <a:pt x="3470" y="1883"/>
                  </a:cubicBezTo>
                  <a:lnTo>
                    <a:pt x="5040" y="1883"/>
                  </a:lnTo>
                  <a:lnTo>
                    <a:pt x="5040" y="1258"/>
                  </a:lnTo>
                  <a:lnTo>
                    <a:pt x="4416" y="1258"/>
                  </a:lnTo>
                  <a:lnTo>
                    <a:pt x="4416" y="634"/>
                  </a:lnTo>
                  <a:lnTo>
                    <a:pt x="5040" y="634"/>
                  </a:lnTo>
                  <a:lnTo>
                    <a:pt x="5040"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114"/>
          <p:cNvGrpSpPr/>
          <p:nvPr/>
        </p:nvGrpSpPr>
        <p:grpSpPr>
          <a:xfrm>
            <a:off x="5140815" y="3373175"/>
            <a:ext cx="431879" cy="286120"/>
            <a:chOff x="6335314" y="2139722"/>
            <a:chExt cx="500498" cy="410915"/>
          </a:xfrm>
        </p:grpSpPr>
        <p:sp>
          <p:nvSpPr>
            <p:cNvPr id="1089" name="Google Shape;1089;p114"/>
            <p:cNvSpPr/>
            <p:nvPr/>
          </p:nvSpPr>
          <p:spPr>
            <a:xfrm>
              <a:off x="6394871" y="2462262"/>
              <a:ext cx="88002" cy="88375"/>
            </a:xfrm>
            <a:custGeom>
              <a:avLst/>
              <a:gdLst/>
              <a:ahLst/>
              <a:cxnLst/>
              <a:rect l="l" t="t" r="r" b="b"/>
              <a:pathLst>
                <a:path w="1884" h="1892" extrusionOk="0">
                  <a:moveTo>
                    <a:pt x="946" y="0"/>
                  </a:moveTo>
                  <a:cubicBezTo>
                    <a:pt x="429" y="0"/>
                    <a:pt x="1" y="428"/>
                    <a:pt x="1" y="946"/>
                  </a:cubicBezTo>
                  <a:cubicBezTo>
                    <a:pt x="1" y="1463"/>
                    <a:pt x="429" y="1891"/>
                    <a:pt x="946" y="1891"/>
                  </a:cubicBezTo>
                  <a:cubicBezTo>
                    <a:pt x="1464" y="1891"/>
                    <a:pt x="1883" y="1463"/>
                    <a:pt x="1883" y="946"/>
                  </a:cubicBezTo>
                  <a:cubicBezTo>
                    <a:pt x="1883" y="428"/>
                    <a:pt x="1464"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4"/>
            <p:cNvSpPr/>
            <p:nvPr/>
          </p:nvSpPr>
          <p:spPr>
            <a:xfrm>
              <a:off x="6688262" y="2462262"/>
              <a:ext cx="87955" cy="88375"/>
            </a:xfrm>
            <a:custGeom>
              <a:avLst/>
              <a:gdLst/>
              <a:ahLst/>
              <a:cxnLst/>
              <a:rect l="l" t="t" r="r" b="b"/>
              <a:pathLst>
                <a:path w="1883" h="1892" extrusionOk="0">
                  <a:moveTo>
                    <a:pt x="946" y="0"/>
                  </a:moveTo>
                  <a:cubicBezTo>
                    <a:pt x="420" y="0"/>
                    <a:pt x="0" y="428"/>
                    <a:pt x="0" y="946"/>
                  </a:cubicBezTo>
                  <a:cubicBezTo>
                    <a:pt x="0" y="1463"/>
                    <a:pt x="420" y="1891"/>
                    <a:pt x="946" y="1891"/>
                  </a:cubicBezTo>
                  <a:cubicBezTo>
                    <a:pt x="1463" y="1891"/>
                    <a:pt x="1883" y="1463"/>
                    <a:pt x="1883" y="946"/>
                  </a:cubicBezTo>
                  <a:cubicBezTo>
                    <a:pt x="1883" y="428"/>
                    <a:pt x="1463"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4"/>
            <p:cNvSpPr/>
            <p:nvPr/>
          </p:nvSpPr>
          <p:spPr>
            <a:xfrm>
              <a:off x="6600305" y="2286395"/>
              <a:ext cx="127565" cy="58808"/>
            </a:xfrm>
            <a:custGeom>
              <a:avLst/>
              <a:gdLst/>
              <a:ahLst/>
              <a:cxnLst/>
              <a:rect l="l" t="t" r="r" b="b"/>
              <a:pathLst>
                <a:path w="2731" h="1259" extrusionOk="0">
                  <a:moveTo>
                    <a:pt x="1" y="0"/>
                  </a:moveTo>
                  <a:lnTo>
                    <a:pt x="1" y="1258"/>
                  </a:lnTo>
                  <a:lnTo>
                    <a:pt x="2731" y="1258"/>
                  </a:lnTo>
                  <a:cubicBezTo>
                    <a:pt x="2213" y="491"/>
                    <a:pt x="1348" y="0"/>
                    <a:pt x="384"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4"/>
            <p:cNvSpPr/>
            <p:nvPr/>
          </p:nvSpPr>
          <p:spPr>
            <a:xfrm>
              <a:off x="6443637" y="2286395"/>
              <a:ext cx="127145" cy="58808"/>
            </a:xfrm>
            <a:custGeom>
              <a:avLst/>
              <a:gdLst/>
              <a:ahLst/>
              <a:cxnLst/>
              <a:rect l="l" t="t" r="r" b="b"/>
              <a:pathLst>
                <a:path w="2722" h="1259" extrusionOk="0">
                  <a:moveTo>
                    <a:pt x="2338" y="0"/>
                  </a:moveTo>
                  <a:cubicBezTo>
                    <a:pt x="1374" y="0"/>
                    <a:pt x="509" y="491"/>
                    <a:pt x="1" y="1258"/>
                  </a:cubicBezTo>
                  <a:lnTo>
                    <a:pt x="2721" y="1258"/>
                  </a:lnTo>
                  <a:lnTo>
                    <a:pt x="2721"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4"/>
            <p:cNvSpPr/>
            <p:nvPr/>
          </p:nvSpPr>
          <p:spPr>
            <a:xfrm>
              <a:off x="6335314" y="2374305"/>
              <a:ext cx="500498" cy="146716"/>
            </a:xfrm>
            <a:custGeom>
              <a:avLst/>
              <a:gdLst/>
              <a:ahLst/>
              <a:cxnLst/>
              <a:rect l="l" t="t" r="r" b="b"/>
              <a:pathLst>
                <a:path w="10715" h="3141" extrusionOk="0">
                  <a:moveTo>
                    <a:pt x="1847" y="1"/>
                  </a:moveTo>
                  <a:cubicBezTo>
                    <a:pt x="687" y="1"/>
                    <a:pt x="63" y="768"/>
                    <a:pt x="0" y="813"/>
                  </a:cubicBezTo>
                  <a:lnTo>
                    <a:pt x="0" y="3141"/>
                  </a:lnTo>
                  <a:lnTo>
                    <a:pt x="678" y="3141"/>
                  </a:lnTo>
                  <a:cubicBezTo>
                    <a:pt x="660" y="3043"/>
                    <a:pt x="651" y="2936"/>
                    <a:pt x="651" y="2829"/>
                  </a:cubicBezTo>
                  <a:cubicBezTo>
                    <a:pt x="651" y="1963"/>
                    <a:pt x="1356" y="1259"/>
                    <a:pt x="2221" y="1259"/>
                  </a:cubicBezTo>
                  <a:cubicBezTo>
                    <a:pt x="3087" y="1259"/>
                    <a:pt x="3792" y="1963"/>
                    <a:pt x="3792" y="2829"/>
                  </a:cubicBezTo>
                  <a:cubicBezTo>
                    <a:pt x="3792" y="2936"/>
                    <a:pt x="3774" y="3043"/>
                    <a:pt x="3756" y="3141"/>
                  </a:cubicBezTo>
                  <a:lnTo>
                    <a:pt x="6959" y="3141"/>
                  </a:lnTo>
                  <a:cubicBezTo>
                    <a:pt x="6941" y="3043"/>
                    <a:pt x="6932" y="2936"/>
                    <a:pt x="6932" y="2829"/>
                  </a:cubicBezTo>
                  <a:cubicBezTo>
                    <a:pt x="6932" y="1963"/>
                    <a:pt x="7628" y="1259"/>
                    <a:pt x="8493" y="1259"/>
                  </a:cubicBezTo>
                  <a:cubicBezTo>
                    <a:pt x="9367" y="1259"/>
                    <a:pt x="10063" y="1963"/>
                    <a:pt x="10063" y="2829"/>
                  </a:cubicBezTo>
                  <a:cubicBezTo>
                    <a:pt x="10063" y="2936"/>
                    <a:pt x="10054" y="3043"/>
                    <a:pt x="10036" y="3141"/>
                  </a:cubicBezTo>
                  <a:lnTo>
                    <a:pt x="10714" y="3141"/>
                  </a:lnTo>
                  <a:lnTo>
                    <a:pt x="10714" y="813"/>
                  </a:lnTo>
                  <a:cubicBezTo>
                    <a:pt x="10652" y="768"/>
                    <a:pt x="10010" y="1"/>
                    <a:pt x="8868"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4"/>
            <p:cNvSpPr/>
            <p:nvPr/>
          </p:nvSpPr>
          <p:spPr>
            <a:xfrm>
              <a:off x="6335314" y="2139722"/>
              <a:ext cx="235465" cy="176284"/>
            </a:xfrm>
            <a:custGeom>
              <a:avLst/>
              <a:gdLst/>
              <a:ahLst/>
              <a:cxnLst/>
              <a:rect l="l" t="t" r="r" b="b"/>
              <a:pathLst>
                <a:path w="5041" h="3774" extrusionOk="0">
                  <a:moveTo>
                    <a:pt x="3470" y="0"/>
                  </a:moveTo>
                  <a:cubicBezTo>
                    <a:pt x="3069" y="0"/>
                    <a:pt x="2721" y="268"/>
                    <a:pt x="2587" y="634"/>
                  </a:cubicBezTo>
                  <a:lnTo>
                    <a:pt x="1570" y="634"/>
                  </a:lnTo>
                  <a:cubicBezTo>
                    <a:pt x="705" y="634"/>
                    <a:pt x="0" y="1338"/>
                    <a:pt x="0" y="2204"/>
                  </a:cubicBezTo>
                  <a:cubicBezTo>
                    <a:pt x="0" y="3069"/>
                    <a:pt x="705" y="3774"/>
                    <a:pt x="1570" y="3774"/>
                  </a:cubicBezTo>
                  <a:lnTo>
                    <a:pt x="2007" y="3774"/>
                  </a:lnTo>
                  <a:cubicBezTo>
                    <a:pt x="2204" y="3533"/>
                    <a:pt x="2427" y="3319"/>
                    <a:pt x="2676" y="3140"/>
                  </a:cubicBezTo>
                  <a:lnTo>
                    <a:pt x="1588" y="3140"/>
                  </a:lnTo>
                  <a:cubicBezTo>
                    <a:pt x="1097" y="3140"/>
                    <a:pt x="660" y="2739"/>
                    <a:pt x="633" y="2248"/>
                  </a:cubicBezTo>
                  <a:cubicBezTo>
                    <a:pt x="598" y="1713"/>
                    <a:pt x="1035" y="1258"/>
                    <a:pt x="1570" y="1258"/>
                  </a:cubicBezTo>
                  <a:lnTo>
                    <a:pt x="2587" y="1258"/>
                  </a:lnTo>
                  <a:cubicBezTo>
                    <a:pt x="2721" y="1624"/>
                    <a:pt x="3069" y="1883"/>
                    <a:pt x="3470" y="1883"/>
                  </a:cubicBezTo>
                  <a:lnTo>
                    <a:pt x="5040" y="1883"/>
                  </a:lnTo>
                  <a:lnTo>
                    <a:pt x="5040" y="1258"/>
                  </a:lnTo>
                  <a:lnTo>
                    <a:pt x="4416" y="1258"/>
                  </a:lnTo>
                  <a:lnTo>
                    <a:pt x="4416" y="634"/>
                  </a:lnTo>
                  <a:lnTo>
                    <a:pt x="5040" y="634"/>
                  </a:lnTo>
                  <a:lnTo>
                    <a:pt x="5040"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114"/>
          <p:cNvGrpSpPr/>
          <p:nvPr/>
        </p:nvGrpSpPr>
        <p:grpSpPr>
          <a:xfrm>
            <a:off x="6633978" y="3373175"/>
            <a:ext cx="431879" cy="286120"/>
            <a:chOff x="6335314" y="2139722"/>
            <a:chExt cx="500498" cy="410915"/>
          </a:xfrm>
        </p:grpSpPr>
        <p:sp>
          <p:nvSpPr>
            <p:cNvPr id="1096" name="Google Shape;1096;p114"/>
            <p:cNvSpPr/>
            <p:nvPr/>
          </p:nvSpPr>
          <p:spPr>
            <a:xfrm>
              <a:off x="6394871" y="2462262"/>
              <a:ext cx="88002" cy="88375"/>
            </a:xfrm>
            <a:custGeom>
              <a:avLst/>
              <a:gdLst/>
              <a:ahLst/>
              <a:cxnLst/>
              <a:rect l="l" t="t" r="r" b="b"/>
              <a:pathLst>
                <a:path w="1884" h="1892" extrusionOk="0">
                  <a:moveTo>
                    <a:pt x="946" y="0"/>
                  </a:moveTo>
                  <a:cubicBezTo>
                    <a:pt x="429" y="0"/>
                    <a:pt x="1" y="428"/>
                    <a:pt x="1" y="946"/>
                  </a:cubicBezTo>
                  <a:cubicBezTo>
                    <a:pt x="1" y="1463"/>
                    <a:pt x="429" y="1891"/>
                    <a:pt x="946" y="1891"/>
                  </a:cubicBezTo>
                  <a:cubicBezTo>
                    <a:pt x="1464" y="1891"/>
                    <a:pt x="1883" y="1463"/>
                    <a:pt x="1883" y="946"/>
                  </a:cubicBezTo>
                  <a:cubicBezTo>
                    <a:pt x="1883" y="428"/>
                    <a:pt x="1464"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4"/>
            <p:cNvSpPr/>
            <p:nvPr/>
          </p:nvSpPr>
          <p:spPr>
            <a:xfrm>
              <a:off x="6688262" y="2462262"/>
              <a:ext cx="87955" cy="88375"/>
            </a:xfrm>
            <a:custGeom>
              <a:avLst/>
              <a:gdLst/>
              <a:ahLst/>
              <a:cxnLst/>
              <a:rect l="l" t="t" r="r" b="b"/>
              <a:pathLst>
                <a:path w="1883" h="1892" extrusionOk="0">
                  <a:moveTo>
                    <a:pt x="946" y="0"/>
                  </a:moveTo>
                  <a:cubicBezTo>
                    <a:pt x="420" y="0"/>
                    <a:pt x="0" y="428"/>
                    <a:pt x="0" y="946"/>
                  </a:cubicBezTo>
                  <a:cubicBezTo>
                    <a:pt x="0" y="1463"/>
                    <a:pt x="420" y="1891"/>
                    <a:pt x="946" y="1891"/>
                  </a:cubicBezTo>
                  <a:cubicBezTo>
                    <a:pt x="1463" y="1891"/>
                    <a:pt x="1883" y="1463"/>
                    <a:pt x="1883" y="946"/>
                  </a:cubicBezTo>
                  <a:cubicBezTo>
                    <a:pt x="1883" y="428"/>
                    <a:pt x="1463" y="0"/>
                    <a:pt x="946"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4"/>
            <p:cNvSpPr/>
            <p:nvPr/>
          </p:nvSpPr>
          <p:spPr>
            <a:xfrm>
              <a:off x="6600305" y="2286395"/>
              <a:ext cx="127565" cy="58808"/>
            </a:xfrm>
            <a:custGeom>
              <a:avLst/>
              <a:gdLst/>
              <a:ahLst/>
              <a:cxnLst/>
              <a:rect l="l" t="t" r="r" b="b"/>
              <a:pathLst>
                <a:path w="2731" h="1259" extrusionOk="0">
                  <a:moveTo>
                    <a:pt x="1" y="0"/>
                  </a:moveTo>
                  <a:lnTo>
                    <a:pt x="1" y="1258"/>
                  </a:lnTo>
                  <a:lnTo>
                    <a:pt x="2731" y="1258"/>
                  </a:lnTo>
                  <a:cubicBezTo>
                    <a:pt x="2213" y="491"/>
                    <a:pt x="1348" y="0"/>
                    <a:pt x="384" y="0"/>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4"/>
            <p:cNvSpPr/>
            <p:nvPr/>
          </p:nvSpPr>
          <p:spPr>
            <a:xfrm>
              <a:off x="6443637" y="2286395"/>
              <a:ext cx="127145" cy="58808"/>
            </a:xfrm>
            <a:custGeom>
              <a:avLst/>
              <a:gdLst/>
              <a:ahLst/>
              <a:cxnLst/>
              <a:rect l="l" t="t" r="r" b="b"/>
              <a:pathLst>
                <a:path w="2722" h="1259" extrusionOk="0">
                  <a:moveTo>
                    <a:pt x="2338" y="0"/>
                  </a:moveTo>
                  <a:cubicBezTo>
                    <a:pt x="1374" y="0"/>
                    <a:pt x="509" y="491"/>
                    <a:pt x="1" y="1258"/>
                  </a:cubicBezTo>
                  <a:lnTo>
                    <a:pt x="2721" y="1258"/>
                  </a:lnTo>
                  <a:lnTo>
                    <a:pt x="2721"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4"/>
            <p:cNvSpPr/>
            <p:nvPr/>
          </p:nvSpPr>
          <p:spPr>
            <a:xfrm>
              <a:off x="6335314" y="2374305"/>
              <a:ext cx="500498" cy="146716"/>
            </a:xfrm>
            <a:custGeom>
              <a:avLst/>
              <a:gdLst/>
              <a:ahLst/>
              <a:cxnLst/>
              <a:rect l="l" t="t" r="r" b="b"/>
              <a:pathLst>
                <a:path w="10715" h="3141" extrusionOk="0">
                  <a:moveTo>
                    <a:pt x="1847" y="1"/>
                  </a:moveTo>
                  <a:cubicBezTo>
                    <a:pt x="687" y="1"/>
                    <a:pt x="63" y="768"/>
                    <a:pt x="0" y="813"/>
                  </a:cubicBezTo>
                  <a:lnTo>
                    <a:pt x="0" y="3141"/>
                  </a:lnTo>
                  <a:lnTo>
                    <a:pt x="678" y="3141"/>
                  </a:lnTo>
                  <a:cubicBezTo>
                    <a:pt x="660" y="3043"/>
                    <a:pt x="651" y="2936"/>
                    <a:pt x="651" y="2829"/>
                  </a:cubicBezTo>
                  <a:cubicBezTo>
                    <a:pt x="651" y="1963"/>
                    <a:pt x="1356" y="1259"/>
                    <a:pt x="2221" y="1259"/>
                  </a:cubicBezTo>
                  <a:cubicBezTo>
                    <a:pt x="3087" y="1259"/>
                    <a:pt x="3792" y="1963"/>
                    <a:pt x="3792" y="2829"/>
                  </a:cubicBezTo>
                  <a:cubicBezTo>
                    <a:pt x="3792" y="2936"/>
                    <a:pt x="3774" y="3043"/>
                    <a:pt x="3756" y="3141"/>
                  </a:cubicBezTo>
                  <a:lnTo>
                    <a:pt x="6959" y="3141"/>
                  </a:lnTo>
                  <a:cubicBezTo>
                    <a:pt x="6941" y="3043"/>
                    <a:pt x="6932" y="2936"/>
                    <a:pt x="6932" y="2829"/>
                  </a:cubicBezTo>
                  <a:cubicBezTo>
                    <a:pt x="6932" y="1963"/>
                    <a:pt x="7628" y="1259"/>
                    <a:pt x="8493" y="1259"/>
                  </a:cubicBezTo>
                  <a:cubicBezTo>
                    <a:pt x="9367" y="1259"/>
                    <a:pt x="10063" y="1963"/>
                    <a:pt x="10063" y="2829"/>
                  </a:cubicBezTo>
                  <a:cubicBezTo>
                    <a:pt x="10063" y="2936"/>
                    <a:pt x="10054" y="3043"/>
                    <a:pt x="10036" y="3141"/>
                  </a:cubicBezTo>
                  <a:lnTo>
                    <a:pt x="10714" y="3141"/>
                  </a:lnTo>
                  <a:lnTo>
                    <a:pt x="10714" y="813"/>
                  </a:lnTo>
                  <a:cubicBezTo>
                    <a:pt x="10652" y="768"/>
                    <a:pt x="10010" y="1"/>
                    <a:pt x="8868" y="1"/>
                  </a:cubicBez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4"/>
            <p:cNvSpPr/>
            <p:nvPr/>
          </p:nvSpPr>
          <p:spPr>
            <a:xfrm>
              <a:off x="6335314" y="2139722"/>
              <a:ext cx="235465" cy="176284"/>
            </a:xfrm>
            <a:custGeom>
              <a:avLst/>
              <a:gdLst/>
              <a:ahLst/>
              <a:cxnLst/>
              <a:rect l="l" t="t" r="r" b="b"/>
              <a:pathLst>
                <a:path w="5041" h="3774" extrusionOk="0">
                  <a:moveTo>
                    <a:pt x="3470" y="0"/>
                  </a:moveTo>
                  <a:cubicBezTo>
                    <a:pt x="3069" y="0"/>
                    <a:pt x="2721" y="268"/>
                    <a:pt x="2587" y="634"/>
                  </a:cubicBezTo>
                  <a:lnTo>
                    <a:pt x="1570" y="634"/>
                  </a:lnTo>
                  <a:cubicBezTo>
                    <a:pt x="705" y="634"/>
                    <a:pt x="0" y="1338"/>
                    <a:pt x="0" y="2204"/>
                  </a:cubicBezTo>
                  <a:cubicBezTo>
                    <a:pt x="0" y="3069"/>
                    <a:pt x="705" y="3774"/>
                    <a:pt x="1570" y="3774"/>
                  </a:cubicBezTo>
                  <a:lnTo>
                    <a:pt x="2007" y="3774"/>
                  </a:lnTo>
                  <a:cubicBezTo>
                    <a:pt x="2204" y="3533"/>
                    <a:pt x="2427" y="3319"/>
                    <a:pt x="2676" y="3140"/>
                  </a:cubicBezTo>
                  <a:lnTo>
                    <a:pt x="1588" y="3140"/>
                  </a:lnTo>
                  <a:cubicBezTo>
                    <a:pt x="1097" y="3140"/>
                    <a:pt x="660" y="2739"/>
                    <a:pt x="633" y="2248"/>
                  </a:cubicBezTo>
                  <a:cubicBezTo>
                    <a:pt x="598" y="1713"/>
                    <a:pt x="1035" y="1258"/>
                    <a:pt x="1570" y="1258"/>
                  </a:cubicBezTo>
                  <a:lnTo>
                    <a:pt x="2587" y="1258"/>
                  </a:lnTo>
                  <a:cubicBezTo>
                    <a:pt x="2721" y="1624"/>
                    <a:pt x="3069" y="1883"/>
                    <a:pt x="3470" y="1883"/>
                  </a:cubicBezTo>
                  <a:lnTo>
                    <a:pt x="5040" y="1883"/>
                  </a:lnTo>
                  <a:lnTo>
                    <a:pt x="5040" y="1258"/>
                  </a:lnTo>
                  <a:lnTo>
                    <a:pt x="4416" y="1258"/>
                  </a:lnTo>
                  <a:lnTo>
                    <a:pt x="4416" y="634"/>
                  </a:lnTo>
                  <a:lnTo>
                    <a:pt x="5040" y="634"/>
                  </a:lnTo>
                  <a:lnTo>
                    <a:pt x="5040" y="0"/>
                  </a:lnTo>
                  <a:close/>
                </a:path>
              </a:pathLst>
            </a:cu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2" name="Google Shape;1102;p114"/>
          <p:cNvSpPr txBox="1"/>
          <p:nvPr/>
        </p:nvSpPr>
        <p:spPr>
          <a:xfrm>
            <a:off x="5796438" y="3571263"/>
            <a:ext cx="6138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CC0000"/>
                </a:solidFill>
              </a:rPr>
              <a:t>40 mi.</a:t>
            </a:r>
            <a:endParaRPr sz="1100" b="1">
              <a:solidFill>
                <a:srgbClr val="CC0000"/>
              </a:solidFill>
            </a:endParaRPr>
          </a:p>
        </p:txBody>
      </p:sp>
      <p:sp>
        <p:nvSpPr>
          <p:cNvPr id="1103" name="Google Shape;1103;p114"/>
          <p:cNvSpPr txBox="1"/>
          <p:nvPr/>
        </p:nvSpPr>
        <p:spPr>
          <a:xfrm>
            <a:off x="7312900" y="3574863"/>
            <a:ext cx="6138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CC0000"/>
                </a:solidFill>
              </a:rPr>
              <a:t>40 mi.</a:t>
            </a:r>
            <a:endParaRPr sz="1100" b="1">
              <a:solidFill>
                <a:srgbClr val="CC0000"/>
              </a:solidFill>
            </a:endParaRPr>
          </a:p>
        </p:txBody>
      </p:sp>
      <p:sp>
        <p:nvSpPr>
          <p:cNvPr id="1104" name="Google Shape;1104;p114"/>
          <p:cNvSpPr txBox="1"/>
          <p:nvPr/>
        </p:nvSpPr>
        <p:spPr>
          <a:xfrm>
            <a:off x="1037775" y="4921200"/>
            <a:ext cx="6931200" cy="233100"/>
          </a:xfrm>
          <a:prstGeom prst="rect">
            <a:avLst/>
          </a:prstGeom>
          <a:noFill/>
          <a:ln>
            <a:noFill/>
          </a:ln>
        </p:spPr>
        <p:txBody>
          <a:bodyPr spcFirstLastPara="1" wrap="square" lIns="91425" tIns="91425" rIns="91425" bIns="91425" anchor="ctr" anchorCtr="0">
            <a:noAutofit/>
          </a:bodyPr>
          <a:lstStyle/>
          <a:p>
            <a:pPr marL="0" lvl="0" indent="457200" algn="l" rtl="0">
              <a:spcBef>
                <a:spcPts val="0"/>
              </a:spcBef>
              <a:spcAft>
                <a:spcPts val="0"/>
              </a:spcAft>
              <a:buNone/>
            </a:pPr>
            <a:r>
              <a:rPr lang="en" sz="1000"/>
              <a:t>Monday      	          Tuesday      	             Wednesday     	               Thursday        		   Friday</a:t>
            </a:r>
            <a:endParaRPr sz="1000"/>
          </a:p>
        </p:txBody>
      </p:sp>
      <p:grpSp>
        <p:nvGrpSpPr>
          <p:cNvPr id="1105" name="Google Shape;1105;p114"/>
          <p:cNvGrpSpPr/>
          <p:nvPr/>
        </p:nvGrpSpPr>
        <p:grpSpPr>
          <a:xfrm>
            <a:off x="4433558" y="3423235"/>
            <a:ext cx="385033" cy="186021"/>
            <a:chOff x="6335314" y="4103641"/>
            <a:chExt cx="500498" cy="263822"/>
          </a:xfrm>
        </p:grpSpPr>
        <p:sp>
          <p:nvSpPr>
            <p:cNvPr id="1106" name="Google Shape;1106;p114"/>
            <p:cNvSpPr/>
            <p:nvPr/>
          </p:nvSpPr>
          <p:spPr>
            <a:xfrm>
              <a:off x="6394871" y="4279508"/>
              <a:ext cx="88002" cy="87955"/>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07" name="Google Shape;1107;p114"/>
            <p:cNvSpPr/>
            <p:nvPr/>
          </p:nvSpPr>
          <p:spPr>
            <a:xfrm>
              <a:off x="6688262" y="4279508"/>
              <a:ext cx="87955" cy="87955"/>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08" name="Google Shape;1108;p114"/>
            <p:cNvSpPr/>
            <p:nvPr/>
          </p:nvSpPr>
          <p:spPr>
            <a:xfrm>
              <a:off x="6600305" y="4103641"/>
              <a:ext cx="127565" cy="58388"/>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09" name="Google Shape;1109;p114"/>
            <p:cNvSpPr/>
            <p:nvPr/>
          </p:nvSpPr>
          <p:spPr>
            <a:xfrm>
              <a:off x="6443637" y="4103641"/>
              <a:ext cx="127145" cy="58388"/>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10" name="Google Shape;1110;p114"/>
            <p:cNvSpPr/>
            <p:nvPr/>
          </p:nvSpPr>
          <p:spPr>
            <a:xfrm>
              <a:off x="6335314" y="4191598"/>
              <a:ext cx="500498" cy="146716"/>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grpSp>
      <p:sp>
        <p:nvSpPr>
          <p:cNvPr id="1111" name="Google Shape;1111;p114"/>
          <p:cNvSpPr txBox="1"/>
          <p:nvPr/>
        </p:nvSpPr>
        <p:spPr>
          <a:xfrm>
            <a:off x="4319188" y="3571263"/>
            <a:ext cx="6138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CC0000"/>
                </a:solidFill>
              </a:rPr>
              <a:t>40 mi.</a:t>
            </a:r>
            <a:endParaRPr sz="1100" b="1">
              <a:solidFill>
                <a:srgbClr val="CC0000"/>
              </a:solidFill>
            </a:endParaRPr>
          </a:p>
        </p:txBody>
      </p:sp>
      <p:grpSp>
        <p:nvGrpSpPr>
          <p:cNvPr id="1112" name="Google Shape;1112;p114"/>
          <p:cNvGrpSpPr/>
          <p:nvPr/>
        </p:nvGrpSpPr>
        <p:grpSpPr>
          <a:xfrm>
            <a:off x="2936045" y="3423235"/>
            <a:ext cx="385033" cy="186021"/>
            <a:chOff x="6335314" y="4103641"/>
            <a:chExt cx="500498" cy="263822"/>
          </a:xfrm>
        </p:grpSpPr>
        <p:sp>
          <p:nvSpPr>
            <p:cNvPr id="1113" name="Google Shape;1113;p114"/>
            <p:cNvSpPr/>
            <p:nvPr/>
          </p:nvSpPr>
          <p:spPr>
            <a:xfrm>
              <a:off x="6394871" y="4279508"/>
              <a:ext cx="88002" cy="87955"/>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14" name="Google Shape;1114;p114"/>
            <p:cNvSpPr/>
            <p:nvPr/>
          </p:nvSpPr>
          <p:spPr>
            <a:xfrm>
              <a:off x="6688262" y="4279508"/>
              <a:ext cx="87955" cy="87955"/>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15" name="Google Shape;1115;p114"/>
            <p:cNvSpPr/>
            <p:nvPr/>
          </p:nvSpPr>
          <p:spPr>
            <a:xfrm>
              <a:off x="6600305" y="4103641"/>
              <a:ext cx="127565" cy="58388"/>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16" name="Google Shape;1116;p114"/>
            <p:cNvSpPr/>
            <p:nvPr/>
          </p:nvSpPr>
          <p:spPr>
            <a:xfrm>
              <a:off x="6443637" y="4103641"/>
              <a:ext cx="127145" cy="58388"/>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17" name="Google Shape;1117;p114"/>
            <p:cNvSpPr/>
            <p:nvPr/>
          </p:nvSpPr>
          <p:spPr>
            <a:xfrm>
              <a:off x="6335314" y="4191598"/>
              <a:ext cx="500498" cy="146716"/>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grpSp>
      <p:sp>
        <p:nvSpPr>
          <p:cNvPr id="1118" name="Google Shape;1118;p114"/>
          <p:cNvSpPr txBox="1"/>
          <p:nvPr/>
        </p:nvSpPr>
        <p:spPr>
          <a:xfrm>
            <a:off x="2821675" y="3571263"/>
            <a:ext cx="6138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CC0000"/>
                </a:solidFill>
              </a:rPr>
              <a:t>40 mi.</a:t>
            </a:r>
            <a:endParaRPr sz="1100" b="1">
              <a:solidFill>
                <a:srgbClr val="CC0000"/>
              </a:solidFill>
            </a:endParaRPr>
          </a:p>
        </p:txBody>
      </p:sp>
      <p:grpSp>
        <p:nvGrpSpPr>
          <p:cNvPr id="1119" name="Google Shape;1119;p114"/>
          <p:cNvGrpSpPr/>
          <p:nvPr/>
        </p:nvGrpSpPr>
        <p:grpSpPr>
          <a:xfrm>
            <a:off x="1449708" y="3423235"/>
            <a:ext cx="385033" cy="186021"/>
            <a:chOff x="6335314" y="4103641"/>
            <a:chExt cx="500498" cy="263822"/>
          </a:xfrm>
        </p:grpSpPr>
        <p:sp>
          <p:nvSpPr>
            <p:cNvPr id="1120" name="Google Shape;1120;p114"/>
            <p:cNvSpPr/>
            <p:nvPr/>
          </p:nvSpPr>
          <p:spPr>
            <a:xfrm>
              <a:off x="6394871" y="4279508"/>
              <a:ext cx="88002" cy="87955"/>
            </a:xfrm>
            <a:custGeom>
              <a:avLst/>
              <a:gdLst/>
              <a:ahLst/>
              <a:cxnLst/>
              <a:rect l="l" t="t" r="r" b="b"/>
              <a:pathLst>
                <a:path w="1884" h="1883" extrusionOk="0">
                  <a:moveTo>
                    <a:pt x="946" y="1"/>
                  </a:moveTo>
                  <a:cubicBezTo>
                    <a:pt x="420" y="1"/>
                    <a:pt x="1" y="420"/>
                    <a:pt x="1" y="937"/>
                  </a:cubicBezTo>
                  <a:cubicBezTo>
                    <a:pt x="1" y="1464"/>
                    <a:pt x="420" y="1883"/>
                    <a:pt x="946" y="1883"/>
                  </a:cubicBezTo>
                  <a:cubicBezTo>
                    <a:pt x="1464" y="1883"/>
                    <a:pt x="1883" y="1464"/>
                    <a:pt x="1883" y="937"/>
                  </a:cubicBezTo>
                  <a:cubicBezTo>
                    <a:pt x="1883" y="420"/>
                    <a:pt x="1464"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21" name="Google Shape;1121;p114"/>
            <p:cNvSpPr/>
            <p:nvPr/>
          </p:nvSpPr>
          <p:spPr>
            <a:xfrm>
              <a:off x="6688262" y="4279508"/>
              <a:ext cx="87955" cy="87955"/>
            </a:xfrm>
            <a:custGeom>
              <a:avLst/>
              <a:gdLst/>
              <a:ahLst/>
              <a:cxnLst/>
              <a:rect l="l" t="t" r="r" b="b"/>
              <a:pathLst>
                <a:path w="1883" h="1883" extrusionOk="0">
                  <a:moveTo>
                    <a:pt x="946" y="1"/>
                  </a:moveTo>
                  <a:cubicBezTo>
                    <a:pt x="420" y="1"/>
                    <a:pt x="0" y="420"/>
                    <a:pt x="0" y="937"/>
                  </a:cubicBezTo>
                  <a:cubicBezTo>
                    <a:pt x="0" y="1464"/>
                    <a:pt x="420" y="1883"/>
                    <a:pt x="946" y="1883"/>
                  </a:cubicBezTo>
                  <a:cubicBezTo>
                    <a:pt x="1463" y="1883"/>
                    <a:pt x="1883" y="1464"/>
                    <a:pt x="1883" y="937"/>
                  </a:cubicBezTo>
                  <a:cubicBezTo>
                    <a:pt x="1883" y="420"/>
                    <a:pt x="1463" y="1"/>
                    <a:pt x="946"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22" name="Google Shape;1122;p114"/>
            <p:cNvSpPr/>
            <p:nvPr/>
          </p:nvSpPr>
          <p:spPr>
            <a:xfrm>
              <a:off x="6600305" y="4103641"/>
              <a:ext cx="127565" cy="58388"/>
            </a:xfrm>
            <a:custGeom>
              <a:avLst/>
              <a:gdLst/>
              <a:ahLst/>
              <a:cxnLst/>
              <a:rect l="l" t="t" r="r" b="b"/>
              <a:pathLst>
                <a:path w="2731" h="1250" extrusionOk="0">
                  <a:moveTo>
                    <a:pt x="1" y="1"/>
                  </a:moveTo>
                  <a:lnTo>
                    <a:pt x="1" y="1250"/>
                  </a:lnTo>
                  <a:lnTo>
                    <a:pt x="2731" y="1250"/>
                  </a:lnTo>
                  <a:cubicBezTo>
                    <a:pt x="2213" y="483"/>
                    <a:pt x="1348" y="1"/>
                    <a:pt x="384"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23" name="Google Shape;1123;p114"/>
            <p:cNvSpPr/>
            <p:nvPr/>
          </p:nvSpPr>
          <p:spPr>
            <a:xfrm>
              <a:off x="6443637" y="4103641"/>
              <a:ext cx="127145" cy="58388"/>
            </a:xfrm>
            <a:custGeom>
              <a:avLst/>
              <a:gdLst/>
              <a:ahLst/>
              <a:cxnLst/>
              <a:rect l="l" t="t" r="r" b="b"/>
              <a:pathLst>
                <a:path w="2722" h="1250" extrusionOk="0">
                  <a:moveTo>
                    <a:pt x="2338" y="1"/>
                  </a:moveTo>
                  <a:cubicBezTo>
                    <a:pt x="1374" y="1"/>
                    <a:pt x="509" y="483"/>
                    <a:pt x="1" y="1250"/>
                  </a:cubicBezTo>
                  <a:lnTo>
                    <a:pt x="2721" y="1250"/>
                  </a:lnTo>
                  <a:lnTo>
                    <a:pt x="2721" y="1"/>
                  </a:ln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sp>
          <p:nvSpPr>
            <p:cNvPr id="1124" name="Google Shape;1124;p114"/>
            <p:cNvSpPr/>
            <p:nvPr/>
          </p:nvSpPr>
          <p:spPr>
            <a:xfrm>
              <a:off x="6335314" y="4191598"/>
              <a:ext cx="500498" cy="146716"/>
            </a:xfrm>
            <a:custGeom>
              <a:avLst/>
              <a:gdLst/>
              <a:ahLst/>
              <a:cxnLst/>
              <a:rect l="l" t="t" r="r" b="b"/>
              <a:pathLst>
                <a:path w="10715" h="3141" extrusionOk="0">
                  <a:moveTo>
                    <a:pt x="1847" y="0"/>
                  </a:moveTo>
                  <a:cubicBezTo>
                    <a:pt x="687" y="0"/>
                    <a:pt x="63" y="767"/>
                    <a:pt x="0" y="812"/>
                  </a:cubicBezTo>
                  <a:lnTo>
                    <a:pt x="0" y="3140"/>
                  </a:lnTo>
                  <a:lnTo>
                    <a:pt x="678" y="3140"/>
                  </a:lnTo>
                  <a:cubicBezTo>
                    <a:pt x="660" y="3033"/>
                    <a:pt x="651" y="2926"/>
                    <a:pt x="651" y="2819"/>
                  </a:cubicBezTo>
                  <a:cubicBezTo>
                    <a:pt x="651" y="1954"/>
                    <a:pt x="1356" y="1249"/>
                    <a:pt x="2221" y="1249"/>
                  </a:cubicBezTo>
                  <a:cubicBezTo>
                    <a:pt x="3087" y="1249"/>
                    <a:pt x="3792" y="1954"/>
                    <a:pt x="3792" y="2819"/>
                  </a:cubicBezTo>
                  <a:cubicBezTo>
                    <a:pt x="3792" y="2926"/>
                    <a:pt x="3774" y="3033"/>
                    <a:pt x="3756" y="3140"/>
                  </a:cubicBezTo>
                  <a:lnTo>
                    <a:pt x="6959" y="3140"/>
                  </a:lnTo>
                  <a:cubicBezTo>
                    <a:pt x="6941" y="3033"/>
                    <a:pt x="6932" y="2926"/>
                    <a:pt x="6932" y="2819"/>
                  </a:cubicBezTo>
                  <a:cubicBezTo>
                    <a:pt x="6932" y="1954"/>
                    <a:pt x="7628" y="1249"/>
                    <a:pt x="8493" y="1249"/>
                  </a:cubicBezTo>
                  <a:cubicBezTo>
                    <a:pt x="9367" y="1249"/>
                    <a:pt x="10063" y="1954"/>
                    <a:pt x="10063" y="2819"/>
                  </a:cubicBezTo>
                  <a:cubicBezTo>
                    <a:pt x="10063" y="2926"/>
                    <a:pt x="10054" y="3033"/>
                    <a:pt x="10036" y="3140"/>
                  </a:cubicBezTo>
                  <a:lnTo>
                    <a:pt x="10714" y="3140"/>
                  </a:lnTo>
                  <a:lnTo>
                    <a:pt x="10714" y="812"/>
                  </a:lnTo>
                  <a:cubicBezTo>
                    <a:pt x="10652" y="767"/>
                    <a:pt x="10010" y="0"/>
                    <a:pt x="8868"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C0000"/>
                </a:highlight>
              </a:endParaRPr>
            </a:p>
          </p:txBody>
        </p:sp>
      </p:grpSp>
      <p:sp>
        <p:nvSpPr>
          <p:cNvPr id="1125" name="Google Shape;1125;p114"/>
          <p:cNvSpPr txBox="1"/>
          <p:nvPr/>
        </p:nvSpPr>
        <p:spPr>
          <a:xfrm>
            <a:off x="1335338" y="3571263"/>
            <a:ext cx="6138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CC0000"/>
                </a:solidFill>
              </a:rPr>
              <a:t>40 mi.</a:t>
            </a:r>
            <a:endParaRPr sz="1100" b="1">
              <a:solidFill>
                <a:srgbClr val="CC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15"/>
          <p:cNvSpPr/>
          <p:nvPr/>
        </p:nvSpPr>
        <p:spPr>
          <a:xfrm>
            <a:off x="835676" y="1067515"/>
            <a:ext cx="4106400" cy="3522000"/>
          </a:xfrm>
          <a:prstGeom prst="ellipse">
            <a:avLst/>
          </a:prstGeom>
          <a:solidFill>
            <a:srgbClr val="032963"/>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8B9AB3"/>
              </a:solidFill>
            </a:endParaRPr>
          </a:p>
        </p:txBody>
      </p:sp>
      <p:sp>
        <p:nvSpPr>
          <p:cNvPr id="1131" name="Google Shape;1131;p115" descr="GSA’s One Stop EV Charging Solution"/>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GSA’s One Stop EV Charging Solution</a:t>
            </a:r>
            <a:endParaRPr dirty="0"/>
          </a:p>
        </p:txBody>
      </p:sp>
      <p:sp>
        <p:nvSpPr>
          <p:cNvPr id="1132" name="Google Shape;1132;p115" descr="Page 5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1133" name="Google Shape;1133;p115"/>
          <p:cNvSpPr/>
          <p:nvPr/>
        </p:nvSpPr>
        <p:spPr>
          <a:xfrm>
            <a:off x="4171606" y="1067515"/>
            <a:ext cx="4106400" cy="3522000"/>
          </a:xfrm>
          <a:prstGeom prst="ellipse">
            <a:avLst/>
          </a:prstGeom>
          <a:solidFill>
            <a:srgbClr val="FBFBFB">
              <a:alpha val="87500"/>
            </a:srgbClr>
          </a:solidFill>
          <a:ln w="38100" cap="flat" cmpd="sng">
            <a:solidFill>
              <a:srgbClr val="CC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34" name="Google Shape;1134;p115" descr="Installation &amp;&#10;Infrastructure Design/Build IDIQs&#10;"/>
          <p:cNvSpPr txBox="1"/>
          <p:nvPr/>
        </p:nvSpPr>
        <p:spPr>
          <a:xfrm>
            <a:off x="4724800" y="1357133"/>
            <a:ext cx="3000000" cy="923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900"/>
              </a:spcAft>
              <a:buNone/>
            </a:pPr>
            <a:r>
              <a:rPr lang="en" sz="1600" b="1" dirty="0">
                <a:solidFill>
                  <a:srgbClr val="032963"/>
                </a:solidFill>
              </a:rPr>
              <a:t>Installation &amp;</a:t>
            </a:r>
            <a:br>
              <a:rPr lang="en" sz="1600" b="1" dirty="0">
                <a:solidFill>
                  <a:srgbClr val="032963"/>
                </a:solidFill>
              </a:rPr>
            </a:br>
            <a:r>
              <a:rPr lang="en" sz="1600" b="1" dirty="0">
                <a:solidFill>
                  <a:srgbClr val="032963"/>
                </a:solidFill>
              </a:rPr>
              <a:t>Infrastructure Design/Build IDIQs</a:t>
            </a:r>
            <a:endParaRPr sz="1600" b="1" dirty="0">
              <a:solidFill>
                <a:srgbClr val="032963"/>
              </a:solidFill>
            </a:endParaRPr>
          </a:p>
        </p:txBody>
      </p:sp>
      <p:sp>
        <p:nvSpPr>
          <p:cNvPr id="1135" name="Google Shape;1135;p115" descr="Feasibility studies &amp; site assessments&#10;Construction and design/build&#10;EVSE Installation &#10;Electrical infrastructure upgrades&#10;Testing, commissioning &amp; utility coordination&#10;"/>
          <p:cNvSpPr txBox="1"/>
          <p:nvPr/>
        </p:nvSpPr>
        <p:spPr>
          <a:xfrm>
            <a:off x="4942075" y="2135975"/>
            <a:ext cx="3298800" cy="2154900"/>
          </a:xfrm>
          <a:prstGeom prst="rect">
            <a:avLst/>
          </a:prstGeom>
          <a:noFill/>
          <a:ln>
            <a:noFill/>
          </a:ln>
        </p:spPr>
        <p:txBody>
          <a:bodyPr spcFirstLastPara="1" wrap="square" lIns="91425" tIns="91425" rIns="91425" bIns="91425" anchor="t" anchorCtr="0">
            <a:spAutoFit/>
          </a:bodyPr>
          <a:lstStyle/>
          <a:p>
            <a:pPr marL="342900" lvl="0" indent="-266700" algn="l" rtl="0">
              <a:spcBef>
                <a:spcPts val="0"/>
              </a:spcBef>
              <a:spcAft>
                <a:spcPts val="0"/>
              </a:spcAft>
              <a:buClr>
                <a:srgbClr val="032963"/>
              </a:buClr>
              <a:buSzPts val="1600"/>
              <a:buChar char="●"/>
            </a:pPr>
            <a:r>
              <a:rPr lang="en" sz="1600" dirty="0">
                <a:solidFill>
                  <a:srgbClr val="032963"/>
                </a:solidFill>
              </a:rPr>
              <a:t>Feasibility studies &amp; site assessments</a:t>
            </a:r>
            <a:endParaRPr sz="1600" dirty="0">
              <a:solidFill>
                <a:srgbClr val="032963"/>
              </a:solidFill>
            </a:endParaRPr>
          </a:p>
          <a:p>
            <a:pPr marL="342900" lvl="0" indent="-266700" algn="l" rtl="0">
              <a:spcBef>
                <a:spcPts val="0"/>
              </a:spcBef>
              <a:spcAft>
                <a:spcPts val="0"/>
              </a:spcAft>
              <a:buClr>
                <a:srgbClr val="032963"/>
              </a:buClr>
              <a:buSzPts val="1600"/>
              <a:buChar char="●"/>
            </a:pPr>
            <a:r>
              <a:rPr lang="en" sz="1600" dirty="0">
                <a:solidFill>
                  <a:srgbClr val="032963"/>
                </a:solidFill>
              </a:rPr>
              <a:t>Construction and design/build</a:t>
            </a:r>
            <a:endParaRPr sz="1600" dirty="0">
              <a:solidFill>
                <a:srgbClr val="032963"/>
              </a:solidFill>
            </a:endParaRPr>
          </a:p>
          <a:p>
            <a:pPr marL="342900" lvl="0" indent="-266700" algn="l" rtl="0">
              <a:spcBef>
                <a:spcPts val="0"/>
              </a:spcBef>
              <a:spcAft>
                <a:spcPts val="0"/>
              </a:spcAft>
              <a:buClr>
                <a:srgbClr val="032963"/>
              </a:buClr>
              <a:buSzPts val="1600"/>
              <a:buChar char="●"/>
            </a:pPr>
            <a:r>
              <a:rPr lang="en" sz="1600" dirty="0">
                <a:solidFill>
                  <a:srgbClr val="032963"/>
                </a:solidFill>
              </a:rPr>
              <a:t>EVSE Installation </a:t>
            </a:r>
            <a:endParaRPr sz="1600" dirty="0">
              <a:solidFill>
                <a:srgbClr val="032963"/>
              </a:solidFill>
            </a:endParaRPr>
          </a:p>
          <a:p>
            <a:pPr marL="342900" lvl="0" indent="-266700" algn="l" rtl="0">
              <a:spcBef>
                <a:spcPts val="0"/>
              </a:spcBef>
              <a:spcAft>
                <a:spcPts val="0"/>
              </a:spcAft>
              <a:buClr>
                <a:srgbClr val="032963"/>
              </a:buClr>
              <a:buSzPts val="1600"/>
              <a:buChar char="●"/>
            </a:pPr>
            <a:r>
              <a:rPr lang="en" sz="1600" dirty="0">
                <a:solidFill>
                  <a:srgbClr val="032963"/>
                </a:solidFill>
              </a:rPr>
              <a:t>Electrical infrastructure upgrades</a:t>
            </a:r>
            <a:endParaRPr sz="1600" dirty="0">
              <a:solidFill>
                <a:srgbClr val="032963"/>
              </a:solidFill>
            </a:endParaRPr>
          </a:p>
          <a:p>
            <a:pPr marL="342900" lvl="0" indent="-266700" algn="l" rtl="0">
              <a:spcBef>
                <a:spcPts val="0"/>
              </a:spcBef>
              <a:spcAft>
                <a:spcPts val="0"/>
              </a:spcAft>
              <a:buClr>
                <a:srgbClr val="032963"/>
              </a:buClr>
              <a:buSzPts val="1600"/>
              <a:buChar char="●"/>
            </a:pPr>
            <a:r>
              <a:rPr lang="en" sz="1600" dirty="0">
                <a:solidFill>
                  <a:srgbClr val="032963"/>
                </a:solidFill>
              </a:rPr>
              <a:t>Testing, commissioning &amp; utility coordination</a:t>
            </a:r>
            <a:endParaRPr sz="1600" dirty="0">
              <a:solidFill>
                <a:srgbClr val="032963"/>
              </a:solidFill>
              <a:latin typeface="Roboto"/>
              <a:ea typeface="Roboto"/>
              <a:cs typeface="Roboto"/>
              <a:sym typeface="Roboto"/>
            </a:endParaRPr>
          </a:p>
        </p:txBody>
      </p:sp>
      <p:sp>
        <p:nvSpPr>
          <p:cNvPr id="1136" name="Google Shape;1136;p115" descr="Charging Station BPAs/  MAS Offerings&#10;"/>
          <p:cNvSpPr txBox="1"/>
          <p:nvPr/>
        </p:nvSpPr>
        <p:spPr>
          <a:xfrm>
            <a:off x="1296650" y="1438574"/>
            <a:ext cx="30000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900"/>
              </a:spcAft>
              <a:buNone/>
            </a:pPr>
            <a:r>
              <a:rPr lang="en" sz="1600" b="1" dirty="0">
                <a:solidFill>
                  <a:srgbClr val="FFFFFF"/>
                </a:solidFill>
              </a:rPr>
              <a:t>Charging Station BPAs/  MAS Offerings</a:t>
            </a:r>
            <a:endParaRPr sz="1300" b="1" dirty="0">
              <a:solidFill>
                <a:srgbClr val="FFFFFF"/>
              </a:solidFill>
            </a:endParaRPr>
          </a:p>
        </p:txBody>
      </p:sp>
      <p:sp>
        <p:nvSpPr>
          <p:cNvPr id="1137" name="Google Shape;1137;p115" descr="Hardware offerings for Level 1, 2 &amp; DC Fast&#10;Ancillary product services&#10;Federal IT security compliance&#10;Product onboarding &amp; offboarding &#10;"/>
          <p:cNvSpPr txBox="1"/>
          <p:nvPr/>
        </p:nvSpPr>
        <p:spPr>
          <a:xfrm>
            <a:off x="1296650" y="2135983"/>
            <a:ext cx="3000000" cy="1908600"/>
          </a:xfrm>
          <a:prstGeom prst="rect">
            <a:avLst/>
          </a:prstGeom>
          <a:noFill/>
          <a:ln>
            <a:noFill/>
          </a:ln>
        </p:spPr>
        <p:txBody>
          <a:bodyPr spcFirstLastPara="1" wrap="square" lIns="91425" tIns="91425" rIns="91425" bIns="91425" anchor="t" anchorCtr="0">
            <a:spAutoFit/>
          </a:bodyPr>
          <a:lstStyle/>
          <a:p>
            <a:pPr marL="342900" lvl="0" indent="-266700" algn="l" rtl="0">
              <a:spcBef>
                <a:spcPts val="0"/>
              </a:spcBef>
              <a:spcAft>
                <a:spcPts val="0"/>
              </a:spcAft>
              <a:buClr>
                <a:srgbClr val="FFFFFF"/>
              </a:buClr>
              <a:buSzPts val="1600"/>
              <a:buChar char="●"/>
            </a:pPr>
            <a:r>
              <a:rPr lang="en" sz="1600" dirty="0">
                <a:solidFill>
                  <a:srgbClr val="FFFFFF"/>
                </a:solidFill>
              </a:rPr>
              <a:t>Hardware offerings for Level 1, 2 &amp; DC Fast</a:t>
            </a:r>
            <a:endParaRPr sz="1600" dirty="0">
              <a:solidFill>
                <a:srgbClr val="FFFFFF"/>
              </a:solidFill>
            </a:endParaRPr>
          </a:p>
          <a:p>
            <a:pPr marL="342900" lvl="0" indent="-266700" algn="l" rtl="0">
              <a:spcBef>
                <a:spcPts val="0"/>
              </a:spcBef>
              <a:spcAft>
                <a:spcPts val="0"/>
              </a:spcAft>
              <a:buClr>
                <a:srgbClr val="FFFFFF"/>
              </a:buClr>
              <a:buSzPts val="1600"/>
              <a:buChar char="●"/>
            </a:pPr>
            <a:r>
              <a:rPr lang="en" sz="1600" dirty="0">
                <a:solidFill>
                  <a:srgbClr val="FFFFFF"/>
                </a:solidFill>
              </a:rPr>
              <a:t>Ancillary product services</a:t>
            </a:r>
            <a:endParaRPr sz="1600" dirty="0">
              <a:solidFill>
                <a:srgbClr val="FFFFFF"/>
              </a:solidFill>
            </a:endParaRPr>
          </a:p>
          <a:p>
            <a:pPr marL="342900" lvl="0" indent="-266700" algn="l" rtl="0">
              <a:spcBef>
                <a:spcPts val="0"/>
              </a:spcBef>
              <a:spcAft>
                <a:spcPts val="0"/>
              </a:spcAft>
              <a:buClr>
                <a:srgbClr val="FFFFFF"/>
              </a:buClr>
              <a:buSzPts val="1600"/>
              <a:buChar char="●"/>
            </a:pPr>
            <a:r>
              <a:rPr lang="en" sz="1600" dirty="0">
                <a:solidFill>
                  <a:srgbClr val="FFFFFF"/>
                </a:solidFill>
              </a:rPr>
              <a:t>Federal IT security compliance</a:t>
            </a:r>
            <a:endParaRPr sz="1600" dirty="0">
              <a:solidFill>
                <a:srgbClr val="FFFFFF"/>
              </a:solidFill>
            </a:endParaRPr>
          </a:p>
          <a:p>
            <a:pPr marL="342900" lvl="0" indent="-266700" algn="l" rtl="0">
              <a:spcBef>
                <a:spcPts val="0"/>
              </a:spcBef>
              <a:spcAft>
                <a:spcPts val="0"/>
              </a:spcAft>
              <a:buClr>
                <a:srgbClr val="FFFFFF"/>
              </a:buClr>
              <a:buSzPts val="1600"/>
              <a:buChar char="●"/>
            </a:pPr>
            <a:r>
              <a:rPr lang="en" sz="1600" dirty="0">
                <a:solidFill>
                  <a:srgbClr val="FFFFFF"/>
                </a:solidFill>
              </a:rPr>
              <a:t>Product onboarding &amp; offboarding </a:t>
            </a:r>
            <a:endParaRPr sz="1600" dirty="0"/>
          </a:p>
        </p:txBody>
      </p:sp>
      <p:pic>
        <p:nvPicPr>
          <p:cNvPr id="1138" name="Google Shape;1138;p115"/>
          <p:cNvPicPr preferRelativeResize="0"/>
          <p:nvPr/>
        </p:nvPicPr>
        <p:blipFill>
          <a:blip r:embed="rId3">
            <a:alphaModFix/>
          </a:blip>
          <a:stretch>
            <a:fillRect/>
          </a:stretch>
        </p:blipFill>
        <p:spPr>
          <a:xfrm rot="8589722">
            <a:off x="4113442" y="2468145"/>
            <a:ext cx="727944" cy="447419"/>
          </a:xfrm>
          <a:prstGeom prst="rect">
            <a:avLst/>
          </a:prstGeom>
          <a:noFill/>
          <a:ln>
            <a:noFill/>
          </a:ln>
          <a:effectLst>
            <a:outerShdw blurRad="57150" dist="19050" dir="5400000" algn="bl" rotWithShape="0">
              <a:srgbClr val="000000">
                <a:alpha val="50000"/>
              </a:srgbClr>
            </a:outerShdw>
          </a:effectLst>
        </p:spPr>
      </p:pic>
      <p:sp>
        <p:nvSpPr>
          <p:cNvPr id="1139" name="Google Shape;1139;p115" descr="FAR 51 Deviation allows IDIQ contractors to buy from BPAs&#10;"/>
          <p:cNvSpPr/>
          <p:nvPr/>
        </p:nvSpPr>
        <p:spPr>
          <a:xfrm>
            <a:off x="3688775" y="3860800"/>
            <a:ext cx="1381500" cy="1035900"/>
          </a:xfrm>
          <a:prstGeom prst="wedgeRectCallout">
            <a:avLst>
              <a:gd name="adj1" fmla="val 13071"/>
              <a:gd name="adj2" fmla="val -141662"/>
            </a:avLst>
          </a:prstGeom>
          <a:solidFill>
            <a:srgbClr val="005087"/>
          </a:solidFill>
          <a:ln>
            <a:noFill/>
          </a:ln>
          <a:effectLst>
            <a:outerShdw blurRad="57150" dist="19050" dir="5400000" algn="bl" rotWithShape="0">
              <a:srgbClr val="000000">
                <a:alpha val="50000"/>
              </a:srgbClr>
            </a:outerShdw>
          </a:effectLst>
        </p:spPr>
        <p:txBody>
          <a:bodyPr spcFirstLastPara="1" wrap="square" lIns="68575" tIns="137150" rIns="68575" bIns="68575" anchor="ctr" anchorCtr="0">
            <a:noAutofit/>
          </a:bodyPr>
          <a:lstStyle/>
          <a:p>
            <a:pPr marL="0" lvl="0" indent="0" algn="ctr" rtl="0">
              <a:lnSpc>
                <a:spcPct val="115000"/>
              </a:lnSpc>
              <a:spcBef>
                <a:spcPts val="0"/>
              </a:spcBef>
              <a:spcAft>
                <a:spcPts val="900"/>
              </a:spcAft>
              <a:buClr>
                <a:srgbClr val="000000"/>
              </a:buClr>
              <a:buSzPts val="800"/>
              <a:buFont typeface="Arial"/>
              <a:buNone/>
            </a:pPr>
            <a:r>
              <a:rPr lang="en" sz="1200" dirty="0">
                <a:solidFill>
                  <a:srgbClr val="FFFFFF"/>
                </a:solidFill>
              </a:rPr>
              <a:t>FAR 51 Deviation allows IDIQ contractors to buy from BPAs</a:t>
            </a:r>
            <a:endParaRPr sz="1200" dirty="0">
              <a:solidFill>
                <a:srgbClr val="FFFFFF"/>
              </a:solidFill>
            </a:endParaRPr>
          </a:p>
        </p:txBody>
      </p:sp>
      <p:sp>
        <p:nvSpPr>
          <p:cNvPr id="1140" name="Google Shape;1140;p115" descr="gsa.gov/electrifythefleet&#10;"/>
          <p:cNvSpPr txBox="1"/>
          <p:nvPr/>
        </p:nvSpPr>
        <p:spPr>
          <a:xfrm>
            <a:off x="5259750" y="4681800"/>
            <a:ext cx="3282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u="sng" dirty="0">
                <a:solidFill>
                  <a:schemeClr val="hlink"/>
                </a:solidFill>
                <a:hlinkClick r:id="rId4"/>
              </a:rPr>
              <a:t>gsa.gov/electrifythefleet</a:t>
            </a:r>
            <a:endParaRPr sz="18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2"/>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Agenda</a:t>
            </a:r>
            <a:endParaRPr/>
          </a:p>
        </p:txBody>
      </p:sp>
      <p:sp>
        <p:nvSpPr>
          <p:cNvPr id="427" name="Google Shape;427;p6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428" name="Google Shape;428;p62" descr="Agenda Items:&#10;Impact of Cyber Attacks&#10;GSA Solutions&#10;How GSA’s Solutions Can Help Combat Cyber Attacks&#10;Resources We Provide&#10;Q &amp; A&#10;"/>
          <p:cNvSpPr txBox="1"/>
          <p:nvPr/>
        </p:nvSpPr>
        <p:spPr>
          <a:xfrm>
            <a:off x="685300" y="1386025"/>
            <a:ext cx="7942500" cy="2904600"/>
          </a:xfrm>
          <a:prstGeom prst="rect">
            <a:avLst/>
          </a:prstGeom>
          <a:noFill/>
          <a:ln>
            <a:noFill/>
          </a:ln>
        </p:spPr>
        <p:txBody>
          <a:bodyPr spcFirstLastPara="1" wrap="square" lIns="91425" tIns="91425" rIns="91425" bIns="91425" anchor="t" anchorCtr="0">
            <a:noAutofit/>
          </a:bodyPr>
          <a:lstStyle/>
          <a:p>
            <a:pPr marL="457200" lvl="0" indent="-355600" algn="just" rtl="0">
              <a:lnSpc>
                <a:spcPct val="200000"/>
              </a:lnSpc>
              <a:spcBef>
                <a:spcPts val="0"/>
              </a:spcBef>
              <a:spcAft>
                <a:spcPts val="0"/>
              </a:spcAft>
              <a:buClr>
                <a:srgbClr val="000000"/>
              </a:buClr>
              <a:buSzPts val="2000"/>
              <a:buChar char="●"/>
            </a:pPr>
            <a:r>
              <a:rPr lang="en" sz="2000" dirty="0"/>
              <a:t>Impact of Cyber Attacks</a:t>
            </a:r>
            <a:endParaRPr sz="2000" dirty="0">
              <a:solidFill>
                <a:srgbClr val="000000"/>
              </a:solidFill>
            </a:endParaRPr>
          </a:p>
          <a:p>
            <a:pPr marL="457200" lvl="0" indent="-355600" algn="just" rtl="0">
              <a:lnSpc>
                <a:spcPct val="200000"/>
              </a:lnSpc>
              <a:spcBef>
                <a:spcPts val="0"/>
              </a:spcBef>
              <a:spcAft>
                <a:spcPts val="0"/>
              </a:spcAft>
              <a:buClr>
                <a:srgbClr val="000000"/>
              </a:buClr>
              <a:buSzPts val="2000"/>
              <a:buChar char="●"/>
            </a:pPr>
            <a:r>
              <a:rPr lang="en" sz="2000" dirty="0"/>
              <a:t>GSA </a:t>
            </a:r>
            <a:r>
              <a:rPr lang="en" sz="2000" dirty="0">
                <a:solidFill>
                  <a:srgbClr val="000000"/>
                </a:solidFill>
              </a:rPr>
              <a:t>S</a:t>
            </a:r>
            <a:r>
              <a:rPr lang="en" sz="2000" dirty="0"/>
              <a:t>olutions</a:t>
            </a:r>
            <a:endParaRPr sz="2000" dirty="0"/>
          </a:p>
          <a:p>
            <a:pPr marL="457200" lvl="0" indent="-355600" algn="just" rtl="0">
              <a:lnSpc>
                <a:spcPct val="200000"/>
              </a:lnSpc>
              <a:spcBef>
                <a:spcPts val="0"/>
              </a:spcBef>
              <a:spcAft>
                <a:spcPts val="0"/>
              </a:spcAft>
              <a:buSzPts val="2000"/>
              <a:buChar char="●"/>
            </a:pPr>
            <a:r>
              <a:rPr lang="en" sz="2000" dirty="0"/>
              <a:t>How GSA’s Solutions Can Help Combat Cyber Attacks</a:t>
            </a:r>
            <a:endParaRPr sz="2000" dirty="0"/>
          </a:p>
          <a:p>
            <a:pPr marL="457200" lvl="0" indent="-355600" algn="just" rtl="0">
              <a:lnSpc>
                <a:spcPct val="200000"/>
              </a:lnSpc>
              <a:spcBef>
                <a:spcPts val="0"/>
              </a:spcBef>
              <a:spcAft>
                <a:spcPts val="0"/>
              </a:spcAft>
              <a:buClr>
                <a:srgbClr val="000000"/>
              </a:buClr>
              <a:buSzPts val="2000"/>
              <a:buChar char="●"/>
            </a:pPr>
            <a:r>
              <a:rPr lang="en" sz="2000" dirty="0">
                <a:solidFill>
                  <a:srgbClr val="000000"/>
                </a:solidFill>
              </a:rPr>
              <a:t>Resources We Provide</a:t>
            </a:r>
            <a:endParaRPr sz="2000" dirty="0">
              <a:solidFill>
                <a:srgbClr val="000000"/>
              </a:solidFill>
            </a:endParaRPr>
          </a:p>
          <a:p>
            <a:pPr marL="457200" lvl="0" indent="-355600" algn="just" rtl="0">
              <a:lnSpc>
                <a:spcPct val="200000"/>
              </a:lnSpc>
              <a:spcBef>
                <a:spcPts val="0"/>
              </a:spcBef>
              <a:spcAft>
                <a:spcPts val="0"/>
              </a:spcAft>
              <a:buClr>
                <a:srgbClr val="000000"/>
              </a:buClr>
              <a:buSzPts val="2000"/>
              <a:buChar char="●"/>
            </a:pPr>
            <a:r>
              <a:rPr lang="en" sz="2000" dirty="0">
                <a:solidFill>
                  <a:srgbClr val="000000"/>
                </a:solidFill>
              </a:rPr>
              <a:t>Q &amp; A</a:t>
            </a:r>
            <a:endParaRPr sz="2000" dirty="0">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16" descr="EVSE BPA Product Offerings"/>
          <p:cNvSpPr txBox="1">
            <a:spLocks noGrp="1"/>
          </p:cNvSpPr>
          <p:nvPr>
            <p:ph type="title"/>
          </p:nvPr>
        </p:nvSpPr>
        <p:spPr>
          <a:xfrm>
            <a:off x="311700" y="160525"/>
            <a:ext cx="8520600" cy="572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74689"/>
              </a:buClr>
              <a:buSzPts val="2800"/>
              <a:buFont typeface="Roboto"/>
              <a:buNone/>
            </a:pPr>
            <a:r>
              <a:rPr lang="en" sz="2500" dirty="0"/>
              <a:t>EVSE BPA Product Offerings</a:t>
            </a:r>
            <a:endParaRPr sz="2500" dirty="0"/>
          </a:p>
        </p:txBody>
      </p:sp>
      <p:sp>
        <p:nvSpPr>
          <p:cNvPr id="1146" name="Google Shape;1146;p116" descr="Page 60"/>
          <p:cNvSpPr txBox="1">
            <a:spLocks noGrp="1"/>
          </p:cNvSpPr>
          <p:nvPr>
            <p:ph type="sldNum" idx="12"/>
          </p:nvPr>
        </p:nvSpPr>
        <p:spPr>
          <a:xfrm>
            <a:off x="8240925" y="4899072"/>
            <a:ext cx="548700" cy="244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60</a:t>
            </a:fld>
            <a:endParaRPr/>
          </a:p>
        </p:txBody>
      </p:sp>
      <p:grpSp>
        <p:nvGrpSpPr>
          <p:cNvPr id="1147" name="Google Shape;1147;p116" descr="Chart that show vendors under Levels 1 &amp; 2 (CLINs 0001-0002"/>
          <p:cNvGrpSpPr/>
          <p:nvPr/>
        </p:nvGrpSpPr>
        <p:grpSpPr>
          <a:xfrm>
            <a:off x="701123" y="1248441"/>
            <a:ext cx="3207000" cy="1250700"/>
            <a:chOff x="685800" y="1102659"/>
            <a:chExt cx="3207000" cy="1250700"/>
          </a:xfrm>
        </p:grpSpPr>
        <p:sp>
          <p:nvSpPr>
            <p:cNvPr id="1148" name="Google Shape;1148;p116"/>
            <p:cNvSpPr/>
            <p:nvPr/>
          </p:nvSpPr>
          <p:spPr>
            <a:xfrm>
              <a:off x="685800" y="1102659"/>
              <a:ext cx="3207000" cy="1250700"/>
            </a:xfrm>
            <a:prstGeom prst="roundRect">
              <a:avLst>
                <a:gd name="adj" fmla="val 16667"/>
              </a:avLst>
            </a:prstGeom>
            <a:solidFill>
              <a:schemeClr val="lt1"/>
            </a:solidFill>
            <a:ln w="12700" cap="flat" cmpd="sng">
              <a:solidFill>
                <a:srgbClr val="CC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9" name="Google Shape;1149;p116"/>
            <p:cNvPicPr preferRelativeResize="0"/>
            <p:nvPr/>
          </p:nvPicPr>
          <p:blipFill rotWithShape="1">
            <a:blip r:embed="rId3">
              <a:alphaModFix/>
            </a:blip>
            <a:srcRect/>
            <a:stretch/>
          </p:blipFill>
          <p:spPr>
            <a:xfrm>
              <a:off x="685800" y="1136357"/>
              <a:ext cx="930649" cy="296385"/>
            </a:xfrm>
            <a:prstGeom prst="rect">
              <a:avLst/>
            </a:prstGeom>
            <a:noFill/>
            <a:ln>
              <a:noFill/>
            </a:ln>
          </p:spPr>
        </p:pic>
        <p:pic>
          <p:nvPicPr>
            <p:cNvPr id="1150" name="Google Shape;1150;p116"/>
            <p:cNvPicPr preferRelativeResize="0"/>
            <p:nvPr/>
          </p:nvPicPr>
          <p:blipFill rotWithShape="1">
            <a:blip r:embed="rId4">
              <a:alphaModFix/>
            </a:blip>
            <a:srcRect/>
            <a:stretch/>
          </p:blipFill>
          <p:spPr>
            <a:xfrm>
              <a:off x="763402" y="1963688"/>
              <a:ext cx="833716" cy="248889"/>
            </a:xfrm>
            <a:prstGeom prst="rect">
              <a:avLst/>
            </a:prstGeom>
            <a:noFill/>
            <a:ln>
              <a:noFill/>
            </a:ln>
          </p:spPr>
        </p:pic>
        <p:pic>
          <p:nvPicPr>
            <p:cNvPr id="1151" name="Google Shape;1151;p116"/>
            <p:cNvPicPr preferRelativeResize="0"/>
            <p:nvPr/>
          </p:nvPicPr>
          <p:blipFill rotWithShape="1">
            <a:blip r:embed="rId5">
              <a:alphaModFix/>
            </a:blip>
            <a:srcRect r="24259" b="33279"/>
            <a:stretch/>
          </p:blipFill>
          <p:spPr>
            <a:xfrm>
              <a:off x="1569104" y="2007263"/>
              <a:ext cx="602596" cy="167165"/>
            </a:xfrm>
            <a:prstGeom prst="rect">
              <a:avLst/>
            </a:prstGeom>
            <a:noFill/>
            <a:ln>
              <a:noFill/>
            </a:ln>
          </p:spPr>
        </p:pic>
        <p:pic>
          <p:nvPicPr>
            <p:cNvPr id="1152" name="Google Shape;1152;p116"/>
            <p:cNvPicPr preferRelativeResize="0"/>
            <p:nvPr/>
          </p:nvPicPr>
          <p:blipFill rotWithShape="1">
            <a:blip r:embed="rId6">
              <a:alphaModFix/>
            </a:blip>
            <a:srcRect/>
            <a:stretch/>
          </p:blipFill>
          <p:spPr>
            <a:xfrm>
              <a:off x="1074155" y="1418105"/>
              <a:ext cx="628650" cy="238125"/>
            </a:xfrm>
            <a:prstGeom prst="rect">
              <a:avLst/>
            </a:prstGeom>
            <a:noFill/>
            <a:ln>
              <a:noFill/>
            </a:ln>
          </p:spPr>
        </p:pic>
        <p:pic>
          <p:nvPicPr>
            <p:cNvPr id="1153" name="Google Shape;1153;p116"/>
            <p:cNvPicPr preferRelativeResize="0"/>
            <p:nvPr/>
          </p:nvPicPr>
          <p:blipFill rotWithShape="1">
            <a:blip r:embed="rId7">
              <a:alphaModFix/>
            </a:blip>
            <a:srcRect/>
            <a:stretch/>
          </p:blipFill>
          <p:spPr>
            <a:xfrm>
              <a:off x="705130" y="1714182"/>
              <a:ext cx="941714" cy="178806"/>
            </a:xfrm>
            <a:prstGeom prst="rect">
              <a:avLst/>
            </a:prstGeom>
            <a:noFill/>
            <a:ln>
              <a:noFill/>
            </a:ln>
          </p:spPr>
        </p:pic>
        <p:pic>
          <p:nvPicPr>
            <p:cNvPr id="1154" name="Google Shape;1154;p116"/>
            <p:cNvPicPr preferRelativeResize="0"/>
            <p:nvPr/>
          </p:nvPicPr>
          <p:blipFill rotWithShape="1">
            <a:blip r:embed="rId8">
              <a:alphaModFix/>
            </a:blip>
            <a:srcRect/>
            <a:stretch/>
          </p:blipFill>
          <p:spPr>
            <a:xfrm>
              <a:off x="1616448" y="1184843"/>
              <a:ext cx="878275" cy="184617"/>
            </a:xfrm>
            <a:prstGeom prst="rect">
              <a:avLst/>
            </a:prstGeom>
            <a:noFill/>
            <a:ln>
              <a:noFill/>
            </a:ln>
          </p:spPr>
        </p:pic>
        <p:pic>
          <p:nvPicPr>
            <p:cNvPr id="1155" name="Google Shape;1155;p116"/>
            <p:cNvPicPr preferRelativeResize="0"/>
            <p:nvPr/>
          </p:nvPicPr>
          <p:blipFill rotWithShape="1">
            <a:blip r:embed="rId9">
              <a:alphaModFix/>
            </a:blip>
            <a:srcRect/>
            <a:stretch/>
          </p:blipFill>
          <p:spPr>
            <a:xfrm>
              <a:off x="1886823" y="1423635"/>
              <a:ext cx="920844" cy="182678"/>
            </a:xfrm>
            <a:prstGeom prst="rect">
              <a:avLst/>
            </a:prstGeom>
            <a:noFill/>
            <a:ln>
              <a:noFill/>
            </a:ln>
          </p:spPr>
        </p:pic>
        <p:pic>
          <p:nvPicPr>
            <p:cNvPr id="1156" name="Google Shape;1156;p116"/>
            <p:cNvPicPr preferRelativeResize="0"/>
            <p:nvPr/>
          </p:nvPicPr>
          <p:blipFill rotWithShape="1">
            <a:blip r:embed="rId10">
              <a:alphaModFix/>
            </a:blip>
            <a:srcRect/>
            <a:stretch/>
          </p:blipFill>
          <p:spPr>
            <a:xfrm>
              <a:off x="1712694" y="1668145"/>
              <a:ext cx="506350" cy="253175"/>
            </a:xfrm>
            <a:prstGeom prst="rect">
              <a:avLst/>
            </a:prstGeom>
            <a:noFill/>
            <a:ln>
              <a:noFill/>
            </a:ln>
          </p:spPr>
        </p:pic>
        <p:pic>
          <p:nvPicPr>
            <p:cNvPr id="1157" name="Google Shape;1157;p116"/>
            <p:cNvPicPr preferRelativeResize="0"/>
            <p:nvPr/>
          </p:nvPicPr>
          <p:blipFill rotWithShape="1">
            <a:blip r:embed="rId11">
              <a:alphaModFix/>
            </a:blip>
            <a:srcRect b="24311"/>
            <a:stretch/>
          </p:blipFill>
          <p:spPr>
            <a:xfrm>
              <a:off x="2238374" y="2027721"/>
              <a:ext cx="779930" cy="224342"/>
            </a:xfrm>
            <a:prstGeom prst="rect">
              <a:avLst/>
            </a:prstGeom>
            <a:noFill/>
            <a:ln>
              <a:noFill/>
            </a:ln>
          </p:spPr>
        </p:pic>
        <p:pic>
          <p:nvPicPr>
            <p:cNvPr id="1158" name="Google Shape;1158;p116"/>
            <p:cNvPicPr preferRelativeResize="0"/>
            <p:nvPr/>
          </p:nvPicPr>
          <p:blipFill rotWithShape="1">
            <a:blip r:embed="rId12">
              <a:alphaModFix/>
            </a:blip>
            <a:srcRect/>
            <a:stretch/>
          </p:blipFill>
          <p:spPr>
            <a:xfrm>
              <a:off x="2296307" y="1672891"/>
              <a:ext cx="506451" cy="280988"/>
            </a:xfrm>
            <a:prstGeom prst="rect">
              <a:avLst/>
            </a:prstGeom>
            <a:noFill/>
            <a:ln>
              <a:noFill/>
            </a:ln>
          </p:spPr>
        </p:pic>
        <p:pic>
          <p:nvPicPr>
            <p:cNvPr id="1159" name="Google Shape;1159;p116"/>
            <p:cNvPicPr preferRelativeResize="0"/>
            <p:nvPr/>
          </p:nvPicPr>
          <p:blipFill rotWithShape="1">
            <a:blip r:embed="rId13">
              <a:alphaModFix/>
            </a:blip>
            <a:srcRect/>
            <a:stretch/>
          </p:blipFill>
          <p:spPr>
            <a:xfrm>
              <a:off x="2980378" y="1486901"/>
              <a:ext cx="851046" cy="154548"/>
            </a:xfrm>
            <a:prstGeom prst="rect">
              <a:avLst/>
            </a:prstGeom>
            <a:noFill/>
            <a:ln>
              <a:noFill/>
            </a:ln>
          </p:spPr>
        </p:pic>
        <p:pic>
          <p:nvPicPr>
            <p:cNvPr id="1160" name="Google Shape;1160;p116"/>
            <p:cNvPicPr preferRelativeResize="0"/>
            <p:nvPr/>
          </p:nvPicPr>
          <p:blipFill rotWithShape="1">
            <a:blip r:embed="rId14">
              <a:alphaModFix/>
            </a:blip>
            <a:srcRect/>
            <a:stretch/>
          </p:blipFill>
          <p:spPr>
            <a:xfrm>
              <a:off x="2860278" y="1750165"/>
              <a:ext cx="824753" cy="131158"/>
            </a:xfrm>
            <a:prstGeom prst="rect">
              <a:avLst/>
            </a:prstGeom>
            <a:noFill/>
            <a:ln>
              <a:noFill/>
            </a:ln>
          </p:spPr>
        </p:pic>
        <p:pic>
          <p:nvPicPr>
            <p:cNvPr id="1161" name="Google Shape;1161;p116"/>
            <p:cNvPicPr preferRelativeResize="0"/>
            <p:nvPr/>
          </p:nvPicPr>
          <p:blipFill rotWithShape="1">
            <a:blip r:embed="rId15">
              <a:alphaModFix/>
            </a:blip>
            <a:srcRect/>
            <a:stretch/>
          </p:blipFill>
          <p:spPr>
            <a:xfrm>
              <a:off x="2494723" y="1149245"/>
              <a:ext cx="1000125" cy="209428"/>
            </a:xfrm>
            <a:prstGeom prst="rect">
              <a:avLst/>
            </a:prstGeom>
            <a:noFill/>
            <a:ln>
              <a:noFill/>
            </a:ln>
          </p:spPr>
        </p:pic>
        <p:pic>
          <p:nvPicPr>
            <p:cNvPr id="1162" name="Google Shape;1162;p116"/>
            <p:cNvPicPr preferRelativeResize="0"/>
            <p:nvPr/>
          </p:nvPicPr>
          <p:blipFill rotWithShape="1">
            <a:blip r:embed="rId16">
              <a:alphaModFix/>
            </a:blip>
            <a:srcRect l="22865" t="38942" r="23016" b="40932"/>
            <a:stretch/>
          </p:blipFill>
          <p:spPr>
            <a:xfrm>
              <a:off x="3018304" y="1983770"/>
              <a:ext cx="803942" cy="168089"/>
            </a:xfrm>
            <a:prstGeom prst="rect">
              <a:avLst/>
            </a:prstGeom>
            <a:noFill/>
            <a:ln>
              <a:noFill/>
            </a:ln>
          </p:spPr>
        </p:pic>
      </p:grpSp>
      <p:grpSp>
        <p:nvGrpSpPr>
          <p:cNvPr id="1163" name="Google Shape;1163;p116" descr="Chart that show vendors under Level 3/DC Fast (CLIN 0003"/>
          <p:cNvGrpSpPr/>
          <p:nvPr/>
        </p:nvGrpSpPr>
        <p:grpSpPr>
          <a:xfrm>
            <a:off x="4517847" y="1248441"/>
            <a:ext cx="3207124" cy="1259966"/>
            <a:chOff x="4502524" y="1102659"/>
            <a:chExt cx="3207124" cy="1259966"/>
          </a:xfrm>
        </p:grpSpPr>
        <p:sp>
          <p:nvSpPr>
            <p:cNvPr id="1164" name="Google Shape;1164;p116"/>
            <p:cNvSpPr/>
            <p:nvPr/>
          </p:nvSpPr>
          <p:spPr>
            <a:xfrm>
              <a:off x="4502524" y="1102659"/>
              <a:ext cx="3207000" cy="1250700"/>
            </a:xfrm>
            <a:prstGeom prst="roundRect">
              <a:avLst>
                <a:gd name="adj" fmla="val 16667"/>
              </a:avLst>
            </a:prstGeom>
            <a:solidFill>
              <a:schemeClr val="lt1"/>
            </a:solidFill>
            <a:ln w="12700" cap="flat" cmpd="sng">
              <a:solidFill>
                <a:srgbClr val="CC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5" name="Google Shape;1165;p116"/>
            <p:cNvPicPr preferRelativeResize="0"/>
            <p:nvPr/>
          </p:nvPicPr>
          <p:blipFill rotWithShape="1">
            <a:blip r:embed="rId17">
              <a:alphaModFix/>
            </a:blip>
            <a:srcRect/>
            <a:stretch/>
          </p:blipFill>
          <p:spPr>
            <a:xfrm>
              <a:off x="4625788" y="1184843"/>
              <a:ext cx="566738" cy="223838"/>
            </a:xfrm>
            <a:prstGeom prst="rect">
              <a:avLst/>
            </a:prstGeom>
            <a:noFill/>
            <a:ln>
              <a:noFill/>
            </a:ln>
          </p:spPr>
        </p:pic>
        <p:pic>
          <p:nvPicPr>
            <p:cNvPr id="1166" name="Google Shape;1166;p116"/>
            <p:cNvPicPr preferRelativeResize="0"/>
            <p:nvPr/>
          </p:nvPicPr>
          <p:blipFill rotWithShape="1">
            <a:blip r:embed="rId9">
              <a:alphaModFix/>
            </a:blip>
            <a:srcRect/>
            <a:stretch/>
          </p:blipFill>
          <p:spPr>
            <a:xfrm>
              <a:off x="4520829" y="1500379"/>
              <a:ext cx="1176340" cy="233363"/>
            </a:xfrm>
            <a:prstGeom prst="rect">
              <a:avLst/>
            </a:prstGeom>
            <a:noFill/>
            <a:ln>
              <a:noFill/>
            </a:ln>
          </p:spPr>
        </p:pic>
        <p:pic>
          <p:nvPicPr>
            <p:cNvPr id="1167" name="Google Shape;1167;p116"/>
            <p:cNvPicPr preferRelativeResize="0"/>
            <p:nvPr/>
          </p:nvPicPr>
          <p:blipFill rotWithShape="1">
            <a:blip r:embed="rId18">
              <a:alphaModFix/>
            </a:blip>
            <a:srcRect/>
            <a:stretch/>
          </p:blipFill>
          <p:spPr>
            <a:xfrm>
              <a:off x="4518109" y="1859640"/>
              <a:ext cx="674417" cy="351304"/>
            </a:xfrm>
            <a:prstGeom prst="rect">
              <a:avLst/>
            </a:prstGeom>
            <a:noFill/>
            <a:ln>
              <a:noFill/>
            </a:ln>
          </p:spPr>
        </p:pic>
        <p:pic>
          <p:nvPicPr>
            <p:cNvPr id="1168" name="Google Shape;1168;p116"/>
            <p:cNvPicPr preferRelativeResize="0"/>
            <p:nvPr/>
          </p:nvPicPr>
          <p:blipFill rotWithShape="1">
            <a:blip r:embed="rId7">
              <a:alphaModFix/>
            </a:blip>
            <a:srcRect/>
            <a:stretch/>
          </p:blipFill>
          <p:spPr>
            <a:xfrm>
              <a:off x="5208111" y="1746534"/>
              <a:ext cx="1262591" cy="239732"/>
            </a:xfrm>
            <a:prstGeom prst="rect">
              <a:avLst/>
            </a:prstGeom>
            <a:noFill/>
            <a:ln>
              <a:noFill/>
            </a:ln>
          </p:spPr>
        </p:pic>
        <p:pic>
          <p:nvPicPr>
            <p:cNvPr id="1169" name="Google Shape;1169;p116"/>
            <p:cNvPicPr preferRelativeResize="0"/>
            <p:nvPr/>
          </p:nvPicPr>
          <p:blipFill rotWithShape="1">
            <a:blip r:embed="rId3">
              <a:alphaModFix/>
            </a:blip>
            <a:srcRect/>
            <a:stretch/>
          </p:blipFill>
          <p:spPr>
            <a:xfrm>
              <a:off x="6295995" y="1912417"/>
              <a:ext cx="1413653" cy="450208"/>
            </a:xfrm>
            <a:prstGeom prst="rect">
              <a:avLst/>
            </a:prstGeom>
            <a:noFill/>
            <a:ln>
              <a:noFill/>
            </a:ln>
          </p:spPr>
        </p:pic>
        <p:pic>
          <p:nvPicPr>
            <p:cNvPr id="1170" name="Google Shape;1170;p116"/>
            <p:cNvPicPr preferRelativeResize="0"/>
            <p:nvPr/>
          </p:nvPicPr>
          <p:blipFill rotWithShape="1">
            <a:blip r:embed="rId10">
              <a:alphaModFix/>
            </a:blip>
            <a:srcRect/>
            <a:stretch/>
          </p:blipFill>
          <p:spPr>
            <a:xfrm>
              <a:off x="5315790" y="1142910"/>
              <a:ext cx="722297" cy="361151"/>
            </a:xfrm>
            <a:prstGeom prst="rect">
              <a:avLst/>
            </a:prstGeom>
            <a:noFill/>
            <a:ln>
              <a:noFill/>
            </a:ln>
          </p:spPr>
        </p:pic>
        <p:pic>
          <p:nvPicPr>
            <p:cNvPr id="1171" name="Google Shape;1171;p116"/>
            <p:cNvPicPr preferRelativeResize="0"/>
            <p:nvPr/>
          </p:nvPicPr>
          <p:blipFill rotWithShape="1">
            <a:blip r:embed="rId19">
              <a:alphaModFix/>
            </a:blip>
            <a:srcRect l="23035" r="22954"/>
            <a:stretch/>
          </p:blipFill>
          <p:spPr>
            <a:xfrm>
              <a:off x="6058348" y="1150698"/>
              <a:ext cx="474600" cy="457734"/>
            </a:xfrm>
            <a:prstGeom prst="rect">
              <a:avLst/>
            </a:prstGeom>
            <a:noFill/>
            <a:ln>
              <a:noFill/>
            </a:ln>
          </p:spPr>
        </p:pic>
        <p:pic>
          <p:nvPicPr>
            <p:cNvPr id="1172" name="Google Shape;1172;p116"/>
            <p:cNvPicPr preferRelativeResize="0"/>
            <p:nvPr/>
          </p:nvPicPr>
          <p:blipFill rotWithShape="1">
            <a:blip r:embed="rId14">
              <a:alphaModFix/>
            </a:blip>
            <a:srcRect/>
            <a:stretch/>
          </p:blipFill>
          <p:spPr>
            <a:xfrm>
              <a:off x="5192691" y="2036072"/>
              <a:ext cx="1093830" cy="173949"/>
            </a:xfrm>
            <a:prstGeom prst="rect">
              <a:avLst/>
            </a:prstGeom>
            <a:noFill/>
            <a:ln>
              <a:noFill/>
            </a:ln>
          </p:spPr>
        </p:pic>
        <p:pic>
          <p:nvPicPr>
            <p:cNvPr id="1173" name="Google Shape;1173;p116"/>
            <p:cNvPicPr preferRelativeResize="0"/>
            <p:nvPr/>
          </p:nvPicPr>
          <p:blipFill rotWithShape="1">
            <a:blip r:embed="rId20">
              <a:alphaModFix/>
            </a:blip>
            <a:srcRect l="12192" t="20505" r="10978" b="21814"/>
            <a:stretch/>
          </p:blipFill>
          <p:spPr>
            <a:xfrm>
              <a:off x="6532948" y="1149245"/>
              <a:ext cx="859788" cy="322730"/>
            </a:xfrm>
            <a:prstGeom prst="rect">
              <a:avLst/>
            </a:prstGeom>
            <a:noFill/>
            <a:ln>
              <a:noFill/>
            </a:ln>
          </p:spPr>
        </p:pic>
        <p:pic>
          <p:nvPicPr>
            <p:cNvPr id="1174" name="Google Shape;1174;p116"/>
            <p:cNvPicPr preferRelativeResize="0"/>
            <p:nvPr/>
          </p:nvPicPr>
          <p:blipFill rotWithShape="1">
            <a:blip r:embed="rId12">
              <a:alphaModFix/>
            </a:blip>
            <a:srcRect/>
            <a:stretch/>
          </p:blipFill>
          <p:spPr>
            <a:xfrm>
              <a:off x="6742320" y="1505760"/>
              <a:ext cx="867938" cy="481547"/>
            </a:xfrm>
            <a:prstGeom prst="rect">
              <a:avLst/>
            </a:prstGeom>
            <a:noFill/>
            <a:ln>
              <a:noFill/>
            </a:ln>
          </p:spPr>
        </p:pic>
      </p:grpSp>
      <p:grpSp>
        <p:nvGrpSpPr>
          <p:cNvPr id="1175" name="Google Shape;1175;p116" descr="Vendors under Solar &amp; Portable (CLINs 0004-0005"/>
          <p:cNvGrpSpPr/>
          <p:nvPr/>
        </p:nvGrpSpPr>
        <p:grpSpPr>
          <a:xfrm>
            <a:off x="705130" y="3176922"/>
            <a:ext cx="3207000" cy="1250700"/>
            <a:chOff x="685800" y="2790265"/>
            <a:chExt cx="3207000" cy="1250700"/>
          </a:xfrm>
        </p:grpSpPr>
        <p:sp>
          <p:nvSpPr>
            <p:cNvPr id="1176" name="Google Shape;1176;p116"/>
            <p:cNvSpPr/>
            <p:nvPr/>
          </p:nvSpPr>
          <p:spPr>
            <a:xfrm>
              <a:off x="685800" y="2790265"/>
              <a:ext cx="3207000" cy="1250700"/>
            </a:xfrm>
            <a:prstGeom prst="roundRect">
              <a:avLst>
                <a:gd name="adj" fmla="val 16667"/>
              </a:avLst>
            </a:prstGeom>
            <a:solidFill>
              <a:schemeClr val="lt1"/>
            </a:solidFill>
            <a:ln w="12700" cap="flat" cmpd="sng">
              <a:solidFill>
                <a:srgbClr val="CC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77" name="Google Shape;1177;p116"/>
            <p:cNvPicPr preferRelativeResize="0"/>
            <p:nvPr/>
          </p:nvPicPr>
          <p:blipFill rotWithShape="1">
            <a:blip r:embed="rId18">
              <a:alphaModFix/>
            </a:blip>
            <a:srcRect/>
            <a:stretch/>
          </p:blipFill>
          <p:spPr>
            <a:xfrm>
              <a:off x="1810638" y="3411080"/>
              <a:ext cx="894288" cy="465835"/>
            </a:xfrm>
            <a:prstGeom prst="rect">
              <a:avLst/>
            </a:prstGeom>
            <a:noFill/>
            <a:ln>
              <a:noFill/>
            </a:ln>
          </p:spPr>
        </p:pic>
        <p:pic>
          <p:nvPicPr>
            <p:cNvPr id="1178" name="Google Shape;1178;p116"/>
            <p:cNvPicPr preferRelativeResize="0"/>
            <p:nvPr/>
          </p:nvPicPr>
          <p:blipFill rotWithShape="1">
            <a:blip r:embed="rId21">
              <a:alphaModFix/>
            </a:blip>
            <a:srcRect/>
            <a:stretch/>
          </p:blipFill>
          <p:spPr>
            <a:xfrm>
              <a:off x="2549532" y="2820907"/>
              <a:ext cx="1066774" cy="675624"/>
            </a:xfrm>
            <a:prstGeom prst="rect">
              <a:avLst/>
            </a:prstGeom>
            <a:noFill/>
            <a:ln>
              <a:noFill/>
            </a:ln>
          </p:spPr>
        </p:pic>
        <p:pic>
          <p:nvPicPr>
            <p:cNvPr id="1179" name="Google Shape;1179;p116"/>
            <p:cNvPicPr preferRelativeResize="0"/>
            <p:nvPr/>
          </p:nvPicPr>
          <p:blipFill rotWithShape="1">
            <a:blip r:embed="rId3">
              <a:alphaModFix/>
            </a:blip>
            <a:srcRect/>
            <a:stretch/>
          </p:blipFill>
          <p:spPr>
            <a:xfrm>
              <a:off x="805391" y="2943408"/>
              <a:ext cx="1413653" cy="450208"/>
            </a:xfrm>
            <a:prstGeom prst="rect">
              <a:avLst/>
            </a:prstGeom>
            <a:noFill/>
            <a:ln>
              <a:noFill/>
            </a:ln>
          </p:spPr>
        </p:pic>
      </p:grpSp>
      <p:grpSp>
        <p:nvGrpSpPr>
          <p:cNvPr id="1180" name="Google Shape;1180;p116" descr="Vendors under Software &amp; Network Plans (CLINs 0007-0008"/>
          <p:cNvGrpSpPr/>
          <p:nvPr/>
        </p:nvGrpSpPr>
        <p:grpSpPr>
          <a:xfrm>
            <a:off x="4521854" y="3176922"/>
            <a:ext cx="3207000" cy="1250700"/>
            <a:chOff x="4502524" y="2790265"/>
            <a:chExt cx="3207000" cy="1250700"/>
          </a:xfrm>
        </p:grpSpPr>
        <p:sp>
          <p:nvSpPr>
            <p:cNvPr id="1181" name="Google Shape;1181;p116"/>
            <p:cNvSpPr/>
            <p:nvPr/>
          </p:nvSpPr>
          <p:spPr>
            <a:xfrm>
              <a:off x="4502524" y="2790265"/>
              <a:ext cx="3207000" cy="1250700"/>
            </a:xfrm>
            <a:prstGeom prst="roundRect">
              <a:avLst>
                <a:gd name="adj" fmla="val 16667"/>
              </a:avLst>
            </a:prstGeom>
            <a:solidFill>
              <a:schemeClr val="lt1"/>
            </a:solidFill>
            <a:ln w="12700" cap="flat" cmpd="sng">
              <a:solidFill>
                <a:srgbClr val="CC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82" name="Google Shape;1182;p116"/>
            <p:cNvPicPr preferRelativeResize="0"/>
            <p:nvPr/>
          </p:nvPicPr>
          <p:blipFill rotWithShape="1">
            <a:blip r:embed="rId22">
              <a:alphaModFix/>
            </a:blip>
            <a:srcRect t="25582" b="28429"/>
            <a:stretch/>
          </p:blipFill>
          <p:spPr>
            <a:xfrm>
              <a:off x="5839406" y="3401578"/>
              <a:ext cx="996962" cy="458489"/>
            </a:xfrm>
            <a:prstGeom prst="rect">
              <a:avLst/>
            </a:prstGeom>
            <a:noFill/>
            <a:ln>
              <a:noFill/>
            </a:ln>
          </p:spPr>
        </p:pic>
        <p:pic>
          <p:nvPicPr>
            <p:cNvPr id="1183" name="Google Shape;1183;p116"/>
            <p:cNvPicPr preferRelativeResize="0"/>
            <p:nvPr/>
          </p:nvPicPr>
          <p:blipFill rotWithShape="1">
            <a:blip r:embed="rId7">
              <a:alphaModFix/>
            </a:blip>
            <a:srcRect/>
            <a:stretch/>
          </p:blipFill>
          <p:spPr>
            <a:xfrm>
              <a:off x="5808213" y="2880231"/>
              <a:ext cx="1262591" cy="239732"/>
            </a:xfrm>
            <a:prstGeom prst="rect">
              <a:avLst/>
            </a:prstGeom>
            <a:noFill/>
            <a:ln>
              <a:noFill/>
            </a:ln>
          </p:spPr>
        </p:pic>
        <p:pic>
          <p:nvPicPr>
            <p:cNvPr id="1184" name="Google Shape;1184;p116"/>
            <p:cNvPicPr preferRelativeResize="0"/>
            <p:nvPr/>
          </p:nvPicPr>
          <p:blipFill rotWithShape="1">
            <a:blip r:embed="rId8">
              <a:alphaModFix/>
            </a:blip>
            <a:srcRect/>
            <a:stretch/>
          </p:blipFill>
          <p:spPr>
            <a:xfrm>
              <a:off x="4563956" y="3307871"/>
              <a:ext cx="1312057" cy="275800"/>
            </a:xfrm>
            <a:prstGeom prst="rect">
              <a:avLst/>
            </a:prstGeom>
            <a:noFill/>
            <a:ln>
              <a:noFill/>
            </a:ln>
          </p:spPr>
        </p:pic>
        <p:pic>
          <p:nvPicPr>
            <p:cNvPr id="1185" name="Google Shape;1185;p116"/>
            <p:cNvPicPr preferRelativeResize="0"/>
            <p:nvPr/>
          </p:nvPicPr>
          <p:blipFill rotWithShape="1">
            <a:blip r:embed="rId12">
              <a:alphaModFix/>
            </a:blip>
            <a:srcRect/>
            <a:stretch/>
          </p:blipFill>
          <p:spPr>
            <a:xfrm>
              <a:off x="4746811" y="3574900"/>
              <a:ext cx="733505" cy="406961"/>
            </a:xfrm>
            <a:prstGeom prst="rect">
              <a:avLst/>
            </a:prstGeom>
            <a:noFill/>
            <a:ln>
              <a:noFill/>
            </a:ln>
          </p:spPr>
        </p:pic>
        <p:pic>
          <p:nvPicPr>
            <p:cNvPr id="1186" name="Google Shape;1186;p116"/>
            <p:cNvPicPr preferRelativeResize="0"/>
            <p:nvPr/>
          </p:nvPicPr>
          <p:blipFill rotWithShape="1">
            <a:blip r:embed="rId23">
              <a:alphaModFix/>
            </a:blip>
            <a:srcRect/>
            <a:stretch/>
          </p:blipFill>
          <p:spPr>
            <a:xfrm>
              <a:off x="4661745" y="2889672"/>
              <a:ext cx="1035423" cy="251306"/>
            </a:xfrm>
            <a:prstGeom prst="rect">
              <a:avLst/>
            </a:prstGeom>
            <a:noFill/>
            <a:ln>
              <a:noFill/>
            </a:ln>
          </p:spPr>
        </p:pic>
        <p:pic>
          <p:nvPicPr>
            <p:cNvPr id="1187" name="Google Shape;1187;p116"/>
            <p:cNvPicPr preferRelativeResize="0"/>
            <p:nvPr/>
          </p:nvPicPr>
          <p:blipFill rotWithShape="1">
            <a:blip r:embed="rId14">
              <a:alphaModFix/>
            </a:blip>
            <a:srcRect/>
            <a:stretch/>
          </p:blipFill>
          <p:spPr>
            <a:xfrm>
              <a:off x="6490480" y="3211749"/>
              <a:ext cx="1093830" cy="173949"/>
            </a:xfrm>
            <a:prstGeom prst="rect">
              <a:avLst/>
            </a:prstGeom>
            <a:noFill/>
            <a:ln>
              <a:noFill/>
            </a:ln>
          </p:spPr>
        </p:pic>
        <p:pic>
          <p:nvPicPr>
            <p:cNvPr id="1188" name="Google Shape;1188;p116"/>
            <p:cNvPicPr preferRelativeResize="0"/>
            <p:nvPr/>
          </p:nvPicPr>
          <p:blipFill rotWithShape="1">
            <a:blip r:embed="rId10">
              <a:alphaModFix/>
            </a:blip>
            <a:srcRect/>
            <a:stretch/>
          </p:blipFill>
          <p:spPr>
            <a:xfrm>
              <a:off x="6924843" y="3589526"/>
              <a:ext cx="722297" cy="361151"/>
            </a:xfrm>
            <a:prstGeom prst="rect">
              <a:avLst/>
            </a:prstGeom>
            <a:noFill/>
            <a:ln>
              <a:noFill/>
            </a:ln>
          </p:spPr>
        </p:pic>
      </p:grpSp>
      <p:sp>
        <p:nvSpPr>
          <p:cNvPr id="1189" name="Google Shape;1189;p116" descr="Levels 1 &amp; 2 (CLINs 0001-0002"/>
          <p:cNvSpPr txBox="1"/>
          <p:nvPr/>
        </p:nvSpPr>
        <p:spPr>
          <a:xfrm>
            <a:off x="669543" y="921123"/>
            <a:ext cx="32070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i="0" u="none" strike="noStrike" dirty="0">
                <a:solidFill>
                  <a:srgbClr val="032963"/>
                </a:solidFill>
              </a:rPr>
              <a:t>Levels 1 &amp; 2 (CLINs 0001-0002)</a:t>
            </a:r>
            <a:endParaRPr sz="1600" dirty="0">
              <a:solidFill>
                <a:srgbClr val="032963"/>
              </a:solidFill>
            </a:endParaRPr>
          </a:p>
        </p:txBody>
      </p:sp>
      <p:sp>
        <p:nvSpPr>
          <p:cNvPr id="1190" name="Google Shape;1190;p116" descr="Level 3/DC Fast (CLIN 0003"/>
          <p:cNvSpPr txBox="1"/>
          <p:nvPr/>
        </p:nvSpPr>
        <p:spPr>
          <a:xfrm>
            <a:off x="4675079" y="916645"/>
            <a:ext cx="28926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i="0" u="none" strike="noStrike" dirty="0">
                <a:solidFill>
                  <a:srgbClr val="032963"/>
                </a:solidFill>
              </a:rPr>
              <a:t>Level 3/DC Fast (CLIN 0003)</a:t>
            </a:r>
            <a:endParaRPr sz="1600" dirty="0">
              <a:solidFill>
                <a:srgbClr val="032963"/>
              </a:solidFill>
            </a:endParaRPr>
          </a:p>
        </p:txBody>
      </p:sp>
      <p:sp>
        <p:nvSpPr>
          <p:cNvPr id="1191" name="Google Shape;1191;p116" descr="Solar &amp; Portable (CLINs 0004-0005"/>
          <p:cNvSpPr txBox="1"/>
          <p:nvPr/>
        </p:nvSpPr>
        <p:spPr>
          <a:xfrm>
            <a:off x="484015" y="2837765"/>
            <a:ext cx="35862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i="0" u="none" strike="noStrike" dirty="0">
                <a:solidFill>
                  <a:srgbClr val="032963"/>
                </a:solidFill>
              </a:rPr>
              <a:t>Solar &amp; Portable (CLINs 0004-0005)</a:t>
            </a:r>
            <a:endParaRPr sz="1600" dirty="0">
              <a:solidFill>
                <a:srgbClr val="032963"/>
              </a:solidFill>
            </a:endParaRPr>
          </a:p>
        </p:txBody>
      </p:sp>
      <p:sp>
        <p:nvSpPr>
          <p:cNvPr id="1192" name="Google Shape;1192;p116" descr="Software &amp; Network Plans (CLINs 0007-0008"/>
          <p:cNvSpPr txBox="1"/>
          <p:nvPr/>
        </p:nvSpPr>
        <p:spPr>
          <a:xfrm>
            <a:off x="4067855" y="2820907"/>
            <a:ext cx="45786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i="0" u="none" strike="noStrike" dirty="0">
                <a:solidFill>
                  <a:srgbClr val="032963"/>
                </a:solidFill>
              </a:rPr>
              <a:t>Software &amp; Network Plans (CLINs 0007-0008)</a:t>
            </a:r>
            <a:endParaRPr sz="1600" dirty="0">
              <a:solidFill>
                <a:srgbClr val="03296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17" descr="FedRAMP Estimated Authorization Timeline"/>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dk1"/>
              </a:buClr>
              <a:buSzPts val="2400"/>
              <a:buFont typeface="Trebuchet MS"/>
              <a:buNone/>
            </a:pPr>
            <a:r>
              <a:rPr lang="en" sz="2400" dirty="0"/>
              <a:t>FedRAMP Estimated Authorization Timeline</a:t>
            </a:r>
            <a:endParaRPr sz="2400" dirty="0"/>
          </a:p>
        </p:txBody>
      </p:sp>
      <p:sp>
        <p:nvSpPr>
          <p:cNvPr id="1198" name="Google Shape;1198;p117" descr="Atom Power&#10;03/28/2024&#10;ChargePoint&#10;01/23/2024&#10;Chargie&#10;01/23/2024&#10;"/>
          <p:cNvSpPr/>
          <p:nvPr/>
        </p:nvSpPr>
        <p:spPr>
          <a:xfrm>
            <a:off x="102975" y="1097725"/>
            <a:ext cx="2691900" cy="3139200"/>
          </a:xfrm>
          <a:prstGeom prst="rect">
            <a:avLst/>
          </a:prstGeom>
          <a:solidFill>
            <a:srgbClr val="D9EAD3"/>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b="1" dirty="0">
              <a:latin typeface="Source Sans Pro"/>
              <a:ea typeface="Source Sans Pro"/>
              <a:cs typeface="Source Sans Pro"/>
              <a:sym typeface="Source Sans Pro"/>
            </a:endParaRPr>
          </a:p>
          <a:p>
            <a:pPr marL="0" lvl="0" indent="0" algn="l" rtl="0">
              <a:spcBef>
                <a:spcPts val="0"/>
              </a:spcBef>
              <a:spcAft>
                <a:spcPts val="0"/>
              </a:spcAft>
              <a:buNone/>
            </a:pPr>
            <a:endParaRPr sz="1800" b="1" dirty="0">
              <a:latin typeface="Source Sans Pro"/>
              <a:ea typeface="Source Sans Pro"/>
              <a:cs typeface="Source Sans Pro"/>
              <a:sym typeface="Source Sans Pro"/>
            </a:endParaRPr>
          </a:p>
          <a:p>
            <a:pPr marL="457200" lvl="0" indent="0" algn="l" rtl="0">
              <a:spcBef>
                <a:spcPts val="0"/>
              </a:spcBef>
              <a:spcAft>
                <a:spcPts val="0"/>
              </a:spcAft>
              <a:buNone/>
            </a:pPr>
            <a:endParaRPr sz="1600" b="1" dirty="0">
              <a:latin typeface="Source Sans Pro"/>
              <a:ea typeface="Source Sans Pro"/>
              <a:cs typeface="Source Sans Pro"/>
              <a:sym typeface="Source Sans Pro"/>
            </a:endParaRPr>
          </a:p>
          <a:p>
            <a:pPr marL="457200" lvl="0" indent="-342900" algn="l" rtl="0">
              <a:spcBef>
                <a:spcPts val="0"/>
              </a:spcBef>
              <a:spcAft>
                <a:spcPts val="0"/>
              </a:spcAft>
              <a:buClr>
                <a:schemeClr val="accent2"/>
              </a:buClr>
              <a:buSzPts val="1800"/>
              <a:buFont typeface="Source Sans Pro"/>
              <a:buChar char="●"/>
            </a:pPr>
            <a:r>
              <a:rPr lang="en" sz="1800" b="1" u="sng" dirty="0">
                <a:solidFill>
                  <a:schemeClr val="accent2"/>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Atom Power</a:t>
            </a:r>
            <a:endParaRPr sz="1800" b="1" dirty="0">
              <a:solidFill>
                <a:schemeClr val="accent2"/>
              </a:solidFill>
              <a:latin typeface="Source Sans Pro"/>
              <a:ea typeface="Source Sans Pro"/>
              <a:cs typeface="Source Sans Pro"/>
              <a:sym typeface="Source Sans Pro"/>
            </a:endParaRPr>
          </a:p>
          <a:p>
            <a:pPr marL="914400" lvl="1" indent="-330200" algn="l" rtl="0">
              <a:spcBef>
                <a:spcPts val="0"/>
              </a:spcBef>
              <a:spcAft>
                <a:spcPts val="0"/>
              </a:spcAft>
              <a:buSzPts val="1600"/>
              <a:buFont typeface="Source Sans Pro"/>
              <a:buChar char="○"/>
            </a:pPr>
            <a:r>
              <a:rPr lang="en" sz="1600" dirty="0">
                <a:latin typeface="Source Sans Pro"/>
                <a:ea typeface="Source Sans Pro"/>
                <a:cs typeface="Source Sans Pro"/>
                <a:sym typeface="Source Sans Pro"/>
              </a:rPr>
              <a:t>03/28/2024</a:t>
            </a:r>
            <a:endParaRPr sz="1600" dirty="0">
              <a:latin typeface="Source Sans Pro"/>
              <a:ea typeface="Source Sans Pro"/>
              <a:cs typeface="Source Sans Pro"/>
              <a:sym typeface="Source Sans Pro"/>
            </a:endParaRPr>
          </a:p>
          <a:p>
            <a:pPr marL="457200" lvl="0" indent="-342900" algn="l" rtl="0">
              <a:spcBef>
                <a:spcPts val="0"/>
              </a:spcBef>
              <a:spcAft>
                <a:spcPts val="0"/>
              </a:spcAft>
              <a:buClr>
                <a:schemeClr val="accent2"/>
              </a:buClr>
              <a:buSzPts val="1800"/>
              <a:buFont typeface="Source Sans Pro"/>
              <a:buChar char="●"/>
            </a:pPr>
            <a:r>
              <a:rPr lang="en" sz="1800" b="1" u="sng" dirty="0">
                <a:solidFill>
                  <a:schemeClr val="accent2"/>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ChargePoint</a:t>
            </a:r>
            <a:endParaRPr sz="1800" b="1" dirty="0">
              <a:solidFill>
                <a:schemeClr val="accent2"/>
              </a:solidFill>
              <a:latin typeface="Source Sans Pro"/>
              <a:ea typeface="Source Sans Pro"/>
              <a:cs typeface="Source Sans Pro"/>
              <a:sym typeface="Source Sans Pro"/>
            </a:endParaRPr>
          </a:p>
          <a:p>
            <a:pPr marL="914400" lvl="1" indent="-330200" algn="l" rtl="0">
              <a:spcBef>
                <a:spcPts val="0"/>
              </a:spcBef>
              <a:spcAft>
                <a:spcPts val="0"/>
              </a:spcAft>
              <a:buSzPts val="1600"/>
              <a:buFont typeface="Source Sans Pro"/>
              <a:buChar char="○"/>
            </a:pPr>
            <a:r>
              <a:rPr lang="en" sz="1600" dirty="0">
                <a:latin typeface="Source Sans Pro"/>
                <a:ea typeface="Source Sans Pro"/>
                <a:cs typeface="Source Sans Pro"/>
                <a:sym typeface="Source Sans Pro"/>
              </a:rPr>
              <a:t>01/23/2024</a:t>
            </a:r>
            <a:endParaRPr sz="1600" dirty="0">
              <a:latin typeface="Source Sans Pro"/>
              <a:ea typeface="Source Sans Pro"/>
              <a:cs typeface="Source Sans Pro"/>
              <a:sym typeface="Source Sans Pro"/>
            </a:endParaRPr>
          </a:p>
          <a:p>
            <a:pPr marL="457200" lvl="0" indent="-342900" algn="l" rtl="0">
              <a:spcBef>
                <a:spcPts val="0"/>
              </a:spcBef>
              <a:spcAft>
                <a:spcPts val="0"/>
              </a:spcAft>
              <a:buClr>
                <a:schemeClr val="accent2"/>
              </a:buClr>
              <a:buSzPts val="1800"/>
              <a:buFont typeface="Source Sans Pro"/>
              <a:buChar char="●"/>
            </a:pPr>
            <a:r>
              <a:rPr lang="en" sz="1800" b="1" u="sng" dirty="0">
                <a:solidFill>
                  <a:schemeClr val="accent2"/>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Chargie</a:t>
            </a:r>
            <a:endParaRPr sz="1800" b="1" dirty="0">
              <a:solidFill>
                <a:schemeClr val="accent2"/>
              </a:solidFill>
              <a:latin typeface="Source Sans Pro"/>
              <a:ea typeface="Source Sans Pro"/>
              <a:cs typeface="Source Sans Pro"/>
              <a:sym typeface="Source Sans Pro"/>
            </a:endParaRPr>
          </a:p>
          <a:p>
            <a:pPr marL="914400" lvl="1" indent="-330200" algn="l" rtl="0">
              <a:spcBef>
                <a:spcPts val="0"/>
              </a:spcBef>
              <a:spcAft>
                <a:spcPts val="0"/>
              </a:spcAft>
              <a:buSzPts val="1600"/>
              <a:buFont typeface="Source Sans Pro"/>
              <a:buChar char="○"/>
            </a:pPr>
            <a:r>
              <a:rPr lang="en" sz="1600" dirty="0">
                <a:latin typeface="Source Sans Pro"/>
                <a:ea typeface="Source Sans Pro"/>
                <a:cs typeface="Source Sans Pro"/>
                <a:sym typeface="Source Sans Pro"/>
              </a:rPr>
              <a:t>01/23/2024</a:t>
            </a:r>
            <a:endParaRPr sz="1600" dirty="0">
              <a:latin typeface="Source Sans Pro"/>
              <a:ea typeface="Source Sans Pro"/>
              <a:cs typeface="Source Sans Pro"/>
              <a:sym typeface="Source Sans Pro"/>
            </a:endParaRPr>
          </a:p>
          <a:p>
            <a:pPr marL="0" lvl="0" indent="0" algn="l" rtl="0">
              <a:spcBef>
                <a:spcPts val="0"/>
              </a:spcBef>
              <a:spcAft>
                <a:spcPts val="0"/>
              </a:spcAft>
              <a:buNone/>
            </a:pPr>
            <a:endParaRPr sz="1200" b="1" dirty="0">
              <a:latin typeface="Source Sans Pro"/>
              <a:ea typeface="Source Sans Pro"/>
              <a:cs typeface="Source Sans Pro"/>
              <a:sym typeface="Source Sans Pro"/>
            </a:endParaRPr>
          </a:p>
        </p:txBody>
      </p:sp>
      <p:sp>
        <p:nvSpPr>
          <p:cNvPr id="1199" name="Google Shape;1199;p117" descr="Estimated Completion Dates:&#10;"/>
          <p:cNvSpPr/>
          <p:nvPr/>
        </p:nvSpPr>
        <p:spPr>
          <a:xfrm>
            <a:off x="2935775" y="1097725"/>
            <a:ext cx="6133500" cy="3139200"/>
          </a:xfrm>
          <a:prstGeom prst="rect">
            <a:avLst/>
          </a:prstGeom>
          <a:solidFill>
            <a:srgbClr val="CFE2F3"/>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b="1" dirty="0">
              <a:latin typeface="Source Sans Pro"/>
              <a:ea typeface="Source Sans Pro"/>
              <a:cs typeface="Source Sans Pro"/>
              <a:sym typeface="Source Sans Pro"/>
            </a:endParaRPr>
          </a:p>
          <a:p>
            <a:pPr marL="0" lvl="0" indent="0" algn="l" rtl="0">
              <a:spcBef>
                <a:spcPts val="0"/>
              </a:spcBef>
              <a:spcAft>
                <a:spcPts val="0"/>
              </a:spcAft>
              <a:buNone/>
            </a:pPr>
            <a:endParaRPr sz="1800" b="1" dirty="0">
              <a:latin typeface="Source Sans Pro"/>
              <a:ea typeface="Source Sans Pro"/>
              <a:cs typeface="Source Sans Pro"/>
              <a:sym typeface="Source Sans Pro"/>
            </a:endParaRPr>
          </a:p>
          <a:p>
            <a:pPr marL="0" lvl="0" indent="0" algn="l" rtl="0">
              <a:spcBef>
                <a:spcPts val="0"/>
              </a:spcBef>
              <a:spcAft>
                <a:spcPts val="0"/>
              </a:spcAft>
              <a:buNone/>
            </a:pPr>
            <a:endParaRPr sz="1800" b="1" dirty="0">
              <a:latin typeface="Source Sans Pro"/>
              <a:ea typeface="Source Sans Pro"/>
              <a:cs typeface="Source Sans Pro"/>
              <a:sym typeface="Source Sans Pro"/>
            </a:endParaRPr>
          </a:p>
          <a:p>
            <a:pPr marL="0" lvl="0" indent="0" algn="l" rtl="0">
              <a:spcBef>
                <a:spcPts val="0"/>
              </a:spcBef>
              <a:spcAft>
                <a:spcPts val="0"/>
              </a:spcAft>
              <a:buNone/>
            </a:pPr>
            <a:r>
              <a:rPr lang="en" sz="1800" b="1" dirty="0">
                <a:latin typeface="Source Sans Pro"/>
                <a:ea typeface="Source Sans Pro"/>
                <a:cs typeface="Source Sans Pro"/>
                <a:sym typeface="Source Sans Pro"/>
              </a:rPr>
              <a:t>Estimated Completion Dates:</a:t>
            </a:r>
            <a:endParaRPr sz="1600" dirty="0">
              <a:latin typeface="Source Sans Pro"/>
              <a:ea typeface="Source Sans Pro"/>
              <a:cs typeface="Source Sans Pro"/>
              <a:sym typeface="Source Sans Pro"/>
            </a:endParaRPr>
          </a:p>
        </p:txBody>
      </p:sp>
      <p:sp>
        <p:nvSpPr>
          <p:cNvPr id="1200" name="Google Shape;1200;p117" descr="Q4 FY24&#10;Blink&#10;EVGateway&#10;Siemens DepotFinity&#10;"/>
          <p:cNvSpPr/>
          <p:nvPr/>
        </p:nvSpPr>
        <p:spPr>
          <a:xfrm>
            <a:off x="3068650" y="2417159"/>
            <a:ext cx="3040500" cy="1282800"/>
          </a:xfrm>
          <a:prstGeom prst="homePlate">
            <a:avLst>
              <a:gd name="adj" fmla="val 50000"/>
            </a:avLst>
          </a:prstGeom>
          <a:solidFill>
            <a:srgbClr val="9FC5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Source Sans Pro"/>
                <a:ea typeface="Source Sans Pro"/>
                <a:cs typeface="Source Sans Pro"/>
                <a:sym typeface="Source Sans Pro"/>
              </a:rPr>
              <a:t>Q4 FY24</a:t>
            </a:r>
            <a:endParaRPr sz="1800" b="1" dirty="0">
              <a:latin typeface="Source Sans Pro"/>
              <a:ea typeface="Source Sans Pro"/>
              <a:cs typeface="Source Sans Pro"/>
              <a:sym typeface="Source Sans Pro"/>
            </a:endParaRPr>
          </a:p>
          <a:p>
            <a:pPr marL="457200" lvl="0" indent="-330200" algn="l" rtl="0">
              <a:spcBef>
                <a:spcPts val="0"/>
              </a:spcBef>
              <a:spcAft>
                <a:spcPts val="0"/>
              </a:spcAft>
              <a:buSzPts val="1600"/>
              <a:buFont typeface="Source Sans Pro"/>
              <a:buChar char="●"/>
            </a:pPr>
            <a:r>
              <a:rPr lang="en" sz="1600" dirty="0">
                <a:latin typeface="Source Sans Pro"/>
                <a:ea typeface="Source Sans Pro"/>
                <a:cs typeface="Source Sans Pro"/>
                <a:sym typeface="Source Sans Pro"/>
              </a:rPr>
              <a:t>Blink</a:t>
            </a:r>
            <a:endParaRPr sz="1600" dirty="0">
              <a:latin typeface="Source Sans Pro"/>
              <a:ea typeface="Source Sans Pro"/>
              <a:cs typeface="Source Sans Pro"/>
              <a:sym typeface="Source Sans Pro"/>
            </a:endParaRPr>
          </a:p>
          <a:p>
            <a:pPr marL="457200" lvl="0" indent="-330200" algn="l" rtl="0">
              <a:spcBef>
                <a:spcPts val="0"/>
              </a:spcBef>
              <a:spcAft>
                <a:spcPts val="0"/>
              </a:spcAft>
              <a:buSzPts val="1600"/>
              <a:buFont typeface="Source Sans Pro"/>
              <a:buChar char="●"/>
            </a:pPr>
            <a:r>
              <a:rPr lang="en" sz="1600" dirty="0">
                <a:latin typeface="Source Sans Pro"/>
                <a:ea typeface="Source Sans Pro"/>
                <a:cs typeface="Source Sans Pro"/>
                <a:sym typeface="Source Sans Pro"/>
              </a:rPr>
              <a:t>EVGateway</a:t>
            </a:r>
            <a:endParaRPr sz="1600" dirty="0">
              <a:latin typeface="Source Sans Pro"/>
              <a:ea typeface="Source Sans Pro"/>
              <a:cs typeface="Source Sans Pro"/>
              <a:sym typeface="Source Sans Pro"/>
            </a:endParaRPr>
          </a:p>
          <a:p>
            <a:pPr marL="457200" lvl="0" indent="-330200" algn="l" rtl="0">
              <a:spcBef>
                <a:spcPts val="0"/>
              </a:spcBef>
              <a:spcAft>
                <a:spcPts val="0"/>
              </a:spcAft>
              <a:buSzPts val="1600"/>
              <a:buFont typeface="Source Sans Pro"/>
              <a:buChar char="●"/>
            </a:pPr>
            <a:r>
              <a:rPr lang="en" sz="1600" dirty="0">
                <a:latin typeface="Source Sans Pro"/>
                <a:ea typeface="Source Sans Pro"/>
                <a:cs typeface="Source Sans Pro"/>
                <a:sym typeface="Source Sans Pro"/>
              </a:rPr>
              <a:t>Siemens DepotFinity</a:t>
            </a:r>
            <a:endParaRPr sz="1600" dirty="0">
              <a:latin typeface="Source Sans Pro"/>
              <a:ea typeface="Source Sans Pro"/>
              <a:cs typeface="Source Sans Pro"/>
              <a:sym typeface="Source Sans Pro"/>
            </a:endParaRPr>
          </a:p>
        </p:txBody>
      </p:sp>
      <p:sp>
        <p:nvSpPr>
          <p:cNvPr id="1201" name="Google Shape;1201;p117" descr="Q1 FY25&#10;BP Pulse&#10;Loop (FedRAMP Moderate)&#10;"/>
          <p:cNvSpPr/>
          <p:nvPr/>
        </p:nvSpPr>
        <p:spPr>
          <a:xfrm>
            <a:off x="5606403" y="2416750"/>
            <a:ext cx="3330000" cy="1282800"/>
          </a:xfrm>
          <a:prstGeom prst="chevron">
            <a:avLst>
              <a:gd name="adj" fmla="val 50000"/>
            </a:avLst>
          </a:prstGeom>
          <a:solidFill>
            <a:srgbClr val="9FC5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Source Sans Pro"/>
                <a:ea typeface="Source Sans Pro"/>
                <a:cs typeface="Source Sans Pro"/>
                <a:sym typeface="Source Sans Pro"/>
              </a:rPr>
              <a:t>Q1 FY25</a:t>
            </a:r>
            <a:endParaRPr sz="1800" b="1" dirty="0">
              <a:latin typeface="Source Sans Pro"/>
              <a:ea typeface="Source Sans Pro"/>
              <a:cs typeface="Source Sans Pro"/>
              <a:sym typeface="Source Sans Pro"/>
            </a:endParaRPr>
          </a:p>
          <a:p>
            <a:pPr marL="457200" lvl="0" indent="-330200" algn="l" rtl="0">
              <a:spcBef>
                <a:spcPts val="0"/>
              </a:spcBef>
              <a:spcAft>
                <a:spcPts val="0"/>
              </a:spcAft>
              <a:buSzPts val="1600"/>
              <a:buFont typeface="Source Sans Pro"/>
              <a:buChar char="●"/>
            </a:pPr>
            <a:r>
              <a:rPr lang="en" sz="1600" dirty="0">
                <a:latin typeface="Source Sans Pro"/>
                <a:ea typeface="Source Sans Pro"/>
                <a:cs typeface="Source Sans Pro"/>
                <a:sym typeface="Source Sans Pro"/>
              </a:rPr>
              <a:t>BP Pulse</a:t>
            </a:r>
            <a:endParaRPr sz="1600" dirty="0">
              <a:latin typeface="Source Sans Pro"/>
              <a:ea typeface="Source Sans Pro"/>
              <a:cs typeface="Source Sans Pro"/>
              <a:sym typeface="Source Sans Pro"/>
            </a:endParaRPr>
          </a:p>
          <a:p>
            <a:pPr marL="457200" lvl="0" indent="-330200" algn="l" rtl="0">
              <a:spcBef>
                <a:spcPts val="0"/>
              </a:spcBef>
              <a:spcAft>
                <a:spcPts val="0"/>
              </a:spcAft>
              <a:buSzPts val="1600"/>
              <a:buFont typeface="Source Sans Pro"/>
              <a:buChar char="●"/>
            </a:pPr>
            <a:r>
              <a:rPr lang="en" sz="1600" dirty="0">
                <a:latin typeface="Source Sans Pro"/>
                <a:ea typeface="Source Sans Pro"/>
                <a:cs typeface="Source Sans Pro"/>
                <a:sym typeface="Source Sans Pro"/>
              </a:rPr>
              <a:t>Loop </a:t>
            </a:r>
            <a:r>
              <a:rPr lang="en" sz="1000" dirty="0">
                <a:latin typeface="Source Sans Pro"/>
                <a:ea typeface="Source Sans Pro"/>
                <a:cs typeface="Source Sans Pro"/>
                <a:sym typeface="Source Sans Pro"/>
              </a:rPr>
              <a:t>(FedRAMP Moderate)</a:t>
            </a:r>
            <a:endParaRPr sz="1000" dirty="0">
              <a:latin typeface="Source Sans Pro"/>
              <a:ea typeface="Source Sans Pro"/>
              <a:cs typeface="Source Sans Pro"/>
              <a:sym typeface="Source Sans Pro"/>
            </a:endParaRPr>
          </a:p>
        </p:txBody>
      </p:sp>
      <p:sp>
        <p:nvSpPr>
          <p:cNvPr id="1202" name="Google Shape;1202;p117" descr="3"/>
          <p:cNvSpPr txBox="1"/>
          <p:nvPr/>
        </p:nvSpPr>
        <p:spPr>
          <a:xfrm>
            <a:off x="102975" y="968475"/>
            <a:ext cx="479100" cy="5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38761D"/>
                </a:solidFill>
                <a:latin typeface="Source Sans Pro"/>
                <a:ea typeface="Source Sans Pro"/>
                <a:cs typeface="Source Sans Pro"/>
                <a:sym typeface="Source Sans Pro"/>
              </a:rPr>
              <a:t>3</a:t>
            </a:r>
            <a:endParaRPr sz="6000" b="1" dirty="0">
              <a:solidFill>
                <a:srgbClr val="38761D"/>
              </a:solidFill>
              <a:latin typeface="Source Sans Pro"/>
              <a:ea typeface="Source Sans Pro"/>
              <a:cs typeface="Source Sans Pro"/>
              <a:sym typeface="Source Sans Pro"/>
            </a:endParaRPr>
          </a:p>
        </p:txBody>
      </p:sp>
      <p:sp>
        <p:nvSpPr>
          <p:cNvPr id="1203" name="Google Shape;1203;p117" descr="FedRAMP Authorizations"/>
          <p:cNvSpPr txBox="1"/>
          <p:nvPr/>
        </p:nvSpPr>
        <p:spPr>
          <a:xfrm>
            <a:off x="582425" y="1097725"/>
            <a:ext cx="2353500" cy="4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Source Sans Pro"/>
                <a:ea typeface="Source Sans Pro"/>
                <a:cs typeface="Source Sans Pro"/>
                <a:sym typeface="Source Sans Pro"/>
              </a:rPr>
              <a:t>FedRAMP Authorizations</a:t>
            </a:r>
            <a:endParaRPr sz="2400" b="1" dirty="0">
              <a:latin typeface="Source Sans Pro"/>
              <a:ea typeface="Source Sans Pro"/>
              <a:cs typeface="Source Sans Pro"/>
              <a:sym typeface="Source Sans Pro"/>
            </a:endParaRPr>
          </a:p>
        </p:txBody>
      </p:sp>
      <p:sp>
        <p:nvSpPr>
          <p:cNvPr id="1204" name="Google Shape;1204;p117" descr="5"/>
          <p:cNvSpPr txBox="1"/>
          <p:nvPr/>
        </p:nvSpPr>
        <p:spPr>
          <a:xfrm>
            <a:off x="3068650" y="968475"/>
            <a:ext cx="479100" cy="5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B5394"/>
                </a:solidFill>
                <a:latin typeface="Source Sans Pro"/>
                <a:ea typeface="Source Sans Pro"/>
                <a:cs typeface="Source Sans Pro"/>
                <a:sym typeface="Source Sans Pro"/>
              </a:rPr>
              <a:t>5</a:t>
            </a:r>
            <a:endParaRPr sz="6000" b="1" dirty="0">
              <a:solidFill>
                <a:srgbClr val="0B5394"/>
              </a:solidFill>
              <a:latin typeface="Source Sans Pro"/>
              <a:ea typeface="Source Sans Pro"/>
              <a:cs typeface="Source Sans Pro"/>
              <a:sym typeface="Source Sans Pro"/>
            </a:endParaRPr>
          </a:p>
        </p:txBody>
      </p:sp>
      <p:sp>
        <p:nvSpPr>
          <p:cNvPr id="1205" name="Google Shape;1205;p117" descr="Solutions In-Process&#10;"/>
          <p:cNvSpPr txBox="1"/>
          <p:nvPr/>
        </p:nvSpPr>
        <p:spPr>
          <a:xfrm>
            <a:off x="3547750" y="1097725"/>
            <a:ext cx="1797600" cy="8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Source Sans Pro"/>
                <a:ea typeface="Source Sans Pro"/>
                <a:cs typeface="Source Sans Pro"/>
                <a:sym typeface="Source Sans Pro"/>
              </a:rPr>
              <a:t>Solutions In-Process</a:t>
            </a:r>
            <a:endParaRPr sz="2400" b="1" dirty="0">
              <a:latin typeface="Source Sans Pro"/>
              <a:ea typeface="Source Sans Pro"/>
              <a:cs typeface="Source Sans Pro"/>
              <a:sym typeface="Source Sans Pro"/>
            </a:endParaRPr>
          </a:p>
        </p:txBody>
      </p:sp>
      <p:sp>
        <p:nvSpPr>
          <p:cNvPr id="1206" name="Google Shape;1206;p117" descr="As of 04/30/24&#10;"/>
          <p:cNvSpPr txBox="1"/>
          <p:nvPr/>
        </p:nvSpPr>
        <p:spPr>
          <a:xfrm>
            <a:off x="7297775" y="214375"/>
            <a:ext cx="1771500" cy="4650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accent2"/>
                </a:solidFill>
                <a:latin typeface="Source Sans Pro"/>
                <a:ea typeface="Source Sans Pro"/>
                <a:cs typeface="Source Sans Pro"/>
                <a:sym typeface="Source Sans Pro"/>
              </a:rPr>
              <a:t>As of 04/30/24</a:t>
            </a:r>
            <a:endParaRPr sz="1800" dirty="0">
              <a:solidFill>
                <a:schemeClr val="accent2"/>
              </a:solidFill>
              <a:latin typeface="Source Sans Pro"/>
              <a:ea typeface="Source Sans Pro"/>
              <a:cs typeface="Source Sans Pro"/>
              <a:sym typeface="Source Sans Pro"/>
            </a:endParaRPr>
          </a:p>
        </p:txBody>
      </p:sp>
      <p:sp>
        <p:nvSpPr>
          <p:cNvPr id="1207" name="Google Shape;1207;p117" descr="**EV Connect removed on 4/25/24&#10;"/>
          <p:cNvSpPr txBox="1"/>
          <p:nvPr/>
        </p:nvSpPr>
        <p:spPr>
          <a:xfrm>
            <a:off x="4275300" y="3841175"/>
            <a:ext cx="3399600" cy="2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latin typeface="Source Sans Pro"/>
                <a:ea typeface="Source Sans Pro"/>
                <a:cs typeface="Source Sans Pro"/>
                <a:sym typeface="Source Sans Pro"/>
              </a:rPr>
              <a:t>**EV Connect removed on 4/25/24</a:t>
            </a:r>
            <a:endParaRPr sz="3000" i="1" dirty="0">
              <a:solidFill>
                <a:schemeClr val="dk1"/>
              </a:solidFill>
              <a:latin typeface="Source Sans Pro"/>
              <a:ea typeface="Source Sans Pro"/>
              <a:cs typeface="Source Sans Pro"/>
              <a:sym typeface="Source Sans Pro"/>
            </a:endParaRPr>
          </a:p>
        </p:txBody>
      </p:sp>
      <p:sp>
        <p:nvSpPr>
          <p:cNvPr id="1208" name="Google Shape;1208;p117" descr="Page 6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dirty="0"/>
          </a:p>
        </p:txBody>
      </p:sp>
      <p:sp>
        <p:nvSpPr>
          <p:cNvPr id="1209" name="Google Shape;1209;p117" descr="*(Based on Firm Submitted &#10;Timelines &amp; Subject to Change)"/>
          <p:cNvSpPr txBox="1"/>
          <p:nvPr/>
        </p:nvSpPr>
        <p:spPr>
          <a:xfrm>
            <a:off x="157450" y="4356224"/>
            <a:ext cx="3040500" cy="5428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2"/>
                </a:solidFill>
              </a:rPr>
              <a:t>*(Based on Firm Submitted Timelines &amp; Subject to Change)</a:t>
            </a:r>
            <a:endParaRPr dirty="0">
              <a:solidFill>
                <a:schemeClr val="dk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18" descr="Other EVSE BPA Offerings"/>
          <p:cNvSpPr txBox="1">
            <a:spLocks noGrp="1"/>
          </p:cNvSpPr>
          <p:nvPr>
            <p:ph type="title"/>
          </p:nvPr>
        </p:nvSpPr>
        <p:spPr>
          <a:xfrm>
            <a:off x="311700" y="160525"/>
            <a:ext cx="8520600" cy="572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74689"/>
              </a:buClr>
              <a:buSzPts val="2800"/>
              <a:buFont typeface="Roboto"/>
              <a:buNone/>
            </a:pPr>
            <a:r>
              <a:rPr lang="en" dirty="0"/>
              <a:t>Other EVSE BPA Offerings</a:t>
            </a:r>
            <a:endParaRPr dirty="0"/>
          </a:p>
        </p:txBody>
      </p:sp>
      <p:sp>
        <p:nvSpPr>
          <p:cNvPr id="1215" name="Google Shape;1215;p118" descr="CLIN 0006: EVSE Site Planning &amp; Ancillary Services&#10;"/>
          <p:cNvSpPr txBox="1">
            <a:spLocks noGrp="1"/>
          </p:cNvSpPr>
          <p:nvPr>
            <p:ph type="body" idx="1"/>
          </p:nvPr>
        </p:nvSpPr>
        <p:spPr>
          <a:xfrm>
            <a:off x="311700" y="1152475"/>
            <a:ext cx="3999900" cy="6789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None/>
            </a:pPr>
            <a:r>
              <a:rPr lang="en" sz="1600" b="1" dirty="0">
                <a:solidFill>
                  <a:srgbClr val="032963"/>
                </a:solidFill>
              </a:rPr>
              <a:t>CLIN 0006: EVSE Site Planning &amp; Ancillary Services</a:t>
            </a:r>
            <a:endParaRPr sz="800" b="1" dirty="0">
              <a:solidFill>
                <a:srgbClr val="032963"/>
              </a:solidFill>
            </a:endParaRPr>
          </a:p>
          <a:p>
            <a:pPr marL="0" lvl="0" indent="0" algn="l" rtl="0">
              <a:lnSpc>
                <a:spcPct val="90000"/>
              </a:lnSpc>
              <a:spcBef>
                <a:spcPts val="375"/>
              </a:spcBef>
              <a:spcAft>
                <a:spcPts val="1200"/>
              </a:spcAft>
              <a:buNone/>
            </a:pPr>
            <a:endParaRPr dirty="0"/>
          </a:p>
        </p:txBody>
      </p:sp>
      <p:sp>
        <p:nvSpPr>
          <p:cNvPr id="1216" name="Google Shape;1216;p118" descr="CLIN 0009: Operation, Repair &amp; Maintenance Plans &#10;&#10;CLIN 0010: Other Non-Conventional Solutions &#10;&#10;CLIN 0011: Accessories and Component Parts &#10;&#10;Charging as a Service offerings for Level 2 and Level 3/DC Fast stations&#10;"/>
          <p:cNvSpPr txBox="1">
            <a:spLocks noGrp="1"/>
          </p:cNvSpPr>
          <p:nvPr>
            <p:ph type="body" idx="2"/>
          </p:nvPr>
        </p:nvSpPr>
        <p:spPr>
          <a:xfrm>
            <a:off x="4832400" y="1152475"/>
            <a:ext cx="3999900" cy="34164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rgbClr val="032963"/>
              </a:buClr>
              <a:buSzPts val="1440"/>
              <a:buFont typeface="Noto Sans Symbols"/>
              <a:buChar char="▪"/>
            </a:pPr>
            <a:r>
              <a:rPr lang="en" sz="1600" b="1" dirty="0">
                <a:solidFill>
                  <a:srgbClr val="032963"/>
                </a:solidFill>
              </a:rPr>
              <a:t>CLIN 0009:</a:t>
            </a:r>
            <a:r>
              <a:rPr lang="en" sz="1600" dirty="0">
                <a:solidFill>
                  <a:srgbClr val="032963"/>
                </a:solidFill>
              </a:rPr>
              <a:t> Operation, Repair &amp; Maintenance Plans </a:t>
            </a:r>
            <a:endParaRPr sz="1600" dirty="0">
              <a:solidFill>
                <a:srgbClr val="032963"/>
              </a:solidFill>
            </a:endParaRPr>
          </a:p>
          <a:p>
            <a:pPr marL="0" lvl="0" indent="0" algn="l" rtl="0">
              <a:lnSpc>
                <a:spcPct val="90000"/>
              </a:lnSpc>
              <a:spcBef>
                <a:spcPts val="0"/>
              </a:spcBef>
              <a:spcAft>
                <a:spcPts val="0"/>
              </a:spcAft>
              <a:buNone/>
            </a:pPr>
            <a:endParaRPr sz="1600" dirty="0">
              <a:solidFill>
                <a:srgbClr val="032963"/>
              </a:solidFill>
            </a:endParaRPr>
          </a:p>
          <a:p>
            <a:pPr marL="171450" lvl="0" indent="-171450" algn="l" rtl="0">
              <a:lnSpc>
                <a:spcPct val="90000"/>
              </a:lnSpc>
              <a:spcBef>
                <a:spcPts val="750"/>
              </a:spcBef>
              <a:spcAft>
                <a:spcPts val="0"/>
              </a:spcAft>
              <a:buClr>
                <a:srgbClr val="032963"/>
              </a:buClr>
              <a:buSzPts val="1440"/>
              <a:buFont typeface="Noto Sans Symbols"/>
              <a:buChar char="▪"/>
            </a:pPr>
            <a:r>
              <a:rPr lang="en" sz="1600" b="1" dirty="0">
                <a:solidFill>
                  <a:srgbClr val="032963"/>
                </a:solidFill>
              </a:rPr>
              <a:t>CLIN 0010:</a:t>
            </a:r>
            <a:r>
              <a:rPr lang="en" sz="1600" dirty="0">
                <a:solidFill>
                  <a:srgbClr val="032963"/>
                </a:solidFill>
              </a:rPr>
              <a:t> Other Non-Conventional Solutions </a:t>
            </a:r>
            <a:endParaRPr dirty="0">
              <a:solidFill>
                <a:srgbClr val="032963"/>
              </a:solidFill>
            </a:endParaRPr>
          </a:p>
          <a:p>
            <a:pPr marL="171450" lvl="0" indent="-80010" algn="l" rtl="0">
              <a:lnSpc>
                <a:spcPct val="90000"/>
              </a:lnSpc>
              <a:spcBef>
                <a:spcPts val="750"/>
              </a:spcBef>
              <a:spcAft>
                <a:spcPts val="0"/>
              </a:spcAft>
              <a:buClr>
                <a:srgbClr val="174689"/>
              </a:buClr>
              <a:buSzPts val="1440"/>
              <a:buFont typeface="Noto Sans Symbols"/>
              <a:buNone/>
            </a:pPr>
            <a:endParaRPr sz="1600" dirty="0">
              <a:solidFill>
                <a:srgbClr val="032963"/>
              </a:solidFill>
            </a:endParaRPr>
          </a:p>
          <a:p>
            <a:pPr marL="171450" lvl="0" indent="-171450" algn="l" rtl="0">
              <a:lnSpc>
                <a:spcPct val="90000"/>
              </a:lnSpc>
              <a:spcBef>
                <a:spcPts val="750"/>
              </a:spcBef>
              <a:spcAft>
                <a:spcPts val="0"/>
              </a:spcAft>
              <a:buClr>
                <a:srgbClr val="032963"/>
              </a:buClr>
              <a:buSzPts val="1440"/>
              <a:buFont typeface="Noto Sans Symbols"/>
              <a:buChar char="▪"/>
            </a:pPr>
            <a:r>
              <a:rPr lang="en" sz="1600" b="1" dirty="0">
                <a:solidFill>
                  <a:srgbClr val="032963"/>
                </a:solidFill>
              </a:rPr>
              <a:t>CLIN 0011:</a:t>
            </a:r>
            <a:r>
              <a:rPr lang="en" sz="1600" dirty="0">
                <a:solidFill>
                  <a:srgbClr val="032963"/>
                </a:solidFill>
              </a:rPr>
              <a:t> Accessories and Component Parts </a:t>
            </a:r>
            <a:endParaRPr dirty="0">
              <a:solidFill>
                <a:srgbClr val="032963"/>
              </a:solidFill>
            </a:endParaRPr>
          </a:p>
          <a:p>
            <a:pPr marL="171450" lvl="0" indent="-80010" algn="l" rtl="0">
              <a:lnSpc>
                <a:spcPct val="90000"/>
              </a:lnSpc>
              <a:spcBef>
                <a:spcPts val="750"/>
              </a:spcBef>
              <a:spcAft>
                <a:spcPts val="0"/>
              </a:spcAft>
              <a:buClr>
                <a:srgbClr val="174689"/>
              </a:buClr>
              <a:buSzPts val="1440"/>
              <a:buFont typeface="Noto Sans Symbols"/>
              <a:buNone/>
            </a:pPr>
            <a:endParaRPr sz="1600" dirty="0">
              <a:solidFill>
                <a:srgbClr val="032963"/>
              </a:solidFill>
            </a:endParaRPr>
          </a:p>
          <a:p>
            <a:pPr marL="171450" lvl="0" indent="-171450" algn="l" rtl="0">
              <a:lnSpc>
                <a:spcPct val="90000"/>
              </a:lnSpc>
              <a:spcBef>
                <a:spcPts val="750"/>
              </a:spcBef>
              <a:spcAft>
                <a:spcPts val="1200"/>
              </a:spcAft>
              <a:buClr>
                <a:srgbClr val="032963"/>
              </a:buClr>
              <a:buSzPts val="1440"/>
              <a:buFont typeface="Noto Sans Symbols"/>
              <a:buChar char="▪"/>
            </a:pPr>
            <a:r>
              <a:rPr lang="en" sz="1600" b="1" dirty="0">
                <a:solidFill>
                  <a:srgbClr val="032963"/>
                </a:solidFill>
              </a:rPr>
              <a:t>Charging as a Service</a:t>
            </a:r>
            <a:r>
              <a:rPr lang="en" sz="1600" dirty="0">
                <a:solidFill>
                  <a:srgbClr val="032963"/>
                </a:solidFill>
              </a:rPr>
              <a:t> offerings for Level 2 and Level 3/DC Fast stations</a:t>
            </a:r>
            <a:endParaRPr dirty="0">
              <a:solidFill>
                <a:srgbClr val="032963"/>
              </a:solidFill>
            </a:endParaRPr>
          </a:p>
        </p:txBody>
      </p:sp>
      <p:sp>
        <p:nvSpPr>
          <p:cNvPr id="1217" name="Google Shape;1217;p118" descr="Page 62"/>
          <p:cNvSpPr txBox="1">
            <a:spLocks noGrp="1"/>
          </p:cNvSpPr>
          <p:nvPr>
            <p:ph type="sldNum" idx="12"/>
          </p:nvPr>
        </p:nvSpPr>
        <p:spPr>
          <a:xfrm>
            <a:off x="8240925" y="4899072"/>
            <a:ext cx="548700" cy="244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62</a:t>
            </a:fld>
            <a:endParaRPr dirty="0"/>
          </a:p>
        </p:txBody>
      </p:sp>
      <p:cxnSp>
        <p:nvCxnSpPr>
          <p:cNvPr id="1218" name="Google Shape;1218;p118"/>
          <p:cNvCxnSpPr/>
          <p:nvPr/>
        </p:nvCxnSpPr>
        <p:spPr>
          <a:xfrm>
            <a:off x="4572000" y="956275"/>
            <a:ext cx="0" cy="3808800"/>
          </a:xfrm>
          <a:prstGeom prst="straightConnector1">
            <a:avLst/>
          </a:prstGeom>
          <a:noFill/>
          <a:ln w="9525" cap="flat" cmpd="sng">
            <a:solidFill>
              <a:srgbClr val="CC0000"/>
            </a:solidFill>
            <a:prstDash val="solid"/>
            <a:round/>
            <a:headEnd type="none" w="med" len="med"/>
            <a:tailEnd type="none" w="med" len="med"/>
          </a:ln>
        </p:spPr>
      </p:cxnSp>
      <p:pic>
        <p:nvPicPr>
          <p:cNvPr id="1219" name="Google Shape;1219;p118" descr="Diagram of a site with a parking lot"/>
          <p:cNvPicPr preferRelativeResize="0"/>
          <p:nvPr/>
        </p:nvPicPr>
        <p:blipFill>
          <a:blip r:embed="rId3">
            <a:alphaModFix/>
          </a:blip>
          <a:stretch>
            <a:fillRect/>
          </a:stretch>
        </p:blipFill>
        <p:spPr>
          <a:xfrm>
            <a:off x="637641" y="1947699"/>
            <a:ext cx="3348009" cy="28173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19" descr="Governmentwide EVSE Design/Build &#10;&amp; Construction IDIQ"/>
          <p:cNvSpPr txBox="1">
            <a:spLocks noGrp="1"/>
          </p:cNvSpPr>
          <p:nvPr>
            <p:ph type="title"/>
          </p:nvPr>
        </p:nvSpPr>
        <p:spPr>
          <a:xfrm>
            <a:off x="317675" y="0"/>
            <a:ext cx="7185900" cy="773224"/>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174689"/>
              </a:buClr>
              <a:buSzPct val="100000"/>
              <a:buFont typeface="Roboto"/>
              <a:buNone/>
            </a:pPr>
            <a:r>
              <a:rPr lang="en" dirty="0"/>
              <a:t>Governmentwide EVSE Design/Build </a:t>
            </a:r>
            <a:endParaRPr dirty="0"/>
          </a:p>
          <a:p>
            <a:pPr marL="0" lvl="0" indent="0" algn="l" rtl="0">
              <a:lnSpc>
                <a:spcPct val="90000"/>
              </a:lnSpc>
              <a:spcBef>
                <a:spcPts val="0"/>
              </a:spcBef>
              <a:spcAft>
                <a:spcPts val="0"/>
              </a:spcAft>
              <a:buClr>
                <a:srgbClr val="174689"/>
              </a:buClr>
              <a:buSzPct val="100000"/>
              <a:buFont typeface="Roboto"/>
              <a:buNone/>
            </a:pPr>
            <a:r>
              <a:rPr lang="en" dirty="0"/>
              <a:t>&amp; Construction IDIQ</a:t>
            </a:r>
            <a:endParaRPr dirty="0"/>
          </a:p>
        </p:txBody>
      </p:sp>
      <p:sp>
        <p:nvSpPr>
          <p:cNvPr id="1225" name="Google Shape;1225;p119" descr="Page 63"/>
          <p:cNvSpPr txBox="1">
            <a:spLocks noGrp="1"/>
          </p:cNvSpPr>
          <p:nvPr>
            <p:ph type="sldNum" idx="12"/>
          </p:nvPr>
        </p:nvSpPr>
        <p:spPr>
          <a:xfrm>
            <a:off x="8240925" y="4899072"/>
            <a:ext cx="548700" cy="244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63</a:t>
            </a:fld>
            <a:endParaRPr dirty="0"/>
          </a:p>
        </p:txBody>
      </p:sp>
      <p:pic>
        <p:nvPicPr>
          <p:cNvPr id="1226" name="Google Shape;1226;p119" descr="Map of the United States"/>
          <p:cNvPicPr preferRelativeResize="0"/>
          <p:nvPr/>
        </p:nvPicPr>
        <p:blipFill rotWithShape="1">
          <a:blip r:embed="rId3">
            <a:alphaModFix/>
          </a:blip>
          <a:srcRect/>
          <a:stretch/>
        </p:blipFill>
        <p:spPr>
          <a:xfrm>
            <a:off x="129395" y="1763573"/>
            <a:ext cx="4252820" cy="2230518"/>
          </a:xfrm>
          <a:prstGeom prst="rect">
            <a:avLst/>
          </a:prstGeom>
          <a:noFill/>
          <a:ln>
            <a:noFill/>
          </a:ln>
        </p:spPr>
      </p:pic>
      <p:sp>
        <p:nvSpPr>
          <p:cNvPr id="1227" name="Google Shape;1227;p119" descr="Covers any Federal agency location&#10;Four Geographic Zones&#10;$500 million total ceiling per Geographic Zone&#10;1 year base with four 1-year option periods&#10;Total Small Business Set Aside&#10;"/>
          <p:cNvSpPr txBox="1"/>
          <p:nvPr/>
        </p:nvSpPr>
        <p:spPr>
          <a:xfrm>
            <a:off x="4533818" y="953276"/>
            <a:ext cx="4356300" cy="3417000"/>
          </a:xfrm>
          <a:prstGeom prst="rect">
            <a:avLst/>
          </a:prstGeom>
          <a:noFill/>
          <a:ln>
            <a:noFill/>
          </a:ln>
        </p:spPr>
        <p:txBody>
          <a:bodyPr spcFirstLastPara="1" wrap="square" lIns="91425" tIns="45700" rIns="91425" bIns="45700" anchor="t" anchorCtr="0">
            <a:spAutoFit/>
          </a:bodyPr>
          <a:lstStyle/>
          <a:p>
            <a:pPr marL="285750" marR="0" lvl="0" indent="-336550" algn="l" rtl="0">
              <a:spcBef>
                <a:spcPts val="0"/>
              </a:spcBef>
              <a:spcAft>
                <a:spcPts val="0"/>
              </a:spcAft>
              <a:buClr>
                <a:srgbClr val="032963"/>
              </a:buClr>
              <a:buSzPts val="2400"/>
              <a:buChar char="•"/>
            </a:pPr>
            <a:r>
              <a:rPr lang="en" sz="2400" b="1" i="0" u="none" strike="noStrike" dirty="0">
                <a:solidFill>
                  <a:srgbClr val="032963"/>
                </a:solidFill>
              </a:rPr>
              <a:t>Covers any Federal agency location</a:t>
            </a:r>
            <a:endParaRPr sz="2400" b="1" dirty="0">
              <a:solidFill>
                <a:srgbClr val="032963"/>
              </a:solidFill>
            </a:endParaRPr>
          </a:p>
          <a:p>
            <a:pPr marL="285750" marR="0" lvl="0" indent="-336550" algn="l" rtl="0">
              <a:spcBef>
                <a:spcPts val="0"/>
              </a:spcBef>
              <a:spcAft>
                <a:spcPts val="0"/>
              </a:spcAft>
              <a:buClr>
                <a:srgbClr val="032963"/>
              </a:buClr>
              <a:buSzPts val="2400"/>
              <a:buChar char="•"/>
            </a:pPr>
            <a:r>
              <a:rPr lang="en" sz="2400" b="1" dirty="0">
                <a:solidFill>
                  <a:srgbClr val="032963"/>
                </a:solidFill>
              </a:rPr>
              <a:t>Four Geographic Zones</a:t>
            </a:r>
            <a:endParaRPr sz="2400" dirty="0">
              <a:solidFill>
                <a:srgbClr val="032963"/>
              </a:solidFill>
            </a:endParaRPr>
          </a:p>
          <a:p>
            <a:pPr marL="285750" marR="0" lvl="0" indent="-336550" algn="l" rtl="0">
              <a:spcBef>
                <a:spcPts val="0"/>
              </a:spcBef>
              <a:spcAft>
                <a:spcPts val="0"/>
              </a:spcAft>
              <a:buClr>
                <a:srgbClr val="032963"/>
              </a:buClr>
              <a:buSzPts val="2400"/>
              <a:buChar char="•"/>
            </a:pPr>
            <a:r>
              <a:rPr lang="en" sz="2400" b="1" i="0" u="none" strike="noStrike" dirty="0">
                <a:solidFill>
                  <a:srgbClr val="032963"/>
                </a:solidFill>
              </a:rPr>
              <a:t>$500 million total ceiling per Geographic Zone</a:t>
            </a:r>
            <a:endParaRPr sz="2400" b="1" dirty="0">
              <a:solidFill>
                <a:srgbClr val="032963"/>
              </a:solidFill>
            </a:endParaRPr>
          </a:p>
          <a:p>
            <a:pPr marL="285750" marR="0" lvl="0" indent="-336550" algn="l" rtl="0">
              <a:spcBef>
                <a:spcPts val="0"/>
              </a:spcBef>
              <a:spcAft>
                <a:spcPts val="0"/>
              </a:spcAft>
              <a:buClr>
                <a:srgbClr val="032963"/>
              </a:buClr>
              <a:buSzPts val="2400"/>
              <a:buChar char="•"/>
            </a:pPr>
            <a:r>
              <a:rPr lang="en" sz="2400" b="1" i="0" u="none" strike="noStrike" dirty="0">
                <a:solidFill>
                  <a:srgbClr val="032963"/>
                </a:solidFill>
              </a:rPr>
              <a:t>1 year base with four 1-year option periods</a:t>
            </a:r>
            <a:endParaRPr sz="2400" dirty="0">
              <a:solidFill>
                <a:srgbClr val="032963"/>
              </a:solidFill>
            </a:endParaRPr>
          </a:p>
          <a:p>
            <a:pPr marL="285750" marR="0" lvl="0" indent="-336550" algn="l" rtl="0">
              <a:spcBef>
                <a:spcPts val="0"/>
              </a:spcBef>
              <a:spcAft>
                <a:spcPts val="0"/>
              </a:spcAft>
              <a:buClr>
                <a:srgbClr val="032963"/>
              </a:buClr>
              <a:buSzPts val="2400"/>
              <a:buChar char="•"/>
            </a:pPr>
            <a:r>
              <a:rPr lang="en" sz="2400" b="1" i="0" u="none" strike="noStrike" dirty="0">
                <a:solidFill>
                  <a:srgbClr val="032963"/>
                </a:solidFill>
              </a:rPr>
              <a:t>Total Small Business Set Aside</a:t>
            </a:r>
            <a:endParaRPr sz="2400" dirty="0">
              <a:solidFill>
                <a:srgbClr val="03296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20" descr="EVSE Ordering Path Option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EVSE Ordering Path Options</a:t>
            </a:r>
            <a:endParaRPr dirty="0"/>
          </a:p>
        </p:txBody>
      </p:sp>
      <p:sp>
        <p:nvSpPr>
          <p:cNvPr id="1233" name="Google Shape;1233;p120" descr="Page 6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dirty="0"/>
          </a:p>
        </p:txBody>
      </p:sp>
      <p:grpSp>
        <p:nvGrpSpPr>
          <p:cNvPr id="1234" name="Google Shape;1234;p120"/>
          <p:cNvGrpSpPr/>
          <p:nvPr/>
        </p:nvGrpSpPr>
        <p:grpSpPr>
          <a:xfrm>
            <a:off x="1954746" y="2057533"/>
            <a:ext cx="2143305" cy="1131487"/>
            <a:chOff x="619725" y="1954550"/>
            <a:chExt cx="2476950" cy="1361925"/>
          </a:xfrm>
        </p:grpSpPr>
        <p:sp>
          <p:nvSpPr>
            <p:cNvPr id="1235" name="Google Shape;1235;p120" descr="GSA-Managed Space&#10;GSA-Leased Space&#10;"/>
            <p:cNvSpPr/>
            <p:nvPr/>
          </p:nvSpPr>
          <p:spPr>
            <a:xfrm>
              <a:off x="619725" y="1954550"/>
              <a:ext cx="2476950" cy="988125"/>
            </a:xfrm>
            <a:prstGeom prst="flowChartProcess">
              <a:avLst/>
            </a:prstGeom>
            <a:solidFill>
              <a:srgbClr val="0579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rgbClr val="FFFFFF"/>
                  </a:solidFill>
                </a:rPr>
                <a:t>GSA-Managed Space</a:t>
              </a:r>
              <a:endParaRPr sz="1300" b="1" dirty="0">
                <a:solidFill>
                  <a:srgbClr val="FFFFFF"/>
                </a:solidFill>
              </a:endParaRPr>
            </a:p>
            <a:p>
              <a:pPr marL="0" lvl="0" indent="0" algn="ctr" rtl="0">
                <a:spcBef>
                  <a:spcPts val="0"/>
                </a:spcBef>
                <a:spcAft>
                  <a:spcPts val="0"/>
                </a:spcAft>
                <a:buNone/>
              </a:pPr>
              <a:r>
                <a:rPr lang="en" sz="1300" b="1" dirty="0">
                  <a:solidFill>
                    <a:srgbClr val="FFFFFF"/>
                  </a:solidFill>
                </a:rPr>
                <a:t>GSA-Leased Space</a:t>
              </a:r>
              <a:endParaRPr sz="1300" b="1" dirty="0">
                <a:solidFill>
                  <a:srgbClr val="FFFFFF"/>
                </a:solidFill>
              </a:endParaRPr>
            </a:p>
          </p:txBody>
        </p:sp>
        <p:sp>
          <p:nvSpPr>
            <p:cNvPr id="1236" name="Google Shape;1236;p120"/>
            <p:cNvSpPr/>
            <p:nvPr/>
          </p:nvSpPr>
          <p:spPr>
            <a:xfrm>
              <a:off x="1653000" y="2866475"/>
              <a:ext cx="432300" cy="450000"/>
            </a:xfrm>
            <a:prstGeom prst="downArrow">
              <a:avLst>
                <a:gd name="adj1" fmla="val 50000"/>
                <a:gd name="adj2" fmla="val 50000"/>
              </a:avLst>
            </a:prstGeom>
            <a:solidFill>
              <a:srgbClr val="057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grpSp>
      <p:grpSp>
        <p:nvGrpSpPr>
          <p:cNvPr id="1237" name="Google Shape;1237;p120"/>
          <p:cNvGrpSpPr/>
          <p:nvPr/>
        </p:nvGrpSpPr>
        <p:grpSpPr>
          <a:xfrm>
            <a:off x="4264015" y="2057524"/>
            <a:ext cx="2271900" cy="1131496"/>
            <a:chOff x="832641" y="1954539"/>
            <a:chExt cx="2625563" cy="1361936"/>
          </a:xfrm>
        </p:grpSpPr>
        <p:sp>
          <p:nvSpPr>
            <p:cNvPr id="1238" name="Google Shape;1238;p120" descr="Non-GSA-Managed Space&#10;GSA Multi-Site Requests&#10;"/>
            <p:cNvSpPr/>
            <p:nvPr/>
          </p:nvSpPr>
          <p:spPr>
            <a:xfrm>
              <a:off x="832641" y="1954539"/>
              <a:ext cx="2625563" cy="988144"/>
            </a:xfrm>
            <a:prstGeom prst="flowChartProcess">
              <a:avLst/>
            </a:prstGeom>
            <a:solidFill>
              <a:srgbClr val="0579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rgbClr val="FFFFFF"/>
                  </a:solidFill>
                </a:rPr>
                <a:t>Non-GSA-Managed Space</a:t>
              </a:r>
              <a:endParaRPr sz="1300" b="1" dirty="0">
                <a:solidFill>
                  <a:srgbClr val="FFFFFF"/>
                </a:solidFill>
              </a:endParaRPr>
            </a:p>
            <a:p>
              <a:pPr marL="0" lvl="0" indent="0" algn="ctr" rtl="0">
                <a:spcBef>
                  <a:spcPts val="0"/>
                </a:spcBef>
                <a:spcAft>
                  <a:spcPts val="0"/>
                </a:spcAft>
                <a:buNone/>
              </a:pPr>
              <a:r>
                <a:rPr lang="en" sz="1300" b="1" dirty="0">
                  <a:solidFill>
                    <a:srgbClr val="FFFFFF"/>
                  </a:solidFill>
                </a:rPr>
                <a:t>GSA Multi-Site Requests</a:t>
              </a:r>
              <a:endParaRPr sz="1300" b="1" dirty="0">
                <a:solidFill>
                  <a:srgbClr val="FFFFFF"/>
                </a:solidFill>
              </a:endParaRPr>
            </a:p>
          </p:txBody>
        </p:sp>
        <p:sp>
          <p:nvSpPr>
            <p:cNvPr id="1239" name="Google Shape;1239;p120"/>
            <p:cNvSpPr/>
            <p:nvPr/>
          </p:nvSpPr>
          <p:spPr>
            <a:xfrm>
              <a:off x="1876058" y="2866475"/>
              <a:ext cx="432300" cy="450000"/>
            </a:xfrm>
            <a:prstGeom prst="downArrow">
              <a:avLst>
                <a:gd name="adj1" fmla="val 50000"/>
                <a:gd name="adj2" fmla="val 50000"/>
              </a:avLst>
            </a:prstGeom>
            <a:solidFill>
              <a:srgbClr val="057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grpSp>
      <p:grpSp>
        <p:nvGrpSpPr>
          <p:cNvPr id="1240" name="Google Shape;1240;p120"/>
          <p:cNvGrpSpPr/>
          <p:nvPr/>
        </p:nvGrpSpPr>
        <p:grpSpPr>
          <a:xfrm>
            <a:off x="6665942" y="2057534"/>
            <a:ext cx="2359937" cy="1131487"/>
            <a:chOff x="926350" y="1954550"/>
            <a:chExt cx="2531850" cy="1361925"/>
          </a:xfrm>
        </p:grpSpPr>
        <p:sp>
          <p:nvSpPr>
            <p:cNvPr id="1241" name="Google Shape;1241;p120" descr="All Spaces&#10;"/>
            <p:cNvSpPr/>
            <p:nvPr/>
          </p:nvSpPr>
          <p:spPr>
            <a:xfrm>
              <a:off x="926350" y="1954550"/>
              <a:ext cx="2531850" cy="988125"/>
            </a:xfrm>
            <a:prstGeom prst="flowChartProcess">
              <a:avLst/>
            </a:prstGeom>
            <a:solidFill>
              <a:srgbClr val="0579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rgbClr val="FFFFFF"/>
                  </a:solidFill>
                </a:rPr>
                <a:t>All Spaces</a:t>
              </a:r>
              <a:endParaRPr sz="1300" b="1" dirty="0">
                <a:solidFill>
                  <a:srgbClr val="FFFFFF"/>
                </a:solidFill>
              </a:endParaRPr>
            </a:p>
          </p:txBody>
        </p:sp>
        <p:sp>
          <p:nvSpPr>
            <p:cNvPr id="1242" name="Google Shape;1242;p120"/>
            <p:cNvSpPr/>
            <p:nvPr/>
          </p:nvSpPr>
          <p:spPr>
            <a:xfrm>
              <a:off x="1957800" y="2866475"/>
              <a:ext cx="432300" cy="450000"/>
            </a:xfrm>
            <a:prstGeom prst="downArrow">
              <a:avLst>
                <a:gd name="adj1" fmla="val 50000"/>
                <a:gd name="adj2" fmla="val 50000"/>
              </a:avLst>
            </a:prstGeom>
            <a:solidFill>
              <a:srgbClr val="057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grpSp>
      <p:sp>
        <p:nvSpPr>
          <p:cNvPr id="1243" name="Google Shape;1243;p120" descr="Agency works with local GSA Facility Manager &#10;"/>
          <p:cNvSpPr/>
          <p:nvPr/>
        </p:nvSpPr>
        <p:spPr>
          <a:xfrm>
            <a:off x="2147963" y="3265254"/>
            <a:ext cx="1922100" cy="1224300"/>
          </a:xfrm>
          <a:prstGeom prst="snip1Rect">
            <a:avLst>
              <a:gd name="adj" fmla="val 16667"/>
            </a:avLst>
          </a:prstGeom>
          <a:solidFill>
            <a:srgbClr val="FFFFFF"/>
          </a:solidFill>
          <a:ln w="9525" cap="flat" cmpd="sng">
            <a:solidFill>
              <a:srgbClr val="1E3660"/>
            </a:solidFill>
            <a:prstDash val="solid"/>
            <a:round/>
            <a:headEnd type="none" w="sm" len="sm"/>
            <a:tailEnd type="none" w="sm" len="sm"/>
          </a:ln>
          <a:effectLst>
            <a:outerShdw blurRad="85725" dist="38100" dir="1200000" algn="bl" rotWithShape="0">
              <a:srgbClr val="005087">
                <a:alpha val="22000"/>
              </a:srgbClr>
            </a:outerShdw>
          </a:effectLst>
        </p:spPr>
        <p:txBody>
          <a:bodyPr spcFirstLastPara="1" wrap="square" lIns="60975" tIns="60975" rIns="60975" bIns="60975" anchor="ctr" anchorCtr="0">
            <a:noAutofit/>
          </a:bodyPr>
          <a:lstStyle/>
          <a:p>
            <a:pPr marL="0" lvl="0" indent="0" algn="ctr" rtl="0">
              <a:spcBef>
                <a:spcPts val="0"/>
              </a:spcBef>
              <a:spcAft>
                <a:spcPts val="0"/>
              </a:spcAft>
              <a:buNone/>
            </a:pPr>
            <a:r>
              <a:rPr lang="en" b="1" dirty="0">
                <a:solidFill>
                  <a:srgbClr val="032963"/>
                </a:solidFill>
              </a:rPr>
              <a:t>Agency works with local GSA Facility Manager </a:t>
            </a:r>
            <a:endParaRPr b="1" dirty="0">
              <a:solidFill>
                <a:srgbClr val="032963"/>
              </a:solidFill>
            </a:endParaRPr>
          </a:p>
        </p:txBody>
      </p:sp>
      <p:sp>
        <p:nvSpPr>
          <p:cNvPr id="1244" name="Google Shape;1244;p120" descr="Agency works with GSA PBS EVSE Solutions Team (pbs-evse-solutions@gsa.gov) &#10;"/>
          <p:cNvSpPr/>
          <p:nvPr/>
        </p:nvSpPr>
        <p:spPr>
          <a:xfrm>
            <a:off x="4485277" y="3265254"/>
            <a:ext cx="1922100" cy="1224300"/>
          </a:xfrm>
          <a:prstGeom prst="snip1Rect">
            <a:avLst>
              <a:gd name="adj" fmla="val 16667"/>
            </a:avLst>
          </a:prstGeom>
          <a:solidFill>
            <a:srgbClr val="FFFFFF"/>
          </a:solidFill>
          <a:ln w="9525" cap="flat" cmpd="sng">
            <a:solidFill>
              <a:srgbClr val="1E3660"/>
            </a:solidFill>
            <a:prstDash val="solid"/>
            <a:round/>
            <a:headEnd type="none" w="sm" len="sm"/>
            <a:tailEnd type="none" w="sm" len="sm"/>
          </a:ln>
          <a:effectLst>
            <a:outerShdw blurRad="85725" dist="38100" dir="1200000" algn="bl" rotWithShape="0">
              <a:srgbClr val="005087">
                <a:alpha val="22000"/>
              </a:srgbClr>
            </a:outerShdw>
          </a:effectLst>
        </p:spPr>
        <p:txBody>
          <a:bodyPr spcFirstLastPara="1" wrap="square" lIns="60975" tIns="60975" rIns="60975" bIns="60975" anchor="ctr" anchorCtr="0">
            <a:noAutofit/>
          </a:bodyPr>
          <a:lstStyle/>
          <a:p>
            <a:pPr marL="0" lvl="0" indent="0" algn="ctr" rtl="0">
              <a:spcBef>
                <a:spcPts val="0"/>
              </a:spcBef>
              <a:spcAft>
                <a:spcPts val="0"/>
              </a:spcAft>
              <a:buNone/>
            </a:pPr>
            <a:r>
              <a:rPr lang="en" b="1" dirty="0">
                <a:solidFill>
                  <a:srgbClr val="032963"/>
                </a:solidFill>
              </a:rPr>
              <a:t>Agency works with GSA PBS EVSE Solutions Team </a:t>
            </a:r>
            <a:r>
              <a:rPr lang="en" dirty="0"/>
              <a:t>(</a:t>
            </a:r>
            <a:r>
              <a:rPr lang="en" u="sng" dirty="0">
                <a:solidFill>
                  <a:srgbClr val="009999"/>
                </a:solidFill>
                <a:hlinkClick r:id="rId3">
                  <a:extLst>
                    <a:ext uri="{A12FA001-AC4F-418D-AE19-62706E023703}">
                      <ahyp:hlinkClr xmlns:ahyp="http://schemas.microsoft.com/office/drawing/2018/hyperlinkcolor" val="tx"/>
                    </a:ext>
                  </a:extLst>
                </a:hlinkClick>
              </a:rPr>
              <a:t>pbs-evse-solutions@gsa.gov</a:t>
            </a:r>
            <a:r>
              <a:rPr lang="en" dirty="0"/>
              <a:t>) </a:t>
            </a:r>
            <a:endParaRPr dirty="0"/>
          </a:p>
        </p:txBody>
      </p:sp>
      <p:sp>
        <p:nvSpPr>
          <p:cNvPr id="1245" name="Google Shape;1245;p120" descr="Install &amp; Procure EVSE &#10;(complete design, build and construction of install, EVSE hardware purchased by install company for streamlined procurement)&#10;"/>
          <p:cNvSpPr/>
          <p:nvPr/>
        </p:nvSpPr>
        <p:spPr>
          <a:xfrm>
            <a:off x="1954700" y="988925"/>
            <a:ext cx="4580959" cy="927448"/>
          </a:xfrm>
          <a:prstGeom prst="flowChartProcess">
            <a:avLst/>
          </a:prstGeom>
          <a:solidFill>
            <a:srgbClr val="0329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rgbClr val="FFFFFF"/>
                </a:solidFill>
              </a:rPr>
              <a:t>Install &amp; Procure EVSE </a:t>
            </a:r>
            <a:endParaRPr sz="1300" b="1" dirty="0">
              <a:solidFill>
                <a:srgbClr val="FFFFFF"/>
              </a:solidFill>
            </a:endParaRPr>
          </a:p>
          <a:p>
            <a:pPr marL="0" lvl="0" indent="0" algn="ctr" rtl="0">
              <a:spcBef>
                <a:spcPts val="0"/>
              </a:spcBef>
              <a:spcAft>
                <a:spcPts val="0"/>
              </a:spcAft>
              <a:buNone/>
            </a:pPr>
            <a:r>
              <a:rPr lang="en" sz="1300" dirty="0">
                <a:solidFill>
                  <a:srgbClr val="FFFFFF"/>
                </a:solidFill>
              </a:rPr>
              <a:t>(complete design, build and construction of install, EVSE hardware purchased by install company for streamlined procurement)</a:t>
            </a:r>
            <a:endParaRPr sz="1300" dirty="0">
              <a:solidFill>
                <a:srgbClr val="FFFFFF"/>
              </a:solidFill>
            </a:endParaRPr>
          </a:p>
        </p:txBody>
      </p:sp>
      <p:sp>
        <p:nvSpPr>
          <p:cNvPr id="1246" name="Google Shape;1246;p120" descr="Procure EVSE &#10;(hardware, basic install, site preparation, station activation &amp; assembly)&#10;"/>
          <p:cNvSpPr/>
          <p:nvPr/>
        </p:nvSpPr>
        <p:spPr>
          <a:xfrm>
            <a:off x="6665901" y="988925"/>
            <a:ext cx="2308653" cy="927447"/>
          </a:xfrm>
          <a:prstGeom prst="flowChartProcess">
            <a:avLst/>
          </a:prstGeom>
          <a:solidFill>
            <a:srgbClr val="0329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rgbClr val="FFFFFF"/>
                </a:solidFill>
              </a:rPr>
              <a:t>Procure EVSE </a:t>
            </a:r>
            <a:endParaRPr sz="1300" b="1" dirty="0">
              <a:solidFill>
                <a:srgbClr val="FFFFFF"/>
              </a:solidFill>
            </a:endParaRPr>
          </a:p>
          <a:p>
            <a:pPr marL="0" lvl="0" indent="0" algn="ctr" rtl="0">
              <a:spcBef>
                <a:spcPts val="0"/>
              </a:spcBef>
              <a:spcAft>
                <a:spcPts val="0"/>
              </a:spcAft>
              <a:buNone/>
            </a:pPr>
            <a:r>
              <a:rPr lang="en" sz="1300" dirty="0">
                <a:solidFill>
                  <a:srgbClr val="FFFFFF"/>
                </a:solidFill>
              </a:rPr>
              <a:t>(hardware, basic install, site preparation, station activation &amp; assembly)</a:t>
            </a:r>
            <a:endParaRPr sz="1300" b="1" dirty="0">
              <a:solidFill>
                <a:srgbClr val="FFFFFF"/>
              </a:solidFill>
            </a:endParaRPr>
          </a:p>
        </p:txBody>
      </p:sp>
      <p:sp>
        <p:nvSpPr>
          <p:cNvPr id="1247" name="Google Shape;1247;p120" descr="What is needed?&#10;"/>
          <p:cNvSpPr txBox="1"/>
          <p:nvPr/>
        </p:nvSpPr>
        <p:spPr>
          <a:xfrm>
            <a:off x="118125" y="993225"/>
            <a:ext cx="19287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dirty="0">
                <a:solidFill>
                  <a:srgbClr val="032963"/>
                </a:solidFill>
              </a:rPr>
              <a:t>What is needed?</a:t>
            </a:r>
            <a:endParaRPr sz="2500" b="1" dirty="0">
              <a:solidFill>
                <a:srgbClr val="032963"/>
              </a:solidFill>
            </a:endParaRPr>
          </a:p>
        </p:txBody>
      </p:sp>
      <p:sp>
        <p:nvSpPr>
          <p:cNvPr id="1248" name="Google Shape;1248;p120" descr="Where is it needed?&#10;"/>
          <p:cNvSpPr txBox="1"/>
          <p:nvPr/>
        </p:nvSpPr>
        <p:spPr>
          <a:xfrm>
            <a:off x="153403" y="2136225"/>
            <a:ext cx="22083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dirty="0">
                <a:solidFill>
                  <a:srgbClr val="032963"/>
                </a:solidFill>
              </a:rPr>
              <a:t>Where is it needed?</a:t>
            </a:r>
            <a:endParaRPr sz="2500" b="1" dirty="0">
              <a:solidFill>
                <a:srgbClr val="032963"/>
              </a:solidFill>
            </a:endParaRPr>
          </a:p>
        </p:txBody>
      </p:sp>
      <p:sp>
        <p:nvSpPr>
          <p:cNvPr id="1249" name="Google Shape;1249;p120" descr="How can you work with GSA?&#10;"/>
          <p:cNvSpPr txBox="1"/>
          <p:nvPr/>
        </p:nvSpPr>
        <p:spPr>
          <a:xfrm>
            <a:off x="162275" y="3304175"/>
            <a:ext cx="19221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dirty="0">
                <a:solidFill>
                  <a:srgbClr val="032963"/>
                </a:solidFill>
              </a:rPr>
              <a:t>How can you work with GSA?</a:t>
            </a:r>
            <a:endParaRPr sz="2500" b="1" dirty="0">
              <a:solidFill>
                <a:srgbClr val="032963"/>
              </a:solidFill>
            </a:endParaRPr>
          </a:p>
        </p:txBody>
      </p:sp>
      <p:cxnSp>
        <p:nvCxnSpPr>
          <p:cNvPr id="1250" name="Google Shape;1250;p120"/>
          <p:cNvCxnSpPr/>
          <p:nvPr/>
        </p:nvCxnSpPr>
        <p:spPr>
          <a:xfrm>
            <a:off x="349000" y="1978145"/>
            <a:ext cx="8619600" cy="0"/>
          </a:xfrm>
          <a:prstGeom prst="straightConnector1">
            <a:avLst/>
          </a:prstGeom>
          <a:noFill/>
          <a:ln w="9525" cap="flat" cmpd="sng">
            <a:solidFill>
              <a:srgbClr val="CC0000"/>
            </a:solidFill>
            <a:prstDash val="solid"/>
            <a:round/>
            <a:headEnd type="none" w="med" len="med"/>
            <a:tailEnd type="none" w="med" len="med"/>
          </a:ln>
        </p:spPr>
      </p:cxnSp>
      <p:cxnSp>
        <p:nvCxnSpPr>
          <p:cNvPr id="1251" name="Google Shape;1251;p120"/>
          <p:cNvCxnSpPr/>
          <p:nvPr/>
        </p:nvCxnSpPr>
        <p:spPr>
          <a:xfrm>
            <a:off x="349000" y="3197345"/>
            <a:ext cx="8619600" cy="0"/>
          </a:xfrm>
          <a:prstGeom prst="straightConnector1">
            <a:avLst/>
          </a:prstGeom>
          <a:noFill/>
          <a:ln w="9525" cap="flat" cmpd="sng">
            <a:solidFill>
              <a:srgbClr val="CC0000"/>
            </a:solidFill>
            <a:prstDash val="solid"/>
            <a:round/>
            <a:headEnd type="none" w="med" len="med"/>
            <a:tailEnd type="none" w="med" len="med"/>
          </a:ln>
        </p:spPr>
      </p:cxnSp>
      <p:sp>
        <p:nvSpPr>
          <p:cNvPr id="1252" name="Google Shape;1252;p120" descr="Agency orders from GSA FAS BPA (www.gsa.gov/evse)  &#10;"/>
          <p:cNvSpPr/>
          <p:nvPr/>
        </p:nvSpPr>
        <p:spPr>
          <a:xfrm>
            <a:off x="6770128" y="3265252"/>
            <a:ext cx="2070600" cy="1224300"/>
          </a:xfrm>
          <a:prstGeom prst="snip1Rect">
            <a:avLst>
              <a:gd name="adj" fmla="val 16667"/>
            </a:avLst>
          </a:prstGeom>
          <a:solidFill>
            <a:srgbClr val="FFFFFF"/>
          </a:solidFill>
          <a:ln w="9525" cap="flat" cmpd="sng">
            <a:solidFill>
              <a:srgbClr val="1E3660"/>
            </a:solidFill>
            <a:prstDash val="solid"/>
            <a:round/>
            <a:headEnd type="none" w="sm" len="sm"/>
            <a:tailEnd type="none" w="sm" len="sm"/>
          </a:ln>
          <a:effectLst>
            <a:outerShdw blurRad="85725" dist="38100" dir="1200000" algn="bl" rotWithShape="0">
              <a:srgbClr val="005087">
                <a:alpha val="22000"/>
              </a:srgbClr>
            </a:outerShdw>
          </a:effectLst>
        </p:spPr>
        <p:txBody>
          <a:bodyPr spcFirstLastPara="1" wrap="square" lIns="60975" tIns="60975" rIns="60975" bIns="60975" anchor="ctr" anchorCtr="0">
            <a:noAutofit/>
          </a:bodyPr>
          <a:lstStyle/>
          <a:p>
            <a:pPr marL="0" lvl="0" indent="0" algn="ctr" rtl="0">
              <a:spcBef>
                <a:spcPts val="0"/>
              </a:spcBef>
              <a:spcAft>
                <a:spcPts val="0"/>
              </a:spcAft>
              <a:buNone/>
            </a:pPr>
            <a:r>
              <a:rPr lang="en" b="1" dirty="0">
                <a:solidFill>
                  <a:srgbClr val="032963"/>
                </a:solidFill>
              </a:rPr>
              <a:t>Agency orders from GSA FAS BPA </a:t>
            </a:r>
            <a:r>
              <a:rPr lang="en" dirty="0"/>
              <a:t>(</a:t>
            </a:r>
            <a:r>
              <a:rPr lang="en" u="sng" dirty="0">
                <a:solidFill>
                  <a:srgbClr val="009999"/>
                </a:solidFill>
                <a:hlinkClick r:id="rId4">
                  <a:extLst>
                    <a:ext uri="{A12FA001-AC4F-418D-AE19-62706E023703}">
                      <ahyp:hlinkClr xmlns:ahyp="http://schemas.microsoft.com/office/drawing/2018/hyperlinkcolor" val="tx"/>
                    </a:ext>
                  </a:extLst>
                </a:hlinkClick>
              </a:rPr>
              <a:t>www.gsa.gov/evse</a:t>
            </a:r>
            <a:r>
              <a:rPr lang="en" dirty="0"/>
              <a:t>)</a:t>
            </a:r>
            <a:r>
              <a:rPr lang="en" b="1" dirty="0"/>
              <a:t>  </a:t>
            </a:r>
            <a:endParaRPr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21" descr="Page 6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dirty="0"/>
          </a:p>
        </p:txBody>
      </p:sp>
      <p:cxnSp>
        <p:nvCxnSpPr>
          <p:cNvPr id="1259" name="Google Shape;1259;p121"/>
          <p:cNvCxnSpPr>
            <a:stCxn id="1260" idx="2"/>
            <a:endCxn id="1261" idx="2"/>
          </p:cNvCxnSpPr>
          <p:nvPr/>
        </p:nvCxnSpPr>
        <p:spPr>
          <a:xfrm>
            <a:off x="1033654" y="1145460"/>
            <a:ext cx="2403900" cy="12900"/>
          </a:xfrm>
          <a:prstGeom prst="straightConnector1">
            <a:avLst/>
          </a:prstGeom>
          <a:noFill/>
          <a:ln w="38100" cap="flat" cmpd="sng">
            <a:solidFill>
              <a:srgbClr val="CC0000"/>
            </a:solidFill>
            <a:prstDash val="dot"/>
            <a:round/>
            <a:headEnd type="none" w="med" len="med"/>
            <a:tailEnd type="none" w="med" len="med"/>
          </a:ln>
          <a:effectLst>
            <a:outerShdw blurRad="57150" dist="19050" dir="5400000" algn="bl" rotWithShape="0">
              <a:srgbClr val="000000">
                <a:alpha val="50000"/>
              </a:srgbClr>
            </a:outerShdw>
          </a:effectLst>
        </p:spPr>
      </p:cxnSp>
      <p:sp>
        <p:nvSpPr>
          <p:cNvPr id="1262" name="Google Shape;1262;p121"/>
          <p:cNvSpPr/>
          <p:nvPr/>
        </p:nvSpPr>
        <p:spPr>
          <a:xfrm>
            <a:off x="1003506" y="1155664"/>
            <a:ext cx="256800" cy="273900"/>
          </a:xfrm>
          <a:prstGeom prst="triangle">
            <a:avLst>
              <a:gd name="adj" fmla="val 50000"/>
            </a:avLst>
          </a:prstGeom>
          <a:solidFill>
            <a:srgbClr val="DED3BC"/>
          </a:solidFill>
          <a:ln>
            <a:noFill/>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1263" name="Google Shape;1263;p121"/>
          <p:cNvSpPr/>
          <p:nvPr/>
        </p:nvSpPr>
        <p:spPr>
          <a:xfrm>
            <a:off x="3407331" y="1155660"/>
            <a:ext cx="256800" cy="273900"/>
          </a:xfrm>
          <a:prstGeom prst="triangle">
            <a:avLst>
              <a:gd name="adj" fmla="val 50000"/>
            </a:avLst>
          </a:prstGeom>
          <a:solidFill>
            <a:srgbClr val="DED3BC"/>
          </a:solidFill>
          <a:ln>
            <a:noFill/>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1264" name="Google Shape;1264;p121"/>
          <p:cNvSpPr/>
          <p:nvPr/>
        </p:nvSpPr>
        <p:spPr>
          <a:xfrm>
            <a:off x="514731" y="1392288"/>
            <a:ext cx="1969800" cy="2519700"/>
          </a:xfrm>
          <a:prstGeom prst="roundRect">
            <a:avLst>
              <a:gd name="adj" fmla="val 16667"/>
            </a:avLst>
          </a:prstGeom>
          <a:solidFill>
            <a:srgbClr val="DED3BC"/>
          </a:solidFill>
          <a:ln>
            <a:noFill/>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rgbClr val="FFFFFF"/>
              </a:solidFill>
            </a:endParaRPr>
          </a:p>
        </p:txBody>
      </p:sp>
      <p:sp>
        <p:nvSpPr>
          <p:cNvPr id="1265" name="Google Shape;1265;p121"/>
          <p:cNvSpPr/>
          <p:nvPr/>
        </p:nvSpPr>
        <p:spPr>
          <a:xfrm>
            <a:off x="2639284" y="1392286"/>
            <a:ext cx="3719100" cy="2519700"/>
          </a:xfrm>
          <a:prstGeom prst="roundRect">
            <a:avLst>
              <a:gd name="adj" fmla="val 16667"/>
            </a:avLst>
          </a:prstGeom>
          <a:solidFill>
            <a:srgbClr val="DED3BC"/>
          </a:solidFill>
          <a:ln>
            <a:noFill/>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rgbClr val="FFFFFF"/>
              </a:solidFill>
            </a:endParaRPr>
          </a:p>
        </p:txBody>
      </p:sp>
      <p:grpSp>
        <p:nvGrpSpPr>
          <p:cNvPr id="1266" name="Google Shape;1266;p121"/>
          <p:cNvGrpSpPr/>
          <p:nvPr/>
        </p:nvGrpSpPr>
        <p:grpSpPr>
          <a:xfrm>
            <a:off x="537224" y="1424821"/>
            <a:ext cx="1910881" cy="2453963"/>
            <a:chOff x="217375" y="1971650"/>
            <a:chExt cx="2078400" cy="1784700"/>
          </a:xfrm>
        </p:grpSpPr>
        <p:sp>
          <p:nvSpPr>
            <p:cNvPr id="1267" name="Google Shape;1267;p121"/>
            <p:cNvSpPr/>
            <p:nvPr/>
          </p:nvSpPr>
          <p:spPr>
            <a:xfrm>
              <a:off x="217375" y="1971650"/>
              <a:ext cx="2078400" cy="1784700"/>
            </a:xfrm>
            <a:prstGeom prst="roundRect">
              <a:avLst>
                <a:gd name="adj" fmla="val 16667"/>
              </a:avLst>
            </a:prstGeom>
            <a:solidFill>
              <a:srgbClr val="EFEFEF"/>
            </a:solidFill>
            <a:ln>
              <a:noFill/>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endParaRPr sz="1300" b="1" dirty="0">
                <a:solidFill>
                  <a:srgbClr val="FFFFFF"/>
                </a:solidFill>
              </a:endParaRPr>
            </a:p>
            <a:p>
              <a:pPr marL="0" lvl="0" indent="0" algn="ctr" rtl="0">
                <a:spcBef>
                  <a:spcPts val="0"/>
                </a:spcBef>
                <a:spcAft>
                  <a:spcPts val="0"/>
                </a:spcAft>
                <a:buNone/>
              </a:pPr>
              <a:r>
                <a:rPr lang="en" sz="1100" dirty="0">
                  <a:solidFill>
                    <a:srgbClr val="032963"/>
                  </a:solidFill>
                </a:rPr>
                <a:t>For a full list of available products, vendor information, and ordering guide</a:t>
              </a:r>
              <a:endParaRPr sz="1100" dirty="0">
                <a:solidFill>
                  <a:srgbClr val="032963"/>
                </a:solidFill>
              </a:endParaRPr>
            </a:p>
          </p:txBody>
        </p:sp>
        <p:cxnSp>
          <p:nvCxnSpPr>
            <p:cNvPr id="1268" name="Google Shape;1268;p121"/>
            <p:cNvCxnSpPr/>
            <p:nvPr/>
          </p:nvCxnSpPr>
          <p:spPr>
            <a:xfrm>
              <a:off x="436075" y="2594854"/>
              <a:ext cx="1641000" cy="0"/>
            </a:xfrm>
            <a:prstGeom prst="straightConnector1">
              <a:avLst/>
            </a:prstGeom>
            <a:noFill/>
            <a:ln w="9525" cap="flat" cmpd="sng">
              <a:solidFill>
                <a:srgbClr val="B7B7B7"/>
              </a:solidFill>
              <a:prstDash val="solid"/>
              <a:round/>
              <a:headEnd type="none" w="med" len="med"/>
              <a:tailEnd type="none" w="med" len="med"/>
            </a:ln>
            <a:effectLst>
              <a:outerShdw blurRad="57150" dist="19050" dir="5400000" algn="bl" rotWithShape="0">
                <a:srgbClr val="000000">
                  <a:alpha val="50000"/>
                </a:srgbClr>
              </a:outerShdw>
            </a:effectLst>
          </p:spPr>
        </p:cxnSp>
      </p:grpSp>
      <p:sp>
        <p:nvSpPr>
          <p:cNvPr id="1269" name="Google Shape;1269;p121"/>
          <p:cNvSpPr/>
          <p:nvPr/>
        </p:nvSpPr>
        <p:spPr>
          <a:xfrm>
            <a:off x="6928813" y="1148250"/>
            <a:ext cx="256800" cy="273900"/>
          </a:xfrm>
          <a:prstGeom prst="triangle">
            <a:avLst>
              <a:gd name="adj" fmla="val 50000"/>
            </a:avLst>
          </a:prstGeom>
          <a:solidFill>
            <a:srgbClr val="DED3BC"/>
          </a:solidFill>
          <a:ln>
            <a:noFill/>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1100"/>
          </a:p>
        </p:txBody>
      </p:sp>
      <p:sp>
        <p:nvSpPr>
          <p:cNvPr id="1270" name="Google Shape;1270;p121"/>
          <p:cNvSpPr/>
          <p:nvPr/>
        </p:nvSpPr>
        <p:spPr>
          <a:xfrm>
            <a:off x="6513381" y="1392288"/>
            <a:ext cx="2202600" cy="2519700"/>
          </a:xfrm>
          <a:prstGeom prst="roundRect">
            <a:avLst>
              <a:gd name="adj" fmla="val 16667"/>
            </a:avLst>
          </a:prstGeom>
          <a:solidFill>
            <a:srgbClr val="DED3BC"/>
          </a:solidFill>
          <a:ln>
            <a:noFill/>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rgbClr val="FFFFFF"/>
              </a:solidFill>
            </a:endParaRPr>
          </a:p>
        </p:txBody>
      </p:sp>
      <p:grpSp>
        <p:nvGrpSpPr>
          <p:cNvPr id="1271" name="Google Shape;1271;p121"/>
          <p:cNvGrpSpPr/>
          <p:nvPr/>
        </p:nvGrpSpPr>
        <p:grpSpPr>
          <a:xfrm>
            <a:off x="2687651" y="1457758"/>
            <a:ext cx="3622615" cy="2454246"/>
            <a:chOff x="2821050" y="1330500"/>
            <a:chExt cx="4080900" cy="2669400"/>
          </a:xfrm>
        </p:grpSpPr>
        <p:sp>
          <p:nvSpPr>
            <p:cNvPr id="1272" name="Google Shape;1272;p121" descr="2 Determine Acquisition Threshold&#10;&#10;Orders &lt; $10K: can be placed directly with any BPA Holder that can meet the need. &#10;Orders &gt; $10K and &lt; $250K: must provide each BPA holder a fair opportunity. &#10;Orders &gt; $250K: send Request for Quote to all BPA Holders that offer needed product/service. SOWs are required for services (CLIN 006)&#10;Exceptions:  Orders above $10K can be placed directly if determined and documented that only 1 BPA holder can meet need.&#10;&#10;&#10;"/>
            <p:cNvSpPr/>
            <p:nvPr/>
          </p:nvSpPr>
          <p:spPr>
            <a:xfrm>
              <a:off x="2821050" y="1330500"/>
              <a:ext cx="4080900" cy="2669400"/>
            </a:xfrm>
            <a:prstGeom prst="roundRect">
              <a:avLst>
                <a:gd name="adj" fmla="val 16667"/>
              </a:avLst>
            </a:prstGeom>
            <a:solidFill>
              <a:srgbClr val="EFEFEF"/>
            </a:solidFill>
            <a:ln>
              <a:noFill/>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r>
                <a:rPr lang="en" sz="1300" b="1" dirty="0">
                  <a:solidFill>
                    <a:srgbClr val="032963"/>
                  </a:solidFill>
                </a:rPr>
                <a:t>Determine Acquisition Threshold</a:t>
              </a:r>
              <a:endParaRPr sz="1300" b="1" dirty="0">
                <a:solidFill>
                  <a:srgbClr val="032963"/>
                </a:solidFill>
              </a:endParaRPr>
            </a:p>
            <a:p>
              <a:pPr marL="0" lvl="0" indent="0" algn="ctr" rtl="0">
                <a:spcBef>
                  <a:spcPts val="0"/>
                </a:spcBef>
                <a:spcAft>
                  <a:spcPts val="0"/>
                </a:spcAft>
                <a:buNone/>
              </a:pPr>
              <a:endParaRPr sz="1300" dirty="0">
                <a:solidFill>
                  <a:srgbClr val="032963"/>
                </a:solidFill>
              </a:endParaRPr>
            </a:p>
            <a:p>
              <a:pPr marL="0" lvl="0" indent="0" algn="ctr" rtl="0">
                <a:spcBef>
                  <a:spcPts val="0"/>
                </a:spcBef>
                <a:spcAft>
                  <a:spcPts val="0"/>
                </a:spcAft>
                <a:buNone/>
              </a:pPr>
              <a:r>
                <a:rPr lang="en" sz="1100" dirty="0">
                  <a:solidFill>
                    <a:srgbClr val="032963"/>
                  </a:solidFill>
                </a:rPr>
                <a:t>Orders &lt; $10K: can be placed directly with any BPA Holder that can meet the need. </a:t>
              </a:r>
              <a:endParaRPr sz="1100" dirty="0">
                <a:solidFill>
                  <a:srgbClr val="032963"/>
                </a:solidFill>
              </a:endParaRPr>
            </a:p>
            <a:p>
              <a:pPr marL="0" lvl="0" indent="0" algn="ctr" rtl="0">
                <a:spcBef>
                  <a:spcPts val="0"/>
                </a:spcBef>
                <a:spcAft>
                  <a:spcPts val="0"/>
                </a:spcAft>
                <a:buNone/>
              </a:pPr>
              <a:r>
                <a:rPr lang="en" sz="1100" dirty="0">
                  <a:solidFill>
                    <a:srgbClr val="032963"/>
                  </a:solidFill>
                </a:rPr>
                <a:t>Orders &gt; $10K and &lt; $250K: must provide each BPA holder a fair opportunity. </a:t>
              </a:r>
              <a:endParaRPr sz="1100" dirty="0">
                <a:solidFill>
                  <a:srgbClr val="032963"/>
                </a:solidFill>
              </a:endParaRPr>
            </a:p>
            <a:p>
              <a:pPr marL="0" lvl="0" indent="0" algn="ctr" rtl="0">
                <a:spcBef>
                  <a:spcPts val="0"/>
                </a:spcBef>
                <a:spcAft>
                  <a:spcPts val="0"/>
                </a:spcAft>
                <a:buNone/>
              </a:pPr>
              <a:r>
                <a:rPr lang="en" sz="1100" dirty="0">
                  <a:solidFill>
                    <a:srgbClr val="032963"/>
                  </a:solidFill>
                </a:rPr>
                <a:t>Orders &gt; $250K: send Request for Quote to all BPA Holders that offer needed product/service. SOWs are required for services (CLIN 006)</a:t>
              </a:r>
              <a:endParaRPr sz="1100" dirty="0">
                <a:solidFill>
                  <a:srgbClr val="032963"/>
                </a:solidFill>
              </a:endParaRPr>
            </a:p>
            <a:p>
              <a:pPr marL="0" lvl="0" indent="0" algn="ctr" rtl="0">
                <a:spcBef>
                  <a:spcPts val="0"/>
                </a:spcBef>
                <a:spcAft>
                  <a:spcPts val="0"/>
                </a:spcAft>
                <a:buNone/>
              </a:pPr>
              <a:r>
                <a:rPr lang="en" sz="1100" u="sng" dirty="0">
                  <a:solidFill>
                    <a:srgbClr val="032963"/>
                  </a:solidFill>
                </a:rPr>
                <a:t>Exceptions:</a:t>
              </a:r>
              <a:r>
                <a:rPr lang="en" sz="1100" dirty="0">
                  <a:solidFill>
                    <a:srgbClr val="032963"/>
                  </a:solidFill>
                </a:rPr>
                <a:t>  Orders above $10K can be placed directly if determined and documented that only 1 BPA holder can meet need.</a:t>
              </a:r>
              <a:endParaRPr sz="1100" dirty="0">
                <a:solidFill>
                  <a:srgbClr val="032963"/>
                </a:solidFill>
              </a:endParaRPr>
            </a:p>
          </p:txBody>
        </p:sp>
        <p:cxnSp>
          <p:nvCxnSpPr>
            <p:cNvPr id="1273" name="Google Shape;1273;p121"/>
            <p:cNvCxnSpPr/>
            <p:nvPr/>
          </p:nvCxnSpPr>
          <p:spPr>
            <a:xfrm>
              <a:off x="3301279" y="1934859"/>
              <a:ext cx="3202200" cy="0"/>
            </a:xfrm>
            <a:prstGeom prst="straightConnector1">
              <a:avLst/>
            </a:prstGeom>
            <a:noFill/>
            <a:ln w="9525" cap="flat" cmpd="sng">
              <a:solidFill>
                <a:srgbClr val="B7B7B7"/>
              </a:solidFill>
              <a:prstDash val="solid"/>
              <a:round/>
              <a:headEnd type="none" w="med" len="med"/>
              <a:tailEnd type="none" w="med" len="med"/>
            </a:ln>
            <a:effectLst>
              <a:outerShdw blurRad="57150" dist="19050" dir="5400000" algn="bl" rotWithShape="0">
                <a:srgbClr val="000000">
                  <a:alpha val="50000"/>
                </a:srgbClr>
              </a:outerShdw>
            </a:effectLst>
          </p:spPr>
        </p:cxnSp>
      </p:grpSp>
      <p:grpSp>
        <p:nvGrpSpPr>
          <p:cNvPr id="1274" name="Google Shape;1274;p121"/>
          <p:cNvGrpSpPr/>
          <p:nvPr/>
        </p:nvGrpSpPr>
        <p:grpSpPr>
          <a:xfrm>
            <a:off x="6549897" y="1424948"/>
            <a:ext cx="2129113" cy="2453972"/>
            <a:chOff x="436100" y="3184775"/>
            <a:chExt cx="2078400" cy="2370300"/>
          </a:xfrm>
        </p:grpSpPr>
        <p:sp>
          <p:nvSpPr>
            <p:cNvPr id="1275" name="Google Shape;1275;p121" descr="3 Agency or IDIQ Holder Places Order Against BPA with BPA Holder&#10;&#10;Billing/Payment can be made through Third-Party Payment Processing&#10;&#10;&#10;"/>
            <p:cNvSpPr/>
            <p:nvPr/>
          </p:nvSpPr>
          <p:spPr>
            <a:xfrm>
              <a:off x="436100" y="3184775"/>
              <a:ext cx="2078400" cy="2370300"/>
            </a:xfrm>
            <a:prstGeom prst="roundRect">
              <a:avLst>
                <a:gd name="adj" fmla="val 16667"/>
              </a:avLst>
            </a:prstGeom>
            <a:solidFill>
              <a:srgbClr val="EFEFEF"/>
            </a:solidFill>
            <a:ln>
              <a:noFill/>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r>
                <a:rPr lang="en" sz="1300" b="1" dirty="0">
                  <a:solidFill>
                    <a:srgbClr val="032963"/>
                  </a:solidFill>
                </a:rPr>
                <a:t>Agency or IDIQ Holder Places Order Against BPA with BPA Holder</a:t>
              </a:r>
              <a:endParaRPr sz="1300" b="1" dirty="0">
                <a:solidFill>
                  <a:srgbClr val="032963"/>
                </a:solidFill>
              </a:endParaRPr>
            </a:p>
            <a:p>
              <a:pPr marL="0" lvl="0" indent="0" algn="ctr" rtl="0">
                <a:spcBef>
                  <a:spcPts val="0"/>
                </a:spcBef>
                <a:spcAft>
                  <a:spcPts val="0"/>
                </a:spcAft>
                <a:buNone/>
              </a:pPr>
              <a:endParaRPr sz="1300" dirty="0">
                <a:solidFill>
                  <a:srgbClr val="032963"/>
                </a:solidFill>
              </a:endParaRPr>
            </a:p>
            <a:p>
              <a:pPr marL="0" lvl="0" indent="0" algn="ctr" rtl="0">
                <a:spcBef>
                  <a:spcPts val="0"/>
                </a:spcBef>
                <a:spcAft>
                  <a:spcPts val="0"/>
                </a:spcAft>
                <a:buNone/>
              </a:pPr>
              <a:r>
                <a:rPr lang="en" sz="1200" dirty="0">
                  <a:solidFill>
                    <a:srgbClr val="032963"/>
                  </a:solidFill>
                </a:rPr>
                <a:t>Billing/Payment can be made through Third-Party Payment Processing</a:t>
              </a:r>
              <a:endParaRPr sz="1200" dirty="0">
                <a:solidFill>
                  <a:srgbClr val="032963"/>
                </a:solidFill>
              </a:endParaRPr>
            </a:p>
            <a:p>
              <a:pPr marL="0" lvl="0" indent="0" algn="ctr" rtl="0">
                <a:spcBef>
                  <a:spcPts val="0"/>
                </a:spcBef>
                <a:spcAft>
                  <a:spcPts val="0"/>
                </a:spcAft>
                <a:buNone/>
              </a:pPr>
              <a:endParaRPr sz="1100" dirty="0">
                <a:solidFill>
                  <a:srgbClr val="01538D"/>
                </a:solidFill>
              </a:endParaRPr>
            </a:p>
            <a:p>
              <a:pPr marL="0" lvl="0" indent="0" algn="ctr" rtl="0">
                <a:spcBef>
                  <a:spcPts val="0"/>
                </a:spcBef>
                <a:spcAft>
                  <a:spcPts val="0"/>
                </a:spcAft>
                <a:buNone/>
              </a:pPr>
              <a:endParaRPr sz="1100" dirty="0">
                <a:solidFill>
                  <a:srgbClr val="01538D"/>
                </a:solidFill>
              </a:endParaRPr>
            </a:p>
          </p:txBody>
        </p:sp>
        <p:cxnSp>
          <p:nvCxnSpPr>
            <p:cNvPr id="1276" name="Google Shape;1276;p121"/>
            <p:cNvCxnSpPr/>
            <p:nvPr/>
          </p:nvCxnSpPr>
          <p:spPr>
            <a:xfrm>
              <a:off x="654800" y="4210221"/>
              <a:ext cx="1641000" cy="0"/>
            </a:xfrm>
            <a:prstGeom prst="straightConnector1">
              <a:avLst/>
            </a:prstGeom>
            <a:noFill/>
            <a:ln w="9525" cap="flat" cmpd="sng">
              <a:solidFill>
                <a:srgbClr val="B7B7B7"/>
              </a:solidFill>
              <a:prstDash val="solid"/>
              <a:round/>
              <a:headEnd type="none" w="med" len="med"/>
              <a:tailEnd type="none" w="med" len="med"/>
            </a:ln>
            <a:effectLst>
              <a:outerShdw blurRad="57150" dist="19050" dir="5400000" algn="bl" rotWithShape="0">
                <a:srgbClr val="000000">
                  <a:alpha val="50000"/>
                </a:srgbClr>
              </a:outerShdw>
            </a:effectLst>
          </p:spPr>
        </p:cxnSp>
      </p:grpSp>
      <p:cxnSp>
        <p:nvCxnSpPr>
          <p:cNvPr id="1277" name="Google Shape;1277;p121"/>
          <p:cNvCxnSpPr/>
          <p:nvPr/>
        </p:nvCxnSpPr>
        <p:spPr>
          <a:xfrm rot="10800000" flipH="1">
            <a:off x="3581867" y="1158354"/>
            <a:ext cx="3452100" cy="3900"/>
          </a:xfrm>
          <a:prstGeom prst="straightConnector1">
            <a:avLst/>
          </a:prstGeom>
          <a:noFill/>
          <a:ln w="38100" cap="flat" cmpd="sng">
            <a:solidFill>
              <a:srgbClr val="CC0000"/>
            </a:solidFill>
            <a:prstDash val="dot"/>
            <a:round/>
            <a:headEnd type="none" w="med" len="med"/>
            <a:tailEnd type="none" w="med" len="med"/>
          </a:ln>
          <a:effectLst>
            <a:outerShdw blurRad="57150" dist="19050" dir="5400000" algn="bl" rotWithShape="0">
              <a:srgbClr val="000000">
                <a:alpha val="50000"/>
              </a:srgbClr>
            </a:outerShdw>
          </a:effectLst>
        </p:spPr>
      </p:cxnSp>
      <p:sp>
        <p:nvSpPr>
          <p:cNvPr id="1278" name="Google Shape;1278;p121" descr="1 Visit gsa.gov/evse&#10;&#10;For a full list of available products, vendor information, and ordering guide&#10;&#10;"/>
          <p:cNvSpPr txBox="1"/>
          <p:nvPr/>
        </p:nvSpPr>
        <p:spPr>
          <a:xfrm>
            <a:off x="428013" y="1895331"/>
            <a:ext cx="2129100" cy="708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Clr>
                <a:schemeClr val="dk1"/>
              </a:buClr>
              <a:buSzPts val="800"/>
              <a:buFont typeface="Arial"/>
              <a:buNone/>
            </a:pPr>
            <a:r>
              <a:rPr lang="en" sz="1300" b="1" dirty="0">
                <a:solidFill>
                  <a:srgbClr val="032963"/>
                </a:solidFill>
              </a:rPr>
              <a:t>Visit gsa.gov/evse</a:t>
            </a:r>
            <a:endParaRPr sz="1300" b="1" dirty="0">
              <a:solidFill>
                <a:srgbClr val="032963"/>
              </a:solidFill>
            </a:endParaRPr>
          </a:p>
          <a:p>
            <a:pPr marL="0" lvl="0" indent="0" algn="ctr" rtl="0">
              <a:spcBef>
                <a:spcPts val="0"/>
              </a:spcBef>
              <a:spcAft>
                <a:spcPts val="0"/>
              </a:spcAft>
              <a:buClr>
                <a:schemeClr val="dk1"/>
              </a:buClr>
              <a:buSzPts val="800"/>
              <a:buFont typeface="Arial"/>
              <a:buNone/>
            </a:pPr>
            <a:endParaRPr sz="1300" dirty="0">
              <a:solidFill>
                <a:srgbClr val="032963"/>
              </a:solidFill>
            </a:endParaRPr>
          </a:p>
          <a:p>
            <a:pPr marL="0" lvl="0" indent="0" algn="l" rtl="0">
              <a:spcBef>
                <a:spcPts val="0"/>
              </a:spcBef>
              <a:spcAft>
                <a:spcPts val="0"/>
              </a:spcAft>
              <a:buNone/>
            </a:pPr>
            <a:endParaRPr sz="1100" dirty="0">
              <a:solidFill>
                <a:srgbClr val="032963"/>
              </a:solidFill>
            </a:endParaRPr>
          </a:p>
        </p:txBody>
      </p:sp>
      <p:sp>
        <p:nvSpPr>
          <p:cNvPr id="1261" name="Google Shape;1261;p121"/>
          <p:cNvSpPr/>
          <p:nvPr/>
        </p:nvSpPr>
        <p:spPr>
          <a:xfrm>
            <a:off x="3437481" y="1060256"/>
            <a:ext cx="196500" cy="196500"/>
          </a:xfrm>
          <a:prstGeom prst="ellipse">
            <a:avLst/>
          </a:prstGeom>
          <a:solidFill>
            <a:srgbClr val="CC0000"/>
          </a:solid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20575" tIns="0" rIns="0" bIns="0" anchor="ctr" anchorCtr="0">
            <a:noAutofit/>
          </a:bodyPr>
          <a:lstStyle/>
          <a:p>
            <a:pPr marL="0" lvl="0" indent="0" algn="l" rtl="0">
              <a:spcBef>
                <a:spcPts val="0"/>
              </a:spcBef>
              <a:spcAft>
                <a:spcPts val="0"/>
              </a:spcAft>
              <a:buNone/>
            </a:pPr>
            <a:r>
              <a:rPr lang="en" sz="1300" b="1">
                <a:solidFill>
                  <a:schemeClr val="lt1"/>
                </a:solidFill>
              </a:rPr>
              <a:t>2</a:t>
            </a:r>
            <a:endParaRPr sz="1300" b="1">
              <a:solidFill>
                <a:schemeClr val="lt1"/>
              </a:solidFill>
            </a:endParaRPr>
          </a:p>
        </p:txBody>
      </p:sp>
      <p:sp>
        <p:nvSpPr>
          <p:cNvPr id="1260" name="Google Shape;1260;p121"/>
          <p:cNvSpPr/>
          <p:nvPr/>
        </p:nvSpPr>
        <p:spPr>
          <a:xfrm>
            <a:off x="1033654" y="1047210"/>
            <a:ext cx="196500" cy="196500"/>
          </a:xfrm>
          <a:prstGeom prst="ellipse">
            <a:avLst/>
          </a:prstGeom>
          <a:solidFill>
            <a:srgbClr val="CC0000"/>
          </a:solid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20575" tIns="0" rIns="0" bIns="0" anchor="ctr" anchorCtr="0">
            <a:noAutofit/>
          </a:bodyPr>
          <a:lstStyle/>
          <a:p>
            <a:pPr marL="0" lvl="0" indent="0" algn="l" rtl="0">
              <a:spcBef>
                <a:spcPts val="0"/>
              </a:spcBef>
              <a:spcAft>
                <a:spcPts val="0"/>
              </a:spcAft>
              <a:buNone/>
            </a:pPr>
            <a:r>
              <a:rPr lang="en" sz="1300" b="1">
                <a:solidFill>
                  <a:schemeClr val="lt1"/>
                </a:solidFill>
              </a:rPr>
              <a:t>1</a:t>
            </a:r>
            <a:endParaRPr sz="1300" b="1">
              <a:solidFill>
                <a:schemeClr val="lt1"/>
              </a:solidFill>
            </a:endParaRPr>
          </a:p>
        </p:txBody>
      </p:sp>
      <p:sp>
        <p:nvSpPr>
          <p:cNvPr id="1279" name="Google Shape;1279;p121"/>
          <p:cNvSpPr/>
          <p:nvPr/>
        </p:nvSpPr>
        <p:spPr>
          <a:xfrm>
            <a:off x="6958956" y="1060245"/>
            <a:ext cx="196500" cy="196500"/>
          </a:xfrm>
          <a:prstGeom prst="ellipse">
            <a:avLst/>
          </a:prstGeom>
          <a:solidFill>
            <a:srgbClr val="CC0000"/>
          </a:solid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20575" tIns="0" rIns="0" bIns="0" anchor="ctr" anchorCtr="0">
            <a:noAutofit/>
          </a:bodyPr>
          <a:lstStyle/>
          <a:p>
            <a:pPr marL="0" lvl="0" indent="0" algn="l" rtl="0">
              <a:spcBef>
                <a:spcPts val="0"/>
              </a:spcBef>
              <a:spcAft>
                <a:spcPts val="0"/>
              </a:spcAft>
              <a:buNone/>
            </a:pPr>
            <a:r>
              <a:rPr lang="en" sz="1300" b="1">
                <a:solidFill>
                  <a:schemeClr val="lt1"/>
                </a:solidFill>
              </a:rPr>
              <a:t>3</a:t>
            </a:r>
            <a:endParaRPr sz="1300" b="1">
              <a:solidFill>
                <a:schemeClr val="lt1"/>
              </a:solidFill>
            </a:endParaRPr>
          </a:p>
        </p:txBody>
      </p:sp>
      <p:sp>
        <p:nvSpPr>
          <p:cNvPr id="1280" name="Google Shape;1280;p121" descr="Buying from BPA Holder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Buying from BPA Holders</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22" descr="Non-Traditional Funding Opportunitie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Non-Traditional Funding Opportunities</a:t>
            </a:r>
            <a:endParaRPr dirty="0"/>
          </a:p>
        </p:txBody>
      </p:sp>
      <p:sp>
        <p:nvSpPr>
          <p:cNvPr id="1286" name="Google Shape;1286;p122" descr="Page 6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dirty="0"/>
          </a:p>
        </p:txBody>
      </p:sp>
      <p:sp>
        <p:nvSpPr>
          <p:cNvPr id="1287" name="Google Shape;1287;p122" descr="State/local government and utility incentives &#10;"/>
          <p:cNvSpPr txBox="1"/>
          <p:nvPr/>
        </p:nvSpPr>
        <p:spPr>
          <a:xfrm>
            <a:off x="455575" y="852175"/>
            <a:ext cx="2828400" cy="561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600" b="1" dirty="0">
                <a:solidFill>
                  <a:srgbClr val="032963"/>
                </a:solidFill>
              </a:rPr>
              <a:t>State/local government and utility incentives </a:t>
            </a:r>
            <a:endParaRPr sz="1600" b="1" dirty="0">
              <a:solidFill>
                <a:srgbClr val="032963"/>
              </a:solidFill>
            </a:endParaRPr>
          </a:p>
        </p:txBody>
      </p:sp>
      <p:sp>
        <p:nvSpPr>
          <p:cNvPr id="1288" name="Google Shape;1288;p122" descr="Leverage Utility agreements&#10;"/>
          <p:cNvSpPr txBox="1"/>
          <p:nvPr/>
        </p:nvSpPr>
        <p:spPr>
          <a:xfrm>
            <a:off x="3518269" y="868388"/>
            <a:ext cx="2437200" cy="561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600" b="1" dirty="0">
                <a:solidFill>
                  <a:srgbClr val="032963"/>
                </a:solidFill>
              </a:rPr>
              <a:t>Leverage Utility agreements</a:t>
            </a:r>
            <a:endParaRPr sz="1600" b="1" dirty="0">
              <a:solidFill>
                <a:srgbClr val="032963"/>
              </a:solidFill>
            </a:endParaRPr>
          </a:p>
        </p:txBody>
      </p:sp>
      <p:pic>
        <p:nvPicPr>
          <p:cNvPr id="1289" name="Google Shape;1289;p122" descr="Computer"/>
          <p:cNvPicPr preferRelativeResize="0"/>
          <p:nvPr/>
        </p:nvPicPr>
        <p:blipFill>
          <a:blip r:embed="rId3">
            <a:alphaModFix/>
          </a:blip>
          <a:stretch>
            <a:fillRect/>
          </a:stretch>
        </p:blipFill>
        <p:spPr>
          <a:xfrm>
            <a:off x="1091800" y="1595587"/>
            <a:ext cx="1780351" cy="1455526"/>
          </a:xfrm>
          <a:prstGeom prst="rect">
            <a:avLst/>
          </a:prstGeom>
          <a:noFill/>
          <a:ln>
            <a:noFill/>
          </a:ln>
          <a:effectLst>
            <a:outerShdw blurRad="57150" dist="19050" dir="5400000" algn="bl" rotWithShape="0">
              <a:srgbClr val="000000">
                <a:alpha val="50000"/>
              </a:srgbClr>
            </a:outerShdw>
          </a:effectLst>
        </p:spPr>
      </p:pic>
      <p:pic>
        <p:nvPicPr>
          <p:cNvPr id="1290" name="Google Shape;1290;p122" descr="Image of utility towers"/>
          <p:cNvPicPr preferRelativeResize="0"/>
          <p:nvPr/>
        </p:nvPicPr>
        <p:blipFill>
          <a:blip r:embed="rId4">
            <a:alphaModFix/>
          </a:blip>
          <a:stretch>
            <a:fillRect/>
          </a:stretch>
        </p:blipFill>
        <p:spPr>
          <a:xfrm>
            <a:off x="3750101" y="1498937"/>
            <a:ext cx="1846925" cy="1589684"/>
          </a:xfrm>
          <a:prstGeom prst="rect">
            <a:avLst/>
          </a:prstGeom>
          <a:noFill/>
          <a:ln>
            <a:noFill/>
          </a:ln>
        </p:spPr>
      </p:pic>
      <p:sp>
        <p:nvSpPr>
          <p:cNvPr id="1291" name="Google Shape;1291;p122" descr="EVSE can be included if: &#10;The vendor is agreeable.&#10;Project financing can cover the cost within the allowable 25 year term.&#10;&#10;Check with your Agency legal counsel!&#10;"/>
          <p:cNvSpPr/>
          <p:nvPr/>
        </p:nvSpPr>
        <p:spPr>
          <a:xfrm>
            <a:off x="6283325" y="1406300"/>
            <a:ext cx="2437200" cy="2554200"/>
          </a:xfrm>
          <a:prstGeom prst="roundRect">
            <a:avLst>
              <a:gd name="adj" fmla="val 16667"/>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300" b="1" dirty="0">
                <a:solidFill>
                  <a:srgbClr val="032963"/>
                </a:solidFill>
              </a:rPr>
              <a:t>EVSE can be included if: </a:t>
            </a:r>
            <a:endParaRPr sz="1300" b="1" dirty="0">
              <a:solidFill>
                <a:srgbClr val="032963"/>
              </a:solidFill>
            </a:endParaRPr>
          </a:p>
          <a:p>
            <a:pPr marL="457200" lvl="0" indent="-311150" algn="l" rtl="0">
              <a:spcBef>
                <a:spcPts val="0"/>
              </a:spcBef>
              <a:spcAft>
                <a:spcPts val="0"/>
              </a:spcAft>
              <a:buClr>
                <a:srgbClr val="032963"/>
              </a:buClr>
              <a:buSzPts val="1300"/>
              <a:buChar char="❏"/>
            </a:pPr>
            <a:r>
              <a:rPr lang="en" sz="1300" dirty="0">
                <a:solidFill>
                  <a:srgbClr val="032963"/>
                </a:solidFill>
              </a:rPr>
              <a:t>The vendor is agreeable.</a:t>
            </a:r>
            <a:endParaRPr sz="1300" b="1" dirty="0">
              <a:solidFill>
                <a:srgbClr val="032963"/>
              </a:solidFill>
            </a:endParaRPr>
          </a:p>
          <a:p>
            <a:pPr marL="457200" lvl="0" indent="-311150" algn="l" rtl="0">
              <a:spcBef>
                <a:spcPts val="0"/>
              </a:spcBef>
              <a:spcAft>
                <a:spcPts val="0"/>
              </a:spcAft>
              <a:buClr>
                <a:srgbClr val="032963"/>
              </a:buClr>
              <a:buSzPts val="1300"/>
              <a:buChar char="❏"/>
            </a:pPr>
            <a:r>
              <a:rPr lang="en" sz="1300" dirty="0">
                <a:solidFill>
                  <a:srgbClr val="032963"/>
                </a:solidFill>
              </a:rPr>
              <a:t>Project financing can cover the cost within the allowable 25 year term.</a:t>
            </a:r>
            <a:endParaRPr sz="1300" dirty="0">
              <a:solidFill>
                <a:srgbClr val="032963"/>
              </a:solidFill>
            </a:endParaRPr>
          </a:p>
          <a:p>
            <a:pPr marL="0" lvl="0" indent="0" algn="ctr" rtl="0">
              <a:spcBef>
                <a:spcPts val="0"/>
              </a:spcBef>
              <a:spcAft>
                <a:spcPts val="0"/>
              </a:spcAft>
              <a:buNone/>
            </a:pPr>
            <a:endParaRPr sz="1300" dirty="0">
              <a:solidFill>
                <a:srgbClr val="032963"/>
              </a:solidFill>
            </a:endParaRPr>
          </a:p>
          <a:p>
            <a:pPr marL="0" lvl="0" indent="0" algn="ctr" rtl="0">
              <a:spcBef>
                <a:spcPts val="0"/>
              </a:spcBef>
              <a:spcAft>
                <a:spcPts val="0"/>
              </a:spcAft>
              <a:buNone/>
            </a:pPr>
            <a:r>
              <a:rPr lang="en" sz="1300" dirty="0">
                <a:solidFill>
                  <a:srgbClr val="032963"/>
                </a:solidFill>
              </a:rPr>
              <a:t>Check with your Agency legal counsel!</a:t>
            </a:r>
            <a:endParaRPr sz="1300" dirty="0">
              <a:solidFill>
                <a:srgbClr val="032963"/>
              </a:solidFill>
            </a:endParaRPr>
          </a:p>
        </p:txBody>
      </p:sp>
      <p:sp>
        <p:nvSpPr>
          <p:cNvPr id="1292" name="Google Shape;1292;p122" descr="Energy Savings Performance Contracts&#10;"/>
          <p:cNvSpPr txBox="1"/>
          <p:nvPr/>
        </p:nvSpPr>
        <p:spPr>
          <a:xfrm>
            <a:off x="6130925" y="775988"/>
            <a:ext cx="2557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rgbClr val="032963"/>
                </a:solidFill>
              </a:rPr>
              <a:t>Energy Savings Performance Contracts</a:t>
            </a:r>
            <a:endParaRPr sz="1600" b="1" dirty="0">
              <a:solidFill>
                <a:srgbClr val="032963"/>
              </a:solidFill>
            </a:endParaRPr>
          </a:p>
        </p:txBody>
      </p:sp>
      <p:sp>
        <p:nvSpPr>
          <p:cNvPr id="1293" name="Google Shape;1293;p122" descr="DOE’s EV Utility Finder&#10;Federal Funding Programs&#10; (only some apply to federal agencies)&#10;"/>
          <p:cNvSpPr/>
          <p:nvPr/>
        </p:nvSpPr>
        <p:spPr>
          <a:xfrm>
            <a:off x="1091800" y="3443475"/>
            <a:ext cx="4704300" cy="1455600"/>
          </a:xfrm>
          <a:prstGeom prst="roundRect">
            <a:avLst>
              <a:gd name="adj" fmla="val 16667"/>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dirty="0">
                <a:solidFill>
                  <a:srgbClr val="032963"/>
                </a:solidFill>
              </a:rPr>
              <a:t>DOE’s</a:t>
            </a:r>
            <a:r>
              <a:rPr lang="en" sz="2200" b="1" dirty="0">
                <a:solidFill>
                  <a:schemeClr val="dk1"/>
                </a:solidFill>
              </a:rPr>
              <a:t> </a:t>
            </a:r>
            <a:r>
              <a:rPr lang="en" sz="2200" b="1" u="sng" dirty="0">
                <a:solidFill>
                  <a:schemeClr val="accent1"/>
                </a:solidFill>
                <a:hlinkClick r:id="rId5">
                  <a:extLst>
                    <a:ext uri="{A12FA001-AC4F-418D-AE19-62706E023703}">
                      <ahyp:hlinkClr xmlns:ahyp="http://schemas.microsoft.com/office/drawing/2018/hyperlinkcolor" val="tx"/>
                    </a:ext>
                  </a:extLst>
                </a:hlinkClick>
              </a:rPr>
              <a:t>EV Utility Finder</a:t>
            </a:r>
            <a:endParaRPr sz="2200" b="1" u="sng" dirty="0">
              <a:solidFill>
                <a:schemeClr val="accent1"/>
              </a:solidFill>
            </a:endParaRPr>
          </a:p>
          <a:p>
            <a:pPr marL="0" lvl="0" indent="0" algn="ctr" rtl="0">
              <a:spcBef>
                <a:spcPts val="1300"/>
              </a:spcBef>
              <a:spcAft>
                <a:spcPts val="0"/>
              </a:spcAft>
              <a:buClr>
                <a:schemeClr val="dk1"/>
              </a:buClr>
              <a:buSzPts val="1100"/>
              <a:buFont typeface="Arial"/>
              <a:buNone/>
            </a:pPr>
            <a:r>
              <a:rPr lang="en" sz="2200" b="1" u="sng" dirty="0">
                <a:solidFill>
                  <a:schemeClr val="accent1"/>
                </a:solidFill>
                <a:hlinkClick r:id="rId6">
                  <a:extLst>
                    <a:ext uri="{A12FA001-AC4F-418D-AE19-62706E023703}">
                      <ahyp:hlinkClr xmlns:ahyp="http://schemas.microsoft.com/office/drawing/2018/hyperlinkcolor" val="tx"/>
                    </a:ext>
                  </a:extLst>
                </a:hlinkClick>
              </a:rPr>
              <a:t>Federal Funding Programs</a:t>
            </a:r>
            <a:endParaRPr sz="2200" b="1" u="sng" dirty="0">
              <a:solidFill>
                <a:schemeClr val="accent1"/>
              </a:solidFill>
            </a:endParaRPr>
          </a:p>
          <a:p>
            <a:pPr marL="0" lvl="0" indent="0" algn="ctr" rtl="0">
              <a:spcBef>
                <a:spcPts val="1300"/>
              </a:spcBef>
              <a:spcAft>
                <a:spcPts val="1300"/>
              </a:spcAft>
              <a:buNone/>
            </a:pPr>
            <a:r>
              <a:rPr lang="en" dirty="0">
                <a:solidFill>
                  <a:srgbClr val="032963"/>
                </a:solidFill>
              </a:rPr>
              <a:t> (only some apply to federal agencies)</a:t>
            </a:r>
            <a:endParaRPr dirty="0">
              <a:solidFill>
                <a:srgbClr val="032963"/>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123" descr="Sites in Action"/>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Sites in Action</a:t>
            </a:r>
            <a:endParaRPr dirty="0"/>
          </a:p>
        </p:txBody>
      </p:sp>
      <p:sp>
        <p:nvSpPr>
          <p:cNvPr id="1299" name="Google Shape;1299;p123" descr="Image of John Joseph Moakley US Courthouse &#10;Status: Site Host Agreement Approved. &#10;Scope: 18 level 2 ports &#10;Funding: IRA &#10;Leveraged utility incentives"/>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600" b="1" dirty="0">
                <a:solidFill>
                  <a:srgbClr val="032963"/>
                </a:solidFill>
              </a:rPr>
              <a:t>John Joseph Moakley US Courthouse </a:t>
            </a:r>
            <a:endParaRPr sz="1600" b="1" dirty="0">
              <a:solidFill>
                <a:srgbClr val="032963"/>
              </a:solidFill>
            </a:endParaRPr>
          </a:p>
          <a:p>
            <a:pPr marL="457200" lvl="0" indent="-317500" algn="l" rtl="0">
              <a:spcBef>
                <a:spcPts val="1200"/>
              </a:spcBef>
              <a:spcAft>
                <a:spcPts val="0"/>
              </a:spcAft>
              <a:buClr>
                <a:srgbClr val="032963"/>
              </a:buClr>
              <a:buSzPts val="1400"/>
              <a:buChar char="➔"/>
            </a:pPr>
            <a:r>
              <a:rPr lang="en" dirty="0">
                <a:solidFill>
                  <a:srgbClr val="032963"/>
                </a:solidFill>
              </a:rPr>
              <a:t>Status: Site Host Agreement Approved. </a:t>
            </a:r>
            <a:endParaRPr dirty="0">
              <a:solidFill>
                <a:srgbClr val="032963"/>
              </a:solidFill>
            </a:endParaRPr>
          </a:p>
          <a:p>
            <a:pPr marL="457200" lvl="0" indent="-317500" algn="l" rtl="0">
              <a:spcBef>
                <a:spcPts val="0"/>
              </a:spcBef>
              <a:spcAft>
                <a:spcPts val="0"/>
              </a:spcAft>
              <a:buClr>
                <a:srgbClr val="032963"/>
              </a:buClr>
              <a:buSzPts val="1400"/>
              <a:buChar char="➔"/>
            </a:pPr>
            <a:r>
              <a:rPr lang="en" dirty="0">
                <a:solidFill>
                  <a:srgbClr val="032963"/>
                </a:solidFill>
              </a:rPr>
              <a:t>Scope: 18 level 2 ports </a:t>
            </a:r>
            <a:endParaRPr dirty="0">
              <a:solidFill>
                <a:srgbClr val="032963"/>
              </a:solidFill>
            </a:endParaRPr>
          </a:p>
          <a:p>
            <a:pPr marL="457200" lvl="0" indent="-317500" algn="l" rtl="0">
              <a:spcBef>
                <a:spcPts val="0"/>
              </a:spcBef>
              <a:spcAft>
                <a:spcPts val="0"/>
              </a:spcAft>
              <a:buClr>
                <a:srgbClr val="032963"/>
              </a:buClr>
              <a:buSzPts val="1400"/>
              <a:buChar char="➔"/>
            </a:pPr>
            <a:r>
              <a:rPr lang="en" dirty="0">
                <a:solidFill>
                  <a:srgbClr val="032963"/>
                </a:solidFill>
              </a:rPr>
              <a:t>Funding: IRA </a:t>
            </a:r>
            <a:endParaRPr dirty="0">
              <a:solidFill>
                <a:srgbClr val="032963"/>
              </a:solidFill>
            </a:endParaRPr>
          </a:p>
          <a:p>
            <a:pPr marL="457200" lvl="0" indent="-317500" algn="l" rtl="0">
              <a:spcBef>
                <a:spcPts val="0"/>
              </a:spcBef>
              <a:spcAft>
                <a:spcPts val="0"/>
              </a:spcAft>
              <a:buClr>
                <a:srgbClr val="032963"/>
              </a:buClr>
              <a:buSzPts val="1400"/>
              <a:buChar char="➔"/>
            </a:pPr>
            <a:r>
              <a:rPr lang="en" b="1" dirty="0">
                <a:solidFill>
                  <a:srgbClr val="032963"/>
                </a:solidFill>
              </a:rPr>
              <a:t>Leveraged utility incentives</a:t>
            </a:r>
            <a:endParaRPr b="1" dirty="0">
              <a:solidFill>
                <a:srgbClr val="032963"/>
              </a:solidFill>
            </a:endParaRPr>
          </a:p>
        </p:txBody>
      </p:sp>
      <p:sp>
        <p:nvSpPr>
          <p:cNvPr id="1300" name="Google Shape;1300;p123" descr="Image of Thomas O’Neill Federal Building &#10;&#10;Status: Site Host Agreement Approved &#10;Scope: 68 level 2 ports&#10;Funding: IRA and RWA &#10;Leveraged utility incentives&#10;&#1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600" b="1" dirty="0">
                <a:solidFill>
                  <a:srgbClr val="032963"/>
                </a:solidFill>
              </a:rPr>
              <a:t>Thomas O’Neill Federal Building </a:t>
            </a:r>
            <a:endParaRPr sz="1600" b="1" dirty="0">
              <a:solidFill>
                <a:srgbClr val="032963"/>
              </a:solidFill>
            </a:endParaRPr>
          </a:p>
          <a:p>
            <a:pPr marL="457200" lvl="0" indent="-317500" algn="l" rtl="0">
              <a:spcBef>
                <a:spcPts val="1200"/>
              </a:spcBef>
              <a:spcAft>
                <a:spcPts val="0"/>
              </a:spcAft>
              <a:buClr>
                <a:srgbClr val="032963"/>
              </a:buClr>
              <a:buSzPts val="1400"/>
              <a:buChar char="➔"/>
            </a:pPr>
            <a:r>
              <a:rPr lang="en" dirty="0">
                <a:solidFill>
                  <a:srgbClr val="032963"/>
                </a:solidFill>
              </a:rPr>
              <a:t>Status: Site Host Agreement Approved </a:t>
            </a:r>
            <a:endParaRPr dirty="0">
              <a:solidFill>
                <a:srgbClr val="032963"/>
              </a:solidFill>
            </a:endParaRPr>
          </a:p>
          <a:p>
            <a:pPr marL="457200" lvl="0" indent="-317500" algn="l" rtl="0">
              <a:spcBef>
                <a:spcPts val="0"/>
              </a:spcBef>
              <a:spcAft>
                <a:spcPts val="0"/>
              </a:spcAft>
              <a:buClr>
                <a:srgbClr val="032963"/>
              </a:buClr>
              <a:buSzPts val="1400"/>
              <a:buChar char="➔"/>
            </a:pPr>
            <a:r>
              <a:rPr lang="en" dirty="0">
                <a:solidFill>
                  <a:srgbClr val="032963"/>
                </a:solidFill>
              </a:rPr>
              <a:t>Scope: 68 level 2 ports</a:t>
            </a:r>
            <a:endParaRPr dirty="0">
              <a:solidFill>
                <a:srgbClr val="032963"/>
              </a:solidFill>
            </a:endParaRPr>
          </a:p>
          <a:p>
            <a:pPr marL="457200" lvl="0" indent="-317500" algn="l" rtl="0">
              <a:spcBef>
                <a:spcPts val="0"/>
              </a:spcBef>
              <a:spcAft>
                <a:spcPts val="0"/>
              </a:spcAft>
              <a:buClr>
                <a:srgbClr val="032963"/>
              </a:buClr>
              <a:buSzPts val="1400"/>
              <a:buChar char="➔"/>
            </a:pPr>
            <a:r>
              <a:rPr lang="en" dirty="0">
                <a:solidFill>
                  <a:srgbClr val="032963"/>
                </a:solidFill>
              </a:rPr>
              <a:t>Funding: IRA and RWA </a:t>
            </a:r>
            <a:endParaRPr dirty="0">
              <a:solidFill>
                <a:srgbClr val="032963"/>
              </a:solidFill>
            </a:endParaRPr>
          </a:p>
          <a:p>
            <a:pPr marL="457200" lvl="0" indent="-317500" algn="l" rtl="0">
              <a:spcBef>
                <a:spcPts val="0"/>
              </a:spcBef>
              <a:spcAft>
                <a:spcPts val="0"/>
              </a:spcAft>
              <a:buClr>
                <a:srgbClr val="032963"/>
              </a:buClr>
              <a:buSzPts val="1400"/>
              <a:buChar char="➔"/>
            </a:pPr>
            <a:r>
              <a:rPr lang="en" b="1" dirty="0">
                <a:solidFill>
                  <a:srgbClr val="032963"/>
                </a:solidFill>
              </a:rPr>
              <a:t>Leveraged utility incentives</a:t>
            </a:r>
            <a:endParaRPr dirty="0">
              <a:solidFill>
                <a:srgbClr val="032963"/>
              </a:solidFill>
            </a:endParaRPr>
          </a:p>
          <a:p>
            <a:pPr marL="0" lvl="0" indent="0" algn="l" rtl="0">
              <a:spcBef>
                <a:spcPts val="1200"/>
              </a:spcBef>
              <a:spcAft>
                <a:spcPts val="0"/>
              </a:spcAft>
              <a:buClr>
                <a:schemeClr val="dk1"/>
              </a:buClr>
              <a:buSzPts val="1100"/>
              <a:buFont typeface="Arial"/>
              <a:buNone/>
            </a:pPr>
            <a:endParaRPr dirty="0">
              <a:solidFill>
                <a:srgbClr val="032963"/>
              </a:solidFill>
            </a:endParaRPr>
          </a:p>
          <a:p>
            <a:pPr marL="0" lvl="0" indent="0" algn="l" rtl="0">
              <a:spcBef>
                <a:spcPts val="1200"/>
              </a:spcBef>
              <a:spcAft>
                <a:spcPts val="1200"/>
              </a:spcAft>
              <a:buNone/>
            </a:pPr>
            <a:endParaRPr dirty="0">
              <a:solidFill>
                <a:srgbClr val="032963"/>
              </a:solidFill>
            </a:endParaRPr>
          </a:p>
        </p:txBody>
      </p:sp>
      <p:sp>
        <p:nvSpPr>
          <p:cNvPr id="1301" name="Google Shape;1301;p123" descr="Page 6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dirty="0"/>
          </a:p>
        </p:txBody>
      </p:sp>
      <p:pic>
        <p:nvPicPr>
          <p:cNvPr id="1302" name="Google Shape;1302;p123"/>
          <p:cNvPicPr preferRelativeResize="0"/>
          <p:nvPr/>
        </p:nvPicPr>
        <p:blipFill>
          <a:blip r:embed="rId3">
            <a:alphaModFix/>
          </a:blip>
          <a:stretch>
            <a:fillRect/>
          </a:stretch>
        </p:blipFill>
        <p:spPr>
          <a:xfrm>
            <a:off x="883700" y="2788919"/>
            <a:ext cx="2855899" cy="1858850"/>
          </a:xfrm>
          <a:prstGeom prst="rect">
            <a:avLst/>
          </a:prstGeom>
          <a:noFill/>
          <a:ln>
            <a:noFill/>
          </a:ln>
        </p:spPr>
      </p:pic>
      <p:pic>
        <p:nvPicPr>
          <p:cNvPr id="1303" name="Google Shape;1303;p123"/>
          <p:cNvPicPr preferRelativeResize="0"/>
          <p:nvPr/>
        </p:nvPicPr>
        <p:blipFill>
          <a:blip r:embed="rId4">
            <a:alphaModFix/>
          </a:blip>
          <a:stretch>
            <a:fillRect/>
          </a:stretch>
        </p:blipFill>
        <p:spPr>
          <a:xfrm>
            <a:off x="5633765" y="2788925"/>
            <a:ext cx="2397159" cy="1858850"/>
          </a:xfrm>
          <a:prstGeom prst="rect">
            <a:avLst/>
          </a:prstGeom>
          <a:noFill/>
          <a:ln>
            <a:noFill/>
          </a:ln>
        </p:spPr>
      </p:pic>
      <p:cxnSp>
        <p:nvCxnSpPr>
          <p:cNvPr id="1304" name="Google Shape;1304;p123"/>
          <p:cNvCxnSpPr/>
          <p:nvPr/>
        </p:nvCxnSpPr>
        <p:spPr>
          <a:xfrm>
            <a:off x="4572000" y="922975"/>
            <a:ext cx="0" cy="3875400"/>
          </a:xfrm>
          <a:prstGeom prst="straightConnector1">
            <a:avLst/>
          </a:prstGeom>
          <a:noFill/>
          <a:ln w="9525" cap="flat" cmpd="sng">
            <a:solidFill>
              <a:srgbClr val="CC0000"/>
            </a:solidFill>
            <a:prstDash val="solid"/>
            <a:round/>
            <a:headEnd type="none" w="med" len="med"/>
            <a:tailEnd type="non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24" descr="Next Up - 782 New Federal Charging Port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Next Up - 782 New Federal Charging Ports!</a:t>
            </a:r>
            <a:endParaRPr dirty="0"/>
          </a:p>
        </p:txBody>
      </p:sp>
      <p:sp>
        <p:nvSpPr>
          <p:cNvPr id="1310" name="Google Shape;1310;p124" descr="Page 6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dirty="0"/>
          </a:p>
        </p:txBody>
      </p:sp>
      <p:pic>
        <p:nvPicPr>
          <p:cNvPr id="1311" name="Google Shape;1311;p124" descr="Image of location of New Federal Charging Ports"/>
          <p:cNvPicPr preferRelativeResize="0"/>
          <p:nvPr/>
        </p:nvPicPr>
        <p:blipFill>
          <a:blip r:embed="rId3">
            <a:alphaModFix/>
          </a:blip>
          <a:stretch>
            <a:fillRect/>
          </a:stretch>
        </p:blipFill>
        <p:spPr>
          <a:xfrm>
            <a:off x="311700" y="868275"/>
            <a:ext cx="7227346" cy="4105475"/>
          </a:xfrm>
          <a:prstGeom prst="rect">
            <a:avLst/>
          </a:prstGeom>
          <a:noFill/>
          <a:ln>
            <a:noFill/>
          </a:ln>
        </p:spPr>
      </p:pic>
      <p:sp>
        <p:nvSpPr>
          <p:cNvPr id="1312" name="Google Shape;1312;p124" descr="Visit gsa.gov/ChargingPorts for more info!&#10;"/>
          <p:cNvSpPr txBox="1"/>
          <p:nvPr/>
        </p:nvSpPr>
        <p:spPr>
          <a:xfrm>
            <a:off x="7624175" y="868275"/>
            <a:ext cx="1431000" cy="901200"/>
          </a:xfrm>
          <a:prstGeom prst="rect">
            <a:avLst/>
          </a:prstGeom>
          <a:noFill/>
          <a:ln w="9525" cap="flat" cmpd="sng">
            <a:solidFill>
              <a:srgbClr val="CC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rgbClr val="032963"/>
                </a:solidFill>
              </a:rPr>
              <a:t>Visit </a:t>
            </a:r>
            <a:r>
              <a:rPr lang="en" sz="1200" u="sng" dirty="0">
                <a:solidFill>
                  <a:srgbClr val="032963"/>
                </a:solidFill>
                <a:hlinkClick r:id="rId4">
                  <a:extLst>
                    <a:ext uri="{A12FA001-AC4F-418D-AE19-62706E023703}">
                      <ahyp:hlinkClr xmlns:ahyp="http://schemas.microsoft.com/office/drawing/2018/hyperlinkcolor" val="tx"/>
                    </a:ext>
                  </a:extLst>
                </a:hlinkClick>
              </a:rPr>
              <a:t>gsa.gov/ChargingPorts</a:t>
            </a:r>
            <a:r>
              <a:rPr lang="en" sz="1200" dirty="0">
                <a:solidFill>
                  <a:srgbClr val="032963"/>
                </a:solidFill>
              </a:rPr>
              <a:t> for more info!</a:t>
            </a:r>
            <a:endParaRPr sz="1200" dirty="0">
              <a:solidFill>
                <a:srgbClr val="032963"/>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25" descr="Resource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Resources</a:t>
            </a:r>
            <a:endParaRPr dirty="0"/>
          </a:p>
        </p:txBody>
      </p:sp>
      <p:sp>
        <p:nvSpPr>
          <p:cNvPr id="1318" name="Google Shape;1318;p125" descr="Website&#10;Gsa.gov/electrifythefleet&#10;&#10;Contact Us&#10;GSAFleetAFVteam@gsa.gov&#10;(ZEVs, EVSE &amp; ZEV deployment)&#10;PBS-EVSE-Solutions@gsa.gov&#10;(EVSE Design, Construction &amp; Install)&#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lnSpc>
                <a:spcPct val="90000"/>
              </a:lnSpc>
              <a:spcBef>
                <a:spcPts val="750"/>
              </a:spcBef>
              <a:spcAft>
                <a:spcPts val="0"/>
              </a:spcAft>
              <a:buClr>
                <a:schemeClr val="dk1"/>
              </a:buClr>
              <a:buSzPct val="31428"/>
              <a:buFont typeface="Arial"/>
              <a:buNone/>
            </a:pPr>
            <a:r>
              <a:rPr lang="en" sz="3500" b="1" dirty="0">
                <a:solidFill>
                  <a:srgbClr val="032963"/>
                </a:solidFill>
              </a:rPr>
              <a:t>Website</a:t>
            </a:r>
            <a:endParaRPr sz="3500" b="1" dirty="0">
              <a:solidFill>
                <a:srgbClr val="032963"/>
              </a:solidFill>
            </a:endParaRPr>
          </a:p>
          <a:p>
            <a:pPr marL="457200" lvl="0" indent="-366395" algn="l" rtl="0">
              <a:spcBef>
                <a:spcPts val="1200"/>
              </a:spcBef>
              <a:spcAft>
                <a:spcPts val="0"/>
              </a:spcAft>
              <a:buClr>
                <a:srgbClr val="174689"/>
              </a:buClr>
              <a:buSzPct val="100000"/>
              <a:buFont typeface="Noto Sans Symbols"/>
              <a:buChar char="➔"/>
            </a:pPr>
            <a:r>
              <a:rPr lang="en" sz="2800" u="sng" dirty="0">
                <a:solidFill>
                  <a:schemeClr val="accent5"/>
                </a:solidFill>
                <a:hlinkClick r:id="rId3">
                  <a:extLst>
                    <a:ext uri="{A12FA001-AC4F-418D-AE19-62706E023703}">
                      <ahyp:hlinkClr xmlns:ahyp="http://schemas.microsoft.com/office/drawing/2018/hyperlinkcolor" val="tx"/>
                    </a:ext>
                  </a:extLst>
                </a:hlinkClick>
              </a:rPr>
              <a:t>Gsa.gov/electrifythefleet</a:t>
            </a:r>
            <a:endParaRPr sz="2800" dirty="0"/>
          </a:p>
          <a:p>
            <a:pPr marL="0" lvl="0" indent="0" algn="l" rtl="0">
              <a:lnSpc>
                <a:spcPct val="90000"/>
              </a:lnSpc>
              <a:spcBef>
                <a:spcPts val="1200"/>
              </a:spcBef>
              <a:spcAft>
                <a:spcPts val="0"/>
              </a:spcAft>
              <a:buClr>
                <a:schemeClr val="dk1"/>
              </a:buClr>
              <a:buSzPct val="61111"/>
              <a:buFont typeface="Arial"/>
              <a:buNone/>
            </a:pPr>
            <a:endParaRPr dirty="0"/>
          </a:p>
          <a:p>
            <a:pPr marL="0" lvl="0" indent="0" algn="l" rtl="0">
              <a:lnSpc>
                <a:spcPct val="90000"/>
              </a:lnSpc>
              <a:spcBef>
                <a:spcPts val="1200"/>
              </a:spcBef>
              <a:spcAft>
                <a:spcPts val="0"/>
              </a:spcAft>
              <a:buClr>
                <a:schemeClr val="dk1"/>
              </a:buClr>
              <a:buSzPct val="31428"/>
              <a:buFont typeface="Arial"/>
              <a:buNone/>
            </a:pPr>
            <a:r>
              <a:rPr lang="en" sz="3500" b="1" dirty="0">
                <a:solidFill>
                  <a:srgbClr val="032963"/>
                </a:solidFill>
              </a:rPr>
              <a:t>Contact Us</a:t>
            </a:r>
            <a:endParaRPr sz="3500" b="1" dirty="0">
              <a:solidFill>
                <a:srgbClr val="032963"/>
              </a:solidFill>
            </a:endParaRPr>
          </a:p>
          <a:p>
            <a:pPr marL="457200" lvl="0" indent="-366395" algn="l" rtl="0">
              <a:spcBef>
                <a:spcPts val="1200"/>
              </a:spcBef>
              <a:spcAft>
                <a:spcPts val="0"/>
              </a:spcAft>
              <a:buClr>
                <a:srgbClr val="174689"/>
              </a:buClr>
              <a:buSzPct val="100000"/>
              <a:buFont typeface="Noto Sans Symbols"/>
              <a:buChar char="➔"/>
            </a:pPr>
            <a:r>
              <a:rPr lang="en" sz="2800" u="sng" dirty="0">
                <a:solidFill>
                  <a:schemeClr val="accent5"/>
                </a:solidFill>
                <a:hlinkClick r:id="rId4">
                  <a:extLst>
                    <a:ext uri="{A12FA001-AC4F-418D-AE19-62706E023703}">
                      <ahyp:hlinkClr xmlns:ahyp="http://schemas.microsoft.com/office/drawing/2018/hyperlinkcolor" val="tx"/>
                    </a:ext>
                  </a:extLst>
                </a:hlinkClick>
              </a:rPr>
              <a:t>GSAFleetAFVteam@gsa.gov</a:t>
            </a:r>
            <a:endParaRPr sz="2800" dirty="0"/>
          </a:p>
          <a:p>
            <a:pPr marL="914400" lvl="1" indent="-331946" algn="l" rtl="0">
              <a:spcBef>
                <a:spcPts val="0"/>
              </a:spcBef>
              <a:spcAft>
                <a:spcPts val="0"/>
              </a:spcAft>
              <a:buClr>
                <a:srgbClr val="6AA84F"/>
              </a:buClr>
              <a:buSzPct val="100000"/>
              <a:buChar char="○"/>
            </a:pPr>
            <a:r>
              <a:rPr lang="en" sz="2100" dirty="0"/>
              <a:t>(ZEVs, EVSE &amp; ZEV deployment)</a:t>
            </a:r>
            <a:endParaRPr sz="2100" dirty="0"/>
          </a:p>
          <a:p>
            <a:pPr marL="457200" lvl="0" indent="-366395" algn="l" rtl="0">
              <a:spcBef>
                <a:spcPts val="0"/>
              </a:spcBef>
              <a:spcAft>
                <a:spcPts val="0"/>
              </a:spcAft>
              <a:buClr>
                <a:srgbClr val="174689"/>
              </a:buClr>
              <a:buSzPct val="100000"/>
              <a:buFont typeface="Noto Sans Symbols"/>
              <a:buChar char="➔"/>
            </a:pPr>
            <a:r>
              <a:rPr lang="en" sz="2800" u="sng" dirty="0">
                <a:solidFill>
                  <a:schemeClr val="accent5"/>
                </a:solidFill>
                <a:hlinkClick r:id="rId5">
                  <a:extLst>
                    <a:ext uri="{A12FA001-AC4F-418D-AE19-62706E023703}">
                      <ahyp:hlinkClr xmlns:ahyp="http://schemas.microsoft.com/office/drawing/2018/hyperlinkcolor" val="tx"/>
                    </a:ext>
                  </a:extLst>
                </a:hlinkClick>
              </a:rPr>
              <a:t>PBS-EVSE-Solutions@gsa.gov</a:t>
            </a:r>
            <a:endParaRPr sz="2800" dirty="0"/>
          </a:p>
          <a:p>
            <a:pPr marL="914400" lvl="1" indent="-331946" algn="l" rtl="0">
              <a:spcBef>
                <a:spcPts val="0"/>
              </a:spcBef>
              <a:spcAft>
                <a:spcPts val="0"/>
              </a:spcAft>
              <a:buClr>
                <a:srgbClr val="6AA84F"/>
              </a:buClr>
              <a:buSzPct val="100000"/>
              <a:buChar char="○"/>
            </a:pPr>
            <a:r>
              <a:rPr lang="en" sz="2100" dirty="0"/>
              <a:t>(EVSE Design, Construction &amp; Install)</a:t>
            </a:r>
            <a:endParaRPr sz="2100" dirty="0"/>
          </a:p>
          <a:p>
            <a:pPr marL="0" lvl="0" indent="0" algn="l" rtl="0">
              <a:spcBef>
                <a:spcPts val="1200"/>
              </a:spcBef>
              <a:spcAft>
                <a:spcPts val="1200"/>
              </a:spcAft>
              <a:buNone/>
            </a:pPr>
            <a:endParaRPr dirty="0"/>
          </a:p>
        </p:txBody>
      </p:sp>
      <p:sp>
        <p:nvSpPr>
          <p:cNvPr id="1319" name="Google Shape;1319;p12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pic>
        <p:nvPicPr>
          <p:cNvPr id="1320" name="Google Shape;1320;p125" descr="Image of car at fuel point"/>
          <p:cNvPicPr preferRelativeResize="0"/>
          <p:nvPr/>
        </p:nvPicPr>
        <p:blipFill rotWithShape="1">
          <a:blip r:embed="rId6">
            <a:alphaModFix amt="65000"/>
          </a:blip>
          <a:srcRect l="37081" r="8570"/>
          <a:stretch/>
        </p:blipFill>
        <p:spPr>
          <a:xfrm>
            <a:off x="5581350" y="771490"/>
            <a:ext cx="3562650" cy="43720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3" descr="Impact of Cyber Attacks"/>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Impact of Cyber Attacks</a:t>
            </a:r>
            <a:endParaRPr dirty="0"/>
          </a:p>
        </p:txBody>
      </p:sp>
      <p:sp>
        <p:nvSpPr>
          <p:cNvPr id="434" name="Google Shape;434;p63" descr="Page 7"/>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26" descr="Link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Links</a:t>
            </a:r>
            <a:endParaRPr dirty="0"/>
          </a:p>
        </p:txBody>
      </p:sp>
      <p:sp>
        <p:nvSpPr>
          <p:cNvPr id="1326" name="Google Shape;1326;p126" descr="gsa.gov/electrifythefleet&#10;gsa.gov/evse&#10;gsa.gov/chargingports&#10;https://www.energy.gov/eere/femp/articles/ev-utility-finder-ev-u-finder &#10;GSAFleetAFVteam@gsa.gov&#10;PBS-EVSE-Solutions@gsa.gov"/>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u="sng" dirty="0">
                <a:solidFill>
                  <a:srgbClr val="1155CC"/>
                </a:solidFill>
                <a:hlinkClick r:id="rId3">
                  <a:extLst>
                    <a:ext uri="{A12FA001-AC4F-418D-AE19-62706E023703}">
                      <ahyp:hlinkClr xmlns:ahyp="http://schemas.microsoft.com/office/drawing/2018/hyperlinkcolor" val="tx"/>
                    </a:ext>
                  </a:extLst>
                </a:hlinkClick>
              </a:rPr>
              <a:t>gsa.gov/electrifythefleet</a:t>
            </a:r>
            <a:endParaRPr dirty="0">
              <a:solidFill>
                <a:schemeClr val="dk1"/>
              </a:solidFill>
            </a:endParaRPr>
          </a:p>
          <a:p>
            <a:pPr marL="457200" lvl="0" indent="-342900" algn="l" rtl="0">
              <a:spcBef>
                <a:spcPts val="0"/>
              </a:spcBef>
              <a:spcAft>
                <a:spcPts val="0"/>
              </a:spcAft>
              <a:buClr>
                <a:schemeClr val="dk1"/>
              </a:buClr>
              <a:buSzPts val="1800"/>
              <a:buChar char="●"/>
            </a:pPr>
            <a:r>
              <a:rPr lang="en" u="sng" dirty="0">
                <a:solidFill>
                  <a:srgbClr val="1155CC"/>
                </a:solidFill>
                <a:hlinkClick r:id="rId4">
                  <a:extLst>
                    <a:ext uri="{A12FA001-AC4F-418D-AE19-62706E023703}">
                      <ahyp:hlinkClr xmlns:ahyp="http://schemas.microsoft.com/office/drawing/2018/hyperlinkcolor" val="tx"/>
                    </a:ext>
                  </a:extLst>
                </a:hlinkClick>
              </a:rPr>
              <a:t>gsa.gov/evse</a:t>
            </a:r>
            <a:endParaRPr dirty="0">
              <a:solidFill>
                <a:schemeClr val="dk1"/>
              </a:solidFill>
            </a:endParaRPr>
          </a:p>
          <a:p>
            <a:pPr marL="457200" lvl="0" indent="-342900" algn="l" rtl="0">
              <a:spcBef>
                <a:spcPts val="0"/>
              </a:spcBef>
              <a:spcAft>
                <a:spcPts val="0"/>
              </a:spcAft>
              <a:buClr>
                <a:schemeClr val="dk1"/>
              </a:buClr>
              <a:buSzPts val="1800"/>
              <a:buChar char="●"/>
            </a:pPr>
            <a:r>
              <a:rPr lang="en" u="sng" dirty="0">
                <a:solidFill>
                  <a:srgbClr val="1155CC"/>
                </a:solidFill>
                <a:hlinkClick r:id="rId5">
                  <a:extLst>
                    <a:ext uri="{A12FA001-AC4F-418D-AE19-62706E023703}">
                      <ahyp:hlinkClr xmlns:ahyp="http://schemas.microsoft.com/office/drawing/2018/hyperlinkcolor" val="tx"/>
                    </a:ext>
                  </a:extLst>
                </a:hlinkClick>
              </a:rPr>
              <a:t>gsa.gov/chargingports</a:t>
            </a:r>
            <a:endParaRPr dirty="0">
              <a:solidFill>
                <a:schemeClr val="dk1"/>
              </a:solidFill>
            </a:endParaRPr>
          </a:p>
          <a:p>
            <a:pPr marL="457200" lvl="0" indent="-342900" algn="l" rtl="0">
              <a:spcBef>
                <a:spcPts val="0"/>
              </a:spcBef>
              <a:spcAft>
                <a:spcPts val="0"/>
              </a:spcAft>
              <a:buClr>
                <a:schemeClr val="dk1"/>
              </a:buClr>
              <a:buSzPts val="1800"/>
              <a:buChar char="●"/>
            </a:pPr>
            <a:r>
              <a:rPr lang="en" u="sng" dirty="0">
                <a:solidFill>
                  <a:srgbClr val="1155CC"/>
                </a:solidFill>
                <a:hlinkClick r:id="rId6">
                  <a:extLst>
                    <a:ext uri="{A12FA001-AC4F-418D-AE19-62706E023703}">
                      <ahyp:hlinkClr xmlns:ahyp="http://schemas.microsoft.com/office/drawing/2018/hyperlinkcolor" val="tx"/>
                    </a:ext>
                  </a:extLst>
                </a:hlinkClick>
              </a:rPr>
              <a:t>https://www.energy.gov/eere/femp/articles/ev-utility-finder-ev-u-finder</a:t>
            </a:r>
            <a:r>
              <a:rPr lang="en" dirty="0">
                <a:solidFill>
                  <a:schemeClr val="dk1"/>
                </a:solidFill>
              </a:rPr>
              <a:t> </a:t>
            </a:r>
            <a:endParaRPr dirty="0">
              <a:solidFill>
                <a:schemeClr val="dk1"/>
              </a:solidFill>
            </a:endParaRPr>
          </a:p>
          <a:p>
            <a:pPr marL="457200" lvl="0" indent="-342900" algn="l" rtl="0">
              <a:spcBef>
                <a:spcPts val="0"/>
              </a:spcBef>
              <a:spcAft>
                <a:spcPts val="0"/>
              </a:spcAft>
              <a:buClr>
                <a:schemeClr val="dk1"/>
              </a:buClr>
              <a:buSzPts val="1800"/>
              <a:buChar char="●"/>
            </a:pPr>
            <a:r>
              <a:rPr lang="en" u="sng" dirty="0">
                <a:solidFill>
                  <a:srgbClr val="1155CC"/>
                </a:solidFill>
                <a:hlinkClick r:id="rId7">
                  <a:extLst>
                    <a:ext uri="{A12FA001-AC4F-418D-AE19-62706E023703}">
                      <ahyp:hlinkClr xmlns:ahyp="http://schemas.microsoft.com/office/drawing/2018/hyperlinkcolor" val="tx"/>
                    </a:ext>
                  </a:extLst>
                </a:hlinkClick>
              </a:rPr>
              <a:t>GSAFleetAFVteam@gsa.gov</a:t>
            </a:r>
            <a:endParaRPr dirty="0">
              <a:solidFill>
                <a:schemeClr val="dk1"/>
              </a:solidFill>
            </a:endParaRPr>
          </a:p>
          <a:p>
            <a:pPr marL="457200" lvl="0" indent="-342900" algn="l" rtl="0">
              <a:spcBef>
                <a:spcPts val="0"/>
              </a:spcBef>
              <a:spcAft>
                <a:spcPts val="0"/>
              </a:spcAft>
              <a:buClr>
                <a:schemeClr val="dk1"/>
              </a:buClr>
              <a:buSzPts val="1800"/>
              <a:buChar char="●"/>
            </a:pPr>
            <a:r>
              <a:rPr lang="en" u="sng" dirty="0">
                <a:solidFill>
                  <a:srgbClr val="1155CC"/>
                </a:solidFill>
                <a:hlinkClick r:id="rId8">
                  <a:extLst>
                    <a:ext uri="{A12FA001-AC4F-418D-AE19-62706E023703}">
                      <ahyp:hlinkClr xmlns:ahyp="http://schemas.microsoft.com/office/drawing/2018/hyperlinkcolor" val="tx"/>
                    </a:ext>
                  </a:extLst>
                </a:hlinkClick>
              </a:rPr>
              <a:t>PBS-EVSE-Solutions@gsa.gov</a:t>
            </a:r>
            <a:endParaRPr dirty="0"/>
          </a:p>
        </p:txBody>
      </p:sp>
      <p:sp>
        <p:nvSpPr>
          <p:cNvPr id="1327" name="Google Shape;1327;p126" descr="Page 7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127" descr="Questions?"/>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Questions?</a:t>
            </a:r>
            <a:endParaRPr dirty="0"/>
          </a:p>
        </p:txBody>
      </p:sp>
      <p:sp>
        <p:nvSpPr>
          <p:cNvPr id="1333" name="Google Shape;1333;p127"/>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
        <p:nvSpPr>
          <p:cNvPr id="1334" name="Google Shape;1334;p127" descr="Page 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71</a:t>
            </a:fld>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28"/>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FAST 2024</a:t>
            </a:r>
            <a:endParaRPr/>
          </a:p>
        </p:txBody>
      </p:sp>
      <p:sp>
        <p:nvSpPr>
          <p:cNvPr id="1340" name="Google Shape;1340;p128" descr="The IDEA Act&#10;"/>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The IDEA Act</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29" descr="Page 73"/>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73</a:t>
            </a:fld>
            <a:endParaRPr dirty="0"/>
          </a:p>
        </p:txBody>
      </p:sp>
      <p:pic>
        <p:nvPicPr>
          <p:cNvPr id="1346" name="Google Shape;1346;p129"/>
          <p:cNvPicPr preferRelativeResize="0"/>
          <p:nvPr/>
        </p:nvPicPr>
        <p:blipFill>
          <a:blip r:embed="rId3">
            <a:alphaModFix/>
          </a:blip>
          <a:stretch>
            <a:fillRect/>
          </a:stretch>
        </p:blipFill>
        <p:spPr>
          <a:xfrm>
            <a:off x="408500" y="207825"/>
            <a:ext cx="1437726" cy="1545999"/>
          </a:xfrm>
          <a:prstGeom prst="rect">
            <a:avLst/>
          </a:prstGeom>
          <a:noFill/>
          <a:ln>
            <a:noFill/>
          </a:ln>
        </p:spPr>
      </p:pic>
      <p:sp>
        <p:nvSpPr>
          <p:cNvPr id="1347" name="Google Shape;1347;p129" descr="Points of Contact for more information on the IDEA Act&#10;&#10;Laurie MacNamara&#10;Director of Market Development &amp; Partnerships&#10;U.S. General Services Administration (GSA)&#10;Laurie.macnamara@gsa.gov&#10;&#10;Jacob Parcell&#10;Director, Innovation Portfolio Division&#10;TTS Solutions&#10;U.S. General Services Administration (GSA)&#10;jacob.parcell@gsa.gov &#10;&#10;Star Vanamali&#10;Director of Outreach and Marketing&#10;Technology Transformation Services (TTS)&#10;U.S. General Services Administration (GSA)&#10;star.vanamali@gsa.gov &#10;"/>
          <p:cNvSpPr txBox="1"/>
          <p:nvPr/>
        </p:nvSpPr>
        <p:spPr>
          <a:xfrm>
            <a:off x="2126425" y="563625"/>
            <a:ext cx="4399500" cy="40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lt1"/>
                </a:solidFill>
              </a:rPr>
              <a:t>Laurie MacNamara</a:t>
            </a:r>
            <a:endParaRPr sz="1500" b="1" dirty="0">
              <a:solidFill>
                <a:schemeClr val="lt1"/>
              </a:solidFill>
            </a:endParaRPr>
          </a:p>
          <a:p>
            <a:pPr marL="0" lvl="0" indent="0" algn="l" rtl="0">
              <a:spcBef>
                <a:spcPts val="0"/>
              </a:spcBef>
              <a:spcAft>
                <a:spcPts val="0"/>
              </a:spcAft>
              <a:buNone/>
            </a:pPr>
            <a:r>
              <a:rPr lang="en" sz="1500" dirty="0">
                <a:solidFill>
                  <a:schemeClr val="lt1"/>
                </a:solidFill>
              </a:rPr>
              <a:t>Director of Market Development &amp; Partnerships</a:t>
            </a:r>
            <a:endParaRPr sz="1500" dirty="0">
              <a:solidFill>
                <a:schemeClr val="lt1"/>
              </a:solidFill>
            </a:endParaRPr>
          </a:p>
          <a:p>
            <a:pPr marL="0" lvl="0" indent="0" algn="l" rtl="0">
              <a:lnSpc>
                <a:spcPct val="115000"/>
              </a:lnSpc>
              <a:spcBef>
                <a:spcPts val="0"/>
              </a:spcBef>
              <a:spcAft>
                <a:spcPts val="0"/>
              </a:spcAft>
              <a:buNone/>
            </a:pPr>
            <a:r>
              <a:rPr lang="en" sz="1500" dirty="0">
                <a:solidFill>
                  <a:schemeClr val="lt1"/>
                </a:solidFill>
              </a:rPr>
              <a:t>U.S. General Services Administration (GSA)</a:t>
            </a:r>
            <a:endParaRPr sz="1500" dirty="0">
              <a:solidFill>
                <a:schemeClr val="lt1"/>
              </a:solidFill>
            </a:endParaRPr>
          </a:p>
          <a:p>
            <a:pPr marL="0" lvl="0" indent="0" algn="l" rtl="0">
              <a:spcBef>
                <a:spcPts val="0"/>
              </a:spcBef>
              <a:spcAft>
                <a:spcPts val="0"/>
              </a:spcAft>
              <a:buNone/>
            </a:pPr>
            <a:r>
              <a:rPr lang="en" sz="1500" dirty="0">
                <a:solidFill>
                  <a:schemeClr val="lt1"/>
                </a:solidFill>
              </a:rPr>
              <a:t>Laurie.macnamara@gsa.gov</a:t>
            </a:r>
            <a:endParaRPr sz="1500" dirty="0">
              <a:solidFill>
                <a:schemeClr val="lt1"/>
              </a:solidFill>
            </a:endParaRPr>
          </a:p>
          <a:p>
            <a:pPr marL="0" lvl="0" indent="0" algn="l" rtl="0">
              <a:spcBef>
                <a:spcPts val="0"/>
              </a:spcBef>
              <a:spcAft>
                <a:spcPts val="0"/>
              </a:spcAft>
              <a:buNone/>
            </a:pPr>
            <a:endParaRPr sz="1500" dirty="0">
              <a:solidFill>
                <a:schemeClr val="lt1"/>
              </a:solidFill>
            </a:endParaRPr>
          </a:p>
          <a:p>
            <a:pPr marL="0" lvl="0" indent="0" algn="l" rtl="0">
              <a:spcBef>
                <a:spcPts val="0"/>
              </a:spcBef>
              <a:spcAft>
                <a:spcPts val="0"/>
              </a:spcAft>
              <a:buNone/>
            </a:pPr>
            <a:r>
              <a:rPr lang="en" sz="1500" b="1" dirty="0">
                <a:solidFill>
                  <a:schemeClr val="lt1"/>
                </a:solidFill>
              </a:rPr>
              <a:t>Jacob Parcell</a:t>
            </a:r>
            <a:endParaRPr sz="1500" b="1" dirty="0">
              <a:solidFill>
                <a:schemeClr val="lt1"/>
              </a:solidFill>
            </a:endParaRPr>
          </a:p>
          <a:p>
            <a:pPr marL="0" lvl="0" indent="0" algn="l" rtl="0">
              <a:spcBef>
                <a:spcPts val="0"/>
              </a:spcBef>
              <a:spcAft>
                <a:spcPts val="0"/>
              </a:spcAft>
              <a:buNone/>
            </a:pPr>
            <a:r>
              <a:rPr lang="en" sz="1500" dirty="0">
                <a:solidFill>
                  <a:schemeClr val="lt1"/>
                </a:solidFill>
              </a:rPr>
              <a:t>Director, Innovation Portfolio Division</a:t>
            </a:r>
            <a:endParaRPr sz="1500" dirty="0">
              <a:solidFill>
                <a:schemeClr val="lt1"/>
              </a:solidFill>
            </a:endParaRPr>
          </a:p>
          <a:p>
            <a:pPr marL="0" lvl="0" indent="0" algn="l" rtl="0">
              <a:spcBef>
                <a:spcPts val="0"/>
              </a:spcBef>
              <a:spcAft>
                <a:spcPts val="0"/>
              </a:spcAft>
              <a:buNone/>
            </a:pPr>
            <a:r>
              <a:rPr lang="en" sz="1500" dirty="0">
                <a:solidFill>
                  <a:schemeClr val="lt1"/>
                </a:solidFill>
              </a:rPr>
              <a:t>TTS Solutions</a:t>
            </a:r>
            <a:endParaRPr sz="1500" b="1" dirty="0">
              <a:solidFill>
                <a:schemeClr val="lt1"/>
              </a:solidFill>
            </a:endParaRPr>
          </a:p>
          <a:p>
            <a:pPr marL="0" lvl="0" indent="0" algn="l" rtl="0">
              <a:lnSpc>
                <a:spcPct val="115000"/>
              </a:lnSpc>
              <a:spcBef>
                <a:spcPts val="0"/>
              </a:spcBef>
              <a:spcAft>
                <a:spcPts val="0"/>
              </a:spcAft>
              <a:buNone/>
            </a:pPr>
            <a:r>
              <a:rPr lang="en" sz="1500" dirty="0">
                <a:solidFill>
                  <a:schemeClr val="lt1"/>
                </a:solidFill>
              </a:rPr>
              <a:t>U.S. General Services Administration (GSA)</a:t>
            </a:r>
            <a:endParaRPr sz="1500" dirty="0">
              <a:solidFill>
                <a:schemeClr val="lt1"/>
              </a:solidFill>
            </a:endParaRPr>
          </a:p>
          <a:p>
            <a:pPr marL="0" lvl="0" indent="0" algn="l" rtl="0">
              <a:spcBef>
                <a:spcPts val="0"/>
              </a:spcBef>
              <a:spcAft>
                <a:spcPts val="0"/>
              </a:spcAft>
              <a:buNone/>
            </a:pPr>
            <a:r>
              <a:rPr lang="en" sz="1500" dirty="0">
                <a:solidFill>
                  <a:schemeClr val="lt1"/>
                </a:solidFill>
              </a:rPr>
              <a:t>jacob.parcell@gsa.gov </a:t>
            </a:r>
            <a:endParaRPr sz="1500" dirty="0">
              <a:solidFill>
                <a:schemeClr val="lt1"/>
              </a:solidFill>
            </a:endParaRPr>
          </a:p>
          <a:p>
            <a:pPr marL="0" lvl="0" indent="0" algn="l" rtl="0">
              <a:spcBef>
                <a:spcPts val="0"/>
              </a:spcBef>
              <a:spcAft>
                <a:spcPts val="0"/>
              </a:spcAft>
              <a:buNone/>
            </a:pPr>
            <a:endParaRPr sz="1500" dirty="0">
              <a:solidFill>
                <a:schemeClr val="lt1"/>
              </a:solidFill>
            </a:endParaRPr>
          </a:p>
          <a:p>
            <a:pPr marL="0" lvl="0" indent="0" algn="l" rtl="0">
              <a:spcBef>
                <a:spcPts val="0"/>
              </a:spcBef>
              <a:spcAft>
                <a:spcPts val="0"/>
              </a:spcAft>
              <a:buNone/>
            </a:pPr>
            <a:r>
              <a:rPr lang="en" sz="1500" b="1" dirty="0">
                <a:solidFill>
                  <a:schemeClr val="lt1"/>
                </a:solidFill>
              </a:rPr>
              <a:t>Star Vanamali</a:t>
            </a:r>
            <a:endParaRPr sz="1500" b="1" dirty="0">
              <a:solidFill>
                <a:schemeClr val="lt1"/>
              </a:solidFill>
            </a:endParaRPr>
          </a:p>
          <a:p>
            <a:pPr marL="0" lvl="0" indent="0" algn="l" rtl="0">
              <a:lnSpc>
                <a:spcPct val="115000"/>
              </a:lnSpc>
              <a:spcBef>
                <a:spcPts val="0"/>
              </a:spcBef>
              <a:spcAft>
                <a:spcPts val="0"/>
              </a:spcAft>
              <a:buNone/>
            </a:pPr>
            <a:r>
              <a:rPr lang="en" sz="1500" dirty="0">
                <a:solidFill>
                  <a:schemeClr val="lt1"/>
                </a:solidFill>
              </a:rPr>
              <a:t>Director of Outreach and Marketing</a:t>
            </a:r>
            <a:endParaRPr sz="1500" dirty="0">
              <a:solidFill>
                <a:schemeClr val="lt1"/>
              </a:solidFill>
            </a:endParaRPr>
          </a:p>
          <a:p>
            <a:pPr marL="0" lvl="0" indent="0" algn="l" rtl="0">
              <a:lnSpc>
                <a:spcPct val="115000"/>
              </a:lnSpc>
              <a:spcBef>
                <a:spcPts val="0"/>
              </a:spcBef>
              <a:spcAft>
                <a:spcPts val="0"/>
              </a:spcAft>
              <a:buNone/>
            </a:pPr>
            <a:r>
              <a:rPr lang="en" sz="1500" dirty="0">
                <a:solidFill>
                  <a:schemeClr val="lt1"/>
                </a:solidFill>
              </a:rPr>
              <a:t>Technology Transformation Services (TTS)</a:t>
            </a:r>
            <a:endParaRPr sz="1500" dirty="0">
              <a:solidFill>
                <a:schemeClr val="lt1"/>
              </a:solidFill>
            </a:endParaRPr>
          </a:p>
          <a:p>
            <a:pPr marL="0" lvl="0" indent="0" algn="l" rtl="0">
              <a:lnSpc>
                <a:spcPct val="115000"/>
              </a:lnSpc>
              <a:spcBef>
                <a:spcPts val="0"/>
              </a:spcBef>
              <a:spcAft>
                <a:spcPts val="0"/>
              </a:spcAft>
              <a:buNone/>
            </a:pPr>
            <a:r>
              <a:rPr lang="en" sz="1500" dirty="0">
                <a:solidFill>
                  <a:schemeClr val="lt1"/>
                </a:solidFill>
              </a:rPr>
              <a:t>U.S. General Services Administration (GSA)</a:t>
            </a:r>
            <a:endParaRPr sz="1500" dirty="0">
              <a:solidFill>
                <a:schemeClr val="lt1"/>
              </a:solidFill>
            </a:endParaRPr>
          </a:p>
          <a:p>
            <a:pPr marL="0" lvl="0" indent="0" algn="l" rtl="0">
              <a:spcBef>
                <a:spcPts val="0"/>
              </a:spcBef>
              <a:spcAft>
                <a:spcPts val="0"/>
              </a:spcAft>
              <a:buNone/>
            </a:pPr>
            <a:r>
              <a:rPr lang="en" sz="1500" dirty="0">
                <a:solidFill>
                  <a:schemeClr val="lt1"/>
                </a:solidFill>
              </a:rPr>
              <a:t>star.vanamali@gsa.gov </a:t>
            </a:r>
            <a:endParaRPr sz="1500" dirty="0">
              <a:solidFill>
                <a:schemeClr val="lt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130" descr="TTS Overview"/>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TTS Overview</a:t>
            </a:r>
            <a:endParaRPr dirty="0"/>
          </a:p>
        </p:txBody>
      </p:sp>
      <p:sp>
        <p:nvSpPr>
          <p:cNvPr id="1353" name="Google Shape;1353;p130" descr="Page 7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dirty="0"/>
          </a:p>
        </p:txBody>
      </p:sp>
      <p:sp>
        <p:nvSpPr>
          <p:cNvPr id="1354" name="Google Shape;1354;p130"/>
          <p:cNvSpPr/>
          <p:nvPr/>
        </p:nvSpPr>
        <p:spPr>
          <a:xfrm>
            <a:off x="477146" y="1174096"/>
            <a:ext cx="548700" cy="548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30"/>
          <p:cNvSpPr/>
          <p:nvPr/>
        </p:nvSpPr>
        <p:spPr>
          <a:xfrm>
            <a:off x="4176000" y="827675"/>
            <a:ext cx="4671000" cy="3773400"/>
          </a:xfrm>
          <a:prstGeom prst="roundRect">
            <a:avLst>
              <a:gd name="adj" fmla="val 2185"/>
            </a:avLst>
          </a:prstGeom>
          <a:solidFill>
            <a:srgbClr val="AADAE2">
              <a:alpha val="3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Public Sans Light"/>
              <a:ea typeface="Public Sans Light"/>
              <a:cs typeface="Public Sans Light"/>
              <a:sym typeface="Public Sans Light"/>
            </a:endParaRPr>
          </a:p>
        </p:txBody>
      </p:sp>
      <p:sp>
        <p:nvSpPr>
          <p:cNvPr id="1356" name="Google Shape;1356;p130" descr="Largest agency independent technology organization in the government&#10;Over 26 products and services  &#10;Partnered with almost every agency in government&#10;Focused on public-facing shared digital services that provide building blocks that help agencies deliver better government experiences to the public, reducing risk, time, cost, and creating economies of scale across agency boundaries.&#10;"/>
          <p:cNvSpPr txBox="1"/>
          <p:nvPr/>
        </p:nvSpPr>
        <p:spPr>
          <a:xfrm>
            <a:off x="4359150" y="936575"/>
            <a:ext cx="4304700" cy="3286200"/>
          </a:xfrm>
          <a:prstGeom prst="rect">
            <a:avLst/>
          </a:prstGeom>
          <a:noFill/>
          <a:ln>
            <a:noFill/>
          </a:ln>
        </p:spPr>
        <p:txBody>
          <a:bodyPr spcFirstLastPara="1" wrap="square" lIns="91425" tIns="91425" rIns="91425" bIns="91425" anchor="ctr" anchorCtr="0">
            <a:spAutoFit/>
          </a:bodyPr>
          <a:lstStyle/>
          <a:p>
            <a:pPr marL="228600" marR="0" lvl="0" indent="-226058" algn="l" rtl="0">
              <a:lnSpc>
                <a:spcPct val="125000"/>
              </a:lnSpc>
              <a:spcBef>
                <a:spcPts val="0"/>
              </a:spcBef>
              <a:spcAft>
                <a:spcPts val="0"/>
              </a:spcAft>
              <a:buClr>
                <a:schemeClr val="accent5"/>
              </a:buClr>
              <a:buSzPts val="1400"/>
              <a:buFont typeface="Public Sans Light"/>
              <a:buChar char="⦁"/>
            </a:pPr>
            <a:r>
              <a:rPr lang="en" dirty="0">
                <a:solidFill>
                  <a:schemeClr val="dk2"/>
                </a:solidFill>
                <a:latin typeface="Public Sans Light"/>
                <a:ea typeface="Public Sans Light"/>
                <a:cs typeface="Public Sans Light"/>
                <a:sym typeface="Public Sans Light"/>
              </a:rPr>
              <a:t>Largest agency independent technology organization in the government</a:t>
            </a:r>
            <a:endParaRPr i="0" u="none" strike="noStrike" cap="none" dirty="0">
              <a:solidFill>
                <a:schemeClr val="dk2"/>
              </a:solidFill>
              <a:latin typeface="Public Sans Light"/>
              <a:ea typeface="Public Sans Light"/>
              <a:cs typeface="Public Sans Light"/>
              <a:sym typeface="Public Sans Light"/>
            </a:endParaRPr>
          </a:p>
          <a:p>
            <a:pPr marL="228600" marR="0" lvl="0" indent="-226058" algn="l" rtl="0">
              <a:lnSpc>
                <a:spcPct val="125000"/>
              </a:lnSpc>
              <a:spcBef>
                <a:spcPts val="500"/>
              </a:spcBef>
              <a:spcAft>
                <a:spcPts val="0"/>
              </a:spcAft>
              <a:buClr>
                <a:schemeClr val="accent5"/>
              </a:buClr>
              <a:buSzPts val="1400"/>
              <a:buFont typeface="Roboto Light"/>
              <a:buChar char="⦁"/>
            </a:pPr>
            <a:r>
              <a:rPr lang="en" b="1" dirty="0">
                <a:solidFill>
                  <a:schemeClr val="accent5"/>
                </a:solidFill>
                <a:latin typeface="Public Sans"/>
                <a:ea typeface="Public Sans"/>
                <a:cs typeface="Public Sans"/>
                <a:sym typeface="Public Sans"/>
              </a:rPr>
              <a:t>Over 26</a:t>
            </a:r>
            <a:r>
              <a:rPr lang="en" b="1" i="0" u="none" strike="noStrike" cap="none" dirty="0">
                <a:solidFill>
                  <a:schemeClr val="accent5"/>
                </a:solidFill>
                <a:latin typeface="Public Sans"/>
                <a:ea typeface="Public Sans"/>
                <a:cs typeface="Public Sans"/>
                <a:sym typeface="Public Sans"/>
              </a:rPr>
              <a:t> products and services </a:t>
            </a:r>
            <a:r>
              <a:rPr lang="en" i="0" u="none" strike="noStrike" cap="none" dirty="0">
                <a:solidFill>
                  <a:schemeClr val="accent5"/>
                </a:solidFill>
                <a:latin typeface="Public Sans Light"/>
                <a:ea typeface="Public Sans Light"/>
                <a:cs typeface="Public Sans Light"/>
                <a:sym typeface="Public Sans Light"/>
              </a:rPr>
              <a:t> </a:t>
            </a:r>
            <a:endParaRPr i="0" u="none" strike="noStrike" cap="none" dirty="0">
              <a:solidFill>
                <a:schemeClr val="accent5"/>
              </a:solidFill>
              <a:latin typeface="Public Sans Light"/>
              <a:ea typeface="Public Sans Light"/>
              <a:cs typeface="Public Sans Light"/>
              <a:sym typeface="Public Sans Light"/>
            </a:endParaRPr>
          </a:p>
          <a:p>
            <a:pPr marL="228600" marR="0" lvl="0" indent="-226058" algn="l" rtl="0">
              <a:lnSpc>
                <a:spcPct val="125000"/>
              </a:lnSpc>
              <a:spcBef>
                <a:spcPts val="500"/>
              </a:spcBef>
              <a:spcAft>
                <a:spcPts val="0"/>
              </a:spcAft>
              <a:buClr>
                <a:schemeClr val="accent5"/>
              </a:buClr>
              <a:buSzPts val="1400"/>
              <a:buFont typeface="Public Sans Light"/>
              <a:buChar char="⦁"/>
            </a:pPr>
            <a:r>
              <a:rPr lang="en" i="0" u="none" strike="noStrike" cap="none" dirty="0">
                <a:solidFill>
                  <a:schemeClr val="dk2"/>
                </a:solidFill>
                <a:latin typeface="Public Sans Light"/>
                <a:ea typeface="Public Sans Light"/>
                <a:cs typeface="Public Sans Light"/>
                <a:sym typeface="Public Sans Light"/>
              </a:rPr>
              <a:t>Partnered with almost every agency in government</a:t>
            </a:r>
            <a:endParaRPr i="0" u="none" strike="noStrike" cap="none" dirty="0">
              <a:solidFill>
                <a:schemeClr val="dk2"/>
              </a:solidFill>
              <a:latin typeface="Public Sans Light"/>
              <a:ea typeface="Public Sans Light"/>
              <a:cs typeface="Public Sans Light"/>
              <a:sym typeface="Public Sans Light"/>
            </a:endParaRPr>
          </a:p>
          <a:p>
            <a:pPr marL="228600" marR="0" lvl="0" indent="-226058" algn="l" rtl="0">
              <a:lnSpc>
                <a:spcPct val="125000"/>
              </a:lnSpc>
              <a:spcBef>
                <a:spcPts val="500"/>
              </a:spcBef>
              <a:spcAft>
                <a:spcPts val="0"/>
              </a:spcAft>
              <a:buClr>
                <a:schemeClr val="accent5"/>
              </a:buClr>
              <a:buSzPts val="1400"/>
              <a:buFont typeface="Public Sans Light"/>
              <a:buChar char="⦁"/>
            </a:pPr>
            <a:r>
              <a:rPr lang="en" i="0" u="none" strike="noStrike" cap="none" dirty="0">
                <a:solidFill>
                  <a:schemeClr val="dk2"/>
                </a:solidFill>
                <a:latin typeface="Public Sans Light"/>
                <a:ea typeface="Public Sans Light"/>
                <a:cs typeface="Public Sans Light"/>
                <a:sym typeface="Public Sans Light"/>
              </a:rPr>
              <a:t>Focused on public-facing shared digital services that provide building blocks that help agencies deliver better government experiences to the public, reducing risk, time, cost, and creating economies of scale across agency boundaries.</a:t>
            </a:r>
            <a:endParaRPr i="0" u="none" strike="noStrike" cap="none" dirty="0">
              <a:solidFill>
                <a:schemeClr val="dk2"/>
              </a:solidFill>
              <a:latin typeface="Public Sans Light"/>
              <a:ea typeface="Public Sans Light"/>
              <a:cs typeface="Public Sans Light"/>
              <a:sym typeface="Public Sans Light"/>
            </a:endParaRPr>
          </a:p>
        </p:txBody>
      </p:sp>
      <p:pic>
        <p:nvPicPr>
          <p:cNvPr id="1357" name="Google Shape;1357;p13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8214" y="1298927"/>
            <a:ext cx="286625" cy="320924"/>
          </a:xfrm>
          <a:prstGeom prst="rect">
            <a:avLst/>
          </a:prstGeom>
          <a:noFill/>
          <a:ln>
            <a:noFill/>
          </a:ln>
        </p:spPr>
      </p:pic>
      <p:sp>
        <p:nvSpPr>
          <p:cNvPr id="1358" name="Google Shape;1358;p130" descr="Vision: &#10;Trusted, modern government experiences for all.&#10;"/>
          <p:cNvSpPr txBox="1"/>
          <p:nvPr/>
        </p:nvSpPr>
        <p:spPr>
          <a:xfrm>
            <a:off x="1087350" y="1030050"/>
            <a:ext cx="2929800" cy="93120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800"/>
              </a:spcAft>
              <a:buClr>
                <a:srgbClr val="000000"/>
              </a:buClr>
              <a:buSzPts val="1500"/>
              <a:buFont typeface="Arial"/>
              <a:buNone/>
            </a:pPr>
            <a:r>
              <a:rPr lang="en" sz="1600" b="1" i="0" u="none" strike="noStrike" cap="none" dirty="0">
                <a:solidFill>
                  <a:srgbClr val="1E7184"/>
                </a:solidFill>
                <a:latin typeface="Public Sans"/>
                <a:ea typeface="Public Sans"/>
                <a:cs typeface="Public Sans"/>
                <a:sym typeface="Public Sans"/>
              </a:rPr>
              <a:t>Vision: </a:t>
            </a:r>
            <a:br>
              <a:rPr lang="en" sz="1500" b="1" i="0" u="none" strike="noStrike" cap="none" dirty="0">
                <a:solidFill>
                  <a:srgbClr val="00548E"/>
                </a:solidFill>
                <a:latin typeface="Public Sans"/>
                <a:ea typeface="Public Sans"/>
                <a:cs typeface="Public Sans"/>
                <a:sym typeface="Public Sans"/>
              </a:rPr>
            </a:br>
            <a:r>
              <a:rPr lang="en" i="0" u="none" strike="noStrike" cap="none" dirty="0">
                <a:solidFill>
                  <a:srgbClr val="1F303E"/>
                </a:solidFill>
                <a:latin typeface="Public Sans ExtraLight"/>
                <a:ea typeface="Public Sans ExtraLight"/>
                <a:cs typeface="Public Sans ExtraLight"/>
                <a:sym typeface="Public Sans ExtraLight"/>
              </a:rPr>
              <a:t>Trusted, modern government experiences for all.</a:t>
            </a:r>
            <a:endParaRPr i="0" u="none" strike="noStrike" cap="none" dirty="0">
              <a:solidFill>
                <a:srgbClr val="1F303E"/>
              </a:solidFill>
              <a:latin typeface="Public Sans ExtraLight"/>
              <a:ea typeface="Public Sans ExtraLight"/>
              <a:cs typeface="Public Sans ExtraLight"/>
              <a:sym typeface="Public Sans ExtraLight"/>
            </a:endParaRPr>
          </a:p>
        </p:txBody>
      </p:sp>
      <p:sp>
        <p:nvSpPr>
          <p:cNvPr id="1359" name="Google Shape;1359;p130" descr="Mission: &#10;Design and deliver a digital government with and for the American public.&#10;"/>
          <p:cNvSpPr txBox="1"/>
          <p:nvPr/>
        </p:nvSpPr>
        <p:spPr>
          <a:xfrm>
            <a:off x="1087350" y="2124875"/>
            <a:ext cx="2929800" cy="117900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800"/>
              </a:spcAft>
              <a:buClr>
                <a:srgbClr val="000000"/>
              </a:buClr>
              <a:buSzPts val="1500"/>
              <a:buFont typeface="Arial"/>
              <a:buNone/>
            </a:pPr>
            <a:r>
              <a:rPr lang="en" sz="1600" b="1" i="0" strike="noStrike" cap="none" dirty="0">
                <a:solidFill>
                  <a:srgbClr val="1E7184"/>
                </a:solidFill>
                <a:latin typeface="Public Sans"/>
                <a:ea typeface="Public Sans"/>
                <a:cs typeface="Public Sans"/>
                <a:sym typeface="Public Sans"/>
              </a:rPr>
              <a:t>Mission:</a:t>
            </a:r>
            <a:r>
              <a:rPr lang="en" sz="1600" i="0" strike="noStrike" cap="none" dirty="0">
                <a:solidFill>
                  <a:srgbClr val="1E7184"/>
                </a:solidFill>
                <a:latin typeface="Public Sans Light"/>
                <a:ea typeface="Public Sans Light"/>
                <a:cs typeface="Public Sans Light"/>
                <a:sym typeface="Public Sans Light"/>
              </a:rPr>
              <a:t> </a:t>
            </a:r>
            <a:br>
              <a:rPr lang="en" sz="1500" i="0" u="none" strike="noStrike" cap="none" dirty="0">
                <a:solidFill>
                  <a:srgbClr val="00548E"/>
                </a:solidFill>
                <a:latin typeface="Public Sans Light"/>
                <a:ea typeface="Public Sans Light"/>
                <a:cs typeface="Public Sans Light"/>
                <a:sym typeface="Public Sans Light"/>
              </a:rPr>
            </a:br>
            <a:r>
              <a:rPr lang="en" i="0" u="none" strike="noStrike" cap="none" dirty="0">
                <a:solidFill>
                  <a:srgbClr val="1F303E"/>
                </a:solidFill>
                <a:latin typeface="Public Sans ExtraLight"/>
                <a:ea typeface="Public Sans ExtraLight"/>
                <a:cs typeface="Public Sans ExtraLight"/>
                <a:sym typeface="Public Sans ExtraLight"/>
              </a:rPr>
              <a:t>Design and deliver a digital government with and for the American public.</a:t>
            </a:r>
            <a:endParaRPr i="0" u="none" strike="noStrike" cap="none" dirty="0">
              <a:solidFill>
                <a:srgbClr val="1F303E"/>
              </a:solidFill>
              <a:latin typeface="Public Sans ExtraLight"/>
              <a:ea typeface="Public Sans ExtraLight"/>
              <a:cs typeface="Public Sans ExtraLight"/>
              <a:sym typeface="Public Sans ExtraLight"/>
            </a:endParaRPr>
          </a:p>
        </p:txBody>
      </p:sp>
      <p:sp>
        <p:nvSpPr>
          <p:cNvPr id="1360" name="Google Shape;1360;p130"/>
          <p:cNvSpPr/>
          <p:nvPr/>
        </p:nvSpPr>
        <p:spPr>
          <a:xfrm>
            <a:off x="477150" y="2244900"/>
            <a:ext cx="548700" cy="548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1" name="Google Shape;1361;p13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8213" y="2370603"/>
            <a:ext cx="286626" cy="270543"/>
          </a:xfrm>
          <a:prstGeom prst="rect">
            <a:avLst/>
          </a:prstGeom>
          <a:noFill/>
          <a:ln>
            <a:noFill/>
          </a:ln>
        </p:spPr>
      </p:pic>
      <p:sp>
        <p:nvSpPr>
          <p:cNvPr id="1362" name="Google Shape;1362;p130" descr="Goal: &#10;Help agencies meet the needs of the public in seamless, secure, and equitable ways.&#10;"/>
          <p:cNvSpPr txBox="1"/>
          <p:nvPr/>
        </p:nvSpPr>
        <p:spPr>
          <a:xfrm>
            <a:off x="1087350" y="3418650"/>
            <a:ext cx="2929800" cy="117900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800"/>
              </a:spcAft>
              <a:buClr>
                <a:srgbClr val="000000"/>
              </a:buClr>
              <a:buSzPts val="1500"/>
              <a:buFont typeface="Arial"/>
              <a:buNone/>
            </a:pPr>
            <a:r>
              <a:rPr lang="en" sz="1600" b="1" dirty="0">
                <a:solidFill>
                  <a:srgbClr val="1E7184"/>
                </a:solidFill>
                <a:latin typeface="Public Sans"/>
                <a:ea typeface="Public Sans"/>
                <a:cs typeface="Public Sans"/>
                <a:sym typeface="Public Sans"/>
              </a:rPr>
              <a:t>Goal</a:t>
            </a:r>
            <a:r>
              <a:rPr lang="en" sz="1600" b="1" i="0" strike="noStrike" cap="none" dirty="0">
                <a:solidFill>
                  <a:srgbClr val="1E7184"/>
                </a:solidFill>
                <a:latin typeface="Public Sans"/>
                <a:ea typeface="Public Sans"/>
                <a:cs typeface="Public Sans"/>
                <a:sym typeface="Public Sans"/>
              </a:rPr>
              <a:t>:</a:t>
            </a:r>
            <a:r>
              <a:rPr lang="en" sz="1600" i="0" strike="noStrike" cap="none" dirty="0">
                <a:solidFill>
                  <a:srgbClr val="1E7184"/>
                </a:solidFill>
                <a:latin typeface="Public Sans Light"/>
                <a:ea typeface="Public Sans Light"/>
                <a:cs typeface="Public Sans Light"/>
                <a:sym typeface="Public Sans Light"/>
              </a:rPr>
              <a:t> </a:t>
            </a:r>
            <a:br>
              <a:rPr lang="en" sz="1500" i="0" u="none" strike="noStrike" cap="none" dirty="0">
                <a:solidFill>
                  <a:srgbClr val="00548E"/>
                </a:solidFill>
                <a:latin typeface="Public Sans Light"/>
                <a:ea typeface="Public Sans Light"/>
                <a:cs typeface="Public Sans Light"/>
                <a:sym typeface="Public Sans Light"/>
              </a:rPr>
            </a:br>
            <a:r>
              <a:rPr lang="en" dirty="0">
                <a:solidFill>
                  <a:srgbClr val="1F303E"/>
                </a:solidFill>
                <a:latin typeface="Public Sans ExtraLight"/>
                <a:ea typeface="Public Sans ExtraLight"/>
                <a:cs typeface="Public Sans ExtraLight"/>
                <a:sym typeface="Public Sans ExtraLight"/>
              </a:rPr>
              <a:t>Help agencies meet the needs of the public in seamless, secure, and equitable ways.</a:t>
            </a:r>
            <a:endParaRPr i="0" u="none" strike="noStrike" cap="none" dirty="0">
              <a:solidFill>
                <a:srgbClr val="1F303E"/>
              </a:solidFill>
              <a:latin typeface="Public Sans ExtraLight"/>
              <a:ea typeface="Public Sans ExtraLight"/>
              <a:cs typeface="Public Sans ExtraLight"/>
              <a:sym typeface="Public Sans ExtraLight"/>
            </a:endParaRPr>
          </a:p>
        </p:txBody>
      </p:sp>
      <p:sp>
        <p:nvSpPr>
          <p:cNvPr id="1363" name="Google Shape;1363;p130">
            <a:extLst>
              <a:ext uri="{C183D7F6-B498-43B3-948B-1728B52AA6E4}">
                <adec:decorative xmlns:adec="http://schemas.microsoft.com/office/drawing/2017/decorative" val="1"/>
              </a:ext>
            </a:extLst>
          </p:cNvPr>
          <p:cNvSpPr/>
          <p:nvPr/>
        </p:nvSpPr>
        <p:spPr>
          <a:xfrm>
            <a:off x="477150" y="3544725"/>
            <a:ext cx="548700" cy="548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30"/>
          <p:cNvSpPr/>
          <p:nvPr/>
        </p:nvSpPr>
        <p:spPr>
          <a:xfrm>
            <a:off x="608226" y="3675761"/>
            <a:ext cx="286625" cy="286625"/>
          </a:xfrm>
          <a:custGeom>
            <a:avLst/>
            <a:gdLst/>
            <a:ahLst/>
            <a:cxnLst/>
            <a:rect l="l" t="t" r="r" b="b"/>
            <a:pathLst>
              <a:path w="176" h="176" extrusionOk="0">
                <a:moveTo>
                  <a:pt x="52" y="24"/>
                </a:moveTo>
                <a:cubicBezTo>
                  <a:pt x="37" y="24"/>
                  <a:pt x="24" y="37"/>
                  <a:pt x="24" y="52"/>
                </a:cubicBezTo>
                <a:cubicBezTo>
                  <a:pt x="24" y="68"/>
                  <a:pt x="37" y="80"/>
                  <a:pt x="52" y="80"/>
                </a:cubicBezTo>
                <a:cubicBezTo>
                  <a:pt x="67" y="80"/>
                  <a:pt x="80" y="68"/>
                  <a:pt x="80" y="52"/>
                </a:cubicBezTo>
                <a:cubicBezTo>
                  <a:pt x="80" y="37"/>
                  <a:pt x="67" y="24"/>
                  <a:pt x="52" y="24"/>
                </a:cubicBezTo>
                <a:moveTo>
                  <a:pt x="52" y="72"/>
                </a:moveTo>
                <a:cubicBezTo>
                  <a:pt x="41" y="72"/>
                  <a:pt x="32" y="63"/>
                  <a:pt x="32" y="52"/>
                </a:cubicBezTo>
                <a:cubicBezTo>
                  <a:pt x="32" y="41"/>
                  <a:pt x="41" y="32"/>
                  <a:pt x="52" y="32"/>
                </a:cubicBezTo>
                <a:cubicBezTo>
                  <a:pt x="63" y="32"/>
                  <a:pt x="72" y="41"/>
                  <a:pt x="72" y="52"/>
                </a:cubicBezTo>
                <a:cubicBezTo>
                  <a:pt x="72" y="63"/>
                  <a:pt x="63" y="72"/>
                  <a:pt x="52" y="72"/>
                </a:cubicBezTo>
                <a:moveTo>
                  <a:pt x="129" y="88"/>
                </a:moveTo>
                <a:cubicBezTo>
                  <a:pt x="129" y="88"/>
                  <a:pt x="130" y="88"/>
                  <a:pt x="131" y="88"/>
                </a:cubicBezTo>
                <a:cubicBezTo>
                  <a:pt x="132" y="88"/>
                  <a:pt x="133" y="88"/>
                  <a:pt x="134" y="87"/>
                </a:cubicBezTo>
                <a:cubicBezTo>
                  <a:pt x="135" y="84"/>
                  <a:pt x="137" y="82"/>
                  <a:pt x="139" y="80"/>
                </a:cubicBezTo>
                <a:cubicBezTo>
                  <a:pt x="140" y="79"/>
                  <a:pt x="140" y="76"/>
                  <a:pt x="138" y="75"/>
                </a:cubicBezTo>
                <a:cubicBezTo>
                  <a:pt x="136" y="73"/>
                  <a:pt x="134" y="73"/>
                  <a:pt x="133" y="75"/>
                </a:cubicBezTo>
                <a:cubicBezTo>
                  <a:pt x="131" y="78"/>
                  <a:pt x="129" y="80"/>
                  <a:pt x="127" y="82"/>
                </a:cubicBezTo>
                <a:cubicBezTo>
                  <a:pt x="126" y="84"/>
                  <a:pt x="127" y="87"/>
                  <a:pt x="129" y="88"/>
                </a:cubicBezTo>
                <a:moveTo>
                  <a:pt x="56" y="148"/>
                </a:moveTo>
                <a:cubicBezTo>
                  <a:pt x="56" y="146"/>
                  <a:pt x="54" y="144"/>
                  <a:pt x="52" y="144"/>
                </a:cubicBezTo>
                <a:cubicBezTo>
                  <a:pt x="50" y="144"/>
                  <a:pt x="48" y="146"/>
                  <a:pt x="48" y="148"/>
                </a:cubicBezTo>
                <a:cubicBezTo>
                  <a:pt x="48" y="148"/>
                  <a:pt x="48" y="151"/>
                  <a:pt x="49" y="153"/>
                </a:cubicBezTo>
                <a:cubicBezTo>
                  <a:pt x="50" y="155"/>
                  <a:pt x="51" y="156"/>
                  <a:pt x="53" y="156"/>
                </a:cubicBezTo>
                <a:cubicBezTo>
                  <a:pt x="53" y="156"/>
                  <a:pt x="54" y="156"/>
                  <a:pt x="54" y="156"/>
                </a:cubicBezTo>
                <a:cubicBezTo>
                  <a:pt x="56" y="155"/>
                  <a:pt x="57" y="153"/>
                  <a:pt x="56" y="151"/>
                </a:cubicBezTo>
                <a:cubicBezTo>
                  <a:pt x="56" y="149"/>
                  <a:pt x="56" y="148"/>
                  <a:pt x="56" y="148"/>
                </a:cubicBezTo>
                <a:moveTo>
                  <a:pt x="96" y="168"/>
                </a:moveTo>
                <a:cubicBezTo>
                  <a:pt x="93" y="168"/>
                  <a:pt x="91" y="168"/>
                  <a:pt x="88" y="167"/>
                </a:cubicBezTo>
                <a:cubicBezTo>
                  <a:pt x="86" y="167"/>
                  <a:pt x="84" y="168"/>
                  <a:pt x="84" y="171"/>
                </a:cubicBezTo>
                <a:cubicBezTo>
                  <a:pt x="83" y="173"/>
                  <a:pt x="85" y="175"/>
                  <a:pt x="87" y="175"/>
                </a:cubicBezTo>
                <a:cubicBezTo>
                  <a:pt x="90" y="175"/>
                  <a:pt x="93" y="176"/>
                  <a:pt x="96" y="176"/>
                </a:cubicBezTo>
                <a:cubicBezTo>
                  <a:pt x="96" y="176"/>
                  <a:pt x="96" y="176"/>
                  <a:pt x="96" y="176"/>
                </a:cubicBezTo>
                <a:cubicBezTo>
                  <a:pt x="98" y="176"/>
                  <a:pt x="100" y="174"/>
                  <a:pt x="100" y="172"/>
                </a:cubicBezTo>
                <a:cubicBezTo>
                  <a:pt x="100" y="170"/>
                  <a:pt x="98" y="168"/>
                  <a:pt x="96" y="168"/>
                </a:cubicBezTo>
                <a:moveTo>
                  <a:pt x="73" y="164"/>
                </a:moveTo>
                <a:cubicBezTo>
                  <a:pt x="70" y="163"/>
                  <a:pt x="68" y="162"/>
                  <a:pt x="66" y="161"/>
                </a:cubicBezTo>
                <a:cubicBezTo>
                  <a:pt x="64" y="159"/>
                  <a:pt x="61" y="160"/>
                  <a:pt x="60" y="162"/>
                </a:cubicBezTo>
                <a:cubicBezTo>
                  <a:pt x="59" y="164"/>
                  <a:pt x="60" y="166"/>
                  <a:pt x="62" y="167"/>
                </a:cubicBezTo>
                <a:cubicBezTo>
                  <a:pt x="64" y="169"/>
                  <a:pt x="67" y="170"/>
                  <a:pt x="70" y="171"/>
                </a:cubicBezTo>
                <a:cubicBezTo>
                  <a:pt x="70" y="171"/>
                  <a:pt x="71" y="172"/>
                  <a:pt x="71" y="172"/>
                </a:cubicBezTo>
                <a:cubicBezTo>
                  <a:pt x="73" y="172"/>
                  <a:pt x="74" y="171"/>
                  <a:pt x="75" y="169"/>
                </a:cubicBezTo>
                <a:cubicBezTo>
                  <a:pt x="76" y="167"/>
                  <a:pt x="75" y="164"/>
                  <a:pt x="73" y="164"/>
                </a:cubicBezTo>
                <a:moveTo>
                  <a:pt x="120" y="167"/>
                </a:moveTo>
                <a:cubicBezTo>
                  <a:pt x="118" y="167"/>
                  <a:pt x="115" y="168"/>
                  <a:pt x="112" y="168"/>
                </a:cubicBezTo>
                <a:cubicBezTo>
                  <a:pt x="110" y="168"/>
                  <a:pt x="108" y="170"/>
                  <a:pt x="108" y="172"/>
                </a:cubicBezTo>
                <a:cubicBezTo>
                  <a:pt x="109" y="174"/>
                  <a:pt x="110" y="176"/>
                  <a:pt x="112" y="176"/>
                </a:cubicBezTo>
                <a:cubicBezTo>
                  <a:pt x="112" y="176"/>
                  <a:pt x="113" y="176"/>
                  <a:pt x="113" y="176"/>
                </a:cubicBezTo>
                <a:cubicBezTo>
                  <a:pt x="116" y="176"/>
                  <a:pt x="118" y="175"/>
                  <a:pt x="121" y="175"/>
                </a:cubicBezTo>
                <a:cubicBezTo>
                  <a:pt x="123" y="175"/>
                  <a:pt x="125" y="173"/>
                  <a:pt x="125" y="170"/>
                </a:cubicBezTo>
                <a:cubicBezTo>
                  <a:pt x="124" y="168"/>
                  <a:pt x="122" y="167"/>
                  <a:pt x="120" y="167"/>
                </a:cubicBezTo>
                <a:moveTo>
                  <a:pt x="152" y="58"/>
                </a:moveTo>
                <a:cubicBezTo>
                  <a:pt x="150" y="59"/>
                  <a:pt x="147" y="61"/>
                  <a:pt x="145" y="63"/>
                </a:cubicBezTo>
                <a:cubicBezTo>
                  <a:pt x="143" y="64"/>
                  <a:pt x="143" y="67"/>
                  <a:pt x="144" y="69"/>
                </a:cubicBezTo>
                <a:cubicBezTo>
                  <a:pt x="145" y="70"/>
                  <a:pt x="146" y="70"/>
                  <a:pt x="148" y="70"/>
                </a:cubicBezTo>
                <a:cubicBezTo>
                  <a:pt x="148" y="70"/>
                  <a:pt x="149" y="70"/>
                  <a:pt x="150" y="69"/>
                </a:cubicBezTo>
                <a:cubicBezTo>
                  <a:pt x="152" y="68"/>
                  <a:pt x="154" y="66"/>
                  <a:pt x="157" y="64"/>
                </a:cubicBezTo>
                <a:cubicBezTo>
                  <a:pt x="158" y="63"/>
                  <a:pt x="159" y="61"/>
                  <a:pt x="157" y="59"/>
                </a:cubicBezTo>
                <a:cubicBezTo>
                  <a:pt x="156" y="57"/>
                  <a:pt x="154" y="57"/>
                  <a:pt x="152" y="58"/>
                </a:cubicBezTo>
                <a:moveTo>
                  <a:pt x="152" y="138"/>
                </a:moveTo>
                <a:cubicBezTo>
                  <a:pt x="150" y="138"/>
                  <a:pt x="149" y="140"/>
                  <a:pt x="149" y="142"/>
                </a:cubicBezTo>
                <a:cubicBezTo>
                  <a:pt x="150" y="144"/>
                  <a:pt x="150" y="145"/>
                  <a:pt x="150" y="146"/>
                </a:cubicBezTo>
                <a:cubicBezTo>
                  <a:pt x="150" y="147"/>
                  <a:pt x="150" y="148"/>
                  <a:pt x="149" y="149"/>
                </a:cubicBezTo>
                <a:cubicBezTo>
                  <a:pt x="149" y="151"/>
                  <a:pt x="150" y="153"/>
                  <a:pt x="153" y="154"/>
                </a:cubicBezTo>
                <a:cubicBezTo>
                  <a:pt x="153" y="154"/>
                  <a:pt x="153" y="154"/>
                  <a:pt x="153" y="154"/>
                </a:cubicBezTo>
                <a:cubicBezTo>
                  <a:pt x="155" y="154"/>
                  <a:pt x="157" y="152"/>
                  <a:pt x="157" y="150"/>
                </a:cubicBezTo>
                <a:cubicBezTo>
                  <a:pt x="158" y="149"/>
                  <a:pt x="158" y="148"/>
                  <a:pt x="158" y="146"/>
                </a:cubicBezTo>
                <a:cubicBezTo>
                  <a:pt x="158" y="144"/>
                  <a:pt x="158" y="142"/>
                  <a:pt x="157" y="141"/>
                </a:cubicBezTo>
                <a:cubicBezTo>
                  <a:pt x="157" y="138"/>
                  <a:pt x="155" y="137"/>
                  <a:pt x="152" y="138"/>
                </a:cubicBezTo>
                <a:moveTo>
                  <a:pt x="175" y="48"/>
                </a:moveTo>
                <a:cubicBezTo>
                  <a:pt x="174" y="46"/>
                  <a:pt x="172" y="46"/>
                  <a:pt x="170" y="47"/>
                </a:cubicBezTo>
                <a:cubicBezTo>
                  <a:pt x="170" y="47"/>
                  <a:pt x="169" y="47"/>
                  <a:pt x="166" y="49"/>
                </a:cubicBezTo>
                <a:cubicBezTo>
                  <a:pt x="164" y="50"/>
                  <a:pt x="164" y="52"/>
                  <a:pt x="165" y="54"/>
                </a:cubicBezTo>
                <a:cubicBezTo>
                  <a:pt x="166" y="55"/>
                  <a:pt x="167" y="56"/>
                  <a:pt x="168" y="56"/>
                </a:cubicBezTo>
                <a:cubicBezTo>
                  <a:pt x="169" y="56"/>
                  <a:pt x="170" y="56"/>
                  <a:pt x="170" y="55"/>
                </a:cubicBezTo>
                <a:cubicBezTo>
                  <a:pt x="172" y="54"/>
                  <a:pt x="174" y="54"/>
                  <a:pt x="174" y="54"/>
                </a:cubicBezTo>
                <a:cubicBezTo>
                  <a:pt x="176" y="53"/>
                  <a:pt x="176" y="50"/>
                  <a:pt x="175" y="48"/>
                </a:cubicBezTo>
                <a:moveTo>
                  <a:pt x="149" y="124"/>
                </a:moveTo>
                <a:cubicBezTo>
                  <a:pt x="147" y="122"/>
                  <a:pt x="145" y="120"/>
                  <a:pt x="143" y="118"/>
                </a:cubicBezTo>
                <a:cubicBezTo>
                  <a:pt x="142" y="116"/>
                  <a:pt x="139" y="116"/>
                  <a:pt x="138" y="118"/>
                </a:cubicBezTo>
                <a:cubicBezTo>
                  <a:pt x="136" y="119"/>
                  <a:pt x="136" y="122"/>
                  <a:pt x="138" y="123"/>
                </a:cubicBezTo>
                <a:cubicBezTo>
                  <a:pt x="139" y="125"/>
                  <a:pt x="141" y="127"/>
                  <a:pt x="143" y="129"/>
                </a:cubicBezTo>
                <a:cubicBezTo>
                  <a:pt x="144" y="130"/>
                  <a:pt x="145" y="131"/>
                  <a:pt x="146" y="131"/>
                </a:cubicBezTo>
                <a:cubicBezTo>
                  <a:pt x="147" y="131"/>
                  <a:pt x="148" y="130"/>
                  <a:pt x="148" y="130"/>
                </a:cubicBezTo>
                <a:cubicBezTo>
                  <a:pt x="150" y="128"/>
                  <a:pt x="150" y="126"/>
                  <a:pt x="149" y="124"/>
                </a:cubicBezTo>
                <a:moveTo>
                  <a:pt x="133" y="106"/>
                </a:moveTo>
                <a:cubicBezTo>
                  <a:pt x="132" y="104"/>
                  <a:pt x="131" y="102"/>
                  <a:pt x="131" y="100"/>
                </a:cubicBezTo>
                <a:cubicBezTo>
                  <a:pt x="130" y="98"/>
                  <a:pt x="128" y="96"/>
                  <a:pt x="126" y="96"/>
                </a:cubicBezTo>
                <a:cubicBezTo>
                  <a:pt x="124" y="97"/>
                  <a:pt x="122" y="99"/>
                  <a:pt x="123" y="101"/>
                </a:cubicBezTo>
                <a:cubicBezTo>
                  <a:pt x="123" y="104"/>
                  <a:pt x="124" y="107"/>
                  <a:pt x="126" y="110"/>
                </a:cubicBezTo>
                <a:cubicBezTo>
                  <a:pt x="126" y="111"/>
                  <a:pt x="128" y="112"/>
                  <a:pt x="129" y="112"/>
                </a:cubicBezTo>
                <a:cubicBezTo>
                  <a:pt x="130" y="112"/>
                  <a:pt x="131" y="112"/>
                  <a:pt x="131" y="112"/>
                </a:cubicBezTo>
                <a:cubicBezTo>
                  <a:pt x="133" y="111"/>
                  <a:pt x="134" y="108"/>
                  <a:pt x="133" y="106"/>
                </a:cubicBezTo>
                <a:moveTo>
                  <a:pt x="142" y="160"/>
                </a:moveTo>
                <a:cubicBezTo>
                  <a:pt x="140" y="161"/>
                  <a:pt x="138" y="162"/>
                  <a:pt x="135" y="163"/>
                </a:cubicBezTo>
                <a:cubicBezTo>
                  <a:pt x="133" y="164"/>
                  <a:pt x="132" y="166"/>
                  <a:pt x="133" y="168"/>
                </a:cubicBezTo>
                <a:cubicBezTo>
                  <a:pt x="134" y="170"/>
                  <a:pt x="135" y="171"/>
                  <a:pt x="137" y="171"/>
                </a:cubicBezTo>
                <a:cubicBezTo>
                  <a:pt x="137" y="171"/>
                  <a:pt x="138" y="171"/>
                  <a:pt x="138" y="171"/>
                </a:cubicBezTo>
                <a:cubicBezTo>
                  <a:pt x="141" y="169"/>
                  <a:pt x="144" y="168"/>
                  <a:pt x="146" y="166"/>
                </a:cubicBezTo>
                <a:cubicBezTo>
                  <a:pt x="148" y="165"/>
                  <a:pt x="149" y="162"/>
                  <a:pt x="147" y="161"/>
                </a:cubicBezTo>
                <a:cubicBezTo>
                  <a:pt x="146" y="159"/>
                  <a:pt x="144" y="158"/>
                  <a:pt x="142" y="160"/>
                </a:cubicBezTo>
                <a:moveTo>
                  <a:pt x="52" y="0"/>
                </a:moveTo>
                <a:cubicBezTo>
                  <a:pt x="23" y="0"/>
                  <a:pt x="0" y="23"/>
                  <a:pt x="0" y="52"/>
                </a:cubicBezTo>
                <a:cubicBezTo>
                  <a:pt x="0" y="95"/>
                  <a:pt x="52" y="136"/>
                  <a:pt x="52" y="136"/>
                </a:cubicBezTo>
                <a:cubicBezTo>
                  <a:pt x="52" y="136"/>
                  <a:pt x="104" y="95"/>
                  <a:pt x="104" y="52"/>
                </a:cubicBezTo>
                <a:cubicBezTo>
                  <a:pt x="104" y="23"/>
                  <a:pt x="81" y="0"/>
                  <a:pt x="52" y="0"/>
                </a:cubicBezTo>
                <a:moveTo>
                  <a:pt x="52" y="125"/>
                </a:moveTo>
                <a:cubicBezTo>
                  <a:pt x="47" y="121"/>
                  <a:pt x="40" y="114"/>
                  <a:pt x="32" y="105"/>
                </a:cubicBezTo>
                <a:cubicBezTo>
                  <a:pt x="21" y="92"/>
                  <a:pt x="8" y="72"/>
                  <a:pt x="8" y="52"/>
                </a:cubicBezTo>
                <a:cubicBezTo>
                  <a:pt x="8" y="28"/>
                  <a:pt x="28" y="8"/>
                  <a:pt x="52" y="8"/>
                </a:cubicBezTo>
                <a:cubicBezTo>
                  <a:pt x="76" y="8"/>
                  <a:pt x="96" y="28"/>
                  <a:pt x="96" y="52"/>
                </a:cubicBezTo>
                <a:cubicBezTo>
                  <a:pt x="96" y="83"/>
                  <a:pt x="64" y="114"/>
                  <a:pt x="52" y="12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98989"/>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31" descr="What is in TTS? This page consist of TTS products, platforms and people. Each category has specific icons associated with it."/>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 is in TTS?</a:t>
            </a:r>
            <a:endParaRPr dirty="0"/>
          </a:p>
        </p:txBody>
      </p:sp>
      <p:sp>
        <p:nvSpPr>
          <p:cNvPr id="1370" name="Google Shape;1370;p131" descr="Page 7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dirty="0"/>
          </a:p>
        </p:txBody>
      </p:sp>
      <p:grpSp>
        <p:nvGrpSpPr>
          <p:cNvPr id="1371" name="Google Shape;1371;p131" descr="10X icon"/>
          <p:cNvGrpSpPr/>
          <p:nvPr/>
        </p:nvGrpSpPr>
        <p:grpSpPr>
          <a:xfrm>
            <a:off x="476841" y="1257171"/>
            <a:ext cx="521205" cy="521220"/>
            <a:chOff x="5381004" y="2991348"/>
            <a:chExt cx="531300" cy="547500"/>
          </a:xfrm>
        </p:grpSpPr>
        <p:sp>
          <p:nvSpPr>
            <p:cNvPr id="1372" name="Google Shape;1372;p131"/>
            <p:cNvSpPr/>
            <p:nvPr/>
          </p:nvSpPr>
          <p:spPr>
            <a:xfrm>
              <a:off x="5381004" y="2991348"/>
              <a:ext cx="531300" cy="5475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373" name="Google Shape;1373;p131" descr="Icon&#10;&#10;Description automatically generated">
              <a:hlinkClick r:id="rId3"/>
            </p:cNvPr>
            <p:cNvPicPr preferRelativeResize="0"/>
            <p:nvPr/>
          </p:nvPicPr>
          <p:blipFill rotWithShape="1">
            <a:blip r:embed="rId4">
              <a:alphaModFix/>
            </a:blip>
            <a:srcRect/>
            <a:stretch/>
          </p:blipFill>
          <p:spPr>
            <a:xfrm>
              <a:off x="5436339" y="3156692"/>
              <a:ext cx="420625" cy="216813"/>
            </a:xfrm>
            <a:prstGeom prst="rect">
              <a:avLst/>
            </a:prstGeom>
            <a:noFill/>
            <a:ln>
              <a:noFill/>
            </a:ln>
          </p:spPr>
        </p:pic>
      </p:grpSp>
      <p:grpSp>
        <p:nvGrpSpPr>
          <p:cNvPr id="1374" name="Google Shape;1374;p131" descr="Digital.gov icon">
            <a:extLst>
              <a:ext uri="{C183D7F6-B498-43B3-948B-1728B52AA6E4}">
                <adec:decorative xmlns:adec="http://schemas.microsoft.com/office/drawing/2017/decorative" val="0"/>
              </a:ext>
            </a:extLst>
          </p:cNvPr>
          <p:cNvGrpSpPr/>
          <p:nvPr/>
        </p:nvGrpSpPr>
        <p:grpSpPr>
          <a:xfrm>
            <a:off x="4002236" y="1257171"/>
            <a:ext cx="521234" cy="521188"/>
            <a:chOff x="3359765" y="2991075"/>
            <a:chExt cx="531600" cy="548100"/>
          </a:xfrm>
        </p:grpSpPr>
        <p:sp>
          <p:nvSpPr>
            <p:cNvPr id="1375" name="Google Shape;1375;p131"/>
            <p:cNvSpPr/>
            <p:nvPr/>
          </p:nvSpPr>
          <p:spPr>
            <a:xfrm>
              <a:off x="3359765" y="2991075"/>
              <a:ext cx="531600" cy="548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376" name="Google Shape;1376;p131">
              <a:hlinkClick r:id="rId5"/>
            </p:cNvPr>
            <p:cNvPicPr preferRelativeResize="0"/>
            <p:nvPr/>
          </p:nvPicPr>
          <p:blipFill rotWithShape="1">
            <a:blip r:embed="rId6">
              <a:alphaModFix/>
            </a:blip>
            <a:srcRect l="23821"/>
            <a:stretch/>
          </p:blipFill>
          <p:spPr>
            <a:xfrm>
              <a:off x="3480500" y="3089950"/>
              <a:ext cx="310650" cy="346611"/>
            </a:xfrm>
            <a:prstGeom prst="rect">
              <a:avLst/>
            </a:prstGeom>
            <a:noFill/>
            <a:ln>
              <a:noFill/>
            </a:ln>
          </p:spPr>
        </p:pic>
      </p:grpSp>
      <p:sp>
        <p:nvSpPr>
          <p:cNvPr id="1377" name="Google Shape;1377;p131" descr="Digital.gov&#10;"/>
          <p:cNvSpPr txBox="1"/>
          <p:nvPr/>
        </p:nvSpPr>
        <p:spPr>
          <a:xfrm>
            <a:off x="3962575" y="1849375"/>
            <a:ext cx="6006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rgbClr val="1F303E"/>
                </a:solidFill>
                <a:latin typeface="Public Sans"/>
                <a:ea typeface="Public Sans"/>
                <a:cs typeface="Public Sans"/>
                <a:sym typeface="Public Sans"/>
              </a:rPr>
              <a:t>Digital.gov</a:t>
            </a:r>
            <a:endParaRPr sz="900" b="0" i="0" u="none" strike="noStrike" cap="none" dirty="0">
              <a:solidFill>
                <a:srgbClr val="1F303E"/>
              </a:solidFill>
              <a:latin typeface="Arial"/>
              <a:ea typeface="Arial"/>
              <a:cs typeface="Arial"/>
              <a:sym typeface="Arial"/>
            </a:endParaRPr>
          </a:p>
        </p:txBody>
      </p:sp>
      <p:sp>
        <p:nvSpPr>
          <p:cNvPr id="1378" name="Google Shape;1378;p131"/>
          <p:cNvSpPr txBox="1"/>
          <p:nvPr/>
        </p:nvSpPr>
        <p:spPr>
          <a:xfrm>
            <a:off x="476951" y="1849338"/>
            <a:ext cx="5487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rgbClr val="1F303E"/>
                </a:solidFill>
                <a:latin typeface="Public Sans"/>
                <a:ea typeface="Public Sans"/>
                <a:cs typeface="Public Sans"/>
                <a:sym typeface="Public Sans"/>
              </a:rPr>
              <a:t>10x</a:t>
            </a:r>
            <a:endParaRPr sz="900" b="0" i="0" u="none" strike="noStrike" cap="none" dirty="0">
              <a:solidFill>
                <a:srgbClr val="1F303E"/>
              </a:solidFill>
              <a:latin typeface="Arial"/>
              <a:ea typeface="Arial"/>
              <a:cs typeface="Arial"/>
              <a:sym typeface="Arial"/>
            </a:endParaRPr>
          </a:p>
        </p:txBody>
      </p:sp>
      <p:sp>
        <p:nvSpPr>
          <p:cNvPr id="1379" name="Google Shape;1379;p131" descr="DAP&#10;"/>
          <p:cNvSpPr txBox="1"/>
          <p:nvPr/>
        </p:nvSpPr>
        <p:spPr>
          <a:xfrm>
            <a:off x="3297300" y="1849350"/>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rgbClr val="1F303E"/>
                </a:solidFill>
                <a:latin typeface="Public Sans"/>
                <a:ea typeface="Public Sans"/>
                <a:cs typeface="Public Sans"/>
                <a:sym typeface="Public Sans"/>
              </a:rPr>
              <a:t>DAP</a:t>
            </a:r>
            <a:endParaRPr sz="900" b="0" i="0" u="none" strike="noStrike" cap="none" dirty="0">
              <a:solidFill>
                <a:srgbClr val="1F303E"/>
              </a:solidFill>
              <a:latin typeface="Public Sans"/>
              <a:ea typeface="Public Sans"/>
              <a:cs typeface="Public Sans"/>
              <a:sym typeface="Public Sans"/>
            </a:endParaRPr>
          </a:p>
        </p:txBody>
      </p:sp>
      <p:grpSp>
        <p:nvGrpSpPr>
          <p:cNvPr id="1380" name="Google Shape;1380;p131" descr="DAP icon">
            <a:extLst>
              <a:ext uri="{C183D7F6-B498-43B3-948B-1728B52AA6E4}">
                <adec:decorative xmlns:adec="http://schemas.microsoft.com/office/drawing/2017/decorative" val="0"/>
              </a:ext>
            </a:extLst>
          </p:cNvPr>
          <p:cNvGrpSpPr/>
          <p:nvPr/>
        </p:nvGrpSpPr>
        <p:grpSpPr>
          <a:xfrm>
            <a:off x="3297199" y="1257171"/>
            <a:ext cx="521100" cy="521100"/>
            <a:chOff x="3248422" y="-704694"/>
            <a:chExt cx="521100" cy="521100"/>
          </a:xfrm>
        </p:grpSpPr>
        <p:sp>
          <p:nvSpPr>
            <p:cNvPr id="1381" name="Google Shape;1381;p131"/>
            <p:cNvSpPr/>
            <p:nvPr/>
          </p:nvSpPr>
          <p:spPr>
            <a:xfrm>
              <a:off x="3248422"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382" name="Google Shape;1382;p131" descr="Picture 78">
              <a:hlinkClick r:id="rId7"/>
            </p:cNvPr>
            <p:cNvPicPr preferRelativeResize="0"/>
            <p:nvPr/>
          </p:nvPicPr>
          <p:blipFill rotWithShape="1">
            <a:blip r:embed="rId8">
              <a:alphaModFix/>
            </a:blip>
            <a:srcRect r="77064"/>
            <a:stretch/>
          </p:blipFill>
          <p:spPr>
            <a:xfrm>
              <a:off x="3327401" y="-564394"/>
              <a:ext cx="363275" cy="240500"/>
            </a:xfrm>
            <a:prstGeom prst="rect">
              <a:avLst/>
            </a:prstGeom>
            <a:noFill/>
            <a:ln>
              <a:noFill/>
            </a:ln>
          </p:spPr>
        </p:pic>
      </p:grpSp>
      <p:sp>
        <p:nvSpPr>
          <p:cNvPr id="1383" name="Google Shape;1383;p131"/>
          <p:cNvSpPr txBox="1"/>
          <p:nvPr/>
        </p:nvSpPr>
        <p:spPr>
          <a:xfrm>
            <a:off x="6753188" y="1849350"/>
            <a:ext cx="6597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a:solidFill>
                  <a:srgbClr val="1F303E"/>
                </a:solidFill>
                <a:latin typeface="Public Sans"/>
                <a:ea typeface="Public Sans"/>
                <a:cs typeface="Public Sans"/>
                <a:sym typeface="Public Sans"/>
              </a:rPr>
              <a:t>Search.gov</a:t>
            </a:r>
            <a:endParaRPr sz="900" b="0" i="0" u="none" strike="noStrike" cap="none">
              <a:solidFill>
                <a:srgbClr val="1F303E"/>
              </a:solidFill>
              <a:latin typeface="Arial"/>
              <a:ea typeface="Arial"/>
              <a:cs typeface="Arial"/>
              <a:sym typeface="Arial"/>
            </a:endParaRPr>
          </a:p>
        </p:txBody>
      </p:sp>
      <p:sp>
        <p:nvSpPr>
          <p:cNvPr id="1384" name="Google Shape;1384;p131"/>
          <p:cNvSpPr txBox="1"/>
          <p:nvPr/>
        </p:nvSpPr>
        <p:spPr>
          <a:xfrm>
            <a:off x="8232638" y="1849351"/>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rgbClr val="1F303E"/>
                </a:solidFill>
                <a:latin typeface="Public Sans"/>
                <a:ea typeface="Public Sans"/>
                <a:cs typeface="Public Sans"/>
                <a:sym typeface="Public Sans"/>
              </a:rPr>
              <a:t>USWDS</a:t>
            </a:r>
            <a:endParaRPr sz="900" b="0" i="0" u="none" strike="noStrike" cap="none" dirty="0">
              <a:solidFill>
                <a:srgbClr val="1F303E"/>
              </a:solidFill>
              <a:latin typeface="Arial"/>
              <a:ea typeface="Arial"/>
              <a:cs typeface="Arial"/>
              <a:sym typeface="Arial"/>
            </a:endParaRPr>
          </a:p>
        </p:txBody>
      </p:sp>
      <p:sp>
        <p:nvSpPr>
          <p:cNvPr id="1385" name="Google Shape;1385;p131" descr="FedRAMP&#10;"/>
          <p:cNvSpPr txBox="1"/>
          <p:nvPr/>
        </p:nvSpPr>
        <p:spPr>
          <a:xfrm>
            <a:off x="4655762" y="1849350"/>
            <a:ext cx="6246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rgbClr val="1F303E"/>
                </a:solidFill>
                <a:latin typeface="Public Sans"/>
                <a:ea typeface="Public Sans"/>
                <a:cs typeface="Public Sans"/>
                <a:sym typeface="Public Sans"/>
              </a:rPr>
              <a:t>FedRAMP</a:t>
            </a:r>
            <a:endParaRPr sz="900" b="0" i="0" u="none" strike="noStrike" cap="none" dirty="0">
              <a:solidFill>
                <a:srgbClr val="1F303E"/>
              </a:solidFill>
              <a:latin typeface="Arial"/>
              <a:ea typeface="Arial"/>
              <a:cs typeface="Arial"/>
              <a:sym typeface="Arial"/>
            </a:endParaRPr>
          </a:p>
        </p:txBody>
      </p:sp>
      <p:sp>
        <p:nvSpPr>
          <p:cNvPr id="1386" name="Google Shape;1386;p131"/>
          <p:cNvSpPr txBox="1"/>
          <p:nvPr/>
        </p:nvSpPr>
        <p:spPr>
          <a:xfrm>
            <a:off x="7458275" y="1849375"/>
            <a:ext cx="6597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a:solidFill>
                  <a:srgbClr val="1F303E"/>
                </a:solidFill>
                <a:latin typeface="Public Sans"/>
                <a:ea typeface="Public Sans"/>
                <a:cs typeface="Public Sans"/>
                <a:sym typeface="Public Sans"/>
              </a:rPr>
              <a:t>Touchpoints</a:t>
            </a:r>
            <a:endParaRPr sz="900" b="0" i="0" u="none" strike="noStrike" cap="none">
              <a:solidFill>
                <a:srgbClr val="1F303E"/>
              </a:solidFill>
              <a:latin typeface="Public Sans"/>
              <a:ea typeface="Public Sans"/>
              <a:cs typeface="Public Sans"/>
              <a:sym typeface="Public Sans"/>
            </a:endParaRPr>
          </a:p>
        </p:txBody>
      </p:sp>
      <p:sp>
        <p:nvSpPr>
          <p:cNvPr id="1387" name="Google Shape;1387;p131" descr="Login.gov&#10;"/>
          <p:cNvSpPr txBox="1"/>
          <p:nvPr/>
        </p:nvSpPr>
        <p:spPr>
          <a:xfrm>
            <a:off x="5412425" y="1849350"/>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b="0" i="0" u="none" strike="noStrike" cap="none" dirty="0">
                <a:solidFill>
                  <a:srgbClr val="1F303E"/>
                </a:solidFill>
                <a:latin typeface="Public Sans"/>
                <a:ea typeface="Public Sans"/>
                <a:cs typeface="Public Sans"/>
                <a:sym typeface="Public Sans"/>
              </a:rPr>
              <a:t>Login.gov</a:t>
            </a:r>
            <a:endParaRPr sz="900" b="0" i="0" u="none" strike="noStrike" cap="none" dirty="0">
              <a:solidFill>
                <a:srgbClr val="1F303E"/>
              </a:solidFill>
              <a:latin typeface="Arial"/>
              <a:ea typeface="Arial"/>
              <a:cs typeface="Arial"/>
              <a:sym typeface="Arial"/>
            </a:endParaRPr>
          </a:p>
        </p:txBody>
      </p:sp>
      <p:sp>
        <p:nvSpPr>
          <p:cNvPr id="1388" name="Google Shape;1388;p131" descr="But what does this actually mean? &#10;How do we help agencies?&#10;"/>
          <p:cNvSpPr txBox="1"/>
          <p:nvPr/>
        </p:nvSpPr>
        <p:spPr>
          <a:xfrm>
            <a:off x="477160" y="1011025"/>
            <a:ext cx="847800" cy="169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100"/>
              <a:buFont typeface="Arial"/>
              <a:buNone/>
            </a:pPr>
            <a:r>
              <a:rPr lang="en" sz="1100" b="1" dirty="0">
                <a:solidFill>
                  <a:srgbClr val="1F303E"/>
                </a:solidFill>
                <a:latin typeface="Public Sans"/>
                <a:ea typeface="Public Sans"/>
                <a:cs typeface="Public Sans"/>
                <a:sym typeface="Public Sans"/>
              </a:rPr>
              <a:t>PRODUCTS.</a:t>
            </a:r>
            <a:endParaRPr sz="1100" b="1" i="0" u="none" strike="noStrike" cap="none" dirty="0">
              <a:solidFill>
                <a:srgbClr val="1F303E"/>
              </a:solidFill>
            </a:endParaRPr>
          </a:p>
        </p:txBody>
      </p:sp>
      <p:sp>
        <p:nvSpPr>
          <p:cNvPr id="1389" name="Google Shape;1389;p131" descr="PLATFORMS.&#10;"/>
          <p:cNvSpPr txBox="1"/>
          <p:nvPr/>
        </p:nvSpPr>
        <p:spPr>
          <a:xfrm>
            <a:off x="477147" y="2258338"/>
            <a:ext cx="1066200" cy="169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100"/>
              <a:buFont typeface="Arial"/>
              <a:buNone/>
            </a:pPr>
            <a:r>
              <a:rPr lang="en" sz="1100" b="1" dirty="0">
                <a:solidFill>
                  <a:srgbClr val="1F303E"/>
                </a:solidFill>
                <a:latin typeface="Public Sans"/>
                <a:ea typeface="Public Sans"/>
                <a:cs typeface="Public Sans"/>
                <a:sym typeface="Public Sans"/>
              </a:rPr>
              <a:t>PLATFORMS.</a:t>
            </a:r>
            <a:endParaRPr sz="1100" b="1" i="0" u="none" strike="noStrike" cap="none" dirty="0">
              <a:solidFill>
                <a:srgbClr val="1F303E"/>
              </a:solidFill>
            </a:endParaRPr>
          </a:p>
        </p:txBody>
      </p:sp>
      <p:sp>
        <p:nvSpPr>
          <p:cNvPr id="1390" name="Google Shape;1390;p131" descr="PEOPLE.&#10;"/>
          <p:cNvSpPr txBox="1"/>
          <p:nvPr/>
        </p:nvSpPr>
        <p:spPr>
          <a:xfrm>
            <a:off x="477147" y="3533113"/>
            <a:ext cx="1066200" cy="169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100"/>
              <a:buFont typeface="Arial"/>
              <a:buNone/>
            </a:pPr>
            <a:r>
              <a:rPr lang="en" sz="1100" b="1" dirty="0">
                <a:solidFill>
                  <a:srgbClr val="1A1A27"/>
                </a:solidFill>
                <a:latin typeface="Public Sans"/>
                <a:ea typeface="Public Sans"/>
                <a:cs typeface="Public Sans"/>
                <a:sym typeface="Public Sans"/>
              </a:rPr>
              <a:t>PEOPLE.</a:t>
            </a:r>
            <a:endParaRPr sz="1100" b="1" i="0" u="none" strike="noStrike" cap="none" dirty="0">
              <a:solidFill>
                <a:srgbClr val="1A1A27"/>
              </a:solidFill>
            </a:endParaRPr>
          </a:p>
        </p:txBody>
      </p:sp>
      <p:sp>
        <p:nvSpPr>
          <p:cNvPr id="1391" name="Google Shape;1391;p131" descr="Benefits Studio&#10;"/>
          <p:cNvSpPr txBox="1"/>
          <p:nvPr/>
        </p:nvSpPr>
        <p:spPr>
          <a:xfrm>
            <a:off x="1887125" y="1849350"/>
            <a:ext cx="5211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dirty="0">
                <a:solidFill>
                  <a:srgbClr val="1F303E"/>
                </a:solidFill>
                <a:latin typeface="Public Sans"/>
                <a:ea typeface="Public Sans"/>
                <a:cs typeface="Public Sans"/>
                <a:sym typeface="Public Sans"/>
              </a:rPr>
              <a:t>Benefits Studio</a:t>
            </a:r>
            <a:endParaRPr sz="900" b="0" i="0" u="none" strike="noStrike" cap="none" dirty="0">
              <a:solidFill>
                <a:srgbClr val="1F303E"/>
              </a:solidFill>
              <a:latin typeface="Arial"/>
              <a:ea typeface="Arial"/>
              <a:cs typeface="Arial"/>
              <a:sym typeface="Arial"/>
            </a:endParaRPr>
          </a:p>
        </p:txBody>
      </p:sp>
      <p:sp>
        <p:nvSpPr>
          <p:cNvPr id="1392" name="Google Shape;1392;p131" descr="Shared infrastructure and tooling that help agencies deliver faster.&#10;"/>
          <p:cNvSpPr txBox="1"/>
          <p:nvPr/>
        </p:nvSpPr>
        <p:spPr>
          <a:xfrm>
            <a:off x="1286764" y="934075"/>
            <a:ext cx="3874800" cy="3231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500"/>
              </a:spcAft>
              <a:buClr>
                <a:srgbClr val="000000"/>
              </a:buClr>
              <a:buSzPts val="1100"/>
              <a:buFont typeface="Arial"/>
              <a:buNone/>
            </a:pPr>
            <a:r>
              <a:rPr lang="en" sz="900" b="1" dirty="0">
                <a:solidFill>
                  <a:srgbClr val="1F303E"/>
                </a:solidFill>
                <a:latin typeface="Public Sans"/>
                <a:ea typeface="Public Sans"/>
                <a:cs typeface="Public Sans"/>
                <a:sym typeface="Public Sans"/>
              </a:rPr>
              <a:t>Shared infrastructure and tooling that help agencies deliver faster.</a:t>
            </a:r>
            <a:endParaRPr sz="900" b="1" dirty="0">
              <a:solidFill>
                <a:srgbClr val="1F303E"/>
              </a:solidFill>
              <a:latin typeface="Public Sans"/>
              <a:ea typeface="Public Sans"/>
              <a:cs typeface="Public Sans"/>
              <a:sym typeface="Public Sans"/>
            </a:endParaRPr>
          </a:p>
        </p:txBody>
      </p:sp>
      <p:sp>
        <p:nvSpPr>
          <p:cNvPr id="1393" name="Google Shape;1393;p131" descr="Interagency experiences that create cohesion and economies of scale.&#10;"/>
          <p:cNvSpPr txBox="1"/>
          <p:nvPr/>
        </p:nvSpPr>
        <p:spPr>
          <a:xfrm>
            <a:off x="1373699" y="2187757"/>
            <a:ext cx="4512600" cy="3231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500"/>
              </a:spcAft>
              <a:buNone/>
            </a:pPr>
            <a:r>
              <a:rPr lang="en" sz="900" b="1" dirty="0">
                <a:solidFill>
                  <a:srgbClr val="1F303E"/>
                </a:solidFill>
                <a:latin typeface="Public Sans"/>
                <a:ea typeface="Public Sans"/>
                <a:cs typeface="Public Sans"/>
                <a:sym typeface="Public Sans"/>
              </a:rPr>
              <a:t>Interagency experiences that create cohesion and economies of scale.</a:t>
            </a:r>
            <a:endParaRPr sz="900" b="1" dirty="0">
              <a:solidFill>
                <a:srgbClr val="1F303E"/>
              </a:solidFill>
              <a:latin typeface="Public Sans"/>
              <a:ea typeface="Public Sans"/>
              <a:cs typeface="Public Sans"/>
              <a:sym typeface="Public Sans"/>
            </a:endParaRPr>
          </a:p>
        </p:txBody>
      </p:sp>
      <p:sp>
        <p:nvSpPr>
          <p:cNvPr id="1394" name="Google Shape;1394;p131" descr="Discovery, implementation, and consulting to catalyze agency progress.&#10;"/>
          <p:cNvSpPr txBox="1"/>
          <p:nvPr/>
        </p:nvSpPr>
        <p:spPr>
          <a:xfrm>
            <a:off x="1087903" y="3459053"/>
            <a:ext cx="4512600" cy="3231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500"/>
              </a:spcAft>
              <a:buNone/>
            </a:pPr>
            <a:r>
              <a:rPr lang="en" sz="900" b="1" dirty="0">
                <a:solidFill>
                  <a:srgbClr val="1A1A27"/>
                </a:solidFill>
                <a:latin typeface="Public Sans"/>
                <a:ea typeface="Public Sans"/>
                <a:cs typeface="Public Sans"/>
                <a:sym typeface="Public Sans"/>
              </a:rPr>
              <a:t>Discovery, implementation, and consulting to catalyze agency progress.</a:t>
            </a:r>
            <a:endParaRPr sz="900" b="1" dirty="0">
              <a:solidFill>
                <a:srgbClr val="1A1A27"/>
              </a:solidFill>
              <a:latin typeface="Public Sans"/>
              <a:ea typeface="Public Sans"/>
              <a:cs typeface="Public Sans"/>
              <a:sym typeface="Public Sans"/>
            </a:endParaRPr>
          </a:p>
        </p:txBody>
      </p:sp>
      <p:grpSp>
        <p:nvGrpSpPr>
          <p:cNvPr id="1395" name="Google Shape;1395;p131">
            <a:extLst>
              <a:ext uri="{C183D7F6-B498-43B3-948B-1728B52AA6E4}">
                <adec:decorative xmlns:adec="http://schemas.microsoft.com/office/drawing/2017/decorative" val="1"/>
              </a:ext>
            </a:extLst>
          </p:cNvPr>
          <p:cNvGrpSpPr/>
          <p:nvPr/>
        </p:nvGrpSpPr>
        <p:grpSpPr>
          <a:xfrm>
            <a:off x="1181983" y="1257171"/>
            <a:ext cx="521100" cy="521100"/>
            <a:chOff x="1087896" y="1402959"/>
            <a:chExt cx="521100" cy="521100"/>
          </a:xfrm>
        </p:grpSpPr>
        <p:sp>
          <p:nvSpPr>
            <p:cNvPr id="1396" name="Google Shape;1396;p131"/>
            <p:cNvSpPr/>
            <p:nvPr/>
          </p:nvSpPr>
          <p:spPr>
            <a:xfrm>
              <a:off x="1087896" y="1402959"/>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397" name="Google Shape;1397;p131">
              <a:hlinkClick r:id="rId9"/>
            </p:cNvPr>
            <p:cNvPicPr preferRelativeResize="0"/>
            <p:nvPr/>
          </p:nvPicPr>
          <p:blipFill rotWithShape="1">
            <a:blip r:embed="rId10">
              <a:alphaModFix/>
            </a:blip>
            <a:srcRect/>
            <a:stretch/>
          </p:blipFill>
          <p:spPr>
            <a:xfrm>
              <a:off x="1214223" y="1525212"/>
              <a:ext cx="268551" cy="276714"/>
            </a:xfrm>
            <a:prstGeom prst="rect">
              <a:avLst/>
            </a:prstGeom>
            <a:noFill/>
            <a:ln>
              <a:noFill/>
            </a:ln>
          </p:spPr>
        </p:pic>
      </p:grpSp>
      <p:sp>
        <p:nvSpPr>
          <p:cNvPr id="1398" name="Google Shape;1398;p131" descr="&#10;api.data.gov&#10;"/>
          <p:cNvSpPr txBox="1"/>
          <p:nvPr/>
        </p:nvSpPr>
        <p:spPr>
          <a:xfrm>
            <a:off x="1112825" y="1849350"/>
            <a:ext cx="6597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dirty="0">
                <a:solidFill>
                  <a:srgbClr val="1F303E"/>
                </a:solidFill>
                <a:latin typeface="Public Sans"/>
                <a:ea typeface="Public Sans"/>
                <a:cs typeface="Public Sans"/>
                <a:sym typeface="Public Sans"/>
              </a:rPr>
              <a:t>api.data.gov</a:t>
            </a:r>
            <a:endParaRPr sz="900" b="0" i="0" u="none" strike="noStrike" cap="none" dirty="0">
              <a:solidFill>
                <a:srgbClr val="1F303E"/>
              </a:solidFill>
              <a:latin typeface="Arial"/>
              <a:ea typeface="Arial"/>
              <a:cs typeface="Arial"/>
              <a:sym typeface="Arial"/>
            </a:endParaRPr>
          </a:p>
        </p:txBody>
      </p:sp>
      <p:sp>
        <p:nvSpPr>
          <p:cNvPr id="1399" name="Google Shape;1399;p131"/>
          <p:cNvSpPr txBox="1"/>
          <p:nvPr/>
        </p:nvSpPr>
        <p:spPr>
          <a:xfrm>
            <a:off x="6091100" y="1849375"/>
            <a:ext cx="5742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Notify.gov</a:t>
            </a:r>
            <a:endParaRPr sz="900" b="0" i="0" u="none" strike="noStrike" cap="none">
              <a:solidFill>
                <a:srgbClr val="1F303E"/>
              </a:solidFill>
              <a:latin typeface="Arial"/>
              <a:ea typeface="Arial"/>
              <a:cs typeface="Arial"/>
              <a:sym typeface="Arial"/>
            </a:endParaRPr>
          </a:p>
        </p:txBody>
      </p:sp>
      <p:sp>
        <p:nvSpPr>
          <p:cNvPr id="1400" name="Google Shape;1400;p131" descr="Cloud.gov&#10;"/>
          <p:cNvSpPr txBox="1"/>
          <p:nvPr/>
        </p:nvSpPr>
        <p:spPr>
          <a:xfrm>
            <a:off x="2540225" y="1849350"/>
            <a:ext cx="6246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b="0" i="0" u="none" strike="noStrike" cap="none" dirty="0">
                <a:solidFill>
                  <a:srgbClr val="1F303E"/>
                </a:solidFill>
                <a:latin typeface="Public Sans"/>
                <a:ea typeface="Public Sans"/>
                <a:cs typeface="Public Sans"/>
                <a:sym typeface="Public Sans"/>
              </a:rPr>
              <a:t>Cloud.gov</a:t>
            </a:r>
            <a:endParaRPr sz="900" b="0" i="0" u="none" strike="noStrike" cap="none" dirty="0">
              <a:solidFill>
                <a:srgbClr val="1F303E"/>
              </a:solidFill>
              <a:latin typeface="Arial"/>
              <a:ea typeface="Arial"/>
              <a:cs typeface="Arial"/>
              <a:sym typeface="Arial"/>
            </a:endParaRPr>
          </a:p>
        </p:txBody>
      </p:sp>
      <p:grpSp>
        <p:nvGrpSpPr>
          <p:cNvPr id="1401" name="Google Shape;1401;p131" descr="Cloud.gov icon">
            <a:extLst>
              <a:ext uri="{C183D7F6-B498-43B3-948B-1728B52AA6E4}">
                <adec:decorative xmlns:adec="http://schemas.microsoft.com/office/drawing/2017/decorative" val="0"/>
              </a:ext>
            </a:extLst>
          </p:cNvPr>
          <p:cNvGrpSpPr/>
          <p:nvPr/>
        </p:nvGrpSpPr>
        <p:grpSpPr>
          <a:xfrm>
            <a:off x="2592162" y="1257171"/>
            <a:ext cx="521100" cy="521100"/>
            <a:chOff x="1169787" y="-704694"/>
            <a:chExt cx="521100" cy="521100"/>
          </a:xfrm>
        </p:grpSpPr>
        <p:sp>
          <p:nvSpPr>
            <p:cNvPr id="1402" name="Google Shape;1402;p131"/>
            <p:cNvSpPr/>
            <p:nvPr/>
          </p:nvSpPr>
          <p:spPr>
            <a:xfrm>
              <a:off x="1169787"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03" name="Google Shape;1403;p131">
              <a:hlinkClick r:id="rId11"/>
            </p:cNvPr>
            <p:cNvPicPr preferRelativeResize="0"/>
            <p:nvPr/>
          </p:nvPicPr>
          <p:blipFill rotWithShape="1">
            <a:blip r:embed="rId12">
              <a:alphaModFix/>
            </a:blip>
            <a:srcRect r="82813"/>
            <a:stretch/>
          </p:blipFill>
          <p:spPr>
            <a:xfrm>
              <a:off x="1297595" y="-621141"/>
              <a:ext cx="265500" cy="353993"/>
            </a:xfrm>
            <a:prstGeom prst="rect">
              <a:avLst/>
            </a:prstGeom>
            <a:noFill/>
            <a:ln>
              <a:noFill/>
            </a:ln>
          </p:spPr>
        </p:pic>
      </p:grpSp>
      <p:grpSp>
        <p:nvGrpSpPr>
          <p:cNvPr id="1404" name="Google Shape;1404;p131" descr="Login.gov icon">
            <a:extLst>
              <a:ext uri="{C183D7F6-B498-43B3-948B-1728B52AA6E4}">
                <adec:decorative xmlns:adec="http://schemas.microsoft.com/office/drawing/2017/decorative" val="0"/>
              </a:ext>
            </a:extLst>
          </p:cNvPr>
          <p:cNvGrpSpPr/>
          <p:nvPr/>
        </p:nvGrpSpPr>
        <p:grpSpPr>
          <a:xfrm>
            <a:off x="5412443" y="1257171"/>
            <a:ext cx="521100" cy="521100"/>
            <a:chOff x="476909" y="-704694"/>
            <a:chExt cx="521100" cy="521100"/>
          </a:xfrm>
        </p:grpSpPr>
        <p:sp>
          <p:nvSpPr>
            <p:cNvPr id="1405" name="Google Shape;1405;p131"/>
            <p:cNvSpPr/>
            <p:nvPr/>
          </p:nvSpPr>
          <p:spPr>
            <a:xfrm>
              <a:off x="476909"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06" name="Google Shape;1406;p131">
              <a:hlinkClick r:id="rId13"/>
            </p:cNvPr>
            <p:cNvPicPr preferRelativeResize="0"/>
            <p:nvPr/>
          </p:nvPicPr>
          <p:blipFill rotWithShape="1">
            <a:blip r:embed="rId14">
              <a:alphaModFix/>
            </a:blip>
            <a:srcRect r="89168"/>
            <a:stretch/>
          </p:blipFill>
          <p:spPr>
            <a:xfrm>
              <a:off x="608238" y="-605694"/>
              <a:ext cx="258374" cy="323100"/>
            </a:xfrm>
            <a:prstGeom prst="rect">
              <a:avLst/>
            </a:prstGeom>
            <a:noFill/>
            <a:ln>
              <a:noFill/>
            </a:ln>
          </p:spPr>
        </p:pic>
      </p:grpSp>
      <p:grpSp>
        <p:nvGrpSpPr>
          <p:cNvPr id="1407" name="Google Shape;1407;p131" descr="USWDS icon"/>
          <p:cNvGrpSpPr/>
          <p:nvPr/>
        </p:nvGrpSpPr>
        <p:grpSpPr>
          <a:xfrm>
            <a:off x="8232591" y="1257171"/>
            <a:ext cx="521100" cy="521100"/>
            <a:chOff x="1862666" y="-704694"/>
            <a:chExt cx="521100" cy="521100"/>
          </a:xfrm>
        </p:grpSpPr>
        <p:sp>
          <p:nvSpPr>
            <p:cNvPr id="1408" name="Google Shape;1408;p131"/>
            <p:cNvSpPr/>
            <p:nvPr/>
          </p:nvSpPr>
          <p:spPr>
            <a:xfrm>
              <a:off x="1862666"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09" name="Google Shape;1409;p131">
              <a:hlinkClick r:id="rId15"/>
            </p:cNvPr>
            <p:cNvPicPr preferRelativeResize="0"/>
            <p:nvPr/>
          </p:nvPicPr>
          <p:blipFill>
            <a:blip r:embed="rId16">
              <a:alphaModFix/>
            </a:blip>
            <a:stretch>
              <a:fillRect/>
            </a:stretch>
          </p:blipFill>
          <p:spPr>
            <a:xfrm>
              <a:off x="1963188" y="-593496"/>
              <a:ext cx="320041" cy="298704"/>
            </a:xfrm>
            <a:prstGeom prst="rect">
              <a:avLst/>
            </a:prstGeom>
            <a:noFill/>
            <a:ln>
              <a:noFill/>
            </a:ln>
          </p:spPr>
        </p:pic>
      </p:grpSp>
      <p:grpSp>
        <p:nvGrpSpPr>
          <p:cNvPr id="1410" name="Google Shape;1410;p131" descr="search.gov icon"/>
          <p:cNvGrpSpPr/>
          <p:nvPr/>
        </p:nvGrpSpPr>
        <p:grpSpPr>
          <a:xfrm>
            <a:off x="6753188" y="1257171"/>
            <a:ext cx="521100" cy="521100"/>
            <a:chOff x="2555544" y="-704694"/>
            <a:chExt cx="521100" cy="521100"/>
          </a:xfrm>
        </p:grpSpPr>
        <p:sp>
          <p:nvSpPr>
            <p:cNvPr id="1411" name="Google Shape;1411;p131"/>
            <p:cNvSpPr/>
            <p:nvPr/>
          </p:nvSpPr>
          <p:spPr>
            <a:xfrm>
              <a:off x="2555544"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12" name="Google Shape;1412;p131">
              <a:hlinkClick r:id="rId17"/>
            </p:cNvPr>
            <p:cNvPicPr preferRelativeResize="0"/>
            <p:nvPr/>
          </p:nvPicPr>
          <p:blipFill rotWithShape="1">
            <a:blip r:embed="rId18">
              <a:alphaModFix/>
            </a:blip>
            <a:srcRect l="7020" t="21600" r="77720" b="18332"/>
            <a:stretch/>
          </p:blipFill>
          <p:spPr>
            <a:xfrm>
              <a:off x="2666738" y="-593494"/>
              <a:ext cx="298723" cy="298700"/>
            </a:xfrm>
            <a:prstGeom prst="rect">
              <a:avLst/>
            </a:prstGeom>
            <a:noFill/>
            <a:ln>
              <a:noFill/>
            </a:ln>
          </p:spPr>
        </p:pic>
      </p:grpSp>
      <p:grpSp>
        <p:nvGrpSpPr>
          <p:cNvPr id="1413" name="Google Shape;1413;p131" descr="FedRamp icon">
            <a:extLst>
              <a:ext uri="{C183D7F6-B498-43B3-948B-1728B52AA6E4}">
                <adec:decorative xmlns:adec="http://schemas.microsoft.com/office/drawing/2017/decorative" val="0"/>
              </a:ext>
            </a:extLst>
          </p:cNvPr>
          <p:cNvGrpSpPr/>
          <p:nvPr/>
        </p:nvGrpSpPr>
        <p:grpSpPr>
          <a:xfrm>
            <a:off x="4707407" y="1257171"/>
            <a:ext cx="521100" cy="521100"/>
            <a:chOff x="3941358" y="-704738"/>
            <a:chExt cx="521100" cy="521100"/>
          </a:xfrm>
        </p:grpSpPr>
        <p:sp>
          <p:nvSpPr>
            <p:cNvPr id="1414" name="Google Shape;1414;p131"/>
            <p:cNvSpPr/>
            <p:nvPr/>
          </p:nvSpPr>
          <p:spPr>
            <a:xfrm>
              <a:off x="3941358" y="-704738"/>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15" name="Google Shape;1415;p131">
              <a:hlinkClick r:id="rId19"/>
            </p:cNvPr>
            <p:cNvPicPr preferRelativeResize="0"/>
            <p:nvPr/>
          </p:nvPicPr>
          <p:blipFill rotWithShape="1">
            <a:blip r:embed="rId20">
              <a:alphaModFix/>
            </a:blip>
            <a:srcRect b="20299"/>
            <a:stretch/>
          </p:blipFill>
          <p:spPr>
            <a:xfrm>
              <a:off x="4041925" y="-605700"/>
              <a:ext cx="320049" cy="323101"/>
            </a:xfrm>
            <a:prstGeom prst="rect">
              <a:avLst/>
            </a:prstGeom>
            <a:noFill/>
            <a:ln>
              <a:noFill/>
            </a:ln>
          </p:spPr>
        </p:pic>
      </p:grpSp>
      <p:grpSp>
        <p:nvGrpSpPr>
          <p:cNvPr id="1416" name="Google Shape;1416;p131" descr="Touchpoints icon"/>
          <p:cNvGrpSpPr/>
          <p:nvPr/>
        </p:nvGrpSpPr>
        <p:grpSpPr>
          <a:xfrm>
            <a:off x="7527554" y="1257171"/>
            <a:ext cx="521100" cy="521100"/>
            <a:chOff x="4634370" y="-704738"/>
            <a:chExt cx="521100" cy="521100"/>
          </a:xfrm>
        </p:grpSpPr>
        <p:sp>
          <p:nvSpPr>
            <p:cNvPr id="1417" name="Google Shape;1417;p131"/>
            <p:cNvSpPr/>
            <p:nvPr/>
          </p:nvSpPr>
          <p:spPr>
            <a:xfrm>
              <a:off x="4634370" y="-704738"/>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18" name="Google Shape;1418;p131"/>
            <p:cNvPicPr preferRelativeResize="0"/>
            <p:nvPr/>
          </p:nvPicPr>
          <p:blipFill rotWithShape="1">
            <a:blip r:embed="rId21">
              <a:alphaModFix/>
            </a:blip>
            <a:srcRect l="19158" t="23728" r="23531" b="24778"/>
            <a:stretch/>
          </p:blipFill>
          <p:spPr>
            <a:xfrm>
              <a:off x="4745570" y="-595372"/>
              <a:ext cx="298700" cy="302368"/>
            </a:xfrm>
            <a:prstGeom prst="rect">
              <a:avLst/>
            </a:prstGeom>
            <a:noFill/>
            <a:ln>
              <a:noFill/>
            </a:ln>
          </p:spPr>
        </p:pic>
      </p:grpSp>
      <p:grpSp>
        <p:nvGrpSpPr>
          <p:cNvPr id="1419" name="Google Shape;1419;p131" descr="Notify. gov icon"/>
          <p:cNvGrpSpPr/>
          <p:nvPr/>
        </p:nvGrpSpPr>
        <p:grpSpPr>
          <a:xfrm>
            <a:off x="6117480" y="1257171"/>
            <a:ext cx="521100" cy="521100"/>
            <a:chOff x="5327382" y="-704757"/>
            <a:chExt cx="521100" cy="521100"/>
          </a:xfrm>
        </p:grpSpPr>
        <p:sp>
          <p:nvSpPr>
            <p:cNvPr id="1420" name="Google Shape;1420;p131"/>
            <p:cNvSpPr/>
            <p:nvPr/>
          </p:nvSpPr>
          <p:spPr>
            <a:xfrm>
              <a:off x="5327382" y="-704757"/>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21" name="Google Shape;1421;p131">
              <a:hlinkClick r:id="rId22"/>
            </p:cNvPr>
            <p:cNvPicPr preferRelativeResize="0"/>
            <p:nvPr/>
          </p:nvPicPr>
          <p:blipFill rotWithShape="1">
            <a:blip r:embed="rId23">
              <a:alphaModFix/>
            </a:blip>
            <a:srcRect t="9" r="78472"/>
            <a:stretch/>
          </p:blipFill>
          <p:spPr>
            <a:xfrm>
              <a:off x="5485285" y="-563690"/>
              <a:ext cx="205405" cy="239100"/>
            </a:xfrm>
            <a:prstGeom prst="rect">
              <a:avLst/>
            </a:prstGeom>
            <a:noFill/>
            <a:ln>
              <a:noFill/>
            </a:ln>
          </p:spPr>
        </p:pic>
      </p:grpSp>
      <p:grpSp>
        <p:nvGrpSpPr>
          <p:cNvPr id="1422" name="Google Shape;1422;p131">
            <a:extLst>
              <a:ext uri="{C183D7F6-B498-43B3-948B-1728B52AA6E4}">
                <adec:decorative xmlns:adec="http://schemas.microsoft.com/office/drawing/2017/decorative" val="1"/>
              </a:ext>
            </a:extLst>
          </p:cNvPr>
          <p:cNvGrpSpPr/>
          <p:nvPr/>
        </p:nvGrpSpPr>
        <p:grpSpPr>
          <a:xfrm>
            <a:off x="1887126" y="1257171"/>
            <a:ext cx="521100" cy="521100"/>
            <a:chOff x="1698946" y="1402959"/>
            <a:chExt cx="521100" cy="521100"/>
          </a:xfrm>
        </p:grpSpPr>
        <p:sp>
          <p:nvSpPr>
            <p:cNvPr id="1423" name="Google Shape;1423;p131"/>
            <p:cNvSpPr/>
            <p:nvPr/>
          </p:nvSpPr>
          <p:spPr>
            <a:xfrm>
              <a:off x="1698946" y="1402959"/>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24" name="Google Shape;1424;p131">
              <a:hlinkClick r:id="rId24"/>
            </p:cNvPr>
            <p:cNvPicPr preferRelativeResize="0"/>
            <p:nvPr/>
          </p:nvPicPr>
          <p:blipFill rotWithShape="1">
            <a:blip r:embed="rId10">
              <a:alphaModFix/>
            </a:blip>
            <a:srcRect/>
            <a:stretch/>
          </p:blipFill>
          <p:spPr>
            <a:xfrm>
              <a:off x="1825273" y="1525212"/>
              <a:ext cx="268551" cy="276714"/>
            </a:xfrm>
            <a:prstGeom prst="rect">
              <a:avLst/>
            </a:prstGeom>
            <a:noFill/>
            <a:ln>
              <a:noFill/>
            </a:ln>
          </p:spPr>
        </p:pic>
      </p:grpSp>
      <p:sp>
        <p:nvSpPr>
          <p:cNvPr id="1425" name="Google Shape;1425;p131"/>
          <p:cNvSpPr/>
          <p:nvPr/>
        </p:nvSpPr>
        <p:spPr>
          <a:xfrm>
            <a:off x="476841"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26" name="Google Shape;1426;p131"/>
          <p:cNvSpPr/>
          <p:nvPr/>
        </p:nvSpPr>
        <p:spPr>
          <a:xfrm>
            <a:off x="4002236"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27" name="Google Shape;1427;p131"/>
          <p:cNvSpPr txBox="1"/>
          <p:nvPr/>
        </p:nvSpPr>
        <p:spPr>
          <a:xfrm>
            <a:off x="3962575" y="3110800"/>
            <a:ext cx="6006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IAE/SAM</a:t>
            </a:r>
            <a:endParaRPr sz="900" b="0" i="0" u="none" strike="noStrike" cap="none">
              <a:solidFill>
                <a:srgbClr val="1F303E"/>
              </a:solidFill>
              <a:latin typeface="Arial"/>
              <a:ea typeface="Arial"/>
              <a:cs typeface="Arial"/>
              <a:sym typeface="Arial"/>
            </a:endParaRPr>
          </a:p>
        </p:txBody>
      </p:sp>
      <p:sp>
        <p:nvSpPr>
          <p:cNvPr id="1428" name="Google Shape;1428;p131"/>
          <p:cNvSpPr txBox="1"/>
          <p:nvPr/>
        </p:nvSpPr>
        <p:spPr>
          <a:xfrm>
            <a:off x="498600" y="3110775"/>
            <a:ext cx="4995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Citizen Science</a:t>
            </a:r>
            <a:endParaRPr sz="900" b="0" i="0" u="none" strike="noStrike" cap="none">
              <a:solidFill>
                <a:srgbClr val="1F303E"/>
              </a:solidFill>
              <a:latin typeface="Arial"/>
              <a:ea typeface="Arial"/>
              <a:cs typeface="Arial"/>
              <a:sym typeface="Arial"/>
            </a:endParaRPr>
          </a:p>
        </p:txBody>
      </p:sp>
      <p:sp>
        <p:nvSpPr>
          <p:cNvPr id="1429" name="Google Shape;1429;p131"/>
          <p:cNvSpPr txBox="1"/>
          <p:nvPr/>
        </p:nvSpPr>
        <p:spPr>
          <a:xfrm>
            <a:off x="3297300" y="3110775"/>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FAC</a:t>
            </a:r>
            <a:endParaRPr sz="900" b="0" i="0" u="none" strike="noStrike" cap="none">
              <a:solidFill>
                <a:srgbClr val="1F303E"/>
              </a:solidFill>
              <a:latin typeface="Public Sans"/>
              <a:ea typeface="Public Sans"/>
              <a:cs typeface="Public Sans"/>
              <a:sym typeface="Public Sans"/>
            </a:endParaRPr>
          </a:p>
        </p:txBody>
      </p:sp>
      <p:sp>
        <p:nvSpPr>
          <p:cNvPr id="1430" name="Google Shape;1430;p131"/>
          <p:cNvSpPr/>
          <p:nvPr/>
        </p:nvSpPr>
        <p:spPr>
          <a:xfrm>
            <a:off x="3297199"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31" name="Google Shape;1431;p131"/>
          <p:cNvSpPr txBox="1"/>
          <p:nvPr/>
        </p:nvSpPr>
        <p:spPr>
          <a:xfrm>
            <a:off x="4655762" y="3110775"/>
            <a:ext cx="6246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Made in America</a:t>
            </a:r>
            <a:endParaRPr sz="900" b="0" i="0" u="none" strike="noStrike" cap="none">
              <a:solidFill>
                <a:srgbClr val="1F303E"/>
              </a:solidFill>
              <a:latin typeface="Arial"/>
              <a:ea typeface="Arial"/>
              <a:cs typeface="Arial"/>
              <a:sym typeface="Arial"/>
            </a:endParaRPr>
          </a:p>
        </p:txBody>
      </p:sp>
      <p:sp>
        <p:nvSpPr>
          <p:cNvPr id="1432" name="Google Shape;1432;p131"/>
          <p:cNvSpPr txBox="1"/>
          <p:nvPr/>
        </p:nvSpPr>
        <p:spPr>
          <a:xfrm>
            <a:off x="5412425" y="3110775"/>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a:solidFill>
                  <a:srgbClr val="1F303E"/>
                </a:solidFill>
                <a:latin typeface="Public Sans"/>
                <a:ea typeface="Public Sans"/>
                <a:cs typeface="Public Sans"/>
                <a:sym typeface="Public Sans"/>
              </a:rPr>
              <a:t>USAGov</a:t>
            </a:r>
            <a:endParaRPr sz="900" b="0" i="0" u="none" strike="noStrike" cap="none">
              <a:solidFill>
                <a:srgbClr val="1F303E"/>
              </a:solidFill>
              <a:latin typeface="Arial"/>
              <a:ea typeface="Arial"/>
              <a:cs typeface="Arial"/>
              <a:sym typeface="Arial"/>
            </a:endParaRPr>
          </a:p>
        </p:txBody>
      </p:sp>
      <p:sp>
        <p:nvSpPr>
          <p:cNvPr id="1433" name="Google Shape;1433;p131"/>
          <p:cNvSpPr txBox="1"/>
          <p:nvPr/>
        </p:nvSpPr>
        <p:spPr>
          <a:xfrm>
            <a:off x="1887125" y="3110775"/>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Data.gov</a:t>
            </a:r>
            <a:endParaRPr sz="900" b="0" i="0" u="none" strike="noStrike" cap="none">
              <a:solidFill>
                <a:srgbClr val="1F303E"/>
              </a:solidFill>
              <a:latin typeface="Arial"/>
              <a:ea typeface="Arial"/>
              <a:cs typeface="Arial"/>
              <a:sym typeface="Arial"/>
            </a:endParaRPr>
          </a:p>
        </p:txBody>
      </p:sp>
      <p:sp>
        <p:nvSpPr>
          <p:cNvPr id="1434" name="Google Shape;1434;p131"/>
          <p:cNvSpPr/>
          <p:nvPr/>
        </p:nvSpPr>
        <p:spPr>
          <a:xfrm>
            <a:off x="1181983"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35" name="Google Shape;1435;p131"/>
          <p:cNvSpPr txBox="1"/>
          <p:nvPr/>
        </p:nvSpPr>
        <p:spPr>
          <a:xfrm>
            <a:off x="1058225" y="3110775"/>
            <a:ext cx="7689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Challenge.gov</a:t>
            </a:r>
            <a:endParaRPr sz="900" b="0" i="0" u="none" strike="noStrike" cap="none">
              <a:solidFill>
                <a:srgbClr val="1F303E"/>
              </a:solidFill>
              <a:latin typeface="Arial"/>
              <a:ea typeface="Arial"/>
              <a:cs typeface="Arial"/>
              <a:sym typeface="Arial"/>
            </a:endParaRPr>
          </a:p>
        </p:txBody>
      </p:sp>
      <p:sp>
        <p:nvSpPr>
          <p:cNvPr id="1436" name="Google Shape;1436;p131"/>
          <p:cNvSpPr txBox="1"/>
          <p:nvPr/>
        </p:nvSpPr>
        <p:spPr>
          <a:xfrm>
            <a:off x="6091100" y="3110800"/>
            <a:ext cx="5742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Vote.gov</a:t>
            </a:r>
            <a:endParaRPr sz="900" b="0" i="0" u="none" strike="noStrike" cap="none">
              <a:solidFill>
                <a:srgbClr val="1F303E"/>
              </a:solidFill>
              <a:latin typeface="Arial"/>
              <a:ea typeface="Arial"/>
              <a:cs typeface="Arial"/>
              <a:sym typeface="Arial"/>
            </a:endParaRPr>
          </a:p>
        </p:txBody>
      </p:sp>
      <p:sp>
        <p:nvSpPr>
          <p:cNvPr id="1437" name="Google Shape;1437;p131"/>
          <p:cNvSpPr txBox="1"/>
          <p:nvPr/>
        </p:nvSpPr>
        <p:spPr>
          <a:xfrm>
            <a:off x="2468075" y="3110775"/>
            <a:ext cx="7689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a:solidFill>
                  <a:srgbClr val="1F303E"/>
                </a:solidFill>
                <a:latin typeface="Public Sans"/>
                <a:ea typeface="Public Sans"/>
                <a:cs typeface="Public Sans"/>
                <a:sym typeface="Public Sans"/>
              </a:rPr>
              <a:t>eRegulations</a:t>
            </a:r>
            <a:endParaRPr sz="900" b="0" i="0" u="none" strike="noStrike" cap="none">
              <a:solidFill>
                <a:srgbClr val="1F303E"/>
              </a:solidFill>
              <a:latin typeface="Arial"/>
              <a:ea typeface="Arial"/>
              <a:cs typeface="Arial"/>
              <a:sym typeface="Arial"/>
            </a:endParaRPr>
          </a:p>
        </p:txBody>
      </p:sp>
      <p:sp>
        <p:nvSpPr>
          <p:cNvPr id="1438" name="Google Shape;1438;p131"/>
          <p:cNvSpPr/>
          <p:nvPr/>
        </p:nvSpPr>
        <p:spPr>
          <a:xfrm>
            <a:off x="2592162"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39" name="Google Shape;1439;p131"/>
          <p:cNvSpPr/>
          <p:nvPr/>
        </p:nvSpPr>
        <p:spPr>
          <a:xfrm>
            <a:off x="5412443"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40" name="Google Shape;1440;p131"/>
          <p:cNvSpPr/>
          <p:nvPr/>
        </p:nvSpPr>
        <p:spPr>
          <a:xfrm>
            <a:off x="4707407"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41" name="Google Shape;1441;p131"/>
          <p:cNvSpPr/>
          <p:nvPr/>
        </p:nvSpPr>
        <p:spPr>
          <a:xfrm>
            <a:off x="1887126"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42" name="Google Shape;1442;p131"/>
          <p:cNvSpPr/>
          <p:nvPr/>
        </p:nvSpPr>
        <p:spPr>
          <a:xfrm>
            <a:off x="6117480" y="2518659"/>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43" name="Google Shape;1443;p131">
            <a:hlinkClick r:id="rId25"/>
          </p:cNvPr>
          <p:cNvPicPr preferRelativeResize="0"/>
          <p:nvPr/>
        </p:nvPicPr>
        <p:blipFill rotWithShape="1">
          <a:blip r:embed="rId26">
            <a:alphaModFix/>
          </a:blip>
          <a:srcRect r="84699"/>
          <a:stretch/>
        </p:blipFill>
        <p:spPr>
          <a:xfrm>
            <a:off x="561677" y="2605691"/>
            <a:ext cx="351539" cy="347036"/>
          </a:xfrm>
          <a:prstGeom prst="rect">
            <a:avLst/>
          </a:prstGeom>
          <a:noFill/>
          <a:ln>
            <a:noFill/>
          </a:ln>
        </p:spPr>
      </p:pic>
      <p:pic>
        <p:nvPicPr>
          <p:cNvPr id="1444" name="Google Shape;1444;p131">
            <a:hlinkClick r:id="rId27"/>
          </p:cNvPr>
          <p:cNvPicPr preferRelativeResize="0"/>
          <p:nvPr/>
        </p:nvPicPr>
        <p:blipFill rotWithShape="1">
          <a:blip r:embed="rId28">
            <a:alphaModFix/>
          </a:blip>
          <a:srcRect/>
          <a:stretch/>
        </p:blipFill>
        <p:spPr>
          <a:xfrm>
            <a:off x="1218885" y="2545454"/>
            <a:ext cx="447407" cy="447407"/>
          </a:xfrm>
          <a:prstGeom prst="rect">
            <a:avLst/>
          </a:prstGeom>
          <a:noFill/>
          <a:ln>
            <a:noFill/>
          </a:ln>
        </p:spPr>
      </p:pic>
      <p:pic>
        <p:nvPicPr>
          <p:cNvPr id="1445" name="Google Shape;1445;p131">
            <a:hlinkClick r:id="rId29"/>
          </p:cNvPr>
          <p:cNvPicPr preferRelativeResize="0"/>
          <p:nvPr/>
        </p:nvPicPr>
        <p:blipFill rotWithShape="1">
          <a:blip r:embed="rId30">
            <a:alphaModFix/>
          </a:blip>
          <a:srcRect/>
          <a:stretch/>
        </p:blipFill>
        <p:spPr>
          <a:xfrm>
            <a:off x="1969464" y="2606367"/>
            <a:ext cx="356295" cy="345564"/>
          </a:xfrm>
          <a:prstGeom prst="rect">
            <a:avLst/>
          </a:prstGeom>
          <a:noFill/>
          <a:ln>
            <a:noFill/>
          </a:ln>
        </p:spPr>
      </p:pic>
      <p:pic>
        <p:nvPicPr>
          <p:cNvPr id="1446" name="Google Shape;1446;p131">
            <a:hlinkClick r:id="rId31"/>
          </p:cNvPr>
          <p:cNvPicPr preferRelativeResize="0"/>
          <p:nvPr/>
        </p:nvPicPr>
        <p:blipFill rotWithShape="1">
          <a:blip r:embed="rId10">
            <a:alphaModFix/>
          </a:blip>
          <a:srcRect/>
          <a:stretch/>
        </p:blipFill>
        <p:spPr>
          <a:xfrm>
            <a:off x="2718440" y="2640849"/>
            <a:ext cx="268551" cy="276714"/>
          </a:xfrm>
          <a:prstGeom prst="rect">
            <a:avLst/>
          </a:prstGeom>
          <a:noFill/>
          <a:ln>
            <a:noFill/>
          </a:ln>
        </p:spPr>
      </p:pic>
      <p:pic>
        <p:nvPicPr>
          <p:cNvPr id="1447" name="Google Shape;1447;p131"/>
          <p:cNvPicPr preferRelativeResize="0"/>
          <p:nvPr/>
        </p:nvPicPr>
        <p:blipFill>
          <a:blip r:embed="rId32">
            <a:alphaModFix/>
          </a:blip>
          <a:stretch>
            <a:fillRect/>
          </a:stretch>
        </p:blipFill>
        <p:spPr>
          <a:xfrm>
            <a:off x="3419129" y="2640609"/>
            <a:ext cx="277200" cy="277200"/>
          </a:xfrm>
          <a:prstGeom prst="rect">
            <a:avLst/>
          </a:prstGeom>
          <a:noFill/>
          <a:ln>
            <a:noFill/>
          </a:ln>
        </p:spPr>
      </p:pic>
      <p:pic>
        <p:nvPicPr>
          <p:cNvPr id="1448" name="Google Shape;1448;p131">
            <a:hlinkClick r:id="rId33"/>
          </p:cNvPr>
          <p:cNvPicPr preferRelativeResize="0"/>
          <p:nvPr/>
        </p:nvPicPr>
        <p:blipFill>
          <a:blip r:embed="rId34">
            <a:alphaModFix/>
          </a:blip>
          <a:stretch>
            <a:fillRect/>
          </a:stretch>
        </p:blipFill>
        <p:spPr>
          <a:xfrm>
            <a:off x="4067207" y="2643010"/>
            <a:ext cx="391291" cy="272410"/>
          </a:xfrm>
          <a:prstGeom prst="rect">
            <a:avLst/>
          </a:prstGeom>
          <a:noFill/>
          <a:ln>
            <a:noFill/>
          </a:ln>
        </p:spPr>
      </p:pic>
      <p:pic>
        <p:nvPicPr>
          <p:cNvPr id="1449" name="Google Shape;1449;p131">
            <a:hlinkClick r:id="rId35"/>
          </p:cNvPr>
          <p:cNvPicPr preferRelativeResize="0"/>
          <p:nvPr/>
        </p:nvPicPr>
        <p:blipFill>
          <a:blip r:embed="rId36">
            <a:alphaModFix/>
          </a:blip>
          <a:stretch>
            <a:fillRect/>
          </a:stretch>
        </p:blipFill>
        <p:spPr>
          <a:xfrm>
            <a:off x="4796347" y="2612661"/>
            <a:ext cx="343252" cy="333105"/>
          </a:xfrm>
          <a:prstGeom prst="rect">
            <a:avLst/>
          </a:prstGeom>
          <a:noFill/>
          <a:ln>
            <a:noFill/>
          </a:ln>
        </p:spPr>
      </p:pic>
      <p:pic>
        <p:nvPicPr>
          <p:cNvPr id="1450" name="Google Shape;1450;p131" descr="Logo, icon&#10;&#10;Description automatically generated">
            <a:hlinkClick r:id="rId37"/>
          </p:cNvPr>
          <p:cNvPicPr preferRelativeResize="0"/>
          <p:nvPr/>
        </p:nvPicPr>
        <p:blipFill rotWithShape="1">
          <a:blip r:embed="rId38">
            <a:alphaModFix/>
          </a:blip>
          <a:srcRect/>
          <a:stretch/>
        </p:blipFill>
        <p:spPr>
          <a:xfrm>
            <a:off x="5466765" y="2564770"/>
            <a:ext cx="412446" cy="428881"/>
          </a:xfrm>
          <a:prstGeom prst="rect">
            <a:avLst/>
          </a:prstGeom>
          <a:noFill/>
          <a:ln>
            <a:noFill/>
          </a:ln>
        </p:spPr>
      </p:pic>
      <p:pic>
        <p:nvPicPr>
          <p:cNvPr id="1451" name="Google Shape;1451;p131">
            <a:hlinkClick r:id="rId39"/>
          </p:cNvPr>
          <p:cNvPicPr preferRelativeResize="0"/>
          <p:nvPr/>
        </p:nvPicPr>
        <p:blipFill rotWithShape="1">
          <a:blip r:embed="rId40">
            <a:alphaModFix/>
          </a:blip>
          <a:srcRect/>
          <a:stretch/>
        </p:blipFill>
        <p:spPr>
          <a:xfrm>
            <a:off x="6206406" y="2564787"/>
            <a:ext cx="356456" cy="445976"/>
          </a:xfrm>
          <a:prstGeom prst="rect">
            <a:avLst/>
          </a:prstGeom>
          <a:noFill/>
          <a:ln>
            <a:noFill/>
          </a:ln>
        </p:spPr>
      </p:pic>
      <p:sp>
        <p:nvSpPr>
          <p:cNvPr id="1452" name="Google Shape;1452;p131"/>
          <p:cNvSpPr/>
          <p:nvPr/>
        </p:nvSpPr>
        <p:spPr>
          <a:xfrm>
            <a:off x="476841" y="37698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53" name="Google Shape;1453;p131"/>
          <p:cNvSpPr txBox="1"/>
          <p:nvPr/>
        </p:nvSpPr>
        <p:spPr>
          <a:xfrm>
            <a:off x="498600" y="4362075"/>
            <a:ext cx="4995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18F</a:t>
            </a:r>
            <a:endParaRPr sz="900" b="0" i="0" u="none" strike="noStrike" cap="none">
              <a:solidFill>
                <a:srgbClr val="1F303E"/>
              </a:solidFill>
              <a:latin typeface="Arial"/>
              <a:ea typeface="Arial"/>
              <a:cs typeface="Arial"/>
              <a:sym typeface="Arial"/>
            </a:endParaRPr>
          </a:p>
        </p:txBody>
      </p:sp>
      <p:sp>
        <p:nvSpPr>
          <p:cNvPr id="1454" name="Google Shape;1454;p131"/>
          <p:cNvSpPr txBox="1"/>
          <p:nvPr/>
        </p:nvSpPr>
        <p:spPr>
          <a:xfrm>
            <a:off x="1789675" y="4362075"/>
            <a:ext cx="716100" cy="415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Presidential Innovation Fellows</a:t>
            </a:r>
            <a:endParaRPr sz="900" b="0" i="0" u="none" strike="noStrike" cap="none">
              <a:solidFill>
                <a:srgbClr val="1F303E"/>
              </a:solidFill>
              <a:latin typeface="Arial"/>
              <a:ea typeface="Arial"/>
              <a:cs typeface="Arial"/>
              <a:sym typeface="Arial"/>
            </a:endParaRPr>
          </a:p>
        </p:txBody>
      </p:sp>
      <p:sp>
        <p:nvSpPr>
          <p:cNvPr id="1455" name="Google Shape;1455;p131"/>
          <p:cNvSpPr/>
          <p:nvPr/>
        </p:nvSpPr>
        <p:spPr>
          <a:xfrm>
            <a:off x="1181983" y="37698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56" name="Google Shape;1456;p131"/>
          <p:cNvSpPr txBox="1"/>
          <p:nvPr/>
        </p:nvSpPr>
        <p:spPr>
          <a:xfrm>
            <a:off x="1058225" y="4362075"/>
            <a:ext cx="7689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Centers of Excellence</a:t>
            </a:r>
            <a:endParaRPr sz="900" b="0" i="0" u="none" strike="noStrike" cap="none">
              <a:solidFill>
                <a:srgbClr val="1F303E"/>
              </a:solidFill>
              <a:latin typeface="Arial"/>
              <a:ea typeface="Arial"/>
              <a:cs typeface="Arial"/>
              <a:sym typeface="Arial"/>
            </a:endParaRPr>
          </a:p>
        </p:txBody>
      </p:sp>
      <p:sp>
        <p:nvSpPr>
          <p:cNvPr id="1457" name="Google Shape;1457;p131"/>
          <p:cNvSpPr txBox="1"/>
          <p:nvPr/>
        </p:nvSpPr>
        <p:spPr>
          <a:xfrm>
            <a:off x="2468075" y="4362075"/>
            <a:ext cx="7689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a:solidFill>
                  <a:srgbClr val="1F303E"/>
                </a:solidFill>
                <a:latin typeface="Public Sans"/>
                <a:ea typeface="Public Sans"/>
                <a:cs typeface="Public Sans"/>
                <a:sym typeface="Public Sans"/>
              </a:rPr>
              <a:t>U.S. Digital Corps</a:t>
            </a:r>
            <a:endParaRPr sz="900" b="0" i="0" u="none" strike="noStrike" cap="none">
              <a:solidFill>
                <a:srgbClr val="1F303E"/>
              </a:solidFill>
              <a:latin typeface="Arial"/>
              <a:ea typeface="Arial"/>
              <a:cs typeface="Arial"/>
              <a:sym typeface="Arial"/>
            </a:endParaRPr>
          </a:p>
        </p:txBody>
      </p:sp>
      <p:sp>
        <p:nvSpPr>
          <p:cNvPr id="1458" name="Google Shape;1458;p131"/>
          <p:cNvSpPr/>
          <p:nvPr/>
        </p:nvSpPr>
        <p:spPr>
          <a:xfrm>
            <a:off x="2592162" y="37698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59" name="Google Shape;1459;p131"/>
          <p:cNvSpPr/>
          <p:nvPr/>
        </p:nvSpPr>
        <p:spPr>
          <a:xfrm>
            <a:off x="1887126" y="37698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60" name="Google Shape;1460;p131" descr="Logo&#10;&#10;Description automatically generated">
            <a:hlinkClick r:id="rId41"/>
          </p:cNvPr>
          <p:cNvPicPr preferRelativeResize="0"/>
          <p:nvPr/>
        </p:nvPicPr>
        <p:blipFill rotWithShape="1">
          <a:blip r:embed="rId42">
            <a:alphaModFix/>
          </a:blip>
          <a:srcRect/>
          <a:stretch/>
        </p:blipFill>
        <p:spPr>
          <a:xfrm>
            <a:off x="605547" y="3893600"/>
            <a:ext cx="285605" cy="277200"/>
          </a:xfrm>
          <a:prstGeom prst="rect">
            <a:avLst/>
          </a:prstGeom>
          <a:noFill/>
          <a:ln>
            <a:noFill/>
          </a:ln>
        </p:spPr>
      </p:pic>
      <p:pic>
        <p:nvPicPr>
          <p:cNvPr id="1461" name="Google Shape;1461;p131" descr="A close up of a sign&#10;&#10;Description automatically generated">
            <a:hlinkClick r:id="rId43"/>
          </p:cNvPr>
          <p:cNvPicPr preferRelativeResize="0"/>
          <p:nvPr/>
        </p:nvPicPr>
        <p:blipFill rotWithShape="1">
          <a:blip r:embed="rId44">
            <a:alphaModFix/>
          </a:blip>
          <a:srcRect/>
          <a:stretch/>
        </p:blipFill>
        <p:spPr>
          <a:xfrm>
            <a:off x="1252995" y="3834324"/>
            <a:ext cx="379089" cy="395750"/>
          </a:xfrm>
          <a:prstGeom prst="rect">
            <a:avLst/>
          </a:prstGeom>
          <a:noFill/>
          <a:ln>
            <a:noFill/>
          </a:ln>
        </p:spPr>
      </p:pic>
      <p:pic>
        <p:nvPicPr>
          <p:cNvPr id="1462" name="Google Shape;1462;p131">
            <a:hlinkClick r:id="rId45"/>
          </p:cNvPr>
          <p:cNvPicPr preferRelativeResize="0"/>
          <p:nvPr/>
        </p:nvPicPr>
        <p:blipFill rotWithShape="1">
          <a:blip r:embed="rId46">
            <a:alphaModFix/>
          </a:blip>
          <a:srcRect/>
          <a:stretch/>
        </p:blipFill>
        <p:spPr>
          <a:xfrm>
            <a:off x="1923900" y="3806737"/>
            <a:ext cx="447425" cy="447425"/>
          </a:xfrm>
          <a:prstGeom prst="rect">
            <a:avLst/>
          </a:prstGeom>
          <a:noFill/>
          <a:ln>
            <a:noFill/>
          </a:ln>
        </p:spPr>
      </p:pic>
      <p:pic>
        <p:nvPicPr>
          <p:cNvPr id="1463" name="Google Shape;1463;p131">
            <a:hlinkClick r:id="rId47"/>
          </p:cNvPr>
          <p:cNvPicPr preferRelativeResize="0"/>
          <p:nvPr/>
        </p:nvPicPr>
        <p:blipFill rotWithShape="1">
          <a:blip r:embed="rId48">
            <a:alphaModFix/>
          </a:blip>
          <a:srcRect/>
          <a:stretch/>
        </p:blipFill>
        <p:spPr>
          <a:xfrm>
            <a:off x="2646305" y="3829314"/>
            <a:ext cx="412428" cy="412435"/>
          </a:xfrm>
          <a:prstGeom prst="rect">
            <a:avLst/>
          </a:prstGeom>
          <a:noFill/>
          <a:ln>
            <a:noFill/>
          </a:ln>
        </p:spPr>
      </p:pic>
      <p:sp>
        <p:nvSpPr>
          <p:cNvPr id="1464" name="Google Shape;1464;p131"/>
          <p:cNvSpPr/>
          <p:nvPr/>
        </p:nvSpPr>
        <p:spPr>
          <a:xfrm rot="-5400000">
            <a:off x="6628475" y="2104025"/>
            <a:ext cx="1052700" cy="3959100"/>
          </a:xfrm>
          <a:prstGeom prst="round2SameRect">
            <a:avLst>
              <a:gd name="adj1" fmla="val 50000"/>
              <a:gd name="adj2" fmla="val 0"/>
            </a:avLst>
          </a:prstGeom>
          <a:solidFill>
            <a:srgbClr val="AADAE2">
              <a:alpha val="436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Light"/>
              <a:ea typeface="Public Sans Light"/>
              <a:cs typeface="Public Sans Light"/>
              <a:sym typeface="Public Sans Light"/>
            </a:endParaRPr>
          </a:p>
        </p:txBody>
      </p:sp>
      <p:sp>
        <p:nvSpPr>
          <p:cNvPr id="1465" name="Google Shape;1465;p131" descr="But what does this actually mean? &#10;How do we help agencies?&#10;"/>
          <p:cNvSpPr txBox="1">
            <a:spLocks noGrp="1"/>
          </p:cNvSpPr>
          <p:nvPr>
            <p:ph type="title"/>
          </p:nvPr>
        </p:nvSpPr>
        <p:spPr>
          <a:xfrm>
            <a:off x="5175275" y="3788975"/>
            <a:ext cx="3846000" cy="5892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sz="1700" dirty="0"/>
              <a:t>But what does this </a:t>
            </a:r>
            <a:r>
              <a:rPr lang="en" sz="1700" i="1" dirty="0">
                <a:solidFill>
                  <a:schemeClr val="accent5"/>
                </a:solidFill>
              </a:rPr>
              <a:t>actually </a:t>
            </a:r>
            <a:r>
              <a:rPr lang="en" sz="1700" dirty="0"/>
              <a:t>mean? </a:t>
            </a:r>
            <a:endParaRPr sz="1700" dirty="0"/>
          </a:p>
          <a:p>
            <a:pPr marL="0" lvl="0" indent="0" algn="r" rtl="0">
              <a:spcBef>
                <a:spcPts val="0"/>
              </a:spcBef>
              <a:spcAft>
                <a:spcPts val="0"/>
              </a:spcAft>
              <a:buNone/>
            </a:pPr>
            <a:r>
              <a:rPr lang="en" sz="1700" dirty="0">
                <a:solidFill>
                  <a:schemeClr val="accent5"/>
                </a:solidFill>
              </a:rPr>
              <a:t>How do we help agencies?</a:t>
            </a:r>
            <a:endParaRPr sz="1700" dirty="0">
              <a:solidFill>
                <a:schemeClr val="accent5"/>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32" descr="Many TTS products support better digital experiences - this slide is a continuation of the previous slide. Some of the icon are grayed out"/>
          <p:cNvSpPr txBox="1">
            <a:spLocks noGrp="1"/>
          </p:cNvSpPr>
          <p:nvPr>
            <p:ph type="title"/>
          </p:nvPr>
        </p:nvSpPr>
        <p:spPr>
          <a:xfrm>
            <a:off x="477150" y="284950"/>
            <a:ext cx="8666700" cy="444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500" dirty="0"/>
              <a:t>Many TTS products support better digital experiences</a:t>
            </a:r>
            <a:endParaRPr sz="2500" dirty="0"/>
          </a:p>
        </p:txBody>
      </p:sp>
      <p:sp>
        <p:nvSpPr>
          <p:cNvPr id="1471" name="Google Shape;1471;p132" descr="Page 7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dirty="0"/>
          </a:p>
        </p:txBody>
      </p:sp>
      <p:grpSp>
        <p:nvGrpSpPr>
          <p:cNvPr id="1472" name="Google Shape;1472;p132"/>
          <p:cNvGrpSpPr/>
          <p:nvPr/>
        </p:nvGrpSpPr>
        <p:grpSpPr>
          <a:xfrm>
            <a:off x="476841" y="1257171"/>
            <a:ext cx="521205" cy="521220"/>
            <a:chOff x="5381004" y="2991348"/>
            <a:chExt cx="531300" cy="547500"/>
          </a:xfrm>
        </p:grpSpPr>
        <p:sp>
          <p:nvSpPr>
            <p:cNvPr id="1473" name="Google Shape;1473;p132"/>
            <p:cNvSpPr/>
            <p:nvPr/>
          </p:nvSpPr>
          <p:spPr>
            <a:xfrm>
              <a:off x="5381004" y="2991348"/>
              <a:ext cx="531300" cy="5475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74" name="Google Shape;1474;p132" descr="Icon&#10;&#10;Description automatically generated">
              <a:hlinkClick r:id="rId3"/>
            </p:cNvPr>
            <p:cNvPicPr preferRelativeResize="0"/>
            <p:nvPr/>
          </p:nvPicPr>
          <p:blipFill rotWithShape="1">
            <a:blip r:embed="rId4">
              <a:alphaModFix/>
            </a:blip>
            <a:srcRect/>
            <a:stretch/>
          </p:blipFill>
          <p:spPr>
            <a:xfrm>
              <a:off x="5436339" y="3156692"/>
              <a:ext cx="420625" cy="216813"/>
            </a:xfrm>
            <a:prstGeom prst="rect">
              <a:avLst/>
            </a:prstGeom>
            <a:noFill/>
            <a:ln>
              <a:noFill/>
            </a:ln>
          </p:spPr>
        </p:pic>
      </p:grpSp>
      <p:grpSp>
        <p:nvGrpSpPr>
          <p:cNvPr id="1475" name="Google Shape;1475;p132"/>
          <p:cNvGrpSpPr/>
          <p:nvPr/>
        </p:nvGrpSpPr>
        <p:grpSpPr>
          <a:xfrm>
            <a:off x="4002236" y="1257171"/>
            <a:ext cx="521234" cy="521188"/>
            <a:chOff x="3359765" y="2991075"/>
            <a:chExt cx="531600" cy="548100"/>
          </a:xfrm>
        </p:grpSpPr>
        <p:sp>
          <p:nvSpPr>
            <p:cNvPr id="1476" name="Google Shape;1476;p132"/>
            <p:cNvSpPr/>
            <p:nvPr/>
          </p:nvSpPr>
          <p:spPr>
            <a:xfrm>
              <a:off x="3359765" y="2991075"/>
              <a:ext cx="531600" cy="548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77" name="Google Shape;1477;p132">
              <a:hlinkClick r:id="rId5"/>
            </p:cNvPr>
            <p:cNvPicPr preferRelativeResize="0"/>
            <p:nvPr/>
          </p:nvPicPr>
          <p:blipFill rotWithShape="1">
            <a:blip r:embed="rId6">
              <a:alphaModFix/>
            </a:blip>
            <a:srcRect l="23821"/>
            <a:stretch/>
          </p:blipFill>
          <p:spPr>
            <a:xfrm>
              <a:off x="3480500" y="3089950"/>
              <a:ext cx="310650" cy="346611"/>
            </a:xfrm>
            <a:prstGeom prst="rect">
              <a:avLst/>
            </a:prstGeom>
            <a:noFill/>
            <a:ln>
              <a:noFill/>
            </a:ln>
          </p:spPr>
        </p:pic>
      </p:grpSp>
      <p:sp>
        <p:nvSpPr>
          <p:cNvPr id="1478" name="Google Shape;1478;p132"/>
          <p:cNvSpPr txBox="1"/>
          <p:nvPr/>
        </p:nvSpPr>
        <p:spPr>
          <a:xfrm>
            <a:off x="3962575" y="1849375"/>
            <a:ext cx="6006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a:solidFill>
                  <a:srgbClr val="1F303E"/>
                </a:solidFill>
                <a:latin typeface="Public Sans"/>
                <a:ea typeface="Public Sans"/>
                <a:cs typeface="Public Sans"/>
                <a:sym typeface="Public Sans"/>
              </a:rPr>
              <a:t>Digital.gov</a:t>
            </a:r>
            <a:endParaRPr sz="900" b="0" i="0" u="none" strike="noStrike" cap="none">
              <a:solidFill>
                <a:srgbClr val="1F303E"/>
              </a:solidFill>
              <a:latin typeface="Arial"/>
              <a:ea typeface="Arial"/>
              <a:cs typeface="Arial"/>
              <a:sym typeface="Arial"/>
            </a:endParaRPr>
          </a:p>
        </p:txBody>
      </p:sp>
      <p:sp>
        <p:nvSpPr>
          <p:cNvPr id="1479" name="Google Shape;1479;p132"/>
          <p:cNvSpPr txBox="1"/>
          <p:nvPr/>
        </p:nvSpPr>
        <p:spPr>
          <a:xfrm>
            <a:off x="476951" y="1849338"/>
            <a:ext cx="5487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a:solidFill>
                  <a:srgbClr val="1F303E"/>
                </a:solidFill>
                <a:latin typeface="Public Sans"/>
                <a:ea typeface="Public Sans"/>
                <a:cs typeface="Public Sans"/>
                <a:sym typeface="Public Sans"/>
              </a:rPr>
              <a:t>10x</a:t>
            </a:r>
            <a:endParaRPr sz="900" b="0" i="0" u="none" strike="noStrike" cap="none">
              <a:solidFill>
                <a:srgbClr val="1F303E"/>
              </a:solidFill>
              <a:latin typeface="Arial"/>
              <a:ea typeface="Arial"/>
              <a:cs typeface="Arial"/>
              <a:sym typeface="Arial"/>
            </a:endParaRPr>
          </a:p>
        </p:txBody>
      </p:sp>
      <p:sp>
        <p:nvSpPr>
          <p:cNvPr id="1480" name="Google Shape;1480;p132"/>
          <p:cNvSpPr txBox="1"/>
          <p:nvPr/>
        </p:nvSpPr>
        <p:spPr>
          <a:xfrm>
            <a:off x="3297300" y="1849350"/>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a:solidFill>
                  <a:srgbClr val="1F303E"/>
                </a:solidFill>
                <a:latin typeface="Public Sans"/>
                <a:ea typeface="Public Sans"/>
                <a:cs typeface="Public Sans"/>
                <a:sym typeface="Public Sans"/>
              </a:rPr>
              <a:t>DAP</a:t>
            </a:r>
            <a:endParaRPr sz="900" b="0" i="0" u="none" strike="noStrike" cap="none">
              <a:solidFill>
                <a:srgbClr val="1F303E"/>
              </a:solidFill>
              <a:latin typeface="Public Sans"/>
              <a:ea typeface="Public Sans"/>
              <a:cs typeface="Public Sans"/>
              <a:sym typeface="Public Sans"/>
            </a:endParaRPr>
          </a:p>
        </p:txBody>
      </p:sp>
      <p:grpSp>
        <p:nvGrpSpPr>
          <p:cNvPr id="1481" name="Google Shape;1481;p132"/>
          <p:cNvGrpSpPr/>
          <p:nvPr/>
        </p:nvGrpSpPr>
        <p:grpSpPr>
          <a:xfrm>
            <a:off x="3297199" y="1257171"/>
            <a:ext cx="521100" cy="521100"/>
            <a:chOff x="3248422" y="-704694"/>
            <a:chExt cx="521100" cy="521100"/>
          </a:xfrm>
        </p:grpSpPr>
        <p:sp>
          <p:nvSpPr>
            <p:cNvPr id="1482" name="Google Shape;1482;p132"/>
            <p:cNvSpPr/>
            <p:nvPr/>
          </p:nvSpPr>
          <p:spPr>
            <a:xfrm>
              <a:off x="3248422"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83" name="Google Shape;1483;p132" descr="Picture 78">
              <a:hlinkClick r:id="rId7"/>
            </p:cNvPr>
            <p:cNvPicPr preferRelativeResize="0"/>
            <p:nvPr/>
          </p:nvPicPr>
          <p:blipFill rotWithShape="1">
            <a:blip r:embed="rId8">
              <a:alphaModFix/>
            </a:blip>
            <a:srcRect r="77064"/>
            <a:stretch/>
          </p:blipFill>
          <p:spPr>
            <a:xfrm>
              <a:off x="3327401" y="-564394"/>
              <a:ext cx="363275" cy="240500"/>
            </a:xfrm>
            <a:prstGeom prst="rect">
              <a:avLst/>
            </a:prstGeom>
            <a:noFill/>
            <a:ln>
              <a:noFill/>
            </a:ln>
          </p:spPr>
        </p:pic>
      </p:grpSp>
      <p:sp>
        <p:nvSpPr>
          <p:cNvPr id="1484" name="Google Shape;1484;p132"/>
          <p:cNvSpPr txBox="1"/>
          <p:nvPr/>
        </p:nvSpPr>
        <p:spPr>
          <a:xfrm>
            <a:off x="6753188" y="1849350"/>
            <a:ext cx="6597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a:solidFill>
                  <a:srgbClr val="1F303E"/>
                </a:solidFill>
                <a:latin typeface="Public Sans"/>
                <a:ea typeface="Public Sans"/>
                <a:cs typeface="Public Sans"/>
                <a:sym typeface="Public Sans"/>
              </a:rPr>
              <a:t>Search.gov</a:t>
            </a:r>
            <a:endParaRPr sz="900" b="0" i="0" u="none" strike="noStrike" cap="none">
              <a:solidFill>
                <a:srgbClr val="1F303E"/>
              </a:solidFill>
              <a:latin typeface="Arial"/>
              <a:ea typeface="Arial"/>
              <a:cs typeface="Arial"/>
              <a:sym typeface="Arial"/>
            </a:endParaRPr>
          </a:p>
        </p:txBody>
      </p:sp>
      <p:sp>
        <p:nvSpPr>
          <p:cNvPr id="1485" name="Google Shape;1485;p132"/>
          <p:cNvSpPr txBox="1"/>
          <p:nvPr/>
        </p:nvSpPr>
        <p:spPr>
          <a:xfrm>
            <a:off x="8232638" y="1849351"/>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a:solidFill>
                  <a:srgbClr val="1F303E"/>
                </a:solidFill>
                <a:latin typeface="Public Sans"/>
                <a:ea typeface="Public Sans"/>
                <a:cs typeface="Public Sans"/>
                <a:sym typeface="Public Sans"/>
              </a:rPr>
              <a:t>USWDS</a:t>
            </a:r>
            <a:endParaRPr sz="900" b="0" i="0" u="none" strike="noStrike" cap="none">
              <a:solidFill>
                <a:srgbClr val="1F303E"/>
              </a:solidFill>
              <a:latin typeface="Arial"/>
              <a:ea typeface="Arial"/>
              <a:cs typeface="Arial"/>
              <a:sym typeface="Arial"/>
            </a:endParaRPr>
          </a:p>
        </p:txBody>
      </p:sp>
      <p:sp>
        <p:nvSpPr>
          <p:cNvPr id="1486" name="Google Shape;1486;p132"/>
          <p:cNvSpPr txBox="1"/>
          <p:nvPr/>
        </p:nvSpPr>
        <p:spPr>
          <a:xfrm>
            <a:off x="4655762" y="1849350"/>
            <a:ext cx="6246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a:solidFill>
                  <a:srgbClr val="1F303E"/>
                </a:solidFill>
                <a:latin typeface="Public Sans"/>
                <a:ea typeface="Public Sans"/>
                <a:cs typeface="Public Sans"/>
                <a:sym typeface="Public Sans"/>
              </a:rPr>
              <a:t>FedRAMP</a:t>
            </a:r>
            <a:endParaRPr sz="900" b="0" i="0" u="none" strike="noStrike" cap="none">
              <a:solidFill>
                <a:srgbClr val="1F303E"/>
              </a:solidFill>
              <a:latin typeface="Arial"/>
              <a:ea typeface="Arial"/>
              <a:cs typeface="Arial"/>
              <a:sym typeface="Arial"/>
            </a:endParaRPr>
          </a:p>
        </p:txBody>
      </p:sp>
      <p:sp>
        <p:nvSpPr>
          <p:cNvPr id="1487" name="Google Shape;1487;p132"/>
          <p:cNvSpPr txBox="1"/>
          <p:nvPr/>
        </p:nvSpPr>
        <p:spPr>
          <a:xfrm>
            <a:off x="7458275" y="1849375"/>
            <a:ext cx="6597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b="0" i="0" u="none" strike="noStrike" cap="none">
                <a:solidFill>
                  <a:srgbClr val="1F303E"/>
                </a:solidFill>
                <a:latin typeface="Public Sans"/>
                <a:ea typeface="Public Sans"/>
                <a:cs typeface="Public Sans"/>
                <a:sym typeface="Public Sans"/>
              </a:rPr>
              <a:t>Touchpoints</a:t>
            </a:r>
            <a:endParaRPr sz="900" b="0" i="0" u="none" strike="noStrike" cap="none">
              <a:solidFill>
                <a:srgbClr val="1F303E"/>
              </a:solidFill>
              <a:latin typeface="Public Sans"/>
              <a:ea typeface="Public Sans"/>
              <a:cs typeface="Public Sans"/>
              <a:sym typeface="Public Sans"/>
            </a:endParaRPr>
          </a:p>
        </p:txBody>
      </p:sp>
      <p:sp>
        <p:nvSpPr>
          <p:cNvPr id="1488" name="Google Shape;1488;p132"/>
          <p:cNvSpPr txBox="1"/>
          <p:nvPr/>
        </p:nvSpPr>
        <p:spPr>
          <a:xfrm>
            <a:off x="5412425" y="1849350"/>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b="0" i="0" u="none" strike="noStrike" cap="none">
                <a:solidFill>
                  <a:srgbClr val="1F303E"/>
                </a:solidFill>
                <a:latin typeface="Public Sans"/>
                <a:ea typeface="Public Sans"/>
                <a:cs typeface="Public Sans"/>
                <a:sym typeface="Public Sans"/>
              </a:rPr>
              <a:t>Login.gov</a:t>
            </a:r>
            <a:endParaRPr sz="900" b="0" i="0" u="none" strike="noStrike" cap="none">
              <a:solidFill>
                <a:srgbClr val="1F303E"/>
              </a:solidFill>
              <a:latin typeface="Arial"/>
              <a:ea typeface="Arial"/>
              <a:cs typeface="Arial"/>
              <a:sym typeface="Arial"/>
            </a:endParaRPr>
          </a:p>
        </p:txBody>
      </p:sp>
      <p:sp>
        <p:nvSpPr>
          <p:cNvPr id="1489" name="Google Shape;1489;p132"/>
          <p:cNvSpPr txBox="1"/>
          <p:nvPr/>
        </p:nvSpPr>
        <p:spPr>
          <a:xfrm>
            <a:off x="477160" y="1011025"/>
            <a:ext cx="847800" cy="169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100"/>
              <a:buFont typeface="Arial"/>
              <a:buNone/>
            </a:pPr>
            <a:r>
              <a:rPr lang="en" sz="1100" b="1">
                <a:solidFill>
                  <a:srgbClr val="1F303E"/>
                </a:solidFill>
                <a:latin typeface="Public Sans"/>
                <a:ea typeface="Public Sans"/>
                <a:cs typeface="Public Sans"/>
                <a:sym typeface="Public Sans"/>
              </a:rPr>
              <a:t>PRODUCTS.</a:t>
            </a:r>
            <a:endParaRPr sz="1100" b="1" i="0" u="none" strike="noStrike" cap="none">
              <a:solidFill>
                <a:srgbClr val="1F303E"/>
              </a:solidFill>
            </a:endParaRPr>
          </a:p>
        </p:txBody>
      </p:sp>
      <p:sp>
        <p:nvSpPr>
          <p:cNvPr id="1490" name="Google Shape;1490;p132"/>
          <p:cNvSpPr txBox="1"/>
          <p:nvPr/>
        </p:nvSpPr>
        <p:spPr>
          <a:xfrm>
            <a:off x="477147" y="2258338"/>
            <a:ext cx="1066200" cy="169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100"/>
              <a:buFont typeface="Arial"/>
              <a:buNone/>
            </a:pPr>
            <a:r>
              <a:rPr lang="en" sz="1100" b="1">
                <a:solidFill>
                  <a:srgbClr val="1F303E"/>
                </a:solidFill>
                <a:latin typeface="Public Sans"/>
                <a:ea typeface="Public Sans"/>
                <a:cs typeface="Public Sans"/>
                <a:sym typeface="Public Sans"/>
              </a:rPr>
              <a:t>PLATFORMS.</a:t>
            </a:r>
            <a:endParaRPr sz="1100" b="1" i="0" u="none" strike="noStrike" cap="none">
              <a:solidFill>
                <a:srgbClr val="1F303E"/>
              </a:solidFill>
            </a:endParaRPr>
          </a:p>
        </p:txBody>
      </p:sp>
      <p:sp>
        <p:nvSpPr>
          <p:cNvPr id="1491" name="Google Shape;1491;p132"/>
          <p:cNvSpPr txBox="1"/>
          <p:nvPr/>
        </p:nvSpPr>
        <p:spPr>
          <a:xfrm>
            <a:off x="477147" y="3533113"/>
            <a:ext cx="1066200" cy="169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100"/>
              <a:buFont typeface="Arial"/>
              <a:buNone/>
            </a:pPr>
            <a:r>
              <a:rPr lang="en" sz="1100" b="1">
                <a:solidFill>
                  <a:srgbClr val="1A1A27"/>
                </a:solidFill>
                <a:latin typeface="Public Sans"/>
                <a:ea typeface="Public Sans"/>
                <a:cs typeface="Public Sans"/>
                <a:sym typeface="Public Sans"/>
              </a:rPr>
              <a:t>PEOPLE.</a:t>
            </a:r>
            <a:endParaRPr sz="1100" b="1" i="0" u="none" strike="noStrike" cap="none">
              <a:solidFill>
                <a:srgbClr val="1A1A27"/>
              </a:solidFill>
            </a:endParaRPr>
          </a:p>
        </p:txBody>
      </p:sp>
      <p:sp>
        <p:nvSpPr>
          <p:cNvPr id="1492" name="Google Shape;1492;p132"/>
          <p:cNvSpPr txBox="1"/>
          <p:nvPr/>
        </p:nvSpPr>
        <p:spPr>
          <a:xfrm>
            <a:off x="1887125" y="1849350"/>
            <a:ext cx="5211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Benefits Studio</a:t>
            </a:r>
            <a:endParaRPr sz="900" b="0" i="0" u="none" strike="noStrike" cap="none">
              <a:solidFill>
                <a:srgbClr val="1F303E"/>
              </a:solidFill>
              <a:latin typeface="Arial"/>
              <a:ea typeface="Arial"/>
              <a:cs typeface="Arial"/>
              <a:sym typeface="Arial"/>
            </a:endParaRPr>
          </a:p>
        </p:txBody>
      </p:sp>
      <p:sp>
        <p:nvSpPr>
          <p:cNvPr id="1493" name="Google Shape;1493;p132"/>
          <p:cNvSpPr txBox="1"/>
          <p:nvPr/>
        </p:nvSpPr>
        <p:spPr>
          <a:xfrm>
            <a:off x="1286764" y="934075"/>
            <a:ext cx="3874800" cy="3231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500"/>
              </a:spcAft>
              <a:buClr>
                <a:srgbClr val="000000"/>
              </a:buClr>
              <a:buSzPts val="1100"/>
              <a:buFont typeface="Arial"/>
              <a:buNone/>
            </a:pPr>
            <a:r>
              <a:rPr lang="en" sz="900" b="1">
                <a:solidFill>
                  <a:srgbClr val="1F303E"/>
                </a:solidFill>
                <a:latin typeface="Public Sans"/>
                <a:ea typeface="Public Sans"/>
                <a:cs typeface="Public Sans"/>
                <a:sym typeface="Public Sans"/>
              </a:rPr>
              <a:t>Shared infrastructure and tooling that help agencies deliver faster.</a:t>
            </a:r>
            <a:endParaRPr sz="900" b="1">
              <a:solidFill>
                <a:srgbClr val="1F303E"/>
              </a:solidFill>
              <a:latin typeface="Public Sans"/>
              <a:ea typeface="Public Sans"/>
              <a:cs typeface="Public Sans"/>
              <a:sym typeface="Public Sans"/>
            </a:endParaRPr>
          </a:p>
        </p:txBody>
      </p:sp>
      <p:sp>
        <p:nvSpPr>
          <p:cNvPr id="1494" name="Google Shape;1494;p132"/>
          <p:cNvSpPr txBox="1"/>
          <p:nvPr/>
        </p:nvSpPr>
        <p:spPr>
          <a:xfrm>
            <a:off x="1373699" y="2187757"/>
            <a:ext cx="4512600" cy="3231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500"/>
              </a:spcAft>
              <a:buNone/>
            </a:pPr>
            <a:r>
              <a:rPr lang="en" sz="900" b="1">
                <a:solidFill>
                  <a:srgbClr val="1F303E"/>
                </a:solidFill>
                <a:latin typeface="Public Sans"/>
                <a:ea typeface="Public Sans"/>
                <a:cs typeface="Public Sans"/>
                <a:sym typeface="Public Sans"/>
              </a:rPr>
              <a:t>Interagency experiences that create cohesion and economies of scale.</a:t>
            </a:r>
            <a:endParaRPr sz="900" b="1">
              <a:solidFill>
                <a:srgbClr val="1F303E"/>
              </a:solidFill>
              <a:latin typeface="Public Sans"/>
              <a:ea typeface="Public Sans"/>
              <a:cs typeface="Public Sans"/>
              <a:sym typeface="Public Sans"/>
            </a:endParaRPr>
          </a:p>
        </p:txBody>
      </p:sp>
      <p:sp>
        <p:nvSpPr>
          <p:cNvPr id="1495" name="Google Shape;1495;p132"/>
          <p:cNvSpPr txBox="1"/>
          <p:nvPr/>
        </p:nvSpPr>
        <p:spPr>
          <a:xfrm>
            <a:off x="1087903" y="3459053"/>
            <a:ext cx="4512600" cy="3231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500"/>
              </a:spcAft>
              <a:buNone/>
            </a:pPr>
            <a:r>
              <a:rPr lang="en" sz="900" b="1">
                <a:solidFill>
                  <a:srgbClr val="1A1A27"/>
                </a:solidFill>
                <a:latin typeface="Public Sans"/>
                <a:ea typeface="Public Sans"/>
                <a:cs typeface="Public Sans"/>
                <a:sym typeface="Public Sans"/>
              </a:rPr>
              <a:t>Discovery, implementation, and consulting to catalyze agency progress.</a:t>
            </a:r>
            <a:endParaRPr sz="900" b="1">
              <a:solidFill>
                <a:srgbClr val="1A1A27"/>
              </a:solidFill>
              <a:latin typeface="Public Sans"/>
              <a:ea typeface="Public Sans"/>
              <a:cs typeface="Public Sans"/>
              <a:sym typeface="Public Sans"/>
            </a:endParaRPr>
          </a:p>
        </p:txBody>
      </p:sp>
      <p:grpSp>
        <p:nvGrpSpPr>
          <p:cNvPr id="1496" name="Google Shape;1496;p132"/>
          <p:cNvGrpSpPr/>
          <p:nvPr/>
        </p:nvGrpSpPr>
        <p:grpSpPr>
          <a:xfrm>
            <a:off x="1181983" y="1257171"/>
            <a:ext cx="521100" cy="521100"/>
            <a:chOff x="1087896" y="1402959"/>
            <a:chExt cx="521100" cy="521100"/>
          </a:xfrm>
        </p:grpSpPr>
        <p:sp>
          <p:nvSpPr>
            <p:cNvPr id="1497" name="Google Shape;1497;p132"/>
            <p:cNvSpPr/>
            <p:nvPr/>
          </p:nvSpPr>
          <p:spPr>
            <a:xfrm>
              <a:off x="1087896" y="1402959"/>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498" name="Google Shape;1498;p132">
              <a:hlinkClick r:id="rId9"/>
            </p:cNvPr>
            <p:cNvPicPr preferRelativeResize="0"/>
            <p:nvPr/>
          </p:nvPicPr>
          <p:blipFill rotWithShape="1">
            <a:blip r:embed="rId10">
              <a:alphaModFix/>
            </a:blip>
            <a:srcRect/>
            <a:stretch/>
          </p:blipFill>
          <p:spPr>
            <a:xfrm>
              <a:off x="1214223" y="1525212"/>
              <a:ext cx="268551" cy="276714"/>
            </a:xfrm>
            <a:prstGeom prst="rect">
              <a:avLst/>
            </a:prstGeom>
            <a:noFill/>
            <a:ln>
              <a:noFill/>
            </a:ln>
          </p:spPr>
        </p:pic>
      </p:grpSp>
      <p:sp>
        <p:nvSpPr>
          <p:cNvPr id="1499" name="Google Shape;1499;p132"/>
          <p:cNvSpPr txBox="1"/>
          <p:nvPr/>
        </p:nvSpPr>
        <p:spPr>
          <a:xfrm>
            <a:off x="1112825" y="1849350"/>
            <a:ext cx="6597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api.data.gov</a:t>
            </a:r>
            <a:endParaRPr sz="900" b="0" i="0" u="none" strike="noStrike" cap="none">
              <a:solidFill>
                <a:srgbClr val="1F303E"/>
              </a:solidFill>
              <a:latin typeface="Arial"/>
              <a:ea typeface="Arial"/>
              <a:cs typeface="Arial"/>
              <a:sym typeface="Arial"/>
            </a:endParaRPr>
          </a:p>
        </p:txBody>
      </p:sp>
      <p:sp>
        <p:nvSpPr>
          <p:cNvPr id="1500" name="Google Shape;1500;p132"/>
          <p:cNvSpPr txBox="1"/>
          <p:nvPr/>
        </p:nvSpPr>
        <p:spPr>
          <a:xfrm>
            <a:off x="6091100" y="1849375"/>
            <a:ext cx="5742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Notify.gov</a:t>
            </a:r>
            <a:endParaRPr sz="900" b="0" i="0" u="none" strike="noStrike" cap="none">
              <a:solidFill>
                <a:srgbClr val="1F303E"/>
              </a:solidFill>
              <a:latin typeface="Arial"/>
              <a:ea typeface="Arial"/>
              <a:cs typeface="Arial"/>
              <a:sym typeface="Arial"/>
            </a:endParaRPr>
          </a:p>
        </p:txBody>
      </p:sp>
      <p:sp>
        <p:nvSpPr>
          <p:cNvPr id="1501" name="Google Shape;1501;p132"/>
          <p:cNvSpPr txBox="1"/>
          <p:nvPr/>
        </p:nvSpPr>
        <p:spPr>
          <a:xfrm>
            <a:off x="2540225" y="1849350"/>
            <a:ext cx="6246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b="0" i="0" u="none" strike="noStrike" cap="none">
                <a:solidFill>
                  <a:srgbClr val="1F303E"/>
                </a:solidFill>
                <a:latin typeface="Public Sans"/>
                <a:ea typeface="Public Sans"/>
                <a:cs typeface="Public Sans"/>
                <a:sym typeface="Public Sans"/>
              </a:rPr>
              <a:t>Cloud.gov</a:t>
            </a:r>
            <a:endParaRPr sz="900" b="0" i="0" u="none" strike="noStrike" cap="none">
              <a:solidFill>
                <a:srgbClr val="1F303E"/>
              </a:solidFill>
              <a:latin typeface="Arial"/>
              <a:ea typeface="Arial"/>
              <a:cs typeface="Arial"/>
              <a:sym typeface="Arial"/>
            </a:endParaRPr>
          </a:p>
        </p:txBody>
      </p:sp>
      <p:grpSp>
        <p:nvGrpSpPr>
          <p:cNvPr id="1502" name="Google Shape;1502;p132"/>
          <p:cNvGrpSpPr/>
          <p:nvPr/>
        </p:nvGrpSpPr>
        <p:grpSpPr>
          <a:xfrm>
            <a:off x="2592162" y="1257171"/>
            <a:ext cx="521100" cy="521100"/>
            <a:chOff x="1169787" y="-704694"/>
            <a:chExt cx="521100" cy="521100"/>
          </a:xfrm>
        </p:grpSpPr>
        <p:sp>
          <p:nvSpPr>
            <p:cNvPr id="1503" name="Google Shape;1503;p132"/>
            <p:cNvSpPr/>
            <p:nvPr/>
          </p:nvSpPr>
          <p:spPr>
            <a:xfrm>
              <a:off x="1169787"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04" name="Google Shape;1504;p132">
              <a:hlinkClick r:id="rId11"/>
            </p:cNvPr>
            <p:cNvPicPr preferRelativeResize="0"/>
            <p:nvPr/>
          </p:nvPicPr>
          <p:blipFill rotWithShape="1">
            <a:blip r:embed="rId12">
              <a:alphaModFix/>
            </a:blip>
            <a:srcRect r="82813"/>
            <a:stretch/>
          </p:blipFill>
          <p:spPr>
            <a:xfrm>
              <a:off x="1297595" y="-621141"/>
              <a:ext cx="265500" cy="353993"/>
            </a:xfrm>
            <a:prstGeom prst="rect">
              <a:avLst/>
            </a:prstGeom>
            <a:noFill/>
            <a:ln>
              <a:noFill/>
            </a:ln>
          </p:spPr>
        </p:pic>
      </p:grpSp>
      <p:grpSp>
        <p:nvGrpSpPr>
          <p:cNvPr id="1505" name="Google Shape;1505;p132"/>
          <p:cNvGrpSpPr/>
          <p:nvPr/>
        </p:nvGrpSpPr>
        <p:grpSpPr>
          <a:xfrm>
            <a:off x="5412443" y="1257171"/>
            <a:ext cx="521100" cy="521100"/>
            <a:chOff x="476909" y="-704694"/>
            <a:chExt cx="521100" cy="521100"/>
          </a:xfrm>
        </p:grpSpPr>
        <p:sp>
          <p:nvSpPr>
            <p:cNvPr id="1506" name="Google Shape;1506;p132"/>
            <p:cNvSpPr/>
            <p:nvPr/>
          </p:nvSpPr>
          <p:spPr>
            <a:xfrm>
              <a:off x="476909"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07" name="Google Shape;1507;p132">
              <a:hlinkClick r:id="rId13"/>
            </p:cNvPr>
            <p:cNvPicPr preferRelativeResize="0"/>
            <p:nvPr/>
          </p:nvPicPr>
          <p:blipFill rotWithShape="1">
            <a:blip r:embed="rId14">
              <a:alphaModFix/>
            </a:blip>
            <a:srcRect r="89168"/>
            <a:stretch/>
          </p:blipFill>
          <p:spPr>
            <a:xfrm>
              <a:off x="608238" y="-605694"/>
              <a:ext cx="258374" cy="323100"/>
            </a:xfrm>
            <a:prstGeom prst="rect">
              <a:avLst/>
            </a:prstGeom>
            <a:noFill/>
            <a:ln>
              <a:noFill/>
            </a:ln>
          </p:spPr>
        </p:pic>
      </p:grpSp>
      <p:grpSp>
        <p:nvGrpSpPr>
          <p:cNvPr id="1508" name="Google Shape;1508;p132"/>
          <p:cNvGrpSpPr/>
          <p:nvPr/>
        </p:nvGrpSpPr>
        <p:grpSpPr>
          <a:xfrm>
            <a:off x="8232591" y="1257171"/>
            <a:ext cx="521100" cy="521100"/>
            <a:chOff x="1862666" y="-704694"/>
            <a:chExt cx="521100" cy="521100"/>
          </a:xfrm>
        </p:grpSpPr>
        <p:sp>
          <p:nvSpPr>
            <p:cNvPr id="1509" name="Google Shape;1509;p132"/>
            <p:cNvSpPr/>
            <p:nvPr/>
          </p:nvSpPr>
          <p:spPr>
            <a:xfrm>
              <a:off x="1862666"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10" name="Google Shape;1510;p132">
              <a:hlinkClick r:id="rId15"/>
            </p:cNvPr>
            <p:cNvPicPr preferRelativeResize="0"/>
            <p:nvPr/>
          </p:nvPicPr>
          <p:blipFill>
            <a:blip r:embed="rId16">
              <a:alphaModFix/>
            </a:blip>
            <a:stretch>
              <a:fillRect/>
            </a:stretch>
          </p:blipFill>
          <p:spPr>
            <a:xfrm>
              <a:off x="1963188" y="-593496"/>
              <a:ext cx="320041" cy="298704"/>
            </a:xfrm>
            <a:prstGeom prst="rect">
              <a:avLst/>
            </a:prstGeom>
            <a:noFill/>
            <a:ln>
              <a:noFill/>
            </a:ln>
          </p:spPr>
        </p:pic>
      </p:grpSp>
      <p:grpSp>
        <p:nvGrpSpPr>
          <p:cNvPr id="1511" name="Google Shape;1511;p132"/>
          <p:cNvGrpSpPr/>
          <p:nvPr/>
        </p:nvGrpSpPr>
        <p:grpSpPr>
          <a:xfrm>
            <a:off x="6822517" y="1257171"/>
            <a:ext cx="521100" cy="521100"/>
            <a:chOff x="2555544" y="-704694"/>
            <a:chExt cx="521100" cy="521100"/>
          </a:xfrm>
        </p:grpSpPr>
        <p:sp>
          <p:nvSpPr>
            <p:cNvPr id="1512" name="Google Shape;1512;p132"/>
            <p:cNvSpPr/>
            <p:nvPr/>
          </p:nvSpPr>
          <p:spPr>
            <a:xfrm>
              <a:off x="2555544" y="-704694"/>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13" name="Google Shape;1513;p132">
              <a:hlinkClick r:id="rId17"/>
            </p:cNvPr>
            <p:cNvPicPr preferRelativeResize="0"/>
            <p:nvPr/>
          </p:nvPicPr>
          <p:blipFill rotWithShape="1">
            <a:blip r:embed="rId18">
              <a:alphaModFix/>
            </a:blip>
            <a:srcRect l="7020" t="21600" r="77720" b="18332"/>
            <a:stretch/>
          </p:blipFill>
          <p:spPr>
            <a:xfrm>
              <a:off x="2666738" y="-593494"/>
              <a:ext cx="298723" cy="298700"/>
            </a:xfrm>
            <a:prstGeom prst="rect">
              <a:avLst/>
            </a:prstGeom>
            <a:noFill/>
            <a:ln>
              <a:noFill/>
            </a:ln>
          </p:spPr>
        </p:pic>
      </p:grpSp>
      <p:grpSp>
        <p:nvGrpSpPr>
          <p:cNvPr id="1514" name="Google Shape;1514;p132"/>
          <p:cNvGrpSpPr/>
          <p:nvPr/>
        </p:nvGrpSpPr>
        <p:grpSpPr>
          <a:xfrm>
            <a:off x="4707407" y="1257171"/>
            <a:ext cx="521100" cy="521100"/>
            <a:chOff x="3941358" y="-704738"/>
            <a:chExt cx="521100" cy="521100"/>
          </a:xfrm>
        </p:grpSpPr>
        <p:sp>
          <p:nvSpPr>
            <p:cNvPr id="1515" name="Google Shape;1515;p132"/>
            <p:cNvSpPr/>
            <p:nvPr/>
          </p:nvSpPr>
          <p:spPr>
            <a:xfrm>
              <a:off x="3941358" y="-704738"/>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16" name="Google Shape;1516;p132">
              <a:hlinkClick r:id="rId19"/>
            </p:cNvPr>
            <p:cNvPicPr preferRelativeResize="0"/>
            <p:nvPr/>
          </p:nvPicPr>
          <p:blipFill rotWithShape="1">
            <a:blip r:embed="rId20">
              <a:alphaModFix/>
            </a:blip>
            <a:srcRect b="20299"/>
            <a:stretch/>
          </p:blipFill>
          <p:spPr>
            <a:xfrm>
              <a:off x="4041925" y="-605700"/>
              <a:ext cx="320049" cy="323101"/>
            </a:xfrm>
            <a:prstGeom prst="rect">
              <a:avLst/>
            </a:prstGeom>
            <a:noFill/>
            <a:ln>
              <a:noFill/>
            </a:ln>
          </p:spPr>
        </p:pic>
      </p:grpSp>
      <p:grpSp>
        <p:nvGrpSpPr>
          <p:cNvPr id="1517" name="Google Shape;1517;p132"/>
          <p:cNvGrpSpPr/>
          <p:nvPr/>
        </p:nvGrpSpPr>
        <p:grpSpPr>
          <a:xfrm>
            <a:off x="7527554" y="1257171"/>
            <a:ext cx="521100" cy="521100"/>
            <a:chOff x="4634370" y="-704738"/>
            <a:chExt cx="521100" cy="521100"/>
          </a:xfrm>
        </p:grpSpPr>
        <p:sp>
          <p:nvSpPr>
            <p:cNvPr id="1518" name="Google Shape;1518;p132"/>
            <p:cNvSpPr/>
            <p:nvPr/>
          </p:nvSpPr>
          <p:spPr>
            <a:xfrm>
              <a:off x="4634370" y="-704738"/>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19" name="Google Shape;1519;p132"/>
            <p:cNvPicPr preferRelativeResize="0"/>
            <p:nvPr/>
          </p:nvPicPr>
          <p:blipFill rotWithShape="1">
            <a:blip r:embed="rId21">
              <a:alphaModFix/>
            </a:blip>
            <a:srcRect l="19158" t="23728" r="23531" b="24778"/>
            <a:stretch/>
          </p:blipFill>
          <p:spPr>
            <a:xfrm>
              <a:off x="4745570" y="-595372"/>
              <a:ext cx="298700" cy="302368"/>
            </a:xfrm>
            <a:prstGeom prst="rect">
              <a:avLst/>
            </a:prstGeom>
            <a:noFill/>
            <a:ln>
              <a:noFill/>
            </a:ln>
          </p:spPr>
        </p:pic>
      </p:grpSp>
      <p:grpSp>
        <p:nvGrpSpPr>
          <p:cNvPr id="1520" name="Google Shape;1520;p132"/>
          <p:cNvGrpSpPr/>
          <p:nvPr/>
        </p:nvGrpSpPr>
        <p:grpSpPr>
          <a:xfrm>
            <a:off x="6117480" y="1257171"/>
            <a:ext cx="521100" cy="521100"/>
            <a:chOff x="5327382" y="-704757"/>
            <a:chExt cx="521100" cy="521100"/>
          </a:xfrm>
        </p:grpSpPr>
        <p:sp>
          <p:nvSpPr>
            <p:cNvPr id="1521" name="Google Shape;1521;p132"/>
            <p:cNvSpPr/>
            <p:nvPr/>
          </p:nvSpPr>
          <p:spPr>
            <a:xfrm>
              <a:off x="5327382" y="-704757"/>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22" name="Google Shape;1522;p132">
              <a:hlinkClick r:id="rId22"/>
            </p:cNvPr>
            <p:cNvPicPr preferRelativeResize="0"/>
            <p:nvPr/>
          </p:nvPicPr>
          <p:blipFill rotWithShape="1">
            <a:blip r:embed="rId23">
              <a:alphaModFix/>
            </a:blip>
            <a:srcRect t="9" r="78472"/>
            <a:stretch/>
          </p:blipFill>
          <p:spPr>
            <a:xfrm>
              <a:off x="5485285" y="-563690"/>
              <a:ext cx="205405" cy="239100"/>
            </a:xfrm>
            <a:prstGeom prst="rect">
              <a:avLst/>
            </a:prstGeom>
            <a:noFill/>
            <a:ln>
              <a:noFill/>
            </a:ln>
          </p:spPr>
        </p:pic>
      </p:grpSp>
      <p:grpSp>
        <p:nvGrpSpPr>
          <p:cNvPr id="1523" name="Google Shape;1523;p132"/>
          <p:cNvGrpSpPr/>
          <p:nvPr/>
        </p:nvGrpSpPr>
        <p:grpSpPr>
          <a:xfrm>
            <a:off x="1887126" y="1257171"/>
            <a:ext cx="521100" cy="521100"/>
            <a:chOff x="1698946" y="1402959"/>
            <a:chExt cx="521100" cy="521100"/>
          </a:xfrm>
        </p:grpSpPr>
        <p:sp>
          <p:nvSpPr>
            <p:cNvPr id="1524" name="Google Shape;1524;p132"/>
            <p:cNvSpPr/>
            <p:nvPr/>
          </p:nvSpPr>
          <p:spPr>
            <a:xfrm>
              <a:off x="1698946" y="1402959"/>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25" name="Google Shape;1525;p132">
              <a:hlinkClick r:id="rId24"/>
            </p:cNvPr>
            <p:cNvPicPr preferRelativeResize="0"/>
            <p:nvPr/>
          </p:nvPicPr>
          <p:blipFill rotWithShape="1">
            <a:blip r:embed="rId10">
              <a:alphaModFix/>
            </a:blip>
            <a:srcRect/>
            <a:stretch/>
          </p:blipFill>
          <p:spPr>
            <a:xfrm>
              <a:off x="1825273" y="1525212"/>
              <a:ext cx="268551" cy="276714"/>
            </a:xfrm>
            <a:prstGeom prst="rect">
              <a:avLst/>
            </a:prstGeom>
            <a:noFill/>
            <a:ln>
              <a:noFill/>
            </a:ln>
          </p:spPr>
        </p:pic>
      </p:grpSp>
      <p:sp>
        <p:nvSpPr>
          <p:cNvPr id="1526" name="Google Shape;1526;p132"/>
          <p:cNvSpPr/>
          <p:nvPr/>
        </p:nvSpPr>
        <p:spPr>
          <a:xfrm>
            <a:off x="476841"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27" name="Google Shape;1527;p132"/>
          <p:cNvSpPr/>
          <p:nvPr/>
        </p:nvSpPr>
        <p:spPr>
          <a:xfrm>
            <a:off x="4002236"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28" name="Google Shape;1528;p132"/>
          <p:cNvSpPr txBox="1"/>
          <p:nvPr/>
        </p:nvSpPr>
        <p:spPr>
          <a:xfrm>
            <a:off x="3962575" y="3110800"/>
            <a:ext cx="6006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IAE/SAM</a:t>
            </a:r>
            <a:endParaRPr sz="900" b="0" i="0" u="none" strike="noStrike" cap="none">
              <a:solidFill>
                <a:srgbClr val="1F303E"/>
              </a:solidFill>
              <a:latin typeface="Arial"/>
              <a:ea typeface="Arial"/>
              <a:cs typeface="Arial"/>
              <a:sym typeface="Arial"/>
            </a:endParaRPr>
          </a:p>
        </p:txBody>
      </p:sp>
      <p:sp>
        <p:nvSpPr>
          <p:cNvPr id="1529" name="Google Shape;1529;p132"/>
          <p:cNvSpPr txBox="1"/>
          <p:nvPr/>
        </p:nvSpPr>
        <p:spPr>
          <a:xfrm>
            <a:off x="498600" y="3110775"/>
            <a:ext cx="4995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Citizen Science</a:t>
            </a:r>
            <a:endParaRPr sz="900" b="0" i="0" u="none" strike="noStrike" cap="none">
              <a:solidFill>
                <a:srgbClr val="1F303E"/>
              </a:solidFill>
              <a:latin typeface="Arial"/>
              <a:ea typeface="Arial"/>
              <a:cs typeface="Arial"/>
              <a:sym typeface="Arial"/>
            </a:endParaRPr>
          </a:p>
        </p:txBody>
      </p:sp>
      <p:sp>
        <p:nvSpPr>
          <p:cNvPr id="1530" name="Google Shape;1530;p132"/>
          <p:cNvSpPr txBox="1"/>
          <p:nvPr/>
        </p:nvSpPr>
        <p:spPr>
          <a:xfrm>
            <a:off x="3297300" y="3110775"/>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FAC</a:t>
            </a:r>
            <a:endParaRPr sz="900" b="0" i="0" u="none" strike="noStrike" cap="none">
              <a:solidFill>
                <a:srgbClr val="1F303E"/>
              </a:solidFill>
              <a:latin typeface="Public Sans"/>
              <a:ea typeface="Public Sans"/>
              <a:cs typeface="Public Sans"/>
              <a:sym typeface="Public Sans"/>
            </a:endParaRPr>
          </a:p>
        </p:txBody>
      </p:sp>
      <p:sp>
        <p:nvSpPr>
          <p:cNvPr id="1531" name="Google Shape;1531;p132"/>
          <p:cNvSpPr/>
          <p:nvPr/>
        </p:nvSpPr>
        <p:spPr>
          <a:xfrm>
            <a:off x="3297199"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32" name="Google Shape;1532;p132"/>
          <p:cNvSpPr txBox="1"/>
          <p:nvPr/>
        </p:nvSpPr>
        <p:spPr>
          <a:xfrm>
            <a:off x="4655762" y="3110775"/>
            <a:ext cx="6246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Made in America</a:t>
            </a:r>
            <a:endParaRPr sz="900" b="0" i="0" u="none" strike="noStrike" cap="none">
              <a:solidFill>
                <a:srgbClr val="1F303E"/>
              </a:solidFill>
              <a:latin typeface="Arial"/>
              <a:ea typeface="Arial"/>
              <a:cs typeface="Arial"/>
              <a:sym typeface="Arial"/>
            </a:endParaRPr>
          </a:p>
        </p:txBody>
      </p:sp>
      <p:sp>
        <p:nvSpPr>
          <p:cNvPr id="1533" name="Google Shape;1533;p132"/>
          <p:cNvSpPr txBox="1"/>
          <p:nvPr/>
        </p:nvSpPr>
        <p:spPr>
          <a:xfrm>
            <a:off x="5412425" y="3110775"/>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a:solidFill>
                  <a:srgbClr val="1F303E"/>
                </a:solidFill>
                <a:latin typeface="Public Sans"/>
                <a:ea typeface="Public Sans"/>
                <a:cs typeface="Public Sans"/>
                <a:sym typeface="Public Sans"/>
              </a:rPr>
              <a:t>USAGov</a:t>
            </a:r>
            <a:endParaRPr sz="900" b="0" i="0" u="none" strike="noStrike" cap="none">
              <a:solidFill>
                <a:srgbClr val="1F303E"/>
              </a:solidFill>
              <a:latin typeface="Arial"/>
              <a:ea typeface="Arial"/>
              <a:cs typeface="Arial"/>
              <a:sym typeface="Arial"/>
            </a:endParaRPr>
          </a:p>
        </p:txBody>
      </p:sp>
      <p:sp>
        <p:nvSpPr>
          <p:cNvPr id="1534" name="Google Shape;1534;p132"/>
          <p:cNvSpPr txBox="1"/>
          <p:nvPr/>
        </p:nvSpPr>
        <p:spPr>
          <a:xfrm>
            <a:off x="1887125" y="3110775"/>
            <a:ext cx="5211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Data.gov</a:t>
            </a:r>
            <a:endParaRPr sz="900" b="0" i="0" u="none" strike="noStrike" cap="none">
              <a:solidFill>
                <a:srgbClr val="1F303E"/>
              </a:solidFill>
              <a:latin typeface="Arial"/>
              <a:ea typeface="Arial"/>
              <a:cs typeface="Arial"/>
              <a:sym typeface="Arial"/>
            </a:endParaRPr>
          </a:p>
        </p:txBody>
      </p:sp>
      <p:sp>
        <p:nvSpPr>
          <p:cNvPr id="1535" name="Google Shape;1535;p132"/>
          <p:cNvSpPr/>
          <p:nvPr/>
        </p:nvSpPr>
        <p:spPr>
          <a:xfrm>
            <a:off x="1181983"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36" name="Google Shape;1536;p132"/>
          <p:cNvSpPr txBox="1"/>
          <p:nvPr/>
        </p:nvSpPr>
        <p:spPr>
          <a:xfrm>
            <a:off x="1058225" y="3110775"/>
            <a:ext cx="7689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Challenge.gov</a:t>
            </a:r>
            <a:endParaRPr sz="900" b="0" i="0" u="none" strike="noStrike" cap="none">
              <a:solidFill>
                <a:srgbClr val="1F303E"/>
              </a:solidFill>
              <a:latin typeface="Arial"/>
              <a:ea typeface="Arial"/>
              <a:cs typeface="Arial"/>
              <a:sym typeface="Arial"/>
            </a:endParaRPr>
          </a:p>
        </p:txBody>
      </p:sp>
      <p:sp>
        <p:nvSpPr>
          <p:cNvPr id="1537" name="Google Shape;1537;p132"/>
          <p:cNvSpPr txBox="1"/>
          <p:nvPr/>
        </p:nvSpPr>
        <p:spPr>
          <a:xfrm>
            <a:off x="6091100" y="3110800"/>
            <a:ext cx="5742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Vote.gov</a:t>
            </a:r>
            <a:endParaRPr sz="900" b="0" i="0" u="none" strike="noStrike" cap="none">
              <a:solidFill>
                <a:srgbClr val="1F303E"/>
              </a:solidFill>
              <a:latin typeface="Arial"/>
              <a:ea typeface="Arial"/>
              <a:cs typeface="Arial"/>
              <a:sym typeface="Arial"/>
            </a:endParaRPr>
          </a:p>
        </p:txBody>
      </p:sp>
      <p:sp>
        <p:nvSpPr>
          <p:cNvPr id="1538" name="Google Shape;1538;p132"/>
          <p:cNvSpPr txBox="1"/>
          <p:nvPr/>
        </p:nvSpPr>
        <p:spPr>
          <a:xfrm>
            <a:off x="2468075" y="3110775"/>
            <a:ext cx="7689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a:solidFill>
                  <a:srgbClr val="1F303E"/>
                </a:solidFill>
                <a:latin typeface="Public Sans"/>
                <a:ea typeface="Public Sans"/>
                <a:cs typeface="Public Sans"/>
                <a:sym typeface="Public Sans"/>
              </a:rPr>
              <a:t>eRegulations</a:t>
            </a:r>
            <a:endParaRPr sz="900" b="0" i="0" u="none" strike="noStrike" cap="none">
              <a:solidFill>
                <a:srgbClr val="1F303E"/>
              </a:solidFill>
              <a:latin typeface="Arial"/>
              <a:ea typeface="Arial"/>
              <a:cs typeface="Arial"/>
              <a:sym typeface="Arial"/>
            </a:endParaRPr>
          </a:p>
        </p:txBody>
      </p:sp>
      <p:sp>
        <p:nvSpPr>
          <p:cNvPr id="1539" name="Google Shape;1539;p132"/>
          <p:cNvSpPr/>
          <p:nvPr/>
        </p:nvSpPr>
        <p:spPr>
          <a:xfrm>
            <a:off x="2592162"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40" name="Google Shape;1540;p132"/>
          <p:cNvSpPr/>
          <p:nvPr/>
        </p:nvSpPr>
        <p:spPr>
          <a:xfrm>
            <a:off x="5412443"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41" name="Google Shape;1541;p132"/>
          <p:cNvSpPr/>
          <p:nvPr/>
        </p:nvSpPr>
        <p:spPr>
          <a:xfrm>
            <a:off x="4707407"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42" name="Google Shape;1542;p132"/>
          <p:cNvSpPr/>
          <p:nvPr/>
        </p:nvSpPr>
        <p:spPr>
          <a:xfrm>
            <a:off x="1887126" y="25185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43" name="Google Shape;1543;p132"/>
          <p:cNvSpPr/>
          <p:nvPr/>
        </p:nvSpPr>
        <p:spPr>
          <a:xfrm>
            <a:off x="6117480" y="2518659"/>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44" name="Google Shape;1544;p132">
            <a:hlinkClick r:id="rId25"/>
          </p:cNvPr>
          <p:cNvPicPr preferRelativeResize="0"/>
          <p:nvPr/>
        </p:nvPicPr>
        <p:blipFill rotWithShape="1">
          <a:blip r:embed="rId26">
            <a:alphaModFix/>
          </a:blip>
          <a:srcRect r="84699"/>
          <a:stretch/>
        </p:blipFill>
        <p:spPr>
          <a:xfrm>
            <a:off x="561677" y="2605691"/>
            <a:ext cx="351539" cy="347036"/>
          </a:xfrm>
          <a:prstGeom prst="rect">
            <a:avLst/>
          </a:prstGeom>
          <a:noFill/>
          <a:ln>
            <a:noFill/>
          </a:ln>
        </p:spPr>
      </p:pic>
      <p:pic>
        <p:nvPicPr>
          <p:cNvPr id="1545" name="Google Shape;1545;p132">
            <a:hlinkClick r:id="rId27"/>
          </p:cNvPr>
          <p:cNvPicPr preferRelativeResize="0"/>
          <p:nvPr/>
        </p:nvPicPr>
        <p:blipFill rotWithShape="1">
          <a:blip r:embed="rId28">
            <a:alphaModFix/>
          </a:blip>
          <a:srcRect/>
          <a:stretch/>
        </p:blipFill>
        <p:spPr>
          <a:xfrm>
            <a:off x="1218885" y="2545454"/>
            <a:ext cx="447407" cy="447407"/>
          </a:xfrm>
          <a:prstGeom prst="rect">
            <a:avLst/>
          </a:prstGeom>
          <a:noFill/>
          <a:ln>
            <a:noFill/>
          </a:ln>
        </p:spPr>
      </p:pic>
      <p:pic>
        <p:nvPicPr>
          <p:cNvPr id="1546" name="Google Shape;1546;p132">
            <a:hlinkClick r:id="rId29"/>
          </p:cNvPr>
          <p:cNvPicPr preferRelativeResize="0"/>
          <p:nvPr/>
        </p:nvPicPr>
        <p:blipFill rotWithShape="1">
          <a:blip r:embed="rId30">
            <a:alphaModFix/>
          </a:blip>
          <a:srcRect/>
          <a:stretch/>
        </p:blipFill>
        <p:spPr>
          <a:xfrm>
            <a:off x="1969464" y="2606367"/>
            <a:ext cx="356295" cy="345564"/>
          </a:xfrm>
          <a:prstGeom prst="rect">
            <a:avLst/>
          </a:prstGeom>
          <a:noFill/>
          <a:ln>
            <a:noFill/>
          </a:ln>
        </p:spPr>
      </p:pic>
      <p:pic>
        <p:nvPicPr>
          <p:cNvPr id="1547" name="Google Shape;1547;p132">
            <a:hlinkClick r:id="rId31"/>
          </p:cNvPr>
          <p:cNvPicPr preferRelativeResize="0"/>
          <p:nvPr/>
        </p:nvPicPr>
        <p:blipFill rotWithShape="1">
          <a:blip r:embed="rId10">
            <a:alphaModFix/>
          </a:blip>
          <a:srcRect/>
          <a:stretch/>
        </p:blipFill>
        <p:spPr>
          <a:xfrm>
            <a:off x="2718440" y="2640849"/>
            <a:ext cx="268551" cy="276714"/>
          </a:xfrm>
          <a:prstGeom prst="rect">
            <a:avLst/>
          </a:prstGeom>
          <a:noFill/>
          <a:ln>
            <a:noFill/>
          </a:ln>
        </p:spPr>
      </p:pic>
      <p:pic>
        <p:nvPicPr>
          <p:cNvPr id="1548" name="Google Shape;1548;p132"/>
          <p:cNvPicPr preferRelativeResize="0"/>
          <p:nvPr/>
        </p:nvPicPr>
        <p:blipFill>
          <a:blip r:embed="rId32">
            <a:alphaModFix/>
          </a:blip>
          <a:stretch>
            <a:fillRect/>
          </a:stretch>
        </p:blipFill>
        <p:spPr>
          <a:xfrm>
            <a:off x="3419129" y="2640609"/>
            <a:ext cx="277200" cy="277200"/>
          </a:xfrm>
          <a:prstGeom prst="rect">
            <a:avLst/>
          </a:prstGeom>
          <a:noFill/>
          <a:ln>
            <a:noFill/>
          </a:ln>
        </p:spPr>
      </p:pic>
      <p:pic>
        <p:nvPicPr>
          <p:cNvPr id="1549" name="Google Shape;1549;p132">
            <a:hlinkClick r:id="rId33"/>
          </p:cNvPr>
          <p:cNvPicPr preferRelativeResize="0"/>
          <p:nvPr/>
        </p:nvPicPr>
        <p:blipFill>
          <a:blip r:embed="rId34">
            <a:alphaModFix/>
          </a:blip>
          <a:stretch>
            <a:fillRect/>
          </a:stretch>
        </p:blipFill>
        <p:spPr>
          <a:xfrm>
            <a:off x="4067207" y="2643010"/>
            <a:ext cx="391291" cy="272410"/>
          </a:xfrm>
          <a:prstGeom prst="rect">
            <a:avLst/>
          </a:prstGeom>
          <a:noFill/>
          <a:ln>
            <a:noFill/>
          </a:ln>
        </p:spPr>
      </p:pic>
      <p:pic>
        <p:nvPicPr>
          <p:cNvPr id="1550" name="Google Shape;1550;p132">
            <a:hlinkClick r:id="rId35"/>
          </p:cNvPr>
          <p:cNvPicPr preferRelativeResize="0"/>
          <p:nvPr/>
        </p:nvPicPr>
        <p:blipFill>
          <a:blip r:embed="rId36">
            <a:alphaModFix/>
          </a:blip>
          <a:stretch>
            <a:fillRect/>
          </a:stretch>
        </p:blipFill>
        <p:spPr>
          <a:xfrm>
            <a:off x="4796347" y="2612661"/>
            <a:ext cx="343252" cy="333105"/>
          </a:xfrm>
          <a:prstGeom prst="rect">
            <a:avLst/>
          </a:prstGeom>
          <a:noFill/>
          <a:ln>
            <a:noFill/>
          </a:ln>
        </p:spPr>
      </p:pic>
      <p:pic>
        <p:nvPicPr>
          <p:cNvPr id="1551" name="Google Shape;1551;p132" descr="Logo, icon&#10;&#10;Description automatically generated">
            <a:hlinkClick r:id="rId37"/>
          </p:cNvPr>
          <p:cNvPicPr preferRelativeResize="0"/>
          <p:nvPr/>
        </p:nvPicPr>
        <p:blipFill rotWithShape="1">
          <a:blip r:embed="rId38">
            <a:alphaModFix/>
          </a:blip>
          <a:srcRect/>
          <a:stretch/>
        </p:blipFill>
        <p:spPr>
          <a:xfrm>
            <a:off x="5466765" y="2564770"/>
            <a:ext cx="412446" cy="428881"/>
          </a:xfrm>
          <a:prstGeom prst="rect">
            <a:avLst/>
          </a:prstGeom>
          <a:noFill/>
          <a:ln>
            <a:noFill/>
          </a:ln>
        </p:spPr>
      </p:pic>
      <p:pic>
        <p:nvPicPr>
          <p:cNvPr id="1552" name="Google Shape;1552;p132">
            <a:hlinkClick r:id="rId39"/>
          </p:cNvPr>
          <p:cNvPicPr preferRelativeResize="0"/>
          <p:nvPr/>
        </p:nvPicPr>
        <p:blipFill rotWithShape="1">
          <a:blip r:embed="rId40">
            <a:alphaModFix/>
          </a:blip>
          <a:srcRect/>
          <a:stretch/>
        </p:blipFill>
        <p:spPr>
          <a:xfrm>
            <a:off x="6206406" y="2564787"/>
            <a:ext cx="356456" cy="445976"/>
          </a:xfrm>
          <a:prstGeom prst="rect">
            <a:avLst/>
          </a:prstGeom>
          <a:noFill/>
          <a:ln>
            <a:noFill/>
          </a:ln>
        </p:spPr>
      </p:pic>
      <p:sp>
        <p:nvSpPr>
          <p:cNvPr id="1553" name="Google Shape;1553;p132"/>
          <p:cNvSpPr/>
          <p:nvPr/>
        </p:nvSpPr>
        <p:spPr>
          <a:xfrm>
            <a:off x="476841" y="37698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54" name="Google Shape;1554;p132"/>
          <p:cNvSpPr txBox="1"/>
          <p:nvPr/>
        </p:nvSpPr>
        <p:spPr>
          <a:xfrm>
            <a:off x="498600" y="4362075"/>
            <a:ext cx="499500" cy="13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18F</a:t>
            </a:r>
            <a:endParaRPr sz="900" b="0" i="0" u="none" strike="noStrike" cap="none">
              <a:solidFill>
                <a:srgbClr val="1F303E"/>
              </a:solidFill>
              <a:latin typeface="Arial"/>
              <a:ea typeface="Arial"/>
              <a:cs typeface="Arial"/>
              <a:sym typeface="Arial"/>
            </a:endParaRPr>
          </a:p>
        </p:txBody>
      </p:sp>
      <p:sp>
        <p:nvSpPr>
          <p:cNvPr id="1555" name="Google Shape;1555;p132"/>
          <p:cNvSpPr txBox="1"/>
          <p:nvPr/>
        </p:nvSpPr>
        <p:spPr>
          <a:xfrm>
            <a:off x="1789675" y="4362075"/>
            <a:ext cx="716100" cy="415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Presidential Innovation Fellows</a:t>
            </a:r>
            <a:endParaRPr sz="900" b="0" i="0" u="none" strike="noStrike" cap="none">
              <a:solidFill>
                <a:srgbClr val="1F303E"/>
              </a:solidFill>
              <a:latin typeface="Arial"/>
              <a:ea typeface="Arial"/>
              <a:cs typeface="Arial"/>
              <a:sym typeface="Arial"/>
            </a:endParaRPr>
          </a:p>
        </p:txBody>
      </p:sp>
      <p:sp>
        <p:nvSpPr>
          <p:cNvPr id="1556" name="Google Shape;1556;p132"/>
          <p:cNvSpPr/>
          <p:nvPr/>
        </p:nvSpPr>
        <p:spPr>
          <a:xfrm>
            <a:off x="1181983" y="37698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57" name="Google Shape;1557;p132"/>
          <p:cNvSpPr txBox="1"/>
          <p:nvPr/>
        </p:nvSpPr>
        <p:spPr>
          <a:xfrm>
            <a:off x="1058225" y="4362075"/>
            <a:ext cx="7689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900">
                <a:solidFill>
                  <a:srgbClr val="1F303E"/>
                </a:solidFill>
                <a:latin typeface="Public Sans"/>
                <a:ea typeface="Public Sans"/>
                <a:cs typeface="Public Sans"/>
                <a:sym typeface="Public Sans"/>
              </a:rPr>
              <a:t>Centers of Excellence</a:t>
            </a:r>
            <a:endParaRPr sz="900" b="0" i="0" u="none" strike="noStrike" cap="none">
              <a:solidFill>
                <a:srgbClr val="1F303E"/>
              </a:solidFill>
              <a:latin typeface="Arial"/>
              <a:ea typeface="Arial"/>
              <a:cs typeface="Arial"/>
              <a:sym typeface="Arial"/>
            </a:endParaRPr>
          </a:p>
        </p:txBody>
      </p:sp>
      <p:sp>
        <p:nvSpPr>
          <p:cNvPr id="1558" name="Google Shape;1558;p132"/>
          <p:cNvSpPr txBox="1"/>
          <p:nvPr/>
        </p:nvSpPr>
        <p:spPr>
          <a:xfrm>
            <a:off x="2468075" y="4362075"/>
            <a:ext cx="7689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900">
                <a:solidFill>
                  <a:srgbClr val="1F303E"/>
                </a:solidFill>
                <a:latin typeface="Public Sans"/>
                <a:ea typeface="Public Sans"/>
                <a:cs typeface="Public Sans"/>
                <a:sym typeface="Public Sans"/>
              </a:rPr>
              <a:t>U.S. Digital Corps</a:t>
            </a:r>
            <a:endParaRPr sz="900" b="0" i="0" u="none" strike="noStrike" cap="none">
              <a:solidFill>
                <a:srgbClr val="1F303E"/>
              </a:solidFill>
              <a:latin typeface="Arial"/>
              <a:ea typeface="Arial"/>
              <a:cs typeface="Arial"/>
              <a:sym typeface="Arial"/>
            </a:endParaRPr>
          </a:p>
        </p:txBody>
      </p:sp>
      <p:sp>
        <p:nvSpPr>
          <p:cNvPr id="1559" name="Google Shape;1559;p132"/>
          <p:cNvSpPr/>
          <p:nvPr/>
        </p:nvSpPr>
        <p:spPr>
          <a:xfrm>
            <a:off x="2592162" y="37698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60" name="Google Shape;1560;p132"/>
          <p:cNvSpPr/>
          <p:nvPr/>
        </p:nvSpPr>
        <p:spPr>
          <a:xfrm>
            <a:off x="1887126" y="3769896"/>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61" name="Google Shape;1561;p132" descr="Logo&#10;&#10;Description automatically generated">
            <a:hlinkClick r:id="rId41"/>
          </p:cNvPr>
          <p:cNvPicPr preferRelativeResize="0"/>
          <p:nvPr/>
        </p:nvPicPr>
        <p:blipFill rotWithShape="1">
          <a:blip r:embed="rId42">
            <a:alphaModFix/>
          </a:blip>
          <a:srcRect/>
          <a:stretch/>
        </p:blipFill>
        <p:spPr>
          <a:xfrm>
            <a:off x="605547" y="3893600"/>
            <a:ext cx="285605" cy="277200"/>
          </a:xfrm>
          <a:prstGeom prst="rect">
            <a:avLst/>
          </a:prstGeom>
          <a:noFill/>
          <a:ln>
            <a:noFill/>
          </a:ln>
        </p:spPr>
      </p:pic>
      <p:pic>
        <p:nvPicPr>
          <p:cNvPr id="1562" name="Google Shape;1562;p132" descr="A close up of a sign&#10;&#10;Description automatically generated">
            <a:hlinkClick r:id="rId43"/>
          </p:cNvPr>
          <p:cNvPicPr preferRelativeResize="0"/>
          <p:nvPr/>
        </p:nvPicPr>
        <p:blipFill rotWithShape="1">
          <a:blip r:embed="rId44">
            <a:alphaModFix/>
          </a:blip>
          <a:srcRect/>
          <a:stretch/>
        </p:blipFill>
        <p:spPr>
          <a:xfrm>
            <a:off x="1252995" y="3834324"/>
            <a:ext cx="379089" cy="395750"/>
          </a:xfrm>
          <a:prstGeom prst="rect">
            <a:avLst/>
          </a:prstGeom>
          <a:noFill/>
          <a:ln>
            <a:noFill/>
          </a:ln>
        </p:spPr>
      </p:pic>
      <p:pic>
        <p:nvPicPr>
          <p:cNvPr id="1563" name="Google Shape;1563;p132">
            <a:hlinkClick r:id="rId45"/>
          </p:cNvPr>
          <p:cNvPicPr preferRelativeResize="0"/>
          <p:nvPr/>
        </p:nvPicPr>
        <p:blipFill rotWithShape="1">
          <a:blip r:embed="rId46">
            <a:alphaModFix/>
          </a:blip>
          <a:srcRect/>
          <a:stretch/>
        </p:blipFill>
        <p:spPr>
          <a:xfrm>
            <a:off x="1923900" y="3806737"/>
            <a:ext cx="447425" cy="447425"/>
          </a:xfrm>
          <a:prstGeom prst="rect">
            <a:avLst/>
          </a:prstGeom>
          <a:noFill/>
          <a:ln>
            <a:noFill/>
          </a:ln>
        </p:spPr>
      </p:pic>
      <p:pic>
        <p:nvPicPr>
          <p:cNvPr id="1564" name="Google Shape;1564;p132">
            <a:hlinkClick r:id="rId47"/>
          </p:cNvPr>
          <p:cNvPicPr preferRelativeResize="0"/>
          <p:nvPr/>
        </p:nvPicPr>
        <p:blipFill rotWithShape="1">
          <a:blip r:embed="rId48">
            <a:alphaModFix/>
          </a:blip>
          <a:srcRect/>
          <a:stretch/>
        </p:blipFill>
        <p:spPr>
          <a:xfrm>
            <a:off x="2646305" y="3829314"/>
            <a:ext cx="412428" cy="412435"/>
          </a:xfrm>
          <a:prstGeom prst="rect">
            <a:avLst/>
          </a:prstGeom>
          <a:noFill/>
          <a:ln>
            <a:noFill/>
          </a:ln>
        </p:spPr>
      </p:pic>
      <p:sp>
        <p:nvSpPr>
          <p:cNvPr id="1565" name="Google Shape;1565;p132"/>
          <p:cNvSpPr/>
          <p:nvPr/>
        </p:nvSpPr>
        <p:spPr>
          <a:xfrm>
            <a:off x="359400" y="1220800"/>
            <a:ext cx="2104800" cy="926400"/>
          </a:xfrm>
          <a:prstGeom prst="rect">
            <a:avLst/>
          </a:prstGeom>
          <a:solidFill>
            <a:srgbClr val="F6F6F6">
              <a:alpha val="905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Light"/>
              <a:ea typeface="Public Sans Light"/>
              <a:cs typeface="Public Sans Light"/>
              <a:sym typeface="Public Sans Light"/>
            </a:endParaRPr>
          </a:p>
        </p:txBody>
      </p:sp>
      <p:sp>
        <p:nvSpPr>
          <p:cNvPr id="1566" name="Google Shape;1566;p132"/>
          <p:cNvSpPr/>
          <p:nvPr/>
        </p:nvSpPr>
        <p:spPr>
          <a:xfrm>
            <a:off x="6085991" y="1220800"/>
            <a:ext cx="624600" cy="926400"/>
          </a:xfrm>
          <a:prstGeom prst="rect">
            <a:avLst/>
          </a:prstGeom>
          <a:solidFill>
            <a:srgbClr val="F6F6F6">
              <a:alpha val="905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Light"/>
              <a:ea typeface="Public Sans Light"/>
              <a:cs typeface="Public Sans Light"/>
              <a:sym typeface="Public Sans Light"/>
            </a:endParaRPr>
          </a:p>
        </p:txBody>
      </p:sp>
      <p:sp>
        <p:nvSpPr>
          <p:cNvPr id="1567" name="Google Shape;1567;p132"/>
          <p:cNvSpPr/>
          <p:nvPr/>
        </p:nvSpPr>
        <p:spPr>
          <a:xfrm>
            <a:off x="359400" y="2147200"/>
            <a:ext cx="6515400" cy="1259400"/>
          </a:xfrm>
          <a:prstGeom prst="rect">
            <a:avLst/>
          </a:prstGeom>
          <a:solidFill>
            <a:srgbClr val="F6F6F6">
              <a:alpha val="905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Light"/>
              <a:ea typeface="Public Sans Light"/>
              <a:cs typeface="Public Sans Light"/>
              <a:sym typeface="Public Sans Ligh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cxnSp>
        <p:nvCxnSpPr>
          <p:cNvPr id="1572" name="Google Shape;1572;p133"/>
          <p:cNvCxnSpPr>
            <a:endCxn id="1573" idx="1"/>
          </p:cNvCxnSpPr>
          <p:nvPr/>
        </p:nvCxnSpPr>
        <p:spPr>
          <a:xfrm>
            <a:off x="1687675" y="3430350"/>
            <a:ext cx="171300" cy="0"/>
          </a:xfrm>
          <a:prstGeom prst="straightConnector1">
            <a:avLst/>
          </a:prstGeom>
          <a:noFill/>
          <a:ln w="9525" cap="flat" cmpd="sng">
            <a:solidFill>
              <a:srgbClr val="00548E"/>
            </a:solidFill>
            <a:prstDash val="dash"/>
            <a:round/>
            <a:headEnd type="none" w="med" len="med"/>
            <a:tailEnd type="none" w="med" len="med"/>
          </a:ln>
        </p:spPr>
      </p:cxnSp>
      <p:sp>
        <p:nvSpPr>
          <p:cNvPr id="1574" name="Google Shape;1574;p133" descr="TTS and digital experience&#10;&#10;This slide has several images that show how TTS can assist agencies with a variety of tools and programs."/>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dk1"/>
                </a:solidFill>
              </a:rPr>
              <a:t>TTS and digital experience</a:t>
            </a:r>
            <a:endParaRPr dirty="0"/>
          </a:p>
        </p:txBody>
      </p:sp>
      <p:sp>
        <p:nvSpPr>
          <p:cNvPr id="1575" name="Google Shape;1575;p13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
        <p:nvSpPr>
          <p:cNvPr id="1576" name="Google Shape;1576;p133"/>
          <p:cNvSpPr/>
          <p:nvPr/>
        </p:nvSpPr>
        <p:spPr>
          <a:xfrm>
            <a:off x="540100" y="1553050"/>
            <a:ext cx="1667100" cy="1008600"/>
          </a:xfrm>
          <a:prstGeom prst="roundRect">
            <a:avLst>
              <a:gd name="adj" fmla="val 8416"/>
            </a:avLst>
          </a:prstGeom>
          <a:solidFill>
            <a:srgbClr val="1F6879"/>
          </a:solidFill>
          <a:ln>
            <a:noFill/>
          </a:ln>
        </p:spPr>
        <p:txBody>
          <a:bodyPr spcFirstLastPara="1" wrap="square" lIns="548625" tIns="91425" rIns="45700" bIns="91425" anchor="ctr" anchorCtr="0">
            <a:noAutofit/>
          </a:bodyPr>
          <a:lstStyle/>
          <a:p>
            <a:pPr marL="0" lvl="0" indent="0" algn="l" rtl="0">
              <a:lnSpc>
                <a:spcPct val="95000"/>
              </a:lnSpc>
              <a:spcBef>
                <a:spcPts val="0"/>
              </a:spcBef>
              <a:spcAft>
                <a:spcPts val="0"/>
              </a:spcAft>
              <a:buNone/>
            </a:pPr>
            <a:r>
              <a:rPr lang="en" sz="900">
                <a:solidFill>
                  <a:schemeClr val="lt1"/>
                </a:solidFill>
                <a:latin typeface="Public Sans Light"/>
                <a:ea typeface="Public Sans Light"/>
                <a:cs typeface="Public Sans Light"/>
                <a:sym typeface="Public Sans Light"/>
              </a:rPr>
              <a:t>Government agency recognizes a need for a better digital experience</a:t>
            </a:r>
            <a:endParaRPr sz="900" b="1">
              <a:solidFill>
                <a:srgbClr val="FFFFFF"/>
              </a:solidFill>
              <a:latin typeface="Public Sans"/>
              <a:ea typeface="Public Sans"/>
              <a:cs typeface="Public Sans"/>
              <a:sym typeface="Public Sans"/>
            </a:endParaRPr>
          </a:p>
        </p:txBody>
      </p:sp>
      <p:sp>
        <p:nvSpPr>
          <p:cNvPr id="1577" name="Google Shape;1577;p133"/>
          <p:cNvSpPr/>
          <p:nvPr/>
        </p:nvSpPr>
        <p:spPr>
          <a:xfrm>
            <a:off x="2432775" y="1553050"/>
            <a:ext cx="1746900" cy="1008600"/>
          </a:xfrm>
          <a:prstGeom prst="roundRect">
            <a:avLst>
              <a:gd name="adj" fmla="val 8416"/>
            </a:avLst>
          </a:prstGeom>
          <a:solidFill>
            <a:srgbClr val="AADAE2">
              <a:alpha val="3861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900">
                <a:solidFill>
                  <a:srgbClr val="434343"/>
                </a:solidFill>
                <a:latin typeface="Public Sans Light"/>
                <a:ea typeface="Public Sans Light"/>
                <a:cs typeface="Public Sans Light"/>
                <a:sym typeface="Public Sans Light"/>
              </a:rPr>
              <a:t>Gather</a:t>
            </a:r>
            <a:r>
              <a:rPr lang="en" sz="900">
                <a:solidFill>
                  <a:srgbClr val="434343"/>
                </a:solidFill>
                <a:latin typeface="Public Sans SemiBold"/>
                <a:ea typeface="Public Sans SemiBold"/>
                <a:cs typeface="Public Sans SemiBold"/>
                <a:sym typeface="Public Sans SemiBold"/>
              </a:rPr>
              <a:t> user feedback</a:t>
            </a:r>
            <a:r>
              <a:rPr lang="en" sz="900">
                <a:solidFill>
                  <a:srgbClr val="434343"/>
                </a:solidFill>
                <a:latin typeface="Public Sans Light"/>
                <a:ea typeface="Public Sans Light"/>
                <a:cs typeface="Public Sans Light"/>
                <a:sym typeface="Public Sans Light"/>
              </a:rPr>
              <a:t> and </a:t>
            </a:r>
            <a:r>
              <a:rPr lang="en" sz="900">
                <a:solidFill>
                  <a:srgbClr val="434343"/>
                </a:solidFill>
                <a:latin typeface="Public Sans SemiBold"/>
                <a:ea typeface="Public Sans SemiBold"/>
                <a:cs typeface="Public Sans SemiBold"/>
                <a:sym typeface="Public Sans SemiBold"/>
              </a:rPr>
              <a:t>data insight</a:t>
            </a:r>
            <a:r>
              <a:rPr lang="en" sz="900">
                <a:solidFill>
                  <a:srgbClr val="434343"/>
                </a:solidFill>
                <a:latin typeface="Public Sans Light"/>
                <a:ea typeface="Public Sans Light"/>
                <a:cs typeface="Public Sans Light"/>
                <a:sym typeface="Public Sans Light"/>
              </a:rPr>
              <a:t> of current digital solution</a:t>
            </a:r>
            <a:endParaRPr sz="900" b="1">
              <a:solidFill>
                <a:srgbClr val="3C4043"/>
              </a:solidFill>
              <a:latin typeface="Public Sans"/>
              <a:ea typeface="Public Sans"/>
              <a:cs typeface="Public Sans"/>
              <a:sym typeface="Public Sans"/>
            </a:endParaRPr>
          </a:p>
        </p:txBody>
      </p:sp>
      <p:cxnSp>
        <p:nvCxnSpPr>
          <p:cNvPr id="1578" name="Google Shape;1578;p133"/>
          <p:cNvCxnSpPr>
            <a:stCxn id="1576" idx="3"/>
            <a:endCxn id="1577" idx="1"/>
          </p:cNvCxnSpPr>
          <p:nvPr/>
        </p:nvCxnSpPr>
        <p:spPr>
          <a:xfrm>
            <a:off x="2207200" y="2057350"/>
            <a:ext cx="225600" cy="600"/>
          </a:xfrm>
          <a:prstGeom prst="curvedConnector3">
            <a:avLst>
              <a:gd name="adj1" fmla="val 49994"/>
            </a:avLst>
          </a:prstGeom>
          <a:noFill/>
          <a:ln w="9525" cap="flat" cmpd="sng">
            <a:solidFill>
              <a:srgbClr val="00548E"/>
            </a:solidFill>
            <a:prstDash val="dash"/>
            <a:round/>
            <a:headEnd type="none" w="med" len="med"/>
            <a:tailEnd type="none" w="med" len="med"/>
          </a:ln>
        </p:spPr>
      </p:cxnSp>
      <p:cxnSp>
        <p:nvCxnSpPr>
          <p:cNvPr id="1579" name="Google Shape;1579;p133"/>
          <p:cNvCxnSpPr>
            <a:stCxn id="1577" idx="3"/>
            <a:endCxn id="1580" idx="1"/>
          </p:cNvCxnSpPr>
          <p:nvPr/>
        </p:nvCxnSpPr>
        <p:spPr>
          <a:xfrm>
            <a:off x="4179675" y="2057350"/>
            <a:ext cx="264000" cy="0"/>
          </a:xfrm>
          <a:prstGeom prst="straightConnector1">
            <a:avLst/>
          </a:prstGeom>
          <a:noFill/>
          <a:ln w="9525" cap="flat" cmpd="sng">
            <a:solidFill>
              <a:srgbClr val="00548E"/>
            </a:solidFill>
            <a:prstDash val="dash"/>
            <a:round/>
            <a:headEnd type="none" w="med" len="med"/>
            <a:tailEnd type="none" w="med" len="med"/>
          </a:ln>
        </p:spPr>
      </p:cxnSp>
      <p:sp>
        <p:nvSpPr>
          <p:cNvPr id="1581" name="Google Shape;1581;p133"/>
          <p:cNvSpPr/>
          <p:nvPr/>
        </p:nvSpPr>
        <p:spPr>
          <a:xfrm>
            <a:off x="555625" y="4197075"/>
            <a:ext cx="7916700" cy="530100"/>
          </a:xfrm>
          <a:prstGeom prst="roundRect">
            <a:avLst>
              <a:gd name="adj" fmla="val 16667"/>
            </a:avLst>
          </a:prstGeom>
          <a:solidFill>
            <a:srgbClr val="DDDDDD">
              <a:alpha val="26190"/>
            </a:srgbClr>
          </a:solidFill>
          <a:ln>
            <a:noFill/>
          </a:ln>
        </p:spPr>
        <p:txBody>
          <a:bodyPr spcFirstLastPara="1" wrap="square" lIns="1737350" tIns="91425" rIns="91425" bIns="91425" anchor="ctr" anchorCtr="0">
            <a:noAutofit/>
          </a:bodyPr>
          <a:lstStyle/>
          <a:p>
            <a:pPr marL="0" lvl="0" indent="0" algn="l" rtl="0">
              <a:spcBef>
                <a:spcPts val="0"/>
              </a:spcBef>
              <a:spcAft>
                <a:spcPts val="0"/>
              </a:spcAft>
              <a:buNone/>
            </a:pPr>
            <a:r>
              <a:rPr lang="en" sz="1100" i="1">
                <a:solidFill>
                  <a:schemeClr val="dk1"/>
                </a:solidFill>
                <a:latin typeface="Public Sans Light"/>
                <a:ea typeface="Public Sans Light"/>
                <a:cs typeface="Public Sans Light"/>
                <a:sym typeface="Public Sans Light"/>
              </a:rPr>
              <a:t>TTS Consulting and Fellowships can partner with agencies from concept to execution and </a:t>
            </a:r>
            <a:br>
              <a:rPr lang="en" sz="1100" i="1">
                <a:solidFill>
                  <a:schemeClr val="dk1"/>
                </a:solidFill>
                <a:latin typeface="Public Sans Light"/>
                <a:ea typeface="Public Sans Light"/>
                <a:cs typeface="Public Sans Light"/>
                <a:sym typeface="Public Sans Light"/>
              </a:rPr>
            </a:br>
            <a:r>
              <a:rPr lang="en" sz="1100" i="1">
                <a:solidFill>
                  <a:schemeClr val="dk1"/>
                </a:solidFill>
                <a:latin typeface="Public Sans Light"/>
                <a:ea typeface="Public Sans Light"/>
                <a:cs typeface="Public Sans Light"/>
                <a:sym typeface="Public Sans Light"/>
              </a:rPr>
              <a:t>support digital experience work.</a:t>
            </a:r>
            <a:endParaRPr sz="1100" i="1">
              <a:solidFill>
                <a:schemeClr val="dk1"/>
              </a:solidFill>
              <a:latin typeface="Public Sans Light"/>
              <a:ea typeface="Public Sans Light"/>
              <a:cs typeface="Public Sans Light"/>
              <a:sym typeface="Public Sans Light"/>
            </a:endParaRPr>
          </a:p>
        </p:txBody>
      </p:sp>
      <p:sp>
        <p:nvSpPr>
          <p:cNvPr id="1582" name="Google Shape;1582;p133"/>
          <p:cNvSpPr/>
          <p:nvPr/>
        </p:nvSpPr>
        <p:spPr>
          <a:xfrm>
            <a:off x="2556946" y="2163350"/>
            <a:ext cx="316200" cy="326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83" name="Google Shape;1583;p133" descr="Picture 78">
            <a:hlinkClick r:id="rId3"/>
          </p:cNvPr>
          <p:cNvPicPr preferRelativeResize="0"/>
          <p:nvPr/>
        </p:nvPicPr>
        <p:blipFill rotWithShape="1">
          <a:blip r:embed="rId4">
            <a:alphaModFix/>
          </a:blip>
          <a:srcRect r="75501"/>
          <a:stretch/>
        </p:blipFill>
        <p:spPr>
          <a:xfrm>
            <a:off x="2597341" y="2251124"/>
            <a:ext cx="235374" cy="150429"/>
          </a:xfrm>
          <a:prstGeom prst="rect">
            <a:avLst/>
          </a:prstGeom>
          <a:noFill/>
          <a:ln>
            <a:noFill/>
          </a:ln>
        </p:spPr>
      </p:pic>
      <p:grpSp>
        <p:nvGrpSpPr>
          <p:cNvPr id="1584" name="Google Shape;1584;p133"/>
          <p:cNvGrpSpPr/>
          <p:nvPr/>
        </p:nvGrpSpPr>
        <p:grpSpPr>
          <a:xfrm>
            <a:off x="2913491" y="2164582"/>
            <a:ext cx="313910" cy="323653"/>
            <a:chOff x="814062" y="4150266"/>
            <a:chExt cx="531600" cy="548100"/>
          </a:xfrm>
        </p:grpSpPr>
        <p:sp>
          <p:nvSpPr>
            <p:cNvPr id="1585" name="Google Shape;1585;p133"/>
            <p:cNvSpPr/>
            <p:nvPr/>
          </p:nvSpPr>
          <p:spPr>
            <a:xfrm>
              <a:off x="814062" y="4150266"/>
              <a:ext cx="531600" cy="548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86" name="Google Shape;1586;p133">
              <a:hlinkClick r:id="rId5"/>
            </p:cNvPr>
            <p:cNvPicPr preferRelativeResize="0"/>
            <p:nvPr/>
          </p:nvPicPr>
          <p:blipFill rotWithShape="1">
            <a:blip r:embed="rId6">
              <a:alphaModFix/>
            </a:blip>
            <a:srcRect r="82803"/>
            <a:stretch/>
          </p:blipFill>
          <p:spPr>
            <a:xfrm>
              <a:off x="927917" y="4272812"/>
              <a:ext cx="303932" cy="303007"/>
            </a:xfrm>
            <a:prstGeom prst="rect">
              <a:avLst/>
            </a:prstGeom>
            <a:noFill/>
            <a:ln>
              <a:noFill/>
            </a:ln>
          </p:spPr>
        </p:pic>
      </p:grpSp>
      <p:sp>
        <p:nvSpPr>
          <p:cNvPr id="1580" name="Google Shape;1580;p133"/>
          <p:cNvSpPr/>
          <p:nvPr/>
        </p:nvSpPr>
        <p:spPr>
          <a:xfrm>
            <a:off x="4443800" y="1553050"/>
            <a:ext cx="1959300" cy="1008600"/>
          </a:xfrm>
          <a:prstGeom prst="roundRect">
            <a:avLst>
              <a:gd name="adj" fmla="val 8416"/>
            </a:avLst>
          </a:prstGeom>
          <a:solidFill>
            <a:srgbClr val="AADAE2">
              <a:alpha val="3861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900">
                <a:solidFill>
                  <a:srgbClr val="434343"/>
                </a:solidFill>
                <a:latin typeface="Public Sans Light"/>
                <a:ea typeface="Public Sans Light"/>
                <a:cs typeface="Public Sans Light"/>
                <a:sym typeface="Public Sans Light"/>
              </a:rPr>
              <a:t>Ensure digital solutions are </a:t>
            </a:r>
            <a:r>
              <a:rPr lang="en" sz="900">
                <a:solidFill>
                  <a:srgbClr val="434343"/>
                </a:solidFill>
                <a:latin typeface="Public Sans SemiBold"/>
                <a:ea typeface="Public Sans SemiBold"/>
                <a:cs typeface="Public Sans SemiBold"/>
                <a:sym typeface="Public Sans SemiBold"/>
              </a:rPr>
              <a:t>accessible</a:t>
            </a:r>
            <a:r>
              <a:rPr lang="en" sz="900" b="1">
                <a:solidFill>
                  <a:srgbClr val="434343"/>
                </a:solidFill>
                <a:latin typeface="Public Sans"/>
                <a:ea typeface="Public Sans"/>
                <a:cs typeface="Public Sans"/>
                <a:sym typeface="Public Sans"/>
              </a:rPr>
              <a:t> </a:t>
            </a:r>
            <a:r>
              <a:rPr lang="en" sz="900">
                <a:solidFill>
                  <a:srgbClr val="434343"/>
                </a:solidFill>
                <a:latin typeface="Public Sans Light"/>
                <a:ea typeface="Public Sans Light"/>
                <a:cs typeface="Public Sans Light"/>
                <a:sym typeface="Public Sans Light"/>
              </a:rPr>
              <a:t>and meet Section 508 standards </a:t>
            </a:r>
            <a:endParaRPr sz="900">
              <a:solidFill>
                <a:srgbClr val="434343"/>
              </a:solidFill>
              <a:latin typeface="Public Sans SemiBold"/>
              <a:ea typeface="Public Sans SemiBold"/>
              <a:cs typeface="Public Sans SemiBold"/>
              <a:sym typeface="Public Sans SemiBold"/>
            </a:endParaRPr>
          </a:p>
          <a:p>
            <a:pPr marL="0" lvl="0" indent="0" algn="l" rtl="0">
              <a:lnSpc>
                <a:spcPct val="95000"/>
              </a:lnSpc>
              <a:spcBef>
                <a:spcPts val="0"/>
              </a:spcBef>
              <a:spcAft>
                <a:spcPts val="0"/>
              </a:spcAft>
              <a:buNone/>
            </a:pPr>
            <a:endParaRPr sz="900">
              <a:solidFill>
                <a:srgbClr val="434343"/>
              </a:solidFill>
              <a:latin typeface="Public Sans Light"/>
              <a:ea typeface="Public Sans Light"/>
              <a:cs typeface="Public Sans Light"/>
              <a:sym typeface="Public Sans Light"/>
            </a:endParaRPr>
          </a:p>
        </p:txBody>
      </p:sp>
      <p:sp>
        <p:nvSpPr>
          <p:cNvPr id="1587" name="Google Shape;1587;p133"/>
          <p:cNvSpPr/>
          <p:nvPr/>
        </p:nvSpPr>
        <p:spPr>
          <a:xfrm>
            <a:off x="4566921" y="2163132"/>
            <a:ext cx="316200" cy="3162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73" name="Google Shape;1573;p133"/>
          <p:cNvSpPr/>
          <p:nvPr/>
        </p:nvSpPr>
        <p:spPr>
          <a:xfrm>
            <a:off x="1858975" y="2854650"/>
            <a:ext cx="1746900" cy="1151400"/>
          </a:xfrm>
          <a:prstGeom prst="roundRect">
            <a:avLst>
              <a:gd name="adj" fmla="val 8416"/>
            </a:avLst>
          </a:prstGeom>
          <a:solidFill>
            <a:srgbClr val="AADAE2">
              <a:alpha val="3861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900">
                <a:solidFill>
                  <a:srgbClr val="434343"/>
                </a:solidFill>
                <a:latin typeface="Public Sans Light"/>
                <a:ea typeface="Public Sans Light"/>
                <a:cs typeface="Public Sans Light"/>
                <a:sym typeface="Public Sans Light"/>
              </a:rPr>
              <a:t>Ensure solution has </a:t>
            </a:r>
            <a:r>
              <a:rPr lang="en" sz="900">
                <a:solidFill>
                  <a:srgbClr val="434343"/>
                </a:solidFill>
                <a:latin typeface="Public Sans SemiBold"/>
                <a:ea typeface="Public Sans SemiBold"/>
                <a:cs typeface="Public Sans SemiBold"/>
                <a:sym typeface="Public Sans SemiBold"/>
              </a:rPr>
              <a:t>intuitive navigation </a:t>
            </a:r>
            <a:r>
              <a:rPr lang="en" sz="900">
                <a:solidFill>
                  <a:srgbClr val="434343"/>
                </a:solidFill>
                <a:latin typeface="Public Sans"/>
                <a:ea typeface="Public Sans"/>
                <a:cs typeface="Public Sans"/>
                <a:sym typeface="Public Sans"/>
              </a:rPr>
              <a:t>and </a:t>
            </a:r>
            <a:r>
              <a:rPr lang="en" sz="900">
                <a:solidFill>
                  <a:srgbClr val="434343"/>
                </a:solidFill>
                <a:latin typeface="Public Sans SemiBold"/>
                <a:ea typeface="Public Sans SemiBold"/>
                <a:cs typeface="Public Sans SemiBold"/>
                <a:sym typeface="Public Sans SemiBold"/>
              </a:rPr>
              <a:t>enable easy and secure access to government services.</a:t>
            </a:r>
            <a:endParaRPr sz="900">
              <a:solidFill>
                <a:srgbClr val="434343"/>
              </a:solidFill>
              <a:latin typeface="Public Sans SemiBold"/>
              <a:ea typeface="Public Sans SemiBold"/>
              <a:cs typeface="Public Sans SemiBold"/>
              <a:sym typeface="Public Sans SemiBold"/>
            </a:endParaRPr>
          </a:p>
          <a:p>
            <a:pPr marL="0" lvl="0" indent="0" algn="l" rtl="0">
              <a:lnSpc>
                <a:spcPct val="95000"/>
              </a:lnSpc>
              <a:spcBef>
                <a:spcPts val="0"/>
              </a:spcBef>
              <a:spcAft>
                <a:spcPts val="0"/>
              </a:spcAft>
              <a:buNone/>
            </a:pPr>
            <a:endParaRPr sz="900">
              <a:solidFill>
                <a:srgbClr val="434343"/>
              </a:solidFill>
              <a:latin typeface="Public Sans Light"/>
              <a:ea typeface="Public Sans Light"/>
              <a:cs typeface="Public Sans Light"/>
              <a:sym typeface="Public Sans Light"/>
            </a:endParaRPr>
          </a:p>
        </p:txBody>
      </p:sp>
      <p:pic>
        <p:nvPicPr>
          <p:cNvPr id="1588" name="Google Shape;1588;p133" descr="Icon&#10;&#10;Description automatically generated">
            <a:hlinkClick r:id="rId7"/>
          </p:cNvPr>
          <p:cNvPicPr preferRelativeResize="0"/>
          <p:nvPr/>
        </p:nvPicPr>
        <p:blipFill rotWithShape="1">
          <a:blip r:embed="rId8">
            <a:alphaModFix/>
          </a:blip>
          <a:srcRect/>
          <a:stretch/>
        </p:blipFill>
        <p:spPr>
          <a:xfrm>
            <a:off x="4623912" y="2225993"/>
            <a:ext cx="202200" cy="197282"/>
          </a:xfrm>
          <a:prstGeom prst="rect">
            <a:avLst/>
          </a:prstGeom>
          <a:noFill/>
          <a:ln>
            <a:noFill/>
          </a:ln>
        </p:spPr>
      </p:pic>
      <p:grpSp>
        <p:nvGrpSpPr>
          <p:cNvPr id="1589" name="Google Shape;1589;p133"/>
          <p:cNvGrpSpPr/>
          <p:nvPr/>
        </p:nvGrpSpPr>
        <p:grpSpPr>
          <a:xfrm>
            <a:off x="4922496" y="2163132"/>
            <a:ext cx="316177" cy="316236"/>
            <a:chOff x="6200431" y="4150566"/>
            <a:chExt cx="531300" cy="547500"/>
          </a:xfrm>
        </p:grpSpPr>
        <p:sp>
          <p:nvSpPr>
            <p:cNvPr id="1590" name="Google Shape;1590;p133"/>
            <p:cNvSpPr/>
            <p:nvPr/>
          </p:nvSpPr>
          <p:spPr>
            <a:xfrm>
              <a:off x="6200431" y="4150566"/>
              <a:ext cx="531300" cy="5475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91" name="Google Shape;1591;p133" descr="Logo&#10;&#10;Description automatically generated">
              <a:hlinkClick r:id="rId9"/>
            </p:cNvPr>
            <p:cNvPicPr preferRelativeResize="0"/>
            <p:nvPr/>
          </p:nvPicPr>
          <p:blipFill rotWithShape="1">
            <a:blip r:embed="rId10">
              <a:alphaModFix/>
            </a:blip>
            <a:srcRect/>
            <a:stretch/>
          </p:blipFill>
          <p:spPr>
            <a:xfrm>
              <a:off x="6320530" y="4278723"/>
              <a:ext cx="291137" cy="291176"/>
            </a:xfrm>
            <a:prstGeom prst="rect">
              <a:avLst/>
            </a:prstGeom>
            <a:noFill/>
            <a:ln>
              <a:noFill/>
            </a:ln>
          </p:spPr>
        </p:pic>
      </p:grpSp>
      <p:grpSp>
        <p:nvGrpSpPr>
          <p:cNvPr id="1592" name="Google Shape;1592;p133"/>
          <p:cNvGrpSpPr/>
          <p:nvPr/>
        </p:nvGrpSpPr>
        <p:grpSpPr>
          <a:xfrm>
            <a:off x="5278025" y="2173591"/>
            <a:ext cx="316196" cy="316089"/>
            <a:chOff x="3359765" y="2991075"/>
            <a:chExt cx="531600" cy="548100"/>
          </a:xfrm>
        </p:grpSpPr>
        <p:sp>
          <p:nvSpPr>
            <p:cNvPr id="1593" name="Google Shape;1593;p133"/>
            <p:cNvSpPr/>
            <p:nvPr/>
          </p:nvSpPr>
          <p:spPr>
            <a:xfrm>
              <a:off x="3359765" y="2991075"/>
              <a:ext cx="531600" cy="548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94" name="Google Shape;1594;p133">
              <a:hlinkClick r:id="rId11"/>
            </p:cNvPr>
            <p:cNvPicPr preferRelativeResize="0"/>
            <p:nvPr/>
          </p:nvPicPr>
          <p:blipFill rotWithShape="1">
            <a:blip r:embed="rId12">
              <a:alphaModFix/>
            </a:blip>
            <a:srcRect l="23821"/>
            <a:stretch/>
          </p:blipFill>
          <p:spPr>
            <a:xfrm>
              <a:off x="3480500" y="3089950"/>
              <a:ext cx="310650" cy="346611"/>
            </a:xfrm>
            <a:prstGeom prst="rect">
              <a:avLst/>
            </a:prstGeom>
            <a:noFill/>
            <a:ln>
              <a:noFill/>
            </a:ln>
          </p:spPr>
        </p:pic>
      </p:grpSp>
      <p:sp>
        <p:nvSpPr>
          <p:cNvPr id="1595" name="Google Shape;1595;p133"/>
          <p:cNvSpPr/>
          <p:nvPr/>
        </p:nvSpPr>
        <p:spPr>
          <a:xfrm>
            <a:off x="6667250" y="1553050"/>
            <a:ext cx="1805100" cy="1008600"/>
          </a:xfrm>
          <a:prstGeom prst="roundRect">
            <a:avLst>
              <a:gd name="adj" fmla="val 8416"/>
            </a:avLst>
          </a:prstGeom>
          <a:solidFill>
            <a:srgbClr val="AADAE2">
              <a:alpha val="3861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900">
                <a:solidFill>
                  <a:srgbClr val="434343"/>
                </a:solidFill>
                <a:latin typeface="Public Sans Light"/>
                <a:ea typeface="Public Sans Light"/>
                <a:cs typeface="Public Sans Light"/>
                <a:sym typeface="Public Sans Light"/>
              </a:rPr>
              <a:t>Ensure a</a:t>
            </a:r>
            <a:r>
              <a:rPr lang="en" sz="900">
                <a:solidFill>
                  <a:srgbClr val="434343"/>
                </a:solidFill>
                <a:latin typeface="Public Sans SemiBold"/>
                <a:ea typeface="Public Sans SemiBold"/>
                <a:cs typeface="Public Sans SemiBold"/>
                <a:sym typeface="Public Sans SemiBold"/>
              </a:rPr>
              <a:t> consistent look</a:t>
            </a:r>
            <a:r>
              <a:rPr lang="en" sz="900" b="1">
                <a:solidFill>
                  <a:srgbClr val="434343"/>
                </a:solidFill>
                <a:latin typeface="Public Sans"/>
                <a:ea typeface="Public Sans"/>
                <a:cs typeface="Public Sans"/>
                <a:sym typeface="Public Sans"/>
              </a:rPr>
              <a:t> </a:t>
            </a:r>
            <a:r>
              <a:rPr lang="en" sz="900">
                <a:solidFill>
                  <a:srgbClr val="434343"/>
                </a:solidFill>
                <a:latin typeface="Public Sans Light"/>
                <a:ea typeface="Public Sans Light"/>
                <a:cs typeface="Public Sans Light"/>
                <a:sym typeface="Public Sans Light"/>
              </a:rPr>
              <a:t>and </a:t>
            </a:r>
            <a:r>
              <a:rPr lang="en" sz="900" b="1">
                <a:solidFill>
                  <a:srgbClr val="434343"/>
                </a:solidFill>
                <a:latin typeface="Public Sans"/>
                <a:ea typeface="Public Sans"/>
                <a:cs typeface="Public Sans"/>
                <a:sym typeface="Public Sans"/>
              </a:rPr>
              <a:t>host websites</a:t>
            </a:r>
            <a:r>
              <a:rPr lang="en" sz="900">
                <a:solidFill>
                  <a:srgbClr val="434343"/>
                </a:solidFill>
                <a:latin typeface="Public Sans Light"/>
                <a:ea typeface="Public Sans Light"/>
                <a:cs typeface="Public Sans Light"/>
                <a:sym typeface="Public Sans Light"/>
              </a:rPr>
              <a:t> on secure and modern infrastructure</a:t>
            </a:r>
            <a:endParaRPr sz="900">
              <a:solidFill>
                <a:srgbClr val="434343"/>
              </a:solidFill>
              <a:latin typeface="Public Sans Light"/>
              <a:ea typeface="Public Sans Light"/>
              <a:cs typeface="Public Sans Light"/>
              <a:sym typeface="Public Sans Light"/>
            </a:endParaRPr>
          </a:p>
        </p:txBody>
      </p:sp>
      <p:sp>
        <p:nvSpPr>
          <p:cNvPr id="1596" name="Google Shape;1596;p133"/>
          <p:cNvSpPr/>
          <p:nvPr/>
        </p:nvSpPr>
        <p:spPr>
          <a:xfrm>
            <a:off x="7165558" y="2163132"/>
            <a:ext cx="316200" cy="3162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597" name="Google Shape;1597;p133" descr="Icon&#10;&#10;Description automatically generated">
            <a:hlinkClick r:id="rId7"/>
          </p:cNvPr>
          <p:cNvPicPr preferRelativeResize="0"/>
          <p:nvPr/>
        </p:nvPicPr>
        <p:blipFill rotWithShape="1">
          <a:blip r:embed="rId8">
            <a:alphaModFix/>
          </a:blip>
          <a:srcRect/>
          <a:stretch/>
        </p:blipFill>
        <p:spPr>
          <a:xfrm>
            <a:off x="7222549" y="2225993"/>
            <a:ext cx="202200" cy="197282"/>
          </a:xfrm>
          <a:prstGeom prst="rect">
            <a:avLst/>
          </a:prstGeom>
          <a:noFill/>
          <a:ln>
            <a:noFill/>
          </a:ln>
        </p:spPr>
      </p:pic>
      <p:cxnSp>
        <p:nvCxnSpPr>
          <p:cNvPr id="1598" name="Google Shape;1598;p133"/>
          <p:cNvCxnSpPr>
            <a:stCxn id="1580" idx="3"/>
            <a:endCxn id="1595" idx="1"/>
          </p:cNvCxnSpPr>
          <p:nvPr/>
        </p:nvCxnSpPr>
        <p:spPr>
          <a:xfrm>
            <a:off x="6403100" y="2057350"/>
            <a:ext cx="264000" cy="0"/>
          </a:xfrm>
          <a:prstGeom prst="straightConnector1">
            <a:avLst/>
          </a:prstGeom>
          <a:noFill/>
          <a:ln w="9525" cap="flat" cmpd="sng">
            <a:solidFill>
              <a:srgbClr val="00548E"/>
            </a:solidFill>
            <a:prstDash val="dash"/>
            <a:round/>
            <a:headEnd type="none" w="med" len="med"/>
            <a:tailEnd type="none" w="med" len="med"/>
          </a:ln>
        </p:spPr>
      </p:cxnSp>
      <p:sp>
        <p:nvSpPr>
          <p:cNvPr id="1599" name="Google Shape;1599;p133"/>
          <p:cNvSpPr/>
          <p:nvPr/>
        </p:nvSpPr>
        <p:spPr>
          <a:xfrm>
            <a:off x="6804358" y="2163120"/>
            <a:ext cx="316200" cy="3162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00" name="Google Shape;1600;p133" descr="A close up of a sign&#10;&#10;Description automatically generated">
            <a:hlinkClick r:id="rId13"/>
          </p:cNvPr>
          <p:cNvPicPr preferRelativeResize="0"/>
          <p:nvPr/>
        </p:nvPicPr>
        <p:blipFill rotWithShape="1">
          <a:blip r:embed="rId14">
            <a:alphaModFix/>
          </a:blip>
          <a:srcRect t="-6360"/>
          <a:stretch/>
        </p:blipFill>
        <p:spPr>
          <a:xfrm>
            <a:off x="6880654" y="2225993"/>
            <a:ext cx="163589" cy="197275"/>
          </a:xfrm>
          <a:prstGeom prst="rect">
            <a:avLst/>
          </a:prstGeom>
          <a:noFill/>
          <a:ln>
            <a:noFill/>
          </a:ln>
        </p:spPr>
      </p:pic>
      <p:sp>
        <p:nvSpPr>
          <p:cNvPr id="1601" name="Google Shape;1601;p133"/>
          <p:cNvSpPr/>
          <p:nvPr/>
        </p:nvSpPr>
        <p:spPr>
          <a:xfrm>
            <a:off x="1201100" y="2614275"/>
            <a:ext cx="6245575" cy="197296"/>
          </a:xfrm>
          <a:custGeom>
            <a:avLst/>
            <a:gdLst/>
            <a:ahLst/>
            <a:cxnLst/>
            <a:rect l="l" t="t" r="r" b="b"/>
            <a:pathLst>
              <a:path w="249823" h="6648" extrusionOk="0">
                <a:moveTo>
                  <a:pt x="249823" y="0"/>
                </a:moveTo>
                <a:lnTo>
                  <a:pt x="249823" y="3324"/>
                </a:lnTo>
                <a:lnTo>
                  <a:pt x="0" y="3324"/>
                </a:lnTo>
                <a:lnTo>
                  <a:pt x="0" y="6648"/>
                </a:lnTo>
              </a:path>
            </a:pathLst>
          </a:custGeom>
          <a:noFill/>
          <a:ln w="9525" cap="flat" cmpd="sng">
            <a:solidFill>
              <a:schemeClr val="dk2"/>
            </a:solidFill>
            <a:prstDash val="dash"/>
            <a:round/>
            <a:headEnd type="none" w="med" len="med"/>
            <a:tailEnd type="none" w="med" len="med"/>
          </a:ln>
        </p:spPr>
      </p:sp>
      <p:sp>
        <p:nvSpPr>
          <p:cNvPr id="1602" name="Google Shape;1602;p133"/>
          <p:cNvSpPr/>
          <p:nvPr/>
        </p:nvSpPr>
        <p:spPr>
          <a:xfrm>
            <a:off x="1963946" y="3583082"/>
            <a:ext cx="316200" cy="3162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03" name="Google Shape;1603;p133" descr="Icon&#10;&#10;Description automatically generated">
            <a:hlinkClick r:id="rId7"/>
          </p:cNvPr>
          <p:cNvPicPr preferRelativeResize="0"/>
          <p:nvPr/>
        </p:nvPicPr>
        <p:blipFill rotWithShape="1">
          <a:blip r:embed="rId8">
            <a:alphaModFix/>
          </a:blip>
          <a:srcRect/>
          <a:stretch/>
        </p:blipFill>
        <p:spPr>
          <a:xfrm>
            <a:off x="2020937" y="3642541"/>
            <a:ext cx="202200" cy="197282"/>
          </a:xfrm>
          <a:prstGeom prst="rect">
            <a:avLst/>
          </a:prstGeom>
          <a:noFill/>
          <a:ln>
            <a:noFill/>
          </a:ln>
        </p:spPr>
      </p:pic>
      <p:cxnSp>
        <p:nvCxnSpPr>
          <p:cNvPr id="1604" name="Google Shape;1604;p133"/>
          <p:cNvCxnSpPr>
            <a:endCxn id="1605" idx="1"/>
          </p:cNvCxnSpPr>
          <p:nvPr/>
        </p:nvCxnSpPr>
        <p:spPr>
          <a:xfrm>
            <a:off x="3605900" y="3430350"/>
            <a:ext cx="114300" cy="0"/>
          </a:xfrm>
          <a:prstGeom prst="straightConnector1">
            <a:avLst/>
          </a:prstGeom>
          <a:noFill/>
          <a:ln w="9525" cap="flat" cmpd="sng">
            <a:solidFill>
              <a:srgbClr val="00548E"/>
            </a:solidFill>
            <a:prstDash val="dash"/>
            <a:round/>
            <a:headEnd type="none" w="med" len="med"/>
            <a:tailEnd type="none" w="med" len="med"/>
          </a:ln>
        </p:spPr>
      </p:cxnSp>
      <p:sp>
        <p:nvSpPr>
          <p:cNvPr id="1605" name="Google Shape;1605;p133"/>
          <p:cNvSpPr/>
          <p:nvPr/>
        </p:nvSpPr>
        <p:spPr>
          <a:xfrm>
            <a:off x="3720200" y="2854650"/>
            <a:ext cx="963300" cy="1151400"/>
          </a:xfrm>
          <a:prstGeom prst="roundRect">
            <a:avLst>
              <a:gd name="adj" fmla="val 8416"/>
            </a:avLst>
          </a:prstGeom>
          <a:solidFill>
            <a:srgbClr val="AADAE2">
              <a:alpha val="3861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900">
                <a:solidFill>
                  <a:srgbClr val="434343"/>
                </a:solidFill>
                <a:latin typeface="Public Sans Light"/>
                <a:ea typeface="Public Sans Light"/>
                <a:cs typeface="Public Sans Light"/>
                <a:sym typeface="Public Sans Light"/>
              </a:rPr>
              <a:t>Add </a:t>
            </a:r>
            <a:r>
              <a:rPr lang="en" sz="900">
                <a:solidFill>
                  <a:srgbClr val="434343"/>
                </a:solidFill>
                <a:latin typeface="Public Sans SemiBold"/>
                <a:ea typeface="Public Sans SemiBold"/>
                <a:cs typeface="Public Sans SemiBold"/>
                <a:sym typeface="Public Sans SemiBold"/>
              </a:rPr>
              <a:t>search and SEO</a:t>
            </a:r>
            <a:r>
              <a:rPr lang="en" sz="900">
                <a:solidFill>
                  <a:srgbClr val="434343"/>
                </a:solidFill>
                <a:latin typeface="Public Sans Light"/>
                <a:ea typeface="Public Sans Light"/>
                <a:cs typeface="Public Sans Light"/>
                <a:sym typeface="Public Sans Light"/>
              </a:rPr>
              <a:t> to their digital solution</a:t>
            </a:r>
            <a:endParaRPr sz="900">
              <a:solidFill>
                <a:srgbClr val="434343"/>
              </a:solidFill>
              <a:latin typeface="Public Sans Light"/>
              <a:ea typeface="Public Sans Light"/>
              <a:cs typeface="Public Sans Light"/>
              <a:sym typeface="Public Sans Light"/>
            </a:endParaRPr>
          </a:p>
          <a:p>
            <a:pPr marL="0" lvl="0" indent="0" algn="l" rtl="0">
              <a:lnSpc>
                <a:spcPct val="95000"/>
              </a:lnSpc>
              <a:spcBef>
                <a:spcPts val="0"/>
              </a:spcBef>
              <a:spcAft>
                <a:spcPts val="0"/>
              </a:spcAft>
              <a:buNone/>
            </a:pPr>
            <a:endParaRPr sz="900">
              <a:solidFill>
                <a:srgbClr val="434343"/>
              </a:solidFill>
              <a:latin typeface="Public Sans Light"/>
              <a:ea typeface="Public Sans Light"/>
              <a:cs typeface="Public Sans Light"/>
              <a:sym typeface="Public Sans Light"/>
            </a:endParaRPr>
          </a:p>
        </p:txBody>
      </p:sp>
      <p:sp>
        <p:nvSpPr>
          <p:cNvPr id="1606" name="Google Shape;1606;p133"/>
          <p:cNvSpPr/>
          <p:nvPr/>
        </p:nvSpPr>
        <p:spPr>
          <a:xfrm>
            <a:off x="3843633" y="3578132"/>
            <a:ext cx="316200" cy="326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07" name="Google Shape;1607;p133">
            <a:hlinkClick r:id="rId15"/>
          </p:cNvPr>
          <p:cNvPicPr preferRelativeResize="0"/>
          <p:nvPr/>
        </p:nvPicPr>
        <p:blipFill rotWithShape="1">
          <a:blip r:embed="rId16">
            <a:alphaModFix/>
          </a:blip>
          <a:srcRect/>
          <a:stretch/>
        </p:blipFill>
        <p:spPr>
          <a:xfrm>
            <a:off x="3932103" y="3665969"/>
            <a:ext cx="136884" cy="150425"/>
          </a:xfrm>
          <a:prstGeom prst="rect">
            <a:avLst/>
          </a:prstGeom>
          <a:noFill/>
          <a:ln>
            <a:noFill/>
          </a:ln>
        </p:spPr>
      </p:pic>
      <p:cxnSp>
        <p:nvCxnSpPr>
          <p:cNvPr id="1608" name="Google Shape;1608;p133"/>
          <p:cNvCxnSpPr/>
          <p:nvPr/>
        </p:nvCxnSpPr>
        <p:spPr>
          <a:xfrm>
            <a:off x="4699200" y="3430350"/>
            <a:ext cx="126900" cy="0"/>
          </a:xfrm>
          <a:prstGeom prst="straightConnector1">
            <a:avLst/>
          </a:prstGeom>
          <a:noFill/>
          <a:ln w="9525" cap="flat" cmpd="sng">
            <a:solidFill>
              <a:srgbClr val="00548E"/>
            </a:solidFill>
            <a:prstDash val="dash"/>
            <a:round/>
            <a:headEnd type="none" w="med" len="med"/>
            <a:tailEnd type="none" w="med" len="med"/>
          </a:ln>
        </p:spPr>
      </p:cxnSp>
      <p:sp>
        <p:nvSpPr>
          <p:cNvPr id="1609" name="Google Shape;1609;p133"/>
          <p:cNvSpPr/>
          <p:nvPr/>
        </p:nvSpPr>
        <p:spPr>
          <a:xfrm>
            <a:off x="4830400" y="2854650"/>
            <a:ext cx="1981500" cy="1151400"/>
          </a:xfrm>
          <a:prstGeom prst="roundRect">
            <a:avLst>
              <a:gd name="adj" fmla="val 8416"/>
            </a:avLst>
          </a:prstGeom>
          <a:solidFill>
            <a:srgbClr val="AADAE2">
              <a:alpha val="3861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900">
                <a:solidFill>
                  <a:srgbClr val="434343"/>
                </a:solidFill>
                <a:latin typeface="Public Sans Light"/>
                <a:ea typeface="Public Sans Light"/>
                <a:cs typeface="Public Sans Light"/>
                <a:sym typeface="Public Sans Light"/>
              </a:rPr>
              <a:t>Add self-service options such as </a:t>
            </a:r>
            <a:r>
              <a:rPr lang="en" sz="900">
                <a:solidFill>
                  <a:srgbClr val="434343"/>
                </a:solidFill>
                <a:latin typeface="Public Sans SemiBold"/>
                <a:ea typeface="Public Sans SemiBold"/>
                <a:cs typeface="Public Sans SemiBold"/>
                <a:sym typeface="Public Sans SemiBold"/>
              </a:rPr>
              <a:t>digital forms</a:t>
            </a:r>
            <a:r>
              <a:rPr lang="en" sz="900">
                <a:solidFill>
                  <a:srgbClr val="434343"/>
                </a:solidFill>
                <a:latin typeface="Public Sans Light"/>
                <a:ea typeface="Public Sans Light"/>
                <a:cs typeface="Public Sans Light"/>
                <a:sym typeface="Public Sans Light"/>
              </a:rPr>
              <a:t> and e-signature capabilities (</a:t>
            </a:r>
            <a:r>
              <a:rPr lang="en" sz="900">
                <a:solidFill>
                  <a:srgbClr val="434343"/>
                </a:solidFill>
                <a:latin typeface="Public Sans SemiBold"/>
                <a:ea typeface="Public Sans SemiBold"/>
                <a:cs typeface="Public Sans SemiBold"/>
                <a:sym typeface="Public Sans SemiBold"/>
              </a:rPr>
              <a:t>from commercially available options</a:t>
            </a:r>
            <a:r>
              <a:rPr lang="en" sz="900">
                <a:solidFill>
                  <a:srgbClr val="434343"/>
                </a:solidFill>
                <a:latin typeface="Public Sans Light"/>
                <a:ea typeface="Public Sans Light"/>
                <a:cs typeface="Public Sans Light"/>
                <a:sym typeface="Public Sans Light"/>
              </a:rPr>
              <a:t>)</a:t>
            </a:r>
            <a:endParaRPr sz="900">
              <a:solidFill>
                <a:srgbClr val="434343"/>
              </a:solidFill>
              <a:latin typeface="Public Sans Light"/>
              <a:ea typeface="Public Sans Light"/>
              <a:cs typeface="Public Sans Light"/>
              <a:sym typeface="Public Sans Light"/>
            </a:endParaRPr>
          </a:p>
          <a:p>
            <a:pPr marL="0" lvl="0" indent="0" algn="l" rtl="0">
              <a:lnSpc>
                <a:spcPct val="95000"/>
              </a:lnSpc>
              <a:spcBef>
                <a:spcPts val="500"/>
              </a:spcBef>
              <a:spcAft>
                <a:spcPts val="0"/>
              </a:spcAft>
              <a:buNone/>
            </a:pPr>
            <a:endParaRPr sz="900">
              <a:solidFill>
                <a:srgbClr val="434343"/>
              </a:solidFill>
              <a:latin typeface="Public Sans Light"/>
              <a:ea typeface="Public Sans Light"/>
              <a:cs typeface="Public Sans Light"/>
              <a:sym typeface="Public Sans Light"/>
            </a:endParaRPr>
          </a:p>
        </p:txBody>
      </p:sp>
      <p:sp>
        <p:nvSpPr>
          <p:cNvPr id="1610" name="Google Shape;1610;p133"/>
          <p:cNvSpPr/>
          <p:nvPr/>
        </p:nvSpPr>
        <p:spPr>
          <a:xfrm>
            <a:off x="5350771" y="3578131"/>
            <a:ext cx="316200" cy="326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11" name="Google Shape;1611;p133" descr="Icon&#10;&#10;Description automatically generated">
            <a:hlinkClick r:id="rId7"/>
          </p:cNvPr>
          <p:cNvPicPr preferRelativeResize="0"/>
          <p:nvPr/>
        </p:nvPicPr>
        <p:blipFill rotWithShape="1">
          <a:blip r:embed="rId8">
            <a:alphaModFix/>
          </a:blip>
          <a:srcRect/>
          <a:stretch/>
        </p:blipFill>
        <p:spPr>
          <a:xfrm>
            <a:off x="5407787" y="3642540"/>
            <a:ext cx="202200" cy="197282"/>
          </a:xfrm>
          <a:prstGeom prst="rect">
            <a:avLst/>
          </a:prstGeom>
          <a:noFill/>
          <a:ln>
            <a:noFill/>
          </a:ln>
        </p:spPr>
      </p:pic>
      <p:sp>
        <p:nvSpPr>
          <p:cNvPr id="1612" name="Google Shape;1612;p133"/>
          <p:cNvSpPr/>
          <p:nvPr/>
        </p:nvSpPr>
        <p:spPr>
          <a:xfrm>
            <a:off x="6929875" y="2854650"/>
            <a:ext cx="1562100" cy="1151400"/>
          </a:xfrm>
          <a:prstGeom prst="roundRect">
            <a:avLst>
              <a:gd name="adj" fmla="val 8416"/>
            </a:avLst>
          </a:prstGeom>
          <a:solidFill>
            <a:srgbClr val="1F6879"/>
          </a:solidFill>
          <a:ln>
            <a:noFill/>
          </a:ln>
        </p:spPr>
        <p:txBody>
          <a:bodyPr spcFirstLastPara="1" wrap="square" lIns="548625" tIns="91425" rIns="91425" bIns="91425" anchor="ctr" anchorCtr="0">
            <a:noAutofit/>
          </a:bodyPr>
          <a:lstStyle/>
          <a:p>
            <a:pPr marL="0" lvl="0" indent="0" algn="l" rtl="0">
              <a:lnSpc>
                <a:spcPct val="95000"/>
              </a:lnSpc>
              <a:spcBef>
                <a:spcPts val="0"/>
              </a:spcBef>
              <a:spcAft>
                <a:spcPts val="0"/>
              </a:spcAft>
              <a:buNone/>
            </a:pPr>
            <a:r>
              <a:rPr lang="en" sz="900">
                <a:solidFill>
                  <a:schemeClr val="lt1"/>
                </a:solidFill>
                <a:latin typeface="Public Sans Light"/>
                <a:ea typeface="Public Sans Light"/>
                <a:cs typeface="Public Sans Light"/>
                <a:sym typeface="Public Sans Light"/>
              </a:rPr>
              <a:t>Government agency has </a:t>
            </a:r>
            <a:r>
              <a:rPr lang="en" sz="900" b="1">
                <a:solidFill>
                  <a:schemeClr val="lt1"/>
                </a:solidFill>
                <a:latin typeface="Public Sans"/>
                <a:ea typeface="Public Sans"/>
                <a:cs typeface="Public Sans"/>
                <a:sym typeface="Public Sans"/>
              </a:rPr>
              <a:t>better and more compliant </a:t>
            </a:r>
            <a:r>
              <a:rPr lang="en" sz="900">
                <a:solidFill>
                  <a:schemeClr val="lt1"/>
                </a:solidFill>
                <a:latin typeface="Public Sans Light"/>
                <a:ea typeface="Public Sans Light"/>
                <a:cs typeface="Public Sans Light"/>
                <a:sym typeface="Public Sans Light"/>
              </a:rPr>
              <a:t>digital solution!</a:t>
            </a:r>
            <a:endParaRPr sz="900">
              <a:solidFill>
                <a:schemeClr val="lt1"/>
              </a:solidFill>
              <a:latin typeface="Public Sans Light"/>
              <a:ea typeface="Public Sans Light"/>
              <a:cs typeface="Public Sans Light"/>
              <a:sym typeface="Public Sans Light"/>
            </a:endParaRPr>
          </a:p>
        </p:txBody>
      </p:sp>
      <p:sp>
        <p:nvSpPr>
          <p:cNvPr id="1613" name="Google Shape;1613;p133"/>
          <p:cNvSpPr/>
          <p:nvPr/>
        </p:nvSpPr>
        <p:spPr>
          <a:xfrm>
            <a:off x="673749" y="1920388"/>
            <a:ext cx="273900" cy="273900"/>
          </a:xfrm>
          <a:custGeom>
            <a:avLst/>
            <a:gdLst/>
            <a:ahLst/>
            <a:cxnLst/>
            <a:rect l="l" t="t" r="r" b="b"/>
            <a:pathLst>
              <a:path w="176" h="176" extrusionOk="0">
                <a:moveTo>
                  <a:pt x="172" y="72"/>
                </a:moveTo>
                <a:cubicBezTo>
                  <a:pt x="174" y="72"/>
                  <a:pt x="176" y="70"/>
                  <a:pt x="176" y="68"/>
                </a:cubicBezTo>
                <a:cubicBezTo>
                  <a:pt x="176" y="52"/>
                  <a:pt x="176" y="52"/>
                  <a:pt x="176" y="52"/>
                </a:cubicBezTo>
                <a:cubicBezTo>
                  <a:pt x="176" y="51"/>
                  <a:pt x="175" y="49"/>
                  <a:pt x="174" y="49"/>
                </a:cubicBezTo>
                <a:cubicBezTo>
                  <a:pt x="174" y="49"/>
                  <a:pt x="174" y="49"/>
                  <a:pt x="174" y="49"/>
                </a:cubicBezTo>
                <a:cubicBezTo>
                  <a:pt x="90" y="1"/>
                  <a:pt x="90" y="1"/>
                  <a:pt x="90" y="1"/>
                </a:cubicBezTo>
                <a:cubicBezTo>
                  <a:pt x="90" y="1"/>
                  <a:pt x="90" y="1"/>
                  <a:pt x="90" y="1"/>
                </a:cubicBezTo>
                <a:cubicBezTo>
                  <a:pt x="89" y="0"/>
                  <a:pt x="89" y="0"/>
                  <a:pt x="88" y="0"/>
                </a:cubicBezTo>
                <a:cubicBezTo>
                  <a:pt x="87" y="0"/>
                  <a:pt x="87" y="0"/>
                  <a:pt x="86" y="1"/>
                </a:cubicBezTo>
                <a:cubicBezTo>
                  <a:pt x="86" y="1"/>
                  <a:pt x="86" y="1"/>
                  <a:pt x="86" y="1"/>
                </a:cubicBezTo>
                <a:cubicBezTo>
                  <a:pt x="2" y="49"/>
                  <a:pt x="2" y="49"/>
                  <a:pt x="2" y="49"/>
                </a:cubicBezTo>
                <a:cubicBezTo>
                  <a:pt x="2" y="49"/>
                  <a:pt x="2" y="49"/>
                  <a:pt x="2" y="49"/>
                </a:cubicBezTo>
                <a:cubicBezTo>
                  <a:pt x="1" y="49"/>
                  <a:pt x="0" y="51"/>
                  <a:pt x="0" y="52"/>
                </a:cubicBezTo>
                <a:cubicBezTo>
                  <a:pt x="0" y="68"/>
                  <a:pt x="0" y="68"/>
                  <a:pt x="0" y="68"/>
                </a:cubicBezTo>
                <a:cubicBezTo>
                  <a:pt x="0" y="70"/>
                  <a:pt x="2" y="72"/>
                  <a:pt x="4" y="72"/>
                </a:cubicBezTo>
                <a:cubicBezTo>
                  <a:pt x="16" y="72"/>
                  <a:pt x="16" y="72"/>
                  <a:pt x="16" y="72"/>
                </a:cubicBezTo>
                <a:cubicBezTo>
                  <a:pt x="16" y="144"/>
                  <a:pt x="16" y="144"/>
                  <a:pt x="16" y="144"/>
                </a:cubicBezTo>
                <a:cubicBezTo>
                  <a:pt x="12" y="144"/>
                  <a:pt x="12" y="144"/>
                  <a:pt x="12" y="144"/>
                </a:cubicBezTo>
                <a:cubicBezTo>
                  <a:pt x="10" y="144"/>
                  <a:pt x="9" y="145"/>
                  <a:pt x="8" y="147"/>
                </a:cubicBezTo>
                <a:cubicBezTo>
                  <a:pt x="8" y="147"/>
                  <a:pt x="8" y="147"/>
                  <a:pt x="8" y="147"/>
                </a:cubicBezTo>
                <a:cubicBezTo>
                  <a:pt x="0" y="171"/>
                  <a:pt x="0" y="171"/>
                  <a:pt x="0" y="171"/>
                </a:cubicBezTo>
                <a:cubicBezTo>
                  <a:pt x="0" y="171"/>
                  <a:pt x="0" y="171"/>
                  <a:pt x="0" y="171"/>
                </a:cubicBezTo>
                <a:cubicBezTo>
                  <a:pt x="0" y="171"/>
                  <a:pt x="0" y="172"/>
                  <a:pt x="0" y="172"/>
                </a:cubicBezTo>
                <a:cubicBezTo>
                  <a:pt x="0" y="174"/>
                  <a:pt x="2" y="176"/>
                  <a:pt x="4" y="176"/>
                </a:cubicBezTo>
                <a:cubicBezTo>
                  <a:pt x="172" y="176"/>
                  <a:pt x="172" y="176"/>
                  <a:pt x="172" y="176"/>
                </a:cubicBezTo>
                <a:cubicBezTo>
                  <a:pt x="174" y="176"/>
                  <a:pt x="176" y="174"/>
                  <a:pt x="176" y="172"/>
                </a:cubicBezTo>
                <a:cubicBezTo>
                  <a:pt x="176" y="172"/>
                  <a:pt x="176" y="171"/>
                  <a:pt x="176" y="171"/>
                </a:cubicBezTo>
                <a:cubicBezTo>
                  <a:pt x="176" y="171"/>
                  <a:pt x="176" y="171"/>
                  <a:pt x="176" y="171"/>
                </a:cubicBezTo>
                <a:cubicBezTo>
                  <a:pt x="168" y="147"/>
                  <a:pt x="168" y="147"/>
                  <a:pt x="168" y="147"/>
                </a:cubicBezTo>
                <a:cubicBezTo>
                  <a:pt x="168" y="147"/>
                  <a:pt x="168" y="147"/>
                  <a:pt x="168" y="147"/>
                </a:cubicBezTo>
                <a:cubicBezTo>
                  <a:pt x="167" y="145"/>
                  <a:pt x="166" y="144"/>
                  <a:pt x="164" y="144"/>
                </a:cubicBezTo>
                <a:cubicBezTo>
                  <a:pt x="160" y="144"/>
                  <a:pt x="160" y="144"/>
                  <a:pt x="160" y="144"/>
                </a:cubicBezTo>
                <a:cubicBezTo>
                  <a:pt x="160" y="72"/>
                  <a:pt x="160" y="72"/>
                  <a:pt x="160" y="72"/>
                </a:cubicBezTo>
                <a:lnTo>
                  <a:pt x="172" y="72"/>
                </a:lnTo>
                <a:close/>
                <a:moveTo>
                  <a:pt x="88" y="9"/>
                </a:moveTo>
                <a:cubicBezTo>
                  <a:pt x="157" y="48"/>
                  <a:pt x="157" y="48"/>
                  <a:pt x="157" y="48"/>
                </a:cubicBezTo>
                <a:cubicBezTo>
                  <a:pt x="19" y="48"/>
                  <a:pt x="19" y="48"/>
                  <a:pt x="19" y="48"/>
                </a:cubicBezTo>
                <a:lnTo>
                  <a:pt x="88" y="9"/>
                </a:lnTo>
                <a:close/>
                <a:moveTo>
                  <a:pt x="161" y="152"/>
                </a:moveTo>
                <a:cubicBezTo>
                  <a:pt x="166" y="168"/>
                  <a:pt x="166" y="168"/>
                  <a:pt x="166" y="168"/>
                </a:cubicBezTo>
                <a:cubicBezTo>
                  <a:pt x="10" y="168"/>
                  <a:pt x="10" y="168"/>
                  <a:pt x="10" y="168"/>
                </a:cubicBezTo>
                <a:cubicBezTo>
                  <a:pt x="15" y="152"/>
                  <a:pt x="15" y="152"/>
                  <a:pt x="15" y="152"/>
                </a:cubicBezTo>
                <a:lnTo>
                  <a:pt x="161" y="152"/>
                </a:lnTo>
                <a:close/>
                <a:moveTo>
                  <a:pt x="24" y="72"/>
                </a:moveTo>
                <a:cubicBezTo>
                  <a:pt x="40" y="72"/>
                  <a:pt x="40" y="72"/>
                  <a:pt x="40" y="72"/>
                </a:cubicBezTo>
                <a:cubicBezTo>
                  <a:pt x="40" y="144"/>
                  <a:pt x="40" y="144"/>
                  <a:pt x="40" y="144"/>
                </a:cubicBezTo>
                <a:cubicBezTo>
                  <a:pt x="24" y="144"/>
                  <a:pt x="24" y="144"/>
                  <a:pt x="24" y="144"/>
                </a:cubicBezTo>
                <a:lnTo>
                  <a:pt x="24" y="72"/>
                </a:lnTo>
                <a:close/>
                <a:moveTo>
                  <a:pt x="48" y="72"/>
                </a:moveTo>
                <a:cubicBezTo>
                  <a:pt x="64" y="72"/>
                  <a:pt x="64" y="72"/>
                  <a:pt x="64" y="72"/>
                </a:cubicBezTo>
                <a:cubicBezTo>
                  <a:pt x="64" y="144"/>
                  <a:pt x="64" y="144"/>
                  <a:pt x="64" y="144"/>
                </a:cubicBezTo>
                <a:cubicBezTo>
                  <a:pt x="48" y="144"/>
                  <a:pt x="48" y="144"/>
                  <a:pt x="48" y="144"/>
                </a:cubicBezTo>
                <a:lnTo>
                  <a:pt x="48" y="72"/>
                </a:lnTo>
                <a:close/>
                <a:moveTo>
                  <a:pt x="72" y="72"/>
                </a:moveTo>
                <a:cubicBezTo>
                  <a:pt x="104" y="72"/>
                  <a:pt x="104" y="72"/>
                  <a:pt x="104" y="72"/>
                </a:cubicBezTo>
                <a:cubicBezTo>
                  <a:pt x="104" y="144"/>
                  <a:pt x="104" y="144"/>
                  <a:pt x="104" y="144"/>
                </a:cubicBezTo>
                <a:cubicBezTo>
                  <a:pt x="72" y="144"/>
                  <a:pt x="72" y="144"/>
                  <a:pt x="72" y="144"/>
                </a:cubicBezTo>
                <a:lnTo>
                  <a:pt x="72" y="72"/>
                </a:lnTo>
                <a:close/>
                <a:moveTo>
                  <a:pt x="112" y="72"/>
                </a:moveTo>
                <a:cubicBezTo>
                  <a:pt x="128" y="72"/>
                  <a:pt x="128" y="72"/>
                  <a:pt x="128" y="72"/>
                </a:cubicBezTo>
                <a:cubicBezTo>
                  <a:pt x="128" y="144"/>
                  <a:pt x="128" y="144"/>
                  <a:pt x="128" y="144"/>
                </a:cubicBezTo>
                <a:cubicBezTo>
                  <a:pt x="112" y="144"/>
                  <a:pt x="112" y="144"/>
                  <a:pt x="112" y="144"/>
                </a:cubicBezTo>
                <a:lnTo>
                  <a:pt x="112" y="72"/>
                </a:lnTo>
                <a:close/>
                <a:moveTo>
                  <a:pt x="136" y="72"/>
                </a:moveTo>
                <a:cubicBezTo>
                  <a:pt x="152" y="72"/>
                  <a:pt x="152" y="72"/>
                  <a:pt x="152" y="72"/>
                </a:cubicBezTo>
                <a:cubicBezTo>
                  <a:pt x="152" y="144"/>
                  <a:pt x="152" y="144"/>
                  <a:pt x="152" y="144"/>
                </a:cubicBezTo>
                <a:cubicBezTo>
                  <a:pt x="136" y="144"/>
                  <a:pt x="136" y="144"/>
                  <a:pt x="136" y="144"/>
                </a:cubicBezTo>
                <a:lnTo>
                  <a:pt x="136" y="72"/>
                </a:lnTo>
                <a:close/>
                <a:moveTo>
                  <a:pt x="8" y="56"/>
                </a:moveTo>
                <a:cubicBezTo>
                  <a:pt x="168" y="56"/>
                  <a:pt x="168" y="56"/>
                  <a:pt x="168" y="56"/>
                </a:cubicBezTo>
                <a:cubicBezTo>
                  <a:pt x="168" y="64"/>
                  <a:pt x="168" y="64"/>
                  <a:pt x="168" y="64"/>
                </a:cubicBezTo>
                <a:cubicBezTo>
                  <a:pt x="8" y="64"/>
                  <a:pt x="8" y="64"/>
                  <a:pt x="8" y="64"/>
                </a:cubicBezTo>
                <a:lnTo>
                  <a:pt x="8" y="5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cxnSp>
        <p:nvCxnSpPr>
          <p:cNvPr id="1614" name="Google Shape;1614;p133"/>
          <p:cNvCxnSpPr/>
          <p:nvPr/>
        </p:nvCxnSpPr>
        <p:spPr>
          <a:xfrm>
            <a:off x="6804350" y="3430350"/>
            <a:ext cx="126900" cy="0"/>
          </a:xfrm>
          <a:prstGeom prst="straightConnector1">
            <a:avLst/>
          </a:prstGeom>
          <a:noFill/>
          <a:ln w="9525" cap="flat" cmpd="sng">
            <a:solidFill>
              <a:srgbClr val="00548E"/>
            </a:solidFill>
            <a:prstDash val="dash"/>
            <a:round/>
            <a:headEnd type="none" w="med" len="med"/>
            <a:tailEnd type="none" w="med" len="med"/>
          </a:ln>
        </p:spPr>
      </p:cxnSp>
      <p:sp>
        <p:nvSpPr>
          <p:cNvPr id="1615" name="Google Shape;1615;p133"/>
          <p:cNvSpPr/>
          <p:nvPr/>
        </p:nvSpPr>
        <p:spPr>
          <a:xfrm>
            <a:off x="687171" y="4299075"/>
            <a:ext cx="316200" cy="326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616" name="Google Shape;1616;p133"/>
          <p:cNvSpPr/>
          <p:nvPr/>
        </p:nvSpPr>
        <p:spPr>
          <a:xfrm>
            <a:off x="1039421" y="4299075"/>
            <a:ext cx="316200" cy="326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617" name="Google Shape;1617;p133"/>
          <p:cNvSpPr/>
          <p:nvPr/>
        </p:nvSpPr>
        <p:spPr>
          <a:xfrm>
            <a:off x="1391671" y="4299075"/>
            <a:ext cx="316200" cy="326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618" name="Google Shape;1618;p133"/>
          <p:cNvSpPr/>
          <p:nvPr/>
        </p:nvSpPr>
        <p:spPr>
          <a:xfrm>
            <a:off x="1743921" y="4299075"/>
            <a:ext cx="316200" cy="326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1619" name="Google Shape;1619;p133"/>
          <p:cNvGrpSpPr/>
          <p:nvPr/>
        </p:nvGrpSpPr>
        <p:grpSpPr>
          <a:xfrm>
            <a:off x="1391743" y="4300682"/>
            <a:ext cx="316068" cy="316067"/>
            <a:chOff x="2865647" y="3933500"/>
            <a:chExt cx="521220" cy="521218"/>
          </a:xfrm>
        </p:grpSpPr>
        <p:sp>
          <p:nvSpPr>
            <p:cNvPr id="1620" name="Google Shape;1620;p133"/>
            <p:cNvSpPr/>
            <p:nvPr/>
          </p:nvSpPr>
          <p:spPr>
            <a:xfrm>
              <a:off x="2865707" y="3933559"/>
              <a:ext cx="521100" cy="521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621" name="Google Shape;1621;p133"/>
            <p:cNvSpPr/>
            <p:nvPr/>
          </p:nvSpPr>
          <p:spPr>
            <a:xfrm>
              <a:off x="2879269" y="3947035"/>
              <a:ext cx="477000" cy="4917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22" name="Google Shape;1622;p133">
              <a:hlinkClick r:id="rId17"/>
            </p:cNvPr>
            <p:cNvPicPr preferRelativeResize="0"/>
            <p:nvPr/>
          </p:nvPicPr>
          <p:blipFill rotWithShape="1">
            <a:blip r:embed="rId18">
              <a:alphaModFix/>
            </a:blip>
            <a:srcRect/>
            <a:stretch/>
          </p:blipFill>
          <p:spPr>
            <a:xfrm>
              <a:off x="2865647" y="3933500"/>
              <a:ext cx="521220" cy="521218"/>
            </a:xfrm>
            <a:prstGeom prst="rect">
              <a:avLst/>
            </a:prstGeom>
            <a:noFill/>
            <a:ln>
              <a:noFill/>
            </a:ln>
          </p:spPr>
        </p:pic>
      </p:grpSp>
      <p:pic>
        <p:nvPicPr>
          <p:cNvPr id="1623" name="Google Shape;1623;p133">
            <a:hlinkClick r:id="rId19"/>
          </p:cNvPr>
          <p:cNvPicPr preferRelativeResize="0"/>
          <p:nvPr/>
        </p:nvPicPr>
        <p:blipFill rotWithShape="1">
          <a:blip r:embed="rId20">
            <a:alphaModFix/>
          </a:blip>
          <a:srcRect/>
          <a:stretch/>
        </p:blipFill>
        <p:spPr>
          <a:xfrm>
            <a:off x="1776987" y="4338558"/>
            <a:ext cx="250097" cy="250100"/>
          </a:xfrm>
          <a:prstGeom prst="rect">
            <a:avLst/>
          </a:prstGeom>
          <a:noFill/>
          <a:ln>
            <a:noFill/>
          </a:ln>
        </p:spPr>
      </p:pic>
      <p:pic>
        <p:nvPicPr>
          <p:cNvPr id="1624" name="Google Shape;1624;p133" descr="A close up of a sign&#10;&#10;Description automatically generated">
            <a:hlinkClick r:id="rId21"/>
          </p:cNvPr>
          <p:cNvPicPr preferRelativeResize="0"/>
          <p:nvPr/>
        </p:nvPicPr>
        <p:blipFill rotWithShape="1">
          <a:blip r:embed="rId22">
            <a:alphaModFix/>
          </a:blip>
          <a:srcRect/>
          <a:stretch/>
        </p:blipFill>
        <p:spPr>
          <a:xfrm>
            <a:off x="1082623" y="4338722"/>
            <a:ext cx="229891" cy="239983"/>
          </a:xfrm>
          <a:prstGeom prst="rect">
            <a:avLst/>
          </a:prstGeom>
          <a:noFill/>
          <a:ln>
            <a:noFill/>
          </a:ln>
        </p:spPr>
      </p:pic>
      <p:grpSp>
        <p:nvGrpSpPr>
          <p:cNvPr id="1625" name="Google Shape;1625;p133"/>
          <p:cNvGrpSpPr/>
          <p:nvPr/>
        </p:nvGrpSpPr>
        <p:grpSpPr>
          <a:xfrm>
            <a:off x="687196" y="4306632"/>
            <a:ext cx="316177" cy="316236"/>
            <a:chOff x="6200431" y="4150566"/>
            <a:chExt cx="531300" cy="547500"/>
          </a:xfrm>
        </p:grpSpPr>
        <p:sp>
          <p:nvSpPr>
            <p:cNvPr id="1626" name="Google Shape;1626;p133"/>
            <p:cNvSpPr/>
            <p:nvPr/>
          </p:nvSpPr>
          <p:spPr>
            <a:xfrm>
              <a:off x="6200431" y="4150566"/>
              <a:ext cx="531300" cy="5475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27" name="Google Shape;1627;p133" descr="Logo&#10;&#10;Description automatically generated">
              <a:hlinkClick r:id="rId9"/>
            </p:cNvPr>
            <p:cNvPicPr preferRelativeResize="0"/>
            <p:nvPr/>
          </p:nvPicPr>
          <p:blipFill rotWithShape="1">
            <a:blip r:embed="rId10">
              <a:alphaModFix/>
            </a:blip>
            <a:srcRect/>
            <a:stretch/>
          </p:blipFill>
          <p:spPr>
            <a:xfrm>
              <a:off x="6320530" y="4278723"/>
              <a:ext cx="291137" cy="291176"/>
            </a:xfrm>
            <a:prstGeom prst="rect">
              <a:avLst/>
            </a:prstGeom>
            <a:noFill/>
            <a:ln>
              <a:noFill/>
            </a:ln>
          </p:spPr>
        </p:pic>
      </p:grpSp>
      <p:sp>
        <p:nvSpPr>
          <p:cNvPr id="1628" name="Google Shape;1628;p133"/>
          <p:cNvSpPr/>
          <p:nvPr/>
        </p:nvSpPr>
        <p:spPr>
          <a:xfrm>
            <a:off x="555625" y="2854650"/>
            <a:ext cx="1188300" cy="1151400"/>
          </a:xfrm>
          <a:prstGeom prst="roundRect">
            <a:avLst>
              <a:gd name="adj" fmla="val 5665"/>
            </a:avLst>
          </a:prstGeom>
          <a:solidFill>
            <a:srgbClr val="AADAE2">
              <a:alpha val="3861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900">
                <a:solidFill>
                  <a:srgbClr val="434343"/>
                </a:solidFill>
                <a:latin typeface="Public Sans Light"/>
                <a:ea typeface="Public Sans Light"/>
                <a:cs typeface="Public Sans Light"/>
                <a:sym typeface="Public Sans Light"/>
              </a:rPr>
              <a:t>Ensure web content follows</a:t>
            </a:r>
            <a:r>
              <a:rPr lang="en" sz="900">
                <a:solidFill>
                  <a:srgbClr val="434343"/>
                </a:solidFill>
                <a:latin typeface="Public Sans SemiBold"/>
                <a:ea typeface="Public Sans SemiBold"/>
                <a:cs typeface="Public Sans SemiBold"/>
                <a:sym typeface="Public Sans SemiBold"/>
              </a:rPr>
              <a:t> plain language </a:t>
            </a:r>
            <a:r>
              <a:rPr lang="en" sz="900">
                <a:solidFill>
                  <a:srgbClr val="434343"/>
                </a:solidFill>
                <a:latin typeface="Public Sans Light"/>
                <a:ea typeface="Public Sans Light"/>
                <a:cs typeface="Public Sans Light"/>
                <a:sym typeface="Public Sans Light"/>
              </a:rPr>
              <a:t>standards </a:t>
            </a:r>
            <a:endParaRPr sz="900">
              <a:solidFill>
                <a:srgbClr val="434343"/>
              </a:solidFill>
              <a:latin typeface="Public Sans Light"/>
              <a:ea typeface="Public Sans Light"/>
              <a:cs typeface="Public Sans Light"/>
              <a:sym typeface="Public Sans Light"/>
            </a:endParaRPr>
          </a:p>
          <a:p>
            <a:pPr marL="0" lvl="0" indent="0" algn="l" rtl="0">
              <a:lnSpc>
                <a:spcPct val="95000"/>
              </a:lnSpc>
              <a:spcBef>
                <a:spcPts val="0"/>
              </a:spcBef>
              <a:spcAft>
                <a:spcPts val="0"/>
              </a:spcAft>
              <a:buNone/>
            </a:pPr>
            <a:endParaRPr sz="900">
              <a:solidFill>
                <a:srgbClr val="434343"/>
              </a:solidFill>
              <a:latin typeface="Public Sans Light"/>
              <a:ea typeface="Public Sans Light"/>
              <a:cs typeface="Public Sans Light"/>
              <a:sym typeface="Public Sans Light"/>
            </a:endParaRPr>
          </a:p>
        </p:txBody>
      </p:sp>
      <p:sp>
        <p:nvSpPr>
          <p:cNvPr id="1629" name="Google Shape;1629;p133"/>
          <p:cNvSpPr/>
          <p:nvPr/>
        </p:nvSpPr>
        <p:spPr>
          <a:xfrm>
            <a:off x="652621" y="3577895"/>
            <a:ext cx="316200" cy="3162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30" name="Google Shape;1630;p133" descr="Icon&#10;&#10;Description automatically generated">
            <a:hlinkClick r:id="rId7"/>
          </p:cNvPr>
          <p:cNvPicPr preferRelativeResize="0"/>
          <p:nvPr/>
        </p:nvPicPr>
        <p:blipFill rotWithShape="1">
          <a:blip r:embed="rId8">
            <a:alphaModFix/>
          </a:blip>
          <a:srcRect/>
          <a:stretch/>
        </p:blipFill>
        <p:spPr>
          <a:xfrm>
            <a:off x="709612" y="3640756"/>
            <a:ext cx="202200" cy="197282"/>
          </a:xfrm>
          <a:prstGeom prst="rect">
            <a:avLst/>
          </a:prstGeom>
          <a:noFill/>
          <a:ln>
            <a:noFill/>
          </a:ln>
        </p:spPr>
      </p:pic>
      <p:grpSp>
        <p:nvGrpSpPr>
          <p:cNvPr id="1631" name="Google Shape;1631;p133"/>
          <p:cNvGrpSpPr/>
          <p:nvPr/>
        </p:nvGrpSpPr>
        <p:grpSpPr>
          <a:xfrm>
            <a:off x="1008196" y="3577895"/>
            <a:ext cx="316177" cy="316236"/>
            <a:chOff x="6200431" y="4150566"/>
            <a:chExt cx="531300" cy="547500"/>
          </a:xfrm>
        </p:grpSpPr>
        <p:sp>
          <p:nvSpPr>
            <p:cNvPr id="1632" name="Google Shape;1632;p133"/>
            <p:cNvSpPr/>
            <p:nvPr/>
          </p:nvSpPr>
          <p:spPr>
            <a:xfrm>
              <a:off x="6200431" y="4150566"/>
              <a:ext cx="531300" cy="5475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33" name="Google Shape;1633;p133" descr="Logo&#10;&#10;Description automatically generated">
              <a:hlinkClick r:id="rId9"/>
            </p:cNvPr>
            <p:cNvPicPr preferRelativeResize="0"/>
            <p:nvPr/>
          </p:nvPicPr>
          <p:blipFill rotWithShape="1">
            <a:blip r:embed="rId10">
              <a:alphaModFix/>
            </a:blip>
            <a:srcRect/>
            <a:stretch/>
          </p:blipFill>
          <p:spPr>
            <a:xfrm>
              <a:off x="6320530" y="4278723"/>
              <a:ext cx="291137" cy="291176"/>
            </a:xfrm>
            <a:prstGeom prst="rect">
              <a:avLst/>
            </a:prstGeom>
            <a:noFill/>
            <a:ln>
              <a:noFill/>
            </a:ln>
          </p:spPr>
        </p:pic>
      </p:grpSp>
      <p:grpSp>
        <p:nvGrpSpPr>
          <p:cNvPr id="1634" name="Google Shape;1634;p133"/>
          <p:cNvGrpSpPr/>
          <p:nvPr/>
        </p:nvGrpSpPr>
        <p:grpSpPr>
          <a:xfrm>
            <a:off x="1363725" y="3588354"/>
            <a:ext cx="316196" cy="316089"/>
            <a:chOff x="3359765" y="2991075"/>
            <a:chExt cx="531600" cy="548100"/>
          </a:xfrm>
        </p:grpSpPr>
        <p:sp>
          <p:nvSpPr>
            <p:cNvPr id="1635" name="Google Shape;1635;p133"/>
            <p:cNvSpPr/>
            <p:nvPr/>
          </p:nvSpPr>
          <p:spPr>
            <a:xfrm>
              <a:off x="3359765" y="2991075"/>
              <a:ext cx="531600" cy="548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36" name="Google Shape;1636;p133">
              <a:hlinkClick r:id="rId11"/>
            </p:cNvPr>
            <p:cNvPicPr preferRelativeResize="0"/>
            <p:nvPr/>
          </p:nvPicPr>
          <p:blipFill rotWithShape="1">
            <a:blip r:embed="rId12">
              <a:alphaModFix/>
            </a:blip>
            <a:srcRect l="23821"/>
            <a:stretch/>
          </p:blipFill>
          <p:spPr>
            <a:xfrm>
              <a:off x="3480500" y="3089950"/>
              <a:ext cx="310650" cy="346611"/>
            </a:xfrm>
            <a:prstGeom prst="rect">
              <a:avLst/>
            </a:prstGeom>
            <a:noFill/>
            <a:ln>
              <a:noFill/>
            </a:ln>
          </p:spPr>
        </p:pic>
      </p:grpSp>
      <p:grpSp>
        <p:nvGrpSpPr>
          <p:cNvPr id="1637" name="Google Shape;1637;p133"/>
          <p:cNvGrpSpPr/>
          <p:nvPr/>
        </p:nvGrpSpPr>
        <p:grpSpPr>
          <a:xfrm>
            <a:off x="4933410" y="3580520"/>
            <a:ext cx="316196" cy="326010"/>
            <a:chOff x="1917734" y="4150266"/>
            <a:chExt cx="531600" cy="548100"/>
          </a:xfrm>
        </p:grpSpPr>
        <p:sp>
          <p:nvSpPr>
            <p:cNvPr id="1638" name="Google Shape;1638;p133"/>
            <p:cNvSpPr/>
            <p:nvPr/>
          </p:nvSpPr>
          <p:spPr>
            <a:xfrm>
              <a:off x="1917734" y="4150266"/>
              <a:ext cx="531600" cy="5481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39" name="Google Shape;1639;p133" descr="A close up of a sign&#10;&#10;Description automatically generated">
              <a:hlinkClick r:id="rId23"/>
            </p:cNvPr>
            <p:cNvPicPr preferRelativeResize="0"/>
            <p:nvPr/>
          </p:nvPicPr>
          <p:blipFill rotWithShape="1">
            <a:blip r:embed="rId24">
              <a:alphaModFix/>
            </a:blip>
            <a:srcRect/>
            <a:stretch/>
          </p:blipFill>
          <p:spPr>
            <a:xfrm>
              <a:off x="1973209" y="4207490"/>
              <a:ext cx="420650" cy="433651"/>
            </a:xfrm>
            <a:prstGeom prst="rect">
              <a:avLst/>
            </a:prstGeom>
            <a:noFill/>
            <a:ln>
              <a:noFill/>
            </a:ln>
          </p:spPr>
        </p:pic>
      </p:grpSp>
      <p:sp>
        <p:nvSpPr>
          <p:cNvPr id="1640" name="Google Shape;1640;p133" descr="When agencies want to offer human-centered digital solutions that meet legislative and policy requirements, TTS provides tools and programs for every step of their modernization journeys.&#10;"/>
          <p:cNvSpPr txBox="1"/>
          <p:nvPr/>
        </p:nvSpPr>
        <p:spPr>
          <a:xfrm>
            <a:off x="430075" y="797352"/>
            <a:ext cx="8167800" cy="60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chemeClr val="accent5"/>
                </a:solidFill>
                <a:latin typeface="Public Sans"/>
                <a:ea typeface="Public Sans"/>
                <a:cs typeface="Public Sans"/>
                <a:sym typeface="Public Sans"/>
              </a:rPr>
              <a:t>When agencies want to offer human-centered digital solutions that meet legislative and policy requirements, TTS provides tools and programs for every step of their modernization journeys.</a:t>
            </a:r>
            <a:endParaRPr b="1" dirty="0">
              <a:solidFill>
                <a:schemeClr val="accent5"/>
              </a:solidFill>
              <a:latin typeface="Public Sans"/>
              <a:ea typeface="Public Sans"/>
              <a:cs typeface="Public Sans"/>
              <a:sym typeface="Public Sans"/>
            </a:endParaRPr>
          </a:p>
        </p:txBody>
      </p:sp>
      <p:grpSp>
        <p:nvGrpSpPr>
          <p:cNvPr id="1641" name="Google Shape;1641;p133"/>
          <p:cNvGrpSpPr/>
          <p:nvPr/>
        </p:nvGrpSpPr>
        <p:grpSpPr>
          <a:xfrm>
            <a:off x="2340930" y="3588298"/>
            <a:ext cx="316205" cy="316205"/>
            <a:chOff x="4360162" y="5346352"/>
            <a:chExt cx="574500" cy="574500"/>
          </a:xfrm>
        </p:grpSpPr>
        <p:sp>
          <p:nvSpPr>
            <p:cNvPr id="1642" name="Google Shape;1642;p133"/>
            <p:cNvSpPr/>
            <p:nvPr/>
          </p:nvSpPr>
          <p:spPr>
            <a:xfrm>
              <a:off x="4360162" y="5346352"/>
              <a:ext cx="574500" cy="574500"/>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1643" name="Google Shape;1643;p133" descr="Icon&#10;&#10;Description automatically generated">
              <a:hlinkClick r:id="rId25"/>
            </p:cNvPr>
            <p:cNvPicPr preferRelativeResize="0"/>
            <p:nvPr/>
          </p:nvPicPr>
          <p:blipFill rotWithShape="1">
            <a:blip r:embed="rId26">
              <a:alphaModFix/>
            </a:blip>
            <a:srcRect/>
            <a:stretch/>
          </p:blipFill>
          <p:spPr>
            <a:xfrm>
              <a:off x="4506260" y="5474104"/>
              <a:ext cx="282274" cy="352842"/>
            </a:xfrm>
            <a:prstGeom prst="rect">
              <a:avLst/>
            </a:prstGeom>
            <a:noFill/>
            <a:ln>
              <a:noFill/>
            </a:ln>
          </p:spPr>
        </p:pic>
      </p:grpSp>
      <p:sp>
        <p:nvSpPr>
          <p:cNvPr id="1644" name="Google Shape;1644;p133"/>
          <p:cNvSpPr/>
          <p:nvPr/>
        </p:nvSpPr>
        <p:spPr>
          <a:xfrm>
            <a:off x="7084799" y="3293388"/>
            <a:ext cx="273900" cy="273900"/>
          </a:xfrm>
          <a:custGeom>
            <a:avLst/>
            <a:gdLst/>
            <a:ahLst/>
            <a:cxnLst/>
            <a:rect l="l" t="t" r="r" b="b"/>
            <a:pathLst>
              <a:path w="176" h="176" extrusionOk="0">
                <a:moveTo>
                  <a:pt x="172" y="72"/>
                </a:moveTo>
                <a:cubicBezTo>
                  <a:pt x="174" y="72"/>
                  <a:pt x="176" y="70"/>
                  <a:pt x="176" y="68"/>
                </a:cubicBezTo>
                <a:cubicBezTo>
                  <a:pt x="176" y="52"/>
                  <a:pt x="176" y="52"/>
                  <a:pt x="176" y="52"/>
                </a:cubicBezTo>
                <a:cubicBezTo>
                  <a:pt x="176" y="51"/>
                  <a:pt x="175" y="49"/>
                  <a:pt x="174" y="49"/>
                </a:cubicBezTo>
                <a:cubicBezTo>
                  <a:pt x="174" y="49"/>
                  <a:pt x="174" y="49"/>
                  <a:pt x="174" y="49"/>
                </a:cubicBezTo>
                <a:cubicBezTo>
                  <a:pt x="90" y="1"/>
                  <a:pt x="90" y="1"/>
                  <a:pt x="90" y="1"/>
                </a:cubicBezTo>
                <a:cubicBezTo>
                  <a:pt x="90" y="1"/>
                  <a:pt x="90" y="1"/>
                  <a:pt x="90" y="1"/>
                </a:cubicBezTo>
                <a:cubicBezTo>
                  <a:pt x="89" y="0"/>
                  <a:pt x="89" y="0"/>
                  <a:pt x="88" y="0"/>
                </a:cubicBezTo>
                <a:cubicBezTo>
                  <a:pt x="87" y="0"/>
                  <a:pt x="87" y="0"/>
                  <a:pt x="86" y="1"/>
                </a:cubicBezTo>
                <a:cubicBezTo>
                  <a:pt x="86" y="1"/>
                  <a:pt x="86" y="1"/>
                  <a:pt x="86" y="1"/>
                </a:cubicBezTo>
                <a:cubicBezTo>
                  <a:pt x="2" y="49"/>
                  <a:pt x="2" y="49"/>
                  <a:pt x="2" y="49"/>
                </a:cubicBezTo>
                <a:cubicBezTo>
                  <a:pt x="2" y="49"/>
                  <a:pt x="2" y="49"/>
                  <a:pt x="2" y="49"/>
                </a:cubicBezTo>
                <a:cubicBezTo>
                  <a:pt x="1" y="49"/>
                  <a:pt x="0" y="51"/>
                  <a:pt x="0" y="52"/>
                </a:cubicBezTo>
                <a:cubicBezTo>
                  <a:pt x="0" y="68"/>
                  <a:pt x="0" y="68"/>
                  <a:pt x="0" y="68"/>
                </a:cubicBezTo>
                <a:cubicBezTo>
                  <a:pt x="0" y="70"/>
                  <a:pt x="2" y="72"/>
                  <a:pt x="4" y="72"/>
                </a:cubicBezTo>
                <a:cubicBezTo>
                  <a:pt x="16" y="72"/>
                  <a:pt x="16" y="72"/>
                  <a:pt x="16" y="72"/>
                </a:cubicBezTo>
                <a:cubicBezTo>
                  <a:pt x="16" y="144"/>
                  <a:pt x="16" y="144"/>
                  <a:pt x="16" y="144"/>
                </a:cubicBezTo>
                <a:cubicBezTo>
                  <a:pt x="12" y="144"/>
                  <a:pt x="12" y="144"/>
                  <a:pt x="12" y="144"/>
                </a:cubicBezTo>
                <a:cubicBezTo>
                  <a:pt x="10" y="144"/>
                  <a:pt x="9" y="145"/>
                  <a:pt x="8" y="147"/>
                </a:cubicBezTo>
                <a:cubicBezTo>
                  <a:pt x="8" y="147"/>
                  <a:pt x="8" y="147"/>
                  <a:pt x="8" y="147"/>
                </a:cubicBezTo>
                <a:cubicBezTo>
                  <a:pt x="0" y="171"/>
                  <a:pt x="0" y="171"/>
                  <a:pt x="0" y="171"/>
                </a:cubicBezTo>
                <a:cubicBezTo>
                  <a:pt x="0" y="171"/>
                  <a:pt x="0" y="171"/>
                  <a:pt x="0" y="171"/>
                </a:cubicBezTo>
                <a:cubicBezTo>
                  <a:pt x="0" y="171"/>
                  <a:pt x="0" y="172"/>
                  <a:pt x="0" y="172"/>
                </a:cubicBezTo>
                <a:cubicBezTo>
                  <a:pt x="0" y="174"/>
                  <a:pt x="2" y="176"/>
                  <a:pt x="4" y="176"/>
                </a:cubicBezTo>
                <a:cubicBezTo>
                  <a:pt x="172" y="176"/>
                  <a:pt x="172" y="176"/>
                  <a:pt x="172" y="176"/>
                </a:cubicBezTo>
                <a:cubicBezTo>
                  <a:pt x="174" y="176"/>
                  <a:pt x="176" y="174"/>
                  <a:pt x="176" y="172"/>
                </a:cubicBezTo>
                <a:cubicBezTo>
                  <a:pt x="176" y="172"/>
                  <a:pt x="176" y="171"/>
                  <a:pt x="176" y="171"/>
                </a:cubicBezTo>
                <a:cubicBezTo>
                  <a:pt x="176" y="171"/>
                  <a:pt x="176" y="171"/>
                  <a:pt x="176" y="171"/>
                </a:cubicBezTo>
                <a:cubicBezTo>
                  <a:pt x="168" y="147"/>
                  <a:pt x="168" y="147"/>
                  <a:pt x="168" y="147"/>
                </a:cubicBezTo>
                <a:cubicBezTo>
                  <a:pt x="168" y="147"/>
                  <a:pt x="168" y="147"/>
                  <a:pt x="168" y="147"/>
                </a:cubicBezTo>
                <a:cubicBezTo>
                  <a:pt x="167" y="145"/>
                  <a:pt x="166" y="144"/>
                  <a:pt x="164" y="144"/>
                </a:cubicBezTo>
                <a:cubicBezTo>
                  <a:pt x="160" y="144"/>
                  <a:pt x="160" y="144"/>
                  <a:pt x="160" y="144"/>
                </a:cubicBezTo>
                <a:cubicBezTo>
                  <a:pt x="160" y="72"/>
                  <a:pt x="160" y="72"/>
                  <a:pt x="160" y="72"/>
                </a:cubicBezTo>
                <a:lnTo>
                  <a:pt x="172" y="72"/>
                </a:lnTo>
                <a:close/>
                <a:moveTo>
                  <a:pt x="88" y="9"/>
                </a:moveTo>
                <a:cubicBezTo>
                  <a:pt x="157" y="48"/>
                  <a:pt x="157" y="48"/>
                  <a:pt x="157" y="48"/>
                </a:cubicBezTo>
                <a:cubicBezTo>
                  <a:pt x="19" y="48"/>
                  <a:pt x="19" y="48"/>
                  <a:pt x="19" y="48"/>
                </a:cubicBezTo>
                <a:lnTo>
                  <a:pt x="88" y="9"/>
                </a:lnTo>
                <a:close/>
                <a:moveTo>
                  <a:pt x="161" y="152"/>
                </a:moveTo>
                <a:cubicBezTo>
                  <a:pt x="166" y="168"/>
                  <a:pt x="166" y="168"/>
                  <a:pt x="166" y="168"/>
                </a:cubicBezTo>
                <a:cubicBezTo>
                  <a:pt x="10" y="168"/>
                  <a:pt x="10" y="168"/>
                  <a:pt x="10" y="168"/>
                </a:cubicBezTo>
                <a:cubicBezTo>
                  <a:pt x="15" y="152"/>
                  <a:pt x="15" y="152"/>
                  <a:pt x="15" y="152"/>
                </a:cubicBezTo>
                <a:lnTo>
                  <a:pt x="161" y="152"/>
                </a:lnTo>
                <a:close/>
                <a:moveTo>
                  <a:pt x="24" y="72"/>
                </a:moveTo>
                <a:cubicBezTo>
                  <a:pt x="40" y="72"/>
                  <a:pt x="40" y="72"/>
                  <a:pt x="40" y="72"/>
                </a:cubicBezTo>
                <a:cubicBezTo>
                  <a:pt x="40" y="144"/>
                  <a:pt x="40" y="144"/>
                  <a:pt x="40" y="144"/>
                </a:cubicBezTo>
                <a:cubicBezTo>
                  <a:pt x="24" y="144"/>
                  <a:pt x="24" y="144"/>
                  <a:pt x="24" y="144"/>
                </a:cubicBezTo>
                <a:lnTo>
                  <a:pt x="24" y="72"/>
                </a:lnTo>
                <a:close/>
                <a:moveTo>
                  <a:pt x="48" y="72"/>
                </a:moveTo>
                <a:cubicBezTo>
                  <a:pt x="64" y="72"/>
                  <a:pt x="64" y="72"/>
                  <a:pt x="64" y="72"/>
                </a:cubicBezTo>
                <a:cubicBezTo>
                  <a:pt x="64" y="144"/>
                  <a:pt x="64" y="144"/>
                  <a:pt x="64" y="144"/>
                </a:cubicBezTo>
                <a:cubicBezTo>
                  <a:pt x="48" y="144"/>
                  <a:pt x="48" y="144"/>
                  <a:pt x="48" y="144"/>
                </a:cubicBezTo>
                <a:lnTo>
                  <a:pt x="48" y="72"/>
                </a:lnTo>
                <a:close/>
                <a:moveTo>
                  <a:pt x="72" y="72"/>
                </a:moveTo>
                <a:cubicBezTo>
                  <a:pt x="104" y="72"/>
                  <a:pt x="104" y="72"/>
                  <a:pt x="104" y="72"/>
                </a:cubicBezTo>
                <a:cubicBezTo>
                  <a:pt x="104" y="144"/>
                  <a:pt x="104" y="144"/>
                  <a:pt x="104" y="144"/>
                </a:cubicBezTo>
                <a:cubicBezTo>
                  <a:pt x="72" y="144"/>
                  <a:pt x="72" y="144"/>
                  <a:pt x="72" y="144"/>
                </a:cubicBezTo>
                <a:lnTo>
                  <a:pt x="72" y="72"/>
                </a:lnTo>
                <a:close/>
                <a:moveTo>
                  <a:pt x="112" y="72"/>
                </a:moveTo>
                <a:cubicBezTo>
                  <a:pt x="128" y="72"/>
                  <a:pt x="128" y="72"/>
                  <a:pt x="128" y="72"/>
                </a:cubicBezTo>
                <a:cubicBezTo>
                  <a:pt x="128" y="144"/>
                  <a:pt x="128" y="144"/>
                  <a:pt x="128" y="144"/>
                </a:cubicBezTo>
                <a:cubicBezTo>
                  <a:pt x="112" y="144"/>
                  <a:pt x="112" y="144"/>
                  <a:pt x="112" y="144"/>
                </a:cubicBezTo>
                <a:lnTo>
                  <a:pt x="112" y="72"/>
                </a:lnTo>
                <a:close/>
                <a:moveTo>
                  <a:pt x="136" y="72"/>
                </a:moveTo>
                <a:cubicBezTo>
                  <a:pt x="152" y="72"/>
                  <a:pt x="152" y="72"/>
                  <a:pt x="152" y="72"/>
                </a:cubicBezTo>
                <a:cubicBezTo>
                  <a:pt x="152" y="144"/>
                  <a:pt x="152" y="144"/>
                  <a:pt x="152" y="144"/>
                </a:cubicBezTo>
                <a:cubicBezTo>
                  <a:pt x="136" y="144"/>
                  <a:pt x="136" y="144"/>
                  <a:pt x="136" y="144"/>
                </a:cubicBezTo>
                <a:lnTo>
                  <a:pt x="136" y="72"/>
                </a:lnTo>
                <a:close/>
                <a:moveTo>
                  <a:pt x="8" y="56"/>
                </a:moveTo>
                <a:cubicBezTo>
                  <a:pt x="168" y="56"/>
                  <a:pt x="168" y="56"/>
                  <a:pt x="168" y="56"/>
                </a:cubicBezTo>
                <a:cubicBezTo>
                  <a:pt x="168" y="64"/>
                  <a:pt x="168" y="64"/>
                  <a:pt x="168" y="64"/>
                </a:cubicBezTo>
                <a:cubicBezTo>
                  <a:pt x="8" y="64"/>
                  <a:pt x="8" y="64"/>
                  <a:pt x="8" y="64"/>
                </a:cubicBezTo>
                <a:lnTo>
                  <a:pt x="8" y="5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34" descr="This is a Q&amp; A placeholder slide&#10;&#10;For further information about TTS and digital experience, please contact Emily White at emily.white@gsa.gov. &#10;"/>
          <p:cNvSpPr txBox="1">
            <a:spLocks noGrp="1"/>
          </p:cNvSpPr>
          <p:nvPr>
            <p:ph type="title"/>
          </p:nvPr>
        </p:nvSpPr>
        <p:spPr>
          <a:xfrm>
            <a:off x="144075" y="1541250"/>
            <a:ext cx="6424500" cy="1495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800" dirty="0"/>
              <a:t>Q&amp;A</a:t>
            </a:r>
            <a:endParaRPr sz="4800" dirty="0"/>
          </a:p>
        </p:txBody>
      </p:sp>
      <p:sp>
        <p:nvSpPr>
          <p:cNvPr id="1650" name="Google Shape;1650;p134"/>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78</a:t>
            </a:fld>
            <a:endParaRPr/>
          </a:p>
        </p:txBody>
      </p:sp>
      <p:sp>
        <p:nvSpPr>
          <p:cNvPr id="1651" name="Google Shape;1651;p134"/>
          <p:cNvSpPr txBox="1"/>
          <p:nvPr/>
        </p:nvSpPr>
        <p:spPr>
          <a:xfrm>
            <a:off x="341025" y="3681275"/>
            <a:ext cx="5241600" cy="11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lt1"/>
                </a:solidFill>
              </a:rPr>
              <a:t>For further information about TTS and digital experience, please contact Emily White at </a:t>
            </a:r>
            <a:r>
              <a:rPr lang="en" sz="1800" u="sng" dirty="0">
                <a:solidFill>
                  <a:schemeClr val="hlink"/>
                </a:solidFill>
                <a:hlinkClick r:id="rId3"/>
              </a:rPr>
              <a:t>emily.white@gsa.gov</a:t>
            </a:r>
            <a:r>
              <a:rPr lang="en" sz="1800" dirty="0">
                <a:solidFill>
                  <a:schemeClr val="lt1"/>
                </a:solidFill>
              </a:rPr>
              <a:t>. </a:t>
            </a:r>
            <a:endParaRPr sz="1800" dirty="0">
              <a:solidFill>
                <a:schemeClr val="dk2"/>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135" descr="Final Slide that states Thank you"/>
          <p:cNvSpPr txBox="1">
            <a:spLocks noGrp="1"/>
          </p:cNvSpPr>
          <p:nvPr>
            <p:ph type="title"/>
          </p:nvPr>
        </p:nvSpPr>
        <p:spPr>
          <a:xfrm>
            <a:off x="3017525" y="441950"/>
            <a:ext cx="5928300" cy="2028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100" dirty="0"/>
              <a:t>Thank You!</a:t>
            </a:r>
            <a:endParaRPr sz="3100" dirty="0"/>
          </a:p>
        </p:txBody>
      </p:sp>
      <p:sp>
        <p:nvSpPr>
          <p:cNvPr id="1657" name="Google Shape;1657;p135"/>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
        <p:nvSpPr>
          <p:cNvPr id="1658" name="Google Shape;1658;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4"/>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Cyber Incident #1: Ivanti</a:t>
            </a:r>
            <a:endParaRPr/>
          </a:p>
        </p:txBody>
      </p:sp>
      <p:sp>
        <p:nvSpPr>
          <p:cNvPr id="440" name="Google Shape;440;p64" descr="Page 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441" name="Google Shape;441;p64"/>
          <p:cNvSpPr/>
          <p:nvPr/>
        </p:nvSpPr>
        <p:spPr>
          <a:xfrm rot="610754" flipH="1">
            <a:off x="5104595" y="2441710"/>
            <a:ext cx="1627924" cy="60538"/>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4"/>
          <p:cNvSpPr/>
          <p:nvPr/>
        </p:nvSpPr>
        <p:spPr>
          <a:xfrm rot="-1566931">
            <a:off x="6663011" y="2561438"/>
            <a:ext cx="188104" cy="173899"/>
          </a:xfrm>
          <a:prstGeom prst="ellipse">
            <a:avLst/>
          </a:prstGeom>
          <a:solidFill>
            <a:srgbClr val="FFFFFF"/>
          </a:solidFill>
          <a:ln w="3810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4"/>
          <p:cNvSpPr txBox="1"/>
          <p:nvPr/>
        </p:nvSpPr>
        <p:spPr>
          <a:xfrm>
            <a:off x="5717077" y="2701123"/>
            <a:ext cx="20757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solidFill>
                  <a:srgbClr val="424242"/>
                </a:solidFill>
              </a:rPr>
              <a:t>June 1, 2024</a:t>
            </a:r>
            <a:endParaRPr b="1">
              <a:solidFill>
                <a:srgbClr val="424242"/>
              </a:solidFill>
            </a:endParaRPr>
          </a:p>
        </p:txBody>
      </p:sp>
      <p:sp>
        <p:nvSpPr>
          <p:cNvPr id="444" name="Google Shape;444;p64"/>
          <p:cNvSpPr/>
          <p:nvPr/>
        </p:nvSpPr>
        <p:spPr>
          <a:xfrm>
            <a:off x="4900875" y="3149598"/>
            <a:ext cx="3765300" cy="13479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5" name="Google Shape;445;p64" descr="On June 1, 2024, CISA provides a status report to the Secretary of Homeland Security, the National Cyber Director, the Director of the Office of Management and Budget, and the Federal Chief Information Security Officer&#10;"/>
          <p:cNvSpPr txBox="1"/>
          <p:nvPr/>
        </p:nvSpPr>
        <p:spPr>
          <a:xfrm>
            <a:off x="4900850" y="3109503"/>
            <a:ext cx="3765300" cy="1468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dirty="0">
                <a:solidFill>
                  <a:schemeClr val="dk1"/>
                </a:solidFill>
              </a:rPr>
              <a:t>CISA provides a status report to the Secretary of Homeland Security, the National Cyber Director, the Director of the Office of Management and Budget, and the Federal Chief Information Security Officer</a:t>
            </a:r>
            <a:endParaRPr dirty="0">
              <a:solidFill>
                <a:schemeClr val="dk1"/>
              </a:solidFill>
            </a:endParaRPr>
          </a:p>
        </p:txBody>
      </p:sp>
      <p:sp>
        <p:nvSpPr>
          <p:cNvPr id="446" name="Google Shape;446;p64"/>
          <p:cNvSpPr/>
          <p:nvPr/>
        </p:nvSpPr>
        <p:spPr>
          <a:xfrm>
            <a:off x="6715027" y="3082545"/>
            <a:ext cx="109200" cy="699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4"/>
          <p:cNvSpPr/>
          <p:nvPr/>
        </p:nvSpPr>
        <p:spPr>
          <a:xfrm rot="-610754">
            <a:off x="3551665" y="2441710"/>
            <a:ext cx="1627924" cy="60538"/>
          </a:xfrm>
          <a:prstGeom prst="roundRect">
            <a:avLst>
              <a:gd name="adj" fmla="val 50000"/>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4"/>
          <p:cNvSpPr/>
          <p:nvPr/>
        </p:nvSpPr>
        <p:spPr>
          <a:xfrm rot="-1566931">
            <a:off x="5016086" y="2243150"/>
            <a:ext cx="188104" cy="173899"/>
          </a:xfrm>
          <a:prstGeom prst="ellipse">
            <a:avLst/>
          </a:prstGeom>
          <a:solidFill>
            <a:srgbClr val="FFFFFF"/>
          </a:solidFill>
          <a:ln w="381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4"/>
          <p:cNvSpPr txBox="1"/>
          <p:nvPr/>
        </p:nvSpPr>
        <p:spPr>
          <a:xfrm>
            <a:off x="3710650" y="1867250"/>
            <a:ext cx="26850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solidFill>
                  <a:srgbClr val="0B5394"/>
                </a:solidFill>
              </a:rPr>
              <a:t>January 22 - March 1, 2024</a:t>
            </a:r>
            <a:endParaRPr b="1">
              <a:solidFill>
                <a:srgbClr val="0B5394"/>
              </a:solidFill>
            </a:endParaRPr>
          </a:p>
        </p:txBody>
      </p:sp>
      <p:sp>
        <p:nvSpPr>
          <p:cNvPr id="450" name="Google Shape;450;p64"/>
          <p:cNvSpPr/>
          <p:nvPr/>
        </p:nvSpPr>
        <p:spPr>
          <a:xfrm>
            <a:off x="3843574" y="995469"/>
            <a:ext cx="2502300" cy="808800"/>
          </a:xfrm>
          <a:prstGeom prst="roundRect">
            <a:avLst>
              <a:gd name="adj" fmla="val 4485"/>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451" name="Google Shape;451;p64" descr="This is a box that shows what that it took from January 22 through March first for the agency to take action and report vulnerability to CISA">
            <a:extLst>
              <a:ext uri="{C183D7F6-B498-43B3-948B-1728B52AA6E4}">
                <adec:decorative xmlns:adec="http://schemas.microsoft.com/office/drawing/2017/decorative" val="0"/>
              </a:ext>
            </a:extLst>
          </p:cNvPr>
          <p:cNvSpPr txBox="1"/>
          <p:nvPr/>
        </p:nvSpPr>
        <p:spPr>
          <a:xfrm>
            <a:off x="3843500" y="995475"/>
            <a:ext cx="2502300" cy="808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dirty="0">
                <a:solidFill>
                  <a:schemeClr val="lt1"/>
                </a:solidFill>
              </a:rPr>
              <a:t>Agencies take action and report identified vulnerabilities to CISA</a:t>
            </a:r>
            <a:endParaRPr dirty="0">
              <a:solidFill>
                <a:schemeClr val="lt1"/>
              </a:solidFill>
            </a:endParaRPr>
          </a:p>
        </p:txBody>
      </p:sp>
      <p:sp>
        <p:nvSpPr>
          <p:cNvPr id="452" name="Google Shape;452;p64"/>
          <p:cNvSpPr/>
          <p:nvPr/>
        </p:nvSpPr>
        <p:spPr>
          <a:xfrm rot="10800000">
            <a:off x="5055427" y="1799366"/>
            <a:ext cx="109200" cy="69900"/>
          </a:xfrm>
          <a:prstGeom prst="triangle">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4"/>
          <p:cNvSpPr/>
          <p:nvPr/>
        </p:nvSpPr>
        <p:spPr>
          <a:xfrm rot="610754" flipH="1">
            <a:off x="1986380" y="2441710"/>
            <a:ext cx="1627924" cy="60538"/>
          </a:xfrm>
          <a:prstGeom prst="roundRect">
            <a:avLst>
              <a:gd name="adj" fmla="val 50000"/>
            </a:avLst>
          </a:prstGeom>
          <a:solidFill>
            <a:srgbClr val="3D85C6"/>
          </a:solid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4"/>
          <p:cNvSpPr txBox="1"/>
          <p:nvPr/>
        </p:nvSpPr>
        <p:spPr>
          <a:xfrm>
            <a:off x="1841327" y="2715775"/>
            <a:ext cx="29913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solidFill>
                  <a:srgbClr val="0B5394"/>
                </a:solidFill>
              </a:rPr>
              <a:t>January 19 - February 9, 2024</a:t>
            </a:r>
            <a:endParaRPr b="1">
              <a:solidFill>
                <a:srgbClr val="0B5394"/>
              </a:solidFill>
            </a:endParaRPr>
          </a:p>
        </p:txBody>
      </p:sp>
      <p:sp>
        <p:nvSpPr>
          <p:cNvPr id="455" name="Google Shape;455;p64"/>
          <p:cNvSpPr/>
          <p:nvPr/>
        </p:nvSpPr>
        <p:spPr>
          <a:xfrm rot="-1566931">
            <a:off x="3493264" y="2526813"/>
            <a:ext cx="188104" cy="173899"/>
          </a:xfrm>
          <a:prstGeom prst="ellipse">
            <a:avLst/>
          </a:prstGeom>
          <a:solidFill>
            <a:srgbClr val="FFFFFF"/>
          </a:solidFill>
          <a:ln w="381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4"/>
          <p:cNvSpPr/>
          <p:nvPr/>
        </p:nvSpPr>
        <p:spPr>
          <a:xfrm>
            <a:off x="1891475" y="3158300"/>
            <a:ext cx="2862600" cy="1060200"/>
          </a:xfrm>
          <a:prstGeom prst="roundRect">
            <a:avLst>
              <a:gd name="adj" fmla="val 4485"/>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7" name="Google Shape;457;p64" descr="This shows that Cybersecurity and Infrastructure Security Agency issues Emergency Directive 24-01 and Supplemental Directions on January 19- February 9, 2024&#10;"/>
          <p:cNvSpPr txBox="1"/>
          <p:nvPr/>
        </p:nvSpPr>
        <p:spPr>
          <a:xfrm>
            <a:off x="1910600" y="3172264"/>
            <a:ext cx="2862600" cy="1060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dirty="0">
                <a:solidFill>
                  <a:srgbClr val="FFFFFF"/>
                </a:solidFill>
              </a:rPr>
              <a:t>Cybersecurity and Infrastructure Security Agency issues Emergency Directive 24-01 and Supplemental Directions</a:t>
            </a:r>
            <a:endParaRPr dirty="0">
              <a:solidFill>
                <a:srgbClr val="FFFFFF"/>
              </a:solidFill>
            </a:endParaRPr>
          </a:p>
        </p:txBody>
      </p:sp>
      <p:sp>
        <p:nvSpPr>
          <p:cNvPr id="458" name="Google Shape;458;p64"/>
          <p:cNvSpPr/>
          <p:nvPr/>
        </p:nvSpPr>
        <p:spPr>
          <a:xfrm>
            <a:off x="3541545" y="3088407"/>
            <a:ext cx="109200" cy="69900"/>
          </a:xfrm>
          <a:prstGeom prst="triangle">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4"/>
          <p:cNvSpPr/>
          <p:nvPr/>
        </p:nvSpPr>
        <p:spPr>
          <a:xfrm rot="-610754">
            <a:off x="441872" y="2441710"/>
            <a:ext cx="1627924" cy="60538"/>
          </a:xfrm>
          <a:prstGeom prst="roundRect">
            <a:avLst>
              <a:gd name="adj" fmla="val 50000"/>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4"/>
          <p:cNvSpPr/>
          <p:nvPr/>
        </p:nvSpPr>
        <p:spPr>
          <a:xfrm>
            <a:off x="989700" y="995473"/>
            <a:ext cx="2076000" cy="808800"/>
          </a:xfrm>
          <a:prstGeom prst="roundRect">
            <a:avLst>
              <a:gd name="adj" fmla="val 4485"/>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1" name="Google Shape;461;p64"/>
          <p:cNvSpPr txBox="1"/>
          <p:nvPr/>
        </p:nvSpPr>
        <p:spPr>
          <a:xfrm>
            <a:off x="983570" y="1867977"/>
            <a:ext cx="20757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solidFill>
                  <a:srgbClr val="0B5394"/>
                </a:solidFill>
              </a:rPr>
              <a:t>January 10, 2024</a:t>
            </a:r>
            <a:endParaRPr b="1">
              <a:solidFill>
                <a:srgbClr val="0B5394"/>
              </a:solidFill>
            </a:endParaRPr>
          </a:p>
        </p:txBody>
      </p:sp>
      <p:sp>
        <p:nvSpPr>
          <p:cNvPr id="462" name="Google Shape;462;p64"/>
          <p:cNvSpPr/>
          <p:nvPr/>
        </p:nvSpPr>
        <p:spPr>
          <a:xfrm rot="10800000">
            <a:off x="1972939" y="1799366"/>
            <a:ext cx="109200" cy="69900"/>
          </a:xfrm>
          <a:prstGeom prst="triangle">
            <a:avLst>
              <a:gd name="adj" fmla="val 50000"/>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4" descr="This entire slide is a timeline it show a fictitious character, Ivanti discloses critical vulnerabilities on January 10">
            <a:extLst>
              <a:ext uri="{C183D7F6-B498-43B3-948B-1728B52AA6E4}">
                <adec:decorative xmlns:adec="http://schemas.microsoft.com/office/drawing/2017/decorative" val="0"/>
              </a:ext>
            </a:extLst>
          </p:cNvPr>
          <p:cNvSpPr txBox="1"/>
          <p:nvPr/>
        </p:nvSpPr>
        <p:spPr>
          <a:xfrm>
            <a:off x="891750" y="981875"/>
            <a:ext cx="2250000" cy="808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dirty="0">
                <a:solidFill>
                  <a:srgbClr val="FFFFFF"/>
                </a:solidFill>
              </a:rPr>
              <a:t>Ivanti discloses critical vulnerabilities</a:t>
            </a:r>
            <a:endParaRPr dirty="0">
              <a:solidFill>
                <a:srgbClr val="FFFFFF"/>
              </a:solidFill>
            </a:endParaRPr>
          </a:p>
        </p:txBody>
      </p:sp>
      <p:sp>
        <p:nvSpPr>
          <p:cNvPr id="464" name="Google Shape;464;p64"/>
          <p:cNvSpPr/>
          <p:nvPr/>
        </p:nvSpPr>
        <p:spPr>
          <a:xfrm rot="-1566931">
            <a:off x="1930173" y="2243150"/>
            <a:ext cx="188104" cy="173899"/>
          </a:xfrm>
          <a:prstGeom prst="ellipse">
            <a:avLst/>
          </a:prstGeom>
          <a:solidFill>
            <a:srgbClr val="FFFFFF"/>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5" descr="Another timeline - Cyber Incident #2: The Mr. Cooper Group"/>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Cyber Incident #2: The Mr. Cooper Group</a:t>
            </a:r>
            <a:endParaRPr dirty="0"/>
          </a:p>
        </p:txBody>
      </p:sp>
      <p:sp>
        <p:nvSpPr>
          <p:cNvPr id="470" name="Google Shape;470;p65" descr="Page 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dirty="0"/>
          </a:p>
        </p:txBody>
      </p:sp>
      <p:sp>
        <p:nvSpPr>
          <p:cNvPr id="471" name="Google Shape;471;p65"/>
          <p:cNvSpPr txBox="1"/>
          <p:nvPr/>
        </p:nvSpPr>
        <p:spPr>
          <a:xfrm>
            <a:off x="5743454" y="2730430"/>
            <a:ext cx="20757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t>Until November 2025</a:t>
            </a:r>
            <a:endParaRPr b="1"/>
          </a:p>
        </p:txBody>
      </p:sp>
      <p:sp>
        <p:nvSpPr>
          <p:cNvPr id="472" name="Google Shape;472;p65"/>
          <p:cNvSpPr/>
          <p:nvPr/>
        </p:nvSpPr>
        <p:spPr>
          <a:xfrm>
            <a:off x="5097127" y="3152525"/>
            <a:ext cx="3348300" cy="1141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73" name="Google Shape;473;p65" descr="Until November 2025 - Mr. Cooper Group provides two years of free credit monitoring and identity protection services to any former or current Mr. Cooper customer&#10;"/>
          <p:cNvSpPr txBox="1"/>
          <p:nvPr/>
        </p:nvSpPr>
        <p:spPr>
          <a:xfrm>
            <a:off x="5083645" y="3159188"/>
            <a:ext cx="3348300" cy="109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dirty="0">
                <a:solidFill>
                  <a:schemeClr val="dk1"/>
                </a:solidFill>
              </a:rPr>
              <a:t>Mr. Cooper Group provides two years of free credit monitoring and identity protection services to any former or current Mr. Cooper customer</a:t>
            </a:r>
            <a:endParaRPr dirty="0">
              <a:solidFill>
                <a:schemeClr val="dk1"/>
              </a:solidFill>
            </a:endParaRPr>
          </a:p>
        </p:txBody>
      </p:sp>
      <p:sp>
        <p:nvSpPr>
          <p:cNvPr id="474" name="Google Shape;474;p65"/>
          <p:cNvSpPr/>
          <p:nvPr/>
        </p:nvSpPr>
        <p:spPr>
          <a:xfrm>
            <a:off x="6726750" y="3085476"/>
            <a:ext cx="109200" cy="699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5"/>
          <p:cNvSpPr txBox="1"/>
          <p:nvPr/>
        </p:nvSpPr>
        <p:spPr>
          <a:xfrm>
            <a:off x="4072397" y="1791777"/>
            <a:ext cx="20757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solidFill>
                  <a:srgbClr val="0B5394"/>
                </a:solidFill>
              </a:rPr>
              <a:t>October 31, 2023</a:t>
            </a:r>
            <a:endParaRPr b="1">
              <a:solidFill>
                <a:srgbClr val="0B5394"/>
              </a:solidFill>
            </a:endParaRPr>
          </a:p>
        </p:txBody>
      </p:sp>
      <p:sp>
        <p:nvSpPr>
          <p:cNvPr id="476" name="Google Shape;476;p65"/>
          <p:cNvSpPr/>
          <p:nvPr/>
        </p:nvSpPr>
        <p:spPr>
          <a:xfrm>
            <a:off x="4072187" y="997753"/>
            <a:ext cx="2076000" cy="730200"/>
          </a:xfrm>
          <a:prstGeom prst="roundRect">
            <a:avLst>
              <a:gd name="adj" fmla="val 4485"/>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a:solidFill>
                <a:srgbClr val="FFFFFF"/>
              </a:solidFill>
            </a:endParaRPr>
          </a:p>
        </p:txBody>
      </p:sp>
      <p:sp>
        <p:nvSpPr>
          <p:cNvPr id="477" name="Google Shape;477;p65"/>
          <p:cNvSpPr/>
          <p:nvPr/>
        </p:nvSpPr>
        <p:spPr>
          <a:xfrm rot="10800000">
            <a:off x="5055427" y="1723166"/>
            <a:ext cx="109200" cy="69900"/>
          </a:xfrm>
          <a:prstGeom prst="triangle">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5" descr="Mr. Cooper Group shuts down all systems&#10;on October 31 2023"/>
          <p:cNvSpPr txBox="1"/>
          <p:nvPr/>
        </p:nvSpPr>
        <p:spPr>
          <a:xfrm>
            <a:off x="4076617" y="1032842"/>
            <a:ext cx="20757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dirty="0">
                <a:solidFill>
                  <a:schemeClr val="lt1"/>
                </a:solidFill>
              </a:rPr>
              <a:t>Mr. Cooper Group shuts down all systems</a:t>
            </a:r>
            <a:endParaRPr dirty="0">
              <a:solidFill>
                <a:schemeClr val="lt1"/>
              </a:solidFill>
            </a:endParaRPr>
          </a:p>
        </p:txBody>
      </p:sp>
      <p:sp>
        <p:nvSpPr>
          <p:cNvPr id="479" name="Google Shape;479;p65"/>
          <p:cNvSpPr txBox="1"/>
          <p:nvPr/>
        </p:nvSpPr>
        <p:spPr>
          <a:xfrm>
            <a:off x="2456775" y="2724575"/>
            <a:ext cx="21945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solidFill>
                  <a:srgbClr val="0B5394"/>
                </a:solidFill>
              </a:rPr>
              <a:t>October 31, 2023</a:t>
            </a:r>
            <a:endParaRPr b="1">
              <a:solidFill>
                <a:srgbClr val="0B5394"/>
              </a:solidFill>
            </a:endParaRPr>
          </a:p>
        </p:txBody>
      </p:sp>
      <p:sp>
        <p:nvSpPr>
          <p:cNvPr id="480" name="Google Shape;480;p65"/>
          <p:cNvSpPr/>
          <p:nvPr/>
        </p:nvSpPr>
        <p:spPr>
          <a:xfrm>
            <a:off x="2396313" y="3146698"/>
            <a:ext cx="2337000" cy="833400"/>
          </a:xfrm>
          <a:prstGeom prst="roundRect">
            <a:avLst>
              <a:gd name="adj" fmla="val 4485"/>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1" name="Google Shape;481;p65" descr="On October 31 - Mr. Cooper Group detects unauthorized access in its network systems&#10;"/>
          <p:cNvSpPr txBox="1"/>
          <p:nvPr/>
        </p:nvSpPr>
        <p:spPr>
          <a:xfrm>
            <a:off x="2323599" y="3124200"/>
            <a:ext cx="2494200" cy="833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dirty="0">
                <a:solidFill>
                  <a:srgbClr val="FFFFFF"/>
                </a:solidFill>
              </a:rPr>
              <a:t>Mr. Cooper Group detects unauthorized access in its network systems</a:t>
            </a:r>
            <a:endParaRPr dirty="0">
              <a:solidFill>
                <a:srgbClr val="FFFFFF"/>
              </a:solidFill>
            </a:endParaRPr>
          </a:p>
        </p:txBody>
      </p:sp>
      <p:sp>
        <p:nvSpPr>
          <p:cNvPr id="482" name="Google Shape;482;p65"/>
          <p:cNvSpPr/>
          <p:nvPr/>
        </p:nvSpPr>
        <p:spPr>
          <a:xfrm>
            <a:off x="3532678" y="3079615"/>
            <a:ext cx="123000" cy="69900"/>
          </a:xfrm>
          <a:prstGeom prst="triangle">
            <a:avLst>
              <a:gd name="adj" fmla="val 50000"/>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5"/>
          <p:cNvSpPr/>
          <p:nvPr/>
        </p:nvSpPr>
        <p:spPr>
          <a:xfrm>
            <a:off x="989700" y="997753"/>
            <a:ext cx="2076000" cy="730200"/>
          </a:xfrm>
          <a:prstGeom prst="roundRect">
            <a:avLst>
              <a:gd name="adj" fmla="val 4485"/>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4" name="Google Shape;484;p65"/>
          <p:cNvSpPr txBox="1"/>
          <p:nvPr/>
        </p:nvSpPr>
        <p:spPr>
          <a:xfrm>
            <a:off x="544727" y="1791775"/>
            <a:ext cx="29247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solidFill>
                  <a:srgbClr val="0B5394"/>
                </a:solidFill>
              </a:rPr>
              <a:t>October 30 - November 1, 2023</a:t>
            </a:r>
            <a:endParaRPr b="1">
              <a:solidFill>
                <a:srgbClr val="0B5394"/>
              </a:solidFill>
            </a:endParaRPr>
          </a:p>
        </p:txBody>
      </p:sp>
      <p:sp>
        <p:nvSpPr>
          <p:cNvPr id="485" name="Google Shape;485;p65"/>
          <p:cNvSpPr/>
          <p:nvPr/>
        </p:nvSpPr>
        <p:spPr>
          <a:xfrm rot="10800000">
            <a:off x="1972939" y="1723166"/>
            <a:ext cx="109200" cy="69900"/>
          </a:xfrm>
          <a:prstGeom prst="triangle">
            <a:avLst>
              <a:gd name="adj" fmla="val 50000"/>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5" descr="Incident #2 Mr. Cooper Group data breach occurs&#10; October 30- November 2023"/>
          <p:cNvSpPr txBox="1"/>
          <p:nvPr/>
        </p:nvSpPr>
        <p:spPr>
          <a:xfrm>
            <a:off x="1044150" y="1035502"/>
            <a:ext cx="1968600" cy="510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dirty="0">
                <a:solidFill>
                  <a:srgbClr val="FFFFFF"/>
                </a:solidFill>
              </a:rPr>
              <a:t>Mr. Cooper Group data breach occurs</a:t>
            </a:r>
            <a:endParaRPr dirty="0">
              <a:solidFill>
                <a:srgbClr val="FFFFFF"/>
              </a:solidFill>
            </a:endParaRPr>
          </a:p>
        </p:txBody>
      </p:sp>
      <p:sp>
        <p:nvSpPr>
          <p:cNvPr id="487" name="Google Shape;487;p65"/>
          <p:cNvSpPr/>
          <p:nvPr/>
        </p:nvSpPr>
        <p:spPr>
          <a:xfrm rot="610754" flipH="1">
            <a:off x="5104595" y="2441710"/>
            <a:ext cx="1627924" cy="60538"/>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5"/>
          <p:cNvSpPr/>
          <p:nvPr/>
        </p:nvSpPr>
        <p:spPr>
          <a:xfrm rot="-1566931">
            <a:off x="6663011" y="2561438"/>
            <a:ext cx="188104" cy="173899"/>
          </a:xfrm>
          <a:prstGeom prst="ellipse">
            <a:avLst/>
          </a:prstGeom>
          <a:solidFill>
            <a:srgbClr val="FFFFFF"/>
          </a:solidFill>
          <a:ln w="3810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5"/>
          <p:cNvSpPr/>
          <p:nvPr/>
        </p:nvSpPr>
        <p:spPr>
          <a:xfrm rot="-610754">
            <a:off x="3551665" y="2441710"/>
            <a:ext cx="1627924" cy="60538"/>
          </a:xfrm>
          <a:prstGeom prst="roundRect">
            <a:avLst>
              <a:gd name="adj" fmla="val 50000"/>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5"/>
          <p:cNvSpPr/>
          <p:nvPr/>
        </p:nvSpPr>
        <p:spPr>
          <a:xfrm rot="-1566931">
            <a:off x="5016086" y="2243150"/>
            <a:ext cx="188104" cy="173899"/>
          </a:xfrm>
          <a:prstGeom prst="ellipse">
            <a:avLst/>
          </a:prstGeom>
          <a:solidFill>
            <a:srgbClr val="FFFFFF"/>
          </a:solidFill>
          <a:ln w="381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5"/>
          <p:cNvSpPr/>
          <p:nvPr/>
        </p:nvSpPr>
        <p:spPr>
          <a:xfrm rot="610754" flipH="1">
            <a:off x="1986380" y="2441710"/>
            <a:ext cx="1627924" cy="60538"/>
          </a:xfrm>
          <a:prstGeom prst="roundRect">
            <a:avLst>
              <a:gd name="adj" fmla="val 50000"/>
            </a:avLst>
          </a:prstGeom>
          <a:solidFill>
            <a:srgbClr val="3D85C6"/>
          </a:solid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5"/>
          <p:cNvSpPr/>
          <p:nvPr/>
        </p:nvSpPr>
        <p:spPr>
          <a:xfrm rot="-1566931">
            <a:off x="3493264" y="2526813"/>
            <a:ext cx="188104" cy="173899"/>
          </a:xfrm>
          <a:prstGeom prst="ellipse">
            <a:avLst/>
          </a:prstGeom>
          <a:solidFill>
            <a:srgbClr val="FFFFFF"/>
          </a:solidFill>
          <a:ln w="381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5"/>
          <p:cNvSpPr/>
          <p:nvPr/>
        </p:nvSpPr>
        <p:spPr>
          <a:xfrm rot="-610754">
            <a:off x="441872" y="2441710"/>
            <a:ext cx="1627924" cy="60538"/>
          </a:xfrm>
          <a:prstGeom prst="roundRect">
            <a:avLst>
              <a:gd name="adj" fmla="val 50000"/>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5"/>
          <p:cNvSpPr/>
          <p:nvPr/>
        </p:nvSpPr>
        <p:spPr>
          <a:xfrm rot="-1566931">
            <a:off x="1930173" y="2243150"/>
            <a:ext cx="188104" cy="173899"/>
          </a:xfrm>
          <a:prstGeom prst="ellipse">
            <a:avLst/>
          </a:prstGeom>
          <a:solidFill>
            <a:srgbClr val="FFFFFF"/>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1139</TotalTime>
  <Words>8868</Words>
  <Application>Microsoft Office PowerPoint</Application>
  <PresentationFormat>On-screen Show (16:9)</PresentationFormat>
  <Paragraphs>1263</Paragraphs>
  <Slides>79</Slides>
  <Notes>79</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79</vt:i4>
      </vt:variant>
    </vt:vector>
  </HeadingPairs>
  <TitlesOfParts>
    <vt:vector size="99" baseType="lpstr">
      <vt:lpstr>Arial</vt:lpstr>
      <vt:lpstr>Roboto</vt:lpstr>
      <vt:lpstr>Calibri</vt:lpstr>
      <vt:lpstr>Public Sans ExtraLight</vt:lpstr>
      <vt:lpstr>Trebuchet MS</vt:lpstr>
      <vt:lpstr>Public Sans Light</vt:lpstr>
      <vt:lpstr>Georgia</vt:lpstr>
      <vt:lpstr>Montserrat</vt:lpstr>
      <vt:lpstr>Source Sans Pro</vt:lpstr>
      <vt:lpstr>Noto Sans Symbols</vt:lpstr>
      <vt:lpstr>Public Sans</vt:lpstr>
      <vt:lpstr>Open Sans</vt:lpstr>
      <vt:lpstr>Verdana</vt:lpstr>
      <vt:lpstr>Roboto Light</vt:lpstr>
      <vt:lpstr>Helvetica Neue</vt:lpstr>
      <vt:lpstr>Public Sans SemiBold</vt:lpstr>
      <vt:lpstr>Simple Light</vt:lpstr>
      <vt:lpstr>Simple Light</vt:lpstr>
      <vt:lpstr>Custom Design</vt:lpstr>
      <vt:lpstr>Simple Light</vt:lpstr>
      <vt:lpstr>FAST 2024</vt:lpstr>
      <vt:lpstr>Polls</vt:lpstr>
      <vt:lpstr>Laura Stanton</vt:lpstr>
      <vt:lpstr>Panel:  Zero Trust Architecture C-SCRM/SCRM Cybersecurity   Artificial Intelligence </vt:lpstr>
      <vt:lpstr>FAST 2024</vt:lpstr>
      <vt:lpstr>Agenda</vt:lpstr>
      <vt:lpstr>Impact of Cyber Attacks</vt:lpstr>
      <vt:lpstr>Cyber Incident #1: Ivanti</vt:lpstr>
      <vt:lpstr>Cyber Incident #2: The Mr. Cooper Group</vt:lpstr>
      <vt:lpstr>GSA Solutions and How They Can Help Combat Cyber Attacks</vt:lpstr>
      <vt:lpstr>GSA Solutions</vt:lpstr>
      <vt:lpstr>Solutions for Ivanti: HACS SIN</vt:lpstr>
      <vt:lpstr>Solutions for Ivanti: CDM Tools</vt:lpstr>
      <vt:lpstr>Solutions for Mr. Cooper Group: HACS SIN</vt:lpstr>
      <vt:lpstr>Solutions for Mr. Cooper Group: CDM Tools </vt:lpstr>
      <vt:lpstr>GSA Resources</vt:lpstr>
      <vt:lpstr>Advanced Persistent Threat (APT) Buyer’s Guide  </vt:lpstr>
      <vt:lpstr>Zero Trust Architecture (ZTA) Buyer’s Guides  </vt:lpstr>
      <vt:lpstr>Application Security Testing (AST) Buyer’s Guide  </vt:lpstr>
      <vt:lpstr>Further Resources</vt:lpstr>
      <vt:lpstr>Q &amp; A</vt:lpstr>
      <vt:lpstr>PowerPoint Presentation</vt:lpstr>
      <vt:lpstr>FAST 2024</vt:lpstr>
      <vt:lpstr>Agenda</vt:lpstr>
      <vt:lpstr>M-19-13 Category Management</vt:lpstr>
      <vt:lpstr>Federal Supply Schedules Overview </vt:lpstr>
      <vt:lpstr>Program Considerations</vt:lpstr>
      <vt:lpstr>Authority to use FSS</vt:lpstr>
      <vt:lpstr>FSS Overview - Schedules</vt:lpstr>
      <vt:lpstr>Pricing Flexibilities for Staffing   </vt:lpstr>
      <vt:lpstr>Market Research </vt:lpstr>
      <vt:lpstr>Market Research</vt:lpstr>
      <vt:lpstr>Tools</vt:lpstr>
      <vt:lpstr>Steps to Obtaining an FSS Contract</vt:lpstr>
      <vt:lpstr>Useful Links</vt:lpstr>
      <vt:lpstr>FSS Contacts</vt:lpstr>
      <vt:lpstr>PowerPoint Presentation</vt:lpstr>
      <vt:lpstr>Break</vt:lpstr>
      <vt:lpstr>FAST 2024</vt:lpstr>
      <vt:lpstr>FAS Pricing Process Improvement</vt:lpstr>
      <vt:lpstr>FAS Pricing Process Improvement</vt:lpstr>
      <vt:lpstr>Agenda</vt:lpstr>
      <vt:lpstr>Pricing Algorithm Comparison</vt:lpstr>
      <vt:lpstr>Pricing Algorithm Comparison Methodology</vt:lpstr>
      <vt:lpstr>Option 3d Model Example: Dewalt DCS334P1</vt:lpstr>
      <vt:lpstr>Option 3d Model Example</vt:lpstr>
      <vt:lpstr>Model Impact on Small &amp; Disadvantaged Businesses</vt:lpstr>
      <vt:lpstr>Demand Data Concentration</vt:lpstr>
      <vt:lpstr>Demand Data Concentration</vt:lpstr>
      <vt:lpstr>Questions?</vt:lpstr>
      <vt:lpstr>FAST 2024:  Charging Ahead</vt:lpstr>
      <vt:lpstr>Joseph Mirisola (he/him) Program Analyst (Zero-Emission Vehicle Team) GSA Fleet Office of Travel, Transportation, and Logistics joe.mirisola@gsa.gov  www.gsa.gov/ElectrifyTheFleet </vt:lpstr>
      <vt:lpstr>U.S Vehicle Electrification Initiative</vt:lpstr>
      <vt:lpstr>Federal Fleet Zero-Emission Vehicle Orders</vt:lpstr>
      <vt:lpstr>ZEV Orders by Agency</vt:lpstr>
      <vt:lpstr>Types of Electric Vehicles</vt:lpstr>
      <vt:lpstr>Types of EV Charging Stations</vt:lpstr>
      <vt:lpstr>Example Week - Level 1 Charging</vt:lpstr>
      <vt:lpstr>GSA’s One Stop EV Charging Solution</vt:lpstr>
      <vt:lpstr>EVSE BPA Product Offerings</vt:lpstr>
      <vt:lpstr>FedRAMP Estimated Authorization Timeline</vt:lpstr>
      <vt:lpstr>Other EVSE BPA Offerings</vt:lpstr>
      <vt:lpstr>Governmentwide EVSE Design/Build  &amp; Construction IDIQ</vt:lpstr>
      <vt:lpstr>EVSE Ordering Path Options</vt:lpstr>
      <vt:lpstr>Buying from BPA Holders</vt:lpstr>
      <vt:lpstr>Non-Traditional Funding Opportunities</vt:lpstr>
      <vt:lpstr>Sites in Action</vt:lpstr>
      <vt:lpstr>Next Up - 782 New Federal Charging Ports!</vt:lpstr>
      <vt:lpstr>Resources</vt:lpstr>
      <vt:lpstr>Links</vt:lpstr>
      <vt:lpstr>Questions?</vt:lpstr>
      <vt:lpstr>FAST 2024</vt:lpstr>
      <vt:lpstr>PowerPoint Presentation</vt:lpstr>
      <vt:lpstr>TTS Overview</vt:lpstr>
      <vt:lpstr>What is in TTS?</vt:lpstr>
      <vt:lpstr>Many TTS products support better digital experiences</vt:lpstr>
      <vt:lpstr>TTS and digital experience</vt:lpstr>
      <vt:lpstr>Q&amp;A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2024</dc:title>
  <cp:lastModifiedBy>SandraRClerkBrown</cp:lastModifiedBy>
  <cp:revision>5</cp:revision>
  <dcterms:modified xsi:type="dcterms:W3CDTF">2024-05-10T12:20:48Z</dcterms:modified>
</cp:coreProperties>
</file>