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Century Gothic" panose="020B0502020202020204" pitchFamily="34" charset="0"/>
      <p:regular r:id="rId28"/>
      <p:bold r:id="rId29"/>
      <p:italic r:id="rId30"/>
      <p:boldItalic r:id="rId31"/>
    </p:embeddedFont>
    <p:embeddedFont>
      <p:font typeface="Consolas" panose="020B0609020204030204" pitchFamily="49" charset="0"/>
      <p:regular r:id="rId32"/>
      <p:bold r:id="rId33"/>
      <p:italic r:id="rId34"/>
      <p:boldItalic r:id="rId35"/>
    </p:embeddedFont>
    <p:embeddedFont>
      <p:font typeface="Merriweather" panose="00000500000000000000" pitchFamily="2" charset="0"/>
      <p:regular r:id="rId36"/>
      <p:bold r:id="rId37"/>
      <p:italic r:id="rId38"/>
      <p:boldItalic r:id="rId39"/>
    </p:embeddedFont>
    <p:embeddedFont>
      <p:font typeface="Poppins" panose="00000500000000000000" pitchFamily="2" charset="0"/>
      <p:regular r:id="rId40"/>
      <p:bold r:id="rId41"/>
      <p:italic r:id="rId42"/>
      <p:boldItalic r:id="rId43"/>
    </p:embeddedFont>
    <p:embeddedFont>
      <p:font typeface="Public Sans" panose="020B0604020202020204" charset="0"/>
      <p:regular r:id="rId44"/>
      <p:bold r:id="rId45"/>
      <p:italic r:id="rId46"/>
      <p:boldItalic r:id="rId47"/>
    </p:embeddedFont>
    <p:embeddedFont>
      <p:font typeface="Roboto" panose="02000000000000000000" pitchFamily="2" charset="0"/>
      <p:regular r:id="rId48"/>
      <p:bold r:id="rId49"/>
      <p:italic r:id="rId50"/>
      <p:boldItalic r:id="rId51"/>
    </p:embeddedFont>
  </p:embeddedFontLst>
  <p:custDataLst>
    <p:tags r:id="rId5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9EE6"/>
    <a:srgbClr val="DDDDDD"/>
    <a:srgbClr val="111111"/>
    <a:srgbClr val="FBFBFB"/>
    <a:srgbClr val="E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autoAdjust="0"/>
    <p:restoredTop sz="86432" autoAdjust="0"/>
  </p:normalViewPr>
  <p:slideViewPr>
    <p:cSldViewPr snapToGrid="0">
      <p:cViewPr varScale="1">
        <p:scale>
          <a:sx n="91" d="100"/>
          <a:sy n="91" d="100"/>
        </p:scale>
        <p:origin x="102" y="600"/>
      </p:cViewPr>
      <p:guideLst>
        <p:guide orient="horz" pos="1620"/>
        <p:guide pos="2880"/>
      </p:guideLst>
    </p:cSldViewPr>
  </p:slideViewPr>
  <p:outlineViewPr>
    <p:cViewPr>
      <p:scale>
        <a:sx n="33" d="100"/>
        <a:sy n="33" d="100"/>
      </p:scale>
      <p:origin x="0" y="-82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8b63cc028e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38b63cc028e_7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8b619595e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8b619595e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8b619595e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8b619595e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8b619595e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8b619595e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8b619595e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8b619595e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8b619595ee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8b619595e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8b619595ee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8b619595ee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8b619595e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8b619595e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8b63cc028e_7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8b63cc028e_7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8b63cc028e_7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8b63cc028e_7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d0e6622c4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d0e6622c4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8b63cc028e_9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8b63cc028e_9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Danielle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8b619595ee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8b619595ee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8b63cc028e_9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8b63cc028e_9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Danielle</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d0e6622c4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d0e6622c4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8b63cc028e_9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8b63cc028e_9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d0e6622c4c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d0e6622c4c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96fbbe5be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96fbbe5be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96fbbe5be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96fbbe5be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96fbbe5be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96fbbe5be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96fbbe5be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96fbbe5be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8b63cc028e_7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8b63cc028e_7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96fbbe5be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96fbbe5be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d0e6622c4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d0e6622c4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2"/>
          <p:cNvSpPr/>
          <p:nvPr/>
        </p:nvSpPr>
        <p:spPr>
          <a:xfrm>
            <a:off x="9525" y="0"/>
            <a:ext cx="9144000" cy="1033500"/>
          </a:xfrm>
          <a:prstGeom prst="rect">
            <a:avLst/>
          </a:prstGeom>
          <a:solidFill>
            <a:srgbClr val="FFFFFF"/>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latin typeface="Century Gothic"/>
              <a:ea typeface="Century Gothic"/>
              <a:cs typeface="Century Gothic"/>
              <a:sym typeface="Century Gothic"/>
            </a:endParaRPr>
          </a:p>
        </p:txBody>
      </p:sp>
      <p:pic>
        <p:nvPicPr>
          <p:cNvPr id="15" name="Google Shape;15;p2" title="GSA Star Mark 250 2026 Logo STARMARK SIGNATURE_300dpi.png"/>
          <p:cNvPicPr preferRelativeResize="0"/>
          <p:nvPr/>
        </p:nvPicPr>
        <p:blipFill>
          <a:blip r:embed="rId2">
            <a:alphaModFix/>
          </a:blip>
          <a:stretch>
            <a:fillRect/>
          </a:stretch>
        </p:blipFill>
        <p:spPr>
          <a:xfrm>
            <a:off x="491750" y="200060"/>
            <a:ext cx="2190163" cy="638951"/>
          </a:xfrm>
          <a:prstGeom prst="rect">
            <a:avLst/>
          </a:prstGeom>
          <a:noFill/>
          <a:ln>
            <a:noFill/>
          </a:ln>
        </p:spPr>
      </p:pic>
      <p:pic>
        <p:nvPicPr>
          <p:cNvPr id="16" name="Google Shape;16;p2" title="FAST 2026 Full Color.png"/>
          <p:cNvPicPr preferRelativeResize="0"/>
          <p:nvPr/>
        </p:nvPicPr>
        <p:blipFill>
          <a:blip r:embed="rId3">
            <a:alphaModFix/>
          </a:blip>
          <a:stretch>
            <a:fillRect/>
          </a:stretch>
        </p:blipFill>
        <p:spPr>
          <a:xfrm>
            <a:off x="5553100" y="1388688"/>
            <a:ext cx="2919352" cy="29193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Presenters">
  <p:cSld name="BLANK_1_1">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2" name="Google Shape;52;p11"/>
          <p:cNvGrpSpPr/>
          <p:nvPr/>
        </p:nvGrpSpPr>
        <p:grpSpPr>
          <a:xfrm>
            <a:off x="1673938" y="1221550"/>
            <a:ext cx="2123600" cy="2131650"/>
            <a:chOff x="3388225" y="1623400"/>
            <a:chExt cx="2123600" cy="2131650"/>
          </a:xfrm>
        </p:grpSpPr>
        <p:sp>
          <p:nvSpPr>
            <p:cNvPr id="53" name="Google Shape;53;p11"/>
            <p:cNvSpPr/>
            <p:nvPr/>
          </p:nvSpPr>
          <p:spPr>
            <a:xfrm>
              <a:off x="3388225" y="162340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 name="Google Shape;54;p11"/>
            <p:cNvSpPr/>
            <p:nvPr/>
          </p:nvSpPr>
          <p:spPr>
            <a:xfrm rot="10800000">
              <a:off x="4963125" y="320635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55" name="Google Shape;55;p11"/>
          <p:cNvGrpSpPr/>
          <p:nvPr/>
        </p:nvGrpSpPr>
        <p:grpSpPr>
          <a:xfrm>
            <a:off x="5346438" y="1221550"/>
            <a:ext cx="2123600" cy="2131650"/>
            <a:chOff x="3388225" y="1623400"/>
            <a:chExt cx="2123600" cy="2131650"/>
          </a:xfrm>
        </p:grpSpPr>
        <p:sp>
          <p:nvSpPr>
            <p:cNvPr id="56" name="Google Shape;56;p11"/>
            <p:cNvSpPr/>
            <p:nvPr/>
          </p:nvSpPr>
          <p:spPr>
            <a:xfrm>
              <a:off x="3388225" y="162340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 name="Google Shape;57;p11"/>
            <p:cNvSpPr/>
            <p:nvPr/>
          </p:nvSpPr>
          <p:spPr>
            <a:xfrm rot="10800000">
              <a:off x="4963125" y="320635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a:endParaRPr/>
          </a:p>
        </p:txBody>
      </p:sp>
      <p:sp>
        <p:nvSpPr>
          <p:cNvPr id="19" name="Google Shape;19;p3"/>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4" name="Google Shape;24;p4" title="FAST 2026 Blue.png"/>
          <p:cNvPicPr preferRelativeResize="0"/>
          <p:nvPr/>
        </p:nvPicPr>
        <p:blipFill>
          <a:blip r:embed="rId2">
            <a:alphaModFix amt="15000"/>
          </a:blip>
          <a:stretch>
            <a:fillRect/>
          </a:stretch>
        </p:blipFill>
        <p:spPr>
          <a:xfrm>
            <a:off x="8500175" y="3961226"/>
            <a:ext cx="643825" cy="6438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7" name="Google Shape;27;p5"/>
          <p:cNvSpPr txBox="1">
            <a:spLocks noGrp="1"/>
          </p:cNvSpPr>
          <p:nvPr>
            <p:ph type="body" idx="1"/>
          </p:nvPr>
        </p:nvSpPr>
        <p:spPr>
          <a:xfrm>
            <a:off x="311700" y="1152475"/>
            <a:ext cx="3666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75846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9" name="Google Shape;29;p5" title="FAST 2026 Blue.png"/>
          <p:cNvPicPr preferRelativeResize="0"/>
          <p:nvPr/>
        </p:nvPicPr>
        <p:blipFill>
          <a:blip r:embed="rId2">
            <a:alphaModFix amt="15000"/>
          </a:blip>
          <a:stretch>
            <a:fillRect/>
          </a:stretch>
        </p:blipFill>
        <p:spPr>
          <a:xfrm>
            <a:off x="8500175" y="3961226"/>
            <a:ext cx="643825" cy="643825"/>
          </a:xfrm>
          <a:prstGeom prst="rect">
            <a:avLst/>
          </a:prstGeom>
          <a:noFill/>
          <a:ln>
            <a:noFill/>
          </a:ln>
        </p:spPr>
      </p:pic>
      <p:sp>
        <p:nvSpPr>
          <p:cNvPr id="30" name="Google Shape;30;p5"/>
          <p:cNvSpPr txBox="1">
            <a:spLocks noGrp="1"/>
          </p:cNvSpPr>
          <p:nvPr>
            <p:ph type="body" idx="2"/>
          </p:nvPr>
        </p:nvSpPr>
        <p:spPr>
          <a:xfrm>
            <a:off x="4805850" y="1152475"/>
            <a:ext cx="3666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amp; Image">
  <p:cSld name="ONE_COLUMN_TEXT">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311700" y="1389600"/>
            <a:ext cx="49683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6"/>
          <p:cNvSpPr txBox="1">
            <a:spLocks noGrp="1"/>
          </p:cNvSpPr>
          <p:nvPr>
            <p:ph type="sldNum" idx="12"/>
          </p:nvPr>
        </p:nvSpPr>
        <p:spPr>
          <a:xfrm>
            <a:off x="8472458" y="475846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4" name="Google Shape;34;p6" title="FAST 2026 Blue.png"/>
          <p:cNvPicPr preferRelativeResize="0"/>
          <p:nvPr/>
        </p:nvPicPr>
        <p:blipFill>
          <a:blip r:embed="rId2">
            <a:alphaModFix amt="15000"/>
          </a:blip>
          <a:stretch>
            <a:fillRect/>
          </a:stretch>
        </p:blipFill>
        <p:spPr>
          <a:xfrm>
            <a:off x="8500175" y="3961226"/>
            <a:ext cx="643825" cy="643825"/>
          </a:xfrm>
          <a:prstGeom prst="rect">
            <a:avLst/>
          </a:prstGeom>
          <a:noFill/>
          <a:ln>
            <a:noFill/>
          </a:ln>
        </p:spPr>
      </p:pic>
      <p:sp>
        <p:nvSpPr>
          <p:cNvPr id="35" name="Google Shape;35;p6"/>
          <p:cNvSpPr txBox="1">
            <a:spLocks noGrp="1"/>
          </p:cNvSpPr>
          <p:nvPr>
            <p:ph type="title"/>
          </p:nvPr>
        </p:nvSpPr>
        <p:spPr>
          <a:xfrm>
            <a:off x="311700" y="445025"/>
            <a:ext cx="49683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7"/>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8" name="Google Shape;38;p7" title="FAST 2026 Blue.png"/>
          <p:cNvPicPr preferRelativeResize="0"/>
          <p:nvPr/>
        </p:nvPicPr>
        <p:blipFill>
          <a:blip r:embed="rId2">
            <a:alphaModFix amt="15000"/>
          </a:blip>
          <a:stretch>
            <a:fillRect/>
          </a:stretch>
        </p:blipFill>
        <p:spPr>
          <a:xfrm>
            <a:off x="8500175" y="3961226"/>
            <a:ext cx="643825" cy="6438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 You / FAQ">
  <p:cSld name="BLANK_3">
    <p:spTree>
      <p:nvGrpSpPr>
        <p:cNvPr id="1" name="Shape 39"/>
        <p:cNvGrpSpPr/>
        <p:nvPr/>
      </p:nvGrpSpPr>
      <p:grpSpPr>
        <a:xfrm>
          <a:off x="0" y="0"/>
          <a:ext cx="0" cy="0"/>
          <a:chOff x="0" y="0"/>
          <a:chExt cx="0" cy="0"/>
        </a:xfrm>
      </p:grpSpPr>
      <p:sp>
        <p:nvSpPr>
          <p:cNvPr id="40" name="Google Shape;40;p8"/>
          <p:cNvSpPr txBox="1"/>
          <p:nvPr/>
        </p:nvSpPr>
        <p:spPr>
          <a:xfrm>
            <a:off x="1935900" y="1808250"/>
            <a:ext cx="5272200" cy="127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Merriweather"/>
                <a:ea typeface="Merriweather"/>
                <a:cs typeface="Merriweather"/>
                <a:sym typeface="Merriweather"/>
              </a:rPr>
              <a:t>Thank You</a:t>
            </a:r>
            <a:endParaRPr sz="6000">
              <a:latin typeface="Merriweather"/>
              <a:ea typeface="Merriweather"/>
              <a:cs typeface="Merriweather"/>
              <a:sym typeface="Merriweath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SA Starmark End Slide">
  <p:cSld name="BLANK_2">
    <p:spTree>
      <p:nvGrpSpPr>
        <p:cNvPr id="1" name="Shape 41"/>
        <p:cNvGrpSpPr/>
        <p:nvPr/>
      </p:nvGrpSpPr>
      <p:grpSpPr>
        <a:xfrm>
          <a:off x="0" y="0"/>
          <a:ext cx="0" cy="0"/>
          <a:chOff x="0" y="0"/>
          <a:chExt cx="0" cy="0"/>
        </a:xfrm>
      </p:grpSpPr>
      <p:sp>
        <p:nvSpPr>
          <p:cNvPr id="42" name="Google Shape;42;p9"/>
          <p:cNvSpPr/>
          <p:nvPr/>
        </p:nvSpPr>
        <p:spPr>
          <a:xfrm>
            <a:off x="0" y="10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 name="Google Shape;43;p9" descr="U.S. General Services Administration Logo" title="250 Signature.png"/>
          <p:cNvPicPr preferRelativeResize="0"/>
          <p:nvPr/>
        </p:nvPicPr>
        <p:blipFill rotWithShape="1">
          <a:blip r:embed="rId2">
            <a:alphaModFix/>
          </a:blip>
          <a:srcRect l="661" r="661"/>
          <a:stretch/>
        </p:blipFill>
        <p:spPr>
          <a:xfrm>
            <a:off x="4013551" y="1984975"/>
            <a:ext cx="1238875" cy="11199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presentor">
  <p:cSld name="BLANK_1">
    <p:spTree>
      <p:nvGrpSpPr>
        <p:cNvPr id="1" name="Shape 44"/>
        <p:cNvGrpSpPr/>
        <p:nvPr/>
      </p:nvGrpSpPr>
      <p:grpSpPr>
        <a:xfrm>
          <a:off x="0" y="0"/>
          <a:ext cx="0" cy="0"/>
          <a:chOff x="0" y="0"/>
          <a:chExt cx="0" cy="0"/>
        </a:xfrm>
      </p:grpSpPr>
      <p:sp>
        <p:nvSpPr>
          <p:cNvPr id="45" name="Google Shape;45;p10"/>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46" name="Google Shape;46;p10"/>
          <p:cNvGrpSpPr/>
          <p:nvPr/>
        </p:nvGrpSpPr>
        <p:grpSpPr>
          <a:xfrm>
            <a:off x="3510200" y="1221550"/>
            <a:ext cx="2123600" cy="2131650"/>
            <a:chOff x="3388225" y="1623400"/>
            <a:chExt cx="2123600" cy="2131650"/>
          </a:xfrm>
        </p:grpSpPr>
        <p:sp>
          <p:nvSpPr>
            <p:cNvPr id="47" name="Google Shape;47;p10"/>
            <p:cNvSpPr/>
            <p:nvPr/>
          </p:nvSpPr>
          <p:spPr>
            <a:xfrm>
              <a:off x="3388225" y="162340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 name="Google Shape;48;p10"/>
            <p:cNvSpPr/>
            <p:nvPr/>
          </p:nvSpPr>
          <p:spPr>
            <a:xfrm rot="10800000">
              <a:off x="4963125" y="3206350"/>
              <a:ext cx="548700" cy="548700"/>
            </a:xfrm>
            <a:prstGeom prst="halfFrame">
              <a:avLst>
                <a:gd name="adj1" fmla="val 33333"/>
                <a:gd name="adj2" fmla="val 33333"/>
              </a:avLst>
            </a:prstGeom>
            <a:solidFill>
              <a:srgbClr val="1F2D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9" name="Google Shape;49;p10"/>
          <p:cNvSpPr txBox="1"/>
          <p:nvPr/>
        </p:nvSpPr>
        <p:spPr>
          <a:xfrm>
            <a:off x="2202750" y="3496775"/>
            <a:ext cx="4738500" cy="9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F5F6F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7" name="Google Shape;7;p1"/>
          <p:cNvSpPr/>
          <p:nvPr/>
        </p:nvSpPr>
        <p:spPr>
          <a:xfrm>
            <a:off x="0" y="4677112"/>
            <a:ext cx="4342448" cy="134620"/>
          </a:xfrm>
          <a:custGeom>
            <a:avLst/>
            <a:gdLst/>
            <a:ahLst/>
            <a:cxnLst/>
            <a:rect l="l" t="t" r="r" b="b"/>
            <a:pathLst>
              <a:path w="8684895" h="269240" extrusionOk="0">
                <a:moveTo>
                  <a:pt x="8684793" y="0"/>
                </a:moveTo>
                <a:lnTo>
                  <a:pt x="0" y="0"/>
                </a:lnTo>
                <a:lnTo>
                  <a:pt x="0" y="269163"/>
                </a:lnTo>
                <a:lnTo>
                  <a:pt x="8684793" y="269163"/>
                </a:lnTo>
                <a:lnTo>
                  <a:pt x="8684793"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8" name="Google Shape;8;p1"/>
          <p:cNvSpPr/>
          <p:nvPr/>
        </p:nvSpPr>
        <p:spPr>
          <a:xfrm>
            <a:off x="7299283" y="4672349"/>
            <a:ext cx="1145540" cy="139382"/>
          </a:xfrm>
          <a:custGeom>
            <a:avLst/>
            <a:gdLst/>
            <a:ahLst/>
            <a:cxnLst/>
            <a:rect l="l" t="t" r="r" b="b"/>
            <a:pathLst>
              <a:path w="2291080" h="278765" extrusionOk="0">
                <a:moveTo>
                  <a:pt x="2290762" y="0"/>
                </a:moveTo>
                <a:lnTo>
                  <a:pt x="0" y="0"/>
                </a:lnTo>
                <a:lnTo>
                  <a:pt x="0" y="278688"/>
                </a:lnTo>
                <a:lnTo>
                  <a:pt x="2290762" y="278688"/>
                </a:lnTo>
                <a:lnTo>
                  <a:pt x="2290762"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9" name="Google Shape;9;p1"/>
          <p:cNvSpPr/>
          <p:nvPr/>
        </p:nvSpPr>
        <p:spPr>
          <a:xfrm>
            <a:off x="4786473" y="4677112"/>
            <a:ext cx="2290763" cy="134620"/>
          </a:xfrm>
          <a:custGeom>
            <a:avLst/>
            <a:gdLst/>
            <a:ahLst/>
            <a:cxnLst/>
            <a:rect l="l" t="t" r="r" b="b"/>
            <a:pathLst>
              <a:path w="4581525" h="269240" extrusionOk="0">
                <a:moveTo>
                  <a:pt x="4581525" y="0"/>
                </a:moveTo>
                <a:lnTo>
                  <a:pt x="0" y="0"/>
                </a:lnTo>
                <a:lnTo>
                  <a:pt x="0" y="269163"/>
                </a:lnTo>
                <a:lnTo>
                  <a:pt x="4581525" y="269163"/>
                </a:lnTo>
                <a:lnTo>
                  <a:pt x="4581525" y="0"/>
                </a:lnTo>
                <a:close/>
              </a:path>
            </a:pathLst>
          </a:custGeom>
          <a:solidFill>
            <a:srgbClr val="1F2D61"/>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0" name="Google Shape;10;p1"/>
          <p:cNvSpPr/>
          <p:nvPr/>
        </p:nvSpPr>
        <p:spPr>
          <a:xfrm>
            <a:off x="8555677" y="4672349"/>
            <a:ext cx="588963" cy="139382"/>
          </a:xfrm>
          <a:custGeom>
            <a:avLst/>
            <a:gdLst/>
            <a:ahLst/>
            <a:cxnLst/>
            <a:rect l="l" t="t" r="r" b="b"/>
            <a:pathLst>
              <a:path w="1177925" h="278765" extrusionOk="0">
                <a:moveTo>
                  <a:pt x="1177899" y="0"/>
                </a:moveTo>
                <a:lnTo>
                  <a:pt x="0" y="0"/>
                </a:lnTo>
                <a:lnTo>
                  <a:pt x="0" y="278688"/>
                </a:lnTo>
                <a:lnTo>
                  <a:pt x="1177899" y="278688"/>
                </a:lnTo>
                <a:lnTo>
                  <a:pt x="1177899" y="0"/>
                </a:lnTo>
                <a:close/>
              </a:path>
            </a:pathLst>
          </a:custGeom>
          <a:solidFill>
            <a:srgbClr val="B1111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1" name="Google Shape;11;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jpg"/><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0.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24.png"/><Relationship Id="rId4" Type="http://schemas.openxmlformats.org/officeDocument/2006/relationships/hyperlink" Target="https://www.coursera.org/learn/prompt-engineering?specialization=prompt-engineering"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25.png"/><Relationship Id="rId4" Type="http://schemas.openxmlformats.org/officeDocument/2006/relationships/hyperlink" Target="https://www.acquisition.gov/far-overhaul"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8" Type="http://schemas.openxmlformats.org/officeDocument/2006/relationships/hyperlink" Target="mailto:andrea.azarcon@gsa.gov" TargetMode="External"/><Relationship Id="rId13" Type="http://schemas.openxmlformats.org/officeDocument/2006/relationships/hyperlink" Target="https://www.dau.edu/page/rfo-comparison-tool" TargetMode="External"/><Relationship Id="rId18" Type="http://schemas.openxmlformats.org/officeDocument/2006/relationships/image" Target="../media/image30.png"/><Relationship Id="rId26" Type="http://schemas.openxmlformats.org/officeDocument/2006/relationships/hyperlink" Target="https://gsa.zoomgov.com/meeting/register/dzGWKMGURNGzU5676no51g" TargetMode="External"/><Relationship Id="rId3" Type="http://schemas.openxmlformats.org/officeDocument/2006/relationships/notesSlide" Target="../notesSlides/notesSlide24.xml"/><Relationship Id="rId21" Type="http://schemas.openxmlformats.org/officeDocument/2006/relationships/hyperlink" Target="mailto:SAGTesting@gsa.gov" TargetMode="External"/><Relationship Id="rId7" Type="http://schemas.openxmlformats.org/officeDocument/2006/relationships/hyperlink" Target="https://www.fai.gov/sites/fai/files/CFEN%20001%20AI%20Prompt%20Engineering%20Credential%20Concept%20Card%20%20-%202024-09-26_.pdf?utm_medium=email&amp;utm_source=govdelivery" TargetMode="External"/><Relationship Id="rId12" Type="http://schemas.openxmlformats.org/officeDocument/2006/relationships/hyperlink" Target="https://acquisition.gov/sites/default/files/page_file_uploads/category-management-buying-guide.pdf" TargetMode="External"/><Relationship Id="rId17" Type="http://schemas.openxmlformats.org/officeDocument/2006/relationships/image" Target="../media/image29.png"/><Relationship Id="rId25" Type="http://schemas.openxmlformats.org/officeDocument/2006/relationships/hyperlink" Target="https://gsa.zoomgov.com/webinar/register/WN_5xhjIL8SRq-xDj2IwcNXPA#/registration" TargetMode="External"/><Relationship Id="rId2" Type="http://schemas.openxmlformats.org/officeDocument/2006/relationships/slideLayout" Target="../slideLayouts/slideLayout3.xml"/><Relationship Id="rId16" Type="http://schemas.openxmlformats.org/officeDocument/2006/relationships/hyperlink" Target="https://dau.csod.com/phnx/driver.aspx?routename=Social/Communities/CommunityWithFeed&amp;Root=73" TargetMode="External"/><Relationship Id="rId20" Type="http://schemas.openxmlformats.org/officeDocument/2006/relationships/image" Target="../media/image32.png"/><Relationship Id="rId29" Type="http://schemas.openxmlformats.org/officeDocument/2006/relationships/hyperlink" Target="https://dau.csod.com/ui/lms-learning-details/app/event/16b93e1c-00f6-4e18-a96f-12e4b5b0dd31" TargetMode="External"/><Relationship Id="rId1" Type="http://schemas.openxmlformats.org/officeDocument/2006/relationships/tags" Target="../tags/tag25.xml"/><Relationship Id="rId6" Type="http://schemas.openxmlformats.org/officeDocument/2006/relationships/image" Target="../media/image28.png"/><Relationship Id="rId11" Type="http://schemas.openxmlformats.org/officeDocument/2006/relationships/hyperlink" Target="https://acquisition.gov/sites/default/files/page_file_uploads/far-companion.pdf" TargetMode="External"/><Relationship Id="rId24" Type="http://schemas.openxmlformats.org/officeDocument/2006/relationships/hyperlink" Target="https://links-1.govdelivery.com/CL0/https:%2F%2Fgsa.zoomgov.com%2Fwebinar%2Fregister%2FWN_5xhjIL8SRq-xDj2IwcNXPA%3Futm_medium=email%26utm_source=govdelivery%23%2Fregistration/1/0100019ae497dbd0-485f5f08-c69c-4828-ab7d-a400c8c387a3-000000/S7eyuvprPPdQ1HxyhokK_cca8tV5HUHjAz3sRpfz3cs=434" TargetMode="External"/><Relationship Id="rId5" Type="http://schemas.openxmlformats.org/officeDocument/2006/relationships/image" Target="../media/image27.png"/><Relationship Id="rId15" Type="http://schemas.openxmlformats.org/officeDocument/2006/relationships/hyperlink" Target="https://acquisitiongateway.gov/additional-resources/resources/4173?_a%5Eg_nid=252" TargetMode="External"/><Relationship Id="rId23" Type="http://schemas.openxmlformats.org/officeDocument/2006/relationships/hyperlink" Target="https://www.acquisitiongateway.gov/additional-resources/resources/4173?_a%5Eg_nid=252" TargetMode="External"/><Relationship Id="rId28" Type="http://schemas.openxmlformats.org/officeDocument/2006/relationships/hyperlink" Target="https://dau.csod.com/ui/lms-learning-details/app/curriculum/cb04c2b2-4b9f-4421-9af1-4cf7548ab6ca" TargetMode="External"/><Relationship Id="rId10" Type="http://schemas.openxmlformats.org/officeDocument/2006/relationships/hyperlink" Target="https://acquisition.gov/far-overhaul/practitioner-albums" TargetMode="External"/><Relationship Id="rId19" Type="http://schemas.openxmlformats.org/officeDocument/2006/relationships/image" Target="../media/image31.png"/><Relationship Id="rId31" Type="http://schemas.openxmlformats.org/officeDocument/2006/relationships/hyperlink" Target="https://id.dau.edu/app/dau_virtualcampus_1/exk5bw8t33Hj4e8mo297/sso/saml?RelayState=%252fDeepLink%252fProcessRedirect.aspx%253fmodule%253dphnxdriver%2526routename%253dAdmin%252fPlayerPageRedirectHandler%2526Route%253d%25252flms-learner-playlist%25252fPlaylistDetails%2526Parameters%253dplaylistId%25253d58c69841-3687-491e-8393-49daee47d71c" TargetMode="External"/><Relationship Id="rId4" Type="http://schemas.openxmlformats.org/officeDocument/2006/relationships/image" Target="../media/image26.png"/><Relationship Id="rId9" Type="http://schemas.openxmlformats.org/officeDocument/2006/relationships/hyperlink" Target="http://acquisition.gov" TargetMode="External"/><Relationship Id="rId14" Type="http://schemas.openxmlformats.org/officeDocument/2006/relationships/hyperlink" Target="mailto:TECHACQ-COP@listserv.gsa.gov" TargetMode="External"/><Relationship Id="rId22" Type="http://schemas.openxmlformats.org/officeDocument/2006/relationships/hyperlink" Target="https://docs.google.com/spreadsheets/d/1qQqnHgXX2csHxYEGjFp_40oyyWXb_aJy_F_UWLtLqdY/edit?usp=sharing" TargetMode="External"/><Relationship Id="rId27" Type="http://schemas.openxmlformats.org/officeDocument/2006/relationships/hyperlink" Target="https://www.dau.edu/revolutionary-far-overhaul/announcements" TargetMode="External"/><Relationship Id="rId30" Type="http://schemas.openxmlformats.org/officeDocument/2006/relationships/hyperlink" Target="https://drive.google.com/drive/folders/1PEcBm6DfyYL9-38IWPQOfK33b6d6vJ1R?usp=drive_link"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2" name="Title 1">
            <a:extLst>
              <a:ext uri="{FF2B5EF4-FFF2-40B4-BE49-F238E27FC236}">
                <a16:creationId xmlns:a16="http://schemas.microsoft.com/office/drawing/2014/main" id="{86440BDF-322D-92E2-2DA9-424C60ACBE91}"/>
              </a:ext>
            </a:extLst>
          </p:cNvPr>
          <p:cNvSpPr>
            <a:spLocks noGrp="1"/>
          </p:cNvSpPr>
          <p:nvPr>
            <p:ph type="ctrTitle" idx="4294967295"/>
          </p:nvPr>
        </p:nvSpPr>
        <p:spPr>
          <a:xfrm>
            <a:off x="1143000" y="-1790700"/>
            <a:ext cx="6858000" cy="1790700"/>
          </a:xfrm>
          <a:prstGeom prst="rect">
            <a:avLst/>
          </a:prstGeom>
        </p:spPr>
        <p:txBody>
          <a:bodyPr anchor="b"/>
          <a:lstStyle/>
          <a:p>
            <a:r>
              <a:rPr lang="en-US" dirty="0"/>
              <a:t>AI Welcome Slide</a:t>
            </a:r>
          </a:p>
        </p:txBody>
      </p:sp>
      <p:sp>
        <p:nvSpPr>
          <p:cNvPr id="62" name="Google Shape;62;p12"/>
          <p:cNvSpPr txBox="1"/>
          <p:nvPr/>
        </p:nvSpPr>
        <p:spPr>
          <a:xfrm>
            <a:off x="247604" y="1663838"/>
            <a:ext cx="5055300" cy="939300"/>
          </a:xfrm>
          <a:prstGeom prst="rect">
            <a:avLst/>
          </a:prstGeom>
          <a:noFill/>
          <a:ln>
            <a:noFill/>
          </a:ln>
        </p:spPr>
        <p:txBody>
          <a:bodyPr spcFirstLastPara="1" wrap="square" lIns="0" tIns="67150" rIns="0" bIns="0" anchor="t" anchorCtr="0">
            <a:spAutoFit/>
          </a:bodyPr>
          <a:lstStyle/>
          <a:p>
            <a:pPr marL="6425" marR="2570" lvl="0" indent="0" algn="l" rtl="0">
              <a:lnSpc>
                <a:spcPct val="109882"/>
              </a:lnSpc>
              <a:spcBef>
                <a:spcPts val="0"/>
              </a:spcBef>
              <a:spcAft>
                <a:spcPts val="0"/>
              </a:spcAft>
              <a:buNone/>
            </a:pPr>
            <a:r>
              <a:rPr lang="en" sz="2698">
                <a:latin typeface="Merriweather"/>
                <a:ea typeface="Merriweather"/>
                <a:cs typeface="Merriweather"/>
                <a:sym typeface="Merriweather"/>
              </a:rPr>
              <a:t>When can I use Generative AI to help draft my requirements</a:t>
            </a:r>
            <a:endParaRPr sz="2698">
              <a:latin typeface="Merriweather"/>
              <a:ea typeface="Merriweather"/>
              <a:cs typeface="Merriweather"/>
              <a:sym typeface="Merriweather"/>
            </a:endParaRPr>
          </a:p>
        </p:txBody>
      </p:sp>
      <p:sp>
        <p:nvSpPr>
          <p:cNvPr id="64" name="Google Shape;64;p12"/>
          <p:cNvSpPr txBox="1"/>
          <p:nvPr/>
        </p:nvSpPr>
        <p:spPr>
          <a:xfrm>
            <a:off x="247598" y="3323800"/>
            <a:ext cx="2404500" cy="224100"/>
          </a:xfrm>
          <a:prstGeom prst="rect">
            <a:avLst/>
          </a:prstGeom>
          <a:noFill/>
          <a:ln>
            <a:noFill/>
          </a:ln>
        </p:spPr>
        <p:txBody>
          <a:bodyPr spcFirstLastPara="1" wrap="square" lIns="0" tIns="6425" rIns="0" bIns="0" anchor="t" anchorCtr="0">
            <a:spAutoFit/>
          </a:bodyPr>
          <a:lstStyle/>
          <a:p>
            <a:pPr marL="6425" lvl="0" indent="0" algn="l" rtl="0">
              <a:lnSpc>
                <a:spcPct val="100000"/>
              </a:lnSpc>
              <a:spcBef>
                <a:spcPts val="0"/>
              </a:spcBef>
              <a:spcAft>
                <a:spcPts val="0"/>
              </a:spcAft>
              <a:buNone/>
            </a:pPr>
            <a:r>
              <a:rPr lang="en" sz="1414">
                <a:latin typeface="Merriweather"/>
                <a:ea typeface="Merriweather"/>
                <a:cs typeface="Merriweather"/>
                <a:sym typeface="Merriweather"/>
              </a:rPr>
              <a:t>GSA FAS AI Program Team</a:t>
            </a:r>
            <a:endParaRPr sz="1414">
              <a:latin typeface="Merriweather"/>
              <a:ea typeface="Merriweather"/>
              <a:cs typeface="Merriweather"/>
              <a:sym typeface="Merriweather"/>
            </a:endParaRPr>
          </a:p>
        </p:txBody>
      </p:sp>
      <p:sp>
        <p:nvSpPr>
          <p:cNvPr id="63" name="Google Shape;63;p12">
            <a:extLst>
              <a:ext uri="{C183D7F6-B498-43B3-948B-1728B52AA6E4}">
                <adec:decorative xmlns:adec="http://schemas.microsoft.com/office/drawing/2017/decorative" val="1"/>
              </a:ext>
            </a:extLst>
          </p:cNvPr>
          <p:cNvSpPr/>
          <p:nvPr/>
        </p:nvSpPr>
        <p:spPr>
          <a:xfrm>
            <a:off x="254029" y="3622418"/>
            <a:ext cx="4380196" cy="9637"/>
          </a:xfrm>
          <a:custGeom>
            <a:avLst/>
            <a:gdLst/>
            <a:ahLst/>
            <a:cxnLst/>
            <a:rect l="l" t="t" r="r" b="b"/>
            <a:pathLst>
              <a:path w="8658225" h="19050" extrusionOk="0">
                <a:moveTo>
                  <a:pt x="8658225" y="0"/>
                </a:moveTo>
                <a:lnTo>
                  <a:pt x="0" y="0"/>
                </a:lnTo>
                <a:lnTo>
                  <a:pt x="0" y="19050"/>
                </a:lnTo>
                <a:lnTo>
                  <a:pt x="8658225" y="19050"/>
                </a:lnTo>
                <a:lnTo>
                  <a:pt x="8658225"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708"/>
          </a:p>
        </p:txBody>
      </p:sp>
      <p:sp>
        <p:nvSpPr>
          <p:cNvPr id="65" name="Google Shape;65;p12"/>
          <p:cNvSpPr txBox="1"/>
          <p:nvPr/>
        </p:nvSpPr>
        <p:spPr>
          <a:xfrm>
            <a:off x="3709326" y="3323900"/>
            <a:ext cx="1349100" cy="223500"/>
          </a:xfrm>
          <a:prstGeom prst="rect">
            <a:avLst/>
          </a:prstGeom>
          <a:noFill/>
          <a:ln>
            <a:noFill/>
          </a:ln>
        </p:spPr>
        <p:txBody>
          <a:bodyPr spcFirstLastPara="1" wrap="square" lIns="0" tIns="5775" rIns="0" bIns="0" anchor="t" anchorCtr="0">
            <a:spAutoFit/>
          </a:bodyPr>
          <a:lstStyle/>
          <a:p>
            <a:pPr marL="6425" lvl="0" indent="0" algn="l" rtl="0">
              <a:lnSpc>
                <a:spcPct val="100000"/>
              </a:lnSpc>
              <a:spcBef>
                <a:spcPts val="0"/>
              </a:spcBef>
              <a:spcAft>
                <a:spcPts val="0"/>
              </a:spcAft>
              <a:buNone/>
            </a:pPr>
            <a:r>
              <a:rPr lang="en" sz="1414">
                <a:latin typeface="Merriweather"/>
                <a:ea typeface="Merriweather"/>
                <a:cs typeface="Merriweather"/>
                <a:sym typeface="Merriweather"/>
              </a:rPr>
              <a:t>April 14 2026</a:t>
            </a:r>
            <a:endParaRPr sz="1414">
              <a:latin typeface="Merriweather"/>
              <a:ea typeface="Merriweather"/>
              <a:cs typeface="Merriweather"/>
              <a:sym typeface="Merriweather"/>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idx="4294967295"/>
          </p:nvPr>
        </p:nvSpPr>
        <p:spPr>
          <a:xfrm>
            <a:off x="597025" y="348200"/>
            <a:ext cx="7554300" cy="53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chemeClr val="dk1"/>
                </a:solidFill>
                <a:effectLst/>
                <a:uLnTx/>
                <a:uFillTx/>
                <a:latin typeface="Merriweather"/>
                <a:ea typeface="Merriweather"/>
                <a:cs typeface="Merriweather"/>
                <a:sym typeface="Merriweather"/>
              </a:rPr>
              <a:t>Why This Matters </a:t>
            </a:r>
          </a:p>
        </p:txBody>
      </p:sp>
      <p:sp>
        <p:nvSpPr>
          <p:cNvPr id="138" name="Google Shape;138;p21"/>
          <p:cNvSpPr txBox="1">
            <a:spLocks noGrp="1"/>
          </p:cNvSpPr>
          <p:nvPr>
            <p:ph type="body" idx="1"/>
          </p:nvPr>
        </p:nvSpPr>
        <p:spPr>
          <a:xfrm>
            <a:off x="311713" y="1023725"/>
            <a:ext cx="8520600" cy="2598000"/>
          </a:xfrm>
          <a:prstGeom prst="rect">
            <a:avLst/>
          </a:prstGeom>
        </p:spPr>
        <p:txBody>
          <a:bodyPr spcFirstLastPara="1" wrap="square" lIns="91425" tIns="91425" rIns="91425" bIns="91425" anchor="ctr" anchorCtr="0">
            <a:noAutofit/>
          </a:bodyPr>
          <a:lstStyle/>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The FAR got Streamlined. By a lot.</a:t>
            </a:r>
            <a:endParaRPr sz="1600">
              <a:solidFill>
                <a:schemeClr val="dk1"/>
              </a:solidFill>
              <a:latin typeface="Merriweather"/>
              <a:ea typeface="Merriweather"/>
              <a:cs typeface="Merriweather"/>
              <a:sym typeface="Merriweather"/>
            </a:endParaRPr>
          </a:p>
          <a:p>
            <a:pPr marL="457200" lvl="0" indent="0" algn="l" rtl="0">
              <a:spcBef>
                <a:spcPts val="0"/>
              </a:spcBef>
              <a:spcAft>
                <a:spcPts val="0"/>
              </a:spcAft>
              <a:buNone/>
            </a:pP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The good news: it’s finally readable! </a:t>
            </a:r>
            <a:endParaRPr sz="1600">
              <a:solidFill>
                <a:schemeClr val="dk1"/>
              </a:solidFill>
              <a:latin typeface="Merriweather"/>
              <a:ea typeface="Merriweather"/>
              <a:cs typeface="Merriweather"/>
              <a:sym typeface="Merriweather"/>
            </a:endParaRPr>
          </a:p>
          <a:p>
            <a:pPr marL="457200" lvl="0" indent="0" algn="l" rtl="0">
              <a:spcBef>
                <a:spcPts val="0"/>
              </a:spcBef>
              <a:spcAft>
                <a:spcPts val="0"/>
              </a:spcAft>
              <a:buNone/>
            </a:pP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The better news: Generative AI can make this easier </a:t>
            </a:r>
            <a:endParaRPr sz="1600">
              <a:solidFill>
                <a:schemeClr val="dk1"/>
              </a:solidFill>
              <a:latin typeface="Merriweather"/>
              <a:ea typeface="Merriweather"/>
              <a:cs typeface="Merriweather"/>
              <a:sym typeface="Merriweather"/>
            </a:endParaRPr>
          </a:p>
          <a:p>
            <a:pPr marL="457200" lvl="0" indent="0" algn="l" rtl="0">
              <a:spcBef>
                <a:spcPts val="0"/>
              </a:spcBef>
              <a:spcAft>
                <a:spcPts val="0"/>
              </a:spcAft>
              <a:buNone/>
            </a:pP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The BEST news: You all get to Innovate and Influence the next generation of Acquisition best practices and guidance!</a:t>
            </a:r>
            <a:endParaRPr sz="160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sz="200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a:solidFill>
                <a:schemeClr val="dk1"/>
              </a:solidFill>
              <a:latin typeface="Merriweather"/>
              <a:ea typeface="Merriweather"/>
              <a:cs typeface="Merriweather"/>
              <a:sym typeface="Merriweather"/>
            </a:endParaRPr>
          </a:p>
        </p:txBody>
      </p:sp>
      <p:pic>
        <p:nvPicPr>
          <p:cNvPr id="139" name="Google Shape;139;p21" descr="make it one graphic and remove star"/>
          <p:cNvPicPr preferRelativeResize="0"/>
          <p:nvPr/>
        </p:nvPicPr>
        <p:blipFill rotWithShape="1">
          <a:blip r:embed="rId4">
            <a:alphaModFix/>
          </a:blip>
          <a:srcRect l="4205" t="30846" r="2154" b="39026"/>
          <a:stretch/>
        </p:blipFill>
        <p:spPr>
          <a:xfrm>
            <a:off x="1162788" y="3345175"/>
            <a:ext cx="6818426" cy="1216875"/>
          </a:xfrm>
          <a:prstGeom prst="rect">
            <a:avLst/>
          </a:prstGeom>
          <a:noFill/>
          <a:ln w="28575" cap="flat" cmpd="sng">
            <a:solidFill>
              <a:srgbClr val="1B6393"/>
            </a:solidFill>
            <a:prstDash val="solid"/>
            <a:round/>
            <a:headEnd type="none" w="sm" len="sm"/>
            <a:tailEnd type="none" w="sm" len="sm"/>
          </a:ln>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b="1" dirty="0">
                <a:latin typeface="Merriweather"/>
                <a:ea typeface="Merriweather"/>
                <a:cs typeface="Merriweather"/>
                <a:sym typeface="Merriweather"/>
              </a:rPr>
              <a:t>Hallucinations</a:t>
            </a:r>
            <a:endParaRPr sz="2600" b="1" dirty="0">
              <a:latin typeface="Merriweather"/>
              <a:ea typeface="Merriweather"/>
              <a:cs typeface="Merriweather"/>
              <a:sym typeface="Merriweather"/>
            </a:endParaRPr>
          </a:p>
        </p:txBody>
      </p:sp>
      <p:cxnSp>
        <p:nvCxnSpPr>
          <p:cNvPr id="147" name="Google Shape;147;p22">
            <a:extLst>
              <a:ext uri="{C183D7F6-B498-43B3-948B-1728B52AA6E4}">
                <adec:decorative xmlns:adec="http://schemas.microsoft.com/office/drawing/2017/decorative" val="1"/>
              </a:ext>
            </a:extLst>
          </p:cNvPr>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146" name="Google Shape;146;p22"/>
          <p:cNvSpPr txBox="1">
            <a:spLocks noGrp="1"/>
          </p:cNvSpPr>
          <p:nvPr>
            <p:ph type="body" idx="1"/>
          </p:nvPr>
        </p:nvSpPr>
        <p:spPr>
          <a:xfrm>
            <a:off x="311700" y="1152475"/>
            <a:ext cx="5187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Merriweather"/>
                <a:ea typeface="Merriweather"/>
                <a:cs typeface="Merriweather"/>
                <a:sym typeface="Merriweather"/>
              </a:rPr>
              <a:t>Generative AI is guessing the most likely word to go after another. </a:t>
            </a:r>
            <a:r>
              <a:rPr lang="en" sz="1800" b="1">
                <a:latin typeface="Merriweather"/>
                <a:ea typeface="Merriweather"/>
                <a:cs typeface="Merriweather"/>
                <a:sym typeface="Merriweather"/>
              </a:rPr>
              <a:t>It does not comprehend what it’s talking about</a:t>
            </a:r>
            <a:r>
              <a:rPr lang="en" sz="1800">
                <a:latin typeface="Merriweather"/>
                <a:ea typeface="Merriweather"/>
                <a:cs typeface="Merriweather"/>
                <a:sym typeface="Merriweather"/>
              </a:rPr>
              <a:t>. It will </a:t>
            </a:r>
            <a:r>
              <a:rPr lang="en" sz="1800" i="1">
                <a:latin typeface="Merriweather"/>
                <a:ea typeface="Merriweather"/>
                <a:cs typeface="Merriweather"/>
                <a:sym typeface="Merriweather"/>
              </a:rPr>
              <a:t>hallucinate</a:t>
            </a:r>
            <a:r>
              <a:rPr lang="en" sz="1800">
                <a:latin typeface="Merriweather"/>
                <a:ea typeface="Merriweather"/>
                <a:cs typeface="Merriweather"/>
                <a:sym typeface="Merriweather"/>
              </a:rPr>
              <a:t> and confidently give you information that it just made up to please you.</a:t>
            </a:r>
            <a:endParaRPr sz="1800">
              <a:latin typeface="Merriweather"/>
              <a:ea typeface="Merriweather"/>
              <a:cs typeface="Merriweather"/>
              <a:sym typeface="Merriweather"/>
            </a:endParaRPr>
          </a:p>
          <a:p>
            <a:pPr marL="0" lvl="0" indent="0" algn="l" rtl="0">
              <a:spcBef>
                <a:spcPts val="0"/>
              </a:spcBef>
              <a:spcAft>
                <a:spcPts val="0"/>
              </a:spcAft>
              <a:buNone/>
            </a:pPr>
            <a:endParaRPr sz="1800">
              <a:latin typeface="Merriweather"/>
              <a:ea typeface="Merriweather"/>
              <a:cs typeface="Merriweather"/>
              <a:sym typeface="Merriweather"/>
            </a:endParaRPr>
          </a:p>
          <a:p>
            <a:pPr marL="0" lvl="0" indent="0" algn="l" rtl="0">
              <a:spcBef>
                <a:spcPts val="0"/>
              </a:spcBef>
              <a:spcAft>
                <a:spcPts val="0"/>
              </a:spcAft>
              <a:buNone/>
            </a:pPr>
            <a:r>
              <a:rPr lang="en" sz="1800">
                <a:latin typeface="Merriweather"/>
                <a:ea typeface="Merriweather"/>
                <a:cs typeface="Merriweather"/>
                <a:sym typeface="Merriweather"/>
              </a:rPr>
              <a:t>Famous examples include</a:t>
            </a:r>
            <a:endParaRPr sz="1800">
              <a:latin typeface="Merriweather"/>
              <a:ea typeface="Merriweather"/>
              <a:cs typeface="Merriweather"/>
              <a:sym typeface="Merriweather"/>
            </a:endParaRPr>
          </a:p>
          <a:p>
            <a:pPr marL="457200" lvl="0" indent="-342900" algn="l" rtl="0">
              <a:spcBef>
                <a:spcPts val="0"/>
              </a:spcBef>
              <a:spcAft>
                <a:spcPts val="0"/>
              </a:spcAft>
              <a:buSzPts val="1800"/>
              <a:buFont typeface="Merriweather"/>
              <a:buChar char="●"/>
            </a:pPr>
            <a:r>
              <a:rPr lang="en" sz="1800">
                <a:latin typeface="Merriweather"/>
                <a:ea typeface="Merriweather"/>
                <a:cs typeface="Merriweather"/>
                <a:sym typeface="Merriweather"/>
              </a:rPr>
              <a:t>Glue on pizza </a:t>
            </a:r>
            <a:endParaRPr sz="1800">
              <a:latin typeface="Merriweather"/>
              <a:ea typeface="Merriweather"/>
              <a:cs typeface="Merriweather"/>
              <a:sym typeface="Merriweather"/>
            </a:endParaRPr>
          </a:p>
          <a:p>
            <a:pPr marL="457200" lvl="0" indent="-342900" algn="l" rtl="0">
              <a:spcBef>
                <a:spcPts val="0"/>
              </a:spcBef>
              <a:spcAft>
                <a:spcPts val="0"/>
              </a:spcAft>
              <a:buSzPts val="1800"/>
              <a:buFont typeface="Merriweather"/>
              <a:buChar char="●"/>
            </a:pPr>
            <a:r>
              <a:rPr lang="en" sz="1800">
                <a:latin typeface="Merriweather"/>
                <a:ea typeface="Merriweather"/>
                <a:cs typeface="Merriweather"/>
                <a:sym typeface="Merriweather"/>
              </a:rPr>
              <a:t>Nonexistent legal cases</a:t>
            </a:r>
            <a:endParaRPr sz="1800">
              <a:latin typeface="Merriweather"/>
              <a:ea typeface="Merriweather"/>
              <a:cs typeface="Merriweather"/>
              <a:sym typeface="Merriweather"/>
            </a:endParaRPr>
          </a:p>
          <a:p>
            <a:pPr marL="457200" lvl="0" indent="-342900" algn="l" rtl="0">
              <a:spcBef>
                <a:spcPts val="0"/>
              </a:spcBef>
              <a:spcAft>
                <a:spcPts val="0"/>
              </a:spcAft>
              <a:buSzPts val="1800"/>
              <a:buFont typeface="Merriweather"/>
              <a:buChar char="●"/>
            </a:pPr>
            <a:r>
              <a:rPr lang="en" sz="1800">
                <a:latin typeface="Merriweather"/>
                <a:ea typeface="Merriweather"/>
                <a:cs typeface="Merriweather"/>
                <a:sym typeface="Merriweather"/>
              </a:rPr>
              <a:t>Fake footnotes</a:t>
            </a:r>
            <a:endParaRPr sz="1800">
              <a:latin typeface="Merriweather"/>
              <a:ea typeface="Merriweather"/>
              <a:cs typeface="Merriweather"/>
              <a:sym typeface="Merriweather"/>
            </a:endParaRPr>
          </a:p>
          <a:p>
            <a:pPr marL="0" lvl="0" indent="0" algn="l" rtl="0">
              <a:spcBef>
                <a:spcPts val="0"/>
              </a:spcBef>
              <a:spcAft>
                <a:spcPts val="0"/>
              </a:spcAft>
              <a:buNone/>
            </a:pPr>
            <a:endParaRPr sz="1800">
              <a:latin typeface="Merriweather"/>
              <a:ea typeface="Merriweather"/>
              <a:cs typeface="Merriweather"/>
              <a:sym typeface="Merriweather"/>
            </a:endParaRPr>
          </a:p>
        </p:txBody>
      </p:sp>
      <p:pic>
        <p:nvPicPr>
          <p:cNvPr id="148" name="Google Shape;148;p22" descr="An image of a prompt searching for a statement about cheese not sticking to pizza."/>
          <p:cNvPicPr preferRelativeResize="0"/>
          <p:nvPr/>
        </p:nvPicPr>
        <p:blipFill>
          <a:blip r:embed="rId4">
            <a:alphaModFix/>
          </a:blip>
          <a:stretch>
            <a:fillRect/>
          </a:stretch>
        </p:blipFill>
        <p:spPr>
          <a:xfrm>
            <a:off x="5710675" y="1328075"/>
            <a:ext cx="3291425" cy="3065200"/>
          </a:xfrm>
          <a:prstGeom prst="rect">
            <a:avLst/>
          </a:prstGeom>
          <a:noFill/>
          <a:ln>
            <a:noFill/>
          </a:ln>
        </p:spPr>
      </p:pic>
      <p:sp>
        <p:nvSpPr>
          <p:cNvPr id="145" name="Google Shape;145;p22"/>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311700" y="2317898"/>
            <a:ext cx="8520600" cy="305152"/>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dirty="0">
                <a:solidFill>
                  <a:schemeClr val="dk1"/>
                </a:solidFill>
                <a:latin typeface="Merriweather"/>
                <a:ea typeface="Merriweather"/>
                <a:cs typeface="Merriweather"/>
                <a:sym typeface="Merriweather"/>
              </a:rPr>
              <a:t>So how can we get better responses?</a:t>
            </a:r>
            <a:br>
              <a:rPr lang="en" sz="4098" dirty="0">
                <a:solidFill>
                  <a:schemeClr val="dk1"/>
                </a:solidFill>
                <a:latin typeface="Merriweather"/>
                <a:ea typeface="Merriweather"/>
                <a:cs typeface="Merriweather"/>
                <a:sym typeface="Merriweather"/>
              </a:rPr>
            </a:br>
            <a:br>
              <a:rPr lang="en" sz="4098" dirty="0">
                <a:solidFill>
                  <a:schemeClr val="dk1"/>
                </a:solidFill>
                <a:latin typeface="Merriweather"/>
                <a:ea typeface="Merriweather"/>
                <a:cs typeface="Merriweather"/>
                <a:sym typeface="Merriweather"/>
              </a:rPr>
            </a:br>
            <a:r>
              <a:rPr lang="en" sz="4098" b="1" dirty="0">
                <a:solidFill>
                  <a:schemeClr val="dk1"/>
                </a:solidFill>
                <a:latin typeface="Merriweather"/>
                <a:ea typeface="Merriweather"/>
                <a:cs typeface="Merriweather"/>
                <a:sym typeface="Merriweather"/>
              </a:rPr>
              <a:t>Prompting</a:t>
            </a:r>
            <a:endParaRPr b="1" dirty="0">
              <a:latin typeface="Merriweather"/>
              <a:ea typeface="Merriweather"/>
              <a:cs typeface="Merriweather"/>
              <a:sym typeface="Merriweather"/>
            </a:endParaRPr>
          </a:p>
        </p:txBody>
      </p:sp>
      <p:cxnSp>
        <p:nvCxnSpPr>
          <p:cNvPr id="155" name="Google Shape;155;p23">
            <a:extLst>
              <a:ext uri="{C183D7F6-B498-43B3-948B-1728B52AA6E4}">
                <adec:decorative xmlns:adec="http://schemas.microsoft.com/office/drawing/2017/decorative" val="1"/>
              </a:ext>
            </a:extLst>
          </p:cNvPr>
          <p:cNvCxnSpPr/>
          <p:nvPr/>
        </p:nvCxnSpPr>
        <p:spPr>
          <a:xfrm>
            <a:off x="2190750" y="3452825"/>
            <a:ext cx="4776900" cy="0"/>
          </a:xfrm>
          <a:prstGeom prst="straightConnector1">
            <a:avLst/>
          </a:prstGeom>
          <a:noFill/>
          <a:ln w="9525" cap="flat" cmpd="sng">
            <a:solidFill>
              <a:schemeClr val="dk2"/>
            </a:solidFill>
            <a:prstDash val="solid"/>
            <a:round/>
            <a:headEnd type="none" w="med" len="med"/>
            <a:tailEnd type="none" w="med" len="med"/>
          </a:ln>
        </p:spPr>
      </p:cxnSp>
      <p:sp>
        <p:nvSpPr>
          <p:cNvPr id="154" name="Google Shape;154;p23"/>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dirty="0">
                <a:latin typeface="Merriweather"/>
                <a:ea typeface="Merriweather"/>
                <a:cs typeface="Merriweather"/>
                <a:sym typeface="Merriweather"/>
              </a:rPr>
              <a:t>Prompting</a:t>
            </a:r>
            <a:endParaRPr sz="2500" b="1" dirty="0">
              <a:latin typeface="Merriweather"/>
              <a:ea typeface="Merriweather"/>
              <a:cs typeface="Merriweather"/>
              <a:sym typeface="Merriweather"/>
            </a:endParaRPr>
          </a:p>
        </p:txBody>
      </p:sp>
      <p:cxnSp>
        <p:nvCxnSpPr>
          <p:cNvPr id="163" name="Google Shape;163;p24">
            <a:extLst>
              <a:ext uri="{C183D7F6-B498-43B3-948B-1728B52AA6E4}">
                <adec:decorative xmlns:adec="http://schemas.microsoft.com/office/drawing/2017/decorative" val="1"/>
              </a:ext>
            </a:extLst>
          </p:cNvPr>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162" name="Google Shape;162;p24"/>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erriweather"/>
                <a:ea typeface="Merriweather"/>
                <a:cs typeface="Merriweather"/>
                <a:sym typeface="Merriweather"/>
              </a:rPr>
              <a:t>How you prompt the tool largely determines the quality of the output. This is often referred to as prompt engineering.</a:t>
            </a:r>
            <a:endParaRPr dirty="0">
              <a:latin typeface="Merriweather"/>
              <a:ea typeface="Merriweather"/>
              <a:cs typeface="Merriweather"/>
              <a:sym typeface="Merriweather"/>
            </a:endParaRPr>
          </a:p>
          <a:p>
            <a:pPr marL="0" lvl="0" indent="0" algn="l" rtl="0">
              <a:spcBef>
                <a:spcPts val="0"/>
              </a:spcBef>
              <a:spcAft>
                <a:spcPts val="0"/>
              </a:spcAft>
              <a:buNone/>
            </a:pPr>
            <a:endParaRPr dirty="0">
              <a:latin typeface="Merriweather"/>
              <a:ea typeface="Merriweather"/>
              <a:cs typeface="Merriweather"/>
              <a:sym typeface="Merriweather"/>
            </a:endParaRPr>
          </a:p>
          <a:p>
            <a:pPr marL="0" lvl="0" indent="0" algn="l" rtl="0">
              <a:spcBef>
                <a:spcPts val="0"/>
              </a:spcBef>
              <a:spcAft>
                <a:spcPts val="0"/>
              </a:spcAft>
              <a:buNone/>
            </a:pPr>
            <a:r>
              <a:rPr lang="en" dirty="0">
                <a:latin typeface="Merriweather"/>
                <a:ea typeface="Merriweather"/>
                <a:cs typeface="Merriweather"/>
                <a:sym typeface="Merriweather"/>
              </a:rPr>
              <a:t>Good prompts:</a:t>
            </a:r>
          </a:p>
          <a:p>
            <a:pPr marL="0" lvl="0" indent="0" algn="l" rtl="0">
              <a:spcBef>
                <a:spcPts val="0"/>
              </a:spcBef>
              <a:spcAft>
                <a:spcPts val="0"/>
              </a:spcAft>
              <a:buNone/>
            </a:pPr>
            <a:endParaRPr dirty="0">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en" dirty="0">
                <a:latin typeface="Merriweather"/>
                <a:ea typeface="Merriweather"/>
                <a:cs typeface="Merriweather"/>
                <a:sym typeface="Merriweather"/>
              </a:rPr>
              <a:t>Clearly define the role you want the AI to play</a:t>
            </a:r>
            <a:endParaRPr dirty="0">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en" dirty="0">
                <a:latin typeface="Merriweather"/>
                <a:ea typeface="Merriweather"/>
                <a:cs typeface="Merriweather"/>
                <a:sym typeface="Merriweather"/>
              </a:rPr>
              <a:t>Specify the task</a:t>
            </a:r>
            <a:endParaRPr dirty="0">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en" dirty="0">
                <a:latin typeface="Merriweather"/>
                <a:ea typeface="Merriweather"/>
                <a:cs typeface="Merriweather"/>
                <a:sym typeface="Merriweather"/>
              </a:rPr>
              <a:t>Define the format of the response (as needed)</a:t>
            </a:r>
            <a:endParaRPr dirty="0">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en" dirty="0">
                <a:latin typeface="Merriweather"/>
                <a:ea typeface="Merriweather"/>
                <a:cs typeface="Merriweather"/>
                <a:sym typeface="Merriweather"/>
              </a:rPr>
              <a:t>Encourage critical thinking and/or uncertainty</a:t>
            </a:r>
            <a:endParaRPr dirty="0">
              <a:latin typeface="Merriweather"/>
              <a:ea typeface="Merriweather"/>
              <a:cs typeface="Merriweather"/>
              <a:sym typeface="Merriweather"/>
            </a:endParaRPr>
          </a:p>
          <a:p>
            <a:pPr marL="0" lvl="0" indent="0" algn="l" rtl="0">
              <a:spcBef>
                <a:spcPts val="0"/>
              </a:spcBef>
              <a:spcAft>
                <a:spcPts val="0"/>
              </a:spcAft>
              <a:buNone/>
            </a:pPr>
            <a:endParaRPr dirty="0">
              <a:latin typeface="Merriweather"/>
              <a:ea typeface="Merriweather"/>
              <a:cs typeface="Merriweather"/>
              <a:sym typeface="Merriweather"/>
            </a:endParaRPr>
          </a:p>
        </p:txBody>
      </p:sp>
      <p:sp>
        <p:nvSpPr>
          <p:cNvPr id="161" name="Google Shape;161;p24"/>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Merriweather"/>
                <a:ea typeface="Merriweather"/>
                <a:cs typeface="Merriweather"/>
                <a:sym typeface="Merriweather"/>
              </a:rPr>
              <a:t>Example Prompt:</a:t>
            </a:r>
            <a:endParaRPr sz="2400" b="1" dirty="0">
              <a:latin typeface="Merriweather"/>
              <a:ea typeface="Merriweather"/>
              <a:cs typeface="Merriweather"/>
              <a:sym typeface="Merriweather"/>
            </a:endParaRPr>
          </a:p>
        </p:txBody>
      </p:sp>
      <p:cxnSp>
        <p:nvCxnSpPr>
          <p:cNvPr id="170" name="Google Shape;170;p25">
            <a:extLst>
              <a:ext uri="{C183D7F6-B498-43B3-948B-1728B52AA6E4}">
                <adec:decorative xmlns:adec="http://schemas.microsoft.com/office/drawing/2017/decorative" val="1"/>
              </a:ext>
            </a:extLst>
          </p:cNvPr>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pic>
        <p:nvPicPr>
          <p:cNvPr id="171" name="Google Shape;171;p25" descr="An image of the prompt statement: &quot;You are an acquisition professional and subject matter expert. Please review the attached document and identify any requirements that may be missing.&quot;"/>
          <p:cNvPicPr preferRelativeResize="0"/>
          <p:nvPr/>
        </p:nvPicPr>
        <p:blipFill>
          <a:blip r:embed="rId4">
            <a:alphaModFix/>
          </a:blip>
          <a:stretch>
            <a:fillRect/>
          </a:stretch>
        </p:blipFill>
        <p:spPr>
          <a:xfrm>
            <a:off x="223650" y="1386775"/>
            <a:ext cx="8696700" cy="2660168"/>
          </a:xfrm>
          <a:prstGeom prst="rect">
            <a:avLst/>
          </a:prstGeom>
          <a:noFill/>
          <a:ln w="9525" cap="flat" cmpd="sng">
            <a:solidFill>
              <a:srgbClr val="595959"/>
            </a:solidFill>
            <a:prstDash val="solid"/>
            <a:round/>
            <a:headEnd type="none" w="sm" len="sm"/>
            <a:tailEnd type="none" w="sm" len="sm"/>
          </a:ln>
        </p:spPr>
      </p:pic>
      <p:sp>
        <p:nvSpPr>
          <p:cNvPr id="169" name="Google Shape;169;p25"/>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2" name="Title 1">
            <a:extLst>
              <a:ext uri="{FF2B5EF4-FFF2-40B4-BE49-F238E27FC236}">
                <a16:creationId xmlns:a16="http://schemas.microsoft.com/office/drawing/2014/main" id="{3A072DE1-8ED4-22FE-B03B-52485739BE1D}"/>
              </a:ext>
            </a:extLst>
          </p:cNvPr>
          <p:cNvSpPr>
            <a:spLocks noGrp="1"/>
          </p:cNvSpPr>
          <p:nvPr>
            <p:ph type="title"/>
          </p:nvPr>
        </p:nvSpPr>
        <p:spPr>
          <a:xfrm>
            <a:off x="311700" y="-572700"/>
            <a:ext cx="8520600" cy="572700"/>
          </a:xfrm>
        </p:spPr>
        <p:txBody>
          <a:bodyPr spcFirstLastPara="1" wrap="square" lIns="91425" tIns="91425" rIns="91425" bIns="91425" anchor="b" anchorCtr="0">
            <a:noAutofit/>
          </a:bodyPr>
          <a:lstStyle/>
          <a:p>
            <a:pPr>
              <a:buNone/>
            </a:pPr>
            <a:r>
              <a:rPr lang="en-US" dirty="0"/>
              <a:t>Prompt Breakdown Slide</a:t>
            </a:r>
          </a:p>
        </p:txBody>
      </p:sp>
      <p:sp>
        <p:nvSpPr>
          <p:cNvPr id="179" name="Google Shape;179;p26"/>
          <p:cNvSpPr/>
          <p:nvPr/>
        </p:nvSpPr>
        <p:spPr>
          <a:xfrm>
            <a:off x="286025" y="286225"/>
            <a:ext cx="1081800" cy="842100"/>
          </a:xfrm>
          <a:prstGeom prst="wedgeRectCallout">
            <a:avLst>
              <a:gd name="adj1" fmla="val 93277"/>
              <a:gd name="adj2" fmla="val 86810"/>
            </a:avLst>
          </a:prstGeom>
          <a:solidFill>
            <a:srgbClr val="F4CCCC"/>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EF0000"/>
                </a:solidFill>
              </a:rPr>
              <a:t>Identify a persona</a:t>
            </a:r>
            <a:endParaRPr b="1" dirty="0">
              <a:solidFill>
                <a:srgbClr val="EF0000"/>
              </a:solidFill>
            </a:endParaRPr>
          </a:p>
        </p:txBody>
      </p:sp>
      <p:pic>
        <p:nvPicPr>
          <p:cNvPr id="177" name="Google Shape;177;p26" descr="An image illustrating the prompt breakdown highlights identifying a persona, providing a clear task, and structuring the desired output."/>
          <p:cNvPicPr preferRelativeResize="0"/>
          <p:nvPr/>
        </p:nvPicPr>
        <p:blipFill>
          <a:blip r:embed="rId4">
            <a:alphaModFix/>
          </a:blip>
          <a:stretch>
            <a:fillRect/>
          </a:stretch>
        </p:blipFill>
        <p:spPr>
          <a:xfrm>
            <a:off x="223650" y="1386775"/>
            <a:ext cx="8696700" cy="2660168"/>
          </a:xfrm>
          <a:prstGeom prst="rect">
            <a:avLst/>
          </a:prstGeom>
          <a:noFill/>
          <a:ln w="9525" cap="flat" cmpd="sng">
            <a:solidFill>
              <a:srgbClr val="595959"/>
            </a:solidFill>
            <a:prstDash val="solid"/>
            <a:round/>
            <a:headEnd type="none" w="sm" len="sm"/>
            <a:tailEnd type="none" w="sm" len="sm"/>
          </a:ln>
        </p:spPr>
      </p:pic>
      <p:cxnSp>
        <p:nvCxnSpPr>
          <p:cNvPr id="178" name="Google Shape;178;p26">
            <a:extLst>
              <a:ext uri="{C183D7F6-B498-43B3-948B-1728B52AA6E4}">
                <adec:decorative xmlns:adec="http://schemas.microsoft.com/office/drawing/2017/decorative" val="1"/>
              </a:ext>
            </a:extLst>
          </p:cNvPr>
          <p:cNvCxnSpPr/>
          <p:nvPr/>
        </p:nvCxnSpPr>
        <p:spPr>
          <a:xfrm>
            <a:off x="1783600" y="1781825"/>
            <a:ext cx="5257200" cy="12900"/>
          </a:xfrm>
          <a:prstGeom prst="straightConnector1">
            <a:avLst/>
          </a:prstGeom>
          <a:noFill/>
          <a:ln w="28575" cap="flat" cmpd="sng">
            <a:solidFill>
              <a:srgbClr val="FF0000"/>
            </a:solidFill>
            <a:prstDash val="solid"/>
            <a:round/>
            <a:headEnd type="none" w="med" len="med"/>
            <a:tailEnd type="none" w="med" len="med"/>
          </a:ln>
        </p:spPr>
      </p:cxnSp>
      <p:cxnSp>
        <p:nvCxnSpPr>
          <p:cNvPr id="180" name="Google Shape;180;p26">
            <a:extLst>
              <a:ext uri="{C183D7F6-B498-43B3-948B-1728B52AA6E4}">
                <adec:decorative xmlns:adec="http://schemas.microsoft.com/office/drawing/2017/decorative" val="1"/>
              </a:ext>
            </a:extLst>
          </p:cNvPr>
          <p:cNvCxnSpPr/>
          <p:nvPr/>
        </p:nvCxnSpPr>
        <p:spPr>
          <a:xfrm>
            <a:off x="3133975" y="2116150"/>
            <a:ext cx="4361400" cy="0"/>
          </a:xfrm>
          <a:prstGeom prst="straightConnector1">
            <a:avLst/>
          </a:prstGeom>
          <a:noFill/>
          <a:ln w="28575" cap="flat" cmpd="sng">
            <a:solidFill>
              <a:srgbClr val="FF0000"/>
            </a:solidFill>
            <a:prstDash val="solid"/>
            <a:round/>
            <a:headEnd type="none" w="med" len="med"/>
            <a:tailEnd type="none" w="med" len="med"/>
          </a:ln>
        </p:spPr>
      </p:cxnSp>
      <p:cxnSp>
        <p:nvCxnSpPr>
          <p:cNvPr id="182" name="Google Shape;182;p26">
            <a:extLst>
              <a:ext uri="{C183D7F6-B498-43B3-948B-1728B52AA6E4}">
                <adec:decorative xmlns:adec="http://schemas.microsoft.com/office/drawing/2017/decorative" val="1"/>
              </a:ext>
            </a:extLst>
          </p:cNvPr>
          <p:cNvCxnSpPr/>
          <p:nvPr/>
        </p:nvCxnSpPr>
        <p:spPr>
          <a:xfrm>
            <a:off x="1007425" y="2512225"/>
            <a:ext cx="0" cy="1269900"/>
          </a:xfrm>
          <a:prstGeom prst="straightConnector1">
            <a:avLst/>
          </a:prstGeom>
          <a:noFill/>
          <a:ln w="28575" cap="flat" cmpd="sng">
            <a:solidFill>
              <a:srgbClr val="FF0000"/>
            </a:solidFill>
            <a:prstDash val="solid"/>
            <a:round/>
            <a:headEnd type="none" w="med" len="med"/>
            <a:tailEnd type="none" w="med" len="med"/>
          </a:ln>
        </p:spPr>
      </p:cxnSp>
      <p:sp>
        <p:nvSpPr>
          <p:cNvPr id="183" name="Google Shape;183;p26"/>
          <p:cNvSpPr/>
          <p:nvPr/>
        </p:nvSpPr>
        <p:spPr>
          <a:xfrm>
            <a:off x="0" y="3923900"/>
            <a:ext cx="1081800" cy="1048500"/>
          </a:xfrm>
          <a:prstGeom prst="wedgeRectCallout">
            <a:avLst>
              <a:gd name="adj1" fmla="val 37329"/>
              <a:gd name="adj2" fmla="val -111113"/>
            </a:avLst>
          </a:prstGeom>
          <a:solidFill>
            <a:srgbClr val="F4CCCC"/>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EF0000"/>
                </a:solidFill>
              </a:rPr>
              <a:t>Structure the output you want</a:t>
            </a:r>
            <a:endParaRPr b="1">
              <a:solidFill>
                <a:srgbClr val="EF0000"/>
              </a:solidFill>
            </a:endParaRPr>
          </a:p>
        </p:txBody>
      </p:sp>
      <p:sp>
        <p:nvSpPr>
          <p:cNvPr id="181" name="Google Shape;181;p26"/>
          <p:cNvSpPr/>
          <p:nvPr/>
        </p:nvSpPr>
        <p:spPr>
          <a:xfrm>
            <a:off x="7607975" y="79825"/>
            <a:ext cx="1081800" cy="1048500"/>
          </a:xfrm>
          <a:prstGeom prst="wedgeRectCallout">
            <a:avLst>
              <a:gd name="adj1" fmla="val -60416"/>
              <a:gd name="adj2" fmla="val 120362"/>
            </a:avLst>
          </a:prstGeom>
          <a:solidFill>
            <a:srgbClr val="F4CCCC"/>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EF0000"/>
                </a:solidFill>
              </a:rPr>
              <a:t>Give a clear task</a:t>
            </a:r>
            <a:endParaRPr b="1">
              <a:solidFill>
                <a:srgbClr val="EF0000"/>
              </a:solidFill>
            </a:endParaRPr>
          </a:p>
        </p:txBody>
      </p:sp>
      <p:sp>
        <p:nvSpPr>
          <p:cNvPr id="176" name="Google Shape;176;p26"/>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2" name="Title 1">
            <a:extLst>
              <a:ext uri="{FF2B5EF4-FFF2-40B4-BE49-F238E27FC236}">
                <a16:creationId xmlns:a16="http://schemas.microsoft.com/office/drawing/2014/main" id="{679887C6-DEAF-6D17-18D8-1F3E7E1096F2}"/>
              </a:ext>
            </a:extLst>
          </p:cNvPr>
          <p:cNvSpPr>
            <a:spLocks noGrp="1"/>
          </p:cNvSpPr>
          <p:nvPr>
            <p:ph type="title" idx="4294967295"/>
          </p:nvPr>
        </p:nvSpPr>
        <p:spPr>
          <a:xfrm>
            <a:off x="628650" y="-993775"/>
            <a:ext cx="7886700" cy="993775"/>
          </a:xfrm>
          <a:prstGeom prst="rect">
            <a:avLst/>
          </a:prstGeom>
        </p:spPr>
        <p:txBody>
          <a:bodyPr anchor="b"/>
          <a:lstStyle/>
          <a:p>
            <a:r>
              <a:rPr lang="en-US" dirty="0"/>
              <a:t>A Sample Google Gemini 2 response</a:t>
            </a:r>
          </a:p>
        </p:txBody>
      </p:sp>
      <p:pic>
        <p:nvPicPr>
          <p:cNvPr id="188" name="Google Shape;188;p27" descr="Beautify this slide"/>
          <p:cNvPicPr preferRelativeResize="0"/>
          <p:nvPr/>
        </p:nvPicPr>
        <p:blipFill>
          <a:blip r:embed="rId4">
            <a:alphaModFix/>
          </a:blip>
          <a:stretch>
            <a:fillRect/>
          </a:stretch>
        </p:blipFill>
        <p:spPr>
          <a:xfrm>
            <a:off x="-35700" y="0"/>
            <a:ext cx="9210675" cy="5143500"/>
          </a:xfrm>
          <a:prstGeom prst="rect">
            <a:avLst/>
          </a:prstGeom>
          <a:noFill/>
          <a:ln>
            <a:noFill/>
          </a:ln>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b="1" dirty="0">
                <a:latin typeface="Merriweather"/>
                <a:ea typeface="Merriweather"/>
                <a:cs typeface="Merriweather"/>
                <a:sym typeface="Merriweather"/>
              </a:rPr>
              <a:t>Other potential prompts</a:t>
            </a:r>
            <a:endParaRPr sz="2700" b="1" dirty="0">
              <a:latin typeface="Merriweather"/>
              <a:ea typeface="Merriweather"/>
              <a:cs typeface="Merriweather"/>
              <a:sym typeface="Merriweather"/>
            </a:endParaRPr>
          </a:p>
        </p:txBody>
      </p:sp>
      <p:cxnSp>
        <p:nvCxnSpPr>
          <p:cNvPr id="195" name="Google Shape;195;p28">
            <a:extLst>
              <a:ext uri="{C183D7F6-B498-43B3-948B-1728B52AA6E4}">
                <adec:decorative xmlns:adec="http://schemas.microsoft.com/office/drawing/2017/decorative" val="1"/>
              </a:ext>
            </a:extLst>
          </p:cNvPr>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196" name="Google Shape;196;p28"/>
          <p:cNvSpPr txBox="1"/>
          <p:nvPr/>
        </p:nvSpPr>
        <p:spPr>
          <a:xfrm>
            <a:off x="161750" y="1444925"/>
            <a:ext cx="3353400" cy="2878200"/>
          </a:xfrm>
          <a:prstGeom prst="rect">
            <a:avLst/>
          </a:prstGeom>
          <a:solidFill>
            <a:srgbClr val="C9DAF8"/>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000000"/>
                </a:solidFill>
              </a:rPr>
              <a:t>You are a plain language specialist. Your role is to make contracting documents easier to understand without weakening or changing the requirements. Focus on clarity first, ensuring contractors clearly understand what is being asked, while still ensuring the government gets exactly what it wants. Review this document and suggest potential changes.</a:t>
            </a:r>
            <a:endParaRPr b="1"/>
          </a:p>
        </p:txBody>
      </p:sp>
      <p:sp>
        <p:nvSpPr>
          <p:cNvPr id="197" name="Google Shape;197;p28"/>
          <p:cNvSpPr txBox="1"/>
          <p:nvPr/>
        </p:nvSpPr>
        <p:spPr>
          <a:xfrm>
            <a:off x="5429275" y="1270788"/>
            <a:ext cx="3531300" cy="1639200"/>
          </a:xfrm>
          <a:prstGeom prst="rect">
            <a:avLst/>
          </a:prstGeom>
          <a:solidFill>
            <a:srgbClr val="1B6393"/>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lt1"/>
                </a:solidFill>
              </a:rPr>
              <a:t>Edit the following text for clarity and organization only. Do not add new concepts, requirements, or constraints. If you believe additional content is needed, list it separately without rewriting the text.</a:t>
            </a:r>
            <a:endParaRPr b="1">
              <a:solidFill>
                <a:schemeClr val="lt1"/>
              </a:solidFill>
              <a:latin typeface="Public Sans"/>
              <a:ea typeface="Public Sans"/>
              <a:cs typeface="Public Sans"/>
              <a:sym typeface="Public Sans"/>
            </a:endParaRPr>
          </a:p>
        </p:txBody>
      </p:sp>
      <p:sp>
        <p:nvSpPr>
          <p:cNvPr id="198" name="Google Shape;198;p28"/>
          <p:cNvSpPr txBox="1"/>
          <p:nvPr/>
        </p:nvSpPr>
        <p:spPr>
          <a:xfrm>
            <a:off x="4086725" y="3187450"/>
            <a:ext cx="4787700" cy="13914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000000"/>
                </a:solidFill>
              </a:rPr>
              <a:t>Review the draft requirements and evaluation criteria. Identify any requirements that do not appear to be evaluated, or evaluation factors that do not clearly tie back to a requirement. Explain why this misalignment could be an issue.</a:t>
            </a:r>
            <a:endParaRPr b="1"/>
          </a:p>
        </p:txBody>
      </p:sp>
      <p:sp>
        <p:nvSpPr>
          <p:cNvPr id="194" name="Google Shape;194;p28"/>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Merriweather"/>
                <a:ea typeface="Merriweather"/>
                <a:cs typeface="Merriweather"/>
                <a:sym typeface="Merriweather"/>
              </a:rPr>
              <a:t>But what if I don’t have requirements yet???</a:t>
            </a:r>
            <a:endParaRPr sz="1800" b="1" dirty="0">
              <a:latin typeface="Merriweather"/>
              <a:ea typeface="Merriweather"/>
              <a:cs typeface="Merriweather"/>
              <a:sym typeface="Merriweather"/>
            </a:endParaRPr>
          </a:p>
        </p:txBody>
      </p:sp>
      <p:cxnSp>
        <p:nvCxnSpPr>
          <p:cNvPr id="206" name="Google Shape;206;p29">
            <a:extLst>
              <a:ext uri="{C183D7F6-B498-43B3-948B-1728B52AA6E4}">
                <adec:decorative xmlns:adec="http://schemas.microsoft.com/office/drawing/2017/decorative" val="1"/>
              </a:ext>
            </a:extLst>
          </p:cNvPr>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05" name="Google Shape;205;p29"/>
          <p:cNvSpPr txBox="1">
            <a:spLocks noGrp="1"/>
          </p:cNvSpPr>
          <p:nvPr>
            <p:ph type="body" idx="1"/>
          </p:nvPr>
        </p:nvSpPr>
        <p:spPr>
          <a:xfrm>
            <a:off x="311700" y="1152475"/>
            <a:ext cx="8141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erriweather"/>
                <a:ea typeface="Merriweather"/>
                <a:cs typeface="Merriweather"/>
                <a:sym typeface="Merriweather"/>
              </a:rPr>
              <a:t>To the Live Demo we go!</a:t>
            </a:r>
            <a:endParaRPr>
              <a:latin typeface="Merriweather"/>
              <a:ea typeface="Merriweather"/>
              <a:cs typeface="Merriweather"/>
              <a:sym typeface="Merriweather"/>
            </a:endParaRPr>
          </a:p>
        </p:txBody>
      </p:sp>
      <p:sp>
        <p:nvSpPr>
          <p:cNvPr id="204" name="Google Shape;204;p29"/>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Title 1">
            <a:extLst>
              <a:ext uri="{FF2B5EF4-FFF2-40B4-BE49-F238E27FC236}">
                <a16:creationId xmlns:a16="http://schemas.microsoft.com/office/drawing/2014/main" id="{76D15C96-60A2-F908-5DA3-193CBE937F82}"/>
              </a:ext>
            </a:extLst>
          </p:cNvPr>
          <p:cNvSpPr>
            <a:spLocks noGrp="1"/>
          </p:cNvSpPr>
          <p:nvPr>
            <p:ph type="title"/>
          </p:nvPr>
        </p:nvSpPr>
        <p:spPr>
          <a:xfrm>
            <a:off x="311700" y="-572700"/>
            <a:ext cx="8520600" cy="572700"/>
          </a:xfrm>
        </p:spPr>
        <p:txBody>
          <a:bodyPr spcFirstLastPara="1" wrap="square" lIns="91425" tIns="91425" rIns="91425" bIns="91425" anchor="b" anchorCtr="0">
            <a:noAutofit/>
          </a:bodyPr>
          <a:lstStyle/>
          <a:p>
            <a:pPr>
              <a:buNone/>
            </a:pPr>
            <a:r>
              <a:rPr lang="en-US" dirty="0"/>
              <a:t>Acquisition Support Tools Slide</a:t>
            </a:r>
          </a:p>
        </p:txBody>
      </p:sp>
      <p:sp>
        <p:nvSpPr>
          <p:cNvPr id="211" name="Google Shape;211;p30"/>
          <p:cNvSpPr txBox="1"/>
          <p:nvPr/>
        </p:nvSpPr>
        <p:spPr>
          <a:xfrm>
            <a:off x="193375" y="0"/>
            <a:ext cx="8691600" cy="87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chemeClr val="dk1"/>
                </a:solidFill>
                <a:latin typeface="Merriweather"/>
                <a:ea typeface="Merriweather"/>
                <a:cs typeface="Merriweather"/>
                <a:sym typeface="Merriweather"/>
              </a:rPr>
              <a:t>Acquisition.gov and Regulatory, Non-Regulatory, &amp; Support Tools That You Influence!</a:t>
            </a:r>
            <a:endParaRPr sz="2300" b="1">
              <a:solidFill>
                <a:schemeClr val="dk1"/>
              </a:solidFill>
              <a:latin typeface="Merriweather"/>
              <a:ea typeface="Merriweather"/>
              <a:cs typeface="Merriweather"/>
              <a:sym typeface="Merriweather"/>
            </a:endParaRPr>
          </a:p>
          <a:p>
            <a:pPr marL="0" lvl="0" indent="0" algn="ctr" rtl="0">
              <a:spcBef>
                <a:spcPts val="0"/>
              </a:spcBef>
              <a:spcAft>
                <a:spcPts val="0"/>
              </a:spcAft>
              <a:buNone/>
            </a:pPr>
            <a:endParaRPr sz="2000" b="1">
              <a:solidFill>
                <a:schemeClr val="dk1"/>
              </a:solidFill>
              <a:latin typeface="Merriweather"/>
              <a:ea typeface="Merriweather"/>
              <a:cs typeface="Merriweather"/>
              <a:sym typeface="Merriweather"/>
            </a:endParaRPr>
          </a:p>
          <a:p>
            <a:pPr marL="0" lvl="0" indent="0" algn="ctr" rtl="0">
              <a:spcBef>
                <a:spcPts val="0"/>
              </a:spcBef>
              <a:spcAft>
                <a:spcPts val="0"/>
              </a:spcAft>
              <a:buNone/>
            </a:pPr>
            <a:endParaRPr sz="2800" b="1">
              <a:solidFill>
                <a:schemeClr val="dk1"/>
              </a:solidFill>
              <a:latin typeface="Merriweather"/>
              <a:ea typeface="Merriweather"/>
              <a:cs typeface="Merriweather"/>
              <a:sym typeface="Merriweather"/>
            </a:endParaRPr>
          </a:p>
        </p:txBody>
      </p:sp>
      <p:sp>
        <p:nvSpPr>
          <p:cNvPr id="212" name="Google Shape;212;p30"/>
          <p:cNvSpPr txBox="1"/>
          <p:nvPr/>
        </p:nvSpPr>
        <p:spPr>
          <a:xfrm>
            <a:off x="50575" y="1003875"/>
            <a:ext cx="8977200" cy="891600"/>
          </a:xfrm>
          <a:prstGeom prst="rect">
            <a:avLst/>
          </a:prstGeom>
          <a:solidFill>
            <a:srgbClr val="186192"/>
          </a:solidFill>
          <a:ln w="38100" cap="flat" cmpd="sng">
            <a:solidFill>
              <a:srgbClr val="186192"/>
            </a:solidFill>
            <a:prstDash val="solid"/>
            <a:round/>
            <a:headEnd type="none" w="sm" len="sm"/>
            <a:tailEnd type="none" w="sm" len="sm"/>
          </a:ln>
        </p:spPr>
        <p:txBody>
          <a:bodyPr spcFirstLastPara="1" wrap="square" lIns="75575" tIns="75575" rIns="75575" bIns="75575" anchor="t" anchorCtr="0">
            <a:spAutoFit/>
          </a:bodyPr>
          <a:lstStyle/>
          <a:p>
            <a:pPr marL="0" marR="0" lvl="0" indent="0" algn="l" rtl="0">
              <a:lnSpc>
                <a:spcPct val="100000"/>
              </a:lnSpc>
              <a:spcBef>
                <a:spcPts val="0"/>
              </a:spcBef>
              <a:spcAft>
                <a:spcPts val="0"/>
              </a:spcAft>
              <a:buClr>
                <a:srgbClr val="000000"/>
              </a:buClr>
              <a:buSzPts val="1157"/>
              <a:buFont typeface="Arial"/>
              <a:buNone/>
            </a:pPr>
            <a:r>
              <a:rPr lang="en" sz="1600" b="1">
                <a:solidFill>
                  <a:schemeClr val="lt1"/>
                </a:solidFill>
                <a:latin typeface="Merriweather"/>
                <a:ea typeface="Merriweather"/>
                <a:cs typeface="Merriweather"/>
                <a:sym typeface="Merriweather"/>
              </a:rPr>
              <a:t>Your Tool Kit:</a:t>
            </a:r>
            <a:endParaRPr sz="1600" b="1">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157"/>
              <a:buFont typeface="Arial"/>
              <a:buNone/>
            </a:pPr>
            <a:r>
              <a:rPr lang="en" sz="1600" b="1">
                <a:solidFill>
                  <a:schemeClr val="lt1"/>
                </a:solidFill>
                <a:latin typeface="Merriweather"/>
                <a:ea typeface="Merriweather"/>
                <a:cs typeface="Merriweather"/>
                <a:sym typeface="Merriweather"/>
              </a:rPr>
              <a:t>AI LLM + RFO Regs + FC Verbiage + CMBG Pathways + Albums + Testing, Training, Use Cases</a:t>
            </a:r>
            <a:endParaRPr sz="1600" b="1">
              <a:solidFill>
                <a:schemeClr val="lt1"/>
              </a:solidFill>
              <a:latin typeface="Merriweather"/>
              <a:ea typeface="Merriweather"/>
              <a:cs typeface="Merriweather"/>
              <a:sym typeface="Merriweather"/>
            </a:endParaRPr>
          </a:p>
        </p:txBody>
      </p:sp>
      <p:pic>
        <p:nvPicPr>
          <p:cNvPr id="213" name="Google Shape;213;p30" descr="An image of a rectangular box with the headers: regulator, non-regulatory, and support, displaying the following items: RFO Parts, FAR Companion, Category Buying Guide, smart accelerators, and testing."/>
          <p:cNvPicPr preferRelativeResize="0"/>
          <p:nvPr/>
        </p:nvPicPr>
        <p:blipFill rotWithShape="1">
          <a:blip r:embed="rId4">
            <a:alphaModFix/>
          </a:blip>
          <a:srcRect l="4410" t="16265" r="7917" b="2894"/>
          <a:stretch/>
        </p:blipFill>
        <p:spPr>
          <a:xfrm>
            <a:off x="50575" y="2033197"/>
            <a:ext cx="8402309" cy="2453743"/>
          </a:xfrm>
          <a:prstGeom prst="rect">
            <a:avLst/>
          </a:prstGeom>
          <a:noFill/>
          <a:ln w="9525" cap="flat" cmpd="sng">
            <a:solidFill>
              <a:schemeClr val="dk1"/>
            </a:solidFill>
            <a:prstDash val="solid"/>
            <a:round/>
            <a:headEnd type="none" w="sm" len="sm"/>
            <a:tailEnd type="none" w="sm" len="sm"/>
          </a:ln>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34A1BE0D-B066-94F1-49BB-4425ADB90DC1}"/>
              </a:ext>
            </a:extLst>
          </p:cNvPr>
          <p:cNvSpPr>
            <a:spLocks noGrp="1"/>
          </p:cNvSpPr>
          <p:nvPr>
            <p:ph type="title" idx="4294967295"/>
          </p:nvPr>
        </p:nvSpPr>
        <p:spPr>
          <a:xfrm>
            <a:off x="628650" y="274639"/>
            <a:ext cx="7886700" cy="628876"/>
          </a:xfrm>
          <a:prstGeom prst="rect">
            <a:avLst/>
          </a:prstGeom>
        </p:spPr>
        <p:txBody>
          <a:bodyPr/>
          <a:lstStyle/>
          <a:p>
            <a:r>
              <a:rPr lang="en" sz="3200" b="1" dirty="0">
                <a:solidFill>
                  <a:schemeClr val="dk1"/>
                </a:solidFill>
                <a:latin typeface="Merriweather"/>
                <a:ea typeface="Merriweather"/>
                <a:cs typeface="Merriweather"/>
                <a:sym typeface="Merriweather"/>
              </a:rPr>
              <a:t>Meet your Speakers</a:t>
            </a:r>
            <a:endParaRPr lang="en-US" sz="3200" dirty="0"/>
          </a:p>
        </p:txBody>
      </p:sp>
      <p:pic>
        <p:nvPicPr>
          <p:cNvPr id="76" name="Google Shape;76;p13">
            <a:extLst>
              <a:ext uri="{C183D7F6-B498-43B3-948B-1728B52AA6E4}">
                <adec:decorative xmlns:adec="http://schemas.microsoft.com/office/drawing/2017/decorative" val="1"/>
              </a:ext>
            </a:extLst>
          </p:cNvPr>
          <p:cNvPicPr preferRelativeResize="0"/>
          <p:nvPr/>
        </p:nvPicPr>
        <p:blipFill rotWithShape="1">
          <a:blip r:embed="rId4">
            <a:alphaModFix/>
          </a:blip>
          <a:srcRect l="2919" r="2928"/>
          <a:stretch/>
        </p:blipFill>
        <p:spPr>
          <a:xfrm>
            <a:off x="-1543150" y="1712825"/>
            <a:ext cx="1280900" cy="1360400"/>
          </a:xfrm>
          <a:prstGeom prst="rect">
            <a:avLst/>
          </a:prstGeom>
          <a:noFill/>
          <a:ln w="9525" cap="flat" cmpd="sng">
            <a:solidFill>
              <a:srgbClr val="000000"/>
            </a:solidFill>
            <a:prstDash val="solid"/>
            <a:round/>
            <a:headEnd type="none" w="sm" len="sm"/>
            <a:tailEnd type="none" w="sm" len="sm"/>
          </a:ln>
        </p:spPr>
      </p:pic>
      <p:pic>
        <p:nvPicPr>
          <p:cNvPr id="74" name="Google Shape;74;p13" descr="A headshot of Andrea Azarcon Heller, a Generative AI Program Manager, smiling as a Bluey cartoon character."/>
          <p:cNvPicPr preferRelativeResize="0"/>
          <p:nvPr/>
        </p:nvPicPr>
        <p:blipFill rotWithShape="1">
          <a:blip r:embed="rId5">
            <a:alphaModFix/>
          </a:blip>
          <a:srcRect t="7123" b="22494"/>
          <a:stretch/>
        </p:blipFill>
        <p:spPr>
          <a:xfrm>
            <a:off x="1763200" y="1271625"/>
            <a:ext cx="1920300" cy="2027700"/>
          </a:xfrm>
          <a:prstGeom prst="roundRect">
            <a:avLst>
              <a:gd name="adj" fmla="val 16667"/>
            </a:avLst>
          </a:prstGeom>
          <a:noFill/>
          <a:ln>
            <a:noFill/>
          </a:ln>
        </p:spPr>
      </p:pic>
      <p:sp>
        <p:nvSpPr>
          <p:cNvPr id="71" name="Google Shape;71;p13"/>
          <p:cNvSpPr txBox="1"/>
          <p:nvPr/>
        </p:nvSpPr>
        <p:spPr>
          <a:xfrm>
            <a:off x="1033925" y="3407575"/>
            <a:ext cx="31935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Merriweather"/>
                <a:ea typeface="Merriweather"/>
                <a:cs typeface="Merriweather"/>
                <a:sym typeface="Merriweather"/>
              </a:rPr>
              <a:t>Andrea Azarcon Heller</a:t>
            </a:r>
            <a:endParaRPr sz="15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500">
                <a:solidFill>
                  <a:schemeClr val="dk1"/>
                </a:solidFill>
                <a:latin typeface="Merriweather"/>
                <a:ea typeface="Merriweather"/>
                <a:cs typeface="Merriweather"/>
                <a:sym typeface="Merriweather"/>
              </a:rPr>
              <a:t>Generative AI Program Manager</a:t>
            </a:r>
            <a:endParaRPr sz="15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500">
                <a:solidFill>
                  <a:schemeClr val="dk1"/>
                </a:solidFill>
                <a:latin typeface="Merriweather"/>
                <a:ea typeface="Merriweather"/>
                <a:cs typeface="Merriweather"/>
                <a:sym typeface="Merriweather"/>
              </a:rPr>
              <a:t>Andrea.Azarcon@gsa.gov</a:t>
            </a:r>
            <a:endParaRPr sz="1500">
              <a:solidFill>
                <a:schemeClr val="dk1"/>
              </a:solidFill>
              <a:latin typeface="Merriweather"/>
              <a:ea typeface="Merriweather"/>
              <a:cs typeface="Merriweather"/>
              <a:sym typeface="Merriweather"/>
            </a:endParaRPr>
          </a:p>
          <a:p>
            <a:pPr marL="0" lvl="0" indent="0" algn="ctr" rtl="0">
              <a:spcBef>
                <a:spcPts val="0"/>
              </a:spcBef>
              <a:spcAft>
                <a:spcPts val="0"/>
              </a:spcAft>
              <a:buNone/>
            </a:pPr>
            <a:endParaRPr sz="1500">
              <a:solidFill>
                <a:schemeClr val="dk1"/>
              </a:solidFill>
              <a:latin typeface="Merriweather"/>
              <a:ea typeface="Merriweather"/>
              <a:cs typeface="Merriweather"/>
              <a:sym typeface="Merriweather"/>
            </a:endParaRPr>
          </a:p>
        </p:txBody>
      </p:sp>
      <p:pic>
        <p:nvPicPr>
          <p:cNvPr id="72" name="Google Shape;72;p13" descr="headshot of a different business professional with a different background that is not Caucasian "/>
          <p:cNvPicPr preferRelativeResize="0"/>
          <p:nvPr/>
        </p:nvPicPr>
        <p:blipFill rotWithShape="1">
          <a:blip r:embed="rId6">
            <a:alphaModFix/>
          </a:blip>
          <a:srcRect l="14941" t="9374" r="14948" b="20515"/>
          <a:stretch/>
        </p:blipFill>
        <p:spPr>
          <a:xfrm>
            <a:off x="5529100" y="1406420"/>
            <a:ext cx="1758100" cy="1758100"/>
          </a:xfrm>
          <a:prstGeom prst="rect">
            <a:avLst/>
          </a:prstGeom>
          <a:noFill/>
          <a:ln>
            <a:noFill/>
          </a:ln>
        </p:spPr>
      </p:pic>
      <p:pic>
        <p:nvPicPr>
          <p:cNvPr id="75" name="Google Shape;75;p13" descr="A headshot of Brad Ludlow, a user researcher specializing in generative AI, smiling while dressed in a business suit."/>
          <p:cNvPicPr preferRelativeResize="0"/>
          <p:nvPr/>
        </p:nvPicPr>
        <p:blipFill rotWithShape="1">
          <a:blip r:embed="rId7">
            <a:alphaModFix/>
          </a:blip>
          <a:srcRect t="9656" b="25752"/>
          <a:stretch/>
        </p:blipFill>
        <p:spPr>
          <a:xfrm>
            <a:off x="5391300" y="1299375"/>
            <a:ext cx="2033700" cy="1972200"/>
          </a:xfrm>
          <a:prstGeom prst="roundRect">
            <a:avLst>
              <a:gd name="adj" fmla="val 16667"/>
            </a:avLst>
          </a:prstGeom>
          <a:noFill/>
          <a:ln>
            <a:noFill/>
          </a:ln>
        </p:spPr>
      </p:pic>
      <p:sp>
        <p:nvSpPr>
          <p:cNvPr id="73" name="Google Shape;73;p13"/>
          <p:cNvSpPr txBox="1"/>
          <p:nvPr/>
        </p:nvSpPr>
        <p:spPr>
          <a:xfrm>
            <a:off x="4811400" y="3407575"/>
            <a:ext cx="31935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Merriweather"/>
                <a:ea typeface="Merriweather"/>
                <a:cs typeface="Merriweather"/>
                <a:sym typeface="Merriweather"/>
              </a:rPr>
              <a:t>Brad Ludlow</a:t>
            </a:r>
            <a:endParaRPr sz="15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500">
                <a:solidFill>
                  <a:schemeClr val="dk1"/>
                </a:solidFill>
                <a:latin typeface="Merriweather"/>
                <a:ea typeface="Merriweather"/>
                <a:cs typeface="Merriweather"/>
                <a:sym typeface="Merriweather"/>
              </a:rPr>
              <a:t>Generative AI User Research</a:t>
            </a:r>
            <a:endParaRPr sz="15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500">
                <a:solidFill>
                  <a:schemeClr val="dk1"/>
                </a:solidFill>
                <a:latin typeface="Merriweather"/>
                <a:ea typeface="Merriweather"/>
                <a:cs typeface="Merriweather"/>
                <a:sym typeface="Merriweather"/>
              </a:rPr>
              <a:t>Brad.Ludlow@gsa.gov</a:t>
            </a:r>
            <a:endParaRPr sz="1500">
              <a:solidFill>
                <a:schemeClr val="dk1"/>
              </a:solidFill>
              <a:latin typeface="Merriweather"/>
              <a:ea typeface="Merriweather"/>
              <a:cs typeface="Merriweather"/>
              <a:sym typeface="Merriweather"/>
            </a:endParaRPr>
          </a:p>
          <a:p>
            <a:pPr marL="0" lvl="0" indent="0" algn="ctr" rtl="0">
              <a:spcBef>
                <a:spcPts val="0"/>
              </a:spcBef>
              <a:spcAft>
                <a:spcPts val="0"/>
              </a:spcAft>
              <a:buNone/>
            </a:pPr>
            <a:endParaRPr sz="1500">
              <a:solidFill>
                <a:schemeClr val="dk1"/>
              </a:solidFill>
              <a:latin typeface="Merriweather"/>
              <a:ea typeface="Merriweather"/>
              <a:cs typeface="Merriweather"/>
              <a:sym typeface="Merriweather"/>
            </a:endParaRPr>
          </a:p>
        </p:txBody>
      </p:sp>
      <p:sp>
        <p:nvSpPr>
          <p:cNvPr id="70" name="Google Shape;70;p13"/>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1" name="Google Shape;221;p31"/>
          <p:cNvSpPr txBox="1">
            <a:spLocks noGrp="1"/>
          </p:cNvSpPr>
          <p:nvPr>
            <p:ph type="title" idx="4294967295"/>
          </p:nvPr>
        </p:nvSpPr>
        <p:spPr>
          <a:xfrm>
            <a:off x="311700" y="23000"/>
            <a:ext cx="8520600" cy="79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800" b="1" i="0" u="none" strike="noStrike" kern="0" cap="none" spc="0" normalizeH="0" baseline="0" noProof="0" dirty="0">
                <a:ln>
                  <a:noFill/>
                </a:ln>
                <a:solidFill>
                  <a:schemeClr val="dk1"/>
                </a:solidFill>
                <a:effectLst/>
                <a:uLnTx/>
                <a:uFillTx/>
                <a:latin typeface="Merriweather"/>
                <a:ea typeface="Merriweather"/>
                <a:cs typeface="Merriweather"/>
                <a:sym typeface="Merriweather"/>
              </a:rPr>
              <a:t>Bridging the RFO into Practice with you!</a:t>
            </a:r>
            <a:endParaRPr kumimoji="0" lang="en-US" sz="1800" b="0" i="0" u="none" strike="noStrike" kern="0" cap="none" spc="0" normalizeH="0" baseline="0" noProof="0" dirty="0">
              <a:ln>
                <a:noFill/>
              </a:ln>
              <a:solidFill>
                <a:srgbClr val="000000"/>
              </a:solidFill>
              <a:effectLst/>
              <a:uLnTx/>
              <a:uFillTx/>
              <a:latin typeface="Merriweather"/>
              <a:ea typeface="Merriweather"/>
              <a:cs typeface="Merriweather"/>
              <a:sym typeface="Merriweathe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222222"/>
                </a:solidFill>
                <a:effectLst/>
                <a:uLnTx/>
                <a:uFillTx/>
                <a:latin typeface="Merriweather"/>
                <a:ea typeface="Merriweather"/>
                <a:cs typeface="Merriweather"/>
                <a:sym typeface="Merriweather"/>
              </a:rPr>
              <a:t>From Policy  → Practice  → Scaling   </a:t>
            </a:r>
            <a:endParaRPr kumimoji="0" lang="en-US" sz="1800" b="0" i="0" u="none" strike="noStrike" kern="0" cap="none" spc="0" normalizeH="0" baseline="0" noProof="0" dirty="0">
              <a:ln>
                <a:noFill/>
              </a:ln>
              <a:solidFill>
                <a:srgbClr val="000000"/>
              </a:solidFill>
              <a:effectLst/>
              <a:uLnTx/>
              <a:uFillTx/>
              <a:latin typeface="Merriweather"/>
              <a:ea typeface="Merriweather"/>
              <a:cs typeface="Merriweather"/>
              <a:sym typeface="Merriweather"/>
            </a:endParaRPr>
          </a:p>
        </p:txBody>
      </p:sp>
      <p:sp>
        <p:nvSpPr>
          <p:cNvPr id="244" name="Google Shape;244;p31"/>
          <p:cNvSpPr txBox="1"/>
          <p:nvPr/>
        </p:nvSpPr>
        <p:spPr>
          <a:xfrm>
            <a:off x="510225" y="897100"/>
            <a:ext cx="2874900" cy="5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latin typeface="Merriweather"/>
                <a:ea typeface="Merriweather"/>
                <a:cs typeface="Merriweather"/>
                <a:sym typeface="Merriweather"/>
              </a:rPr>
              <a:t>RFO/GSAR* Ecosystem</a:t>
            </a:r>
            <a:endParaRPr/>
          </a:p>
        </p:txBody>
      </p:sp>
      <p:sp>
        <p:nvSpPr>
          <p:cNvPr id="233" name="Google Shape;233;p31"/>
          <p:cNvSpPr/>
          <p:nvPr/>
        </p:nvSpPr>
        <p:spPr>
          <a:xfrm>
            <a:off x="834039" y="1798296"/>
            <a:ext cx="1596000" cy="482100"/>
          </a:xfrm>
          <a:prstGeom prst="round2SameRect">
            <a:avLst>
              <a:gd name="adj1" fmla="val 47301"/>
              <a:gd name="adj2" fmla="val 0"/>
            </a:avLst>
          </a:prstGeom>
          <a:solidFill>
            <a:srgbClr val="1F2D61"/>
          </a:solidFill>
          <a:ln w="9525" cap="flat" cmpd="sng">
            <a:solidFill>
              <a:srgbClr val="12355B"/>
            </a:solidFill>
            <a:prstDash val="solid"/>
            <a:round/>
            <a:headEnd type="none" w="sm" len="sm"/>
            <a:tailEnd type="none" w="sm" len="sm"/>
          </a:ln>
        </p:spPr>
        <p:txBody>
          <a:bodyPr spcFirstLastPara="1" wrap="square" lIns="83050" tIns="41575" rIns="83050" bIns="41575" anchor="ctr" anchorCtr="0">
            <a:noAutofit/>
          </a:bodyPr>
          <a:lstStyle/>
          <a:p>
            <a:pPr marL="0" marR="0" lvl="0" indent="0" algn="ctr" rtl="0">
              <a:lnSpc>
                <a:spcPct val="100000"/>
              </a:lnSpc>
              <a:spcBef>
                <a:spcPts val="0"/>
              </a:spcBef>
              <a:spcAft>
                <a:spcPts val="0"/>
              </a:spcAft>
              <a:buClr>
                <a:srgbClr val="000000"/>
              </a:buClr>
              <a:buSzPts val="1695"/>
              <a:buFont typeface="Arial"/>
              <a:buNone/>
            </a:pPr>
            <a:r>
              <a:rPr lang="en" b="1" dirty="0">
                <a:solidFill>
                  <a:srgbClr val="FFFFFF"/>
                </a:solidFill>
                <a:latin typeface="Merriweather"/>
                <a:ea typeface="Merriweather"/>
                <a:cs typeface="Merriweather"/>
                <a:sym typeface="Merriweather"/>
              </a:rPr>
              <a:t>New Policy</a:t>
            </a:r>
            <a:endParaRPr b="1" i="0" u="none" strike="noStrike" cap="none" dirty="0">
              <a:solidFill>
                <a:srgbClr val="000000"/>
              </a:solidFill>
              <a:latin typeface="Merriweather"/>
              <a:ea typeface="Merriweather"/>
              <a:cs typeface="Merriweather"/>
              <a:sym typeface="Merriweather"/>
            </a:endParaRPr>
          </a:p>
        </p:txBody>
      </p:sp>
      <p:pic>
        <p:nvPicPr>
          <p:cNvPr id="224" name="Google Shape;224;p31" descr="An image of a sample GSAR letter signed for the implementation of a new policy."/>
          <p:cNvPicPr preferRelativeResize="0"/>
          <p:nvPr/>
        </p:nvPicPr>
        <p:blipFill>
          <a:blip r:embed="rId4">
            <a:alphaModFix/>
          </a:blip>
          <a:stretch>
            <a:fillRect/>
          </a:stretch>
        </p:blipFill>
        <p:spPr>
          <a:xfrm>
            <a:off x="852401" y="2290190"/>
            <a:ext cx="1559321" cy="1373572"/>
          </a:xfrm>
          <a:prstGeom prst="rect">
            <a:avLst/>
          </a:prstGeom>
          <a:noFill/>
          <a:ln w="17475" cap="flat" cmpd="sng">
            <a:solidFill>
              <a:srgbClr val="000000"/>
            </a:solidFill>
            <a:prstDash val="solid"/>
            <a:round/>
            <a:headEnd type="none" w="sm" len="sm"/>
            <a:tailEnd type="none" w="sm" len="sm"/>
          </a:ln>
        </p:spPr>
      </p:pic>
      <p:sp>
        <p:nvSpPr>
          <p:cNvPr id="223" name="Google Shape;223;p31"/>
          <p:cNvSpPr/>
          <p:nvPr/>
        </p:nvSpPr>
        <p:spPr>
          <a:xfrm>
            <a:off x="833750" y="3663799"/>
            <a:ext cx="1596000" cy="336600"/>
          </a:xfrm>
          <a:prstGeom prst="rect">
            <a:avLst/>
          </a:prstGeom>
          <a:solidFill>
            <a:srgbClr val="617498"/>
          </a:solidFill>
          <a:ln w="9525" cap="flat" cmpd="sng">
            <a:solidFill>
              <a:srgbClr val="EEEEEE"/>
            </a:solidFill>
            <a:prstDash val="solid"/>
            <a:round/>
            <a:headEnd type="none" w="sm" len="sm"/>
            <a:tailEnd type="none" w="sm" len="sm"/>
          </a:ln>
        </p:spPr>
        <p:txBody>
          <a:bodyPr spcFirstLastPara="1" wrap="square" lIns="83050" tIns="41575" rIns="83050" bIns="41575" anchor="ctr" anchorCtr="0">
            <a:noAutofit/>
          </a:bodyPr>
          <a:lstStyle/>
          <a:p>
            <a:pPr marL="0" marR="0" lvl="0" indent="0" algn="ctr" rtl="0">
              <a:lnSpc>
                <a:spcPct val="100000"/>
              </a:lnSpc>
              <a:spcBef>
                <a:spcPts val="0"/>
              </a:spcBef>
              <a:spcAft>
                <a:spcPts val="0"/>
              </a:spcAft>
              <a:buClr>
                <a:srgbClr val="000000"/>
              </a:buClr>
              <a:buSzPts val="1090"/>
              <a:buFont typeface="Arial"/>
              <a:buNone/>
            </a:pPr>
            <a:r>
              <a:rPr lang="en" sz="1332" b="1">
                <a:solidFill>
                  <a:srgbClr val="FFFFFF"/>
                </a:solidFill>
                <a:latin typeface="Merriweather"/>
                <a:ea typeface="Merriweather"/>
                <a:cs typeface="Merriweather"/>
                <a:sym typeface="Merriweather"/>
              </a:rPr>
              <a:t>RFO &amp; GSAR</a:t>
            </a:r>
            <a:endParaRPr sz="1332" b="1">
              <a:solidFill>
                <a:srgbClr val="FFFFFF"/>
              </a:solidFill>
              <a:latin typeface="Merriweather"/>
              <a:ea typeface="Merriweather"/>
              <a:cs typeface="Merriweather"/>
              <a:sym typeface="Merriweather"/>
            </a:endParaRPr>
          </a:p>
        </p:txBody>
      </p:sp>
      <p:sp>
        <p:nvSpPr>
          <p:cNvPr id="245" name="Google Shape;245;p31"/>
          <p:cNvSpPr txBox="1"/>
          <p:nvPr/>
        </p:nvSpPr>
        <p:spPr>
          <a:xfrm>
            <a:off x="339950" y="4112100"/>
            <a:ext cx="2663700" cy="2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GSA’s Supplement is also in overhaul, the GSAR</a:t>
            </a:r>
            <a:endParaRPr/>
          </a:p>
        </p:txBody>
      </p:sp>
      <p:sp>
        <p:nvSpPr>
          <p:cNvPr id="242" name="Google Shape;242;p31" descr="An image of a dark blue arrow pointing to the right."/>
          <p:cNvSpPr/>
          <p:nvPr/>
        </p:nvSpPr>
        <p:spPr>
          <a:xfrm>
            <a:off x="2679316" y="2511200"/>
            <a:ext cx="733800" cy="400500"/>
          </a:xfrm>
          <a:prstGeom prst="rightArrow">
            <a:avLst>
              <a:gd name="adj1" fmla="val 50000"/>
              <a:gd name="adj2" fmla="val 50000"/>
            </a:avLst>
          </a:prstGeom>
          <a:solidFill>
            <a:srgbClr val="031F34"/>
          </a:solidFill>
          <a:ln w="11775" cap="flat" cmpd="sng">
            <a:solidFill>
              <a:srgbClr val="000000"/>
            </a:solidFill>
            <a:prstDash val="solid"/>
            <a:round/>
            <a:headEnd type="none" w="sm" len="sm"/>
            <a:tailEnd type="none" w="sm" len="sm"/>
          </a:ln>
        </p:spPr>
        <p:txBody>
          <a:bodyPr spcFirstLastPara="1" wrap="square" lIns="112975" tIns="112975" rIns="112975" bIns="112975" anchor="ctr" anchorCtr="0">
            <a:noAutofit/>
          </a:bodyPr>
          <a:lstStyle/>
          <a:p>
            <a:pPr marL="0" lvl="0" indent="0" algn="ctr" rtl="0">
              <a:spcBef>
                <a:spcPts val="0"/>
              </a:spcBef>
              <a:spcAft>
                <a:spcPts val="0"/>
              </a:spcAft>
              <a:buNone/>
            </a:pPr>
            <a:endParaRPr sz="1730">
              <a:solidFill>
                <a:srgbClr val="F6F6F6"/>
              </a:solidFill>
              <a:latin typeface="Roboto"/>
              <a:ea typeface="Roboto"/>
              <a:cs typeface="Roboto"/>
              <a:sym typeface="Roboto"/>
            </a:endParaRPr>
          </a:p>
        </p:txBody>
      </p:sp>
      <p:sp>
        <p:nvSpPr>
          <p:cNvPr id="219" name="Google Shape;219;p31">
            <a:extLst>
              <a:ext uri="{C183D7F6-B498-43B3-948B-1728B52AA6E4}">
                <adec:decorative xmlns:adec="http://schemas.microsoft.com/office/drawing/2017/decorative" val="1"/>
              </a:ext>
            </a:extLst>
          </p:cNvPr>
          <p:cNvSpPr/>
          <p:nvPr/>
        </p:nvSpPr>
        <p:spPr>
          <a:xfrm>
            <a:off x="3701225" y="954400"/>
            <a:ext cx="1764000" cy="482100"/>
          </a:xfrm>
          <a:prstGeom prst="rect">
            <a:avLst/>
          </a:prstGeom>
          <a:solidFill>
            <a:srgbClr val="EEEEEE"/>
          </a:solidFill>
          <a:ln w="10350" cap="flat" cmpd="sng">
            <a:solidFill>
              <a:srgbClr val="000000"/>
            </a:solidFill>
            <a:prstDash val="solid"/>
            <a:round/>
            <a:headEnd type="none" w="sm" len="sm"/>
            <a:tailEnd type="none" w="sm" len="sm"/>
          </a:ln>
        </p:spPr>
        <p:txBody>
          <a:bodyPr spcFirstLastPara="1" wrap="square" lIns="74375" tIns="74375" rIns="74375" bIns="74375" anchor="ctr" anchorCtr="0">
            <a:noAutofit/>
          </a:bodyPr>
          <a:lstStyle/>
          <a:p>
            <a:pPr marL="0" marR="0" lvl="0" indent="0" algn="ctr" rtl="0">
              <a:lnSpc>
                <a:spcPct val="100000"/>
              </a:lnSpc>
              <a:spcBef>
                <a:spcPts val="0"/>
              </a:spcBef>
              <a:spcAft>
                <a:spcPts val="0"/>
              </a:spcAft>
              <a:buClr>
                <a:srgbClr val="000000"/>
              </a:buClr>
              <a:buSzPts val="867"/>
              <a:buFont typeface="Arial"/>
              <a:buNone/>
            </a:pPr>
            <a:endParaRPr sz="1193" b="1">
              <a:solidFill>
                <a:srgbClr val="FFFFFF"/>
              </a:solidFill>
            </a:endParaRPr>
          </a:p>
        </p:txBody>
      </p:sp>
      <p:pic>
        <p:nvPicPr>
          <p:cNvPr id="231" name="Google Shape;231;p3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746436" y="1000687"/>
            <a:ext cx="333735" cy="397441"/>
          </a:xfrm>
          <a:prstGeom prst="rect">
            <a:avLst/>
          </a:prstGeom>
          <a:noFill/>
          <a:ln>
            <a:noFill/>
          </a:ln>
        </p:spPr>
      </p:pic>
      <p:sp>
        <p:nvSpPr>
          <p:cNvPr id="225" name="Google Shape;225;p31"/>
          <p:cNvSpPr/>
          <p:nvPr/>
        </p:nvSpPr>
        <p:spPr>
          <a:xfrm>
            <a:off x="3703875" y="1444400"/>
            <a:ext cx="1764000" cy="400500"/>
          </a:xfrm>
          <a:prstGeom prst="rect">
            <a:avLst/>
          </a:prstGeom>
          <a:solidFill>
            <a:srgbClr val="B11117"/>
          </a:solidFill>
          <a:ln w="9525" cap="flat" cmpd="sng">
            <a:solidFill>
              <a:srgbClr val="000000"/>
            </a:solidFill>
            <a:prstDash val="solid"/>
            <a:round/>
            <a:headEnd type="none" w="sm" len="sm"/>
            <a:tailEnd type="none" w="sm" len="sm"/>
          </a:ln>
        </p:spPr>
        <p:txBody>
          <a:bodyPr spcFirstLastPara="1" wrap="square" lIns="71150" tIns="35625" rIns="71150" bIns="35625" anchor="ctr" anchorCtr="0">
            <a:noAutofit/>
          </a:bodyPr>
          <a:lstStyle/>
          <a:p>
            <a:pPr marL="0" marR="0" lvl="0" indent="0" algn="ctr" rtl="0">
              <a:lnSpc>
                <a:spcPct val="100000"/>
              </a:lnSpc>
              <a:spcBef>
                <a:spcPts val="0"/>
              </a:spcBef>
              <a:spcAft>
                <a:spcPts val="0"/>
              </a:spcAft>
              <a:buClr>
                <a:srgbClr val="000000"/>
              </a:buClr>
              <a:buSzPts val="1452"/>
              <a:buFont typeface="Arial"/>
              <a:buNone/>
            </a:pPr>
            <a:r>
              <a:rPr lang="en" sz="1199" b="1">
                <a:solidFill>
                  <a:srgbClr val="FFFFFF"/>
                </a:solidFill>
                <a:latin typeface="Merriweather"/>
                <a:ea typeface="Merriweather"/>
                <a:cs typeface="Merriweather"/>
                <a:sym typeface="Merriweather"/>
              </a:rPr>
              <a:t>Practitioners</a:t>
            </a:r>
            <a:endParaRPr sz="1199" b="1" i="0" u="none" strike="noStrike" cap="none">
              <a:solidFill>
                <a:srgbClr val="000000"/>
              </a:solidFill>
              <a:latin typeface="Merriweather"/>
              <a:ea typeface="Merriweather"/>
              <a:cs typeface="Merriweather"/>
              <a:sym typeface="Merriweather"/>
            </a:endParaRPr>
          </a:p>
        </p:txBody>
      </p:sp>
      <p:pic>
        <p:nvPicPr>
          <p:cNvPr id="232" name="Google Shape;232;p3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329164" y="1005846"/>
            <a:ext cx="390244" cy="387102"/>
          </a:xfrm>
          <a:prstGeom prst="rect">
            <a:avLst/>
          </a:prstGeom>
          <a:noFill/>
          <a:ln>
            <a:noFill/>
          </a:ln>
        </p:spPr>
      </p:pic>
      <p:pic>
        <p:nvPicPr>
          <p:cNvPr id="230" name="Google Shape;230;p31">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4968446" y="1005849"/>
            <a:ext cx="333747" cy="387105"/>
          </a:xfrm>
          <a:prstGeom prst="rect">
            <a:avLst/>
          </a:prstGeom>
          <a:noFill/>
          <a:ln>
            <a:noFill/>
          </a:ln>
        </p:spPr>
      </p:pic>
      <p:sp>
        <p:nvSpPr>
          <p:cNvPr id="220" name="Google Shape;220;p31" descr="An image of a circle featuring the text &quot;Practice, Training, Socialization.&quot;"/>
          <p:cNvSpPr/>
          <p:nvPr/>
        </p:nvSpPr>
        <p:spPr>
          <a:xfrm>
            <a:off x="3690136" y="1945798"/>
            <a:ext cx="1764000" cy="1708200"/>
          </a:xfrm>
          <a:prstGeom prst="donut">
            <a:avLst>
              <a:gd name="adj" fmla="val 3614"/>
            </a:avLst>
          </a:prstGeom>
          <a:solidFill>
            <a:srgbClr val="031F34"/>
          </a:solidFill>
          <a:ln>
            <a:noFill/>
          </a:ln>
          <a:effectLst>
            <a:reflection endPos="30000" dist="38100" dir="5400000" fadeDir="5400012" sy="-100000" algn="bl" rotWithShape="0"/>
          </a:effectLst>
        </p:spPr>
        <p:txBody>
          <a:bodyPr spcFirstLastPara="1" wrap="square" lIns="44950" tIns="22475" rIns="44950" bIns="22475" anchor="ctr" anchorCtr="0">
            <a:noAutofit/>
          </a:bodyPr>
          <a:lstStyle/>
          <a:p>
            <a:pPr marL="0" marR="0" lvl="0" indent="0" algn="ctr" rtl="0">
              <a:lnSpc>
                <a:spcPct val="100000"/>
              </a:lnSpc>
              <a:spcBef>
                <a:spcPts val="0"/>
              </a:spcBef>
              <a:spcAft>
                <a:spcPts val="0"/>
              </a:spcAft>
              <a:buClr>
                <a:srgbClr val="000000"/>
              </a:buClr>
              <a:buSzPts val="917"/>
              <a:buFont typeface="Arial"/>
              <a:buNone/>
            </a:pPr>
            <a:endParaRPr sz="917" b="0" i="0" u="none" strike="noStrike" cap="none">
              <a:solidFill>
                <a:srgbClr val="000000"/>
              </a:solidFill>
              <a:latin typeface="Calibri"/>
              <a:ea typeface="Calibri"/>
              <a:cs typeface="Calibri"/>
              <a:sym typeface="Calibri"/>
            </a:endParaRPr>
          </a:p>
        </p:txBody>
      </p:sp>
      <p:sp>
        <p:nvSpPr>
          <p:cNvPr id="229" name="Google Shape;229;p31"/>
          <p:cNvSpPr/>
          <p:nvPr/>
        </p:nvSpPr>
        <p:spPr>
          <a:xfrm>
            <a:off x="3703875" y="1961550"/>
            <a:ext cx="1736100" cy="1676700"/>
          </a:xfrm>
          <a:prstGeom prst="ellipse">
            <a:avLst/>
          </a:prstGeom>
          <a:solidFill>
            <a:srgbClr val="1F2D61"/>
          </a:solidFill>
          <a:ln w="9525" cap="flat" cmpd="sng">
            <a:solidFill>
              <a:srgbClr val="000000"/>
            </a:solidFill>
            <a:prstDash val="solid"/>
            <a:round/>
            <a:headEnd type="none" w="sm" len="sm"/>
            <a:tailEnd type="none" w="sm" len="sm"/>
          </a:ln>
        </p:spPr>
        <p:txBody>
          <a:bodyPr spcFirstLastPara="1" wrap="square" lIns="55325" tIns="0" rIns="55325" bIns="0" anchor="ctr" anchorCtr="0">
            <a:noAutofit/>
          </a:bodyPr>
          <a:lstStyle/>
          <a:p>
            <a:pPr marL="0" marR="0" lvl="0" indent="0" algn="ctr" rtl="0">
              <a:lnSpc>
                <a:spcPct val="100000"/>
              </a:lnSpc>
              <a:spcBef>
                <a:spcPts val="0"/>
              </a:spcBef>
              <a:spcAft>
                <a:spcPts val="0"/>
              </a:spcAft>
              <a:buClr>
                <a:srgbClr val="000000"/>
              </a:buClr>
              <a:buSzPts val="1129"/>
              <a:buFont typeface="Arial"/>
              <a:buNone/>
            </a:pPr>
            <a:r>
              <a:rPr lang="en" sz="1328" b="1">
                <a:solidFill>
                  <a:srgbClr val="FFFFFF"/>
                </a:solidFill>
                <a:latin typeface="Merriweather"/>
                <a:ea typeface="Merriweather"/>
                <a:cs typeface="Merriweather"/>
                <a:sym typeface="Merriweather"/>
              </a:rPr>
              <a:t>Practice</a:t>
            </a:r>
            <a:endParaRPr sz="1328" b="1">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129"/>
              <a:buFont typeface="Arial"/>
              <a:buNone/>
            </a:pPr>
            <a:r>
              <a:rPr lang="en" sz="1328" b="1">
                <a:solidFill>
                  <a:srgbClr val="FFFFFF"/>
                </a:solidFill>
                <a:latin typeface="Merriweather"/>
                <a:ea typeface="Merriweather"/>
                <a:cs typeface="Merriweather"/>
                <a:sym typeface="Merriweather"/>
              </a:rPr>
              <a:t>Training</a:t>
            </a:r>
            <a:endParaRPr sz="1328" b="1">
              <a:solidFill>
                <a:srgbClr val="FFFFFF"/>
              </a:solidFill>
              <a:latin typeface="Merriweather"/>
              <a:ea typeface="Merriweather"/>
              <a:cs typeface="Merriweather"/>
              <a:sym typeface="Merriweather"/>
            </a:endParaRPr>
          </a:p>
          <a:p>
            <a:pPr marL="0" marR="0" lvl="0" indent="0" algn="ctr" rtl="0">
              <a:lnSpc>
                <a:spcPct val="100000"/>
              </a:lnSpc>
              <a:spcBef>
                <a:spcPts val="0"/>
              </a:spcBef>
              <a:spcAft>
                <a:spcPts val="1000"/>
              </a:spcAft>
              <a:buClr>
                <a:srgbClr val="000000"/>
              </a:buClr>
              <a:buSzPts val="1129"/>
              <a:buFont typeface="Arial"/>
              <a:buNone/>
            </a:pPr>
            <a:r>
              <a:rPr lang="en" sz="1328" b="1">
                <a:solidFill>
                  <a:srgbClr val="FFFFFF"/>
                </a:solidFill>
                <a:latin typeface="Merriweather"/>
                <a:ea typeface="Merriweather"/>
                <a:cs typeface="Merriweather"/>
                <a:sym typeface="Merriweather"/>
              </a:rPr>
              <a:t>Socialization</a:t>
            </a:r>
            <a:endParaRPr sz="1328" b="1">
              <a:solidFill>
                <a:srgbClr val="FFFFFF"/>
              </a:solidFill>
              <a:latin typeface="Merriweather"/>
              <a:ea typeface="Merriweather"/>
              <a:cs typeface="Merriweather"/>
              <a:sym typeface="Merriweather"/>
            </a:endParaRPr>
          </a:p>
        </p:txBody>
      </p:sp>
      <p:grpSp>
        <p:nvGrpSpPr>
          <p:cNvPr id="236" name="Google Shape;236;p31">
            <a:extLst>
              <a:ext uri="{C183D7F6-B498-43B3-948B-1728B52AA6E4}">
                <adec:decorative xmlns:adec="http://schemas.microsoft.com/office/drawing/2017/decorative" val="1"/>
              </a:ext>
            </a:extLst>
          </p:cNvPr>
          <p:cNvGrpSpPr/>
          <p:nvPr/>
        </p:nvGrpSpPr>
        <p:grpSpPr>
          <a:xfrm rot="-2236250">
            <a:off x="3684400" y="3138078"/>
            <a:ext cx="382232" cy="283369"/>
            <a:chOff x="2841944" y="3895426"/>
            <a:chExt cx="534951" cy="321600"/>
          </a:xfrm>
        </p:grpSpPr>
        <p:sp>
          <p:nvSpPr>
            <p:cNvPr id="237" name="Google Shape;237;p31"/>
            <p:cNvSpPr/>
            <p:nvPr/>
          </p:nvSpPr>
          <p:spPr>
            <a:xfrm rot="5403207" flipH="1">
              <a:off x="3082295" y="3922576"/>
              <a:ext cx="321600" cy="267300"/>
            </a:xfrm>
            <a:prstGeom prst="parallelogram">
              <a:avLst>
                <a:gd name="adj" fmla="val 75481"/>
              </a:avLst>
            </a:prstGeom>
            <a:solidFill>
              <a:srgbClr val="B11117"/>
            </a:solidFill>
            <a:ln w="4450" cap="flat" cmpd="sng">
              <a:solidFill>
                <a:srgbClr val="031F34"/>
              </a:solidFill>
              <a:prstDash val="solid"/>
              <a:round/>
              <a:headEnd type="none" w="sm" len="sm"/>
              <a:tailEnd type="none" w="sm" len="sm"/>
            </a:ln>
          </p:spPr>
          <p:txBody>
            <a:bodyPr spcFirstLastPara="1" wrap="square" lIns="42800" tIns="42800" rIns="42800" bIns="42800" anchor="ctr" anchorCtr="0">
              <a:noAutofit/>
            </a:bodyPr>
            <a:lstStyle/>
            <a:p>
              <a:pPr marL="0" lvl="0" indent="0" algn="ctr" rtl="0">
                <a:spcBef>
                  <a:spcPts val="0"/>
                </a:spcBef>
                <a:spcAft>
                  <a:spcPts val="0"/>
                </a:spcAft>
                <a:buNone/>
              </a:pPr>
              <a:endParaRPr sz="613">
                <a:solidFill>
                  <a:srgbClr val="F6F6F6"/>
                </a:solidFill>
                <a:latin typeface="Roboto"/>
                <a:ea typeface="Roboto"/>
                <a:cs typeface="Roboto"/>
                <a:sym typeface="Roboto"/>
              </a:endParaRPr>
            </a:p>
          </p:txBody>
        </p:sp>
        <p:sp>
          <p:nvSpPr>
            <p:cNvPr id="238" name="Google Shape;238;p31"/>
            <p:cNvSpPr/>
            <p:nvPr/>
          </p:nvSpPr>
          <p:spPr>
            <a:xfrm rot="-5403207">
              <a:off x="2814944" y="3922576"/>
              <a:ext cx="321600" cy="267300"/>
            </a:xfrm>
            <a:prstGeom prst="parallelogram">
              <a:avLst>
                <a:gd name="adj" fmla="val 75481"/>
              </a:avLst>
            </a:prstGeom>
            <a:solidFill>
              <a:srgbClr val="B11117"/>
            </a:solidFill>
            <a:ln w="4450" cap="flat" cmpd="sng">
              <a:solidFill>
                <a:srgbClr val="031F34"/>
              </a:solidFill>
              <a:prstDash val="solid"/>
              <a:round/>
              <a:headEnd type="none" w="sm" len="sm"/>
              <a:tailEnd type="none" w="sm" len="sm"/>
            </a:ln>
          </p:spPr>
          <p:txBody>
            <a:bodyPr spcFirstLastPara="1" wrap="square" lIns="42800" tIns="42800" rIns="42800" bIns="42800" anchor="ctr" anchorCtr="0">
              <a:noAutofit/>
            </a:bodyPr>
            <a:lstStyle/>
            <a:p>
              <a:pPr marL="0" lvl="0" indent="0" algn="ctr" rtl="0">
                <a:spcBef>
                  <a:spcPts val="0"/>
                </a:spcBef>
                <a:spcAft>
                  <a:spcPts val="0"/>
                </a:spcAft>
                <a:buNone/>
              </a:pPr>
              <a:endParaRPr sz="613">
                <a:solidFill>
                  <a:srgbClr val="F6F6F6"/>
                </a:solidFill>
                <a:latin typeface="Roboto"/>
                <a:ea typeface="Roboto"/>
                <a:cs typeface="Roboto"/>
                <a:sym typeface="Roboto"/>
              </a:endParaRPr>
            </a:p>
          </p:txBody>
        </p:sp>
      </p:grpSp>
      <p:grpSp>
        <p:nvGrpSpPr>
          <p:cNvPr id="239" name="Google Shape;239;p31">
            <a:extLst>
              <a:ext uri="{C183D7F6-B498-43B3-948B-1728B52AA6E4}">
                <adec:decorative xmlns:adec="http://schemas.microsoft.com/office/drawing/2017/decorative" val="1"/>
              </a:ext>
            </a:extLst>
          </p:cNvPr>
          <p:cNvGrpSpPr/>
          <p:nvPr/>
        </p:nvGrpSpPr>
        <p:grpSpPr>
          <a:xfrm rot="8815281" flipH="1">
            <a:off x="5090435" y="2202152"/>
            <a:ext cx="382353" cy="283347"/>
            <a:chOff x="2841944" y="3895426"/>
            <a:chExt cx="534951" cy="321600"/>
          </a:xfrm>
        </p:grpSpPr>
        <p:sp>
          <p:nvSpPr>
            <p:cNvPr id="240" name="Google Shape;240;p31"/>
            <p:cNvSpPr/>
            <p:nvPr/>
          </p:nvSpPr>
          <p:spPr>
            <a:xfrm rot="5403207" flipH="1">
              <a:off x="3082295" y="3922576"/>
              <a:ext cx="321600" cy="267300"/>
            </a:xfrm>
            <a:prstGeom prst="parallelogram">
              <a:avLst>
                <a:gd name="adj" fmla="val 75481"/>
              </a:avLst>
            </a:prstGeom>
            <a:solidFill>
              <a:srgbClr val="B11117"/>
            </a:solidFill>
            <a:ln w="4450" cap="flat" cmpd="sng">
              <a:solidFill>
                <a:srgbClr val="031F34"/>
              </a:solidFill>
              <a:prstDash val="solid"/>
              <a:round/>
              <a:headEnd type="none" w="sm" len="sm"/>
              <a:tailEnd type="none" w="sm" len="sm"/>
            </a:ln>
          </p:spPr>
          <p:txBody>
            <a:bodyPr spcFirstLastPara="1" wrap="square" lIns="42800" tIns="42800" rIns="42800" bIns="42800" anchor="ctr" anchorCtr="0">
              <a:noAutofit/>
            </a:bodyPr>
            <a:lstStyle/>
            <a:p>
              <a:pPr marL="0" lvl="0" indent="0" algn="ctr" rtl="0">
                <a:spcBef>
                  <a:spcPts val="0"/>
                </a:spcBef>
                <a:spcAft>
                  <a:spcPts val="0"/>
                </a:spcAft>
                <a:buNone/>
              </a:pPr>
              <a:endParaRPr sz="613">
                <a:solidFill>
                  <a:srgbClr val="F6F6F6"/>
                </a:solidFill>
                <a:latin typeface="Roboto"/>
                <a:ea typeface="Roboto"/>
                <a:cs typeface="Roboto"/>
                <a:sym typeface="Roboto"/>
              </a:endParaRPr>
            </a:p>
          </p:txBody>
        </p:sp>
        <p:sp>
          <p:nvSpPr>
            <p:cNvPr id="241" name="Google Shape;241;p31"/>
            <p:cNvSpPr/>
            <p:nvPr/>
          </p:nvSpPr>
          <p:spPr>
            <a:xfrm rot="-5403207">
              <a:off x="2814944" y="3922576"/>
              <a:ext cx="321600" cy="267300"/>
            </a:xfrm>
            <a:prstGeom prst="parallelogram">
              <a:avLst>
                <a:gd name="adj" fmla="val 75481"/>
              </a:avLst>
            </a:prstGeom>
            <a:solidFill>
              <a:srgbClr val="B11117"/>
            </a:solidFill>
            <a:ln w="4450" cap="flat" cmpd="sng">
              <a:solidFill>
                <a:srgbClr val="031F34"/>
              </a:solidFill>
              <a:prstDash val="solid"/>
              <a:round/>
              <a:headEnd type="none" w="sm" len="sm"/>
              <a:tailEnd type="none" w="sm" len="sm"/>
            </a:ln>
          </p:spPr>
          <p:txBody>
            <a:bodyPr spcFirstLastPara="1" wrap="square" lIns="42800" tIns="42800" rIns="42800" bIns="42800" anchor="ctr" anchorCtr="0">
              <a:noAutofit/>
            </a:bodyPr>
            <a:lstStyle/>
            <a:p>
              <a:pPr marL="0" lvl="0" indent="0" algn="ctr" rtl="0">
                <a:spcBef>
                  <a:spcPts val="0"/>
                </a:spcBef>
                <a:spcAft>
                  <a:spcPts val="0"/>
                </a:spcAft>
                <a:buNone/>
              </a:pPr>
              <a:endParaRPr sz="613">
                <a:solidFill>
                  <a:srgbClr val="F6F6F6"/>
                </a:solidFill>
                <a:latin typeface="Roboto"/>
                <a:ea typeface="Roboto"/>
                <a:cs typeface="Roboto"/>
                <a:sym typeface="Roboto"/>
              </a:endParaRPr>
            </a:p>
          </p:txBody>
        </p:sp>
      </p:grpSp>
      <p:sp>
        <p:nvSpPr>
          <p:cNvPr id="226" name="Google Shape;226;p31"/>
          <p:cNvSpPr/>
          <p:nvPr/>
        </p:nvSpPr>
        <p:spPr>
          <a:xfrm>
            <a:off x="3464200" y="3662538"/>
            <a:ext cx="2187900" cy="528600"/>
          </a:xfrm>
          <a:prstGeom prst="rect">
            <a:avLst/>
          </a:prstGeom>
          <a:solidFill>
            <a:srgbClr val="595959"/>
          </a:solidFill>
          <a:ln>
            <a:noFill/>
          </a:ln>
        </p:spPr>
        <p:txBody>
          <a:bodyPr spcFirstLastPara="1" wrap="square" lIns="71150" tIns="35625" rIns="71150" bIns="35625" anchor="ctr" anchorCtr="0">
            <a:noAutofit/>
          </a:bodyPr>
          <a:lstStyle/>
          <a:p>
            <a:pPr marL="0" marR="0" lvl="0" indent="0" algn="l" rtl="0">
              <a:lnSpc>
                <a:spcPct val="100000"/>
              </a:lnSpc>
              <a:spcBef>
                <a:spcPts val="0"/>
              </a:spcBef>
              <a:spcAft>
                <a:spcPts val="0"/>
              </a:spcAft>
              <a:buClr>
                <a:srgbClr val="000000"/>
              </a:buClr>
              <a:buSzPts val="1452"/>
              <a:buFont typeface="Arial"/>
              <a:buNone/>
            </a:pPr>
            <a:r>
              <a:rPr lang="en" sz="1199" b="1">
                <a:solidFill>
                  <a:srgbClr val="FFFFFF"/>
                </a:solidFill>
                <a:latin typeface="Merriweather"/>
                <a:ea typeface="Merriweather"/>
                <a:cs typeface="Merriweather"/>
                <a:sym typeface="Merriweather"/>
              </a:rPr>
              <a:t>RFO Practitioner </a:t>
            </a:r>
            <a:endParaRPr sz="1199" b="1">
              <a:solidFill>
                <a:srgbClr val="FFFFFF"/>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52"/>
              <a:buFont typeface="Arial"/>
              <a:buNone/>
            </a:pPr>
            <a:r>
              <a:rPr lang="en" sz="1199" b="1">
                <a:solidFill>
                  <a:srgbClr val="FFFFFF"/>
                </a:solidFill>
                <a:latin typeface="Merriweather"/>
                <a:ea typeface="Merriweather"/>
                <a:cs typeface="Merriweather"/>
                <a:sym typeface="Merriweather"/>
              </a:rPr>
              <a:t>Team</a:t>
            </a:r>
            <a:endParaRPr sz="1199" b="1" i="0" u="none" strike="noStrike" cap="none">
              <a:solidFill>
                <a:srgbClr val="000000"/>
              </a:solidFill>
              <a:latin typeface="Merriweather"/>
              <a:ea typeface="Merriweather"/>
              <a:cs typeface="Merriweather"/>
              <a:sym typeface="Merriweather"/>
            </a:endParaRPr>
          </a:p>
        </p:txBody>
      </p:sp>
      <p:pic>
        <p:nvPicPr>
          <p:cNvPr id="228" name="Google Shape;228;p31">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5053048" y="3666473"/>
            <a:ext cx="521921" cy="520797"/>
          </a:xfrm>
          <a:prstGeom prst="rect">
            <a:avLst/>
          </a:prstGeom>
          <a:noFill/>
          <a:ln>
            <a:noFill/>
          </a:ln>
        </p:spPr>
      </p:pic>
      <p:sp>
        <p:nvSpPr>
          <p:cNvPr id="243" name="Google Shape;243;p31" descr="An image of a dark blue arrow pointing to the right."/>
          <p:cNvSpPr/>
          <p:nvPr/>
        </p:nvSpPr>
        <p:spPr>
          <a:xfrm>
            <a:off x="5684825" y="2511200"/>
            <a:ext cx="733800" cy="400500"/>
          </a:xfrm>
          <a:prstGeom prst="rightArrow">
            <a:avLst>
              <a:gd name="adj1" fmla="val 50000"/>
              <a:gd name="adj2" fmla="val 50000"/>
            </a:avLst>
          </a:prstGeom>
          <a:solidFill>
            <a:srgbClr val="031F34"/>
          </a:solidFill>
          <a:ln w="11775" cap="flat" cmpd="sng">
            <a:solidFill>
              <a:srgbClr val="000000"/>
            </a:solidFill>
            <a:prstDash val="solid"/>
            <a:round/>
            <a:headEnd type="none" w="sm" len="sm"/>
            <a:tailEnd type="none" w="sm" len="sm"/>
          </a:ln>
        </p:spPr>
        <p:txBody>
          <a:bodyPr spcFirstLastPara="1" wrap="square" lIns="112975" tIns="112975" rIns="112975" bIns="112975" anchor="ctr" anchorCtr="0">
            <a:noAutofit/>
          </a:bodyPr>
          <a:lstStyle/>
          <a:p>
            <a:pPr marL="0" lvl="0" indent="0" algn="ctr" rtl="0">
              <a:spcBef>
                <a:spcPts val="0"/>
              </a:spcBef>
              <a:spcAft>
                <a:spcPts val="0"/>
              </a:spcAft>
              <a:buNone/>
            </a:pPr>
            <a:endParaRPr sz="1730">
              <a:solidFill>
                <a:srgbClr val="F6F6F6"/>
              </a:solidFill>
              <a:latin typeface="Roboto"/>
              <a:ea typeface="Roboto"/>
              <a:cs typeface="Roboto"/>
              <a:sym typeface="Roboto"/>
            </a:endParaRPr>
          </a:p>
        </p:txBody>
      </p:sp>
      <p:sp>
        <p:nvSpPr>
          <p:cNvPr id="222" name="Google Shape;222;p31"/>
          <p:cNvSpPr/>
          <p:nvPr/>
        </p:nvSpPr>
        <p:spPr>
          <a:xfrm>
            <a:off x="6686250" y="1718350"/>
            <a:ext cx="1786200" cy="2601000"/>
          </a:xfrm>
          <a:prstGeom prst="round2SameRect">
            <a:avLst>
              <a:gd name="adj1" fmla="val 16667"/>
              <a:gd name="adj2" fmla="val 0"/>
            </a:avLst>
          </a:prstGeom>
          <a:solidFill>
            <a:srgbClr val="EEEEEE"/>
          </a:solidFill>
          <a:ln w="11550" cap="flat" cmpd="sng">
            <a:solidFill>
              <a:srgbClr val="595959"/>
            </a:solidFill>
            <a:prstDash val="solid"/>
            <a:round/>
            <a:headEnd type="none" w="sm" len="sm"/>
            <a:tailEnd type="none" w="sm" len="sm"/>
          </a:ln>
        </p:spPr>
        <p:txBody>
          <a:bodyPr spcFirstLastPara="1" wrap="square" lIns="69175" tIns="110700" rIns="110700" bIns="110700" anchor="t" anchorCtr="0">
            <a:noAutofit/>
          </a:bodyPr>
          <a:lstStyle/>
          <a:p>
            <a:pPr marL="0" lvl="0" indent="0" algn="l" rtl="0">
              <a:lnSpc>
                <a:spcPct val="115000"/>
              </a:lnSpc>
              <a:spcBef>
                <a:spcPts val="742"/>
              </a:spcBef>
              <a:spcAft>
                <a:spcPts val="0"/>
              </a:spcAft>
              <a:buNone/>
            </a:pPr>
            <a:endParaRPr sz="1087" b="1"/>
          </a:p>
          <a:p>
            <a:pPr marL="0" lvl="0" indent="0" algn="ctr" rtl="0">
              <a:lnSpc>
                <a:spcPct val="115000"/>
              </a:lnSpc>
              <a:spcBef>
                <a:spcPts val="742"/>
              </a:spcBef>
              <a:spcAft>
                <a:spcPts val="0"/>
              </a:spcAft>
              <a:buNone/>
            </a:pPr>
            <a:r>
              <a:rPr lang="en" sz="1087" b="1">
                <a:latin typeface="Merriweather"/>
                <a:ea typeface="Merriweather"/>
                <a:cs typeface="Merriweather"/>
                <a:sym typeface="Merriweather"/>
              </a:rPr>
              <a:t>Govwide, Cross-Government</a:t>
            </a:r>
            <a:endParaRPr sz="470" b="1">
              <a:latin typeface="Merriweather"/>
              <a:ea typeface="Merriweather"/>
              <a:cs typeface="Merriweather"/>
              <a:sym typeface="Merriweather"/>
            </a:endParaRPr>
          </a:p>
          <a:p>
            <a:pPr marL="0" lvl="0" indent="0" algn="ctr" rtl="0">
              <a:lnSpc>
                <a:spcPct val="115000"/>
              </a:lnSpc>
              <a:spcBef>
                <a:spcPts val="0"/>
              </a:spcBef>
              <a:spcAft>
                <a:spcPts val="0"/>
              </a:spcAft>
              <a:buNone/>
            </a:pPr>
            <a:r>
              <a:rPr lang="en" sz="1087" b="1">
                <a:latin typeface="Merriweather"/>
                <a:ea typeface="Merriweather"/>
                <a:cs typeface="Merriweather"/>
                <a:sym typeface="Merriweather"/>
              </a:rPr>
              <a:t>GSA Internal</a:t>
            </a:r>
            <a:endParaRPr sz="470" b="1">
              <a:latin typeface="Merriweather"/>
              <a:ea typeface="Merriweather"/>
              <a:cs typeface="Merriweather"/>
              <a:sym typeface="Merriweather"/>
            </a:endParaRPr>
          </a:p>
          <a:p>
            <a:pPr marL="0" lvl="0" indent="0" algn="ctr" rtl="0">
              <a:lnSpc>
                <a:spcPct val="115000"/>
              </a:lnSpc>
              <a:spcBef>
                <a:spcPts val="0"/>
              </a:spcBef>
              <a:spcAft>
                <a:spcPts val="0"/>
              </a:spcAft>
              <a:buNone/>
            </a:pPr>
            <a:r>
              <a:rPr lang="en" sz="1087" b="1">
                <a:latin typeface="Merriweather"/>
                <a:ea typeface="Merriweather"/>
                <a:cs typeface="Merriweather"/>
                <a:sym typeface="Merriweather"/>
              </a:rPr>
              <a:t>Industry</a:t>
            </a:r>
            <a:endParaRPr sz="1087" b="1">
              <a:latin typeface="Merriweather"/>
              <a:ea typeface="Merriweather"/>
              <a:cs typeface="Merriweather"/>
              <a:sym typeface="Merriweather"/>
            </a:endParaRPr>
          </a:p>
          <a:p>
            <a:pPr marL="0" lvl="0" indent="0" algn="ctr" rtl="0">
              <a:lnSpc>
                <a:spcPct val="115000"/>
              </a:lnSpc>
              <a:spcBef>
                <a:spcPts val="0"/>
              </a:spcBef>
              <a:spcAft>
                <a:spcPts val="0"/>
              </a:spcAft>
              <a:buNone/>
            </a:pPr>
            <a:endParaRPr sz="1335" b="1">
              <a:latin typeface="Merriweather"/>
              <a:ea typeface="Merriweather"/>
              <a:cs typeface="Merriweather"/>
              <a:sym typeface="Merriweather"/>
            </a:endParaRPr>
          </a:p>
          <a:p>
            <a:pPr marL="0" lvl="0" indent="0" algn="l" rtl="0">
              <a:spcBef>
                <a:spcPts val="0"/>
              </a:spcBef>
              <a:spcAft>
                <a:spcPts val="0"/>
              </a:spcAft>
              <a:buClr>
                <a:srgbClr val="000000"/>
              </a:buClr>
              <a:buSzPts val="1035"/>
              <a:buFont typeface="Arial"/>
              <a:buNone/>
            </a:pPr>
            <a:endParaRPr sz="1335" b="1">
              <a:latin typeface="Merriweather"/>
              <a:ea typeface="Merriweather"/>
              <a:cs typeface="Merriweather"/>
              <a:sym typeface="Merriweather"/>
            </a:endParaRPr>
          </a:p>
          <a:p>
            <a:pPr marL="0" lvl="0" indent="0" algn="l" rtl="0">
              <a:spcBef>
                <a:spcPts val="0"/>
              </a:spcBef>
              <a:spcAft>
                <a:spcPts val="0"/>
              </a:spcAft>
              <a:buClr>
                <a:srgbClr val="000000"/>
              </a:buClr>
              <a:buSzPts val="1035"/>
              <a:buFont typeface="Arial"/>
              <a:buNone/>
            </a:pPr>
            <a:endParaRPr sz="435" b="1">
              <a:latin typeface="Merriweather"/>
              <a:ea typeface="Merriweather"/>
              <a:cs typeface="Merriweather"/>
              <a:sym typeface="Merriweather"/>
            </a:endParaRPr>
          </a:p>
          <a:p>
            <a:pPr marL="0" lvl="0" indent="0" algn="ctr" rtl="0">
              <a:spcBef>
                <a:spcPts val="0"/>
              </a:spcBef>
              <a:spcAft>
                <a:spcPts val="0"/>
              </a:spcAft>
              <a:buClr>
                <a:srgbClr val="000000"/>
              </a:buClr>
              <a:buSzPts val="1035"/>
              <a:buFont typeface="Arial"/>
              <a:buNone/>
            </a:pPr>
            <a:r>
              <a:rPr lang="en" sz="1050" b="1">
                <a:latin typeface="Merriweather"/>
                <a:ea typeface="Merriweather"/>
                <a:cs typeface="Merriweather"/>
                <a:sym typeface="Merriweather"/>
              </a:rPr>
              <a:t>FAR Forward CoP</a:t>
            </a:r>
            <a:endParaRPr sz="1050" b="1">
              <a:latin typeface="Merriweather"/>
              <a:ea typeface="Merriweather"/>
              <a:cs typeface="Merriweather"/>
              <a:sym typeface="Merriweather"/>
            </a:endParaRPr>
          </a:p>
          <a:p>
            <a:pPr marL="0" lvl="0" indent="0" algn="ctr" rtl="0">
              <a:spcBef>
                <a:spcPts val="0"/>
              </a:spcBef>
              <a:spcAft>
                <a:spcPts val="0"/>
              </a:spcAft>
              <a:buClr>
                <a:srgbClr val="000000"/>
              </a:buClr>
              <a:buSzPts val="1035"/>
              <a:buFont typeface="Arial"/>
              <a:buNone/>
            </a:pPr>
            <a:r>
              <a:rPr lang="en" sz="1050" b="1">
                <a:latin typeface="Merriweather"/>
                <a:ea typeface="Merriweather"/>
                <a:cs typeface="Merriweather"/>
                <a:sym typeface="Merriweather"/>
              </a:rPr>
              <a:t>Tech Acq CoP</a:t>
            </a:r>
            <a:endParaRPr sz="556" b="1">
              <a:latin typeface="Merriweather"/>
              <a:ea typeface="Merriweather"/>
              <a:cs typeface="Merriweather"/>
              <a:sym typeface="Merriweather"/>
            </a:endParaRPr>
          </a:p>
          <a:p>
            <a:pPr marL="0" lvl="0" indent="0" algn="ctr" rtl="0">
              <a:spcBef>
                <a:spcPts val="0"/>
              </a:spcBef>
              <a:spcAft>
                <a:spcPts val="0"/>
              </a:spcAft>
              <a:buClr>
                <a:srgbClr val="000000"/>
              </a:buClr>
              <a:buSzPts val="1035"/>
              <a:buFont typeface="Arial"/>
              <a:buNone/>
            </a:pPr>
            <a:r>
              <a:rPr lang="en" sz="1050" b="1">
                <a:latin typeface="Merriweather"/>
                <a:ea typeface="Merriweather"/>
                <a:cs typeface="Merriweather"/>
                <a:sym typeface="Merriweather"/>
              </a:rPr>
              <a:t>Gen AI CoP</a:t>
            </a:r>
            <a:endParaRPr sz="556" b="1">
              <a:latin typeface="Merriweather"/>
              <a:ea typeface="Merriweather"/>
              <a:cs typeface="Merriweather"/>
              <a:sym typeface="Merriweather"/>
            </a:endParaRPr>
          </a:p>
          <a:p>
            <a:pPr marL="0" lvl="0" indent="0" algn="ctr" rtl="0">
              <a:spcBef>
                <a:spcPts val="0"/>
              </a:spcBef>
              <a:spcAft>
                <a:spcPts val="0"/>
              </a:spcAft>
              <a:buClr>
                <a:srgbClr val="000000"/>
              </a:buClr>
              <a:buSzPts val="1035"/>
              <a:buFont typeface="Arial"/>
              <a:buNone/>
            </a:pPr>
            <a:r>
              <a:rPr lang="en" sz="1050" b="1">
                <a:latin typeface="Merriweather"/>
                <a:ea typeface="Merriweather"/>
                <a:cs typeface="Merriweather"/>
                <a:sym typeface="Merriweather"/>
              </a:rPr>
              <a:t>PILOTS CoP</a:t>
            </a:r>
            <a:endParaRPr sz="1087" b="1">
              <a:latin typeface="Merriweather"/>
              <a:ea typeface="Merriweather"/>
              <a:cs typeface="Merriweather"/>
              <a:sym typeface="Merriweather"/>
            </a:endParaRPr>
          </a:p>
          <a:p>
            <a:pPr marL="0" lvl="0" indent="0" algn="l" rtl="0">
              <a:spcBef>
                <a:spcPts val="0"/>
              </a:spcBef>
              <a:spcAft>
                <a:spcPts val="0"/>
              </a:spcAft>
              <a:buNone/>
            </a:pPr>
            <a:endParaRPr sz="1090"/>
          </a:p>
        </p:txBody>
      </p:sp>
      <p:sp>
        <p:nvSpPr>
          <p:cNvPr id="227" name="Google Shape;227;p31"/>
          <p:cNvSpPr/>
          <p:nvPr/>
        </p:nvSpPr>
        <p:spPr>
          <a:xfrm>
            <a:off x="6686250" y="1509975"/>
            <a:ext cx="1786200" cy="596700"/>
          </a:xfrm>
          <a:prstGeom prst="round2SameRect">
            <a:avLst>
              <a:gd name="adj1" fmla="val 47301"/>
              <a:gd name="adj2" fmla="val 0"/>
            </a:avLst>
          </a:prstGeom>
          <a:solidFill>
            <a:srgbClr val="1F2D61"/>
          </a:solidFill>
          <a:ln w="9525" cap="flat" cmpd="sng">
            <a:solidFill>
              <a:srgbClr val="12355B"/>
            </a:solidFill>
            <a:prstDash val="solid"/>
            <a:round/>
            <a:headEnd type="none" w="sm" len="sm"/>
            <a:tailEnd type="none" w="sm" len="sm"/>
          </a:ln>
        </p:spPr>
        <p:txBody>
          <a:bodyPr spcFirstLastPara="1" wrap="square" lIns="83050" tIns="0" rIns="83050" bIns="41575" anchor="ctr" anchorCtr="0">
            <a:noAutofit/>
          </a:bodyPr>
          <a:lstStyle/>
          <a:p>
            <a:pPr marL="0" marR="0" lvl="0" indent="0" algn="ctr" rtl="0">
              <a:lnSpc>
                <a:spcPct val="100000"/>
              </a:lnSpc>
              <a:spcBef>
                <a:spcPts val="0"/>
              </a:spcBef>
              <a:spcAft>
                <a:spcPts val="0"/>
              </a:spcAft>
              <a:buClr>
                <a:srgbClr val="000000"/>
              </a:buClr>
              <a:buSzPts val="1695"/>
              <a:buFont typeface="Arial"/>
              <a:buNone/>
            </a:pPr>
            <a:r>
              <a:rPr lang="en" b="1">
                <a:solidFill>
                  <a:srgbClr val="FFFFFF"/>
                </a:solidFill>
                <a:latin typeface="Merriweather"/>
                <a:ea typeface="Merriweather"/>
                <a:cs typeface="Merriweather"/>
                <a:sym typeface="Merriweather"/>
              </a:rPr>
              <a:t>Scaling Adoption</a:t>
            </a:r>
            <a:endParaRPr b="1" i="0" u="none" strike="noStrike" cap="none">
              <a:solidFill>
                <a:srgbClr val="000000"/>
              </a:solidFill>
              <a:latin typeface="Merriweather"/>
              <a:ea typeface="Merriweather"/>
              <a:cs typeface="Merriweather"/>
              <a:sym typeface="Merriweather"/>
            </a:endParaRPr>
          </a:p>
        </p:txBody>
      </p:sp>
      <p:sp>
        <p:nvSpPr>
          <p:cNvPr id="234" name="Google Shape;234;p31"/>
          <p:cNvSpPr/>
          <p:nvPr/>
        </p:nvSpPr>
        <p:spPr>
          <a:xfrm>
            <a:off x="6686248" y="2106592"/>
            <a:ext cx="1786200" cy="175200"/>
          </a:xfrm>
          <a:prstGeom prst="rect">
            <a:avLst/>
          </a:prstGeom>
          <a:solidFill>
            <a:srgbClr val="617498"/>
          </a:solidFill>
          <a:ln w="11775" cap="flat" cmpd="sng">
            <a:solidFill>
              <a:srgbClr val="12355B"/>
            </a:solidFill>
            <a:prstDash val="solid"/>
            <a:round/>
            <a:headEnd type="none" w="sm" len="sm"/>
            <a:tailEnd type="none" w="sm" len="sm"/>
          </a:ln>
        </p:spPr>
        <p:txBody>
          <a:bodyPr spcFirstLastPara="1" wrap="square" lIns="112975" tIns="112975" rIns="112975" bIns="112975" anchor="ctr" anchorCtr="0">
            <a:noAutofit/>
          </a:bodyPr>
          <a:lstStyle/>
          <a:p>
            <a:pPr marL="0" lvl="0" indent="0" algn="ctr" rtl="0">
              <a:spcBef>
                <a:spcPts val="0"/>
              </a:spcBef>
              <a:spcAft>
                <a:spcPts val="0"/>
              </a:spcAft>
              <a:buNone/>
            </a:pPr>
            <a:r>
              <a:rPr lang="en" sz="1112">
                <a:solidFill>
                  <a:srgbClr val="FBFBFB"/>
                </a:solidFill>
                <a:latin typeface="Merriweather"/>
                <a:ea typeface="Merriweather"/>
                <a:cs typeface="Merriweather"/>
                <a:sym typeface="Merriweather"/>
              </a:rPr>
              <a:t>Partnerships</a:t>
            </a:r>
            <a:endParaRPr sz="1112">
              <a:solidFill>
                <a:srgbClr val="FBFBFB"/>
              </a:solidFill>
              <a:latin typeface="Merriweather"/>
              <a:ea typeface="Merriweather"/>
              <a:cs typeface="Merriweather"/>
              <a:sym typeface="Merriweather"/>
            </a:endParaRPr>
          </a:p>
        </p:txBody>
      </p:sp>
      <p:sp>
        <p:nvSpPr>
          <p:cNvPr id="235" name="Google Shape;235;p31"/>
          <p:cNvSpPr/>
          <p:nvPr/>
        </p:nvSpPr>
        <p:spPr>
          <a:xfrm>
            <a:off x="6686250" y="3111450"/>
            <a:ext cx="1786200" cy="336600"/>
          </a:xfrm>
          <a:prstGeom prst="rect">
            <a:avLst/>
          </a:prstGeom>
          <a:solidFill>
            <a:srgbClr val="617498"/>
          </a:solidFill>
          <a:ln w="11775" cap="flat" cmpd="sng">
            <a:solidFill>
              <a:srgbClr val="12355B"/>
            </a:solidFill>
            <a:prstDash val="solid"/>
            <a:round/>
            <a:headEnd type="none" w="sm" len="sm"/>
            <a:tailEnd type="none" w="sm" len="sm"/>
          </a:ln>
        </p:spPr>
        <p:txBody>
          <a:bodyPr spcFirstLastPara="1" wrap="square" lIns="112975" tIns="112975" rIns="112975" bIns="112975" anchor="ctr" anchorCtr="0">
            <a:noAutofit/>
          </a:bodyPr>
          <a:lstStyle/>
          <a:p>
            <a:pPr marL="0" lvl="0" indent="0" algn="ctr" rtl="0">
              <a:spcBef>
                <a:spcPts val="0"/>
              </a:spcBef>
              <a:spcAft>
                <a:spcPts val="0"/>
              </a:spcAft>
              <a:buNone/>
            </a:pPr>
            <a:r>
              <a:rPr lang="en" sz="1112">
                <a:solidFill>
                  <a:srgbClr val="FBFBFB"/>
                </a:solidFill>
                <a:latin typeface="Merriweather"/>
                <a:ea typeface="Merriweather"/>
                <a:cs typeface="Merriweather"/>
                <a:sym typeface="Merriweather"/>
              </a:rPr>
              <a:t>Communities of Practice</a:t>
            </a:r>
            <a:endParaRPr sz="1112">
              <a:solidFill>
                <a:srgbClr val="FBFBFB"/>
              </a:solidFill>
              <a:latin typeface="Merriweather"/>
              <a:ea typeface="Merriweather"/>
              <a:cs typeface="Merriweather"/>
              <a:sym typeface="Merriweather"/>
            </a:endParaRPr>
          </a:p>
        </p:txBody>
      </p:sp>
      <p:sp>
        <p:nvSpPr>
          <p:cNvPr id="218" name="Google Shape;218;p31"/>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Merriweather"/>
                <a:ea typeface="Merriweather"/>
                <a:cs typeface="Merriweather"/>
                <a:sym typeface="Merriweather"/>
              </a:rPr>
              <a:t>What you can be doing right now</a:t>
            </a:r>
            <a:endParaRPr sz="1800" b="1" dirty="0">
              <a:latin typeface="Merriweather"/>
              <a:ea typeface="Merriweather"/>
              <a:cs typeface="Merriweather"/>
              <a:sym typeface="Merriweather"/>
            </a:endParaRPr>
          </a:p>
        </p:txBody>
      </p:sp>
      <p:cxnSp>
        <p:nvCxnSpPr>
          <p:cNvPr id="253" name="Google Shape;253;p32">
            <a:extLst>
              <a:ext uri="{C183D7F6-B498-43B3-948B-1728B52AA6E4}">
                <adec:decorative xmlns:adec="http://schemas.microsoft.com/office/drawing/2017/decorative" val="1"/>
              </a:ext>
            </a:extLst>
          </p:cNvPr>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52" name="Google Shape;252;p32"/>
          <p:cNvSpPr txBox="1">
            <a:spLocks noGrp="1"/>
          </p:cNvSpPr>
          <p:nvPr>
            <p:ph type="body" idx="1"/>
          </p:nvPr>
        </p:nvSpPr>
        <p:spPr>
          <a:xfrm>
            <a:off x="311700" y="1152475"/>
            <a:ext cx="3996600" cy="34164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Font typeface="Merriweather"/>
              <a:buChar char="●"/>
            </a:pPr>
            <a:r>
              <a:rPr lang="en" sz="1900">
                <a:latin typeface="Merriweather"/>
                <a:ea typeface="Merriweather"/>
                <a:cs typeface="Merriweather"/>
                <a:sym typeface="Merriweather"/>
              </a:rPr>
              <a:t>Learn your agency’s AI usage policy</a:t>
            </a:r>
            <a:endParaRPr sz="1900">
              <a:latin typeface="Merriweather"/>
              <a:ea typeface="Merriweather"/>
              <a:cs typeface="Merriweather"/>
              <a:sym typeface="Merriweather"/>
            </a:endParaRPr>
          </a:p>
          <a:p>
            <a:pPr marL="457200" lvl="0" indent="-349250" algn="l" rtl="0">
              <a:spcBef>
                <a:spcPts val="0"/>
              </a:spcBef>
              <a:spcAft>
                <a:spcPts val="0"/>
              </a:spcAft>
              <a:buSzPts val="1900"/>
              <a:buFont typeface="Merriweather"/>
              <a:buChar char="●"/>
            </a:pPr>
            <a:r>
              <a:rPr lang="en" sz="1900">
                <a:latin typeface="Merriweather"/>
                <a:ea typeface="Merriweather"/>
                <a:cs typeface="Merriweather"/>
                <a:sym typeface="Merriweather"/>
              </a:rPr>
              <a:t>Take the </a:t>
            </a:r>
            <a:r>
              <a:rPr lang="en" sz="1900" u="sng">
                <a:solidFill>
                  <a:schemeClr val="hlink"/>
                </a:solidFill>
                <a:latin typeface="Merriweather"/>
                <a:ea typeface="Merriweather"/>
                <a:cs typeface="Merriweather"/>
                <a:sym typeface="Merriweather"/>
                <a:hlinkClick r:id="rId4"/>
              </a:rPr>
              <a:t>Prompt Engineering course on Coursera.</a:t>
            </a:r>
            <a:r>
              <a:rPr lang="en" sz="1900">
                <a:latin typeface="Merriweather"/>
                <a:ea typeface="Merriweather"/>
                <a:cs typeface="Merriweather"/>
                <a:sym typeface="Merriweather"/>
              </a:rPr>
              <a:t> (Federal employees can take it free through FAI/WAU)</a:t>
            </a:r>
            <a:endParaRPr sz="1900">
              <a:latin typeface="Merriweather"/>
              <a:ea typeface="Merriweather"/>
              <a:cs typeface="Merriweather"/>
              <a:sym typeface="Merriweather"/>
            </a:endParaRPr>
          </a:p>
          <a:p>
            <a:pPr marL="457200" lvl="0" indent="-349250" algn="l" rtl="0">
              <a:spcBef>
                <a:spcPts val="0"/>
              </a:spcBef>
              <a:spcAft>
                <a:spcPts val="0"/>
              </a:spcAft>
              <a:buSzPts val="1900"/>
              <a:buFont typeface="Merriweather"/>
              <a:buChar char="●"/>
            </a:pPr>
            <a:r>
              <a:rPr lang="en" sz="1900">
                <a:latin typeface="Merriweather"/>
                <a:ea typeface="Merriweather"/>
                <a:cs typeface="Merriweather"/>
                <a:sym typeface="Merriweather"/>
              </a:rPr>
              <a:t>Explore and experiment using LLMs on your own time</a:t>
            </a:r>
            <a:endParaRPr sz="1900">
              <a:latin typeface="Merriweather"/>
              <a:ea typeface="Merriweather"/>
              <a:cs typeface="Merriweather"/>
              <a:sym typeface="Merriweather"/>
            </a:endParaRPr>
          </a:p>
          <a:p>
            <a:pPr marL="0" lvl="0" indent="0" algn="l" rtl="0">
              <a:spcBef>
                <a:spcPts val="0"/>
              </a:spcBef>
              <a:spcAft>
                <a:spcPts val="0"/>
              </a:spcAft>
              <a:buNone/>
            </a:pPr>
            <a:endParaRPr sz="1900">
              <a:latin typeface="Merriweather"/>
              <a:ea typeface="Merriweather"/>
              <a:cs typeface="Merriweather"/>
              <a:sym typeface="Merriweather"/>
            </a:endParaRPr>
          </a:p>
        </p:txBody>
      </p:sp>
      <p:pic>
        <p:nvPicPr>
          <p:cNvPr id="254" name="Google Shape;254;p32" descr="An image of a blue circle featuring the text &quot;What You Can Do Now.&quot;"/>
          <p:cNvPicPr preferRelativeResize="0"/>
          <p:nvPr/>
        </p:nvPicPr>
        <p:blipFill>
          <a:blip r:embed="rId5">
            <a:alphaModFix/>
          </a:blip>
          <a:stretch>
            <a:fillRect/>
          </a:stretch>
        </p:blipFill>
        <p:spPr>
          <a:xfrm>
            <a:off x="4965406" y="1247046"/>
            <a:ext cx="3285460" cy="3069771"/>
          </a:xfrm>
          <a:prstGeom prst="rect">
            <a:avLst/>
          </a:prstGeom>
          <a:noFill/>
          <a:ln>
            <a:noFill/>
          </a:ln>
        </p:spPr>
      </p:pic>
      <p:sp>
        <p:nvSpPr>
          <p:cNvPr id="251" name="Google Shape;251;p32"/>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800" b="1" dirty="0">
              <a:highlight>
                <a:srgbClr val="FFFF00"/>
              </a:highlight>
              <a:latin typeface="Merriweather"/>
              <a:ea typeface="Merriweather"/>
              <a:cs typeface="Merriweather"/>
              <a:sym typeface="Merriweather"/>
            </a:endParaRPr>
          </a:p>
          <a:p>
            <a:pPr marL="0" lvl="0" indent="0" algn="l" rtl="0">
              <a:spcBef>
                <a:spcPts val="0"/>
              </a:spcBef>
              <a:spcAft>
                <a:spcPts val="0"/>
              </a:spcAft>
              <a:buNone/>
            </a:pPr>
            <a:r>
              <a:rPr lang="en" sz="1800" b="1" dirty="0">
                <a:latin typeface="Merriweather"/>
                <a:ea typeface="Merriweather"/>
                <a:cs typeface="Merriweather"/>
                <a:sym typeface="Merriweather"/>
              </a:rPr>
              <a:t>RFO Website Demo</a:t>
            </a:r>
            <a:endParaRPr sz="1800" b="1" dirty="0">
              <a:latin typeface="Merriweather"/>
              <a:ea typeface="Merriweather"/>
              <a:cs typeface="Merriweather"/>
              <a:sym typeface="Merriweather"/>
            </a:endParaRPr>
          </a:p>
          <a:p>
            <a:pPr marL="0" lvl="0" indent="0" algn="l" rtl="0">
              <a:spcBef>
                <a:spcPts val="0"/>
              </a:spcBef>
              <a:spcAft>
                <a:spcPts val="0"/>
              </a:spcAft>
              <a:buNone/>
            </a:pPr>
            <a:endParaRPr sz="1800" b="1" dirty="0">
              <a:latin typeface="Merriweather"/>
              <a:ea typeface="Merriweather"/>
              <a:cs typeface="Merriweather"/>
              <a:sym typeface="Merriweather"/>
            </a:endParaRPr>
          </a:p>
        </p:txBody>
      </p:sp>
      <p:cxnSp>
        <p:nvCxnSpPr>
          <p:cNvPr id="261" name="Google Shape;261;p33">
            <a:extLst>
              <a:ext uri="{C183D7F6-B498-43B3-948B-1728B52AA6E4}">
                <adec:decorative xmlns:adec="http://schemas.microsoft.com/office/drawing/2017/decorative" val="1"/>
              </a:ext>
            </a:extLst>
          </p:cNvPr>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272" name="Google Shape;272;p33"/>
          <p:cNvSpPr txBox="1"/>
          <p:nvPr/>
        </p:nvSpPr>
        <p:spPr>
          <a:xfrm>
            <a:off x="173552" y="3171221"/>
            <a:ext cx="2698523" cy="846355"/>
          </a:xfrm>
          <a:prstGeom prst="rect">
            <a:avLst/>
          </a:prstGeom>
          <a:solidFill>
            <a:srgbClr val="909EE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chemeClr val="tx1"/>
                </a:solidFill>
              </a:rPr>
              <a:t>Central location for all RFO resources</a:t>
            </a:r>
            <a:r>
              <a:rPr lang="en" sz="1600" dirty="0">
                <a:solidFill>
                  <a:schemeClr val="tx1"/>
                </a:solidFill>
              </a:rPr>
              <a:t>: </a:t>
            </a:r>
            <a:r>
              <a:rPr lang="en" sz="1100" u="sng" dirty="0">
                <a:solidFill>
                  <a:schemeClr val="tx1"/>
                </a:solidFill>
                <a:hlinkClick r:id="rId4">
                  <a:extLst>
                    <a:ext uri="{A12FA001-AC4F-418D-AE19-62706E023703}">
                      <ahyp:hlinkClr xmlns:ahyp="http://schemas.microsoft.com/office/drawing/2018/hyperlinkcolor" val="tx"/>
                    </a:ext>
                  </a:extLst>
                </a:hlinkClick>
              </a:rPr>
              <a:t>https://www.acquisition.gov/far-overhaul</a:t>
            </a:r>
            <a:r>
              <a:rPr lang="en" sz="1100" dirty="0">
                <a:solidFill>
                  <a:schemeClr val="tx1"/>
                </a:solidFill>
              </a:rPr>
              <a:t> </a:t>
            </a:r>
            <a:endParaRPr sz="1100" dirty="0">
              <a:solidFill>
                <a:schemeClr val="tx1"/>
              </a:solidFill>
            </a:endParaRPr>
          </a:p>
        </p:txBody>
      </p:sp>
      <p:pic>
        <p:nvPicPr>
          <p:cNvPr id="7" name="Picture 6" descr="An image of a square box containing a laptop displays the Overhaul, FAR comparison, and practitioner album locations on the webpage.">
            <a:extLst>
              <a:ext uri="{FF2B5EF4-FFF2-40B4-BE49-F238E27FC236}">
                <a16:creationId xmlns:a16="http://schemas.microsoft.com/office/drawing/2014/main" id="{761A101E-F7A6-E282-D4F4-7427A8E67009}"/>
              </a:ext>
            </a:extLst>
          </p:cNvPr>
          <p:cNvPicPr>
            <a:picLocks noChangeAspect="1"/>
          </p:cNvPicPr>
          <p:nvPr/>
        </p:nvPicPr>
        <p:blipFill>
          <a:blip r:embed="rId5"/>
          <a:stretch>
            <a:fillRect/>
          </a:stretch>
        </p:blipFill>
        <p:spPr>
          <a:xfrm>
            <a:off x="2945648" y="1136126"/>
            <a:ext cx="5483202" cy="3446167"/>
          </a:xfrm>
          <a:prstGeom prst="rect">
            <a:avLst/>
          </a:prstGeom>
        </p:spPr>
      </p:pic>
      <p:sp>
        <p:nvSpPr>
          <p:cNvPr id="260" name="Google Shape;260;p33"/>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 name="Title 1">
            <a:extLst>
              <a:ext uri="{FF2B5EF4-FFF2-40B4-BE49-F238E27FC236}">
                <a16:creationId xmlns:a16="http://schemas.microsoft.com/office/drawing/2014/main" id="{7DDF9BD5-63BB-A4DB-0699-96D6519DF996}"/>
              </a:ext>
            </a:extLst>
          </p:cNvPr>
          <p:cNvSpPr>
            <a:spLocks noGrp="1"/>
          </p:cNvSpPr>
          <p:nvPr>
            <p:ph type="title" idx="4294967295"/>
          </p:nvPr>
        </p:nvSpPr>
        <p:spPr>
          <a:xfrm>
            <a:off x="628650" y="-993775"/>
            <a:ext cx="7886700" cy="993775"/>
          </a:xfrm>
          <a:prstGeom prst="rect">
            <a:avLst/>
          </a:prstGeom>
        </p:spPr>
        <p:txBody>
          <a:bodyPr anchor="b"/>
          <a:lstStyle/>
          <a:p>
            <a:r>
              <a:rPr lang="en-US" dirty="0"/>
              <a:t>Thank you Slide</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5"/>
          <p:cNvSpPr txBox="1">
            <a:spLocks noGrp="1"/>
          </p:cNvSpPr>
          <p:nvPr>
            <p:ph type="title"/>
          </p:nvPr>
        </p:nvSpPr>
        <p:spPr>
          <a:xfrm>
            <a:off x="311700" y="19445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800" b="1" dirty="0">
              <a:highlight>
                <a:srgbClr val="FFFF00"/>
              </a:highlight>
              <a:latin typeface="Merriweather"/>
              <a:ea typeface="Merriweather"/>
              <a:cs typeface="Merriweather"/>
              <a:sym typeface="Merriweather"/>
            </a:endParaRPr>
          </a:p>
          <a:p>
            <a:pPr marL="0" lvl="0" indent="0" algn="l" rtl="0">
              <a:spcBef>
                <a:spcPts val="0"/>
              </a:spcBef>
              <a:spcAft>
                <a:spcPts val="0"/>
              </a:spcAft>
              <a:buNone/>
            </a:pPr>
            <a:r>
              <a:rPr lang="en" sz="1800" b="1" dirty="0">
                <a:latin typeface="Merriweather"/>
                <a:ea typeface="Merriweather"/>
                <a:cs typeface="Merriweather"/>
                <a:sym typeface="Merriweather"/>
              </a:rPr>
              <a:t>Practitioner Resources</a:t>
            </a:r>
            <a:endParaRPr sz="1800" b="1" dirty="0">
              <a:latin typeface="Merriweather"/>
              <a:ea typeface="Merriweather"/>
              <a:cs typeface="Merriweather"/>
              <a:sym typeface="Merriweather"/>
            </a:endParaRPr>
          </a:p>
          <a:p>
            <a:pPr marL="0" lvl="0" indent="0" algn="l" rtl="0">
              <a:spcBef>
                <a:spcPts val="0"/>
              </a:spcBef>
              <a:spcAft>
                <a:spcPts val="0"/>
              </a:spcAft>
              <a:buNone/>
            </a:pPr>
            <a:endParaRPr sz="1800" b="1" dirty="0">
              <a:latin typeface="Merriweather"/>
              <a:ea typeface="Merriweather"/>
              <a:cs typeface="Merriweather"/>
              <a:sym typeface="Merriweather"/>
            </a:endParaRPr>
          </a:p>
        </p:txBody>
      </p:sp>
      <p:cxnSp>
        <p:nvCxnSpPr>
          <p:cNvPr id="283" name="Google Shape;283;p35">
            <a:extLst>
              <a:ext uri="{C183D7F6-B498-43B3-948B-1728B52AA6E4}">
                <adec:decorative xmlns:adec="http://schemas.microsoft.com/office/drawing/2017/decorative" val="1"/>
              </a:ext>
            </a:extLst>
          </p:cNvPr>
          <p:cNvCxnSpPr/>
          <p:nvPr/>
        </p:nvCxnSpPr>
        <p:spPr>
          <a:xfrm>
            <a:off x="311690" y="813113"/>
            <a:ext cx="5497200" cy="0"/>
          </a:xfrm>
          <a:prstGeom prst="straightConnector1">
            <a:avLst/>
          </a:prstGeom>
          <a:noFill/>
          <a:ln w="9525" cap="flat" cmpd="sng">
            <a:solidFill>
              <a:schemeClr val="dk2"/>
            </a:solidFill>
            <a:prstDash val="solid"/>
            <a:round/>
            <a:headEnd type="none" w="med" len="med"/>
            <a:tailEnd type="none" w="med" len="med"/>
          </a:ln>
        </p:spPr>
      </p:cxnSp>
      <p:pic>
        <p:nvPicPr>
          <p:cNvPr id="289" name="Google Shape;289;p35" descr="Image of a square box with the initial &quot;AI&quot; with a star below the right corner of the box. "/>
          <p:cNvPicPr preferRelativeResize="0"/>
          <p:nvPr/>
        </p:nvPicPr>
        <p:blipFill>
          <a:blip r:embed="rId4">
            <a:alphaModFix/>
          </a:blip>
          <a:stretch>
            <a:fillRect/>
          </a:stretch>
        </p:blipFill>
        <p:spPr>
          <a:xfrm>
            <a:off x="152575" y="859100"/>
            <a:ext cx="482150" cy="482150"/>
          </a:xfrm>
          <a:prstGeom prst="rect">
            <a:avLst/>
          </a:prstGeom>
          <a:noFill/>
          <a:ln>
            <a:noFill/>
          </a:ln>
        </p:spPr>
      </p:pic>
      <p:grpSp>
        <p:nvGrpSpPr>
          <p:cNvPr id="290" name="Google Shape;290;p35" descr="Image of the Revolutionary FAR Overhaul (RFO) logo, displaying a red star with the letters RFO to the right in a booklet layout."/>
          <p:cNvGrpSpPr/>
          <p:nvPr/>
        </p:nvGrpSpPr>
        <p:grpSpPr>
          <a:xfrm>
            <a:off x="185860" y="2006103"/>
            <a:ext cx="482129" cy="482129"/>
            <a:chOff x="4818145" y="2232178"/>
            <a:chExt cx="1923900" cy="1923900"/>
          </a:xfrm>
        </p:grpSpPr>
        <p:grpSp>
          <p:nvGrpSpPr>
            <p:cNvPr id="291" name="Google Shape;291;p35"/>
            <p:cNvGrpSpPr/>
            <p:nvPr/>
          </p:nvGrpSpPr>
          <p:grpSpPr>
            <a:xfrm>
              <a:off x="4818145" y="2232178"/>
              <a:ext cx="1923900" cy="1923900"/>
              <a:chOff x="274952" y="219328"/>
              <a:chExt cx="1923900" cy="1923900"/>
            </a:xfrm>
          </p:grpSpPr>
          <p:sp>
            <p:nvSpPr>
              <p:cNvPr id="292" name="Google Shape;292;p35"/>
              <p:cNvSpPr/>
              <p:nvPr/>
            </p:nvSpPr>
            <p:spPr>
              <a:xfrm>
                <a:off x="274952" y="219328"/>
                <a:ext cx="1923900" cy="1923900"/>
              </a:xfrm>
              <a:prstGeom prst="ellipse">
                <a:avLst/>
              </a:prstGeom>
              <a:solidFill>
                <a:srgbClr val="FFFFFF"/>
              </a:solidFill>
              <a:ln w="8850" cap="flat" cmpd="sng">
                <a:solidFill>
                  <a:schemeClr val="accent2"/>
                </a:solidFill>
                <a:prstDash val="solid"/>
                <a:round/>
                <a:headEnd type="none" w="sm" len="sm"/>
                <a:tailEnd type="none" w="sm" len="sm"/>
              </a:ln>
              <a:effectLst>
                <a:outerShdw blurRad="14321" dist="4774" dir="5400000" algn="bl" rotWithShape="0">
                  <a:srgbClr val="000000">
                    <a:alpha val="50000"/>
                  </a:srgbClr>
                </a:outerShdw>
              </a:effectLst>
            </p:spPr>
            <p:txBody>
              <a:bodyPr spcFirstLastPara="1" wrap="square" lIns="14150" tIns="7050" rIns="14150" bIns="7050" anchor="ctr" anchorCtr="0">
                <a:noAutofit/>
              </a:bodyPr>
              <a:lstStyle/>
              <a:p>
                <a:pPr marL="0" marR="0" lvl="0" indent="0" algn="ctr" rtl="0">
                  <a:lnSpc>
                    <a:spcPct val="100000"/>
                  </a:lnSpc>
                  <a:spcBef>
                    <a:spcPts val="0"/>
                  </a:spcBef>
                  <a:spcAft>
                    <a:spcPts val="0"/>
                  </a:spcAft>
                  <a:buClr>
                    <a:srgbClr val="072334"/>
                  </a:buClr>
                  <a:buSzPts val="247"/>
                  <a:buFont typeface="Arial"/>
                  <a:buNone/>
                </a:pPr>
                <a:endParaRPr sz="247" b="0" i="0" u="none" strike="noStrike" cap="none">
                  <a:solidFill>
                    <a:srgbClr val="072334"/>
                  </a:solidFill>
                  <a:latin typeface="Arial"/>
                  <a:ea typeface="Arial"/>
                  <a:cs typeface="Arial"/>
                  <a:sym typeface="Arial"/>
                </a:endParaRPr>
              </a:p>
            </p:txBody>
          </p:sp>
          <p:pic>
            <p:nvPicPr>
              <p:cNvPr id="293" name="Google Shape;293;p35" descr="FAR Companion cover"/>
              <p:cNvPicPr preferRelativeResize="0"/>
              <p:nvPr/>
            </p:nvPicPr>
            <p:blipFill rotWithShape="1">
              <a:blip r:embed="rId5">
                <a:alphaModFix/>
              </a:blip>
              <a:srcRect l="-1090" r="1090"/>
              <a:stretch/>
            </p:blipFill>
            <p:spPr>
              <a:xfrm>
                <a:off x="723000" y="512949"/>
                <a:ext cx="1049226" cy="1353679"/>
              </a:xfrm>
              <a:prstGeom prst="rect">
                <a:avLst/>
              </a:prstGeom>
              <a:noFill/>
              <a:ln w="2375" cap="flat" cmpd="sng">
                <a:solidFill>
                  <a:srgbClr val="072334"/>
                </a:solidFill>
                <a:prstDash val="solid"/>
                <a:round/>
                <a:headEnd type="none" w="sm" len="sm"/>
                <a:tailEnd type="none" w="sm" len="sm"/>
              </a:ln>
            </p:spPr>
          </p:pic>
        </p:grpSp>
        <p:sp>
          <p:nvSpPr>
            <p:cNvPr id="294" name="Google Shape;294;p35"/>
            <p:cNvSpPr txBox="1"/>
            <p:nvPr/>
          </p:nvSpPr>
          <p:spPr>
            <a:xfrm>
              <a:off x="5209110" y="3365096"/>
              <a:ext cx="748800" cy="415500"/>
            </a:xfrm>
            <a:prstGeom prst="rect">
              <a:avLst/>
            </a:prstGeom>
            <a:noFill/>
            <a:ln>
              <a:noFill/>
            </a:ln>
          </p:spPr>
          <p:txBody>
            <a:bodyPr spcFirstLastPara="1" wrap="square" lIns="22925" tIns="11475" rIns="22925" bIns="11475" anchor="t" anchorCtr="0">
              <a:spAutoFit/>
            </a:bodyPr>
            <a:lstStyle/>
            <a:p>
              <a:pPr marL="0" marR="0" lvl="0" indent="0" algn="l" rtl="0">
                <a:spcBef>
                  <a:spcPts val="0"/>
                </a:spcBef>
                <a:spcAft>
                  <a:spcPts val="0"/>
                </a:spcAft>
                <a:buNone/>
              </a:pPr>
              <a:r>
                <a:rPr lang="en" sz="526" b="1">
                  <a:solidFill>
                    <a:srgbClr val="021F34"/>
                  </a:solidFill>
                  <a:latin typeface="Poppins"/>
                  <a:ea typeface="Poppins"/>
                  <a:cs typeface="Poppins"/>
                  <a:sym typeface="Poppins"/>
                </a:rPr>
                <a:t>RFO</a:t>
              </a:r>
              <a:endParaRPr sz="476" b="1">
                <a:solidFill>
                  <a:srgbClr val="990000"/>
                </a:solidFill>
                <a:latin typeface="Arial"/>
                <a:ea typeface="Arial"/>
                <a:cs typeface="Arial"/>
                <a:sym typeface="Arial"/>
              </a:endParaRPr>
            </a:p>
          </p:txBody>
        </p:sp>
        <p:sp>
          <p:nvSpPr>
            <p:cNvPr id="295" name="Google Shape;295;p35"/>
            <p:cNvSpPr/>
            <p:nvPr/>
          </p:nvSpPr>
          <p:spPr>
            <a:xfrm>
              <a:off x="5362465" y="2798709"/>
              <a:ext cx="668100" cy="148200"/>
            </a:xfrm>
            <a:prstGeom prst="rect">
              <a:avLst/>
            </a:prstGeom>
            <a:solidFill>
              <a:schemeClr val="lt1"/>
            </a:solidFill>
            <a:ln w="2375" cap="flat" cmpd="sng">
              <a:solidFill>
                <a:schemeClr val="lt1"/>
              </a:solidFill>
              <a:prstDash val="solid"/>
              <a:round/>
              <a:headEnd type="none" w="sm" len="sm"/>
              <a:tailEnd type="none" w="sm" len="sm"/>
            </a:ln>
          </p:spPr>
          <p:txBody>
            <a:bodyPr spcFirstLastPara="1" wrap="square" lIns="22925" tIns="22925" rIns="22925" bIns="22925" anchor="ctr" anchorCtr="0">
              <a:noAutofit/>
            </a:bodyPr>
            <a:lstStyle/>
            <a:p>
              <a:pPr marL="0" lvl="0" indent="0" algn="ctr" rtl="0">
                <a:spcBef>
                  <a:spcPts val="0"/>
                </a:spcBef>
                <a:spcAft>
                  <a:spcPts val="0"/>
                </a:spcAft>
                <a:buNone/>
              </a:pPr>
              <a:endParaRPr sz="351">
                <a:solidFill>
                  <a:schemeClr val="lt1"/>
                </a:solidFill>
              </a:endParaRPr>
            </a:p>
          </p:txBody>
        </p:sp>
      </p:grpSp>
      <p:pic>
        <p:nvPicPr>
          <p:cNvPr id="296" name="Google Shape;296;p35" descr="An image of a circle with an arrow striking the bullseye."/>
          <p:cNvPicPr preferRelativeResize="0"/>
          <p:nvPr/>
        </p:nvPicPr>
        <p:blipFill>
          <a:blip r:embed="rId6">
            <a:alphaModFix/>
          </a:blip>
          <a:stretch>
            <a:fillRect/>
          </a:stretch>
        </p:blipFill>
        <p:spPr>
          <a:xfrm>
            <a:off x="185850" y="3461200"/>
            <a:ext cx="482150" cy="482150"/>
          </a:xfrm>
          <a:prstGeom prst="rect">
            <a:avLst/>
          </a:prstGeom>
          <a:noFill/>
          <a:ln>
            <a:noFill/>
          </a:ln>
        </p:spPr>
      </p:pic>
      <p:sp>
        <p:nvSpPr>
          <p:cNvPr id="285" name="Google Shape;285;p35"/>
          <p:cNvSpPr txBox="1"/>
          <p:nvPr/>
        </p:nvSpPr>
        <p:spPr>
          <a:xfrm>
            <a:off x="634725" y="859100"/>
            <a:ext cx="4186800" cy="133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Merriweather"/>
                <a:ea typeface="Merriweather"/>
                <a:cs typeface="Merriweather"/>
                <a:sym typeface="Merriweather"/>
              </a:rPr>
              <a:t>AI in Acquisition:</a:t>
            </a:r>
            <a:endParaRPr>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7"/>
              </a:rPr>
              <a:t>Prompt Engineering credential on CSOD </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Generative AI for Acquisition Professionals (file following session) 💡</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Prompt Engineering Library for Acquisition (file following session) </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Char char="●"/>
            </a:pPr>
            <a:r>
              <a:rPr lang="en" sz="1000">
                <a:solidFill>
                  <a:schemeClr val="dk1"/>
                </a:solidFill>
                <a:latin typeface="Merriweather"/>
                <a:ea typeface="Merriweather"/>
                <a:cs typeface="Merriweather"/>
                <a:sym typeface="Merriweather"/>
              </a:rPr>
              <a:t>Email: </a:t>
            </a:r>
            <a:r>
              <a:rPr lang="en" sz="1000" u="sng">
                <a:solidFill>
                  <a:schemeClr val="hlink"/>
                </a:solidFill>
                <a:latin typeface="Merriweather"/>
                <a:ea typeface="Merriweather"/>
                <a:cs typeface="Merriweather"/>
                <a:sym typeface="Merriweather"/>
                <a:hlinkClick r:id="rId8"/>
              </a:rPr>
              <a:t>andrea.azarcon@gsa.gov</a:t>
            </a:r>
            <a:r>
              <a:rPr lang="en" sz="1000">
                <a:solidFill>
                  <a:schemeClr val="dk1"/>
                </a:solidFill>
                <a:latin typeface="Merriweather"/>
                <a:ea typeface="Merriweather"/>
                <a:cs typeface="Merriweather"/>
                <a:sym typeface="Merriweather"/>
              </a:rPr>
              <a:t> </a:t>
            </a:r>
            <a:endParaRPr sz="1000">
              <a:solidFill>
                <a:schemeClr val="dk1"/>
              </a:solidFill>
              <a:latin typeface="Merriweather"/>
              <a:ea typeface="Merriweather"/>
              <a:cs typeface="Merriweather"/>
              <a:sym typeface="Merriweather"/>
            </a:endParaRPr>
          </a:p>
        </p:txBody>
      </p:sp>
      <p:sp>
        <p:nvSpPr>
          <p:cNvPr id="286" name="Google Shape;286;p35">
            <a:extLst>
              <a:ext uri="{C183D7F6-B498-43B3-948B-1728B52AA6E4}">
                <adec:decorative xmlns:adec="http://schemas.microsoft.com/office/drawing/2017/decorative" val="1"/>
              </a:ext>
            </a:extLst>
          </p:cNvPr>
          <p:cNvSpPr txBox="1"/>
          <p:nvPr/>
        </p:nvSpPr>
        <p:spPr>
          <a:xfrm>
            <a:off x="634725" y="2087275"/>
            <a:ext cx="4466100" cy="23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Merriweather"/>
                <a:ea typeface="Merriweather"/>
                <a:cs typeface="Merriweather"/>
                <a:sym typeface="Merriweather"/>
              </a:rPr>
              <a:t>By the FAR Part:</a:t>
            </a:r>
            <a:endParaRPr b="1">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9"/>
              </a:rPr>
              <a:t>Acquisition.gov</a:t>
            </a:r>
            <a:r>
              <a:rPr lang="en" sz="1000">
                <a:solidFill>
                  <a:schemeClr val="dk1"/>
                </a:solidFill>
                <a:latin typeface="Merriweather"/>
                <a:ea typeface="Merriweather"/>
                <a:cs typeface="Merriweather"/>
                <a:sym typeface="Merriweather"/>
              </a:rPr>
              <a:t> for RFO Parts 🏛️</a:t>
            </a:r>
            <a:endParaRPr sz="1000" b="1">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10"/>
              </a:rPr>
              <a:t>Practitioner Albums</a:t>
            </a:r>
            <a:r>
              <a:rPr lang="en" sz="1000">
                <a:solidFill>
                  <a:schemeClr val="dk1"/>
                </a:solidFill>
                <a:latin typeface="Merriweather"/>
                <a:ea typeface="Merriweather"/>
                <a:cs typeface="Merriweather"/>
                <a:sym typeface="Merriweather"/>
              </a:rPr>
              <a:t> 📚</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11"/>
              </a:rPr>
              <a:t>FAR Companion</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12"/>
              </a:rPr>
              <a:t>Category Management Buying Guide</a:t>
            </a:r>
            <a:r>
              <a:rPr lang="en" sz="1000">
                <a:solidFill>
                  <a:schemeClr val="dk1"/>
                </a:solidFill>
                <a:latin typeface="Merriweather"/>
                <a:ea typeface="Merriweather"/>
                <a:cs typeface="Merriweather"/>
                <a:sym typeface="Merriweather"/>
              </a:rPr>
              <a:t> 📘</a:t>
            </a:r>
            <a:endParaRPr sz="1000">
              <a:solidFill>
                <a:schemeClr val="dk1"/>
              </a:solidFill>
              <a:latin typeface="Merriweather"/>
              <a:ea typeface="Merriweather"/>
              <a:cs typeface="Merriweather"/>
              <a:sym typeface="Merriweather"/>
            </a:endParaRPr>
          </a:p>
          <a:p>
            <a:pPr marL="457200" marR="914400" lvl="0" indent="-292100" algn="l" rtl="0">
              <a:lnSpc>
                <a:spcPct val="120000"/>
              </a:lnSpc>
              <a:spcBef>
                <a:spcPts val="20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The </a:t>
            </a:r>
            <a:r>
              <a:rPr lang="en" sz="1000" u="sng">
                <a:solidFill>
                  <a:schemeClr val="hlink"/>
                </a:solidFill>
                <a:latin typeface="Merriweather"/>
                <a:ea typeface="Merriweather"/>
                <a:cs typeface="Merriweather"/>
                <a:sym typeface="Merriweather"/>
                <a:hlinkClick r:id="rId13"/>
              </a:rPr>
              <a:t>RFO Comparison Tool</a:t>
            </a:r>
            <a:endParaRPr sz="1000">
              <a:solidFill>
                <a:schemeClr val="dk1"/>
              </a:solidFill>
              <a:latin typeface="Merriweather"/>
              <a:ea typeface="Merriweather"/>
              <a:cs typeface="Merriweather"/>
              <a:sym typeface="Merriweather"/>
            </a:endParaRPr>
          </a:p>
          <a:p>
            <a:pPr marL="457200" marR="914400" lvl="0" indent="-292100" algn="l" rtl="0">
              <a:lnSpc>
                <a:spcPct val="120000"/>
              </a:lnSpc>
              <a:spcBef>
                <a:spcPts val="20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Attachment Enhanced Flexibilities Guide 🚀 (file following session)</a:t>
            </a:r>
            <a:endParaRPr sz="1000">
              <a:solidFill>
                <a:schemeClr val="dk1"/>
              </a:solidFill>
              <a:latin typeface="Merriweather"/>
              <a:ea typeface="Merriweather"/>
              <a:cs typeface="Merriweather"/>
              <a:sym typeface="Merriweather"/>
            </a:endParaRPr>
          </a:p>
          <a:p>
            <a:pPr marL="0" lvl="0" indent="0" algn="l" rtl="0">
              <a:spcBef>
                <a:spcPts val="200"/>
              </a:spcBef>
              <a:spcAft>
                <a:spcPts val="0"/>
              </a:spcAft>
              <a:buNone/>
            </a:pPr>
            <a:r>
              <a:rPr lang="en" b="1">
                <a:solidFill>
                  <a:schemeClr val="dk1"/>
                </a:solidFill>
                <a:latin typeface="Merriweather"/>
                <a:ea typeface="Merriweather"/>
                <a:cs typeface="Merriweather"/>
                <a:sym typeface="Merriweather"/>
              </a:rPr>
              <a:t>Communities of Practice:</a:t>
            </a:r>
            <a:endParaRPr b="1">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TechAcq CoP💻: </a:t>
            </a:r>
            <a:r>
              <a:rPr lang="en" sz="1000" u="sng">
                <a:solidFill>
                  <a:schemeClr val="accent5"/>
                </a:solidFill>
                <a:latin typeface="Merriweather"/>
                <a:ea typeface="Merriweather"/>
                <a:cs typeface="Merriweather"/>
                <a:sym typeface="Merriweather"/>
                <a:hlinkClick r:id="rId14">
                  <a:extLst>
                    <a:ext uri="{A12FA001-AC4F-418D-AE19-62706E023703}">
                      <ahyp:hlinkClr xmlns:ahyp="http://schemas.microsoft.com/office/drawing/2018/hyperlinkcolor" val="tx"/>
                    </a:ext>
                  </a:extLst>
                </a:hlinkClick>
              </a:rPr>
              <a:t>TECHACQ-COP@listserv.gsa.gov</a:t>
            </a:r>
            <a:r>
              <a:rPr lang="en" sz="1000">
                <a:solidFill>
                  <a:schemeClr val="dk1"/>
                </a:solidFill>
                <a:latin typeface="Merriweather"/>
                <a:ea typeface="Merriweather"/>
                <a:cs typeface="Merriweather"/>
                <a:sym typeface="Merriweather"/>
              </a:rPr>
              <a:t> </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AIAs  </a:t>
            </a:r>
            <a:r>
              <a:rPr lang="en" sz="1000" u="sng">
                <a:solidFill>
                  <a:schemeClr val="accent5"/>
                </a:solidFill>
                <a:latin typeface="Merriweather"/>
                <a:ea typeface="Merriweather"/>
                <a:cs typeface="Merriweather"/>
                <a:sym typeface="Merriweather"/>
                <a:hlinkClick r:id="rId15">
                  <a:extLst>
                    <a:ext uri="{A12FA001-AC4F-418D-AE19-62706E023703}">
                      <ahyp:hlinkClr xmlns:ahyp="http://schemas.microsoft.com/office/drawing/2018/hyperlinkcolor" val="tx"/>
                    </a:ext>
                  </a:extLst>
                </a:hlinkClick>
              </a:rPr>
              <a:t>AIA Council Directory</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accent5"/>
                </a:solidFill>
                <a:latin typeface="Merriweather"/>
                <a:ea typeface="Merriweather"/>
                <a:cs typeface="Merriweather"/>
                <a:sym typeface="Merriweather"/>
                <a:hlinkClick r:id="rId16">
                  <a:extLst>
                    <a:ext uri="{A12FA001-AC4F-418D-AE19-62706E023703}">
                      <ahyp:hlinkClr xmlns:ahyp="http://schemas.microsoft.com/office/drawing/2018/hyperlinkcolor" val="tx"/>
                    </a:ext>
                  </a:extLst>
                </a:hlinkClick>
              </a:rPr>
              <a:t>FAR Forward Alliance</a:t>
            </a:r>
            <a:r>
              <a:rPr lang="en" sz="1000">
                <a:solidFill>
                  <a:schemeClr val="dk1"/>
                </a:solidFill>
                <a:latin typeface="Merriweather"/>
                <a:ea typeface="Merriweather"/>
                <a:cs typeface="Merriweather"/>
                <a:sym typeface="Merriweather"/>
              </a:rPr>
              <a:t> in CSOD</a:t>
            </a:r>
            <a:endParaRPr sz="100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pic>
        <p:nvPicPr>
          <p:cNvPr id="287" name="Google Shape;287;p35" descr="A blue banner displaying the phrase &quot;Empowering the AWF.&quot;"/>
          <p:cNvPicPr preferRelativeResize="0"/>
          <p:nvPr/>
        </p:nvPicPr>
        <p:blipFill>
          <a:blip r:embed="rId17">
            <a:alphaModFix/>
          </a:blip>
          <a:stretch>
            <a:fillRect/>
          </a:stretch>
        </p:blipFill>
        <p:spPr>
          <a:xfrm>
            <a:off x="7422825" y="71650"/>
            <a:ext cx="1112600" cy="1112600"/>
          </a:xfrm>
          <a:prstGeom prst="rect">
            <a:avLst/>
          </a:prstGeom>
          <a:noFill/>
          <a:ln>
            <a:noFill/>
          </a:ln>
        </p:spPr>
      </p:pic>
      <p:pic>
        <p:nvPicPr>
          <p:cNvPr id="288" name="Google Shape;288;p35" descr="create a circle icon that represents testing and coaching using the same color scheme (Red and navy blue) as slide deck"/>
          <p:cNvPicPr preferRelativeResize="0"/>
          <p:nvPr/>
        </p:nvPicPr>
        <p:blipFill>
          <a:blip r:embed="rId18">
            <a:alphaModFix/>
          </a:blip>
          <a:stretch>
            <a:fillRect/>
          </a:stretch>
        </p:blipFill>
        <p:spPr>
          <a:xfrm>
            <a:off x="4786150" y="950525"/>
            <a:ext cx="482150" cy="482150"/>
          </a:xfrm>
          <a:prstGeom prst="rect">
            <a:avLst/>
          </a:prstGeom>
          <a:noFill/>
          <a:ln>
            <a:noFill/>
          </a:ln>
        </p:spPr>
      </p:pic>
      <p:pic>
        <p:nvPicPr>
          <p:cNvPr id="297" name="Google Shape;297;p35" descr="An image of a circular clock with an arrow moving in a clockwise direction."/>
          <p:cNvPicPr preferRelativeResize="0"/>
          <p:nvPr/>
        </p:nvPicPr>
        <p:blipFill>
          <a:blip r:embed="rId19">
            <a:alphaModFix/>
          </a:blip>
          <a:stretch>
            <a:fillRect/>
          </a:stretch>
        </p:blipFill>
        <p:spPr>
          <a:xfrm>
            <a:off x="4786150" y="1808000"/>
            <a:ext cx="482150" cy="482150"/>
          </a:xfrm>
          <a:prstGeom prst="rect">
            <a:avLst/>
          </a:prstGeom>
          <a:noFill/>
          <a:ln>
            <a:noFill/>
          </a:ln>
        </p:spPr>
      </p:pic>
      <p:pic>
        <p:nvPicPr>
          <p:cNvPr id="298" name="Google Shape;298;p35">
            <a:extLst>
              <a:ext uri="{C183D7F6-B498-43B3-948B-1728B52AA6E4}">
                <adec:decorative xmlns:adec="http://schemas.microsoft.com/office/drawing/2017/decorative" val="1"/>
              </a:ext>
            </a:extLst>
          </p:cNvPr>
          <p:cNvPicPr preferRelativeResize="0"/>
          <p:nvPr/>
        </p:nvPicPr>
        <p:blipFill>
          <a:blip r:embed="rId20">
            <a:alphaModFix/>
          </a:blip>
          <a:stretch>
            <a:fillRect/>
          </a:stretch>
        </p:blipFill>
        <p:spPr>
          <a:xfrm>
            <a:off x="4786150" y="2665475"/>
            <a:ext cx="482150" cy="482150"/>
          </a:xfrm>
          <a:prstGeom prst="rect">
            <a:avLst/>
          </a:prstGeom>
          <a:noFill/>
          <a:ln>
            <a:noFill/>
          </a:ln>
        </p:spPr>
      </p:pic>
      <p:sp>
        <p:nvSpPr>
          <p:cNvPr id="284" name="Google Shape;284;p35"/>
          <p:cNvSpPr txBox="1"/>
          <p:nvPr/>
        </p:nvSpPr>
        <p:spPr>
          <a:xfrm>
            <a:off x="5192100" y="813125"/>
            <a:ext cx="3810000" cy="41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a:p>
            <a:pPr marL="0" lvl="0" indent="0" algn="l" rtl="0">
              <a:spcBef>
                <a:spcPts val="0"/>
              </a:spcBef>
              <a:spcAft>
                <a:spcPts val="0"/>
              </a:spcAft>
              <a:buNone/>
            </a:pPr>
            <a:r>
              <a:rPr lang="en" b="1">
                <a:solidFill>
                  <a:schemeClr val="dk1"/>
                </a:solidFill>
                <a:latin typeface="Merriweather"/>
                <a:ea typeface="Merriweather"/>
                <a:cs typeface="Merriweather"/>
                <a:sym typeface="Merriweather"/>
              </a:rPr>
              <a:t>Testing and Coaching:</a:t>
            </a:r>
            <a:endParaRPr b="1">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21"/>
              </a:rPr>
              <a:t>SAGTesting@gsa.gov</a:t>
            </a:r>
            <a:r>
              <a:rPr lang="en" sz="1000">
                <a:solidFill>
                  <a:schemeClr val="dk1"/>
                </a:solidFill>
                <a:latin typeface="Merriweather"/>
                <a:ea typeface="Merriweather"/>
                <a:cs typeface="Merriweather"/>
                <a:sym typeface="Merriweather"/>
              </a:rPr>
              <a:t> </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22"/>
              </a:rPr>
              <a:t>GSA Testing and Coaching (PILOTS)</a:t>
            </a:r>
            <a:r>
              <a:rPr lang="en" sz="1000">
                <a:solidFill>
                  <a:schemeClr val="dk1"/>
                </a:solidFill>
                <a:latin typeface="Merriweather"/>
                <a:ea typeface="Merriweather"/>
                <a:cs typeface="Merriweather"/>
                <a:sym typeface="Merriweather"/>
              </a:rPr>
              <a:t>⚙️</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23"/>
              </a:rPr>
              <a:t>Public-facing Federal Innovation Labs &amp; Sites</a:t>
            </a:r>
            <a:endParaRPr sz="100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b="1">
              <a:solidFill>
                <a:schemeClr val="dk1"/>
              </a:solidFill>
              <a:latin typeface="Merriweather"/>
              <a:ea typeface="Merriweather"/>
              <a:cs typeface="Merriweather"/>
              <a:sym typeface="Merriweather"/>
            </a:endParaRPr>
          </a:p>
          <a:p>
            <a:pPr marL="0" lvl="0" indent="0" algn="l" rtl="0">
              <a:spcBef>
                <a:spcPts val="0"/>
              </a:spcBef>
              <a:spcAft>
                <a:spcPts val="0"/>
              </a:spcAft>
              <a:buNone/>
            </a:pPr>
            <a:r>
              <a:rPr lang="en" b="1">
                <a:solidFill>
                  <a:schemeClr val="dk1"/>
                </a:solidFill>
                <a:latin typeface="Merriweather"/>
                <a:ea typeface="Merriweather"/>
                <a:cs typeface="Merriweather"/>
                <a:sym typeface="Merriweather"/>
              </a:rPr>
              <a:t>Office Hour Events:</a:t>
            </a:r>
            <a:endParaRPr b="1">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FAR Forward Alliance - The Huddle  </a:t>
            </a:r>
            <a:r>
              <a:rPr lang="en" sz="1000" u="sng">
                <a:solidFill>
                  <a:schemeClr val="hlink"/>
                </a:solidFill>
                <a:latin typeface="Merriweather"/>
                <a:ea typeface="Merriweather"/>
                <a:cs typeface="Merriweather"/>
                <a:sym typeface="Merriweather"/>
                <a:hlinkClick r:id="rId24"/>
              </a:rPr>
              <a:t>Register</a:t>
            </a:r>
            <a:r>
              <a:rPr lang="en" sz="1000">
                <a:solidFill>
                  <a:schemeClr val="dk1"/>
                </a:solidFill>
                <a:latin typeface="Merriweather"/>
                <a:ea typeface="Merriweather"/>
                <a:cs typeface="Merriweather"/>
                <a:sym typeface="Merriweather"/>
              </a:rPr>
              <a:t> </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FAR Forward Open Office Hours - </a:t>
            </a:r>
            <a:r>
              <a:rPr lang="en" sz="1000" u="sng">
                <a:solidFill>
                  <a:srgbClr val="009999"/>
                </a:solidFill>
                <a:latin typeface="Merriweather"/>
                <a:ea typeface="Merriweather"/>
                <a:cs typeface="Merriweather"/>
                <a:sym typeface="Merriweather"/>
                <a:hlinkClick r:id="rId25">
                  <a:extLst>
                    <a:ext uri="{A12FA001-AC4F-418D-AE19-62706E023703}">
                      <ahyp:hlinkClr xmlns:ahyp="http://schemas.microsoft.com/office/drawing/2018/hyperlinkcolor" val="tx"/>
                    </a:ext>
                  </a:extLst>
                </a:hlinkClick>
              </a:rPr>
              <a:t>Register</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FAI/OFPP Office Hours for Supervisors </a:t>
            </a:r>
            <a:r>
              <a:rPr lang="en" sz="1000" u="sng">
                <a:solidFill>
                  <a:schemeClr val="hlink"/>
                </a:solidFill>
                <a:latin typeface="Merriweather"/>
                <a:ea typeface="Merriweather"/>
                <a:cs typeface="Merriweather"/>
                <a:sym typeface="Merriweather"/>
                <a:hlinkClick r:id="rId26"/>
              </a:rPr>
              <a:t>register</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27"/>
              </a:rPr>
              <a:t>DOW Connect Live</a:t>
            </a:r>
            <a:r>
              <a:rPr lang="en" sz="1000">
                <a:solidFill>
                  <a:schemeClr val="dk1"/>
                </a:solidFill>
                <a:latin typeface="Merriweather"/>
                <a:ea typeface="Merriweather"/>
                <a:cs typeface="Merriweather"/>
                <a:sym typeface="Merriweather"/>
              </a:rPr>
              <a:t> 🎙️</a:t>
            </a:r>
            <a:endParaRPr>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b="1">
              <a:solidFill>
                <a:schemeClr val="dk1"/>
              </a:solidFill>
              <a:latin typeface="Merriweather"/>
              <a:ea typeface="Merriweather"/>
              <a:cs typeface="Merriweather"/>
              <a:sym typeface="Merriweather"/>
            </a:endParaRPr>
          </a:p>
          <a:p>
            <a:pPr marL="0" lvl="0" indent="0" algn="l" rtl="0">
              <a:spcBef>
                <a:spcPts val="0"/>
              </a:spcBef>
              <a:spcAft>
                <a:spcPts val="0"/>
              </a:spcAft>
              <a:buNone/>
            </a:pPr>
            <a:r>
              <a:rPr lang="en" b="1">
                <a:solidFill>
                  <a:schemeClr val="dk1"/>
                </a:solidFill>
                <a:latin typeface="Merriweather"/>
                <a:ea typeface="Merriweather"/>
                <a:cs typeface="Merriweather"/>
                <a:sym typeface="Merriweather"/>
              </a:rPr>
              <a:t>Training:</a:t>
            </a:r>
            <a:endParaRPr b="1">
              <a:solidFill>
                <a:schemeClr val="dk1"/>
              </a:solidFill>
              <a:latin typeface="Merriweather"/>
              <a:ea typeface="Merriweather"/>
              <a:cs typeface="Merriweather"/>
              <a:sym typeface="Merriweather"/>
            </a:endParaRPr>
          </a:p>
          <a:p>
            <a:pPr marL="457200" lvl="0" indent="-292100" algn="l" rtl="0">
              <a:lnSpc>
                <a:spcPct val="120000"/>
              </a:lnSpc>
              <a:spcBef>
                <a:spcPts val="20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28"/>
              </a:rPr>
              <a:t>Navigating the FAR Framework</a:t>
            </a:r>
            <a:r>
              <a:rPr lang="en" sz="1000">
                <a:solidFill>
                  <a:schemeClr val="dk1"/>
                </a:solidFill>
                <a:latin typeface="Merriweather"/>
                <a:ea typeface="Merriweather"/>
                <a:cs typeface="Merriweather"/>
                <a:sym typeface="Merriweather"/>
              </a:rPr>
              <a:t> Course 🧭</a:t>
            </a:r>
            <a:endParaRPr sz="1000">
              <a:solidFill>
                <a:schemeClr val="dk1"/>
              </a:solidFill>
              <a:latin typeface="Merriweather"/>
              <a:ea typeface="Merriweather"/>
              <a:cs typeface="Merriweather"/>
              <a:sym typeface="Merriweather"/>
            </a:endParaRPr>
          </a:p>
          <a:p>
            <a:pPr marL="457200" lvl="0" indent="-292100" algn="l" rtl="0">
              <a:spcBef>
                <a:spcPts val="20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RFO High Intensity Immersive Training (HIIT) Workshops: </a:t>
            </a:r>
            <a:r>
              <a:rPr lang="en" sz="1000" u="sng">
                <a:solidFill>
                  <a:schemeClr val="hlink"/>
                </a:solidFill>
                <a:latin typeface="Merriweather"/>
                <a:ea typeface="Merriweather"/>
                <a:cs typeface="Merriweather"/>
                <a:sym typeface="Merriweather"/>
                <a:hlinkClick r:id="rId29"/>
              </a:rPr>
              <a:t>RFO HIIT - Foundation</a:t>
            </a:r>
            <a:r>
              <a:rPr lang="en" sz="1000">
                <a:solidFill>
                  <a:schemeClr val="dk1"/>
                </a:solidFill>
                <a:latin typeface="Merriweather"/>
                <a:ea typeface="Merriweather"/>
                <a:cs typeface="Merriweather"/>
                <a:sym typeface="Merriweather"/>
              </a:rPr>
              <a:t>📌</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GSA RFO/RGO Pillars L&amp;L Series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u="sng">
                <a:solidFill>
                  <a:schemeClr val="hlink"/>
                </a:solidFill>
                <a:latin typeface="Merriweather"/>
                <a:ea typeface="Merriweather"/>
                <a:cs typeface="Merriweather"/>
                <a:sym typeface="Merriweather"/>
                <a:hlinkClick r:id="rId30"/>
              </a:rPr>
              <a:t>GSA IMPACT Sessions</a:t>
            </a:r>
            <a:r>
              <a:rPr lang="en" sz="1000">
                <a:solidFill>
                  <a:schemeClr val="dk1"/>
                </a:solidFill>
                <a:latin typeface="Merriweather"/>
                <a:ea typeface="Merriweather"/>
                <a:cs typeface="Merriweather"/>
                <a:sym typeface="Merriweather"/>
              </a:rPr>
              <a:t>🛠️</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b="1" u="sng">
                <a:solidFill>
                  <a:srgbClr val="1155CC"/>
                </a:solidFill>
                <a:latin typeface="Merriweather"/>
                <a:ea typeface="Merriweather"/>
                <a:cs typeface="Merriweather"/>
                <a:sym typeface="Merriweather"/>
                <a:hlinkClick r:id="rId31">
                  <a:extLst>
                    <a:ext uri="{A12FA001-AC4F-418D-AE19-62706E023703}">
                      <ahyp:hlinkClr xmlns:ahyp="http://schemas.microsoft.com/office/drawing/2018/hyperlinkcolor" val="tx"/>
                    </a:ext>
                  </a:extLst>
                </a:hlinkClick>
              </a:rPr>
              <a:t> FAI CSOD RFO Playlist</a:t>
            </a:r>
            <a:endParaRPr sz="100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82" name="Google Shape;282;p35"/>
          <p:cNvSpPr txBox="1">
            <a:spLocks noGrp="1"/>
          </p:cNvSpPr>
          <p:nvPr>
            <p:ph type="sldNum" idx="12"/>
          </p:nvPr>
        </p:nvSpPr>
        <p:spPr>
          <a:xfrm>
            <a:off x="8453408" y="4673692"/>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2" name="Title 1">
            <a:extLst>
              <a:ext uri="{FF2B5EF4-FFF2-40B4-BE49-F238E27FC236}">
                <a16:creationId xmlns:a16="http://schemas.microsoft.com/office/drawing/2014/main" id="{D5B3E60E-5DA9-EF38-2C22-8E5905D46E50}"/>
              </a:ext>
            </a:extLst>
          </p:cNvPr>
          <p:cNvSpPr>
            <a:spLocks noGrp="1"/>
          </p:cNvSpPr>
          <p:nvPr>
            <p:ph type="title" idx="4294967295"/>
          </p:nvPr>
        </p:nvSpPr>
        <p:spPr>
          <a:xfrm>
            <a:off x="628650" y="-993775"/>
            <a:ext cx="7886700" cy="993775"/>
          </a:xfrm>
          <a:prstGeom prst="rect">
            <a:avLst/>
          </a:prstGeom>
        </p:spPr>
        <p:txBody>
          <a:bodyPr anchor="b"/>
          <a:lstStyle/>
          <a:p>
            <a:r>
              <a:rPr lang="en-US" dirty="0"/>
              <a:t>Closing slide</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318900" y="466842"/>
            <a:ext cx="8520600" cy="2378207"/>
          </a:xfrm>
          <a:prstGeom prst="rect">
            <a:avLst/>
          </a:prstGeom>
        </p:spPr>
        <p:txBody>
          <a:bodyPr spcFirstLastPara="1" wrap="square" lIns="91425" tIns="91425" rIns="91425" bIns="91425" anchor="ctr" anchorCtr="0">
            <a:noAutofit/>
          </a:bodyPr>
          <a:lstStyle/>
          <a:p>
            <a:pPr marL="6425" marR="2570" lvl="0" indent="0" algn="ctr" rtl="0">
              <a:lnSpc>
                <a:spcPct val="109882"/>
              </a:lnSpc>
              <a:spcBef>
                <a:spcPts val="0"/>
              </a:spcBef>
              <a:spcAft>
                <a:spcPts val="0"/>
              </a:spcAft>
              <a:buClr>
                <a:schemeClr val="dk1"/>
              </a:buClr>
              <a:buFont typeface="Arial"/>
              <a:buNone/>
            </a:pPr>
            <a:r>
              <a:rPr lang="en" dirty="0">
                <a:solidFill>
                  <a:schemeClr val="dk1"/>
                </a:solidFill>
                <a:latin typeface="Merriweather"/>
                <a:ea typeface="Merriweather"/>
                <a:cs typeface="Merriweather"/>
                <a:sym typeface="Merriweather"/>
              </a:rPr>
              <a:t>What is the first thing that comes your mind when you hear about AI in the federal workplace?</a:t>
            </a:r>
            <a:endParaRPr sz="2800" dirty="0">
              <a:latin typeface="Merriweather"/>
              <a:ea typeface="Merriweather"/>
              <a:cs typeface="Merriweather"/>
              <a:sym typeface="Merriweather"/>
            </a:endParaRPr>
          </a:p>
        </p:txBody>
      </p:sp>
      <p:cxnSp>
        <p:nvCxnSpPr>
          <p:cNvPr id="84" name="Google Shape;84;p14">
            <a:extLst>
              <a:ext uri="{C183D7F6-B498-43B3-948B-1728B52AA6E4}">
                <adec:decorative xmlns:adec="http://schemas.microsoft.com/office/drawing/2017/decorative" val="1"/>
              </a:ext>
            </a:extLst>
          </p:cNvPr>
          <p:cNvCxnSpPr/>
          <p:nvPr/>
        </p:nvCxnSpPr>
        <p:spPr>
          <a:xfrm>
            <a:off x="2190750" y="3452825"/>
            <a:ext cx="4776900" cy="0"/>
          </a:xfrm>
          <a:prstGeom prst="straightConnector1">
            <a:avLst/>
          </a:prstGeom>
          <a:noFill/>
          <a:ln w="9525" cap="flat" cmpd="sng">
            <a:solidFill>
              <a:schemeClr val="dk2"/>
            </a:solidFill>
            <a:prstDash val="solid"/>
            <a:round/>
            <a:headEnd type="none" w="med" len="med"/>
            <a:tailEnd type="none" w="med" len="med"/>
          </a:ln>
        </p:spPr>
      </p:cxnSp>
      <p:sp>
        <p:nvSpPr>
          <p:cNvPr id="85" name="Google Shape;85;p14"/>
          <p:cNvSpPr/>
          <p:nvPr/>
        </p:nvSpPr>
        <p:spPr>
          <a:xfrm>
            <a:off x="7082000" y="2845050"/>
            <a:ext cx="1838100" cy="14907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Consolas"/>
                <a:ea typeface="Consolas"/>
                <a:cs typeface="Consolas"/>
                <a:sym typeface="Consolas"/>
              </a:rPr>
              <a:t>Put your answers in chat!!!</a:t>
            </a:r>
            <a:endParaRPr sz="2000" b="1">
              <a:latin typeface="Consolas"/>
              <a:ea typeface="Consolas"/>
              <a:cs typeface="Consolas"/>
              <a:sym typeface="Consolas"/>
            </a:endParaRPr>
          </a:p>
        </p:txBody>
      </p:sp>
      <p:sp>
        <p:nvSpPr>
          <p:cNvPr id="83" name="Google Shape;83;p14"/>
          <p:cNvSpPr txBox="1">
            <a:spLocks noGrp="1"/>
          </p:cNvSpPr>
          <p:nvPr>
            <p:ph type="sldNum" idx="12"/>
          </p:nvPr>
        </p:nvSpPr>
        <p:spPr>
          <a:xfrm>
            <a:off x="8472458" y="47775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a:extLst>
              <a:ext uri="{FF2B5EF4-FFF2-40B4-BE49-F238E27FC236}">
                <a16:creationId xmlns:a16="http://schemas.microsoft.com/office/drawing/2014/main" id="{8664E809-244C-53B5-03F3-7D1EC569AB89}"/>
              </a:ext>
            </a:extLst>
          </p:cNvPr>
          <p:cNvSpPr>
            <a:spLocks noGrp="1"/>
          </p:cNvSpPr>
          <p:nvPr>
            <p:ph type="title"/>
          </p:nvPr>
        </p:nvSpPr>
        <p:spPr>
          <a:xfrm>
            <a:off x="311700" y="-572700"/>
            <a:ext cx="8520600" cy="572700"/>
          </a:xfrm>
        </p:spPr>
        <p:txBody>
          <a:bodyPr spcFirstLastPara="1" wrap="square" lIns="91425" tIns="91425" rIns="91425" bIns="91425" anchor="b" anchorCtr="0">
            <a:noAutofit/>
          </a:bodyPr>
          <a:lstStyle/>
          <a:p>
            <a:pPr>
              <a:buNone/>
            </a:pPr>
            <a:r>
              <a:rPr lang="en-US" dirty="0"/>
              <a:t>Agenda</a:t>
            </a:r>
          </a:p>
        </p:txBody>
      </p:sp>
      <p:sp>
        <p:nvSpPr>
          <p:cNvPr id="90" name="Google Shape;90;p15"/>
          <p:cNvSpPr txBox="1">
            <a:spLocks noGrp="1"/>
          </p:cNvSpPr>
          <p:nvPr>
            <p:ph type="body" idx="1"/>
          </p:nvPr>
        </p:nvSpPr>
        <p:spPr>
          <a:xfrm>
            <a:off x="311700" y="21217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t>Generative AI is getting more and more attention but it can be overwhelming. </a:t>
            </a:r>
          </a:p>
          <a:p>
            <a:pPr marL="0" lvl="0" indent="0" algn="l" rtl="0">
              <a:spcBef>
                <a:spcPts val="0"/>
              </a:spcBef>
              <a:spcAft>
                <a:spcPts val="0"/>
              </a:spcAft>
              <a:buNone/>
            </a:pPr>
            <a:endParaRPr sz="2000" b="1" dirty="0"/>
          </a:p>
          <a:p>
            <a:pPr marL="0" lvl="0" indent="0" algn="l" rtl="0">
              <a:spcBef>
                <a:spcPts val="0"/>
              </a:spcBef>
              <a:spcAft>
                <a:spcPts val="0"/>
              </a:spcAft>
              <a:buNone/>
            </a:pPr>
            <a:r>
              <a:rPr lang="en" sz="2000" b="1" dirty="0"/>
              <a:t>Today’s session will cover some of the basics:</a:t>
            </a:r>
            <a:endParaRPr sz="2000" b="1" dirty="0"/>
          </a:p>
          <a:p>
            <a:pPr marL="0" lvl="0" indent="0" algn="l" rtl="0">
              <a:spcBef>
                <a:spcPts val="0"/>
              </a:spcBef>
              <a:spcAft>
                <a:spcPts val="0"/>
              </a:spcAft>
              <a:buNone/>
            </a:pPr>
            <a:endParaRPr dirty="0"/>
          </a:p>
          <a:p>
            <a:pPr marL="457200" lvl="0" indent="-342900" algn="l" rtl="0">
              <a:spcBef>
                <a:spcPts val="0"/>
              </a:spcBef>
              <a:spcAft>
                <a:spcPts val="0"/>
              </a:spcAft>
              <a:buSzPts val="1800"/>
              <a:buChar char="●"/>
            </a:pPr>
            <a:r>
              <a:rPr lang="en" sz="1800" dirty="0"/>
              <a:t>What AI can can be used for</a:t>
            </a:r>
            <a:endParaRPr sz="1800" dirty="0"/>
          </a:p>
          <a:p>
            <a:pPr marL="457200" lvl="0" indent="-342900" algn="l" rtl="0">
              <a:spcBef>
                <a:spcPts val="0"/>
              </a:spcBef>
              <a:spcAft>
                <a:spcPts val="0"/>
              </a:spcAft>
              <a:buSzPts val="1800"/>
              <a:buChar char="●"/>
            </a:pPr>
            <a:r>
              <a:rPr lang="en" sz="1800" dirty="0"/>
              <a:t>What it should not be used for</a:t>
            </a:r>
            <a:endParaRPr sz="1800" dirty="0"/>
          </a:p>
          <a:p>
            <a:pPr marL="457200" lvl="0" indent="-342900" algn="l" rtl="0">
              <a:spcBef>
                <a:spcPts val="0"/>
              </a:spcBef>
              <a:spcAft>
                <a:spcPts val="0"/>
              </a:spcAft>
              <a:buSzPts val="1800"/>
              <a:buChar char="●"/>
            </a:pPr>
            <a:r>
              <a:rPr lang="en" sz="1800" dirty="0"/>
              <a:t>How to use it responsibly and effectively within acquisition work</a:t>
            </a:r>
            <a:endParaRPr sz="1800" dirty="0"/>
          </a:p>
          <a:p>
            <a:pPr marL="457200" lvl="0" indent="-342900" algn="l" rtl="0">
              <a:spcBef>
                <a:spcPts val="0"/>
              </a:spcBef>
              <a:spcAft>
                <a:spcPts val="0"/>
              </a:spcAft>
              <a:buSzPts val="1800"/>
              <a:buChar char="●"/>
            </a:pPr>
            <a:r>
              <a:rPr lang="en" sz="1800" dirty="0"/>
              <a:t>What it means for the Revolutionary FAR Overhaul (RFO)</a:t>
            </a:r>
            <a:endParaRPr sz="1800" dirty="0"/>
          </a:p>
        </p:txBody>
      </p:sp>
      <p:sp>
        <p:nvSpPr>
          <p:cNvPr id="91" name="Google Shape;91;p15"/>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dirty="0">
                <a:latin typeface="Merriweather"/>
                <a:ea typeface="Merriweather"/>
                <a:cs typeface="Merriweather"/>
                <a:sym typeface="Merriweather"/>
              </a:rPr>
              <a:t>What we mean when we say “Generative AI”</a:t>
            </a:r>
            <a:endParaRPr sz="2500" b="1" dirty="0">
              <a:latin typeface="Merriweather"/>
              <a:ea typeface="Merriweather"/>
              <a:cs typeface="Merriweather"/>
              <a:sym typeface="Merriweather"/>
            </a:endParaRPr>
          </a:p>
        </p:txBody>
      </p:sp>
      <p:cxnSp>
        <p:nvCxnSpPr>
          <p:cNvPr id="99" name="Google Shape;99;p16">
            <a:extLst>
              <a:ext uri="{C183D7F6-B498-43B3-948B-1728B52AA6E4}">
                <adec:decorative xmlns:adec="http://schemas.microsoft.com/office/drawing/2017/decorative" val="1"/>
              </a:ext>
            </a:extLst>
          </p:cNvPr>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98" name="Google Shape;98;p16"/>
          <p:cNvSpPr txBox="1">
            <a:spLocks noGrp="1"/>
          </p:cNvSpPr>
          <p:nvPr>
            <p:ph type="body" idx="1"/>
          </p:nvPr>
        </p:nvSpPr>
        <p:spPr>
          <a:xfrm>
            <a:off x="311700" y="1152474"/>
            <a:ext cx="6018300" cy="35459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erriweather"/>
                <a:ea typeface="Merriweather"/>
                <a:cs typeface="Merriweather"/>
                <a:sym typeface="Merriweather"/>
              </a:rPr>
              <a:t>A type of artificial intelligence that creates</a:t>
            </a:r>
            <a:r>
              <a:rPr lang="en" sz="1600" i="1" dirty="0">
                <a:latin typeface="Merriweather"/>
                <a:ea typeface="Merriweather"/>
                <a:cs typeface="Merriweather"/>
                <a:sym typeface="Merriweather"/>
              </a:rPr>
              <a:t> </a:t>
            </a:r>
            <a:r>
              <a:rPr lang="en" sz="1600" b="1" i="1" dirty="0">
                <a:latin typeface="Merriweather"/>
                <a:ea typeface="Merriweather"/>
                <a:cs typeface="Merriweather"/>
                <a:sym typeface="Merriweather"/>
              </a:rPr>
              <a:t>new, novel content</a:t>
            </a:r>
            <a:r>
              <a:rPr lang="en" sz="1600" i="1" dirty="0">
                <a:latin typeface="Merriweather"/>
                <a:ea typeface="Merriweather"/>
                <a:cs typeface="Merriweather"/>
                <a:sym typeface="Merriweather"/>
              </a:rPr>
              <a:t> </a:t>
            </a:r>
            <a:r>
              <a:rPr lang="en" sz="1600" dirty="0">
                <a:latin typeface="Merriweather"/>
                <a:ea typeface="Merriweather"/>
                <a:cs typeface="Merriweather"/>
                <a:sym typeface="Merriweather"/>
              </a:rPr>
              <a:t>(text, images, code, audio) based on patterns learned from large amounts of data.</a:t>
            </a:r>
            <a:endParaRPr sz="1600" dirty="0">
              <a:latin typeface="Merriweather"/>
              <a:ea typeface="Merriweather"/>
              <a:cs typeface="Merriweather"/>
              <a:sym typeface="Merriweather"/>
            </a:endParaRPr>
          </a:p>
          <a:p>
            <a:pPr marL="0" lvl="0" indent="0" algn="l" rtl="0">
              <a:spcBef>
                <a:spcPts val="0"/>
              </a:spcBef>
              <a:spcAft>
                <a:spcPts val="0"/>
              </a:spcAft>
              <a:buNone/>
            </a:pPr>
            <a:endParaRPr sz="1600" dirty="0">
              <a:latin typeface="Merriweather"/>
              <a:ea typeface="Merriweather"/>
              <a:cs typeface="Merriweather"/>
              <a:sym typeface="Merriweather"/>
            </a:endParaRPr>
          </a:p>
          <a:p>
            <a:pPr marL="0" lvl="0" indent="0" algn="l" rtl="0">
              <a:spcBef>
                <a:spcPts val="0"/>
              </a:spcBef>
              <a:spcAft>
                <a:spcPts val="0"/>
              </a:spcAft>
              <a:buNone/>
            </a:pPr>
            <a:r>
              <a:rPr lang="en" sz="1600" dirty="0">
                <a:latin typeface="Merriweather"/>
                <a:ea typeface="Merriweather"/>
                <a:cs typeface="Merriweather"/>
                <a:sym typeface="Merriweather"/>
              </a:rPr>
              <a:t>Common uses include:</a:t>
            </a:r>
          </a:p>
          <a:p>
            <a:pPr marL="0" lvl="0" indent="0" algn="l" rtl="0">
              <a:spcBef>
                <a:spcPts val="0"/>
              </a:spcBef>
              <a:spcAft>
                <a:spcPts val="0"/>
              </a:spcAft>
              <a:buNone/>
            </a:pPr>
            <a:endParaRPr sz="1600" dirty="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en" sz="1600" dirty="0">
                <a:latin typeface="Merriweather"/>
                <a:ea typeface="Merriweather"/>
                <a:cs typeface="Merriweather"/>
                <a:sym typeface="Merriweather"/>
              </a:rPr>
              <a:t>drafting documents,  </a:t>
            </a:r>
            <a:endParaRPr sz="1600" dirty="0">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en" sz="1600" dirty="0">
                <a:solidFill>
                  <a:schemeClr val="dk1"/>
                </a:solidFill>
                <a:latin typeface="Merriweather"/>
                <a:ea typeface="Merriweather"/>
                <a:cs typeface="Merriweather"/>
                <a:sym typeface="Merriweather"/>
              </a:rPr>
              <a:t>summarizing information, </a:t>
            </a:r>
            <a:endParaRPr sz="1600" dirty="0">
              <a:solidFill>
                <a:schemeClr val="dk1"/>
              </a:solidFill>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en" sz="1600" dirty="0">
                <a:solidFill>
                  <a:schemeClr val="dk1"/>
                </a:solidFill>
                <a:latin typeface="Merriweather"/>
                <a:ea typeface="Merriweather"/>
                <a:cs typeface="Merriweather"/>
                <a:sym typeface="Merriweather"/>
              </a:rPr>
              <a:t>answering questions, and</a:t>
            </a:r>
            <a:endParaRPr sz="1600" dirty="0">
              <a:solidFill>
                <a:schemeClr val="dk1"/>
              </a:solidFill>
              <a:latin typeface="Merriweather"/>
              <a:ea typeface="Merriweather"/>
              <a:cs typeface="Merriweather"/>
              <a:sym typeface="Merriweather"/>
            </a:endParaRPr>
          </a:p>
          <a:p>
            <a:pPr marL="457200" lvl="0" indent="-330200" algn="l" rtl="0">
              <a:spcBef>
                <a:spcPts val="0"/>
              </a:spcBef>
              <a:spcAft>
                <a:spcPts val="0"/>
              </a:spcAft>
              <a:buSzPts val="1600"/>
              <a:buFont typeface="Merriweather"/>
              <a:buChar char="●"/>
            </a:pPr>
            <a:r>
              <a:rPr lang="en" sz="1600" dirty="0">
                <a:solidFill>
                  <a:schemeClr val="dk1"/>
                </a:solidFill>
                <a:latin typeface="Merriweather"/>
                <a:ea typeface="Merriweather"/>
                <a:cs typeface="Merriweather"/>
                <a:sym typeface="Merriweather"/>
              </a:rPr>
              <a:t>generating ideas. </a:t>
            </a:r>
            <a:br>
              <a:rPr lang="en" sz="1600" dirty="0">
                <a:latin typeface="Merriweather"/>
                <a:ea typeface="Merriweather"/>
                <a:cs typeface="Merriweather"/>
                <a:sym typeface="Merriweather"/>
              </a:rPr>
            </a:br>
            <a:endParaRPr sz="1600" dirty="0">
              <a:latin typeface="Merriweather"/>
              <a:ea typeface="Merriweather"/>
              <a:cs typeface="Merriweather"/>
              <a:sym typeface="Merriweather"/>
            </a:endParaRPr>
          </a:p>
          <a:p>
            <a:pPr marL="457200" lvl="0" indent="0" algn="l" rtl="0">
              <a:spcBef>
                <a:spcPts val="0"/>
              </a:spcBef>
              <a:spcAft>
                <a:spcPts val="0"/>
              </a:spcAft>
              <a:buNone/>
            </a:pPr>
            <a:r>
              <a:rPr lang="en" sz="1600" dirty="0">
                <a:latin typeface="Merriweather"/>
                <a:ea typeface="Merriweather"/>
                <a:cs typeface="Merriweather"/>
                <a:sym typeface="Merriweather"/>
              </a:rPr>
              <a:t>Examples include: </a:t>
            </a:r>
            <a:br>
              <a:rPr lang="en" sz="1600" dirty="0">
                <a:latin typeface="Merriweather"/>
                <a:ea typeface="Merriweather"/>
                <a:cs typeface="Merriweather"/>
                <a:sym typeface="Merriweather"/>
              </a:rPr>
            </a:br>
            <a:r>
              <a:rPr lang="en" sz="1600" dirty="0">
                <a:latin typeface="Merriweather"/>
                <a:ea typeface="Merriweather"/>
                <a:cs typeface="Merriweather"/>
                <a:sym typeface="Merriweather"/>
              </a:rPr>
              <a:t>ChatGPT (Open AI), Gemini (Google), and LLaMA (Meta/Facebook)</a:t>
            </a:r>
            <a:endParaRPr sz="1600" dirty="0">
              <a:latin typeface="Merriweather"/>
              <a:ea typeface="Merriweather"/>
              <a:cs typeface="Merriweather"/>
              <a:sym typeface="Merriweather"/>
            </a:endParaRPr>
          </a:p>
          <a:p>
            <a:pPr marL="0" lvl="0" indent="0" algn="l" rtl="0">
              <a:spcBef>
                <a:spcPts val="0"/>
              </a:spcBef>
              <a:spcAft>
                <a:spcPts val="0"/>
              </a:spcAft>
              <a:buNone/>
            </a:pPr>
            <a:endParaRPr sz="1600" dirty="0">
              <a:latin typeface="Merriweather"/>
              <a:ea typeface="Merriweather"/>
              <a:cs typeface="Merriweather"/>
              <a:sym typeface="Merriweather"/>
            </a:endParaRPr>
          </a:p>
        </p:txBody>
      </p:sp>
      <p:pic>
        <p:nvPicPr>
          <p:cNvPr id="100" name="Google Shape;100;p16" descr="technology scene"/>
          <p:cNvPicPr preferRelativeResize="0"/>
          <p:nvPr/>
        </p:nvPicPr>
        <p:blipFill rotWithShape="1">
          <a:blip r:embed="rId4">
            <a:alphaModFix/>
          </a:blip>
          <a:srcRect r="16395"/>
          <a:stretch/>
        </p:blipFill>
        <p:spPr>
          <a:xfrm>
            <a:off x="6559310" y="1152475"/>
            <a:ext cx="2405240" cy="3333300"/>
          </a:xfrm>
          <a:prstGeom prst="rect">
            <a:avLst/>
          </a:prstGeom>
          <a:noFill/>
          <a:ln>
            <a:noFill/>
          </a:ln>
        </p:spPr>
      </p:pic>
      <p:sp>
        <p:nvSpPr>
          <p:cNvPr id="97" name="Google Shape;97;p16"/>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Title 1">
            <a:extLst>
              <a:ext uri="{FF2B5EF4-FFF2-40B4-BE49-F238E27FC236}">
                <a16:creationId xmlns:a16="http://schemas.microsoft.com/office/drawing/2014/main" id="{F9E557FE-8A26-6D9B-623D-83AE2C014831}"/>
              </a:ext>
            </a:extLst>
          </p:cNvPr>
          <p:cNvSpPr>
            <a:spLocks noGrp="1"/>
          </p:cNvSpPr>
          <p:nvPr>
            <p:ph type="title" idx="4294967295"/>
          </p:nvPr>
        </p:nvSpPr>
        <p:spPr>
          <a:xfrm>
            <a:off x="628650" y="-993775"/>
            <a:ext cx="7886700" cy="993775"/>
          </a:xfrm>
          <a:prstGeom prst="rect">
            <a:avLst/>
          </a:prstGeom>
        </p:spPr>
        <p:txBody>
          <a:bodyPr anchor="b"/>
          <a:lstStyle/>
          <a:p>
            <a:r>
              <a:rPr lang="en-US" dirty="0"/>
              <a:t>Agency’s Policy Slide</a:t>
            </a:r>
          </a:p>
        </p:txBody>
      </p:sp>
      <p:pic>
        <p:nvPicPr>
          <p:cNvPr id="105" name="Google Shape;105;p17" descr="Beautify this slide"/>
          <p:cNvPicPr preferRelativeResize="0"/>
          <p:nvPr/>
        </p:nvPicPr>
        <p:blipFill>
          <a:blip r:embed="rId4">
            <a:alphaModFix/>
          </a:blip>
          <a:stretch>
            <a:fillRect/>
          </a:stretch>
        </p:blipFill>
        <p:spPr>
          <a:xfrm>
            <a:off x="-35700" y="0"/>
            <a:ext cx="9210675" cy="5143500"/>
          </a:xfrm>
          <a:prstGeom prst="rect">
            <a:avLst/>
          </a:prstGeom>
          <a:noFill/>
          <a:ln>
            <a:noFill/>
          </a:ln>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idx="4294967295"/>
          </p:nvPr>
        </p:nvSpPr>
        <p:spPr>
          <a:xfrm>
            <a:off x="193375" y="0"/>
            <a:ext cx="8691600" cy="877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chemeClr val="dk1"/>
                </a:solidFill>
                <a:effectLst/>
                <a:uLnTx/>
                <a:uFillTx/>
                <a:latin typeface="Merriweather"/>
                <a:ea typeface="Merriweather"/>
                <a:cs typeface="Merriweather"/>
                <a:sym typeface="Merriweather"/>
              </a:rPr>
              <a:t>Acquisition.gov and Regulatory, Non-Regulatory, &amp; Support Tools That You Influence!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chemeClr val="dk1"/>
              </a:solidFill>
              <a:effectLst/>
              <a:uLnTx/>
              <a:uFillTx/>
              <a:latin typeface="Merriweather"/>
              <a:ea typeface="Merriweather"/>
              <a:cs typeface="Merriweather"/>
              <a:sym typeface="Merriweather"/>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chemeClr val="dk1"/>
              </a:solidFill>
              <a:effectLst/>
              <a:uLnTx/>
              <a:uFillTx/>
              <a:latin typeface="Merriweather"/>
              <a:ea typeface="Merriweather"/>
              <a:cs typeface="Merriweather"/>
              <a:sym typeface="Merriweather"/>
            </a:endParaRPr>
          </a:p>
        </p:txBody>
      </p:sp>
      <p:sp>
        <p:nvSpPr>
          <p:cNvPr id="111" name="Google Shape;111;p18"/>
          <p:cNvSpPr txBox="1"/>
          <p:nvPr/>
        </p:nvSpPr>
        <p:spPr>
          <a:xfrm>
            <a:off x="50575" y="1003875"/>
            <a:ext cx="8977200" cy="891600"/>
          </a:xfrm>
          <a:prstGeom prst="rect">
            <a:avLst/>
          </a:prstGeom>
          <a:solidFill>
            <a:srgbClr val="186192"/>
          </a:solidFill>
          <a:ln w="38100" cap="flat" cmpd="sng">
            <a:solidFill>
              <a:srgbClr val="186192"/>
            </a:solidFill>
            <a:prstDash val="solid"/>
            <a:round/>
            <a:headEnd type="none" w="sm" len="sm"/>
            <a:tailEnd type="none" w="sm" len="sm"/>
          </a:ln>
        </p:spPr>
        <p:txBody>
          <a:bodyPr spcFirstLastPara="1" wrap="square" lIns="75575" tIns="75575" rIns="75575" bIns="75575" anchor="t" anchorCtr="0">
            <a:spAutoFit/>
          </a:bodyPr>
          <a:lstStyle/>
          <a:p>
            <a:pPr marL="0" marR="0" lvl="0" indent="0" algn="l" rtl="0">
              <a:lnSpc>
                <a:spcPct val="100000"/>
              </a:lnSpc>
              <a:spcBef>
                <a:spcPts val="0"/>
              </a:spcBef>
              <a:spcAft>
                <a:spcPts val="0"/>
              </a:spcAft>
              <a:buClr>
                <a:srgbClr val="000000"/>
              </a:buClr>
              <a:buSzPts val="1157"/>
              <a:buFont typeface="Arial"/>
              <a:buNone/>
            </a:pPr>
            <a:r>
              <a:rPr lang="en" sz="1600" b="1">
                <a:solidFill>
                  <a:schemeClr val="lt1"/>
                </a:solidFill>
                <a:latin typeface="Merriweather"/>
                <a:ea typeface="Merriweather"/>
                <a:cs typeface="Merriweather"/>
                <a:sym typeface="Merriweather"/>
              </a:rPr>
              <a:t>Your Tool Kit:</a:t>
            </a:r>
            <a:endParaRPr sz="1600" b="1">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157"/>
              <a:buFont typeface="Arial"/>
              <a:buNone/>
            </a:pPr>
            <a:r>
              <a:rPr lang="en" sz="1600" b="1">
                <a:solidFill>
                  <a:schemeClr val="lt1"/>
                </a:solidFill>
                <a:latin typeface="Merriweather"/>
                <a:ea typeface="Merriweather"/>
                <a:cs typeface="Merriweather"/>
                <a:sym typeface="Merriweather"/>
              </a:rPr>
              <a:t>AI LLM + RFO Regs + FC Verbiage + CMBG Pathways + Albums + Testing, Training, Use Cases</a:t>
            </a:r>
            <a:endParaRPr sz="1600" b="1">
              <a:solidFill>
                <a:schemeClr val="lt1"/>
              </a:solidFill>
              <a:latin typeface="Merriweather"/>
              <a:ea typeface="Merriweather"/>
              <a:cs typeface="Merriweather"/>
              <a:sym typeface="Merriweather"/>
            </a:endParaRPr>
          </a:p>
        </p:txBody>
      </p:sp>
      <p:pic>
        <p:nvPicPr>
          <p:cNvPr id="112" name="Google Shape;112;p18" descr="An image of a rectangular box with the headers: regulator, non-regulatory, and support, displaying the following items: RFO Parts, FAR Companion, Category Buying Guide, smart accelerators, and testing."/>
          <p:cNvPicPr preferRelativeResize="0"/>
          <p:nvPr/>
        </p:nvPicPr>
        <p:blipFill rotWithShape="1">
          <a:blip r:embed="rId4">
            <a:alphaModFix/>
          </a:blip>
          <a:srcRect l="4410" t="16265" r="7917" b="2894"/>
          <a:stretch/>
        </p:blipFill>
        <p:spPr>
          <a:xfrm>
            <a:off x="219463" y="2268450"/>
            <a:ext cx="8639424" cy="2429657"/>
          </a:xfrm>
          <a:prstGeom prst="rect">
            <a:avLst/>
          </a:prstGeom>
          <a:noFill/>
          <a:ln w="9525" cap="flat" cmpd="sng">
            <a:solidFill>
              <a:schemeClr val="dk1"/>
            </a:solidFill>
            <a:prstDash val="solid"/>
            <a:round/>
            <a:headEnd type="none" w="sm" len="sm"/>
            <a:tailEnd type="none" w="sm" len="sm"/>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305390" y="1347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Merriweather"/>
                <a:ea typeface="Merriweather"/>
                <a:cs typeface="Merriweather"/>
                <a:sym typeface="Merriweather"/>
              </a:rPr>
              <a:t>What generative AI tends to be helpful for</a:t>
            </a:r>
            <a:endParaRPr sz="1800" b="1" dirty="0">
              <a:latin typeface="Merriweather"/>
              <a:ea typeface="Merriweather"/>
              <a:cs typeface="Merriweather"/>
              <a:sym typeface="Merriweather"/>
            </a:endParaRPr>
          </a:p>
        </p:txBody>
      </p:sp>
      <p:cxnSp>
        <p:nvCxnSpPr>
          <p:cNvPr id="120" name="Google Shape;120;p19">
            <a:extLst>
              <a:ext uri="{C183D7F6-B498-43B3-948B-1728B52AA6E4}">
                <adec:decorative xmlns:adec="http://schemas.microsoft.com/office/drawing/2017/decorative" val="1"/>
              </a:ext>
            </a:extLst>
          </p:cNvPr>
          <p:cNvCxnSpPr/>
          <p:nvPr/>
        </p:nvCxnSpPr>
        <p:spPr>
          <a:xfrm>
            <a:off x="305390" y="928069"/>
            <a:ext cx="5497200" cy="0"/>
          </a:xfrm>
          <a:prstGeom prst="straightConnector1">
            <a:avLst/>
          </a:prstGeom>
          <a:noFill/>
          <a:ln w="9525" cap="flat" cmpd="sng">
            <a:solidFill>
              <a:schemeClr val="dk2"/>
            </a:solidFill>
            <a:prstDash val="solid"/>
            <a:round/>
            <a:headEnd type="none" w="med" len="med"/>
            <a:tailEnd type="none" w="med" len="med"/>
          </a:ln>
        </p:spPr>
      </p:cxnSp>
      <p:sp>
        <p:nvSpPr>
          <p:cNvPr id="119" name="Google Shape;119;p19"/>
          <p:cNvSpPr txBox="1">
            <a:spLocks noGrp="1"/>
          </p:cNvSpPr>
          <p:nvPr>
            <p:ph type="body" idx="1"/>
          </p:nvPr>
        </p:nvSpPr>
        <p:spPr>
          <a:xfrm>
            <a:off x="311700" y="1209500"/>
            <a:ext cx="4750500" cy="18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erriweather"/>
                <a:ea typeface="Merriweather"/>
                <a:cs typeface="Merriweather"/>
                <a:sym typeface="Merriweather"/>
              </a:rPr>
              <a:t>Generalized tasks:</a:t>
            </a:r>
          </a:p>
          <a:p>
            <a:pPr marL="0" lvl="0" indent="0" algn="l" rtl="0">
              <a:spcBef>
                <a:spcPts val="0"/>
              </a:spcBef>
              <a:spcAft>
                <a:spcPts val="0"/>
              </a:spcAft>
              <a:buNone/>
            </a:pPr>
            <a:endParaRPr dirty="0">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en" dirty="0">
                <a:latin typeface="Merriweather"/>
                <a:ea typeface="Merriweather"/>
                <a:cs typeface="Merriweather"/>
                <a:sym typeface="Merriweather"/>
              </a:rPr>
              <a:t>Identifying potentially missing requirements or considerations</a:t>
            </a:r>
            <a:endParaRPr dirty="0">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en" dirty="0">
                <a:latin typeface="Merriweather"/>
                <a:ea typeface="Merriweather"/>
                <a:cs typeface="Merriweather"/>
                <a:sym typeface="Merriweather"/>
              </a:rPr>
              <a:t>Rewriting content in clear, plain language</a:t>
            </a:r>
            <a:endParaRPr dirty="0">
              <a:latin typeface="Merriweather"/>
              <a:ea typeface="Merriweather"/>
              <a:cs typeface="Merriweather"/>
              <a:sym typeface="Merriweather"/>
            </a:endParaRPr>
          </a:p>
          <a:p>
            <a:pPr marL="457200" lvl="0" indent="-317500" algn="l" rtl="0">
              <a:spcBef>
                <a:spcPts val="0"/>
              </a:spcBef>
              <a:spcAft>
                <a:spcPts val="0"/>
              </a:spcAft>
              <a:buSzPts val="1400"/>
              <a:buFont typeface="Merriweather"/>
              <a:buChar char="●"/>
            </a:pPr>
            <a:r>
              <a:rPr lang="en" dirty="0">
                <a:latin typeface="Merriweather"/>
                <a:ea typeface="Merriweather"/>
                <a:cs typeface="Merriweather"/>
                <a:sym typeface="Merriweather"/>
              </a:rPr>
              <a:t>Providing structured feedback or alternative perspectives</a:t>
            </a:r>
            <a:endParaRPr dirty="0">
              <a:latin typeface="Merriweather"/>
              <a:ea typeface="Merriweather"/>
              <a:cs typeface="Merriweather"/>
              <a:sym typeface="Merriweather"/>
            </a:endParaRPr>
          </a:p>
          <a:p>
            <a:pPr marL="0" lvl="0" indent="0" algn="l" rtl="0">
              <a:spcBef>
                <a:spcPts val="0"/>
              </a:spcBef>
              <a:spcAft>
                <a:spcPts val="0"/>
              </a:spcAft>
              <a:buNone/>
            </a:pPr>
            <a:endParaRPr dirty="0">
              <a:latin typeface="Merriweather"/>
              <a:ea typeface="Merriweather"/>
              <a:cs typeface="Merriweather"/>
              <a:sym typeface="Merriweather"/>
            </a:endParaRPr>
          </a:p>
        </p:txBody>
      </p:sp>
      <p:pic>
        <p:nvPicPr>
          <p:cNvPr id="3" name="Picture 2" descr="An image displaying the following message: &quot;Important! LLMS are tools, not people.&quot;">
            <a:extLst>
              <a:ext uri="{FF2B5EF4-FFF2-40B4-BE49-F238E27FC236}">
                <a16:creationId xmlns:a16="http://schemas.microsoft.com/office/drawing/2014/main" id="{FBFD516B-0C32-3F28-5436-721C63DE7409}"/>
              </a:ext>
            </a:extLst>
          </p:cNvPr>
          <p:cNvPicPr>
            <a:picLocks noChangeAspect="1"/>
          </p:cNvPicPr>
          <p:nvPr/>
        </p:nvPicPr>
        <p:blipFill>
          <a:blip r:embed="rId4"/>
          <a:stretch>
            <a:fillRect/>
          </a:stretch>
        </p:blipFill>
        <p:spPr>
          <a:xfrm>
            <a:off x="476777" y="3229114"/>
            <a:ext cx="3172306" cy="1262100"/>
          </a:xfrm>
          <a:prstGeom prst="rect">
            <a:avLst/>
          </a:prstGeom>
        </p:spPr>
      </p:pic>
      <p:pic>
        <p:nvPicPr>
          <p:cNvPr id="123" name="Google Shape;123;p19" descr="An image of the words &quot;Generative AI,&quot; followed by a brain image with arrows pointing to three boxes labeled &quot;Identify missing requirements,&quot; &quot;Rewrite content clearly,&quot; and &quot;Provide structured feedback.&quot;"/>
          <p:cNvPicPr preferRelativeResize="0"/>
          <p:nvPr/>
        </p:nvPicPr>
        <p:blipFill>
          <a:blip r:embed="rId5">
            <a:alphaModFix/>
          </a:blip>
          <a:stretch>
            <a:fillRect/>
          </a:stretch>
        </p:blipFill>
        <p:spPr>
          <a:xfrm>
            <a:off x="6189564" y="1017725"/>
            <a:ext cx="2812544" cy="2945567"/>
          </a:xfrm>
          <a:prstGeom prst="rect">
            <a:avLst/>
          </a:prstGeom>
          <a:noFill/>
          <a:ln>
            <a:noFill/>
          </a:ln>
        </p:spPr>
      </p:pic>
      <p:sp>
        <p:nvSpPr>
          <p:cNvPr id="118" name="Google Shape;118;p19"/>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Merriweather"/>
                <a:ea typeface="Merriweather"/>
                <a:cs typeface="Merriweather"/>
                <a:sym typeface="Merriweather"/>
              </a:rPr>
              <a:t>Where NOT to use Generative AI</a:t>
            </a:r>
            <a:endParaRPr sz="1800" b="1" dirty="0">
              <a:latin typeface="Merriweather"/>
              <a:ea typeface="Merriweather"/>
              <a:cs typeface="Merriweather"/>
              <a:sym typeface="Merriweather"/>
            </a:endParaRPr>
          </a:p>
        </p:txBody>
      </p:sp>
      <p:cxnSp>
        <p:nvCxnSpPr>
          <p:cNvPr id="131" name="Google Shape;131;p20">
            <a:extLst>
              <a:ext uri="{C183D7F6-B498-43B3-948B-1728B52AA6E4}">
                <adec:decorative xmlns:adec="http://schemas.microsoft.com/office/drawing/2017/decorative" val="1"/>
              </a:ext>
            </a:extLst>
          </p:cNvPr>
          <p:cNvCxnSpPr/>
          <p:nvPr/>
        </p:nvCxnSpPr>
        <p:spPr>
          <a:xfrm>
            <a:off x="305390" y="1076925"/>
            <a:ext cx="5497200" cy="0"/>
          </a:xfrm>
          <a:prstGeom prst="straightConnector1">
            <a:avLst/>
          </a:prstGeom>
          <a:noFill/>
          <a:ln w="9525" cap="flat" cmpd="sng">
            <a:solidFill>
              <a:schemeClr val="dk2"/>
            </a:solidFill>
            <a:prstDash val="solid"/>
            <a:round/>
            <a:headEnd type="none" w="med" len="med"/>
            <a:tailEnd type="none" w="med" len="med"/>
          </a:ln>
        </p:spPr>
      </p:cxnSp>
      <p:sp>
        <p:nvSpPr>
          <p:cNvPr id="130" name="Google Shape;130;p20"/>
          <p:cNvSpPr txBox="1">
            <a:spLocks noGrp="1"/>
          </p:cNvSpPr>
          <p:nvPr>
            <p:ph type="body" idx="1"/>
          </p:nvPr>
        </p:nvSpPr>
        <p:spPr>
          <a:xfrm>
            <a:off x="311699" y="1136125"/>
            <a:ext cx="4481017"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dirty="0">
                <a:latin typeface="Merriweather"/>
                <a:ea typeface="Merriweather"/>
                <a:cs typeface="Merriweather"/>
                <a:sym typeface="Merriweather"/>
              </a:rPr>
              <a:t>Do not rely on AI to:</a:t>
            </a:r>
          </a:p>
          <a:p>
            <a:pPr marL="0" lvl="0" indent="0" algn="l" rtl="0">
              <a:spcBef>
                <a:spcPts val="0"/>
              </a:spcBef>
              <a:spcAft>
                <a:spcPts val="0"/>
              </a:spcAft>
              <a:buNone/>
            </a:pPr>
            <a:endParaRPr sz="1900" dirty="0">
              <a:latin typeface="Merriweather"/>
              <a:ea typeface="Merriweather"/>
              <a:cs typeface="Merriweather"/>
              <a:sym typeface="Merriweather"/>
            </a:endParaRPr>
          </a:p>
          <a:p>
            <a:pPr marL="457200" lvl="0" indent="-349250" algn="l" rtl="0">
              <a:spcBef>
                <a:spcPts val="0"/>
              </a:spcBef>
              <a:spcAft>
                <a:spcPts val="0"/>
              </a:spcAft>
              <a:buSzPts val="1900"/>
              <a:buFont typeface="Merriweather"/>
              <a:buChar char="●"/>
            </a:pPr>
            <a:r>
              <a:rPr lang="en" sz="1900" dirty="0">
                <a:latin typeface="Merriweather"/>
                <a:ea typeface="Merriweather"/>
                <a:cs typeface="Merriweather"/>
                <a:sym typeface="Merriweather"/>
              </a:rPr>
              <a:t>Provide final, authoritative answers</a:t>
            </a:r>
            <a:endParaRPr sz="1900" dirty="0">
              <a:latin typeface="Merriweather"/>
              <a:ea typeface="Merriweather"/>
              <a:cs typeface="Merriweather"/>
              <a:sym typeface="Merriweather"/>
            </a:endParaRPr>
          </a:p>
          <a:p>
            <a:pPr marL="457200" lvl="0" indent="-349250" algn="l" rtl="0">
              <a:spcBef>
                <a:spcPts val="0"/>
              </a:spcBef>
              <a:spcAft>
                <a:spcPts val="0"/>
              </a:spcAft>
              <a:buSzPts val="1900"/>
              <a:buFont typeface="Merriweather"/>
              <a:buChar char="●"/>
            </a:pPr>
            <a:r>
              <a:rPr lang="en" sz="1900" dirty="0">
                <a:latin typeface="Merriweather"/>
                <a:ea typeface="Merriweather"/>
                <a:cs typeface="Merriweather"/>
                <a:sym typeface="Merriweather"/>
              </a:rPr>
              <a:t>Make acquisition decisions (that’s your job!)</a:t>
            </a:r>
            <a:endParaRPr sz="1900" dirty="0">
              <a:latin typeface="Merriweather"/>
              <a:ea typeface="Merriweather"/>
              <a:cs typeface="Merriweather"/>
              <a:sym typeface="Merriweather"/>
            </a:endParaRPr>
          </a:p>
          <a:p>
            <a:pPr marL="457200" lvl="0" indent="-349250" algn="l" rtl="0">
              <a:spcBef>
                <a:spcPts val="0"/>
              </a:spcBef>
              <a:spcAft>
                <a:spcPts val="0"/>
              </a:spcAft>
              <a:buSzPts val="1900"/>
              <a:buFont typeface="Merriweather"/>
              <a:buChar char="●"/>
            </a:pPr>
            <a:r>
              <a:rPr lang="en" sz="1900" dirty="0">
                <a:latin typeface="Merriweather"/>
                <a:ea typeface="Merriweather"/>
                <a:cs typeface="Merriweather"/>
                <a:sym typeface="Merriweather"/>
              </a:rPr>
              <a:t>Generate citations, legal interpretations, or policy conclusions without verification</a:t>
            </a:r>
            <a:endParaRPr sz="1900" dirty="0">
              <a:latin typeface="Merriweather"/>
              <a:ea typeface="Merriweather"/>
              <a:cs typeface="Merriweather"/>
              <a:sym typeface="Merriweather"/>
            </a:endParaRPr>
          </a:p>
          <a:p>
            <a:pPr marL="0" lvl="0" indent="0" algn="l" rtl="0">
              <a:spcBef>
                <a:spcPts val="0"/>
              </a:spcBef>
              <a:spcAft>
                <a:spcPts val="0"/>
              </a:spcAft>
              <a:buNone/>
            </a:pPr>
            <a:endParaRPr sz="1900" dirty="0">
              <a:latin typeface="Merriweather"/>
              <a:ea typeface="Merriweather"/>
              <a:cs typeface="Merriweather"/>
              <a:sym typeface="Merriweather"/>
            </a:endParaRPr>
          </a:p>
        </p:txBody>
      </p:sp>
      <p:pic>
        <p:nvPicPr>
          <p:cNvPr id="132" name="Google Shape;132;p20" descr="An image of a person watering a tree that resembles a brain."/>
          <p:cNvPicPr preferRelativeResize="0"/>
          <p:nvPr/>
        </p:nvPicPr>
        <p:blipFill>
          <a:blip r:embed="rId4">
            <a:alphaModFix/>
          </a:blip>
          <a:stretch>
            <a:fillRect/>
          </a:stretch>
        </p:blipFill>
        <p:spPr>
          <a:xfrm>
            <a:off x="5615525" y="1326688"/>
            <a:ext cx="2305024" cy="2305024"/>
          </a:xfrm>
          <a:prstGeom prst="rect">
            <a:avLst/>
          </a:prstGeom>
          <a:noFill/>
          <a:ln>
            <a:noFill/>
          </a:ln>
        </p:spPr>
      </p:pic>
      <p:sp>
        <p:nvSpPr>
          <p:cNvPr id="129" name="Google Shape;129;p20"/>
          <p:cNvSpPr txBox="1">
            <a:spLocks noGrp="1"/>
          </p:cNvSpPr>
          <p:nvPr>
            <p:ph type="sldNum" idx="12"/>
          </p:nvPr>
        </p:nvSpPr>
        <p:spPr>
          <a:xfrm>
            <a:off x="8453408" y="475846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1058</Words>
  <Application>Microsoft Office PowerPoint</Application>
  <PresentationFormat>On-screen Show (16:9)</PresentationFormat>
  <Paragraphs>180</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Public Sans</vt:lpstr>
      <vt:lpstr>Century Gothic</vt:lpstr>
      <vt:lpstr>Calibri</vt:lpstr>
      <vt:lpstr>Merriweather</vt:lpstr>
      <vt:lpstr>Arial</vt:lpstr>
      <vt:lpstr>Consolas</vt:lpstr>
      <vt:lpstr>Roboto</vt:lpstr>
      <vt:lpstr>Poppins</vt:lpstr>
      <vt:lpstr>Simple Light</vt:lpstr>
      <vt:lpstr>AI Welcome Slide</vt:lpstr>
      <vt:lpstr>Meet your Speakers</vt:lpstr>
      <vt:lpstr>What is the first thing that comes your mind when you hear about AI in the federal workplace?</vt:lpstr>
      <vt:lpstr>Agenda</vt:lpstr>
      <vt:lpstr>What we mean when we say “Generative AI”</vt:lpstr>
      <vt:lpstr>Agency’s Policy Slide</vt:lpstr>
      <vt:lpstr>Acquisition.gov and Regulatory, Non-Regulatory, &amp; Support Tools That You Influence!  </vt:lpstr>
      <vt:lpstr>What generative AI tends to be helpful for</vt:lpstr>
      <vt:lpstr>Where NOT to use Generative AI</vt:lpstr>
      <vt:lpstr>Why This Matters </vt:lpstr>
      <vt:lpstr>Hallucinations</vt:lpstr>
      <vt:lpstr>So how can we get better responses?  Prompting</vt:lpstr>
      <vt:lpstr>Prompting</vt:lpstr>
      <vt:lpstr>Example Prompt:</vt:lpstr>
      <vt:lpstr>Prompt Breakdown Slide</vt:lpstr>
      <vt:lpstr>A Sample Google Gemini 2 response</vt:lpstr>
      <vt:lpstr>Other potential prompts</vt:lpstr>
      <vt:lpstr>But what if I don’t have requirements yet???</vt:lpstr>
      <vt:lpstr>Acquisition Support Tools Slide</vt:lpstr>
      <vt:lpstr>Bridging the RFO into Practice with you! From Policy  → Practice  → Scaling   </vt:lpstr>
      <vt:lpstr>What you can be doing right now</vt:lpstr>
      <vt:lpstr> RFO Website Demo </vt:lpstr>
      <vt:lpstr>Thank you Slide</vt:lpstr>
      <vt:lpstr> Practitioner Resources </vt:lpstr>
      <vt:lpstr>Closing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NakiaGraham</dc:creator>
  <cp:lastModifiedBy>NakiaGraham</cp:lastModifiedBy>
  <cp:revision>5</cp:revision>
  <dcterms:modified xsi:type="dcterms:W3CDTF">2026-04-13T15:55:27Z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53F0102D-9EF2-4B17-90E4-306E3B29D0E7</vt:lpwstr>
  </property>
  <property fmtid="{D5CDD505-2E9C-101B-9397-08002B2CF9AE}" pid="3" name="ArticulatePath">
    <vt:lpwstr>FAST 2026 - When can I use Generative AI to help draft my requirements</vt:lpwstr>
  </property>
</Properties>
</file>