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8" r:id="rId1"/>
  </p:sldMasterIdLst>
  <p:notesMasterIdLst>
    <p:notesMasterId r:id="rId24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1" autoAdjust="0"/>
  </p:normalViewPr>
  <p:slideViewPr>
    <p:cSldViewPr snapToGrid="0">
      <p:cViewPr varScale="1">
        <p:scale>
          <a:sx n="99" d="100"/>
          <a:sy n="99" d="100"/>
        </p:scale>
        <p:origin x="922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642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8b37047e52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8b37047e52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8b37047e52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8b37047e52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8b37047e52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8b37047e52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8b37047e52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8b37047e52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8b37047e52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8b37047e52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8b37047e52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8b37047e52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8b37047e52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8b37047e52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8b37047e52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8b37047e52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8b37047e52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8b37047e52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8b37047e52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8b37047e52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d0e6622c4c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d0e6622c4c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8b37047e52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38b37047e52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8b37047e52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38b37047e52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d0e6622c4c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d0e6622c4c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0e6622c4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0e6622c4c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d0e6622c4c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d0e6622c4c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d0e6622c4c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d0e6622c4c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8b37047e52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8b37047e52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8b37047e52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8b37047e52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b37047e52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b37047e52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8b37047e52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8b37047e52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7775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9525" y="0"/>
            <a:ext cx="9144000" cy="103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5" name="Google Shape;15;p2" title="GSA Star Mark 250 2026 Logo STARMARK SIGNATURE_300dpi.png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1750" y="200060"/>
            <a:ext cx="2190163" cy="638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 title="FAST 2026 Full Color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3100" y="1388688"/>
            <a:ext cx="2919352" cy="2919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Presenters">
  <p:cSld name="BLANK_1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2" name="Google Shape;52;p11"/>
          <p:cNvGrpSpPr/>
          <p:nvPr/>
        </p:nvGrpSpPr>
        <p:grpSpPr>
          <a:xfrm>
            <a:off x="1673938" y="1221550"/>
            <a:ext cx="2123600" cy="2131650"/>
            <a:chOff x="3388225" y="1623400"/>
            <a:chExt cx="2123600" cy="2131650"/>
          </a:xfrm>
        </p:grpSpPr>
        <p:sp>
          <p:nvSpPr>
            <p:cNvPr id="53" name="Google Shape;53;p11"/>
            <p:cNvSpPr/>
            <p:nvPr/>
          </p:nvSpPr>
          <p:spPr>
            <a:xfrm>
              <a:off x="3388225" y="1623400"/>
              <a:ext cx="548700" cy="548700"/>
            </a:xfrm>
            <a:prstGeom prst="halfFrame">
              <a:avLst>
                <a:gd name="adj1" fmla="val 33333"/>
                <a:gd name="adj2" fmla="val 33333"/>
              </a:avLst>
            </a:prstGeom>
            <a:solidFill>
              <a:srgbClr val="1F2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11"/>
            <p:cNvSpPr/>
            <p:nvPr/>
          </p:nvSpPr>
          <p:spPr>
            <a:xfrm rot="10800000">
              <a:off x="4963125" y="3206350"/>
              <a:ext cx="548700" cy="548700"/>
            </a:xfrm>
            <a:prstGeom prst="halfFrame">
              <a:avLst>
                <a:gd name="adj1" fmla="val 33333"/>
                <a:gd name="adj2" fmla="val 33333"/>
              </a:avLst>
            </a:prstGeom>
            <a:solidFill>
              <a:srgbClr val="1F2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" name="Google Shape;55;p11"/>
          <p:cNvGrpSpPr/>
          <p:nvPr/>
        </p:nvGrpSpPr>
        <p:grpSpPr>
          <a:xfrm>
            <a:off x="5346438" y="1221550"/>
            <a:ext cx="2123600" cy="2131650"/>
            <a:chOff x="3388225" y="1623400"/>
            <a:chExt cx="2123600" cy="2131650"/>
          </a:xfrm>
        </p:grpSpPr>
        <p:sp>
          <p:nvSpPr>
            <p:cNvPr id="56" name="Google Shape;56;p11"/>
            <p:cNvSpPr/>
            <p:nvPr/>
          </p:nvSpPr>
          <p:spPr>
            <a:xfrm>
              <a:off x="3388225" y="1623400"/>
              <a:ext cx="548700" cy="548700"/>
            </a:xfrm>
            <a:prstGeom prst="halfFrame">
              <a:avLst>
                <a:gd name="adj1" fmla="val 33333"/>
                <a:gd name="adj2" fmla="val 33333"/>
              </a:avLst>
            </a:prstGeom>
            <a:solidFill>
              <a:srgbClr val="1F2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1"/>
            <p:cNvSpPr/>
            <p:nvPr/>
          </p:nvSpPr>
          <p:spPr>
            <a:xfrm rot="10800000">
              <a:off x="4963125" y="3206350"/>
              <a:ext cx="548700" cy="548700"/>
            </a:xfrm>
            <a:prstGeom prst="halfFrame">
              <a:avLst>
                <a:gd name="adj1" fmla="val 33333"/>
                <a:gd name="adj2" fmla="val 33333"/>
              </a:avLst>
            </a:prstGeom>
            <a:solidFill>
              <a:srgbClr val="1F2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7775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4" name="Google Shape;24;p4" title="FAST 2026 Blue.png"/>
          <p:cNvPicPr preferRelativeResize="0"/>
          <p:nvPr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0175" y="3961226"/>
            <a:ext cx="643825" cy="64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666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7245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9" name="Google Shape;29;p5" title="FAST 2026 Blue.png"/>
          <p:cNvPicPr preferRelativeResize="0"/>
          <p:nvPr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0175" y="3961226"/>
            <a:ext cx="643825" cy="643825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805850" y="1152475"/>
            <a:ext cx="3666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&amp; Image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49683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4" name="Google Shape;34;p6" title="FAST 2026 Blue.png"/>
          <p:cNvPicPr preferRelativeResize="0"/>
          <p:nvPr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0175" y="3961226"/>
            <a:ext cx="643825" cy="64382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4968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8" name="Google Shape;38;p7" title="FAST 2026 Blue.png"/>
          <p:cNvPicPr preferRelativeResize="0"/>
          <p:nvPr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0175" y="3961226"/>
            <a:ext cx="643825" cy="64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 / FAQ">
  <p:cSld name="BLANK_3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/>
        </p:nvSpPr>
        <p:spPr>
          <a:xfrm>
            <a:off x="1935900" y="1808250"/>
            <a:ext cx="5272200" cy="12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Merriweather"/>
                <a:ea typeface="Merriweather"/>
                <a:cs typeface="Merriweather"/>
                <a:sym typeface="Merriweather"/>
              </a:rPr>
              <a:t>Thank You</a:t>
            </a:r>
            <a:endParaRPr sz="6000"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SA Starmark End Slide">
  <p:cSld name="BLANK_2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0" y="10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3" name="Google Shape;43;p9" descr="U.S. General Services Administration Logo" title="250 Signature.png"/>
          <p:cNvPicPr preferRelativeResize="0">
            <a:picLocks noChangeAspect="1"/>
          </p:cNvPicPr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63031" y="1657316"/>
            <a:ext cx="2067209" cy="1868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presentor">
  <p:cSld name="BLANK_1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6" name="Google Shape;46;p10"/>
          <p:cNvGrpSpPr/>
          <p:nvPr/>
        </p:nvGrpSpPr>
        <p:grpSpPr>
          <a:xfrm>
            <a:off x="3510200" y="1221550"/>
            <a:ext cx="2123600" cy="2131650"/>
            <a:chOff x="3388225" y="1623400"/>
            <a:chExt cx="2123600" cy="2131650"/>
          </a:xfrm>
        </p:grpSpPr>
        <p:sp>
          <p:nvSpPr>
            <p:cNvPr id="47" name="Google Shape;47;p10"/>
            <p:cNvSpPr/>
            <p:nvPr/>
          </p:nvSpPr>
          <p:spPr>
            <a:xfrm>
              <a:off x="3388225" y="1623400"/>
              <a:ext cx="548700" cy="548700"/>
            </a:xfrm>
            <a:prstGeom prst="halfFrame">
              <a:avLst>
                <a:gd name="adj1" fmla="val 33333"/>
                <a:gd name="adj2" fmla="val 33333"/>
              </a:avLst>
            </a:prstGeom>
            <a:solidFill>
              <a:srgbClr val="1F2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10"/>
            <p:cNvSpPr/>
            <p:nvPr/>
          </p:nvSpPr>
          <p:spPr>
            <a:xfrm rot="10800000">
              <a:off x="4963125" y="3206350"/>
              <a:ext cx="548700" cy="548700"/>
            </a:xfrm>
            <a:prstGeom prst="halfFrame">
              <a:avLst>
                <a:gd name="adj1" fmla="val 33333"/>
                <a:gd name="adj2" fmla="val 33333"/>
              </a:avLst>
            </a:prstGeom>
            <a:solidFill>
              <a:srgbClr val="1F2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p10"/>
          <p:cNvSpPr txBox="1"/>
          <p:nvPr/>
        </p:nvSpPr>
        <p:spPr>
          <a:xfrm>
            <a:off x="2202750" y="3496775"/>
            <a:ext cx="47385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F5F6F7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7" name="Google Shape;7;p1"/>
          <p:cNvSpPr/>
          <p:nvPr/>
        </p:nvSpPr>
        <p:spPr>
          <a:xfrm>
            <a:off x="0" y="4677112"/>
            <a:ext cx="4342448" cy="134620"/>
          </a:xfrm>
          <a:custGeom>
            <a:avLst/>
            <a:gdLst/>
            <a:ahLst/>
            <a:cxnLst/>
            <a:rect l="l" t="t" r="r" b="b"/>
            <a:pathLst>
              <a:path w="8684895" h="269240" extrusionOk="0">
                <a:moveTo>
                  <a:pt x="8684793" y="0"/>
                </a:moveTo>
                <a:lnTo>
                  <a:pt x="0" y="0"/>
                </a:lnTo>
                <a:lnTo>
                  <a:pt x="0" y="269163"/>
                </a:lnTo>
                <a:lnTo>
                  <a:pt x="8684793" y="269163"/>
                </a:lnTo>
                <a:lnTo>
                  <a:pt x="8684793" y="0"/>
                </a:lnTo>
                <a:close/>
              </a:path>
            </a:pathLst>
          </a:custGeom>
          <a:solidFill>
            <a:srgbClr val="1F2D6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8" name="Google Shape;8;p1"/>
          <p:cNvSpPr/>
          <p:nvPr/>
        </p:nvSpPr>
        <p:spPr>
          <a:xfrm>
            <a:off x="7299283" y="4672349"/>
            <a:ext cx="1145540" cy="139382"/>
          </a:xfrm>
          <a:custGeom>
            <a:avLst/>
            <a:gdLst/>
            <a:ahLst/>
            <a:cxnLst/>
            <a:rect l="l" t="t" r="r" b="b"/>
            <a:pathLst>
              <a:path w="2291080" h="278765" extrusionOk="0">
                <a:moveTo>
                  <a:pt x="2290762" y="0"/>
                </a:moveTo>
                <a:lnTo>
                  <a:pt x="0" y="0"/>
                </a:lnTo>
                <a:lnTo>
                  <a:pt x="0" y="278688"/>
                </a:lnTo>
                <a:lnTo>
                  <a:pt x="2290762" y="278688"/>
                </a:lnTo>
                <a:lnTo>
                  <a:pt x="2290762" y="0"/>
                </a:lnTo>
                <a:close/>
              </a:path>
            </a:pathLst>
          </a:custGeom>
          <a:solidFill>
            <a:srgbClr val="B11117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9" name="Google Shape;9;p1"/>
          <p:cNvSpPr/>
          <p:nvPr/>
        </p:nvSpPr>
        <p:spPr>
          <a:xfrm>
            <a:off x="4786473" y="4677112"/>
            <a:ext cx="2290763" cy="134620"/>
          </a:xfrm>
          <a:custGeom>
            <a:avLst/>
            <a:gdLst/>
            <a:ahLst/>
            <a:cxnLst/>
            <a:rect l="l" t="t" r="r" b="b"/>
            <a:pathLst>
              <a:path w="4581525" h="269240" extrusionOk="0">
                <a:moveTo>
                  <a:pt x="4581525" y="0"/>
                </a:moveTo>
                <a:lnTo>
                  <a:pt x="0" y="0"/>
                </a:lnTo>
                <a:lnTo>
                  <a:pt x="0" y="269163"/>
                </a:lnTo>
                <a:lnTo>
                  <a:pt x="4581525" y="269163"/>
                </a:lnTo>
                <a:lnTo>
                  <a:pt x="4581525" y="0"/>
                </a:lnTo>
                <a:close/>
              </a:path>
            </a:pathLst>
          </a:custGeom>
          <a:solidFill>
            <a:srgbClr val="1F2D6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10" name="Google Shape;10;p1"/>
          <p:cNvSpPr/>
          <p:nvPr/>
        </p:nvSpPr>
        <p:spPr>
          <a:xfrm>
            <a:off x="8555677" y="4672349"/>
            <a:ext cx="588963" cy="139382"/>
          </a:xfrm>
          <a:custGeom>
            <a:avLst/>
            <a:gdLst/>
            <a:ahLst/>
            <a:cxnLst/>
            <a:rect l="l" t="t" r="r" b="b"/>
            <a:pathLst>
              <a:path w="1177925" h="278765" extrusionOk="0">
                <a:moveTo>
                  <a:pt x="1177899" y="0"/>
                </a:moveTo>
                <a:lnTo>
                  <a:pt x="0" y="0"/>
                </a:lnTo>
                <a:lnTo>
                  <a:pt x="0" y="278688"/>
                </a:lnTo>
                <a:lnTo>
                  <a:pt x="1177899" y="278688"/>
                </a:lnTo>
                <a:lnTo>
                  <a:pt x="1177899" y="0"/>
                </a:lnTo>
                <a:close/>
              </a:path>
            </a:pathLst>
          </a:custGeom>
          <a:solidFill>
            <a:srgbClr val="B11117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tx1"/>
                </a:solidFill>
              </a:defRPr>
            </a:lvl1pPr>
            <a:lvl2pPr lvl="1" algn="r">
              <a:buNone/>
              <a:defRPr sz="1300">
                <a:solidFill>
                  <a:schemeClr val="tx1"/>
                </a:solidFill>
              </a:defRPr>
            </a:lvl2pPr>
            <a:lvl3pPr lvl="2" algn="r">
              <a:buNone/>
              <a:defRPr sz="1300">
                <a:solidFill>
                  <a:schemeClr val="tx1"/>
                </a:solidFill>
              </a:defRPr>
            </a:lvl3pPr>
            <a:lvl4pPr lvl="3" algn="r">
              <a:buNone/>
              <a:defRPr sz="1300">
                <a:solidFill>
                  <a:schemeClr val="tx1"/>
                </a:solidFill>
              </a:defRPr>
            </a:lvl4pPr>
            <a:lvl5pPr lvl="4" algn="r">
              <a:buNone/>
              <a:defRPr sz="1300">
                <a:solidFill>
                  <a:schemeClr val="tx1"/>
                </a:solidFill>
              </a:defRPr>
            </a:lvl5pPr>
            <a:lvl6pPr lvl="5" algn="r">
              <a:buNone/>
              <a:defRPr sz="1300">
                <a:solidFill>
                  <a:schemeClr val="tx1"/>
                </a:solidFill>
              </a:defRPr>
            </a:lvl6pPr>
            <a:lvl7pPr lvl="6" algn="r">
              <a:buNone/>
              <a:defRPr sz="1300">
                <a:solidFill>
                  <a:schemeClr val="tx1"/>
                </a:solidFill>
              </a:defRPr>
            </a:lvl7pPr>
            <a:lvl8pPr lvl="7" algn="r">
              <a:buNone/>
              <a:defRPr sz="1300">
                <a:solidFill>
                  <a:schemeClr val="tx1"/>
                </a:solidFill>
              </a:defRPr>
            </a:lvl8pPr>
            <a:lvl9pPr lvl="8" algn="r">
              <a:buNone/>
              <a:defRPr sz="1300">
                <a:solidFill>
                  <a:schemeClr val="tx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go.go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o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 idx="4294967295"/>
          </p:nvPr>
        </p:nvSpPr>
        <p:spPr>
          <a:xfrm>
            <a:off x="247604" y="1663838"/>
            <a:ext cx="5055300" cy="15395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6715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2570" lvl="0" indent="0" algn="l" defTabSz="914400" rtl="0" eaLnBrk="1" fontAlgn="auto" latinLnBrk="0" hangingPunct="1">
              <a:lnSpc>
                <a:spcPct val="10988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98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rriweather"/>
                <a:ea typeface="Merriweather"/>
                <a:cs typeface="Merriweather"/>
                <a:sym typeface="Merriweather"/>
              </a:rPr>
              <a:t>Elevate your Acquisitions with Procurement </a:t>
            </a:r>
          </a:p>
          <a:p>
            <a:pPr marL="0" marR="2570" lvl="0" indent="0" algn="l" defTabSz="914400" rtl="0" eaLnBrk="1" fontAlgn="auto" latinLnBrk="0" hangingPunct="1">
              <a:lnSpc>
                <a:spcPct val="10988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98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rriweather"/>
                <a:ea typeface="Merriweather"/>
                <a:cs typeface="Merriweather"/>
                <a:sym typeface="Merriweather"/>
              </a:rPr>
              <a:t>Consolidation</a:t>
            </a:r>
          </a:p>
        </p:txBody>
      </p:sp>
      <p:sp>
        <p:nvSpPr>
          <p:cNvPr id="64" name="Google Shape;64;p12"/>
          <p:cNvSpPr txBox="1"/>
          <p:nvPr/>
        </p:nvSpPr>
        <p:spPr>
          <a:xfrm>
            <a:off x="247601" y="3323800"/>
            <a:ext cx="3641300" cy="4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425" rIns="0" bIns="0" anchor="t" anchorCtr="0">
            <a:spAutoFit/>
          </a:bodyPr>
          <a:lstStyle/>
          <a:p>
            <a:pPr marL="64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14" dirty="0">
                <a:latin typeface="Merriweather"/>
                <a:ea typeface="Merriweather"/>
                <a:cs typeface="Merriweather"/>
                <a:sym typeface="Merriweather"/>
              </a:rPr>
              <a:t>Customer and Stake Holder Engagment	</a:t>
            </a:r>
            <a:endParaRPr sz="1414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65" name="Google Shape;65;p12"/>
          <p:cNvSpPr txBox="1"/>
          <p:nvPr/>
        </p:nvSpPr>
        <p:spPr>
          <a:xfrm>
            <a:off x="3888901" y="3323900"/>
            <a:ext cx="1366200" cy="2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775" rIns="0" bIns="0" anchor="t" anchorCtr="0">
            <a:spAutoFit/>
          </a:bodyPr>
          <a:lstStyle/>
          <a:p>
            <a:pPr marL="64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14">
                <a:latin typeface="Merriweather"/>
                <a:ea typeface="Merriweather"/>
                <a:cs typeface="Merriweather"/>
                <a:sym typeface="Merriweather"/>
              </a:rPr>
              <a:t>April 15, 2026</a:t>
            </a:r>
            <a:endParaRPr sz="1414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63" name="Google Shape;63;p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029" y="3622418"/>
            <a:ext cx="4380196" cy="9637"/>
          </a:xfrm>
          <a:custGeom>
            <a:avLst/>
            <a:gdLst/>
            <a:ahLst/>
            <a:cxnLst/>
            <a:rect l="l" t="t" r="r" b="b"/>
            <a:pathLst>
              <a:path w="8658225" h="19050" extrusionOk="0">
                <a:moveTo>
                  <a:pt x="8658225" y="0"/>
                </a:moveTo>
                <a:lnTo>
                  <a:pt x="0" y="0"/>
                </a:lnTo>
                <a:lnTo>
                  <a:pt x="0" y="19050"/>
                </a:lnTo>
                <a:lnTo>
                  <a:pt x="8658225" y="19050"/>
                </a:lnTo>
                <a:lnTo>
                  <a:pt x="865822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8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Workstream 2 (Continued)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38" name="Google Shape;138;p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7" name="Google Shape;137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141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Unlike workstream 1, solutions available on “opt-in” basis.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Provide assisted acquisition as customer agencies ask for assistance.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To ensure transition success, we want to understand: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Overall federal marketplace,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Contracts that agencies currently have,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When these contracts come up for renewal, so we can work with agencies to understand a transition solution.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000"/>
              </a:spcBef>
              <a:spcAft>
                <a:spcPts val="500"/>
              </a:spcAft>
              <a:buSzPts val="1400"/>
              <a:buFont typeface="Merriweather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We want to look at data and identify where to best support agencies requesting assistance.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36" name="Google Shape;136;p21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 txBox="1">
            <a:spLocks noGrp="1"/>
          </p:cNvSpPr>
          <p:nvPr>
            <p:ph type="title" idx="4294967295"/>
          </p:nvPr>
        </p:nvSpPr>
        <p:spPr>
          <a:xfrm>
            <a:off x="559825" y="1525575"/>
            <a:ext cx="7912500" cy="688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98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erriweather"/>
                <a:ea typeface="Merriweather"/>
                <a:cs typeface="Merriweather"/>
                <a:sym typeface="Merriweather"/>
              </a:rPr>
              <a:t>Implementation and Impact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73763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098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46" name="Google Shape;146;p22"/>
          <p:cNvSpPr txBox="1"/>
          <p:nvPr/>
        </p:nvSpPr>
        <p:spPr>
          <a:xfrm>
            <a:off x="1558875" y="2362975"/>
            <a:ext cx="5908500" cy="18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434343"/>
                </a:solidFill>
              </a:rPr>
              <a:t>Jose Palos, Marketing and Communications Program Manager</a:t>
            </a:r>
            <a:endParaRPr sz="1600">
              <a:solidFill>
                <a:srgbClr val="434343"/>
              </a:solidFill>
            </a:endParaRPr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endParaRPr sz="1600">
              <a:solidFill>
                <a:srgbClr val="434343"/>
              </a:solidFill>
            </a:endParaRPr>
          </a:p>
        </p:txBody>
      </p:sp>
      <p:cxnSp>
        <p:nvCxnSpPr>
          <p:cNvPr id="144" name="Google Shape;144;p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190750" y="2790800"/>
            <a:ext cx="4776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3" name="Google Shape;143;p22"/>
          <p:cNvSpPr txBox="1">
            <a:spLocks noGrp="1"/>
          </p:cNvSpPr>
          <p:nvPr>
            <p:ph type="sldNum" idx="12"/>
          </p:nvPr>
        </p:nvSpPr>
        <p:spPr>
          <a:xfrm>
            <a:off x="8472458" y="47775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Engagement Philosophy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54" name="Google Shape;154;p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55" name="Google Shape;155;p23" descr="Decorative Image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16774" y="1150875"/>
            <a:ext cx="6910455" cy="1257925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3"/>
          <p:cNvSpPr txBox="1">
            <a:spLocks noGrp="1"/>
          </p:cNvSpPr>
          <p:nvPr>
            <p:ph type="body" idx="1"/>
          </p:nvPr>
        </p:nvSpPr>
        <p:spPr>
          <a:xfrm>
            <a:off x="317817" y="2408800"/>
            <a:ext cx="814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2200" b="1">
                <a:solidFill>
                  <a:srgbClr val="0D2549"/>
                </a:solidFill>
              </a:rPr>
              <a:t>GSA’s ROLE - </a:t>
            </a:r>
            <a:r>
              <a:rPr lang="en" sz="2300" b="1">
                <a:solidFill>
                  <a:srgbClr val="0D2549"/>
                </a:solidFill>
              </a:rPr>
              <a:t>THE PORTFOLIO ACQUISITION ADVISOR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57" name="Google Shape;157;p23"/>
          <p:cNvSpPr txBox="1"/>
          <p:nvPr/>
        </p:nvSpPr>
        <p:spPr>
          <a:xfrm>
            <a:off x="317817" y="3037525"/>
            <a:ext cx="5364900" cy="16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0D2549"/>
                </a:solidFill>
              </a:rPr>
              <a:t>Similar to a ‘Financial Advisor’ -</a:t>
            </a:r>
            <a:r>
              <a:rPr lang="en" sz="1900" b="1">
                <a:solidFill>
                  <a:srgbClr val="0D2549"/>
                </a:solidFill>
              </a:rPr>
              <a:t> Partner </a:t>
            </a:r>
            <a:r>
              <a:rPr lang="en" sz="1900">
                <a:solidFill>
                  <a:srgbClr val="0D2549"/>
                </a:solidFill>
              </a:rPr>
              <a:t>with agencies and category managers to review acquisition and optimize outcomes for both workstreams through data-driven recommendations.</a:t>
            </a:r>
            <a:endParaRPr/>
          </a:p>
        </p:txBody>
      </p:sp>
      <p:pic>
        <p:nvPicPr>
          <p:cNvPr id="156" name="Google Shape;156;p23" descr="Decorative Image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02600" y="3037524"/>
            <a:ext cx="2286319" cy="1552526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3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Agency Engagement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Establishing Open Communication Channels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64" name="Google Shape;164;p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65" name="Google Shape;165;p24" descr="Decorative Image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50" y="1265877"/>
            <a:ext cx="9007750" cy="3399925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24"/>
          <p:cNvSpPr txBox="1"/>
          <p:nvPr/>
        </p:nvSpPr>
        <p:spPr>
          <a:xfrm>
            <a:off x="1347534" y="1440528"/>
            <a:ext cx="2864400" cy="688200"/>
          </a:xfrm>
          <a:prstGeom prst="rect">
            <a:avLst/>
          </a:prstGeom>
          <a:solidFill>
            <a:srgbClr val="132F54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rgbClr val="FFFFFF"/>
                </a:solidFill>
              </a:rPr>
              <a:t>Outreach for Holistic Agency Engagement</a:t>
            </a:r>
            <a:endParaRPr sz="1700" b="1">
              <a:solidFill>
                <a:srgbClr val="FFFFFF"/>
              </a:solidFill>
            </a:endParaRPr>
          </a:p>
        </p:txBody>
      </p:sp>
      <p:sp>
        <p:nvSpPr>
          <p:cNvPr id="167" name="Google Shape;167;p24"/>
          <p:cNvSpPr txBox="1"/>
          <p:nvPr/>
        </p:nvSpPr>
        <p:spPr>
          <a:xfrm>
            <a:off x="612754" y="2332627"/>
            <a:ext cx="3399900" cy="1411800"/>
          </a:xfrm>
          <a:prstGeom prst="rect">
            <a:avLst/>
          </a:prstGeom>
          <a:solidFill>
            <a:srgbClr val="1B577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DBEFF6"/>
                </a:solidFill>
              </a:rPr>
              <a:t>We will collaborate with agencies individually to review spend and align solutions based on capacity and agreed timelines.</a:t>
            </a:r>
            <a:endParaRPr sz="1600">
              <a:solidFill>
                <a:srgbClr val="DBEFF6"/>
              </a:solidFill>
            </a:endParaRPr>
          </a:p>
        </p:txBody>
      </p:sp>
      <p:sp>
        <p:nvSpPr>
          <p:cNvPr id="168" name="Google Shape;168;p24"/>
          <p:cNvSpPr txBox="1"/>
          <p:nvPr/>
        </p:nvSpPr>
        <p:spPr>
          <a:xfrm>
            <a:off x="5778112" y="1440527"/>
            <a:ext cx="2792700" cy="688200"/>
          </a:xfrm>
          <a:prstGeom prst="rect">
            <a:avLst/>
          </a:prstGeom>
          <a:solidFill>
            <a:srgbClr val="132F54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en" sz="1700" b="1" dirty="0">
                <a:solidFill>
                  <a:srgbClr val="FFFFFF"/>
                </a:solidFill>
              </a:rPr>
              <a:t>Agency Outreach to GSA for Support</a:t>
            </a:r>
            <a:endParaRPr sz="1700" b="1" dirty="0">
              <a:solidFill>
                <a:srgbClr val="FFFFFF"/>
              </a:solidFill>
            </a:endParaRPr>
          </a:p>
        </p:txBody>
      </p:sp>
      <p:sp>
        <p:nvSpPr>
          <p:cNvPr id="169" name="Google Shape;169;p24"/>
          <p:cNvSpPr txBox="1"/>
          <p:nvPr/>
        </p:nvSpPr>
        <p:spPr>
          <a:xfrm>
            <a:off x="5014124" y="2258027"/>
            <a:ext cx="3307500" cy="1561200"/>
          </a:xfrm>
          <a:prstGeom prst="rect">
            <a:avLst/>
          </a:prstGeom>
          <a:solidFill>
            <a:srgbClr val="1B577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DBEFF6"/>
                </a:solidFill>
              </a:rPr>
              <a:t>We welcomes customer agencies to reach out to GSA for holistic spend review or acquisition support in anticipation of cost savings and efficiency opportunities. Please contact.</a:t>
            </a:r>
            <a:endParaRPr sz="1600">
              <a:solidFill>
                <a:srgbClr val="DBEFF6"/>
              </a:solidFill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5039025" y="3869052"/>
            <a:ext cx="3307500" cy="261600"/>
          </a:xfrm>
          <a:prstGeom prst="rect">
            <a:avLst/>
          </a:prstGeom>
          <a:solidFill>
            <a:srgbClr val="7AC6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D2547"/>
                </a:solidFill>
              </a:rPr>
              <a:t>customerengagement@gsa.gov</a:t>
            </a:r>
            <a:endParaRPr sz="1600" b="1">
              <a:solidFill>
                <a:srgbClr val="0D2547"/>
              </a:solidFill>
            </a:endParaRPr>
          </a:p>
        </p:txBody>
      </p:sp>
      <p:sp>
        <p:nvSpPr>
          <p:cNvPr id="163" name="Google Shape;163;p24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Engagement Process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77" name="Google Shape;177;p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78" name="Google Shape;178;p25" descr="change background color to white and blue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3850" y="1201850"/>
            <a:ext cx="7520751" cy="3368799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5" descr="Decorative Image"/>
          <p:cNvSpPr/>
          <p:nvPr/>
        </p:nvSpPr>
        <p:spPr>
          <a:xfrm>
            <a:off x="770098" y="2817506"/>
            <a:ext cx="1077900" cy="1423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4650" tIns="74650" rIns="74650" bIns="746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43"/>
          </a:p>
        </p:txBody>
      </p:sp>
      <p:sp>
        <p:nvSpPr>
          <p:cNvPr id="180" name="Google Shape;180;p25" descr="Decorative Image"/>
          <p:cNvSpPr/>
          <p:nvPr/>
        </p:nvSpPr>
        <p:spPr>
          <a:xfrm>
            <a:off x="1169097" y="2992792"/>
            <a:ext cx="1077900" cy="1095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4650" tIns="74650" rIns="74650" bIns="746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43"/>
          </a:p>
        </p:txBody>
      </p:sp>
      <p:sp>
        <p:nvSpPr>
          <p:cNvPr id="181" name="Google Shape;181;p25"/>
          <p:cNvSpPr txBox="1"/>
          <p:nvPr/>
        </p:nvSpPr>
        <p:spPr>
          <a:xfrm>
            <a:off x="817290" y="2744328"/>
            <a:ext cx="1518600" cy="13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650" tIns="74650" rIns="74650" bIns="74650" anchor="t" anchorCtr="0">
            <a:noAutofit/>
          </a:bodyPr>
          <a:lstStyle/>
          <a:p>
            <a:pPr marL="0" lvl="0" indent="0" algn="l" rtl="0">
              <a:spcBef>
                <a:spcPts val="327"/>
              </a:spcBef>
              <a:spcAft>
                <a:spcPts val="0"/>
              </a:spcAft>
              <a:buNone/>
            </a:pPr>
            <a:r>
              <a:rPr lang="en" sz="1306" b="1">
                <a:solidFill>
                  <a:srgbClr val="132F54"/>
                </a:solidFill>
              </a:rPr>
              <a:t>Gather &amp; Classify Input</a:t>
            </a:r>
            <a:endParaRPr sz="1306" b="1">
              <a:solidFill>
                <a:srgbClr val="132F54"/>
              </a:solidFill>
            </a:endParaRPr>
          </a:p>
          <a:p>
            <a:pPr marL="0" lvl="0" indent="0" algn="l" rtl="0">
              <a:spcBef>
                <a:spcPts val="327"/>
              </a:spcBef>
              <a:spcAft>
                <a:spcPts val="0"/>
              </a:spcAft>
              <a:buNone/>
            </a:pPr>
            <a:r>
              <a:rPr lang="en" sz="898" b="1">
                <a:solidFill>
                  <a:srgbClr val="132F54"/>
                </a:solidFill>
              </a:rPr>
              <a:t>Agencies provide input to classify their contract inventory, and category managers’ input factored in (annual process).</a:t>
            </a:r>
            <a:endParaRPr sz="898" b="1">
              <a:solidFill>
                <a:srgbClr val="132F54"/>
              </a:solidFill>
            </a:endParaRPr>
          </a:p>
        </p:txBody>
      </p:sp>
      <p:sp>
        <p:nvSpPr>
          <p:cNvPr id="182" name="Google Shape;182;p25"/>
          <p:cNvSpPr txBox="1"/>
          <p:nvPr/>
        </p:nvSpPr>
        <p:spPr>
          <a:xfrm>
            <a:off x="2561939" y="2749635"/>
            <a:ext cx="1518600" cy="1583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4650" tIns="74650" rIns="74650" bIns="74650" anchor="t" anchorCtr="0">
            <a:noAutofit/>
          </a:bodyPr>
          <a:lstStyle/>
          <a:p>
            <a:pPr marL="0" lvl="0" indent="0" algn="l" rtl="0">
              <a:spcBef>
                <a:spcPts val="327"/>
              </a:spcBef>
              <a:spcAft>
                <a:spcPts val="0"/>
              </a:spcAft>
              <a:buNone/>
            </a:pPr>
            <a:r>
              <a:rPr lang="en" sz="1306" b="1">
                <a:solidFill>
                  <a:srgbClr val="132F54"/>
                </a:solidFill>
              </a:rPr>
              <a:t>Synthesize &amp; Recommend</a:t>
            </a:r>
            <a:endParaRPr sz="1306" b="1">
              <a:solidFill>
                <a:srgbClr val="132F54"/>
              </a:solidFill>
            </a:endParaRPr>
          </a:p>
          <a:p>
            <a:pPr marL="0" lvl="0" indent="0" algn="l" rtl="0">
              <a:spcBef>
                <a:spcPts val="327"/>
              </a:spcBef>
              <a:spcAft>
                <a:spcPts val="0"/>
              </a:spcAft>
              <a:buNone/>
            </a:pPr>
            <a:r>
              <a:rPr lang="en" sz="857" b="1">
                <a:solidFill>
                  <a:srgbClr val="132F54"/>
                </a:solidFill>
              </a:rPr>
              <a:t>Synthesizes the collected feedback to develop preliminary recommendations, setting the stage for collaborative discussions with partner agencies.</a:t>
            </a:r>
            <a:endParaRPr sz="857" b="1">
              <a:solidFill>
                <a:srgbClr val="132F54"/>
              </a:solidFill>
            </a:endParaRPr>
          </a:p>
        </p:txBody>
      </p:sp>
      <p:sp>
        <p:nvSpPr>
          <p:cNvPr id="183" name="Google Shape;183;p25"/>
          <p:cNvSpPr txBox="1"/>
          <p:nvPr/>
        </p:nvSpPr>
        <p:spPr>
          <a:xfrm>
            <a:off x="4354192" y="2754497"/>
            <a:ext cx="1518600" cy="1358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4650" tIns="74650" rIns="74650" bIns="74650" anchor="t" anchorCtr="0">
            <a:noAutofit/>
          </a:bodyPr>
          <a:lstStyle/>
          <a:p>
            <a:pPr marL="0" lvl="0" indent="0" algn="l" rtl="0">
              <a:spcBef>
                <a:spcPts val="327"/>
              </a:spcBef>
              <a:spcAft>
                <a:spcPts val="0"/>
              </a:spcAft>
              <a:buNone/>
            </a:pPr>
            <a:r>
              <a:rPr lang="en" sz="1306" b="1">
                <a:solidFill>
                  <a:srgbClr val="132F54"/>
                </a:solidFill>
              </a:rPr>
              <a:t>Partner &amp; Establish Path</a:t>
            </a:r>
            <a:endParaRPr sz="1306" b="1">
              <a:solidFill>
                <a:srgbClr val="132F54"/>
              </a:solidFill>
            </a:endParaRPr>
          </a:p>
          <a:p>
            <a:pPr marL="0" lvl="0" indent="0" algn="l" rtl="0">
              <a:spcBef>
                <a:spcPts val="327"/>
              </a:spcBef>
              <a:spcAft>
                <a:spcPts val="0"/>
              </a:spcAft>
              <a:buNone/>
            </a:pPr>
            <a:r>
              <a:rPr lang="en" sz="898" b="1">
                <a:solidFill>
                  <a:srgbClr val="132F54"/>
                </a:solidFill>
              </a:rPr>
              <a:t>Partners with agencies to gather comprehensive insights and establish the path forward.</a:t>
            </a:r>
            <a:endParaRPr sz="898" b="1">
              <a:solidFill>
                <a:srgbClr val="132F54"/>
              </a:solidFill>
            </a:endParaRPr>
          </a:p>
        </p:txBody>
      </p:sp>
      <p:sp>
        <p:nvSpPr>
          <p:cNvPr id="184" name="Google Shape;184;p25"/>
          <p:cNvSpPr txBox="1"/>
          <p:nvPr/>
        </p:nvSpPr>
        <p:spPr>
          <a:xfrm>
            <a:off x="6105761" y="2749635"/>
            <a:ext cx="1518600" cy="1583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4650" tIns="74650" rIns="74650" bIns="74650" anchor="t" anchorCtr="0">
            <a:noAutofit/>
          </a:bodyPr>
          <a:lstStyle/>
          <a:p>
            <a:pPr marL="0" lvl="0" indent="0" algn="l" rtl="0">
              <a:spcBef>
                <a:spcPts val="327"/>
              </a:spcBef>
              <a:spcAft>
                <a:spcPts val="0"/>
              </a:spcAft>
              <a:buNone/>
            </a:pPr>
            <a:r>
              <a:rPr lang="en" sz="1306" b="1">
                <a:solidFill>
                  <a:srgbClr val="132F54"/>
                </a:solidFill>
              </a:rPr>
              <a:t>Ongoing Support &amp; Alignment</a:t>
            </a:r>
            <a:endParaRPr sz="1306" b="1">
              <a:solidFill>
                <a:srgbClr val="132F54"/>
              </a:solidFill>
            </a:endParaRPr>
          </a:p>
          <a:p>
            <a:pPr marL="0" lvl="0" indent="0" algn="l" rtl="0">
              <a:spcBef>
                <a:spcPts val="327"/>
              </a:spcBef>
              <a:spcAft>
                <a:spcPts val="0"/>
              </a:spcAft>
              <a:buNone/>
            </a:pPr>
            <a:r>
              <a:rPr lang="en" sz="817" b="1">
                <a:solidFill>
                  <a:srgbClr val="132F54"/>
                </a:solidFill>
              </a:rPr>
              <a:t>Ongoing engagement and account management provided to support implementation and ensure continued alignment.</a:t>
            </a:r>
            <a:endParaRPr sz="817" b="1">
              <a:solidFill>
                <a:srgbClr val="132F54"/>
              </a:solidFill>
            </a:endParaRPr>
          </a:p>
        </p:txBody>
      </p:sp>
      <p:sp>
        <p:nvSpPr>
          <p:cNvPr id="176" name="Google Shape;176;p25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Impact of Successful Implementation</a:t>
            </a:r>
            <a:endParaRPr sz="1800" b="1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92" name="Google Shape;192;p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0" name="Google Shape;190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771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latin typeface="Merriweather"/>
                <a:ea typeface="Merriweather"/>
                <a:cs typeface="Merriweather"/>
                <a:sym typeface="Merriweather"/>
              </a:rPr>
              <a:t>Short Term: </a:t>
            </a:r>
            <a:endParaRPr sz="1200" b="1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spcBef>
                <a:spcPts val="8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Achieve savings of over $1 billion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Drive administrative savings through process standardization as agencies place and manage their own orders, without creating overlapping contracts. 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Eliminate Contract Duplication 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Enable Demand Management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Reduce agency involvement in acquisition management, freeing resources to focus on mission priorities</a:t>
            </a:r>
            <a:endParaRPr sz="1200">
              <a:solidFill>
                <a:srgbClr val="434343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200" b="1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93" name="Google Shape;193;p26"/>
          <p:cNvSpPr txBox="1">
            <a:spLocks noGrp="1"/>
          </p:cNvSpPr>
          <p:nvPr>
            <p:ph type="body" idx="2"/>
          </p:nvPr>
        </p:nvSpPr>
        <p:spPr>
          <a:xfrm>
            <a:off x="4805850" y="1152475"/>
            <a:ext cx="3666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>
                <a:latin typeface="Merriweather"/>
                <a:ea typeface="Merriweather"/>
                <a:cs typeface="Merriweather"/>
                <a:sym typeface="Merriweather"/>
              </a:rPr>
              <a:t>Long Term: </a:t>
            </a:r>
            <a:endParaRPr sz="1200" b="1">
              <a:solidFill>
                <a:srgbClr val="434343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On-going spend optimization achieving nearly $4B in savings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Reduce agency spending by leveraging consolidation and volume purchasing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Provide compliant acquisition solutions that save agencies time and money while directly supporting mission outcomes. 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Cement through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04800" algn="l" rtl="0"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Revolutionary FAR Overhaul;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Federal Management Regulations;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Federal Travel Regulations ;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President’s Management Agenda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91" name="Google Shape;191;p26"/>
          <p:cNvSpPr txBox="1">
            <a:spLocks noGrp="1"/>
          </p:cNvSpPr>
          <p:nvPr>
            <p:ph type="sldNum" idx="12"/>
          </p:nvPr>
        </p:nvSpPr>
        <p:spPr>
          <a:xfrm>
            <a:off x="847245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Your Role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201" name="Google Shape;201;p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0" name="Google Shape;200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141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Char char="●"/>
            </a:pPr>
            <a:r>
              <a:rPr lang="en" b="1" i="1">
                <a:latin typeface="Merriweather"/>
                <a:ea typeface="Merriweather"/>
                <a:cs typeface="Merriweather"/>
                <a:sym typeface="Merriweather"/>
              </a:rPr>
              <a:t>Consolidation is a team sport </a:t>
            </a: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- Although a small group of people will work the engagement and transition plan: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Consolidation requires the entire workforce's contributions and collaboration for success.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Everyone's efforts ensure excellent service delivery as new customers join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Onboarding more customers creates exciting new missions to support.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This provides a great opportunity to impact service delivery across government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spcBef>
                <a:spcPts val="1000"/>
              </a:spcBef>
              <a:spcAft>
                <a:spcPts val="0"/>
              </a:spcAft>
              <a:buSzPts val="1400"/>
              <a:buChar char="●"/>
            </a:pPr>
            <a:r>
              <a:rPr lang="en" b="1" i="1">
                <a:latin typeface="Merriweather"/>
                <a:ea typeface="Merriweather"/>
                <a:cs typeface="Merriweather"/>
                <a:sym typeface="Merriweather"/>
              </a:rPr>
              <a:t>Greater Impact on Government’s Mission </a:t>
            </a: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- as we on-board more spend and customers we will have new exciting missions to support and have the opportunity to have great impact in service deliver across the Federal Government</a:t>
            </a:r>
            <a:r>
              <a:rPr lang="en" sz="1600">
                <a:solidFill>
                  <a:srgbClr val="434343"/>
                </a:solidFill>
                <a:highlight>
                  <a:schemeClr val="lt1"/>
                </a:highlight>
              </a:rPr>
              <a:t>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99" name="Google Shape;199;p27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Wins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209" name="Google Shape;209;p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8" name="Google Shape;208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141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Workstream 1 </a:t>
            </a: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- Government-Wide IDVs and Shared Services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Projected savings from consolidation of 5 contracts is $64 M. 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163 task orders totaling $228M agreed for transition to government-wide contracts for a pilot agency.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Create solutions to encourage customers to leverage governmentwide solutions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OneGov: eg - Adobe, Google, Salesforce (70-90% discounts)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Software as a Shared Services: </a:t>
            </a:r>
            <a:r>
              <a:rPr lang="en">
                <a:uFill>
                  <a:noFill/>
                </a:uFill>
                <a:latin typeface="Merriweather"/>
                <a:ea typeface="Merriweather"/>
                <a:cs typeface="Merriweather"/>
                <a:sym typeface="Merriweather"/>
                <a:hlinkClick r:id="rId3"/>
              </a:rPr>
              <a:t>Go.Gov</a:t>
            </a: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 ($2B)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Workstream 2</a:t>
            </a: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 - Assisted and Centralized Acquisition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Centralized 908 contracts across Pilot Agencies (valued at ~$1.5B), achieving $6.5M in savings through increased visibility and reduced software license and support services spend.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Developed and deployed Automated Intake Tool to streamline procurement intake and triage</a:t>
            </a:r>
            <a:endParaRPr b="1" i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207" name="Google Shape;207;p28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9"/>
          <p:cNvSpPr txBox="1">
            <a:spLocks noGrp="1"/>
          </p:cNvSpPr>
          <p:nvPr>
            <p:ph type="title" idx="4294967295"/>
          </p:nvPr>
        </p:nvSpPr>
        <p:spPr>
          <a:xfrm>
            <a:off x="559825" y="1525575"/>
            <a:ext cx="7912500" cy="688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98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erriweather"/>
                <a:ea typeface="Merriweather"/>
                <a:cs typeface="Merriweather"/>
                <a:sym typeface="Merriweather"/>
              </a:rPr>
              <a:t>Future Communication and Training Strategy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rgbClr val="2D2D8A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098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098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215" name="Google Shape;215;p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190750" y="2790800"/>
            <a:ext cx="4776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4" name="Google Shape;214;p29"/>
          <p:cNvSpPr txBox="1">
            <a:spLocks noGrp="1"/>
          </p:cNvSpPr>
          <p:nvPr>
            <p:ph type="sldNum" idx="12"/>
          </p:nvPr>
        </p:nvSpPr>
        <p:spPr>
          <a:xfrm>
            <a:off x="8472458" y="47775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Next Steps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223" name="Google Shape;223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24" name="Google Shape;224;p30" descr="Agency by Agency Engagement, Communication Campaigns, and Training &amp; Open Office Hours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7600" y="1181500"/>
            <a:ext cx="7386400" cy="342755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9333" y="2017268"/>
            <a:ext cx="1877100" cy="2303700"/>
          </a:xfrm>
          <a:prstGeom prst="rect">
            <a:avLst/>
          </a:prstGeom>
          <a:solidFill>
            <a:srgbClr val="FFFFFF"/>
          </a:solidFill>
          <a:ln w="82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9250" tIns="79250" rIns="79250" bIns="79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14"/>
          </a:p>
        </p:txBody>
      </p:sp>
      <p:sp>
        <p:nvSpPr>
          <p:cNvPr id="228" name="Google Shape;228;p30"/>
          <p:cNvSpPr txBox="1"/>
          <p:nvPr/>
        </p:nvSpPr>
        <p:spPr>
          <a:xfrm>
            <a:off x="949110" y="2027172"/>
            <a:ext cx="1857000" cy="23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9250" tIns="79250" rIns="79250" bIns="792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14" dirty="0">
                <a:solidFill>
                  <a:srgbClr val="434343"/>
                </a:solidFill>
              </a:rPr>
              <a:t>Contract Inventory Update request, in partnership with OMB</a:t>
            </a:r>
            <a:endParaRPr sz="1214" dirty="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14" dirty="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14" dirty="0">
                <a:solidFill>
                  <a:srgbClr val="434343"/>
                </a:solidFill>
              </a:rPr>
              <a:t>Engage with agencies to conduct holistic agency review and IDV review</a:t>
            </a:r>
            <a:endParaRPr sz="1214" dirty="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14" dirty="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14" dirty="0">
                <a:solidFill>
                  <a:srgbClr val="434343"/>
                </a:solidFill>
              </a:rPr>
              <a:t>Agencies are welcome to engage earlier by contacting </a:t>
            </a:r>
            <a:r>
              <a:rPr lang="en" sz="867" u="sng" dirty="0">
                <a:solidFill>
                  <a:srgbClr val="4A86E8"/>
                </a:solidFill>
              </a:rPr>
              <a:t>customerengagement@gsa.gov</a:t>
            </a:r>
            <a:endParaRPr sz="867" u="sng" dirty="0">
              <a:solidFill>
                <a:srgbClr val="4A86E8"/>
              </a:solidFill>
            </a:endParaRPr>
          </a:p>
        </p:txBody>
      </p:sp>
      <p:sp>
        <p:nvSpPr>
          <p:cNvPr id="226" name="Google Shape;226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51641" y="2037120"/>
            <a:ext cx="1807500" cy="1599000"/>
          </a:xfrm>
          <a:prstGeom prst="rect">
            <a:avLst/>
          </a:prstGeom>
          <a:solidFill>
            <a:srgbClr val="FFFFFF"/>
          </a:solidFill>
          <a:ln w="82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9250" tIns="79250" rIns="79250" bIns="79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14"/>
          </a:p>
        </p:txBody>
      </p:sp>
      <p:sp>
        <p:nvSpPr>
          <p:cNvPr id="229" name="Google Shape;229;p30"/>
          <p:cNvSpPr txBox="1"/>
          <p:nvPr/>
        </p:nvSpPr>
        <p:spPr>
          <a:xfrm>
            <a:off x="3466920" y="2027172"/>
            <a:ext cx="1791900" cy="223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9250" tIns="79250" rIns="79250" bIns="792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14">
                <a:solidFill>
                  <a:srgbClr val="434343"/>
                </a:solidFill>
              </a:rPr>
              <a:t>Monthly awareness and engagement campaigns</a:t>
            </a:r>
            <a:endParaRPr sz="1214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14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14">
                <a:solidFill>
                  <a:srgbClr val="434343"/>
                </a:solidFill>
              </a:rPr>
              <a:t>Website: Centralized resource hub built on the Acquisition Gateway</a:t>
            </a:r>
            <a:endParaRPr sz="1214">
              <a:solidFill>
                <a:srgbClr val="434343"/>
              </a:solidFill>
            </a:endParaRPr>
          </a:p>
        </p:txBody>
      </p:sp>
      <p:sp>
        <p:nvSpPr>
          <p:cNvPr id="227" name="Google Shape;227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14424" y="1997395"/>
            <a:ext cx="1807500" cy="2234700"/>
          </a:xfrm>
          <a:prstGeom prst="rect">
            <a:avLst/>
          </a:prstGeom>
          <a:solidFill>
            <a:srgbClr val="FFFFFF"/>
          </a:solidFill>
          <a:ln w="82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9250" tIns="79250" rIns="79250" bIns="79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14"/>
          </a:p>
        </p:txBody>
      </p:sp>
      <p:sp>
        <p:nvSpPr>
          <p:cNvPr id="230" name="Google Shape;230;p30"/>
          <p:cNvSpPr txBox="1"/>
          <p:nvPr/>
        </p:nvSpPr>
        <p:spPr>
          <a:xfrm>
            <a:off x="5974239" y="2027172"/>
            <a:ext cx="1737300" cy="223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9250" tIns="79250" rIns="79250" bIns="792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40">
                <a:solidFill>
                  <a:srgbClr val="434343"/>
                </a:solidFill>
              </a:rPr>
              <a:t>Federal Procurement Consolidation Training (Deep Dive): Provides an in-depth overview of the consolidation process, with a focus on contract vehicles.</a:t>
            </a:r>
            <a:endParaRPr sz="104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4"/>
              <a:buFont typeface="Arial"/>
              <a:buNone/>
            </a:pPr>
            <a:r>
              <a:rPr lang="en" sz="1040">
                <a:solidFill>
                  <a:srgbClr val="434343"/>
                </a:solidFill>
              </a:rPr>
              <a:t>Federal Procurement Consolidation Open Office Hours: An informal forum for addressing specific questions, challenges, and feedback.</a:t>
            </a:r>
            <a:endParaRPr sz="1040">
              <a:solidFill>
                <a:srgbClr val="434343"/>
              </a:solidFill>
            </a:endParaRPr>
          </a:p>
        </p:txBody>
      </p:sp>
      <p:sp>
        <p:nvSpPr>
          <p:cNvPr id="222" name="Google Shape;222;p30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FFF39-ACEC-9C07-0CF4-D41E3E43980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993775"/>
            <a:ext cx="7886700" cy="993775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Speakers</a:t>
            </a:r>
          </a:p>
        </p:txBody>
      </p:sp>
      <p:sp>
        <p:nvSpPr>
          <p:cNvPr id="71" name="Google Shape;71;p13"/>
          <p:cNvSpPr txBox="1"/>
          <p:nvPr/>
        </p:nvSpPr>
        <p:spPr>
          <a:xfrm>
            <a:off x="1033925" y="3407575"/>
            <a:ext cx="31935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Josilyn Reed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Event Coordinator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Office of Integrated Marketing (OIM)</a:t>
            </a:r>
            <a:endParaRPr sz="15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73" name="Google Shape;73;p13" descr="Josilyn Reed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56750" y="1406425"/>
            <a:ext cx="1764908" cy="1798277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/>
          <p:nvPr/>
        </p:nvSpPr>
        <p:spPr>
          <a:xfrm>
            <a:off x="4811400" y="3407575"/>
            <a:ext cx="31935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Jose Palos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Marketing Program Manager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Office of Integrated Marketing (OIM)</a:t>
            </a:r>
            <a:endParaRPr sz="15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72" name="Google Shape;72;p13" descr="Jose Palos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22206" y="1406433"/>
            <a:ext cx="1798250" cy="1798274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Next Steps </a:t>
            </a:r>
            <a:r>
              <a:rPr lang="en" sz="1800" b="1" dirty="0">
                <a:solidFill>
                  <a:srgbClr val="F5F6F7"/>
                </a:solidFill>
                <a:latin typeface="Merriweather"/>
                <a:ea typeface="Merriweather"/>
                <a:cs typeface="Merriweather"/>
                <a:sym typeface="Merriweather"/>
              </a:rPr>
              <a:t>Continued</a:t>
            </a:r>
            <a:endParaRPr sz="1800" b="1" dirty="0">
              <a:solidFill>
                <a:srgbClr val="F5F6F7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236" name="Google Shape;236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771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Forward Look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23850" algn="l" rtl="0">
              <a:spcBef>
                <a:spcPts val="1000"/>
              </a:spcBef>
              <a:spcAft>
                <a:spcPts val="0"/>
              </a:spcAft>
              <a:buClr>
                <a:srgbClr val="666666"/>
              </a:buClr>
              <a:buSzPts val="1500"/>
              <a:buChar char="•"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Next Training Session: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Char char="–"/>
            </a:pPr>
            <a:r>
              <a:rPr lang="en" sz="1400">
                <a:latin typeface="Merriweather"/>
                <a:ea typeface="Merriweather"/>
                <a:cs typeface="Merriweather"/>
                <a:sym typeface="Merriweather"/>
              </a:rPr>
              <a:t>Procurement Consolidation Information Session: RFO</a:t>
            </a:r>
            <a:endParaRPr sz="140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Char char="–"/>
            </a:pPr>
            <a:r>
              <a:rPr lang="en" sz="1400">
                <a:latin typeface="Merriweather"/>
                <a:ea typeface="Merriweather"/>
                <a:cs typeface="Merriweather"/>
                <a:sym typeface="Merriweather"/>
              </a:rPr>
              <a:t>April 21, 2026 1 PM EST</a:t>
            </a:r>
            <a:endParaRPr sz="140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Char char="–"/>
            </a:pPr>
            <a:r>
              <a:rPr lang="en" sz="1400">
                <a:latin typeface="Merriweather"/>
                <a:ea typeface="Merriweather"/>
                <a:cs typeface="Merriweather"/>
                <a:sym typeface="Merriweather"/>
              </a:rPr>
              <a:t>Open Office Hours: April 21, 2026     2 PM EST</a:t>
            </a:r>
            <a:endParaRPr sz="14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200" b="1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238" name="Google Shape;238;p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9" name="Google Shape;239;p31"/>
          <p:cNvSpPr txBox="1">
            <a:spLocks noGrp="1"/>
          </p:cNvSpPr>
          <p:nvPr>
            <p:ph type="body" idx="2"/>
          </p:nvPr>
        </p:nvSpPr>
        <p:spPr>
          <a:xfrm>
            <a:off x="4805850" y="1152475"/>
            <a:ext cx="3666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Future Look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1800" b="1">
              <a:solidFill>
                <a:srgbClr val="666666"/>
              </a:solidFill>
            </a:endParaRPr>
          </a:p>
          <a:p>
            <a:pPr marL="457200" lvl="0" indent="-323850" algn="l" rtl="0">
              <a:spcBef>
                <a:spcPts val="400"/>
              </a:spcBef>
              <a:spcAft>
                <a:spcPts val="0"/>
              </a:spcAft>
              <a:buClr>
                <a:srgbClr val="666666"/>
              </a:buClr>
              <a:buSzPts val="1500"/>
              <a:buChar char="•"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Every other Tuesday 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Char char="–"/>
            </a:pPr>
            <a:r>
              <a:rPr lang="en" sz="1400">
                <a:latin typeface="Merriweather"/>
                <a:ea typeface="Merriweather"/>
                <a:cs typeface="Merriweather"/>
                <a:sym typeface="Merriweather"/>
              </a:rPr>
              <a:t>Procurement Consolidation Training 1 PM EST</a:t>
            </a:r>
            <a:endParaRPr sz="140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Char char="–"/>
            </a:pPr>
            <a:r>
              <a:rPr lang="en" sz="1400">
                <a:latin typeface="Merriweather"/>
                <a:ea typeface="Merriweather"/>
                <a:cs typeface="Merriweather"/>
                <a:sym typeface="Merriweather"/>
              </a:rPr>
              <a:t>Each session features a specific GSA offering supporting procurement consolidation</a:t>
            </a:r>
            <a:endParaRPr sz="1400">
              <a:latin typeface="Merriweather"/>
              <a:ea typeface="Merriweather"/>
              <a:cs typeface="Merriweather"/>
              <a:sym typeface="Merriweather"/>
            </a:endParaRPr>
          </a:p>
          <a:p>
            <a:pPr marL="1371600" lvl="2" indent="-32385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Char char="•"/>
            </a:pPr>
            <a:r>
              <a:rPr lang="en" sz="1400">
                <a:latin typeface="Merriweather"/>
                <a:ea typeface="Merriweather"/>
                <a:cs typeface="Merriweather"/>
                <a:sym typeface="Merriweather"/>
              </a:rPr>
              <a:t>Each training session is 1 CLP</a:t>
            </a:r>
            <a:endParaRPr sz="140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Char char="–"/>
            </a:pPr>
            <a:r>
              <a:rPr lang="en" sz="1400">
                <a:latin typeface="Merriweather"/>
                <a:ea typeface="Merriweather"/>
                <a:cs typeface="Merriweather"/>
                <a:sym typeface="Merriweather"/>
              </a:rPr>
              <a:t>Open Office Hours 2 PM EST </a:t>
            </a:r>
            <a:endParaRPr sz="14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23850" algn="l" rtl="0">
              <a:spcBef>
                <a:spcPts val="1000"/>
              </a:spcBef>
              <a:spcAft>
                <a:spcPts val="0"/>
              </a:spcAft>
              <a:buClr>
                <a:srgbClr val="666666"/>
              </a:buClr>
              <a:buSzPts val="1500"/>
              <a:buChar char="•"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Procurement website launch</a:t>
            </a:r>
            <a:endParaRPr sz="1500" b="1">
              <a:solidFill>
                <a:srgbClr val="666666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237" name="Google Shape;237;p31"/>
          <p:cNvSpPr txBox="1">
            <a:spLocks noGrp="1"/>
          </p:cNvSpPr>
          <p:nvPr>
            <p:ph type="sldNum" idx="12"/>
          </p:nvPr>
        </p:nvSpPr>
        <p:spPr>
          <a:xfrm>
            <a:off x="847245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2"/>
          <p:cNvSpPr txBox="1">
            <a:spLocks noGrp="1"/>
          </p:cNvSpPr>
          <p:nvPr>
            <p:ph type="title" idx="4294967295"/>
          </p:nvPr>
        </p:nvSpPr>
        <p:spPr>
          <a:xfrm>
            <a:off x="559825" y="1525575"/>
            <a:ext cx="7912500" cy="688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98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erriweather"/>
                <a:ea typeface="Merriweather"/>
                <a:cs typeface="Merriweather"/>
                <a:sym typeface="Merriweather"/>
              </a:rPr>
              <a:t>Q&amp; 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98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erriweather"/>
                <a:ea typeface="Merriweather"/>
                <a:cs typeface="Merriweather"/>
                <a:sym typeface="Merriweather"/>
              </a:rPr>
              <a:t>and Thank you!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098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244" name="Google Shape;244;p32"/>
          <p:cNvSpPr txBox="1">
            <a:spLocks noGrp="1"/>
          </p:cNvSpPr>
          <p:nvPr>
            <p:ph type="sldNum" idx="12"/>
          </p:nvPr>
        </p:nvSpPr>
        <p:spPr>
          <a:xfrm>
            <a:off x="8472458" y="47775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1CC2E-6225-28E5-BF0D-344327195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993775"/>
            <a:ext cx="7886700" cy="993775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GSA Starmark Logo – America 250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>
            <a:spLocks noGrp="1"/>
          </p:cNvSpPr>
          <p:nvPr>
            <p:ph type="title" idx="4294967295"/>
          </p:nvPr>
        </p:nvSpPr>
        <p:spPr>
          <a:xfrm>
            <a:off x="1704375" y="1778825"/>
            <a:ext cx="5617500" cy="688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98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erriweather"/>
                <a:ea typeface="Merriweather"/>
                <a:cs typeface="Merriweather"/>
                <a:sym typeface="Merriweather"/>
              </a:rPr>
              <a:t>Agenda</a:t>
            </a:r>
          </a:p>
        </p:txBody>
      </p:sp>
      <p:sp>
        <p:nvSpPr>
          <p:cNvPr id="81" name="Google Shape;81;p14"/>
          <p:cNvSpPr txBox="1"/>
          <p:nvPr/>
        </p:nvSpPr>
        <p:spPr>
          <a:xfrm>
            <a:off x="1617750" y="2722100"/>
            <a:ext cx="5908500" cy="21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400"/>
              </a:spcBef>
              <a:spcAft>
                <a:spcPts val="0"/>
              </a:spcAft>
              <a:buClr>
                <a:srgbClr val="434343"/>
              </a:buClr>
              <a:buSzPts val="2000"/>
              <a:buChar char="•"/>
            </a:pPr>
            <a:r>
              <a:rPr lang="en" sz="21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Procurement Consolidation Overview</a:t>
            </a:r>
            <a:endParaRPr sz="21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•"/>
            </a:pPr>
            <a:r>
              <a:rPr lang="en" sz="21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Implementation and Impact</a:t>
            </a:r>
            <a:endParaRPr sz="21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•"/>
            </a:pPr>
            <a:r>
              <a:rPr lang="en" sz="21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Communication and Training Strateg</a:t>
            </a:r>
            <a:r>
              <a:rPr lang="en" sz="2000">
                <a:solidFill>
                  <a:srgbClr val="434343"/>
                </a:solidFill>
              </a:rPr>
              <a:t>y</a:t>
            </a:r>
            <a:endParaRPr sz="2000">
              <a:solidFill>
                <a:srgbClr val="434343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•"/>
            </a:pPr>
            <a:r>
              <a:rPr lang="en" sz="21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Q&amp;A / Closeout</a:t>
            </a:r>
            <a:endParaRPr sz="2000">
              <a:solidFill>
                <a:srgbClr val="434343"/>
              </a:solidFill>
            </a:endParaRPr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472458" y="47775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Merriweather"/>
                <a:ea typeface="Merriweather"/>
                <a:cs typeface="Merriweather"/>
                <a:sym typeface="Merriweather"/>
              </a:rPr>
              <a:t>Procurement Consolidation Plan</a:t>
            </a:r>
            <a:endParaRPr sz="24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97" name="Google Shape;97;p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6" name="Google Shape;96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141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Merriweather"/>
              <a:buChar char="●"/>
            </a:pPr>
            <a:r>
              <a:rPr lang="en" sz="2100">
                <a:latin typeface="Merriweather"/>
                <a:ea typeface="Merriweather"/>
                <a:cs typeface="Merriweather"/>
                <a:sym typeface="Merriweather"/>
              </a:rPr>
              <a:t>Procurement Consolidation is governed by Executive Order 14240 and the OMB Procurement Consolidation Implementation Plan</a:t>
            </a:r>
            <a:endParaRPr sz="21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spcBef>
                <a:spcPts val="1000"/>
              </a:spcBef>
              <a:spcAft>
                <a:spcPts val="0"/>
              </a:spcAft>
              <a:buSzPts val="2100"/>
              <a:buFont typeface="Merriweather"/>
              <a:buChar char="●"/>
            </a:pPr>
            <a:r>
              <a:rPr lang="en" sz="2100">
                <a:latin typeface="Merriweather"/>
                <a:ea typeface="Merriweather"/>
                <a:cs typeface="Merriweather"/>
                <a:sym typeface="Merriweather"/>
              </a:rPr>
              <a:t>The effort asks agencies for data to help understand the big picture, and where there could be potential savings delivered. </a:t>
            </a:r>
            <a:endParaRPr sz="21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61950" algn="l" rtl="0">
              <a:spcBef>
                <a:spcPts val="1000"/>
              </a:spcBef>
              <a:spcAft>
                <a:spcPts val="1000"/>
              </a:spcAft>
              <a:buSzPts val="2100"/>
              <a:buFont typeface="Merriweather"/>
              <a:buChar char="●"/>
            </a:pPr>
            <a:r>
              <a:rPr lang="en" sz="2100">
                <a:latin typeface="Merriweather"/>
                <a:ea typeface="Merriweather"/>
                <a:cs typeface="Merriweather"/>
                <a:sym typeface="Merriweather"/>
              </a:rPr>
              <a:t>The OMB implementation memo suggests there should be two major groupings.</a:t>
            </a:r>
            <a:endParaRPr sz="21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95" name="Google Shape;95;p16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Two Workstreams</a:t>
            </a:r>
            <a:endParaRPr sz="2400" b="1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05" name="Google Shape;105;p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" name="Google Shape;103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771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latin typeface="Merriweather"/>
                <a:ea typeface="Merriweather"/>
                <a:cs typeface="Merriweather"/>
                <a:sym typeface="Merriweather"/>
              </a:rPr>
              <a:t>Workstream 1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Government-Wide IDVs and Shared Services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Agencies retain internal contracting authority while prioritizing the use of existing governmentwide contract vehicles and shared acquisition services.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6" name="Google Shape;106;p17"/>
          <p:cNvSpPr txBox="1">
            <a:spLocks noGrp="1"/>
          </p:cNvSpPr>
          <p:nvPr>
            <p:ph type="body" idx="2"/>
          </p:nvPr>
        </p:nvSpPr>
        <p:spPr>
          <a:xfrm>
            <a:off x="4805850" y="1152475"/>
            <a:ext cx="3666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Merriweather"/>
                <a:ea typeface="Merriweather"/>
                <a:cs typeface="Merriweather"/>
                <a:sym typeface="Merriweather"/>
              </a:rPr>
              <a:t>Workstream 2</a:t>
            </a:r>
            <a:endParaRPr b="1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Assisted and Centralized Acquisition 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Merriweather"/>
                <a:ea typeface="Merriweather"/>
                <a:cs typeface="Merriweather"/>
                <a:sym typeface="Merriweather"/>
              </a:rPr>
              <a:t>Agencies may elect to receive centralized acquisition support from GSA for planning, strategy development, or contract execution.</a:t>
            </a: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4" name="Google Shape;104;p17"/>
          <p:cNvSpPr txBox="1">
            <a:spLocks noGrp="1"/>
          </p:cNvSpPr>
          <p:nvPr>
            <p:ph type="sldNum" idx="12"/>
          </p:nvPr>
        </p:nvSpPr>
        <p:spPr>
          <a:xfrm>
            <a:off x="847245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Workstream 1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14" name="Google Shape;114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141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Merriweather"/>
              <a:buChar char="●"/>
            </a:pPr>
            <a:r>
              <a:rPr lang="en" sz="1600" dirty="0">
                <a:latin typeface="Merriweather"/>
                <a:ea typeface="Merriweather"/>
                <a:cs typeface="Merriweather"/>
                <a:sym typeface="Merriweather"/>
              </a:rPr>
              <a:t>Agency led execution providing many governmentwide vehicles.</a:t>
            </a:r>
            <a:endParaRPr sz="16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Merriweather"/>
              <a:buChar char="○"/>
            </a:pPr>
            <a:r>
              <a:rPr lang="en" sz="1600" dirty="0">
                <a:latin typeface="Merriweather"/>
                <a:ea typeface="Merriweather"/>
                <a:cs typeface="Merriweather"/>
                <a:sym typeface="Merriweather"/>
              </a:rPr>
              <a:t>For example: Schedules, GWACs, Governmentwide IDIQs like OASIS+, etc.</a:t>
            </a:r>
            <a:endParaRPr sz="16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Merriweather"/>
              <a:buChar char="●"/>
            </a:pPr>
            <a:r>
              <a:rPr lang="en" sz="1600" dirty="0">
                <a:latin typeface="Merriweather"/>
                <a:ea typeface="Merriweather"/>
                <a:cs typeface="Merriweather"/>
                <a:sym typeface="Merriweather"/>
              </a:rPr>
              <a:t>Offers number of shared service solutions managing central support providing streamlined efficiency for agencies.</a:t>
            </a:r>
            <a:endParaRPr sz="16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Merriweather"/>
              <a:buChar char="○"/>
            </a:pPr>
            <a:r>
              <a:rPr lang="en" sz="1600" dirty="0">
                <a:latin typeface="Merriweather"/>
                <a:ea typeface="Merriweather"/>
                <a:cs typeface="Merriweather"/>
                <a:sym typeface="Merriweather"/>
              </a:rPr>
              <a:t>For example: </a:t>
            </a:r>
            <a:r>
              <a:rPr lang="en" sz="1600" dirty="0">
                <a:uFill>
                  <a:noFill/>
                </a:uFill>
                <a:latin typeface="Merriweather"/>
                <a:ea typeface="Merriweather"/>
                <a:cs typeface="Merriweather"/>
                <a:sym typeface="Merriweather"/>
                <a:hlinkClick r:id="rId3"/>
              </a:rPr>
              <a:t>GO.gov</a:t>
            </a:r>
            <a:r>
              <a:rPr lang="en" sz="1600" dirty="0">
                <a:latin typeface="Merriweather"/>
                <a:ea typeface="Merriweather"/>
                <a:cs typeface="Merriweather"/>
                <a:sym typeface="Merriweather"/>
              </a:rPr>
              <a:t>, Fleet, GSA SmartPay, City Pairs, etc.</a:t>
            </a:r>
            <a:endParaRPr sz="16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Merriweather"/>
              <a:buChar char="●"/>
            </a:pPr>
            <a:r>
              <a:rPr lang="en" sz="1600" dirty="0">
                <a:latin typeface="Merriweather"/>
                <a:ea typeface="Merriweather"/>
                <a:cs typeface="Merriweather"/>
                <a:sym typeface="Merriweather"/>
              </a:rPr>
              <a:t>The plan provides agencies with data, advisement, and recommendations </a:t>
            </a:r>
            <a:endParaRPr sz="16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Merriweather"/>
              <a:buChar char="○"/>
            </a:pPr>
            <a:r>
              <a:rPr lang="en" sz="1600" dirty="0">
                <a:latin typeface="Merriweather"/>
                <a:ea typeface="Merriweather"/>
                <a:cs typeface="Merriweather"/>
                <a:sym typeface="Merriweather"/>
              </a:rPr>
              <a:t>Solutions are available to support agency objectives</a:t>
            </a:r>
            <a:endParaRPr sz="1600" dirty="0"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Merriweather"/>
              <a:buChar char="○"/>
            </a:pPr>
            <a:r>
              <a:rPr lang="en" sz="1600" dirty="0">
                <a:latin typeface="Merriweather"/>
                <a:ea typeface="Merriweather"/>
                <a:cs typeface="Merriweather"/>
                <a:sym typeface="Merriweather"/>
              </a:rPr>
              <a:t>Agencies determine how to meet consolidation targets</a:t>
            </a:r>
            <a:endParaRPr sz="1600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12" name="Google Shape;112;p18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FAR 8.104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141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Merriweather"/>
              <a:buChar char="●"/>
            </a:pPr>
            <a:r>
              <a:rPr lang="en" sz="2100">
                <a:latin typeface="Merriweather"/>
                <a:ea typeface="Merriweather"/>
                <a:cs typeface="Merriweather"/>
                <a:sym typeface="Merriweather"/>
              </a:rPr>
              <a:t>Establishes prioritization of existing sources and contracts</a:t>
            </a:r>
            <a:endParaRPr sz="21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2300"/>
              <a:buChar char="●"/>
            </a:pPr>
            <a:r>
              <a:rPr lang="en" sz="2100">
                <a:latin typeface="Merriweather"/>
                <a:ea typeface="Merriweather"/>
                <a:cs typeface="Merriweather"/>
                <a:sym typeface="Merriweather"/>
              </a:rPr>
              <a:t>Supports use of governmentwide acquisition and solutions</a:t>
            </a:r>
            <a:endParaRPr sz="21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2300"/>
              <a:buChar char="●"/>
            </a:pPr>
            <a:r>
              <a:rPr lang="en" sz="2100">
                <a:latin typeface="Merriweather"/>
                <a:ea typeface="Merriweather"/>
                <a:cs typeface="Merriweather"/>
                <a:sym typeface="Merriweather"/>
              </a:rPr>
              <a:t>Aligns with Procurement Consolidation objectives</a:t>
            </a:r>
            <a:endParaRPr sz="2100"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1000"/>
              </a:spcBef>
              <a:spcAft>
                <a:spcPts val="500"/>
              </a:spcAft>
              <a:buClr>
                <a:srgbClr val="434343"/>
              </a:buClr>
              <a:buSzPts val="2300"/>
              <a:buChar char="●"/>
            </a:pPr>
            <a:r>
              <a:rPr lang="en" sz="2100">
                <a:latin typeface="Merriweather"/>
                <a:ea typeface="Merriweather"/>
                <a:cs typeface="Merriweather"/>
                <a:sym typeface="Merriweather"/>
              </a:rPr>
              <a:t>Will be reflected in future regulatory updates</a:t>
            </a:r>
            <a:endParaRPr sz="21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22" name="Google Shape;122;p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0" name="Google Shape;120;p19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erriweather"/>
                <a:ea typeface="Merriweather"/>
                <a:cs typeface="Merriweather"/>
                <a:sym typeface="Merriweather"/>
              </a:rPr>
              <a:t>Workstream 2</a:t>
            </a:r>
            <a:endParaRPr sz="1800" b="1" dirty="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28" name="Google Shape;128;p20"/>
          <p:cNvSpPr txBox="1">
            <a:spLocks noGrp="1"/>
          </p:cNvSpPr>
          <p:nvPr>
            <p:ph type="sldNum" idx="12"/>
          </p:nvPr>
        </p:nvSpPr>
        <p:spPr>
          <a:xfrm>
            <a:off x="8453408" y="47584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141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Provides assisted acquisition to customer agencies.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For example: RWAs, requisitions, assisted acquisition, etc.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Within FAS, every business portfolio has a version of assisted acquisition business.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Largest is AAS: high-dollar, high-complex actions where we provide contracting staff and program support (eg. CORs).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●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For many years, customers have asked for acquisition support on lower dollar actions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For example: common use products/services.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1000"/>
              </a:spcBef>
              <a:spcAft>
                <a:spcPts val="500"/>
              </a:spcAft>
              <a:buSzPts val="1400"/>
              <a:buFont typeface="Merriweather"/>
              <a:buChar char="○"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Establishment of OCAS to fill the gap. 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30" name="Google Shape;130;p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5390" y="1076925"/>
            <a:ext cx="5497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>
            <a:spLocks noGrp="1"/>
          </p:cNvSpPr>
          <p:nvPr>
            <p:ph type="title" idx="4294967295"/>
          </p:nvPr>
        </p:nvSpPr>
        <p:spPr>
          <a:xfrm>
            <a:off x="559825" y="1525575"/>
            <a:ext cx="7912500" cy="688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en-US" sz="4098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erriweather"/>
                <a:ea typeface="Merriweather"/>
                <a:cs typeface="Merriweather"/>
                <a:sym typeface="Merriweather"/>
              </a:rPr>
              <a:t>Procurement Consolidation Overview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73763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098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9" name="Google Shape;89;p15"/>
          <p:cNvSpPr txBox="1"/>
          <p:nvPr/>
        </p:nvSpPr>
        <p:spPr>
          <a:xfrm>
            <a:off x="1558875" y="3025000"/>
            <a:ext cx="5908500" cy="18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434343"/>
                </a:solidFill>
              </a:rPr>
              <a:t>Josilyn Reed, Events Management Specialist</a:t>
            </a:r>
            <a:endParaRPr sz="21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87" name="Google Shape;87;p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190750" y="3452825"/>
            <a:ext cx="4776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5"/>
          <p:cNvSpPr txBox="1">
            <a:spLocks noGrp="1"/>
          </p:cNvSpPr>
          <p:nvPr>
            <p:ph type="sldNum" idx="12"/>
          </p:nvPr>
        </p:nvSpPr>
        <p:spPr>
          <a:xfrm>
            <a:off x="8472458" y="47775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1180</Words>
  <Application>Microsoft Office PowerPoint</Application>
  <PresentationFormat>On-screen Show (16:9)</PresentationFormat>
  <Paragraphs>169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Merriweather</vt:lpstr>
      <vt:lpstr>Century Gothic</vt:lpstr>
      <vt:lpstr>Simple Light</vt:lpstr>
      <vt:lpstr>Elevate your Acquisitions with Procurement  Consolidation</vt:lpstr>
      <vt:lpstr>Speakers</vt:lpstr>
      <vt:lpstr>Agenda</vt:lpstr>
      <vt:lpstr>Procurement Consolidation Plan</vt:lpstr>
      <vt:lpstr>Two Workstreams</vt:lpstr>
      <vt:lpstr>Workstream 1</vt:lpstr>
      <vt:lpstr>FAR 8.104</vt:lpstr>
      <vt:lpstr>Workstream 2</vt:lpstr>
      <vt:lpstr>Procurement Consolidation Overview </vt:lpstr>
      <vt:lpstr>Workstream 2 (Continued)</vt:lpstr>
      <vt:lpstr>Implementation and Impact </vt:lpstr>
      <vt:lpstr>Engagement Philosophy</vt:lpstr>
      <vt:lpstr>Agency Engagement Establishing Open Communication Channels </vt:lpstr>
      <vt:lpstr>Engagement Process</vt:lpstr>
      <vt:lpstr>Impact of Successful Implementation</vt:lpstr>
      <vt:lpstr>Your Role</vt:lpstr>
      <vt:lpstr>Wins</vt:lpstr>
      <vt:lpstr>Future Communication and Training Strategy  </vt:lpstr>
      <vt:lpstr>Next Steps</vt:lpstr>
      <vt:lpstr>Next Steps Continued</vt:lpstr>
      <vt:lpstr>Q&amp; A and Thank you! </vt:lpstr>
      <vt:lpstr>GSA Starmark Logo – America 250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ElizabethAOwens</cp:lastModifiedBy>
  <cp:revision>2</cp:revision>
  <dcterms:modified xsi:type="dcterms:W3CDTF">2026-04-10T21:20:08Z</dcterms:modified>
</cp:coreProperties>
</file>