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p:regular r:id="rId37"/>
      <p:bold r:id="rId38"/>
      <p:italic r:id="rId39"/>
      <p:boldItalic r:id="rId40"/>
    </p:embeddedFont>
    <p:embeddedFont>
      <p:font typeface="Poppins"/>
      <p:regular r:id="rId41"/>
      <p:bold r:id="rId42"/>
      <p:italic r:id="rId43"/>
      <p:boldItalic r:id="rId44"/>
    </p:embeddedFont>
    <p:embeddedFont>
      <p:font typeface="Merriweather"/>
      <p:regular r:id="rId45"/>
      <p:bold r:id="rId46"/>
      <p:italic r:id="rId47"/>
      <p:boldItalic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3" roundtripDataSignature="AMtx7mizgFC5mdGqPavPmHNtXJo/Gyu1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894DA0-883F-4E59-ABDD-46B066248CA8}">
  <a:tblStyle styleId="{68894DA0-883F-4E59-ABDD-46B066248CA8}"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Merriweather-bold.fntdata"/><Relationship Id="rId45"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erriweather-boldItalic.fntdata"/><Relationship Id="rId47" Type="http://schemas.openxmlformats.org/officeDocument/2006/relationships/font" Target="fonts/Merriweather-italic.fntdata"/><Relationship Id="rId49"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regular.fntdata"/><Relationship Id="rId36" Type="http://schemas.openxmlformats.org/officeDocument/2006/relationships/slide" Target="slides/slide30.xml"/><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Danielle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Danielle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Danielle ends tees up Monica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 &amp; 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Monica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0:notes"/>
          <p:cNvSpPr txBox="1"/>
          <p:nvPr>
            <p:ph idx="1" type="body"/>
          </p:nvPr>
        </p:nvSpPr>
        <p:spPr>
          <a:xfrm>
            <a:off x="342900" y="3867462"/>
            <a:ext cx="6172200" cy="455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
        <p:nvSpPr>
          <p:cNvPr id="430" name="Google Shape;430;p20:notes"/>
          <p:cNvSpPr/>
          <p:nvPr>
            <p:ph idx="2" type="sldImg"/>
          </p:nvPr>
        </p:nvSpPr>
        <p:spPr>
          <a:xfrm>
            <a:off x="393700" y="360363"/>
            <a:ext cx="6070600" cy="3414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1:notes"/>
          <p:cNvSpPr txBox="1"/>
          <p:nvPr>
            <p:ph idx="1" type="body"/>
          </p:nvPr>
        </p:nvSpPr>
        <p:spPr>
          <a:xfrm>
            <a:off x="342900" y="3867462"/>
            <a:ext cx="6172200" cy="455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
        <p:nvSpPr>
          <p:cNvPr id="449" name="Google Shape;449;p21:notes"/>
          <p:cNvSpPr/>
          <p:nvPr>
            <p:ph idx="2" type="sldImg"/>
          </p:nvPr>
        </p:nvSpPr>
        <p:spPr>
          <a:xfrm>
            <a:off x="393700" y="360363"/>
            <a:ext cx="6070600" cy="3414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M &amp; 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00"/>
                </a:highlight>
                <a:latin typeface="Merriweather"/>
                <a:ea typeface="Merriweather"/>
                <a:cs typeface="Merriweather"/>
                <a:sym typeface="Merriweather"/>
              </a:rPr>
              <a:t>Monica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2"/>
          <p:cNvSpPr txBox="1"/>
          <p:nvPr>
            <p:ph idx="12" type="sldNum"/>
          </p:nvPr>
        </p:nvSpPr>
        <p:spPr>
          <a:xfrm>
            <a:off x="8472458" y="47775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32"/>
          <p:cNvSpPr/>
          <p:nvPr/>
        </p:nvSpPr>
        <p:spPr>
          <a:xfrm>
            <a:off x="9525" y="0"/>
            <a:ext cx="9144000" cy="1033500"/>
          </a:xfrm>
          <a:prstGeom prst="rect">
            <a:avLst/>
          </a:prstGeom>
          <a:solidFill>
            <a:srgbClr val="FFFFFF"/>
          </a:soli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entury Gothic"/>
              <a:ea typeface="Century Gothic"/>
              <a:cs typeface="Century Gothic"/>
              <a:sym typeface="Century Gothic"/>
            </a:endParaRPr>
          </a:p>
        </p:txBody>
      </p:sp>
      <p:pic>
        <p:nvPicPr>
          <p:cNvPr id="15" name="Google Shape;15;p32" title="GSA Star Mark 250 2026 Logo STARMARK SIGNATURE_300dpi.png"/>
          <p:cNvPicPr preferRelativeResize="0"/>
          <p:nvPr/>
        </p:nvPicPr>
        <p:blipFill rotWithShape="1">
          <a:blip r:embed="rId2">
            <a:alphaModFix/>
          </a:blip>
          <a:srcRect b="0" l="0" r="0" t="0"/>
          <a:stretch/>
        </p:blipFill>
        <p:spPr>
          <a:xfrm>
            <a:off x="491750" y="200060"/>
            <a:ext cx="2190163" cy="638951"/>
          </a:xfrm>
          <a:prstGeom prst="rect">
            <a:avLst/>
          </a:prstGeom>
          <a:noFill/>
          <a:ln>
            <a:noFill/>
          </a:ln>
        </p:spPr>
      </p:pic>
      <p:pic>
        <p:nvPicPr>
          <p:cNvPr id="16" name="Google Shape;16;p32" title="FAST 2026 Full Color.png"/>
          <p:cNvPicPr preferRelativeResize="0"/>
          <p:nvPr/>
        </p:nvPicPr>
        <p:blipFill rotWithShape="1">
          <a:blip r:embed="rId3">
            <a:alphaModFix/>
          </a:blip>
          <a:srcRect b="0" l="0" r="0" t="0"/>
          <a:stretch/>
        </p:blipFill>
        <p:spPr>
          <a:xfrm>
            <a:off x="5553100" y="1388688"/>
            <a:ext cx="2919352" cy="2919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mp; Image">
  <p:cSld name="ONE_COLUMN_TEXT">
    <p:spTree>
      <p:nvGrpSpPr>
        <p:cNvPr id="49" name="Shape 49"/>
        <p:cNvGrpSpPr/>
        <p:nvPr/>
      </p:nvGrpSpPr>
      <p:grpSpPr>
        <a:xfrm>
          <a:off x="0" y="0"/>
          <a:ext cx="0" cy="0"/>
          <a:chOff x="0" y="0"/>
          <a:chExt cx="0" cy="0"/>
        </a:xfrm>
      </p:grpSpPr>
      <p:sp>
        <p:nvSpPr>
          <p:cNvPr id="50" name="Google Shape;50;p41"/>
          <p:cNvSpPr txBox="1"/>
          <p:nvPr>
            <p:ph idx="1" type="body"/>
          </p:nvPr>
        </p:nvSpPr>
        <p:spPr>
          <a:xfrm>
            <a:off x="311700" y="1389600"/>
            <a:ext cx="4968300" cy="31794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51" name="Google Shape;51;p41"/>
          <p:cNvSpPr txBox="1"/>
          <p:nvPr>
            <p:ph idx="12" type="sldNum"/>
          </p:nvPr>
        </p:nvSpPr>
        <p:spPr>
          <a:xfrm>
            <a:off x="8472458" y="475846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41" title="FAST 2026 Blue.png"/>
          <p:cNvPicPr preferRelativeResize="0"/>
          <p:nvPr/>
        </p:nvPicPr>
        <p:blipFill rotWithShape="1">
          <a:blip r:embed="rId2">
            <a:alphaModFix amt="15000"/>
          </a:blip>
          <a:srcRect b="0" l="0" r="0" t="0"/>
          <a:stretch/>
        </p:blipFill>
        <p:spPr>
          <a:xfrm>
            <a:off x="8500175" y="3961226"/>
            <a:ext cx="643825" cy="643825"/>
          </a:xfrm>
          <a:prstGeom prst="rect">
            <a:avLst/>
          </a:prstGeom>
          <a:noFill/>
          <a:ln>
            <a:noFill/>
          </a:ln>
        </p:spPr>
      </p:pic>
      <p:sp>
        <p:nvSpPr>
          <p:cNvPr id="53" name="Google Shape;53;p41"/>
          <p:cNvSpPr txBox="1"/>
          <p:nvPr>
            <p:ph type="title"/>
          </p:nvPr>
        </p:nvSpPr>
        <p:spPr>
          <a:xfrm>
            <a:off x="311700" y="445025"/>
            <a:ext cx="49683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resentor">
  <p:cSld name="BLANK_1">
    <p:spTree>
      <p:nvGrpSpPr>
        <p:cNvPr id="54" name="Shape 54"/>
        <p:cNvGrpSpPr/>
        <p:nvPr/>
      </p:nvGrpSpPr>
      <p:grpSpPr>
        <a:xfrm>
          <a:off x="0" y="0"/>
          <a:ext cx="0" cy="0"/>
          <a:chOff x="0" y="0"/>
          <a:chExt cx="0" cy="0"/>
        </a:xfrm>
      </p:grpSpPr>
      <p:sp>
        <p:nvSpPr>
          <p:cNvPr id="55" name="Google Shape;55;p42"/>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6" name="Google Shape;56;p42"/>
          <p:cNvGrpSpPr/>
          <p:nvPr/>
        </p:nvGrpSpPr>
        <p:grpSpPr>
          <a:xfrm>
            <a:off x="3510200" y="1221550"/>
            <a:ext cx="2123600" cy="2131650"/>
            <a:chOff x="3388225" y="1623400"/>
            <a:chExt cx="2123600" cy="2131650"/>
          </a:xfrm>
        </p:grpSpPr>
        <p:sp>
          <p:nvSpPr>
            <p:cNvPr id="57" name="Google Shape;57;p42"/>
            <p:cNvSpPr/>
            <p:nvPr/>
          </p:nvSpPr>
          <p:spPr>
            <a:xfrm>
              <a:off x="3388225" y="162340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2"/>
            <p:cNvSpPr/>
            <p:nvPr/>
          </p:nvSpPr>
          <p:spPr>
            <a:xfrm rot="10800000">
              <a:off x="4963125" y="320635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42"/>
          <p:cNvSpPr txBox="1"/>
          <p:nvPr/>
        </p:nvSpPr>
        <p:spPr>
          <a:xfrm>
            <a:off x="2202750" y="3496775"/>
            <a:ext cx="4738500" cy="9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60" name="Shape 60"/>
        <p:cNvGrpSpPr/>
        <p:nvPr/>
      </p:nvGrpSpPr>
      <p:grpSpPr>
        <a:xfrm>
          <a:off x="0" y="0"/>
          <a:ext cx="0" cy="0"/>
          <a:chOff x="0" y="0"/>
          <a:chExt cx="0" cy="0"/>
        </a:xfrm>
      </p:grpSpPr>
      <p:sp>
        <p:nvSpPr>
          <p:cNvPr id="61" name="Google Shape;61;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62" name="Google Shape;62;p4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3" name="Google Shape;63;p4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resenters">
  <p:cSld name="BLANK_1_1">
    <p:spTree>
      <p:nvGrpSpPr>
        <p:cNvPr id="17" name="Shape 17"/>
        <p:cNvGrpSpPr/>
        <p:nvPr/>
      </p:nvGrpSpPr>
      <p:grpSpPr>
        <a:xfrm>
          <a:off x="0" y="0"/>
          <a:ext cx="0" cy="0"/>
          <a:chOff x="0" y="0"/>
          <a:chExt cx="0" cy="0"/>
        </a:xfrm>
      </p:grpSpPr>
      <p:sp>
        <p:nvSpPr>
          <p:cNvPr id="18" name="Google Shape;18;p33"/>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9" name="Google Shape;19;p33"/>
          <p:cNvGrpSpPr/>
          <p:nvPr/>
        </p:nvGrpSpPr>
        <p:grpSpPr>
          <a:xfrm>
            <a:off x="1673938" y="1221550"/>
            <a:ext cx="2123600" cy="2131650"/>
            <a:chOff x="3388225" y="1623400"/>
            <a:chExt cx="2123600" cy="2131650"/>
          </a:xfrm>
        </p:grpSpPr>
        <p:sp>
          <p:nvSpPr>
            <p:cNvPr id="20" name="Google Shape;20;p33"/>
            <p:cNvSpPr/>
            <p:nvPr/>
          </p:nvSpPr>
          <p:spPr>
            <a:xfrm>
              <a:off x="3388225" y="162340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3"/>
            <p:cNvSpPr/>
            <p:nvPr/>
          </p:nvSpPr>
          <p:spPr>
            <a:xfrm rot="10800000">
              <a:off x="4963125" y="320635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33"/>
          <p:cNvGrpSpPr/>
          <p:nvPr/>
        </p:nvGrpSpPr>
        <p:grpSpPr>
          <a:xfrm>
            <a:off x="5346438" y="1221550"/>
            <a:ext cx="2123600" cy="2131650"/>
            <a:chOff x="3388225" y="1623400"/>
            <a:chExt cx="2123600" cy="2131650"/>
          </a:xfrm>
        </p:grpSpPr>
        <p:sp>
          <p:nvSpPr>
            <p:cNvPr id="23" name="Google Shape;23;p33"/>
            <p:cNvSpPr/>
            <p:nvPr/>
          </p:nvSpPr>
          <p:spPr>
            <a:xfrm>
              <a:off x="3388225" y="162340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3"/>
            <p:cNvSpPr/>
            <p:nvPr/>
          </p:nvSpPr>
          <p:spPr>
            <a:xfrm rot="10800000">
              <a:off x="4963125" y="3206350"/>
              <a:ext cx="548700" cy="548700"/>
            </a:xfrm>
            <a:prstGeom prst="halfFrame">
              <a:avLst>
                <a:gd fmla="val 33333" name="adj1"/>
                <a:gd fmla="val 33333" name="adj2"/>
              </a:avLst>
            </a:prstGeom>
            <a:solidFill>
              <a:srgbClr val="1F2D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3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7" name="Google Shape;27;p3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8" name="Google Shape;28;p34"/>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34" title="FAST 2026 Blue.png"/>
          <p:cNvPicPr preferRelativeResize="0"/>
          <p:nvPr/>
        </p:nvPicPr>
        <p:blipFill rotWithShape="1">
          <a:blip r:embed="rId2">
            <a:alphaModFix amt="15000"/>
          </a:blip>
          <a:srcRect b="0" l="0" r="0" t="0"/>
          <a:stretch/>
        </p:blipFill>
        <p:spPr>
          <a:xfrm>
            <a:off x="8500175" y="3961226"/>
            <a:ext cx="643825" cy="643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2" name="Google Shape;32;p35"/>
          <p:cNvSpPr txBox="1"/>
          <p:nvPr>
            <p:ph idx="1" type="body"/>
          </p:nvPr>
        </p:nvSpPr>
        <p:spPr>
          <a:xfrm>
            <a:off x="311700" y="1152475"/>
            <a:ext cx="3666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3" name="Google Shape;33;p35"/>
          <p:cNvSpPr txBox="1"/>
          <p:nvPr>
            <p:ph idx="12" type="sldNum"/>
          </p:nvPr>
        </p:nvSpPr>
        <p:spPr>
          <a:xfrm>
            <a:off x="8472458" y="475846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35" title="FAST 2026 Blue.png"/>
          <p:cNvPicPr preferRelativeResize="0"/>
          <p:nvPr/>
        </p:nvPicPr>
        <p:blipFill rotWithShape="1">
          <a:blip r:embed="rId2">
            <a:alphaModFix amt="15000"/>
          </a:blip>
          <a:srcRect b="0" l="0" r="0" t="0"/>
          <a:stretch/>
        </p:blipFill>
        <p:spPr>
          <a:xfrm>
            <a:off x="8500175" y="3961226"/>
            <a:ext cx="643825" cy="643825"/>
          </a:xfrm>
          <a:prstGeom prst="rect">
            <a:avLst/>
          </a:prstGeom>
          <a:noFill/>
          <a:ln>
            <a:noFill/>
          </a:ln>
        </p:spPr>
      </p:pic>
      <p:sp>
        <p:nvSpPr>
          <p:cNvPr id="35" name="Google Shape;35;p35"/>
          <p:cNvSpPr txBox="1"/>
          <p:nvPr>
            <p:ph idx="2" type="body"/>
          </p:nvPr>
        </p:nvSpPr>
        <p:spPr>
          <a:xfrm>
            <a:off x="4805850" y="1152475"/>
            <a:ext cx="3666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36"/>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36" title="FAST 2026 Blue.png"/>
          <p:cNvPicPr preferRelativeResize="0"/>
          <p:nvPr/>
        </p:nvPicPr>
        <p:blipFill rotWithShape="1">
          <a:blip r:embed="rId2">
            <a:alphaModFix amt="15000"/>
          </a:blip>
          <a:srcRect b="0" l="0" r="0" t="0"/>
          <a:stretch/>
        </p:blipFill>
        <p:spPr>
          <a:xfrm>
            <a:off x="8500175" y="3961226"/>
            <a:ext cx="643825" cy="643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spTree>
      <p:nvGrpSpPr>
        <p:cNvPr id="39" name="Shape 39"/>
        <p:cNvGrpSpPr/>
        <p:nvPr/>
      </p:nvGrpSpPr>
      <p:grpSpPr>
        <a:xfrm>
          <a:off x="0" y="0"/>
          <a:ext cx="0" cy="0"/>
          <a:chOff x="0" y="0"/>
          <a:chExt cx="0" cy="0"/>
        </a:xfrm>
      </p:grpSpPr>
      <p:sp>
        <p:nvSpPr>
          <p:cNvPr id="40" name="Google Shape;40;p37"/>
          <p:cNvSpPr txBox="1"/>
          <p:nvPr>
            <p:ph idx="12" type="sldNum"/>
          </p:nvPr>
        </p:nvSpPr>
        <p:spPr>
          <a:xfrm>
            <a:off x="8556784" y="4749851"/>
            <a:ext cx="548700" cy="393600"/>
          </a:xfrm>
          <a:prstGeom prst="rect">
            <a:avLst/>
          </a:prstGeom>
          <a:noFill/>
          <a:ln>
            <a:noFill/>
          </a:ln>
        </p:spPr>
        <p:txBody>
          <a:bodyPr anchorCtr="0" anchor="t" bIns="75575" lIns="75575" spcFirstLastPara="1" rIns="75575" wrap="square" tIns="75575">
            <a:noAutofit/>
          </a:bodyPr>
          <a:lstStyle>
            <a:lvl1pPr indent="0" lvl="0"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75"/>
              <a:buFont typeface="Arial"/>
              <a:buNone/>
              <a:defRPr b="0" i="0" sz="1075"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FAQ">
  <p:cSld name="BLANK_3">
    <p:spTree>
      <p:nvGrpSpPr>
        <p:cNvPr id="41" name="Shape 41"/>
        <p:cNvGrpSpPr/>
        <p:nvPr/>
      </p:nvGrpSpPr>
      <p:grpSpPr>
        <a:xfrm>
          <a:off x="0" y="0"/>
          <a:ext cx="0" cy="0"/>
          <a:chOff x="0" y="0"/>
          <a:chExt cx="0" cy="0"/>
        </a:xfrm>
      </p:grpSpPr>
      <p:sp>
        <p:nvSpPr>
          <p:cNvPr id="42" name="Google Shape;42;p38"/>
          <p:cNvSpPr txBox="1"/>
          <p:nvPr/>
        </p:nvSpPr>
        <p:spPr>
          <a:xfrm>
            <a:off x="1935900" y="1808250"/>
            <a:ext cx="5272200" cy="127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 sz="6000" u="none" cap="none" strike="noStrike">
                <a:solidFill>
                  <a:srgbClr val="000000"/>
                </a:solidFill>
                <a:latin typeface="Merriweather"/>
                <a:ea typeface="Merriweather"/>
                <a:cs typeface="Merriweather"/>
                <a:sym typeface="Merriweather"/>
              </a:rPr>
              <a:t>Thank You</a:t>
            </a:r>
            <a:endParaRPr b="0" i="0" sz="6000" u="none" cap="none" strike="noStrike">
              <a:solidFill>
                <a:srgbClr val="000000"/>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SA Starmark End Slide">
  <p:cSld name="BLANK_2">
    <p:spTree>
      <p:nvGrpSpPr>
        <p:cNvPr id="43" name="Shape 43"/>
        <p:cNvGrpSpPr/>
        <p:nvPr/>
      </p:nvGrpSpPr>
      <p:grpSpPr>
        <a:xfrm>
          <a:off x="0" y="0"/>
          <a:ext cx="0" cy="0"/>
          <a:chOff x="0" y="0"/>
          <a:chExt cx="0" cy="0"/>
        </a:xfrm>
      </p:grpSpPr>
      <p:sp>
        <p:nvSpPr>
          <p:cNvPr id="44" name="Google Shape;44;p39"/>
          <p:cNvSpPr/>
          <p:nvPr/>
        </p:nvSpPr>
        <p:spPr>
          <a:xfrm>
            <a:off x="0" y="10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S. General Services Administration Logo" id="45" name="Google Shape;45;p39" title="250 Signature.png"/>
          <p:cNvPicPr preferRelativeResize="0"/>
          <p:nvPr/>
        </p:nvPicPr>
        <p:blipFill rotWithShape="1">
          <a:blip r:embed="rId2">
            <a:alphaModFix/>
          </a:blip>
          <a:srcRect b="0" l="661" r="661" t="0"/>
          <a:stretch/>
        </p:blipFill>
        <p:spPr>
          <a:xfrm>
            <a:off x="4013551" y="1984975"/>
            <a:ext cx="1238875" cy="1119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9pPr>
          </a:lstStyle>
          <a:p/>
        </p:txBody>
      </p:sp>
      <p:sp>
        <p:nvSpPr>
          <p:cNvPr id="48" name="Google Shape;48;p40"/>
          <p:cNvSpPr txBox="1"/>
          <p:nvPr>
            <p:ph idx="12" type="sldNum"/>
          </p:nvPr>
        </p:nvSpPr>
        <p:spPr>
          <a:xfrm>
            <a:off x="8472458" y="47775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p:nvPr/>
        </p:nvSpPr>
        <p:spPr>
          <a:xfrm>
            <a:off x="0" y="0"/>
            <a:ext cx="9144000" cy="5143500"/>
          </a:xfrm>
          <a:custGeom>
            <a:rect b="b" l="l" r="r" t="t"/>
            <a:pathLst>
              <a:path extrusionOk="0" h="10287000" w="18288000">
                <a:moveTo>
                  <a:pt x="18288000" y="0"/>
                </a:moveTo>
                <a:lnTo>
                  <a:pt x="0" y="0"/>
                </a:lnTo>
                <a:lnTo>
                  <a:pt x="0" y="10287000"/>
                </a:lnTo>
                <a:lnTo>
                  <a:pt x="18288000" y="10287000"/>
                </a:lnTo>
                <a:lnTo>
                  <a:pt x="18288000" y="0"/>
                </a:lnTo>
                <a:close/>
              </a:path>
            </a:pathLst>
          </a:custGeom>
          <a:solidFill>
            <a:srgbClr val="F5F6F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7" name="Google Shape;7;p31"/>
          <p:cNvSpPr/>
          <p:nvPr/>
        </p:nvSpPr>
        <p:spPr>
          <a:xfrm>
            <a:off x="0" y="4677112"/>
            <a:ext cx="4342448" cy="134620"/>
          </a:xfrm>
          <a:custGeom>
            <a:rect b="b" l="l" r="r" t="t"/>
            <a:pathLst>
              <a:path extrusionOk="0" h="269240" w="8684895">
                <a:moveTo>
                  <a:pt x="8684793" y="0"/>
                </a:moveTo>
                <a:lnTo>
                  <a:pt x="0" y="0"/>
                </a:lnTo>
                <a:lnTo>
                  <a:pt x="0" y="269163"/>
                </a:lnTo>
                <a:lnTo>
                  <a:pt x="8684793" y="269163"/>
                </a:lnTo>
                <a:lnTo>
                  <a:pt x="8684793" y="0"/>
                </a:lnTo>
                <a:close/>
              </a:path>
            </a:pathLst>
          </a:custGeom>
          <a:solidFill>
            <a:srgbClr val="1F2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8" name="Google Shape;8;p31"/>
          <p:cNvSpPr/>
          <p:nvPr/>
        </p:nvSpPr>
        <p:spPr>
          <a:xfrm>
            <a:off x="7299283" y="4672349"/>
            <a:ext cx="1145540" cy="139382"/>
          </a:xfrm>
          <a:custGeom>
            <a:rect b="b" l="l" r="r" t="t"/>
            <a:pathLst>
              <a:path extrusionOk="0" h="278765" w="2291080">
                <a:moveTo>
                  <a:pt x="2290762" y="0"/>
                </a:moveTo>
                <a:lnTo>
                  <a:pt x="0" y="0"/>
                </a:lnTo>
                <a:lnTo>
                  <a:pt x="0" y="278688"/>
                </a:lnTo>
                <a:lnTo>
                  <a:pt x="2290762" y="278688"/>
                </a:lnTo>
                <a:lnTo>
                  <a:pt x="2290762" y="0"/>
                </a:lnTo>
                <a:close/>
              </a:path>
            </a:pathLst>
          </a:custGeom>
          <a:solidFill>
            <a:srgbClr val="B111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9" name="Google Shape;9;p31"/>
          <p:cNvSpPr/>
          <p:nvPr/>
        </p:nvSpPr>
        <p:spPr>
          <a:xfrm>
            <a:off x="4786473" y="4677112"/>
            <a:ext cx="2290763" cy="134620"/>
          </a:xfrm>
          <a:custGeom>
            <a:rect b="b" l="l" r="r" t="t"/>
            <a:pathLst>
              <a:path extrusionOk="0" h="269240" w="4581525">
                <a:moveTo>
                  <a:pt x="4581525" y="0"/>
                </a:moveTo>
                <a:lnTo>
                  <a:pt x="0" y="0"/>
                </a:lnTo>
                <a:lnTo>
                  <a:pt x="0" y="269163"/>
                </a:lnTo>
                <a:lnTo>
                  <a:pt x="4581525" y="269163"/>
                </a:lnTo>
                <a:lnTo>
                  <a:pt x="4581525" y="0"/>
                </a:lnTo>
                <a:close/>
              </a:path>
            </a:pathLst>
          </a:custGeom>
          <a:solidFill>
            <a:srgbClr val="1F2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0" name="Google Shape;10;p31"/>
          <p:cNvSpPr/>
          <p:nvPr/>
        </p:nvSpPr>
        <p:spPr>
          <a:xfrm>
            <a:off x="8555677" y="4672349"/>
            <a:ext cx="588963" cy="139382"/>
          </a:xfrm>
          <a:custGeom>
            <a:rect b="b" l="l" r="r" t="t"/>
            <a:pathLst>
              <a:path extrusionOk="0" h="278765" w="1177925">
                <a:moveTo>
                  <a:pt x="1177899" y="0"/>
                </a:moveTo>
                <a:lnTo>
                  <a:pt x="0" y="0"/>
                </a:lnTo>
                <a:lnTo>
                  <a:pt x="0" y="278688"/>
                </a:lnTo>
                <a:lnTo>
                  <a:pt x="1177899" y="278688"/>
                </a:lnTo>
                <a:lnTo>
                  <a:pt x="1177899" y="0"/>
                </a:lnTo>
                <a:close/>
              </a:path>
            </a:pathLst>
          </a:custGeom>
          <a:solidFill>
            <a:srgbClr val="B111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1" name="Google Shape;11;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21.png"/><Relationship Id="rId7"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acquisition.gov/far-overhaul" TargetMode="External"/><Relationship Id="rId4" Type="http://schemas.openxmlformats.org/officeDocument/2006/relationships/image" Target="../media/image31.jp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acquisition.gov/sites/default/files/page_file_uploads/far-companion.pdf" TargetMode="External"/><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28.png"/><Relationship Id="rId7" Type="http://schemas.openxmlformats.org/officeDocument/2006/relationships/image" Target="../media/image17.png"/><Relationship Id="rId8"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7.png"/><Relationship Id="rId5" Type="http://schemas.openxmlformats.org/officeDocument/2006/relationships/hyperlink" Target="https://docs.google.com/document/d/1hCBVwr6n6hcQF7iNeL1YfJDH7jfdhBcWfhj0jMTt6zw/edit?tab=t.0" TargetMode="External"/><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hyperlink" Target="https://www.acquisition.gov/sites/default/files/page_file_uploads/category-management-buying-guide.pdf" TargetMode="External"/><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mailto:SAGTesting@gsa.gov" TargetMode="External"/><Relationship Id="rId4" Type="http://schemas.openxmlformats.org/officeDocument/2006/relationships/hyperlink" Target="https://docs.google.com/spreadsheets/d/1qQqnHgXX2csHxYEGjFp_40oyyWXb_aJy_F_UWLtLqdY/edit?gid=31215686#gid=31215686" TargetMode="External"/><Relationship Id="rId5" Type="http://schemas.openxmlformats.org/officeDocument/2006/relationships/image" Target="../media/image33.png"/><Relationship Id="rId6"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20" Type="http://schemas.openxmlformats.org/officeDocument/2006/relationships/hyperlink" Target="https://acquisition.gov/sites/default/files/page_file_uploads/far-companion.pdf" TargetMode="External"/><Relationship Id="rId22" Type="http://schemas.openxmlformats.org/officeDocument/2006/relationships/hyperlink" Target="https://www.dau.edu/page/rfo-comparison-tool" TargetMode="External"/><Relationship Id="rId21" Type="http://schemas.openxmlformats.org/officeDocument/2006/relationships/hyperlink" Target="https://acquisition.gov/sites/default/files/page_file_uploads/category-management-buying-guide.pdf" TargetMode="External"/><Relationship Id="rId24" Type="http://schemas.openxmlformats.org/officeDocument/2006/relationships/hyperlink" Target="https://acquisitiongateway.gov/additional-resources/resources/4173?_a%5Eg_nid=252" TargetMode="External"/><Relationship Id="rId23" Type="http://schemas.openxmlformats.org/officeDocument/2006/relationships/hyperlink" Target="mailto:TECHACQ-COP@listserv.gsa.gov"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gsa.zoomgov.com/webinar/register/WN_5xhjIL8SRq-xDj2IwcNXPA#/registration" TargetMode="External"/><Relationship Id="rId26" Type="http://schemas.openxmlformats.org/officeDocument/2006/relationships/image" Target="../media/image41.png"/><Relationship Id="rId25" Type="http://schemas.openxmlformats.org/officeDocument/2006/relationships/hyperlink" Target="https://dau.csod.com/phnx/driver.aspx?routename=Social/Communities/CommunityWithFeed&amp;Root=73" TargetMode="External"/><Relationship Id="rId28" Type="http://schemas.openxmlformats.org/officeDocument/2006/relationships/image" Target="../media/image40.png"/><Relationship Id="rId27" Type="http://schemas.openxmlformats.org/officeDocument/2006/relationships/image" Target="../media/image6.png"/><Relationship Id="rId5" Type="http://schemas.openxmlformats.org/officeDocument/2006/relationships/hyperlink" Target="mailto:SAGTesting@gsa.gov" TargetMode="External"/><Relationship Id="rId6" Type="http://schemas.openxmlformats.org/officeDocument/2006/relationships/hyperlink" Target="https://docs.google.com/spreadsheets/d/1qQqnHgXX2csHxYEGjFp_40oyyWXb_aJy_F_UWLtLqdY/edit?usp=sharing" TargetMode="External"/><Relationship Id="rId29" Type="http://schemas.openxmlformats.org/officeDocument/2006/relationships/image" Target="../media/image38.png"/><Relationship Id="rId7" Type="http://schemas.openxmlformats.org/officeDocument/2006/relationships/hyperlink" Target="https://www.acquisitiongateway.gov/additional-resources/resources/4173?_a%5Eg_nid=252" TargetMode="External"/><Relationship Id="rId8" Type="http://schemas.openxmlformats.org/officeDocument/2006/relationships/hyperlink" Target="https://links-1.govdelivery.com/CL0/https:%2F%2Fgsa.zoomgov.com%2Fwebinar%2Fregister%2FWN_5xhjIL8SRq-xDj2IwcNXPA%3Futm_medium=email%26utm_source=govdelivery%23%2Fregistration/1/0100019ae497dbd0-485f5f08-c69c-4828-ab7d-a400c8c387a3-000000/S7eyuvprPPdQ1HxyhokK_cca8tV5HUHjAz3sRpfz3cs=434" TargetMode="External"/><Relationship Id="rId30" Type="http://schemas.openxmlformats.org/officeDocument/2006/relationships/image" Target="../media/image39.png"/><Relationship Id="rId11" Type="http://schemas.openxmlformats.org/officeDocument/2006/relationships/hyperlink" Target="https://www.dau.edu/revolutionary-far-overhaul/announcements" TargetMode="External"/><Relationship Id="rId10" Type="http://schemas.openxmlformats.org/officeDocument/2006/relationships/hyperlink" Target="https://gsa.zoomgov.com/meeting/register/dzGWKMGURNGzU5676no51g" TargetMode="External"/><Relationship Id="rId13" Type="http://schemas.openxmlformats.org/officeDocument/2006/relationships/hyperlink" Target="https://dau.csod.com/ui/lms-learning-details/app/event/16b93e1c-00f6-4e18-a96f-12e4b5b0dd31" TargetMode="External"/><Relationship Id="rId12" Type="http://schemas.openxmlformats.org/officeDocument/2006/relationships/hyperlink" Target="https://dau.csod.com/ui/lms-learning-details/app/curriculum/cb04c2b2-4b9f-4421-9af1-4cf7548ab6ca" TargetMode="External"/><Relationship Id="rId15" Type="http://schemas.openxmlformats.org/officeDocument/2006/relationships/hyperlink" Target="https://id.dau.edu/app/dau_virtualcampus_1/exk5bw8t33Hj4e8mo297/sso/saml?RelayState=%252fDeepLink%252fProcessRedirect.aspx%253fmodule%253dphnxdriver%2526routename%253dAdmin%252fPlayerPageRedirectHandler%2526Route%253d%25252flms-learner-playlist%25252fPlaylistDetails%2526Parameters%253dplaylistId%25253d58c69841-3687-491e-8393-49daee47d71c" TargetMode="External"/><Relationship Id="rId14" Type="http://schemas.openxmlformats.org/officeDocument/2006/relationships/hyperlink" Target="https://drive.google.com/drive/folders/1PEcBm6DfyYL9-38IWPQOfK33b6d6vJ1R?usp=drive_link" TargetMode="External"/><Relationship Id="rId17" Type="http://schemas.openxmlformats.org/officeDocument/2006/relationships/hyperlink" Target="mailto:andrea.azarcon@gsa.gov" TargetMode="External"/><Relationship Id="rId16" Type="http://schemas.openxmlformats.org/officeDocument/2006/relationships/hyperlink" Target="https://www.fai.gov/sites/fai/files/CFEN%20001%20AI%20Prompt%20Engineering%20Credential%20Concept%20Card%20%20-%202024-09-26_.pdf?utm_medium=email&amp;utm_source=govdelivery" TargetMode="External"/><Relationship Id="rId19" Type="http://schemas.openxmlformats.org/officeDocument/2006/relationships/hyperlink" Target="https://acquisition.gov/far-overhaul/practitioner-albums" TargetMode="External"/><Relationship Id="rId18" Type="http://schemas.openxmlformats.org/officeDocument/2006/relationships/hyperlink" Target="http://acquisition.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whitehouse.gov/presidential-actions/2025/04/restoring-common-sense-to-federal-procurement/" TargetMode="External"/><Relationship Id="rId6" Type="http://schemas.openxmlformats.org/officeDocument/2006/relationships/hyperlink" Target="https://www.whitehouse.gov/wp-content/uploads/2025/02/M-25-26-Overhauling-the-Federal-Acquisition-Regulation-002.pdf" TargetMode="External"/><Relationship Id="rId7" Type="http://schemas.openxmlformats.org/officeDocument/2006/relationships/hyperlink" Target="https://www.whitehouse.gov/presidential-actions/2025/04/ensuring-commercial-cost-effective-solutions-in-federal-contracts/" TargetMode="External"/><Relationship Id="rId8" Type="http://schemas.openxmlformats.org/officeDocument/2006/relationships/hyperlink" Target="https://www.whitehouse.gov/presidential-actions/2025/03/eliminating-waste-and-saving-taxpayer-dollars-by-consolidating-procure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22.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acquisition.gov/far-overhaul/far-part-deviation-guid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4.jpg"/><Relationship Id="rId5" Type="http://schemas.openxmlformats.org/officeDocument/2006/relationships/hyperlink" Target="http://acquisition.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hyperlink" Target="https://www.acquisition.gov/sites/default/files/page_file_uploads/far-companion.pdf" TargetMode="External"/><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hyperlink" Target="https://www.acquisition.gov/sites/default/files/page_file_uploads/category-management-buying-guide.pdf" TargetMode="External"/><Relationship Id="rId7" Type="http://schemas.openxmlformats.org/officeDocument/2006/relationships/image" Target="../media/image22.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1143000" y="-1790700"/>
            <a:ext cx="6858000" cy="1790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RFO Welcome Slide</a:t>
            </a:r>
            <a:endParaRPr/>
          </a:p>
        </p:txBody>
      </p:sp>
      <p:sp>
        <p:nvSpPr>
          <p:cNvPr id="69" name="Google Shape;69;p1"/>
          <p:cNvSpPr txBox="1"/>
          <p:nvPr/>
        </p:nvSpPr>
        <p:spPr>
          <a:xfrm>
            <a:off x="247604" y="1663838"/>
            <a:ext cx="5055300" cy="1391700"/>
          </a:xfrm>
          <a:prstGeom prst="rect">
            <a:avLst/>
          </a:prstGeom>
          <a:noFill/>
          <a:ln>
            <a:noFill/>
          </a:ln>
        </p:spPr>
        <p:txBody>
          <a:bodyPr anchorCtr="0" anchor="t" bIns="0" lIns="0" spcFirstLastPara="1" rIns="0" wrap="square" tIns="67150">
            <a:spAutoFit/>
          </a:bodyPr>
          <a:lstStyle/>
          <a:p>
            <a:pPr indent="0" lvl="0" marL="0" marR="2570" rtl="0" algn="l">
              <a:lnSpc>
                <a:spcPct val="109882"/>
              </a:lnSpc>
              <a:spcBef>
                <a:spcPts val="0"/>
              </a:spcBef>
              <a:spcAft>
                <a:spcPts val="0"/>
              </a:spcAft>
              <a:buClr>
                <a:srgbClr val="000000"/>
              </a:buClr>
              <a:buSzPts val="4098"/>
              <a:buFont typeface="Arial"/>
              <a:buNone/>
            </a:pPr>
            <a:r>
              <a:rPr b="0" i="0" lang="en" sz="4098" u="none" cap="none" strike="noStrike">
                <a:solidFill>
                  <a:srgbClr val="000000"/>
                </a:solidFill>
                <a:latin typeface="Merriweather"/>
                <a:ea typeface="Merriweather"/>
                <a:cs typeface="Merriweather"/>
                <a:sym typeface="Merriweather"/>
              </a:rPr>
              <a:t>The Revolutionary FAR Overhaul </a:t>
            </a:r>
            <a:r>
              <a:rPr b="0" i="0" lang="en" sz="2300" u="none" cap="none" strike="noStrike">
                <a:solidFill>
                  <a:srgbClr val="000000"/>
                </a:solidFill>
                <a:latin typeface="Merriweather"/>
                <a:ea typeface="Merriweather"/>
                <a:cs typeface="Merriweather"/>
                <a:sym typeface="Merriweather"/>
              </a:rPr>
              <a:t>and…</a:t>
            </a:r>
            <a:endParaRPr b="0" i="0" sz="2300" u="none" cap="none" strike="noStrike">
              <a:solidFill>
                <a:srgbClr val="000000"/>
              </a:solidFill>
              <a:latin typeface="Merriweather"/>
              <a:ea typeface="Merriweather"/>
              <a:cs typeface="Merriweather"/>
              <a:sym typeface="Merriweather"/>
            </a:endParaRPr>
          </a:p>
        </p:txBody>
      </p:sp>
      <p:sp>
        <p:nvSpPr>
          <p:cNvPr id="70" name="Google Shape;70;p1"/>
          <p:cNvSpPr txBox="1"/>
          <p:nvPr/>
        </p:nvSpPr>
        <p:spPr>
          <a:xfrm>
            <a:off x="247600" y="3323800"/>
            <a:ext cx="4252200" cy="441900"/>
          </a:xfrm>
          <a:prstGeom prst="rect">
            <a:avLst/>
          </a:prstGeom>
          <a:noFill/>
          <a:ln>
            <a:noFill/>
          </a:ln>
        </p:spPr>
        <p:txBody>
          <a:bodyPr anchorCtr="0" anchor="t" bIns="0" lIns="0" spcFirstLastPara="1" rIns="0" wrap="square" tIns="6425">
            <a:spAutoFit/>
          </a:bodyPr>
          <a:lstStyle/>
          <a:p>
            <a:pPr indent="0" lvl="0" marL="6425" marR="0" rtl="0" algn="l">
              <a:lnSpc>
                <a:spcPct val="100000"/>
              </a:lnSpc>
              <a:spcBef>
                <a:spcPts val="0"/>
              </a:spcBef>
              <a:spcAft>
                <a:spcPts val="0"/>
              </a:spcAft>
              <a:buClr>
                <a:srgbClr val="000000"/>
              </a:buClr>
              <a:buSzPts val="1414"/>
              <a:buFont typeface="Arial"/>
              <a:buNone/>
            </a:pPr>
            <a:r>
              <a:rPr b="1" i="0" lang="en" sz="1414" u="none" cap="none" strike="noStrike">
                <a:solidFill>
                  <a:srgbClr val="000000"/>
                </a:solidFill>
                <a:latin typeface="Merriweather"/>
                <a:ea typeface="Merriweather"/>
                <a:cs typeface="Merriweather"/>
                <a:sym typeface="Merriweather"/>
              </a:rPr>
              <a:t>What it Means for your Acquisition Strategy</a:t>
            </a:r>
            <a:endParaRPr b="1" i="0" sz="1414" u="none" cap="none" strike="noStrike">
              <a:solidFill>
                <a:srgbClr val="000000"/>
              </a:solidFill>
              <a:latin typeface="Merriweather"/>
              <a:ea typeface="Merriweather"/>
              <a:cs typeface="Merriweather"/>
              <a:sym typeface="Merriweather"/>
            </a:endParaRPr>
          </a:p>
          <a:p>
            <a:pPr indent="0" lvl="0" marL="6425" marR="0" rtl="0" algn="l">
              <a:lnSpc>
                <a:spcPct val="100000"/>
              </a:lnSpc>
              <a:spcBef>
                <a:spcPts val="0"/>
              </a:spcBef>
              <a:spcAft>
                <a:spcPts val="0"/>
              </a:spcAft>
              <a:buClr>
                <a:srgbClr val="000000"/>
              </a:buClr>
              <a:buSzPts val="1414"/>
              <a:buFont typeface="Arial"/>
              <a:buNone/>
            </a:pPr>
            <a:r>
              <a:t/>
            </a:r>
            <a:endParaRPr b="0" i="0" sz="1414" u="none" cap="none" strike="noStrike">
              <a:solidFill>
                <a:srgbClr val="000000"/>
              </a:solidFill>
              <a:latin typeface="Merriweather"/>
              <a:ea typeface="Merriweather"/>
              <a:cs typeface="Merriweather"/>
              <a:sym typeface="Merriweather"/>
            </a:endParaRPr>
          </a:p>
        </p:txBody>
      </p:sp>
      <p:sp>
        <p:nvSpPr>
          <p:cNvPr id="71" name="Google Shape;71;p1"/>
          <p:cNvSpPr/>
          <p:nvPr/>
        </p:nvSpPr>
        <p:spPr>
          <a:xfrm>
            <a:off x="187504" y="3631093"/>
            <a:ext cx="4372404" cy="9620"/>
          </a:xfrm>
          <a:custGeom>
            <a:rect b="b" l="l" r="r" t="t"/>
            <a:pathLst>
              <a:path extrusionOk="0" h="19050" w="8658225">
                <a:moveTo>
                  <a:pt x="8658225" y="0"/>
                </a:moveTo>
                <a:lnTo>
                  <a:pt x="0" y="0"/>
                </a:lnTo>
                <a:lnTo>
                  <a:pt x="0" y="19050"/>
                </a:lnTo>
                <a:lnTo>
                  <a:pt x="8658225" y="19050"/>
                </a:lnTo>
                <a:lnTo>
                  <a:pt x="865822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8"/>
              <a:buFont typeface="Arial"/>
              <a:buNone/>
            </a:pPr>
            <a:r>
              <a:t/>
            </a:r>
            <a:endParaRPr b="0" i="0" sz="708" u="none" cap="none" strike="noStrike">
              <a:solidFill>
                <a:srgbClr val="000000"/>
              </a:solidFill>
              <a:latin typeface="Arial"/>
              <a:ea typeface="Arial"/>
              <a:cs typeface="Arial"/>
              <a:sym typeface="Arial"/>
            </a:endParaRPr>
          </a:p>
        </p:txBody>
      </p:sp>
      <p:sp>
        <p:nvSpPr>
          <p:cNvPr id="72" name="Google Shape;72;p1"/>
          <p:cNvSpPr txBox="1"/>
          <p:nvPr/>
        </p:nvSpPr>
        <p:spPr>
          <a:xfrm>
            <a:off x="247600" y="3765700"/>
            <a:ext cx="4252200" cy="658800"/>
          </a:xfrm>
          <a:prstGeom prst="rect">
            <a:avLst/>
          </a:prstGeom>
          <a:noFill/>
          <a:ln>
            <a:noFill/>
          </a:ln>
        </p:spPr>
        <p:txBody>
          <a:bodyPr anchorCtr="0" anchor="t" bIns="0" lIns="0" spcFirstLastPara="1" rIns="0" wrap="square" tIns="5775">
            <a:spAutoFit/>
          </a:bodyPr>
          <a:lstStyle/>
          <a:p>
            <a:pPr indent="0" lvl="0" marL="6425" marR="0" rtl="0" algn="l">
              <a:lnSpc>
                <a:spcPct val="100000"/>
              </a:lnSpc>
              <a:spcBef>
                <a:spcPts val="0"/>
              </a:spcBef>
              <a:spcAft>
                <a:spcPts val="0"/>
              </a:spcAft>
              <a:buClr>
                <a:srgbClr val="000000"/>
              </a:buClr>
              <a:buSzPts val="1414"/>
              <a:buFont typeface="Arial"/>
              <a:buNone/>
            </a:pPr>
            <a:r>
              <a:rPr b="0" i="0" lang="en" sz="1414" u="none" cap="none" strike="noStrike">
                <a:solidFill>
                  <a:srgbClr val="000000"/>
                </a:solidFill>
                <a:latin typeface="Merriweather"/>
                <a:ea typeface="Merriweather"/>
                <a:cs typeface="Merriweather"/>
                <a:sym typeface="Merriweather"/>
              </a:rPr>
              <a:t>Office of Government-wide Policy, April 14, 2026 @ 9am EST</a:t>
            </a:r>
            <a:endParaRPr b="0" i="0" sz="1414" u="none" cap="none" strike="noStrike">
              <a:solidFill>
                <a:srgbClr val="000000"/>
              </a:solidFill>
              <a:latin typeface="Merriweather"/>
              <a:ea typeface="Merriweather"/>
              <a:cs typeface="Merriweather"/>
              <a:sym typeface="Merriweather"/>
            </a:endParaRPr>
          </a:p>
          <a:p>
            <a:pPr indent="0" lvl="0" marL="6425" marR="0" rtl="0" algn="l">
              <a:lnSpc>
                <a:spcPct val="100000"/>
              </a:lnSpc>
              <a:spcBef>
                <a:spcPts val="0"/>
              </a:spcBef>
              <a:spcAft>
                <a:spcPts val="0"/>
              </a:spcAft>
              <a:buClr>
                <a:srgbClr val="000000"/>
              </a:buClr>
              <a:buSzPts val="1414"/>
              <a:buFont typeface="Arial"/>
              <a:buNone/>
            </a:pPr>
            <a:r>
              <a:t/>
            </a:r>
            <a:endParaRPr b="0" i="0" sz="1414"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ph type="title"/>
          </p:nvPr>
        </p:nvSpPr>
        <p:spPr>
          <a:xfrm>
            <a:off x="628650" y="-993775"/>
            <a:ext cx="7886700"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RFO GSAR Ecosystem Chart</a:t>
            </a:r>
            <a:endParaRPr/>
          </a:p>
        </p:txBody>
      </p:sp>
      <p:sp>
        <p:nvSpPr>
          <p:cNvPr id="242" name="Google Shape;242;p10"/>
          <p:cNvSpPr txBox="1"/>
          <p:nvPr/>
        </p:nvSpPr>
        <p:spPr>
          <a:xfrm>
            <a:off x="311700" y="23000"/>
            <a:ext cx="8520600" cy="791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800" u="none" cap="none" strike="noStrike">
                <a:solidFill>
                  <a:schemeClr val="dk1"/>
                </a:solidFill>
                <a:latin typeface="Merriweather"/>
                <a:ea typeface="Merriweather"/>
                <a:cs typeface="Merriweather"/>
                <a:sym typeface="Merriweather"/>
              </a:rPr>
              <a:t>Bridging the RFO into Practice with you!</a:t>
            </a:r>
            <a:endParaRPr b="0" i="0" sz="18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222222"/>
                </a:solidFill>
                <a:latin typeface="Merriweather"/>
                <a:ea typeface="Merriweather"/>
                <a:cs typeface="Merriweather"/>
                <a:sym typeface="Merriweather"/>
              </a:rPr>
              <a:t>From Policy  → Practice  → Scaling   </a:t>
            </a:r>
            <a:endParaRPr b="0" i="0" sz="1800" u="none" cap="none" strike="noStrike">
              <a:solidFill>
                <a:srgbClr val="000000"/>
              </a:solidFill>
              <a:latin typeface="Merriweather"/>
              <a:ea typeface="Merriweather"/>
              <a:cs typeface="Merriweather"/>
              <a:sym typeface="Merriweather"/>
            </a:endParaRPr>
          </a:p>
        </p:txBody>
      </p:sp>
      <p:sp>
        <p:nvSpPr>
          <p:cNvPr id="243" name="Google Shape;243;p10"/>
          <p:cNvSpPr txBox="1"/>
          <p:nvPr/>
        </p:nvSpPr>
        <p:spPr>
          <a:xfrm>
            <a:off x="510225" y="897100"/>
            <a:ext cx="2874900" cy="59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chemeClr val="dk1"/>
                </a:solidFill>
                <a:latin typeface="Merriweather"/>
                <a:ea typeface="Merriweather"/>
                <a:cs typeface="Merriweather"/>
                <a:sym typeface="Merriweather"/>
              </a:rPr>
              <a:t>RFO/GSAR* Ecosystem</a:t>
            </a:r>
            <a:endParaRPr b="0" i="0" sz="1400" u="none" cap="none" strike="noStrike">
              <a:solidFill>
                <a:srgbClr val="000000"/>
              </a:solidFill>
              <a:latin typeface="Arial"/>
              <a:ea typeface="Arial"/>
              <a:cs typeface="Arial"/>
              <a:sym typeface="Arial"/>
            </a:endParaRPr>
          </a:p>
        </p:txBody>
      </p:sp>
      <p:sp>
        <p:nvSpPr>
          <p:cNvPr descr="An image of a square box that contains three cartoon illustrations." id="244" name="Google Shape;244;p10"/>
          <p:cNvSpPr/>
          <p:nvPr/>
        </p:nvSpPr>
        <p:spPr>
          <a:xfrm>
            <a:off x="3701225" y="954400"/>
            <a:ext cx="1764000" cy="482100"/>
          </a:xfrm>
          <a:prstGeom prst="rect">
            <a:avLst/>
          </a:prstGeom>
          <a:solidFill>
            <a:srgbClr val="EEEEEE"/>
          </a:solidFill>
          <a:ln cap="flat" cmpd="sng" w="10350">
            <a:solidFill>
              <a:srgbClr val="000000"/>
            </a:solidFill>
            <a:prstDash val="solid"/>
            <a:round/>
            <a:headEnd len="sm" w="sm" type="none"/>
            <a:tailEnd len="sm" w="sm" type="none"/>
          </a:ln>
        </p:spPr>
        <p:txBody>
          <a:bodyPr anchorCtr="0" anchor="ctr" bIns="74375" lIns="74375" spcFirstLastPara="1" rIns="74375" wrap="square" tIns="74375">
            <a:noAutofit/>
          </a:bodyPr>
          <a:lstStyle/>
          <a:p>
            <a:pPr indent="0" lvl="0" marL="0" marR="0" rtl="0" algn="ctr">
              <a:lnSpc>
                <a:spcPct val="100000"/>
              </a:lnSpc>
              <a:spcBef>
                <a:spcPts val="0"/>
              </a:spcBef>
              <a:spcAft>
                <a:spcPts val="0"/>
              </a:spcAft>
              <a:buClr>
                <a:srgbClr val="000000"/>
              </a:buClr>
              <a:buSzPts val="867"/>
              <a:buFont typeface="Arial"/>
              <a:buNone/>
            </a:pPr>
            <a:r>
              <a:t/>
            </a:r>
            <a:endParaRPr b="1" i="0" sz="1193" u="none" cap="none" strike="noStrike">
              <a:solidFill>
                <a:srgbClr val="FFFFFF"/>
              </a:solidFill>
              <a:latin typeface="Arial"/>
              <a:ea typeface="Arial"/>
              <a:cs typeface="Arial"/>
              <a:sym typeface="Arial"/>
            </a:endParaRPr>
          </a:p>
        </p:txBody>
      </p:sp>
      <p:pic>
        <p:nvPicPr>
          <p:cNvPr descr="A close up of a logo  " id="245" name="Google Shape;245;p10"/>
          <p:cNvPicPr preferRelativeResize="0"/>
          <p:nvPr/>
        </p:nvPicPr>
        <p:blipFill rotWithShape="1">
          <a:blip r:embed="rId3">
            <a:alphaModFix/>
          </a:blip>
          <a:srcRect b="0" l="0" r="0" t="0"/>
          <a:stretch/>
        </p:blipFill>
        <p:spPr>
          <a:xfrm>
            <a:off x="3746436" y="1000687"/>
            <a:ext cx="333735" cy="397441"/>
          </a:xfrm>
          <a:prstGeom prst="rect">
            <a:avLst/>
          </a:prstGeom>
          <a:noFill/>
          <a:ln>
            <a:noFill/>
          </a:ln>
        </p:spPr>
      </p:pic>
      <p:pic>
        <p:nvPicPr>
          <p:cNvPr descr="A close up of a logo  " id="246" name="Google Shape;246;p10"/>
          <p:cNvPicPr preferRelativeResize="0"/>
          <p:nvPr/>
        </p:nvPicPr>
        <p:blipFill rotWithShape="1">
          <a:blip r:embed="rId4">
            <a:alphaModFix/>
          </a:blip>
          <a:srcRect b="0" l="0" r="0" t="0"/>
          <a:stretch/>
        </p:blipFill>
        <p:spPr>
          <a:xfrm>
            <a:off x="4329164" y="1005846"/>
            <a:ext cx="390244" cy="387102"/>
          </a:xfrm>
          <a:prstGeom prst="rect">
            <a:avLst/>
          </a:prstGeom>
          <a:noFill/>
          <a:ln>
            <a:noFill/>
          </a:ln>
        </p:spPr>
      </p:pic>
      <p:pic>
        <p:nvPicPr>
          <p:cNvPr descr="A close up of a logo  " id="247" name="Google Shape;247;p10"/>
          <p:cNvPicPr preferRelativeResize="0"/>
          <p:nvPr/>
        </p:nvPicPr>
        <p:blipFill rotWithShape="1">
          <a:blip r:embed="rId5">
            <a:alphaModFix/>
          </a:blip>
          <a:srcRect b="0" l="0" r="0" t="0"/>
          <a:stretch/>
        </p:blipFill>
        <p:spPr>
          <a:xfrm>
            <a:off x="4968446" y="1005849"/>
            <a:ext cx="333747" cy="387105"/>
          </a:xfrm>
          <a:prstGeom prst="rect">
            <a:avLst/>
          </a:prstGeom>
          <a:noFill/>
          <a:ln>
            <a:noFill/>
          </a:ln>
        </p:spPr>
      </p:pic>
      <p:sp>
        <p:nvSpPr>
          <p:cNvPr id="248" name="Google Shape;248;p10"/>
          <p:cNvSpPr/>
          <p:nvPr/>
        </p:nvSpPr>
        <p:spPr>
          <a:xfrm>
            <a:off x="3703875" y="1444400"/>
            <a:ext cx="1764000" cy="400500"/>
          </a:xfrm>
          <a:prstGeom prst="rect">
            <a:avLst/>
          </a:prstGeom>
          <a:solidFill>
            <a:srgbClr val="B11117"/>
          </a:solidFill>
          <a:ln cap="flat" cmpd="sng" w="9525">
            <a:solidFill>
              <a:srgbClr val="000000"/>
            </a:solidFill>
            <a:prstDash val="solid"/>
            <a:round/>
            <a:headEnd len="sm" w="sm" type="none"/>
            <a:tailEnd len="sm" w="sm" type="none"/>
          </a:ln>
        </p:spPr>
        <p:txBody>
          <a:bodyPr anchorCtr="0" anchor="ctr" bIns="35625" lIns="71150" spcFirstLastPara="1" rIns="71150" wrap="square" tIns="35625">
            <a:noAutofit/>
          </a:bodyPr>
          <a:lstStyle/>
          <a:p>
            <a:pPr indent="0" lvl="0" marL="0" marR="0" rtl="0" algn="ctr">
              <a:lnSpc>
                <a:spcPct val="100000"/>
              </a:lnSpc>
              <a:spcBef>
                <a:spcPts val="0"/>
              </a:spcBef>
              <a:spcAft>
                <a:spcPts val="0"/>
              </a:spcAft>
              <a:buClr>
                <a:srgbClr val="000000"/>
              </a:buClr>
              <a:buSzPts val="1452"/>
              <a:buFont typeface="Arial"/>
              <a:buNone/>
            </a:pPr>
            <a:r>
              <a:rPr b="1" i="0" lang="en" sz="1199" u="none" cap="none" strike="noStrike">
                <a:solidFill>
                  <a:srgbClr val="FFFFFF"/>
                </a:solidFill>
                <a:latin typeface="Merriweather"/>
                <a:ea typeface="Merriweather"/>
                <a:cs typeface="Merriweather"/>
                <a:sym typeface="Merriweather"/>
              </a:rPr>
              <a:t>Practitioners</a:t>
            </a:r>
            <a:endParaRPr b="1" i="0" sz="1199" u="none" cap="none" strike="noStrike">
              <a:solidFill>
                <a:srgbClr val="000000"/>
              </a:solidFill>
              <a:latin typeface="Merriweather"/>
              <a:ea typeface="Merriweather"/>
              <a:cs typeface="Merriweather"/>
              <a:sym typeface="Merriweather"/>
            </a:endParaRPr>
          </a:p>
        </p:txBody>
      </p:sp>
      <p:sp>
        <p:nvSpPr>
          <p:cNvPr id="249" name="Google Shape;249;p10"/>
          <p:cNvSpPr/>
          <p:nvPr/>
        </p:nvSpPr>
        <p:spPr>
          <a:xfrm>
            <a:off x="834039" y="1798296"/>
            <a:ext cx="1596000" cy="482100"/>
          </a:xfrm>
          <a:prstGeom prst="round2SameRect">
            <a:avLst>
              <a:gd fmla="val 47301" name="adj1"/>
              <a:gd fmla="val 0" name="adj2"/>
            </a:avLst>
          </a:prstGeom>
          <a:solidFill>
            <a:srgbClr val="1F2D61"/>
          </a:solidFill>
          <a:ln cap="flat" cmpd="sng" w="9525">
            <a:solidFill>
              <a:srgbClr val="12355B"/>
            </a:solidFill>
            <a:prstDash val="solid"/>
            <a:round/>
            <a:headEnd len="sm" w="sm" type="none"/>
            <a:tailEnd len="sm" w="sm" type="none"/>
          </a:ln>
        </p:spPr>
        <p:txBody>
          <a:bodyPr anchorCtr="0" anchor="ctr" bIns="41575" lIns="83050" spcFirstLastPara="1" rIns="83050" wrap="square" tIns="41575">
            <a:noAutofit/>
          </a:bodyPr>
          <a:lstStyle/>
          <a:p>
            <a:pPr indent="0" lvl="0" marL="0" marR="0" rtl="0" algn="ctr">
              <a:lnSpc>
                <a:spcPct val="100000"/>
              </a:lnSpc>
              <a:spcBef>
                <a:spcPts val="0"/>
              </a:spcBef>
              <a:spcAft>
                <a:spcPts val="0"/>
              </a:spcAft>
              <a:buClr>
                <a:srgbClr val="000000"/>
              </a:buClr>
              <a:buSzPts val="1695"/>
              <a:buFont typeface="Arial"/>
              <a:buNone/>
            </a:pPr>
            <a:r>
              <a:rPr b="1" i="0" lang="en" sz="1400" u="none" cap="none" strike="noStrike">
                <a:solidFill>
                  <a:srgbClr val="FFFFFF"/>
                </a:solidFill>
                <a:latin typeface="Merriweather"/>
                <a:ea typeface="Merriweather"/>
                <a:cs typeface="Merriweather"/>
                <a:sym typeface="Merriweather"/>
              </a:rPr>
              <a:t>New Policy</a:t>
            </a:r>
            <a:endParaRPr b="1" i="0" sz="1400" u="none" cap="none" strike="noStrike">
              <a:solidFill>
                <a:srgbClr val="000000"/>
              </a:solidFill>
              <a:latin typeface="Merriweather"/>
              <a:ea typeface="Merriweather"/>
              <a:cs typeface="Merriweather"/>
              <a:sym typeface="Merriweather"/>
            </a:endParaRPr>
          </a:p>
        </p:txBody>
      </p:sp>
      <p:pic>
        <p:nvPicPr>
          <p:cNvPr descr="A sample GSAR letter signed for the implementation of a new policy." id="250" name="Google Shape;250;p10"/>
          <p:cNvPicPr preferRelativeResize="0"/>
          <p:nvPr/>
        </p:nvPicPr>
        <p:blipFill rotWithShape="1">
          <a:blip r:embed="rId6">
            <a:alphaModFix/>
          </a:blip>
          <a:srcRect b="0" l="0" r="0" t="0"/>
          <a:stretch/>
        </p:blipFill>
        <p:spPr>
          <a:xfrm>
            <a:off x="852401" y="2290190"/>
            <a:ext cx="1559321" cy="1373572"/>
          </a:xfrm>
          <a:prstGeom prst="rect">
            <a:avLst/>
          </a:prstGeom>
          <a:noFill/>
          <a:ln cap="flat" cmpd="sng" w="17475">
            <a:solidFill>
              <a:srgbClr val="000000"/>
            </a:solidFill>
            <a:prstDash val="solid"/>
            <a:round/>
            <a:headEnd len="sm" w="sm" type="none"/>
            <a:tailEnd len="sm" w="sm" type="none"/>
          </a:ln>
        </p:spPr>
      </p:pic>
      <p:sp>
        <p:nvSpPr>
          <p:cNvPr id="251" name="Google Shape;251;p10"/>
          <p:cNvSpPr/>
          <p:nvPr/>
        </p:nvSpPr>
        <p:spPr>
          <a:xfrm>
            <a:off x="833750" y="3663799"/>
            <a:ext cx="1596000" cy="336600"/>
          </a:xfrm>
          <a:prstGeom prst="rect">
            <a:avLst/>
          </a:prstGeom>
          <a:solidFill>
            <a:srgbClr val="617498"/>
          </a:solidFill>
          <a:ln cap="flat" cmpd="sng" w="9525">
            <a:solidFill>
              <a:srgbClr val="EEEEEE"/>
            </a:solidFill>
            <a:prstDash val="solid"/>
            <a:round/>
            <a:headEnd len="sm" w="sm" type="none"/>
            <a:tailEnd len="sm" w="sm" type="none"/>
          </a:ln>
        </p:spPr>
        <p:txBody>
          <a:bodyPr anchorCtr="0" anchor="ctr" bIns="41575" lIns="83050" spcFirstLastPara="1" rIns="83050" wrap="square" tIns="41575">
            <a:noAutofit/>
          </a:bodyPr>
          <a:lstStyle/>
          <a:p>
            <a:pPr indent="0" lvl="0" marL="0" marR="0" rtl="0" algn="ctr">
              <a:lnSpc>
                <a:spcPct val="100000"/>
              </a:lnSpc>
              <a:spcBef>
                <a:spcPts val="0"/>
              </a:spcBef>
              <a:spcAft>
                <a:spcPts val="0"/>
              </a:spcAft>
              <a:buClr>
                <a:srgbClr val="000000"/>
              </a:buClr>
              <a:buSzPts val="1090"/>
              <a:buFont typeface="Arial"/>
              <a:buNone/>
            </a:pPr>
            <a:r>
              <a:rPr b="1" i="0" lang="en" sz="1332" u="none" cap="none" strike="noStrike">
                <a:solidFill>
                  <a:srgbClr val="FFFFFF"/>
                </a:solidFill>
                <a:latin typeface="Merriweather"/>
                <a:ea typeface="Merriweather"/>
                <a:cs typeface="Merriweather"/>
                <a:sym typeface="Merriweather"/>
              </a:rPr>
              <a:t>RFO &amp; GSAR</a:t>
            </a:r>
            <a:endParaRPr b="1" i="0" sz="1332" u="none" cap="none" strike="noStrike">
              <a:solidFill>
                <a:srgbClr val="FFFFFF"/>
              </a:solidFill>
              <a:latin typeface="Merriweather"/>
              <a:ea typeface="Merriweather"/>
              <a:cs typeface="Merriweather"/>
              <a:sym typeface="Merriweather"/>
            </a:endParaRPr>
          </a:p>
        </p:txBody>
      </p:sp>
      <p:sp>
        <p:nvSpPr>
          <p:cNvPr descr="An image of a blue arrow pointing to the right." id="252" name="Google Shape;252;p10"/>
          <p:cNvSpPr/>
          <p:nvPr/>
        </p:nvSpPr>
        <p:spPr>
          <a:xfrm>
            <a:off x="2679316" y="2511200"/>
            <a:ext cx="733800" cy="400500"/>
          </a:xfrm>
          <a:prstGeom prst="rightArrow">
            <a:avLst>
              <a:gd fmla="val 50000" name="adj1"/>
              <a:gd fmla="val 50000" name="adj2"/>
            </a:avLst>
          </a:prstGeom>
          <a:solidFill>
            <a:srgbClr val="031F34"/>
          </a:solidFill>
          <a:ln cap="flat" cmpd="sng" w="11775">
            <a:solidFill>
              <a:srgbClr val="000000"/>
            </a:solidFill>
            <a:prstDash val="solid"/>
            <a:round/>
            <a:headEnd len="sm" w="sm" type="none"/>
            <a:tailEnd len="sm" w="sm" type="none"/>
          </a:ln>
        </p:spPr>
        <p:txBody>
          <a:bodyPr anchorCtr="0" anchor="ctr" bIns="112975" lIns="112975" spcFirstLastPara="1" rIns="112975" wrap="square" tIns="112975">
            <a:noAutofit/>
          </a:bodyPr>
          <a:lstStyle/>
          <a:p>
            <a:pPr indent="0" lvl="0" marL="0" marR="0" rtl="0" algn="ctr">
              <a:lnSpc>
                <a:spcPct val="100000"/>
              </a:lnSpc>
              <a:spcBef>
                <a:spcPts val="0"/>
              </a:spcBef>
              <a:spcAft>
                <a:spcPts val="0"/>
              </a:spcAft>
              <a:buClr>
                <a:srgbClr val="000000"/>
              </a:buClr>
              <a:buSzPts val="1730"/>
              <a:buFont typeface="Arial"/>
              <a:buNone/>
            </a:pPr>
            <a:r>
              <a:t/>
            </a:r>
            <a:endParaRPr b="0" i="0" sz="1730" u="none" cap="none" strike="noStrike">
              <a:solidFill>
                <a:srgbClr val="F6F6F6"/>
              </a:solidFill>
              <a:latin typeface="Roboto"/>
              <a:ea typeface="Roboto"/>
              <a:cs typeface="Roboto"/>
              <a:sym typeface="Roboto"/>
            </a:endParaRPr>
          </a:p>
        </p:txBody>
      </p:sp>
      <p:sp>
        <p:nvSpPr>
          <p:cNvPr descr="An image of a circle featuring the text &quot;Practice, Training, Socialization.&quot;" id="253" name="Google Shape;253;p10"/>
          <p:cNvSpPr/>
          <p:nvPr/>
        </p:nvSpPr>
        <p:spPr>
          <a:xfrm>
            <a:off x="3690136" y="1945798"/>
            <a:ext cx="1764000" cy="1708200"/>
          </a:xfrm>
          <a:prstGeom prst="donut">
            <a:avLst>
              <a:gd fmla="val 3614" name="adj"/>
            </a:avLst>
          </a:prstGeom>
          <a:solidFill>
            <a:srgbClr val="031F34"/>
          </a:solidFill>
          <a:ln>
            <a:noFill/>
          </a:ln>
          <a:effectLst>
            <a:reflection blurRad="0" dir="5400000" dist="38100" endA="0" endPos="30000" fadeDir="5400012" kx="0" rotWithShape="0" algn="bl" stPos="0" sy="-100000" ky="0"/>
          </a:effectLst>
        </p:spPr>
        <p:txBody>
          <a:bodyPr anchorCtr="0" anchor="ctr" bIns="22475" lIns="44950" spcFirstLastPara="1" rIns="44950" wrap="square" tIns="22475">
            <a:noAutofit/>
          </a:bodyPr>
          <a:lstStyle/>
          <a:p>
            <a:pPr indent="0" lvl="0" marL="0" marR="0" rtl="0" algn="ctr">
              <a:lnSpc>
                <a:spcPct val="100000"/>
              </a:lnSpc>
              <a:spcBef>
                <a:spcPts val="0"/>
              </a:spcBef>
              <a:spcAft>
                <a:spcPts val="0"/>
              </a:spcAft>
              <a:buClr>
                <a:srgbClr val="000000"/>
              </a:buClr>
              <a:buSzPts val="917"/>
              <a:buFont typeface="Arial"/>
              <a:buNone/>
            </a:pPr>
            <a:r>
              <a:t/>
            </a:r>
            <a:endParaRPr b="0" i="0" sz="917" u="none" cap="none" strike="noStrike">
              <a:solidFill>
                <a:srgbClr val="000000"/>
              </a:solidFill>
              <a:latin typeface="Calibri"/>
              <a:ea typeface="Calibri"/>
              <a:cs typeface="Calibri"/>
              <a:sym typeface="Calibri"/>
            </a:endParaRPr>
          </a:p>
        </p:txBody>
      </p:sp>
      <p:sp>
        <p:nvSpPr>
          <p:cNvPr id="254" name="Google Shape;254;p10"/>
          <p:cNvSpPr/>
          <p:nvPr/>
        </p:nvSpPr>
        <p:spPr>
          <a:xfrm>
            <a:off x="3703875" y="1961550"/>
            <a:ext cx="1736100" cy="1676700"/>
          </a:xfrm>
          <a:prstGeom prst="ellipse">
            <a:avLst/>
          </a:prstGeom>
          <a:solidFill>
            <a:srgbClr val="1F2D61"/>
          </a:solidFill>
          <a:ln cap="flat" cmpd="sng" w="9525">
            <a:solidFill>
              <a:srgbClr val="000000"/>
            </a:solidFill>
            <a:prstDash val="solid"/>
            <a:round/>
            <a:headEnd len="sm" w="sm" type="none"/>
            <a:tailEnd len="sm" w="sm" type="none"/>
          </a:ln>
        </p:spPr>
        <p:txBody>
          <a:bodyPr anchorCtr="0" anchor="ctr" bIns="0" lIns="55325" spcFirstLastPara="1" rIns="55325" wrap="square" tIns="0">
            <a:noAutofit/>
          </a:bodyPr>
          <a:lstStyle/>
          <a:p>
            <a:pPr indent="0" lvl="0" marL="0" marR="0" rtl="0" algn="ctr">
              <a:lnSpc>
                <a:spcPct val="100000"/>
              </a:lnSpc>
              <a:spcBef>
                <a:spcPts val="0"/>
              </a:spcBef>
              <a:spcAft>
                <a:spcPts val="0"/>
              </a:spcAft>
              <a:buClr>
                <a:srgbClr val="000000"/>
              </a:buClr>
              <a:buSzPts val="1129"/>
              <a:buFont typeface="Arial"/>
              <a:buNone/>
            </a:pPr>
            <a:r>
              <a:rPr b="1" i="0" lang="en" sz="1328" u="none" cap="none" strike="noStrike">
                <a:solidFill>
                  <a:srgbClr val="FFFFFF"/>
                </a:solidFill>
                <a:latin typeface="Merriweather"/>
                <a:ea typeface="Merriweather"/>
                <a:cs typeface="Merriweather"/>
                <a:sym typeface="Merriweather"/>
              </a:rPr>
              <a:t>Practice</a:t>
            </a:r>
            <a:endParaRPr b="1" i="0" sz="1328" u="none" cap="none" strike="noStrike">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129"/>
              <a:buFont typeface="Arial"/>
              <a:buNone/>
            </a:pPr>
            <a:r>
              <a:rPr b="1" i="0" lang="en" sz="1328" u="none" cap="none" strike="noStrike">
                <a:solidFill>
                  <a:srgbClr val="FFFFFF"/>
                </a:solidFill>
                <a:latin typeface="Merriweather"/>
                <a:ea typeface="Merriweather"/>
                <a:cs typeface="Merriweather"/>
                <a:sym typeface="Merriweather"/>
              </a:rPr>
              <a:t>Training</a:t>
            </a:r>
            <a:endParaRPr b="1" i="0" sz="1328" u="none" cap="none" strike="noStrike">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1000"/>
              </a:spcAft>
              <a:buClr>
                <a:srgbClr val="000000"/>
              </a:buClr>
              <a:buSzPts val="1129"/>
              <a:buFont typeface="Arial"/>
              <a:buNone/>
            </a:pPr>
            <a:r>
              <a:rPr b="1" i="0" lang="en" sz="1328" u="none" cap="none" strike="noStrike">
                <a:solidFill>
                  <a:srgbClr val="FFFFFF"/>
                </a:solidFill>
                <a:latin typeface="Merriweather"/>
                <a:ea typeface="Merriweather"/>
                <a:cs typeface="Merriweather"/>
                <a:sym typeface="Merriweather"/>
              </a:rPr>
              <a:t>Socialization</a:t>
            </a:r>
            <a:endParaRPr b="1" i="0" sz="1328" u="none" cap="none" strike="noStrike">
              <a:solidFill>
                <a:srgbClr val="FFFFFF"/>
              </a:solidFill>
              <a:latin typeface="Merriweather"/>
              <a:ea typeface="Merriweather"/>
              <a:cs typeface="Merriweather"/>
              <a:sym typeface="Merriweather"/>
            </a:endParaRPr>
          </a:p>
        </p:txBody>
      </p:sp>
      <p:grpSp>
        <p:nvGrpSpPr>
          <p:cNvPr id="255" name="Google Shape;255;p10"/>
          <p:cNvGrpSpPr/>
          <p:nvPr/>
        </p:nvGrpSpPr>
        <p:grpSpPr>
          <a:xfrm rot="-2236250">
            <a:off x="3684400" y="3137968"/>
            <a:ext cx="382232" cy="283589"/>
            <a:chOff x="2841944" y="3895301"/>
            <a:chExt cx="534951" cy="321849"/>
          </a:xfrm>
        </p:grpSpPr>
        <p:sp>
          <p:nvSpPr>
            <p:cNvPr id="256" name="Google Shape;256;p10"/>
            <p:cNvSpPr/>
            <p:nvPr/>
          </p:nvSpPr>
          <p:spPr>
            <a:xfrm flipH="1" rot="5403207">
              <a:off x="3082295" y="3922576"/>
              <a:ext cx="321600" cy="267300"/>
            </a:xfrm>
            <a:prstGeom prst="parallelogram">
              <a:avLst>
                <a:gd fmla="val 75481" name="adj"/>
              </a:avLst>
            </a:prstGeom>
            <a:solidFill>
              <a:srgbClr val="B11117"/>
            </a:solidFill>
            <a:ln cap="flat" cmpd="sng" w="9525">
              <a:solidFill>
                <a:srgbClr val="031F34"/>
              </a:solidFill>
              <a:prstDash val="solid"/>
              <a:round/>
              <a:headEnd len="sm" w="sm" type="none"/>
              <a:tailEnd len="sm" w="sm" type="none"/>
            </a:ln>
          </p:spPr>
          <p:txBody>
            <a:bodyPr anchorCtr="0" anchor="ctr" bIns="42800" lIns="42800" spcFirstLastPara="1" rIns="42800" wrap="square" tIns="42800">
              <a:noAutofit/>
            </a:bodyPr>
            <a:lstStyle/>
            <a:p>
              <a:pPr indent="0" lvl="0" marL="0" marR="0" rtl="0" algn="ctr">
                <a:lnSpc>
                  <a:spcPct val="100000"/>
                </a:lnSpc>
                <a:spcBef>
                  <a:spcPts val="0"/>
                </a:spcBef>
                <a:spcAft>
                  <a:spcPts val="0"/>
                </a:spcAft>
                <a:buClr>
                  <a:srgbClr val="000000"/>
                </a:buClr>
                <a:buSzPts val="613"/>
                <a:buFont typeface="Arial"/>
                <a:buNone/>
              </a:pPr>
              <a:r>
                <a:t/>
              </a:r>
              <a:endParaRPr b="0" i="0" sz="613" u="none" cap="none" strike="noStrike">
                <a:solidFill>
                  <a:srgbClr val="F6F6F6"/>
                </a:solidFill>
                <a:latin typeface="Roboto"/>
                <a:ea typeface="Roboto"/>
                <a:cs typeface="Roboto"/>
                <a:sym typeface="Roboto"/>
              </a:endParaRPr>
            </a:p>
          </p:txBody>
        </p:sp>
        <p:sp>
          <p:nvSpPr>
            <p:cNvPr id="257" name="Google Shape;257;p10"/>
            <p:cNvSpPr/>
            <p:nvPr/>
          </p:nvSpPr>
          <p:spPr>
            <a:xfrm rot="-5403207">
              <a:off x="2814944" y="3922576"/>
              <a:ext cx="321600" cy="267300"/>
            </a:xfrm>
            <a:prstGeom prst="parallelogram">
              <a:avLst>
                <a:gd fmla="val 75481" name="adj"/>
              </a:avLst>
            </a:prstGeom>
            <a:solidFill>
              <a:srgbClr val="B11117"/>
            </a:solidFill>
            <a:ln cap="flat" cmpd="sng" w="9525">
              <a:solidFill>
                <a:srgbClr val="031F34"/>
              </a:solidFill>
              <a:prstDash val="solid"/>
              <a:round/>
              <a:headEnd len="sm" w="sm" type="none"/>
              <a:tailEnd len="sm" w="sm" type="none"/>
            </a:ln>
          </p:spPr>
          <p:txBody>
            <a:bodyPr anchorCtr="0" anchor="ctr" bIns="42800" lIns="42800" spcFirstLastPara="1" rIns="42800" wrap="square" tIns="42800">
              <a:noAutofit/>
            </a:bodyPr>
            <a:lstStyle/>
            <a:p>
              <a:pPr indent="0" lvl="0" marL="0" marR="0" rtl="0" algn="ctr">
                <a:lnSpc>
                  <a:spcPct val="100000"/>
                </a:lnSpc>
                <a:spcBef>
                  <a:spcPts val="0"/>
                </a:spcBef>
                <a:spcAft>
                  <a:spcPts val="0"/>
                </a:spcAft>
                <a:buClr>
                  <a:srgbClr val="000000"/>
                </a:buClr>
                <a:buSzPts val="613"/>
                <a:buFont typeface="Arial"/>
                <a:buNone/>
              </a:pPr>
              <a:r>
                <a:t/>
              </a:r>
              <a:endParaRPr b="0" i="0" sz="613" u="none" cap="none" strike="noStrike">
                <a:solidFill>
                  <a:srgbClr val="F6F6F6"/>
                </a:solidFill>
                <a:latin typeface="Roboto"/>
                <a:ea typeface="Roboto"/>
                <a:cs typeface="Roboto"/>
                <a:sym typeface="Roboto"/>
              </a:endParaRPr>
            </a:p>
          </p:txBody>
        </p:sp>
      </p:grpSp>
      <p:grpSp>
        <p:nvGrpSpPr>
          <p:cNvPr id="258" name="Google Shape;258;p10"/>
          <p:cNvGrpSpPr/>
          <p:nvPr/>
        </p:nvGrpSpPr>
        <p:grpSpPr>
          <a:xfrm flipH="1" rot="8815281">
            <a:off x="5090435" y="2202042"/>
            <a:ext cx="382353" cy="283567"/>
            <a:chOff x="2841944" y="3895301"/>
            <a:chExt cx="534951" cy="321849"/>
          </a:xfrm>
        </p:grpSpPr>
        <p:sp>
          <p:nvSpPr>
            <p:cNvPr id="259" name="Google Shape;259;p10"/>
            <p:cNvSpPr/>
            <p:nvPr/>
          </p:nvSpPr>
          <p:spPr>
            <a:xfrm flipH="1" rot="5403207">
              <a:off x="3082295" y="3922576"/>
              <a:ext cx="321600" cy="267300"/>
            </a:xfrm>
            <a:prstGeom prst="parallelogram">
              <a:avLst>
                <a:gd fmla="val 75481" name="adj"/>
              </a:avLst>
            </a:prstGeom>
            <a:solidFill>
              <a:srgbClr val="B11117"/>
            </a:solidFill>
            <a:ln cap="flat" cmpd="sng" w="9525">
              <a:solidFill>
                <a:srgbClr val="031F34"/>
              </a:solidFill>
              <a:prstDash val="solid"/>
              <a:round/>
              <a:headEnd len="sm" w="sm" type="none"/>
              <a:tailEnd len="sm" w="sm" type="none"/>
            </a:ln>
          </p:spPr>
          <p:txBody>
            <a:bodyPr anchorCtr="0" anchor="ctr" bIns="42800" lIns="42800" spcFirstLastPara="1" rIns="42800" wrap="square" tIns="42800">
              <a:noAutofit/>
            </a:bodyPr>
            <a:lstStyle/>
            <a:p>
              <a:pPr indent="0" lvl="0" marL="0" marR="0" rtl="0" algn="ctr">
                <a:lnSpc>
                  <a:spcPct val="100000"/>
                </a:lnSpc>
                <a:spcBef>
                  <a:spcPts val="0"/>
                </a:spcBef>
                <a:spcAft>
                  <a:spcPts val="0"/>
                </a:spcAft>
                <a:buClr>
                  <a:srgbClr val="000000"/>
                </a:buClr>
                <a:buSzPts val="613"/>
                <a:buFont typeface="Arial"/>
                <a:buNone/>
              </a:pPr>
              <a:r>
                <a:t/>
              </a:r>
              <a:endParaRPr b="0" i="0" sz="613" u="none" cap="none" strike="noStrike">
                <a:solidFill>
                  <a:srgbClr val="F6F6F6"/>
                </a:solidFill>
                <a:latin typeface="Roboto"/>
                <a:ea typeface="Roboto"/>
                <a:cs typeface="Roboto"/>
                <a:sym typeface="Roboto"/>
              </a:endParaRPr>
            </a:p>
          </p:txBody>
        </p:sp>
        <p:sp>
          <p:nvSpPr>
            <p:cNvPr id="260" name="Google Shape;260;p10"/>
            <p:cNvSpPr/>
            <p:nvPr/>
          </p:nvSpPr>
          <p:spPr>
            <a:xfrm rot="-5403207">
              <a:off x="2814944" y="3922576"/>
              <a:ext cx="321600" cy="267300"/>
            </a:xfrm>
            <a:prstGeom prst="parallelogram">
              <a:avLst>
                <a:gd fmla="val 75481" name="adj"/>
              </a:avLst>
            </a:prstGeom>
            <a:solidFill>
              <a:srgbClr val="B11117"/>
            </a:solidFill>
            <a:ln cap="flat" cmpd="sng" w="9525">
              <a:solidFill>
                <a:srgbClr val="031F34"/>
              </a:solidFill>
              <a:prstDash val="solid"/>
              <a:round/>
              <a:headEnd len="sm" w="sm" type="none"/>
              <a:tailEnd len="sm" w="sm" type="none"/>
            </a:ln>
          </p:spPr>
          <p:txBody>
            <a:bodyPr anchorCtr="0" anchor="ctr" bIns="42800" lIns="42800" spcFirstLastPara="1" rIns="42800" wrap="square" tIns="42800">
              <a:noAutofit/>
            </a:bodyPr>
            <a:lstStyle/>
            <a:p>
              <a:pPr indent="0" lvl="0" marL="0" marR="0" rtl="0" algn="ctr">
                <a:lnSpc>
                  <a:spcPct val="100000"/>
                </a:lnSpc>
                <a:spcBef>
                  <a:spcPts val="0"/>
                </a:spcBef>
                <a:spcAft>
                  <a:spcPts val="0"/>
                </a:spcAft>
                <a:buClr>
                  <a:srgbClr val="000000"/>
                </a:buClr>
                <a:buSzPts val="613"/>
                <a:buFont typeface="Arial"/>
                <a:buNone/>
              </a:pPr>
              <a:r>
                <a:t/>
              </a:r>
              <a:endParaRPr b="0" i="0" sz="613" u="none" cap="none" strike="noStrike">
                <a:solidFill>
                  <a:srgbClr val="F6F6F6"/>
                </a:solidFill>
                <a:latin typeface="Roboto"/>
                <a:ea typeface="Roboto"/>
                <a:cs typeface="Roboto"/>
                <a:sym typeface="Roboto"/>
              </a:endParaRPr>
            </a:p>
          </p:txBody>
        </p:sp>
      </p:grpSp>
      <p:sp>
        <p:nvSpPr>
          <p:cNvPr descr="An image of a blue arrow pointing to the right." id="261" name="Google Shape;261;p10"/>
          <p:cNvSpPr/>
          <p:nvPr/>
        </p:nvSpPr>
        <p:spPr>
          <a:xfrm>
            <a:off x="5684825" y="2511200"/>
            <a:ext cx="733800" cy="400500"/>
          </a:xfrm>
          <a:prstGeom prst="rightArrow">
            <a:avLst>
              <a:gd fmla="val 50000" name="adj1"/>
              <a:gd fmla="val 50000" name="adj2"/>
            </a:avLst>
          </a:prstGeom>
          <a:solidFill>
            <a:srgbClr val="031F34"/>
          </a:solidFill>
          <a:ln cap="flat" cmpd="sng" w="11775">
            <a:solidFill>
              <a:srgbClr val="000000"/>
            </a:solidFill>
            <a:prstDash val="solid"/>
            <a:round/>
            <a:headEnd len="sm" w="sm" type="none"/>
            <a:tailEnd len="sm" w="sm" type="none"/>
          </a:ln>
        </p:spPr>
        <p:txBody>
          <a:bodyPr anchorCtr="0" anchor="ctr" bIns="112975" lIns="112975" spcFirstLastPara="1" rIns="112975" wrap="square" tIns="112975">
            <a:noAutofit/>
          </a:bodyPr>
          <a:lstStyle/>
          <a:p>
            <a:pPr indent="0" lvl="0" marL="0" marR="0" rtl="0" algn="ctr">
              <a:lnSpc>
                <a:spcPct val="100000"/>
              </a:lnSpc>
              <a:spcBef>
                <a:spcPts val="0"/>
              </a:spcBef>
              <a:spcAft>
                <a:spcPts val="0"/>
              </a:spcAft>
              <a:buClr>
                <a:srgbClr val="000000"/>
              </a:buClr>
              <a:buSzPts val="1730"/>
              <a:buFont typeface="Arial"/>
              <a:buNone/>
            </a:pPr>
            <a:r>
              <a:t/>
            </a:r>
            <a:endParaRPr b="0" i="0" sz="1730" u="none" cap="none" strike="noStrike">
              <a:solidFill>
                <a:srgbClr val="F6F6F6"/>
              </a:solidFill>
              <a:latin typeface="Roboto"/>
              <a:ea typeface="Roboto"/>
              <a:cs typeface="Roboto"/>
              <a:sym typeface="Roboto"/>
            </a:endParaRPr>
          </a:p>
        </p:txBody>
      </p:sp>
      <p:sp>
        <p:nvSpPr>
          <p:cNvPr id="262" name="Google Shape;262;p10"/>
          <p:cNvSpPr/>
          <p:nvPr/>
        </p:nvSpPr>
        <p:spPr>
          <a:xfrm>
            <a:off x="6704575" y="1590150"/>
            <a:ext cx="1786200" cy="2601000"/>
          </a:xfrm>
          <a:prstGeom prst="round2SameRect">
            <a:avLst>
              <a:gd fmla="val 16667" name="adj1"/>
              <a:gd fmla="val 0" name="adj2"/>
            </a:avLst>
          </a:prstGeom>
          <a:solidFill>
            <a:srgbClr val="EEEEEE"/>
          </a:solidFill>
          <a:ln cap="flat" cmpd="sng" w="11550">
            <a:solidFill>
              <a:srgbClr val="595959"/>
            </a:solidFill>
            <a:prstDash val="solid"/>
            <a:round/>
            <a:headEnd len="sm" w="sm" type="none"/>
            <a:tailEnd len="sm" w="sm" type="none"/>
          </a:ln>
        </p:spPr>
        <p:txBody>
          <a:bodyPr anchorCtr="0" anchor="t" bIns="110700" lIns="69175" spcFirstLastPara="1" rIns="110700" wrap="square" tIns="110700">
            <a:noAutofit/>
          </a:bodyPr>
          <a:lstStyle/>
          <a:p>
            <a:pPr indent="0" lvl="0" marL="0" marR="0" rtl="0" algn="l">
              <a:lnSpc>
                <a:spcPct val="115000"/>
              </a:lnSpc>
              <a:spcBef>
                <a:spcPts val="742"/>
              </a:spcBef>
              <a:spcAft>
                <a:spcPts val="0"/>
              </a:spcAft>
              <a:buClr>
                <a:srgbClr val="000000"/>
              </a:buClr>
              <a:buSzPts val="1087"/>
              <a:buFont typeface="Arial"/>
              <a:buNone/>
            </a:pPr>
            <a:r>
              <a:t/>
            </a:r>
            <a:endParaRPr b="1" i="0" sz="1087" u="none" cap="none" strike="noStrike">
              <a:solidFill>
                <a:srgbClr val="000000"/>
              </a:solidFill>
              <a:latin typeface="Arial"/>
              <a:ea typeface="Arial"/>
              <a:cs typeface="Arial"/>
              <a:sym typeface="Arial"/>
            </a:endParaRPr>
          </a:p>
          <a:p>
            <a:pPr indent="0" lvl="0" marL="0" marR="0" rtl="0" algn="ctr">
              <a:lnSpc>
                <a:spcPct val="115000"/>
              </a:lnSpc>
              <a:spcBef>
                <a:spcPts val="742"/>
              </a:spcBef>
              <a:spcAft>
                <a:spcPts val="0"/>
              </a:spcAft>
              <a:buClr>
                <a:srgbClr val="000000"/>
              </a:buClr>
              <a:buSzPts val="1087"/>
              <a:buFont typeface="Arial"/>
              <a:buNone/>
            </a:pPr>
            <a:r>
              <a:t/>
            </a:r>
            <a:endParaRPr b="1" sz="987">
              <a:latin typeface="Merriweather"/>
              <a:ea typeface="Merriweather"/>
              <a:cs typeface="Merriweather"/>
              <a:sym typeface="Merriweather"/>
            </a:endParaRPr>
          </a:p>
          <a:p>
            <a:pPr indent="0" lvl="0" marL="0" marR="0" rtl="0" algn="ctr">
              <a:lnSpc>
                <a:spcPct val="115000"/>
              </a:lnSpc>
              <a:spcBef>
                <a:spcPts val="742"/>
              </a:spcBef>
              <a:spcAft>
                <a:spcPts val="0"/>
              </a:spcAft>
              <a:buClr>
                <a:srgbClr val="000000"/>
              </a:buClr>
              <a:buSzPts val="1087"/>
              <a:buFont typeface="Arial"/>
              <a:buNone/>
            </a:pPr>
            <a:r>
              <a:rPr b="1" i="0" lang="en" sz="987" u="none" cap="none" strike="noStrike">
                <a:solidFill>
                  <a:srgbClr val="000000"/>
                </a:solidFill>
                <a:latin typeface="Merriweather"/>
                <a:ea typeface="Merriweather"/>
                <a:cs typeface="Merriweather"/>
                <a:sym typeface="Merriweather"/>
              </a:rPr>
              <a:t>Govwide, Cross-Government</a:t>
            </a:r>
            <a:endParaRPr b="1" i="0" sz="370"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1087"/>
              <a:buFont typeface="Arial"/>
              <a:buNone/>
            </a:pPr>
            <a:r>
              <a:rPr b="1" i="0" lang="en" sz="987" u="none" cap="none" strike="noStrike">
                <a:solidFill>
                  <a:srgbClr val="000000"/>
                </a:solidFill>
                <a:latin typeface="Merriweather"/>
                <a:ea typeface="Merriweather"/>
                <a:cs typeface="Merriweather"/>
                <a:sym typeface="Merriweather"/>
              </a:rPr>
              <a:t>GSA Internal</a:t>
            </a:r>
            <a:endParaRPr b="1" i="0" sz="370"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1087"/>
              <a:buFont typeface="Arial"/>
              <a:buNone/>
            </a:pPr>
            <a:r>
              <a:rPr b="1" i="0" lang="en" sz="987" u="none" cap="none" strike="noStrike">
                <a:solidFill>
                  <a:srgbClr val="000000"/>
                </a:solidFill>
                <a:latin typeface="Merriweather"/>
                <a:ea typeface="Merriweather"/>
                <a:cs typeface="Merriweather"/>
                <a:sym typeface="Merriweather"/>
              </a:rPr>
              <a:t>Industry</a:t>
            </a:r>
            <a:endParaRPr b="1" i="0" sz="987"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1335"/>
              <a:buFont typeface="Arial"/>
              <a:buNone/>
            </a:pPr>
            <a:r>
              <a:t/>
            </a:r>
            <a:endParaRPr b="1" i="0" sz="1335"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035"/>
              <a:buFont typeface="Arial"/>
              <a:buNone/>
            </a:pPr>
            <a:r>
              <a:t/>
            </a:r>
            <a:endParaRPr b="1" i="0" sz="1335"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035"/>
              <a:buFont typeface="Arial"/>
              <a:buNone/>
            </a:pPr>
            <a:r>
              <a:t/>
            </a:r>
            <a:endParaRPr b="1" i="0" sz="435"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035"/>
              <a:buFont typeface="Arial"/>
              <a:buNone/>
            </a:pPr>
            <a:r>
              <a:rPr b="1" i="0" lang="en" sz="1050" u="none" cap="none" strike="noStrike">
                <a:solidFill>
                  <a:srgbClr val="000000"/>
                </a:solidFill>
                <a:latin typeface="Merriweather"/>
                <a:ea typeface="Merriweather"/>
                <a:cs typeface="Merriweather"/>
                <a:sym typeface="Merriweather"/>
              </a:rPr>
              <a:t>FAR Forward CoP</a:t>
            </a:r>
            <a:endParaRPr b="1" i="0" sz="105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035"/>
              <a:buFont typeface="Arial"/>
              <a:buNone/>
            </a:pPr>
            <a:r>
              <a:rPr b="1" i="0" lang="en" sz="1050" u="none" cap="none" strike="noStrike">
                <a:solidFill>
                  <a:srgbClr val="000000"/>
                </a:solidFill>
                <a:latin typeface="Merriweather"/>
                <a:ea typeface="Merriweather"/>
                <a:cs typeface="Merriweather"/>
                <a:sym typeface="Merriweather"/>
              </a:rPr>
              <a:t>Tech Acq CoP</a:t>
            </a:r>
            <a:endParaRPr b="1" i="0" sz="556"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035"/>
              <a:buFont typeface="Arial"/>
              <a:buNone/>
            </a:pPr>
            <a:r>
              <a:rPr b="1" i="0" lang="en" sz="1050" u="none" cap="none" strike="noStrike">
                <a:solidFill>
                  <a:srgbClr val="000000"/>
                </a:solidFill>
                <a:latin typeface="Merriweather"/>
                <a:ea typeface="Merriweather"/>
                <a:cs typeface="Merriweather"/>
                <a:sym typeface="Merriweather"/>
              </a:rPr>
              <a:t>Gen AI CoP</a:t>
            </a:r>
            <a:endParaRPr b="1" i="0" sz="556"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035"/>
              <a:buFont typeface="Arial"/>
              <a:buNone/>
            </a:pPr>
            <a:r>
              <a:rPr b="1" i="0" lang="en" sz="1050" u="none" cap="none" strike="noStrike">
                <a:solidFill>
                  <a:srgbClr val="000000"/>
                </a:solidFill>
                <a:latin typeface="Merriweather"/>
                <a:ea typeface="Merriweather"/>
                <a:cs typeface="Merriweather"/>
                <a:sym typeface="Merriweather"/>
              </a:rPr>
              <a:t>PILOTS CoP</a:t>
            </a:r>
            <a:endParaRPr b="1" i="0" sz="1087"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090"/>
              <a:buFont typeface="Arial"/>
              <a:buNone/>
            </a:pPr>
            <a:r>
              <a:t/>
            </a:r>
            <a:endParaRPr b="0" i="0" sz="1090" u="none" cap="none" strike="noStrike">
              <a:solidFill>
                <a:srgbClr val="000000"/>
              </a:solidFill>
              <a:latin typeface="Arial"/>
              <a:ea typeface="Arial"/>
              <a:cs typeface="Arial"/>
              <a:sym typeface="Arial"/>
            </a:endParaRPr>
          </a:p>
        </p:txBody>
      </p:sp>
      <p:sp>
        <p:nvSpPr>
          <p:cNvPr id="263" name="Google Shape;263;p10"/>
          <p:cNvSpPr/>
          <p:nvPr/>
        </p:nvSpPr>
        <p:spPr>
          <a:xfrm>
            <a:off x="6714200" y="1493800"/>
            <a:ext cx="1786200" cy="596700"/>
          </a:xfrm>
          <a:prstGeom prst="round2SameRect">
            <a:avLst>
              <a:gd fmla="val 47301" name="adj1"/>
              <a:gd fmla="val 0" name="adj2"/>
            </a:avLst>
          </a:prstGeom>
          <a:solidFill>
            <a:srgbClr val="1F2D61"/>
          </a:solidFill>
          <a:ln cap="flat" cmpd="sng" w="9525">
            <a:solidFill>
              <a:srgbClr val="12355B"/>
            </a:solidFill>
            <a:prstDash val="solid"/>
            <a:round/>
            <a:headEnd len="sm" w="sm" type="none"/>
            <a:tailEnd len="sm" w="sm" type="none"/>
          </a:ln>
        </p:spPr>
        <p:txBody>
          <a:bodyPr anchorCtr="0" anchor="ctr" bIns="41575" lIns="83050" spcFirstLastPara="1" rIns="83050" wrap="square" tIns="0">
            <a:noAutofit/>
          </a:bodyPr>
          <a:lstStyle/>
          <a:p>
            <a:pPr indent="0" lvl="0" marL="0" marR="0" rtl="0" algn="ctr">
              <a:lnSpc>
                <a:spcPct val="100000"/>
              </a:lnSpc>
              <a:spcBef>
                <a:spcPts val="0"/>
              </a:spcBef>
              <a:spcAft>
                <a:spcPts val="0"/>
              </a:spcAft>
              <a:buClr>
                <a:srgbClr val="000000"/>
              </a:buClr>
              <a:buSzPts val="1695"/>
              <a:buFont typeface="Arial"/>
              <a:buNone/>
            </a:pPr>
            <a:r>
              <a:rPr b="1" i="0" lang="en" sz="1400" u="none" cap="none" strike="noStrike">
                <a:solidFill>
                  <a:srgbClr val="FFFFFF"/>
                </a:solidFill>
                <a:latin typeface="Merriweather"/>
                <a:ea typeface="Merriweather"/>
                <a:cs typeface="Merriweather"/>
                <a:sym typeface="Merriweather"/>
              </a:rPr>
              <a:t>Scaling Adoption</a:t>
            </a:r>
            <a:endParaRPr b="1" i="0" sz="1400" u="none" cap="none" strike="noStrike">
              <a:solidFill>
                <a:srgbClr val="000000"/>
              </a:solidFill>
              <a:latin typeface="Merriweather"/>
              <a:ea typeface="Merriweather"/>
              <a:cs typeface="Merriweather"/>
              <a:sym typeface="Merriweather"/>
            </a:endParaRPr>
          </a:p>
        </p:txBody>
      </p:sp>
      <p:sp>
        <p:nvSpPr>
          <p:cNvPr id="264" name="Google Shape;264;p10"/>
          <p:cNvSpPr/>
          <p:nvPr/>
        </p:nvSpPr>
        <p:spPr>
          <a:xfrm>
            <a:off x="6686248" y="2106592"/>
            <a:ext cx="1786200" cy="175200"/>
          </a:xfrm>
          <a:prstGeom prst="rect">
            <a:avLst/>
          </a:prstGeom>
          <a:solidFill>
            <a:srgbClr val="617498"/>
          </a:solidFill>
          <a:ln cap="flat" cmpd="sng" w="11775">
            <a:solidFill>
              <a:srgbClr val="12355B"/>
            </a:solidFill>
            <a:prstDash val="solid"/>
            <a:round/>
            <a:headEnd len="sm" w="sm" type="none"/>
            <a:tailEnd len="sm" w="sm" type="none"/>
          </a:ln>
        </p:spPr>
        <p:txBody>
          <a:bodyPr anchorCtr="0" anchor="ctr" bIns="112975" lIns="112975" spcFirstLastPara="1" rIns="112975" wrap="square" tIns="112975">
            <a:noAutofit/>
          </a:bodyPr>
          <a:lstStyle/>
          <a:p>
            <a:pPr indent="0" lvl="0" marL="0" marR="0" rtl="0" algn="ctr">
              <a:lnSpc>
                <a:spcPct val="100000"/>
              </a:lnSpc>
              <a:spcBef>
                <a:spcPts val="0"/>
              </a:spcBef>
              <a:spcAft>
                <a:spcPts val="0"/>
              </a:spcAft>
              <a:buClr>
                <a:srgbClr val="000000"/>
              </a:buClr>
              <a:buSzPts val="1112"/>
              <a:buFont typeface="Arial"/>
              <a:buNone/>
            </a:pPr>
            <a:r>
              <a:rPr b="0" i="0" lang="en" sz="1112" u="none" cap="none" strike="noStrike">
                <a:solidFill>
                  <a:srgbClr val="FFF9F9"/>
                </a:solidFill>
                <a:latin typeface="Merriweather"/>
                <a:ea typeface="Merriweather"/>
                <a:cs typeface="Merriweather"/>
                <a:sym typeface="Merriweather"/>
              </a:rPr>
              <a:t>Partnerships</a:t>
            </a:r>
            <a:endParaRPr b="0" i="0" sz="1112" u="none" cap="none" strike="noStrike">
              <a:solidFill>
                <a:srgbClr val="FFF9F9"/>
              </a:solidFill>
              <a:latin typeface="Merriweather"/>
              <a:ea typeface="Merriweather"/>
              <a:cs typeface="Merriweather"/>
              <a:sym typeface="Merriweather"/>
            </a:endParaRPr>
          </a:p>
        </p:txBody>
      </p:sp>
      <p:sp>
        <p:nvSpPr>
          <p:cNvPr id="265" name="Google Shape;265;p10"/>
          <p:cNvSpPr/>
          <p:nvPr/>
        </p:nvSpPr>
        <p:spPr>
          <a:xfrm>
            <a:off x="6686250" y="3111450"/>
            <a:ext cx="1786200" cy="336600"/>
          </a:xfrm>
          <a:prstGeom prst="rect">
            <a:avLst/>
          </a:prstGeom>
          <a:solidFill>
            <a:srgbClr val="617498"/>
          </a:solidFill>
          <a:ln cap="flat" cmpd="sng" w="11775">
            <a:solidFill>
              <a:srgbClr val="12355B"/>
            </a:solidFill>
            <a:prstDash val="solid"/>
            <a:round/>
            <a:headEnd len="sm" w="sm" type="none"/>
            <a:tailEnd len="sm" w="sm" type="none"/>
          </a:ln>
        </p:spPr>
        <p:txBody>
          <a:bodyPr anchorCtr="0" anchor="ctr" bIns="112975" lIns="112975" spcFirstLastPara="1" rIns="112975" wrap="square" tIns="112975">
            <a:noAutofit/>
          </a:bodyPr>
          <a:lstStyle/>
          <a:p>
            <a:pPr indent="0" lvl="0" marL="0" marR="0" rtl="0" algn="ctr">
              <a:lnSpc>
                <a:spcPct val="100000"/>
              </a:lnSpc>
              <a:spcBef>
                <a:spcPts val="0"/>
              </a:spcBef>
              <a:spcAft>
                <a:spcPts val="0"/>
              </a:spcAft>
              <a:buClr>
                <a:srgbClr val="000000"/>
              </a:buClr>
              <a:buSzPts val="1112"/>
              <a:buFont typeface="Arial"/>
              <a:buNone/>
            </a:pPr>
            <a:r>
              <a:rPr b="0" i="0" lang="en" sz="1112" u="none" cap="none" strike="noStrike">
                <a:solidFill>
                  <a:srgbClr val="FBFBFB"/>
                </a:solidFill>
                <a:latin typeface="Merriweather"/>
                <a:ea typeface="Merriweather"/>
                <a:cs typeface="Merriweather"/>
                <a:sym typeface="Merriweather"/>
              </a:rPr>
              <a:t>Communities of Practice</a:t>
            </a:r>
            <a:endParaRPr b="0" i="0" sz="1112" u="none" cap="none" strike="noStrike">
              <a:solidFill>
                <a:srgbClr val="FBFBFB"/>
              </a:solidFill>
              <a:latin typeface="Merriweather"/>
              <a:ea typeface="Merriweather"/>
              <a:cs typeface="Merriweather"/>
              <a:sym typeface="Merriweather"/>
            </a:endParaRPr>
          </a:p>
        </p:txBody>
      </p:sp>
      <p:sp>
        <p:nvSpPr>
          <p:cNvPr id="266" name="Google Shape;266;p10"/>
          <p:cNvSpPr/>
          <p:nvPr/>
        </p:nvSpPr>
        <p:spPr>
          <a:xfrm>
            <a:off x="3464200" y="3662538"/>
            <a:ext cx="2187900" cy="528600"/>
          </a:xfrm>
          <a:prstGeom prst="rect">
            <a:avLst/>
          </a:prstGeom>
          <a:solidFill>
            <a:srgbClr val="595959"/>
          </a:solidFill>
          <a:ln>
            <a:noFill/>
          </a:ln>
        </p:spPr>
        <p:txBody>
          <a:bodyPr anchorCtr="0" anchor="ctr" bIns="35625" lIns="71150" spcFirstLastPara="1" rIns="71150" wrap="square" tIns="35625">
            <a:noAutofit/>
          </a:bodyPr>
          <a:lstStyle/>
          <a:p>
            <a:pPr indent="0" lvl="0" marL="0" marR="0" rtl="0" algn="l">
              <a:lnSpc>
                <a:spcPct val="100000"/>
              </a:lnSpc>
              <a:spcBef>
                <a:spcPts val="0"/>
              </a:spcBef>
              <a:spcAft>
                <a:spcPts val="0"/>
              </a:spcAft>
              <a:buClr>
                <a:srgbClr val="000000"/>
              </a:buClr>
              <a:buSzPts val="1452"/>
              <a:buFont typeface="Arial"/>
              <a:buNone/>
            </a:pPr>
            <a:r>
              <a:rPr b="1" i="0" lang="en" sz="1199" u="none" cap="none" strike="noStrike">
                <a:solidFill>
                  <a:srgbClr val="FFFFFF"/>
                </a:solidFill>
                <a:latin typeface="Merriweather"/>
                <a:ea typeface="Merriweather"/>
                <a:cs typeface="Merriweather"/>
                <a:sym typeface="Merriweather"/>
              </a:rPr>
              <a:t>RFO Practitioner </a:t>
            </a:r>
            <a:endParaRPr b="1" i="0" sz="1199" u="none" cap="none" strike="noStrike">
              <a:solidFill>
                <a:srgbClr val="FFFFFF"/>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52"/>
              <a:buFont typeface="Arial"/>
              <a:buNone/>
            </a:pPr>
            <a:r>
              <a:rPr b="1" i="0" lang="en" sz="1199" u="none" cap="none" strike="noStrike">
                <a:solidFill>
                  <a:srgbClr val="FFFFFF"/>
                </a:solidFill>
                <a:latin typeface="Merriweather"/>
                <a:ea typeface="Merriweather"/>
                <a:cs typeface="Merriweather"/>
                <a:sym typeface="Merriweather"/>
              </a:rPr>
              <a:t>Team</a:t>
            </a:r>
            <a:endParaRPr b="1" i="0" sz="1199" u="none" cap="none" strike="noStrike">
              <a:solidFill>
                <a:srgbClr val="000000"/>
              </a:solidFill>
              <a:latin typeface="Merriweather"/>
              <a:ea typeface="Merriweather"/>
              <a:cs typeface="Merriweather"/>
              <a:sym typeface="Merriweather"/>
            </a:endParaRPr>
          </a:p>
        </p:txBody>
      </p:sp>
      <p:pic>
        <p:nvPicPr>
          <p:cNvPr id="267" name="Google Shape;267;p10"/>
          <p:cNvPicPr preferRelativeResize="0"/>
          <p:nvPr/>
        </p:nvPicPr>
        <p:blipFill rotWithShape="1">
          <a:blip r:embed="rId7">
            <a:alphaModFix/>
          </a:blip>
          <a:srcRect b="0" l="0" r="0" t="0"/>
          <a:stretch/>
        </p:blipFill>
        <p:spPr>
          <a:xfrm>
            <a:off x="5053048" y="3666473"/>
            <a:ext cx="521921" cy="520797"/>
          </a:xfrm>
          <a:prstGeom prst="rect">
            <a:avLst/>
          </a:prstGeom>
          <a:noFill/>
          <a:ln>
            <a:noFill/>
          </a:ln>
        </p:spPr>
      </p:pic>
      <p:sp>
        <p:nvSpPr>
          <p:cNvPr id="268" name="Google Shape;268;p10"/>
          <p:cNvSpPr txBox="1"/>
          <p:nvPr/>
        </p:nvSpPr>
        <p:spPr>
          <a:xfrm>
            <a:off x="339950" y="4112100"/>
            <a:ext cx="2663700" cy="29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GSA’s Supplement is also in overhaul, the GSAR</a:t>
            </a:r>
            <a:endParaRPr b="0" i="0" sz="1400" u="none" cap="none" strike="noStrike">
              <a:solidFill>
                <a:srgbClr val="000000"/>
              </a:solidFill>
              <a:latin typeface="Arial"/>
              <a:ea typeface="Arial"/>
              <a:cs typeface="Arial"/>
              <a:sym typeface="Arial"/>
            </a:endParaRPr>
          </a:p>
        </p:txBody>
      </p:sp>
      <p:sp>
        <p:nvSpPr>
          <p:cNvPr id="269" name="Google Shape;269;p10"/>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RFO Website Demo</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275" name="Google Shape;275;p11"/>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id="276" name="Google Shape;276;p11"/>
          <p:cNvSpPr txBox="1"/>
          <p:nvPr/>
        </p:nvSpPr>
        <p:spPr>
          <a:xfrm>
            <a:off x="247125" y="2971525"/>
            <a:ext cx="1641833" cy="1123354"/>
          </a:xfrm>
          <a:prstGeom prst="rect">
            <a:avLst/>
          </a:prstGeom>
          <a:solidFill>
            <a:srgbClr val="B8B8B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Arial"/>
                <a:ea typeface="Arial"/>
                <a:cs typeface="Arial"/>
                <a:sym typeface="Arial"/>
              </a:rPr>
              <a:t>Central location for all RFO resources</a:t>
            </a:r>
            <a:r>
              <a:rPr b="0" i="0" lang="en" sz="1300" u="none" cap="none" strike="noStrike">
                <a:solidFill>
                  <a:schemeClr val="dk1"/>
                </a:solidFill>
                <a:latin typeface="Arial"/>
                <a:ea typeface="Arial"/>
                <a:cs typeface="Arial"/>
                <a:sym typeface="Arial"/>
              </a:rPr>
              <a:t>: </a:t>
            </a:r>
            <a:r>
              <a:rPr b="0" i="0" lang="en"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https://www.acquisition.gov/far-overhaul</a:t>
            </a:r>
            <a:r>
              <a:rPr b="0" i="0" lang="en"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p:txBody>
      </p:sp>
      <p:grpSp>
        <p:nvGrpSpPr>
          <p:cNvPr descr="An image of a square box containing a laptop displays the Overhaul, FAR comparison, and practitioner album locations on the webpage." id="277" name="Google Shape;277;p11"/>
          <p:cNvGrpSpPr/>
          <p:nvPr/>
        </p:nvGrpSpPr>
        <p:grpSpPr>
          <a:xfrm>
            <a:off x="2050878" y="1312068"/>
            <a:ext cx="4745133" cy="3019362"/>
            <a:chOff x="829791" y="1229166"/>
            <a:chExt cx="6106993" cy="3885923"/>
          </a:xfrm>
        </p:grpSpPr>
        <p:pic>
          <p:nvPicPr>
            <p:cNvPr descr="A laptop showing the FAR Overhaul website with arrows pointing to the Overhauled FAR parts and Agency deviations button, the FAR Companion button, and the Practitioners Albums - Change Summaries and Resources button " id="278" name="Google Shape;278;p11"/>
            <p:cNvPicPr preferRelativeResize="0"/>
            <p:nvPr/>
          </p:nvPicPr>
          <p:blipFill rotWithShape="1">
            <a:blip r:embed="rId4">
              <a:alphaModFix/>
            </a:blip>
            <a:srcRect b="10517" l="9030" r="9251" t="11461"/>
            <a:stretch/>
          </p:blipFill>
          <p:spPr>
            <a:xfrm>
              <a:off x="829791" y="1229166"/>
              <a:ext cx="6106993" cy="3885923"/>
            </a:xfrm>
            <a:prstGeom prst="rect">
              <a:avLst/>
            </a:prstGeom>
            <a:noFill/>
            <a:ln>
              <a:noFill/>
            </a:ln>
          </p:spPr>
        </p:pic>
        <p:sp>
          <p:nvSpPr>
            <p:cNvPr id="279" name="Google Shape;279;p11"/>
            <p:cNvSpPr/>
            <p:nvPr/>
          </p:nvSpPr>
          <p:spPr>
            <a:xfrm>
              <a:off x="1661170" y="1641475"/>
              <a:ext cx="4378500" cy="2663700"/>
            </a:xfrm>
            <a:prstGeom prst="rect">
              <a:avLst/>
            </a:prstGeom>
            <a:solidFill>
              <a:srgbClr val="FFFFFF"/>
            </a:solidFill>
            <a:ln>
              <a:noFill/>
            </a:ln>
          </p:spPr>
          <p:txBody>
            <a:bodyPr anchorCtr="0" anchor="ctr" bIns="92875" lIns="92875" spcFirstLastPara="1" rIns="92875" wrap="square" tIns="92875">
              <a:noAutofit/>
            </a:bodyPr>
            <a:lstStyle/>
            <a:p>
              <a:pPr indent="0" lvl="0" marL="0" marR="0" rtl="0" algn="ctr">
                <a:lnSpc>
                  <a:spcPct val="100000"/>
                </a:lnSpc>
                <a:spcBef>
                  <a:spcPts val="0"/>
                </a:spcBef>
                <a:spcAft>
                  <a:spcPts val="0"/>
                </a:spcAft>
                <a:buClr>
                  <a:srgbClr val="000000"/>
                </a:buClr>
                <a:buSzPts val="1422"/>
                <a:buFont typeface="Arial"/>
                <a:buNone/>
              </a:pPr>
              <a:r>
                <a:t/>
              </a:r>
              <a:endParaRPr b="0" i="0" sz="1422" u="none" cap="none" strike="noStrike">
                <a:solidFill>
                  <a:srgbClr val="FFFFFF"/>
                </a:solidFill>
                <a:latin typeface="Arial"/>
                <a:ea typeface="Arial"/>
                <a:cs typeface="Arial"/>
                <a:sym typeface="Arial"/>
              </a:endParaRPr>
            </a:p>
          </p:txBody>
        </p:sp>
        <p:pic>
          <p:nvPicPr>
            <p:cNvPr id="280" name="Google Shape;280;p11"/>
            <p:cNvPicPr preferRelativeResize="0"/>
            <p:nvPr/>
          </p:nvPicPr>
          <p:blipFill rotWithShape="1">
            <a:blip r:embed="rId5">
              <a:alphaModFix/>
            </a:blip>
            <a:srcRect b="27852" l="0" r="0" t="6968"/>
            <a:stretch/>
          </p:blipFill>
          <p:spPr>
            <a:xfrm>
              <a:off x="1709955" y="1641475"/>
              <a:ext cx="4285799" cy="2663698"/>
            </a:xfrm>
            <a:prstGeom prst="rect">
              <a:avLst/>
            </a:prstGeom>
            <a:noFill/>
            <a:ln>
              <a:noFill/>
            </a:ln>
          </p:spPr>
        </p:pic>
      </p:grpSp>
      <p:cxnSp>
        <p:nvCxnSpPr>
          <p:cNvPr id="281" name="Google Shape;281;p11"/>
          <p:cNvCxnSpPr>
            <a:stCxn id="282" idx="1"/>
          </p:cNvCxnSpPr>
          <p:nvPr/>
        </p:nvCxnSpPr>
        <p:spPr>
          <a:xfrm flipH="1">
            <a:off x="3482309" y="2054794"/>
            <a:ext cx="2286000" cy="467400"/>
          </a:xfrm>
          <a:prstGeom prst="straightConnector1">
            <a:avLst/>
          </a:prstGeom>
          <a:noFill/>
          <a:ln cap="flat" cmpd="sng" w="18400">
            <a:solidFill>
              <a:srgbClr val="B11117"/>
            </a:solidFill>
            <a:prstDash val="solid"/>
            <a:round/>
            <a:headEnd len="sm" w="sm" type="none"/>
            <a:tailEnd len="med" w="med" type="triangle"/>
          </a:ln>
        </p:spPr>
      </p:cxnSp>
      <p:sp>
        <p:nvSpPr>
          <p:cNvPr id="282" name="Google Shape;282;p11"/>
          <p:cNvSpPr/>
          <p:nvPr/>
        </p:nvSpPr>
        <p:spPr>
          <a:xfrm>
            <a:off x="5768309" y="1846594"/>
            <a:ext cx="1324800" cy="416400"/>
          </a:xfrm>
          <a:prstGeom prst="roundRect">
            <a:avLst>
              <a:gd fmla="val 16667" name="adj"/>
            </a:avLst>
          </a:prstGeom>
          <a:solidFill>
            <a:srgbClr val="072334"/>
          </a:solidFill>
          <a:ln>
            <a:noFill/>
          </a:ln>
        </p:spPr>
        <p:txBody>
          <a:bodyPr anchorCtr="0" anchor="ctr" bIns="58850" lIns="58850" spcFirstLastPara="1" rIns="58850" wrap="square" tIns="58850">
            <a:noAutofit/>
          </a:bodyPr>
          <a:lstStyle/>
          <a:p>
            <a:pPr indent="0" lvl="0" marL="0" marR="0" rtl="0" algn="l">
              <a:lnSpc>
                <a:spcPct val="100000"/>
              </a:lnSpc>
              <a:spcBef>
                <a:spcPts val="0"/>
              </a:spcBef>
              <a:spcAft>
                <a:spcPts val="0"/>
              </a:spcAft>
              <a:buClr>
                <a:srgbClr val="000000"/>
              </a:buClr>
              <a:buSzPts val="801"/>
              <a:buFont typeface="Arial"/>
              <a:buNone/>
            </a:pPr>
            <a:r>
              <a:rPr b="0" i="0" lang="en" sz="801" u="none" cap="none" strike="noStrike">
                <a:solidFill>
                  <a:srgbClr val="FFFFFF"/>
                </a:solidFill>
                <a:latin typeface="Merriweather"/>
                <a:ea typeface="Merriweather"/>
                <a:cs typeface="Merriweather"/>
                <a:sym typeface="Merriweather"/>
              </a:rPr>
              <a:t>Overhauled FAR parts and Agency deviations</a:t>
            </a:r>
            <a:endParaRPr b="0" i="0" sz="801" u="none" cap="none" strike="noStrike">
              <a:solidFill>
                <a:srgbClr val="FFFFFF"/>
              </a:solidFill>
              <a:latin typeface="Merriweather"/>
              <a:ea typeface="Merriweather"/>
              <a:cs typeface="Merriweather"/>
              <a:sym typeface="Merriweather"/>
            </a:endParaRPr>
          </a:p>
        </p:txBody>
      </p:sp>
      <p:cxnSp>
        <p:nvCxnSpPr>
          <p:cNvPr id="283" name="Google Shape;283;p11"/>
          <p:cNvCxnSpPr>
            <a:stCxn id="284" idx="1"/>
          </p:cNvCxnSpPr>
          <p:nvPr/>
        </p:nvCxnSpPr>
        <p:spPr>
          <a:xfrm flipH="1">
            <a:off x="3413309" y="2569679"/>
            <a:ext cx="2355000" cy="109500"/>
          </a:xfrm>
          <a:prstGeom prst="straightConnector1">
            <a:avLst/>
          </a:prstGeom>
          <a:noFill/>
          <a:ln cap="flat" cmpd="sng" w="18400">
            <a:solidFill>
              <a:srgbClr val="B11117"/>
            </a:solidFill>
            <a:prstDash val="solid"/>
            <a:round/>
            <a:headEnd len="sm" w="sm" type="none"/>
            <a:tailEnd len="med" w="med" type="triangle"/>
          </a:ln>
        </p:spPr>
      </p:cxnSp>
      <p:sp>
        <p:nvSpPr>
          <p:cNvPr id="284" name="Google Shape;284;p11"/>
          <p:cNvSpPr/>
          <p:nvPr/>
        </p:nvSpPr>
        <p:spPr>
          <a:xfrm>
            <a:off x="5768309" y="2361479"/>
            <a:ext cx="1324800" cy="416400"/>
          </a:xfrm>
          <a:prstGeom prst="roundRect">
            <a:avLst>
              <a:gd fmla="val 16667" name="adj"/>
            </a:avLst>
          </a:prstGeom>
          <a:solidFill>
            <a:srgbClr val="072334"/>
          </a:solidFill>
          <a:ln>
            <a:noFill/>
          </a:ln>
        </p:spPr>
        <p:txBody>
          <a:bodyPr anchorCtr="0" anchor="ctr" bIns="58850" lIns="58850" spcFirstLastPara="1" rIns="58850" wrap="square" tIns="58850">
            <a:noAutofit/>
          </a:bodyPr>
          <a:lstStyle/>
          <a:p>
            <a:pPr indent="0" lvl="0" marL="0" marR="0" rtl="0" algn="l">
              <a:lnSpc>
                <a:spcPct val="100000"/>
              </a:lnSpc>
              <a:spcBef>
                <a:spcPts val="0"/>
              </a:spcBef>
              <a:spcAft>
                <a:spcPts val="0"/>
              </a:spcAft>
              <a:buClr>
                <a:srgbClr val="000000"/>
              </a:buClr>
              <a:buSzPts val="901"/>
              <a:buFont typeface="Arial"/>
              <a:buNone/>
            </a:pPr>
            <a:r>
              <a:rPr b="0" i="0" lang="en" sz="901" u="none" cap="none" strike="noStrike">
                <a:solidFill>
                  <a:srgbClr val="FFFFFF"/>
                </a:solidFill>
                <a:latin typeface="Merriweather"/>
                <a:ea typeface="Merriweather"/>
                <a:cs typeface="Merriweather"/>
                <a:sym typeface="Merriweather"/>
              </a:rPr>
              <a:t>FAR Companion</a:t>
            </a:r>
            <a:endParaRPr b="0" i="0" sz="901" u="none" cap="none" strike="noStrike">
              <a:solidFill>
                <a:srgbClr val="FFFFFF"/>
              </a:solidFill>
              <a:latin typeface="Merriweather"/>
              <a:ea typeface="Merriweather"/>
              <a:cs typeface="Merriweather"/>
              <a:sym typeface="Merriweather"/>
            </a:endParaRPr>
          </a:p>
        </p:txBody>
      </p:sp>
      <p:cxnSp>
        <p:nvCxnSpPr>
          <p:cNvPr id="285" name="Google Shape;285;p11"/>
          <p:cNvCxnSpPr>
            <a:stCxn id="286" idx="1"/>
          </p:cNvCxnSpPr>
          <p:nvPr/>
        </p:nvCxnSpPr>
        <p:spPr>
          <a:xfrm flipH="1">
            <a:off x="3482309" y="3084564"/>
            <a:ext cx="2286000" cy="21300"/>
          </a:xfrm>
          <a:prstGeom prst="straightConnector1">
            <a:avLst/>
          </a:prstGeom>
          <a:noFill/>
          <a:ln cap="flat" cmpd="sng" w="18400">
            <a:solidFill>
              <a:srgbClr val="B11117"/>
            </a:solidFill>
            <a:prstDash val="solid"/>
            <a:round/>
            <a:headEnd len="sm" w="sm" type="none"/>
            <a:tailEnd len="med" w="med" type="triangle"/>
          </a:ln>
        </p:spPr>
      </p:cxnSp>
      <p:sp>
        <p:nvSpPr>
          <p:cNvPr id="286" name="Google Shape;286;p11"/>
          <p:cNvSpPr/>
          <p:nvPr/>
        </p:nvSpPr>
        <p:spPr>
          <a:xfrm>
            <a:off x="5768309" y="2876364"/>
            <a:ext cx="1324800" cy="416400"/>
          </a:xfrm>
          <a:prstGeom prst="roundRect">
            <a:avLst>
              <a:gd fmla="val 16667" name="adj"/>
            </a:avLst>
          </a:prstGeom>
          <a:solidFill>
            <a:srgbClr val="072334"/>
          </a:solidFill>
          <a:ln>
            <a:noFill/>
          </a:ln>
        </p:spPr>
        <p:txBody>
          <a:bodyPr anchorCtr="0" anchor="ctr" bIns="58850" lIns="58850" spcFirstLastPara="1" rIns="58850" wrap="square" tIns="58850">
            <a:noAutofit/>
          </a:bodyPr>
          <a:lstStyle/>
          <a:p>
            <a:pPr indent="0" lvl="0" marL="0" marR="0" rtl="0" algn="l">
              <a:lnSpc>
                <a:spcPct val="100000"/>
              </a:lnSpc>
              <a:spcBef>
                <a:spcPts val="0"/>
              </a:spcBef>
              <a:spcAft>
                <a:spcPts val="0"/>
              </a:spcAft>
              <a:buClr>
                <a:srgbClr val="000000"/>
              </a:buClr>
              <a:buSzPts val="801"/>
              <a:buFont typeface="Arial"/>
              <a:buNone/>
            </a:pPr>
            <a:r>
              <a:rPr b="0" i="0" lang="en" sz="801" u="none" cap="none" strike="noStrike">
                <a:solidFill>
                  <a:srgbClr val="FFFFFF"/>
                </a:solidFill>
                <a:latin typeface="Merriweather"/>
                <a:ea typeface="Merriweather"/>
                <a:cs typeface="Merriweather"/>
                <a:sym typeface="Merriweather"/>
              </a:rPr>
              <a:t>Practitioner Albums – Change Summaries and Resources</a:t>
            </a:r>
            <a:endParaRPr b="0" i="0" sz="801" u="none" cap="none" strike="noStrike">
              <a:solidFill>
                <a:srgbClr val="FFFFFF"/>
              </a:solidFill>
              <a:latin typeface="Merriweather"/>
              <a:ea typeface="Merriweather"/>
              <a:cs typeface="Merriweather"/>
              <a:sym typeface="Merriweather"/>
            </a:endParaRPr>
          </a:p>
        </p:txBody>
      </p:sp>
      <p:sp>
        <p:nvSpPr>
          <p:cNvPr id="287" name="Google Shape;287;p11"/>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2"/>
          <p:cNvSpPr txBox="1"/>
          <p:nvPr>
            <p:ph type="title"/>
          </p:nvPr>
        </p:nvSpPr>
        <p:spPr>
          <a:xfrm>
            <a:off x="777275" y="2475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Discretionary Practice: FAR Companion</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grpSp>
        <p:nvGrpSpPr>
          <p:cNvPr descr="Image of the Revolutionary FAR Overhaul (RFO) logo, displaying a red star with the letters RFO to the right in a booklet layout." id="293" name="Google Shape;293;p12"/>
          <p:cNvGrpSpPr/>
          <p:nvPr/>
        </p:nvGrpSpPr>
        <p:grpSpPr>
          <a:xfrm>
            <a:off x="76681" y="119685"/>
            <a:ext cx="700590" cy="700518"/>
            <a:chOff x="292585" y="58175"/>
            <a:chExt cx="717230" cy="717230"/>
          </a:xfrm>
        </p:grpSpPr>
        <p:grpSp>
          <p:nvGrpSpPr>
            <p:cNvPr id="294" name="Google Shape;294;p12"/>
            <p:cNvGrpSpPr/>
            <p:nvPr/>
          </p:nvGrpSpPr>
          <p:grpSpPr>
            <a:xfrm>
              <a:off x="292585" y="58175"/>
              <a:ext cx="717230" cy="717230"/>
              <a:chOff x="274952" y="219328"/>
              <a:chExt cx="1923900" cy="1923900"/>
            </a:xfrm>
          </p:grpSpPr>
          <p:sp>
            <p:nvSpPr>
              <p:cNvPr id="295" name="Google Shape;295;p12"/>
              <p:cNvSpPr/>
              <p:nvPr/>
            </p:nvSpPr>
            <p:spPr>
              <a:xfrm>
                <a:off x="274952" y="219328"/>
                <a:ext cx="1923900" cy="1923900"/>
              </a:xfrm>
              <a:prstGeom prst="ellipse">
                <a:avLst/>
              </a:prstGeom>
              <a:solidFill>
                <a:srgbClr val="FFFFFF"/>
              </a:solidFill>
              <a:ln cap="flat" cmpd="sng" w="12875">
                <a:solidFill>
                  <a:srgbClr val="BFBFBF"/>
                </a:solidFill>
                <a:prstDash val="solid"/>
                <a:round/>
                <a:headEnd len="sm" w="sm" type="none"/>
                <a:tailEnd len="sm" w="sm" type="none"/>
              </a:ln>
              <a:effectLst>
                <a:outerShdw blurRad="20807" rotWithShape="0" algn="bl" dir="5400000" dist="6936">
                  <a:srgbClr val="000000">
                    <a:alpha val="50196"/>
                  </a:srgbClr>
                </a:outerShdw>
              </a:effectLst>
            </p:spPr>
            <p:txBody>
              <a:bodyPr anchorCtr="0" anchor="ctr" bIns="10250" lIns="20525" spcFirstLastPara="1" rIns="20525" wrap="square" tIns="10250">
                <a:noAutofit/>
              </a:bodyPr>
              <a:lstStyle/>
              <a:p>
                <a:pPr indent="0" lvl="0" marL="0" marR="0" rtl="0" algn="ctr">
                  <a:lnSpc>
                    <a:spcPct val="100000"/>
                  </a:lnSpc>
                  <a:spcBef>
                    <a:spcPts val="0"/>
                  </a:spcBef>
                  <a:spcAft>
                    <a:spcPts val="0"/>
                  </a:spcAft>
                  <a:buClr>
                    <a:srgbClr val="072334"/>
                  </a:buClr>
                  <a:buSzPts val="359"/>
                  <a:buFont typeface="Arial"/>
                  <a:buNone/>
                </a:pPr>
                <a:r>
                  <a:t/>
                </a:r>
                <a:endParaRPr b="0" i="0" sz="359" u="none" cap="none" strike="noStrike">
                  <a:solidFill>
                    <a:srgbClr val="072334"/>
                  </a:solidFill>
                  <a:latin typeface="Arial"/>
                  <a:ea typeface="Arial"/>
                  <a:cs typeface="Arial"/>
                  <a:sym typeface="Arial"/>
                </a:endParaRPr>
              </a:p>
            </p:txBody>
          </p:sp>
          <p:pic>
            <p:nvPicPr>
              <p:cNvPr descr="FAR Companion cover" id="296" name="Google Shape;296;p12"/>
              <p:cNvPicPr preferRelativeResize="0"/>
              <p:nvPr/>
            </p:nvPicPr>
            <p:blipFill rotWithShape="1">
              <a:blip r:embed="rId3">
                <a:alphaModFix/>
              </a:blip>
              <a:srcRect b="0" l="-1090" r="1090" t="0"/>
              <a:stretch/>
            </p:blipFill>
            <p:spPr>
              <a:xfrm>
                <a:off x="723000" y="512949"/>
                <a:ext cx="1049226" cy="1353679"/>
              </a:xfrm>
              <a:prstGeom prst="rect">
                <a:avLst/>
              </a:prstGeom>
              <a:noFill/>
              <a:ln cap="flat" cmpd="sng" w="9525">
                <a:solidFill>
                  <a:srgbClr val="BFBFBF"/>
                </a:solidFill>
                <a:prstDash val="solid"/>
                <a:round/>
                <a:headEnd len="sm" w="sm" type="none"/>
                <a:tailEnd len="sm" w="sm" type="none"/>
              </a:ln>
            </p:spPr>
          </p:pic>
        </p:grpSp>
        <p:sp>
          <p:nvSpPr>
            <p:cNvPr id="297" name="Google Shape;297;p12"/>
            <p:cNvSpPr txBox="1"/>
            <p:nvPr/>
          </p:nvSpPr>
          <p:spPr>
            <a:xfrm>
              <a:off x="438336" y="480527"/>
              <a:ext cx="279300" cy="154800"/>
            </a:xfrm>
            <a:prstGeom prst="rect">
              <a:avLst/>
            </a:prstGeom>
            <a:noFill/>
            <a:ln>
              <a:noFill/>
            </a:ln>
          </p:spPr>
          <p:txBody>
            <a:bodyPr anchorCtr="0" anchor="t" bIns="16650" lIns="33275" spcFirstLastPara="1" rIns="33275" wrap="square" tIns="16650">
              <a:spAutoFit/>
            </a:bodyPr>
            <a:lstStyle/>
            <a:p>
              <a:pPr indent="0" lvl="0" marL="0" marR="0" rtl="0" algn="l">
                <a:lnSpc>
                  <a:spcPct val="100000"/>
                </a:lnSpc>
                <a:spcBef>
                  <a:spcPts val="0"/>
                </a:spcBef>
                <a:spcAft>
                  <a:spcPts val="0"/>
                </a:spcAft>
                <a:buClr>
                  <a:srgbClr val="000000"/>
                </a:buClr>
                <a:buSzPts val="765"/>
                <a:buFont typeface="Arial"/>
                <a:buNone/>
              </a:pPr>
              <a:r>
                <a:rPr b="1" i="0" lang="en" sz="765" u="none" cap="none" strike="noStrike">
                  <a:solidFill>
                    <a:srgbClr val="021F34"/>
                  </a:solidFill>
                  <a:latin typeface="Poppins"/>
                  <a:ea typeface="Poppins"/>
                  <a:cs typeface="Poppins"/>
                  <a:sym typeface="Poppins"/>
                </a:rPr>
                <a:t>RFO</a:t>
              </a:r>
              <a:endParaRPr b="1" i="0" sz="692" u="none" cap="none" strike="noStrike">
                <a:solidFill>
                  <a:srgbClr val="990000"/>
                </a:solidFill>
                <a:latin typeface="Arial"/>
                <a:ea typeface="Arial"/>
                <a:cs typeface="Arial"/>
                <a:sym typeface="Arial"/>
              </a:endParaRPr>
            </a:p>
          </p:txBody>
        </p:sp>
        <p:sp>
          <p:nvSpPr>
            <p:cNvPr id="298" name="Google Shape;298;p12"/>
            <p:cNvSpPr/>
            <p:nvPr/>
          </p:nvSpPr>
          <p:spPr>
            <a:xfrm>
              <a:off x="495507" y="269378"/>
              <a:ext cx="249000" cy="5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33275" lIns="33275" spcFirstLastPara="1" rIns="33275" wrap="square" tIns="33275">
              <a:noAutofit/>
            </a:bodyPr>
            <a:lstStyle/>
            <a:p>
              <a:pPr indent="0" lvl="0" marL="0" marR="0" rtl="0" algn="ctr">
                <a:lnSpc>
                  <a:spcPct val="100000"/>
                </a:lnSpc>
                <a:spcBef>
                  <a:spcPts val="0"/>
                </a:spcBef>
                <a:spcAft>
                  <a:spcPts val="0"/>
                </a:spcAft>
                <a:buClr>
                  <a:srgbClr val="000000"/>
                </a:buClr>
                <a:buSzPts val="510"/>
                <a:buFont typeface="Arial"/>
                <a:buNone/>
              </a:pPr>
              <a:r>
                <a:t/>
              </a:r>
              <a:endParaRPr b="0" i="0" sz="510" u="none" cap="none" strike="noStrike">
                <a:solidFill>
                  <a:srgbClr val="FFFFFF"/>
                </a:solidFill>
                <a:latin typeface="Arial"/>
                <a:ea typeface="Arial"/>
                <a:cs typeface="Arial"/>
                <a:sym typeface="Arial"/>
              </a:endParaRPr>
            </a:p>
          </p:txBody>
        </p:sp>
      </p:grpSp>
      <p:cxnSp>
        <p:nvCxnSpPr>
          <p:cNvPr id="299" name="Google Shape;299;p12"/>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pic>
        <p:nvPicPr>
          <p:cNvPr descr="FAR Companion cover" id="300" name="Google Shape;300;p12"/>
          <p:cNvPicPr preferRelativeResize="0"/>
          <p:nvPr/>
        </p:nvPicPr>
        <p:blipFill rotWithShape="1">
          <a:blip r:embed="rId3">
            <a:alphaModFix/>
          </a:blip>
          <a:srcRect b="0" l="0" r="0" t="0"/>
          <a:stretch/>
        </p:blipFill>
        <p:spPr>
          <a:xfrm>
            <a:off x="250075" y="1152476"/>
            <a:ext cx="1533800" cy="1978850"/>
          </a:xfrm>
          <a:prstGeom prst="rect">
            <a:avLst/>
          </a:prstGeom>
          <a:noFill/>
          <a:ln>
            <a:noFill/>
          </a:ln>
          <a:effectLst>
            <a:outerShdw blurRad="54376" rotWithShape="0" algn="bl" dir="5400000" dist="18125">
              <a:srgbClr val="000000">
                <a:alpha val="50196"/>
              </a:srgbClr>
            </a:outerShdw>
          </a:effectLst>
        </p:spPr>
      </p:pic>
      <p:sp>
        <p:nvSpPr>
          <p:cNvPr id="301" name="Google Shape;301;p12"/>
          <p:cNvSpPr txBox="1"/>
          <p:nvPr>
            <p:ph idx="1" type="body"/>
          </p:nvPr>
        </p:nvSpPr>
        <p:spPr>
          <a:xfrm>
            <a:off x="2020475" y="1152475"/>
            <a:ext cx="6811800" cy="173510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sz="1500">
                <a:solidFill>
                  <a:schemeClr val="dk1"/>
                </a:solidFill>
                <a:latin typeface="Merriweather"/>
                <a:ea typeface="Merriweather"/>
                <a:cs typeface="Merriweather"/>
                <a:sym typeface="Merriweather"/>
              </a:rPr>
              <a:t>Applying Sound Business Judgment</a:t>
            </a:r>
            <a:endParaRPr b="1"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The FAR Companion will work in concert with the FAR, agency supplements and the Category Management Buying Guide.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The FAR Council's Foreword to the FAR Companion charges acquisition professionals to maximize use of their sound business judgment and discretion when policies are not statutorily prescribed.</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302" name="Google Shape;302;p12"/>
          <p:cNvSpPr/>
          <p:nvPr/>
        </p:nvSpPr>
        <p:spPr>
          <a:xfrm>
            <a:off x="2506050" y="3035125"/>
            <a:ext cx="4131900" cy="1327500"/>
          </a:xfrm>
          <a:prstGeom prst="roundRect">
            <a:avLst>
              <a:gd fmla="val 8740" name="adj"/>
            </a:avLst>
          </a:prstGeom>
          <a:solidFill>
            <a:srgbClr val="1F2D61"/>
          </a:solidFill>
          <a:ln>
            <a:noFill/>
          </a:ln>
        </p:spPr>
        <p:txBody>
          <a:bodyPr anchorCtr="0" anchor="ctr" bIns="85600" lIns="85600" spcFirstLastPara="1" rIns="85600" wrap="square" tIns="85600">
            <a:noAutofit/>
          </a:bodyPr>
          <a:lstStyle/>
          <a:p>
            <a:pPr indent="0" lvl="0" marL="0" marR="0" rtl="0" algn="l">
              <a:lnSpc>
                <a:spcPct val="100000"/>
              </a:lnSpc>
              <a:spcBef>
                <a:spcPts val="0"/>
              </a:spcBef>
              <a:spcAft>
                <a:spcPts val="0"/>
              </a:spcAft>
              <a:buClr>
                <a:schemeClr val="dk1"/>
              </a:buClr>
              <a:buSzPts val="1019"/>
              <a:buFont typeface="Arial"/>
              <a:buNone/>
            </a:pPr>
            <a:r>
              <a:rPr b="0" i="0" lang="en" sz="1429" u="none" cap="none" strike="noStrike">
                <a:solidFill>
                  <a:schemeClr val="lt1"/>
                </a:solidFill>
                <a:latin typeface="Arial"/>
                <a:ea typeface="Arial"/>
                <a:cs typeface="Arial"/>
                <a:sym typeface="Arial"/>
              </a:rPr>
              <a:t>The FAR Companion is not:</a:t>
            </a:r>
            <a:endParaRPr b="0" i="0" sz="1429" u="none" cap="none" strike="noStrike">
              <a:solidFill>
                <a:schemeClr val="lt1"/>
              </a:solidFill>
              <a:latin typeface="Arial"/>
              <a:ea typeface="Arial"/>
              <a:cs typeface="Arial"/>
              <a:sym typeface="Arial"/>
            </a:endParaRPr>
          </a:p>
          <a:p>
            <a:pPr indent="-349651" lvl="0" marL="517872" marR="0" rtl="0" algn="l">
              <a:lnSpc>
                <a:spcPct val="100000"/>
              </a:lnSpc>
              <a:spcBef>
                <a:spcPts val="0"/>
              </a:spcBef>
              <a:spcAft>
                <a:spcPts val="0"/>
              </a:spcAft>
              <a:buClr>
                <a:schemeClr val="lt1"/>
              </a:buClr>
              <a:buSzPts val="1429"/>
              <a:buFont typeface="Arial"/>
              <a:buChar char="●"/>
            </a:pPr>
            <a:r>
              <a:rPr b="0" i="0" lang="en" sz="1429" u="none" cap="none" strike="noStrike">
                <a:solidFill>
                  <a:schemeClr val="lt1"/>
                </a:solidFill>
                <a:latin typeface="Arial"/>
                <a:ea typeface="Arial"/>
                <a:cs typeface="Arial"/>
                <a:sym typeface="Arial"/>
              </a:rPr>
              <a:t>Mandatory compliance requirements. </a:t>
            </a:r>
            <a:endParaRPr b="0" i="0" sz="1429" u="none" cap="none" strike="noStrike">
              <a:solidFill>
                <a:schemeClr val="lt1"/>
              </a:solidFill>
              <a:latin typeface="Arial"/>
              <a:ea typeface="Arial"/>
              <a:cs typeface="Arial"/>
              <a:sym typeface="Arial"/>
            </a:endParaRPr>
          </a:p>
          <a:p>
            <a:pPr indent="-349651" lvl="0" marL="517872" marR="0" rtl="0" algn="l">
              <a:lnSpc>
                <a:spcPct val="100000"/>
              </a:lnSpc>
              <a:spcBef>
                <a:spcPts val="0"/>
              </a:spcBef>
              <a:spcAft>
                <a:spcPts val="0"/>
              </a:spcAft>
              <a:buClr>
                <a:schemeClr val="lt1"/>
              </a:buClr>
              <a:buSzPts val="1429"/>
              <a:buFont typeface="Arial"/>
              <a:buChar char="●"/>
            </a:pPr>
            <a:r>
              <a:rPr b="0" i="0" lang="en" sz="1429" u="none" cap="none" strike="noStrike">
                <a:solidFill>
                  <a:schemeClr val="lt1"/>
                </a:solidFill>
                <a:latin typeface="Arial"/>
                <a:ea typeface="Arial"/>
                <a:cs typeface="Arial"/>
                <a:sym typeface="Arial"/>
              </a:rPr>
              <a:t>Intended to carry legal authority nor intended to serve as the basis for protests or legal actions.</a:t>
            </a:r>
            <a:endParaRPr b="0" i="0" sz="1359" u="none" cap="none" strike="noStrike">
              <a:solidFill>
                <a:srgbClr val="000000"/>
              </a:solidFill>
              <a:latin typeface="Arial"/>
              <a:ea typeface="Arial"/>
              <a:cs typeface="Arial"/>
              <a:sym typeface="Arial"/>
            </a:endParaRPr>
          </a:p>
        </p:txBody>
      </p:sp>
      <p:sp>
        <p:nvSpPr>
          <p:cNvPr id="303" name="Google Shape;303;p12"/>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3"/>
          <p:cNvSpPr txBox="1"/>
          <p:nvPr>
            <p:ph type="title"/>
          </p:nvPr>
        </p:nvSpPr>
        <p:spPr>
          <a:xfrm>
            <a:off x="852425" y="247500"/>
            <a:ext cx="76491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Discretionary Practice: Category Management Buying Guide</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grpSp>
        <p:nvGrpSpPr>
          <p:cNvPr descr="Image of the Revolutionary FAR Overhaul (RFO) logo, displaying a red star with the letters RFO to the right in a booklet layout." id="309" name="Google Shape;309;p13"/>
          <p:cNvGrpSpPr/>
          <p:nvPr/>
        </p:nvGrpSpPr>
        <p:grpSpPr>
          <a:xfrm>
            <a:off x="76685" y="119670"/>
            <a:ext cx="700582" cy="700524"/>
            <a:chOff x="3624895" y="2847866"/>
            <a:chExt cx="572745" cy="572745"/>
          </a:xfrm>
        </p:grpSpPr>
        <p:grpSp>
          <p:nvGrpSpPr>
            <p:cNvPr id="310" name="Google Shape;310;p13"/>
            <p:cNvGrpSpPr/>
            <p:nvPr/>
          </p:nvGrpSpPr>
          <p:grpSpPr>
            <a:xfrm>
              <a:off x="3624895" y="2847866"/>
              <a:ext cx="572745" cy="572745"/>
              <a:chOff x="2699452" y="216428"/>
              <a:chExt cx="1923900" cy="1923900"/>
            </a:xfrm>
          </p:grpSpPr>
          <p:sp>
            <p:nvSpPr>
              <p:cNvPr id="311" name="Google Shape;311;p13"/>
              <p:cNvSpPr/>
              <p:nvPr/>
            </p:nvSpPr>
            <p:spPr>
              <a:xfrm>
                <a:off x="2699452" y="216428"/>
                <a:ext cx="1923900" cy="1923900"/>
              </a:xfrm>
              <a:prstGeom prst="ellipse">
                <a:avLst/>
              </a:prstGeom>
              <a:solidFill>
                <a:srgbClr val="FFFFFF"/>
              </a:solidFill>
              <a:ln cap="flat" cmpd="sng" w="12850">
                <a:solidFill>
                  <a:srgbClr val="BFBFBF"/>
                </a:solidFill>
                <a:prstDash val="solid"/>
                <a:round/>
                <a:headEnd len="sm" w="sm" type="none"/>
                <a:tailEnd len="sm" w="sm" type="none"/>
              </a:ln>
              <a:effectLst>
                <a:outerShdw blurRad="20809" rotWithShape="0" algn="bl" dir="5400000" dist="6936">
                  <a:srgbClr val="000000">
                    <a:alpha val="50196"/>
                  </a:srgbClr>
                </a:outerShdw>
              </a:effectLst>
            </p:spPr>
            <p:txBody>
              <a:bodyPr anchorCtr="0" anchor="ctr" bIns="10275" lIns="20500" spcFirstLastPara="1" rIns="20500" wrap="square" tIns="10275">
                <a:noAutofit/>
              </a:bodyPr>
              <a:lstStyle/>
              <a:p>
                <a:pPr indent="0" lvl="0" marL="0" marR="0" rtl="0" algn="ctr">
                  <a:lnSpc>
                    <a:spcPct val="100000"/>
                  </a:lnSpc>
                  <a:spcBef>
                    <a:spcPts val="0"/>
                  </a:spcBef>
                  <a:spcAft>
                    <a:spcPts val="0"/>
                  </a:spcAft>
                  <a:buClr>
                    <a:srgbClr val="072334"/>
                  </a:buClr>
                  <a:buSzPts val="359"/>
                  <a:buFont typeface="Arial"/>
                  <a:buNone/>
                </a:pPr>
                <a:r>
                  <a:t/>
                </a:r>
                <a:endParaRPr b="0" i="0" sz="359" u="none" cap="none" strike="noStrike">
                  <a:solidFill>
                    <a:srgbClr val="072334"/>
                  </a:solidFill>
                  <a:latin typeface="Arial"/>
                  <a:ea typeface="Arial"/>
                  <a:cs typeface="Arial"/>
                  <a:sym typeface="Arial"/>
                </a:endParaRPr>
              </a:p>
            </p:txBody>
          </p:sp>
          <p:pic>
            <p:nvPicPr>
              <p:cNvPr descr="Category Management Buying Guide cover" id="312" name="Google Shape;312;p13"/>
              <p:cNvPicPr preferRelativeResize="0"/>
              <p:nvPr/>
            </p:nvPicPr>
            <p:blipFill rotWithShape="1">
              <a:blip r:embed="rId3">
                <a:alphaModFix/>
              </a:blip>
              <a:srcRect b="0" l="0" r="0" t="0"/>
              <a:stretch/>
            </p:blipFill>
            <p:spPr>
              <a:xfrm>
                <a:off x="3136787" y="504398"/>
                <a:ext cx="1049225" cy="1347941"/>
              </a:xfrm>
              <a:prstGeom prst="rect">
                <a:avLst/>
              </a:prstGeom>
              <a:noFill/>
              <a:ln cap="flat" cmpd="sng" w="9525">
                <a:solidFill>
                  <a:srgbClr val="BFBFBF"/>
                </a:solidFill>
                <a:prstDash val="solid"/>
                <a:round/>
                <a:headEnd len="sm" w="sm" type="none"/>
                <a:tailEnd len="sm" w="sm" type="none"/>
              </a:ln>
            </p:spPr>
          </p:pic>
        </p:grpSp>
        <p:sp>
          <p:nvSpPr>
            <p:cNvPr id="313" name="Google Shape;313;p13"/>
            <p:cNvSpPr txBox="1"/>
            <p:nvPr/>
          </p:nvSpPr>
          <p:spPr>
            <a:xfrm>
              <a:off x="3722576" y="3190770"/>
              <a:ext cx="391800" cy="104700"/>
            </a:xfrm>
            <a:prstGeom prst="rect">
              <a:avLst/>
            </a:prstGeom>
            <a:noFill/>
            <a:ln>
              <a:noFill/>
            </a:ln>
          </p:spPr>
          <p:txBody>
            <a:bodyPr anchorCtr="0" anchor="t" bIns="29225" lIns="58525" spcFirstLastPara="1" rIns="58525" wrap="square" tIns="29225">
              <a:spAutoFit/>
            </a:bodyPr>
            <a:lstStyle/>
            <a:p>
              <a:pPr indent="0" lvl="0" marL="0" marR="0" rtl="0" algn="l">
                <a:lnSpc>
                  <a:spcPct val="100000"/>
                </a:lnSpc>
                <a:spcBef>
                  <a:spcPts val="0"/>
                </a:spcBef>
                <a:spcAft>
                  <a:spcPts val="0"/>
                </a:spcAft>
                <a:buClr>
                  <a:srgbClr val="000000"/>
                </a:buClr>
                <a:buSzPts val="448"/>
                <a:buFont typeface="Arial"/>
                <a:buNone/>
              </a:pPr>
              <a:r>
                <a:rPr b="1" i="0" lang="en" sz="448" u="none" cap="none" strike="noStrike">
                  <a:solidFill>
                    <a:srgbClr val="021F34"/>
                  </a:solidFill>
                  <a:latin typeface="Poppins"/>
                  <a:ea typeface="Poppins"/>
                  <a:cs typeface="Poppins"/>
                  <a:sym typeface="Poppins"/>
                </a:rPr>
                <a:t>CMBG</a:t>
              </a:r>
              <a:endParaRPr b="1" i="0" sz="448" u="none" cap="none" strike="noStrike">
                <a:solidFill>
                  <a:srgbClr val="990000"/>
                </a:solidFill>
                <a:latin typeface="Arial"/>
                <a:ea typeface="Arial"/>
                <a:cs typeface="Arial"/>
                <a:sym typeface="Arial"/>
              </a:endParaRPr>
            </a:p>
          </p:txBody>
        </p:sp>
      </p:grpSp>
      <p:cxnSp>
        <p:nvCxnSpPr>
          <p:cNvPr id="314" name="Google Shape;314;p13"/>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pic>
        <p:nvPicPr>
          <p:cNvPr descr="Category Management Buying Guide cover" id="315" name="Google Shape;315;p13"/>
          <p:cNvPicPr preferRelativeResize="0"/>
          <p:nvPr/>
        </p:nvPicPr>
        <p:blipFill rotWithShape="1">
          <a:blip r:embed="rId3">
            <a:alphaModFix/>
          </a:blip>
          <a:srcRect b="0" l="0" r="0" t="0"/>
          <a:stretch/>
        </p:blipFill>
        <p:spPr>
          <a:xfrm>
            <a:off x="305401" y="1410576"/>
            <a:ext cx="1409008" cy="1810126"/>
          </a:xfrm>
          <a:prstGeom prst="rect">
            <a:avLst/>
          </a:prstGeom>
          <a:noFill/>
          <a:ln cap="flat" cmpd="sng" w="9525">
            <a:solidFill>
              <a:schemeClr val="dk1"/>
            </a:solidFill>
            <a:prstDash val="solid"/>
            <a:round/>
            <a:headEnd len="sm" w="sm" type="none"/>
            <a:tailEnd len="sm" w="sm" type="none"/>
          </a:ln>
          <a:effectLst>
            <a:outerShdw blurRad="54376" rotWithShape="0" algn="bl" dir="5400000" dist="18125">
              <a:srgbClr val="000000">
                <a:alpha val="50196"/>
              </a:srgbClr>
            </a:outerShdw>
          </a:effectLst>
        </p:spPr>
      </p:pic>
      <p:sp>
        <p:nvSpPr>
          <p:cNvPr id="316" name="Google Shape;316;p13"/>
          <p:cNvSpPr txBox="1"/>
          <p:nvPr>
            <p:ph idx="1" type="body"/>
          </p:nvPr>
        </p:nvSpPr>
        <p:spPr>
          <a:xfrm>
            <a:off x="1941350" y="1152475"/>
            <a:ext cx="6891000" cy="2324649"/>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Works in concert with the FAR, FAR Companion and agency supplements highlighting sector-specific buying tips for navigating government-wide contracts. </a:t>
            </a:r>
            <a:endParaRPr sz="1500">
              <a:solidFill>
                <a:schemeClr val="dk1"/>
              </a:solidFill>
              <a:latin typeface="Merriweather"/>
              <a:ea typeface="Merriweather"/>
              <a:cs typeface="Merriweather"/>
              <a:sym typeface="Merriweather"/>
            </a:endParaRPr>
          </a:p>
          <a:p>
            <a:pPr indent="-323850" lvl="0" marL="457200" rtl="0" algn="l">
              <a:lnSpc>
                <a:spcPct val="100000"/>
              </a:lnSpc>
              <a:spcBef>
                <a:spcPts val="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It is organized by Categories of Spend, or What you are Buying.</a:t>
            </a:r>
            <a:endParaRPr sz="1500">
              <a:solidFill>
                <a:schemeClr val="dk1"/>
              </a:solidFill>
              <a:latin typeface="Merriweather"/>
              <a:ea typeface="Merriweather"/>
              <a:cs typeface="Merriweather"/>
              <a:sym typeface="Merriweather"/>
            </a:endParaRPr>
          </a:p>
          <a:p>
            <a:pPr indent="-323850" lvl="0" marL="457200" rtl="0" algn="l">
              <a:lnSpc>
                <a:spcPct val="100000"/>
              </a:lnSpc>
              <a:spcBef>
                <a:spcPts val="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Helps maximize centralized ordering of common spend</a:t>
            </a:r>
            <a:endParaRPr sz="1500">
              <a:solidFill>
                <a:schemeClr val="dk1"/>
              </a:solidFill>
              <a:latin typeface="Merriweather"/>
              <a:ea typeface="Merriweather"/>
              <a:cs typeface="Merriweather"/>
              <a:sym typeface="Merriweather"/>
            </a:endParaRPr>
          </a:p>
          <a:p>
            <a:pPr indent="-323850" lvl="0" marL="457200" rtl="0" algn="l">
              <a:lnSpc>
                <a:spcPct val="100000"/>
              </a:lnSpc>
              <a:spcBef>
                <a:spcPts val="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and recognizing the efficiency and cost benefits of leveraging previously negotiated terms and conditions from precompeted vehicles.</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317" name="Google Shape;317;p13"/>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txBox="1"/>
          <p:nvPr>
            <p:ph type="title"/>
          </p:nvPr>
        </p:nvSpPr>
        <p:spPr>
          <a:xfrm>
            <a:off x="851000" y="247488"/>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solidFill>
                  <a:schemeClr val="dk1"/>
                </a:solidFill>
                <a:latin typeface="Merriweather"/>
                <a:ea typeface="Merriweather"/>
                <a:cs typeface="Merriweather"/>
                <a:sym typeface="Merriweather"/>
              </a:rPr>
              <a:t>FAR Companion &amp; </a:t>
            </a:r>
            <a:r>
              <a:rPr b="1" lang="en" sz="1800">
                <a:latin typeface="Merriweather"/>
                <a:ea typeface="Merriweather"/>
                <a:cs typeface="Merriweather"/>
                <a:sym typeface="Merriweather"/>
              </a:rPr>
              <a:t>Category Management Buying Guide</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grpSp>
        <p:nvGrpSpPr>
          <p:cNvPr descr="Image of the Category Management Buying Guide (CMBG) logo, displaying a red star with the letters CMBG to the right in a booklet layout." id="323" name="Google Shape;323;p14"/>
          <p:cNvGrpSpPr/>
          <p:nvPr/>
        </p:nvGrpSpPr>
        <p:grpSpPr>
          <a:xfrm>
            <a:off x="76685" y="119670"/>
            <a:ext cx="700582" cy="700524"/>
            <a:chOff x="3624895" y="2847866"/>
            <a:chExt cx="572745" cy="572745"/>
          </a:xfrm>
        </p:grpSpPr>
        <p:grpSp>
          <p:nvGrpSpPr>
            <p:cNvPr id="324" name="Google Shape;324;p14"/>
            <p:cNvGrpSpPr/>
            <p:nvPr/>
          </p:nvGrpSpPr>
          <p:grpSpPr>
            <a:xfrm>
              <a:off x="3624895" y="2847866"/>
              <a:ext cx="572745" cy="572745"/>
              <a:chOff x="2699452" y="216428"/>
              <a:chExt cx="1923900" cy="1923900"/>
            </a:xfrm>
          </p:grpSpPr>
          <p:sp>
            <p:nvSpPr>
              <p:cNvPr id="325" name="Google Shape;325;p14"/>
              <p:cNvSpPr/>
              <p:nvPr/>
            </p:nvSpPr>
            <p:spPr>
              <a:xfrm>
                <a:off x="2699452" y="216428"/>
                <a:ext cx="1923900" cy="1923900"/>
              </a:xfrm>
              <a:prstGeom prst="ellipse">
                <a:avLst/>
              </a:prstGeom>
              <a:solidFill>
                <a:srgbClr val="FFFFFF"/>
              </a:solidFill>
              <a:ln cap="flat" cmpd="sng" w="12850">
                <a:solidFill>
                  <a:srgbClr val="BFBFBF"/>
                </a:solidFill>
                <a:prstDash val="solid"/>
                <a:round/>
                <a:headEnd len="sm" w="sm" type="none"/>
                <a:tailEnd len="sm" w="sm" type="none"/>
              </a:ln>
              <a:effectLst>
                <a:outerShdw blurRad="20809" rotWithShape="0" algn="bl" dir="5400000" dist="6936">
                  <a:srgbClr val="000000">
                    <a:alpha val="50196"/>
                  </a:srgbClr>
                </a:outerShdw>
              </a:effectLst>
            </p:spPr>
            <p:txBody>
              <a:bodyPr anchorCtr="0" anchor="ctr" bIns="10275" lIns="20500" spcFirstLastPara="1" rIns="20500" wrap="square" tIns="10275">
                <a:noAutofit/>
              </a:bodyPr>
              <a:lstStyle/>
              <a:p>
                <a:pPr indent="0" lvl="0" marL="0" marR="0" rtl="0" algn="ctr">
                  <a:lnSpc>
                    <a:spcPct val="100000"/>
                  </a:lnSpc>
                  <a:spcBef>
                    <a:spcPts val="0"/>
                  </a:spcBef>
                  <a:spcAft>
                    <a:spcPts val="0"/>
                  </a:spcAft>
                  <a:buClr>
                    <a:srgbClr val="072334"/>
                  </a:buClr>
                  <a:buSzPts val="359"/>
                  <a:buFont typeface="Arial"/>
                  <a:buNone/>
                </a:pPr>
                <a:r>
                  <a:t/>
                </a:r>
                <a:endParaRPr b="0" i="0" sz="359" u="none" cap="none" strike="noStrike">
                  <a:solidFill>
                    <a:srgbClr val="072334"/>
                  </a:solidFill>
                  <a:latin typeface="Arial"/>
                  <a:ea typeface="Arial"/>
                  <a:cs typeface="Arial"/>
                  <a:sym typeface="Arial"/>
                </a:endParaRPr>
              </a:p>
            </p:txBody>
          </p:sp>
          <p:pic>
            <p:nvPicPr>
              <p:cNvPr descr="Category Management Buying Guide cover" id="326" name="Google Shape;326;p14"/>
              <p:cNvPicPr preferRelativeResize="0"/>
              <p:nvPr/>
            </p:nvPicPr>
            <p:blipFill rotWithShape="1">
              <a:blip r:embed="rId3">
                <a:alphaModFix/>
              </a:blip>
              <a:srcRect b="0" l="0" r="0" t="0"/>
              <a:stretch/>
            </p:blipFill>
            <p:spPr>
              <a:xfrm>
                <a:off x="3136787" y="504398"/>
                <a:ext cx="1049225" cy="1347941"/>
              </a:xfrm>
              <a:prstGeom prst="rect">
                <a:avLst/>
              </a:prstGeom>
              <a:noFill/>
              <a:ln cap="flat" cmpd="sng" w="9525">
                <a:solidFill>
                  <a:srgbClr val="BFBFBF"/>
                </a:solidFill>
                <a:prstDash val="solid"/>
                <a:round/>
                <a:headEnd len="sm" w="sm" type="none"/>
                <a:tailEnd len="sm" w="sm" type="none"/>
              </a:ln>
            </p:spPr>
          </p:pic>
        </p:grpSp>
        <p:sp>
          <p:nvSpPr>
            <p:cNvPr id="327" name="Google Shape;327;p14"/>
            <p:cNvSpPr txBox="1"/>
            <p:nvPr/>
          </p:nvSpPr>
          <p:spPr>
            <a:xfrm>
              <a:off x="3722576" y="3190770"/>
              <a:ext cx="391800" cy="104700"/>
            </a:xfrm>
            <a:prstGeom prst="rect">
              <a:avLst/>
            </a:prstGeom>
            <a:noFill/>
            <a:ln>
              <a:noFill/>
            </a:ln>
          </p:spPr>
          <p:txBody>
            <a:bodyPr anchorCtr="0" anchor="t" bIns="29225" lIns="58525" spcFirstLastPara="1" rIns="58525" wrap="square" tIns="29225">
              <a:spAutoFit/>
            </a:bodyPr>
            <a:lstStyle/>
            <a:p>
              <a:pPr indent="0" lvl="0" marL="0" marR="0" rtl="0" algn="l">
                <a:lnSpc>
                  <a:spcPct val="100000"/>
                </a:lnSpc>
                <a:spcBef>
                  <a:spcPts val="0"/>
                </a:spcBef>
                <a:spcAft>
                  <a:spcPts val="0"/>
                </a:spcAft>
                <a:buClr>
                  <a:srgbClr val="000000"/>
                </a:buClr>
                <a:buSzPts val="448"/>
                <a:buFont typeface="Arial"/>
                <a:buNone/>
              </a:pPr>
              <a:r>
                <a:rPr b="1" i="0" lang="en" sz="448" u="none" cap="none" strike="noStrike">
                  <a:solidFill>
                    <a:srgbClr val="021F34"/>
                  </a:solidFill>
                  <a:latin typeface="Poppins"/>
                  <a:ea typeface="Poppins"/>
                  <a:cs typeface="Poppins"/>
                  <a:sym typeface="Poppins"/>
                </a:rPr>
                <a:t>CMBG</a:t>
              </a:r>
              <a:endParaRPr b="1" i="0" sz="448" u="none" cap="none" strike="noStrike">
                <a:solidFill>
                  <a:srgbClr val="990000"/>
                </a:solidFill>
                <a:latin typeface="Arial"/>
                <a:ea typeface="Arial"/>
                <a:cs typeface="Arial"/>
                <a:sym typeface="Arial"/>
              </a:endParaRPr>
            </a:p>
          </p:txBody>
        </p:sp>
      </p:grpSp>
      <p:cxnSp>
        <p:nvCxnSpPr>
          <p:cNvPr id="328" name="Google Shape;328;p14"/>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pic>
        <p:nvPicPr>
          <p:cNvPr descr="create an icon to represent quick trivia " id="329" name="Google Shape;329;p14"/>
          <p:cNvPicPr preferRelativeResize="0"/>
          <p:nvPr/>
        </p:nvPicPr>
        <p:blipFill rotWithShape="1">
          <a:blip r:embed="rId4">
            <a:alphaModFix/>
          </a:blip>
          <a:srcRect b="9049" l="2918" r="58539" t="51797"/>
          <a:stretch/>
        </p:blipFill>
        <p:spPr>
          <a:xfrm>
            <a:off x="76688" y="1211575"/>
            <a:ext cx="700575" cy="711715"/>
          </a:xfrm>
          <a:prstGeom prst="rect">
            <a:avLst/>
          </a:prstGeom>
          <a:noFill/>
          <a:ln>
            <a:noFill/>
          </a:ln>
        </p:spPr>
      </p:pic>
      <p:sp>
        <p:nvSpPr>
          <p:cNvPr id="330" name="Google Shape;330;p14"/>
          <p:cNvSpPr txBox="1"/>
          <p:nvPr>
            <p:ph idx="1" type="body"/>
          </p:nvPr>
        </p:nvSpPr>
        <p:spPr>
          <a:xfrm>
            <a:off x="962526" y="1152476"/>
            <a:ext cx="7869774" cy="1419274"/>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45720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Quick Trivia: How do you feel about the FAR Companion and Category Management Buying Guide informing your acquisition strategy?</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331" name="Google Shape;331;p14"/>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Image of the FAR Companion logo, featuring a red star with the words &quot;Oral Acquisition Plans&quot; in the center in a booklet format." id="336" name="Google Shape;336;p15">
            <a:hlinkClick r:id="rId3"/>
          </p:cNvPr>
          <p:cNvPicPr preferRelativeResize="0"/>
          <p:nvPr/>
        </p:nvPicPr>
        <p:blipFill rotWithShape="1">
          <a:blip r:embed="rId4">
            <a:alphaModFix/>
          </a:blip>
          <a:srcRect b="0" l="0" r="0" t="0"/>
          <a:stretch/>
        </p:blipFill>
        <p:spPr>
          <a:xfrm>
            <a:off x="2328673" y="1826676"/>
            <a:ext cx="1150920" cy="1484900"/>
          </a:xfrm>
          <a:prstGeom prst="rect">
            <a:avLst/>
          </a:prstGeom>
          <a:noFill/>
          <a:ln>
            <a:noFill/>
          </a:ln>
          <a:effectLst>
            <a:outerShdw blurRad="42475" rotWithShape="0" algn="bl" dir="5400000" dist="14158">
              <a:srgbClr val="000000">
                <a:alpha val="50196"/>
              </a:srgbClr>
            </a:outerShdw>
          </a:effectLst>
        </p:spPr>
      </p:pic>
      <p:sp>
        <p:nvSpPr>
          <p:cNvPr id="337" name="Google Shape;337;p15"/>
          <p:cNvSpPr txBox="1"/>
          <p:nvPr>
            <p:ph type="title"/>
          </p:nvPr>
        </p:nvSpPr>
        <p:spPr>
          <a:xfrm>
            <a:off x="311700" y="-572700"/>
            <a:ext cx="8520600" cy="572700"/>
          </a:xfrm>
          <a:prstGeom prst="rect">
            <a:avLst/>
          </a:prstGeom>
          <a:noFill/>
          <a:ln>
            <a:noFill/>
          </a:ln>
        </p:spPr>
        <p:txBody>
          <a:bodyPr anchorCtr="0" anchor="b" bIns="91425" lIns="91425" spcFirstLastPara="1" rIns="91425" wrap="square" tIns="91425">
            <a:noAutofit/>
          </a:bodyPr>
          <a:lstStyle/>
          <a:p>
            <a:pPr indent="-88900" lvl="0" marL="0" rtl="0" algn="l">
              <a:lnSpc>
                <a:spcPct val="100000"/>
              </a:lnSpc>
              <a:spcBef>
                <a:spcPts val="0"/>
              </a:spcBef>
              <a:spcAft>
                <a:spcPts val="0"/>
              </a:spcAft>
              <a:buSzPts val="1400"/>
              <a:buChar char="●"/>
            </a:pPr>
            <a:r>
              <a:rPr lang="en"/>
              <a:t>RFO Walkthrough Chart </a:t>
            </a:r>
            <a:endParaRPr/>
          </a:p>
        </p:txBody>
      </p:sp>
      <p:sp>
        <p:nvSpPr>
          <p:cNvPr id="338" name="Google Shape;338;p15"/>
          <p:cNvSpPr txBox="1"/>
          <p:nvPr/>
        </p:nvSpPr>
        <p:spPr>
          <a:xfrm>
            <a:off x="494700" y="276600"/>
            <a:ext cx="81546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1827"/>
                </a:solidFill>
                <a:latin typeface="Merriweather"/>
                <a:ea typeface="Merriweather"/>
                <a:cs typeface="Merriweather"/>
                <a:sym typeface="Merriweather"/>
              </a:rPr>
              <a:t>Right-Sized Planning and Commercial-First Procurement Strategy: What does the RFO Mean for your Acquisition Strategy?</a:t>
            </a:r>
            <a:endParaRPr b="1" i="0" sz="18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9" name="Google Shape;339;p15"/>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id="340" name="Google Shape;340;p15"/>
          <p:cNvSpPr/>
          <p:nvPr/>
        </p:nvSpPr>
        <p:spPr>
          <a:xfrm>
            <a:off x="423325" y="1268091"/>
            <a:ext cx="1515600" cy="559200"/>
          </a:xfrm>
          <a:prstGeom prst="rect">
            <a:avLst/>
          </a:prstGeom>
          <a:solidFill>
            <a:srgbClr val="1F2D61"/>
          </a:solidFill>
          <a:ln cap="flat" cmpd="sng" w="9525">
            <a:solidFill>
              <a:srgbClr val="595959"/>
            </a:solidFill>
            <a:prstDash val="solid"/>
            <a:round/>
            <a:headEnd len="sm" w="sm" type="none"/>
            <a:tailEnd len="sm" w="sm" type="none"/>
          </a:ln>
        </p:spPr>
        <p:txBody>
          <a:bodyPr anchorCtr="0" anchor="ctr" bIns="52225" lIns="52225" spcFirstLastPara="1" rIns="52225" wrap="square" tIns="52225">
            <a:noAutofit/>
          </a:bodyPr>
          <a:lstStyle/>
          <a:p>
            <a:pPr indent="0" lvl="0" marL="0" marR="0" rtl="0" algn="ctr">
              <a:lnSpc>
                <a:spcPct val="100000"/>
              </a:lnSpc>
              <a:spcBef>
                <a:spcPts val="0"/>
              </a:spcBef>
              <a:spcAft>
                <a:spcPts val="0"/>
              </a:spcAft>
              <a:buClr>
                <a:srgbClr val="000000"/>
              </a:buClr>
              <a:buSzPts val="951"/>
              <a:buFont typeface="Arial"/>
              <a:buNone/>
            </a:pPr>
            <a:r>
              <a:rPr b="1" i="0" lang="en" sz="951" u="none" cap="none" strike="noStrike">
                <a:solidFill>
                  <a:srgbClr val="FFFFFF"/>
                </a:solidFill>
                <a:latin typeface="Arial"/>
                <a:ea typeface="Arial"/>
                <a:cs typeface="Arial"/>
                <a:sym typeface="Arial"/>
              </a:rPr>
              <a:t>RFO Parts 7, 10, 8, 12</a:t>
            </a:r>
            <a:endParaRPr b="1" i="0" sz="951" u="none" cap="none" strike="noStrike">
              <a:solidFill>
                <a:srgbClr val="FFFFFF"/>
              </a:solidFill>
              <a:latin typeface="Arial"/>
              <a:ea typeface="Arial"/>
              <a:cs typeface="Arial"/>
              <a:sym typeface="Arial"/>
            </a:endParaRPr>
          </a:p>
        </p:txBody>
      </p:sp>
      <p:sp>
        <p:nvSpPr>
          <p:cNvPr descr="An image of a dark blue arrow pointing to the right." id="341" name="Google Shape;341;p15"/>
          <p:cNvSpPr/>
          <p:nvPr/>
        </p:nvSpPr>
        <p:spPr>
          <a:xfrm>
            <a:off x="1938875" y="15916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342" name="Google Shape;342;p15"/>
          <p:cNvSpPr/>
          <p:nvPr/>
        </p:nvSpPr>
        <p:spPr>
          <a:xfrm>
            <a:off x="2328746" y="1268091"/>
            <a:ext cx="1151100" cy="549300"/>
          </a:xfrm>
          <a:prstGeom prst="rect">
            <a:avLst/>
          </a:prstGeom>
          <a:solidFill>
            <a:srgbClr val="B11117"/>
          </a:solidFill>
          <a:ln cap="flat" cmpd="sng" w="9525">
            <a:solidFill>
              <a:srgbClr val="000000"/>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69"/>
              <a:buFont typeface="Arial"/>
              <a:buNone/>
            </a:pPr>
            <a:r>
              <a:rPr b="1" i="0" lang="en" sz="1069" u="none" cap="none" strike="noStrike">
                <a:solidFill>
                  <a:srgbClr val="FFFFFF"/>
                </a:solidFill>
                <a:latin typeface="Arial"/>
                <a:ea typeface="Arial"/>
                <a:cs typeface="Arial"/>
                <a:sym typeface="Arial"/>
              </a:rPr>
              <a:t>FAR Companion</a:t>
            </a:r>
            <a:endParaRPr b="1" i="0" sz="1069" u="none" cap="none" strike="noStrike">
              <a:solidFill>
                <a:srgbClr val="FFFFFF"/>
              </a:solidFill>
              <a:latin typeface="Arial"/>
              <a:ea typeface="Arial"/>
              <a:cs typeface="Arial"/>
              <a:sym typeface="Arial"/>
            </a:endParaRPr>
          </a:p>
        </p:txBody>
      </p:sp>
      <p:pic>
        <p:nvPicPr>
          <p:cNvPr descr="The image shows the acquisition.gov website, specifically the webpage for FAR Parts and agency deviations." id="343" name="Google Shape;343;p15"/>
          <p:cNvPicPr preferRelativeResize="0"/>
          <p:nvPr/>
        </p:nvPicPr>
        <p:blipFill rotWithShape="1">
          <a:blip r:embed="rId5">
            <a:alphaModFix/>
          </a:blip>
          <a:srcRect b="0" l="0" r="0" t="0"/>
          <a:stretch/>
        </p:blipFill>
        <p:spPr>
          <a:xfrm>
            <a:off x="423471" y="1846911"/>
            <a:ext cx="1515402" cy="1444446"/>
          </a:xfrm>
          <a:prstGeom prst="rect">
            <a:avLst/>
          </a:prstGeom>
          <a:solidFill>
            <a:srgbClr val="740000"/>
          </a:solidFill>
          <a:ln>
            <a:noFill/>
          </a:ln>
        </p:spPr>
      </p:pic>
      <p:sp>
        <p:nvSpPr>
          <p:cNvPr descr="An image of a dark blue arrow pointing to the right." id="344" name="Google Shape;344;p15"/>
          <p:cNvSpPr/>
          <p:nvPr/>
        </p:nvSpPr>
        <p:spPr>
          <a:xfrm>
            <a:off x="3489012" y="15916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345" name="Google Shape;345;p15"/>
          <p:cNvSpPr/>
          <p:nvPr/>
        </p:nvSpPr>
        <p:spPr>
          <a:xfrm>
            <a:off x="3878754" y="1268091"/>
            <a:ext cx="1132500" cy="549300"/>
          </a:xfrm>
          <a:prstGeom prst="rect">
            <a:avLst/>
          </a:prstGeom>
          <a:solidFill>
            <a:srgbClr val="B11117"/>
          </a:solidFill>
          <a:ln cap="flat" cmpd="sng" w="9525">
            <a:solidFill>
              <a:srgbClr val="000000"/>
            </a:solidFill>
            <a:prstDash val="solid"/>
            <a:round/>
            <a:headEnd len="sm" w="sm" type="none"/>
            <a:tailEnd len="sm" w="sm" type="none"/>
          </a:ln>
          <a:effectLst>
            <a:outerShdw blurRad="55634" rotWithShape="0" algn="bl" dir="5400000" dist="18545">
              <a:srgbClr val="000000">
                <a:alpha val="50196"/>
              </a:srgbClr>
            </a:outerShdw>
            <a:reflection blurRad="0" dir="5400000" dist="37089" endA="0" endPos="30000" fadeDir="5400012" kx="0" rotWithShape="0" algn="bl" stPos="0" sy="-100000" ky="0"/>
          </a:effectLst>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69"/>
              <a:buFont typeface="Arial"/>
              <a:buNone/>
            </a:pPr>
            <a:r>
              <a:rPr b="1" i="0" lang="en" sz="1069" u="none" cap="none" strike="noStrike">
                <a:solidFill>
                  <a:srgbClr val="FFFFFF"/>
                </a:solidFill>
                <a:latin typeface="Arial"/>
                <a:ea typeface="Arial"/>
                <a:cs typeface="Arial"/>
                <a:sym typeface="Arial"/>
              </a:rPr>
              <a:t>Category Management Buying Guide</a:t>
            </a:r>
            <a:endParaRPr b="1" i="0" sz="1069" u="none" cap="none" strike="noStrike">
              <a:solidFill>
                <a:srgbClr val="FFFFFF"/>
              </a:solidFill>
              <a:latin typeface="Arial"/>
              <a:ea typeface="Arial"/>
              <a:cs typeface="Arial"/>
              <a:sym typeface="Arial"/>
            </a:endParaRPr>
          </a:p>
        </p:txBody>
      </p:sp>
      <p:pic>
        <p:nvPicPr>
          <p:cNvPr descr="Image of a sample page from the Category Management Buying Guide, illustrating requirements, value, priority, contracting method, and approach in rows." id="346" name="Google Shape;346;p15"/>
          <p:cNvPicPr preferRelativeResize="0"/>
          <p:nvPr/>
        </p:nvPicPr>
        <p:blipFill rotWithShape="1">
          <a:blip r:embed="rId6">
            <a:alphaModFix/>
          </a:blip>
          <a:srcRect b="0" l="0" r="40458" t="0"/>
          <a:stretch/>
        </p:blipFill>
        <p:spPr>
          <a:xfrm>
            <a:off x="3869675" y="1864200"/>
            <a:ext cx="1150925" cy="941150"/>
          </a:xfrm>
          <a:prstGeom prst="rect">
            <a:avLst/>
          </a:prstGeom>
          <a:noFill/>
          <a:ln cap="flat" cmpd="sng" w="11825">
            <a:solidFill>
              <a:srgbClr val="000000"/>
            </a:solidFill>
            <a:prstDash val="solid"/>
            <a:miter lim="8000"/>
            <a:headEnd len="sm" w="sm" type="none"/>
            <a:tailEnd len="sm" w="sm" type="none"/>
          </a:ln>
        </p:spPr>
      </p:pic>
      <p:sp>
        <p:nvSpPr>
          <p:cNvPr descr="An image of a dark blue arrow pointing to the right." id="347" name="Google Shape;347;p15"/>
          <p:cNvSpPr/>
          <p:nvPr/>
        </p:nvSpPr>
        <p:spPr>
          <a:xfrm>
            <a:off x="5015957" y="15916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348" name="Google Shape;348;p15"/>
          <p:cNvSpPr/>
          <p:nvPr/>
        </p:nvSpPr>
        <p:spPr>
          <a:xfrm>
            <a:off x="5410412" y="1218353"/>
            <a:ext cx="1403400" cy="549300"/>
          </a:xfrm>
          <a:prstGeom prst="rect">
            <a:avLst/>
          </a:prstGeom>
          <a:solidFill>
            <a:srgbClr val="B11117"/>
          </a:solidFill>
          <a:ln cap="flat" cmpd="sng" w="9525">
            <a:solidFill>
              <a:srgbClr val="595959"/>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623"/>
              <a:buFont typeface="Arial"/>
              <a:buNone/>
            </a:pPr>
            <a:r>
              <a:rPr b="1" i="0" lang="en" sz="1069" u="none" cap="none" strike="noStrike">
                <a:solidFill>
                  <a:srgbClr val="FFFFFF"/>
                </a:solidFill>
                <a:latin typeface="Arial"/>
                <a:ea typeface="Arial"/>
                <a:cs typeface="Arial"/>
                <a:sym typeface="Arial"/>
              </a:rPr>
              <a:t>Smart Accelerators from </a:t>
            </a:r>
            <a:endParaRPr b="1" i="0" sz="1069"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23"/>
              <a:buFont typeface="Arial"/>
              <a:buNone/>
            </a:pPr>
            <a:r>
              <a:rPr b="1" i="0" lang="en" sz="1069" u="none" cap="none" strike="noStrike">
                <a:solidFill>
                  <a:srgbClr val="FFFFFF"/>
                </a:solidFill>
                <a:latin typeface="Arial"/>
                <a:ea typeface="Arial"/>
                <a:cs typeface="Arial"/>
                <a:sym typeface="Arial"/>
              </a:rPr>
              <a:t>Practitioner Albums</a:t>
            </a:r>
            <a:endParaRPr b="1" i="0" sz="1069" u="none" cap="none" strike="noStrike">
              <a:solidFill>
                <a:srgbClr val="FFFFFF"/>
              </a:solidFill>
              <a:latin typeface="Arial"/>
              <a:ea typeface="Arial"/>
              <a:cs typeface="Arial"/>
              <a:sym typeface="Arial"/>
            </a:endParaRPr>
          </a:p>
        </p:txBody>
      </p:sp>
      <p:sp>
        <p:nvSpPr>
          <p:cNvPr descr="An image of a dark blue arrow pointing to the right." id="349" name="Google Shape;349;p15"/>
          <p:cNvSpPr/>
          <p:nvPr/>
        </p:nvSpPr>
        <p:spPr>
          <a:xfrm>
            <a:off x="6813888" y="1541920"/>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350" name="Google Shape;350;p15"/>
          <p:cNvSpPr/>
          <p:nvPr/>
        </p:nvSpPr>
        <p:spPr>
          <a:xfrm>
            <a:off x="7202960" y="1218353"/>
            <a:ext cx="1151100" cy="54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70"/>
              <a:buFont typeface="Arial"/>
              <a:buNone/>
            </a:pPr>
            <a:r>
              <a:rPr b="1" i="0" lang="en" sz="1070" u="none" cap="none" strike="noStrike">
                <a:solidFill>
                  <a:srgbClr val="000000"/>
                </a:solidFill>
                <a:latin typeface="Arial"/>
                <a:ea typeface="Arial"/>
                <a:cs typeface="Arial"/>
                <a:sym typeface="Arial"/>
              </a:rPr>
              <a:t>Testing, Training &amp; Coaching</a:t>
            </a:r>
            <a:endParaRPr b="1" i="0" sz="1070" u="none" cap="none" strike="noStrike">
              <a:solidFill>
                <a:srgbClr val="000000"/>
              </a:solidFill>
              <a:latin typeface="Arial"/>
              <a:ea typeface="Arial"/>
              <a:cs typeface="Arial"/>
              <a:sym typeface="Arial"/>
            </a:endParaRPr>
          </a:p>
        </p:txBody>
      </p:sp>
      <p:sp>
        <p:nvSpPr>
          <p:cNvPr id="351" name="Google Shape;351;p15"/>
          <p:cNvSpPr txBox="1"/>
          <p:nvPr/>
        </p:nvSpPr>
        <p:spPr>
          <a:xfrm>
            <a:off x="5410339" y="1777875"/>
            <a:ext cx="1403400" cy="116700"/>
          </a:xfrm>
          <a:prstGeom prst="rect">
            <a:avLst/>
          </a:prstGeom>
          <a:solidFill>
            <a:srgbClr val="021F34"/>
          </a:solidFill>
          <a:ln>
            <a:noFill/>
          </a:ln>
        </p:spPr>
        <p:txBody>
          <a:bodyPr anchorCtr="0" anchor="ctr" bIns="89000" lIns="89000" spcFirstLastPara="1" rIns="89000" wrap="square" tIns="89000">
            <a:noAutofit/>
          </a:bodyPr>
          <a:lstStyle/>
          <a:p>
            <a:pPr indent="0" lvl="0" marL="0" marR="0" rtl="0" algn="ctr">
              <a:lnSpc>
                <a:spcPct val="100000"/>
              </a:lnSpc>
              <a:spcBef>
                <a:spcPts val="0"/>
              </a:spcBef>
              <a:spcAft>
                <a:spcPts val="0"/>
              </a:spcAft>
              <a:buClr>
                <a:srgbClr val="000000"/>
              </a:buClr>
              <a:buSzPts val="584"/>
              <a:buFont typeface="Arial"/>
              <a:buNone/>
            </a:pPr>
            <a:r>
              <a:rPr b="1" i="0" lang="en" sz="584" u="none" cap="none" strike="noStrike">
                <a:solidFill>
                  <a:srgbClr val="FFFFFF"/>
                </a:solidFill>
                <a:latin typeface="Roboto"/>
                <a:ea typeface="Roboto"/>
                <a:cs typeface="Roboto"/>
                <a:sym typeface="Roboto"/>
              </a:rPr>
              <a:t>EXAMPLE</a:t>
            </a:r>
            <a:endParaRPr b="1" i="0" sz="584" u="none" cap="none" strike="noStrike">
              <a:solidFill>
                <a:srgbClr val="FFFFFF"/>
              </a:solidFill>
              <a:latin typeface="Roboto"/>
              <a:ea typeface="Roboto"/>
              <a:cs typeface="Roboto"/>
              <a:sym typeface="Roboto"/>
            </a:endParaRPr>
          </a:p>
        </p:txBody>
      </p:sp>
      <p:sp>
        <p:nvSpPr>
          <p:cNvPr id="352" name="Google Shape;352;p15"/>
          <p:cNvSpPr txBox="1"/>
          <p:nvPr/>
        </p:nvSpPr>
        <p:spPr>
          <a:xfrm rot="-779263">
            <a:off x="2191428" y="2202442"/>
            <a:ext cx="1308165" cy="46181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Oral Acquisition Plans (FC 7.102(a))</a:t>
            </a:r>
            <a:endParaRPr b="1" i="0" sz="900" u="none" cap="none" strike="noStrike">
              <a:solidFill>
                <a:srgbClr val="000000"/>
              </a:solidFill>
              <a:latin typeface="Arial"/>
              <a:ea typeface="Arial"/>
              <a:cs typeface="Arial"/>
              <a:sym typeface="Arial"/>
            </a:endParaRPr>
          </a:p>
        </p:txBody>
      </p:sp>
      <p:pic>
        <p:nvPicPr>
          <p:cNvPr descr="The image shows the practitioner's albums module, specifically optimizing competition and innovation through Early Acquisition Planning." id="353" name="Google Shape;353;p15"/>
          <p:cNvPicPr preferRelativeResize="0"/>
          <p:nvPr/>
        </p:nvPicPr>
        <p:blipFill rotWithShape="1">
          <a:blip r:embed="rId7">
            <a:alphaModFix/>
          </a:blip>
          <a:srcRect b="0" l="0" r="0" t="0"/>
          <a:stretch/>
        </p:blipFill>
        <p:spPr>
          <a:xfrm>
            <a:off x="5420147" y="1910982"/>
            <a:ext cx="1393602" cy="1330633"/>
          </a:xfrm>
          <a:prstGeom prst="rect">
            <a:avLst/>
          </a:prstGeom>
          <a:noFill/>
          <a:ln>
            <a:noFill/>
          </a:ln>
        </p:spPr>
      </p:pic>
      <p:pic>
        <p:nvPicPr>
          <p:cNvPr descr="The image shows the GSA Pilots webpage, specifically the testing RFO page." id="354" name="Google Shape;354;p15"/>
          <p:cNvPicPr preferRelativeResize="0"/>
          <p:nvPr/>
        </p:nvPicPr>
        <p:blipFill rotWithShape="1">
          <a:blip r:embed="rId8">
            <a:alphaModFix/>
          </a:blip>
          <a:srcRect b="0" l="0" r="37079" t="0"/>
          <a:stretch/>
        </p:blipFill>
        <p:spPr>
          <a:xfrm>
            <a:off x="7203710" y="1777881"/>
            <a:ext cx="1151014" cy="1386735"/>
          </a:xfrm>
          <a:prstGeom prst="rect">
            <a:avLst/>
          </a:prstGeom>
          <a:noFill/>
          <a:ln>
            <a:noFill/>
          </a:ln>
        </p:spPr>
      </p:pic>
      <p:sp>
        <p:nvSpPr>
          <p:cNvPr id="355" name="Google Shape;355;p15"/>
          <p:cNvSpPr txBox="1"/>
          <p:nvPr/>
        </p:nvSpPr>
        <p:spPr>
          <a:xfrm>
            <a:off x="661900" y="3688800"/>
            <a:ext cx="65418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erriweather"/>
                <a:ea typeface="Merriweather"/>
                <a:cs typeface="Merriweather"/>
                <a:sym typeface="Merriweather"/>
              </a:rPr>
              <a:t>Let’s Dive into all of the above!</a:t>
            </a:r>
            <a:endParaRPr b="1" i="0" sz="1400" u="none" cap="none" strike="noStrike">
              <a:solidFill>
                <a:srgbClr val="000000"/>
              </a:solidFill>
              <a:latin typeface="Merriweather"/>
              <a:ea typeface="Merriweather"/>
              <a:cs typeface="Merriweather"/>
              <a:sym typeface="Merriweather"/>
            </a:endParaRPr>
          </a:p>
        </p:txBody>
      </p:sp>
      <p:sp>
        <p:nvSpPr>
          <p:cNvPr id="356" name="Google Shape;356;p15"/>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6"/>
          <p:cNvSpPr txBox="1"/>
          <p:nvPr>
            <p:ph type="title"/>
          </p:nvPr>
        </p:nvSpPr>
        <p:spPr>
          <a:xfrm>
            <a:off x="352575" y="2720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solidFill>
                  <a:srgbClr val="111827"/>
                </a:solidFill>
                <a:latin typeface="Merriweather"/>
                <a:ea typeface="Merriweather"/>
                <a:cs typeface="Merriweather"/>
                <a:sym typeface="Merriweather"/>
              </a:rPr>
              <a:t>RFO Parts 7, 8, 10 &amp; 12: Right-Sized Planning and Commercial-First Procurement Strategy</a:t>
            </a:r>
            <a:endParaRPr b="1" sz="1800">
              <a:latin typeface="Merriweather"/>
              <a:ea typeface="Merriweather"/>
              <a:cs typeface="Merriweather"/>
              <a:sym typeface="Merriweather"/>
            </a:endParaRPr>
          </a:p>
        </p:txBody>
      </p:sp>
      <p:cxnSp>
        <p:nvCxnSpPr>
          <p:cNvPr id="362" name="Google Shape;362;p16"/>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id="363" name="Google Shape;363;p16"/>
          <p:cNvSpPr txBox="1"/>
          <p:nvPr>
            <p:ph idx="1" type="body"/>
          </p:nvPr>
        </p:nvSpPr>
        <p:spPr>
          <a:xfrm>
            <a:off x="311700" y="1076925"/>
            <a:ext cx="4260300" cy="173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Merriweather"/>
                <a:ea typeface="Merriweather"/>
                <a:cs typeface="Merriweather"/>
                <a:sym typeface="Merriweather"/>
              </a:rPr>
              <a:t>RFO 7</a:t>
            </a:r>
            <a:endParaRPr sz="1200">
              <a:solidFill>
                <a:srgbClr val="111827"/>
              </a:solidFill>
              <a:latin typeface="Merriweather"/>
              <a:ea typeface="Merriweather"/>
              <a:cs typeface="Merriweather"/>
              <a:sym typeface="Merriweather"/>
            </a:endParaRPr>
          </a:p>
          <a:p>
            <a:pPr indent="-304800" lvl="0" marL="457200" rtl="0" algn="l">
              <a:lnSpc>
                <a:spcPct val="100000"/>
              </a:lnSpc>
              <a:spcBef>
                <a:spcPts val="0"/>
              </a:spcBef>
              <a:spcAft>
                <a:spcPts val="0"/>
              </a:spcAft>
              <a:buSzPts val="1200"/>
              <a:buFont typeface="Merriweather"/>
              <a:buChar char="●"/>
            </a:pPr>
            <a:r>
              <a:rPr lang="en" sz="1200">
                <a:solidFill>
                  <a:srgbClr val="111827"/>
                </a:solidFill>
                <a:latin typeface="Merriweather"/>
                <a:ea typeface="Merriweather"/>
                <a:cs typeface="Merriweather"/>
                <a:sym typeface="Merriweather"/>
              </a:rPr>
              <a:t>Establishes comprehensive acquisition planning requirements that emphasize </a:t>
            </a:r>
            <a:r>
              <a:rPr lang="en" sz="1200" u="sng">
                <a:solidFill>
                  <a:srgbClr val="111827"/>
                </a:solidFill>
                <a:latin typeface="Merriweather"/>
                <a:ea typeface="Merriweather"/>
                <a:cs typeface="Merriweather"/>
                <a:sym typeface="Merriweather"/>
              </a:rPr>
              <a:t>early planning, streamlined procedures for common contract types, mandatory small business considerations, and comparative analysis for equipment acquisitions</a:t>
            </a:r>
            <a:r>
              <a:rPr lang="en" sz="1200">
                <a:solidFill>
                  <a:srgbClr val="111827"/>
                </a:solidFill>
                <a:latin typeface="Merriweather"/>
                <a:ea typeface="Merriweather"/>
                <a:cs typeface="Merriweather"/>
                <a:sym typeface="Merriweather"/>
              </a:rPr>
              <a:t> to ensure the most advantageous approach for the Government.</a:t>
            </a:r>
            <a:r>
              <a:rPr lang="en" sz="1200">
                <a:latin typeface="Merriweather"/>
                <a:ea typeface="Merriweather"/>
                <a:cs typeface="Merriweather"/>
                <a:sym typeface="Merriweather"/>
              </a:rPr>
              <a:t> </a:t>
            </a:r>
            <a:endParaRPr sz="12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200" u="sng">
              <a:latin typeface="Merriweather"/>
              <a:ea typeface="Merriweather"/>
              <a:cs typeface="Merriweather"/>
              <a:sym typeface="Merriweather"/>
            </a:endParaRPr>
          </a:p>
        </p:txBody>
      </p:sp>
      <p:sp>
        <p:nvSpPr>
          <p:cNvPr id="364" name="Google Shape;364;p16"/>
          <p:cNvSpPr txBox="1"/>
          <p:nvPr>
            <p:ph idx="2" type="body"/>
          </p:nvPr>
        </p:nvSpPr>
        <p:spPr>
          <a:xfrm>
            <a:off x="4572000" y="1076925"/>
            <a:ext cx="4260300" cy="160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solidFill>
                  <a:schemeClr val="dk1"/>
                </a:solidFill>
                <a:latin typeface="Merriweather"/>
                <a:ea typeface="Merriweather"/>
                <a:cs typeface="Merriweather"/>
                <a:sym typeface="Merriweather"/>
              </a:rPr>
              <a:t>RFO 10</a:t>
            </a:r>
            <a:endParaRPr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"Agencies must procure commercial products and commercial services to the maximum extent practicable and prioritize procuring commercial products and commercial services </a:t>
            </a:r>
            <a:r>
              <a:rPr lang="en" sz="1200" u="sng">
                <a:solidFill>
                  <a:schemeClr val="dk1"/>
                </a:solidFill>
                <a:latin typeface="Merriweather"/>
                <a:ea typeface="Merriweather"/>
                <a:cs typeface="Merriweather"/>
                <a:sym typeface="Merriweather"/>
              </a:rPr>
              <a:t>on an existing governmentwide contract</a:t>
            </a:r>
            <a:r>
              <a:rPr lang="en" sz="1200">
                <a:solidFill>
                  <a:schemeClr val="dk1"/>
                </a:solidFill>
                <a:latin typeface="Merriweather"/>
                <a:ea typeface="Merriweather"/>
                <a:cs typeface="Merriweather"/>
                <a:sym typeface="Merriweather"/>
              </a:rPr>
              <a:t>".</a:t>
            </a:r>
            <a:endParaRPr b="1" sz="1500" u="sng">
              <a:latin typeface="Merriweather"/>
              <a:ea typeface="Merriweather"/>
              <a:cs typeface="Merriweather"/>
              <a:sym typeface="Merriweather"/>
            </a:endParaRPr>
          </a:p>
        </p:txBody>
      </p:sp>
      <p:sp>
        <p:nvSpPr>
          <p:cNvPr id="365" name="Google Shape;365;p16"/>
          <p:cNvSpPr txBox="1"/>
          <p:nvPr>
            <p:ph idx="1" type="body"/>
          </p:nvPr>
        </p:nvSpPr>
        <p:spPr>
          <a:xfrm>
            <a:off x="311700" y="2684925"/>
            <a:ext cx="4260300" cy="19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Merriweather"/>
                <a:ea typeface="Merriweather"/>
                <a:cs typeface="Merriweather"/>
                <a:sym typeface="Merriweather"/>
              </a:rPr>
              <a:t>RFO 8</a:t>
            </a:r>
            <a:endParaRPr sz="1200">
              <a:latin typeface="Merriweather"/>
              <a:ea typeface="Merriweather"/>
              <a:cs typeface="Merriweather"/>
              <a:sym typeface="Merriweather"/>
            </a:endParaRPr>
          </a:p>
          <a:p>
            <a:pPr indent="-304800" lvl="0" marL="457200" rtl="0" algn="l">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Must use </a:t>
            </a:r>
            <a:r>
              <a:rPr lang="en" sz="1200" u="sng">
                <a:latin typeface="Merriweather"/>
                <a:ea typeface="Merriweather"/>
                <a:cs typeface="Merriweather"/>
                <a:sym typeface="Merriweather"/>
              </a:rPr>
              <a:t>existing governmentwide contracts and BPAs</a:t>
            </a:r>
            <a:r>
              <a:rPr lang="en" sz="1200">
                <a:latin typeface="Merriweather"/>
                <a:ea typeface="Merriweather"/>
                <a:cs typeface="Merriweather"/>
                <a:sym typeface="Merriweather"/>
              </a:rPr>
              <a:t> that are “required use” and must* consider </a:t>
            </a:r>
            <a:r>
              <a:rPr lang="en" sz="1200" u="sng">
                <a:latin typeface="Merriweather"/>
                <a:ea typeface="Merriweather"/>
                <a:cs typeface="Merriweather"/>
                <a:sym typeface="Merriweather"/>
              </a:rPr>
              <a:t>existing governmentwide contracts and BPAs</a:t>
            </a:r>
            <a:r>
              <a:rPr lang="en" sz="1200">
                <a:latin typeface="Merriweather"/>
                <a:ea typeface="Merriweather"/>
                <a:cs typeface="Merriweather"/>
                <a:sym typeface="Merriweather"/>
              </a:rPr>
              <a:t> that are otherwise part of </a:t>
            </a:r>
            <a:r>
              <a:rPr lang="en" sz="1200" u="sng">
                <a:latin typeface="Merriweather"/>
                <a:ea typeface="Merriweather"/>
                <a:cs typeface="Merriweather"/>
                <a:sym typeface="Merriweather"/>
              </a:rPr>
              <a:t>Category Management principles.</a:t>
            </a:r>
            <a:endParaRPr sz="1200" u="sng">
              <a:latin typeface="Merriweather"/>
              <a:ea typeface="Merriweather"/>
              <a:cs typeface="Merriweather"/>
              <a:sym typeface="Merriweather"/>
            </a:endParaRPr>
          </a:p>
        </p:txBody>
      </p:sp>
      <p:sp>
        <p:nvSpPr>
          <p:cNvPr id="366" name="Google Shape;366;p16"/>
          <p:cNvSpPr txBox="1"/>
          <p:nvPr>
            <p:ph idx="2" type="body"/>
          </p:nvPr>
        </p:nvSpPr>
        <p:spPr>
          <a:xfrm>
            <a:off x="4572000" y="2495550"/>
            <a:ext cx="4260300" cy="196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solidFill>
                  <a:schemeClr val="dk1"/>
                </a:solidFill>
                <a:latin typeface="Merriweather"/>
                <a:ea typeface="Merriweather"/>
                <a:cs typeface="Merriweather"/>
                <a:sym typeface="Merriweather"/>
              </a:rPr>
              <a:t>RFO 12</a:t>
            </a:r>
            <a:endParaRPr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“If commercial products or commercial services that meet agency needs </a:t>
            </a:r>
            <a:r>
              <a:rPr lang="en" sz="1200" u="sng">
                <a:solidFill>
                  <a:schemeClr val="dk1"/>
                </a:solidFill>
                <a:latin typeface="Merriweather"/>
                <a:ea typeface="Merriweather"/>
                <a:cs typeface="Merriweather"/>
                <a:sym typeface="Merriweather"/>
              </a:rPr>
              <a:t>are available from</a:t>
            </a:r>
            <a:r>
              <a:rPr lang="en" sz="1200">
                <a:solidFill>
                  <a:schemeClr val="dk1"/>
                </a:solidFill>
                <a:latin typeface="Merriweather"/>
                <a:ea typeface="Merriweather"/>
                <a:cs typeface="Merriweather"/>
                <a:sym typeface="Merriweather"/>
              </a:rPr>
              <a:t> any priority source identified in part 8, including existing contracts awarded for Governmentwide use (e.g., the </a:t>
            </a:r>
            <a:r>
              <a:rPr lang="en" sz="1200" u="sng">
                <a:solidFill>
                  <a:schemeClr val="dk1"/>
                </a:solidFill>
                <a:latin typeface="Merriweather"/>
                <a:ea typeface="Merriweather"/>
                <a:cs typeface="Merriweather"/>
                <a:sym typeface="Merriweather"/>
              </a:rPr>
              <a:t>Federal Supply Schedules</a:t>
            </a:r>
            <a:r>
              <a:rPr lang="en" sz="1200">
                <a:solidFill>
                  <a:schemeClr val="dk1"/>
                </a:solidFill>
                <a:latin typeface="Merriweather"/>
                <a:ea typeface="Merriweather"/>
                <a:cs typeface="Merriweather"/>
                <a:sym typeface="Merriweather"/>
              </a:rPr>
              <a:t> and Governmentwide acquisition contracts), </a:t>
            </a:r>
            <a:r>
              <a:rPr lang="en" sz="1200" u="sng">
                <a:solidFill>
                  <a:schemeClr val="dk1"/>
                </a:solidFill>
                <a:latin typeface="Merriweather"/>
                <a:ea typeface="Merriweather"/>
                <a:cs typeface="Merriweather"/>
                <a:sym typeface="Merriweather"/>
              </a:rPr>
              <a:t>procure the commercial products or commercial services from that source</a:t>
            </a:r>
            <a:r>
              <a:rPr lang="en" sz="1200">
                <a:solidFill>
                  <a:schemeClr val="dk1"/>
                </a:solidFill>
                <a:latin typeface="Merriweather"/>
                <a:ea typeface="Merriweather"/>
                <a:cs typeface="Merriweather"/>
                <a:sym typeface="Merriweather"/>
              </a:rPr>
              <a:t>.”</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500" u="sng">
              <a:latin typeface="Merriweather"/>
              <a:ea typeface="Merriweather"/>
              <a:cs typeface="Merriweather"/>
              <a:sym typeface="Merriweather"/>
            </a:endParaRPr>
          </a:p>
        </p:txBody>
      </p:sp>
      <p:sp>
        <p:nvSpPr>
          <p:cNvPr id="367" name="Google Shape;367;p16"/>
          <p:cNvSpPr txBox="1"/>
          <p:nvPr>
            <p:ph idx="12" type="sldNum"/>
          </p:nvPr>
        </p:nvSpPr>
        <p:spPr>
          <a:xfrm>
            <a:off x="847245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7"/>
          <p:cNvSpPr txBox="1"/>
          <p:nvPr>
            <p:ph type="title"/>
          </p:nvPr>
        </p:nvSpPr>
        <p:spPr>
          <a:xfrm>
            <a:off x="311690" y="106353"/>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Acquisition Planning is Strengthened by Good Market Research</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373" name="Google Shape;373;p17"/>
          <p:cNvCxnSpPr/>
          <p:nvPr/>
        </p:nvCxnSpPr>
        <p:spPr>
          <a:xfrm>
            <a:off x="311690" y="679053"/>
            <a:ext cx="5497200" cy="0"/>
          </a:xfrm>
          <a:prstGeom prst="straightConnector1">
            <a:avLst/>
          </a:prstGeom>
          <a:noFill/>
          <a:ln cap="flat" cmpd="sng" w="9525">
            <a:solidFill>
              <a:schemeClr val="dk2"/>
            </a:solidFill>
            <a:prstDash val="solid"/>
            <a:round/>
            <a:headEnd len="sm" w="sm" type="none"/>
            <a:tailEnd len="sm" w="sm" type="none"/>
          </a:ln>
        </p:spPr>
      </p:cxnSp>
      <p:sp>
        <p:nvSpPr>
          <p:cNvPr id="374" name="Google Shape;374;p17"/>
          <p:cNvSpPr txBox="1"/>
          <p:nvPr>
            <p:ph idx="1" type="body"/>
          </p:nvPr>
        </p:nvSpPr>
        <p:spPr>
          <a:xfrm>
            <a:off x="311690" y="727907"/>
            <a:ext cx="8520600" cy="292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
                <a:latin typeface="Merriweather"/>
                <a:ea typeface="Merriweather"/>
                <a:cs typeface="Merriweather"/>
                <a:sym typeface="Merriweather"/>
              </a:rPr>
              <a:t>People Collaboration Over Paper Documentation is Essential to Mission Success.</a:t>
            </a:r>
            <a:endParaRPr i="1">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i="1">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a:latin typeface="Merriweather"/>
                <a:ea typeface="Merriweather"/>
                <a:cs typeface="Merriweather"/>
                <a:sym typeface="Merriweather"/>
              </a:rPr>
              <a:t>Acquisition Complexity Informs Acquisition Planning</a:t>
            </a:r>
            <a:endParaRPr b="1">
              <a:latin typeface="Merriweather"/>
              <a:ea typeface="Merriweather"/>
              <a:cs typeface="Merriweather"/>
              <a:sym typeface="Merriweather"/>
            </a:endParaRPr>
          </a:p>
          <a:p>
            <a:pPr indent="-317500" lvl="0" marL="457200" rtl="0" algn="l">
              <a:lnSpc>
                <a:spcPct val="100000"/>
              </a:lnSpc>
              <a:spcBef>
                <a:spcPts val="0"/>
              </a:spcBef>
              <a:spcAft>
                <a:spcPts val="0"/>
              </a:spcAft>
              <a:buSzPts val="1400"/>
              <a:buFont typeface="Merriweather"/>
              <a:buChar char="●"/>
            </a:pPr>
            <a:r>
              <a:rPr lang="en">
                <a:latin typeface="Merriweather"/>
                <a:ea typeface="Merriweather"/>
                <a:cs typeface="Merriweather"/>
                <a:sym typeface="Merriweather"/>
              </a:rPr>
              <a:t>The RFO shifts acquisition planning from a…</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a:latin typeface="Merriweather"/>
                <a:ea typeface="Merriweather"/>
                <a:cs typeface="Merriweather"/>
                <a:sym typeface="Merriweather"/>
              </a:rPr>
              <a:t>RFO 10 - Market Research is an element of Acquisition Planning. It informs requirements, contract type selection, evaluation criteria, competition approach. </a:t>
            </a:r>
            <a:endParaRPr>
              <a:latin typeface="Merriweather"/>
              <a:ea typeface="Merriweather"/>
              <a:cs typeface="Merriweather"/>
              <a:sym typeface="Merriweather"/>
            </a:endParaRPr>
          </a:p>
        </p:txBody>
      </p:sp>
      <p:sp>
        <p:nvSpPr>
          <p:cNvPr id="375" name="Google Shape;375;p17"/>
          <p:cNvSpPr/>
          <p:nvPr/>
        </p:nvSpPr>
        <p:spPr>
          <a:xfrm>
            <a:off x="913781" y="2009026"/>
            <a:ext cx="2336700" cy="818100"/>
          </a:xfrm>
          <a:prstGeom prst="rect">
            <a:avLst/>
          </a:prstGeom>
          <a:noFill/>
          <a:ln cap="flat" cmpd="sng" w="9525">
            <a:solidFill>
              <a:srgbClr val="000000"/>
            </a:solidFill>
            <a:prstDash val="solid"/>
            <a:round/>
            <a:headEnd len="sm" w="sm" type="none"/>
            <a:tailEnd len="sm" w="sm" type="none"/>
          </a:ln>
        </p:spPr>
        <p:txBody>
          <a:bodyPr anchorCtr="0" anchor="ctr" bIns="76075" lIns="76075" spcFirstLastPara="1" rIns="76075" wrap="square" tIns="76075">
            <a:noAutofit/>
          </a:bodyPr>
          <a:lstStyle/>
          <a:p>
            <a:pPr indent="0" lvl="0" marL="0" marR="0" rtl="0" algn="ctr">
              <a:lnSpc>
                <a:spcPct val="100000"/>
              </a:lnSpc>
              <a:spcBef>
                <a:spcPts val="0"/>
              </a:spcBef>
              <a:spcAft>
                <a:spcPts val="0"/>
              </a:spcAft>
              <a:buClr>
                <a:srgbClr val="000000"/>
              </a:buClr>
              <a:buSzPts val="1165"/>
              <a:buFont typeface="Arial"/>
              <a:buNone/>
            </a:pPr>
            <a:r>
              <a:t/>
            </a:r>
            <a:endParaRPr b="0" i="0" sz="1165" u="none" cap="none" strike="noStrike">
              <a:solidFill>
                <a:srgbClr val="FFFFFF"/>
              </a:solidFill>
              <a:latin typeface="Arial"/>
              <a:ea typeface="Arial"/>
              <a:cs typeface="Arial"/>
              <a:sym typeface="Arial"/>
            </a:endParaRPr>
          </a:p>
        </p:txBody>
      </p:sp>
      <p:pic>
        <p:nvPicPr>
          <p:cNvPr descr="A target appearing over a stack of documents" id="376" name="Google Shape;376;p17"/>
          <p:cNvPicPr preferRelativeResize="0"/>
          <p:nvPr/>
        </p:nvPicPr>
        <p:blipFill rotWithShape="1">
          <a:blip r:embed="rId3">
            <a:alphaModFix/>
          </a:blip>
          <a:srcRect b="0" l="0" r="0" t="0"/>
          <a:stretch/>
        </p:blipFill>
        <p:spPr>
          <a:xfrm>
            <a:off x="970596" y="2123887"/>
            <a:ext cx="647977" cy="648000"/>
          </a:xfrm>
          <a:prstGeom prst="rect">
            <a:avLst/>
          </a:prstGeom>
          <a:noFill/>
          <a:ln>
            <a:noFill/>
          </a:ln>
        </p:spPr>
      </p:pic>
      <p:sp>
        <p:nvSpPr>
          <p:cNvPr id="377" name="Google Shape;377;p17"/>
          <p:cNvSpPr txBox="1"/>
          <p:nvPr/>
        </p:nvSpPr>
        <p:spPr>
          <a:xfrm>
            <a:off x="1495289" y="2218069"/>
            <a:ext cx="1833000" cy="523200"/>
          </a:xfrm>
          <a:prstGeom prst="rect">
            <a:avLst/>
          </a:prstGeom>
          <a:noFill/>
          <a:ln>
            <a:noFill/>
          </a:ln>
        </p:spPr>
        <p:txBody>
          <a:bodyPr anchorCtr="0" anchor="t" bIns="76075" lIns="76075" spcFirstLastPara="1" rIns="76075" wrap="square" tIns="7607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document-centric </a:t>
            </a:r>
            <a:endParaRPr b="0" i="0" sz="12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process</a:t>
            </a:r>
            <a:endParaRPr b="0" i="0" sz="1200" u="none" cap="none" strike="noStrike">
              <a:solidFill>
                <a:srgbClr val="000000"/>
              </a:solidFill>
              <a:latin typeface="Merriweather"/>
              <a:ea typeface="Merriweather"/>
              <a:cs typeface="Merriweather"/>
              <a:sym typeface="Merriweather"/>
            </a:endParaRPr>
          </a:p>
        </p:txBody>
      </p:sp>
      <p:sp>
        <p:nvSpPr>
          <p:cNvPr descr="An image of a dark blue arrow pointing to the right." id="378" name="Google Shape;378;p17"/>
          <p:cNvSpPr/>
          <p:nvPr/>
        </p:nvSpPr>
        <p:spPr>
          <a:xfrm>
            <a:off x="3440366" y="2330383"/>
            <a:ext cx="397800" cy="243000"/>
          </a:xfrm>
          <a:prstGeom prst="rightArrow">
            <a:avLst>
              <a:gd fmla="val 50000" name="adj1"/>
              <a:gd fmla="val 50000" name="adj2"/>
            </a:avLst>
          </a:prstGeom>
          <a:solidFill>
            <a:srgbClr val="072334"/>
          </a:solidFill>
          <a:ln>
            <a:noFill/>
          </a:ln>
        </p:spPr>
        <p:txBody>
          <a:bodyPr anchorCtr="0" anchor="ctr" bIns="76075" lIns="76075" spcFirstLastPara="1" rIns="76075" wrap="square" tIns="76075">
            <a:noAutofit/>
          </a:bodyPr>
          <a:lstStyle/>
          <a:p>
            <a:pPr indent="0" lvl="0" marL="0" marR="0" rtl="0" algn="ctr">
              <a:lnSpc>
                <a:spcPct val="100000"/>
              </a:lnSpc>
              <a:spcBef>
                <a:spcPts val="0"/>
              </a:spcBef>
              <a:spcAft>
                <a:spcPts val="0"/>
              </a:spcAft>
              <a:buClr>
                <a:srgbClr val="000000"/>
              </a:buClr>
              <a:buSzPts val="1165"/>
              <a:buFont typeface="Arial"/>
              <a:buNone/>
            </a:pPr>
            <a:r>
              <a:t/>
            </a:r>
            <a:endParaRPr b="0" i="0" sz="1165" u="none" cap="none" strike="noStrike">
              <a:solidFill>
                <a:srgbClr val="FFFFFF"/>
              </a:solidFill>
              <a:latin typeface="Arial"/>
              <a:ea typeface="Arial"/>
              <a:cs typeface="Arial"/>
              <a:sym typeface="Arial"/>
            </a:endParaRPr>
          </a:p>
        </p:txBody>
      </p:sp>
      <p:sp>
        <p:nvSpPr>
          <p:cNvPr id="379" name="Google Shape;379;p17"/>
          <p:cNvSpPr txBox="1"/>
          <p:nvPr/>
        </p:nvSpPr>
        <p:spPr>
          <a:xfrm>
            <a:off x="648375" y="3749206"/>
            <a:ext cx="6613800" cy="877200"/>
          </a:xfrm>
          <a:prstGeom prst="rect">
            <a:avLst/>
          </a:prstGeom>
          <a:solidFill>
            <a:srgbClr val="F5F6F7"/>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900"/>
              <a:buFont typeface="Arial"/>
              <a:buNone/>
            </a:pPr>
            <a:r>
              <a:rPr b="0" i="0" lang="en" sz="900" u="sng" cap="none" strike="noStrike">
                <a:solidFill>
                  <a:schemeClr val="dk1"/>
                </a:solidFill>
                <a:latin typeface="Merriweather"/>
                <a:ea typeface="Merriweather"/>
                <a:cs typeface="Merriweather"/>
                <a:sym typeface="Merriweather"/>
                <a:hlinkClick action="ppaction://hlinkshowjump?jump=nextslide">
                  <a:extLst>
                    <a:ext uri="{A12FA001-AC4F-418D-AE19-62706E023703}">
                      <ahyp:hlinkClr val="tx"/>
                    </a:ext>
                  </a:extLst>
                </a:hlinkClick>
              </a:rPr>
              <a:t>Codified FAR 7.105 Contents of written acquisition plans, RFO 7.102 Requirements, and FC 7.104(c) Contents of acquisition plans</a:t>
            </a:r>
            <a:endParaRPr b="0" i="0" sz="900" u="none" cap="none" strike="noStrike">
              <a:solidFill>
                <a:schemeClr val="dk1"/>
              </a:solidFill>
              <a:latin typeface="Merriweather"/>
              <a:ea typeface="Merriweather"/>
              <a:cs typeface="Merriweather"/>
              <a:sym typeface="Merriweather"/>
            </a:endParaRPr>
          </a:p>
          <a:p>
            <a:pPr indent="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Merriweather"/>
              <a:ea typeface="Merriweather"/>
              <a:cs typeface="Merriweather"/>
              <a:sym typeface="Merriweather"/>
            </a:endParaRPr>
          </a:p>
          <a:p>
            <a:pPr indent="0" lvl="0" marL="457200" marR="0" rtl="0" algn="l">
              <a:lnSpc>
                <a:spcPct val="100000"/>
              </a:lnSpc>
              <a:spcBef>
                <a:spcPts val="0"/>
              </a:spcBef>
              <a:spcAft>
                <a:spcPts val="0"/>
              </a:spcAft>
              <a:buClr>
                <a:srgbClr val="000000"/>
              </a:buClr>
              <a:buSzPts val="900"/>
              <a:buFont typeface="Arial"/>
              <a:buNone/>
            </a:pPr>
            <a:r>
              <a:rPr b="0" i="0" lang="en" sz="900" u="sng" cap="none" strike="noStrike">
                <a:solidFill>
                  <a:schemeClr val="dk1"/>
                </a:solidFill>
                <a:latin typeface="Merriweather"/>
                <a:ea typeface="Merriweather"/>
                <a:cs typeface="Merriweather"/>
                <a:sym typeface="Merriweather"/>
                <a:hlinkClick action="ppaction://hlinkshowjump?jump=nextslide">
                  <a:extLst>
                    <a:ext uri="{A12FA001-AC4F-418D-AE19-62706E023703}">
                      <ahyp:hlinkClr val="tx"/>
                    </a:ext>
                  </a:extLst>
                </a:hlinkClick>
              </a:rPr>
              <a:t>Codified FAR 10.002 Procedures, RFO 10.001 Market research requirements, and FC 10.001(b) Sources for market research</a:t>
            </a:r>
            <a:endParaRPr b="0" i="0" sz="900" u="none" cap="none" strike="noStrike">
              <a:solidFill>
                <a:schemeClr val="dk1"/>
              </a:solidFill>
              <a:latin typeface="Merriweather"/>
              <a:ea typeface="Merriweather"/>
              <a:cs typeface="Merriweather"/>
              <a:sym typeface="Merriweather"/>
            </a:endParaRPr>
          </a:p>
        </p:txBody>
      </p:sp>
      <p:grpSp>
        <p:nvGrpSpPr>
          <p:cNvPr descr="Image of the FAR Companion Guide (FC) logo, featuring a red star and the title &quot;FAR Companion Guide&quot; at the top in a booklet format." id="380" name="Google Shape;380;p17"/>
          <p:cNvGrpSpPr/>
          <p:nvPr/>
        </p:nvGrpSpPr>
        <p:grpSpPr>
          <a:xfrm>
            <a:off x="705144" y="4217206"/>
            <a:ext cx="397863" cy="397863"/>
            <a:chOff x="274952" y="219328"/>
            <a:chExt cx="1923900" cy="1923900"/>
          </a:xfrm>
        </p:grpSpPr>
        <p:sp>
          <p:nvSpPr>
            <p:cNvPr id="381" name="Google Shape;381;p17"/>
            <p:cNvSpPr/>
            <p:nvPr/>
          </p:nvSpPr>
          <p:spPr>
            <a:xfrm>
              <a:off x="274952" y="219328"/>
              <a:ext cx="1923900" cy="1923900"/>
            </a:xfrm>
            <a:prstGeom prst="ellipse">
              <a:avLst/>
            </a:prstGeom>
            <a:solidFill>
              <a:srgbClr val="FFFFFF"/>
            </a:solidFill>
            <a:ln cap="flat" cmpd="sng" w="9525">
              <a:solidFill>
                <a:srgbClr val="EE9600"/>
              </a:solidFill>
              <a:prstDash val="solid"/>
              <a:round/>
              <a:headEnd len="sm" w="sm" type="none"/>
              <a:tailEnd len="sm" w="sm" type="none"/>
            </a:ln>
            <a:effectLst>
              <a:outerShdw blurRad="11815" rotWithShape="0" algn="bl" dir="5400000" dist="3938">
                <a:srgbClr val="000000">
                  <a:alpha val="50196"/>
                </a:srgbClr>
              </a:outerShdw>
            </a:effectLst>
          </p:spPr>
          <p:txBody>
            <a:bodyPr anchorCtr="0" anchor="ctr" bIns="5825" lIns="11650" spcFirstLastPara="1" rIns="11650" wrap="square" tIns="5825">
              <a:noAutofit/>
            </a:bodyPr>
            <a:lstStyle/>
            <a:p>
              <a:pPr indent="0" lvl="0" marL="0" marR="0" rtl="0" algn="ctr">
                <a:lnSpc>
                  <a:spcPct val="100000"/>
                </a:lnSpc>
                <a:spcBef>
                  <a:spcPts val="0"/>
                </a:spcBef>
                <a:spcAft>
                  <a:spcPts val="0"/>
                </a:spcAft>
                <a:buClr>
                  <a:srgbClr val="072334"/>
                </a:buClr>
                <a:buSzPts val="204"/>
                <a:buFont typeface="Arial"/>
                <a:buNone/>
              </a:pPr>
              <a:r>
                <a:t/>
              </a:r>
              <a:endParaRPr b="0" i="0" sz="204" u="none" cap="none" strike="noStrike">
                <a:solidFill>
                  <a:srgbClr val="072334"/>
                </a:solidFill>
                <a:latin typeface="Arial"/>
                <a:ea typeface="Arial"/>
                <a:cs typeface="Arial"/>
                <a:sym typeface="Arial"/>
              </a:endParaRPr>
            </a:p>
          </p:txBody>
        </p:sp>
        <p:pic>
          <p:nvPicPr>
            <p:cNvPr descr="FAR Companion cover" id="382" name="Google Shape;382;p17"/>
            <p:cNvPicPr preferRelativeResize="0"/>
            <p:nvPr/>
          </p:nvPicPr>
          <p:blipFill rotWithShape="1">
            <a:blip r:embed="rId4">
              <a:alphaModFix/>
            </a:blip>
            <a:srcRect b="0" l="0" r="0" t="0"/>
            <a:stretch/>
          </p:blipFill>
          <p:spPr>
            <a:xfrm>
              <a:off x="723000" y="501545"/>
              <a:ext cx="1049226" cy="1353679"/>
            </a:xfrm>
            <a:prstGeom prst="rect">
              <a:avLst/>
            </a:prstGeom>
            <a:noFill/>
            <a:ln cap="flat" cmpd="sng" w="9525">
              <a:solidFill>
                <a:srgbClr val="072334"/>
              </a:solidFill>
              <a:prstDash val="solid"/>
              <a:round/>
              <a:headEnd len="sm" w="sm" type="none"/>
              <a:tailEnd len="sm" w="sm" type="none"/>
            </a:ln>
          </p:spPr>
        </p:pic>
      </p:grpSp>
      <p:sp>
        <p:nvSpPr>
          <p:cNvPr descr="An image containing the words &quot;RFO image needed&quot; in red letters." id="383" name="Google Shape;383;p17"/>
          <p:cNvSpPr/>
          <p:nvPr/>
        </p:nvSpPr>
        <p:spPr>
          <a:xfrm>
            <a:off x="705144" y="3812040"/>
            <a:ext cx="397800" cy="397800"/>
          </a:xfrm>
          <a:prstGeom prst="ellipse">
            <a:avLst/>
          </a:prstGeom>
          <a:solidFill>
            <a:srgbClr val="FFFFFF"/>
          </a:solidFill>
          <a:ln cap="flat" cmpd="sng" w="9525">
            <a:solidFill>
              <a:srgbClr val="EE9600"/>
            </a:solidFill>
            <a:prstDash val="solid"/>
            <a:round/>
            <a:headEnd len="sm" w="sm" type="none"/>
            <a:tailEnd len="sm" w="sm" type="none"/>
          </a:ln>
          <a:effectLst>
            <a:outerShdw blurRad="11815" rotWithShape="0" algn="bl" dir="5400000" dist="3938">
              <a:srgbClr val="000000">
                <a:alpha val="50196"/>
              </a:srgbClr>
            </a:outerShdw>
          </a:effectLst>
        </p:spPr>
        <p:txBody>
          <a:bodyPr anchorCtr="0" anchor="ctr" bIns="5825" lIns="11650" spcFirstLastPara="1" rIns="11650" wrap="square" tIns="5825">
            <a:noAutofit/>
          </a:bodyPr>
          <a:lstStyle/>
          <a:p>
            <a:pPr indent="0" lvl="0" marL="0" marR="0" rtl="0" algn="ctr">
              <a:lnSpc>
                <a:spcPct val="100000"/>
              </a:lnSpc>
              <a:spcBef>
                <a:spcPts val="0"/>
              </a:spcBef>
              <a:spcAft>
                <a:spcPts val="0"/>
              </a:spcAft>
              <a:buClr>
                <a:srgbClr val="072334"/>
              </a:buClr>
              <a:buSzPts val="204"/>
              <a:buFont typeface="Arial"/>
              <a:buNone/>
            </a:pPr>
            <a:r>
              <a:t/>
            </a:r>
            <a:endParaRPr b="0" i="0" sz="204" u="none" cap="none" strike="noStrike">
              <a:solidFill>
                <a:srgbClr val="072334"/>
              </a:solidFill>
              <a:latin typeface="Arial"/>
              <a:ea typeface="Arial"/>
              <a:cs typeface="Arial"/>
              <a:sym typeface="Arial"/>
            </a:endParaRPr>
          </a:p>
        </p:txBody>
      </p:sp>
      <p:sp>
        <p:nvSpPr>
          <p:cNvPr id="384" name="Google Shape;384;p17"/>
          <p:cNvSpPr txBox="1"/>
          <p:nvPr/>
        </p:nvSpPr>
        <p:spPr>
          <a:xfrm>
            <a:off x="714881" y="3796699"/>
            <a:ext cx="388063" cy="368224"/>
          </a:xfrm>
          <a:prstGeom prst="rect">
            <a:avLst/>
          </a:prstGeom>
          <a:noFill/>
          <a:ln>
            <a:noFill/>
          </a:ln>
        </p:spPr>
        <p:txBody>
          <a:bodyPr anchorCtr="0" anchor="t" bIns="56125" lIns="56125" spcFirstLastPara="1" rIns="56125" wrap="square" tIns="56125">
            <a:spAutoFit/>
          </a:bodyPr>
          <a:lstStyle/>
          <a:p>
            <a:pPr indent="0" lvl="0" marL="0" marR="0" rtl="0" algn="ctr">
              <a:lnSpc>
                <a:spcPct val="100000"/>
              </a:lnSpc>
              <a:spcBef>
                <a:spcPts val="0"/>
              </a:spcBef>
              <a:spcAft>
                <a:spcPts val="0"/>
              </a:spcAft>
              <a:buClr>
                <a:srgbClr val="000000"/>
              </a:buClr>
              <a:buSzPts val="552"/>
              <a:buFont typeface="Arial"/>
              <a:buNone/>
            </a:pPr>
            <a:r>
              <a:rPr b="0" i="0" lang="en" sz="552" u="none" cap="none" strike="noStrike">
                <a:solidFill>
                  <a:srgbClr val="980000"/>
                </a:solidFill>
                <a:latin typeface="Arial"/>
                <a:ea typeface="Arial"/>
                <a:cs typeface="Arial"/>
                <a:sym typeface="Arial"/>
              </a:rPr>
              <a:t>[RFO image needed]</a:t>
            </a:r>
            <a:endParaRPr b="0" i="0" sz="552" u="none" cap="none" strike="noStrike">
              <a:solidFill>
                <a:srgbClr val="000000"/>
              </a:solidFill>
              <a:latin typeface="Arial"/>
              <a:ea typeface="Arial"/>
              <a:cs typeface="Arial"/>
              <a:sym typeface="Arial"/>
            </a:endParaRPr>
          </a:p>
        </p:txBody>
      </p:sp>
      <p:grpSp>
        <p:nvGrpSpPr>
          <p:cNvPr descr="Image of a square box containing three people moving around four puzzle pieces, with text stating, &quot;one driven by understanding of requirements.&quot;" id="385" name="Google Shape;385;p17"/>
          <p:cNvGrpSpPr/>
          <p:nvPr/>
        </p:nvGrpSpPr>
        <p:grpSpPr>
          <a:xfrm>
            <a:off x="3955275" y="1996225"/>
            <a:ext cx="4721400" cy="877200"/>
            <a:chOff x="3955275" y="1992050"/>
            <a:chExt cx="4721400" cy="877200"/>
          </a:xfrm>
        </p:grpSpPr>
        <p:sp>
          <p:nvSpPr>
            <p:cNvPr id="386" name="Google Shape;386;p17"/>
            <p:cNvSpPr/>
            <p:nvPr/>
          </p:nvSpPr>
          <p:spPr>
            <a:xfrm>
              <a:off x="3955275" y="1992050"/>
              <a:ext cx="4721400" cy="877200"/>
            </a:xfrm>
            <a:prstGeom prst="rect">
              <a:avLst/>
            </a:prstGeom>
            <a:noFill/>
            <a:ln cap="flat" cmpd="sng" w="9525">
              <a:solidFill>
                <a:srgbClr val="000000"/>
              </a:solidFill>
              <a:prstDash val="solid"/>
              <a:round/>
              <a:headEnd len="sm" w="sm" type="none"/>
              <a:tailEnd len="sm" w="sm" type="none"/>
            </a:ln>
          </p:spPr>
          <p:txBody>
            <a:bodyPr anchorCtr="0" anchor="ctr" bIns="76075" lIns="76075" spcFirstLastPara="1" rIns="76075" wrap="square" tIns="76075">
              <a:noAutofit/>
            </a:bodyPr>
            <a:lstStyle/>
            <a:p>
              <a:pPr indent="0" lvl="0" marL="0" marR="0" rtl="0" algn="ctr">
                <a:lnSpc>
                  <a:spcPct val="100000"/>
                </a:lnSpc>
                <a:spcBef>
                  <a:spcPts val="0"/>
                </a:spcBef>
                <a:spcAft>
                  <a:spcPts val="0"/>
                </a:spcAft>
                <a:buClr>
                  <a:srgbClr val="000000"/>
                </a:buClr>
                <a:buSzPts val="1165"/>
                <a:buFont typeface="Arial"/>
                <a:buNone/>
              </a:pPr>
              <a:r>
                <a:t/>
              </a:r>
              <a:endParaRPr b="0" i="0" sz="1165" u="none" cap="none" strike="noStrike">
                <a:solidFill>
                  <a:srgbClr val="FFFFFF"/>
                </a:solidFill>
                <a:latin typeface="Arial"/>
                <a:ea typeface="Arial"/>
                <a:cs typeface="Arial"/>
                <a:sym typeface="Arial"/>
              </a:endParaRPr>
            </a:p>
          </p:txBody>
        </p:sp>
        <p:pic>
          <p:nvPicPr>
            <p:cNvPr descr="Three people connecting large puzzle pieces together" id="387" name="Google Shape;387;p17"/>
            <p:cNvPicPr preferRelativeResize="0"/>
            <p:nvPr/>
          </p:nvPicPr>
          <p:blipFill rotWithShape="1">
            <a:blip r:embed="rId5">
              <a:alphaModFix/>
            </a:blip>
            <a:srcRect b="0" l="0" r="0" t="0"/>
            <a:stretch/>
          </p:blipFill>
          <p:spPr>
            <a:xfrm>
              <a:off x="4105483" y="2094352"/>
              <a:ext cx="647977" cy="647946"/>
            </a:xfrm>
            <a:prstGeom prst="rect">
              <a:avLst/>
            </a:prstGeom>
            <a:noFill/>
            <a:ln>
              <a:noFill/>
            </a:ln>
          </p:spPr>
        </p:pic>
        <p:sp>
          <p:nvSpPr>
            <p:cNvPr id="388" name="Google Shape;388;p17"/>
            <p:cNvSpPr txBox="1"/>
            <p:nvPr/>
          </p:nvSpPr>
          <p:spPr>
            <a:xfrm>
              <a:off x="4882386" y="2076788"/>
              <a:ext cx="3717000" cy="707700"/>
            </a:xfrm>
            <a:prstGeom prst="rect">
              <a:avLst/>
            </a:prstGeom>
            <a:noFill/>
            <a:ln>
              <a:noFill/>
            </a:ln>
          </p:spPr>
          <p:txBody>
            <a:bodyPr anchorCtr="0" anchor="t" bIns="76075" lIns="76075" spcFirstLastPara="1" rIns="76075" wrap="square" tIns="7607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one driven by understanding requirements, demanding meaningful, collaborative actions to efficiently realize the mission's need.</a:t>
              </a:r>
              <a:r>
                <a:rPr b="1" i="0" lang="en" sz="1200" u="none" cap="none" strike="noStrike">
                  <a:solidFill>
                    <a:srgbClr val="000000"/>
                  </a:solidFill>
                  <a:latin typeface="Merriweather"/>
                  <a:ea typeface="Merriweather"/>
                  <a:cs typeface="Merriweather"/>
                  <a:sym typeface="Merriweather"/>
                </a:rPr>
                <a:t> </a:t>
              </a:r>
              <a:endParaRPr b="0" i="0" sz="1200" u="none" cap="none" strike="noStrike">
                <a:solidFill>
                  <a:srgbClr val="000000"/>
                </a:solidFill>
                <a:latin typeface="Merriweather"/>
                <a:ea typeface="Merriweather"/>
                <a:cs typeface="Merriweather"/>
                <a:sym typeface="Merriweather"/>
              </a:endParaRPr>
            </a:p>
          </p:txBody>
        </p:sp>
      </p:grpSp>
      <p:sp>
        <p:nvSpPr>
          <p:cNvPr id="389" name="Google Shape;389;p17"/>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RFO 7 - Acquisition Planning and RFO 10 - Market Research</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395" name="Google Shape;395;p18"/>
          <p:cNvCxnSpPr/>
          <p:nvPr/>
        </p:nvCxnSpPr>
        <p:spPr>
          <a:xfrm>
            <a:off x="311690" y="1076888"/>
            <a:ext cx="5497200" cy="0"/>
          </a:xfrm>
          <a:prstGeom prst="straightConnector1">
            <a:avLst/>
          </a:prstGeom>
          <a:noFill/>
          <a:ln cap="flat" cmpd="sng" w="9525">
            <a:solidFill>
              <a:schemeClr val="dk2"/>
            </a:solidFill>
            <a:prstDash val="solid"/>
            <a:round/>
            <a:headEnd len="sm" w="sm" type="none"/>
            <a:tailEnd len="sm" w="sm" type="none"/>
          </a:ln>
        </p:spPr>
      </p:cxnSp>
      <p:sp>
        <p:nvSpPr>
          <p:cNvPr id="396" name="Google Shape;396;p18"/>
          <p:cNvSpPr txBox="1"/>
          <p:nvPr>
            <p:ph idx="1" type="body"/>
          </p:nvPr>
        </p:nvSpPr>
        <p:spPr>
          <a:xfrm>
            <a:off x="311700" y="1137513"/>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100">
                <a:solidFill>
                  <a:schemeClr val="dk1"/>
                </a:solidFill>
                <a:latin typeface="Merriweather"/>
                <a:ea typeface="Merriweather"/>
                <a:cs typeface="Merriweather"/>
                <a:sym typeface="Merriweather"/>
              </a:rPr>
              <a:t>RFO 7.102 Requirements*.</a:t>
            </a:r>
            <a:endParaRPr b="1"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(a) </a:t>
            </a:r>
            <a:r>
              <a:rPr lang="en" sz="1100" u="sng">
                <a:solidFill>
                  <a:schemeClr val="dk1"/>
                </a:solidFill>
                <a:latin typeface="Merriweather"/>
                <a:ea typeface="Merriweather"/>
                <a:cs typeface="Merriweather"/>
                <a:sym typeface="Merriweather"/>
              </a:rPr>
              <a:t>Agencies must perform acquisition planning for all acquisitions</a:t>
            </a:r>
            <a:r>
              <a:rPr lang="en" sz="1100">
                <a:solidFill>
                  <a:schemeClr val="dk1"/>
                </a:solidFill>
                <a:latin typeface="Merriweather"/>
                <a:ea typeface="Merriweather"/>
                <a:cs typeface="Merriweather"/>
                <a:sym typeface="Merriweather"/>
              </a:rPr>
              <a:t>. Agencies should </a:t>
            </a:r>
            <a:r>
              <a:rPr lang="en" sz="1100" u="sng">
                <a:solidFill>
                  <a:schemeClr val="dk1"/>
                </a:solidFill>
                <a:latin typeface="Merriweather"/>
                <a:ea typeface="Merriweather"/>
                <a:cs typeface="Merriweather"/>
                <a:sym typeface="Merriweather"/>
              </a:rPr>
              <a:t>establish procedures to determine when a written or oral acquisition plan is required</a:t>
            </a:r>
            <a:r>
              <a:rPr lang="en" sz="1100">
                <a:solidFill>
                  <a:schemeClr val="dk1"/>
                </a:solidFill>
                <a:latin typeface="Merriweather"/>
                <a:ea typeface="Merriweather"/>
                <a:cs typeface="Merriweather"/>
                <a:sym typeface="Merriweather"/>
              </a:rPr>
              <a:t> (see 7.103). The record of the acquisition plan must be appropriate for the type of acquisition and document decisions and actions to ensure-</a:t>
            </a:r>
            <a:endParaRPr sz="1100">
              <a:solidFill>
                <a:schemeClr val="dk1"/>
              </a:solidFill>
              <a:latin typeface="Merriweather"/>
              <a:ea typeface="Merriweather"/>
              <a:cs typeface="Merriweather"/>
              <a:sym typeface="Merriweather"/>
            </a:endParaRPr>
          </a:p>
          <a:p>
            <a:pPr indent="0" lvl="0" marL="171450" rtl="0" algn="l">
              <a:lnSpc>
                <a:spcPct val="100000"/>
              </a:lnSpc>
              <a:spcBef>
                <a:spcPts val="100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(1) Information is available for making informed decisions at each step in the acquisition process;</a:t>
            </a:r>
            <a:endParaRPr sz="1100">
              <a:solidFill>
                <a:schemeClr val="dk1"/>
              </a:solidFill>
              <a:latin typeface="Merriweather"/>
              <a:ea typeface="Merriweather"/>
              <a:cs typeface="Merriweather"/>
              <a:sym typeface="Merriweather"/>
            </a:endParaRPr>
          </a:p>
          <a:p>
            <a:pPr indent="0" lvl="0" marL="17145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(2) There is clear support for all actions taken;</a:t>
            </a:r>
            <a:endParaRPr sz="1100">
              <a:solidFill>
                <a:schemeClr val="dk1"/>
              </a:solidFill>
              <a:latin typeface="Merriweather"/>
              <a:ea typeface="Merriweather"/>
              <a:cs typeface="Merriweather"/>
              <a:sym typeface="Merriweather"/>
            </a:endParaRPr>
          </a:p>
          <a:p>
            <a:pPr indent="0" lvl="0" marL="17145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(3) Necessary information is available for reviews or investigations; and</a:t>
            </a:r>
            <a:endParaRPr sz="1100">
              <a:solidFill>
                <a:schemeClr val="dk1"/>
              </a:solidFill>
              <a:latin typeface="Merriweather"/>
              <a:ea typeface="Merriweather"/>
              <a:cs typeface="Merriweather"/>
              <a:sym typeface="Merriweather"/>
            </a:endParaRPr>
          </a:p>
          <a:p>
            <a:pPr indent="0" lvl="0" marL="17145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(4) Essential facts are available in case litigation arises.</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100">
                <a:solidFill>
                  <a:schemeClr val="dk1"/>
                </a:solidFill>
                <a:latin typeface="Merriweather"/>
                <a:ea typeface="Merriweather"/>
                <a:cs typeface="Merriweather"/>
                <a:sym typeface="Merriweather"/>
              </a:rPr>
              <a:t>(d) A </a:t>
            </a:r>
            <a:r>
              <a:rPr lang="en" sz="1100" u="sng">
                <a:solidFill>
                  <a:schemeClr val="dk1"/>
                </a:solidFill>
                <a:latin typeface="Merriweather"/>
                <a:ea typeface="Merriweather"/>
                <a:cs typeface="Merriweather"/>
                <a:sym typeface="Merriweather"/>
              </a:rPr>
              <a:t>written plan is required for cost reimbursement and other high-risk contracts other than firm-fixed-price contracts</a:t>
            </a:r>
            <a:r>
              <a:rPr lang="en" sz="1100">
                <a:solidFill>
                  <a:schemeClr val="dk1"/>
                </a:solidFill>
                <a:latin typeface="Merriweather"/>
                <a:ea typeface="Merriweather"/>
                <a:cs typeface="Merriweather"/>
                <a:sym typeface="Merriweather"/>
              </a:rPr>
              <a:t>. Agencies may require written plans for firm-fixed-price contracts as appropriate.</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100">
                <a:solidFill>
                  <a:schemeClr val="dk1"/>
                </a:solidFill>
                <a:latin typeface="Merriweather"/>
                <a:ea typeface="Merriweather"/>
                <a:cs typeface="Merriweather"/>
                <a:sym typeface="Merriweather"/>
              </a:rPr>
              <a:t>RFO 10.001 Market research requirements*.</a:t>
            </a:r>
            <a:endParaRPr b="1"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100">
                <a:solidFill>
                  <a:schemeClr val="dk1"/>
                </a:solidFill>
                <a:latin typeface="Merriweather"/>
                <a:ea typeface="Merriweather"/>
                <a:cs typeface="Merriweather"/>
                <a:sym typeface="Merriweather"/>
              </a:rPr>
              <a:t>(b) Agencies </a:t>
            </a:r>
            <a:r>
              <a:rPr lang="en" sz="1100" u="sng">
                <a:solidFill>
                  <a:schemeClr val="dk1"/>
                </a:solidFill>
                <a:latin typeface="Merriweather"/>
                <a:ea typeface="Merriweather"/>
                <a:cs typeface="Merriweather"/>
                <a:sym typeface="Merriweather"/>
              </a:rPr>
              <a:t>must conduct</a:t>
            </a:r>
            <a:r>
              <a:rPr lang="en" sz="1100">
                <a:solidFill>
                  <a:schemeClr val="dk1"/>
                </a:solidFill>
                <a:latin typeface="Merriweather"/>
                <a:ea typeface="Merriweather"/>
                <a:cs typeface="Merriweather"/>
                <a:sym typeface="Merriweather"/>
              </a:rPr>
              <a:t> market research </a:t>
            </a:r>
            <a:r>
              <a:rPr lang="en" sz="1100" u="sng">
                <a:solidFill>
                  <a:schemeClr val="dk1"/>
                </a:solidFill>
                <a:latin typeface="Merriweather"/>
                <a:ea typeface="Merriweather"/>
                <a:cs typeface="Merriweather"/>
                <a:sym typeface="Merriweather"/>
              </a:rPr>
              <a:t>appropriate to the circumstances</a:t>
            </a:r>
            <a:r>
              <a:rPr lang="en" sz="1100">
                <a:solidFill>
                  <a:schemeClr val="dk1"/>
                </a:solidFill>
                <a:latin typeface="Merriweather"/>
                <a:ea typeface="Merriweather"/>
                <a:cs typeface="Merriweather"/>
                <a:sym typeface="Merriweather"/>
              </a:rPr>
              <a:t> before—</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100">
                <a:solidFill>
                  <a:schemeClr val="dk1"/>
                </a:solidFill>
                <a:latin typeface="Merriweather"/>
                <a:ea typeface="Merriweather"/>
                <a:cs typeface="Merriweather"/>
                <a:sym typeface="Merriweather"/>
              </a:rPr>
              <a:t>…</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100">
                <a:solidFill>
                  <a:schemeClr val="dk1"/>
                </a:solidFill>
                <a:latin typeface="Merriweather"/>
                <a:ea typeface="Merriweather"/>
                <a:cs typeface="Merriweather"/>
                <a:sym typeface="Merriweather"/>
              </a:rPr>
              <a:t>(2) Soliciting offers for acquisitions with an estimated value </a:t>
            </a:r>
            <a:r>
              <a:rPr lang="en" sz="1100" u="sng">
                <a:solidFill>
                  <a:schemeClr val="dk1"/>
                </a:solidFill>
                <a:latin typeface="Merriweather"/>
                <a:ea typeface="Merriweather"/>
                <a:cs typeface="Merriweather"/>
                <a:sym typeface="Merriweather"/>
              </a:rPr>
              <a:t>over the simplified acquisition threshold</a:t>
            </a:r>
            <a:r>
              <a:rPr lang="en" sz="1100">
                <a:solidFill>
                  <a:schemeClr val="dk1"/>
                </a:solidFill>
                <a:latin typeface="Merriweather"/>
                <a:ea typeface="Merriweather"/>
                <a:cs typeface="Merriweather"/>
                <a:sym typeface="Merriweather"/>
              </a:rPr>
              <a:t>; or</a:t>
            </a:r>
            <a:endParaRPr sz="11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100">
                <a:solidFill>
                  <a:schemeClr val="dk1"/>
                </a:solidFill>
                <a:latin typeface="Merriweather"/>
                <a:ea typeface="Merriweather"/>
                <a:cs typeface="Merriweather"/>
                <a:sym typeface="Merriweather"/>
              </a:rPr>
              <a:t>(3) Awarding a task or delivery order </a:t>
            </a:r>
            <a:r>
              <a:rPr lang="en" sz="1100" u="sng">
                <a:solidFill>
                  <a:schemeClr val="dk1"/>
                </a:solidFill>
                <a:latin typeface="Merriweather"/>
                <a:ea typeface="Merriweather"/>
                <a:cs typeface="Merriweather"/>
                <a:sym typeface="Merriweather"/>
              </a:rPr>
              <a:t>over the simplified acquisition threshold.</a:t>
            </a:r>
            <a:endParaRPr sz="1100" u="sng">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Merriweather"/>
                <a:ea typeface="Merriweather"/>
                <a:cs typeface="Merriweather"/>
                <a:sym typeface="Merriweather"/>
              </a:rPr>
              <a:t>(e) Agencies must document the results of market research </a:t>
            </a:r>
            <a:r>
              <a:rPr lang="en" sz="1100" u="sng">
                <a:solidFill>
                  <a:schemeClr val="dk1"/>
                </a:solidFill>
                <a:latin typeface="Merriweather"/>
                <a:ea typeface="Merriweather"/>
                <a:cs typeface="Merriweather"/>
                <a:sym typeface="Merriweather"/>
              </a:rPr>
              <a:t>in a manner that suits the acquisition’s size and complexity.</a:t>
            </a:r>
            <a:endParaRPr sz="1100" u="sng">
              <a:solidFill>
                <a:schemeClr val="dk1"/>
              </a:solidFill>
              <a:latin typeface="Merriweather"/>
              <a:ea typeface="Merriweather"/>
              <a:cs typeface="Merriweather"/>
              <a:sym typeface="Merriweather"/>
            </a:endParaRPr>
          </a:p>
        </p:txBody>
      </p:sp>
      <p:sp>
        <p:nvSpPr>
          <p:cNvPr id="397" name="Google Shape;397;p18"/>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pSp>
        <p:nvGrpSpPr>
          <p:cNvPr descr="Logo of the Smart Accelerator (SA), featuring a blue arrow star and the letters SA in a banner layout." id="402" name="Google Shape;402;p19"/>
          <p:cNvGrpSpPr/>
          <p:nvPr/>
        </p:nvGrpSpPr>
        <p:grpSpPr>
          <a:xfrm>
            <a:off x="-4" y="182307"/>
            <a:ext cx="675481" cy="675289"/>
            <a:chOff x="2212807" y="2523778"/>
            <a:chExt cx="1923900" cy="1923900"/>
          </a:xfrm>
        </p:grpSpPr>
        <p:sp>
          <p:nvSpPr>
            <p:cNvPr id="403" name="Google Shape;403;p19"/>
            <p:cNvSpPr/>
            <p:nvPr/>
          </p:nvSpPr>
          <p:spPr>
            <a:xfrm>
              <a:off x="2212807" y="2523778"/>
              <a:ext cx="1923900" cy="1923900"/>
            </a:xfrm>
            <a:prstGeom prst="ellipse">
              <a:avLst/>
            </a:prstGeom>
            <a:solidFill>
              <a:srgbClr val="FFFFFF"/>
            </a:solidFill>
            <a:ln cap="flat" cmpd="sng" w="21500">
              <a:solidFill>
                <a:srgbClr val="BFBFBF"/>
              </a:solidFill>
              <a:prstDash val="solid"/>
              <a:round/>
              <a:headEnd len="sm" w="sm" type="none"/>
              <a:tailEnd len="sm" w="sm" type="none"/>
            </a:ln>
            <a:effectLst>
              <a:outerShdw blurRad="20059" rotWithShape="0" algn="bl" dir="5400000" dist="6686">
                <a:srgbClr val="000000">
                  <a:alpha val="50196"/>
                </a:srgbClr>
              </a:outerShdw>
            </a:effectLst>
          </p:spPr>
          <p:txBody>
            <a:bodyPr anchorCtr="0" anchor="ctr" bIns="9900" lIns="19775" spcFirstLastPara="1" rIns="19775" wrap="square" tIns="9900">
              <a:noAutofit/>
            </a:bodyPr>
            <a:lstStyle/>
            <a:p>
              <a:pPr indent="0" lvl="0" marL="0" marR="0" rtl="0" algn="ctr">
                <a:lnSpc>
                  <a:spcPct val="100000"/>
                </a:lnSpc>
                <a:spcBef>
                  <a:spcPts val="0"/>
                </a:spcBef>
                <a:spcAft>
                  <a:spcPts val="0"/>
                </a:spcAft>
                <a:buClr>
                  <a:srgbClr val="072334"/>
                </a:buClr>
                <a:buSzPts val="346"/>
                <a:buFont typeface="Arial"/>
                <a:buNone/>
              </a:pPr>
              <a:r>
                <a:t/>
              </a:r>
              <a:endParaRPr b="0" i="0" sz="346" u="none" cap="none" strike="noStrike">
                <a:solidFill>
                  <a:srgbClr val="072334"/>
                </a:solidFill>
                <a:latin typeface="Arial"/>
                <a:ea typeface="Arial"/>
                <a:cs typeface="Arial"/>
                <a:sym typeface="Arial"/>
              </a:endParaRPr>
            </a:p>
          </p:txBody>
        </p:sp>
        <p:pic>
          <p:nvPicPr>
            <p:cNvPr id="404" name="Google Shape;404;p19"/>
            <p:cNvPicPr preferRelativeResize="0"/>
            <p:nvPr/>
          </p:nvPicPr>
          <p:blipFill rotWithShape="1">
            <a:blip r:embed="rId3">
              <a:alphaModFix/>
            </a:blip>
            <a:srcRect b="0" l="0" r="0" t="0"/>
            <a:stretch/>
          </p:blipFill>
          <p:spPr>
            <a:xfrm>
              <a:off x="2326782" y="3165900"/>
              <a:ext cx="1663151" cy="712400"/>
            </a:xfrm>
            <a:prstGeom prst="rect">
              <a:avLst/>
            </a:prstGeom>
            <a:noFill/>
            <a:ln cap="flat" cmpd="sng" w="21500">
              <a:solidFill>
                <a:srgbClr val="BFBFBF"/>
              </a:solidFill>
              <a:prstDash val="solid"/>
              <a:round/>
              <a:headEnd len="sm" w="sm" type="none"/>
              <a:tailEnd len="sm" w="sm" type="none"/>
            </a:ln>
          </p:spPr>
        </p:pic>
        <p:sp>
          <p:nvSpPr>
            <p:cNvPr id="405" name="Google Shape;405;p19"/>
            <p:cNvSpPr txBox="1"/>
            <p:nvPr/>
          </p:nvSpPr>
          <p:spPr>
            <a:xfrm>
              <a:off x="2292332" y="3275800"/>
              <a:ext cx="653100" cy="492600"/>
            </a:xfrm>
            <a:prstGeom prst="rect">
              <a:avLst/>
            </a:prstGeom>
            <a:noFill/>
            <a:ln>
              <a:noFill/>
            </a:ln>
          </p:spPr>
          <p:txBody>
            <a:bodyPr anchorCtr="0" anchor="t" bIns="16075" lIns="32100" spcFirstLastPara="1" rIns="32100" wrap="square" tIns="16075">
              <a:spAutoFit/>
            </a:bodyPr>
            <a:lstStyle/>
            <a:p>
              <a:pPr indent="0" lvl="0" marL="0" marR="0" rtl="0" algn="ctr">
                <a:lnSpc>
                  <a:spcPct val="100000"/>
                </a:lnSpc>
                <a:spcBef>
                  <a:spcPts val="0"/>
                </a:spcBef>
                <a:spcAft>
                  <a:spcPts val="0"/>
                </a:spcAft>
                <a:buClr>
                  <a:srgbClr val="000000"/>
                </a:buClr>
                <a:buSzPts val="913"/>
                <a:buFont typeface="Arial"/>
                <a:buNone/>
              </a:pPr>
              <a:r>
                <a:rPr b="1" i="0" lang="en" sz="913" u="none" cap="none" strike="noStrike">
                  <a:solidFill>
                    <a:srgbClr val="00D1FA"/>
                  </a:solidFill>
                  <a:latin typeface="Poppins"/>
                  <a:ea typeface="Poppins"/>
                  <a:cs typeface="Poppins"/>
                  <a:sym typeface="Poppins"/>
                </a:rPr>
                <a:t>SA</a:t>
              </a:r>
              <a:endParaRPr b="1" i="0" sz="913" u="none" cap="none" strike="noStrike">
                <a:solidFill>
                  <a:srgbClr val="00D1FA"/>
                </a:solidFill>
                <a:latin typeface="Arial"/>
                <a:ea typeface="Arial"/>
                <a:cs typeface="Arial"/>
                <a:sym typeface="Arial"/>
              </a:endParaRPr>
            </a:p>
          </p:txBody>
        </p:sp>
      </p:grpSp>
      <p:sp>
        <p:nvSpPr>
          <p:cNvPr id="406" name="Google Shape;406;p19"/>
          <p:cNvSpPr txBox="1"/>
          <p:nvPr/>
        </p:nvSpPr>
        <p:spPr>
          <a:xfrm>
            <a:off x="113098" y="287829"/>
            <a:ext cx="449400" cy="108000"/>
          </a:xfrm>
          <a:prstGeom prst="rect">
            <a:avLst/>
          </a:prstGeom>
          <a:noFill/>
          <a:ln>
            <a:noFill/>
          </a:ln>
        </p:spPr>
        <p:txBody>
          <a:bodyPr anchorCtr="0" anchor="t" bIns="32100" lIns="32100" spcFirstLastPara="1" rIns="32100" wrap="square" tIns="32100">
            <a:noAutofit/>
          </a:bodyPr>
          <a:lstStyle/>
          <a:p>
            <a:pPr indent="0" lvl="0" marL="0" marR="0" rtl="0" algn="ctr">
              <a:lnSpc>
                <a:spcPct val="100000"/>
              </a:lnSpc>
              <a:spcBef>
                <a:spcPts val="0"/>
              </a:spcBef>
              <a:spcAft>
                <a:spcPts val="0"/>
              </a:spcAft>
              <a:buClr>
                <a:srgbClr val="000000"/>
              </a:buClr>
              <a:buSzPts val="562"/>
              <a:buFont typeface="Arial"/>
              <a:buNone/>
            </a:pPr>
            <a:r>
              <a:rPr b="1" i="0" lang="en" sz="562" u="none" cap="none" strike="noStrike">
                <a:solidFill>
                  <a:srgbClr val="000000"/>
                </a:solidFill>
                <a:latin typeface="Arial"/>
                <a:ea typeface="Arial"/>
                <a:cs typeface="Arial"/>
                <a:sym typeface="Arial"/>
              </a:rPr>
              <a:t>Smart </a:t>
            </a:r>
            <a:endParaRPr b="1" i="0" sz="56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2"/>
              <a:buFont typeface="Arial"/>
              <a:buNone/>
            </a:pPr>
            <a:r>
              <a:t/>
            </a:r>
            <a:endParaRPr b="1" i="0" sz="56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2"/>
              <a:buFont typeface="Arial"/>
              <a:buNone/>
            </a:pPr>
            <a:r>
              <a:t/>
            </a:r>
            <a:endParaRPr b="1" i="0" sz="562" u="none" cap="none" strike="noStrike">
              <a:solidFill>
                <a:srgbClr val="000000"/>
              </a:solidFill>
              <a:latin typeface="Arial"/>
              <a:ea typeface="Arial"/>
              <a:cs typeface="Arial"/>
              <a:sym typeface="Arial"/>
            </a:endParaRPr>
          </a:p>
        </p:txBody>
      </p:sp>
      <p:sp>
        <p:nvSpPr>
          <p:cNvPr id="407" name="Google Shape;407;p19"/>
          <p:cNvSpPr txBox="1"/>
          <p:nvPr/>
        </p:nvSpPr>
        <p:spPr>
          <a:xfrm>
            <a:off x="86338" y="639998"/>
            <a:ext cx="476100" cy="108000"/>
          </a:xfrm>
          <a:prstGeom prst="rect">
            <a:avLst/>
          </a:prstGeom>
          <a:noFill/>
          <a:ln>
            <a:noFill/>
          </a:ln>
        </p:spPr>
        <p:txBody>
          <a:bodyPr anchorCtr="0" anchor="t" bIns="32100" lIns="32100" spcFirstLastPara="1" rIns="32100" wrap="square" tIns="32100">
            <a:noAutofit/>
          </a:bodyPr>
          <a:lstStyle/>
          <a:p>
            <a:pPr indent="0" lvl="0" marL="0" marR="0" rtl="0" algn="ctr">
              <a:lnSpc>
                <a:spcPct val="100000"/>
              </a:lnSpc>
              <a:spcBef>
                <a:spcPts val="0"/>
              </a:spcBef>
              <a:spcAft>
                <a:spcPts val="0"/>
              </a:spcAft>
              <a:buClr>
                <a:srgbClr val="000000"/>
              </a:buClr>
              <a:buSzPts val="570"/>
              <a:buFont typeface="Arial"/>
              <a:buNone/>
            </a:pPr>
            <a:r>
              <a:rPr b="1" i="0" lang="en" sz="570" u="none" cap="none" strike="noStrike">
                <a:solidFill>
                  <a:srgbClr val="000000"/>
                </a:solidFill>
                <a:latin typeface="Arial"/>
                <a:ea typeface="Arial"/>
                <a:cs typeface="Arial"/>
                <a:sym typeface="Arial"/>
              </a:rPr>
              <a:t>Accelerator</a:t>
            </a:r>
            <a:endParaRPr b="1" i="0" sz="534" u="none" cap="none" strike="noStrike">
              <a:solidFill>
                <a:srgbClr val="000000"/>
              </a:solidFill>
              <a:latin typeface="Arial"/>
              <a:ea typeface="Arial"/>
              <a:cs typeface="Arial"/>
              <a:sym typeface="Arial"/>
            </a:endParaRPr>
          </a:p>
        </p:txBody>
      </p:sp>
      <p:sp>
        <p:nvSpPr>
          <p:cNvPr id="408" name="Google Shape;408;p19"/>
          <p:cNvSpPr txBox="1"/>
          <p:nvPr>
            <p:ph type="title"/>
          </p:nvPr>
        </p:nvSpPr>
        <p:spPr>
          <a:xfrm>
            <a:off x="675475" y="291725"/>
            <a:ext cx="8784900" cy="36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Streamline your Acquisition Planning - Spotlight on Oral Acquisition Plans</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sp>
        <p:nvSpPr>
          <p:cNvPr id="409" name="Google Shape;409;p19"/>
          <p:cNvSpPr txBox="1"/>
          <p:nvPr/>
        </p:nvSpPr>
        <p:spPr>
          <a:xfrm>
            <a:off x="675475" y="661050"/>
            <a:ext cx="9317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This flexibility encourages GSA contracting activities to utilize oral acqusition plans for certain acquisitions</a:t>
            </a:r>
            <a:endParaRPr b="0" i="0" sz="1200" u="none" cap="none" strike="noStrike">
              <a:solidFill>
                <a:srgbClr val="000000"/>
              </a:solidFill>
              <a:latin typeface="Merriweather"/>
              <a:ea typeface="Merriweather"/>
              <a:cs typeface="Merriweather"/>
              <a:sym typeface="Merriweather"/>
            </a:endParaRPr>
          </a:p>
        </p:txBody>
      </p:sp>
      <p:grpSp>
        <p:nvGrpSpPr>
          <p:cNvPr descr="Image of the RFO 7 logo, featuring a red star with the letters RFO 7 centered, presented in a booklet layout." id="410" name="Google Shape;410;p19"/>
          <p:cNvGrpSpPr/>
          <p:nvPr/>
        </p:nvGrpSpPr>
        <p:grpSpPr>
          <a:xfrm>
            <a:off x="193223" y="971527"/>
            <a:ext cx="1253642" cy="1443859"/>
            <a:chOff x="459617" y="167637"/>
            <a:chExt cx="438122" cy="504652"/>
          </a:xfrm>
        </p:grpSpPr>
        <p:pic>
          <p:nvPicPr>
            <p:cNvPr descr="FAR Companion cover" id="411" name="Google Shape;411;p19"/>
            <p:cNvPicPr preferRelativeResize="0"/>
            <p:nvPr/>
          </p:nvPicPr>
          <p:blipFill rotWithShape="1">
            <a:blip r:embed="rId4">
              <a:alphaModFix/>
            </a:blip>
            <a:srcRect b="0" l="-1090" r="1090" t="0"/>
            <a:stretch/>
          </p:blipFill>
          <p:spPr>
            <a:xfrm>
              <a:off x="459617" y="167637"/>
              <a:ext cx="391151" cy="504652"/>
            </a:xfrm>
            <a:prstGeom prst="rect">
              <a:avLst/>
            </a:prstGeom>
            <a:noFill/>
            <a:ln cap="flat" cmpd="sng" w="10125">
              <a:solidFill>
                <a:srgbClr val="BFBFBF"/>
              </a:solidFill>
              <a:prstDash val="solid"/>
              <a:round/>
              <a:headEnd len="sm" w="sm" type="none"/>
              <a:tailEnd len="sm" w="sm" type="none"/>
            </a:ln>
          </p:spPr>
        </p:pic>
        <p:sp>
          <p:nvSpPr>
            <p:cNvPr id="412" name="Google Shape;412;p19"/>
            <p:cNvSpPr txBox="1"/>
            <p:nvPr/>
          </p:nvSpPr>
          <p:spPr>
            <a:xfrm>
              <a:off x="472339" y="312371"/>
              <a:ext cx="425400" cy="154800"/>
            </a:xfrm>
            <a:prstGeom prst="rect">
              <a:avLst/>
            </a:prstGeom>
            <a:noFill/>
            <a:ln>
              <a:noFill/>
            </a:ln>
          </p:spPr>
          <p:txBody>
            <a:bodyPr anchorCtr="0" anchor="t" bIns="48775" lIns="97475" spcFirstLastPara="1" rIns="97475" wrap="square" tIns="48775">
              <a:spAutoFit/>
            </a:bodyPr>
            <a:lstStyle/>
            <a:p>
              <a:pPr indent="0" lvl="0" marL="0" marR="0" rtl="0" algn="l">
                <a:lnSpc>
                  <a:spcPct val="100000"/>
                </a:lnSpc>
                <a:spcBef>
                  <a:spcPts val="0"/>
                </a:spcBef>
                <a:spcAft>
                  <a:spcPts val="0"/>
                </a:spcAft>
                <a:buClr>
                  <a:srgbClr val="000000"/>
                </a:buClr>
                <a:buSzPts val="2240"/>
                <a:buFont typeface="Arial"/>
                <a:buNone/>
              </a:pPr>
              <a:r>
                <a:rPr b="1" i="0" lang="en" sz="2240" u="none" cap="none" strike="noStrike">
                  <a:solidFill>
                    <a:srgbClr val="021F34"/>
                  </a:solidFill>
                  <a:latin typeface="Poppins"/>
                  <a:ea typeface="Poppins"/>
                  <a:cs typeface="Poppins"/>
                  <a:sym typeface="Poppins"/>
                </a:rPr>
                <a:t>RFO 7</a:t>
              </a:r>
              <a:endParaRPr b="1" i="0" sz="2240" u="none" cap="none" strike="noStrike">
                <a:solidFill>
                  <a:srgbClr val="021F34"/>
                </a:solidFill>
                <a:latin typeface="Poppins"/>
                <a:ea typeface="Poppins"/>
                <a:cs typeface="Poppins"/>
                <a:sym typeface="Poppins"/>
              </a:endParaRPr>
            </a:p>
          </p:txBody>
        </p:sp>
        <p:sp>
          <p:nvSpPr>
            <p:cNvPr id="413" name="Google Shape;413;p19"/>
            <p:cNvSpPr/>
            <p:nvPr/>
          </p:nvSpPr>
          <p:spPr>
            <a:xfrm>
              <a:off x="495507" y="269378"/>
              <a:ext cx="249000" cy="55200"/>
            </a:xfrm>
            <a:prstGeom prst="rect">
              <a:avLst/>
            </a:prstGeom>
            <a:solidFill>
              <a:srgbClr val="F6F6F6"/>
            </a:solidFill>
            <a:ln cap="flat" cmpd="sng" w="10125">
              <a:solidFill>
                <a:srgbClr val="F6F6F6"/>
              </a:solidFill>
              <a:prstDash val="solid"/>
              <a:round/>
              <a:headEnd len="sm" w="sm" type="none"/>
              <a:tailEnd len="sm" w="sm" type="none"/>
            </a:ln>
          </p:spPr>
          <p:txBody>
            <a:bodyPr anchorCtr="0" anchor="ctr" bIns="97475" lIns="97475" spcFirstLastPara="1" rIns="97475" wrap="square" tIns="97475">
              <a:noAutofit/>
            </a:bodyPr>
            <a:lstStyle/>
            <a:p>
              <a:pPr indent="0" lvl="0" marL="0" marR="0" rtl="0" algn="ctr">
                <a:lnSpc>
                  <a:spcPct val="100000"/>
                </a:lnSpc>
                <a:spcBef>
                  <a:spcPts val="0"/>
                </a:spcBef>
                <a:spcAft>
                  <a:spcPts val="0"/>
                </a:spcAft>
                <a:buClr>
                  <a:srgbClr val="000000"/>
                </a:buClr>
                <a:buSzPts val="1493"/>
                <a:buFont typeface="Arial"/>
                <a:buNone/>
              </a:pPr>
              <a:r>
                <a:t/>
              </a:r>
              <a:endParaRPr b="0" i="0" sz="1493" u="none" cap="none" strike="noStrike">
                <a:solidFill>
                  <a:srgbClr val="F6F6F6"/>
                </a:solidFill>
                <a:latin typeface="Arial"/>
                <a:ea typeface="Arial"/>
                <a:cs typeface="Arial"/>
                <a:sym typeface="Arial"/>
              </a:endParaRPr>
            </a:p>
          </p:txBody>
        </p:sp>
      </p:grpSp>
      <p:sp>
        <p:nvSpPr>
          <p:cNvPr id="414" name="Google Shape;414;p19"/>
          <p:cNvSpPr/>
          <p:nvPr/>
        </p:nvSpPr>
        <p:spPr>
          <a:xfrm>
            <a:off x="2117131" y="943918"/>
            <a:ext cx="1180800" cy="462300"/>
          </a:xfrm>
          <a:prstGeom prst="rect">
            <a:avLst/>
          </a:prstGeom>
          <a:solidFill>
            <a:srgbClr val="740000"/>
          </a:solidFill>
          <a:ln cap="flat" cmpd="sng" w="9525">
            <a:solidFill>
              <a:srgbClr val="595959"/>
            </a:solidFill>
            <a:prstDash val="solid"/>
            <a:round/>
            <a:headEnd len="sm" w="sm" type="none"/>
            <a:tailEnd len="sm" w="sm" type="none"/>
          </a:ln>
        </p:spPr>
        <p:txBody>
          <a:bodyPr anchorCtr="0" anchor="ctr" bIns="43525" lIns="43525" spcFirstLastPara="1" rIns="43525" wrap="square" tIns="43525">
            <a:noAutofit/>
          </a:bodyPr>
          <a:lstStyle/>
          <a:p>
            <a:pPr indent="0" lvl="0" marL="0" marR="0" rtl="0" algn="ctr">
              <a:lnSpc>
                <a:spcPct val="100000"/>
              </a:lnSpc>
              <a:spcBef>
                <a:spcPts val="0"/>
              </a:spcBef>
              <a:spcAft>
                <a:spcPts val="0"/>
              </a:spcAft>
              <a:buClr>
                <a:srgbClr val="000000"/>
              </a:buClr>
              <a:buSzPts val="524"/>
              <a:buFont typeface="Arial"/>
              <a:buNone/>
            </a:pPr>
            <a:r>
              <a:rPr b="1" i="0" lang="en" sz="899" u="none" cap="none" strike="noStrike">
                <a:solidFill>
                  <a:srgbClr val="FFFFFF"/>
                </a:solidFill>
                <a:latin typeface="Arial"/>
                <a:ea typeface="Arial"/>
                <a:cs typeface="Arial"/>
                <a:sym typeface="Arial"/>
              </a:rPr>
              <a:t>Smart Accelerators from </a:t>
            </a:r>
            <a:endParaRPr b="1" i="0" sz="899"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4"/>
              <a:buFont typeface="Arial"/>
              <a:buNone/>
            </a:pPr>
            <a:r>
              <a:rPr b="1" i="0" lang="en" sz="899" u="none" cap="none" strike="noStrike">
                <a:solidFill>
                  <a:srgbClr val="FFFFFF"/>
                </a:solidFill>
                <a:latin typeface="Arial"/>
                <a:ea typeface="Arial"/>
                <a:cs typeface="Arial"/>
                <a:sym typeface="Arial"/>
              </a:rPr>
              <a:t>Practitioner Album 7</a:t>
            </a:r>
            <a:endParaRPr b="1" i="0" sz="899" u="none" cap="none" strike="noStrike">
              <a:solidFill>
                <a:srgbClr val="FFFFFF"/>
              </a:solidFill>
              <a:latin typeface="Arial"/>
              <a:ea typeface="Arial"/>
              <a:cs typeface="Arial"/>
              <a:sym typeface="Arial"/>
            </a:endParaRPr>
          </a:p>
        </p:txBody>
      </p:sp>
      <p:sp>
        <p:nvSpPr>
          <p:cNvPr id="415" name="Google Shape;415;p19"/>
          <p:cNvSpPr/>
          <p:nvPr/>
        </p:nvSpPr>
        <p:spPr>
          <a:xfrm>
            <a:off x="7164875" y="990425"/>
            <a:ext cx="1785900" cy="369300"/>
          </a:xfrm>
          <a:prstGeom prst="rect">
            <a:avLst/>
          </a:prstGeom>
          <a:solidFill>
            <a:srgbClr val="740000"/>
          </a:solidFill>
          <a:ln cap="flat" cmpd="sng" w="9525">
            <a:solidFill>
              <a:srgbClr val="595959"/>
            </a:solidFill>
            <a:prstDash val="solid"/>
            <a:round/>
            <a:headEnd len="sm" w="sm" type="none"/>
            <a:tailEnd len="sm" w="sm" type="none"/>
          </a:ln>
        </p:spPr>
        <p:txBody>
          <a:bodyPr anchorCtr="0" anchor="ctr" bIns="43525" lIns="43525" spcFirstLastPara="1" rIns="43525" wrap="square" tIns="43525">
            <a:noAutofit/>
          </a:bodyPr>
          <a:lstStyle/>
          <a:p>
            <a:pPr indent="0" lvl="0" marL="0" marR="0" rtl="0" algn="ctr">
              <a:lnSpc>
                <a:spcPct val="100000"/>
              </a:lnSpc>
              <a:spcBef>
                <a:spcPts val="0"/>
              </a:spcBef>
              <a:spcAft>
                <a:spcPts val="0"/>
              </a:spcAft>
              <a:buClr>
                <a:srgbClr val="000000"/>
              </a:buClr>
              <a:buSzPts val="524"/>
              <a:buFont typeface="Arial"/>
              <a:buNone/>
            </a:pPr>
            <a:r>
              <a:rPr b="1" i="0" lang="en" sz="899" u="none" cap="none" strike="noStrike">
                <a:solidFill>
                  <a:srgbClr val="FFFFFF"/>
                </a:solidFill>
                <a:latin typeface="Arial"/>
                <a:ea typeface="Arial"/>
                <a:cs typeface="Arial"/>
                <a:sym typeface="Arial"/>
              </a:rPr>
              <a:t>GSA Acquisition Handbook</a:t>
            </a:r>
            <a:endParaRPr b="1" i="0" sz="899" u="none" cap="none" strike="noStrike">
              <a:solidFill>
                <a:srgbClr val="FFFFFF"/>
              </a:solidFill>
              <a:latin typeface="Arial"/>
              <a:ea typeface="Arial"/>
              <a:cs typeface="Arial"/>
              <a:sym typeface="Arial"/>
            </a:endParaRPr>
          </a:p>
        </p:txBody>
      </p:sp>
      <p:sp>
        <p:nvSpPr>
          <p:cNvPr id="416" name="Google Shape;416;p19"/>
          <p:cNvSpPr txBox="1"/>
          <p:nvPr>
            <p:ph idx="1" type="body"/>
          </p:nvPr>
        </p:nvSpPr>
        <p:spPr>
          <a:xfrm>
            <a:off x="311700" y="2337950"/>
            <a:ext cx="8520600" cy="18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solidFill>
                <a:schemeClr val="dk1"/>
              </a:solidFill>
              <a:highlight>
                <a:srgbClr val="FFF2CC"/>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a:solidFill>
                  <a:schemeClr val="dk1"/>
                </a:solidFill>
                <a:highlight>
                  <a:srgbClr val="FFF2CC"/>
                </a:highlight>
                <a:latin typeface="Merriweather"/>
                <a:ea typeface="Merriweather"/>
                <a:cs typeface="Merriweather"/>
                <a:sym typeface="Merriweather"/>
              </a:rPr>
              <a:t>Use Case: </a:t>
            </a:r>
            <a:r>
              <a:rPr lang="en">
                <a:solidFill>
                  <a:schemeClr val="dk1"/>
                </a:solidFill>
                <a:latin typeface="Merriweather"/>
                <a:ea typeface="Merriweather"/>
                <a:cs typeface="Merriweather"/>
                <a:sym typeface="Merriweather"/>
              </a:rPr>
              <a:t>Elements of an Oral Plan</a:t>
            </a:r>
            <a:endParaRPr>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u="sng">
                <a:solidFill>
                  <a:schemeClr val="dk1"/>
                </a:solidFill>
                <a:highlight>
                  <a:srgbClr val="FFF2CC"/>
                </a:highlight>
                <a:latin typeface="Merriweather"/>
                <a:ea typeface="Merriweather"/>
                <a:cs typeface="Merriweather"/>
                <a:sym typeface="Merriweather"/>
                <a:hlinkClick r:id="rId5">
                  <a:extLst>
                    <a:ext uri="{A12FA001-AC4F-418D-AE19-62706E023703}">
                      <ahyp:hlinkClr val="tx"/>
                    </a:ext>
                  </a:extLst>
                </a:hlinkClick>
              </a:rPr>
              <a:t>GSA Federal Aquisition Service IT Requirements Oral AP</a:t>
            </a:r>
            <a:endParaRPr>
              <a:solidFill>
                <a:schemeClr val="dk1"/>
              </a:solidFill>
              <a:highlight>
                <a:srgbClr val="FFF2CC"/>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a:solidFill>
                <a:schemeClr val="dk1"/>
              </a:solidFill>
              <a:highlight>
                <a:srgbClr val="FFF2CC"/>
              </a:highlight>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What are you buying?</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What is the acquisition history?</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What is the dollar value?</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What is the period of performance (including options)?</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What are your market research findings?</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Sources</a:t>
            </a:r>
            <a:endParaRPr sz="1100">
              <a:solidFill>
                <a:schemeClr val="dk1"/>
              </a:solidFill>
              <a:latin typeface="Merriweather"/>
              <a:ea typeface="Merriweather"/>
              <a:cs typeface="Merriweather"/>
              <a:sym typeface="Merriweather"/>
            </a:endParaRPr>
          </a:p>
          <a:p>
            <a:pPr indent="-298450" lvl="0" marL="457200" rtl="0" algn="l">
              <a:lnSpc>
                <a:spcPct val="100000"/>
              </a:lnSpc>
              <a:spcBef>
                <a:spcPts val="0"/>
              </a:spcBef>
              <a:spcAft>
                <a:spcPts val="0"/>
              </a:spcAft>
              <a:buClr>
                <a:schemeClr val="dk1"/>
              </a:buClr>
              <a:buSzPts val="1100"/>
              <a:buFont typeface="Merriweather"/>
              <a:buChar char="●"/>
            </a:pPr>
            <a:r>
              <a:rPr lang="en" sz="1100">
                <a:solidFill>
                  <a:schemeClr val="dk1"/>
                </a:solidFill>
                <a:latin typeface="Merriweather"/>
                <a:ea typeface="Merriweather"/>
                <a:cs typeface="Merriweather"/>
                <a:sym typeface="Merriweather"/>
              </a:rPr>
              <a:t>Competition…</a:t>
            </a:r>
            <a:endParaRPr>
              <a:solidFill>
                <a:schemeClr val="dk1"/>
              </a:solidFill>
              <a:highlight>
                <a:schemeClr val="lt1"/>
              </a:highlight>
              <a:latin typeface="Merriweather"/>
              <a:ea typeface="Merriweather"/>
              <a:cs typeface="Merriweather"/>
              <a:sym typeface="Merriweather"/>
            </a:endParaRPr>
          </a:p>
        </p:txBody>
      </p:sp>
      <p:sp>
        <p:nvSpPr>
          <p:cNvPr id="417" name="Google Shape;417;p19"/>
          <p:cNvSpPr txBox="1"/>
          <p:nvPr/>
        </p:nvSpPr>
        <p:spPr>
          <a:xfrm>
            <a:off x="2117069" y="1414670"/>
            <a:ext cx="1180800" cy="98400"/>
          </a:xfrm>
          <a:prstGeom prst="rect">
            <a:avLst/>
          </a:prstGeom>
          <a:solidFill>
            <a:srgbClr val="021F34"/>
          </a:solidFill>
          <a:ln>
            <a:noFill/>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Clr>
                <a:srgbClr val="000000"/>
              </a:buClr>
              <a:buSzPts val="491"/>
              <a:buFont typeface="Arial"/>
              <a:buNone/>
            </a:pPr>
            <a:r>
              <a:rPr b="1" i="0" lang="en" sz="491" u="none" cap="none" strike="noStrike">
                <a:solidFill>
                  <a:srgbClr val="FFFFFF"/>
                </a:solidFill>
                <a:latin typeface="Roboto"/>
                <a:ea typeface="Roboto"/>
                <a:cs typeface="Roboto"/>
                <a:sym typeface="Roboto"/>
              </a:rPr>
              <a:t>EXAMPLE</a:t>
            </a:r>
            <a:endParaRPr b="1" i="0" sz="491" u="none" cap="none" strike="noStrike">
              <a:solidFill>
                <a:srgbClr val="FFFFFF"/>
              </a:solidFill>
              <a:latin typeface="Roboto"/>
              <a:ea typeface="Roboto"/>
              <a:cs typeface="Roboto"/>
              <a:sym typeface="Roboto"/>
            </a:endParaRPr>
          </a:p>
        </p:txBody>
      </p:sp>
      <p:pic>
        <p:nvPicPr>
          <p:cNvPr descr="Image of the FAR Companion logo, featuring a red star with the words &quot;Oral Acquisition Plans&quot; in the center in a booklet format." id="418" name="Google Shape;418;p19"/>
          <p:cNvPicPr preferRelativeResize="0"/>
          <p:nvPr/>
        </p:nvPicPr>
        <p:blipFill rotWithShape="1">
          <a:blip r:embed="rId6">
            <a:alphaModFix/>
          </a:blip>
          <a:srcRect b="0" l="0" r="0" t="0"/>
          <a:stretch/>
        </p:blipFill>
        <p:spPr>
          <a:xfrm>
            <a:off x="4408963" y="1232037"/>
            <a:ext cx="2197875" cy="811350"/>
          </a:xfrm>
          <a:prstGeom prst="rect">
            <a:avLst/>
          </a:prstGeom>
          <a:noFill/>
          <a:ln cap="flat" cmpd="sng" w="9525">
            <a:solidFill>
              <a:schemeClr val="dk1"/>
            </a:solidFill>
            <a:prstDash val="solid"/>
            <a:round/>
            <a:headEnd len="sm" w="sm" type="none"/>
            <a:tailEnd len="sm" w="sm" type="none"/>
          </a:ln>
        </p:spPr>
      </p:pic>
      <p:pic>
        <p:nvPicPr>
          <p:cNvPr descr="Image of the FAR Companion Guide (FC) logo, displaying a red star with the letters FC to the right in a booklet layout." id="419" name="Google Shape;419;p19"/>
          <p:cNvPicPr preferRelativeResize="0"/>
          <p:nvPr/>
        </p:nvPicPr>
        <p:blipFill rotWithShape="1">
          <a:blip r:embed="rId7">
            <a:alphaModFix/>
          </a:blip>
          <a:srcRect b="0" l="0" r="0" t="0"/>
          <a:stretch/>
        </p:blipFill>
        <p:spPr>
          <a:xfrm>
            <a:off x="3891925" y="1232048"/>
            <a:ext cx="727775" cy="811341"/>
          </a:xfrm>
          <a:prstGeom prst="rect">
            <a:avLst/>
          </a:prstGeom>
          <a:noFill/>
          <a:ln cap="flat" cmpd="sng" w="9525">
            <a:solidFill>
              <a:schemeClr val="dk1"/>
            </a:solidFill>
            <a:prstDash val="solid"/>
            <a:round/>
            <a:headEnd len="sm" w="sm" type="none"/>
            <a:tailEnd len="sm" w="sm" type="none"/>
          </a:ln>
        </p:spPr>
      </p:pic>
      <p:sp>
        <p:nvSpPr>
          <p:cNvPr id="420" name="Google Shape;420;p19"/>
          <p:cNvSpPr txBox="1"/>
          <p:nvPr/>
        </p:nvSpPr>
        <p:spPr>
          <a:xfrm rot="-779075">
            <a:off x="4770897" y="1376352"/>
            <a:ext cx="1542131" cy="52338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Oral Acquisition Plans (FC 7.102(a))</a:t>
            </a:r>
            <a:endParaRPr b="1" i="0" sz="1100" u="none" cap="none" strike="noStrike">
              <a:solidFill>
                <a:srgbClr val="000000"/>
              </a:solidFill>
              <a:latin typeface="Arial"/>
              <a:ea typeface="Arial"/>
              <a:cs typeface="Arial"/>
              <a:sym typeface="Arial"/>
            </a:endParaRPr>
          </a:p>
        </p:txBody>
      </p:sp>
      <p:pic>
        <p:nvPicPr>
          <p:cNvPr descr="Image of the GSA Acquisition Handbook with a red banner showing the title and effective date of January 15, 2026." id="421" name="Google Shape;421;p19"/>
          <p:cNvPicPr preferRelativeResize="0"/>
          <p:nvPr/>
        </p:nvPicPr>
        <p:blipFill rotWithShape="1">
          <a:blip r:embed="rId8">
            <a:alphaModFix/>
          </a:blip>
          <a:srcRect b="0" l="0" r="0" t="0"/>
          <a:stretch/>
        </p:blipFill>
        <p:spPr>
          <a:xfrm>
            <a:off x="7164876" y="1232050"/>
            <a:ext cx="1785899" cy="1370923"/>
          </a:xfrm>
          <a:prstGeom prst="rect">
            <a:avLst/>
          </a:prstGeom>
          <a:noFill/>
          <a:ln cap="flat" cmpd="sng" w="9525">
            <a:solidFill>
              <a:schemeClr val="dk1"/>
            </a:solidFill>
            <a:prstDash val="solid"/>
            <a:round/>
            <a:headEnd len="sm" w="sm" type="none"/>
            <a:tailEnd len="sm" w="sm" type="none"/>
          </a:ln>
        </p:spPr>
      </p:pic>
      <p:pic>
        <p:nvPicPr>
          <p:cNvPr descr="The image shows the practitioner's albums module, specifically optimizing competition and innovation through Early Acquisition Planning. " id="422" name="Google Shape;422;p19"/>
          <p:cNvPicPr preferRelativeResize="0"/>
          <p:nvPr/>
        </p:nvPicPr>
        <p:blipFill rotWithShape="1">
          <a:blip r:embed="rId9">
            <a:alphaModFix/>
          </a:blip>
          <a:srcRect b="0" l="0" r="0" t="0"/>
          <a:stretch/>
        </p:blipFill>
        <p:spPr>
          <a:xfrm>
            <a:off x="2125321" y="1526659"/>
            <a:ext cx="1172505" cy="1119527"/>
          </a:xfrm>
          <a:prstGeom prst="rect">
            <a:avLst/>
          </a:prstGeom>
          <a:noFill/>
          <a:ln>
            <a:noFill/>
          </a:ln>
        </p:spPr>
      </p:pic>
      <p:sp>
        <p:nvSpPr>
          <p:cNvPr descr="An image of a dark blue arrow pointing to the right." id="423" name="Google Shape;423;p19"/>
          <p:cNvSpPr/>
          <p:nvPr/>
        </p:nvSpPr>
        <p:spPr>
          <a:xfrm>
            <a:off x="3455225" y="1585450"/>
            <a:ext cx="355500" cy="216000"/>
          </a:xfrm>
          <a:prstGeom prst="rightArrow">
            <a:avLst>
              <a:gd fmla="val 50000" name="adj1"/>
              <a:gd fmla="val 50000" name="adj2"/>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An image of a dark blue arrow pointing to the right." id="424" name="Google Shape;424;p19"/>
          <p:cNvSpPr/>
          <p:nvPr/>
        </p:nvSpPr>
        <p:spPr>
          <a:xfrm>
            <a:off x="6708100" y="1585450"/>
            <a:ext cx="355500" cy="216000"/>
          </a:xfrm>
          <a:prstGeom prst="rightArrow">
            <a:avLst>
              <a:gd fmla="val 50000" name="adj1"/>
              <a:gd fmla="val 50000" name="adj2"/>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9"/>
          <p:cNvSpPr txBox="1"/>
          <p:nvPr/>
        </p:nvSpPr>
        <p:spPr>
          <a:xfrm>
            <a:off x="4381300" y="3032175"/>
            <a:ext cx="5009100" cy="15393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Planned contract type</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Performance-based outcomes</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Small business participation</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Pre-existing contracts</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What are the anticipated source selection procedures?</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LPTA, Tradeoff, HTR-FRP, Other</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What are the anticipated evaluation criteria?</a:t>
            </a:r>
            <a:endParaRPr b="0" i="0" sz="1100" u="none" cap="none" strike="noStrike">
              <a:solidFill>
                <a:schemeClr val="dk1"/>
              </a:solidFill>
              <a:latin typeface="Merriweather"/>
              <a:ea typeface="Merriweather"/>
              <a:cs typeface="Merriweather"/>
              <a:sym typeface="Merriweather"/>
            </a:endParaRPr>
          </a:p>
          <a:p>
            <a:pPr indent="-298450" lvl="0" marL="457200" marR="0" rtl="0" algn="l">
              <a:lnSpc>
                <a:spcPct val="100000"/>
              </a:lnSpc>
              <a:spcBef>
                <a:spcPts val="0"/>
              </a:spcBef>
              <a:spcAft>
                <a:spcPts val="0"/>
              </a:spcAft>
              <a:buClr>
                <a:schemeClr val="dk1"/>
              </a:buClr>
              <a:buSzPts val="1100"/>
              <a:buFont typeface="Merriweather"/>
              <a:buChar char="●"/>
            </a:pPr>
            <a:r>
              <a:rPr b="0" i="0" lang="en" sz="1100" u="none" cap="none" strike="noStrike">
                <a:solidFill>
                  <a:schemeClr val="dk1"/>
                </a:solidFill>
                <a:latin typeface="Merriweather"/>
                <a:ea typeface="Merriweather"/>
                <a:cs typeface="Merriweather"/>
                <a:sym typeface="Merriweather"/>
              </a:rPr>
              <a:t>Risks/other considerations?</a:t>
            </a:r>
            <a:endParaRPr b="0" i="0" sz="1400" u="none" cap="none" strike="noStrike">
              <a:solidFill>
                <a:srgbClr val="000000"/>
              </a:solidFill>
              <a:latin typeface="Arial"/>
              <a:ea typeface="Arial"/>
              <a:cs typeface="Arial"/>
              <a:sym typeface="Arial"/>
            </a:endParaRPr>
          </a:p>
        </p:txBody>
      </p:sp>
      <p:sp>
        <p:nvSpPr>
          <p:cNvPr descr="An image of a dark blue arrow pointing to the right." id="426" name="Google Shape;426;p19"/>
          <p:cNvSpPr/>
          <p:nvPr/>
        </p:nvSpPr>
        <p:spPr>
          <a:xfrm>
            <a:off x="1606188" y="1585450"/>
            <a:ext cx="355500" cy="216000"/>
          </a:xfrm>
          <a:prstGeom prst="rightArrow">
            <a:avLst>
              <a:gd fmla="val 50000" name="adj1"/>
              <a:gd fmla="val 50000" name="adj2"/>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9"/>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800" u="none" cap="none" strike="noStrike">
                <a:solidFill>
                  <a:schemeClr val="dk1"/>
                </a:solidFill>
                <a:latin typeface="Merriweather"/>
                <a:ea typeface="Merriweather"/>
                <a:cs typeface="Merriweather"/>
                <a:sym typeface="Merriweather"/>
              </a:rPr>
              <a:t>Meet your Speakers</a:t>
            </a:r>
            <a:endParaRPr b="1" i="0" sz="1800" u="none" cap="none" strike="noStrike">
              <a:solidFill>
                <a:schemeClr val="dk1"/>
              </a:solidFill>
              <a:latin typeface="Merriweather"/>
              <a:ea typeface="Merriweather"/>
              <a:cs typeface="Merriweather"/>
              <a:sym typeface="Merriweather"/>
            </a:endParaRPr>
          </a:p>
        </p:txBody>
      </p:sp>
      <p:pic>
        <p:nvPicPr>
          <p:cNvPr descr="Headshot of Danielle Mouw, Coaching Lab manager, smiling in a maroon shirt." id="78" name="Google Shape;78;p2"/>
          <p:cNvPicPr preferRelativeResize="0"/>
          <p:nvPr/>
        </p:nvPicPr>
        <p:blipFill rotWithShape="1">
          <a:blip r:embed="rId3">
            <a:alphaModFix/>
          </a:blip>
          <a:srcRect b="0" l="2919" r="2928" t="0"/>
          <a:stretch/>
        </p:blipFill>
        <p:spPr>
          <a:xfrm>
            <a:off x="1863575" y="1351875"/>
            <a:ext cx="1758100" cy="1867200"/>
          </a:xfrm>
          <a:prstGeom prst="rect">
            <a:avLst/>
          </a:prstGeom>
          <a:noFill/>
          <a:ln cap="flat" cmpd="sng" w="9525">
            <a:solidFill>
              <a:srgbClr val="000000"/>
            </a:solidFill>
            <a:prstDash val="solid"/>
            <a:round/>
            <a:headEnd len="sm" w="sm" type="none"/>
            <a:tailEnd len="sm" w="sm" type="none"/>
          </a:ln>
        </p:spPr>
      </p:pic>
      <p:sp>
        <p:nvSpPr>
          <p:cNvPr id="79" name="Google Shape;79;p2"/>
          <p:cNvSpPr txBox="1"/>
          <p:nvPr/>
        </p:nvSpPr>
        <p:spPr>
          <a:xfrm>
            <a:off x="1033925" y="3407575"/>
            <a:ext cx="3193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Danielle Mouw</a:t>
            </a:r>
            <a:endParaRPr b="0" i="0" sz="15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RFO Team &amp; GSA PILOTS Testing &amp; Coaching Lab</a:t>
            </a:r>
            <a:endParaRPr b="0" i="0" sz="15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Danielle.Mouw@gsa.gov</a:t>
            </a:r>
            <a:endParaRPr b="0" i="0" sz="1500" u="none" cap="none" strike="noStrike">
              <a:solidFill>
                <a:schemeClr val="dk1"/>
              </a:solidFill>
              <a:latin typeface="Merriweather"/>
              <a:ea typeface="Merriweather"/>
              <a:cs typeface="Merriweather"/>
              <a:sym typeface="Merriweather"/>
            </a:endParaRPr>
          </a:p>
        </p:txBody>
      </p:sp>
      <p:pic>
        <p:nvPicPr>
          <p:cNvPr descr="Headshot of Monica Taylor, RFO Coach, smiling in a green blazer. " id="80" name="Google Shape;80;p2"/>
          <p:cNvPicPr preferRelativeResize="0"/>
          <p:nvPr/>
        </p:nvPicPr>
        <p:blipFill rotWithShape="1">
          <a:blip r:embed="rId4">
            <a:alphaModFix/>
          </a:blip>
          <a:srcRect b="13588" l="7488" r="5646" t="12763"/>
          <a:stretch/>
        </p:blipFill>
        <p:spPr>
          <a:xfrm>
            <a:off x="5472000" y="1404075"/>
            <a:ext cx="1874100" cy="1761000"/>
          </a:xfrm>
          <a:prstGeom prst="roundRect">
            <a:avLst>
              <a:gd fmla="val 0" name="adj"/>
            </a:avLst>
          </a:prstGeom>
          <a:noFill/>
          <a:ln cap="flat" cmpd="sng" w="9525">
            <a:solidFill>
              <a:schemeClr val="dk1"/>
            </a:solidFill>
            <a:prstDash val="solid"/>
            <a:round/>
            <a:headEnd len="sm" w="sm" type="none"/>
            <a:tailEnd len="sm" w="sm" type="none"/>
          </a:ln>
        </p:spPr>
      </p:pic>
      <p:sp>
        <p:nvSpPr>
          <p:cNvPr id="81" name="Google Shape;81;p2"/>
          <p:cNvSpPr txBox="1"/>
          <p:nvPr/>
        </p:nvSpPr>
        <p:spPr>
          <a:xfrm>
            <a:off x="4811400" y="3407575"/>
            <a:ext cx="3193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Monica Taylor</a:t>
            </a:r>
            <a:endParaRPr b="0" i="0" sz="15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RFO Practitioner Workstream &amp; Coach</a:t>
            </a:r>
            <a:endParaRPr b="0" i="0" sz="15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erriweather"/>
                <a:ea typeface="Merriweather"/>
                <a:cs typeface="Merriweather"/>
                <a:sym typeface="Merriweather"/>
              </a:rPr>
              <a:t>Monica.Taylor@gsa.gov</a:t>
            </a:r>
            <a:endParaRPr b="0" i="0" sz="1500" u="none" cap="none" strike="noStrike">
              <a:solidFill>
                <a:schemeClr val="dk1"/>
              </a:solidFill>
              <a:latin typeface="Merriweather"/>
              <a:ea typeface="Merriweather"/>
              <a:cs typeface="Merriweather"/>
              <a:sym typeface="Merriweather"/>
            </a:endParaRPr>
          </a:p>
        </p:txBody>
      </p:sp>
      <p:sp>
        <p:nvSpPr>
          <p:cNvPr id="82" name="Google Shape;82;p2"/>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20"/>
          <p:cNvSpPr txBox="1"/>
          <p:nvPr>
            <p:ph type="title"/>
          </p:nvPr>
        </p:nvSpPr>
        <p:spPr>
          <a:xfrm>
            <a:off x="628650" y="-993775"/>
            <a:ext cx="7886700"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CMBG Walkthrough </a:t>
            </a:r>
            <a:endParaRPr/>
          </a:p>
        </p:txBody>
      </p:sp>
      <p:grpSp>
        <p:nvGrpSpPr>
          <p:cNvPr descr="Image of the Category Management Buying Guide (CMBG) Logo" id="433" name="Google Shape;433;p20"/>
          <p:cNvGrpSpPr/>
          <p:nvPr/>
        </p:nvGrpSpPr>
        <p:grpSpPr>
          <a:xfrm>
            <a:off x="219902" y="177379"/>
            <a:ext cx="572764" cy="572655"/>
            <a:chOff x="1829964" y="524795"/>
            <a:chExt cx="1094314" cy="1094314"/>
          </a:xfrm>
        </p:grpSpPr>
        <p:grpSp>
          <p:nvGrpSpPr>
            <p:cNvPr id="434" name="Google Shape;434;p20"/>
            <p:cNvGrpSpPr/>
            <p:nvPr/>
          </p:nvGrpSpPr>
          <p:grpSpPr>
            <a:xfrm>
              <a:off x="1829964" y="524795"/>
              <a:ext cx="1094314" cy="1094314"/>
              <a:chOff x="2699452" y="216428"/>
              <a:chExt cx="1923900" cy="1923900"/>
            </a:xfrm>
          </p:grpSpPr>
          <p:sp>
            <p:nvSpPr>
              <p:cNvPr id="435" name="Google Shape;435;p20"/>
              <p:cNvSpPr/>
              <p:nvPr/>
            </p:nvSpPr>
            <p:spPr>
              <a:xfrm>
                <a:off x="2699452" y="216428"/>
                <a:ext cx="1923900" cy="1923900"/>
              </a:xfrm>
              <a:prstGeom prst="ellipse">
                <a:avLst/>
              </a:prstGeom>
              <a:solidFill>
                <a:srgbClr val="FFFFFF"/>
              </a:solidFill>
              <a:ln cap="flat" cmpd="sng" w="10500">
                <a:solidFill>
                  <a:schemeClr val="accent2"/>
                </a:solidFill>
                <a:prstDash val="solid"/>
                <a:round/>
                <a:headEnd len="sm" w="sm" type="none"/>
                <a:tailEnd len="sm" w="sm" type="none"/>
              </a:ln>
              <a:effectLst>
                <a:outerShdw blurRad="17012" rotWithShape="0" algn="bl" dir="5400000" dist="5671">
                  <a:srgbClr val="000000">
                    <a:alpha val="50196"/>
                  </a:srgbClr>
                </a:outerShdw>
              </a:effectLst>
            </p:spPr>
            <p:txBody>
              <a:bodyPr anchorCtr="0" anchor="ctr" bIns="8400" lIns="16775" spcFirstLastPara="1" rIns="16775" wrap="square" tIns="8400">
                <a:noAutofit/>
              </a:bodyPr>
              <a:lstStyle/>
              <a:p>
                <a:pPr indent="0" lvl="0" marL="0" marR="0" rtl="0" algn="ctr">
                  <a:lnSpc>
                    <a:spcPct val="100000"/>
                  </a:lnSpc>
                  <a:spcBef>
                    <a:spcPts val="0"/>
                  </a:spcBef>
                  <a:spcAft>
                    <a:spcPts val="0"/>
                  </a:spcAft>
                  <a:buClr>
                    <a:srgbClr val="072334"/>
                  </a:buClr>
                  <a:buSzPts val="294"/>
                  <a:buFont typeface="Arial"/>
                  <a:buNone/>
                </a:pPr>
                <a:r>
                  <a:t/>
                </a:r>
                <a:endParaRPr b="0" i="0" sz="294" u="none" cap="none" strike="noStrike">
                  <a:solidFill>
                    <a:srgbClr val="072334"/>
                  </a:solidFill>
                  <a:latin typeface="Arial"/>
                  <a:ea typeface="Arial"/>
                  <a:cs typeface="Arial"/>
                  <a:sym typeface="Arial"/>
                </a:endParaRPr>
              </a:p>
            </p:txBody>
          </p:sp>
          <p:pic>
            <p:nvPicPr>
              <p:cNvPr descr="Category Management Buying Guide cover" id="436" name="Google Shape;436;p20"/>
              <p:cNvPicPr preferRelativeResize="0"/>
              <p:nvPr/>
            </p:nvPicPr>
            <p:blipFill rotWithShape="1">
              <a:blip r:embed="rId3">
                <a:alphaModFix/>
              </a:blip>
              <a:srcRect b="0" l="0" r="0" t="0"/>
              <a:stretch/>
            </p:blipFill>
            <p:spPr>
              <a:xfrm>
                <a:off x="3136787" y="504398"/>
                <a:ext cx="1049225" cy="1347941"/>
              </a:xfrm>
              <a:prstGeom prst="rect">
                <a:avLst/>
              </a:prstGeom>
              <a:noFill/>
              <a:ln cap="flat" cmpd="sng" w="9525">
                <a:solidFill>
                  <a:srgbClr val="072334"/>
                </a:solidFill>
                <a:prstDash val="solid"/>
                <a:round/>
                <a:headEnd len="sm" w="sm" type="none"/>
                <a:tailEnd len="sm" w="sm" type="none"/>
              </a:ln>
            </p:spPr>
          </p:pic>
        </p:grpSp>
        <p:sp>
          <p:nvSpPr>
            <p:cNvPr id="437" name="Google Shape;437;p20"/>
            <p:cNvSpPr txBox="1"/>
            <p:nvPr/>
          </p:nvSpPr>
          <p:spPr>
            <a:xfrm>
              <a:off x="2016540" y="1180086"/>
              <a:ext cx="748800" cy="200100"/>
            </a:xfrm>
            <a:prstGeom prst="rect">
              <a:avLst/>
            </a:prstGeom>
            <a:noFill/>
            <a:ln>
              <a:noFill/>
            </a:ln>
          </p:spPr>
          <p:txBody>
            <a:bodyPr anchorCtr="0" anchor="t" bIns="23900" lIns="47850" spcFirstLastPara="1" rIns="47850" wrap="square" tIns="23900">
              <a:spAutoFit/>
            </a:bodyPr>
            <a:lstStyle/>
            <a:p>
              <a:pPr indent="0" lvl="0" marL="0" marR="0" rtl="0" algn="l">
                <a:lnSpc>
                  <a:spcPct val="100000"/>
                </a:lnSpc>
                <a:spcBef>
                  <a:spcPts val="0"/>
                </a:spcBef>
                <a:spcAft>
                  <a:spcPts val="0"/>
                </a:spcAft>
                <a:buClr>
                  <a:srgbClr val="000000"/>
                </a:buClr>
                <a:buSzPts val="366"/>
                <a:buFont typeface="Arial"/>
                <a:buNone/>
              </a:pPr>
              <a:r>
                <a:rPr b="1" i="0" lang="en" sz="366" u="none" cap="none" strike="noStrike">
                  <a:solidFill>
                    <a:srgbClr val="021F34"/>
                  </a:solidFill>
                  <a:latin typeface="Poppins"/>
                  <a:ea typeface="Poppins"/>
                  <a:cs typeface="Poppins"/>
                  <a:sym typeface="Poppins"/>
                </a:rPr>
                <a:t>CMBG</a:t>
              </a:r>
              <a:endParaRPr b="1" i="0" sz="366" u="none" cap="none" strike="noStrike">
                <a:solidFill>
                  <a:srgbClr val="990000"/>
                </a:solidFill>
                <a:latin typeface="Arial"/>
                <a:ea typeface="Arial"/>
                <a:cs typeface="Arial"/>
                <a:sym typeface="Arial"/>
              </a:endParaRPr>
            </a:p>
          </p:txBody>
        </p:sp>
      </p:grpSp>
      <p:sp>
        <p:nvSpPr>
          <p:cNvPr id="438" name="Google Shape;438;p20"/>
          <p:cNvSpPr txBox="1"/>
          <p:nvPr/>
        </p:nvSpPr>
        <p:spPr>
          <a:xfrm>
            <a:off x="909675" y="240800"/>
            <a:ext cx="7506600" cy="445800"/>
          </a:xfrm>
          <a:prstGeom prst="rect">
            <a:avLst/>
          </a:prstGeom>
          <a:noFill/>
          <a:ln>
            <a:noFill/>
          </a:ln>
        </p:spPr>
        <p:txBody>
          <a:bodyPr anchorCtr="0" anchor="t" bIns="37775" lIns="75575" spcFirstLastPara="1" rIns="75575" wrap="square" tIns="37775">
            <a:noAutofit/>
          </a:bodyPr>
          <a:lstStyle/>
          <a:p>
            <a:pPr indent="0" lvl="0" marL="0" marR="0" rtl="0" algn="l">
              <a:lnSpc>
                <a:spcPct val="100000"/>
              </a:lnSpc>
              <a:spcBef>
                <a:spcPts val="0"/>
              </a:spcBef>
              <a:spcAft>
                <a:spcPts val="0"/>
              </a:spcAft>
              <a:buClr>
                <a:schemeClr val="lt1"/>
              </a:buClr>
              <a:buSzPts val="1323"/>
              <a:buFont typeface="Georgia"/>
              <a:buNone/>
            </a:pPr>
            <a:r>
              <a:rPr b="1" i="0" lang="en" sz="1800" u="none" cap="none" strike="noStrike">
                <a:solidFill>
                  <a:schemeClr val="dk1"/>
                </a:solidFill>
                <a:latin typeface="Merriweather"/>
                <a:ea typeface="Merriweather"/>
                <a:cs typeface="Merriweather"/>
                <a:sym typeface="Merriweather"/>
              </a:rPr>
              <a:t>Using the Category Management Buying Guide in your Work</a:t>
            </a:r>
            <a:endParaRPr b="1" i="0" sz="1800" u="none" cap="none" strike="noStrike">
              <a:solidFill>
                <a:schemeClr val="dk1"/>
              </a:solidFill>
              <a:latin typeface="Merriweather"/>
              <a:ea typeface="Merriweather"/>
              <a:cs typeface="Merriweather"/>
              <a:sym typeface="Merriweather"/>
            </a:endParaRPr>
          </a:p>
        </p:txBody>
      </p:sp>
      <p:sp>
        <p:nvSpPr>
          <p:cNvPr id="439" name="Google Shape;439;p20"/>
          <p:cNvSpPr txBox="1"/>
          <p:nvPr/>
        </p:nvSpPr>
        <p:spPr>
          <a:xfrm>
            <a:off x="545100" y="932913"/>
            <a:ext cx="8053800" cy="7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Step 1) Validate Requirement				Step 4) Vet Pre-Competed Vehicles</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Step 2) Verify Required Sources				Step 5) Venture into Open Market</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Step 3) Validate Dollar Threshold</a:t>
            </a:r>
            <a:endParaRPr b="0" i="0" sz="1200" u="none" cap="none" strike="noStrike">
              <a:solidFill>
                <a:srgbClr val="000000"/>
              </a:solidFill>
              <a:latin typeface="Merriweather"/>
              <a:ea typeface="Merriweather"/>
              <a:cs typeface="Merriweather"/>
              <a:sym typeface="Merriweather"/>
            </a:endParaRPr>
          </a:p>
        </p:txBody>
      </p:sp>
      <p:sp>
        <p:nvSpPr>
          <p:cNvPr id="440" name="Google Shape;440;p20"/>
          <p:cNvSpPr txBox="1"/>
          <p:nvPr/>
        </p:nvSpPr>
        <p:spPr>
          <a:xfrm>
            <a:off x="502875" y="1829300"/>
            <a:ext cx="8320200" cy="999900"/>
          </a:xfrm>
          <a:prstGeom prst="rect">
            <a:avLst/>
          </a:prstGeom>
          <a:noFill/>
          <a:ln>
            <a:noFill/>
          </a:ln>
        </p:spPr>
        <p:txBody>
          <a:bodyPr anchorCtr="0" anchor="t" bIns="37775" lIns="75575" spcFirstLastPara="1" rIns="75575" wrap="square" tIns="37775">
            <a:spAutoFit/>
          </a:bodyPr>
          <a:lstStyle/>
          <a:p>
            <a:pPr indent="0" lvl="0" marL="0" marR="0" rtl="0" algn="l">
              <a:lnSpc>
                <a:spcPct val="100000"/>
              </a:lnSpc>
              <a:spcBef>
                <a:spcPts val="1200"/>
              </a:spcBef>
              <a:spcAft>
                <a:spcPts val="0"/>
              </a:spcAft>
              <a:buClr>
                <a:srgbClr val="000000"/>
              </a:buClr>
              <a:buSzPts val="1200"/>
              <a:buFont typeface="Arial"/>
              <a:buNone/>
            </a:pPr>
            <a:r>
              <a:rPr b="0" i="0" lang="en" sz="1200" u="none" cap="none" strike="noStrike">
                <a:solidFill>
                  <a:schemeClr val="dk1"/>
                </a:solidFill>
                <a:latin typeface="Merriweather"/>
                <a:ea typeface="Merriweather"/>
                <a:cs typeface="Merriweather"/>
                <a:sym typeface="Merriweather"/>
              </a:rPr>
              <a:t>The </a:t>
            </a:r>
            <a:r>
              <a:rPr b="0" i="0" lang="en" sz="1200" u="sng" cap="none" strike="noStrike">
                <a:solidFill>
                  <a:schemeClr val="dk1"/>
                </a:solidFill>
                <a:latin typeface="Merriweather"/>
                <a:ea typeface="Merriweather"/>
                <a:cs typeface="Merriweather"/>
                <a:sym typeface="Merriweather"/>
                <a:hlinkClick r:id="rId4">
                  <a:extLst>
                    <a:ext uri="{A12FA001-AC4F-418D-AE19-62706E023703}">
                      <ahyp:hlinkClr val="tx"/>
                    </a:ext>
                  </a:extLst>
                </a:hlinkClick>
              </a:rPr>
              <a:t>Category Management Buying Guide Continuum</a:t>
            </a:r>
            <a:r>
              <a:rPr b="0" i="0" lang="en" sz="1200" u="none" cap="none" strike="noStrike">
                <a:solidFill>
                  <a:schemeClr val="dk1"/>
                </a:solidFill>
                <a:latin typeface="Merriweather"/>
                <a:ea typeface="Merriweather"/>
                <a:cs typeface="Merriweather"/>
                <a:sym typeface="Merriweather"/>
              </a:rPr>
              <a:t> is a framework that helps implement the RFO's new acquisition planning mindset by providing a structure to scale your actions and focus your effort. You can: </a:t>
            </a:r>
            <a:endParaRPr b="0" i="0" sz="1200" u="none" cap="none" strike="noStrike">
              <a:solidFill>
                <a:schemeClr val="dk1"/>
              </a:solidFill>
              <a:latin typeface="Merriweather"/>
              <a:ea typeface="Merriweather"/>
              <a:cs typeface="Merriweather"/>
              <a:sym typeface="Merriweather"/>
            </a:endParaRPr>
          </a:p>
          <a:p>
            <a:pPr indent="-304800" lvl="0" marL="457200" marR="0" rtl="0" algn="l">
              <a:lnSpc>
                <a:spcPct val="100000"/>
              </a:lnSpc>
              <a:spcBef>
                <a:spcPts val="0"/>
              </a:spcBef>
              <a:spcAft>
                <a:spcPts val="0"/>
              </a:spcAft>
              <a:buClr>
                <a:schemeClr val="dk1"/>
              </a:buClr>
              <a:buSzPts val="1200"/>
              <a:buFont typeface="Merriweather"/>
              <a:buChar char="●"/>
            </a:pPr>
            <a:r>
              <a:rPr b="0" i="0" lang="en" sz="1200" u="none" cap="none" strike="noStrike">
                <a:solidFill>
                  <a:schemeClr val="dk1"/>
                </a:solidFill>
                <a:latin typeface="Merriweather"/>
                <a:ea typeface="Merriweather"/>
                <a:cs typeface="Merriweather"/>
                <a:sym typeface="Merriweather"/>
              </a:rPr>
              <a:t>Streamline the process by using efficient contract vehicles for the simple components.</a:t>
            </a:r>
            <a:endParaRPr b="0" i="0" sz="1200" u="none" cap="none" strike="noStrike">
              <a:solidFill>
                <a:schemeClr val="dk1"/>
              </a:solidFill>
              <a:latin typeface="Merriweather"/>
              <a:ea typeface="Merriweather"/>
              <a:cs typeface="Merriweather"/>
              <a:sym typeface="Merriweather"/>
            </a:endParaRPr>
          </a:p>
          <a:p>
            <a:pPr indent="-304800" lvl="0" marL="457200" marR="0" rtl="0" algn="l">
              <a:lnSpc>
                <a:spcPct val="100000"/>
              </a:lnSpc>
              <a:spcBef>
                <a:spcPts val="0"/>
              </a:spcBef>
              <a:spcAft>
                <a:spcPts val="0"/>
              </a:spcAft>
              <a:buClr>
                <a:schemeClr val="dk1"/>
              </a:buClr>
              <a:buSzPts val="1200"/>
              <a:buFont typeface="Merriweather"/>
              <a:buChar char="●"/>
            </a:pPr>
            <a:r>
              <a:rPr b="0" i="0" lang="en" sz="1200" u="none" cap="none" strike="noStrike">
                <a:solidFill>
                  <a:schemeClr val="dk1"/>
                </a:solidFill>
                <a:latin typeface="Merriweather"/>
                <a:ea typeface="Merriweather"/>
                <a:cs typeface="Merriweather"/>
                <a:sym typeface="Merriweather"/>
              </a:rPr>
              <a:t>Focus your time and effort on planning and procuring the unique elements.</a:t>
            </a:r>
            <a:endParaRPr b="0" i="0" sz="1200" u="none" cap="none" strike="noStrike">
              <a:solidFill>
                <a:schemeClr val="dk1"/>
              </a:solidFill>
              <a:latin typeface="Merriweather"/>
              <a:ea typeface="Merriweather"/>
              <a:cs typeface="Merriweather"/>
              <a:sym typeface="Merriweather"/>
            </a:endParaRPr>
          </a:p>
          <a:p>
            <a:pPr indent="-304800" lvl="0" marL="457200" marR="0" rtl="0" algn="l">
              <a:lnSpc>
                <a:spcPct val="100000"/>
              </a:lnSpc>
              <a:spcBef>
                <a:spcPts val="0"/>
              </a:spcBef>
              <a:spcAft>
                <a:spcPts val="0"/>
              </a:spcAft>
              <a:buClr>
                <a:schemeClr val="dk1"/>
              </a:buClr>
              <a:buSzPts val="1200"/>
              <a:buFont typeface="Merriweather"/>
              <a:buChar char="●"/>
            </a:pPr>
            <a:r>
              <a:rPr b="0" i="0" lang="en" sz="1200" u="none" cap="none" strike="noStrike">
                <a:solidFill>
                  <a:schemeClr val="dk1"/>
                </a:solidFill>
                <a:latin typeface="Merriweather"/>
                <a:ea typeface="Merriweather"/>
                <a:cs typeface="Merriweather"/>
                <a:sym typeface="Merriweather"/>
              </a:rPr>
              <a:t>Accelerate your timeline and reduce overall risk.</a:t>
            </a:r>
            <a:endParaRPr b="0" i="0" sz="1200" u="none" cap="none" strike="noStrike">
              <a:solidFill>
                <a:schemeClr val="dk1"/>
              </a:solidFill>
              <a:latin typeface="Merriweather"/>
              <a:ea typeface="Merriweather"/>
              <a:cs typeface="Merriweather"/>
              <a:sym typeface="Merriweather"/>
            </a:endParaRPr>
          </a:p>
        </p:txBody>
      </p:sp>
      <p:sp>
        <p:nvSpPr>
          <p:cNvPr id="441" name="Google Shape;441;p20"/>
          <p:cNvSpPr txBox="1"/>
          <p:nvPr/>
        </p:nvSpPr>
        <p:spPr>
          <a:xfrm>
            <a:off x="4803150" y="2673600"/>
            <a:ext cx="1778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erriweather"/>
                <a:ea typeface="Merriweather"/>
                <a:cs typeface="Merriweather"/>
                <a:sym typeface="Merriweather"/>
              </a:rPr>
              <a:t>Let’s check it out</a:t>
            </a:r>
            <a:endParaRPr b="1" i="0" sz="1500" u="none" cap="none" strike="noStrike">
              <a:solidFill>
                <a:srgbClr val="000000"/>
              </a:solidFill>
              <a:latin typeface="Merriweather"/>
              <a:ea typeface="Merriweather"/>
              <a:cs typeface="Merriweather"/>
              <a:sym typeface="Merriweather"/>
            </a:endParaRPr>
          </a:p>
        </p:txBody>
      </p:sp>
      <p:sp>
        <p:nvSpPr>
          <p:cNvPr id="442" name="Google Shape;442;p20"/>
          <p:cNvSpPr txBox="1"/>
          <p:nvPr/>
        </p:nvSpPr>
        <p:spPr>
          <a:xfrm>
            <a:off x="545100" y="2889550"/>
            <a:ext cx="47154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Merriweather"/>
                <a:ea typeface="Merriweather"/>
                <a:cs typeface="Merriweather"/>
                <a:sym typeface="Merriweather"/>
              </a:rPr>
              <a:t>Navigating the Procurement Continuum</a:t>
            </a:r>
            <a:endParaRPr b="1" i="0" sz="1200" u="none" cap="none" strike="noStrike">
              <a:solidFill>
                <a:schemeClr val="dk1"/>
              </a:solidFill>
              <a:latin typeface="Merriweather"/>
              <a:ea typeface="Merriweather"/>
              <a:cs typeface="Merriweather"/>
              <a:sym typeface="Merriweather"/>
            </a:endParaRPr>
          </a:p>
          <a:p>
            <a:pPr indent="-304800" lvl="0" marL="457200" marR="0" rtl="0" algn="l">
              <a:lnSpc>
                <a:spcPct val="100000"/>
              </a:lnSpc>
              <a:spcBef>
                <a:spcPts val="0"/>
              </a:spcBef>
              <a:spcAft>
                <a:spcPts val="0"/>
              </a:spcAft>
              <a:buClr>
                <a:schemeClr val="dk1"/>
              </a:buClr>
              <a:buSzPts val="1200"/>
              <a:buFont typeface="Merriweather"/>
              <a:buChar char="●"/>
            </a:pPr>
            <a:r>
              <a:rPr b="1" i="0" lang="en" sz="1200" u="none" cap="none" strike="noStrike">
                <a:solidFill>
                  <a:schemeClr val="dk1"/>
                </a:solidFill>
                <a:latin typeface="Merriweather"/>
                <a:ea typeface="Merriweather"/>
                <a:cs typeface="Merriweather"/>
                <a:sym typeface="Merriweather"/>
              </a:rPr>
              <a:t>Most procurements fall between "Simple" and "Complex." Your objective as an acquisition professional is to bridge that gap. Always look for ways to deconstruct complex requirements into smaller, more manageable components to simplify the process and accelerate execution</a:t>
            </a:r>
            <a:endParaRPr b="0" i="0" sz="1200" u="none" cap="none" strike="noStrike">
              <a:solidFill>
                <a:schemeClr val="dk1"/>
              </a:solidFill>
              <a:latin typeface="Merriweather"/>
              <a:ea typeface="Merriweather"/>
              <a:cs typeface="Merriweather"/>
              <a:sym typeface="Merriweather"/>
            </a:endParaRPr>
          </a:p>
        </p:txBody>
      </p:sp>
      <p:sp>
        <p:nvSpPr>
          <p:cNvPr id="443" name="Google Shape;443;p20"/>
          <p:cNvSpPr/>
          <p:nvPr/>
        </p:nvSpPr>
        <p:spPr>
          <a:xfrm>
            <a:off x="5260500" y="3456850"/>
            <a:ext cx="548700" cy="342900"/>
          </a:xfrm>
          <a:prstGeom prst="rightArrow">
            <a:avLst>
              <a:gd fmla="val 50000" name="adj1"/>
              <a:gd fmla="val 50000" name="adj2"/>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of a sample page from the Category Management Buying Guide, illustrating requirements, value, priority, contracting method, and approach in rows." id="444" name="Google Shape;444;p20"/>
          <p:cNvPicPr preferRelativeResize="0"/>
          <p:nvPr/>
        </p:nvPicPr>
        <p:blipFill rotWithShape="1">
          <a:blip r:embed="rId5">
            <a:alphaModFix/>
          </a:blip>
          <a:srcRect b="0" l="0" r="0" t="0"/>
          <a:stretch/>
        </p:blipFill>
        <p:spPr>
          <a:xfrm>
            <a:off x="5922000" y="3011313"/>
            <a:ext cx="2943300" cy="1233976"/>
          </a:xfrm>
          <a:prstGeom prst="rect">
            <a:avLst/>
          </a:prstGeom>
          <a:noFill/>
          <a:ln cap="flat" cmpd="sng" w="11825">
            <a:solidFill>
              <a:srgbClr val="000000"/>
            </a:solidFill>
            <a:prstDash val="solid"/>
            <a:miter lim="8000"/>
            <a:headEnd len="sm" w="sm" type="none"/>
            <a:tailEnd len="sm" w="sm" type="none"/>
          </a:ln>
        </p:spPr>
      </p:pic>
      <p:sp>
        <p:nvSpPr>
          <p:cNvPr id="445" name="Google Shape;445;p20"/>
          <p:cNvSpPr txBox="1"/>
          <p:nvPr>
            <p:ph idx="12" type="sldNum"/>
          </p:nvPr>
        </p:nvSpPr>
        <p:spPr>
          <a:xfrm>
            <a:off x="8556773" y="4858247"/>
            <a:ext cx="548700" cy="285300"/>
          </a:xfrm>
          <a:prstGeom prst="rect">
            <a:avLst/>
          </a:prstGeom>
          <a:noFill/>
          <a:ln>
            <a:noFill/>
          </a:ln>
        </p:spPr>
        <p:txBody>
          <a:bodyPr anchorCtr="0" anchor="t" bIns="75575" lIns="75575" spcFirstLastPara="1" rIns="75575" wrap="square" tIns="75575">
            <a:noAutofit/>
          </a:bodyPr>
          <a:lstStyle/>
          <a:p>
            <a:pPr indent="0" lvl="0" marL="0" rtl="0" algn="r">
              <a:lnSpc>
                <a:spcPct val="100000"/>
              </a:lnSpc>
              <a:spcBef>
                <a:spcPts val="0"/>
              </a:spcBef>
              <a:spcAft>
                <a:spcPts val="0"/>
              </a:spcAft>
              <a:buClr>
                <a:srgbClr val="000000"/>
              </a:buClr>
              <a:buSzPts val="1075"/>
              <a:buFont typeface="Arial"/>
              <a:buNone/>
            </a:pPr>
            <a:fld id="{00000000-1234-1234-1234-123412341234}" type="slidenum">
              <a:rPr lang="en"/>
              <a:t>‹#›</a:t>
            </a:fld>
            <a:endParaRPr/>
          </a:p>
        </p:txBody>
      </p:sp>
      <p:sp>
        <p:nvSpPr>
          <p:cNvPr id="446" name="Google Shape;446;p20"/>
          <p:cNvSpPr txBox="1"/>
          <p:nvPr>
            <p:ph idx="12" type="sldNum"/>
          </p:nvPr>
        </p:nvSpPr>
        <p:spPr>
          <a:xfrm>
            <a:off x="8556773" y="4858247"/>
            <a:ext cx="548700" cy="285300"/>
          </a:xfrm>
          <a:prstGeom prst="rect">
            <a:avLst/>
          </a:prstGeom>
          <a:noFill/>
          <a:ln>
            <a:noFill/>
          </a:ln>
        </p:spPr>
        <p:txBody>
          <a:bodyPr anchorCtr="0" anchor="t" bIns="75575" lIns="75575" spcFirstLastPara="1" rIns="75575" wrap="square" tIns="75575">
            <a:noAutofit/>
          </a:bodyPr>
          <a:lstStyle/>
          <a:p>
            <a:pPr indent="0" lvl="0" marL="0" rtl="0" algn="r">
              <a:lnSpc>
                <a:spcPct val="100000"/>
              </a:lnSpc>
              <a:spcBef>
                <a:spcPts val="0"/>
              </a:spcBef>
              <a:spcAft>
                <a:spcPts val="0"/>
              </a:spcAft>
              <a:buSzPts val="1075"/>
              <a:buNone/>
            </a:pPr>
            <a:fld id="{00000000-1234-1234-1234-123412341234}" type="slidenum">
              <a:rPr lang="en" sz="1075">
                <a:solidFill>
                  <a:schemeClr val="lt2"/>
                </a:solidFill>
              </a:rPr>
              <a:t>‹#›</a:t>
            </a:fld>
            <a:endParaRPr sz="1075">
              <a:solidFill>
                <a:schemeClr val="lt2"/>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21"/>
          <p:cNvSpPr txBox="1"/>
          <p:nvPr>
            <p:ph type="title"/>
          </p:nvPr>
        </p:nvSpPr>
        <p:spPr>
          <a:xfrm>
            <a:off x="628650" y="-993775"/>
            <a:ext cx="7886700"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RFO 7 and RFO 10 CMBG</a:t>
            </a:r>
            <a:endParaRPr/>
          </a:p>
        </p:txBody>
      </p:sp>
      <p:grpSp>
        <p:nvGrpSpPr>
          <p:cNvPr descr="Image of the Category Management Buying Guide (CMBG) logo, displaying a red star with the letters CMBG to the right in a booklet layout." id="452" name="Google Shape;452;p21"/>
          <p:cNvGrpSpPr/>
          <p:nvPr/>
        </p:nvGrpSpPr>
        <p:grpSpPr>
          <a:xfrm>
            <a:off x="219671" y="66353"/>
            <a:ext cx="675553" cy="675553"/>
            <a:chOff x="3624895" y="2847866"/>
            <a:chExt cx="572745" cy="572745"/>
          </a:xfrm>
        </p:grpSpPr>
        <p:grpSp>
          <p:nvGrpSpPr>
            <p:cNvPr id="453" name="Google Shape;453;p21"/>
            <p:cNvGrpSpPr/>
            <p:nvPr/>
          </p:nvGrpSpPr>
          <p:grpSpPr>
            <a:xfrm>
              <a:off x="3624895" y="2847866"/>
              <a:ext cx="572745" cy="572745"/>
              <a:chOff x="2699452" y="216428"/>
              <a:chExt cx="1923900" cy="1923900"/>
            </a:xfrm>
          </p:grpSpPr>
          <p:sp>
            <p:nvSpPr>
              <p:cNvPr id="454" name="Google Shape;454;p21"/>
              <p:cNvSpPr/>
              <p:nvPr/>
            </p:nvSpPr>
            <p:spPr>
              <a:xfrm>
                <a:off x="2699452" y="216428"/>
                <a:ext cx="1923900" cy="1923900"/>
              </a:xfrm>
              <a:prstGeom prst="ellipse">
                <a:avLst/>
              </a:prstGeom>
              <a:solidFill>
                <a:srgbClr val="FFFFFF"/>
              </a:solidFill>
              <a:ln cap="flat" cmpd="sng" w="12375">
                <a:solidFill>
                  <a:srgbClr val="BFBFBF"/>
                </a:solidFill>
                <a:prstDash val="solid"/>
                <a:round/>
                <a:headEnd len="sm" w="sm" type="none"/>
                <a:tailEnd len="sm" w="sm" type="none"/>
              </a:ln>
              <a:effectLst>
                <a:outerShdw blurRad="20065" rotWithShape="0" algn="bl" dir="5400000" dist="6688">
                  <a:srgbClr val="000000">
                    <a:alpha val="50196"/>
                  </a:srgbClr>
                </a:outerShdw>
              </a:effectLst>
            </p:spPr>
            <p:txBody>
              <a:bodyPr anchorCtr="0" anchor="ctr" bIns="9900" lIns="19775" spcFirstLastPara="1" rIns="19775" wrap="square" tIns="9900">
                <a:noAutofit/>
              </a:bodyPr>
              <a:lstStyle/>
              <a:p>
                <a:pPr indent="0" lvl="0" marL="0" marR="0" rtl="0" algn="ctr">
                  <a:lnSpc>
                    <a:spcPct val="100000"/>
                  </a:lnSpc>
                  <a:spcBef>
                    <a:spcPts val="0"/>
                  </a:spcBef>
                  <a:spcAft>
                    <a:spcPts val="0"/>
                  </a:spcAft>
                  <a:buClr>
                    <a:srgbClr val="072334"/>
                  </a:buClr>
                  <a:buSzPts val="346"/>
                  <a:buFont typeface="Arial"/>
                  <a:buNone/>
                </a:pPr>
                <a:r>
                  <a:t/>
                </a:r>
                <a:endParaRPr b="0" i="0" sz="346" u="none" cap="none" strike="noStrike">
                  <a:solidFill>
                    <a:srgbClr val="072334"/>
                  </a:solidFill>
                  <a:latin typeface="Arial"/>
                  <a:ea typeface="Arial"/>
                  <a:cs typeface="Arial"/>
                  <a:sym typeface="Arial"/>
                </a:endParaRPr>
              </a:p>
            </p:txBody>
          </p:sp>
          <p:pic>
            <p:nvPicPr>
              <p:cNvPr descr="Category Management Buying Guide cover" id="455" name="Google Shape;455;p21"/>
              <p:cNvPicPr preferRelativeResize="0"/>
              <p:nvPr/>
            </p:nvPicPr>
            <p:blipFill rotWithShape="1">
              <a:blip r:embed="rId3">
                <a:alphaModFix/>
              </a:blip>
              <a:srcRect b="0" l="0" r="0" t="0"/>
              <a:stretch/>
            </p:blipFill>
            <p:spPr>
              <a:xfrm>
                <a:off x="3136787" y="504398"/>
                <a:ext cx="1049225" cy="1347941"/>
              </a:xfrm>
              <a:prstGeom prst="rect">
                <a:avLst/>
              </a:prstGeom>
              <a:noFill/>
              <a:ln cap="flat" cmpd="sng" w="9525">
                <a:solidFill>
                  <a:srgbClr val="BFBFBF"/>
                </a:solidFill>
                <a:prstDash val="solid"/>
                <a:round/>
                <a:headEnd len="sm" w="sm" type="none"/>
                <a:tailEnd len="sm" w="sm" type="none"/>
              </a:ln>
            </p:spPr>
          </p:pic>
        </p:grpSp>
        <p:sp>
          <p:nvSpPr>
            <p:cNvPr id="456" name="Google Shape;456;p21"/>
            <p:cNvSpPr txBox="1"/>
            <p:nvPr/>
          </p:nvSpPr>
          <p:spPr>
            <a:xfrm>
              <a:off x="3722576" y="3190770"/>
              <a:ext cx="391800" cy="104700"/>
            </a:xfrm>
            <a:prstGeom prst="rect">
              <a:avLst/>
            </a:prstGeom>
            <a:noFill/>
            <a:ln>
              <a:noFill/>
            </a:ln>
          </p:spPr>
          <p:txBody>
            <a:bodyPr anchorCtr="0" anchor="t" bIns="28175" lIns="56450" spcFirstLastPara="1" rIns="56450" wrap="square" tIns="28175">
              <a:spAutoFit/>
            </a:bodyPr>
            <a:lstStyle/>
            <a:p>
              <a:pPr indent="0" lvl="0" marL="0" marR="0" rtl="0" algn="l">
                <a:lnSpc>
                  <a:spcPct val="100000"/>
                </a:lnSpc>
                <a:spcBef>
                  <a:spcPts val="0"/>
                </a:spcBef>
                <a:spcAft>
                  <a:spcPts val="0"/>
                </a:spcAft>
                <a:buClr>
                  <a:srgbClr val="000000"/>
                </a:buClr>
                <a:buSzPts val="432"/>
                <a:buFont typeface="Arial"/>
                <a:buNone/>
              </a:pPr>
              <a:r>
                <a:rPr b="1" i="0" lang="en" sz="432" u="none" cap="none" strike="noStrike">
                  <a:solidFill>
                    <a:srgbClr val="021F34"/>
                  </a:solidFill>
                  <a:latin typeface="Poppins"/>
                  <a:ea typeface="Poppins"/>
                  <a:cs typeface="Poppins"/>
                  <a:sym typeface="Poppins"/>
                </a:rPr>
                <a:t>CMBG</a:t>
              </a:r>
              <a:endParaRPr b="1" i="0" sz="432" u="none" cap="none" strike="noStrike">
                <a:solidFill>
                  <a:srgbClr val="990000"/>
                </a:solidFill>
                <a:latin typeface="Arial"/>
                <a:ea typeface="Arial"/>
                <a:cs typeface="Arial"/>
                <a:sym typeface="Arial"/>
              </a:endParaRPr>
            </a:p>
          </p:txBody>
        </p:sp>
      </p:grpSp>
      <p:sp>
        <p:nvSpPr>
          <p:cNvPr id="457" name="Google Shape;457;p21"/>
          <p:cNvSpPr/>
          <p:nvPr/>
        </p:nvSpPr>
        <p:spPr>
          <a:xfrm flipH="1" rot="-5400000">
            <a:off x="65520" y="685052"/>
            <a:ext cx="34200" cy="79500"/>
          </a:xfrm>
          <a:prstGeom prst="rtTriangle">
            <a:avLst/>
          </a:prstGeom>
          <a:solidFill>
            <a:srgbClr val="BFBFBF"/>
          </a:solidFill>
          <a:ln>
            <a:noFill/>
          </a:ln>
        </p:spPr>
        <p:txBody>
          <a:bodyPr anchorCtr="0" anchor="ctr" bIns="37775" lIns="75575" spcFirstLastPara="1" rIns="75575" wrap="square" tIns="37775">
            <a:noAutofit/>
          </a:bodyPr>
          <a:lstStyle/>
          <a:p>
            <a:pPr indent="0" lvl="0" marL="0" marR="0" rtl="0" algn="ctr">
              <a:lnSpc>
                <a:spcPct val="100000"/>
              </a:lnSpc>
              <a:spcBef>
                <a:spcPts val="0"/>
              </a:spcBef>
              <a:spcAft>
                <a:spcPts val="0"/>
              </a:spcAft>
              <a:buClr>
                <a:schemeClr val="dk1"/>
              </a:buClr>
              <a:buSzPts val="1323"/>
              <a:buFont typeface="Arial"/>
              <a:buNone/>
            </a:pPr>
            <a:r>
              <a:t/>
            </a:r>
            <a:endParaRPr b="0" i="0" sz="1323" u="none" cap="none" strike="noStrike">
              <a:solidFill>
                <a:schemeClr val="dk1"/>
              </a:solidFill>
              <a:latin typeface="Arial"/>
              <a:ea typeface="Arial"/>
              <a:cs typeface="Arial"/>
              <a:sym typeface="Arial"/>
            </a:endParaRPr>
          </a:p>
        </p:txBody>
      </p:sp>
      <p:sp>
        <p:nvSpPr>
          <p:cNvPr id="458" name="Google Shape;458;p21"/>
          <p:cNvSpPr txBox="1"/>
          <p:nvPr/>
        </p:nvSpPr>
        <p:spPr>
          <a:xfrm>
            <a:off x="992503" y="111025"/>
            <a:ext cx="7680900" cy="369300"/>
          </a:xfrm>
          <a:prstGeom prst="rect">
            <a:avLst/>
          </a:prstGeom>
          <a:noFill/>
          <a:ln>
            <a:noFill/>
          </a:ln>
        </p:spPr>
        <p:txBody>
          <a:bodyPr anchorCtr="0" anchor="t" bIns="37775" lIns="75575" spcFirstLastPara="1" rIns="75575" wrap="square" tIns="37775">
            <a:noAutofit/>
          </a:bodyPr>
          <a:lstStyle/>
          <a:p>
            <a:pPr indent="0" lvl="0" marL="0" marR="0" rtl="0" algn="l">
              <a:lnSpc>
                <a:spcPct val="100000"/>
              </a:lnSpc>
              <a:spcBef>
                <a:spcPts val="0"/>
              </a:spcBef>
              <a:spcAft>
                <a:spcPts val="0"/>
              </a:spcAft>
              <a:buClr>
                <a:schemeClr val="lt1"/>
              </a:buClr>
              <a:buSzPts val="1323"/>
              <a:buFont typeface="Georgia"/>
              <a:buNone/>
            </a:pPr>
            <a:r>
              <a:rPr b="1" i="0" lang="en" sz="1800" u="none" cap="none" strike="noStrike">
                <a:solidFill>
                  <a:schemeClr val="dk1"/>
                </a:solidFill>
                <a:latin typeface="Merriweather"/>
                <a:ea typeface="Merriweather"/>
                <a:cs typeface="Merriweather"/>
                <a:sym typeface="Merriweather"/>
              </a:rPr>
              <a:t>RFO 7 - Acquisition Planning &amp; RFO 10 - Market Research &amp; the Category Management Buying Guide</a:t>
            </a:r>
            <a:endParaRPr b="1" i="0" sz="1800" u="none" cap="none" strike="noStrike">
              <a:solidFill>
                <a:schemeClr val="dk1"/>
              </a:solidFill>
              <a:latin typeface="Merriweather"/>
              <a:ea typeface="Merriweather"/>
              <a:cs typeface="Merriweather"/>
              <a:sym typeface="Merriweather"/>
            </a:endParaRPr>
          </a:p>
        </p:txBody>
      </p:sp>
      <p:sp>
        <p:nvSpPr>
          <p:cNvPr id="459" name="Google Shape;459;p21"/>
          <p:cNvSpPr txBox="1"/>
          <p:nvPr/>
        </p:nvSpPr>
        <p:spPr>
          <a:xfrm>
            <a:off x="292827" y="741889"/>
            <a:ext cx="6858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400"/>
              </a:spcBef>
              <a:spcAft>
                <a:spcPts val="400"/>
              </a:spcAft>
              <a:buClr>
                <a:srgbClr val="000000"/>
              </a:buClr>
              <a:buSzPts val="1200"/>
              <a:buFont typeface="Arial"/>
              <a:buNone/>
            </a:pPr>
            <a:r>
              <a:rPr b="0" i="1" lang="en" sz="1200" u="none" cap="none" strike="noStrike">
                <a:solidFill>
                  <a:schemeClr val="dk1"/>
                </a:solidFill>
                <a:latin typeface="Merriweather"/>
                <a:ea typeface="Merriweather"/>
                <a:cs typeface="Merriweather"/>
                <a:sym typeface="Merriweather"/>
              </a:rPr>
              <a:t>Right Sized Planning. Adjust for Complexity.</a:t>
            </a:r>
            <a:endParaRPr b="0" i="0" sz="1200" u="none" cap="none" strike="noStrike">
              <a:solidFill>
                <a:schemeClr val="dk1"/>
              </a:solidFill>
              <a:latin typeface="Merriweather"/>
              <a:ea typeface="Merriweather"/>
              <a:cs typeface="Merriweather"/>
              <a:sym typeface="Merriweather"/>
            </a:endParaRPr>
          </a:p>
        </p:txBody>
      </p:sp>
      <p:sp>
        <p:nvSpPr>
          <p:cNvPr id="460" name="Google Shape;460;p21"/>
          <p:cNvSpPr txBox="1"/>
          <p:nvPr/>
        </p:nvSpPr>
        <p:spPr>
          <a:xfrm>
            <a:off x="4745650" y="707700"/>
            <a:ext cx="3724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400"/>
              </a:spcBef>
              <a:spcAft>
                <a:spcPts val="400"/>
              </a:spcAft>
              <a:buClr>
                <a:srgbClr val="000000"/>
              </a:buClr>
              <a:buSzPts val="1100"/>
              <a:buFont typeface="Arial"/>
              <a:buNone/>
            </a:pPr>
            <a:r>
              <a:rPr b="1" i="0" lang="en" sz="1100" u="none" cap="none" strike="noStrike">
                <a:solidFill>
                  <a:srgbClr val="434343"/>
                </a:solidFill>
                <a:latin typeface="Merriweather"/>
                <a:ea typeface="Merriweather"/>
                <a:cs typeface="Merriweather"/>
                <a:sym typeface="Merriweather"/>
              </a:rPr>
              <a:t>Category Management Buying Guide Continuum </a:t>
            </a:r>
            <a:endParaRPr b="0" i="0" sz="1100" u="none" cap="none" strike="noStrike">
              <a:solidFill>
                <a:srgbClr val="434343"/>
              </a:solidFill>
              <a:latin typeface="Merriweather"/>
              <a:ea typeface="Merriweather"/>
              <a:cs typeface="Merriweather"/>
              <a:sym typeface="Merriweather"/>
            </a:endParaRPr>
          </a:p>
        </p:txBody>
      </p:sp>
      <p:pic>
        <p:nvPicPr>
          <p:cNvPr descr="Image of a sample page from the Category Management Buying Guide, illustrating requirements, value, priority, contracting method, and approach in rows." id="461" name="Google Shape;461;p21"/>
          <p:cNvPicPr preferRelativeResize="0"/>
          <p:nvPr/>
        </p:nvPicPr>
        <p:blipFill rotWithShape="1">
          <a:blip r:embed="rId4">
            <a:alphaModFix/>
          </a:blip>
          <a:srcRect b="0" l="0" r="0" t="0"/>
          <a:stretch/>
        </p:blipFill>
        <p:spPr>
          <a:xfrm>
            <a:off x="437451" y="1258776"/>
            <a:ext cx="8032400" cy="3293874"/>
          </a:xfrm>
          <a:prstGeom prst="rect">
            <a:avLst/>
          </a:prstGeom>
          <a:noFill/>
          <a:ln cap="flat" cmpd="sng" w="11825">
            <a:solidFill>
              <a:srgbClr val="000000"/>
            </a:solidFill>
            <a:prstDash val="solid"/>
            <a:miter lim="8000"/>
            <a:headEnd len="sm" w="sm" type="none"/>
            <a:tailEnd len="sm" w="sm" type="none"/>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2"/>
          <p:cNvSpPr txBox="1"/>
          <p:nvPr>
            <p:ph type="title"/>
          </p:nvPr>
        </p:nvSpPr>
        <p:spPr>
          <a:xfrm>
            <a:off x="311700" y="177800"/>
            <a:ext cx="85206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highlight>
                <a:srgbClr val="FFFF00"/>
              </a:highlight>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Merriweather"/>
                <a:ea typeface="Merriweather"/>
                <a:cs typeface="Merriweather"/>
                <a:sym typeface="Merriweather"/>
              </a:rPr>
              <a:t>RFO 7 - Acquisition Planning and RFO 10 - Market Research Contd.</a:t>
            </a:r>
            <a:endParaRPr b="1" i="0" sz="18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Merriweather"/>
              <a:ea typeface="Merriweather"/>
              <a:cs typeface="Merriweather"/>
              <a:sym typeface="Merriweather"/>
            </a:endParaRPr>
          </a:p>
        </p:txBody>
      </p:sp>
      <p:sp>
        <p:nvSpPr>
          <p:cNvPr id="467" name="Google Shape;467;p22"/>
          <p:cNvSpPr txBox="1"/>
          <p:nvPr/>
        </p:nvSpPr>
        <p:spPr>
          <a:xfrm>
            <a:off x="637500" y="855975"/>
            <a:ext cx="78690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Transforming the process</a:t>
            </a:r>
            <a:endParaRPr b="0" i="0" sz="1400" u="none" cap="none" strike="noStrike">
              <a:solidFill>
                <a:srgbClr val="000000"/>
              </a:solidFill>
              <a:latin typeface="Merriweather"/>
              <a:ea typeface="Merriweather"/>
              <a:cs typeface="Merriweather"/>
              <a:sym typeface="Merriweather"/>
            </a:endParaRPr>
          </a:p>
          <a:p>
            <a:pPr indent="-317500" lvl="0" marL="457200" marR="0" rtl="0" algn="l">
              <a:lnSpc>
                <a:spcPct val="100000"/>
              </a:lnSpc>
              <a:spcBef>
                <a:spcPts val="0"/>
              </a:spcBef>
              <a:spcAft>
                <a:spcPts val="0"/>
              </a:spcAft>
              <a:buClr>
                <a:srgbClr val="000000"/>
              </a:buClr>
              <a:buSzPts val="1400"/>
              <a:buFont typeface="Merriweather"/>
              <a:buChar char="●"/>
            </a:pPr>
            <a:r>
              <a:rPr b="1" i="0" lang="en" sz="1400" u="none" cap="none" strike="noStrike">
                <a:solidFill>
                  <a:srgbClr val="000000"/>
                </a:solidFill>
                <a:latin typeface="Merriweather"/>
                <a:ea typeface="Merriweather"/>
                <a:cs typeface="Merriweather"/>
                <a:sym typeface="Merriweather"/>
              </a:rPr>
              <a:t>Right-sized planning &amp; documentation</a:t>
            </a:r>
            <a:r>
              <a:rPr b="0" i="0" lang="en" sz="1400" u="none" cap="none" strike="noStrike">
                <a:solidFill>
                  <a:srgbClr val="000000"/>
                </a:solidFill>
                <a:latin typeface="Merriweather"/>
                <a:ea typeface="Merriweather"/>
                <a:cs typeface="Merriweather"/>
                <a:sym typeface="Merriweather"/>
              </a:rPr>
              <a:t>: Understanding written plans and detailed reports are not always required, depedning on contract type and risk</a:t>
            </a:r>
            <a:endParaRPr b="0" i="0" sz="1400" u="none" cap="none" strike="noStrike">
              <a:solidFill>
                <a:srgbClr val="000000"/>
              </a:solidFill>
              <a:latin typeface="Merriweather"/>
              <a:ea typeface="Merriweather"/>
              <a:cs typeface="Merriweather"/>
              <a:sym typeface="Merriweather"/>
            </a:endParaRPr>
          </a:p>
          <a:p>
            <a:pPr indent="-317500" lvl="0" marL="457200" marR="0" rtl="0" algn="l">
              <a:lnSpc>
                <a:spcPct val="100000"/>
              </a:lnSpc>
              <a:spcBef>
                <a:spcPts val="0"/>
              </a:spcBef>
              <a:spcAft>
                <a:spcPts val="0"/>
              </a:spcAft>
              <a:buClr>
                <a:srgbClr val="000000"/>
              </a:buClr>
              <a:buSzPts val="1400"/>
              <a:buFont typeface="Merriweather"/>
              <a:buChar char="●"/>
            </a:pPr>
            <a:r>
              <a:rPr b="1" i="0" lang="en" sz="1400" u="none" cap="none" strike="noStrike">
                <a:solidFill>
                  <a:srgbClr val="000000"/>
                </a:solidFill>
                <a:latin typeface="Merriweather"/>
                <a:ea typeface="Merriweather"/>
                <a:cs typeface="Merriweather"/>
                <a:sym typeface="Merriweather"/>
              </a:rPr>
              <a:t>Threshold Flexibility</a:t>
            </a:r>
            <a:r>
              <a:rPr b="0" i="0" lang="en" sz="1400" u="none" cap="none" strike="noStrike">
                <a:solidFill>
                  <a:srgbClr val="000000"/>
                </a:solidFill>
                <a:latin typeface="Merriweather"/>
                <a:ea typeface="Merriweather"/>
                <a:cs typeface="Merriweather"/>
                <a:sym typeface="Merriweather"/>
              </a:rPr>
              <a:t>: For acquisitions up to the Simplified Acquisition Threshold (SAT), formal market research is not a mandatory prerequisite before soliciting offers. This accelerates the front-end of the procurement cycle.</a:t>
            </a:r>
            <a:endParaRPr b="0" i="0" sz="1400" u="none" cap="none" strike="noStrike">
              <a:solidFill>
                <a:srgbClr val="000000"/>
              </a:solidFill>
              <a:latin typeface="Merriweather"/>
              <a:ea typeface="Merriweather"/>
              <a:cs typeface="Merriweather"/>
              <a:sym typeface="Merriweather"/>
            </a:endParaRPr>
          </a:p>
          <a:p>
            <a:pPr indent="-317500" lvl="0" marL="457200" marR="0" rtl="0" algn="l">
              <a:lnSpc>
                <a:spcPct val="100000"/>
              </a:lnSpc>
              <a:spcBef>
                <a:spcPts val="0"/>
              </a:spcBef>
              <a:spcAft>
                <a:spcPts val="0"/>
              </a:spcAft>
              <a:buClr>
                <a:srgbClr val="000000"/>
              </a:buClr>
              <a:buSzPts val="1400"/>
              <a:buFont typeface="Merriweather"/>
              <a:buChar char="●"/>
            </a:pPr>
            <a:r>
              <a:rPr b="1" i="0" lang="en" sz="1400" u="none" cap="none" strike="noStrike">
                <a:solidFill>
                  <a:srgbClr val="000000"/>
                </a:solidFill>
                <a:latin typeface="Merriweather"/>
                <a:ea typeface="Merriweather"/>
                <a:cs typeface="Merriweather"/>
                <a:sym typeface="Merriweather"/>
              </a:rPr>
              <a:t>Leveraging Existing Vehicles</a:t>
            </a:r>
            <a:r>
              <a:rPr b="0" i="0" lang="en" sz="1400" u="none" cap="none" strike="noStrike">
                <a:solidFill>
                  <a:srgbClr val="000000"/>
                </a:solidFill>
                <a:latin typeface="Merriweather"/>
                <a:ea typeface="Merriweather"/>
                <a:cs typeface="Merriweather"/>
                <a:sym typeface="Merriweather"/>
              </a:rPr>
              <a:t>: When using Federal Supply Schedules (FSS), GWACs or Multiple-Award Contracts established via Category Management, you can bypass the formal written market research report. These vehicles are pre-vetted, saving significant administrative time.</a:t>
            </a:r>
            <a:endParaRPr b="0" i="0" sz="1400" u="none" cap="none" strike="noStrike">
              <a:solidFill>
                <a:srgbClr val="000000"/>
              </a:solidFill>
              <a:latin typeface="Merriweather"/>
              <a:ea typeface="Merriweather"/>
              <a:cs typeface="Merriweather"/>
              <a:sym typeface="Merriweather"/>
            </a:endParaRPr>
          </a:p>
        </p:txBody>
      </p:sp>
      <p:sp>
        <p:nvSpPr>
          <p:cNvPr id="468" name="Google Shape;468;p22"/>
          <p:cNvSpPr txBox="1"/>
          <p:nvPr/>
        </p:nvSpPr>
        <p:spPr>
          <a:xfrm>
            <a:off x="4225000" y="605150"/>
            <a:ext cx="3724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400"/>
              </a:spcBef>
              <a:spcAft>
                <a:spcPts val="400"/>
              </a:spcAft>
              <a:buClr>
                <a:srgbClr val="000000"/>
              </a:buClr>
              <a:buSzPts val="1100"/>
              <a:buFont typeface="Arial"/>
              <a:buNone/>
            </a:pPr>
            <a:r>
              <a:rPr b="1" i="0" lang="en" sz="1100" u="none" cap="none" strike="noStrike">
                <a:solidFill>
                  <a:srgbClr val="434343"/>
                </a:solidFill>
                <a:latin typeface="Merriweather"/>
                <a:ea typeface="Merriweather"/>
                <a:cs typeface="Merriweather"/>
                <a:sym typeface="Merriweather"/>
              </a:rPr>
              <a:t>Market Research &amp; Acquisition Planning Chart </a:t>
            </a:r>
            <a:endParaRPr b="0" i="0" sz="1100" u="none" cap="none" strike="noStrike">
              <a:solidFill>
                <a:srgbClr val="434343"/>
              </a:solidFill>
              <a:latin typeface="Merriweather"/>
              <a:ea typeface="Merriweather"/>
              <a:cs typeface="Merriweather"/>
              <a:sym typeface="Merriweather"/>
            </a:endParaRPr>
          </a:p>
        </p:txBody>
      </p:sp>
      <p:sp>
        <p:nvSpPr>
          <p:cNvPr id="469" name="Google Shape;469;p22"/>
          <p:cNvSpPr txBox="1"/>
          <p:nvPr/>
        </p:nvSpPr>
        <p:spPr>
          <a:xfrm>
            <a:off x="2025950" y="3511813"/>
            <a:ext cx="1778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erriweather"/>
                <a:ea typeface="Merriweather"/>
                <a:cs typeface="Merriweather"/>
                <a:sym typeface="Merriweather"/>
              </a:rPr>
              <a:t>Let’s dive in </a:t>
            </a:r>
            <a:endParaRPr b="1" i="0" sz="1500" u="none" cap="none" strike="noStrike">
              <a:solidFill>
                <a:srgbClr val="000000"/>
              </a:solidFill>
              <a:latin typeface="Merriweather"/>
              <a:ea typeface="Merriweather"/>
              <a:cs typeface="Merriweather"/>
              <a:sym typeface="Merriweather"/>
            </a:endParaRPr>
          </a:p>
        </p:txBody>
      </p:sp>
      <p:sp>
        <p:nvSpPr>
          <p:cNvPr id="470" name="Google Shape;470;p22"/>
          <p:cNvSpPr/>
          <p:nvPr/>
        </p:nvSpPr>
        <p:spPr>
          <a:xfrm>
            <a:off x="3337300" y="3511825"/>
            <a:ext cx="548700" cy="342900"/>
          </a:xfrm>
          <a:prstGeom prst="rightArrow">
            <a:avLst>
              <a:gd fmla="val 50000" name="adj1"/>
              <a:gd fmla="val 50000" name="adj2"/>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of a sample chart with the following headers: Category, Threshold, Acquisition Planning, and Market Research." id="471" name="Google Shape;471;p22"/>
          <p:cNvPicPr preferRelativeResize="0"/>
          <p:nvPr/>
        </p:nvPicPr>
        <p:blipFill rotWithShape="1">
          <a:blip r:embed="rId3">
            <a:alphaModFix/>
          </a:blip>
          <a:srcRect b="0" l="0" r="0" t="0"/>
          <a:stretch/>
        </p:blipFill>
        <p:spPr>
          <a:xfrm>
            <a:off x="4224999" y="3195675"/>
            <a:ext cx="3940806" cy="1342675"/>
          </a:xfrm>
          <a:prstGeom prst="rect">
            <a:avLst/>
          </a:prstGeom>
          <a:noFill/>
          <a:ln cap="flat" cmpd="sng" w="9525">
            <a:solidFill>
              <a:schemeClr val="dk1"/>
            </a:solidFill>
            <a:prstDash val="solid"/>
            <a:round/>
            <a:headEnd len="sm" w="sm" type="none"/>
            <a:tailEnd len="sm" w="sm" type="none"/>
          </a:ln>
        </p:spPr>
      </p:pic>
      <p:sp>
        <p:nvSpPr>
          <p:cNvPr id="472" name="Google Shape;472;p22"/>
          <p:cNvSpPr txBox="1"/>
          <p:nvPr>
            <p:ph idx="12" type="sldNum"/>
          </p:nvPr>
        </p:nvSpPr>
        <p:spPr>
          <a:xfrm>
            <a:off x="8472458" y="473941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3"/>
          <p:cNvSpPr txBox="1"/>
          <p:nvPr>
            <p:ph type="title"/>
          </p:nvPr>
        </p:nvSpPr>
        <p:spPr>
          <a:xfrm>
            <a:off x="465725" y="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RFO 7 - Acquisition Planning and RFO 10 - Market Research Contd..</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graphicFrame>
        <p:nvGraphicFramePr>
          <p:cNvPr id="478" name="Google Shape;478;p23"/>
          <p:cNvGraphicFramePr/>
          <p:nvPr/>
        </p:nvGraphicFramePr>
        <p:xfrm>
          <a:off x="0" y="572700"/>
          <a:ext cx="3000000" cy="3000000"/>
        </p:xfrm>
        <a:graphic>
          <a:graphicData uri="http://schemas.openxmlformats.org/drawingml/2006/table">
            <a:tbl>
              <a:tblPr firstRow="1">
                <a:noFill/>
                <a:tableStyleId>{68894DA0-883F-4E59-ABDD-46B066248CA8}</a:tableStyleId>
              </a:tblPr>
              <a:tblGrid>
                <a:gridCol w="1212050"/>
                <a:gridCol w="990400"/>
                <a:gridCol w="1088275"/>
                <a:gridCol w="1050225"/>
                <a:gridCol w="1199125"/>
                <a:gridCol w="1228825"/>
                <a:gridCol w="2375100"/>
              </a:tblGrid>
              <a:tr h="257850">
                <a:tc rowSpan="2">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t>Category</a:t>
                      </a:r>
                      <a:endParaRPr b="1" sz="710" u="none" cap="none" strike="noStrike"/>
                    </a:p>
                  </a:txBody>
                  <a:tcPr marT="63500" marB="63500" marR="63500" marL="63500" anchor="ctr">
                    <a:solidFill>
                      <a:srgbClr val="B8B8B8"/>
                    </a:solidFill>
                  </a:tcPr>
                </a:tc>
                <a:tc rowSpan="2">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t>Threshold</a:t>
                      </a:r>
                      <a:endParaRPr b="1" sz="710" u="none" cap="none" strike="noStrike"/>
                    </a:p>
                  </a:txBody>
                  <a:tcPr marT="63500" marB="63500" marR="63500" marL="63500" anchor="ctr">
                    <a:solidFill>
                      <a:srgbClr val="B8B8B8"/>
                    </a:solidFill>
                  </a:tcPr>
                </a:tc>
                <a:tc rowSpan="2">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t>Placing a task/delivery order?</a:t>
                      </a:r>
                      <a:endParaRPr b="1" sz="710" u="none" cap="none" strike="noStrike"/>
                    </a:p>
                  </a:txBody>
                  <a:tcPr marT="63500" marB="63500" marR="63500" marL="63500" anchor="ctr">
                    <a:solidFill>
                      <a:srgbClr val="B8B8B8"/>
                    </a:solidFill>
                  </a:tcPr>
                </a:tc>
                <a:tc gridSpan="2">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Acquisition Planning</a:t>
                      </a:r>
                      <a:endParaRPr b="1" sz="710" u="none" cap="none" strike="noStrike">
                        <a:solidFill>
                          <a:schemeClr val="lt1"/>
                        </a:solidFill>
                      </a:endParaRPr>
                    </a:p>
                  </a:txBody>
                  <a:tcPr marT="63500" marB="63500" marR="63500" marL="63500" anchor="ctr">
                    <a:solidFill>
                      <a:srgbClr val="B11117"/>
                    </a:solidFill>
                  </a:tcPr>
                </a:tc>
                <a:tc hMerge="1"/>
                <a:tc gridSpan="2">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Market Research</a:t>
                      </a:r>
                      <a:endParaRPr b="1" sz="710" u="none" cap="none" strike="noStrike">
                        <a:solidFill>
                          <a:schemeClr val="lt1"/>
                        </a:solidFill>
                      </a:endParaRPr>
                    </a:p>
                  </a:txBody>
                  <a:tcPr marT="63500" marB="63500" marR="63500" marL="63500" anchor="ctr">
                    <a:solidFill>
                      <a:srgbClr val="1F2D61"/>
                    </a:solidFill>
                  </a:tcPr>
                </a:tc>
                <a:tc hMerge="1"/>
              </a:tr>
              <a:tr h="384425">
                <a:tc vMerge="1"/>
                <a:tc vMerge="1"/>
                <a:tc vMerge="1"/>
                <a:tc>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Perform?</a:t>
                      </a:r>
                      <a:endParaRPr b="1" sz="710" u="none" cap="none" strike="noStrike">
                        <a:solidFill>
                          <a:schemeClr val="lt1"/>
                        </a:solidFill>
                      </a:endParaRPr>
                    </a:p>
                  </a:txBody>
                  <a:tcPr marT="63500" marB="63500" marR="63500" marL="63500" anchor="ctr">
                    <a:solidFill>
                      <a:srgbClr val="B11117"/>
                    </a:solidFill>
                  </a:tcPr>
                </a:tc>
                <a:tc>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Oral or Written Plan?</a:t>
                      </a:r>
                      <a:endParaRPr b="1" sz="710" u="none" cap="none" strike="noStrike">
                        <a:solidFill>
                          <a:schemeClr val="lt1"/>
                        </a:solidFill>
                      </a:endParaRPr>
                    </a:p>
                  </a:txBody>
                  <a:tcPr marT="63500" marB="63500" marR="63500" marL="63500" anchor="ctr">
                    <a:solidFill>
                      <a:srgbClr val="B11117"/>
                    </a:solidFill>
                  </a:tcPr>
                </a:tc>
                <a:tc>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Conduct?</a:t>
                      </a:r>
                      <a:endParaRPr b="1" sz="710" u="none" cap="none" strike="noStrike">
                        <a:solidFill>
                          <a:schemeClr val="lt1"/>
                        </a:solidFill>
                      </a:endParaRPr>
                    </a:p>
                  </a:txBody>
                  <a:tcPr marT="63500" marB="63500" marR="63500" marL="63500" anchor="ctr">
                    <a:solidFill>
                      <a:srgbClr val="1F2D61"/>
                    </a:solidFill>
                  </a:tcPr>
                </a:tc>
                <a:tc>
                  <a:txBody>
                    <a:bodyPr/>
                    <a:lstStyle/>
                    <a:p>
                      <a:pPr indent="0" lvl="0" marL="0" marR="0" rtl="0" algn="ctr">
                        <a:lnSpc>
                          <a:spcPct val="100000"/>
                        </a:lnSpc>
                        <a:spcBef>
                          <a:spcPts val="0"/>
                        </a:spcBef>
                        <a:spcAft>
                          <a:spcPts val="0"/>
                        </a:spcAft>
                        <a:buClr>
                          <a:srgbClr val="000000"/>
                        </a:buClr>
                        <a:buSzPts val="710"/>
                        <a:buFont typeface="Arial"/>
                        <a:buNone/>
                      </a:pPr>
                      <a:r>
                        <a:rPr b="1" lang="en" sz="710" u="none" cap="none" strike="noStrike">
                          <a:solidFill>
                            <a:schemeClr val="lt1"/>
                          </a:solidFill>
                        </a:rPr>
                        <a:t>Document?</a:t>
                      </a:r>
                      <a:endParaRPr b="1" sz="710" u="none" cap="none" strike="noStrike">
                        <a:solidFill>
                          <a:schemeClr val="lt1"/>
                        </a:solidFill>
                      </a:endParaRPr>
                    </a:p>
                  </a:txBody>
                  <a:tcPr marT="63500" marB="63500" marR="63500" marL="63500" anchor="ctr">
                    <a:solidFill>
                      <a:srgbClr val="1F2D61"/>
                    </a:solidFill>
                  </a:tcPr>
                </a:tc>
              </a:tr>
              <a:tr h="518025">
                <a:tc rowSpan="4">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All procurements other than cost-reimb. &amp; other high-risk contracts</a:t>
                      </a:r>
                      <a:endParaRPr sz="710" u="none" cap="none" strike="noStrike"/>
                    </a:p>
                  </a:txBody>
                  <a:tcPr marT="63500" marB="63500" marR="63500" marL="63500"/>
                </a:tc>
                <a:tc rowSpan="2">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Above the SAT</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Yes</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Agency policy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(10.001(b))</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 manner that suits acquisition size and complexity (10.001(e))* </a:t>
                      </a:r>
                      <a:endParaRPr sz="710" u="none" cap="none" strike="noStrike"/>
                    </a:p>
                  </a:txBody>
                  <a:tcPr marT="63500" marB="63500" marR="63500" marL="63500">
                    <a:solidFill>
                      <a:srgbClr val="CFE2F3"/>
                    </a:solidFill>
                  </a:tcPr>
                </a:tc>
              </a:tr>
              <a:tr h="518025">
                <a:tc vMerge="1"/>
                <a:tc vMerge="1"/>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No</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Agency policy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(10.001(b))</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 manner that suits acquisition size and complexity (10.001(e))</a:t>
                      </a:r>
                      <a:endParaRPr sz="710" u="none" cap="none" strike="noStrike"/>
                    </a:p>
                  </a:txBody>
                  <a:tcPr marT="63500" marB="63500" marR="63500" marL="63500">
                    <a:solidFill>
                      <a:srgbClr val="CFE2F3"/>
                    </a:solidFill>
                  </a:tcPr>
                </a:tc>
              </a:tr>
              <a:tr h="384425">
                <a:tc vMerge="1"/>
                <a:tc rowSpan="2">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At or below the SAT</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Yes</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Agency policy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 (10.001(b)(3))</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N/A</a:t>
                      </a:r>
                      <a:endParaRPr sz="710" u="none" cap="none" strike="noStrike"/>
                    </a:p>
                  </a:txBody>
                  <a:tcPr marT="63500" marB="63500" marR="63500" marL="63500">
                    <a:solidFill>
                      <a:srgbClr val="CFE2F3"/>
                    </a:solidFill>
                  </a:tcPr>
                </a:tc>
              </a:tr>
              <a:tr h="384425">
                <a:tc vMerge="1"/>
                <a:tc vMerge="1"/>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No</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Agency policy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 (10.001(b)(2))</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N/A</a:t>
                      </a:r>
                      <a:endParaRPr sz="710" u="none" cap="none" strike="noStrike"/>
                    </a:p>
                  </a:txBody>
                  <a:tcPr marT="63500" marB="63500" marR="63500" marL="63500">
                    <a:solidFill>
                      <a:srgbClr val="CFE2F3"/>
                    </a:solidFill>
                  </a:tcPr>
                </a:tc>
              </a:tr>
              <a:tr h="518025">
                <a:tc rowSpan="2">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Cost reimb. &amp; other high-risk contracts</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Above the SAT</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Written (7.102(d))</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(10.001(b))</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As appropriate / manner that suits acquisition size and complexity (10.001(e))</a:t>
                      </a:r>
                      <a:endParaRPr sz="710" u="none" cap="none" strike="noStrike"/>
                    </a:p>
                  </a:txBody>
                  <a:tcPr marT="63500" marB="63500" marR="63500" marL="63500">
                    <a:solidFill>
                      <a:srgbClr val="CFE2F3"/>
                    </a:solidFill>
                  </a:tcPr>
                </a:tc>
              </a:tr>
              <a:tr h="384425">
                <a:tc vMerge="1"/>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At or below the SAT</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t/>
                      </a:r>
                      <a:endParaRPr sz="71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Y (7.102(a))</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Written (7.102(d))</a:t>
                      </a:r>
                      <a:endParaRPr sz="710" u="none" cap="none" strike="noStrike"/>
                    </a:p>
                  </a:txBody>
                  <a:tcPr marT="63500" marB="63500" marR="63500" marL="63500">
                    <a:solidFill>
                      <a:srgbClr val="E6B8AF"/>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 (10.001(b)(2))</a:t>
                      </a:r>
                      <a:endParaRPr sz="710" u="none" cap="none" strike="noStrike"/>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710"/>
                        <a:buFont typeface="Arial"/>
                        <a:buNone/>
                      </a:pPr>
                      <a:r>
                        <a:rPr lang="en" sz="710" u="none" cap="none" strike="noStrike"/>
                        <a:t>N/A</a:t>
                      </a:r>
                      <a:endParaRPr sz="710" u="none" cap="none" strike="noStrike"/>
                    </a:p>
                  </a:txBody>
                  <a:tcPr marT="63500" marB="63500" marR="63500" marL="63500">
                    <a:solidFill>
                      <a:srgbClr val="CFE2F3"/>
                    </a:solidFill>
                  </a:tcPr>
                </a:tc>
              </a:tr>
            </a:tbl>
          </a:graphicData>
        </a:graphic>
      </p:graphicFrame>
      <p:sp>
        <p:nvSpPr>
          <p:cNvPr id="479" name="Google Shape;479;p23"/>
          <p:cNvSpPr txBox="1"/>
          <p:nvPr>
            <p:ph idx="1" type="body"/>
          </p:nvPr>
        </p:nvSpPr>
        <p:spPr>
          <a:xfrm>
            <a:off x="0" y="4001597"/>
            <a:ext cx="8141708" cy="569203"/>
          </a:xfrm>
          <a:prstGeom prst="rect">
            <a:avLst/>
          </a:prstGeom>
          <a:solidFill>
            <a:schemeClr val="lt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1" lang="en" sz="600">
                <a:solidFill>
                  <a:schemeClr val="dk1"/>
                </a:solidFill>
                <a:highlight>
                  <a:schemeClr val="lt1"/>
                </a:highlight>
                <a:latin typeface="Merriweather"/>
                <a:ea typeface="Merriweather"/>
                <a:cs typeface="Merriweather"/>
                <a:sym typeface="Merriweather"/>
              </a:rPr>
              <a:t>*FC 10.001 Commercial acquisitions.</a:t>
            </a:r>
            <a:endParaRPr b="1" sz="600">
              <a:solidFill>
                <a:schemeClr val="dk1"/>
              </a:solidFill>
              <a:highlight>
                <a:schemeClr val="lt1"/>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600">
                <a:solidFill>
                  <a:schemeClr val="dk1"/>
                </a:solidFill>
                <a:highlight>
                  <a:schemeClr val="lt1"/>
                </a:highlight>
                <a:latin typeface="Merriweather"/>
                <a:ea typeface="Merriweather"/>
                <a:cs typeface="Merriweather"/>
                <a:sym typeface="Merriweather"/>
              </a:rPr>
              <a:t>Under FAR 10.001, market research is not required prior to soliciting offers for acquisitions with an estimated value up to the simplified acquisition threshold. Further, a written market research report is not required prior to placing an order for commercial products or services under existing Federal Supply Schedule contracts or governmentwide acquisition contracts established by category management. The contracting officer’s award documentation can serve as sufficient documentation of market research depending on the size and complexity of the acquisition. Refer to the applicable ordering procedures of the contract vehicle for specific guidance.</a:t>
            </a:r>
            <a:endParaRPr sz="600">
              <a:solidFill>
                <a:schemeClr val="dk1"/>
              </a:solidFill>
              <a:highlight>
                <a:schemeClr val="lt1"/>
              </a:highlight>
              <a:latin typeface="Merriweather"/>
              <a:ea typeface="Merriweather"/>
              <a:cs typeface="Merriweather"/>
              <a:sym typeface="Merriweather"/>
            </a:endParaRPr>
          </a:p>
        </p:txBody>
      </p:sp>
      <p:sp>
        <p:nvSpPr>
          <p:cNvPr id="480" name="Google Shape;480;p23"/>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4"/>
          <p:cNvSpPr txBox="1"/>
          <p:nvPr>
            <p:ph type="title"/>
          </p:nvPr>
        </p:nvSpPr>
        <p:spPr>
          <a:xfrm>
            <a:off x="393800" y="428663"/>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solidFill>
                  <a:schemeClr val="dk1"/>
                </a:solidFill>
                <a:latin typeface="Merriweather"/>
                <a:ea typeface="Merriweather"/>
                <a:cs typeface="Merriweather"/>
                <a:sym typeface="Merriweather"/>
              </a:rPr>
              <a:t>Streamline your Acquisition Planning</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486" name="Google Shape;486;p24"/>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pic>
        <p:nvPicPr>
          <p:cNvPr descr="create an icon to represent quick trivia " id="487" name="Google Shape;487;p24"/>
          <p:cNvPicPr preferRelativeResize="0"/>
          <p:nvPr/>
        </p:nvPicPr>
        <p:blipFill rotWithShape="1">
          <a:blip r:embed="rId3">
            <a:alphaModFix/>
          </a:blip>
          <a:srcRect b="9049" l="2918" r="58539" t="51797"/>
          <a:stretch/>
        </p:blipFill>
        <p:spPr>
          <a:xfrm>
            <a:off x="76688" y="1211575"/>
            <a:ext cx="700575" cy="711715"/>
          </a:xfrm>
          <a:prstGeom prst="rect">
            <a:avLst/>
          </a:prstGeom>
          <a:noFill/>
          <a:ln>
            <a:noFill/>
          </a:ln>
        </p:spPr>
      </p:pic>
      <p:sp>
        <p:nvSpPr>
          <p:cNvPr id="488" name="Google Shape;488;p24"/>
          <p:cNvSpPr txBox="1"/>
          <p:nvPr>
            <p:ph idx="1" type="body"/>
          </p:nvPr>
        </p:nvSpPr>
        <p:spPr>
          <a:xfrm>
            <a:off x="777262" y="1152475"/>
            <a:ext cx="8055037" cy="1169618"/>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45720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Quick Trivia: What opportunities can you identify to streamline your Acquisition Planning?</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489" name="Google Shape;489;p24"/>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5"/>
          <p:cNvSpPr txBox="1"/>
          <p:nvPr>
            <p:ph type="title"/>
          </p:nvPr>
        </p:nvSpPr>
        <p:spPr>
          <a:xfrm>
            <a:off x="311700" y="19977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At GSA: Overview of New Testing Opportunities Tool:</a:t>
            </a:r>
            <a:endParaRPr b="1" sz="1800">
              <a:latin typeface="Merriweather"/>
              <a:ea typeface="Merriweather"/>
              <a:cs typeface="Merriweather"/>
              <a:sym typeface="Merriweather"/>
            </a:endParaRPr>
          </a:p>
        </p:txBody>
      </p:sp>
      <p:sp>
        <p:nvSpPr>
          <p:cNvPr id="495" name="Google Shape;495;p25"/>
          <p:cNvSpPr txBox="1"/>
          <p:nvPr>
            <p:ph idx="1" type="body"/>
          </p:nvPr>
        </p:nvSpPr>
        <p:spPr>
          <a:xfrm>
            <a:off x="311700" y="772475"/>
            <a:ext cx="4745400" cy="36615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Any Pain Point for the AWF can be a Testing Opportunity for Coaching Support and talking with your local AIA or lab (if available) is a great start!</a:t>
            </a:r>
            <a:endParaRPr sz="1200">
              <a:latin typeface="Merriweather"/>
              <a:ea typeface="Merriweather"/>
              <a:cs typeface="Merriweather"/>
              <a:sym typeface="Merriweather"/>
            </a:endParaRPr>
          </a:p>
          <a:p>
            <a:pPr indent="0" lvl="0" marL="457200" rtl="0" algn="l">
              <a:lnSpc>
                <a:spcPct val="100000"/>
              </a:lnSpc>
              <a:spcBef>
                <a:spcPts val="0"/>
              </a:spcBef>
              <a:spcAft>
                <a:spcPts val="0"/>
              </a:spcAft>
              <a:buSzPts val="1400"/>
              <a:buNone/>
            </a:pPr>
            <a:r>
              <a:t/>
            </a:r>
            <a:endParaRPr sz="1200">
              <a:latin typeface="Merriweather"/>
              <a:ea typeface="Merriweather"/>
              <a:cs typeface="Merriweather"/>
              <a:sym typeface="Merriweather"/>
            </a:endParaRPr>
          </a:p>
          <a:p>
            <a:pPr indent="-304800" lvl="0" marL="457200" rtl="0" algn="l">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GSA Testers come talk with us!</a:t>
            </a:r>
            <a:endParaRPr sz="1200">
              <a:latin typeface="Merriweather"/>
              <a:ea typeface="Merriweather"/>
              <a:cs typeface="Merriweather"/>
              <a:sym typeface="Merriweather"/>
            </a:endParaRPr>
          </a:p>
          <a:p>
            <a:pPr indent="-304800" lvl="0" marL="457200" rtl="0" algn="l">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Non-GSA ers email </a:t>
            </a:r>
            <a:r>
              <a:rPr lang="en" sz="1200" u="sng">
                <a:solidFill>
                  <a:schemeClr val="hlink"/>
                </a:solidFill>
                <a:latin typeface="Merriweather"/>
                <a:ea typeface="Merriweather"/>
                <a:cs typeface="Merriweather"/>
                <a:sym typeface="Merriweather"/>
                <a:hlinkClick r:id="rId3"/>
              </a:rPr>
              <a:t>SAGTesting@gsa.gov</a:t>
            </a:r>
            <a:r>
              <a:rPr lang="en" sz="1200">
                <a:latin typeface="Merriweather"/>
                <a:ea typeface="Merriweather"/>
                <a:cs typeface="Merriweather"/>
                <a:sym typeface="Merriweather"/>
              </a:rPr>
              <a:t> </a:t>
            </a:r>
            <a:endParaRPr sz="1200">
              <a:latin typeface="Merriweather"/>
              <a:ea typeface="Merriweather"/>
              <a:cs typeface="Merriweather"/>
              <a:sym typeface="Merriweather"/>
            </a:endParaRPr>
          </a:p>
          <a:p>
            <a:pPr indent="0" lvl="0" marL="457200" rtl="0" algn="l">
              <a:lnSpc>
                <a:spcPct val="100000"/>
              </a:lnSpc>
              <a:spcBef>
                <a:spcPts val="0"/>
              </a:spcBef>
              <a:spcAft>
                <a:spcPts val="0"/>
              </a:spcAft>
              <a:buSzPts val="1400"/>
              <a:buNone/>
            </a:pPr>
            <a:r>
              <a:t/>
            </a:r>
            <a:endParaRPr sz="12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200">
                <a:latin typeface="Merriweather"/>
                <a:ea typeface="Merriweather"/>
                <a:cs typeface="Merriweather"/>
                <a:sym typeface="Merriweather"/>
              </a:rPr>
              <a:t>The GSA </a:t>
            </a:r>
            <a:r>
              <a:rPr lang="en" sz="1200" u="sng">
                <a:solidFill>
                  <a:schemeClr val="hlink"/>
                </a:solidFill>
                <a:latin typeface="Merriweather"/>
                <a:ea typeface="Merriweather"/>
                <a:cs typeface="Merriweather"/>
                <a:sym typeface="Merriweather"/>
                <a:hlinkClick r:id="rId4"/>
              </a:rPr>
              <a:t>Testing Opportunities Listing</a:t>
            </a:r>
            <a:r>
              <a:rPr lang="en" sz="1200">
                <a:latin typeface="Merriweather"/>
                <a:ea typeface="Merriweather"/>
                <a:cs typeface="Merriweather"/>
                <a:sym typeface="Merriweather"/>
              </a:rPr>
              <a:t> provides ideas based on the evolving Regulatory and Non-Regulatory Environment. </a:t>
            </a:r>
            <a:endParaRPr sz="1200">
              <a:latin typeface="Merriweather"/>
              <a:ea typeface="Merriweather"/>
              <a:cs typeface="Merriweather"/>
              <a:sym typeface="Merriweather"/>
            </a:endParaRPr>
          </a:p>
        </p:txBody>
      </p:sp>
      <p:pic>
        <p:nvPicPr>
          <p:cNvPr descr="Image of the RFO Accelerators use case web page, featuring highlighted sample use cases." id="496" name="Google Shape;496;p25"/>
          <p:cNvPicPr preferRelativeResize="0"/>
          <p:nvPr/>
        </p:nvPicPr>
        <p:blipFill rotWithShape="1">
          <a:blip r:embed="rId5">
            <a:alphaModFix/>
          </a:blip>
          <a:srcRect b="0" l="0" r="0" t="0"/>
          <a:stretch/>
        </p:blipFill>
        <p:spPr>
          <a:xfrm>
            <a:off x="5334025" y="772475"/>
            <a:ext cx="3342624" cy="1999650"/>
          </a:xfrm>
          <a:prstGeom prst="rect">
            <a:avLst/>
          </a:prstGeom>
          <a:noFill/>
          <a:ln cap="flat" cmpd="sng" w="9525">
            <a:solidFill>
              <a:srgbClr val="000000"/>
            </a:solidFill>
            <a:prstDash val="solid"/>
            <a:round/>
            <a:headEnd len="sm" w="sm" type="none"/>
            <a:tailEnd len="sm" w="sm" type="none"/>
          </a:ln>
        </p:spPr>
      </p:pic>
      <p:pic>
        <p:nvPicPr>
          <p:cNvPr descr="Image of the GSA Pilots page displaying available RFO tools for testing support.&#10;" id="497" name="Google Shape;497;p25"/>
          <p:cNvPicPr preferRelativeResize="0"/>
          <p:nvPr/>
        </p:nvPicPr>
        <p:blipFill rotWithShape="1">
          <a:blip r:embed="rId6">
            <a:alphaModFix/>
          </a:blip>
          <a:srcRect b="6033" l="0" r="0" t="0"/>
          <a:stretch/>
        </p:blipFill>
        <p:spPr>
          <a:xfrm>
            <a:off x="1812851" y="2704011"/>
            <a:ext cx="2377898" cy="1921152"/>
          </a:xfrm>
          <a:prstGeom prst="rect">
            <a:avLst/>
          </a:prstGeom>
          <a:noFill/>
          <a:ln cap="flat" cmpd="sng" w="9525">
            <a:solidFill>
              <a:srgbClr val="666666"/>
            </a:solidFill>
            <a:prstDash val="solid"/>
            <a:round/>
            <a:headEnd len="sm" w="sm" type="none"/>
            <a:tailEnd len="sm" w="sm" type="none"/>
          </a:ln>
        </p:spPr>
      </p:pic>
      <p:sp>
        <p:nvSpPr>
          <p:cNvPr id="498" name="Google Shape;498;p25"/>
          <p:cNvSpPr/>
          <p:nvPr/>
        </p:nvSpPr>
        <p:spPr>
          <a:xfrm rot="-1810109">
            <a:off x="4408115" y="2935544"/>
            <a:ext cx="548608" cy="393473"/>
          </a:xfrm>
          <a:prstGeom prst="rightArrow">
            <a:avLst>
              <a:gd fmla="val 50000" name="adj1"/>
              <a:gd fmla="val 50000" name="adj2"/>
            </a:avLst>
          </a:prstGeom>
          <a:solidFill>
            <a:srgbClr val="8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Roboto"/>
              <a:ea typeface="Roboto"/>
              <a:cs typeface="Roboto"/>
              <a:sym typeface="Roboto"/>
            </a:endParaRPr>
          </a:p>
        </p:txBody>
      </p:sp>
      <p:sp>
        <p:nvSpPr>
          <p:cNvPr id="499" name="Google Shape;499;p25"/>
          <p:cNvSpPr txBox="1"/>
          <p:nvPr/>
        </p:nvSpPr>
        <p:spPr>
          <a:xfrm>
            <a:off x="5057100" y="2824325"/>
            <a:ext cx="4125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Check out Use Case Library via Testing Opportunities Tool curated from the PTAI and real learning artifacts from our testers</a:t>
            </a:r>
            <a:endParaRPr b="0" i="0" sz="1400" u="none" cap="none" strike="noStrike">
              <a:solidFill>
                <a:srgbClr val="000000"/>
              </a:solidFill>
              <a:latin typeface="Merriweather"/>
              <a:ea typeface="Merriweather"/>
              <a:cs typeface="Merriweather"/>
              <a:sym typeface="Merriweather"/>
            </a:endParaRPr>
          </a:p>
        </p:txBody>
      </p:sp>
      <p:sp>
        <p:nvSpPr>
          <p:cNvPr id="500" name="Google Shape;500;p25"/>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Image of RFO magnifying glasses." id="505" name="Google Shape;505;p26"/>
          <p:cNvPicPr preferRelativeResize="0"/>
          <p:nvPr/>
        </p:nvPicPr>
        <p:blipFill rotWithShape="1">
          <a:blip r:embed="rId3">
            <a:alphaModFix/>
          </a:blip>
          <a:srcRect b="0" l="0" r="0" t="0"/>
          <a:stretch/>
        </p:blipFill>
        <p:spPr>
          <a:xfrm>
            <a:off x="-10" y="13190"/>
            <a:ext cx="813366" cy="813366"/>
          </a:xfrm>
          <a:prstGeom prst="rect">
            <a:avLst/>
          </a:prstGeom>
          <a:noFill/>
          <a:ln>
            <a:noFill/>
          </a:ln>
        </p:spPr>
      </p:pic>
      <p:sp>
        <p:nvSpPr>
          <p:cNvPr id="506" name="Google Shape;506;p26"/>
          <p:cNvSpPr txBox="1"/>
          <p:nvPr>
            <p:ph type="title"/>
          </p:nvPr>
        </p:nvSpPr>
        <p:spPr>
          <a:xfrm>
            <a:off x="623400" y="133513"/>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Summary: RFO parts</a:t>
            </a:r>
            <a:endParaRPr b="1" sz="1800">
              <a:latin typeface="Merriweather"/>
              <a:ea typeface="Merriweather"/>
              <a:cs typeface="Merriweather"/>
              <a:sym typeface="Merriweather"/>
            </a:endParaRPr>
          </a:p>
        </p:txBody>
      </p:sp>
      <p:sp>
        <p:nvSpPr>
          <p:cNvPr id="507" name="Google Shape;507;p26"/>
          <p:cNvSpPr txBox="1"/>
          <p:nvPr>
            <p:ph idx="1" type="body"/>
          </p:nvPr>
        </p:nvSpPr>
        <p:spPr>
          <a:xfrm>
            <a:off x="311700" y="8133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Merriweather"/>
                <a:ea typeface="Merriweather"/>
                <a:cs typeface="Merriweather"/>
                <a:sym typeface="Merriweather"/>
              </a:rPr>
              <a:t>RFO 1 - Federal Acquisition Regulations System</a:t>
            </a:r>
            <a:r>
              <a:rPr lang="en" sz="1200">
                <a:solidFill>
                  <a:schemeClr val="dk1"/>
                </a:solidFill>
                <a:latin typeface="Merriweather"/>
                <a:ea typeface="Merriweather"/>
                <a:cs typeface="Merriweather"/>
                <a:sym typeface="Merriweather"/>
              </a:rPr>
              <a:t>: Implements a new Framework &amp; Tools that emphasizes discretion to the CO</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200">
                <a:solidFill>
                  <a:schemeClr val="dk1"/>
                </a:solidFill>
                <a:latin typeface="Merriweather"/>
                <a:ea typeface="Merriweather"/>
                <a:cs typeface="Merriweather"/>
                <a:sym typeface="Merriweather"/>
              </a:rPr>
              <a:t>RFO 7 - Acquisition Planning  &amp; RFO 10 - Market Research:</a:t>
            </a:r>
            <a:r>
              <a:rPr lang="en" sz="1200">
                <a:solidFill>
                  <a:schemeClr val="dk1"/>
                </a:solidFill>
                <a:latin typeface="Merriweather"/>
                <a:ea typeface="Merriweather"/>
                <a:cs typeface="Merriweather"/>
                <a:sym typeface="Merriweather"/>
              </a:rPr>
              <a:t> Encourage COs to right size their Market Research documentation and Acquisition Planning approaches to the risk of the procurement.</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200">
                <a:solidFill>
                  <a:schemeClr val="dk1"/>
                </a:solidFill>
                <a:latin typeface="Merriweather"/>
                <a:ea typeface="Merriweather"/>
                <a:cs typeface="Merriweather"/>
                <a:sym typeface="Merriweather"/>
              </a:rPr>
              <a:t>Tailor your acquisition planning </a:t>
            </a:r>
            <a:endParaRPr b="1"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Use the Simple vs. Other-than-Simple Continuum as a guide!</a:t>
            </a:r>
            <a:endParaRPr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Your decisions in market research must logically support decisions for contract type</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200">
                <a:solidFill>
                  <a:schemeClr val="dk1"/>
                </a:solidFill>
                <a:latin typeface="Merriweather"/>
                <a:ea typeface="Merriweather"/>
                <a:cs typeface="Merriweather"/>
                <a:sym typeface="Merriweather"/>
              </a:rPr>
              <a:t>Use market research strategically</a:t>
            </a:r>
            <a:endParaRPr b="1"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Market research is key intelligence that must guide contract and risk decisions</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Merriweather"/>
                <a:ea typeface="Merriweather"/>
                <a:cs typeface="Merriweather"/>
                <a:sym typeface="Merriweather"/>
              </a:rPr>
              <a:t>RFO 12  - Acquisition of Commercial Products &amp; Services:</a:t>
            </a:r>
            <a:r>
              <a:rPr lang="en" sz="1200">
                <a:solidFill>
                  <a:schemeClr val="dk1"/>
                </a:solidFill>
                <a:latin typeface="Merriweather"/>
                <a:ea typeface="Merriweather"/>
                <a:cs typeface="Merriweather"/>
                <a:sym typeface="Merriweather"/>
              </a:rPr>
              <a:t> One Commercial FAR Part for Streamlined Flexibility.</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Merriweather"/>
                <a:ea typeface="Merriweather"/>
                <a:cs typeface="Merriweather"/>
                <a:sym typeface="Merriweather"/>
              </a:rPr>
              <a:t>RFO 8 - Required Sources of Supplies and Services:</a:t>
            </a:r>
            <a:r>
              <a:rPr lang="en" sz="1200">
                <a:solidFill>
                  <a:schemeClr val="dk1"/>
                </a:solidFill>
                <a:latin typeface="Merriweather"/>
                <a:ea typeface="Merriweather"/>
                <a:cs typeface="Merriweather"/>
                <a:sym typeface="Merriweather"/>
              </a:rPr>
              <a:t> Sets the Source! Ordering procedures for the FSS are now in GSAR 538.71 &amp; More Discretion over Competition and Strategy.</a:t>
            </a:r>
            <a:endParaRPr b="1"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200">
                <a:solidFill>
                  <a:schemeClr val="dk1"/>
                </a:solidFill>
                <a:latin typeface="Merriweather"/>
                <a:ea typeface="Merriweather"/>
                <a:cs typeface="Merriweather"/>
                <a:sym typeface="Merriweather"/>
              </a:rPr>
              <a:t>Collaboration is Key</a:t>
            </a:r>
            <a:endParaRPr b="1" sz="1200">
              <a:solidFill>
                <a:schemeClr val="dk1"/>
              </a:solidFill>
              <a:latin typeface="Merriweather"/>
              <a:ea typeface="Merriweather"/>
              <a:cs typeface="Merriweather"/>
              <a:sym typeface="Merriweather"/>
            </a:endParaRPr>
          </a:p>
          <a:p>
            <a:pPr indent="-304800" lvl="0" marL="457200" rtl="0" algn="l">
              <a:lnSpc>
                <a:spcPct val="100000"/>
              </a:lnSpc>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The RFO moves acquisition planning from a document-centric process to one driven by understanding requirements and demanding meaningful, collaborative actions to efficiently realize the mission's need.</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200">
              <a:solidFill>
                <a:schemeClr val="dk1"/>
              </a:solidFill>
              <a:highlight>
                <a:schemeClr val="lt1"/>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100">
              <a:solidFill>
                <a:schemeClr val="dk1"/>
              </a:solidFill>
              <a:highlight>
                <a:schemeClr val="lt1"/>
              </a:highlight>
              <a:latin typeface="Merriweather"/>
              <a:ea typeface="Merriweather"/>
              <a:cs typeface="Merriweather"/>
              <a:sym typeface="Merriweather"/>
            </a:endParaRPr>
          </a:p>
        </p:txBody>
      </p:sp>
      <p:sp>
        <p:nvSpPr>
          <p:cNvPr id="508" name="Google Shape;508;p26"/>
          <p:cNvSpPr txBox="1"/>
          <p:nvPr/>
        </p:nvSpPr>
        <p:spPr>
          <a:xfrm>
            <a:off x="1277200" y="3831600"/>
            <a:ext cx="60597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8F0000"/>
                </a:solidFill>
                <a:latin typeface="Arial"/>
                <a:ea typeface="Arial"/>
                <a:cs typeface="Arial"/>
                <a:sym typeface="Arial"/>
              </a:rPr>
              <a:t>Keep the momentum going! Become familiar with the flexibilities under RFO parts 12, 8, 16, and 15! These may have impacts on your acquisition strategy! </a:t>
            </a:r>
            <a:endParaRPr b="1" i="0" sz="1400" u="none" cap="none" strike="noStrike">
              <a:solidFill>
                <a:srgbClr val="8F0000"/>
              </a:solidFill>
              <a:latin typeface="Arial"/>
              <a:ea typeface="Arial"/>
              <a:cs typeface="Arial"/>
              <a:sym typeface="Arial"/>
            </a:endParaRPr>
          </a:p>
        </p:txBody>
      </p:sp>
      <p:sp>
        <p:nvSpPr>
          <p:cNvPr id="509" name="Google Shape;509;p26"/>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7"/>
          <p:cNvSpPr txBox="1"/>
          <p:nvPr>
            <p:ph type="title"/>
          </p:nvPr>
        </p:nvSpPr>
        <p:spPr>
          <a:xfrm>
            <a:off x="311700" y="19445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Practitioner Resources</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515" name="Google Shape;515;p27"/>
          <p:cNvCxnSpPr/>
          <p:nvPr/>
        </p:nvCxnSpPr>
        <p:spPr>
          <a:xfrm>
            <a:off x="311690" y="813113"/>
            <a:ext cx="5497200" cy="0"/>
          </a:xfrm>
          <a:prstGeom prst="straightConnector1">
            <a:avLst/>
          </a:prstGeom>
          <a:noFill/>
          <a:ln cap="flat" cmpd="sng" w="9525">
            <a:solidFill>
              <a:schemeClr val="dk2"/>
            </a:solidFill>
            <a:prstDash val="solid"/>
            <a:round/>
            <a:headEnd len="sm" w="sm" type="none"/>
            <a:tailEnd len="sm" w="sm" type="none"/>
          </a:ln>
        </p:spPr>
      </p:cxnSp>
      <p:pic>
        <p:nvPicPr>
          <p:cNvPr descr="A blue banner displaying the phrase &quot;Empowering the AWF.&quot;" id="516" name="Google Shape;516;p27"/>
          <p:cNvPicPr preferRelativeResize="0"/>
          <p:nvPr/>
        </p:nvPicPr>
        <p:blipFill rotWithShape="1">
          <a:blip r:embed="rId3">
            <a:alphaModFix/>
          </a:blip>
          <a:srcRect b="0" l="0" r="0" t="0"/>
          <a:stretch/>
        </p:blipFill>
        <p:spPr>
          <a:xfrm>
            <a:off x="7422825" y="71650"/>
            <a:ext cx="1112600" cy="1112600"/>
          </a:xfrm>
          <a:prstGeom prst="rect">
            <a:avLst/>
          </a:prstGeom>
          <a:noFill/>
          <a:ln>
            <a:noFill/>
          </a:ln>
        </p:spPr>
      </p:pic>
      <p:pic>
        <p:nvPicPr>
          <p:cNvPr descr="Image of a square box with the initial &quot;AI&quot; with a star below the right corner of the box." id="517" name="Google Shape;517;p27"/>
          <p:cNvPicPr preferRelativeResize="0"/>
          <p:nvPr/>
        </p:nvPicPr>
        <p:blipFill rotWithShape="1">
          <a:blip r:embed="rId4">
            <a:alphaModFix/>
          </a:blip>
          <a:srcRect b="0" l="0" r="0" t="0"/>
          <a:stretch/>
        </p:blipFill>
        <p:spPr>
          <a:xfrm>
            <a:off x="152575" y="859100"/>
            <a:ext cx="482150" cy="482150"/>
          </a:xfrm>
          <a:prstGeom prst="rect">
            <a:avLst/>
          </a:prstGeom>
          <a:noFill/>
          <a:ln>
            <a:noFill/>
          </a:ln>
        </p:spPr>
      </p:pic>
      <p:sp>
        <p:nvSpPr>
          <p:cNvPr id="518" name="Google Shape;518;p27"/>
          <p:cNvSpPr txBox="1"/>
          <p:nvPr/>
        </p:nvSpPr>
        <p:spPr>
          <a:xfrm>
            <a:off x="5192100" y="813125"/>
            <a:ext cx="3810000" cy="414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Testing and Coaching:</a:t>
            </a:r>
            <a:endParaRPr b="1" i="0" sz="14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5"/>
              </a:rPr>
              <a:t>SAGTesting@gsa.gov</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6"/>
              </a:rPr>
              <a:t>GSA Testing and Coaching (PILOTS)</a:t>
            </a:r>
            <a:r>
              <a:rPr b="0" i="0" lang="en" sz="1000" u="none" cap="none" strike="noStrike">
                <a:solidFill>
                  <a:schemeClr val="dk1"/>
                </a:solidFill>
                <a:latin typeface="Merriweather"/>
                <a:ea typeface="Merriweather"/>
                <a:cs typeface="Merriweather"/>
                <a:sym typeface="Merriweather"/>
              </a:rPr>
              <a:t>⚙️</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7"/>
              </a:rPr>
              <a:t>Public-facing Federal Innovation Labs &amp; Sites</a:t>
            </a:r>
            <a:endParaRPr b="0" i="0" sz="10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Office Hour Events:</a:t>
            </a:r>
            <a:endParaRPr b="1" i="0" sz="14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FAR Forward Alliance - The Huddle  </a:t>
            </a:r>
            <a:r>
              <a:rPr b="0" i="0" lang="en" sz="1000" u="sng" cap="none" strike="noStrike">
                <a:solidFill>
                  <a:schemeClr val="hlink"/>
                </a:solidFill>
                <a:latin typeface="Merriweather"/>
                <a:ea typeface="Merriweather"/>
                <a:cs typeface="Merriweather"/>
                <a:sym typeface="Merriweather"/>
                <a:hlinkClick r:id="rId8"/>
              </a:rPr>
              <a:t>Register</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FAR Forward Open Office Hours - </a:t>
            </a:r>
            <a:r>
              <a:rPr b="0" i="0" lang="en" sz="1000" u="sng" cap="none" strike="noStrike">
                <a:solidFill>
                  <a:srgbClr val="009999"/>
                </a:solidFill>
                <a:latin typeface="Merriweather"/>
                <a:ea typeface="Merriweather"/>
                <a:cs typeface="Merriweather"/>
                <a:sym typeface="Merriweather"/>
                <a:hlinkClick r:id="rId9">
                  <a:extLst>
                    <a:ext uri="{A12FA001-AC4F-418D-AE19-62706E023703}">
                      <ahyp:hlinkClr val="tx"/>
                    </a:ext>
                  </a:extLst>
                </a:hlinkClick>
              </a:rPr>
              <a:t>Register</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FAI/OFPP Office Hours for Supervisors </a:t>
            </a:r>
            <a:r>
              <a:rPr b="0" i="0" lang="en" sz="1000" u="sng" cap="none" strike="noStrike">
                <a:solidFill>
                  <a:schemeClr val="hlink"/>
                </a:solidFill>
                <a:latin typeface="Merriweather"/>
                <a:ea typeface="Merriweather"/>
                <a:cs typeface="Merriweather"/>
                <a:sym typeface="Merriweather"/>
                <a:hlinkClick r:id="rId10"/>
              </a:rPr>
              <a:t>register</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1"/>
              </a:rPr>
              <a:t>DOW Connect Live</a:t>
            </a:r>
            <a:r>
              <a:rPr b="0" i="0" lang="en" sz="1000" u="none" cap="none" strike="noStrike">
                <a:solidFill>
                  <a:schemeClr val="dk1"/>
                </a:solidFill>
                <a:latin typeface="Merriweather"/>
                <a:ea typeface="Merriweather"/>
                <a:cs typeface="Merriweather"/>
                <a:sym typeface="Merriweather"/>
              </a:rPr>
              <a:t> 🎙️</a:t>
            </a:r>
            <a:endParaRPr b="0" i="0" sz="14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Training:</a:t>
            </a:r>
            <a:endParaRPr b="1" i="0" sz="1400" u="none" cap="none" strike="noStrike">
              <a:solidFill>
                <a:schemeClr val="dk1"/>
              </a:solidFill>
              <a:latin typeface="Merriweather"/>
              <a:ea typeface="Merriweather"/>
              <a:cs typeface="Merriweather"/>
              <a:sym typeface="Merriweather"/>
            </a:endParaRPr>
          </a:p>
          <a:p>
            <a:pPr indent="-292100" lvl="0" marL="457200" marR="0" rtl="0" algn="l">
              <a:lnSpc>
                <a:spcPct val="120000"/>
              </a:lnSpc>
              <a:spcBef>
                <a:spcPts val="20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2"/>
              </a:rPr>
              <a:t>Navigating the FAR Framework</a:t>
            </a:r>
            <a:r>
              <a:rPr b="0" i="0" lang="en" sz="1000" u="none" cap="none" strike="noStrike">
                <a:solidFill>
                  <a:schemeClr val="dk1"/>
                </a:solidFill>
                <a:latin typeface="Merriweather"/>
                <a:ea typeface="Merriweather"/>
                <a:cs typeface="Merriweather"/>
                <a:sym typeface="Merriweather"/>
              </a:rPr>
              <a:t> Course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20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RFO High Intensity Immersive Training (HIIT) Workshops: </a:t>
            </a:r>
            <a:r>
              <a:rPr b="0" i="0" lang="en" sz="1000" u="sng" cap="none" strike="noStrike">
                <a:solidFill>
                  <a:schemeClr val="hlink"/>
                </a:solidFill>
                <a:latin typeface="Merriweather"/>
                <a:ea typeface="Merriweather"/>
                <a:cs typeface="Merriweather"/>
                <a:sym typeface="Merriweather"/>
                <a:hlinkClick r:id="rId13"/>
              </a:rPr>
              <a:t>RFO HIIT - Foundation</a:t>
            </a:r>
            <a:r>
              <a:rPr b="0" i="0" lang="en" sz="1000" u="none" cap="none" strike="noStrike">
                <a:solidFill>
                  <a:schemeClr val="dk1"/>
                </a:solidFill>
                <a:latin typeface="Merriweather"/>
                <a:ea typeface="Merriweather"/>
                <a:cs typeface="Merriweather"/>
                <a:sym typeface="Merriweather"/>
              </a:rPr>
              <a:t>📌</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GSA RFO/RGO Pillars L&amp;L Series</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4"/>
              </a:rPr>
              <a:t>GSA IMPACT Sessions</a:t>
            </a:r>
            <a:r>
              <a:rPr b="0" i="0" lang="en" sz="1000" u="none" cap="none" strike="noStrike">
                <a:solidFill>
                  <a:schemeClr val="dk1"/>
                </a:solidFill>
                <a:latin typeface="Merriweather"/>
                <a:ea typeface="Merriweather"/>
                <a:cs typeface="Merriweather"/>
                <a:sym typeface="Merriweather"/>
              </a:rPr>
              <a:t>🛠️</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1" i="0" lang="en" sz="1000" u="sng" cap="none" strike="noStrike">
                <a:solidFill>
                  <a:srgbClr val="1155CC"/>
                </a:solidFill>
                <a:latin typeface="Merriweather"/>
                <a:ea typeface="Merriweather"/>
                <a:cs typeface="Merriweather"/>
                <a:sym typeface="Merriweather"/>
                <a:hlinkClick r:id="rId15">
                  <a:extLst>
                    <a:ext uri="{A12FA001-AC4F-418D-AE19-62706E023703}">
                      <ahyp:hlinkClr val="tx"/>
                    </a:ext>
                  </a:extLst>
                </a:hlinkClick>
              </a:rPr>
              <a:t> FAI CSOD RFO Playlist</a:t>
            </a:r>
            <a:endParaRPr b="0" i="0" sz="10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rriweather"/>
              <a:ea typeface="Merriweather"/>
              <a:cs typeface="Merriweather"/>
              <a:sym typeface="Merriweather"/>
            </a:endParaRPr>
          </a:p>
        </p:txBody>
      </p:sp>
      <p:sp>
        <p:nvSpPr>
          <p:cNvPr id="519" name="Google Shape;519;p27"/>
          <p:cNvSpPr txBox="1"/>
          <p:nvPr/>
        </p:nvSpPr>
        <p:spPr>
          <a:xfrm>
            <a:off x="634725" y="859100"/>
            <a:ext cx="4186800" cy="133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AI in Acquisition:</a:t>
            </a:r>
            <a:endParaRPr b="0" i="0" sz="14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6"/>
              </a:rPr>
              <a:t>Prompt Engineering credential on CSOD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Generative AI for Acquisition Professionals (file following session)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Prompt Engineering Library for Acquisition (file following session)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Arial"/>
              <a:buChar char="●"/>
            </a:pPr>
            <a:r>
              <a:rPr b="0" i="0" lang="en" sz="1000" u="none" cap="none" strike="noStrike">
                <a:solidFill>
                  <a:schemeClr val="dk1"/>
                </a:solidFill>
                <a:latin typeface="Merriweather"/>
                <a:ea typeface="Merriweather"/>
                <a:cs typeface="Merriweather"/>
                <a:sym typeface="Merriweather"/>
              </a:rPr>
              <a:t>Email: </a:t>
            </a:r>
            <a:r>
              <a:rPr b="0" i="0" lang="en" sz="1000" u="sng" cap="none" strike="noStrike">
                <a:solidFill>
                  <a:schemeClr val="hlink"/>
                </a:solidFill>
                <a:latin typeface="Merriweather"/>
                <a:ea typeface="Merriweather"/>
                <a:cs typeface="Merriweather"/>
                <a:sym typeface="Merriweather"/>
                <a:hlinkClick r:id="rId17"/>
              </a:rPr>
              <a:t>andrea.azarcon@gsa.gov</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p:txBody>
      </p:sp>
      <p:sp>
        <p:nvSpPr>
          <p:cNvPr id="520" name="Google Shape;520;p27"/>
          <p:cNvSpPr txBox="1"/>
          <p:nvPr/>
        </p:nvSpPr>
        <p:spPr>
          <a:xfrm>
            <a:off x="634725" y="2087275"/>
            <a:ext cx="4466100" cy="236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By the FAR Part:</a:t>
            </a:r>
            <a:endParaRPr b="1" i="0" sz="14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8"/>
              </a:rPr>
              <a:t>Acquisition.gov</a:t>
            </a:r>
            <a:r>
              <a:rPr b="0" i="0" lang="en" sz="1000" u="none" cap="none" strike="noStrike">
                <a:solidFill>
                  <a:schemeClr val="dk1"/>
                </a:solidFill>
                <a:latin typeface="Merriweather"/>
                <a:ea typeface="Merriweather"/>
                <a:cs typeface="Merriweather"/>
                <a:sym typeface="Merriweather"/>
              </a:rPr>
              <a:t> for RFO Parts 🏛️</a:t>
            </a:r>
            <a:endParaRPr b="1"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19"/>
              </a:rPr>
              <a:t>Practitioner Albums</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20"/>
              </a:rPr>
              <a:t>FAR Companion</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hlink"/>
                </a:solidFill>
                <a:latin typeface="Merriweather"/>
                <a:ea typeface="Merriweather"/>
                <a:cs typeface="Merriweather"/>
                <a:sym typeface="Merriweather"/>
                <a:hlinkClick r:id="rId21"/>
              </a:rPr>
              <a:t>Category Management Buying Guide</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a:p>
            <a:pPr indent="-292100" lvl="0" marL="457200" marR="914400" rtl="0" algn="l">
              <a:lnSpc>
                <a:spcPct val="120000"/>
              </a:lnSpc>
              <a:spcBef>
                <a:spcPts val="20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The </a:t>
            </a:r>
            <a:r>
              <a:rPr b="0" i="0" lang="en" sz="1000" u="sng" cap="none" strike="noStrike">
                <a:solidFill>
                  <a:schemeClr val="hlink"/>
                </a:solidFill>
                <a:latin typeface="Merriweather"/>
                <a:ea typeface="Merriweather"/>
                <a:cs typeface="Merriweather"/>
                <a:sym typeface="Merriweather"/>
                <a:hlinkClick r:id="rId22"/>
              </a:rPr>
              <a:t>RFO Comparison Tool</a:t>
            </a:r>
            <a:endParaRPr b="0" i="0" sz="1000" u="none" cap="none" strike="noStrike">
              <a:solidFill>
                <a:schemeClr val="dk1"/>
              </a:solidFill>
              <a:latin typeface="Merriweather"/>
              <a:ea typeface="Merriweather"/>
              <a:cs typeface="Merriweather"/>
              <a:sym typeface="Merriweather"/>
            </a:endParaRPr>
          </a:p>
          <a:p>
            <a:pPr indent="-292100" lvl="0" marL="457200" marR="914400" rtl="0" algn="l">
              <a:lnSpc>
                <a:spcPct val="120000"/>
              </a:lnSpc>
              <a:spcBef>
                <a:spcPts val="20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Attachment Enhanced Flexibilities Guide 🚀 (file following session)</a:t>
            </a:r>
            <a:endParaRPr b="0" i="0" sz="10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200"/>
              </a:spcBef>
              <a:spcAft>
                <a:spcPts val="0"/>
              </a:spcAft>
              <a:buClr>
                <a:srgbClr val="000000"/>
              </a:buClr>
              <a:buSzPts val="1400"/>
              <a:buFont typeface="Arial"/>
              <a:buNone/>
            </a:pPr>
            <a:r>
              <a:rPr b="1" i="0" lang="en" sz="1400" u="none" cap="none" strike="noStrike">
                <a:solidFill>
                  <a:schemeClr val="dk1"/>
                </a:solidFill>
                <a:latin typeface="Merriweather"/>
                <a:ea typeface="Merriweather"/>
                <a:cs typeface="Merriweather"/>
                <a:sym typeface="Merriweather"/>
              </a:rPr>
              <a:t>Communities of Practice:</a:t>
            </a:r>
            <a:endParaRPr b="1" i="0" sz="14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TechAcq CoP💻: </a:t>
            </a:r>
            <a:r>
              <a:rPr b="0" i="0" lang="en" sz="1000" u="sng" cap="none" strike="noStrike">
                <a:solidFill>
                  <a:schemeClr val="accent5"/>
                </a:solidFill>
                <a:latin typeface="Merriweather"/>
                <a:ea typeface="Merriweather"/>
                <a:cs typeface="Merriweather"/>
                <a:sym typeface="Merriweather"/>
                <a:hlinkClick r:id="rId23">
                  <a:extLst>
                    <a:ext uri="{A12FA001-AC4F-418D-AE19-62706E023703}">
                      <ahyp:hlinkClr val="tx"/>
                    </a:ext>
                  </a:extLst>
                </a:hlinkClick>
              </a:rPr>
              <a:t>TECHACQ-COP@listserv.gsa.gov</a:t>
            </a:r>
            <a:r>
              <a:rPr b="0" i="0" lang="en" sz="1000" u="none" cap="none" strike="noStrike">
                <a:solidFill>
                  <a:schemeClr val="dk1"/>
                </a:solidFill>
                <a:latin typeface="Merriweather"/>
                <a:ea typeface="Merriweather"/>
                <a:cs typeface="Merriweather"/>
                <a:sym typeface="Merriweather"/>
              </a:rPr>
              <a:t> </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none" cap="none" strike="noStrike">
                <a:solidFill>
                  <a:schemeClr val="dk1"/>
                </a:solidFill>
                <a:latin typeface="Merriweather"/>
                <a:ea typeface="Merriweather"/>
                <a:cs typeface="Merriweather"/>
                <a:sym typeface="Merriweather"/>
              </a:rPr>
              <a:t>AIAs  </a:t>
            </a:r>
            <a:r>
              <a:rPr b="0" i="0" lang="en" sz="1000" u="sng" cap="none" strike="noStrike">
                <a:solidFill>
                  <a:schemeClr val="accent5"/>
                </a:solidFill>
                <a:latin typeface="Merriweather"/>
                <a:ea typeface="Merriweather"/>
                <a:cs typeface="Merriweather"/>
                <a:sym typeface="Merriweather"/>
                <a:hlinkClick r:id="rId24">
                  <a:extLst>
                    <a:ext uri="{A12FA001-AC4F-418D-AE19-62706E023703}">
                      <ahyp:hlinkClr val="tx"/>
                    </a:ext>
                  </a:extLst>
                </a:hlinkClick>
              </a:rPr>
              <a:t>AIA Council Directory</a:t>
            </a:r>
            <a:endParaRPr b="0" i="0" sz="1000" u="none" cap="none" strike="noStrike">
              <a:solidFill>
                <a:schemeClr val="dk1"/>
              </a:solidFill>
              <a:latin typeface="Merriweather"/>
              <a:ea typeface="Merriweather"/>
              <a:cs typeface="Merriweather"/>
              <a:sym typeface="Merriweather"/>
            </a:endParaRPr>
          </a:p>
          <a:p>
            <a:pPr indent="-292100" lvl="0" marL="457200" marR="0" rtl="0" algn="l">
              <a:lnSpc>
                <a:spcPct val="100000"/>
              </a:lnSpc>
              <a:spcBef>
                <a:spcPts val="0"/>
              </a:spcBef>
              <a:spcAft>
                <a:spcPts val="0"/>
              </a:spcAft>
              <a:buClr>
                <a:schemeClr val="dk1"/>
              </a:buClr>
              <a:buSzPts val="1000"/>
              <a:buFont typeface="Merriweather"/>
              <a:buChar char="●"/>
            </a:pPr>
            <a:r>
              <a:rPr b="0" i="0" lang="en" sz="1000" u="sng" cap="none" strike="noStrike">
                <a:solidFill>
                  <a:schemeClr val="accent5"/>
                </a:solidFill>
                <a:latin typeface="Merriweather"/>
                <a:ea typeface="Merriweather"/>
                <a:cs typeface="Merriweather"/>
                <a:sym typeface="Merriweather"/>
                <a:hlinkClick r:id="rId25">
                  <a:extLst>
                    <a:ext uri="{A12FA001-AC4F-418D-AE19-62706E023703}">
                      <ahyp:hlinkClr val="tx"/>
                    </a:ext>
                  </a:extLst>
                </a:hlinkClick>
              </a:rPr>
              <a:t>FAR Forward Alliance</a:t>
            </a:r>
            <a:r>
              <a:rPr b="0" i="0" lang="en" sz="1000" u="none" cap="none" strike="noStrike">
                <a:solidFill>
                  <a:schemeClr val="dk1"/>
                </a:solidFill>
                <a:latin typeface="Merriweather"/>
                <a:ea typeface="Merriweather"/>
                <a:cs typeface="Merriweather"/>
                <a:sym typeface="Merriweather"/>
              </a:rPr>
              <a:t> in CSOD</a:t>
            </a:r>
            <a:endParaRPr b="0" i="0" sz="10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rriweather"/>
              <a:ea typeface="Merriweather"/>
              <a:cs typeface="Merriweather"/>
              <a:sym typeface="Merriweather"/>
            </a:endParaRPr>
          </a:p>
        </p:txBody>
      </p:sp>
      <p:pic>
        <p:nvPicPr>
          <p:cNvPr descr="create a circle icon that represents testing and coaching using the same color scheme (Red and navy blue) as slide deck" id="521" name="Google Shape;521;p27"/>
          <p:cNvPicPr preferRelativeResize="0"/>
          <p:nvPr/>
        </p:nvPicPr>
        <p:blipFill rotWithShape="1">
          <a:blip r:embed="rId26">
            <a:alphaModFix/>
          </a:blip>
          <a:srcRect b="0" l="0" r="0" t="0"/>
          <a:stretch/>
        </p:blipFill>
        <p:spPr>
          <a:xfrm>
            <a:off x="4786150" y="950525"/>
            <a:ext cx="482150" cy="482150"/>
          </a:xfrm>
          <a:prstGeom prst="rect">
            <a:avLst/>
          </a:prstGeom>
          <a:noFill/>
          <a:ln>
            <a:noFill/>
          </a:ln>
        </p:spPr>
      </p:pic>
      <p:grpSp>
        <p:nvGrpSpPr>
          <p:cNvPr descr="Image of the Revolutionary FAR Overhaul (RFO) Logo" id="522" name="Google Shape;522;p27"/>
          <p:cNvGrpSpPr/>
          <p:nvPr/>
        </p:nvGrpSpPr>
        <p:grpSpPr>
          <a:xfrm>
            <a:off x="185860" y="2006103"/>
            <a:ext cx="482129" cy="482129"/>
            <a:chOff x="4818145" y="2232178"/>
            <a:chExt cx="1923900" cy="1923900"/>
          </a:xfrm>
        </p:grpSpPr>
        <p:grpSp>
          <p:nvGrpSpPr>
            <p:cNvPr id="523" name="Google Shape;523;p27"/>
            <p:cNvGrpSpPr/>
            <p:nvPr/>
          </p:nvGrpSpPr>
          <p:grpSpPr>
            <a:xfrm>
              <a:off x="4818145" y="2232178"/>
              <a:ext cx="1923900" cy="1923900"/>
              <a:chOff x="274952" y="219328"/>
              <a:chExt cx="1923900" cy="1923900"/>
            </a:xfrm>
          </p:grpSpPr>
          <p:sp>
            <p:nvSpPr>
              <p:cNvPr id="524" name="Google Shape;524;p27"/>
              <p:cNvSpPr/>
              <p:nvPr/>
            </p:nvSpPr>
            <p:spPr>
              <a:xfrm>
                <a:off x="274952" y="219328"/>
                <a:ext cx="1923900" cy="1923900"/>
              </a:xfrm>
              <a:prstGeom prst="ellipse">
                <a:avLst/>
              </a:prstGeom>
              <a:solidFill>
                <a:srgbClr val="FFFFFF"/>
              </a:solidFill>
              <a:ln cap="flat" cmpd="sng" w="9525">
                <a:solidFill>
                  <a:schemeClr val="accent2"/>
                </a:solidFill>
                <a:prstDash val="solid"/>
                <a:round/>
                <a:headEnd len="sm" w="sm" type="none"/>
                <a:tailEnd len="sm" w="sm" type="none"/>
              </a:ln>
              <a:effectLst>
                <a:outerShdw blurRad="14321" rotWithShape="0" algn="bl" dir="5400000" dist="4774">
                  <a:srgbClr val="000000">
                    <a:alpha val="50196"/>
                  </a:srgbClr>
                </a:outerShdw>
              </a:effectLst>
            </p:spPr>
            <p:txBody>
              <a:bodyPr anchorCtr="0" anchor="ctr" bIns="7050" lIns="14150" spcFirstLastPara="1" rIns="14150" wrap="square" tIns="7050">
                <a:noAutofit/>
              </a:bodyPr>
              <a:lstStyle/>
              <a:p>
                <a:pPr indent="0" lvl="0" marL="0" marR="0" rtl="0" algn="ctr">
                  <a:lnSpc>
                    <a:spcPct val="100000"/>
                  </a:lnSpc>
                  <a:spcBef>
                    <a:spcPts val="0"/>
                  </a:spcBef>
                  <a:spcAft>
                    <a:spcPts val="0"/>
                  </a:spcAft>
                  <a:buClr>
                    <a:srgbClr val="072334"/>
                  </a:buClr>
                  <a:buSzPts val="247"/>
                  <a:buFont typeface="Arial"/>
                  <a:buNone/>
                </a:pPr>
                <a:r>
                  <a:t/>
                </a:r>
                <a:endParaRPr b="0" i="0" sz="247" u="none" cap="none" strike="noStrike">
                  <a:solidFill>
                    <a:srgbClr val="072334"/>
                  </a:solidFill>
                  <a:latin typeface="Arial"/>
                  <a:ea typeface="Arial"/>
                  <a:cs typeface="Arial"/>
                  <a:sym typeface="Arial"/>
                </a:endParaRPr>
              </a:p>
            </p:txBody>
          </p:sp>
          <p:pic>
            <p:nvPicPr>
              <p:cNvPr descr="FAR Companion cover" id="525" name="Google Shape;525;p27"/>
              <p:cNvPicPr preferRelativeResize="0"/>
              <p:nvPr/>
            </p:nvPicPr>
            <p:blipFill rotWithShape="1">
              <a:blip r:embed="rId27">
                <a:alphaModFix/>
              </a:blip>
              <a:srcRect b="0" l="-1090" r="1090" t="0"/>
              <a:stretch/>
            </p:blipFill>
            <p:spPr>
              <a:xfrm>
                <a:off x="723000" y="512949"/>
                <a:ext cx="1049226" cy="1353679"/>
              </a:xfrm>
              <a:prstGeom prst="rect">
                <a:avLst/>
              </a:prstGeom>
              <a:noFill/>
              <a:ln cap="flat" cmpd="sng" w="9525">
                <a:solidFill>
                  <a:srgbClr val="072334"/>
                </a:solidFill>
                <a:prstDash val="solid"/>
                <a:round/>
                <a:headEnd len="sm" w="sm" type="none"/>
                <a:tailEnd len="sm" w="sm" type="none"/>
              </a:ln>
            </p:spPr>
          </p:pic>
        </p:grpSp>
        <p:sp>
          <p:nvSpPr>
            <p:cNvPr id="526" name="Google Shape;526;p27"/>
            <p:cNvSpPr txBox="1"/>
            <p:nvPr/>
          </p:nvSpPr>
          <p:spPr>
            <a:xfrm>
              <a:off x="5209110" y="3365096"/>
              <a:ext cx="748800" cy="415500"/>
            </a:xfrm>
            <a:prstGeom prst="rect">
              <a:avLst/>
            </a:prstGeom>
            <a:noFill/>
            <a:ln>
              <a:noFill/>
            </a:ln>
          </p:spPr>
          <p:txBody>
            <a:bodyPr anchorCtr="0" anchor="t" bIns="11475" lIns="22925" spcFirstLastPara="1" rIns="22925" wrap="square" tIns="11475">
              <a:spAutoFit/>
            </a:bodyPr>
            <a:lstStyle/>
            <a:p>
              <a:pPr indent="0" lvl="0" marL="0" marR="0" rtl="0" algn="l">
                <a:lnSpc>
                  <a:spcPct val="100000"/>
                </a:lnSpc>
                <a:spcBef>
                  <a:spcPts val="0"/>
                </a:spcBef>
                <a:spcAft>
                  <a:spcPts val="0"/>
                </a:spcAft>
                <a:buClr>
                  <a:srgbClr val="000000"/>
                </a:buClr>
                <a:buSzPts val="526"/>
                <a:buFont typeface="Arial"/>
                <a:buNone/>
              </a:pPr>
              <a:r>
                <a:rPr b="1" i="0" lang="en" sz="526" u="none" cap="none" strike="noStrike">
                  <a:solidFill>
                    <a:srgbClr val="021F34"/>
                  </a:solidFill>
                  <a:latin typeface="Poppins"/>
                  <a:ea typeface="Poppins"/>
                  <a:cs typeface="Poppins"/>
                  <a:sym typeface="Poppins"/>
                </a:rPr>
                <a:t>RFO</a:t>
              </a:r>
              <a:endParaRPr b="1" i="0" sz="476" u="none" cap="none" strike="noStrike">
                <a:solidFill>
                  <a:srgbClr val="990000"/>
                </a:solidFill>
                <a:latin typeface="Arial"/>
                <a:ea typeface="Arial"/>
                <a:cs typeface="Arial"/>
                <a:sym typeface="Arial"/>
              </a:endParaRPr>
            </a:p>
          </p:txBody>
        </p:sp>
        <p:sp>
          <p:nvSpPr>
            <p:cNvPr id="527" name="Google Shape;527;p27"/>
            <p:cNvSpPr/>
            <p:nvPr/>
          </p:nvSpPr>
          <p:spPr>
            <a:xfrm>
              <a:off x="5362465" y="2798709"/>
              <a:ext cx="668100" cy="14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2925" lIns="22925" spcFirstLastPara="1" rIns="22925" wrap="square" tIns="22925">
              <a:noAutofit/>
            </a:bodyPr>
            <a:lstStyle/>
            <a:p>
              <a:pPr indent="0" lvl="0" marL="0" marR="0" rtl="0" algn="ctr">
                <a:lnSpc>
                  <a:spcPct val="100000"/>
                </a:lnSpc>
                <a:spcBef>
                  <a:spcPts val="0"/>
                </a:spcBef>
                <a:spcAft>
                  <a:spcPts val="0"/>
                </a:spcAft>
                <a:buClr>
                  <a:srgbClr val="000000"/>
                </a:buClr>
                <a:buSzPts val="351"/>
                <a:buFont typeface="Arial"/>
                <a:buNone/>
              </a:pPr>
              <a:r>
                <a:t/>
              </a:r>
              <a:endParaRPr b="0" i="0" sz="351" u="none" cap="none" strike="noStrike">
                <a:solidFill>
                  <a:schemeClr val="lt1"/>
                </a:solidFill>
                <a:latin typeface="Arial"/>
                <a:ea typeface="Arial"/>
                <a:cs typeface="Arial"/>
                <a:sym typeface="Arial"/>
              </a:endParaRPr>
            </a:p>
          </p:txBody>
        </p:sp>
      </p:grpSp>
      <p:pic>
        <p:nvPicPr>
          <p:cNvPr descr="An image of a circle with an arrow striking the bullseye." id="528" name="Google Shape;528;p27"/>
          <p:cNvPicPr preferRelativeResize="0"/>
          <p:nvPr/>
        </p:nvPicPr>
        <p:blipFill rotWithShape="1">
          <a:blip r:embed="rId28">
            <a:alphaModFix/>
          </a:blip>
          <a:srcRect b="0" l="0" r="0" t="0"/>
          <a:stretch/>
        </p:blipFill>
        <p:spPr>
          <a:xfrm>
            <a:off x="185850" y="3461200"/>
            <a:ext cx="482150" cy="482150"/>
          </a:xfrm>
          <a:prstGeom prst="rect">
            <a:avLst/>
          </a:prstGeom>
          <a:noFill/>
          <a:ln>
            <a:noFill/>
          </a:ln>
        </p:spPr>
      </p:pic>
      <p:pic>
        <p:nvPicPr>
          <p:cNvPr descr="An image of a circular clock with an arrow moving in a clockwise direction." id="529" name="Google Shape;529;p27"/>
          <p:cNvPicPr preferRelativeResize="0"/>
          <p:nvPr/>
        </p:nvPicPr>
        <p:blipFill rotWithShape="1">
          <a:blip r:embed="rId29">
            <a:alphaModFix/>
          </a:blip>
          <a:srcRect b="0" l="0" r="0" t="0"/>
          <a:stretch/>
        </p:blipFill>
        <p:spPr>
          <a:xfrm>
            <a:off x="4786150" y="1808000"/>
            <a:ext cx="482150" cy="482150"/>
          </a:xfrm>
          <a:prstGeom prst="rect">
            <a:avLst/>
          </a:prstGeom>
          <a:noFill/>
          <a:ln>
            <a:noFill/>
          </a:ln>
        </p:spPr>
      </p:pic>
      <p:pic>
        <p:nvPicPr>
          <p:cNvPr id="530" name="Google Shape;530;p27"/>
          <p:cNvPicPr preferRelativeResize="0"/>
          <p:nvPr/>
        </p:nvPicPr>
        <p:blipFill rotWithShape="1">
          <a:blip r:embed="rId30">
            <a:alphaModFix/>
          </a:blip>
          <a:srcRect b="0" l="0" r="0" t="0"/>
          <a:stretch/>
        </p:blipFill>
        <p:spPr>
          <a:xfrm>
            <a:off x="4786150" y="2665475"/>
            <a:ext cx="482150" cy="482150"/>
          </a:xfrm>
          <a:prstGeom prst="rect">
            <a:avLst/>
          </a:prstGeom>
          <a:noFill/>
          <a:ln>
            <a:noFill/>
          </a:ln>
        </p:spPr>
      </p:pic>
      <p:sp>
        <p:nvSpPr>
          <p:cNvPr id="531" name="Google Shape;531;p27"/>
          <p:cNvSpPr txBox="1"/>
          <p:nvPr>
            <p:ph idx="12" type="sldNum"/>
          </p:nvPr>
        </p:nvSpPr>
        <p:spPr>
          <a:xfrm>
            <a:off x="8453408" y="4673692"/>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Let’s discuss</a:t>
            </a:r>
            <a:endParaRPr b="1" sz="1800">
              <a:latin typeface="Merriweather"/>
              <a:ea typeface="Merriweather"/>
              <a:cs typeface="Merriweather"/>
              <a:sym typeface="Merriweather"/>
            </a:endParaRPr>
          </a:p>
        </p:txBody>
      </p:sp>
      <p:pic>
        <p:nvPicPr>
          <p:cNvPr descr="create a discussion slide saying tell use one thing you learned and how will you implemente into your workload with an icon representing discussion time using the same color scheme of the deck" id="537" name="Google Shape;537;p28"/>
          <p:cNvPicPr preferRelativeResize="0"/>
          <p:nvPr/>
        </p:nvPicPr>
        <p:blipFill rotWithShape="1">
          <a:blip r:embed="rId3">
            <a:alphaModFix/>
          </a:blip>
          <a:srcRect b="9382" l="0" r="-786" t="22927"/>
          <a:stretch/>
        </p:blipFill>
        <p:spPr>
          <a:xfrm>
            <a:off x="62025" y="1196638"/>
            <a:ext cx="9019951" cy="3382935"/>
          </a:xfrm>
          <a:prstGeom prst="rect">
            <a:avLst/>
          </a:prstGeom>
          <a:noFill/>
          <a:ln>
            <a:noFill/>
          </a:ln>
        </p:spPr>
      </p:pic>
      <p:sp>
        <p:nvSpPr>
          <p:cNvPr id="538" name="Google Shape;538;p28"/>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9"/>
          <p:cNvSpPr txBox="1"/>
          <p:nvPr>
            <p:ph type="title"/>
          </p:nvPr>
        </p:nvSpPr>
        <p:spPr>
          <a:xfrm>
            <a:off x="628650" y="-993775"/>
            <a:ext cx="7886700"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Thank you slide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824950" y="183588"/>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The Revolutionary FAR Overhaul (RFO)</a:t>
            </a:r>
            <a:endParaRPr b="1" sz="1800">
              <a:latin typeface="Merriweather"/>
              <a:ea typeface="Merriweather"/>
              <a:cs typeface="Merriweather"/>
              <a:sym typeface="Merriweather"/>
            </a:endParaRPr>
          </a:p>
        </p:txBody>
      </p:sp>
      <p:grpSp>
        <p:nvGrpSpPr>
          <p:cNvPr descr="Image of the Revolutionary FAR Overhaul (RFO) Logo" id="88" name="Google Shape;88;p3"/>
          <p:cNvGrpSpPr/>
          <p:nvPr/>
        </p:nvGrpSpPr>
        <p:grpSpPr>
          <a:xfrm>
            <a:off x="76681" y="119685"/>
            <a:ext cx="700590" cy="700518"/>
            <a:chOff x="292585" y="58175"/>
            <a:chExt cx="717230" cy="717230"/>
          </a:xfrm>
        </p:grpSpPr>
        <p:grpSp>
          <p:nvGrpSpPr>
            <p:cNvPr id="89" name="Google Shape;89;p3"/>
            <p:cNvGrpSpPr/>
            <p:nvPr/>
          </p:nvGrpSpPr>
          <p:grpSpPr>
            <a:xfrm>
              <a:off x="292585" y="58175"/>
              <a:ext cx="717230" cy="717230"/>
              <a:chOff x="274952" y="219328"/>
              <a:chExt cx="1923900" cy="1923900"/>
            </a:xfrm>
          </p:grpSpPr>
          <p:sp>
            <p:nvSpPr>
              <p:cNvPr id="90" name="Google Shape;90;p3"/>
              <p:cNvSpPr/>
              <p:nvPr/>
            </p:nvSpPr>
            <p:spPr>
              <a:xfrm>
                <a:off x="274952" y="219328"/>
                <a:ext cx="1923900" cy="1923900"/>
              </a:xfrm>
              <a:prstGeom prst="ellipse">
                <a:avLst/>
              </a:prstGeom>
              <a:solidFill>
                <a:srgbClr val="FFFFFF"/>
              </a:solidFill>
              <a:ln cap="flat" cmpd="sng" w="12875">
                <a:solidFill>
                  <a:srgbClr val="BFBFBF"/>
                </a:solidFill>
                <a:prstDash val="solid"/>
                <a:round/>
                <a:headEnd len="sm" w="sm" type="none"/>
                <a:tailEnd len="sm" w="sm" type="none"/>
              </a:ln>
              <a:effectLst>
                <a:outerShdw blurRad="20807" rotWithShape="0" algn="bl" dir="5400000" dist="6936">
                  <a:srgbClr val="000000">
                    <a:alpha val="50196"/>
                  </a:srgbClr>
                </a:outerShdw>
              </a:effectLst>
            </p:spPr>
            <p:txBody>
              <a:bodyPr anchorCtr="0" anchor="ctr" bIns="10250" lIns="20525" spcFirstLastPara="1" rIns="20525" wrap="square" tIns="10250">
                <a:noAutofit/>
              </a:bodyPr>
              <a:lstStyle/>
              <a:p>
                <a:pPr indent="0" lvl="0" marL="0" marR="0" rtl="0" algn="ctr">
                  <a:lnSpc>
                    <a:spcPct val="100000"/>
                  </a:lnSpc>
                  <a:spcBef>
                    <a:spcPts val="0"/>
                  </a:spcBef>
                  <a:spcAft>
                    <a:spcPts val="0"/>
                  </a:spcAft>
                  <a:buClr>
                    <a:srgbClr val="072334"/>
                  </a:buClr>
                  <a:buSzPts val="359"/>
                  <a:buFont typeface="Arial"/>
                  <a:buNone/>
                </a:pPr>
                <a:r>
                  <a:t/>
                </a:r>
                <a:endParaRPr b="0" i="0" sz="359" u="none" cap="none" strike="noStrike">
                  <a:solidFill>
                    <a:srgbClr val="072334"/>
                  </a:solidFill>
                  <a:latin typeface="Arial"/>
                  <a:ea typeface="Arial"/>
                  <a:cs typeface="Arial"/>
                  <a:sym typeface="Arial"/>
                </a:endParaRPr>
              </a:p>
            </p:txBody>
          </p:sp>
          <p:pic>
            <p:nvPicPr>
              <p:cNvPr descr="FAR Companion cover" id="91" name="Google Shape;91;p3"/>
              <p:cNvPicPr preferRelativeResize="0"/>
              <p:nvPr/>
            </p:nvPicPr>
            <p:blipFill rotWithShape="1">
              <a:blip r:embed="rId3">
                <a:alphaModFix/>
              </a:blip>
              <a:srcRect b="0" l="-1090" r="1090" t="0"/>
              <a:stretch/>
            </p:blipFill>
            <p:spPr>
              <a:xfrm>
                <a:off x="723000" y="512949"/>
                <a:ext cx="1049226" cy="1353679"/>
              </a:xfrm>
              <a:prstGeom prst="rect">
                <a:avLst/>
              </a:prstGeom>
              <a:noFill/>
              <a:ln cap="flat" cmpd="sng" w="9525">
                <a:solidFill>
                  <a:srgbClr val="BFBFBF"/>
                </a:solidFill>
                <a:prstDash val="solid"/>
                <a:round/>
                <a:headEnd len="sm" w="sm" type="none"/>
                <a:tailEnd len="sm" w="sm" type="none"/>
              </a:ln>
            </p:spPr>
          </p:pic>
        </p:grpSp>
        <p:sp>
          <p:nvSpPr>
            <p:cNvPr id="92" name="Google Shape;92;p3"/>
            <p:cNvSpPr txBox="1"/>
            <p:nvPr/>
          </p:nvSpPr>
          <p:spPr>
            <a:xfrm>
              <a:off x="438336" y="480527"/>
              <a:ext cx="279300" cy="154800"/>
            </a:xfrm>
            <a:prstGeom prst="rect">
              <a:avLst/>
            </a:prstGeom>
            <a:noFill/>
            <a:ln>
              <a:noFill/>
            </a:ln>
          </p:spPr>
          <p:txBody>
            <a:bodyPr anchorCtr="0" anchor="t" bIns="16650" lIns="33275" spcFirstLastPara="1" rIns="33275" wrap="square" tIns="16650">
              <a:spAutoFit/>
            </a:bodyPr>
            <a:lstStyle/>
            <a:p>
              <a:pPr indent="0" lvl="0" marL="0" marR="0" rtl="0" algn="l">
                <a:lnSpc>
                  <a:spcPct val="100000"/>
                </a:lnSpc>
                <a:spcBef>
                  <a:spcPts val="0"/>
                </a:spcBef>
                <a:spcAft>
                  <a:spcPts val="0"/>
                </a:spcAft>
                <a:buClr>
                  <a:srgbClr val="000000"/>
                </a:buClr>
                <a:buSzPts val="765"/>
                <a:buFont typeface="Arial"/>
                <a:buNone/>
              </a:pPr>
              <a:r>
                <a:rPr b="1" i="0" lang="en" sz="765" u="none" cap="none" strike="noStrike">
                  <a:solidFill>
                    <a:srgbClr val="021F34"/>
                  </a:solidFill>
                  <a:latin typeface="Poppins"/>
                  <a:ea typeface="Poppins"/>
                  <a:cs typeface="Poppins"/>
                  <a:sym typeface="Poppins"/>
                </a:rPr>
                <a:t>RFO</a:t>
              </a:r>
              <a:endParaRPr b="1" i="0" sz="692" u="none" cap="none" strike="noStrike">
                <a:solidFill>
                  <a:srgbClr val="990000"/>
                </a:solidFill>
                <a:latin typeface="Arial"/>
                <a:ea typeface="Arial"/>
                <a:cs typeface="Arial"/>
                <a:sym typeface="Arial"/>
              </a:endParaRPr>
            </a:p>
          </p:txBody>
        </p:sp>
        <p:sp>
          <p:nvSpPr>
            <p:cNvPr id="93" name="Google Shape;93;p3"/>
            <p:cNvSpPr/>
            <p:nvPr/>
          </p:nvSpPr>
          <p:spPr>
            <a:xfrm>
              <a:off x="495507" y="269378"/>
              <a:ext cx="249000" cy="55200"/>
            </a:xfrm>
            <a:prstGeom prst="rect">
              <a:avLst/>
            </a:prstGeom>
            <a:solidFill>
              <a:srgbClr val="F6F6F6"/>
            </a:solidFill>
            <a:ln cap="flat" cmpd="sng" w="9525">
              <a:solidFill>
                <a:srgbClr val="F6F6F6"/>
              </a:solidFill>
              <a:prstDash val="solid"/>
              <a:round/>
              <a:headEnd len="sm" w="sm" type="none"/>
              <a:tailEnd len="sm" w="sm" type="none"/>
            </a:ln>
          </p:spPr>
          <p:txBody>
            <a:bodyPr anchorCtr="0" anchor="ctr" bIns="33275" lIns="33275" spcFirstLastPara="1" rIns="33275" wrap="square" tIns="33275">
              <a:noAutofit/>
            </a:bodyPr>
            <a:lstStyle/>
            <a:p>
              <a:pPr indent="0" lvl="0" marL="0" marR="0" rtl="0" algn="ctr">
                <a:lnSpc>
                  <a:spcPct val="100000"/>
                </a:lnSpc>
                <a:spcBef>
                  <a:spcPts val="0"/>
                </a:spcBef>
                <a:spcAft>
                  <a:spcPts val="0"/>
                </a:spcAft>
                <a:buClr>
                  <a:srgbClr val="000000"/>
                </a:buClr>
                <a:buSzPts val="510"/>
                <a:buFont typeface="Arial"/>
                <a:buNone/>
              </a:pPr>
              <a:r>
                <a:t/>
              </a:r>
              <a:endParaRPr b="0" i="0" sz="510" u="none" cap="none" strike="noStrike">
                <a:solidFill>
                  <a:srgbClr val="F6F6F6"/>
                </a:solidFill>
                <a:latin typeface="Arial"/>
                <a:ea typeface="Arial"/>
                <a:cs typeface="Arial"/>
                <a:sym typeface="Arial"/>
              </a:endParaRPr>
            </a:p>
          </p:txBody>
        </p:sp>
      </p:grpSp>
      <p:cxnSp>
        <p:nvCxnSpPr>
          <p:cNvPr id="94" name="Google Shape;94;p3"/>
          <p:cNvCxnSpPr/>
          <p:nvPr/>
        </p:nvCxnSpPr>
        <p:spPr>
          <a:xfrm>
            <a:off x="355461" y="920515"/>
            <a:ext cx="5497200" cy="0"/>
          </a:xfrm>
          <a:prstGeom prst="straightConnector1">
            <a:avLst/>
          </a:prstGeom>
          <a:noFill/>
          <a:ln cap="flat" cmpd="sng" w="9525">
            <a:solidFill>
              <a:schemeClr val="dk2"/>
            </a:solidFill>
            <a:prstDash val="solid"/>
            <a:round/>
            <a:headEnd len="sm" w="sm" type="none"/>
            <a:tailEnd len="sm" w="sm" type="none"/>
          </a:ln>
        </p:spPr>
      </p:cxnSp>
      <p:pic>
        <p:nvPicPr>
          <p:cNvPr descr="Image of RFO magnifying glasses." id="95" name="Google Shape;95;p3"/>
          <p:cNvPicPr preferRelativeResize="0"/>
          <p:nvPr/>
        </p:nvPicPr>
        <p:blipFill rotWithShape="1">
          <a:blip r:embed="rId4">
            <a:alphaModFix/>
          </a:blip>
          <a:srcRect b="0" l="0" r="0" t="0"/>
          <a:stretch/>
        </p:blipFill>
        <p:spPr>
          <a:xfrm>
            <a:off x="-23781" y="1141712"/>
            <a:ext cx="454657" cy="454677"/>
          </a:xfrm>
          <a:prstGeom prst="rect">
            <a:avLst/>
          </a:prstGeom>
          <a:noFill/>
          <a:ln>
            <a:noFill/>
          </a:ln>
        </p:spPr>
      </p:pic>
      <p:sp>
        <p:nvSpPr>
          <p:cNvPr id="96" name="Google Shape;96;p3"/>
          <p:cNvSpPr txBox="1"/>
          <p:nvPr>
            <p:ph idx="1" type="body"/>
          </p:nvPr>
        </p:nvSpPr>
        <p:spPr>
          <a:xfrm>
            <a:off x="396506" y="1049177"/>
            <a:ext cx="8520600" cy="67587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 sz="1500">
                <a:solidFill>
                  <a:schemeClr val="dk1"/>
                </a:solidFill>
                <a:latin typeface="Merriweather"/>
                <a:ea typeface="Merriweather"/>
                <a:cs typeface="Merriweather"/>
                <a:sym typeface="Merriweather"/>
              </a:rPr>
              <a:t>Restores and reemphasizes CO Discretion for faster acquisitions, greater competition, and better outcomes for mission delivery.</a:t>
            </a:r>
            <a:endParaRPr i="1"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97" name="Google Shape;97;p3"/>
          <p:cNvSpPr txBox="1"/>
          <p:nvPr/>
        </p:nvSpPr>
        <p:spPr>
          <a:xfrm>
            <a:off x="421350" y="1725050"/>
            <a:ext cx="8301300" cy="2154300"/>
          </a:xfrm>
          <a:prstGeom prst="rect">
            <a:avLst/>
          </a:prstGeom>
          <a:solidFill>
            <a:srgbClr val="CFE2F3"/>
          </a:solidFill>
          <a:ln>
            <a:noFill/>
          </a:ln>
        </p:spPr>
        <p:txBody>
          <a:bodyPr anchorCtr="0" anchor="t" bIns="37775" lIns="75575" spcFirstLastPara="1" rIns="75575" wrap="square" tIns="37775">
            <a:spAutoFit/>
          </a:bodyPr>
          <a:lstStyle/>
          <a:p>
            <a:pPr indent="0" lvl="0" marL="0" marR="0" rtl="0" algn="l">
              <a:lnSpc>
                <a:spcPct val="100000"/>
              </a:lnSpc>
              <a:spcBef>
                <a:spcPts val="0"/>
              </a:spcBef>
              <a:spcAft>
                <a:spcPts val="0"/>
              </a:spcAft>
              <a:buClr>
                <a:srgbClr val="000000"/>
              </a:buClr>
              <a:buSzPts val="1157"/>
              <a:buFont typeface="Arial"/>
              <a:buNone/>
            </a:pPr>
            <a:r>
              <a:rPr b="1" i="0" lang="en" sz="1500" u="none" cap="none" strike="noStrike">
                <a:solidFill>
                  <a:schemeClr val="dk1"/>
                </a:solidFill>
                <a:latin typeface="Merriweather"/>
                <a:ea typeface="Merriweather"/>
                <a:cs typeface="Merriweather"/>
                <a:sym typeface="Merriweather"/>
              </a:rPr>
              <a:t>The Revolutionary FAR Overhaul (RFO) </a:t>
            </a:r>
            <a:endParaRPr b="0" i="0" sz="1500" u="none" cap="none" strike="noStrike">
              <a:solidFill>
                <a:schemeClr val="dk1"/>
              </a:solidFill>
              <a:latin typeface="Merriweather"/>
              <a:ea typeface="Merriweather"/>
              <a:cs typeface="Merriweather"/>
              <a:sym typeface="Merriweather"/>
            </a:endParaRPr>
          </a:p>
          <a:p>
            <a:pPr indent="-284222" lvl="1" marL="755887"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Most comprehensive overhaul of the Federal Acquisition Regulations since it was 1st published in 1984</a:t>
            </a:r>
            <a:endParaRPr b="0" i="0" sz="1500" u="none" cap="none" strike="noStrike">
              <a:solidFill>
                <a:schemeClr val="dk1"/>
              </a:solidFill>
              <a:latin typeface="Merriweather"/>
              <a:ea typeface="Merriweather"/>
              <a:cs typeface="Merriweather"/>
              <a:sym typeface="Merriweather"/>
            </a:endParaRPr>
          </a:p>
          <a:p>
            <a:pPr indent="-284222" lvl="0" marL="377944"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The RFO initiative:</a:t>
            </a:r>
            <a:endParaRPr b="0" i="0" sz="1500" u="none" cap="none" strike="noStrike">
              <a:solidFill>
                <a:schemeClr val="dk1"/>
              </a:solidFill>
              <a:latin typeface="Merriweather"/>
              <a:ea typeface="Merriweather"/>
              <a:cs typeface="Merriweather"/>
              <a:sym typeface="Merriweather"/>
            </a:endParaRPr>
          </a:p>
          <a:p>
            <a:pPr indent="-284222" lvl="1" marL="755887"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Returns the FAR to its statutory roots;</a:t>
            </a:r>
            <a:endParaRPr b="0" i="0" sz="1500" u="none" cap="none" strike="noStrike">
              <a:solidFill>
                <a:schemeClr val="dk1"/>
              </a:solidFill>
              <a:latin typeface="Merriweather"/>
              <a:ea typeface="Merriweather"/>
              <a:cs typeface="Merriweather"/>
              <a:sym typeface="Merriweather"/>
            </a:endParaRPr>
          </a:p>
          <a:p>
            <a:pPr indent="-284222" lvl="1" marL="755887"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Rewrites it in plain language; </a:t>
            </a:r>
            <a:endParaRPr b="0" i="0" sz="1500" u="none" cap="none" strike="noStrike">
              <a:solidFill>
                <a:schemeClr val="dk1"/>
              </a:solidFill>
              <a:latin typeface="Merriweather"/>
              <a:ea typeface="Merriweather"/>
              <a:cs typeface="Merriweather"/>
              <a:sym typeface="Merriweather"/>
            </a:endParaRPr>
          </a:p>
          <a:p>
            <a:pPr indent="-284222" lvl="1" marL="755887"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Removes non-statutory rules (unless essential for sound procurement); and</a:t>
            </a:r>
            <a:endParaRPr b="0" i="0" sz="1500" u="none" cap="none" strike="noStrike">
              <a:solidFill>
                <a:schemeClr val="dk1"/>
              </a:solidFill>
              <a:latin typeface="Merriweather"/>
              <a:ea typeface="Merriweather"/>
              <a:cs typeface="Merriweather"/>
              <a:sym typeface="Merriweather"/>
            </a:endParaRPr>
          </a:p>
          <a:p>
            <a:pPr indent="-284222" lvl="1" marL="755887" marR="0" rtl="0" algn="l">
              <a:lnSpc>
                <a:spcPct val="100000"/>
              </a:lnSpc>
              <a:spcBef>
                <a:spcPts val="0"/>
              </a:spcBef>
              <a:spcAft>
                <a:spcPts val="0"/>
              </a:spcAft>
              <a:buClr>
                <a:schemeClr val="dk1"/>
              </a:buClr>
              <a:buSzPts val="1500"/>
              <a:buFont typeface="Merriweather"/>
              <a:buChar char="○"/>
            </a:pPr>
            <a:r>
              <a:rPr b="0" i="0" lang="en" sz="1500" u="none" cap="none" strike="noStrike">
                <a:solidFill>
                  <a:schemeClr val="dk1"/>
                </a:solidFill>
                <a:latin typeface="Merriweather"/>
                <a:ea typeface="Merriweather"/>
                <a:cs typeface="Merriweather"/>
                <a:sym typeface="Merriweather"/>
              </a:rPr>
              <a:t>Creates non-regulatory buying guides that provide practical strategies grounded in best practices.  </a:t>
            </a:r>
            <a:endParaRPr b="0" i="0" sz="1500" u="sng" cap="none" strike="noStrike">
              <a:solidFill>
                <a:schemeClr val="dk1"/>
              </a:solidFill>
              <a:latin typeface="Merriweather"/>
              <a:ea typeface="Merriweather"/>
              <a:cs typeface="Merriweather"/>
              <a:sym typeface="Merriweather"/>
            </a:endParaRPr>
          </a:p>
        </p:txBody>
      </p:sp>
      <p:sp>
        <p:nvSpPr>
          <p:cNvPr id="98" name="Google Shape;98;p3"/>
          <p:cNvSpPr txBox="1"/>
          <p:nvPr/>
        </p:nvSpPr>
        <p:spPr>
          <a:xfrm>
            <a:off x="1816767" y="3879350"/>
            <a:ext cx="5856703" cy="1015632"/>
          </a:xfrm>
          <a:prstGeom prst="rect">
            <a:avLst/>
          </a:prstGeom>
          <a:solidFill>
            <a:srgbClr val="F5F6F7"/>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57"/>
              <a:buFont typeface="Arial"/>
              <a:buNone/>
            </a:pPr>
            <a:r>
              <a:rPr b="1" i="0" lang="en" sz="900" u="none" cap="none" strike="noStrike">
                <a:solidFill>
                  <a:schemeClr val="dk1"/>
                </a:solidFill>
                <a:latin typeface="Arial"/>
                <a:ea typeface="Arial"/>
                <a:cs typeface="Arial"/>
                <a:sym typeface="Arial"/>
              </a:rPr>
              <a:t>The RFO is grounded in these EOs - check them out!</a:t>
            </a:r>
            <a:endParaRPr b="1" i="0" sz="900" u="none" cap="none" strike="noStrike">
              <a:solidFill>
                <a:schemeClr val="dk1"/>
              </a:solidFill>
              <a:latin typeface="Arial"/>
              <a:ea typeface="Arial"/>
              <a:cs typeface="Arial"/>
              <a:sym typeface="Arial"/>
            </a:endParaRPr>
          </a:p>
          <a:p>
            <a:pPr indent="-246122" lvl="0" marL="377944" marR="0" rtl="0" algn="l">
              <a:lnSpc>
                <a:spcPct val="100000"/>
              </a:lnSpc>
              <a:spcBef>
                <a:spcPts val="0"/>
              </a:spcBef>
              <a:spcAft>
                <a:spcPts val="0"/>
              </a:spcAft>
              <a:buClr>
                <a:srgbClr val="5B6770"/>
              </a:buClr>
              <a:buSzPts val="900"/>
              <a:buFont typeface="Arial"/>
              <a:buChar char="●"/>
            </a:pPr>
            <a:r>
              <a:rPr b="0" i="0" lang="en" sz="900" u="sng" cap="none" strike="noStrike">
                <a:solidFill>
                  <a:schemeClr val="dk1"/>
                </a:solidFill>
                <a:latin typeface="Arial"/>
                <a:ea typeface="Arial"/>
                <a:cs typeface="Arial"/>
                <a:sym typeface="Arial"/>
                <a:hlinkClick r:id="rId5">
                  <a:extLst>
                    <a:ext uri="{A12FA001-AC4F-418D-AE19-62706E023703}">
                      <ahyp:hlinkClr val="tx"/>
                    </a:ext>
                  </a:extLst>
                </a:hlinkClick>
              </a:rPr>
              <a:t>Executive Order 14275</a:t>
            </a:r>
            <a:r>
              <a:rPr b="0" i="0" lang="en" sz="900" u="none" cap="none" strike="noStrike">
                <a:solidFill>
                  <a:schemeClr val="dk1"/>
                </a:solidFill>
                <a:latin typeface="Arial"/>
                <a:ea typeface="Arial"/>
                <a:cs typeface="Arial"/>
                <a:sym typeface="Arial"/>
              </a:rPr>
              <a:t> — Restoring Common Sense to Federal Procurement </a:t>
            </a:r>
            <a:endParaRPr b="0" i="0" sz="900" u="none" cap="none" strike="noStrike">
              <a:solidFill>
                <a:schemeClr val="dk1"/>
              </a:solidFill>
              <a:latin typeface="Arial"/>
              <a:ea typeface="Arial"/>
              <a:cs typeface="Arial"/>
              <a:sym typeface="Arial"/>
            </a:endParaRPr>
          </a:p>
          <a:p>
            <a:pPr indent="-246122" lvl="1" marL="755887" marR="0" rtl="0" algn="l">
              <a:lnSpc>
                <a:spcPct val="100000"/>
              </a:lnSpc>
              <a:spcBef>
                <a:spcPts val="0"/>
              </a:spcBef>
              <a:spcAft>
                <a:spcPts val="0"/>
              </a:spcAft>
              <a:buClr>
                <a:srgbClr val="5B6770"/>
              </a:buClr>
              <a:buSzPts val="900"/>
              <a:buFont typeface="Arial"/>
              <a:buChar char="○"/>
            </a:pPr>
            <a:r>
              <a:rPr b="0" i="0" lang="en" sz="900" u="sng" cap="none" strike="noStrike">
                <a:solidFill>
                  <a:schemeClr val="dk1"/>
                </a:solidFill>
                <a:latin typeface="Arial"/>
                <a:ea typeface="Arial"/>
                <a:cs typeface="Arial"/>
                <a:sym typeface="Arial"/>
                <a:hlinkClick r:id="rId6">
                  <a:extLst>
                    <a:ext uri="{A12FA001-AC4F-418D-AE19-62706E023703}">
                      <ahyp:hlinkClr val="tx"/>
                    </a:ext>
                  </a:extLst>
                </a:hlinkClick>
              </a:rPr>
              <a:t>OMB Memo 25-26 </a:t>
            </a:r>
            <a:r>
              <a:rPr b="0" i="0" lang="en" sz="900" u="none" cap="none" strike="noStrike">
                <a:solidFill>
                  <a:schemeClr val="dk1"/>
                </a:solidFill>
                <a:latin typeface="Arial"/>
                <a:ea typeface="Arial"/>
                <a:cs typeface="Arial"/>
                <a:sym typeface="Arial"/>
              </a:rPr>
              <a:t>— Overhauling the Federal Acquisition Regulation</a:t>
            </a:r>
            <a:endParaRPr b="0" i="0" sz="900" u="none" cap="none" strike="noStrike">
              <a:solidFill>
                <a:schemeClr val="dk1"/>
              </a:solidFill>
              <a:latin typeface="Arial"/>
              <a:ea typeface="Arial"/>
              <a:cs typeface="Arial"/>
              <a:sym typeface="Arial"/>
            </a:endParaRPr>
          </a:p>
          <a:p>
            <a:pPr indent="-246122" lvl="0" marL="377944" marR="0" rtl="0" algn="l">
              <a:lnSpc>
                <a:spcPct val="100000"/>
              </a:lnSpc>
              <a:spcBef>
                <a:spcPts val="0"/>
              </a:spcBef>
              <a:spcAft>
                <a:spcPts val="0"/>
              </a:spcAft>
              <a:buClr>
                <a:srgbClr val="5B6770"/>
              </a:buClr>
              <a:buSzPts val="900"/>
              <a:buFont typeface="Arial"/>
              <a:buChar char="●"/>
            </a:pPr>
            <a:r>
              <a:rPr b="0" i="0" lang="en" sz="900" u="sng" cap="none" strike="noStrike">
                <a:solidFill>
                  <a:schemeClr val="dk1"/>
                </a:solidFill>
                <a:latin typeface="Arial"/>
                <a:ea typeface="Arial"/>
                <a:cs typeface="Arial"/>
                <a:sym typeface="Arial"/>
                <a:hlinkClick r:id="rId7">
                  <a:extLst>
                    <a:ext uri="{A12FA001-AC4F-418D-AE19-62706E023703}">
                      <ahyp:hlinkClr val="tx"/>
                    </a:ext>
                  </a:extLst>
                </a:hlinkClick>
              </a:rPr>
              <a:t>Executive Order 14271</a:t>
            </a:r>
            <a:r>
              <a:rPr b="0" i="0" lang="en" sz="900" u="none" cap="none" strike="noStrike">
                <a:solidFill>
                  <a:schemeClr val="dk1"/>
                </a:solidFill>
                <a:latin typeface="Arial"/>
                <a:ea typeface="Arial"/>
                <a:cs typeface="Arial"/>
                <a:sym typeface="Arial"/>
              </a:rPr>
              <a:t> — Ensuring Commercial, Cost-Effective Solutions</a:t>
            </a:r>
            <a:endParaRPr b="0" i="0" sz="900" u="none" cap="none" strike="noStrike">
              <a:solidFill>
                <a:schemeClr val="dk1"/>
              </a:solidFill>
              <a:latin typeface="Arial"/>
              <a:ea typeface="Arial"/>
              <a:cs typeface="Arial"/>
              <a:sym typeface="Arial"/>
            </a:endParaRPr>
          </a:p>
          <a:p>
            <a:pPr indent="-246122" lvl="0" marL="377944" marR="0" rtl="0" algn="l">
              <a:lnSpc>
                <a:spcPct val="100000"/>
              </a:lnSpc>
              <a:spcBef>
                <a:spcPts val="0"/>
              </a:spcBef>
              <a:spcAft>
                <a:spcPts val="0"/>
              </a:spcAft>
              <a:buClr>
                <a:srgbClr val="5B6770"/>
              </a:buClr>
              <a:buSzPts val="900"/>
              <a:buFont typeface="Arial"/>
              <a:buChar char="●"/>
            </a:pPr>
            <a:r>
              <a:rPr b="0" i="0" lang="en" sz="900" u="sng" cap="none" strike="noStrike">
                <a:solidFill>
                  <a:schemeClr val="dk1"/>
                </a:solidFill>
                <a:latin typeface="Arial"/>
                <a:ea typeface="Arial"/>
                <a:cs typeface="Arial"/>
                <a:sym typeface="Arial"/>
                <a:hlinkClick r:id="rId8">
                  <a:extLst>
                    <a:ext uri="{A12FA001-AC4F-418D-AE19-62706E023703}">
                      <ahyp:hlinkClr val="tx"/>
                    </a:ext>
                  </a:extLst>
                </a:hlinkClick>
              </a:rPr>
              <a:t>Executive Order 14240</a:t>
            </a:r>
            <a:r>
              <a:rPr b="0" i="0" lang="en" sz="900" u="none" cap="none" strike="noStrike">
                <a:solidFill>
                  <a:schemeClr val="dk1"/>
                </a:solidFill>
                <a:latin typeface="Arial"/>
                <a:ea typeface="Arial"/>
                <a:cs typeface="Arial"/>
                <a:sym typeface="Arial"/>
              </a:rPr>
              <a:t> — Eliminating Waste and Saving Taxpayer Dollars by Consolidating Procurement </a:t>
            </a:r>
            <a:endParaRPr b="0" i="0" sz="900" u="none" cap="none" strike="noStrike">
              <a:solidFill>
                <a:schemeClr val="dk1"/>
              </a:solidFill>
              <a:latin typeface="Arial"/>
              <a:ea typeface="Arial"/>
              <a:cs typeface="Arial"/>
              <a:sym typeface="Arial"/>
            </a:endParaRPr>
          </a:p>
        </p:txBody>
      </p:sp>
      <p:sp>
        <p:nvSpPr>
          <p:cNvPr id="99" name="Google Shape;99;p3"/>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0"/>
          <p:cNvSpPr txBox="1"/>
          <p:nvPr>
            <p:ph type="title"/>
          </p:nvPr>
        </p:nvSpPr>
        <p:spPr>
          <a:xfrm>
            <a:off x="628650" y="-993775"/>
            <a:ext cx="7886700"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Closing Slide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The RFO has given us a new Framework!</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105" name="Google Shape;105;p4"/>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descr="A red square box containing the header &quot;Regulatory&quot; and the terms &quot;Streamlined FAR (Federal Acquisition Regulation)&quot; and &quot;Agency Regulations&quot; below it." id="106" name="Google Shape;106;p4"/>
          <p:cNvSpPr/>
          <p:nvPr/>
        </p:nvSpPr>
        <p:spPr>
          <a:xfrm>
            <a:off x="602150" y="1619250"/>
            <a:ext cx="3917100" cy="1231800"/>
          </a:xfrm>
          <a:prstGeom prst="roundRect">
            <a:avLst>
              <a:gd fmla="val 16667" name="adj"/>
            </a:avLst>
          </a:prstGeom>
          <a:solidFill>
            <a:srgbClr val="980101"/>
          </a:solidFill>
          <a:ln cap="flat" cmpd="sng" w="19050">
            <a:solidFill>
              <a:srgbClr val="681F2C"/>
            </a:solidFill>
            <a:prstDash val="solid"/>
            <a:round/>
            <a:headEnd len="sm" w="sm" type="none"/>
            <a:tailEnd len="sm" w="sm" type="none"/>
          </a:ln>
        </p:spPr>
        <p:txBody>
          <a:bodyPr anchorCtr="0" anchor="ctr" bIns="75575" lIns="75575" spcFirstLastPara="1" rIns="75575" wrap="square" tIns="75575">
            <a:noAutofit/>
          </a:bodyPr>
          <a:lstStyle/>
          <a:p>
            <a:pPr indent="0" lvl="0" marL="0" marR="0" rtl="0" algn="ctr">
              <a:lnSpc>
                <a:spcPct val="100000"/>
              </a:lnSpc>
              <a:spcBef>
                <a:spcPts val="0"/>
              </a:spcBef>
              <a:spcAft>
                <a:spcPts val="0"/>
              </a:spcAft>
              <a:buClr>
                <a:srgbClr val="000000"/>
              </a:buClr>
              <a:buSzPts val="1157"/>
              <a:buFont typeface="Arial"/>
              <a:buNone/>
            </a:pPr>
            <a:r>
              <a:t/>
            </a:r>
            <a:endParaRPr b="0" i="0" sz="1157" u="none" cap="none" strike="noStrike">
              <a:solidFill>
                <a:srgbClr val="000000"/>
              </a:solidFill>
              <a:latin typeface="Arial"/>
              <a:ea typeface="Arial"/>
              <a:cs typeface="Arial"/>
              <a:sym typeface="Arial"/>
            </a:endParaRPr>
          </a:p>
        </p:txBody>
      </p:sp>
      <p:sp>
        <p:nvSpPr>
          <p:cNvPr id="107" name="Google Shape;107;p4"/>
          <p:cNvSpPr txBox="1"/>
          <p:nvPr/>
        </p:nvSpPr>
        <p:spPr>
          <a:xfrm>
            <a:off x="886512" y="1709339"/>
            <a:ext cx="2453700" cy="291900"/>
          </a:xfrm>
          <a:prstGeom prst="rect">
            <a:avLst/>
          </a:prstGeom>
          <a:noFill/>
          <a:ln>
            <a:noFill/>
          </a:ln>
        </p:spPr>
        <p:txBody>
          <a:bodyPr anchorCtr="0" anchor="t" bIns="37775" lIns="75575" spcFirstLastPara="1" rIns="75575" wrap="square" tIns="37775">
            <a:spAutoFit/>
          </a:bodyPr>
          <a:lstStyle/>
          <a:p>
            <a:pPr indent="0" lvl="0" marL="0" marR="0" rtl="0" algn="ctr">
              <a:lnSpc>
                <a:spcPct val="100000"/>
              </a:lnSpc>
              <a:spcBef>
                <a:spcPts val="0"/>
              </a:spcBef>
              <a:spcAft>
                <a:spcPts val="0"/>
              </a:spcAft>
              <a:buClr>
                <a:srgbClr val="000000"/>
              </a:buClr>
              <a:buSzPts val="1157"/>
              <a:buFont typeface="Arial"/>
              <a:buNone/>
            </a:pPr>
            <a:r>
              <a:rPr b="1" i="0" lang="en" sz="1400" u="none" cap="none" strike="noStrike">
                <a:solidFill>
                  <a:srgbClr val="FFFFFF"/>
                </a:solidFill>
                <a:latin typeface="Merriweather"/>
                <a:ea typeface="Merriweather"/>
                <a:cs typeface="Merriweather"/>
                <a:sym typeface="Merriweather"/>
              </a:rPr>
              <a:t>REGULATORY</a:t>
            </a:r>
            <a:endParaRPr b="1" i="0" sz="1400" u="none" cap="none" strike="noStrike">
              <a:solidFill>
                <a:srgbClr val="FFFFFF"/>
              </a:solidFill>
              <a:latin typeface="Merriweather"/>
              <a:ea typeface="Merriweather"/>
              <a:cs typeface="Merriweather"/>
              <a:sym typeface="Merriweather"/>
            </a:endParaRPr>
          </a:p>
        </p:txBody>
      </p:sp>
      <p:sp>
        <p:nvSpPr>
          <p:cNvPr id="108" name="Google Shape;108;p4"/>
          <p:cNvSpPr txBox="1"/>
          <p:nvPr/>
        </p:nvSpPr>
        <p:spPr>
          <a:xfrm>
            <a:off x="843215" y="1941625"/>
            <a:ext cx="2667300" cy="507300"/>
          </a:xfrm>
          <a:prstGeom prst="rect">
            <a:avLst/>
          </a:prstGeom>
          <a:noFill/>
          <a:ln>
            <a:noFill/>
          </a:ln>
        </p:spPr>
        <p:txBody>
          <a:bodyPr anchorCtr="0" anchor="t" bIns="37775" lIns="75575" spcFirstLastPara="1" rIns="75575" wrap="square" tIns="37775">
            <a:spAutoFit/>
          </a:bodyPr>
          <a:lstStyle/>
          <a:p>
            <a:pPr indent="-277872" lvl="0" marL="377944" marR="0" rtl="0" algn="l">
              <a:lnSpc>
                <a:spcPct val="100000"/>
              </a:lnSpc>
              <a:spcBef>
                <a:spcPts val="0"/>
              </a:spcBef>
              <a:spcAft>
                <a:spcPts val="0"/>
              </a:spcAft>
              <a:buClr>
                <a:srgbClr val="FFFFFF"/>
              </a:buClr>
              <a:buSzPts val="1400"/>
              <a:buFont typeface="Merriweather"/>
              <a:buChar char="●"/>
            </a:pPr>
            <a:r>
              <a:rPr b="1" i="0" lang="en" sz="1400" u="none" cap="none" strike="noStrike">
                <a:solidFill>
                  <a:srgbClr val="FFFFFF"/>
                </a:solidFill>
                <a:latin typeface="Merriweather"/>
                <a:ea typeface="Merriweather"/>
                <a:cs typeface="Merriweather"/>
                <a:sym typeface="Merriweather"/>
              </a:rPr>
              <a:t>Streamlined FAR</a:t>
            </a:r>
            <a:endParaRPr b="1" i="0" sz="1400" u="none" cap="none" strike="noStrike">
              <a:solidFill>
                <a:srgbClr val="FFFFFF"/>
              </a:solidFill>
              <a:latin typeface="Merriweather"/>
              <a:ea typeface="Merriweather"/>
              <a:cs typeface="Merriweather"/>
              <a:sym typeface="Merriweather"/>
            </a:endParaRPr>
          </a:p>
          <a:p>
            <a:pPr indent="-277872" lvl="0" marL="377944" marR="0" rtl="0" algn="l">
              <a:lnSpc>
                <a:spcPct val="100000"/>
              </a:lnSpc>
              <a:spcBef>
                <a:spcPts val="0"/>
              </a:spcBef>
              <a:spcAft>
                <a:spcPts val="0"/>
              </a:spcAft>
              <a:buClr>
                <a:srgbClr val="FFFFFF"/>
              </a:buClr>
              <a:buSzPts val="1400"/>
              <a:buFont typeface="Merriweather"/>
              <a:buChar char="●"/>
            </a:pPr>
            <a:r>
              <a:rPr b="1" i="0" lang="en" sz="1400" u="none" cap="none" strike="noStrike">
                <a:solidFill>
                  <a:srgbClr val="FFFFFF"/>
                </a:solidFill>
                <a:latin typeface="Merriweather"/>
                <a:ea typeface="Merriweather"/>
                <a:cs typeface="Merriweather"/>
                <a:sym typeface="Merriweather"/>
              </a:rPr>
              <a:t>Agency Regulations</a:t>
            </a:r>
            <a:endParaRPr b="1" i="0" sz="1400" u="none" cap="none" strike="noStrike">
              <a:solidFill>
                <a:srgbClr val="FFFFFF"/>
              </a:solidFill>
              <a:latin typeface="Merriweather"/>
              <a:ea typeface="Merriweather"/>
              <a:cs typeface="Merriweather"/>
              <a:sym typeface="Merriweather"/>
            </a:endParaRPr>
          </a:p>
        </p:txBody>
      </p:sp>
      <p:pic>
        <p:nvPicPr>
          <p:cNvPr descr="A gray banner displaying the phrase &quot;RFO 1.101 Framework.&quot;" id="109" name="Google Shape;109;p4"/>
          <p:cNvPicPr preferRelativeResize="0"/>
          <p:nvPr/>
        </p:nvPicPr>
        <p:blipFill rotWithShape="1">
          <a:blip r:embed="rId3">
            <a:alphaModFix/>
          </a:blip>
          <a:srcRect b="81465" l="0" r="0" t="0"/>
          <a:stretch/>
        </p:blipFill>
        <p:spPr>
          <a:xfrm>
            <a:off x="3520800" y="1206783"/>
            <a:ext cx="2010944" cy="372725"/>
          </a:xfrm>
          <a:prstGeom prst="rect">
            <a:avLst/>
          </a:prstGeom>
          <a:noFill/>
          <a:ln>
            <a:noFill/>
          </a:ln>
        </p:spPr>
      </p:pic>
      <p:sp>
        <p:nvSpPr>
          <p:cNvPr id="110" name="Google Shape;110;p4"/>
          <p:cNvSpPr txBox="1"/>
          <p:nvPr/>
        </p:nvSpPr>
        <p:spPr>
          <a:xfrm>
            <a:off x="3628375" y="1262638"/>
            <a:ext cx="1795800" cy="261000"/>
          </a:xfrm>
          <a:prstGeom prst="rect">
            <a:avLst/>
          </a:prstGeom>
          <a:noFill/>
          <a:ln>
            <a:noFill/>
          </a:ln>
        </p:spPr>
        <p:txBody>
          <a:bodyPr anchorCtr="0" anchor="t" bIns="37775" lIns="75575" spcFirstLastPara="1" rIns="75575" wrap="square" tIns="37775">
            <a:spAutoFit/>
          </a:bodyPr>
          <a:lstStyle/>
          <a:p>
            <a:pPr indent="0" lvl="0" marL="0" marR="0" rtl="0" algn="ctr">
              <a:lnSpc>
                <a:spcPct val="100000"/>
              </a:lnSpc>
              <a:spcBef>
                <a:spcPts val="0"/>
              </a:spcBef>
              <a:spcAft>
                <a:spcPts val="0"/>
              </a:spcAft>
              <a:buClr>
                <a:srgbClr val="000000"/>
              </a:buClr>
              <a:buSzPts val="1157"/>
              <a:buFont typeface="Arial"/>
              <a:buNone/>
            </a:pPr>
            <a:r>
              <a:rPr b="1" i="0" lang="en" sz="1200" u="none" cap="none" strike="noStrike">
                <a:solidFill>
                  <a:srgbClr val="000000"/>
                </a:solidFill>
                <a:latin typeface="Merriweather"/>
                <a:ea typeface="Merriweather"/>
                <a:cs typeface="Merriweather"/>
                <a:sym typeface="Merriweather"/>
              </a:rPr>
              <a:t>RFO 1.101 Framework</a:t>
            </a:r>
            <a:endParaRPr b="0" i="0" sz="1200" u="none" cap="none" strike="noStrike">
              <a:solidFill>
                <a:srgbClr val="000000"/>
              </a:solidFill>
              <a:latin typeface="Merriweather"/>
              <a:ea typeface="Merriweather"/>
              <a:cs typeface="Merriweather"/>
              <a:sym typeface="Merriweather"/>
            </a:endParaRPr>
          </a:p>
        </p:txBody>
      </p:sp>
      <p:sp>
        <p:nvSpPr>
          <p:cNvPr id="111" name="Google Shape;111;p4"/>
          <p:cNvSpPr txBox="1"/>
          <p:nvPr/>
        </p:nvSpPr>
        <p:spPr>
          <a:xfrm>
            <a:off x="5381400" y="1709350"/>
            <a:ext cx="1927800" cy="291900"/>
          </a:xfrm>
          <a:prstGeom prst="rect">
            <a:avLst/>
          </a:prstGeom>
          <a:noFill/>
          <a:ln>
            <a:noFill/>
          </a:ln>
        </p:spPr>
        <p:txBody>
          <a:bodyPr anchorCtr="0" anchor="t" bIns="37775" lIns="75575" spcFirstLastPara="1" rIns="75575" wrap="square" tIns="37775">
            <a:spAutoFit/>
          </a:bodyPr>
          <a:lstStyle/>
          <a:p>
            <a:pPr indent="0" lvl="0" marL="0" marR="0" rtl="0" algn="ctr">
              <a:lnSpc>
                <a:spcPct val="100000"/>
              </a:lnSpc>
              <a:spcBef>
                <a:spcPts val="0"/>
              </a:spcBef>
              <a:spcAft>
                <a:spcPts val="0"/>
              </a:spcAft>
              <a:buClr>
                <a:srgbClr val="000000"/>
              </a:buClr>
              <a:buSzPts val="1157"/>
              <a:buFont typeface="Arial"/>
              <a:buNone/>
            </a:pPr>
            <a:r>
              <a:rPr b="1" i="0" lang="en" sz="1400" u="none" cap="none" strike="noStrike">
                <a:solidFill>
                  <a:srgbClr val="FFFFFF"/>
                </a:solidFill>
                <a:latin typeface="Merriweather"/>
                <a:ea typeface="Merriweather"/>
                <a:cs typeface="Merriweather"/>
                <a:sym typeface="Merriweather"/>
              </a:rPr>
              <a:t>NON-REGULATORY</a:t>
            </a:r>
            <a:endParaRPr b="1" i="0" sz="1400" u="none" cap="none" strike="noStrike">
              <a:solidFill>
                <a:srgbClr val="FFFFFF"/>
              </a:solidFill>
              <a:latin typeface="Merriweather"/>
              <a:ea typeface="Merriweather"/>
              <a:cs typeface="Merriweather"/>
              <a:sym typeface="Merriweather"/>
            </a:endParaRPr>
          </a:p>
        </p:txBody>
      </p:sp>
      <p:sp>
        <p:nvSpPr>
          <p:cNvPr descr="A blue square box containing the header &quot;Non-Regulatory&quot; and the terms &quot;FAR Companion (Federal Acquisition Regulation)&quot; and &quot;Category Management Buying Guide&quot; below it." id="112" name="Google Shape;112;p4"/>
          <p:cNvSpPr/>
          <p:nvPr/>
        </p:nvSpPr>
        <p:spPr>
          <a:xfrm>
            <a:off x="4544125" y="1619250"/>
            <a:ext cx="3917100" cy="1231800"/>
          </a:xfrm>
          <a:prstGeom prst="roundRect">
            <a:avLst>
              <a:gd fmla="val 16667" name="adj"/>
            </a:avLst>
          </a:prstGeom>
          <a:solidFill>
            <a:srgbClr val="17548E"/>
          </a:solidFill>
          <a:ln cap="flat" cmpd="sng" w="19050">
            <a:solidFill>
              <a:srgbClr val="072334"/>
            </a:solidFill>
            <a:prstDash val="solid"/>
            <a:round/>
            <a:headEnd len="sm" w="sm" type="none"/>
            <a:tailEnd len="sm" w="sm" type="none"/>
          </a:ln>
        </p:spPr>
        <p:txBody>
          <a:bodyPr anchorCtr="0" anchor="ctr" bIns="75575" lIns="75575" spcFirstLastPara="1" rIns="75575" wrap="square" tIns="75575">
            <a:noAutofit/>
          </a:bodyPr>
          <a:lstStyle/>
          <a:p>
            <a:pPr indent="0" lvl="0" marL="0" marR="0" rtl="0" algn="ctr">
              <a:lnSpc>
                <a:spcPct val="100000"/>
              </a:lnSpc>
              <a:spcBef>
                <a:spcPts val="0"/>
              </a:spcBef>
              <a:spcAft>
                <a:spcPts val="0"/>
              </a:spcAft>
              <a:buClr>
                <a:srgbClr val="000000"/>
              </a:buClr>
              <a:buSzPts val="1157"/>
              <a:buFont typeface="Arial"/>
              <a:buNone/>
            </a:pPr>
            <a:r>
              <a:t/>
            </a:r>
            <a:endParaRPr b="0" i="0" sz="1157" u="none" cap="none" strike="noStrike">
              <a:solidFill>
                <a:srgbClr val="000000"/>
              </a:solidFill>
              <a:latin typeface="Arial"/>
              <a:ea typeface="Arial"/>
              <a:cs typeface="Arial"/>
              <a:sym typeface="Arial"/>
            </a:endParaRPr>
          </a:p>
        </p:txBody>
      </p:sp>
      <p:sp>
        <p:nvSpPr>
          <p:cNvPr id="113" name="Google Shape;113;p4"/>
          <p:cNvSpPr txBox="1"/>
          <p:nvPr/>
        </p:nvSpPr>
        <p:spPr>
          <a:xfrm>
            <a:off x="4563380" y="1941636"/>
            <a:ext cx="3737400" cy="722700"/>
          </a:xfrm>
          <a:prstGeom prst="rect">
            <a:avLst/>
          </a:prstGeom>
          <a:noFill/>
          <a:ln>
            <a:noFill/>
          </a:ln>
        </p:spPr>
        <p:txBody>
          <a:bodyPr anchorCtr="0" anchor="t" bIns="37775" lIns="75575" spcFirstLastPara="1" rIns="75575" wrap="square" tIns="37775">
            <a:spAutoFit/>
          </a:bodyPr>
          <a:lstStyle/>
          <a:p>
            <a:pPr indent="-277872" lvl="0" marL="377944" marR="0" rtl="0" algn="l">
              <a:lnSpc>
                <a:spcPct val="100000"/>
              </a:lnSpc>
              <a:spcBef>
                <a:spcPts val="0"/>
              </a:spcBef>
              <a:spcAft>
                <a:spcPts val="0"/>
              </a:spcAft>
              <a:buClr>
                <a:srgbClr val="FFFFFF"/>
              </a:buClr>
              <a:buSzPts val="1400"/>
              <a:buFont typeface="Merriweather"/>
              <a:buChar char="●"/>
            </a:pPr>
            <a:r>
              <a:rPr b="1" i="0" lang="en" sz="1400" u="none" cap="none" strike="noStrike">
                <a:solidFill>
                  <a:srgbClr val="FFFFFF"/>
                </a:solidFill>
                <a:latin typeface="Merriweather"/>
                <a:ea typeface="Merriweather"/>
                <a:cs typeface="Merriweather"/>
                <a:sym typeface="Merriweather"/>
              </a:rPr>
              <a:t>FAR Companion*</a:t>
            </a:r>
            <a:endParaRPr b="1" i="0" sz="1400" u="none" cap="none" strike="noStrike">
              <a:solidFill>
                <a:srgbClr val="FFFFFF"/>
              </a:solidFill>
              <a:latin typeface="Merriweather"/>
              <a:ea typeface="Merriweather"/>
              <a:cs typeface="Merriweather"/>
              <a:sym typeface="Merriweather"/>
            </a:endParaRPr>
          </a:p>
          <a:p>
            <a:pPr indent="-277872" lvl="0" marL="377944" marR="0" rtl="0" algn="l">
              <a:lnSpc>
                <a:spcPct val="100000"/>
              </a:lnSpc>
              <a:spcBef>
                <a:spcPts val="0"/>
              </a:spcBef>
              <a:spcAft>
                <a:spcPts val="0"/>
              </a:spcAft>
              <a:buClr>
                <a:srgbClr val="FFFFFF"/>
              </a:buClr>
              <a:buSzPts val="1400"/>
              <a:buFont typeface="Merriweather"/>
              <a:buChar char="●"/>
            </a:pPr>
            <a:r>
              <a:rPr b="1" i="0" lang="en" sz="1400" u="none" cap="none" strike="noStrike">
                <a:solidFill>
                  <a:srgbClr val="FFFFFF"/>
                </a:solidFill>
                <a:latin typeface="Merriweather"/>
                <a:ea typeface="Merriweather"/>
                <a:cs typeface="Merriweather"/>
                <a:sym typeface="Merriweather"/>
              </a:rPr>
              <a:t>Category Management Buying Guide*</a:t>
            </a:r>
            <a:endParaRPr b="1" i="0" sz="1400" u="none" cap="none" strike="noStrike">
              <a:solidFill>
                <a:srgbClr val="FFFFFF"/>
              </a:solidFill>
              <a:latin typeface="Merriweather"/>
              <a:ea typeface="Merriweather"/>
              <a:cs typeface="Merriweather"/>
              <a:sym typeface="Merriweather"/>
            </a:endParaRPr>
          </a:p>
        </p:txBody>
      </p:sp>
      <p:sp>
        <p:nvSpPr>
          <p:cNvPr id="114" name="Google Shape;114;p4"/>
          <p:cNvSpPr txBox="1"/>
          <p:nvPr/>
        </p:nvSpPr>
        <p:spPr>
          <a:xfrm>
            <a:off x="940205" y="4087448"/>
            <a:ext cx="7263600" cy="414900"/>
          </a:xfrm>
          <a:prstGeom prst="rect">
            <a:avLst/>
          </a:prstGeom>
          <a:noFill/>
          <a:ln>
            <a:noFill/>
          </a:ln>
        </p:spPr>
        <p:txBody>
          <a:bodyPr anchorCtr="0" anchor="t" bIns="37775" lIns="75575" spcFirstLastPara="1" rIns="75575" wrap="square" tIns="37775">
            <a:spAutoFit/>
          </a:bodyPr>
          <a:lstStyle/>
          <a:p>
            <a:pPr indent="0" lvl="0" marL="0" marR="0" rtl="0" algn="l">
              <a:lnSpc>
                <a:spcPct val="100000"/>
              </a:lnSpc>
              <a:spcBef>
                <a:spcPts val="0"/>
              </a:spcBef>
              <a:spcAft>
                <a:spcPts val="0"/>
              </a:spcAft>
              <a:buClr>
                <a:srgbClr val="000000"/>
              </a:buClr>
              <a:buSzPts val="992"/>
              <a:buFont typeface="Arial"/>
              <a:buNone/>
            </a:pPr>
            <a:r>
              <a:rPr b="0" i="0" lang="en" sz="1100" u="none" cap="none" strike="noStrike">
                <a:solidFill>
                  <a:srgbClr val="000000"/>
                </a:solidFill>
                <a:latin typeface="Merriweather"/>
                <a:ea typeface="Merriweather"/>
                <a:cs typeface="Merriweather"/>
                <a:sym typeface="Merriweather"/>
              </a:rPr>
              <a:t>* Living resources that will be regularly updated to reflect evolving best practices and the changing way that commercial supplies and services are purchased.</a:t>
            </a:r>
            <a:endParaRPr b="0" i="0" sz="1100" u="none" cap="none" strike="noStrike">
              <a:solidFill>
                <a:srgbClr val="000000"/>
              </a:solidFill>
              <a:latin typeface="Merriweather"/>
              <a:ea typeface="Merriweather"/>
              <a:cs typeface="Merriweather"/>
              <a:sym typeface="Merriweather"/>
            </a:endParaRPr>
          </a:p>
        </p:txBody>
      </p:sp>
      <p:sp>
        <p:nvSpPr>
          <p:cNvPr id="115" name="Google Shape;115;p4"/>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800">
                <a:solidFill>
                  <a:schemeClr val="dk1"/>
                </a:solidFill>
                <a:latin typeface="Merriweather"/>
                <a:ea typeface="Merriweather"/>
                <a:cs typeface="Merriweather"/>
                <a:sym typeface="Merriweather"/>
              </a:rPr>
              <a:t>The RFO &amp; Icon Key</a:t>
            </a:r>
            <a:endParaRPr b="1" sz="1800">
              <a:solidFill>
                <a:schemeClr val="dk1"/>
              </a:solidFill>
              <a:latin typeface="Merriweather"/>
              <a:ea typeface="Merriweather"/>
              <a:cs typeface="Merriweather"/>
              <a:sym typeface="Merriweather"/>
            </a:endParaRPr>
          </a:p>
        </p:txBody>
      </p:sp>
      <p:cxnSp>
        <p:nvCxnSpPr>
          <p:cNvPr id="121" name="Google Shape;121;p5"/>
          <p:cNvCxnSpPr/>
          <p:nvPr/>
        </p:nvCxnSpPr>
        <p:spPr>
          <a:xfrm>
            <a:off x="311690" y="931850"/>
            <a:ext cx="5497200" cy="0"/>
          </a:xfrm>
          <a:prstGeom prst="straightConnector1">
            <a:avLst/>
          </a:prstGeom>
          <a:noFill/>
          <a:ln cap="flat" cmpd="sng" w="9525">
            <a:solidFill>
              <a:schemeClr val="dk2"/>
            </a:solidFill>
            <a:prstDash val="solid"/>
            <a:round/>
            <a:headEnd len="sm" w="sm" type="none"/>
            <a:tailEnd len="sm" w="sm" type="none"/>
          </a:ln>
        </p:spPr>
      </p:cxnSp>
      <p:pic>
        <p:nvPicPr>
          <p:cNvPr descr="A blue banner displaying the phrase &quot;Empowering the AWF.&quot;&#10;" id="122" name="Google Shape;122;p5"/>
          <p:cNvPicPr preferRelativeResize="0"/>
          <p:nvPr/>
        </p:nvPicPr>
        <p:blipFill rotWithShape="1">
          <a:blip r:embed="rId3">
            <a:alphaModFix/>
          </a:blip>
          <a:srcRect b="0" l="0" r="0" t="0"/>
          <a:stretch/>
        </p:blipFill>
        <p:spPr>
          <a:xfrm>
            <a:off x="7223100" y="85250"/>
            <a:ext cx="1044774" cy="1044774"/>
          </a:xfrm>
          <a:prstGeom prst="rect">
            <a:avLst/>
          </a:prstGeom>
          <a:noFill/>
          <a:ln>
            <a:noFill/>
          </a:ln>
        </p:spPr>
      </p:pic>
      <p:pic>
        <p:nvPicPr>
          <p:cNvPr descr="A gray banner displaying the phrase &quot;Your New FAR Toolkit&quot;" id="123" name="Google Shape;123;p5"/>
          <p:cNvPicPr preferRelativeResize="0"/>
          <p:nvPr/>
        </p:nvPicPr>
        <p:blipFill rotWithShape="1">
          <a:blip r:embed="rId4">
            <a:alphaModFix/>
          </a:blip>
          <a:srcRect b="81465" l="0" r="0" t="0"/>
          <a:stretch/>
        </p:blipFill>
        <p:spPr>
          <a:xfrm>
            <a:off x="2990038" y="974788"/>
            <a:ext cx="3317725" cy="465825"/>
          </a:xfrm>
          <a:prstGeom prst="rect">
            <a:avLst/>
          </a:prstGeom>
          <a:noFill/>
          <a:ln>
            <a:noFill/>
          </a:ln>
        </p:spPr>
      </p:pic>
      <p:sp>
        <p:nvSpPr>
          <p:cNvPr id="124" name="Google Shape;124;p5"/>
          <p:cNvSpPr txBox="1"/>
          <p:nvPr/>
        </p:nvSpPr>
        <p:spPr>
          <a:xfrm>
            <a:off x="3272801" y="1049713"/>
            <a:ext cx="2752200" cy="335100"/>
          </a:xfrm>
          <a:prstGeom prst="rect">
            <a:avLst/>
          </a:prstGeom>
          <a:solidFill>
            <a:srgbClr val="B8B8B8"/>
          </a:solidFill>
          <a:ln>
            <a:noFill/>
          </a:ln>
        </p:spPr>
        <p:txBody>
          <a:bodyPr anchorCtr="0" anchor="t" bIns="43375" lIns="86725" spcFirstLastPara="1" rIns="86725" wrap="square" tIns="43375">
            <a:spAutoFit/>
          </a:bodyPr>
          <a:lstStyle/>
          <a:p>
            <a:pPr indent="0" lvl="0" marL="0" marR="0" rtl="0" algn="ctr">
              <a:lnSpc>
                <a:spcPct val="100000"/>
              </a:lnSpc>
              <a:spcBef>
                <a:spcPts val="0"/>
              </a:spcBef>
              <a:spcAft>
                <a:spcPts val="0"/>
              </a:spcAft>
              <a:buClr>
                <a:srgbClr val="000000"/>
              </a:buClr>
              <a:buSzPts val="1328"/>
              <a:buFont typeface="Arial"/>
              <a:buNone/>
            </a:pPr>
            <a:r>
              <a:rPr b="1" i="0" lang="en" sz="1607" u="none" cap="none" strike="noStrike">
                <a:solidFill>
                  <a:srgbClr val="000000"/>
                </a:solidFill>
                <a:latin typeface="Arial"/>
                <a:ea typeface="Arial"/>
                <a:cs typeface="Arial"/>
                <a:sym typeface="Arial"/>
              </a:rPr>
              <a:t>Your New FAR ToolKit</a:t>
            </a:r>
            <a:endParaRPr b="0" i="0" sz="1607" u="none" cap="none" strike="noStrike">
              <a:solidFill>
                <a:srgbClr val="000000"/>
              </a:solidFill>
              <a:latin typeface="Arial"/>
              <a:ea typeface="Arial"/>
              <a:cs typeface="Arial"/>
              <a:sym typeface="Arial"/>
            </a:endParaRPr>
          </a:p>
        </p:txBody>
      </p:sp>
      <p:sp>
        <p:nvSpPr>
          <p:cNvPr descr="A red square box containing the header &quot;Regulatory&quot; and the terms &quot;Revolutionary FAR Overhaul (RFO)&quot; and &quot;Agency Supplement or Agency Policy&quot; below it." id="125" name="Google Shape;125;p5"/>
          <p:cNvSpPr/>
          <p:nvPr/>
        </p:nvSpPr>
        <p:spPr>
          <a:xfrm>
            <a:off x="997900" y="1483550"/>
            <a:ext cx="3564300" cy="2897400"/>
          </a:xfrm>
          <a:prstGeom prst="roundRect">
            <a:avLst>
              <a:gd fmla="val 16667" name="adj"/>
            </a:avLst>
          </a:prstGeom>
          <a:solidFill>
            <a:srgbClr val="980101"/>
          </a:solidFill>
          <a:ln cap="flat" cmpd="sng" w="14525">
            <a:solidFill>
              <a:srgbClr val="595959"/>
            </a:solidFill>
            <a:prstDash val="solid"/>
            <a:round/>
            <a:headEnd len="sm" w="sm" type="none"/>
            <a:tailEnd len="sm" w="sm" type="none"/>
          </a:ln>
        </p:spPr>
        <p:txBody>
          <a:bodyPr anchorCtr="0" anchor="ctr" bIns="57600" lIns="57600" spcFirstLastPara="1" rIns="57600" wrap="square" tIns="57600">
            <a:noAutofit/>
          </a:bodyPr>
          <a:lstStyle/>
          <a:p>
            <a:pPr indent="0" lvl="0" marL="0" marR="0" rtl="0" algn="ctr">
              <a:lnSpc>
                <a:spcPct val="100000"/>
              </a:lnSpc>
              <a:spcBef>
                <a:spcPts val="0"/>
              </a:spcBef>
              <a:spcAft>
                <a:spcPts val="0"/>
              </a:spcAft>
              <a:buClr>
                <a:srgbClr val="000000"/>
              </a:buClr>
              <a:buSzPts val="883"/>
              <a:buFont typeface="Arial"/>
              <a:buNone/>
            </a:pPr>
            <a:r>
              <a:t/>
            </a:r>
            <a:endParaRPr b="0" i="0" sz="883" u="none" cap="none" strike="noStrike">
              <a:solidFill>
                <a:srgbClr val="000000"/>
              </a:solidFill>
              <a:latin typeface="Arial"/>
              <a:ea typeface="Arial"/>
              <a:cs typeface="Arial"/>
              <a:sym typeface="Arial"/>
            </a:endParaRPr>
          </a:p>
        </p:txBody>
      </p:sp>
      <p:sp>
        <p:nvSpPr>
          <p:cNvPr id="126" name="Google Shape;126;p5"/>
          <p:cNvSpPr txBox="1"/>
          <p:nvPr/>
        </p:nvSpPr>
        <p:spPr>
          <a:xfrm>
            <a:off x="1844495" y="1533211"/>
            <a:ext cx="1871100" cy="249300"/>
          </a:xfrm>
          <a:prstGeom prst="rect">
            <a:avLst/>
          </a:prstGeom>
          <a:noFill/>
          <a:ln>
            <a:noFill/>
          </a:ln>
        </p:spPr>
        <p:txBody>
          <a:bodyPr anchorCtr="0" anchor="t" bIns="28825" lIns="57600" spcFirstLastPara="1" rIns="57600" wrap="square" tIns="28825">
            <a:spAutoFit/>
          </a:bodyPr>
          <a:lstStyle/>
          <a:p>
            <a:pPr indent="0" lvl="0" marL="0" marR="0" rtl="0" algn="ctr">
              <a:lnSpc>
                <a:spcPct val="100000"/>
              </a:lnSpc>
              <a:spcBef>
                <a:spcPts val="0"/>
              </a:spcBef>
              <a:spcAft>
                <a:spcPts val="0"/>
              </a:spcAft>
              <a:buClr>
                <a:srgbClr val="000000"/>
              </a:buClr>
              <a:buSzPts val="883"/>
              <a:buFont typeface="Arial"/>
              <a:buNone/>
            </a:pPr>
            <a:r>
              <a:rPr b="1" i="0" lang="en" sz="1241" u="none" cap="none" strike="noStrike">
                <a:solidFill>
                  <a:srgbClr val="F6F6F6"/>
                </a:solidFill>
                <a:latin typeface="Arial"/>
                <a:ea typeface="Arial"/>
                <a:cs typeface="Arial"/>
                <a:sym typeface="Arial"/>
              </a:rPr>
              <a:t>REGULATORY</a:t>
            </a:r>
            <a:endParaRPr b="1" i="0" sz="1241" u="none" cap="none" strike="noStrike">
              <a:solidFill>
                <a:srgbClr val="F6F6F6"/>
              </a:solidFill>
              <a:latin typeface="Arial"/>
              <a:ea typeface="Arial"/>
              <a:cs typeface="Arial"/>
              <a:sym typeface="Arial"/>
            </a:endParaRPr>
          </a:p>
        </p:txBody>
      </p:sp>
      <p:grpSp>
        <p:nvGrpSpPr>
          <p:cNvPr descr="Image of the Revolutionary FAR Overhaul (RFO) Logo" id="127" name="Google Shape;127;p5"/>
          <p:cNvGrpSpPr/>
          <p:nvPr/>
        </p:nvGrpSpPr>
        <p:grpSpPr>
          <a:xfrm>
            <a:off x="1191964" y="1743097"/>
            <a:ext cx="689189" cy="689249"/>
            <a:chOff x="567226" y="1792421"/>
            <a:chExt cx="599295" cy="599295"/>
          </a:xfrm>
        </p:grpSpPr>
        <p:grpSp>
          <p:nvGrpSpPr>
            <p:cNvPr id="128" name="Google Shape;128;p5"/>
            <p:cNvGrpSpPr/>
            <p:nvPr/>
          </p:nvGrpSpPr>
          <p:grpSpPr>
            <a:xfrm>
              <a:off x="567226" y="1792421"/>
              <a:ext cx="599295" cy="599295"/>
              <a:chOff x="274952" y="219328"/>
              <a:chExt cx="1923900" cy="1923900"/>
            </a:xfrm>
          </p:grpSpPr>
          <p:sp>
            <p:nvSpPr>
              <p:cNvPr id="129" name="Google Shape;129;p5"/>
              <p:cNvSpPr/>
              <p:nvPr/>
            </p:nvSpPr>
            <p:spPr>
              <a:xfrm>
                <a:off x="274952" y="219328"/>
                <a:ext cx="1923900" cy="1923900"/>
              </a:xfrm>
              <a:prstGeom prst="ellipse">
                <a:avLst/>
              </a:prstGeom>
              <a:solidFill>
                <a:srgbClr val="FFFFFF"/>
              </a:solidFill>
              <a:ln cap="flat" cmpd="sng" w="12650">
                <a:solidFill>
                  <a:srgbClr val="BFBFBF"/>
                </a:solidFill>
                <a:prstDash val="solid"/>
                <a:round/>
                <a:headEnd len="sm" w="sm" type="none"/>
                <a:tailEnd len="sm" w="sm" type="none"/>
              </a:ln>
              <a:effectLst>
                <a:outerShdw blurRad="20471" rotWithShape="0" algn="bl" dir="5400000" dist="6824">
                  <a:srgbClr val="000000">
                    <a:alpha val="50196"/>
                  </a:srgbClr>
                </a:outerShdw>
              </a:effectLst>
            </p:spPr>
            <p:txBody>
              <a:bodyPr anchorCtr="0" anchor="ctr" bIns="10100" lIns="20200" spcFirstLastPara="1" rIns="20200" wrap="square" tIns="10100">
                <a:noAutofit/>
              </a:bodyPr>
              <a:lstStyle/>
              <a:p>
                <a:pPr indent="0" lvl="0" marL="0" marR="0" rtl="0" algn="ctr">
                  <a:lnSpc>
                    <a:spcPct val="100000"/>
                  </a:lnSpc>
                  <a:spcBef>
                    <a:spcPts val="0"/>
                  </a:spcBef>
                  <a:spcAft>
                    <a:spcPts val="0"/>
                  </a:spcAft>
                  <a:buClr>
                    <a:srgbClr val="072334"/>
                  </a:buClr>
                  <a:buSzPts val="353"/>
                  <a:buFont typeface="Arial"/>
                  <a:buNone/>
                </a:pPr>
                <a:r>
                  <a:t/>
                </a:r>
                <a:endParaRPr b="0" i="0" sz="353" u="none" cap="none" strike="noStrike">
                  <a:solidFill>
                    <a:srgbClr val="072334"/>
                  </a:solidFill>
                  <a:latin typeface="Arial"/>
                  <a:ea typeface="Arial"/>
                  <a:cs typeface="Arial"/>
                  <a:sym typeface="Arial"/>
                </a:endParaRPr>
              </a:p>
            </p:txBody>
          </p:sp>
          <p:pic>
            <p:nvPicPr>
              <p:cNvPr descr="FAR Companion cover" id="130" name="Google Shape;130;p5"/>
              <p:cNvPicPr preferRelativeResize="0"/>
              <p:nvPr/>
            </p:nvPicPr>
            <p:blipFill rotWithShape="1">
              <a:blip r:embed="rId5">
                <a:alphaModFix/>
              </a:blip>
              <a:srcRect b="0" l="-1090" r="1090" t="0"/>
              <a:stretch/>
            </p:blipFill>
            <p:spPr>
              <a:xfrm>
                <a:off x="723000" y="512949"/>
                <a:ext cx="1049226" cy="1353679"/>
              </a:xfrm>
              <a:prstGeom prst="rect">
                <a:avLst/>
              </a:prstGeom>
              <a:noFill/>
              <a:ln cap="flat" cmpd="sng" w="9525">
                <a:solidFill>
                  <a:srgbClr val="BFBFBF"/>
                </a:solidFill>
                <a:prstDash val="solid"/>
                <a:round/>
                <a:headEnd len="sm" w="sm" type="none"/>
                <a:tailEnd len="sm" w="sm" type="none"/>
              </a:ln>
            </p:spPr>
          </p:pic>
        </p:grpSp>
        <p:sp>
          <p:nvSpPr>
            <p:cNvPr id="131" name="Google Shape;131;p5"/>
            <p:cNvSpPr txBox="1"/>
            <p:nvPr/>
          </p:nvSpPr>
          <p:spPr>
            <a:xfrm>
              <a:off x="689011" y="2145325"/>
              <a:ext cx="233400" cy="129300"/>
            </a:xfrm>
            <a:prstGeom prst="rect">
              <a:avLst/>
            </a:prstGeom>
            <a:noFill/>
            <a:ln>
              <a:noFill/>
            </a:ln>
          </p:spPr>
          <p:txBody>
            <a:bodyPr anchorCtr="0" anchor="t" bIns="16375" lIns="32775" spcFirstLastPara="1" rIns="32775" wrap="square" tIns="16375">
              <a:spAutoFit/>
            </a:bodyPr>
            <a:lstStyle/>
            <a:p>
              <a:pPr indent="0" lvl="0" marL="0" marR="0" rtl="0" algn="l">
                <a:lnSpc>
                  <a:spcPct val="100000"/>
                </a:lnSpc>
                <a:spcBef>
                  <a:spcPts val="0"/>
                </a:spcBef>
                <a:spcAft>
                  <a:spcPts val="0"/>
                </a:spcAft>
                <a:buClr>
                  <a:srgbClr val="000000"/>
                </a:buClr>
                <a:buSzPts val="752"/>
                <a:buFont typeface="Arial"/>
                <a:buNone/>
              </a:pPr>
              <a:r>
                <a:rPr b="1" i="0" lang="en" sz="752" u="none" cap="none" strike="noStrike">
                  <a:solidFill>
                    <a:srgbClr val="021F34"/>
                  </a:solidFill>
                  <a:latin typeface="Poppins"/>
                  <a:ea typeface="Poppins"/>
                  <a:cs typeface="Poppins"/>
                  <a:sym typeface="Poppins"/>
                </a:rPr>
                <a:t>RFO</a:t>
              </a:r>
              <a:endParaRPr b="1" i="0" sz="681" u="none" cap="none" strike="noStrike">
                <a:solidFill>
                  <a:srgbClr val="990000"/>
                </a:solidFill>
                <a:latin typeface="Arial"/>
                <a:ea typeface="Arial"/>
                <a:cs typeface="Arial"/>
                <a:sym typeface="Arial"/>
              </a:endParaRPr>
            </a:p>
          </p:txBody>
        </p:sp>
        <p:sp>
          <p:nvSpPr>
            <p:cNvPr id="132" name="Google Shape;132;p5"/>
            <p:cNvSpPr/>
            <p:nvPr/>
          </p:nvSpPr>
          <p:spPr>
            <a:xfrm>
              <a:off x="736781" y="1968895"/>
              <a:ext cx="208200" cy="46200"/>
            </a:xfrm>
            <a:prstGeom prst="rect">
              <a:avLst/>
            </a:prstGeom>
            <a:solidFill>
              <a:srgbClr val="F6F6F6"/>
            </a:solidFill>
            <a:ln cap="flat" cmpd="sng" w="9525">
              <a:solidFill>
                <a:srgbClr val="F6F6F6"/>
              </a:solidFill>
              <a:prstDash val="solid"/>
              <a:round/>
              <a:headEnd len="sm" w="sm" type="none"/>
              <a:tailEnd len="sm" w="sm" type="none"/>
            </a:ln>
          </p:spPr>
          <p:txBody>
            <a:bodyPr anchorCtr="0" anchor="ctr" bIns="32775" lIns="32775" spcFirstLastPara="1" rIns="32775" wrap="square" tIns="32775">
              <a:noAutofit/>
            </a:bodyPr>
            <a:lstStyle/>
            <a:p>
              <a:pPr indent="0" lvl="0" marL="0" marR="0" rtl="0" algn="ctr">
                <a:lnSpc>
                  <a:spcPct val="100000"/>
                </a:lnSpc>
                <a:spcBef>
                  <a:spcPts val="0"/>
                </a:spcBef>
                <a:spcAft>
                  <a:spcPts val="0"/>
                </a:spcAft>
                <a:buClr>
                  <a:srgbClr val="000000"/>
                </a:buClr>
                <a:buSzPts val="501"/>
                <a:buFont typeface="Arial"/>
                <a:buNone/>
              </a:pPr>
              <a:r>
                <a:t/>
              </a:r>
              <a:endParaRPr b="0" i="0" sz="501" u="none" cap="none" strike="noStrike">
                <a:solidFill>
                  <a:srgbClr val="F6F6F6"/>
                </a:solidFill>
                <a:latin typeface="Arial"/>
                <a:ea typeface="Arial"/>
                <a:cs typeface="Arial"/>
                <a:sym typeface="Arial"/>
              </a:endParaRPr>
            </a:p>
          </p:txBody>
        </p:sp>
      </p:grpSp>
      <p:sp>
        <p:nvSpPr>
          <p:cNvPr id="133" name="Google Shape;133;p5"/>
          <p:cNvSpPr txBox="1"/>
          <p:nvPr/>
        </p:nvSpPr>
        <p:spPr>
          <a:xfrm>
            <a:off x="2060432" y="1832163"/>
            <a:ext cx="2477100" cy="558900"/>
          </a:xfrm>
          <a:prstGeom prst="rect">
            <a:avLst/>
          </a:prstGeom>
          <a:noFill/>
          <a:ln>
            <a:noFill/>
          </a:ln>
        </p:spPr>
        <p:txBody>
          <a:bodyPr anchorCtr="0" anchor="t" bIns="87725" lIns="87725" spcFirstLastPara="1" rIns="87725" wrap="square" tIns="87725">
            <a:noAutofit/>
          </a:bodyPr>
          <a:lstStyle/>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Revolutionary FAR Overhaul</a:t>
            </a:r>
            <a:endParaRPr b="0" i="0" sz="1306" u="none" cap="none" strike="noStrike">
              <a:solidFill>
                <a:srgbClr val="F6F6F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(RFO)</a:t>
            </a:r>
            <a:endParaRPr b="0" i="0" sz="1306" u="none" cap="none" strike="noStrike">
              <a:solidFill>
                <a:srgbClr val="F6F6F6"/>
              </a:solidFill>
              <a:latin typeface="Arial"/>
              <a:ea typeface="Arial"/>
              <a:cs typeface="Arial"/>
              <a:sym typeface="Arial"/>
            </a:endParaRPr>
          </a:p>
        </p:txBody>
      </p:sp>
      <p:grpSp>
        <p:nvGrpSpPr>
          <p:cNvPr descr="Image of a square box with two arrows pointing at boxes labeled as Agency Supplement or Agency Policy Logo." id="134" name="Google Shape;134;p5"/>
          <p:cNvGrpSpPr/>
          <p:nvPr/>
        </p:nvGrpSpPr>
        <p:grpSpPr>
          <a:xfrm>
            <a:off x="1191965" y="2666134"/>
            <a:ext cx="689190" cy="689190"/>
            <a:chOff x="567222" y="2825405"/>
            <a:chExt cx="599400" cy="599400"/>
          </a:xfrm>
        </p:grpSpPr>
        <p:sp>
          <p:nvSpPr>
            <p:cNvPr id="135" name="Google Shape;135;p5"/>
            <p:cNvSpPr/>
            <p:nvPr/>
          </p:nvSpPr>
          <p:spPr>
            <a:xfrm>
              <a:off x="567222" y="2825405"/>
              <a:ext cx="599400" cy="599400"/>
            </a:xfrm>
            <a:prstGeom prst="ellipse">
              <a:avLst/>
            </a:prstGeom>
            <a:solidFill>
              <a:srgbClr val="FFFFFF"/>
            </a:solidFill>
            <a:ln cap="flat" cmpd="sng" w="21925">
              <a:solidFill>
                <a:srgbClr val="BFBFBF"/>
              </a:solidFill>
              <a:prstDash val="solid"/>
              <a:round/>
              <a:headEnd len="sm" w="sm" type="none"/>
              <a:tailEnd len="sm" w="sm" type="none"/>
            </a:ln>
          </p:spPr>
          <p:txBody>
            <a:bodyPr anchorCtr="0" anchor="ctr" bIns="38525" lIns="77050" spcFirstLastPara="1" rIns="77050" wrap="square" tIns="38525">
              <a:noAutofit/>
            </a:bodyPr>
            <a:lstStyle/>
            <a:p>
              <a:pPr indent="0" lvl="0" marL="0" marR="0" rtl="0" algn="ctr">
                <a:lnSpc>
                  <a:spcPct val="100000"/>
                </a:lnSpc>
                <a:spcBef>
                  <a:spcPts val="0"/>
                </a:spcBef>
                <a:spcAft>
                  <a:spcPts val="0"/>
                </a:spcAft>
                <a:buClr>
                  <a:srgbClr val="072334"/>
                </a:buClr>
                <a:buSzPts val="1349"/>
                <a:buFont typeface="Arial"/>
                <a:buNone/>
              </a:pPr>
              <a:r>
                <a:t/>
              </a:r>
              <a:endParaRPr b="0" i="0" sz="1349" u="none" cap="none" strike="noStrike">
                <a:solidFill>
                  <a:srgbClr val="072334"/>
                </a:solidFill>
                <a:latin typeface="Arial"/>
                <a:ea typeface="Arial"/>
                <a:cs typeface="Arial"/>
                <a:sym typeface="Arial"/>
              </a:endParaRPr>
            </a:p>
          </p:txBody>
        </p:sp>
        <p:pic>
          <p:nvPicPr>
            <p:cNvPr id="136" name="Google Shape;136;p5"/>
            <p:cNvPicPr preferRelativeResize="0"/>
            <p:nvPr/>
          </p:nvPicPr>
          <p:blipFill rotWithShape="1">
            <a:blip r:embed="rId6">
              <a:alphaModFix/>
            </a:blip>
            <a:srcRect b="0" l="0" r="0" t="0"/>
            <a:stretch/>
          </p:blipFill>
          <p:spPr>
            <a:xfrm>
              <a:off x="680145" y="2918704"/>
              <a:ext cx="357473" cy="383485"/>
            </a:xfrm>
            <a:prstGeom prst="rect">
              <a:avLst/>
            </a:prstGeom>
            <a:noFill/>
            <a:ln cap="flat" cmpd="sng" w="21925">
              <a:solidFill>
                <a:srgbClr val="595959"/>
              </a:solidFill>
              <a:prstDash val="solid"/>
              <a:round/>
              <a:headEnd len="sm" w="sm" type="none"/>
              <a:tailEnd len="sm" w="sm" type="none"/>
            </a:ln>
          </p:spPr>
        </p:pic>
      </p:grpSp>
      <p:sp>
        <p:nvSpPr>
          <p:cNvPr id="137" name="Google Shape;137;p5"/>
          <p:cNvSpPr txBox="1"/>
          <p:nvPr/>
        </p:nvSpPr>
        <p:spPr>
          <a:xfrm>
            <a:off x="2060436" y="2734873"/>
            <a:ext cx="2256300" cy="465900"/>
          </a:xfrm>
          <a:prstGeom prst="rect">
            <a:avLst/>
          </a:prstGeom>
          <a:noFill/>
          <a:ln>
            <a:noFill/>
          </a:ln>
        </p:spPr>
        <p:txBody>
          <a:bodyPr anchorCtr="0" anchor="t" bIns="87725" lIns="87725" spcFirstLastPara="1" rIns="87725" wrap="square" tIns="87725">
            <a:noAutofit/>
          </a:bodyPr>
          <a:lstStyle/>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Agency Supplement or Agency Policy</a:t>
            </a:r>
            <a:endParaRPr b="0" i="0" sz="1306" u="none" cap="none" strike="noStrike">
              <a:solidFill>
                <a:srgbClr val="F6F6F6"/>
              </a:solidFill>
              <a:latin typeface="Arial"/>
              <a:ea typeface="Arial"/>
              <a:cs typeface="Arial"/>
              <a:sym typeface="Arial"/>
            </a:endParaRPr>
          </a:p>
        </p:txBody>
      </p:sp>
      <p:sp>
        <p:nvSpPr>
          <p:cNvPr id="138" name="Google Shape;138;p5"/>
          <p:cNvSpPr txBox="1"/>
          <p:nvPr/>
        </p:nvSpPr>
        <p:spPr>
          <a:xfrm>
            <a:off x="4955312" y="2144735"/>
            <a:ext cx="315300" cy="148200"/>
          </a:xfrm>
          <a:prstGeom prst="rect">
            <a:avLst/>
          </a:prstGeom>
          <a:noFill/>
          <a:ln>
            <a:noFill/>
          </a:ln>
        </p:spPr>
        <p:txBody>
          <a:bodyPr anchorCtr="0" anchor="t" bIns="21975" lIns="43975" spcFirstLastPara="1" rIns="43975" wrap="square" tIns="21975">
            <a:spAutoFit/>
          </a:bodyPr>
          <a:lstStyle/>
          <a:p>
            <a:pPr indent="0" lvl="0" marL="0" marR="0" rtl="0" algn="l">
              <a:lnSpc>
                <a:spcPct val="100000"/>
              </a:lnSpc>
              <a:spcBef>
                <a:spcPts val="0"/>
              </a:spcBef>
              <a:spcAft>
                <a:spcPts val="0"/>
              </a:spcAft>
              <a:buClr>
                <a:srgbClr val="000000"/>
              </a:buClr>
              <a:buSzPts val="674"/>
              <a:buFont typeface="Arial"/>
              <a:buNone/>
            </a:pPr>
            <a:r>
              <a:rPr b="1" i="0" lang="en" sz="674" u="none" cap="none" strike="noStrike">
                <a:solidFill>
                  <a:srgbClr val="021F34"/>
                </a:solidFill>
                <a:latin typeface="Poppins"/>
                <a:ea typeface="Poppins"/>
                <a:cs typeface="Poppins"/>
                <a:sym typeface="Poppins"/>
              </a:rPr>
              <a:t>FC</a:t>
            </a:r>
            <a:endParaRPr b="1" i="0" sz="674" u="none" cap="none" strike="noStrike">
              <a:solidFill>
                <a:srgbClr val="990000"/>
              </a:solidFill>
              <a:latin typeface="Arial"/>
              <a:ea typeface="Arial"/>
              <a:cs typeface="Arial"/>
              <a:sym typeface="Arial"/>
            </a:endParaRPr>
          </a:p>
        </p:txBody>
      </p:sp>
      <p:sp>
        <p:nvSpPr>
          <p:cNvPr descr="A blue square box containing the header &quot;Non-Regulatory Best Practice Resources&quot; and the terms &quot;FAR Companion Guide (FC)&quot;, &quot;Category Management Buying Guide (CMBG)&quot;, and Smart Accelerator (SA) below it." id="139" name="Google Shape;139;p5"/>
          <p:cNvSpPr/>
          <p:nvPr/>
        </p:nvSpPr>
        <p:spPr>
          <a:xfrm>
            <a:off x="4625575" y="1416825"/>
            <a:ext cx="3520500" cy="2964000"/>
          </a:xfrm>
          <a:prstGeom prst="roundRect">
            <a:avLst>
              <a:gd fmla="val 16667" name="adj"/>
            </a:avLst>
          </a:prstGeom>
          <a:solidFill>
            <a:srgbClr val="17548E"/>
          </a:solidFill>
          <a:ln cap="flat" cmpd="sng" w="14525">
            <a:solidFill>
              <a:srgbClr val="000000"/>
            </a:solidFill>
            <a:prstDash val="solid"/>
            <a:round/>
            <a:headEnd len="sm" w="sm" type="none"/>
            <a:tailEnd len="sm" w="sm" type="none"/>
          </a:ln>
        </p:spPr>
        <p:txBody>
          <a:bodyPr anchorCtr="0" anchor="ctr" bIns="57600" lIns="57600" spcFirstLastPara="1" rIns="57600" wrap="square" tIns="57600">
            <a:noAutofit/>
          </a:bodyPr>
          <a:lstStyle/>
          <a:p>
            <a:pPr indent="0" lvl="0" marL="0" marR="0" rtl="0" algn="ctr">
              <a:lnSpc>
                <a:spcPct val="100000"/>
              </a:lnSpc>
              <a:spcBef>
                <a:spcPts val="0"/>
              </a:spcBef>
              <a:spcAft>
                <a:spcPts val="0"/>
              </a:spcAft>
              <a:buClr>
                <a:srgbClr val="000000"/>
              </a:buClr>
              <a:buSzPts val="883"/>
              <a:buFont typeface="Arial"/>
              <a:buNone/>
            </a:pPr>
            <a:r>
              <a:t/>
            </a:r>
            <a:endParaRPr b="0" i="0" sz="883" u="none" cap="none" strike="noStrike">
              <a:solidFill>
                <a:srgbClr val="000000"/>
              </a:solidFill>
              <a:latin typeface="Arial"/>
              <a:ea typeface="Arial"/>
              <a:cs typeface="Arial"/>
              <a:sym typeface="Arial"/>
            </a:endParaRPr>
          </a:p>
        </p:txBody>
      </p:sp>
      <p:sp>
        <p:nvSpPr>
          <p:cNvPr id="140" name="Google Shape;140;p5"/>
          <p:cNvSpPr txBox="1"/>
          <p:nvPr/>
        </p:nvSpPr>
        <p:spPr>
          <a:xfrm>
            <a:off x="4876376" y="1420813"/>
            <a:ext cx="3130200" cy="440400"/>
          </a:xfrm>
          <a:prstGeom prst="rect">
            <a:avLst/>
          </a:prstGeom>
          <a:noFill/>
          <a:ln>
            <a:noFill/>
          </a:ln>
        </p:spPr>
        <p:txBody>
          <a:bodyPr anchorCtr="0" anchor="t" bIns="28825" lIns="57600" spcFirstLastPara="1" rIns="57600" wrap="square" tIns="28825">
            <a:spAutoFit/>
          </a:bodyPr>
          <a:lstStyle/>
          <a:p>
            <a:pPr indent="0" lvl="0" marL="0" marR="0" rtl="0" algn="ctr">
              <a:lnSpc>
                <a:spcPct val="100000"/>
              </a:lnSpc>
              <a:spcBef>
                <a:spcPts val="0"/>
              </a:spcBef>
              <a:spcAft>
                <a:spcPts val="0"/>
              </a:spcAft>
              <a:buClr>
                <a:srgbClr val="000000"/>
              </a:buClr>
              <a:buSzPts val="883"/>
              <a:buFont typeface="Arial"/>
              <a:buNone/>
            </a:pPr>
            <a:r>
              <a:rPr b="1" i="0" lang="en" sz="1241" u="none" cap="none" strike="noStrike">
                <a:solidFill>
                  <a:srgbClr val="F6F6F6"/>
                </a:solidFill>
                <a:latin typeface="Arial"/>
                <a:ea typeface="Arial"/>
                <a:cs typeface="Arial"/>
                <a:sym typeface="Arial"/>
              </a:rPr>
              <a:t>Non-Regulatory Best Practice Resources</a:t>
            </a:r>
            <a:endParaRPr b="1" i="0" sz="1241" u="none" cap="none" strike="noStrike">
              <a:solidFill>
                <a:srgbClr val="F6F6F6"/>
              </a:solidFill>
              <a:latin typeface="Arial"/>
              <a:ea typeface="Arial"/>
              <a:cs typeface="Arial"/>
              <a:sym typeface="Arial"/>
            </a:endParaRPr>
          </a:p>
        </p:txBody>
      </p:sp>
      <p:grpSp>
        <p:nvGrpSpPr>
          <p:cNvPr descr="Image of the FAR Companion Guide (FC) logo, displaying a red star with the letters FC to the right in a booklet layout." id="141" name="Google Shape;141;p5"/>
          <p:cNvGrpSpPr/>
          <p:nvPr/>
        </p:nvGrpSpPr>
        <p:grpSpPr>
          <a:xfrm>
            <a:off x="4763110" y="1728594"/>
            <a:ext cx="675500" cy="675500"/>
            <a:chOff x="3624923" y="1817719"/>
            <a:chExt cx="548696" cy="548696"/>
          </a:xfrm>
        </p:grpSpPr>
        <p:grpSp>
          <p:nvGrpSpPr>
            <p:cNvPr id="142" name="Google Shape;142;p5"/>
            <p:cNvGrpSpPr/>
            <p:nvPr/>
          </p:nvGrpSpPr>
          <p:grpSpPr>
            <a:xfrm>
              <a:off x="3624923" y="1817719"/>
              <a:ext cx="548696" cy="548696"/>
              <a:chOff x="274952" y="219328"/>
              <a:chExt cx="1923900" cy="1923900"/>
            </a:xfrm>
          </p:grpSpPr>
          <p:sp>
            <p:nvSpPr>
              <p:cNvPr id="143" name="Google Shape;143;p5"/>
              <p:cNvSpPr/>
              <p:nvPr/>
            </p:nvSpPr>
            <p:spPr>
              <a:xfrm>
                <a:off x="274952" y="219328"/>
                <a:ext cx="1923900" cy="1923900"/>
              </a:xfrm>
              <a:prstGeom prst="ellipse">
                <a:avLst/>
              </a:prstGeom>
              <a:solidFill>
                <a:srgbClr val="FFFFFF"/>
              </a:solidFill>
              <a:ln cap="flat" cmpd="sng" w="12350">
                <a:solidFill>
                  <a:srgbClr val="BFBFBF"/>
                </a:solidFill>
                <a:prstDash val="solid"/>
                <a:round/>
                <a:headEnd len="sm" w="sm" type="none"/>
                <a:tailEnd len="sm" w="sm" type="none"/>
              </a:ln>
              <a:effectLst>
                <a:outerShdw blurRad="20066" rotWithShape="0" algn="bl" dir="5400000" dist="6689">
                  <a:srgbClr val="000000">
                    <a:alpha val="50196"/>
                  </a:srgbClr>
                </a:outerShdw>
              </a:effectLst>
            </p:spPr>
            <p:txBody>
              <a:bodyPr anchorCtr="0" anchor="ctr" bIns="9925" lIns="19825" spcFirstLastPara="1" rIns="19825" wrap="square" tIns="9925">
                <a:noAutofit/>
              </a:bodyPr>
              <a:lstStyle/>
              <a:p>
                <a:pPr indent="0" lvl="0" marL="0" marR="0" rtl="0" algn="ctr">
                  <a:lnSpc>
                    <a:spcPct val="100000"/>
                  </a:lnSpc>
                  <a:spcBef>
                    <a:spcPts val="0"/>
                  </a:spcBef>
                  <a:spcAft>
                    <a:spcPts val="0"/>
                  </a:spcAft>
                  <a:buClr>
                    <a:srgbClr val="072334"/>
                  </a:buClr>
                  <a:buSzPts val="346"/>
                  <a:buFont typeface="Arial"/>
                  <a:buNone/>
                </a:pPr>
                <a:r>
                  <a:t/>
                </a:r>
                <a:endParaRPr b="0" i="0" sz="346" u="none" cap="none" strike="noStrike">
                  <a:solidFill>
                    <a:srgbClr val="072334"/>
                  </a:solidFill>
                  <a:latin typeface="Arial"/>
                  <a:ea typeface="Arial"/>
                  <a:cs typeface="Arial"/>
                  <a:sym typeface="Arial"/>
                </a:endParaRPr>
              </a:p>
            </p:txBody>
          </p:sp>
          <p:pic>
            <p:nvPicPr>
              <p:cNvPr descr="FAR Companion cover" id="144" name="Google Shape;144;p5"/>
              <p:cNvPicPr preferRelativeResize="0"/>
              <p:nvPr/>
            </p:nvPicPr>
            <p:blipFill rotWithShape="1">
              <a:blip r:embed="rId5">
                <a:alphaModFix/>
              </a:blip>
              <a:srcRect b="0" l="0" r="0" t="0"/>
              <a:stretch/>
            </p:blipFill>
            <p:spPr>
              <a:xfrm>
                <a:off x="723000" y="501545"/>
                <a:ext cx="1049226" cy="1353679"/>
              </a:xfrm>
              <a:prstGeom prst="rect">
                <a:avLst/>
              </a:prstGeom>
              <a:noFill/>
              <a:ln cap="flat" cmpd="sng" w="9525">
                <a:solidFill>
                  <a:srgbClr val="BFBFBF"/>
                </a:solidFill>
                <a:prstDash val="solid"/>
                <a:round/>
                <a:headEnd len="sm" w="sm" type="none"/>
                <a:tailEnd len="sm" w="sm" type="none"/>
              </a:ln>
            </p:spPr>
          </p:pic>
        </p:grpSp>
        <p:sp>
          <p:nvSpPr>
            <p:cNvPr id="145" name="Google Shape;145;p5"/>
            <p:cNvSpPr txBox="1"/>
            <p:nvPr/>
          </p:nvSpPr>
          <p:spPr>
            <a:xfrm>
              <a:off x="3725054" y="2108972"/>
              <a:ext cx="328500" cy="154200"/>
            </a:xfrm>
            <a:prstGeom prst="rect">
              <a:avLst/>
            </a:prstGeom>
            <a:noFill/>
            <a:ln>
              <a:noFill/>
            </a:ln>
          </p:spPr>
          <p:txBody>
            <a:bodyPr anchorCtr="0" anchor="t" bIns="28200" lIns="56450" spcFirstLastPara="1" rIns="56450" wrap="square" tIns="28200">
              <a:spAutoFit/>
            </a:bodyPr>
            <a:lstStyle/>
            <a:p>
              <a:pPr indent="0" lvl="0" marL="0" marR="0" rtl="0" algn="l">
                <a:lnSpc>
                  <a:spcPct val="100000"/>
                </a:lnSpc>
                <a:spcBef>
                  <a:spcPts val="0"/>
                </a:spcBef>
                <a:spcAft>
                  <a:spcPts val="0"/>
                </a:spcAft>
                <a:buClr>
                  <a:srgbClr val="000000"/>
                </a:buClr>
                <a:buSzPts val="864"/>
                <a:buFont typeface="Arial"/>
                <a:buNone/>
              </a:pPr>
              <a:r>
                <a:rPr b="1" i="0" lang="en" sz="864" u="none" cap="none" strike="noStrike">
                  <a:solidFill>
                    <a:srgbClr val="021F34"/>
                  </a:solidFill>
                  <a:latin typeface="Poppins"/>
                  <a:ea typeface="Poppins"/>
                  <a:cs typeface="Poppins"/>
                  <a:sym typeface="Poppins"/>
                </a:rPr>
                <a:t>FC</a:t>
              </a:r>
              <a:endParaRPr b="1" i="0" sz="864" u="none" cap="none" strike="noStrike">
                <a:solidFill>
                  <a:srgbClr val="990000"/>
                </a:solidFill>
                <a:latin typeface="Arial"/>
                <a:ea typeface="Arial"/>
                <a:cs typeface="Arial"/>
                <a:sym typeface="Arial"/>
              </a:endParaRPr>
            </a:p>
          </p:txBody>
        </p:sp>
      </p:grpSp>
      <p:sp>
        <p:nvSpPr>
          <p:cNvPr id="146" name="Google Shape;146;p5"/>
          <p:cNvSpPr txBox="1"/>
          <p:nvPr/>
        </p:nvSpPr>
        <p:spPr>
          <a:xfrm>
            <a:off x="5529321" y="1865195"/>
            <a:ext cx="2335200" cy="309300"/>
          </a:xfrm>
          <a:prstGeom prst="rect">
            <a:avLst/>
          </a:prstGeom>
          <a:noFill/>
          <a:ln>
            <a:noFill/>
          </a:ln>
        </p:spPr>
        <p:txBody>
          <a:bodyPr anchorCtr="0" anchor="t" bIns="87725" lIns="87725" spcFirstLastPara="1" rIns="87725" wrap="square" tIns="87725">
            <a:noAutofit/>
          </a:bodyPr>
          <a:lstStyle/>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FAR Companion Guide (FC)</a:t>
            </a:r>
            <a:endParaRPr b="0" i="0" sz="1306" u="none" cap="none" strike="noStrike">
              <a:solidFill>
                <a:srgbClr val="F6F6F6"/>
              </a:solidFill>
              <a:latin typeface="Arial"/>
              <a:ea typeface="Arial"/>
              <a:cs typeface="Arial"/>
              <a:sym typeface="Arial"/>
            </a:endParaRPr>
          </a:p>
        </p:txBody>
      </p:sp>
      <p:grpSp>
        <p:nvGrpSpPr>
          <p:cNvPr descr="Image of the Category Management Buying Guide (CMBG) Logo" id="147" name="Google Shape;147;p5"/>
          <p:cNvGrpSpPr/>
          <p:nvPr/>
        </p:nvGrpSpPr>
        <p:grpSpPr>
          <a:xfrm>
            <a:off x="4763436" y="2633559"/>
            <a:ext cx="675553" cy="675553"/>
            <a:chOff x="3624895" y="2847866"/>
            <a:chExt cx="572745" cy="572745"/>
          </a:xfrm>
        </p:grpSpPr>
        <p:grpSp>
          <p:nvGrpSpPr>
            <p:cNvPr id="148" name="Google Shape;148;p5"/>
            <p:cNvGrpSpPr/>
            <p:nvPr/>
          </p:nvGrpSpPr>
          <p:grpSpPr>
            <a:xfrm>
              <a:off x="3624895" y="2847866"/>
              <a:ext cx="572745" cy="572745"/>
              <a:chOff x="2699452" y="216428"/>
              <a:chExt cx="1923900" cy="1923900"/>
            </a:xfrm>
          </p:grpSpPr>
          <p:sp>
            <p:nvSpPr>
              <p:cNvPr id="149" name="Google Shape;149;p5"/>
              <p:cNvSpPr/>
              <p:nvPr/>
            </p:nvSpPr>
            <p:spPr>
              <a:xfrm>
                <a:off x="2699452" y="216428"/>
                <a:ext cx="1923900" cy="1923900"/>
              </a:xfrm>
              <a:prstGeom prst="ellipse">
                <a:avLst/>
              </a:prstGeom>
              <a:solidFill>
                <a:srgbClr val="FFFFFF"/>
              </a:solidFill>
              <a:ln cap="flat" cmpd="sng" w="12375">
                <a:solidFill>
                  <a:srgbClr val="BFBFBF"/>
                </a:solidFill>
                <a:prstDash val="solid"/>
                <a:round/>
                <a:headEnd len="sm" w="sm" type="none"/>
                <a:tailEnd len="sm" w="sm" type="none"/>
              </a:ln>
              <a:effectLst>
                <a:outerShdw blurRad="20065" rotWithShape="0" algn="bl" dir="5400000" dist="6688">
                  <a:srgbClr val="000000">
                    <a:alpha val="50196"/>
                  </a:srgbClr>
                </a:outerShdw>
              </a:effectLst>
            </p:spPr>
            <p:txBody>
              <a:bodyPr anchorCtr="0" anchor="ctr" bIns="9900" lIns="19775" spcFirstLastPara="1" rIns="19775" wrap="square" tIns="9900">
                <a:noAutofit/>
              </a:bodyPr>
              <a:lstStyle/>
              <a:p>
                <a:pPr indent="0" lvl="0" marL="0" marR="0" rtl="0" algn="ctr">
                  <a:lnSpc>
                    <a:spcPct val="100000"/>
                  </a:lnSpc>
                  <a:spcBef>
                    <a:spcPts val="0"/>
                  </a:spcBef>
                  <a:spcAft>
                    <a:spcPts val="0"/>
                  </a:spcAft>
                  <a:buClr>
                    <a:srgbClr val="072334"/>
                  </a:buClr>
                  <a:buSzPts val="346"/>
                  <a:buFont typeface="Arial"/>
                  <a:buNone/>
                </a:pPr>
                <a:r>
                  <a:t/>
                </a:r>
                <a:endParaRPr b="0" i="0" sz="346" u="none" cap="none" strike="noStrike">
                  <a:solidFill>
                    <a:srgbClr val="072334"/>
                  </a:solidFill>
                  <a:latin typeface="Arial"/>
                  <a:ea typeface="Arial"/>
                  <a:cs typeface="Arial"/>
                  <a:sym typeface="Arial"/>
                </a:endParaRPr>
              </a:p>
            </p:txBody>
          </p:sp>
          <p:pic>
            <p:nvPicPr>
              <p:cNvPr descr="Category Management Buying Guide cover" id="150" name="Google Shape;150;p5"/>
              <p:cNvPicPr preferRelativeResize="0"/>
              <p:nvPr/>
            </p:nvPicPr>
            <p:blipFill rotWithShape="1">
              <a:blip r:embed="rId7">
                <a:alphaModFix/>
              </a:blip>
              <a:srcRect b="0" l="0" r="0" t="0"/>
              <a:stretch/>
            </p:blipFill>
            <p:spPr>
              <a:xfrm>
                <a:off x="3136787" y="504398"/>
                <a:ext cx="1049225" cy="1347941"/>
              </a:xfrm>
              <a:prstGeom prst="rect">
                <a:avLst/>
              </a:prstGeom>
              <a:noFill/>
              <a:ln cap="flat" cmpd="sng" w="9525">
                <a:solidFill>
                  <a:srgbClr val="BFBFBF"/>
                </a:solidFill>
                <a:prstDash val="solid"/>
                <a:round/>
                <a:headEnd len="sm" w="sm" type="none"/>
                <a:tailEnd len="sm" w="sm" type="none"/>
              </a:ln>
            </p:spPr>
          </p:pic>
        </p:grpSp>
        <p:sp>
          <p:nvSpPr>
            <p:cNvPr id="151" name="Google Shape;151;p5"/>
            <p:cNvSpPr txBox="1"/>
            <p:nvPr/>
          </p:nvSpPr>
          <p:spPr>
            <a:xfrm>
              <a:off x="3722576" y="3190770"/>
              <a:ext cx="391800" cy="104700"/>
            </a:xfrm>
            <a:prstGeom prst="rect">
              <a:avLst/>
            </a:prstGeom>
            <a:noFill/>
            <a:ln>
              <a:noFill/>
            </a:ln>
          </p:spPr>
          <p:txBody>
            <a:bodyPr anchorCtr="0" anchor="t" bIns="28175" lIns="56450" spcFirstLastPara="1" rIns="56450" wrap="square" tIns="28175">
              <a:spAutoFit/>
            </a:bodyPr>
            <a:lstStyle/>
            <a:p>
              <a:pPr indent="0" lvl="0" marL="0" marR="0" rtl="0" algn="l">
                <a:lnSpc>
                  <a:spcPct val="100000"/>
                </a:lnSpc>
                <a:spcBef>
                  <a:spcPts val="0"/>
                </a:spcBef>
                <a:spcAft>
                  <a:spcPts val="0"/>
                </a:spcAft>
                <a:buClr>
                  <a:srgbClr val="000000"/>
                </a:buClr>
                <a:buSzPts val="432"/>
                <a:buFont typeface="Arial"/>
                <a:buNone/>
              </a:pPr>
              <a:r>
                <a:rPr b="1" i="0" lang="en" sz="432" u="none" cap="none" strike="noStrike">
                  <a:solidFill>
                    <a:srgbClr val="021F34"/>
                  </a:solidFill>
                  <a:latin typeface="Poppins"/>
                  <a:ea typeface="Poppins"/>
                  <a:cs typeface="Poppins"/>
                  <a:sym typeface="Poppins"/>
                </a:rPr>
                <a:t>CMBG</a:t>
              </a:r>
              <a:endParaRPr b="1" i="0" sz="432" u="none" cap="none" strike="noStrike">
                <a:solidFill>
                  <a:srgbClr val="990000"/>
                </a:solidFill>
                <a:latin typeface="Arial"/>
                <a:ea typeface="Arial"/>
                <a:cs typeface="Arial"/>
                <a:sym typeface="Arial"/>
              </a:endParaRPr>
            </a:p>
          </p:txBody>
        </p:sp>
      </p:grpSp>
      <p:sp>
        <p:nvSpPr>
          <p:cNvPr id="152" name="Google Shape;152;p5"/>
          <p:cNvSpPr txBox="1"/>
          <p:nvPr/>
        </p:nvSpPr>
        <p:spPr>
          <a:xfrm>
            <a:off x="5529317" y="2707673"/>
            <a:ext cx="2477100" cy="416100"/>
          </a:xfrm>
          <a:prstGeom prst="rect">
            <a:avLst/>
          </a:prstGeom>
          <a:noFill/>
          <a:ln>
            <a:noFill/>
          </a:ln>
        </p:spPr>
        <p:txBody>
          <a:bodyPr anchorCtr="0" anchor="t" bIns="87725" lIns="87725" spcFirstLastPara="1" rIns="87725" wrap="square" tIns="87725">
            <a:noAutofit/>
          </a:bodyPr>
          <a:lstStyle/>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Category Management Buying Guide (CMBG)</a:t>
            </a:r>
            <a:endParaRPr b="0" i="0" sz="1306" u="none" cap="none" strike="noStrike">
              <a:solidFill>
                <a:srgbClr val="F6F6F6"/>
              </a:solidFill>
              <a:latin typeface="Arial"/>
              <a:ea typeface="Arial"/>
              <a:cs typeface="Arial"/>
              <a:sym typeface="Arial"/>
            </a:endParaRPr>
          </a:p>
        </p:txBody>
      </p:sp>
      <p:grpSp>
        <p:nvGrpSpPr>
          <p:cNvPr descr="Logo of the Smart Accelerator (SA), featuring a blue arrow star and the letters SA in a banner layout." id="153" name="Google Shape;153;p5"/>
          <p:cNvGrpSpPr/>
          <p:nvPr/>
        </p:nvGrpSpPr>
        <p:grpSpPr>
          <a:xfrm>
            <a:off x="4763271" y="3538145"/>
            <a:ext cx="675481" cy="675289"/>
            <a:chOff x="2212807" y="2523778"/>
            <a:chExt cx="1923900" cy="1923900"/>
          </a:xfrm>
        </p:grpSpPr>
        <p:sp>
          <p:nvSpPr>
            <p:cNvPr id="154" name="Google Shape;154;p5"/>
            <p:cNvSpPr/>
            <p:nvPr/>
          </p:nvSpPr>
          <p:spPr>
            <a:xfrm>
              <a:off x="2212807" y="2523778"/>
              <a:ext cx="1923900" cy="1923900"/>
            </a:xfrm>
            <a:prstGeom prst="ellipse">
              <a:avLst/>
            </a:prstGeom>
            <a:solidFill>
              <a:srgbClr val="FFFFFF"/>
            </a:solidFill>
            <a:ln cap="flat" cmpd="sng" w="21500">
              <a:solidFill>
                <a:srgbClr val="BFBFBF"/>
              </a:solidFill>
              <a:prstDash val="solid"/>
              <a:round/>
              <a:headEnd len="sm" w="sm" type="none"/>
              <a:tailEnd len="sm" w="sm" type="none"/>
            </a:ln>
            <a:effectLst>
              <a:outerShdw blurRad="20059" rotWithShape="0" algn="bl" dir="5400000" dist="6686">
                <a:srgbClr val="000000">
                  <a:alpha val="50196"/>
                </a:srgbClr>
              </a:outerShdw>
            </a:effectLst>
          </p:spPr>
          <p:txBody>
            <a:bodyPr anchorCtr="0" anchor="ctr" bIns="9900" lIns="19775" spcFirstLastPara="1" rIns="19775" wrap="square" tIns="9900">
              <a:noAutofit/>
            </a:bodyPr>
            <a:lstStyle/>
            <a:p>
              <a:pPr indent="0" lvl="0" marL="0" marR="0" rtl="0" algn="ctr">
                <a:lnSpc>
                  <a:spcPct val="100000"/>
                </a:lnSpc>
                <a:spcBef>
                  <a:spcPts val="0"/>
                </a:spcBef>
                <a:spcAft>
                  <a:spcPts val="0"/>
                </a:spcAft>
                <a:buClr>
                  <a:srgbClr val="072334"/>
                </a:buClr>
                <a:buSzPts val="346"/>
                <a:buFont typeface="Arial"/>
                <a:buNone/>
              </a:pPr>
              <a:r>
                <a:t/>
              </a:r>
              <a:endParaRPr b="0" i="0" sz="346" u="none" cap="none" strike="noStrike">
                <a:solidFill>
                  <a:srgbClr val="072334"/>
                </a:solidFill>
                <a:latin typeface="Arial"/>
                <a:ea typeface="Arial"/>
                <a:cs typeface="Arial"/>
                <a:sym typeface="Arial"/>
              </a:endParaRPr>
            </a:p>
          </p:txBody>
        </p:sp>
        <p:pic>
          <p:nvPicPr>
            <p:cNvPr id="155" name="Google Shape;155;p5"/>
            <p:cNvPicPr preferRelativeResize="0"/>
            <p:nvPr/>
          </p:nvPicPr>
          <p:blipFill rotWithShape="1">
            <a:blip r:embed="rId8">
              <a:alphaModFix/>
            </a:blip>
            <a:srcRect b="0" l="0" r="0" t="0"/>
            <a:stretch/>
          </p:blipFill>
          <p:spPr>
            <a:xfrm>
              <a:off x="2326782" y="3165900"/>
              <a:ext cx="1663151" cy="712400"/>
            </a:xfrm>
            <a:prstGeom prst="rect">
              <a:avLst/>
            </a:prstGeom>
            <a:noFill/>
            <a:ln cap="flat" cmpd="sng" w="21500">
              <a:solidFill>
                <a:srgbClr val="BFBFBF"/>
              </a:solidFill>
              <a:prstDash val="solid"/>
              <a:round/>
              <a:headEnd len="sm" w="sm" type="none"/>
              <a:tailEnd len="sm" w="sm" type="none"/>
            </a:ln>
          </p:spPr>
        </p:pic>
        <p:sp>
          <p:nvSpPr>
            <p:cNvPr id="156" name="Google Shape;156;p5"/>
            <p:cNvSpPr txBox="1"/>
            <p:nvPr/>
          </p:nvSpPr>
          <p:spPr>
            <a:xfrm>
              <a:off x="2292332" y="3275800"/>
              <a:ext cx="653100" cy="492600"/>
            </a:xfrm>
            <a:prstGeom prst="rect">
              <a:avLst/>
            </a:prstGeom>
            <a:noFill/>
            <a:ln>
              <a:noFill/>
            </a:ln>
          </p:spPr>
          <p:txBody>
            <a:bodyPr anchorCtr="0" anchor="t" bIns="16075" lIns="32100" spcFirstLastPara="1" rIns="32100" wrap="square" tIns="16075">
              <a:spAutoFit/>
            </a:bodyPr>
            <a:lstStyle/>
            <a:p>
              <a:pPr indent="0" lvl="0" marL="0" marR="0" rtl="0" algn="ctr">
                <a:lnSpc>
                  <a:spcPct val="100000"/>
                </a:lnSpc>
                <a:spcBef>
                  <a:spcPts val="0"/>
                </a:spcBef>
                <a:spcAft>
                  <a:spcPts val="0"/>
                </a:spcAft>
                <a:buClr>
                  <a:srgbClr val="000000"/>
                </a:buClr>
                <a:buSzPts val="913"/>
                <a:buFont typeface="Arial"/>
                <a:buNone/>
              </a:pPr>
              <a:r>
                <a:rPr b="1" i="0" lang="en" sz="913" u="none" cap="none" strike="noStrike">
                  <a:solidFill>
                    <a:srgbClr val="00D1FA"/>
                  </a:solidFill>
                  <a:latin typeface="Poppins"/>
                  <a:ea typeface="Poppins"/>
                  <a:cs typeface="Poppins"/>
                  <a:sym typeface="Poppins"/>
                </a:rPr>
                <a:t>SA</a:t>
              </a:r>
              <a:endParaRPr b="1" i="0" sz="913" u="none" cap="none" strike="noStrike">
                <a:solidFill>
                  <a:srgbClr val="00D1FA"/>
                </a:solidFill>
                <a:latin typeface="Arial"/>
                <a:ea typeface="Arial"/>
                <a:cs typeface="Arial"/>
                <a:sym typeface="Arial"/>
              </a:endParaRPr>
            </a:p>
          </p:txBody>
        </p:sp>
      </p:grpSp>
      <p:sp>
        <p:nvSpPr>
          <p:cNvPr id="157" name="Google Shape;157;p5"/>
          <p:cNvSpPr txBox="1"/>
          <p:nvPr/>
        </p:nvSpPr>
        <p:spPr>
          <a:xfrm>
            <a:off x="4876373" y="3643667"/>
            <a:ext cx="449400" cy="108000"/>
          </a:xfrm>
          <a:prstGeom prst="rect">
            <a:avLst/>
          </a:prstGeom>
          <a:noFill/>
          <a:ln>
            <a:noFill/>
          </a:ln>
        </p:spPr>
        <p:txBody>
          <a:bodyPr anchorCtr="0" anchor="t" bIns="32100" lIns="32100" spcFirstLastPara="1" rIns="32100" wrap="square" tIns="32100">
            <a:noAutofit/>
          </a:bodyPr>
          <a:lstStyle/>
          <a:p>
            <a:pPr indent="0" lvl="0" marL="0" marR="0" rtl="0" algn="ctr">
              <a:lnSpc>
                <a:spcPct val="100000"/>
              </a:lnSpc>
              <a:spcBef>
                <a:spcPts val="0"/>
              </a:spcBef>
              <a:spcAft>
                <a:spcPts val="0"/>
              </a:spcAft>
              <a:buClr>
                <a:srgbClr val="000000"/>
              </a:buClr>
              <a:buSzPts val="562"/>
              <a:buFont typeface="Arial"/>
              <a:buNone/>
            </a:pPr>
            <a:r>
              <a:rPr b="1" i="0" lang="en" sz="562" u="none" cap="none" strike="noStrike">
                <a:solidFill>
                  <a:srgbClr val="000000"/>
                </a:solidFill>
                <a:latin typeface="Arial"/>
                <a:ea typeface="Arial"/>
                <a:cs typeface="Arial"/>
                <a:sym typeface="Arial"/>
              </a:rPr>
              <a:t>Smart </a:t>
            </a:r>
            <a:endParaRPr b="1" i="0" sz="56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2"/>
              <a:buFont typeface="Arial"/>
              <a:buNone/>
            </a:pPr>
            <a:r>
              <a:t/>
            </a:r>
            <a:endParaRPr b="1" i="0" sz="56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2"/>
              <a:buFont typeface="Arial"/>
              <a:buNone/>
            </a:pPr>
            <a:r>
              <a:t/>
            </a:r>
            <a:endParaRPr b="1" i="0" sz="562" u="none" cap="none" strike="noStrike">
              <a:solidFill>
                <a:srgbClr val="000000"/>
              </a:solidFill>
              <a:latin typeface="Arial"/>
              <a:ea typeface="Arial"/>
              <a:cs typeface="Arial"/>
              <a:sym typeface="Arial"/>
            </a:endParaRPr>
          </a:p>
        </p:txBody>
      </p:sp>
      <p:sp>
        <p:nvSpPr>
          <p:cNvPr id="158" name="Google Shape;158;p5"/>
          <p:cNvSpPr txBox="1"/>
          <p:nvPr/>
        </p:nvSpPr>
        <p:spPr>
          <a:xfrm>
            <a:off x="4849613" y="3995836"/>
            <a:ext cx="476100" cy="108000"/>
          </a:xfrm>
          <a:prstGeom prst="rect">
            <a:avLst/>
          </a:prstGeom>
          <a:noFill/>
          <a:ln>
            <a:noFill/>
          </a:ln>
        </p:spPr>
        <p:txBody>
          <a:bodyPr anchorCtr="0" anchor="t" bIns="32100" lIns="32100" spcFirstLastPara="1" rIns="32100" wrap="square" tIns="32100">
            <a:noAutofit/>
          </a:bodyPr>
          <a:lstStyle/>
          <a:p>
            <a:pPr indent="0" lvl="0" marL="0" marR="0" rtl="0" algn="ctr">
              <a:lnSpc>
                <a:spcPct val="100000"/>
              </a:lnSpc>
              <a:spcBef>
                <a:spcPts val="0"/>
              </a:spcBef>
              <a:spcAft>
                <a:spcPts val="0"/>
              </a:spcAft>
              <a:buClr>
                <a:srgbClr val="000000"/>
              </a:buClr>
              <a:buSzPts val="570"/>
              <a:buFont typeface="Arial"/>
              <a:buNone/>
            </a:pPr>
            <a:r>
              <a:rPr b="1" i="0" lang="en" sz="570" u="none" cap="none" strike="noStrike">
                <a:solidFill>
                  <a:srgbClr val="000000"/>
                </a:solidFill>
                <a:latin typeface="Arial"/>
                <a:ea typeface="Arial"/>
                <a:cs typeface="Arial"/>
                <a:sym typeface="Arial"/>
              </a:rPr>
              <a:t>Accelerator</a:t>
            </a:r>
            <a:endParaRPr b="1" i="0" sz="534" u="none" cap="none" strike="noStrike">
              <a:solidFill>
                <a:srgbClr val="000000"/>
              </a:solidFill>
              <a:latin typeface="Arial"/>
              <a:ea typeface="Arial"/>
              <a:cs typeface="Arial"/>
              <a:sym typeface="Arial"/>
            </a:endParaRPr>
          </a:p>
        </p:txBody>
      </p:sp>
      <p:sp>
        <p:nvSpPr>
          <p:cNvPr id="159" name="Google Shape;159;p5"/>
          <p:cNvSpPr txBox="1"/>
          <p:nvPr/>
        </p:nvSpPr>
        <p:spPr>
          <a:xfrm>
            <a:off x="5529320" y="3682328"/>
            <a:ext cx="2335200" cy="416100"/>
          </a:xfrm>
          <a:prstGeom prst="rect">
            <a:avLst/>
          </a:prstGeom>
          <a:noFill/>
          <a:ln>
            <a:noFill/>
          </a:ln>
        </p:spPr>
        <p:txBody>
          <a:bodyPr anchorCtr="0" anchor="t" bIns="87725" lIns="87725" spcFirstLastPara="1" rIns="87725" wrap="square" tIns="87725">
            <a:noAutofit/>
          </a:bodyPr>
          <a:lstStyle/>
          <a:p>
            <a:pPr indent="0" lvl="0" marL="0" marR="0" rtl="0" algn="l">
              <a:lnSpc>
                <a:spcPct val="100000"/>
              </a:lnSpc>
              <a:spcBef>
                <a:spcPts val="0"/>
              </a:spcBef>
              <a:spcAft>
                <a:spcPts val="0"/>
              </a:spcAft>
              <a:buClr>
                <a:srgbClr val="000000"/>
              </a:buClr>
              <a:buSzPts val="1306"/>
              <a:buFont typeface="Arial"/>
              <a:buNone/>
            </a:pPr>
            <a:r>
              <a:rPr b="0" i="0" lang="en" sz="1306" u="none" cap="none" strike="noStrike">
                <a:solidFill>
                  <a:srgbClr val="F6F6F6"/>
                </a:solidFill>
                <a:latin typeface="Arial"/>
                <a:ea typeface="Arial"/>
                <a:cs typeface="Arial"/>
                <a:sym typeface="Arial"/>
              </a:rPr>
              <a:t>Smart Accelerator (SA)</a:t>
            </a:r>
            <a:endParaRPr b="0" i="0" sz="1306" u="none" cap="none" strike="noStrike">
              <a:solidFill>
                <a:srgbClr val="F6F6F6"/>
              </a:solidFill>
              <a:latin typeface="Arial"/>
              <a:ea typeface="Arial"/>
              <a:cs typeface="Arial"/>
              <a:sym typeface="Arial"/>
            </a:endParaRPr>
          </a:p>
        </p:txBody>
      </p:sp>
      <p:sp>
        <p:nvSpPr>
          <p:cNvPr id="160" name="Google Shape;160;p5"/>
          <p:cNvSpPr txBox="1"/>
          <p:nvPr>
            <p:ph idx="12" type="sldNum"/>
          </p:nvPr>
        </p:nvSpPr>
        <p:spPr>
          <a:xfrm>
            <a:off x="847245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 Have you ever received a physical copy of the FAR?</a:t>
            </a:r>
            <a:endParaRPr b="1" sz="1800">
              <a:latin typeface="Merriweather"/>
              <a:ea typeface="Merriweather"/>
              <a:cs typeface="Merriweather"/>
              <a:sym typeface="Merriweather"/>
            </a:endParaRPr>
          </a:p>
        </p:txBody>
      </p:sp>
      <p:cxnSp>
        <p:nvCxnSpPr>
          <p:cNvPr id="166" name="Google Shape;166;p6"/>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descr="A square box with before and after text. Below the before text is the FAR 1.1.02 (d) definition, and below the after text is an image of a jar along with a short statement on strategy." id="167" name="Google Shape;167;p6"/>
          <p:cNvSpPr/>
          <p:nvPr/>
        </p:nvSpPr>
        <p:spPr>
          <a:xfrm>
            <a:off x="1017899" y="1305300"/>
            <a:ext cx="7108200" cy="28128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ctr">
              <a:lnSpc>
                <a:spcPct val="100000"/>
              </a:lnSpc>
              <a:spcBef>
                <a:spcPts val="0"/>
              </a:spcBef>
              <a:spcAft>
                <a:spcPts val="0"/>
              </a:spcAft>
              <a:buClr>
                <a:srgbClr val="000000"/>
              </a:buClr>
              <a:buSzPts val="1222"/>
              <a:buFont typeface="Arial"/>
              <a:buNone/>
            </a:pPr>
            <a:r>
              <a:t/>
            </a:r>
            <a:endParaRPr b="0" i="0" sz="1222" u="none" cap="none" strike="noStrike">
              <a:solidFill>
                <a:srgbClr val="000000"/>
              </a:solidFill>
              <a:latin typeface="Arial"/>
              <a:ea typeface="Arial"/>
              <a:cs typeface="Arial"/>
              <a:sym typeface="Arial"/>
            </a:endParaRPr>
          </a:p>
        </p:txBody>
      </p:sp>
      <p:sp>
        <p:nvSpPr>
          <p:cNvPr id="168" name="Google Shape;168;p6"/>
          <p:cNvSpPr txBox="1"/>
          <p:nvPr/>
        </p:nvSpPr>
        <p:spPr>
          <a:xfrm>
            <a:off x="1183068" y="1303247"/>
            <a:ext cx="975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Before:</a:t>
            </a:r>
            <a:endParaRPr b="1" i="0" sz="1700" u="none" cap="none" strike="noStrike">
              <a:solidFill>
                <a:srgbClr val="000000"/>
              </a:solidFill>
              <a:latin typeface="Arial"/>
              <a:ea typeface="Arial"/>
              <a:cs typeface="Arial"/>
              <a:sym typeface="Arial"/>
            </a:endParaRPr>
          </a:p>
        </p:txBody>
      </p:sp>
      <p:pic>
        <p:nvPicPr>
          <p:cNvPr descr="An image of books in a box with a red &quot;X&quot; crossing out the books." id="169" name="Google Shape;169;p6"/>
          <p:cNvPicPr preferRelativeResize="0"/>
          <p:nvPr/>
        </p:nvPicPr>
        <p:blipFill rotWithShape="1">
          <a:blip r:embed="rId3">
            <a:alphaModFix/>
          </a:blip>
          <a:srcRect b="60" l="20079" r="14132" t="60"/>
          <a:stretch/>
        </p:blipFill>
        <p:spPr>
          <a:xfrm>
            <a:off x="1439899" y="1584507"/>
            <a:ext cx="1785848" cy="1509175"/>
          </a:xfrm>
          <a:prstGeom prst="rect">
            <a:avLst/>
          </a:prstGeom>
          <a:noFill/>
          <a:ln>
            <a:noFill/>
          </a:ln>
        </p:spPr>
      </p:pic>
      <p:sp>
        <p:nvSpPr>
          <p:cNvPr id="170" name="Google Shape;170;p6"/>
          <p:cNvSpPr txBox="1"/>
          <p:nvPr/>
        </p:nvSpPr>
        <p:spPr>
          <a:xfrm>
            <a:off x="1109775" y="2992200"/>
            <a:ext cx="3147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1" lang="en" sz="700" u="none" cap="none" strike="noStrike">
                <a:solidFill>
                  <a:schemeClr val="dk1"/>
                </a:solidFill>
                <a:latin typeface="Roboto"/>
                <a:ea typeface="Roboto"/>
                <a:cs typeface="Roboto"/>
                <a:sym typeface="Roboto"/>
              </a:rPr>
              <a:t>FAR 1.102(d) The role of each member of the Acquisition Team is to exercise personal initiative and sound business judgment in providing the best value product or service to meet the customer’s needs. In exercising initiative, Government members of the Acquisition Team may assume if a specific strategy, practice, policy or procedure is in the best interests of the Government and is not addressed in the FAR, nor prohibited by law (statute or case law), Executive order or other regulation, that the strategy, practice, policy or procedure is a permissible exercise of authority.</a:t>
            </a:r>
            <a:endParaRPr b="0" i="1" sz="700" u="none" cap="none" strike="noStrike">
              <a:solidFill>
                <a:schemeClr val="dk1"/>
              </a:solidFill>
              <a:latin typeface="Arial"/>
              <a:ea typeface="Arial"/>
              <a:cs typeface="Arial"/>
              <a:sym typeface="Arial"/>
            </a:endParaRPr>
          </a:p>
        </p:txBody>
      </p:sp>
      <p:sp>
        <p:nvSpPr>
          <p:cNvPr id="171" name="Google Shape;171;p6"/>
          <p:cNvSpPr txBox="1"/>
          <p:nvPr/>
        </p:nvSpPr>
        <p:spPr>
          <a:xfrm>
            <a:off x="4695920" y="1303256"/>
            <a:ext cx="975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Now:</a:t>
            </a:r>
            <a:endParaRPr b="1" i="0" sz="1700" u="none" cap="none" strike="noStrike">
              <a:solidFill>
                <a:srgbClr val="000000"/>
              </a:solidFill>
              <a:latin typeface="Arial"/>
              <a:ea typeface="Arial"/>
              <a:cs typeface="Arial"/>
              <a:sym typeface="Arial"/>
            </a:endParaRPr>
          </a:p>
        </p:txBody>
      </p:sp>
      <p:pic>
        <p:nvPicPr>
          <p:cNvPr descr="keep the tablet and Far glow moisturier and remove everything else" id="172" name="Google Shape;172;p6"/>
          <p:cNvPicPr preferRelativeResize="0"/>
          <p:nvPr/>
        </p:nvPicPr>
        <p:blipFill rotWithShape="1">
          <a:blip r:embed="rId4">
            <a:alphaModFix/>
          </a:blip>
          <a:srcRect b="24692" l="54740" r="3071" t="19881"/>
          <a:stretch/>
        </p:blipFill>
        <p:spPr>
          <a:xfrm>
            <a:off x="5620624" y="1547162"/>
            <a:ext cx="1922175" cy="1405714"/>
          </a:xfrm>
          <a:prstGeom prst="rect">
            <a:avLst/>
          </a:prstGeom>
          <a:noFill/>
          <a:ln>
            <a:noFill/>
          </a:ln>
        </p:spPr>
      </p:pic>
      <p:sp>
        <p:nvSpPr>
          <p:cNvPr id="173" name="Google Shape;173;p6"/>
          <p:cNvSpPr txBox="1"/>
          <p:nvPr/>
        </p:nvSpPr>
        <p:spPr>
          <a:xfrm>
            <a:off x="4435500" y="2891225"/>
            <a:ext cx="36357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992"/>
              </a:spcBef>
              <a:spcAft>
                <a:spcPts val="992"/>
              </a:spcAft>
              <a:buClr>
                <a:srgbClr val="000000"/>
              </a:buClr>
              <a:buSzPts val="1157"/>
              <a:buFont typeface="Arial"/>
              <a:buNone/>
            </a:pPr>
            <a:r>
              <a:rPr b="0" i="1" lang="en" sz="1400" u="none" cap="none" strike="noStrike">
                <a:solidFill>
                  <a:srgbClr val="000000"/>
                </a:solidFill>
                <a:latin typeface="Arial"/>
                <a:ea typeface="Arial"/>
                <a:cs typeface="Arial"/>
                <a:sym typeface="Arial"/>
              </a:rPr>
              <a:t>If a strategy is in the Government’s interest and not prohibited by law, Executive Order, or other regulation, you are allowed to use it. — </a:t>
            </a:r>
            <a:r>
              <a:rPr b="1" i="1" lang="en" sz="1400" u="none" cap="none" strike="noStrike">
                <a:solidFill>
                  <a:srgbClr val="000000"/>
                </a:solidFill>
                <a:latin typeface="Arial"/>
                <a:ea typeface="Arial"/>
                <a:cs typeface="Arial"/>
                <a:sym typeface="Arial"/>
              </a:rPr>
              <a:t>This was always there!</a:t>
            </a:r>
            <a:endParaRPr b="0" i="0" sz="1400" u="none" cap="none" strike="noStrike">
              <a:solidFill>
                <a:srgbClr val="000000"/>
              </a:solidFill>
              <a:latin typeface="Arial"/>
              <a:ea typeface="Arial"/>
              <a:cs typeface="Arial"/>
              <a:sym typeface="Arial"/>
            </a:endParaRPr>
          </a:p>
        </p:txBody>
      </p:sp>
      <p:sp>
        <p:nvSpPr>
          <p:cNvPr id="174" name="Google Shape;174;p6"/>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311700" y="242525"/>
            <a:ext cx="8520600" cy="77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2200">
                <a:latin typeface="Merriweather"/>
                <a:ea typeface="Merriweather"/>
                <a:cs typeface="Merriweather"/>
                <a:sym typeface="Merriweather"/>
              </a:rPr>
              <a:t>Where are we today?  </a:t>
            </a:r>
            <a:r>
              <a:rPr b="1" lang="en" sz="1800">
                <a:latin typeface="Merriweather"/>
                <a:ea typeface="Merriweather"/>
                <a:cs typeface="Merriweather"/>
                <a:sym typeface="Merriweather"/>
              </a:rPr>
              <a:t>                                           </a:t>
            </a:r>
            <a:r>
              <a:rPr b="1" lang="en" sz="1800">
                <a:solidFill>
                  <a:srgbClr val="073763"/>
                </a:solidFill>
                <a:latin typeface="Merriweather"/>
                <a:ea typeface="Merriweather"/>
                <a:cs typeface="Merriweather"/>
                <a:sym typeface="Merriweather"/>
              </a:rPr>
              <a:t>The FAR Overhaul</a:t>
            </a:r>
            <a:endParaRPr b="1" sz="1800">
              <a:solidFill>
                <a:srgbClr val="073763"/>
              </a:solidFill>
              <a:latin typeface="Merriweather"/>
              <a:ea typeface="Merriweather"/>
              <a:cs typeface="Merriweather"/>
              <a:sym typeface="Merriweather"/>
            </a:endParaRPr>
          </a:p>
        </p:txBody>
      </p:sp>
      <p:cxnSp>
        <p:nvCxnSpPr>
          <p:cNvPr id="180" name="Google Shape;180;p7"/>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id="181" name="Google Shape;181;p7"/>
          <p:cNvSpPr txBox="1"/>
          <p:nvPr>
            <p:ph idx="1" type="body"/>
          </p:nvPr>
        </p:nvSpPr>
        <p:spPr>
          <a:xfrm>
            <a:off x="311700" y="1152475"/>
            <a:ext cx="4260300" cy="8970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erriweather"/>
              <a:buChar char="●"/>
            </a:pPr>
            <a:r>
              <a:rPr lang="en" u="sng">
                <a:solidFill>
                  <a:schemeClr val="hlink"/>
                </a:solidFill>
                <a:latin typeface="Merriweather"/>
                <a:ea typeface="Merriweather"/>
                <a:cs typeface="Merriweather"/>
                <a:sym typeface="Merriweather"/>
                <a:hlinkClick r:id="rId3"/>
              </a:rPr>
              <a:t>49 Model Deviations</a:t>
            </a:r>
            <a:r>
              <a:rPr lang="en">
                <a:latin typeface="Merriweather"/>
                <a:ea typeface="Merriweather"/>
                <a:cs typeface="Merriweather"/>
                <a:sym typeface="Merriweather"/>
              </a:rPr>
              <a:t> were issued to allow immediate use while formal rulemaking proceeds.</a:t>
            </a:r>
            <a:endParaRPr>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200">
              <a:latin typeface="Merriweather"/>
              <a:ea typeface="Merriweather"/>
              <a:cs typeface="Merriweather"/>
              <a:sym typeface="Merriweather"/>
            </a:endParaRPr>
          </a:p>
        </p:txBody>
      </p:sp>
      <p:sp>
        <p:nvSpPr>
          <p:cNvPr id="182" name="Google Shape;182;p7"/>
          <p:cNvSpPr txBox="1"/>
          <p:nvPr>
            <p:ph idx="2" type="body"/>
          </p:nvPr>
        </p:nvSpPr>
        <p:spPr>
          <a:xfrm>
            <a:off x="4304025" y="1152475"/>
            <a:ext cx="4260300" cy="8970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Merriweather"/>
              <a:buChar char="●"/>
            </a:pPr>
            <a:r>
              <a:rPr lang="en" u="sng">
                <a:solidFill>
                  <a:schemeClr val="dk1"/>
                </a:solidFill>
                <a:latin typeface="Merriweather"/>
                <a:ea typeface="Merriweather"/>
                <a:cs typeface="Merriweather"/>
                <a:sym typeface="Merriweather"/>
              </a:rPr>
              <a:t>Agency Implementation</a:t>
            </a:r>
            <a:r>
              <a:rPr lang="en">
                <a:solidFill>
                  <a:schemeClr val="dk1"/>
                </a:solidFill>
                <a:latin typeface="Merriweather"/>
                <a:ea typeface="Merriweather"/>
                <a:cs typeface="Merriweather"/>
                <a:sym typeface="Merriweather"/>
              </a:rPr>
              <a:t> - Agency adoption varies - Implementation contingent on agency-issued deviations.</a:t>
            </a:r>
            <a:endParaRPr>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500" u="sng">
              <a:latin typeface="Merriweather"/>
              <a:ea typeface="Merriweather"/>
              <a:cs typeface="Merriweather"/>
              <a:sym typeface="Merriweather"/>
            </a:endParaRPr>
          </a:p>
        </p:txBody>
      </p:sp>
      <p:sp>
        <p:nvSpPr>
          <p:cNvPr id="183" name="Google Shape;183;p7"/>
          <p:cNvSpPr/>
          <p:nvPr/>
        </p:nvSpPr>
        <p:spPr>
          <a:xfrm>
            <a:off x="98000" y="2125025"/>
            <a:ext cx="1270134" cy="463104"/>
          </a:xfrm>
          <a:prstGeom prst="flowChartTerminator">
            <a:avLst/>
          </a:prstGeom>
          <a:solidFill>
            <a:srgbClr val="B8B8B8"/>
          </a:solidFill>
          <a:ln cap="flat" cmpd="sng" w="9525">
            <a:solidFill>
              <a:srgbClr val="072334"/>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097"/>
              <a:buFont typeface="Arial"/>
              <a:buNone/>
            </a:pPr>
            <a:r>
              <a:rPr b="1" i="0" lang="en" sz="1200" u="none" cap="none" strike="noStrike">
                <a:solidFill>
                  <a:schemeClr val="dk1"/>
                </a:solidFill>
                <a:latin typeface="Arial"/>
                <a:ea typeface="Arial"/>
                <a:cs typeface="Arial"/>
                <a:sym typeface="Arial"/>
              </a:rPr>
              <a:t>Original Codified FAR              </a:t>
            </a:r>
            <a:endParaRPr b="1" i="0" sz="1200" u="none" cap="none" strike="noStrike">
              <a:solidFill>
                <a:schemeClr val="dk1"/>
              </a:solidFill>
              <a:latin typeface="Arial"/>
              <a:ea typeface="Arial"/>
              <a:cs typeface="Arial"/>
              <a:sym typeface="Arial"/>
            </a:endParaRPr>
          </a:p>
        </p:txBody>
      </p:sp>
      <p:sp>
        <p:nvSpPr>
          <p:cNvPr id="184" name="Google Shape;184;p7"/>
          <p:cNvSpPr/>
          <p:nvPr/>
        </p:nvSpPr>
        <p:spPr>
          <a:xfrm>
            <a:off x="1571550" y="2125025"/>
            <a:ext cx="1038528" cy="463104"/>
          </a:xfrm>
          <a:prstGeom prst="flowChartTerminator">
            <a:avLst/>
          </a:prstGeom>
          <a:solidFill>
            <a:srgbClr val="1F2D61"/>
          </a:solidFill>
          <a:ln cap="flat" cmpd="sng" w="9525">
            <a:solidFill>
              <a:srgbClr val="072334"/>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097"/>
              <a:buFont typeface="Arial"/>
              <a:buNone/>
            </a:pPr>
            <a:r>
              <a:rPr b="1" i="0" lang="en" sz="1353" u="none" cap="none" strike="noStrike">
                <a:solidFill>
                  <a:srgbClr val="FFFFFF"/>
                </a:solidFill>
                <a:latin typeface="Arial"/>
                <a:ea typeface="Arial"/>
                <a:cs typeface="Arial"/>
                <a:sym typeface="Arial"/>
              </a:rPr>
              <a:t>RFO               </a:t>
            </a:r>
            <a:endParaRPr b="1" i="0" sz="1353" u="none" cap="none" strike="noStrike">
              <a:solidFill>
                <a:srgbClr val="FFFFFF"/>
              </a:solidFill>
              <a:latin typeface="Arial"/>
              <a:ea typeface="Arial"/>
              <a:cs typeface="Arial"/>
              <a:sym typeface="Arial"/>
            </a:endParaRPr>
          </a:p>
        </p:txBody>
      </p:sp>
      <p:sp>
        <p:nvSpPr>
          <p:cNvPr id="185" name="Google Shape;185;p7"/>
          <p:cNvSpPr/>
          <p:nvPr/>
        </p:nvSpPr>
        <p:spPr>
          <a:xfrm>
            <a:off x="2703975" y="2125037"/>
            <a:ext cx="1599480" cy="463104"/>
          </a:xfrm>
          <a:prstGeom prst="flowChartTerminator">
            <a:avLst/>
          </a:prstGeom>
          <a:solidFill>
            <a:srgbClr val="1F2D61"/>
          </a:solidFill>
          <a:ln cap="flat" cmpd="sng" w="9525">
            <a:solidFill>
              <a:srgbClr val="072334"/>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279"/>
              <a:buFont typeface="Arial"/>
              <a:buNone/>
            </a:pPr>
            <a:r>
              <a:rPr b="1" i="0" lang="en" sz="1200" u="none" cap="none" strike="noStrike">
                <a:solidFill>
                  <a:srgbClr val="FFFFFF"/>
                </a:solidFill>
                <a:latin typeface="Arial"/>
                <a:ea typeface="Arial"/>
                <a:cs typeface="Arial"/>
                <a:sym typeface="Arial"/>
              </a:rPr>
              <a:t>Phase 1     </a:t>
            </a:r>
            <a:endParaRPr b="1"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97"/>
              <a:buFont typeface="Arial"/>
              <a:buNone/>
            </a:pPr>
            <a:r>
              <a:rPr b="1" i="0" lang="en" sz="1200" u="none" cap="none" strike="noStrike">
                <a:solidFill>
                  <a:srgbClr val="FFFFFF"/>
                </a:solidFill>
                <a:latin typeface="Arial"/>
                <a:ea typeface="Arial"/>
                <a:cs typeface="Arial"/>
                <a:sym typeface="Arial"/>
              </a:rPr>
              <a:t>Model deviations</a:t>
            </a:r>
            <a:r>
              <a:rPr b="1" i="0" lang="en" sz="1353" u="none" cap="none" strike="noStrike">
                <a:solidFill>
                  <a:srgbClr val="FFFFFF"/>
                </a:solidFill>
                <a:latin typeface="Arial"/>
                <a:ea typeface="Arial"/>
                <a:cs typeface="Arial"/>
                <a:sym typeface="Arial"/>
              </a:rPr>
              <a:t>               </a:t>
            </a:r>
            <a:endParaRPr b="1" i="0" sz="1353" u="none" cap="none" strike="noStrike">
              <a:solidFill>
                <a:srgbClr val="FFFFFF"/>
              </a:solidFill>
              <a:latin typeface="Arial"/>
              <a:ea typeface="Arial"/>
              <a:cs typeface="Arial"/>
              <a:sym typeface="Arial"/>
            </a:endParaRPr>
          </a:p>
        </p:txBody>
      </p:sp>
      <p:sp>
        <p:nvSpPr>
          <p:cNvPr id="186" name="Google Shape;186;p7"/>
          <p:cNvSpPr/>
          <p:nvPr/>
        </p:nvSpPr>
        <p:spPr>
          <a:xfrm>
            <a:off x="4407537" y="2125013"/>
            <a:ext cx="1599480" cy="463104"/>
          </a:xfrm>
          <a:prstGeom prst="flowChartTerminator">
            <a:avLst/>
          </a:prstGeom>
          <a:solidFill>
            <a:srgbClr val="1F2D61"/>
          </a:solidFill>
          <a:ln cap="flat" cmpd="sng" w="9525">
            <a:solidFill>
              <a:srgbClr val="072334"/>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279"/>
              <a:buFont typeface="Arial"/>
              <a:buNone/>
            </a:pPr>
            <a:r>
              <a:rPr b="1" i="0" lang="en" sz="1200" u="none" cap="none" strike="noStrike">
                <a:solidFill>
                  <a:srgbClr val="FFFFFF"/>
                </a:solidFill>
                <a:latin typeface="Arial"/>
                <a:ea typeface="Arial"/>
                <a:cs typeface="Arial"/>
                <a:sym typeface="Arial"/>
              </a:rPr>
              <a:t>                      Agency issued deviations</a:t>
            </a:r>
            <a:endParaRPr b="1"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97"/>
              <a:buFont typeface="Arial"/>
              <a:buNone/>
            </a:pPr>
            <a:r>
              <a:t/>
            </a:r>
            <a:endParaRPr b="1" i="0" sz="1353" u="none" cap="none" strike="noStrike">
              <a:solidFill>
                <a:srgbClr val="FFFFFF"/>
              </a:solidFill>
              <a:latin typeface="Arial"/>
              <a:ea typeface="Arial"/>
              <a:cs typeface="Arial"/>
              <a:sym typeface="Arial"/>
            </a:endParaRPr>
          </a:p>
        </p:txBody>
      </p:sp>
      <p:sp>
        <p:nvSpPr>
          <p:cNvPr id="187" name="Google Shape;187;p7"/>
          <p:cNvSpPr/>
          <p:nvPr/>
        </p:nvSpPr>
        <p:spPr>
          <a:xfrm>
            <a:off x="6111099" y="2123525"/>
            <a:ext cx="1496556" cy="463104"/>
          </a:xfrm>
          <a:prstGeom prst="flowChartTerminator">
            <a:avLst/>
          </a:prstGeom>
          <a:solidFill>
            <a:srgbClr val="B11117"/>
          </a:solidFill>
          <a:ln cap="flat" cmpd="sng" w="9525">
            <a:solidFill>
              <a:srgbClr val="681F2C"/>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279"/>
              <a:buFont typeface="Arial"/>
              <a:buNone/>
            </a:pPr>
            <a:r>
              <a:rPr b="1" i="0" lang="en" sz="1200" u="none" cap="none" strike="noStrike">
                <a:solidFill>
                  <a:srgbClr val="FFFFFF"/>
                </a:solidFill>
                <a:latin typeface="Arial"/>
                <a:ea typeface="Arial"/>
                <a:cs typeface="Arial"/>
                <a:sym typeface="Arial"/>
              </a:rPr>
              <a:t>Phase 2  </a:t>
            </a:r>
            <a:endParaRPr b="1"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97"/>
              <a:buFont typeface="Arial"/>
              <a:buNone/>
            </a:pPr>
            <a:r>
              <a:rPr b="1" i="0" lang="en" sz="1200" u="none" cap="none" strike="noStrike">
                <a:solidFill>
                  <a:srgbClr val="FFFFFF"/>
                </a:solidFill>
                <a:latin typeface="Arial"/>
                <a:ea typeface="Arial"/>
                <a:cs typeface="Arial"/>
                <a:sym typeface="Arial"/>
              </a:rPr>
              <a:t>Rule-making</a:t>
            </a:r>
            <a:r>
              <a:rPr b="1" i="0" lang="en" sz="1353" u="none" cap="none" strike="noStrike">
                <a:solidFill>
                  <a:srgbClr val="FFFFFF"/>
                </a:solidFill>
                <a:latin typeface="Arial"/>
                <a:ea typeface="Arial"/>
                <a:cs typeface="Arial"/>
                <a:sym typeface="Arial"/>
              </a:rPr>
              <a:t>                  </a:t>
            </a:r>
            <a:endParaRPr b="1" i="0" sz="1353" u="none" cap="none" strike="noStrike">
              <a:solidFill>
                <a:srgbClr val="FFFFFF"/>
              </a:solidFill>
              <a:latin typeface="Arial"/>
              <a:ea typeface="Arial"/>
              <a:cs typeface="Arial"/>
              <a:sym typeface="Arial"/>
            </a:endParaRPr>
          </a:p>
        </p:txBody>
      </p:sp>
      <p:cxnSp>
        <p:nvCxnSpPr>
          <p:cNvPr id="188" name="Google Shape;188;p7"/>
          <p:cNvCxnSpPr/>
          <p:nvPr/>
        </p:nvCxnSpPr>
        <p:spPr>
          <a:xfrm flipH="1" rot="10800000">
            <a:off x="516941" y="2950299"/>
            <a:ext cx="3703800" cy="21900"/>
          </a:xfrm>
          <a:prstGeom prst="straightConnector1">
            <a:avLst/>
          </a:prstGeom>
          <a:noFill/>
          <a:ln cap="flat" cmpd="sng" w="26125">
            <a:solidFill>
              <a:srgbClr val="1F2D61"/>
            </a:solidFill>
            <a:prstDash val="solid"/>
            <a:round/>
            <a:headEnd len="sm" w="sm" type="none"/>
            <a:tailEnd len="sm" w="sm" type="none"/>
          </a:ln>
        </p:spPr>
      </p:cxnSp>
      <p:sp>
        <p:nvSpPr>
          <p:cNvPr id="189" name="Google Shape;189;p7"/>
          <p:cNvSpPr/>
          <p:nvPr/>
        </p:nvSpPr>
        <p:spPr>
          <a:xfrm>
            <a:off x="1285643" y="2926625"/>
            <a:ext cx="82500" cy="86400"/>
          </a:xfrm>
          <a:prstGeom prst="ellipse">
            <a:avLst/>
          </a:prstGeom>
          <a:solidFill>
            <a:srgbClr val="1F2D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4342325" y="2910500"/>
            <a:ext cx="82500" cy="86400"/>
          </a:xfrm>
          <a:prstGeom prst="ellipse">
            <a:avLst/>
          </a:prstGeom>
          <a:solidFill>
            <a:srgbClr val="B111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1" name="Google Shape;191;p7"/>
          <p:cNvCxnSpPr/>
          <p:nvPr/>
        </p:nvCxnSpPr>
        <p:spPr>
          <a:xfrm>
            <a:off x="4220654" y="2950100"/>
            <a:ext cx="3327900" cy="7200"/>
          </a:xfrm>
          <a:prstGeom prst="straightConnector1">
            <a:avLst/>
          </a:prstGeom>
          <a:noFill/>
          <a:ln cap="flat" cmpd="sng" w="26125">
            <a:solidFill>
              <a:srgbClr val="B11117"/>
            </a:solidFill>
            <a:prstDash val="solid"/>
            <a:round/>
            <a:headEnd len="sm" w="sm" type="none"/>
            <a:tailEnd len="sm" w="sm" type="none"/>
          </a:ln>
        </p:spPr>
      </p:cxnSp>
      <p:sp>
        <p:nvSpPr>
          <p:cNvPr id="192" name="Google Shape;192;p7"/>
          <p:cNvSpPr/>
          <p:nvPr/>
        </p:nvSpPr>
        <p:spPr>
          <a:xfrm>
            <a:off x="7548550" y="2728825"/>
            <a:ext cx="1496400" cy="532800"/>
          </a:xfrm>
          <a:prstGeom prst="rect">
            <a:avLst/>
          </a:prstGeom>
          <a:solidFill>
            <a:srgbClr val="B11117"/>
          </a:solidFill>
          <a:ln cap="flat" cmpd="sng" w="9525">
            <a:solidFill>
              <a:srgbClr val="681F2C"/>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097"/>
              <a:buFont typeface="Arial"/>
              <a:buNone/>
            </a:pPr>
            <a:r>
              <a:rPr b="1" i="0" lang="en" sz="1353" u="none" cap="none" strike="noStrike">
                <a:solidFill>
                  <a:srgbClr val="FFFFFF"/>
                </a:solidFill>
                <a:latin typeface="Arial"/>
                <a:ea typeface="Arial"/>
                <a:cs typeface="Arial"/>
                <a:sym typeface="Arial"/>
              </a:rPr>
              <a:t>New codified FAR                    </a:t>
            </a:r>
            <a:endParaRPr b="1" i="0" sz="1353" u="none" cap="none" strike="noStrike">
              <a:solidFill>
                <a:srgbClr val="FFFFFF"/>
              </a:solidFill>
              <a:latin typeface="Arial"/>
              <a:ea typeface="Arial"/>
              <a:cs typeface="Arial"/>
              <a:sym typeface="Arial"/>
            </a:endParaRPr>
          </a:p>
        </p:txBody>
      </p:sp>
      <p:sp>
        <p:nvSpPr>
          <p:cNvPr id="193" name="Google Shape;193;p7"/>
          <p:cNvSpPr/>
          <p:nvPr/>
        </p:nvSpPr>
        <p:spPr>
          <a:xfrm>
            <a:off x="737789" y="3481313"/>
            <a:ext cx="3446100" cy="637800"/>
          </a:xfrm>
          <a:prstGeom prst="roundRect">
            <a:avLst>
              <a:gd fmla="val 12784" name="adj"/>
            </a:avLst>
          </a:prstGeom>
          <a:solidFill>
            <a:srgbClr val="1F2D61"/>
          </a:solidFill>
          <a:ln cap="flat" cmpd="sng" w="9525">
            <a:solidFill>
              <a:srgbClr val="072334"/>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097"/>
              <a:buFont typeface="Arial"/>
              <a:buNone/>
            </a:pPr>
            <a:r>
              <a:rPr b="1" i="0" lang="en" sz="1353" u="none" cap="none" strike="noStrike">
                <a:solidFill>
                  <a:srgbClr val="FFFFFF"/>
                </a:solidFill>
                <a:latin typeface="Arial"/>
                <a:ea typeface="Arial"/>
                <a:cs typeface="Arial"/>
                <a:sym typeface="Arial"/>
              </a:rPr>
              <a:t>Issue class deviations to immediately adopt and use overhauled FAR.</a:t>
            </a:r>
            <a:endParaRPr b="1" i="0" sz="1353" u="none" cap="none" strike="noStrike">
              <a:solidFill>
                <a:srgbClr val="FFFFFF"/>
              </a:solidFill>
              <a:latin typeface="Arial"/>
              <a:ea typeface="Arial"/>
              <a:cs typeface="Arial"/>
              <a:sym typeface="Arial"/>
            </a:endParaRPr>
          </a:p>
        </p:txBody>
      </p:sp>
      <p:sp>
        <p:nvSpPr>
          <p:cNvPr id="194" name="Google Shape;194;p7"/>
          <p:cNvSpPr/>
          <p:nvPr/>
        </p:nvSpPr>
        <p:spPr>
          <a:xfrm>
            <a:off x="4397342" y="3481313"/>
            <a:ext cx="3151200" cy="637800"/>
          </a:xfrm>
          <a:prstGeom prst="roundRect">
            <a:avLst>
              <a:gd fmla="val 12784" name="adj"/>
            </a:avLst>
          </a:prstGeom>
          <a:solidFill>
            <a:srgbClr val="B11117"/>
          </a:solidFill>
          <a:ln cap="flat" cmpd="sng" w="9525">
            <a:solidFill>
              <a:srgbClr val="681F2C"/>
            </a:solidFill>
            <a:prstDash val="solid"/>
            <a:round/>
            <a:headEnd len="sm" w="sm" type="none"/>
            <a:tailEnd len="sm" w="sm" type="none"/>
          </a:ln>
        </p:spPr>
        <p:txBody>
          <a:bodyPr anchorCtr="0" anchor="ctr" bIns="83550" lIns="83550" spcFirstLastPara="1" rIns="83550" wrap="square" tIns="83550">
            <a:noAutofit/>
          </a:bodyPr>
          <a:lstStyle/>
          <a:p>
            <a:pPr indent="0" lvl="0" marL="0" marR="0" rtl="0" algn="l">
              <a:lnSpc>
                <a:spcPct val="100000"/>
              </a:lnSpc>
              <a:spcBef>
                <a:spcPts val="0"/>
              </a:spcBef>
              <a:spcAft>
                <a:spcPts val="0"/>
              </a:spcAft>
              <a:buClr>
                <a:srgbClr val="000000"/>
              </a:buClr>
              <a:buSzPts val="1097"/>
              <a:buFont typeface="Arial"/>
              <a:buNone/>
            </a:pPr>
            <a:r>
              <a:rPr b="1" i="0" lang="en" sz="1353" u="none" cap="none" strike="noStrike">
                <a:solidFill>
                  <a:srgbClr val="FFFFFF"/>
                </a:solidFill>
                <a:latin typeface="Arial"/>
                <a:ea typeface="Arial"/>
                <a:cs typeface="Arial"/>
                <a:sym typeface="Arial"/>
              </a:rPr>
              <a:t>Conduct formal rulemaking to codify streamlined regulations.</a:t>
            </a:r>
            <a:endParaRPr b="1" i="0" sz="1353" u="none" cap="none" strike="noStrike">
              <a:solidFill>
                <a:srgbClr val="FFFFFF"/>
              </a:solidFill>
              <a:latin typeface="Arial"/>
              <a:ea typeface="Arial"/>
              <a:cs typeface="Arial"/>
              <a:sym typeface="Arial"/>
            </a:endParaRPr>
          </a:p>
        </p:txBody>
      </p:sp>
      <p:sp>
        <p:nvSpPr>
          <p:cNvPr id="195" name="Google Shape;195;p7"/>
          <p:cNvSpPr txBox="1"/>
          <p:nvPr>
            <p:ph idx="12" type="sldNum"/>
          </p:nvPr>
        </p:nvSpPr>
        <p:spPr>
          <a:xfrm>
            <a:off x="847245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851000" y="183588"/>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RFO 1: Federal Acquisition Regulations System</a:t>
            </a:r>
            <a:endParaRPr b="1" sz="1800">
              <a:highlight>
                <a:srgbClr val="FFFF00"/>
              </a:highlight>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grpSp>
        <p:nvGrpSpPr>
          <p:cNvPr descr="Image of the Revolutionary FAR Overhaul (RFO) logo, displaying a red star with the letters RFO to the right in a booklet layout." id="201" name="Google Shape;201;p8"/>
          <p:cNvGrpSpPr/>
          <p:nvPr/>
        </p:nvGrpSpPr>
        <p:grpSpPr>
          <a:xfrm>
            <a:off x="76681" y="119685"/>
            <a:ext cx="700590" cy="700518"/>
            <a:chOff x="292585" y="58175"/>
            <a:chExt cx="717230" cy="717230"/>
          </a:xfrm>
        </p:grpSpPr>
        <p:grpSp>
          <p:nvGrpSpPr>
            <p:cNvPr id="202" name="Google Shape;202;p8"/>
            <p:cNvGrpSpPr/>
            <p:nvPr/>
          </p:nvGrpSpPr>
          <p:grpSpPr>
            <a:xfrm>
              <a:off x="292585" y="58175"/>
              <a:ext cx="717230" cy="717230"/>
              <a:chOff x="274952" y="219328"/>
              <a:chExt cx="1923900" cy="1923900"/>
            </a:xfrm>
          </p:grpSpPr>
          <p:sp>
            <p:nvSpPr>
              <p:cNvPr id="203" name="Google Shape;203;p8"/>
              <p:cNvSpPr/>
              <p:nvPr/>
            </p:nvSpPr>
            <p:spPr>
              <a:xfrm>
                <a:off x="274952" y="219328"/>
                <a:ext cx="1923900" cy="1923900"/>
              </a:xfrm>
              <a:prstGeom prst="ellipse">
                <a:avLst/>
              </a:prstGeom>
              <a:solidFill>
                <a:srgbClr val="FFFFFF"/>
              </a:solidFill>
              <a:ln cap="flat" cmpd="sng" w="12875">
                <a:solidFill>
                  <a:srgbClr val="BFBFBF"/>
                </a:solidFill>
                <a:prstDash val="solid"/>
                <a:round/>
                <a:headEnd len="sm" w="sm" type="none"/>
                <a:tailEnd len="sm" w="sm" type="none"/>
              </a:ln>
              <a:effectLst>
                <a:outerShdw blurRad="20807" rotWithShape="0" algn="bl" dir="5400000" dist="6936">
                  <a:srgbClr val="000000">
                    <a:alpha val="50196"/>
                  </a:srgbClr>
                </a:outerShdw>
              </a:effectLst>
            </p:spPr>
            <p:txBody>
              <a:bodyPr anchorCtr="0" anchor="ctr" bIns="10250" lIns="20525" spcFirstLastPara="1" rIns="20525" wrap="square" tIns="10250">
                <a:noAutofit/>
              </a:bodyPr>
              <a:lstStyle/>
              <a:p>
                <a:pPr indent="0" lvl="0" marL="0" marR="0" rtl="0" algn="ctr">
                  <a:lnSpc>
                    <a:spcPct val="100000"/>
                  </a:lnSpc>
                  <a:spcBef>
                    <a:spcPts val="0"/>
                  </a:spcBef>
                  <a:spcAft>
                    <a:spcPts val="0"/>
                  </a:spcAft>
                  <a:buClr>
                    <a:srgbClr val="072334"/>
                  </a:buClr>
                  <a:buSzPts val="359"/>
                  <a:buFont typeface="Arial"/>
                  <a:buNone/>
                </a:pPr>
                <a:r>
                  <a:t/>
                </a:r>
                <a:endParaRPr b="0" i="0" sz="359" u="none" cap="none" strike="noStrike">
                  <a:solidFill>
                    <a:srgbClr val="072334"/>
                  </a:solidFill>
                  <a:latin typeface="Arial"/>
                  <a:ea typeface="Arial"/>
                  <a:cs typeface="Arial"/>
                  <a:sym typeface="Arial"/>
                </a:endParaRPr>
              </a:p>
            </p:txBody>
          </p:sp>
          <p:pic>
            <p:nvPicPr>
              <p:cNvPr descr="FAR Companion cover" id="204" name="Google Shape;204;p8"/>
              <p:cNvPicPr preferRelativeResize="0"/>
              <p:nvPr/>
            </p:nvPicPr>
            <p:blipFill rotWithShape="1">
              <a:blip r:embed="rId3">
                <a:alphaModFix/>
              </a:blip>
              <a:srcRect b="0" l="-1090" r="1090" t="0"/>
              <a:stretch/>
            </p:blipFill>
            <p:spPr>
              <a:xfrm>
                <a:off x="723000" y="512949"/>
                <a:ext cx="1049226" cy="1353679"/>
              </a:xfrm>
              <a:prstGeom prst="rect">
                <a:avLst/>
              </a:prstGeom>
              <a:noFill/>
              <a:ln cap="flat" cmpd="sng" w="9525">
                <a:solidFill>
                  <a:srgbClr val="BFBFBF"/>
                </a:solidFill>
                <a:prstDash val="solid"/>
                <a:round/>
                <a:headEnd len="sm" w="sm" type="none"/>
                <a:tailEnd len="sm" w="sm" type="none"/>
              </a:ln>
            </p:spPr>
          </p:pic>
        </p:grpSp>
        <p:sp>
          <p:nvSpPr>
            <p:cNvPr id="205" name="Google Shape;205;p8"/>
            <p:cNvSpPr txBox="1"/>
            <p:nvPr/>
          </p:nvSpPr>
          <p:spPr>
            <a:xfrm>
              <a:off x="438336" y="480527"/>
              <a:ext cx="279300" cy="154800"/>
            </a:xfrm>
            <a:prstGeom prst="rect">
              <a:avLst/>
            </a:prstGeom>
            <a:noFill/>
            <a:ln>
              <a:noFill/>
            </a:ln>
          </p:spPr>
          <p:txBody>
            <a:bodyPr anchorCtr="0" anchor="t" bIns="16650" lIns="33275" spcFirstLastPara="1" rIns="33275" wrap="square" tIns="16650">
              <a:spAutoFit/>
            </a:bodyPr>
            <a:lstStyle/>
            <a:p>
              <a:pPr indent="0" lvl="0" marL="0" marR="0" rtl="0" algn="l">
                <a:lnSpc>
                  <a:spcPct val="100000"/>
                </a:lnSpc>
                <a:spcBef>
                  <a:spcPts val="0"/>
                </a:spcBef>
                <a:spcAft>
                  <a:spcPts val="0"/>
                </a:spcAft>
                <a:buClr>
                  <a:srgbClr val="000000"/>
                </a:buClr>
                <a:buSzPts val="765"/>
                <a:buFont typeface="Arial"/>
                <a:buNone/>
              </a:pPr>
              <a:r>
                <a:rPr b="1" i="0" lang="en" sz="765" u="none" cap="none" strike="noStrike">
                  <a:solidFill>
                    <a:srgbClr val="021F34"/>
                  </a:solidFill>
                  <a:latin typeface="Poppins"/>
                  <a:ea typeface="Poppins"/>
                  <a:cs typeface="Poppins"/>
                  <a:sym typeface="Poppins"/>
                </a:rPr>
                <a:t>RFO</a:t>
              </a:r>
              <a:endParaRPr b="1" i="0" sz="692" u="none" cap="none" strike="noStrike">
                <a:solidFill>
                  <a:srgbClr val="990000"/>
                </a:solidFill>
                <a:latin typeface="Arial"/>
                <a:ea typeface="Arial"/>
                <a:cs typeface="Arial"/>
                <a:sym typeface="Arial"/>
              </a:endParaRPr>
            </a:p>
          </p:txBody>
        </p:sp>
        <p:sp>
          <p:nvSpPr>
            <p:cNvPr id="206" name="Google Shape;206;p8"/>
            <p:cNvSpPr/>
            <p:nvPr/>
          </p:nvSpPr>
          <p:spPr>
            <a:xfrm>
              <a:off x="495507" y="269378"/>
              <a:ext cx="249000" cy="5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33275" lIns="33275" spcFirstLastPara="1" rIns="33275" wrap="square" tIns="33275">
              <a:noAutofit/>
            </a:bodyPr>
            <a:lstStyle/>
            <a:p>
              <a:pPr indent="0" lvl="0" marL="0" marR="0" rtl="0" algn="ctr">
                <a:lnSpc>
                  <a:spcPct val="100000"/>
                </a:lnSpc>
                <a:spcBef>
                  <a:spcPts val="0"/>
                </a:spcBef>
                <a:spcAft>
                  <a:spcPts val="0"/>
                </a:spcAft>
                <a:buClr>
                  <a:srgbClr val="000000"/>
                </a:buClr>
                <a:buSzPts val="510"/>
                <a:buFont typeface="Arial"/>
                <a:buNone/>
              </a:pPr>
              <a:r>
                <a:t/>
              </a:r>
              <a:endParaRPr b="0" i="0" sz="510" u="none" cap="none" strike="noStrike">
                <a:solidFill>
                  <a:srgbClr val="FFFFFF"/>
                </a:solidFill>
                <a:latin typeface="Arial"/>
                <a:ea typeface="Arial"/>
                <a:cs typeface="Arial"/>
                <a:sym typeface="Arial"/>
              </a:endParaRPr>
            </a:p>
          </p:txBody>
        </p:sp>
      </p:grpSp>
      <p:cxnSp>
        <p:nvCxnSpPr>
          <p:cNvPr id="207" name="Google Shape;207;p8"/>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pic>
        <p:nvPicPr>
          <p:cNvPr descr="create an icon to represent quick trivia " id="208" name="Google Shape;208;p8"/>
          <p:cNvPicPr preferRelativeResize="0"/>
          <p:nvPr/>
        </p:nvPicPr>
        <p:blipFill rotWithShape="1">
          <a:blip r:embed="rId4">
            <a:alphaModFix/>
          </a:blip>
          <a:srcRect b="9049" l="2918" r="58539" t="51797"/>
          <a:stretch/>
        </p:blipFill>
        <p:spPr>
          <a:xfrm>
            <a:off x="76688" y="1211575"/>
            <a:ext cx="700575" cy="711715"/>
          </a:xfrm>
          <a:prstGeom prst="rect">
            <a:avLst/>
          </a:prstGeom>
          <a:noFill/>
          <a:ln>
            <a:noFill/>
          </a:ln>
        </p:spPr>
      </p:pic>
      <p:sp>
        <p:nvSpPr>
          <p:cNvPr id="209" name="Google Shape;209;p8"/>
          <p:cNvSpPr txBox="1"/>
          <p:nvPr>
            <p:ph idx="1" type="body"/>
          </p:nvPr>
        </p:nvSpPr>
        <p:spPr>
          <a:xfrm>
            <a:off x="777262" y="1152475"/>
            <a:ext cx="8055037" cy="2505123"/>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Quick Trivia: How Do you Check to see if your agency issued model deviations?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45720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500">
                <a:solidFill>
                  <a:schemeClr val="dk1"/>
                </a:solidFill>
                <a:latin typeface="Merriweather"/>
                <a:ea typeface="Merriweather"/>
                <a:cs typeface="Merriweather"/>
                <a:sym typeface="Merriweather"/>
              </a:rPr>
              <a:t>Answer</a:t>
            </a:r>
            <a:r>
              <a:rPr lang="en" sz="1500">
                <a:solidFill>
                  <a:schemeClr val="dk1"/>
                </a:solidFill>
                <a:latin typeface="Merriweather"/>
                <a:ea typeface="Merriweather"/>
                <a:cs typeface="Merriweather"/>
                <a:sym typeface="Merriweather"/>
              </a:rPr>
              <a:t>: You can locate your agency issued deviations on </a:t>
            </a:r>
            <a:r>
              <a:rPr lang="en" sz="1500" u="sng">
                <a:solidFill>
                  <a:schemeClr val="hlink"/>
                </a:solidFill>
                <a:latin typeface="Merriweather"/>
                <a:ea typeface="Merriweather"/>
                <a:cs typeface="Merriweather"/>
                <a:sym typeface="Merriweather"/>
                <a:hlinkClick r:id="rId5"/>
              </a:rPr>
              <a:t>Acquisition.gov</a:t>
            </a:r>
            <a:r>
              <a:rPr lang="en" sz="1500">
                <a:solidFill>
                  <a:schemeClr val="dk1"/>
                </a:solidFill>
                <a:latin typeface="Merriweather"/>
                <a:ea typeface="Merriweather"/>
                <a:cs typeface="Merriweather"/>
                <a:sym typeface="Merriweather"/>
              </a:rPr>
              <a:t> which we will demo next.</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210" name="Google Shape;210;p8"/>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The new RFO Framework:</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b="1" lang="en" sz="1800">
                <a:latin typeface="Merriweather"/>
                <a:ea typeface="Merriweather"/>
                <a:cs typeface="Merriweather"/>
                <a:sym typeface="Merriweather"/>
              </a:rPr>
              <a:t>Acq.gov and Regulatory, Non-Regulatory, &amp; Support Tools</a:t>
            </a:r>
            <a:endParaRPr b="1" sz="1800">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b="1" sz="1800">
              <a:latin typeface="Merriweather"/>
              <a:ea typeface="Merriweather"/>
              <a:cs typeface="Merriweather"/>
              <a:sym typeface="Merriweather"/>
            </a:endParaRPr>
          </a:p>
        </p:txBody>
      </p:sp>
      <p:cxnSp>
        <p:nvCxnSpPr>
          <p:cNvPr id="216" name="Google Shape;216;p9"/>
          <p:cNvCxnSpPr/>
          <p:nvPr/>
        </p:nvCxnSpPr>
        <p:spPr>
          <a:xfrm>
            <a:off x="305390" y="1076925"/>
            <a:ext cx="5497200" cy="0"/>
          </a:xfrm>
          <a:prstGeom prst="straightConnector1">
            <a:avLst/>
          </a:prstGeom>
          <a:noFill/>
          <a:ln cap="flat" cmpd="sng" w="9525">
            <a:solidFill>
              <a:schemeClr val="dk2"/>
            </a:solidFill>
            <a:prstDash val="solid"/>
            <a:round/>
            <a:headEnd len="sm" w="sm" type="none"/>
            <a:tailEnd len="sm" w="sm" type="none"/>
          </a:ln>
        </p:spPr>
      </p:cxnSp>
      <p:sp>
        <p:nvSpPr>
          <p:cNvPr id="217" name="Google Shape;217;p9"/>
          <p:cNvSpPr txBox="1"/>
          <p:nvPr>
            <p:ph idx="1" type="body"/>
          </p:nvPr>
        </p:nvSpPr>
        <p:spPr>
          <a:xfrm>
            <a:off x="311700" y="1152475"/>
            <a:ext cx="8520600" cy="91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sz="1500">
                <a:solidFill>
                  <a:schemeClr val="dk1"/>
                </a:solidFill>
                <a:latin typeface="Merriweather"/>
                <a:ea typeface="Merriweather"/>
                <a:cs typeface="Merriweather"/>
                <a:sym typeface="Merriweather"/>
              </a:rPr>
              <a:t>RFO 1.101 Framework</a:t>
            </a:r>
            <a:endParaRPr b="1"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1500">
                <a:solidFill>
                  <a:schemeClr val="dk1"/>
                </a:solidFill>
                <a:latin typeface="Merriweather"/>
                <a:ea typeface="Merriweather"/>
                <a:cs typeface="Merriweather"/>
                <a:sym typeface="Merriweather"/>
              </a:rPr>
              <a:t>Under the new RFO Framework, you have new Regulations and Agency guidance giving you cover to use your Discretion and all new Best Practice Tools, like the FAR Companion to help you meet the mission.</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1500">
              <a:solidFill>
                <a:schemeClr val="dk1"/>
              </a:solidFill>
              <a:latin typeface="Merriweather"/>
              <a:ea typeface="Merriweather"/>
              <a:cs typeface="Merriweather"/>
              <a:sym typeface="Merriweather"/>
            </a:endParaRPr>
          </a:p>
        </p:txBody>
      </p:sp>
      <p:sp>
        <p:nvSpPr>
          <p:cNvPr id="218" name="Google Shape;218;p9"/>
          <p:cNvSpPr/>
          <p:nvPr/>
        </p:nvSpPr>
        <p:spPr>
          <a:xfrm>
            <a:off x="606474" y="2161250"/>
            <a:ext cx="1515600" cy="297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52225" lIns="52225" spcFirstLastPara="1" rIns="52225" wrap="square" tIns="522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Arial"/>
                <a:ea typeface="Arial"/>
                <a:cs typeface="Arial"/>
                <a:sym typeface="Arial"/>
              </a:rPr>
              <a:t>REGULATORY (REQUIRED)</a:t>
            </a:r>
            <a:endParaRPr b="1" i="0" sz="800" u="none" cap="none" strike="noStrike">
              <a:solidFill>
                <a:srgbClr val="000000"/>
              </a:solidFill>
              <a:latin typeface="Arial"/>
              <a:ea typeface="Arial"/>
              <a:cs typeface="Arial"/>
              <a:sym typeface="Arial"/>
            </a:endParaRPr>
          </a:p>
        </p:txBody>
      </p:sp>
      <p:sp>
        <p:nvSpPr>
          <p:cNvPr id="219" name="Google Shape;219;p9"/>
          <p:cNvSpPr/>
          <p:nvPr/>
        </p:nvSpPr>
        <p:spPr>
          <a:xfrm>
            <a:off x="2511757" y="2161250"/>
            <a:ext cx="4484100" cy="297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793"/>
              <a:buFont typeface="Arial"/>
              <a:buNone/>
            </a:pPr>
            <a:r>
              <a:rPr b="1" i="0" lang="en" sz="793" u="none" cap="none" strike="noStrike">
                <a:solidFill>
                  <a:srgbClr val="000000"/>
                </a:solidFill>
                <a:latin typeface="Arial"/>
                <a:ea typeface="Arial"/>
                <a:cs typeface="Arial"/>
                <a:sym typeface="Arial"/>
              </a:rPr>
              <a:t>NON-REGULATORY (RECOMMENDED, NOT REQUIRED)</a:t>
            </a:r>
            <a:endParaRPr b="1" i="0" sz="793" u="none" cap="none" strike="noStrike">
              <a:solidFill>
                <a:srgbClr val="000000"/>
              </a:solidFill>
              <a:latin typeface="Arial"/>
              <a:ea typeface="Arial"/>
              <a:cs typeface="Arial"/>
              <a:sym typeface="Arial"/>
            </a:endParaRPr>
          </a:p>
        </p:txBody>
      </p:sp>
      <p:sp>
        <p:nvSpPr>
          <p:cNvPr id="220" name="Google Shape;220;p9"/>
          <p:cNvSpPr/>
          <p:nvPr/>
        </p:nvSpPr>
        <p:spPr>
          <a:xfrm>
            <a:off x="7385917" y="2161250"/>
            <a:ext cx="1151100" cy="297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793"/>
              <a:buFont typeface="Arial"/>
              <a:buNone/>
            </a:pPr>
            <a:r>
              <a:rPr b="1" i="0" lang="en" sz="793" u="none" cap="none" strike="noStrike">
                <a:solidFill>
                  <a:srgbClr val="000000"/>
                </a:solidFill>
                <a:latin typeface="Arial"/>
                <a:ea typeface="Arial"/>
                <a:cs typeface="Arial"/>
                <a:sym typeface="Arial"/>
              </a:rPr>
              <a:t>SUPPORT</a:t>
            </a:r>
            <a:endParaRPr b="1" i="0" sz="793" u="none" cap="none" strike="noStrike">
              <a:solidFill>
                <a:srgbClr val="000000"/>
              </a:solidFill>
              <a:latin typeface="Arial"/>
              <a:ea typeface="Arial"/>
              <a:cs typeface="Arial"/>
              <a:sym typeface="Arial"/>
            </a:endParaRPr>
          </a:p>
        </p:txBody>
      </p:sp>
      <p:sp>
        <p:nvSpPr>
          <p:cNvPr id="221" name="Google Shape;221;p9"/>
          <p:cNvSpPr/>
          <p:nvPr/>
        </p:nvSpPr>
        <p:spPr>
          <a:xfrm>
            <a:off x="606325" y="2525391"/>
            <a:ext cx="1515600" cy="559200"/>
          </a:xfrm>
          <a:prstGeom prst="rect">
            <a:avLst/>
          </a:prstGeom>
          <a:solidFill>
            <a:srgbClr val="0C2433"/>
          </a:solidFill>
          <a:ln cap="flat" cmpd="sng" w="9525">
            <a:solidFill>
              <a:srgbClr val="595959"/>
            </a:solidFill>
            <a:prstDash val="solid"/>
            <a:round/>
            <a:headEnd len="sm" w="sm" type="none"/>
            <a:tailEnd len="sm" w="sm" type="none"/>
          </a:ln>
        </p:spPr>
        <p:txBody>
          <a:bodyPr anchorCtr="0" anchor="ctr" bIns="52225" lIns="52225" spcFirstLastPara="1" rIns="52225" wrap="square" tIns="52225">
            <a:noAutofit/>
          </a:bodyPr>
          <a:lstStyle/>
          <a:p>
            <a:pPr indent="0" lvl="0" marL="0" marR="0" rtl="0" algn="ctr">
              <a:lnSpc>
                <a:spcPct val="100000"/>
              </a:lnSpc>
              <a:spcBef>
                <a:spcPts val="0"/>
              </a:spcBef>
              <a:spcAft>
                <a:spcPts val="0"/>
              </a:spcAft>
              <a:buClr>
                <a:srgbClr val="000000"/>
              </a:buClr>
              <a:buSzPts val="951"/>
              <a:buFont typeface="Arial"/>
              <a:buNone/>
            </a:pPr>
            <a:r>
              <a:rPr b="1" i="0" lang="en" sz="951" u="none" cap="none" strike="noStrike">
                <a:solidFill>
                  <a:srgbClr val="FFFFFF"/>
                </a:solidFill>
                <a:latin typeface="Arial"/>
                <a:ea typeface="Arial"/>
                <a:cs typeface="Arial"/>
                <a:sym typeface="Arial"/>
              </a:rPr>
              <a:t>RFO Parts, GSAR, GSA Acq Handbook  </a:t>
            </a:r>
            <a:endParaRPr b="1" i="0" sz="951"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51"/>
              <a:buFont typeface="Arial"/>
              <a:buNone/>
            </a:pPr>
            <a:r>
              <a:rPr b="1" i="0" lang="en" sz="951" u="none" cap="none" strike="noStrike">
                <a:solidFill>
                  <a:srgbClr val="FFFFFF"/>
                </a:solidFill>
                <a:latin typeface="Arial"/>
                <a:ea typeface="Arial"/>
                <a:cs typeface="Arial"/>
                <a:sym typeface="Arial"/>
              </a:rPr>
              <a:t>Agency Deviations</a:t>
            </a:r>
            <a:endParaRPr b="1" i="0" sz="951" u="none" cap="none" strike="noStrike">
              <a:solidFill>
                <a:srgbClr val="FFFFFF"/>
              </a:solidFill>
              <a:latin typeface="Arial"/>
              <a:ea typeface="Arial"/>
              <a:cs typeface="Arial"/>
              <a:sym typeface="Arial"/>
            </a:endParaRPr>
          </a:p>
        </p:txBody>
      </p:sp>
      <p:sp>
        <p:nvSpPr>
          <p:cNvPr id="222" name="Google Shape;222;p9"/>
          <p:cNvSpPr/>
          <p:nvPr/>
        </p:nvSpPr>
        <p:spPr>
          <a:xfrm>
            <a:off x="2121875" y="28489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223" name="Google Shape;223;p9"/>
          <p:cNvSpPr/>
          <p:nvPr/>
        </p:nvSpPr>
        <p:spPr>
          <a:xfrm>
            <a:off x="2511746" y="2525391"/>
            <a:ext cx="1151100" cy="549300"/>
          </a:xfrm>
          <a:prstGeom prst="rect">
            <a:avLst/>
          </a:prstGeom>
          <a:solidFill>
            <a:srgbClr val="740000"/>
          </a:solidFill>
          <a:ln cap="flat" cmpd="sng" w="9525">
            <a:solidFill>
              <a:srgbClr val="000000"/>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69"/>
              <a:buFont typeface="Arial"/>
              <a:buNone/>
            </a:pPr>
            <a:r>
              <a:rPr b="1" i="0" lang="en" sz="1069" u="none" cap="none" strike="noStrike">
                <a:solidFill>
                  <a:srgbClr val="FFFFFF"/>
                </a:solidFill>
                <a:latin typeface="Arial"/>
                <a:ea typeface="Arial"/>
                <a:cs typeface="Arial"/>
                <a:sym typeface="Arial"/>
              </a:rPr>
              <a:t>FAR Companion</a:t>
            </a:r>
            <a:endParaRPr b="1" i="0" sz="1069" u="none" cap="none" strike="noStrike">
              <a:solidFill>
                <a:srgbClr val="FFFFFF"/>
              </a:solidFill>
              <a:latin typeface="Arial"/>
              <a:ea typeface="Arial"/>
              <a:cs typeface="Arial"/>
              <a:sym typeface="Arial"/>
            </a:endParaRPr>
          </a:p>
        </p:txBody>
      </p:sp>
      <p:sp>
        <p:nvSpPr>
          <p:cNvPr id="224" name="Google Shape;224;p9"/>
          <p:cNvSpPr/>
          <p:nvPr/>
        </p:nvSpPr>
        <p:spPr>
          <a:xfrm>
            <a:off x="3672012" y="28489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225" name="Google Shape;225;p9"/>
          <p:cNvSpPr/>
          <p:nvPr/>
        </p:nvSpPr>
        <p:spPr>
          <a:xfrm>
            <a:off x="4061754" y="2525391"/>
            <a:ext cx="1132500" cy="549300"/>
          </a:xfrm>
          <a:prstGeom prst="rect">
            <a:avLst/>
          </a:prstGeom>
          <a:solidFill>
            <a:srgbClr val="740000"/>
          </a:solidFill>
          <a:ln cap="flat" cmpd="sng" w="9525">
            <a:solidFill>
              <a:srgbClr val="000000"/>
            </a:solidFill>
            <a:prstDash val="solid"/>
            <a:round/>
            <a:headEnd len="sm" w="sm" type="none"/>
            <a:tailEnd len="sm" w="sm" type="none"/>
          </a:ln>
          <a:effectLst>
            <a:outerShdw blurRad="55634" rotWithShape="0" algn="bl" dir="5400000" dist="18545">
              <a:srgbClr val="000000">
                <a:alpha val="50196"/>
              </a:srgbClr>
            </a:outerShdw>
            <a:reflection blurRad="0" dir="5400000" dist="37089" endA="0" endPos="30000" fadeDir="5400012" kx="0" rotWithShape="0" algn="bl" stPos="0" sy="-100000" ky="0"/>
          </a:effectLst>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69"/>
              <a:buFont typeface="Arial"/>
              <a:buNone/>
            </a:pPr>
            <a:r>
              <a:rPr b="1" i="0" lang="en" sz="1069" u="none" cap="none" strike="noStrike">
                <a:solidFill>
                  <a:srgbClr val="FFFFFF"/>
                </a:solidFill>
                <a:latin typeface="Arial"/>
                <a:ea typeface="Arial"/>
                <a:cs typeface="Arial"/>
                <a:sym typeface="Arial"/>
              </a:rPr>
              <a:t>Category Management Buying Guide</a:t>
            </a:r>
            <a:endParaRPr b="1" i="0" sz="1069" u="none" cap="none" strike="noStrike">
              <a:solidFill>
                <a:srgbClr val="FFFFFF"/>
              </a:solidFill>
              <a:latin typeface="Arial"/>
              <a:ea typeface="Arial"/>
              <a:cs typeface="Arial"/>
              <a:sym typeface="Arial"/>
            </a:endParaRPr>
          </a:p>
        </p:txBody>
      </p:sp>
      <p:sp>
        <p:nvSpPr>
          <p:cNvPr id="226" name="Google Shape;226;p9"/>
          <p:cNvSpPr/>
          <p:nvPr/>
        </p:nvSpPr>
        <p:spPr>
          <a:xfrm>
            <a:off x="5198957" y="28489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227" name="Google Shape;227;p9"/>
          <p:cNvSpPr/>
          <p:nvPr/>
        </p:nvSpPr>
        <p:spPr>
          <a:xfrm>
            <a:off x="5593362" y="2525391"/>
            <a:ext cx="1403400" cy="549300"/>
          </a:xfrm>
          <a:prstGeom prst="rect">
            <a:avLst/>
          </a:prstGeom>
          <a:solidFill>
            <a:srgbClr val="740000"/>
          </a:solidFill>
          <a:ln cap="flat" cmpd="sng" w="9525">
            <a:solidFill>
              <a:srgbClr val="595959"/>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623"/>
              <a:buFont typeface="Arial"/>
              <a:buNone/>
            </a:pPr>
            <a:r>
              <a:rPr b="1" i="0" lang="en" sz="1069" u="none" cap="none" strike="noStrike">
                <a:solidFill>
                  <a:srgbClr val="FFFFFF"/>
                </a:solidFill>
                <a:latin typeface="Arial"/>
                <a:ea typeface="Arial"/>
                <a:cs typeface="Arial"/>
                <a:sym typeface="Arial"/>
              </a:rPr>
              <a:t>Smart Accelerators from </a:t>
            </a:r>
            <a:endParaRPr b="1" i="0" sz="1069"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23"/>
              <a:buFont typeface="Arial"/>
              <a:buNone/>
            </a:pPr>
            <a:r>
              <a:rPr b="1" i="0" lang="en" sz="1069" u="none" cap="none" strike="noStrike">
                <a:solidFill>
                  <a:srgbClr val="FFFFFF"/>
                </a:solidFill>
                <a:latin typeface="Arial"/>
                <a:ea typeface="Arial"/>
                <a:cs typeface="Arial"/>
                <a:sym typeface="Arial"/>
              </a:rPr>
              <a:t>Practitioner Albums</a:t>
            </a:r>
            <a:endParaRPr b="1" i="0" sz="1069" u="none" cap="none" strike="noStrike">
              <a:solidFill>
                <a:srgbClr val="FFFFFF"/>
              </a:solidFill>
              <a:latin typeface="Arial"/>
              <a:ea typeface="Arial"/>
              <a:cs typeface="Arial"/>
              <a:sym typeface="Arial"/>
            </a:endParaRPr>
          </a:p>
        </p:txBody>
      </p:sp>
      <p:sp>
        <p:nvSpPr>
          <p:cNvPr id="228" name="Google Shape;228;p9"/>
          <p:cNvSpPr/>
          <p:nvPr/>
        </p:nvSpPr>
        <p:spPr>
          <a:xfrm>
            <a:off x="6996838" y="2848958"/>
            <a:ext cx="389700" cy="297000"/>
          </a:xfrm>
          <a:prstGeom prst="rightArrow">
            <a:avLst>
              <a:gd fmla="val 50000" name="adj1"/>
              <a:gd fmla="val 50000" name="adj2"/>
            </a:avLst>
          </a:prstGeom>
          <a:solidFill>
            <a:srgbClr val="0C2433"/>
          </a:solidFill>
          <a:ln cap="flat" cmpd="sng" w="9525">
            <a:solidFill>
              <a:srgbClr val="000000"/>
            </a:solidFill>
            <a:prstDash val="solid"/>
            <a:round/>
            <a:headEnd len="sm" w="sm" type="none"/>
            <a:tailEnd len="sm" w="sm" type="none"/>
          </a:ln>
        </p:spPr>
        <p:txBody>
          <a:bodyPr anchorCtr="0" anchor="ctr" bIns="36700" lIns="36700" spcFirstLastPara="1" rIns="36700" wrap="square" tIns="36700">
            <a:noAutofit/>
          </a:bodyPr>
          <a:lstStyle/>
          <a:p>
            <a:pPr indent="0" lvl="0" marL="0" marR="0" rtl="0" algn="ctr">
              <a:lnSpc>
                <a:spcPct val="100000"/>
              </a:lnSpc>
              <a:spcBef>
                <a:spcPts val="0"/>
              </a:spcBef>
              <a:spcAft>
                <a:spcPts val="0"/>
              </a:spcAft>
              <a:buClr>
                <a:srgbClr val="000000"/>
              </a:buClr>
              <a:buSzPts val="562"/>
              <a:buFont typeface="Arial"/>
              <a:buNone/>
            </a:pPr>
            <a:r>
              <a:t/>
            </a:r>
            <a:endParaRPr b="0" i="0" sz="562" u="none" cap="none" strike="noStrike">
              <a:solidFill>
                <a:srgbClr val="000000"/>
              </a:solidFill>
              <a:latin typeface="Arial"/>
              <a:ea typeface="Arial"/>
              <a:cs typeface="Arial"/>
              <a:sym typeface="Arial"/>
            </a:endParaRPr>
          </a:p>
        </p:txBody>
      </p:sp>
      <p:sp>
        <p:nvSpPr>
          <p:cNvPr id="229" name="Google Shape;229;p9"/>
          <p:cNvSpPr/>
          <p:nvPr/>
        </p:nvSpPr>
        <p:spPr>
          <a:xfrm>
            <a:off x="7385910" y="2525391"/>
            <a:ext cx="1151100" cy="54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51725" lIns="51725" spcFirstLastPara="1" rIns="51725" wrap="square" tIns="51725">
            <a:noAutofit/>
          </a:bodyPr>
          <a:lstStyle/>
          <a:p>
            <a:pPr indent="0" lvl="0" marL="0" marR="0" rtl="0" algn="ctr">
              <a:lnSpc>
                <a:spcPct val="100000"/>
              </a:lnSpc>
              <a:spcBef>
                <a:spcPts val="0"/>
              </a:spcBef>
              <a:spcAft>
                <a:spcPts val="0"/>
              </a:spcAft>
              <a:buClr>
                <a:srgbClr val="000000"/>
              </a:buClr>
              <a:buSzPts val="1070"/>
              <a:buFont typeface="Arial"/>
              <a:buNone/>
            </a:pPr>
            <a:r>
              <a:rPr b="1" i="0" lang="en" sz="1070" u="none" cap="none" strike="noStrike">
                <a:solidFill>
                  <a:srgbClr val="000000"/>
                </a:solidFill>
                <a:latin typeface="Arial"/>
                <a:ea typeface="Arial"/>
                <a:cs typeface="Arial"/>
                <a:sym typeface="Arial"/>
              </a:rPr>
              <a:t>Testing, Training &amp; Coaching</a:t>
            </a:r>
            <a:endParaRPr b="1" i="0" sz="1070" u="none" cap="none" strike="noStrike">
              <a:solidFill>
                <a:srgbClr val="000000"/>
              </a:solidFill>
              <a:latin typeface="Arial"/>
              <a:ea typeface="Arial"/>
              <a:cs typeface="Arial"/>
              <a:sym typeface="Arial"/>
            </a:endParaRPr>
          </a:p>
        </p:txBody>
      </p:sp>
      <p:pic>
        <p:nvPicPr>
          <p:cNvPr descr="The image shows the acquisition.gov website, specifically the webpage for FAR Parts and agency deviations." id="230" name="Google Shape;230;p9"/>
          <p:cNvPicPr preferRelativeResize="0"/>
          <p:nvPr/>
        </p:nvPicPr>
        <p:blipFill rotWithShape="1">
          <a:blip r:embed="rId3">
            <a:alphaModFix/>
          </a:blip>
          <a:srcRect b="0" l="0" r="0" t="0"/>
          <a:stretch/>
        </p:blipFill>
        <p:spPr>
          <a:xfrm>
            <a:off x="606471" y="3104211"/>
            <a:ext cx="1515402" cy="1444446"/>
          </a:xfrm>
          <a:prstGeom prst="rect">
            <a:avLst/>
          </a:prstGeom>
          <a:solidFill>
            <a:srgbClr val="740000"/>
          </a:solidFill>
          <a:ln>
            <a:noFill/>
          </a:ln>
        </p:spPr>
      </p:pic>
      <p:pic>
        <p:nvPicPr>
          <p:cNvPr descr="Image of the FAR Companion Guide (FC) logo, displaying a red star with the letters FC to the right in a booklet layout." id="231" name="Google Shape;231;p9">
            <a:hlinkClick r:id="rId4"/>
          </p:cNvPr>
          <p:cNvPicPr preferRelativeResize="0"/>
          <p:nvPr/>
        </p:nvPicPr>
        <p:blipFill rotWithShape="1">
          <a:blip r:embed="rId5">
            <a:alphaModFix/>
          </a:blip>
          <a:srcRect b="0" l="0" r="0" t="0"/>
          <a:stretch/>
        </p:blipFill>
        <p:spPr>
          <a:xfrm>
            <a:off x="2511673" y="3083976"/>
            <a:ext cx="1150920" cy="1484900"/>
          </a:xfrm>
          <a:prstGeom prst="rect">
            <a:avLst/>
          </a:prstGeom>
          <a:noFill/>
          <a:ln>
            <a:noFill/>
          </a:ln>
          <a:effectLst>
            <a:outerShdw blurRad="42475" rotWithShape="0" algn="bl" dir="5400000" dist="14158">
              <a:srgbClr val="000000">
                <a:alpha val="50196"/>
              </a:srgbClr>
            </a:outerShdw>
          </a:effectLst>
        </p:spPr>
      </p:pic>
      <p:pic>
        <p:nvPicPr>
          <p:cNvPr descr="Image of a guide titled &quot;Category Management Buying Guide.&quot;" id="232" name="Google Shape;232;p9">
            <a:hlinkClick r:id="rId6"/>
          </p:cNvPr>
          <p:cNvPicPr preferRelativeResize="0"/>
          <p:nvPr/>
        </p:nvPicPr>
        <p:blipFill rotWithShape="1">
          <a:blip r:embed="rId7">
            <a:alphaModFix/>
          </a:blip>
          <a:srcRect b="10290" l="0" r="0" t="0"/>
          <a:stretch/>
        </p:blipFill>
        <p:spPr>
          <a:xfrm>
            <a:off x="4061754" y="3084912"/>
            <a:ext cx="1132520" cy="1483038"/>
          </a:xfrm>
          <a:prstGeom prst="rect">
            <a:avLst/>
          </a:prstGeom>
          <a:noFill/>
          <a:ln>
            <a:noFill/>
          </a:ln>
          <a:effectLst>
            <a:outerShdw blurRad="42475" rotWithShape="0" algn="bl" dir="5400000" dist="14158">
              <a:srgbClr val="000000">
                <a:alpha val="50196"/>
              </a:srgbClr>
            </a:outerShdw>
          </a:effectLst>
        </p:spPr>
      </p:pic>
      <p:sp>
        <p:nvSpPr>
          <p:cNvPr id="233" name="Google Shape;233;p9"/>
          <p:cNvSpPr txBox="1"/>
          <p:nvPr/>
        </p:nvSpPr>
        <p:spPr>
          <a:xfrm>
            <a:off x="5593289" y="3084913"/>
            <a:ext cx="1403400" cy="116700"/>
          </a:xfrm>
          <a:prstGeom prst="rect">
            <a:avLst/>
          </a:prstGeom>
          <a:solidFill>
            <a:srgbClr val="021F34"/>
          </a:solidFill>
          <a:ln>
            <a:noFill/>
          </a:ln>
        </p:spPr>
        <p:txBody>
          <a:bodyPr anchorCtr="0" anchor="ctr" bIns="89000" lIns="89000" spcFirstLastPara="1" rIns="89000" wrap="square" tIns="89000">
            <a:noAutofit/>
          </a:bodyPr>
          <a:lstStyle/>
          <a:p>
            <a:pPr indent="0" lvl="0" marL="0" marR="0" rtl="0" algn="ctr">
              <a:lnSpc>
                <a:spcPct val="100000"/>
              </a:lnSpc>
              <a:spcBef>
                <a:spcPts val="0"/>
              </a:spcBef>
              <a:spcAft>
                <a:spcPts val="0"/>
              </a:spcAft>
              <a:buClr>
                <a:srgbClr val="000000"/>
              </a:buClr>
              <a:buSzPts val="584"/>
              <a:buFont typeface="Arial"/>
              <a:buNone/>
            </a:pPr>
            <a:r>
              <a:rPr b="1" i="0" lang="en" sz="584" u="none" cap="none" strike="noStrike">
                <a:solidFill>
                  <a:srgbClr val="FFFFFF"/>
                </a:solidFill>
                <a:latin typeface="Roboto"/>
                <a:ea typeface="Roboto"/>
                <a:cs typeface="Roboto"/>
                <a:sym typeface="Roboto"/>
              </a:rPr>
              <a:t>EXAMPLE</a:t>
            </a:r>
            <a:endParaRPr b="1" i="0" sz="584" u="none" cap="none" strike="noStrike">
              <a:solidFill>
                <a:srgbClr val="FFFFFF"/>
              </a:solidFill>
              <a:latin typeface="Roboto"/>
              <a:ea typeface="Roboto"/>
              <a:cs typeface="Roboto"/>
              <a:sym typeface="Roboto"/>
            </a:endParaRPr>
          </a:p>
        </p:txBody>
      </p:sp>
      <p:pic>
        <p:nvPicPr>
          <p:cNvPr descr="The image shows the practitioner's albums module, specifically optimizing competition and innovation through Early Acquisition Planning." id="234" name="Google Shape;234;p9"/>
          <p:cNvPicPr preferRelativeResize="0"/>
          <p:nvPr/>
        </p:nvPicPr>
        <p:blipFill rotWithShape="1">
          <a:blip r:embed="rId8">
            <a:alphaModFix/>
          </a:blip>
          <a:srcRect b="0" l="0" r="0" t="0"/>
          <a:stretch/>
        </p:blipFill>
        <p:spPr>
          <a:xfrm>
            <a:off x="5603097" y="3218020"/>
            <a:ext cx="1393602" cy="1330633"/>
          </a:xfrm>
          <a:prstGeom prst="rect">
            <a:avLst/>
          </a:prstGeom>
          <a:noFill/>
          <a:ln>
            <a:noFill/>
          </a:ln>
        </p:spPr>
      </p:pic>
      <p:pic>
        <p:nvPicPr>
          <p:cNvPr descr="The image shows the GSA Pilots webpage, specifically the testing RFO page." id="235" name="Google Shape;235;p9"/>
          <p:cNvPicPr preferRelativeResize="0"/>
          <p:nvPr/>
        </p:nvPicPr>
        <p:blipFill rotWithShape="1">
          <a:blip r:embed="rId9">
            <a:alphaModFix/>
          </a:blip>
          <a:srcRect b="0" l="0" r="37079" t="0"/>
          <a:stretch/>
        </p:blipFill>
        <p:spPr>
          <a:xfrm>
            <a:off x="7386660" y="3084919"/>
            <a:ext cx="1151014" cy="1386735"/>
          </a:xfrm>
          <a:prstGeom prst="rect">
            <a:avLst/>
          </a:prstGeom>
          <a:noFill/>
          <a:ln>
            <a:noFill/>
          </a:ln>
        </p:spPr>
      </p:pic>
      <p:sp>
        <p:nvSpPr>
          <p:cNvPr id="236" name="Google Shape;236;p9"/>
          <p:cNvSpPr txBox="1"/>
          <p:nvPr>
            <p:ph idx="12" type="sldNum"/>
          </p:nvPr>
        </p:nvSpPr>
        <p:spPr>
          <a:xfrm>
            <a:off x="8453408" y="4758467"/>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FB9B4FB8-90FE-49B3-8D43-0BDF6F9B1101</vt:lpwstr>
  </property>
  <property fmtid="{D5CDD505-2E9C-101B-9397-08002B2CF9AE}" pid="3" name="ArticulatePath">
    <vt:lpwstr>FAST 2026 Training Deck_ What the RFO Means for your Acq Strategy V040726</vt:lpwstr>
  </property>
</Properties>
</file>