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Helvetica Neue"/>
      <p:regular r:id="rId43"/>
      <p:bold r:id="rId44"/>
      <p:italic r:id="rId45"/>
      <p:boldItalic r:id="rId46"/>
    </p:embeddedFont>
    <p:embeddedFont>
      <p:font typeface="Merriweather"/>
      <p:regular r:id="rId47"/>
      <p:bold r:id="rId48"/>
      <p:italic r:id="rId49"/>
      <p:boldItalic r:id="rId50"/>
    </p:embeddedFont>
    <p:embeddedFont>
      <p:font typeface="Century Gothic"/>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5" roundtripDataSignature="AMtx7mgEsRSN8azCWHkL5qqho4Ur0joL2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HelveticaNeue-bold.fntdata"/><Relationship Id="rId43" Type="http://schemas.openxmlformats.org/officeDocument/2006/relationships/font" Target="fonts/HelveticaNeue-regular.fntdata"/><Relationship Id="rId46" Type="http://schemas.openxmlformats.org/officeDocument/2006/relationships/font" Target="fonts/HelveticaNeue-boldItalic.fntdata"/><Relationship Id="rId45" Type="http://schemas.openxmlformats.org/officeDocument/2006/relationships/font" Target="fonts/HelveticaNeue-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erriweather-bold.fntdata"/><Relationship Id="rId47" Type="http://schemas.openxmlformats.org/officeDocument/2006/relationships/font" Target="fonts/Merriweather-regular.fntdata"/><Relationship Id="rId49" Type="http://schemas.openxmlformats.org/officeDocument/2006/relationships/font" Target="fonts/Merriweather-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enturyGothic-regular.fntdata"/><Relationship Id="rId50" Type="http://schemas.openxmlformats.org/officeDocument/2006/relationships/font" Target="fonts/Merriweather-boldItalic.fntdata"/><Relationship Id="rId53" Type="http://schemas.openxmlformats.org/officeDocument/2006/relationships/font" Target="fonts/CenturyGothic-italic.fntdata"/><Relationship Id="rId52" Type="http://schemas.openxmlformats.org/officeDocument/2006/relationships/font" Target="fonts/CenturyGothic-bold.fntdata"/><Relationship Id="rId11" Type="http://schemas.openxmlformats.org/officeDocument/2006/relationships/slide" Target="slides/slide6.xml"/><Relationship Id="rId55" Type="http://customschemas.google.com/relationships/presentationmetadata" Target="metadata"/><Relationship Id="rId10" Type="http://schemas.openxmlformats.org/officeDocument/2006/relationships/slide" Target="slides/slide5.xml"/><Relationship Id="rId54" Type="http://schemas.openxmlformats.org/officeDocument/2006/relationships/font" Target="fonts/CenturyGothic-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Welcome to today’s Deep Dive into GSA’s MAS Order Flexibilities.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–Introductions–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This session is designed specifically for ordering activities and will focus on how you can effectively use the flexibilities available under GSA’s Multiple Award Schedule (MAS) program to meet your mission needs.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We’ll walk through key tools like:</a:t>
            </a:r>
            <a:endParaRPr>
              <a:solidFill>
                <a:schemeClr val="dk1"/>
              </a:solidFill>
              <a:latin typeface="Helvetica Neue"/>
              <a:ea typeface="Helvetica Neue"/>
              <a:cs typeface="Helvetica Neue"/>
              <a:sym typeface="Helvetica Neue"/>
            </a:endParaRPr>
          </a:p>
          <a:p>
            <a:pPr indent="-298450" lvl="0" marL="457200" rtl="0" algn="l">
              <a:lnSpc>
                <a:spcPct val="115000"/>
              </a:lnSpc>
              <a:spcBef>
                <a:spcPts val="1200"/>
              </a:spcBef>
              <a:spcAft>
                <a:spcPts val="0"/>
              </a:spcAft>
              <a:buClr>
                <a:schemeClr val="dk1"/>
              </a:buClr>
              <a:buSzPts val="1100"/>
              <a:buFont typeface="Helvetica Neue"/>
              <a:buChar char="●"/>
            </a:pPr>
            <a:r>
              <a:rPr lang="en">
                <a:solidFill>
                  <a:schemeClr val="dk1"/>
                </a:solidFill>
                <a:latin typeface="Helvetica Neue"/>
                <a:ea typeface="Helvetica Neue"/>
                <a:cs typeface="Helvetica Neue"/>
                <a:sym typeface="Helvetica Neue"/>
              </a:rPr>
              <a:t>Order-Level Materials (OLMs) </a:t>
            </a:r>
            <a:endParaRPr>
              <a:solidFill>
                <a:schemeClr val="dk1"/>
              </a:solidFill>
              <a:latin typeface="Helvetica Neue"/>
              <a:ea typeface="Helvetica Neue"/>
              <a:cs typeface="Helvetica Neue"/>
              <a:sym typeface="Helvetica Neue"/>
            </a:endParaRPr>
          </a:p>
          <a:p>
            <a:pPr indent="-298450" lvl="0" marL="457200" rtl="0" algn="l">
              <a:lnSpc>
                <a:spcPct val="115000"/>
              </a:lnSpc>
              <a:spcBef>
                <a:spcPts val="0"/>
              </a:spcBef>
              <a:spcAft>
                <a:spcPts val="0"/>
              </a:spcAft>
              <a:buClr>
                <a:schemeClr val="dk1"/>
              </a:buClr>
              <a:buSzPts val="1100"/>
              <a:buFont typeface="Helvetica Neue"/>
              <a:buChar char="●"/>
            </a:pPr>
            <a:r>
              <a:rPr lang="en">
                <a:solidFill>
                  <a:schemeClr val="dk1"/>
                </a:solidFill>
                <a:latin typeface="Helvetica Neue"/>
                <a:ea typeface="Helvetica Neue"/>
                <a:cs typeface="Helvetica Neue"/>
                <a:sym typeface="Helvetica Neue"/>
              </a:rPr>
              <a:t>MAS Contractor Team Arrangements (MAS CTAs)</a:t>
            </a:r>
            <a:endParaRPr>
              <a:solidFill>
                <a:schemeClr val="dk1"/>
              </a:solidFill>
              <a:latin typeface="Helvetica Neue"/>
              <a:ea typeface="Helvetica Neue"/>
              <a:cs typeface="Helvetica Neue"/>
              <a:sym typeface="Helvetica Neue"/>
            </a:endParaRPr>
          </a:p>
          <a:p>
            <a:pPr indent="-298450" lvl="0" marL="457200" rtl="0" algn="l">
              <a:lnSpc>
                <a:spcPct val="115000"/>
              </a:lnSpc>
              <a:spcBef>
                <a:spcPts val="0"/>
              </a:spcBef>
              <a:spcAft>
                <a:spcPts val="0"/>
              </a:spcAft>
              <a:buClr>
                <a:schemeClr val="dk1"/>
              </a:buClr>
              <a:buSzPts val="1100"/>
              <a:buFont typeface="Helvetica Neue"/>
              <a:buChar char="●"/>
            </a:pPr>
            <a:r>
              <a:rPr lang="en">
                <a:solidFill>
                  <a:schemeClr val="dk1"/>
                </a:solidFill>
                <a:latin typeface="Helvetica Neue"/>
                <a:ea typeface="Helvetica Neue"/>
                <a:cs typeface="Helvetica Neue"/>
                <a:sym typeface="Helvetica Neue"/>
              </a:rPr>
              <a:t>How contractors utilize MAS contracts at the order level.</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By the end of this session, you should feel more confident applying these flexibilities while maintaining compliance and proper documentation.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In this scenario, an agency is procuring cloud hosting and infrastructure services with specific security, compliance, and performance requirements aligned to a designated Cloud SIN.</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Because the requirement depends on SIN-specific technical qualifications—such as cloud certifications, industry standards, and defined service capabilities—not all SINs include vendors that are vetted to meet these needs.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As a result, the ordering activity appropriately limits the Request for Quote to the relevant Cloud SIN. This ensures that all vendors responding are qualified and capable of meeting the agency’s technical and compliance requirements.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Importantly, competition is still maintained—but within a properly defined pool of vendors that are equipped to deliver the required services.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The key takeaway here is that when requirements are highly technical and directly tied to SIN-specific qualifications, limiting the scope is not only appropriate—it is necessary to ensure mission success.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In this scenario, an agency is outfitting a new office space with desks, chairs, storage, and related equipment.</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These items may fall under multiple overlapping SINs, such as furniture, ancillary equipment, and even installation services. Additionally, contractors often structure their offerings differently across SINs.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Because of this, the ordering activity does not restrict the Request for Quote to specific SINs. Instead, contractors are allowed to propose a complete, end-to-end solution using any SINs awarded under their contract.</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This approach enables vendors to bundle products and services in a way that best meets the agency’s needs—resulting in more comprehensive quotes and increased competition.</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The key takeaway is that for broader, solution-based requirements, keeping the scope open provides greater flexibility and can lead to better overall value.</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The bottom line: limiting SIN scope should be the exception—not the default. Use it strategically when necessary, but otherwise leverage the flexibility of the MAS program to drive stronger acquisition outcomes.</a:t>
            </a:r>
            <a:endParaRPr>
              <a:solidFill>
                <a:schemeClr val="dk1"/>
              </a:solidFill>
              <a:latin typeface="Helvetica Neue"/>
              <a:ea typeface="Helvetica Neue"/>
              <a:cs typeface="Helvetica Neue"/>
              <a:sym typeface="Helvetica Neue"/>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Section 3: Order-Level Materials, or OLMs, Deep Dive. In this module, we’ll take a closer look at how OLMs can be used to enhance the flexibility of MAS orders.</a:t>
            </a:r>
            <a:endParaRPr>
              <a:solidFill>
                <a:schemeClr val="dk1"/>
              </a:solidFill>
              <a:latin typeface="Helvetica Neue"/>
              <a:ea typeface="Helvetica Neue"/>
              <a:cs typeface="Helvetica Neue"/>
              <a:sym typeface="Helvetica Neue"/>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Let’s begin with Order-Level Materials, or OLMs.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So, what are OLMs? OLMs are supplies or services that are necessary to support the performance of a task order but are not specifically included in the contractor’s MAS schedule contract. Their intent is to allow ordering activities to acquire a complete solution without needing open market procedures.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OLMs are appropriate whenever additional items or services are required to support the primary scope of the order. They can be used on all types of orders, including fixed-price, time-and-materials, or labor-hour orders.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It’s important that OLMs are clearly identified in the task order and properly documented. Ordering activities must follow GSAR 583.71 procedures to ensure compliance.</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The authority for using OLMs comes from 41 U.S.C. Section 152(3), which supports the government’s ability to acquire necessary supplies and services efficiently under MAS contracts.</a:t>
            </a:r>
            <a:endParaRPr>
              <a:solidFill>
                <a:schemeClr val="dk1"/>
              </a:solidFill>
              <a:latin typeface="Helvetica Neue"/>
              <a:ea typeface="Helvetica Neue"/>
              <a:cs typeface="Helvetica Neue"/>
              <a:sym typeface="Helvetica Neue"/>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OLMs should be used when additional items or services are required to support the primary scope of the order.</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These are not standalone requirements—they must be directly tied to and in support of the awarded SINs.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For example, if you’re acquiring a service solution and need incidental materials or ancillary support, OLMs may be appropriate.</a:t>
            </a:r>
            <a:endParaRPr>
              <a:solidFill>
                <a:schemeClr val="dk1"/>
              </a:solidFill>
              <a:latin typeface="Helvetica Neue"/>
              <a:ea typeface="Helvetica Neue"/>
              <a:cs typeface="Helvetica Neue"/>
              <a:sym typeface="Helvetica Neue"/>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To successfully use OLMs, it’s important to follow best practices.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Clearly define OLM requirements in your solicitation.</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Request detailed supporting documentation from contractors.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And thoroughly document your price analysis.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Common pitfalls include misclassifying items as OLMs, OLMs are outside the scope of the project, and failing to document the basis for price reasonableness.</a:t>
            </a:r>
            <a:endParaRPr>
              <a:solidFill>
                <a:schemeClr val="dk1"/>
              </a:solidFill>
              <a:latin typeface="Helvetica Neue"/>
              <a:ea typeface="Helvetica Neue"/>
              <a:cs typeface="Helvetica Neue"/>
              <a:sym typeface="Helvetica Neue"/>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Here’s a simple example of how OLMs can be used. Imagine you are ordering training services under a MAS contract, and you need some handouts or minor supplies to support the class. Since these materials are directly tied to the awarded SIN, they can be procured as OLMs, allowing you to get a complete solution without separate open market procedures.</a:t>
            </a:r>
            <a:endParaRPr>
              <a:solidFill>
                <a:schemeClr val="dk1"/>
              </a:solidFill>
              <a:latin typeface="Helvetica Neue"/>
              <a:ea typeface="Helvetica Neue"/>
              <a:cs typeface="Helvetica Neue"/>
              <a:sym typeface="Helvetica Neue"/>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Here’s a simple example of how OLMs can be used. Imagine you are ordering training services under a MAS contract, and you need some handouts or minor supplies to support the class. Since these materials are directly tied to the awarded SIN, they can be procured as OLMs, allowing you to get a complete solution without separate open market procedures.</a:t>
            </a:r>
            <a:endParaRPr>
              <a:solidFill>
                <a:schemeClr val="dk1"/>
              </a:solidFill>
              <a:latin typeface="Helvetica Neue"/>
              <a:ea typeface="Helvetica Neue"/>
              <a:cs typeface="Helvetica Neue"/>
              <a:sym typeface="Helvetica Neue"/>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Welcome to Contractor Team Arrangements, or CTAs. In this section, we’ll explore how CTAs enable multiple MAS contractors to come together to provide a total solution in response to an agency requirement.</a:t>
            </a:r>
            <a:endParaRPr>
              <a:solidFill>
                <a:schemeClr val="dk1"/>
              </a:solidFill>
              <a:latin typeface="Helvetica Neue"/>
              <a:ea typeface="Helvetica Neue"/>
              <a:cs typeface="Helvetica Neue"/>
              <a:sym typeface="Helvetica Neue"/>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MAS CTAs, have several key features that distinguish them from other types of contractor relationships.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First, </a:t>
            </a:r>
            <a:r>
              <a:rPr b="1" lang="en">
                <a:solidFill>
                  <a:schemeClr val="dk1"/>
                </a:solidFill>
                <a:latin typeface="Helvetica Neue"/>
                <a:ea typeface="Helvetica Neue"/>
                <a:cs typeface="Helvetica Neue"/>
                <a:sym typeface="Helvetica Neue"/>
              </a:rPr>
              <a:t>each MAS CTA team member holds their own MAS contract</a:t>
            </a:r>
            <a:r>
              <a:rPr lang="en">
                <a:solidFill>
                  <a:schemeClr val="dk1"/>
                </a:solidFill>
                <a:latin typeface="Helvetica Neue"/>
                <a:ea typeface="Helvetica Neue"/>
                <a:cs typeface="Helvetica Neue"/>
                <a:sym typeface="Helvetica Neue"/>
              </a:rPr>
              <a:t>. This means every participant in the MAS CTA is an awarded Schedule contractor and is authorized to provide the products or services they are proposing.</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Second, </a:t>
            </a:r>
            <a:r>
              <a:rPr b="1" lang="en">
                <a:solidFill>
                  <a:schemeClr val="dk1"/>
                </a:solidFill>
                <a:latin typeface="Helvetica Neue"/>
                <a:ea typeface="Helvetica Neue"/>
                <a:cs typeface="Helvetica Neue"/>
                <a:sym typeface="Helvetica Neue"/>
              </a:rPr>
              <a:t>each MAS CTA team member is responsible for their own portion of the work</a:t>
            </a:r>
            <a:r>
              <a:rPr lang="en">
                <a:solidFill>
                  <a:schemeClr val="dk1"/>
                </a:solidFill>
                <a:latin typeface="Helvetica Neue"/>
                <a:ea typeface="Helvetica Neue"/>
                <a:cs typeface="Helvetica Neue"/>
                <a:sym typeface="Helvetica Neue"/>
              </a:rPr>
              <a:t>. Rather than one prime contractor overseeing everything, responsibility is divided among the team members based on the work they are performing.</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Finally, there is </a:t>
            </a:r>
            <a:r>
              <a:rPr b="1" lang="en">
                <a:solidFill>
                  <a:schemeClr val="dk1"/>
                </a:solidFill>
                <a:latin typeface="Helvetica Neue"/>
                <a:ea typeface="Helvetica Neue"/>
                <a:cs typeface="Helvetica Neue"/>
                <a:sym typeface="Helvetica Neue"/>
              </a:rPr>
              <a:t>no privity of contract between the MAS CTA team members themselves</a:t>
            </a:r>
            <a:r>
              <a:rPr lang="en">
                <a:solidFill>
                  <a:schemeClr val="dk1"/>
                </a:solidFill>
                <a:latin typeface="Helvetica Neue"/>
                <a:ea typeface="Helvetica Neue"/>
                <a:cs typeface="Helvetica Neue"/>
                <a:sym typeface="Helvetica Neue"/>
              </a:rPr>
              <a:t>. Each contractor has a direct contractual relationship with the government for their portion of the order, but not with each other.</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Understanding these features is critical, as they impact how you evaluate the quote, assess risk, and manage contract performance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I’m Jeff Calhoun, MAS Contracting Officer, and I’m joined today by Dana Rosa, MAS Procurement Analyst.</a:t>
            </a:r>
            <a:endParaRPr>
              <a:solidFill>
                <a:schemeClr val="dk1"/>
              </a:solidFill>
            </a:endParaRPr>
          </a:p>
          <a:p>
            <a:pPr indent="0" lvl="0" marL="0" rtl="0" algn="l">
              <a:lnSpc>
                <a:spcPct val="115000"/>
              </a:lnSpc>
              <a:spcBef>
                <a:spcPts val="1200"/>
              </a:spcBef>
              <a:spcAft>
                <a:spcPts val="120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MAS CTAs, have several key features that distinguish them from other types of contractor relationships.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First, </a:t>
            </a:r>
            <a:r>
              <a:rPr b="1" lang="en">
                <a:solidFill>
                  <a:schemeClr val="dk1"/>
                </a:solidFill>
                <a:latin typeface="Helvetica Neue"/>
                <a:ea typeface="Helvetica Neue"/>
                <a:cs typeface="Helvetica Neue"/>
                <a:sym typeface="Helvetica Neue"/>
              </a:rPr>
              <a:t>each MAS CTA team member holds their own MAS contract</a:t>
            </a:r>
            <a:r>
              <a:rPr lang="en">
                <a:solidFill>
                  <a:schemeClr val="dk1"/>
                </a:solidFill>
                <a:latin typeface="Helvetica Neue"/>
                <a:ea typeface="Helvetica Neue"/>
                <a:cs typeface="Helvetica Neue"/>
                <a:sym typeface="Helvetica Neue"/>
              </a:rPr>
              <a:t>. This means every participant in the MAS CTA is an awarded Schedule contractor and is authorized to provide the products or services they are proposing.</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Second, </a:t>
            </a:r>
            <a:r>
              <a:rPr b="1" lang="en">
                <a:solidFill>
                  <a:schemeClr val="dk1"/>
                </a:solidFill>
                <a:latin typeface="Helvetica Neue"/>
                <a:ea typeface="Helvetica Neue"/>
                <a:cs typeface="Helvetica Neue"/>
                <a:sym typeface="Helvetica Neue"/>
              </a:rPr>
              <a:t>each MAS CTA team member is responsible for their own portion of the work</a:t>
            </a:r>
            <a:r>
              <a:rPr lang="en">
                <a:solidFill>
                  <a:schemeClr val="dk1"/>
                </a:solidFill>
                <a:latin typeface="Helvetica Neue"/>
                <a:ea typeface="Helvetica Neue"/>
                <a:cs typeface="Helvetica Neue"/>
                <a:sym typeface="Helvetica Neue"/>
              </a:rPr>
              <a:t>. Rather than one prime contractor overseeing everything, responsibility is divided among the team members based on the work they are performing.</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Finally, there is </a:t>
            </a:r>
            <a:r>
              <a:rPr b="1" lang="en">
                <a:solidFill>
                  <a:schemeClr val="dk1"/>
                </a:solidFill>
                <a:latin typeface="Helvetica Neue"/>
                <a:ea typeface="Helvetica Neue"/>
                <a:cs typeface="Helvetica Neue"/>
                <a:sym typeface="Helvetica Neue"/>
              </a:rPr>
              <a:t>no privity of contract between the MAS CTA team members themselves</a:t>
            </a:r>
            <a:r>
              <a:rPr lang="en">
                <a:solidFill>
                  <a:schemeClr val="dk1"/>
                </a:solidFill>
                <a:latin typeface="Helvetica Neue"/>
                <a:ea typeface="Helvetica Neue"/>
                <a:cs typeface="Helvetica Neue"/>
                <a:sym typeface="Helvetica Neue"/>
              </a:rPr>
              <a:t>. Each contractor has a direct contractual relationship with the government for their portion of the order, but not with each other.</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Understanding these features is critical, as they impact how you evaluate the quote, assess risk, and manage contract performance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MAS CTAs, have several key features that distinguish them from other types of contractor relationships.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First, </a:t>
            </a:r>
            <a:r>
              <a:rPr b="1" lang="en">
                <a:solidFill>
                  <a:schemeClr val="dk1"/>
                </a:solidFill>
                <a:latin typeface="Helvetica Neue"/>
                <a:ea typeface="Helvetica Neue"/>
                <a:cs typeface="Helvetica Neue"/>
                <a:sym typeface="Helvetica Neue"/>
              </a:rPr>
              <a:t>each MAS CTA team member holds their own MAS contract</a:t>
            </a:r>
            <a:r>
              <a:rPr lang="en">
                <a:solidFill>
                  <a:schemeClr val="dk1"/>
                </a:solidFill>
                <a:latin typeface="Helvetica Neue"/>
                <a:ea typeface="Helvetica Neue"/>
                <a:cs typeface="Helvetica Neue"/>
                <a:sym typeface="Helvetica Neue"/>
              </a:rPr>
              <a:t>. This means every participant in the MAS CTA is an awarded Schedule contractor and is authorized to provide the products or services they are proposing.</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Second, </a:t>
            </a:r>
            <a:r>
              <a:rPr b="1" lang="en">
                <a:solidFill>
                  <a:schemeClr val="dk1"/>
                </a:solidFill>
                <a:latin typeface="Helvetica Neue"/>
                <a:ea typeface="Helvetica Neue"/>
                <a:cs typeface="Helvetica Neue"/>
                <a:sym typeface="Helvetica Neue"/>
              </a:rPr>
              <a:t>each MAS CTA team member is responsible for their own portion of the work</a:t>
            </a:r>
            <a:r>
              <a:rPr lang="en">
                <a:solidFill>
                  <a:schemeClr val="dk1"/>
                </a:solidFill>
                <a:latin typeface="Helvetica Neue"/>
                <a:ea typeface="Helvetica Neue"/>
                <a:cs typeface="Helvetica Neue"/>
                <a:sym typeface="Helvetica Neue"/>
              </a:rPr>
              <a:t>. Rather than one prime contractor overseeing everything, responsibility is divided among the team members based on the work they are performing.</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Finally, there is </a:t>
            </a:r>
            <a:r>
              <a:rPr b="1" lang="en">
                <a:solidFill>
                  <a:schemeClr val="dk1"/>
                </a:solidFill>
                <a:latin typeface="Helvetica Neue"/>
                <a:ea typeface="Helvetica Neue"/>
                <a:cs typeface="Helvetica Neue"/>
                <a:sym typeface="Helvetica Neue"/>
              </a:rPr>
              <a:t>no privity of contract between the MAS CTA team members themselves</a:t>
            </a:r>
            <a:r>
              <a:rPr lang="en">
                <a:solidFill>
                  <a:schemeClr val="dk1"/>
                </a:solidFill>
                <a:latin typeface="Helvetica Neue"/>
                <a:ea typeface="Helvetica Neue"/>
                <a:cs typeface="Helvetica Neue"/>
                <a:sym typeface="Helvetica Neue"/>
              </a:rPr>
              <a:t>. Each contractor has a direct contractual relationship with the government for their portion of the order, but not with each other.</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Understanding these features is critical, as they impact how you evaluate the quote, assess risk, and manage contract performance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Here’s a simple example of how OLMs can be used. Imagine you are ordering training services under a MAS contract, and you need some handouts or minor supplies to support the class. Since these materials are directly tied to the awarded SIN, they can be procured as OLMs, allowing you to get a complete solution without separate open market procedures.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Here’s a simple example of how OLMs can be used. Imagine you are ordering training services under a MAS contract, and you need some handouts or minor supplies to support the class. Since these materials are directly tied to the awarded SIN, they can be procured as OLMs, allowing you to get a complete solution without separate open market procedures.</a:t>
            </a:r>
            <a:endParaRPr>
              <a:solidFill>
                <a:schemeClr val="dk1"/>
              </a:solidFill>
              <a:latin typeface="Helvetica Neue"/>
              <a:ea typeface="Helvetica Neue"/>
              <a:cs typeface="Helvetica Neue"/>
              <a:sym typeface="Helvetica Neue"/>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Here’s a simple example of how OLMs can be used. Imagine you are ordering training services under a MAS contract, and you need some handouts or minor supplies to support the class. Since these materials are directly tied to the awarded SIN, they can be procured as OLMs, allowing you to get a complete solution without separate open market procedures.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Welcome to Module 5: Contractor Use of MAS Contracts. In this module, we’ll focus on how MAS contractors can purchase from other MAS contracts in order to fullfill MAS orders.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MAS CTAs, have several key features that distinguish them from other types of contractor relationships.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First, </a:t>
            </a:r>
            <a:r>
              <a:rPr b="1" lang="en">
                <a:solidFill>
                  <a:schemeClr val="dk1"/>
                </a:solidFill>
                <a:latin typeface="Helvetica Neue"/>
                <a:ea typeface="Helvetica Neue"/>
                <a:cs typeface="Helvetica Neue"/>
                <a:sym typeface="Helvetica Neue"/>
              </a:rPr>
              <a:t>each MAS CTA team member holds their own MAS contract</a:t>
            </a:r>
            <a:r>
              <a:rPr lang="en">
                <a:solidFill>
                  <a:schemeClr val="dk1"/>
                </a:solidFill>
                <a:latin typeface="Helvetica Neue"/>
                <a:ea typeface="Helvetica Neue"/>
                <a:cs typeface="Helvetica Neue"/>
                <a:sym typeface="Helvetica Neue"/>
              </a:rPr>
              <a:t>. This means every participant in the MAS CTA is an awarded Schedule contractor and is authorized to provide the products or services they are proposing.</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Second, </a:t>
            </a:r>
            <a:r>
              <a:rPr b="1" lang="en">
                <a:solidFill>
                  <a:schemeClr val="dk1"/>
                </a:solidFill>
                <a:latin typeface="Helvetica Neue"/>
                <a:ea typeface="Helvetica Neue"/>
                <a:cs typeface="Helvetica Neue"/>
                <a:sym typeface="Helvetica Neue"/>
              </a:rPr>
              <a:t>each MAS CTA team member is responsible for their own portion of the work</a:t>
            </a:r>
            <a:r>
              <a:rPr lang="en">
                <a:solidFill>
                  <a:schemeClr val="dk1"/>
                </a:solidFill>
                <a:latin typeface="Helvetica Neue"/>
                <a:ea typeface="Helvetica Neue"/>
                <a:cs typeface="Helvetica Neue"/>
                <a:sym typeface="Helvetica Neue"/>
              </a:rPr>
              <a:t>. Rather than one prime contractor overseeing everything, responsibility is divided among the team members based on the work they are performing.</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Finally, there is </a:t>
            </a:r>
            <a:r>
              <a:rPr b="1" lang="en">
                <a:solidFill>
                  <a:schemeClr val="dk1"/>
                </a:solidFill>
                <a:latin typeface="Helvetica Neue"/>
                <a:ea typeface="Helvetica Neue"/>
                <a:cs typeface="Helvetica Neue"/>
                <a:sym typeface="Helvetica Neue"/>
              </a:rPr>
              <a:t>no privity of contract between the MAS CTA team members themselves</a:t>
            </a:r>
            <a:r>
              <a:rPr lang="en">
                <a:solidFill>
                  <a:schemeClr val="dk1"/>
                </a:solidFill>
                <a:latin typeface="Helvetica Neue"/>
                <a:ea typeface="Helvetica Neue"/>
                <a:cs typeface="Helvetica Neue"/>
                <a:sym typeface="Helvetica Neue"/>
              </a:rPr>
              <a:t>. Each contractor has a direct contractual relationship with the government for their portion of the order, but not with each other.</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Understanding these features is critical, as they impact how you evaluate the quote, assess risk, and manage contract performance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MAS CTAs, have several key features that distinguish them from other types of contractor relationships.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First, </a:t>
            </a:r>
            <a:r>
              <a:rPr b="1" lang="en">
                <a:solidFill>
                  <a:schemeClr val="dk1"/>
                </a:solidFill>
                <a:latin typeface="Helvetica Neue"/>
                <a:ea typeface="Helvetica Neue"/>
                <a:cs typeface="Helvetica Neue"/>
                <a:sym typeface="Helvetica Neue"/>
              </a:rPr>
              <a:t>each MAS CTA team member holds their own MAS contract</a:t>
            </a:r>
            <a:r>
              <a:rPr lang="en">
                <a:solidFill>
                  <a:schemeClr val="dk1"/>
                </a:solidFill>
                <a:latin typeface="Helvetica Neue"/>
                <a:ea typeface="Helvetica Neue"/>
                <a:cs typeface="Helvetica Neue"/>
                <a:sym typeface="Helvetica Neue"/>
              </a:rPr>
              <a:t>. This means every participant in the MAS CTA is an awarded Schedule contractor and is authorized to provide the products or services they are proposing.</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Second, </a:t>
            </a:r>
            <a:r>
              <a:rPr b="1" lang="en">
                <a:solidFill>
                  <a:schemeClr val="dk1"/>
                </a:solidFill>
                <a:latin typeface="Helvetica Neue"/>
                <a:ea typeface="Helvetica Neue"/>
                <a:cs typeface="Helvetica Neue"/>
                <a:sym typeface="Helvetica Neue"/>
              </a:rPr>
              <a:t>each MAS CTA team member is responsible for their own portion of the work</a:t>
            </a:r>
            <a:r>
              <a:rPr lang="en">
                <a:solidFill>
                  <a:schemeClr val="dk1"/>
                </a:solidFill>
                <a:latin typeface="Helvetica Neue"/>
                <a:ea typeface="Helvetica Neue"/>
                <a:cs typeface="Helvetica Neue"/>
                <a:sym typeface="Helvetica Neue"/>
              </a:rPr>
              <a:t>. Rather than one prime contractor overseeing everything, responsibility is divided among the team members based on the work they are performing.</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Finally, there is </a:t>
            </a:r>
            <a:r>
              <a:rPr b="1" lang="en">
                <a:solidFill>
                  <a:schemeClr val="dk1"/>
                </a:solidFill>
                <a:latin typeface="Helvetica Neue"/>
                <a:ea typeface="Helvetica Neue"/>
                <a:cs typeface="Helvetica Neue"/>
                <a:sym typeface="Helvetica Neue"/>
              </a:rPr>
              <a:t>no privity of contract between the MAS CTA team members themselves</a:t>
            </a:r>
            <a:r>
              <a:rPr lang="en">
                <a:solidFill>
                  <a:schemeClr val="dk1"/>
                </a:solidFill>
                <a:latin typeface="Helvetica Neue"/>
                <a:ea typeface="Helvetica Neue"/>
                <a:cs typeface="Helvetica Neue"/>
                <a:sym typeface="Helvetica Neue"/>
              </a:rPr>
              <a:t>. Each contractor has a direct contractual relationship with the government for their portion of the order, but not with each other.</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Understanding these features is critical, as they impact how you evaluate the quote, assess risk, and manage contract performance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Here’s a simple example of how OLMs can be used. Imagine you are ordering training services under a MAS contract, and you need some handouts or minor supplies to support the class. Since these materials are directly tied to the awarded SIN, they can be procured as OLMs, allowing you to get a complete solution without separate open market procedures.</a:t>
            </a:r>
            <a:endParaRPr>
              <a:solidFill>
                <a:schemeClr val="dk1"/>
              </a:solidFill>
              <a:latin typeface="Helvetica Neue"/>
              <a:ea typeface="Helvetica Neue"/>
              <a:cs typeface="Helvetica Neue"/>
              <a:sym typeface="Helvetica Neue"/>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Here’s a simple example of how OLMs can be used. Imagine you are ordering training services under a MAS contract, and you need some handouts or minor supplies to support the class. Since these materials are directly tied to the awarded SIN, they can be procured as OLMs, allowing you to get a complete solution without separate open market procedures.</a:t>
            </a:r>
            <a:endParaRPr>
              <a:solidFill>
                <a:schemeClr val="dk1"/>
              </a:solidFill>
              <a:latin typeface="Helvetica Neue"/>
              <a:ea typeface="Helvetica Neue"/>
              <a:cs typeface="Helvetica Neue"/>
              <a:sym typeface="Helvetica Neue"/>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 name="Google Shape;7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Before we dive into flexibilities, let’s briefly revisit how the MAS program operates at the order level.</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The MAS program provides pre-negotiated contracts that allow ordering activities to acquire commercial products and services efficiently under FAR Part 8.4.</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At the order level, you as the ordering activity are responsible for defining requirements, evaluating quotes, and determining best value.</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The contractor is responsible for delivering within the scope of their awarded contract.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Welcome to Key Takeaways. In this final section, we’ll summarize the essential points from the previous modules to reinforce your understanding of the MAS program.</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To wrap up, remember that MAS provides powerful flexibilities that can help you meet mission needs efficiently.</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However, success depends on how well these tools are applied.</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Always ensure:</a:t>
            </a:r>
            <a:endParaRPr>
              <a:solidFill>
                <a:schemeClr val="dk1"/>
              </a:solidFill>
              <a:latin typeface="Helvetica Neue"/>
              <a:ea typeface="Helvetica Neue"/>
              <a:cs typeface="Helvetica Neue"/>
              <a:sym typeface="Helvetica Neue"/>
            </a:endParaRPr>
          </a:p>
          <a:p>
            <a:pPr indent="-298450" lvl="0" marL="457200" rtl="0" algn="l">
              <a:lnSpc>
                <a:spcPct val="115000"/>
              </a:lnSpc>
              <a:spcBef>
                <a:spcPts val="1200"/>
              </a:spcBef>
              <a:spcAft>
                <a:spcPts val="0"/>
              </a:spcAft>
              <a:buClr>
                <a:schemeClr val="dk1"/>
              </a:buClr>
              <a:buSzPts val="1100"/>
              <a:buFont typeface="Helvetica Neue"/>
              <a:buChar char="●"/>
            </a:pPr>
            <a:r>
              <a:rPr lang="en">
                <a:solidFill>
                  <a:schemeClr val="dk1"/>
                </a:solidFill>
                <a:latin typeface="Helvetica Neue"/>
                <a:ea typeface="Helvetica Neue"/>
                <a:cs typeface="Helvetica Neue"/>
                <a:sym typeface="Helvetica Neue"/>
              </a:rPr>
              <a:t>Requirements are clearly defined</a:t>
            </a:r>
            <a:endParaRPr>
              <a:solidFill>
                <a:schemeClr val="dk1"/>
              </a:solidFill>
              <a:latin typeface="Helvetica Neue"/>
              <a:ea typeface="Helvetica Neue"/>
              <a:cs typeface="Helvetica Neue"/>
              <a:sym typeface="Helvetica Neue"/>
            </a:endParaRPr>
          </a:p>
          <a:p>
            <a:pPr indent="-298450" lvl="0" marL="457200" rtl="0" algn="l">
              <a:lnSpc>
                <a:spcPct val="115000"/>
              </a:lnSpc>
              <a:spcBef>
                <a:spcPts val="0"/>
              </a:spcBef>
              <a:spcAft>
                <a:spcPts val="0"/>
              </a:spcAft>
              <a:buClr>
                <a:schemeClr val="dk1"/>
              </a:buClr>
              <a:buSzPts val="1100"/>
              <a:buFont typeface="Helvetica Neue"/>
              <a:buChar char="●"/>
            </a:pPr>
            <a:r>
              <a:rPr lang="en">
                <a:solidFill>
                  <a:schemeClr val="dk1"/>
                </a:solidFill>
                <a:latin typeface="Helvetica Neue"/>
                <a:ea typeface="Helvetica Neue"/>
                <a:cs typeface="Helvetica Neue"/>
                <a:sym typeface="Helvetica Neue"/>
              </a:rPr>
              <a:t>Evaluations are thorough</a:t>
            </a:r>
            <a:endParaRPr>
              <a:solidFill>
                <a:schemeClr val="dk1"/>
              </a:solidFill>
              <a:latin typeface="Helvetica Neue"/>
              <a:ea typeface="Helvetica Neue"/>
              <a:cs typeface="Helvetica Neue"/>
              <a:sym typeface="Helvetica Neue"/>
            </a:endParaRPr>
          </a:p>
          <a:p>
            <a:pPr indent="-298450" lvl="0" marL="457200" rtl="0" algn="l">
              <a:lnSpc>
                <a:spcPct val="115000"/>
              </a:lnSpc>
              <a:spcBef>
                <a:spcPts val="0"/>
              </a:spcBef>
              <a:spcAft>
                <a:spcPts val="0"/>
              </a:spcAft>
              <a:buClr>
                <a:schemeClr val="dk1"/>
              </a:buClr>
              <a:buSzPts val="1100"/>
              <a:buFont typeface="Helvetica Neue"/>
              <a:buChar char="●"/>
            </a:pPr>
            <a:r>
              <a:rPr lang="en">
                <a:solidFill>
                  <a:schemeClr val="dk1"/>
                </a:solidFill>
                <a:latin typeface="Helvetica Neue"/>
                <a:ea typeface="Helvetica Neue"/>
                <a:cs typeface="Helvetica Neue"/>
                <a:sym typeface="Helvetica Neue"/>
              </a:rPr>
              <a:t>Documentation is complete</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And be confident in distinguishing between OLMs, CTAs, and MAS-to-MAS arrangements.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We’ll now open it up for questions.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Feel free to ask about specific scenarios, challenges you’ve encountered, or anything we covered today.</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Our goal is to make sure you leave with practical, usable knowledge you can apply in your acquisitions.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100"/>
              <a:buNone/>
            </a:pPr>
            <a:r>
              <a:rPr lang="en">
                <a:solidFill>
                  <a:schemeClr val="dk1"/>
                </a:solidFill>
                <a:latin typeface="Helvetica Neue"/>
                <a:ea typeface="Helvetica Neue"/>
                <a:cs typeface="Helvetica Neue"/>
                <a:sym typeface="Helvetica Neue"/>
              </a:rPr>
              <a:t>For more details, please see the MAS website for additional guidance and training and the ordering procedures at GSAR 538.71.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100"/>
              <a:buNone/>
            </a:pPr>
            <a:r>
              <a:rPr lang="en">
                <a:solidFill>
                  <a:schemeClr val="dk1"/>
                </a:solidFill>
                <a:latin typeface="Helvetica Neue"/>
                <a:ea typeface="Helvetica Neue"/>
                <a:cs typeface="Helvetica Neue"/>
                <a:sym typeface="Helvetica Neue"/>
              </a:rPr>
              <a:t>For more details, please see the MAS website for additional guidance and training and the ordering procedures at GSAR 538.71.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100"/>
              <a:buNone/>
            </a:pPr>
            <a:r>
              <a:rPr lang="en">
                <a:solidFill>
                  <a:schemeClr val="dk1"/>
                </a:solidFill>
                <a:latin typeface="Helvetica Neue"/>
                <a:ea typeface="Helvetica Neue"/>
                <a:cs typeface="Helvetica Neue"/>
                <a:sym typeface="Helvetica Neue"/>
              </a:rPr>
              <a:t>For more details, please see the MAS website for additional guidance and training and the ordering procedures at GSAR 538.71.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Thank you for attending the Deep Dive into GSA’s MAS Order Flexibilities training. We appreciate your time, engagement, and thoughtful participation, and we hope the session provided useful insights and practical guidance you can apply in your acquisition work.</a:t>
            </a:r>
            <a:endParaRPr>
              <a:solidFill>
                <a:schemeClr val="dk1"/>
              </a:solidFill>
              <a:latin typeface="Helvetica Neue"/>
              <a:ea typeface="Helvetica Neue"/>
              <a:cs typeface="Helvetica Neue"/>
              <a:sym typeface="Helvetica Neue"/>
            </a:endParaRPr>
          </a:p>
          <a:p>
            <a:pPr indent="0" lvl="0" marL="0" rtl="0" algn="l">
              <a:lnSpc>
                <a:spcPct val="100000"/>
              </a:lnSpc>
              <a:spcBef>
                <a:spcPts val="36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lnSpc>
                <a:spcPct val="100000"/>
              </a:lnSpc>
              <a:spcBef>
                <a:spcPts val="360"/>
              </a:spcBef>
              <a:spcAft>
                <a:spcPts val="0"/>
              </a:spcAft>
              <a:buSzPts val="1100"/>
              <a:buNone/>
            </a:pPr>
            <a:r>
              <a:rPr lang="en">
                <a:solidFill>
                  <a:schemeClr val="dk1"/>
                </a:solidFill>
                <a:latin typeface="Helvetica Neue"/>
                <a:ea typeface="Helvetica Neue"/>
                <a:cs typeface="Helvetica Neue"/>
                <a:sym typeface="Helvetica Neue"/>
              </a:rPr>
              <a:t>Be sure to follow the MAS Interact posts for future changes.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Welcome to MAS Program Refresher. In this section, we’ll revisit the foundational elements of the Multiple Award Schedule, or MAS, program. We’ll cover what the MAS program is, how it is structured, and why it remains a critical acquisition vehicle for federal agencies.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Before we dive into flexibilities, let’s briefly revisit how the MAS program operates at the order level.</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The MAS program provides pre-negotiated contracts that allow ordering activities to acquire commercial products and services efficiently under FAR Part 8.4.</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At the order level, you as the ordering activity are responsible for defining requirements, evaluating quotes, and determining best value.</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The contractor is responsible for delivering within the scope of their awarded contract.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FAR Part 8.4 is designed to provide a streamlined and flexible approach to acquiring products and services through the MAS program.</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Unlike more formal procurement methods, it allows ordering activities to tailor their requirements and take advantage of innovative solutions offered by contractors.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This flexibility helps reduce administrative burden and speeds up the acquisition process, making it easier to meet mission needs.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However, it’s important to remember that flexibility does not mean a lack of oversight.</a:t>
            </a:r>
            <a:br>
              <a:rPr lang="en">
                <a:solidFill>
                  <a:schemeClr val="dk1"/>
                </a:solidFill>
                <a:latin typeface="Helvetica Neue"/>
                <a:ea typeface="Helvetica Neue"/>
                <a:cs typeface="Helvetica Neue"/>
                <a:sym typeface="Helvetica Neue"/>
              </a:rPr>
            </a:b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You are still required to ensure fair opportunity, make a best value determination, and thoroughly document your decisions.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Understanding how to balance flexibility with compliance is key to successfully using MAS.</a:t>
            </a:r>
            <a:endParaRPr>
              <a:solidFill>
                <a:schemeClr val="dk1"/>
              </a:solidFill>
              <a:latin typeface="Helvetica Neue"/>
              <a:ea typeface="Helvetica Neue"/>
              <a:cs typeface="Helvetica Neue"/>
              <a:sym typeface="Helvetica Neue"/>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One of the greatest strengths of the MAS program is its flexibility.</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Unlike more rigid contracting approaches, MAS allows you to tailor solutions at the order level to meet complex or evolving requirements.</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These flexibilities help you:</a:t>
            </a:r>
            <a:endParaRPr>
              <a:solidFill>
                <a:schemeClr val="dk1"/>
              </a:solidFill>
              <a:latin typeface="Helvetica Neue"/>
              <a:ea typeface="Helvetica Neue"/>
              <a:cs typeface="Helvetica Neue"/>
              <a:sym typeface="Helvetica Neue"/>
            </a:endParaRPr>
          </a:p>
          <a:p>
            <a:pPr indent="-298450" lvl="0" marL="457200" rtl="0" algn="l">
              <a:lnSpc>
                <a:spcPct val="115000"/>
              </a:lnSpc>
              <a:spcBef>
                <a:spcPts val="1200"/>
              </a:spcBef>
              <a:spcAft>
                <a:spcPts val="0"/>
              </a:spcAft>
              <a:buClr>
                <a:schemeClr val="dk1"/>
              </a:buClr>
              <a:buSzPts val="1100"/>
              <a:buFont typeface="Helvetica Neue"/>
              <a:buChar char="●"/>
            </a:pPr>
            <a:r>
              <a:rPr lang="en">
                <a:solidFill>
                  <a:schemeClr val="dk1"/>
                </a:solidFill>
                <a:latin typeface="Helvetica Neue"/>
                <a:ea typeface="Helvetica Neue"/>
                <a:cs typeface="Helvetica Neue"/>
                <a:sym typeface="Helvetica Neue"/>
              </a:rPr>
              <a:t>Procure complete solutions</a:t>
            </a:r>
            <a:endParaRPr>
              <a:solidFill>
                <a:schemeClr val="dk1"/>
              </a:solidFill>
              <a:latin typeface="Helvetica Neue"/>
              <a:ea typeface="Helvetica Neue"/>
              <a:cs typeface="Helvetica Neue"/>
              <a:sym typeface="Helvetica Neue"/>
            </a:endParaRPr>
          </a:p>
          <a:p>
            <a:pPr indent="-298450" lvl="0" marL="457200" rtl="0" algn="l">
              <a:lnSpc>
                <a:spcPct val="115000"/>
              </a:lnSpc>
              <a:spcBef>
                <a:spcPts val="0"/>
              </a:spcBef>
              <a:spcAft>
                <a:spcPts val="0"/>
              </a:spcAft>
              <a:buClr>
                <a:schemeClr val="dk1"/>
              </a:buClr>
              <a:buSzPts val="1100"/>
              <a:buFont typeface="Helvetica Neue"/>
              <a:buChar char="●"/>
            </a:pPr>
            <a:r>
              <a:rPr lang="en">
                <a:solidFill>
                  <a:schemeClr val="dk1"/>
                </a:solidFill>
                <a:latin typeface="Helvetica Neue"/>
                <a:ea typeface="Helvetica Neue"/>
                <a:cs typeface="Helvetica Neue"/>
                <a:sym typeface="Helvetica Neue"/>
              </a:rPr>
              <a:t>Reduce procurement lead time</a:t>
            </a:r>
            <a:endParaRPr>
              <a:solidFill>
                <a:schemeClr val="dk1"/>
              </a:solidFill>
              <a:latin typeface="Helvetica Neue"/>
              <a:ea typeface="Helvetica Neue"/>
              <a:cs typeface="Helvetica Neue"/>
              <a:sym typeface="Helvetica Neue"/>
            </a:endParaRPr>
          </a:p>
          <a:p>
            <a:pPr indent="-298450" lvl="0" marL="457200" rtl="0" algn="l">
              <a:lnSpc>
                <a:spcPct val="115000"/>
              </a:lnSpc>
              <a:spcBef>
                <a:spcPts val="0"/>
              </a:spcBef>
              <a:spcAft>
                <a:spcPts val="0"/>
              </a:spcAft>
              <a:buClr>
                <a:schemeClr val="dk1"/>
              </a:buClr>
              <a:buSzPts val="1100"/>
              <a:buFont typeface="Helvetica Neue"/>
              <a:buChar char="●"/>
            </a:pPr>
            <a:r>
              <a:rPr lang="en">
                <a:solidFill>
                  <a:schemeClr val="dk1"/>
                </a:solidFill>
                <a:latin typeface="Helvetica Neue"/>
                <a:ea typeface="Helvetica Neue"/>
                <a:cs typeface="Helvetica Neue"/>
                <a:sym typeface="Helvetica Neue"/>
              </a:rPr>
              <a:t>Adapt to mission needs without starting from scratch</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However, with flexibility comes responsibility—proper use and documentation are critical.</a:t>
            </a:r>
            <a:endParaRPr>
              <a:solidFill>
                <a:schemeClr val="dk1"/>
              </a:solidFill>
              <a:latin typeface="Helvetica Neue"/>
              <a:ea typeface="Helvetica Neue"/>
              <a:cs typeface="Helvetica Neue"/>
              <a:sym typeface="Helvetica Neu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Section 2: RFQ Scope Flexibilities. In this section, we’ll explore how ordering contracting officers can effectively and appropriately apply flexibility when developing Requests for Quotation under the MAS program.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One of the most commonly misunderstood aspects of MAS ordering is how SIN selection affects RFQ scope.</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While the program is organized into 12 categories, 85 subcategories, and 277 SINs, those SINs are primarily </a:t>
            </a:r>
            <a:r>
              <a:rPr b="1" lang="en">
                <a:solidFill>
                  <a:schemeClr val="dk1"/>
                </a:solidFill>
                <a:latin typeface="Helvetica Neue"/>
                <a:ea typeface="Helvetica Neue"/>
                <a:cs typeface="Helvetica Neue"/>
                <a:sym typeface="Helvetica Neue"/>
              </a:rPr>
              <a:t>organizational tools—not strict barriers to competition at the order level</a:t>
            </a:r>
            <a:r>
              <a:rPr lang="en">
                <a:solidFill>
                  <a:schemeClr val="dk1"/>
                </a:solidFill>
                <a:latin typeface="Helvetica Neue"/>
                <a:ea typeface="Helvetica Neue"/>
                <a:cs typeface="Helvetica Neue"/>
                <a:sym typeface="Helvetica Neue"/>
              </a:rPr>
              <a:t>.</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By default, every RFQ you issue under MAS is considered open to the entire MAS solicitation, even if you select specific SINs when posting in eBuy. This distinction is important. SIN selection may control which contractors </a:t>
            </a:r>
            <a:r>
              <a:rPr i="1" lang="en">
                <a:solidFill>
                  <a:schemeClr val="dk1"/>
                </a:solidFill>
                <a:latin typeface="Helvetica Neue"/>
                <a:ea typeface="Helvetica Neue"/>
                <a:cs typeface="Helvetica Neue"/>
                <a:sym typeface="Helvetica Neue"/>
              </a:rPr>
              <a:t>see</a:t>
            </a:r>
            <a:r>
              <a:rPr lang="en">
                <a:solidFill>
                  <a:schemeClr val="dk1"/>
                </a:solidFill>
                <a:latin typeface="Helvetica Neue"/>
                <a:ea typeface="Helvetica Neue"/>
                <a:cs typeface="Helvetica Neue"/>
                <a:sym typeface="Helvetica Neue"/>
              </a:rPr>
              <a:t> your RFQ, but it does not inherently restrict which SINs contractors can use when submitting a quote—unless you clearly state that restriction in the RFQ itself.</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This principle was reinforced in GAO B-416787 Pitney Bowes Inc., which clarified that scope must be explicitly limited if that is the government’s intent.</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SzPts val="1100"/>
              <a:buNone/>
            </a:pPr>
            <a:r>
              <a:rPr lang="en">
                <a:solidFill>
                  <a:schemeClr val="dk1"/>
                </a:solidFill>
                <a:latin typeface="Helvetica Neue"/>
                <a:ea typeface="Helvetica Neue"/>
                <a:cs typeface="Helvetica Neue"/>
                <a:sym typeface="Helvetica Neue"/>
              </a:rPr>
              <a:t>Because many SINs overlap—and contractors structure their offerings differently—you may unintentionally exclude capable vendors or reduce competition by over-restricting SINs. As a result, best practice is to </a:t>
            </a:r>
            <a:r>
              <a:rPr b="1" lang="en">
                <a:solidFill>
                  <a:schemeClr val="dk1"/>
                </a:solidFill>
                <a:latin typeface="Helvetica Neue"/>
                <a:ea typeface="Helvetica Neue"/>
                <a:cs typeface="Helvetica Neue"/>
                <a:sym typeface="Helvetica Neue"/>
              </a:rPr>
              <a:t>keep RFQ scope broad by default</a:t>
            </a:r>
            <a:r>
              <a:rPr lang="en">
                <a:solidFill>
                  <a:schemeClr val="dk1"/>
                </a:solidFill>
                <a:latin typeface="Helvetica Neue"/>
                <a:ea typeface="Helvetica Neue"/>
                <a:cs typeface="Helvetica Neue"/>
                <a:sym typeface="Helvetica Neue"/>
              </a:rPr>
              <a:t>, and only limit SINs when there is a clear technical or mission-driven reason to do so.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39"/>
          <p:cNvSpPr txBox="1"/>
          <p:nvPr>
            <p:ph idx="12" type="sldNum"/>
          </p:nvPr>
        </p:nvSpPr>
        <p:spPr>
          <a:xfrm>
            <a:off x="8472458" y="47775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4" name="Google Shape;14;p39"/>
          <p:cNvSpPr/>
          <p:nvPr/>
        </p:nvSpPr>
        <p:spPr>
          <a:xfrm>
            <a:off x="9525" y="0"/>
            <a:ext cx="9144000" cy="1033500"/>
          </a:xfrm>
          <a:prstGeom prst="rect">
            <a:avLst/>
          </a:prstGeom>
          <a:solidFill>
            <a:srgbClr val="FFFFFF"/>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Century Gothic"/>
              <a:ea typeface="Century Gothic"/>
              <a:cs typeface="Century Gothic"/>
              <a:sym typeface="Century Gothic"/>
            </a:endParaRPr>
          </a:p>
        </p:txBody>
      </p:sp>
      <p:pic>
        <p:nvPicPr>
          <p:cNvPr id="15" name="Google Shape;15;p39" title="GSA Star Mark 250 2026 Logo STARMARK SIGNATURE_300dpi.png"/>
          <p:cNvPicPr preferRelativeResize="0"/>
          <p:nvPr/>
        </p:nvPicPr>
        <p:blipFill rotWithShape="1">
          <a:blip r:embed="rId2">
            <a:alphaModFix/>
          </a:blip>
          <a:srcRect b="0" l="0" r="0" t="0"/>
          <a:stretch/>
        </p:blipFill>
        <p:spPr>
          <a:xfrm>
            <a:off x="491750" y="200060"/>
            <a:ext cx="2190163" cy="638951"/>
          </a:xfrm>
          <a:prstGeom prst="rect">
            <a:avLst/>
          </a:prstGeom>
          <a:noFill/>
          <a:ln>
            <a:noFill/>
          </a:ln>
        </p:spPr>
      </p:pic>
      <p:pic>
        <p:nvPicPr>
          <p:cNvPr id="16" name="Google Shape;16;p39" title="FAST 2026 Full Color.png"/>
          <p:cNvPicPr preferRelativeResize="0"/>
          <p:nvPr/>
        </p:nvPicPr>
        <p:blipFill rotWithShape="1">
          <a:blip r:embed="rId3">
            <a:alphaModFix/>
          </a:blip>
          <a:srcRect b="0" l="0" r="0" t="0"/>
          <a:stretch/>
        </p:blipFill>
        <p:spPr>
          <a:xfrm>
            <a:off x="5553100" y="1388688"/>
            <a:ext cx="2919352" cy="291935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resentor">
  <p:cSld name="BLANK_1">
    <p:spTree>
      <p:nvGrpSpPr>
        <p:cNvPr id="52" name="Shape 52"/>
        <p:cNvGrpSpPr/>
        <p:nvPr/>
      </p:nvGrpSpPr>
      <p:grpSpPr>
        <a:xfrm>
          <a:off x="0" y="0"/>
          <a:ext cx="0" cy="0"/>
          <a:chOff x="0" y="0"/>
          <a:chExt cx="0" cy="0"/>
        </a:xfrm>
      </p:grpSpPr>
      <p:sp>
        <p:nvSpPr>
          <p:cNvPr id="53" name="Google Shape;53;p48"/>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54" name="Google Shape;54;p48"/>
          <p:cNvGrpSpPr/>
          <p:nvPr/>
        </p:nvGrpSpPr>
        <p:grpSpPr>
          <a:xfrm>
            <a:off x="3510200" y="1221550"/>
            <a:ext cx="2123600" cy="2131650"/>
            <a:chOff x="3388225" y="1623400"/>
            <a:chExt cx="2123600" cy="2131650"/>
          </a:xfrm>
        </p:grpSpPr>
        <p:sp>
          <p:nvSpPr>
            <p:cNvPr id="55" name="Google Shape;55;p48"/>
            <p:cNvSpPr/>
            <p:nvPr/>
          </p:nvSpPr>
          <p:spPr>
            <a:xfrm>
              <a:off x="3388225" y="1623400"/>
              <a:ext cx="548700" cy="548700"/>
            </a:xfrm>
            <a:prstGeom prst="halfFrame">
              <a:avLst>
                <a:gd fmla="val 33333" name="adj1"/>
                <a:gd fmla="val 33333" name="adj2"/>
              </a:avLst>
            </a:prstGeom>
            <a:solidFill>
              <a:srgbClr val="1F2D6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48"/>
            <p:cNvSpPr/>
            <p:nvPr/>
          </p:nvSpPr>
          <p:spPr>
            <a:xfrm rot="10800000">
              <a:off x="4963125" y="3206350"/>
              <a:ext cx="548700" cy="548700"/>
            </a:xfrm>
            <a:prstGeom prst="halfFrame">
              <a:avLst>
                <a:gd fmla="val 33333" name="adj1"/>
                <a:gd fmla="val 33333" name="adj2"/>
              </a:avLst>
            </a:prstGeom>
            <a:solidFill>
              <a:srgbClr val="1F2D6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7" name="Google Shape;57;p48"/>
          <p:cNvSpPr txBox="1"/>
          <p:nvPr/>
        </p:nvSpPr>
        <p:spPr>
          <a:xfrm>
            <a:off x="2202750" y="3496775"/>
            <a:ext cx="4738500" cy="931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resenters">
  <p:cSld name="BLANK_1_1">
    <p:spTree>
      <p:nvGrpSpPr>
        <p:cNvPr id="17" name="Shape 17"/>
        <p:cNvGrpSpPr/>
        <p:nvPr/>
      </p:nvGrpSpPr>
      <p:grpSpPr>
        <a:xfrm>
          <a:off x="0" y="0"/>
          <a:ext cx="0" cy="0"/>
          <a:chOff x="0" y="0"/>
          <a:chExt cx="0" cy="0"/>
        </a:xfrm>
      </p:grpSpPr>
      <p:sp>
        <p:nvSpPr>
          <p:cNvPr id="18" name="Google Shape;18;p40"/>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9" name="Google Shape;19;p40"/>
          <p:cNvGrpSpPr/>
          <p:nvPr/>
        </p:nvGrpSpPr>
        <p:grpSpPr>
          <a:xfrm>
            <a:off x="1673938" y="1221550"/>
            <a:ext cx="2123600" cy="2131650"/>
            <a:chOff x="3388225" y="1623400"/>
            <a:chExt cx="2123600" cy="2131650"/>
          </a:xfrm>
        </p:grpSpPr>
        <p:sp>
          <p:nvSpPr>
            <p:cNvPr id="20" name="Google Shape;20;p40"/>
            <p:cNvSpPr/>
            <p:nvPr/>
          </p:nvSpPr>
          <p:spPr>
            <a:xfrm>
              <a:off x="3388225" y="1623400"/>
              <a:ext cx="548700" cy="548700"/>
            </a:xfrm>
            <a:prstGeom prst="halfFrame">
              <a:avLst>
                <a:gd fmla="val 33333" name="adj1"/>
                <a:gd fmla="val 33333" name="adj2"/>
              </a:avLst>
            </a:prstGeom>
            <a:solidFill>
              <a:srgbClr val="1F2D6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40"/>
            <p:cNvSpPr/>
            <p:nvPr/>
          </p:nvSpPr>
          <p:spPr>
            <a:xfrm rot="10800000">
              <a:off x="4963125" y="3206350"/>
              <a:ext cx="548700" cy="548700"/>
            </a:xfrm>
            <a:prstGeom prst="halfFrame">
              <a:avLst>
                <a:gd fmla="val 33333" name="adj1"/>
                <a:gd fmla="val 33333" name="adj2"/>
              </a:avLst>
            </a:prstGeom>
            <a:solidFill>
              <a:srgbClr val="1F2D6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 name="Google Shape;22;p40"/>
          <p:cNvGrpSpPr/>
          <p:nvPr/>
        </p:nvGrpSpPr>
        <p:grpSpPr>
          <a:xfrm>
            <a:off x="5346438" y="1221550"/>
            <a:ext cx="2123600" cy="2131650"/>
            <a:chOff x="3388225" y="1623400"/>
            <a:chExt cx="2123600" cy="2131650"/>
          </a:xfrm>
        </p:grpSpPr>
        <p:sp>
          <p:nvSpPr>
            <p:cNvPr id="23" name="Google Shape;23;p40"/>
            <p:cNvSpPr/>
            <p:nvPr/>
          </p:nvSpPr>
          <p:spPr>
            <a:xfrm>
              <a:off x="3388225" y="1623400"/>
              <a:ext cx="548700" cy="548700"/>
            </a:xfrm>
            <a:prstGeom prst="halfFrame">
              <a:avLst>
                <a:gd fmla="val 33333" name="adj1"/>
                <a:gd fmla="val 33333" name="adj2"/>
              </a:avLst>
            </a:prstGeom>
            <a:solidFill>
              <a:srgbClr val="1F2D6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40"/>
            <p:cNvSpPr/>
            <p:nvPr/>
          </p:nvSpPr>
          <p:spPr>
            <a:xfrm rot="10800000">
              <a:off x="4963125" y="3206350"/>
              <a:ext cx="548700" cy="548700"/>
            </a:xfrm>
            <a:prstGeom prst="halfFrame">
              <a:avLst>
                <a:gd fmla="val 33333" name="adj1"/>
                <a:gd fmla="val 33333" name="adj2"/>
              </a:avLst>
            </a:prstGeom>
            <a:solidFill>
              <a:srgbClr val="1F2D6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amp; Image">
  <p:cSld name="ONE_COLUMN_TEXT">
    <p:spTree>
      <p:nvGrpSpPr>
        <p:cNvPr id="25" name="Shape 25"/>
        <p:cNvGrpSpPr/>
        <p:nvPr/>
      </p:nvGrpSpPr>
      <p:grpSpPr>
        <a:xfrm>
          <a:off x="0" y="0"/>
          <a:ext cx="0" cy="0"/>
          <a:chOff x="0" y="0"/>
          <a:chExt cx="0" cy="0"/>
        </a:xfrm>
      </p:grpSpPr>
      <p:sp>
        <p:nvSpPr>
          <p:cNvPr id="26" name="Google Shape;26;p41"/>
          <p:cNvSpPr txBox="1"/>
          <p:nvPr>
            <p:ph idx="1" type="body"/>
          </p:nvPr>
        </p:nvSpPr>
        <p:spPr>
          <a:xfrm>
            <a:off x="311700" y="1389600"/>
            <a:ext cx="4968300" cy="3179400"/>
          </a:xfrm>
          <a:prstGeom prst="rect">
            <a:avLst/>
          </a:prstGeom>
          <a:noFill/>
          <a:ln>
            <a:noFill/>
          </a:ln>
        </p:spPr>
        <p:txBody>
          <a:bodyPr anchorCtr="0" anchor="ctr" bIns="91425" lIns="91425" spcFirstLastPara="1" rIns="91425" wrap="square" tIns="91425">
            <a:noAutofit/>
          </a:bodyPr>
          <a:lstStyle>
            <a:lvl1pPr indent="-304800" lvl="0" marL="457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1pPr>
            <a:lvl2pPr indent="-304800" lvl="1" marL="914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
        <p:nvSpPr>
          <p:cNvPr id="27" name="Google Shape;27;p41"/>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8" name="Google Shape;28;p41" title="FAST 2026 Blue.png"/>
          <p:cNvPicPr preferRelativeResize="0"/>
          <p:nvPr/>
        </p:nvPicPr>
        <p:blipFill rotWithShape="1">
          <a:blip r:embed="rId2">
            <a:alphaModFix amt="15000"/>
          </a:blip>
          <a:srcRect b="0" l="0" r="0" t="0"/>
          <a:stretch/>
        </p:blipFill>
        <p:spPr>
          <a:xfrm>
            <a:off x="8500175" y="3961226"/>
            <a:ext cx="643825" cy="643825"/>
          </a:xfrm>
          <a:prstGeom prst="rect">
            <a:avLst/>
          </a:prstGeom>
          <a:noFill/>
          <a:ln>
            <a:noFill/>
          </a:ln>
        </p:spPr>
      </p:pic>
      <p:sp>
        <p:nvSpPr>
          <p:cNvPr id="29" name="Google Shape;29;p41"/>
          <p:cNvSpPr txBox="1"/>
          <p:nvPr>
            <p:ph type="title"/>
          </p:nvPr>
        </p:nvSpPr>
        <p:spPr>
          <a:xfrm>
            <a:off x="311700" y="445025"/>
            <a:ext cx="49683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4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600"/>
              <a:buFont typeface="Arial"/>
              <a:buChar char="■"/>
              <a:defRPr b="0" i="0" sz="3600" u="none" cap="none" strike="noStrike">
                <a:solidFill>
                  <a:srgbClr val="000000"/>
                </a:solidFill>
                <a:latin typeface="Arial"/>
                <a:ea typeface="Arial"/>
                <a:cs typeface="Arial"/>
                <a:sym typeface="Arial"/>
              </a:defRPr>
            </a:lvl9pPr>
          </a:lstStyle>
          <a:p/>
        </p:txBody>
      </p:sp>
      <p:sp>
        <p:nvSpPr>
          <p:cNvPr id="32" name="Google Shape;32;p42"/>
          <p:cNvSpPr txBox="1"/>
          <p:nvPr>
            <p:ph idx="12" type="sldNum"/>
          </p:nvPr>
        </p:nvSpPr>
        <p:spPr>
          <a:xfrm>
            <a:off x="8472458" y="47775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 name="Shape 33"/>
        <p:cNvGrpSpPr/>
        <p:nvPr/>
      </p:nvGrpSpPr>
      <p:grpSpPr>
        <a:xfrm>
          <a:off x="0" y="0"/>
          <a:ext cx="0" cy="0"/>
          <a:chOff x="0" y="0"/>
          <a:chExt cx="0" cy="0"/>
        </a:xfrm>
      </p:grpSpPr>
      <p:sp>
        <p:nvSpPr>
          <p:cNvPr id="34" name="Google Shape;34;p43"/>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5" name="Google Shape;35;p43"/>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6" name="Google Shape;36;p43"/>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7" name="Google Shape;37;p43" title="FAST 2026 Blue.png"/>
          <p:cNvPicPr preferRelativeResize="0"/>
          <p:nvPr/>
        </p:nvPicPr>
        <p:blipFill rotWithShape="1">
          <a:blip r:embed="rId2">
            <a:alphaModFix amt="15000"/>
          </a:blip>
          <a:srcRect b="0" l="0" r="0" t="0"/>
          <a:stretch/>
        </p:blipFill>
        <p:spPr>
          <a:xfrm>
            <a:off x="8500175" y="3961226"/>
            <a:ext cx="643825" cy="6438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 name="Shape 38"/>
        <p:cNvGrpSpPr/>
        <p:nvPr/>
      </p:nvGrpSpPr>
      <p:grpSpPr>
        <a:xfrm>
          <a:off x="0" y="0"/>
          <a:ext cx="0" cy="0"/>
          <a:chOff x="0" y="0"/>
          <a:chExt cx="0" cy="0"/>
        </a:xfrm>
      </p:grpSpPr>
      <p:sp>
        <p:nvSpPr>
          <p:cNvPr id="39" name="Google Shape;39;p44"/>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0" name="Google Shape;40;p44" title="FAST 2026 Blue.png"/>
          <p:cNvPicPr preferRelativeResize="0"/>
          <p:nvPr/>
        </p:nvPicPr>
        <p:blipFill rotWithShape="1">
          <a:blip r:embed="rId2">
            <a:alphaModFix amt="15000"/>
          </a:blip>
          <a:srcRect b="0" l="0" r="0" t="0"/>
          <a:stretch/>
        </p:blipFill>
        <p:spPr>
          <a:xfrm>
            <a:off x="8500175" y="3961226"/>
            <a:ext cx="643825" cy="6438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FAQ">
  <p:cSld name="BLANK_3">
    <p:spTree>
      <p:nvGrpSpPr>
        <p:cNvPr id="41" name="Shape 41"/>
        <p:cNvGrpSpPr/>
        <p:nvPr/>
      </p:nvGrpSpPr>
      <p:grpSpPr>
        <a:xfrm>
          <a:off x="0" y="0"/>
          <a:ext cx="0" cy="0"/>
          <a:chOff x="0" y="0"/>
          <a:chExt cx="0" cy="0"/>
        </a:xfrm>
      </p:grpSpPr>
      <p:sp>
        <p:nvSpPr>
          <p:cNvPr id="42" name="Google Shape;42;p45"/>
          <p:cNvSpPr txBox="1"/>
          <p:nvPr/>
        </p:nvSpPr>
        <p:spPr>
          <a:xfrm>
            <a:off x="1935900" y="1808250"/>
            <a:ext cx="5272200" cy="127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0" i="0" lang="en" sz="6000" u="none" cap="none" strike="noStrike">
                <a:solidFill>
                  <a:srgbClr val="000000"/>
                </a:solidFill>
                <a:latin typeface="Merriweather"/>
                <a:ea typeface="Merriweather"/>
                <a:cs typeface="Merriweather"/>
                <a:sym typeface="Merriweather"/>
              </a:rPr>
              <a:t>Thank You</a:t>
            </a:r>
            <a:endParaRPr b="0" i="0" sz="6000" u="none" cap="none" strike="noStrike">
              <a:solidFill>
                <a:srgbClr val="000000"/>
              </a:solidFill>
              <a:latin typeface="Merriweather"/>
              <a:ea typeface="Merriweather"/>
              <a:cs typeface="Merriweather"/>
              <a:sym typeface="Merriweath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SA Starmark End Slide">
  <p:cSld name="BLANK_2">
    <p:spTree>
      <p:nvGrpSpPr>
        <p:cNvPr id="43" name="Shape 43"/>
        <p:cNvGrpSpPr/>
        <p:nvPr/>
      </p:nvGrpSpPr>
      <p:grpSpPr>
        <a:xfrm>
          <a:off x="0" y="0"/>
          <a:ext cx="0" cy="0"/>
          <a:chOff x="0" y="0"/>
          <a:chExt cx="0" cy="0"/>
        </a:xfrm>
      </p:grpSpPr>
      <p:sp>
        <p:nvSpPr>
          <p:cNvPr id="44" name="Google Shape;44;p46"/>
          <p:cNvSpPr/>
          <p:nvPr/>
        </p:nvSpPr>
        <p:spPr>
          <a:xfrm>
            <a:off x="0" y="10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U.S. General Services Administration Logo" id="45" name="Google Shape;45;p46" title="250 Signature.png"/>
          <p:cNvPicPr preferRelativeResize="0"/>
          <p:nvPr/>
        </p:nvPicPr>
        <p:blipFill rotWithShape="1">
          <a:blip r:embed="rId2">
            <a:alphaModFix/>
          </a:blip>
          <a:srcRect b="0" l="661" r="661" t="0"/>
          <a:stretch/>
        </p:blipFill>
        <p:spPr>
          <a:xfrm>
            <a:off x="4013551" y="1984975"/>
            <a:ext cx="1238875" cy="11199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6" name="Shape 46"/>
        <p:cNvGrpSpPr/>
        <p:nvPr/>
      </p:nvGrpSpPr>
      <p:grpSpPr>
        <a:xfrm>
          <a:off x="0" y="0"/>
          <a:ext cx="0" cy="0"/>
          <a:chOff x="0" y="0"/>
          <a:chExt cx="0" cy="0"/>
        </a:xfrm>
      </p:grpSpPr>
      <p:sp>
        <p:nvSpPr>
          <p:cNvPr id="47" name="Google Shape;47;p47"/>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48" name="Google Shape;48;p47"/>
          <p:cNvSpPr txBox="1"/>
          <p:nvPr>
            <p:ph idx="1" type="body"/>
          </p:nvPr>
        </p:nvSpPr>
        <p:spPr>
          <a:xfrm>
            <a:off x="311700" y="1152475"/>
            <a:ext cx="3666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04800" lvl="1" marL="914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
        <p:nvSpPr>
          <p:cNvPr id="49" name="Google Shape;49;p47"/>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0" name="Google Shape;50;p47" title="FAST 2026 Blue.png"/>
          <p:cNvPicPr preferRelativeResize="0"/>
          <p:nvPr/>
        </p:nvPicPr>
        <p:blipFill rotWithShape="1">
          <a:blip r:embed="rId2">
            <a:alphaModFix amt="15000"/>
          </a:blip>
          <a:srcRect b="0" l="0" r="0" t="0"/>
          <a:stretch/>
        </p:blipFill>
        <p:spPr>
          <a:xfrm>
            <a:off x="8500175" y="3961226"/>
            <a:ext cx="643825" cy="643825"/>
          </a:xfrm>
          <a:prstGeom prst="rect">
            <a:avLst/>
          </a:prstGeom>
          <a:noFill/>
          <a:ln>
            <a:noFill/>
          </a:ln>
        </p:spPr>
      </p:pic>
      <p:sp>
        <p:nvSpPr>
          <p:cNvPr id="51" name="Google Shape;51;p47"/>
          <p:cNvSpPr txBox="1"/>
          <p:nvPr>
            <p:ph idx="2" type="body"/>
          </p:nvPr>
        </p:nvSpPr>
        <p:spPr>
          <a:xfrm>
            <a:off x="4805850" y="1152475"/>
            <a:ext cx="3666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04800" lvl="1" marL="914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8"/>
          <p:cNvSpPr/>
          <p:nvPr/>
        </p:nvSpPr>
        <p:spPr>
          <a:xfrm>
            <a:off x="0" y="0"/>
            <a:ext cx="9144000" cy="5143500"/>
          </a:xfrm>
          <a:custGeom>
            <a:rect b="b" l="l" r="r" t="t"/>
            <a:pathLst>
              <a:path extrusionOk="0" h="10287000" w="18288000">
                <a:moveTo>
                  <a:pt x="18288000" y="0"/>
                </a:moveTo>
                <a:lnTo>
                  <a:pt x="0" y="0"/>
                </a:lnTo>
                <a:lnTo>
                  <a:pt x="0" y="10287000"/>
                </a:lnTo>
                <a:lnTo>
                  <a:pt x="18288000" y="10287000"/>
                </a:lnTo>
                <a:lnTo>
                  <a:pt x="18288000" y="0"/>
                </a:lnTo>
                <a:close/>
              </a:path>
            </a:pathLst>
          </a:custGeom>
          <a:solidFill>
            <a:srgbClr val="F5F6F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7" name="Google Shape;7;p38"/>
          <p:cNvSpPr/>
          <p:nvPr/>
        </p:nvSpPr>
        <p:spPr>
          <a:xfrm>
            <a:off x="0" y="4677112"/>
            <a:ext cx="4342448" cy="134620"/>
          </a:xfrm>
          <a:custGeom>
            <a:rect b="b" l="l" r="r" t="t"/>
            <a:pathLst>
              <a:path extrusionOk="0" h="269240" w="8684895">
                <a:moveTo>
                  <a:pt x="8684793" y="0"/>
                </a:moveTo>
                <a:lnTo>
                  <a:pt x="0" y="0"/>
                </a:lnTo>
                <a:lnTo>
                  <a:pt x="0" y="269163"/>
                </a:lnTo>
                <a:lnTo>
                  <a:pt x="8684793" y="269163"/>
                </a:lnTo>
                <a:lnTo>
                  <a:pt x="8684793" y="0"/>
                </a:lnTo>
                <a:close/>
              </a:path>
            </a:pathLst>
          </a:custGeom>
          <a:solidFill>
            <a:srgbClr val="1F2D6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8" name="Google Shape;8;p38"/>
          <p:cNvSpPr/>
          <p:nvPr/>
        </p:nvSpPr>
        <p:spPr>
          <a:xfrm>
            <a:off x="7299283" y="4672349"/>
            <a:ext cx="1145540" cy="139382"/>
          </a:xfrm>
          <a:custGeom>
            <a:rect b="b" l="l" r="r" t="t"/>
            <a:pathLst>
              <a:path extrusionOk="0" h="278765" w="2291080">
                <a:moveTo>
                  <a:pt x="2290762" y="0"/>
                </a:moveTo>
                <a:lnTo>
                  <a:pt x="0" y="0"/>
                </a:lnTo>
                <a:lnTo>
                  <a:pt x="0" y="278688"/>
                </a:lnTo>
                <a:lnTo>
                  <a:pt x="2290762" y="278688"/>
                </a:lnTo>
                <a:lnTo>
                  <a:pt x="2290762" y="0"/>
                </a:lnTo>
                <a:close/>
              </a:path>
            </a:pathLst>
          </a:custGeom>
          <a:solidFill>
            <a:srgbClr val="B1111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9" name="Google Shape;9;p38"/>
          <p:cNvSpPr/>
          <p:nvPr/>
        </p:nvSpPr>
        <p:spPr>
          <a:xfrm>
            <a:off x="4786473" y="4677112"/>
            <a:ext cx="2290763" cy="134620"/>
          </a:xfrm>
          <a:custGeom>
            <a:rect b="b" l="l" r="r" t="t"/>
            <a:pathLst>
              <a:path extrusionOk="0" h="269240" w="4581525">
                <a:moveTo>
                  <a:pt x="4581525" y="0"/>
                </a:moveTo>
                <a:lnTo>
                  <a:pt x="0" y="0"/>
                </a:lnTo>
                <a:lnTo>
                  <a:pt x="0" y="269163"/>
                </a:lnTo>
                <a:lnTo>
                  <a:pt x="4581525" y="269163"/>
                </a:lnTo>
                <a:lnTo>
                  <a:pt x="4581525" y="0"/>
                </a:lnTo>
                <a:close/>
              </a:path>
            </a:pathLst>
          </a:custGeom>
          <a:solidFill>
            <a:srgbClr val="1F2D6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0" name="Google Shape;10;p38"/>
          <p:cNvSpPr/>
          <p:nvPr/>
        </p:nvSpPr>
        <p:spPr>
          <a:xfrm>
            <a:off x="8555677" y="4672349"/>
            <a:ext cx="588963" cy="139382"/>
          </a:xfrm>
          <a:custGeom>
            <a:rect b="b" l="l" r="r" t="t"/>
            <a:pathLst>
              <a:path extrusionOk="0" h="278765" w="1177925">
                <a:moveTo>
                  <a:pt x="1177899" y="0"/>
                </a:moveTo>
                <a:lnTo>
                  <a:pt x="0" y="0"/>
                </a:lnTo>
                <a:lnTo>
                  <a:pt x="0" y="278688"/>
                </a:lnTo>
                <a:lnTo>
                  <a:pt x="1177899" y="278688"/>
                </a:lnTo>
                <a:lnTo>
                  <a:pt x="1177899" y="0"/>
                </a:lnTo>
                <a:close/>
              </a:path>
            </a:pathLst>
          </a:custGeom>
          <a:solidFill>
            <a:srgbClr val="B1111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1" name="Google Shape;11;p3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gsa.gov/mas" TargetMode="External"/><Relationship Id="rId4"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www.acquisition.gov/far-overhaul/far-part-deviation-guide" TargetMode="External"/><Relationship Id="rId4" Type="http://schemas.openxmlformats.org/officeDocument/2006/relationships/hyperlink" Target="https://www.acquisition.gov/far-overhaul/far-part-deviation-guide/far-overhaul-part-8" TargetMode="External"/><Relationship Id="rId11" Type="http://schemas.openxmlformats.org/officeDocument/2006/relationships/image" Target="../media/image28.jpg"/><Relationship Id="rId10" Type="http://schemas.openxmlformats.org/officeDocument/2006/relationships/hyperlink" Target="https://buy.gsa.gov/interact/community/6/activity-feed" TargetMode="External"/><Relationship Id="rId9" Type="http://schemas.openxmlformats.org/officeDocument/2006/relationships/hyperlink" Target="http://www.gsa.gov/mas" TargetMode="External"/><Relationship Id="rId5" Type="http://schemas.openxmlformats.org/officeDocument/2006/relationships/hyperlink" Target="https://www.acquisition.gov/fss-ordering-procedures" TargetMode="External"/><Relationship Id="rId6" Type="http://schemas.openxmlformats.org/officeDocument/2006/relationships/hyperlink" Target="https://preview.gsa.gov/buy-through-us/purchasing-programs/multiple-award-schedule/help-with-mas-buying/mas-order-flexibilities" TargetMode="External"/><Relationship Id="rId7" Type="http://schemas.openxmlformats.org/officeDocument/2006/relationships/hyperlink" Target="https://vsc.gsa.gov/vsc/app-content-viewer/section/190?_gl=1*hk5zrr*_ga*MTk1ODMzMjc4MS4xNzY2NDk2NTQ4*_ga_HBYXWFP794*czE3NzU1OTk0NjEkbzExNCRnMSR0MTc3NTU5OTQ3NSRqNDYkbDAkaDA.#1.%20OLM%20Definition%20and%20Scope" TargetMode="External"/><Relationship Id="rId8" Type="http://schemas.openxmlformats.org/officeDocument/2006/relationships/hyperlink" Target="mailto:maspmo@gsa.gov"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6.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hyperlink" Target="https://www.gao.gov/products/b-416787"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
          <p:cNvSpPr txBox="1"/>
          <p:nvPr>
            <p:ph type="ctrTitle"/>
          </p:nvPr>
        </p:nvSpPr>
        <p:spPr>
          <a:xfrm>
            <a:off x="1143000" y="-1790700"/>
            <a:ext cx="6858000" cy="1790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MAS Order Welcome Slide</a:t>
            </a:r>
            <a:endParaRPr/>
          </a:p>
        </p:txBody>
      </p:sp>
      <p:sp>
        <p:nvSpPr>
          <p:cNvPr id="63" name="Google Shape;63;p1"/>
          <p:cNvSpPr txBox="1"/>
          <p:nvPr/>
        </p:nvSpPr>
        <p:spPr>
          <a:xfrm>
            <a:off x="247604" y="1663838"/>
            <a:ext cx="5055300" cy="1960200"/>
          </a:xfrm>
          <a:prstGeom prst="rect">
            <a:avLst/>
          </a:prstGeom>
          <a:noFill/>
          <a:ln>
            <a:noFill/>
          </a:ln>
        </p:spPr>
        <p:txBody>
          <a:bodyPr anchorCtr="0" anchor="t" bIns="0" lIns="0" spcFirstLastPara="1" rIns="0" wrap="square" tIns="67150">
            <a:spAutoFit/>
          </a:bodyPr>
          <a:lstStyle/>
          <a:p>
            <a:pPr indent="0" lvl="0" marL="6425" marR="2570" rtl="0" algn="l">
              <a:lnSpc>
                <a:spcPct val="100000"/>
              </a:lnSpc>
              <a:spcBef>
                <a:spcPts val="0"/>
              </a:spcBef>
              <a:spcAft>
                <a:spcPts val="0"/>
              </a:spcAft>
              <a:buClr>
                <a:srgbClr val="000000"/>
              </a:buClr>
              <a:buSzPts val="4098"/>
              <a:buFont typeface="Arial"/>
              <a:buNone/>
            </a:pPr>
            <a:r>
              <a:rPr b="0" i="0" lang="en" sz="4098" u="none" cap="none" strike="noStrike">
                <a:solidFill>
                  <a:srgbClr val="000000"/>
                </a:solidFill>
                <a:latin typeface="Merriweather"/>
                <a:ea typeface="Merriweather"/>
                <a:cs typeface="Merriweather"/>
                <a:sym typeface="Merriweather"/>
              </a:rPr>
              <a:t>Deep Dive into GSA’s MAS Order Flexibilities</a:t>
            </a:r>
            <a:endParaRPr b="0" i="0" sz="4098" u="none" cap="none" strike="noStrike">
              <a:solidFill>
                <a:srgbClr val="000000"/>
              </a:solidFill>
              <a:latin typeface="Merriweather"/>
              <a:ea typeface="Merriweather"/>
              <a:cs typeface="Merriweather"/>
              <a:sym typeface="Merriweather"/>
            </a:endParaRPr>
          </a:p>
        </p:txBody>
      </p:sp>
      <p:sp>
        <p:nvSpPr>
          <p:cNvPr id="64" name="Google Shape;64;p1"/>
          <p:cNvSpPr txBox="1"/>
          <p:nvPr/>
        </p:nvSpPr>
        <p:spPr>
          <a:xfrm>
            <a:off x="247600" y="3839293"/>
            <a:ext cx="3176084" cy="224111"/>
          </a:xfrm>
          <a:prstGeom prst="rect">
            <a:avLst/>
          </a:prstGeom>
          <a:noFill/>
          <a:ln>
            <a:noFill/>
          </a:ln>
        </p:spPr>
        <p:txBody>
          <a:bodyPr anchorCtr="0" anchor="t" bIns="0" lIns="0" spcFirstLastPara="1" rIns="0" wrap="square" tIns="6425">
            <a:spAutoFit/>
          </a:bodyPr>
          <a:lstStyle/>
          <a:p>
            <a:pPr indent="0" lvl="0" marL="6425" marR="0" rtl="0" algn="l">
              <a:lnSpc>
                <a:spcPct val="100000"/>
              </a:lnSpc>
              <a:spcBef>
                <a:spcPts val="0"/>
              </a:spcBef>
              <a:spcAft>
                <a:spcPts val="0"/>
              </a:spcAft>
              <a:buClr>
                <a:srgbClr val="000000"/>
              </a:buClr>
              <a:buSzPts val="1414"/>
              <a:buFont typeface="Arial"/>
              <a:buNone/>
            </a:pPr>
            <a:r>
              <a:rPr lang="en" sz="1414">
                <a:latin typeface="Merriweather"/>
                <a:ea typeface="Merriweather"/>
                <a:cs typeface="Merriweather"/>
                <a:sym typeface="Merriweather"/>
              </a:rPr>
              <a:t>MAS Program Management</a:t>
            </a:r>
            <a:endParaRPr b="0" i="0" sz="1414" u="none" cap="none" strike="noStrike">
              <a:solidFill>
                <a:srgbClr val="000000"/>
              </a:solidFill>
              <a:latin typeface="Merriweather"/>
              <a:ea typeface="Merriweather"/>
              <a:cs typeface="Merriweather"/>
              <a:sym typeface="Merriweather"/>
            </a:endParaRPr>
          </a:p>
        </p:txBody>
      </p:sp>
      <p:sp>
        <p:nvSpPr>
          <p:cNvPr id="65" name="Google Shape;65;p1"/>
          <p:cNvSpPr txBox="1"/>
          <p:nvPr/>
        </p:nvSpPr>
        <p:spPr>
          <a:xfrm>
            <a:off x="3709324" y="3839397"/>
            <a:ext cx="1193876" cy="223996"/>
          </a:xfrm>
          <a:prstGeom prst="rect">
            <a:avLst/>
          </a:prstGeom>
          <a:noFill/>
          <a:ln>
            <a:noFill/>
          </a:ln>
        </p:spPr>
        <p:txBody>
          <a:bodyPr anchorCtr="0" anchor="t" bIns="0" lIns="0" spcFirstLastPara="1" rIns="0" wrap="square" tIns="5775">
            <a:spAutoFit/>
          </a:bodyPr>
          <a:lstStyle/>
          <a:p>
            <a:pPr indent="0" lvl="0" marL="6425" marR="0" rtl="0" algn="l">
              <a:lnSpc>
                <a:spcPct val="100000"/>
              </a:lnSpc>
              <a:spcBef>
                <a:spcPts val="0"/>
              </a:spcBef>
              <a:spcAft>
                <a:spcPts val="0"/>
              </a:spcAft>
              <a:buClr>
                <a:srgbClr val="000000"/>
              </a:buClr>
              <a:buSzPts val="1414"/>
              <a:buFont typeface="Arial"/>
              <a:buNone/>
            </a:pPr>
            <a:r>
              <a:rPr b="0" i="0" lang="en" sz="1414" u="none" cap="none" strike="noStrike">
                <a:solidFill>
                  <a:srgbClr val="000000"/>
                </a:solidFill>
                <a:latin typeface="Merriweather"/>
                <a:ea typeface="Merriweather"/>
                <a:cs typeface="Merriweather"/>
                <a:sym typeface="Merriweather"/>
              </a:rPr>
              <a:t>April 2026</a:t>
            </a:r>
            <a:endParaRPr b="0" i="0" sz="1414" u="none" cap="none" strike="noStrike">
              <a:solidFill>
                <a:srgbClr val="000000"/>
              </a:solidFill>
              <a:latin typeface="Merriweather"/>
              <a:ea typeface="Merriweather"/>
              <a:cs typeface="Merriweather"/>
              <a:sym typeface="Merriweather"/>
            </a:endParaRPr>
          </a:p>
        </p:txBody>
      </p:sp>
      <p:sp>
        <p:nvSpPr>
          <p:cNvPr id="66" name="Google Shape;66;p1"/>
          <p:cNvSpPr/>
          <p:nvPr/>
        </p:nvSpPr>
        <p:spPr>
          <a:xfrm>
            <a:off x="254029" y="4137915"/>
            <a:ext cx="4372404" cy="9620"/>
          </a:xfrm>
          <a:custGeom>
            <a:rect b="b" l="l" r="r" t="t"/>
            <a:pathLst>
              <a:path extrusionOk="0" h="19050" w="8658225">
                <a:moveTo>
                  <a:pt x="8658225" y="0"/>
                </a:moveTo>
                <a:lnTo>
                  <a:pt x="0" y="0"/>
                </a:lnTo>
                <a:lnTo>
                  <a:pt x="0" y="19050"/>
                </a:lnTo>
                <a:lnTo>
                  <a:pt x="8658225" y="19050"/>
                </a:lnTo>
                <a:lnTo>
                  <a:pt x="8658225" y="0"/>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708"/>
              <a:buFont typeface="Arial"/>
              <a:buNone/>
            </a:pPr>
            <a:r>
              <a:t/>
            </a:r>
            <a:endParaRPr b="0" i="0" sz="708"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0"/>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latin typeface="Merriweather"/>
                <a:ea typeface="Merriweather"/>
                <a:cs typeface="Merriweather"/>
                <a:sym typeface="Merriweather"/>
              </a:rPr>
              <a:t>Scenario 1: Cloud Services Requirement </a:t>
            </a:r>
            <a:br>
              <a:rPr b="1" lang="en" sz="1800">
                <a:latin typeface="Merriweather"/>
                <a:ea typeface="Merriweather"/>
                <a:cs typeface="Merriweather"/>
                <a:sym typeface="Merriweather"/>
              </a:rPr>
            </a:br>
            <a:r>
              <a:rPr b="1" lang="en" sz="1800">
                <a:latin typeface="Merriweather"/>
                <a:ea typeface="Merriweather"/>
                <a:cs typeface="Merriweather"/>
                <a:sym typeface="Merriweather"/>
              </a:rPr>
              <a:t>(When Limiting Scope is Appropriate)</a:t>
            </a:r>
            <a:endParaRPr b="1" sz="1800">
              <a:latin typeface="Merriweather"/>
              <a:ea typeface="Merriweather"/>
              <a:cs typeface="Merriweather"/>
              <a:sym typeface="Merriweather"/>
            </a:endParaRPr>
          </a:p>
          <a:p>
            <a:pPr indent="0" lvl="0" marL="0" rtl="0" algn="l">
              <a:lnSpc>
                <a:spcPct val="100000"/>
              </a:lnSpc>
              <a:spcBef>
                <a:spcPts val="0"/>
              </a:spcBef>
              <a:spcAft>
                <a:spcPts val="0"/>
              </a:spcAft>
              <a:buSzPts val="1400"/>
              <a:buNone/>
            </a:pPr>
            <a:r>
              <a:t/>
            </a:r>
            <a:endParaRPr b="1" sz="1800">
              <a:latin typeface="Merriweather"/>
              <a:ea typeface="Merriweather"/>
              <a:cs typeface="Merriweather"/>
              <a:sym typeface="Merriweather"/>
            </a:endParaRPr>
          </a:p>
        </p:txBody>
      </p:sp>
      <p:cxnSp>
        <p:nvCxnSpPr>
          <p:cNvPr id="142" name="Google Shape;142;p10"/>
          <p:cNvCxnSpPr/>
          <p:nvPr/>
        </p:nvCxnSpPr>
        <p:spPr>
          <a:xfrm>
            <a:off x="305390" y="1076925"/>
            <a:ext cx="5497200" cy="0"/>
          </a:xfrm>
          <a:prstGeom prst="straightConnector1">
            <a:avLst/>
          </a:prstGeom>
          <a:noFill/>
          <a:ln cap="flat" cmpd="sng" w="9525">
            <a:solidFill>
              <a:schemeClr val="dk2"/>
            </a:solidFill>
            <a:prstDash val="solid"/>
            <a:round/>
            <a:headEnd len="sm" w="sm" type="none"/>
            <a:tailEnd len="sm" w="sm" type="none"/>
          </a:ln>
        </p:spPr>
      </p:cxnSp>
      <p:sp>
        <p:nvSpPr>
          <p:cNvPr id="143" name="Google Shape;143;p10"/>
          <p:cNvSpPr txBox="1"/>
          <p:nvPr>
            <p:ph idx="1" type="body"/>
          </p:nvPr>
        </p:nvSpPr>
        <p:spPr>
          <a:xfrm>
            <a:off x="311700" y="1152475"/>
            <a:ext cx="60513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sz="1200">
                <a:latin typeface="Merriweather"/>
                <a:ea typeface="Merriweather"/>
                <a:cs typeface="Merriweather"/>
                <a:sym typeface="Merriweather"/>
              </a:rPr>
              <a:t>Scenario:</a:t>
            </a:r>
            <a:r>
              <a:rPr lang="en" sz="1200">
                <a:latin typeface="Merriweather"/>
                <a:ea typeface="Merriweather"/>
                <a:cs typeface="Merriweather"/>
                <a:sym typeface="Merriweather"/>
              </a:rPr>
              <a:t> </a:t>
            </a:r>
            <a:endParaRPr sz="1200">
              <a:latin typeface="Merriweather"/>
              <a:ea typeface="Merriweather"/>
              <a:cs typeface="Merriweather"/>
              <a:sym typeface="Merriweather"/>
            </a:endParaRPr>
          </a:p>
          <a:p>
            <a:pPr indent="0" lvl="0" marL="0" rtl="0" algn="l">
              <a:lnSpc>
                <a:spcPct val="100000"/>
              </a:lnSpc>
              <a:spcBef>
                <a:spcPts val="0"/>
              </a:spcBef>
              <a:spcAft>
                <a:spcPts val="0"/>
              </a:spcAft>
              <a:buSzPts val="1400"/>
              <a:buNone/>
            </a:pPr>
            <a:r>
              <a:rPr lang="en" sz="1200">
                <a:latin typeface="Merriweather"/>
                <a:ea typeface="Merriweather"/>
                <a:cs typeface="Merriweather"/>
                <a:sym typeface="Merriweather"/>
              </a:rPr>
              <a:t>Customer procuring cloud hosting services requires compliance with NIST SP 800-145 (Essential Characteristics)</a:t>
            </a:r>
            <a:endParaRPr sz="120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SIN 518210C is limited to services that meet NIST SP 800-145</a:t>
            </a:r>
            <a:endParaRPr sz="120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Not all MAS SINs include this requirement</a:t>
            </a:r>
            <a:endParaRPr sz="1200">
              <a:latin typeface="Merriweather"/>
              <a:ea typeface="Merriweather"/>
              <a:cs typeface="Merriweather"/>
              <a:sym typeface="Merriweather"/>
            </a:endParaRPr>
          </a:p>
          <a:p>
            <a:pPr indent="0" lvl="0" marL="0" rtl="0" algn="l">
              <a:lnSpc>
                <a:spcPct val="100000"/>
              </a:lnSpc>
              <a:spcBef>
                <a:spcPts val="1000"/>
              </a:spcBef>
              <a:spcAft>
                <a:spcPts val="0"/>
              </a:spcAft>
              <a:buClr>
                <a:schemeClr val="dk1"/>
              </a:buClr>
              <a:buSzPts val="1100"/>
              <a:buFont typeface="Arial"/>
              <a:buNone/>
            </a:pPr>
            <a:r>
              <a:rPr b="1" lang="en" sz="1200">
                <a:latin typeface="Merriweather"/>
                <a:ea typeface="Merriweather"/>
                <a:cs typeface="Merriweather"/>
                <a:sym typeface="Merriweather"/>
              </a:rPr>
              <a:t>Outcome:</a:t>
            </a:r>
            <a:endParaRPr b="1" sz="120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Customer explicitly limits the RFQ to SIN 518210C</a:t>
            </a:r>
            <a:endParaRPr sz="120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Ensures all quotes will meet the necessary requirements</a:t>
            </a:r>
            <a:endParaRPr sz="120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Competition is still achieved—but within a properly defined, qualified vendor pool</a:t>
            </a:r>
            <a:endParaRPr sz="1200">
              <a:latin typeface="Merriweather"/>
              <a:ea typeface="Merriweather"/>
              <a:cs typeface="Merriweather"/>
              <a:sym typeface="Merriweather"/>
            </a:endParaRPr>
          </a:p>
          <a:p>
            <a:pPr indent="0" lvl="0" marL="0" rtl="0" algn="l">
              <a:lnSpc>
                <a:spcPct val="100000"/>
              </a:lnSpc>
              <a:spcBef>
                <a:spcPts val="1000"/>
              </a:spcBef>
              <a:spcAft>
                <a:spcPts val="0"/>
              </a:spcAft>
              <a:buClr>
                <a:schemeClr val="dk1"/>
              </a:buClr>
              <a:buSzPts val="1100"/>
              <a:buFont typeface="Arial"/>
              <a:buNone/>
            </a:pPr>
            <a:r>
              <a:rPr b="1" lang="en" sz="1200">
                <a:latin typeface="Merriweather"/>
                <a:ea typeface="Merriweather"/>
                <a:cs typeface="Merriweather"/>
                <a:sym typeface="Merriweather"/>
              </a:rPr>
              <a:t>Key Takeaway:</a:t>
            </a:r>
            <a:endParaRPr b="1" sz="120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Helvetica Neue"/>
              <a:buChar char="●"/>
            </a:pPr>
            <a:r>
              <a:rPr lang="en" sz="1200">
                <a:latin typeface="Merriweather"/>
                <a:ea typeface="Merriweather"/>
                <a:cs typeface="Merriweather"/>
                <a:sym typeface="Merriweather"/>
              </a:rPr>
              <a:t>When requirements are highly technical and tied to SIN-specific qualifications, </a:t>
            </a:r>
            <a:r>
              <a:rPr b="1" lang="en" sz="1200">
                <a:latin typeface="Merriweather"/>
                <a:ea typeface="Merriweather"/>
                <a:cs typeface="Merriweather"/>
                <a:sym typeface="Merriweather"/>
              </a:rPr>
              <a:t>limiting scope is appropriate and necessary</a:t>
            </a:r>
            <a:endParaRPr sz="1200">
              <a:latin typeface="Merriweather"/>
              <a:ea typeface="Merriweather"/>
              <a:cs typeface="Merriweather"/>
              <a:sym typeface="Merriweather"/>
            </a:endParaRPr>
          </a:p>
          <a:p>
            <a:pPr indent="0" lvl="0" marL="0" rtl="0" algn="l">
              <a:lnSpc>
                <a:spcPct val="100000"/>
              </a:lnSpc>
              <a:spcBef>
                <a:spcPts val="0"/>
              </a:spcBef>
              <a:spcAft>
                <a:spcPts val="0"/>
              </a:spcAft>
              <a:buSzPts val="1400"/>
              <a:buNone/>
            </a:pPr>
            <a:r>
              <a:t/>
            </a:r>
            <a:endParaRPr sz="1200">
              <a:latin typeface="Merriweather"/>
              <a:ea typeface="Merriweather"/>
              <a:cs typeface="Merriweather"/>
              <a:sym typeface="Merriweather"/>
            </a:endParaRPr>
          </a:p>
        </p:txBody>
      </p:sp>
      <p:pic>
        <p:nvPicPr>
          <p:cNvPr descr="Internet communication concept (Provided by Getty Images)" id="144" name="Google Shape;144;p10"/>
          <p:cNvPicPr preferRelativeResize="0"/>
          <p:nvPr/>
        </p:nvPicPr>
        <p:blipFill rotWithShape="1">
          <a:blip r:embed="rId3">
            <a:alphaModFix/>
          </a:blip>
          <a:srcRect b="0" l="0" r="0" t="0"/>
          <a:stretch/>
        </p:blipFill>
        <p:spPr>
          <a:xfrm>
            <a:off x="6226900" y="554849"/>
            <a:ext cx="2319276" cy="3246674"/>
          </a:xfrm>
          <a:prstGeom prst="rect">
            <a:avLst/>
          </a:prstGeom>
          <a:noFill/>
          <a:ln>
            <a:noFill/>
          </a:ln>
        </p:spPr>
      </p:pic>
      <p:sp>
        <p:nvSpPr>
          <p:cNvPr id="145" name="Google Shape;145;p10"/>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1"/>
          <p:cNvSpPr txBox="1"/>
          <p:nvPr>
            <p:ph type="title"/>
          </p:nvPr>
        </p:nvSpPr>
        <p:spPr>
          <a:xfrm>
            <a:off x="311700" y="247476"/>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latin typeface="Merriweather"/>
                <a:ea typeface="Merriweather"/>
                <a:cs typeface="Merriweather"/>
                <a:sym typeface="Merriweather"/>
              </a:rPr>
              <a:t>Scenario 2: Office Furnishing Solution </a:t>
            </a:r>
            <a:br>
              <a:rPr b="1" lang="en" sz="1800">
                <a:latin typeface="Merriweather"/>
                <a:ea typeface="Merriweather"/>
                <a:cs typeface="Merriweather"/>
                <a:sym typeface="Merriweather"/>
              </a:rPr>
            </a:br>
            <a:r>
              <a:rPr b="1" lang="en" sz="1800">
                <a:latin typeface="Merriweather"/>
                <a:ea typeface="Merriweather"/>
                <a:cs typeface="Merriweather"/>
                <a:sym typeface="Merriweather"/>
              </a:rPr>
              <a:t>(When NOT Limiting Scope Adds Value)</a:t>
            </a:r>
            <a:endParaRPr b="1" sz="1800">
              <a:latin typeface="Merriweather"/>
              <a:ea typeface="Merriweather"/>
              <a:cs typeface="Merriweather"/>
              <a:sym typeface="Merriweather"/>
            </a:endParaRPr>
          </a:p>
        </p:txBody>
      </p:sp>
      <p:cxnSp>
        <p:nvCxnSpPr>
          <p:cNvPr id="151" name="Google Shape;151;p11"/>
          <p:cNvCxnSpPr/>
          <p:nvPr/>
        </p:nvCxnSpPr>
        <p:spPr>
          <a:xfrm>
            <a:off x="311700" y="906804"/>
            <a:ext cx="5497200" cy="0"/>
          </a:xfrm>
          <a:prstGeom prst="straightConnector1">
            <a:avLst/>
          </a:prstGeom>
          <a:noFill/>
          <a:ln cap="flat" cmpd="sng" w="9525">
            <a:solidFill>
              <a:schemeClr val="dk2"/>
            </a:solidFill>
            <a:prstDash val="solid"/>
            <a:round/>
            <a:headEnd len="sm" w="sm" type="none"/>
            <a:tailEnd len="sm" w="sm" type="none"/>
          </a:ln>
        </p:spPr>
      </p:cxnSp>
      <p:sp>
        <p:nvSpPr>
          <p:cNvPr id="152" name="Google Shape;152;p11"/>
          <p:cNvSpPr txBox="1"/>
          <p:nvPr>
            <p:ph idx="1" type="body"/>
          </p:nvPr>
        </p:nvSpPr>
        <p:spPr>
          <a:xfrm>
            <a:off x="151953" y="1082963"/>
            <a:ext cx="7365007"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sz="1150">
                <a:latin typeface="Merriweather"/>
                <a:ea typeface="Merriweather"/>
                <a:cs typeface="Merriweather"/>
                <a:sym typeface="Merriweather"/>
              </a:rPr>
              <a:t>Scenario:</a:t>
            </a:r>
            <a:r>
              <a:rPr lang="en" sz="1150">
                <a:latin typeface="Merriweather"/>
                <a:ea typeface="Merriweather"/>
                <a:cs typeface="Merriweather"/>
                <a:sym typeface="Merriweather"/>
              </a:rPr>
              <a:t> </a:t>
            </a:r>
            <a:endParaRPr sz="1150">
              <a:latin typeface="Merriweather"/>
              <a:ea typeface="Merriweather"/>
              <a:cs typeface="Merriweather"/>
              <a:sym typeface="Merriweather"/>
            </a:endParaRPr>
          </a:p>
          <a:p>
            <a:pPr indent="0" lvl="0" marL="0" rtl="0" algn="l">
              <a:lnSpc>
                <a:spcPct val="100000"/>
              </a:lnSpc>
              <a:spcBef>
                <a:spcPts val="0"/>
              </a:spcBef>
              <a:spcAft>
                <a:spcPts val="0"/>
              </a:spcAft>
              <a:buClr>
                <a:schemeClr val="dk1"/>
              </a:buClr>
              <a:buSzPts val="1100"/>
              <a:buFont typeface="Arial"/>
              <a:buNone/>
            </a:pPr>
            <a:r>
              <a:rPr lang="en" sz="1150">
                <a:latin typeface="Merriweather"/>
                <a:ea typeface="Merriweather"/>
                <a:cs typeface="Merriweather"/>
                <a:sym typeface="Merriweather"/>
              </a:rPr>
              <a:t>An agency is outfitting a new office space with desks, chairs, storage, and related equipment</a:t>
            </a:r>
            <a:endParaRPr sz="115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150">
                <a:latin typeface="Merriweather"/>
                <a:ea typeface="Merriweather"/>
                <a:cs typeface="Merriweather"/>
                <a:sym typeface="Merriweather"/>
              </a:rPr>
              <a:t>Similar items fall under multiple SINs (e.g., furniture, ancillary equipment, installation services)</a:t>
            </a:r>
            <a:endParaRPr sz="115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150">
                <a:latin typeface="Merriweather"/>
                <a:ea typeface="Merriweather"/>
                <a:cs typeface="Merriweather"/>
                <a:sym typeface="Merriweather"/>
              </a:rPr>
              <a:t>Customer has determined that technical requirements align with commercial standards</a:t>
            </a:r>
            <a:endParaRPr sz="1150">
              <a:latin typeface="Merriweather"/>
              <a:ea typeface="Merriweather"/>
              <a:cs typeface="Merriweather"/>
              <a:sym typeface="Merriweather"/>
            </a:endParaRPr>
          </a:p>
          <a:p>
            <a:pPr indent="0" lvl="0" marL="0" rtl="0" algn="l">
              <a:lnSpc>
                <a:spcPct val="100000"/>
              </a:lnSpc>
              <a:spcBef>
                <a:spcPts val="1000"/>
              </a:spcBef>
              <a:spcAft>
                <a:spcPts val="0"/>
              </a:spcAft>
              <a:buClr>
                <a:schemeClr val="dk1"/>
              </a:buClr>
              <a:buSzPts val="1100"/>
              <a:buFont typeface="Arial"/>
              <a:buNone/>
            </a:pPr>
            <a:r>
              <a:rPr b="1" lang="en" sz="1150">
                <a:latin typeface="Merriweather"/>
                <a:ea typeface="Merriweather"/>
                <a:cs typeface="Merriweather"/>
                <a:sym typeface="Merriweather"/>
              </a:rPr>
              <a:t>Outcome:</a:t>
            </a:r>
            <a:endParaRPr b="1" sz="115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150">
                <a:latin typeface="Merriweather"/>
                <a:ea typeface="Merriweather"/>
                <a:cs typeface="Merriweather"/>
                <a:sym typeface="Merriweather"/>
              </a:rPr>
              <a:t>Customer does not limit the RFQ to a specific SIN(s)</a:t>
            </a:r>
            <a:endParaRPr sz="115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150">
                <a:latin typeface="Merriweather"/>
                <a:ea typeface="Merriweather"/>
                <a:cs typeface="Merriweather"/>
                <a:sym typeface="Merriweather"/>
              </a:rPr>
              <a:t>Customer selects SIN “FURNISH” in eBuy based majority of scope and targeted vendors</a:t>
            </a:r>
            <a:endParaRPr sz="115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150">
                <a:latin typeface="Merriweather"/>
                <a:ea typeface="Merriweather"/>
                <a:cs typeface="Merriweather"/>
                <a:sym typeface="Merriweather"/>
              </a:rPr>
              <a:t>Contractors can quote a complete solution, pulling items from any awarded SIN on their contract</a:t>
            </a:r>
            <a:endParaRPr sz="115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150">
                <a:latin typeface="Merriweather"/>
                <a:ea typeface="Merriweather"/>
                <a:cs typeface="Merriweather"/>
                <a:sym typeface="Merriweather"/>
              </a:rPr>
              <a:t>Customer benefits from more comprehensive quotes and increased competition</a:t>
            </a:r>
            <a:endParaRPr sz="1150">
              <a:latin typeface="Merriweather"/>
              <a:ea typeface="Merriweather"/>
              <a:cs typeface="Merriweather"/>
              <a:sym typeface="Merriweather"/>
            </a:endParaRPr>
          </a:p>
          <a:p>
            <a:pPr indent="0" lvl="0" marL="0" rtl="0" algn="l">
              <a:lnSpc>
                <a:spcPct val="100000"/>
              </a:lnSpc>
              <a:spcBef>
                <a:spcPts val="1000"/>
              </a:spcBef>
              <a:spcAft>
                <a:spcPts val="0"/>
              </a:spcAft>
              <a:buClr>
                <a:schemeClr val="dk1"/>
              </a:buClr>
              <a:buSzPts val="1100"/>
              <a:buFont typeface="Arial"/>
              <a:buNone/>
            </a:pPr>
            <a:r>
              <a:rPr b="1" lang="en" sz="1150">
                <a:latin typeface="Merriweather"/>
                <a:ea typeface="Merriweather"/>
                <a:cs typeface="Merriweather"/>
                <a:sym typeface="Merriweather"/>
              </a:rPr>
              <a:t>Key Takeaway:</a:t>
            </a:r>
            <a:endParaRPr sz="115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Helvetica Neue"/>
              <a:buChar char="●"/>
            </a:pPr>
            <a:r>
              <a:rPr lang="en" sz="1150">
                <a:latin typeface="Merriweather"/>
                <a:ea typeface="Merriweather"/>
                <a:cs typeface="Merriweather"/>
                <a:sym typeface="Merriweather"/>
              </a:rPr>
              <a:t>For broad, solution-based needs, </a:t>
            </a:r>
            <a:r>
              <a:rPr b="1" lang="en" sz="1150">
                <a:latin typeface="Merriweather"/>
                <a:ea typeface="Merriweather"/>
                <a:cs typeface="Merriweather"/>
                <a:sym typeface="Merriweather"/>
              </a:rPr>
              <a:t>keeping scope open enables flexibility and better overall value</a:t>
            </a:r>
            <a:endParaRPr b="1" sz="1150">
              <a:latin typeface="Merriweather"/>
              <a:ea typeface="Merriweather"/>
              <a:cs typeface="Merriweather"/>
              <a:sym typeface="Merriweather"/>
            </a:endParaRPr>
          </a:p>
          <a:p>
            <a:pPr indent="0" lvl="0" marL="0" rtl="0" algn="l">
              <a:lnSpc>
                <a:spcPct val="100000"/>
              </a:lnSpc>
              <a:spcBef>
                <a:spcPts val="1000"/>
              </a:spcBef>
              <a:spcAft>
                <a:spcPts val="0"/>
              </a:spcAft>
              <a:buClr>
                <a:schemeClr val="dk1"/>
              </a:buClr>
              <a:buSzPts val="1100"/>
              <a:buFont typeface="Arial"/>
              <a:buNone/>
            </a:pPr>
            <a:r>
              <a:rPr b="1" lang="en" sz="1150">
                <a:latin typeface="Merriweather"/>
                <a:ea typeface="Merriweather"/>
                <a:cs typeface="Merriweather"/>
                <a:sym typeface="Merriweather"/>
              </a:rPr>
              <a:t>Bottom Line:</a:t>
            </a:r>
            <a:endParaRPr sz="115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150">
                <a:latin typeface="Merriweather"/>
                <a:ea typeface="Merriweather"/>
                <a:cs typeface="Merriweather"/>
                <a:sym typeface="Merriweather"/>
              </a:rPr>
              <a:t>Limiting SIN scope should be the exception—not the default</a:t>
            </a:r>
            <a:endParaRPr sz="115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150">
                <a:latin typeface="Merriweather"/>
                <a:ea typeface="Merriweather"/>
                <a:cs typeface="Merriweather"/>
                <a:sym typeface="Merriweather"/>
              </a:rPr>
              <a:t>Use it strategically when required, but otherwise allow MAS flexibility to drive better acquisition outcomes</a:t>
            </a:r>
            <a:endParaRPr sz="1150">
              <a:latin typeface="Merriweather"/>
              <a:ea typeface="Merriweather"/>
              <a:cs typeface="Merriweather"/>
              <a:sym typeface="Merriweather"/>
            </a:endParaRPr>
          </a:p>
        </p:txBody>
      </p:sp>
      <p:pic>
        <p:nvPicPr>
          <p:cNvPr descr="a cartoon drawing of a chair and a laptop on a desk (Provided by Tenor)" id="153" name="Google Shape;153;p11"/>
          <p:cNvPicPr preferRelativeResize="0"/>
          <p:nvPr/>
        </p:nvPicPr>
        <p:blipFill rotWithShape="1">
          <a:blip r:embed="rId3">
            <a:alphaModFix/>
          </a:blip>
          <a:srcRect b="0" l="0" r="0" t="0"/>
          <a:stretch/>
        </p:blipFill>
        <p:spPr>
          <a:xfrm>
            <a:off x="7516960" y="69501"/>
            <a:ext cx="1315340" cy="1323747"/>
          </a:xfrm>
          <a:prstGeom prst="rect">
            <a:avLst/>
          </a:prstGeom>
          <a:noFill/>
          <a:ln>
            <a:noFill/>
          </a:ln>
        </p:spPr>
      </p:pic>
      <p:sp>
        <p:nvSpPr>
          <p:cNvPr id="154" name="Google Shape;154;p11"/>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2"/>
          <p:cNvSpPr txBox="1"/>
          <p:nvPr>
            <p:ph type="title"/>
          </p:nvPr>
        </p:nvSpPr>
        <p:spPr>
          <a:xfrm>
            <a:off x="311700" y="1095153"/>
            <a:ext cx="8520600" cy="1527797"/>
          </a:xfrm>
          <a:prstGeom prst="rect">
            <a:avLst/>
          </a:prstGeom>
          <a:noFill/>
          <a:ln>
            <a:noFill/>
          </a:ln>
        </p:spPr>
        <p:txBody>
          <a:bodyPr anchorCtr="0" anchor="ctr" bIns="91425" lIns="91425" spcFirstLastPara="1" rIns="91425" wrap="square" tIns="91425">
            <a:noAutofit/>
          </a:bodyPr>
          <a:lstStyle/>
          <a:p>
            <a:pPr indent="0" lvl="0" marL="6425" marR="2570" rtl="0" algn="ctr">
              <a:lnSpc>
                <a:spcPct val="109882"/>
              </a:lnSpc>
              <a:spcBef>
                <a:spcPts val="0"/>
              </a:spcBef>
              <a:spcAft>
                <a:spcPts val="0"/>
              </a:spcAft>
              <a:buClr>
                <a:schemeClr val="dk1"/>
              </a:buClr>
              <a:buSzPts val="3600"/>
              <a:buFont typeface="Arial"/>
              <a:buNone/>
            </a:pPr>
            <a:r>
              <a:rPr lang="en" sz="4098">
                <a:solidFill>
                  <a:schemeClr val="dk1"/>
                </a:solidFill>
                <a:latin typeface="Merriweather"/>
                <a:ea typeface="Merriweather"/>
                <a:cs typeface="Merriweather"/>
                <a:sym typeface="Merriweather"/>
              </a:rPr>
              <a:t>Order-Level Materials (OLMs) Deep Dive</a:t>
            </a:r>
            <a:endParaRPr sz="4098">
              <a:solidFill>
                <a:schemeClr val="dk1"/>
              </a:solidFill>
              <a:latin typeface="Merriweather"/>
              <a:ea typeface="Merriweather"/>
              <a:cs typeface="Merriweather"/>
              <a:sym typeface="Merriweather"/>
            </a:endParaRPr>
          </a:p>
        </p:txBody>
      </p:sp>
      <p:cxnSp>
        <p:nvCxnSpPr>
          <p:cNvPr id="160" name="Google Shape;160;p12"/>
          <p:cNvCxnSpPr/>
          <p:nvPr/>
        </p:nvCxnSpPr>
        <p:spPr>
          <a:xfrm>
            <a:off x="2190750" y="3452825"/>
            <a:ext cx="4776900" cy="0"/>
          </a:xfrm>
          <a:prstGeom prst="straightConnector1">
            <a:avLst/>
          </a:prstGeom>
          <a:noFill/>
          <a:ln cap="flat" cmpd="sng" w="9525">
            <a:solidFill>
              <a:schemeClr val="dk2"/>
            </a:solidFill>
            <a:prstDash val="solid"/>
            <a:round/>
            <a:headEnd len="sm" w="sm" type="none"/>
            <a:tailEnd len="sm" w="sm" type="none"/>
          </a:ln>
        </p:spPr>
      </p:cxnSp>
      <p:sp>
        <p:nvSpPr>
          <p:cNvPr id="161" name="Google Shape;161;p12"/>
          <p:cNvSpPr txBox="1"/>
          <p:nvPr>
            <p:ph idx="12" type="sldNum"/>
          </p:nvPr>
        </p:nvSpPr>
        <p:spPr>
          <a:xfrm>
            <a:off x="8472458" y="47775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3"/>
          <p:cNvSpPr txBox="1"/>
          <p:nvPr>
            <p:ph type="title"/>
          </p:nvPr>
        </p:nvSpPr>
        <p:spPr>
          <a:xfrm>
            <a:off x="311700" y="445025"/>
            <a:ext cx="49683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latin typeface="Merriweather"/>
                <a:ea typeface="Merriweather"/>
                <a:cs typeface="Merriweather"/>
                <a:sym typeface="Merriweather"/>
              </a:rPr>
              <a:t>Order-Level Materials (OLMs)</a:t>
            </a:r>
            <a:endParaRPr b="1" sz="1800">
              <a:latin typeface="Merriweather"/>
              <a:ea typeface="Merriweather"/>
              <a:cs typeface="Merriweather"/>
              <a:sym typeface="Merriweather"/>
            </a:endParaRPr>
          </a:p>
        </p:txBody>
      </p:sp>
      <p:cxnSp>
        <p:nvCxnSpPr>
          <p:cNvPr id="167" name="Google Shape;167;p13"/>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sp>
        <p:nvSpPr>
          <p:cNvPr id="168" name="Google Shape;168;p13"/>
          <p:cNvSpPr txBox="1"/>
          <p:nvPr>
            <p:ph idx="1" type="body"/>
          </p:nvPr>
        </p:nvSpPr>
        <p:spPr>
          <a:xfrm>
            <a:off x="311700" y="1189425"/>
            <a:ext cx="4968300" cy="33795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Supplies/services added at the order level, not known at MAS contract award</a:t>
            </a:r>
            <a:endParaRPr>
              <a:latin typeface="Merriweather"/>
              <a:ea typeface="Merriweather"/>
              <a:cs typeface="Merriweather"/>
              <a:sym typeface="Merriweather"/>
            </a:endParaRPr>
          </a:p>
          <a:p>
            <a:pPr indent="-304800" lvl="0" marL="457200" rtl="0" algn="l">
              <a:lnSpc>
                <a:spcPct val="175000"/>
              </a:lnSpc>
              <a:spcBef>
                <a:spcPts val="1000"/>
              </a:spcBef>
              <a:spcAft>
                <a:spcPts val="0"/>
              </a:spcAft>
              <a:buClr>
                <a:srgbClr val="000000"/>
              </a:buClr>
              <a:buSzPts val="1200"/>
              <a:buFont typeface="Merriweather"/>
              <a:buChar char="●"/>
            </a:pPr>
            <a:r>
              <a:rPr lang="en">
                <a:latin typeface="Merriweather"/>
                <a:ea typeface="Merriweather"/>
                <a:cs typeface="Merriweather"/>
                <a:sym typeface="Merriweather"/>
              </a:rPr>
              <a:t>Incidental and not the primary purpose of the order</a:t>
            </a:r>
            <a:endParaRPr>
              <a:latin typeface="Merriweather"/>
              <a:ea typeface="Merriweather"/>
              <a:cs typeface="Merriweather"/>
              <a:sym typeface="Merriweather"/>
            </a:endParaRPr>
          </a:p>
          <a:p>
            <a:pPr indent="-304800" lvl="0" marL="4572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Allowed on all order types (fixed-price, T&amp;M, LH)</a:t>
            </a:r>
            <a:endParaRPr>
              <a:latin typeface="Merriweather"/>
              <a:ea typeface="Merriweather"/>
              <a:cs typeface="Merriweather"/>
              <a:sym typeface="Merriweather"/>
            </a:endParaRPr>
          </a:p>
          <a:p>
            <a:pPr indent="-304800" lvl="0" marL="4572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Quoting contractor must have the OLM SIN</a:t>
            </a:r>
            <a:endParaRPr>
              <a:latin typeface="Merriweather"/>
              <a:ea typeface="Merriweather"/>
              <a:cs typeface="Merriweather"/>
              <a:sym typeface="Merriweather"/>
            </a:endParaRPr>
          </a:p>
          <a:p>
            <a:pPr indent="-304800" lvl="0" marL="4572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OLMs must be clearly identified in the order</a:t>
            </a:r>
            <a:endParaRPr>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b="1" lang="en">
                <a:latin typeface="Merriweather"/>
                <a:ea typeface="Merriweather"/>
                <a:cs typeface="Merriweather"/>
                <a:sym typeface="Merriweather"/>
              </a:rPr>
              <a:t>Ordering Activities</a:t>
            </a:r>
            <a:r>
              <a:rPr lang="en">
                <a:latin typeface="Merriweather"/>
                <a:ea typeface="Merriweather"/>
                <a:cs typeface="Merriweather"/>
                <a:sym typeface="Merriweather"/>
              </a:rPr>
              <a:t> must follow GSAR 583.71 ordering procedures</a:t>
            </a:r>
            <a:endParaRPr>
              <a:latin typeface="Merriweather"/>
              <a:ea typeface="Merriweather"/>
              <a:cs typeface="Merriweather"/>
              <a:sym typeface="Merriweather"/>
            </a:endParaRPr>
          </a:p>
          <a:p>
            <a:pPr indent="-304800" lvl="0" marL="457200" rtl="0" algn="l">
              <a:lnSpc>
                <a:spcPct val="175000"/>
              </a:lnSpc>
              <a:spcBef>
                <a:spcPts val="1000"/>
              </a:spcBef>
              <a:spcAft>
                <a:spcPts val="0"/>
              </a:spcAft>
              <a:buClr>
                <a:srgbClr val="000000"/>
              </a:buClr>
              <a:buSzPts val="1200"/>
              <a:buFont typeface="Merriweather"/>
              <a:buChar char="●"/>
            </a:pPr>
            <a:r>
              <a:rPr lang="en">
                <a:latin typeface="Merriweather"/>
                <a:ea typeface="Merriweather"/>
                <a:cs typeface="Merriweather"/>
                <a:sym typeface="Merriweather"/>
              </a:rPr>
              <a:t>OLM authority: 41 U.S.C. § 152(3)</a:t>
            </a:r>
            <a:endParaRPr>
              <a:latin typeface="Merriweather"/>
              <a:ea typeface="Merriweather"/>
              <a:cs typeface="Merriweather"/>
              <a:sym typeface="Merriweather"/>
            </a:endParaRPr>
          </a:p>
          <a:p>
            <a:pPr indent="0" lvl="0" marL="0" rtl="0" algn="l">
              <a:lnSpc>
                <a:spcPct val="100000"/>
              </a:lnSpc>
              <a:spcBef>
                <a:spcPts val="0"/>
              </a:spcBef>
              <a:spcAft>
                <a:spcPts val="0"/>
              </a:spcAft>
              <a:buSzPts val="1200"/>
              <a:buNone/>
            </a:pPr>
            <a:r>
              <a:t/>
            </a:r>
            <a:endParaRPr>
              <a:latin typeface="Merriweather"/>
              <a:ea typeface="Merriweather"/>
              <a:cs typeface="Merriweather"/>
              <a:sym typeface="Merriweather"/>
            </a:endParaRPr>
          </a:p>
        </p:txBody>
      </p:sp>
      <p:pic>
        <p:nvPicPr>
          <p:cNvPr descr="1st MAW Commanding General and VMM-268 support Toys for Tots in Maui" id="169" name="Google Shape;169;p13"/>
          <p:cNvPicPr preferRelativeResize="0"/>
          <p:nvPr/>
        </p:nvPicPr>
        <p:blipFill rotWithShape="1">
          <a:blip r:embed="rId3">
            <a:alphaModFix amt="77000"/>
          </a:blip>
          <a:srcRect b="0" l="0" r="0" t="0"/>
          <a:stretch/>
        </p:blipFill>
        <p:spPr>
          <a:xfrm>
            <a:off x="5426301" y="445113"/>
            <a:ext cx="2971800" cy="4123800"/>
          </a:xfrm>
          <a:prstGeom prst="roundRect">
            <a:avLst>
              <a:gd fmla="val 6569" name="adj"/>
            </a:avLst>
          </a:prstGeom>
          <a:noFill/>
          <a:ln>
            <a:noFill/>
          </a:ln>
        </p:spPr>
      </p:pic>
      <p:sp>
        <p:nvSpPr>
          <p:cNvPr id="170" name="Google Shape;170;p13"/>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4"/>
          <p:cNvSpPr txBox="1"/>
          <p:nvPr>
            <p:ph type="title"/>
          </p:nvPr>
        </p:nvSpPr>
        <p:spPr>
          <a:xfrm>
            <a:off x="311700" y="445025"/>
            <a:ext cx="49683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latin typeface="Merriweather"/>
                <a:ea typeface="Merriweather"/>
                <a:cs typeface="Merriweather"/>
                <a:sym typeface="Merriweather"/>
              </a:rPr>
              <a:t>When to Use OLMs</a:t>
            </a:r>
            <a:endParaRPr b="1" sz="1800">
              <a:latin typeface="Merriweather"/>
              <a:ea typeface="Merriweather"/>
              <a:cs typeface="Merriweather"/>
              <a:sym typeface="Merriweather"/>
            </a:endParaRPr>
          </a:p>
        </p:txBody>
      </p:sp>
      <p:cxnSp>
        <p:nvCxnSpPr>
          <p:cNvPr id="176" name="Google Shape;176;p14"/>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sp>
        <p:nvSpPr>
          <p:cNvPr id="177" name="Google Shape;177;p14"/>
          <p:cNvSpPr txBox="1"/>
          <p:nvPr>
            <p:ph idx="1" type="body"/>
          </p:nvPr>
        </p:nvSpPr>
        <p:spPr>
          <a:xfrm>
            <a:off x="311700" y="1189425"/>
            <a:ext cx="4968300" cy="3379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SzPts val="1200"/>
              <a:buNone/>
            </a:pPr>
            <a:r>
              <a:rPr b="1" lang="en">
                <a:latin typeface="Merriweather"/>
                <a:ea typeface="Merriweather"/>
                <a:cs typeface="Merriweather"/>
                <a:sym typeface="Merriweather"/>
              </a:rPr>
              <a:t>OLMs should be used when:</a:t>
            </a:r>
            <a:endParaRPr b="1">
              <a:latin typeface="Merriweather"/>
              <a:ea typeface="Merriweather"/>
              <a:cs typeface="Merriweather"/>
              <a:sym typeface="Merriweather"/>
            </a:endParaRPr>
          </a:p>
          <a:p>
            <a:pPr indent="-304800" lvl="0" marL="457200" marR="0" rtl="0" algn="l">
              <a:lnSpc>
                <a:spcPct val="11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Use OLMs to acquire incidental items or services needed to support the overall order</a:t>
            </a:r>
            <a:endParaRPr>
              <a:latin typeface="Merriweather"/>
              <a:ea typeface="Merriweather"/>
              <a:cs typeface="Merriweather"/>
              <a:sym typeface="Merriweather"/>
            </a:endParaRPr>
          </a:p>
          <a:p>
            <a:pPr indent="-304800" lvl="0" marL="457200" marR="0" rtl="0" algn="l">
              <a:lnSpc>
                <a:spcPct val="11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Must be directly tied to and in support of awarded MAS SINs</a:t>
            </a:r>
            <a:endParaRPr>
              <a:latin typeface="Merriweather"/>
              <a:ea typeface="Merriweather"/>
              <a:cs typeface="Merriweather"/>
              <a:sym typeface="Merriweather"/>
            </a:endParaRPr>
          </a:p>
          <a:p>
            <a:pPr indent="-304800" lvl="0" marL="457200" marR="0" rtl="0" algn="l">
              <a:lnSpc>
                <a:spcPct val="11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Not intended for standalone requirements</a:t>
            </a:r>
            <a:endParaRPr>
              <a:latin typeface="Merriweather"/>
              <a:ea typeface="Merriweather"/>
              <a:cs typeface="Merriweather"/>
              <a:sym typeface="Merriweather"/>
            </a:endParaRPr>
          </a:p>
          <a:p>
            <a:pPr indent="-304800" lvl="0" marL="457200" marR="0" rtl="0" algn="l">
              <a:lnSpc>
                <a:spcPct val="11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Appropriate when the requirement cannot be fully met by </a:t>
            </a:r>
            <a:br>
              <a:rPr lang="en">
                <a:latin typeface="Merriweather"/>
                <a:ea typeface="Merriweather"/>
                <a:cs typeface="Merriweather"/>
                <a:sym typeface="Merriweather"/>
              </a:rPr>
            </a:br>
            <a:r>
              <a:rPr lang="en">
                <a:latin typeface="Merriweather"/>
                <a:ea typeface="Merriweather"/>
                <a:cs typeface="Merriweather"/>
                <a:sym typeface="Merriweather"/>
              </a:rPr>
              <a:t>awarded contract items alone</a:t>
            </a:r>
            <a:endParaRPr>
              <a:latin typeface="Merriweather"/>
              <a:ea typeface="Merriweather"/>
              <a:cs typeface="Merriweather"/>
              <a:sym typeface="Merriweather"/>
            </a:endParaRPr>
          </a:p>
          <a:p>
            <a:pPr indent="-304800" lvl="0" marL="457200" marR="0" rtl="0" algn="l">
              <a:lnSpc>
                <a:spcPct val="11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Helps enable a complete, integrated solution at the order level</a:t>
            </a:r>
            <a:endParaRPr>
              <a:latin typeface="Merriweather"/>
              <a:ea typeface="Merriweather"/>
              <a:cs typeface="Merriweather"/>
              <a:sym typeface="Merriweather"/>
            </a:endParaRPr>
          </a:p>
          <a:p>
            <a:pPr indent="0" lvl="0" marL="457200" marR="0" rtl="0" algn="l">
              <a:lnSpc>
                <a:spcPct val="115000"/>
              </a:lnSpc>
              <a:spcBef>
                <a:spcPts val="0"/>
              </a:spcBef>
              <a:spcAft>
                <a:spcPts val="0"/>
              </a:spcAft>
              <a:buSzPts val="1200"/>
              <a:buNone/>
            </a:pPr>
            <a:r>
              <a:t/>
            </a:r>
            <a:endParaRPr>
              <a:latin typeface="Merriweather"/>
              <a:ea typeface="Merriweather"/>
              <a:cs typeface="Merriweather"/>
              <a:sym typeface="Merriweather"/>
            </a:endParaRPr>
          </a:p>
          <a:p>
            <a:pPr indent="0" lvl="0" marL="0" marR="0" rtl="0" algn="l">
              <a:lnSpc>
                <a:spcPct val="115000"/>
              </a:lnSpc>
              <a:spcBef>
                <a:spcPts val="0"/>
              </a:spcBef>
              <a:spcAft>
                <a:spcPts val="0"/>
              </a:spcAft>
              <a:buSzPts val="1200"/>
              <a:buNone/>
            </a:pPr>
            <a:r>
              <a:rPr b="1" lang="en">
                <a:latin typeface="Merriweather"/>
                <a:ea typeface="Merriweather"/>
                <a:cs typeface="Merriweather"/>
                <a:sym typeface="Merriweather"/>
              </a:rPr>
              <a:t>Common examples:</a:t>
            </a:r>
            <a:endParaRPr b="1">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a:latin typeface="Merriweather"/>
                <a:ea typeface="Merriweather"/>
                <a:cs typeface="Merriweather"/>
                <a:sym typeface="Merriweather"/>
              </a:rPr>
              <a:t>Ancillary materials</a:t>
            </a:r>
            <a:endParaRPr>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a:latin typeface="Merriweather"/>
                <a:ea typeface="Merriweather"/>
                <a:cs typeface="Merriweather"/>
                <a:sym typeface="Merriweather"/>
              </a:rPr>
              <a:t>Minor supporting services</a:t>
            </a:r>
            <a:endParaRPr>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a:latin typeface="Merriweather"/>
                <a:ea typeface="Merriweather"/>
                <a:cs typeface="Merriweather"/>
                <a:sym typeface="Merriweather"/>
              </a:rPr>
              <a:t>Other direct cost items necessary for performance</a:t>
            </a:r>
            <a:endParaRPr>
              <a:latin typeface="Merriweather"/>
              <a:ea typeface="Merriweather"/>
              <a:cs typeface="Merriweather"/>
              <a:sym typeface="Merriweather"/>
            </a:endParaRPr>
          </a:p>
          <a:p>
            <a:pPr indent="0" lvl="0" marL="457200" rtl="0" algn="l">
              <a:lnSpc>
                <a:spcPct val="115000"/>
              </a:lnSpc>
              <a:spcBef>
                <a:spcPts val="0"/>
              </a:spcBef>
              <a:spcAft>
                <a:spcPts val="0"/>
              </a:spcAft>
              <a:buSzPts val="1200"/>
              <a:buNone/>
            </a:pPr>
            <a:r>
              <a:t/>
            </a:r>
            <a:endParaRPr>
              <a:latin typeface="Merriweather"/>
              <a:ea typeface="Merriweather"/>
              <a:cs typeface="Merriweather"/>
              <a:sym typeface="Merriweather"/>
            </a:endParaRPr>
          </a:p>
        </p:txBody>
      </p:sp>
      <p:pic>
        <p:nvPicPr>
          <p:cNvPr descr="Medical supplies on shelves (Provided by Getty Images)" id="178" name="Google Shape;178;p14"/>
          <p:cNvPicPr preferRelativeResize="0"/>
          <p:nvPr/>
        </p:nvPicPr>
        <p:blipFill rotWithShape="1">
          <a:blip r:embed="rId3">
            <a:alphaModFix/>
          </a:blip>
          <a:srcRect b="0" l="0" r="0" t="0"/>
          <a:stretch/>
        </p:blipFill>
        <p:spPr>
          <a:xfrm>
            <a:off x="5692800" y="445025"/>
            <a:ext cx="2584650" cy="3875098"/>
          </a:xfrm>
          <a:prstGeom prst="rect">
            <a:avLst/>
          </a:prstGeom>
          <a:noFill/>
          <a:ln>
            <a:noFill/>
          </a:ln>
        </p:spPr>
      </p:pic>
      <p:sp>
        <p:nvSpPr>
          <p:cNvPr id="179" name="Google Shape;179;p14"/>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5"/>
          <p:cNvSpPr txBox="1"/>
          <p:nvPr>
            <p:ph type="title"/>
          </p:nvPr>
        </p:nvSpPr>
        <p:spPr>
          <a:xfrm>
            <a:off x="311700" y="445025"/>
            <a:ext cx="49683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latin typeface="Merriweather"/>
                <a:ea typeface="Merriweather"/>
                <a:cs typeface="Merriweather"/>
                <a:sym typeface="Merriweather"/>
              </a:rPr>
              <a:t>OLM Best Practices &amp; Pitfalls</a:t>
            </a:r>
            <a:endParaRPr b="1" sz="1800">
              <a:latin typeface="Merriweather"/>
              <a:ea typeface="Merriweather"/>
              <a:cs typeface="Merriweather"/>
              <a:sym typeface="Merriweather"/>
            </a:endParaRPr>
          </a:p>
        </p:txBody>
      </p:sp>
      <p:cxnSp>
        <p:nvCxnSpPr>
          <p:cNvPr id="185" name="Google Shape;185;p15"/>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sp>
        <p:nvSpPr>
          <p:cNvPr id="186" name="Google Shape;186;p15"/>
          <p:cNvSpPr txBox="1"/>
          <p:nvPr>
            <p:ph idx="1" type="body"/>
          </p:nvPr>
        </p:nvSpPr>
        <p:spPr>
          <a:xfrm>
            <a:off x="311700" y="1189425"/>
            <a:ext cx="4968300" cy="3379500"/>
          </a:xfrm>
          <a:prstGeom prst="rect">
            <a:avLst/>
          </a:prstGeom>
          <a:noFill/>
          <a:ln>
            <a:noFill/>
          </a:ln>
        </p:spPr>
        <p:txBody>
          <a:bodyPr anchorCtr="0" anchor="t" bIns="91425" lIns="91425" spcFirstLastPara="1" rIns="91425" wrap="square" tIns="91425">
            <a:noAutofit/>
          </a:bodyPr>
          <a:lstStyle/>
          <a:p>
            <a:pPr indent="0" lvl="0" marL="0" rtl="0" algn="l">
              <a:lnSpc>
                <a:spcPct val="175000"/>
              </a:lnSpc>
              <a:spcBef>
                <a:spcPts val="0"/>
              </a:spcBef>
              <a:spcAft>
                <a:spcPts val="0"/>
              </a:spcAft>
              <a:buClr>
                <a:schemeClr val="dk1"/>
              </a:buClr>
              <a:buSzPts val="1100"/>
              <a:buFont typeface="Arial"/>
              <a:buNone/>
            </a:pPr>
            <a:r>
              <a:rPr b="1" lang="en">
                <a:latin typeface="Merriweather"/>
                <a:ea typeface="Merriweather"/>
                <a:cs typeface="Merriweather"/>
                <a:sym typeface="Merriweather"/>
              </a:rPr>
              <a:t>Best Practices</a:t>
            </a:r>
            <a:endParaRPr b="1">
              <a:latin typeface="Merriweather"/>
              <a:ea typeface="Merriweather"/>
              <a:cs typeface="Merriweather"/>
              <a:sym typeface="Merriweather"/>
            </a:endParaRPr>
          </a:p>
          <a:p>
            <a:pPr indent="-304800" lvl="0" marL="4572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Use OLMs to support, not lead</a:t>
            </a:r>
            <a:endParaRPr>
              <a:latin typeface="Merriweather"/>
              <a:ea typeface="Merriweather"/>
              <a:cs typeface="Merriweather"/>
              <a:sym typeface="Merriweather"/>
            </a:endParaRPr>
          </a:p>
          <a:p>
            <a:pPr indent="-304800" lvl="0" marL="4572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Request supporting documentation</a:t>
            </a:r>
            <a:endParaRPr>
              <a:latin typeface="Merriweather"/>
              <a:ea typeface="Merriweather"/>
              <a:cs typeface="Merriweather"/>
              <a:sym typeface="Merriweather"/>
            </a:endParaRPr>
          </a:p>
          <a:p>
            <a:pPr indent="-304800" lvl="0" marL="4572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Document price analysis in the file</a:t>
            </a:r>
            <a:endParaRPr>
              <a:latin typeface="Merriweather"/>
              <a:ea typeface="Merriweather"/>
              <a:cs typeface="Merriweather"/>
              <a:sym typeface="Merriweather"/>
            </a:endParaRPr>
          </a:p>
          <a:p>
            <a:pPr indent="0" lvl="0" marL="0" rtl="0" algn="l">
              <a:lnSpc>
                <a:spcPct val="175000"/>
              </a:lnSpc>
              <a:spcBef>
                <a:spcPts val="0"/>
              </a:spcBef>
              <a:spcAft>
                <a:spcPts val="0"/>
              </a:spcAft>
              <a:buClr>
                <a:schemeClr val="dk1"/>
              </a:buClr>
              <a:buSzPts val="1100"/>
              <a:buFont typeface="Arial"/>
              <a:buNone/>
            </a:pPr>
            <a:r>
              <a:rPr b="1" lang="en">
                <a:latin typeface="Merriweather"/>
                <a:ea typeface="Merriweather"/>
                <a:cs typeface="Merriweather"/>
                <a:sym typeface="Merriweather"/>
              </a:rPr>
              <a:t>Common Pitfalls</a:t>
            </a:r>
            <a:endParaRPr b="1">
              <a:latin typeface="Merriweather"/>
              <a:ea typeface="Merriweather"/>
              <a:cs typeface="Merriweather"/>
              <a:sym typeface="Merriweather"/>
            </a:endParaRPr>
          </a:p>
          <a:p>
            <a:pPr indent="-304800" lvl="0" marL="4572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Contractor fails to clearly identify  OLMs</a:t>
            </a:r>
            <a:endParaRPr>
              <a:latin typeface="Merriweather"/>
              <a:ea typeface="Merriweather"/>
              <a:cs typeface="Merriweather"/>
              <a:sym typeface="Merriweather"/>
            </a:endParaRPr>
          </a:p>
          <a:p>
            <a:pPr indent="-304800" lvl="0" marL="4572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OLMs quoted are outside of the scope of the project</a:t>
            </a:r>
            <a:endParaRPr>
              <a:latin typeface="Merriweather"/>
              <a:ea typeface="Merriweather"/>
              <a:cs typeface="Merriweather"/>
              <a:sym typeface="Merriweather"/>
            </a:endParaRPr>
          </a:p>
          <a:p>
            <a:pPr indent="-304800" lvl="0" marL="4572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Incorrectly combining OLMs with standard MAS items</a:t>
            </a:r>
            <a:endParaRPr>
              <a:latin typeface="Merriweather"/>
              <a:ea typeface="Merriweather"/>
              <a:cs typeface="Merriweather"/>
              <a:sym typeface="Merriweather"/>
            </a:endParaRPr>
          </a:p>
          <a:p>
            <a:pPr indent="-304800" lvl="0" marL="457200" rtl="0" algn="l">
              <a:lnSpc>
                <a:spcPct val="175000"/>
              </a:lnSpc>
              <a:spcBef>
                <a:spcPts val="0"/>
              </a:spcBef>
              <a:spcAft>
                <a:spcPts val="0"/>
              </a:spcAft>
              <a:buClr>
                <a:schemeClr val="dk2"/>
              </a:buClr>
              <a:buSzPts val="1200"/>
              <a:buFont typeface="Merriweather"/>
              <a:buChar char="●"/>
            </a:pPr>
            <a:r>
              <a:rPr lang="en">
                <a:latin typeface="Merriweather"/>
                <a:ea typeface="Merriweather"/>
                <a:cs typeface="Merriweather"/>
                <a:sym typeface="Merriweather"/>
              </a:rPr>
              <a:t>Overly restrictive requirements that limit the use of OLMs</a:t>
            </a:r>
            <a:endParaRPr>
              <a:latin typeface="Merriweather"/>
              <a:ea typeface="Merriweather"/>
              <a:cs typeface="Merriweather"/>
              <a:sym typeface="Merriweather"/>
            </a:endParaRPr>
          </a:p>
        </p:txBody>
      </p:sp>
      <p:pic>
        <p:nvPicPr>
          <p:cNvPr descr="Preparing for the grim and training the best; MFST and ECCT ready ..." id="187" name="Google Shape;187;p15"/>
          <p:cNvPicPr preferRelativeResize="0"/>
          <p:nvPr/>
        </p:nvPicPr>
        <p:blipFill rotWithShape="1">
          <a:blip r:embed="rId3">
            <a:alphaModFix amt="79000"/>
          </a:blip>
          <a:srcRect b="0" l="5270" r="41123" t="0"/>
          <a:stretch/>
        </p:blipFill>
        <p:spPr>
          <a:xfrm>
            <a:off x="5424450" y="445125"/>
            <a:ext cx="2975700" cy="4123800"/>
          </a:xfrm>
          <a:prstGeom prst="roundRect">
            <a:avLst>
              <a:gd fmla="val 4559" name="adj"/>
            </a:avLst>
          </a:prstGeom>
          <a:noFill/>
          <a:ln>
            <a:noFill/>
          </a:ln>
        </p:spPr>
      </p:pic>
      <p:sp>
        <p:nvSpPr>
          <p:cNvPr id="188" name="Google Shape;188;p15"/>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6"/>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latin typeface="Merriweather"/>
                <a:ea typeface="Merriweather"/>
                <a:cs typeface="Merriweather"/>
                <a:sym typeface="Merriweather"/>
              </a:rPr>
              <a:t>OLM Example Scenario</a:t>
            </a:r>
            <a:endParaRPr b="1" sz="1800">
              <a:latin typeface="Merriweather"/>
              <a:ea typeface="Merriweather"/>
              <a:cs typeface="Merriweather"/>
              <a:sym typeface="Merriweather"/>
            </a:endParaRPr>
          </a:p>
        </p:txBody>
      </p:sp>
      <p:sp>
        <p:nvSpPr>
          <p:cNvPr id="194" name="Google Shape;194;p16"/>
          <p:cNvSpPr txBox="1"/>
          <p:nvPr>
            <p:ph idx="1" type="body"/>
          </p:nvPr>
        </p:nvSpPr>
        <p:spPr>
          <a:xfrm>
            <a:off x="311700" y="1152475"/>
            <a:ext cx="6312384"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SzPts val="1400"/>
              <a:buNone/>
            </a:pPr>
            <a:r>
              <a:rPr b="1" lang="en" sz="1200">
                <a:latin typeface="Merriweather"/>
                <a:ea typeface="Merriweather"/>
                <a:cs typeface="Merriweather"/>
                <a:sym typeface="Merriweather"/>
              </a:rPr>
              <a:t>Scenario: </a:t>
            </a:r>
            <a:r>
              <a:rPr lang="en" sz="1200">
                <a:latin typeface="Merriweather"/>
                <a:ea typeface="Merriweather"/>
                <a:cs typeface="Merriweather"/>
                <a:sym typeface="Merriweather"/>
              </a:rPr>
              <a:t>Customer requires complex instructor-led cybersecurity training  </a:t>
            </a:r>
            <a:endParaRPr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Requirements include non-typical items such as short-term software licenses, pre-configured training laptops and classified exercise materials</a:t>
            </a:r>
            <a:endParaRPr sz="1200">
              <a:latin typeface="Merriweather"/>
              <a:ea typeface="Merriweather"/>
              <a:cs typeface="Merriweather"/>
              <a:sym typeface="Merriweather"/>
            </a:endParaRPr>
          </a:p>
          <a:p>
            <a:pPr indent="0" lvl="0" marL="457200" marR="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a:p>
            <a:pPr indent="0" lvl="0" marL="0" marR="0" rtl="0" algn="l">
              <a:lnSpc>
                <a:spcPct val="115000"/>
              </a:lnSpc>
              <a:spcBef>
                <a:spcPts val="0"/>
              </a:spcBef>
              <a:spcAft>
                <a:spcPts val="0"/>
              </a:spcAft>
              <a:buSzPts val="1400"/>
              <a:buNone/>
            </a:pPr>
            <a:r>
              <a:rPr b="1" lang="en" sz="1200">
                <a:latin typeface="Merriweather"/>
                <a:ea typeface="Merriweather"/>
                <a:cs typeface="Merriweather"/>
                <a:sym typeface="Merriweather"/>
              </a:rPr>
              <a:t>Outcome:</a:t>
            </a:r>
            <a:endParaRPr b="1"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Customer understands these requirements are unique and allows OLMs for flexibility</a:t>
            </a:r>
            <a:endParaRPr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Quote 1 includes only MAS contract items - </a:t>
            </a:r>
            <a:r>
              <a:rPr b="1" lang="en" sz="1200">
                <a:latin typeface="Merriweather"/>
                <a:ea typeface="Merriweather"/>
                <a:cs typeface="Merriweather"/>
                <a:sym typeface="Merriweather"/>
              </a:rPr>
              <a:t>$900K</a:t>
            </a:r>
            <a:endParaRPr b="1"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Quote 2 includes some OLM items - </a:t>
            </a:r>
            <a:r>
              <a:rPr b="1" lang="en" sz="1200">
                <a:latin typeface="Merriweather"/>
                <a:ea typeface="Merriweather"/>
                <a:cs typeface="Merriweather"/>
                <a:sym typeface="Merriweather"/>
              </a:rPr>
              <a:t>$875K</a:t>
            </a:r>
            <a:endParaRPr b="1"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Quote 3 includes all OLM items, no MAS contract items </a:t>
            </a:r>
            <a:r>
              <a:rPr b="1" lang="en" sz="1200">
                <a:latin typeface="Merriweather"/>
                <a:ea typeface="Merriweather"/>
                <a:cs typeface="Merriweather"/>
                <a:sym typeface="Merriweather"/>
              </a:rPr>
              <a:t>$850K</a:t>
            </a:r>
            <a:endParaRPr b="1" sz="1200">
              <a:latin typeface="Merriweather"/>
              <a:ea typeface="Merriweather"/>
              <a:cs typeface="Merriweather"/>
              <a:sym typeface="Merriweather"/>
            </a:endParaRPr>
          </a:p>
          <a:p>
            <a:pPr indent="0" lvl="0" marL="457200" marR="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a:p>
            <a:pPr indent="0" lvl="0" marL="0" marR="0" rtl="0" algn="l">
              <a:lnSpc>
                <a:spcPct val="115000"/>
              </a:lnSpc>
              <a:spcBef>
                <a:spcPts val="0"/>
              </a:spcBef>
              <a:spcAft>
                <a:spcPts val="0"/>
              </a:spcAft>
              <a:buSzPts val="1400"/>
              <a:buNone/>
            </a:pPr>
            <a:r>
              <a:rPr b="1" lang="en" sz="1200">
                <a:latin typeface="Merriweather"/>
                <a:ea typeface="Merriweather"/>
                <a:cs typeface="Merriweather"/>
                <a:sym typeface="Merriweather"/>
              </a:rPr>
              <a:t>Key Questions:</a:t>
            </a:r>
            <a:endParaRPr b="1"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Is the customer obligated to award to Quote 1 since all contract items?  </a:t>
            </a:r>
            <a:endParaRPr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Can Quote 2 include up to 50% of the order as OLMs?  </a:t>
            </a:r>
            <a:endParaRPr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Is Quote 3 eligible for award?  </a:t>
            </a:r>
            <a:endParaRPr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Must the customer award to Quote 2 as lowest price technically acceptable?  </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pic>
        <p:nvPicPr>
          <p:cNvPr descr="Padlock and key with text on purple background (Digital Composite) (Provided by Getty Images)" id="195" name="Google Shape;195;p16"/>
          <p:cNvPicPr preferRelativeResize="0"/>
          <p:nvPr/>
        </p:nvPicPr>
        <p:blipFill rotWithShape="1">
          <a:blip r:embed="rId3">
            <a:alphaModFix/>
          </a:blip>
          <a:srcRect b="0" l="0" r="0" t="0"/>
          <a:stretch/>
        </p:blipFill>
        <p:spPr>
          <a:xfrm>
            <a:off x="6874800" y="759525"/>
            <a:ext cx="1964401" cy="2969073"/>
          </a:xfrm>
          <a:prstGeom prst="rect">
            <a:avLst/>
          </a:prstGeom>
          <a:noFill/>
          <a:ln>
            <a:noFill/>
          </a:ln>
        </p:spPr>
      </p:pic>
      <p:cxnSp>
        <p:nvCxnSpPr>
          <p:cNvPr id="196" name="Google Shape;196;p16"/>
          <p:cNvCxnSpPr/>
          <p:nvPr/>
        </p:nvCxnSpPr>
        <p:spPr>
          <a:xfrm>
            <a:off x="305390" y="1076925"/>
            <a:ext cx="5497200" cy="0"/>
          </a:xfrm>
          <a:prstGeom prst="straightConnector1">
            <a:avLst/>
          </a:prstGeom>
          <a:noFill/>
          <a:ln cap="flat" cmpd="sng" w="9525">
            <a:solidFill>
              <a:schemeClr val="dk2"/>
            </a:solidFill>
            <a:prstDash val="solid"/>
            <a:round/>
            <a:headEnd len="sm" w="sm" type="none"/>
            <a:tailEnd len="sm" w="sm" type="none"/>
          </a:ln>
        </p:spPr>
      </p:cxnSp>
      <p:sp>
        <p:nvSpPr>
          <p:cNvPr id="197" name="Google Shape;197;p16"/>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7"/>
          <p:cNvSpPr txBox="1"/>
          <p:nvPr>
            <p:ph type="title"/>
          </p:nvPr>
        </p:nvSpPr>
        <p:spPr>
          <a:xfrm>
            <a:off x="311700" y="416150"/>
            <a:ext cx="1974300" cy="601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400"/>
              <a:buNone/>
            </a:pPr>
            <a:r>
              <a:rPr b="1" lang="en" sz="1200">
                <a:solidFill>
                  <a:schemeClr val="dk1"/>
                </a:solidFill>
                <a:latin typeface="Merriweather"/>
                <a:ea typeface="Merriweather"/>
                <a:cs typeface="Merriweather"/>
                <a:sym typeface="Merriweather"/>
              </a:rPr>
              <a:t>Quote 1:</a:t>
            </a:r>
            <a:r>
              <a:rPr lang="en" sz="1200">
                <a:solidFill>
                  <a:schemeClr val="dk1"/>
                </a:solidFill>
                <a:latin typeface="Merriweather"/>
                <a:ea typeface="Merriweather"/>
                <a:cs typeface="Merriweather"/>
                <a:sym typeface="Merriweather"/>
              </a:rPr>
              <a:t> Only MAS contract items  </a:t>
            </a:r>
            <a:r>
              <a:rPr b="1" lang="en" sz="1200">
                <a:solidFill>
                  <a:schemeClr val="dk1"/>
                </a:solidFill>
                <a:latin typeface="Merriweather"/>
                <a:ea typeface="Merriweather"/>
                <a:cs typeface="Merriweather"/>
                <a:sym typeface="Merriweather"/>
              </a:rPr>
              <a:t>$900K</a:t>
            </a:r>
            <a:endParaRPr b="1" sz="1800">
              <a:latin typeface="Merriweather"/>
              <a:ea typeface="Merriweather"/>
              <a:cs typeface="Merriweather"/>
              <a:sym typeface="Merriweather"/>
            </a:endParaRPr>
          </a:p>
        </p:txBody>
      </p:sp>
      <p:sp>
        <p:nvSpPr>
          <p:cNvPr id="203" name="Google Shape;203;p17"/>
          <p:cNvSpPr txBox="1"/>
          <p:nvPr>
            <p:ph type="title"/>
          </p:nvPr>
        </p:nvSpPr>
        <p:spPr>
          <a:xfrm>
            <a:off x="3227275" y="416150"/>
            <a:ext cx="1974300" cy="601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400"/>
              <a:buNone/>
            </a:pPr>
            <a:r>
              <a:rPr b="1" lang="en" sz="1200">
                <a:solidFill>
                  <a:schemeClr val="dk1"/>
                </a:solidFill>
                <a:latin typeface="Merriweather"/>
                <a:ea typeface="Merriweather"/>
                <a:cs typeface="Merriweather"/>
                <a:sym typeface="Merriweather"/>
              </a:rPr>
              <a:t>Quote 2:</a:t>
            </a:r>
            <a:r>
              <a:rPr lang="en" sz="1200">
                <a:solidFill>
                  <a:schemeClr val="dk1"/>
                </a:solidFill>
                <a:latin typeface="Merriweather"/>
                <a:ea typeface="Merriweather"/>
                <a:cs typeface="Merriweather"/>
                <a:sym typeface="Merriweather"/>
              </a:rPr>
              <a:t> Some ancillary OLM items </a:t>
            </a:r>
            <a:r>
              <a:rPr b="1" lang="en" sz="1200">
                <a:solidFill>
                  <a:schemeClr val="dk1"/>
                </a:solidFill>
                <a:latin typeface="Merriweather"/>
                <a:ea typeface="Merriweather"/>
                <a:cs typeface="Merriweather"/>
                <a:sym typeface="Merriweather"/>
              </a:rPr>
              <a:t>$875K</a:t>
            </a:r>
            <a:endParaRPr b="1" sz="1800">
              <a:latin typeface="Merriweather"/>
              <a:ea typeface="Merriweather"/>
              <a:cs typeface="Merriweather"/>
              <a:sym typeface="Merriweather"/>
            </a:endParaRPr>
          </a:p>
        </p:txBody>
      </p:sp>
      <p:sp>
        <p:nvSpPr>
          <p:cNvPr id="204" name="Google Shape;204;p17"/>
          <p:cNvSpPr txBox="1"/>
          <p:nvPr>
            <p:ph idx="1" type="body"/>
          </p:nvPr>
        </p:nvSpPr>
        <p:spPr>
          <a:xfrm>
            <a:off x="455975" y="1226050"/>
            <a:ext cx="8141700" cy="3609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Obligated to award to Quote 1 since all contract items? - No, OLM allows flexibility</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05" name="Google Shape;205;p17"/>
          <p:cNvSpPr txBox="1"/>
          <p:nvPr>
            <p:ph type="title"/>
          </p:nvPr>
        </p:nvSpPr>
        <p:spPr>
          <a:xfrm>
            <a:off x="6142850" y="416150"/>
            <a:ext cx="1974300" cy="601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400"/>
              <a:buNone/>
            </a:pPr>
            <a:r>
              <a:rPr b="1" lang="en" sz="1200">
                <a:solidFill>
                  <a:schemeClr val="dk1"/>
                </a:solidFill>
                <a:latin typeface="Merriweather"/>
                <a:ea typeface="Merriweather"/>
                <a:cs typeface="Merriweather"/>
                <a:sym typeface="Merriweather"/>
              </a:rPr>
              <a:t>Quote 3:</a:t>
            </a:r>
            <a:r>
              <a:rPr lang="en" sz="1200">
                <a:solidFill>
                  <a:schemeClr val="dk1"/>
                </a:solidFill>
                <a:latin typeface="Merriweather"/>
                <a:ea typeface="Merriweather"/>
                <a:cs typeface="Merriweather"/>
                <a:sym typeface="Merriweather"/>
              </a:rPr>
              <a:t> All OLM items </a:t>
            </a:r>
            <a:r>
              <a:rPr b="1" lang="en" sz="1200">
                <a:solidFill>
                  <a:schemeClr val="dk1"/>
                </a:solidFill>
                <a:latin typeface="Merriweather"/>
                <a:ea typeface="Merriweather"/>
                <a:cs typeface="Merriweather"/>
                <a:sym typeface="Merriweather"/>
              </a:rPr>
              <a:t>$850K</a:t>
            </a:r>
            <a:endParaRPr b="1" sz="1800">
              <a:latin typeface="Merriweather"/>
              <a:ea typeface="Merriweather"/>
              <a:cs typeface="Merriweather"/>
              <a:sym typeface="Merriweather"/>
            </a:endParaRPr>
          </a:p>
        </p:txBody>
      </p:sp>
      <p:sp>
        <p:nvSpPr>
          <p:cNvPr id="206" name="Google Shape;206;p17"/>
          <p:cNvSpPr txBox="1"/>
          <p:nvPr>
            <p:ph idx="1" type="body"/>
          </p:nvPr>
        </p:nvSpPr>
        <p:spPr>
          <a:xfrm>
            <a:off x="455975" y="1597900"/>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Can Quote 2 include up to 50% of the order as OLMs? - Yes, just not primary purpose (no more 33%)</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07" name="Google Shape;207;p17"/>
          <p:cNvSpPr txBox="1"/>
          <p:nvPr>
            <p:ph idx="1" type="body"/>
          </p:nvPr>
        </p:nvSpPr>
        <p:spPr>
          <a:xfrm>
            <a:off x="455975" y="2002450"/>
            <a:ext cx="8141700" cy="3609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Is Quote 3 eligible for award? - No, OLMs cannot be primary purpose of the order </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08" name="Google Shape;208;p17"/>
          <p:cNvSpPr txBox="1"/>
          <p:nvPr>
            <p:ph idx="1" type="body"/>
          </p:nvPr>
        </p:nvSpPr>
        <p:spPr>
          <a:xfrm>
            <a:off x="455975" y="2416400"/>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Must award to Quote 2 as lowest price technically acceptable? - No, select best value!</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09" name="Google Shape;209;p17"/>
          <p:cNvSpPr txBox="1"/>
          <p:nvPr>
            <p:ph idx="1" type="body"/>
          </p:nvPr>
        </p:nvSpPr>
        <p:spPr>
          <a:xfrm>
            <a:off x="455975" y="2887138"/>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Assume you select Quote 2 as the best value, would you still award if…..</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10" name="Google Shape;210;p17"/>
          <p:cNvSpPr txBox="1"/>
          <p:nvPr>
            <p:ph idx="1" type="body"/>
          </p:nvPr>
        </p:nvSpPr>
        <p:spPr>
          <a:xfrm>
            <a:off x="771600" y="3280750"/>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OLM portion of the order was 51% of total price? Possibly, primary purpose isn’t a strict percentage test </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11" name="Google Shape;211;p17"/>
          <p:cNvSpPr txBox="1"/>
          <p:nvPr>
            <p:ph idx="1" type="body"/>
          </p:nvPr>
        </p:nvSpPr>
        <p:spPr>
          <a:xfrm>
            <a:off x="771600" y="3674338"/>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Price analysis shows OLM’s were clearly overpriced? No, you must determine OLM’s fair &amp; reasonable</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12" name="Google Shape;212;p17"/>
          <p:cNvSpPr txBox="1"/>
          <p:nvPr>
            <p:ph idx="1" type="body"/>
          </p:nvPr>
        </p:nvSpPr>
        <p:spPr>
          <a:xfrm>
            <a:off x="771600" y="4067938"/>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Quote 2 charged OLM handling fee? Possibly, this is allowable if fee is fair &amp; reasonable</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13" name="Google Shape;213;p17"/>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8"/>
          <p:cNvSpPr txBox="1"/>
          <p:nvPr>
            <p:ph type="title"/>
          </p:nvPr>
        </p:nvSpPr>
        <p:spPr>
          <a:xfrm>
            <a:off x="311700" y="1158951"/>
            <a:ext cx="8520600" cy="1463999"/>
          </a:xfrm>
          <a:prstGeom prst="rect">
            <a:avLst/>
          </a:prstGeom>
          <a:noFill/>
          <a:ln>
            <a:noFill/>
          </a:ln>
        </p:spPr>
        <p:txBody>
          <a:bodyPr anchorCtr="0" anchor="ctr" bIns="91425" lIns="91425" spcFirstLastPara="1" rIns="91425" wrap="square" tIns="91425">
            <a:noAutofit/>
          </a:bodyPr>
          <a:lstStyle/>
          <a:p>
            <a:pPr indent="0" lvl="0" marL="6425" marR="2570" rtl="0" algn="ctr">
              <a:lnSpc>
                <a:spcPct val="109882"/>
              </a:lnSpc>
              <a:spcBef>
                <a:spcPts val="0"/>
              </a:spcBef>
              <a:spcAft>
                <a:spcPts val="0"/>
              </a:spcAft>
              <a:buClr>
                <a:schemeClr val="dk1"/>
              </a:buClr>
              <a:buSzPts val="3600"/>
              <a:buFont typeface="Arial"/>
              <a:buNone/>
            </a:pPr>
            <a:r>
              <a:rPr lang="en" sz="4098">
                <a:solidFill>
                  <a:schemeClr val="dk1"/>
                </a:solidFill>
                <a:latin typeface="Merriweather"/>
                <a:ea typeface="Merriweather"/>
                <a:cs typeface="Merriweather"/>
                <a:sym typeface="Merriweather"/>
              </a:rPr>
              <a:t>MAS Contractor Team Arrangements (MAS CTAs)</a:t>
            </a:r>
            <a:endParaRPr sz="4098">
              <a:solidFill>
                <a:schemeClr val="dk1"/>
              </a:solidFill>
              <a:latin typeface="Merriweather"/>
              <a:ea typeface="Merriweather"/>
              <a:cs typeface="Merriweather"/>
              <a:sym typeface="Merriweather"/>
            </a:endParaRPr>
          </a:p>
        </p:txBody>
      </p:sp>
      <p:cxnSp>
        <p:nvCxnSpPr>
          <p:cNvPr id="219" name="Google Shape;219;p18"/>
          <p:cNvCxnSpPr/>
          <p:nvPr/>
        </p:nvCxnSpPr>
        <p:spPr>
          <a:xfrm>
            <a:off x="2190750" y="3452825"/>
            <a:ext cx="4776900" cy="0"/>
          </a:xfrm>
          <a:prstGeom prst="straightConnector1">
            <a:avLst/>
          </a:prstGeom>
          <a:noFill/>
          <a:ln cap="flat" cmpd="sng" w="9525">
            <a:solidFill>
              <a:schemeClr val="dk2"/>
            </a:solidFill>
            <a:prstDash val="solid"/>
            <a:round/>
            <a:headEnd len="sm" w="sm" type="none"/>
            <a:tailEnd len="sm" w="sm" type="none"/>
          </a:ln>
        </p:spPr>
      </p:cxnSp>
      <p:sp>
        <p:nvSpPr>
          <p:cNvPr id="220" name="Google Shape;220;p18"/>
          <p:cNvSpPr txBox="1"/>
          <p:nvPr>
            <p:ph idx="12" type="sldNum"/>
          </p:nvPr>
        </p:nvSpPr>
        <p:spPr>
          <a:xfrm>
            <a:off x="8472458" y="47775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9"/>
          <p:cNvSpPr txBox="1"/>
          <p:nvPr>
            <p:ph type="title"/>
          </p:nvPr>
        </p:nvSpPr>
        <p:spPr>
          <a:xfrm>
            <a:off x="311700" y="445025"/>
            <a:ext cx="49683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latin typeface="Merriweather"/>
                <a:ea typeface="Merriweather"/>
                <a:cs typeface="Merriweather"/>
                <a:sym typeface="Merriweather"/>
              </a:rPr>
              <a:t>MAS Contractor Team Arrangements (MAS CTAs) – Basics</a:t>
            </a:r>
            <a:endParaRPr b="1" sz="1800">
              <a:latin typeface="Merriweather"/>
              <a:ea typeface="Merriweather"/>
              <a:cs typeface="Merriweather"/>
              <a:sym typeface="Merriweather"/>
            </a:endParaRPr>
          </a:p>
        </p:txBody>
      </p:sp>
      <p:cxnSp>
        <p:nvCxnSpPr>
          <p:cNvPr id="226" name="Google Shape;226;p19"/>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sp>
        <p:nvSpPr>
          <p:cNvPr id="227" name="Google Shape;227;p19"/>
          <p:cNvSpPr txBox="1"/>
          <p:nvPr>
            <p:ph idx="1" type="body"/>
          </p:nvPr>
        </p:nvSpPr>
        <p:spPr>
          <a:xfrm>
            <a:off x="311700" y="1189425"/>
            <a:ext cx="5131500" cy="33795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000000"/>
              </a:buClr>
              <a:buSzPts val="1200"/>
              <a:buFont typeface="Merriweather"/>
              <a:buChar char="●"/>
            </a:pPr>
            <a:r>
              <a:rPr b="1" lang="en" sz="1100">
                <a:solidFill>
                  <a:schemeClr val="dk1"/>
                </a:solidFill>
                <a:latin typeface="Merriweather"/>
                <a:ea typeface="Merriweather"/>
                <a:cs typeface="Merriweather"/>
                <a:sym typeface="Merriweather"/>
              </a:rPr>
              <a:t>MAS CTA Definition:</a:t>
            </a:r>
            <a:r>
              <a:rPr lang="en" sz="1100">
                <a:solidFill>
                  <a:schemeClr val="dk1"/>
                </a:solidFill>
                <a:latin typeface="Merriweather"/>
                <a:ea typeface="Merriweather"/>
                <a:cs typeface="Merriweather"/>
                <a:sym typeface="Merriweather"/>
              </a:rPr>
              <a:t> Agreement between </a:t>
            </a:r>
            <a:r>
              <a:rPr b="1" lang="en" sz="1100">
                <a:solidFill>
                  <a:schemeClr val="dk1"/>
                </a:solidFill>
                <a:latin typeface="Merriweather"/>
                <a:ea typeface="Merriweather"/>
                <a:cs typeface="Merriweather"/>
                <a:sym typeface="Merriweather"/>
              </a:rPr>
              <a:t>2+ MAS contractors</a:t>
            </a:r>
            <a:r>
              <a:rPr lang="en" sz="1100">
                <a:solidFill>
                  <a:schemeClr val="dk1"/>
                </a:solidFill>
                <a:latin typeface="Merriweather"/>
                <a:ea typeface="Merriweather"/>
                <a:cs typeface="Merriweather"/>
                <a:sym typeface="Merriweather"/>
              </a:rPr>
              <a:t> to jointly meet an agency requirement</a:t>
            </a:r>
            <a:endParaRPr>
              <a:latin typeface="Merriweather"/>
              <a:ea typeface="Merriweather"/>
              <a:cs typeface="Merriweather"/>
              <a:sym typeface="Merriweather"/>
            </a:endParaRPr>
          </a:p>
          <a:p>
            <a:pPr indent="-304800" lvl="0" marL="457200" rtl="0" algn="l">
              <a:lnSpc>
                <a:spcPct val="100000"/>
              </a:lnSpc>
              <a:spcBef>
                <a:spcPts val="1000"/>
              </a:spcBef>
              <a:spcAft>
                <a:spcPts val="0"/>
              </a:spcAft>
              <a:buClr>
                <a:srgbClr val="000000"/>
              </a:buClr>
              <a:buSzPts val="1200"/>
              <a:buFont typeface="Merriweather"/>
              <a:buChar char="●"/>
            </a:pPr>
            <a:r>
              <a:rPr b="1" lang="en" sz="1100">
                <a:solidFill>
                  <a:schemeClr val="dk1"/>
                </a:solidFill>
                <a:latin typeface="Merriweather"/>
                <a:ea typeface="Merriweather"/>
                <a:cs typeface="Merriweather"/>
                <a:sym typeface="Merriweather"/>
              </a:rPr>
              <a:t>Purpose:</a:t>
            </a:r>
            <a:r>
              <a:rPr lang="en" sz="1100">
                <a:solidFill>
                  <a:schemeClr val="dk1"/>
                </a:solidFill>
                <a:latin typeface="Merriweather"/>
                <a:ea typeface="Merriweather"/>
                <a:cs typeface="Merriweather"/>
                <a:sym typeface="Merriweather"/>
              </a:rPr>
              <a:t> Deliver a </a:t>
            </a:r>
            <a:r>
              <a:rPr b="1" lang="en" sz="1100">
                <a:solidFill>
                  <a:schemeClr val="dk1"/>
                </a:solidFill>
                <a:latin typeface="Merriweather"/>
                <a:ea typeface="Merriweather"/>
                <a:cs typeface="Merriweather"/>
                <a:sym typeface="Merriweather"/>
              </a:rPr>
              <a:t>total solution</a:t>
            </a:r>
            <a:r>
              <a:rPr lang="en" sz="1100">
                <a:solidFill>
                  <a:schemeClr val="dk1"/>
                </a:solidFill>
                <a:latin typeface="Merriweather"/>
                <a:ea typeface="Merriweather"/>
                <a:cs typeface="Merriweather"/>
                <a:sym typeface="Merriweather"/>
              </a:rPr>
              <a:t> by combining capabilities, products, and services</a:t>
            </a:r>
            <a:endParaRPr>
              <a:latin typeface="Merriweather"/>
              <a:ea typeface="Merriweather"/>
              <a:cs typeface="Merriweather"/>
              <a:sym typeface="Merriweather"/>
            </a:endParaRPr>
          </a:p>
          <a:p>
            <a:pPr indent="-298450" lvl="0" marL="457200" rtl="0" algn="l">
              <a:lnSpc>
                <a:spcPct val="100000"/>
              </a:lnSpc>
              <a:spcBef>
                <a:spcPts val="1000"/>
              </a:spcBef>
              <a:spcAft>
                <a:spcPts val="0"/>
              </a:spcAft>
              <a:buClr>
                <a:schemeClr val="dk1"/>
              </a:buClr>
              <a:buSzPts val="1100"/>
              <a:buFont typeface="Merriweather"/>
              <a:buChar char="●"/>
            </a:pPr>
            <a:r>
              <a:rPr b="1" lang="en" sz="1100">
                <a:solidFill>
                  <a:schemeClr val="dk1"/>
                </a:solidFill>
                <a:latin typeface="Merriweather"/>
                <a:ea typeface="Merriweather"/>
                <a:cs typeface="Merriweather"/>
                <a:sym typeface="Merriweather"/>
              </a:rPr>
              <a:t>Structure:</a:t>
            </a:r>
            <a:endParaRPr b="1" sz="1100">
              <a:solidFill>
                <a:schemeClr val="dk1"/>
              </a:solidFill>
              <a:latin typeface="Merriweather"/>
              <a:ea typeface="Merriweather"/>
              <a:cs typeface="Merriweather"/>
              <a:sym typeface="Merriweather"/>
            </a:endParaRPr>
          </a:p>
          <a:p>
            <a:pPr indent="-298450" lvl="0" marL="914400" rtl="0" algn="l">
              <a:lnSpc>
                <a:spcPct val="115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Each contractor has a </a:t>
            </a:r>
            <a:r>
              <a:rPr b="1" lang="en" sz="1100">
                <a:solidFill>
                  <a:schemeClr val="dk1"/>
                </a:solidFill>
                <a:latin typeface="Merriweather"/>
                <a:ea typeface="Merriweather"/>
                <a:cs typeface="Merriweather"/>
                <a:sym typeface="Merriweather"/>
              </a:rPr>
              <a:t>separate MAS contract</a:t>
            </a:r>
            <a:endParaRPr b="1" sz="1100">
              <a:solidFill>
                <a:schemeClr val="dk1"/>
              </a:solidFill>
              <a:latin typeface="Merriweather"/>
              <a:ea typeface="Merriweather"/>
              <a:cs typeface="Merriweather"/>
              <a:sym typeface="Merriweather"/>
            </a:endParaRPr>
          </a:p>
          <a:p>
            <a:pPr indent="-298450" lvl="0" marL="914400" rtl="0" algn="l">
              <a:lnSpc>
                <a:spcPct val="115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Each is responsible for </a:t>
            </a:r>
            <a:r>
              <a:rPr b="1" lang="en" sz="1100">
                <a:solidFill>
                  <a:schemeClr val="dk1"/>
                </a:solidFill>
                <a:latin typeface="Merriweather"/>
                <a:ea typeface="Merriweather"/>
                <a:cs typeface="Merriweather"/>
                <a:sym typeface="Merriweather"/>
              </a:rPr>
              <a:t>their portion of work</a:t>
            </a:r>
            <a:endParaRPr b="1" sz="1100">
              <a:solidFill>
                <a:schemeClr val="dk1"/>
              </a:solidFill>
              <a:latin typeface="Merriweather"/>
              <a:ea typeface="Merriweather"/>
              <a:cs typeface="Merriweather"/>
              <a:sym typeface="Merriweather"/>
            </a:endParaRPr>
          </a:p>
          <a:p>
            <a:pPr indent="-298450" lvl="0" marL="457200" rtl="0" algn="l">
              <a:lnSpc>
                <a:spcPct val="100000"/>
              </a:lnSpc>
              <a:spcBef>
                <a:spcPts val="1000"/>
              </a:spcBef>
              <a:spcAft>
                <a:spcPts val="0"/>
              </a:spcAft>
              <a:buClr>
                <a:schemeClr val="dk1"/>
              </a:buClr>
              <a:buSzPts val="1100"/>
              <a:buFont typeface="Merriweather"/>
              <a:buChar char="●"/>
            </a:pPr>
            <a:r>
              <a:rPr b="1" lang="en" sz="1100">
                <a:solidFill>
                  <a:schemeClr val="dk1"/>
                </a:solidFill>
                <a:latin typeface="Merriweather"/>
                <a:ea typeface="Merriweather"/>
                <a:cs typeface="Merriweather"/>
                <a:sym typeface="Merriweather"/>
              </a:rPr>
              <a:t>Key Roles:</a:t>
            </a:r>
            <a:endParaRPr b="1" sz="1100">
              <a:solidFill>
                <a:schemeClr val="dk1"/>
              </a:solidFill>
              <a:latin typeface="Merriweather"/>
              <a:ea typeface="Merriweather"/>
              <a:cs typeface="Merriweather"/>
              <a:sym typeface="Merriweather"/>
            </a:endParaRPr>
          </a:p>
          <a:p>
            <a:pPr indent="-298450" lvl="0" marL="914400" rtl="0" algn="l">
              <a:lnSpc>
                <a:spcPct val="115000"/>
              </a:lnSpc>
              <a:spcBef>
                <a:spcPts val="0"/>
              </a:spcBef>
              <a:spcAft>
                <a:spcPts val="0"/>
              </a:spcAft>
              <a:buClr>
                <a:schemeClr val="dk1"/>
              </a:buClr>
              <a:buSzPts val="1100"/>
              <a:buChar char="➢"/>
            </a:pPr>
            <a:r>
              <a:rPr b="1" lang="en" sz="1100">
                <a:solidFill>
                  <a:schemeClr val="dk1"/>
                </a:solidFill>
                <a:latin typeface="Merriweather"/>
                <a:ea typeface="Merriweather"/>
                <a:cs typeface="Merriweather"/>
                <a:sym typeface="Merriweather"/>
              </a:rPr>
              <a:t>MAS CTA Lead:</a:t>
            </a:r>
            <a:r>
              <a:rPr lang="en" sz="1100">
                <a:solidFill>
                  <a:schemeClr val="dk1"/>
                </a:solidFill>
                <a:latin typeface="Merriweather"/>
                <a:ea typeface="Merriweather"/>
                <a:cs typeface="Merriweather"/>
                <a:sym typeface="Merriweather"/>
              </a:rPr>
              <a:t> Primary POC, often manages coordination/invoicing</a:t>
            </a:r>
            <a:endParaRPr sz="1100">
              <a:solidFill>
                <a:schemeClr val="dk1"/>
              </a:solidFill>
              <a:latin typeface="Merriweather"/>
              <a:ea typeface="Merriweather"/>
              <a:cs typeface="Merriweather"/>
              <a:sym typeface="Merriweather"/>
            </a:endParaRPr>
          </a:p>
          <a:p>
            <a:pPr indent="-298450" lvl="0" marL="914400" rtl="0" algn="l">
              <a:lnSpc>
                <a:spcPct val="115000"/>
              </a:lnSpc>
              <a:spcBef>
                <a:spcPts val="0"/>
              </a:spcBef>
              <a:spcAft>
                <a:spcPts val="0"/>
              </a:spcAft>
              <a:buClr>
                <a:schemeClr val="dk1"/>
              </a:buClr>
              <a:buSzPts val="1100"/>
              <a:buChar char="➢"/>
            </a:pPr>
            <a:r>
              <a:rPr b="1" lang="en" sz="1100">
                <a:solidFill>
                  <a:schemeClr val="dk1"/>
                </a:solidFill>
                <a:latin typeface="Merriweather"/>
                <a:ea typeface="Merriweather"/>
                <a:cs typeface="Merriweather"/>
                <a:sym typeface="Merriweather"/>
              </a:rPr>
              <a:t>MAS CTA Members:</a:t>
            </a:r>
            <a:r>
              <a:rPr lang="en" sz="1100">
                <a:solidFill>
                  <a:schemeClr val="dk1"/>
                </a:solidFill>
                <a:latin typeface="Merriweather"/>
                <a:ea typeface="Merriweather"/>
                <a:cs typeface="Merriweather"/>
                <a:sym typeface="Merriweather"/>
              </a:rPr>
              <a:t> Clearly defined scope of work per CTA agreement</a:t>
            </a:r>
            <a:endParaRPr sz="1100">
              <a:solidFill>
                <a:schemeClr val="dk1"/>
              </a:solidFill>
              <a:latin typeface="Merriweather"/>
              <a:ea typeface="Merriweather"/>
              <a:cs typeface="Merriweather"/>
              <a:sym typeface="Merriweather"/>
            </a:endParaRPr>
          </a:p>
          <a:p>
            <a:pPr indent="-298450" lvl="0" marL="457200" rtl="0" algn="l">
              <a:lnSpc>
                <a:spcPct val="115000"/>
              </a:lnSpc>
              <a:spcBef>
                <a:spcPts val="1000"/>
              </a:spcBef>
              <a:spcAft>
                <a:spcPts val="0"/>
              </a:spcAft>
              <a:buClr>
                <a:schemeClr val="dk1"/>
              </a:buClr>
              <a:buSzPts val="1100"/>
              <a:buFont typeface="Merriweather"/>
              <a:buChar char="●"/>
            </a:pPr>
            <a:r>
              <a:rPr b="1" lang="en" sz="1100">
                <a:solidFill>
                  <a:schemeClr val="dk1"/>
                </a:solidFill>
                <a:latin typeface="Merriweather"/>
                <a:ea typeface="Merriweather"/>
                <a:cs typeface="Merriweather"/>
                <a:sym typeface="Merriweather"/>
              </a:rPr>
              <a:t>Important Distinction:</a:t>
            </a:r>
            <a:endParaRPr b="1" sz="1100">
              <a:solidFill>
                <a:schemeClr val="dk1"/>
              </a:solidFill>
              <a:latin typeface="Merriweather"/>
              <a:ea typeface="Merriweather"/>
              <a:cs typeface="Merriweather"/>
              <a:sym typeface="Merriweather"/>
            </a:endParaRPr>
          </a:p>
          <a:p>
            <a:pPr indent="-298450" lvl="0" marL="914400" rtl="0" algn="l">
              <a:lnSpc>
                <a:spcPct val="115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Not a prime/sub relationship — all members have </a:t>
            </a:r>
            <a:r>
              <a:rPr b="1" lang="en" sz="1100">
                <a:solidFill>
                  <a:schemeClr val="dk1"/>
                </a:solidFill>
                <a:latin typeface="Merriweather"/>
                <a:ea typeface="Merriweather"/>
                <a:cs typeface="Merriweather"/>
                <a:sym typeface="Merriweather"/>
              </a:rPr>
              <a:t>privity of contract with the Government</a:t>
            </a:r>
            <a:endParaRPr b="1" sz="1100">
              <a:solidFill>
                <a:schemeClr val="dk1"/>
              </a:solidFill>
              <a:latin typeface="Merriweather"/>
              <a:ea typeface="Merriweather"/>
              <a:cs typeface="Merriweather"/>
              <a:sym typeface="Merriweather"/>
            </a:endParaRPr>
          </a:p>
          <a:p>
            <a:pPr indent="0" lvl="0" marL="0" rtl="0" algn="l">
              <a:lnSpc>
                <a:spcPct val="115000"/>
              </a:lnSpc>
              <a:spcBef>
                <a:spcPts val="1200"/>
              </a:spcBef>
              <a:spcAft>
                <a:spcPts val="0"/>
              </a:spcAft>
              <a:buSzPts val="1200"/>
              <a:buNone/>
            </a:pPr>
            <a:r>
              <a:t/>
            </a:r>
            <a:endParaRPr sz="1100">
              <a:solidFill>
                <a:schemeClr val="dk1"/>
              </a:solidFill>
            </a:endParaRPr>
          </a:p>
          <a:p>
            <a:pPr indent="0" lvl="0" marL="0" rtl="0" algn="l">
              <a:lnSpc>
                <a:spcPct val="115000"/>
              </a:lnSpc>
              <a:spcBef>
                <a:spcPts val="1200"/>
              </a:spcBef>
              <a:spcAft>
                <a:spcPts val="1200"/>
              </a:spcAft>
              <a:buSzPts val="1200"/>
              <a:buNone/>
            </a:pPr>
            <a:r>
              <a:t/>
            </a:r>
            <a:endParaRPr b="1" sz="1100">
              <a:solidFill>
                <a:schemeClr val="dk1"/>
              </a:solidFill>
            </a:endParaRPr>
          </a:p>
        </p:txBody>
      </p:sp>
      <p:pic>
        <p:nvPicPr>
          <p:cNvPr descr="Business network (Provided by Getty Images)" id="228" name="Google Shape;228;p19"/>
          <p:cNvPicPr preferRelativeResize="0"/>
          <p:nvPr/>
        </p:nvPicPr>
        <p:blipFill rotWithShape="1">
          <a:blip r:embed="rId3">
            <a:alphaModFix/>
          </a:blip>
          <a:srcRect b="0" l="0" r="0" t="0"/>
          <a:stretch/>
        </p:blipFill>
        <p:spPr>
          <a:xfrm>
            <a:off x="5565200" y="445025"/>
            <a:ext cx="2741801" cy="3760998"/>
          </a:xfrm>
          <a:prstGeom prst="rect">
            <a:avLst/>
          </a:prstGeom>
          <a:noFill/>
          <a:ln>
            <a:noFill/>
          </a:ln>
        </p:spPr>
      </p:pic>
      <p:sp>
        <p:nvSpPr>
          <p:cNvPr id="229" name="Google Shape;229;p19"/>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2"/>
          <p:cNvSpPr txBox="1"/>
          <p:nvPr>
            <p:ph type="title"/>
          </p:nvPr>
        </p:nvSpPr>
        <p:spPr>
          <a:xfrm>
            <a:off x="628650" y="274638"/>
            <a:ext cx="7886700" cy="5840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800" u="none" cap="none" strike="noStrike">
                <a:solidFill>
                  <a:schemeClr val="dk1"/>
                </a:solidFill>
                <a:latin typeface="Merriweather"/>
                <a:ea typeface="Merriweather"/>
                <a:cs typeface="Merriweather"/>
                <a:sym typeface="Merriweather"/>
              </a:rPr>
              <a:t>Meet your Speakers</a:t>
            </a:r>
            <a:endParaRPr b="0" i="0" sz="2800" u="none" cap="none" strike="noStrike">
              <a:solidFill>
                <a:srgbClr val="002060"/>
              </a:solidFill>
              <a:latin typeface="Arial"/>
              <a:ea typeface="Arial"/>
              <a:cs typeface="Arial"/>
              <a:sym typeface="Arial"/>
            </a:endParaRPr>
          </a:p>
        </p:txBody>
      </p:sp>
      <p:pic>
        <p:nvPicPr>
          <p:cNvPr descr="A headshot of Jeffery Calhoun, a MAS Contracting Officer, not smiling while wearing a non-commissioned officer uniform." id="72" name="Google Shape;72;p2"/>
          <p:cNvPicPr preferRelativeResize="0"/>
          <p:nvPr/>
        </p:nvPicPr>
        <p:blipFill rotWithShape="1">
          <a:blip r:embed="rId3">
            <a:alphaModFix/>
          </a:blip>
          <a:srcRect b="23287" l="0" r="0" t="5259"/>
          <a:stretch/>
        </p:blipFill>
        <p:spPr>
          <a:xfrm>
            <a:off x="1861625" y="1406425"/>
            <a:ext cx="1758100" cy="1758100"/>
          </a:xfrm>
          <a:prstGeom prst="rect">
            <a:avLst/>
          </a:prstGeom>
          <a:noFill/>
          <a:ln>
            <a:noFill/>
          </a:ln>
        </p:spPr>
      </p:pic>
      <p:pic>
        <p:nvPicPr>
          <p:cNvPr descr="Headshot of Dana Rosa, a Procurement Analyst, smiling while wearing a black blazer." id="73" name="Google Shape;73;p2"/>
          <p:cNvPicPr preferRelativeResize="0"/>
          <p:nvPr/>
        </p:nvPicPr>
        <p:blipFill rotWithShape="1">
          <a:blip r:embed="rId4">
            <a:alphaModFix/>
          </a:blip>
          <a:srcRect b="11679" l="0" r="5589" t="6822"/>
          <a:stretch/>
        </p:blipFill>
        <p:spPr>
          <a:xfrm>
            <a:off x="5529100" y="1406425"/>
            <a:ext cx="1758099" cy="1758100"/>
          </a:xfrm>
          <a:prstGeom prst="rect">
            <a:avLst/>
          </a:prstGeom>
          <a:noFill/>
          <a:ln>
            <a:noFill/>
          </a:ln>
        </p:spPr>
      </p:pic>
      <p:sp>
        <p:nvSpPr>
          <p:cNvPr id="74" name="Google Shape;74;p2"/>
          <p:cNvSpPr txBox="1"/>
          <p:nvPr/>
        </p:nvSpPr>
        <p:spPr>
          <a:xfrm>
            <a:off x="1033925" y="3407575"/>
            <a:ext cx="3193500" cy="877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Merriweather"/>
                <a:ea typeface="Merriweather"/>
                <a:cs typeface="Merriweather"/>
                <a:sym typeface="Merriweather"/>
              </a:rPr>
              <a:t>Jeffery Calhoun</a:t>
            </a:r>
            <a:endParaRPr b="0" i="0" sz="1500" u="none" cap="none" strike="noStrike">
              <a:solidFill>
                <a:schemeClr val="dk1"/>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Merriweather"/>
                <a:ea typeface="Merriweather"/>
                <a:cs typeface="Merriweather"/>
                <a:sym typeface="Merriweather"/>
              </a:rPr>
              <a:t>MAS Contracting Officer</a:t>
            </a:r>
            <a:endParaRPr b="0" i="0" sz="1500" u="none" cap="none" strike="noStrike">
              <a:solidFill>
                <a:schemeClr val="dk1"/>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Merriweather"/>
                <a:ea typeface="Merriweather"/>
                <a:cs typeface="Merriweather"/>
                <a:sym typeface="Merriweather"/>
              </a:rPr>
              <a:t>jeffery.calhoun@gsa.gov</a:t>
            </a:r>
            <a:endParaRPr b="0" i="0" sz="1500" u="none" cap="none" strike="noStrike">
              <a:solidFill>
                <a:schemeClr val="dk1"/>
              </a:solidFill>
              <a:latin typeface="Merriweather"/>
              <a:ea typeface="Merriweather"/>
              <a:cs typeface="Merriweather"/>
              <a:sym typeface="Merriweather"/>
            </a:endParaRPr>
          </a:p>
        </p:txBody>
      </p:sp>
      <p:sp>
        <p:nvSpPr>
          <p:cNvPr id="75" name="Google Shape;75;p2"/>
          <p:cNvSpPr txBox="1"/>
          <p:nvPr/>
        </p:nvSpPr>
        <p:spPr>
          <a:xfrm>
            <a:off x="4811400" y="3407575"/>
            <a:ext cx="3193500" cy="877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Merriweather"/>
                <a:ea typeface="Merriweather"/>
                <a:cs typeface="Merriweather"/>
                <a:sym typeface="Merriweather"/>
              </a:rPr>
              <a:t>Dana Rosa</a:t>
            </a:r>
            <a:endParaRPr b="0" i="0" sz="1500" u="none" cap="none" strike="noStrike">
              <a:solidFill>
                <a:schemeClr val="dk1"/>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Merriweather"/>
                <a:ea typeface="Merriweather"/>
                <a:cs typeface="Merriweather"/>
                <a:sym typeface="Merriweather"/>
              </a:rPr>
              <a:t>Procurement Analyst</a:t>
            </a:r>
            <a:endParaRPr b="0" i="0" sz="1500" u="none" cap="none" strike="noStrike">
              <a:solidFill>
                <a:schemeClr val="dk1"/>
              </a:solidFill>
              <a:latin typeface="Merriweather"/>
              <a:ea typeface="Merriweather"/>
              <a:cs typeface="Merriweather"/>
              <a:sym typeface="Merriweather"/>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Merriweather"/>
                <a:ea typeface="Merriweather"/>
                <a:cs typeface="Merriweather"/>
                <a:sym typeface="Merriweather"/>
              </a:rPr>
              <a:t>dana.rosa@gsa.gov</a:t>
            </a:r>
            <a:endParaRPr b="0" i="0" sz="1500" u="none" cap="none" strike="noStrike">
              <a:solidFill>
                <a:srgbClr val="000000"/>
              </a:solidFill>
              <a:latin typeface="Merriweather"/>
              <a:ea typeface="Merriweather"/>
              <a:cs typeface="Merriweather"/>
              <a:sym typeface="Merriweather"/>
            </a:endParaRPr>
          </a:p>
        </p:txBody>
      </p:sp>
      <p:sp>
        <p:nvSpPr>
          <p:cNvPr id="76" name="Google Shape;76;p2"/>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0"/>
          <p:cNvSpPr txBox="1"/>
          <p:nvPr>
            <p:ph type="title"/>
          </p:nvPr>
        </p:nvSpPr>
        <p:spPr>
          <a:xfrm>
            <a:off x="311700" y="445025"/>
            <a:ext cx="49683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latin typeface="Merriweather"/>
                <a:ea typeface="Merriweather"/>
                <a:cs typeface="Merriweather"/>
                <a:sym typeface="Merriweather"/>
              </a:rPr>
              <a:t>How MAS CTAs Work</a:t>
            </a:r>
            <a:endParaRPr b="1" sz="1800">
              <a:latin typeface="Merriweather"/>
              <a:ea typeface="Merriweather"/>
              <a:cs typeface="Merriweather"/>
              <a:sym typeface="Merriweather"/>
            </a:endParaRPr>
          </a:p>
        </p:txBody>
      </p:sp>
      <p:cxnSp>
        <p:nvCxnSpPr>
          <p:cNvPr id="235" name="Google Shape;235;p20"/>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sp>
        <p:nvSpPr>
          <p:cNvPr id="236" name="Google Shape;236;p20"/>
          <p:cNvSpPr txBox="1"/>
          <p:nvPr>
            <p:ph idx="1" type="body"/>
          </p:nvPr>
        </p:nvSpPr>
        <p:spPr>
          <a:xfrm>
            <a:off x="311700" y="1136125"/>
            <a:ext cx="5364600" cy="337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200"/>
              <a:buNone/>
            </a:pPr>
            <a:r>
              <a:rPr b="1" lang="en" sz="1100">
                <a:solidFill>
                  <a:schemeClr val="dk1"/>
                </a:solidFill>
                <a:latin typeface="Merriweather"/>
                <a:ea typeface="Merriweather"/>
                <a:cs typeface="Merriweather"/>
                <a:sym typeface="Merriweather"/>
              </a:rPr>
              <a:t>Formation: </a:t>
            </a:r>
            <a:r>
              <a:rPr lang="en" sz="1100">
                <a:solidFill>
                  <a:schemeClr val="dk1"/>
                </a:solidFill>
                <a:latin typeface="Merriweather"/>
                <a:ea typeface="Merriweather"/>
                <a:cs typeface="Merriweather"/>
                <a:sym typeface="Merriweather"/>
              </a:rPr>
              <a:t>Contractors </a:t>
            </a:r>
            <a:r>
              <a:rPr b="1" lang="en" sz="1100">
                <a:solidFill>
                  <a:schemeClr val="dk1"/>
                </a:solidFill>
                <a:latin typeface="Merriweather"/>
                <a:ea typeface="Merriweather"/>
                <a:cs typeface="Merriweather"/>
                <a:sym typeface="Merriweather"/>
              </a:rPr>
              <a:t>team together</a:t>
            </a:r>
            <a:r>
              <a:rPr lang="en" sz="1100">
                <a:solidFill>
                  <a:schemeClr val="dk1"/>
                </a:solidFill>
                <a:latin typeface="Merriweather"/>
                <a:ea typeface="Merriweather"/>
                <a:cs typeface="Merriweather"/>
                <a:sym typeface="Merriweather"/>
              </a:rPr>
              <a:t> and define roles in </a:t>
            </a:r>
            <a:r>
              <a:rPr b="1" lang="en" sz="1100">
                <a:solidFill>
                  <a:schemeClr val="dk1"/>
                </a:solidFill>
                <a:latin typeface="Merriweather"/>
                <a:ea typeface="Merriweather"/>
                <a:cs typeface="Merriweather"/>
                <a:sym typeface="Merriweather"/>
              </a:rPr>
              <a:t>MAS</a:t>
            </a:r>
            <a:r>
              <a:rPr lang="en" sz="1100">
                <a:solidFill>
                  <a:schemeClr val="dk1"/>
                </a:solidFill>
                <a:latin typeface="Merriweather"/>
                <a:ea typeface="Merriweather"/>
                <a:cs typeface="Merriweather"/>
                <a:sym typeface="Merriweather"/>
              </a:rPr>
              <a:t> </a:t>
            </a:r>
            <a:r>
              <a:rPr b="1" lang="en" sz="1100">
                <a:solidFill>
                  <a:schemeClr val="dk1"/>
                </a:solidFill>
                <a:latin typeface="Merriweather"/>
                <a:ea typeface="Merriweather"/>
                <a:cs typeface="Merriweather"/>
                <a:sym typeface="Merriweather"/>
              </a:rPr>
              <a:t>CTA Agreement</a:t>
            </a:r>
            <a:endParaRPr b="1" sz="1100">
              <a:solidFill>
                <a:schemeClr val="dk1"/>
              </a:solidFill>
              <a:latin typeface="Merriweather"/>
              <a:ea typeface="Merriweather"/>
              <a:cs typeface="Merriweather"/>
              <a:sym typeface="Merriweather"/>
            </a:endParaRPr>
          </a:p>
          <a:p>
            <a:pPr indent="0" lvl="0" marL="0" rtl="0" algn="l">
              <a:lnSpc>
                <a:spcPct val="100000"/>
              </a:lnSpc>
              <a:spcBef>
                <a:spcPts val="1200"/>
              </a:spcBef>
              <a:spcAft>
                <a:spcPts val="0"/>
              </a:spcAft>
              <a:buClr>
                <a:schemeClr val="dk1"/>
              </a:buClr>
              <a:buSzPts val="1100"/>
              <a:buFont typeface="Arial"/>
              <a:buNone/>
            </a:pPr>
            <a:r>
              <a:rPr b="1" lang="en" sz="1100">
                <a:solidFill>
                  <a:schemeClr val="dk1"/>
                </a:solidFill>
                <a:latin typeface="Merriweather"/>
                <a:ea typeface="Merriweather"/>
                <a:cs typeface="Merriweather"/>
                <a:sym typeface="Merriweather"/>
              </a:rPr>
              <a:t>MAS CTA Agreement Includes:</a:t>
            </a:r>
            <a:endParaRPr b="1" sz="1100">
              <a:solidFill>
                <a:schemeClr val="dk1"/>
              </a:solidFill>
              <a:latin typeface="Merriweather"/>
              <a:ea typeface="Merriweather"/>
              <a:cs typeface="Merriweather"/>
              <a:sym typeface="Merriweather"/>
            </a:endParaRPr>
          </a:p>
          <a:p>
            <a:pPr indent="-298450" lvl="0" marL="457200" rtl="0" algn="l">
              <a:lnSpc>
                <a:spcPct val="100000"/>
              </a:lnSpc>
              <a:spcBef>
                <a:spcPts val="120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Roles/responsibilities and task ownership</a:t>
            </a:r>
            <a:endParaRPr sz="1100">
              <a:solidFill>
                <a:schemeClr val="dk1"/>
              </a:solidFill>
              <a:latin typeface="Merriweather"/>
              <a:ea typeface="Merriweather"/>
              <a:cs typeface="Merriweather"/>
              <a:sym typeface="Merriweather"/>
            </a:endParaRPr>
          </a:p>
          <a:p>
            <a:pPr indent="-298450" lvl="0" marL="4572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Pricing (at or below MAS rates)</a:t>
            </a:r>
            <a:endParaRPr sz="1100">
              <a:solidFill>
                <a:schemeClr val="dk1"/>
              </a:solidFill>
              <a:latin typeface="Merriweather"/>
              <a:ea typeface="Merriweather"/>
              <a:cs typeface="Merriweather"/>
              <a:sym typeface="Merriweather"/>
            </a:endParaRPr>
          </a:p>
          <a:p>
            <a:pPr indent="-298450" lvl="0" marL="4572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Invoicing and payment structure</a:t>
            </a:r>
            <a:endParaRPr sz="1100">
              <a:solidFill>
                <a:schemeClr val="dk1"/>
              </a:solidFill>
              <a:latin typeface="Merriweather"/>
              <a:ea typeface="Merriweather"/>
              <a:cs typeface="Merriweather"/>
              <a:sym typeface="Merriweather"/>
            </a:endParaRPr>
          </a:p>
          <a:p>
            <a:pPr indent="-298450" lvl="0" marL="4572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Ordering procedures and duration</a:t>
            </a:r>
            <a:endParaRPr sz="1100">
              <a:solidFill>
                <a:schemeClr val="dk1"/>
              </a:solidFill>
              <a:latin typeface="Merriweather"/>
              <a:ea typeface="Merriweather"/>
              <a:cs typeface="Merriweather"/>
              <a:sym typeface="Merriweather"/>
            </a:endParaRPr>
          </a:p>
          <a:p>
            <a:pPr indent="0" lvl="0" marL="0" rtl="0" algn="l">
              <a:lnSpc>
                <a:spcPct val="100000"/>
              </a:lnSpc>
              <a:spcBef>
                <a:spcPts val="1200"/>
              </a:spcBef>
              <a:spcAft>
                <a:spcPts val="0"/>
              </a:spcAft>
              <a:buClr>
                <a:schemeClr val="dk1"/>
              </a:buClr>
              <a:buSzPts val="1100"/>
              <a:buFont typeface="Arial"/>
              <a:buNone/>
            </a:pPr>
            <a:r>
              <a:rPr b="1" lang="en" sz="1100">
                <a:solidFill>
                  <a:schemeClr val="dk1"/>
                </a:solidFill>
                <a:latin typeface="Merriweather"/>
                <a:ea typeface="Merriweather"/>
                <a:cs typeface="Merriweather"/>
                <a:sym typeface="Merriweather"/>
              </a:rPr>
              <a:t>Execution:</a:t>
            </a:r>
            <a:endParaRPr b="1" sz="1100">
              <a:solidFill>
                <a:schemeClr val="dk1"/>
              </a:solidFill>
              <a:latin typeface="Merriweather"/>
              <a:ea typeface="Merriweather"/>
              <a:cs typeface="Merriweather"/>
              <a:sym typeface="Merriweather"/>
            </a:endParaRPr>
          </a:p>
          <a:p>
            <a:pPr indent="-298450" lvl="0" marL="457200" rtl="0" algn="l">
              <a:lnSpc>
                <a:spcPct val="100000"/>
              </a:lnSpc>
              <a:spcBef>
                <a:spcPts val="1200"/>
              </a:spcBef>
              <a:spcAft>
                <a:spcPts val="0"/>
              </a:spcAft>
              <a:buClr>
                <a:schemeClr val="dk1"/>
              </a:buClr>
              <a:buSzPts val="1100"/>
              <a:buChar char="●"/>
            </a:pPr>
            <a:r>
              <a:rPr b="1" lang="en" sz="1100">
                <a:solidFill>
                  <a:schemeClr val="dk1"/>
                </a:solidFill>
                <a:latin typeface="Merriweather"/>
                <a:ea typeface="Merriweather"/>
                <a:cs typeface="Merriweather"/>
                <a:sym typeface="Merriweather"/>
              </a:rPr>
              <a:t>Single quote</a:t>
            </a:r>
            <a:r>
              <a:rPr lang="en" sz="1100">
                <a:solidFill>
                  <a:schemeClr val="dk1"/>
                </a:solidFill>
                <a:latin typeface="Merriweather"/>
                <a:ea typeface="Merriweather"/>
                <a:cs typeface="Merriweather"/>
                <a:sym typeface="Merriweather"/>
              </a:rPr>
              <a:t> provided with MAS CTA Agreement</a:t>
            </a:r>
            <a:endParaRPr sz="1100">
              <a:solidFill>
                <a:schemeClr val="dk1"/>
              </a:solidFill>
              <a:latin typeface="Merriweather"/>
              <a:ea typeface="Merriweather"/>
              <a:cs typeface="Merriweather"/>
              <a:sym typeface="Merriweather"/>
            </a:endParaRPr>
          </a:p>
          <a:p>
            <a:pPr indent="-298450" lvl="0" marL="457200" rtl="0" algn="l">
              <a:lnSpc>
                <a:spcPct val="100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All members </a:t>
            </a:r>
            <a:r>
              <a:rPr b="1" lang="en" sz="1100">
                <a:solidFill>
                  <a:schemeClr val="dk1"/>
                </a:solidFill>
                <a:latin typeface="Merriweather"/>
                <a:ea typeface="Merriweather"/>
                <a:cs typeface="Merriweather"/>
                <a:sym typeface="Merriweather"/>
              </a:rPr>
              <a:t>perform and report independently</a:t>
            </a:r>
            <a:r>
              <a:rPr lang="en" sz="1100">
                <a:solidFill>
                  <a:schemeClr val="dk1"/>
                </a:solidFill>
                <a:latin typeface="Merriweather"/>
                <a:ea typeface="Merriweather"/>
                <a:cs typeface="Merriweather"/>
                <a:sym typeface="Merriweather"/>
              </a:rPr>
              <a:t> (sales, IFF)</a:t>
            </a:r>
            <a:endParaRPr sz="1100">
              <a:solidFill>
                <a:schemeClr val="dk1"/>
              </a:solidFill>
              <a:latin typeface="Merriweather"/>
              <a:ea typeface="Merriweather"/>
              <a:cs typeface="Merriweather"/>
              <a:sym typeface="Merriweather"/>
            </a:endParaRPr>
          </a:p>
          <a:p>
            <a:pPr indent="0" lvl="0" marL="0" rtl="0" algn="l">
              <a:lnSpc>
                <a:spcPct val="100000"/>
              </a:lnSpc>
              <a:spcBef>
                <a:spcPts val="1200"/>
              </a:spcBef>
              <a:spcAft>
                <a:spcPts val="0"/>
              </a:spcAft>
              <a:buClr>
                <a:schemeClr val="dk1"/>
              </a:buClr>
              <a:buSzPts val="1100"/>
              <a:buFont typeface="Arial"/>
              <a:buNone/>
            </a:pPr>
            <a:r>
              <a:rPr b="1" lang="en" sz="1100">
                <a:solidFill>
                  <a:schemeClr val="dk1"/>
                </a:solidFill>
                <a:latin typeface="Merriweather"/>
                <a:ea typeface="Merriweather"/>
                <a:cs typeface="Merriweather"/>
                <a:sym typeface="Merriweather"/>
              </a:rPr>
              <a:t>Best Practice:</a:t>
            </a:r>
            <a:endParaRPr b="1" sz="1100">
              <a:solidFill>
                <a:schemeClr val="dk1"/>
              </a:solidFill>
              <a:latin typeface="Merriweather"/>
              <a:ea typeface="Merriweather"/>
              <a:cs typeface="Merriweather"/>
              <a:sym typeface="Merriweather"/>
            </a:endParaRPr>
          </a:p>
          <a:p>
            <a:pPr indent="-298450" lvl="0" marL="457200" rtl="0" algn="l">
              <a:lnSpc>
                <a:spcPct val="100000"/>
              </a:lnSpc>
              <a:spcBef>
                <a:spcPts val="1200"/>
              </a:spcBef>
              <a:spcAft>
                <a:spcPts val="0"/>
              </a:spcAft>
              <a:buClr>
                <a:schemeClr val="dk1"/>
              </a:buClr>
              <a:buSzPts val="1100"/>
              <a:buChar char="●"/>
            </a:pPr>
            <a:r>
              <a:rPr lang="en" sz="1100">
                <a:solidFill>
                  <a:schemeClr val="dk1"/>
                </a:solidFill>
                <a:latin typeface="Merriweather"/>
                <a:ea typeface="Merriweather"/>
                <a:cs typeface="Merriweather"/>
                <a:sym typeface="Merriweather"/>
              </a:rPr>
              <a:t>CTA Lead serves as </a:t>
            </a:r>
            <a:r>
              <a:rPr b="1" lang="en" sz="1100">
                <a:solidFill>
                  <a:schemeClr val="dk1"/>
                </a:solidFill>
                <a:latin typeface="Merriweather"/>
                <a:ea typeface="Merriweather"/>
                <a:cs typeface="Merriweather"/>
                <a:sym typeface="Merriweather"/>
              </a:rPr>
              <a:t>central coordinator / single interface</a:t>
            </a:r>
            <a:r>
              <a:rPr lang="en" sz="1100">
                <a:solidFill>
                  <a:schemeClr val="dk1"/>
                </a:solidFill>
                <a:latin typeface="Merriweather"/>
                <a:ea typeface="Merriweather"/>
                <a:cs typeface="Merriweather"/>
                <a:sym typeface="Merriweather"/>
              </a:rPr>
              <a:t> for the customer</a:t>
            </a:r>
            <a:endParaRPr sz="1100">
              <a:solidFill>
                <a:schemeClr val="dk1"/>
              </a:solidFill>
              <a:latin typeface="Merriweather"/>
              <a:ea typeface="Merriweather"/>
              <a:cs typeface="Merriweather"/>
              <a:sym typeface="Merriweather"/>
            </a:endParaRPr>
          </a:p>
          <a:p>
            <a:pPr indent="0" lvl="0" marL="0" rtl="0" algn="l">
              <a:lnSpc>
                <a:spcPct val="115000"/>
              </a:lnSpc>
              <a:spcBef>
                <a:spcPts val="1200"/>
              </a:spcBef>
              <a:spcAft>
                <a:spcPts val="0"/>
              </a:spcAft>
              <a:buSzPts val="1200"/>
              <a:buNone/>
            </a:pPr>
            <a:r>
              <a:t/>
            </a:r>
            <a:endParaRPr b="1" sz="1100">
              <a:solidFill>
                <a:schemeClr val="dk1"/>
              </a:solidFill>
            </a:endParaRPr>
          </a:p>
          <a:p>
            <a:pPr indent="0" lvl="0" marL="0" rtl="0" algn="l">
              <a:lnSpc>
                <a:spcPct val="115000"/>
              </a:lnSpc>
              <a:spcBef>
                <a:spcPts val="1200"/>
              </a:spcBef>
              <a:spcAft>
                <a:spcPts val="1200"/>
              </a:spcAft>
              <a:buSzPts val="1200"/>
              <a:buNone/>
            </a:pPr>
            <a:r>
              <a:t/>
            </a:r>
            <a:endParaRPr b="1" sz="1100">
              <a:solidFill>
                <a:schemeClr val="dk1"/>
              </a:solidFill>
            </a:endParaRPr>
          </a:p>
        </p:txBody>
      </p:sp>
      <p:pic>
        <p:nvPicPr>
          <p:cNvPr descr="tungsten toned close-up of a hand filling a form with a pen (Provided by Getty Images)" id="237" name="Google Shape;237;p20"/>
          <p:cNvPicPr preferRelativeResize="0"/>
          <p:nvPr/>
        </p:nvPicPr>
        <p:blipFill rotWithShape="1">
          <a:blip r:embed="rId3">
            <a:alphaModFix/>
          </a:blip>
          <a:srcRect b="0" l="0" r="0" t="0"/>
          <a:stretch/>
        </p:blipFill>
        <p:spPr>
          <a:xfrm>
            <a:off x="5737350" y="483875"/>
            <a:ext cx="2651898" cy="3694612"/>
          </a:xfrm>
          <a:prstGeom prst="rect">
            <a:avLst/>
          </a:prstGeom>
          <a:noFill/>
          <a:ln>
            <a:noFill/>
          </a:ln>
        </p:spPr>
      </p:pic>
      <p:sp>
        <p:nvSpPr>
          <p:cNvPr id="238" name="Google Shape;238;p20"/>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1"/>
          <p:cNvSpPr txBox="1"/>
          <p:nvPr>
            <p:ph type="title"/>
          </p:nvPr>
        </p:nvSpPr>
        <p:spPr>
          <a:xfrm>
            <a:off x="311700" y="445025"/>
            <a:ext cx="49683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latin typeface="Merriweather"/>
                <a:ea typeface="Merriweather"/>
                <a:cs typeface="Merriweather"/>
                <a:sym typeface="Merriweather"/>
              </a:rPr>
              <a:t>Key Benefits of MAS CTAs</a:t>
            </a:r>
            <a:endParaRPr b="1" sz="1800">
              <a:latin typeface="Merriweather"/>
              <a:ea typeface="Merriweather"/>
              <a:cs typeface="Merriweather"/>
              <a:sym typeface="Merriweather"/>
            </a:endParaRPr>
          </a:p>
        </p:txBody>
      </p:sp>
      <p:cxnSp>
        <p:nvCxnSpPr>
          <p:cNvPr id="244" name="Google Shape;244;p21"/>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sp>
        <p:nvSpPr>
          <p:cNvPr id="245" name="Google Shape;245;p21"/>
          <p:cNvSpPr txBox="1"/>
          <p:nvPr>
            <p:ph idx="1" type="body"/>
          </p:nvPr>
        </p:nvSpPr>
        <p:spPr>
          <a:xfrm>
            <a:off x="311700" y="1189425"/>
            <a:ext cx="5364600" cy="33795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Font typeface="Merriweather"/>
              <a:buChar char="●"/>
            </a:pPr>
            <a:r>
              <a:rPr b="1" lang="en" sz="1100">
                <a:solidFill>
                  <a:schemeClr val="dk1"/>
                </a:solidFill>
                <a:latin typeface="Merriweather"/>
                <a:ea typeface="Merriweather"/>
                <a:cs typeface="Merriweather"/>
                <a:sym typeface="Merriweather"/>
              </a:rPr>
              <a:t>Access to Larger Opportunities</a:t>
            </a:r>
            <a:endParaRPr b="1" sz="1100">
              <a:solidFill>
                <a:schemeClr val="dk1"/>
              </a:solidFill>
              <a:latin typeface="Merriweather"/>
              <a:ea typeface="Merriweather"/>
              <a:cs typeface="Merriweather"/>
              <a:sym typeface="Merriweather"/>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Compete for </a:t>
            </a:r>
            <a:r>
              <a:rPr b="1" lang="en" sz="1100">
                <a:solidFill>
                  <a:schemeClr val="dk1"/>
                </a:solidFill>
                <a:latin typeface="Merriweather"/>
                <a:ea typeface="Merriweather"/>
                <a:cs typeface="Merriweather"/>
                <a:sym typeface="Merriweather"/>
              </a:rPr>
              <a:t>complex or bundled requirements</a:t>
            </a:r>
            <a:r>
              <a:rPr lang="en" sz="1100">
                <a:solidFill>
                  <a:schemeClr val="dk1"/>
                </a:solidFill>
                <a:latin typeface="Merriweather"/>
                <a:ea typeface="Merriweather"/>
                <a:cs typeface="Merriweather"/>
                <a:sym typeface="Merriweather"/>
              </a:rPr>
              <a:t> not feasible alone</a:t>
            </a:r>
            <a:endParaRPr sz="1100">
              <a:solidFill>
                <a:schemeClr val="dk1"/>
              </a:solidFill>
              <a:latin typeface="Merriweather"/>
              <a:ea typeface="Merriweather"/>
              <a:cs typeface="Merriweather"/>
              <a:sym typeface="Merriweather"/>
            </a:endParaRPr>
          </a:p>
          <a:p>
            <a:pPr indent="-298450" lvl="0" marL="457200" rtl="0" algn="l">
              <a:lnSpc>
                <a:spcPct val="115000"/>
              </a:lnSpc>
              <a:spcBef>
                <a:spcPts val="0"/>
              </a:spcBef>
              <a:spcAft>
                <a:spcPts val="0"/>
              </a:spcAft>
              <a:buClr>
                <a:schemeClr val="dk1"/>
              </a:buClr>
              <a:buSzPts val="1100"/>
              <a:buFont typeface="Merriweather"/>
              <a:buChar char="●"/>
            </a:pPr>
            <a:r>
              <a:rPr b="1" lang="en" sz="1100">
                <a:solidFill>
                  <a:schemeClr val="dk1"/>
                </a:solidFill>
                <a:latin typeface="Merriweather"/>
                <a:ea typeface="Merriweather"/>
                <a:cs typeface="Merriweather"/>
                <a:sym typeface="Merriweather"/>
              </a:rPr>
              <a:t>Complementary Expertise</a:t>
            </a:r>
            <a:endParaRPr b="1" sz="1100">
              <a:solidFill>
                <a:schemeClr val="dk1"/>
              </a:solidFill>
              <a:latin typeface="Merriweather"/>
              <a:ea typeface="Merriweather"/>
              <a:cs typeface="Merriweather"/>
              <a:sym typeface="Merriweather"/>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Combine specialized capabilities to deliver a </a:t>
            </a:r>
            <a:r>
              <a:rPr b="1" lang="en" sz="1100">
                <a:solidFill>
                  <a:schemeClr val="dk1"/>
                </a:solidFill>
                <a:latin typeface="Merriweather"/>
                <a:ea typeface="Merriweather"/>
                <a:cs typeface="Merriweather"/>
                <a:sym typeface="Merriweather"/>
              </a:rPr>
              <a:t>high-quality, end-to-end solution</a:t>
            </a:r>
            <a:endParaRPr b="1" sz="1100">
              <a:solidFill>
                <a:schemeClr val="dk1"/>
              </a:solidFill>
              <a:latin typeface="Merriweather"/>
              <a:ea typeface="Merriweather"/>
              <a:cs typeface="Merriweather"/>
              <a:sym typeface="Merriweather"/>
            </a:endParaRPr>
          </a:p>
          <a:p>
            <a:pPr indent="-298450" lvl="0" marL="457200" rtl="0" algn="l">
              <a:lnSpc>
                <a:spcPct val="115000"/>
              </a:lnSpc>
              <a:spcBef>
                <a:spcPts val="0"/>
              </a:spcBef>
              <a:spcAft>
                <a:spcPts val="0"/>
              </a:spcAft>
              <a:buClr>
                <a:schemeClr val="dk1"/>
              </a:buClr>
              <a:buSzPts val="1100"/>
              <a:buFont typeface="Merriweather"/>
              <a:buChar char="●"/>
            </a:pPr>
            <a:r>
              <a:rPr b="1" lang="en" sz="1100">
                <a:solidFill>
                  <a:schemeClr val="dk1"/>
                </a:solidFill>
                <a:latin typeface="Merriweather"/>
                <a:ea typeface="Merriweather"/>
                <a:cs typeface="Merriweather"/>
                <a:sym typeface="Merriweather"/>
              </a:rPr>
              <a:t>Flexibility &amp; Customization</a:t>
            </a:r>
            <a:endParaRPr b="1" sz="1100">
              <a:solidFill>
                <a:schemeClr val="dk1"/>
              </a:solidFill>
              <a:latin typeface="Merriweather"/>
              <a:ea typeface="Merriweather"/>
              <a:cs typeface="Merriweather"/>
              <a:sym typeface="Merriweather"/>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Tailor teams and solutions to </a:t>
            </a:r>
            <a:r>
              <a:rPr b="1" lang="en" sz="1100">
                <a:solidFill>
                  <a:schemeClr val="dk1"/>
                </a:solidFill>
                <a:latin typeface="Merriweather"/>
                <a:ea typeface="Merriweather"/>
                <a:cs typeface="Merriweather"/>
                <a:sym typeface="Merriweather"/>
              </a:rPr>
              <a:t>unique agency needs</a:t>
            </a:r>
            <a:endParaRPr b="1" sz="1100">
              <a:solidFill>
                <a:schemeClr val="dk1"/>
              </a:solidFill>
              <a:latin typeface="Merriweather"/>
              <a:ea typeface="Merriweather"/>
              <a:cs typeface="Merriweather"/>
              <a:sym typeface="Merriweather"/>
            </a:endParaRPr>
          </a:p>
          <a:p>
            <a:pPr indent="-298450" lvl="0" marL="457200" rtl="0" algn="l">
              <a:lnSpc>
                <a:spcPct val="115000"/>
              </a:lnSpc>
              <a:spcBef>
                <a:spcPts val="0"/>
              </a:spcBef>
              <a:spcAft>
                <a:spcPts val="0"/>
              </a:spcAft>
              <a:buClr>
                <a:schemeClr val="dk1"/>
              </a:buClr>
              <a:buSzPts val="1100"/>
              <a:buFont typeface="Merriweather"/>
              <a:buChar char="●"/>
            </a:pPr>
            <a:r>
              <a:rPr b="1" lang="en" sz="1100">
                <a:solidFill>
                  <a:schemeClr val="dk1"/>
                </a:solidFill>
                <a:latin typeface="Merriweather"/>
                <a:ea typeface="Merriweather"/>
                <a:cs typeface="Merriweather"/>
                <a:sym typeface="Merriweather"/>
              </a:rPr>
              <a:t>Reduced Risk / Shared Resources</a:t>
            </a:r>
            <a:endParaRPr b="1" sz="1100">
              <a:solidFill>
                <a:schemeClr val="dk1"/>
              </a:solidFill>
              <a:latin typeface="Merriweather"/>
              <a:ea typeface="Merriweather"/>
              <a:cs typeface="Merriweather"/>
              <a:sym typeface="Merriweather"/>
            </a:endParaRPr>
          </a:p>
          <a:p>
            <a:pPr indent="-298450" lvl="1" marL="914400" rtl="0" algn="l">
              <a:lnSpc>
                <a:spcPct val="115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Distribute responsibilities across team members</a:t>
            </a:r>
            <a:endParaRPr sz="1100">
              <a:solidFill>
                <a:schemeClr val="dk1"/>
              </a:solidFill>
              <a:latin typeface="Merriweather"/>
              <a:ea typeface="Merriweather"/>
              <a:cs typeface="Merriweather"/>
              <a:sym typeface="Merriweather"/>
            </a:endParaRPr>
          </a:p>
          <a:p>
            <a:pPr indent="-298450" lvl="0" marL="457200" rtl="0" algn="l">
              <a:lnSpc>
                <a:spcPct val="115000"/>
              </a:lnSpc>
              <a:spcBef>
                <a:spcPts val="0"/>
              </a:spcBef>
              <a:spcAft>
                <a:spcPts val="0"/>
              </a:spcAft>
              <a:buClr>
                <a:schemeClr val="dk1"/>
              </a:buClr>
              <a:buSzPts val="1100"/>
              <a:buFont typeface="Merriweather"/>
              <a:buChar char="●"/>
            </a:pPr>
            <a:r>
              <a:rPr b="1" lang="en" sz="1100">
                <a:solidFill>
                  <a:schemeClr val="dk1"/>
                </a:solidFill>
                <a:latin typeface="Merriweather"/>
                <a:ea typeface="Merriweather"/>
                <a:cs typeface="Merriweather"/>
                <a:sym typeface="Merriweather"/>
              </a:rPr>
              <a:t>Streamlined Procurement</a:t>
            </a:r>
            <a:endParaRPr b="1" sz="1100">
              <a:solidFill>
                <a:schemeClr val="dk1"/>
              </a:solidFill>
              <a:latin typeface="Merriweather"/>
              <a:ea typeface="Merriweather"/>
              <a:cs typeface="Merriweather"/>
              <a:sym typeface="Merriweather"/>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Single acquisition for integrated solution vs. </a:t>
            </a:r>
            <a:r>
              <a:rPr b="1" lang="en" sz="1100">
                <a:solidFill>
                  <a:schemeClr val="dk1"/>
                </a:solidFill>
                <a:latin typeface="Merriweather"/>
                <a:ea typeface="Merriweather"/>
                <a:cs typeface="Merriweather"/>
                <a:sym typeface="Merriweather"/>
              </a:rPr>
              <a:t>multiple separate orders</a:t>
            </a:r>
            <a:endParaRPr b="1" sz="1100">
              <a:solidFill>
                <a:schemeClr val="dk1"/>
              </a:solidFill>
              <a:latin typeface="Merriweather"/>
              <a:ea typeface="Merriweather"/>
              <a:cs typeface="Merriweather"/>
              <a:sym typeface="Merriweather"/>
            </a:endParaRPr>
          </a:p>
          <a:p>
            <a:pPr indent="-298450" lvl="0" marL="457200" rtl="0" algn="l">
              <a:lnSpc>
                <a:spcPct val="115000"/>
              </a:lnSpc>
              <a:spcBef>
                <a:spcPts val="0"/>
              </a:spcBef>
              <a:spcAft>
                <a:spcPts val="0"/>
              </a:spcAft>
              <a:buClr>
                <a:schemeClr val="dk1"/>
              </a:buClr>
              <a:buSzPts val="1100"/>
              <a:buFont typeface="Merriweather"/>
              <a:buChar char="●"/>
            </a:pPr>
            <a:r>
              <a:rPr b="1" lang="en" sz="1100">
                <a:solidFill>
                  <a:schemeClr val="dk1"/>
                </a:solidFill>
                <a:latin typeface="Merriweather"/>
                <a:ea typeface="Merriweather"/>
                <a:cs typeface="Merriweather"/>
                <a:sym typeface="Merriweather"/>
              </a:rPr>
              <a:t>Improved Competition &amp; Value</a:t>
            </a:r>
            <a:endParaRPr b="1" sz="1100">
              <a:solidFill>
                <a:schemeClr val="dk1"/>
              </a:solidFill>
              <a:latin typeface="Merriweather"/>
              <a:ea typeface="Merriweather"/>
              <a:cs typeface="Merriweather"/>
              <a:sym typeface="Merriweather"/>
            </a:endParaRPr>
          </a:p>
          <a:p>
            <a:pPr indent="-298450" lvl="1" marL="914400" rtl="0" algn="l">
              <a:lnSpc>
                <a:spcPct val="115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Encourages </a:t>
            </a:r>
            <a:r>
              <a:rPr b="1" lang="en" sz="1100">
                <a:solidFill>
                  <a:schemeClr val="dk1"/>
                </a:solidFill>
                <a:latin typeface="Merriweather"/>
                <a:ea typeface="Merriweather"/>
                <a:cs typeface="Merriweather"/>
                <a:sym typeface="Merriweather"/>
              </a:rPr>
              <a:t>more comprehensive and competitive proposals</a:t>
            </a:r>
            <a:endParaRPr b="1" sz="1100">
              <a:solidFill>
                <a:schemeClr val="dk1"/>
              </a:solidFill>
              <a:latin typeface="Merriweather"/>
              <a:ea typeface="Merriweather"/>
              <a:cs typeface="Merriweather"/>
              <a:sym typeface="Merriweather"/>
            </a:endParaRPr>
          </a:p>
          <a:p>
            <a:pPr indent="0" lvl="0" marL="457200" rtl="0" algn="l">
              <a:lnSpc>
                <a:spcPct val="100000"/>
              </a:lnSpc>
              <a:spcBef>
                <a:spcPts val="1200"/>
              </a:spcBef>
              <a:spcAft>
                <a:spcPts val="0"/>
              </a:spcAft>
              <a:buSzPts val="1200"/>
              <a:buNone/>
            </a:pPr>
            <a:r>
              <a:t/>
            </a:r>
            <a:endParaRPr b="1" sz="1100">
              <a:solidFill>
                <a:schemeClr val="dk1"/>
              </a:solidFill>
            </a:endParaRPr>
          </a:p>
          <a:p>
            <a:pPr indent="0" lvl="0" marL="0" rtl="0" algn="l">
              <a:lnSpc>
                <a:spcPct val="115000"/>
              </a:lnSpc>
              <a:spcBef>
                <a:spcPts val="1200"/>
              </a:spcBef>
              <a:spcAft>
                <a:spcPts val="0"/>
              </a:spcAft>
              <a:buSzPts val="1200"/>
              <a:buNone/>
            </a:pPr>
            <a:r>
              <a:t/>
            </a:r>
            <a:endParaRPr b="1" sz="1100">
              <a:solidFill>
                <a:schemeClr val="dk1"/>
              </a:solidFill>
            </a:endParaRPr>
          </a:p>
          <a:p>
            <a:pPr indent="0" lvl="0" marL="0" rtl="0" algn="l">
              <a:lnSpc>
                <a:spcPct val="115000"/>
              </a:lnSpc>
              <a:spcBef>
                <a:spcPts val="1200"/>
              </a:spcBef>
              <a:spcAft>
                <a:spcPts val="1200"/>
              </a:spcAft>
              <a:buSzPts val="1200"/>
              <a:buNone/>
            </a:pPr>
            <a:r>
              <a:t/>
            </a:r>
            <a:endParaRPr b="1" sz="1100">
              <a:solidFill>
                <a:schemeClr val="dk1"/>
              </a:solidFill>
            </a:endParaRPr>
          </a:p>
        </p:txBody>
      </p:sp>
      <p:pic>
        <p:nvPicPr>
          <p:cNvPr descr="Rear view of two businessmen at the stock exchange (Provided by Getty Images)" id="246" name="Google Shape;246;p21"/>
          <p:cNvPicPr preferRelativeResize="0"/>
          <p:nvPr/>
        </p:nvPicPr>
        <p:blipFill rotWithShape="1">
          <a:blip r:embed="rId3">
            <a:alphaModFix/>
          </a:blip>
          <a:srcRect b="0" l="0" r="0" t="0"/>
          <a:stretch/>
        </p:blipFill>
        <p:spPr>
          <a:xfrm>
            <a:off x="5903675" y="344000"/>
            <a:ext cx="2401549" cy="3928402"/>
          </a:xfrm>
          <a:prstGeom prst="rect">
            <a:avLst/>
          </a:prstGeom>
          <a:noFill/>
          <a:ln>
            <a:noFill/>
          </a:ln>
        </p:spPr>
      </p:pic>
      <p:sp>
        <p:nvSpPr>
          <p:cNvPr id="247" name="Google Shape;247;p21"/>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2"/>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latin typeface="Merriweather"/>
                <a:ea typeface="Merriweather"/>
                <a:cs typeface="Merriweather"/>
                <a:sym typeface="Merriweather"/>
              </a:rPr>
              <a:t>MAS CTA Example Scenario</a:t>
            </a:r>
            <a:endParaRPr b="1" sz="1800">
              <a:latin typeface="Merriweather"/>
              <a:ea typeface="Merriweather"/>
              <a:cs typeface="Merriweather"/>
              <a:sym typeface="Merriweather"/>
            </a:endParaRPr>
          </a:p>
        </p:txBody>
      </p:sp>
      <p:cxnSp>
        <p:nvCxnSpPr>
          <p:cNvPr id="253" name="Google Shape;253;p22"/>
          <p:cNvCxnSpPr/>
          <p:nvPr/>
        </p:nvCxnSpPr>
        <p:spPr>
          <a:xfrm>
            <a:off x="305390" y="1076925"/>
            <a:ext cx="5497200" cy="0"/>
          </a:xfrm>
          <a:prstGeom prst="straightConnector1">
            <a:avLst/>
          </a:prstGeom>
          <a:noFill/>
          <a:ln cap="flat" cmpd="sng" w="9525">
            <a:solidFill>
              <a:schemeClr val="dk2"/>
            </a:solidFill>
            <a:prstDash val="solid"/>
            <a:round/>
            <a:headEnd len="sm" w="sm" type="none"/>
            <a:tailEnd len="sm" w="sm" type="none"/>
          </a:ln>
        </p:spPr>
      </p:cxnSp>
      <p:sp>
        <p:nvSpPr>
          <p:cNvPr id="254" name="Google Shape;254;p22"/>
          <p:cNvSpPr txBox="1"/>
          <p:nvPr>
            <p:ph idx="1" type="body"/>
          </p:nvPr>
        </p:nvSpPr>
        <p:spPr>
          <a:xfrm>
            <a:off x="173477" y="1136126"/>
            <a:ext cx="6206058"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200">
                <a:latin typeface="Merriweather"/>
                <a:ea typeface="Merriweather"/>
                <a:cs typeface="Merriweather"/>
                <a:sym typeface="Merriweather"/>
              </a:rPr>
              <a:t>Scenario:</a:t>
            </a:r>
            <a:r>
              <a:rPr lang="en" sz="1200">
                <a:latin typeface="Merriweather"/>
                <a:ea typeface="Merriweather"/>
                <a:cs typeface="Merriweather"/>
                <a:sym typeface="Merriweather"/>
              </a:rPr>
              <a:t> Customer requires cybersecurity and network infrastructure services  </a:t>
            </a:r>
            <a:endParaRPr sz="120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Requirements are commonly packaged as a total solution, but require specialized experience in each area</a:t>
            </a:r>
            <a:endParaRPr sz="1200">
              <a:latin typeface="Merriweather"/>
              <a:ea typeface="Merriweather"/>
              <a:cs typeface="Merriweather"/>
              <a:sym typeface="Merriweather"/>
            </a:endParaRPr>
          </a:p>
          <a:p>
            <a:pPr indent="0" lvl="0" marL="0" rtl="0" algn="l">
              <a:lnSpc>
                <a:spcPct val="100000"/>
              </a:lnSpc>
              <a:spcBef>
                <a:spcPts val="1000"/>
              </a:spcBef>
              <a:spcAft>
                <a:spcPts val="0"/>
              </a:spcAft>
              <a:buClr>
                <a:schemeClr val="dk1"/>
              </a:buClr>
              <a:buSzPts val="1100"/>
              <a:buFont typeface="Arial"/>
              <a:buNone/>
            </a:pPr>
            <a:r>
              <a:rPr b="1" lang="en" sz="1200">
                <a:latin typeface="Merriweather"/>
                <a:ea typeface="Merriweather"/>
                <a:cs typeface="Merriweather"/>
                <a:sym typeface="Merriweather"/>
              </a:rPr>
              <a:t>Outcome:</a:t>
            </a:r>
            <a:endParaRPr b="1" sz="120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Customer encourages CTAs to maximize flexibility</a:t>
            </a:r>
            <a:endParaRPr sz="120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Helvetica Neue"/>
              <a:buChar char="●"/>
            </a:pPr>
            <a:r>
              <a:rPr lang="en" sz="1200">
                <a:latin typeface="Merriweather"/>
                <a:ea typeface="Merriweather"/>
                <a:cs typeface="Merriweather"/>
                <a:sym typeface="Merriweather"/>
              </a:rPr>
              <a:t>Quote 1 includes all MAS contract items no CTA - </a:t>
            </a:r>
            <a:r>
              <a:rPr b="1" lang="en" sz="1200">
                <a:latin typeface="Merriweather"/>
                <a:ea typeface="Merriweather"/>
                <a:cs typeface="Merriweather"/>
                <a:sym typeface="Merriweather"/>
              </a:rPr>
              <a:t>$900K</a:t>
            </a:r>
            <a:endParaRPr b="1" sz="120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Helvetica Neue"/>
              <a:buChar char="●"/>
            </a:pPr>
            <a:r>
              <a:rPr lang="en" sz="1200">
                <a:latin typeface="Merriweather"/>
                <a:ea typeface="Merriweather"/>
                <a:cs typeface="Merriweather"/>
                <a:sym typeface="Merriweather"/>
              </a:rPr>
              <a:t>Quote 2 includes MAS CTA with multiple partners, a well-structured MAS CTA plan and one CTA lead POC  - </a:t>
            </a:r>
            <a:r>
              <a:rPr b="1" lang="en" sz="1200">
                <a:latin typeface="Merriweather"/>
                <a:ea typeface="Merriweather"/>
                <a:cs typeface="Merriweather"/>
                <a:sym typeface="Merriweather"/>
              </a:rPr>
              <a:t>$875K</a:t>
            </a:r>
            <a:endParaRPr b="1" sz="120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Helvetica Neue"/>
              <a:buChar char="●"/>
            </a:pPr>
            <a:r>
              <a:rPr lang="en" sz="1200">
                <a:latin typeface="Merriweather"/>
                <a:ea typeface="Merriweather"/>
                <a:cs typeface="Merriweather"/>
                <a:sym typeface="Merriweather"/>
              </a:rPr>
              <a:t>Quote 3 includes MAS CTA with multiple partners, poorly structured, no CTA lead - </a:t>
            </a:r>
            <a:r>
              <a:rPr b="1" lang="en" sz="1200">
                <a:latin typeface="Merriweather"/>
                <a:ea typeface="Merriweather"/>
                <a:cs typeface="Merriweather"/>
                <a:sym typeface="Merriweather"/>
              </a:rPr>
              <a:t>$850K </a:t>
            </a:r>
            <a:endParaRPr b="1" sz="1200">
              <a:latin typeface="Merriweather"/>
              <a:ea typeface="Merriweather"/>
              <a:cs typeface="Merriweather"/>
              <a:sym typeface="Merriweather"/>
            </a:endParaRPr>
          </a:p>
          <a:p>
            <a:pPr indent="0" lvl="0" marL="0" rtl="0" algn="l">
              <a:lnSpc>
                <a:spcPct val="100000"/>
              </a:lnSpc>
              <a:spcBef>
                <a:spcPts val="1000"/>
              </a:spcBef>
              <a:spcAft>
                <a:spcPts val="0"/>
              </a:spcAft>
              <a:buClr>
                <a:schemeClr val="dk1"/>
              </a:buClr>
              <a:buSzPts val="1100"/>
              <a:buFont typeface="Arial"/>
              <a:buNone/>
            </a:pPr>
            <a:r>
              <a:rPr b="1" lang="en" sz="1200">
                <a:latin typeface="Merriweather"/>
                <a:ea typeface="Merriweather"/>
                <a:cs typeface="Merriweather"/>
                <a:sym typeface="Merriweather"/>
              </a:rPr>
              <a:t>Key Questions:</a:t>
            </a:r>
            <a:endParaRPr sz="120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Obligated to award to Quote 1 since no CTA?  </a:t>
            </a:r>
            <a:endParaRPr sz="120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Must award to Quote 3 as lowest price technically acceptable?  </a:t>
            </a:r>
            <a:endParaRPr sz="1200">
              <a:latin typeface="Merriweather"/>
              <a:ea typeface="Merriweather"/>
              <a:cs typeface="Merriweather"/>
              <a:sym typeface="Merriweather"/>
            </a:endParaRPr>
          </a:p>
          <a:p>
            <a:pPr indent="-304800" lvl="0" marL="457200" rtl="0" algn="l">
              <a:lnSpc>
                <a:spcPct val="100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Can award to any of the 3 based on value?  </a:t>
            </a:r>
            <a:endParaRPr sz="1200">
              <a:latin typeface="Merriweather"/>
              <a:ea typeface="Merriweather"/>
              <a:cs typeface="Merriweather"/>
              <a:sym typeface="Merriweather"/>
            </a:endParaRPr>
          </a:p>
        </p:txBody>
      </p:sp>
      <p:pic>
        <p:nvPicPr>
          <p:cNvPr descr="Close up of a network server (Provided by Getty Images)" id="255" name="Google Shape;255;p22"/>
          <p:cNvPicPr preferRelativeResize="0"/>
          <p:nvPr/>
        </p:nvPicPr>
        <p:blipFill rotWithShape="1">
          <a:blip r:embed="rId3">
            <a:alphaModFix/>
          </a:blip>
          <a:srcRect b="0" l="0" r="0" t="0"/>
          <a:stretch/>
        </p:blipFill>
        <p:spPr>
          <a:xfrm>
            <a:off x="6715699" y="817039"/>
            <a:ext cx="2012059" cy="3088998"/>
          </a:xfrm>
          <a:prstGeom prst="rect">
            <a:avLst/>
          </a:prstGeom>
          <a:noFill/>
          <a:ln>
            <a:noFill/>
          </a:ln>
        </p:spPr>
      </p:pic>
      <p:sp>
        <p:nvSpPr>
          <p:cNvPr id="256" name="Google Shape;256;p22"/>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3"/>
          <p:cNvSpPr txBox="1"/>
          <p:nvPr>
            <p:ph type="title"/>
          </p:nvPr>
        </p:nvSpPr>
        <p:spPr>
          <a:xfrm>
            <a:off x="311700" y="416150"/>
            <a:ext cx="1974300" cy="601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400"/>
              <a:buNone/>
            </a:pPr>
            <a:r>
              <a:rPr b="1" lang="en" sz="1200">
                <a:solidFill>
                  <a:schemeClr val="dk1"/>
                </a:solidFill>
                <a:latin typeface="Merriweather"/>
                <a:ea typeface="Merriweather"/>
                <a:cs typeface="Merriweather"/>
                <a:sym typeface="Merriweather"/>
              </a:rPr>
              <a:t>Quote 1:</a:t>
            </a:r>
            <a:r>
              <a:rPr lang="en" sz="1200">
                <a:solidFill>
                  <a:schemeClr val="dk1"/>
                </a:solidFill>
                <a:latin typeface="Merriweather"/>
                <a:ea typeface="Merriweather"/>
                <a:cs typeface="Merriweather"/>
                <a:sym typeface="Merriweather"/>
              </a:rPr>
              <a:t> One MAS contract no CTA  </a:t>
            </a:r>
            <a:r>
              <a:rPr b="1" lang="en" sz="1200">
                <a:solidFill>
                  <a:schemeClr val="dk1"/>
                </a:solidFill>
                <a:latin typeface="Merriweather"/>
                <a:ea typeface="Merriweather"/>
                <a:cs typeface="Merriweather"/>
                <a:sym typeface="Merriweather"/>
              </a:rPr>
              <a:t>$900K</a:t>
            </a:r>
            <a:endParaRPr b="1" sz="1800">
              <a:latin typeface="Merriweather"/>
              <a:ea typeface="Merriweather"/>
              <a:cs typeface="Merriweather"/>
              <a:sym typeface="Merriweather"/>
            </a:endParaRPr>
          </a:p>
        </p:txBody>
      </p:sp>
      <p:sp>
        <p:nvSpPr>
          <p:cNvPr id="262" name="Google Shape;262;p23"/>
          <p:cNvSpPr txBox="1"/>
          <p:nvPr>
            <p:ph idx="1" type="body"/>
          </p:nvPr>
        </p:nvSpPr>
        <p:spPr>
          <a:xfrm>
            <a:off x="455975" y="1226050"/>
            <a:ext cx="8141700" cy="3609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Obligated to award to Quote 1 since no CTA? - No, MAS CTAs allow flexibility</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63" name="Google Shape;263;p23"/>
          <p:cNvSpPr txBox="1"/>
          <p:nvPr>
            <p:ph idx="1" type="body"/>
          </p:nvPr>
        </p:nvSpPr>
        <p:spPr>
          <a:xfrm>
            <a:off x="455975" y="1597900"/>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Must award to Quote 3 as lowest price technically acceptable? - No, select best value!</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64" name="Google Shape;264;p23"/>
          <p:cNvSpPr txBox="1"/>
          <p:nvPr>
            <p:ph idx="1" type="body"/>
          </p:nvPr>
        </p:nvSpPr>
        <p:spPr>
          <a:xfrm>
            <a:off x="455975" y="2002450"/>
            <a:ext cx="8141700" cy="3609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Font typeface="Merriweather"/>
              <a:buChar char="●"/>
            </a:pPr>
            <a:r>
              <a:rPr lang="en" sz="1200">
                <a:solidFill>
                  <a:schemeClr val="dk1"/>
                </a:solidFill>
                <a:latin typeface="Merriweather"/>
                <a:ea typeface="Merriweather"/>
                <a:cs typeface="Merriweather"/>
                <a:sym typeface="Merriweather"/>
              </a:rPr>
              <a:t>Can award to any of the 3 based on value? - Yes, depending on the value customer associates with:</a:t>
            </a:r>
            <a:endParaRPr sz="1200">
              <a:solidFill>
                <a:schemeClr val="dk1"/>
              </a:solidFill>
              <a:latin typeface="Merriweather"/>
              <a:ea typeface="Merriweather"/>
              <a:cs typeface="Merriweather"/>
              <a:sym typeface="Merriweather"/>
            </a:endParaRPr>
          </a:p>
          <a:p>
            <a:pPr indent="-304800" lvl="1" marL="914400" rtl="0" algn="l">
              <a:lnSpc>
                <a:spcPct val="100000"/>
              </a:lnSpc>
              <a:spcBef>
                <a:spcPts val="0"/>
              </a:spcBef>
              <a:spcAft>
                <a:spcPts val="0"/>
              </a:spcAft>
              <a:buClr>
                <a:schemeClr val="dk1"/>
              </a:buClr>
              <a:buSzPts val="1200"/>
              <a:buFont typeface="Merriweather"/>
              <a:buChar char="○"/>
            </a:pPr>
            <a:r>
              <a:rPr lang="en" sz="1200">
                <a:solidFill>
                  <a:schemeClr val="dk1"/>
                </a:solidFill>
                <a:latin typeface="Merriweather"/>
                <a:ea typeface="Merriweather"/>
                <a:cs typeface="Merriweather"/>
                <a:sym typeface="Merriweather"/>
              </a:rPr>
              <a:t>Quote 1 - single MAS contract, no MAS CTA</a:t>
            </a:r>
            <a:endParaRPr sz="1200">
              <a:solidFill>
                <a:schemeClr val="dk1"/>
              </a:solidFill>
              <a:latin typeface="Merriweather"/>
              <a:ea typeface="Merriweather"/>
              <a:cs typeface="Merriweather"/>
              <a:sym typeface="Merriweather"/>
            </a:endParaRPr>
          </a:p>
          <a:p>
            <a:pPr indent="-304800" lvl="1" marL="914400" rtl="0" algn="l">
              <a:lnSpc>
                <a:spcPct val="100000"/>
              </a:lnSpc>
              <a:spcBef>
                <a:spcPts val="0"/>
              </a:spcBef>
              <a:spcAft>
                <a:spcPts val="0"/>
              </a:spcAft>
              <a:buClr>
                <a:schemeClr val="dk1"/>
              </a:buClr>
              <a:buSzPts val="1200"/>
              <a:buFont typeface="Merriweather"/>
              <a:buChar char="○"/>
            </a:pPr>
            <a:r>
              <a:rPr lang="en" sz="1200">
                <a:solidFill>
                  <a:schemeClr val="dk1"/>
                </a:solidFill>
                <a:latin typeface="Merriweather"/>
                <a:ea typeface="Merriweather"/>
                <a:cs typeface="Merriweather"/>
                <a:sym typeface="Merriweather"/>
              </a:rPr>
              <a:t>Quote 2 - well structured CTA, one POC</a:t>
            </a:r>
            <a:endParaRPr sz="1200">
              <a:solidFill>
                <a:schemeClr val="dk1"/>
              </a:solidFill>
              <a:latin typeface="Merriweather"/>
              <a:ea typeface="Merriweather"/>
              <a:cs typeface="Merriweather"/>
              <a:sym typeface="Merriweather"/>
            </a:endParaRPr>
          </a:p>
          <a:p>
            <a:pPr indent="-304800" lvl="1" marL="914400" rtl="0" algn="l">
              <a:lnSpc>
                <a:spcPct val="100000"/>
              </a:lnSpc>
              <a:spcBef>
                <a:spcPts val="0"/>
              </a:spcBef>
              <a:spcAft>
                <a:spcPts val="0"/>
              </a:spcAft>
              <a:buClr>
                <a:schemeClr val="dk1"/>
              </a:buClr>
              <a:buSzPts val="1200"/>
              <a:buFont typeface="Merriweather"/>
              <a:buChar char="○"/>
            </a:pPr>
            <a:r>
              <a:rPr lang="en" sz="1200">
                <a:solidFill>
                  <a:schemeClr val="dk1"/>
                </a:solidFill>
                <a:latin typeface="Merriweather"/>
                <a:ea typeface="Merriweather"/>
                <a:cs typeface="Merriweather"/>
                <a:sym typeface="Merriweather"/>
              </a:rPr>
              <a:t>Quote 3 - poorly structured CTA, but lowest price</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65" name="Google Shape;265;p23"/>
          <p:cNvSpPr txBox="1"/>
          <p:nvPr>
            <p:ph idx="1" type="body"/>
          </p:nvPr>
        </p:nvSpPr>
        <p:spPr>
          <a:xfrm>
            <a:off x="455975" y="2887138"/>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Other MAS CTA considerations:</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66" name="Google Shape;266;p23"/>
          <p:cNvSpPr txBox="1"/>
          <p:nvPr>
            <p:ph idx="1" type="body"/>
          </p:nvPr>
        </p:nvSpPr>
        <p:spPr>
          <a:xfrm>
            <a:off x="771600" y="3280750"/>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Does the MAS CTA agreement  make coordination easy? Main POC on team, single point of invoicing?</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67" name="Google Shape;267;p23"/>
          <p:cNvSpPr txBox="1"/>
          <p:nvPr>
            <p:ph idx="1" type="body"/>
          </p:nvPr>
        </p:nvSpPr>
        <p:spPr>
          <a:xfrm>
            <a:off x="771600" y="3674338"/>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Did each MAS CTA partner quote within individual MAS contract terms? </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68" name="Google Shape;268;p23"/>
          <p:cNvSpPr txBox="1"/>
          <p:nvPr>
            <p:ph idx="1" type="body"/>
          </p:nvPr>
        </p:nvSpPr>
        <p:spPr>
          <a:xfrm>
            <a:off x="771600" y="4067938"/>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Does the MAS CTA Agreement clearly outline the responsibilities of each partner?</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269" name="Google Shape;269;p23"/>
          <p:cNvSpPr txBox="1"/>
          <p:nvPr>
            <p:ph type="title"/>
          </p:nvPr>
        </p:nvSpPr>
        <p:spPr>
          <a:xfrm>
            <a:off x="3168225" y="416150"/>
            <a:ext cx="2033400" cy="601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400"/>
              <a:buNone/>
            </a:pPr>
            <a:r>
              <a:rPr b="1" lang="en" sz="1200">
                <a:solidFill>
                  <a:schemeClr val="dk1"/>
                </a:solidFill>
                <a:latin typeface="Merriweather"/>
                <a:ea typeface="Merriweather"/>
                <a:cs typeface="Merriweather"/>
                <a:sym typeface="Merriweather"/>
              </a:rPr>
              <a:t>Quote 2:</a:t>
            </a:r>
            <a:r>
              <a:rPr lang="en" sz="1200">
                <a:solidFill>
                  <a:schemeClr val="dk1"/>
                </a:solidFill>
                <a:latin typeface="Merriweather"/>
                <a:ea typeface="Merriweather"/>
                <a:cs typeface="Merriweather"/>
                <a:sym typeface="Merriweather"/>
              </a:rPr>
              <a:t> Well-structured MAS CTA plan </a:t>
            </a:r>
            <a:r>
              <a:rPr b="1" lang="en" sz="1200">
                <a:solidFill>
                  <a:schemeClr val="dk1"/>
                </a:solidFill>
                <a:latin typeface="Merriweather"/>
                <a:ea typeface="Merriweather"/>
                <a:cs typeface="Merriweather"/>
                <a:sym typeface="Merriweather"/>
              </a:rPr>
              <a:t>$875K</a:t>
            </a:r>
            <a:endParaRPr b="1" sz="1800">
              <a:latin typeface="Merriweather"/>
              <a:ea typeface="Merriweather"/>
              <a:cs typeface="Merriweather"/>
              <a:sym typeface="Merriweather"/>
            </a:endParaRPr>
          </a:p>
        </p:txBody>
      </p:sp>
      <p:sp>
        <p:nvSpPr>
          <p:cNvPr id="270" name="Google Shape;270;p23"/>
          <p:cNvSpPr txBox="1"/>
          <p:nvPr>
            <p:ph type="title"/>
          </p:nvPr>
        </p:nvSpPr>
        <p:spPr>
          <a:xfrm>
            <a:off x="6053450" y="416150"/>
            <a:ext cx="2180700" cy="601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400"/>
              <a:buNone/>
            </a:pPr>
            <a:r>
              <a:rPr b="1" lang="en" sz="1200">
                <a:solidFill>
                  <a:schemeClr val="dk1"/>
                </a:solidFill>
                <a:latin typeface="Merriweather"/>
                <a:ea typeface="Merriweather"/>
                <a:cs typeface="Merriweather"/>
                <a:sym typeface="Merriweather"/>
              </a:rPr>
              <a:t>Quote 3:</a:t>
            </a:r>
            <a:r>
              <a:rPr lang="en" sz="1200">
                <a:solidFill>
                  <a:schemeClr val="dk1"/>
                </a:solidFill>
                <a:latin typeface="Merriweather"/>
                <a:ea typeface="Merriweather"/>
                <a:cs typeface="Merriweather"/>
                <a:sym typeface="Merriweather"/>
              </a:rPr>
              <a:t> Poorly-structured MAS CTA plan </a:t>
            </a:r>
            <a:r>
              <a:rPr b="1" lang="en" sz="1200">
                <a:solidFill>
                  <a:schemeClr val="dk1"/>
                </a:solidFill>
                <a:latin typeface="Merriweather"/>
                <a:ea typeface="Merriweather"/>
                <a:cs typeface="Merriweather"/>
                <a:sym typeface="Merriweather"/>
              </a:rPr>
              <a:t>$850K</a:t>
            </a:r>
            <a:endParaRPr b="1" sz="1800">
              <a:latin typeface="Merriweather"/>
              <a:ea typeface="Merriweather"/>
              <a:cs typeface="Merriweather"/>
              <a:sym typeface="Merriweather"/>
            </a:endParaRPr>
          </a:p>
        </p:txBody>
      </p:sp>
      <p:sp>
        <p:nvSpPr>
          <p:cNvPr id="271" name="Google Shape;271;p23"/>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4"/>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latin typeface="Merriweather"/>
                <a:ea typeface="Merriweather"/>
                <a:cs typeface="Merriweather"/>
                <a:sym typeface="Merriweather"/>
              </a:rPr>
              <a:t>MAS CTA Example Scenario - continued</a:t>
            </a:r>
            <a:endParaRPr b="1" sz="1800">
              <a:latin typeface="Merriweather"/>
              <a:ea typeface="Merriweather"/>
              <a:cs typeface="Merriweather"/>
              <a:sym typeface="Merriweather"/>
            </a:endParaRPr>
          </a:p>
        </p:txBody>
      </p:sp>
      <p:pic>
        <p:nvPicPr>
          <p:cNvPr descr="Online scam, malware and password phishing. Profile hooked by hackers. Data phishing, Stealing information from smartphone. Mobile internet security problem. (Provided by Getty Images)" id="277" name="Google Shape;277;p24"/>
          <p:cNvPicPr preferRelativeResize="0"/>
          <p:nvPr/>
        </p:nvPicPr>
        <p:blipFill rotWithShape="1">
          <a:blip r:embed="rId3">
            <a:alphaModFix/>
          </a:blip>
          <a:srcRect b="0" l="0" r="0" t="0"/>
          <a:stretch/>
        </p:blipFill>
        <p:spPr>
          <a:xfrm>
            <a:off x="7579300" y="202500"/>
            <a:ext cx="1192950" cy="1192950"/>
          </a:xfrm>
          <a:prstGeom prst="rect">
            <a:avLst/>
          </a:prstGeom>
          <a:noFill/>
          <a:ln>
            <a:noFill/>
          </a:ln>
        </p:spPr>
      </p:pic>
      <p:cxnSp>
        <p:nvCxnSpPr>
          <p:cNvPr id="278" name="Google Shape;278;p24"/>
          <p:cNvCxnSpPr/>
          <p:nvPr/>
        </p:nvCxnSpPr>
        <p:spPr>
          <a:xfrm>
            <a:off x="305390" y="1076925"/>
            <a:ext cx="5497200" cy="0"/>
          </a:xfrm>
          <a:prstGeom prst="straightConnector1">
            <a:avLst/>
          </a:prstGeom>
          <a:noFill/>
          <a:ln cap="flat" cmpd="sng" w="9525">
            <a:solidFill>
              <a:schemeClr val="dk2"/>
            </a:solidFill>
            <a:prstDash val="solid"/>
            <a:round/>
            <a:headEnd len="sm" w="sm" type="none"/>
            <a:tailEnd len="sm" w="sm" type="none"/>
          </a:ln>
        </p:spPr>
      </p:cxnSp>
      <p:sp>
        <p:nvSpPr>
          <p:cNvPr id="279" name="Google Shape;279;p24"/>
          <p:cNvSpPr txBox="1"/>
          <p:nvPr>
            <p:ph idx="1" type="body"/>
          </p:nvPr>
        </p:nvSpPr>
        <p:spPr>
          <a:xfrm>
            <a:off x="311700" y="1152475"/>
            <a:ext cx="81417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200">
                <a:latin typeface="Merriweather"/>
                <a:ea typeface="Merriweather"/>
                <a:cs typeface="Merriweather"/>
                <a:sym typeface="Merriweather"/>
              </a:rPr>
              <a:t>Scenario:</a:t>
            </a:r>
            <a:r>
              <a:rPr lang="en" sz="1200">
                <a:latin typeface="Merriweather"/>
                <a:ea typeface="Merriweather"/>
                <a:cs typeface="Merriweather"/>
                <a:sym typeface="Merriweather"/>
              </a:rPr>
              <a:t> Customer requires cybersecurity and network infrastructure services  </a:t>
            </a:r>
            <a:endParaRPr sz="1200">
              <a:latin typeface="Merriweather"/>
              <a:ea typeface="Merriweather"/>
              <a:cs typeface="Merriweather"/>
              <a:sym typeface="Merriweather"/>
            </a:endParaRPr>
          </a:p>
          <a:p>
            <a:pPr indent="-304800" lvl="0" marL="457200" rtl="0" algn="l">
              <a:lnSpc>
                <a:spcPct val="100000"/>
              </a:lnSpc>
              <a:spcBef>
                <a:spcPts val="1000"/>
              </a:spcBef>
              <a:spcAft>
                <a:spcPts val="0"/>
              </a:spcAft>
              <a:buClr>
                <a:srgbClr val="000000"/>
              </a:buClr>
              <a:buSzPts val="1200"/>
              <a:buFont typeface="Merriweather"/>
              <a:buChar char="●"/>
            </a:pPr>
            <a:r>
              <a:rPr lang="en" sz="1200">
                <a:latin typeface="Merriweather"/>
                <a:ea typeface="Merriweather"/>
                <a:cs typeface="Merriweather"/>
                <a:sym typeface="Merriweather"/>
              </a:rPr>
              <a:t>Requirements are common as a total solution, but require specialized experience</a:t>
            </a:r>
            <a:endParaRPr sz="1200">
              <a:latin typeface="Merriweather"/>
              <a:ea typeface="Merriweather"/>
              <a:cs typeface="Merriweather"/>
              <a:sym typeface="Merriweather"/>
            </a:endParaRPr>
          </a:p>
          <a:p>
            <a:pPr indent="0" lvl="0" marL="0" rtl="0" algn="l">
              <a:lnSpc>
                <a:spcPct val="100000"/>
              </a:lnSpc>
              <a:spcBef>
                <a:spcPts val="1000"/>
              </a:spcBef>
              <a:spcAft>
                <a:spcPts val="0"/>
              </a:spcAft>
              <a:buClr>
                <a:schemeClr val="dk1"/>
              </a:buClr>
              <a:buSzPts val="1100"/>
              <a:buFont typeface="Arial"/>
              <a:buNone/>
            </a:pPr>
            <a:r>
              <a:rPr b="1" lang="en" sz="1200">
                <a:latin typeface="Merriweather"/>
                <a:ea typeface="Merriweather"/>
                <a:cs typeface="Merriweather"/>
                <a:sym typeface="Merriweather"/>
              </a:rPr>
              <a:t>Additional Questions:</a:t>
            </a:r>
            <a:endParaRPr sz="1200">
              <a:latin typeface="Merriweather"/>
              <a:ea typeface="Merriweather"/>
              <a:cs typeface="Merriweather"/>
              <a:sym typeface="Merriweather"/>
            </a:endParaRPr>
          </a:p>
          <a:p>
            <a:pPr indent="-304800" lvl="0" marL="457200" rtl="0" algn="l">
              <a:lnSpc>
                <a:spcPct val="100000"/>
              </a:lnSpc>
              <a:spcBef>
                <a:spcPts val="1000"/>
              </a:spcBef>
              <a:spcAft>
                <a:spcPts val="0"/>
              </a:spcAft>
              <a:buClr>
                <a:srgbClr val="000000"/>
              </a:buClr>
              <a:buSzPts val="1200"/>
              <a:buFont typeface="Merriweather"/>
              <a:buChar char="●"/>
            </a:pPr>
            <a:r>
              <a:rPr lang="en" sz="1200">
                <a:latin typeface="Merriweather"/>
                <a:ea typeface="Merriweather"/>
                <a:cs typeface="Merriweather"/>
                <a:sym typeface="Merriweather"/>
              </a:rPr>
              <a:t>What if the order is a set-aside? All MAS CTA partners must be individually eligible</a:t>
            </a:r>
            <a:endParaRPr sz="1200">
              <a:latin typeface="Merriweather"/>
              <a:ea typeface="Merriweather"/>
              <a:cs typeface="Merriweather"/>
              <a:sym typeface="Merriweather"/>
            </a:endParaRPr>
          </a:p>
          <a:p>
            <a:pPr indent="-304800" lvl="0" marL="457200" rtl="0" algn="l">
              <a:lnSpc>
                <a:spcPct val="100000"/>
              </a:lnSpc>
              <a:spcBef>
                <a:spcPts val="1000"/>
              </a:spcBef>
              <a:spcAft>
                <a:spcPts val="0"/>
              </a:spcAft>
              <a:buClr>
                <a:srgbClr val="000000"/>
              </a:buClr>
              <a:buSzPts val="1200"/>
              <a:buFont typeface="Merriweather"/>
              <a:buChar char="●"/>
            </a:pPr>
            <a:r>
              <a:rPr lang="en" sz="1200">
                <a:latin typeface="Merriweather"/>
                <a:ea typeface="Merriweather"/>
                <a:cs typeface="Merriweather"/>
                <a:sym typeface="Merriweather"/>
              </a:rPr>
              <a:t>If I allow MAS CTAs, do I have to invoice all partners? Allowing a MAS CTA does not require you to invoice every partner. Responsibilities, including invoicing, should be clearly defined in the CTA agreement. As a best practice, the CTA Lead typically manages invoicing for the team. </a:t>
            </a:r>
            <a:endParaRPr sz="1200">
              <a:latin typeface="Merriweather"/>
              <a:ea typeface="Merriweather"/>
              <a:cs typeface="Merriweather"/>
              <a:sym typeface="Merriweather"/>
            </a:endParaRPr>
          </a:p>
          <a:p>
            <a:pPr indent="-304800" lvl="0" marL="457200" rtl="0" algn="l">
              <a:lnSpc>
                <a:spcPct val="100000"/>
              </a:lnSpc>
              <a:spcBef>
                <a:spcPts val="1000"/>
              </a:spcBef>
              <a:spcAft>
                <a:spcPts val="0"/>
              </a:spcAft>
              <a:buClr>
                <a:srgbClr val="000000"/>
              </a:buClr>
              <a:buSzPts val="1200"/>
              <a:buFont typeface="Merriweather"/>
              <a:buChar char="●"/>
            </a:pPr>
            <a:r>
              <a:rPr lang="en" sz="1200">
                <a:latin typeface="Merriweather"/>
                <a:ea typeface="Merriweather"/>
                <a:cs typeface="Merriweather"/>
                <a:sym typeface="Merriweather"/>
              </a:rPr>
              <a:t>If needed, can I contact individual partners regardless of the MAS Teaming agreement? Yes, the ordering activity has privity of contract with each individual MAS CTA member. </a:t>
            </a:r>
            <a:endParaRPr sz="1200">
              <a:latin typeface="Merriweather"/>
              <a:ea typeface="Merriweather"/>
              <a:cs typeface="Merriweather"/>
              <a:sym typeface="Merriweather"/>
            </a:endParaRPr>
          </a:p>
          <a:p>
            <a:pPr indent="-304800" lvl="0" marL="457200" rtl="0" algn="l">
              <a:lnSpc>
                <a:spcPct val="100000"/>
              </a:lnSpc>
              <a:spcBef>
                <a:spcPts val="1000"/>
              </a:spcBef>
              <a:spcAft>
                <a:spcPts val="0"/>
              </a:spcAft>
              <a:buClr>
                <a:srgbClr val="000000"/>
              </a:buClr>
              <a:buSzPts val="1200"/>
              <a:buFont typeface="Merriweather"/>
              <a:buChar char="●"/>
            </a:pPr>
            <a:r>
              <a:rPr lang="en" sz="1200">
                <a:latin typeface="Merriweather"/>
                <a:ea typeface="Merriweather"/>
                <a:cs typeface="Merriweather"/>
                <a:sym typeface="Merriweather"/>
              </a:rPr>
              <a:t>Could I allow both MAS CTAs and OLMs? - Yes, encouraged to use all flexibilities</a:t>
            </a:r>
            <a:endParaRPr sz="1200">
              <a:latin typeface="Merriweather"/>
              <a:ea typeface="Merriweather"/>
              <a:cs typeface="Merriweather"/>
              <a:sym typeface="Merriweather"/>
            </a:endParaRPr>
          </a:p>
          <a:p>
            <a:pPr indent="0" lvl="0" marL="0" rtl="0" algn="l">
              <a:lnSpc>
                <a:spcPct val="100000"/>
              </a:lnSpc>
              <a:spcBef>
                <a:spcPts val="1000"/>
              </a:spcBef>
              <a:spcAft>
                <a:spcPts val="1000"/>
              </a:spcAft>
              <a:buSzPts val="1400"/>
              <a:buNone/>
            </a:pPr>
            <a:r>
              <a:t/>
            </a:r>
            <a:endParaRPr sz="1200">
              <a:latin typeface="Merriweather"/>
              <a:ea typeface="Merriweather"/>
              <a:cs typeface="Merriweather"/>
              <a:sym typeface="Merriweather"/>
            </a:endParaRPr>
          </a:p>
        </p:txBody>
      </p:sp>
      <p:sp>
        <p:nvSpPr>
          <p:cNvPr id="280" name="Google Shape;280;p24"/>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5"/>
          <p:cNvSpPr txBox="1"/>
          <p:nvPr>
            <p:ph type="title"/>
          </p:nvPr>
        </p:nvSpPr>
        <p:spPr>
          <a:xfrm>
            <a:off x="311700" y="1781150"/>
            <a:ext cx="8520600" cy="841800"/>
          </a:xfrm>
          <a:prstGeom prst="rect">
            <a:avLst/>
          </a:prstGeom>
          <a:noFill/>
          <a:ln>
            <a:noFill/>
          </a:ln>
        </p:spPr>
        <p:txBody>
          <a:bodyPr anchorCtr="0" anchor="ctr" bIns="91425" lIns="91425" spcFirstLastPara="1" rIns="91425" wrap="square" tIns="91425">
            <a:noAutofit/>
          </a:bodyPr>
          <a:lstStyle/>
          <a:p>
            <a:pPr indent="0" lvl="0" marL="6425" marR="2570" rtl="0" algn="ctr">
              <a:lnSpc>
                <a:spcPct val="109882"/>
              </a:lnSpc>
              <a:spcBef>
                <a:spcPts val="0"/>
              </a:spcBef>
              <a:spcAft>
                <a:spcPts val="0"/>
              </a:spcAft>
              <a:buClr>
                <a:schemeClr val="dk1"/>
              </a:buClr>
              <a:buSzPts val="3600"/>
              <a:buFont typeface="Arial"/>
              <a:buNone/>
            </a:pPr>
            <a:r>
              <a:rPr lang="en" sz="4098">
                <a:solidFill>
                  <a:schemeClr val="dk1"/>
                </a:solidFill>
                <a:latin typeface="Merriweather"/>
                <a:ea typeface="Merriweather"/>
                <a:cs typeface="Merriweather"/>
                <a:sym typeface="Merriweather"/>
              </a:rPr>
              <a:t>Contractor Use of MAS Contracts</a:t>
            </a:r>
            <a:endParaRPr sz="4098">
              <a:solidFill>
                <a:schemeClr val="dk1"/>
              </a:solidFill>
              <a:latin typeface="Merriweather"/>
              <a:ea typeface="Merriweather"/>
              <a:cs typeface="Merriweather"/>
              <a:sym typeface="Merriweather"/>
            </a:endParaRPr>
          </a:p>
        </p:txBody>
      </p:sp>
      <p:sp>
        <p:nvSpPr>
          <p:cNvPr id="286" name="Google Shape;286;p25"/>
          <p:cNvSpPr txBox="1"/>
          <p:nvPr>
            <p:ph idx="12" type="sldNum"/>
          </p:nvPr>
        </p:nvSpPr>
        <p:spPr>
          <a:xfrm>
            <a:off x="8472458" y="47775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cxnSp>
        <p:nvCxnSpPr>
          <p:cNvPr id="287" name="Google Shape;287;p25"/>
          <p:cNvCxnSpPr/>
          <p:nvPr/>
        </p:nvCxnSpPr>
        <p:spPr>
          <a:xfrm>
            <a:off x="2190750" y="3452825"/>
            <a:ext cx="47769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6"/>
          <p:cNvSpPr txBox="1"/>
          <p:nvPr>
            <p:ph type="title"/>
          </p:nvPr>
        </p:nvSpPr>
        <p:spPr>
          <a:xfrm>
            <a:off x="311700" y="445025"/>
            <a:ext cx="49683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latin typeface="Merriweather"/>
                <a:ea typeface="Merriweather"/>
                <a:cs typeface="Merriweather"/>
                <a:sym typeface="Merriweather"/>
              </a:rPr>
              <a:t>Contractor Use of MAS Contracts – Basics</a:t>
            </a:r>
            <a:endParaRPr b="1" sz="1800">
              <a:latin typeface="Merriweather"/>
              <a:ea typeface="Merriweather"/>
              <a:cs typeface="Merriweather"/>
              <a:sym typeface="Merriweather"/>
            </a:endParaRPr>
          </a:p>
        </p:txBody>
      </p:sp>
      <p:cxnSp>
        <p:nvCxnSpPr>
          <p:cNvPr id="293" name="Google Shape;293;p26"/>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sp>
        <p:nvSpPr>
          <p:cNvPr id="294" name="Google Shape;294;p26"/>
          <p:cNvSpPr txBox="1"/>
          <p:nvPr>
            <p:ph idx="1" type="body"/>
          </p:nvPr>
        </p:nvSpPr>
        <p:spPr>
          <a:xfrm>
            <a:off x="311700" y="1189425"/>
            <a:ext cx="5131500" cy="3379500"/>
          </a:xfrm>
          <a:prstGeom prst="rect">
            <a:avLst/>
          </a:prstGeom>
          <a:noFill/>
          <a:ln>
            <a:noFill/>
          </a:ln>
        </p:spPr>
        <p:txBody>
          <a:bodyPr anchorCtr="0" anchor="t" bIns="91425" lIns="91425" spcFirstLastPara="1" rIns="91425" wrap="square" tIns="91425">
            <a:noAutofit/>
          </a:bodyPr>
          <a:lstStyle/>
          <a:p>
            <a:pPr indent="-298450" lvl="0" marL="457200" rtl="0" algn="l">
              <a:lnSpc>
                <a:spcPct val="150000"/>
              </a:lnSpc>
              <a:spcBef>
                <a:spcPts val="1200"/>
              </a:spcBef>
              <a:spcAft>
                <a:spcPts val="0"/>
              </a:spcAft>
              <a:buClr>
                <a:schemeClr val="dk1"/>
              </a:buClr>
              <a:buSzPts val="1100"/>
              <a:buChar char="➢"/>
            </a:pPr>
            <a:r>
              <a:rPr lang="en" sz="1100">
                <a:solidFill>
                  <a:schemeClr val="dk1"/>
                </a:solidFill>
                <a:latin typeface="Merriweather"/>
                <a:ea typeface="Merriweather"/>
                <a:cs typeface="Merriweather"/>
                <a:sym typeface="Merriweather"/>
              </a:rPr>
              <a:t>Contractors can </a:t>
            </a:r>
            <a:r>
              <a:rPr b="1" lang="en" sz="1100">
                <a:solidFill>
                  <a:schemeClr val="dk1"/>
                </a:solidFill>
                <a:latin typeface="Merriweather"/>
                <a:ea typeface="Merriweather"/>
                <a:cs typeface="Merriweather"/>
                <a:sym typeface="Merriweather"/>
              </a:rPr>
              <a:t>purchase products/services from other MAS contractors</a:t>
            </a:r>
            <a:r>
              <a:rPr lang="en" sz="1100">
                <a:solidFill>
                  <a:schemeClr val="dk1"/>
                </a:solidFill>
                <a:latin typeface="Merriweather"/>
                <a:ea typeface="Merriweather"/>
                <a:cs typeface="Merriweather"/>
                <a:sym typeface="Merriweather"/>
              </a:rPr>
              <a:t> to support orders</a:t>
            </a:r>
            <a:endParaRPr sz="1100">
              <a:solidFill>
                <a:schemeClr val="dk1"/>
              </a:solidFill>
              <a:latin typeface="Merriweather"/>
              <a:ea typeface="Merriweather"/>
              <a:cs typeface="Merriweather"/>
              <a:sym typeface="Merriweather"/>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Supports </a:t>
            </a:r>
            <a:r>
              <a:rPr b="1" lang="en" sz="1100">
                <a:solidFill>
                  <a:schemeClr val="dk1"/>
                </a:solidFill>
                <a:latin typeface="Merriweather"/>
                <a:ea typeface="Merriweather"/>
                <a:cs typeface="Merriweather"/>
                <a:sym typeface="Merriweather"/>
              </a:rPr>
              <a:t>faster, more efficient acquisition</a:t>
            </a:r>
            <a:r>
              <a:rPr lang="en" sz="1100">
                <a:solidFill>
                  <a:schemeClr val="dk1"/>
                </a:solidFill>
                <a:latin typeface="Merriweather"/>
                <a:ea typeface="Merriweather"/>
                <a:cs typeface="Merriweather"/>
                <a:sym typeface="Merriweather"/>
              </a:rPr>
              <a:t> without increasing supply chain risk</a:t>
            </a:r>
            <a:endParaRPr sz="1100">
              <a:solidFill>
                <a:schemeClr val="dk1"/>
              </a:solidFill>
              <a:latin typeface="Merriweather"/>
              <a:ea typeface="Merriweather"/>
              <a:cs typeface="Merriweather"/>
              <a:sym typeface="Merriweather"/>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MAS offerings are </a:t>
            </a:r>
            <a:r>
              <a:rPr b="1" lang="en" sz="1100">
                <a:solidFill>
                  <a:schemeClr val="dk1"/>
                </a:solidFill>
                <a:latin typeface="Merriweather"/>
                <a:ea typeface="Merriweather"/>
                <a:cs typeface="Merriweather"/>
                <a:sym typeface="Merriweather"/>
              </a:rPr>
              <a:t>pre-vetted, competitively awarded</a:t>
            </a:r>
            <a:endParaRPr b="1" sz="1100">
              <a:solidFill>
                <a:schemeClr val="dk1"/>
              </a:solidFill>
              <a:latin typeface="Merriweather"/>
              <a:ea typeface="Merriweather"/>
              <a:cs typeface="Merriweather"/>
              <a:sym typeface="Merriweather"/>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Contractors can leverage </a:t>
            </a:r>
            <a:r>
              <a:rPr b="1" lang="en" sz="1100">
                <a:solidFill>
                  <a:schemeClr val="dk1"/>
                </a:solidFill>
                <a:latin typeface="Merriweather"/>
                <a:ea typeface="Merriweather"/>
                <a:cs typeface="Merriweather"/>
                <a:sym typeface="Merriweather"/>
              </a:rPr>
              <a:t>government-negotiated pricing</a:t>
            </a:r>
            <a:r>
              <a:rPr lang="en" sz="1100">
                <a:solidFill>
                  <a:schemeClr val="dk1"/>
                </a:solidFill>
                <a:latin typeface="Merriweather"/>
                <a:ea typeface="Merriweather"/>
                <a:cs typeface="Merriweather"/>
                <a:sym typeface="Merriweather"/>
              </a:rPr>
              <a:t> (e.g., OneGov IT discounts)</a:t>
            </a:r>
            <a:endParaRPr sz="1100">
              <a:solidFill>
                <a:schemeClr val="dk1"/>
              </a:solidFill>
              <a:latin typeface="Merriweather"/>
              <a:ea typeface="Merriweather"/>
              <a:cs typeface="Merriweather"/>
              <a:sym typeface="Merriweather"/>
            </a:endParaRPr>
          </a:p>
          <a:p>
            <a:pPr indent="-298450" lvl="0" marL="457200" rtl="0" algn="l">
              <a:lnSpc>
                <a:spcPct val="150000"/>
              </a:lnSpc>
              <a:spcBef>
                <a:spcPts val="0"/>
              </a:spcBef>
              <a:spcAft>
                <a:spcPts val="0"/>
              </a:spcAft>
              <a:buClr>
                <a:schemeClr val="dk1"/>
              </a:buClr>
              <a:buSzPts val="1100"/>
              <a:buChar char="➢"/>
            </a:pPr>
            <a:r>
              <a:rPr b="1" lang="en" sz="1100">
                <a:solidFill>
                  <a:schemeClr val="dk1"/>
                </a:solidFill>
                <a:latin typeface="Merriweather"/>
                <a:ea typeface="Merriweather"/>
                <a:cs typeface="Merriweather"/>
                <a:sym typeface="Merriweather"/>
              </a:rPr>
              <a:t>No additional authorization required</a:t>
            </a:r>
            <a:r>
              <a:rPr lang="en" sz="1100">
                <a:solidFill>
                  <a:schemeClr val="dk1"/>
                </a:solidFill>
                <a:latin typeface="Merriweather"/>
                <a:ea typeface="Merriweather"/>
                <a:cs typeface="Merriweather"/>
                <a:sym typeface="Merriweather"/>
              </a:rPr>
              <a:t> under GSAR 538.7102-1(e)</a:t>
            </a:r>
            <a:endParaRPr sz="1100">
              <a:solidFill>
                <a:schemeClr val="dk1"/>
              </a:solidFill>
              <a:latin typeface="Merriweather"/>
              <a:ea typeface="Merriweather"/>
              <a:cs typeface="Merriweather"/>
              <a:sym typeface="Merriweather"/>
            </a:endParaRPr>
          </a:p>
          <a:p>
            <a:pPr indent="-298450" lvl="0" marL="457200" rtl="0" algn="l">
              <a:lnSpc>
                <a:spcPct val="150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Contractors retain discretion to </a:t>
            </a:r>
            <a:r>
              <a:rPr b="1" lang="en" sz="1100">
                <a:solidFill>
                  <a:schemeClr val="dk1"/>
                </a:solidFill>
                <a:latin typeface="Merriweather"/>
                <a:ea typeface="Merriweather"/>
                <a:cs typeface="Merriweather"/>
                <a:sym typeface="Merriweather"/>
              </a:rPr>
              <a:t>accept or decline orders from other contractors</a:t>
            </a:r>
            <a:endParaRPr b="1" sz="1100">
              <a:solidFill>
                <a:schemeClr val="dk1"/>
              </a:solidFill>
              <a:latin typeface="Merriweather"/>
              <a:ea typeface="Merriweather"/>
              <a:cs typeface="Merriweather"/>
              <a:sym typeface="Merriweather"/>
            </a:endParaRPr>
          </a:p>
          <a:p>
            <a:pPr indent="0" lvl="0" marL="914400" rtl="0" algn="l">
              <a:lnSpc>
                <a:spcPct val="115000"/>
              </a:lnSpc>
              <a:spcBef>
                <a:spcPts val="1200"/>
              </a:spcBef>
              <a:spcAft>
                <a:spcPts val="0"/>
              </a:spcAft>
              <a:buSzPts val="1200"/>
              <a:buNone/>
            </a:pPr>
            <a:r>
              <a:t/>
            </a:r>
            <a:endParaRPr b="1" sz="1100">
              <a:solidFill>
                <a:schemeClr val="dk1"/>
              </a:solidFill>
            </a:endParaRPr>
          </a:p>
          <a:p>
            <a:pPr indent="0" lvl="0" marL="0" rtl="0" algn="l">
              <a:lnSpc>
                <a:spcPct val="115000"/>
              </a:lnSpc>
              <a:spcBef>
                <a:spcPts val="1200"/>
              </a:spcBef>
              <a:spcAft>
                <a:spcPts val="0"/>
              </a:spcAft>
              <a:buSzPts val="1200"/>
              <a:buNone/>
            </a:pPr>
            <a:r>
              <a:t/>
            </a:r>
            <a:endParaRPr sz="1100">
              <a:solidFill>
                <a:schemeClr val="dk1"/>
              </a:solidFill>
            </a:endParaRPr>
          </a:p>
          <a:p>
            <a:pPr indent="0" lvl="0" marL="0" rtl="0" algn="l">
              <a:lnSpc>
                <a:spcPct val="115000"/>
              </a:lnSpc>
              <a:spcBef>
                <a:spcPts val="1200"/>
              </a:spcBef>
              <a:spcAft>
                <a:spcPts val="1200"/>
              </a:spcAft>
              <a:buSzPts val="1200"/>
              <a:buNone/>
            </a:pPr>
            <a:r>
              <a:t/>
            </a:r>
            <a:endParaRPr b="1" sz="1100">
              <a:solidFill>
                <a:schemeClr val="dk1"/>
              </a:solidFill>
            </a:endParaRPr>
          </a:p>
        </p:txBody>
      </p:sp>
      <p:pic>
        <p:nvPicPr>
          <p:cNvPr descr="laptop displaying a buy sign in a trolley with heap of boxes (Provided by Getty Images)" id="295" name="Google Shape;295;p26"/>
          <p:cNvPicPr preferRelativeResize="0"/>
          <p:nvPr/>
        </p:nvPicPr>
        <p:blipFill rotWithShape="1">
          <a:blip r:embed="rId3">
            <a:alphaModFix/>
          </a:blip>
          <a:srcRect b="0" l="0" r="0" t="0"/>
          <a:stretch/>
        </p:blipFill>
        <p:spPr>
          <a:xfrm>
            <a:off x="5800725" y="337275"/>
            <a:ext cx="2671726" cy="3580877"/>
          </a:xfrm>
          <a:prstGeom prst="rect">
            <a:avLst/>
          </a:prstGeom>
          <a:noFill/>
          <a:ln>
            <a:noFill/>
          </a:ln>
        </p:spPr>
      </p:pic>
      <p:sp>
        <p:nvSpPr>
          <p:cNvPr id="296" name="Google Shape;296;p26"/>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7"/>
          <p:cNvSpPr txBox="1"/>
          <p:nvPr>
            <p:ph idx="1" type="body"/>
          </p:nvPr>
        </p:nvSpPr>
        <p:spPr>
          <a:xfrm>
            <a:off x="333900" y="903100"/>
            <a:ext cx="5364600" cy="32853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1200"/>
              </a:spcBef>
              <a:spcAft>
                <a:spcPts val="0"/>
              </a:spcAft>
              <a:buClr>
                <a:schemeClr val="dk1"/>
              </a:buClr>
              <a:buSzPts val="1100"/>
              <a:buFont typeface="Merriweather"/>
              <a:buChar char="●"/>
            </a:pPr>
            <a:r>
              <a:rPr lang="en" sz="1100" u="sng">
                <a:solidFill>
                  <a:schemeClr val="dk1"/>
                </a:solidFill>
                <a:latin typeface="Merriweather"/>
                <a:ea typeface="Merriweather"/>
                <a:cs typeface="Merriweather"/>
                <a:sym typeface="Merriweather"/>
              </a:rPr>
              <a:t>Selling contractor:</a:t>
            </a:r>
            <a:endParaRPr sz="1100" u="sng">
              <a:solidFill>
                <a:schemeClr val="dk1"/>
              </a:solidFill>
              <a:latin typeface="Merriweather"/>
              <a:ea typeface="Merriweather"/>
              <a:cs typeface="Merriweather"/>
              <a:sym typeface="Merriweather"/>
            </a:endParaRPr>
          </a:p>
          <a:p>
            <a:pPr indent="-298450" lvl="1" marL="9144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Provides product/service under MAS contract</a:t>
            </a:r>
            <a:endParaRPr sz="1100">
              <a:solidFill>
                <a:schemeClr val="dk1"/>
              </a:solidFill>
              <a:latin typeface="Merriweather"/>
              <a:ea typeface="Merriweather"/>
              <a:cs typeface="Merriweather"/>
              <a:sym typeface="Merriweather"/>
            </a:endParaRPr>
          </a:p>
          <a:p>
            <a:pPr indent="-298450" lvl="1" marL="9144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Invoices procuring contractor</a:t>
            </a:r>
            <a:endParaRPr sz="1100">
              <a:solidFill>
                <a:schemeClr val="dk1"/>
              </a:solidFill>
              <a:latin typeface="Merriweather"/>
              <a:ea typeface="Merriweather"/>
              <a:cs typeface="Merriweather"/>
              <a:sym typeface="Merriweather"/>
            </a:endParaRPr>
          </a:p>
          <a:p>
            <a:pPr indent="-298450" lvl="1" marL="9144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Reports sale + remits IFF</a:t>
            </a:r>
            <a:endParaRPr sz="1100">
              <a:solidFill>
                <a:schemeClr val="dk1"/>
              </a:solidFill>
              <a:latin typeface="Merriweather"/>
              <a:ea typeface="Merriweather"/>
              <a:cs typeface="Merriweather"/>
              <a:sym typeface="Merriweather"/>
            </a:endParaRPr>
          </a:p>
          <a:p>
            <a:pPr indent="-298450" lvl="0" marL="457200" rtl="0" algn="l">
              <a:lnSpc>
                <a:spcPct val="100000"/>
              </a:lnSpc>
              <a:spcBef>
                <a:spcPts val="1000"/>
              </a:spcBef>
              <a:spcAft>
                <a:spcPts val="0"/>
              </a:spcAft>
              <a:buClr>
                <a:schemeClr val="dk1"/>
              </a:buClr>
              <a:buSzPts val="1100"/>
              <a:buFont typeface="Merriweather"/>
              <a:buChar char="●"/>
            </a:pPr>
            <a:r>
              <a:rPr lang="en" sz="1100" u="sng">
                <a:solidFill>
                  <a:schemeClr val="dk1"/>
                </a:solidFill>
                <a:latin typeface="Merriweather"/>
                <a:ea typeface="Merriweather"/>
                <a:cs typeface="Merriweather"/>
                <a:sym typeface="Merriweather"/>
              </a:rPr>
              <a:t>Procuring contractor:</a:t>
            </a:r>
            <a:endParaRPr sz="1100" u="sng">
              <a:solidFill>
                <a:schemeClr val="dk1"/>
              </a:solidFill>
              <a:latin typeface="Merriweather"/>
              <a:ea typeface="Merriweather"/>
              <a:cs typeface="Merriweather"/>
              <a:sym typeface="Merriweather"/>
            </a:endParaRPr>
          </a:p>
          <a:p>
            <a:pPr indent="-298450" lvl="1" marL="9144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Purchases to fulfill MAS order - Follow GSAR 538.7103 </a:t>
            </a:r>
            <a:endParaRPr sz="1100">
              <a:solidFill>
                <a:schemeClr val="dk1"/>
              </a:solidFill>
              <a:latin typeface="Merriweather"/>
              <a:ea typeface="Merriweather"/>
              <a:cs typeface="Merriweather"/>
              <a:sym typeface="Merriweather"/>
            </a:endParaRPr>
          </a:p>
          <a:p>
            <a:pPr indent="-298450" lvl="1" marL="914400" rtl="0" algn="l">
              <a:lnSpc>
                <a:spcPct val="100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Bills agency at </a:t>
            </a:r>
            <a:r>
              <a:rPr b="1" lang="en" sz="1100">
                <a:solidFill>
                  <a:schemeClr val="dk1"/>
                </a:solidFill>
                <a:latin typeface="Merriweather"/>
                <a:ea typeface="Merriweather"/>
                <a:cs typeface="Merriweather"/>
                <a:sym typeface="Merriweather"/>
              </a:rPr>
              <a:t>exact cost paid</a:t>
            </a:r>
            <a:endParaRPr b="1" sz="1100">
              <a:solidFill>
                <a:schemeClr val="dk1"/>
              </a:solidFill>
              <a:latin typeface="Merriweather"/>
              <a:ea typeface="Merriweather"/>
              <a:cs typeface="Merriweather"/>
              <a:sym typeface="Merriweather"/>
            </a:endParaRPr>
          </a:p>
          <a:p>
            <a:pPr indent="-298450" lvl="1" marL="914400" rtl="0" algn="l">
              <a:lnSpc>
                <a:spcPct val="100000"/>
              </a:lnSpc>
              <a:spcBef>
                <a:spcPts val="0"/>
              </a:spcBef>
              <a:spcAft>
                <a:spcPts val="0"/>
              </a:spcAft>
              <a:buClr>
                <a:schemeClr val="dk1"/>
              </a:buClr>
              <a:buSzPts val="1100"/>
              <a:buChar char="○"/>
            </a:pPr>
            <a:r>
              <a:rPr lang="en" sz="1100">
                <a:solidFill>
                  <a:schemeClr val="dk1"/>
                </a:solidFill>
                <a:latin typeface="Merriweather"/>
                <a:ea typeface="Merriweather"/>
                <a:cs typeface="Merriweather"/>
                <a:sym typeface="Merriweather"/>
              </a:rPr>
              <a:t>Identifies items as </a:t>
            </a:r>
            <a:r>
              <a:rPr b="1" lang="en" sz="1100">
                <a:solidFill>
                  <a:schemeClr val="dk1"/>
                </a:solidFill>
                <a:latin typeface="Merriweather"/>
                <a:ea typeface="Merriweather"/>
                <a:cs typeface="Merriweather"/>
                <a:sym typeface="Merriweather"/>
              </a:rPr>
              <a:t>“MAS–[Selling Contractor Contract #]”</a:t>
            </a:r>
            <a:endParaRPr b="1" sz="1100">
              <a:solidFill>
                <a:schemeClr val="dk1"/>
              </a:solidFill>
              <a:latin typeface="Merriweather"/>
              <a:ea typeface="Merriweather"/>
              <a:cs typeface="Merriweather"/>
              <a:sym typeface="Merriweather"/>
            </a:endParaRPr>
          </a:p>
          <a:p>
            <a:pPr indent="-298450" lvl="1" marL="9144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Does not report or remit IFF</a:t>
            </a:r>
            <a:endParaRPr sz="1100">
              <a:solidFill>
                <a:schemeClr val="dk1"/>
              </a:solidFill>
              <a:latin typeface="Merriweather"/>
              <a:ea typeface="Merriweather"/>
              <a:cs typeface="Merriweather"/>
              <a:sym typeface="Merriweather"/>
            </a:endParaRPr>
          </a:p>
          <a:p>
            <a:pPr indent="0" lvl="0" marL="0" rtl="0" algn="l">
              <a:lnSpc>
                <a:spcPct val="100000"/>
              </a:lnSpc>
              <a:spcBef>
                <a:spcPts val="1200"/>
              </a:spcBef>
              <a:spcAft>
                <a:spcPts val="0"/>
              </a:spcAft>
              <a:buClr>
                <a:schemeClr val="dk1"/>
              </a:buClr>
              <a:buSzPts val="1100"/>
              <a:buFont typeface="Arial"/>
              <a:buNone/>
            </a:pPr>
            <a:r>
              <a:rPr b="1" lang="en" sz="1100">
                <a:solidFill>
                  <a:schemeClr val="dk1"/>
                </a:solidFill>
                <a:latin typeface="Merriweather"/>
                <a:ea typeface="Merriweather"/>
                <a:cs typeface="Merriweather"/>
                <a:sym typeface="Merriweather"/>
              </a:rPr>
              <a:t>Documentation Requirements (Both Parties):</a:t>
            </a:r>
            <a:endParaRPr b="1" sz="1100">
              <a:solidFill>
                <a:schemeClr val="dk1"/>
              </a:solidFill>
              <a:latin typeface="Merriweather"/>
              <a:ea typeface="Merriweather"/>
              <a:cs typeface="Merriweather"/>
              <a:sym typeface="Merriweather"/>
            </a:endParaRPr>
          </a:p>
          <a:p>
            <a:pPr indent="-298450" lvl="0" marL="457200" rtl="0" algn="l">
              <a:lnSpc>
                <a:spcPct val="100000"/>
              </a:lnSpc>
              <a:spcBef>
                <a:spcPts val="120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Competition or sole source justification</a:t>
            </a:r>
            <a:endParaRPr sz="1100">
              <a:solidFill>
                <a:schemeClr val="dk1"/>
              </a:solidFill>
              <a:latin typeface="Merriweather"/>
              <a:ea typeface="Merriweather"/>
              <a:cs typeface="Merriweather"/>
              <a:sym typeface="Merriweather"/>
            </a:endParaRPr>
          </a:p>
          <a:p>
            <a:pPr indent="-298450" lvl="0" marL="4572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Price reasonableness determination</a:t>
            </a:r>
            <a:endParaRPr sz="1100">
              <a:solidFill>
                <a:schemeClr val="dk1"/>
              </a:solidFill>
              <a:latin typeface="Merriweather"/>
              <a:ea typeface="Merriweather"/>
              <a:cs typeface="Merriweather"/>
              <a:sym typeface="Merriweather"/>
            </a:endParaRPr>
          </a:p>
          <a:p>
            <a:pPr indent="-298450" lvl="0" marL="4572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Quotes, communications, and award documentation</a:t>
            </a:r>
            <a:endParaRPr sz="1100">
              <a:solidFill>
                <a:schemeClr val="dk1"/>
              </a:solidFill>
              <a:latin typeface="Merriweather"/>
              <a:ea typeface="Merriweather"/>
              <a:cs typeface="Merriweather"/>
              <a:sym typeface="Merriweather"/>
            </a:endParaRPr>
          </a:p>
          <a:p>
            <a:pPr indent="-298450" lvl="0" marL="4572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Compliance with MAS clauses</a:t>
            </a:r>
            <a:endParaRPr sz="1100">
              <a:solidFill>
                <a:schemeClr val="dk1"/>
              </a:solidFill>
              <a:latin typeface="Merriweather"/>
              <a:ea typeface="Merriweather"/>
              <a:cs typeface="Merriweather"/>
              <a:sym typeface="Merriweather"/>
            </a:endParaRPr>
          </a:p>
          <a:p>
            <a:pPr indent="-298450" lvl="0" marL="4572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Maintain records per contract retention requirements</a:t>
            </a:r>
            <a:endParaRPr sz="1100">
              <a:solidFill>
                <a:schemeClr val="dk1"/>
              </a:solidFill>
              <a:latin typeface="Merriweather"/>
              <a:ea typeface="Merriweather"/>
              <a:cs typeface="Merriweather"/>
              <a:sym typeface="Merriweather"/>
            </a:endParaRPr>
          </a:p>
          <a:p>
            <a:pPr indent="0" lvl="0" marL="0" rtl="0" algn="l">
              <a:lnSpc>
                <a:spcPct val="100000"/>
              </a:lnSpc>
              <a:spcBef>
                <a:spcPts val="1200"/>
              </a:spcBef>
              <a:spcAft>
                <a:spcPts val="0"/>
              </a:spcAft>
              <a:buSzPts val="1200"/>
              <a:buNone/>
            </a:pPr>
            <a:r>
              <a:t/>
            </a:r>
            <a:endParaRPr b="1" sz="1100">
              <a:solidFill>
                <a:schemeClr val="dk1"/>
              </a:solidFill>
            </a:endParaRPr>
          </a:p>
          <a:p>
            <a:pPr indent="0" lvl="0" marL="0" rtl="0" algn="l">
              <a:lnSpc>
                <a:spcPct val="100000"/>
              </a:lnSpc>
              <a:spcBef>
                <a:spcPts val="1200"/>
              </a:spcBef>
              <a:spcAft>
                <a:spcPts val="0"/>
              </a:spcAft>
              <a:buSzPts val="1200"/>
              <a:buNone/>
            </a:pPr>
            <a:r>
              <a:t/>
            </a:r>
            <a:endParaRPr b="1" sz="1100">
              <a:solidFill>
                <a:schemeClr val="dk1"/>
              </a:solidFill>
            </a:endParaRPr>
          </a:p>
          <a:p>
            <a:pPr indent="0" lvl="0" marL="0" rtl="0" algn="l">
              <a:lnSpc>
                <a:spcPct val="115000"/>
              </a:lnSpc>
              <a:spcBef>
                <a:spcPts val="1200"/>
              </a:spcBef>
              <a:spcAft>
                <a:spcPts val="1200"/>
              </a:spcAft>
              <a:buSzPts val="1200"/>
              <a:buNone/>
            </a:pPr>
            <a:r>
              <a:t/>
            </a:r>
            <a:endParaRPr b="1" sz="1100">
              <a:solidFill>
                <a:schemeClr val="dk1"/>
              </a:solidFill>
            </a:endParaRPr>
          </a:p>
        </p:txBody>
      </p:sp>
      <p:sp>
        <p:nvSpPr>
          <p:cNvPr id="302" name="Google Shape;302;p27"/>
          <p:cNvSpPr txBox="1"/>
          <p:nvPr>
            <p:ph type="title"/>
          </p:nvPr>
        </p:nvSpPr>
        <p:spPr>
          <a:xfrm>
            <a:off x="311700" y="445025"/>
            <a:ext cx="5076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solidFill>
                  <a:schemeClr val="dk1"/>
                </a:solidFill>
                <a:latin typeface="Merriweather"/>
                <a:ea typeface="Merriweather"/>
                <a:cs typeface="Merriweather"/>
                <a:sym typeface="Merriweather"/>
              </a:rPr>
              <a:t>Contractor Use of MAS Contracts – Process</a:t>
            </a:r>
            <a:endParaRPr b="1" sz="1800">
              <a:latin typeface="Merriweather"/>
              <a:ea typeface="Merriweather"/>
              <a:cs typeface="Merriweather"/>
              <a:sym typeface="Merriweather"/>
            </a:endParaRPr>
          </a:p>
        </p:txBody>
      </p:sp>
      <p:cxnSp>
        <p:nvCxnSpPr>
          <p:cNvPr id="303" name="Google Shape;303;p27"/>
          <p:cNvCxnSpPr/>
          <p:nvPr/>
        </p:nvCxnSpPr>
        <p:spPr>
          <a:xfrm>
            <a:off x="311690" y="1017725"/>
            <a:ext cx="4990800" cy="0"/>
          </a:xfrm>
          <a:prstGeom prst="straightConnector1">
            <a:avLst/>
          </a:prstGeom>
          <a:noFill/>
          <a:ln cap="flat" cmpd="sng" w="9525">
            <a:solidFill>
              <a:schemeClr val="dk2"/>
            </a:solidFill>
            <a:prstDash val="solid"/>
            <a:round/>
            <a:headEnd len="sm" w="sm" type="none"/>
            <a:tailEnd len="sm" w="sm" type="none"/>
          </a:ln>
        </p:spPr>
      </p:cxnSp>
      <p:pic>
        <p:nvPicPr>
          <p:cNvPr descr="Business people busy with paperwork (Provided by Getty Images)" id="304" name="Google Shape;304;p27"/>
          <p:cNvPicPr preferRelativeResize="0"/>
          <p:nvPr/>
        </p:nvPicPr>
        <p:blipFill rotWithShape="1">
          <a:blip r:embed="rId3">
            <a:alphaModFix/>
          </a:blip>
          <a:srcRect b="0" l="0" r="0" t="0"/>
          <a:stretch/>
        </p:blipFill>
        <p:spPr>
          <a:xfrm>
            <a:off x="5845350" y="445025"/>
            <a:ext cx="2476374" cy="3712748"/>
          </a:xfrm>
          <a:prstGeom prst="rect">
            <a:avLst/>
          </a:prstGeom>
          <a:noFill/>
          <a:ln>
            <a:noFill/>
          </a:ln>
        </p:spPr>
      </p:pic>
      <p:sp>
        <p:nvSpPr>
          <p:cNvPr id="305" name="Google Shape;305;p27"/>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8"/>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solidFill>
                  <a:schemeClr val="dk1"/>
                </a:solidFill>
                <a:latin typeface="Merriweather"/>
                <a:ea typeface="Merriweather"/>
                <a:cs typeface="Merriweather"/>
                <a:sym typeface="Merriweather"/>
              </a:rPr>
              <a:t>Contractor Use of MAS Contracts - </a:t>
            </a:r>
            <a:r>
              <a:rPr b="1" lang="en" sz="1800">
                <a:latin typeface="Merriweather"/>
                <a:ea typeface="Merriweather"/>
                <a:cs typeface="Merriweather"/>
                <a:sym typeface="Merriweather"/>
              </a:rPr>
              <a:t>Example Scenario</a:t>
            </a:r>
            <a:endParaRPr b="1" sz="1800">
              <a:latin typeface="Merriweather"/>
              <a:ea typeface="Merriweather"/>
              <a:cs typeface="Merriweather"/>
              <a:sym typeface="Merriweather"/>
            </a:endParaRPr>
          </a:p>
        </p:txBody>
      </p:sp>
      <p:pic>
        <p:nvPicPr>
          <p:cNvPr descr="Business conference (Provided by Getty Images)" id="311" name="Google Shape;311;p28"/>
          <p:cNvPicPr preferRelativeResize="0"/>
          <p:nvPr/>
        </p:nvPicPr>
        <p:blipFill rotWithShape="1">
          <a:blip r:embed="rId3">
            <a:alphaModFix/>
          </a:blip>
          <a:srcRect b="0" l="0" r="0" t="0"/>
          <a:stretch/>
        </p:blipFill>
        <p:spPr>
          <a:xfrm>
            <a:off x="7409750" y="128100"/>
            <a:ext cx="1422551" cy="948824"/>
          </a:xfrm>
          <a:prstGeom prst="rect">
            <a:avLst/>
          </a:prstGeom>
          <a:noFill/>
          <a:ln>
            <a:noFill/>
          </a:ln>
        </p:spPr>
      </p:pic>
      <p:cxnSp>
        <p:nvCxnSpPr>
          <p:cNvPr id="312" name="Google Shape;312;p28"/>
          <p:cNvCxnSpPr/>
          <p:nvPr/>
        </p:nvCxnSpPr>
        <p:spPr>
          <a:xfrm>
            <a:off x="305390" y="1076925"/>
            <a:ext cx="5497200" cy="0"/>
          </a:xfrm>
          <a:prstGeom prst="straightConnector1">
            <a:avLst/>
          </a:prstGeom>
          <a:noFill/>
          <a:ln cap="flat" cmpd="sng" w="9525">
            <a:solidFill>
              <a:schemeClr val="dk2"/>
            </a:solidFill>
            <a:prstDash val="solid"/>
            <a:round/>
            <a:headEnd len="sm" w="sm" type="none"/>
            <a:tailEnd len="sm" w="sm" type="none"/>
          </a:ln>
        </p:spPr>
      </p:cxnSp>
      <p:sp>
        <p:nvSpPr>
          <p:cNvPr id="313" name="Google Shape;313;p28"/>
          <p:cNvSpPr txBox="1"/>
          <p:nvPr>
            <p:ph idx="1" type="body"/>
          </p:nvPr>
        </p:nvSpPr>
        <p:spPr>
          <a:xfrm>
            <a:off x="311700" y="1152475"/>
            <a:ext cx="81417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SzPts val="1400"/>
              <a:buNone/>
            </a:pPr>
            <a:r>
              <a:rPr b="1" lang="en" sz="1200">
                <a:latin typeface="Merriweather"/>
                <a:ea typeface="Merriweather"/>
                <a:cs typeface="Merriweather"/>
                <a:sym typeface="Merriweather"/>
              </a:rPr>
              <a:t>Scenario: </a:t>
            </a:r>
            <a:r>
              <a:rPr lang="en" sz="1200">
                <a:latin typeface="Merriweather"/>
                <a:ea typeface="Merriweather"/>
                <a:cs typeface="Merriweather"/>
                <a:sym typeface="Merriweather"/>
              </a:rPr>
              <a:t>Customer requires products &amp; services to support a large industry engagement event </a:t>
            </a:r>
            <a:endParaRPr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Requirements include AV equipment, event support services and registration software</a:t>
            </a:r>
            <a:endParaRPr sz="1200">
              <a:latin typeface="Merriweather"/>
              <a:ea typeface="Merriweather"/>
              <a:cs typeface="Merriweather"/>
              <a:sym typeface="Merriweather"/>
            </a:endParaRPr>
          </a:p>
          <a:p>
            <a:pPr indent="0" lvl="0" marL="457200" marR="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a:p>
            <a:pPr indent="0" lvl="0" marL="0" marR="0" rtl="0" algn="l">
              <a:lnSpc>
                <a:spcPct val="115000"/>
              </a:lnSpc>
              <a:spcBef>
                <a:spcPts val="0"/>
              </a:spcBef>
              <a:spcAft>
                <a:spcPts val="0"/>
              </a:spcAft>
              <a:buSzPts val="1400"/>
              <a:buNone/>
            </a:pPr>
            <a:r>
              <a:rPr b="1" lang="en" sz="1200">
                <a:latin typeface="Merriweather"/>
                <a:ea typeface="Merriweather"/>
                <a:cs typeface="Merriweather"/>
                <a:sym typeface="Merriweather"/>
              </a:rPr>
              <a:t>Outcome:</a:t>
            </a:r>
            <a:endParaRPr b="1"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Customer understands these requirements are broad, encourages quoters to leverage flexibilities    </a:t>
            </a:r>
            <a:endParaRPr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Quote 1 includes all items on a single MAS contract - </a:t>
            </a:r>
            <a:r>
              <a:rPr b="1" lang="en" sz="1200">
                <a:latin typeface="Merriweather"/>
                <a:ea typeface="Merriweather"/>
                <a:cs typeface="Merriweather"/>
                <a:sym typeface="Merriweather"/>
              </a:rPr>
              <a:t>$300K</a:t>
            </a:r>
            <a:endParaRPr b="1"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Quote 2 includes some other MAS contract items - </a:t>
            </a:r>
            <a:r>
              <a:rPr b="1" lang="en" sz="1200">
                <a:latin typeface="Merriweather"/>
                <a:ea typeface="Merriweather"/>
                <a:cs typeface="Merriweather"/>
                <a:sym typeface="Merriweather"/>
              </a:rPr>
              <a:t>$250K</a:t>
            </a:r>
            <a:endParaRPr b="1"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Quote 3 includes mostly MAS contract items, AV equipment is “open market”- </a:t>
            </a:r>
            <a:r>
              <a:rPr b="1" lang="en" sz="1200">
                <a:latin typeface="Merriweather"/>
                <a:ea typeface="Merriweather"/>
                <a:cs typeface="Merriweather"/>
                <a:sym typeface="Merriweather"/>
              </a:rPr>
              <a:t>$225K</a:t>
            </a:r>
            <a:endParaRPr b="1" sz="1200">
              <a:latin typeface="Merriweather"/>
              <a:ea typeface="Merriweather"/>
              <a:cs typeface="Merriweather"/>
              <a:sym typeface="Merriweather"/>
            </a:endParaRPr>
          </a:p>
          <a:p>
            <a:pPr indent="0" lvl="0" marL="457200" marR="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a:p>
            <a:pPr indent="0" lvl="0" marL="0" marR="0" rtl="0" algn="l">
              <a:lnSpc>
                <a:spcPct val="115000"/>
              </a:lnSpc>
              <a:spcBef>
                <a:spcPts val="0"/>
              </a:spcBef>
              <a:spcAft>
                <a:spcPts val="0"/>
              </a:spcAft>
              <a:buSzPts val="1400"/>
              <a:buNone/>
            </a:pPr>
            <a:r>
              <a:rPr b="1" lang="en" sz="1200">
                <a:latin typeface="Merriweather"/>
                <a:ea typeface="Merriweather"/>
                <a:cs typeface="Merriweather"/>
                <a:sym typeface="Merriweather"/>
              </a:rPr>
              <a:t>Key Questions:</a:t>
            </a:r>
            <a:endParaRPr b="1"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Is customer obligated to award to Quote 1 since all items on a single MAS contract?  </a:t>
            </a:r>
            <a:endParaRPr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Can Quote 2 include items from another MAS contract without specific authorization?  </a:t>
            </a:r>
            <a:endParaRPr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Should Quote 3 be considered?  </a:t>
            </a:r>
            <a:endParaRPr sz="1200">
              <a:latin typeface="Merriweather"/>
              <a:ea typeface="Merriweather"/>
              <a:cs typeface="Merriweather"/>
              <a:sym typeface="Merriweather"/>
            </a:endParaRPr>
          </a:p>
          <a:p>
            <a:pPr indent="-304800" lvl="0" marL="457200" marR="0" rtl="0" algn="l">
              <a:lnSpc>
                <a:spcPct val="115000"/>
              </a:lnSpc>
              <a:spcBef>
                <a:spcPts val="0"/>
              </a:spcBef>
              <a:spcAft>
                <a:spcPts val="0"/>
              </a:spcAft>
              <a:buSzPts val="1200"/>
              <a:buFont typeface="Merriweather"/>
              <a:buChar char="●"/>
            </a:pPr>
            <a:r>
              <a:rPr lang="en" sz="1200">
                <a:latin typeface="Merriweather"/>
                <a:ea typeface="Merriweather"/>
                <a:cs typeface="Merriweather"/>
                <a:sym typeface="Merriweather"/>
              </a:rPr>
              <a:t>Must the customer award to Quote 2 as lowest price technically acceptable?  </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314" name="Google Shape;314;p28"/>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9"/>
          <p:cNvSpPr txBox="1"/>
          <p:nvPr>
            <p:ph type="title"/>
          </p:nvPr>
        </p:nvSpPr>
        <p:spPr>
          <a:xfrm>
            <a:off x="311700" y="416150"/>
            <a:ext cx="1974300" cy="601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400"/>
              <a:buNone/>
            </a:pPr>
            <a:r>
              <a:rPr b="1" lang="en" sz="1200">
                <a:solidFill>
                  <a:schemeClr val="dk1"/>
                </a:solidFill>
                <a:latin typeface="Merriweather"/>
                <a:ea typeface="Merriweather"/>
                <a:cs typeface="Merriweather"/>
                <a:sym typeface="Merriweather"/>
              </a:rPr>
              <a:t>Quote 1:</a:t>
            </a:r>
            <a:r>
              <a:rPr lang="en" sz="1200">
                <a:solidFill>
                  <a:schemeClr val="dk1"/>
                </a:solidFill>
                <a:latin typeface="Merriweather"/>
                <a:ea typeface="Merriweather"/>
                <a:cs typeface="Merriweather"/>
                <a:sym typeface="Merriweather"/>
              </a:rPr>
              <a:t> Single MAS contract items  </a:t>
            </a:r>
            <a:r>
              <a:rPr b="1" lang="en" sz="1200">
                <a:solidFill>
                  <a:schemeClr val="dk1"/>
                </a:solidFill>
                <a:latin typeface="Merriweather"/>
                <a:ea typeface="Merriweather"/>
                <a:cs typeface="Merriweather"/>
                <a:sym typeface="Merriweather"/>
              </a:rPr>
              <a:t>$300K</a:t>
            </a:r>
            <a:endParaRPr b="1" sz="1800">
              <a:latin typeface="Merriweather"/>
              <a:ea typeface="Merriweather"/>
              <a:cs typeface="Merriweather"/>
              <a:sym typeface="Merriweather"/>
            </a:endParaRPr>
          </a:p>
        </p:txBody>
      </p:sp>
      <p:sp>
        <p:nvSpPr>
          <p:cNvPr id="320" name="Google Shape;320;p29"/>
          <p:cNvSpPr txBox="1"/>
          <p:nvPr>
            <p:ph idx="1" type="body"/>
          </p:nvPr>
        </p:nvSpPr>
        <p:spPr>
          <a:xfrm>
            <a:off x="455975" y="1226050"/>
            <a:ext cx="8141700" cy="3609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Obligated to award to Quote 1 since all items on a single MAS contract? - No, MAS allows flexibility</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321" name="Google Shape;321;p29"/>
          <p:cNvSpPr txBox="1"/>
          <p:nvPr>
            <p:ph idx="1" type="body"/>
          </p:nvPr>
        </p:nvSpPr>
        <p:spPr>
          <a:xfrm>
            <a:off x="455975" y="2200000"/>
            <a:ext cx="8141700" cy="5739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SzPts val="1200"/>
              <a:buFont typeface="Merriweather"/>
              <a:buChar char="●"/>
            </a:pPr>
            <a:r>
              <a:rPr lang="en" sz="1200">
                <a:latin typeface="Merriweather"/>
                <a:ea typeface="Merriweather"/>
                <a:cs typeface="Merriweather"/>
                <a:sym typeface="Merriweather"/>
              </a:rPr>
              <a:t>Should Quote 3 be considered? Likely not. Given new flexibilities, including open market items on MAS orders should not be necessary - Avoid cumbersome process of considering non-MAS items! </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322" name="Google Shape;322;p29"/>
          <p:cNvSpPr txBox="1"/>
          <p:nvPr>
            <p:ph idx="1" type="body"/>
          </p:nvPr>
        </p:nvSpPr>
        <p:spPr>
          <a:xfrm>
            <a:off x="455975" y="1597900"/>
            <a:ext cx="8141700" cy="6327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SzPts val="1200"/>
              <a:buFont typeface="Merriweather"/>
              <a:buChar char="●"/>
            </a:pPr>
            <a:r>
              <a:rPr lang="en" sz="1200">
                <a:latin typeface="Merriweather"/>
                <a:ea typeface="Merriweather"/>
                <a:cs typeface="Merriweather"/>
                <a:sym typeface="Merriweather"/>
              </a:rPr>
              <a:t>Can Quote 2 include items from another MAS contract without specific authorization? Yes, RFO MAS Ordering procedures automatically allow for this</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323" name="Google Shape;323;p29"/>
          <p:cNvSpPr txBox="1"/>
          <p:nvPr>
            <p:ph idx="1" type="body"/>
          </p:nvPr>
        </p:nvSpPr>
        <p:spPr>
          <a:xfrm>
            <a:off x="455975" y="2755663"/>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What else should we consider?</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324" name="Google Shape;324;p29"/>
          <p:cNvSpPr txBox="1"/>
          <p:nvPr>
            <p:ph idx="1" type="body"/>
          </p:nvPr>
        </p:nvSpPr>
        <p:spPr>
          <a:xfrm>
            <a:off x="793800" y="3149275"/>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If no SIN specific technical requirements, do not limit scope of RFQ to specific SIN(s)  </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325" name="Google Shape;325;p29"/>
          <p:cNvSpPr txBox="1"/>
          <p:nvPr>
            <p:ph idx="1" type="body"/>
          </p:nvPr>
        </p:nvSpPr>
        <p:spPr>
          <a:xfrm>
            <a:off x="793800" y="3542863"/>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Allow for and encourage OLMs, the more flexibility you allow, the more innovative contractors can be</a:t>
            </a:r>
            <a:endParaRPr sz="1200">
              <a:latin typeface="Merriweather"/>
              <a:ea typeface="Merriweather"/>
              <a:cs typeface="Merriweather"/>
              <a:sym typeface="Merriweather"/>
            </a:endParaRPr>
          </a:p>
          <a:p>
            <a:pPr indent="0" lvl="0" marL="0" rtl="0" algn="l">
              <a:lnSpc>
                <a:spcPct val="115000"/>
              </a:lnSpc>
              <a:spcBef>
                <a:spcPts val="0"/>
              </a:spcBef>
              <a:spcAft>
                <a:spcPts val="0"/>
              </a:spcAft>
              <a:buSzPts val="1400"/>
              <a:buNone/>
            </a:pPr>
            <a:r>
              <a:t/>
            </a:r>
            <a:endParaRPr sz="1200">
              <a:latin typeface="Merriweather"/>
              <a:ea typeface="Merriweather"/>
              <a:cs typeface="Merriweather"/>
              <a:sym typeface="Merriweather"/>
            </a:endParaRPr>
          </a:p>
        </p:txBody>
      </p:sp>
      <p:sp>
        <p:nvSpPr>
          <p:cNvPr id="326" name="Google Shape;326;p29"/>
          <p:cNvSpPr txBox="1"/>
          <p:nvPr>
            <p:ph idx="1" type="body"/>
          </p:nvPr>
        </p:nvSpPr>
        <p:spPr>
          <a:xfrm>
            <a:off x="793800" y="3918238"/>
            <a:ext cx="8141700" cy="393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SzPts val="1200"/>
              <a:buFont typeface="Merriweather"/>
              <a:buChar char="➢"/>
            </a:pPr>
            <a:r>
              <a:rPr lang="en" sz="1200">
                <a:latin typeface="Merriweather"/>
                <a:ea typeface="Merriweather"/>
                <a:cs typeface="Merriweather"/>
                <a:sym typeface="Merriweather"/>
              </a:rPr>
              <a:t>Remember to consider best value, Quote 1 may include on-site technical support for example</a:t>
            </a:r>
            <a:endParaRPr sz="1200">
              <a:latin typeface="Merriweather"/>
              <a:ea typeface="Merriweather"/>
              <a:cs typeface="Merriweather"/>
              <a:sym typeface="Merriweather"/>
            </a:endParaRPr>
          </a:p>
        </p:txBody>
      </p:sp>
      <p:sp>
        <p:nvSpPr>
          <p:cNvPr id="327" name="Google Shape;327;p29"/>
          <p:cNvSpPr txBox="1"/>
          <p:nvPr>
            <p:ph type="title"/>
          </p:nvPr>
        </p:nvSpPr>
        <p:spPr>
          <a:xfrm>
            <a:off x="3154625" y="416150"/>
            <a:ext cx="2116500" cy="601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400"/>
              <a:buNone/>
            </a:pPr>
            <a:r>
              <a:rPr b="1" lang="en" sz="1200">
                <a:solidFill>
                  <a:schemeClr val="dk1"/>
                </a:solidFill>
                <a:latin typeface="Merriweather"/>
                <a:ea typeface="Merriweather"/>
                <a:cs typeface="Merriweather"/>
                <a:sym typeface="Merriweather"/>
              </a:rPr>
              <a:t>Quote 2:</a:t>
            </a:r>
            <a:r>
              <a:rPr lang="en" sz="1200">
                <a:solidFill>
                  <a:schemeClr val="dk1"/>
                </a:solidFill>
                <a:latin typeface="Merriweather"/>
                <a:ea typeface="Merriweather"/>
                <a:cs typeface="Merriweather"/>
                <a:sym typeface="Merriweather"/>
              </a:rPr>
              <a:t> Some other MAS contract items </a:t>
            </a:r>
            <a:r>
              <a:rPr b="1" lang="en" sz="1200">
                <a:solidFill>
                  <a:schemeClr val="dk1"/>
                </a:solidFill>
                <a:latin typeface="Merriweather"/>
                <a:ea typeface="Merriweather"/>
                <a:cs typeface="Merriweather"/>
                <a:sym typeface="Merriweather"/>
              </a:rPr>
              <a:t>$250K</a:t>
            </a:r>
            <a:endParaRPr b="1" sz="1800">
              <a:latin typeface="Merriweather"/>
              <a:ea typeface="Merriweather"/>
              <a:cs typeface="Merriweather"/>
              <a:sym typeface="Merriweather"/>
            </a:endParaRPr>
          </a:p>
        </p:txBody>
      </p:sp>
      <p:sp>
        <p:nvSpPr>
          <p:cNvPr id="328" name="Google Shape;328;p29"/>
          <p:cNvSpPr txBox="1"/>
          <p:nvPr>
            <p:ph type="title"/>
          </p:nvPr>
        </p:nvSpPr>
        <p:spPr>
          <a:xfrm>
            <a:off x="6142850" y="416150"/>
            <a:ext cx="1974300" cy="6015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SzPts val="1400"/>
              <a:buNone/>
            </a:pPr>
            <a:r>
              <a:rPr b="1" lang="en" sz="1200">
                <a:solidFill>
                  <a:schemeClr val="dk1"/>
                </a:solidFill>
                <a:latin typeface="Merriweather"/>
                <a:ea typeface="Merriweather"/>
                <a:cs typeface="Merriweather"/>
                <a:sym typeface="Merriweather"/>
              </a:rPr>
              <a:t>Quote 3:</a:t>
            </a:r>
            <a:r>
              <a:rPr lang="en" sz="1200">
                <a:solidFill>
                  <a:schemeClr val="dk1"/>
                </a:solidFill>
                <a:latin typeface="Merriweather"/>
                <a:ea typeface="Merriweather"/>
                <a:cs typeface="Merriweather"/>
                <a:sym typeface="Merriweather"/>
              </a:rPr>
              <a:t> Some “open market” AV items </a:t>
            </a:r>
            <a:r>
              <a:rPr b="1" lang="en" sz="1200">
                <a:solidFill>
                  <a:schemeClr val="dk1"/>
                </a:solidFill>
                <a:latin typeface="Merriweather"/>
                <a:ea typeface="Merriweather"/>
                <a:cs typeface="Merriweather"/>
                <a:sym typeface="Merriweather"/>
              </a:rPr>
              <a:t>$225K</a:t>
            </a:r>
            <a:endParaRPr b="1" sz="1800">
              <a:latin typeface="Merriweather"/>
              <a:ea typeface="Merriweather"/>
              <a:cs typeface="Merriweather"/>
              <a:sym typeface="Merriweather"/>
            </a:endParaRPr>
          </a:p>
        </p:txBody>
      </p:sp>
      <p:sp>
        <p:nvSpPr>
          <p:cNvPr id="329" name="Google Shape;329;p29"/>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3"/>
          <p:cNvSpPr txBox="1"/>
          <p:nvPr>
            <p:ph type="title"/>
          </p:nvPr>
        </p:nvSpPr>
        <p:spPr>
          <a:xfrm>
            <a:off x="311700" y="445025"/>
            <a:ext cx="49683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2600">
                <a:solidFill>
                  <a:schemeClr val="dk1"/>
                </a:solidFill>
                <a:latin typeface="Merriweather"/>
                <a:ea typeface="Merriweather"/>
                <a:cs typeface="Merriweather"/>
                <a:sym typeface="Merriweather"/>
              </a:rPr>
              <a:t>AGENDA</a:t>
            </a:r>
            <a:endParaRPr b="1" sz="2600">
              <a:solidFill>
                <a:schemeClr val="dk1"/>
              </a:solidFill>
              <a:latin typeface="Merriweather"/>
              <a:ea typeface="Merriweather"/>
              <a:cs typeface="Merriweather"/>
              <a:sym typeface="Merriweather"/>
            </a:endParaRPr>
          </a:p>
        </p:txBody>
      </p:sp>
      <p:cxnSp>
        <p:nvCxnSpPr>
          <p:cNvPr id="82" name="Google Shape;82;p3"/>
          <p:cNvCxnSpPr/>
          <p:nvPr/>
        </p:nvCxnSpPr>
        <p:spPr>
          <a:xfrm flipH="1" rot="10800000">
            <a:off x="305390" y="1059825"/>
            <a:ext cx="7967400" cy="17100"/>
          </a:xfrm>
          <a:prstGeom prst="straightConnector1">
            <a:avLst/>
          </a:prstGeom>
          <a:noFill/>
          <a:ln cap="flat" cmpd="sng" w="9525">
            <a:solidFill>
              <a:schemeClr val="dk2"/>
            </a:solidFill>
            <a:prstDash val="solid"/>
            <a:round/>
            <a:headEnd len="sm" w="sm" type="none"/>
            <a:tailEnd len="sm" w="sm" type="none"/>
          </a:ln>
        </p:spPr>
      </p:cxnSp>
      <p:sp>
        <p:nvSpPr>
          <p:cNvPr id="83" name="Google Shape;83;p3"/>
          <p:cNvSpPr txBox="1"/>
          <p:nvPr>
            <p:ph idx="1" type="body"/>
          </p:nvPr>
        </p:nvSpPr>
        <p:spPr>
          <a:xfrm>
            <a:off x="311700" y="1189425"/>
            <a:ext cx="7822500" cy="3379500"/>
          </a:xfrm>
          <a:prstGeom prst="rect">
            <a:avLst/>
          </a:prstGeom>
          <a:noFill/>
          <a:ln>
            <a:noFill/>
          </a:ln>
        </p:spPr>
        <p:txBody>
          <a:bodyPr anchorCtr="0" anchor="t" bIns="91425" lIns="91425" spcFirstLastPara="1" rIns="91425" wrap="square" tIns="91425">
            <a:noAutofit/>
          </a:bodyPr>
          <a:lstStyle/>
          <a:p>
            <a:pPr indent="-374650" lvl="0" marL="457200" rtl="0" algn="l">
              <a:lnSpc>
                <a:spcPct val="100000"/>
              </a:lnSpc>
              <a:spcBef>
                <a:spcPts val="0"/>
              </a:spcBef>
              <a:spcAft>
                <a:spcPts val="0"/>
              </a:spcAft>
              <a:buClr>
                <a:srgbClr val="000000"/>
              </a:buClr>
              <a:buSzPts val="2300"/>
              <a:buFont typeface="Merriweather"/>
              <a:buChar char="●"/>
            </a:pPr>
            <a:r>
              <a:rPr lang="en" sz="2300">
                <a:latin typeface="Merriweather"/>
                <a:ea typeface="Merriweather"/>
                <a:cs typeface="Merriweather"/>
                <a:sym typeface="Merriweather"/>
              </a:rPr>
              <a:t>MAS Program Refresher</a:t>
            </a:r>
            <a:endParaRPr sz="2300">
              <a:latin typeface="Merriweather"/>
              <a:ea typeface="Merriweather"/>
              <a:cs typeface="Merriweather"/>
              <a:sym typeface="Merriweather"/>
            </a:endParaRPr>
          </a:p>
          <a:p>
            <a:pPr indent="-374650" lvl="0" marL="457200" rtl="0" algn="l">
              <a:lnSpc>
                <a:spcPct val="100000"/>
              </a:lnSpc>
              <a:spcBef>
                <a:spcPts val="1000"/>
              </a:spcBef>
              <a:spcAft>
                <a:spcPts val="0"/>
              </a:spcAft>
              <a:buClr>
                <a:srgbClr val="000000"/>
              </a:buClr>
              <a:buSzPts val="2300"/>
              <a:buFont typeface="Merriweather"/>
              <a:buChar char="●"/>
            </a:pPr>
            <a:r>
              <a:rPr lang="en" sz="2300">
                <a:latin typeface="Merriweather"/>
                <a:ea typeface="Merriweather"/>
                <a:cs typeface="Merriweather"/>
                <a:sym typeface="Merriweather"/>
              </a:rPr>
              <a:t>RFQ Scope Flexibilities</a:t>
            </a:r>
            <a:endParaRPr sz="2300">
              <a:latin typeface="Merriweather"/>
              <a:ea typeface="Merriweather"/>
              <a:cs typeface="Merriweather"/>
              <a:sym typeface="Merriweather"/>
            </a:endParaRPr>
          </a:p>
          <a:p>
            <a:pPr indent="-374650" lvl="0" marL="457200" rtl="0" algn="l">
              <a:lnSpc>
                <a:spcPct val="100000"/>
              </a:lnSpc>
              <a:spcBef>
                <a:spcPts val="1000"/>
              </a:spcBef>
              <a:spcAft>
                <a:spcPts val="0"/>
              </a:spcAft>
              <a:buClr>
                <a:schemeClr val="dk2"/>
              </a:buClr>
              <a:buSzPts val="2300"/>
              <a:buFont typeface="Merriweather"/>
              <a:buChar char="●"/>
            </a:pPr>
            <a:r>
              <a:rPr lang="en" sz="2300">
                <a:latin typeface="Merriweather"/>
                <a:ea typeface="Merriweather"/>
                <a:cs typeface="Merriweather"/>
                <a:sym typeface="Merriweather"/>
              </a:rPr>
              <a:t>Order-Level Materials (OLMs) Deep Dive</a:t>
            </a:r>
            <a:endParaRPr sz="2300">
              <a:latin typeface="Merriweather"/>
              <a:ea typeface="Merriweather"/>
              <a:cs typeface="Merriweather"/>
              <a:sym typeface="Merriweather"/>
            </a:endParaRPr>
          </a:p>
          <a:p>
            <a:pPr indent="-374650" lvl="0" marL="457200" rtl="0" algn="l">
              <a:lnSpc>
                <a:spcPct val="100000"/>
              </a:lnSpc>
              <a:spcBef>
                <a:spcPts val="1000"/>
              </a:spcBef>
              <a:spcAft>
                <a:spcPts val="0"/>
              </a:spcAft>
              <a:buClr>
                <a:schemeClr val="dk2"/>
              </a:buClr>
              <a:buSzPts val="2300"/>
              <a:buFont typeface="Merriweather"/>
              <a:buChar char="●"/>
            </a:pPr>
            <a:r>
              <a:rPr lang="en" sz="2300">
                <a:latin typeface="Merriweather"/>
                <a:ea typeface="Merriweather"/>
                <a:cs typeface="Merriweather"/>
                <a:sym typeface="Merriweather"/>
              </a:rPr>
              <a:t>MAS Contractor Team Arrangements (MAS CTAs)</a:t>
            </a:r>
            <a:endParaRPr sz="2300">
              <a:latin typeface="Merriweather"/>
              <a:ea typeface="Merriweather"/>
              <a:cs typeface="Merriweather"/>
              <a:sym typeface="Merriweather"/>
            </a:endParaRPr>
          </a:p>
          <a:p>
            <a:pPr indent="-374650" lvl="0" marL="457200" rtl="0" algn="l">
              <a:lnSpc>
                <a:spcPct val="100000"/>
              </a:lnSpc>
              <a:spcBef>
                <a:spcPts val="1000"/>
              </a:spcBef>
              <a:spcAft>
                <a:spcPts val="0"/>
              </a:spcAft>
              <a:buClr>
                <a:schemeClr val="dk2"/>
              </a:buClr>
              <a:buSzPts val="2300"/>
              <a:buFont typeface="Merriweather"/>
              <a:buChar char="●"/>
            </a:pPr>
            <a:r>
              <a:rPr lang="en" sz="2300">
                <a:latin typeface="Merriweather"/>
                <a:ea typeface="Merriweather"/>
                <a:cs typeface="Merriweather"/>
                <a:sym typeface="Merriweather"/>
              </a:rPr>
              <a:t>Contractor Use of MAS Contracts</a:t>
            </a:r>
            <a:endParaRPr sz="2300">
              <a:latin typeface="Merriweather"/>
              <a:ea typeface="Merriweather"/>
              <a:cs typeface="Merriweather"/>
              <a:sym typeface="Merriweather"/>
            </a:endParaRPr>
          </a:p>
          <a:p>
            <a:pPr indent="-374650" lvl="0" marL="457200" rtl="0" algn="l">
              <a:lnSpc>
                <a:spcPct val="100000"/>
              </a:lnSpc>
              <a:spcBef>
                <a:spcPts val="1000"/>
              </a:spcBef>
              <a:spcAft>
                <a:spcPts val="0"/>
              </a:spcAft>
              <a:buClr>
                <a:schemeClr val="dk2"/>
              </a:buClr>
              <a:buSzPts val="2300"/>
              <a:buFont typeface="Merriweather"/>
              <a:buChar char="●"/>
            </a:pPr>
            <a:r>
              <a:rPr lang="en" sz="2300">
                <a:latin typeface="Merriweather"/>
                <a:ea typeface="Merriweather"/>
                <a:cs typeface="Merriweather"/>
                <a:sym typeface="Merriweather"/>
              </a:rPr>
              <a:t>Key Takeaways</a:t>
            </a:r>
            <a:endParaRPr sz="2300">
              <a:latin typeface="Merriweather"/>
              <a:ea typeface="Merriweather"/>
              <a:cs typeface="Merriweather"/>
              <a:sym typeface="Merriweather"/>
            </a:endParaRPr>
          </a:p>
          <a:p>
            <a:pPr indent="0" lvl="0" marL="914400" rtl="0" algn="l">
              <a:lnSpc>
                <a:spcPct val="100000"/>
              </a:lnSpc>
              <a:spcBef>
                <a:spcPts val="0"/>
              </a:spcBef>
              <a:spcAft>
                <a:spcPts val="0"/>
              </a:spcAft>
              <a:buSzPts val="1200"/>
              <a:buNone/>
            </a:pPr>
            <a:r>
              <a:t/>
            </a:r>
            <a:endParaRPr sz="2300">
              <a:latin typeface="Merriweather"/>
              <a:ea typeface="Merriweather"/>
              <a:cs typeface="Merriweather"/>
              <a:sym typeface="Merriweather"/>
            </a:endParaRPr>
          </a:p>
          <a:p>
            <a:pPr indent="0" lvl="0" marL="0" rtl="0" algn="l">
              <a:lnSpc>
                <a:spcPct val="100000"/>
              </a:lnSpc>
              <a:spcBef>
                <a:spcPts val="0"/>
              </a:spcBef>
              <a:spcAft>
                <a:spcPts val="0"/>
              </a:spcAft>
              <a:buSzPts val="1200"/>
              <a:buNone/>
            </a:pPr>
            <a:r>
              <a:t/>
            </a:r>
            <a:endParaRPr sz="2300">
              <a:latin typeface="Merriweather"/>
              <a:ea typeface="Merriweather"/>
              <a:cs typeface="Merriweather"/>
              <a:sym typeface="Merriweather"/>
            </a:endParaRPr>
          </a:p>
        </p:txBody>
      </p:sp>
      <p:sp>
        <p:nvSpPr>
          <p:cNvPr id="84" name="Google Shape;84;p3"/>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0"/>
          <p:cNvSpPr txBox="1"/>
          <p:nvPr>
            <p:ph type="title"/>
          </p:nvPr>
        </p:nvSpPr>
        <p:spPr>
          <a:xfrm>
            <a:off x="311700" y="1781150"/>
            <a:ext cx="8520600" cy="841800"/>
          </a:xfrm>
          <a:prstGeom prst="rect">
            <a:avLst/>
          </a:prstGeom>
          <a:noFill/>
          <a:ln>
            <a:noFill/>
          </a:ln>
        </p:spPr>
        <p:txBody>
          <a:bodyPr anchorCtr="0" anchor="ctr" bIns="91425" lIns="91425" spcFirstLastPara="1" rIns="91425" wrap="square" tIns="91425">
            <a:noAutofit/>
          </a:bodyPr>
          <a:lstStyle/>
          <a:p>
            <a:pPr indent="0" lvl="0" marL="6425" marR="2570" rtl="0" algn="ctr">
              <a:lnSpc>
                <a:spcPct val="109882"/>
              </a:lnSpc>
              <a:spcBef>
                <a:spcPts val="0"/>
              </a:spcBef>
              <a:spcAft>
                <a:spcPts val="0"/>
              </a:spcAft>
              <a:buClr>
                <a:schemeClr val="dk1"/>
              </a:buClr>
              <a:buSzPts val="3600"/>
              <a:buFont typeface="Arial"/>
              <a:buNone/>
            </a:pPr>
            <a:r>
              <a:rPr lang="en" sz="4098">
                <a:solidFill>
                  <a:schemeClr val="dk1"/>
                </a:solidFill>
                <a:latin typeface="Merriweather"/>
                <a:ea typeface="Merriweather"/>
                <a:cs typeface="Merriweather"/>
                <a:sym typeface="Merriweather"/>
              </a:rPr>
              <a:t>Key Takeaways</a:t>
            </a:r>
            <a:endParaRPr sz="4098">
              <a:solidFill>
                <a:schemeClr val="dk1"/>
              </a:solidFill>
              <a:latin typeface="Merriweather"/>
              <a:ea typeface="Merriweather"/>
              <a:cs typeface="Merriweather"/>
              <a:sym typeface="Merriweather"/>
            </a:endParaRPr>
          </a:p>
        </p:txBody>
      </p:sp>
      <p:sp>
        <p:nvSpPr>
          <p:cNvPr id="335" name="Google Shape;335;p30"/>
          <p:cNvSpPr txBox="1"/>
          <p:nvPr>
            <p:ph idx="12" type="sldNum"/>
          </p:nvPr>
        </p:nvSpPr>
        <p:spPr>
          <a:xfrm>
            <a:off x="8472458" y="47775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cxnSp>
        <p:nvCxnSpPr>
          <p:cNvPr id="336" name="Google Shape;336;p30"/>
          <p:cNvCxnSpPr/>
          <p:nvPr/>
        </p:nvCxnSpPr>
        <p:spPr>
          <a:xfrm>
            <a:off x="2190750" y="3452825"/>
            <a:ext cx="47769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1"/>
          <p:cNvSpPr txBox="1"/>
          <p:nvPr>
            <p:ph type="title"/>
          </p:nvPr>
        </p:nvSpPr>
        <p:spPr>
          <a:xfrm>
            <a:off x="453214" y="-654432"/>
            <a:ext cx="49683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latin typeface="Merriweather"/>
                <a:ea typeface="Merriweather"/>
                <a:cs typeface="Merriweather"/>
                <a:sym typeface="Merriweather"/>
              </a:rPr>
              <a:t>Key Takeaways.</a:t>
            </a:r>
            <a:endParaRPr b="1" sz="1800">
              <a:latin typeface="Merriweather"/>
              <a:ea typeface="Merriweather"/>
              <a:cs typeface="Merriweather"/>
              <a:sym typeface="Merriweather"/>
            </a:endParaRPr>
          </a:p>
        </p:txBody>
      </p:sp>
      <p:sp>
        <p:nvSpPr>
          <p:cNvPr id="342" name="Google Shape;342;p31"/>
          <p:cNvSpPr txBox="1"/>
          <p:nvPr/>
        </p:nvSpPr>
        <p:spPr>
          <a:xfrm>
            <a:off x="327890" y="400725"/>
            <a:ext cx="49683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 sz="1800" u="none" cap="none" strike="noStrike">
                <a:solidFill>
                  <a:srgbClr val="000000"/>
                </a:solidFill>
                <a:latin typeface="Merriweather"/>
                <a:ea typeface="Merriweather"/>
                <a:cs typeface="Merriweather"/>
                <a:sym typeface="Merriweather"/>
              </a:rPr>
              <a:t>Key Takeaways.</a:t>
            </a:r>
            <a:endParaRPr b="1" i="0" sz="1800" u="none" cap="none" strike="noStrike">
              <a:solidFill>
                <a:srgbClr val="000000"/>
              </a:solidFill>
              <a:latin typeface="Merriweather"/>
              <a:ea typeface="Merriweather"/>
              <a:cs typeface="Merriweather"/>
              <a:sym typeface="Merriweather"/>
            </a:endParaRPr>
          </a:p>
        </p:txBody>
      </p:sp>
      <p:cxnSp>
        <p:nvCxnSpPr>
          <p:cNvPr id="343" name="Google Shape;343;p31"/>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sp>
        <p:nvSpPr>
          <p:cNvPr id="344" name="Google Shape;344;p31"/>
          <p:cNvSpPr txBox="1"/>
          <p:nvPr>
            <p:ph idx="1" type="body"/>
          </p:nvPr>
        </p:nvSpPr>
        <p:spPr>
          <a:xfrm>
            <a:off x="305400" y="1076925"/>
            <a:ext cx="6419400" cy="33795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chemeClr val="dk1"/>
              </a:buClr>
              <a:buSzPts val="1200"/>
              <a:buFont typeface="Merriweather"/>
              <a:buChar char="●"/>
            </a:pPr>
            <a:r>
              <a:rPr b="1" lang="en">
                <a:solidFill>
                  <a:schemeClr val="dk1"/>
                </a:solidFill>
                <a:latin typeface="Merriweather"/>
                <a:ea typeface="Merriweather"/>
                <a:cs typeface="Merriweather"/>
                <a:sym typeface="Merriweather"/>
              </a:rPr>
              <a:t>R</a:t>
            </a:r>
            <a:r>
              <a:rPr b="1" lang="en" sz="1100">
                <a:solidFill>
                  <a:schemeClr val="dk1"/>
                </a:solidFill>
                <a:latin typeface="Merriweather"/>
                <a:ea typeface="Merriweather"/>
                <a:cs typeface="Merriweather"/>
                <a:sym typeface="Merriweather"/>
              </a:rPr>
              <a:t>FQ Scope Flexibilities</a:t>
            </a:r>
            <a:r>
              <a:rPr lang="en" sz="1100">
                <a:solidFill>
                  <a:schemeClr val="dk1"/>
                </a:solidFill>
                <a:latin typeface="Merriweather"/>
                <a:ea typeface="Merriweather"/>
                <a:cs typeface="Merriweather"/>
                <a:sym typeface="Merriweather"/>
              </a:rPr>
              <a:t>:</a:t>
            </a:r>
            <a:endParaRPr sz="1100">
              <a:solidFill>
                <a:schemeClr val="dk1"/>
              </a:solidFill>
              <a:latin typeface="Merriweather"/>
              <a:ea typeface="Merriweather"/>
              <a:cs typeface="Merriweather"/>
              <a:sym typeface="Merriweather"/>
            </a:endParaRPr>
          </a:p>
          <a:p>
            <a:pPr indent="-298450" lvl="1" marL="914400" rtl="0" algn="l">
              <a:lnSpc>
                <a:spcPct val="9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Avoid unnecessary SIN restrictions</a:t>
            </a:r>
            <a:endParaRPr sz="1100">
              <a:solidFill>
                <a:schemeClr val="dk1"/>
              </a:solidFill>
              <a:latin typeface="Merriweather"/>
              <a:ea typeface="Merriweather"/>
              <a:cs typeface="Merriweather"/>
              <a:sym typeface="Merriweather"/>
            </a:endParaRPr>
          </a:p>
          <a:p>
            <a:pPr indent="-298450" lvl="1" marL="914400" rtl="0" algn="l">
              <a:lnSpc>
                <a:spcPct val="9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Limit SINs in RFQ only for justified technical or mission needs</a:t>
            </a:r>
            <a:endParaRPr sz="1100">
              <a:solidFill>
                <a:schemeClr val="dk1"/>
              </a:solidFill>
              <a:latin typeface="Merriweather"/>
              <a:ea typeface="Merriweather"/>
              <a:cs typeface="Merriweather"/>
              <a:sym typeface="Merriweather"/>
            </a:endParaRPr>
          </a:p>
          <a:p>
            <a:pPr indent="-298450" lvl="0" marL="457200" rtl="0" algn="l">
              <a:lnSpc>
                <a:spcPct val="100000"/>
              </a:lnSpc>
              <a:spcBef>
                <a:spcPts val="1000"/>
              </a:spcBef>
              <a:spcAft>
                <a:spcPts val="0"/>
              </a:spcAft>
              <a:buClr>
                <a:schemeClr val="dk1"/>
              </a:buClr>
              <a:buSzPts val="1100"/>
              <a:buFont typeface="Merriweather"/>
              <a:buChar char="●"/>
            </a:pPr>
            <a:r>
              <a:rPr b="1" lang="en" sz="1100">
                <a:solidFill>
                  <a:schemeClr val="dk1"/>
                </a:solidFill>
                <a:latin typeface="Merriweather"/>
                <a:ea typeface="Merriweather"/>
                <a:cs typeface="Merriweather"/>
                <a:sym typeface="Merriweather"/>
              </a:rPr>
              <a:t>Order-Level Materials (OLMs):</a:t>
            </a:r>
            <a:endParaRPr b="1" sz="1100">
              <a:solidFill>
                <a:schemeClr val="dk1"/>
              </a:solidFill>
              <a:latin typeface="Merriweather"/>
              <a:ea typeface="Merriweather"/>
              <a:cs typeface="Merriweather"/>
              <a:sym typeface="Merriweather"/>
            </a:endParaRPr>
          </a:p>
          <a:p>
            <a:pPr indent="-298450" lvl="1" marL="9144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Significant flexibility for unknown, incidental items</a:t>
            </a:r>
            <a:endParaRPr sz="1100">
              <a:solidFill>
                <a:schemeClr val="dk1"/>
              </a:solidFill>
              <a:latin typeface="Merriweather"/>
              <a:ea typeface="Merriweather"/>
              <a:cs typeface="Merriweather"/>
              <a:sym typeface="Merriweather"/>
            </a:endParaRPr>
          </a:p>
          <a:p>
            <a:pPr indent="-298450" lvl="1" marL="9144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Ordering activity must conduct price analysis</a:t>
            </a:r>
            <a:endParaRPr sz="1100">
              <a:solidFill>
                <a:schemeClr val="dk1"/>
              </a:solidFill>
              <a:latin typeface="Merriweather"/>
              <a:ea typeface="Merriweather"/>
              <a:cs typeface="Merriweather"/>
              <a:sym typeface="Merriweather"/>
            </a:endParaRPr>
          </a:p>
          <a:p>
            <a:pPr indent="-298450" lvl="0" marL="457200" rtl="0" algn="l">
              <a:lnSpc>
                <a:spcPct val="100000"/>
              </a:lnSpc>
              <a:spcBef>
                <a:spcPts val="1000"/>
              </a:spcBef>
              <a:spcAft>
                <a:spcPts val="0"/>
              </a:spcAft>
              <a:buClr>
                <a:schemeClr val="dk1"/>
              </a:buClr>
              <a:buSzPts val="1100"/>
              <a:buFont typeface="Merriweather"/>
              <a:buChar char="●"/>
            </a:pPr>
            <a:r>
              <a:rPr b="1" lang="en" sz="1100">
                <a:solidFill>
                  <a:schemeClr val="dk1"/>
                </a:solidFill>
                <a:latin typeface="Merriweather"/>
                <a:ea typeface="Merriweather"/>
                <a:cs typeface="Merriweather"/>
                <a:sym typeface="Merriweather"/>
              </a:rPr>
              <a:t>MAS Contractor Team Arrangements (MAS CTAs):</a:t>
            </a:r>
            <a:endParaRPr b="1" sz="1100">
              <a:solidFill>
                <a:schemeClr val="dk1"/>
              </a:solidFill>
              <a:latin typeface="Merriweather"/>
              <a:ea typeface="Merriweather"/>
              <a:cs typeface="Merriweather"/>
              <a:sym typeface="Merriweather"/>
            </a:endParaRPr>
          </a:p>
          <a:p>
            <a:pPr indent="-298450" lvl="1" marL="9144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Allows multiple MAS contractors to collaborate and deliver a complete solution</a:t>
            </a:r>
            <a:endParaRPr sz="1100">
              <a:solidFill>
                <a:schemeClr val="dk1"/>
              </a:solidFill>
              <a:latin typeface="Merriweather"/>
              <a:ea typeface="Merriweather"/>
              <a:cs typeface="Merriweather"/>
              <a:sym typeface="Merriweather"/>
            </a:endParaRPr>
          </a:p>
          <a:p>
            <a:pPr indent="-298450" lvl="1" marL="9144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Each member has a MAS contract and is responsible for their portion of work</a:t>
            </a:r>
            <a:endParaRPr sz="1100">
              <a:solidFill>
                <a:schemeClr val="dk1"/>
              </a:solidFill>
              <a:latin typeface="Merriweather"/>
              <a:ea typeface="Merriweather"/>
              <a:cs typeface="Merriweather"/>
              <a:sym typeface="Merriweather"/>
            </a:endParaRPr>
          </a:p>
          <a:p>
            <a:pPr indent="-298450" lvl="0" marL="457200" rtl="0" algn="l">
              <a:lnSpc>
                <a:spcPct val="100000"/>
              </a:lnSpc>
              <a:spcBef>
                <a:spcPts val="1000"/>
              </a:spcBef>
              <a:spcAft>
                <a:spcPts val="0"/>
              </a:spcAft>
              <a:buClr>
                <a:schemeClr val="dk1"/>
              </a:buClr>
              <a:buSzPts val="1100"/>
              <a:buFont typeface="Merriweather"/>
              <a:buChar char="●"/>
            </a:pPr>
            <a:r>
              <a:rPr b="1" lang="en" sz="1100">
                <a:solidFill>
                  <a:schemeClr val="dk1"/>
                </a:solidFill>
                <a:latin typeface="Merriweather"/>
                <a:ea typeface="Merriweather"/>
                <a:cs typeface="Merriweather"/>
                <a:sym typeface="Merriweather"/>
              </a:rPr>
              <a:t> Contractor Use of MAS Contracts:</a:t>
            </a:r>
            <a:endParaRPr b="1" sz="1100">
              <a:solidFill>
                <a:schemeClr val="dk1"/>
              </a:solidFill>
              <a:latin typeface="Merriweather"/>
              <a:ea typeface="Merriweather"/>
              <a:cs typeface="Merriweather"/>
              <a:sym typeface="Merriweather"/>
            </a:endParaRPr>
          </a:p>
          <a:p>
            <a:pPr indent="-298450" lvl="1" marL="9144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Contractors can leverage</a:t>
            </a:r>
            <a:r>
              <a:rPr b="1" lang="en" sz="1100">
                <a:solidFill>
                  <a:schemeClr val="dk1"/>
                </a:solidFill>
                <a:latin typeface="Merriweather"/>
                <a:ea typeface="Merriweather"/>
                <a:cs typeface="Merriweather"/>
                <a:sym typeface="Merriweather"/>
              </a:rPr>
              <a:t> </a:t>
            </a:r>
            <a:r>
              <a:rPr lang="en" sz="1100">
                <a:solidFill>
                  <a:schemeClr val="dk1"/>
                </a:solidFill>
                <a:latin typeface="Merriweather"/>
                <a:ea typeface="Merriweather"/>
                <a:cs typeface="Merriweather"/>
                <a:sym typeface="Merriweather"/>
              </a:rPr>
              <a:t>pre-vetted, GSA-established products and service</a:t>
            </a:r>
            <a:r>
              <a:rPr b="1" lang="en" sz="1100">
                <a:solidFill>
                  <a:schemeClr val="dk1"/>
                </a:solidFill>
                <a:latin typeface="Merriweather"/>
                <a:ea typeface="Merriweather"/>
                <a:cs typeface="Merriweather"/>
                <a:sym typeface="Merriweather"/>
              </a:rPr>
              <a:t>s</a:t>
            </a:r>
            <a:endParaRPr b="1" sz="1100">
              <a:solidFill>
                <a:schemeClr val="dk1"/>
              </a:solidFill>
              <a:latin typeface="Merriweather"/>
              <a:ea typeface="Merriweather"/>
              <a:cs typeface="Merriweather"/>
              <a:sym typeface="Merriweather"/>
            </a:endParaRPr>
          </a:p>
          <a:p>
            <a:pPr indent="-298450" lvl="1" marL="914400" rtl="0" algn="l">
              <a:lnSpc>
                <a:spcPct val="100000"/>
              </a:lnSpc>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Procuring contractor must follow MAS ordering procedures</a:t>
            </a:r>
            <a:endParaRPr sz="1100">
              <a:solidFill>
                <a:schemeClr val="dk1"/>
              </a:solidFill>
              <a:latin typeface="Merriweather"/>
              <a:ea typeface="Merriweather"/>
              <a:cs typeface="Merriweather"/>
              <a:sym typeface="Merriweather"/>
            </a:endParaRPr>
          </a:p>
          <a:p>
            <a:pPr indent="-298450" lvl="0" marL="457200" rtl="0" algn="l">
              <a:lnSpc>
                <a:spcPct val="100000"/>
              </a:lnSpc>
              <a:spcBef>
                <a:spcPts val="1000"/>
              </a:spcBef>
              <a:spcAft>
                <a:spcPts val="0"/>
              </a:spcAft>
              <a:buClr>
                <a:schemeClr val="dk1"/>
              </a:buClr>
              <a:buSzPts val="1100"/>
              <a:buFont typeface="Merriweather"/>
              <a:buChar char="➢"/>
            </a:pPr>
            <a:r>
              <a:rPr b="1" lang="en" sz="1100">
                <a:solidFill>
                  <a:schemeClr val="dk1"/>
                </a:solidFill>
                <a:latin typeface="Merriweather"/>
                <a:ea typeface="Merriweather"/>
                <a:cs typeface="Merriweather"/>
                <a:sym typeface="Merriweather"/>
              </a:rPr>
              <a:t>Maximizing MAS ordering flexibilities drives innovation, reduces costs, and delivers greater value to federal acquisition</a:t>
            </a:r>
            <a:endParaRPr b="1" sz="1100">
              <a:solidFill>
                <a:schemeClr val="dk1"/>
              </a:solidFill>
              <a:latin typeface="Merriweather"/>
              <a:ea typeface="Merriweather"/>
              <a:cs typeface="Merriweather"/>
              <a:sym typeface="Merriweather"/>
            </a:endParaRPr>
          </a:p>
          <a:p>
            <a:pPr indent="-298450" lvl="1" marL="914400" rtl="0" algn="l">
              <a:lnSpc>
                <a:spcPct val="100000"/>
              </a:lnSpc>
              <a:spcBef>
                <a:spcPts val="0"/>
              </a:spcBef>
              <a:spcAft>
                <a:spcPts val="0"/>
              </a:spcAft>
              <a:buClr>
                <a:schemeClr val="dk1"/>
              </a:buClr>
              <a:buSzPts val="1100"/>
              <a:buFont typeface="Merriweather"/>
              <a:buChar char="○"/>
            </a:pPr>
            <a:r>
              <a:rPr b="1" lang="en" sz="1100">
                <a:solidFill>
                  <a:schemeClr val="dk1"/>
                </a:solidFill>
                <a:latin typeface="Merriweather"/>
                <a:ea typeface="Merriweather"/>
                <a:cs typeface="Merriweather"/>
                <a:sym typeface="Merriweather"/>
              </a:rPr>
              <a:t>These flexibilities are built-in by default, leverage them fully!</a:t>
            </a:r>
            <a:endParaRPr b="1" sz="1100">
              <a:solidFill>
                <a:schemeClr val="dk1"/>
              </a:solidFill>
              <a:latin typeface="Merriweather"/>
              <a:ea typeface="Merriweather"/>
              <a:cs typeface="Merriweather"/>
              <a:sym typeface="Merriweather"/>
            </a:endParaRPr>
          </a:p>
        </p:txBody>
      </p:sp>
      <p:pic>
        <p:nvPicPr>
          <p:cNvPr descr="Hand holding magnifying glass, icons in background (Provided by Getty Images)" id="345" name="Google Shape;345;p31"/>
          <p:cNvPicPr preferRelativeResize="0"/>
          <p:nvPr/>
        </p:nvPicPr>
        <p:blipFill rotWithShape="1">
          <a:blip r:embed="rId3">
            <a:alphaModFix/>
          </a:blip>
          <a:srcRect b="0" l="0" r="0" t="0"/>
          <a:stretch/>
        </p:blipFill>
        <p:spPr>
          <a:xfrm>
            <a:off x="6724800" y="535825"/>
            <a:ext cx="2169526" cy="3252700"/>
          </a:xfrm>
          <a:prstGeom prst="rect">
            <a:avLst/>
          </a:prstGeom>
          <a:noFill/>
          <a:ln>
            <a:noFill/>
          </a:ln>
        </p:spPr>
      </p:pic>
      <p:sp>
        <p:nvSpPr>
          <p:cNvPr id="346" name="Google Shape;346;p31"/>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2"/>
          <p:cNvSpPr txBox="1"/>
          <p:nvPr>
            <p:ph type="title"/>
          </p:nvPr>
        </p:nvSpPr>
        <p:spPr>
          <a:xfrm>
            <a:off x="311700" y="445025"/>
            <a:ext cx="49683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Merriweather"/>
                <a:ea typeface="Merriweather"/>
                <a:cs typeface="Merriweather"/>
                <a:sym typeface="Merriweather"/>
              </a:rPr>
              <a:t>Q&amp;A</a:t>
            </a:r>
            <a:endParaRPr b="1" i="0" sz="1800" u="none" cap="none" strike="noStrike">
              <a:solidFill>
                <a:srgbClr val="000000"/>
              </a:solidFill>
              <a:latin typeface="Merriweather"/>
              <a:ea typeface="Merriweather"/>
              <a:cs typeface="Merriweather"/>
              <a:sym typeface="Merriweather"/>
            </a:endParaRPr>
          </a:p>
        </p:txBody>
      </p:sp>
      <p:cxnSp>
        <p:nvCxnSpPr>
          <p:cNvPr id="352" name="Google Shape;352;p32"/>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pic>
        <p:nvPicPr>
          <p:cNvPr descr="Three question marks" id="353" name="Google Shape;353;p32"/>
          <p:cNvPicPr preferRelativeResize="0"/>
          <p:nvPr/>
        </p:nvPicPr>
        <p:blipFill rotWithShape="1">
          <a:blip r:embed="rId3">
            <a:alphaModFix/>
          </a:blip>
          <a:srcRect b="0" l="0" r="0" t="0"/>
          <a:stretch/>
        </p:blipFill>
        <p:spPr>
          <a:xfrm>
            <a:off x="2921363" y="1234975"/>
            <a:ext cx="3301275" cy="3301275"/>
          </a:xfrm>
          <a:prstGeom prst="rect">
            <a:avLst/>
          </a:prstGeom>
          <a:noFill/>
          <a:ln>
            <a:noFill/>
          </a:ln>
        </p:spPr>
      </p:pic>
      <p:sp>
        <p:nvSpPr>
          <p:cNvPr id="354" name="Google Shape;354;p32"/>
          <p:cNvSpPr txBox="1"/>
          <p:nvPr>
            <p:ph idx="12" type="sldNum"/>
          </p:nvPr>
        </p:nvSpPr>
        <p:spPr>
          <a:xfrm>
            <a:off x="8472458" y="47394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3"/>
          <p:cNvSpPr txBox="1"/>
          <p:nvPr>
            <p:ph type="title"/>
          </p:nvPr>
        </p:nvSpPr>
        <p:spPr>
          <a:xfrm>
            <a:off x="311700" y="445025"/>
            <a:ext cx="49683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a:latin typeface="Merriweather"/>
                <a:ea typeface="Merriweather"/>
                <a:cs typeface="Merriweather"/>
                <a:sym typeface="Merriweather"/>
              </a:rPr>
              <a:t>Resources</a:t>
            </a:r>
            <a:endParaRPr b="1">
              <a:latin typeface="Merriweather"/>
              <a:ea typeface="Merriweather"/>
              <a:cs typeface="Merriweather"/>
              <a:sym typeface="Merriweather"/>
            </a:endParaRPr>
          </a:p>
        </p:txBody>
      </p:sp>
      <p:cxnSp>
        <p:nvCxnSpPr>
          <p:cNvPr id="360" name="Google Shape;360;p33"/>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sp>
        <p:nvSpPr>
          <p:cNvPr id="361" name="Google Shape;361;p33"/>
          <p:cNvSpPr txBox="1"/>
          <p:nvPr>
            <p:ph idx="1" type="body"/>
          </p:nvPr>
        </p:nvSpPr>
        <p:spPr>
          <a:xfrm>
            <a:off x="311700" y="1189425"/>
            <a:ext cx="5103600" cy="33795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000000"/>
              </a:buClr>
              <a:buSzPts val="1200"/>
              <a:buFont typeface="Merriweather"/>
              <a:buChar char="●"/>
            </a:pPr>
            <a:r>
              <a:rPr b="1" lang="en">
                <a:latin typeface="Merriweather"/>
                <a:ea typeface="Merriweather"/>
                <a:cs typeface="Merriweather"/>
                <a:sym typeface="Merriweather"/>
              </a:rPr>
              <a:t>Sample RFQ language on overall flexibilities: </a:t>
            </a:r>
            <a:endParaRPr b="1">
              <a:latin typeface="Merriweather"/>
              <a:ea typeface="Merriweather"/>
              <a:cs typeface="Merriweather"/>
              <a:sym typeface="Merriweather"/>
            </a:endParaRPr>
          </a:p>
          <a:p>
            <a:pPr indent="-311150" lvl="1" marL="914400" rtl="0" algn="l">
              <a:lnSpc>
                <a:spcPct val="100000"/>
              </a:lnSpc>
              <a:spcBef>
                <a:spcPts val="0"/>
              </a:spcBef>
              <a:spcAft>
                <a:spcPts val="0"/>
              </a:spcAft>
              <a:buClr>
                <a:srgbClr val="000000"/>
              </a:buClr>
              <a:buSzPts val="1300"/>
              <a:buFont typeface="Merriweather"/>
              <a:buChar char="○"/>
            </a:pPr>
            <a:r>
              <a:rPr lang="en">
                <a:solidFill>
                  <a:schemeClr val="dk1"/>
                </a:solidFill>
                <a:latin typeface="Merriweather"/>
                <a:ea typeface="Merriweather"/>
                <a:cs typeface="Merriweather"/>
                <a:sym typeface="Merriweather"/>
              </a:rPr>
              <a:t>Offerors are encouraged to leverage existing MAS ordering flexibilities to the maximum extent practicable, including use of the Order-Level Materials (OLM) SIN, MAS Contractor Team Arrangements (CTAs), and the ability to obtain supplies and services from other MAS contracts to support a total solution. These flexibilities are inherent to MAS ordering procedures and are intended to enhance competition, innovation, and overall value. </a:t>
            </a:r>
            <a:endParaRPr>
              <a:solidFill>
                <a:schemeClr val="dk1"/>
              </a:solidFill>
              <a:latin typeface="Merriweather"/>
              <a:ea typeface="Merriweather"/>
              <a:cs typeface="Merriweather"/>
              <a:sym typeface="Merriweather"/>
            </a:endParaRPr>
          </a:p>
          <a:p>
            <a:pPr indent="-311150" lvl="1" marL="914400" rtl="0" algn="l">
              <a:lnSpc>
                <a:spcPct val="100000"/>
              </a:lnSpc>
              <a:spcBef>
                <a:spcPts val="1000"/>
              </a:spcBef>
              <a:spcAft>
                <a:spcPts val="0"/>
              </a:spcAft>
              <a:buClr>
                <a:srgbClr val="000000"/>
              </a:buClr>
              <a:buSzPts val="1300"/>
              <a:buFont typeface="Merriweather"/>
              <a:buChar char="○"/>
            </a:pPr>
            <a:r>
              <a:rPr lang="en">
                <a:solidFill>
                  <a:schemeClr val="dk1"/>
                </a:solidFill>
                <a:latin typeface="Merriweather"/>
                <a:ea typeface="Merriweather"/>
                <a:cs typeface="Merriweather"/>
                <a:sym typeface="Merriweather"/>
              </a:rPr>
              <a:t>Offerors should clearly identify any use of these flexibilities in their quotation. For additional guidance, refer to GSA MAS resources at </a:t>
            </a:r>
            <a:r>
              <a:rPr lang="en" u="sng">
                <a:solidFill>
                  <a:schemeClr val="hlink"/>
                </a:solidFill>
                <a:latin typeface="Merriweather"/>
                <a:ea typeface="Merriweather"/>
                <a:cs typeface="Merriweather"/>
                <a:sym typeface="Merriweather"/>
                <a:hlinkClick r:id="rId3"/>
              </a:rPr>
              <a:t>gsa.gov/mas</a:t>
            </a:r>
            <a:r>
              <a:rPr lang="en">
                <a:solidFill>
                  <a:schemeClr val="dk1"/>
                </a:solidFill>
                <a:latin typeface="Merriweather"/>
                <a:ea typeface="Merriweather"/>
                <a:cs typeface="Merriweather"/>
                <a:sym typeface="Merriweather"/>
              </a:rPr>
              <a:t>.</a:t>
            </a:r>
            <a:endParaRPr>
              <a:solidFill>
                <a:schemeClr val="dk1"/>
              </a:solidFill>
              <a:latin typeface="Merriweather"/>
              <a:ea typeface="Merriweather"/>
              <a:cs typeface="Merriweather"/>
              <a:sym typeface="Merriweather"/>
            </a:endParaRPr>
          </a:p>
          <a:p>
            <a:pPr indent="0" lvl="0" marL="914400" rtl="0" algn="l">
              <a:lnSpc>
                <a:spcPct val="100000"/>
              </a:lnSpc>
              <a:spcBef>
                <a:spcPts val="1000"/>
              </a:spcBef>
              <a:spcAft>
                <a:spcPts val="0"/>
              </a:spcAft>
              <a:buSzPts val="1200"/>
              <a:buNone/>
            </a:pPr>
            <a:r>
              <a:t/>
            </a:r>
            <a:endParaRPr>
              <a:solidFill>
                <a:schemeClr val="dk1"/>
              </a:solidFill>
              <a:latin typeface="Merriweather"/>
              <a:ea typeface="Merriweather"/>
              <a:cs typeface="Merriweather"/>
              <a:sym typeface="Merriweather"/>
            </a:endParaRPr>
          </a:p>
        </p:txBody>
      </p:sp>
      <p:pic>
        <p:nvPicPr>
          <p:cNvPr descr="Federal Reserve Building, Washington,DC (Provided by Getty Images)" id="362" name="Google Shape;362;p33"/>
          <p:cNvPicPr preferRelativeResize="0"/>
          <p:nvPr/>
        </p:nvPicPr>
        <p:blipFill rotWithShape="1">
          <a:blip r:embed="rId4">
            <a:alphaModFix/>
          </a:blip>
          <a:srcRect b="0" l="0" r="0" t="0"/>
          <a:stretch/>
        </p:blipFill>
        <p:spPr>
          <a:xfrm>
            <a:off x="6085976" y="445025"/>
            <a:ext cx="2386475" cy="3583227"/>
          </a:xfrm>
          <a:prstGeom prst="rect">
            <a:avLst/>
          </a:prstGeom>
          <a:noFill/>
          <a:ln>
            <a:noFill/>
          </a:ln>
        </p:spPr>
      </p:pic>
      <p:sp>
        <p:nvSpPr>
          <p:cNvPr id="363" name="Google Shape;363;p33"/>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4"/>
          <p:cNvSpPr txBox="1"/>
          <p:nvPr>
            <p:ph type="title"/>
          </p:nvPr>
        </p:nvSpPr>
        <p:spPr>
          <a:xfrm>
            <a:off x="447000" y="-588330"/>
            <a:ext cx="49683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a:latin typeface="Merriweather"/>
                <a:ea typeface="Merriweather"/>
                <a:cs typeface="Merriweather"/>
                <a:sym typeface="Merriweather"/>
              </a:rPr>
              <a:t>Resources.</a:t>
            </a:r>
            <a:endParaRPr b="1">
              <a:latin typeface="Merriweather"/>
              <a:ea typeface="Merriweather"/>
              <a:cs typeface="Merriweather"/>
              <a:sym typeface="Merriweather"/>
            </a:endParaRPr>
          </a:p>
        </p:txBody>
      </p:sp>
      <p:sp>
        <p:nvSpPr>
          <p:cNvPr id="369" name="Google Shape;369;p34"/>
          <p:cNvSpPr txBox="1"/>
          <p:nvPr/>
        </p:nvSpPr>
        <p:spPr>
          <a:xfrm>
            <a:off x="305390" y="504225"/>
            <a:ext cx="49683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erriweather"/>
                <a:ea typeface="Merriweather"/>
                <a:cs typeface="Merriweather"/>
                <a:sym typeface="Merriweather"/>
              </a:rPr>
              <a:t>Resources</a:t>
            </a:r>
            <a:endParaRPr b="1" i="0" sz="1400" u="none" cap="none" strike="noStrike">
              <a:solidFill>
                <a:srgbClr val="000000"/>
              </a:solidFill>
              <a:latin typeface="Merriweather"/>
              <a:ea typeface="Merriweather"/>
              <a:cs typeface="Merriweather"/>
              <a:sym typeface="Merriweather"/>
            </a:endParaRPr>
          </a:p>
        </p:txBody>
      </p:sp>
      <p:cxnSp>
        <p:nvCxnSpPr>
          <p:cNvPr id="370" name="Google Shape;370;p34"/>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sp>
        <p:nvSpPr>
          <p:cNvPr id="371" name="Google Shape;371;p34"/>
          <p:cNvSpPr txBox="1"/>
          <p:nvPr>
            <p:ph idx="1" type="body"/>
          </p:nvPr>
        </p:nvSpPr>
        <p:spPr>
          <a:xfrm>
            <a:off x="311700" y="1189425"/>
            <a:ext cx="5103600" cy="3379500"/>
          </a:xfrm>
          <a:prstGeom prst="rect">
            <a:avLst/>
          </a:prstGeom>
          <a:noFill/>
          <a:ln>
            <a:noFill/>
          </a:ln>
        </p:spPr>
        <p:txBody>
          <a:bodyPr anchorCtr="0" anchor="t" bIns="91425" lIns="91425" spcFirstLastPara="1" rIns="91425" wrap="square" tIns="91425">
            <a:noAutofit/>
          </a:bodyPr>
          <a:lstStyle/>
          <a:p>
            <a:pPr indent="-282893" lvl="0" marL="457200" rtl="0" algn="l">
              <a:lnSpc>
                <a:spcPct val="115000"/>
              </a:lnSpc>
              <a:spcBef>
                <a:spcPts val="0"/>
              </a:spcBef>
              <a:spcAft>
                <a:spcPts val="0"/>
              </a:spcAft>
              <a:buClr>
                <a:schemeClr val="dk2"/>
              </a:buClr>
              <a:buSzPts val="855"/>
              <a:buFont typeface="Merriweather"/>
              <a:buChar char="●"/>
            </a:pPr>
            <a:r>
              <a:rPr b="1" lang="en">
                <a:solidFill>
                  <a:schemeClr val="dk1"/>
                </a:solidFill>
                <a:latin typeface="Merriweather"/>
                <a:ea typeface="Merriweather"/>
                <a:cs typeface="Merriweather"/>
                <a:sym typeface="Merriweather"/>
              </a:rPr>
              <a:t>Sample RFQ language on SIN flexibilities: </a:t>
            </a:r>
            <a:endParaRPr b="1">
              <a:solidFill>
                <a:schemeClr val="dk1"/>
              </a:solidFill>
              <a:latin typeface="Merriweather"/>
              <a:ea typeface="Merriweather"/>
              <a:cs typeface="Merriweather"/>
              <a:sym typeface="Merriweather"/>
            </a:endParaRPr>
          </a:p>
          <a:p>
            <a:pPr indent="-277178" lvl="1" marL="914400" rtl="0" algn="l">
              <a:lnSpc>
                <a:spcPct val="115000"/>
              </a:lnSpc>
              <a:spcBef>
                <a:spcPts val="0"/>
              </a:spcBef>
              <a:spcAft>
                <a:spcPts val="0"/>
              </a:spcAft>
              <a:buClr>
                <a:schemeClr val="dk1"/>
              </a:buClr>
              <a:buSzPts val="765"/>
              <a:buFont typeface="Merriweather"/>
              <a:buChar char="○"/>
            </a:pPr>
            <a:r>
              <a:rPr lang="en">
                <a:solidFill>
                  <a:schemeClr val="dk1"/>
                </a:solidFill>
                <a:latin typeface="Merriweather"/>
                <a:ea typeface="Merriweather"/>
                <a:cs typeface="Merriweather"/>
                <a:sym typeface="Merriweather"/>
              </a:rPr>
              <a:t>This RFQ is not limited to specific Special Item Numbers (SINs). The scope of this RFQ includes the full MAS Solicitation. Offerors are encouraged to propose supplies and/or services under any awarded SIN(s) that meet the requirements of this RFQ.</a:t>
            </a:r>
            <a:endParaRPr>
              <a:solidFill>
                <a:schemeClr val="dk1"/>
              </a:solidFill>
              <a:latin typeface="Merriweather"/>
              <a:ea typeface="Merriweather"/>
              <a:cs typeface="Merriweather"/>
              <a:sym typeface="Merriweather"/>
            </a:endParaRPr>
          </a:p>
          <a:p>
            <a:pPr indent="-277178" lvl="1" marL="914400" rtl="0" algn="l">
              <a:lnSpc>
                <a:spcPct val="115000"/>
              </a:lnSpc>
              <a:spcBef>
                <a:spcPts val="1000"/>
              </a:spcBef>
              <a:spcAft>
                <a:spcPts val="0"/>
              </a:spcAft>
              <a:buClr>
                <a:schemeClr val="dk1"/>
              </a:buClr>
              <a:buSzPts val="765"/>
              <a:buFont typeface="Merriweather"/>
              <a:buChar char="○"/>
            </a:pPr>
            <a:r>
              <a:rPr lang="en">
                <a:solidFill>
                  <a:schemeClr val="dk1"/>
                </a:solidFill>
                <a:latin typeface="Merriweather"/>
                <a:ea typeface="Merriweather"/>
                <a:cs typeface="Merriweather"/>
                <a:sym typeface="Merriweather"/>
              </a:rPr>
              <a:t>The identification of SINs in eBuy is for administrative purposes and may affect visibility, but does not restrict the scope of this RFQ. Offerors should not interpret listed SINs as limiting if their awarded SIN(s) otherwise align with the requirements.</a:t>
            </a:r>
            <a:endParaRPr>
              <a:solidFill>
                <a:schemeClr val="dk1"/>
              </a:solidFill>
              <a:latin typeface="Merriweather"/>
              <a:ea typeface="Merriweather"/>
              <a:cs typeface="Merriweather"/>
              <a:sym typeface="Merriweather"/>
            </a:endParaRPr>
          </a:p>
          <a:p>
            <a:pPr indent="0" lvl="0" marL="914400" rtl="0" algn="l">
              <a:lnSpc>
                <a:spcPct val="100000"/>
              </a:lnSpc>
              <a:spcBef>
                <a:spcPts val="1200"/>
              </a:spcBef>
              <a:spcAft>
                <a:spcPts val="0"/>
              </a:spcAft>
              <a:buSzPts val="1200"/>
              <a:buNone/>
            </a:pPr>
            <a:r>
              <a:t/>
            </a:r>
            <a:endParaRPr>
              <a:solidFill>
                <a:schemeClr val="dk1"/>
              </a:solidFill>
              <a:latin typeface="Merriweather"/>
              <a:ea typeface="Merriweather"/>
              <a:cs typeface="Merriweather"/>
              <a:sym typeface="Merriweather"/>
            </a:endParaRPr>
          </a:p>
        </p:txBody>
      </p:sp>
      <p:pic>
        <p:nvPicPr>
          <p:cNvPr descr="Exterior of building (Provided by Getty Images)" id="372" name="Google Shape;372;p34"/>
          <p:cNvPicPr preferRelativeResize="0"/>
          <p:nvPr/>
        </p:nvPicPr>
        <p:blipFill rotWithShape="1">
          <a:blip r:embed="rId3">
            <a:alphaModFix/>
          </a:blip>
          <a:srcRect b="0" l="0" r="0" t="0"/>
          <a:stretch/>
        </p:blipFill>
        <p:spPr>
          <a:xfrm>
            <a:off x="6005850" y="419799"/>
            <a:ext cx="2466599" cy="3786798"/>
          </a:xfrm>
          <a:prstGeom prst="rect">
            <a:avLst/>
          </a:prstGeom>
          <a:noFill/>
          <a:ln>
            <a:noFill/>
          </a:ln>
        </p:spPr>
      </p:pic>
      <p:sp>
        <p:nvSpPr>
          <p:cNvPr id="373" name="Google Shape;373;p34"/>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5"/>
          <p:cNvSpPr txBox="1"/>
          <p:nvPr>
            <p:ph type="title"/>
          </p:nvPr>
        </p:nvSpPr>
        <p:spPr>
          <a:xfrm>
            <a:off x="327890" y="-606646"/>
            <a:ext cx="49683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a:latin typeface="Merriweather"/>
                <a:ea typeface="Merriweather"/>
                <a:cs typeface="Merriweather"/>
                <a:sym typeface="Merriweather"/>
              </a:rPr>
              <a:t>Resources..</a:t>
            </a:r>
            <a:endParaRPr b="1">
              <a:latin typeface="Merriweather"/>
              <a:ea typeface="Merriweather"/>
              <a:cs typeface="Merriweather"/>
              <a:sym typeface="Merriweather"/>
            </a:endParaRPr>
          </a:p>
        </p:txBody>
      </p:sp>
      <p:sp>
        <p:nvSpPr>
          <p:cNvPr id="379" name="Google Shape;379;p35"/>
          <p:cNvSpPr txBox="1"/>
          <p:nvPr/>
        </p:nvSpPr>
        <p:spPr>
          <a:xfrm>
            <a:off x="219033" y="504225"/>
            <a:ext cx="49683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erriweather"/>
                <a:ea typeface="Merriweather"/>
                <a:cs typeface="Merriweather"/>
                <a:sym typeface="Merriweather"/>
              </a:rPr>
              <a:t>Resources</a:t>
            </a:r>
            <a:endParaRPr b="1" i="0" sz="1400" u="none" cap="none" strike="noStrike">
              <a:solidFill>
                <a:srgbClr val="000000"/>
              </a:solidFill>
              <a:latin typeface="Merriweather"/>
              <a:ea typeface="Merriweather"/>
              <a:cs typeface="Merriweather"/>
              <a:sym typeface="Merriweather"/>
            </a:endParaRPr>
          </a:p>
        </p:txBody>
      </p:sp>
      <p:cxnSp>
        <p:nvCxnSpPr>
          <p:cNvPr id="380" name="Google Shape;380;p35"/>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sp>
        <p:nvSpPr>
          <p:cNvPr id="381" name="Google Shape;381;p35"/>
          <p:cNvSpPr txBox="1"/>
          <p:nvPr>
            <p:ph idx="1" type="body"/>
          </p:nvPr>
        </p:nvSpPr>
        <p:spPr>
          <a:xfrm>
            <a:off x="219033" y="1189424"/>
            <a:ext cx="5103600" cy="33795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000000"/>
              </a:buClr>
              <a:buSzPts val="1200"/>
              <a:buFont typeface="Merriweather"/>
              <a:buChar char="●"/>
            </a:pPr>
            <a:r>
              <a:rPr lang="en" u="sng">
                <a:solidFill>
                  <a:schemeClr val="hlink"/>
                </a:solidFill>
                <a:latin typeface="Merriweather"/>
                <a:ea typeface="Merriweather"/>
                <a:cs typeface="Merriweather"/>
                <a:sym typeface="Merriweather"/>
                <a:hlinkClick r:id="rId3"/>
              </a:rPr>
              <a:t>RFO FAR Parts and Agency Deviations</a:t>
            </a:r>
            <a:endParaRPr>
              <a:latin typeface="Merriweather"/>
              <a:ea typeface="Merriweather"/>
              <a:cs typeface="Merriweather"/>
              <a:sym typeface="Merriweather"/>
            </a:endParaRPr>
          </a:p>
          <a:p>
            <a:pPr indent="-304800" lvl="0" marL="457200" rtl="0" algn="l">
              <a:lnSpc>
                <a:spcPct val="100000"/>
              </a:lnSpc>
              <a:spcBef>
                <a:spcPts val="1000"/>
              </a:spcBef>
              <a:spcAft>
                <a:spcPts val="0"/>
              </a:spcAft>
              <a:buClr>
                <a:srgbClr val="000000"/>
              </a:buClr>
              <a:buSzPts val="1200"/>
              <a:buFont typeface="Merriweather"/>
              <a:buChar char="●"/>
            </a:pPr>
            <a:r>
              <a:rPr lang="en" u="sng">
                <a:solidFill>
                  <a:schemeClr val="hlink"/>
                </a:solidFill>
                <a:latin typeface="Merriweather"/>
                <a:ea typeface="Merriweather"/>
                <a:cs typeface="Merriweather"/>
                <a:sym typeface="Merriweather"/>
                <a:hlinkClick r:id="rId4"/>
              </a:rPr>
              <a:t>RFO FAR Part 8</a:t>
            </a:r>
            <a:endParaRPr>
              <a:latin typeface="Merriweather"/>
              <a:ea typeface="Merriweather"/>
              <a:cs typeface="Merriweather"/>
              <a:sym typeface="Merriweather"/>
            </a:endParaRPr>
          </a:p>
          <a:p>
            <a:pPr indent="-304800" lvl="0" marL="457200" rtl="0" algn="l">
              <a:lnSpc>
                <a:spcPct val="100000"/>
              </a:lnSpc>
              <a:spcBef>
                <a:spcPts val="1000"/>
              </a:spcBef>
              <a:spcAft>
                <a:spcPts val="0"/>
              </a:spcAft>
              <a:buClr>
                <a:srgbClr val="000000"/>
              </a:buClr>
              <a:buSzPts val="1200"/>
              <a:buFont typeface="Merriweather"/>
              <a:buChar char="●"/>
            </a:pPr>
            <a:r>
              <a:rPr lang="en" u="sng">
                <a:solidFill>
                  <a:schemeClr val="hlink"/>
                </a:solidFill>
                <a:latin typeface="Merriweather"/>
                <a:ea typeface="Merriweather"/>
                <a:cs typeface="Merriweather"/>
                <a:sym typeface="Merriweather"/>
                <a:hlinkClick r:id="rId5"/>
              </a:rPr>
              <a:t>GSAR 538.71— Federal Supply Schedule Ordering Procedures</a:t>
            </a:r>
            <a:endParaRPr>
              <a:latin typeface="Merriweather"/>
              <a:ea typeface="Merriweather"/>
              <a:cs typeface="Merriweather"/>
              <a:sym typeface="Merriweather"/>
            </a:endParaRPr>
          </a:p>
          <a:p>
            <a:pPr indent="-304800" lvl="0" marL="457200" rtl="0" algn="l">
              <a:lnSpc>
                <a:spcPct val="100000"/>
              </a:lnSpc>
              <a:spcBef>
                <a:spcPts val="1000"/>
              </a:spcBef>
              <a:spcAft>
                <a:spcPts val="0"/>
              </a:spcAft>
              <a:buClr>
                <a:srgbClr val="000000"/>
              </a:buClr>
              <a:buSzPts val="1200"/>
              <a:buFont typeface="Merriweather"/>
              <a:buChar char="●"/>
            </a:pPr>
            <a:r>
              <a:rPr lang="en" u="sng">
                <a:solidFill>
                  <a:schemeClr val="hlink"/>
                </a:solidFill>
                <a:latin typeface="Merriweather"/>
                <a:ea typeface="Merriweather"/>
                <a:cs typeface="Merriweather"/>
                <a:sym typeface="Merriweather"/>
                <a:hlinkClick r:id="rId6"/>
              </a:rPr>
              <a:t>MAS Flexibilities </a:t>
            </a:r>
            <a:endParaRPr>
              <a:latin typeface="Merriweather"/>
              <a:ea typeface="Merriweather"/>
              <a:cs typeface="Merriweather"/>
              <a:sym typeface="Merriweather"/>
            </a:endParaRPr>
          </a:p>
          <a:p>
            <a:pPr indent="-304800" lvl="0" marL="457200" rtl="0" algn="l">
              <a:lnSpc>
                <a:spcPct val="100000"/>
              </a:lnSpc>
              <a:spcBef>
                <a:spcPts val="1000"/>
              </a:spcBef>
              <a:spcAft>
                <a:spcPts val="0"/>
              </a:spcAft>
              <a:buClr>
                <a:srgbClr val="000000"/>
              </a:buClr>
              <a:buSzPts val="1200"/>
              <a:buFont typeface="Merriweather"/>
              <a:buChar char="●"/>
            </a:pPr>
            <a:r>
              <a:rPr lang="en" u="sng">
                <a:solidFill>
                  <a:schemeClr val="hlink"/>
                </a:solidFill>
                <a:latin typeface="Merriweather"/>
                <a:ea typeface="Merriweather"/>
                <a:cs typeface="Merriweather"/>
                <a:sym typeface="Merriweather"/>
                <a:hlinkClick r:id="rId7"/>
              </a:rPr>
              <a:t>Order Level Materials FAQs</a:t>
            </a:r>
            <a:endParaRPr>
              <a:latin typeface="Merriweather"/>
              <a:ea typeface="Merriweather"/>
              <a:cs typeface="Merriweather"/>
              <a:sym typeface="Merriweather"/>
            </a:endParaRPr>
          </a:p>
          <a:p>
            <a:pPr indent="-304800" lvl="0" marL="457200" rtl="0" algn="l">
              <a:lnSpc>
                <a:spcPct val="100000"/>
              </a:lnSpc>
              <a:spcBef>
                <a:spcPts val="1000"/>
              </a:spcBef>
              <a:spcAft>
                <a:spcPts val="0"/>
              </a:spcAft>
              <a:buClr>
                <a:srgbClr val="000000"/>
              </a:buClr>
              <a:buSzPts val="1200"/>
              <a:buFont typeface="Merriweather"/>
              <a:buChar char="●"/>
            </a:pPr>
            <a:r>
              <a:rPr lang="en">
                <a:latin typeface="Merriweather"/>
                <a:ea typeface="Merriweather"/>
                <a:cs typeface="Merriweather"/>
                <a:sym typeface="Merriweather"/>
              </a:rPr>
              <a:t>For Questions contact:</a:t>
            </a:r>
            <a:endParaRPr>
              <a:latin typeface="Merriweather"/>
              <a:ea typeface="Merriweather"/>
              <a:cs typeface="Merriweather"/>
              <a:sym typeface="Merriweather"/>
            </a:endParaRPr>
          </a:p>
          <a:p>
            <a:pPr indent="-304800" lvl="1" marL="914400" rtl="0" algn="l">
              <a:lnSpc>
                <a:spcPct val="100000"/>
              </a:lnSpc>
              <a:spcBef>
                <a:spcPts val="1000"/>
              </a:spcBef>
              <a:spcAft>
                <a:spcPts val="0"/>
              </a:spcAft>
              <a:buClr>
                <a:srgbClr val="000000"/>
              </a:buClr>
              <a:buSzPts val="1200"/>
              <a:buFont typeface="Merriweather"/>
              <a:buChar char="○"/>
            </a:pPr>
            <a:r>
              <a:rPr lang="en" u="sng">
                <a:solidFill>
                  <a:schemeClr val="hlink"/>
                </a:solidFill>
                <a:latin typeface="Merriweather"/>
                <a:ea typeface="Merriweather"/>
                <a:cs typeface="Merriweather"/>
                <a:sym typeface="Merriweather"/>
                <a:hlinkClick r:id="rId8"/>
              </a:rPr>
              <a:t>maspmo@gsa.gov</a:t>
            </a:r>
            <a:endParaRPr>
              <a:latin typeface="Merriweather"/>
              <a:ea typeface="Merriweather"/>
              <a:cs typeface="Merriweather"/>
              <a:sym typeface="Merriweather"/>
            </a:endParaRPr>
          </a:p>
          <a:p>
            <a:pPr indent="-304800" lvl="1" marL="914400" rtl="0" algn="l">
              <a:lnSpc>
                <a:spcPct val="100000"/>
              </a:lnSpc>
              <a:spcBef>
                <a:spcPts val="1000"/>
              </a:spcBef>
              <a:spcAft>
                <a:spcPts val="0"/>
              </a:spcAft>
              <a:buClr>
                <a:srgbClr val="000000"/>
              </a:buClr>
              <a:buSzPts val="1200"/>
              <a:buFont typeface="Merriweather"/>
              <a:buChar char="○"/>
            </a:pPr>
            <a:r>
              <a:rPr lang="en" u="sng">
                <a:solidFill>
                  <a:schemeClr val="hlink"/>
                </a:solidFill>
                <a:latin typeface="Merriweather"/>
                <a:ea typeface="Merriweather"/>
                <a:cs typeface="Merriweather"/>
                <a:sym typeface="Merriweather"/>
                <a:hlinkClick r:id="rId9"/>
              </a:rPr>
              <a:t>www.gsa.gov/mas</a:t>
            </a:r>
            <a:endParaRPr>
              <a:latin typeface="Merriweather"/>
              <a:ea typeface="Merriweather"/>
              <a:cs typeface="Merriweather"/>
              <a:sym typeface="Merriweather"/>
            </a:endParaRPr>
          </a:p>
          <a:p>
            <a:pPr indent="-304800" lvl="1" marL="914400" rtl="0" algn="l">
              <a:lnSpc>
                <a:spcPct val="100000"/>
              </a:lnSpc>
              <a:spcBef>
                <a:spcPts val="1000"/>
              </a:spcBef>
              <a:spcAft>
                <a:spcPts val="1000"/>
              </a:spcAft>
              <a:buClr>
                <a:srgbClr val="000000"/>
              </a:buClr>
              <a:buSzPts val="1200"/>
              <a:buFont typeface="Merriweather"/>
              <a:buChar char="○"/>
            </a:pPr>
            <a:r>
              <a:rPr lang="en">
                <a:latin typeface="Merriweather"/>
                <a:ea typeface="Merriweather"/>
                <a:cs typeface="Merriweather"/>
                <a:sym typeface="Merriweather"/>
              </a:rPr>
              <a:t>MAS Page on GSA Interact: </a:t>
            </a:r>
            <a:r>
              <a:rPr lang="en" u="sng">
                <a:solidFill>
                  <a:schemeClr val="hlink"/>
                </a:solidFill>
                <a:latin typeface="Merriweather"/>
                <a:ea typeface="Merriweather"/>
                <a:cs typeface="Merriweather"/>
                <a:sym typeface="Merriweather"/>
                <a:hlinkClick r:id="rId10"/>
              </a:rPr>
              <a:t>https://buy.gsa.gov/interact/community/6/activity-feed</a:t>
            </a:r>
            <a:endParaRPr>
              <a:latin typeface="Merriweather"/>
              <a:ea typeface="Merriweather"/>
              <a:cs typeface="Merriweather"/>
              <a:sym typeface="Merriweather"/>
            </a:endParaRPr>
          </a:p>
        </p:txBody>
      </p:sp>
      <p:pic>
        <p:nvPicPr>
          <p:cNvPr descr="Capitol building and Supreme Court Building in Washington DC, USA (Provided by Getty Images)" id="382" name="Google Shape;382;p35"/>
          <p:cNvPicPr preferRelativeResize="0"/>
          <p:nvPr/>
        </p:nvPicPr>
        <p:blipFill rotWithShape="1">
          <a:blip r:embed="rId11">
            <a:alphaModFix/>
          </a:blip>
          <a:srcRect b="0" l="0" r="0" t="0"/>
          <a:stretch/>
        </p:blipFill>
        <p:spPr>
          <a:xfrm>
            <a:off x="5943600" y="744306"/>
            <a:ext cx="3077551" cy="3195170"/>
          </a:xfrm>
          <a:prstGeom prst="rect">
            <a:avLst/>
          </a:prstGeom>
          <a:noFill/>
          <a:ln>
            <a:noFill/>
          </a:ln>
        </p:spPr>
      </p:pic>
      <p:sp>
        <p:nvSpPr>
          <p:cNvPr id="383" name="Google Shape;383;p35"/>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6"/>
          <p:cNvSpPr txBox="1"/>
          <p:nvPr>
            <p:ph type="title"/>
          </p:nvPr>
        </p:nvSpPr>
        <p:spPr>
          <a:xfrm>
            <a:off x="628650" y="-993775"/>
            <a:ext cx="7886700" cy="99377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Thank you slide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7"/>
          <p:cNvSpPr txBox="1"/>
          <p:nvPr>
            <p:ph type="title"/>
          </p:nvPr>
        </p:nvSpPr>
        <p:spPr>
          <a:xfrm>
            <a:off x="628650" y="-993775"/>
            <a:ext cx="7886700" cy="993775"/>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Closing Slide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4"/>
          <p:cNvSpPr txBox="1"/>
          <p:nvPr>
            <p:ph type="title"/>
          </p:nvPr>
        </p:nvSpPr>
        <p:spPr>
          <a:xfrm>
            <a:off x="311700" y="1781150"/>
            <a:ext cx="8520600" cy="841800"/>
          </a:xfrm>
          <a:prstGeom prst="rect">
            <a:avLst/>
          </a:prstGeom>
          <a:noFill/>
          <a:ln>
            <a:noFill/>
          </a:ln>
        </p:spPr>
        <p:txBody>
          <a:bodyPr anchorCtr="0" anchor="ctr" bIns="91425" lIns="91425" spcFirstLastPara="1" rIns="91425" wrap="square" tIns="91425">
            <a:noAutofit/>
          </a:bodyPr>
          <a:lstStyle/>
          <a:p>
            <a:pPr indent="0" lvl="0" marL="6425" marR="2570" rtl="0" algn="ctr">
              <a:lnSpc>
                <a:spcPct val="109882"/>
              </a:lnSpc>
              <a:spcBef>
                <a:spcPts val="0"/>
              </a:spcBef>
              <a:spcAft>
                <a:spcPts val="0"/>
              </a:spcAft>
              <a:buClr>
                <a:schemeClr val="dk1"/>
              </a:buClr>
              <a:buSzPts val="3600"/>
              <a:buFont typeface="Arial"/>
              <a:buNone/>
            </a:pPr>
            <a:r>
              <a:rPr lang="en" sz="4098">
                <a:solidFill>
                  <a:schemeClr val="dk1"/>
                </a:solidFill>
                <a:latin typeface="Merriweather"/>
                <a:ea typeface="Merriweather"/>
                <a:cs typeface="Merriweather"/>
                <a:sym typeface="Merriweather"/>
              </a:rPr>
              <a:t>MAS Program Refresher</a:t>
            </a:r>
            <a:endParaRPr>
              <a:latin typeface="Merriweather"/>
              <a:ea typeface="Merriweather"/>
              <a:cs typeface="Merriweather"/>
              <a:sym typeface="Merriweather"/>
            </a:endParaRPr>
          </a:p>
        </p:txBody>
      </p:sp>
      <p:sp>
        <p:nvSpPr>
          <p:cNvPr id="90" name="Google Shape;90;p4"/>
          <p:cNvSpPr txBox="1"/>
          <p:nvPr>
            <p:ph idx="12" type="sldNum"/>
          </p:nvPr>
        </p:nvSpPr>
        <p:spPr>
          <a:xfrm>
            <a:off x="8472458" y="47775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cxnSp>
        <p:nvCxnSpPr>
          <p:cNvPr id="91" name="Google Shape;91;p4"/>
          <p:cNvCxnSpPr/>
          <p:nvPr/>
        </p:nvCxnSpPr>
        <p:spPr>
          <a:xfrm>
            <a:off x="2190750" y="3452825"/>
            <a:ext cx="47769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5"/>
          <p:cNvSpPr txBox="1"/>
          <p:nvPr>
            <p:ph type="title"/>
          </p:nvPr>
        </p:nvSpPr>
        <p:spPr>
          <a:xfrm>
            <a:off x="327890" y="-518271"/>
            <a:ext cx="49683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solidFill>
                  <a:schemeClr val="dk1"/>
                </a:solidFill>
                <a:latin typeface="Merriweather"/>
                <a:ea typeface="Merriweather"/>
                <a:cs typeface="Merriweather"/>
                <a:sym typeface="Merriweather"/>
              </a:rPr>
              <a:t>MAS Program Refresher.</a:t>
            </a:r>
            <a:endParaRPr b="1" sz="1800">
              <a:solidFill>
                <a:schemeClr val="dk1"/>
              </a:solidFill>
              <a:latin typeface="Merriweather"/>
              <a:ea typeface="Merriweather"/>
              <a:cs typeface="Merriweather"/>
              <a:sym typeface="Merriweather"/>
            </a:endParaRPr>
          </a:p>
        </p:txBody>
      </p:sp>
      <p:sp>
        <p:nvSpPr>
          <p:cNvPr id="97" name="Google Shape;97;p5"/>
          <p:cNvSpPr txBox="1"/>
          <p:nvPr/>
        </p:nvSpPr>
        <p:spPr>
          <a:xfrm>
            <a:off x="327890" y="447976"/>
            <a:ext cx="49683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 sz="1800" u="none" cap="none" strike="noStrike">
                <a:solidFill>
                  <a:schemeClr val="dk1"/>
                </a:solidFill>
                <a:latin typeface="Merriweather"/>
                <a:ea typeface="Merriweather"/>
                <a:cs typeface="Merriweather"/>
                <a:sym typeface="Merriweather"/>
              </a:rPr>
              <a:t>MAS Program Refresher</a:t>
            </a:r>
            <a:endParaRPr/>
          </a:p>
        </p:txBody>
      </p:sp>
      <p:cxnSp>
        <p:nvCxnSpPr>
          <p:cNvPr id="98" name="Google Shape;98;p5"/>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sp>
        <p:nvSpPr>
          <p:cNvPr id="99" name="Google Shape;99;p5"/>
          <p:cNvSpPr txBox="1"/>
          <p:nvPr>
            <p:ph idx="1" type="body"/>
          </p:nvPr>
        </p:nvSpPr>
        <p:spPr>
          <a:xfrm>
            <a:off x="311700" y="1189425"/>
            <a:ext cx="4968300" cy="33795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The MAS Program is a government-wide contract vehicle that lets federal agencies quickly buy commercial products and services at pre-negotiated terms from multiple vendors through a flexible, streamlined process.</a:t>
            </a:r>
            <a:endParaRPr>
              <a:latin typeface="Merriweather"/>
              <a:ea typeface="Merriweather"/>
              <a:cs typeface="Merriweather"/>
              <a:sym typeface="Merriweather"/>
            </a:endParaRPr>
          </a:p>
          <a:p>
            <a:pPr indent="-304800" lvl="0" marL="457200" rtl="0" algn="l">
              <a:lnSpc>
                <a:spcPct val="100000"/>
              </a:lnSpc>
              <a:spcBef>
                <a:spcPts val="1000"/>
              </a:spcBef>
              <a:spcAft>
                <a:spcPts val="0"/>
              </a:spcAft>
              <a:buClr>
                <a:srgbClr val="000000"/>
              </a:buClr>
              <a:buSzPts val="1200"/>
              <a:buFont typeface="Merriweather"/>
              <a:buChar char="●"/>
            </a:pPr>
            <a:r>
              <a:rPr lang="en">
                <a:latin typeface="Merriweather"/>
                <a:ea typeface="Merriweather"/>
                <a:cs typeface="Merriweather"/>
                <a:sym typeface="Merriweather"/>
              </a:rPr>
              <a:t>Key Roles:</a:t>
            </a:r>
            <a:endParaRPr>
              <a:latin typeface="Merriweather"/>
              <a:ea typeface="Merriweather"/>
              <a:cs typeface="Merriweather"/>
              <a:sym typeface="Merriweather"/>
            </a:endParaRPr>
          </a:p>
          <a:p>
            <a:pPr indent="-304800" lvl="1" marL="914400" rtl="0" algn="l">
              <a:lnSpc>
                <a:spcPct val="100000"/>
              </a:lnSpc>
              <a:spcBef>
                <a:spcPts val="0"/>
              </a:spcBef>
              <a:spcAft>
                <a:spcPts val="0"/>
              </a:spcAft>
              <a:buClr>
                <a:srgbClr val="000000"/>
              </a:buClr>
              <a:buSzPts val="1200"/>
              <a:buFont typeface="Merriweather"/>
              <a:buChar char="○"/>
            </a:pPr>
            <a:r>
              <a:rPr lang="en" u="sng">
                <a:latin typeface="Merriweather"/>
                <a:ea typeface="Merriweather"/>
                <a:cs typeface="Merriweather"/>
                <a:sym typeface="Merriweather"/>
              </a:rPr>
              <a:t>Ordering Activity</a:t>
            </a:r>
            <a:r>
              <a:rPr lang="en">
                <a:latin typeface="Merriweather"/>
                <a:ea typeface="Merriweather"/>
                <a:cs typeface="Merriweather"/>
                <a:sym typeface="Merriweather"/>
              </a:rPr>
              <a:t> - defines requirements (in RFQ), evaluates quotes and determines best value</a:t>
            </a:r>
            <a:endParaRPr>
              <a:latin typeface="Merriweather"/>
              <a:ea typeface="Merriweather"/>
              <a:cs typeface="Merriweather"/>
              <a:sym typeface="Merriweather"/>
            </a:endParaRPr>
          </a:p>
          <a:p>
            <a:pPr indent="-304800" lvl="1" marL="914400" rtl="0" algn="l">
              <a:lnSpc>
                <a:spcPct val="100000"/>
              </a:lnSpc>
              <a:spcBef>
                <a:spcPts val="1000"/>
              </a:spcBef>
              <a:spcAft>
                <a:spcPts val="0"/>
              </a:spcAft>
              <a:buClr>
                <a:srgbClr val="000000"/>
              </a:buClr>
              <a:buSzPts val="1200"/>
              <a:buFont typeface="Merriweather"/>
              <a:buChar char="○"/>
            </a:pPr>
            <a:r>
              <a:rPr lang="en" u="sng">
                <a:latin typeface="Merriweather"/>
                <a:ea typeface="Merriweather"/>
                <a:cs typeface="Merriweather"/>
                <a:sym typeface="Merriweather"/>
              </a:rPr>
              <a:t>MAS Contractor(s)</a:t>
            </a:r>
            <a:r>
              <a:rPr lang="en">
                <a:latin typeface="Merriweather"/>
                <a:ea typeface="Merriweather"/>
                <a:cs typeface="Merriweather"/>
                <a:sym typeface="Merriweather"/>
              </a:rPr>
              <a:t> - quotes products &amp; services within terms of MAS contract</a:t>
            </a:r>
            <a:endParaRPr>
              <a:latin typeface="Merriweather"/>
              <a:ea typeface="Merriweather"/>
              <a:cs typeface="Merriweather"/>
              <a:sym typeface="Merriweather"/>
            </a:endParaRPr>
          </a:p>
          <a:p>
            <a:pPr indent="-304800" lvl="0" marL="457200" rtl="0" algn="l">
              <a:lnSpc>
                <a:spcPct val="100000"/>
              </a:lnSpc>
              <a:spcBef>
                <a:spcPts val="1000"/>
              </a:spcBef>
              <a:spcAft>
                <a:spcPts val="0"/>
              </a:spcAft>
              <a:buClr>
                <a:schemeClr val="dk2"/>
              </a:buClr>
              <a:buSzPts val="1200"/>
              <a:buFont typeface="Merriweather"/>
              <a:buChar char="●"/>
            </a:pPr>
            <a:r>
              <a:rPr lang="en">
                <a:latin typeface="Merriweather"/>
                <a:ea typeface="Merriweather"/>
                <a:cs typeface="Merriweather"/>
                <a:sym typeface="Merriweather"/>
              </a:rPr>
              <a:t>With the Revoloutionary FAR Overhaul (RFO), MAS ordering procedures exist in:</a:t>
            </a:r>
            <a:endParaRPr>
              <a:latin typeface="Merriweather"/>
              <a:ea typeface="Merriweather"/>
              <a:cs typeface="Merriweather"/>
              <a:sym typeface="Merriweather"/>
            </a:endParaRPr>
          </a:p>
          <a:p>
            <a:pPr indent="-317500" lvl="1" marL="914400" rtl="0" algn="l">
              <a:lnSpc>
                <a:spcPct val="115000"/>
              </a:lnSpc>
              <a:spcBef>
                <a:spcPts val="0"/>
              </a:spcBef>
              <a:spcAft>
                <a:spcPts val="0"/>
              </a:spcAft>
              <a:buClr>
                <a:schemeClr val="dk2"/>
              </a:buClr>
              <a:buSzPts val="1400"/>
              <a:buFont typeface="Merriweather"/>
              <a:buChar char="○"/>
            </a:pPr>
            <a:r>
              <a:rPr lang="en">
                <a:latin typeface="Merriweather"/>
                <a:ea typeface="Merriweather"/>
                <a:cs typeface="Merriweather"/>
                <a:sym typeface="Merriweather"/>
              </a:rPr>
              <a:t>RFO Part 8</a:t>
            </a:r>
            <a:endParaRPr>
              <a:latin typeface="Merriweather"/>
              <a:ea typeface="Merriweather"/>
              <a:cs typeface="Merriweather"/>
              <a:sym typeface="Merriweather"/>
            </a:endParaRPr>
          </a:p>
          <a:p>
            <a:pPr indent="-317500" lvl="1" marL="914400" rtl="0" algn="l">
              <a:lnSpc>
                <a:spcPct val="115000"/>
              </a:lnSpc>
              <a:spcBef>
                <a:spcPts val="0"/>
              </a:spcBef>
              <a:spcAft>
                <a:spcPts val="0"/>
              </a:spcAft>
              <a:buClr>
                <a:schemeClr val="dk2"/>
              </a:buClr>
              <a:buSzPts val="1400"/>
              <a:buFont typeface="Merriweather"/>
              <a:buChar char="○"/>
            </a:pPr>
            <a:r>
              <a:rPr lang="en">
                <a:latin typeface="Merriweather"/>
                <a:ea typeface="Merriweather"/>
                <a:cs typeface="Merriweather"/>
                <a:sym typeface="Merriweather"/>
              </a:rPr>
              <a:t>GSAR  538.71</a:t>
            </a:r>
            <a:endParaRPr>
              <a:latin typeface="Merriweather"/>
              <a:ea typeface="Merriweather"/>
              <a:cs typeface="Merriweather"/>
              <a:sym typeface="Merriweather"/>
            </a:endParaRPr>
          </a:p>
          <a:p>
            <a:pPr indent="-317500" lvl="1" marL="914400" rtl="0" algn="l">
              <a:lnSpc>
                <a:spcPct val="115000"/>
              </a:lnSpc>
              <a:spcBef>
                <a:spcPts val="0"/>
              </a:spcBef>
              <a:spcAft>
                <a:spcPts val="0"/>
              </a:spcAft>
              <a:buClr>
                <a:schemeClr val="dk2"/>
              </a:buClr>
              <a:buSzPts val="1400"/>
              <a:buFont typeface="Merriweather"/>
              <a:buChar char="○"/>
            </a:pPr>
            <a:r>
              <a:rPr lang="en">
                <a:latin typeface="Merriweather"/>
                <a:ea typeface="Merriweather"/>
                <a:cs typeface="Merriweather"/>
                <a:sym typeface="Merriweather"/>
              </a:rPr>
              <a:t>GSA.gov</a:t>
            </a:r>
            <a:endParaRPr>
              <a:latin typeface="Merriweather"/>
              <a:ea typeface="Merriweather"/>
              <a:cs typeface="Merriweather"/>
              <a:sym typeface="Merriweather"/>
            </a:endParaRPr>
          </a:p>
          <a:p>
            <a:pPr indent="0" lvl="0" marL="0" rtl="0" algn="l">
              <a:lnSpc>
                <a:spcPct val="115000"/>
              </a:lnSpc>
              <a:spcBef>
                <a:spcPts val="0"/>
              </a:spcBef>
              <a:spcAft>
                <a:spcPts val="0"/>
              </a:spcAft>
              <a:buSzPts val="1200"/>
              <a:buNone/>
            </a:pPr>
            <a:r>
              <a:t/>
            </a:r>
            <a:endParaRPr>
              <a:latin typeface="Merriweather"/>
              <a:ea typeface="Merriweather"/>
              <a:cs typeface="Merriweather"/>
              <a:sym typeface="Merriweather"/>
            </a:endParaRPr>
          </a:p>
        </p:txBody>
      </p:sp>
      <p:pic>
        <p:nvPicPr>
          <p:cNvPr descr="Image of a square box containing RFO FAR Part 8, MAS Ordering Procedures, and GSA.gov, with arrows pointing down between each text, starting with RFO FAR Part 8 at the top." id="100" name="Google Shape;100;p5"/>
          <p:cNvPicPr preferRelativeResize="0"/>
          <p:nvPr/>
        </p:nvPicPr>
        <p:blipFill rotWithShape="1">
          <a:blip r:embed="rId3">
            <a:alphaModFix/>
          </a:blip>
          <a:srcRect b="0" l="0" r="0" t="0"/>
          <a:stretch/>
        </p:blipFill>
        <p:spPr>
          <a:xfrm>
            <a:off x="5818725" y="177450"/>
            <a:ext cx="2567176" cy="3850775"/>
          </a:xfrm>
          <a:prstGeom prst="rect">
            <a:avLst/>
          </a:prstGeom>
          <a:noFill/>
          <a:ln>
            <a:noFill/>
          </a:ln>
        </p:spPr>
      </p:pic>
      <p:sp>
        <p:nvSpPr>
          <p:cNvPr id="101" name="Google Shape;101;p5"/>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6"/>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 sz="1800">
                <a:latin typeface="Merriweather"/>
                <a:ea typeface="Merriweather"/>
                <a:cs typeface="Merriweather"/>
                <a:sym typeface="Merriweather"/>
              </a:rPr>
              <a:t>Key concept: Flexibility within the MAS framework</a:t>
            </a:r>
            <a:endParaRPr b="1" sz="1800">
              <a:latin typeface="Merriweather"/>
              <a:ea typeface="Merriweather"/>
              <a:cs typeface="Merriweather"/>
              <a:sym typeface="Merriweather"/>
            </a:endParaRPr>
          </a:p>
        </p:txBody>
      </p:sp>
      <p:cxnSp>
        <p:nvCxnSpPr>
          <p:cNvPr id="107" name="Google Shape;107;p6"/>
          <p:cNvCxnSpPr/>
          <p:nvPr/>
        </p:nvCxnSpPr>
        <p:spPr>
          <a:xfrm>
            <a:off x="305390" y="1076925"/>
            <a:ext cx="5497200" cy="0"/>
          </a:xfrm>
          <a:prstGeom prst="straightConnector1">
            <a:avLst/>
          </a:prstGeom>
          <a:noFill/>
          <a:ln cap="flat" cmpd="sng" w="9525">
            <a:solidFill>
              <a:schemeClr val="dk2"/>
            </a:solidFill>
            <a:prstDash val="solid"/>
            <a:round/>
            <a:headEnd len="sm" w="sm" type="none"/>
            <a:tailEnd len="sm" w="sm" type="none"/>
          </a:ln>
        </p:spPr>
      </p:cxnSp>
      <p:sp>
        <p:nvSpPr>
          <p:cNvPr id="108" name="Google Shape;108;p6"/>
          <p:cNvSpPr txBox="1"/>
          <p:nvPr>
            <p:ph idx="1" type="body"/>
          </p:nvPr>
        </p:nvSpPr>
        <p:spPr>
          <a:xfrm>
            <a:off x="311700" y="1047350"/>
            <a:ext cx="8141700" cy="34164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75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Streamlined ordering process under the MAS Program</a:t>
            </a:r>
            <a:endParaRPr sz="1200">
              <a:latin typeface="Merriweather"/>
              <a:ea typeface="Merriweather"/>
              <a:cs typeface="Merriweather"/>
              <a:sym typeface="Merriweather"/>
            </a:endParaRPr>
          </a:p>
          <a:p>
            <a:pPr indent="-304800" lvl="0" marL="457200" marR="0" rtl="0" algn="l">
              <a:lnSpc>
                <a:spcPct val="175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Enables flexibility while maintaining compliance with federal acquisition requirements</a:t>
            </a:r>
            <a:endParaRPr sz="1200">
              <a:latin typeface="Merriweather"/>
              <a:ea typeface="Merriweather"/>
              <a:cs typeface="Merriweather"/>
              <a:sym typeface="Merriweather"/>
            </a:endParaRPr>
          </a:p>
          <a:p>
            <a:pPr indent="-304800" lvl="0" marL="457200" rtl="0" algn="l">
              <a:lnSpc>
                <a:spcPct val="175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Allows ordering activities to:</a:t>
            </a:r>
            <a:endParaRPr sz="1200">
              <a:latin typeface="Merriweather"/>
              <a:ea typeface="Merriweather"/>
              <a:cs typeface="Merriweather"/>
              <a:sym typeface="Merriweather"/>
            </a:endParaRPr>
          </a:p>
          <a:p>
            <a:pPr indent="-304800" lvl="1" marL="914400" rtl="0" algn="l">
              <a:lnSpc>
                <a:spcPct val="175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Tailor requirements at the order level</a:t>
            </a:r>
            <a:endParaRPr sz="1200">
              <a:latin typeface="Merriweather"/>
              <a:ea typeface="Merriweather"/>
              <a:cs typeface="Merriweather"/>
              <a:sym typeface="Merriweather"/>
            </a:endParaRPr>
          </a:p>
          <a:p>
            <a:pPr indent="-304800" lvl="1" marL="914400" rtl="0" algn="l">
              <a:lnSpc>
                <a:spcPct val="175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Seek innovative and complete solutions</a:t>
            </a:r>
            <a:endParaRPr sz="1200">
              <a:latin typeface="Merriweather"/>
              <a:ea typeface="Merriweather"/>
              <a:cs typeface="Merriweather"/>
              <a:sym typeface="Merriweather"/>
            </a:endParaRPr>
          </a:p>
          <a:p>
            <a:pPr indent="-304800" lvl="1" marL="914400" rtl="0" algn="l">
              <a:lnSpc>
                <a:spcPct val="175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Leverage contractor expertise and competition</a:t>
            </a:r>
            <a:endParaRPr sz="1200">
              <a:latin typeface="Merriweather"/>
              <a:ea typeface="Merriweather"/>
              <a:cs typeface="Merriweather"/>
              <a:sym typeface="Merriweather"/>
            </a:endParaRPr>
          </a:p>
          <a:p>
            <a:pPr indent="-304800" lvl="0" marL="457200" rtl="0" algn="l">
              <a:lnSpc>
                <a:spcPct val="175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Reduces administrative burden compared to FAR Part 15 procurements</a:t>
            </a:r>
            <a:endParaRPr sz="1200">
              <a:latin typeface="Merriweather"/>
              <a:ea typeface="Merriweather"/>
              <a:cs typeface="Merriweather"/>
              <a:sym typeface="Merriweather"/>
            </a:endParaRPr>
          </a:p>
          <a:p>
            <a:pPr indent="-304800" lvl="0" marL="457200" rtl="0" algn="l">
              <a:lnSpc>
                <a:spcPct val="175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Still requires:</a:t>
            </a:r>
            <a:endParaRPr sz="1200">
              <a:latin typeface="Merriweather"/>
              <a:ea typeface="Merriweather"/>
              <a:cs typeface="Merriweather"/>
              <a:sym typeface="Merriweather"/>
            </a:endParaRPr>
          </a:p>
          <a:p>
            <a:pPr indent="-304800" lvl="1" marL="914400" rtl="0" algn="l">
              <a:lnSpc>
                <a:spcPct val="175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Fair opportunity</a:t>
            </a:r>
            <a:endParaRPr sz="1200">
              <a:latin typeface="Merriweather"/>
              <a:ea typeface="Merriweather"/>
              <a:cs typeface="Merriweather"/>
              <a:sym typeface="Merriweather"/>
            </a:endParaRPr>
          </a:p>
          <a:p>
            <a:pPr indent="-304800" lvl="1" marL="914400" rtl="0" algn="l">
              <a:lnSpc>
                <a:spcPct val="175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Best value determination</a:t>
            </a:r>
            <a:endParaRPr sz="1200">
              <a:latin typeface="Merriweather"/>
              <a:ea typeface="Merriweather"/>
              <a:cs typeface="Merriweather"/>
              <a:sym typeface="Merriweather"/>
            </a:endParaRPr>
          </a:p>
          <a:p>
            <a:pPr indent="-304800" lvl="1" marL="914400" rtl="0" algn="l">
              <a:lnSpc>
                <a:spcPct val="175000"/>
              </a:lnSpc>
              <a:spcBef>
                <a:spcPts val="0"/>
              </a:spcBef>
              <a:spcAft>
                <a:spcPts val="0"/>
              </a:spcAft>
              <a:buClr>
                <a:srgbClr val="000000"/>
              </a:buClr>
              <a:buSzPts val="1200"/>
              <a:buFont typeface="Merriweather"/>
              <a:buChar char="○"/>
            </a:pPr>
            <a:r>
              <a:rPr lang="en" sz="1200">
                <a:latin typeface="Merriweather"/>
                <a:ea typeface="Merriweather"/>
                <a:cs typeface="Merriweather"/>
                <a:sym typeface="Merriweather"/>
              </a:rPr>
              <a:t>Proper documentation</a:t>
            </a:r>
            <a:endParaRPr sz="1200">
              <a:latin typeface="Merriweather"/>
              <a:ea typeface="Merriweather"/>
              <a:cs typeface="Merriweather"/>
              <a:sym typeface="Merriweather"/>
            </a:endParaRPr>
          </a:p>
          <a:p>
            <a:pPr indent="0" lvl="0" marL="0" rtl="0" algn="l">
              <a:lnSpc>
                <a:spcPct val="100000"/>
              </a:lnSpc>
              <a:spcBef>
                <a:spcPts val="0"/>
              </a:spcBef>
              <a:spcAft>
                <a:spcPts val="0"/>
              </a:spcAft>
              <a:buSzPts val="1400"/>
              <a:buNone/>
            </a:pPr>
            <a:r>
              <a:t/>
            </a:r>
            <a:endParaRPr sz="1200">
              <a:latin typeface="Merriweather"/>
              <a:ea typeface="Merriweather"/>
              <a:cs typeface="Merriweather"/>
              <a:sym typeface="Merriweather"/>
            </a:endParaRPr>
          </a:p>
        </p:txBody>
      </p:sp>
      <p:pic>
        <p:nvPicPr>
          <p:cNvPr descr="a cartoon drawing of a yellow key with black dots on it . (Provided by Tenor)" id="109" name="Google Shape;109;p6"/>
          <p:cNvPicPr preferRelativeResize="0"/>
          <p:nvPr/>
        </p:nvPicPr>
        <p:blipFill rotWithShape="1">
          <a:blip r:embed="rId3">
            <a:alphaModFix/>
          </a:blip>
          <a:srcRect b="0" l="0" r="0" t="0"/>
          <a:stretch/>
        </p:blipFill>
        <p:spPr>
          <a:xfrm>
            <a:off x="6487701" y="1925351"/>
            <a:ext cx="1650025" cy="2259950"/>
          </a:xfrm>
          <a:prstGeom prst="rect">
            <a:avLst/>
          </a:prstGeom>
          <a:noFill/>
          <a:ln>
            <a:noFill/>
          </a:ln>
        </p:spPr>
      </p:pic>
      <p:sp>
        <p:nvSpPr>
          <p:cNvPr id="110" name="Google Shape;110;p6"/>
          <p:cNvSpPr txBox="1"/>
          <p:nvPr>
            <p:ph idx="12" type="sldNum"/>
          </p:nvPr>
        </p:nvSpPr>
        <p:spPr>
          <a:xfrm>
            <a:off x="845340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7"/>
          <p:cNvSpPr txBox="1"/>
          <p:nvPr>
            <p:ph type="title"/>
          </p:nvPr>
        </p:nvSpPr>
        <p:spPr>
          <a:xfrm>
            <a:off x="311700" y="445025"/>
            <a:ext cx="49683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SzPts val="1400"/>
              <a:buNone/>
            </a:pPr>
            <a:r>
              <a:rPr b="1" lang="en" sz="1800">
                <a:latin typeface="Merriweather"/>
                <a:ea typeface="Merriweather"/>
                <a:cs typeface="Merriweather"/>
                <a:sym typeface="Merriweather"/>
              </a:rPr>
              <a:t>Why Order-Level Flexibility Matters</a:t>
            </a:r>
            <a:endParaRPr b="1" sz="1800">
              <a:latin typeface="Merriweather"/>
              <a:ea typeface="Merriweather"/>
              <a:cs typeface="Merriweather"/>
              <a:sym typeface="Merriweather"/>
            </a:endParaRPr>
          </a:p>
        </p:txBody>
      </p:sp>
      <p:cxnSp>
        <p:nvCxnSpPr>
          <p:cNvPr id="116" name="Google Shape;116;p7"/>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sp>
        <p:nvSpPr>
          <p:cNvPr id="117" name="Google Shape;117;p7"/>
          <p:cNvSpPr txBox="1"/>
          <p:nvPr>
            <p:ph idx="1" type="body"/>
          </p:nvPr>
        </p:nvSpPr>
        <p:spPr>
          <a:xfrm>
            <a:off x="311700" y="1281875"/>
            <a:ext cx="4968300" cy="3179400"/>
          </a:xfrm>
          <a:prstGeom prst="rect">
            <a:avLst/>
          </a:prstGeom>
          <a:noFill/>
          <a:ln>
            <a:noFill/>
          </a:ln>
        </p:spPr>
        <p:txBody>
          <a:bodyPr anchorCtr="0" anchor="t" bIns="91425" lIns="91425" spcFirstLastPara="1" rIns="91425" wrap="square" tIns="91425">
            <a:noAutofit/>
          </a:bodyPr>
          <a:lstStyle/>
          <a:p>
            <a:pPr indent="-304800" lvl="0" marL="4572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Flexibilities help agencies:</a:t>
            </a:r>
            <a:endParaRPr>
              <a:latin typeface="Merriweather"/>
              <a:ea typeface="Merriweather"/>
              <a:cs typeface="Merriweather"/>
              <a:sym typeface="Merriweather"/>
            </a:endParaRPr>
          </a:p>
          <a:p>
            <a:pPr indent="-304800" lvl="1" marL="9144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Reduce procurement lead time</a:t>
            </a:r>
            <a:endParaRPr>
              <a:latin typeface="Merriweather"/>
              <a:ea typeface="Merriweather"/>
              <a:cs typeface="Merriweather"/>
              <a:sym typeface="Merriweather"/>
            </a:endParaRPr>
          </a:p>
          <a:p>
            <a:pPr indent="-304800" lvl="1" marL="9144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Procure complete solutions</a:t>
            </a:r>
            <a:endParaRPr>
              <a:latin typeface="Merriweather"/>
              <a:ea typeface="Merriweather"/>
              <a:cs typeface="Merriweather"/>
              <a:sym typeface="Merriweather"/>
            </a:endParaRPr>
          </a:p>
          <a:p>
            <a:pPr indent="-304800" lvl="1" marL="9144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Leverage innovative solutions</a:t>
            </a:r>
            <a:endParaRPr>
              <a:latin typeface="Merriweather"/>
              <a:ea typeface="Merriweather"/>
              <a:cs typeface="Merriweather"/>
              <a:sym typeface="Merriweather"/>
            </a:endParaRPr>
          </a:p>
          <a:p>
            <a:pPr indent="-304800" lvl="1" marL="9144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Promote best value</a:t>
            </a:r>
            <a:endParaRPr>
              <a:latin typeface="Merriweather"/>
              <a:ea typeface="Merriweather"/>
              <a:cs typeface="Merriweather"/>
              <a:sym typeface="Merriweather"/>
            </a:endParaRPr>
          </a:p>
          <a:p>
            <a:pPr indent="-304800" lvl="1" marL="914400" rtl="0" algn="l">
              <a:lnSpc>
                <a:spcPct val="175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Effectively source the best solution</a:t>
            </a:r>
            <a:endParaRPr>
              <a:latin typeface="Merriweather"/>
              <a:ea typeface="Merriweather"/>
              <a:cs typeface="Merriweather"/>
              <a:sym typeface="Merriweather"/>
            </a:endParaRPr>
          </a:p>
          <a:p>
            <a:pPr indent="0" lvl="0" marL="0" rtl="0" algn="l">
              <a:lnSpc>
                <a:spcPct val="100000"/>
              </a:lnSpc>
              <a:spcBef>
                <a:spcPts val="0"/>
              </a:spcBef>
              <a:spcAft>
                <a:spcPts val="0"/>
              </a:spcAft>
              <a:buSzPts val="1200"/>
              <a:buNone/>
            </a:pPr>
            <a:r>
              <a:t/>
            </a:r>
            <a:endParaRPr>
              <a:latin typeface="Merriweather"/>
              <a:ea typeface="Merriweather"/>
              <a:cs typeface="Merriweather"/>
              <a:sym typeface="Merriweather"/>
            </a:endParaRPr>
          </a:p>
        </p:txBody>
      </p:sp>
      <p:pic>
        <p:nvPicPr>
          <p:cNvPr descr="Businesswoman pulling arrow graph go path to goal or target, symbol of growth concept Vector illustration (Provided by Getty Images)" id="118" name="Google Shape;118;p7"/>
          <p:cNvPicPr preferRelativeResize="0"/>
          <p:nvPr/>
        </p:nvPicPr>
        <p:blipFill rotWithShape="1">
          <a:blip r:embed="rId3">
            <a:alphaModFix/>
          </a:blip>
          <a:srcRect b="0" l="0" r="0" t="0"/>
          <a:stretch/>
        </p:blipFill>
        <p:spPr>
          <a:xfrm>
            <a:off x="5409275" y="389834"/>
            <a:ext cx="3063174" cy="3677240"/>
          </a:xfrm>
          <a:prstGeom prst="rect">
            <a:avLst/>
          </a:prstGeom>
          <a:noFill/>
          <a:ln>
            <a:noFill/>
          </a:ln>
        </p:spPr>
      </p:pic>
      <p:sp>
        <p:nvSpPr>
          <p:cNvPr id="119" name="Google Shape;119;p7"/>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8"/>
          <p:cNvSpPr txBox="1"/>
          <p:nvPr>
            <p:ph type="title"/>
          </p:nvPr>
        </p:nvSpPr>
        <p:spPr>
          <a:xfrm>
            <a:off x="311700" y="1781150"/>
            <a:ext cx="8520600" cy="841800"/>
          </a:xfrm>
          <a:prstGeom prst="rect">
            <a:avLst/>
          </a:prstGeom>
          <a:noFill/>
          <a:ln>
            <a:noFill/>
          </a:ln>
        </p:spPr>
        <p:txBody>
          <a:bodyPr anchorCtr="0" anchor="ctr" bIns="91425" lIns="91425" spcFirstLastPara="1" rIns="91425" wrap="square" tIns="91425">
            <a:noAutofit/>
          </a:bodyPr>
          <a:lstStyle/>
          <a:p>
            <a:pPr indent="0" lvl="0" marL="6425" marR="2570" rtl="0" algn="ctr">
              <a:lnSpc>
                <a:spcPct val="109882"/>
              </a:lnSpc>
              <a:spcBef>
                <a:spcPts val="0"/>
              </a:spcBef>
              <a:spcAft>
                <a:spcPts val="0"/>
              </a:spcAft>
              <a:buClr>
                <a:schemeClr val="dk1"/>
              </a:buClr>
              <a:buSzPts val="3600"/>
              <a:buFont typeface="Arial"/>
              <a:buNone/>
            </a:pPr>
            <a:r>
              <a:rPr lang="en" sz="4098">
                <a:solidFill>
                  <a:schemeClr val="dk1"/>
                </a:solidFill>
                <a:latin typeface="Merriweather"/>
                <a:ea typeface="Merriweather"/>
                <a:cs typeface="Merriweather"/>
                <a:sym typeface="Merriweather"/>
              </a:rPr>
              <a:t>RFQ Scope Flexibilities</a:t>
            </a:r>
            <a:endParaRPr sz="4098">
              <a:solidFill>
                <a:schemeClr val="dk1"/>
              </a:solidFill>
              <a:latin typeface="Merriweather"/>
              <a:ea typeface="Merriweather"/>
              <a:cs typeface="Merriweather"/>
              <a:sym typeface="Merriweather"/>
            </a:endParaRPr>
          </a:p>
        </p:txBody>
      </p:sp>
      <p:cxnSp>
        <p:nvCxnSpPr>
          <p:cNvPr id="125" name="Google Shape;125;p8"/>
          <p:cNvCxnSpPr/>
          <p:nvPr/>
        </p:nvCxnSpPr>
        <p:spPr>
          <a:xfrm>
            <a:off x="2190750" y="3452825"/>
            <a:ext cx="4776900" cy="0"/>
          </a:xfrm>
          <a:prstGeom prst="straightConnector1">
            <a:avLst/>
          </a:prstGeom>
          <a:noFill/>
          <a:ln cap="flat" cmpd="sng" w="9525">
            <a:solidFill>
              <a:schemeClr val="dk2"/>
            </a:solidFill>
            <a:prstDash val="solid"/>
            <a:round/>
            <a:headEnd len="sm" w="sm" type="none"/>
            <a:tailEnd len="sm" w="sm" type="none"/>
          </a:ln>
        </p:spPr>
      </p:cxnSp>
      <p:sp>
        <p:nvSpPr>
          <p:cNvPr id="126" name="Google Shape;126;p8"/>
          <p:cNvSpPr txBox="1"/>
          <p:nvPr>
            <p:ph idx="12" type="sldNum"/>
          </p:nvPr>
        </p:nvSpPr>
        <p:spPr>
          <a:xfrm>
            <a:off x="8472458" y="477751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9"/>
          <p:cNvSpPr txBox="1"/>
          <p:nvPr>
            <p:ph type="title"/>
          </p:nvPr>
        </p:nvSpPr>
        <p:spPr>
          <a:xfrm>
            <a:off x="311700" y="329613"/>
            <a:ext cx="4968300" cy="688112"/>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latin typeface="Merriweather"/>
                <a:ea typeface="Merriweather"/>
                <a:cs typeface="Merriweather"/>
                <a:sym typeface="Merriweather"/>
              </a:rPr>
              <a:t>Defining RFQ Scope Within MAS SIN Structure</a:t>
            </a:r>
            <a:endParaRPr b="1" sz="1800">
              <a:latin typeface="Merriweather"/>
              <a:ea typeface="Merriweather"/>
              <a:cs typeface="Merriweather"/>
              <a:sym typeface="Merriweather"/>
            </a:endParaRPr>
          </a:p>
          <a:p>
            <a:pPr indent="0" lvl="0" marL="0" rtl="0" algn="l">
              <a:lnSpc>
                <a:spcPct val="100000"/>
              </a:lnSpc>
              <a:spcBef>
                <a:spcPts val="0"/>
              </a:spcBef>
              <a:spcAft>
                <a:spcPts val="0"/>
              </a:spcAft>
              <a:buSzPts val="1400"/>
              <a:buNone/>
            </a:pPr>
            <a:r>
              <a:t/>
            </a:r>
            <a:endParaRPr b="1" sz="1800">
              <a:latin typeface="Merriweather"/>
              <a:ea typeface="Merriweather"/>
              <a:cs typeface="Merriweather"/>
              <a:sym typeface="Merriweather"/>
            </a:endParaRPr>
          </a:p>
        </p:txBody>
      </p:sp>
      <p:cxnSp>
        <p:nvCxnSpPr>
          <p:cNvPr id="132" name="Google Shape;132;p9"/>
          <p:cNvCxnSpPr/>
          <p:nvPr/>
        </p:nvCxnSpPr>
        <p:spPr>
          <a:xfrm>
            <a:off x="305390" y="1076925"/>
            <a:ext cx="4990800" cy="0"/>
          </a:xfrm>
          <a:prstGeom prst="straightConnector1">
            <a:avLst/>
          </a:prstGeom>
          <a:noFill/>
          <a:ln cap="flat" cmpd="sng" w="9525">
            <a:solidFill>
              <a:schemeClr val="dk2"/>
            </a:solidFill>
            <a:prstDash val="solid"/>
            <a:round/>
            <a:headEnd len="sm" w="sm" type="none"/>
            <a:tailEnd len="sm" w="sm" type="none"/>
          </a:ln>
        </p:spPr>
      </p:cxnSp>
      <p:sp>
        <p:nvSpPr>
          <p:cNvPr id="133" name="Google Shape;133;p9"/>
          <p:cNvSpPr txBox="1"/>
          <p:nvPr>
            <p:ph idx="1" type="body"/>
          </p:nvPr>
        </p:nvSpPr>
        <p:spPr>
          <a:xfrm>
            <a:off x="311700" y="1108375"/>
            <a:ext cx="5491800" cy="337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853"/>
              <a:buFont typeface="Arial"/>
              <a:buNone/>
            </a:pPr>
            <a:r>
              <a:rPr b="1" lang="en">
                <a:latin typeface="Merriweather"/>
                <a:ea typeface="Merriweather"/>
                <a:cs typeface="Merriweather"/>
                <a:sym typeface="Merriweather"/>
              </a:rPr>
              <a:t>The MAS Program includes:</a:t>
            </a:r>
            <a:endParaRPr b="1">
              <a:latin typeface="Merriweather"/>
              <a:ea typeface="Merriweather"/>
              <a:cs typeface="Merriweather"/>
              <a:sym typeface="Merriweather"/>
            </a:endParaRPr>
          </a:p>
          <a:p>
            <a:pPr indent="-304800" lvl="0" marL="457200" rtl="0" algn="l">
              <a:lnSpc>
                <a:spcPct val="90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12 Large Categories</a:t>
            </a:r>
            <a:endParaRPr>
              <a:latin typeface="Merriweather"/>
              <a:ea typeface="Merriweather"/>
              <a:cs typeface="Merriweather"/>
              <a:sym typeface="Merriweather"/>
            </a:endParaRPr>
          </a:p>
          <a:p>
            <a:pPr indent="-304800" lvl="0" marL="457200" rtl="0" algn="l">
              <a:lnSpc>
                <a:spcPct val="90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78 Subcategories</a:t>
            </a:r>
            <a:endParaRPr>
              <a:latin typeface="Merriweather"/>
              <a:ea typeface="Merriweather"/>
              <a:cs typeface="Merriweather"/>
              <a:sym typeface="Merriweather"/>
            </a:endParaRPr>
          </a:p>
          <a:p>
            <a:pPr indent="-304800" lvl="0" marL="457200" rtl="0" algn="l">
              <a:lnSpc>
                <a:spcPct val="90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277 Special Item Numbers (SINs)</a:t>
            </a:r>
            <a:endParaRPr>
              <a:latin typeface="Merriweather"/>
              <a:ea typeface="Merriweather"/>
              <a:cs typeface="Merriweather"/>
              <a:sym typeface="Merriweather"/>
            </a:endParaRPr>
          </a:p>
          <a:p>
            <a:pPr indent="0" lvl="0" marL="0" rtl="0" algn="l">
              <a:lnSpc>
                <a:spcPct val="165000"/>
              </a:lnSpc>
              <a:spcBef>
                <a:spcPts val="1000"/>
              </a:spcBef>
              <a:spcAft>
                <a:spcPts val="0"/>
              </a:spcAft>
              <a:buClr>
                <a:schemeClr val="dk1"/>
              </a:buClr>
              <a:buSzPts val="853"/>
              <a:buFont typeface="Arial"/>
              <a:buNone/>
            </a:pPr>
            <a:r>
              <a:rPr lang="en">
                <a:latin typeface="Merriweather"/>
                <a:ea typeface="Merriweather"/>
                <a:cs typeface="Merriweather"/>
                <a:sym typeface="Merriweather"/>
              </a:rPr>
              <a:t>Similar products/services exist under multiple SINs</a:t>
            </a:r>
            <a:endParaRPr>
              <a:latin typeface="Merriweather"/>
              <a:ea typeface="Merriweather"/>
              <a:cs typeface="Merriweather"/>
              <a:sym typeface="Merriweather"/>
            </a:endParaRPr>
          </a:p>
          <a:p>
            <a:pPr indent="0" lvl="0" marL="0" rtl="0" algn="l">
              <a:lnSpc>
                <a:spcPct val="90000"/>
              </a:lnSpc>
              <a:spcBef>
                <a:spcPts val="0"/>
              </a:spcBef>
              <a:spcAft>
                <a:spcPts val="0"/>
              </a:spcAft>
              <a:buClr>
                <a:schemeClr val="dk1"/>
              </a:buClr>
              <a:buSzPts val="853"/>
              <a:buFont typeface="Arial"/>
              <a:buNone/>
            </a:pPr>
            <a:r>
              <a:rPr b="1" lang="en" u="sng">
                <a:latin typeface="Merriweather"/>
                <a:ea typeface="Merriweather"/>
                <a:cs typeface="Merriweather"/>
                <a:sym typeface="Merriweather"/>
              </a:rPr>
              <a:t>Key Principle:</a:t>
            </a:r>
            <a:r>
              <a:rPr b="1" lang="en">
                <a:latin typeface="Merriweather"/>
                <a:ea typeface="Merriweather"/>
                <a:cs typeface="Merriweather"/>
                <a:sym typeface="Merriweather"/>
              </a:rPr>
              <a:t> </a:t>
            </a:r>
            <a:r>
              <a:rPr lang="en">
                <a:latin typeface="Merriweather"/>
                <a:ea typeface="Merriweather"/>
                <a:cs typeface="Merriweather"/>
                <a:sym typeface="Merriweather"/>
              </a:rPr>
              <a:t>By default, the scope of a Request for Quote (RFQ) is the entire MAS Solicitation, regardless of which SIN(s) is selected in eBuy</a:t>
            </a:r>
            <a:endParaRPr>
              <a:latin typeface="Merriweather"/>
              <a:ea typeface="Merriweather"/>
              <a:cs typeface="Merriweather"/>
              <a:sym typeface="Merriweather"/>
            </a:endParaRPr>
          </a:p>
          <a:p>
            <a:pPr indent="0" lvl="0" marL="0" rtl="0" algn="l">
              <a:lnSpc>
                <a:spcPct val="100000"/>
              </a:lnSpc>
              <a:spcBef>
                <a:spcPts val="1000"/>
              </a:spcBef>
              <a:spcAft>
                <a:spcPts val="0"/>
              </a:spcAft>
              <a:buClr>
                <a:schemeClr val="dk1"/>
              </a:buClr>
              <a:buSzPts val="853"/>
              <a:buFont typeface="Arial"/>
              <a:buNone/>
            </a:pPr>
            <a:r>
              <a:rPr b="1" lang="en">
                <a:latin typeface="Merriweather"/>
                <a:ea typeface="Merriweather"/>
                <a:cs typeface="Merriweather"/>
                <a:sym typeface="Merriweather"/>
              </a:rPr>
              <a:t>What This Means for Ordering Activities:</a:t>
            </a:r>
            <a:endParaRPr b="1">
              <a:latin typeface="Merriweather"/>
              <a:ea typeface="Merriweather"/>
              <a:cs typeface="Merriweather"/>
              <a:sym typeface="Merriweather"/>
            </a:endParaRPr>
          </a:p>
          <a:p>
            <a:pPr indent="-304800" lvl="0" marL="457200" rtl="0" algn="l">
              <a:lnSpc>
                <a:spcPct val="90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RFQs are open to all SINs unless explicitly restricted</a:t>
            </a:r>
            <a:endParaRPr>
              <a:latin typeface="Merriweather"/>
              <a:ea typeface="Merriweather"/>
              <a:cs typeface="Merriweather"/>
              <a:sym typeface="Merriweather"/>
            </a:endParaRPr>
          </a:p>
          <a:p>
            <a:pPr indent="-304800" lvl="0" marL="457200" rtl="0" algn="l">
              <a:lnSpc>
                <a:spcPct val="90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Selecting SINs in eBuy may limit visibility, but not scope</a:t>
            </a:r>
            <a:endParaRPr>
              <a:latin typeface="Merriweather"/>
              <a:ea typeface="Merriweather"/>
              <a:cs typeface="Merriweather"/>
              <a:sym typeface="Merriweather"/>
            </a:endParaRPr>
          </a:p>
          <a:p>
            <a:pPr indent="-304800" lvl="0" marL="457200" rtl="0" algn="l">
              <a:lnSpc>
                <a:spcPct val="90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Contractors may quote using any awarded SIN unless the RFQ clearly states otherwise</a:t>
            </a:r>
            <a:endParaRPr>
              <a:latin typeface="Merriweather"/>
              <a:ea typeface="Merriweather"/>
              <a:cs typeface="Merriweather"/>
              <a:sym typeface="Merriweather"/>
            </a:endParaRPr>
          </a:p>
          <a:p>
            <a:pPr indent="0" lvl="0" marL="0" rtl="0" algn="l">
              <a:lnSpc>
                <a:spcPct val="100000"/>
              </a:lnSpc>
              <a:spcBef>
                <a:spcPts val="1000"/>
              </a:spcBef>
              <a:spcAft>
                <a:spcPts val="0"/>
              </a:spcAft>
              <a:buClr>
                <a:schemeClr val="dk1"/>
              </a:buClr>
              <a:buSzPts val="853"/>
              <a:buFont typeface="Arial"/>
              <a:buNone/>
            </a:pPr>
            <a:r>
              <a:rPr b="1" lang="en">
                <a:latin typeface="Merriweather"/>
                <a:ea typeface="Merriweather"/>
                <a:cs typeface="Merriweather"/>
                <a:sym typeface="Merriweather"/>
              </a:rPr>
              <a:t>Best Practice:</a:t>
            </a:r>
            <a:endParaRPr b="1">
              <a:latin typeface="Merriweather"/>
              <a:ea typeface="Merriweather"/>
              <a:cs typeface="Merriweather"/>
              <a:sym typeface="Merriweather"/>
            </a:endParaRPr>
          </a:p>
          <a:p>
            <a:pPr indent="-304800" lvl="0" marL="457200" rtl="0" algn="l">
              <a:lnSpc>
                <a:spcPct val="90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Avoid unnecessarily restricting SINs</a:t>
            </a:r>
            <a:endParaRPr>
              <a:latin typeface="Merriweather"/>
              <a:ea typeface="Merriweather"/>
              <a:cs typeface="Merriweather"/>
              <a:sym typeface="Merriweather"/>
            </a:endParaRPr>
          </a:p>
          <a:p>
            <a:pPr indent="-304800" lvl="0" marL="457200" rtl="0" algn="l">
              <a:lnSpc>
                <a:spcPct val="90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Use SIN limitations only when justified by technical requirements</a:t>
            </a:r>
            <a:endParaRPr>
              <a:latin typeface="Merriweather"/>
              <a:ea typeface="Merriweather"/>
              <a:cs typeface="Merriweather"/>
              <a:sym typeface="Merriweather"/>
            </a:endParaRPr>
          </a:p>
          <a:p>
            <a:pPr indent="-304800" lvl="0" marL="457200" rtl="0" algn="l">
              <a:lnSpc>
                <a:spcPct val="90000"/>
              </a:lnSpc>
              <a:spcBef>
                <a:spcPts val="0"/>
              </a:spcBef>
              <a:spcAft>
                <a:spcPts val="0"/>
              </a:spcAft>
              <a:buClr>
                <a:srgbClr val="000000"/>
              </a:buClr>
              <a:buSzPts val="1200"/>
              <a:buFont typeface="Merriweather"/>
              <a:buChar char="●"/>
            </a:pPr>
            <a:r>
              <a:rPr lang="en">
                <a:latin typeface="Merriweather"/>
                <a:ea typeface="Merriweather"/>
                <a:cs typeface="Merriweather"/>
                <a:sym typeface="Merriweather"/>
              </a:rPr>
              <a:t>Promote competition and flexibility by keeping scope broad</a:t>
            </a:r>
            <a:endParaRPr>
              <a:latin typeface="Merriweather"/>
              <a:ea typeface="Merriweather"/>
              <a:cs typeface="Merriweather"/>
              <a:sym typeface="Merriweather"/>
            </a:endParaRPr>
          </a:p>
          <a:p>
            <a:pPr indent="0" lvl="0" marL="0" rtl="0" algn="l">
              <a:lnSpc>
                <a:spcPct val="100000"/>
              </a:lnSpc>
              <a:spcBef>
                <a:spcPts val="0"/>
              </a:spcBef>
              <a:spcAft>
                <a:spcPts val="0"/>
              </a:spcAft>
              <a:buSzPts val="1200"/>
              <a:buNone/>
            </a:pPr>
            <a:r>
              <a:t/>
            </a:r>
            <a:endParaRPr>
              <a:latin typeface="Merriweather"/>
              <a:ea typeface="Merriweather"/>
              <a:cs typeface="Merriweather"/>
              <a:sym typeface="Merriweather"/>
            </a:endParaRPr>
          </a:p>
        </p:txBody>
      </p:sp>
      <p:pic>
        <p:nvPicPr>
          <p:cNvPr descr="About USDA | USDA" id="134" name="Google Shape;134;p9"/>
          <p:cNvPicPr preferRelativeResize="0"/>
          <p:nvPr/>
        </p:nvPicPr>
        <p:blipFill rotWithShape="1">
          <a:blip r:embed="rId3">
            <a:alphaModFix amt="66000"/>
          </a:blip>
          <a:srcRect b="0" l="31517" r="31521" t="0"/>
          <a:stretch/>
        </p:blipFill>
        <p:spPr>
          <a:xfrm>
            <a:off x="6104041" y="1210691"/>
            <a:ext cx="1918500" cy="2038500"/>
          </a:xfrm>
          <a:prstGeom prst="roundRect">
            <a:avLst>
              <a:gd fmla="val 7729" name="adj"/>
            </a:avLst>
          </a:prstGeom>
          <a:noFill/>
          <a:ln>
            <a:noFill/>
          </a:ln>
          <a:effectLst>
            <a:outerShdw blurRad="57150" rotWithShape="0" algn="bl" dir="5400000" dist="19050">
              <a:srgbClr val="000000">
                <a:alpha val="50196"/>
              </a:srgbClr>
            </a:outerShdw>
          </a:effectLst>
        </p:spPr>
      </p:pic>
      <p:sp>
        <p:nvSpPr>
          <p:cNvPr id="135" name="Google Shape;135;p9"/>
          <p:cNvSpPr txBox="1"/>
          <p:nvPr/>
        </p:nvSpPr>
        <p:spPr>
          <a:xfrm>
            <a:off x="5976450" y="3510450"/>
            <a:ext cx="2359476" cy="829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1200"/>
              </a:spcAft>
              <a:buClr>
                <a:srgbClr val="000000"/>
              </a:buClr>
              <a:buSzPts val="1100"/>
              <a:buFont typeface="Arial"/>
              <a:buNone/>
            </a:pPr>
            <a:r>
              <a:rPr b="1" i="0" lang="en" sz="1200" u="sng" cap="none" strike="noStrike">
                <a:solidFill>
                  <a:srgbClr val="000000"/>
                </a:solidFill>
                <a:latin typeface="Merriweather"/>
                <a:ea typeface="Merriweather"/>
                <a:cs typeface="Merriweather"/>
                <a:sym typeface="Merriweather"/>
              </a:rPr>
              <a:t>Note:</a:t>
            </a:r>
            <a:r>
              <a:rPr b="0" i="0" lang="en" sz="1200" u="none" cap="none" strike="noStrike">
                <a:solidFill>
                  <a:srgbClr val="000000"/>
                </a:solidFill>
                <a:latin typeface="Merriweather"/>
                <a:ea typeface="Merriweather"/>
                <a:cs typeface="Merriweather"/>
                <a:sym typeface="Merriweather"/>
              </a:rPr>
              <a:t> This principle was reinforced in </a:t>
            </a:r>
            <a:r>
              <a:rPr b="1" i="0" lang="en" sz="1200" u="sng" cap="none" strike="noStrike">
                <a:solidFill>
                  <a:srgbClr val="01558E"/>
                </a:solidFill>
                <a:latin typeface="Merriweather"/>
                <a:ea typeface="Merriweather"/>
                <a:cs typeface="Merriweather"/>
                <a:sym typeface="Merriweather"/>
                <a:hlinkClick r:id="rId4">
                  <a:extLst>
                    <a:ext uri="{A12FA001-AC4F-418D-AE19-62706E023703}">
                      <ahyp:hlinkClr val="tx"/>
                    </a:ext>
                  </a:extLst>
                </a:hlinkClick>
              </a:rPr>
              <a:t>GAO B-416787</a:t>
            </a:r>
            <a:endParaRPr b="1" i="0" sz="1200" u="none" cap="none" strike="noStrike">
              <a:solidFill>
                <a:srgbClr val="01558E"/>
              </a:solidFill>
              <a:latin typeface="Merriweather"/>
              <a:ea typeface="Merriweather"/>
              <a:cs typeface="Merriweather"/>
              <a:sym typeface="Merriweather"/>
            </a:endParaRPr>
          </a:p>
        </p:txBody>
      </p:sp>
      <p:sp>
        <p:nvSpPr>
          <p:cNvPr id="136" name="Google Shape;136;p9"/>
          <p:cNvSpPr txBox="1"/>
          <p:nvPr>
            <p:ph idx="12" type="sldNum"/>
          </p:nvPr>
        </p:nvSpPr>
        <p:spPr>
          <a:xfrm>
            <a:off x="8472458" y="4758467"/>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NakiaGraham</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B2D3974F-6F1A-4FDD-AA25-C56DCA8C1CA7</vt:lpwstr>
  </property>
  <property fmtid="{D5CDD505-2E9C-101B-9397-08002B2CF9AE}" pid="3" name="ArticulatePath">
    <vt:lpwstr>FAST 2026_ Deep Dive into GSA’s MAS Order Flexibilities</vt:lpwstr>
  </property>
</Properties>
</file>