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comments/comment2.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5"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56">
          <p15:clr>
            <a:srgbClr val="000000"/>
          </p15:clr>
        </p15:guide>
        <p15:guide id="2" pos="5328">
          <p15:clr>
            <a:srgbClr val="000000"/>
          </p15:clr>
        </p15:guide>
        <p15:guide id="3" orient="horz" pos="606">
          <p15:clr>
            <a:srgbClr val="9AA0A6"/>
          </p15:clr>
        </p15:guide>
        <p15:guide id="4" orient="horz" pos="540">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i Brown - ZCRC" initials="" lastIdx="2" clrIdx="0"/>
  <p:cmAuthor id="1" name="Jacqueline Baker - ZCRC"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3772" autoAdjust="0"/>
  </p:normalViewPr>
  <p:slideViewPr>
    <p:cSldViewPr snapToGrid="0">
      <p:cViewPr varScale="1">
        <p:scale>
          <a:sx n="141" d="100"/>
          <a:sy n="141" d="100"/>
        </p:scale>
        <p:origin x="744" y="120"/>
      </p:cViewPr>
      <p:guideLst>
        <p:guide orient="horz" pos="756"/>
        <p:guide pos="5328"/>
        <p:guide orient="horz" pos="606"/>
        <p:guide orient="horz" pos="540"/>
      </p:guideLst>
    </p:cSldViewPr>
  </p:slideViewPr>
  <p:outlineViewPr>
    <p:cViewPr>
      <p:scale>
        <a:sx n="33" d="100"/>
        <a:sy n="33" d="100"/>
      </p:scale>
      <p:origin x="0" y="-68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8-01T18:34:24.892" idx="2">
    <p:pos x="854" y="1234"/>
    <p:text>there is a strike through the web address. are we using this web address or not?</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3-08-01T18:34:58.831" idx="1">
    <p:pos x="6000" y="0"/>
    <p:text>there is a strike through on this web address.  Are we using it or not?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77" name="Google Shape;7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9" name="Google Shape;149;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2" indent="0" algn="l" rtl="0">
              <a:lnSpc>
                <a:spcPct val="100000"/>
              </a:lnSpc>
              <a:spcBef>
                <a:spcPts val="360"/>
              </a:spcBef>
              <a:spcAft>
                <a:spcPts val="0"/>
              </a:spcAft>
              <a:buSzPts val="1400"/>
              <a:buNone/>
            </a:pPr>
            <a:endParaRPr dirty="0"/>
          </a:p>
          <a:p>
            <a:pPr marL="1371600" lvl="2" indent="-228600" algn="l" rtl="0">
              <a:lnSpc>
                <a:spcPct val="100000"/>
              </a:lnSpc>
              <a:spcBef>
                <a:spcPts val="571"/>
              </a:spcBef>
              <a:spcAft>
                <a:spcPts val="0"/>
              </a:spcAft>
              <a:buSzPts val="1400"/>
              <a:buNone/>
            </a:pPr>
            <a:endParaRPr dirty="0"/>
          </a:p>
        </p:txBody>
      </p:sp>
      <p:sp>
        <p:nvSpPr>
          <p:cNvPr id="150" name="Google Shape;150;p10: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r>
              <a:rPr lang="en-US">
                <a:solidFill>
                  <a:srgbClr val="000000"/>
                </a:solidFill>
              </a:rPr>
              <a:t>Page  </a:t>
            </a:r>
            <a:fld id="{00000000-1234-1234-1234-123412341234}" type="slidenum">
              <a:rPr lang="en-US">
                <a:solidFill>
                  <a:srgbClr val="000000"/>
                </a:solidFill>
              </a:rPr>
              <a:t>10</a:t>
            </a:fld>
            <a:endParaRPr>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11</a:t>
            </a:fld>
            <a:endParaRPr/>
          </a:p>
        </p:txBody>
      </p:sp>
      <p:sp>
        <p:nvSpPr>
          <p:cNvPr id="156" name="Google Shape;156;p11:notes"/>
          <p:cNvSpPr>
            <a:spLocks noGrp="1" noRot="1" noChangeAspect="1"/>
          </p:cNvSpPr>
          <p:nvPr>
            <p:ph type="sldImg" idx="2"/>
          </p:nvPr>
        </p:nvSpPr>
        <p:spPr>
          <a:xfrm>
            <a:off x="412750" y="703263"/>
            <a:ext cx="6223000" cy="35020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7" name="Google Shape;157;p11:notes"/>
          <p:cNvSpPr txBox="1">
            <a:spLocks noGrp="1"/>
          </p:cNvSpPr>
          <p:nvPr>
            <p:ph type="body" idx="1"/>
          </p:nvPr>
        </p:nvSpPr>
        <p:spPr>
          <a:xfrm>
            <a:off x="704850" y="4437063"/>
            <a:ext cx="5635625" cy="4205287"/>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360"/>
              </a:spcBef>
              <a:spcAft>
                <a:spcPts val="0"/>
              </a:spcAft>
              <a:buSzPts val="1400"/>
              <a:buNone/>
            </a:pPr>
            <a:r>
              <a:rPr lang="en-US"/>
              <a:t>Slide is self-explanatory and does not have notes.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2" name="Google Shape;162;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60"/>
              </a:spcBef>
              <a:spcAft>
                <a:spcPts val="0"/>
              </a:spcAft>
              <a:buSzPts val="1400"/>
              <a:buNone/>
            </a:pPr>
            <a:endParaRPr dirty="0"/>
          </a:p>
        </p:txBody>
      </p:sp>
      <p:sp>
        <p:nvSpPr>
          <p:cNvPr id="163" name="Google Shape;163;p12: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Page  </a:t>
            </a:r>
            <a:fld id="{00000000-1234-1234-1234-123412341234}" type="slidenum">
              <a:rPr lang="en-US"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2" name="Google Shape;172;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GSA eLibrary provides access to information on millions of supplies and services. It is the official online source for complete GSA and VA Schedules contract award information. </a:t>
            </a:r>
            <a:endParaRPr/>
          </a:p>
          <a:p>
            <a:pPr marL="457200" marR="0" lvl="0" indent="-228600" algn="l" rtl="0">
              <a:lnSpc>
                <a:spcPct val="100000"/>
              </a:lnSpc>
              <a:spcBef>
                <a:spcPts val="360"/>
              </a:spcBef>
              <a:spcAft>
                <a:spcPts val="0"/>
              </a:spcAft>
              <a:buSzPts val="1400"/>
              <a:buNone/>
            </a:pPr>
            <a:endParaRPr sz="1200">
              <a:solidFill>
                <a:schemeClr val="dk1"/>
              </a:solidFill>
              <a:latin typeface="Arial"/>
              <a:ea typeface="Arial"/>
              <a:cs typeface="Arial"/>
              <a:sym typeface="Arial"/>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GSA eLibrary is a centralized source for researching Schedules that include:</a:t>
            </a:r>
            <a:endParaRPr/>
          </a:p>
          <a:p>
            <a:pPr marL="457200" marR="0" lvl="0" indent="-228600" algn="l" rtl="0">
              <a:lnSpc>
                <a:spcPct val="100000"/>
              </a:lnSpc>
              <a:spcBef>
                <a:spcPts val="360"/>
              </a:spcBef>
              <a:spcAft>
                <a:spcPts val="0"/>
              </a:spcAft>
              <a:buSzPts val="1400"/>
              <a:buNone/>
            </a:pPr>
            <a:endParaRPr sz="1200">
              <a:solidFill>
                <a:schemeClr val="dk1"/>
              </a:solidFill>
              <a:latin typeface="Arial"/>
              <a:ea typeface="Arial"/>
              <a:cs typeface="Arial"/>
              <a:sym typeface="Arial"/>
            </a:endParaRPr>
          </a:p>
          <a:p>
            <a:pPr marL="171450" lvl="0" indent="-171450" algn="l" rtl="0">
              <a:lnSpc>
                <a:spcPct val="100000"/>
              </a:lnSpc>
              <a:spcBef>
                <a:spcPts val="360"/>
              </a:spcBef>
              <a:spcAft>
                <a:spcPts val="0"/>
              </a:spcAft>
              <a:buSzPts val="1400"/>
              <a:buFont typeface="Arial"/>
              <a:buChar char="•"/>
            </a:pPr>
            <a:r>
              <a:rPr lang="en-US" sz="1200">
                <a:solidFill>
                  <a:schemeClr val="dk1"/>
                </a:solidFill>
                <a:latin typeface="Arial"/>
                <a:ea typeface="Arial"/>
                <a:cs typeface="Arial"/>
                <a:sym typeface="Arial"/>
              </a:rPr>
              <a:t>Basic ordering guidelines</a:t>
            </a:r>
            <a:endParaRPr/>
          </a:p>
          <a:p>
            <a:pPr marL="171450" lvl="0" indent="-171450" algn="l" rtl="0">
              <a:lnSpc>
                <a:spcPct val="100000"/>
              </a:lnSpc>
              <a:spcBef>
                <a:spcPts val="360"/>
              </a:spcBef>
              <a:spcAft>
                <a:spcPts val="0"/>
              </a:spcAft>
              <a:buSzPts val="1400"/>
              <a:buFont typeface="Arial"/>
              <a:buChar char="•"/>
            </a:pPr>
            <a:r>
              <a:rPr lang="en-US" sz="1200">
                <a:solidFill>
                  <a:schemeClr val="dk1"/>
                </a:solidFill>
                <a:latin typeface="Arial"/>
                <a:ea typeface="Arial"/>
                <a:cs typeface="Arial"/>
                <a:sym typeface="Arial"/>
              </a:rPr>
              <a:t>Complete Schedule listings</a:t>
            </a:r>
            <a:endParaRPr/>
          </a:p>
          <a:p>
            <a:pPr marL="171450" lvl="0" indent="-171450" algn="l" rtl="0">
              <a:lnSpc>
                <a:spcPct val="100000"/>
              </a:lnSpc>
              <a:spcBef>
                <a:spcPts val="360"/>
              </a:spcBef>
              <a:spcAft>
                <a:spcPts val="0"/>
              </a:spcAft>
              <a:buSzPts val="1400"/>
              <a:buFont typeface="Arial"/>
              <a:buChar char="•"/>
            </a:pPr>
            <a:r>
              <a:rPr lang="en-US" sz="1200">
                <a:solidFill>
                  <a:schemeClr val="dk1"/>
                </a:solidFill>
                <a:latin typeface="Arial"/>
                <a:ea typeface="Arial"/>
                <a:cs typeface="Arial"/>
                <a:sym typeface="Arial"/>
              </a:rPr>
              <a:t>Powerful search engine</a:t>
            </a:r>
            <a:endParaRPr/>
          </a:p>
          <a:p>
            <a:pPr marL="171450" lvl="0" indent="-171450" algn="l" rtl="0">
              <a:lnSpc>
                <a:spcPct val="100000"/>
              </a:lnSpc>
              <a:spcBef>
                <a:spcPts val="360"/>
              </a:spcBef>
              <a:spcAft>
                <a:spcPts val="0"/>
              </a:spcAft>
              <a:buSzPts val="1400"/>
              <a:buFont typeface="Arial"/>
              <a:buChar char="•"/>
            </a:pPr>
            <a:r>
              <a:rPr lang="en-US" sz="1200">
                <a:solidFill>
                  <a:schemeClr val="dk1"/>
                </a:solidFill>
                <a:latin typeface="Arial"/>
                <a:ea typeface="Arial"/>
                <a:cs typeface="Arial"/>
                <a:sym typeface="Arial"/>
              </a:rPr>
              <a:t>Vendor socioeconomic status</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 </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GSA eLibrary enables you to search which suppliers have a contract and what is currently available. Searches can be conducted using various search options, e.g. Schedule contractor’s name, contract number, SIN / NAICS, Schedule number or keyword. </a:t>
            </a:r>
            <a:endParaRPr/>
          </a:p>
          <a:p>
            <a:pPr marL="457200" marR="0" lvl="0" indent="-228600" algn="l" rtl="0">
              <a:lnSpc>
                <a:spcPct val="100000"/>
              </a:lnSpc>
              <a:spcBef>
                <a:spcPts val="360"/>
              </a:spcBef>
              <a:spcAft>
                <a:spcPts val="0"/>
              </a:spcAft>
              <a:buSzPts val="1400"/>
              <a:buNone/>
            </a:pPr>
            <a:endParaRPr sz="1200">
              <a:solidFill>
                <a:schemeClr val="dk1"/>
              </a:solidFill>
              <a:latin typeface="Arial"/>
              <a:ea typeface="Arial"/>
              <a:cs typeface="Arial"/>
              <a:sym typeface="Arial"/>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GSA eLibrary provides links to GSA </a:t>
            </a:r>
            <a:r>
              <a:rPr lang="en-US" sz="1200" i="1">
                <a:solidFill>
                  <a:schemeClr val="dk1"/>
                </a:solidFill>
                <a:latin typeface="Arial"/>
                <a:ea typeface="Arial"/>
                <a:cs typeface="Arial"/>
                <a:sym typeface="Arial"/>
              </a:rPr>
              <a:t>Advantage!</a:t>
            </a:r>
            <a:r>
              <a:rPr lang="en-US" sz="1200">
                <a:solidFill>
                  <a:schemeClr val="dk1"/>
                </a:solidFill>
                <a:latin typeface="Arial"/>
                <a:ea typeface="Arial"/>
                <a:cs typeface="Arial"/>
                <a:sym typeface="Arial"/>
              </a:rPr>
              <a:t>® and GSA eBuy for ordering agencies and provides direct access to contractor websites and email addresses.</a:t>
            </a:r>
            <a:endParaRPr/>
          </a:p>
          <a:p>
            <a:pPr marL="457200" marR="0" lvl="0" indent="-228600" algn="l" rtl="0">
              <a:lnSpc>
                <a:spcPct val="100000"/>
              </a:lnSpc>
              <a:spcBef>
                <a:spcPts val="360"/>
              </a:spcBef>
              <a:spcAft>
                <a:spcPts val="0"/>
              </a:spcAft>
              <a:buSzPts val="1400"/>
              <a:buNone/>
            </a:pPr>
            <a:endParaRPr/>
          </a:p>
        </p:txBody>
      </p:sp>
      <p:sp>
        <p:nvSpPr>
          <p:cNvPr id="173" name="Google Shape;173;p13: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Page  </a:t>
            </a:r>
            <a:fld id="{00000000-1234-1234-1234-123412341234}" type="slidenum">
              <a:rPr lang="en-US" sz="1200" b="0" i="0" u="none" strike="noStrike" cap="none">
                <a:solidFill>
                  <a:srgbClr val="000000"/>
                </a:solidFill>
                <a:latin typeface="Arial"/>
                <a:ea typeface="Arial"/>
                <a:cs typeface="Arial"/>
                <a:sym typeface="Arial"/>
              </a:rPr>
              <a:t>13</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3" name="Google Shape;183;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Issuing an RFQ via eBuy allows ordering activities to post requirements, obtain quotes, and award orders electronically.</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 </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eBuy, GSA’s electronic Request for Quotation (RFQ) system, streamlines the buying process with point and click functionality by allowing RFQs and RFIs to be exchanged between Federal buyers and Schedule contractors. Use of eBuy increases competition in Federal contracting through its transparency feature; it allows maximum exposure to all vendors within a specific SIN. eBuy greatly supports civilian and DoD goals of increased competition in contracting.</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 </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Market research may be facilitated using eBuy to distribute an RFI to Schedule contractors. Using an RFI via eBuy may produce valuable feedback from potential Schedule contractors on how to best tailor the acquisition and how to best utilize Schedule sources. RFIs should be clearly identified as such and include a statement such as: “This is a request for information only. No award will be made as a result of this request.”</a:t>
            </a:r>
            <a:endParaRPr/>
          </a:p>
          <a:p>
            <a:pPr marL="457200" marR="0" lvl="0" indent="-228600" algn="l" rtl="0">
              <a:lnSpc>
                <a:spcPct val="100000"/>
              </a:lnSpc>
              <a:spcBef>
                <a:spcPts val="360"/>
              </a:spcBef>
              <a:spcAft>
                <a:spcPts val="0"/>
              </a:spcAft>
              <a:buSzPts val="1400"/>
              <a:buNone/>
            </a:pPr>
            <a:endParaRPr/>
          </a:p>
        </p:txBody>
      </p:sp>
      <p:sp>
        <p:nvSpPr>
          <p:cNvPr id="184" name="Google Shape;184;p14: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Page  </a:t>
            </a:r>
            <a:fld id="{00000000-1234-1234-1234-123412341234}" type="slidenum">
              <a:rPr lang="en-US" sz="1200" b="0" i="0" u="none" strike="noStrike" cap="none">
                <a:solidFill>
                  <a:srgbClr val="000000"/>
                </a:solidFill>
                <a:latin typeface="Arial"/>
                <a:ea typeface="Arial"/>
                <a:cs typeface="Arial"/>
                <a:sym typeface="Arial"/>
              </a:rPr>
              <a:t>14</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3" name="Google Shape;193;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Issuing an RFQ via eBuy allows ordering activities to post requirements, obtain quotes, and award orders electronically.</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 </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eBuy, GSA’s electronic Request for Quotation (RFQ) system, streamlines the buying process with point and click functionality by allowing RFQs and RFIs to be exchanged between Federal buyers and Schedule contractors. Use of eBuy increases competition in Federal contracting through its transparency feature; it allows maximum exposure to all vendors within a specific SIN. eBuy greatly supports civilian and DoD goals of increased competition in contracting.</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 </a:t>
            </a:r>
            <a:endParaRPr/>
          </a:p>
          <a:p>
            <a:pPr marL="457200" marR="0" lvl="0" indent="-228600" algn="l" rtl="0">
              <a:lnSpc>
                <a:spcPct val="100000"/>
              </a:lnSpc>
              <a:spcBef>
                <a:spcPts val="360"/>
              </a:spcBef>
              <a:spcAft>
                <a:spcPts val="0"/>
              </a:spcAft>
              <a:buSzPts val="1400"/>
              <a:buNone/>
            </a:pPr>
            <a:r>
              <a:rPr lang="en-US" sz="1200">
                <a:solidFill>
                  <a:schemeClr val="dk1"/>
                </a:solidFill>
                <a:latin typeface="Arial"/>
                <a:ea typeface="Arial"/>
                <a:cs typeface="Arial"/>
                <a:sym typeface="Arial"/>
              </a:rPr>
              <a:t>Market research may be facilitated using eBuy to distribute an RFI to Schedule contractors. Using an RFI via eBuy may produce valuable feedback from potential Schedule contractors on how to best tailor the acquisition and how to best utilize Schedule sources. RFIs should be clearly identified as such and include a statement such as: “This is a request for information only. No award will be made as a result of this request.”</a:t>
            </a:r>
            <a:endParaRPr/>
          </a:p>
          <a:p>
            <a:pPr marL="457200" marR="0" lvl="0" indent="-228600" algn="l" rtl="0">
              <a:lnSpc>
                <a:spcPct val="100000"/>
              </a:lnSpc>
              <a:spcBef>
                <a:spcPts val="360"/>
              </a:spcBef>
              <a:spcAft>
                <a:spcPts val="0"/>
              </a:spcAft>
              <a:buSzPts val="1400"/>
              <a:buNone/>
            </a:pPr>
            <a:endParaRPr/>
          </a:p>
        </p:txBody>
      </p:sp>
      <p:sp>
        <p:nvSpPr>
          <p:cNvPr id="194" name="Google Shape;194;p15: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Page  </a:t>
            </a:r>
            <a:fld id="{00000000-1234-1234-1234-123412341234}" type="slidenum">
              <a:rPr lang="en-US" sz="1200" b="0" i="0" u="none" strike="noStrike" cap="none">
                <a:solidFill>
                  <a:srgbClr val="000000"/>
                </a:solidFill>
                <a:latin typeface="Arial"/>
                <a:ea typeface="Arial"/>
                <a:cs typeface="Arial"/>
                <a:sym typeface="Arial"/>
              </a:rPr>
              <a:t>15</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00" name="Google Shape;20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5" name="Google Shape;8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 name="Google Shape;109;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171450" lvl="0" indent="-171450" algn="l" rtl="0">
              <a:lnSpc>
                <a:spcPct val="100000"/>
              </a:lnSpc>
              <a:spcBef>
                <a:spcPts val="1200"/>
              </a:spcBef>
              <a:spcAft>
                <a:spcPts val="0"/>
              </a:spcAft>
              <a:buSzPts val="1400"/>
              <a:buFont typeface="Arial"/>
              <a:buChar char="•"/>
            </a:pPr>
            <a:endParaRPr b="1" dirty="0">
              <a:latin typeface="Arial"/>
              <a:ea typeface="Arial"/>
              <a:cs typeface="Arial"/>
              <a:sym typeface="Arial"/>
            </a:endParaRPr>
          </a:p>
        </p:txBody>
      </p:sp>
      <p:sp>
        <p:nvSpPr>
          <p:cNvPr id="110" name="Google Shape;110;p5: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r>
              <a:rPr lang="en-US">
                <a:latin typeface="Arial"/>
                <a:ea typeface="Arial"/>
                <a:cs typeface="Arial"/>
                <a:sym typeface="Arial"/>
              </a:rPr>
              <a:t>Page  </a:t>
            </a:r>
            <a:fld id="{00000000-1234-1234-1234-123412341234}" type="slidenum">
              <a:rPr lang="en-US">
                <a:latin typeface="Arial"/>
                <a:ea typeface="Arial"/>
                <a:cs typeface="Arial"/>
                <a:sym typeface="Arial"/>
              </a:rPr>
              <a:t>5</a:t>
            </a:fld>
            <a:endParaRPr>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6" name="Google Shape;116;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1269"/>
              </a:spcBef>
              <a:spcAft>
                <a:spcPts val="0"/>
              </a:spcAft>
              <a:buSzPts val="1400"/>
              <a:buNone/>
            </a:pPr>
            <a:endParaRPr dirty="0"/>
          </a:p>
        </p:txBody>
      </p:sp>
      <p:sp>
        <p:nvSpPr>
          <p:cNvPr id="117" name="Google Shape;117;p6: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r>
              <a:rPr lang="en-US">
                <a:solidFill>
                  <a:srgbClr val="000000"/>
                </a:solidFill>
              </a:rPr>
              <a:t>Page  </a:t>
            </a:r>
            <a:fld id="{00000000-1234-1234-1234-123412341234}" type="slidenum">
              <a:rPr lang="en-US">
                <a:solidFill>
                  <a:srgbClr val="000000"/>
                </a:solidFill>
              </a:rPr>
              <a:t>6</a:t>
            </a:fld>
            <a:endParaRPr>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3" name="Google Shape;123;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60"/>
              </a:spcBef>
              <a:spcAft>
                <a:spcPts val="0"/>
              </a:spcAft>
              <a:buSzPts val="1400"/>
              <a:buNone/>
            </a:pPr>
            <a:endParaRPr dirty="0">
              <a:latin typeface="Arial"/>
              <a:ea typeface="Arial"/>
              <a:cs typeface="Arial"/>
              <a:sym typeface="Arial"/>
            </a:endParaRPr>
          </a:p>
        </p:txBody>
      </p:sp>
      <p:sp>
        <p:nvSpPr>
          <p:cNvPr id="124" name="Google Shape;124;p7: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solidFill>
                  <a:srgbClr val="000000"/>
                </a:solidFill>
                <a:latin typeface="Arial"/>
                <a:ea typeface="Arial"/>
                <a:cs typeface="Arial"/>
                <a:sym typeface="Arial"/>
              </a:rPr>
              <a:t>7</a:t>
            </a:fld>
            <a:endParaRPr>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3" name="Google Shape;133;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914400" lvl="1" indent="-228600" algn="l" rtl="0">
              <a:lnSpc>
                <a:spcPct val="100000"/>
              </a:lnSpc>
              <a:spcBef>
                <a:spcPts val="0"/>
              </a:spcBef>
              <a:spcAft>
                <a:spcPts val="0"/>
              </a:spcAft>
              <a:buSzPts val="1400"/>
              <a:buNone/>
            </a:pPr>
            <a:endParaRPr dirty="0">
              <a:latin typeface="Arial"/>
              <a:ea typeface="Arial"/>
              <a:cs typeface="Arial"/>
              <a:sym typeface="Arial"/>
            </a:endParaRPr>
          </a:p>
        </p:txBody>
      </p:sp>
      <p:sp>
        <p:nvSpPr>
          <p:cNvPr id="134" name="Google Shape;134;p8: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solidFill>
                  <a:srgbClr val="000000"/>
                </a:solidFill>
                <a:latin typeface="Arial"/>
                <a:ea typeface="Arial"/>
                <a:cs typeface="Arial"/>
                <a:sym typeface="Arial"/>
              </a:rPr>
              <a:t>8</a:t>
            </a:fld>
            <a:endParaRPr>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2" name="Google Shape;142;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360"/>
              </a:spcBef>
              <a:spcAft>
                <a:spcPts val="0"/>
              </a:spcAft>
              <a:buSzPts val="1400"/>
              <a:buNone/>
            </a:pPr>
            <a:endParaRPr b="1" dirty="0"/>
          </a:p>
        </p:txBody>
      </p:sp>
      <p:sp>
        <p:nvSpPr>
          <p:cNvPr id="143" name="Google Shape;143;p9: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r>
              <a:rPr lang="en-US">
                <a:solidFill>
                  <a:srgbClr val="000000"/>
                </a:solidFill>
              </a:rPr>
              <a:t>Page  </a:t>
            </a:r>
            <a:fld id="{00000000-1234-1234-1234-123412341234}" type="slidenum">
              <a:rPr lang="en-US">
                <a:solidFill>
                  <a:srgbClr val="000000"/>
                </a:solidFill>
              </a:rPr>
              <a:t>9</a:t>
            </a:fld>
            <a:endParaRP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a:stretch/>
        </p:blipFill>
        <p:spPr>
          <a:xfrm>
            <a:off x="3175" y="0"/>
            <a:ext cx="9140823" cy="1289875"/>
          </a:xfrm>
          <a:prstGeom prst="rect">
            <a:avLst/>
          </a:prstGeom>
          <a:noFill/>
          <a:ln>
            <a:noFill/>
          </a:ln>
        </p:spPr>
      </p:pic>
      <p:sp>
        <p:nvSpPr>
          <p:cNvPr id="16" name="Google Shape;16;p2"/>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7" name="Google Shape;17;p2"/>
          <p:cNvSpPr/>
          <p:nvPr/>
        </p:nvSpPr>
        <p:spPr>
          <a:xfrm>
            <a:off x="-8700" y="3975750"/>
            <a:ext cx="9161400" cy="11676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671325" y="1805750"/>
            <a:ext cx="1698487" cy="30572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1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5" name="Google Shape;45;p12"/>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46" name="Google Shape;46;p1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9" name="Google Shape;49;p13"/>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0" name="Google Shape;50;p13"/>
          <p:cNvSpPr txBox="1">
            <a:spLocks noGrp="1"/>
          </p:cNvSpPr>
          <p:nvPr>
            <p:ph type="body" idx="2"/>
          </p:nvPr>
        </p:nvSpPr>
        <p:spPr>
          <a:xfrm>
            <a:off x="457200" y="1631157"/>
            <a:ext cx="4040188"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1" name="Google Shape;51;p13"/>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4"/>
          </p:nvPr>
        </p:nvSpPr>
        <p:spPr>
          <a:xfrm>
            <a:off x="4645027" y="1631157"/>
            <a:ext cx="4041775"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6" name="Google Shape;56;p1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9" name="Google Shape;59;p15"/>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0" name="Google Shape;60;p15"/>
          <p:cNvSpPr txBox="1">
            <a:spLocks noGrp="1"/>
          </p:cNvSpPr>
          <p:nvPr>
            <p:ph type="body" idx="2"/>
          </p:nvPr>
        </p:nvSpPr>
        <p:spPr>
          <a:xfrm>
            <a:off x="457202" y="1076326"/>
            <a:ext cx="3008313" cy="3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1" name="Google Shape;61;p1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4" name="Google Shape;64;p16"/>
          <p:cNvSpPr>
            <a:spLocks noGrp="1"/>
          </p:cNvSpPr>
          <p:nvPr>
            <p:ph type="pic" idx="2"/>
          </p:nvPr>
        </p:nvSpPr>
        <p:spPr>
          <a:xfrm>
            <a:off x="1792288" y="459581"/>
            <a:ext cx="5486400" cy="3086100"/>
          </a:xfrm>
          <a:prstGeom prst="rect">
            <a:avLst/>
          </a:prstGeom>
          <a:noFill/>
          <a:ln>
            <a:noFill/>
          </a:ln>
        </p:spPr>
      </p:sp>
      <p:sp>
        <p:nvSpPr>
          <p:cNvPr id="65" name="Google Shape;65;p16"/>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6" name="Google Shape;66;p1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9" name="Google Shape;69;p17"/>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0" name="Google Shape;70;p1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73" name="Google Shape;73;p18"/>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4" name="Google Shape;74;p1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Content2">
  <p:cSld name="Title &amp; Content2">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420702" y="914400"/>
            <a:ext cx="8329599" cy="3790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SzPts val="1400"/>
              <a:buNone/>
              <a:defRPr sz="1687"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SzPts val="1400"/>
              <a:buNone/>
              <a:defRPr sz="1547"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SzPts val="1400"/>
              <a:buNone/>
              <a:defRPr sz="1406"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9pPr>
          </a:lstStyle>
          <a:p>
            <a:endParaRPr/>
          </a:p>
        </p:txBody>
      </p:sp>
      <p:sp>
        <p:nvSpPr>
          <p:cNvPr id="25" name="Google Shape;25;p4"/>
          <p:cNvSpPr txBox="1">
            <a:spLocks noGrp="1"/>
          </p:cNvSpPr>
          <p:nvPr>
            <p:ph type="title"/>
          </p:nvPr>
        </p:nvSpPr>
        <p:spPr>
          <a:xfrm>
            <a:off x="457200" y="523875"/>
            <a:ext cx="8229600" cy="3143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6"/>
        <p:cNvGrpSpPr/>
        <p:nvPr/>
      </p:nvGrpSpPr>
      <p:grpSpPr>
        <a:xfrm>
          <a:off x="0" y="0"/>
          <a:ext cx="0" cy="0"/>
          <a:chOff x="0" y="0"/>
          <a:chExt cx="0" cy="0"/>
        </a:xfrm>
      </p:grpSpPr>
      <p:sp>
        <p:nvSpPr>
          <p:cNvPr id="27" name="Google Shape;27;p5"/>
          <p:cNvSpPr txBox="1">
            <a:spLocks noGrp="1"/>
          </p:cNvSpPr>
          <p:nvPr>
            <p:ph type="body" idx="1"/>
          </p:nvPr>
        </p:nvSpPr>
        <p:spPr>
          <a:xfrm>
            <a:off x="419102" y="1028701"/>
            <a:ext cx="8405799" cy="367664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SzPts val="1400"/>
              <a:buNone/>
              <a:defRPr sz="1687"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SzPts val="1400"/>
              <a:buNone/>
              <a:defRPr sz="1547"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SzPts val="1400"/>
              <a:buNone/>
              <a:defRPr sz="1406"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9pPr>
          </a:lstStyle>
          <a:p>
            <a:endParaRPr/>
          </a:p>
        </p:txBody>
      </p:sp>
      <p:sp>
        <p:nvSpPr>
          <p:cNvPr id="28" name="Google Shape;28;p5"/>
          <p:cNvSpPr txBox="1">
            <a:spLocks noGrp="1"/>
          </p:cNvSpPr>
          <p:nvPr>
            <p:ph type="title"/>
          </p:nvPr>
        </p:nvSpPr>
        <p:spPr>
          <a:xfrm>
            <a:off x="419100" y="533401"/>
            <a:ext cx="82296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K">
  <p:cSld name="Two Content-K">
    <p:spTree>
      <p:nvGrpSpPr>
        <p:cNvPr id="1" name="Shape 29"/>
        <p:cNvGrpSpPr/>
        <p:nvPr/>
      </p:nvGrpSpPr>
      <p:grpSpPr>
        <a:xfrm>
          <a:off x="0" y="0"/>
          <a:ext cx="0" cy="0"/>
          <a:chOff x="0" y="0"/>
          <a:chExt cx="0" cy="0"/>
        </a:xfrm>
      </p:grpSpPr>
      <p:sp>
        <p:nvSpPr>
          <p:cNvPr id="30" name="Google Shape;30;p6"/>
          <p:cNvSpPr txBox="1">
            <a:spLocks noGrp="1"/>
          </p:cNvSpPr>
          <p:nvPr>
            <p:ph type="body" idx="1"/>
          </p:nvPr>
        </p:nvSpPr>
        <p:spPr>
          <a:xfrm>
            <a:off x="420701" y="1028701"/>
            <a:ext cx="4010578" cy="367664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SzPts val="1400"/>
              <a:buNone/>
              <a:defRPr sz="1687"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SzPts val="1400"/>
              <a:buNone/>
              <a:defRPr sz="1547"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SzPts val="1400"/>
              <a:buNone/>
              <a:defRPr sz="1406"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9pPr>
          </a:lstStyle>
          <a:p>
            <a:endParaRPr/>
          </a:p>
        </p:txBody>
      </p:sp>
      <p:sp>
        <p:nvSpPr>
          <p:cNvPr id="31" name="Google Shape;31;p6"/>
          <p:cNvSpPr txBox="1">
            <a:spLocks noGrp="1"/>
          </p:cNvSpPr>
          <p:nvPr>
            <p:ph type="body" idx="2"/>
          </p:nvPr>
        </p:nvSpPr>
        <p:spPr>
          <a:xfrm>
            <a:off x="4611701" y="1038226"/>
            <a:ext cx="4010578" cy="367664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SzPts val="1400"/>
              <a:buNone/>
              <a:defRPr sz="1687"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SzPts val="1400"/>
              <a:buNone/>
              <a:defRPr sz="1547"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SzPts val="1400"/>
              <a:buNone/>
              <a:defRPr sz="1406"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266" b="0" i="0" u="none" strike="noStrike" cap="none">
                <a:solidFill>
                  <a:srgbClr val="000000"/>
                </a:solidFill>
                <a:latin typeface="Arial"/>
                <a:ea typeface="Arial"/>
                <a:cs typeface="Arial"/>
                <a:sym typeface="Arial"/>
              </a:defRPr>
            </a:lvl9pPr>
          </a:lstStyle>
          <a:p>
            <a:endParaRPr/>
          </a:p>
        </p:txBody>
      </p:sp>
      <p:sp>
        <p:nvSpPr>
          <p:cNvPr id="32" name="Google Shape;32;p6"/>
          <p:cNvSpPr txBox="1">
            <a:spLocks noGrp="1"/>
          </p:cNvSpPr>
          <p:nvPr>
            <p:ph type="title"/>
          </p:nvPr>
        </p:nvSpPr>
        <p:spPr>
          <a:xfrm>
            <a:off x="457200" y="533401"/>
            <a:ext cx="82296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685800" y="1928813"/>
            <a:ext cx="7772400" cy="128587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2812" b="1" i="0" u="none" strike="noStrike" cap="none">
                <a:solidFill>
                  <a:srgbClr val="005087"/>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206499"/>
            <a:ext cx="8229600" cy="857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457200" y="206499"/>
            <a:ext cx="8229600" cy="857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457200" y="206499"/>
            <a:ext cx="8229600" cy="857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7" y="4500562"/>
            <a:ext cx="9140825" cy="642938"/>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 name="Google Shape;13;p1"/>
          <p:cNvSpPr/>
          <p:nvPr/>
        </p:nvSpPr>
        <p:spPr>
          <a:xfrm>
            <a:off x="0" y="0"/>
            <a:ext cx="9144000" cy="4500563"/>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gsaadvantage.gov/advgsa/advantage/main/start_page.do"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www.gsaadvantage.gov/"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comments" Target="../comments/comment1.xml"/><Relationship Id="rId4" Type="http://schemas.openxmlformats.org/officeDocument/2006/relationships/hyperlink" Target="http://www.gsaelibrary.gsa.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9.xml"/><Relationship Id="rId5" Type="http://schemas.openxmlformats.org/officeDocument/2006/relationships/comments" Target="../comments/comment2.xml"/><Relationship Id="rId4" Type="http://schemas.openxmlformats.org/officeDocument/2006/relationships/hyperlink" Target="http://www.ebuy.gsa.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gsaelibrary.gsa.gov/"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gsaelibrary.gsa.gov/"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9"/>
          <p:cNvSpPr txBox="1"/>
          <p:nvPr/>
        </p:nvSpPr>
        <p:spPr>
          <a:xfrm>
            <a:off x="4419600" y="820341"/>
            <a:ext cx="4038600" cy="1713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1" i="0" u="none" strike="noStrike" cap="none">
                <a:solidFill>
                  <a:schemeClr val="lt2"/>
                </a:solidFill>
                <a:latin typeface="Arial"/>
                <a:ea typeface="Arial"/>
                <a:cs typeface="Arial"/>
                <a:sym typeface="Arial"/>
              </a:rPr>
              <a:t>U.S. General Services Administration</a:t>
            </a:r>
            <a:endParaRPr sz="1400" b="0" i="0" u="none" strike="noStrike" cap="none">
              <a:solidFill>
                <a:srgbClr val="000000"/>
              </a:solidFill>
              <a:latin typeface="Arial"/>
              <a:ea typeface="Arial"/>
              <a:cs typeface="Arial"/>
              <a:sym typeface="Arial"/>
            </a:endParaRPr>
          </a:p>
        </p:txBody>
      </p:sp>
      <p:sp>
        <p:nvSpPr>
          <p:cNvPr id="81" name="Google Shape;81;p19"/>
          <p:cNvSpPr txBox="1"/>
          <p:nvPr/>
        </p:nvSpPr>
        <p:spPr>
          <a:xfrm>
            <a:off x="2419350" y="1634675"/>
            <a:ext cx="6039000" cy="1138743"/>
          </a:xfrm>
          <a:prstGeom prst="rect">
            <a:avLst/>
          </a:prstGeom>
          <a:noFill/>
          <a:ln>
            <a:noFill/>
          </a:ln>
        </p:spPr>
        <p:txBody>
          <a:bodyPr spcFirstLastPara="1" wrap="square" lIns="91425" tIns="91425" rIns="0" bIns="91425" anchor="t" anchorCtr="0">
            <a:spAutoFit/>
          </a:bodyPr>
          <a:lstStyle/>
          <a:p>
            <a:pPr marL="0" marR="0" lvl="0" indent="0" algn="l" rtl="0">
              <a:lnSpc>
                <a:spcPct val="100000"/>
              </a:lnSpc>
              <a:spcBef>
                <a:spcPts val="0"/>
              </a:spcBef>
              <a:spcAft>
                <a:spcPts val="0"/>
              </a:spcAft>
              <a:buNone/>
            </a:pPr>
            <a:r>
              <a:rPr lang="en-US" sz="2400" b="1" i="0" u="none" strike="noStrike" cap="none">
                <a:solidFill>
                  <a:srgbClr val="0059A8"/>
                </a:solidFill>
                <a:latin typeface="Arial"/>
                <a:ea typeface="Arial"/>
                <a:cs typeface="Arial"/>
                <a:sym typeface="Arial"/>
              </a:rPr>
              <a:t>Small Business Works 2023: </a:t>
            </a:r>
            <a:br>
              <a:rPr lang="en-US" sz="2400" b="1" i="0" u="none" strike="noStrike" cap="none">
                <a:solidFill>
                  <a:srgbClr val="0059A8"/>
                </a:solidFill>
                <a:latin typeface="Arial"/>
                <a:ea typeface="Arial"/>
                <a:cs typeface="Arial"/>
                <a:sym typeface="Arial"/>
              </a:rPr>
            </a:br>
            <a:r>
              <a:rPr lang="en-US" sz="2400" b="1" i="0" u="none" strike="noStrike" cap="none">
                <a:solidFill>
                  <a:srgbClr val="0059A8"/>
                </a:solidFill>
                <a:latin typeface="Arial"/>
                <a:ea typeface="Arial"/>
                <a:cs typeface="Arial"/>
                <a:sym typeface="Arial"/>
              </a:rPr>
              <a:t>Navigating Equity in Procurement</a:t>
            </a:r>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59A8"/>
              </a:solidFill>
              <a:latin typeface="Arial"/>
              <a:ea typeface="Arial"/>
              <a:cs typeface="Arial"/>
              <a:sym typeface="Arial"/>
            </a:endParaRPr>
          </a:p>
        </p:txBody>
      </p:sp>
      <p:sp>
        <p:nvSpPr>
          <p:cNvPr id="82" name="Google Shape;82;p19"/>
          <p:cNvSpPr txBox="1">
            <a:spLocks noGrp="1"/>
          </p:cNvSpPr>
          <p:nvPr>
            <p:ph type="title" idx="4294967295"/>
          </p:nvPr>
        </p:nvSpPr>
        <p:spPr>
          <a:xfrm>
            <a:off x="3032312" y="2773418"/>
            <a:ext cx="5721723" cy="129266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0059A8"/>
                </a:solidFill>
                <a:effectLst/>
                <a:uLnTx/>
                <a:uFillTx/>
                <a:latin typeface="Arial"/>
                <a:ea typeface="Arial"/>
                <a:cs typeface="Arial"/>
                <a:sym typeface="Arial"/>
              </a:rPr>
              <a:t>Federal Acquisition Service Overview</a:t>
            </a:r>
            <a:endParaRPr kumimoji="0" lang="en-US" sz="2000" b="1" i="0" u="none" strike="noStrike" kern="0" cap="none" spc="0" normalizeH="0" baseline="0" noProof="0" dirty="0">
              <a:ln>
                <a:noFill/>
              </a:ln>
              <a:solidFill>
                <a:srgbClr val="0059A8"/>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8"/>
          <p:cNvSpPr txBox="1">
            <a:spLocks noGrp="1"/>
          </p:cNvSpPr>
          <p:nvPr>
            <p:ph type="title"/>
          </p:nvPr>
        </p:nvSpPr>
        <p:spPr>
          <a:xfrm>
            <a:off x="1357325" y="164289"/>
            <a:ext cx="6429300" cy="906900"/>
          </a:xfrm>
          <a:prstGeom prst="rect">
            <a:avLst/>
          </a:prstGeom>
          <a:noFill/>
          <a:ln>
            <a:noFill/>
          </a:ln>
        </p:spPr>
        <p:txBody>
          <a:bodyPr spcFirstLastPara="1" wrap="square" lIns="64275" tIns="32125" rIns="64275" bIns="32125" anchor="t" anchorCtr="0">
            <a:noAutofit/>
          </a:bodyPr>
          <a:lstStyle/>
          <a:p>
            <a:pPr marL="0" lvl="0" indent="0" algn="ctr" rtl="0">
              <a:lnSpc>
                <a:spcPct val="100000"/>
              </a:lnSpc>
              <a:spcBef>
                <a:spcPts val="0"/>
              </a:spcBef>
              <a:spcAft>
                <a:spcPts val="0"/>
              </a:spcAft>
              <a:buNone/>
            </a:pPr>
            <a:r>
              <a:rPr lang="en-US" sz="2500" b="1">
                <a:solidFill>
                  <a:srgbClr val="0059A8"/>
                </a:solidFill>
              </a:rPr>
              <a:t>Governmentwide Acquisition Contracts </a:t>
            </a:r>
            <a:br>
              <a:rPr lang="en-US" sz="2500" b="1">
                <a:solidFill>
                  <a:srgbClr val="0059A8"/>
                </a:solidFill>
              </a:rPr>
            </a:br>
            <a:r>
              <a:rPr lang="en-US" sz="2500" b="1">
                <a:solidFill>
                  <a:srgbClr val="0059A8"/>
                </a:solidFill>
              </a:rPr>
              <a:t>(GWACs)</a:t>
            </a:r>
            <a:endParaRPr sz="1500" b="1"/>
          </a:p>
        </p:txBody>
      </p:sp>
      <p:sp>
        <p:nvSpPr>
          <p:cNvPr id="153" name="Google Shape;153;p28"/>
          <p:cNvSpPr txBox="1">
            <a:spLocks noGrp="1"/>
          </p:cNvSpPr>
          <p:nvPr>
            <p:ph type="body" idx="1"/>
          </p:nvPr>
        </p:nvSpPr>
        <p:spPr>
          <a:xfrm>
            <a:off x="1250156" y="1232297"/>
            <a:ext cx="6912209" cy="3107531"/>
          </a:xfrm>
          <a:prstGeom prst="rect">
            <a:avLst/>
          </a:prstGeom>
          <a:noFill/>
          <a:ln>
            <a:noFill/>
          </a:ln>
        </p:spPr>
        <p:txBody>
          <a:bodyPr spcFirstLastPara="1" wrap="square" lIns="91425" tIns="45700" rIns="91425" bIns="45700" anchor="t" anchorCtr="0">
            <a:noAutofit/>
          </a:bodyPr>
          <a:lstStyle/>
          <a:p>
            <a:pPr marL="285740" lvl="0" indent="-285740" algn="l" rtl="0">
              <a:lnSpc>
                <a:spcPct val="100000"/>
              </a:lnSpc>
              <a:spcBef>
                <a:spcPts val="0"/>
              </a:spcBef>
              <a:spcAft>
                <a:spcPts val="0"/>
              </a:spcAft>
              <a:buNone/>
            </a:pPr>
            <a:r>
              <a:rPr lang="en-US" sz="1406">
                <a:solidFill>
                  <a:srgbClr val="0B5394"/>
                </a:solidFill>
              </a:rPr>
              <a:t>A Governmentwide Acquisition Contract (GWAC) is defined as a </a:t>
            </a:r>
            <a:r>
              <a:rPr lang="en-US" sz="1406" u="sng">
                <a:solidFill>
                  <a:srgbClr val="0B5394"/>
                </a:solidFill>
              </a:rPr>
              <a:t>task</a:t>
            </a:r>
            <a:r>
              <a:rPr lang="en-US" sz="1406">
                <a:solidFill>
                  <a:srgbClr val="0B5394"/>
                </a:solidFill>
              </a:rPr>
              <a:t> or delivery order contract for information technology (IT)</a:t>
            </a:r>
            <a:endParaRPr>
              <a:solidFill>
                <a:srgbClr val="0B5394"/>
              </a:solidFill>
            </a:endParaRPr>
          </a:p>
          <a:p>
            <a:pPr marL="321457" lvl="1" indent="0" algn="l" rtl="0">
              <a:lnSpc>
                <a:spcPct val="100000"/>
              </a:lnSpc>
              <a:spcBef>
                <a:spcPts val="0"/>
              </a:spcBef>
              <a:spcAft>
                <a:spcPts val="0"/>
              </a:spcAft>
              <a:buNone/>
            </a:pPr>
            <a:endParaRPr sz="1406">
              <a:solidFill>
                <a:srgbClr val="0B5394"/>
              </a:solidFill>
            </a:endParaRPr>
          </a:p>
          <a:p>
            <a:pPr marL="0" lvl="1" indent="0" algn="l" rtl="0">
              <a:lnSpc>
                <a:spcPct val="100000"/>
              </a:lnSpc>
              <a:spcBef>
                <a:spcPts val="0"/>
              </a:spcBef>
              <a:spcAft>
                <a:spcPts val="0"/>
              </a:spcAft>
              <a:buNone/>
            </a:pPr>
            <a:r>
              <a:rPr lang="en-US" sz="1406">
                <a:solidFill>
                  <a:srgbClr val="0B5394"/>
                </a:solidFill>
              </a:rPr>
              <a:t>Hardware, software and ancillary services may be acquired to support a services task</a:t>
            </a:r>
            <a:endParaRPr>
              <a:solidFill>
                <a:srgbClr val="0B5394"/>
              </a:solidFill>
            </a:endParaRPr>
          </a:p>
          <a:p>
            <a:pPr marL="285750" lvl="0" indent="-285750" algn="l" rtl="0">
              <a:lnSpc>
                <a:spcPct val="100000"/>
              </a:lnSpc>
              <a:spcBef>
                <a:spcPts val="1687"/>
              </a:spcBef>
              <a:spcAft>
                <a:spcPts val="0"/>
              </a:spcAft>
              <a:buClr>
                <a:srgbClr val="0B5394"/>
              </a:buClr>
              <a:buSzPts val="1600"/>
              <a:buFont typeface="Arial"/>
              <a:buChar char="•"/>
            </a:pPr>
            <a:r>
              <a:rPr lang="en-US" sz="1600">
                <a:solidFill>
                  <a:srgbClr val="0B5394"/>
                </a:solidFill>
              </a:rPr>
              <a:t>GSA manages the following GWACs:</a:t>
            </a:r>
            <a:endParaRPr>
              <a:solidFill>
                <a:srgbClr val="0B5394"/>
              </a:solidFill>
            </a:endParaRPr>
          </a:p>
          <a:p>
            <a:pPr marL="285750" lvl="1" indent="-285750" algn="l" rtl="0">
              <a:lnSpc>
                <a:spcPct val="100000"/>
              </a:lnSpc>
              <a:spcBef>
                <a:spcPts val="422"/>
              </a:spcBef>
              <a:spcAft>
                <a:spcPts val="0"/>
              </a:spcAft>
              <a:buClr>
                <a:srgbClr val="0B5394"/>
              </a:buClr>
              <a:buSzPts val="1600"/>
              <a:buFont typeface="Arial"/>
              <a:buChar char="•"/>
            </a:pPr>
            <a:r>
              <a:rPr lang="en-US" sz="1600">
                <a:solidFill>
                  <a:srgbClr val="0B5394"/>
                </a:solidFill>
              </a:rPr>
              <a:t>Alliant 2</a:t>
            </a:r>
            <a:endParaRPr>
              <a:solidFill>
                <a:srgbClr val="0B5394"/>
              </a:solidFill>
            </a:endParaRPr>
          </a:p>
          <a:p>
            <a:pPr marL="285750" lvl="1" indent="-285750" algn="l" rtl="0">
              <a:lnSpc>
                <a:spcPct val="100000"/>
              </a:lnSpc>
              <a:spcBef>
                <a:spcPts val="422"/>
              </a:spcBef>
              <a:spcAft>
                <a:spcPts val="0"/>
              </a:spcAft>
              <a:buClr>
                <a:srgbClr val="0B5394"/>
              </a:buClr>
              <a:buSzPts val="1600"/>
              <a:buFont typeface="Arial"/>
              <a:buChar char="•"/>
            </a:pPr>
            <a:r>
              <a:rPr lang="en-US" sz="1600">
                <a:solidFill>
                  <a:srgbClr val="0B5394"/>
                </a:solidFill>
              </a:rPr>
              <a:t>8(a) STARS III – an 8(a) set-aside contract</a:t>
            </a:r>
            <a:endParaRPr>
              <a:solidFill>
                <a:srgbClr val="0B5394"/>
              </a:solidFill>
            </a:endParaRPr>
          </a:p>
          <a:p>
            <a:pPr marL="285750" lvl="1" indent="-285750" algn="l" rtl="0">
              <a:lnSpc>
                <a:spcPct val="100000"/>
              </a:lnSpc>
              <a:spcBef>
                <a:spcPts val="422"/>
              </a:spcBef>
              <a:spcAft>
                <a:spcPts val="0"/>
              </a:spcAft>
              <a:buClr>
                <a:srgbClr val="0B5394"/>
              </a:buClr>
              <a:buSzPts val="1600"/>
              <a:buFont typeface="Arial"/>
              <a:buChar char="•"/>
            </a:pPr>
            <a:r>
              <a:rPr lang="en-US" sz="1600">
                <a:solidFill>
                  <a:srgbClr val="0B5394"/>
                </a:solidFill>
              </a:rPr>
              <a:t>VETS 2 – a Service-Disabled Veteran-Owned</a:t>
            </a:r>
            <a:br>
              <a:rPr lang="en-US" sz="1600">
                <a:solidFill>
                  <a:srgbClr val="0B5394"/>
                </a:solidFill>
              </a:rPr>
            </a:br>
            <a:r>
              <a:rPr lang="en-US" sz="1600">
                <a:solidFill>
                  <a:srgbClr val="0B5394"/>
                </a:solidFill>
              </a:rPr>
              <a:t>       Small Business set-aside</a:t>
            </a:r>
            <a:endParaRPr>
              <a:solidFill>
                <a:srgbClr val="0B5394"/>
              </a:solidFill>
            </a:endParaRPr>
          </a:p>
          <a:p>
            <a:pPr marL="285740" lvl="0" indent="-285740" algn="l" rtl="0">
              <a:lnSpc>
                <a:spcPct val="100000"/>
              </a:lnSpc>
              <a:spcBef>
                <a:spcPts val="0"/>
              </a:spcBef>
              <a:spcAft>
                <a:spcPts val="0"/>
              </a:spcAft>
              <a:buNone/>
            </a:pPr>
            <a:endParaRPr sz="1406"/>
          </a:p>
          <a:p>
            <a:pPr marL="0" lvl="1" indent="0" algn="l" rtl="0">
              <a:lnSpc>
                <a:spcPct val="100000"/>
              </a:lnSpc>
              <a:spcBef>
                <a:spcPts val="1687"/>
              </a:spcBef>
              <a:spcAft>
                <a:spcPts val="0"/>
              </a:spcAft>
              <a:buNone/>
            </a:pPr>
            <a:endParaRPr sz="1406"/>
          </a:p>
          <a:p>
            <a:pPr marL="285740" lvl="0" indent="-285740" algn="l" rtl="0">
              <a:lnSpc>
                <a:spcPct val="100000"/>
              </a:lnSpc>
              <a:spcBef>
                <a:spcPts val="0"/>
              </a:spcBef>
              <a:spcAft>
                <a:spcPts val="0"/>
              </a:spcAft>
              <a:buNone/>
            </a:pPr>
            <a:endParaRPr sz="1406"/>
          </a:p>
          <a:p>
            <a:pPr marL="285740" lvl="0" indent="-285740" algn="l" rtl="0">
              <a:lnSpc>
                <a:spcPct val="100000"/>
              </a:lnSpc>
              <a:spcBef>
                <a:spcPts val="0"/>
              </a:spcBef>
              <a:spcAft>
                <a:spcPts val="0"/>
              </a:spcAft>
              <a:buNone/>
            </a:pPr>
            <a:endParaRPr sz="1406"/>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9"/>
          <p:cNvSpPr txBox="1">
            <a:spLocks noGrp="1"/>
          </p:cNvSpPr>
          <p:nvPr>
            <p:ph type="title"/>
          </p:nvPr>
        </p:nvSpPr>
        <p:spPr>
          <a:xfrm>
            <a:off x="685800" y="1200138"/>
            <a:ext cx="7772400" cy="1285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None/>
            </a:pPr>
            <a:r>
              <a:rPr lang="en-US" sz="4000" b="1"/>
              <a:t>GSA ETOOLS</a:t>
            </a:r>
            <a:endParaRPr sz="40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30" descr="GSA Advantage logo">
            <a:hlinkClick r:id="rId3"/>
          </p:cNvPr>
          <p:cNvPicPr preferRelativeResize="0"/>
          <p:nvPr/>
        </p:nvPicPr>
        <p:blipFill rotWithShape="1">
          <a:blip r:embed="rId4">
            <a:alphaModFix/>
          </a:blip>
          <a:srcRect/>
          <a:stretch/>
        </p:blipFill>
        <p:spPr>
          <a:xfrm>
            <a:off x="1928848" y="427740"/>
            <a:ext cx="2819549" cy="839696"/>
          </a:xfrm>
          <a:prstGeom prst="rect">
            <a:avLst/>
          </a:prstGeom>
          <a:noFill/>
          <a:ln>
            <a:noFill/>
          </a:ln>
        </p:spPr>
      </p:pic>
      <p:sp>
        <p:nvSpPr>
          <p:cNvPr id="166" name="Google Shape;166;p30" descr="Decorative image"/>
          <p:cNvSpPr/>
          <p:nvPr/>
        </p:nvSpPr>
        <p:spPr>
          <a:xfrm>
            <a:off x="5061469" y="267891"/>
            <a:ext cx="738509" cy="1104664"/>
          </a:xfrm>
          <a:prstGeom prst="leftBrace">
            <a:avLst>
              <a:gd name="adj1" fmla="val 8333"/>
              <a:gd name="adj2" fmla="val 50464"/>
            </a:avLst>
          </a:prstGeom>
          <a:noFill/>
          <a:ln w="34925" cap="rnd"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25" b="0" i="0" u="none" strike="noStrike" cap="none" baseline="-25000">
              <a:solidFill>
                <a:srgbClr val="FF0000"/>
              </a:solidFill>
              <a:latin typeface="Arial"/>
              <a:ea typeface="Arial"/>
              <a:cs typeface="Arial"/>
              <a:sym typeface="Arial"/>
            </a:endParaRPr>
          </a:p>
        </p:txBody>
      </p:sp>
      <p:sp>
        <p:nvSpPr>
          <p:cNvPr id="167" name="Google Shape;167;p30"/>
          <p:cNvSpPr txBox="1">
            <a:spLocks noGrp="1"/>
          </p:cNvSpPr>
          <p:nvPr>
            <p:ph type="body" idx="1"/>
          </p:nvPr>
        </p:nvSpPr>
        <p:spPr>
          <a:xfrm>
            <a:off x="5482828" y="285750"/>
            <a:ext cx="2303859" cy="1723430"/>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Search</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Review</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Place Order</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View history</a:t>
            </a:r>
            <a:br>
              <a:rPr lang="en-US" sz="1400" b="0" i="0" u="none" strike="noStrike" cap="none">
                <a:solidFill>
                  <a:srgbClr val="000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1"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8" name="Google Shape;168;p30"/>
          <p:cNvSpPr txBox="1">
            <a:spLocks noGrp="1"/>
          </p:cNvSpPr>
          <p:nvPr>
            <p:ph type="title" idx="4294967295"/>
          </p:nvPr>
        </p:nvSpPr>
        <p:spPr>
          <a:xfrm>
            <a:off x="1357313" y="2002013"/>
            <a:ext cx="6393656" cy="61164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5062" b="0" i="0" u="sng" strike="noStrike" kern="0" cap="none" spc="0" normalizeH="0" baseline="-25000" noProof="0" dirty="0">
                <a:ln>
                  <a:noFill/>
                </a:ln>
                <a:solidFill>
                  <a:schemeClr val="hlink"/>
                </a:solidFill>
                <a:effectLst/>
                <a:uLnTx/>
                <a:uFillTx/>
                <a:latin typeface="Arial"/>
                <a:ea typeface="Arial"/>
                <a:cs typeface="Arial"/>
                <a:sym typeface="Arial"/>
                <a:hlinkClick r:id="rId5"/>
              </a:rPr>
              <a:t>www.gsaadvantage.gov </a:t>
            </a:r>
            <a:endParaRPr kumimoji="0" lang="en-US" sz="5062" b="0" i="0" u="none" strike="noStrike" kern="0" cap="none" spc="0" normalizeH="0" baseline="-25000" noProof="0" dirty="0">
              <a:ln>
                <a:noFill/>
              </a:ln>
              <a:solidFill>
                <a:schemeClr val="accent2"/>
              </a:solidFill>
              <a:effectLst/>
              <a:uLnTx/>
              <a:uFillTx/>
              <a:latin typeface="Arial"/>
              <a:ea typeface="Arial"/>
              <a:cs typeface="Arial"/>
              <a:sym typeface="Arial"/>
            </a:endParaRPr>
          </a:p>
        </p:txBody>
      </p:sp>
      <p:sp>
        <p:nvSpPr>
          <p:cNvPr id="169" name="Google Shape;169;p30"/>
          <p:cNvSpPr txBox="1"/>
          <p:nvPr/>
        </p:nvSpPr>
        <p:spPr>
          <a:xfrm>
            <a:off x="1745567" y="3118280"/>
            <a:ext cx="5652866" cy="85575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984" b="0" i="0" u="none" strike="noStrike" cap="none">
                <a:solidFill>
                  <a:srgbClr val="000000"/>
                </a:solidFill>
                <a:latin typeface="Arial"/>
                <a:ea typeface="Arial"/>
                <a:cs typeface="Arial"/>
                <a:sym typeface="Arial"/>
              </a:rPr>
              <a:t>GSA </a:t>
            </a:r>
            <a:r>
              <a:rPr lang="en-US" sz="984" b="0" i="1" u="none" strike="noStrike" cap="none">
                <a:solidFill>
                  <a:srgbClr val="000000"/>
                </a:solidFill>
                <a:latin typeface="Arial"/>
                <a:ea typeface="Arial"/>
                <a:cs typeface="Arial"/>
                <a:sym typeface="Arial"/>
              </a:rPr>
              <a:t>Advantage!</a:t>
            </a:r>
            <a:r>
              <a:rPr lang="en-US" sz="984" b="0" i="0" u="none" strike="noStrike" cap="none">
                <a:solidFill>
                  <a:srgbClr val="000000"/>
                </a:solidFill>
                <a:latin typeface="Arial"/>
                <a:ea typeface="Arial"/>
                <a:cs typeface="Arial"/>
                <a:sym typeface="Arial"/>
              </a:rPr>
              <a:t>® -  an online shopping service through which ordering activities may place orders against the Schedules using the Governmentwide Purchase Card.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31" descr="GSA Starmark logo"/>
          <p:cNvPicPr preferRelativeResize="0"/>
          <p:nvPr/>
        </p:nvPicPr>
        <p:blipFill rotWithShape="1">
          <a:blip r:embed="rId3">
            <a:alphaModFix/>
          </a:blip>
          <a:srcRect/>
          <a:stretch/>
        </p:blipFill>
        <p:spPr>
          <a:xfrm>
            <a:off x="1715183" y="330867"/>
            <a:ext cx="2605825" cy="1225021"/>
          </a:xfrm>
          <a:prstGeom prst="rect">
            <a:avLst/>
          </a:prstGeom>
          <a:noFill/>
          <a:ln>
            <a:noFill/>
          </a:ln>
        </p:spPr>
      </p:pic>
      <p:sp>
        <p:nvSpPr>
          <p:cNvPr id="176" name="Google Shape;176;p31"/>
          <p:cNvSpPr txBox="1"/>
          <p:nvPr/>
        </p:nvSpPr>
        <p:spPr>
          <a:xfrm>
            <a:off x="2777236" y="719004"/>
            <a:ext cx="1995986" cy="1044388"/>
          </a:xfrm>
          <a:prstGeom prst="rect">
            <a:avLst/>
          </a:prstGeom>
          <a:solidFill>
            <a:schemeClr val="lt1"/>
          </a:solid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4640" b="1" i="1" u="none" strike="noStrike" cap="none" baseline="-25000">
                <a:solidFill>
                  <a:srgbClr val="8A0000"/>
                </a:solidFill>
                <a:latin typeface="Arial"/>
                <a:ea typeface="Arial"/>
                <a:cs typeface="Arial"/>
                <a:sym typeface="Arial"/>
              </a:rPr>
              <a:t>eLibrary</a:t>
            </a:r>
            <a:endParaRPr/>
          </a:p>
          <a:p>
            <a:pPr marL="0" marR="0" lvl="0" indent="0" algn="l" rtl="0">
              <a:lnSpc>
                <a:spcPct val="100000"/>
              </a:lnSpc>
              <a:spcBef>
                <a:spcPts val="0"/>
              </a:spcBef>
              <a:spcAft>
                <a:spcPts val="0"/>
              </a:spcAft>
              <a:buNone/>
            </a:pPr>
            <a:endParaRPr sz="4640" b="1" i="1" u="none" strike="noStrike" cap="none" baseline="-25000">
              <a:solidFill>
                <a:srgbClr val="8A0000"/>
              </a:solidFill>
              <a:latin typeface="Arial"/>
              <a:ea typeface="Arial"/>
              <a:cs typeface="Arial"/>
              <a:sym typeface="Arial"/>
            </a:endParaRPr>
          </a:p>
        </p:txBody>
      </p:sp>
      <p:sp>
        <p:nvSpPr>
          <p:cNvPr id="177" name="Google Shape;177;p31" descr="Decorative image"/>
          <p:cNvSpPr/>
          <p:nvPr/>
        </p:nvSpPr>
        <p:spPr>
          <a:xfrm>
            <a:off x="5086785" y="330867"/>
            <a:ext cx="529990" cy="1329552"/>
          </a:xfrm>
          <a:prstGeom prst="leftBrace">
            <a:avLst>
              <a:gd name="adj1" fmla="val 8333"/>
              <a:gd name="adj2" fmla="val 47726"/>
            </a:avLst>
          </a:prstGeom>
          <a:noFill/>
          <a:ln w="3175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984" b="0" i="0" u="none" strike="noStrike" cap="none" baseline="-25000">
              <a:solidFill>
                <a:srgbClr val="000000"/>
              </a:solidFill>
              <a:latin typeface="Arial"/>
              <a:ea typeface="Arial"/>
              <a:cs typeface="Arial"/>
              <a:sym typeface="Arial"/>
            </a:endParaRPr>
          </a:p>
        </p:txBody>
      </p:sp>
      <p:sp>
        <p:nvSpPr>
          <p:cNvPr id="178" name="Google Shape;178;p31"/>
          <p:cNvSpPr txBox="1">
            <a:spLocks noGrp="1"/>
          </p:cNvSpPr>
          <p:nvPr>
            <p:ph type="body" idx="1"/>
          </p:nvPr>
        </p:nvSpPr>
        <p:spPr>
          <a:xfrm>
            <a:off x="5482828" y="304726"/>
            <a:ext cx="2303859" cy="1356196"/>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Schedules listings</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Descriptions</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Clauses</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Contractor details</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EPLS status</a:t>
            </a:r>
            <a:endParaRPr/>
          </a:p>
          <a:p>
            <a:pPr marL="0" marR="0" lvl="1"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 name="Google Shape;179;p31"/>
          <p:cNvSpPr txBox="1">
            <a:spLocks noGrp="1"/>
          </p:cNvSpPr>
          <p:nvPr>
            <p:ph type="title" idx="4294967295"/>
          </p:nvPr>
        </p:nvSpPr>
        <p:spPr>
          <a:xfrm>
            <a:off x="1356404" y="1959514"/>
            <a:ext cx="6393656" cy="61164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5062" b="0" i="0" u="sng" strike="noStrike" kern="0" cap="none" spc="0" normalizeH="0" baseline="-25000" noProof="0" dirty="0">
                <a:ln>
                  <a:noFill/>
                </a:ln>
                <a:solidFill>
                  <a:schemeClr val="hlink"/>
                </a:solidFill>
                <a:effectLst/>
                <a:uLnTx/>
                <a:uFillTx/>
                <a:latin typeface="Arial"/>
                <a:ea typeface="Arial"/>
                <a:cs typeface="Arial"/>
                <a:sym typeface="Arial"/>
                <a:hlinkClick r:id="rId4"/>
              </a:rPr>
              <a:t>www.gsaelibrary.gsa.gov </a:t>
            </a:r>
            <a:endParaRPr kumimoji="0" lang="en-US" sz="5062" b="0" i="0" u="none" strike="noStrike" kern="0" cap="none" spc="0" normalizeH="0" baseline="-25000" noProof="0" dirty="0">
              <a:ln>
                <a:noFill/>
              </a:ln>
              <a:solidFill>
                <a:schemeClr val="accent2"/>
              </a:solidFill>
              <a:effectLst/>
              <a:uLnTx/>
              <a:uFillTx/>
              <a:latin typeface="Arial"/>
              <a:ea typeface="Arial"/>
              <a:cs typeface="Arial"/>
              <a:sym typeface="Arial"/>
            </a:endParaRPr>
          </a:p>
        </p:txBody>
      </p:sp>
      <p:sp>
        <p:nvSpPr>
          <p:cNvPr id="180" name="Google Shape;180;p31"/>
          <p:cNvSpPr txBox="1"/>
          <p:nvPr/>
        </p:nvSpPr>
        <p:spPr>
          <a:xfrm>
            <a:off x="1715184" y="3146745"/>
            <a:ext cx="5967264" cy="62061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984" b="0" i="0" u="none" strike="noStrike" cap="none">
                <a:solidFill>
                  <a:srgbClr val="000000"/>
                </a:solidFill>
                <a:latin typeface="Arial"/>
                <a:ea typeface="Arial"/>
                <a:cs typeface="Arial"/>
                <a:sym typeface="Arial"/>
              </a:rPr>
              <a:t>eLibrary - The official online source for complete GSA and VA Schedules information – a great market research too!</a:t>
            </a:r>
            <a:endParaRPr/>
          </a:p>
          <a:p>
            <a:pPr marL="241093" marR="0" lvl="0" indent="-178609" algn="l" rtl="0">
              <a:lnSpc>
                <a:spcPct val="100000"/>
              </a:lnSpc>
              <a:spcBef>
                <a:spcPts val="1828"/>
              </a:spcBef>
              <a:spcAft>
                <a:spcPts val="0"/>
              </a:spcAft>
              <a:buClr>
                <a:srgbClr val="0B1F65"/>
              </a:buClr>
              <a:buSzPts val="984"/>
              <a:buFont typeface="Noto Sans Symbols"/>
              <a:buNone/>
            </a:pPr>
            <a:endParaRPr sz="984"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32" descr="eBuy logo"/>
          <p:cNvPicPr preferRelativeResize="0"/>
          <p:nvPr/>
        </p:nvPicPr>
        <p:blipFill rotWithShape="1">
          <a:blip r:embed="rId3">
            <a:alphaModFix/>
          </a:blip>
          <a:srcRect t="8064" b="11752"/>
          <a:stretch/>
        </p:blipFill>
        <p:spPr>
          <a:xfrm>
            <a:off x="1824010" y="379869"/>
            <a:ext cx="2605825" cy="982266"/>
          </a:xfrm>
          <a:prstGeom prst="rect">
            <a:avLst/>
          </a:prstGeom>
          <a:noFill/>
          <a:ln>
            <a:noFill/>
          </a:ln>
        </p:spPr>
      </p:pic>
      <p:sp>
        <p:nvSpPr>
          <p:cNvPr id="187" name="Google Shape;187;p32" descr="Decorative image"/>
          <p:cNvSpPr/>
          <p:nvPr/>
        </p:nvSpPr>
        <p:spPr>
          <a:xfrm>
            <a:off x="5035805" y="379870"/>
            <a:ext cx="477859" cy="853061"/>
          </a:xfrm>
          <a:prstGeom prst="leftBrace">
            <a:avLst>
              <a:gd name="adj1" fmla="val 8333"/>
              <a:gd name="adj2" fmla="val 50000"/>
            </a:avLst>
          </a:prstGeom>
          <a:noFill/>
          <a:ln w="349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25" b="0" i="0" u="none" strike="noStrike" cap="none" baseline="-25000">
              <a:solidFill>
                <a:srgbClr val="000000"/>
              </a:solidFill>
              <a:latin typeface="Arial"/>
              <a:ea typeface="Arial"/>
              <a:cs typeface="Arial"/>
              <a:sym typeface="Arial"/>
            </a:endParaRPr>
          </a:p>
        </p:txBody>
      </p:sp>
      <p:sp>
        <p:nvSpPr>
          <p:cNvPr id="188" name="Google Shape;188;p32"/>
          <p:cNvSpPr txBox="1">
            <a:spLocks noGrp="1"/>
          </p:cNvSpPr>
          <p:nvPr>
            <p:ph type="body" idx="1"/>
          </p:nvPr>
        </p:nvSpPr>
        <p:spPr>
          <a:xfrm>
            <a:off x="5482828" y="379512"/>
            <a:ext cx="2303859" cy="1356197"/>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Post Requirements</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Issue RFI/RFQ</a:t>
            </a:r>
            <a:endParaRPr/>
          </a:p>
          <a:p>
            <a:pPr marL="0" marR="0" lvl="1"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Notification of Award</a:t>
            </a:r>
            <a:endParaRPr/>
          </a:p>
          <a:p>
            <a:pPr marL="0" marR="0" lvl="1"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 name="Google Shape;189;p32"/>
          <p:cNvSpPr txBox="1">
            <a:spLocks noGrp="1"/>
          </p:cNvSpPr>
          <p:nvPr>
            <p:ph type="title" idx="4294967295"/>
          </p:nvPr>
        </p:nvSpPr>
        <p:spPr>
          <a:xfrm>
            <a:off x="1357313" y="1681813"/>
            <a:ext cx="6393656" cy="611642"/>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5062" b="0" i="0" u="sng" strike="noStrike" kern="0" cap="none" spc="0" normalizeH="0" baseline="-25000" noProof="0" dirty="0">
                <a:ln>
                  <a:noFill/>
                </a:ln>
                <a:solidFill>
                  <a:schemeClr val="hlink"/>
                </a:solidFill>
                <a:effectLst/>
                <a:uLnTx/>
                <a:uFillTx/>
                <a:latin typeface="Arial"/>
                <a:ea typeface="Arial"/>
                <a:cs typeface="Arial"/>
                <a:sym typeface="Arial"/>
                <a:hlinkClick r:id="rId4"/>
              </a:rPr>
              <a:t>www.ebuy.gsa.gov </a:t>
            </a:r>
            <a:endParaRPr kumimoji="0" lang="en-US" sz="5062" b="0" i="0" u="none" strike="noStrike" kern="0" cap="none" spc="0" normalizeH="0" baseline="-25000" noProof="0" dirty="0">
              <a:ln>
                <a:noFill/>
              </a:ln>
              <a:solidFill>
                <a:schemeClr val="accent2"/>
              </a:solidFill>
              <a:effectLst/>
              <a:uLnTx/>
              <a:uFillTx/>
              <a:latin typeface="Arial"/>
              <a:ea typeface="Arial"/>
              <a:cs typeface="Arial"/>
              <a:sym typeface="Arial"/>
            </a:endParaRPr>
          </a:p>
        </p:txBody>
      </p:sp>
      <p:sp>
        <p:nvSpPr>
          <p:cNvPr id="190" name="Google Shape;190;p32"/>
          <p:cNvSpPr txBox="1"/>
          <p:nvPr/>
        </p:nvSpPr>
        <p:spPr>
          <a:xfrm>
            <a:off x="1455539" y="2863720"/>
            <a:ext cx="6232922" cy="88134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984" b="0" i="0" u="none" strike="noStrike" cap="none">
                <a:solidFill>
                  <a:srgbClr val="000000"/>
                </a:solidFill>
                <a:latin typeface="Arial"/>
                <a:ea typeface="Arial"/>
                <a:cs typeface="Arial"/>
                <a:sym typeface="Arial"/>
              </a:rPr>
              <a:t>eBuy - An online RFQ system that allows ordering activities to post requirements, obtain quotes, and issue orders.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33">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2643748" y="195384"/>
            <a:ext cx="3243507" cy="3105486"/>
          </a:xfrm>
          <a:prstGeom prst="rect">
            <a:avLst/>
          </a:prstGeom>
          <a:noFill/>
          <a:ln>
            <a:noFill/>
          </a:ln>
        </p:spPr>
      </p:pic>
      <p:sp>
        <p:nvSpPr>
          <p:cNvPr id="197" name="Google Shape;197;p33"/>
          <p:cNvSpPr txBox="1">
            <a:spLocks noGrp="1"/>
          </p:cNvSpPr>
          <p:nvPr>
            <p:ph type="title" idx="4294967295"/>
          </p:nvPr>
        </p:nvSpPr>
        <p:spPr>
          <a:xfrm>
            <a:off x="1566583" y="3395373"/>
            <a:ext cx="3612534" cy="800219"/>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Arial"/>
                <a:ea typeface="Arial"/>
                <a:cs typeface="Arial"/>
                <a:sym typeface="Arial"/>
              </a:rPr>
              <a:t>Joey Phelps</a:t>
            </a:r>
            <a:br>
              <a:rPr kumimoji="0" lang="en-US" sz="1400" b="0" i="0" u="none" strike="noStrike" kern="0" cap="none" spc="0" normalizeH="0" baseline="0" noProof="0" dirty="0">
                <a:ln>
                  <a:noFill/>
                </a:ln>
                <a:solidFill>
                  <a:srgbClr val="000000"/>
                </a:solidFill>
                <a:effectLst/>
                <a:uLnTx/>
                <a:uFillTx/>
                <a:latin typeface="Arial"/>
                <a:ea typeface="Arial"/>
                <a:cs typeface="Arial"/>
                <a:sym typeface="Arial"/>
              </a:rPr>
            </a:br>
            <a:r>
              <a:rPr kumimoji="0" lang="en-US" sz="1400" b="0" i="0" u="none" strike="noStrike" kern="0" cap="none" spc="0" normalizeH="0" baseline="0" noProof="0" dirty="0">
                <a:ln>
                  <a:noFill/>
                </a:ln>
                <a:solidFill>
                  <a:srgbClr val="000000"/>
                </a:solidFill>
                <a:effectLst/>
                <a:uLnTx/>
                <a:uFillTx/>
                <a:latin typeface="Arial"/>
                <a:ea typeface="Arial"/>
                <a:cs typeface="Arial"/>
                <a:sym typeface="Arial"/>
              </a:rPr>
              <a:t>Business Development </a:t>
            </a:r>
            <a:r>
              <a:rPr kumimoji="0" lang="en-US" sz="1400" b="0" i="0" u="none" strike="noStrike" kern="0" cap="none" spc="0" normalizeH="0" baseline="0" noProof="0" dirty="0" err="1">
                <a:ln>
                  <a:noFill/>
                </a:ln>
                <a:solidFill>
                  <a:srgbClr val="000000"/>
                </a:solidFill>
                <a:effectLst/>
                <a:uLnTx/>
                <a:uFillTx/>
                <a:latin typeface="Arial"/>
                <a:ea typeface="Arial"/>
                <a:cs typeface="Arial"/>
                <a:sym typeface="Arial"/>
              </a:rPr>
              <a:t>Speciaist</a:t>
            </a:r>
            <a:br>
              <a:rPr kumimoji="0" lang="en-US" sz="1400" b="0" i="0" u="none" strike="noStrike" kern="0" cap="none" spc="0" normalizeH="0" baseline="0" noProof="0" dirty="0">
                <a:ln>
                  <a:noFill/>
                </a:ln>
                <a:solidFill>
                  <a:srgbClr val="000000"/>
                </a:solidFill>
                <a:effectLst/>
                <a:uLnTx/>
                <a:uFillTx/>
                <a:latin typeface="Arial"/>
                <a:ea typeface="Arial"/>
                <a:cs typeface="Arial"/>
                <a:sym typeface="Arial"/>
              </a:rPr>
            </a:br>
            <a:r>
              <a:rPr kumimoji="0" lang="en-US" sz="1400" b="0" i="0" u="none" strike="noStrike" kern="0" cap="none" spc="0" normalizeH="0" baseline="0" noProof="0" dirty="0">
                <a:ln>
                  <a:noFill/>
                </a:ln>
                <a:solidFill>
                  <a:srgbClr val="000000"/>
                </a:solidFill>
                <a:effectLst/>
                <a:uLnTx/>
                <a:uFillTx/>
                <a:latin typeface="Arial"/>
                <a:ea typeface="Arial"/>
                <a:cs typeface="Arial"/>
                <a:sym typeface="Arial"/>
              </a:rPr>
              <a:t>joey.phelps@GSA.GOV</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3" name="Google Shape;203;p34" descr="HiRez4inchGSAStarMarkRGB.jpg&#10;&#10;GSA Starmark"/>
          <p:cNvPicPr preferRelativeResize="0"/>
          <p:nvPr/>
        </p:nvPicPr>
        <p:blipFill rotWithShape="1">
          <a:blip r:embed="rId3">
            <a:alphaModFix/>
          </a:blip>
          <a:srcRect/>
          <a:stretch/>
        </p:blipFill>
        <p:spPr>
          <a:xfrm>
            <a:off x="3044952" y="1051560"/>
            <a:ext cx="3038302" cy="2743200"/>
          </a:xfrm>
          <a:prstGeom prst="rect">
            <a:avLst/>
          </a:prstGeom>
          <a:noFill/>
          <a:ln>
            <a:noFill/>
          </a:ln>
        </p:spPr>
      </p:pic>
      <p:sp>
        <p:nvSpPr>
          <p:cNvPr id="2" name="Title 1">
            <a:extLst>
              <a:ext uri="{FF2B5EF4-FFF2-40B4-BE49-F238E27FC236}">
                <a16:creationId xmlns:a16="http://schemas.microsoft.com/office/drawing/2014/main" id="{489C08A8-AECD-F483-775D-8B8CE932F774}"/>
              </a:ext>
            </a:extLst>
          </p:cNvPr>
          <p:cNvSpPr>
            <a:spLocks noGrp="1"/>
          </p:cNvSpPr>
          <p:nvPr>
            <p:ph type="title" idx="4294967295"/>
          </p:nvPr>
        </p:nvSpPr>
        <p:spPr>
          <a:xfrm>
            <a:off x="628650" y="0"/>
            <a:ext cx="7886700" cy="993775"/>
          </a:xfrm>
          <a:prstGeom prst="rect">
            <a:avLst/>
          </a:prstGeom>
        </p:spPr>
        <p:txBody>
          <a:bodyPr anchor="b"/>
          <a:lstStyle/>
          <a:p>
            <a:r>
              <a:rPr lang="en-US" dirty="0">
                <a:solidFill>
                  <a:schemeClr val="bg1">
                    <a:lumMod val="95000"/>
                  </a:schemeClr>
                </a:solidFill>
              </a:rPr>
              <a:t>GSA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0"/>
          <p:cNvSpPr>
            <a:spLocks noGrp="1"/>
          </p:cNvSpPr>
          <p:nvPr>
            <p:ph type="title" idx="4294967295"/>
          </p:nvPr>
        </p:nvSpPr>
        <p:spPr>
          <a:xfrm>
            <a:off x="684215" y="482203"/>
            <a:ext cx="7769225" cy="642938"/>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Topics</a:t>
            </a:r>
            <a:endParaRPr kumimoji="0" lang="en-US" sz="7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88" name="Google Shape;88;p20"/>
          <p:cNvSpPr/>
          <p:nvPr/>
        </p:nvSpPr>
        <p:spPr>
          <a:xfrm>
            <a:off x="684213" y="1370410"/>
            <a:ext cx="7772400" cy="308610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2400" b="0" i="0" u="none" strike="noStrike" cap="none">
                <a:solidFill>
                  <a:srgbClr val="0B5394"/>
                </a:solidFill>
                <a:latin typeface="Arial"/>
                <a:ea typeface="Arial"/>
                <a:cs typeface="Arial"/>
                <a:sym typeface="Arial"/>
              </a:rPr>
              <a:t>GSA Mission</a:t>
            </a:r>
            <a:endParaRPr>
              <a:solidFill>
                <a:srgbClr val="0B5394"/>
              </a:solidFill>
            </a:endParaRPr>
          </a:p>
          <a:p>
            <a:pPr marL="0" marR="0" lvl="0" indent="0" algn="l" rtl="0">
              <a:lnSpc>
                <a:spcPct val="150000"/>
              </a:lnSpc>
              <a:spcBef>
                <a:spcPts val="0"/>
              </a:spcBef>
              <a:spcAft>
                <a:spcPts val="0"/>
              </a:spcAft>
              <a:buNone/>
            </a:pPr>
            <a:r>
              <a:rPr lang="en-US" sz="2400" b="0" i="0" u="none" strike="noStrike" cap="none">
                <a:solidFill>
                  <a:srgbClr val="0B5394"/>
                </a:solidFill>
                <a:latin typeface="Arial"/>
                <a:ea typeface="Arial"/>
                <a:cs typeface="Arial"/>
                <a:sym typeface="Arial"/>
              </a:rPr>
              <a:t>GSA Schedule Contracts </a:t>
            </a:r>
            <a:endParaRPr>
              <a:solidFill>
                <a:srgbClr val="0B5394"/>
              </a:solidFill>
            </a:endParaRPr>
          </a:p>
          <a:p>
            <a:pPr marL="0" marR="0" lvl="0" indent="0" algn="l" rtl="0">
              <a:lnSpc>
                <a:spcPct val="150000"/>
              </a:lnSpc>
              <a:spcBef>
                <a:spcPts val="0"/>
              </a:spcBef>
              <a:spcAft>
                <a:spcPts val="0"/>
              </a:spcAft>
              <a:buNone/>
            </a:pPr>
            <a:r>
              <a:rPr lang="en-US" sz="2400" b="0" i="0" u="none" strike="noStrike" cap="none">
                <a:solidFill>
                  <a:srgbClr val="0B5394"/>
                </a:solidFill>
                <a:latin typeface="Arial"/>
                <a:ea typeface="Arial"/>
                <a:cs typeface="Arial"/>
                <a:sym typeface="Arial"/>
              </a:rPr>
              <a:t>Multiple Award Contracts (MACs)</a:t>
            </a:r>
            <a:endParaRPr>
              <a:solidFill>
                <a:srgbClr val="0B5394"/>
              </a:solidFill>
            </a:endParaRPr>
          </a:p>
          <a:p>
            <a:pPr marL="0" marR="0" lvl="0" indent="0" algn="l" rtl="0">
              <a:lnSpc>
                <a:spcPct val="150000"/>
              </a:lnSpc>
              <a:spcBef>
                <a:spcPts val="0"/>
              </a:spcBef>
              <a:spcAft>
                <a:spcPts val="0"/>
              </a:spcAft>
              <a:buNone/>
            </a:pPr>
            <a:r>
              <a:rPr lang="en-US" sz="2400" b="0" i="0" u="none" strike="noStrike" cap="none">
                <a:solidFill>
                  <a:srgbClr val="0B5394"/>
                </a:solidFill>
                <a:latin typeface="Arial"/>
                <a:ea typeface="Arial"/>
                <a:cs typeface="Arial"/>
                <a:sym typeface="Arial"/>
              </a:rPr>
              <a:t>Governmentwide Acquisition Contracts (GWACs)</a:t>
            </a:r>
            <a:endParaRPr>
              <a:solidFill>
                <a:srgbClr val="0B5394"/>
              </a:solidFill>
            </a:endParaRPr>
          </a:p>
          <a:p>
            <a:pPr marL="0" marR="0" lvl="0" indent="0" algn="l" rtl="0">
              <a:lnSpc>
                <a:spcPct val="150000"/>
              </a:lnSpc>
              <a:spcBef>
                <a:spcPts val="0"/>
              </a:spcBef>
              <a:spcAft>
                <a:spcPts val="0"/>
              </a:spcAft>
              <a:buNone/>
            </a:pPr>
            <a:r>
              <a:rPr lang="en-US" sz="2400" b="0" i="0" u="none" strike="noStrike" cap="none">
                <a:solidFill>
                  <a:srgbClr val="0B5394"/>
                </a:solidFill>
                <a:latin typeface="Arial"/>
                <a:ea typeface="Arial"/>
                <a:cs typeface="Arial"/>
                <a:sym typeface="Arial"/>
              </a:rPr>
              <a:t>GSA eTools</a:t>
            </a:r>
            <a:endParaRPr sz="2400" b="0" i="0" u="none" strike="noStrike" cap="none">
              <a:solidFill>
                <a:srgbClr val="0B5394"/>
              </a:solidFill>
              <a:latin typeface="Arial"/>
              <a:ea typeface="Arial"/>
              <a:cs typeface="Arial"/>
              <a:sym typeface="Arial"/>
            </a:endParaRPr>
          </a:p>
          <a:p>
            <a:pPr marL="1143000" marR="0" lvl="2" indent="-101600" algn="l" rtl="0">
              <a:lnSpc>
                <a:spcPct val="100000"/>
              </a:lnSpc>
              <a:spcBef>
                <a:spcPts val="400"/>
              </a:spcBef>
              <a:spcAft>
                <a:spcPts val="0"/>
              </a:spcAft>
              <a:buClr>
                <a:schemeClr val="dk1"/>
              </a:buClr>
              <a:buSzPts val="2000"/>
              <a:buFont typeface="Arial"/>
              <a:buNone/>
            </a:pPr>
            <a:endParaRPr sz="1400" b="0" i="0" u="none" strike="noStrike" cap="none">
              <a:solidFill>
                <a:srgbClr val="000000"/>
              </a:solidFill>
              <a:latin typeface="Arial"/>
              <a:ea typeface="Arial"/>
              <a:cs typeface="Arial"/>
              <a:sym typeface="Arial"/>
            </a:endParaRPr>
          </a:p>
        </p:txBody>
      </p:sp>
      <p:sp>
        <p:nvSpPr>
          <p:cNvPr id="90" name="Google Shape;90;p2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1"/>
          <p:cNvSpPr>
            <a:spLocks noGrp="1"/>
          </p:cNvSpPr>
          <p:nvPr>
            <p:ph type="title" idx="4294967295"/>
          </p:nvPr>
        </p:nvSpPr>
        <p:spPr>
          <a:xfrm>
            <a:off x="684215" y="394791"/>
            <a:ext cx="7769225" cy="642938"/>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1" i="0" u="none" strike="noStrike" kern="0" cap="none" spc="0" normalizeH="0" baseline="0" noProof="0" dirty="0">
                <a:ln>
                  <a:noFill/>
                </a:ln>
                <a:solidFill>
                  <a:srgbClr val="0059A8"/>
                </a:solidFill>
                <a:effectLst/>
                <a:uLnTx/>
                <a:uFillTx/>
                <a:latin typeface="Arial"/>
                <a:ea typeface="Arial"/>
                <a:cs typeface="Arial"/>
                <a:sym typeface="Arial"/>
              </a:rPr>
              <a:t>GSA Mission</a:t>
            </a:r>
            <a:endParaRPr kumimoji="0" lang="en-US" sz="1000" b="0" i="0" u="none" strike="noStrike" kern="0" cap="none" spc="0" normalizeH="0" baseline="0" noProof="0" dirty="0">
              <a:ln>
                <a:noFill/>
              </a:ln>
              <a:solidFill>
                <a:srgbClr val="0059A8"/>
              </a:solidFill>
              <a:effectLst/>
              <a:uLnTx/>
              <a:uFillTx/>
              <a:latin typeface="Arial"/>
              <a:ea typeface="Arial"/>
              <a:cs typeface="Arial"/>
              <a:sym typeface="Arial"/>
            </a:endParaRPr>
          </a:p>
        </p:txBody>
      </p:sp>
      <p:sp>
        <p:nvSpPr>
          <p:cNvPr id="96" name="Google Shape;96;p21"/>
          <p:cNvSpPr/>
          <p:nvPr/>
        </p:nvSpPr>
        <p:spPr>
          <a:xfrm>
            <a:off x="684215" y="1060297"/>
            <a:ext cx="7772400" cy="3086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1" u="none" strike="noStrike" cap="none">
                <a:solidFill>
                  <a:srgbClr val="000000"/>
                </a:solidFill>
                <a:latin typeface=" Arial"/>
                <a:ea typeface=" Arial"/>
                <a:cs typeface=" Arial"/>
                <a:sym typeface=" Arial"/>
              </a:rPr>
              <a:t>“To deliver the best customer experience and value in real estate, acquisition, and technology services to the government and the American people.” </a:t>
            </a:r>
            <a:br>
              <a:rPr lang="en-US" sz="1800" b="1" i="1" u="none" strike="noStrike" cap="none">
                <a:solidFill>
                  <a:srgbClr val="000000"/>
                </a:solidFill>
                <a:latin typeface=" Arial"/>
                <a:ea typeface=" Arial"/>
                <a:cs typeface=" Arial"/>
                <a:sym typeface=" Arial"/>
              </a:rPr>
            </a:br>
            <a:endParaRPr sz="1400" b="1" i="0" u="none" strike="noStrike" cap="none">
              <a:solidFill>
                <a:srgbClr val="000000"/>
              </a:solidFill>
              <a:latin typeface=" Arial"/>
              <a:ea typeface=" Arial"/>
              <a:cs typeface=" Arial"/>
              <a:sym typeface=" Arial"/>
            </a:endParaRPr>
          </a:p>
          <a:p>
            <a:pPr marL="0" marR="0" lvl="0" indent="0" algn="l" rtl="0">
              <a:lnSpc>
                <a:spcPct val="100000"/>
              </a:lnSpc>
              <a:spcBef>
                <a:spcPts val="0"/>
              </a:spcBef>
              <a:spcAft>
                <a:spcPts val="0"/>
              </a:spcAft>
              <a:buNone/>
            </a:pPr>
            <a:r>
              <a:rPr lang="en-US" sz="1800" b="1" i="0" u="none" strike="noStrike" cap="none">
                <a:solidFill>
                  <a:srgbClr val="000000"/>
                </a:solidFill>
                <a:latin typeface=" Arial"/>
                <a:ea typeface=" Arial"/>
                <a:cs typeface=" Arial"/>
                <a:sym typeface=" Arial"/>
              </a:rPr>
              <a:t>Vision:</a:t>
            </a:r>
            <a:r>
              <a:rPr lang="en-US" sz="1800" b="0" i="0" u="none" strike="noStrike" cap="none">
                <a:solidFill>
                  <a:srgbClr val="000000"/>
                </a:solidFill>
                <a:latin typeface=" Arial"/>
                <a:ea typeface=" Arial"/>
                <a:cs typeface=" Arial"/>
                <a:sym typeface=" Arial"/>
              </a:rPr>
              <a:t> Effective and efficient government for the American people.</a:t>
            </a:r>
            <a:endParaRPr/>
          </a:p>
          <a:p>
            <a:pPr marL="0" marR="0" lvl="0" indent="0" algn="l" rtl="0">
              <a:lnSpc>
                <a:spcPct val="100000"/>
              </a:lnSpc>
              <a:spcBef>
                <a:spcPts val="0"/>
              </a:spcBef>
              <a:spcAft>
                <a:spcPts val="0"/>
              </a:spcAft>
              <a:buNone/>
            </a:pPr>
            <a:endParaRPr sz="1800" b="1" i="0" u="none" strike="noStrike" cap="none">
              <a:solidFill>
                <a:srgbClr val="000000"/>
              </a:solidFill>
              <a:latin typeface=" Arial"/>
              <a:ea typeface=" Arial"/>
              <a:cs typeface=" Arial"/>
              <a:sym typeface=" Arial"/>
            </a:endParaRPr>
          </a:p>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 Arial"/>
                <a:ea typeface=" Arial"/>
                <a:cs typeface=" Arial"/>
                <a:sym typeface=" Arial"/>
              </a:rPr>
              <a:t>Values:</a:t>
            </a:r>
            <a:r>
              <a:rPr lang="en-US" sz="1800" b="0" i="0" u="none" strike="noStrike" cap="none">
                <a:solidFill>
                  <a:srgbClr val="000000"/>
                </a:solidFill>
                <a:latin typeface=" Arial"/>
                <a:ea typeface=" Arial"/>
                <a:cs typeface=" Arial"/>
                <a:sym typeface=" Arial"/>
              </a:rPr>
              <a:t> Service, Accountability, and Innovation</a:t>
            </a:r>
            <a:br>
              <a:rPr lang="en-US" sz="1800" b="0" i="0" u="none" strike="noStrike" cap="none">
                <a:solidFill>
                  <a:srgbClr val="000000"/>
                </a:solidFill>
                <a:latin typeface=" Arial"/>
                <a:ea typeface=" Arial"/>
                <a:cs typeface=" Arial"/>
                <a:sym typeface=" Arial"/>
              </a:rPr>
            </a:br>
            <a:br>
              <a:rPr lang="en-US" sz="1800" b="0" i="0" u="none" strike="noStrike" cap="none">
                <a:solidFill>
                  <a:srgbClr val="000000"/>
                </a:solidFill>
                <a:latin typeface=" Arial"/>
                <a:ea typeface=" Arial"/>
                <a:cs typeface=" Arial"/>
                <a:sym typeface=" Arial"/>
              </a:rPr>
            </a:br>
            <a:r>
              <a:rPr lang="en-US" sz="2800" b="1" i="0" u="none" strike="noStrike" cap="none">
                <a:solidFill>
                  <a:srgbClr val="0059A8"/>
                </a:solidFill>
                <a:latin typeface=" Arial"/>
                <a:ea typeface=" Arial"/>
                <a:cs typeface=" Arial"/>
                <a:sym typeface=" Arial"/>
              </a:rPr>
              <a:t>Federal Acquisition Service</a:t>
            </a:r>
            <a:endParaRPr/>
          </a:p>
          <a:p>
            <a:pPr marL="0" marR="0" lvl="0" indent="0" algn="l" rtl="0">
              <a:lnSpc>
                <a:spcPct val="100000"/>
              </a:lnSpc>
              <a:spcBef>
                <a:spcPts val="0"/>
              </a:spcBef>
              <a:spcAft>
                <a:spcPts val="0"/>
              </a:spcAft>
              <a:buClr>
                <a:srgbClr val="000000"/>
              </a:buClr>
              <a:buSzPts val="1800"/>
              <a:buFont typeface="Arial"/>
              <a:buNone/>
            </a:pPr>
            <a:br>
              <a:rPr lang="en-US" sz="1800" b="0" i="0" u="none" strike="noStrike" cap="none">
                <a:solidFill>
                  <a:srgbClr val="000000"/>
                </a:solidFill>
                <a:latin typeface=" Arial"/>
                <a:ea typeface=" Arial"/>
                <a:cs typeface=" Arial"/>
                <a:sym typeface=" Arial"/>
              </a:rPr>
            </a:br>
            <a:r>
              <a:rPr lang="en-US" sz="1800" b="0" i="0" u="none" strike="noStrike" cap="none">
                <a:solidFill>
                  <a:srgbClr val="000000"/>
                </a:solidFill>
                <a:latin typeface=" Arial"/>
                <a:ea typeface=" Arial"/>
                <a:cs typeface=" Arial"/>
                <a:sym typeface=" Arial"/>
              </a:rPr>
              <a:t>Possesses unrivaled capability to deliver comprehensive products and services across government at the best value possible. </a:t>
            </a:r>
            <a:endParaRPr/>
          </a:p>
          <a:p>
            <a:pPr marL="0" marR="0" lvl="0" indent="0" algn="l" rtl="0">
              <a:lnSpc>
                <a:spcPct val="100000"/>
              </a:lnSpc>
              <a:spcBef>
                <a:spcPts val="0"/>
              </a:spcBef>
              <a:spcAft>
                <a:spcPts val="0"/>
              </a:spcAft>
              <a:buNone/>
            </a:pPr>
            <a:endParaRPr sz="1800" b="0" i="0" u="none" strike="noStrike" cap="none">
              <a:solidFill>
                <a:srgbClr val="000000"/>
              </a:solidFill>
              <a:latin typeface=" Arial"/>
              <a:ea typeface=" Arial"/>
              <a:cs typeface=" Arial"/>
              <a:sym typeface=" Arial"/>
            </a:endParaRPr>
          </a:p>
          <a:p>
            <a:pPr marL="0" marR="0" lvl="0" indent="0" algn="l" rtl="0">
              <a:lnSpc>
                <a:spcPct val="100000"/>
              </a:lnSpc>
              <a:spcBef>
                <a:spcPts val="0"/>
              </a:spcBef>
              <a:spcAft>
                <a:spcPts val="0"/>
              </a:spcAft>
              <a:buNone/>
            </a:pPr>
            <a:endParaRPr sz="2400" b="0" i="0" u="none" strike="noStrike" cap="none">
              <a:solidFill>
                <a:srgbClr val="000000"/>
              </a:solidFill>
              <a:latin typeface=" Arial"/>
              <a:ea typeface=" Arial"/>
              <a:cs typeface=" Arial"/>
              <a:sym typeface=" Arial"/>
            </a:endParaRPr>
          </a:p>
        </p:txBody>
      </p:sp>
      <p:sp>
        <p:nvSpPr>
          <p:cNvPr id="98" name="Google Shape;98;p2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a:spLocks noGrp="1"/>
          </p:cNvSpPr>
          <p:nvPr>
            <p:ph type="title" idx="4294967295"/>
          </p:nvPr>
        </p:nvSpPr>
        <p:spPr>
          <a:xfrm>
            <a:off x="684215" y="482203"/>
            <a:ext cx="7769225" cy="642938"/>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dirty="0">
                <a:ln>
                  <a:noFill/>
                </a:ln>
                <a:solidFill>
                  <a:srgbClr val="0059A8"/>
                </a:solidFill>
                <a:effectLst/>
                <a:uLnTx/>
                <a:uFillTx/>
                <a:latin typeface="Arial"/>
                <a:ea typeface="Arial"/>
                <a:cs typeface="Arial"/>
                <a:sym typeface="Arial"/>
              </a:rPr>
              <a:t>GSA Schedule Contracts</a:t>
            </a:r>
            <a:endParaRPr kumimoji="0" lang="en-US" sz="1400" b="0" i="0" u="none" strike="noStrike" kern="0" cap="none" spc="0" normalizeH="0" baseline="0" noProof="0" dirty="0">
              <a:ln>
                <a:noFill/>
              </a:ln>
              <a:solidFill>
                <a:srgbClr val="0059A8"/>
              </a:solidFill>
              <a:effectLst/>
              <a:uLnTx/>
              <a:uFillTx/>
              <a:latin typeface="Arial"/>
              <a:ea typeface="Arial"/>
              <a:cs typeface="Arial"/>
              <a:sym typeface="Arial"/>
            </a:endParaRPr>
          </a:p>
        </p:txBody>
      </p:sp>
      <p:sp>
        <p:nvSpPr>
          <p:cNvPr id="104" name="Google Shape;104;p22"/>
          <p:cNvSpPr/>
          <p:nvPr/>
        </p:nvSpPr>
        <p:spPr>
          <a:xfrm>
            <a:off x="684213" y="1370410"/>
            <a:ext cx="7772400" cy="3086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480"/>
              </a:spcBef>
              <a:spcAft>
                <a:spcPts val="0"/>
              </a:spcAft>
              <a:buNone/>
            </a:pPr>
            <a:r>
              <a:rPr lang="en-US" sz="1800" b="0" i="0" u="none" strike="noStrike" cap="none">
                <a:solidFill>
                  <a:srgbClr val="0059A8"/>
                </a:solidFill>
                <a:latin typeface="Arial"/>
                <a:ea typeface="Arial"/>
                <a:cs typeface="Arial"/>
                <a:sym typeface="Arial"/>
              </a:rPr>
              <a:t>Federal Supply Schedule (FSS) - governmentwide contract vehicle for commercial products, services, and solutions</a:t>
            </a:r>
            <a:endParaRPr/>
          </a:p>
          <a:p>
            <a:pPr marL="0" marR="0" lvl="0" indent="0" algn="l" rtl="0">
              <a:lnSpc>
                <a:spcPct val="100000"/>
              </a:lnSpc>
              <a:spcBef>
                <a:spcPts val="480"/>
              </a:spcBef>
              <a:spcAft>
                <a:spcPts val="0"/>
              </a:spcAft>
              <a:buNone/>
            </a:pPr>
            <a:endParaRPr sz="1800" b="0" i="0" u="none" strike="noStrike" cap="none">
              <a:solidFill>
                <a:srgbClr val="0059A8"/>
              </a:solidFill>
              <a:latin typeface="Arial"/>
              <a:ea typeface="Arial"/>
              <a:cs typeface="Arial"/>
              <a:sym typeface="Arial"/>
            </a:endParaRPr>
          </a:p>
          <a:p>
            <a:pPr marL="0" marR="0" lvl="0" indent="0" algn="l" rtl="0">
              <a:lnSpc>
                <a:spcPct val="100000"/>
              </a:lnSpc>
              <a:spcBef>
                <a:spcPts val="480"/>
              </a:spcBef>
              <a:spcAft>
                <a:spcPts val="0"/>
              </a:spcAft>
              <a:buNone/>
            </a:pPr>
            <a:r>
              <a:rPr lang="en-US" sz="1800" b="0" i="0" u="none" strike="noStrike" cap="none">
                <a:solidFill>
                  <a:srgbClr val="0059A8"/>
                </a:solidFill>
                <a:latin typeface="Arial"/>
                <a:ea typeface="Arial"/>
                <a:cs typeface="Arial"/>
                <a:sym typeface="Arial"/>
              </a:rPr>
              <a:t>Also known as “Multiple Award Schedule (MAS)” </a:t>
            </a:r>
            <a:endParaRPr/>
          </a:p>
          <a:p>
            <a:pPr marL="0" marR="0" lvl="0" indent="0" algn="l" rtl="0">
              <a:lnSpc>
                <a:spcPct val="100000"/>
              </a:lnSpc>
              <a:spcBef>
                <a:spcPts val="480"/>
              </a:spcBef>
              <a:spcAft>
                <a:spcPts val="0"/>
              </a:spcAft>
              <a:buNone/>
            </a:pPr>
            <a:endParaRPr sz="1800" b="0" i="0" u="none" strike="noStrike" cap="none">
              <a:solidFill>
                <a:srgbClr val="0059A8"/>
              </a:solidFill>
              <a:latin typeface="Arial"/>
              <a:ea typeface="Arial"/>
              <a:cs typeface="Arial"/>
              <a:sym typeface="Arial"/>
            </a:endParaRPr>
          </a:p>
          <a:p>
            <a:pPr marL="0" marR="0" lvl="0" indent="0" algn="l" rtl="0">
              <a:lnSpc>
                <a:spcPct val="100000"/>
              </a:lnSpc>
              <a:spcBef>
                <a:spcPts val="480"/>
              </a:spcBef>
              <a:spcAft>
                <a:spcPts val="0"/>
              </a:spcAft>
              <a:buNone/>
            </a:pPr>
            <a:r>
              <a:rPr lang="en-US" sz="1800" b="0" i="0" u="none" strike="noStrike" cap="none">
                <a:solidFill>
                  <a:srgbClr val="0059A8"/>
                </a:solidFill>
                <a:latin typeface="Arial"/>
                <a:ea typeface="Arial"/>
                <a:cs typeface="Arial"/>
                <a:sym typeface="Arial"/>
              </a:rPr>
              <a:t>GSA receives Schedule contract offers through standing solicitations </a:t>
            </a:r>
            <a:endParaRPr/>
          </a:p>
          <a:p>
            <a:pPr marL="0" marR="0" lvl="0" indent="0" algn="l" rtl="0">
              <a:lnSpc>
                <a:spcPct val="100000"/>
              </a:lnSpc>
              <a:spcBef>
                <a:spcPts val="480"/>
              </a:spcBef>
              <a:spcAft>
                <a:spcPts val="0"/>
              </a:spcAft>
              <a:buNone/>
            </a:pPr>
            <a:endParaRPr sz="1800" b="0" i="0" u="none" strike="noStrike" cap="none">
              <a:solidFill>
                <a:srgbClr val="0059A8"/>
              </a:solidFill>
              <a:latin typeface="Arial"/>
              <a:ea typeface="Arial"/>
              <a:cs typeface="Arial"/>
              <a:sym typeface="Arial"/>
            </a:endParaRPr>
          </a:p>
          <a:p>
            <a:pPr marL="0" marR="0" lvl="0" indent="0" algn="l" rtl="0">
              <a:lnSpc>
                <a:spcPct val="100000"/>
              </a:lnSpc>
              <a:spcBef>
                <a:spcPts val="480"/>
              </a:spcBef>
              <a:spcAft>
                <a:spcPts val="0"/>
              </a:spcAft>
              <a:buNone/>
            </a:pPr>
            <a:r>
              <a:rPr lang="en-US" sz="1800" b="0" i="0" u="none" strike="noStrike" cap="none">
                <a:solidFill>
                  <a:srgbClr val="0059A8"/>
                </a:solidFill>
                <a:latin typeface="Arial"/>
                <a:ea typeface="Arial"/>
                <a:cs typeface="Arial"/>
                <a:sym typeface="Arial"/>
              </a:rPr>
              <a:t>GSA conducts negotiations; awards; and administers Schedule Contracts IAW FAR Part 12</a:t>
            </a:r>
            <a:endParaRPr/>
          </a:p>
          <a:p>
            <a:pPr marL="1143000" marR="0" lvl="2" indent="-101600" algn="l" rtl="0">
              <a:lnSpc>
                <a:spcPct val="100000"/>
              </a:lnSpc>
              <a:spcBef>
                <a:spcPts val="400"/>
              </a:spcBef>
              <a:spcAft>
                <a:spcPts val="0"/>
              </a:spcAft>
              <a:buClr>
                <a:schemeClr val="dk1"/>
              </a:buClr>
              <a:buSzPts val="20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2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1357313" y="160734"/>
            <a:ext cx="6429375" cy="314325"/>
          </a:xfrm>
          <a:prstGeom prst="rect">
            <a:avLst/>
          </a:prstGeom>
          <a:noFill/>
          <a:ln>
            <a:noFill/>
          </a:ln>
        </p:spPr>
        <p:txBody>
          <a:bodyPr spcFirstLastPara="1" wrap="square" lIns="64275" tIns="32125" rIns="64275" bIns="32125" anchor="t" anchorCtr="0">
            <a:noAutofit/>
          </a:bodyPr>
          <a:lstStyle/>
          <a:p>
            <a:pPr marL="0" lvl="0" indent="0" algn="ctr" rtl="0">
              <a:lnSpc>
                <a:spcPct val="100000"/>
              </a:lnSpc>
              <a:spcBef>
                <a:spcPts val="0"/>
              </a:spcBef>
              <a:spcAft>
                <a:spcPts val="0"/>
              </a:spcAft>
              <a:buNone/>
            </a:pPr>
            <a:r>
              <a:rPr lang="en-US" sz="2800" b="1">
                <a:solidFill>
                  <a:srgbClr val="0059A8"/>
                </a:solidFill>
              </a:rPr>
              <a:t>GSA Schedule Facts</a:t>
            </a:r>
            <a:endParaRPr/>
          </a:p>
        </p:txBody>
      </p:sp>
      <p:sp>
        <p:nvSpPr>
          <p:cNvPr id="113" name="Google Shape;113;p23"/>
          <p:cNvSpPr txBox="1">
            <a:spLocks noGrp="1"/>
          </p:cNvSpPr>
          <p:nvPr>
            <p:ph type="body" idx="1"/>
          </p:nvPr>
        </p:nvSpPr>
        <p:spPr>
          <a:xfrm>
            <a:off x="1737230" y="1017984"/>
            <a:ext cx="5781567" cy="2918222"/>
          </a:xfrm>
          <a:prstGeom prst="rect">
            <a:avLst/>
          </a:prstGeom>
          <a:noFill/>
          <a:ln>
            <a:noFill/>
          </a:ln>
        </p:spPr>
        <p:txBody>
          <a:bodyPr spcFirstLastPara="1" wrap="square" lIns="91425" tIns="45700" rIns="91425" bIns="45700" anchor="t" anchorCtr="0">
            <a:noAutofit/>
          </a:bodyPr>
          <a:lstStyle/>
          <a:p>
            <a:pPr marL="285740" lvl="0" indent="-285740" algn="l" rtl="0">
              <a:lnSpc>
                <a:spcPct val="90000"/>
              </a:lnSpc>
              <a:spcBef>
                <a:spcPts val="0"/>
              </a:spcBef>
              <a:spcAft>
                <a:spcPts val="0"/>
              </a:spcAft>
              <a:buNone/>
            </a:pPr>
            <a:r>
              <a:rPr lang="en-US">
                <a:latin typeface=" Arial"/>
                <a:ea typeface=" Arial"/>
                <a:cs typeface=" Arial"/>
                <a:sym typeface=" Arial"/>
              </a:rPr>
              <a:t>Over 25 million commodities and services</a:t>
            </a:r>
            <a:endParaRPr/>
          </a:p>
          <a:p>
            <a:pPr marL="285740" lvl="0" indent="-285740" algn="l" rtl="0">
              <a:lnSpc>
                <a:spcPct val="90000"/>
              </a:lnSpc>
              <a:spcBef>
                <a:spcPts val="0"/>
              </a:spcBef>
              <a:spcAft>
                <a:spcPts val="0"/>
              </a:spcAft>
              <a:buNone/>
            </a:pPr>
            <a:endParaRPr>
              <a:latin typeface=" Arial"/>
              <a:ea typeface=" Arial"/>
              <a:cs typeface=" Arial"/>
              <a:sym typeface=" Arial"/>
            </a:endParaRPr>
          </a:p>
          <a:p>
            <a:pPr marL="285740" lvl="0" indent="-285740" algn="l" rtl="0">
              <a:lnSpc>
                <a:spcPct val="90000"/>
              </a:lnSpc>
              <a:spcBef>
                <a:spcPts val="0"/>
              </a:spcBef>
              <a:spcAft>
                <a:spcPts val="0"/>
              </a:spcAft>
              <a:buNone/>
            </a:pPr>
            <a:r>
              <a:rPr lang="en-US">
                <a:latin typeface=" Arial"/>
                <a:ea typeface=" Arial"/>
                <a:cs typeface=" Arial"/>
                <a:sym typeface=" Arial"/>
              </a:rPr>
              <a:t>Over 18,500 Schedule contracts </a:t>
            </a:r>
            <a:endParaRPr/>
          </a:p>
          <a:p>
            <a:pPr marL="321457" lvl="1" indent="0" algn="l" rtl="0">
              <a:lnSpc>
                <a:spcPct val="100000"/>
              </a:lnSpc>
              <a:spcBef>
                <a:spcPts val="0"/>
              </a:spcBef>
              <a:spcAft>
                <a:spcPts val="0"/>
              </a:spcAft>
              <a:buNone/>
            </a:pPr>
            <a:r>
              <a:rPr lang="en-US" sz="1687">
                <a:latin typeface=" Arial"/>
                <a:ea typeface=" Arial"/>
                <a:cs typeface=" Arial"/>
                <a:sym typeface=" Arial"/>
              </a:rPr>
              <a:t>                   80% are small businesses</a:t>
            </a:r>
            <a:endParaRPr/>
          </a:p>
          <a:p>
            <a:pPr marL="285740" lvl="0" indent="-285740" algn="l" rtl="0">
              <a:lnSpc>
                <a:spcPct val="100000"/>
              </a:lnSpc>
              <a:spcBef>
                <a:spcPts val="0"/>
              </a:spcBef>
              <a:spcAft>
                <a:spcPts val="0"/>
              </a:spcAft>
              <a:buNone/>
            </a:pPr>
            <a:endParaRPr>
              <a:latin typeface=" Arial"/>
              <a:ea typeface=" Arial"/>
              <a:cs typeface=" Arial"/>
              <a:sym typeface=" Arial"/>
            </a:endParaRPr>
          </a:p>
          <a:p>
            <a:pPr marL="285740" lvl="0" indent="-285740" algn="l" rtl="0">
              <a:lnSpc>
                <a:spcPct val="100000"/>
              </a:lnSpc>
              <a:spcBef>
                <a:spcPts val="0"/>
              </a:spcBef>
              <a:spcAft>
                <a:spcPts val="0"/>
              </a:spcAft>
              <a:buNone/>
            </a:pPr>
            <a:r>
              <a:rPr lang="en-US">
                <a:latin typeface=" Arial"/>
                <a:ea typeface=" Arial"/>
                <a:cs typeface=" Arial"/>
                <a:sym typeface=" Arial"/>
              </a:rPr>
              <a:t>$48 Billion total annual spend</a:t>
            </a:r>
            <a:endParaRPr/>
          </a:p>
          <a:p>
            <a:pPr marL="285740" lvl="0" indent="-285740" algn="l" rtl="0">
              <a:lnSpc>
                <a:spcPct val="100000"/>
              </a:lnSpc>
              <a:spcBef>
                <a:spcPts val="0"/>
              </a:spcBef>
              <a:spcAft>
                <a:spcPts val="0"/>
              </a:spcAft>
              <a:buNone/>
            </a:pPr>
            <a:endParaRPr>
              <a:latin typeface=" Arial"/>
              <a:ea typeface=" Arial"/>
              <a:cs typeface=" Arial"/>
              <a:sym typeface=" Arial"/>
            </a:endParaRPr>
          </a:p>
          <a:p>
            <a:pPr marL="285740" lvl="0" indent="-285740" algn="l" rtl="0">
              <a:lnSpc>
                <a:spcPct val="100000"/>
              </a:lnSpc>
              <a:spcBef>
                <a:spcPts val="0"/>
              </a:spcBef>
              <a:spcAft>
                <a:spcPts val="0"/>
              </a:spcAft>
              <a:buNone/>
            </a:pPr>
            <a:r>
              <a:rPr lang="en-US">
                <a:latin typeface=" Arial"/>
                <a:ea typeface=" Arial"/>
                <a:cs typeface=" Arial"/>
                <a:sym typeface=" Arial"/>
              </a:rPr>
              <a:t>Orders are governed by FAR 8.4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1357313" y="160735"/>
            <a:ext cx="6429375" cy="304800"/>
          </a:xfrm>
          <a:prstGeom prst="rect">
            <a:avLst/>
          </a:prstGeom>
          <a:noFill/>
          <a:ln>
            <a:noFill/>
          </a:ln>
        </p:spPr>
        <p:txBody>
          <a:bodyPr spcFirstLastPara="1" wrap="square" lIns="64275" tIns="32125" rIns="64275" bIns="32125" anchor="t" anchorCtr="0">
            <a:noAutofit/>
          </a:bodyPr>
          <a:lstStyle/>
          <a:p>
            <a:pPr marL="0" lvl="0" indent="0" algn="ctr" rtl="0">
              <a:lnSpc>
                <a:spcPct val="100000"/>
              </a:lnSpc>
              <a:spcBef>
                <a:spcPts val="0"/>
              </a:spcBef>
              <a:spcAft>
                <a:spcPts val="0"/>
              </a:spcAft>
              <a:buNone/>
            </a:pPr>
            <a:r>
              <a:rPr lang="en-US" sz="2800" b="1">
                <a:solidFill>
                  <a:srgbClr val="0059A8"/>
                </a:solidFill>
              </a:rPr>
              <a:t>GSA Schedule Value Proposition</a:t>
            </a:r>
            <a:endParaRPr/>
          </a:p>
        </p:txBody>
      </p:sp>
      <p:sp>
        <p:nvSpPr>
          <p:cNvPr id="120" name="Google Shape;120;p24"/>
          <p:cNvSpPr txBox="1">
            <a:spLocks noGrp="1"/>
          </p:cNvSpPr>
          <p:nvPr>
            <p:ph type="body" idx="1"/>
          </p:nvPr>
        </p:nvSpPr>
        <p:spPr>
          <a:xfrm>
            <a:off x="1893094" y="1017984"/>
            <a:ext cx="5518546" cy="2571750"/>
          </a:xfrm>
          <a:prstGeom prst="rect">
            <a:avLst/>
          </a:prstGeom>
          <a:noFill/>
          <a:ln>
            <a:noFill/>
          </a:ln>
        </p:spPr>
        <p:txBody>
          <a:bodyPr spcFirstLastPara="1" wrap="square" lIns="91425" tIns="45700" rIns="91425" bIns="45700" anchor="t" anchorCtr="0">
            <a:noAutofit/>
          </a:bodyPr>
          <a:lstStyle/>
          <a:p>
            <a:pPr marL="457200" lvl="0" indent="-317500" algn="l" rtl="0">
              <a:lnSpc>
                <a:spcPct val="100000"/>
              </a:lnSpc>
              <a:spcBef>
                <a:spcPts val="0"/>
              </a:spcBef>
              <a:spcAft>
                <a:spcPts val="0"/>
              </a:spcAft>
              <a:buSzPts val="1400"/>
              <a:buChar char="●"/>
            </a:pPr>
            <a:r>
              <a:rPr lang="en-US"/>
              <a:t>Realize cost savings</a:t>
            </a:r>
            <a:endParaRPr/>
          </a:p>
          <a:p>
            <a:pPr marL="457200" lvl="0" indent="-317500" algn="l" rtl="0">
              <a:lnSpc>
                <a:spcPct val="100000"/>
              </a:lnSpc>
              <a:spcBef>
                <a:spcPts val="0"/>
              </a:spcBef>
              <a:spcAft>
                <a:spcPts val="0"/>
              </a:spcAft>
              <a:buSzPts val="1400"/>
              <a:buChar char="●"/>
            </a:pPr>
            <a:r>
              <a:rPr lang="en-US"/>
              <a:t>Experience Flexibility and Choice</a:t>
            </a:r>
            <a:endParaRPr/>
          </a:p>
          <a:p>
            <a:pPr marL="457200" lvl="0" indent="-317500" algn="l" rtl="0">
              <a:lnSpc>
                <a:spcPct val="100000"/>
              </a:lnSpc>
              <a:spcBef>
                <a:spcPts val="0"/>
              </a:spcBef>
              <a:spcAft>
                <a:spcPts val="0"/>
              </a:spcAft>
              <a:buSzPts val="1400"/>
              <a:buChar char="●"/>
            </a:pPr>
            <a:r>
              <a:rPr lang="en-US"/>
              <a:t>Save Time</a:t>
            </a:r>
            <a:endParaRPr/>
          </a:p>
          <a:p>
            <a:pPr marL="457200" lvl="0" indent="-317500" algn="l" rtl="0">
              <a:lnSpc>
                <a:spcPct val="100000"/>
              </a:lnSpc>
              <a:spcBef>
                <a:spcPts val="0"/>
              </a:spcBef>
              <a:spcAft>
                <a:spcPts val="0"/>
              </a:spcAft>
              <a:buSzPts val="1400"/>
              <a:buChar char="●"/>
            </a:pPr>
            <a:r>
              <a:rPr lang="en-US"/>
              <a:t>Control the Procurement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1357313" y="160735"/>
            <a:ext cx="6429375" cy="304800"/>
          </a:xfrm>
          <a:prstGeom prst="rect">
            <a:avLst/>
          </a:prstGeom>
          <a:noFill/>
          <a:ln>
            <a:noFill/>
          </a:ln>
        </p:spPr>
        <p:txBody>
          <a:bodyPr spcFirstLastPara="1" wrap="square" lIns="64275" tIns="32125" rIns="64275" bIns="32125" anchor="t" anchorCtr="0">
            <a:noAutofit/>
          </a:bodyPr>
          <a:lstStyle/>
          <a:p>
            <a:pPr marL="0" lvl="0" indent="0" algn="ctr" rtl="0">
              <a:lnSpc>
                <a:spcPct val="100000"/>
              </a:lnSpc>
              <a:spcBef>
                <a:spcPts val="0"/>
              </a:spcBef>
              <a:spcAft>
                <a:spcPts val="0"/>
              </a:spcAft>
              <a:buNone/>
            </a:pPr>
            <a:r>
              <a:rPr lang="en-US" sz="2800" b="1" u="sng">
                <a:solidFill>
                  <a:srgbClr val="0059A8"/>
                </a:solidFill>
              </a:rPr>
              <a:t>Products</a:t>
            </a:r>
            <a:r>
              <a:rPr lang="en-US" sz="2800" b="1">
                <a:solidFill>
                  <a:srgbClr val="0059A8"/>
                </a:solidFill>
              </a:rPr>
              <a:t> Available on Schedule </a:t>
            </a:r>
            <a:endParaRPr/>
          </a:p>
        </p:txBody>
      </p:sp>
      <p:sp>
        <p:nvSpPr>
          <p:cNvPr id="127" name="Google Shape;127;p25"/>
          <p:cNvSpPr txBox="1">
            <a:spLocks noGrp="1"/>
          </p:cNvSpPr>
          <p:nvPr>
            <p:ph type="body" idx="1"/>
          </p:nvPr>
        </p:nvSpPr>
        <p:spPr>
          <a:xfrm>
            <a:off x="1678781" y="857250"/>
            <a:ext cx="2819938" cy="3676649"/>
          </a:xfrm>
          <a:prstGeom prst="rect">
            <a:avLst/>
          </a:prstGeom>
          <a:noFill/>
          <a:ln>
            <a:noFill/>
          </a:ln>
        </p:spPr>
        <p:txBody>
          <a:bodyPr spcFirstLastPara="1" wrap="square" lIns="91425" tIns="45700" rIns="91425" bIns="45700" anchor="t" anchorCtr="0">
            <a:noAutofit/>
          </a:bodyPr>
          <a:lstStyle/>
          <a:p>
            <a:pPr marL="285740" lvl="0" indent="-285740" algn="l" rtl="0">
              <a:lnSpc>
                <a:spcPct val="90000"/>
              </a:lnSpc>
              <a:spcBef>
                <a:spcPts val="0"/>
              </a:spcBef>
              <a:spcAft>
                <a:spcPts val="0"/>
              </a:spcAft>
              <a:buNone/>
            </a:pPr>
            <a:r>
              <a:rPr lang="en-US"/>
              <a:t>Office Supplies and Equipment</a:t>
            </a:r>
            <a:endParaRPr/>
          </a:p>
          <a:p>
            <a:pPr marL="285740" lvl="0" indent="-285740" algn="l" rtl="0">
              <a:lnSpc>
                <a:spcPct val="90000"/>
              </a:lnSpc>
              <a:spcBef>
                <a:spcPts val="844"/>
              </a:spcBef>
              <a:spcAft>
                <a:spcPts val="0"/>
              </a:spcAft>
              <a:buNone/>
            </a:pPr>
            <a:r>
              <a:rPr lang="en-US"/>
              <a:t>Tools and Hardware</a:t>
            </a:r>
            <a:endParaRPr/>
          </a:p>
          <a:p>
            <a:pPr marL="285740" lvl="0" indent="-285740" algn="l" rtl="0">
              <a:lnSpc>
                <a:spcPct val="90000"/>
              </a:lnSpc>
              <a:spcBef>
                <a:spcPts val="844"/>
              </a:spcBef>
              <a:spcAft>
                <a:spcPts val="0"/>
              </a:spcAft>
              <a:buNone/>
            </a:pPr>
            <a:r>
              <a:rPr lang="en-US"/>
              <a:t>Building and Industrial Materials</a:t>
            </a:r>
            <a:endParaRPr/>
          </a:p>
          <a:p>
            <a:pPr marL="285740" lvl="0" indent="-285740" algn="l" rtl="0">
              <a:lnSpc>
                <a:spcPct val="90000"/>
              </a:lnSpc>
              <a:spcBef>
                <a:spcPts val="844"/>
              </a:spcBef>
              <a:spcAft>
                <a:spcPts val="0"/>
              </a:spcAft>
              <a:buNone/>
            </a:pPr>
            <a:r>
              <a:rPr lang="en-US"/>
              <a:t>Furniture</a:t>
            </a:r>
            <a:endParaRPr/>
          </a:p>
          <a:p>
            <a:pPr marL="285740" lvl="0" indent="-285740" algn="l" rtl="0">
              <a:lnSpc>
                <a:spcPct val="100000"/>
              </a:lnSpc>
              <a:spcBef>
                <a:spcPts val="0"/>
              </a:spcBef>
              <a:spcAft>
                <a:spcPts val="0"/>
              </a:spcAft>
              <a:buNone/>
            </a:pPr>
            <a:r>
              <a:rPr lang="en-US"/>
              <a:t>Scientific Equipment</a:t>
            </a:r>
            <a:endParaRPr/>
          </a:p>
          <a:p>
            <a:pPr marL="285740" lvl="0" indent="-285740" algn="l" rtl="0">
              <a:lnSpc>
                <a:spcPct val="100000"/>
              </a:lnSpc>
              <a:spcBef>
                <a:spcPts val="0"/>
              </a:spcBef>
              <a:spcAft>
                <a:spcPts val="0"/>
              </a:spcAft>
              <a:buNone/>
            </a:pPr>
            <a:endParaRPr/>
          </a:p>
        </p:txBody>
      </p:sp>
      <p:sp>
        <p:nvSpPr>
          <p:cNvPr id="128" name="Google Shape;128;p25"/>
          <p:cNvSpPr txBox="1">
            <a:spLocks noGrp="1"/>
          </p:cNvSpPr>
          <p:nvPr>
            <p:ph type="body" idx="2"/>
          </p:nvPr>
        </p:nvSpPr>
        <p:spPr>
          <a:xfrm>
            <a:off x="4578183" y="757907"/>
            <a:ext cx="3095253" cy="3056186"/>
          </a:xfrm>
          <a:prstGeom prst="rect">
            <a:avLst/>
          </a:prstGeom>
          <a:noFill/>
          <a:ln>
            <a:noFill/>
          </a:ln>
        </p:spPr>
        <p:txBody>
          <a:bodyPr spcFirstLastPara="1" wrap="square" lIns="91425" tIns="45700" rIns="91425" bIns="45700" anchor="t" anchorCtr="0">
            <a:noAutofit/>
          </a:bodyPr>
          <a:lstStyle/>
          <a:p>
            <a:pPr marL="241093" lvl="0" indent="-241093" algn="l" rtl="0">
              <a:lnSpc>
                <a:spcPct val="100000"/>
              </a:lnSpc>
              <a:spcBef>
                <a:spcPts val="0"/>
              </a:spcBef>
              <a:spcAft>
                <a:spcPts val="0"/>
              </a:spcAft>
              <a:buNone/>
            </a:pPr>
            <a:r>
              <a:rPr lang="en-US"/>
              <a:t>Information Technology Products</a:t>
            </a:r>
            <a:endParaRPr/>
          </a:p>
          <a:p>
            <a:pPr marL="241093" lvl="0" indent="-241093" algn="l" rtl="0">
              <a:lnSpc>
                <a:spcPct val="100000"/>
              </a:lnSpc>
              <a:spcBef>
                <a:spcPts val="844"/>
              </a:spcBef>
              <a:spcAft>
                <a:spcPts val="0"/>
              </a:spcAft>
              <a:buNone/>
            </a:pPr>
            <a:r>
              <a:rPr lang="en-US"/>
              <a:t>Vehicles and support equipment</a:t>
            </a:r>
            <a:endParaRPr/>
          </a:p>
          <a:p>
            <a:pPr marL="241093" lvl="0" indent="-241093" algn="l" rtl="0">
              <a:lnSpc>
                <a:spcPct val="100000"/>
              </a:lnSpc>
              <a:spcBef>
                <a:spcPts val="844"/>
              </a:spcBef>
              <a:spcAft>
                <a:spcPts val="0"/>
              </a:spcAft>
              <a:buNone/>
            </a:pPr>
            <a:r>
              <a:rPr lang="en-US"/>
              <a:t>Appliances and Food Services</a:t>
            </a:r>
            <a:endParaRPr/>
          </a:p>
          <a:p>
            <a:pPr marL="241093" lvl="0" indent="-241093" algn="l" rtl="0">
              <a:lnSpc>
                <a:spcPct val="100000"/>
              </a:lnSpc>
              <a:spcBef>
                <a:spcPts val="844"/>
              </a:spcBef>
              <a:spcAft>
                <a:spcPts val="0"/>
              </a:spcAft>
              <a:buNone/>
            </a:pPr>
            <a:r>
              <a:rPr lang="en-US"/>
              <a:t>Law enforcement, Fire, and Security Products </a:t>
            </a:r>
            <a:endParaRPr/>
          </a:p>
        </p:txBody>
      </p:sp>
      <p:sp>
        <p:nvSpPr>
          <p:cNvPr id="129" name="Google Shape;129;p25"/>
          <p:cNvSpPr txBox="1"/>
          <p:nvPr/>
        </p:nvSpPr>
        <p:spPr>
          <a:xfrm>
            <a:off x="1586564" y="3521945"/>
            <a:ext cx="6117437" cy="24378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984" b="1" i="1" u="none" strike="noStrike" cap="none">
                <a:solidFill>
                  <a:srgbClr val="000000"/>
                </a:solidFill>
                <a:latin typeface="Arial"/>
                <a:ea typeface="Arial"/>
                <a:cs typeface="Arial"/>
                <a:sym typeface="Arial"/>
              </a:rPr>
              <a:t>Note:  For a comprehensive list of products please visit GSA eLibrary.  </a:t>
            </a:r>
            <a:r>
              <a:rPr lang="en-US" sz="984" b="1" i="1" u="sng" strike="noStrike" cap="none">
                <a:solidFill>
                  <a:schemeClr val="hlink"/>
                </a:solidFill>
                <a:latin typeface="Arial"/>
                <a:ea typeface="Arial"/>
                <a:cs typeface="Arial"/>
                <a:sym typeface="Arial"/>
                <a:hlinkClick r:id="rId3"/>
              </a:rPr>
              <a:t>www.gsaelibrary.gsa.gov</a:t>
            </a:r>
            <a:r>
              <a:rPr lang="en-US" sz="984" b="1" i="1" u="none" strike="noStrike" cap="none">
                <a:solidFill>
                  <a:srgbClr val="000000"/>
                </a:solidFill>
                <a:latin typeface="Arial"/>
                <a:ea typeface="Arial"/>
                <a:cs typeface="Arial"/>
                <a:sym typeface="Arial"/>
              </a:rPr>
              <a:t> </a:t>
            </a:r>
            <a:endParaRPr/>
          </a:p>
        </p:txBody>
      </p:sp>
      <p:sp>
        <p:nvSpPr>
          <p:cNvPr id="130" name="Google Shape;130;p25"/>
          <p:cNvSpPr txBox="1"/>
          <p:nvPr/>
        </p:nvSpPr>
        <p:spPr>
          <a:xfrm>
            <a:off x="1379231" y="4681971"/>
            <a:ext cx="6429375" cy="24378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984" b="1" i="0" u="none" strike="noStrike" cap="none">
                <a:solidFill>
                  <a:schemeClr val="lt1"/>
                </a:solidFill>
                <a:latin typeface="Arial"/>
                <a:ea typeface="Arial"/>
                <a:cs typeface="Arial"/>
                <a:sym typeface="Arial"/>
              </a:rPr>
              <a:t>www.gsa.gov/schedules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1443638" y="296776"/>
            <a:ext cx="6429300" cy="304800"/>
          </a:xfrm>
          <a:prstGeom prst="rect">
            <a:avLst/>
          </a:prstGeom>
          <a:noFill/>
          <a:ln>
            <a:noFill/>
          </a:ln>
        </p:spPr>
        <p:txBody>
          <a:bodyPr spcFirstLastPara="1" wrap="square" lIns="64275" tIns="32125" rIns="64275" bIns="32125" anchor="t" anchorCtr="0">
            <a:noAutofit/>
          </a:bodyPr>
          <a:lstStyle/>
          <a:p>
            <a:pPr marL="0" lvl="0" indent="0" algn="ctr" rtl="0">
              <a:lnSpc>
                <a:spcPct val="100000"/>
              </a:lnSpc>
              <a:spcBef>
                <a:spcPts val="0"/>
              </a:spcBef>
              <a:spcAft>
                <a:spcPts val="0"/>
              </a:spcAft>
              <a:buNone/>
            </a:pPr>
            <a:r>
              <a:rPr lang="en-US" sz="2800" b="1">
                <a:solidFill>
                  <a:srgbClr val="0059A8"/>
                </a:solidFill>
              </a:rPr>
              <a:t>Services Available on Schedule</a:t>
            </a:r>
            <a:endParaRPr/>
          </a:p>
        </p:txBody>
      </p:sp>
      <p:sp>
        <p:nvSpPr>
          <p:cNvPr id="137" name="Google Shape;137;p26"/>
          <p:cNvSpPr txBox="1">
            <a:spLocks noGrp="1"/>
          </p:cNvSpPr>
          <p:nvPr>
            <p:ph type="body" idx="1"/>
          </p:nvPr>
        </p:nvSpPr>
        <p:spPr>
          <a:xfrm>
            <a:off x="1625203" y="910828"/>
            <a:ext cx="2819938" cy="3676649"/>
          </a:xfrm>
          <a:prstGeom prst="rect">
            <a:avLst/>
          </a:prstGeom>
          <a:noFill/>
          <a:ln>
            <a:noFill/>
          </a:ln>
        </p:spPr>
        <p:txBody>
          <a:bodyPr spcFirstLastPara="1" wrap="square" lIns="91425" tIns="45700" rIns="91425" bIns="45700" anchor="t" anchorCtr="0">
            <a:noAutofit/>
          </a:bodyPr>
          <a:lstStyle/>
          <a:p>
            <a:pPr marL="285740" lvl="0" indent="-241092" algn="l" rtl="0">
              <a:lnSpc>
                <a:spcPct val="90000"/>
              </a:lnSpc>
              <a:spcBef>
                <a:spcPts val="0"/>
              </a:spcBef>
              <a:spcAft>
                <a:spcPts val="0"/>
              </a:spcAft>
              <a:buNone/>
            </a:pPr>
            <a:r>
              <a:rPr lang="en-US" sz="1406"/>
              <a:t>Environmental Services</a:t>
            </a:r>
            <a:endParaRPr/>
          </a:p>
          <a:p>
            <a:pPr marL="285740" lvl="0" indent="-241092" algn="l" rtl="0">
              <a:lnSpc>
                <a:spcPct val="90000"/>
              </a:lnSpc>
              <a:spcBef>
                <a:spcPts val="844"/>
              </a:spcBef>
              <a:spcAft>
                <a:spcPts val="0"/>
              </a:spcAft>
              <a:buNone/>
            </a:pPr>
            <a:r>
              <a:rPr lang="en-US" sz="1406"/>
              <a:t>Professional Engineering Services</a:t>
            </a:r>
            <a:endParaRPr/>
          </a:p>
          <a:p>
            <a:pPr marL="285740" lvl="0" indent="-241092" algn="l" rtl="0">
              <a:lnSpc>
                <a:spcPct val="90000"/>
              </a:lnSpc>
              <a:spcBef>
                <a:spcPts val="844"/>
              </a:spcBef>
              <a:spcAft>
                <a:spcPts val="0"/>
              </a:spcAft>
              <a:buNone/>
            </a:pPr>
            <a:r>
              <a:rPr lang="en-US" sz="1406"/>
              <a:t>Logistics Services</a:t>
            </a:r>
            <a:endParaRPr/>
          </a:p>
          <a:p>
            <a:pPr marL="285740" lvl="0" indent="-241092" algn="l" rtl="0">
              <a:lnSpc>
                <a:spcPct val="90000"/>
              </a:lnSpc>
              <a:spcBef>
                <a:spcPts val="844"/>
              </a:spcBef>
              <a:spcAft>
                <a:spcPts val="0"/>
              </a:spcAft>
              <a:buNone/>
            </a:pPr>
            <a:r>
              <a:rPr lang="en-US" sz="1406"/>
              <a:t>Language Services</a:t>
            </a:r>
            <a:endParaRPr/>
          </a:p>
          <a:p>
            <a:pPr marL="285740" lvl="0" indent="-241092" algn="l" rtl="0">
              <a:lnSpc>
                <a:spcPct val="90000"/>
              </a:lnSpc>
              <a:spcBef>
                <a:spcPts val="844"/>
              </a:spcBef>
              <a:spcAft>
                <a:spcPts val="0"/>
              </a:spcAft>
              <a:buNone/>
            </a:pPr>
            <a:r>
              <a:rPr lang="en-US" sz="1406"/>
              <a:t>Management and Consulting Services (including Training)</a:t>
            </a:r>
            <a:endParaRPr/>
          </a:p>
          <a:p>
            <a:pPr marL="285740" lvl="0" indent="-241092" algn="l" rtl="0">
              <a:lnSpc>
                <a:spcPct val="90000"/>
              </a:lnSpc>
              <a:spcBef>
                <a:spcPts val="844"/>
              </a:spcBef>
              <a:spcAft>
                <a:spcPts val="0"/>
              </a:spcAft>
              <a:buNone/>
            </a:pPr>
            <a:r>
              <a:rPr lang="en-US" sz="1406"/>
              <a:t>Temporary Administrative and Professional Services</a:t>
            </a:r>
            <a:endParaRPr/>
          </a:p>
          <a:p>
            <a:pPr marL="285740" lvl="0" indent="-285740" algn="l" rtl="0">
              <a:lnSpc>
                <a:spcPct val="100000"/>
              </a:lnSpc>
              <a:spcBef>
                <a:spcPts val="0"/>
              </a:spcBef>
              <a:spcAft>
                <a:spcPts val="0"/>
              </a:spcAft>
              <a:buNone/>
            </a:pPr>
            <a:endParaRPr/>
          </a:p>
        </p:txBody>
      </p:sp>
      <p:sp>
        <p:nvSpPr>
          <p:cNvPr id="138" name="Google Shape;138;p26"/>
          <p:cNvSpPr txBox="1">
            <a:spLocks noGrp="1"/>
          </p:cNvSpPr>
          <p:nvPr>
            <p:ph type="body" idx="2"/>
          </p:nvPr>
        </p:nvSpPr>
        <p:spPr>
          <a:xfrm>
            <a:off x="4571992" y="866181"/>
            <a:ext cx="3095253" cy="3056186"/>
          </a:xfrm>
          <a:prstGeom prst="rect">
            <a:avLst/>
          </a:prstGeom>
          <a:noFill/>
          <a:ln>
            <a:noFill/>
          </a:ln>
        </p:spPr>
        <p:txBody>
          <a:bodyPr spcFirstLastPara="1" wrap="square" lIns="91425" tIns="45700" rIns="91425" bIns="45700" anchor="t" anchorCtr="0">
            <a:noAutofit/>
          </a:bodyPr>
          <a:lstStyle/>
          <a:p>
            <a:pPr marL="241093" lvl="0" indent="-241093" algn="l" rtl="0">
              <a:lnSpc>
                <a:spcPct val="100000"/>
              </a:lnSpc>
              <a:spcBef>
                <a:spcPts val="0"/>
              </a:spcBef>
              <a:spcAft>
                <a:spcPts val="0"/>
              </a:spcAft>
              <a:buNone/>
            </a:pPr>
            <a:r>
              <a:rPr lang="en-US" sz="1406"/>
              <a:t>Information Technology Services</a:t>
            </a:r>
            <a:endParaRPr/>
          </a:p>
          <a:p>
            <a:pPr marL="241093" lvl="0" indent="-241093" algn="l" rtl="0">
              <a:lnSpc>
                <a:spcPct val="100000"/>
              </a:lnSpc>
              <a:spcBef>
                <a:spcPts val="844"/>
              </a:spcBef>
              <a:spcAft>
                <a:spcPts val="0"/>
              </a:spcAft>
              <a:buNone/>
            </a:pPr>
            <a:r>
              <a:rPr lang="en-US" sz="1406"/>
              <a:t>Advertising and Marketing Services</a:t>
            </a:r>
            <a:endParaRPr/>
          </a:p>
          <a:p>
            <a:pPr marL="241093" lvl="0" indent="-241093" algn="l" rtl="0">
              <a:lnSpc>
                <a:spcPct val="100000"/>
              </a:lnSpc>
              <a:spcBef>
                <a:spcPts val="844"/>
              </a:spcBef>
              <a:spcAft>
                <a:spcPts val="0"/>
              </a:spcAft>
              <a:buNone/>
            </a:pPr>
            <a:r>
              <a:rPr lang="en-US" sz="1406"/>
              <a:t>Financial and Business Solutions</a:t>
            </a:r>
            <a:endParaRPr/>
          </a:p>
          <a:p>
            <a:pPr marL="241093" lvl="0" indent="-241093" algn="l" rtl="0">
              <a:lnSpc>
                <a:spcPct val="100000"/>
              </a:lnSpc>
              <a:spcBef>
                <a:spcPts val="844"/>
              </a:spcBef>
              <a:spcAft>
                <a:spcPts val="0"/>
              </a:spcAft>
              <a:buNone/>
            </a:pPr>
            <a:r>
              <a:rPr lang="en-US" sz="1406"/>
              <a:t>Security Solutions</a:t>
            </a:r>
            <a:endParaRPr/>
          </a:p>
          <a:p>
            <a:pPr marL="241093" lvl="0" indent="-241093" algn="l" rtl="0">
              <a:lnSpc>
                <a:spcPct val="100000"/>
              </a:lnSpc>
              <a:spcBef>
                <a:spcPts val="844"/>
              </a:spcBef>
              <a:spcAft>
                <a:spcPts val="0"/>
              </a:spcAft>
              <a:buNone/>
            </a:pPr>
            <a:r>
              <a:rPr lang="en-US" sz="1406"/>
              <a:t>Facilities Maintenance</a:t>
            </a:r>
            <a:endParaRPr/>
          </a:p>
          <a:p>
            <a:pPr marL="241093" lvl="0" indent="-241093" algn="l" rtl="0">
              <a:lnSpc>
                <a:spcPct val="100000"/>
              </a:lnSpc>
              <a:spcBef>
                <a:spcPts val="844"/>
              </a:spcBef>
              <a:spcAft>
                <a:spcPts val="0"/>
              </a:spcAft>
              <a:buNone/>
            </a:pPr>
            <a:r>
              <a:rPr lang="en-US" sz="1406"/>
              <a:t>Disaster Relief</a:t>
            </a:r>
            <a:endParaRPr/>
          </a:p>
        </p:txBody>
      </p:sp>
      <p:sp>
        <p:nvSpPr>
          <p:cNvPr id="139" name="Google Shape;139;p26"/>
          <p:cNvSpPr txBox="1"/>
          <p:nvPr/>
        </p:nvSpPr>
        <p:spPr>
          <a:xfrm>
            <a:off x="1625203" y="3482579"/>
            <a:ext cx="5837764" cy="3952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984" b="1" i="1" u="none" strike="noStrike" cap="none">
                <a:solidFill>
                  <a:srgbClr val="000000"/>
                </a:solidFill>
                <a:latin typeface="Arial"/>
                <a:ea typeface="Arial"/>
                <a:cs typeface="Arial"/>
                <a:sym typeface="Arial"/>
              </a:rPr>
              <a:t>Note:  For a comprehensive list of services please visit GSA eLibrary.  </a:t>
            </a:r>
            <a:r>
              <a:rPr lang="en-US" sz="984" b="1" i="1" u="sng" strike="noStrike" cap="none">
                <a:solidFill>
                  <a:schemeClr val="hlink"/>
                </a:solidFill>
                <a:latin typeface="Arial"/>
                <a:ea typeface="Arial"/>
                <a:cs typeface="Arial"/>
                <a:sym typeface="Arial"/>
                <a:hlinkClick r:id="rId3"/>
              </a:rPr>
              <a:t>www.gsaelibrary.gsa.gov </a:t>
            </a:r>
            <a:endParaRPr sz="984"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1357313" y="164306"/>
            <a:ext cx="6429375" cy="314325"/>
          </a:xfrm>
          <a:prstGeom prst="rect">
            <a:avLst/>
          </a:prstGeom>
          <a:noFill/>
          <a:ln>
            <a:noFill/>
          </a:ln>
        </p:spPr>
        <p:txBody>
          <a:bodyPr spcFirstLastPara="1" wrap="square" lIns="64275" tIns="32125" rIns="64275" bIns="32125" anchor="t" anchorCtr="0">
            <a:noAutofit/>
          </a:bodyPr>
          <a:lstStyle/>
          <a:p>
            <a:pPr marL="0" lvl="0" indent="0" algn="ctr" rtl="0">
              <a:lnSpc>
                <a:spcPct val="100000"/>
              </a:lnSpc>
              <a:spcBef>
                <a:spcPts val="0"/>
              </a:spcBef>
              <a:spcAft>
                <a:spcPts val="0"/>
              </a:spcAft>
              <a:buNone/>
            </a:pPr>
            <a:r>
              <a:rPr lang="en-US" sz="2800" b="1">
                <a:solidFill>
                  <a:srgbClr val="0059A8"/>
                </a:solidFill>
              </a:rPr>
              <a:t>Multi-AGENCY Contracts</a:t>
            </a:r>
            <a:br>
              <a:rPr lang="en-US" sz="2800" b="1">
                <a:solidFill>
                  <a:srgbClr val="0059A8"/>
                </a:solidFill>
              </a:rPr>
            </a:br>
            <a:r>
              <a:rPr lang="en-US" sz="2800" b="1">
                <a:solidFill>
                  <a:srgbClr val="0059A8"/>
                </a:solidFill>
              </a:rPr>
              <a:t>(MACs)</a:t>
            </a:r>
            <a:endParaRPr/>
          </a:p>
        </p:txBody>
      </p:sp>
      <p:sp>
        <p:nvSpPr>
          <p:cNvPr id="146" name="Google Shape;146;p27"/>
          <p:cNvSpPr txBox="1">
            <a:spLocks noGrp="1"/>
          </p:cNvSpPr>
          <p:nvPr>
            <p:ph type="body" idx="1"/>
          </p:nvPr>
        </p:nvSpPr>
        <p:spPr>
          <a:xfrm>
            <a:off x="1549359" y="1280097"/>
            <a:ext cx="6045282" cy="3053953"/>
          </a:xfrm>
          <a:prstGeom prst="rect">
            <a:avLst/>
          </a:prstGeom>
          <a:noFill/>
          <a:ln>
            <a:noFill/>
          </a:ln>
        </p:spPr>
        <p:txBody>
          <a:bodyPr spcFirstLastPara="1" wrap="square" lIns="91425" tIns="45700" rIns="91425" bIns="45700" anchor="t" anchorCtr="0">
            <a:noAutofit/>
          </a:bodyPr>
          <a:lstStyle/>
          <a:p>
            <a:pPr marL="457200" lvl="0" indent="-334391" algn="l" rtl="0">
              <a:lnSpc>
                <a:spcPct val="100000"/>
              </a:lnSpc>
              <a:spcBef>
                <a:spcPts val="0"/>
              </a:spcBef>
              <a:spcAft>
                <a:spcPts val="0"/>
              </a:spcAft>
              <a:buSzPts val="1666"/>
              <a:buChar char="●"/>
            </a:pPr>
            <a:r>
              <a:rPr lang="en-US" sz="1666"/>
              <a:t>Governmentwide contracts available to authorized ordering activities for a wide variety of products and services</a:t>
            </a:r>
            <a:endParaRPr sz="2087"/>
          </a:p>
          <a:p>
            <a:pPr marL="457200" lvl="0" indent="-334391" algn="l" rtl="0">
              <a:lnSpc>
                <a:spcPct val="100000"/>
              </a:lnSpc>
              <a:spcBef>
                <a:spcPts val="0"/>
              </a:spcBef>
              <a:spcAft>
                <a:spcPts val="0"/>
              </a:spcAft>
              <a:buSzPts val="1666"/>
              <a:buChar char="●"/>
            </a:pPr>
            <a:r>
              <a:rPr lang="en-US" sz="1666"/>
              <a:t>GSA MACs include:</a:t>
            </a:r>
            <a:endParaRPr sz="2087"/>
          </a:p>
          <a:p>
            <a:pPr marL="457200" lvl="0" indent="-334391" algn="l" rtl="0">
              <a:lnSpc>
                <a:spcPct val="100000"/>
              </a:lnSpc>
              <a:spcBef>
                <a:spcPts val="0"/>
              </a:spcBef>
              <a:spcAft>
                <a:spcPts val="0"/>
              </a:spcAft>
              <a:buSzPts val="1666"/>
              <a:buChar char="●"/>
            </a:pPr>
            <a:r>
              <a:rPr lang="en-US" sz="1666"/>
              <a:t>OASIS and OASIS SB (One Acquisition Solution for Integrated Services)</a:t>
            </a:r>
            <a:endParaRPr sz="2087"/>
          </a:p>
          <a:p>
            <a:pPr marL="457200" lvl="0" indent="-334391" algn="l" rtl="0">
              <a:lnSpc>
                <a:spcPct val="100000"/>
              </a:lnSpc>
              <a:spcBef>
                <a:spcPts val="0"/>
              </a:spcBef>
              <a:spcAft>
                <a:spcPts val="0"/>
              </a:spcAft>
              <a:buSzPts val="1666"/>
              <a:buChar char="●"/>
            </a:pPr>
            <a:r>
              <a:rPr lang="en-US" sz="1666"/>
              <a:t>HCaTS (Human Capital and Training Services)</a:t>
            </a:r>
            <a:endParaRPr sz="2087"/>
          </a:p>
          <a:p>
            <a:pPr marL="457200" lvl="0" indent="-334391" algn="l" rtl="0">
              <a:lnSpc>
                <a:spcPct val="100000"/>
              </a:lnSpc>
              <a:spcBef>
                <a:spcPts val="0"/>
              </a:spcBef>
              <a:spcAft>
                <a:spcPts val="0"/>
              </a:spcAft>
              <a:buSzPts val="1666"/>
              <a:buChar char="●"/>
            </a:pPr>
            <a:r>
              <a:rPr lang="en-US" sz="1666"/>
              <a:t>BMO (Building Maintenance and Operations)</a:t>
            </a:r>
            <a:endParaRPr sz="2087"/>
          </a:p>
          <a:p>
            <a:pPr marL="457200" lvl="0" indent="-334391" algn="l" rtl="0">
              <a:lnSpc>
                <a:spcPct val="100000"/>
              </a:lnSpc>
              <a:spcBef>
                <a:spcPts val="0"/>
              </a:spcBef>
              <a:spcAft>
                <a:spcPts val="0"/>
              </a:spcAft>
              <a:buSzPts val="1666"/>
              <a:buChar char="●"/>
            </a:pPr>
            <a:r>
              <a:rPr lang="en-US" sz="1666"/>
              <a:t>Ordering procedures prescribed by FAR 16.505</a:t>
            </a:r>
            <a:endParaRPr sz="2087"/>
          </a:p>
          <a:p>
            <a:pPr marL="457200" lvl="0" indent="-317500" algn="l" rtl="0">
              <a:lnSpc>
                <a:spcPct val="100000"/>
              </a:lnSpc>
              <a:spcBef>
                <a:spcPts val="0"/>
              </a:spcBef>
              <a:spcAft>
                <a:spcPts val="0"/>
              </a:spcAft>
              <a:buSzPts val="1400"/>
              <a:buChar char="●"/>
            </a:pPr>
            <a:r>
              <a:rPr lang="en-US" sz="1666"/>
              <a:t>Limited task order protest ability </a:t>
            </a:r>
            <a:r>
              <a:rPr lang="en-US" sz="1384"/>
              <a:t>                                   (Increase in scope, period of performance, or dollar value up to $10M</a:t>
            </a:r>
            <a:r>
              <a:rPr lang="en-US" sz="1666"/>
              <a:t>)</a:t>
            </a:r>
            <a:endParaRPr sz="2087"/>
          </a:p>
          <a:p>
            <a:pPr marL="285740" lvl="0" indent="-285740" algn="l" rtl="0">
              <a:lnSpc>
                <a:spcPct val="100000"/>
              </a:lnSpc>
              <a:spcBef>
                <a:spcPts val="337"/>
              </a:spcBef>
              <a:spcAft>
                <a:spcPts val="0"/>
              </a:spcAft>
              <a:buNone/>
            </a:pPr>
            <a:endParaRPr sz="1266"/>
          </a:p>
          <a:p>
            <a:pPr marL="0" lvl="0" indent="0" algn="l" rtl="0">
              <a:lnSpc>
                <a:spcPct val="100000"/>
              </a:lnSpc>
              <a:spcBef>
                <a:spcPts val="1687"/>
              </a:spcBef>
              <a:spcAft>
                <a:spcPts val="0"/>
              </a:spcAft>
              <a:buNone/>
            </a:pPr>
            <a:endParaRPr sz="1266"/>
          </a:p>
          <a:p>
            <a:pPr marL="285740" lvl="0" indent="-285740" algn="l" rtl="0">
              <a:lnSpc>
                <a:spcPct val="100000"/>
              </a:lnSpc>
              <a:spcBef>
                <a:spcPts val="1687"/>
              </a:spcBef>
              <a:spcAft>
                <a:spcPts val="0"/>
              </a:spcAft>
              <a:buNone/>
            </a:pPr>
            <a:endParaRPr sz="1266"/>
          </a:p>
          <a:p>
            <a:pPr marL="285740" lvl="0" indent="-285740" algn="l" rtl="0">
              <a:lnSpc>
                <a:spcPct val="100000"/>
              </a:lnSpc>
              <a:spcBef>
                <a:spcPts val="0"/>
              </a:spcBef>
              <a:spcAft>
                <a:spcPts val="0"/>
              </a:spcAft>
              <a:buNone/>
            </a:pPr>
            <a:endParaRPr sz="1266"/>
          </a:p>
          <a:p>
            <a:pPr marL="285740" lvl="0" indent="-285740" algn="l" rtl="0">
              <a:lnSpc>
                <a:spcPct val="100000"/>
              </a:lnSpc>
              <a:spcBef>
                <a:spcPts val="0"/>
              </a:spcBef>
              <a:spcAft>
                <a:spcPts val="0"/>
              </a:spcAft>
              <a:buNone/>
            </a:pPr>
            <a:endParaRPr sz="1266"/>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1126</Words>
  <Application>Microsoft Office PowerPoint</Application>
  <PresentationFormat>On-screen Show (16:9)</PresentationFormat>
  <Paragraphs>144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 Arial</vt:lpstr>
      <vt:lpstr>Arial</vt:lpstr>
      <vt:lpstr>Noto Sans Symbols</vt:lpstr>
      <vt:lpstr>Blank Presentation</vt:lpstr>
      <vt:lpstr>Federal Acquisition Service Overview </vt:lpstr>
      <vt:lpstr>Topics</vt:lpstr>
      <vt:lpstr>GSA Mission</vt:lpstr>
      <vt:lpstr>GSA Schedule Contracts</vt:lpstr>
      <vt:lpstr>GSA Schedule Facts</vt:lpstr>
      <vt:lpstr>GSA Schedule Value Proposition</vt:lpstr>
      <vt:lpstr>Products Available on Schedule </vt:lpstr>
      <vt:lpstr>Services Available on Schedule</vt:lpstr>
      <vt:lpstr>Multi-AGENCY Contracts (MACs)</vt:lpstr>
      <vt:lpstr>Governmentwide Acquisition Contracts  (GWACs)</vt:lpstr>
      <vt:lpstr>GSA ETOOLS</vt:lpstr>
      <vt:lpstr>www.gsaadvantage.gov </vt:lpstr>
      <vt:lpstr>www.gsaelibrary.gsa.gov </vt:lpstr>
      <vt:lpstr>www.ebuy.gsa.gov </vt:lpstr>
      <vt:lpstr>Joey Phelps Business Development Speciaist joey.phelps@GSA.GOV</vt:lpstr>
      <vt:lpstr>GSA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Acquisition Service Overview </dc:title>
  <dc:creator>YolandaGJohnson</dc:creator>
  <cp:lastModifiedBy>YolandaGJohnson</cp:lastModifiedBy>
  <cp:revision>3</cp:revision>
  <dcterms:modified xsi:type="dcterms:W3CDTF">2023-08-15T18:08:57Z</dcterms:modified>
</cp:coreProperties>
</file>