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4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Lst>
  <p:sldSz cx="9144000" cy="5143500" type="screen16x9"/>
  <p:notesSz cx="6858000" cy="9144000"/>
  <p:embeddedFontLst>
    <p:embeddedFont>
      <p:font typeface="Barlow" panose="00000500000000000000" pitchFamily="2" charset="0"/>
      <p:regular r:id="rId49"/>
    </p:embeddedFont>
    <p:embeddedFont>
      <p:font typeface="Century Gothic" panose="020B0502020202020204" pitchFamily="34" charset="0"/>
      <p:regular r:id="rId50"/>
      <p:bold r:id="rId51"/>
      <p:italic r:id="rId52"/>
      <p:boldItalic r:id="rId53"/>
    </p:embeddedFont>
    <p:embeddedFont>
      <p:font typeface="Montserrat" pitchFamily="2" charset="0"/>
      <p:regular r:id="rId54"/>
      <p:bold r:id="rId55"/>
      <p:italic r:id="rId56"/>
      <p:boldItalic r:id="rId57"/>
    </p:embeddedFont>
    <p:embeddedFont>
      <p:font typeface="Roboto" panose="02000000000000000000" pitchFamily="2" charset="0"/>
      <p:regular r:id="rId58"/>
      <p:bold r:id="rId59"/>
      <p:italic r:id="rId60"/>
      <p:boldItalic r:id="rId61"/>
    </p:embeddedFont>
  </p:embeddedFontLst>
  <p:custDataLst>
    <p:tags r:id="rId6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F4F62E-E279-4664-B214-481BE0D2BF82}">
  <a:tblStyle styleId="{04F4F62E-E279-4664-B214-481BE0D2BF8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4" autoAdjust="0"/>
    <p:restoredTop sz="86432" autoAdjust="0"/>
  </p:normalViewPr>
  <p:slideViewPr>
    <p:cSldViewPr snapToGrid="0">
      <p:cViewPr varScale="1">
        <p:scale>
          <a:sx n="91" d="100"/>
          <a:sy n="91" d="100"/>
        </p:scale>
        <p:origin x="102" y="600"/>
      </p:cViewPr>
      <p:guideLst>
        <p:guide orient="horz" pos="1620"/>
        <p:guide pos="2880"/>
      </p:guideLst>
    </p:cSldViewPr>
  </p:slideViewPr>
  <p:outlineViewPr>
    <p:cViewPr>
      <p:scale>
        <a:sx n="33" d="100"/>
        <a:sy n="33" d="100"/>
      </p:scale>
      <p:origin x="0" y="-9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font" Target="fonts/font13.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6.fntdata"/><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eb897937c4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eb897937c4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Good afternoon, everyone. I'm Adam Jones, Director of Procedures &amp; Process Management Service Center, and I am here today to share background information and insights gained on the request for information (RFI) published earlier this year.</a:t>
            </a:r>
            <a:endParaRPr/>
          </a:p>
          <a:p>
            <a:pPr marL="0" lvl="0" indent="0" algn="l" rtl="0">
              <a:spcBef>
                <a:spcPts val="0"/>
              </a:spcBef>
              <a:spcAft>
                <a:spcPts val="0"/>
              </a:spcAft>
              <a:buNone/>
            </a:pPr>
            <a:endParaRPr/>
          </a:p>
          <a:p>
            <a:pPr marL="0" lvl="0" indent="0" algn="l" rtl="0">
              <a:spcBef>
                <a:spcPts val="0"/>
              </a:spcBef>
              <a:spcAft>
                <a:spcPts val="0"/>
              </a:spcAft>
              <a:buNone/>
            </a:pPr>
            <a:r>
              <a:rPr lang="en"/>
              <a:t>Interact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eb897937c4_0_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eb897937c4_0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There was a consensus that serving government customers involves higher operational costs than the commercial sector. Key factors include:</a:t>
            </a:r>
            <a:endParaRPr>
              <a:solidFill>
                <a:schemeClr val="dk1"/>
              </a:solidFill>
            </a:endParaRPr>
          </a:p>
          <a:p>
            <a:pPr marL="457200" lvl="0" indent="-298450" algn="l" rtl="0">
              <a:spcBef>
                <a:spcPts val="1125"/>
              </a:spcBef>
              <a:spcAft>
                <a:spcPts val="0"/>
              </a:spcAft>
              <a:buClr>
                <a:schemeClr val="dk1"/>
              </a:buClr>
              <a:buSzPts val="1100"/>
              <a:buChar char="●"/>
            </a:pPr>
            <a:r>
              <a:rPr lang="en" b="1">
                <a:solidFill>
                  <a:schemeClr val="dk1"/>
                </a:solidFill>
                <a:latin typeface="Arial"/>
                <a:ea typeface="Arial"/>
                <a:cs typeface="Arial"/>
                <a:sym typeface="Arial"/>
              </a:rPr>
              <a:t>Mandatory Security Compliance:</a:t>
            </a:r>
            <a:r>
              <a:rPr lang="en">
                <a:solidFill>
                  <a:schemeClr val="dk1"/>
                </a:solidFill>
              </a:rPr>
              <a:t> Requirements like CMMC and FIPS demand rigorous standards.</a:t>
            </a:r>
            <a:endParaRPr>
              <a:solidFill>
                <a:schemeClr val="dk1"/>
              </a:solidFill>
            </a:endParaRPr>
          </a:p>
          <a:p>
            <a:pPr marL="457200" lvl="0" indent="-298450" algn="l" rtl="0">
              <a:spcBef>
                <a:spcPts val="750"/>
              </a:spcBef>
              <a:spcAft>
                <a:spcPts val="0"/>
              </a:spcAft>
              <a:buClr>
                <a:schemeClr val="dk1"/>
              </a:buClr>
              <a:buSzPts val="1100"/>
              <a:buChar char="●"/>
            </a:pPr>
            <a:r>
              <a:rPr lang="en" b="1">
                <a:solidFill>
                  <a:schemeClr val="dk1"/>
                </a:solidFill>
                <a:latin typeface="Arial"/>
                <a:ea typeface="Arial"/>
                <a:cs typeface="Arial"/>
                <a:sym typeface="Arial"/>
              </a:rPr>
              <a:t>Extensive Audit Documentation:</a:t>
            </a:r>
            <a:r>
              <a:rPr lang="en">
                <a:solidFill>
                  <a:schemeClr val="dk1"/>
                </a:solidFill>
              </a:rPr>
              <a:t> High administrative burden for record-keeping and transparency.</a:t>
            </a:r>
            <a:endParaRPr>
              <a:solidFill>
                <a:schemeClr val="dk1"/>
              </a:solidFill>
            </a:endParaRPr>
          </a:p>
          <a:p>
            <a:pPr marL="457200" lvl="0" indent="-298450" algn="l" rtl="0">
              <a:spcBef>
                <a:spcPts val="750"/>
              </a:spcBef>
              <a:spcAft>
                <a:spcPts val="0"/>
              </a:spcAft>
              <a:buClr>
                <a:schemeClr val="dk1"/>
              </a:buClr>
              <a:buSzPts val="1100"/>
              <a:buChar char="●"/>
            </a:pPr>
            <a:r>
              <a:rPr lang="en" b="1">
                <a:solidFill>
                  <a:schemeClr val="dk1"/>
                </a:solidFill>
                <a:latin typeface="Arial"/>
                <a:ea typeface="Arial"/>
                <a:cs typeface="Arial"/>
                <a:sym typeface="Arial"/>
              </a:rPr>
              <a:t>Specialized Contract Management:</a:t>
            </a:r>
            <a:r>
              <a:rPr lang="en">
                <a:solidFill>
                  <a:schemeClr val="dk1"/>
                </a:solidFill>
              </a:rPr>
              <a:t> Need for expertise in complex government procurement rules.</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eb897937c4_0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eb897937c4_0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The Value is in the Service, Not the Product Markup:</a:t>
            </a:r>
            <a:r>
              <a:rPr lang="en">
                <a:solidFill>
                  <a:schemeClr val="dk1"/>
                </a:solidFill>
              </a:rPr>
              <a:t> Respondents across the board affirm that the "value-add" that justifies their margin is the labor, expertise, and risk mitigation they provide (e.g., complex multi-vendor integration, security hardening, supply chain assurance, and compliance management). Many submissions argue that VARs are essential, not mere "pass-through" entities, and provide critical services that </a:t>
            </a:r>
            <a:r>
              <a:rPr lang="en" b="1">
                <a:solidFill>
                  <a:schemeClr val="dk1"/>
                </a:solidFill>
              </a:rPr>
              <a:t>OEMs do not necessarily provide</a:t>
            </a:r>
            <a:r>
              <a:rPr lang="en">
                <a:solidFill>
                  <a:schemeClr val="dk1"/>
                </a:solidFill>
              </a:rPr>
              <a:t> to offer a total solution, such as:</a:t>
            </a:r>
            <a:endParaRPr>
              <a:solidFill>
                <a:schemeClr val="dk1"/>
              </a:solidFill>
            </a:endParaRPr>
          </a:p>
          <a:p>
            <a:pPr marL="914400" lvl="1" indent="-298450" algn="l" rtl="0">
              <a:lnSpc>
                <a:spcPct val="125000"/>
              </a:lnSpc>
              <a:spcBef>
                <a:spcPts val="1200"/>
              </a:spcBef>
              <a:spcAft>
                <a:spcPts val="0"/>
              </a:spcAft>
              <a:buClr>
                <a:schemeClr val="dk1"/>
              </a:buClr>
              <a:buSzPts val="1100"/>
              <a:buChar char="○"/>
            </a:pPr>
            <a:r>
              <a:rPr lang="en">
                <a:solidFill>
                  <a:schemeClr val="dk1"/>
                </a:solidFill>
              </a:rPr>
              <a:t>Reducing administrative burden on the government.</a:t>
            </a:r>
            <a:endParaRPr>
              <a:solidFill>
                <a:schemeClr val="dk1"/>
              </a:solidFill>
            </a:endParaRPr>
          </a:p>
          <a:p>
            <a:pPr marL="914400" lvl="1" indent="-298450" algn="l" rtl="0">
              <a:lnSpc>
                <a:spcPct val="125000"/>
              </a:lnSpc>
              <a:spcBef>
                <a:spcPts val="0"/>
              </a:spcBef>
              <a:spcAft>
                <a:spcPts val="0"/>
              </a:spcAft>
              <a:buClr>
                <a:schemeClr val="dk1"/>
              </a:buClr>
              <a:buSzPts val="1100"/>
              <a:buChar char="○"/>
            </a:pPr>
            <a:r>
              <a:rPr lang="en">
                <a:solidFill>
                  <a:schemeClr val="dk1"/>
                </a:solidFill>
              </a:rPr>
              <a:t>Providing technical expertise and integrated, multi-OEM solutions.</a:t>
            </a:r>
            <a:endParaRPr>
              <a:solidFill>
                <a:schemeClr val="dk1"/>
              </a:solidFill>
            </a:endParaRPr>
          </a:p>
          <a:p>
            <a:pPr marL="914400" lvl="1" indent="-298450" algn="l" rtl="0">
              <a:lnSpc>
                <a:spcPct val="125000"/>
              </a:lnSpc>
              <a:spcBef>
                <a:spcPts val="0"/>
              </a:spcBef>
              <a:spcAft>
                <a:spcPts val="0"/>
              </a:spcAft>
              <a:buClr>
                <a:schemeClr val="dk1"/>
              </a:buClr>
              <a:buSzPts val="1100"/>
              <a:buChar char="○"/>
            </a:pPr>
            <a:r>
              <a:rPr lang="en">
                <a:solidFill>
                  <a:schemeClr val="dk1"/>
                </a:solidFill>
              </a:rPr>
              <a:t>Making significant, non-recoverable upfront investments (e.g., qualifying technologies, demonstrations).</a:t>
            </a:r>
            <a:endParaRPr>
              <a:solidFill>
                <a:schemeClr val="dk1"/>
              </a:solidFill>
            </a:endParaRPr>
          </a:p>
          <a:p>
            <a:pPr marL="914400" lvl="1" indent="-298450" algn="l" rtl="0">
              <a:lnSpc>
                <a:spcPct val="125000"/>
              </a:lnSpc>
              <a:spcBef>
                <a:spcPts val="0"/>
              </a:spcBef>
              <a:spcAft>
                <a:spcPts val="0"/>
              </a:spcAft>
              <a:buClr>
                <a:schemeClr val="dk1"/>
              </a:buClr>
              <a:buSzPts val="1100"/>
              <a:buChar char="○"/>
            </a:pPr>
            <a:r>
              <a:rPr lang="en">
                <a:solidFill>
                  <a:schemeClr val="dk1"/>
                </a:solidFill>
              </a:rPr>
              <a:t>Handling complex regulatory compliance (FAR, DFARS, cybersecurity). -a major reason some OEMs don't want to be prime contractors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eb897937c4_0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3eb897937c4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FAS’s interest is how to do we translate that into an effective pricing and evaluation framework</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Total Value Focus: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Pricing and evaluation frameworks should focus on value (e.g., total cost of ownership, mission success) rather than percentage-based markups.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Recognizes and clearly differentiates pure resale from value-added services.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Line-Item Pricing</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Allows for flexibility in pricing structures (e.g., embedded vs. line-item services)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A majority of respondents advocated for evaluation frameworks that encourage line-item pricing for complex procurements to clearly separate product resale from value-added services (VAS) and increase transparency.</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For example: Proposals could include a clear, itemized breakdown, often showing a separate line item for the hardware, a separate line item for software licenses, and a separate section for professional services. This provides transparency on the service costs.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This would allow for flexibility to align with various commercial practices.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Markup Disclosure</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Oppose mandatory disclosure of simple markup percentages for a variety of reasons; notably, this may violate OEM agreements and fail to capture full value provided by the reseller. Rigid controls like markup caps or complex cost disclosures presents will:</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
                <a:solidFill>
                  <a:schemeClr val="dk1"/>
                </a:solidFill>
              </a:rPr>
              <a:t>Hurt small businesses.</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
                <a:solidFill>
                  <a:schemeClr val="dk1"/>
                </a:solidFill>
              </a:rPr>
              <a:t>Drive business out of the market.</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
                <a:solidFill>
                  <a:schemeClr val="dk1"/>
                </a:solidFill>
              </a:rPr>
              <a:t>Increase administrative burden for both contractors and the government.</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
                <a:solidFill>
                  <a:schemeClr val="dk1"/>
                </a:solidFill>
              </a:rPr>
              <a:t>Not fully account for the value, risk, and compliance obligations assumed by resellers.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Backend incentives and rebates may obscure visibility into true costs.</a:t>
            </a:r>
            <a:endParaRPr>
              <a:solidFill>
                <a:schemeClr val="dk1"/>
              </a:solidFill>
            </a:endParaRPr>
          </a:p>
          <a:p>
            <a:pPr marL="1371600" lvl="0" indent="-298450" algn="l" rtl="0">
              <a:lnSpc>
                <a:spcPct val="125000"/>
              </a:lnSpc>
              <a:spcBef>
                <a:spcPts val="0"/>
              </a:spcBef>
              <a:spcAft>
                <a:spcPts val="0"/>
              </a:spcAft>
              <a:buClr>
                <a:schemeClr val="dk1"/>
              </a:buClr>
              <a:buSzPts val="1100"/>
              <a:buChar char="●"/>
            </a:pPr>
            <a:r>
              <a:rPr lang="en">
                <a:solidFill>
                  <a:schemeClr val="dk1"/>
                </a:solidFill>
              </a:rPr>
              <a:t>Markup is Deceptive</a:t>
            </a:r>
            <a:endParaRPr>
              <a:solidFill>
                <a:schemeClr val="dk1"/>
              </a:solidFill>
            </a:endParaRPr>
          </a:p>
          <a:p>
            <a:pPr marL="1371600" lvl="0" indent="-298450" algn="l" rtl="0">
              <a:lnSpc>
                <a:spcPct val="125000"/>
              </a:lnSpc>
              <a:spcBef>
                <a:spcPts val="0"/>
              </a:spcBef>
              <a:spcAft>
                <a:spcPts val="1000"/>
              </a:spcAft>
              <a:buClr>
                <a:schemeClr val="dk1"/>
              </a:buClr>
              <a:buSzPts val="1100"/>
              <a:buChar char="●"/>
            </a:pPr>
            <a:r>
              <a:rPr lang="en">
                <a:solidFill>
                  <a:schemeClr val="dk1"/>
                </a:solidFill>
              </a:rPr>
              <a:t>Profit is Hidden: The impact of Original Equipment Manufacturer (OEM) backend incentives and rebates varies.  Several respondents acknowledge backend incentives translate into savings and discounts to federal end-user customers; others noted that rebates lower costs, but don’t necessarily lead to more competitive prices on individual offers. Bottom line: Backend rebates obscure the visibility into the VARs true cost and profit.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eb897937c4_0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3eb897937c4_0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eb897937c4_0_4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3eb897937c4_0_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What is FAS doing with this information? This is still preliminary, but we’ve identified a few areas for potential improvement.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FAS is considering solicitation changes that will allow VARs to clearly communicate the value of their offerings while aligning with commercial practices and minimizing administrative burden.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600" b="1">
              <a:solidFill>
                <a:srgbClr val="003C7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Definitions: </a:t>
            </a:r>
            <a:r>
              <a:rPr lang="en">
                <a:solidFill>
                  <a:schemeClr val="dk1"/>
                </a:solidFill>
              </a:rPr>
              <a:t>Add clear definitions to distinguish between VARs and resellers.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Description of Services:</a:t>
            </a:r>
            <a:r>
              <a:rPr lang="en">
                <a:solidFill>
                  <a:schemeClr val="dk1"/>
                </a:solidFill>
              </a:rPr>
              <a:t> Require VARs to provide a detailed description of value-added services.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Line-Item Pricing:</a:t>
            </a:r>
            <a:r>
              <a:rPr lang="en">
                <a:solidFill>
                  <a:schemeClr val="dk1"/>
                </a:solidFill>
              </a:rPr>
              <a:t> Encourage offerors to propose separate line-item pricing for value-added services. - feedback was that many VARs do this commercially, and this would go a long way to increasing transparency.</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Workforce Training &amp; Customer Guidance - </a:t>
            </a:r>
            <a:r>
              <a:rPr lang="en">
                <a:solidFill>
                  <a:srgbClr val="1E293B"/>
                </a:solidFill>
              </a:rPr>
              <a:t>FAS will develop workforce training/resources and customer-facing content to support these enhancements.</a:t>
            </a:r>
            <a:endParaRPr>
              <a:solidFill>
                <a:srgbClr val="1E293B"/>
              </a:solidFill>
            </a:endParaRPr>
          </a:p>
          <a:p>
            <a:pPr marL="0" lvl="0" indent="0" algn="l" rtl="0">
              <a:spcBef>
                <a:spcPts val="0"/>
              </a:spcBef>
              <a:spcAft>
                <a:spcPts val="0"/>
              </a:spcAft>
              <a:buClr>
                <a:schemeClr val="dk1"/>
              </a:buClr>
              <a:buSzPts val="1100"/>
              <a:buFont typeface="Arial"/>
              <a:buNone/>
            </a:pPr>
            <a:endParaRPr>
              <a:solidFill>
                <a:srgbClr val="1E293B"/>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Key Focus Areas: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Encourage performance-based acquisition strategies (e.g outcome based deliverables)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Importance of obtaining demonstrable value (e.g., mission success, total cost of ownership, secure lifecycle support)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Potential for innovative contracting strategies (e.g., share-in-savings models)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Benefits of line item pricing (e.g., allows for “like-for-like” comparisons, increase in structured pricing data, increased transparency and negotiation leverage, etc.)</a:t>
            </a:r>
            <a:endParaRPr sz="1400" b="1">
              <a:solidFill>
                <a:srgbClr val="005087"/>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eb897937c4_0_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3eb897937c4_0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 b="1">
                <a:solidFill>
                  <a:schemeClr val="dk1"/>
                </a:solidFill>
              </a:rPr>
              <a:t>Marketplace Insight: </a:t>
            </a:r>
            <a:r>
              <a:rPr lang="en">
                <a:solidFill>
                  <a:schemeClr val="dk1"/>
                </a:solidFill>
              </a:rPr>
              <a:t>Your feedback has helped FAS better understand the VAR marketplace, with insights to be shared across the acquisition workforce.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Improvement Opportunity: </a:t>
            </a:r>
            <a:r>
              <a:rPr lang="en">
                <a:solidFill>
                  <a:schemeClr val="dk1"/>
                </a:solidFill>
              </a:rPr>
              <a:t>FAS has identified opportunities to enhance solicitation, training, and resources to strengthen pricing practices for agency buyers.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Increased Transparency:</a:t>
            </a:r>
            <a:r>
              <a:rPr lang="en">
                <a:solidFill>
                  <a:schemeClr val="dk1"/>
                </a:solidFill>
              </a:rPr>
              <a:t> Actions will allow VARs to communicate value clearly while aligning with commercial practices and reducing administrative burden.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Enhanced Evaluation: </a:t>
            </a:r>
            <a:r>
              <a:rPr lang="en">
                <a:solidFill>
                  <a:schemeClr val="dk1"/>
                </a:solidFill>
              </a:rPr>
              <a:t>Planned enhancements provide COs with tools to effectively negotiate pricing for VARs and basic resellers.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Encourage COs to use readily available pricing data such as transactional data (TDR data), commercial pricing, contract level pricing, etc. for establishing negotiation objectives.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The RFI summary of results is now available on GSA Interact.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Continue to follow MAS Program community on GSA Interact for additional updates, including any planned changes to the MAS solicitation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We appreciate your valuable feedback and thank you for your continued partnership.</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eb897937c4_0_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3eb897937c4_0_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Please ** MAKE COPY TO EDIT**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eb897937c4_0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3eb897937c4_0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eb897937c4_0_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eb897937c4_0_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Other MIA laws: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Berry Amendment (DoD) - Requires certain items (textiles, clothing, food, tools, flags, etc.) to be wholly domestic. </a:t>
            </a:r>
            <a:endParaRPr/>
          </a:p>
          <a:p>
            <a:pPr marL="0" lvl="0" indent="0" algn="l" rtl="0">
              <a:spcBef>
                <a:spcPts val="0"/>
              </a:spcBef>
              <a:spcAft>
                <a:spcPts val="0"/>
              </a:spcAft>
              <a:buClr>
                <a:schemeClr val="dk1"/>
              </a:buClr>
              <a:buSzPts val="1100"/>
              <a:buFont typeface="Arial"/>
              <a:buNone/>
            </a:pPr>
            <a:r>
              <a:rPr lang="en"/>
              <a:t>Specialty Metals Restriction (DoD) - Requires specialty metals in covered defense systems to be melted or produced in the U.S. </a:t>
            </a:r>
            <a:endParaRPr/>
          </a:p>
          <a:p>
            <a:pPr marL="0" lvl="0" indent="0" algn="l" rtl="0">
              <a:spcBef>
                <a:spcPts val="0"/>
              </a:spcBef>
              <a:spcAft>
                <a:spcPts val="0"/>
              </a:spcAft>
              <a:buClr>
                <a:schemeClr val="dk1"/>
              </a:buClr>
              <a:buSzPts val="1100"/>
              <a:buFont typeface="Arial"/>
              <a:buNone/>
            </a:pPr>
            <a:r>
              <a:rPr lang="en"/>
              <a:t>Kissell Amendment (DHS) - Domestic sourcing requirements for certain textiles and clothing tied to national security missions. </a:t>
            </a: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3eb897937c4_0_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3eb897937c4_0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eb897937c4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eb897937c4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3eb897937c4_0_5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3eb897937c4_0_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eb897937c4_0_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3eb897937c4_0_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eb897937c4_0_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eb897937c4_0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3eb897937c4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3eb897937c4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3eb897937c4_0_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3eb897937c4_0_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eb897937c4_0_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eb897937c4_0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3eb897937c4_0_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3eb897937c4_0_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3eb897937c4_0_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3eb897937c4_0_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Please ** MAKE COPY TO EDIT**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eb897937c4_0_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3eb897937c4_0_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3eb897937c4_0_6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3eb897937c4_0_6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eb897937c4_0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eb897937c4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3eb897937c4_0_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3eb897937c4_0_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3eb897937c4_0_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3eb897937c4_0_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3eb897937c4_0_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3eb897937c4_0_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3eb897937c4_0_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3eb897937c4_0_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3eb897937c4_0_7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3eb897937c4_0_7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3eb897937c4_0_7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3eb897937c4_0_7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3eb897937c4_0_7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3eb897937c4_0_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3eb897937c4_0_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3eb897937c4_0_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3ec151c1ac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3ec151c1a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Please ** MAKE COPY TO EDIT**</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3ec151c1ac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3ec151c1ac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eb897937c4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eb897937c4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rgbClr val="1F1F1F"/>
                </a:solidFill>
                <a:latin typeface="Roboto"/>
                <a:ea typeface="Roboto"/>
                <a:cs typeface="Roboto"/>
                <a:sym typeface="Roboto"/>
              </a:rPr>
              <a:t>Earlier this year GSA issued a Request for Information, or RFI, that closed on February 9, 2026.</a:t>
            </a:r>
            <a:endParaRPr>
              <a:solidFill>
                <a:srgbClr val="1F1F1F"/>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a:solidFill>
                <a:srgbClr val="1F1F1F"/>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a:solidFill>
                  <a:srgbClr val="1F1F1F"/>
                </a:solidFill>
                <a:latin typeface="Roboto"/>
                <a:ea typeface="Roboto"/>
                <a:cs typeface="Roboto"/>
                <a:sym typeface="Roboto"/>
              </a:rPr>
              <a:t>Our primary objectives for issuing this RFI:</a:t>
            </a:r>
            <a:endParaRPr>
              <a:solidFill>
                <a:srgbClr val="1F1F1F"/>
              </a:solidFill>
              <a:latin typeface="Roboto"/>
              <a:ea typeface="Roboto"/>
              <a:cs typeface="Roboto"/>
              <a:sym typeface="Roboto"/>
            </a:endParaRPr>
          </a:p>
          <a:p>
            <a:pPr marL="457200" lvl="0" indent="-298450" algn="l" rtl="0">
              <a:lnSpc>
                <a:spcPct val="115000"/>
              </a:lnSpc>
              <a:spcBef>
                <a:spcPts val="1200"/>
              </a:spcBef>
              <a:spcAft>
                <a:spcPts val="0"/>
              </a:spcAft>
              <a:buClr>
                <a:srgbClr val="1F1F1F"/>
              </a:buClr>
              <a:buSzPts val="1100"/>
              <a:buFont typeface="Roboto"/>
              <a:buChar char="●"/>
            </a:pPr>
            <a:r>
              <a:rPr lang="en">
                <a:solidFill>
                  <a:srgbClr val="1F1F1F"/>
                </a:solidFill>
                <a:latin typeface="Roboto"/>
                <a:ea typeface="Roboto"/>
                <a:cs typeface="Roboto"/>
                <a:sym typeface="Roboto"/>
              </a:rPr>
              <a:t>Enhance the Government's understanding of the reseller marketplace for IT Hardware, specifically under Multiple Award Schedule Special Item Number (SIN) 33411,</a:t>
            </a:r>
            <a:endParaRPr>
              <a:solidFill>
                <a:srgbClr val="1F1F1F"/>
              </a:solidFill>
              <a:latin typeface="Roboto"/>
              <a:ea typeface="Roboto"/>
              <a:cs typeface="Roboto"/>
              <a:sym typeface="Roboto"/>
            </a:endParaRPr>
          </a:p>
          <a:p>
            <a:pPr marL="457200" lvl="0" indent="-298450" algn="l" rtl="0">
              <a:lnSpc>
                <a:spcPct val="115000"/>
              </a:lnSpc>
              <a:spcBef>
                <a:spcPts val="0"/>
              </a:spcBef>
              <a:spcAft>
                <a:spcPts val="0"/>
              </a:spcAft>
              <a:buClr>
                <a:srgbClr val="1F1F1F"/>
              </a:buClr>
              <a:buSzPts val="1100"/>
              <a:buFont typeface="Roboto"/>
              <a:buChar char="●"/>
            </a:pPr>
            <a:r>
              <a:rPr lang="en">
                <a:solidFill>
                  <a:srgbClr val="1F1F1F"/>
                </a:solidFill>
                <a:latin typeface="Roboto"/>
                <a:ea typeface="Roboto"/>
                <a:cs typeface="Roboto"/>
                <a:sym typeface="Roboto"/>
              </a:rPr>
              <a:t>Align contracting operations with commercial practices and standards to boost efficiency and effectiveness while minimizing burden on industry and the acquisition workforce</a:t>
            </a:r>
            <a:endParaRPr>
              <a:solidFill>
                <a:srgbClr val="1F1F1F"/>
              </a:solidFill>
              <a:latin typeface="Roboto"/>
              <a:ea typeface="Roboto"/>
              <a:cs typeface="Roboto"/>
              <a:sym typeface="Roboto"/>
            </a:endParaRPr>
          </a:p>
          <a:p>
            <a:pPr marL="457200" lvl="0" indent="-298450" algn="l" rtl="0">
              <a:lnSpc>
                <a:spcPct val="115000"/>
              </a:lnSpc>
              <a:spcBef>
                <a:spcPts val="0"/>
              </a:spcBef>
              <a:spcAft>
                <a:spcPts val="0"/>
              </a:spcAft>
              <a:buClr>
                <a:srgbClr val="1F1F1F"/>
              </a:buClr>
              <a:buSzPts val="1100"/>
              <a:buFont typeface="Roboto"/>
              <a:buChar char="●"/>
            </a:pPr>
            <a:r>
              <a:rPr lang="en">
                <a:solidFill>
                  <a:srgbClr val="1F1F1F"/>
                </a:solidFill>
                <a:latin typeface="Roboto"/>
                <a:ea typeface="Roboto"/>
                <a:cs typeface="Roboto"/>
                <a:sym typeface="Roboto"/>
              </a:rPr>
              <a:t>Enable Industry to clearly propose and communicate the value of their offerings.</a:t>
            </a:r>
            <a:endParaRPr>
              <a:solidFill>
                <a:srgbClr val="1F1F1F"/>
              </a:solidFill>
              <a:latin typeface="Roboto"/>
              <a:ea typeface="Roboto"/>
              <a:cs typeface="Roboto"/>
              <a:sym typeface="Roboto"/>
            </a:endParaRPr>
          </a:p>
          <a:p>
            <a:pPr marL="457200" lvl="0" indent="-298450" algn="l" rtl="0">
              <a:lnSpc>
                <a:spcPct val="115000"/>
              </a:lnSpc>
              <a:spcBef>
                <a:spcPts val="0"/>
              </a:spcBef>
              <a:spcAft>
                <a:spcPts val="0"/>
              </a:spcAft>
              <a:buClr>
                <a:srgbClr val="1F1F1F"/>
              </a:buClr>
              <a:buSzPts val="1100"/>
              <a:buFont typeface="Roboto"/>
              <a:buChar char="●"/>
            </a:pPr>
            <a:r>
              <a:rPr lang="en">
                <a:solidFill>
                  <a:srgbClr val="1F1F1F"/>
                </a:solidFill>
                <a:latin typeface="Roboto"/>
                <a:ea typeface="Roboto"/>
                <a:cs typeface="Roboto"/>
                <a:sym typeface="Roboto"/>
              </a:rPr>
              <a:t>Ensure we’re providing our Contracting Officers with the necessary information and tools to accurately and efficiently evaluate proposed pricing.</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3ec151c1ac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3ec151c1ac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3ec151c1ac2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3ec151c1ac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3ec151c1ac2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3ec151c1ac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3ec151c1ac2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3ec151c1ac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3eb897937c4_0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3eb897937c4_0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3eb897937c4_0_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3eb897937c4_0_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eb897937c4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eb897937c4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There were 136 RFI respondents; however, not all entities responded to every single question.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77% of respondents (106) are Small Businesses and 22% are Other than Small Businesses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87% report they are considered a VAR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87% of respondents (119) currently have a GSA MAS contract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67% of respondents (88) reported that their MAS contract includes SIN 33411</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eb897937c4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eb897937c4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eb897937c4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eb897937c4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The majority of respondents indicated there are widely accepted commercial definitions for resellers and value added resellers.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eb897937c4_0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eb897937c4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A suggested definition of Reseller is a company that is authorized by an original equipment manufacturer (OEM) to act as an intermediary, primarily focusing on the transaction and delivery of products to end customers.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eb897937c4_0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eb897937c4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A suggested definition of Value Added Reseller is a type of reseller that, in addition to selling the Original Equipment Manufacturer (OEM)'s product, also provides services from which the end customer directly benefits, such as configuration, licensing, integration, or professional support.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 VAR is a reseller that provides additional, customer-specific services beyond basic fulfillment that directly benefit the customer, driving higher markups and reducing the buyer's implementation burden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The ultimate goal of a VAR is to assume responsibility for delivering a fully operational solution and supporting outcomes (e.g., risk reduction, accelerated time-to-deploy) in addition to simply providing the hardware.</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3"/>
        <p:cNvGrpSpPr/>
        <p:nvPr/>
      </p:nvGrpSpPr>
      <p:grpSpPr>
        <a:xfrm>
          <a:off x="0" y="0"/>
          <a:ext cx="0" cy="0"/>
          <a:chOff x="0" y="0"/>
          <a:chExt cx="0" cy="0"/>
        </a:xfrm>
      </p:grpSpPr>
      <p:sp>
        <p:nvSpPr>
          <p:cNvPr id="54" name="Google Shape;54;p14"/>
          <p:cNvSpPr txBox="1">
            <a:spLocks noGrp="1"/>
          </p:cNvSpPr>
          <p:nvPr>
            <p:ph type="ctrTitle"/>
          </p:nvPr>
        </p:nvSpPr>
        <p:spPr>
          <a:xfrm>
            <a:off x="439531" y="1172225"/>
            <a:ext cx="6017100" cy="20526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5200"/>
              <a:buNone/>
              <a:defRPr sz="5300">
                <a:solidFill>
                  <a:schemeClr val="accent1"/>
                </a:solidFill>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55" name="Google Shape;55;p14"/>
          <p:cNvSpPr txBox="1">
            <a:spLocks noGrp="1"/>
          </p:cNvSpPr>
          <p:nvPr>
            <p:ph type="subTitle" idx="1"/>
          </p:nvPr>
        </p:nvSpPr>
        <p:spPr>
          <a:xfrm>
            <a:off x="439525" y="3261775"/>
            <a:ext cx="6017100" cy="557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600">
                <a:solidFill>
                  <a:schemeClr val="accent2"/>
                </a:solidFill>
              </a:defRPr>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a:endParaRPr/>
          </a:p>
        </p:txBody>
      </p:sp>
      <p:sp>
        <p:nvSpPr>
          <p:cNvPr id="56" name="Google Shape;56;p14"/>
          <p:cNvSpPr/>
          <p:nvPr/>
        </p:nvSpPr>
        <p:spPr>
          <a:xfrm>
            <a:off x="9525" y="0"/>
            <a:ext cx="9144000" cy="1033500"/>
          </a:xfrm>
          <a:prstGeom prst="rect">
            <a:avLst/>
          </a:prstGeom>
          <a:solidFill>
            <a:srgbClr val="FFFFFF"/>
          </a:solidFill>
          <a:ln>
            <a:noFill/>
          </a:ln>
        </p:spPr>
        <p:txBody>
          <a:bodyPr spcFirstLastPara="1" wrap="square" lIns="45725" tIns="45725" rIns="45725" bIns="45725" anchor="ctr" anchorCtr="0">
            <a:noAutofit/>
          </a:bodyPr>
          <a:lstStyle/>
          <a:p>
            <a:pPr marL="0" lvl="0" indent="0" algn="ctr" rtl="0">
              <a:spcBef>
                <a:spcPts val="0"/>
              </a:spcBef>
              <a:spcAft>
                <a:spcPts val="0"/>
              </a:spcAft>
              <a:buNone/>
            </a:pPr>
            <a:endParaRPr sz="700">
              <a:latin typeface="Century Gothic"/>
              <a:ea typeface="Century Gothic"/>
              <a:cs typeface="Century Gothic"/>
              <a:sym typeface="Century Gothic"/>
            </a:endParaRPr>
          </a:p>
        </p:txBody>
      </p:sp>
      <p:pic>
        <p:nvPicPr>
          <p:cNvPr id="57" name="Google Shape;57;p14" title="GSA Star Mark 250 2026 Logo STARMARK SIGNATURE_300dpi.png"/>
          <p:cNvPicPr preferRelativeResize="0"/>
          <p:nvPr/>
        </p:nvPicPr>
        <p:blipFill>
          <a:blip r:embed="rId2">
            <a:alphaModFix/>
          </a:blip>
          <a:stretch>
            <a:fillRect/>
          </a:stretch>
        </p:blipFill>
        <p:spPr>
          <a:xfrm>
            <a:off x="491750" y="200060"/>
            <a:ext cx="2190163" cy="638951"/>
          </a:xfrm>
          <a:prstGeom prst="rect">
            <a:avLst/>
          </a:prstGeom>
          <a:noFill/>
          <a:ln>
            <a:noFill/>
          </a:ln>
        </p:spPr>
      </p:pic>
      <p:sp>
        <p:nvSpPr>
          <p:cNvPr id="58" name="Google Shape;58;p14"/>
          <p:cNvSpPr/>
          <p:nvPr/>
        </p:nvSpPr>
        <p:spPr>
          <a:xfrm>
            <a:off x="4572000" y="483427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4"/>
          <p:cNvSpPr/>
          <p:nvPr/>
        </p:nvSpPr>
        <p:spPr>
          <a:xfrm>
            <a:off x="50" y="4834275"/>
            <a:ext cx="4572000" cy="30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 name="Google Shape;60;p14" title="FAST 2026 Full Color.png"/>
          <p:cNvPicPr preferRelativeResize="0"/>
          <p:nvPr/>
        </p:nvPicPr>
        <p:blipFill>
          <a:blip r:embed="rId3">
            <a:alphaModFix/>
          </a:blip>
          <a:stretch>
            <a:fillRect/>
          </a:stretch>
        </p:blipFill>
        <p:spPr>
          <a:xfrm>
            <a:off x="6392225" y="1260736"/>
            <a:ext cx="2622024" cy="262202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2960225" y="1838575"/>
            <a:ext cx="5470800" cy="8418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4700">
                <a:solidFill>
                  <a:schemeClr val="accen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3" name="Google Shape;63;p15"/>
          <p:cNvSpPr txBox="1">
            <a:spLocks noGrp="1"/>
          </p:cNvSpPr>
          <p:nvPr>
            <p:ph type="subTitle" idx="1"/>
          </p:nvPr>
        </p:nvSpPr>
        <p:spPr>
          <a:xfrm>
            <a:off x="3968275" y="3045375"/>
            <a:ext cx="4462500" cy="6780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dk1"/>
              </a:buClr>
              <a:buSzPts val="1800"/>
              <a:buNone/>
              <a:defRPr sz="1400">
                <a:solidFill>
                  <a:schemeClr val="dk1"/>
                </a:solidFill>
              </a:defRPr>
            </a:lvl1pPr>
            <a:lvl2pPr lvl="1">
              <a:spcBef>
                <a:spcPts val="0"/>
              </a:spcBef>
              <a:spcAft>
                <a:spcPts val="0"/>
              </a:spcAft>
              <a:buClr>
                <a:schemeClr val="dk1"/>
              </a:buClr>
              <a:buSzPts val="1400"/>
              <a:buNone/>
              <a:defRPr>
                <a:solidFill>
                  <a:schemeClr val="dk1"/>
                </a:solidFill>
              </a:defRPr>
            </a:lvl2pPr>
            <a:lvl3pPr lvl="2">
              <a:spcBef>
                <a:spcPts val="1600"/>
              </a:spcBef>
              <a:spcAft>
                <a:spcPts val="0"/>
              </a:spcAft>
              <a:buClr>
                <a:schemeClr val="dk1"/>
              </a:buClr>
              <a:buSzPts val="1400"/>
              <a:buNone/>
              <a:defRPr>
                <a:solidFill>
                  <a:schemeClr val="dk1"/>
                </a:solidFill>
              </a:defRPr>
            </a:lvl3pPr>
            <a:lvl4pPr lvl="3">
              <a:spcBef>
                <a:spcPts val="1600"/>
              </a:spcBef>
              <a:spcAft>
                <a:spcPts val="0"/>
              </a:spcAft>
              <a:buClr>
                <a:schemeClr val="dk1"/>
              </a:buClr>
              <a:buSzPts val="1400"/>
              <a:buNone/>
              <a:defRPr>
                <a:solidFill>
                  <a:schemeClr val="dk1"/>
                </a:solidFill>
              </a:defRPr>
            </a:lvl4pPr>
            <a:lvl5pPr lvl="4">
              <a:spcBef>
                <a:spcPts val="1600"/>
              </a:spcBef>
              <a:spcAft>
                <a:spcPts val="0"/>
              </a:spcAft>
              <a:buClr>
                <a:schemeClr val="dk1"/>
              </a:buClr>
              <a:buSzPts val="1400"/>
              <a:buNone/>
              <a:defRPr>
                <a:solidFill>
                  <a:schemeClr val="dk1"/>
                </a:solidFill>
              </a:defRPr>
            </a:lvl5pPr>
            <a:lvl6pPr lvl="5">
              <a:spcBef>
                <a:spcPts val="1600"/>
              </a:spcBef>
              <a:spcAft>
                <a:spcPts val="0"/>
              </a:spcAft>
              <a:buClr>
                <a:schemeClr val="dk1"/>
              </a:buClr>
              <a:buSzPts val="1400"/>
              <a:buNone/>
              <a:defRPr>
                <a:solidFill>
                  <a:schemeClr val="dk1"/>
                </a:solidFill>
              </a:defRPr>
            </a:lvl6pPr>
            <a:lvl7pPr lvl="6">
              <a:spcBef>
                <a:spcPts val="1600"/>
              </a:spcBef>
              <a:spcAft>
                <a:spcPts val="0"/>
              </a:spcAft>
              <a:buClr>
                <a:schemeClr val="dk1"/>
              </a:buClr>
              <a:buSzPts val="1400"/>
              <a:buNone/>
              <a:defRPr>
                <a:solidFill>
                  <a:schemeClr val="dk1"/>
                </a:solidFill>
              </a:defRPr>
            </a:lvl7pPr>
            <a:lvl8pPr lvl="7">
              <a:spcBef>
                <a:spcPts val="1600"/>
              </a:spcBef>
              <a:spcAft>
                <a:spcPts val="0"/>
              </a:spcAft>
              <a:buClr>
                <a:schemeClr val="dk1"/>
              </a:buClr>
              <a:buSzPts val="1400"/>
              <a:buNone/>
              <a:defRPr>
                <a:solidFill>
                  <a:schemeClr val="dk1"/>
                </a:solidFill>
              </a:defRPr>
            </a:lvl8pPr>
            <a:lvl9pPr lvl="8">
              <a:spcBef>
                <a:spcPts val="1600"/>
              </a:spcBef>
              <a:spcAft>
                <a:spcPts val="1600"/>
              </a:spcAft>
              <a:buClr>
                <a:schemeClr val="dk1"/>
              </a:buClr>
              <a:buSzPts val="1400"/>
              <a:buNone/>
              <a:defRPr>
                <a:solidFill>
                  <a:schemeClr val="dk1"/>
                </a:solidFill>
              </a:defRPr>
            </a:lvl9pPr>
          </a:lstStyle>
          <a:p>
            <a:endParaRPr/>
          </a:p>
        </p:txBody>
      </p:sp>
      <p:sp>
        <p:nvSpPr>
          <p:cNvPr id="64" name="Google Shape;64;p15"/>
          <p:cNvSpPr/>
          <p:nvPr/>
        </p:nvSpPr>
        <p:spPr>
          <a:xfrm rot="10800000" flipH="1">
            <a:off x="113325" y="2571600"/>
            <a:ext cx="1216200" cy="1592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5"/>
          <p:cNvSpPr/>
          <p:nvPr/>
        </p:nvSpPr>
        <p:spPr>
          <a:xfrm rot="10800000" flipH="1">
            <a:off x="1329525" y="0"/>
            <a:ext cx="12162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 name="Google Shape;66;p15" title="FAST 2026 Blue.png"/>
          <p:cNvPicPr preferRelativeResize="0"/>
          <p:nvPr/>
        </p:nvPicPr>
        <p:blipFill>
          <a:blip r:embed="rId2">
            <a:alphaModFix amt="15000"/>
          </a:blip>
          <a:stretch>
            <a:fillRect/>
          </a:stretch>
        </p:blipFill>
        <p:spPr>
          <a:xfrm>
            <a:off x="8500175" y="4209877"/>
            <a:ext cx="643825" cy="643825"/>
          </a:xfrm>
          <a:prstGeom prst="rect">
            <a:avLst/>
          </a:prstGeom>
          <a:noFill/>
          <a:ln>
            <a:noFill/>
          </a:ln>
        </p:spPr>
      </p:pic>
      <p:sp>
        <p:nvSpPr>
          <p:cNvPr id="67" name="Google Shape;67;p15"/>
          <p:cNvSpPr txBox="1"/>
          <p:nvPr/>
        </p:nvSpPr>
        <p:spPr>
          <a:xfrm>
            <a:off x="8472458" y="4777517"/>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000000"/>
                </a:solidFill>
              </a:rPr>
              <a:t>‹#›</a:t>
            </a:fld>
            <a:endParaRPr sz="1300">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
        <p:cNvGrpSpPr/>
        <p:nvPr/>
      </p:nvGrpSpPr>
      <p:grpSpPr>
        <a:xfrm>
          <a:off x="0" y="0"/>
          <a:ext cx="0" cy="0"/>
          <a:chOff x="0" y="0"/>
          <a:chExt cx="0" cy="0"/>
        </a:xfrm>
      </p:grpSpPr>
      <p:sp>
        <p:nvSpPr>
          <p:cNvPr id="69" name="Google Shape;69;p16"/>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sz="1200"/>
            </a:lvl1pPr>
            <a:lvl2pPr marL="914400" lvl="1" indent="-317500">
              <a:spcBef>
                <a:spcPts val="1600"/>
              </a:spcBef>
              <a:spcAft>
                <a:spcPts val="0"/>
              </a:spcAft>
              <a:buSzPts val="1400"/>
              <a:buFont typeface="Barlow"/>
              <a:buChar char="○"/>
              <a:defRPr sz="1200"/>
            </a:lvl2pPr>
            <a:lvl3pPr marL="1371600" lvl="2" indent="-317500">
              <a:spcBef>
                <a:spcPts val="1600"/>
              </a:spcBef>
              <a:spcAft>
                <a:spcPts val="0"/>
              </a:spcAft>
              <a:buClr>
                <a:schemeClr val="lt1"/>
              </a:buClr>
              <a:buSzPts val="1400"/>
              <a:buFont typeface="Barlow"/>
              <a:buChar char="■"/>
              <a:defRPr/>
            </a:lvl3pPr>
            <a:lvl4pPr marL="1828800" lvl="3" indent="-317500">
              <a:spcBef>
                <a:spcPts val="1600"/>
              </a:spcBef>
              <a:spcAft>
                <a:spcPts val="0"/>
              </a:spcAft>
              <a:buClr>
                <a:schemeClr val="lt1"/>
              </a:buClr>
              <a:buSzPts val="1400"/>
              <a:buFont typeface="Barlow"/>
              <a:buChar char="●"/>
              <a:defRPr/>
            </a:lvl4pPr>
            <a:lvl5pPr marL="2286000" lvl="4" indent="-317500">
              <a:spcBef>
                <a:spcPts val="1600"/>
              </a:spcBef>
              <a:spcAft>
                <a:spcPts val="0"/>
              </a:spcAft>
              <a:buClr>
                <a:schemeClr val="lt1"/>
              </a:buClr>
              <a:buSzPts val="1400"/>
              <a:buFont typeface="Barlow"/>
              <a:buChar char="○"/>
              <a:defRPr/>
            </a:lvl5pPr>
            <a:lvl6pPr marL="2743200" lvl="5" indent="-317500">
              <a:spcBef>
                <a:spcPts val="1600"/>
              </a:spcBef>
              <a:spcAft>
                <a:spcPts val="0"/>
              </a:spcAft>
              <a:buClr>
                <a:schemeClr val="lt1"/>
              </a:buClr>
              <a:buSzPts val="1400"/>
              <a:buFont typeface="Barlow"/>
              <a:buChar char="■"/>
              <a:defRPr/>
            </a:lvl6pPr>
            <a:lvl7pPr marL="3200400" lvl="6" indent="-317500">
              <a:spcBef>
                <a:spcPts val="1600"/>
              </a:spcBef>
              <a:spcAft>
                <a:spcPts val="0"/>
              </a:spcAft>
              <a:buClr>
                <a:schemeClr val="lt1"/>
              </a:buClr>
              <a:buSzPts val="1400"/>
              <a:buFont typeface="Barlow"/>
              <a:buChar char="●"/>
              <a:defRPr/>
            </a:lvl7pPr>
            <a:lvl8pPr marL="3657600" lvl="7" indent="-317500">
              <a:spcBef>
                <a:spcPts val="1600"/>
              </a:spcBef>
              <a:spcAft>
                <a:spcPts val="0"/>
              </a:spcAft>
              <a:buClr>
                <a:schemeClr val="lt1"/>
              </a:buClr>
              <a:buSzPts val="1400"/>
              <a:buFont typeface="Barlow"/>
              <a:buChar char="○"/>
              <a:defRPr/>
            </a:lvl8pPr>
            <a:lvl9pPr marL="4114800" lvl="8" indent="-317500">
              <a:spcBef>
                <a:spcPts val="1600"/>
              </a:spcBef>
              <a:spcAft>
                <a:spcPts val="1600"/>
              </a:spcAft>
              <a:buClr>
                <a:schemeClr val="lt1"/>
              </a:buClr>
              <a:buSzPts val="1400"/>
              <a:buFont typeface="Barlow"/>
              <a:buChar char="■"/>
              <a:defRPr/>
            </a:lvl9pPr>
          </a:lstStyle>
          <a:p>
            <a:endParaRPr/>
          </a:p>
        </p:txBody>
      </p:sp>
      <p:sp>
        <p:nvSpPr>
          <p:cNvPr id="70" name="Google Shape;70;p16"/>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1" name="Google Shape;71;p16"/>
          <p:cNvSpPr/>
          <p:nvPr/>
        </p:nvSpPr>
        <p:spPr>
          <a:xfrm rot="5400000">
            <a:off x="-2131350" y="270292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 name="Google Shape;72;p16" title="FAST 2026 Blue.png"/>
          <p:cNvPicPr preferRelativeResize="0"/>
          <p:nvPr/>
        </p:nvPicPr>
        <p:blipFill>
          <a:blip r:embed="rId2">
            <a:alphaModFix amt="15000"/>
          </a:blip>
          <a:stretch>
            <a:fillRect/>
          </a:stretch>
        </p:blipFill>
        <p:spPr>
          <a:xfrm>
            <a:off x="8500175" y="4209877"/>
            <a:ext cx="643825" cy="643825"/>
          </a:xfrm>
          <a:prstGeom prst="rect">
            <a:avLst/>
          </a:prstGeom>
          <a:noFill/>
          <a:ln>
            <a:noFill/>
          </a:ln>
        </p:spPr>
      </p:pic>
      <p:sp>
        <p:nvSpPr>
          <p:cNvPr id="73" name="Google Shape;73;p16"/>
          <p:cNvSpPr txBox="1"/>
          <p:nvPr/>
        </p:nvSpPr>
        <p:spPr>
          <a:xfrm>
            <a:off x="8472458" y="4777517"/>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000000"/>
                </a:solidFill>
              </a:rPr>
              <a:t>‹#›</a:t>
            </a:fld>
            <a:endParaRPr sz="1300">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6" name="Google Shape;76;p17"/>
          <p:cNvSpPr txBox="1">
            <a:spLocks noGrp="1"/>
          </p:cNvSpPr>
          <p:nvPr>
            <p:ph type="body" idx="1"/>
          </p:nvPr>
        </p:nvSpPr>
        <p:spPr>
          <a:xfrm>
            <a:off x="713225" y="1998725"/>
            <a:ext cx="3560100" cy="1279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000043"/>
              </a:buClr>
              <a:buSzPts val="1400"/>
              <a:buFont typeface="Quicksand Medium"/>
              <a:buChar char=""/>
              <a:defRPr sz="1400">
                <a:solidFill>
                  <a:schemeClr val="dk1"/>
                </a:solidFill>
              </a:defRPr>
            </a:lvl1pPr>
            <a:lvl2pPr marL="914400" lvl="1" indent="-317500">
              <a:spcBef>
                <a:spcPts val="0"/>
              </a:spcBef>
              <a:spcAft>
                <a:spcPts val="0"/>
              </a:spcAft>
              <a:buClr>
                <a:srgbClr val="000043"/>
              </a:buClr>
              <a:buSzPts val="1400"/>
              <a:buFont typeface="Quicksand Medium"/>
              <a:buChar char="●"/>
              <a:defRPr sz="1200"/>
            </a:lvl2pPr>
            <a:lvl3pPr marL="1371600" lvl="2" indent="-317500">
              <a:spcBef>
                <a:spcPts val="1600"/>
              </a:spcBef>
              <a:spcAft>
                <a:spcPts val="0"/>
              </a:spcAft>
              <a:buClr>
                <a:srgbClr val="000043"/>
              </a:buClr>
              <a:buSzPts val="1400"/>
              <a:buFont typeface="Quicksand Medium"/>
              <a:buChar char="■"/>
              <a:defRPr sz="1200"/>
            </a:lvl3pPr>
            <a:lvl4pPr marL="1828800" lvl="3" indent="-317500">
              <a:spcBef>
                <a:spcPts val="1600"/>
              </a:spcBef>
              <a:spcAft>
                <a:spcPts val="0"/>
              </a:spcAft>
              <a:buClr>
                <a:srgbClr val="000043"/>
              </a:buClr>
              <a:buSzPts val="1400"/>
              <a:buFont typeface="Quicksand Medium"/>
              <a:buChar char="●"/>
              <a:defRPr sz="1200"/>
            </a:lvl4pPr>
            <a:lvl5pPr marL="2286000" lvl="4" indent="-317500">
              <a:spcBef>
                <a:spcPts val="1600"/>
              </a:spcBef>
              <a:spcAft>
                <a:spcPts val="0"/>
              </a:spcAft>
              <a:buClr>
                <a:srgbClr val="000043"/>
              </a:buClr>
              <a:buSzPts val="1400"/>
              <a:buFont typeface="Quicksand Medium"/>
              <a:buChar char="○"/>
              <a:defRPr sz="1200"/>
            </a:lvl5pPr>
            <a:lvl6pPr marL="2743200" lvl="5" indent="-317500">
              <a:spcBef>
                <a:spcPts val="1600"/>
              </a:spcBef>
              <a:spcAft>
                <a:spcPts val="0"/>
              </a:spcAft>
              <a:buClr>
                <a:srgbClr val="000043"/>
              </a:buClr>
              <a:buSzPts val="1400"/>
              <a:buFont typeface="Quicksand Medium"/>
              <a:buChar char="■"/>
              <a:defRPr sz="1200"/>
            </a:lvl6pPr>
            <a:lvl7pPr marL="3200400" lvl="6" indent="-317500">
              <a:spcBef>
                <a:spcPts val="1600"/>
              </a:spcBef>
              <a:spcAft>
                <a:spcPts val="0"/>
              </a:spcAft>
              <a:buClr>
                <a:srgbClr val="000043"/>
              </a:buClr>
              <a:buSzPts val="1400"/>
              <a:buFont typeface="Quicksand Medium"/>
              <a:buChar char="●"/>
              <a:defRPr sz="1200"/>
            </a:lvl7pPr>
            <a:lvl8pPr marL="3657600" lvl="7" indent="-317500">
              <a:spcBef>
                <a:spcPts val="1600"/>
              </a:spcBef>
              <a:spcAft>
                <a:spcPts val="0"/>
              </a:spcAft>
              <a:buClr>
                <a:srgbClr val="000043"/>
              </a:buClr>
              <a:buSzPts val="1400"/>
              <a:buFont typeface="Quicksand Medium"/>
              <a:buChar char="○"/>
              <a:defRPr sz="1200"/>
            </a:lvl8pPr>
            <a:lvl9pPr marL="4114800" lvl="8" indent="-317500">
              <a:spcBef>
                <a:spcPts val="1600"/>
              </a:spcBef>
              <a:spcAft>
                <a:spcPts val="1600"/>
              </a:spcAft>
              <a:buClr>
                <a:srgbClr val="000043"/>
              </a:buClr>
              <a:buSzPts val="1400"/>
              <a:buFont typeface="Quicksand Medium"/>
              <a:buChar char="■"/>
              <a:defRPr sz="1200"/>
            </a:lvl9pPr>
          </a:lstStyle>
          <a:p>
            <a:endParaRPr/>
          </a:p>
        </p:txBody>
      </p:sp>
      <p:sp>
        <p:nvSpPr>
          <p:cNvPr id="77" name="Google Shape;77;p17"/>
          <p:cNvSpPr txBox="1">
            <a:spLocks noGrp="1"/>
          </p:cNvSpPr>
          <p:nvPr>
            <p:ph type="subTitle" idx="2"/>
          </p:nvPr>
        </p:nvSpPr>
        <p:spPr>
          <a:xfrm>
            <a:off x="713225" y="1164375"/>
            <a:ext cx="3560100" cy="4704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1800"/>
              <a:buNone/>
              <a:defRPr b="1">
                <a:solidFill>
                  <a:schemeClr val="accent1"/>
                </a:solidFill>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78" name="Google Shape;78;p17"/>
          <p:cNvSpPr/>
          <p:nvPr/>
        </p:nvSpPr>
        <p:spPr>
          <a:xfrm rot="5400000">
            <a:off x="-2131350" y="270292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7"/>
          <p:cNvSpPr txBox="1">
            <a:spLocks noGrp="1"/>
          </p:cNvSpPr>
          <p:nvPr>
            <p:ph type="body" idx="3"/>
          </p:nvPr>
        </p:nvSpPr>
        <p:spPr>
          <a:xfrm>
            <a:off x="4773950" y="1998725"/>
            <a:ext cx="3560100" cy="1279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000043"/>
              </a:buClr>
              <a:buSzPts val="1400"/>
              <a:buFont typeface="Quicksand Medium"/>
              <a:buChar char=""/>
              <a:defRPr sz="1400">
                <a:solidFill>
                  <a:schemeClr val="dk1"/>
                </a:solidFill>
              </a:defRPr>
            </a:lvl1pPr>
            <a:lvl2pPr marL="914400" lvl="1" indent="-317500">
              <a:spcBef>
                <a:spcPts val="0"/>
              </a:spcBef>
              <a:spcAft>
                <a:spcPts val="0"/>
              </a:spcAft>
              <a:buClr>
                <a:srgbClr val="000043"/>
              </a:buClr>
              <a:buSzPts val="1400"/>
              <a:buFont typeface="Quicksand Medium"/>
              <a:buChar char="●"/>
              <a:defRPr sz="1200"/>
            </a:lvl2pPr>
            <a:lvl3pPr marL="1371600" lvl="2" indent="-317500">
              <a:spcBef>
                <a:spcPts val="1600"/>
              </a:spcBef>
              <a:spcAft>
                <a:spcPts val="0"/>
              </a:spcAft>
              <a:buClr>
                <a:srgbClr val="000043"/>
              </a:buClr>
              <a:buSzPts val="1400"/>
              <a:buFont typeface="Quicksand Medium"/>
              <a:buChar char="■"/>
              <a:defRPr sz="1200"/>
            </a:lvl3pPr>
            <a:lvl4pPr marL="1828800" lvl="3" indent="-317500">
              <a:spcBef>
                <a:spcPts val="1600"/>
              </a:spcBef>
              <a:spcAft>
                <a:spcPts val="0"/>
              </a:spcAft>
              <a:buClr>
                <a:srgbClr val="000043"/>
              </a:buClr>
              <a:buSzPts val="1400"/>
              <a:buFont typeface="Quicksand Medium"/>
              <a:buChar char="●"/>
              <a:defRPr sz="1200"/>
            </a:lvl4pPr>
            <a:lvl5pPr marL="2286000" lvl="4" indent="-317500">
              <a:spcBef>
                <a:spcPts val="1600"/>
              </a:spcBef>
              <a:spcAft>
                <a:spcPts val="0"/>
              </a:spcAft>
              <a:buClr>
                <a:srgbClr val="000043"/>
              </a:buClr>
              <a:buSzPts val="1400"/>
              <a:buFont typeface="Quicksand Medium"/>
              <a:buChar char="○"/>
              <a:defRPr sz="1200"/>
            </a:lvl5pPr>
            <a:lvl6pPr marL="2743200" lvl="5" indent="-317500">
              <a:spcBef>
                <a:spcPts val="1600"/>
              </a:spcBef>
              <a:spcAft>
                <a:spcPts val="0"/>
              </a:spcAft>
              <a:buClr>
                <a:srgbClr val="000043"/>
              </a:buClr>
              <a:buSzPts val="1400"/>
              <a:buFont typeface="Quicksand Medium"/>
              <a:buChar char="■"/>
              <a:defRPr sz="1200"/>
            </a:lvl6pPr>
            <a:lvl7pPr marL="3200400" lvl="6" indent="-317500">
              <a:spcBef>
                <a:spcPts val="1600"/>
              </a:spcBef>
              <a:spcAft>
                <a:spcPts val="0"/>
              </a:spcAft>
              <a:buClr>
                <a:srgbClr val="000043"/>
              </a:buClr>
              <a:buSzPts val="1400"/>
              <a:buFont typeface="Quicksand Medium"/>
              <a:buChar char="●"/>
              <a:defRPr sz="1200"/>
            </a:lvl7pPr>
            <a:lvl8pPr marL="3657600" lvl="7" indent="-317500">
              <a:spcBef>
                <a:spcPts val="1600"/>
              </a:spcBef>
              <a:spcAft>
                <a:spcPts val="0"/>
              </a:spcAft>
              <a:buClr>
                <a:srgbClr val="000043"/>
              </a:buClr>
              <a:buSzPts val="1400"/>
              <a:buFont typeface="Quicksand Medium"/>
              <a:buChar char="○"/>
              <a:defRPr sz="1200"/>
            </a:lvl8pPr>
            <a:lvl9pPr marL="4114800" lvl="8" indent="-317500">
              <a:spcBef>
                <a:spcPts val="1600"/>
              </a:spcBef>
              <a:spcAft>
                <a:spcPts val="1600"/>
              </a:spcAft>
              <a:buClr>
                <a:srgbClr val="000043"/>
              </a:buClr>
              <a:buSzPts val="1400"/>
              <a:buFont typeface="Quicksand Medium"/>
              <a:buChar char="■"/>
              <a:defRPr sz="1200"/>
            </a:lvl9pPr>
          </a:lstStyle>
          <a:p>
            <a:endParaRPr/>
          </a:p>
        </p:txBody>
      </p:sp>
      <p:sp>
        <p:nvSpPr>
          <p:cNvPr id="80" name="Google Shape;80;p17"/>
          <p:cNvSpPr txBox="1">
            <a:spLocks noGrp="1"/>
          </p:cNvSpPr>
          <p:nvPr>
            <p:ph type="subTitle" idx="4"/>
          </p:nvPr>
        </p:nvSpPr>
        <p:spPr>
          <a:xfrm>
            <a:off x="4773950" y="1164375"/>
            <a:ext cx="3560100" cy="4704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1800"/>
              <a:buNone/>
              <a:defRPr b="1">
                <a:solidFill>
                  <a:schemeClr val="accent1"/>
                </a:solidFill>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pic>
        <p:nvPicPr>
          <p:cNvPr id="81" name="Google Shape;81;p17" title="FAST 2026 Blue.png"/>
          <p:cNvPicPr preferRelativeResize="0"/>
          <p:nvPr/>
        </p:nvPicPr>
        <p:blipFill>
          <a:blip r:embed="rId2">
            <a:alphaModFix amt="15000"/>
          </a:blip>
          <a:stretch>
            <a:fillRect/>
          </a:stretch>
        </p:blipFill>
        <p:spPr>
          <a:xfrm>
            <a:off x="8500175" y="4209877"/>
            <a:ext cx="643825" cy="643825"/>
          </a:xfrm>
          <a:prstGeom prst="rect">
            <a:avLst/>
          </a:prstGeom>
          <a:noFill/>
          <a:ln>
            <a:noFill/>
          </a:ln>
        </p:spPr>
      </p:pic>
      <p:sp>
        <p:nvSpPr>
          <p:cNvPr id="82" name="Google Shape;82;p17"/>
          <p:cNvSpPr txBox="1"/>
          <p:nvPr/>
        </p:nvSpPr>
        <p:spPr>
          <a:xfrm>
            <a:off x="8472458" y="4777517"/>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000000"/>
                </a:solidFill>
              </a:rPr>
              <a:t>‹#›</a:t>
            </a:fld>
            <a:endParaRPr sz="1300">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
        <p:nvSpPr>
          <p:cNvPr id="84" name="Google Shape;84;p18"/>
          <p:cNvSpPr/>
          <p:nvPr/>
        </p:nvSpPr>
        <p:spPr>
          <a:xfrm>
            <a:off x="4572000" y="483427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8"/>
          <p:cNvSpPr/>
          <p:nvPr/>
        </p:nvSpPr>
        <p:spPr>
          <a:xfrm>
            <a:off x="50" y="4834275"/>
            <a:ext cx="4572000" cy="30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6" name="Google Shape;86;p18" title="FAST 2026 Blue.png"/>
          <p:cNvPicPr preferRelativeResize="0"/>
          <p:nvPr/>
        </p:nvPicPr>
        <p:blipFill>
          <a:blip r:embed="rId2">
            <a:alphaModFix amt="15000"/>
          </a:blip>
          <a:stretch>
            <a:fillRect/>
          </a:stretch>
        </p:blipFill>
        <p:spPr>
          <a:xfrm>
            <a:off x="8500175" y="4163260"/>
            <a:ext cx="643825" cy="643825"/>
          </a:xfrm>
          <a:prstGeom prst="rect">
            <a:avLst/>
          </a:prstGeom>
          <a:noFill/>
          <a:ln>
            <a:noFill/>
          </a:ln>
        </p:spPr>
      </p:pic>
      <p:sp>
        <p:nvSpPr>
          <p:cNvPr id="87" name="Google Shape;87;p18"/>
          <p:cNvSpPr txBox="1"/>
          <p:nvPr/>
        </p:nvSpPr>
        <p:spPr>
          <a:xfrm>
            <a:off x="8472458" y="4777517"/>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000000"/>
                </a:solidFill>
              </a:rPr>
              <a:t>‹#›</a:t>
            </a:fld>
            <a:endParaRPr sz="1300">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1">
  <p:cSld name="CUSTOM_13">
    <p:spTree>
      <p:nvGrpSpPr>
        <p:cNvPr id="1" name="Shape 88"/>
        <p:cNvGrpSpPr/>
        <p:nvPr/>
      </p:nvGrpSpPr>
      <p:grpSpPr>
        <a:xfrm>
          <a:off x="0" y="0"/>
          <a:ext cx="0" cy="0"/>
          <a:chOff x="0" y="0"/>
          <a:chExt cx="0" cy="0"/>
        </a:xfrm>
      </p:grpSpPr>
      <p:sp>
        <p:nvSpPr>
          <p:cNvPr id="89" name="Google Shape;89;p19"/>
          <p:cNvSpPr txBox="1">
            <a:spLocks noGrp="1"/>
          </p:cNvSpPr>
          <p:nvPr>
            <p:ph type="subTitle" idx="1"/>
          </p:nvPr>
        </p:nvSpPr>
        <p:spPr>
          <a:xfrm>
            <a:off x="1454225" y="3064975"/>
            <a:ext cx="2261700" cy="4086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b="1">
                <a:solidFill>
                  <a:schemeClr val="accent1"/>
                </a:solidFill>
              </a:defRPr>
            </a:lvl1pPr>
            <a:lvl2pPr lvl="1" algn="ctr">
              <a:spcBef>
                <a:spcPts val="1600"/>
              </a:spcBef>
              <a:spcAft>
                <a:spcPts val="0"/>
              </a:spcAft>
              <a:buNone/>
              <a:defRPr b="1">
                <a:solidFill>
                  <a:schemeClr val="accent1"/>
                </a:solidFill>
              </a:defRPr>
            </a:lvl2pPr>
            <a:lvl3pPr lvl="2" algn="ctr">
              <a:spcBef>
                <a:spcPts val="1600"/>
              </a:spcBef>
              <a:spcAft>
                <a:spcPts val="0"/>
              </a:spcAft>
              <a:buNone/>
              <a:defRPr b="1">
                <a:solidFill>
                  <a:schemeClr val="accent1"/>
                </a:solidFill>
              </a:defRPr>
            </a:lvl3pPr>
            <a:lvl4pPr lvl="3" algn="ctr">
              <a:spcBef>
                <a:spcPts val="1600"/>
              </a:spcBef>
              <a:spcAft>
                <a:spcPts val="0"/>
              </a:spcAft>
              <a:buNone/>
              <a:defRPr b="1">
                <a:solidFill>
                  <a:schemeClr val="accent1"/>
                </a:solidFill>
              </a:defRPr>
            </a:lvl4pPr>
            <a:lvl5pPr lvl="4" algn="ctr">
              <a:spcBef>
                <a:spcPts val="1600"/>
              </a:spcBef>
              <a:spcAft>
                <a:spcPts val="0"/>
              </a:spcAft>
              <a:buNone/>
              <a:defRPr b="1">
                <a:solidFill>
                  <a:schemeClr val="accent1"/>
                </a:solidFill>
              </a:defRPr>
            </a:lvl5pPr>
            <a:lvl6pPr lvl="5" algn="ctr">
              <a:spcBef>
                <a:spcPts val="1600"/>
              </a:spcBef>
              <a:spcAft>
                <a:spcPts val="0"/>
              </a:spcAft>
              <a:buNone/>
              <a:defRPr b="1">
                <a:solidFill>
                  <a:schemeClr val="accent1"/>
                </a:solidFill>
              </a:defRPr>
            </a:lvl6pPr>
            <a:lvl7pPr lvl="6" algn="ctr">
              <a:spcBef>
                <a:spcPts val="1600"/>
              </a:spcBef>
              <a:spcAft>
                <a:spcPts val="0"/>
              </a:spcAft>
              <a:buNone/>
              <a:defRPr b="1">
                <a:solidFill>
                  <a:schemeClr val="accent1"/>
                </a:solidFill>
              </a:defRPr>
            </a:lvl7pPr>
            <a:lvl8pPr lvl="7" algn="ctr">
              <a:spcBef>
                <a:spcPts val="1600"/>
              </a:spcBef>
              <a:spcAft>
                <a:spcPts val="0"/>
              </a:spcAft>
              <a:buNone/>
              <a:defRPr b="1">
                <a:solidFill>
                  <a:schemeClr val="accent1"/>
                </a:solidFill>
              </a:defRPr>
            </a:lvl8pPr>
            <a:lvl9pPr lvl="8" algn="ctr">
              <a:spcBef>
                <a:spcPts val="1600"/>
              </a:spcBef>
              <a:spcAft>
                <a:spcPts val="1600"/>
              </a:spcAft>
              <a:buNone/>
              <a:defRPr b="1">
                <a:solidFill>
                  <a:schemeClr val="accent1"/>
                </a:solidFill>
              </a:defRPr>
            </a:lvl9pPr>
          </a:lstStyle>
          <a:p>
            <a:endParaRPr/>
          </a:p>
        </p:txBody>
      </p:sp>
      <p:sp>
        <p:nvSpPr>
          <p:cNvPr id="90" name="Google Shape;90;p19"/>
          <p:cNvSpPr txBox="1">
            <a:spLocks noGrp="1"/>
          </p:cNvSpPr>
          <p:nvPr>
            <p:ph type="subTitle" idx="2"/>
          </p:nvPr>
        </p:nvSpPr>
        <p:spPr>
          <a:xfrm>
            <a:off x="5427875" y="3064975"/>
            <a:ext cx="2261700" cy="4086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b="1">
                <a:solidFill>
                  <a:schemeClr val="accent1"/>
                </a:solidFill>
              </a:defRPr>
            </a:lvl1pPr>
            <a:lvl2pPr lvl="1" algn="ctr">
              <a:spcBef>
                <a:spcPts val="1600"/>
              </a:spcBef>
              <a:spcAft>
                <a:spcPts val="0"/>
              </a:spcAft>
              <a:buNone/>
              <a:defRPr b="1">
                <a:solidFill>
                  <a:schemeClr val="accent1"/>
                </a:solidFill>
              </a:defRPr>
            </a:lvl2pPr>
            <a:lvl3pPr lvl="2" algn="ctr">
              <a:spcBef>
                <a:spcPts val="1600"/>
              </a:spcBef>
              <a:spcAft>
                <a:spcPts val="0"/>
              </a:spcAft>
              <a:buNone/>
              <a:defRPr b="1">
                <a:solidFill>
                  <a:schemeClr val="accent1"/>
                </a:solidFill>
              </a:defRPr>
            </a:lvl3pPr>
            <a:lvl4pPr lvl="3" algn="ctr">
              <a:spcBef>
                <a:spcPts val="1600"/>
              </a:spcBef>
              <a:spcAft>
                <a:spcPts val="0"/>
              </a:spcAft>
              <a:buNone/>
              <a:defRPr b="1">
                <a:solidFill>
                  <a:schemeClr val="accent1"/>
                </a:solidFill>
              </a:defRPr>
            </a:lvl4pPr>
            <a:lvl5pPr lvl="4" algn="ctr">
              <a:spcBef>
                <a:spcPts val="1600"/>
              </a:spcBef>
              <a:spcAft>
                <a:spcPts val="0"/>
              </a:spcAft>
              <a:buNone/>
              <a:defRPr b="1">
                <a:solidFill>
                  <a:schemeClr val="accent1"/>
                </a:solidFill>
              </a:defRPr>
            </a:lvl5pPr>
            <a:lvl6pPr lvl="5" algn="ctr">
              <a:spcBef>
                <a:spcPts val="1600"/>
              </a:spcBef>
              <a:spcAft>
                <a:spcPts val="0"/>
              </a:spcAft>
              <a:buNone/>
              <a:defRPr b="1">
                <a:solidFill>
                  <a:schemeClr val="accent1"/>
                </a:solidFill>
              </a:defRPr>
            </a:lvl6pPr>
            <a:lvl7pPr lvl="6" algn="ctr">
              <a:spcBef>
                <a:spcPts val="1600"/>
              </a:spcBef>
              <a:spcAft>
                <a:spcPts val="0"/>
              </a:spcAft>
              <a:buNone/>
              <a:defRPr b="1">
                <a:solidFill>
                  <a:schemeClr val="accent1"/>
                </a:solidFill>
              </a:defRPr>
            </a:lvl7pPr>
            <a:lvl8pPr lvl="7" algn="ctr">
              <a:spcBef>
                <a:spcPts val="1600"/>
              </a:spcBef>
              <a:spcAft>
                <a:spcPts val="0"/>
              </a:spcAft>
              <a:buNone/>
              <a:defRPr b="1">
                <a:solidFill>
                  <a:schemeClr val="accent1"/>
                </a:solidFill>
              </a:defRPr>
            </a:lvl8pPr>
            <a:lvl9pPr lvl="8" algn="ctr">
              <a:spcBef>
                <a:spcPts val="1600"/>
              </a:spcBef>
              <a:spcAft>
                <a:spcPts val="1600"/>
              </a:spcAft>
              <a:buNone/>
              <a:defRPr b="1">
                <a:solidFill>
                  <a:schemeClr val="accent1"/>
                </a:solidFill>
              </a:defRPr>
            </a:lvl9pPr>
          </a:lstStyle>
          <a:p>
            <a:endParaRPr/>
          </a:p>
        </p:txBody>
      </p:sp>
      <p:sp>
        <p:nvSpPr>
          <p:cNvPr id="91" name="Google Shape;91;p19"/>
          <p:cNvSpPr/>
          <p:nvPr/>
        </p:nvSpPr>
        <p:spPr>
          <a:xfrm rot="5400000">
            <a:off x="-2131350" y="2131350"/>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 name="Google Shape;92;p19" title="FAST 2026 Blue.png"/>
          <p:cNvPicPr preferRelativeResize="0"/>
          <p:nvPr/>
        </p:nvPicPr>
        <p:blipFill>
          <a:blip r:embed="rId2">
            <a:alphaModFix amt="15000"/>
          </a:blip>
          <a:stretch>
            <a:fillRect/>
          </a:stretch>
        </p:blipFill>
        <p:spPr>
          <a:xfrm>
            <a:off x="8500175" y="4209877"/>
            <a:ext cx="643825" cy="6438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Speaker">
  <p:cSld name="CUSTOM_13_1">
    <p:spTree>
      <p:nvGrpSpPr>
        <p:cNvPr id="1" name="Shape 93"/>
        <p:cNvGrpSpPr/>
        <p:nvPr/>
      </p:nvGrpSpPr>
      <p:grpSpPr>
        <a:xfrm>
          <a:off x="0" y="0"/>
          <a:ext cx="0" cy="0"/>
          <a:chOff x="0" y="0"/>
          <a:chExt cx="0" cy="0"/>
        </a:xfrm>
      </p:grpSpPr>
      <p:sp>
        <p:nvSpPr>
          <p:cNvPr id="94" name="Google Shape;94;p20"/>
          <p:cNvSpPr txBox="1">
            <a:spLocks noGrp="1"/>
          </p:cNvSpPr>
          <p:nvPr>
            <p:ph type="subTitle" idx="1"/>
          </p:nvPr>
        </p:nvSpPr>
        <p:spPr>
          <a:xfrm>
            <a:off x="3441150" y="3057200"/>
            <a:ext cx="2261700" cy="4086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b="1">
                <a:solidFill>
                  <a:schemeClr val="accent1"/>
                </a:solidFill>
              </a:defRPr>
            </a:lvl1pPr>
            <a:lvl2pPr lvl="1" algn="ctr">
              <a:spcBef>
                <a:spcPts val="1600"/>
              </a:spcBef>
              <a:spcAft>
                <a:spcPts val="0"/>
              </a:spcAft>
              <a:buNone/>
              <a:defRPr b="1">
                <a:solidFill>
                  <a:schemeClr val="accent1"/>
                </a:solidFill>
              </a:defRPr>
            </a:lvl2pPr>
            <a:lvl3pPr lvl="2" algn="ctr">
              <a:spcBef>
                <a:spcPts val="1600"/>
              </a:spcBef>
              <a:spcAft>
                <a:spcPts val="0"/>
              </a:spcAft>
              <a:buNone/>
              <a:defRPr b="1">
                <a:solidFill>
                  <a:schemeClr val="accent1"/>
                </a:solidFill>
              </a:defRPr>
            </a:lvl3pPr>
            <a:lvl4pPr lvl="3" algn="ctr">
              <a:spcBef>
                <a:spcPts val="1600"/>
              </a:spcBef>
              <a:spcAft>
                <a:spcPts val="0"/>
              </a:spcAft>
              <a:buNone/>
              <a:defRPr b="1">
                <a:solidFill>
                  <a:schemeClr val="accent1"/>
                </a:solidFill>
              </a:defRPr>
            </a:lvl4pPr>
            <a:lvl5pPr lvl="4" algn="ctr">
              <a:spcBef>
                <a:spcPts val="1600"/>
              </a:spcBef>
              <a:spcAft>
                <a:spcPts val="0"/>
              </a:spcAft>
              <a:buNone/>
              <a:defRPr b="1">
                <a:solidFill>
                  <a:schemeClr val="accent1"/>
                </a:solidFill>
              </a:defRPr>
            </a:lvl5pPr>
            <a:lvl6pPr lvl="5" algn="ctr">
              <a:spcBef>
                <a:spcPts val="1600"/>
              </a:spcBef>
              <a:spcAft>
                <a:spcPts val="0"/>
              </a:spcAft>
              <a:buNone/>
              <a:defRPr b="1">
                <a:solidFill>
                  <a:schemeClr val="accent1"/>
                </a:solidFill>
              </a:defRPr>
            </a:lvl6pPr>
            <a:lvl7pPr lvl="6" algn="ctr">
              <a:spcBef>
                <a:spcPts val="1600"/>
              </a:spcBef>
              <a:spcAft>
                <a:spcPts val="0"/>
              </a:spcAft>
              <a:buNone/>
              <a:defRPr b="1">
                <a:solidFill>
                  <a:schemeClr val="accent1"/>
                </a:solidFill>
              </a:defRPr>
            </a:lvl7pPr>
            <a:lvl8pPr lvl="7" algn="ctr">
              <a:spcBef>
                <a:spcPts val="1600"/>
              </a:spcBef>
              <a:spcAft>
                <a:spcPts val="0"/>
              </a:spcAft>
              <a:buNone/>
              <a:defRPr b="1">
                <a:solidFill>
                  <a:schemeClr val="accent1"/>
                </a:solidFill>
              </a:defRPr>
            </a:lvl8pPr>
            <a:lvl9pPr lvl="8" algn="ctr">
              <a:spcBef>
                <a:spcPts val="1600"/>
              </a:spcBef>
              <a:spcAft>
                <a:spcPts val="1600"/>
              </a:spcAft>
              <a:buNone/>
              <a:defRPr b="1">
                <a:solidFill>
                  <a:schemeClr val="accent1"/>
                </a:solidFill>
              </a:defRPr>
            </a:lvl9pPr>
          </a:lstStyle>
          <a:p>
            <a:endParaRPr/>
          </a:p>
        </p:txBody>
      </p:sp>
      <p:sp>
        <p:nvSpPr>
          <p:cNvPr id="95" name="Google Shape;95;p20"/>
          <p:cNvSpPr/>
          <p:nvPr/>
        </p:nvSpPr>
        <p:spPr>
          <a:xfrm rot="5400000">
            <a:off x="-2131350" y="2131350"/>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6" name="Google Shape;96;p20" title="FAST 2026 Blue.png"/>
          <p:cNvPicPr preferRelativeResize="0"/>
          <p:nvPr/>
        </p:nvPicPr>
        <p:blipFill>
          <a:blip r:embed="rId2">
            <a:alphaModFix amt="15000"/>
          </a:blip>
          <a:stretch>
            <a:fillRect/>
          </a:stretch>
        </p:blipFill>
        <p:spPr>
          <a:xfrm>
            <a:off x="8500175" y="4209877"/>
            <a:ext cx="643825" cy="6438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2">
  <p:cSld name="CUSTOM_10">
    <p:spTree>
      <p:nvGrpSpPr>
        <p:cNvPr id="1" name="Shape 97"/>
        <p:cNvGrpSpPr/>
        <p:nvPr/>
      </p:nvGrpSpPr>
      <p:grpSpPr>
        <a:xfrm>
          <a:off x="0" y="0"/>
          <a:ext cx="0" cy="0"/>
          <a:chOff x="0" y="0"/>
          <a:chExt cx="0" cy="0"/>
        </a:xfrm>
      </p:grpSpPr>
      <p:sp>
        <p:nvSpPr>
          <p:cNvPr id="98" name="Google Shape;98;p21"/>
          <p:cNvSpPr/>
          <p:nvPr/>
        </p:nvSpPr>
        <p:spPr>
          <a:xfrm rot="10800000" flipH="1">
            <a:off x="0" y="0"/>
            <a:ext cx="846900" cy="2571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1"/>
          <p:cNvSpPr/>
          <p:nvPr/>
        </p:nvSpPr>
        <p:spPr>
          <a:xfrm rot="10800000" flipH="1">
            <a:off x="0" y="2571750"/>
            <a:ext cx="846300" cy="2571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1"/>
          <p:cNvSpPr txBox="1">
            <a:spLocks noGrp="1"/>
          </p:cNvSpPr>
          <p:nvPr>
            <p:ph type="body" idx="1"/>
          </p:nvPr>
        </p:nvSpPr>
        <p:spPr>
          <a:xfrm>
            <a:off x="2975775" y="1222323"/>
            <a:ext cx="5485500" cy="3726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sz="1200"/>
            </a:lvl1pPr>
            <a:lvl2pPr marL="914400" lvl="1" indent="-317500">
              <a:spcBef>
                <a:spcPts val="1600"/>
              </a:spcBef>
              <a:spcAft>
                <a:spcPts val="0"/>
              </a:spcAft>
              <a:buSzPts val="1400"/>
              <a:buFont typeface="Barlow"/>
              <a:buChar char="○"/>
              <a:defRPr sz="1200"/>
            </a:lvl2pPr>
            <a:lvl3pPr marL="1371600" lvl="2" indent="-317500">
              <a:spcBef>
                <a:spcPts val="1600"/>
              </a:spcBef>
              <a:spcAft>
                <a:spcPts val="0"/>
              </a:spcAft>
              <a:buClr>
                <a:schemeClr val="lt1"/>
              </a:buClr>
              <a:buSzPts val="1400"/>
              <a:buFont typeface="Barlow"/>
              <a:buChar char="■"/>
              <a:defRPr/>
            </a:lvl3pPr>
            <a:lvl4pPr marL="1828800" lvl="3" indent="-317500">
              <a:spcBef>
                <a:spcPts val="1600"/>
              </a:spcBef>
              <a:spcAft>
                <a:spcPts val="0"/>
              </a:spcAft>
              <a:buClr>
                <a:schemeClr val="lt1"/>
              </a:buClr>
              <a:buSzPts val="1400"/>
              <a:buFont typeface="Barlow"/>
              <a:buChar char="●"/>
              <a:defRPr/>
            </a:lvl4pPr>
            <a:lvl5pPr marL="2286000" lvl="4" indent="-317500">
              <a:spcBef>
                <a:spcPts val="1600"/>
              </a:spcBef>
              <a:spcAft>
                <a:spcPts val="0"/>
              </a:spcAft>
              <a:buClr>
                <a:schemeClr val="lt1"/>
              </a:buClr>
              <a:buSzPts val="1400"/>
              <a:buFont typeface="Barlow"/>
              <a:buChar char="○"/>
              <a:defRPr/>
            </a:lvl5pPr>
            <a:lvl6pPr marL="2743200" lvl="5" indent="-317500">
              <a:spcBef>
                <a:spcPts val="1600"/>
              </a:spcBef>
              <a:spcAft>
                <a:spcPts val="0"/>
              </a:spcAft>
              <a:buClr>
                <a:schemeClr val="lt1"/>
              </a:buClr>
              <a:buSzPts val="1400"/>
              <a:buFont typeface="Barlow"/>
              <a:buChar char="■"/>
              <a:defRPr/>
            </a:lvl6pPr>
            <a:lvl7pPr marL="3200400" lvl="6" indent="-317500">
              <a:spcBef>
                <a:spcPts val="1600"/>
              </a:spcBef>
              <a:spcAft>
                <a:spcPts val="0"/>
              </a:spcAft>
              <a:buClr>
                <a:schemeClr val="lt1"/>
              </a:buClr>
              <a:buSzPts val="1400"/>
              <a:buFont typeface="Barlow"/>
              <a:buChar char="●"/>
              <a:defRPr/>
            </a:lvl7pPr>
            <a:lvl8pPr marL="3657600" lvl="7" indent="-317500">
              <a:spcBef>
                <a:spcPts val="1600"/>
              </a:spcBef>
              <a:spcAft>
                <a:spcPts val="0"/>
              </a:spcAft>
              <a:buClr>
                <a:schemeClr val="lt1"/>
              </a:buClr>
              <a:buSzPts val="1400"/>
              <a:buFont typeface="Barlow"/>
              <a:buChar char="○"/>
              <a:defRPr/>
            </a:lvl8pPr>
            <a:lvl9pPr marL="4114800" lvl="8" indent="-317500">
              <a:spcBef>
                <a:spcPts val="1600"/>
              </a:spcBef>
              <a:spcAft>
                <a:spcPts val="1600"/>
              </a:spcAft>
              <a:buClr>
                <a:schemeClr val="lt1"/>
              </a:buClr>
              <a:buSzPts val="1400"/>
              <a:buFont typeface="Barlow"/>
              <a:buChar char="■"/>
              <a:defRPr/>
            </a:lvl9pPr>
          </a:lstStyle>
          <a:p>
            <a:endParaRPr/>
          </a:p>
        </p:txBody>
      </p:sp>
      <p:sp>
        <p:nvSpPr>
          <p:cNvPr id="101" name="Google Shape;101;p21"/>
          <p:cNvSpPr txBox="1">
            <a:spLocks noGrp="1"/>
          </p:cNvSpPr>
          <p:nvPr>
            <p:ph type="title"/>
          </p:nvPr>
        </p:nvSpPr>
        <p:spPr>
          <a:xfrm>
            <a:off x="2975775" y="384050"/>
            <a:ext cx="5485500" cy="624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102" name="Google Shape;102;p21" title="FAST 2026 Blue.png"/>
          <p:cNvPicPr preferRelativeResize="0"/>
          <p:nvPr/>
        </p:nvPicPr>
        <p:blipFill>
          <a:blip r:embed="rId2">
            <a:alphaModFix amt="15000"/>
          </a:blip>
          <a:stretch>
            <a:fillRect/>
          </a:stretch>
        </p:blipFill>
        <p:spPr>
          <a:xfrm>
            <a:off x="8500175" y="4209877"/>
            <a:ext cx="643825" cy="643825"/>
          </a:xfrm>
          <a:prstGeom prst="rect">
            <a:avLst/>
          </a:prstGeom>
          <a:noFill/>
          <a:ln>
            <a:noFill/>
          </a:ln>
        </p:spPr>
      </p:pic>
      <p:sp>
        <p:nvSpPr>
          <p:cNvPr id="103" name="Google Shape;103;p21"/>
          <p:cNvSpPr txBox="1"/>
          <p:nvPr/>
        </p:nvSpPr>
        <p:spPr>
          <a:xfrm>
            <a:off x="8472458" y="4777517"/>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000000"/>
                </a:solidFill>
              </a:rPr>
              <a:t>‹#›</a:t>
            </a:fld>
            <a:endParaRPr sz="130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s">
  <p:cSld name="CUSTOM_5">
    <p:spTree>
      <p:nvGrpSpPr>
        <p:cNvPr id="1" name="Shape 104"/>
        <p:cNvGrpSpPr/>
        <p:nvPr/>
      </p:nvGrpSpPr>
      <p:grpSpPr>
        <a:xfrm>
          <a:off x="0" y="0"/>
          <a:ext cx="0" cy="0"/>
          <a:chOff x="0" y="0"/>
          <a:chExt cx="0" cy="0"/>
        </a:xfrm>
      </p:grpSpPr>
      <p:sp>
        <p:nvSpPr>
          <p:cNvPr id="105" name="Google Shape;105;p22"/>
          <p:cNvSpPr txBox="1">
            <a:spLocks noGrp="1"/>
          </p:cNvSpPr>
          <p:nvPr>
            <p:ph type="title"/>
          </p:nvPr>
        </p:nvSpPr>
        <p:spPr>
          <a:xfrm>
            <a:off x="713225" y="445025"/>
            <a:ext cx="3858900" cy="13383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2800"/>
              <a:buNone/>
              <a:defRPr sz="7200">
                <a:solidFill>
                  <a:schemeClr val="accent1"/>
                </a:solidFill>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sp>
        <p:nvSpPr>
          <p:cNvPr id="106" name="Google Shape;106;p22"/>
          <p:cNvSpPr/>
          <p:nvPr/>
        </p:nvSpPr>
        <p:spPr>
          <a:xfrm>
            <a:off x="6711600" y="2571600"/>
            <a:ext cx="1216200" cy="2571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2"/>
          <p:cNvSpPr/>
          <p:nvPr/>
        </p:nvSpPr>
        <p:spPr>
          <a:xfrm>
            <a:off x="7927800" y="0"/>
            <a:ext cx="1216200" cy="2571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GSA Starmark End Slide">
  <p:cSld name="BLANK_2">
    <p:spTree>
      <p:nvGrpSpPr>
        <p:cNvPr id="1" name="Shape 108"/>
        <p:cNvGrpSpPr/>
        <p:nvPr/>
      </p:nvGrpSpPr>
      <p:grpSpPr>
        <a:xfrm>
          <a:off x="0" y="0"/>
          <a:ext cx="0" cy="0"/>
          <a:chOff x="0" y="0"/>
          <a:chExt cx="0" cy="0"/>
        </a:xfrm>
      </p:grpSpPr>
      <p:sp>
        <p:nvSpPr>
          <p:cNvPr id="109" name="Google Shape;109;p23"/>
          <p:cNvSpPr/>
          <p:nvPr/>
        </p:nvSpPr>
        <p:spPr>
          <a:xfrm>
            <a:off x="0" y="10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10" name="Google Shape;110;p23" descr="U.S. General Services Administration Logo" title="250 Signature.png"/>
          <p:cNvPicPr preferRelativeResize="0"/>
          <p:nvPr/>
        </p:nvPicPr>
        <p:blipFill rotWithShape="1">
          <a:blip r:embed="rId2">
            <a:alphaModFix/>
          </a:blip>
          <a:srcRect l="661" r="661"/>
          <a:stretch/>
        </p:blipFill>
        <p:spPr>
          <a:xfrm>
            <a:off x="4013551" y="1984975"/>
            <a:ext cx="1238875" cy="111997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g3e58b67df14_7_0)">
  <p:cSld name="Title and body (g3e58b67df14_7_0)">
    <p:spTree>
      <p:nvGrpSpPr>
        <p:cNvPr id="1" name="Shape 111"/>
        <p:cNvGrpSpPr/>
        <p:nvPr/>
      </p:nvGrpSpPr>
      <p:grpSpPr>
        <a:xfrm>
          <a:off x="0" y="0"/>
          <a:ext cx="0" cy="0"/>
          <a:chOff x="0" y="0"/>
          <a:chExt cx="0" cy="0"/>
        </a:xfrm>
      </p:grpSpPr>
      <p:sp>
        <p:nvSpPr>
          <p:cNvPr id="112" name="Google Shape;112;p24"/>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sz="1200"/>
            </a:lvl1pPr>
            <a:lvl2pPr marL="914400" lvl="1" indent="-317500">
              <a:spcBef>
                <a:spcPts val="1600"/>
              </a:spcBef>
              <a:spcAft>
                <a:spcPts val="0"/>
              </a:spcAft>
              <a:buSzPts val="1400"/>
              <a:buFont typeface="Barlow"/>
              <a:buChar char="○"/>
              <a:defRPr sz="1200"/>
            </a:lvl2pPr>
            <a:lvl3pPr marL="1371600" lvl="2" indent="-317500">
              <a:spcBef>
                <a:spcPts val="1600"/>
              </a:spcBef>
              <a:spcAft>
                <a:spcPts val="0"/>
              </a:spcAft>
              <a:buClr>
                <a:schemeClr val="lt1"/>
              </a:buClr>
              <a:buSzPts val="1400"/>
              <a:buFont typeface="Barlow"/>
              <a:buChar char="■"/>
              <a:defRPr/>
            </a:lvl3pPr>
            <a:lvl4pPr marL="1828800" lvl="3" indent="-317500">
              <a:spcBef>
                <a:spcPts val="1600"/>
              </a:spcBef>
              <a:spcAft>
                <a:spcPts val="0"/>
              </a:spcAft>
              <a:buClr>
                <a:schemeClr val="lt1"/>
              </a:buClr>
              <a:buSzPts val="1400"/>
              <a:buFont typeface="Barlow"/>
              <a:buChar char="●"/>
              <a:defRPr/>
            </a:lvl4pPr>
            <a:lvl5pPr marL="2286000" lvl="4" indent="-317500">
              <a:spcBef>
                <a:spcPts val="1600"/>
              </a:spcBef>
              <a:spcAft>
                <a:spcPts val="0"/>
              </a:spcAft>
              <a:buClr>
                <a:schemeClr val="lt1"/>
              </a:buClr>
              <a:buSzPts val="1400"/>
              <a:buFont typeface="Barlow"/>
              <a:buChar char="○"/>
              <a:defRPr/>
            </a:lvl5pPr>
            <a:lvl6pPr marL="2743200" lvl="5" indent="-317500">
              <a:spcBef>
                <a:spcPts val="1600"/>
              </a:spcBef>
              <a:spcAft>
                <a:spcPts val="0"/>
              </a:spcAft>
              <a:buClr>
                <a:schemeClr val="lt1"/>
              </a:buClr>
              <a:buSzPts val="1400"/>
              <a:buFont typeface="Barlow"/>
              <a:buChar char="■"/>
              <a:defRPr/>
            </a:lvl6pPr>
            <a:lvl7pPr marL="3200400" lvl="6" indent="-317500">
              <a:spcBef>
                <a:spcPts val="1600"/>
              </a:spcBef>
              <a:spcAft>
                <a:spcPts val="0"/>
              </a:spcAft>
              <a:buClr>
                <a:schemeClr val="lt1"/>
              </a:buClr>
              <a:buSzPts val="1400"/>
              <a:buFont typeface="Barlow"/>
              <a:buChar char="●"/>
              <a:defRPr/>
            </a:lvl7pPr>
            <a:lvl8pPr marL="3657600" lvl="7" indent="-317500">
              <a:spcBef>
                <a:spcPts val="1600"/>
              </a:spcBef>
              <a:spcAft>
                <a:spcPts val="0"/>
              </a:spcAft>
              <a:buClr>
                <a:schemeClr val="lt1"/>
              </a:buClr>
              <a:buSzPts val="1400"/>
              <a:buFont typeface="Barlow"/>
              <a:buChar char="○"/>
              <a:defRPr/>
            </a:lvl8pPr>
            <a:lvl9pPr marL="4114800" lvl="8" indent="-317500">
              <a:spcBef>
                <a:spcPts val="1600"/>
              </a:spcBef>
              <a:spcAft>
                <a:spcPts val="1600"/>
              </a:spcAft>
              <a:buClr>
                <a:schemeClr val="lt1"/>
              </a:buClr>
              <a:buSzPts val="1400"/>
              <a:buFont typeface="Barlow"/>
              <a:buChar char="■"/>
              <a:defRPr/>
            </a:lvl9pPr>
          </a:lstStyle>
          <a:p>
            <a:endParaRPr/>
          </a:p>
        </p:txBody>
      </p:sp>
      <p:sp>
        <p:nvSpPr>
          <p:cNvPr id="113" name="Google Shape;113;p24"/>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Generated (g3e8c1b61524_32_0)">
  <p:cSld name="Generated (g3e8c1b61524_32_0)">
    <p:spTree>
      <p:nvGrpSpPr>
        <p:cNvPr id="1" name="Shape 11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1pPr>
            <a:lvl2pPr lvl="1">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2pPr>
            <a:lvl3pPr lvl="2">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3pPr>
            <a:lvl4pPr lvl="3">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4pPr>
            <a:lvl5pPr lvl="4">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5pPr>
            <a:lvl6pPr lvl="5">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6pPr>
            <a:lvl7pPr lvl="6">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7pPr>
            <a:lvl8pPr lvl="7">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8pPr>
            <a:lvl9pPr lvl="8">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ags" Target="../tags/tag1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1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0.png"/><Relationship Id="rId2" Type="http://schemas.openxmlformats.org/officeDocument/2006/relationships/slideLayout" Target="../slideLayouts/slideLayout14.xml"/><Relationship Id="rId1" Type="http://schemas.openxmlformats.org/officeDocument/2006/relationships/tags" Target="../tags/tag1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hyperlink" Target="https://buy.gsa.gov/interact/community/6/activity-feed" TargetMode="External"/><Relationship Id="rId3" Type="http://schemas.openxmlformats.org/officeDocument/2006/relationships/notesSlide" Target="../notesSlides/notesSlide15.xml"/><Relationship Id="rId7" Type="http://schemas.openxmlformats.org/officeDocument/2006/relationships/hyperlink" Target="https://buy.gsa.gov/interact/community/6/activity-feed/post/ed096e0c-4d52-459f-895c-37c9e95884de/Summary_of_Results_of_Request_For_Information_RFI_about_IT_hardware_procured_through_Value_Added_Resellers_VAR" TargetMode="External"/><Relationship Id="rId2" Type="http://schemas.openxmlformats.org/officeDocument/2006/relationships/slideLayout" Target="../slideLayouts/slideLayout23.xml"/><Relationship Id="rId1" Type="http://schemas.openxmlformats.org/officeDocument/2006/relationships/tags" Target="../tags/tag16.xml"/><Relationship Id="rId6" Type="http://schemas.openxmlformats.org/officeDocument/2006/relationships/image" Target="../media/image23.png"/><Relationship Id="rId11" Type="http://schemas.openxmlformats.org/officeDocument/2006/relationships/image" Target="../media/image25.png"/><Relationship Id="rId5" Type="http://schemas.openxmlformats.org/officeDocument/2006/relationships/image" Target="../media/image22.png"/><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tags" Target="../tags/tag18.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ags" Target="../tags/tag2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tags" Target="../tags/tag21.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tags" Target="../tags/tag22.xml"/><Relationship Id="rId4" Type="http://schemas.openxmlformats.org/officeDocument/2006/relationships/image" Target="../media/image31.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tags" Target="../tags/tag23.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4.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tags" Target="../tags/tag25.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4.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4.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8.xml"/><Relationship Id="rId1" Type="http://schemas.openxmlformats.org/officeDocument/2006/relationships/tags" Target="../tags/tag29.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4.xml"/><Relationship Id="rId1" Type="http://schemas.openxmlformats.org/officeDocument/2006/relationships/tags" Target="../tags/tag31.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4.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6.xml"/><Relationship Id="rId1" Type="http://schemas.openxmlformats.org/officeDocument/2006/relationships/tags" Target="../tags/tag34.xml"/><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6.xml"/><Relationship Id="rId1" Type="http://schemas.openxmlformats.org/officeDocument/2006/relationships/tags" Target="../tags/tag35.xml"/><Relationship Id="rId5" Type="http://schemas.openxmlformats.org/officeDocument/2006/relationships/image" Target="../media/image37.png"/><Relationship Id="rId4" Type="http://schemas.openxmlformats.org/officeDocument/2006/relationships/image" Target="../media/image36.jp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6.xml"/><Relationship Id="rId1" Type="http://schemas.openxmlformats.org/officeDocument/2006/relationships/tags" Target="../tags/tag36.xml"/><Relationship Id="rId5" Type="http://schemas.openxmlformats.org/officeDocument/2006/relationships/image" Target="../media/image39.pn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6.xml"/><Relationship Id="rId1" Type="http://schemas.openxmlformats.org/officeDocument/2006/relationships/tags" Target="../tags/tag37.xml"/><Relationship Id="rId5" Type="http://schemas.openxmlformats.org/officeDocument/2006/relationships/image" Target="../media/image39.png"/><Relationship Id="rId4" Type="http://schemas.openxmlformats.org/officeDocument/2006/relationships/image" Target="../media/image40.jp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9.xml"/><Relationship Id="rId1" Type="http://schemas.openxmlformats.org/officeDocument/2006/relationships/tags" Target="../tags/tag38.xml"/><Relationship Id="rId4" Type="http://schemas.openxmlformats.org/officeDocument/2006/relationships/image" Target="../media/image41.jp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8.xml"/><Relationship Id="rId1" Type="http://schemas.openxmlformats.org/officeDocument/2006/relationships/tags" Target="../tags/tag40.xml"/><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4.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4.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4.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4.xml"/><Relationship Id="rId1" Type="http://schemas.openxmlformats.org/officeDocument/2006/relationships/tags" Target="../tags/tag44.xml"/><Relationship Id="rId5" Type="http://schemas.openxmlformats.org/officeDocument/2006/relationships/hyperlink" Target="https://catalog.gsa.gov/help#how-market-threshold-column-is-calculated" TargetMode="External"/><Relationship Id="rId4" Type="http://schemas.openxmlformats.org/officeDocument/2006/relationships/hyperlink" Target="https://buy.gsa.gov/interact/community/178/activity-feed/post/26b37101-407c-4f3d-866d-7b269b1aacdf/Pricing_2_0_-_Refining_the_Pricing_Algorithm_for_MAS_Contracts_with_Products" TargetMode="Externa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0.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1.xml"/><Relationship Id="rId1" Type="http://schemas.openxmlformats.org/officeDocument/2006/relationships/tags" Target="../tags/tag4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14.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9.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10.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26"/>
          <p:cNvSpPr txBox="1">
            <a:spLocks noGrp="1"/>
          </p:cNvSpPr>
          <p:nvPr>
            <p:ph type="ctrTitle"/>
          </p:nvPr>
        </p:nvSpPr>
        <p:spPr>
          <a:xfrm>
            <a:off x="439531" y="1172225"/>
            <a:ext cx="60171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latin typeface="Arial"/>
                <a:ea typeface="Arial"/>
                <a:cs typeface="Arial"/>
                <a:sym typeface="Arial"/>
              </a:rPr>
              <a:t>MAS Value-Added Reseller (VAR) Pricing RFI: Strengthening GSA’s Pricing Practices </a:t>
            </a:r>
            <a:endParaRPr sz="2400" dirty="0">
              <a:solidFill>
                <a:schemeClr val="accent1"/>
              </a:solidFill>
              <a:latin typeface="Arial"/>
              <a:ea typeface="Arial"/>
              <a:cs typeface="Arial"/>
              <a:sym typeface="Arial"/>
            </a:endParaRPr>
          </a:p>
        </p:txBody>
      </p:sp>
      <p:sp>
        <p:nvSpPr>
          <p:cNvPr id="120" name="Google Shape;120;p26"/>
          <p:cNvSpPr txBox="1">
            <a:spLocks noGrp="1"/>
          </p:cNvSpPr>
          <p:nvPr>
            <p:ph type="subTitle" idx="1"/>
          </p:nvPr>
        </p:nvSpPr>
        <p:spPr>
          <a:xfrm>
            <a:off x="439525" y="3261775"/>
            <a:ext cx="6017100" cy="55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rial"/>
                <a:ea typeface="Arial"/>
                <a:cs typeface="Arial"/>
                <a:sym typeface="Arial"/>
              </a:rPr>
              <a:t>FAS Office of Business Optimization | June 16, 2025</a:t>
            </a:r>
            <a:endParaRPr>
              <a:latin typeface="Arial"/>
              <a:ea typeface="Arial"/>
              <a:cs typeface="Arial"/>
              <a:sym typeface="Arial"/>
            </a:endParaRPr>
          </a:p>
          <a:p>
            <a:pPr marL="0" lvl="0" indent="0" algn="l" rtl="0">
              <a:spcBef>
                <a:spcPts val="0"/>
              </a:spcBef>
              <a:spcAft>
                <a:spcPts val="0"/>
              </a:spcAft>
              <a:buNone/>
            </a:pPr>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5"/>
          <p:cNvSpPr txBox="1">
            <a:spLocks noGrp="1"/>
          </p:cNvSpPr>
          <p:nvPr>
            <p:ph type="title"/>
          </p:nvPr>
        </p:nvSpPr>
        <p:spPr>
          <a:xfrm>
            <a:off x="713225" y="384048"/>
            <a:ext cx="7717500" cy="5727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dirty="0">
                <a:solidFill>
                  <a:srgbClr val="005087"/>
                </a:solidFill>
                <a:latin typeface="Arial"/>
                <a:ea typeface="Arial"/>
                <a:cs typeface="Arial"/>
                <a:sym typeface="Arial"/>
              </a:rPr>
              <a:t>Government Work is More Costly</a:t>
            </a:r>
            <a:endParaRPr sz="2800" b="1" i="0" u="none" strike="noStrike" dirty="0">
              <a:solidFill>
                <a:srgbClr val="003C71"/>
              </a:solidFill>
              <a:latin typeface="Arial"/>
              <a:ea typeface="Arial"/>
              <a:cs typeface="Arial"/>
              <a:sym typeface="Arial"/>
            </a:endParaRPr>
          </a:p>
        </p:txBody>
      </p:sp>
      <p:grpSp>
        <p:nvGrpSpPr>
          <p:cNvPr id="220" name="Google Shape;220;p35" descr="This image shows the operational cost drivers, including key factors such as mandatory security compliance, extensive audit documentation, and specialized contract management.&#10;"/>
          <p:cNvGrpSpPr/>
          <p:nvPr/>
        </p:nvGrpSpPr>
        <p:grpSpPr>
          <a:xfrm>
            <a:off x="487300" y="1206955"/>
            <a:ext cx="8229600" cy="3667030"/>
            <a:chOff x="487300" y="1234926"/>
            <a:chExt cx="8229600" cy="2857500"/>
          </a:xfrm>
        </p:grpSpPr>
        <p:sp>
          <p:nvSpPr>
            <p:cNvPr id="221" name="Google Shape;221;p35"/>
            <p:cNvSpPr/>
            <p:nvPr/>
          </p:nvSpPr>
          <p:spPr>
            <a:xfrm>
              <a:off x="487300" y="1234926"/>
              <a:ext cx="8229600" cy="2857500"/>
            </a:xfrm>
            <a:prstGeom prst="roundRect">
              <a:avLst>
                <a:gd name="adj" fmla="val 4000"/>
              </a:avLst>
            </a:prstGeom>
            <a:solidFill>
              <a:srgbClr val="F0F4F8"/>
            </a:solidFill>
            <a:ln w="14300" cap="flat" cmpd="sng">
              <a:solidFill>
                <a:srgbClr val="005087"/>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23" name="Google Shape;223;p35"/>
            <p:cNvSpPr txBox="1"/>
            <p:nvPr/>
          </p:nvSpPr>
          <p:spPr>
            <a:xfrm>
              <a:off x="742950" y="1825780"/>
              <a:ext cx="7658100" cy="2079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b="1">
                  <a:solidFill>
                    <a:srgbClr val="005087"/>
                  </a:solidFill>
                  <a:latin typeface="Arial"/>
                  <a:ea typeface="Arial"/>
                  <a:cs typeface="Arial"/>
                  <a:sym typeface="Arial"/>
                </a:rPr>
                <a:t>Operational Cost Drivers</a:t>
              </a:r>
              <a:endParaRPr b="1">
                <a:solidFill>
                  <a:srgbClr val="005087"/>
                </a:solidFill>
                <a:latin typeface="Arial"/>
                <a:ea typeface="Arial"/>
                <a:cs typeface="Arial"/>
                <a:sym typeface="Arial"/>
              </a:endParaRPr>
            </a:p>
            <a:p>
              <a:pPr marL="0" lvl="0" indent="0" algn="l" rtl="0">
                <a:spcBef>
                  <a:spcPts val="1500"/>
                </a:spcBef>
                <a:spcAft>
                  <a:spcPts val="0"/>
                </a:spcAft>
                <a:buNone/>
              </a:pPr>
              <a:r>
                <a:rPr lang="en" b="0">
                  <a:solidFill>
                    <a:srgbClr val="333333"/>
                  </a:solidFill>
                  <a:latin typeface="Arial"/>
                  <a:ea typeface="Arial"/>
                  <a:cs typeface="Arial"/>
                  <a:sym typeface="Arial"/>
                </a:rPr>
                <a:t>Serving government customers involves higher operational costs than the commercial sector. Key factors include:</a:t>
              </a:r>
              <a:endParaRPr b="0">
                <a:solidFill>
                  <a:srgbClr val="333333"/>
                </a:solidFill>
                <a:latin typeface="Arial"/>
                <a:ea typeface="Arial"/>
                <a:cs typeface="Arial"/>
                <a:sym typeface="Arial"/>
              </a:endParaRPr>
            </a:p>
            <a:p>
              <a:pPr marL="457200" lvl="0" indent="-317500" algn="l" rtl="0">
                <a:spcBef>
                  <a:spcPts val="1125"/>
                </a:spcBef>
                <a:spcAft>
                  <a:spcPts val="0"/>
                </a:spcAft>
                <a:buClr>
                  <a:srgbClr val="333333"/>
                </a:buClr>
                <a:buSzPts val="1400"/>
                <a:buFont typeface="Arial"/>
                <a:buChar char="●"/>
              </a:pPr>
              <a:r>
                <a:rPr lang="en" b="1">
                  <a:solidFill>
                    <a:srgbClr val="333333"/>
                  </a:solidFill>
                  <a:latin typeface="Arial"/>
                  <a:ea typeface="Arial"/>
                  <a:cs typeface="Arial"/>
                  <a:sym typeface="Arial"/>
                </a:rPr>
                <a:t>Mandatory Security Compliance:</a:t>
              </a:r>
              <a:r>
                <a:rPr lang="en">
                  <a:solidFill>
                    <a:srgbClr val="333333"/>
                  </a:solidFill>
                  <a:latin typeface="Arial"/>
                  <a:ea typeface="Arial"/>
                  <a:cs typeface="Arial"/>
                  <a:sym typeface="Arial"/>
                </a:rPr>
                <a:t> Requirements like CMMC and FIPS demand rigorous standards.</a:t>
              </a:r>
              <a:endParaRPr>
                <a:solidFill>
                  <a:srgbClr val="333333"/>
                </a:solidFill>
                <a:latin typeface="Arial"/>
                <a:ea typeface="Arial"/>
                <a:cs typeface="Arial"/>
                <a:sym typeface="Arial"/>
              </a:endParaRPr>
            </a:p>
            <a:p>
              <a:pPr marL="457200" lvl="0" indent="-317500" algn="l" rtl="0">
                <a:spcBef>
                  <a:spcPts val="750"/>
                </a:spcBef>
                <a:spcAft>
                  <a:spcPts val="0"/>
                </a:spcAft>
                <a:buClr>
                  <a:srgbClr val="333333"/>
                </a:buClr>
                <a:buSzPts val="1400"/>
                <a:buFont typeface="Arial"/>
                <a:buChar char="●"/>
              </a:pPr>
              <a:r>
                <a:rPr lang="en" b="1">
                  <a:solidFill>
                    <a:srgbClr val="333333"/>
                  </a:solidFill>
                  <a:latin typeface="Arial"/>
                  <a:ea typeface="Arial"/>
                  <a:cs typeface="Arial"/>
                  <a:sym typeface="Arial"/>
                </a:rPr>
                <a:t>Extensive Audit Documentation:</a:t>
              </a:r>
              <a:r>
                <a:rPr lang="en">
                  <a:solidFill>
                    <a:srgbClr val="333333"/>
                  </a:solidFill>
                  <a:latin typeface="Arial"/>
                  <a:ea typeface="Arial"/>
                  <a:cs typeface="Arial"/>
                  <a:sym typeface="Arial"/>
                </a:rPr>
                <a:t> High administrative burden for record-keeping and transparency.</a:t>
              </a:r>
              <a:endParaRPr>
                <a:solidFill>
                  <a:srgbClr val="333333"/>
                </a:solidFill>
                <a:latin typeface="Arial"/>
                <a:ea typeface="Arial"/>
                <a:cs typeface="Arial"/>
                <a:sym typeface="Arial"/>
              </a:endParaRPr>
            </a:p>
            <a:p>
              <a:pPr marL="457200" lvl="0" indent="-317500" algn="l" rtl="0">
                <a:spcBef>
                  <a:spcPts val="750"/>
                </a:spcBef>
                <a:spcAft>
                  <a:spcPts val="0"/>
                </a:spcAft>
                <a:buClr>
                  <a:srgbClr val="333333"/>
                </a:buClr>
                <a:buSzPts val="1400"/>
                <a:buFont typeface="Arial"/>
                <a:buChar char="●"/>
              </a:pPr>
              <a:r>
                <a:rPr lang="en" b="1">
                  <a:solidFill>
                    <a:srgbClr val="333333"/>
                  </a:solidFill>
                  <a:latin typeface="Arial"/>
                  <a:ea typeface="Arial"/>
                  <a:cs typeface="Arial"/>
                  <a:sym typeface="Arial"/>
                </a:rPr>
                <a:t>Specialized Contract Management:</a:t>
              </a:r>
              <a:r>
                <a:rPr lang="en">
                  <a:solidFill>
                    <a:srgbClr val="333333"/>
                  </a:solidFill>
                  <a:latin typeface="Arial"/>
                  <a:ea typeface="Arial"/>
                  <a:cs typeface="Arial"/>
                  <a:sym typeface="Arial"/>
                </a:rPr>
                <a:t> Need for expertise in complex government procurement rules.</a:t>
              </a:r>
              <a:endParaRPr>
                <a:solidFill>
                  <a:srgbClr val="333333"/>
                </a:solidFill>
                <a:latin typeface="Arial"/>
                <a:ea typeface="Arial"/>
                <a:cs typeface="Arial"/>
                <a:sym typeface="Arial"/>
              </a:endParaRPr>
            </a:p>
          </p:txBody>
        </p:sp>
      </p:grpSp>
      <p:pic>
        <p:nvPicPr>
          <p:cNvPr id="3" name="Picture 2">
            <a:extLst>
              <a:ext uri="{FF2B5EF4-FFF2-40B4-BE49-F238E27FC236}">
                <a16:creationId xmlns:a16="http://schemas.microsoft.com/office/drawing/2014/main" id="{C6382478-FB3B-64CE-54AD-7A5247546F9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42950" y="1350078"/>
            <a:ext cx="743054" cy="552527"/>
          </a:xfrm>
          <a:prstGeom prst="rect">
            <a:avLst/>
          </a:prstGeom>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6"/>
          <p:cNvSpPr txBox="1">
            <a:spLocks noGrp="1"/>
          </p:cNvSpPr>
          <p:nvPr>
            <p:ph type="title"/>
          </p:nvPr>
        </p:nvSpPr>
        <p:spPr>
          <a:xfrm>
            <a:off x="713225" y="384048"/>
            <a:ext cx="7717500" cy="5727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dirty="0">
                <a:solidFill>
                  <a:srgbClr val="005087"/>
                </a:solidFill>
                <a:latin typeface="Arial"/>
                <a:ea typeface="Arial"/>
                <a:cs typeface="Arial"/>
                <a:sym typeface="Arial"/>
              </a:rPr>
              <a:t>Value in the Service, Not Product Markup</a:t>
            </a:r>
            <a:endParaRPr sz="2800" b="1" i="0" u="none" strike="noStrike" dirty="0">
              <a:solidFill>
                <a:srgbClr val="003C71"/>
              </a:solidFill>
              <a:latin typeface="Arial"/>
              <a:ea typeface="Arial"/>
              <a:cs typeface="Arial"/>
              <a:sym typeface="Arial"/>
            </a:endParaRPr>
          </a:p>
        </p:txBody>
      </p:sp>
      <p:grpSp>
        <p:nvGrpSpPr>
          <p:cNvPr id="231" name="Google Shape;231;p36" descr="This image highlights the core value-added elements justifying a VAR's margin: labor, technical expertise, and risk mitigation, instead of solely relying on product markup."/>
          <p:cNvGrpSpPr/>
          <p:nvPr/>
        </p:nvGrpSpPr>
        <p:grpSpPr>
          <a:xfrm>
            <a:off x="342900" y="1143000"/>
            <a:ext cx="4114800" cy="2857500"/>
            <a:chOff x="342900" y="1143000"/>
            <a:chExt cx="4114800" cy="2857500"/>
          </a:xfrm>
        </p:grpSpPr>
        <p:sp>
          <p:nvSpPr>
            <p:cNvPr id="232" name="Google Shape;232;p36"/>
            <p:cNvSpPr/>
            <p:nvPr/>
          </p:nvSpPr>
          <p:spPr>
            <a:xfrm>
              <a:off x="342900" y="1143000"/>
              <a:ext cx="4114800" cy="2857500"/>
            </a:xfrm>
            <a:prstGeom prst="roundRect">
              <a:avLst>
                <a:gd name="adj" fmla="val 5000"/>
              </a:avLst>
            </a:prstGeom>
            <a:solidFill>
              <a:srgbClr val="F0F4F8"/>
            </a:solidFill>
            <a:ln w="19050" cap="flat" cmpd="sng">
              <a:solidFill>
                <a:srgbClr val="005087"/>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33" name="Google Shape;233;p36"/>
            <p:cNvSpPr txBox="1"/>
            <p:nvPr/>
          </p:nvSpPr>
          <p:spPr>
            <a:xfrm>
              <a:off x="342900" y="1143000"/>
              <a:ext cx="4114800" cy="2857500"/>
            </a:xfrm>
            <a:prstGeom prst="rect">
              <a:avLst/>
            </a:prstGeom>
            <a:noFill/>
            <a:ln>
              <a:noFill/>
            </a:ln>
          </p:spPr>
          <p:txBody>
            <a:bodyPr spcFirstLastPara="1" wrap="square" lIns="228600" tIns="228600" rIns="228600" bIns="228600" anchor="ctr" anchorCtr="0">
              <a:noAutofit/>
            </a:bodyPr>
            <a:lstStyle/>
            <a:p>
              <a:pPr marL="0" lvl="0" indent="0" algn="l" rtl="0">
                <a:spcBef>
                  <a:spcPts val="900"/>
                </a:spcBef>
                <a:spcAft>
                  <a:spcPts val="0"/>
                </a:spcAft>
                <a:buNone/>
              </a:pPr>
              <a:r>
                <a:rPr lang="en" sz="1800" b="1" dirty="0">
                  <a:solidFill>
                    <a:srgbClr val="005087"/>
                  </a:solidFill>
                  <a:latin typeface="Arial"/>
                  <a:ea typeface="Arial"/>
                  <a:cs typeface="Arial"/>
                  <a:sym typeface="Arial"/>
                </a:rPr>
                <a:t>Core Value-Add</a:t>
              </a:r>
              <a:endParaRPr sz="1800" b="1" dirty="0">
                <a:solidFill>
                  <a:srgbClr val="005087"/>
                </a:solidFill>
                <a:latin typeface="Arial"/>
                <a:ea typeface="Arial"/>
                <a:cs typeface="Arial"/>
                <a:sym typeface="Arial"/>
              </a:endParaRPr>
            </a:p>
            <a:p>
              <a:pPr marL="0" lvl="0" indent="0" algn="l" rtl="0">
                <a:spcBef>
                  <a:spcPts val="900"/>
                </a:spcBef>
                <a:spcAft>
                  <a:spcPts val="0"/>
                </a:spcAft>
                <a:buNone/>
              </a:pPr>
              <a:r>
                <a:rPr lang="en" sz="1400" dirty="0">
                  <a:solidFill>
                    <a:srgbClr val="333333"/>
                  </a:solidFill>
                  <a:latin typeface="Arial"/>
                  <a:ea typeface="Arial"/>
                  <a:cs typeface="Arial"/>
                  <a:sym typeface="Arial"/>
                </a:rPr>
                <a:t>The justification for a VAR's margin lies in </a:t>
              </a:r>
              <a:r>
                <a:rPr lang="en" sz="1400" b="1" dirty="0">
                  <a:solidFill>
                    <a:srgbClr val="333333"/>
                  </a:solidFill>
                  <a:latin typeface="Arial"/>
                  <a:ea typeface="Arial"/>
                  <a:cs typeface="Arial"/>
                  <a:sym typeface="Arial"/>
                </a:rPr>
                <a:t>labor, technical expertise, and risk mitigation</a:t>
              </a:r>
              <a:r>
                <a:rPr lang="en" sz="1400" dirty="0">
                  <a:solidFill>
                    <a:srgbClr val="333333"/>
                  </a:solidFill>
                  <a:latin typeface="Arial"/>
                  <a:ea typeface="Arial"/>
                  <a:cs typeface="Arial"/>
                  <a:sym typeface="Arial"/>
                </a:rPr>
                <a:t>, rather than just product markup.</a:t>
              </a:r>
              <a:endParaRPr sz="1400" dirty="0">
                <a:solidFill>
                  <a:srgbClr val="333333"/>
                </a:solidFill>
                <a:latin typeface="Arial"/>
                <a:ea typeface="Arial"/>
                <a:cs typeface="Arial"/>
                <a:sym typeface="Arial"/>
              </a:endParaRPr>
            </a:p>
          </p:txBody>
        </p:sp>
      </p:grpSp>
      <p:grpSp>
        <p:nvGrpSpPr>
          <p:cNvPr id="234" name="Google Shape;234;p36" descr="This image highlights the essential to supply clain."/>
          <p:cNvGrpSpPr/>
          <p:nvPr/>
        </p:nvGrpSpPr>
        <p:grpSpPr>
          <a:xfrm>
            <a:off x="4686300" y="1143000"/>
            <a:ext cx="4114800" cy="2857500"/>
            <a:chOff x="4686300" y="1143000"/>
            <a:chExt cx="4114800" cy="2857500"/>
          </a:xfrm>
        </p:grpSpPr>
        <p:sp>
          <p:nvSpPr>
            <p:cNvPr id="235" name="Google Shape;235;p36"/>
            <p:cNvSpPr/>
            <p:nvPr/>
          </p:nvSpPr>
          <p:spPr>
            <a:xfrm>
              <a:off x="4686300" y="1143000"/>
              <a:ext cx="4114800" cy="2857500"/>
            </a:xfrm>
            <a:prstGeom prst="roundRect">
              <a:avLst>
                <a:gd name="adj" fmla="val 5000"/>
              </a:avLst>
            </a:prstGeom>
            <a:solidFill>
              <a:srgbClr val="F0F4F8"/>
            </a:solidFill>
            <a:ln w="19050" cap="flat" cmpd="sng">
              <a:solidFill>
                <a:srgbClr val="005087"/>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36" name="Google Shape;236;p36"/>
            <p:cNvSpPr txBox="1"/>
            <p:nvPr/>
          </p:nvSpPr>
          <p:spPr>
            <a:xfrm>
              <a:off x="4686300" y="1143000"/>
              <a:ext cx="4114800" cy="2857500"/>
            </a:xfrm>
            <a:prstGeom prst="rect">
              <a:avLst/>
            </a:prstGeom>
            <a:noFill/>
            <a:ln>
              <a:noFill/>
            </a:ln>
          </p:spPr>
          <p:txBody>
            <a:bodyPr spcFirstLastPara="1" wrap="square" lIns="228600" tIns="228600" rIns="228600" bIns="228600" anchor="ctr" anchorCtr="0">
              <a:noAutofit/>
            </a:bodyPr>
            <a:lstStyle/>
            <a:p>
              <a:pPr marL="0" lvl="0" indent="0" algn="l" rtl="0">
                <a:spcBef>
                  <a:spcPts val="0"/>
                </a:spcBef>
                <a:spcAft>
                  <a:spcPts val="0"/>
                </a:spcAft>
                <a:buNone/>
              </a:pPr>
              <a:r>
                <a:rPr lang="en" sz="1800" b="1">
                  <a:solidFill>
                    <a:srgbClr val="005087"/>
                  </a:solidFill>
                  <a:latin typeface="Arial"/>
                  <a:ea typeface="Arial"/>
                  <a:cs typeface="Arial"/>
                  <a:sym typeface="Arial"/>
                </a:rPr>
                <a:t>Essential to supply chain, provides: </a:t>
              </a:r>
              <a:endParaRPr sz="1800" b="1">
                <a:solidFill>
                  <a:srgbClr val="005087"/>
                </a:solidFill>
                <a:latin typeface="Arial"/>
                <a:ea typeface="Arial"/>
                <a:cs typeface="Arial"/>
                <a:sym typeface="Arial"/>
              </a:endParaRPr>
            </a:p>
            <a:p>
              <a:pPr marL="457200" lvl="0" indent="-304800" algn="l" rtl="0">
                <a:spcBef>
                  <a:spcPts val="900"/>
                </a:spcBef>
                <a:spcAft>
                  <a:spcPts val="0"/>
                </a:spcAft>
                <a:buClr>
                  <a:srgbClr val="333333"/>
                </a:buClr>
                <a:buSzPts val="1200"/>
                <a:buFont typeface="Arial"/>
                <a:buChar char="●"/>
              </a:pPr>
              <a:r>
                <a:rPr lang="en" sz="1200">
                  <a:solidFill>
                    <a:srgbClr val="333333"/>
                  </a:solidFill>
                  <a:latin typeface="Arial"/>
                  <a:ea typeface="Arial"/>
                  <a:cs typeface="Arial"/>
                  <a:sym typeface="Arial"/>
                </a:rPr>
                <a:t>Multi-vendor integration</a:t>
              </a:r>
              <a:endParaRPr sz="1200">
                <a:solidFill>
                  <a:srgbClr val="333333"/>
                </a:solidFill>
                <a:latin typeface="Arial"/>
                <a:ea typeface="Arial"/>
                <a:cs typeface="Arial"/>
                <a:sym typeface="Arial"/>
              </a:endParaRPr>
            </a:p>
            <a:p>
              <a:pPr marL="457200" lvl="0" indent="-304800" algn="l" rtl="0">
                <a:spcBef>
                  <a:spcPts val="450"/>
                </a:spcBef>
                <a:spcAft>
                  <a:spcPts val="0"/>
                </a:spcAft>
                <a:buClr>
                  <a:srgbClr val="333333"/>
                </a:buClr>
                <a:buSzPts val="1200"/>
                <a:buFont typeface="Arial"/>
                <a:buChar char="●"/>
              </a:pPr>
              <a:r>
                <a:rPr lang="en" sz="1200">
                  <a:solidFill>
                    <a:srgbClr val="333333"/>
                  </a:solidFill>
                  <a:latin typeface="Arial"/>
                  <a:ea typeface="Arial"/>
                  <a:cs typeface="Arial"/>
                  <a:sym typeface="Arial"/>
                </a:rPr>
                <a:t>Security hardening</a:t>
              </a:r>
              <a:endParaRPr sz="1200">
                <a:solidFill>
                  <a:srgbClr val="333333"/>
                </a:solidFill>
                <a:latin typeface="Arial"/>
                <a:ea typeface="Arial"/>
                <a:cs typeface="Arial"/>
                <a:sym typeface="Arial"/>
              </a:endParaRPr>
            </a:p>
            <a:p>
              <a:pPr marL="457200" lvl="0" indent="-304800" algn="l" rtl="0">
                <a:spcBef>
                  <a:spcPts val="450"/>
                </a:spcBef>
                <a:spcAft>
                  <a:spcPts val="0"/>
                </a:spcAft>
                <a:buClr>
                  <a:srgbClr val="333333"/>
                </a:buClr>
                <a:buSzPts val="1200"/>
                <a:buFont typeface="Arial"/>
                <a:buChar char="●"/>
              </a:pPr>
              <a:r>
                <a:rPr lang="en" sz="1200">
                  <a:solidFill>
                    <a:srgbClr val="333333"/>
                  </a:solidFill>
                  <a:latin typeface="Arial"/>
                  <a:ea typeface="Arial"/>
                  <a:cs typeface="Arial"/>
                  <a:sym typeface="Arial"/>
                </a:rPr>
                <a:t>Supply chain assurance</a:t>
              </a:r>
              <a:endParaRPr sz="1200">
                <a:solidFill>
                  <a:srgbClr val="333333"/>
                </a:solidFill>
                <a:latin typeface="Arial"/>
                <a:ea typeface="Arial"/>
                <a:cs typeface="Arial"/>
                <a:sym typeface="Arial"/>
              </a:endParaRPr>
            </a:p>
            <a:p>
              <a:pPr marL="457200" lvl="0" indent="-304800" algn="l" rtl="0">
                <a:spcBef>
                  <a:spcPts val="450"/>
                </a:spcBef>
                <a:spcAft>
                  <a:spcPts val="0"/>
                </a:spcAft>
                <a:buClr>
                  <a:srgbClr val="333333"/>
                </a:buClr>
                <a:buSzPts val="1200"/>
                <a:buFont typeface="Arial"/>
                <a:buChar char="●"/>
              </a:pPr>
              <a:r>
                <a:rPr lang="en" sz="1200">
                  <a:solidFill>
                    <a:srgbClr val="333333"/>
                  </a:solidFill>
                  <a:latin typeface="Arial"/>
                  <a:ea typeface="Arial"/>
                  <a:cs typeface="Arial"/>
                  <a:sym typeface="Arial"/>
                </a:rPr>
                <a:t>Compliance management</a:t>
              </a:r>
              <a:endParaRPr sz="1200">
                <a:solidFill>
                  <a:srgbClr val="333333"/>
                </a:solidFill>
                <a:latin typeface="Arial"/>
                <a:ea typeface="Arial"/>
                <a:cs typeface="Arial"/>
                <a:sym typeface="Arial"/>
              </a:endParaRPr>
            </a:p>
          </p:txBody>
        </p:sp>
      </p:grpSp>
      <p:pic>
        <p:nvPicPr>
          <p:cNvPr id="3" name="Picture 2">
            <a:extLst>
              <a:ext uri="{FF2B5EF4-FFF2-40B4-BE49-F238E27FC236}">
                <a16:creationId xmlns:a16="http://schemas.microsoft.com/office/drawing/2014/main" id="{DA298CA2-5088-6CC2-12C2-F7F72D4DF56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72822" y="1368156"/>
            <a:ext cx="552527" cy="600159"/>
          </a:xfrm>
          <a:prstGeom prst="rect">
            <a:avLst/>
          </a:prstGeom>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7"/>
          <p:cNvSpPr txBox="1">
            <a:spLocks noGrp="1"/>
          </p:cNvSpPr>
          <p:nvPr>
            <p:ph type="title"/>
          </p:nvPr>
        </p:nvSpPr>
        <p:spPr>
          <a:xfrm>
            <a:off x="713225" y="384048"/>
            <a:ext cx="7717500" cy="5727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sz="2500" dirty="0">
                <a:solidFill>
                  <a:srgbClr val="005087"/>
                </a:solidFill>
                <a:latin typeface="Arial"/>
                <a:ea typeface="Arial"/>
                <a:cs typeface="Arial"/>
                <a:sym typeface="Arial"/>
              </a:rPr>
              <a:t>Recommended Pricing and Evaluation Framework</a:t>
            </a:r>
            <a:endParaRPr sz="2500" b="0" i="0" u="none" strike="noStrike" dirty="0">
              <a:solidFill>
                <a:srgbClr val="003C71"/>
              </a:solidFill>
              <a:latin typeface="Arial"/>
              <a:ea typeface="Arial"/>
              <a:cs typeface="Arial"/>
              <a:sym typeface="Arial"/>
            </a:endParaRPr>
          </a:p>
        </p:txBody>
      </p:sp>
      <p:grpSp>
        <p:nvGrpSpPr>
          <p:cNvPr id="243" name="Google Shape;243;p37" descr="This image illustrates the concept of total value focus, emphasizing the importance of considering overall value (e.g., total cost of ownership and mission success) rather than relying solely on percentage-based markups."/>
          <p:cNvGrpSpPr/>
          <p:nvPr/>
        </p:nvGrpSpPr>
        <p:grpSpPr>
          <a:xfrm>
            <a:off x="457200" y="1333500"/>
            <a:ext cx="2571900" cy="2857500"/>
            <a:chOff x="457200" y="1333500"/>
            <a:chExt cx="2571900" cy="2857500"/>
          </a:xfrm>
        </p:grpSpPr>
        <p:sp>
          <p:nvSpPr>
            <p:cNvPr id="244" name="Google Shape;244;p37"/>
            <p:cNvSpPr/>
            <p:nvPr/>
          </p:nvSpPr>
          <p:spPr>
            <a:xfrm>
              <a:off x="457200" y="1333500"/>
              <a:ext cx="2571900" cy="2857500"/>
            </a:xfrm>
            <a:prstGeom prst="roundRect">
              <a:avLst>
                <a:gd name="adj" fmla="val 4444"/>
              </a:avLst>
            </a:prstGeom>
            <a:solidFill>
              <a:srgbClr val="F0F4F8"/>
            </a:solidFill>
            <a:ln w="14300" cap="flat" cmpd="sng">
              <a:solidFill>
                <a:srgbClr val="005087"/>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46" name="Google Shape;246;p37"/>
            <p:cNvSpPr txBox="1"/>
            <p:nvPr/>
          </p:nvSpPr>
          <p:spPr>
            <a:xfrm>
              <a:off x="600075" y="1952625"/>
              <a:ext cx="2286000" cy="2095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b="1" dirty="0">
                  <a:solidFill>
                    <a:srgbClr val="005087"/>
                  </a:solidFill>
                  <a:latin typeface="Arial"/>
                  <a:ea typeface="Arial"/>
                  <a:cs typeface="Arial"/>
                  <a:sym typeface="Arial"/>
                </a:rPr>
                <a:t>Total Value Focus</a:t>
              </a:r>
              <a:endParaRPr dirty="0"/>
            </a:p>
            <a:p>
              <a:pPr marL="0" lvl="0" indent="0" algn="l" rtl="0">
                <a:spcBef>
                  <a:spcPts val="750"/>
                </a:spcBef>
                <a:spcAft>
                  <a:spcPts val="0"/>
                </a:spcAft>
                <a:buNone/>
              </a:pPr>
              <a:r>
                <a:rPr lang="en" dirty="0">
                  <a:solidFill>
                    <a:srgbClr val="333333"/>
                  </a:solidFill>
                </a:rPr>
                <a:t>Focus on value (e.g., total cost of ownership, mission success) rather than </a:t>
              </a:r>
              <a:r>
                <a:rPr lang="en" dirty="0">
                  <a:solidFill>
                    <a:srgbClr val="333333"/>
                  </a:solidFill>
                  <a:latin typeface="Arial"/>
                  <a:ea typeface="Arial"/>
                  <a:cs typeface="Arial"/>
                  <a:sym typeface="Arial"/>
                </a:rPr>
                <a:t>percentage-based markups. </a:t>
              </a:r>
              <a:endParaRPr dirty="0">
                <a:solidFill>
                  <a:srgbClr val="333333"/>
                </a:solidFill>
                <a:latin typeface="Arial"/>
                <a:ea typeface="Arial"/>
                <a:cs typeface="Arial"/>
                <a:sym typeface="Arial"/>
              </a:endParaRPr>
            </a:p>
            <a:p>
              <a:pPr marL="0" lvl="0" indent="0" algn="l" rtl="0">
                <a:spcBef>
                  <a:spcPts val="0"/>
                </a:spcBef>
                <a:spcAft>
                  <a:spcPts val="0"/>
                </a:spcAft>
                <a:buNone/>
              </a:pPr>
              <a:endParaRPr dirty="0">
                <a:solidFill>
                  <a:srgbClr val="333333"/>
                </a:solidFill>
              </a:endParaRPr>
            </a:p>
            <a:p>
              <a:pPr marL="0" lvl="0" indent="0" algn="l" rtl="0">
                <a:spcBef>
                  <a:spcPts val="0"/>
                </a:spcBef>
                <a:spcAft>
                  <a:spcPts val="0"/>
                </a:spcAft>
                <a:buClr>
                  <a:schemeClr val="dk1"/>
                </a:buClr>
                <a:buSzPts val="1100"/>
                <a:buFont typeface="Arial"/>
                <a:buNone/>
              </a:pPr>
              <a:r>
                <a:rPr lang="en" dirty="0">
                  <a:solidFill>
                    <a:srgbClr val="333333"/>
                  </a:solidFill>
                </a:rPr>
                <a:t>Explicitly differentiate VARs from resellers.</a:t>
              </a:r>
              <a:endParaRPr dirty="0">
                <a:solidFill>
                  <a:srgbClr val="333333"/>
                </a:solidFill>
              </a:endParaRPr>
            </a:p>
          </p:txBody>
        </p:sp>
      </p:grpSp>
      <p:grpSp>
        <p:nvGrpSpPr>
          <p:cNvPr id="247" name="Google Shape;247;p37" descr="This image illustrates the concept of line-item pricing, emphasizing the importance of encouraging line-item pricing for VARs to clearly separate pure product resale from value-added services (VAS)."/>
          <p:cNvGrpSpPr/>
          <p:nvPr/>
        </p:nvGrpSpPr>
        <p:grpSpPr>
          <a:xfrm>
            <a:off x="3286125" y="1333500"/>
            <a:ext cx="2571900" cy="2857500"/>
            <a:chOff x="3286125" y="1333500"/>
            <a:chExt cx="2571900" cy="2857500"/>
          </a:xfrm>
        </p:grpSpPr>
        <p:sp>
          <p:nvSpPr>
            <p:cNvPr id="248" name="Google Shape;248;p37"/>
            <p:cNvSpPr/>
            <p:nvPr/>
          </p:nvSpPr>
          <p:spPr>
            <a:xfrm>
              <a:off x="3286125" y="1333500"/>
              <a:ext cx="2571900" cy="2857500"/>
            </a:xfrm>
            <a:prstGeom prst="roundRect">
              <a:avLst>
                <a:gd name="adj" fmla="val 4444"/>
              </a:avLst>
            </a:prstGeom>
            <a:solidFill>
              <a:srgbClr val="F0F4F8"/>
            </a:solidFill>
            <a:ln w="14300" cap="flat" cmpd="sng">
              <a:solidFill>
                <a:srgbClr val="005087"/>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50" name="Google Shape;250;p37"/>
            <p:cNvSpPr txBox="1"/>
            <p:nvPr/>
          </p:nvSpPr>
          <p:spPr>
            <a:xfrm>
              <a:off x="3429000" y="1952625"/>
              <a:ext cx="2286000" cy="2095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b="1" dirty="0">
                  <a:solidFill>
                    <a:srgbClr val="005087"/>
                  </a:solidFill>
                  <a:latin typeface="Arial"/>
                  <a:ea typeface="Arial"/>
                  <a:cs typeface="Arial"/>
                  <a:sym typeface="Arial"/>
                </a:rPr>
                <a:t>Line-Item Pricing</a:t>
              </a:r>
              <a:endParaRPr dirty="0"/>
            </a:p>
            <a:p>
              <a:pPr marL="0" lvl="0" indent="0" algn="l" rtl="0">
                <a:spcBef>
                  <a:spcPts val="750"/>
                </a:spcBef>
                <a:spcAft>
                  <a:spcPts val="0"/>
                </a:spcAft>
                <a:buNone/>
              </a:pPr>
              <a:r>
                <a:rPr lang="en" dirty="0">
                  <a:solidFill>
                    <a:srgbClr val="333333"/>
                  </a:solidFill>
                  <a:latin typeface="Arial"/>
                  <a:ea typeface="Arial"/>
                  <a:cs typeface="Arial"/>
                  <a:sym typeface="Arial"/>
                </a:rPr>
                <a:t>Encourage line-item pricing for VAR</a:t>
              </a:r>
              <a:r>
                <a:rPr lang="en" dirty="0">
                  <a:solidFill>
                    <a:srgbClr val="333333"/>
                  </a:solidFill>
                </a:rPr>
                <a:t>s </a:t>
              </a:r>
              <a:r>
                <a:rPr lang="en" dirty="0">
                  <a:solidFill>
                    <a:srgbClr val="333333"/>
                  </a:solidFill>
                  <a:latin typeface="Arial"/>
                  <a:ea typeface="Arial"/>
                  <a:cs typeface="Arial"/>
                  <a:sym typeface="Arial"/>
                </a:rPr>
                <a:t>to clearly separate pure product resale from value-added services (VAS).</a:t>
              </a:r>
              <a:endParaRPr dirty="0">
                <a:solidFill>
                  <a:srgbClr val="333333"/>
                </a:solidFill>
                <a:latin typeface="Arial"/>
                <a:ea typeface="Arial"/>
                <a:cs typeface="Arial"/>
                <a:sym typeface="Arial"/>
              </a:endParaRPr>
            </a:p>
            <a:p>
              <a:pPr marL="0" lvl="0" indent="0" algn="l" rtl="0">
                <a:spcBef>
                  <a:spcPts val="0"/>
                </a:spcBef>
                <a:spcAft>
                  <a:spcPts val="0"/>
                </a:spcAft>
                <a:buNone/>
              </a:pPr>
              <a:endParaRPr dirty="0">
                <a:solidFill>
                  <a:srgbClr val="333333"/>
                </a:solidFill>
              </a:endParaRPr>
            </a:p>
            <a:p>
              <a:pPr marL="0" lvl="0" indent="0" algn="l" rtl="0">
                <a:spcBef>
                  <a:spcPts val="0"/>
                </a:spcBef>
                <a:spcAft>
                  <a:spcPts val="0"/>
                </a:spcAft>
                <a:buNone/>
              </a:pPr>
              <a:r>
                <a:rPr lang="en" dirty="0">
                  <a:solidFill>
                    <a:srgbClr val="333333"/>
                  </a:solidFill>
                </a:rPr>
                <a:t>Allow for flexibility to align with various commercial practices.</a:t>
              </a:r>
              <a:endParaRPr dirty="0">
                <a:solidFill>
                  <a:srgbClr val="333333"/>
                </a:solidFill>
              </a:endParaRPr>
            </a:p>
          </p:txBody>
        </p:sp>
      </p:grpSp>
      <p:grpSp>
        <p:nvGrpSpPr>
          <p:cNvPr id="251" name="Google Shape;251;p37" descr="This image illustrates the concept of markup disclosure, emphasizing the importance of opposing mandatory disclosure of simple markup percentages, as they may violate OEM agreements and fail to capture full value."/>
          <p:cNvGrpSpPr/>
          <p:nvPr/>
        </p:nvGrpSpPr>
        <p:grpSpPr>
          <a:xfrm>
            <a:off x="6115050" y="1333500"/>
            <a:ext cx="2571900" cy="2857500"/>
            <a:chOff x="6115050" y="1333500"/>
            <a:chExt cx="2571900" cy="2857500"/>
          </a:xfrm>
        </p:grpSpPr>
        <p:sp>
          <p:nvSpPr>
            <p:cNvPr id="252" name="Google Shape;252;p37"/>
            <p:cNvSpPr/>
            <p:nvPr/>
          </p:nvSpPr>
          <p:spPr>
            <a:xfrm>
              <a:off x="6115050" y="1333500"/>
              <a:ext cx="2571900" cy="2857500"/>
            </a:xfrm>
            <a:prstGeom prst="roundRect">
              <a:avLst>
                <a:gd name="adj" fmla="val 4444"/>
              </a:avLst>
            </a:prstGeom>
            <a:solidFill>
              <a:srgbClr val="F0F4F8"/>
            </a:solidFill>
            <a:ln w="14300" cap="flat" cmpd="sng">
              <a:solidFill>
                <a:srgbClr val="005087"/>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54" name="Google Shape;254;p37"/>
            <p:cNvSpPr txBox="1"/>
            <p:nvPr/>
          </p:nvSpPr>
          <p:spPr>
            <a:xfrm>
              <a:off x="6257925" y="1952625"/>
              <a:ext cx="2286000" cy="2095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b="1" dirty="0">
                  <a:solidFill>
                    <a:srgbClr val="005087"/>
                  </a:solidFill>
                  <a:latin typeface="Arial"/>
                  <a:ea typeface="Arial"/>
                  <a:cs typeface="Arial"/>
                  <a:sym typeface="Arial"/>
                </a:rPr>
                <a:t>Markup Disclosure</a:t>
              </a:r>
              <a:endParaRPr dirty="0"/>
            </a:p>
            <a:p>
              <a:pPr marL="0" lvl="0" indent="0" algn="l" rtl="0">
                <a:spcBef>
                  <a:spcPts val="750"/>
                </a:spcBef>
                <a:spcAft>
                  <a:spcPts val="0"/>
                </a:spcAft>
                <a:buNone/>
              </a:pPr>
              <a:r>
                <a:rPr lang="en" dirty="0">
                  <a:solidFill>
                    <a:srgbClr val="333333"/>
                  </a:solidFill>
                  <a:latin typeface="Arial"/>
                  <a:ea typeface="Arial"/>
                  <a:cs typeface="Arial"/>
                  <a:sym typeface="Arial"/>
                </a:rPr>
                <a:t>Oppose mandatory disclosure of simple markup percentages, as they may violate OEM agreements and fail to capture full value.</a:t>
              </a:r>
              <a:endParaRPr dirty="0">
                <a:solidFill>
                  <a:srgbClr val="333333"/>
                </a:solidFill>
                <a:latin typeface="Arial"/>
                <a:ea typeface="Arial"/>
                <a:cs typeface="Arial"/>
                <a:sym typeface="Arial"/>
              </a:endParaRPr>
            </a:p>
            <a:p>
              <a:pPr marL="0" lvl="0" indent="0" algn="l" rtl="0">
                <a:spcBef>
                  <a:spcPts val="0"/>
                </a:spcBef>
                <a:spcAft>
                  <a:spcPts val="0"/>
                </a:spcAft>
                <a:buNone/>
              </a:pPr>
              <a:endParaRPr dirty="0">
                <a:solidFill>
                  <a:srgbClr val="333333"/>
                </a:solidFill>
              </a:endParaRPr>
            </a:p>
            <a:p>
              <a:pPr marL="0" lvl="0" indent="0" algn="l" rtl="0">
                <a:spcBef>
                  <a:spcPts val="0"/>
                </a:spcBef>
                <a:spcAft>
                  <a:spcPts val="0"/>
                </a:spcAft>
                <a:buNone/>
              </a:pPr>
              <a:r>
                <a:rPr lang="en" dirty="0">
                  <a:solidFill>
                    <a:srgbClr val="333333"/>
                  </a:solidFill>
                </a:rPr>
                <a:t>Backend incentives and rebates may obscure visibility into true costs.</a:t>
              </a:r>
              <a:endParaRPr dirty="0">
                <a:solidFill>
                  <a:srgbClr val="333333"/>
                </a:solidFill>
              </a:endParaRPr>
            </a:p>
          </p:txBody>
        </p:sp>
      </p:grpSp>
      <p:pic>
        <p:nvPicPr>
          <p:cNvPr id="3" name="Picture 2">
            <a:extLst>
              <a:ext uri="{FF2B5EF4-FFF2-40B4-BE49-F238E27FC236}">
                <a16:creationId xmlns:a16="http://schemas.microsoft.com/office/drawing/2014/main" id="{3264FFBF-FF05-B906-AA0F-5CF3B53011E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00075" y="1481115"/>
            <a:ext cx="495369" cy="323895"/>
          </a:xfrm>
          <a:prstGeom prst="rect">
            <a:avLst/>
          </a:prstGeom>
        </p:spPr>
      </p:pic>
      <p:pic>
        <p:nvPicPr>
          <p:cNvPr id="5" name="Picture 4">
            <a:extLst>
              <a:ext uri="{FF2B5EF4-FFF2-40B4-BE49-F238E27FC236}">
                <a16:creationId xmlns:a16="http://schemas.microsoft.com/office/drawing/2014/main" id="{DB57A7F6-30C8-D391-828B-7D707D66785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429000" y="1481115"/>
            <a:ext cx="504895" cy="409632"/>
          </a:xfrm>
          <a:prstGeom prst="rect">
            <a:avLst/>
          </a:prstGeom>
        </p:spPr>
      </p:pic>
      <p:pic>
        <p:nvPicPr>
          <p:cNvPr id="7" name="Picture 6">
            <a:extLst>
              <a:ext uri="{FF2B5EF4-FFF2-40B4-BE49-F238E27FC236}">
                <a16:creationId xmlns:a16="http://schemas.microsoft.com/office/drawing/2014/main" id="{E28120D1-06F3-86AA-9696-1E9CE3D5F9D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257925" y="1502394"/>
            <a:ext cx="438211" cy="371527"/>
          </a:xfrm>
          <a:prstGeom prst="rect">
            <a:avLst/>
          </a:prstGeom>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8"/>
          <p:cNvSpPr txBox="1">
            <a:spLocks noGrp="1"/>
          </p:cNvSpPr>
          <p:nvPr>
            <p:ph type="title"/>
          </p:nvPr>
        </p:nvSpPr>
        <p:spPr>
          <a:xfrm>
            <a:off x="2960225" y="1838575"/>
            <a:ext cx="54708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3400">
                <a:latin typeface="Arial"/>
                <a:ea typeface="Arial"/>
                <a:cs typeface="Arial"/>
                <a:sym typeface="Arial"/>
              </a:rPr>
              <a:t>Strengthening GSA’s VAR Pricing Practices  </a:t>
            </a:r>
            <a:endParaRPr>
              <a:latin typeface="Arial"/>
              <a:ea typeface="Arial"/>
              <a:cs typeface="Arial"/>
              <a:sym typeface="Arial"/>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9"/>
          <p:cNvSpPr txBox="1">
            <a:spLocks noGrp="1"/>
          </p:cNvSpPr>
          <p:nvPr>
            <p:ph type="title"/>
          </p:nvPr>
        </p:nvSpPr>
        <p:spPr>
          <a:xfrm>
            <a:off x="713225" y="384048"/>
            <a:ext cx="7717500" cy="5727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dirty="0">
                <a:solidFill>
                  <a:srgbClr val="003C71"/>
                </a:solidFill>
                <a:latin typeface="Arial"/>
                <a:ea typeface="Arial"/>
                <a:cs typeface="Arial"/>
                <a:sym typeface="Arial"/>
              </a:rPr>
              <a:t>Potential MAS Solicitation Enhancements </a:t>
            </a:r>
            <a:endParaRPr sz="2800" b="1" i="0" u="none" strike="noStrike" dirty="0">
              <a:solidFill>
                <a:srgbClr val="003C71"/>
              </a:solidFill>
              <a:latin typeface="Arial"/>
              <a:ea typeface="Arial"/>
              <a:cs typeface="Arial"/>
              <a:sym typeface="Arial"/>
            </a:endParaRPr>
          </a:p>
        </p:txBody>
      </p:sp>
      <p:grpSp>
        <p:nvGrpSpPr>
          <p:cNvPr id="266" name="Google Shape;266;p39" descr="This image illustrates the MAS Solicitation enhancement definition, emphasizing the addition of clear definitions to distinguish between VARs and resellers."/>
          <p:cNvGrpSpPr/>
          <p:nvPr/>
        </p:nvGrpSpPr>
        <p:grpSpPr>
          <a:xfrm>
            <a:off x="586300" y="1357400"/>
            <a:ext cx="2571900" cy="2000100"/>
            <a:chOff x="381000" y="1857375"/>
            <a:chExt cx="2571900" cy="2000100"/>
          </a:xfrm>
        </p:grpSpPr>
        <p:sp>
          <p:nvSpPr>
            <p:cNvPr id="267" name="Google Shape;267;p39"/>
            <p:cNvSpPr/>
            <p:nvPr/>
          </p:nvSpPr>
          <p:spPr>
            <a:xfrm>
              <a:off x="381000" y="1857375"/>
              <a:ext cx="2571900" cy="2000100"/>
            </a:xfrm>
            <a:prstGeom prst="roundRect">
              <a:avLst>
                <a:gd name="adj" fmla="val 5714"/>
              </a:avLst>
            </a:prstGeom>
            <a:solidFill>
              <a:srgbClr val="F1F5F9"/>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68" name="Google Shape;268;p39"/>
            <p:cNvSpPr txBox="1"/>
            <p:nvPr/>
          </p:nvSpPr>
          <p:spPr>
            <a:xfrm>
              <a:off x="571499" y="2000250"/>
              <a:ext cx="2227657" cy="1714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400" dirty="0">
                <a:solidFill>
                  <a:srgbClr val="C20E0E"/>
                </a:solidFill>
                <a:latin typeface="Material Icons"/>
                <a:ea typeface="Material Icons"/>
                <a:cs typeface="Material Icons"/>
                <a:sym typeface="Material Icons"/>
              </a:endParaRPr>
            </a:p>
            <a:p>
              <a:pPr marL="0" lvl="0" indent="0" algn="l" rtl="0">
                <a:spcBef>
                  <a:spcPts val="900"/>
                </a:spcBef>
                <a:spcAft>
                  <a:spcPts val="0"/>
                </a:spcAft>
                <a:buNone/>
              </a:pPr>
              <a:r>
                <a:rPr lang="en" b="1" dirty="0">
                  <a:solidFill>
                    <a:srgbClr val="005087"/>
                  </a:solidFill>
                  <a:latin typeface="Arial"/>
                  <a:ea typeface="Arial"/>
                  <a:cs typeface="Arial"/>
                  <a:sym typeface="Arial"/>
                </a:rPr>
                <a:t>Definitions</a:t>
              </a:r>
              <a:endParaRPr b="1" dirty="0">
                <a:solidFill>
                  <a:srgbClr val="005087"/>
                </a:solidFill>
                <a:latin typeface="Arial"/>
                <a:ea typeface="Arial"/>
                <a:cs typeface="Arial"/>
                <a:sym typeface="Arial"/>
              </a:endParaRPr>
            </a:p>
            <a:p>
              <a:pPr marL="0" lvl="0" indent="0" algn="l" rtl="0">
                <a:spcBef>
                  <a:spcPts val="600"/>
                </a:spcBef>
                <a:spcAft>
                  <a:spcPts val="0"/>
                </a:spcAft>
                <a:buNone/>
              </a:pPr>
              <a:r>
                <a:rPr lang="en" sz="1300" dirty="0">
                  <a:solidFill>
                    <a:srgbClr val="334155"/>
                  </a:solidFill>
                  <a:latin typeface="Arial"/>
                  <a:ea typeface="Arial"/>
                  <a:cs typeface="Arial"/>
                  <a:sym typeface="Arial"/>
                </a:rPr>
                <a:t>Add clear definitions to distinguish between VARs and resellers.</a:t>
              </a:r>
              <a:endParaRPr sz="1300" dirty="0">
                <a:solidFill>
                  <a:srgbClr val="334155"/>
                </a:solidFill>
                <a:latin typeface="Arial"/>
                <a:ea typeface="Arial"/>
                <a:cs typeface="Arial"/>
                <a:sym typeface="Arial"/>
              </a:endParaRPr>
            </a:p>
          </p:txBody>
        </p:sp>
      </p:grpSp>
      <p:grpSp>
        <p:nvGrpSpPr>
          <p:cNvPr id="269" name="Google Shape;269;p39" descr="This image illustrates the definition of services in the MAS Solicitation enhancement, highlighting the requirement for VARs to provide a detailed description of their value-added services."/>
          <p:cNvGrpSpPr/>
          <p:nvPr/>
        </p:nvGrpSpPr>
        <p:grpSpPr>
          <a:xfrm>
            <a:off x="3491425" y="1357400"/>
            <a:ext cx="2571900" cy="2000100"/>
            <a:chOff x="3286125" y="1857375"/>
            <a:chExt cx="2571900" cy="2000100"/>
          </a:xfrm>
        </p:grpSpPr>
        <p:sp>
          <p:nvSpPr>
            <p:cNvPr id="270" name="Google Shape;270;p39"/>
            <p:cNvSpPr/>
            <p:nvPr/>
          </p:nvSpPr>
          <p:spPr>
            <a:xfrm>
              <a:off x="3286125" y="1857375"/>
              <a:ext cx="2571900" cy="2000100"/>
            </a:xfrm>
            <a:prstGeom prst="roundRect">
              <a:avLst>
                <a:gd name="adj" fmla="val 5714"/>
              </a:avLst>
            </a:prstGeom>
            <a:solidFill>
              <a:srgbClr val="F1F5F9"/>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71" name="Google Shape;271;p39"/>
            <p:cNvSpPr txBox="1"/>
            <p:nvPr/>
          </p:nvSpPr>
          <p:spPr>
            <a:xfrm>
              <a:off x="3476625" y="2000250"/>
              <a:ext cx="2190900" cy="1714500"/>
            </a:xfrm>
            <a:prstGeom prst="rect">
              <a:avLst/>
            </a:prstGeom>
            <a:solidFill>
              <a:srgbClr val="F1F5F9"/>
            </a:solidFill>
            <a:ln>
              <a:noFill/>
            </a:ln>
          </p:spPr>
          <p:txBody>
            <a:bodyPr spcFirstLastPara="1" wrap="square" lIns="0" tIns="0" rIns="0" bIns="0" anchor="t" anchorCtr="0">
              <a:noAutofit/>
            </a:bodyPr>
            <a:lstStyle/>
            <a:p>
              <a:pPr marL="0" lvl="0" indent="0" algn="l" rtl="0">
                <a:spcBef>
                  <a:spcPts val="900"/>
                </a:spcBef>
                <a:spcAft>
                  <a:spcPts val="0"/>
                </a:spcAft>
                <a:buNone/>
              </a:pPr>
              <a:endParaRPr lang="en" b="1" dirty="0">
                <a:solidFill>
                  <a:srgbClr val="005087"/>
                </a:solidFill>
                <a:latin typeface="Arial"/>
                <a:ea typeface="Arial"/>
                <a:cs typeface="Arial"/>
                <a:sym typeface="Arial"/>
              </a:endParaRPr>
            </a:p>
            <a:p>
              <a:pPr marL="0" lvl="0" indent="0" algn="l" rtl="0">
                <a:spcBef>
                  <a:spcPts val="900"/>
                </a:spcBef>
                <a:spcAft>
                  <a:spcPts val="0"/>
                </a:spcAft>
                <a:buNone/>
              </a:pPr>
              <a:r>
                <a:rPr lang="en" b="1" dirty="0">
                  <a:solidFill>
                    <a:srgbClr val="005087"/>
                  </a:solidFill>
                  <a:latin typeface="Arial"/>
                  <a:ea typeface="Arial"/>
                  <a:cs typeface="Arial"/>
                  <a:sym typeface="Arial"/>
                </a:rPr>
                <a:t>Description of Services</a:t>
              </a:r>
              <a:endParaRPr b="1" dirty="0">
                <a:solidFill>
                  <a:srgbClr val="005087"/>
                </a:solidFill>
                <a:latin typeface="Arial"/>
                <a:ea typeface="Arial"/>
                <a:cs typeface="Arial"/>
                <a:sym typeface="Arial"/>
              </a:endParaRPr>
            </a:p>
            <a:p>
              <a:pPr marL="0" lvl="0" indent="0" algn="l" rtl="0">
                <a:spcBef>
                  <a:spcPts val="600"/>
                </a:spcBef>
                <a:spcAft>
                  <a:spcPts val="0"/>
                </a:spcAft>
                <a:buNone/>
              </a:pPr>
              <a:r>
                <a:rPr lang="en" dirty="0">
                  <a:solidFill>
                    <a:srgbClr val="334155"/>
                  </a:solidFill>
                </a:rPr>
                <a:t>Require </a:t>
              </a:r>
              <a:r>
                <a:rPr lang="en" dirty="0">
                  <a:solidFill>
                    <a:srgbClr val="334155"/>
                  </a:solidFill>
                  <a:latin typeface="Arial"/>
                  <a:ea typeface="Arial"/>
                  <a:cs typeface="Arial"/>
                  <a:sym typeface="Arial"/>
                </a:rPr>
                <a:t>VARs to provide a detailed description of value-added services.</a:t>
              </a:r>
              <a:endParaRPr dirty="0">
                <a:solidFill>
                  <a:srgbClr val="334155"/>
                </a:solidFill>
                <a:latin typeface="Arial"/>
                <a:ea typeface="Arial"/>
                <a:cs typeface="Arial"/>
                <a:sym typeface="Arial"/>
              </a:endParaRPr>
            </a:p>
          </p:txBody>
        </p:sp>
      </p:grpSp>
      <p:grpSp>
        <p:nvGrpSpPr>
          <p:cNvPr id="272" name="Google Shape;272;p39" descr="This image defines Line-Item pricing in the MAS Solicitation enhancement, encouraging offerors to propose distinct line-item pricing for value-added services."/>
          <p:cNvGrpSpPr/>
          <p:nvPr/>
        </p:nvGrpSpPr>
        <p:grpSpPr>
          <a:xfrm>
            <a:off x="6396550" y="1357400"/>
            <a:ext cx="2571900" cy="2000100"/>
            <a:chOff x="6191250" y="1857375"/>
            <a:chExt cx="2571900" cy="2000100"/>
          </a:xfrm>
        </p:grpSpPr>
        <p:sp>
          <p:nvSpPr>
            <p:cNvPr id="273" name="Google Shape;273;p39"/>
            <p:cNvSpPr/>
            <p:nvPr/>
          </p:nvSpPr>
          <p:spPr>
            <a:xfrm>
              <a:off x="6191250" y="1857375"/>
              <a:ext cx="2571900" cy="2000100"/>
            </a:xfrm>
            <a:prstGeom prst="roundRect">
              <a:avLst>
                <a:gd name="adj" fmla="val 5714"/>
              </a:avLst>
            </a:prstGeom>
            <a:solidFill>
              <a:srgbClr val="F1F5F9"/>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74" name="Google Shape;274;p39"/>
            <p:cNvSpPr txBox="1"/>
            <p:nvPr/>
          </p:nvSpPr>
          <p:spPr>
            <a:xfrm>
              <a:off x="6381750" y="2000250"/>
              <a:ext cx="2190900" cy="1714500"/>
            </a:xfrm>
            <a:prstGeom prst="rect">
              <a:avLst/>
            </a:prstGeom>
            <a:solidFill>
              <a:srgbClr val="F1F5F9"/>
            </a:solidFill>
            <a:ln>
              <a:noFill/>
            </a:ln>
          </p:spPr>
          <p:txBody>
            <a:bodyPr spcFirstLastPara="1" wrap="square" lIns="0" tIns="0" rIns="0" bIns="0" anchor="t" anchorCtr="0">
              <a:noAutofit/>
            </a:bodyPr>
            <a:lstStyle/>
            <a:p>
              <a:pPr marL="0" lvl="0" indent="0" algn="l" rtl="0">
                <a:spcBef>
                  <a:spcPts val="900"/>
                </a:spcBef>
                <a:spcAft>
                  <a:spcPts val="0"/>
                </a:spcAft>
                <a:buNone/>
              </a:pPr>
              <a:endParaRPr lang="en" b="1" dirty="0">
                <a:solidFill>
                  <a:srgbClr val="005087"/>
                </a:solidFill>
                <a:latin typeface="Arial"/>
                <a:ea typeface="Arial"/>
                <a:cs typeface="Arial"/>
                <a:sym typeface="Arial"/>
              </a:endParaRPr>
            </a:p>
            <a:p>
              <a:pPr marL="0" lvl="0" indent="0" algn="l" rtl="0">
                <a:spcBef>
                  <a:spcPts val="900"/>
                </a:spcBef>
                <a:spcAft>
                  <a:spcPts val="0"/>
                </a:spcAft>
                <a:buNone/>
              </a:pPr>
              <a:r>
                <a:rPr lang="en" b="1" dirty="0">
                  <a:solidFill>
                    <a:srgbClr val="005087"/>
                  </a:solidFill>
                  <a:latin typeface="Arial"/>
                  <a:ea typeface="Arial"/>
                  <a:cs typeface="Arial"/>
                  <a:sym typeface="Arial"/>
                </a:rPr>
                <a:t>Line-Item Pricing</a:t>
              </a:r>
              <a:endParaRPr b="1" dirty="0">
                <a:solidFill>
                  <a:srgbClr val="005087"/>
                </a:solidFill>
                <a:latin typeface="Arial"/>
                <a:ea typeface="Arial"/>
                <a:cs typeface="Arial"/>
                <a:sym typeface="Arial"/>
              </a:endParaRPr>
            </a:p>
            <a:p>
              <a:pPr marL="0" lvl="0" indent="0" algn="l" rtl="0">
                <a:spcBef>
                  <a:spcPts val="600"/>
                </a:spcBef>
                <a:spcAft>
                  <a:spcPts val="0"/>
                </a:spcAft>
                <a:buNone/>
              </a:pPr>
              <a:r>
                <a:rPr lang="en" dirty="0">
                  <a:solidFill>
                    <a:srgbClr val="334155"/>
                  </a:solidFill>
                  <a:latin typeface="Arial"/>
                  <a:ea typeface="Arial"/>
                  <a:cs typeface="Arial"/>
                  <a:sym typeface="Arial"/>
                </a:rPr>
                <a:t>Encourage offerors to propose </a:t>
              </a:r>
              <a:r>
                <a:rPr lang="en" b="1" dirty="0">
                  <a:solidFill>
                    <a:srgbClr val="334155"/>
                  </a:solidFill>
                </a:rPr>
                <a:t>separate line-item pricing</a:t>
              </a:r>
              <a:r>
                <a:rPr lang="en" dirty="0">
                  <a:solidFill>
                    <a:srgbClr val="334155"/>
                  </a:solidFill>
                  <a:latin typeface="Arial"/>
                  <a:ea typeface="Arial"/>
                  <a:cs typeface="Arial"/>
                  <a:sym typeface="Arial"/>
                </a:rPr>
                <a:t> for value-added services.</a:t>
              </a:r>
              <a:endParaRPr dirty="0">
                <a:solidFill>
                  <a:srgbClr val="334155"/>
                </a:solidFill>
                <a:latin typeface="Arial"/>
                <a:ea typeface="Arial"/>
                <a:cs typeface="Arial"/>
                <a:sym typeface="Arial"/>
              </a:endParaRPr>
            </a:p>
          </p:txBody>
        </p:sp>
      </p:grpSp>
      <p:grpSp>
        <p:nvGrpSpPr>
          <p:cNvPr id="275" name="Google Shape;275;p39" descr="This image illustrates the Workflow training and customer guidance in the MAS Solicitation enhancement. FAS will develop workforce training resources and customer-facing content to support these enhancements."/>
          <p:cNvGrpSpPr/>
          <p:nvPr/>
        </p:nvGrpSpPr>
        <p:grpSpPr>
          <a:xfrm>
            <a:off x="581025" y="3429000"/>
            <a:ext cx="8001000" cy="1047900"/>
            <a:chOff x="581025" y="3429000"/>
            <a:chExt cx="8001000" cy="1047900"/>
          </a:xfrm>
        </p:grpSpPr>
        <p:sp>
          <p:nvSpPr>
            <p:cNvPr id="276" name="Google Shape;276;p39"/>
            <p:cNvSpPr/>
            <p:nvPr/>
          </p:nvSpPr>
          <p:spPr>
            <a:xfrm>
              <a:off x="581025" y="3429000"/>
              <a:ext cx="8001000" cy="1047900"/>
            </a:xfrm>
            <a:prstGeom prst="roundRect">
              <a:avLst>
                <a:gd name="adj" fmla="val 10909"/>
              </a:avLst>
            </a:prstGeom>
            <a:solidFill>
              <a:srgbClr val="F8FAFC"/>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78" name="Google Shape;278;p39"/>
            <p:cNvSpPr txBox="1"/>
            <p:nvPr/>
          </p:nvSpPr>
          <p:spPr>
            <a:xfrm>
              <a:off x="1485900" y="3571875"/>
              <a:ext cx="6858000" cy="7620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sz="1400" b="1" dirty="0">
                  <a:solidFill>
                    <a:srgbClr val="005087"/>
                  </a:solidFill>
                  <a:latin typeface="Arial"/>
                  <a:ea typeface="Arial"/>
                  <a:cs typeface="Arial"/>
                  <a:sym typeface="Arial"/>
                </a:rPr>
                <a:t>Workforce Training &amp; </a:t>
              </a:r>
              <a:r>
                <a:rPr lang="en" b="1" dirty="0">
                  <a:solidFill>
                    <a:srgbClr val="005087"/>
                  </a:solidFill>
                  <a:latin typeface="Arial"/>
                  <a:ea typeface="Arial"/>
                  <a:cs typeface="Arial"/>
                  <a:sym typeface="Arial"/>
                </a:rPr>
                <a:t>Customer Guidance</a:t>
              </a:r>
              <a:endParaRPr sz="1400" b="1" dirty="0">
                <a:solidFill>
                  <a:srgbClr val="005087"/>
                </a:solidFill>
                <a:latin typeface="Arial"/>
                <a:ea typeface="Arial"/>
                <a:cs typeface="Arial"/>
                <a:sym typeface="Arial"/>
              </a:endParaRPr>
            </a:p>
            <a:p>
              <a:pPr marL="0" lvl="0" indent="0" algn="l" rtl="0">
                <a:spcBef>
                  <a:spcPts val="300"/>
                </a:spcBef>
                <a:spcAft>
                  <a:spcPts val="0"/>
                </a:spcAft>
                <a:buNone/>
              </a:pPr>
              <a:r>
                <a:rPr lang="en" sz="1300" dirty="0">
                  <a:solidFill>
                    <a:srgbClr val="1E293B"/>
                  </a:solidFill>
                  <a:latin typeface="Arial"/>
                  <a:ea typeface="Arial"/>
                  <a:cs typeface="Arial"/>
                  <a:sym typeface="Arial"/>
                </a:rPr>
                <a:t>FAS will develop workforce training/resources and customer-facing content to support these enhancements.</a:t>
              </a:r>
              <a:endParaRPr sz="1300" dirty="0">
                <a:solidFill>
                  <a:srgbClr val="1E293B"/>
                </a:solidFill>
                <a:latin typeface="Arial"/>
                <a:ea typeface="Arial"/>
                <a:cs typeface="Arial"/>
                <a:sym typeface="Arial"/>
              </a:endParaRPr>
            </a:p>
          </p:txBody>
        </p:sp>
      </p:grpSp>
      <p:pic>
        <p:nvPicPr>
          <p:cNvPr id="3" name="Picture 2">
            <a:extLst>
              <a:ext uri="{FF2B5EF4-FFF2-40B4-BE49-F238E27FC236}">
                <a16:creationId xmlns:a16="http://schemas.microsoft.com/office/drawing/2014/main" id="{D8A9BBA2-9CDB-AFB2-C80E-015AAF6F56C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76799" y="1500275"/>
            <a:ext cx="504895" cy="352474"/>
          </a:xfrm>
          <a:prstGeom prst="rect">
            <a:avLst/>
          </a:prstGeom>
        </p:spPr>
      </p:pic>
      <p:pic>
        <p:nvPicPr>
          <p:cNvPr id="5" name="Picture 4">
            <a:extLst>
              <a:ext uri="{FF2B5EF4-FFF2-40B4-BE49-F238E27FC236}">
                <a16:creationId xmlns:a16="http://schemas.microsoft.com/office/drawing/2014/main" id="{734FF584-7E73-D2AE-0370-34398D12220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647907" y="1475039"/>
            <a:ext cx="447737" cy="390580"/>
          </a:xfrm>
          <a:prstGeom prst="rect">
            <a:avLst/>
          </a:prstGeom>
        </p:spPr>
      </p:pic>
      <p:pic>
        <p:nvPicPr>
          <p:cNvPr id="7" name="Picture 6">
            <a:extLst>
              <a:ext uri="{FF2B5EF4-FFF2-40B4-BE49-F238E27FC236}">
                <a16:creationId xmlns:a16="http://schemas.microsoft.com/office/drawing/2014/main" id="{DF0C29E7-E1CC-C1B1-EE30-609DBC19C6E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580375" y="1499532"/>
            <a:ext cx="466790" cy="419158"/>
          </a:xfrm>
          <a:prstGeom prst="rect">
            <a:avLst/>
          </a:prstGeom>
        </p:spPr>
      </p:pic>
      <p:pic>
        <p:nvPicPr>
          <p:cNvPr id="9" name="Picture 8">
            <a:extLst>
              <a:ext uri="{FF2B5EF4-FFF2-40B4-BE49-F238E27FC236}">
                <a16:creationId xmlns:a16="http://schemas.microsoft.com/office/drawing/2014/main" id="{B889EAEB-BFC3-7319-560E-09AF9F6422AC}"/>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22300" y="3781401"/>
            <a:ext cx="733527" cy="342948"/>
          </a:xfrm>
          <a:prstGeom prst="rect">
            <a:avLst/>
          </a:prstGeom>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 name="Title 1">
            <a:extLst>
              <a:ext uri="{FF2B5EF4-FFF2-40B4-BE49-F238E27FC236}">
                <a16:creationId xmlns:a16="http://schemas.microsoft.com/office/drawing/2014/main" id="{77D58312-2513-5999-A78F-9879468C5C28}"/>
              </a:ext>
            </a:extLst>
          </p:cNvPr>
          <p:cNvSpPr>
            <a:spLocks noGrp="1"/>
          </p:cNvSpPr>
          <p:nvPr>
            <p:ph type="title" idx="4294967295"/>
          </p:nvPr>
        </p:nvSpPr>
        <p:spPr>
          <a:xfrm>
            <a:off x="311700" y="-572700"/>
            <a:ext cx="8520600" cy="572700"/>
          </a:xfrm>
        </p:spPr>
        <p:txBody>
          <a:bodyPr spcFirstLastPara="1" wrap="square" lIns="91425" tIns="91425" rIns="91425" bIns="91425" anchor="b" anchorCtr="0">
            <a:noAutofit/>
          </a:bodyPr>
          <a:lstStyle/>
          <a:p>
            <a:r>
              <a:rPr lang="en-US" dirty="0"/>
              <a:t>Key Takeaways</a:t>
            </a:r>
          </a:p>
        </p:txBody>
      </p:sp>
      <p:sp>
        <p:nvSpPr>
          <p:cNvPr id="284" name="Google Shape;284;p40">
            <a:extLst>
              <a:ext uri="{C183D7F6-B498-43B3-948B-1728B52AA6E4}">
                <adec:decorative xmlns:adec="http://schemas.microsoft.com/office/drawing/2017/decorative" val="1"/>
              </a:ext>
            </a:extLst>
          </p:cNvPr>
          <p:cNvSpPr/>
          <p:nvPr/>
        </p:nvSpPr>
        <p:spPr>
          <a:xfrm rot="5400000">
            <a:off x="-2130802" y="2703517"/>
            <a:ext cx="4572000" cy="309300"/>
          </a:xfrm>
          <a:prstGeom prst="rect">
            <a:avLst/>
          </a:prstGeom>
          <a:solidFill>
            <a:srgbClr val="C20E0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85" name="Google Shape;285;p40"/>
          <p:cNvSpPr txBox="1"/>
          <p:nvPr/>
        </p:nvSpPr>
        <p:spPr>
          <a:xfrm>
            <a:off x="704850" y="381000"/>
            <a:ext cx="7715400" cy="5715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sz="2800" b="1">
                <a:solidFill>
                  <a:srgbClr val="003C71"/>
                </a:solidFill>
                <a:latin typeface="Arial"/>
                <a:ea typeface="Arial"/>
                <a:cs typeface="Arial"/>
                <a:sym typeface="Arial"/>
              </a:rPr>
              <a:t>Key Takeaways</a:t>
            </a:r>
            <a:endParaRPr sz="2800" b="1">
              <a:solidFill>
                <a:srgbClr val="003C71"/>
              </a:solidFill>
              <a:latin typeface="Arial"/>
              <a:ea typeface="Arial"/>
              <a:cs typeface="Arial"/>
              <a:sym typeface="Arial"/>
            </a:endParaRPr>
          </a:p>
        </p:txBody>
      </p:sp>
      <p:grpSp>
        <p:nvGrpSpPr>
          <p:cNvPr id="286" name="Google Shape;286;p40" descr="This image highlights a key takeaway from the marketplace insight, demonstrating how your feedback has enabled FAS to better understand the VAR marketplace. These insights will be shared across the acquisition workforce."/>
          <p:cNvGrpSpPr/>
          <p:nvPr/>
        </p:nvGrpSpPr>
        <p:grpSpPr>
          <a:xfrm>
            <a:off x="615043" y="1162850"/>
            <a:ext cx="3905400" cy="1285800"/>
            <a:chOff x="615043" y="1162850"/>
            <a:chExt cx="3905400" cy="1285800"/>
          </a:xfrm>
        </p:grpSpPr>
        <p:sp>
          <p:nvSpPr>
            <p:cNvPr id="287" name="Google Shape;287;p40"/>
            <p:cNvSpPr/>
            <p:nvPr/>
          </p:nvSpPr>
          <p:spPr>
            <a:xfrm>
              <a:off x="615043" y="1162850"/>
              <a:ext cx="3905400" cy="1285800"/>
            </a:xfrm>
            <a:prstGeom prst="roundRect">
              <a:avLst>
                <a:gd name="adj" fmla="val 8888"/>
              </a:avLst>
            </a:prstGeom>
            <a:solidFill>
              <a:srgbClr val="F8FAFC"/>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89" name="Google Shape;289;p40"/>
            <p:cNvSpPr txBox="1"/>
            <p:nvPr/>
          </p:nvSpPr>
          <p:spPr>
            <a:xfrm>
              <a:off x="1247775" y="1285875"/>
              <a:ext cx="3048000" cy="10479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sz="1300" b="1" dirty="0">
                  <a:solidFill>
                    <a:srgbClr val="005087"/>
                  </a:solidFill>
                  <a:latin typeface="Arial"/>
                  <a:ea typeface="Arial"/>
                  <a:cs typeface="Arial"/>
                  <a:sym typeface="Arial"/>
                </a:rPr>
                <a:t>Marketplace Insight</a:t>
              </a:r>
              <a:endParaRPr sz="1300" b="1" dirty="0">
                <a:solidFill>
                  <a:srgbClr val="005087"/>
                </a:solidFill>
                <a:latin typeface="Arial"/>
                <a:ea typeface="Arial"/>
                <a:cs typeface="Arial"/>
                <a:sym typeface="Arial"/>
              </a:endParaRPr>
            </a:p>
            <a:p>
              <a:pPr marL="0" lvl="0" indent="0" algn="l" rtl="0">
                <a:spcBef>
                  <a:spcPts val="400"/>
                </a:spcBef>
                <a:spcAft>
                  <a:spcPts val="0"/>
                </a:spcAft>
                <a:buNone/>
              </a:pPr>
              <a:r>
                <a:rPr lang="en" sz="1000" b="0" dirty="0">
                  <a:solidFill>
                    <a:srgbClr val="1E293B"/>
                  </a:solidFill>
                  <a:latin typeface="Arial"/>
                  <a:ea typeface="Arial"/>
                  <a:cs typeface="Arial"/>
                  <a:sym typeface="Arial"/>
                </a:rPr>
                <a:t>Your feedback has helped FAS better understand the VAR marketplace, with insights to be shared across the acquisition workforce.</a:t>
              </a:r>
              <a:endParaRPr sz="1000" b="0" dirty="0">
                <a:solidFill>
                  <a:srgbClr val="1E293B"/>
                </a:solidFill>
                <a:latin typeface="Arial"/>
                <a:ea typeface="Arial"/>
                <a:cs typeface="Arial"/>
                <a:sym typeface="Arial"/>
              </a:endParaRPr>
            </a:p>
          </p:txBody>
        </p:sp>
      </p:grpSp>
      <p:pic>
        <p:nvPicPr>
          <p:cNvPr id="4" name="Picture 3">
            <a:extLst>
              <a:ext uri="{FF2B5EF4-FFF2-40B4-BE49-F238E27FC236}">
                <a16:creationId xmlns:a16="http://schemas.microsoft.com/office/drawing/2014/main" id="{1DB1FAB0-2EBB-F2FB-1101-C296AE19DD9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15043" y="1165706"/>
            <a:ext cx="476316" cy="447737"/>
          </a:xfrm>
          <a:prstGeom prst="rect">
            <a:avLst/>
          </a:prstGeom>
        </p:spPr>
      </p:pic>
      <p:grpSp>
        <p:nvGrpSpPr>
          <p:cNvPr id="294" name="Google Shape;294;p40" descr="This image highlights a key takeaway from increased transparency that actions will allow VARs to communicate value clearly while aligning with commercial practices and reducing administrative burden."/>
          <p:cNvGrpSpPr/>
          <p:nvPr/>
        </p:nvGrpSpPr>
        <p:grpSpPr>
          <a:xfrm>
            <a:off x="615043" y="2594715"/>
            <a:ext cx="3905400" cy="1285800"/>
            <a:chOff x="615118" y="2650565"/>
            <a:chExt cx="3905400" cy="1285800"/>
          </a:xfrm>
        </p:grpSpPr>
        <p:sp>
          <p:nvSpPr>
            <p:cNvPr id="295" name="Google Shape;295;p40"/>
            <p:cNvSpPr/>
            <p:nvPr/>
          </p:nvSpPr>
          <p:spPr>
            <a:xfrm>
              <a:off x="615118" y="2650565"/>
              <a:ext cx="3905400" cy="1285800"/>
            </a:xfrm>
            <a:prstGeom prst="roundRect">
              <a:avLst>
                <a:gd name="adj" fmla="val 8888"/>
              </a:avLst>
            </a:prstGeom>
            <a:solidFill>
              <a:srgbClr val="F8FAFC"/>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97" name="Google Shape;297;p40"/>
            <p:cNvSpPr txBox="1"/>
            <p:nvPr/>
          </p:nvSpPr>
          <p:spPr>
            <a:xfrm>
              <a:off x="1247775" y="2762250"/>
              <a:ext cx="3048000" cy="10479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sz="1300" b="1" dirty="0">
                  <a:solidFill>
                    <a:srgbClr val="005087"/>
                  </a:solidFill>
                  <a:latin typeface="Arial"/>
                  <a:ea typeface="Arial"/>
                  <a:cs typeface="Arial"/>
                  <a:sym typeface="Arial"/>
                </a:rPr>
                <a:t>Increased Transparency</a:t>
              </a:r>
              <a:endParaRPr sz="1300" b="1" dirty="0">
                <a:solidFill>
                  <a:srgbClr val="005087"/>
                </a:solidFill>
                <a:latin typeface="Arial"/>
                <a:ea typeface="Arial"/>
                <a:cs typeface="Arial"/>
                <a:sym typeface="Arial"/>
              </a:endParaRPr>
            </a:p>
            <a:p>
              <a:pPr marL="0" lvl="0" indent="0" algn="l" rtl="0">
                <a:spcBef>
                  <a:spcPts val="400"/>
                </a:spcBef>
                <a:spcAft>
                  <a:spcPts val="0"/>
                </a:spcAft>
                <a:buNone/>
              </a:pPr>
              <a:r>
                <a:rPr lang="en" sz="1000" b="0" dirty="0">
                  <a:solidFill>
                    <a:srgbClr val="1E293B"/>
                  </a:solidFill>
                  <a:latin typeface="Arial"/>
                  <a:ea typeface="Arial"/>
                  <a:cs typeface="Arial"/>
                  <a:sym typeface="Arial"/>
                </a:rPr>
                <a:t>Actions will allow VARs to communicate value clearly while aligning with commercial practices and reducing administrative burden.</a:t>
              </a:r>
              <a:endParaRPr sz="1000" b="0" dirty="0">
                <a:solidFill>
                  <a:srgbClr val="1E293B"/>
                </a:solidFill>
                <a:latin typeface="Arial"/>
                <a:ea typeface="Arial"/>
                <a:cs typeface="Arial"/>
                <a:sym typeface="Arial"/>
              </a:endParaRPr>
            </a:p>
          </p:txBody>
        </p:sp>
      </p:grpSp>
      <p:grpSp>
        <p:nvGrpSpPr>
          <p:cNvPr id="303" name="Google Shape;303;p40" descr="This image highlights a key takeaway from strategic focus: it remains on mission success and total cost of ownership, rather than simple markup disclosures.&#10;"/>
          <p:cNvGrpSpPr/>
          <p:nvPr/>
        </p:nvGrpSpPr>
        <p:grpSpPr>
          <a:xfrm>
            <a:off x="581025" y="3849249"/>
            <a:ext cx="8001000" cy="437286"/>
            <a:chOff x="581025" y="3619500"/>
            <a:chExt cx="8001000" cy="666900"/>
          </a:xfrm>
        </p:grpSpPr>
        <p:sp>
          <p:nvSpPr>
            <p:cNvPr id="304" name="Google Shape;304;p40"/>
            <p:cNvSpPr/>
            <p:nvPr/>
          </p:nvSpPr>
          <p:spPr>
            <a:xfrm>
              <a:off x="581025" y="3619500"/>
              <a:ext cx="8001000" cy="666900"/>
            </a:xfrm>
            <a:prstGeom prst="roundRect">
              <a:avLst>
                <a:gd name="adj" fmla="val 17142"/>
              </a:avLst>
            </a:prstGeom>
            <a:solidFill>
              <a:srgbClr val="F8FAFC"/>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06" name="Google Shape;306;p40"/>
            <p:cNvSpPr txBox="1"/>
            <p:nvPr/>
          </p:nvSpPr>
          <p:spPr>
            <a:xfrm>
              <a:off x="1247775" y="3667125"/>
              <a:ext cx="6858000" cy="5715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sz="1300" b="1" dirty="0">
                  <a:solidFill>
                    <a:srgbClr val="005087"/>
                  </a:solidFill>
                  <a:latin typeface="Arial"/>
                  <a:ea typeface="Arial"/>
                  <a:cs typeface="Arial"/>
                  <a:sym typeface="Arial"/>
                </a:rPr>
                <a:t>Strategic Focus</a:t>
              </a:r>
              <a:endParaRPr sz="1300" b="1" dirty="0">
                <a:solidFill>
                  <a:srgbClr val="005087"/>
                </a:solidFill>
                <a:latin typeface="Arial"/>
                <a:ea typeface="Arial"/>
                <a:cs typeface="Arial"/>
                <a:sym typeface="Arial"/>
              </a:endParaRPr>
            </a:p>
            <a:p>
              <a:pPr marL="0" lvl="0" indent="0" algn="l" rtl="0">
                <a:spcBef>
                  <a:spcPts val="200"/>
                </a:spcBef>
                <a:spcAft>
                  <a:spcPts val="0"/>
                </a:spcAft>
                <a:buNone/>
              </a:pPr>
              <a:r>
                <a:rPr lang="en" sz="1000" b="0" dirty="0">
                  <a:solidFill>
                    <a:srgbClr val="1E293B"/>
                  </a:solidFill>
                  <a:latin typeface="Arial"/>
                  <a:ea typeface="Arial"/>
                  <a:cs typeface="Arial"/>
                  <a:sym typeface="Arial"/>
                </a:rPr>
                <a:t>Focus remains on mission success and total cost of ownership rather than simple markup disclosures.</a:t>
              </a:r>
              <a:endParaRPr sz="1000" b="0" dirty="0">
                <a:solidFill>
                  <a:srgbClr val="1E293B"/>
                </a:solidFill>
                <a:latin typeface="Arial"/>
                <a:ea typeface="Arial"/>
                <a:cs typeface="Arial"/>
                <a:sym typeface="Arial"/>
              </a:endParaRPr>
            </a:p>
          </p:txBody>
        </p:sp>
      </p:grpSp>
      <p:pic>
        <p:nvPicPr>
          <p:cNvPr id="8" name="Picture 7">
            <a:extLst>
              <a:ext uri="{FF2B5EF4-FFF2-40B4-BE49-F238E27FC236}">
                <a16:creationId xmlns:a16="http://schemas.microsoft.com/office/drawing/2014/main" id="{8264028D-AD0F-DC76-1F68-78561244FD6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72200" y="2611136"/>
            <a:ext cx="362001" cy="342948"/>
          </a:xfrm>
          <a:prstGeom prst="rect">
            <a:avLst/>
          </a:prstGeom>
        </p:spPr>
      </p:pic>
      <p:pic>
        <p:nvPicPr>
          <p:cNvPr id="12" name="Picture 11">
            <a:extLst>
              <a:ext uri="{FF2B5EF4-FFF2-40B4-BE49-F238E27FC236}">
                <a16:creationId xmlns:a16="http://schemas.microsoft.com/office/drawing/2014/main" id="{D6CA6F7E-EA02-2DE5-1C63-19D4D5BD8B9D}"/>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47689" y="3906386"/>
            <a:ext cx="333422" cy="333422"/>
          </a:xfrm>
          <a:prstGeom prst="rect">
            <a:avLst/>
          </a:prstGeom>
        </p:spPr>
      </p:pic>
      <p:sp>
        <p:nvSpPr>
          <p:cNvPr id="307" name="Google Shape;307;p40"/>
          <p:cNvSpPr txBox="1"/>
          <p:nvPr/>
        </p:nvSpPr>
        <p:spPr>
          <a:xfrm>
            <a:off x="581025" y="4286400"/>
            <a:ext cx="8001000" cy="6438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200">
                <a:solidFill>
                  <a:srgbClr val="1E293B"/>
                </a:solidFill>
              </a:rPr>
              <a:t>•</a:t>
            </a:r>
            <a:r>
              <a:rPr lang="en" sz="1200">
                <a:solidFill>
                  <a:srgbClr val="64748B"/>
                </a:solidFill>
                <a:latin typeface="Arial"/>
                <a:ea typeface="Arial"/>
                <a:cs typeface="Arial"/>
                <a:sym typeface="Arial"/>
              </a:rPr>
              <a:t> </a:t>
            </a:r>
            <a:r>
              <a:rPr lang="en" sz="1200">
                <a:solidFill>
                  <a:srgbClr val="1E293B"/>
                </a:solidFill>
              </a:rPr>
              <a:t>RFI summary of results now available on </a:t>
            </a:r>
            <a:r>
              <a:rPr lang="en" sz="1200" u="sng">
                <a:solidFill>
                  <a:srgbClr val="690B0B"/>
                </a:solidFill>
                <a:latin typeface="Arial"/>
                <a:ea typeface="Arial"/>
                <a:cs typeface="Arial"/>
                <a:sym typeface="Arial"/>
                <a:hlinkClick r:id="rId7">
                  <a:extLst>
                    <a:ext uri="{A12FA001-AC4F-418D-AE19-62706E023703}">
                      <ahyp:hlinkClr xmlns:ahyp="http://schemas.microsoft.com/office/drawing/2018/hyperlinkcolor" val="tx"/>
                    </a:ext>
                  </a:extLst>
                </a:hlinkClick>
              </a:rPr>
              <a:t>GSA Interact</a:t>
            </a:r>
            <a:r>
              <a:rPr lang="en" sz="1200">
                <a:solidFill>
                  <a:srgbClr val="1E293B"/>
                </a:solidFill>
              </a:rPr>
              <a:t>. Follow</a:t>
            </a:r>
            <a:r>
              <a:rPr lang="en" sz="1200">
                <a:solidFill>
                  <a:srgbClr val="64748B"/>
                </a:solidFill>
                <a:latin typeface="Arial"/>
                <a:ea typeface="Arial"/>
                <a:cs typeface="Arial"/>
                <a:sym typeface="Arial"/>
              </a:rPr>
              <a:t> </a:t>
            </a:r>
            <a:r>
              <a:rPr lang="en" sz="1200" u="sng">
                <a:solidFill>
                  <a:srgbClr val="690B0B"/>
                </a:solidFill>
                <a:latin typeface="Arial"/>
                <a:ea typeface="Arial"/>
                <a:cs typeface="Arial"/>
                <a:sym typeface="Arial"/>
                <a:hlinkClick r:id="rId8">
                  <a:extLst>
                    <a:ext uri="{A12FA001-AC4F-418D-AE19-62706E023703}">
                      <ahyp:hlinkClr xmlns:ahyp="http://schemas.microsoft.com/office/drawing/2018/hyperlinkcolor" val="tx"/>
                    </a:ext>
                  </a:extLst>
                </a:hlinkClick>
              </a:rPr>
              <a:t>GSA MAS Program community</a:t>
            </a:r>
            <a:r>
              <a:rPr lang="en" sz="1200">
                <a:solidFill>
                  <a:srgbClr val="1E293B"/>
                </a:solidFill>
              </a:rPr>
              <a:t> for updates.</a:t>
            </a:r>
            <a:endParaRPr sz="1200">
              <a:solidFill>
                <a:srgbClr val="1E293B"/>
              </a:solidFill>
            </a:endParaRPr>
          </a:p>
        </p:txBody>
      </p:sp>
      <p:pic>
        <p:nvPicPr>
          <p:cNvPr id="302" name="Google Shape;302;p40" descr="This image features the FAST 2026 logo in grayscale. "/>
          <p:cNvPicPr preferRelativeResize="0"/>
          <p:nvPr/>
        </p:nvPicPr>
        <p:blipFill rotWithShape="1">
          <a:blip r:embed="rId9">
            <a:alphaModFix/>
          </a:blip>
          <a:srcRect/>
          <a:stretch/>
        </p:blipFill>
        <p:spPr>
          <a:xfrm>
            <a:off x="8500110" y="4209098"/>
            <a:ext cx="643800" cy="643800"/>
          </a:xfrm>
          <a:prstGeom prst="rect">
            <a:avLst/>
          </a:prstGeom>
          <a:noFill/>
          <a:ln>
            <a:noFill/>
          </a:ln>
        </p:spPr>
      </p:pic>
      <p:grpSp>
        <p:nvGrpSpPr>
          <p:cNvPr id="298" name="Google Shape;298;p40" descr="This image highlights a key takeaway from enhanced evaluation: planned enhancements provide COs with tools to negotiate pricing effectively with VARs and basic resellers.&#10;"/>
          <p:cNvGrpSpPr/>
          <p:nvPr/>
        </p:nvGrpSpPr>
        <p:grpSpPr>
          <a:xfrm>
            <a:off x="4676700" y="2563525"/>
            <a:ext cx="3905400" cy="1285800"/>
            <a:chOff x="4676775" y="2619375"/>
            <a:chExt cx="3905400" cy="1285800"/>
          </a:xfrm>
        </p:grpSpPr>
        <p:sp>
          <p:nvSpPr>
            <p:cNvPr id="299" name="Google Shape;299;p40"/>
            <p:cNvSpPr/>
            <p:nvPr/>
          </p:nvSpPr>
          <p:spPr>
            <a:xfrm>
              <a:off x="4676775" y="2619375"/>
              <a:ext cx="3905400" cy="1285800"/>
            </a:xfrm>
            <a:prstGeom prst="roundRect">
              <a:avLst>
                <a:gd name="adj" fmla="val 8888"/>
              </a:avLst>
            </a:prstGeom>
            <a:solidFill>
              <a:srgbClr val="F8FAFC"/>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01" name="Google Shape;301;p40"/>
            <p:cNvSpPr txBox="1"/>
            <p:nvPr/>
          </p:nvSpPr>
          <p:spPr>
            <a:xfrm>
              <a:off x="5343525" y="2762250"/>
              <a:ext cx="3048000" cy="10479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sz="1300" b="1" dirty="0">
                  <a:solidFill>
                    <a:srgbClr val="005087"/>
                  </a:solidFill>
                  <a:latin typeface="Arial"/>
                  <a:ea typeface="Arial"/>
                  <a:cs typeface="Arial"/>
                  <a:sym typeface="Arial"/>
                </a:rPr>
                <a:t>Enhanced Evaluation</a:t>
              </a:r>
              <a:endParaRPr sz="1300" b="1" dirty="0">
                <a:solidFill>
                  <a:srgbClr val="005087"/>
                </a:solidFill>
                <a:latin typeface="Arial"/>
                <a:ea typeface="Arial"/>
                <a:cs typeface="Arial"/>
                <a:sym typeface="Arial"/>
              </a:endParaRPr>
            </a:p>
            <a:p>
              <a:pPr marL="0" lvl="0" indent="0" algn="l" rtl="0">
                <a:spcBef>
                  <a:spcPts val="400"/>
                </a:spcBef>
                <a:spcAft>
                  <a:spcPts val="0"/>
                </a:spcAft>
                <a:buNone/>
              </a:pPr>
              <a:r>
                <a:rPr lang="en" sz="1000" b="0" dirty="0">
                  <a:solidFill>
                    <a:srgbClr val="1E293B"/>
                  </a:solidFill>
                  <a:latin typeface="Arial"/>
                  <a:ea typeface="Arial"/>
                  <a:cs typeface="Arial"/>
                  <a:sym typeface="Arial"/>
                </a:rPr>
                <a:t>Planned enhancements provide COs with tools to effectively negotiate pricing for VARs and basic resellers.</a:t>
              </a:r>
              <a:endParaRPr sz="1000" b="0" dirty="0">
                <a:solidFill>
                  <a:srgbClr val="1E293B"/>
                </a:solidFill>
                <a:latin typeface="Arial"/>
                <a:ea typeface="Arial"/>
                <a:cs typeface="Arial"/>
                <a:sym typeface="Arial"/>
              </a:endParaRPr>
            </a:p>
          </p:txBody>
        </p:sp>
      </p:grpSp>
      <p:pic>
        <p:nvPicPr>
          <p:cNvPr id="10" name="Picture 9">
            <a:extLst>
              <a:ext uri="{FF2B5EF4-FFF2-40B4-BE49-F238E27FC236}">
                <a16:creationId xmlns:a16="http://schemas.microsoft.com/office/drawing/2014/main" id="{A8197677-D72A-57B0-C5E1-6E75DDBADC3C}"/>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4805259" y="2611136"/>
            <a:ext cx="409632" cy="352474"/>
          </a:xfrm>
          <a:prstGeom prst="rect">
            <a:avLst/>
          </a:prstGeom>
        </p:spPr>
      </p:pic>
      <p:grpSp>
        <p:nvGrpSpPr>
          <p:cNvPr id="290" name="Google Shape;290;p40" descr="This image highlights a key takeaway from the FAS improvement opportunity: the need to enhance solicitation, training, and resources to strengthen pricing practices for agency buyers."/>
          <p:cNvGrpSpPr/>
          <p:nvPr/>
        </p:nvGrpSpPr>
        <p:grpSpPr>
          <a:xfrm>
            <a:off x="4676775" y="1143000"/>
            <a:ext cx="3905400" cy="1285800"/>
            <a:chOff x="4676775" y="1143000"/>
            <a:chExt cx="3905400" cy="1285800"/>
          </a:xfrm>
        </p:grpSpPr>
        <p:sp>
          <p:nvSpPr>
            <p:cNvPr id="291" name="Google Shape;291;p40"/>
            <p:cNvSpPr/>
            <p:nvPr/>
          </p:nvSpPr>
          <p:spPr>
            <a:xfrm>
              <a:off x="4676775" y="1143000"/>
              <a:ext cx="3905400" cy="1285800"/>
            </a:xfrm>
            <a:prstGeom prst="roundRect">
              <a:avLst>
                <a:gd name="adj" fmla="val 8888"/>
              </a:avLst>
            </a:prstGeom>
            <a:solidFill>
              <a:srgbClr val="F8FAFC"/>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93" name="Google Shape;293;p40"/>
            <p:cNvSpPr txBox="1"/>
            <p:nvPr/>
          </p:nvSpPr>
          <p:spPr>
            <a:xfrm>
              <a:off x="5343525" y="1285875"/>
              <a:ext cx="3048000" cy="10479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sz="1300" b="1" dirty="0">
                  <a:solidFill>
                    <a:srgbClr val="005087"/>
                  </a:solidFill>
                  <a:latin typeface="Arial"/>
                  <a:ea typeface="Arial"/>
                  <a:cs typeface="Arial"/>
                  <a:sym typeface="Arial"/>
                </a:rPr>
                <a:t>Improvement Opportunity</a:t>
              </a:r>
              <a:endParaRPr sz="1300" b="1" dirty="0">
                <a:solidFill>
                  <a:srgbClr val="005087"/>
                </a:solidFill>
                <a:latin typeface="Arial"/>
                <a:ea typeface="Arial"/>
                <a:cs typeface="Arial"/>
                <a:sym typeface="Arial"/>
              </a:endParaRPr>
            </a:p>
            <a:p>
              <a:pPr marL="0" lvl="0" indent="0" algn="l" rtl="0">
                <a:spcBef>
                  <a:spcPts val="400"/>
                </a:spcBef>
                <a:spcAft>
                  <a:spcPts val="0"/>
                </a:spcAft>
                <a:buNone/>
              </a:pPr>
              <a:r>
                <a:rPr lang="en" sz="1000" b="0" dirty="0">
                  <a:solidFill>
                    <a:srgbClr val="1E293B"/>
                  </a:solidFill>
                  <a:latin typeface="Arial"/>
                  <a:ea typeface="Arial"/>
                  <a:cs typeface="Arial"/>
                  <a:sym typeface="Arial"/>
                </a:rPr>
                <a:t>FAS </a:t>
              </a:r>
              <a:r>
                <a:rPr lang="en" sz="1000" dirty="0">
                  <a:solidFill>
                    <a:srgbClr val="1E293B"/>
                  </a:solidFill>
                </a:rPr>
                <a:t>has</a:t>
              </a:r>
              <a:r>
                <a:rPr lang="en" sz="1000" b="0" dirty="0">
                  <a:solidFill>
                    <a:srgbClr val="1E293B"/>
                  </a:solidFill>
                  <a:latin typeface="Arial"/>
                  <a:ea typeface="Arial"/>
                  <a:cs typeface="Arial"/>
                  <a:sym typeface="Arial"/>
                </a:rPr>
                <a:t> </a:t>
              </a:r>
              <a:r>
                <a:rPr lang="en" sz="1000" dirty="0">
                  <a:solidFill>
                    <a:srgbClr val="1E293B"/>
                  </a:solidFill>
                </a:rPr>
                <a:t>identified</a:t>
              </a:r>
              <a:r>
                <a:rPr lang="en" sz="1000" b="0" dirty="0">
                  <a:solidFill>
                    <a:srgbClr val="1E293B"/>
                  </a:solidFill>
                  <a:latin typeface="Arial"/>
                  <a:ea typeface="Arial"/>
                  <a:cs typeface="Arial"/>
                  <a:sym typeface="Arial"/>
                </a:rPr>
                <a:t> opportunities to enhance solicitation, training, and resources to strengthen pricing practices for agency buyers.</a:t>
              </a:r>
              <a:endParaRPr sz="1000" b="0" dirty="0">
                <a:solidFill>
                  <a:srgbClr val="1E293B"/>
                </a:solidFill>
                <a:latin typeface="Arial"/>
                <a:ea typeface="Arial"/>
                <a:cs typeface="Arial"/>
                <a:sym typeface="Arial"/>
              </a:endParaRPr>
            </a:p>
          </p:txBody>
        </p:sp>
      </p:grpSp>
      <p:pic>
        <p:nvPicPr>
          <p:cNvPr id="6" name="Picture 5">
            <a:extLst>
              <a:ext uri="{FF2B5EF4-FFF2-40B4-BE49-F238E27FC236}">
                <a16:creationId xmlns:a16="http://schemas.microsoft.com/office/drawing/2014/main" id="{8E9892AB-501B-02F4-E0A3-320249AFE7A6}"/>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4642841" y="1143000"/>
            <a:ext cx="552527" cy="438211"/>
          </a:xfrm>
          <a:prstGeom prst="rect">
            <a:avLst/>
          </a:prstGeom>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1"/>
        <p:cNvGrpSpPr/>
        <p:nvPr/>
      </p:nvGrpSpPr>
      <p:grpSpPr>
        <a:xfrm>
          <a:off x="0" y="0"/>
          <a:ext cx="0" cy="0"/>
          <a:chOff x="0" y="0"/>
          <a:chExt cx="0" cy="0"/>
        </a:xfrm>
      </p:grpSpPr>
      <p:sp>
        <p:nvSpPr>
          <p:cNvPr id="312" name="Google Shape;312;p41"/>
          <p:cNvSpPr txBox="1">
            <a:spLocks noGrp="1"/>
          </p:cNvSpPr>
          <p:nvPr>
            <p:ph type="ctrTitle"/>
          </p:nvPr>
        </p:nvSpPr>
        <p:spPr>
          <a:xfrm>
            <a:off x="439531" y="1172225"/>
            <a:ext cx="60171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latin typeface="Arial"/>
                <a:ea typeface="Arial"/>
                <a:cs typeface="Arial"/>
                <a:sym typeface="Arial"/>
              </a:rPr>
              <a:t>Made in America on MAS contracts and GSA</a:t>
            </a:r>
            <a:r>
              <a:rPr lang="en" sz="2400" i="1" dirty="0">
                <a:latin typeface="Arial"/>
                <a:ea typeface="Arial"/>
                <a:cs typeface="Arial"/>
                <a:sym typeface="Arial"/>
              </a:rPr>
              <a:t>Advantage</a:t>
            </a:r>
            <a:r>
              <a:rPr lang="en" sz="2400" dirty="0">
                <a:latin typeface="Arial"/>
                <a:ea typeface="Arial"/>
                <a:cs typeface="Arial"/>
                <a:sym typeface="Arial"/>
              </a:rPr>
              <a:t>!®</a:t>
            </a:r>
            <a:endParaRPr sz="2400" dirty="0">
              <a:latin typeface="Arial"/>
              <a:ea typeface="Arial"/>
              <a:cs typeface="Arial"/>
              <a:sym typeface="Arial"/>
            </a:endParaRPr>
          </a:p>
        </p:txBody>
      </p:sp>
      <p:sp>
        <p:nvSpPr>
          <p:cNvPr id="313" name="Google Shape;313;p41"/>
          <p:cNvSpPr txBox="1">
            <a:spLocks noGrp="1"/>
          </p:cNvSpPr>
          <p:nvPr>
            <p:ph type="subTitle" idx="1"/>
          </p:nvPr>
        </p:nvSpPr>
        <p:spPr>
          <a:xfrm>
            <a:off x="439525" y="3261775"/>
            <a:ext cx="6017100" cy="55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rial"/>
                <a:ea typeface="Arial"/>
                <a:cs typeface="Arial"/>
                <a:sym typeface="Arial"/>
              </a:rPr>
              <a:t>Office of Optimization | June 16, 2025</a:t>
            </a:r>
            <a:endParaRPr>
              <a:latin typeface="Arial"/>
              <a:ea typeface="Arial"/>
              <a:cs typeface="Arial"/>
              <a:sym typeface="Arial"/>
            </a:endParaRPr>
          </a:p>
          <a:p>
            <a:pPr marL="0" lvl="0" indent="0" algn="l" rtl="0">
              <a:spcBef>
                <a:spcPts val="0"/>
              </a:spcBef>
              <a:spcAft>
                <a:spcPts val="0"/>
              </a:spcAft>
              <a:buNone/>
            </a:pPr>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2" name="Title 1">
            <a:extLst>
              <a:ext uri="{FF2B5EF4-FFF2-40B4-BE49-F238E27FC236}">
                <a16:creationId xmlns:a16="http://schemas.microsoft.com/office/drawing/2014/main" id="{204B38F4-AB84-2F6C-B21A-BF3F82D779B1}"/>
              </a:ext>
            </a:extLst>
          </p:cNvPr>
          <p:cNvSpPr>
            <a:spLocks noGrp="1"/>
          </p:cNvSpPr>
          <p:nvPr>
            <p:ph type="title" idx="4294967295"/>
          </p:nvPr>
        </p:nvSpPr>
        <p:spPr>
          <a:xfrm>
            <a:off x="311700" y="-572700"/>
            <a:ext cx="8520600" cy="572700"/>
          </a:xfrm>
        </p:spPr>
        <p:txBody>
          <a:bodyPr spcFirstLastPara="1" wrap="square" lIns="91425" tIns="91425" rIns="91425" bIns="91425" anchor="b" anchorCtr="0">
            <a:noAutofit/>
          </a:bodyPr>
          <a:lstStyle/>
          <a:p>
            <a:r>
              <a:rPr lang="en-US" dirty="0"/>
              <a:t>Presenter_2</a:t>
            </a:r>
          </a:p>
        </p:txBody>
      </p:sp>
      <p:pic>
        <p:nvPicPr>
          <p:cNvPr id="321" name="Google Shape;321;p42" descr="This image features Brennan Conaway, a team member from the procedures and process management service center."/>
          <p:cNvPicPr preferRelativeResize="0"/>
          <p:nvPr/>
        </p:nvPicPr>
        <p:blipFill>
          <a:blip r:embed="rId4">
            <a:alphaModFix/>
          </a:blip>
          <a:stretch>
            <a:fillRect/>
          </a:stretch>
        </p:blipFill>
        <p:spPr>
          <a:xfrm>
            <a:off x="3648300" y="1101073"/>
            <a:ext cx="1847400" cy="1847427"/>
          </a:xfrm>
          <a:prstGeom prst="rect">
            <a:avLst/>
          </a:prstGeom>
          <a:noFill/>
          <a:ln>
            <a:noFill/>
          </a:ln>
        </p:spPr>
      </p:pic>
      <p:sp>
        <p:nvSpPr>
          <p:cNvPr id="319" name="Google Shape;319;p42"/>
          <p:cNvSpPr txBox="1">
            <a:spLocks noGrp="1"/>
          </p:cNvSpPr>
          <p:nvPr>
            <p:ph type="subTitle" idx="1"/>
          </p:nvPr>
        </p:nvSpPr>
        <p:spPr>
          <a:xfrm>
            <a:off x="1775415" y="3118713"/>
            <a:ext cx="5593170" cy="1198106"/>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latin typeface="Arial"/>
                <a:ea typeface="Arial"/>
                <a:cs typeface="Arial"/>
                <a:sym typeface="Arial"/>
              </a:rPr>
              <a:t>Brennan Conaway</a:t>
            </a:r>
          </a:p>
          <a:p>
            <a:pPr marL="0" lvl="0" indent="0">
              <a:buClr>
                <a:schemeClr val="dk1"/>
              </a:buClr>
              <a:buSzPts val="1100"/>
            </a:pPr>
            <a:r>
              <a:rPr lang="en-US" sz="1400" b="0" dirty="0">
                <a:solidFill>
                  <a:srgbClr val="FF0000"/>
                </a:solidFill>
                <a:latin typeface="Arial"/>
                <a:ea typeface="Arial"/>
                <a:cs typeface="Arial"/>
                <a:sym typeface="Arial"/>
              </a:rPr>
              <a:t>Procedures &amp; Process Management Service Center </a:t>
            </a:r>
          </a:p>
          <a:p>
            <a:pPr marL="0" lvl="0" indent="0">
              <a:buClr>
                <a:schemeClr val="dk1"/>
              </a:buClr>
              <a:buSzPts val="1100"/>
            </a:pPr>
            <a:r>
              <a:rPr lang="en-US" sz="1400" b="0" dirty="0">
                <a:solidFill>
                  <a:srgbClr val="FF0000"/>
                </a:solidFill>
                <a:latin typeface="Arial"/>
                <a:ea typeface="Arial"/>
                <a:cs typeface="Arial"/>
                <a:sym typeface="Arial"/>
              </a:rPr>
              <a:t> brennan.conaway@gsa.gov </a:t>
            </a:r>
          </a:p>
          <a:p>
            <a:pPr marL="0" lvl="0" indent="0" algn="ctr" rtl="0">
              <a:spcBef>
                <a:spcPts val="0"/>
              </a:spcBef>
              <a:spcAft>
                <a:spcPts val="1600"/>
              </a:spcAft>
              <a:buNone/>
            </a:pPr>
            <a:endParaRPr lang="en" dirty="0">
              <a:latin typeface="Arial"/>
              <a:ea typeface="Arial"/>
              <a:cs typeface="Arial"/>
              <a:sym typeface="Arial"/>
            </a:endParaRPr>
          </a:p>
          <a:p>
            <a:pPr marL="0" lvl="0" indent="0" algn="ctr" rtl="0">
              <a:spcBef>
                <a:spcPts val="0"/>
              </a:spcBef>
              <a:spcAft>
                <a:spcPts val="1600"/>
              </a:spcAft>
              <a:buNone/>
            </a:pPr>
            <a:endParaRPr lang="en" dirty="0">
              <a:latin typeface="Arial"/>
              <a:ea typeface="Arial"/>
              <a:cs typeface="Arial"/>
              <a:sym typeface="Arial"/>
            </a:endParaRPr>
          </a:p>
          <a:p>
            <a:pPr marL="0" lvl="0" indent="0" algn="ctr" rtl="0">
              <a:spcBef>
                <a:spcPts val="0"/>
              </a:spcBef>
              <a:spcAft>
                <a:spcPts val="1600"/>
              </a:spcAft>
              <a:buNone/>
            </a:pPr>
            <a:endParaRPr dirty="0">
              <a:latin typeface="Arial"/>
              <a:ea typeface="Arial"/>
              <a:cs typeface="Arial"/>
              <a:sym typeface="Arial"/>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7" name="Google Shape;327;p43"/>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5087"/>
                </a:solidFill>
                <a:latin typeface="Arial"/>
                <a:ea typeface="Arial"/>
                <a:cs typeface="Arial"/>
                <a:sym typeface="Arial"/>
              </a:rPr>
              <a:t>Background</a:t>
            </a:r>
            <a:r>
              <a:rPr lang="en" b="0" dirty="0">
                <a:solidFill>
                  <a:srgbClr val="005087"/>
                </a:solidFill>
                <a:latin typeface="Arial"/>
                <a:ea typeface="Arial"/>
                <a:cs typeface="Arial"/>
                <a:sym typeface="Arial"/>
              </a:rPr>
              <a:t> on “Made in America” Laws </a:t>
            </a:r>
            <a:endParaRPr b="0" dirty="0">
              <a:solidFill>
                <a:srgbClr val="005087"/>
              </a:solidFill>
              <a:latin typeface="Arial"/>
              <a:ea typeface="Arial"/>
              <a:cs typeface="Arial"/>
              <a:sym typeface="Arial"/>
            </a:endParaRPr>
          </a:p>
          <a:p>
            <a:pPr marL="0" lvl="0" indent="0" algn="l" rtl="0">
              <a:spcBef>
                <a:spcPts val="0"/>
              </a:spcBef>
              <a:spcAft>
                <a:spcPts val="0"/>
              </a:spcAft>
              <a:buNone/>
            </a:pPr>
            <a:endParaRPr dirty="0"/>
          </a:p>
        </p:txBody>
      </p:sp>
      <p:sp>
        <p:nvSpPr>
          <p:cNvPr id="326" name="Google Shape;326;p43"/>
          <p:cNvSpPr txBox="1">
            <a:spLocks noGrp="1"/>
          </p:cNvSpPr>
          <p:nvPr>
            <p:ph type="body" idx="1"/>
          </p:nvPr>
        </p:nvSpPr>
        <p:spPr>
          <a:xfrm>
            <a:off x="713250" y="1120650"/>
            <a:ext cx="7717500" cy="23418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chemeClr val="dk1"/>
              </a:buClr>
              <a:buSzPts val="2000"/>
              <a:buFont typeface="Arial"/>
              <a:buChar char="●"/>
            </a:pPr>
            <a:r>
              <a:rPr lang="en" sz="2000">
                <a:solidFill>
                  <a:schemeClr val="dk1"/>
                </a:solidFill>
                <a:latin typeface="Arial"/>
                <a:ea typeface="Arial"/>
                <a:cs typeface="Arial"/>
                <a:sym typeface="Arial"/>
              </a:rPr>
              <a:t>Two statutes primarily apply to federal contracts: </a:t>
            </a:r>
            <a:endParaRPr sz="2000">
              <a:solidFill>
                <a:schemeClr val="dk1"/>
              </a:solidFill>
              <a:latin typeface="Arial"/>
              <a:ea typeface="Arial"/>
              <a:cs typeface="Arial"/>
              <a:sym typeface="Arial"/>
            </a:endParaRPr>
          </a:p>
          <a:p>
            <a:pPr marL="914400" lvl="1" indent="-355600" algn="l" rtl="0">
              <a:lnSpc>
                <a:spcPct val="115000"/>
              </a:lnSpc>
              <a:spcBef>
                <a:spcPts val="0"/>
              </a:spcBef>
              <a:spcAft>
                <a:spcPts val="0"/>
              </a:spcAft>
              <a:buClr>
                <a:schemeClr val="dk1"/>
              </a:buClr>
              <a:buSzPts val="2000"/>
              <a:buFont typeface="Arial"/>
              <a:buChar char="○"/>
            </a:pPr>
            <a:r>
              <a:rPr lang="en" sz="2000">
                <a:solidFill>
                  <a:schemeClr val="dk1"/>
                </a:solidFill>
                <a:latin typeface="Arial"/>
                <a:ea typeface="Arial"/>
                <a:cs typeface="Arial"/>
                <a:sym typeface="Arial"/>
              </a:rPr>
              <a:t>The </a:t>
            </a:r>
            <a:r>
              <a:rPr lang="en" sz="2000" b="1">
                <a:solidFill>
                  <a:schemeClr val="dk1"/>
                </a:solidFill>
                <a:latin typeface="Arial"/>
                <a:ea typeface="Arial"/>
                <a:cs typeface="Arial"/>
                <a:sym typeface="Arial"/>
              </a:rPr>
              <a:t>Buy American Act</a:t>
            </a:r>
            <a:r>
              <a:rPr lang="en" sz="2000">
                <a:solidFill>
                  <a:schemeClr val="dk1"/>
                </a:solidFill>
                <a:latin typeface="Arial"/>
                <a:ea typeface="Arial"/>
                <a:cs typeface="Arial"/>
                <a:sym typeface="Arial"/>
              </a:rPr>
              <a:t> (BAA) </a:t>
            </a:r>
            <a:endParaRPr sz="2000">
              <a:solidFill>
                <a:schemeClr val="dk1"/>
              </a:solidFill>
              <a:latin typeface="Arial"/>
              <a:ea typeface="Arial"/>
              <a:cs typeface="Arial"/>
              <a:sym typeface="Arial"/>
            </a:endParaRPr>
          </a:p>
          <a:p>
            <a:pPr marL="914400" lvl="1" indent="-355600" algn="l" rtl="0">
              <a:lnSpc>
                <a:spcPct val="115000"/>
              </a:lnSpc>
              <a:spcBef>
                <a:spcPts val="0"/>
              </a:spcBef>
              <a:spcAft>
                <a:spcPts val="0"/>
              </a:spcAft>
              <a:buClr>
                <a:schemeClr val="dk1"/>
              </a:buClr>
              <a:buSzPts val="2000"/>
              <a:buFont typeface="Arial"/>
              <a:buChar char="○"/>
            </a:pPr>
            <a:r>
              <a:rPr lang="en" sz="2000">
                <a:solidFill>
                  <a:schemeClr val="dk1"/>
                </a:solidFill>
                <a:latin typeface="Arial"/>
                <a:ea typeface="Arial"/>
                <a:cs typeface="Arial"/>
                <a:sym typeface="Arial"/>
              </a:rPr>
              <a:t>The </a:t>
            </a:r>
            <a:r>
              <a:rPr lang="en" sz="2000" b="1">
                <a:solidFill>
                  <a:schemeClr val="dk1"/>
                </a:solidFill>
                <a:latin typeface="Arial"/>
                <a:ea typeface="Arial"/>
                <a:cs typeface="Arial"/>
                <a:sym typeface="Arial"/>
              </a:rPr>
              <a:t>Trade Agreements Act</a:t>
            </a:r>
            <a:r>
              <a:rPr lang="en" sz="2000">
                <a:solidFill>
                  <a:schemeClr val="dk1"/>
                </a:solidFill>
                <a:latin typeface="Arial"/>
                <a:ea typeface="Arial"/>
                <a:cs typeface="Arial"/>
                <a:sym typeface="Arial"/>
              </a:rPr>
              <a:t> (TAA)</a:t>
            </a:r>
            <a:endParaRPr sz="2000">
              <a:solidFill>
                <a:schemeClr val="dk1"/>
              </a:solidFill>
              <a:latin typeface="Arial"/>
              <a:ea typeface="Arial"/>
              <a:cs typeface="Arial"/>
              <a:sym typeface="Arial"/>
            </a:endParaRPr>
          </a:p>
          <a:p>
            <a:pPr marL="457200" lvl="0" indent="-355600" algn="l" rtl="0">
              <a:lnSpc>
                <a:spcPct val="115000"/>
              </a:lnSpc>
              <a:spcBef>
                <a:spcPts val="0"/>
              </a:spcBef>
              <a:spcAft>
                <a:spcPts val="0"/>
              </a:spcAft>
              <a:buClr>
                <a:schemeClr val="dk1"/>
              </a:buClr>
              <a:buSzPts val="2000"/>
              <a:buFont typeface="Arial"/>
              <a:buChar char="●"/>
            </a:pPr>
            <a:r>
              <a:rPr lang="en" sz="2000">
                <a:solidFill>
                  <a:schemeClr val="dk1"/>
                </a:solidFill>
                <a:latin typeface="Arial"/>
                <a:ea typeface="Arial"/>
                <a:cs typeface="Arial"/>
                <a:sym typeface="Arial"/>
              </a:rPr>
              <a:t>The statutes apply based on the dollar value of the contract. GSA and Contracting Officers (CO) do not get to “choose” which applies.</a:t>
            </a:r>
            <a:endParaRPr/>
          </a:p>
        </p:txBody>
      </p:sp>
      <p:graphicFrame>
        <p:nvGraphicFramePr>
          <p:cNvPr id="328" name="Google Shape;328;p43"/>
          <p:cNvGraphicFramePr/>
          <p:nvPr>
            <p:extLst>
              <p:ext uri="{D42A27DB-BD31-4B8C-83A1-F6EECF244321}">
                <p14:modId xmlns:p14="http://schemas.microsoft.com/office/powerpoint/2010/main" val="3907331091"/>
              </p:ext>
            </p:extLst>
          </p:nvPr>
        </p:nvGraphicFramePr>
        <p:xfrm>
          <a:off x="614100" y="3462450"/>
          <a:ext cx="8299350" cy="1371510"/>
        </p:xfrm>
        <a:graphic>
          <a:graphicData uri="http://schemas.openxmlformats.org/drawingml/2006/table">
            <a:tbl>
              <a:tblPr firstRow="1">
                <a:noFill/>
                <a:tableStyleId>{04F4F62E-E279-4664-B214-481BE0D2BF82}</a:tableStyleId>
              </a:tblPr>
              <a:tblGrid>
                <a:gridCol w="2557900">
                  <a:extLst>
                    <a:ext uri="{9D8B030D-6E8A-4147-A177-3AD203B41FA5}">
                      <a16:colId xmlns:a16="http://schemas.microsoft.com/office/drawing/2014/main" val="20000"/>
                    </a:ext>
                  </a:extLst>
                </a:gridCol>
                <a:gridCol w="5741450">
                  <a:extLst>
                    <a:ext uri="{9D8B030D-6E8A-4147-A177-3AD203B41FA5}">
                      <a16:colId xmlns:a16="http://schemas.microsoft.com/office/drawing/2014/main" val="20001"/>
                    </a:ext>
                  </a:extLst>
                </a:gridCol>
              </a:tblGrid>
              <a:tr h="373725">
                <a:tc>
                  <a:txBody>
                    <a:bodyPr/>
                    <a:lstStyle/>
                    <a:p>
                      <a:pPr marL="0" lvl="0" indent="0" algn="l" rtl="0">
                        <a:spcBef>
                          <a:spcPts val="0"/>
                        </a:spcBef>
                        <a:spcAft>
                          <a:spcPts val="0"/>
                        </a:spcAft>
                        <a:buNone/>
                      </a:pPr>
                      <a:r>
                        <a:rPr lang="en" sz="2000" b="1"/>
                        <a:t>Statute</a:t>
                      </a:r>
                      <a:endParaRPr sz="2000" b="1"/>
                    </a:p>
                  </a:txBody>
                  <a:tcPr marL="91425" marR="91425" marT="91425" marB="91425"/>
                </a:tc>
                <a:tc>
                  <a:txBody>
                    <a:bodyPr/>
                    <a:lstStyle/>
                    <a:p>
                      <a:pPr marL="0" lvl="0" indent="0" algn="l" rtl="0">
                        <a:spcBef>
                          <a:spcPts val="0"/>
                        </a:spcBef>
                        <a:spcAft>
                          <a:spcPts val="0"/>
                        </a:spcAft>
                        <a:buNone/>
                      </a:pPr>
                      <a:r>
                        <a:rPr lang="en" sz="2000" b="1"/>
                        <a:t>When it applies</a:t>
                      </a:r>
                      <a:endParaRPr sz="2000" b="1"/>
                    </a:p>
                  </a:txBody>
                  <a:tcPr marL="91425" marR="91425" marT="91425" marB="91425"/>
                </a:tc>
                <a:extLst>
                  <a:ext uri="{0D108BD9-81ED-4DB2-BD59-A6C34878D82A}">
                    <a16:rowId xmlns:a16="http://schemas.microsoft.com/office/drawing/2014/main" val="10000"/>
                  </a:ext>
                </a:extLst>
              </a:tr>
              <a:tr h="338700">
                <a:tc>
                  <a:txBody>
                    <a:bodyPr/>
                    <a:lstStyle/>
                    <a:p>
                      <a:pPr marL="0" lvl="0" indent="0" algn="l" rtl="0">
                        <a:spcBef>
                          <a:spcPts val="0"/>
                        </a:spcBef>
                        <a:spcAft>
                          <a:spcPts val="0"/>
                        </a:spcAft>
                        <a:buClr>
                          <a:srgbClr val="000000"/>
                        </a:buClr>
                        <a:buSzPts val="1100"/>
                        <a:buFont typeface="Arial"/>
                        <a:buNone/>
                      </a:pPr>
                      <a:r>
                        <a:rPr lang="en" sz="1700">
                          <a:solidFill>
                            <a:srgbClr val="000000"/>
                          </a:solidFill>
                        </a:rPr>
                        <a:t>Buy American Act</a:t>
                      </a:r>
                      <a:endParaRPr sz="1700"/>
                    </a:p>
                  </a:txBody>
                  <a:tcPr marL="91425" marR="91425" marT="91425" marB="91425"/>
                </a:tc>
                <a:tc>
                  <a:txBody>
                    <a:bodyPr/>
                    <a:lstStyle/>
                    <a:p>
                      <a:pPr marL="0" lvl="0" indent="0" algn="l" rtl="0">
                        <a:spcBef>
                          <a:spcPts val="0"/>
                        </a:spcBef>
                        <a:spcAft>
                          <a:spcPts val="0"/>
                        </a:spcAft>
                        <a:buClr>
                          <a:srgbClr val="000000"/>
                        </a:buClr>
                        <a:buSzPts val="1100"/>
                        <a:buFont typeface="Arial"/>
                        <a:buNone/>
                      </a:pPr>
                      <a:r>
                        <a:rPr lang="en" sz="1700">
                          <a:solidFill>
                            <a:srgbClr val="000000"/>
                          </a:solidFill>
                        </a:rPr>
                        <a:t>$10,000 (micro-purchase) to ~$172,000 (TAA thresholds)</a:t>
                      </a:r>
                      <a:endParaRPr sz="1700"/>
                    </a:p>
                  </a:txBody>
                  <a:tcPr marL="91425" marR="91425" marT="91425" marB="91425"/>
                </a:tc>
                <a:extLst>
                  <a:ext uri="{0D108BD9-81ED-4DB2-BD59-A6C34878D82A}">
                    <a16:rowId xmlns:a16="http://schemas.microsoft.com/office/drawing/2014/main" val="10001"/>
                  </a:ext>
                </a:extLst>
              </a:tr>
              <a:tr h="371050">
                <a:tc>
                  <a:txBody>
                    <a:bodyPr/>
                    <a:lstStyle/>
                    <a:p>
                      <a:pPr marL="0" lvl="0" indent="0" algn="l" rtl="0">
                        <a:spcBef>
                          <a:spcPts val="0"/>
                        </a:spcBef>
                        <a:spcAft>
                          <a:spcPts val="0"/>
                        </a:spcAft>
                        <a:buNone/>
                      </a:pPr>
                      <a:r>
                        <a:rPr lang="en" sz="1700">
                          <a:solidFill>
                            <a:srgbClr val="000000"/>
                          </a:solidFill>
                        </a:rPr>
                        <a:t>Trade Agreements Act</a:t>
                      </a:r>
                      <a:endParaRPr sz="1700">
                        <a:solidFill>
                          <a:srgbClr val="000000"/>
                        </a:solidFill>
                      </a:endParaRPr>
                    </a:p>
                  </a:txBody>
                  <a:tcPr marL="91425" marR="91425" marT="91425" marB="91425"/>
                </a:tc>
                <a:tc>
                  <a:txBody>
                    <a:bodyPr/>
                    <a:lstStyle/>
                    <a:p>
                      <a:pPr marL="0" lvl="0" indent="0" algn="l" rtl="0">
                        <a:spcBef>
                          <a:spcPts val="0"/>
                        </a:spcBef>
                        <a:spcAft>
                          <a:spcPts val="0"/>
                        </a:spcAft>
                        <a:buNone/>
                      </a:pPr>
                      <a:r>
                        <a:rPr lang="en" sz="1700" dirty="0">
                          <a:solidFill>
                            <a:srgbClr val="000000"/>
                          </a:solidFill>
                        </a:rPr>
                        <a:t>~$172,000 (TAA thresholds) and above</a:t>
                      </a:r>
                      <a:endParaRPr sz="1700" dirty="0">
                        <a:solidFill>
                          <a:srgbClr val="000000"/>
                        </a:solidFill>
                      </a:endParaRPr>
                    </a:p>
                  </a:txBody>
                  <a:tcPr marL="91425" marR="91425" marT="91425" marB="91425"/>
                </a:tc>
                <a:extLst>
                  <a:ext uri="{0D108BD9-81ED-4DB2-BD59-A6C34878D82A}">
                    <a16:rowId xmlns:a16="http://schemas.microsoft.com/office/drawing/2014/main" val="10002"/>
                  </a:ext>
                </a:extLst>
              </a:tr>
            </a:tbl>
          </a:graphicData>
        </a:graphic>
      </p:graphicFrame>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4"/>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rgbClr val="005087"/>
                </a:solidFill>
                <a:latin typeface="Arial"/>
                <a:ea typeface="Arial"/>
                <a:cs typeface="Arial"/>
                <a:sym typeface="Arial"/>
              </a:rPr>
              <a:t>TAA Applies to MAS Contracts</a:t>
            </a:r>
            <a:r>
              <a:rPr lang="en" b="0" dirty="0">
                <a:solidFill>
                  <a:srgbClr val="005087"/>
                </a:solidFill>
                <a:latin typeface="Arial"/>
                <a:ea typeface="Arial"/>
                <a:cs typeface="Arial"/>
                <a:sym typeface="Arial"/>
              </a:rPr>
              <a:t> because the total dollar value exceeds TAA thresholds </a:t>
            </a:r>
            <a:endParaRPr b="0" dirty="0">
              <a:solidFill>
                <a:srgbClr val="005087"/>
              </a:solidFill>
              <a:latin typeface="Arial"/>
              <a:ea typeface="Arial"/>
              <a:cs typeface="Arial"/>
              <a:sym typeface="Arial"/>
            </a:endParaRPr>
          </a:p>
          <a:p>
            <a:pPr marL="0" lvl="0" indent="0" algn="l" rtl="0">
              <a:spcBef>
                <a:spcPts val="0"/>
              </a:spcBef>
              <a:spcAft>
                <a:spcPts val="0"/>
              </a:spcAft>
              <a:buNone/>
            </a:pPr>
            <a:endParaRPr dirty="0"/>
          </a:p>
        </p:txBody>
      </p:sp>
      <p:sp>
        <p:nvSpPr>
          <p:cNvPr id="334" name="Google Shape;334;p44"/>
          <p:cNvSpPr txBox="1"/>
          <p:nvPr/>
        </p:nvSpPr>
        <p:spPr>
          <a:xfrm>
            <a:off x="344338" y="3151825"/>
            <a:ext cx="4171500" cy="1536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000">
                <a:solidFill>
                  <a:srgbClr val="000000"/>
                </a:solidFill>
              </a:rPr>
              <a:t>This means MAS awards </a:t>
            </a:r>
            <a:r>
              <a:rPr lang="en" sz="2000" b="1">
                <a:solidFill>
                  <a:srgbClr val="000000"/>
                </a:solidFill>
              </a:rPr>
              <a:t>U.S.-made</a:t>
            </a:r>
            <a:r>
              <a:rPr lang="en" sz="2000">
                <a:solidFill>
                  <a:srgbClr val="000000"/>
                </a:solidFill>
              </a:rPr>
              <a:t> </a:t>
            </a:r>
            <a:r>
              <a:rPr lang="en" sz="2000" u="sng">
                <a:solidFill>
                  <a:srgbClr val="000000"/>
                </a:solidFill>
              </a:rPr>
              <a:t>and</a:t>
            </a:r>
            <a:r>
              <a:rPr lang="en" sz="2000">
                <a:solidFill>
                  <a:srgbClr val="000000"/>
                </a:solidFill>
              </a:rPr>
              <a:t> “</a:t>
            </a:r>
            <a:r>
              <a:rPr lang="en" sz="2000" b="1">
                <a:solidFill>
                  <a:srgbClr val="000000"/>
                </a:solidFill>
              </a:rPr>
              <a:t>designated country end products</a:t>
            </a:r>
            <a:r>
              <a:rPr lang="en" sz="2000">
                <a:solidFill>
                  <a:srgbClr val="000000"/>
                </a:solidFill>
              </a:rPr>
              <a:t>” (i.e., products from countries we have a trade agreement with).</a:t>
            </a:r>
            <a:endParaRPr sz="2000">
              <a:solidFill>
                <a:srgbClr val="000000"/>
              </a:solidFill>
            </a:endParaRPr>
          </a:p>
          <a:p>
            <a:pPr marL="457200" lvl="0" indent="0" algn="l" rtl="0">
              <a:lnSpc>
                <a:spcPct val="115000"/>
              </a:lnSpc>
              <a:spcBef>
                <a:spcPts val="0"/>
              </a:spcBef>
              <a:spcAft>
                <a:spcPts val="0"/>
              </a:spcAft>
              <a:buNone/>
            </a:pPr>
            <a:endParaRPr sz="1800">
              <a:solidFill>
                <a:srgbClr val="000000"/>
              </a:solidFill>
              <a:highlight>
                <a:srgbClr val="FFFF00"/>
              </a:highlight>
            </a:endParaRPr>
          </a:p>
          <a:p>
            <a:pPr marL="0" lvl="0" indent="0" algn="l" rtl="0">
              <a:lnSpc>
                <a:spcPct val="115000"/>
              </a:lnSpc>
              <a:spcBef>
                <a:spcPts val="0"/>
              </a:spcBef>
              <a:spcAft>
                <a:spcPts val="0"/>
              </a:spcAft>
              <a:buNone/>
            </a:pPr>
            <a:endParaRPr sz="1800">
              <a:solidFill>
                <a:srgbClr val="000000"/>
              </a:solidFill>
            </a:endParaRPr>
          </a:p>
        </p:txBody>
      </p:sp>
      <p:pic>
        <p:nvPicPr>
          <p:cNvPr id="335" name="Google Shape;335;p44">
            <a:extLst>
              <a:ext uri="{C183D7F6-B498-43B3-948B-1728B52AA6E4}">
                <adec:decorative xmlns:adec="http://schemas.microsoft.com/office/drawing/2017/decorative" val="1"/>
              </a:ext>
            </a:extLst>
          </p:cNvPr>
          <p:cNvPicPr preferRelativeResize="0"/>
          <p:nvPr/>
        </p:nvPicPr>
        <p:blipFill rotWithShape="1">
          <a:blip r:embed="rId4">
            <a:alphaModFix/>
          </a:blip>
          <a:srcRect l="51843" t="19251" r="8401" b="23541"/>
          <a:stretch/>
        </p:blipFill>
        <p:spPr>
          <a:xfrm>
            <a:off x="6971550" y="1338450"/>
            <a:ext cx="1601760" cy="1536599"/>
          </a:xfrm>
          <a:prstGeom prst="rect">
            <a:avLst/>
          </a:prstGeom>
          <a:noFill/>
          <a:ln>
            <a:noFill/>
          </a:ln>
        </p:spPr>
      </p:pic>
      <p:pic>
        <p:nvPicPr>
          <p:cNvPr id="336" name="Google Shape;336;p44">
            <a:extLst>
              <a:ext uri="{C183D7F6-B498-43B3-948B-1728B52AA6E4}">
                <adec:decorative xmlns:adec="http://schemas.microsoft.com/office/drawing/2017/decorative" val="1"/>
              </a:ext>
            </a:extLst>
          </p:cNvPr>
          <p:cNvPicPr preferRelativeResize="0"/>
          <p:nvPr/>
        </p:nvPicPr>
        <p:blipFill rotWithShape="1">
          <a:blip r:embed="rId4">
            <a:alphaModFix/>
          </a:blip>
          <a:srcRect l="7427" t="16543" r="53424" b="27453"/>
          <a:stretch/>
        </p:blipFill>
        <p:spPr>
          <a:xfrm>
            <a:off x="5134649" y="1230888"/>
            <a:ext cx="1836910" cy="1751726"/>
          </a:xfrm>
          <a:prstGeom prst="rect">
            <a:avLst/>
          </a:prstGeom>
          <a:noFill/>
          <a:ln>
            <a:noFill/>
          </a:ln>
        </p:spPr>
      </p:pic>
      <p:sp>
        <p:nvSpPr>
          <p:cNvPr id="337" name="Google Shape;337;p44"/>
          <p:cNvSpPr txBox="1"/>
          <p:nvPr/>
        </p:nvSpPr>
        <p:spPr>
          <a:xfrm>
            <a:off x="4806063" y="3151825"/>
            <a:ext cx="4171500" cy="1536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2000">
                <a:solidFill>
                  <a:schemeClr val="dk1"/>
                </a:solidFill>
              </a:rPr>
              <a:t>Under TAA, products are “from” a country if they are </a:t>
            </a:r>
            <a:r>
              <a:rPr lang="en" sz="2000" b="1">
                <a:solidFill>
                  <a:schemeClr val="dk1"/>
                </a:solidFill>
              </a:rPr>
              <a:t>manufactured</a:t>
            </a:r>
            <a:r>
              <a:rPr lang="en" sz="2000">
                <a:solidFill>
                  <a:schemeClr val="dk1"/>
                </a:solidFill>
              </a:rPr>
              <a:t> or </a:t>
            </a:r>
            <a:r>
              <a:rPr lang="en" sz="2000" b="1">
                <a:solidFill>
                  <a:schemeClr val="dk1"/>
                </a:solidFill>
              </a:rPr>
              <a:t>substantially transformed</a:t>
            </a:r>
            <a:r>
              <a:rPr lang="en" sz="2000">
                <a:solidFill>
                  <a:schemeClr val="dk1"/>
                </a:solidFill>
              </a:rPr>
              <a:t> (i.e., changed into a new and distinct product) there.</a:t>
            </a:r>
            <a:endParaRPr sz="2000">
              <a:solidFill>
                <a:srgbClr val="000000"/>
              </a:solidFill>
            </a:endParaRPr>
          </a:p>
          <a:p>
            <a:pPr marL="457200" lvl="0" indent="0" algn="l" rtl="0">
              <a:lnSpc>
                <a:spcPct val="115000"/>
              </a:lnSpc>
              <a:spcBef>
                <a:spcPts val="0"/>
              </a:spcBef>
              <a:spcAft>
                <a:spcPts val="0"/>
              </a:spcAft>
              <a:buNone/>
            </a:pPr>
            <a:endParaRPr sz="1800">
              <a:solidFill>
                <a:srgbClr val="000000"/>
              </a:solidFill>
              <a:highlight>
                <a:srgbClr val="FFFF00"/>
              </a:highlight>
            </a:endParaRPr>
          </a:p>
          <a:p>
            <a:pPr marL="0" lvl="0" indent="0" algn="l" rtl="0">
              <a:lnSpc>
                <a:spcPct val="115000"/>
              </a:lnSpc>
              <a:spcBef>
                <a:spcPts val="0"/>
              </a:spcBef>
              <a:spcAft>
                <a:spcPts val="0"/>
              </a:spcAft>
              <a:buNone/>
            </a:pPr>
            <a:endParaRPr sz="1800">
              <a:solidFill>
                <a:srgbClr val="000000"/>
              </a:solidFill>
            </a:endParaRPr>
          </a:p>
        </p:txBody>
      </p:sp>
      <p:cxnSp>
        <p:nvCxnSpPr>
          <p:cNvPr id="338" name="Google Shape;338;p44">
            <a:extLst>
              <a:ext uri="{C183D7F6-B498-43B3-948B-1728B52AA6E4}">
                <adec:decorative xmlns:adec="http://schemas.microsoft.com/office/drawing/2017/decorative" val="1"/>
              </a:ext>
            </a:extLst>
          </p:cNvPr>
          <p:cNvCxnSpPr/>
          <p:nvPr/>
        </p:nvCxnSpPr>
        <p:spPr>
          <a:xfrm flipH="1">
            <a:off x="4651663" y="1621000"/>
            <a:ext cx="18600" cy="3477600"/>
          </a:xfrm>
          <a:prstGeom prst="straightConnector1">
            <a:avLst/>
          </a:prstGeom>
          <a:noFill/>
          <a:ln w="9525" cap="flat" cmpd="sng">
            <a:solidFill>
              <a:srgbClr val="000000"/>
            </a:solidFill>
            <a:prstDash val="solid"/>
            <a:round/>
            <a:headEnd type="none" w="med" len="med"/>
            <a:tailEnd type="none" w="med" len="med"/>
          </a:ln>
        </p:spPr>
      </p:cxnSp>
      <p:pic>
        <p:nvPicPr>
          <p:cNvPr id="339" name="Google Shape;339;p44">
            <a:extLst>
              <a:ext uri="{C183D7F6-B498-43B3-948B-1728B52AA6E4}">
                <adec:decorative xmlns:adec="http://schemas.microsoft.com/office/drawing/2017/decorative" val="1"/>
              </a:ext>
            </a:extLst>
          </p:cNvPr>
          <p:cNvPicPr preferRelativeResize="0"/>
          <p:nvPr/>
        </p:nvPicPr>
        <p:blipFill rotWithShape="1">
          <a:blip r:embed="rId5">
            <a:alphaModFix/>
          </a:blip>
          <a:srcRect l="7566" t="23183" r="7139" b="27261"/>
          <a:stretch/>
        </p:blipFill>
        <p:spPr>
          <a:xfrm>
            <a:off x="2134850" y="1722708"/>
            <a:ext cx="2381000" cy="922266"/>
          </a:xfrm>
          <a:prstGeom prst="rect">
            <a:avLst/>
          </a:prstGeom>
          <a:noFill/>
          <a:ln>
            <a:noFill/>
          </a:ln>
        </p:spPr>
      </p:pic>
      <p:pic>
        <p:nvPicPr>
          <p:cNvPr id="340" name="Google Shape;340;p44">
            <a:extLst>
              <a:ext uri="{C183D7F6-B498-43B3-948B-1728B52AA6E4}">
                <adec:decorative xmlns:adec="http://schemas.microsoft.com/office/drawing/2017/decorative" val="1"/>
              </a:ext>
            </a:extLst>
          </p:cNvPr>
          <p:cNvPicPr preferRelativeResize="0"/>
          <p:nvPr/>
        </p:nvPicPr>
        <p:blipFill rotWithShape="1">
          <a:blip r:embed="rId6">
            <a:alphaModFix/>
          </a:blip>
          <a:srcRect l="8215" t="18239" r="63447" b="55714"/>
          <a:stretch/>
        </p:blipFill>
        <p:spPr>
          <a:xfrm>
            <a:off x="349353" y="1621000"/>
            <a:ext cx="1836899" cy="1125655"/>
          </a:xfrm>
          <a:prstGeom prst="rect">
            <a:avLst/>
          </a:prstGeom>
          <a:noFill/>
          <a:ln>
            <a:noFill/>
          </a:ln>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2" name="Title 1">
            <a:extLst>
              <a:ext uri="{FF2B5EF4-FFF2-40B4-BE49-F238E27FC236}">
                <a16:creationId xmlns:a16="http://schemas.microsoft.com/office/drawing/2014/main" id="{605AB0D4-94E7-E9C0-D407-C24C7EA9EDC9}"/>
              </a:ext>
            </a:extLst>
          </p:cNvPr>
          <p:cNvSpPr>
            <a:spLocks noGrp="1"/>
          </p:cNvSpPr>
          <p:nvPr>
            <p:ph type="title" idx="4294967295"/>
          </p:nvPr>
        </p:nvSpPr>
        <p:spPr>
          <a:xfrm>
            <a:off x="265200" y="-572700"/>
            <a:ext cx="8520600" cy="572700"/>
          </a:xfrm>
        </p:spPr>
        <p:txBody>
          <a:bodyPr/>
          <a:lstStyle/>
          <a:p>
            <a:r>
              <a:rPr lang="en-US" dirty="0"/>
              <a:t>Presenter</a:t>
            </a:r>
          </a:p>
        </p:txBody>
      </p:sp>
      <p:sp>
        <p:nvSpPr>
          <p:cNvPr id="125" name="Google Shape;125;p27"/>
          <p:cNvSpPr txBox="1">
            <a:spLocks noGrp="1"/>
          </p:cNvSpPr>
          <p:nvPr>
            <p:ph type="subTitle" idx="4294967295"/>
          </p:nvPr>
        </p:nvSpPr>
        <p:spPr>
          <a:xfrm>
            <a:off x="1877250" y="3465800"/>
            <a:ext cx="5389500" cy="72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400" dirty="0">
                <a:latin typeface="Arial"/>
                <a:ea typeface="Arial"/>
                <a:cs typeface="Arial"/>
                <a:sym typeface="Arial"/>
              </a:rPr>
              <a:t>Director, Procedures &amp; Process Management Service Center </a:t>
            </a:r>
            <a:endParaRPr sz="1400" dirty="0">
              <a:latin typeface="Arial"/>
              <a:ea typeface="Arial"/>
              <a:cs typeface="Arial"/>
              <a:sym typeface="Arial"/>
            </a:endParaRPr>
          </a:p>
          <a:p>
            <a:pPr marL="0" lvl="0" indent="0" algn="ctr" rtl="0">
              <a:spcBef>
                <a:spcPts val="0"/>
              </a:spcBef>
              <a:spcAft>
                <a:spcPts val="0"/>
              </a:spcAft>
              <a:buClr>
                <a:schemeClr val="dk1"/>
              </a:buClr>
              <a:buSzPts val="1100"/>
              <a:buFont typeface="Arial"/>
              <a:buNone/>
            </a:pPr>
            <a:r>
              <a:rPr lang="en" sz="1400" dirty="0">
                <a:latin typeface="Arial"/>
                <a:ea typeface="Arial"/>
                <a:cs typeface="Arial"/>
                <a:sym typeface="Arial"/>
              </a:rPr>
              <a:t>    Adam.Jones@gsa.gov </a:t>
            </a:r>
            <a:endParaRPr sz="1400" dirty="0">
              <a:latin typeface="Arial"/>
              <a:ea typeface="Arial"/>
              <a:cs typeface="Arial"/>
              <a:sym typeface="Arial"/>
            </a:endParaRPr>
          </a:p>
        </p:txBody>
      </p:sp>
      <p:pic>
        <p:nvPicPr>
          <p:cNvPr id="127" name="Google Shape;127;p27" descr="This image features Adam Jones, director of the procedures and process management service center."/>
          <p:cNvPicPr preferRelativeResize="0"/>
          <p:nvPr/>
        </p:nvPicPr>
        <p:blipFill rotWithShape="1">
          <a:blip r:embed="rId4">
            <a:alphaModFix/>
          </a:blip>
          <a:srcRect b="25904"/>
          <a:stretch/>
        </p:blipFill>
        <p:spPr>
          <a:xfrm>
            <a:off x="3601800" y="1110635"/>
            <a:ext cx="1847400" cy="1760700"/>
          </a:xfrm>
          <a:prstGeom prst="ellipse">
            <a:avLst/>
          </a:prstGeom>
          <a:noFill/>
          <a:ln>
            <a:noFill/>
          </a:ln>
        </p:spPr>
      </p:pic>
      <p:sp>
        <p:nvSpPr>
          <p:cNvPr id="126" name="Google Shape;126;p27"/>
          <p:cNvSpPr txBox="1">
            <a:spLocks noGrp="1"/>
          </p:cNvSpPr>
          <p:nvPr>
            <p:ph type="subTitle" idx="1"/>
          </p:nvPr>
        </p:nvSpPr>
        <p:spPr>
          <a:xfrm>
            <a:off x="3441150" y="3057200"/>
            <a:ext cx="2261700" cy="408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latin typeface="Arial"/>
                <a:ea typeface="Arial"/>
                <a:cs typeface="Arial"/>
                <a:sym typeface="Arial"/>
              </a:rPr>
              <a:t>Adam Jones</a:t>
            </a:r>
            <a:endParaRPr dirty="0">
              <a:latin typeface="Arial"/>
              <a:ea typeface="Arial"/>
              <a:cs typeface="Arial"/>
              <a:sym typeface="Arial"/>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2" name="Title 1">
            <a:extLst>
              <a:ext uri="{FF2B5EF4-FFF2-40B4-BE49-F238E27FC236}">
                <a16:creationId xmlns:a16="http://schemas.microsoft.com/office/drawing/2014/main" id="{2CE8AC5A-4C01-BB90-7A3F-6D37DA974E81}"/>
              </a:ext>
            </a:extLst>
          </p:cNvPr>
          <p:cNvSpPr>
            <a:spLocks noGrp="1"/>
          </p:cNvSpPr>
          <p:nvPr>
            <p:ph type="title"/>
          </p:nvPr>
        </p:nvSpPr>
        <p:spPr>
          <a:xfrm>
            <a:off x="713225" y="-572700"/>
            <a:ext cx="7717500" cy="572700"/>
          </a:xfrm>
        </p:spPr>
        <p:txBody>
          <a:bodyPr spcFirstLastPara="1" wrap="square" lIns="91425" tIns="91425" rIns="91425" bIns="91425" anchor="b" anchorCtr="0">
            <a:noAutofit/>
          </a:bodyPr>
          <a:lstStyle/>
          <a:p>
            <a:r>
              <a:rPr lang="en-US" dirty="0"/>
              <a:t>TAA Compliance</a:t>
            </a:r>
          </a:p>
        </p:txBody>
      </p:sp>
      <p:pic>
        <p:nvPicPr>
          <p:cNvPr id="345" name="Google Shape;345;p45" descr="This image shows how the TAA applies at the MAS Contract level and flows down to the orders flow chart."/>
          <p:cNvPicPr preferRelativeResize="0"/>
          <p:nvPr/>
        </p:nvPicPr>
        <p:blipFill>
          <a:blip r:embed="rId4">
            <a:alphaModFix/>
          </a:blip>
          <a:stretch>
            <a:fillRect/>
          </a:stretch>
        </p:blipFill>
        <p:spPr>
          <a:xfrm>
            <a:off x="337457" y="47462"/>
            <a:ext cx="8218714" cy="5048576"/>
          </a:xfrm>
          <a:prstGeom prst="rect">
            <a:avLst/>
          </a:prstGeom>
          <a:noFill/>
          <a:ln>
            <a:noFill/>
          </a:ln>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6"/>
          <p:cNvSpPr txBox="1">
            <a:spLocks noGrp="1"/>
          </p:cNvSpPr>
          <p:nvPr>
            <p:ph type="title"/>
          </p:nvPr>
        </p:nvSpPr>
        <p:spPr>
          <a:xfrm>
            <a:off x="713225" y="384047"/>
            <a:ext cx="7717500" cy="105134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rgbClr val="005087"/>
                </a:solidFill>
                <a:latin typeface="Arial"/>
                <a:ea typeface="Arial"/>
                <a:cs typeface="Arial"/>
                <a:sym typeface="Arial"/>
              </a:rPr>
              <a:t>Compliance &amp; Pricing (C&amp;P) Report - Country of Origin Flags</a:t>
            </a:r>
            <a:endParaRPr b="0" dirty="0">
              <a:solidFill>
                <a:srgbClr val="005087"/>
              </a:solidFill>
              <a:latin typeface="Arial"/>
              <a:ea typeface="Arial"/>
              <a:cs typeface="Arial"/>
              <a:sym typeface="Arial"/>
            </a:endParaRPr>
          </a:p>
          <a:p>
            <a:pPr marL="0" lvl="0" indent="0" algn="l" rtl="0">
              <a:spcBef>
                <a:spcPts val="0"/>
              </a:spcBef>
              <a:spcAft>
                <a:spcPts val="0"/>
              </a:spcAft>
              <a:buNone/>
            </a:pPr>
            <a:endParaRPr dirty="0"/>
          </a:p>
        </p:txBody>
      </p:sp>
      <p:pic>
        <p:nvPicPr>
          <p:cNvPr id="351" name="Google Shape;351;p46" descr="This image shows an Excel screenshot of the compliance with pricing for country-of-origin flags."/>
          <p:cNvPicPr preferRelativeResize="0"/>
          <p:nvPr/>
        </p:nvPicPr>
        <p:blipFill rotWithShape="1">
          <a:blip r:embed="rId4">
            <a:alphaModFix/>
          </a:blip>
          <a:srcRect l="2819" t="14412" r="4442" b="36129"/>
          <a:stretch/>
        </p:blipFill>
        <p:spPr>
          <a:xfrm>
            <a:off x="1092275" y="1629050"/>
            <a:ext cx="7338451" cy="2935375"/>
          </a:xfrm>
          <a:prstGeom prst="rect">
            <a:avLst/>
          </a:prstGeom>
          <a:noFill/>
          <a:ln>
            <a:noFill/>
          </a:ln>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7"/>
          <p:cNvSpPr txBox="1">
            <a:spLocks noGrp="1"/>
          </p:cNvSpPr>
          <p:nvPr>
            <p:ph type="title"/>
          </p:nvPr>
        </p:nvSpPr>
        <p:spPr>
          <a:xfrm>
            <a:off x="713225" y="384048"/>
            <a:ext cx="7717500" cy="1019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5087"/>
                </a:solidFill>
                <a:latin typeface="Arial"/>
                <a:ea typeface="Arial"/>
                <a:cs typeface="Arial"/>
                <a:sym typeface="Arial"/>
              </a:rPr>
              <a:t>GSA</a:t>
            </a:r>
            <a:r>
              <a:rPr lang="en" i="1" dirty="0">
                <a:solidFill>
                  <a:srgbClr val="005087"/>
                </a:solidFill>
                <a:latin typeface="Arial"/>
                <a:ea typeface="Arial"/>
                <a:cs typeface="Arial"/>
                <a:sym typeface="Arial"/>
              </a:rPr>
              <a:t>Advantage</a:t>
            </a:r>
            <a:r>
              <a:rPr lang="en" dirty="0">
                <a:solidFill>
                  <a:srgbClr val="005087"/>
                </a:solidFill>
                <a:latin typeface="Arial"/>
                <a:ea typeface="Arial"/>
                <a:cs typeface="Arial"/>
                <a:sym typeface="Arial"/>
              </a:rPr>
              <a:t>! Icon </a:t>
            </a:r>
            <a:r>
              <a:rPr lang="en" b="0" dirty="0">
                <a:solidFill>
                  <a:srgbClr val="005087"/>
                </a:solidFill>
                <a:latin typeface="Arial"/>
                <a:ea typeface="Arial"/>
                <a:cs typeface="Arial"/>
                <a:sym typeface="Arial"/>
              </a:rPr>
              <a:t>Highlights Products Contractors have Certified as “U.S.” under TAA</a:t>
            </a:r>
            <a:endParaRPr b="0" dirty="0">
              <a:solidFill>
                <a:srgbClr val="005087"/>
              </a:solidFill>
              <a:latin typeface="Arial"/>
              <a:ea typeface="Arial"/>
              <a:cs typeface="Arial"/>
              <a:sym typeface="Arial"/>
            </a:endParaRPr>
          </a:p>
          <a:p>
            <a:pPr marL="0" lvl="0" indent="0" algn="l" rtl="0">
              <a:spcBef>
                <a:spcPts val="0"/>
              </a:spcBef>
              <a:spcAft>
                <a:spcPts val="0"/>
              </a:spcAft>
              <a:buNone/>
            </a:pPr>
            <a:endParaRPr dirty="0"/>
          </a:p>
        </p:txBody>
      </p:sp>
      <p:pic>
        <p:nvPicPr>
          <p:cNvPr id="357" name="Google Shape;357;p47" descr="This image displays a screenshot from GSAAdvantage showing a box of paper priced at $144.89."/>
          <p:cNvPicPr preferRelativeResize="0"/>
          <p:nvPr/>
        </p:nvPicPr>
        <p:blipFill rotWithShape="1">
          <a:blip r:embed="rId4">
            <a:alphaModFix/>
          </a:blip>
          <a:srcRect l="3773" t="16914" r="47227" b="22892"/>
          <a:stretch/>
        </p:blipFill>
        <p:spPr>
          <a:xfrm>
            <a:off x="515425" y="1575675"/>
            <a:ext cx="8279752" cy="3049250"/>
          </a:xfrm>
          <a:prstGeom prst="rect">
            <a:avLst/>
          </a:prstGeom>
          <a:noFill/>
          <a:ln>
            <a:noFill/>
          </a:ln>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3" name="Google Shape;363;p48"/>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rgbClr val="005087"/>
                </a:solidFill>
                <a:latin typeface="Arial"/>
                <a:ea typeface="Arial"/>
                <a:cs typeface="Arial"/>
                <a:sym typeface="Arial"/>
              </a:rPr>
              <a:t>Potential Changes to the MAS program</a:t>
            </a:r>
            <a:endParaRPr dirty="0"/>
          </a:p>
        </p:txBody>
      </p:sp>
      <p:sp>
        <p:nvSpPr>
          <p:cNvPr id="362" name="Google Shape;362;p48"/>
          <p:cNvSpPr txBox="1">
            <a:spLocks noGrp="1"/>
          </p:cNvSpPr>
          <p:nvPr>
            <p:ph type="body" idx="1"/>
          </p:nvPr>
        </p:nvSpPr>
        <p:spPr>
          <a:xfrm>
            <a:off x="713250" y="1241625"/>
            <a:ext cx="7717500" cy="3040500"/>
          </a:xfrm>
          <a:prstGeom prst="rect">
            <a:avLst/>
          </a:prstGeom>
        </p:spPr>
        <p:txBody>
          <a:bodyPr spcFirstLastPara="1" wrap="square" lIns="91425" tIns="91425" rIns="91425" bIns="91425" anchor="t" anchorCtr="0">
            <a:noAutofit/>
          </a:bodyPr>
          <a:lstStyle/>
          <a:p>
            <a:pPr marL="457200" lvl="0" indent="-361950" algn="l" rtl="0">
              <a:lnSpc>
                <a:spcPct val="115000"/>
              </a:lnSpc>
              <a:spcBef>
                <a:spcPts val="0"/>
              </a:spcBef>
              <a:spcAft>
                <a:spcPts val="0"/>
              </a:spcAft>
              <a:buClr>
                <a:schemeClr val="dk1"/>
              </a:buClr>
              <a:buSzPts val="2100"/>
              <a:buFont typeface="Arial"/>
              <a:buChar char="•"/>
            </a:pPr>
            <a:r>
              <a:rPr lang="en" sz="2100">
                <a:solidFill>
                  <a:schemeClr val="dk1"/>
                </a:solidFill>
                <a:latin typeface="Arial"/>
                <a:ea typeface="Arial"/>
                <a:cs typeface="Arial"/>
                <a:sym typeface="Arial"/>
              </a:rPr>
              <a:t>Through forthcoming RFI, GSA will </a:t>
            </a:r>
            <a:r>
              <a:rPr lang="en" sz="2100">
                <a:solidFill>
                  <a:schemeClr val="dk1"/>
                </a:solidFill>
                <a:highlight>
                  <a:schemeClr val="lt1"/>
                </a:highlight>
                <a:latin typeface="Arial"/>
                <a:ea typeface="Arial"/>
                <a:cs typeface="Arial"/>
                <a:sym typeface="Arial"/>
              </a:rPr>
              <a:t>explore ways to </a:t>
            </a:r>
            <a:r>
              <a:rPr lang="en" sz="2100" b="1">
                <a:solidFill>
                  <a:schemeClr val="dk1"/>
                </a:solidFill>
                <a:highlight>
                  <a:schemeClr val="lt1"/>
                </a:highlight>
                <a:latin typeface="Arial"/>
                <a:ea typeface="Arial"/>
                <a:cs typeface="Arial"/>
                <a:sym typeface="Arial"/>
              </a:rPr>
              <a:t>make it easier for federal agencies to buy products that meet the BAA component test</a:t>
            </a:r>
            <a:r>
              <a:rPr lang="en" sz="2100">
                <a:solidFill>
                  <a:schemeClr val="dk1"/>
                </a:solidFill>
                <a:highlight>
                  <a:schemeClr val="lt1"/>
                </a:highlight>
                <a:latin typeface="Arial"/>
                <a:ea typeface="Arial"/>
                <a:cs typeface="Arial"/>
                <a:sym typeface="Arial"/>
              </a:rPr>
              <a:t> while maintaining our obligations under the Trade Agreements Act. </a:t>
            </a:r>
            <a:endParaRPr sz="2100">
              <a:solidFill>
                <a:schemeClr val="dk1"/>
              </a:solidFill>
              <a:highlight>
                <a:schemeClr val="lt1"/>
              </a:highlight>
              <a:latin typeface="Arial"/>
              <a:ea typeface="Arial"/>
              <a:cs typeface="Arial"/>
              <a:sym typeface="Arial"/>
            </a:endParaRPr>
          </a:p>
          <a:p>
            <a:pPr marL="457200" lvl="0" indent="-361950" algn="l" rtl="0">
              <a:lnSpc>
                <a:spcPct val="115000"/>
              </a:lnSpc>
              <a:spcBef>
                <a:spcPts val="0"/>
              </a:spcBef>
              <a:spcAft>
                <a:spcPts val="0"/>
              </a:spcAft>
              <a:buClr>
                <a:schemeClr val="dk1"/>
              </a:buClr>
              <a:buSzPts val="2100"/>
              <a:buFont typeface="Arial"/>
              <a:buChar char="•"/>
            </a:pPr>
            <a:r>
              <a:rPr lang="en" sz="2100" b="1">
                <a:solidFill>
                  <a:schemeClr val="dk1"/>
                </a:solidFill>
                <a:highlight>
                  <a:schemeClr val="lt1"/>
                </a:highlight>
                <a:latin typeface="Arial"/>
                <a:ea typeface="Arial"/>
                <a:cs typeface="Arial"/>
                <a:sym typeface="Arial"/>
              </a:rPr>
              <a:t>The objectives</a:t>
            </a:r>
            <a:r>
              <a:rPr lang="en" sz="2100">
                <a:solidFill>
                  <a:schemeClr val="dk1"/>
                </a:solidFill>
                <a:highlight>
                  <a:schemeClr val="lt1"/>
                </a:highlight>
                <a:latin typeface="Arial"/>
                <a:ea typeface="Arial"/>
                <a:cs typeface="Arial"/>
                <a:sym typeface="Arial"/>
              </a:rPr>
              <a:t> are to:</a:t>
            </a:r>
            <a:endParaRPr sz="2100">
              <a:solidFill>
                <a:schemeClr val="dk1"/>
              </a:solidFill>
              <a:highlight>
                <a:schemeClr val="lt1"/>
              </a:highlight>
              <a:latin typeface="Arial"/>
              <a:ea typeface="Arial"/>
              <a:cs typeface="Arial"/>
              <a:sym typeface="Arial"/>
            </a:endParaRPr>
          </a:p>
          <a:p>
            <a:pPr marL="914400" lvl="1" indent="-361950" algn="l" rtl="0">
              <a:lnSpc>
                <a:spcPct val="115000"/>
              </a:lnSpc>
              <a:spcBef>
                <a:spcPts val="0"/>
              </a:spcBef>
              <a:spcAft>
                <a:spcPts val="0"/>
              </a:spcAft>
              <a:buClr>
                <a:schemeClr val="dk1"/>
              </a:buClr>
              <a:buSzPts val="2100"/>
              <a:buFont typeface="Arial"/>
              <a:buChar char="–"/>
            </a:pPr>
            <a:r>
              <a:rPr lang="en" sz="2100">
                <a:solidFill>
                  <a:schemeClr val="dk1"/>
                </a:solidFill>
                <a:highlight>
                  <a:schemeClr val="lt1"/>
                </a:highlight>
                <a:latin typeface="Arial"/>
                <a:ea typeface="Arial"/>
                <a:cs typeface="Arial"/>
                <a:sym typeface="Arial"/>
              </a:rPr>
              <a:t>On-shore and/or create American jobs</a:t>
            </a:r>
            <a:endParaRPr sz="2100">
              <a:solidFill>
                <a:schemeClr val="dk1"/>
              </a:solidFill>
              <a:highlight>
                <a:schemeClr val="lt1"/>
              </a:highlight>
              <a:latin typeface="Arial"/>
              <a:ea typeface="Arial"/>
              <a:cs typeface="Arial"/>
              <a:sym typeface="Arial"/>
            </a:endParaRPr>
          </a:p>
          <a:p>
            <a:pPr marL="914400" lvl="1" indent="-361950" algn="l" rtl="0">
              <a:lnSpc>
                <a:spcPct val="115000"/>
              </a:lnSpc>
              <a:spcBef>
                <a:spcPts val="0"/>
              </a:spcBef>
              <a:spcAft>
                <a:spcPts val="0"/>
              </a:spcAft>
              <a:buClr>
                <a:schemeClr val="dk1"/>
              </a:buClr>
              <a:buSzPts val="2100"/>
              <a:buFont typeface="Arial"/>
              <a:buChar char="–"/>
            </a:pPr>
            <a:r>
              <a:rPr lang="en" sz="2100">
                <a:solidFill>
                  <a:schemeClr val="dk1"/>
                </a:solidFill>
                <a:highlight>
                  <a:schemeClr val="lt1"/>
                </a:highlight>
                <a:latin typeface="Arial"/>
                <a:ea typeface="Arial"/>
                <a:cs typeface="Arial"/>
                <a:sym typeface="Arial"/>
              </a:rPr>
              <a:t>Promote American manufacturing </a:t>
            </a:r>
            <a:endParaRPr sz="2100">
              <a:solidFill>
                <a:schemeClr val="dk1"/>
              </a:solidFill>
              <a:highlight>
                <a:schemeClr val="lt1"/>
              </a:highlight>
              <a:latin typeface="Arial"/>
              <a:ea typeface="Arial"/>
              <a:cs typeface="Arial"/>
              <a:sym typeface="Arial"/>
            </a:endParaRPr>
          </a:p>
          <a:p>
            <a:pPr marL="914400" lvl="1" indent="-361950" algn="l" rtl="0">
              <a:lnSpc>
                <a:spcPct val="115000"/>
              </a:lnSpc>
              <a:spcBef>
                <a:spcPts val="0"/>
              </a:spcBef>
              <a:spcAft>
                <a:spcPts val="0"/>
              </a:spcAft>
              <a:buClr>
                <a:schemeClr val="dk1"/>
              </a:buClr>
              <a:buSzPts val="2100"/>
              <a:buFont typeface="Arial"/>
              <a:buChar char="–"/>
            </a:pPr>
            <a:r>
              <a:rPr lang="en" sz="2100">
                <a:solidFill>
                  <a:schemeClr val="dk1"/>
                </a:solidFill>
                <a:highlight>
                  <a:schemeClr val="lt1"/>
                </a:highlight>
                <a:latin typeface="Arial"/>
                <a:ea typeface="Arial"/>
                <a:cs typeface="Arial"/>
                <a:sym typeface="Arial"/>
              </a:rPr>
              <a:t>Strengthen an important part of the U.S. economy</a:t>
            </a:r>
            <a:endParaRPr sz="2100">
              <a:solidFill>
                <a:schemeClr val="dk1"/>
              </a:solidFill>
              <a:highlight>
                <a:schemeClr val="lt1"/>
              </a:highlight>
              <a:latin typeface="Arial"/>
              <a:ea typeface="Arial"/>
              <a:cs typeface="Arial"/>
              <a:sym typeface="Arial"/>
            </a:endParaRPr>
          </a:p>
          <a:p>
            <a:pPr marL="914400" lvl="1" indent="-361950" algn="l" rtl="0">
              <a:lnSpc>
                <a:spcPct val="115000"/>
              </a:lnSpc>
              <a:spcBef>
                <a:spcPts val="0"/>
              </a:spcBef>
              <a:spcAft>
                <a:spcPts val="0"/>
              </a:spcAft>
              <a:buClr>
                <a:schemeClr val="dk1"/>
              </a:buClr>
              <a:buSzPts val="2100"/>
              <a:buFont typeface="Arial"/>
              <a:buChar char="–"/>
            </a:pPr>
            <a:r>
              <a:rPr lang="en" sz="2100">
                <a:solidFill>
                  <a:schemeClr val="dk1"/>
                </a:solidFill>
                <a:highlight>
                  <a:schemeClr val="lt1"/>
                </a:highlight>
                <a:latin typeface="Arial"/>
                <a:ea typeface="Arial"/>
                <a:cs typeface="Arial"/>
                <a:sym typeface="Arial"/>
              </a:rPr>
              <a:t>Reduce reliance on foreign manufacturing</a:t>
            </a:r>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9"/>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rgbClr val="005087"/>
                </a:solidFill>
                <a:latin typeface="Arial"/>
                <a:ea typeface="Arial"/>
                <a:cs typeface="Arial"/>
                <a:sym typeface="Arial"/>
              </a:rPr>
              <a:t>What is the BAA Component Test*? </a:t>
            </a:r>
            <a:endParaRPr dirty="0"/>
          </a:p>
        </p:txBody>
      </p:sp>
      <p:sp>
        <p:nvSpPr>
          <p:cNvPr id="369" name="Google Shape;369;p49"/>
          <p:cNvSpPr txBox="1"/>
          <p:nvPr/>
        </p:nvSpPr>
        <p:spPr>
          <a:xfrm>
            <a:off x="645450" y="1071050"/>
            <a:ext cx="4102800" cy="80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dk1"/>
                </a:solidFill>
              </a:rPr>
              <a:t>For most products</a:t>
            </a:r>
            <a:r>
              <a:rPr lang="en" sz="1800">
                <a:solidFill>
                  <a:schemeClr val="dk1"/>
                </a:solidFill>
              </a:rPr>
              <a:t>, 65% of the product components must be from the U.S. This increases to 75% in calendar year 2029.</a:t>
            </a:r>
            <a:endParaRPr sz="1800">
              <a:solidFill>
                <a:schemeClr val="dk1"/>
              </a:solidFill>
            </a:endParaRPr>
          </a:p>
        </p:txBody>
      </p:sp>
      <p:sp>
        <p:nvSpPr>
          <p:cNvPr id="379" name="Google Shape;379;p49"/>
          <p:cNvSpPr txBox="1"/>
          <p:nvPr/>
        </p:nvSpPr>
        <p:spPr>
          <a:xfrm>
            <a:off x="5101250" y="1071050"/>
            <a:ext cx="3784200" cy="101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dk1"/>
                </a:solidFill>
              </a:rPr>
              <a:t>For products that consist mostly or wholly of steel, </a:t>
            </a:r>
            <a:r>
              <a:rPr lang="en" sz="1800">
                <a:solidFill>
                  <a:schemeClr val="dk1"/>
                </a:solidFill>
              </a:rPr>
              <a:t>95% of the product must be from the U.S. </a:t>
            </a:r>
            <a:endParaRPr sz="1800">
              <a:solidFill>
                <a:schemeClr val="dk1"/>
              </a:solidFill>
            </a:endParaRPr>
          </a:p>
        </p:txBody>
      </p:sp>
      <p:sp>
        <p:nvSpPr>
          <p:cNvPr id="370" name="Google Shape;370;p49" descr="This image displays a pie chart at 65% with a US flag centered in the design."/>
          <p:cNvSpPr/>
          <p:nvPr/>
        </p:nvSpPr>
        <p:spPr>
          <a:xfrm>
            <a:off x="645453" y="2658700"/>
            <a:ext cx="1861200" cy="1682100"/>
          </a:xfrm>
          <a:prstGeom prst="pie">
            <a:avLst>
              <a:gd name="adj1" fmla="val 0"/>
              <a:gd name="adj2" fmla="val 14797360"/>
            </a:avLst>
          </a:prstGeom>
          <a:solidFill>
            <a:srgbClr val="C9DAF8"/>
          </a:solidFill>
          <a:ln w="27000" cap="flat" cmpd="sng">
            <a:solidFill>
              <a:schemeClr val="dk1"/>
            </a:solidFill>
            <a:prstDash val="solid"/>
            <a:round/>
            <a:headEnd type="none" w="sm" len="sm"/>
            <a:tailEnd type="none" w="sm" len="sm"/>
          </a:ln>
        </p:spPr>
        <p:txBody>
          <a:bodyPr spcFirstLastPara="1" wrap="square" lIns="86375" tIns="86375" rIns="86375" bIns="86375" anchor="ctr" anchorCtr="0">
            <a:noAutofit/>
          </a:bodyPr>
          <a:lstStyle/>
          <a:p>
            <a:pPr marL="0" lvl="0" indent="0" algn="ctr" rtl="0">
              <a:spcBef>
                <a:spcPts val="0"/>
              </a:spcBef>
              <a:spcAft>
                <a:spcPts val="0"/>
              </a:spcAft>
              <a:buNone/>
            </a:pPr>
            <a:endParaRPr sz="1323">
              <a:latin typeface="Montserrat"/>
              <a:ea typeface="Montserrat"/>
              <a:cs typeface="Montserrat"/>
              <a:sym typeface="Montserrat"/>
            </a:endParaRPr>
          </a:p>
        </p:txBody>
      </p:sp>
      <p:pic>
        <p:nvPicPr>
          <p:cNvPr id="371" name="Google Shape;371;p49">
            <a:extLst>
              <a:ext uri="{C183D7F6-B498-43B3-948B-1728B52AA6E4}">
                <adec:decorative xmlns:adec="http://schemas.microsoft.com/office/drawing/2017/decorative" val="1"/>
              </a:ext>
            </a:extLst>
          </p:cNvPr>
          <p:cNvPicPr preferRelativeResize="0"/>
          <p:nvPr/>
        </p:nvPicPr>
        <p:blipFill rotWithShape="1">
          <a:blip r:embed="rId4">
            <a:alphaModFix/>
          </a:blip>
          <a:srcRect l="8215" t="18239" r="63447" b="55714"/>
          <a:stretch/>
        </p:blipFill>
        <p:spPr>
          <a:xfrm>
            <a:off x="1268547" y="3566068"/>
            <a:ext cx="540561" cy="331264"/>
          </a:xfrm>
          <a:prstGeom prst="rect">
            <a:avLst/>
          </a:prstGeom>
          <a:noFill/>
          <a:ln>
            <a:noFill/>
          </a:ln>
        </p:spPr>
      </p:pic>
      <p:sp>
        <p:nvSpPr>
          <p:cNvPr id="372" name="Google Shape;372;p49"/>
          <p:cNvSpPr txBox="1"/>
          <p:nvPr/>
        </p:nvSpPr>
        <p:spPr>
          <a:xfrm>
            <a:off x="1292826" y="3842823"/>
            <a:ext cx="492000" cy="249000"/>
          </a:xfrm>
          <a:prstGeom prst="rect">
            <a:avLst/>
          </a:prstGeom>
          <a:noFill/>
          <a:ln>
            <a:noFill/>
          </a:ln>
        </p:spPr>
        <p:txBody>
          <a:bodyPr spcFirstLastPara="1" wrap="square" lIns="86375" tIns="86375" rIns="86375" bIns="86375" anchor="t" anchorCtr="0">
            <a:noAutofit/>
          </a:bodyPr>
          <a:lstStyle/>
          <a:p>
            <a:pPr marL="0" lvl="0" indent="0" algn="ctr" rtl="0">
              <a:spcBef>
                <a:spcPts val="0"/>
              </a:spcBef>
              <a:spcAft>
                <a:spcPts val="0"/>
              </a:spcAft>
              <a:buNone/>
            </a:pPr>
            <a:r>
              <a:rPr lang="en" sz="945" b="1">
                <a:solidFill>
                  <a:schemeClr val="dk1"/>
                </a:solidFill>
              </a:rPr>
              <a:t>65%</a:t>
            </a:r>
            <a:endParaRPr sz="945" b="1">
              <a:solidFill>
                <a:schemeClr val="dk1"/>
              </a:solidFill>
            </a:endParaRPr>
          </a:p>
        </p:txBody>
      </p:sp>
      <p:sp>
        <p:nvSpPr>
          <p:cNvPr id="377" name="Google Shape;377;p49"/>
          <p:cNvSpPr txBox="1"/>
          <p:nvPr/>
        </p:nvSpPr>
        <p:spPr>
          <a:xfrm>
            <a:off x="1268548" y="4340755"/>
            <a:ext cx="615000" cy="249000"/>
          </a:xfrm>
          <a:prstGeom prst="rect">
            <a:avLst/>
          </a:prstGeom>
          <a:noFill/>
          <a:ln>
            <a:noFill/>
          </a:ln>
        </p:spPr>
        <p:txBody>
          <a:bodyPr spcFirstLastPara="1" wrap="square" lIns="86375" tIns="86375" rIns="86375" bIns="86375" anchor="t" anchorCtr="0">
            <a:noAutofit/>
          </a:bodyPr>
          <a:lstStyle/>
          <a:p>
            <a:pPr marL="0" lvl="0" indent="0" algn="ctr" rtl="0">
              <a:spcBef>
                <a:spcPts val="0"/>
              </a:spcBef>
              <a:spcAft>
                <a:spcPts val="0"/>
              </a:spcAft>
              <a:buNone/>
            </a:pPr>
            <a:r>
              <a:rPr lang="en" sz="1045" b="1">
                <a:solidFill>
                  <a:schemeClr val="dk1"/>
                </a:solidFill>
              </a:rPr>
              <a:t>Now</a:t>
            </a:r>
            <a:endParaRPr sz="1045">
              <a:solidFill>
                <a:schemeClr val="dk1"/>
              </a:solidFill>
            </a:endParaRPr>
          </a:p>
        </p:txBody>
      </p:sp>
      <p:sp>
        <p:nvSpPr>
          <p:cNvPr id="376" name="Google Shape;376;p49">
            <a:extLst>
              <a:ext uri="{C183D7F6-B498-43B3-948B-1728B52AA6E4}">
                <adec:decorative xmlns:adec="http://schemas.microsoft.com/office/drawing/2017/decorative" val="1"/>
              </a:ext>
            </a:extLst>
          </p:cNvPr>
          <p:cNvSpPr/>
          <p:nvPr/>
        </p:nvSpPr>
        <p:spPr>
          <a:xfrm>
            <a:off x="2601512" y="3300550"/>
            <a:ext cx="339900" cy="496800"/>
          </a:xfrm>
          <a:prstGeom prst="rightArrow">
            <a:avLst>
              <a:gd name="adj1" fmla="val 50000"/>
              <a:gd name="adj2" fmla="val 50000"/>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373" name="Google Shape;373;p49" descr="This image displays a pie chart at 75% with a US flag centered in the design."/>
          <p:cNvSpPr/>
          <p:nvPr/>
        </p:nvSpPr>
        <p:spPr>
          <a:xfrm>
            <a:off x="3036275" y="2658700"/>
            <a:ext cx="1970100" cy="1780500"/>
          </a:xfrm>
          <a:prstGeom prst="pie">
            <a:avLst>
              <a:gd name="adj1" fmla="val 0"/>
              <a:gd name="adj2" fmla="val 16179763"/>
            </a:avLst>
          </a:prstGeom>
          <a:solidFill>
            <a:srgbClr val="A4C2F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pic>
        <p:nvPicPr>
          <p:cNvPr id="374" name="Google Shape;374;p49">
            <a:extLst>
              <a:ext uri="{C183D7F6-B498-43B3-948B-1728B52AA6E4}">
                <adec:decorative xmlns:adec="http://schemas.microsoft.com/office/drawing/2017/decorative" val="1"/>
              </a:ext>
            </a:extLst>
          </p:cNvPr>
          <p:cNvPicPr preferRelativeResize="0"/>
          <p:nvPr/>
        </p:nvPicPr>
        <p:blipFill rotWithShape="1">
          <a:blip r:embed="rId4">
            <a:alphaModFix/>
          </a:blip>
          <a:srcRect l="8215" t="18239" r="63447" b="55714"/>
          <a:stretch/>
        </p:blipFill>
        <p:spPr>
          <a:xfrm>
            <a:off x="3695850" y="3614872"/>
            <a:ext cx="572198" cy="350651"/>
          </a:xfrm>
          <a:prstGeom prst="rect">
            <a:avLst/>
          </a:prstGeom>
          <a:noFill/>
          <a:ln>
            <a:noFill/>
          </a:ln>
        </p:spPr>
      </p:pic>
      <p:sp>
        <p:nvSpPr>
          <p:cNvPr id="375" name="Google Shape;375;p49"/>
          <p:cNvSpPr txBox="1"/>
          <p:nvPr/>
        </p:nvSpPr>
        <p:spPr>
          <a:xfrm>
            <a:off x="3721550" y="3902200"/>
            <a:ext cx="520800" cy="26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chemeClr val="dk1"/>
                </a:solidFill>
              </a:rPr>
              <a:t>75%</a:t>
            </a:r>
            <a:endParaRPr sz="1000" b="1">
              <a:solidFill>
                <a:schemeClr val="dk1"/>
              </a:solidFill>
            </a:endParaRPr>
          </a:p>
        </p:txBody>
      </p:sp>
      <p:sp>
        <p:nvSpPr>
          <p:cNvPr id="380" name="Google Shape;380;p49" descr="This image displays a pie chart at 95% with a US flag centered in the design."/>
          <p:cNvSpPr/>
          <p:nvPr/>
        </p:nvSpPr>
        <p:spPr>
          <a:xfrm>
            <a:off x="6008300" y="2600975"/>
            <a:ext cx="1970100" cy="1780500"/>
          </a:xfrm>
          <a:prstGeom prst="pie">
            <a:avLst>
              <a:gd name="adj1" fmla="val 0"/>
              <a:gd name="adj2" fmla="val 20834058"/>
            </a:avLst>
          </a:prstGeom>
          <a:solidFill>
            <a:srgbClr val="6D9EEB"/>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pic>
        <p:nvPicPr>
          <p:cNvPr id="381" name="Google Shape;381;p49">
            <a:extLst>
              <a:ext uri="{C183D7F6-B498-43B3-948B-1728B52AA6E4}">
                <adec:decorative xmlns:adec="http://schemas.microsoft.com/office/drawing/2017/decorative" val="1"/>
              </a:ext>
            </a:extLst>
          </p:cNvPr>
          <p:cNvPicPr preferRelativeResize="0"/>
          <p:nvPr/>
        </p:nvPicPr>
        <p:blipFill rotWithShape="1">
          <a:blip r:embed="rId4">
            <a:alphaModFix/>
          </a:blip>
          <a:srcRect l="8215" t="18239" r="63447" b="55714"/>
          <a:stretch/>
        </p:blipFill>
        <p:spPr>
          <a:xfrm>
            <a:off x="6707250" y="3557160"/>
            <a:ext cx="572198" cy="350651"/>
          </a:xfrm>
          <a:prstGeom prst="rect">
            <a:avLst/>
          </a:prstGeom>
          <a:noFill/>
          <a:ln>
            <a:noFill/>
          </a:ln>
        </p:spPr>
      </p:pic>
      <p:sp>
        <p:nvSpPr>
          <p:cNvPr id="382" name="Google Shape;382;p49"/>
          <p:cNvSpPr txBox="1"/>
          <p:nvPr/>
        </p:nvSpPr>
        <p:spPr>
          <a:xfrm>
            <a:off x="6732950" y="3844488"/>
            <a:ext cx="520800" cy="26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chemeClr val="dk1"/>
                </a:solidFill>
              </a:rPr>
              <a:t>95%</a:t>
            </a:r>
            <a:endParaRPr sz="1000" b="1">
              <a:solidFill>
                <a:schemeClr val="dk1"/>
              </a:solidFill>
            </a:endParaRPr>
          </a:p>
        </p:txBody>
      </p:sp>
      <p:sp>
        <p:nvSpPr>
          <p:cNvPr id="378" name="Google Shape;378;p49"/>
          <p:cNvSpPr txBox="1"/>
          <p:nvPr/>
        </p:nvSpPr>
        <p:spPr>
          <a:xfrm>
            <a:off x="3695838" y="4439200"/>
            <a:ext cx="651000" cy="26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chemeClr val="dk1"/>
                </a:solidFill>
              </a:rPr>
              <a:t>2029</a:t>
            </a:r>
            <a:endParaRPr sz="1000">
              <a:solidFill>
                <a:schemeClr val="dk1"/>
              </a:solidFill>
            </a:endParaRPr>
          </a:p>
        </p:txBody>
      </p:sp>
      <p:sp>
        <p:nvSpPr>
          <p:cNvPr id="383" name="Google Shape;383;p49"/>
          <p:cNvSpPr txBox="1"/>
          <p:nvPr/>
        </p:nvSpPr>
        <p:spPr>
          <a:xfrm>
            <a:off x="6685848" y="4388830"/>
            <a:ext cx="615000" cy="249000"/>
          </a:xfrm>
          <a:prstGeom prst="rect">
            <a:avLst/>
          </a:prstGeom>
          <a:noFill/>
          <a:ln>
            <a:noFill/>
          </a:ln>
        </p:spPr>
        <p:txBody>
          <a:bodyPr spcFirstLastPara="1" wrap="square" lIns="86375" tIns="86375" rIns="86375" bIns="86375" anchor="t" anchorCtr="0">
            <a:noAutofit/>
          </a:bodyPr>
          <a:lstStyle/>
          <a:p>
            <a:pPr marL="0" lvl="0" indent="0" algn="ctr" rtl="0">
              <a:spcBef>
                <a:spcPts val="0"/>
              </a:spcBef>
              <a:spcAft>
                <a:spcPts val="0"/>
              </a:spcAft>
              <a:buNone/>
            </a:pPr>
            <a:r>
              <a:rPr lang="en" sz="1045" b="1">
                <a:solidFill>
                  <a:schemeClr val="dk1"/>
                </a:solidFill>
              </a:rPr>
              <a:t>Now</a:t>
            </a:r>
            <a:endParaRPr sz="1045">
              <a:solidFill>
                <a:schemeClr val="dk1"/>
              </a:solidFill>
            </a:endParaRPr>
          </a:p>
        </p:txBody>
      </p:sp>
      <p:sp>
        <p:nvSpPr>
          <p:cNvPr id="384" name="Google Shape;384;p49"/>
          <p:cNvSpPr txBox="1"/>
          <p:nvPr/>
        </p:nvSpPr>
        <p:spPr>
          <a:xfrm>
            <a:off x="333050" y="4702950"/>
            <a:ext cx="5268000" cy="35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*See FAR 25.101(a)(2) for the precise text regarding the component test</a:t>
            </a:r>
            <a:endParaRPr sz="1800">
              <a:solidFill>
                <a:schemeClr val="dk2"/>
              </a:solidFill>
              <a:latin typeface="Montserrat"/>
              <a:ea typeface="Montserrat"/>
              <a:cs typeface="Montserrat"/>
              <a:sym typeface="Montserrat"/>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0"/>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rgbClr val="005087"/>
                </a:solidFill>
                <a:latin typeface="Arial"/>
                <a:ea typeface="Arial"/>
                <a:cs typeface="Arial"/>
                <a:sym typeface="Arial"/>
              </a:rPr>
              <a:t>Two Possible Approaches</a:t>
            </a:r>
            <a:endParaRPr dirty="0">
              <a:solidFill>
                <a:srgbClr val="005087"/>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u="sng" dirty="0">
                <a:solidFill>
                  <a:srgbClr val="005087"/>
                </a:solidFill>
                <a:latin typeface="Arial"/>
                <a:ea typeface="Arial"/>
                <a:cs typeface="Arial"/>
                <a:sym typeface="Arial"/>
              </a:rPr>
              <a:t>Approach 1</a:t>
            </a:r>
            <a:r>
              <a:rPr lang="en" dirty="0">
                <a:solidFill>
                  <a:srgbClr val="005087"/>
                </a:solidFill>
                <a:latin typeface="Arial"/>
                <a:ea typeface="Arial"/>
                <a:cs typeface="Arial"/>
                <a:sym typeface="Arial"/>
              </a:rPr>
              <a:t>:</a:t>
            </a:r>
            <a:endParaRPr dirty="0">
              <a:solidFill>
                <a:srgbClr val="005087"/>
              </a:solidFill>
              <a:latin typeface="Arial"/>
              <a:ea typeface="Arial"/>
              <a:cs typeface="Arial"/>
              <a:sym typeface="Arial"/>
            </a:endParaRPr>
          </a:p>
        </p:txBody>
      </p:sp>
      <p:grpSp>
        <p:nvGrpSpPr>
          <p:cNvPr id="390" name="Google Shape;390;p50" descr="This image shows a portion of the flowchart for representation, along with a definition that allows companies to voluntarily declare that their products meet the component test and qualify as being made in America."/>
          <p:cNvGrpSpPr/>
          <p:nvPr/>
        </p:nvGrpSpPr>
        <p:grpSpPr>
          <a:xfrm>
            <a:off x="305425" y="1643268"/>
            <a:ext cx="2603180" cy="3325063"/>
            <a:chOff x="0" y="1189989"/>
            <a:chExt cx="2726700" cy="3482836"/>
          </a:xfrm>
        </p:grpSpPr>
        <p:sp>
          <p:nvSpPr>
            <p:cNvPr id="391" name="Google Shape;391;p50"/>
            <p:cNvSpPr/>
            <p:nvPr/>
          </p:nvSpPr>
          <p:spPr>
            <a:xfrm>
              <a:off x="0" y="1189989"/>
              <a:ext cx="2726700" cy="669000"/>
            </a:xfrm>
            <a:prstGeom prst="homePlate">
              <a:avLst>
                <a:gd name="adj" fmla="val 50000"/>
              </a:avLst>
            </a:prstGeom>
            <a:solidFill>
              <a:srgbClr val="0942A1"/>
            </a:solidFill>
            <a:ln>
              <a:noFill/>
            </a:ln>
          </p:spPr>
          <p:txBody>
            <a:bodyPr spcFirstLastPara="1" wrap="square" lIns="87275" tIns="87275" rIns="87275" bIns="87275" anchor="ctr" anchorCtr="0">
              <a:noAutofit/>
            </a:bodyPr>
            <a:lstStyle/>
            <a:p>
              <a:pPr marL="0" lvl="0" indent="0" algn="ctr" rtl="0">
                <a:spcBef>
                  <a:spcPts val="0"/>
                </a:spcBef>
                <a:spcAft>
                  <a:spcPts val="0"/>
                </a:spcAft>
                <a:buNone/>
              </a:pPr>
              <a:r>
                <a:rPr lang="en" sz="1337">
                  <a:solidFill>
                    <a:srgbClr val="FFFFFF"/>
                  </a:solidFill>
                  <a:latin typeface="Roboto"/>
                  <a:ea typeface="Roboto"/>
                  <a:cs typeface="Roboto"/>
                  <a:sym typeface="Roboto"/>
                </a:rPr>
                <a:t>Representation</a:t>
              </a:r>
              <a:endParaRPr sz="1337">
                <a:solidFill>
                  <a:srgbClr val="FFFFFF"/>
                </a:solidFill>
                <a:latin typeface="Roboto"/>
                <a:ea typeface="Roboto"/>
                <a:cs typeface="Roboto"/>
                <a:sym typeface="Roboto"/>
              </a:endParaRPr>
            </a:p>
          </p:txBody>
        </p:sp>
        <p:sp>
          <p:nvSpPr>
            <p:cNvPr id="392" name="Google Shape;392;p50"/>
            <p:cNvSpPr txBox="1"/>
            <p:nvPr/>
          </p:nvSpPr>
          <p:spPr>
            <a:xfrm>
              <a:off x="410850" y="2057125"/>
              <a:ext cx="1905000" cy="2615700"/>
            </a:xfrm>
            <a:prstGeom prst="rect">
              <a:avLst/>
            </a:prstGeom>
            <a:noFill/>
            <a:ln>
              <a:noFill/>
            </a:ln>
          </p:spPr>
          <p:txBody>
            <a:bodyPr spcFirstLastPara="1" wrap="square" lIns="87275" tIns="87275" rIns="87275" bIns="87275" anchor="t" anchorCtr="0">
              <a:noAutofit/>
            </a:bodyPr>
            <a:lstStyle/>
            <a:p>
              <a:pPr marL="0" lvl="0" indent="0" algn="l" rtl="0">
                <a:lnSpc>
                  <a:spcPct val="115000"/>
                </a:lnSpc>
                <a:spcBef>
                  <a:spcPts val="0"/>
                </a:spcBef>
                <a:spcAft>
                  <a:spcPts val="0"/>
                </a:spcAft>
                <a:buNone/>
              </a:pPr>
              <a:r>
                <a:rPr lang="en" sz="1200" dirty="0">
                  <a:solidFill>
                    <a:schemeClr val="dk1"/>
                  </a:solidFill>
                </a:rPr>
                <a:t>Allow companies to voluntarily represent that their products meet the component test and qualify as made in America</a:t>
              </a:r>
              <a:endParaRPr sz="1100" dirty="0">
                <a:latin typeface="Roboto"/>
                <a:ea typeface="Roboto"/>
                <a:cs typeface="Roboto"/>
                <a:sym typeface="Roboto"/>
              </a:endParaRPr>
            </a:p>
          </p:txBody>
        </p:sp>
      </p:grpSp>
      <p:grpSp>
        <p:nvGrpSpPr>
          <p:cNvPr id="393" name="Google Shape;393;p50" descr="This image shows a portion of the flowchart for the icon, along with a definition: adding an icon on GSA Advantage to identify products that meet that criteria."/>
          <p:cNvGrpSpPr/>
          <p:nvPr/>
        </p:nvGrpSpPr>
        <p:grpSpPr>
          <a:xfrm>
            <a:off x="2466317" y="1643063"/>
            <a:ext cx="2426179" cy="3325268"/>
            <a:chOff x="2263425" y="1189775"/>
            <a:chExt cx="2541300" cy="3483050"/>
          </a:xfrm>
        </p:grpSpPr>
        <p:sp>
          <p:nvSpPr>
            <p:cNvPr id="394" name="Google Shape;394;p50"/>
            <p:cNvSpPr/>
            <p:nvPr/>
          </p:nvSpPr>
          <p:spPr>
            <a:xfrm>
              <a:off x="2263425" y="1189775"/>
              <a:ext cx="2541300" cy="669000"/>
            </a:xfrm>
            <a:prstGeom prst="chevron">
              <a:avLst>
                <a:gd name="adj" fmla="val 50000"/>
              </a:avLst>
            </a:prstGeom>
            <a:solidFill>
              <a:srgbClr val="0C57D3"/>
            </a:solidFill>
            <a:ln>
              <a:noFill/>
            </a:ln>
          </p:spPr>
          <p:txBody>
            <a:bodyPr spcFirstLastPara="1" wrap="square" lIns="87275" tIns="87275" rIns="87275" bIns="87275" anchor="ctr" anchorCtr="0">
              <a:noAutofit/>
            </a:bodyPr>
            <a:lstStyle/>
            <a:p>
              <a:pPr marL="0" lvl="0" indent="0" algn="ctr" rtl="0">
                <a:spcBef>
                  <a:spcPts val="0"/>
                </a:spcBef>
                <a:spcAft>
                  <a:spcPts val="0"/>
                </a:spcAft>
                <a:buNone/>
              </a:pPr>
              <a:r>
                <a:rPr lang="en" sz="1337">
                  <a:solidFill>
                    <a:srgbClr val="FFFFFF"/>
                  </a:solidFill>
                  <a:latin typeface="Roboto"/>
                  <a:ea typeface="Roboto"/>
                  <a:cs typeface="Roboto"/>
                  <a:sym typeface="Roboto"/>
                </a:rPr>
                <a:t>Icon</a:t>
              </a:r>
              <a:endParaRPr sz="1337">
                <a:solidFill>
                  <a:srgbClr val="FFFFFF"/>
                </a:solidFill>
                <a:latin typeface="Roboto"/>
                <a:ea typeface="Roboto"/>
                <a:cs typeface="Roboto"/>
                <a:sym typeface="Roboto"/>
              </a:endParaRPr>
            </a:p>
          </p:txBody>
        </p:sp>
        <p:sp>
          <p:nvSpPr>
            <p:cNvPr id="395" name="Google Shape;395;p50"/>
            <p:cNvSpPr txBox="1"/>
            <p:nvPr/>
          </p:nvSpPr>
          <p:spPr>
            <a:xfrm>
              <a:off x="2512202" y="2057125"/>
              <a:ext cx="1905000" cy="2615700"/>
            </a:xfrm>
            <a:prstGeom prst="rect">
              <a:avLst/>
            </a:prstGeom>
            <a:noFill/>
            <a:ln>
              <a:noFill/>
            </a:ln>
          </p:spPr>
          <p:txBody>
            <a:bodyPr spcFirstLastPara="1" wrap="square" lIns="87275" tIns="87275" rIns="87275" bIns="87275" anchor="t" anchorCtr="0">
              <a:noAutofit/>
            </a:bodyPr>
            <a:lstStyle/>
            <a:p>
              <a:pPr marL="0" lvl="0" indent="0" algn="l" rtl="0">
                <a:lnSpc>
                  <a:spcPct val="115000"/>
                </a:lnSpc>
                <a:spcBef>
                  <a:spcPts val="0"/>
                </a:spcBef>
                <a:spcAft>
                  <a:spcPts val="0"/>
                </a:spcAft>
                <a:buNone/>
              </a:pPr>
              <a:r>
                <a:rPr lang="en" sz="1200" dirty="0">
                  <a:solidFill>
                    <a:schemeClr val="dk1"/>
                  </a:solidFill>
                </a:rPr>
                <a:t>Add an icon on GSA Advantage to identify the products that meet that criteria.</a:t>
              </a:r>
              <a:endParaRPr sz="1100" dirty="0">
                <a:latin typeface="Roboto"/>
                <a:ea typeface="Roboto"/>
                <a:cs typeface="Roboto"/>
                <a:sym typeface="Roboto"/>
              </a:endParaRPr>
            </a:p>
          </p:txBody>
        </p:sp>
      </p:grpSp>
      <p:grpSp>
        <p:nvGrpSpPr>
          <p:cNvPr id="396" name="Google Shape;396;p50" descr="This image shows a portion of the flowchart for the search results, along with a definition: filter those items to the top when they meet the search criteria."/>
          <p:cNvGrpSpPr/>
          <p:nvPr/>
        </p:nvGrpSpPr>
        <p:grpSpPr>
          <a:xfrm>
            <a:off x="4439251" y="1643063"/>
            <a:ext cx="2426179" cy="3325268"/>
            <a:chOff x="4329974" y="1189775"/>
            <a:chExt cx="2541300" cy="3483050"/>
          </a:xfrm>
        </p:grpSpPr>
        <p:sp>
          <p:nvSpPr>
            <p:cNvPr id="397" name="Google Shape;397;p50"/>
            <p:cNvSpPr/>
            <p:nvPr/>
          </p:nvSpPr>
          <p:spPr>
            <a:xfrm>
              <a:off x="4329974" y="1189775"/>
              <a:ext cx="2541300" cy="669000"/>
            </a:xfrm>
            <a:prstGeom prst="chevron">
              <a:avLst>
                <a:gd name="adj" fmla="val 50000"/>
              </a:avLst>
            </a:prstGeom>
            <a:solidFill>
              <a:srgbClr val="0D5CDF"/>
            </a:solidFill>
            <a:ln>
              <a:noFill/>
            </a:ln>
          </p:spPr>
          <p:txBody>
            <a:bodyPr spcFirstLastPara="1" wrap="square" lIns="87275" tIns="87275" rIns="87275" bIns="87275" anchor="ctr" anchorCtr="0">
              <a:noAutofit/>
            </a:bodyPr>
            <a:lstStyle/>
            <a:p>
              <a:pPr marL="0" lvl="0" indent="0" algn="ctr" rtl="0">
                <a:spcBef>
                  <a:spcPts val="0"/>
                </a:spcBef>
                <a:spcAft>
                  <a:spcPts val="0"/>
                </a:spcAft>
                <a:buNone/>
              </a:pPr>
              <a:r>
                <a:rPr lang="en" sz="1337">
                  <a:solidFill>
                    <a:srgbClr val="FFFFFF"/>
                  </a:solidFill>
                  <a:latin typeface="Roboto"/>
                  <a:ea typeface="Roboto"/>
                  <a:cs typeface="Roboto"/>
                  <a:sym typeface="Roboto"/>
                </a:rPr>
                <a:t>Search Results</a:t>
              </a:r>
              <a:endParaRPr sz="1337">
                <a:solidFill>
                  <a:srgbClr val="FFFFFF"/>
                </a:solidFill>
                <a:latin typeface="Roboto"/>
                <a:ea typeface="Roboto"/>
                <a:cs typeface="Roboto"/>
                <a:sym typeface="Roboto"/>
              </a:endParaRPr>
            </a:p>
          </p:txBody>
        </p:sp>
        <p:sp>
          <p:nvSpPr>
            <p:cNvPr id="398" name="Google Shape;398;p50"/>
            <p:cNvSpPr txBox="1"/>
            <p:nvPr/>
          </p:nvSpPr>
          <p:spPr>
            <a:xfrm>
              <a:off x="4613553" y="2057125"/>
              <a:ext cx="1905000" cy="2615700"/>
            </a:xfrm>
            <a:prstGeom prst="rect">
              <a:avLst/>
            </a:prstGeom>
            <a:noFill/>
            <a:ln>
              <a:noFill/>
            </a:ln>
          </p:spPr>
          <p:txBody>
            <a:bodyPr spcFirstLastPara="1" wrap="square" lIns="87275" tIns="87275" rIns="87275" bIns="87275" anchor="t" anchorCtr="0">
              <a:noAutofit/>
            </a:bodyPr>
            <a:lstStyle/>
            <a:p>
              <a:pPr marL="0" lvl="0" indent="0" algn="l" rtl="0">
                <a:lnSpc>
                  <a:spcPct val="115000"/>
                </a:lnSpc>
                <a:spcBef>
                  <a:spcPts val="0"/>
                </a:spcBef>
                <a:spcAft>
                  <a:spcPts val="0"/>
                </a:spcAft>
                <a:buNone/>
              </a:pPr>
              <a:r>
                <a:rPr lang="en" sz="1200" dirty="0">
                  <a:solidFill>
                    <a:schemeClr val="dk1"/>
                  </a:solidFill>
                  <a:latin typeface="Roboto"/>
                  <a:ea typeface="Roboto"/>
                  <a:cs typeface="Roboto"/>
                  <a:sym typeface="Roboto"/>
                </a:rPr>
                <a:t>Filter those items to the top when they meet the search criteria</a:t>
              </a:r>
              <a:endParaRPr sz="1200" dirty="0">
                <a:latin typeface="Roboto"/>
                <a:ea typeface="Roboto"/>
                <a:cs typeface="Roboto"/>
                <a:sym typeface="Roboto"/>
              </a:endParaRPr>
            </a:p>
          </p:txBody>
        </p:sp>
      </p:grpSp>
      <p:grpSp>
        <p:nvGrpSpPr>
          <p:cNvPr id="399" name="Google Shape;399;p50" descr="This image shows a portion of the survey flowchart (if needed), along with a definition: If the buyer does not select these products, GSA will ask them to complete a survey to understand why they did not select the products that meet the BAA component test"/>
          <p:cNvGrpSpPr/>
          <p:nvPr/>
        </p:nvGrpSpPr>
        <p:grpSpPr>
          <a:xfrm>
            <a:off x="6412392" y="1643063"/>
            <a:ext cx="2426179" cy="3325268"/>
            <a:chOff x="6396739" y="1189775"/>
            <a:chExt cx="2541300" cy="3483050"/>
          </a:xfrm>
        </p:grpSpPr>
        <p:sp>
          <p:nvSpPr>
            <p:cNvPr id="400" name="Google Shape;400;p50"/>
            <p:cNvSpPr/>
            <p:nvPr/>
          </p:nvSpPr>
          <p:spPr>
            <a:xfrm>
              <a:off x="6396739" y="1189775"/>
              <a:ext cx="2541300" cy="669000"/>
            </a:xfrm>
            <a:prstGeom prst="chevron">
              <a:avLst>
                <a:gd name="adj" fmla="val 50000"/>
              </a:avLst>
            </a:prstGeom>
            <a:solidFill>
              <a:srgbClr val="0E63F0"/>
            </a:solidFill>
            <a:ln>
              <a:noFill/>
            </a:ln>
          </p:spPr>
          <p:txBody>
            <a:bodyPr spcFirstLastPara="1" wrap="square" lIns="87275" tIns="87275" rIns="87275" bIns="87275" anchor="ctr" anchorCtr="0">
              <a:noAutofit/>
            </a:bodyPr>
            <a:lstStyle/>
            <a:p>
              <a:pPr marL="0" lvl="0" indent="0" algn="ctr" rtl="0">
                <a:spcBef>
                  <a:spcPts val="0"/>
                </a:spcBef>
                <a:spcAft>
                  <a:spcPts val="0"/>
                </a:spcAft>
                <a:buNone/>
              </a:pPr>
              <a:r>
                <a:rPr lang="en" sz="1337">
                  <a:solidFill>
                    <a:srgbClr val="FFFFFF"/>
                  </a:solidFill>
                  <a:latin typeface="Roboto"/>
                  <a:ea typeface="Roboto"/>
                  <a:cs typeface="Roboto"/>
                  <a:sym typeface="Roboto"/>
                </a:rPr>
                <a:t>Survey (if needed)</a:t>
              </a:r>
              <a:endParaRPr sz="1337">
                <a:solidFill>
                  <a:srgbClr val="FFFFFF"/>
                </a:solidFill>
                <a:latin typeface="Roboto"/>
                <a:ea typeface="Roboto"/>
                <a:cs typeface="Roboto"/>
                <a:sym typeface="Roboto"/>
              </a:endParaRPr>
            </a:p>
          </p:txBody>
        </p:sp>
        <p:sp>
          <p:nvSpPr>
            <p:cNvPr id="401" name="Google Shape;401;p50"/>
            <p:cNvSpPr txBox="1"/>
            <p:nvPr/>
          </p:nvSpPr>
          <p:spPr>
            <a:xfrm>
              <a:off x="6714905" y="2057125"/>
              <a:ext cx="1905000" cy="2615700"/>
            </a:xfrm>
            <a:prstGeom prst="rect">
              <a:avLst/>
            </a:prstGeom>
            <a:noFill/>
            <a:ln>
              <a:noFill/>
            </a:ln>
          </p:spPr>
          <p:txBody>
            <a:bodyPr spcFirstLastPara="1" wrap="square" lIns="87275" tIns="87275" rIns="87275" bIns="8727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Roboto"/>
                  <a:ea typeface="Roboto"/>
                  <a:cs typeface="Roboto"/>
                  <a:sym typeface="Roboto"/>
                </a:rPr>
                <a:t>If the buyer does not select these products, GSA will ask them to complete a survey to understand why they did not select the products that meet the BAA component test. GSA will use this data to better understand the buyers' decision making processes. </a:t>
              </a:r>
              <a:endParaRPr sz="1200" dirty="0">
                <a:latin typeface="Roboto"/>
                <a:ea typeface="Roboto"/>
                <a:cs typeface="Roboto"/>
                <a:sym typeface="Roboto"/>
              </a:endParaRPr>
            </a:p>
          </p:txBody>
        </p:sp>
      </p:gr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51"/>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rgbClr val="005087"/>
                </a:solidFill>
                <a:latin typeface="Arial"/>
                <a:ea typeface="Arial"/>
                <a:cs typeface="Arial"/>
                <a:sym typeface="Arial"/>
              </a:rPr>
              <a:t>Two Possible Approaches</a:t>
            </a:r>
            <a:endParaRPr dirty="0">
              <a:solidFill>
                <a:srgbClr val="005087"/>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u="sng" dirty="0">
                <a:solidFill>
                  <a:srgbClr val="005087"/>
                </a:solidFill>
                <a:latin typeface="Arial"/>
                <a:ea typeface="Arial"/>
                <a:cs typeface="Arial"/>
                <a:sym typeface="Arial"/>
              </a:rPr>
              <a:t>Approach 2</a:t>
            </a:r>
            <a:r>
              <a:rPr lang="en" dirty="0">
                <a:solidFill>
                  <a:srgbClr val="005087"/>
                </a:solidFill>
                <a:latin typeface="Arial"/>
                <a:ea typeface="Arial"/>
                <a:cs typeface="Arial"/>
                <a:sym typeface="Arial"/>
              </a:rPr>
              <a:t>:</a:t>
            </a:r>
            <a:endParaRPr dirty="0">
              <a:solidFill>
                <a:srgbClr val="005087"/>
              </a:solidFill>
              <a:latin typeface="Arial"/>
              <a:ea typeface="Arial"/>
              <a:cs typeface="Arial"/>
              <a:sym typeface="Arial"/>
            </a:endParaRPr>
          </a:p>
        </p:txBody>
      </p:sp>
      <p:sp>
        <p:nvSpPr>
          <p:cNvPr id="407" name="Google Shape;407;p51"/>
          <p:cNvSpPr txBox="1">
            <a:spLocks noGrp="1"/>
          </p:cNvSpPr>
          <p:nvPr>
            <p:ph type="body" idx="1"/>
          </p:nvPr>
        </p:nvSpPr>
        <p:spPr>
          <a:xfrm>
            <a:off x="713225" y="1528525"/>
            <a:ext cx="7717500" cy="3040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a:solidFill>
                  <a:schemeClr val="dk1"/>
                </a:solidFill>
                <a:latin typeface="Arial"/>
                <a:ea typeface="Arial"/>
                <a:cs typeface="Arial"/>
                <a:sym typeface="Arial"/>
              </a:rPr>
              <a:t>GSA is exploring the possibility of creating a </a:t>
            </a:r>
            <a:r>
              <a:rPr lang="en" sz="2000" b="1">
                <a:solidFill>
                  <a:schemeClr val="dk1"/>
                </a:solidFill>
                <a:latin typeface="Arial"/>
                <a:ea typeface="Arial"/>
                <a:cs typeface="Arial"/>
                <a:sym typeface="Arial"/>
              </a:rPr>
              <a:t>new Special Item Number (SIN) for products that meet the BAA component test</a:t>
            </a:r>
            <a:r>
              <a:rPr lang="en" sz="2000">
                <a:solidFill>
                  <a:schemeClr val="dk1"/>
                </a:solidFill>
                <a:latin typeface="Arial"/>
                <a:ea typeface="Arial"/>
                <a:cs typeface="Arial"/>
                <a:sym typeface="Arial"/>
              </a:rPr>
              <a:t>. </a:t>
            </a:r>
            <a:endParaRPr sz="2000">
              <a:solidFill>
                <a:schemeClr val="dk1"/>
              </a:solidFill>
              <a:latin typeface="Arial"/>
              <a:ea typeface="Arial"/>
              <a:cs typeface="Arial"/>
              <a:sym typeface="Arial"/>
            </a:endParaRPr>
          </a:p>
          <a:p>
            <a:pPr marL="0" lvl="0" indent="0" algn="l" rtl="0">
              <a:lnSpc>
                <a:spcPct val="115000"/>
              </a:lnSpc>
              <a:spcBef>
                <a:spcPts val="0"/>
              </a:spcBef>
              <a:spcAft>
                <a:spcPts val="0"/>
              </a:spcAft>
              <a:buNone/>
            </a:pPr>
            <a:endParaRPr sz="2000">
              <a:solidFill>
                <a:schemeClr val="dk1"/>
              </a:solidFill>
              <a:latin typeface="Arial"/>
              <a:ea typeface="Arial"/>
              <a:cs typeface="Arial"/>
              <a:sym typeface="Arial"/>
            </a:endParaRPr>
          </a:p>
          <a:p>
            <a:pPr marL="0" lvl="0" indent="0" algn="l" rtl="0">
              <a:lnSpc>
                <a:spcPct val="115000"/>
              </a:lnSpc>
              <a:spcBef>
                <a:spcPts val="0"/>
              </a:spcBef>
              <a:spcAft>
                <a:spcPts val="0"/>
              </a:spcAft>
              <a:buNone/>
            </a:pPr>
            <a:r>
              <a:rPr lang="en" sz="2000">
                <a:solidFill>
                  <a:schemeClr val="dk1"/>
                </a:solidFill>
                <a:latin typeface="Arial"/>
                <a:ea typeface="Arial"/>
                <a:cs typeface="Arial"/>
                <a:sym typeface="Arial"/>
              </a:rPr>
              <a:t>The SIN would be limited to one or more selected product categories and would be </a:t>
            </a:r>
            <a:r>
              <a:rPr lang="en" sz="2000" b="1">
                <a:solidFill>
                  <a:schemeClr val="dk1"/>
                </a:solidFill>
                <a:latin typeface="Arial"/>
                <a:ea typeface="Arial"/>
                <a:cs typeface="Arial"/>
                <a:sym typeface="Arial"/>
              </a:rPr>
              <a:t>exclusive to original equipment manufacturers (OEMs)</a:t>
            </a:r>
            <a:r>
              <a:rPr lang="en" sz="2000">
                <a:solidFill>
                  <a:schemeClr val="dk1"/>
                </a:solidFill>
                <a:latin typeface="Arial"/>
                <a:ea typeface="Arial"/>
                <a:cs typeface="Arial"/>
                <a:sym typeface="Arial"/>
              </a:rPr>
              <a:t>.</a:t>
            </a:r>
            <a:endParaRPr sz="2000">
              <a:latin typeface="Arial"/>
              <a:ea typeface="Arial"/>
              <a:cs typeface="Arial"/>
              <a:sym typeface="Arial"/>
            </a:endParaRPr>
          </a:p>
        </p:txBody>
      </p:sp>
      <p:sp>
        <p:nvSpPr>
          <p:cNvPr id="408" name="Google Shape;408;p51"/>
          <p:cNvSpPr txBox="1"/>
          <p:nvPr/>
        </p:nvSpPr>
        <p:spPr>
          <a:xfrm>
            <a:off x="1076100" y="4136050"/>
            <a:ext cx="69918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600"/>
              <a:t>BAA📦 + OEM🏭 = ✔ BAA SIN Product</a:t>
            </a:r>
            <a:r>
              <a:rPr lang="en" sz="1600"/>
              <a:t> </a:t>
            </a:r>
            <a:endParaRPr sz="1600"/>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2"/>
        <p:cNvGrpSpPr/>
        <p:nvPr/>
      </p:nvGrpSpPr>
      <p:grpSpPr>
        <a:xfrm>
          <a:off x="0" y="0"/>
          <a:ext cx="0" cy="0"/>
          <a:chOff x="0" y="0"/>
          <a:chExt cx="0" cy="0"/>
        </a:xfrm>
      </p:grpSpPr>
      <p:sp>
        <p:nvSpPr>
          <p:cNvPr id="413" name="Google Shape;413;p52"/>
          <p:cNvSpPr txBox="1">
            <a:spLocks noGrp="1"/>
          </p:cNvSpPr>
          <p:nvPr>
            <p:ph type="ctrTitle"/>
          </p:nvPr>
        </p:nvSpPr>
        <p:spPr>
          <a:xfrm>
            <a:off x="439531" y="1172225"/>
            <a:ext cx="60171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400" dirty="0">
                <a:latin typeface="Arial"/>
                <a:ea typeface="Arial"/>
                <a:cs typeface="Arial"/>
                <a:sym typeface="Arial"/>
              </a:rPr>
              <a:t>Proposed FAR Rule: Prohibition on Certain Semiconductor Products and Services</a:t>
            </a:r>
            <a:endParaRPr sz="3400" dirty="0">
              <a:solidFill>
                <a:schemeClr val="accent1"/>
              </a:solidFill>
              <a:latin typeface="Arial"/>
              <a:ea typeface="Arial"/>
              <a:cs typeface="Arial"/>
              <a:sym typeface="Arial"/>
            </a:endParaRPr>
          </a:p>
        </p:txBody>
      </p:sp>
      <p:sp>
        <p:nvSpPr>
          <p:cNvPr id="414" name="Google Shape;414;p52"/>
          <p:cNvSpPr txBox="1">
            <a:spLocks noGrp="1"/>
          </p:cNvSpPr>
          <p:nvPr>
            <p:ph type="subTitle" idx="1"/>
          </p:nvPr>
        </p:nvSpPr>
        <p:spPr>
          <a:xfrm>
            <a:off x="439525" y="3261775"/>
            <a:ext cx="6017100" cy="55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rial"/>
                <a:ea typeface="Arial"/>
                <a:cs typeface="Arial"/>
                <a:sym typeface="Arial"/>
              </a:rPr>
              <a:t>Supplier Compliance &amp; Supply Chain Risk Management Service Center (SC3) | June 16, 2026</a:t>
            </a:r>
            <a:endParaRPr>
              <a:latin typeface="Arial"/>
              <a:ea typeface="Arial"/>
              <a:cs typeface="Arial"/>
              <a:sym typeface="Arial"/>
            </a:endParaRPr>
          </a:p>
          <a:p>
            <a:pPr marL="0" lvl="0" indent="0" algn="l" rtl="0">
              <a:spcBef>
                <a:spcPts val="0"/>
              </a:spcBef>
              <a:spcAft>
                <a:spcPts val="0"/>
              </a:spcAft>
              <a:buNone/>
            </a:pPr>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2" name="Title 1">
            <a:extLst>
              <a:ext uri="{FF2B5EF4-FFF2-40B4-BE49-F238E27FC236}">
                <a16:creationId xmlns:a16="http://schemas.microsoft.com/office/drawing/2014/main" id="{AFF682D7-B4E3-A468-5E13-77FB368AB6CC}"/>
              </a:ext>
            </a:extLst>
          </p:cNvPr>
          <p:cNvSpPr>
            <a:spLocks noGrp="1"/>
          </p:cNvSpPr>
          <p:nvPr>
            <p:ph type="title" idx="4294967295"/>
          </p:nvPr>
        </p:nvSpPr>
        <p:spPr>
          <a:xfrm>
            <a:off x="311700" y="-572700"/>
            <a:ext cx="8520600" cy="572700"/>
          </a:xfrm>
        </p:spPr>
        <p:txBody>
          <a:bodyPr spcFirstLastPara="1" wrap="square" lIns="91425" tIns="91425" rIns="91425" bIns="91425" anchor="b" anchorCtr="0">
            <a:noAutofit/>
          </a:bodyPr>
          <a:lstStyle/>
          <a:p>
            <a:r>
              <a:rPr lang="en-US" dirty="0"/>
              <a:t>Presenter_3</a:t>
            </a:r>
          </a:p>
        </p:txBody>
      </p:sp>
      <p:sp>
        <p:nvSpPr>
          <p:cNvPr id="419" name="Google Shape;419;p53"/>
          <p:cNvSpPr txBox="1">
            <a:spLocks noGrp="1"/>
          </p:cNvSpPr>
          <p:nvPr>
            <p:ph type="subTitle" idx="4294967295"/>
          </p:nvPr>
        </p:nvSpPr>
        <p:spPr>
          <a:xfrm>
            <a:off x="3064500" y="3465800"/>
            <a:ext cx="2927400" cy="72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600">
                <a:latin typeface="Arial"/>
                <a:ea typeface="Arial"/>
                <a:cs typeface="Arial"/>
                <a:sym typeface="Arial"/>
              </a:rPr>
              <a:t>Supply Chain Risk Management Technical Lead - FAS OPTIMIZE SC3</a:t>
            </a:r>
            <a:endParaRPr sz="1600">
              <a:latin typeface="Arial"/>
              <a:ea typeface="Arial"/>
              <a:cs typeface="Arial"/>
              <a:sym typeface="Arial"/>
            </a:endParaRPr>
          </a:p>
          <a:p>
            <a:pPr marL="0" lvl="0" indent="0" algn="ctr" rtl="0">
              <a:spcBef>
                <a:spcPts val="0"/>
              </a:spcBef>
              <a:spcAft>
                <a:spcPts val="0"/>
              </a:spcAft>
              <a:buClr>
                <a:schemeClr val="dk1"/>
              </a:buClr>
              <a:buSzPts val="1100"/>
              <a:buFont typeface="Arial"/>
              <a:buNone/>
            </a:pPr>
            <a:r>
              <a:rPr lang="en" sz="1600">
                <a:latin typeface="Arial"/>
                <a:ea typeface="Arial"/>
                <a:cs typeface="Arial"/>
                <a:sym typeface="Arial"/>
              </a:rPr>
              <a:t>kelley.artz@gsa.gov</a:t>
            </a:r>
            <a:endParaRPr>
              <a:latin typeface="Arial"/>
              <a:ea typeface="Arial"/>
              <a:cs typeface="Arial"/>
              <a:sym typeface="Arial"/>
            </a:endParaRPr>
          </a:p>
        </p:txBody>
      </p:sp>
      <p:pic>
        <p:nvPicPr>
          <p:cNvPr id="421" name="Google Shape;421;p53" descr="This image features Kelley Artz, a technical lead in Supply Chain Risk Management within the FAS Optimize SC3 department."/>
          <p:cNvPicPr preferRelativeResize="0"/>
          <p:nvPr/>
        </p:nvPicPr>
        <p:blipFill rotWithShape="1">
          <a:blip r:embed="rId4">
            <a:alphaModFix/>
          </a:blip>
          <a:srcRect b="34111"/>
          <a:stretch/>
        </p:blipFill>
        <p:spPr>
          <a:xfrm>
            <a:off x="3648300" y="1231400"/>
            <a:ext cx="1847400" cy="1825800"/>
          </a:xfrm>
          <a:prstGeom prst="ellipse">
            <a:avLst/>
          </a:prstGeom>
          <a:noFill/>
          <a:ln>
            <a:noFill/>
          </a:ln>
        </p:spPr>
      </p:pic>
      <p:sp>
        <p:nvSpPr>
          <p:cNvPr id="420" name="Google Shape;420;p53"/>
          <p:cNvSpPr txBox="1">
            <a:spLocks noGrp="1"/>
          </p:cNvSpPr>
          <p:nvPr>
            <p:ph type="subTitle" idx="1"/>
          </p:nvPr>
        </p:nvSpPr>
        <p:spPr>
          <a:xfrm>
            <a:off x="3441150" y="3057200"/>
            <a:ext cx="2261700" cy="408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latin typeface="Arial"/>
                <a:ea typeface="Arial"/>
                <a:cs typeface="Arial"/>
                <a:sym typeface="Arial"/>
              </a:rPr>
              <a:t>Kelley Artz</a:t>
            </a:r>
            <a:endParaRPr>
              <a:latin typeface="Arial"/>
              <a:ea typeface="Arial"/>
              <a:cs typeface="Arial"/>
              <a:sym typeface="Arial"/>
            </a:endParaRP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54"/>
          <p:cNvSpPr txBox="1">
            <a:spLocks noGrp="1"/>
          </p:cNvSpPr>
          <p:nvPr>
            <p:ph type="title"/>
          </p:nvPr>
        </p:nvSpPr>
        <p:spPr>
          <a:xfrm>
            <a:off x="2960225" y="1838575"/>
            <a:ext cx="54708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latin typeface="Arial"/>
                <a:ea typeface="Arial"/>
                <a:cs typeface="Arial"/>
                <a:sym typeface="Arial"/>
              </a:rPr>
              <a:t>Proposed Rule</a:t>
            </a:r>
            <a:endParaRPr dirty="0">
              <a:latin typeface="Arial"/>
              <a:ea typeface="Arial"/>
              <a:cs typeface="Arial"/>
              <a:sym typeface="Arial"/>
            </a:endParaRPr>
          </a:p>
        </p:txBody>
      </p:sp>
      <p:sp>
        <p:nvSpPr>
          <p:cNvPr id="427" name="Google Shape;427;p54"/>
          <p:cNvSpPr txBox="1">
            <a:spLocks noGrp="1"/>
          </p:cNvSpPr>
          <p:nvPr>
            <p:ph type="subTitle" idx="1"/>
          </p:nvPr>
        </p:nvSpPr>
        <p:spPr>
          <a:xfrm>
            <a:off x="3968275" y="3045375"/>
            <a:ext cx="4462500" cy="678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accent2"/>
                </a:solidFill>
                <a:latin typeface="Arial"/>
                <a:ea typeface="Arial"/>
                <a:cs typeface="Arial"/>
                <a:sym typeface="Arial"/>
              </a:rPr>
              <a:t>Section 5949 of the FY 2023 National Defense Authorization Act (NDAA)</a:t>
            </a:r>
            <a:endParaRPr>
              <a:solidFill>
                <a:schemeClr val="accent2"/>
              </a:solidFill>
              <a:latin typeface="Arial"/>
              <a:ea typeface="Arial"/>
              <a:cs typeface="Arial"/>
              <a:sym typeface="Arial"/>
            </a:endParaRPr>
          </a:p>
        </p:txBody>
      </p:sp>
      <p:sp>
        <p:nvSpPr>
          <p:cNvPr id="428" name="Google Shape;428;p54"/>
          <p:cNvSpPr txBox="1"/>
          <p:nvPr/>
        </p:nvSpPr>
        <p:spPr>
          <a:xfrm>
            <a:off x="1239125" y="4254200"/>
            <a:ext cx="7260300" cy="678000"/>
          </a:xfrm>
          <a:prstGeom prst="rect">
            <a:avLst/>
          </a:prstGeom>
          <a:noFill/>
          <a:ln>
            <a:noFill/>
          </a:ln>
        </p:spPr>
        <p:txBody>
          <a:bodyPr spcFirstLastPara="1" wrap="square" lIns="91425" tIns="91425" rIns="91425" bIns="91425" anchor="t" anchorCtr="0">
            <a:noAutofit/>
          </a:bodyPr>
          <a:lstStyle/>
          <a:p>
            <a:pPr marL="2286000" lvl="0" indent="0" algn="r" rtl="0">
              <a:spcBef>
                <a:spcPts val="0"/>
              </a:spcBef>
              <a:spcAft>
                <a:spcPts val="0"/>
              </a:spcAft>
              <a:buNone/>
            </a:pPr>
            <a:r>
              <a:rPr lang="en" sz="1300">
                <a:solidFill>
                  <a:schemeClr val="dk2"/>
                </a:solidFill>
                <a:latin typeface="Montserrat"/>
                <a:ea typeface="Montserrat"/>
                <a:cs typeface="Montserrat"/>
                <a:sym typeface="Montserrat"/>
              </a:rPr>
              <a:t>This presentation is informational only and does not provide legal advice.  Please consult with appropriate legal counsel for specific application.   </a:t>
            </a:r>
            <a:endParaRPr sz="1300">
              <a:solidFill>
                <a:schemeClr val="dk2"/>
              </a:solidFill>
              <a:latin typeface="Montserrat"/>
              <a:ea typeface="Montserrat"/>
              <a:cs typeface="Montserrat"/>
              <a:sym typeface="Montserrat"/>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8"/>
          <p:cNvSpPr txBox="1">
            <a:spLocks noGrp="1"/>
          </p:cNvSpPr>
          <p:nvPr>
            <p:ph type="title"/>
          </p:nvPr>
        </p:nvSpPr>
        <p:spPr>
          <a:xfrm>
            <a:off x="2571850" y="1838575"/>
            <a:ext cx="62724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3400" dirty="0">
                <a:latin typeface="Arial"/>
                <a:ea typeface="Arial"/>
                <a:cs typeface="Arial"/>
                <a:sym typeface="Arial"/>
              </a:rPr>
              <a:t>Value Added Reseller Request for Information (RFI)</a:t>
            </a:r>
            <a:r>
              <a:rPr lang="en" dirty="0">
                <a:latin typeface="Arial"/>
                <a:ea typeface="Arial"/>
                <a:cs typeface="Arial"/>
                <a:sym typeface="Arial"/>
              </a:rPr>
              <a:t> </a:t>
            </a:r>
            <a:endParaRPr dirty="0">
              <a:latin typeface="Arial"/>
              <a:ea typeface="Arial"/>
              <a:cs typeface="Arial"/>
              <a:sym typeface="Arial"/>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432"/>
        <p:cNvGrpSpPr/>
        <p:nvPr/>
      </p:nvGrpSpPr>
      <p:grpSpPr>
        <a:xfrm>
          <a:off x="0" y="0"/>
          <a:ext cx="0" cy="0"/>
          <a:chOff x="0" y="0"/>
          <a:chExt cx="0" cy="0"/>
        </a:xfrm>
      </p:grpSpPr>
      <p:sp>
        <p:nvSpPr>
          <p:cNvPr id="433" name="Google Shape;433;p55"/>
          <p:cNvSpPr txBox="1">
            <a:spLocks noGrp="1"/>
          </p:cNvSpPr>
          <p:nvPr>
            <p:ph type="title"/>
          </p:nvPr>
        </p:nvSpPr>
        <p:spPr>
          <a:xfrm>
            <a:off x="713225" y="384048"/>
            <a:ext cx="7717500" cy="572700"/>
          </a:xfrm>
          <a:prstGeom prst="rect">
            <a:avLst/>
          </a:prstGeom>
          <a:solidFill>
            <a:srgbClr val="000000">
              <a:alpha val="0"/>
            </a:srgbClr>
          </a:solidFill>
          <a:ln>
            <a:noFill/>
          </a:ln>
        </p:spPr>
        <p:txBody>
          <a:bodyPr spcFirstLastPara="1" wrap="square" lIns="95250" tIns="95250" rIns="95250" bIns="95250" anchor="t" anchorCtr="0">
            <a:noAutofit/>
          </a:bodyPr>
          <a:lstStyle/>
          <a:p>
            <a:pPr marL="0" lvl="0" indent="0" algn="l" rtl="0">
              <a:spcBef>
                <a:spcPts val="0"/>
              </a:spcBef>
              <a:spcAft>
                <a:spcPts val="0"/>
              </a:spcAft>
              <a:buNone/>
            </a:pPr>
            <a:r>
              <a:rPr lang="en" sz="2480" b="1" dirty="0">
                <a:solidFill>
                  <a:srgbClr val="690B0B"/>
                </a:solidFill>
                <a:latin typeface="Arial"/>
                <a:ea typeface="Arial"/>
                <a:cs typeface="Arial"/>
                <a:sym typeface="Arial"/>
              </a:rPr>
              <a:t>Purpose of the Proposed Semiconductor Rule</a:t>
            </a:r>
            <a:endParaRPr sz="2480" b="1" dirty="0">
              <a:solidFill>
                <a:srgbClr val="690B0B"/>
              </a:solidFill>
              <a:latin typeface="Arial"/>
              <a:ea typeface="Arial"/>
              <a:cs typeface="Arial"/>
              <a:sym typeface="Arial"/>
            </a:endParaRPr>
          </a:p>
        </p:txBody>
      </p:sp>
      <p:grpSp>
        <p:nvGrpSpPr>
          <p:cNvPr id="434" name="Google Shape;434;p55" descr="This image highlights NDAA implementation, procurement restrictions, supply chain integrity, and visibility/control for the proposed semiconductor rule."/>
          <p:cNvGrpSpPr/>
          <p:nvPr/>
        </p:nvGrpSpPr>
        <p:grpSpPr>
          <a:xfrm>
            <a:off x="762000" y="1333500"/>
            <a:ext cx="7810500" cy="2857500"/>
            <a:chOff x="762000" y="1333500"/>
            <a:chExt cx="7810500" cy="2857500"/>
          </a:xfrm>
        </p:grpSpPr>
        <p:sp>
          <p:nvSpPr>
            <p:cNvPr id="435" name="Google Shape;435;p55"/>
            <p:cNvSpPr/>
            <p:nvPr/>
          </p:nvSpPr>
          <p:spPr>
            <a:xfrm>
              <a:off x="762000" y="1333500"/>
              <a:ext cx="3810000" cy="1333500"/>
            </a:xfrm>
            <a:prstGeom prst="roundRect">
              <a:avLst>
                <a:gd name="adj" fmla="val 5714"/>
              </a:avLst>
            </a:prstGeom>
            <a:solidFill>
              <a:srgbClr val="F8F9FA"/>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36" name="Google Shape;436;p55"/>
            <p:cNvSpPr txBox="1"/>
            <p:nvPr/>
          </p:nvSpPr>
          <p:spPr>
            <a:xfrm>
              <a:off x="904875" y="1428750"/>
              <a:ext cx="3524400" cy="1143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400" b="1">
                  <a:solidFill>
                    <a:srgbClr val="690B0B"/>
                  </a:solidFill>
                  <a:latin typeface="Arial"/>
                  <a:ea typeface="Arial"/>
                  <a:cs typeface="Arial"/>
                  <a:sym typeface="Arial"/>
                </a:rPr>
                <a:t>NDAA Implementation</a:t>
              </a:r>
              <a:endParaRPr sz="1400" b="1">
                <a:solidFill>
                  <a:srgbClr val="690B0B"/>
                </a:solidFill>
                <a:latin typeface="Arial"/>
                <a:ea typeface="Arial"/>
                <a:cs typeface="Arial"/>
                <a:sym typeface="Arial"/>
              </a:endParaRPr>
            </a:p>
            <a:p>
              <a:pPr marL="0" lvl="0" indent="0" algn="l" rtl="0">
                <a:spcBef>
                  <a:spcPts val="450"/>
                </a:spcBef>
                <a:spcAft>
                  <a:spcPts val="0"/>
                </a:spcAft>
                <a:buNone/>
              </a:pPr>
              <a:r>
                <a:rPr lang="en" sz="1100" b="0">
                  <a:solidFill>
                    <a:srgbClr val="333333"/>
                  </a:solidFill>
                  <a:latin typeface="Arial"/>
                  <a:ea typeface="Arial"/>
                  <a:cs typeface="Arial"/>
                  <a:sym typeface="Arial"/>
                </a:rPr>
                <a:t>Implements Section 5949 of the FY 2023 National Defense Authorization Act (NDAA).</a:t>
              </a:r>
              <a:endParaRPr sz="1100" b="0">
                <a:solidFill>
                  <a:srgbClr val="333333"/>
                </a:solidFill>
                <a:latin typeface="Arial"/>
                <a:ea typeface="Arial"/>
                <a:cs typeface="Arial"/>
                <a:sym typeface="Arial"/>
              </a:endParaRPr>
            </a:p>
          </p:txBody>
        </p:sp>
        <p:sp>
          <p:nvSpPr>
            <p:cNvPr id="437" name="Google Shape;437;p55"/>
            <p:cNvSpPr/>
            <p:nvPr/>
          </p:nvSpPr>
          <p:spPr>
            <a:xfrm>
              <a:off x="4762500" y="1333500"/>
              <a:ext cx="3810000" cy="1333500"/>
            </a:xfrm>
            <a:prstGeom prst="roundRect">
              <a:avLst>
                <a:gd name="adj" fmla="val 5714"/>
              </a:avLst>
            </a:prstGeom>
            <a:solidFill>
              <a:srgbClr val="F8F9FA"/>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38" name="Google Shape;438;p55"/>
            <p:cNvSpPr txBox="1"/>
            <p:nvPr/>
          </p:nvSpPr>
          <p:spPr>
            <a:xfrm>
              <a:off x="4905375" y="1428750"/>
              <a:ext cx="3524400" cy="1143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400" b="1">
                  <a:solidFill>
                    <a:srgbClr val="690B0B"/>
                  </a:solidFill>
                  <a:latin typeface="Arial"/>
                  <a:ea typeface="Arial"/>
                  <a:cs typeface="Arial"/>
                  <a:sym typeface="Arial"/>
                </a:rPr>
                <a:t>Procurement Restrictions</a:t>
              </a:r>
              <a:endParaRPr sz="1400" b="1">
                <a:solidFill>
                  <a:srgbClr val="690B0B"/>
                </a:solidFill>
                <a:latin typeface="Arial"/>
                <a:ea typeface="Arial"/>
                <a:cs typeface="Arial"/>
                <a:sym typeface="Arial"/>
              </a:endParaRPr>
            </a:p>
            <a:p>
              <a:pPr marL="0" lvl="0" indent="0" algn="l" rtl="0">
                <a:spcBef>
                  <a:spcPts val="450"/>
                </a:spcBef>
                <a:spcAft>
                  <a:spcPts val="0"/>
                </a:spcAft>
                <a:buNone/>
              </a:pPr>
              <a:r>
                <a:rPr lang="en" sz="1100" b="0">
                  <a:solidFill>
                    <a:srgbClr val="333333"/>
                  </a:solidFill>
                  <a:latin typeface="Arial"/>
                  <a:ea typeface="Arial"/>
                  <a:cs typeface="Arial"/>
                  <a:sym typeface="Arial"/>
                </a:rPr>
                <a:t>Restricts federal procurement of certain semiconductor products/services linked to security vulnerabilities.</a:t>
              </a:r>
              <a:endParaRPr sz="1100" b="0">
                <a:solidFill>
                  <a:srgbClr val="333333"/>
                </a:solidFill>
                <a:latin typeface="Arial"/>
                <a:ea typeface="Arial"/>
                <a:cs typeface="Arial"/>
                <a:sym typeface="Arial"/>
              </a:endParaRPr>
            </a:p>
          </p:txBody>
        </p:sp>
        <p:sp>
          <p:nvSpPr>
            <p:cNvPr id="439" name="Google Shape;439;p55"/>
            <p:cNvSpPr/>
            <p:nvPr/>
          </p:nvSpPr>
          <p:spPr>
            <a:xfrm>
              <a:off x="762000" y="2857500"/>
              <a:ext cx="3810000" cy="1333500"/>
            </a:xfrm>
            <a:prstGeom prst="roundRect">
              <a:avLst>
                <a:gd name="adj" fmla="val 5714"/>
              </a:avLst>
            </a:prstGeom>
            <a:solidFill>
              <a:srgbClr val="F8F9FA"/>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40" name="Google Shape;440;p55"/>
            <p:cNvSpPr txBox="1"/>
            <p:nvPr/>
          </p:nvSpPr>
          <p:spPr>
            <a:xfrm>
              <a:off x="904875" y="2952750"/>
              <a:ext cx="3524400" cy="1143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400" b="1">
                  <a:solidFill>
                    <a:srgbClr val="690B0B"/>
                  </a:solidFill>
                  <a:latin typeface="Arial"/>
                  <a:ea typeface="Arial"/>
                  <a:cs typeface="Arial"/>
                  <a:sym typeface="Arial"/>
                </a:rPr>
                <a:t>Supply Chain Integrity</a:t>
              </a:r>
              <a:endParaRPr sz="1400" b="1">
                <a:solidFill>
                  <a:srgbClr val="690B0B"/>
                </a:solidFill>
                <a:latin typeface="Arial"/>
                <a:ea typeface="Arial"/>
                <a:cs typeface="Arial"/>
                <a:sym typeface="Arial"/>
              </a:endParaRPr>
            </a:p>
            <a:p>
              <a:pPr marL="0" lvl="0" indent="0" algn="l" rtl="0">
                <a:spcBef>
                  <a:spcPts val="450"/>
                </a:spcBef>
                <a:spcAft>
                  <a:spcPts val="0"/>
                </a:spcAft>
                <a:buNone/>
              </a:pPr>
              <a:r>
                <a:rPr lang="en" sz="1100" b="0">
                  <a:solidFill>
                    <a:srgbClr val="333333"/>
                  </a:solidFill>
                  <a:latin typeface="Arial"/>
                  <a:ea typeface="Arial"/>
                  <a:cs typeface="Arial"/>
                  <a:sym typeface="Arial"/>
                </a:rPr>
                <a:t>Aims to strengthen hardware and cyber supply chain integrity across the board.</a:t>
              </a:r>
              <a:endParaRPr sz="1100" b="0">
                <a:solidFill>
                  <a:srgbClr val="333333"/>
                </a:solidFill>
                <a:latin typeface="Arial"/>
                <a:ea typeface="Arial"/>
                <a:cs typeface="Arial"/>
                <a:sym typeface="Arial"/>
              </a:endParaRPr>
            </a:p>
          </p:txBody>
        </p:sp>
        <p:sp>
          <p:nvSpPr>
            <p:cNvPr id="441" name="Google Shape;441;p55"/>
            <p:cNvSpPr/>
            <p:nvPr/>
          </p:nvSpPr>
          <p:spPr>
            <a:xfrm>
              <a:off x="4762500" y="2857500"/>
              <a:ext cx="3810000" cy="1333500"/>
            </a:xfrm>
            <a:prstGeom prst="roundRect">
              <a:avLst>
                <a:gd name="adj" fmla="val 5714"/>
              </a:avLst>
            </a:prstGeom>
            <a:solidFill>
              <a:srgbClr val="F8F9FA"/>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42" name="Google Shape;442;p55"/>
            <p:cNvSpPr txBox="1"/>
            <p:nvPr/>
          </p:nvSpPr>
          <p:spPr>
            <a:xfrm>
              <a:off x="4905375" y="2952750"/>
              <a:ext cx="3524400" cy="1143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400" b="1">
                  <a:solidFill>
                    <a:srgbClr val="690B0B"/>
                  </a:solidFill>
                  <a:latin typeface="Arial"/>
                  <a:ea typeface="Arial"/>
                  <a:cs typeface="Arial"/>
                  <a:sym typeface="Arial"/>
                </a:rPr>
                <a:t>Visibility &amp; Control</a:t>
              </a:r>
              <a:endParaRPr sz="1400" b="1">
                <a:solidFill>
                  <a:srgbClr val="690B0B"/>
                </a:solidFill>
                <a:latin typeface="Arial"/>
                <a:ea typeface="Arial"/>
                <a:cs typeface="Arial"/>
                <a:sym typeface="Arial"/>
              </a:endParaRPr>
            </a:p>
            <a:p>
              <a:pPr marL="0" lvl="0" indent="0" algn="l" rtl="0">
                <a:spcBef>
                  <a:spcPts val="450"/>
                </a:spcBef>
                <a:spcAft>
                  <a:spcPts val="0"/>
                </a:spcAft>
                <a:buNone/>
              </a:pPr>
              <a:r>
                <a:rPr lang="en" sz="1100" b="0">
                  <a:solidFill>
                    <a:srgbClr val="333333"/>
                  </a:solidFill>
                  <a:latin typeface="Arial"/>
                  <a:ea typeface="Arial"/>
                  <a:cs typeface="Arial"/>
                  <a:sym typeface="Arial"/>
                </a:rPr>
                <a:t>Drives greater visibility and control over semiconductor components in acquisitions.</a:t>
              </a:r>
              <a:endParaRPr sz="1100" b="0">
                <a:solidFill>
                  <a:srgbClr val="333333"/>
                </a:solidFill>
                <a:latin typeface="Arial"/>
                <a:ea typeface="Arial"/>
                <a:cs typeface="Arial"/>
                <a:sym typeface="Arial"/>
              </a:endParaRPr>
            </a:p>
          </p:txBody>
        </p:sp>
      </p:gr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56"/>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rial"/>
                <a:ea typeface="Arial"/>
                <a:cs typeface="Arial"/>
                <a:sym typeface="Arial"/>
              </a:rPr>
              <a:t>Scope of the Rule</a:t>
            </a:r>
            <a:endParaRPr dirty="0">
              <a:latin typeface="Arial"/>
              <a:ea typeface="Arial"/>
              <a:cs typeface="Arial"/>
              <a:sym typeface="Arial"/>
            </a:endParaRPr>
          </a:p>
        </p:txBody>
      </p:sp>
      <p:grpSp>
        <p:nvGrpSpPr>
          <p:cNvPr id="448" name="Google Shape;448;p56" descr="This image highlights procured products/services, affected systems, acquisition types, and contractual relationships within the scope of the rule."/>
          <p:cNvGrpSpPr/>
          <p:nvPr/>
        </p:nvGrpSpPr>
        <p:grpSpPr>
          <a:xfrm>
            <a:off x="762000" y="1238250"/>
            <a:ext cx="7620000" cy="2857500"/>
            <a:chOff x="762000" y="1238250"/>
            <a:chExt cx="7620000" cy="2857500"/>
          </a:xfrm>
        </p:grpSpPr>
        <p:sp>
          <p:nvSpPr>
            <p:cNvPr id="449" name="Google Shape;449;p56"/>
            <p:cNvSpPr/>
            <p:nvPr/>
          </p:nvSpPr>
          <p:spPr>
            <a:xfrm>
              <a:off x="762000" y="1238250"/>
              <a:ext cx="3619500" cy="1333500"/>
            </a:xfrm>
            <a:prstGeom prst="roundRect">
              <a:avLst>
                <a:gd name="adj" fmla="val 5714"/>
              </a:avLst>
            </a:prstGeom>
            <a:solidFill>
              <a:srgbClr val="F8F9FA"/>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50" name="Google Shape;450;p56"/>
            <p:cNvSpPr txBox="1"/>
            <p:nvPr/>
          </p:nvSpPr>
          <p:spPr>
            <a:xfrm>
              <a:off x="904875" y="1381125"/>
              <a:ext cx="3333900" cy="1047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400" b="1">
                  <a:solidFill>
                    <a:srgbClr val="690B0B"/>
                  </a:solidFill>
                  <a:latin typeface="Arial"/>
                  <a:ea typeface="Arial"/>
                  <a:cs typeface="Arial"/>
                  <a:sym typeface="Arial"/>
                </a:rPr>
                <a:t>Procured Products &amp; Services</a:t>
              </a:r>
              <a:endParaRPr sz="1400" b="1">
                <a:solidFill>
                  <a:srgbClr val="690B0B"/>
                </a:solidFill>
                <a:latin typeface="Arial"/>
                <a:ea typeface="Arial"/>
                <a:cs typeface="Arial"/>
                <a:sym typeface="Arial"/>
              </a:endParaRPr>
            </a:p>
            <a:p>
              <a:pPr marL="0" lvl="0" indent="0" algn="l" rtl="0">
                <a:spcBef>
                  <a:spcPts val="600"/>
                </a:spcBef>
                <a:spcAft>
                  <a:spcPts val="0"/>
                </a:spcAft>
                <a:buNone/>
              </a:pPr>
              <a:r>
                <a:rPr lang="en" sz="1100">
                  <a:solidFill>
                    <a:srgbClr val="333333"/>
                  </a:solidFill>
                  <a:latin typeface="Arial"/>
                  <a:ea typeface="Arial"/>
                  <a:cs typeface="Arial"/>
                  <a:sym typeface="Arial"/>
                </a:rPr>
                <a:t>Applies to electronic products and electronic services procured by federal agencies.</a:t>
              </a:r>
              <a:endParaRPr sz="1100">
                <a:solidFill>
                  <a:srgbClr val="333333"/>
                </a:solidFill>
                <a:latin typeface="Arial"/>
                <a:ea typeface="Arial"/>
                <a:cs typeface="Arial"/>
                <a:sym typeface="Arial"/>
              </a:endParaRPr>
            </a:p>
          </p:txBody>
        </p:sp>
        <p:sp>
          <p:nvSpPr>
            <p:cNvPr id="451" name="Google Shape;451;p56"/>
            <p:cNvSpPr/>
            <p:nvPr/>
          </p:nvSpPr>
          <p:spPr>
            <a:xfrm>
              <a:off x="4762500" y="1238250"/>
              <a:ext cx="3619500" cy="1333500"/>
            </a:xfrm>
            <a:prstGeom prst="roundRect">
              <a:avLst>
                <a:gd name="adj" fmla="val 5714"/>
              </a:avLst>
            </a:prstGeom>
            <a:solidFill>
              <a:srgbClr val="F8F9FA"/>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52" name="Google Shape;452;p56"/>
            <p:cNvSpPr txBox="1"/>
            <p:nvPr/>
          </p:nvSpPr>
          <p:spPr>
            <a:xfrm>
              <a:off x="4905375" y="1381125"/>
              <a:ext cx="3333900" cy="1047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400" b="1">
                  <a:solidFill>
                    <a:srgbClr val="690B0B"/>
                  </a:solidFill>
                  <a:latin typeface="Arial"/>
                  <a:ea typeface="Arial"/>
                  <a:cs typeface="Arial"/>
                  <a:sym typeface="Arial"/>
                </a:rPr>
                <a:t>Affected Systems</a:t>
              </a:r>
              <a:endParaRPr sz="1400" b="1">
                <a:solidFill>
                  <a:srgbClr val="690B0B"/>
                </a:solidFill>
                <a:latin typeface="Arial"/>
                <a:ea typeface="Arial"/>
                <a:cs typeface="Arial"/>
                <a:sym typeface="Arial"/>
              </a:endParaRPr>
            </a:p>
            <a:p>
              <a:pPr marL="0" lvl="0" indent="0" algn="l" rtl="0">
                <a:spcBef>
                  <a:spcPts val="600"/>
                </a:spcBef>
                <a:spcAft>
                  <a:spcPts val="0"/>
                </a:spcAft>
                <a:buNone/>
              </a:pPr>
              <a:r>
                <a:rPr lang="en" sz="1100">
                  <a:solidFill>
                    <a:srgbClr val="333333"/>
                  </a:solidFill>
                  <a:latin typeface="Arial"/>
                  <a:ea typeface="Arial"/>
                  <a:cs typeface="Arial"/>
                  <a:sym typeface="Arial"/>
                </a:rPr>
                <a:t>Covers IT, telecommunications, and other systems that contain semiconductors.</a:t>
              </a:r>
              <a:endParaRPr sz="1100">
                <a:solidFill>
                  <a:srgbClr val="333333"/>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100">
                  <a:solidFill>
                    <a:schemeClr val="dk1"/>
                  </a:solidFill>
                </a:rPr>
                <a:t>non-commercial services, and commercial IT &amp; telecommunication services</a:t>
              </a:r>
              <a:endParaRPr sz="1100">
                <a:solidFill>
                  <a:srgbClr val="333333"/>
                </a:solidFill>
              </a:endParaRPr>
            </a:p>
          </p:txBody>
        </p:sp>
        <p:sp>
          <p:nvSpPr>
            <p:cNvPr id="453" name="Google Shape;453;p56"/>
            <p:cNvSpPr/>
            <p:nvPr/>
          </p:nvSpPr>
          <p:spPr>
            <a:xfrm>
              <a:off x="762000" y="2762250"/>
              <a:ext cx="3619500" cy="1333500"/>
            </a:xfrm>
            <a:prstGeom prst="roundRect">
              <a:avLst>
                <a:gd name="adj" fmla="val 5714"/>
              </a:avLst>
            </a:prstGeom>
            <a:solidFill>
              <a:srgbClr val="F8F9FA"/>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54" name="Google Shape;454;p56"/>
            <p:cNvSpPr txBox="1"/>
            <p:nvPr/>
          </p:nvSpPr>
          <p:spPr>
            <a:xfrm>
              <a:off x="904875" y="2905125"/>
              <a:ext cx="3333900" cy="1047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400" b="1">
                  <a:solidFill>
                    <a:srgbClr val="690B0B"/>
                  </a:solidFill>
                  <a:latin typeface="Arial"/>
                  <a:ea typeface="Arial"/>
                  <a:cs typeface="Arial"/>
                  <a:sym typeface="Arial"/>
                </a:rPr>
                <a:t>Acquisition Types</a:t>
              </a:r>
              <a:endParaRPr sz="1400" b="1">
                <a:solidFill>
                  <a:srgbClr val="690B0B"/>
                </a:solidFill>
                <a:latin typeface="Arial"/>
                <a:ea typeface="Arial"/>
                <a:cs typeface="Arial"/>
                <a:sym typeface="Arial"/>
              </a:endParaRPr>
            </a:p>
            <a:p>
              <a:pPr marL="0" lvl="0" indent="0" algn="l" rtl="0">
                <a:spcBef>
                  <a:spcPts val="600"/>
                </a:spcBef>
                <a:spcAft>
                  <a:spcPts val="0"/>
                </a:spcAft>
                <a:buNone/>
              </a:pPr>
              <a:r>
                <a:rPr lang="en" sz="1100">
                  <a:solidFill>
                    <a:srgbClr val="333333"/>
                  </a:solidFill>
                  <a:latin typeface="Arial"/>
                  <a:ea typeface="Arial"/>
                  <a:cs typeface="Arial"/>
                  <a:sym typeface="Arial"/>
                </a:rPr>
                <a:t>Includes both non-commercial services and commer</a:t>
              </a:r>
              <a:r>
                <a:rPr lang="en" sz="1100">
                  <a:solidFill>
                    <a:srgbClr val="333333"/>
                  </a:solidFill>
                </a:rPr>
                <a:t>cial IT &amp; telecommunication services</a:t>
              </a:r>
              <a:r>
                <a:rPr lang="en" sz="1100">
                  <a:solidFill>
                    <a:srgbClr val="333333"/>
                  </a:solidFill>
                  <a:latin typeface="Arial"/>
                  <a:ea typeface="Arial"/>
                  <a:cs typeface="Arial"/>
                  <a:sym typeface="Arial"/>
                </a:rPr>
                <a:t>.</a:t>
              </a:r>
              <a:endParaRPr sz="1100">
                <a:solidFill>
                  <a:srgbClr val="333333"/>
                </a:solidFill>
                <a:latin typeface="Arial"/>
                <a:ea typeface="Arial"/>
                <a:cs typeface="Arial"/>
                <a:sym typeface="Arial"/>
              </a:endParaRPr>
            </a:p>
          </p:txBody>
        </p:sp>
        <p:sp>
          <p:nvSpPr>
            <p:cNvPr id="455" name="Google Shape;455;p56"/>
            <p:cNvSpPr/>
            <p:nvPr/>
          </p:nvSpPr>
          <p:spPr>
            <a:xfrm>
              <a:off x="4762500" y="2762250"/>
              <a:ext cx="3619500" cy="1333500"/>
            </a:xfrm>
            <a:prstGeom prst="roundRect">
              <a:avLst>
                <a:gd name="adj" fmla="val 5714"/>
              </a:avLst>
            </a:prstGeom>
            <a:solidFill>
              <a:srgbClr val="F8F9FA"/>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56" name="Google Shape;456;p56"/>
            <p:cNvSpPr txBox="1"/>
            <p:nvPr/>
          </p:nvSpPr>
          <p:spPr>
            <a:xfrm>
              <a:off x="4905375" y="2905125"/>
              <a:ext cx="3333900" cy="1047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400" b="1">
                  <a:solidFill>
                    <a:srgbClr val="690B0B"/>
                  </a:solidFill>
                  <a:latin typeface="Arial"/>
                  <a:ea typeface="Arial"/>
                  <a:cs typeface="Arial"/>
                  <a:sym typeface="Arial"/>
                </a:rPr>
                <a:t>Contractual Relationships</a:t>
              </a:r>
              <a:endParaRPr sz="1400" b="1">
                <a:solidFill>
                  <a:srgbClr val="690B0B"/>
                </a:solidFill>
                <a:latin typeface="Arial"/>
                <a:ea typeface="Arial"/>
                <a:cs typeface="Arial"/>
                <a:sym typeface="Arial"/>
              </a:endParaRPr>
            </a:p>
            <a:p>
              <a:pPr marL="0" lvl="0" indent="0" algn="l" rtl="0">
                <a:spcBef>
                  <a:spcPts val="600"/>
                </a:spcBef>
                <a:spcAft>
                  <a:spcPts val="0"/>
                </a:spcAft>
                <a:buNone/>
              </a:pPr>
              <a:r>
                <a:rPr lang="en" sz="1100">
                  <a:solidFill>
                    <a:srgbClr val="333333"/>
                  </a:solidFill>
                  <a:latin typeface="Arial"/>
                  <a:ea typeface="Arial"/>
                  <a:cs typeface="Arial"/>
                  <a:sym typeface="Arial"/>
                </a:rPr>
                <a:t>Applies to prime contracts and downstream supplier relationships across the supply chain.</a:t>
              </a:r>
              <a:endParaRPr sz="1100">
                <a:solidFill>
                  <a:srgbClr val="333333"/>
                </a:solidFill>
                <a:latin typeface="Arial"/>
                <a:ea typeface="Arial"/>
                <a:cs typeface="Arial"/>
                <a:sym typeface="Arial"/>
              </a:endParaRPr>
            </a:p>
          </p:txBody>
        </p:sp>
      </p:gr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57"/>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rial"/>
                <a:ea typeface="Arial"/>
                <a:cs typeface="Arial"/>
                <a:sym typeface="Arial"/>
              </a:rPr>
              <a:t>Prohibited Actions After Dec 23, 2027</a:t>
            </a:r>
            <a:endParaRPr dirty="0">
              <a:latin typeface="Arial"/>
              <a:ea typeface="Arial"/>
              <a:cs typeface="Arial"/>
              <a:sym typeface="Arial"/>
            </a:endParaRPr>
          </a:p>
        </p:txBody>
      </p:sp>
      <p:grpSp>
        <p:nvGrpSpPr>
          <p:cNvPr id="462" name="Google Shape;462;p57" descr="This image displays the procurement prohibition text, which states that agencies may not procure electronic products or services that include &quot;covered semiconductor products or services.&quot;&#10;"/>
          <p:cNvGrpSpPr/>
          <p:nvPr/>
        </p:nvGrpSpPr>
        <p:grpSpPr>
          <a:xfrm>
            <a:off x="714375" y="1238250"/>
            <a:ext cx="7715400" cy="952500"/>
            <a:chOff x="714375" y="1238250"/>
            <a:chExt cx="7715400" cy="952500"/>
          </a:xfrm>
        </p:grpSpPr>
        <p:sp>
          <p:nvSpPr>
            <p:cNvPr id="463" name="Google Shape;463;p57"/>
            <p:cNvSpPr/>
            <p:nvPr/>
          </p:nvSpPr>
          <p:spPr>
            <a:xfrm>
              <a:off x="714375" y="1238250"/>
              <a:ext cx="7715400" cy="952500"/>
            </a:xfrm>
            <a:prstGeom prst="roundRect">
              <a:avLst>
                <a:gd name="adj" fmla="val 10000"/>
              </a:avLst>
            </a:prstGeom>
            <a:solidFill>
              <a:srgbClr val="FDF2F2"/>
            </a:solidFill>
            <a:ln w="9525" cap="flat" cmpd="sng">
              <a:solidFill>
                <a:srgbClr val="690B0B"/>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64" name="Google Shape;464;p57"/>
            <p:cNvSpPr txBox="1"/>
            <p:nvPr/>
          </p:nvSpPr>
          <p:spPr>
            <a:xfrm>
              <a:off x="714375" y="1238250"/>
              <a:ext cx="7715400" cy="952500"/>
            </a:xfrm>
            <a:prstGeom prst="rect">
              <a:avLst/>
            </a:prstGeom>
            <a:solidFill>
              <a:schemeClr val="accent4"/>
            </a:solidFill>
            <a:ln>
              <a:noFill/>
            </a:ln>
          </p:spPr>
          <p:txBody>
            <a:bodyPr spcFirstLastPara="1" wrap="square" lIns="0" tIns="0" rIns="0" bIns="0" anchor="ctr" anchorCtr="0">
              <a:noAutofit/>
            </a:bodyPr>
            <a:lstStyle/>
            <a:p>
              <a:pPr marL="0" lvl="0" indent="0" algn="l" rtl="0">
                <a:spcBef>
                  <a:spcPts val="0"/>
                </a:spcBef>
                <a:spcAft>
                  <a:spcPts val="0"/>
                </a:spcAft>
                <a:buNone/>
              </a:pPr>
              <a:r>
                <a:rPr lang="en" sz="1400" b="1" dirty="0">
                  <a:solidFill>
                    <a:srgbClr val="690B0B"/>
                  </a:solidFill>
                  <a:latin typeface="Arial"/>
                  <a:ea typeface="Arial"/>
                  <a:cs typeface="Arial"/>
                  <a:sym typeface="Arial"/>
                </a:rPr>
                <a:t>Procurement Prohibition</a:t>
              </a:r>
              <a:endParaRPr sz="1400" b="1" dirty="0">
                <a:solidFill>
                  <a:srgbClr val="690B0B"/>
                </a:solidFill>
                <a:latin typeface="Arial"/>
                <a:ea typeface="Arial"/>
                <a:cs typeface="Arial"/>
                <a:sym typeface="Arial"/>
              </a:endParaRPr>
            </a:p>
            <a:p>
              <a:pPr marL="0" lvl="0" indent="0" algn="l" rtl="0">
                <a:spcBef>
                  <a:spcPts val="450"/>
                </a:spcBef>
                <a:spcAft>
                  <a:spcPts val="0"/>
                </a:spcAft>
                <a:buNone/>
              </a:pPr>
              <a:r>
                <a:rPr lang="en" sz="1100" b="0" dirty="0">
                  <a:solidFill>
                    <a:srgbClr val="333333"/>
                  </a:solidFill>
                  <a:latin typeface="Arial"/>
                  <a:ea typeface="Arial"/>
                  <a:cs typeface="Arial"/>
                  <a:sym typeface="Arial"/>
                </a:rPr>
                <a:t>Agencies may not procure electronic products or services that include </a:t>
              </a:r>
              <a:r>
                <a:rPr lang="en" sz="1100" b="1" dirty="0">
                  <a:solidFill>
                    <a:srgbClr val="333333"/>
                  </a:solidFill>
                  <a:latin typeface="Arial"/>
                  <a:ea typeface="Arial"/>
                  <a:cs typeface="Arial"/>
                  <a:sym typeface="Arial"/>
                </a:rPr>
                <a:t>“covered semiconductor products or services”</a:t>
              </a:r>
              <a:endParaRPr sz="1100" b="0" dirty="0">
                <a:solidFill>
                  <a:srgbClr val="333333"/>
                </a:solidFill>
                <a:latin typeface="Arial"/>
                <a:ea typeface="Arial"/>
                <a:cs typeface="Arial"/>
                <a:sym typeface="Arial"/>
              </a:endParaRPr>
            </a:p>
          </p:txBody>
        </p:sp>
      </p:grpSp>
      <p:grpSp>
        <p:nvGrpSpPr>
          <p:cNvPr id="465" name="Google Shape;465;p57" descr="This image displays the Comprehensive Application text, which states that it applies across contract solicitations, awards, and delivery of affected products/services."/>
          <p:cNvGrpSpPr/>
          <p:nvPr/>
        </p:nvGrpSpPr>
        <p:grpSpPr>
          <a:xfrm>
            <a:off x="714375" y="2333625"/>
            <a:ext cx="7715525" cy="952500"/>
            <a:chOff x="714375" y="2333625"/>
            <a:chExt cx="7715525" cy="952500"/>
          </a:xfrm>
        </p:grpSpPr>
        <p:sp>
          <p:nvSpPr>
            <p:cNvPr id="466" name="Google Shape;466;p57"/>
            <p:cNvSpPr/>
            <p:nvPr/>
          </p:nvSpPr>
          <p:spPr>
            <a:xfrm>
              <a:off x="714375" y="2333625"/>
              <a:ext cx="7715400" cy="952500"/>
            </a:xfrm>
            <a:prstGeom prst="roundRect">
              <a:avLst>
                <a:gd name="adj" fmla="val 10000"/>
              </a:avLst>
            </a:prstGeom>
            <a:solidFill>
              <a:srgbClr val="FDF2F2"/>
            </a:solidFill>
            <a:ln w="9525" cap="flat" cmpd="sng">
              <a:solidFill>
                <a:srgbClr val="690B0B"/>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67" name="Google Shape;467;p57"/>
            <p:cNvSpPr txBox="1"/>
            <p:nvPr/>
          </p:nvSpPr>
          <p:spPr>
            <a:xfrm>
              <a:off x="714500" y="2333625"/>
              <a:ext cx="7715400" cy="952500"/>
            </a:xfrm>
            <a:prstGeom prst="rect">
              <a:avLst/>
            </a:prstGeom>
            <a:solidFill>
              <a:schemeClr val="accent4"/>
            </a:solidFill>
            <a:ln>
              <a:noFill/>
            </a:ln>
          </p:spPr>
          <p:txBody>
            <a:bodyPr spcFirstLastPara="1" wrap="square" lIns="0" tIns="0" rIns="0" bIns="0" anchor="ctr" anchorCtr="0">
              <a:noAutofit/>
            </a:bodyPr>
            <a:lstStyle/>
            <a:p>
              <a:pPr marL="0" lvl="0" indent="0" algn="l" rtl="0">
                <a:spcBef>
                  <a:spcPts val="0"/>
                </a:spcBef>
                <a:spcAft>
                  <a:spcPts val="0"/>
                </a:spcAft>
                <a:buNone/>
              </a:pPr>
              <a:r>
                <a:rPr lang="en" sz="1400" b="1" dirty="0">
                  <a:solidFill>
                    <a:srgbClr val="690B0B"/>
                  </a:solidFill>
                  <a:latin typeface="Arial"/>
                  <a:ea typeface="Arial"/>
                  <a:cs typeface="Arial"/>
                  <a:sym typeface="Arial"/>
                </a:rPr>
                <a:t>Comprehensive Application</a:t>
              </a:r>
              <a:endParaRPr sz="1400" b="1" dirty="0">
                <a:solidFill>
                  <a:srgbClr val="690B0B"/>
                </a:solidFill>
                <a:latin typeface="Arial"/>
                <a:ea typeface="Arial"/>
                <a:cs typeface="Arial"/>
                <a:sym typeface="Arial"/>
              </a:endParaRPr>
            </a:p>
            <a:p>
              <a:pPr marL="0" lvl="0" indent="0" algn="l" rtl="0">
                <a:spcBef>
                  <a:spcPts val="450"/>
                </a:spcBef>
                <a:spcAft>
                  <a:spcPts val="0"/>
                </a:spcAft>
                <a:buNone/>
              </a:pPr>
              <a:r>
                <a:rPr lang="en" sz="1100" b="0" dirty="0">
                  <a:solidFill>
                    <a:srgbClr val="333333"/>
                  </a:solidFill>
                  <a:latin typeface="Arial"/>
                  <a:ea typeface="Arial"/>
                  <a:cs typeface="Arial"/>
                  <a:sym typeface="Arial"/>
                </a:rPr>
                <a:t>Applies across contract solicitations, awards, and delivery of affected products/services</a:t>
              </a:r>
              <a:endParaRPr sz="1100" b="0" dirty="0">
                <a:solidFill>
                  <a:srgbClr val="333333"/>
                </a:solidFill>
                <a:latin typeface="Arial"/>
                <a:ea typeface="Arial"/>
                <a:cs typeface="Arial"/>
                <a:sym typeface="Arial"/>
              </a:endParaRPr>
            </a:p>
          </p:txBody>
        </p:sp>
      </p:grpSp>
      <p:grpSp>
        <p:nvGrpSpPr>
          <p:cNvPr id="468" name="Google Shape;468;p57" descr="This image displays the Compliance Certification text, which states that the new FAR provision will require compliance certification during acquisition."/>
          <p:cNvGrpSpPr/>
          <p:nvPr/>
        </p:nvGrpSpPr>
        <p:grpSpPr>
          <a:xfrm>
            <a:off x="714375" y="3429000"/>
            <a:ext cx="7715400" cy="952500"/>
            <a:chOff x="714375" y="3429000"/>
            <a:chExt cx="7715400" cy="952500"/>
          </a:xfrm>
        </p:grpSpPr>
        <p:sp>
          <p:nvSpPr>
            <p:cNvPr id="469" name="Google Shape;469;p57"/>
            <p:cNvSpPr/>
            <p:nvPr/>
          </p:nvSpPr>
          <p:spPr>
            <a:xfrm>
              <a:off x="714375" y="3429000"/>
              <a:ext cx="7715400" cy="952500"/>
            </a:xfrm>
            <a:prstGeom prst="roundRect">
              <a:avLst>
                <a:gd name="adj" fmla="val 10000"/>
              </a:avLst>
            </a:prstGeom>
            <a:solidFill>
              <a:srgbClr val="FDF2F2"/>
            </a:solidFill>
            <a:ln w="9525" cap="flat" cmpd="sng">
              <a:solidFill>
                <a:srgbClr val="690B0B"/>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70" name="Google Shape;470;p57"/>
            <p:cNvSpPr txBox="1"/>
            <p:nvPr/>
          </p:nvSpPr>
          <p:spPr>
            <a:xfrm>
              <a:off x="714375" y="3429000"/>
              <a:ext cx="7524900" cy="952500"/>
            </a:xfrm>
            <a:prstGeom prst="rect">
              <a:avLst/>
            </a:prstGeom>
            <a:solidFill>
              <a:schemeClr val="lt2"/>
            </a:solidFill>
            <a:ln>
              <a:noFill/>
            </a:ln>
          </p:spPr>
          <p:txBody>
            <a:bodyPr spcFirstLastPara="1" wrap="square" lIns="0" tIns="0" rIns="0" bIns="0" anchor="ctr" anchorCtr="0">
              <a:noAutofit/>
            </a:bodyPr>
            <a:lstStyle/>
            <a:p>
              <a:pPr marL="0" lvl="0" indent="0" algn="l" rtl="0">
                <a:spcBef>
                  <a:spcPts val="0"/>
                </a:spcBef>
                <a:spcAft>
                  <a:spcPts val="0"/>
                </a:spcAft>
                <a:buNone/>
              </a:pPr>
              <a:r>
                <a:rPr lang="en" sz="1400" b="1" dirty="0">
                  <a:solidFill>
                    <a:srgbClr val="690B0B"/>
                  </a:solidFill>
                  <a:latin typeface="Arial"/>
                  <a:ea typeface="Arial"/>
                  <a:cs typeface="Arial"/>
                  <a:sym typeface="Arial"/>
                </a:rPr>
                <a:t>Compliance Certification</a:t>
              </a:r>
              <a:endParaRPr sz="1400" b="1" dirty="0">
                <a:solidFill>
                  <a:srgbClr val="690B0B"/>
                </a:solidFill>
                <a:latin typeface="Arial"/>
                <a:ea typeface="Arial"/>
                <a:cs typeface="Arial"/>
                <a:sym typeface="Arial"/>
              </a:endParaRPr>
            </a:p>
            <a:p>
              <a:pPr marL="0" lvl="0" indent="0" algn="l" rtl="0">
                <a:spcBef>
                  <a:spcPts val="450"/>
                </a:spcBef>
                <a:spcAft>
                  <a:spcPts val="0"/>
                </a:spcAft>
                <a:buNone/>
              </a:pPr>
              <a:r>
                <a:rPr lang="en" sz="1100" b="0" dirty="0">
                  <a:solidFill>
                    <a:srgbClr val="333333"/>
                  </a:solidFill>
                  <a:latin typeface="Arial"/>
                  <a:ea typeface="Arial"/>
                  <a:cs typeface="Arial"/>
                  <a:sym typeface="Arial"/>
                </a:rPr>
                <a:t>New FAR </a:t>
              </a:r>
              <a:r>
                <a:rPr lang="en" sz="1100" dirty="0">
                  <a:solidFill>
                    <a:srgbClr val="333333"/>
                  </a:solidFill>
                </a:rPr>
                <a:t>provision </a:t>
              </a:r>
              <a:r>
                <a:rPr lang="en" sz="1100" b="0" dirty="0">
                  <a:solidFill>
                    <a:srgbClr val="333333"/>
                  </a:solidFill>
                  <a:latin typeface="Arial"/>
                  <a:ea typeface="Arial"/>
                  <a:cs typeface="Arial"/>
                  <a:sym typeface="Arial"/>
                </a:rPr>
                <a:t> will require compliance certification during acquisition</a:t>
              </a:r>
              <a:endParaRPr sz="1100" b="0" dirty="0">
                <a:solidFill>
                  <a:srgbClr val="333333"/>
                </a:solidFill>
                <a:latin typeface="Arial"/>
                <a:ea typeface="Arial"/>
                <a:cs typeface="Arial"/>
                <a:sym typeface="Arial"/>
              </a:endParaRPr>
            </a:p>
          </p:txBody>
        </p:sp>
      </p:gr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2" name="Title 1">
            <a:extLst>
              <a:ext uri="{FF2B5EF4-FFF2-40B4-BE49-F238E27FC236}">
                <a16:creationId xmlns:a16="http://schemas.microsoft.com/office/drawing/2014/main" id="{CD93265D-085D-8109-FA26-40F911435D1A}"/>
              </a:ext>
            </a:extLst>
          </p:cNvPr>
          <p:cNvSpPr>
            <a:spLocks noGrp="1"/>
          </p:cNvSpPr>
          <p:nvPr>
            <p:ph type="title" idx="4294967295"/>
          </p:nvPr>
        </p:nvSpPr>
        <p:spPr>
          <a:xfrm>
            <a:off x="311700" y="-572700"/>
            <a:ext cx="8520600" cy="572700"/>
          </a:xfrm>
        </p:spPr>
        <p:txBody>
          <a:bodyPr spcFirstLastPara="1" wrap="square" lIns="91425" tIns="91425" rIns="91425" bIns="91425" anchor="b" anchorCtr="0">
            <a:noAutofit/>
          </a:bodyPr>
          <a:lstStyle/>
          <a:p>
            <a:r>
              <a:rPr lang="en-US" dirty="0"/>
              <a:t>Vendor Disclosure</a:t>
            </a:r>
          </a:p>
        </p:txBody>
      </p:sp>
      <p:pic>
        <p:nvPicPr>
          <p:cNvPr id="4" name="Picture 3" descr="This image illustrates the workflow for vendor disclosure and certification requirements.&#10;">
            <a:extLst>
              <a:ext uri="{FF2B5EF4-FFF2-40B4-BE49-F238E27FC236}">
                <a16:creationId xmlns:a16="http://schemas.microsoft.com/office/drawing/2014/main" id="{F3563F1A-4138-724D-4495-6A763B6C82EE}"/>
              </a:ext>
            </a:extLst>
          </p:cNvPr>
          <p:cNvPicPr>
            <a:picLocks noChangeAspect="1"/>
          </p:cNvPicPr>
          <p:nvPr/>
        </p:nvPicPr>
        <p:blipFill>
          <a:blip r:embed="rId4"/>
          <a:stretch>
            <a:fillRect/>
          </a:stretch>
        </p:blipFill>
        <p:spPr>
          <a:xfrm>
            <a:off x="0" y="-1"/>
            <a:ext cx="9144000" cy="4829175"/>
          </a:xfrm>
          <a:prstGeom prst="rect">
            <a:avLst/>
          </a:prstGeom>
        </p:spPr>
      </p:pic>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2" name="Title 1">
            <a:extLst>
              <a:ext uri="{FF2B5EF4-FFF2-40B4-BE49-F238E27FC236}">
                <a16:creationId xmlns:a16="http://schemas.microsoft.com/office/drawing/2014/main" id="{9605C262-8F4D-8091-6710-956C28E342AF}"/>
              </a:ext>
            </a:extLst>
          </p:cNvPr>
          <p:cNvSpPr>
            <a:spLocks noGrp="1"/>
          </p:cNvSpPr>
          <p:nvPr>
            <p:ph type="title" idx="4294967295"/>
          </p:nvPr>
        </p:nvSpPr>
        <p:spPr>
          <a:xfrm>
            <a:off x="311700" y="-572700"/>
            <a:ext cx="8520600" cy="572700"/>
          </a:xfrm>
        </p:spPr>
        <p:txBody>
          <a:bodyPr spcFirstLastPara="1" wrap="square" lIns="91425" tIns="91425" rIns="91425" bIns="91425" anchor="b" anchorCtr="0">
            <a:noAutofit/>
          </a:bodyPr>
          <a:lstStyle/>
          <a:p>
            <a:r>
              <a:rPr lang="en-US" dirty="0"/>
              <a:t>Exceptions &amp; Transitional Relief</a:t>
            </a:r>
          </a:p>
        </p:txBody>
      </p:sp>
      <p:pic>
        <p:nvPicPr>
          <p:cNvPr id="481" name="Google Shape;481;p59" descr="Beautify as image"/>
          <p:cNvPicPr preferRelativeResize="0"/>
          <p:nvPr/>
        </p:nvPicPr>
        <p:blipFill>
          <a:blip r:embed="rId4">
            <a:alphaModFix/>
          </a:blip>
          <a:stretch>
            <a:fillRect/>
          </a:stretch>
        </p:blipFill>
        <p:spPr>
          <a:xfrm>
            <a:off x="0" y="-1"/>
            <a:ext cx="9144000" cy="4824249"/>
          </a:xfrm>
          <a:prstGeom prst="rect">
            <a:avLst/>
          </a:prstGeom>
          <a:noFill/>
          <a:ln>
            <a:noFill/>
          </a:ln>
        </p:spPr>
      </p:pic>
      <p:pic>
        <p:nvPicPr>
          <p:cNvPr id="4" name="Picture 3">
            <a:extLst>
              <a:ext uri="{FF2B5EF4-FFF2-40B4-BE49-F238E27FC236}">
                <a16:creationId xmlns:a16="http://schemas.microsoft.com/office/drawing/2014/main" id="{757CE877-F14B-7FBA-00F8-DDB5CB33AB3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684642" y="4587767"/>
            <a:ext cx="295316" cy="236482"/>
          </a:xfrm>
          <a:prstGeom prst="rect">
            <a:avLst/>
          </a:prstGeom>
        </p:spPr>
      </p:pic>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2" name="Title 1">
            <a:extLst>
              <a:ext uri="{FF2B5EF4-FFF2-40B4-BE49-F238E27FC236}">
                <a16:creationId xmlns:a16="http://schemas.microsoft.com/office/drawing/2014/main" id="{8ED5A5CF-95BD-E694-BAED-04273DB8C67A}"/>
              </a:ext>
            </a:extLst>
          </p:cNvPr>
          <p:cNvSpPr>
            <a:spLocks noGrp="1"/>
          </p:cNvSpPr>
          <p:nvPr>
            <p:ph type="title" idx="4294967295"/>
          </p:nvPr>
        </p:nvSpPr>
        <p:spPr>
          <a:xfrm>
            <a:off x="311700" y="-572700"/>
            <a:ext cx="8520600" cy="572700"/>
          </a:xfrm>
        </p:spPr>
        <p:txBody>
          <a:bodyPr spcFirstLastPara="1" wrap="square" lIns="91425" tIns="91425" rIns="91425" bIns="91425" anchor="b" anchorCtr="0">
            <a:noAutofit/>
          </a:bodyPr>
          <a:lstStyle/>
          <a:p>
            <a:r>
              <a:rPr lang="en-US" dirty="0"/>
              <a:t>Implementation Impacts</a:t>
            </a:r>
          </a:p>
        </p:txBody>
      </p:sp>
      <p:pic>
        <p:nvPicPr>
          <p:cNvPr id="486" name="Google Shape;486;p60" descr="Beautify as image"/>
          <p:cNvPicPr preferRelativeResize="0"/>
          <p:nvPr/>
        </p:nvPicPr>
        <p:blipFill>
          <a:blip r:embed="rId4">
            <a:alphaModFix/>
          </a:blip>
          <a:stretch>
            <a:fillRect/>
          </a:stretch>
        </p:blipFill>
        <p:spPr>
          <a:xfrm>
            <a:off x="-35700" y="0"/>
            <a:ext cx="9210675" cy="5143500"/>
          </a:xfrm>
          <a:prstGeom prst="rect">
            <a:avLst/>
          </a:prstGeom>
          <a:noFill/>
          <a:ln>
            <a:noFill/>
          </a:ln>
        </p:spPr>
      </p:pic>
      <p:pic>
        <p:nvPicPr>
          <p:cNvPr id="4" name="Picture 3">
            <a:extLst>
              <a:ext uri="{FF2B5EF4-FFF2-40B4-BE49-F238E27FC236}">
                <a16:creationId xmlns:a16="http://schemas.microsoft.com/office/drawing/2014/main" id="{4EDF5959-6CA2-95A5-9B7B-B6C98034758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617957" y="4863663"/>
            <a:ext cx="428685" cy="279838"/>
          </a:xfrm>
          <a:prstGeom prst="rect">
            <a:avLst/>
          </a:prstGeom>
        </p:spPr>
      </p:pic>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2" name="Title 1">
            <a:extLst>
              <a:ext uri="{FF2B5EF4-FFF2-40B4-BE49-F238E27FC236}">
                <a16:creationId xmlns:a16="http://schemas.microsoft.com/office/drawing/2014/main" id="{9C25BB3A-06E0-A56D-FAE2-0C687B9A36F7}"/>
              </a:ext>
            </a:extLst>
          </p:cNvPr>
          <p:cNvSpPr>
            <a:spLocks noGrp="1"/>
          </p:cNvSpPr>
          <p:nvPr>
            <p:ph type="title" idx="4294967295"/>
          </p:nvPr>
        </p:nvSpPr>
        <p:spPr>
          <a:xfrm>
            <a:off x="311700" y="-572700"/>
            <a:ext cx="8520600" cy="572700"/>
          </a:xfrm>
        </p:spPr>
        <p:txBody>
          <a:bodyPr spcFirstLastPara="1" wrap="square" lIns="91425" tIns="91425" rIns="91425" bIns="91425" anchor="b" anchorCtr="0">
            <a:noAutofit/>
          </a:bodyPr>
          <a:lstStyle/>
          <a:p>
            <a:r>
              <a:rPr lang="en-US" dirty="0"/>
              <a:t>Strategic Implications</a:t>
            </a:r>
          </a:p>
        </p:txBody>
      </p:sp>
      <p:pic>
        <p:nvPicPr>
          <p:cNvPr id="491" name="Google Shape;491;p61" descr="Beautify as image"/>
          <p:cNvPicPr preferRelativeResize="0"/>
          <p:nvPr/>
        </p:nvPicPr>
        <p:blipFill>
          <a:blip r:embed="rId4">
            <a:alphaModFix/>
          </a:blip>
          <a:stretch>
            <a:fillRect/>
          </a:stretch>
        </p:blipFill>
        <p:spPr>
          <a:xfrm>
            <a:off x="-35700" y="0"/>
            <a:ext cx="9210675" cy="5143500"/>
          </a:xfrm>
          <a:prstGeom prst="rect">
            <a:avLst/>
          </a:prstGeom>
          <a:noFill/>
          <a:ln>
            <a:noFill/>
          </a:ln>
        </p:spPr>
      </p:pic>
      <p:pic>
        <p:nvPicPr>
          <p:cNvPr id="4" name="Picture 3">
            <a:extLst>
              <a:ext uri="{FF2B5EF4-FFF2-40B4-BE49-F238E27FC236}">
                <a16:creationId xmlns:a16="http://schemas.microsoft.com/office/drawing/2014/main" id="{36AB2F97-C9F1-5571-80D6-061A59A626D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617957" y="4863319"/>
            <a:ext cx="428685" cy="209579"/>
          </a:xfrm>
          <a:prstGeom prst="rect">
            <a:avLst/>
          </a:prstGeom>
        </p:spPr>
      </p:pic>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8" name="Google Shape;498;p62"/>
          <p:cNvSpPr txBox="1">
            <a:spLocks noGrp="1"/>
          </p:cNvSpPr>
          <p:nvPr>
            <p:ph type="title"/>
          </p:nvPr>
        </p:nvSpPr>
        <p:spPr>
          <a:xfrm>
            <a:off x="2975775" y="384050"/>
            <a:ext cx="5485500" cy="62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rial"/>
                <a:ea typeface="Arial"/>
                <a:cs typeface="Arial"/>
                <a:sym typeface="Arial"/>
              </a:rPr>
              <a:t>Timeline &amp; Next Steps</a:t>
            </a:r>
            <a:endParaRPr dirty="0">
              <a:latin typeface="Arial"/>
              <a:ea typeface="Arial"/>
              <a:cs typeface="Arial"/>
              <a:sym typeface="Arial"/>
            </a:endParaRPr>
          </a:p>
        </p:txBody>
      </p:sp>
      <p:pic>
        <p:nvPicPr>
          <p:cNvPr id="496" name="Google Shape;496;p62">
            <a:extLst>
              <a:ext uri="{C183D7F6-B498-43B3-948B-1728B52AA6E4}">
                <adec:decorative xmlns:adec="http://schemas.microsoft.com/office/drawing/2017/decorative" val="1"/>
              </a:ext>
            </a:extLst>
          </p:cNvPr>
          <p:cNvPicPr preferRelativeResize="0"/>
          <p:nvPr/>
        </p:nvPicPr>
        <p:blipFill rotWithShape="1">
          <a:blip r:embed="rId4">
            <a:alphaModFix/>
          </a:blip>
          <a:srcRect l="22083" r="22083"/>
          <a:stretch/>
        </p:blipFill>
        <p:spPr>
          <a:xfrm>
            <a:off x="243425" y="380375"/>
            <a:ext cx="2447150" cy="4382774"/>
          </a:xfrm>
          <a:prstGeom prst="rect">
            <a:avLst/>
          </a:prstGeom>
          <a:noFill/>
          <a:ln>
            <a:noFill/>
          </a:ln>
        </p:spPr>
      </p:pic>
      <p:sp>
        <p:nvSpPr>
          <p:cNvPr id="497" name="Google Shape;497;p62"/>
          <p:cNvSpPr txBox="1">
            <a:spLocks noGrp="1"/>
          </p:cNvSpPr>
          <p:nvPr>
            <p:ph type="body" idx="1"/>
          </p:nvPr>
        </p:nvSpPr>
        <p:spPr>
          <a:xfrm>
            <a:off x="2893700" y="1522375"/>
            <a:ext cx="5793000" cy="3240900"/>
          </a:xfrm>
          <a:prstGeom prst="rect">
            <a:avLst/>
          </a:prstGeom>
        </p:spPr>
        <p:txBody>
          <a:bodyPr spcFirstLastPara="1" wrap="square" lIns="91425" tIns="91425" rIns="91425" bIns="91425" anchor="t" anchorCtr="0">
            <a:noAutofit/>
          </a:bodyPr>
          <a:lstStyle/>
          <a:p>
            <a:pPr marL="457200" lvl="0" indent="-336550" algn="l" rtl="0">
              <a:lnSpc>
                <a:spcPct val="200000"/>
              </a:lnSpc>
              <a:spcBef>
                <a:spcPts val="0"/>
              </a:spcBef>
              <a:spcAft>
                <a:spcPts val="0"/>
              </a:spcAft>
              <a:buClr>
                <a:schemeClr val="dk1"/>
              </a:buClr>
              <a:buSzPts val="1700"/>
              <a:buFont typeface="Arial"/>
              <a:buChar char="●"/>
            </a:pPr>
            <a:r>
              <a:rPr lang="en" sz="1700">
                <a:solidFill>
                  <a:schemeClr val="dk1"/>
                </a:solidFill>
                <a:latin typeface="Arial"/>
                <a:ea typeface="Arial"/>
                <a:cs typeface="Arial"/>
                <a:sym typeface="Arial"/>
              </a:rPr>
              <a:t>Proposed rule issued: Feb 17, 2026</a:t>
            </a:r>
            <a:endParaRPr sz="1700">
              <a:solidFill>
                <a:schemeClr val="dk1"/>
              </a:solidFill>
              <a:latin typeface="Arial"/>
              <a:ea typeface="Arial"/>
              <a:cs typeface="Arial"/>
              <a:sym typeface="Arial"/>
            </a:endParaRPr>
          </a:p>
          <a:p>
            <a:pPr marL="457200" lvl="0" indent="-336550" algn="l" rtl="0">
              <a:lnSpc>
                <a:spcPct val="200000"/>
              </a:lnSpc>
              <a:spcBef>
                <a:spcPts val="0"/>
              </a:spcBef>
              <a:spcAft>
                <a:spcPts val="0"/>
              </a:spcAft>
              <a:buClr>
                <a:schemeClr val="dk1"/>
              </a:buClr>
              <a:buSzPts val="1700"/>
              <a:buFont typeface="Arial"/>
              <a:buChar char="●"/>
            </a:pPr>
            <a:r>
              <a:rPr lang="en" sz="1700">
                <a:solidFill>
                  <a:schemeClr val="dk1"/>
                </a:solidFill>
                <a:latin typeface="Arial"/>
                <a:ea typeface="Arial"/>
                <a:cs typeface="Arial"/>
                <a:sym typeface="Arial"/>
              </a:rPr>
              <a:t>Public comments due: Apr 20, 2026</a:t>
            </a:r>
            <a:endParaRPr sz="1700">
              <a:solidFill>
                <a:schemeClr val="dk1"/>
              </a:solidFill>
              <a:latin typeface="Arial"/>
              <a:ea typeface="Arial"/>
              <a:cs typeface="Arial"/>
              <a:sym typeface="Arial"/>
            </a:endParaRPr>
          </a:p>
          <a:p>
            <a:pPr marL="457200" lvl="0" indent="-336550" algn="l" rtl="0">
              <a:lnSpc>
                <a:spcPct val="200000"/>
              </a:lnSpc>
              <a:spcBef>
                <a:spcPts val="0"/>
              </a:spcBef>
              <a:spcAft>
                <a:spcPts val="0"/>
              </a:spcAft>
              <a:buClr>
                <a:schemeClr val="dk1"/>
              </a:buClr>
              <a:buSzPts val="1700"/>
              <a:buFont typeface="Arial"/>
              <a:buChar char="●"/>
            </a:pPr>
            <a:r>
              <a:rPr lang="en" sz="1700" b="1">
                <a:solidFill>
                  <a:schemeClr val="dk1"/>
                </a:solidFill>
                <a:latin typeface="Arial"/>
                <a:ea typeface="Arial"/>
                <a:cs typeface="Arial"/>
                <a:sym typeface="Arial"/>
              </a:rPr>
              <a:t>Prohibition effective: Dec 23, 2027</a:t>
            </a:r>
            <a:endParaRPr sz="1700" b="1">
              <a:solidFill>
                <a:schemeClr val="dk1"/>
              </a:solidFill>
              <a:latin typeface="Arial"/>
              <a:ea typeface="Arial"/>
              <a:cs typeface="Arial"/>
              <a:sym typeface="Arial"/>
            </a:endParaRPr>
          </a:p>
          <a:p>
            <a:pPr marL="457200" lvl="0" indent="-336550" algn="l" rtl="0">
              <a:lnSpc>
                <a:spcPct val="200000"/>
              </a:lnSpc>
              <a:spcBef>
                <a:spcPts val="0"/>
              </a:spcBef>
              <a:spcAft>
                <a:spcPts val="0"/>
              </a:spcAft>
              <a:buClr>
                <a:schemeClr val="dk1"/>
              </a:buClr>
              <a:buSzPts val="1700"/>
              <a:buFont typeface="Arial"/>
              <a:buChar char="●"/>
            </a:pPr>
            <a:r>
              <a:rPr lang="en" sz="1700">
                <a:solidFill>
                  <a:schemeClr val="dk1"/>
                </a:solidFill>
                <a:latin typeface="Arial"/>
                <a:ea typeface="Arial"/>
                <a:cs typeface="Arial"/>
                <a:sym typeface="Arial"/>
              </a:rPr>
              <a:t>Transitional exceptions apply through Dec 23, 2028</a:t>
            </a:r>
            <a:endParaRPr sz="1700">
              <a:solidFill>
                <a:schemeClr val="dk1"/>
              </a:solidFill>
              <a:latin typeface="Arial"/>
              <a:ea typeface="Arial"/>
              <a:cs typeface="Arial"/>
              <a:sym typeface="Arial"/>
            </a:endParaRPr>
          </a:p>
          <a:p>
            <a:pPr marL="457200" lvl="0" indent="-336550" algn="l" rtl="0">
              <a:lnSpc>
                <a:spcPct val="200000"/>
              </a:lnSpc>
              <a:spcBef>
                <a:spcPts val="0"/>
              </a:spcBef>
              <a:spcAft>
                <a:spcPts val="0"/>
              </a:spcAft>
              <a:buClr>
                <a:schemeClr val="dk1"/>
              </a:buClr>
              <a:buSzPts val="1700"/>
              <a:buFont typeface="Arial"/>
              <a:buChar char="●"/>
            </a:pPr>
            <a:r>
              <a:rPr lang="en" sz="1700">
                <a:solidFill>
                  <a:schemeClr val="dk1"/>
                </a:solidFill>
                <a:latin typeface="Arial"/>
                <a:ea typeface="Arial"/>
                <a:cs typeface="Arial"/>
                <a:sym typeface="Arial"/>
              </a:rPr>
              <a:t>FAS has begun readiness planning</a:t>
            </a:r>
            <a:endParaRPr sz="1700">
              <a:solidFill>
                <a:schemeClr val="dk1"/>
              </a:solidFill>
              <a:latin typeface="Arial"/>
              <a:ea typeface="Arial"/>
              <a:cs typeface="Arial"/>
              <a:sym typeface="Arial"/>
            </a:endParaRPr>
          </a:p>
          <a:p>
            <a:pPr marL="0" lvl="0" indent="0" algn="l" rtl="0">
              <a:spcBef>
                <a:spcPts val="1600"/>
              </a:spcBef>
              <a:spcAft>
                <a:spcPts val="0"/>
              </a:spcAft>
              <a:buNone/>
            </a:pPr>
            <a:endParaRPr sz="1700">
              <a:solidFill>
                <a:schemeClr val="dk1"/>
              </a:solidFill>
              <a:latin typeface="Arial"/>
              <a:ea typeface="Arial"/>
              <a:cs typeface="Arial"/>
              <a:sym typeface="Arial"/>
            </a:endParaRPr>
          </a:p>
          <a:p>
            <a:pPr marL="0" lvl="0" indent="0" algn="l" rtl="0">
              <a:spcBef>
                <a:spcPts val="1600"/>
              </a:spcBef>
              <a:spcAft>
                <a:spcPts val="0"/>
              </a:spcAft>
              <a:buNone/>
            </a:pPr>
            <a:endParaRPr sz="1700">
              <a:solidFill>
                <a:schemeClr val="dk1"/>
              </a:solidFill>
              <a:latin typeface="Arial"/>
              <a:ea typeface="Arial"/>
              <a:cs typeface="Arial"/>
              <a:sym typeface="Arial"/>
            </a:endParaRPr>
          </a:p>
          <a:p>
            <a:pPr marL="0" lvl="0" indent="0" algn="l" rtl="0">
              <a:spcBef>
                <a:spcPts val="1600"/>
              </a:spcBef>
              <a:spcAft>
                <a:spcPts val="1600"/>
              </a:spcAft>
              <a:buNone/>
            </a:pPr>
            <a:endParaRPr sz="1700">
              <a:solidFill>
                <a:schemeClr val="dk1"/>
              </a:solidFill>
              <a:latin typeface="Arial"/>
              <a:ea typeface="Arial"/>
              <a:cs typeface="Arial"/>
              <a:sym typeface="Arial"/>
            </a:endParaRP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2"/>
        <p:cNvGrpSpPr/>
        <p:nvPr/>
      </p:nvGrpSpPr>
      <p:grpSpPr>
        <a:xfrm>
          <a:off x="0" y="0"/>
          <a:ext cx="0" cy="0"/>
          <a:chOff x="0" y="0"/>
          <a:chExt cx="0" cy="0"/>
        </a:xfrm>
      </p:grpSpPr>
      <p:sp>
        <p:nvSpPr>
          <p:cNvPr id="503" name="Google Shape;503;p63"/>
          <p:cNvSpPr txBox="1">
            <a:spLocks noGrp="1"/>
          </p:cNvSpPr>
          <p:nvPr>
            <p:ph type="ctrTitle"/>
          </p:nvPr>
        </p:nvSpPr>
        <p:spPr>
          <a:xfrm>
            <a:off x="439531" y="1172225"/>
            <a:ext cx="60171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400">
                <a:latin typeface="Arial"/>
                <a:ea typeface="Arial"/>
                <a:cs typeface="Arial"/>
                <a:sym typeface="Arial"/>
              </a:rPr>
              <a:t>Anticipated Changes to the Multiple Award Schedule (MAS) Pricing Algorithm</a:t>
            </a:r>
            <a:endParaRPr sz="3400">
              <a:latin typeface="Arial"/>
              <a:ea typeface="Arial"/>
              <a:cs typeface="Arial"/>
              <a:sym typeface="Arial"/>
            </a:endParaRPr>
          </a:p>
        </p:txBody>
      </p:sp>
      <p:sp>
        <p:nvSpPr>
          <p:cNvPr id="504" name="Google Shape;504;p63"/>
          <p:cNvSpPr txBox="1">
            <a:spLocks noGrp="1"/>
          </p:cNvSpPr>
          <p:nvPr>
            <p:ph type="subTitle" idx="1"/>
          </p:nvPr>
        </p:nvSpPr>
        <p:spPr>
          <a:xfrm>
            <a:off x="439525" y="3261775"/>
            <a:ext cx="6017100" cy="55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rial"/>
                <a:ea typeface="Arial"/>
                <a:cs typeface="Arial"/>
                <a:sym typeface="Arial"/>
              </a:rPr>
              <a:t>Office of Mission Delivery | June 16, 2026</a:t>
            </a:r>
            <a:endParaRPr>
              <a:latin typeface="Arial"/>
              <a:ea typeface="Arial"/>
              <a:cs typeface="Arial"/>
              <a:sym typeface="Arial"/>
            </a:endParaRPr>
          </a:p>
          <a:p>
            <a:pPr marL="0" lvl="0" indent="0" algn="l" rtl="0">
              <a:spcBef>
                <a:spcPts val="0"/>
              </a:spcBef>
              <a:spcAft>
                <a:spcPts val="0"/>
              </a:spcAft>
              <a:buNone/>
            </a:pPr>
            <a:endParaRP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2" name="Title 1">
            <a:extLst>
              <a:ext uri="{FF2B5EF4-FFF2-40B4-BE49-F238E27FC236}">
                <a16:creationId xmlns:a16="http://schemas.microsoft.com/office/drawing/2014/main" id="{CDD252FC-9C1A-5474-2394-3A9803D020F2}"/>
              </a:ext>
            </a:extLst>
          </p:cNvPr>
          <p:cNvSpPr>
            <a:spLocks noGrp="1"/>
          </p:cNvSpPr>
          <p:nvPr>
            <p:ph type="title" idx="4294967295"/>
          </p:nvPr>
        </p:nvSpPr>
        <p:spPr>
          <a:xfrm>
            <a:off x="311700" y="-572700"/>
            <a:ext cx="8520600" cy="572700"/>
          </a:xfrm>
        </p:spPr>
        <p:txBody>
          <a:bodyPr spcFirstLastPara="1" wrap="square" lIns="91425" tIns="91425" rIns="91425" bIns="91425" anchor="b" anchorCtr="0">
            <a:noAutofit/>
          </a:bodyPr>
          <a:lstStyle/>
          <a:p>
            <a:r>
              <a:rPr lang="en-US" dirty="0"/>
              <a:t>Presenter_4</a:t>
            </a:r>
          </a:p>
        </p:txBody>
      </p:sp>
      <p:sp>
        <p:nvSpPr>
          <p:cNvPr id="509" name="Google Shape;509;p64"/>
          <p:cNvSpPr txBox="1">
            <a:spLocks noGrp="1"/>
          </p:cNvSpPr>
          <p:nvPr>
            <p:ph type="subTitle" idx="4294967295"/>
          </p:nvPr>
        </p:nvSpPr>
        <p:spPr>
          <a:xfrm>
            <a:off x="3264000" y="3465800"/>
            <a:ext cx="2616000" cy="72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600" dirty="0">
                <a:latin typeface="Arial"/>
                <a:ea typeface="Arial"/>
                <a:cs typeface="Arial"/>
                <a:sym typeface="Arial"/>
              </a:rPr>
              <a:t>Systems Service Center</a:t>
            </a:r>
            <a:endParaRPr sz="1600" dirty="0">
              <a:latin typeface="Arial"/>
              <a:ea typeface="Arial"/>
              <a:cs typeface="Arial"/>
              <a:sym typeface="Arial"/>
            </a:endParaRPr>
          </a:p>
          <a:p>
            <a:pPr marL="0" lvl="0" indent="0" algn="ctr" rtl="0">
              <a:spcBef>
                <a:spcPts val="0"/>
              </a:spcBef>
              <a:spcAft>
                <a:spcPts val="0"/>
              </a:spcAft>
              <a:buClr>
                <a:schemeClr val="dk1"/>
              </a:buClr>
              <a:buSzPts val="1100"/>
              <a:buFont typeface="Arial"/>
              <a:buNone/>
            </a:pPr>
            <a:r>
              <a:rPr lang="en" sz="1600" dirty="0">
                <a:latin typeface="Arial"/>
                <a:ea typeface="Arial"/>
                <a:cs typeface="Arial"/>
                <a:sym typeface="Arial"/>
              </a:rPr>
              <a:t>alexandar.brown@gsa.gov</a:t>
            </a:r>
            <a:endParaRPr dirty="0">
              <a:latin typeface="Arial"/>
              <a:ea typeface="Arial"/>
              <a:cs typeface="Arial"/>
              <a:sym typeface="Arial"/>
            </a:endParaRPr>
          </a:p>
        </p:txBody>
      </p:sp>
      <p:sp>
        <p:nvSpPr>
          <p:cNvPr id="510" name="Google Shape;510;p64"/>
          <p:cNvSpPr txBox="1">
            <a:spLocks noGrp="1"/>
          </p:cNvSpPr>
          <p:nvPr>
            <p:ph type="subTitle" idx="1"/>
          </p:nvPr>
        </p:nvSpPr>
        <p:spPr>
          <a:xfrm>
            <a:off x="3441150" y="3057200"/>
            <a:ext cx="2261700" cy="408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latin typeface="Arial"/>
                <a:ea typeface="Arial"/>
                <a:cs typeface="Arial"/>
                <a:sym typeface="Arial"/>
              </a:rPr>
              <a:t>Alexandar Brown</a:t>
            </a:r>
            <a:endParaRPr dirty="0">
              <a:latin typeface="Arial"/>
              <a:ea typeface="Arial"/>
              <a:cs typeface="Arial"/>
              <a:sym typeface="Arial"/>
            </a:endParaRPr>
          </a:p>
        </p:txBody>
      </p:sp>
      <p:pic>
        <p:nvPicPr>
          <p:cNvPr id="511" name="Google Shape;511;p64" descr="This image shows Alexandar Brown, who is a member of the Systems Service Center team."/>
          <p:cNvPicPr preferRelativeResize="0"/>
          <p:nvPr/>
        </p:nvPicPr>
        <p:blipFill rotWithShape="1">
          <a:blip r:embed="rId4">
            <a:alphaModFix/>
          </a:blip>
          <a:srcRect l="16164" t="20505" r="2156" b="25677"/>
          <a:stretch/>
        </p:blipFill>
        <p:spPr>
          <a:xfrm>
            <a:off x="3648300" y="1054525"/>
            <a:ext cx="1847400" cy="1825800"/>
          </a:xfrm>
          <a:prstGeom prst="ellipse">
            <a:avLst/>
          </a:prstGeom>
          <a:noFill/>
          <a:ln>
            <a:noFill/>
          </a:ln>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9"/>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rgbClr val="003C71"/>
                </a:solidFill>
                <a:latin typeface="Arial"/>
                <a:ea typeface="Arial"/>
                <a:cs typeface="Arial"/>
                <a:sym typeface="Arial"/>
              </a:rPr>
              <a:t>RFI on IT Hardware Procured Through VARs</a:t>
            </a:r>
            <a:endParaRPr dirty="0">
              <a:solidFill>
                <a:srgbClr val="003C71"/>
              </a:solidFill>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38" name="Google Shape;138;p29"/>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b="1">
                <a:solidFill>
                  <a:srgbClr val="003C71"/>
                </a:solidFill>
                <a:latin typeface="Arial"/>
                <a:ea typeface="Arial"/>
                <a:cs typeface="Arial"/>
                <a:sym typeface="Arial"/>
              </a:rPr>
              <a:t>Primary Objectives</a:t>
            </a:r>
            <a:endParaRPr/>
          </a:p>
        </p:txBody>
      </p:sp>
      <p:grpSp>
        <p:nvGrpSpPr>
          <p:cNvPr id="139" name="Google Shape;139;p29" descr="This image shows that on January 22, 2026, the GSA issued a Request for Information (RFI) to improve the Government’s understanding of the Value-Added Reseller (VAR) marketplace under SIN 33411."/>
          <p:cNvGrpSpPr/>
          <p:nvPr/>
        </p:nvGrpSpPr>
        <p:grpSpPr>
          <a:xfrm>
            <a:off x="457200" y="1093664"/>
            <a:ext cx="8229600" cy="809700"/>
            <a:chOff x="457200" y="1095375"/>
            <a:chExt cx="8229600" cy="809700"/>
          </a:xfrm>
        </p:grpSpPr>
        <p:sp>
          <p:nvSpPr>
            <p:cNvPr id="140" name="Google Shape;140;p29"/>
            <p:cNvSpPr/>
            <p:nvPr/>
          </p:nvSpPr>
          <p:spPr>
            <a:xfrm>
              <a:off x="457200" y="1095375"/>
              <a:ext cx="8229600" cy="809700"/>
            </a:xfrm>
            <a:prstGeom prst="roundRect">
              <a:avLst>
                <a:gd name="adj" fmla="val 9411"/>
              </a:avLst>
            </a:prstGeom>
            <a:solidFill>
              <a:srgbClr val="F1F5F9"/>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41" name="Google Shape;141;p29"/>
            <p:cNvSpPr txBox="1"/>
            <p:nvPr/>
          </p:nvSpPr>
          <p:spPr>
            <a:xfrm>
              <a:off x="619125" y="1095375"/>
              <a:ext cx="7905900" cy="809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dirty="0">
                  <a:solidFill>
                    <a:srgbClr val="334155"/>
                  </a:solidFill>
                  <a:latin typeface="Arial"/>
                  <a:ea typeface="Arial"/>
                  <a:cs typeface="Arial"/>
                  <a:sym typeface="Arial"/>
                </a:rPr>
                <a:t>On January 22, 2026, GSA issued a </a:t>
              </a:r>
              <a:r>
                <a:rPr lang="en" b="1" dirty="0">
                  <a:solidFill>
                    <a:srgbClr val="003C71"/>
                  </a:solidFill>
                  <a:latin typeface="Arial"/>
                  <a:ea typeface="Arial"/>
                  <a:cs typeface="Arial"/>
                  <a:sym typeface="Arial"/>
                </a:rPr>
                <a:t>Request for Information (RFI)</a:t>
              </a:r>
              <a:r>
                <a:rPr lang="en" dirty="0">
                  <a:solidFill>
                    <a:srgbClr val="334155"/>
                  </a:solidFill>
                  <a:latin typeface="Arial"/>
                  <a:ea typeface="Arial"/>
                  <a:cs typeface="Arial"/>
                  <a:sym typeface="Arial"/>
                </a:rPr>
                <a:t> to</a:t>
              </a:r>
              <a:r>
                <a:rPr lang="en" dirty="0">
                  <a:solidFill>
                    <a:srgbClr val="334155"/>
                  </a:solidFill>
                </a:rPr>
                <a:t> enhance the Government’s understanding of the Value Added Reseller (VAR) marketplace under SIN 33411</a:t>
              </a:r>
              <a:r>
                <a:rPr lang="en" dirty="0">
                  <a:solidFill>
                    <a:srgbClr val="334155"/>
                  </a:solidFill>
                  <a:latin typeface="Arial"/>
                  <a:ea typeface="Arial"/>
                  <a:cs typeface="Arial"/>
                  <a:sym typeface="Arial"/>
                </a:rPr>
                <a:t>. The RFI closed on February 9, 2026.</a:t>
              </a:r>
              <a:endParaRPr dirty="0">
                <a:solidFill>
                  <a:srgbClr val="334155"/>
                </a:solidFill>
                <a:latin typeface="Arial"/>
                <a:ea typeface="Arial"/>
                <a:cs typeface="Arial"/>
                <a:sym typeface="Arial"/>
              </a:endParaRPr>
            </a:p>
          </p:txBody>
        </p:sp>
      </p:grpSp>
      <p:sp>
        <p:nvSpPr>
          <p:cNvPr id="142" name="Google Shape;142;p29">
            <a:extLst>
              <a:ext uri="{C183D7F6-B498-43B3-948B-1728B52AA6E4}">
                <adec:decorative xmlns:adec="http://schemas.microsoft.com/office/drawing/2017/decorative" val="1"/>
              </a:ext>
            </a:extLst>
          </p:cNvPr>
          <p:cNvSpPr txBox="1"/>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300"/>
          </a:p>
        </p:txBody>
      </p:sp>
      <p:sp>
        <p:nvSpPr>
          <p:cNvPr id="143" name="Google Shape;143;p29"/>
          <p:cNvSpPr txBox="1"/>
          <p:nvPr/>
        </p:nvSpPr>
        <p:spPr>
          <a:xfrm>
            <a:off x="457200" y="2047875"/>
            <a:ext cx="8229600" cy="285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600" b="1">
                <a:solidFill>
                  <a:srgbClr val="003C71"/>
                </a:solidFill>
                <a:latin typeface="Arial"/>
                <a:ea typeface="Arial"/>
                <a:cs typeface="Arial"/>
                <a:sym typeface="Arial"/>
              </a:rPr>
              <a:t>Primary Objectives</a:t>
            </a:r>
            <a:endParaRPr sz="1600" b="1">
              <a:solidFill>
                <a:srgbClr val="003C71"/>
              </a:solidFill>
              <a:latin typeface="Arial"/>
              <a:ea typeface="Arial"/>
              <a:cs typeface="Arial"/>
              <a:sym typeface="Arial"/>
            </a:endParaRPr>
          </a:p>
        </p:txBody>
      </p:sp>
      <p:grpSp>
        <p:nvGrpSpPr>
          <p:cNvPr id="144" name="Google Shape;144;p29" descr="This image represents the definition of market intelligence, which is one of the main objectives.&#10;"/>
          <p:cNvGrpSpPr/>
          <p:nvPr/>
        </p:nvGrpSpPr>
        <p:grpSpPr>
          <a:xfrm>
            <a:off x="457200" y="2428875"/>
            <a:ext cx="3952800" cy="952500"/>
            <a:chOff x="457200" y="2428875"/>
            <a:chExt cx="3952800" cy="952500"/>
          </a:xfrm>
        </p:grpSpPr>
        <p:sp>
          <p:nvSpPr>
            <p:cNvPr id="145" name="Google Shape;145;p29"/>
            <p:cNvSpPr/>
            <p:nvPr/>
          </p:nvSpPr>
          <p:spPr>
            <a:xfrm>
              <a:off x="457200" y="2428875"/>
              <a:ext cx="3952800" cy="952500"/>
            </a:xfrm>
            <a:prstGeom prst="roundRect">
              <a:avLst>
                <a:gd name="adj" fmla="val 8000"/>
              </a:avLst>
            </a:prstGeom>
            <a:solidFill>
              <a:srgbClr val="E2E8F0"/>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46" name="Google Shape;146;p29"/>
            <p:cNvSpPr txBox="1"/>
            <p:nvPr/>
          </p:nvSpPr>
          <p:spPr>
            <a:xfrm>
              <a:off x="619125" y="2428875"/>
              <a:ext cx="3667200" cy="952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200" b="1">
                  <a:solidFill>
                    <a:srgbClr val="003C71"/>
                  </a:solidFill>
                  <a:latin typeface="Arial"/>
                  <a:ea typeface="Arial"/>
                  <a:cs typeface="Arial"/>
                  <a:sym typeface="Arial"/>
                </a:rPr>
                <a:t>Market Intelligence</a:t>
              </a:r>
              <a:endParaRPr sz="1200" b="1">
                <a:solidFill>
                  <a:srgbClr val="003C71"/>
                </a:solidFill>
                <a:latin typeface="Arial"/>
                <a:ea typeface="Arial"/>
                <a:cs typeface="Arial"/>
                <a:sym typeface="Arial"/>
              </a:endParaRPr>
            </a:p>
            <a:p>
              <a:pPr marL="0" lvl="0" indent="0" algn="l" rtl="0">
                <a:spcBef>
                  <a:spcPts val="375"/>
                </a:spcBef>
                <a:spcAft>
                  <a:spcPts val="0"/>
                </a:spcAft>
                <a:buNone/>
              </a:pPr>
              <a:r>
                <a:rPr lang="en">
                  <a:solidFill>
                    <a:srgbClr val="1E293B"/>
                  </a:solidFill>
                  <a:latin typeface="Arial"/>
                  <a:ea typeface="Arial"/>
                  <a:cs typeface="Arial"/>
                  <a:sym typeface="Arial"/>
                </a:rPr>
                <a:t>Enhance the Government's understanding of the reseller marketplace.</a:t>
              </a:r>
              <a:endParaRPr>
                <a:solidFill>
                  <a:srgbClr val="1E293B"/>
                </a:solidFill>
                <a:latin typeface="Arial"/>
                <a:ea typeface="Arial"/>
                <a:cs typeface="Arial"/>
                <a:sym typeface="Arial"/>
              </a:endParaRPr>
            </a:p>
          </p:txBody>
        </p:sp>
      </p:grpSp>
      <p:grpSp>
        <p:nvGrpSpPr>
          <p:cNvPr id="147" name="Google Shape;147;p29" descr="This image represents the definition of operational alignment, which is one of the main objectives."/>
          <p:cNvGrpSpPr/>
          <p:nvPr/>
        </p:nvGrpSpPr>
        <p:grpSpPr>
          <a:xfrm>
            <a:off x="4733925" y="2428875"/>
            <a:ext cx="3952800" cy="952500"/>
            <a:chOff x="4733925" y="2428875"/>
            <a:chExt cx="3952800" cy="952500"/>
          </a:xfrm>
        </p:grpSpPr>
        <p:sp>
          <p:nvSpPr>
            <p:cNvPr id="148" name="Google Shape;148;p29"/>
            <p:cNvSpPr/>
            <p:nvPr/>
          </p:nvSpPr>
          <p:spPr>
            <a:xfrm>
              <a:off x="4733925" y="2428875"/>
              <a:ext cx="3952800" cy="952500"/>
            </a:xfrm>
            <a:prstGeom prst="roundRect">
              <a:avLst>
                <a:gd name="adj" fmla="val 8000"/>
              </a:avLst>
            </a:prstGeom>
            <a:solidFill>
              <a:srgbClr val="E2E8F0"/>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49" name="Google Shape;149;p29"/>
            <p:cNvSpPr txBox="1"/>
            <p:nvPr/>
          </p:nvSpPr>
          <p:spPr>
            <a:xfrm>
              <a:off x="4895850" y="2428875"/>
              <a:ext cx="3667200" cy="952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b="1">
                  <a:solidFill>
                    <a:srgbClr val="003C71"/>
                  </a:solidFill>
                  <a:latin typeface="Arial"/>
                  <a:ea typeface="Arial"/>
                  <a:cs typeface="Arial"/>
                  <a:sym typeface="Arial"/>
                </a:rPr>
                <a:t>Operational Alignment</a:t>
              </a:r>
              <a:endParaRPr b="1">
                <a:solidFill>
                  <a:srgbClr val="003C71"/>
                </a:solidFill>
                <a:latin typeface="Arial"/>
                <a:ea typeface="Arial"/>
                <a:cs typeface="Arial"/>
                <a:sym typeface="Arial"/>
              </a:endParaRPr>
            </a:p>
            <a:p>
              <a:pPr marL="0" lvl="0" indent="0" algn="l" rtl="0">
                <a:spcBef>
                  <a:spcPts val="375"/>
                </a:spcBef>
                <a:spcAft>
                  <a:spcPts val="0"/>
                </a:spcAft>
                <a:buNone/>
              </a:pPr>
              <a:r>
                <a:rPr lang="en">
                  <a:solidFill>
                    <a:srgbClr val="1E293B"/>
                  </a:solidFill>
                  <a:latin typeface="Arial"/>
                  <a:ea typeface="Arial"/>
                  <a:cs typeface="Arial"/>
                  <a:sym typeface="Arial"/>
                </a:rPr>
                <a:t>Align contracting operations with commercial practices for efficiency and effectiveness.</a:t>
              </a:r>
              <a:endParaRPr>
                <a:solidFill>
                  <a:srgbClr val="1E293B"/>
                </a:solidFill>
                <a:latin typeface="Arial"/>
                <a:ea typeface="Arial"/>
                <a:cs typeface="Arial"/>
                <a:sym typeface="Arial"/>
              </a:endParaRPr>
            </a:p>
          </p:txBody>
        </p:sp>
      </p:grpSp>
      <p:grpSp>
        <p:nvGrpSpPr>
          <p:cNvPr id="150" name="Google Shape;150;p29" descr="This image represents the definition of industry empowerment, which is one of the main objectives."/>
          <p:cNvGrpSpPr/>
          <p:nvPr/>
        </p:nvGrpSpPr>
        <p:grpSpPr>
          <a:xfrm>
            <a:off x="457200" y="3571875"/>
            <a:ext cx="3952800" cy="952500"/>
            <a:chOff x="457200" y="3571875"/>
            <a:chExt cx="3952800" cy="952500"/>
          </a:xfrm>
        </p:grpSpPr>
        <p:sp>
          <p:nvSpPr>
            <p:cNvPr id="151" name="Google Shape;151;p29"/>
            <p:cNvSpPr/>
            <p:nvPr/>
          </p:nvSpPr>
          <p:spPr>
            <a:xfrm>
              <a:off x="457200" y="3571875"/>
              <a:ext cx="3952800" cy="952500"/>
            </a:xfrm>
            <a:prstGeom prst="roundRect">
              <a:avLst>
                <a:gd name="adj" fmla="val 8000"/>
              </a:avLst>
            </a:prstGeom>
            <a:solidFill>
              <a:srgbClr val="E2E8F0"/>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52" name="Google Shape;152;p29"/>
            <p:cNvSpPr txBox="1"/>
            <p:nvPr/>
          </p:nvSpPr>
          <p:spPr>
            <a:xfrm>
              <a:off x="619125" y="3571875"/>
              <a:ext cx="3667200" cy="952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b="1">
                  <a:solidFill>
                    <a:srgbClr val="003C71"/>
                  </a:solidFill>
                  <a:latin typeface="Arial"/>
                  <a:ea typeface="Arial"/>
                  <a:cs typeface="Arial"/>
                  <a:sym typeface="Arial"/>
                </a:rPr>
                <a:t>Industry Empowerment</a:t>
              </a:r>
              <a:endParaRPr b="1">
                <a:solidFill>
                  <a:srgbClr val="003C71"/>
                </a:solidFill>
                <a:latin typeface="Arial"/>
                <a:ea typeface="Arial"/>
                <a:cs typeface="Arial"/>
                <a:sym typeface="Arial"/>
              </a:endParaRPr>
            </a:p>
            <a:p>
              <a:pPr marL="0" lvl="0" indent="0" algn="l" rtl="0">
                <a:spcBef>
                  <a:spcPts val="375"/>
                </a:spcBef>
                <a:spcAft>
                  <a:spcPts val="0"/>
                </a:spcAft>
                <a:buNone/>
              </a:pPr>
              <a:r>
                <a:rPr lang="en">
                  <a:solidFill>
                    <a:srgbClr val="1E293B"/>
                  </a:solidFill>
                  <a:latin typeface="Arial"/>
                  <a:ea typeface="Arial"/>
                  <a:cs typeface="Arial"/>
                  <a:sym typeface="Arial"/>
                </a:rPr>
                <a:t>Enable Industry to clearly propose and communicate value of offerings.</a:t>
              </a:r>
              <a:endParaRPr>
                <a:solidFill>
                  <a:srgbClr val="1E293B"/>
                </a:solidFill>
                <a:latin typeface="Arial"/>
                <a:ea typeface="Arial"/>
                <a:cs typeface="Arial"/>
                <a:sym typeface="Arial"/>
              </a:endParaRPr>
            </a:p>
          </p:txBody>
        </p:sp>
      </p:grpSp>
      <p:grpSp>
        <p:nvGrpSpPr>
          <p:cNvPr id="153" name="Google Shape;153;p29" descr="This image illustrates the definition of contracting officer support, one of the main objectives."/>
          <p:cNvGrpSpPr/>
          <p:nvPr/>
        </p:nvGrpSpPr>
        <p:grpSpPr>
          <a:xfrm>
            <a:off x="4733925" y="3571875"/>
            <a:ext cx="3952800" cy="952500"/>
            <a:chOff x="4733925" y="3571875"/>
            <a:chExt cx="3952800" cy="952500"/>
          </a:xfrm>
        </p:grpSpPr>
        <p:sp>
          <p:nvSpPr>
            <p:cNvPr id="154" name="Google Shape;154;p29"/>
            <p:cNvSpPr/>
            <p:nvPr/>
          </p:nvSpPr>
          <p:spPr>
            <a:xfrm>
              <a:off x="4733925" y="3571875"/>
              <a:ext cx="3952800" cy="952500"/>
            </a:xfrm>
            <a:prstGeom prst="roundRect">
              <a:avLst>
                <a:gd name="adj" fmla="val 8000"/>
              </a:avLst>
            </a:prstGeom>
            <a:solidFill>
              <a:srgbClr val="E2E8F0"/>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55" name="Google Shape;155;p29"/>
            <p:cNvSpPr txBox="1"/>
            <p:nvPr/>
          </p:nvSpPr>
          <p:spPr>
            <a:xfrm>
              <a:off x="4895850" y="3571875"/>
              <a:ext cx="3667200" cy="952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b="1">
                  <a:solidFill>
                    <a:srgbClr val="003C71"/>
                  </a:solidFill>
                  <a:latin typeface="Arial"/>
                  <a:ea typeface="Arial"/>
                  <a:cs typeface="Arial"/>
                  <a:sym typeface="Arial"/>
                </a:rPr>
                <a:t>Contracting Officer Support</a:t>
              </a:r>
              <a:endParaRPr b="1">
                <a:solidFill>
                  <a:srgbClr val="003C71"/>
                </a:solidFill>
                <a:latin typeface="Arial"/>
                <a:ea typeface="Arial"/>
                <a:cs typeface="Arial"/>
                <a:sym typeface="Arial"/>
              </a:endParaRPr>
            </a:p>
            <a:p>
              <a:pPr marL="0" lvl="0" indent="0" algn="l" rtl="0">
                <a:spcBef>
                  <a:spcPts val="375"/>
                </a:spcBef>
                <a:spcAft>
                  <a:spcPts val="0"/>
                </a:spcAft>
                <a:buNone/>
              </a:pPr>
              <a:r>
                <a:rPr lang="en">
                  <a:solidFill>
                    <a:srgbClr val="1E293B"/>
                  </a:solidFill>
                  <a:latin typeface="Arial"/>
                  <a:ea typeface="Arial"/>
                  <a:cs typeface="Arial"/>
                  <a:sym typeface="Arial"/>
                </a:rPr>
                <a:t>Provide Contracting Officers with necessary information and tools </a:t>
              </a:r>
              <a:r>
                <a:rPr lang="en">
                  <a:solidFill>
                    <a:srgbClr val="1E293B"/>
                  </a:solidFill>
                </a:rPr>
                <a:t>to ensure </a:t>
              </a:r>
              <a:r>
                <a:rPr lang="en">
                  <a:solidFill>
                    <a:srgbClr val="1E293B"/>
                  </a:solidFill>
                  <a:latin typeface="Arial"/>
                  <a:ea typeface="Arial"/>
                  <a:cs typeface="Arial"/>
                  <a:sym typeface="Arial"/>
                </a:rPr>
                <a:t>fair pricing.</a:t>
              </a:r>
              <a:endParaRPr>
                <a:solidFill>
                  <a:srgbClr val="1E293B"/>
                </a:solidFill>
                <a:latin typeface="Arial"/>
                <a:ea typeface="Arial"/>
                <a:cs typeface="Arial"/>
                <a:sym typeface="Arial"/>
              </a:endParaRPr>
            </a:p>
          </p:txBody>
        </p:sp>
      </p:gr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65"/>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latin typeface="Arial"/>
                <a:ea typeface="Arial"/>
                <a:cs typeface="Arial"/>
                <a:sym typeface="Arial"/>
              </a:rPr>
              <a:t>GSA Enhances MAS Program with Pricing 2.0 Refinements</a:t>
            </a:r>
            <a:endParaRPr sz="2000" dirty="0">
              <a:latin typeface="Arial"/>
              <a:ea typeface="Arial"/>
              <a:cs typeface="Arial"/>
              <a:sym typeface="Arial"/>
            </a:endParaRPr>
          </a:p>
        </p:txBody>
      </p:sp>
      <p:sp>
        <p:nvSpPr>
          <p:cNvPr id="517" name="Google Shape;517;p65"/>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Arial"/>
                <a:ea typeface="Arial"/>
                <a:cs typeface="Arial"/>
                <a:sym typeface="Arial"/>
              </a:rPr>
              <a:t>On </a:t>
            </a:r>
            <a:r>
              <a:rPr lang="en" b="1">
                <a:solidFill>
                  <a:schemeClr val="dk1"/>
                </a:solidFill>
                <a:latin typeface="Arial"/>
                <a:ea typeface="Arial"/>
                <a:cs typeface="Arial"/>
                <a:sym typeface="Arial"/>
              </a:rPr>
              <a:t>June 5th, 2026</a:t>
            </a:r>
            <a:r>
              <a:rPr lang="en">
                <a:solidFill>
                  <a:schemeClr val="dk1"/>
                </a:solidFill>
                <a:latin typeface="Arial"/>
                <a:ea typeface="Arial"/>
                <a:cs typeface="Arial"/>
                <a:sym typeface="Arial"/>
              </a:rPr>
              <a:t> GSA implemented Pricing 2.0, a targeted refinement to the previous pricing algorithm that reflects this Administration's commitment to ensuring every taxpayer dollar is spent wisely. </a:t>
            </a:r>
            <a:endParaRPr>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solidFill>
                <a:schemeClr val="dk1"/>
              </a:solidFill>
              <a:latin typeface="Arial"/>
              <a:ea typeface="Arial"/>
              <a:cs typeface="Arial"/>
              <a:sym typeface="Arial"/>
            </a:endParaRPr>
          </a:p>
          <a:p>
            <a:pPr marL="457200" lvl="0" indent="-317500" algn="l" rtl="0">
              <a:spcBef>
                <a:spcPts val="0"/>
              </a:spcBef>
              <a:spcAft>
                <a:spcPts val="0"/>
              </a:spcAft>
              <a:buClr>
                <a:schemeClr val="dk1"/>
              </a:buClr>
              <a:buSzPts val="1400"/>
              <a:buFont typeface="Arial"/>
              <a:buChar char="●"/>
            </a:pPr>
            <a:r>
              <a:rPr lang="en">
                <a:solidFill>
                  <a:schemeClr val="dk1"/>
                </a:solidFill>
                <a:latin typeface="Arial"/>
                <a:ea typeface="Arial"/>
                <a:cs typeface="Arial"/>
                <a:sym typeface="Arial"/>
              </a:rPr>
              <a:t>Strengthens the Multiple Award Schedule (MAS) program by addressing persistent outlier pricing while maintaining a healthy, competitive marketplace for our industry partners.</a:t>
            </a:r>
            <a:endParaRPr>
              <a:solidFill>
                <a:schemeClr val="dk1"/>
              </a:solidFill>
              <a:latin typeface="Arial"/>
              <a:ea typeface="Arial"/>
              <a:cs typeface="Arial"/>
              <a:sym typeface="Arial"/>
            </a:endParaRPr>
          </a:p>
          <a:p>
            <a:pPr marL="0" lvl="0" indent="0" algn="l" rtl="0">
              <a:spcBef>
                <a:spcPts val="0"/>
              </a:spcBef>
              <a:spcAft>
                <a:spcPts val="0"/>
              </a:spcAft>
              <a:buNone/>
            </a:pPr>
            <a:endParaRPr>
              <a:solidFill>
                <a:schemeClr val="dk1"/>
              </a:solidFill>
              <a:latin typeface="Arial"/>
              <a:ea typeface="Arial"/>
              <a:cs typeface="Arial"/>
              <a:sym typeface="Arial"/>
            </a:endParaRPr>
          </a:p>
          <a:p>
            <a:pPr marL="457200" lvl="0" indent="-317500" algn="l" rtl="0">
              <a:spcBef>
                <a:spcPts val="0"/>
              </a:spcBef>
              <a:spcAft>
                <a:spcPts val="0"/>
              </a:spcAft>
              <a:buClr>
                <a:schemeClr val="dk1"/>
              </a:buClr>
              <a:buSzPts val="1400"/>
              <a:buFont typeface="Arial"/>
              <a:buChar char="●"/>
            </a:pPr>
            <a:r>
              <a:rPr lang="en">
                <a:solidFill>
                  <a:schemeClr val="dk1"/>
                </a:solidFill>
                <a:latin typeface="Arial"/>
                <a:ea typeface="Arial"/>
                <a:cs typeface="Arial"/>
                <a:sym typeface="Arial"/>
              </a:rPr>
              <a:t>While the MAS program overall provides significant market savings, isolated cases of overpricing erode taxpayer confidence.</a:t>
            </a:r>
            <a:endParaRPr>
              <a:solidFill>
                <a:schemeClr val="dk1"/>
              </a:solidFill>
              <a:latin typeface="Arial"/>
              <a:ea typeface="Arial"/>
              <a:cs typeface="Arial"/>
              <a:sym typeface="Arial"/>
            </a:endParaRPr>
          </a:p>
          <a:p>
            <a:pPr marL="0" lvl="0" indent="0" algn="l" rtl="0">
              <a:spcBef>
                <a:spcPts val="0"/>
              </a:spcBef>
              <a:spcAft>
                <a:spcPts val="0"/>
              </a:spcAft>
              <a:buNone/>
            </a:pPr>
            <a:endParaRPr>
              <a:solidFill>
                <a:schemeClr val="dk1"/>
              </a:solidFill>
              <a:latin typeface="Arial"/>
              <a:ea typeface="Arial"/>
              <a:cs typeface="Arial"/>
              <a:sym typeface="Arial"/>
            </a:endParaRPr>
          </a:p>
          <a:p>
            <a:pPr marL="457200" lvl="0" indent="-317500" algn="l" rtl="0">
              <a:spcBef>
                <a:spcPts val="0"/>
              </a:spcBef>
              <a:spcAft>
                <a:spcPts val="0"/>
              </a:spcAft>
              <a:buClr>
                <a:schemeClr val="dk1"/>
              </a:buClr>
              <a:buSzPts val="1400"/>
              <a:buFont typeface="Arial"/>
              <a:buChar char="●"/>
            </a:pPr>
            <a:r>
              <a:rPr lang="en">
                <a:solidFill>
                  <a:schemeClr val="dk1"/>
                </a:solidFill>
                <a:latin typeface="Arial"/>
                <a:ea typeface="Arial"/>
                <a:cs typeface="Arial"/>
                <a:sym typeface="Arial"/>
              </a:rPr>
              <a:t>GSA is addressing these outliers to reduce cost, reinforce trust in federal procurement, and ensure a more consistent marketplace.</a:t>
            </a:r>
            <a:endParaRPr>
              <a:solidFill>
                <a:schemeClr val="dk1"/>
              </a:solidFill>
              <a:latin typeface="Arial"/>
              <a:ea typeface="Arial"/>
              <a:cs typeface="Arial"/>
              <a:sym typeface="Arial"/>
            </a:endParaRPr>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66"/>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rial"/>
                <a:ea typeface="Arial"/>
                <a:cs typeface="Arial"/>
                <a:sym typeface="Arial"/>
              </a:rPr>
              <a:t>Key Changes from Previous Model</a:t>
            </a:r>
            <a:endParaRPr>
              <a:latin typeface="Arial"/>
              <a:ea typeface="Arial"/>
              <a:cs typeface="Arial"/>
              <a:sym typeface="Arial"/>
            </a:endParaRPr>
          </a:p>
        </p:txBody>
      </p:sp>
      <p:sp>
        <p:nvSpPr>
          <p:cNvPr id="523" name="Google Shape;523;p66"/>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Arial"/>
                <a:ea typeface="Arial"/>
                <a:cs typeface="Arial"/>
                <a:sym typeface="Arial"/>
              </a:rPr>
              <a:t>Commercial Price Anchor</a:t>
            </a:r>
            <a:r>
              <a:rPr lang="en">
                <a:solidFill>
                  <a:schemeClr val="dk1"/>
                </a:solidFill>
                <a:latin typeface="Arial"/>
                <a:ea typeface="Arial"/>
                <a:cs typeface="Arial"/>
                <a:sym typeface="Arial"/>
              </a:rPr>
              <a:t>: The Market Baseline is </a:t>
            </a:r>
            <a:r>
              <a:rPr lang="en" b="1">
                <a:solidFill>
                  <a:schemeClr val="dk1"/>
                </a:solidFill>
                <a:latin typeface="Arial"/>
                <a:ea typeface="Arial"/>
                <a:cs typeface="Arial"/>
                <a:sym typeface="Arial"/>
              </a:rPr>
              <a:t>now capped at the lower of the current model's formula or the minimum observed commercial price, excluding outliers</a:t>
            </a:r>
            <a:r>
              <a:rPr lang="en">
                <a:solidFill>
                  <a:schemeClr val="dk1"/>
                </a:solidFill>
                <a:latin typeface="Arial"/>
                <a:ea typeface="Arial"/>
                <a:cs typeface="Arial"/>
                <a:sym typeface="Arial"/>
              </a:rPr>
              <a:t>. This ensures government baseline pricing cannot drift above the best commercial rates while preserving the analytical rigor of our existing methodology.</a:t>
            </a:r>
            <a:endParaRPr>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b="1">
                <a:solidFill>
                  <a:schemeClr val="dk1"/>
                </a:solidFill>
                <a:latin typeface="Arial"/>
                <a:ea typeface="Arial"/>
                <a:cs typeface="Arial"/>
                <a:sym typeface="Arial"/>
              </a:rPr>
              <a:t>Adjusted Price-Proportional Premium</a:t>
            </a:r>
            <a:r>
              <a:rPr lang="en">
                <a:solidFill>
                  <a:schemeClr val="dk1"/>
                </a:solidFill>
                <a:latin typeface="Arial"/>
                <a:ea typeface="Arial"/>
                <a:cs typeface="Arial"/>
                <a:sym typeface="Arial"/>
              </a:rPr>
              <a:t>: The price-proportional premium will be </a:t>
            </a:r>
            <a:r>
              <a:rPr lang="en" b="1">
                <a:solidFill>
                  <a:schemeClr val="dk1"/>
                </a:solidFill>
                <a:latin typeface="Arial"/>
                <a:ea typeface="Arial"/>
                <a:cs typeface="Arial"/>
                <a:sym typeface="Arial"/>
              </a:rPr>
              <a:t>reduced by 50% from previous levels</a:t>
            </a:r>
            <a:r>
              <a:rPr lang="en">
                <a:solidFill>
                  <a:schemeClr val="dk1"/>
                </a:solidFill>
                <a:latin typeface="Arial"/>
                <a:ea typeface="Arial"/>
                <a:cs typeface="Arial"/>
                <a:sym typeface="Arial"/>
              </a:rPr>
              <a:t>. Refining this premium reduces excessive price variability for identical items, and protects taxpayers from outlier pricing while maintaining fair profit opportunities for quality contractors.</a:t>
            </a:r>
            <a:endParaRPr>
              <a:solidFill>
                <a:schemeClr val="dk1"/>
              </a:solidFill>
              <a:latin typeface="Arial"/>
              <a:ea typeface="Arial"/>
              <a:cs typeface="Arial"/>
              <a:sym typeface="Arial"/>
            </a:endParaRP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67"/>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rial"/>
                <a:ea typeface="Arial"/>
                <a:cs typeface="Arial"/>
                <a:sym typeface="Arial"/>
              </a:rPr>
              <a:t>How Pricing 2.0 Delivers Taxpayer Value While Supporting Fair Competition</a:t>
            </a:r>
            <a:endParaRPr>
              <a:latin typeface="Arial"/>
              <a:ea typeface="Arial"/>
              <a:cs typeface="Arial"/>
              <a:sym typeface="Arial"/>
            </a:endParaRPr>
          </a:p>
        </p:txBody>
      </p:sp>
      <p:sp>
        <p:nvSpPr>
          <p:cNvPr id="529" name="Google Shape;529;p67"/>
          <p:cNvSpPr txBox="1">
            <a:spLocks noGrp="1"/>
          </p:cNvSpPr>
          <p:nvPr>
            <p:ph type="body" idx="1"/>
          </p:nvPr>
        </p:nvSpPr>
        <p:spPr>
          <a:xfrm>
            <a:off x="713225" y="1387950"/>
            <a:ext cx="7717500" cy="318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Arial"/>
                <a:ea typeface="Arial"/>
                <a:cs typeface="Arial"/>
                <a:sym typeface="Arial"/>
              </a:rPr>
              <a:t>Establishes a Clear Market Baseline</a:t>
            </a:r>
            <a:r>
              <a:rPr lang="en">
                <a:solidFill>
                  <a:schemeClr val="dk1"/>
                </a:solidFill>
                <a:latin typeface="Arial"/>
                <a:ea typeface="Arial"/>
                <a:cs typeface="Arial"/>
                <a:sym typeface="Arial"/>
              </a:rPr>
              <a:t>: The new model caps the Market Baseline at the minimum observed commercial price (excluding outliers), ensuring it cannot exceed the best commercially available rates. This baseline serves as a starting point—not a ceiling—for government pricing.</a:t>
            </a:r>
            <a:endParaRPr>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b="1">
                <a:solidFill>
                  <a:schemeClr val="dk1"/>
                </a:solidFill>
                <a:latin typeface="Arial"/>
                <a:ea typeface="Arial"/>
                <a:cs typeface="Arial"/>
                <a:sym typeface="Arial"/>
              </a:rPr>
              <a:t>Maintains Reasonable Pricing Flexibility</a:t>
            </a:r>
            <a:r>
              <a:rPr lang="en">
                <a:solidFill>
                  <a:schemeClr val="dk1"/>
                </a:solidFill>
                <a:latin typeface="Arial"/>
                <a:ea typeface="Arial"/>
                <a:cs typeface="Arial"/>
                <a:sym typeface="Arial"/>
              </a:rPr>
              <a:t>: The market baseline is adjusted upward through an inflation adjustment and price-proportional premium to establish the market threshold. This balanced approach protects taxpayer interests while ensuring contractors can maintain sustainable margins.</a:t>
            </a:r>
            <a:endParaRPr>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b="1">
                <a:solidFill>
                  <a:schemeClr val="dk1"/>
                </a:solidFill>
                <a:latin typeface="Arial"/>
                <a:ea typeface="Arial"/>
                <a:cs typeface="Arial"/>
                <a:sym typeface="Arial"/>
              </a:rPr>
              <a:t>Preserves Contracting Officer Discretion</a:t>
            </a:r>
            <a:r>
              <a:rPr lang="en">
                <a:solidFill>
                  <a:schemeClr val="dk1"/>
                </a:solidFill>
                <a:latin typeface="Arial"/>
                <a:ea typeface="Arial"/>
                <a:cs typeface="Arial"/>
                <a:sym typeface="Arial"/>
              </a:rPr>
              <a:t>: Contracting Officers retain full authority to negotiate prices based on specific circumstances, ensuring flexibility for unique government requirements while maintaining accountability to taxpayers.</a:t>
            </a:r>
            <a:endParaRPr>
              <a:solidFill>
                <a:schemeClr val="dk1"/>
              </a:solidFill>
              <a:latin typeface="Arial"/>
              <a:ea typeface="Arial"/>
              <a:cs typeface="Arial"/>
              <a:sym typeface="Arial"/>
            </a:endParaRPr>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68"/>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rial"/>
                <a:ea typeface="Arial"/>
                <a:cs typeface="Arial"/>
                <a:sym typeface="Arial"/>
              </a:rPr>
              <a:t>What’s Next?</a:t>
            </a:r>
            <a:endParaRPr>
              <a:latin typeface="Arial"/>
              <a:ea typeface="Arial"/>
              <a:cs typeface="Arial"/>
              <a:sym typeface="Arial"/>
            </a:endParaRPr>
          </a:p>
        </p:txBody>
      </p:sp>
      <p:sp>
        <p:nvSpPr>
          <p:cNvPr id="535" name="Google Shape;535;p68"/>
          <p:cNvSpPr txBox="1">
            <a:spLocks noGrp="1"/>
          </p:cNvSpPr>
          <p:nvPr>
            <p:ph type="body" idx="1"/>
          </p:nvPr>
        </p:nvSpPr>
        <p:spPr>
          <a:xfrm>
            <a:off x="713225" y="1152475"/>
            <a:ext cx="7717500" cy="373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Arial"/>
                <a:ea typeface="Arial"/>
                <a:cs typeface="Arial"/>
                <a:sym typeface="Arial"/>
              </a:rPr>
              <a:t>Pricing 2.0 went live on </a:t>
            </a:r>
            <a:r>
              <a:rPr lang="en" b="1">
                <a:solidFill>
                  <a:schemeClr val="dk1"/>
                </a:solidFill>
                <a:latin typeface="Arial"/>
                <a:ea typeface="Arial"/>
                <a:cs typeface="Arial"/>
                <a:sym typeface="Arial"/>
              </a:rPr>
              <a:t>June 5th, 2026</a:t>
            </a:r>
            <a:r>
              <a:rPr lang="en">
                <a:solidFill>
                  <a:schemeClr val="dk1"/>
                </a:solidFill>
                <a:latin typeface="Arial"/>
                <a:ea typeface="Arial"/>
                <a:cs typeface="Arial"/>
                <a:sym typeface="Arial"/>
              </a:rPr>
              <a:t> and will appear in Compliance and Pricing (C&amp;P) reports automatically going forward.</a:t>
            </a:r>
            <a:endParaRPr>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b="1">
                <a:solidFill>
                  <a:schemeClr val="dk1"/>
                </a:solidFill>
                <a:latin typeface="Arial"/>
                <a:ea typeface="Arial"/>
                <a:cs typeface="Arial"/>
                <a:sym typeface="Arial"/>
              </a:rPr>
              <a:t>How will the Market Threshold be calculated?</a:t>
            </a:r>
            <a:endParaRPr b="1">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a:solidFill>
                  <a:schemeClr val="dk1"/>
                </a:solidFill>
                <a:latin typeface="Arial"/>
                <a:ea typeface="Arial"/>
                <a:cs typeface="Arial"/>
                <a:sym typeface="Arial"/>
              </a:rPr>
              <a:t>The "market_threshold" column, generated in the Compliance and Pricing (C&amp;P) report, helps to simplify the price evaluation process by using one main number that takes into account various pricing data and trends. The following sources are used to collect pricing data, which are refreshed every two months on a rolling 12-month basis:</a:t>
            </a:r>
            <a:endParaRPr>
              <a:solidFill>
                <a:schemeClr val="dk1"/>
              </a:solidFill>
              <a:latin typeface="Arial"/>
              <a:ea typeface="Arial"/>
              <a:cs typeface="Arial"/>
              <a:sym typeface="Arial"/>
            </a:endParaRPr>
          </a:p>
          <a:p>
            <a:pPr marL="457200" lvl="0" indent="-317500" algn="l" rtl="0">
              <a:spcBef>
                <a:spcPts val="0"/>
              </a:spcBef>
              <a:spcAft>
                <a:spcPts val="0"/>
              </a:spcAft>
              <a:buClr>
                <a:schemeClr val="dk1"/>
              </a:buClr>
              <a:buSzPts val="1400"/>
              <a:buFont typeface="Arial"/>
              <a:buChar char="●"/>
            </a:pPr>
            <a:r>
              <a:rPr lang="en">
                <a:solidFill>
                  <a:schemeClr val="dk1"/>
                </a:solidFill>
                <a:latin typeface="Arial"/>
                <a:ea typeface="Arial"/>
                <a:cs typeface="Arial"/>
                <a:sym typeface="Arial"/>
              </a:rPr>
              <a:t>Government contract prices from GSA Advantage, FedMall, and NASA SEWP</a:t>
            </a:r>
            <a:endParaRPr>
              <a:solidFill>
                <a:schemeClr val="dk1"/>
              </a:solidFill>
              <a:latin typeface="Arial"/>
              <a:ea typeface="Arial"/>
              <a:cs typeface="Arial"/>
              <a:sym typeface="Arial"/>
            </a:endParaRPr>
          </a:p>
          <a:p>
            <a:pPr marL="457200" lvl="0" indent="-317500" algn="l" rtl="0">
              <a:spcBef>
                <a:spcPts val="0"/>
              </a:spcBef>
              <a:spcAft>
                <a:spcPts val="0"/>
              </a:spcAft>
              <a:buClr>
                <a:schemeClr val="dk1"/>
              </a:buClr>
              <a:buSzPts val="1400"/>
              <a:buFont typeface="Arial"/>
              <a:buChar char="●"/>
            </a:pPr>
            <a:r>
              <a:rPr lang="en">
                <a:solidFill>
                  <a:schemeClr val="dk1"/>
                </a:solidFill>
                <a:latin typeface="Arial"/>
                <a:ea typeface="Arial"/>
                <a:cs typeface="Arial"/>
                <a:sym typeface="Arial"/>
              </a:rPr>
              <a:t>Government order prices from MAS Transactional Data Reporting (TDR)</a:t>
            </a:r>
            <a:endParaRPr>
              <a:solidFill>
                <a:schemeClr val="dk1"/>
              </a:solidFill>
              <a:latin typeface="Arial"/>
              <a:ea typeface="Arial"/>
              <a:cs typeface="Arial"/>
              <a:sym typeface="Arial"/>
            </a:endParaRPr>
          </a:p>
          <a:p>
            <a:pPr marL="457200" lvl="0" indent="-317500" algn="l" rtl="0">
              <a:spcBef>
                <a:spcPts val="0"/>
              </a:spcBef>
              <a:spcAft>
                <a:spcPts val="0"/>
              </a:spcAft>
              <a:buClr>
                <a:schemeClr val="dk1"/>
              </a:buClr>
              <a:buSzPts val="1400"/>
              <a:buFont typeface="Arial"/>
              <a:buChar char="●"/>
            </a:pPr>
            <a:r>
              <a:rPr lang="en">
                <a:solidFill>
                  <a:schemeClr val="dk1"/>
                </a:solidFill>
                <a:latin typeface="Arial"/>
                <a:ea typeface="Arial"/>
                <a:cs typeface="Arial"/>
                <a:sym typeface="Arial"/>
              </a:rPr>
              <a:t>Commercial catalog prices</a:t>
            </a:r>
            <a:endParaRPr>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a:solidFill>
                  <a:schemeClr val="dk1"/>
                </a:solidFill>
                <a:latin typeface="Arial"/>
                <a:ea typeface="Arial"/>
                <a:cs typeface="Arial"/>
                <a:sym typeface="Arial"/>
              </a:rPr>
              <a:t>Please review the following resources for step-by-step details and examples:</a:t>
            </a:r>
            <a:endParaRPr>
              <a:solidFill>
                <a:schemeClr val="dk1"/>
              </a:solidFill>
              <a:latin typeface="Arial"/>
              <a:ea typeface="Arial"/>
              <a:cs typeface="Arial"/>
              <a:sym typeface="Arial"/>
            </a:endParaRPr>
          </a:p>
          <a:p>
            <a:pPr marL="457200" lvl="0" indent="-317500" algn="l" rtl="0">
              <a:spcBef>
                <a:spcPts val="0"/>
              </a:spcBef>
              <a:spcAft>
                <a:spcPts val="0"/>
              </a:spcAft>
              <a:buClr>
                <a:schemeClr val="dk1"/>
              </a:buClr>
              <a:buSzPts val="1400"/>
              <a:buFont typeface="Arial"/>
              <a:buChar char="●"/>
            </a:pPr>
            <a:r>
              <a:rPr lang="en">
                <a:solidFill>
                  <a:schemeClr val="dk1"/>
                </a:solidFill>
                <a:latin typeface="Arial"/>
                <a:ea typeface="Arial"/>
                <a:cs typeface="Arial"/>
                <a:sym typeface="Arial"/>
              </a:rPr>
              <a:t>The “</a:t>
            </a:r>
            <a:r>
              <a:rPr lang="en" u="sng">
                <a:solidFill>
                  <a:schemeClr val="hlink"/>
                </a:solidFill>
                <a:latin typeface="Arial"/>
                <a:ea typeface="Arial"/>
                <a:cs typeface="Arial"/>
                <a:sym typeface="Arial"/>
                <a:hlinkClick r:id="rId4"/>
              </a:rPr>
              <a:t>Pricing 2.0 - Refining the Pricing Algorithm for MAS Contracts with Products</a:t>
            </a:r>
            <a:r>
              <a:rPr lang="en">
                <a:solidFill>
                  <a:schemeClr val="dk1"/>
                </a:solidFill>
                <a:latin typeface="Arial"/>
                <a:ea typeface="Arial"/>
                <a:cs typeface="Arial"/>
                <a:sym typeface="Arial"/>
              </a:rPr>
              <a:t>” Interact Post</a:t>
            </a:r>
            <a:endParaRPr>
              <a:solidFill>
                <a:schemeClr val="dk1"/>
              </a:solidFill>
              <a:latin typeface="Arial"/>
              <a:ea typeface="Arial"/>
              <a:cs typeface="Arial"/>
              <a:sym typeface="Arial"/>
            </a:endParaRPr>
          </a:p>
          <a:p>
            <a:pPr marL="457200" lvl="0" indent="-317500" algn="l" rtl="0">
              <a:spcBef>
                <a:spcPts val="0"/>
              </a:spcBef>
              <a:spcAft>
                <a:spcPts val="0"/>
              </a:spcAft>
              <a:buClr>
                <a:schemeClr val="dk1"/>
              </a:buClr>
              <a:buSzPts val="1400"/>
              <a:buFont typeface="Arial"/>
              <a:buChar char="●"/>
            </a:pPr>
            <a:r>
              <a:rPr lang="en">
                <a:solidFill>
                  <a:schemeClr val="dk1"/>
                </a:solidFill>
                <a:latin typeface="Arial"/>
                <a:ea typeface="Arial"/>
                <a:cs typeface="Arial"/>
                <a:sym typeface="Arial"/>
              </a:rPr>
              <a:t>The “</a:t>
            </a:r>
            <a:r>
              <a:rPr lang="en" u="sng">
                <a:solidFill>
                  <a:schemeClr val="hlink"/>
                </a:solidFill>
                <a:latin typeface="Arial"/>
                <a:ea typeface="Arial"/>
                <a:cs typeface="Arial"/>
                <a:sym typeface="Arial"/>
                <a:hlinkClick r:id="rId5"/>
              </a:rPr>
              <a:t>Market Threshold FAQ</a:t>
            </a:r>
            <a:r>
              <a:rPr lang="en">
                <a:solidFill>
                  <a:schemeClr val="dk1"/>
                </a:solidFill>
                <a:latin typeface="Arial"/>
                <a:ea typeface="Arial"/>
                <a:cs typeface="Arial"/>
                <a:sym typeface="Arial"/>
              </a:rPr>
              <a:t>” found on the FCP help page</a:t>
            </a:r>
            <a:endParaRPr>
              <a:solidFill>
                <a:schemeClr val="dk1"/>
              </a:solidFill>
              <a:latin typeface="Arial"/>
              <a:ea typeface="Arial"/>
              <a:cs typeface="Arial"/>
              <a:sym typeface="Arial"/>
            </a:endParaRP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69"/>
          <p:cNvSpPr txBox="1">
            <a:spLocks noGrp="1"/>
          </p:cNvSpPr>
          <p:nvPr>
            <p:ph type="title"/>
          </p:nvPr>
        </p:nvSpPr>
        <p:spPr>
          <a:xfrm>
            <a:off x="713225" y="1566450"/>
            <a:ext cx="5429700" cy="118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300">
                <a:latin typeface="Arial"/>
                <a:ea typeface="Arial"/>
                <a:cs typeface="Arial"/>
                <a:sym typeface="Arial"/>
              </a:rPr>
              <a:t>Thank You.</a:t>
            </a:r>
            <a:endParaRPr sz="5300">
              <a:latin typeface="Arial"/>
              <a:ea typeface="Arial"/>
              <a:cs typeface="Arial"/>
              <a:sym typeface="Arial"/>
            </a:endParaRPr>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2" name="Title 1">
            <a:extLst>
              <a:ext uri="{FF2B5EF4-FFF2-40B4-BE49-F238E27FC236}">
                <a16:creationId xmlns:a16="http://schemas.microsoft.com/office/drawing/2014/main" id="{81CB889D-1741-B04F-51BA-F13C19EFC8DA}"/>
              </a:ext>
            </a:extLst>
          </p:cNvPr>
          <p:cNvSpPr>
            <a:spLocks noGrp="1"/>
          </p:cNvSpPr>
          <p:nvPr>
            <p:ph type="title" idx="4294967295"/>
          </p:nvPr>
        </p:nvSpPr>
        <p:spPr>
          <a:xfrm>
            <a:off x="311700" y="-572700"/>
            <a:ext cx="8520600" cy="572700"/>
          </a:xfrm>
        </p:spPr>
        <p:txBody>
          <a:bodyPr spcFirstLastPara="1" wrap="square" lIns="91425" tIns="91425" rIns="91425" bIns="91425" anchor="b" anchorCtr="0">
            <a:noAutofit/>
          </a:bodyPr>
          <a:lstStyle/>
          <a:p>
            <a:r>
              <a:rPr lang="en-US" dirty="0"/>
              <a:t>GSA Trademark Logo</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713225" y="384048"/>
            <a:ext cx="7717500" cy="5727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sz="2800" b="1" i="0" u="none" strike="noStrike" dirty="0">
                <a:solidFill>
                  <a:srgbClr val="003C71"/>
                </a:solidFill>
                <a:latin typeface="Arial"/>
                <a:ea typeface="Arial"/>
                <a:cs typeface="Arial"/>
                <a:sym typeface="Arial"/>
              </a:rPr>
              <a:t>RFI Demographics</a:t>
            </a:r>
            <a:endParaRPr sz="2800" b="1" i="0" u="none" strike="noStrike" dirty="0">
              <a:solidFill>
                <a:srgbClr val="003C71"/>
              </a:solidFill>
              <a:latin typeface="Arial"/>
              <a:ea typeface="Arial"/>
              <a:cs typeface="Arial"/>
              <a:sym typeface="Arial"/>
            </a:endParaRPr>
          </a:p>
        </p:txBody>
      </p:sp>
      <p:grpSp>
        <p:nvGrpSpPr>
          <p:cNvPr id="162" name="Google Shape;162;p30" descr="This image illustrates the RFI demographics of 136 RFI respondents who participated."/>
          <p:cNvGrpSpPr/>
          <p:nvPr/>
        </p:nvGrpSpPr>
        <p:grpSpPr>
          <a:xfrm>
            <a:off x="457175" y="1119632"/>
            <a:ext cx="8229600" cy="2857500"/>
            <a:chOff x="457200" y="1095375"/>
            <a:chExt cx="8229600" cy="2857500"/>
          </a:xfrm>
        </p:grpSpPr>
        <p:sp>
          <p:nvSpPr>
            <p:cNvPr id="163" name="Google Shape;163;p30"/>
            <p:cNvSpPr/>
            <p:nvPr/>
          </p:nvSpPr>
          <p:spPr>
            <a:xfrm>
              <a:off x="457200" y="1095375"/>
              <a:ext cx="8229600" cy="571500"/>
            </a:xfrm>
            <a:prstGeom prst="roundRect">
              <a:avLst>
                <a:gd name="adj" fmla="val 13333"/>
              </a:avLst>
            </a:prstGeom>
            <a:solidFill>
              <a:srgbClr val="F1F5F9"/>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64" name="Google Shape;164;p30"/>
            <p:cNvSpPr txBox="1"/>
            <p:nvPr/>
          </p:nvSpPr>
          <p:spPr>
            <a:xfrm>
              <a:off x="619125" y="1095375"/>
              <a:ext cx="7905900" cy="571500"/>
            </a:xfrm>
            <a:prstGeom prst="rect">
              <a:avLst/>
            </a:prstGeom>
            <a:solidFill>
              <a:srgbClr val="000000">
                <a:alpha val="0"/>
              </a:srgbClr>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800" b="1">
                  <a:solidFill>
                    <a:srgbClr val="003C71"/>
                  </a:solidFill>
                  <a:latin typeface="Arial"/>
                  <a:ea typeface="Arial"/>
                  <a:cs typeface="Arial"/>
                  <a:sym typeface="Arial"/>
                </a:rPr>
                <a:t>136</a:t>
              </a:r>
              <a:r>
                <a:rPr lang="en" sz="1800">
                  <a:solidFill>
                    <a:srgbClr val="334155"/>
                  </a:solidFill>
                  <a:latin typeface="Arial"/>
                  <a:ea typeface="Arial"/>
                  <a:cs typeface="Arial"/>
                  <a:sym typeface="Arial"/>
                </a:rPr>
                <a:t> RFI Respondents Participated</a:t>
              </a:r>
              <a:endParaRPr sz="1800">
                <a:solidFill>
                  <a:srgbClr val="334155"/>
                </a:solidFill>
                <a:latin typeface="Arial"/>
                <a:ea typeface="Arial"/>
                <a:cs typeface="Arial"/>
                <a:sym typeface="Arial"/>
              </a:endParaRPr>
            </a:p>
          </p:txBody>
        </p:sp>
        <p:grpSp>
          <p:nvGrpSpPr>
            <p:cNvPr id="165" name="Google Shape;165;p30"/>
            <p:cNvGrpSpPr/>
            <p:nvPr/>
          </p:nvGrpSpPr>
          <p:grpSpPr>
            <a:xfrm>
              <a:off x="457200" y="1857375"/>
              <a:ext cx="8229525" cy="952500"/>
              <a:chOff x="457200" y="1857375"/>
              <a:chExt cx="8229525" cy="952500"/>
            </a:xfrm>
          </p:grpSpPr>
          <p:sp>
            <p:nvSpPr>
              <p:cNvPr id="166" name="Google Shape;166;p30"/>
              <p:cNvSpPr/>
              <p:nvPr/>
            </p:nvSpPr>
            <p:spPr>
              <a:xfrm>
                <a:off x="457200" y="1857375"/>
                <a:ext cx="3952800" cy="952500"/>
              </a:xfrm>
              <a:prstGeom prst="roundRect">
                <a:avLst>
                  <a:gd name="adj" fmla="val 8000"/>
                </a:avLst>
              </a:prstGeom>
              <a:solidFill>
                <a:srgbClr val="E2E8F0"/>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68" name="Google Shape;168;p30"/>
              <p:cNvSpPr txBox="1"/>
              <p:nvPr/>
            </p:nvSpPr>
            <p:spPr>
              <a:xfrm>
                <a:off x="1238250" y="1857375"/>
                <a:ext cx="3048000" cy="9525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b="1">
                    <a:solidFill>
                      <a:srgbClr val="003C71"/>
                    </a:solidFill>
                    <a:latin typeface="Arial"/>
                    <a:ea typeface="Arial"/>
                    <a:cs typeface="Arial"/>
                    <a:sym typeface="Arial"/>
                  </a:rPr>
                  <a:t>77% Small Business</a:t>
                </a:r>
                <a:endParaRPr sz="1100">
                  <a:solidFill>
                    <a:srgbClr val="1E293B"/>
                  </a:solidFill>
                  <a:latin typeface="Arial"/>
                  <a:ea typeface="Arial"/>
                  <a:cs typeface="Arial"/>
                  <a:sym typeface="Arial"/>
                </a:endParaRPr>
              </a:p>
              <a:p>
                <a:pPr marL="0" lvl="0" indent="0" algn="l" rtl="0">
                  <a:spcBef>
                    <a:spcPts val="300"/>
                  </a:spcBef>
                  <a:spcAft>
                    <a:spcPts val="0"/>
                  </a:spcAft>
                  <a:buNone/>
                </a:pPr>
                <a:r>
                  <a:rPr lang="en">
                    <a:solidFill>
                      <a:srgbClr val="1E293B"/>
                    </a:solidFill>
                    <a:latin typeface="Arial"/>
                    <a:ea typeface="Arial"/>
                    <a:cs typeface="Arial"/>
                    <a:sym typeface="Arial"/>
                  </a:rPr>
                  <a:t>22% Other than Small Businesses</a:t>
                </a:r>
                <a:endParaRPr>
                  <a:solidFill>
                    <a:srgbClr val="1E293B"/>
                  </a:solidFill>
                  <a:latin typeface="Arial"/>
                  <a:ea typeface="Arial"/>
                  <a:cs typeface="Arial"/>
                  <a:sym typeface="Arial"/>
                </a:endParaRPr>
              </a:p>
            </p:txBody>
          </p:sp>
          <p:sp>
            <p:nvSpPr>
              <p:cNvPr id="169" name="Google Shape;169;p30"/>
              <p:cNvSpPr/>
              <p:nvPr/>
            </p:nvSpPr>
            <p:spPr>
              <a:xfrm>
                <a:off x="4733925" y="1857375"/>
                <a:ext cx="3952800" cy="952500"/>
              </a:xfrm>
              <a:prstGeom prst="roundRect">
                <a:avLst>
                  <a:gd name="adj" fmla="val 8000"/>
                </a:avLst>
              </a:prstGeom>
              <a:solidFill>
                <a:srgbClr val="E2E8F0"/>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71" name="Google Shape;171;p30"/>
              <p:cNvSpPr txBox="1"/>
              <p:nvPr/>
            </p:nvSpPr>
            <p:spPr>
              <a:xfrm>
                <a:off x="5524500" y="1857375"/>
                <a:ext cx="3048000" cy="9525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b="1">
                    <a:solidFill>
                      <a:srgbClr val="003C71"/>
                    </a:solidFill>
                    <a:latin typeface="Arial"/>
                    <a:ea typeface="Arial"/>
                    <a:cs typeface="Arial"/>
                    <a:sym typeface="Arial"/>
                  </a:rPr>
                  <a:t>87% Are VARs</a:t>
                </a:r>
                <a:endParaRPr>
                  <a:solidFill>
                    <a:srgbClr val="1E293B"/>
                  </a:solidFill>
                  <a:latin typeface="Arial"/>
                  <a:ea typeface="Arial"/>
                  <a:cs typeface="Arial"/>
                  <a:sym typeface="Arial"/>
                </a:endParaRPr>
              </a:p>
              <a:p>
                <a:pPr marL="0" lvl="0" indent="0" algn="l" rtl="0">
                  <a:spcBef>
                    <a:spcPts val="300"/>
                  </a:spcBef>
                  <a:spcAft>
                    <a:spcPts val="0"/>
                  </a:spcAft>
                  <a:buNone/>
                </a:pPr>
                <a:r>
                  <a:rPr lang="en">
                    <a:solidFill>
                      <a:srgbClr val="1E293B"/>
                    </a:solidFill>
                    <a:latin typeface="Arial"/>
                    <a:ea typeface="Arial"/>
                    <a:cs typeface="Arial"/>
                    <a:sym typeface="Arial"/>
                  </a:rPr>
                  <a:t>Value Added Resellers</a:t>
                </a:r>
                <a:endParaRPr>
                  <a:solidFill>
                    <a:srgbClr val="1E293B"/>
                  </a:solidFill>
                  <a:latin typeface="Arial"/>
                  <a:ea typeface="Arial"/>
                  <a:cs typeface="Arial"/>
                  <a:sym typeface="Arial"/>
                </a:endParaRPr>
              </a:p>
            </p:txBody>
          </p:sp>
        </p:grpSp>
        <p:grpSp>
          <p:nvGrpSpPr>
            <p:cNvPr id="172" name="Google Shape;172;p30"/>
            <p:cNvGrpSpPr/>
            <p:nvPr/>
          </p:nvGrpSpPr>
          <p:grpSpPr>
            <a:xfrm>
              <a:off x="457200" y="3000375"/>
              <a:ext cx="8229525" cy="952500"/>
              <a:chOff x="457200" y="3000375"/>
              <a:chExt cx="8229525" cy="952500"/>
            </a:xfrm>
          </p:grpSpPr>
          <p:sp>
            <p:nvSpPr>
              <p:cNvPr id="173" name="Google Shape;173;p30"/>
              <p:cNvSpPr/>
              <p:nvPr/>
            </p:nvSpPr>
            <p:spPr>
              <a:xfrm>
                <a:off x="457200" y="3000375"/>
                <a:ext cx="3952800" cy="952500"/>
              </a:xfrm>
              <a:prstGeom prst="roundRect">
                <a:avLst>
                  <a:gd name="adj" fmla="val 8000"/>
                </a:avLst>
              </a:prstGeom>
              <a:solidFill>
                <a:srgbClr val="E2E8F0"/>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75" name="Google Shape;175;p30"/>
              <p:cNvSpPr txBox="1"/>
              <p:nvPr/>
            </p:nvSpPr>
            <p:spPr>
              <a:xfrm>
                <a:off x="1238250" y="3000375"/>
                <a:ext cx="3048000" cy="9525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b="1">
                    <a:solidFill>
                      <a:srgbClr val="003C71"/>
                    </a:solidFill>
                    <a:latin typeface="Arial"/>
                    <a:ea typeface="Arial"/>
                    <a:cs typeface="Arial"/>
                    <a:sym typeface="Arial"/>
                  </a:rPr>
                  <a:t>87% GSA MAS</a:t>
                </a:r>
                <a:endParaRPr sz="1100">
                  <a:solidFill>
                    <a:srgbClr val="1E293B"/>
                  </a:solidFill>
                  <a:latin typeface="Arial"/>
                  <a:ea typeface="Arial"/>
                  <a:cs typeface="Arial"/>
                  <a:sym typeface="Arial"/>
                </a:endParaRPr>
              </a:p>
              <a:p>
                <a:pPr marL="0" lvl="0" indent="0" algn="l" rtl="0">
                  <a:spcBef>
                    <a:spcPts val="300"/>
                  </a:spcBef>
                  <a:spcAft>
                    <a:spcPts val="0"/>
                  </a:spcAft>
                  <a:buNone/>
                </a:pPr>
                <a:r>
                  <a:rPr lang="en">
                    <a:solidFill>
                      <a:srgbClr val="1E293B"/>
                    </a:solidFill>
                    <a:latin typeface="Arial"/>
                    <a:ea typeface="Arial"/>
                    <a:cs typeface="Arial"/>
                    <a:sym typeface="Arial"/>
                  </a:rPr>
                  <a:t>Currently have a GSA MAS contract</a:t>
                </a:r>
                <a:endParaRPr>
                  <a:solidFill>
                    <a:srgbClr val="1E293B"/>
                  </a:solidFill>
                  <a:latin typeface="Arial"/>
                  <a:ea typeface="Arial"/>
                  <a:cs typeface="Arial"/>
                  <a:sym typeface="Arial"/>
                </a:endParaRPr>
              </a:p>
            </p:txBody>
          </p:sp>
          <p:sp>
            <p:nvSpPr>
              <p:cNvPr id="176" name="Google Shape;176;p30"/>
              <p:cNvSpPr/>
              <p:nvPr/>
            </p:nvSpPr>
            <p:spPr>
              <a:xfrm>
                <a:off x="4733925" y="3000375"/>
                <a:ext cx="3952800" cy="952500"/>
              </a:xfrm>
              <a:prstGeom prst="roundRect">
                <a:avLst>
                  <a:gd name="adj" fmla="val 8000"/>
                </a:avLst>
              </a:prstGeom>
              <a:solidFill>
                <a:srgbClr val="E2E8F0"/>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78" name="Google Shape;178;p30"/>
              <p:cNvSpPr txBox="1"/>
              <p:nvPr/>
            </p:nvSpPr>
            <p:spPr>
              <a:xfrm>
                <a:off x="5524500" y="3000375"/>
                <a:ext cx="3048000" cy="9525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b="1">
                    <a:solidFill>
                      <a:srgbClr val="003C71"/>
                    </a:solidFill>
                    <a:latin typeface="Arial"/>
                    <a:ea typeface="Arial"/>
                    <a:cs typeface="Arial"/>
                    <a:sym typeface="Arial"/>
                  </a:rPr>
                  <a:t>67% SIN 33411</a:t>
                </a:r>
                <a:endParaRPr sz="1100">
                  <a:solidFill>
                    <a:srgbClr val="1E293B"/>
                  </a:solidFill>
                  <a:latin typeface="Arial"/>
                  <a:ea typeface="Arial"/>
                  <a:cs typeface="Arial"/>
                  <a:sym typeface="Arial"/>
                </a:endParaRPr>
              </a:p>
              <a:p>
                <a:pPr marL="0" lvl="0" indent="0" algn="l" rtl="0">
                  <a:spcBef>
                    <a:spcPts val="300"/>
                  </a:spcBef>
                  <a:spcAft>
                    <a:spcPts val="0"/>
                  </a:spcAft>
                  <a:buNone/>
                </a:pPr>
                <a:r>
                  <a:rPr lang="en">
                    <a:solidFill>
                      <a:srgbClr val="1E293B"/>
                    </a:solidFill>
                    <a:latin typeface="Arial"/>
                    <a:ea typeface="Arial"/>
                    <a:cs typeface="Arial"/>
                    <a:sym typeface="Arial"/>
                  </a:rPr>
                  <a:t>MAS contract includes SIN 33411</a:t>
                </a:r>
                <a:endParaRPr>
                  <a:solidFill>
                    <a:srgbClr val="1E293B"/>
                  </a:solidFill>
                  <a:latin typeface="Arial"/>
                  <a:ea typeface="Arial"/>
                  <a:cs typeface="Arial"/>
                  <a:sym typeface="Arial"/>
                </a:endParaRPr>
              </a:p>
            </p:txBody>
          </p:sp>
        </p:grpSp>
      </p:grpSp>
      <p:pic>
        <p:nvPicPr>
          <p:cNvPr id="3" name="Picture 2">
            <a:extLst>
              <a:ext uri="{FF2B5EF4-FFF2-40B4-BE49-F238E27FC236}">
                <a16:creationId xmlns:a16="http://schemas.microsoft.com/office/drawing/2014/main" id="{ED8E4BA4-72D5-039B-8E58-1295AAF860A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71525" y="2149422"/>
            <a:ext cx="571580" cy="495369"/>
          </a:xfrm>
          <a:prstGeom prst="rect">
            <a:avLst/>
          </a:prstGeom>
        </p:spPr>
      </p:pic>
      <p:pic>
        <p:nvPicPr>
          <p:cNvPr id="5" name="Picture 4">
            <a:extLst>
              <a:ext uri="{FF2B5EF4-FFF2-40B4-BE49-F238E27FC236}">
                <a16:creationId xmlns:a16="http://schemas.microsoft.com/office/drawing/2014/main" id="{AF21380D-10B3-36B2-5085-58B614B2F81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900556" y="2140139"/>
            <a:ext cx="457264" cy="419158"/>
          </a:xfrm>
          <a:prstGeom prst="rect">
            <a:avLst/>
          </a:prstGeom>
        </p:spPr>
      </p:pic>
      <p:pic>
        <p:nvPicPr>
          <p:cNvPr id="7" name="Picture 6">
            <a:extLst>
              <a:ext uri="{FF2B5EF4-FFF2-40B4-BE49-F238E27FC236}">
                <a16:creationId xmlns:a16="http://schemas.microsoft.com/office/drawing/2014/main" id="{A69A3FDE-F973-F0FA-8997-EFEC156E618D}"/>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28683" y="3262724"/>
            <a:ext cx="514422" cy="476316"/>
          </a:xfrm>
          <a:prstGeom prst="rect">
            <a:avLst/>
          </a:prstGeom>
        </p:spPr>
      </p:pic>
      <p:pic>
        <p:nvPicPr>
          <p:cNvPr id="9" name="Picture 8">
            <a:extLst>
              <a:ext uri="{FF2B5EF4-FFF2-40B4-BE49-F238E27FC236}">
                <a16:creationId xmlns:a16="http://schemas.microsoft.com/office/drawing/2014/main" id="{3CCC4070-7E0E-25A5-673F-8968F720F22D}"/>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905355" y="3262724"/>
            <a:ext cx="504895" cy="457264"/>
          </a:xfrm>
          <a:prstGeom prst="rect">
            <a:avLst/>
          </a:prstGeom>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1"/>
          <p:cNvSpPr txBox="1">
            <a:spLocks noGrp="1"/>
          </p:cNvSpPr>
          <p:nvPr>
            <p:ph type="title"/>
          </p:nvPr>
        </p:nvSpPr>
        <p:spPr>
          <a:xfrm>
            <a:off x="2960225" y="1838575"/>
            <a:ext cx="54708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3400">
                <a:latin typeface="Arial"/>
                <a:ea typeface="Arial"/>
                <a:cs typeface="Arial"/>
                <a:sym typeface="Arial"/>
              </a:rPr>
              <a:t>Key Insights </a:t>
            </a:r>
            <a:endParaRPr>
              <a:latin typeface="Arial"/>
              <a:ea typeface="Arial"/>
              <a:cs typeface="Arial"/>
              <a:sym typeface="Arial"/>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2"/>
          <p:cNvSpPr txBox="1">
            <a:spLocks noGrp="1"/>
          </p:cNvSpPr>
          <p:nvPr>
            <p:ph type="title"/>
          </p:nvPr>
        </p:nvSpPr>
        <p:spPr>
          <a:xfrm>
            <a:off x="713225" y="384048"/>
            <a:ext cx="7717500" cy="5727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 sz="1960" dirty="0">
                <a:solidFill>
                  <a:srgbClr val="005087"/>
                </a:solidFill>
                <a:latin typeface="Arial"/>
                <a:ea typeface="Arial"/>
                <a:cs typeface="Arial"/>
                <a:sym typeface="Arial"/>
              </a:rPr>
              <a:t>Widely Accepted Commercial Definitions for Resellers and VARs</a:t>
            </a:r>
            <a:endParaRPr sz="2600" b="1" i="0" u="none" strike="noStrike" dirty="0">
              <a:solidFill>
                <a:srgbClr val="003C71"/>
              </a:solidFill>
              <a:latin typeface="Arial"/>
              <a:ea typeface="Arial"/>
              <a:cs typeface="Arial"/>
              <a:sym typeface="Arial"/>
            </a:endParaRPr>
          </a:p>
        </p:txBody>
      </p:sp>
      <p:grpSp>
        <p:nvGrpSpPr>
          <p:cNvPr id="190" name="Google Shape;190;p32" descr="This image shows resellers and value-added resellers (VARs), which are widely accepted commercial definitions for most respondents.&#10;"/>
          <p:cNvGrpSpPr/>
          <p:nvPr/>
        </p:nvGrpSpPr>
        <p:grpSpPr>
          <a:xfrm>
            <a:off x="904325" y="1720525"/>
            <a:ext cx="7239000" cy="2286000"/>
            <a:chOff x="952500" y="1714500"/>
            <a:chExt cx="7239000" cy="2286000"/>
          </a:xfrm>
        </p:grpSpPr>
        <p:sp>
          <p:nvSpPr>
            <p:cNvPr id="191" name="Google Shape;191;p32"/>
            <p:cNvSpPr/>
            <p:nvPr/>
          </p:nvSpPr>
          <p:spPr>
            <a:xfrm>
              <a:off x="952500" y="1714500"/>
              <a:ext cx="7239000" cy="2286000"/>
            </a:xfrm>
            <a:prstGeom prst="roundRect">
              <a:avLst>
                <a:gd name="adj" fmla="val 6250"/>
              </a:avLst>
            </a:prstGeom>
            <a:solidFill>
              <a:srgbClr val="F0F4F8"/>
            </a:solidFill>
            <a:ln w="19050" cap="flat" cmpd="sng">
              <a:solidFill>
                <a:srgbClr val="005087"/>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93" name="Google Shape;193;p32"/>
            <p:cNvSpPr txBox="1"/>
            <p:nvPr/>
          </p:nvSpPr>
          <p:spPr>
            <a:xfrm>
              <a:off x="2286000" y="2000250"/>
              <a:ext cx="5619900" cy="1714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200" b="0" dirty="0">
                  <a:solidFill>
                    <a:srgbClr val="333333"/>
                  </a:solidFill>
                  <a:latin typeface="Arial"/>
                  <a:ea typeface="Arial"/>
                  <a:cs typeface="Arial"/>
                  <a:sym typeface="Arial"/>
                </a:rPr>
                <a:t>Majority of respondents indicated there are </a:t>
              </a:r>
              <a:r>
                <a:rPr lang="en" sz="2200" b="1" dirty="0">
                  <a:solidFill>
                    <a:srgbClr val="005087"/>
                  </a:solidFill>
                  <a:latin typeface="Arial"/>
                  <a:ea typeface="Arial"/>
                  <a:cs typeface="Arial"/>
                  <a:sym typeface="Arial"/>
                </a:rPr>
                <a:t>widely accepted</a:t>
              </a:r>
              <a:r>
                <a:rPr lang="en" sz="2200" b="0" dirty="0">
                  <a:solidFill>
                    <a:srgbClr val="333333"/>
                  </a:solidFill>
                  <a:latin typeface="Arial"/>
                  <a:ea typeface="Arial"/>
                  <a:cs typeface="Arial"/>
                  <a:sym typeface="Arial"/>
                </a:rPr>
                <a:t> commercial definitions for:</a:t>
              </a:r>
              <a:endParaRPr sz="2200" b="0" dirty="0">
                <a:solidFill>
                  <a:srgbClr val="333333"/>
                </a:solidFill>
                <a:latin typeface="Arial"/>
                <a:ea typeface="Arial"/>
                <a:cs typeface="Arial"/>
                <a:sym typeface="Arial"/>
              </a:endParaRPr>
            </a:p>
            <a:p>
              <a:pPr marL="457200" lvl="0" indent="-368300" algn="l" rtl="0">
                <a:spcBef>
                  <a:spcPts val="1125"/>
                </a:spcBef>
                <a:spcAft>
                  <a:spcPts val="0"/>
                </a:spcAft>
                <a:buClr>
                  <a:srgbClr val="005087"/>
                </a:buClr>
                <a:buSzPts val="2200"/>
                <a:buFont typeface="Arial"/>
                <a:buChar char="●"/>
              </a:pPr>
              <a:r>
                <a:rPr lang="en" sz="2200" b="1" dirty="0">
                  <a:solidFill>
                    <a:srgbClr val="005087"/>
                  </a:solidFill>
                  <a:latin typeface="Arial"/>
                  <a:ea typeface="Arial"/>
                  <a:cs typeface="Arial"/>
                  <a:sym typeface="Arial"/>
                </a:rPr>
                <a:t>Resellers</a:t>
              </a:r>
              <a:endParaRPr sz="2200" b="1" dirty="0">
                <a:solidFill>
                  <a:srgbClr val="005087"/>
                </a:solidFill>
                <a:latin typeface="Arial"/>
                <a:ea typeface="Arial"/>
                <a:cs typeface="Arial"/>
                <a:sym typeface="Arial"/>
              </a:endParaRPr>
            </a:p>
            <a:p>
              <a:pPr marL="457200" lvl="0" indent="-368300" algn="l" rtl="0">
                <a:spcBef>
                  <a:spcPts val="750"/>
                </a:spcBef>
                <a:spcAft>
                  <a:spcPts val="0"/>
                </a:spcAft>
                <a:buClr>
                  <a:srgbClr val="005087"/>
                </a:buClr>
                <a:buSzPts val="2200"/>
                <a:buFont typeface="Arial"/>
                <a:buChar char="●"/>
              </a:pPr>
              <a:r>
                <a:rPr lang="en" sz="2200" b="1" dirty="0">
                  <a:solidFill>
                    <a:srgbClr val="005087"/>
                  </a:solidFill>
                  <a:latin typeface="Arial"/>
                  <a:ea typeface="Arial"/>
                  <a:cs typeface="Arial"/>
                  <a:sym typeface="Arial"/>
                </a:rPr>
                <a:t>Value Added Resellers (VARs)</a:t>
              </a:r>
              <a:endParaRPr sz="2200" b="1" dirty="0">
                <a:solidFill>
                  <a:srgbClr val="005087"/>
                </a:solidFill>
                <a:latin typeface="Arial"/>
                <a:ea typeface="Arial"/>
                <a:cs typeface="Arial"/>
                <a:sym typeface="Arial"/>
              </a:endParaRPr>
            </a:p>
          </p:txBody>
        </p:sp>
      </p:grpSp>
      <p:pic>
        <p:nvPicPr>
          <p:cNvPr id="3" name="Picture 2">
            <a:extLst>
              <a:ext uri="{FF2B5EF4-FFF2-40B4-BE49-F238E27FC236}">
                <a16:creationId xmlns:a16="http://schemas.microsoft.com/office/drawing/2014/main" id="{0AA608BB-BA74-6E04-FFA9-76F0A17D5AE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94785" y="2121990"/>
            <a:ext cx="752580" cy="638264"/>
          </a:xfrm>
          <a:prstGeom prst="rect">
            <a:avLst/>
          </a:prstGeom>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3"/>
          <p:cNvSpPr txBox="1">
            <a:spLocks noGrp="1"/>
          </p:cNvSpPr>
          <p:nvPr>
            <p:ph type="title"/>
          </p:nvPr>
        </p:nvSpPr>
        <p:spPr>
          <a:xfrm>
            <a:off x="713225" y="384048"/>
            <a:ext cx="7717500" cy="5727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dirty="0">
                <a:solidFill>
                  <a:srgbClr val="005087"/>
                </a:solidFill>
                <a:latin typeface="Arial"/>
                <a:ea typeface="Arial"/>
                <a:cs typeface="Arial"/>
                <a:sym typeface="Arial"/>
              </a:rPr>
              <a:t>Suggested Definition for Reseller</a:t>
            </a:r>
            <a:endParaRPr sz="2800" b="1" i="0" u="none" strike="noStrike" dirty="0">
              <a:solidFill>
                <a:srgbClr val="003C71"/>
              </a:solidFill>
              <a:latin typeface="Arial"/>
              <a:ea typeface="Arial"/>
              <a:cs typeface="Arial"/>
              <a:sym typeface="Arial"/>
            </a:endParaRPr>
          </a:p>
        </p:txBody>
      </p:sp>
      <p:grpSp>
        <p:nvGrpSpPr>
          <p:cNvPr id="200" name="Google Shape;200;p33" descr="This image shows the definition of a reseller as a company authorized by an original equipment manufacturer (OEM) to act as an intermediary, primarily focused on the transaction and delivery of products to end customers."/>
          <p:cNvGrpSpPr/>
          <p:nvPr/>
        </p:nvGrpSpPr>
        <p:grpSpPr>
          <a:xfrm>
            <a:off x="457200" y="1524000"/>
            <a:ext cx="8229600" cy="2286000"/>
            <a:chOff x="457200" y="1524000"/>
            <a:chExt cx="8229600" cy="2286000"/>
          </a:xfrm>
        </p:grpSpPr>
        <p:sp>
          <p:nvSpPr>
            <p:cNvPr id="201" name="Google Shape;201;p33"/>
            <p:cNvSpPr/>
            <p:nvPr/>
          </p:nvSpPr>
          <p:spPr>
            <a:xfrm>
              <a:off x="457200" y="1524000"/>
              <a:ext cx="8229600" cy="2286000"/>
            </a:xfrm>
            <a:prstGeom prst="roundRect">
              <a:avLst>
                <a:gd name="adj" fmla="val 6250"/>
              </a:avLst>
            </a:prstGeom>
            <a:solidFill>
              <a:srgbClr val="F0F4F8"/>
            </a:solidFill>
            <a:ln w="19050" cap="flat" cmpd="sng">
              <a:solidFill>
                <a:srgbClr val="005087"/>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03" name="Google Shape;203;p33"/>
            <p:cNvSpPr txBox="1"/>
            <p:nvPr/>
          </p:nvSpPr>
          <p:spPr>
            <a:xfrm>
              <a:off x="1790700" y="1714500"/>
              <a:ext cx="6515100" cy="1905000"/>
            </a:xfrm>
            <a:prstGeom prst="rect">
              <a:avLst/>
            </a:prstGeom>
            <a:noFill/>
            <a:ln>
              <a:noFill/>
            </a:ln>
          </p:spPr>
          <p:txBody>
            <a:bodyPr spcFirstLastPara="1" wrap="square" lIns="95250" tIns="95250" rIns="95250" bIns="95250" anchor="ctr" anchorCtr="0">
              <a:noAutofit/>
            </a:bodyPr>
            <a:lstStyle/>
            <a:p>
              <a:pPr marL="0" lvl="0" indent="0" algn="l" rtl="0">
                <a:spcBef>
                  <a:spcPts val="0"/>
                </a:spcBef>
                <a:spcAft>
                  <a:spcPts val="0"/>
                </a:spcAft>
                <a:buNone/>
              </a:pPr>
              <a:r>
                <a:rPr lang="en" sz="2200" dirty="0">
                  <a:solidFill>
                    <a:srgbClr val="333333"/>
                  </a:solidFill>
                  <a:latin typeface="Arial"/>
                  <a:ea typeface="Arial"/>
                  <a:cs typeface="Arial"/>
                  <a:sym typeface="Arial"/>
                </a:rPr>
                <a:t>A suggested definition of </a:t>
              </a:r>
              <a:r>
                <a:rPr lang="en" sz="2200" b="1" dirty="0">
                  <a:solidFill>
                    <a:srgbClr val="005087"/>
                  </a:solidFill>
                  <a:latin typeface="Arial"/>
                  <a:ea typeface="Arial"/>
                  <a:cs typeface="Arial"/>
                  <a:sym typeface="Arial"/>
                </a:rPr>
                <a:t>Reseller</a:t>
              </a:r>
              <a:r>
                <a:rPr lang="en" sz="2200" dirty="0">
                  <a:solidFill>
                    <a:srgbClr val="333333"/>
                  </a:solidFill>
                  <a:latin typeface="Arial"/>
                  <a:ea typeface="Arial"/>
                  <a:cs typeface="Arial"/>
                  <a:sym typeface="Arial"/>
                </a:rPr>
                <a:t> is a company that is authorized by an original equipment manufacturer (OEM) to act as an intermediary, primarily focusing on the transaction and delivery of products to end customers.</a:t>
              </a:r>
              <a:endParaRPr sz="2200" dirty="0">
                <a:solidFill>
                  <a:srgbClr val="333333"/>
                </a:solidFill>
                <a:latin typeface="Arial"/>
                <a:ea typeface="Arial"/>
                <a:cs typeface="Arial"/>
                <a:sym typeface="Arial"/>
              </a:endParaRPr>
            </a:p>
          </p:txBody>
        </p:sp>
      </p:grpSp>
      <p:pic>
        <p:nvPicPr>
          <p:cNvPr id="3" name="Picture 2">
            <a:extLst>
              <a:ext uri="{FF2B5EF4-FFF2-40B4-BE49-F238E27FC236}">
                <a16:creationId xmlns:a16="http://schemas.microsoft.com/office/drawing/2014/main" id="{2AB97D3D-8784-E4D7-1A73-C7ED537B0FB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38200" y="2176407"/>
            <a:ext cx="762106" cy="790685"/>
          </a:xfrm>
          <a:prstGeom prst="rect">
            <a:avLst/>
          </a:prstGeom>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4"/>
          <p:cNvSpPr txBox="1">
            <a:spLocks noGrp="1"/>
          </p:cNvSpPr>
          <p:nvPr>
            <p:ph type="title"/>
          </p:nvPr>
        </p:nvSpPr>
        <p:spPr>
          <a:xfrm>
            <a:off x="713225" y="384048"/>
            <a:ext cx="7717500" cy="5727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dirty="0">
                <a:solidFill>
                  <a:srgbClr val="005087"/>
                </a:solidFill>
                <a:latin typeface="Arial"/>
                <a:ea typeface="Arial"/>
                <a:cs typeface="Arial"/>
                <a:sym typeface="Arial"/>
              </a:rPr>
              <a:t>Suggested Definition for VAR</a:t>
            </a:r>
            <a:endParaRPr sz="2800" b="1" i="0" u="none" strike="noStrike" dirty="0">
              <a:solidFill>
                <a:srgbClr val="003C71"/>
              </a:solidFill>
              <a:latin typeface="Arial"/>
              <a:ea typeface="Arial"/>
              <a:cs typeface="Arial"/>
              <a:sym typeface="Arial"/>
            </a:endParaRPr>
          </a:p>
        </p:txBody>
      </p:sp>
      <p:grpSp>
        <p:nvGrpSpPr>
          <p:cNvPr id="210" name="Google Shape;210;p34" descr="This image shows the definition of a Value Added Reseller as a type of reseller that, in addition to selling the Original Equipment Manufacturer's (OEM) product, also provides services that directly benefit the end customer, such as configuration, licensing, integration, or professional support."/>
          <p:cNvGrpSpPr/>
          <p:nvPr/>
        </p:nvGrpSpPr>
        <p:grpSpPr>
          <a:xfrm>
            <a:off x="457200" y="1524000"/>
            <a:ext cx="8229600" cy="2286000"/>
            <a:chOff x="457200" y="1524000"/>
            <a:chExt cx="8229600" cy="2286000"/>
          </a:xfrm>
        </p:grpSpPr>
        <p:sp>
          <p:nvSpPr>
            <p:cNvPr id="211" name="Google Shape;211;p34"/>
            <p:cNvSpPr/>
            <p:nvPr/>
          </p:nvSpPr>
          <p:spPr>
            <a:xfrm>
              <a:off x="457200" y="1524000"/>
              <a:ext cx="8229600" cy="2286000"/>
            </a:xfrm>
            <a:prstGeom prst="roundRect">
              <a:avLst>
                <a:gd name="adj" fmla="val 6250"/>
              </a:avLst>
            </a:prstGeom>
            <a:solidFill>
              <a:srgbClr val="F0F4F8"/>
            </a:solidFill>
            <a:ln w="19050" cap="flat" cmpd="sng">
              <a:solidFill>
                <a:srgbClr val="005087"/>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13" name="Google Shape;213;p34"/>
            <p:cNvSpPr txBox="1"/>
            <p:nvPr/>
          </p:nvSpPr>
          <p:spPr>
            <a:xfrm>
              <a:off x="1790700" y="1714500"/>
              <a:ext cx="6515100" cy="1905000"/>
            </a:xfrm>
            <a:prstGeom prst="rect">
              <a:avLst/>
            </a:prstGeom>
            <a:solidFill>
              <a:srgbClr val="000000">
                <a:alpha val="0"/>
              </a:srgbClr>
            </a:solidFill>
            <a:ln>
              <a:noFill/>
            </a:ln>
          </p:spPr>
          <p:txBody>
            <a:bodyPr spcFirstLastPara="1" wrap="square" lIns="95250" tIns="95250" rIns="95250" bIns="95250" anchor="ctr" anchorCtr="0">
              <a:noAutofit/>
            </a:bodyPr>
            <a:lstStyle/>
            <a:p>
              <a:pPr marL="0" lvl="0" indent="0" algn="l" rtl="0">
                <a:spcBef>
                  <a:spcPts val="0"/>
                </a:spcBef>
                <a:spcAft>
                  <a:spcPts val="0"/>
                </a:spcAft>
                <a:buNone/>
              </a:pPr>
              <a:r>
                <a:rPr lang="en" sz="1870" dirty="0">
                  <a:solidFill>
                    <a:srgbClr val="333333"/>
                  </a:solidFill>
                  <a:latin typeface="Arial"/>
                  <a:ea typeface="Arial"/>
                  <a:cs typeface="Arial"/>
                  <a:sym typeface="Arial"/>
                </a:rPr>
                <a:t>A suggested definition of </a:t>
              </a:r>
              <a:r>
                <a:rPr lang="en" sz="1870" b="1" dirty="0">
                  <a:solidFill>
                    <a:srgbClr val="005087"/>
                  </a:solidFill>
                  <a:latin typeface="Arial"/>
                  <a:ea typeface="Arial"/>
                  <a:cs typeface="Arial"/>
                  <a:sym typeface="Arial"/>
                </a:rPr>
                <a:t>Value Added Reseller</a:t>
              </a:r>
              <a:r>
                <a:rPr lang="en" sz="1870" dirty="0">
                  <a:solidFill>
                    <a:srgbClr val="333333"/>
                  </a:solidFill>
                  <a:latin typeface="Arial"/>
                  <a:ea typeface="Arial"/>
                  <a:cs typeface="Arial"/>
                  <a:sym typeface="Arial"/>
                </a:rPr>
                <a:t> is a type of reseller that, in addition to selling the Original Equipment Manufacturer (OEM)'s product, also provides services from which the end customer directly benefits, such as configuration, licensing, integration, or professional support.</a:t>
              </a:r>
              <a:endParaRPr sz="1870" dirty="0">
                <a:solidFill>
                  <a:srgbClr val="333333"/>
                </a:solidFill>
                <a:latin typeface="Arial"/>
                <a:ea typeface="Arial"/>
                <a:cs typeface="Arial"/>
                <a:sym typeface="Arial"/>
              </a:endParaRPr>
            </a:p>
          </p:txBody>
        </p:sp>
      </p:grpSp>
      <p:pic>
        <p:nvPicPr>
          <p:cNvPr id="3" name="Picture 2">
            <a:extLst>
              <a:ext uri="{FF2B5EF4-FFF2-40B4-BE49-F238E27FC236}">
                <a16:creationId xmlns:a16="http://schemas.microsoft.com/office/drawing/2014/main" id="{9B87D8A7-9C06-0161-9ED4-A47B4639242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38200" y="2271657"/>
            <a:ext cx="762106" cy="790685"/>
          </a:xfrm>
          <a:prstGeom prst="rect">
            <a:avLst/>
          </a:prstGeom>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SA FAST26 Virtual Acquisition Summit (Industry)">
  <a:themeElements>
    <a:clrScheme name="Simple Light">
      <a:dk1>
        <a:srgbClr val="000000"/>
      </a:dk1>
      <a:lt1>
        <a:srgbClr val="FFFFFF"/>
      </a:lt1>
      <a:dk2>
        <a:srgbClr val="C20E0E"/>
      </a:dk2>
      <a:lt2>
        <a:srgbClr val="EFEFEF"/>
      </a:lt2>
      <a:accent1>
        <a:srgbClr val="690B0B"/>
      </a:accent1>
      <a:accent2>
        <a:srgbClr val="000000"/>
      </a:accent2>
      <a:accent3>
        <a:srgbClr val="C20E0E"/>
      </a:accent3>
      <a:accent4>
        <a:srgbClr val="EFEFEF"/>
      </a:accent4>
      <a:accent5>
        <a:srgbClr val="690B0B"/>
      </a:accent5>
      <a:accent6>
        <a:srgbClr val="000000"/>
      </a:accent6>
      <a:hlink>
        <a:srgbClr val="690B0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3561</Words>
  <Application>Microsoft Office PowerPoint</Application>
  <PresentationFormat>On-screen Show (16:9)</PresentationFormat>
  <Paragraphs>316</Paragraphs>
  <Slides>45</Slides>
  <Notes>45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45</vt:i4>
      </vt:variant>
    </vt:vector>
  </HeadingPairs>
  <TitlesOfParts>
    <vt:vector size="54" baseType="lpstr">
      <vt:lpstr>Montserrat</vt:lpstr>
      <vt:lpstr>Barlow</vt:lpstr>
      <vt:lpstr>Roboto</vt:lpstr>
      <vt:lpstr>Century Gothic</vt:lpstr>
      <vt:lpstr>Arial</vt:lpstr>
      <vt:lpstr>Material Icons</vt:lpstr>
      <vt:lpstr>Quicksand Medium</vt:lpstr>
      <vt:lpstr>Simple Light</vt:lpstr>
      <vt:lpstr>GSA FAST26 Virtual Acquisition Summit (Industry)</vt:lpstr>
      <vt:lpstr>MAS Value-Added Reseller (VAR) Pricing RFI: Strengthening GSA’s Pricing Practices </vt:lpstr>
      <vt:lpstr>Presenter</vt:lpstr>
      <vt:lpstr>Value Added Reseller Request for Information (RFI) </vt:lpstr>
      <vt:lpstr>RFI on IT Hardware Procured Through VARs </vt:lpstr>
      <vt:lpstr>RFI Demographics</vt:lpstr>
      <vt:lpstr>Key Insights </vt:lpstr>
      <vt:lpstr>Widely Accepted Commercial Definitions for Resellers and VARs</vt:lpstr>
      <vt:lpstr>Suggested Definition for Reseller</vt:lpstr>
      <vt:lpstr>Suggested Definition for VAR</vt:lpstr>
      <vt:lpstr>Government Work is More Costly</vt:lpstr>
      <vt:lpstr>Value in the Service, Not Product Markup</vt:lpstr>
      <vt:lpstr>Recommended Pricing and Evaluation Framework</vt:lpstr>
      <vt:lpstr>Strengthening GSA’s VAR Pricing Practices  </vt:lpstr>
      <vt:lpstr>Potential MAS Solicitation Enhancements </vt:lpstr>
      <vt:lpstr>Key Takeaways</vt:lpstr>
      <vt:lpstr>Made in America on MAS contracts and GSAAdvantage!®</vt:lpstr>
      <vt:lpstr>Presenter_2</vt:lpstr>
      <vt:lpstr>Background on “Made in America” Laws  </vt:lpstr>
      <vt:lpstr>TAA Applies to MAS Contracts because the total dollar value exceeds TAA thresholds  </vt:lpstr>
      <vt:lpstr>TAA Compliance</vt:lpstr>
      <vt:lpstr>Compliance &amp; Pricing (C&amp;P) Report - Country of Origin Flags </vt:lpstr>
      <vt:lpstr>GSAAdvantage! Icon Highlights Products Contractors have Certified as “U.S.” under TAA </vt:lpstr>
      <vt:lpstr>Potential Changes to the MAS program</vt:lpstr>
      <vt:lpstr>What is the BAA Component Test*? </vt:lpstr>
      <vt:lpstr>Two Possible Approaches Approach 1:</vt:lpstr>
      <vt:lpstr>Two Possible Approaches Approach 2:</vt:lpstr>
      <vt:lpstr>Proposed FAR Rule: Prohibition on Certain Semiconductor Products and Services</vt:lpstr>
      <vt:lpstr>Presenter_3</vt:lpstr>
      <vt:lpstr>Proposed Rule</vt:lpstr>
      <vt:lpstr>Purpose of the Proposed Semiconductor Rule</vt:lpstr>
      <vt:lpstr>Scope of the Rule</vt:lpstr>
      <vt:lpstr>Prohibited Actions After Dec 23, 2027</vt:lpstr>
      <vt:lpstr>Vendor Disclosure</vt:lpstr>
      <vt:lpstr>Exceptions &amp; Transitional Relief</vt:lpstr>
      <vt:lpstr>Implementation Impacts</vt:lpstr>
      <vt:lpstr>Strategic Implications</vt:lpstr>
      <vt:lpstr>Timeline &amp; Next Steps</vt:lpstr>
      <vt:lpstr>Anticipated Changes to the Multiple Award Schedule (MAS) Pricing Algorithm</vt:lpstr>
      <vt:lpstr>Presenter_4</vt:lpstr>
      <vt:lpstr>GSA Enhances MAS Program with Pricing 2.0 Refinements</vt:lpstr>
      <vt:lpstr>Key Changes from Previous Model</vt:lpstr>
      <vt:lpstr>How Pricing 2.0 Delivers Taxpayer Value While Supporting Fair Competition</vt:lpstr>
      <vt:lpstr>What’s Next?</vt:lpstr>
      <vt:lpstr>Thank You.</vt:lpstr>
      <vt:lpstr>GSA Trademark Logo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NakiaGraham</cp:lastModifiedBy>
  <cp:revision>9</cp:revision>
  <dcterms:modified xsi:type="dcterms:W3CDTF">2026-06-15T14:15:56Z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B8094E83-DCBF-47D7-A259-4A40A0AB6838</vt:lpwstr>
  </property>
  <property fmtid="{D5CDD505-2E9C-101B-9397-08002B2CF9AE}" pid="3" name="ArticulatePath">
    <vt:lpwstr>Four Things You Need to Know FAST 6_16_2026</vt:lpwstr>
  </property>
</Properties>
</file>