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36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u+ME2TZQUQ90t0m2aahl0MlnQ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CCE67B-1203-438C-9BC0-87C1744C4908}">
  <a:tblStyle styleId="{8CCCE67B-1203-438C-9BC0-87C1744C490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1" autoAdjust="0"/>
    <p:restoredTop sz="86375" autoAdjust="0"/>
  </p:normalViewPr>
  <p:slideViewPr>
    <p:cSldViewPr snapToGrid="0">
      <p:cViewPr varScale="1">
        <p:scale>
          <a:sx n="130" d="100"/>
          <a:sy n="130" d="100"/>
        </p:scale>
        <p:origin x="1212" y="114"/>
      </p:cViewPr>
      <p:guideLst>
        <p:guide orient="horz" pos="1620"/>
        <p:guide pos="2880"/>
        <p:guide orient="horz" pos="3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914815" y="4343713"/>
            <a:ext cx="5028600" cy="4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6096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5" name="Google Shape;245;p12:notes"/>
          <p:cNvSpPr txBox="1">
            <a:spLocks noGrp="1"/>
          </p:cNvSpPr>
          <p:nvPr>
            <p:ph type="sldNum" idx="12"/>
          </p:nvPr>
        </p:nvSpPr>
        <p:spPr>
          <a:xfrm>
            <a:off x="3886408" y="8687425"/>
            <a:ext cx="29715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4" name="Google Shape;314;p16:notes"/>
          <p:cNvSpPr txBox="1">
            <a:spLocks noGrp="1"/>
          </p:cNvSpPr>
          <p:nvPr>
            <p:ph type="body" idx="1"/>
          </p:nvPr>
        </p:nvSpPr>
        <p:spPr>
          <a:xfrm>
            <a:off x="914815" y="4343713"/>
            <a:ext cx="5028600" cy="4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6096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5" name="Google Shape;315;p16:notes"/>
          <p:cNvSpPr txBox="1">
            <a:spLocks noGrp="1"/>
          </p:cNvSpPr>
          <p:nvPr>
            <p:ph type="sldNum" idx="12"/>
          </p:nvPr>
        </p:nvSpPr>
        <p:spPr>
          <a:xfrm>
            <a:off x="3886408" y="8687425"/>
            <a:ext cx="29715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9" name="Google Shape;409;p21:notes"/>
          <p:cNvSpPr txBox="1">
            <a:spLocks noGrp="1"/>
          </p:cNvSpPr>
          <p:nvPr>
            <p:ph type="body" idx="1"/>
          </p:nvPr>
        </p:nvSpPr>
        <p:spPr>
          <a:xfrm>
            <a:off x="914815" y="4343713"/>
            <a:ext cx="5028600" cy="4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21:notes"/>
          <p:cNvSpPr txBox="1">
            <a:spLocks noGrp="1"/>
          </p:cNvSpPr>
          <p:nvPr>
            <p:ph type="sldNum" idx="12"/>
          </p:nvPr>
        </p:nvSpPr>
        <p:spPr>
          <a:xfrm>
            <a:off x="3886408" y="8687425"/>
            <a:ext cx="29715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9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ctrTitle"/>
          </p:nvPr>
        </p:nvSpPr>
        <p:spPr>
          <a:xfrm>
            <a:off x="457200" y="1689410"/>
            <a:ext cx="8229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ubTitle" idx="1"/>
          </p:nvPr>
        </p:nvSpPr>
        <p:spPr>
          <a:xfrm>
            <a:off x="1828800" y="2637376"/>
            <a:ext cx="68580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5"/>
          <p:cNvSpPr txBox="1"/>
          <p:nvPr/>
        </p:nvSpPr>
        <p:spPr>
          <a:xfrm>
            <a:off x="5943600" y="738784"/>
            <a:ext cx="30204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200"/>
              <a:buFont typeface="Arial"/>
              <a:buNone/>
            </a:pPr>
            <a:r>
              <a:rPr lang="en" sz="9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25"/>
          <p:cNvCxnSpPr/>
          <p:nvPr/>
        </p:nvCxnSpPr>
        <p:spPr>
          <a:xfrm rot="10800000" flipH="1">
            <a:off x="642026" y="2510432"/>
            <a:ext cx="8502000" cy="6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5"/>
          <p:cNvSpPr txBox="1"/>
          <p:nvPr/>
        </p:nvSpPr>
        <p:spPr>
          <a:xfrm>
            <a:off x="3200400" y="4547471"/>
            <a:ext cx="54864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Official Use Only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2"/>
          </p:nvPr>
        </p:nvSpPr>
        <p:spPr>
          <a:xfrm>
            <a:off x="1828800" y="2856156"/>
            <a:ext cx="68580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9DEFD-1BE1-982B-B4AD-AEA1ACA3D2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352" y="317725"/>
            <a:ext cx="693373" cy="6259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336818" y="1107829"/>
            <a:ext cx="8502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160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" name="Google Shape;7;p24"/>
          <p:cNvCxnSpPr/>
          <p:nvPr/>
        </p:nvCxnSpPr>
        <p:spPr>
          <a:xfrm>
            <a:off x="304802" y="857250"/>
            <a:ext cx="8534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8;p24"/>
          <p:cNvSpPr txBox="1"/>
          <p:nvPr/>
        </p:nvSpPr>
        <p:spPr>
          <a:xfrm>
            <a:off x="8337178" y="4908538"/>
            <a:ext cx="49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4"/>
          <p:cNvSpPr txBox="1"/>
          <p:nvPr/>
        </p:nvSpPr>
        <p:spPr>
          <a:xfrm>
            <a:off x="4502728" y="1"/>
            <a:ext cx="138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4"/>
          <p:cNvSpPr txBox="1"/>
          <p:nvPr/>
        </p:nvSpPr>
        <p:spPr>
          <a:xfrm>
            <a:off x="8181137" y="4968030"/>
            <a:ext cx="648900" cy="1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4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For Official Use Only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4"/>
          <p:cNvPicPr preferRelativeResize="0"/>
          <p:nvPr/>
        </p:nvPicPr>
        <p:blipFill>
          <a:blip r:embed="rId6"/>
          <a:srcRect/>
          <a:stretch/>
        </p:blipFill>
        <p:spPr>
          <a:xfrm>
            <a:off x="304800" y="199251"/>
            <a:ext cx="571500" cy="5158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"/>
          <p:cNvSpPr txBox="1">
            <a:spLocks noGrp="1"/>
          </p:cNvSpPr>
          <p:nvPr>
            <p:ph type="ctrTitle"/>
          </p:nvPr>
        </p:nvSpPr>
        <p:spPr>
          <a:xfrm>
            <a:off x="457200" y="1228300"/>
            <a:ext cx="82296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dirty="0"/>
              <a:t>Equity in Procurement Working Group</a:t>
            </a:r>
            <a:endParaRPr sz="1900" dirty="0"/>
          </a:p>
        </p:txBody>
      </p:sp>
      <p:sp>
        <p:nvSpPr>
          <p:cNvPr id="31" name="Google Shape;31;p1"/>
          <p:cNvSpPr txBox="1">
            <a:spLocks noGrp="1"/>
          </p:cNvSpPr>
          <p:nvPr>
            <p:ph type="subTitle" idx="1"/>
          </p:nvPr>
        </p:nvSpPr>
        <p:spPr>
          <a:xfrm>
            <a:off x="1828800" y="2637375"/>
            <a:ext cx="6858000" cy="36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r>
              <a:rPr lang="en"/>
              <a:t>Native Vendor Analysis for Fiscal Year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/>
          <p:nvPr/>
        </p:nvSpPr>
        <p:spPr>
          <a:xfrm>
            <a:off x="3509700" y="-13485"/>
            <a:ext cx="2124600" cy="1938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Federal Contracts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700"/>
              <a:t>Native - 8(a) Obligations by Funding Department 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188" name="Google Shape;188;p10" descr="A Bar chart depicting Native - 8(a) obligations by funding department.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052" y="1115568"/>
            <a:ext cx="6025896" cy="405125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/>
        </p:nvSpPr>
        <p:spPr>
          <a:xfrm>
            <a:off x="2917653" y="1035319"/>
            <a:ext cx="1723800" cy="2673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Defense Departments </a:t>
            </a:r>
            <a:endParaRPr sz="1100" b="0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2530102" y="1765203"/>
            <a:ext cx="862013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of Defense</a:t>
            </a:r>
            <a:endParaRPr sz="9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13331" y="1055587"/>
            <a:ext cx="740400" cy="411817"/>
            <a:chOff x="1713331" y="1070075"/>
            <a:chExt cx="740400" cy="411817"/>
          </a:xfrm>
        </p:grpSpPr>
        <p:sp>
          <p:nvSpPr>
            <p:cNvPr id="192" name="Google Shape;192;p10"/>
            <p:cNvSpPr/>
            <p:nvPr/>
          </p:nvSpPr>
          <p:spPr>
            <a:xfrm>
              <a:off x="1713331" y="1070075"/>
              <a:ext cx="7404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$10.0 B</a:t>
              </a:r>
              <a:endParaRPr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0"/>
            <p:cNvSpPr txBox="1"/>
            <p:nvPr/>
          </p:nvSpPr>
          <p:spPr>
            <a:xfrm>
              <a:off x="1804381" y="1269492"/>
              <a:ext cx="5583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8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58.9%</a:t>
              </a:r>
              <a:endParaRPr sz="8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10"/>
          <p:cNvSpPr/>
          <p:nvPr/>
        </p:nvSpPr>
        <p:spPr>
          <a:xfrm>
            <a:off x="346950" y="1378966"/>
            <a:ext cx="1418100" cy="2865359"/>
          </a:xfrm>
          <a:prstGeom prst="wedgeRectCallout">
            <a:avLst>
              <a:gd name="adj1" fmla="val -50193"/>
              <a:gd name="adj2" fmla="val 24486"/>
            </a:avLst>
          </a:prstGeom>
          <a:solidFill>
            <a:srgbClr val="741B4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DoD Breakdown by Funding Agency: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" marR="0" lvl="0" indent="-8572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AutoNum type="arabicPeriod"/>
            </a:pP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Dept. of the Army: $3.5 B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" marR="0" lvl="0" indent="-8572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AutoNum type="arabicPeriod"/>
            </a:pP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Dept. of the Air Force: $2.4 B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" marR="0" lvl="0" indent="-8572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AutoNum type="arabicPeriod"/>
            </a:pP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Dept. of the Navy: $2.1 B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" marR="0" lvl="0" indent="-8572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AutoNum type="arabicPeriod"/>
            </a:pP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Defense Health Agency: $735 M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" marR="0" lvl="0" indent="-85725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Font typeface="Arial"/>
              <a:buAutoNum type="arabicPeriod"/>
            </a:pP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Defense Logistics Agency: $291 M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4791048" y="1035319"/>
            <a:ext cx="1789800" cy="2673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Civilian Departments </a:t>
            </a:r>
            <a:endParaRPr sz="1100" b="0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2582487" y="2246218"/>
            <a:ext cx="862013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of State</a:t>
            </a:r>
            <a:endParaRPr sz="9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72926" y="3875434"/>
            <a:ext cx="740400" cy="402549"/>
            <a:chOff x="2275183" y="3875434"/>
            <a:chExt cx="740400" cy="402549"/>
          </a:xfrm>
        </p:grpSpPr>
        <p:sp>
          <p:nvSpPr>
            <p:cNvPr id="198" name="Google Shape;198;p10"/>
            <p:cNvSpPr txBox="1"/>
            <p:nvPr/>
          </p:nvSpPr>
          <p:spPr>
            <a:xfrm>
              <a:off x="2366233" y="4065583"/>
              <a:ext cx="5583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8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8.2%</a:t>
              </a:r>
              <a:endParaRPr sz="8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2275183" y="3875434"/>
              <a:ext cx="7404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$1.4 B</a:t>
              </a:r>
              <a:endParaRPr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10"/>
          <p:cNvSpPr/>
          <p:nvPr/>
        </p:nvSpPr>
        <p:spPr>
          <a:xfrm>
            <a:off x="2530102" y="2754195"/>
            <a:ext cx="862013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of Health and Human Services</a:t>
            </a:r>
            <a:endParaRPr sz="9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32521" y="3977939"/>
            <a:ext cx="740400" cy="391258"/>
            <a:chOff x="2830316" y="3977939"/>
            <a:chExt cx="740400" cy="391258"/>
          </a:xfrm>
        </p:grpSpPr>
        <p:sp>
          <p:nvSpPr>
            <p:cNvPr id="202" name="Google Shape;202;p10"/>
            <p:cNvSpPr txBox="1"/>
            <p:nvPr/>
          </p:nvSpPr>
          <p:spPr>
            <a:xfrm>
              <a:off x="2921366" y="4156797"/>
              <a:ext cx="5583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8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6.1%</a:t>
              </a:r>
              <a:endParaRPr sz="8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2830316" y="3977939"/>
              <a:ext cx="7404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$1.0 B</a:t>
              </a:r>
              <a:endParaRPr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10"/>
          <p:cNvSpPr/>
          <p:nvPr/>
        </p:nvSpPr>
        <p:spPr>
          <a:xfrm>
            <a:off x="3494246" y="1875268"/>
            <a:ext cx="862013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of Homeland Security</a:t>
            </a:r>
            <a:endParaRPr sz="9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92116" y="4006133"/>
            <a:ext cx="740400" cy="402550"/>
            <a:chOff x="3392704" y="4006133"/>
            <a:chExt cx="740400" cy="402550"/>
          </a:xfrm>
        </p:grpSpPr>
        <p:sp>
          <p:nvSpPr>
            <p:cNvPr id="206" name="Google Shape;206;p10"/>
            <p:cNvSpPr/>
            <p:nvPr/>
          </p:nvSpPr>
          <p:spPr>
            <a:xfrm>
              <a:off x="3392704" y="4006133"/>
              <a:ext cx="7404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$912 M</a:t>
              </a:r>
              <a:endParaRPr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0"/>
            <p:cNvSpPr txBox="1"/>
            <p:nvPr/>
          </p:nvSpPr>
          <p:spPr>
            <a:xfrm>
              <a:off x="3483754" y="4196283"/>
              <a:ext cx="5583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8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5.4%</a:t>
              </a:r>
              <a:endParaRPr sz="8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10"/>
          <p:cNvSpPr/>
          <p:nvPr/>
        </p:nvSpPr>
        <p:spPr>
          <a:xfrm>
            <a:off x="3481871" y="2585132"/>
            <a:ext cx="862013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NASA</a:t>
            </a:r>
            <a:endParaRPr sz="9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51711" y="4134946"/>
            <a:ext cx="740400" cy="397359"/>
            <a:chOff x="3949413" y="4134946"/>
            <a:chExt cx="740400" cy="397359"/>
          </a:xfrm>
        </p:grpSpPr>
        <p:sp>
          <p:nvSpPr>
            <p:cNvPr id="210" name="Google Shape;210;p10"/>
            <p:cNvSpPr/>
            <p:nvPr/>
          </p:nvSpPr>
          <p:spPr>
            <a:xfrm>
              <a:off x="3949413" y="4134946"/>
              <a:ext cx="7404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$523 M</a:t>
              </a:r>
              <a:endParaRPr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 txBox="1"/>
            <p:nvPr/>
          </p:nvSpPr>
          <p:spPr>
            <a:xfrm>
              <a:off x="4040463" y="4319905"/>
              <a:ext cx="5583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8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3.1%</a:t>
              </a:r>
              <a:endParaRPr sz="8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10"/>
          <p:cNvSpPr/>
          <p:nvPr/>
        </p:nvSpPr>
        <p:spPr>
          <a:xfrm>
            <a:off x="4458332" y="1739396"/>
            <a:ext cx="862013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of the Interior</a:t>
            </a:r>
            <a:endParaRPr sz="9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11306" y="4157636"/>
            <a:ext cx="740400" cy="395362"/>
            <a:chOff x="4515054" y="4157636"/>
            <a:chExt cx="740400" cy="395362"/>
          </a:xfrm>
        </p:grpSpPr>
        <p:sp>
          <p:nvSpPr>
            <p:cNvPr id="214" name="Google Shape;214;p10"/>
            <p:cNvSpPr txBox="1"/>
            <p:nvPr/>
          </p:nvSpPr>
          <p:spPr>
            <a:xfrm>
              <a:off x="4606104" y="4340598"/>
              <a:ext cx="5583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8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2.7%</a:t>
              </a:r>
              <a:endParaRPr sz="8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4515054" y="4157636"/>
              <a:ext cx="7404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$452 M</a:t>
              </a:r>
              <a:endParaRPr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10"/>
          <p:cNvSpPr/>
          <p:nvPr/>
        </p:nvSpPr>
        <p:spPr>
          <a:xfrm>
            <a:off x="4389693" y="2272355"/>
            <a:ext cx="862013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of Justice</a:t>
            </a:r>
            <a:endParaRPr sz="9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70901" y="4169357"/>
            <a:ext cx="740400" cy="392159"/>
            <a:chOff x="5060818" y="4175328"/>
            <a:chExt cx="740400" cy="392159"/>
          </a:xfrm>
        </p:grpSpPr>
        <p:sp>
          <p:nvSpPr>
            <p:cNvPr id="218" name="Google Shape;218;p10"/>
            <p:cNvSpPr txBox="1"/>
            <p:nvPr/>
          </p:nvSpPr>
          <p:spPr>
            <a:xfrm>
              <a:off x="5151868" y="4355087"/>
              <a:ext cx="5583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8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2.5%</a:t>
              </a:r>
              <a:endParaRPr sz="8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5060818" y="4175328"/>
              <a:ext cx="7404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$430 M</a:t>
              </a:r>
              <a:endParaRPr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p10"/>
          <p:cNvSpPr/>
          <p:nvPr/>
        </p:nvSpPr>
        <p:spPr>
          <a:xfrm>
            <a:off x="4369111" y="2861687"/>
            <a:ext cx="862013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of Agriculture</a:t>
            </a:r>
            <a:endParaRPr sz="9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30496" y="4197810"/>
            <a:ext cx="740400" cy="377614"/>
            <a:chOff x="5628516" y="4197810"/>
            <a:chExt cx="740400" cy="377614"/>
          </a:xfrm>
        </p:grpSpPr>
        <p:sp>
          <p:nvSpPr>
            <p:cNvPr id="222" name="Google Shape;222;p10"/>
            <p:cNvSpPr txBox="1"/>
            <p:nvPr/>
          </p:nvSpPr>
          <p:spPr>
            <a:xfrm>
              <a:off x="5719566" y="4363024"/>
              <a:ext cx="5583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8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2.1%</a:t>
              </a:r>
              <a:endParaRPr sz="8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5628516" y="4197810"/>
              <a:ext cx="7404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$356 M</a:t>
              </a:r>
              <a:endParaRPr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10"/>
          <p:cNvSpPr/>
          <p:nvPr/>
        </p:nvSpPr>
        <p:spPr>
          <a:xfrm>
            <a:off x="5458259" y="1765203"/>
            <a:ext cx="862013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of Energy</a:t>
            </a:r>
            <a:endParaRPr sz="9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0091" y="4233289"/>
            <a:ext cx="740400" cy="355029"/>
            <a:chOff x="6180713" y="4226045"/>
            <a:chExt cx="740400" cy="355029"/>
          </a:xfrm>
        </p:grpSpPr>
        <p:sp>
          <p:nvSpPr>
            <p:cNvPr id="226" name="Google Shape;226;p10"/>
            <p:cNvSpPr txBox="1"/>
            <p:nvPr/>
          </p:nvSpPr>
          <p:spPr>
            <a:xfrm>
              <a:off x="6271763" y="4368674"/>
              <a:ext cx="5583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8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1.7%</a:t>
              </a:r>
              <a:endParaRPr sz="8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6180713" y="4226045"/>
              <a:ext cx="7404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$287 M</a:t>
              </a:r>
              <a:endParaRPr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10"/>
          <p:cNvSpPr/>
          <p:nvPr/>
        </p:nvSpPr>
        <p:spPr>
          <a:xfrm>
            <a:off x="5458259" y="2265408"/>
            <a:ext cx="862013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of Treasury</a:t>
            </a:r>
            <a:endParaRPr sz="9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49686" y="4248323"/>
            <a:ext cx="740400" cy="340625"/>
            <a:chOff x="6756930" y="4241079"/>
            <a:chExt cx="740400" cy="340625"/>
          </a:xfrm>
        </p:grpSpPr>
        <p:sp>
          <p:nvSpPr>
            <p:cNvPr id="230" name="Google Shape;230;p10"/>
            <p:cNvSpPr txBox="1"/>
            <p:nvPr/>
          </p:nvSpPr>
          <p:spPr>
            <a:xfrm>
              <a:off x="6847980" y="4369304"/>
              <a:ext cx="5583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8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1.5%</a:t>
              </a:r>
              <a:endParaRPr sz="8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6756930" y="4241079"/>
              <a:ext cx="740400" cy="2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$257 M</a:t>
              </a:r>
              <a:endParaRPr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10"/>
          <p:cNvSpPr txBox="1"/>
          <p:nvPr/>
        </p:nvSpPr>
        <p:spPr>
          <a:xfrm>
            <a:off x="6" y="4670882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FPDS FY23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top 10 funding departments by Native - 8(a) obligations are shown. Within Department of Defense obligations, the top 5 funding agencies are shown. 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/>
          <p:nvPr/>
        </p:nvSpPr>
        <p:spPr>
          <a:xfrm>
            <a:off x="3509700" y="-13485"/>
            <a:ext cx="2124600" cy="1938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Federal Contracts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1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Top Federal Native NAICS by Obligations</a:t>
            </a:r>
            <a:endParaRPr/>
          </a:p>
        </p:txBody>
      </p:sp>
      <p:sp>
        <p:nvSpPr>
          <p:cNvPr id="239" name="Google Shape;239;p11"/>
          <p:cNvSpPr txBox="1"/>
          <p:nvPr/>
        </p:nvSpPr>
        <p:spPr>
          <a:xfrm>
            <a:off x="310899" y="897272"/>
            <a:ext cx="585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Federal Native NAICS by Obligations (FY23)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0" name="Google Shape;240;p11" descr="Table showing top 10 federal NAICS by obligation. "/>
          <p:cNvGraphicFramePr/>
          <p:nvPr/>
        </p:nvGraphicFramePr>
        <p:xfrm>
          <a:off x="310900" y="1298448"/>
          <a:ext cx="8528275" cy="3557670"/>
        </p:xfrm>
        <a:graphic>
          <a:graphicData uri="http://schemas.openxmlformats.org/drawingml/2006/table">
            <a:tbl>
              <a:tblPr firstRow="1">
                <a:noFill/>
                <a:tableStyleId>{8CCCE67B-1203-438C-9BC0-87C1744C4908}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#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</a:rPr>
                        <a:t>NAICS Code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</a:rPr>
                        <a:t>NAICS Description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</a:rPr>
                        <a:t>Obligations Amount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lt1"/>
                          </a:solidFill>
                        </a:rPr>
                        <a:t>(FY23 per NAICS)</a:t>
                      </a:r>
                      <a:endParaRPr sz="7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1.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236220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/>
                        <a:t>Commercial and Institutional Building Construction 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$4.3 B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2.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561210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/>
                        <a:t>Facilities Support Services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$2.4 B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3.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541330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/>
                        <a:t>Engineering Services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$1.8 B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4.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541611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Administrative Management and General Management Consulting Services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$1.7 B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5.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541519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Other Computer Related Services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$1.6 B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6.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541512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/>
                        <a:t>Computer Systems Design Services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$1.2 B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7.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562910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Remediation Services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$971.3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8.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541990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All Other Professional, Scientific, and Technical Services 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$743.0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9.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541513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Computer Facilities Management Services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$621.1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10.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541511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Custom Computer Programming Services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$598.5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1" name="Google Shape;241;p11"/>
          <p:cNvSpPr txBox="1"/>
          <p:nvPr/>
        </p:nvSpPr>
        <p:spPr>
          <a:xfrm>
            <a:off x="6" y="4692254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FPDS FY23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 NAICS were the 10 NAICS codes under which Native vendors received the most FY23 dollars.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700" dirty="0"/>
              <a:t>Document Overview</a:t>
            </a:r>
            <a:endParaRPr sz="1700" dirty="0"/>
          </a:p>
        </p:txBody>
      </p:sp>
      <p:graphicFrame>
        <p:nvGraphicFramePr>
          <p:cNvPr id="248" name="Google Shape;248;p12"/>
          <p:cNvGraphicFramePr/>
          <p:nvPr/>
        </p:nvGraphicFramePr>
        <p:xfrm>
          <a:off x="714375" y="1233300"/>
          <a:ext cx="7715250" cy="1650400"/>
        </p:xfrm>
        <a:graphic>
          <a:graphicData uri="http://schemas.openxmlformats.org/drawingml/2006/table">
            <a:tbl>
              <a:tblPr firstRow="1">
                <a:noFill/>
                <a:tableStyleId>{8CCCE67B-1203-438C-9BC0-87C1744C4908}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Section 1: 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Federally Funded Contracts: Native Vendors Performance </a:t>
                      </a:r>
                      <a:r>
                        <a:rPr lang="en" sz="1500" i="1" u="none" strike="noStrike" cap="none">
                          <a:solidFill>
                            <a:schemeClr val="dk1"/>
                          </a:solidFill>
                        </a:rPr>
                        <a:t>(slides 3 - 11)</a:t>
                      </a:r>
                      <a:endParaRPr sz="15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Section 2</a:t>
                      </a:r>
                      <a:r>
                        <a:rPr lang="en" sz="1500" u="none" strike="noStrike" cap="none">
                          <a:solidFill>
                            <a:schemeClr val="lt1"/>
                          </a:solidFill>
                        </a:rPr>
                        <a:t>: GSA-Managed Contracts: Native Vendors Performance </a:t>
                      </a:r>
                      <a:r>
                        <a:rPr lang="en" sz="1500" i="1" u="none" strike="noStrike" cap="none">
                          <a:solidFill>
                            <a:schemeClr val="lt1"/>
                          </a:solidFill>
                        </a:rPr>
                        <a:t>(slides 12 - 15)</a:t>
                      </a:r>
                      <a:endParaRPr sz="1500" b="1" i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Section 3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: GSA-Funded Contracts: Native Vendors Performance </a:t>
                      </a:r>
                      <a:r>
                        <a:rPr lang="en" sz="1500" i="1" u="none" strike="noStrike" cap="none">
                          <a:solidFill>
                            <a:schemeClr val="dk1"/>
                          </a:solidFill>
                        </a:rPr>
                        <a:t>(slides 16 - 20)</a:t>
                      </a:r>
                      <a:endParaRPr sz="15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Section 4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: Appendix </a:t>
                      </a:r>
                      <a:r>
                        <a:rPr lang="en" sz="1500" i="1" u="none" strike="noStrike" cap="none">
                          <a:solidFill>
                            <a:schemeClr val="dk1"/>
                          </a:solidFill>
                        </a:rPr>
                        <a:t>(slides 21 - 23)</a:t>
                      </a:r>
                      <a:endParaRPr sz="15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/>
          <p:nvPr/>
        </p:nvSpPr>
        <p:spPr>
          <a:xfrm>
            <a:off x="3509700" y="-7437"/>
            <a:ext cx="2124600" cy="193800"/>
          </a:xfrm>
          <a:prstGeom prst="rect">
            <a:avLst/>
          </a:prstGeom>
          <a:solidFill>
            <a:srgbClr val="A3B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GSA-Managed Contracts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Obligations by Native Vendor Type </a:t>
            </a:r>
            <a:endParaRPr/>
          </a:p>
        </p:txBody>
      </p:sp>
      <p:pic>
        <p:nvPicPr>
          <p:cNvPr id="255" name="Google Shape;255;p13" descr="Chart&#10;&#10;Chart&#10;&#10;Chart&#10;&#10;Chart depicting pie of all GSA-managed contracts by native capture."/>
          <p:cNvPicPr preferRelativeResize="0"/>
          <p:nvPr/>
        </p:nvPicPr>
        <p:blipFill rotWithShape="1">
          <a:blip r:embed="rId3">
            <a:alphaModFix/>
          </a:blip>
          <a:srcRect l="26355" r="25087"/>
          <a:stretch/>
        </p:blipFill>
        <p:spPr>
          <a:xfrm>
            <a:off x="1098598" y="854039"/>
            <a:ext cx="2992449" cy="38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/>
          <p:nvPr/>
        </p:nvSpPr>
        <p:spPr>
          <a:xfrm>
            <a:off x="1421764" y="1406435"/>
            <a:ext cx="2270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$23.9 B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429" t="22857" r="26000"/>
          <a:stretch/>
        </p:blipFill>
        <p:spPr>
          <a:xfrm rot="4883234">
            <a:off x="1042832" y="1689262"/>
            <a:ext cx="2979666" cy="298443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 txBox="1"/>
          <p:nvPr/>
        </p:nvSpPr>
        <p:spPr>
          <a:xfrm>
            <a:off x="183079" y="1396063"/>
            <a:ext cx="123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Native</a:t>
            </a:r>
            <a:endParaRPr sz="13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3044848" y="3028289"/>
            <a:ext cx="102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rgbClr val="A2C4C9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300" b="1" i="1" u="none" strike="noStrike" cap="none">
                <a:solidFill>
                  <a:schemeClr val="dk1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$995.0 M</a:t>
            </a:r>
            <a:r>
              <a:rPr lang="en" sz="1300" b="1" i="1" u="none" strike="noStrike" cap="none">
                <a:solidFill>
                  <a:srgbClr val="A2C4C9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300" b="1" i="1" u="none" strike="noStrike" cap="none">
              <a:solidFill>
                <a:srgbClr val="A2C4C9"/>
              </a:solidFill>
              <a:highlight>
                <a:srgbClr val="A2C4C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3044848" y="2864804"/>
            <a:ext cx="102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chemeClr val="dk1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3%</a:t>
            </a:r>
            <a:r>
              <a:rPr lang="en" sz="1300" b="1" i="1" u="none" strike="noStrike" cap="none">
                <a:solidFill>
                  <a:srgbClr val="A2C4C9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300" b="1" i="1" u="none" strike="noStrike" cap="none">
              <a:solidFill>
                <a:srgbClr val="A2C4C9"/>
              </a:solidFill>
              <a:highlight>
                <a:srgbClr val="A2C4C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183079" y="1762763"/>
            <a:ext cx="123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Non-Native</a:t>
            </a:r>
            <a:endParaRPr sz="13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5379" y="2866132"/>
            <a:ext cx="1238830" cy="552681"/>
            <a:chOff x="3003252" y="2956144"/>
            <a:chExt cx="909300" cy="552681"/>
          </a:xfrm>
        </p:grpSpPr>
        <p:sp>
          <p:nvSpPr>
            <p:cNvPr id="263" name="Google Shape;263;p13"/>
            <p:cNvSpPr txBox="1"/>
            <p:nvPr/>
          </p:nvSpPr>
          <p:spPr>
            <a:xfrm>
              <a:off x="3003252" y="3123925"/>
              <a:ext cx="909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1" u="none" strike="noStrike" cap="none">
                  <a:solidFill>
                    <a:srgbClr val="434343"/>
                  </a:solidFill>
                  <a:highlight>
                    <a:srgbClr val="434343"/>
                  </a:highlight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lang="en" sz="1300" b="1" i="1" u="none" strike="noStrike" cap="none">
                  <a:solidFill>
                    <a:schemeClr val="lt1"/>
                  </a:solidFill>
                  <a:highlight>
                    <a:srgbClr val="434343"/>
                  </a:highlight>
                  <a:latin typeface="Arial"/>
                  <a:ea typeface="Arial"/>
                  <a:cs typeface="Arial"/>
                  <a:sym typeface="Arial"/>
                </a:rPr>
                <a:t>$22.9 B</a:t>
              </a:r>
              <a:r>
                <a:rPr lang="en" sz="1300" b="1" i="1" u="none" strike="noStrike" cap="none">
                  <a:solidFill>
                    <a:srgbClr val="434343"/>
                  </a:solidFill>
                  <a:highlight>
                    <a:srgbClr val="434343"/>
                  </a:highlight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300" b="1" i="1" u="none" strike="noStrike" cap="none">
                <a:solidFill>
                  <a:srgbClr val="434343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3"/>
            <p:cNvSpPr txBox="1"/>
            <p:nvPr/>
          </p:nvSpPr>
          <p:spPr>
            <a:xfrm>
              <a:off x="3082302" y="2956144"/>
              <a:ext cx="751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1" u="none" strike="noStrike" cap="none">
                  <a:solidFill>
                    <a:srgbClr val="434343"/>
                  </a:solidFill>
                  <a:highlight>
                    <a:srgbClr val="434343"/>
                  </a:highlight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lang="en" sz="1300" b="1" i="1" u="none" strike="noStrike" cap="none">
                  <a:solidFill>
                    <a:schemeClr val="lt1"/>
                  </a:solidFill>
                  <a:highlight>
                    <a:srgbClr val="434343"/>
                  </a:highlight>
                  <a:latin typeface="Arial"/>
                  <a:ea typeface="Arial"/>
                  <a:cs typeface="Arial"/>
                  <a:sym typeface="Arial"/>
                </a:rPr>
                <a:t>96%</a:t>
              </a:r>
              <a:r>
                <a:rPr lang="en" sz="1300" b="1" i="1" u="none" strike="noStrike" cap="none">
                  <a:solidFill>
                    <a:srgbClr val="434343"/>
                  </a:solidFill>
                  <a:highlight>
                    <a:srgbClr val="434343"/>
                  </a:highlight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300" b="1" i="1" u="none" strike="noStrike" cap="none">
                <a:solidFill>
                  <a:srgbClr val="434343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5" name="Google Shape;265;p13" descr="Chart&#10;&#10;Pie chart depicting Native Vendors by native vendor type." title="Ch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0520" y="1333246"/>
            <a:ext cx="4745735" cy="293119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3"/>
          <p:cNvSpPr txBox="1"/>
          <p:nvPr/>
        </p:nvSpPr>
        <p:spPr>
          <a:xfrm>
            <a:off x="7798904" y="3829938"/>
            <a:ext cx="123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NHOB</a:t>
            </a:r>
            <a:endParaRPr sz="13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6326553" y="2406894"/>
            <a:ext cx="1027031" cy="25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 dirty="0">
                <a:solidFill>
                  <a:srgbClr val="274E13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 b="1" i="1" u="none" strike="noStrike" cap="none" dirty="0">
                <a:solidFill>
                  <a:schemeClr val="lt1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$20.8 M</a:t>
            </a:r>
            <a:r>
              <a:rPr lang="en" sz="1100" b="1" i="1" u="none" strike="noStrike" cap="none" dirty="0">
                <a:solidFill>
                  <a:srgbClr val="274E13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1" u="none" strike="noStrike" cap="none" dirty="0">
              <a:solidFill>
                <a:srgbClr val="274E13"/>
              </a:solidFill>
              <a:highlight>
                <a:srgbClr val="274E1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3"/>
          <p:cNvSpPr txBox="1"/>
          <p:nvPr/>
        </p:nvSpPr>
        <p:spPr>
          <a:xfrm>
            <a:off x="6569956" y="2238894"/>
            <a:ext cx="5691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274E13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 b="1" i="0" u="none" strike="noStrike" cap="none">
                <a:solidFill>
                  <a:schemeClr val="lt1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2%</a:t>
            </a:r>
            <a:r>
              <a:rPr lang="en" sz="1100" b="1" i="0" u="none" strike="noStrike" cap="none">
                <a:solidFill>
                  <a:srgbClr val="274E13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rgbClr val="274E13"/>
              </a:solidFill>
              <a:highlight>
                <a:srgbClr val="274E1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7798904" y="2108863"/>
            <a:ext cx="123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13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3"/>
          <p:cNvSpPr txBox="1"/>
          <p:nvPr/>
        </p:nvSpPr>
        <p:spPr>
          <a:xfrm>
            <a:off x="6803758" y="3304949"/>
            <a:ext cx="7512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$599.6 M</a:t>
            </a:r>
            <a:endParaRPr sz="11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6834808" y="3129780"/>
            <a:ext cx="6891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3"/>
          <p:cNvSpPr txBox="1"/>
          <p:nvPr/>
        </p:nvSpPr>
        <p:spPr>
          <a:xfrm>
            <a:off x="7798904" y="2475563"/>
            <a:ext cx="123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ANC</a:t>
            </a:r>
            <a:endParaRPr sz="13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5402985" y="3167236"/>
            <a:ext cx="909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$260.3 M</a:t>
            </a:r>
            <a:endParaRPr sz="11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5573085" y="2969348"/>
            <a:ext cx="5691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26%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7798904" y="2989013"/>
            <a:ext cx="1238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Tribally Owned</a:t>
            </a:r>
            <a:endParaRPr sz="13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5660656" y="2362428"/>
            <a:ext cx="909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$114.4 M</a:t>
            </a:r>
            <a:endParaRPr sz="11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5830756" y="2174807"/>
            <a:ext cx="5691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11%</a:t>
            </a: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3"/>
          <p:cNvSpPr txBox="1"/>
          <p:nvPr/>
        </p:nvSpPr>
        <p:spPr>
          <a:xfrm>
            <a:off x="6" y="4670882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FPDS FY-23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“Native vendors” were vendors flagged in FPDS as either NAOB, ANC, AIOB, NHOB. and/or Tribally-Owned. “GSA-Managed” obligations were identified by Contracting Department.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5403889" y="1651577"/>
            <a:ext cx="2270400" cy="44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$995.0 M</a:t>
            </a:r>
            <a:endParaRPr sz="14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10295" y="2244992"/>
            <a:ext cx="216906" cy="1463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1" name="Google Shape;281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3911700" y="2197575"/>
            <a:ext cx="2047200" cy="768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82" name="Google Shape;282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29700" y="3304950"/>
            <a:ext cx="2011200" cy="7077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/>
          <p:nvPr/>
        </p:nvSpPr>
        <p:spPr>
          <a:xfrm>
            <a:off x="3509700" y="-15388"/>
            <a:ext cx="2124600" cy="193800"/>
          </a:xfrm>
          <a:prstGeom prst="rect">
            <a:avLst/>
          </a:prstGeom>
          <a:solidFill>
            <a:srgbClr val="A3B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GSA-Managed Contracts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4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Obligations by Contract Type</a:t>
            </a:r>
            <a:endParaRPr/>
          </a:p>
        </p:txBody>
      </p:sp>
      <p:pic>
        <p:nvPicPr>
          <p:cNvPr id="289" name="Google Shape;289;p14" descr="Pie chart depicting Native obligations by contract type.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180" y="941832"/>
            <a:ext cx="6263639" cy="386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4"/>
          <p:cNvSpPr/>
          <p:nvPr/>
        </p:nvSpPr>
        <p:spPr>
          <a:xfrm>
            <a:off x="3458855" y="1522027"/>
            <a:ext cx="2270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$995.0 M</a:t>
            </a:r>
            <a:endParaRPr sz="15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6249425" y="1721663"/>
            <a:ext cx="1789800" cy="952200"/>
          </a:xfrm>
          <a:prstGeom prst="wedgeRectCallout">
            <a:avLst>
              <a:gd name="adj1" fmla="val -75599"/>
              <a:gd name="adj2" fmla="val 12013"/>
            </a:avLst>
          </a:prstGeom>
          <a:solidFill>
            <a:srgbClr val="EA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market </a:t>
            </a: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contracts are awarded to vendors </a:t>
            </a:r>
            <a:r>
              <a:rPr lang="en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the use of a set-aside or government contract vehicle</a:t>
            </a: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7818003" y="2801950"/>
            <a:ext cx="1188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 Market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 txBox="1"/>
          <p:nvPr/>
        </p:nvSpPr>
        <p:spPr>
          <a:xfrm>
            <a:off x="4595515" y="2246611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$147.6 M</a:t>
            </a:r>
            <a:endParaRPr sz="12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4674565" y="2013113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6476422" y="3198575"/>
            <a:ext cx="253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Multiple Award Schedule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5106147" y="3033324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$120.2 M</a:t>
            </a:r>
            <a:endParaRPr sz="12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5185197" y="2799827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12%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6476422" y="3595200"/>
            <a:ext cx="253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Contract Types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3287010" y="3757224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$727.3 M</a:t>
            </a:r>
            <a:endParaRPr sz="12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3366060" y="3523727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73%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4"/>
          <p:cNvSpPr txBox="1"/>
          <p:nvPr/>
        </p:nvSpPr>
        <p:spPr>
          <a:xfrm>
            <a:off x="6" y="4670882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FPDS FY-23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“GSA-Managed” obligations were identified by Contracting Department. ‘Other Contract Type’ includes Indefinite Delivery Contracts (IDCs), Government-Wide Acquisition Contracts (GWACs),                                                                            Blanket Purchase Agreements (BPAs), and Basic Ordering Agreements (BAOs). ‘Multiple Award Schedule’ obligations exclude the Veterans Affairs Schedule. 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93;p19">
            <a:extLst>
              <a:ext uri="{FF2B5EF4-FFF2-40B4-BE49-F238E27FC236}">
                <a16:creationId xmlns:a16="http://schemas.microsoft.com/office/drawing/2014/main" id="{535D55B8-4DBD-C339-1B54-A7742219983D}"/>
              </a:ext>
            </a:extLst>
          </p:cNvPr>
          <p:cNvSpPr/>
          <p:nvPr/>
        </p:nvSpPr>
        <p:spPr>
          <a:xfrm>
            <a:off x="936150" y="2166725"/>
            <a:ext cx="1789800" cy="2201700"/>
          </a:xfrm>
          <a:prstGeom prst="wedgeRectCallout">
            <a:avLst>
              <a:gd name="adj1" fmla="val 66802"/>
              <a:gd name="adj2" fmla="val 14156"/>
            </a:avLst>
          </a:prstGeom>
          <a:solidFill>
            <a:srgbClr val="BFBFB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Contract Type 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includes: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Indefinite Delivery Contracts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(IDCs)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Government-Wide Acquisition Contracts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(GWACs)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Blanket Purchase Agreements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(BPAs)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Ordering Agreements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(BOAs)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"/>
          <p:cNvSpPr/>
          <p:nvPr/>
        </p:nvSpPr>
        <p:spPr>
          <a:xfrm>
            <a:off x="3509700" y="-15388"/>
            <a:ext cx="2124600" cy="193800"/>
          </a:xfrm>
          <a:prstGeom prst="rect">
            <a:avLst/>
          </a:prstGeom>
          <a:solidFill>
            <a:srgbClr val="A3B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GSA-Managed Contracts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Top GSA-Managed Native NAICS by Obligations</a:t>
            </a:r>
            <a:endParaRPr/>
          </a:p>
        </p:txBody>
      </p:sp>
      <p:sp>
        <p:nvSpPr>
          <p:cNvPr id="309" name="Google Shape;309;p15"/>
          <p:cNvSpPr txBox="1"/>
          <p:nvPr/>
        </p:nvSpPr>
        <p:spPr>
          <a:xfrm>
            <a:off x="310899" y="897272"/>
            <a:ext cx="585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GSA-Managed Native NAICS by Obligations (FY23)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0" name="Google Shape;310;p15" descr="Table depicting top 10 GSA-Managed NAICS by obligations. "/>
          <p:cNvGraphicFramePr/>
          <p:nvPr>
            <p:extLst>
              <p:ext uri="{D42A27DB-BD31-4B8C-83A1-F6EECF244321}">
                <p14:modId xmlns:p14="http://schemas.microsoft.com/office/powerpoint/2010/main" val="2541027472"/>
              </p:ext>
            </p:extLst>
          </p:nvPr>
        </p:nvGraphicFramePr>
        <p:xfrm>
          <a:off x="310900" y="1298448"/>
          <a:ext cx="8528275" cy="3557670"/>
        </p:xfrm>
        <a:graphic>
          <a:graphicData uri="http://schemas.openxmlformats.org/drawingml/2006/table">
            <a:tbl>
              <a:tblPr firstRow="1">
                <a:noFill/>
                <a:tableStyleId>{8CCCE67B-1203-438C-9BC0-87C1744C4908}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#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</a:rPr>
                        <a:t>NAICS Code</a:t>
                      </a:r>
                      <a:endParaRPr sz="11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</a:rPr>
                        <a:t>NAICS Description</a:t>
                      </a:r>
                      <a:endParaRPr sz="11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</a:rPr>
                        <a:t>Obligations Amount</a:t>
                      </a:r>
                      <a:endParaRPr sz="11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</a:rPr>
                        <a:t>(FY23 per NAICS)</a:t>
                      </a:r>
                      <a:endParaRPr sz="7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1.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336111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/>
                        <a:t>Automobile Manufacturing 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$473.6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2.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236220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Commercial and Institutional Building Construction 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$145.0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3.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561210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/>
                        <a:t>Facilities Support Services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$134.8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4.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541330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Engineering Services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$100.3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5.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541519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Other Computer Related Services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$29.4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6.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541512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/>
                        <a:t>Computer Systems Design Services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$23.7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7.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541511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/>
                        <a:t>Custom Computer Programming Services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$16.2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8.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562910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Remediation Services 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$11.3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9.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488190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Other Support Activities for Air Transportation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$9.2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10.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518210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dirty="0">
                          <a:solidFill>
                            <a:schemeClr val="dk1"/>
                          </a:solidFill>
                        </a:rPr>
                        <a:t>Computing Infra. Providers, Data Processing, Web Hosting, &amp; Related Serv.</a:t>
                      </a:r>
                      <a:endParaRPr sz="1400" u="none" strike="noStrike" cap="none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</a:rPr>
                        <a:t>$8. M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1" name="Google Shape;311;p15"/>
          <p:cNvSpPr txBox="1"/>
          <p:nvPr/>
        </p:nvSpPr>
        <p:spPr>
          <a:xfrm>
            <a:off x="6" y="4692254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FPDS FY23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 NAICS were the 10 NAICS codes under which Native vendors received the most FY23 dollars.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700"/>
              <a:t>Document Overview</a:t>
            </a:r>
            <a:endParaRPr sz="1700"/>
          </a:p>
        </p:txBody>
      </p:sp>
      <p:graphicFrame>
        <p:nvGraphicFramePr>
          <p:cNvPr id="318" name="Google Shape;318;p16"/>
          <p:cNvGraphicFramePr/>
          <p:nvPr/>
        </p:nvGraphicFramePr>
        <p:xfrm>
          <a:off x="714375" y="1233300"/>
          <a:ext cx="7715250" cy="1650400"/>
        </p:xfrm>
        <a:graphic>
          <a:graphicData uri="http://schemas.openxmlformats.org/drawingml/2006/table">
            <a:tbl>
              <a:tblPr firstRow="1">
                <a:noFill/>
                <a:tableStyleId>{8CCCE67B-1203-438C-9BC0-87C1744C4908}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Section 1: 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Federally Funded Contracts: Native Vendors Performance </a:t>
                      </a:r>
                      <a:r>
                        <a:rPr lang="en" sz="1500" i="1" u="none" strike="noStrike" cap="none">
                          <a:solidFill>
                            <a:schemeClr val="dk1"/>
                          </a:solidFill>
                        </a:rPr>
                        <a:t>(slides 3 - 11)</a:t>
                      </a:r>
                      <a:endParaRPr sz="15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Section 2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: GSA-Managed Contracts: Native Vendors Performance </a:t>
                      </a:r>
                      <a:r>
                        <a:rPr lang="en" sz="1500" i="1" u="none" strike="noStrike" cap="none">
                          <a:solidFill>
                            <a:schemeClr val="dk1"/>
                          </a:solidFill>
                        </a:rPr>
                        <a:t>(slides 12 - 15)</a:t>
                      </a:r>
                      <a:endParaRPr sz="1500" b="1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Section 3</a:t>
                      </a:r>
                      <a:r>
                        <a:rPr lang="en" sz="1500" u="none" strike="noStrike" cap="none">
                          <a:solidFill>
                            <a:schemeClr val="lt1"/>
                          </a:solidFill>
                        </a:rPr>
                        <a:t>: GSA-Funded Contracts: Native Vendors Performance </a:t>
                      </a:r>
                      <a:r>
                        <a:rPr lang="en" sz="1500" i="1" u="none" strike="noStrike" cap="none">
                          <a:solidFill>
                            <a:schemeClr val="lt1"/>
                          </a:solidFill>
                        </a:rPr>
                        <a:t>(slides 16 - 20)</a:t>
                      </a:r>
                      <a:endParaRPr sz="1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Section 4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: Appendix </a:t>
                      </a:r>
                      <a:r>
                        <a:rPr lang="en" sz="1500" i="1" u="none" strike="noStrike" cap="none">
                          <a:solidFill>
                            <a:schemeClr val="dk1"/>
                          </a:solidFill>
                        </a:rPr>
                        <a:t>(slides 21 - 23)</a:t>
                      </a:r>
                      <a:endParaRPr sz="15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/>
          <p:nvPr/>
        </p:nvSpPr>
        <p:spPr>
          <a:xfrm>
            <a:off x="3509700" y="-15388"/>
            <a:ext cx="2124600" cy="19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GSA-Funded Contracts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7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Obligations by Native Vendor Type </a:t>
            </a:r>
            <a:endParaRPr/>
          </a:p>
        </p:txBody>
      </p:sp>
      <p:pic>
        <p:nvPicPr>
          <p:cNvPr id="325" name="Google Shape;325;p17" descr="Chart&#10;&#10;Chart depicting GSA-funded contracts by native capture." title="Chart"/>
          <p:cNvPicPr preferRelativeResize="0"/>
          <p:nvPr/>
        </p:nvPicPr>
        <p:blipFill rotWithShape="1">
          <a:blip r:embed="rId3">
            <a:alphaModFix/>
          </a:blip>
          <a:srcRect l="23313" r="24329"/>
          <a:stretch/>
        </p:blipFill>
        <p:spPr>
          <a:xfrm>
            <a:off x="925791" y="826525"/>
            <a:ext cx="3238375" cy="382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7"/>
          <p:cNvSpPr/>
          <p:nvPr/>
        </p:nvSpPr>
        <p:spPr>
          <a:xfrm>
            <a:off x="1421764" y="1406435"/>
            <a:ext cx="2270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$6.7 B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6555" t="22962" r="26732" b="1354"/>
          <a:stretch/>
        </p:blipFill>
        <p:spPr>
          <a:xfrm rot="4046419">
            <a:off x="1066499" y="1672726"/>
            <a:ext cx="2980946" cy="298094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7"/>
          <p:cNvSpPr txBox="1"/>
          <p:nvPr/>
        </p:nvSpPr>
        <p:spPr>
          <a:xfrm>
            <a:off x="183079" y="1396063"/>
            <a:ext cx="123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Native</a:t>
            </a:r>
            <a:endParaRPr sz="13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7"/>
          <p:cNvSpPr txBox="1"/>
          <p:nvPr/>
        </p:nvSpPr>
        <p:spPr>
          <a:xfrm>
            <a:off x="2821153" y="2984953"/>
            <a:ext cx="123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rgbClr val="A2C4C9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300" b="1" i="1" u="none" strike="noStrike" cap="none">
                <a:solidFill>
                  <a:schemeClr val="dk1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$745.0 M</a:t>
            </a:r>
            <a:r>
              <a:rPr lang="en" sz="1300" b="1" i="1" u="none" strike="noStrike" cap="none">
                <a:solidFill>
                  <a:srgbClr val="A2C4C9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300" b="1" i="1" u="none" strike="noStrike" cap="none">
              <a:solidFill>
                <a:srgbClr val="A2C4C9"/>
              </a:solidFill>
              <a:highlight>
                <a:srgbClr val="A2C4C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7"/>
          <p:cNvSpPr txBox="1"/>
          <p:nvPr/>
        </p:nvSpPr>
        <p:spPr>
          <a:xfrm>
            <a:off x="2928851" y="2807905"/>
            <a:ext cx="102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rgbClr val="A2C4C9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300" b="1" i="1" u="none" strike="noStrike" cap="none">
                <a:solidFill>
                  <a:schemeClr val="dk1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11%</a:t>
            </a:r>
            <a:r>
              <a:rPr lang="en" sz="1300" b="1" i="1" u="none" strike="noStrike" cap="none">
                <a:solidFill>
                  <a:srgbClr val="A2C4C9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300" b="1" i="1" u="none" strike="noStrike" cap="none">
              <a:solidFill>
                <a:srgbClr val="A2C4C9"/>
              </a:solidFill>
              <a:highlight>
                <a:srgbClr val="A2C4C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7"/>
          <p:cNvSpPr txBox="1"/>
          <p:nvPr/>
        </p:nvSpPr>
        <p:spPr>
          <a:xfrm>
            <a:off x="183079" y="1762763"/>
            <a:ext cx="123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Non-Native</a:t>
            </a:r>
            <a:endParaRPr sz="13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>
            <a:off x="1089148" y="3014815"/>
            <a:ext cx="123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rgbClr val="434343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300" b="1" i="1" u="none" strike="noStrike" cap="none">
                <a:solidFill>
                  <a:schemeClr val="lt1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$6.0 B</a:t>
            </a:r>
            <a:r>
              <a:rPr lang="en" sz="1300" b="1" i="1" u="none" strike="noStrike" cap="none">
                <a:solidFill>
                  <a:srgbClr val="434343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300" b="1" i="1" u="none" strike="noStrike" cap="none">
              <a:solidFill>
                <a:srgbClr val="434343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7"/>
          <p:cNvSpPr txBox="1"/>
          <p:nvPr/>
        </p:nvSpPr>
        <p:spPr>
          <a:xfrm>
            <a:off x="1196846" y="2828499"/>
            <a:ext cx="102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rgbClr val="434343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300" b="1" i="1" u="none" strike="noStrike" cap="none">
                <a:solidFill>
                  <a:schemeClr val="lt1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89%</a:t>
            </a:r>
            <a:r>
              <a:rPr lang="en" sz="1300" b="1" i="1" u="none" strike="noStrike" cap="none">
                <a:solidFill>
                  <a:srgbClr val="434343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300" b="1" i="1" u="none" strike="noStrike" cap="none">
              <a:solidFill>
                <a:srgbClr val="434343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7" descr="Pie chart depicting Native Vendors by type native vendor type." title="Ch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7952" y="1435608"/>
            <a:ext cx="4745735" cy="293119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7"/>
          <p:cNvSpPr/>
          <p:nvPr/>
        </p:nvSpPr>
        <p:spPr>
          <a:xfrm>
            <a:off x="5403889" y="1840066"/>
            <a:ext cx="2270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$745.0 M</a:t>
            </a:r>
            <a:endParaRPr sz="13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7798904" y="3829938"/>
            <a:ext cx="123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NHOB</a:t>
            </a:r>
            <a:endParaRPr sz="13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7"/>
          <p:cNvSpPr txBox="1"/>
          <p:nvPr/>
        </p:nvSpPr>
        <p:spPr>
          <a:xfrm>
            <a:off x="6376970" y="2358357"/>
            <a:ext cx="90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rgbClr val="274E13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 b="1" i="1" u="none" strike="noStrike" cap="none">
                <a:solidFill>
                  <a:schemeClr val="lt1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$7.7 M</a:t>
            </a:r>
            <a:r>
              <a:rPr lang="en" sz="1100" b="1" i="1" u="none" strike="noStrike" cap="none">
                <a:solidFill>
                  <a:srgbClr val="274E13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1" u="none" strike="noStrike" cap="none">
              <a:solidFill>
                <a:srgbClr val="274E13"/>
              </a:solidFill>
              <a:highlight>
                <a:srgbClr val="274E1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7"/>
          <p:cNvSpPr txBox="1"/>
          <p:nvPr/>
        </p:nvSpPr>
        <p:spPr>
          <a:xfrm>
            <a:off x="6431297" y="2192426"/>
            <a:ext cx="75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274E13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 b="1" i="0" u="none" strike="noStrike" cap="none" dirty="0">
                <a:solidFill>
                  <a:schemeClr val="lt1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1%</a:t>
            </a:r>
            <a:r>
              <a:rPr lang="en" sz="1100" b="1" i="0" u="none" strike="noStrike" cap="none" dirty="0">
                <a:solidFill>
                  <a:srgbClr val="274E13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 dirty="0">
              <a:solidFill>
                <a:srgbClr val="274E13"/>
              </a:solidFill>
              <a:highlight>
                <a:srgbClr val="274E1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7"/>
          <p:cNvSpPr txBox="1"/>
          <p:nvPr/>
        </p:nvSpPr>
        <p:spPr>
          <a:xfrm>
            <a:off x="7798904" y="2108863"/>
            <a:ext cx="123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13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7"/>
          <p:cNvSpPr txBox="1"/>
          <p:nvPr/>
        </p:nvSpPr>
        <p:spPr>
          <a:xfrm>
            <a:off x="6659868" y="3505535"/>
            <a:ext cx="90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$566.3 M</a:t>
            </a:r>
            <a:endParaRPr sz="11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7"/>
          <p:cNvSpPr txBox="1"/>
          <p:nvPr/>
        </p:nvSpPr>
        <p:spPr>
          <a:xfrm>
            <a:off x="6738903" y="3304026"/>
            <a:ext cx="75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76%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7"/>
          <p:cNvSpPr txBox="1"/>
          <p:nvPr/>
        </p:nvSpPr>
        <p:spPr>
          <a:xfrm>
            <a:off x="7798904" y="2475563"/>
            <a:ext cx="123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ANC</a:t>
            </a:r>
            <a:endParaRPr sz="13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7"/>
          <p:cNvSpPr txBox="1"/>
          <p:nvPr/>
        </p:nvSpPr>
        <p:spPr>
          <a:xfrm>
            <a:off x="5465679" y="2793338"/>
            <a:ext cx="90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$125.6 M</a:t>
            </a:r>
            <a:endParaRPr sz="11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5544714" y="2591829"/>
            <a:ext cx="75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17%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7798904" y="2989013"/>
            <a:ext cx="1238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Tribally Owned</a:t>
            </a:r>
            <a:endParaRPr sz="13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5815430" y="2369426"/>
            <a:ext cx="90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rgbClr val="134F5C"/>
                </a:solidFill>
                <a:highlight>
                  <a:srgbClr val="134F5C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 b="1" i="1" u="none" strike="noStrike" cap="none">
                <a:solidFill>
                  <a:schemeClr val="lt1"/>
                </a:solidFill>
                <a:highlight>
                  <a:srgbClr val="134F5C"/>
                </a:highlight>
                <a:latin typeface="Arial"/>
                <a:ea typeface="Arial"/>
                <a:cs typeface="Arial"/>
                <a:sym typeface="Arial"/>
              </a:rPr>
              <a:t>$45.3 M</a:t>
            </a:r>
            <a:r>
              <a:rPr lang="en" sz="1100" b="1" i="1" u="none" strike="noStrike" cap="none">
                <a:solidFill>
                  <a:srgbClr val="134F5C"/>
                </a:solidFill>
                <a:highlight>
                  <a:srgbClr val="134F5C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1" u="none" strike="noStrike" cap="none">
              <a:solidFill>
                <a:srgbClr val="134F5C"/>
              </a:solidFill>
              <a:highlight>
                <a:srgbClr val="134F5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7"/>
          <p:cNvSpPr txBox="1"/>
          <p:nvPr/>
        </p:nvSpPr>
        <p:spPr>
          <a:xfrm>
            <a:off x="5901650" y="2199259"/>
            <a:ext cx="75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134F5C"/>
                </a:solidFill>
                <a:highlight>
                  <a:srgbClr val="134F5C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 b="1" i="0" u="none" strike="noStrike" cap="none" dirty="0">
                <a:solidFill>
                  <a:schemeClr val="lt1"/>
                </a:solidFill>
                <a:highlight>
                  <a:srgbClr val="134F5C"/>
                </a:highlight>
                <a:latin typeface="Arial"/>
                <a:ea typeface="Arial"/>
                <a:cs typeface="Arial"/>
                <a:sym typeface="Arial"/>
              </a:rPr>
              <a:t>6%</a:t>
            </a:r>
            <a:r>
              <a:rPr lang="en" sz="1100" b="1" i="0" u="none" strike="noStrike" cap="none" dirty="0">
                <a:solidFill>
                  <a:srgbClr val="134F5C"/>
                </a:solidFill>
                <a:highlight>
                  <a:srgbClr val="134F5C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 dirty="0">
              <a:solidFill>
                <a:srgbClr val="134F5C"/>
              </a:solidFill>
              <a:highlight>
                <a:srgbClr val="134F5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7"/>
          <p:cNvSpPr txBox="1"/>
          <p:nvPr/>
        </p:nvSpPr>
        <p:spPr>
          <a:xfrm>
            <a:off x="0" y="4670875"/>
            <a:ext cx="8637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FPDS FY-23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“Native vendors” were vendors flagged in FPDS as either NAOB, ANC, AIOB, NHOB, and/or Tribally-Owned. “GSA-Funded” obligations were identified by Funding Department.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88440" r="88440"/>
          <a:stretch/>
        </p:blipFill>
        <p:spPr>
          <a:xfrm>
            <a:off x="-1356633" y="883925"/>
            <a:ext cx="5785498" cy="357544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7"/>
          <p:cNvSpPr txBox="1"/>
          <p:nvPr/>
        </p:nvSpPr>
        <p:spPr>
          <a:xfrm>
            <a:off x="3668922" y="4144700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93%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7"/>
          <p:cNvSpPr txBox="1"/>
          <p:nvPr/>
        </p:nvSpPr>
        <p:spPr>
          <a:xfrm>
            <a:off x="3575776" y="4378198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$5.5 B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Google Shape;352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27" idx="0"/>
          </p:cNvCxnSpPr>
          <p:nvPr/>
        </p:nvCxnSpPr>
        <p:spPr>
          <a:xfrm rot="10800000" flipH="1">
            <a:off x="3933393" y="2292285"/>
            <a:ext cx="2037300" cy="299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53" name="Google Shape;353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20175" y="3569650"/>
            <a:ext cx="2007000" cy="5799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54" name="Google Shape;354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39089" y="2275777"/>
            <a:ext cx="136018" cy="10397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"/>
          <p:cNvSpPr/>
          <p:nvPr/>
        </p:nvSpPr>
        <p:spPr>
          <a:xfrm>
            <a:off x="3509688" y="-15388"/>
            <a:ext cx="2124600" cy="19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GSA-Funded Contracts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Obligations by Business Type</a:t>
            </a:r>
            <a:endParaRPr/>
          </a:p>
        </p:txBody>
      </p:sp>
      <p:pic>
        <p:nvPicPr>
          <p:cNvPr id="361" name="Google Shape;361;p18" descr="Pie chart depicting Native Obligations by Business Type.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180" y="941832"/>
            <a:ext cx="6263640" cy="3868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8"/>
          <p:cNvSpPr/>
          <p:nvPr/>
        </p:nvSpPr>
        <p:spPr>
          <a:xfrm>
            <a:off x="3458854" y="1511037"/>
            <a:ext cx="2270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$745.0 M</a:t>
            </a:r>
            <a:endParaRPr sz="15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6331850" y="2103825"/>
            <a:ext cx="1789800" cy="1663200"/>
          </a:xfrm>
          <a:prstGeom prst="wedgeRectCallout">
            <a:avLst>
              <a:gd name="adj1" fmla="val -50193"/>
              <a:gd name="adj2" fmla="val 24486"/>
            </a:avLst>
          </a:prstGeom>
          <a:solidFill>
            <a:srgbClr val="BFBFB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Businesses that were not SDBs are identified as </a:t>
            </a: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SBs (non-SDBs)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Native vendors not labeled as SDB or non-SDB Small Businesses (SBs) were labeled as </a:t>
            </a: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Larger Businesses (LBs)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 txBox="1"/>
          <p:nvPr/>
        </p:nvSpPr>
        <p:spPr>
          <a:xfrm>
            <a:off x="244802" y="2109475"/>
            <a:ext cx="201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8a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 txBox="1"/>
          <p:nvPr/>
        </p:nvSpPr>
        <p:spPr>
          <a:xfrm>
            <a:off x="4753802" y="2458304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$178.9 M</a:t>
            </a:r>
            <a:endParaRPr sz="12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 txBox="1"/>
          <p:nvPr/>
        </p:nvSpPr>
        <p:spPr>
          <a:xfrm>
            <a:off x="4832852" y="2249811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24%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 txBox="1"/>
          <p:nvPr/>
        </p:nvSpPr>
        <p:spPr>
          <a:xfrm>
            <a:off x="244802" y="2545363"/>
            <a:ext cx="201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SDB (non-8a)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 txBox="1"/>
          <p:nvPr/>
        </p:nvSpPr>
        <p:spPr>
          <a:xfrm>
            <a:off x="5088619" y="3353742"/>
            <a:ext cx="84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1" u="none" strike="noStrike" cap="none">
                <a:solidFill>
                  <a:srgbClr val="004E87"/>
                </a:solidFill>
                <a:highlight>
                  <a:srgbClr val="004E87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200" b="1" i="1" u="none" strike="noStrike" cap="none">
                <a:solidFill>
                  <a:schemeClr val="lt1"/>
                </a:solidFill>
                <a:highlight>
                  <a:srgbClr val="004E87"/>
                </a:highlight>
                <a:latin typeface="Arial"/>
                <a:ea typeface="Arial"/>
                <a:cs typeface="Arial"/>
                <a:sym typeface="Arial"/>
              </a:rPr>
              <a:t>$51.8 M</a:t>
            </a:r>
            <a:r>
              <a:rPr lang="en" sz="1200" b="1" i="1" u="none" strike="noStrike" cap="none">
                <a:solidFill>
                  <a:srgbClr val="004E87"/>
                </a:solidFill>
                <a:highlight>
                  <a:srgbClr val="004E87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 i="1" u="none" strike="noStrike" cap="none">
              <a:solidFill>
                <a:srgbClr val="004E87"/>
              </a:solidFill>
              <a:highlight>
                <a:srgbClr val="004E87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5133766" y="3145580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4E87"/>
                </a:solidFill>
                <a:highlight>
                  <a:srgbClr val="004E87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200" b="1" i="0" u="none" strike="noStrike" cap="none">
                <a:solidFill>
                  <a:schemeClr val="lt1"/>
                </a:solidFill>
                <a:highlight>
                  <a:srgbClr val="004E87"/>
                </a:highlight>
                <a:latin typeface="Arial"/>
                <a:ea typeface="Arial"/>
                <a:cs typeface="Arial"/>
                <a:sym typeface="Arial"/>
              </a:rPr>
              <a:t>7%</a:t>
            </a:r>
            <a:r>
              <a:rPr lang="en" sz="1200" b="1" i="0" u="none" strike="noStrike" cap="none">
                <a:solidFill>
                  <a:srgbClr val="004E87"/>
                </a:solidFill>
                <a:highlight>
                  <a:srgbClr val="004E87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 i="0" u="none" strike="noStrike" cap="none">
              <a:solidFill>
                <a:srgbClr val="004E87"/>
              </a:solidFill>
              <a:highlight>
                <a:srgbClr val="004E87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244802" y="2981263"/>
            <a:ext cx="201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Small Business (non-sdb)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3267023" y="3658805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$484.5 M</a:t>
            </a:r>
            <a:endParaRPr sz="12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3346073" y="3450312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 txBox="1"/>
          <p:nvPr/>
        </p:nvSpPr>
        <p:spPr>
          <a:xfrm>
            <a:off x="244802" y="3390163"/>
            <a:ext cx="201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Larger Business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8"/>
          <p:cNvSpPr txBox="1"/>
          <p:nvPr/>
        </p:nvSpPr>
        <p:spPr>
          <a:xfrm>
            <a:off x="3958734" y="2109463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rgbClr val="666666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200" b="1" i="1" u="none" strike="noStrike" cap="none">
                <a:solidFill>
                  <a:schemeClr val="lt1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$29.8 M</a:t>
            </a:r>
            <a:r>
              <a:rPr lang="en" sz="1200" b="1" i="1" u="none" strike="noStrike" cap="none">
                <a:solidFill>
                  <a:srgbClr val="666666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 i="1" u="none" strike="noStrike" cap="none">
              <a:solidFill>
                <a:srgbClr val="666666"/>
              </a:solidFill>
              <a:highlight>
                <a:srgbClr val="66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 txBox="1"/>
          <p:nvPr/>
        </p:nvSpPr>
        <p:spPr>
          <a:xfrm>
            <a:off x="4037784" y="1931019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666666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200" b="1" i="0" u="none" strike="noStrike" cap="none" dirty="0">
                <a:solidFill>
                  <a:schemeClr val="lt1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4%</a:t>
            </a:r>
            <a:r>
              <a:rPr lang="en" sz="1200" b="1" i="0" u="none" strike="noStrike" cap="none" dirty="0">
                <a:solidFill>
                  <a:srgbClr val="666666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 i="0" u="none" strike="noStrike" cap="none" dirty="0">
              <a:solidFill>
                <a:srgbClr val="666666"/>
              </a:solidFill>
              <a:highlight>
                <a:srgbClr val="66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8"/>
          <p:cNvSpPr txBox="1"/>
          <p:nvPr/>
        </p:nvSpPr>
        <p:spPr>
          <a:xfrm>
            <a:off x="6" y="4670882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FPDS FY-23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Small Businesses that were not SDBs are identified as SBs (non-SDBs). Native vendors not labeled as SDB or non-SDB Small Businesses (SBs) were labeled as Larger Businesses (LBs). “GSA-Funded” obligations were identified by Funding Department.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9"/>
          <p:cNvSpPr/>
          <p:nvPr/>
        </p:nvSpPr>
        <p:spPr>
          <a:xfrm>
            <a:off x="3509700" y="-15388"/>
            <a:ext cx="2124600" cy="19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GSA-Funded Contracts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9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Obligations by Contract Type</a:t>
            </a:r>
            <a:endParaRPr/>
          </a:p>
        </p:txBody>
      </p:sp>
      <p:sp>
        <p:nvSpPr>
          <p:cNvPr id="383" name="Google Shape;383;p19"/>
          <p:cNvSpPr txBox="1"/>
          <p:nvPr/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Native Obligations by Contract Type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19" descr="Pie chart depicting Native obligations by Contract Type.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180" y="941832"/>
            <a:ext cx="6263639" cy="385950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9"/>
          <p:cNvSpPr/>
          <p:nvPr/>
        </p:nvSpPr>
        <p:spPr>
          <a:xfrm>
            <a:off x="3458855" y="1511037"/>
            <a:ext cx="2270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$745.0 M</a:t>
            </a:r>
            <a:endParaRPr sz="15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9"/>
          <p:cNvSpPr/>
          <p:nvPr/>
        </p:nvSpPr>
        <p:spPr>
          <a:xfrm>
            <a:off x="6028200" y="1666763"/>
            <a:ext cx="1789800" cy="952200"/>
          </a:xfrm>
          <a:prstGeom prst="wedgeRectCallout">
            <a:avLst>
              <a:gd name="adj1" fmla="val -90942"/>
              <a:gd name="adj2" fmla="val -26403"/>
            </a:avLst>
          </a:prstGeom>
          <a:solidFill>
            <a:srgbClr val="EA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market </a:t>
            </a: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contracts are awarded to vendors </a:t>
            </a:r>
            <a:r>
              <a:rPr lang="en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the use of a set-aside or government contract vehicle</a:t>
            </a: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9"/>
          <p:cNvSpPr txBox="1"/>
          <p:nvPr/>
        </p:nvSpPr>
        <p:spPr>
          <a:xfrm>
            <a:off x="7818003" y="2801950"/>
            <a:ext cx="1188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 Market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9"/>
          <p:cNvSpPr txBox="1"/>
          <p:nvPr/>
        </p:nvSpPr>
        <p:spPr>
          <a:xfrm>
            <a:off x="4384742" y="2117783"/>
            <a:ext cx="776211" cy="32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 dirty="0">
                <a:solidFill>
                  <a:srgbClr val="EA9999"/>
                </a:solidFill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200" b="1" i="1" u="none" strike="noStrike" cap="none" dirty="0">
                <a:solidFill>
                  <a:schemeClr val="dk1"/>
                </a:solidFill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$61.7 M</a:t>
            </a:r>
            <a:r>
              <a:rPr lang="en" sz="1200" b="1" i="1" u="none" strike="noStrike" cap="none" dirty="0">
                <a:solidFill>
                  <a:srgbClr val="EA9999"/>
                </a:solidFill>
                <a:highlight>
                  <a:srgbClr val="EA9999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 i="1" u="none" strike="noStrike" cap="none" dirty="0">
              <a:solidFill>
                <a:srgbClr val="EA9999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9"/>
          <p:cNvSpPr txBox="1"/>
          <p:nvPr/>
        </p:nvSpPr>
        <p:spPr>
          <a:xfrm>
            <a:off x="4498926" y="1907054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8%</a:t>
            </a:r>
            <a:r>
              <a:rPr lang="en" sz="1200" b="1" i="0" u="none" strike="noStrike" cap="none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 i="0" u="none" strike="noStrike" cap="none">
              <a:solidFill>
                <a:srgbClr val="EA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9"/>
          <p:cNvSpPr txBox="1"/>
          <p:nvPr/>
        </p:nvSpPr>
        <p:spPr>
          <a:xfrm>
            <a:off x="6476422" y="3198575"/>
            <a:ext cx="253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Multiple Award Schedule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9"/>
          <p:cNvSpPr txBox="1"/>
          <p:nvPr/>
        </p:nvSpPr>
        <p:spPr>
          <a:xfrm>
            <a:off x="4991420" y="2478840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$77.0 M</a:t>
            </a:r>
            <a:endParaRPr sz="12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9"/>
          <p:cNvSpPr txBox="1"/>
          <p:nvPr/>
        </p:nvSpPr>
        <p:spPr>
          <a:xfrm>
            <a:off x="5070470" y="2270346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936150" y="2166725"/>
            <a:ext cx="1789800" cy="2201700"/>
          </a:xfrm>
          <a:prstGeom prst="wedgeRectCallout">
            <a:avLst>
              <a:gd name="adj1" fmla="val 66802"/>
              <a:gd name="adj2" fmla="val 14156"/>
            </a:avLst>
          </a:prstGeom>
          <a:solidFill>
            <a:srgbClr val="BFBFB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Contract Type 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includes: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Indefinite Delivery Contracts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(IDCs)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Government-Wide Acquisition Contracts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(GWACs)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Blanket Purchase Agreements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(BPAs)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Ordering Agreements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(BOAs)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9"/>
          <p:cNvSpPr txBox="1"/>
          <p:nvPr/>
        </p:nvSpPr>
        <p:spPr>
          <a:xfrm>
            <a:off x="6476422" y="3595200"/>
            <a:ext cx="253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Contract Types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9"/>
          <p:cNvSpPr txBox="1"/>
          <p:nvPr/>
        </p:nvSpPr>
        <p:spPr>
          <a:xfrm>
            <a:off x="3564616" y="4071727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$606.3 M</a:t>
            </a:r>
            <a:endParaRPr sz="12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9"/>
          <p:cNvSpPr txBox="1"/>
          <p:nvPr/>
        </p:nvSpPr>
        <p:spPr>
          <a:xfrm>
            <a:off x="3643666" y="3863233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82%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9"/>
          <p:cNvSpPr txBox="1"/>
          <p:nvPr/>
        </p:nvSpPr>
        <p:spPr>
          <a:xfrm>
            <a:off x="6" y="4670882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FPDS FY-23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“GSA-Funded” obligations were identified by Funding Department. ‘Other Contract Type’ includes Indefinite Delivery Contracts (IDCs), Government-Wide Acquisition Contracts (GWACs),                                                                            Blanket Purchase Agreements (BPAs), and Basic Ordering Agreements (BAOs). ‘Multiple Award Schedule’ obligations exclude the Veterans Affairs Schedule. 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700"/>
              <a:t>Analysis Overview </a:t>
            </a:r>
            <a:endParaRPr sz="1700"/>
          </a:p>
        </p:txBody>
      </p:sp>
      <p:sp>
        <p:nvSpPr>
          <p:cNvPr id="37" name="Google Shape;37;p2"/>
          <p:cNvSpPr/>
          <p:nvPr/>
        </p:nvSpPr>
        <p:spPr>
          <a:xfrm>
            <a:off x="297875" y="1139275"/>
            <a:ext cx="8541300" cy="1701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4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Native Vendors Analysis Overview: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following analysis provides insight into the performance of Native vendors in the federal procurement marketplace awarded through government contracts.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contract obligations won by Native vendors in fiscal year 2023 are analyzed to understand the overall participation of Native vendors within federal procurement.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366150" y="3069175"/>
            <a:ext cx="8411700" cy="1440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Sources Leveraged: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282696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Verified, locked </a:t>
            </a: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FY23 Federal Procurement Data System (FPDS) data*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for Award Management (SAM) data, as of February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0" y="4670875"/>
            <a:ext cx="8637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*Not all awards under the Micro-Purchase Threshold of $10,000 are included in this</a:t>
            </a: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</a:t>
            </a: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-set. </a:t>
            </a: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0"/>
          <p:cNvSpPr/>
          <p:nvPr/>
        </p:nvSpPr>
        <p:spPr>
          <a:xfrm>
            <a:off x="3509700" y="-15388"/>
            <a:ext cx="2124600" cy="193800"/>
          </a:xfrm>
          <a:prstGeom prst="rect">
            <a:avLst/>
          </a:prstGeom>
          <a:solidFill>
            <a:srgbClr val="004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GSA-Funded Contracts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0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Top GSA-Funded Native NAICS by Obligations  </a:t>
            </a:r>
            <a:endParaRPr/>
          </a:p>
        </p:txBody>
      </p:sp>
      <p:sp>
        <p:nvSpPr>
          <p:cNvPr id="404" name="Google Shape;404;p20"/>
          <p:cNvSpPr txBox="1"/>
          <p:nvPr/>
        </p:nvSpPr>
        <p:spPr>
          <a:xfrm>
            <a:off x="310899" y="897272"/>
            <a:ext cx="585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GSA-Funded Native NAICS by Obligations (FY23)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5" name="Google Shape;405;p20" descr="Table depicting top 10 GSA-funded native NAICS by obligations. "/>
          <p:cNvGraphicFramePr/>
          <p:nvPr/>
        </p:nvGraphicFramePr>
        <p:xfrm>
          <a:off x="310900" y="1304798"/>
          <a:ext cx="8528275" cy="3557670"/>
        </p:xfrm>
        <a:graphic>
          <a:graphicData uri="http://schemas.openxmlformats.org/drawingml/2006/table">
            <a:tbl>
              <a:tblPr firstRow="1">
                <a:noFill/>
                <a:tableStyleId>{8CCCE67B-1203-438C-9BC0-87C1744C4908}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#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</a:rPr>
                        <a:t>NAICS Code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</a:rPr>
                        <a:t>NAICS Description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lt1"/>
                          </a:solidFill>
                        </a:rPr>
                        <a:t>Obligations Amount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lt1"/>
                          </a:solidFill>
                        </a:rPr>
                        <a:t>(FY23 per NAICS)</a:t>
                      </a:r>
                      <a:endParaRPr sz="7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1.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336111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/>
                        <a:t>Automobile Manufacturing 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$473.6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2.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561210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/>
                        <a:t>Facilities Support Services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$129.1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3.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236220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Commercial and Institutional Building Construction 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$100.3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4.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541519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Other Computer Related Services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$10.8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5.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541330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Engineering Service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$8.5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6.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237990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/>
                        <a:t>Other Heavy and Civil Engineering Construction 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$4.6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7.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238290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Other Building Equipment Contractors </a:t>
                      </a:r>
                      <a:endParaRPr sz="1000" i="1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$3.4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8.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237130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Power and Communication Line and Related Structures Construction 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$3.4 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9.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337214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Office Furniture (Except Wood) 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$2.6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chemeClr val="lt1"/>
                          </a:solidFill>
                        </a:rPr>
                        <a:t>10. 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none" strike="noStrike" cap="none"/>
                        <a:t>541511</a:t>
                      </a:r>
                      <a:endParaRPr sz="10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chemeClr val="dk1"/>
                          </a:solidFill>
                        </a:rPr>
                        <a:t>Custom Computer Programming Services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$2.0 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06" name="Google Shape;406;p20"/>
          <p:cNvSpPr txBox="1"/>
          <p:nvPr/>
        </p:nvSpPr>
        <p:spPr>
          <a:xfrm>
            <a:off x="6" y="4692254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FPDS FY23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 NAICS were the 10 NAICS codes under which Native vendors received the most FY23 dollars.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700"/>
              <a:t>Document Overview</a:t>
            </a:r>
            <a:endParaRPr sz="1700"/>
          </a:p>
        </p:txBody>
      </p:sp>
      <p:graphicFrame>
        <p:nvGraphicFramePr>
          <p:cNvPr id="413" name="Google Shape;413;p21"/>
          <p:cNvGraphicFramePr/>
          <p:nvPr/>
        </p:nvGraphicFramePr>
        <p:xfrm>
          <a:off x="714375" y="1233300"/>
          <a:ext cx="7715250" cy="1650400"/>
        </p:xfrm>
        <a:graphic>
          <a:graphicData uri="http://schemas.openxmlformats.org/drawingml/2006/table">
            <a:tbl>
              <a:tblPr firstRow="1">
                <a:noFill/>
                <a:tableStyleId>{8CCCE67B-1203-438C-9BC0-87C1744C4908}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Section 1: 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Federally Funded Contracts: Native Vendors Performance </a:t>
                      </a:r>
                      <a:r>
                        <a:rPr lang="en" sz="1500" i="1" u="none" strike="noStrike" cap="none">
                          <a:solidFill>
                            <a:schemeClr val="dk1"/>
                          </a:solidFill>
                        </a:rPr>
                        <a:t>(slides 3 - 11)</a:t>
                      </a:r>
                      <a:endParaRPr sz="15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Section 2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: GSA-Managed Contracts: Native Vendors Performance </a:t>
                      </a:r>
                      <a:r>
                        <a:rPr lang="en" sz="1500" i="1" u="none" strike="noStrike" cap="none">
                          <a:solidFill>
                            <a:schemeClr val="dk1"/>
                          </a:solidFill>
                        </a:rPr>
                        <a:t>(slides 12 - 14)</a:t>
                      </a:r>
                      <a:endParaRPr sz="1500" b="1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Section 3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: GSA-Funded Contracts: Native Vendors Performance </a:t>
                      </a:r>
                      <a:r>
                        <a:rPr lang="en" sz="1500" i="1" u="none" strike="noStrike" cap="none">
                          <a:solidFill>
                            <a:schemeClr val="dk1"/>
                          </a:solidFill>
                        </a:rPr>
                        <a:t>(slides 15 - 20)</a:t>
                      </a:r>
                      <a:endParaRPr sz="15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Section 4</a:t>
                      </a:r>
                      <a:r>
                        <a:rPr lang="en" sz="1500" u="none" strike="noStrike" cap="none">
                          <a:solidFill>
                            <a:schemeClr val="lt1"/>
                          </a:solidFill>
                        </a:rPr>
                        <a:t>: Appendix </a:t>
                      </a:r>
                      <a:r>
                        <a:rPr lang="en" sz="1500" i="1" u="none" strike="noStrike" cap="none">
                          <a:solidFill>
                            <a:schemeClr val="lt1"/>
                          </a:solidFill>
                        </a:rPr>
                        <a:t>(slides 21 - 23)</a:t>
                      </a:r>
                      <a:endParaRPr sz="1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800"/>
              <a:t>Business Type Definitions</a:t>
            </a:r>
            <a:endParaRPr sz="1800"/>
          </a:p>
        </p:txBody>
      </p:sp>
      <p:grpSp>
        <p:nvGrpSpPr>
          <p:cNvPr id="419" name="Google Shape;419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19833" y="938426"/>
            <a:ext cx="4304629" cy="502193"/>
            <a:chOff x="1256680" y="1693002"/>
            <a:chExt cx="4195136" cy="445800"/>
          </a:xfrm>
        </p:grpSpPr>
        <p:cxnSp>
          <p:nvCxnSpPr>
            <p:cNvPr id="420" name="Google Shape;420;p22"/>
            <p:cNvCxnSpPr>
              <a:endCxn id="421" idx="0"/>
            </p:cNvCxnSpPr>
            <p:nvPr/>
          </p:nvCxnSpPr>
          <p:spPr>
            <a:xfrm>
              <a:off x="2493816" y="1693078"/>
              <a:ext cx="2958000" cy="90900"/>
            </a:xfrm>
            <a:prstGeom prst="bentConnector2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2" name="Google Shape;422;p22"/>
            <p:cNvCxnSpPr/>
            <p:nvPr/>
          </p:nvCxnSpPr>
          <p:spPr>
            <a:xfrm rot="10800000" flipH="1">
              <a:off x="1256680" y="1693002"/>
              <a:ext cx="1256700" cy="445800"/>
            </a:xfrm>
            <a:prstGeom prst="bentConnector3">
              <a:avLst>
                <a:gd name="adj1" fmla="val -114341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1" name="Google Shape;421;p22"/>
          <p:cNvSpPr/>
          <p:nvPr/>
        </p:nvSpPr>
        <p:spPr>
          <a:xfrm>
            <a:off x="6613762" y="1040910"/>
            <a:ext cx="1421400" cy="525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Large Business (LB)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2"/>
          <p:cNvSpPr txBox="1"/>
          <p:nvPr/>
        </p:nvSpPr>
        <p:spPr>
          <a:xfrm>
            <a:off x="6586340" y="1634070"/>
            <a:ext cx="142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Federal vendor not certified as a Small Business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2"/>
          <p:cNvSpPr/>
          <p:nvPr/>
        </p:nvSpPr>
        <p:spPr>
          <a:xfrm rot="-5400000">
            <a:off x="-1366100" y="2769188"/>
            <a:ext cx="3654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Analysis Focus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7500" y="1040888"/>
            <a:ext cx="5496300" cy="3648900"/>
          </a:xfrm>
          <a:prstGeom prst="rect">
            <a:avLst/>
          </a:prstGeom>
          <a:solidFill>
            <a:srgbClr val="DFE5EF"/>
          </a:solidFill>
          <a:ln w="9525" cap="flat" cmpd="sng">
            <a:solidFill>
              <a:srgbClr val="004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2"/>
          <p:cNvSpPr/>
          <p:nvPr/>
        </p:nvSpPr>
        <p:spPr>
          <a:xfrm>
            <a:off x="2600837" y="1142635"/>
            <a:ext cx="1421517" cy="525300"/>
          </a:xfrm>
          <a:prstGeom prst="rect">
            <a:avLst/>
          </a:prstGeom>
          <a:solidFill>
            <a:srgbClr val="004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Small Business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2"/>
          <p:cNvSpPr/>
          <p:nvPr/>
        </p:nvSpPr>
        <p:spPr>
          <a:xfrm>
            <a:off x="1430300" y="2067619"/>
            <a:ext cx="1421517" cy="5253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Socioeconomic Small Business* (SESB)</a:t>
            </a:r>
            <a:endParaRPr sz="10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p22"/>
          <p:cNvSpPr/>
          <p:nvPr/>
        </p:nvSpPr>
        <p:spPr>
          <a:xfrm>
            <a:off x="646782" y="2982983"/>
            <a:ext cx="1421517" cy="525300"/>
          </a:xfrm>
          <a:prstGeom prst="rect">
            <a:avLst/>
          </a:prstGeom>
          <a:solidFill>
            <a:srgbClr val="4C83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Disadvantaged Business (SDB)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2"/>
          <p:cNvSpPr txBox="1"/>
          <p:nvPr/>
        </p:nvSpPr>
        <p:spPr>
          <a:xfrm>
            <a:off x="646782" y="3521288"/>
            <a:ext cx="1421517" cy="1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business certified as either: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SBA-certified SDB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Self-certified SDB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8(a)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2"/>
          <p:cNvSpPr/>
          <p:nvPr/>
        </p:nvSpPr>
        <p:spPr>
          <a:xfrm>
            <a:off x="2211482" y="2982983"/>
            <a:ext cx="1421517" cy="525300"/>
          </a:xfrm>
          <a:prstGeom prst="rect">
            <a:avLst/>
          </a:prstGeom>
          <a:solidFill>
            <a:srgbClr val="A3B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Other Socioeconomic Small Business (Other SESB)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2"/>
          <p:cNvSpPr txBox="1"/>
          <p:nvPr/>
        </p:nvSpPr>
        <p:spPr>
          <a:xfrm>
            <a:off x="2211502" y="3508367"/>
            <a:ext cx="1421517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business certified as either: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WOSB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SDVOSB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HUBZone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2"/>
          <p:cNvSpPr/>
          <p:nvPr/>
        </p:nvSpPr>
        <p:spPr>
          <a:xfrm>
            <a:off x="4554899" y="2067619"/>
            <a:ext cx="1421517" cy="5253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Non-SESB Small Business</a:t>
            </a:r>
            <a:endParaRPr sz="1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(Non-SESB SB)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2"/>
          <p:cNvSpPr txBox="1"/>
          <p:nvPr/>
        </p:nvSpPr>
        <p:spPr>
          <a:xfrm>
            <a:off x="4554902" y="2605818"/>
            <a:ext cx="1421517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Business, identified by “CO Business Size Determination” in FPDS, that is not certified as a disadvantaged business type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2"/>
          <p:cNvSpPr txBox="1"/>
          <p:nvPr/>
        </p:nvSpPr>
        <p:spPr>
          <a:xfrm>
            <a:off x="52777" y="4757555"/>
            <a:ext cx="848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Definition according to guidance from M-22-03, which clarified E.O. 13985 that “government will structure its approach to procurement in a manner that increases access for socioeconomic small businesses</a:t>
            </a: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5" name="Google Shape;43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26" idx="2"/>
            <a:endCxn id="432" idx="0"/>
          </p:cNvCxnSpPr>
          <p:nvPr/>
        </p:nvCxnSpPr>
        <p:spPr>
          <a:xfrm rot="-5400000" flipH="1">
            <a:off x="4088896" y="890635"/>
            <a:ext cx="399600" cy="19542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6" name="Google Shape;436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27" idx="0"/>
            <a:endCxn id="426" idx="2"/>
          </p:cNvCxnSpPr>
          <p:nvPr/>
        </p:nvCxnSpPr>
        <p:spPr>
          <a:xfrm rot="-5400000">
            <a:off x="2526559" y="1282519"/>
            <a:ext cx="399600" cy="11706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7" name="Google Shape;437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27" idx="2"/>
            <a:endCxn id="430" idx="0"/>
          </p:cNvCxnSpPr>
          <p:nvPr/>
        </p:nvCxnSpPr>
        <p:spPr>
          <a:xfrm rot="-5400000" flipH="1">
            <a:off x="2336659" y="2397319"/>
            <a:ext cx="390000" cy="7812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8" name="Google Shape;438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28" idx="0"/>
            <a:endCxn id="427" idx="2"/>
          </p:cNvCxnSpPr>
          <p:nvPr/>
        </p:nvCxnSpPr>
        <p:spPr>
          <a:xfrm rot="-5400000">
            <a:off x="1554340" y="2396183"/>
            <a:ext cx="390000" cy="7836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700"/>
              <a:t>Native Vendor Types </a:t>
            </a:r>
            <a:endParaRPr sz="1700"/>
          </a:p>
        </p:txBody>
      </p:sp>
      <p:cxnSp>
        <p:nvCxnSpPr>
          <p:cNvPr id="444" name="Google Shape;444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3128712" y="2757275"/>
            <a:ext cx="828000" cy="3900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5186112" y="2757275"/>
            <a:ext cx="828000" cy="3900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-5400000">
            <a:off x="5024895" y="2208325"/>
            <a:ext cx="812100" cy="350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7" name="Google Shape;447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-5400000">
            <a:off x="2967495" y="2208325"/>
            <a:ext cx="812100" cy="350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8" name="Google Shape;448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49" idx="2"/>
            <a:endCxn id="450" idx="0"/>
          </p:cNvCxnSpPr>
          <p:nvPr/>
        </p:nvCxnSpPr>
        <p:spPr>
          <a:xfrm rot="-5400000" flipH="1">
            <a:off x="5818067" y="519354"/>
            <a:ext cx="466500" cy="2958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1" name="Google Shape;451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52" idx="0"/>
            <a:endCxn id="449" idx="2"/>
          </p:cNvCxnSpPr>
          <p:nvPr/>
        </p:nvCxnSpPr>
        <p:spPr>
          <a:xfrm rot="-5400000">
            <a:off x="2859400" y="519349"/>
            <a:ext cx="466500" cy="2958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9" name="Google Shape;449;p23"/>
          <p:cNvSpPr/>
          <p:nvPr/>
        </p:nvSpPr>
        <p:spPr>
          <a:xfrm>
            <a:off x="3259367" y="1240104"/>
            <a:ext cx="2625300" cy="5253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Native Vendors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3"/>
          <p:cNvSpPr/>
          <p:nvPr/>
        </p:nvSpPr>
        <p:spPr>
          <a:xfrm>
            <a:off x="700600" y="2231899"/>
            <a:ext cx="1825500" cy="571500"/>
          </a:xfrm>
          <a:prstGeom prst="rect">
            <a:avLst/>
          </a:prstGeom>
          <a:solidFill>
            <a:srgbClr val="327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Alaskan Native Corporations (ANCs)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700600" y="3147275"/>
            <a:ext cx="1825500" cy="134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that is owned at least 51% by members of an Alaskan Native Corporation, as denoted by FPDS ‘Alaskan Native Corporation’ flag  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2668800" y="2231899"/>
            <a:ext cx="1825500" cy="5715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Tribally-Owned Businesses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3"/>
          <p:cNvSpPr/>
          <p:nvPr/>
        </p:nvSpPr>
        <p:spPr>
          <a:xfrm>
            <a:off x="2658375" y="3147275"/>
            <a:ext cx="1825500" cy="134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that is owned at least 51% by members of tribal communities, as denoted by FPDS ‘Tribally Owned’ flag  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3"/>
          <p:cNvSpPr/>
          <p:nvPr/>
        </p:nvSpPr>
        <p:spPr>
          <a:xfrm>
            <a:off x="4647674" y="2231899"/>
            <a:ext cx="1825500" cy="5715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Native Hawaiian Owned Businesses (NHOBs)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3"/>
          <p:cNvSpPr/>
          <p:nvPr/>
        </p:nvSpPr>
        <p:spPr>
          <a:xfrm>
            <a:off x="4679925" y="3147275"/>
            <a:ext cx="1825500" cy="134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that is owned at least 51% by members of the Native Hawaiian community, as denoted by FPDS ‘Native Hawaiian Organization’ flag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6617900" y="2231898"/>
            <a:ext cx="1825500" cy="571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Businesses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3"/>
          <p:cNvSpPr/>
          <p:nvPr/>
        </p:nvSpPr>
        <p:spPr>
          <a:xfrm>
            <a:off x="6617900" y="3147275"/>
            <a:ext cx="1825500" cy="134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that is owned at least 51% by members of American Indian or Native American communities, as denoted by FPDS ‘AIOB’ (American Indian-Owned Business) and ‘NAOB’ (Native American-Owned Business) flags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9" name="Google Shape;459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50" idx="2"/>
            <a:endCxn id="458" idx="0"/>
          </p:cNvCxnSpPr>
          <p:nvPr/>
        </p:nvCxnSpPr>
        <p:spPr>
          <a:xfrm rot="-5400000" flipH="1">
            <a:off x="7359050" y="2974998"/>
            <a:ext cx="343800" cy="6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0" name="Google Shape;460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53" idx="0"/>
            <a:endCxn id="452" idx="2"/>
          </p:cNvCxnSpPr>
          <p:nvPr/>
        </p:nvCxnSpPr>
        <p:spPr>
          <a:xfrm rot="-5400000">
            <a:off x="1441750" y="2975075"/>
            <a:ext cx="343800" cy="6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687" dirty="0">
              <a:solidFill>
                <a:schemeClr val="tx1"/>
              </a:solidFill>
              <a:latin typeface="Arial" charset="0"/>
              <a:ea typeface="ＭＳ Ｐゴシック" pitchFamily="9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GSA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7594" y="1607344"/>
            <a:ext cx="2136158" cy="19288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B00A779-E9AA-5203-6DD7-80DFDA7778C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700"/>
              <a:t>Document Overview</a:t>
            </a:r>
            <a:endParaRPr sz="1700"/>
          </a:p>
        </p:txBody>
      </p:sp>
      <p:graphicFrame>
        <p:nvGraphicFramePr>
          <p:cNvPr id="45" name="Google Shape;45;p3"/>
          <p:cNvGraphicFramePr/>
          <p:nvPr/>
        </p:nvGraphicFramePr>
        <p:xfrm>
          <a:off x="714375" y="1233300"/>
          <a:ext cx="7715250" cy="1650400"/>
        </p:xfrm>
        <a:graphic>
          <a:graphicData uri="http://schemas.openxmlformats.org/drawingml/2006/table">
            <a:tbl>
              <a:tblPr firstRow="1">
                <a:noFill/>
                <a:tableStyleId>{8CCCE67B-1203-438C-9BC0-87C1744C4908}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Section 1: </a:t>
                      </a:r>
                      <a:r>
                        <a:rPr lang="en" sz="1500" u="none" strike="noStrike" cap="none">
                          <a:solidFill>
                            <a:schemeClr val="lt1"/>
                          </a:solidFill>
                        </a:rPr>
                        <a:t>Federally Funded Contracts: Native Vendors Performance </a:t>
                      </a:r>
                      <a:r>
                        <a:rPr lang="en" sz="1500" i="1" u="none" strike="noStrike" cap="none">
                          <a:solidFill>
                            <a:schemeClr val="lt1"/>
                          </a:solidFill>
                        </a:rPr>
                        <a:t>(slides 3 - 11)</a:t>
                      </a:r>
                      <a:endParaRPr sz="1500" i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Section 2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: GSA-Managed Contracts: Native Vendors Performance </a:t>
                      </a:r>
                      <a:r>
                        <a:rPr lang="en" sz="1500" i="1" u="none" strike="noStrike" cap="none">
                          <a:solidFill>
                            <a:schemeClr val="dk1"/>
                          </a:solidFill>
                        </a:rPr>
                        <a:t>(slides 12 - 15)</a:t>
                      </a:r>
                      <a:endParaRPr sz="1500" b="1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Section 3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: GSA-Funded Contracts: Native Vendors Performance </a:t>
                      </a:r>
                      <a:r>
                        <a:rPr lang="en" sz="1500" i="1" u="none" strike="noStrike" cap="none">
                          <a:solidFill>
                            <a:schemeClr val="dk1"/>
                          </a:solidFill>
                        </a:rPr>
                        <a:t>(slides 16 - 20)</a:t>
                      </a:r>
                      <a:endParaRPr sz="15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Section 4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: Appendix </a:t>
                      </a:r>
                      <a:r>
                        <a:rPr lang="en" sz="1500" i="1" u="none" strike="noStrike" cap="none">
                          <a:solidFill>
                            <a:schemeClr val="dk1"/>
                          </a:solidFill>
                        </a:rPr>
                        <a:t>(slides 21 - 23)</a:t>
                      </a:r>
                      <a:endParaRPr sz="15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>
            <a:off x="3509700" y="-13485"/>
            <a:ext cx="2124600" cy="1938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Federal Contracts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1100981" y="158244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700"/>
              <a:t>Native Vendors SAM.gov Registration Status, as of February 2024</a:t>
            </a:r>
            <a:endParaRPr/>
          </a:p>
        </p:txBody>
      </p:sp>
      <p:pic>
        <p:nvPicPr>
          <p:cNvPr id="52" name="Google Shape;52;p4" descr="Chart&#10;&#10;A bar chart depicting SAM.gov registration status among Native vendors between inactive and active." title="Chart"/>
          <p:cNvPicPr preferRelativeResize="0"/>
          <p:nvPr/>
        </p:nvPicPr>
        <p:blipFill rotWithShape="1">
          <a:blip r:embed="rId3">
            <a:alphaModFix/>
          </a:blip>
          <a:srcRect t="13590"/>
          <a:stretch/>
        </p:blipFill>
        <p:spPr>
          <a:xfrm>
            <a:off x="2633475" y="1024125"/>
            <a:ext cx="3780901" cy="386332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/>
          <p:nvPr/>
        </p:nvSpPr>
        <p:spPr>
          <a:xfrm>
            <a:off x="6906046" y="1735494"/>
            <a:ext cx="91300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Native Vendors Registered on SAM.gov: 23,593</a:t>
            </a:r>
            <a:endParaRPr/>
          </a:p>
        </p:txBody>
      </p:sp>
      <p:sp>
        <p:nvSpPr>
          <p:cNvPr id="54" name="Google Shape;54;p4"/>
          <p:cNvSpPr txBox="1"/>
          <p:nvPr/>
        </p:nvSpPr>
        <p:spPr>
          <a:xfrm>
            <a:off x="2256279" y="3571675"/>
            <a:ext cx="1475100" cy="5715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SAM-Registered Native Vendors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 txBox="1"/>
          <p:nvPr/>
        </p:nvSpPr>
        <p:spPr>
          <a:xfrm>
            <a:off x="4015136" y="3989176"/>
            <a:ext cx="101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300" b="1" i="1" u="none" strike="noStrike" cap="none">
                <a:solidFill>
                  <a:schemeClr val="dk1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10,839</a:t>
            </a:r>
            <a:endParaRPr sz="1300" b="1" i="1" u="none" strike="noStrike" cap="none">
              <a:solidFill>
                <a:schemeClr val="dk1"/>
              </a:solidFill>
              <a:highlight>
                <a:srgbClr val="A2C4C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6906045" y="2661787"/>
            <a:ext cx="9130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45.9%</a:t>
            </a:r>
            <a:endParaRPr/>
          </a:p>
        </p:txBody>
      </p:sp>
      <p:sp>
        <p:nvSpPr>
          <p:cNvPr id="57" name="Google Shape;57;p4"/>
          <p:cNvSpPr txBox="1"/>
          <p:nvPr/>
        </p:nvSpPr>
        <p:spPr>
          <a:xfrm>
            <a:off x="2237954" y="1986425"/>
            <a:ext cx="1475100" cy="571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highlight>
                  <a:srgbClr val="B7B7B7"/>
                </a:highlight>
                <a:latin typeface="Arial"/>
                <a:ea typeface="Arial"/>
                <a:cs typeface="Arial"/>
                <a:sym typeface="Arial"/>
              </a:rPr>
              <a:t>Inactive SAM-Registered Native Vendors</a:t>
            </a:r>
            <a:endParaRPr sz="1100" b="1" i="0" u="none" strike="noStrike" cap="none">
              <a:solidFill>
                <a:schemeClr val="dk1"/>
              </a:solidFill>
              <a:highlight>
                <a:srgbClr val="B7B7B7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 txBox="1"/>
          <p:nvPr/>
        </p:nvSpPr>
        <p:spPr>
          <a:xfrm>
            <a:off x="3987281" y="2342859"/>
            <a:ext cx="101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300" b="1" i="1" u="none" strike="noStrike" cap="none">
                <a:solidFill>
                  <a:schemeClr val="dk1"/>
                </a:solidFill>
                <a:highlight>
                  <a:srgbClr val="B7B7B7"/>
                </a:highlight>
                <a:latin typeface="Arial"/>
                <a:ea typeface="Arial"/>
                <a:cs typeface="Arial"/>
                <a:sym typeface="Arial"/>
              </a:rPr>
              <a:t>12,754</a:t>
            </a:r>
            <a:endParaRPr sz="1300" b="1" i="1" u="none" strike="noStrike" cap="none">
              <a:solidFill>
                <a:schemeClr val="dk1"/>
              </a:solidFill>
              <a:highlight>
                <a:srgbClr val="B7B7B7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 txBox="1"/>
          <p:nvPr/>
        </p:nvSpPr>
        <p:spPr>
          <a:xfrm>
            <a:off x="6906045" y="2972527"/>
            <a:ext cx="9130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54.1%</a:t>
            </a: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614325" y="1542275"/>
            <a:ext cx="1277400" cy="2113500"/>
          </a:xfrm>
          <a:prstGeom prst="wedgeRectCallout">
            <a:avLst>
              <a:gd name="adj1" fmla="val 72589"/>
              <a:gd name="adj2" fmla="val -16044"/>
            </a:avLst>
          </a:prstGeom>
          <a:solidFill>
            <a:srgbClr val="BFBFB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n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inactive vendor</a:t>
            </a: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not updated its SAM registration in the past 365 days, and must </a:t>
            </a:r>
            <a:r>
              <a:rPr lang="en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 into SAM.gov and renew its registration</a:t>
            </a: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order to compete for federal prime contract awards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8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6" y="4670882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SAM.gov (as of February 22, 2024)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“Registered Native Vendors” are those with SAM.gov registrations and have been identified as a Native vendor.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/>
          <p:nvPr/>
        </p:nvSpPr>
        <p:spPr>
          <a:xfrm>
            <a:off x="3509700" y="-13485"/>
            <a:ext cx="2124600" cy="1938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Federal Contracts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Obligations</a:t>
            </a:r>
            <a:endParaRPr dirty="0"/>
          </a:p>
        </p:txBody>
      </p:sp>
      <p:pic>
        <p:nvPicPr>
          <p:cNvPr id="68" name="Google Shape;68;p5" descr="Pie chart depicting obligations by Native and Non-native vendors.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180" y="848658"/>
            <a:ext cx="6263640" cy="386871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"/>
          <p:cNvSpPr/>
          <p:nvPr/>
        </p:nvSpPr>
        <p:spPr>
          <a:xfrm>
            <a:off x="3436800" y="1369627"/>
            <a:ext cx="2270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$656.0 B</a:t>
            </a:r>
            <a:endParaRPr sz="15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 txBox="1"/>
          <p:nvPr/>
        </p:nvSpPr>
        <p:spPr>
          <a:xfrm>
            <a:off x="465304" y="3321025"/>
            <a:ext cx="1295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Native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44707" y="1784685"/>
            <a:ext cx="909300" cy="553968"/>
            <a:chOff x="4072108" y="1937085"/>
            <a:chExt cx="909300" cy="553968"/>
          </a:xfrm>
        </p:grpSpPr>
        <p:sp>
          <p:nvSpPr>
            <p:cNvPr id="72" name="Google Shape;72;p5"/>
            <p:cNvSpPr txBox="1"/>
            <p:nvPr/>
          </p:nvSpPr>
          <p:spPr>
            <a:xfrm>
              <a:off x="4289215" y="1937085"/>
              <a:ext cx="475085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 dirty="0">
                  <a:solidFill>
                    <a:srgbClr val="A2C4C9"/>
                  </a:solidFill>
                  <a:highlight>
                    <a:srgbClr val="A2C4C9"/>
                  </a:highlight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lang="en" sz="1200" b="1" i="0" u="none" strike="noStrike" cap="none" dirty="0">
                  <a:solidFill>
                    <a:schemeClr val="dk1"/>
                  </a:solidFill>
                  <a:highlight>
                    <a:srgbClr val="A2C4C9"/>
                  </a:highlight>
                  <a:latin typeface="Arial"/>
                  <a:ea typeface="Arial"/>
                  <a:cs typeface="Arial"/>
                  <a:sym typeface="Arial"/>
                </a:rPr>
                <a:t>4%</a:t>
              </a:r>
              <a:r>
                <a:rPr lang="en" sz="1200" b="1" i="0" u="none" strike="noStrike" cap="none" dirty="0">
                  <a:solidFill>
                    <a:srgbClr val="A2C4C9"/>
                  </a:solidFill>
                  <a:highlight>
                    <a:srgbClr val="A2C4C9"/>
                  </a:highlight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200" b="1" i="0" u="none" strike="noStrike" cap="none" dirty="0">
                <a:solidFill>
                  <a:srgbClr val="A2C4C9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 txBox="1"/>
            <p:nvPr/>
          </p:nvSpPr>
          <p:spPr>
            <a:xfrm>
              <a:off x="4072108" y="2134488"/>
              <a:ext cx="909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1200" b="1" i="1" u="none" strike="noStrike" cap="none" dirty="0">
                  <a:solidFill>
                    <a:srgbClr val="A2C4C9"/>
                  </a:solidFill>
                  <a:highlight>
                    <a:srgbClr val="A2C4C9"/>
                  </a:highlight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lang="en" sz="1200" b="1" i="1" u="none" strike="noStrike" cap="none" dirty="0">
                  <a:solidFill>
                    <a:schemeClr val="dk1"/>
                  </a:solidFill>
                  <a:highlight>
                    <a:srgbClr val="A2C4C9"/>
                  </a:highlight>
                  <a:latin typeface="Arial"/>
                  <a:ea typeface="Arial"/>
                  <a:cs typeface="Arial"/>
                  <a:sym typeface="Arial"/>
                </a:rPr>
                <a:t>$</a:t>
              </a:r>
              <a:r>
                <a:rPr lang="en" sz="1200" b="1" i="1" u="none" strike="noStrike" cap="none" dirty="0">
                  <a:highlight>
                    <a:srgbClr val="A2C4C9"/>
                  </a:highlight>
                  <a:latin typeface="Arial"/>
                  <a:ea typeface="Arial"/>
                  <a:cs typeface="Arial"/>
                  <a:sym typeface="Arial"/>
                </a:rPr>
                <a:t>25.0</a:t>
              </a:r>
              <a:r>
                <a:rPr lang="en" sz="1200" b="1" i="1" u="none" strike="noStrike" cap="none" dirty="0">
                  <a:solidFill>
                    <a:schemeClr val="dk1"/>
                  </a:solidFill>
                  <a:highlight>
                    <a:srgbClr val="A2C4C9"/>
                  </a:highlight>
                  <a:latin typeface="Arial"/>
                  <a:ea typeface="Arial"/>
                  <a:cs typeface="Arial"/>
                  <a:sym typeface="Arial"/>
                </a:rPr>
                <a:t> B</a:t>
              </a:r>
              <a:r>
                <a:rPr lang="en" sz="1200" b="1" i="1" u="none" strike="noStrike" cap="none" dirty="0">
                  <a:solidFill>
                    <a:srgbClr val="A2C4C9"/>
                  </a:solidFill>
                  <a:highlight>
                    <a:srgbClr val="A2C4C9"/>
                  </a:highlight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200" b="1" i="1" u="none" strike="noStrike" cap="none" dirty="0">
                <a:solidFill>
                  <a:srgbClr val="A2C4C9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5"/>
          <p:cNvSpPr txBox="1"/>
          <p:nvPr/>
        </p:nvSpPr>
        <p:spPr>
          <a:xfrm>
            <a:off x="465304" y="3748625"/>
            <a:ext cx="1295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Non-Native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4177065" y="3863233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96%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 txBox="1"/>
          <p:nvPr/>
        </p:nvSpPr>
        <p:spPr>
          <a:xfrm>
            <a:off x="4098015" y="4071727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$631.0 B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6" y="4670882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FPDS FY-23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“Native vendors” were vendors flagged in FPDS as either ‘NAOB’ (Native American-Owned Business), ‘Alaskan Native Corporation’ (ANC), ‘AIOB’ (American Indian-Owned Business), ‘Native Hawaiian’-Owned Business (NHOB), and/or Tribally-Owned.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>
            <a:off x="3509700" y="-5534"/>
            <a:ext cx="2124600" cy="1938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Federal Contracts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Vendor Count &amp; Obligations by Native Vendor Type</a:t>
            </a:r>
            <a:endParaRPr/>
          </a:p>
        </p:txBody>
      </p:sp>
      <p:pic>
        <p:nvPicPr>
          <p:cNvPr id="84" name="Google Shape;84;p6" descr="Chart&#10;&#10;Chart&#10;&#10;Chart&#10;&#10;Bar chart depicting Native vendor count by Native vendor type." title="Chart"/>
          <p:cNvPicPr preferRelativeResize="0"/>
          <p:nvPr/>
        </p:nvPicPr>
        <p:blipFill rotWithShape="1">
          <a:blip r:embed="rId3">
            <a:alphaModFix/>
          </a:blip>
          <a:srcRect t="16254"/>
          <a:stretch/>
        </p:blipFill>
        <p:spPr>
          <a:xfrm>
            <a:off x="1088136" y="1426464"/>
            <a:ext cx="3264401" cy="32302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"/>
          <p:cNvSpPr txBox="1"/>
          <p:nvPr/>
        </p:nvSpPr>
        <p:spPr>
          <a:xfrm>
            <a:off x="1643232" y="1076822"/>
            <a:ext cx="21153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 Count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1584402" y="1294289"/>
            <a:ext cx="2270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2,509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652726" y="1669141"/>
            <a:ext cx="1239300" cy="2277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Native Hawaiian </a:t>
            </a: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3407569" y="1864519"/>
            <a:ext cx="591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4%</a:t>
            </a:r>
            <a:endParaRPr dirty="0"/>
          </a:p>
        </p:txBody>
      </p:sp>
      <p:sp>
        <p:nvSpPr>
          <p:cNvPr id="89" name="Google Shape;89;p6"/>
          <p:cNvSpPr txBox="1"/>
          <p:nvPr/>
        </p:nvSpPr>
        <p:spPr>
          <a:xfrm>
            <a:off x="652725" y="1951079"/>
            <a:ext cx="1219200" cy="2277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</a:t>
            </a:r>
            <a:r>
              <a:rPr lang="en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bal</a:t>
            </a:r>
            <a:r>
              <a:rPr lang="en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ly-Owned</a:t>
            </a: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3374229" y="2266950"/>
            <a:ext cx="591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18%</a:t>
            </a:r>
            <a:endParaRPr/>
          </a:p>
        </p:txBody>
      </p:sp>
      <p:sp>
        <p:nvSpPr>
          <p:cNvPr id="91" name="Google Shape;91;p6"/>
          <p:cNvSpPr txBox="1"/>
          <p:nvPr/>
        </p:nvSpPr>
        <p:spPr>
          <a:xfrm>
            <a:off x="652726" y="2527446"/>
            <a:ext cx="1219200" cy="364200"/>
          </a:xfrm>
          <a:prstGeom prst="rect">
            <a:avLst/>
          </a:prstGeom>
          <a:solidFill>
            <a:srgbClr val="45818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latin typeface="Arial"/>
                <a:ea typeface="Arial"/>
                <a:cs typeface="Arial"/>
                <a:sym typeface="Arial"/>
              </a:rPr>
              <a:t>Alaskan Native Corp. (ANC)</a:t>
            </a:r>
            <a:endParaRPr sz="11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3383752" y="2712246"/>
            <a:ext cx="591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31%</a:t>
            </a:r>
            <a:endParaRPr/>
          </a:p>
        </p:txBody>
      </p:sp>
      <p:sp>
        <p:nvSpPr>
          <p:cNvPr id="93" name="Google Shape;93;p6"/>
          <p:cNvSpPr txBox="1"/>
          <p:nvPr/>
        </p:nvSpPr>
        <p:spPr>
          <a:xfrm>
            <a:off x="652675" y="3699510"/>
            <a:ext cx="1219200" cy="227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3386128" y="3771906"/>
            <a:ext cx="591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47%</a:t>
            </a:r>
            <a:endParaRPr/>
          </a:p>
        </p:txBody>
      </p:sp>
      <p:cxnSp>
        <p:nvCxnSpPr>
          <p:cNvPr id="95" name="Google Shape;95;p6" descr="Decorative"/>
          <p:cNvCxnSpPr/>
          <p:nvPr/>
        </p:nvCxnSpPr>
        <p:spPr>
          <a:xfrm>
            <a:off x="4200000" y="1247284"/>
            <a:ext cx="15300" cy="34932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6" name="Google Shape;96;p6" descr="Chart&#10;&#10;Pie chart depicting Native vendor obligations." title="Chart"/>
          <p:cNvPicPr preferRelativeResize="0"/>
          <p:nvPr/>
        </p:nvPicPr>
        <p:blipFill rotWithShape="1">
          <a:blip r:embed="rId4">
            <a:alphaModFix/>
          </a:blip>
          <a:srcRect t="2296"/>
          <a:stretch/>
        </p:blipFill>
        <p:spPr>
          <a:xfrm>
            <a:off x="4416552" y="725424"/>
            <a:ext cx="3739900" cy="39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/>
        </p:nvSpPr>
        <p:spPr>
          <a:xfrm>
            <a:off x="5300832" y="1076822"/>
            <a:ext cx="21153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Native Obligations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5154429" y="1354567"/>
            <a:ext cx="2270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$25.0 B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5582313" y="2199946"/>
            <a:ext cx="1012849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0" i="1" u="none" strike="noStrike" cap="none" dirty="0">
                <a:solidFill>
                  <a:srgbClr val="274E13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 b="0" i="1" u="none" strike="noStrike" cap="none" dirty="0">
                <a:solidFill>
                  <a:schemeClr val="lt1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NHOB</a:t>
            </a:r>
            <a:r>
              <a:rPr lang="en" sz="1100" b="0" i="1" u="none" strike="noStrike" cap="none" dirty="0">
                <a:solidFill>
                  <a:srgbClr val="274E13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1" u="none" strike="noStrike" cap="none" dirty="0">
              <a:solidFill>
                <a:srgbClr val="274E13"/>
              </a:solidFill>
              <a:highlight>
                <a:srgbClr val="274E1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5574224" y="2070953"/>
            <a:ext cx="1064406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 b="1" i="1" u="none" strike="noStrike" cap="none" dirty="0">
                <a:solidFill>
                  <a:srgbClr val="274E13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 b="1" i="1" u="none" strike="noStrike" cap="none" dirty="0">
                <a:solidFill>
                  <a:schemeClr val="lt1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$1.</a:t>
            </a:r>
            <a:r>
              <a:rPr lang="en" sz="1000" b="1" i="1" u="none" strike="noStrike" cap="none" dirty="0">
                <a:solidFill>
                  <a:srgbClr val="FFFFFF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" sz="1000" b="1" i="1" u="none" strike="noStrike" cap="none" dirty="0">
                <a:solidFill>
                  <a:schemeClr val="lt1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" sz="1000" b="1" i="1" u="none" strike="noStrike" cap="none" dirty="0">
                <a:solidFill>
                  <a:srgbClr val="274E13"/>
                </a:solidFill>
                <a:highlight>
                  <a:srgbClr val="274E13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1" u="none" strike="noStrike" cap="none" dirty="0">
              <a:solidFill>
                <a:srgbClr val="274E13"/>
              </a:solidFill>
              <a:highlight>
                <a:srgbClr val="274E1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7903152" y="1745649"/>
            <a:ext cx="591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6%</a:t>
            </a:r>
            <a:endParaRPr/>
          </a:p>
        </p:txBody>
      </p:sp>
      <p:sp>
        <p:nvSpPr>
          <p:cNvPr id="102" name="Google Shape;102;p6"/>
          <p:cNvSpPr txBox="1"/>
          <p:nvPr/>
        </p:nvSpPr>
        <p:spPr>
          <a:xfrm>
            <a:off x="6358385" y="2371733"/>
            <a:ext cx="90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11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6358385" y="2209628"/>
            <a:ext cx="909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$3.9 B</a:t>
            </a:r>
            <a:endParaRPr sz="10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8015549" y="2598535"/>
            <a:ext cx="591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16%</a:t>
            </a:r>
            <a:endParaRPr/>
          </a:p>
        </p:txBody>
      </p:sp>
      <p:sp>
        <p:nvSpPr>
          <p:cNvPr id="105" name="Google Shape;105;p6"/>
          <p:cNvSpPr txBox="1"/>
          <p:nvPr/>
        </p:nvSpPr>
        <p:spPr>
          <a:xfrm>
            <a:off x="6005890" y="3556586"/>
            <a:ext cx="13221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Alaskan Native Corporation (ANC)</a:t>
            </a:r>
            <a:endParaRPr sz="11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6197504" y="3910050"/>
            <a:ext cx="90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$14.4 B</a:t>
            </a:r>
            <a:endParaRPr sz="11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8015549" y="3881926"/>
            <a:ext cx="591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57%</a:t>
            </a:r>
            <a:endParaRPr/>
          </a:p>
        </p:txBody>
      </p:sp>
      <p:sp>
        <p:nvSpPr>
          <p:cNvPr id="108" name="Google Shape;108;p6"/>
          <p:cNvSpPr txBox="1"/>
          <p:nvPr/>
        </p:nvSpPr>
        <p:spPr>
          <a:xfrm>
            <a:off x="4735120" y="2808892"/>
            <a:ext cx="115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Tribally-Owned</a:t>
            </a:r>
            <a:endParaRPr sz="1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4834637" y="2624238"/>
            <a:ext cx="90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$5.2 B</a:t>
            </a:r>
            <a:endParaRPr sz="11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8006880" y="3208265"/>
            <a:ext cx="591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21%</a:t>
            </a:r>
            <a:endParaRPr/>
          </a:p>
        </p:txBody>
      </p:sp>
      <p:sp>
        <p:nvSpPr>
          <p:cNvPr id="111" name="Google Shape;111;p6"/>
          <p:cNvSpPr txBox="1"/>
          <p:nvPr/>
        </p:nvSpPr>
        <p:spPr>
          <a:xfrm>
            <a:off x="6" y="4670882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FPDS FY-23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Native Hawaiian-Owned Businesses, vendors flagged as “Native Hawaiian-owned” in FPDS, are represented by the acronym “NHOB.” Individual-owned Native vendors (Individual) were flagged as NAOB and/or AIOB and were not flagged as either ANC, Tribally-Owned, or NHOB.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98325" y="2465850"/>
            <a:ext cx="789300" cy="364200"/>
          </a:xfrm>
          <a:prstGeom prst="rect">
            <a:avLst/>
          </a:prstGeom>
          <a:solidFill>
            <a:srgbClr val="45818E"/>
          </a:solidFill>
          <a:ln w="952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2260991" y="2570120"/>
            <a:ext cx="909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 b="1" u="none" strike="noStrike" cap="none">
                <a:solidFill>
                  <a:srgbClr val="45818E"/>
                </a:solidFill>
                <a:highlight>
                  <a:srgbClr val="45818E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 b="1">
                <a:solidFill>
                  <a:schemeClr val="dk1"/>
                </a:solidFill>
                <a:highlight>
                  <a:srgbClr val="45818E"/>
                </a:highlight>
              </a:rPr>
              <a:t>31%</a:t>
            </a:r>
            <a:r>
              <a:rPr lang="en" sz="1000" b="1" u="none" strike="noStrike" cap="none">
                <a:solidFill>
                  <a:srgbClr val="45818E"/>
                </a:solidFill>
                <a:highlight>
                  <a:srgbClr val="45818E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u="none" strike="noStrike" cap="none">
              <a:solidFill>
                <a:srgbClr val="45818E"/>
              </a:solidFill>
              <a:highlight>
                <a:srgbClr val="45818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60725" y="4180872"/>
            <a:ext cx="655500" cy="227700"/>
          </a:xfrm>
          <a:prstGeom prst="rect">
            <a:avLst/>
          </a:prstGeom>
          <a:solidFill>
            <a:srgbClr val="45818E"/>
          </a:solidFill>
          <a:ln w="952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6236961" y="4106646"/>
            <a:ext cx="909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 b="1" i="1" u="none" strike="noStrike" cap="none">
                <a:solidFill>
                  <a:srgbClr val="45818E"/>
                </a:solidFill>
                <a:highlight>
                  <a:srgbClr val="45818E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 b="1" i="1">
                <a:solidFill>
                  <a:schemeClr val="dk1"/>
                </a:solidFill>
                <a:highlight>
                  <a:srgbClr val="45818E"/>
                </a:highlight>
              </a:rPr>
              <a:t>57%</a:t>
            </a:r>
            <a:r>
              <a:rPr lang="en" sz="1000" b="1" u="none" strike="noStrike" cap="none">
                <a:solidFill>
                  <a:srgbClr val="45818E"/>
                </a:solidFill>
                <a:highlight>
                  <a:srgbClr val="45818E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u="none" strike="noStrike" cap="none">
              <a:solidFill>
                <a:srgbClr val="45818E"/>
              </a:solidFill>
              <a:highlight>
                <a:srgbClr val="45818E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/>
          <p:nvPr/>
        </p:nvSpPr>
        <p:spPr>
          <a:xfrm>
            <a:off x="3509700" y="-13485"/>
            <a:ext cx="2124600" cy="1938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Federal Contracts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/>
              <a:t>Native Obligations by Business Type</a:t>
            </a:r>
            <a:endParaRPr sz="1700"/>
          </a:p>
        </p:txBody>
      </p:sp>
      <p:sp>
        <p:nvSpPr>
          <p:cNvPr id="122" name="Google Shape;122;p7"/>
          <p:cNvSpPr/>
          <p:nvPr/>
        </p:nvSpPr>
        <p:spPr>
          <a:xfrm>
            <a:off x="6941450" y="2103825"/>
            <a:ext cx="1789800" cy="1663200"/>
          </a:xfrm>
          <a:prstGeom prst="wedgeRectCallout">
            <a:avLst>
              <a:gd name="adj1" fmla="val -50193"/>
              <a:gd name="adj2" fmla="val 24486"/>
            </a:avLst>
          </a:prstGeom>
          <a:solidFill>
            <a:srgbClr val="BFBFB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Businesses that were not SDBs are identified as </a:t>
            </a: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SBs (non-SDBs)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Native vendors not labeled as SDB or non-SDB Small Businesses (SBs) were labeled as </a:t>
            </a: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Larger Businesses (LBs)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7" descr="Chart&#10;&#10;Pie chart depicting Native Obligations by Business Type." title="Chart"/>
          <p:cNvPicPr preferRelativeResize="0"/>
          <p:nvPr/>
        </p:nvPicPr>
        <p:blipFill rotWithShape="1">
          <a:blip r:embed="rId3">
            <a:alphaModFix/>
          </a:blip>
          <a:srcRect r="15508"/>
          <a:stretch/>
        </p:blipFill>
        <p:spPr>
          <a:xfrm>
            <a:off x="1432410" y="941832"/>
            <a:ext cx="5292240" cy="386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/>
          <p:nvPr/>
        </p:nvSpPr>
        <p:spPr>
          <a:xfrm>
            <a:off x="3458854" y="1522027"/>
            <a:ext cx="2270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$25.0 B</a:t>
            </a:r>
            <a:endParaRPr sz="15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262387" y="2109469"/>
            <a:ext cx="201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8a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4973350" y="3738800"/>
            <a:ext cx="830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$17.0 B</a:t>
            </a:r>
            <a:endParaRPr sz="12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5052397" y="3530294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68%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244802" y="2561038"/>
            <a:ext cx="201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SDB (non-8a)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3127198" y="2907479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$6.6 B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3206248" y="2698985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26%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244802" y="2981263"/>
            <a:ext cx="201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Small Business (non-sdb)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3600807" y="2318394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rgbClr val="A3BDE2"/>
                </a:solidFill>
                <a:highlight>
                  <a:srgbClr val="A3BDE2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200" b="1" i="1" u="none" strike="noStrike" cap="none">
                <a:solidFill>
                  <a:schemeClr val="dk1"/>
                </a:solidFill>
                <a:highlight>
                  <a:srgbClr val="A3BDE2"/>
                </a:highlight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" sz="1200" b="1" i="1" u="none" strike="noStrike" cap="none">
                <a:highlight>
                  <a:srgbClr val="A3BDE2"/>
                </a:highlight>
                <a:latin typeface="Arial"/>
                <a:ea typeface="Arial"/>
                <a:cs typeface="Arial"/>
                <a:sym typeface="Arial"/>
              </a:rPr>
              <a:t>985</a:t>
            </a:r>
            <a:r>
              <a:rPr lang="en" sz="1200" b="1" i="1" u="none" strike="noStrike" cap="none">
                <a:solidFill>
                  <a:schemeClr val="dk1"/>
                </a:solidFill>
                <a:highlight>
                  <a:srgbClr val="A3BDE2"/>
                </a:highlight>
                <a:latin typeface="Arial"/>
                <a:ea typeface="Arial"/>
                <a:cs typeface="Arial"/>
                <a:sym typeface="Arial"/>
              </a:rPr>
              <a:t>.5 M</a:t>
            </a:r>
            <a:r>
              <a:rPr lang="en" sz="1200" b="1" i="1" u="none" strike="noStrike" cap="none">
                <a:solidFill>
                  <a:srgbClr val="A3BDE2"/>
                </a:solidFill>
                <a:highlight>
                  <a:srgbClr val="A3BDE2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 i="1" u="none" strike="noStrike" cap="none">
              <a:solidFill>
                <a:srgbClr val="A3BDE2"/>
              </a:solidFill>
              <a:highlight>
                <a:srgbClr val="A3BDE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3600874" y="2139456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A3BDE2"/>
                </a:solidFill>
                <a:highlight>
                  <a:srgbClr val="A3BDE2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200" b="1" i="0" u="none" strike="noStrike" cap="none" dirty="0">
                <a:solidFill>
                  <a:schemeClr val="dk1"/>
                </a:solidFill>
                <a:highlight>
                  <a:srgbClr val="A3BDE2"/>
                </a:highlight>
                <a:latin typeface="Arial"/>
                <a:ea typeface="Arial"/>
                <a:cs typeface="Arial"/>
                <a:sym typeface="Arial"/>
              </a:rPr>
              <a:t>4%</a:t>
            </a:r>
            <a:r>
              <a:rPr lang="en" sz="1200" b="1" i="0" u="none" strike="noStrike" cap="none" dirty="0">
                <a:solidFill>
                  <a:srgbClr val="A3BDE2"/>
                </a:solidFill>
                <a:highlight>
                  <a:srgbClr val="A3BDE2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 i="0" u="none" strike="noStrike" cap="none" dirty="0">
              <a:solidFill>
                <a:srgbClr val="A3BDE2"/>
              </a:solidFill>
              <a:highlight>
                <a:srgbClr val="A3BDE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244802" y="3390163"/>
            <a:ext cx="201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Larger Business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4210407" y="2090527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rgbClr val="666666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200" b="1" i="1" u="none" strike="noStrike" cap="none">
                <a:solidFill>
                  <a:schemeClr val="lt1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$492.8 M</a:t>
            </a:r>
            <a:r>
              <a:rPr lang="en" sz="1200" b="1" i="1" u="none" strike="noStrike" cap="none">
                <a:solidFill>
                  <a:srgbClr val="666666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 i="1" u="none" strike="noStrike" cap="none">
              <a:solidFill>
                <a:srgbClr val="666666"/>
              </a:solidFill>
              <a:highlight>
                <a:srgbClr val="66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81944" y="1908473"/>
            <a:ext cx="198300" cy="16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7"/>
          <p:cNvSpPr txBox="1"/>
          <p:nvPr/>
        </p:nvSpPr>
        <p:spPr>
          <a:xfrm>
            <a:off x="4330236" y="1923471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666666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200" b="1" i="0" u="none" strike="noStrike" cap="none" dirty="0">
                <a:solidFill>
                  <a:srgbClr val="FFFFFF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200" b="1" i="0" u="none" strike="noStrike" cap="none" dirty="0">
                <a:solidFill>
                  <a:schemeClr val="lt1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n" sz="1200" b="1" i="0" u="none" strike="noStrike" cap="none" dirty="0">
                <a:solidFill>
                  <a:srgbClr val="666666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 i="0" u="none" strike="noStrike" cap="none" dirty="0">
              <a:solidFill>
                <a:srgbClr val="666666"/>
              </a:solidFill>
              <a:highlight>
                <a:srgbClr val="66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6" y="4670882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FPDS FY-23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Small Businesses that were not SDBs are identified as SBs (non-SDBs).  Native vendors not labeled as SDB or non-SDB Small Businesses (SBs) were labeled as Larger Businesses (LBs).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070651" y="1991762"/>
            <a:ext cx="228300" cy="20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/>
          <p:nvPr/>
        </p:nvSpPr>
        <p:spPr>
          <a:xfrm>
            <a:off x="3524925" y="-13485"/>
            <a:ext cx="2124600" cy="1938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Federal Contracts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/>
              <a:t>Native Obligations by Contract Type</a:t>
            </a:r>
            <a:endParaRPr sz="1700"/>
          </a:p>
        </p:txBody>
      </p:sp>
      <p:pic>
        <p:nvPicPr>
          <p:cNvPr id="146" name="Google Shape;146;p8" descr="A pie chart depicting Native obligations by Contract type.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180" y="941832"/>
            <a:ext cx="6263639" cy="385950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/>
          <p:nvPr/>
        </p:nvSpPr>
        <p:spPr>
          <a:xfrm>
            <a:off x="3458855" y="1522027"/>
            <a:ext cx="2270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$25.0 B</a:t>
            </a:r>
            <a:endParaRPr sz="15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6249425" y="2002213"/>
            <a:ext cx="1789800" cy="952200"/>
          </a:xfrm>
          <a:prstGeom prst="wedgeRectCallout">
            <a:avLst>
              <a:gd name="adj1" fmla="val -63008"/>
              <a:gd name="adj2" fmla="val 25679"/>
            </a:avLst>
          </a:prstGeom>
          <a:solidFill>
            <a:srgbClr val="EA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market </a:t>
            </a: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contracts are awarded to vendors </a:t>
            </a:r>
            <a:r>
              <a:rPr lang="en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the use of a set-aside or government contract vehicle</a:t>
            </a: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7818003" y="2924051"/>
            <a:ext cx="1188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 Market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5137058" y="3147624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$11.1 B</a:t>
            </a:r>
            <a:endParaRPr sz="12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5216108" y="2914127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44%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6476422" y="3320676"/>
            <a:ext cx="253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Multiple Award Schedule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296798" y="4138224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rgbClr val="FFE599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200" b="1" i="1" u="none" strike="noStrike" cap="none">
                <a:solidFill>
                  <a:schemeClr val="dk1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$867.6 M</a:t>
            </a:r>
            <a:r>
              <a:rPr lang="en" sz="1200" b="1" i="1" u="none" strike="noStrike" cap="none">
                <a:solidFill>
                  <a:srgbClr val="FFE599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 i="1" u="none" strike="noStrike" cap="none">
              <a:solidFill>
                <a:srgbClr val="FFE599"/>
              </a:solidFill>
              <a:highlight>
                <a:srgbClr val="FFE5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4505942" y="3953573"/>
            <a:ext cx="525497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FFE599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200" b="1" i="0" u="none" strike="noStrike" cap="none" dirty="0">
                <a:solidFill>
                  <a:schemeClr val="dk1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4%</a:t>
            </a:r>
            <a:r>
              <a:rPr lang="en" sz="1200" b="1" i="0" u="none" strike="noStrike" cap="none" dirty="0">
                <a:solidFill>
                  <a:srgbClr val="FFE599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 i="0" u="none" strike="noStrike" cap="none" dirty="0">
              <a:solidFill>
                <a:srgbClr val="FFE599"/>
              </a:solidFill>
              <a:highlight>
                <a:srgbClr val="FFE5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3079658" y="3223824"/>
            <a:ext cx="90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$12.8 B</a:t>
            </a:r>
            <a:endParaRPr sz="12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3172804" y="2990327"/>
            <a:ext cx="7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52%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6" y="4670882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FPDS FY-23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‘Other Contract Type’ includes Indefinite Delivery Contracts (IDCs), Government-Wide Acquisition Contracts (GWACs), Blanket Purchase Agreements (BPAs), and Basic Ordering Agreements (BAOs). ‘Multiple Award Schedule’ obligations exclude the Veterans Affairs Schedule. 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93;p19">
            <a:extLst>
              <a:ext uri="{FF2B5EF4-FFF2-40B4-BE49-F238E27FC236}">
                <a16:creationId xmlns:a16="http://schemas.microsoft.com/office/drawing/2014/main" id="{4414F1A4-C946-1743-F376-24F8C790E43A}"/>
              </a:ext>
            </a:extLst>
          </p:cNvPr>
          <p:cNvSpPr/>
          <p:nvPr/>
        </p:nvSpPr>
        <p:spPr>
          <a:xfrm>
            <a:off x="938662" y="2091739"/>
            <a:ext cx="1789800" cy="2201700"/>
          </a:xfrm>
          <a:prstGeom prst="wedgeRectCallout">
            <a:avLst>
              <a:gd name="adj1" fmla="val 66802"/>
              <a:gd name="adj2" fmla="val 14156"/>
            </a:avLst>
          </a:prstGeom>
          <a:solidFill>
            <a:srgbClr val="BFBFB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Contract Type 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includes: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Indefinite Delivery Contracts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(IDCs)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Government-Wide Acquisition Contracts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(GWACs)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Blanket Purchase Agreements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(BPAs)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77800" algn="l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Ordering Agreements</a:t>
            </a:r>
            <a:r>
              <a:rPr lang="en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(BOAs)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3509700" y="-13485"/>
            <a:ext cx="2124600" cy="1938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Federal Contracts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1031400" y="171450"/>
            <a:ext cx="78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/>
              <a:t>Native Obligations by Set-Aside Type  </a:t>
            </a:r>
            <a:endParaRPr sz="1700"/>
          </a:p>
        </p:txBody>
      </p:sp>
      <p:pic>
        <p:nvPicPr>
          <p:cNvPr id="166" name="Google Shape;166;p9" descr="A pie chart depicting Native obligations by Set-Aside type.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180" y="941832"/>
            <a:ext cx="6263639" cy="386379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/>
          <p:nvPr/>
        </p:nvSpPr>
        <p:spPr>
          <a:xfrm>
            <a:off x="3458855" y="1522027"/>
            <a:ext cx="2270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$25.0 B</a:t>
            </a:r>
            <a:endParaRPr sz="15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6372525" y="2423075"/>
            <a:ext cx="1789800" cy="1395900"/>
          </a:xfrm>
          <a:prstGeom prst="wedgeRectCallout">
            <a:avLst>
              <a:gd name="adj1" fmla="val -34068"/>
              <a:gd name="adj2" fmla="val -72297"/>
            </a:avLst>
          </a:prstGeom>
          <a:solidFill>
            <a:srgbClr val="7961C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‘Buy Indian’</a:t>
            </a: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Set-Aside includes awards obligated through the</a:t>
            </a:r>
            <a:r>
              <a:rPr lang="en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Indian Economic Enterprise (IEE) </a:t>
            </a: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Indian Small Business Economic Enterprise (ISBEE)</a:t>
            </a: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Set-Asides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350172" y="1886225"/>
            <a:ext cx="145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Buy Indian</a:t>
            </a:r>
            <a:endParaRPr sz="10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5768283" y="1582451"/>
            <a:ext cx="1071300" cy="421200"/>
          </a:xfrm>
          <a:prstGeom prst="rect">
            <a:avLst/>
          </a:prstGeom>
          <a:solidFill>
            <a:srgbClr val="7961C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1%</a:t>
            </a: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$352.9 M</a:t>
            </a:r>
            <a:endParaRPr sz="15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350172" y="2194025"/>
            <a:ext cx="145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8a Set-Aside</a:t>
            </a:r>
            <a:endParaRPr sz="10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5020754" y="2969021"/>
            <a:ext cx="90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$7.8 B</a:t>
            </a:r>
            <a:endParaRPr sz="10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5020754" y="2783650"/>
            <a:ext cx="90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31%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350175" y="2553025"/>
            <a:ext cx="163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 Native Set aside</a:t>
            </a:r>
            <a:endParaRPr sz="10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4860490" y="4062797"/>
            <a:ext cx="90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$2.9 B</a:t>
            </a:r>
            <a:endParaRPr sz="10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4860490" y="3878158"/>
            <a:ext cx="90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12%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350172" y="2972813"/>
            <a:ext cx="145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Set-Aside</a:t>
            </a:r>
            <a:endParaRPr sz="10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3274333" y="3133046"/>
            <a:ext cx="90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$14.0 B</a:t>
            </a:r>
            <a:endParaRPr sz="11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3293083" y="2912681"/>
            <a:ext cx="8718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56%</a:t>
            </a: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6" y="4670882"/>
            <a:ext cx="84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Chart Source</a:t>
            </a:r>
            <a:r>
              <a:rPr lang="en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FPDS FY-23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Notes: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Set-aside programs that were neither Buy Indian nor 8(a) were labeled as “Non-Native Set-Aside” programs.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170" idx="1"/>
          </p:cNvCxnSpPr>
          <p:nvPr/>
        </p:nvCxnSpPr>
        <p:spPr>
          <a:xfrm rot="10800000" flipH="1">
            <a:off x="4627983" y="1793051"/>
            <a:ext cx="1140300" cy="135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GSA (Censeo)">
  <a:themeElements>
    <a:clrScheme name="GSA">
      <a:dk1>
        <a:srgbClr val="000000"/>
      </a:dk1>
      <a:lt1>
        <a:srgbClr val="FFFFFF"/>
      </a:lt1>
      <a:dk2>
        <a:srgbClr val="004E87"/>
      </a:dk2>
      <a:lt2>
        <a:srgbClr val="BFBFBF"/>
      </a:lt2>
      <a:accent1>
        <a:srgbClr val="003A65"/>
      </a:accent1>
      <a:accent2>
        <a:srgbClr val="304563"/>
      </a:accent2>
      <a:accent3>
        <a:srgbClr val="486795"/>
      </a:accent3>
      <a:accent4>
        <a:srgbClr val="A8BAD4"/>
      </a:accent4>
      <a:accent5>
        <a:srgbClr val="C5D1E3"/>
      </a:accent5>
      <a:accent6>
        <a:srgbClr val="DFE5E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b078ee-8ae6-42bf-a1bd-3e143eee9a18" xsi:nil="true"/>
    <lcf76f155ced4ddcb4097134ff3c332f xmlns="bd6f3ce8-7b77-47b1-94e4-808c9ff8104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8AE52EA6E3B44CA190A2C188541995" ma:contentTypeVersion="15" ma:contentTypeDescription="Create a new document." ma:contentTypeScope="" ma:versionID="adaa2814643005717eba1ecbd3535496">
  <xsd:schema xmlns:xsd="http://www.w3.org/2001/XMLSchema" xmlns:xs="http://www.w3.org/2001/XMLSchema" xmlns:p="http://schemas.microsoft.com/office/2006/metadata/properties" xmlns:ns2="bd6f3ce8-7b77-47b1-94e4-808c9ff81041" xmlns:ns3="f308d4d8-d379-4038-a542-f1d4093dbe79" xmlns:ns4="77a7c6f9-d2b2-4029-8bb4-741a0e1243a1" xmlns:ns5="e0b078ee-8ae6-42bf-a1bd-3e143eee9a18" targetNamespace="http://schemas.microsoft.com/office/2006/metadata/properties" ma:root="true" ma:fieldsID="c87cc7508ae82d3cce8d94a31318055a" ns2:_="" ns3:_="" ns4:_="" ns5:_="">
    <xsd:import namespace="bd6f3ce8-7b77-47b1-94e4-808c9ff81041"/>
    <xsd:import namespace="f308d4d8-d379-4038-a542-f1d4093dbe79"/>
    <xsd:import namespace="77a7c6f9-d2b2-4029-8bb4-741a0e1243a1"/>
    <xsd:import namespace="e0b078ee-8ae6-42bf-a1bd-3e143eee9a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4:SharedWithDetails" minOccurs="0"/>
                <xsd:element ref="ns2:lcf76f155ced4ddcb4097134ff3c332f" minOccurs="0"/>
                <xsd:element ref="ns5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f3ce8-7b77-47b1-94e4-808c9ff810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999841-3141-4e3b-967f-84e65ebfed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8d4d8-d379-4038-a542-f1d4093dbe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7c6f9-d2b2-4029-8bb4-741a0e1243a1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078ee-8ae6-42bf-a1bd-3e143eee9a1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e8fe0e7-f37c-4f53-834e-4ff77e537068}" ma:internalName="TaxCatchAll" ma:showField="CatchAllData" ma:web="e0b078ee-8ae6-42bf-a1bd-3e143eee9a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1335E7-CA2F-42E3-90EB-5E4A57B5A6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7AD32E-F2F6-4CC6-A778-D36A91B45E41}">
  <ds:schemaRefs>
    <ds:schemaRef ds:uri="http://schemas.microsoft.com/office/2006/metadata/properties"/>
    <ds:schemaRef ds:uri="http://schemas.microsoft.com/office/infopath/2007/PartnerControls"/>
    <ds:schemaRef ds:uri="e0b078ee-8ae6-42bf-a1bd-3e143eee9a18"/>
    <ds:schemaRef ds:uri="bd6f3ce8-7b77-47b1-94e4-808c9ff81041"/>
  </ds:schemaRefs>
</ds:datastoreItem>
</file>

<file path=customXml/itemProps3.xml><?xml version="1.0" encoding="utf-8"?>
<ds:datastoreItem xmlns:ds="http://schemas.openxmlformats.org/officeDocument/2006/customXml" ds:itemID="{CD4C911F-EF64-4EF1-BA96-C9C200DEA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6f3ce8-7b77-47b1-94e4-808c9ff81041"/>
    <ds:schemaRef ds:uri="f308d4d8-d379-4038-a542-f1d4093dbe79"/>
    <ds:schemaRef ds:uri="77a7c6f9-d2b2-4029-8bb4-741a0e1243a1"/>
    <ds:schemaRef ds:uri="e0b078ee-8ae6-42bf-a1bd-3e143eee9a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2573</Words>
  <Application>Microsoft Office PowerPoint</Application>
  <PresentationFormat>On-screen Show (16:9)</PresentationFormat>
  <Paragraphs>492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Roboto</vt:lpstr>
      <vt:lpstr>Calibri</vt:lpstr>
      <vt:lpstr>GSA (Censeo)</vt:lpstr>
      <vt:lpstr>Equity in Procurement Working Group</vt:lpstr>
      <vt:lpstr>Analysis Overview </vt:lpstr>
      <vt:lpstr>Document Overview</vt:lpstr>
      <vt:lpstr>Native Vendors SAM.gov Registration Status, as of February 2024</vt:lpstr>
      <vt:lpstr>Native Obligations</vt:lpstr>
      <vt:lpstr>Native Vendor Count &amp; Obligations by Native Vendor Type</vt:lpstr>
      <vt:lpstr>Native Obligations by Business Type</vt:lpstr>
      <vt:lpstr>Native Obligations by Contract Type</vt:lpstr>
      <vt:lpstr>Native Obligations by Set-Aside Type  </vt:lpstr>
      <vt:lpstr>Native - 8(a) Obligations by Funding Department </vt:lpstr>
      <vt:lpstr>Top Federal Native NAICS by Obligations</vt:lpstr>
      <vt:lpstr>Document Overview</vt:lpstr>
      <vt:lpstr>Native Obligations by Native Vendor Type </vt:lpstr>
      <vt:lpstr>Native Obligations by Contract Type</vt:lpstr>
      <vt:lpstr>Top GSA-Managed Native NAICS by Obligations</vt:lpstr>
      <vt:lpstr>Document Overview</vt:lpstr>
      <vt:lpstr>Native Obligations by Native Vendor Type </vt:lpstr>
      <vt:lpstr>Native Obligations by Business Type</vt:lpstr>
      <vt:lpstr>Native Obligations by Contract Type</vt:lpstr>
      <vt:lpstr>Top GSA-Funded Native NAICS by Obligations  </vt:lpstr>
      <vt:lpstr>Document Overview</vt:lpstr>
      <vt:lpstr>Business Type Definitions</vt:lpstr>
      <vt:lpstr>Native Vendor Types 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 in Procurement Working Group</dc:title>
  <dc:creator>SherellLFuller</dc:creator>
  <cp:lastModifiedBy>SherellLFuller</cp:lastModifiedBy>
  <cp:revision>8</cp:revision>
  <dcterms:modified xsi:type="dcterms:W3CDTF">2024-05-07T14:34:28Z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0x0101001A8AE52EA6E3B44CA190A2C188541995</vt:lpwstr>
  </property>
  <property fmtid="{D5CDD505-2E9C-101B-9397-08002B2CF9AE}" pid="3" name="MediaServiceImageTags">
    <vt:lpwstr/>
  </property>
</Properties>
</file>