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5" r:id="rId29"/>
    <p:sldId id="286" r:id="rId3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2640" autoAdjust="0"/>
  </p:normalViewPr>
  <p:slideViewPr>
    <p:cSldViewPr snapToGrid="0">
      <p:cViewPr varScale="1">
        <p:scale>
          <a:sx n="65" d="100"/>
          <a:sy n="65" d="100"/>
        </p:scale>
        <p:origin x="1064" y="292"/>
      </p:cViewPr>
      <p:guideLst>
        <p:guide orient="horz" pos="1620"/>
        <p:guide pos="2880"/>
      </p:guideLst>
    </p:cSldViewPr>
  </p:slideViewPr>
  <p:outlineViewPr>
    <p:cViewPr>
      <p:scale>
        <a:sx n="33" d="100"/>
        <a:sy n="33" d="100"/>
      </p:scale>
      <p:origin x="0" y="-2060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uy.gsa.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8b61e82b37_0_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8b61e82b37_0_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990000"/>
                </a:solidFill>
                <a:latin typeface="Roboto"/>
                <a:ea typeface="Roboto"/>
                <a:cs typeface="Roboto"/>
                <a:sym typeface="Roboto"/>
              </a:rPr>
              <a:t>FY2025 Statistics for eBuy Activity</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slide lays out at a high level what kind of activity has run through eBuy in terms of quotes and by vehicle.</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b="1">
                <a:solidFill>
                  <a:srgbClr val="990000"/>
                </a:solidFill>
                <a:latin typeface="Roboto"/>
                <a:ea typeface="Roboto"/>
                <a:cs typeface="Roboto"/>
                <a:sym typeface="Roboto"/>
              </a:rPr>
              <a:t>Extra Notes For Trainers</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slide is a great opportunity to sell how broad the appeal of buying and/or selling through eBuy is.</a:t>
            </a:r>
            <a:endParaRPr sz="1000">
              <a:solidFill>
                <a:schemeClr val="dk1"/>
              </a:solidFill>
              <a:latin typeface="Roboto"/>
              <a:ea typeface="Roboto"/>
              <a:cs typeface="Roboto"/>
              <a:sym typeface="Roboto"/>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Inspiration – make eBuy stats look like a baseball card</a:t>
            </a:r>
            <a:endParaRPr/>
          </a:p>
          <a:p>
            <a:pPr marL="0" lvl="0" indent="0" algn="l" rtl="0">
              <a:spcBef>
                <a:spcPts val="0"/>
              </a:spcBef>
              <a:spcAft>
                <a:spcPts val="0"/>
              </a:spcAft>
              <a:buNone/>
            </a:pPr>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RFQs closed (we use “closed” instead of “created” because actions can be taken on them.</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Total quotes received</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Est. award value</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Categories purchased</a:t>
            </a:r>
            <a:endParaRPr sz="1400">
              <a:solidFill>
                <a:schemeClr val="dk1"/>
              </a:solidFill>
              <a:latin typeface="Roboto"/>
              <a:ea typeface="Roboto"/>
              <a:cs typeface="Roboto"/>
              <a:sym typeface="Roboto"/>
            </a:endParaRPr>
          </a:p>
          <a:p>
            <a:pPr marL="457200" lvl="0" indent="-317500" algn="l" rtl="0">
              <a:spcBef>
                <a:spcPts val="0"/>
              </a:spcBef>
              <a:spcAft>
                <a:spcPts val="0"/>
              </a:spcAft>
              <a:buClr>
                <a:schemeClr val="dk1"/>
              </a:buClr>
              <a:buSzPts val="1400"/>
              <a:buFont typeface="Roboto"/>
              <a:buChar char="●"/>
            </a:pPr>
            <a:r>
              <a:rPr lang="en" sz="1400">
                <a:solidFill>
                  <a:schemeClr val="dk1"/>
                </a:solidFill>
                <a:latin typeface="Roboto"/>
                <a:ea typeface="Roboto"/>
                <a:cs typeface="Roboto"/>
                <a:sym typeface="Roboto"/>
              </a:rPr>
              <a:t>Top 3 agency buyers</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38b61e82b37_0_3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38b61e82b37_0_3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8b61e82b37_0_9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8b61e82b37_0_9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38b61e82b37_0_9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9" name="Google Shape;209;g38b61e82b37_0_9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38b61e82b37_0_9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38b61e82b37_0_9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38b61e82b37_0_9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38b61e82b37_0_9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8b61e82b37_0_9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8b61e82b37_0_9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3d0e6622c4c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3d0e6622c4c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8b61e82b37_0_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8b61e82b37_0_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8b61e82b37_0_9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6" name="Google Shape;256;g38b61e82b37_0_9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3d0e6622c4c_0_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3d0e6622c4c_0_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8b61e82b37_0_9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38b61e82b37_0_9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g3d5bd2541a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1" name="Google Shape;271;g3d5bd2541a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d5bd2541a8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d5bd2541a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3d5bd2541a8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3d5bd2541a8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3d5bd2541a8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9" name="Google Shape;289;g3d5bd2541a8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3d5bd2541a8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3d5bd2541a8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3d5bd2541a8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1" name="Google Shape;301;g3d5bd2541a8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3d5bd2541a8_0_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7" name="Google Shape;307;g3d5bd2541a8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d0e6622c4c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d0e6622c4c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3d0e6622c4c_0_1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7" name="Google Shape;327;g3d0e6622c4c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3d0e6622c4c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3d0e6622c4c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g3d0e6622c4c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 name="Google Shape;88;g3d0e6622c4c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38b61e82b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38b61e82b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8b61e82b37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38b61e82b37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300" b="1">
                <a:solidFill>
                  <a:srgbClr val="990000"/>
                </a:solidFill>
                <a:latin typeface="Roboto"/>
                <a:ea typeface="Roboto"/>
                <a:cs typeface="Roboto"/>
                <a:sym typeface="Roboto"/>
              </a:rPr>
              <a:t>“Selling eBuy”</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This slide describes common tasks that buyers perform on eBuy and how the tool can help them accomplish their missions.</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300" b="1">
                <a:solidFill>
                  <a:srgbClr val="990000"/>
                </a:solidFill>
                <a:latin typeface="Roboto"/>
                <a:ea typeface="Roboto"/>
                <a:cs typeface="Roboto"/>
                <a:sym typeface="Roboto"/>
              </a:rPr>
              <a:t>Extra Notes For Trainers</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This slide and the next one is intended to allow you to articulate just how valuable eBuy can be.  You are connecting with your audience by asking them if they have ever had to do things (that we all know they probably have had to do) and how much eBuy can help.</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Remove these trainer notes if you are presenting with visible notes.</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You should absolutely customize these two slides to your audience because it can really help you make an early connection.</a:t>
            </a:r>
            <a:endParaRPr sz="100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a:solidFill>
                  <a:schemeClr val="dk1"/>
                </a:solidFill>
                <a:latin typeface="Roboto"/>
                <a:ea typeface="Roboto"/>
                <a:cs typeface="Roboto"/>
                <a:sym typeface="Roboto"/>
              </a:rPr>
              <a:t>This type of slide has proven very effective for piquing the interest of customers who may not be familiar with just how much eBuy can do.</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300" b="1">
              <a:solidFill>
                <a:srgbClr val="990000"/>
              </a:solidFill>
              <a:latin typeface="Roboto"/>
              <a:ea typeface="Roboto"/>
              <a:cs typeface="Roboto"/>
              <a:sym typeface="Roboto"/>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8b61e82b37_0_30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8b61e82b37_0_30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38b61e82b37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38b61e82b37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8b61e82b37_0_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8b61e82b37_0_3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300" b="1">
                <a:solidFill>
                  <a:srgbClr val="990000"/>
                </a:solidFill>
                <a:latin typeface="Roboto"/>
                <a:ea typeface="Roboto"/>
                <a:cs typeface="Roboto"/>
                <a:sym typeface="Roboto"/>
              </a:rPr>
              <a:t>Examples of Requests:</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eBuy is used for an incredible variety of requests across a lot of contract vehicles.  Anything from shoes, to sleds to services to installations to painting and more.</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300" b="1">
                <a:solidFill>
                  <a:srgbClr val="990000"/>
                </a:solidFill>
                <a:latin typeface="Roboto"/>
                <a:ea typeface="Roboto"/>
                <a:cs typeface="Roboto"/>
                <a:sym typeface="Roboto"/>
              </a:rPr>
              <a:t>Extra Notes For Trainers</a:t>
            </a:r>
            <a:endParaRPr sz="1300" b="1">
              <a:solidFill>
                <a:srgbClr val="990000"/>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r>
              <a:rPr lang="en" sz="1000">
                <a:solidFill>
                  <a:schemeClr val="dk1"/>
                </a:solidFill>
                <a:latin typeface="Roboto"/>
                <a:ea typeface="Roboto"/>
                <a:cs typeface="Roboto"/>
                <a:sym typeface="Roboto"/>
              </a:rPr>
              <a:t>If you know what your audience is interested in, this is a great opportunity to research similar requests.  Some audiences respond very well to being shown that something they want is already being competed.</a:t>
            </a: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None/>
            </a:pPr>
            <a:endParaRPr sz="10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a:ea typeface="Roboto"/>
                <a:cs typeface="Roboto"/>
                <a:sym typeface="Roboto"/>
              </a:rPr>
              <a:t>This is also an opportunity to talk up other tools like </a:t>
            </a:r>
            <a:r>
              <a:rPr lang="en" sz="1000" u="sng">
                <a:solidFill>
                  <a:schemeClr val="hlink"/>
                </a:solidFill>
                <a:latin typeface="Roboto"/>
                <a:ea typeface="Roboto"/>
                <a:cs typeface="Roboto"/>
                <a:sym typeface="Roboto"/>
                <a:hlinkClick r:id="rId3"/>
              </a:rPr>
              <a:t>buy.gsa.gov</a:t>
            </a:r>
            <a:r>
              <a:rPr lang="en" sz="1000">
                <a:solidFill>
                  <a:schemeClr val="dk1"/>
                </a:solidFill>
                <a:latin typeface="Roboto"/>
                <a:ea typeface="Roboto"/>
                <a:cs typeface="Roboto"/>
                <a:sym typeface="Roboto"/>
              </a:rPr>
              <a:t> libraries where statements of work can be found.</a:t>
            </a:r>
            <a:endParaRPr sz="1000">
              <a:solidFill>
                <a:schemeClr val="dk1"/>
              </a:solidFill>
              <a:latin typeface="Roboto"/>
              <a:ea typeface="Roboto"/>
              <a:cs typeface="Roboto"/>
              <a:sym typeface="Roboto"/>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 name="Google Shape;14;p2"/>
          <p:cNvSpPr/>
          <p:nvPr/>
        </p:nvSpPr>
        <p:spPr>
          <a:xfrm>
            <a:off x="9525" y="0"/>
            <a:ext cx="9144000" cy="1033500"/>
          </a:xfrm>
          <a:prstGeom prst="rect">
            <a:avLst/>
          </a:prstGeom>
          <a:solidFill>
            <a:srgbClr val="FFFFFF"/>
          </a:solidFill>
          <a:ln>
            <a:noFill/>
          </a:ln>
        </p:spPr>
        <p:txBody>
          <a:bodyPr spcFirstLastPara="1" wrap="square" lIns="45725" tIns="45725" rIns="45725" bIns="45725" anchor="ctr" anchorCtr="0">
            <a:noAutofit/>
          </a:bodyPr>
          <a:lstStyle/>
          <a:p>
            <a:pPr marL="0" lvl="0" indent="0" algn="ctr" rtl="0">
              <a:spcBef>
                <a:spcPts val="0"/>
              </a:spcBef>
              <a:spcAft>
                <a:spcPts val="0"/>
              </a:spcAft>
              <a:buNone/>
            </a:pPr>
            <a:endParaRPr sz="700">
              <a:latin typeface="Century Gothic"/>
              <a:ea typeface="Century Gothic"/>
              <a:cs typeface="Century Gothic"/>
              <a:sym typeface="Century Gothic"/>
            </a:endParaRPr>
          </a:p>
        </p:txBody>
      </p:sp>
      <p:pic>
        <p:nvPicPr>
          <p:cNvPr id="15" name="Google Shape;15;p2" title="GSA Star Mark 250 2026 Logo STARMARK SIGNATURE_300dpi.png"/>
          <p:cNvPicPr preferRelativeResize="0"/>
          <p:nvPr/>
        </p:nvPicPr>
        <p:blipFill>
          <a:blip r:embed="rId2" cstate="email">
            <a:alphaModFix/>
            <a:extLst>
              <a:ext uri="{28A0092B-C50C-407E-A947-70E740481C1C}">
                <a14:useLocalDpi xmlns:a14="http://schemas.microsoft.com/office/drawing/2010/main"/>
              </a:ext>
            </a:extLst>
          </a:blip>
          <a:stretch>
            <a:fillRect/>
          </a:stretch>
        </p:blipFill>
        <p:spPr>
          <a:xfrm>
            <a:off x="491750" y="200060"/>
            <a:ext cx="2190163" cy="638951"/>
          </a:xfrm>
          <a:prstGeom prst="rect">
            <a:avLst/>
          </a:prstGeom>
          <a:noFill/>
          <a:ln>
            <a:noFill/>
          </a:ln>
        </p:spPr>
      </p:pic>
      <p:pic>
        <p:nvPicPr>
          <p:cNvPr id="16" name="Google Shape;16;p2" title="FAST 2026 Full Color.png"/>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5553100" y="1388688"/>
            <a:ext cx="2919352" cy="291935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Presenters">
  <p:cSld name="BLANK_1_1">
    <p:spTree>
      <p:nvGrpSpPr>
        <p:cNvPr id="1" name="Shape 50"/>
        <p:cNvGrpSpPr/>
        <p:nvPr/>
      </p:nvGrpSpPr>
      <p:grpSpPr>
        <a:xfrm>
          <a:off x="0" y="0"/>
          <a:ext cx="0" cy="0"/>
          <a:chOff x="0" y="0"/>
          <a:chExt cx="0" cy="0"/>
        </a:xfrm>
      </p:grpSpPr>
      <p:sp>
        <p:nvSpPr>
          <p:cNvPr id="51" name="Google Shape;51;p1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52" name="Google Shape;52;p11"/>
          <p:cNvGrpSpPr/>
          <p:nvPr/>
        </p:nvGrpSpPr>
        <p:grpSpPr>
          <a:xfrm>
            <a:off x="1673938" y="1221550"/>
            <a:ext cx="2123600" cy="2131650"/>
            <a:chOff x="3388225" y="1623400"/>
            <a:chExt cx="2123600" cy="2131650"/>
          </a:xfrm>
        </p:grpSpPr>
        <p:sp>
          <p:nvSpPr>
            <p:cNvPr id="53" name="Google Shape;53;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4" name="Google Shape;54;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grpSp>
        <p:nvGrpSpPr>
          <p:cNvPr id="55" name="Google Shape;55;p11"/>
          <p:cNvGrpSpPr/>
          <p:nvPr/>
        </p:nvGrpSpPr>
        <p:grpSpPr>
          <a:xfrm>
            <a:off x="5346438" y="1221550"/>
            <a:ext cx="2123600" cy="2131650"/>
            <a:chOff x="3388225" y="1623400"/>
            <a:chExt cx="2123600" cy="2131650"/>
          </a:xfrm>
        </p:grpSpPr>
        <p:sp>
          <p:nvSpPr>
            <p:cNvPr id="56" name="Google Shape;56;p11"/>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57" name="Google Shape;57;p11"/>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Slide with Text">
  <p:cSld name="CUSTOM_9_1">
    <p:spTree>
      <p:nvGrpSpPr>
        <p:cNvPr id="1" name="Shape 58"/>
        <p:cNvGrpSpPr/>
        <p:nvPr/>
      </p:nvGrpSpPr>
      <p:grpSpPr>
        <a:xfrm>
          <a:off x="0" y="0"/>
          <a:ext cx="0" cy="0"/>
          <a:chOff x="0" y="0"/>
          <a:chExt cx="0" cy="0"/>
        </a:xfrm>
      </p:grpSpPr>
      <p:sp>
        <p:nvSpPr>
          <p:cNvPr id="59" name="Google Shape;59;p12"/>
          <p:cNvSpPr txBox="1">
            <a:spLocks noGrp="1"/>
          </p:cNvSpPr>
          <p:nvPr>
            <p:ph type="body" idx="1"/>
          </p:nvPr>
        </p:nvSpPr>
        <p:spPr>
          <a:xfrm>
            <a:off x="184650" y="932000"/>
            <a:ext cx="8685300" cy="36531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Font typeface="Roboto"/>
              <a:buChar char="●"/>
              <a:defRPr>
                <a:latin typeface="Roboto"/>
                <a:ea typeface="Roboto"/>
                <a:cs typeface="Roboto"/>
                <a:sym typeface="Roboto"/>
              </a:defRPr>
            </a:lvl1pPr>
            <a:lvl2pPr marL="914400" lvl="1" indent="-317500">
              <a:spcBef>
                <a:spcPts val="0"/>
              </a:spcBef>
              <a:spcAft>
                <a:spcPts val="0"/>
              </a:spcAft>
              <a:buSzPts val="1400"/>
              <a:buFont typeface="Roboto"/>
              <a:buChar char="○"/>
              <a:defRPr>
                <a:latin typeface="Roboto"/>
                <a:ea typeface="Roboto"/>
                <a:cs typeface="Roboto"/>
                <a:sym typeface="Roboto"/>
              </a:defRPr>
            </a:lvl2pPr>
            <a:lvl3pPr marL="1371600" lvl="2" indent="-317500">
              <a:spcBef>
                <a:spcPts val="0"/>
              </a:spcBef>
              <a:spcAft>
                <a:spcPts val="0"/>
              </a:spcAft>
              <a:buSzPts val="1400"/>
              <a:buFont typeface="Roboto"/>
              <a:buChar char="■"/>
              <a:defRPr>
                <a:latin typeface="Roboto"/>
                <a:ea typeface="Roboto"/>
                <a:cs typeface="Roboto"/>
                <a:sym typeface="Roboto"/>
              </a:defRPr>
            </a:lvl3pPr>
            <a:lvl4pPr marL="1828800" lvl="3" indent="-317500">
              <a:spcBef>
                <a:spcPts val="0"/>
              </a:spcBef>
              <a:spcAft>
                <a:spcPts val="0"/>
              </a:spcAft>
              <a:buSzPts val="1400"/>
              <a:buFont typeface="Roboto"/>
              <a:buChar char="●"/>
              <a:defRPr>
                <a:latin typeface="Roboto"/>
                <a:ea typeface="Roboto"/>
                <a:cs typeface="Roboto"/>
                <a:sym typeface="Roboto"/>
              </a:defRPr>
            </a:lvl4pPr>
            <a:lvl5pPr marL="2286000" lvl="4" indent="-317500">
              <a:spcBef>
                <a:spcPts val="0"/>
              </a:spcBef>
              <a:spcAft>
                <a:spcPts val="0"/>
              </a:spcAft>
              <a:buSzPts val="1400"/>
              <a:buFont typeface="Roboto"/>
              <a:buChar char="○"/>
              <a:defRPr>
                <a:latin typeface="Roboto"/>
                <a:ea typeface="Roboto"/>
                <a:cs typeface="Roboto"/>
                <a:sym typeface="Roboto"/>
              </a:defRPr>
            </a:lvl5pPr>
            <a:lvl6pPr marL="2743200" lvl="5" indent="-317500">
              <a:spcBef>
                <a:spcPts val="0"/>
              </a:spcBef>
              <a:spcAft>
                <a:spcPts val="0"/>
              </a:spcAft>
              <a:buSzPts val="1400"/>
              <a:buFont typeface="Roboto"/>
              <a:buChar char="■"/>
              <a:defRPr>
                <a:latin typeface="Roboto"/>
                <a:ea typeface="Roboto"/>
                <a:cs typeface="Roboto"/>
                <a:sym typeface="Roboto"/>
              </a:defRPr>
            </a:lvl6pPr>
            <a:lvl7pPr marL="3200400" lvl="6" indent="-317500">
              <a:spcBef>
                <a:spcPts val="0"/>
              </a:spcBef>
              <a:spcAft>
                <a:spcPts val="0"/>
              </a:spcAft>
              <a:buSzPts val="1400"/>
              <a:buFont typeface="Roboto"/>
              <a:buChar char="●"/>
              <a:defRPr>
                <a:latin typeface="Roboto"/>
                <a:ea typeface="Roboto"/>
                <a:cs typeface="Roboto"/>
                <a:sym typeface="Roboto"/>
              </a:defRPr>
            </a:lvl7pPr>
            <a:lvl8pPr marL="3657600" lvl="7" indent="-317500">
              <a:spcBef>
                <a:spcPts val="0"/>
              </a:spcBef>
              <a:spcAft>
                <a:spcPts val="0"/>
              </a:spcAft>
              <a:buSzPts val="1400"/>
              <a:buFont typeface="Roboto"/>
              <a:buChar char="○"/>
              <a:defRPr>
                <a:latin typeface="Roboto"/>
                <a:ea typeface="Roboto"/>
                <a:cs typeface="Roboto"/>
                <a:sym typeface="Roboto"/>
              </a:defRPr>
            </a:lvl8pPr>
            <a:lvl9pPr marL="4114800" lvl="8" indent="-317500">
              <a:spcBef>
                <a:spcPts val="0"/>
              </a:spcBef>
              <a:spcAft>
                <a:spcPts val="0"/>
              </a:spcAft>
              <a:buSzPts val="1400"/>
              <a:buFont typeface="Roboto"/>
              <a:buChar char="■"/>
              <a:defRPr>
                <a:latin typeface="Roboto"/>
                <a:ea typeface="Roboto"/>
                <a:cs typeface="Roboto"/>
                <a:sym typeface="Roboto"/>
              </a:defRPr>
            </a:lvl9pPr>
          </a:lstStyle>
          <a:p>
            <a:endParaRPr/>
          </a:p>
        </p:txBody>
      </p:sp>
      <p:sp>
        <p:nvSpPr>
          <p:cNvPr id="60" name="Google Shape;60;p12"/>
          <p:cNvSpPr txBox="1"/>
          <p:nvPr/>
        </p:nvSpPr>
        <p:spPr>
          <a:xfrm>
            <a:off x="274325" y="4892151"/>
            <a:ext cx="2618100" cy="186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000">
                <a:solidFill>
                  <a:srgbClr val="1F3747"/>
                </a:solidFill>
                <a:latin typeface="Roboto Light"/>
                <a:ea typeface="Roboto Light"/>
                <a:cs typeface="Roboto Light"/>
                <a:sym typeface="Roboto Light"/>
              </a:rPr>
              <a:t>GSA FAS Office of Strategy and Innovation</a:t>
            </a:r>
            <a:endParaRPr sz="1000">
              <a:solidFill>
                <a:srgbClr val="1F3747"/>
              </a:solidFill>
              <a:latin typeface="Roboto Light"/>
              <a:ea typeface="Roboto Light"/>
              <a:cs typeface="Roboto Light"/>
              <a:sym typeface="Roboto Light"/>
            </a:endParaRPr>
          </a:p>
        </p:txBody>
      </p:sp>
      <p:sp>
        <p:nvSpPr>
          <p:cNvPr id="61" name="Google Shape;61;p12"/>
          <p:cNvSpPr txBox="1"/>
          <p:nvPr/>
        </p:nvSpPr>
        <p:spPr>
          <a:xfrm>
            <a:off x="8345109" y="4788351"/>
            <a:ext cx="548700" cy="3936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sz="1000">
                <a:latin typeface="Roboto Light"/>
                <a:ea typeface="Roboto Light"/>
                <a:cs typeface="Roboto Light"/>
                <a:sym typeface="Roboto Light"/>
              </a:rPr>
              <a:t>‹#›</a:t>
            </a:fld>
            <a:endParaRPr sz="1000">
              <a:latin typeface="Roboto Light"/>
              <a:ea typeface="Roboto Light"/>
              <a:cs typeface="Roboto Light"/>
              <a:sym typeface="Roboto Light"/>
            </a:endParaRPr>
          </a:p>
        </p:txBody>
      </p:sp>
      <p:cxnSp>
        <p:nvCxnSpPr>
          <p:cNvPr id="62" name="Google Shape;62;p12"/>
          <p:cNvCxnSpPr/>
          <p:nvPr/>
        </p:nvCxnSpPr>
        <p:spPr>
          <a:xfrm>
            <a:off x="-600" y="797400"/>
            <a:ext cx="9145200" cy="0"/>
          </a:xfrm>
          <a:prstGeom prst="straightConnector1">
            <a:avLst/>
          </a:prstGeom>
          <a:noFill/>
          <a:ln w="28575" cap="flat" cmpd="sng">
            <a:solidFill>
              <a:srgbClr val="F7A236"/>
            </a:solidFill>
            <a:prstDash val="solid"/>
            <a:round/>
            <a:headEnd type="none" w="med" len="med"/>
            <a:tailEnd type="none" w="med" len="med"/>
          </a:ln>
        </p:spPr>
      </p:cxnSp>
      <p:sp>
        <p:nvSpPr>
          <p:cNvPr id="63" name="Google Shape;63;p12"/>
          <p:cNvSpPr txBox="1">
            <a:spLocks noGrp="1"/>
          </p:cNvSpPr>
          <p:nvPr>
            <p:ph type="title"/>
          </p:nvPr>
        </p:nvSpPr>
        <p:spPr>
          <a:xfrm>
            <a:off x="184650" y="157200"/>
            <a:ext cx="8774700" cy="640200"/>
          </a:xfrm>
          <a:prstGeom prst="rect">
            <a:avLst/>
          </a:prstGeom>
          <a:noFill/>
          <a:ln>
            <a:noFill/>
          </a:ln>
        </p:spPr>
        <p:txBody>
          <a:bodyPr spcFirstLastPara="1" wrap="square" lIns="91425" tIns="91425" rIns="91425" bIns="91425" anchor="b" anchorCtr="0">
            <a:normAutofit/>
          </a:bodyPr>
          <a:lstStyle>
            <a:lvl1pPr lvl="0">
              <a:spcBef>
                <a:spcPts val="0"/>
              </a:spcBef>
              <a:spcAft>
                <a:spcPts val="0"/>
              </a:spcAft>
              <a:buSzPts val="2800"/>
              <a:buFont typeface="Roboto Medium"/>
              <a:buNone/>
              <a:defRPr sz="2800">
                <a:latin typeface="Roboto Medium"/>
                <a:ea typeface="Roboto Medium"/>
                <a:cs typeface="Roboto Medium"/>
                <a:sym typeface="Roboto Medium"/>
              </a:defRPr>
            </a:lvl1pPr>
            <a:lvl2pPr lvl="1">
              <a:spcBef>
                <a:spcPts val="0"/>
              </a:spcBef>
              <a:spcAft>
                <a:spcPts val="0"/>
              </a:spcAft>
              <a:buSzPts val="2800"/>
              <a:buFont typeface="Roboto Medium"/>
              <a:buNone/>
              <a:defRPr sz="2800">
                <a:latin typeface="Roboto Medium"/>
                <a:ea typeface="Roboto Medium"/>
                <a:cs typeface="Roboto Medium"/>
                <a:sym typeface="Roboto Medium"/>
              </a:defRPr>
            </a:lvl2pPr>
            <a:lvl3pPr lvl="2">
              <a:spcBef>
                <a:spcPts val="0"/>
              </a:spcBef>
              <a:spcAft>
                <a:spcPts val="0"/>
              </a:spcAft>
              <a:buSzPts val="2800"/>
              <a:buFont typeface="Roboto Medium"/>
              <a:buNone/>
              <a:defRPr sz="2800">
                <a:latin typeface="Roboto Medium"/>
                <a:ea typeface="Roboto Medium"/>
                <a:cs typeface="Roboto Medium"/>
                <a:sym typeface="Roboto Medium"/>
              </a:defRPr>
            </a:lvl3pPr>
            <a:lvl4pPr lvl="3">
              <a:spcBef>
                <a:spcPts val="0"/>
              </a:spcBef>
              <a:spcAft>
                <a:spcPts val="0"/>
              </a:spcAft>
              <a:buSzPts val="2800"/>
              <a:buFont typeface="Roboto Medium"/>
              <a:buNone/>
              <a:defRPr sz="2800">
                <a:latin typeface="Roboto Medium"/>
                <a:ea typeface="Roboto Medium"/>
                <a:cs typeface="Roboto Medium"/>
                <a:sym typeface="Roboto Medium"/>
              </a:defRPr>
            </a:lvl4pPr>
            <a:lvl5pPr lvl="4">
              <a:spcBef>
                <a:spcPts val="0"/>
              </a:spcBef>
              <a:spcAft>
                <a:spcPts val="0"/>
              </a:spcAft>
              <a:buSzPts val="2800"/>
              <a:buFont typeface="Roboto Medium"/>
              <a:buNone/>
              <a:defRPr sz="2800">
                <a:latin typeface="Roboto Medium"/>
                <a:ea typeface="Roboto Medium"/>
                <a:cs typeface="Roboto Medium"/>
                <a:sym typeface="Roboto Medium"/>
              </a:defRPr>
            </a:lvl5pPr>
            <a:lvl6pPr lvl="5">
              <a:spcBef>
                <a:spcPts val="0"/>
              </a:spcBef>
              <a:spcAft>
                <a:spcPts val="0"/>
              </a:spcAft>
              <a:buSzPts val="2800"/>
              <a:buFont typeface="Roboto Medium"/>
              <a:buNone/>
              <a:defRPr sz="2800">
                <a:latin typeface="Roboto Medium"/>
                <a:ea typeface="Roboto Medium"/>
                <a:cs typeface="Roboto Medium"/>
                <a:sym typeface="Roboto Medium"/>
              </a:defRPr>
            </a:lvl6pPr>
            <a:lvl7pPr lvl="6">
              <a:spcBef>
                <a:spcPts val="0"/>
              </a:spcBef>
              <a:spcAft>
                <a:spcPts val="0"/>
              </a:spcAft>
              <a:buSzPts val="2800"/>
              <a:buFont typeface="Roboto Medium"/>
              <a:buNone/>
              <a:defRPr sz="2800">
                <a:latin typeface="Roboto Medium"/>
                <a:ea typeface="Roboto Medium"/>
                <a:cs typeface="Roboto Medium"/>
                <a:sym typeface="Roboto Medium"/>
              </a:defRPr>
            </a:lvl7pPr>
            <a:lvl8pPr lvl="7">
              <a:spcBef>
                <a:spcPts val="0"/>
              </a:spcBef>
              <a:spcAft>
                <a:spcPts val="0"/>
              </a:spcAft>
              <a:buSzPts val="2800"/>
              <a:buFont typeface="Roboto Medium"/>
              <a:buNone/>
              <a:defRPr sz="2800">
                <a:latin typeface="Roboto Medium"/>
                <a:ea typeface="Roboto Medium"/>
                <a:cs typeface="Roboto Medium"/>
                <a:sym typeface="Roboto Medium"/>
              </a:defRPr>
            </a:lvl8pPr>
            <a:lvl9pPr lvl="8">
              <a:spcBef>
                <a:spcPts val="0"/>
              </a:spcBef>
              <a:spcAft>
                <a:spcPts val="0"/>
              </a:spcAft>
              <a:buSzPts val="2800"/>
              <a:buFont typeface="Roboto Medium"/>
              <a:buNone/>
              <a:defRPr sz="2800">
                <a:latin typeface="Roboto Medium"/>
                <a:ea typeface="Roboto Medium"/>
                <a:cs typeface="Roboto Medium"/>
                <a:sym typeface="Roboto Medium"/>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SzPts val="3600"/>
              <a:buChar char="●"/>
              <a:defRPr sz="3600"/>
            </a:lvl1pPr>
            <a:lvl2pPr lvl="1" algn="ctr">
              <a:spcBef>
                <a:spcPts val="0"/>
              </a:spcBef>
              <a:spcAft>
                <a:spcPts val="0"/>
              </a:spcAft>
              <a:buSzPts val="3600"/>
              <a:buChar char="○"/>
              <a:defRPr sz="3600"/>
            </a:lvl2pPr>
            <a:lvl3pPr lvl="2" algn="ctr">
              <a:spcBef>
                <a:spcPts val="0"/>
              </a:spcBef>
              <a:spcAft>
                <a:spcPts val="0"/>
              </a:spcAft>
              <a:buSzPts val="3600"/>
              <a:buChar char="■"/>
              <a:defRPr sz="3600"/>
            </a:lvl3pPr>
            <a:lvl4pPr lvl="3" algn="ctr">
              <a:spcBef>
                <a:spcPts val="0"/>
              </a:spcBef>
              <a:spcAft>
                <a:spcPts val="0"/>
              </a:spcAft>
              <a:buSzPts val="3600"/>
              <a:buChar char="●"/>
              <a:defRPr sz="3600"/>
            </a:lvl4pPr>
            <a:lvl5pPr lvl="4" algn="ctr">
              <a:spcBef>
                <a:spcPts val="0"/>
              </a:spcBef>
              <a:spcAft>
                <a:spcPts val="0"/>
              </a:spcAft>
              <a:buSzPts val="3600"/>
              <a:buChar char="○"/>
              <a:defRPr sz="3600"/>
            </a:lvl5pPr>
            <a:lvl6pPr lvl="5" algn="ctr">
              <a:spcBef>
                <a:spcPts val="0"/>
              </a:spcBef>
              <a:spcAft>
                <a:spcPts val="0"/>
              </a:spcAft>
              <a:buSzPts val="3600"/>
              <a:buChar char="■"/>
              <a:defRPr sz="3600"/>
            </a:lvl6pPr>
            <a:lvl7pPr lvl="6" algn="ctr">
              <a:spcBef>
                <a:spcPts val="0"/>
              </a:spcBef>
              <a:spcAft>
                <a:spcPts val="0"/>
              </a:spcAft>
              <a:buSzPts val="3600"/>
              <a:buChar char="●"/>
              <a:defRPr sz="3600"/>
            </a:lvl7pPr>
            <a:lvl8pPr lvl="7" algn="ctr">
              <a:spcBef>
                <a:spcPts val="0"/>
              </a:spcBef>
              <a:spcAft>
                <a:spcPts val="0"/>
              </a:spcAft>
              <a:buSzPts val="3600"/>
              <a:buChar char="○"/>
              <a:defRPr sz="3600"/>
            </a:lvl8pPr>
            <a:lvl9pPr lvl="8" algn="ctr">
              <a:spcBef>
                <a:spcPts val="0"/>
              </a:spcBef>
              <a:spcAft>
                <a:spcPts val="0"/>
              </a:spcAft>
              <a:buSzPts val="3600"/>
              <a:buChar char="■"/>
              <a:defRPr sz="3600"/>
            </a:lvl9pPr>
          </a:lstStyle>
          <a:p>
            <a:endParaRPr/>
          </a:p>
        </p:txBody>
      </p:sp>
      <p:sp>
        <p:nvSpPr>
          <p:cNvPr id="19" name="Google Shape;19;p3"/>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2" name="Google Shape;22;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3" name="Google Shape;23;p4"/>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4" name="Google Shape;24;p4" title="FAST 2026 Blue.png"/>
          <p:cNvPicPr preferRelativeResize="0"/>
          <p:nvPr/>
        </p:nvPicPr>
        <p:blipFill>
          <a:blip r:embed="rId2" cstate="email">
            <a:alphaModFix amt="15000"/>
            <a:extLst>
              <a:ext uri="{28A0092B-C50C-407E-A947-70E740481C1C}">
                <a14:useLocalDpi xmlns:a14="http://schemas.microsoft.com/office/drawing/2010/main"/>
              </a:ext>
            </a:extLst>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
        <p:nvSpPr>
          <p:cNvPr id="27" name="Google Shape;27;p5"/>
          <p:cNvSpPr txBox="1">
            <a:spLocks noGrp="1"/>
          </p:cNvSpPr>
          <p:nvPr>
            <p:ph type="body" idx="1"/>
          </p:nvPr>
        </p:nvSpPr>
        <p:spPr>
          <a:xfrm>
            <a:off x="31170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8" name="Google Shape;28;p5"/>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29" name="Google Shape;29;p5" title="FAST 2026 Blue.png"/>
          <p:cNvPicPr preferRelativeResize="0"/>
          <p:nvPr/>
        </p:nvPicPr>
        <p:blipFill>
          <a:blip r:embed="rId2" cstate="email">
            <a:alphaModFix amt="15000"/>
            <a:extLst>
              <a:ext uri="{28A0092B-C50C-407E-A947-70E740481C1C}">
                <a14:useLocalDpi xmlns:a14="http://schemas.microsoft.com/office/drawing/2010/main"/>
              </a:ext>
            </a:extLst>
          </a:blip>
          <a:stretch>
            <a:fillRect/>
          </a:stretch>
        </p:blipFill>
        <p:spPr>
          <a:xfrm>
            <a:off x="8500175" y="3961226"/>
            <a:ext cx="643825" cy="643825"/>
          </a:xfrm>
          <a:prstGeom prst="rect">
            <a:avLst/>
          </a:prstGeom>
          <a:noFill/>
          <a:ln>
            <a:noFill/>
          </a:ln>
        </p:spPr>
      </p:pic>
      <p:sp>
        <p:nvSpPr>
          <p:cNvPr id="30" name="Google Shape;30;p5"/>
          <p:cNvSpPr txBox="1">
            <a:spLocks noGrp="1"/>
          </p:cNvSpPr>
          <p:nvPr>
            <p:ph type="body" idx="2"/>
          </p:nvPr>
        </p:nvSpPr>
        <p:spPr>
          <a:xfrm>
            <a:off x="4805850" y="1152475"/>
            <a:ext cx="3666600" cy="3416400"/>
          </a:xfrm>
          <a:prstGeom prst="rect">
            <a:avLst/>
          </a:prstGeom>
          <a:noFill/>
          <a:ln>
            <a:noFill/>
          </a:ln>
        </p:spPr>
        <p:txBody>
          <a:bodyPr spcFirstLastPara="1" wrap="square" lIns="91425" tIns="91425" rIns="91425" bIns="91425" anchor="ctr"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amp; Image">
  <p:cSld name="ONE_COLUMN_TEXT">
    <p:spTree>
      <p:nvGrpSpPr>
        <p:cNvPr id="1" name="Shape 31"/>
        <p:cNvGrpSpPr/>
        <p:nvPr/>
      </p:nvGrpSpPr>
      <p:grpSpPr>
        <a:xfrm>
          <a:off x="0" y="0"/>
          <a:ext cx="0" cy="0"/>
          <a:chOff x="0" y="0"/>
          <a:chExt cx="0" cy="0"/>
        </a:xfrm>
      </p:grpSpPr>
      <p:sp>
        <p:nvSpPr>
          <p:cNvPr id="32" name="Google Shape;32;p6"/>
          <p:cNvSpPr txBox="1">
            <a:spLocks noGrp="1"/>
          </p:cNvSpPr>
          <p:nvPr>
            <p:ph type="body" idx="1"/>
          </p:nvPr>
        </p:nvSpPr>
        <p:spPr>
          <a:xfrm>
            <a:off x="311700" y="1389600"/>
            <a:ext cx="4968300" cy="3179400"/>
          </a:xfrm>
          <a:prstGeom prst="rect">
            <a:avLst/>
          </a:prstGeom>
          <a:noFill/>
          <a:ln>
            <a:noFill/>
          </a:ln>
        </p:spPr>
        <p:txBody>
          <a:bodyPr spcFirstLastPara="1" wrap="square" lIns="91425" tIns="91425" rIns="91425" bIns="91425" anchor="ctr" anchorCtr="0">
            <a:no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6"/>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4" name="Google Shape;34;p6" title="FAST 2026 Blue.png"/>
          <p:cNvPicPr preferRelativeResize="0"/>
          <p:nvPr/>
        </p:nvPicPr>
        <p:blipFill>
          <a:blip r:embed="rId2" cstate="email">
            <a:alphaModFix amt="15000"/>
            <a:extLst>
              <a:ext uri="{28A0092B-C50C-407E-A947-70E740481C1C}">
                <a14:useLocalDpi xmlns:a14="http://schemas.microsoft.com/office/drawing/2010/main"/>
              </a:ext>
            </a:extLst>
          </a:blip>
          <a:stretch>
            <a:fillRect/>
          </a:stretch>
        </p:blipFill>
        <p:spPr>
          <a:xfrm>
            <a:off x="8500175" y="3961226"/>
            <a:ext cx="643825" cy="643825"/>
          </a:xfrm>
          <a:prstGeom prst="rect">
            <a:avLst/>
          </a:prstGeom>
          <a:noFill/>
          <a:ln>
            <a:noFill/>
          </a:ln>
        </p:spPr>
      </p:pic>
      <p:sp>
        <p:nvSpPr>
          <p:cNvPr id="35" name="Google Shape;35;p6"/>
          <p:cNvSpPr txBox="1">
            <a:spLocks noGrp="1"/>
          </p:cNvSpPr>
          <p:nvPr>
            <p:ph type="title"/>
          </p:nvPr>
        </p:nvSpPr>
        <p:spPr>
          <a:xfrm>
            <a:off x="311700" y="445025"/>
            <a:ext cx="49683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SzPts val="1400"/>
              <a:buChar char="●"/>
              <a:defRPr/>
            </a:lvl1pPr>
            <a:lvl2pPr lvl="1">
              <a:spcBef>
                <a:spcPts val="0"/>
              </a:spcBef>
              <a:spcAft>
                <a:spcPts val="0"/>
              </a:spcAft>
              <a:buSzPts val="1400"/>
              <a:buChar char="○"/>
              <a:defRPr/>
            </a:lvl2pPr>
            <a:lvl3pPr lvl="2">
              <a:spcBef>
                <a:spcPts val="0"/>
              </a:spcBef>
              <a:spcAft>
                <a:spcPts val="0"/>
              </a:spcAft>
              <a:buSzPts val="1400"/>
              <a:buChar char="■"/>
              <a:defRPr/>
            </a:lvl3pPr>
            <a:lvl4pPr lvl="3">
              <a:spcBef>
                <a:spcPts val="0"/>
              </a:spcBef>
              <a:spcAft>
                <a:spcPts val="0"/>
              </a:spcAft>
              <a:buSzPts val="1400"/>
              <a:buChar char="●"/>
              <a:defRPr/>
            </a:lvl4pPr>
            <a:lvl5pPr lvl="4">
              <a:spcBef>
                <a:spcPts val="0"/>
              </a:spcBef>
              <a:spcAft>
                <a:spcPts val="0"/>
              </a:spcAft>
              <a:buSzPts val="1400"/>
              <a:buChar char="○"/>
              <a:defRPr/>
            </a:lvl5pPr>
            <a:lvl6pPr lvl="5">
              <a:spcBef>
                <a:spcPts val="0"/>
              </a:spcBef>
              <a:spcAft>
                <a:spcPts val="0"/>
              </a:spcAft>
              <a:buSzPts val="1400"/>
              <a:buChar char="■"/>
              <a:defRPr/>
            </a:lvl6pPr>
            <a:lvl7pPr lvl="6">
              <a:spcBef>
                <a:spcPts val="0"/>
              </a:spcBef>
              <a:spcAft>
                <a:spcPts val="0"/>
              </a:spcAft>
              <a:buSzPts val="1400"/>
              <a:buChar char="●"/>
              <a:defRPr/>
            </a:lvl7pPr>
            <a:lvl8pPr lvl="7">
              <a:spcBef>
                <a:spcPts val="0"/>
              </a:spcBef>
              <a:spcAft>
                <a:spcPts val="0"/>
              </a:spcAft>
              <a:buSzPts val="1400"/>
              <a:buChar char="○"/>
              <a:defRPr/>
            </a:lvl8pPr>
            <a:lvl9pPr lvl="8">
              <a:spcBef>
                <a:spcPts val="0"/>
              </a:spcBef>
              <a:spcAft>
                <a:spcPts val="0"/>
              </a:spcAft>
              <a:buSzPts val="14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6"/>
        <p:cNvGrpSpPr/>
        <p:nvPr/>
      </p:nvGrpSpPr>
      <p:grpSpPr>
        <a:xfrm>
          <a:off x="0" y="0"/>
          <a:ext cx="0" cy="0"/>
          <a:chOff x="0" y="0"/>
          <a:chExt cx="0" cy="0"/>
        </a:xfrm>
      </p:grpSpPr>
      <p:sp>
        <p:nvSpPr>
          <p:cNvPr id="37" name="Google Shape;37;p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pic>
        <p:nvPicPr>
          <p:cNvPr id="38" name="Google Shape;38;p7" title="FAST 2026 Blue.png"/>
          <p:cNvPicPr preferRelativeResize="0"/>
          <p:nvPr/>
        </p:nvPicPr>
        <p:blipFill>
          <a:blip r:embed="rId2" cstate="email">
            <a:alphaModFix amt="15000"/>
            <a:extLst>
              <a:ext uri="{28A0092B-C50C-407E-A947-70E740481C1C}">
                <a14:useLocalDpi xmlns:a14="http://schemas.microsoft.com/office/drawing/2010/main"/>
              </a:ext>
            </a:extLst>
          </a:blip>
          <a:stretch>
            <a:fillRect/>
          </a:stretch>
        </p:blipFill>
        <p:spPr>
          <a:xfrm>
            <a:off x="8500175" y="3961226"/>
            <a:ext cx="643825" cy="6438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hank You / FAQ">
  <p:cSld name="BLANK_3">
    <p:spTree>
      <p:nvGrpSpPr>
        <p:cNvPr id="1" name="Shape 39"/>
        <p:cNvGrpSpPr/>
        <p:nvPr/>
      </p:nvGrpSpPr>
      <p:grpSpPr>
        <a:xfrm>
          <a:off x="0" y="0"/>
          <a:ext cx="0" cy="0"/>
          <a:chOff x="0" y="0"/>
          <a:chExt cx="0" cy="0"/>
        </a:xfrm>
      </p:grpSpPr>
      <p:sp>
        <p:nvSpPr>
          <p:cNvPr id="40" name="Google Shape;40;p8"/>
          <p:cNvSpPr txBox="1"/>
          <p:nvPr/>
        </p:nvSpPr>
        <p:spPr>
          <a:xfrm>
            <a:off x="1935900" y="1808250"/>
            <a:ext cx="5272200" cy="127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6000">
                <a:latin typeface="Merriweather"/>
                <a:ea typeface="Merriweather"/>
                <a:cs typeface="Merriweather"/>
                <a:sym typeface="Merriweather"/>
              </a:rPr>
              <a:t>Thank You</a:t>
            </a:r>
            <a:endParaRPr sz="6000">
              <a:latin typeface="Merriweather"/>
              <a:ea typeface="Merriweather"/>
              <a:cs typeface="Merriweather"/>
              <a:sym typeface="Merriweathe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GSA Starmark End Slide">
  <p:cSld name="BLANK_2">
    <p:spTree>
      <p:nvGrpSpPr>
        <p:cNvPr id="1" name="Shape 41"/>
        <p:cNvGrpSpPr/>
        <p:nvPr/>
      </p:nvGrpSpPr>
      <p:grpSpPr>
        <a:xfrm>
          <a:off x="0" y="0"/>
          <a:ext cx="0" cy="0"/>
          <a:chOff x="0" y="0"/>
          <a:chExt cx="0" cy="0"/>
        </a:xfrm>
      </p:grpSpPr>
      <p:sp>
        <p:nvSpPr>
          <p:cNvPr id="42" name="Google Shape;42;p9"/>
          <p:cNvSpPr/>
          <p:nvPr/>
        </p:nvSpPr>
        <p:spPr>
          <a:xfrm>
            <a:off x="0" y="100"/>
            <a:ext cx="9144000" cy="51435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pic>
        <p:nvPicPr>
          <p:cNvPr id="43" name="Google Shape;43;p9" descr="U.S. General Services Administration Logo" title="250 Signature.png"/>
          <p:cNvPicPr preferRelativeResize="0">
            <a:picLocks noChangeAspect="1"/>
          </p:cNvPicPr>
          <p:nvPr/>
        </p:nvPicPr>
        <p:blipFill rotWithShape="1">
          <a:blip r:embed="rId2" cstate="email">
            <a:alphaModFix/>
            <a:extLst>
              <a:ext uri="{28A0092B-C50C-407E-A947-70E740481C1C}">
                <a14:useLocalDpi xmlns:a14="http://schemas.microsoft.com/office/drawing/2010/main"/>
              </a:ext>
            </a:extLst>
          </a:blip>
          <a:srcRect/>
          <a:stretch/>
        </p:blipFill>
        <p:spPr>
          <a:xfrm>
            <a:off x="3645998" y="1716034"/>
            <a:ext cx="2127273" cy="192311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presentor">
  <p:cSld name="BLANK_1">
    <p:spTree>
      <p:nvGrpSpPr>
        <p:cNvPr id="1" name="Shape 44"/>
        <p:cNvGrpSpPr/>
        <p:nvPr/>
      </p:nvGrpSpPr>
      <p:grpSpPr>
        <a:xfrm>
          <a:off x="0" y="0"/>
          <a:ext cx="0" cy="0"/>
          <a:chOff x="0" y="0"/>
          <a:chExt cx="0" cy="0"/>
        </a:xfrm>
      </p:grpSpPr>
      <p:sp>
        <p:nvSpPr>
          <p:cNvPr id="45" name="Google Shape;45;p1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grpSp>
        <p:nvGrpSpPr>
          <p:cNvPr id="46" name="Google Shape;46;p10"/>
          <p:cNvGrpSpPr/>
          <p:nvPr/>
        </p:nvGrpSpPr>
        <p:grpSpPr>
          <a:xfrm>
            <a:off x="3510200" y="1221550"/>
            <a:ext cx="2123600" cy="2131650"/>
            <a:chOff x="3388225" y="1623400"/>
            <a:chExt cx="2123600" cy="2131650"/>
          </a:xfrm>
        </p:grpSpPr>
        <p:sp>
          <p:nvSpPr>
            <p:cNvPr id="47" name="Google Shape;47;p10"/>
            <p:cNvSpPr/>
            <p:nvPr/>
          </p:nvSpPr>
          <p:spPr>
            <a:xfrm>
              <a:off x="3388225" y="162340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48" name="Google Shape;48;p10"/>
            <p:cNvSpPr/>
            <p:nvPr/>
          </p:nvSpPr>
          <p:spPr>
            <a:xfrm rot="10800000">
              <a:off x="4963125" y="3206350"/>
              <a:ext cx="548700" cy="548700"/>
            </a:xfrm>
            <a:prstGeom prst="halfFrame">
              <a:avLst>
                <a:gd name="adj1" fmla="val 33333"/>
                <a:gd name="adj2" fmla="val 33333"/>
              </a:avLst>
            </a:prstGeom>
            <a:solidFill>
              <a:srgbClr val="1F2D6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grpSp>
      <p:sp>
        <p:nvSpPr>
          <p:cNvPr id="49" name="Google Shape;49;p10"/>
          <p:cNvSpPr txBox="1"/>
          <p:nvPr/>
        </p:nvSpPr>
        <p:spPr>
          <a:xfrm>
            <a:off x="2202750" y="3496775"/>
            <a:ext cx="4738500" cy="931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p:nvPr/>
        </p:nvSpPr>
        <p:spPr>
          <a:xfrm>
            <a:off x="0" y="0"/>
            <a:ext cx="9144000" cy="5143500"/>
          </a:xfrm>
          <a:custGeom>
            <a:avLst/>
            <a:gdLst/>
            <a:ahLst/>
            <a:cxnLst/>
            <a:rect l="l" t="t" r="r" b="b"/>
            <a:pathLst>
              <a:path w="18288000" h="10287000" extrusionOk="0">
                <a:moveTo>
                  <a:pt x="18288000" y="0"/>
                </a:moveTo>
                <a:lnTo>
                  <a:pt x="0" y="0"/>
                </a:lnTo>
                <a:lnTo>
                  <a:pt x="0" y="10287000"/>
                </a:lnTo>
                <a:lnTo>
                  <a:pt x="18288000" y="10287000"/>
                </a:lnTo>
                <a:lnTo>
                  <a:pt x="18288000" y="0"/>
                </a:lnTo>
                <a:close/>
              </a:path>
            </a:pathLst>
          </a:custGeom>
          <a:solidFill>
            <a:srgbClr val="F5F6F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7" name="Google Shape;7;p1"/>
          <p:cNvSpPr/>
          <p:nvPr/>
        </p:nvSpPr>
        <p:spPr>
          <a:xfrm>
            <a:off x="0" y="4677112"/>
            <a:ext cx="4342448" cy="134620"/>
          </a:xfrm>
          <a:custGeom>
            <a:avLst/>
            <a:gdLst/>
            <a:ahLst/>
            <a:cxnLst/>
            <a:rect l="l" t="t" r="r" b="b"/>
            <a:pathLst>
              <a:path w="8684895" h="269240" extrusionOk="0">
                <a:moveTo>
                  <a:pt x="8684793" y="0"/>
                </a:moveTo>
                <a:lnTo>
                  <a:pt x="0" y="0"/>
                </a:lnTo>
                <a:lnTo>
                  <a:pt x="0" y="269163"/>
                </a:lnTo>
                <a:lnTo>
                  <a:pt x="8684793" y="269163"/>
                </a:lnTo>
                <a:lnTo>
                  <a:pt x="8684793"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8" name="Google Shape;8;p1"/>
          <p:cNvSpPr/>
          <p:nvPr/>
        </p:nvSpPr>
        <p:spPr>
          <a:xfrm>
            <a:off x="7299283" y="4672349"/>
            <a:ext cx="1145540" cy="139382"/>
          </a:xfrm>
          <a:custGeom>
            <a:avLst/>
            <a:gdLst/>
            <a:ahLst/>
            <a:cxnLst/>
            <a:rect l="l" t="t" r="r" b="b"/>
            <a:pathLst>
              <a:path w="2291080" h="278765" extrusionOk="0">
                <a:moveTo>
                  <a:pt x="2290762" y="0"/>
                </a:moveTo>
                <a:lnTo>
                  <a:pt x="0" y="0"/>
                </a:lnTo>
                <a:lnTo>
                  <a:pt x="0" y="278688"/>
                </a:lnTo>
                <a:lnTo>
                  <a:pt x="2290762" y="278688"/>
                </a:lnTo>
                <a:lnTo>
                  <a:pt x="2290762"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9" name="Google Shape;9;p1"/>
          <p:cNvSpPr/>
          <p:nvPr/>
        </p:nvSpPr>
        <p:spPr>
          <a:xfrm>
            <a:off x="4786473" y="4677112"/>
            <a:ext cx="2290763" cy="134620"/>
          </a:xfrm>
          <a:custGeom>
            <a:avLst/>
            <a:gdLst/>
            <a:ahLst/>
            <a:cxnLst/>
            <a:rect l="l" t="t" r="r" b="b"/>
            <a:pathLst>
              <a:path w="4581525" h="269240" extrusionOk="0">
                <a:moveTo>
                  <a:pt x="4581525" y="0"/>
                </a:moveTo>
                <a:lnTo>
                  <a:pt x="0" y="0"/>
                </a:lnTo>
                <a:lnTo>
                  <a:pt x="0" y="269163"/>
                </a:lnTo>
                <a:lnTo>
                  <a:pt x="4581525" y="269163"/>
                </a:lnTo>
                <a:lnTo>
                  <a:pt x="4581525" y="0"/>
                </a:lnTo>
                <a:close/>
              </a:path>
            </a:pathLst>
          </a:custGeom>
          <a:solidFill>
            <a:srgbClr val="1F2D61"/>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0" name="Google Shape;10;p1"/>
          <p:cNvSpPr/>
          <p:nvPr/>
        </p:nvSpPr>
        <p:spPr>
          <a:xfrm>
            <a:off x="8555677" y="4672349"/>
            <a:ext cx="588963" cy="139382"/>
          </a:xfrm>
          <a:custGeom>
            <a:avLst/>
            <a:gdLst/>
            <a:ahLst/>
            <a:cxnLst/>
            <a:rect l="l" t="t" r="r" b="b"/>
            <a:pathLst>
              <a:path w="1177925" h="278765" extrusionOk="0">
                <a:moveTo>
                  <a:pt x="1177899" y="0"/>
                </a:moveTo>
                <a:lnTo>
                  <a:pt x="0" y="0"/>
                </a:lnTo>
                <a:lnTo>
                  <a:pt x="0" y="278688"/>
                </a:lnTo>
                <a:lnTo>
                  <a:pt x="1177899" y="278688"/>
                </a:lnTo>
                <a:lnTo>
                  <a:pt x="1177899" y="0"/>
                </a:lnTo>
                <a:close/>
              </a:path>
            </a:pathLst>
          </a:custGeom>
          <a:solidFill>
            <a:srgbClr val="B11117"/>
          </a:solidFill>
          <a:ln>
            <a:noFill/>
          </a:ln>
        </p:spPr>
        <p:txBody>
          <a:bodyPr spcFirstLastPara="1" wrap="square" lIns="0" tIns="0" rIns="0" bIns="0" anchor="t" anchorCtr="0">
            <a:noAutofit/>
          </a:bodyPr>
          <a:lstStyle/>
          <a:p>
            <a:pPr marL="0" lvl="0" indent="0" algn="l" rtl="0">
              <a:spcBef>
                <a:spcPts val="0"/>
              </a:spcBef>
              <a:spcAft>
                <a:spcPts val="0"/>
              </a:spcAft>
              <a:buNone/>
            </a:pPr>
            <a:endParaRPr sz="700"/>
          </a:p>
        </p:txBody>
      </p:sp>
      <p:sp>
        <p:nvSpPr>
          <p:cNvPr id="11" name="Google Shape;11;p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chemeClr val="tx1"/>
                </a:solidFill>
              </a:defRPr>
            </a:lvl1pPr>
            <a:lvl2pPr lvl="1" algn="r">
              <a:buNone/>
              <a:defRPr sz="1300">
                <a:solidFill>
                  <a:schemeClr val="tx1"/>
                </a:solidFill>
              </a:defRPr>
            </a:lvl2pPr>
            <a:lvl3pPr lvl="2" algn="r">
              <a:buNone/>
              <a:defRPr sz="1300">
                <a:solidFill>
                  <a:schemeClr val="tx1"/>
                </a:solidFill>
              </a:defRPr>
            </a:lvl3pPr>
            <a:lvl4pPr lvl="3" algn="r">
              <a:buNone/>
              <a:defRPr sz="1300">
                <a:solidFill>
                  <a:schemeClr val="tx1"/>
                </a:solidFill>
              </a:defRPr>
            </a:lvl4pPr>
            <a:lvl5pPr lvl="4" algn="r">
              <a:buNone/>
              <a:defRPr sz="1300">
                <a:solidFill>
                  <a:schemeClr val="tx1"/>
                </a:solidFill>
              </a:defRPr>
            </a:lvl5pPr>
            <a:lvl6pPr lvl="5" algn="r">
              <a:buNone/>
              <a:defRPr sz="1300">
                <a:solidFill>
                  <a:schemeClr val="tx1"/>
                </a:solidFill>
              </a:defRPr>
            </a:lvl6pPr>
            <a:lvl7pPr lvl="6" algn="r">
              <a:buNone/>
              <a:defRPr sz="1300">
                <a:solidFill>
                  <a:schemeClr val="tx1"/>
                </a:solidFill>
              </a:defRPr>
            </a:lvl7pPr>
            <a:lvl8pPr lvl="7" algn="r">
              <a:buNone/>
              <a:defRPr sz="1300">
                <a:solidFill>
                  <a:schemeClr val="tx1"/>
                </a:solidFill>
              </a:defRPr>
            </a:lvl8pPr>
            <a:lvl9pPr lvl="8" algn="r">
              <a:buNone/>
              <a:defRPr sz="1300">
                <a:solidFill>
                  <a:schemeClr val="tx1"/>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16.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buy.gsa.gov"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hyperlink" Target="https://gsaadvantage.gsa.gov/advantage/ws/information/page?keyName=PIV_CAC_HELP"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docs.google.com/document/d/1ziIaGoSq1bDFC4bxOsbvZbJ_iCjfiu0hW5YMAz2VQzg/edit?tab=t.0"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3"/>
          <p:cNvSpPr txBox="1">
            <a:spLocks noGrp="1"/>
          </p:cNvSpPr>
          <p:nvPr>
            <p:ph type="title" idx="4294967295"/>
          </p:nvPr>
        </p:nvSpPr>
        <p:spPr>
          <a:xfrm>
            <a:off x="247600" y="1663850"/>
            <a:ext cx="5345700" cy="972300"/>
          </a:xfrm>
          <a:prstGeom prst="rect">
            <a:avLst/>
          </a:prstGeom>
          <a:noFill/>
          <a:ln>
            <a:noFill/>
            <a:prstDash/>
          </a:ln>
          <a:effectLst/>
        </p:spPr>
        <p:txBody>
          <a:bodyPr rot="0" spcFirstLastPara="1" vertOverflow="overflow" horzOverflow="overflow" vert="horz" wrap="square" lIns="0" tIns="67150" rIns="0" bIns="0" numCol="1" spcCol="0" rtlCol="0" fromWordArt="0" anchor="t" anchorCtr="0" forceAA="0" compatLnSpc="1">
            <a:prstTxWarp prst="textNoShape">
              <a:avLst/>
            </a:prstTxWarp>
            <a:spAutoFit/>
          </a:bodyPr>
          <a:lstStyle/>
          <a:p>
            <a:pPr marL="6425" marR="2570" lvl="0" indent="0" algn="l" defTabSz="914400" rtl="0" eaLnBrk="1" fontAlgn="auto" latinLnBrk="0" hangingPunct="1">
              <a:lnSpc>
                <a:spcPct val="109882"/>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GSA </a:t>
            </a:r>
            <a:r>
              <a:rPr kumimoji="0" lang="en-US" sz="2800" b="0" i="0" u="none" strike="noStrike" kern="0" cap="none" spc="0" normalizeH="0" baseline="0" noProof="0" dirty="0" err="1">
                <a:ln>
                  <a:noFill/>
                </a:ln>
                <a:solidFill>
                  <a:srgbClr val="000000"/>
                </a:solidFill>
                <a:effectLst/>
                <a:uLnTx/>
                <a:uFillTx/>
                <a:latin typeface="Merriweather"/>
                <a:ea typeface="Merriweather"/>
                <a:cs typeface="Merriweather"/>
                <a:sym typeface="Merriweather"/>
              </a:rPr>
              <a:t>eBuy</a:t>
            </a:r>
            <a:r>
              <a:rPr kumimoji="0" lang="en-US" sz="2800" b="0" i="0" u="none" strike="noStrike" kern="0" cap="none" spc="0" normalizeH="0" baseline="0" noProof="0" dirty="0">
                <a:ln>
                  <a:noFill/>
                </a:ln>
                <a:solidFill>
                  <a:srgbClr val="000000"/>
                </a:solidFill>
                <a:effectLst/>
                <a:uLnTx/>
                <a:uFillTx/>
                <a:latin typeface="Merriweather"/>
                <a:ea typeface="Merriweather"/>
                <a:cs typeface="Merriweather"/>
                <a:sym typeface="Merriweather"/>
              </a:rPr>
              <a:t> essentials: Your path to acquisition excellence! </a:t>
            </a:r>
          </a:p>
        </p:txBody>
      </p:sp>
      <p:sp>
        <p:nvSpPr>
          <p:cNvPr id="70" name="Google Shape;70;p13"/>
          <p:cNvSpPr txBox="1"/>
          <p:nvPr/>
        </p:nvSpPr>
        <p:spPr>
          <a:xfrm>
            <a:off x="247600" y="3323800"/>
            <a:ext cx="2875800" cy="224100"/>
          </a:xfrm>
          <a:prstGeom prst="rect">
            <a:avLst/>
          </a:prstGeom>
          <a:noFill/>
          <a:ln>
            <a:noFill/>
          </a:ln>
        </p:spPr>
        <p:txBody>
          <a:bodyPr spcFirstLastPara="1" wrap="square" lIns="0" tIns="6425" rIns="0" bIns="0" anchor="t" anchorCtr="0">
            <a:spAutoFit/>
          </a:bodyPr>
          <a:lstStyle/>
          <a:p>
            <a:pPr marL="6425" lvl="0" indent="0" algn="l" rtl="0">
              <a:lnSpc>
                <a:spcPct val="100000"/>
              </a:lnSpc>
              <a:spcBef>
                <a:spcPts val="0"/>
              </a:spcBef>
              <a:spcAft>
                <a:spcPts val="0"/>
              </a:spcAft>
              <a:buNone/>
            </a:pPr>
            <a:r>
              <a:rPr lang="en" sz="1414">
                <a:latin typeface="Merriweather"/>
                <a:ea typeface="Merriweather"/>
                <a:cs typeface="Merriweather"/>
                <a:sym typeface="Merriweather"/>
              </a:rPr>
              <a:t>Office of Strategy &amp; Innovation</a:t>
            </a:r>
            <a:endParaRPr sz="1414">
              <a:latin typeface="Merriweather"/>
              <a:ea typeface="Merriweather"/>
              <a:cs typeface="Merriweather"/>
              <a:sym typeface="Merriweather"/>
            </a:endParaRPr>
          </a:p>
        </p:txBody>
      </p:sp>
      <p:sp>
        <p:nvSpPr>
          <p:cNvPr id="71" name="Google Shape;71;p13"/>
          <p:cNvSpPr txBox="1"/>
          <p:nvPr/>
        </p:nvSpPr>
        <p:spPr>
          <a:xfrm>
            <a:off x="3216800" y="3323900"/>
            <a:ext cx="1571509" cy="223455"/>
          </a:xfrm>
          <a:prstGeom prst="rect">
            <a:avLst/>
          </a:prstGeom>
          <a:noFill/>
          <a:ln>
            <a:noFill/>
          </a:ln>
        </p:spPr>
        <p:txBody>
          <a:bodyPr spcFirstLastPara="1" wrap="square" lIns="0" tIns="5775" rIns="0" bIns="0" anchor="t" anchorCtr="0">
            <a:spAutoFit/>
          </a:bodyPr>
          <a:lstStyle/>
          <a:p>
            <a:pPr marL="6425" lvl="0" indent="0" algn="l" rtl="0">
              <a:lnSpc>
                <a:spcPct val="100000"/>
              </a:lnSpc>
              <a:spcBef>
                <a:spcPts val="0"/>
              </a:spcBef>
              <a:spcAft>
                <a:spcPts val="0"/>
              </a:spcAft>
              <a:buNone/>
            </a:pPr>
            <a:r>
              <a:rPr lang="en" sz="1414">
                <a:latin typeface="Merriweather"/>
                <a:ea typeface="Merriweather"/>
                <a:cs typeface="Merriweather"/>
                <a:sym typeface="Merriweather"/>
              </a:rPr>
              <a:t>April 15th, 2026</a:t>
            </a:r>
            <a:endParaRPr sz="1414">
              <a:latin typeface="Merriweather"/>
              <a:ea typeface="Merriweather"/>
              <a:cs typeface="Merriweather"/>
              <a:sym typeface="Merriweather"/>
            </a:endParaRPr>
          </a:p>
        </p:txBody>
      </p:sp>
      <p:sp>
        <p:nvSpPr>
          <p:cNvPr id="69" name="Google Shape;69;p13">
            <a:extLst>
              <a:ext uri="{C183D7F6-B498-43B3-948B-1728B52AA6E4}">
                <adec:decorative xmlns:adec="http://schemas.microsoft.com/office/drawing/2017/decorative" val="1"/>
              </a:ext>
            </a:extLst>
          </p:cNvPr>
          <p:cNvSpPr/>
          <p:nvPr/>
        </p:nvSpPr>
        <p:spPr>
          <a:xfrm>
            <a:off x="254029" y="3622418"/>
            <a:ext cx="4380196" cy="9637"/>
          </a:xfrm>
          <a:custGeom>
            <a:avLst/>
            <a:gdLst/>
            <a:ahLst/>
            <a:cxnLst/>
            <a:rect l="l" t="t" r="r" b="b"/>
            <a:pathLst>
              <a:path w="8658225" h="19050" extrusionOk="0">
                <a:moveTo>
                  <a:pt x="8658225" y="0"/>
                </a:moveTo>
                <a:lnTo>
                  <a:pt x="0" y="0"/>
                </a:lnTo>
                <a:lnTo>
                  <a:pt x="0" y="19050"/>
                </a:lnTo>
                <a:lnTo>
                  <a:pt x="8658225" y="19050"/>
                </a:lnTo>
                <a:lnTo>
                  <a:pt x="8658225" y="0"/>
                </a:lnTo>
                <a:close/>
              </a:path>
            </a:pathLst>
          </a:custGeom>
          <a:solidFill>
            <a:srgbClr val="000000"/>
          </a:solidFill>
          <a:ln>
            <a:noFill/>
          </a:ln>
        </p:spPr>
        <p:txBody>
          <a:bodyPr spcFirstLastPara="1" wrap="square" lIns="0" tIns="0" rIns="0" bIns="0" anchor="t" anchorCtr="0">
            <a:noAutofit/>
          </a:bodyPr>
          <a:lstStyle/>
          <a:p>
            <a:pPr marL="0" lvl="0" indent="0" algn="l" rtl="0">
              <a:spcBef>
                <a:spcPts val="0"/>
              </a:spcBef>
              <a:spcAft>
                <a:spcPts val="0"/>
              </a:spcAft>
              <a:buNone/>
            </a:pPr>
            <a:endParaRPr sz="708"/>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2" descr="An AI generated image of a table covered in sports trading cards.  This image is a slide background and does not show any system functionality."/>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700" y="-52700"/>
            <a:ext cx="9144000" cy="5143500"/>
          </a:xfrm>
          <a:prstGeom prst="rect">
            <a:avLst/>
          </a:prstGeom>
          <a:noFill/>
          <a:ln>
            <a:noFill/>
          </a:ln>
        </p:spPr>
      </p:pic>
      <p:sp>
        <p:nvSpPr>
          <p:cNvPr id="176" name="Google Shape;176;p22">
            <a:extLst>
              <a:ext uri="{C183D7F6-B498-43B3-948B-1728B52AA6E4}">
                <adec:decorative xmlns:adec="http://schemas.microsoft.com/office/drawing/2017/decorative" val="1"/>
              </a:ext>
            </a:extLst>
          </p:cNvPr>
          <p:cNvSpPr/>
          <p:nvPr/>
        </p:nvSpPr>
        <p:spPr>
          <a:xfrm>
            <a:off x="-13000" y="4121550"/>
            <a:ext cx="9144000" cy="1022100"/>
          </a:xfrm>
          <a:prstGeom prst="rect">
            <a:avLst/>
          </a:prstGeom>
          <a:solidFill>
            <a:srgbClr val="85200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77" name="Google Shape;177;p22"/>
          <p:cNvSpPr txBox="1"/>
          <p:nvPr/>
        </p:nvSpPr>
        <p:spPr>
          <a:xfrm>
            <a:off x="1835700" y="4119450"/>
            <a:ext cx="54720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Merriweather SemiBold"/>
                <a:ea typeface="Merriweather SemiBold"/>
                <a:cs typeface="Merriweather SemiBold"/>
                <a:sym typeface="Merriweather SemiBold"/>
              </a:rPr>
              <a:t>eBuy is the MVP</a:t>
            </a:r>
            <a:endParaRPr sz="2400">
              <a:solidFill>
                <a:schemeClr val="lt1"/>
              </a:solidFill>
              <a:latin typeface="Merriweather SemiBold"/>
              <a:ea typeface="Merriweather SemiBold"/>
              <a:cs typeface="Merriweather SemiBold"/>
              <a:sym typeface="Merriweather SemiBold"/>
            </a:endParaRPr>
          </a:p>
        </p:txBody>
      </p:sp>
      <p:sp>
        <p:nvSpPr>
          <p:cNvPr id="178" name="Google Shape;178;p22">
            <a:extLst>
              <a:ext uri="{C183D7F6-B498-43B3-948B-1728B52AA6E4}">
                <adec:decorative xmlns:adec="http://schemas.microsoft.com/office/drawing/2017/decorative" val="1"/>
              </a:ext>
            </a:extLst>
          </p:cNvPr>
          <p:cNvSpPr/>
          <p:nvPr/>
        </p:nvSpPr>
        <p:spPr>
          <a:xfrm>
            <a:off x="1013500" y="277413"/>
            <a:ext cx="7470600" cy="3577500"/>
          </a:xfrm>
          <a:prstGeom prst="rect">
            <a:avLst/>
          </a:prstGeom>
          <a:solidFill>
            <a:schemeClr val="lt1"/>
          </a:solidFill>
          <a:ln w="9525" cap="flat" cmpd="sng">
            <a:solidFill>
              <a:schemeClr val="dk2"/>
            </a:solidFill>
            <a:prstDash val="solid"/>
            <a:round/>
            <a:headEnd type="none" w="sm" len="sm"/>
            <a:tailEnd type="none" w="sm" len="sm"/>
          </a:ln>
          <a:effectLst>
            <a:outerShdw blurRad="128588" dist="152400" dir="2880000" algn="bl" rotWithShape="0">
              <a:srgbClr val="000000">
                <a:alpha val="52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pic>
        <p:nvPicPr>
          <p:cNvPr id="179" name="Google Shape;179;p22">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13500" y="277425"/>
            <a:ext cx="4995562" cy="3577499"/>
          </a:xfrm>
          <a:prstGeom prst="rect">
            <a:avLst/>
          </a:prstGeom>
          <a:noFill/>
          <a:ln>
            <a:noFill/>
          </a:ln>
        </p:spPr>
      </p:pic>
      <p:sp>
        <p:nvSpPr>
          <p:cNvPr id="180" name="Google Shape;180;p22">
            <a:extLst>
              <a:ext uri="{C183D7F6-B498-43B3-948B-1728B52AA6E4}">
                <adec:decorative xmlns:adec="http://schemas.microsoft.com/office/drawing/2017/decorative" val="1"/>
              </a:ext>
            </a:extLst>
          </p:cNvPr>
          <p:cNvSpPr/>
          <p:nvPr/>
        </p:nvSpPr>
        <p:spPr>
          <a:xfrm>
            <a:off x="2925156" y="543700"/>
            <a:ext cx="5124000" cy="3311100"/>
          </a:xfrm>
          <a:prstGeom prst="parallelogram">
            <a:avLst>
              <a:gd name="adj" fmla="val 41118"/>
            </a:avLst>
          </a:prstGeom>
          <a:solidFill>
            <a:srgbClr val="980000"/>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81" name="Google Shape;181;p22">
            <a:extLst>
              <a:ext uri="{C183D7F6-B498-43B3-948B-1728B52AA6E4}">
                <adec:decorative xmlns:adec="http://schemas.microsoft.com/office/drawing/2017/decorative" val="1"/>
              </a:ext>
            </a:extLst>
          </p:cNvPr>
          <p:cNvSpPr/>
          <p:nvPr/>
        </p:nvSpPr>
        <p:spPr>
          <a:xfrm>
            <a:off x="3175424" y="543861"/>
            <a:ext cx="5124000" cy="3311100"/>
          </a:xfrm>
          <a:prstGeom prst="parallelogram">
            <a:avLst>
              <a:gd name="adj" fmla="val 41118"/>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82" name="Google Shape;182;p22">
            <a:extLst>
              <a:ext uri="{C183D7F6-B498-43B3-948B-1728B52AA6E4}">
                <adec:decorative xmlns:adec="http://schemas.microsoft.com/office/drawing/2017/decorative" val="1"/>
              </a:ext>
            </a:extLst>
          </p:cNvPr>
          <p:cNvSpPr/>
          <p:nvPr/>
        </p:nvSpPr>
        <p:spPr>
          <a:xfrm>
            <a:off x="3488549" y="277425"/>
            <a:ext cx="4995600" cy="3577500"/>
          </a:xfrm>
          <a:prstGeom prst="parallelogram">
            <a:avLst>
              <a:gd name="adj" fmla="val 25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83" name="Google Shape;183;p22">
            <a:extLst>
              <a:ext uri="{C183D7F6-B498-43B3-948B-1728B52AA6E4}">
                <adec:decorative xmlns:adec="http://schemas.microsoft.com/office/drawing/2017/decorative" val="1"/>
              </a:ext>
            </a:extLst>
          </p:cNvPr>
          <p:cNvSpPr/>
          <p:nvPr/>
        </p:nvSpPr>
        <p:spPr>
          <a:xfrm>
            <a:off x="3195975" y="489350"/>
            <a:ext cx="4995600" cy="848100"/>
          </a:xfrm>
          <a:prstGeom prst="parallelogram">
            <a:avLst>
              <a:gd name="adj" fmla="val 25000"/>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84" name="Google Shape;184;p22">
            <a:extLst>
              <a:ext uri="{C183D7F6-B498-43B3-948B-1728B52AA6E4}">
                <adec:decorative xmlns:adec="http://schemas.microsoft.com/office/drawing/2017/decorative" val="1"/>
              </a:ext>
            </a:extLst>
          </p:cNvPr>
          <p:cNvSpPr/>
          <p:nvPr/>
        </p:nvSpPr>
        <p:spPr>
          <a:xfrm>
            <a:off x="3386925" y="570800"/>
            <a:ext cx="4613700" cy="685200"/>
          </a:xfrm>
          <a:prstGeom prst="parallelogram">
            <a:avLst>
              <a:gd name="adj" fmla="val 25000"/>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85" name="Google Shape;185;p22"/>
          <p:cNvSpPr txBox="1">
            <a:spLocks noGrp="1"/>
          </p:cNvSpPr>
          <p:nvPr>
            <p:ph type="title" idx="4294967295"/>
          </p:nvPr>
        </p:nvSpPr>
        <p:spPr>
          <a:xfrm>
            <a:off x="3664650" y="667100"/>
            <a:ext cx="3982200" cy="4926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chemeClr val="lt1"/>
                </a:solidFill>
                <a:effectLst/>
                <a:uLnTx/>
                <a:uFillTx/>
                <a:latin typeface="Merriweather SemiBold"/>
                <a:ea typeface="Merriweather SemiBold"/>
                <a:cs typeface="Merriweather SemiBold"/>
                <a:sym typeface="Merriweather SemiBold"/>
              </a:rPr>
              <a:t>FY2025 Season Stats</a:t>
            </a:r>
          </a:p>
        </p:txBody>
      </p:sp>
      <p:pic>
        <p:nvPicPr>
          <p:cNvPr id="186" name="Google Shape;186;p22" descr="a gold crown on a transparent background with a few gold balls on it (Provided by Teno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rot="1199998">
            <a:off x="7539553" y="177475"/>
            <a:ext cx="903800" cy="903800"/>
          </a:xfrm>
          <a:prstGeom prst="rect">
            <a:avLst/>
          </a:prstGeom>
          <a:noFill/>
          <a:ln>
            <a:noFill/>
          </a:ln>
        </p:spPr>
      </p:pic>
      <p:sp>
        <p:nvSpPr>
          <p:cNvPr id="187" name="Google Shape;187;p22"/>
          <p:cNvSpPr txBox="1"/>
          <p:nvPr/>
        </p:nvSpPr>
        <p:spPr>
          <a:xfrm>
            <a:off x="4081775" y="1337450"/>
            <a:ext cx="4309800" cy="2517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700">
                <a:solidFill>
                  <a:srgbClr val="980000"/>
                </a:solidFill>
                <a:latin typeface="Merriweather"/>
                <a:ea typeface="Merriweather"/>
                <a:cs typeface="Merriweather"/>
                <a:sym typeface="Merriweather"/>
              </a:rPr>
              <a:t>Activity:</a:t>
            </a:r>
            <a:endParaRPr sz="1700">
              <a:solidFill>
                <a:srgbClr val="980000"/>
              </a:solidFill>
              <a:latin typeface="Merriweather"/>
              <a:ea typeface="Merriweather"/>
              <a:cs typeface="Merriweather"/>
              <a:sym typeface="Merriweather"/>
            </a:endParaRPr>
          </a:p>
          <a:p>
            <a:pPr marL="0" lvl="0" indent="0" algn="l" rtl="0">
              <a:spcBef>
                <a:spcPts val="0"/>
              </a:spcBef>
              <a:spcAft>
                <a:spcPts val="0"/>
              </a:spcAft>
              <a:buNone/>
            </a:pPr>
            <a:r>
              <a:rPr lang="en" sz="1300">
                <a:solidFill>
                  <a:schemeClr val="dk1"/>
                </a:solidFill>
                <a:latin typeface="Merriweather"/>
                <a:ea typeface="Merriweather"/>
                <a:cs typeface="Merriweather"/>
                <a:sym typeface="Merriweather"/>
              </a:rPr>
              <a:t>Req’s: 40,272  | Quotes: 125,848  | 3+: 12,786</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700" u="sng">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700">
                <a:solidFill>
                  <a:srgbClr val="980000"/>
                </a:solidFill>
                <a:latin typeface="Merriweather"/>
                <a:ea typeface="Merriweather"/>
                <a:cs typeface="Merriweather"/>
                <a:sym typeface="Merriweather"/>
              </a:rPr>
              <a:t>Top Users</a:t>
            </a:r>
            <a:endParaRPr sz="170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300">
                <a:solidFill>
                  <a:schemeClr val="dk1"/>
                </a:solidFill>
                <a:latin typeface="Merriweather"/>
                <a:ea typeface="Merriweather"/>
                <a:cs typeface="Merriweather"/>
                <a:sym typeface="Merriweather"/>
              </a:rPr>
              <a:t>1: Air Force, 2: GSA, 3: Navy, 4: Army, 5: Off. SecDef</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700">
              <a:solidFill>
                <a:srgbClr val="980000"/>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700">
                <a:solidFill>
                  <a:srgbClr val="980000"/>
                </a:solidFill>
                <a:latin typeface="Merriweather"/>
                <a:ea typeface="Merriweather"/>
                <a:cs typeface="Merriweather"/>
                <a:sym typeface="Merriweather"/>
              </a:rPr>
              <a:t>Highlights:</a:t>
            </a:r>
            <a:endParaRPr sz="170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300">
                <a:solidFill>
                  <a:schemeClr val="dk1"/>
                </a:solidFill>
                <a:latin typeface="Merriweather"/>
                <a:ea typeface="Merriweather"/>
                <a:cs typeface="Merriweather"/>
                <a:sym typeface="Merriweather"/>
              </a:rPr>
              <a:t>Awards Over $1M: 81  | SB Set asides: 15,773</a:t>
            </a:r>
            <a:endParaRPr sz="13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700">
              <a:solidFill>
                <a:srgbClr val="980000"/>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700">
                <a:solidFill>
                  <a:srgbClr val="980000"/>
                </a:solidFill>
                <a:latin typeface="Merriweather"/>
                <a:ea typeface="Merriweather"/>
                <a:cs typeface="Merriweather"/>
                <a:sym typeface="Merriweather"/>
              </a:rPr>
              <a:t>Breakout:</a:t>
            </a:r>
            <a:endParaRPr sz="17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300">
                <a:solidFill>
                  <a:schemeClr val="dk1"/>
                </a:solidFill>
                <a:latin typeface="Merriweather"/>
                <a:ea typeface="Merriweather"/>
                <a:cs typeface="Merriweather"/>
                <a:sym typeface="Merriweather"/>
              </a:rPr>
              <a:t>MAS/VA: 81% | BPAs: 15% | IDVs: 2.5%  | Tech: 1.5%  </a:t>
            </a:r>
            <a:endParaRPr sz="1300">
              <a:solidFill>
                <a:schemeClr val="dk1"/>
              </a:solidFill>
              <a:latin typeface="Merriweather"/>
              <a:ea typeface="Merriweather"/>
              <a:cs typeface="Merriweather"/>
              <a:sym typeface="Merriweather"/>
            </a:endParaRPr>
          </a:p>
        </p:txBody>
      </p:sp>
      <p:sp>
        <p:nvSpPr>
          <p:cNvPr id="188" name="Google Shape;188;p22">
            <a:extLst>
              <a:ext uri="{C183D7F6-B498-43B3-948B-1728B52AA6E4}">
                <adec:decorative xmlns:adec="http://schemas.microsoft.com/office/drawing/2017/decorative" val="1"/>
              </a:ext>
            </a:extLst>
          </p:cNvPr>
          <p:cNvSpPr/>
          <p:nvPr/>
        </p:nvSpPr>
        <p:spPr>
          <a:xfrm>
            <a:off x="-13000" y="4119450"/>
            <a:ext cx="9144000" cy="89100"/>
          </a:xfrm>
          <a:prstGeom prst="rect">
            <a:avLst/>
          </a:prstGeom>
          <a:solidFill>
            <a:srgbClr val="99999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3"/>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In Summary:</a:t>
            </a:r>
            <a:endParaRPr sz="1800" b="1">
              <a:latin typeface="Merriweather"/>
              <a:ea typeface="Merriweather"/>
              <a:cs typeface="Merriweather"/>
              <a:sym typeface="Merriweather"/>
            </a:endParaRPr>
          </a:p>
        </p:txBody>
      </p:sp>
      <p:cxnSp>
        <p:nvCxnSpPr>
          <p:cNvPr id="195" name="Google Shape;195;p23">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pic>
        <p:nvPicPr>
          <p:cNvPr id="196" name="Google Shape;196;p23">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330902" y="1201375"/>
            <a:ext cx="5998371" cy="3367500"/>
          </a:xfrm>
          <a:prstGeom prst="rect">
            <a:avLst/>
          </a:prstGeom>
          <a:noFill/>
          <a:ln w="9525" cap="flat" cmpd="sng">
            <a:solidFill>
              <a:schemeClr val="dk2"/>
            </a:solidFill>
            <a:prstDash val="solid"/>
            <a:round/>
            <a:headEnd type="none" w="sm" len="sm"/>
            <a:tailEnd type="none" w="sm" len="sm"/>
          </a:ln>
        </p:spPr>
      </p:pic>
      <p:sp>
        <p:nvSpPr>
          <p:cNvPr id="197" name="Google Shape;197;p23">
            <a:extLst>
              <a:ext uri="{C183D7F6-B498-43B3-948B-1728B52AA6E4}">
                <adec:decorative xmlns:adec="http://schemas.microsoft.com/office/drawing/2017/decorative" val="1"/>
              </a:ext>
            </a:extLst>
          </p:cNvPr>
          <p:cNvSpPr/>
          <p:nvPr/>
        </p:nvSpPr>
        <p:spPr>
          <a:xfrm>
            <a:off x="56975" y="1152475"/>
            <a:ext cx="7013100" cy="3478500"/>
          </a:xfrm>
          <a:prstGeom prst="rect">
            <a:avLst/>
          </a:prstGeom>
          <a:gradFill>
            <a:gsLst>
              <a:gs pos="0">
                <a:srgbClr val="FFFFFF">
                  <a:alpha val="0"/>
                </a:srgbClr>
              </a:gs>
              <a:gs pos="45000">
                <a:srgbClr val="F5F6F7"/>
              </a:gs>
              <a:gs pos="100000">
                <a:srgbClr val="F5F6F7"/>
              </a:gs>
            </a:gsLst>
            <a:lin ang="0" scaled="0"/>
          </a:gra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p>
        </p:txBody>
      </p:sp>
      <p:sp>
        <p:nvSpPr>
          <p:cNvPr id="198" name="Google Shape;198;p23"/>
          <p:cNvSpPr txBox="1">
            <a:spLocks noGrp="1"/>
          </p:cNvSpPr>
          <p:nvPr>
            <p:ph type="body" idx="1"/>
          </p:nvPr>
        </p:nvSpPr>
        <p:spPr>
          <a:xfrm>
            <a:off x="3802450" y="1152475"/>
            <a:ext cx="471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467E"/>
                </a:solidFill>
                <a:latin typeface="Merriweather"/>
                <a:ea typeface="Merriweather"/>
                <a:cs typeface="Merriweather"/>
                <a:sym typeface="Merriweather"/>
              </a:rPr>
              <a:t>What eBuy is and who can use it:</a:t>
            </a:r>
            <a:endParaRPr i="1">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An online marketplace for government buyers to request quotes, information, or proposals from GSA contract holders.</a:t>
            </a: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a:ea typeface="Merriweather"/>
                <a:cs typeface="Merriweather"/>
                <a:sym typeface="Merriweather"/>
              </a:rPr>
              <a:t>Who can use it, and when:</a:t>
            </a:r>
            <a:endParaRPr i="1">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Federal, state &amp; local, and native &amp; tribal buyers in accordance with their respective purchasing authority.</a:t>
            </a:r>
            <a:endParaRPr>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Holders of GSA contract vehicles such as MAS or GWACs can respond to quotes</a:t>
            </a: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a:ea typeface="Merriweather"/>
                <a:cs typeface="Merriweather"/>
                <a:sym typeface="Merriweather"/>
              </a:rPr>
              <a:t>Business Volume:</a:t>
            </a:r>
            <a:endParaRPr i="1">
              <a:solidFill>
                <a:schemeClr val="dk1"/>
              </a:solidFill>
              <a:latin typeface="Merriweather"/>
              <a:ea typeface="Merriweather"/>
              <a:cs typeface="Merriweather"/>
              <a:sym typeface="Merriweather"/>
            </a:endParaRPr>
          </a:p>
          <a:p>
            <a:pPr marL="457200" lvl="0" indent="-317500" algn="l" rtl="0">
              <a:spcBef>
                <a:spcPts val="0"/>
              </a:spcBef>
              <a:spcAft>
                <a:spcPts val="0"/>
              </a:spcAft>
              <a:buClr>
                <a:schemeClr val="dk1"/>
              </a:buClr>
              <a:buSzPts val="1400"/>
              <a:buFont typeface="Merriweather"/>
              <a:buChar char="●"/>
            </a:pPr>
            <a:r>
              <a:rPr lang="en">
                <a:solidFill>
                  <a:schemeClr val="dk1"/>
                </a:solidFill>
                <a:latin typeface="Merriweather"/>
                <a:ea typeface="Merriweather"/>
                <a:cs typeface="Merriweather"/>
                <a:sym typeface="Merriweather"/>
              </a:rPr>
              <a:t>Steady activity, billions in estimated awards, and still an average of 3 quotes per request.</a:t>
            </a:r>
            <a:endParaRPr>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a:latin typeface="Merriweather"/>
              <a:ea typeface="Merriweather"/>
              <a:cs typeface="Merriweather"/>
              <a:sym typeface="Merriweather"/>
            </a:endParaRPr>
          </a:p>
        </p:txBody>
      </p:sp>
      <p:sp>
        <p:nvSpPr>
          <p:cNvPr id="194" name="Google Shape;194;p23"/>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4"/>
          <p:cNvSpPr txBox="1">
            <a:spLocks noGrp="1"/>
          </p:cNvSpPr>
          <p:nvPr>
            <p:ph type="title"/>
          </p:nvPr>
        </p:nvSpPr>
        <p:spPr>
          <a:xfrm>
            <a:off x="311700" y="17811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chemeClr val="dk1"/>
              </a:buClr>
              <a:buFont typeface="Arial"/>
              <a:buNone/>
            </a:pPr>
            <a:r>
              <a:rPr lang="en" sz="4098">
                <a:solidFill>
                  <a:schemeClr val="dk1"/>
                </a:solidFill>
                <a:latin typeface="Merriweather"/>
                <a:ea typeface="Merriweather"/>
                <a:cs typeface="Merriweather"/>
                <a:sym typeface="Merriweather"/>
              </a:rPr>
              <a:t>Accessing eBuy</a:t>
            </a:r>
            <a:endParaRPr>
              <a:latin typeface="Merriweather"/>
              <a:ea typeface="Merriweather"/>
              <a:cs typeface="Merriweather"/>
              <a:sym typeface="Merriweather"/>
            </a:endParaRPr>
          </a:p>
        </p:txBody>
      </p:sp>
      <p:sp>
        <p:nvSpPr>
          <p:cNvPr id="205" name="Google Shape;205;p24"/>
          <p:cNvSpPr txBox="1">
            <a:spLocks noGrp="1"/>
          </p:cNvSpPr>
          <p:nvPr>
            <p:ph type="title"/>
          </p:nvPr>
        </p:nvSpPr>
        <p:spPr>
          <a:xfrm>
            <a:off x="311700" y="28095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rgbClr val="000000"/>
              </a:buClr>
              <a:buSzPts val="1100"/>
              <a:buFont typeface="Arial"/>
              <a:buNone/>
            </a:pPr>
            <a:r>
              <a:rPr lang="en" sz="2100">
                <a:solidFill>
                  <a:schemeClr val="dk1"/>
                </a:solidFill>
                <a:latin typeface="Merriweather"/>
                <a:ea typeface="Merriweather"/>
                <a:cs typeface="Merriweather"/>
                <a:sym typeface="Merriweather"/>
              </a:rPr>
              <a:t>Your FAS ID, Advantage, and PIV/CAC Cards</a:t>
            </a:r>
            <a:endParaRPr sz="2100">
              <a:latin typeface="Merriweather"/>
              <a:ea typeface="Merriweather"/>
              <a:cs typeface="Merriweather"/>
              <a:sym typeface="Merriweather"/>
            </a:endParaRPr>
          </a:p>
        </p:txBody>
      </p:sp>
      <p:cxnSp>
        <p:nvCxnSpPr>
          <p:cNvPr id="206" name="Google Shape;206;p24">
            <a:extLst>
              <a:ext uri="{C183D7F6-B498-43B3-948B-1728B52AA6E4}">
                <adec:decorative xmlns:adec="http://schemas.microsoft.com/office/drawing/2017/decorative" val="1"/>
              </a:ext>
            </a:extLst>
          </p:cNvPr>
          <p:cNvCxnSpPr/>
          <p:nvPr/>
        </p:nvCxnSpPr>
        <p:spPr>
          <a:xfrm>
            <a:off x="2190750" y="3452825"/>
            <a:ext cx="4776900" cy="0"/>
          </a:xfrm>
          <a:prstGeom prst="straightConnector1">
            <a:avLst/>
          </a:prstGeom>
          <a:noFill/>
          <a:ln w="9525" cap="flat" cmpd="sng">
            <a:solidFill>
              <a:schemeClr val="dk2"/>
            </a:solidFill>
            <a:prstDash val="solid"/>
            <a:round/>
            <a:headEnd type="none" w="med" len="med"/>
            <a:tailEnd type="none" w="med" len="med"/>
          </a:ln>
        </p:spPr>
      </p:cxnSp>
      <p:sp>
        <p:nvSpPr>
          <p:cNvPr id="204" name="Google Shape;204;p24"/>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Register, register, register…</a:t>
            </a:r>
            <a:endParaRPr sz="1800" b="1">
              <a:latin typeface="Merriweather"/>
              <a:ea typeface="Merriweather"/>
              <a:cs typeface="Merriweather"/>
              <a:sym typeface="Merriweather"/>
            </a:endParaRPr>
          </a:p>
        </p:txBody>
      </p:sp>
      <p:cxnSp>
        <p:nvCxnSpPr>
          <p:cNvPr id="214" name="Google Shape;214;p25">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213" name="Google Shape;213;p25"/>
          <p:cNvSpPr txBox="1">
            <a:spLocks noGrp="1"/>
          </p:cNvSpPr>
          <p:nvPr>
            <p:ph type="body" idx="1"/>
          </p:nvPr>
        </p:nvSpPr>
        <p:spPr>
          <a:xfrm>
            <a:off x="311700" y="1152475"/>
            <a:ext cx="814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rgbClr val="00467E"/>
                </a:solidFill>
                <a:latin typeface="Merriweather"/>
                <a:ea typeface="Merriweather"/>
                <a:cs typeface="Merriweather"/>
                <a:sym typeface="Merriweather"/>
              </a:rPr>
              <a:t>Register for your FAS ID:</a:t>
            </a:r>
            <a:endParaRPr sz="1200"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A secure centralized credential for logging into multiple GSA systems (including eBuy and Advantage).</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Uses an email address and a password, and then additional information depending on the application.</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Enter your email at one of the many entry points such as eBuy or </a:t>
            </a:r>
            <a:r>
              <a:rPr lang="en" sz="1200" u="sng">
                <a:solidFill>
                  <a:srgbClr val="00467E"/>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buy.gsa.gov</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If you have a FAS ID, you’ll be carried through to collect additional information.</a:t>
            </a:r>
            <a:endParaRPr sz="1200">
              <a:solidFill>
                <a:schemeClr val="dk1"/>
              </a:solidFill>
              <a:latin typeface="Merriweather"/>
              <a:ea typeface="Merriweather"/>
              <a:cs typeface="Merriweather"/>
              <a:sym typeface="Merriweather"/>
            </a:endParaRPr>
          </a:p>
          <a:p>
            <a:pPr marL="914400" lvl="1"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If your email address is not associated with a FAS ID, you’ll complete the registration.</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200">
                <a:solidFill>
                  <a:srgbClr val="00467E"/>
                </a:solidFill>
                <a:latin typeface="Merriweather"/>
                <a:ea typeface="Merriweather"/>
                <a:cs typeface="Merriweather"/>
                <a:sym typeface="Merriweather"/>
              </a:rPr>
              <a:t>Register through GSA Advantage</a:t>
            </a:r>
            <a:endParaRPr sz="1200"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eBuy registration goes through GSA Advantage screens.</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Identify whether you are a federal or state user and fill out the form as prompted.</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Complete the email “handshake” and set up multi factor authentication.</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sz="1200">
                <a:solidFill>
                  <a:srgbClr val="00467E"/>
                </a:solidFill>
                <a:latin typeface="Merriweather"/>
                <a:ea typeface="Merriweather"/>
                <a:cs typeface="Merriweather"/>
                <a:sym typeface="Merriweather"/>
              </a:rPr>
              <a:t>Register your PIV/CAC Card:</a:t>
            </a:r>
            <a:endParaRPr sz="1200"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You must </a:t>
            </a:r>
            <a:r>
              <a:rPr lang="en" sz="1200" u="sng">
                <a:solidFill>
                  <a:srgbClr val="00467E"/>
                </a:solidFill>
                <a:latin typeface="Merriweather"/>
                <a:ea typeface="Merriweather"/>
                <a:cs typeface="Merriweather"/>
                <a:sym typeface="Merriweather"/>
                <a:hlinkClick r:id="rId4">
                  <a:extLst>
                    <a:ext uri="{A12FA001-AC4F-418D-AE19-62706E023703}">
                      <ahyp:hlinkClr xmlns:ahyp="http://schemas.microsoft.com/office/drawing/2018/hyperlinkcolor" val="tx"/>
                    </a:ext>
                  </a:extLst>
                </a:hlinkClick>
              </a:rPr>
              <a:t>register the card first</a:t>
            </a:r>
            <a:r>
              <a:rPr lang="en" sz="1200">
                <a:solidFill>
                  <a:schemeClr val="dk1"/>
                </a:solidFill>
                <a:latin typeface="Merriweather"/>
                <a:ea typeface="Merriweather"/>
                <a:cs typeface="Merriweather"/>
                <a:sym typeface="Merriweather"/>
              </a:rPr>
              <a:t> (initially or afterwards) before you can use it to log in.</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Click the “register PIV/CAC card” link in Advantage member information and select the certificate.</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Confirm the certificate and you may now use the “Sign In with PIV/CAC card” in future</a:t>
            </a:r>
            <a:endParaRPr sz="1200">
              <a:solidFill>
                <a:srgbClr val="00467E"/>
              </a:solidFill>
              <a:latin typeface="Merriweather"/>
              <a:ea typeface="Merriweather"/>
              <a:cs typeface="Merriweather"/>
              <a:sym typeface="Merriweather"/>
            </a:endParaRPr>
          </a:p>
        </p:txBody>
      </p:sp>
      <p:sp>
        <p:nvSpPr>
          <p:cNvPr id="212" name="Google Shape;212;p25"/>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2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An overview of the request process:</a:t>
            </a:r>
            <a:endParaRPr sz="1800" b="1">
              <a:latin typeface="Merriweather"/>
              <a:ea typeface="Merriweather"/>
              <a:cs typeface="Merriweather"/>
              <a:sym typeface="Merriweather"/>
            </a:endParaRPr>
          </a:p>
        </p:txBody>
      </p:sp>
      <p:cxnSp>
        <p:nvCxnSpPr>
          <p:cNvPr id="222" name="Google Shape;222;p26">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221" name="Google Shape;221;p26"/>
          <p:cNvSpPr txBox="1">
            <a:spLocks noGrp="1"/>
          </p:cNvSpPr>
          <p:nvPr>
            <p:ph type="body" idx="1"/>
          </p:nvPr>
        </p:nvSpPr>
        <p:spPr>
          <a:xfrm>
            <a:off x="311700" y="1152475"/>
            <a:ext cx="814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00467E"/>
                </a:solidFill>
                <a:latin typeface="Merriweather"/>
                <a:ea typeface="Merriweather"/>
                <a:cs typeface="Merriweather"/>
                <a:sym typeface="Merriweather"/>
              </a:rPr>
              <a:t>Select a request type:</a:t>
            </a:r>
            <a:endParaRPr sz="1200"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Do you want to receive a quote, a proposal, or information (RFQ, RFP, or RFI)?</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200">
                <a:solidFill>
                  <a:srgbClr val="00467E"/>
                </a:solidFill>
                <a:latin typeface="Merriweather"/>
                <a:ea typeface="Merriweather"/>
                <a:cs typeface="Merriweather"/>
                <a:sym typeface="Merriweather"/>
              </a:rPr>
              <a:t>Choose a vehicle and find your sources:</a:t>
            </a:r>
            <a:endParaRPr sz="1200">
              <a:solidFill>
                <a:srgbClr val="00467E"/>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Multiple Award Schedules (MAS) and all of its super and subcategories</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MACs, GWACs, and other IDVs (OASIS+, Alliant, or 8ASTARS3)</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Blanket Purchase Agreements (BPAs) such as 2GIT or GSS IT Products</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200">
                <a:solidFill>
                  <a:srgbClr val="00467E"/>
                </a:solidFill>
                <a:latin typeface="Merriweather"/>
                <a:ea typeface="Merriweather"/>
                <a:cs typeface="Merriweather"/>
                <a:sym typeface="Merriweather"/>
              </a:rPr>
              <a:t>Enter details, and post:</a:t>
            </a:r>
            <a:endParaRPr sz="1200">
              <a:solidFill>
                <a:srgbClr val="00467E"/>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Give your request a title and details, configure contract and award type, and set a close date</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Enter line item data, add attachments, and select a place of performance or delivery</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Post, and wait for responses to come in.</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20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200">
                <a:solidFill>
                  <a:srgbClr val="00467E"/>
                </a:solidFill>
                <a:latin typeface="Merriweather"/>
                <a:ea typeface="Merriweather"/>
                <a:cs typeface="Merriweather"/>
                <a:sym typeface="Merriweather"/>
              </a:rPr>
              <a:t>Amend, evaluate, and award-notify:</a:t>
            </a:r>
            <a:endParaRPr sz="1200">
              <a:solidFill>
                <a:srgbClr val="00467E"/>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Make amendments or upload answers to questions you’ve received.</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Review responses as they come in, and make an award notification after the request closes.</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Save the request in your history to reissue later if you need to.</a:t>
            </a:r>
            <a:endParaRPr sz="1200">
              <a:solidFill>
                <a:srgbClr val="00467E"/>
              </a:solidFill>
              <a:latin typeface="Merriweather"/>
              <a:ea typeface="Merriweather"/>
              <a:cs typeface="Merriweather"/>
              <a:sym typeface="Merriweather"/>
            </a:endParaRPr>
          </a:p>
        </p:txBody>
      </p:sp>
      <p:sp>
        <p:nvSpPr>
          <p:cNvPr id="220" name="Google Shape;220;p26"/>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7"/>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dirty="0">
                <a:latin typeface="Merriweather"/>
                <a:ea typeface="Merriweather"/>
                <a:cs typeface="Merriweather"/>
                <a:sym typeface="Merriweather"/>
              </a:rPr>
              <a:t>Alternative eBuy entry points:</a:t>
            </a:r>
            <a:endParaRPr sz="1800" b="1" dirty="0">
              <a:latin typeface="Merriweather"/>
              <a:ea typeface="Merriweather"/>
              <a:cs typeface="Merriweather"/>
              <a:sym typeface="Merriweather"/>
            </a:endParaRPr>
          </a:p>
        </p:txBody>
      </p:sp>
      <p:cxnSp>
        <p:nvCxnSpPr>
          <p:cNvPr id="230" name="Google Shape;230;p27">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229" name="Google Shape;229;p27"/>
          <p:cNvSpPr txBox="1">
            <a:spLocks noGrp="1"/>
          </p:cNvSpPr>
          <p:nvPr>
            <p:ph type="body" idx="1"/>
          </p:nvPr>
        </p:nvSpPr>
        <p:spPr>
          <a:xfrm>
            <a:off x="311700" y="1054155"/>
            <a:ext cx="8141700" cy="123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dirty="0">
                <a:solidFill>
                  <a:srgbClr val="00467E"/>
                </a:solidFill>
                <a:latin typeface="Merriweather"/>
                <a:ea typeface="Merriweather"/>
                <a:cs typeface="Merriweather"/>
                <a:sym typeface="Merriweather"/>
              </a:rPr>
              <a:t>From CALM via eBuy Connect:</a:t>
            </a:r>
            <a:endParaRPr sz="1300" dirty="0">
              <a:solidFill>
                <a:srgbClr val="00467E"/>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sz="1300" dirty="0">
                <a:solidFill>
                  <a:schemeClr val="dk1"/>
                </a:solidFill>
                <a:latin typeface="Merriweather"/>
                <a:ea typeface="Merriweather"/>
                <a:cs typeface="Merriweather"/>
                <a:sym typeface="Merriweather"/>
              </a:rPr>
              <a:t>Use </a:t>
            </a:r>
            <a:r>
              <a:rPr lang="en" sz="1300" u="sng" dirty="0">
                <a:solidFill>
                  <a:srgbClr val="00467E"/>
                </a:solidFill>
                <a:latin typeface="Merriweather"/>
                <a:ea typeface="Merriweather"/>
                <a:cs typeface="Merriweather"/>
                <a:sym typeface="Merriweather"/>
                <a:hlinkClick r:id="rId3">
                  <a:extLst>
                    <a:ext uri="{A12FA001-AC4F-418D-AE19-62706E023703}">
                      <ahyp:hlinkClr xmlns:ahyp="http://schemas.microsoft.com/office/drawing/2018/hyperlinkcolor" val="tx"/>
                    </a:ext>
                  </a:extLst>
                </a:hlinkClick>
              </a:rPr>
              <a:t>CALM to initiate a solicitation</a:t>
            </a:r>
            <a:r>
              <a:rPr lang="en" sz="1300" dirty="0">
                <a:solidFill>
                  <a:schemeClr val="dk1"/>
                </a:solidFill>
                <a:latin typeface="Merriweather"/>
                <a:ea typeface="Merriweather"/>
                <a:cs typeface="Merriweather"/>
                <a:sym typeface="Merriweather"/>
              </a:rPr>
              <a:t> and compete it on eBuy.  Bring responses back into CALM.</a:t>
            </a:r>
            <a:endParaRPr sz="1300" dirty="0">
              <a:solidFill>
                <a:schemeClr val="dk1"/>
              </a:solidFill>
              <a:latin typeface="Merriweather"/>
              <a:ea typeface="Merriweather"/>
              <a:cs typeface="Merriweather"/>
              <a:sym typeface="Merriweather"/>
            </a:endParaRPr>
          </a:p>
          <a:p>
            <a:pPr marL="0" lvl="0" indent="0" algn="l" rtl="0">
              <a:spcBef>
                <a:spcPts val="0"/>
              </a:spcBef>
              <a:spcAft>
                <a:spcPts val="0"/>
              </a:spcAft>
              <a:buNone/>
            </a:pPr>
            <a:endParaRPr sz="1300" dirty="0">
              <a:solidFill>
                <a:schemeClr val="dk1"/>
              </a:solidFill>
              <a:latin typeface="Merriweather"/>
              <a:ea typeface="Merriweather"/>
              <a:cs typeface="Merriweather"/>
              <a:sym typeface="Merriweather"/>
            </a:endParaRPr>
          </a:p>
          <a:p>
            <a:pPr marL="0" lvl="0" indent="0" algn="l" rtl="0">
              <a:spcBef>
                <a:spcPts val="0"/>
              </a:spcBef>
              <a:spcAft>
                <a:spcPts val="0"/>
              </a:spcAft>
              <a:buNone/>
            </a:pPr>
            <a:r>
              <a:rPr lang="en" sz="1300" dirty="0">
                <a:solidFill>
                  <a:srgbClr val="00467E"/>
                </a:solidFill>
                <a:latin typeface="Merriweather"/>
                <a:ea typeface="Merriweather"/>
                <a:cs typeface="Merriweather"/>
                <a:sym typeface="Merriweather"/>
              </a:rPr>
              <a:t>From an Advantage shopping cart:</a:t>
            </a:r>
            <a:endParaRPr sz="1300" dirty="0">
              <a:solidFill>
                <a:srgbClr val="00467E"/>
              </a:solidFill>
              <a:latin typeface="Merriweather"/>
              <a:ea typeface="Merriweather"/>
              <a:cs typeface="Merriweather"/>
              <a:sym typeface="Merriweather"/>
            </a:endParaRPr>
          </a:p>
          <a:p>
            <a:pPr marL="457200" lvl="0" indent="-311150" algn="l" rtl="0">
              <a:spcBef>
                <a:spcPts val="0"/>
              </a:spcBef>
              <a:spcAft>
                <a:spcPts val="0"/>
              </a:spcAft>
              <a:buClr>
                <a:schemeClr val="dk1"/>
              </a:buClr>
              <a:buSzPts val="1300"/>
              <a:buFont typeface="Merriweather"/>
              <a:buChar char="●"/>
            </a:pPr>
            <a:r>
              <a:rPr lang="en" sz="1300" dirty="0">
                <a:solidFill>
                  <a:schemeClr val="dk1"/>
                </a:solidFill>
                <a:latin typeface="Merriweather"/>
                <a:ea typeface="Merriweather"/>
                <a:cs typeface="Merriweather"/>
                <a:sym typeface="Merriweather"/>
              </a:rPr>
              <a:t>Toggle “Get a quote on eBuy” from the cart.  Selected items are pre-populated in eBuy for you!</a:t>
            </a:r>
            <a:endParaRPr sz="1100" dirty="0">
              <a:solidFill>
                <a:srgbClr val="00467E"/>
              </a:solidFill>
              <a:latin typeface="Merriweather"/>
              <a:ea typeface="Merriweather"/>
              <a:cs typeface="Merriweather"/>
              <a:sym typeface="Merriweather"/>
            </a:endParaRPr>
          </a:p>
        </p:txBody>
      </p:sp>
      <p:pic>
        <p:nvPicPr>
          <p:cNvPr id="231" name="Google Shape;231;p27">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05400" y="2434335"/>
            <a:ext cx="3967876" cy="2172999"/>
          </a:xfrm>
          <a:prstGeom prst="rect">
            <a:avLst/>
          </a:prstGeom>
          <a:noFill/>
          <a:ln w="9525" cap="flat" cmpd="sng">
            <a:solidFill>
              <a:srgbClr val="00467E"/>
            </a:solidFill>
            <a:prstDash val="solid"/>
            <a:round/>
            <a:headEnd type="none" w="sm" len="sm"/>
            <a:tailEnd type="none" w="sm" len="sm"/>
          </a:ln>
        </p:spPr>
      </p:pic>
      <p:pic>
        <p:nvPicPr>
          <p:cNvPr id="232" name="Google Shape;232;p27">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5289759" y="2434335"/>
            <a:ext cx="3163629" cy="2173000"/>
          </a:xfrm>
          <a:prstGeom prst="rect">
            <a:avLst/>
          </a:prstGeom>
          <a:noFill/>
          <a:ln w="9525" cap="flat" cmpd="sng">
            <a:solidFill>
              <a:srgbClr val="00467E"/>
            </a:solidFill>
            <a:prstDash val="solid"/>
            <a:round/>
            <a:headEnd type="none" w="sm" len="sm"/>
            <a:tailEnd type="none" w="sm" len="sm"/>
          </a:ln>
        </p:spPr>
      </p:pic>
      <p:sp>
        <p:nvSpPr>
          <p:cNvPr id="228" name="Google Shape;228;p27"/>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8"/>
          <p:cNvSpPr txBox="1">
            <a:spLocks noGrp="1"/>
          </p:cNvSpPr>
          <p:nvPr>
            <p:ph type="title"/>
          </p:nvPr>
        </p:nvSpPr>
        <p:spPr>
          <a:xfrm>
            <a:off x="311700" y="17811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chemeClr val="dk1"/>
              </a:buClr>
              <a:buFont typeface="Arial"/>
              <a:buNone/>
            </a:pPr>
            <a:r>
              <a:rPr lang="en" sz="4098" dirty="0">
                <a:solidFill>
                  <a:schemeClr val="dk1"/>
                </a:solidFill>
                <a:latin typeface="Merriweather"/>
                <a:ea typeface="Merriweather"/>
                <a:cs typeface="Merriweather"/>
                <a:sym typeface="Merriweather"/>
              </a:rPr>
              <a:t>Walking Through eBuy</a:t>
            </a:r>
            <a:endParaRPr dirty="0">
              <a:latin typeface="Merriweather"/>
              <a:ea typeface="Merriweather"/>
              <a:cs typeface="Merriweather"/>
              <a:sym typeface="Merriweather"/>
            </a:endParaRPr>
          </a:p>
        </p:txBody>
      </p:sp>
      <p:sp>
        <p:nvSpPr>
          <p:cNvPr id="239" name="Google Shape;239;p28"/>
          <p:cNvSpPr txBox="1">
            <a:spLocks noGrp="1"/>
          </p:cNvSpPr>
          <p:nvPr>
            <p:ph type="title"/>
          </p:nvPr>
        </p:nvSpPr>
        <p:spPr>
          <a:xfrm>
            <a:off x="311700" y="28095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rgbClr val="000000"/>
              </a:buClr>
              <a:buSzPts val="1100"/>
              <a:buFont typeface="Arial"/>
              <a:buNone/>
            </a:pPr>
            <a:r>
              <a:rPr lang="en" sz="2100">
                <a:latin typeface="Merriweather"/>
                <a:ea typeface="Merriweather"/>
                <a:cs typeface="Merriweather"/>
                <a:sym typeface="Merriweather"/>
              </a:rPr>
              <a:t>A step by step demonstration.</a:t>
            </a:r>
            <a:endParaRPr sz="2100">
              <a:latin typeface="Merriweather"/>
              <a:ea typeface="Merriweather"/>
              <a:cs typeface="Merriweather"/>
              <a:sym typeface="Merriweather"/>
            </a:endParaRPr>
          </a:p>
        </p:txBody>
      </p:sp>
      <p:cxnSp>
        <p:nvCxnSpPr>
          <p:cNvPr id="240" name="Google Shape;240;p28">
            <a:extLst>
              <a:ext uri="{C183D7F6-B498-43B3-948B-1728B52AA6E4}">
                <adec:decorative xmlns:adec="http://schemas.microsoft.com/office/drawing/2017/decorative" val="1"/>
              </a:ext>
            </a:extLst>
          </p:cNvPr>
          <p:cNvCxnSpPr/>
          <p:nvPr/>
        </p:nvCxnSpPr>
        <p:spPr>
          <a:xfrm>
            <a:off x="2190750" y="3452825"/>
            <a:ext cx="4776900" cy="0"/>
          </a:xfrm>
          <a:prstGeom prst="straightConnector1">
            <a:avLst/>
          </a:prstGeom>
          <a:noFill/>
          <a:ln w="9525" cap="flat" cmpd="sng">
            <a:solidFill>
              <a:schemeClr val="dk2"/>
            </a:solidFill>
            <a:prstDash val="solid"/>
            <a:round/>
            <a:headEnd type="none" w="med" len="med"/>
            <a:tailEnd type="none" w="med" len="med"/>
          </a:ln>
        </p:spPr>
      </p:cxnSp>
      <p:sp>
        <p:nvSpPr>
          <p:cNvPr id="238" name="Google Shape;238;p28"/>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6" name="Google Shape;246;p29" descr="Screenshot of GSA eBuy sit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8" cy="5143500"/>
          </a:xfrm>
          <a:prstGeom prst="rect">
            <a:avLst/>
          </a:prstGeom>
          <a:noFill/>
          <a:ln>
            <a:noFill/>
          </a:ln>
        </p:spPr>
      </p:pic>
      <p:sp>
        <p:nvSpPr>
          <p:cNvPr id="247" name="Google Shape;247;p29"/>
          <p:cNvSpPr txBox="1">
            <a:spLocks noGrp="1"/>
          </p:cNvSpPr>
          <p:nvPr>
            <p:ph type="title"/>
          </p:nvPr>
        </p:nvSpPr>
        <p:spPr>
          <a:xfrm>
            <a:off x="1644900" y="3810250"/>
            <a:ext cx="5854200" cy="841800"/>
          </a:xfrm>
          <a:prstGeom prst="rect">
            <a:avLst/>
          </a:prstGeom>
          <a:solidFill>
            <a:srgbClr val="F5F6F7"/>
          </a:solid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6425" marR="2570" lvl="0" indent="0" algn="l" rtl="0">
              <a:lnSpc>
                <a:spcPct val="109882"/>
              </a:lnSpc>
              <a:spcBef>
                <a:spcPts val="0"/>
              </a:spcBef>
              <a:spcAft>
                <a:spcPts val="0"/>
              </a:spcAft>
              <a:buClr>
                <a:schemeClr val="dk1"/>
              </a:buClr>
              <a:buFont typeface="Arial"/>
              <a:buNone/>
            </a:pPr>
            <a:r>
              <a:rPr lang="en" sz="4800" dirty="0">
                <a:solidFill>
                  <a:schemeClr val="dk1"/>
                </a:solidFill>
                <a:latin typeface="Merriweather"/>
                <a:ea typeface="Merriweather"/>
                <a:cs typeface="Merriweather"/>
                <a:sym typeface="Merriweather"/>
              </a:rPr>
              <a:t>www.ebuy.gsa.gov</a:t>
            </a:r>
            <a:endParaRPr sz="4800" dirty="0">
              <a:latin typeface="Merriweather"/>
              <a:ea typeface="Merriweather"/>
              <a:cs typeface="Merriweather"/>
              <a:sym typeface="Merriweather"/>
            </a:endParaRPr>
          </a:p>
        </p:txBody>
      </p:sp>
      <p:sp>
        <p:nvSpPr>
          <p:cNvPr id="245" name="Google Shape;245;p2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 name="Title 1">
            <a:extLst>
              <a:ext uri="{FF2B5EF4-FFF2-40B4-BE49-F238E27FC236}">
                <a16:creationId xmlns:a16="http://schemas.microsoft.com/office/drawing/2014/main" id="{010DC1CC-3C81-1BA7-F6EA-73841FE7CA5B}"/>
              </a:ext>
            </a:extLst>
          </p:cNvPr>
          <p:cNvSpPr>
            <a:spLocks noGrp="1"/>
          </p:cNvSpPr>
          <p:nvPr>
            <p:ph type="title" idx="4294967295"/>
          </p:nvPr>
        </p:nvSpPr>
        <p:spPr>
          <a:xfrm>
            <a:off x="628650" y="-993775"/>
            <a:ext cx="7886700" cy="993775"/>
          </a:xfrm>
          <a:prstGeom prst="rect">
            <a:avLst/>
          </a:prstGeom>
        </p:spPr>
        <p:txBody>
          <a:bodyPr anchor="b"/>
          <a:lstStyle/>
          <a:p>
            <a:r>
              <a:rPr lang="en-US" dirty="0"/>
              <a:t>GSA </a:t>
            </a:r>
            <a:r>
              <a:rPr lang="en-US" dirty="0" err="1"/>
              <a:t>eBuy</a:t>
            </a:r>
            <a:r>
              <a:rPr lang="en-US" dirty="0"/>
              <a:t> Continues</a:t>
            </a:r>
          </a:p>
        </p:txBody>
      </p:sp>
      <p:pic>
        <p:nvPicPr>
          <p:cNvPr id="253" name="Google Shape;253;p30" descr="Screenshot of &quot;Preparing an RFQ, RFP, or RFI is as easy as...&quot;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9" cy="5143500"/>
          </a:xfrm>
          <a:prstGeom prst="rect">
            <a:avLst/>
          </a:prstGeom>
          <a:noFill/>
          <a:ln>
            <a:noFill/>
          </a:ln>
        </p:spPr>
      </p:pic>
      <p:sp>
        <p:nvSpPr>
          <p:cNvPr id="252" name="Google Shape;252;p30"/>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 name="Title 1">
            <a:extLst>
              <a:ext uri="{FF2B5EF4-FFF2-40B4-BE49-F238E27FC236}">
                <a16:creationId xmlns:a16="http://schemas.microsoft.com/office/drawing/2014/main" id="{37C379E3-60BA-1B47-6797-934CF67BD66A}"/>
              </a:ext>
            </a:extLst>
          </p:cNvPr>
          <p:cNvSpPr>
            <a:spLocks noGrp="1"/>
          </p:cNvSpPr>
          <p:nvPr>
            <p:ph type="title" idx="4294967295"/>
          </p:nvPr>
        </p:nvSpPr>
        <p:spPr>
          <a:xfrm>
            <a:off x="628650" y="-993775"/>
            <a:ext cx="7886700" cy="993775"/>
          </a:xfrm>
          <a:prstGeom prst="rect">
            <a:avLst/>
          </a:prstGeom>
        </p:spPr>
        <p:txBody>
          <a:bodyPr anchor="b"/>
          <a:lstStyle/>
          <a:p>
            <a:r>
              <a:rPr lang="en-US" dirty="0"/>
              <a:t>GSA </a:t>
            </a:r>
            <a:r>
              <a:rPr lang="en-US" dirty="0" err="1"/>
              <a:t>eBuy</a:t>
            </a:r>
            <a:r>
              <a:rPr lang="en-US" dirty="0"/>
              <a:t> Requests</a:t>
            </a:r>
          </a:p>
        </p:txBody>
      </p:sp>
      <p:pic>
        <p:nvPicPr>
          <p:cNvPr id="260" name="Google Shape;260;p31" descr="Screenshot of Request Finder Tab option"/>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21450" y="125197"/>
            <a:ext cx="3582825" cy="1343550"/>
          </a:xfrm>
          <a:prstGeom prst="rect">
            <a:avLst/>
          </a:prstGeom>
          <a:noFill/>
          <a:ln w="9525" cap="flat" cmpd="sng">
            <a:solidFill>
              <a:schemeClr val="dk2"/>
            </a:solidFill>
            <a:prstDash val="solid"/>
            <a:round/>
            <a:headEnd type="none" w="sm" len="sm"/>
            <a:tailEnd type="none" w="sm" len="sm"/>
          </a:ln>
        </p:spPr>
      </p:pic>
      <p:pic>
        <p:nvPicPr>
          <p:cNvPr id="258" name="Google Shape;258;p31">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499850" y="1215100"/>
            <a:ext cx="5571701" cy="3134075"/>
          </a:xfrm>
          <a:prstGeom prst="rect">
            <a:avLst/>
          </a:prstGeom>
          <a:noFill/>
          <a:ln w="9525" cap="flat" cmpd="sng">
            <a:solidFill>
              <a:schemeClr val="dk2"/>
            </a:solidFill>
            <a:prstDash val="solid"/>
            <a:round/>
            <a:headEnd type="none" w="sm" len="sm"/>
            <a:tailEnd type="none" w="sm" len="sm"/>
          </a:ln>
        </p:spPr>
      </p:pic>
      <p:pic>
        <p:nvPicPr>
          <p:cNvPr id="261" name="Google Shape;261;p31" descr="Screenshot of Message Cente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1725350" y="2673975"/>
            <a:ext cx="3582825" cy="2233755"/>
          </a:xfrm>
          <a:prstGeom prst="rect">
            <a:avLst/>
          </a:prstGeom>
          <a:noFill/>
          <a:ln>
            <a:noFill/>
          </a:ln>
        </p:spPr>
      </p:pic>
      <p:pic>
        <p:nvPicPr>
          <p:cNvPr id="262" name="Google Shape;262;p31" descr="Screenshot of My Requests"/>
          <p:cNvPicPr preferRelativeResize="0"/>
          <p:nvPr/>
        </p:nvPicPr>
        <p:blipFill>
          <a:blip r:embed="rId6" cstate="email">
            <a:alphaModFix/>
            <a:extLst>
              <a:ext uri="{28A0092B-C50C-407E-A947-70E740481C1C}">
                <a14:useLocalDpi xmlns:a14="http://schemas.microsoft.com/office/drawing/2010/main"/>
              </a:ext>
            </a:extLst>
          </a:blip>
          <a:stretch>
            <a:fillRect/>
          </a:stretch>
        </p:blipFill>
        <p:spPr>
          <a:xfrm>
            <a:off x="5799250" y="125200"/>
            <a:ext cx="3275700" cy="1615045"/>
          </a:xfrm>
          <a:prstGeom prst="rect">
            <a:avLst/>
          </a:prstGeom>
          <a:noFill/>
          <a:ln w="9525" cap="flat" cmpd="sng">
            <a:solidFill>
              <a:schemeClr val="dk2"/>
            </a:solidFill>
            <a:prstDash val="solid"/>
            <a:round/>
            <a:headEnd type="none" w="sm" len="sm"/>
            <a:tailEnd type="none" w="sm" len="sm"/>
          </a:ln>
        </p:spPr>
      </p:pic>
      <p:sp>
        <p:nvSpPr>
          <p:cNvPr id="259" name="Google Shape;259;p31"/>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7" name="Google Shape;77;p14"/>
          <p:cNvSpPr txBox="1"/>
          <p:nvPr/>
        </p:nvSpPr>
        <p:spPr>
          <a:xfrm>
            <a:off x="2191200" y="3407575"/>
            <a:ext cx="47631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a:solidFill>
                  <a:schemeClr val="dk1"/>
                </a:solidFill>
                <a:latin typeface="Merriweather"/>
                <a:ea typeface="Merriweather"/>
                <a:cs typeface="Merriweather"/>
                <a:sym typeface="Merriweather"/>
              </a:rPr>
              <a:t>Peter Bastone</a:t>
            </a:r>
            <a:endParaRPr sz="1600">
              <a:solidFill>
                <a:schemeClr val="dk1"/>
              </a:solidFill>
              <a:latin typeface="Merriweather"/>
              <a:ea typeface="Merriweather"/>
              <a:cs typeface="Merriweather"/>
              <a:sym typeface="Merriweather"/>
            </a:endParaRPr>
          </a:p>
          <a:p>
            <a:pPr marL="0" lvl="0" indent="0" algn="ctr" rtl="0">
              <a:spcBef>
                <a:spcPts val="0"/>
              </a:spcBef>
              <a:spcAft>
                <a:spcPts val="0"/>
              </a:spcAft>
              <a:buNone/>
            </a:pPr>
            <a:r>
              <a:rPr lang="en" sz="1600">
                <a:solidFill>
                  <a:schemeClr val="dk1"/>
                </a:solidFill>
                <a:latin typeface="Merriweather"/>
                <a:ea typeface="Merriweather"/>
                <a:cs typeface="Merriweather"/>
                <a:sym typeface="Merriweather"/>
              </a:rPr>
              <a:t>Program Analyst</a:t>
            </a:r>
            <a:endParaRPr sz="1600">
              <a:latin typeface="Merriweather"/>
              <a:ea typeface="Merriweather"/>
              <a:cs typeface="Merriweather"/>
              <a:sym typeface="Merriweather"/>
            </a:endParaRPr>
          </a:p>
        </p:txBody>
      </p:sp>
      <p:sp>
        <p:nvSpPr>
          <p:cNvPr id="76" name="Google Shape;76;p1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a:t>
            </a:fld>
            <a:endParaRPr/>
          </a:p>
        </p:txBody>
      </p:sp>
      <p:sp>
        <p:nvSpPr>
          <p:cNvPr id="2" name="Title 1">
            <a:extLst>
              <a:ext uri="{FF2B5EF4-FFF2-40B4-BE49-F238E27FC236}">
                <a16:creationId xmlns:a16="http://schemas.microsoft.com/office/drawing/2014/main" id="{581E024C-60BA-32E6-FB06-3C4E5FDFDEBB}"/>
              </a:ext>
            </a:extLst>
          </p:cNvPr>
          <p:cNvSpPr>
            <a:spLocks noGrp="1"/>
          </p:cNvSpPr>
          <p:nvPr>
            <p:ph type="title" idx="4294967295"/>
          </p:nvPr>
        </p:nvSpPr>
        <p:spPr>
          <a:xfrm>
            <a:off x="628650" y="-993775"/>
            <a:ext cx="7886700" cy="993775"/>
          </a:xfrm>
          <a:prstGeom prst="rect">
            <a:avLst/>
          </a:prstGeom>
        </p:spPr>
        <p:txBody>
          <a:bodyPr anchor="b"/>
          <a:lstStyle/>
          <a:p>
            <a:r>
              <a:rPr lang="en-US" dirty="0"/>
              <a:t>Speaker</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 name="Title 1">
            <a:extLst>
              <a:ext uri="{FF2B5EF4-FFF2-40B4-BE49-F238E27FC236}">
                <a16:creationId xmlns:a16="http://schemas.microsoft.com/office/drawing/2014/main" id="{EAA6E53A-71CB-8534-AE62-F0259D89C01C}"/>
              </a:ext>
            </a:extLst>
          </p:cNvPr>
          <p:cNvSpPr>
            <a:spLocks noGrp="1"/>
          </p:cNvSpPr>
          <p:nvPr>
            <p:ph type="title" idx="4294967295"/>
          </p:nvPr>
        </p:nvSpPr>
        <p:spPr>
          <a:xfrm>
            <a:off x="628650" y="-993775"/>
            <a:ext cx="7886700" cy="993775"/>
          </a:xfrm>
          <a:prstGeom prst="rect">
            <a:avLst/>
          </a:prstGeom>
        </p:spPr>
        <p:txBody>
          <a:bodyPr anchor="b"/>
          <a:lstStyle/>
          <a:p>
            <a:r>
              <a:rPr lang="en-US" dirty="0"/>
              <a:t>Create a Request</a:t>
            </a:r>
          </a:p>
        </p:txBody>
      </p:sp>
      <p:pic>
        <p:nvPicPr>
          <p:cNvPr id="268" name="Google Shape;268;p32" descr="Screenshot of pop up window for &quot;What type of Request do you want to create?&quot;"/>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2" cy="5143500"/>
          </a:xfrm>
          <a:prstGeom prst="rect">
            <a:avLst/>
          </a:prstGeom>
          <a:noFill/>
          <a:ln>
            <a:noFill/>
          </a:ln>
        </p:spPr>
      </p:pic>
      <p:sp>
        <p:nvSpPr>
          <p:cNvPr id="267" name="Google Shape;267;p32"/>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 name="Title 1">
            <a:extLst>
              <a:ext uri="{FF2B5EF4-FFF2-40B4-BE49-F238E27FC236}">
                <a16:creationId xmlns:a16="http://schemas.microsoft.com/office/drawing/2014/main" id="{EE41E61B-F1CC-AF92-5B08-BAF496F76D20}"/>
              </a:ext>
            </a:extLst>
          </p:cNvPr>
          <p:cNvSpPr>
            <a:spLocks noGrp="1"/>
          </p:cNvSpPr>
          <p:nvPr>
            <p:ph type="title" idx="4294967295"/>
          </p:nvPr>
        </p:nvSpPr>
        <p:spPr>
          <a:xfrm>
            <a:off x="628650" y="-993775"/>
            <a:ext cx="7886700" cy="993775"/>
          </a:xfrm>
          <a:prstGeom prst="rect">
            <a:avLst/>
          </a:prstGeom>
        </p:spPr>
        <p:txBody>
          <a:bodyPr anchor="b"/>
          <a:lstStyle/>
          <a:p>
            <a:r>
              <a:rPr lang="en-US" dirty="0"/>
              <a:t>Search by Keywords</a:t>
            </a:r>
          </a:p>
        </p:txBody>
      </p:sp>
      <p:pic>
        <p:nvPicPr>
          <p:cNvPr id="274" name="Google Shape;274;p33" descr="Screenshot of the GSA eBuy search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499"/>
          </a:xfrm>
          <a:prstGeom prst="rect">
            <a:avLst/>
          </a:prstGeom>
          <a:noFill/>
          <a:ln>
            <a:noFill/>
          </a:ln>
        </p:spPr>
      </p:pic>
      <p:sp>
        <p:nvSpPr>
          <p:cNvPr id="273" name="Google Shape;273;p33"/>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 name="Title 1">
            <a:extLst>
              <a:ext uri="{FF2B5EF4-FFF2-40B4-BE49-F238E27FC236}">
                <a16:creationId xmlns:a16="http://schemas.microsoft.com/office/drawing/2014/main" id="{FD3C11F1-40E9-FB5D-E151-46F5DFA87F9E}"/>
              </a:ext>
            </a:extLst>
          </p:cNvPr>
          <p:cNvSpPr>
            <a:spLocks noGrp="1"/>
          </p:cNvSpPr>
          <p:nvPr>
            <p:ph type="title" idx="4294967295"/>
          </p:nvPr>
        </p:nvSpPr>
        <p:spPr>
          <a:xfrm>
            <a:off x="628650" y="-993775"/>
            <a:ext cx="7886700" cy="993775"/>
          </a:xfrm>
          <a:prstGeom prst="rect">
            <a:avLst/>
          </a:prstGeom>
        </p:spPr>
        <p:txBody>
          <a:bodyPr anchor="b"/>
          <a:lstStyle/>
          <a:p>
            <a:r>
              <a:rPr lang="en-US" dirty="0"/>
              <a:t>Indefinite Delivery Vehicles</a:t>
            </a:r>
          </a:p>
        </p:txBody>
      </p:sp>
      <p:pic>
        <p:nvPicPr>
          <p:cNvPr id="280" name="Google Shape;280;p34" descr="Screenshot of the &quot;Indefinite Delivery Vehicles&quot;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43500"/>
          </a:xfrm>
          <a:prstGeom prst="rect">
            <a:avLst/>
          </a:prstGeom>
          <a:noFill/>
          <a:ln>
            <a:noFill/>
          </a:ln>
        </p:spPr>
      </p:pic>
      <p:sp>
        <p:nvSpPr>
          <p:cNvPr id="279" name="Google Shape;279;p34"/>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 name="Title 1">
            <a:extLst>
              <a:ext uri="{FF2B5EF4-FFF2-40B4-BE49-F238E27FC236}">
                <a16:creationId xmlns:a16="http://schemas.microsoft.com/office/drawing/2014/main" id="{A1D4A85A-1491-DF6F-0974-D1747DDED56F}"/>
              </a:ext>
            </a:extLst>
          </p:cNvPr>
          <p:cNvSpPr>
            <a:spLocks noGrp="1"/>
          </p:cNvSpPr>
          <p:nvPr>
            <p:ph type="title" idx="4294967295"/>
          </p:nvPr>
        </p:nvSpPr>
        <p:spPr>
          <a:xfrm>
            <a:off x="628650" y="-993775"/>
            <a:ext cx="7886700" cy="993775"/>
          </a:xfrm>
          <a:prstGeom prst="rect">
            <a:avLst/>
          </a:prstGeom>
        </p:spPr>
        <p:txBody>
          <a:bodyPr anchor="b"/>
          <a:lstStyle/>
          <a:p>
            <a:r>
              <a:rPr lang="en-US" dirty="0"/>
              <a:t>Search</a:t>
            </a:r>
          </a:p>
        </p:txBody>
      </p:sp>
      <p:pic>
        <p:nvPicPr>
          <p:cNvPr id="286" name="Google Shape;286;p35" descr="Screenshot of the Search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9" cy="5143501"/>
          </a:xfrm>
          <a:prstGeom prst="rect">
            <a:avLst/>
          </a:prstGeom>
          <a:noFill/>
          <a:ln>
            <a:noFill/>
          </a:ln>
        </p:spPr>
      </p:pic>
      <p:sp>
        <p:nvSpPr>
          <p:cNvPr id="285" name="Google Shape;285;p35"/>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 name="Title 1">
            <a:extLst>
              <a:ext uri="{FF2B5EF4-FFF2-40B4-BE49-F238E27FC236}">
                <a16:creationId xmlns:a16="http://schemas.microsoft.com/office/drawing/2014/main" id="{A0F259B4-E80F-2EAD-7EB9-C66C547BC7DB}"/>
              </a:ext>
            </a:extLst>
          </p:cNvPr>
          <p:cNvSpPr>
            <a:spLocks noGrp="1"/>
          </p:cNvSpPr>
          <p:nvPr>
            <p:ph type="title" idx="4294967295"/>
          </p:nvPr>
        </p:nvSpPr>
        <p:spPr>
          <a:xfrm>
            <a:off x="628650" y="-993775"/>
            <a:ext cx="7886700" cy="993775"/>
          </a:xfrm>
          <a:prstGeom prst="rect">
            <a:avLst/>
          </a:prstGeom>
        </p:spPr>
        <p:txBody>
          <a:bodyPr anchor="b"/>
          <a:lstStyle/>
          <a:p>
            <a:r>
              <a:rPr lang="en-US" dirty="0"/>
              <a:t>Search for IT Services</a:t>
            </a:r>
          </a:p>
        </p:txBody>
      </p:sp>
      <p:pic>
        <p:nvPicPr>
          <p:cNvPr id="292" name="Google Shape;292;p36" descr="Screenshot ot the Search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1" cy="5143501"/>
          </a:xfrm>
          <a:prstGeom prst="rect">
            <a:avLst/>
          </a:prstGeom>
          <a:noFill/>
          <a:ln>
            <a:noFill/>
          </a:ln>
        </p:spPr>
      </p:pic>
      <p:sp>
        <p:nvSpPr>
          <p:cNvPr id="291" name="Google Shape;291;p36"/>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 name="Title 1">
            <a:extLst>
              <a:ext uri="{FF2B5EF4-FFF2-40B4-BE49-F238E27FC236}">
                <a16:creationId xmlns:a16="http://schemas.microsoft.com/office/drawing/2014/main" id="{E10EBC11-A53D-9573-D009-2069D0788537}"/>
              </a:ext>
            </a:extLst>
          </p:cNvPr>
          <p:cNvSpPr>
            <a:spLocks noGrp="1"/>
          </p:cNvSpPr>
          <p:nvPr>
            <p:ph type="title" idx="4294967295"/>
          </p:nvPr>
        </p:nvSpPr>
        <p:spPr>
          <a:xfrm>
            <a:off x="628650" y="-993775"/>
            <a:ext cx="7886700" cy="993775"/>
          </a:xfrm>
          <a:prstGeom prst="rect">
            <a:avLst/>
          </a:prstGeom>
        </p:spPr>
        <p:txBody>
          <a:bodyPr anchor="b"/>
          <a:lstStyle/>
          <a:p>
            <a:r>
              <a:rPr lang="en-US" dirty="0"/>
              <a:t>Search Results</a:t>
            </a:r>
          </a:p>
        </p:txBody>
      </p:sp>
      <p:pic>
        <p:nvPicPr>
          <p:cNvPr id="298" name="Google Shape;298;p37" descr="Screenshot ot the Search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1" cy="5143501"/>
          </a:xfrm>
          <a:prstGeom prst="rect">
            <a:avLst/>
          </a:prstGeom>
          <a:noFill/>
          <a:ln>
            <a:noFill/>
          </a:ln>
        </p:spPr>
      </p:pic>
      <p:sp>
        <p:nvSpPr>
          <p:cNvPr id="297" name="Google Shape;297;p37"/>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sp>
        <p:nvSpPr>
          <p:cNvPr id="2" name="Title 1">
            <a:extLst>
              <a:ext uri="{FF2B5EF4-FFF2-40B4-BE49-F238E27FC236}">
                <a16:creationId xmlns:a16="http://schemas.microsoft.com/office/drawing/2014/main" id="{0CE2C1FB-CABB-178B-D739-7CB7591FFC31}"/>
              </a:ext>
            </a:extLst>
          </p:cNvPr>
          <p:cNvSpPr>
            <a:spLocks noGrp="1"/>
          </p:cNvSpPr>
          <p:nvPr>
            <p:ph type="title" idx="4294967295"/>
          </p:nvPr>
        </p:nvSpPr>
        <p:spPr>
          <a:xfrm>
            <a:off x="628650" y="-993775"/>
            <a:ext cx="7886700" cy="993775"/>
          </a:xfrm>
          <a:prstGeom prst="rect">
            <a:avLst/>
          </a:prstGeom>
        </p:spPr>
        <p:txBody>
          <a:bodyPr anchor="b"/>
          <a:lstStyle/>
          <a:p>
            <a:r>
              <a:rPr lang="en-US" dirty="0"/>
              <a:t>Review Results</a:t>
            </a:r>
          </a:p>
        </p:txBody>
      </p:sp>
      <p:pic>
        <p:nvPicPr>
          <p:cNvPr id="304" name="Google Shape;304;p38" descr="Screenshot ot the Select a Contractor pag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4000" cy="5133025"/>
          </a:xfrm>
          <a:prstGeom prst="rect">
            <a:avLst/>
          </a:prstGeom>
          <a:noFill/>
          <a:ln>
            <a:noFill/>
          </a:ln>
        </p:spPr>
      </p:pic>
      <p:sp>
        <p:nvSpPr>
          <p:cNvPr id="303" name="Google Shape;303;p38"/>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26</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2" name="Title 1">
            <a:extLst>
              <a:ext uri="{FF2B5EF4-FFF2-40B4-BE49-F238E27FC236}">
                <a16:creationId xmlns:a16="http://schemas.microsoft.com/office/drawing/2014/main" id="{3E6AE1A5-835F-33A2-960D-E17CD7BA922C}"/>
              </a:ext>
            </a:extLst>
          </p:cNvPr>
          <p:cNvSpPr>
            <a:spLocks noGrp="1"/>
          </p:cNvSpPr>
          <p:nvPr>
            <p:ph type="title" idx="4294967295"/>
          </p:nvPr>
        </p:nvSpPr>
        <p:spPr>
          <a:xfrm>
            <a:off x="628650" y="-993775"/>
            <a:ext cx="7886700" cy="993775"/>
          </a:xfrm>
          <a:prstGeom prst="rect">
            <a:avLst/>
          </a:prstGeom>
        </p:spPr>
        <p:txBody>
          <a:bodyPr anchor="b"/>
          <a:lstStyle/>
          <a:p>
            <a:r>
              <a:rPr lang="en-US" dirty="0"/>
              <a:t>Socio-Economic Legend</a:t>
            </a:r>
          </a:p>
        </p:txBody>
      </p:sp>
      <p:pic>
        <p:nvPicPr>
          <p:cNvPr id="310" name="Google Shape;310;p39" descr="Screenshot ot the Pop Up Socio-Economic Designation Legend"/>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0" y="0"/>
            <a:ext cx="9143999" cy="5143500"/>
          </a:xfrm>
          <a:prstGeom prst="rect">
            <a:avLst/>
          </a:prstGeom>
          <a:noFill/>
          <a:ln>
            <a:noFill/>
          </a:ln>
        </p:spPr>
      </p:pic>
      <p:sp>
        <p:nvSpPr>
          <p:cNvPr id="309" name="Google Shape;309;p39"/>
          <p:cNvSpPr txBox="1">
            <a:spLocks noGrp="1"/>
          </p:cNvSpPr>
          <p:nvPr>
            <p:ph type="sldNum" idx="12"/>
          </p:nvPr>
        </p:nvSpPr>
        <p:spPr>
          <a:xfrm>
            <a:off x="8472458" y="47394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2" name="Title 1">
            <a:extLst>
              <a:ext uri="{FF2B5EF4-FFF2-40B4-BE49-F238E27FC236}">
                <a16:creationId xmlns:a16="http://schemas.microsoft.com/office/drawing/2014/main" id="{ABB46140-CAE0-AE20-D140-FAB8E4E226D0}"/>
              </a:ext>
            </a:extLst>
          </p:cNvPr>
          <p:cNvSpPr>
            <a:spLocks noGrp="1"/>
          </p:cNvSpPr>
          <p:nvPr>
            <p:ph type="title" idx="4294967295"/>
          </p:nvPr>
        </p:nvSpPr>
        <p:spPr>
          <a:xfrm>
            <a:off x="628650" y="-993775"/>
            <a:ext cx="7886700" cy="993775"/>
          </a:xfrm>
          <a:prstGeom prst="rect">
            <a:avLst/>
          </a:prstGeom>
        </p:spPr>
        <p:txBody>
          <a:bodyPr anchor="b"/>
          <a:lstStyle/>
          <a:p>
            <a:r>
              <a:rPr lang="en-US" dirty="0"/>
              <a:t>Thank You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2" name="Title 1">
            <a:extLst>
              <a:ext uri="{FF2B5EF4-FFF2-40B4-BE49-F238E27FC236}">
                <a16:creationId xmlns:a16="http://schemas.microsoft.com/office/drawing/2014/main" id="{E5A9EA8A-DE4A-FD7D-FAF0-B67B26390D70}"/>
              </a:ext>
            </a:extLst>
          </p:cNvPr>
          <p:cNvSpPr>
            <a:spLocks noGrp="1"/>
          </p:cNvSpPr>
          <p:nvPr>
            <p:ph type="title" idx="4294967295"/>
          </p:nvPr>
        </p:nvSpPr>
        <p:spPr>
          <a:xfrm>
            <a:off x="628650" y="-993775"/>
            <a:ext cx="7886700" cy="993775"/>
          </a:xfrm>
          <a:prstGeom prst="rect">
            <a:avLst/>
          </a:prstGeom>
        </p:spPr>
        <p:txBody>
          <a:bodyPr anchor="b"/>
          <a:lstStyle/>
          <a:p>
            <a:r>
              <a:rPr lang="en-US" dirty="0"/>
              <a:t>GSA Starmark Logo – America 250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5"/>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What are we going to cover today?</a:t>
            </a:r>
            <a:endParaRPr sz="1800" b="1">
              <a:latin typeface="Merriweather"/>
              <a:ea typeface="Merriweather"/>
              <a:cs typeface="Merriweather"/>
              <a:sym typeface="Merriweather"/>
            </a:endParaRPr>
          </a:p>
        </p:txBody>
      </p:sp>
      <p:cxnSp>
        <p:nvCxnSpPr>
          <p:cNvPr id="85" name="Google Shape;85;p15">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84" name="Google Shape;84;p15"/>
          <p:cNvSpPr txBox="1">
            <a:spLocks noGrp="1"/>
          </p:cNvSpPr>
          <p:nvPr>
            <p:ph type="body" idx="1"/>
          </p:nvPr>
        </p:nvSpPr>
        <p:spPr>
          <a:xfrm>
            <a:off x="311700" y="1152475"/>
            <a:ext cx="81417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467E"/>
                </a:solidFill>
                <a:latin typeface="Merriweather Medium"/>
                <a:ea typeface="Merriweather Medium"/>
                <a:cs typeface="Merriweather Medium"/>
                <a:sym typeface="Merriweather Medium"/>
              </a:rPr>
              <a:t>Introduce eBuy:</a:t>
            </a:r>
            <a:endParaRPr i="1">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Who uses eBuy and what types of requests get created</a:t>
            </a:r>
            <a:endParaRPr sz="1200">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it has been making people’s lives easier for two decades</a:t>
            </a:r>
            <a:endParaRPr sz="1200">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What programs and vehicles does it support?</a:t>
            </a:r>
            <a:endParaRPr sz="1200">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endParaRPr>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Medium"/>
                <a:ea typeface="Merriweather Medium"/>
                <a:cs typeface="Merriweather Medium"/>
                <a:sym typeface="Merriweather Medium"/>
              </a:rPr>
              <a:t>Register and request:</a:t>
            </a:r>
            <a:endParaRPr>
              <a:solidFill>
                <a:srgbClr val="00467E"/>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to register for a FAS ID and/or link your PIV/CAC card</a:t>
            </a:r>
            <a:endParaRPr sz="1200" i="1">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to choose a vehicle, and select sources</a:t>
            </a:r>
            <a:endParaRPr sz="1200">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Completing the request details, and posting the request</a:t>
            </a:r>
            <a:endParaRPr sz="1200">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endParaRPr>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Medium"/>
                <a:ea typeface="Merriweather Medium"/>
                <a:cs typeface="Merriweather Medium"/>
                <a:sym typeface="Merriweather Medium"/>
              </a:rPr>
              <a:t>Amend, award, and afterwards</a:t>
            </a:r>
            <a:endParaRPr>
              <a:solidFill>
                <a:srgbClr val="00467E"/>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to amend requests and address questions</a:t>
            </a:r>
            <a:endParaRPr sz="1200">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to review quotes and make an award notification</a:t>
            </a:r>
            <a:endParaRPr sz="1200">
              <a:solidFill>
                <a:schemeClr val="dk1"/>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How to archive or reissue requests</a:t>
            </a:r>
            <a:endParaRPr sz="1200">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endParaRPr>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Medium"/>
                <a:ea typeface="Merriweather Medium"/>
                <a:cs typeface="Merriweather Medium"/>
                <a:sym typeface="Merriweather Medium"/>
              </a:rPr>
              <a:t>Wrap up and questions</a:t>
            </a:r>
            <a:endParaRPr>
              <a:solidFill>
                <a:srgbClr val="00467E"/>
              </a:solidFill>
              <a:latin typeface="Merriweather Medium"/>
              <a:ea typeface="Merriweather Medium"/>
              <a:cs typeface="Merriweather Medium"/>
              <a:sym typeface="Merriweather Medium"/>
            </a:endParaRPr>
          </a:p>
          <a:p>
            <a:pPr marL="457200" lvl="0" indent="-304800" algn="l" rtl="0">
              <a:spcBef>
                <a:spcPts val="0"/>
              </a:spcBef>
              <a:spcAft>
                <a:spcPts val="0"/>
              </a:spcAft>
              <a:buClr>
                <a:schemeClr val="dk1"/>
              </a:buClr>
              <a:buSzPts val="1200"/>
              <a:buFont typeface="Merriweather Medium"/>
              <a:buChar char="●"/>
            </a:pPr>
            <a:r>
              <a:rPr lang="en" sz="1200">
                <a:solidFill>
                  <a:schemeClr val="dk1"/>
                </a:solidFill>
                <a:latin typeface="Merriweather Medium"/>
                <a:ea typeface="Merriweather Medium"/>
                <a:cs typeface="Merriweather Medium"/>
                <a:sym typeface="Merriweather Medium"/>
              </a:rPr>
              <a:t>Post presentation discussion and/or follow ups in more detail as needed.</a:t>
            </a:r>
            <a:endParaRPr sz="1200">
              <a:solidFill>
                <a:schemeClr val="dk1"/>
              </a:solidFill>
              <a:latin typeface="Merriweather Medium"/>
              <a:ea typeface="Merriweather Medium"/>
              <a:cs typeface="Merriweather Medium"/>
              <a:sym typeface="Merriweather Medium"/>
            </a:endParaRPr>
          </a:p>
          <a:p>
            <a:pPr marL="0" lvl="0" indent="0" algn="l" rtl="0">
              <a:spcBef>
                <a:spcPts val="0"/>
              </a:spcBef>
              <a:spcAft>
                <a:spcPts val="0"/>
              </a:spcAft>
              <a:buNone/>
            </a:pPr>
            <a:endParaRPr>
              <a:latin typeface="Merriweather Medium"/>
              <a:ea typeface="Merriweather Medium"/>
              <a:cs typeface="Merriweather Medium"/>
              <a:sym typeface="Merriweather Medium"/>
            </a:endParaRPr>
          </a:p>
        </p:txBody>
      </p:sp>
      <p:sp>
        <p:nvSpPr>
          <p:cNvPr id="83" name="Google Shape;83;p15"/>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6"/>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Merriweather"/>
                <a:ea typeface="Merriweather"/>
                <a:cs typeface="Merriweather"/>
                <a:sym typeface="Merriweather"/>
              </a:rPr>
              <a:t>What are the key takeaways?</a:t>
            </a:r>
            <a:endParaRPr sz="1800" b="1">
              <a:solidFill>
                <a:schemeClr val="dk1"/>
              </a:solidFill>
              <a:latin typeface="Merriweather"/>
              <a:ea typeface="Merriweather"/>
              <a:cs typeface="Merriweather"/>
              <a:sym typeface="Merriweather"/>
            </a:endParaRPr>
          </a:p>
        </p:txBody>
      </p:sp>
      <p:cxnSp>
        <p:nvCxnSpPr>
          <p:cNvPr id="93" name="Google Shape;93;p16">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91" name="Google Shape;91;p16"/>
          <p:cNvSpPr txBox="1">
            <a:spLocks noGrp="1"/>
          </p:cNvSpPr>
          <p:nvPr>
            <p:ph type="body" idx="1"/>
          </p:nvPr>
        </p:nvSpPr>
        <p:spPr>
          <a:xfrm>
            <a:off x="311700" y="3624925"/>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What eBuy is, what are the benefits of using it, and where it fits in FAS’ acquisition toolbox.</a:t>
            </a:r>
            <a:endParaRPr>
              <a:latin typeface="Merriweather"/>
              <a:ea typeface="Merriweather"/>
              <a:cs typeface="Merriweather"/>
              <a:sym typeface="Merriweather"/>
            </a:endParaRPr>
          </a:p>
        </p:txBody>
      </p:sp>
      <p:sp>
        <p:nvSpPr>
          <p:cNvPr id="94" name="Google Shape;94;p16">
            <a:extLst>
              <a:ext uri="{C183D7F6-B498-43B3-948B-1728B52AA6E4}">
                <adec:decorative xmlns:adec="http://schemas.microsoft.com/office/drawing/2017/decorative" val="1"/>
              </a:ext>
            </a:extLst>
          </p:cNvPr>
          <p:cNvSpPr/>
          <p:nvPr/>
        </p:nvSpPr>
        <p:spPr>
          <a:xfrm>
            <a:off x="311700" y="1182715"/>
            <a:ext cx="2441400" cy="2336400"/>
          </a:xfrm>
          <a:prstGeom prst="rect">
            <a:avLst/>
          </a:prstGeom>
          <a:solidFill>
            <a:srgbClr val="0E4D6C"/>
          </a:solidFill>
          <a:ln w="8150" cap="flat" cmpd="sng">
            <a:solidFill>
              <a:srgbClr val="00467E"/>
            </a:solidFill>
            <a:prstDash val="solid"/>
            <a:round/>
            <a:headEnd type="none" w="sm" len="sm"/>
            <a:tailEnd type="none" w="sm" len="sm"/>
          </a:ln>
        </p:spPr>
        <p:txBody>
          <a:bodyPr spcFirstLastPara="1" wrap="square" lIns="78300" tIns="78300" rIns="78300" bIns="78300" anchor="ctr" anchorCtr="0">
            <a:noAutofit/>
          </a:bodyPr>
          <a:lstStyle/>
          <a:p>
            <a:pPr marL="0" lvl="0" indent="0" algn="ctr" rtl="0">
              <a:spcBef>
                <a:spcPts val="0"/>
              </a:spcBef>
              <a:spcAft>
                <a:spcPts val="0"/>
              </a:spcAft>
              <a:buNone/>
            </a:pPr>
            <a:endParaRPr sz="1199">
              <a:solidFill>
                <a:srgbClr val="FFFFFF"/>
              </a:solidFill>
            </a:endParaRPr>
          </a:p>
        </p:txBody>
      </p:sp>
      <p:pic>
        <p:nvPicPr>
          <p:cNvPr id="95" name="Google Shape;95;p16">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435804" y="1348274"/>
            <a:ext cx="2179887" cy="1986927"/>
          </a:xfrm>
          <a:prstGeom prst="rect">
            <a:avLst/>
          </a:prstGeom>
          <a:noFill/>
          <a:ln>
            <a:noFill/>
          </a:ln>
        </p:spPr>
      </p:pic>
      <p:sp>
        <p:nvSpPr>
          <p:cNvPr id="99" name="Google Shape;99;p16"/>
          <p:cNvSpPr txBox="1">
            <a:spLocks noGrp="1"/>
          </p:cNvSpPr>
          <p:nvPr>
            <p:ph type="body" idx="1"/>
          </p:nvPr>
        </p:nvSpPr>
        <p:spPr>
          <a:xfrm>
            <a:off x="3498775" y="3624850"/>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How to use eBuy to request quotes, proposals, or information.</a:t>
            </a:r>
            <a:endParaRPr>
              <a:latin typeface="Merriweather"/>
              <a:ea typeface="Merriweather"/>
              <a:cs typeface="Merriweather"/>
              <a:sym typeface="Merriweather"/>
            </a:endParaRPr>
          </a:p>
        </p:txBody>
      </p:sp>
      <p:pic>
        <p:nvPicPr>
          <p:cNvPr id="96" name="Google Shape;96;p16">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98775" y="1182700"/>
            <a:ext cx="2441400" cy="2336375"/>
          </a:xfrm>
          <a:prstGeom prst="rect">
            <a:avLst/>
          </a:prstGeom>
          <a:noFill/>
          <a:ln>
            <a:noFill/>
          </a:ln>
        </p:spPr>
      </p:pic>
      <p:sp>
        <p:nvSpPr>
          <p:cNvPr id="100" name="Google Shape;100;p16"/>
          <p:cNvSpPr txBox="1">
            <a:spLocks noGrp="1"/>
          </p:cNvSpPr>
          <p:nvPr>
            <p:ph type="body" idx="1"/>
          </p:nvPr>
        </p:nvSpPr>
        <p:spPr>
          <a:xfrm>
            <a:off x="6390900" y="3656688"/>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Merriweather"/>
                <a:ea typeface="Merriweather"/>
                <a:cs typeface="Merriweather"/>
                <a:sym typeface="Merriweather"/>
              </a:rPr>
              <a:t>Ideas for marketing eBuy to your customers, clients, and contract holders.</a:t>
            </a:r>
            <a:endParaRPr>
              <a:latin typeface="Merriweather"/>
              <a:ea typeface="Merriweather"/>
              <a:cs typeface="Merriweather"/>
              <a:sym typeface="Merriweather"/>
            </a:endParaRPr>
          </a:p>
        </p:txBody>
      </p:sp>
      <p:sp>
        <p:nvSpPr>
          <p:cNvPr id="97" name="Google Shape;97;p16">
            <a:extLst>
              <a:ext uri="{C183D7F6-B498-43B3-948B-1728B52AA6E4}">
                <adec:decorative xmlns:adec="http://schemas.microsoft.com/office/drawing/2017/decorative" val="1"/>
              </a:ext>
            </a:extLst>
          </p:cNvPr>
          <p:cNvSpPr/>
          <p:nvPr/>
        </p:nvSpPr>
        <p:spPr>
          <a:xfrm>
            <a:off x="6390909" y="1162301"/>
            <a:ext cx="2441400" cy="2336400"/>
          </a:xfrm>
          <a:prstGeom prst="rect">
            <a:avLst/>
          </a:prstGeom>
          <a:solidFill>
            <a:srgbClr val="F7A236"/>
          </a:solidFill>
          <a:ln w="8150" cap="flat" cmpd="sng">
            <a:solidFill>
              <a:srgbClr val="00467E"/>
            </a:solidFill>
            <a:prstDash val="solid"/>
            <a:round/>
            <a:headEnd type="none" w="sm" len="sm"/>
            <a:tailEnd type="none" w="sm" len="sm"/>
          </a:ln>
        </p:spPr>
        <p:txBody>
          <a:bodyPr spcFirstLastPara="1" wrap="square" lIns="78300" tIns="78300" rIns="78300" bIns="78300" anchor="ctr" anchorCtr="0">
            <a:noAutofit/>
          </a:bodyPr>
          <a:lstStyle/>
          <a:p>
            <a:pPr marL="0" lvl="0" indent="0" algn="ctr" rtl="0">
              <a:spcBef>
                <a:spcPts val="0"/>
              </a:spcBef>
              <a:spcAft>
                <a:spcPts val="0"/>
              </a:spcAft>
              <a:buNone/>
            </a:pPr>
            <a:endParaRPr sz="1199">
              <a:solidFill>
                <a:srgbClr val="FFFFFF"/>
              </a:solidFill>
            </a:endParaRPr>
          </a:p>
        </p:txBody>
      </p:sp>
      <p:pic>
        <p:nvPicPr>
          <p:cNvPr id="98" name="Google Shape;98;p16">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80826" y="1320241"/>
            <a:ext cx="2086564" cy="2086564"/>
          </a:xfrm>
          <a:prstGeom prst="rect">
            <a:avLst/>
          </a:prstGeom>
          <a:noFill/>
          <a:ln>
            <a:noFill/>
          </a:ln>
        </p:spPr>
      </p:pic>
      <p:sp>
        <p:nvSpPr>
          <p:cNvPr id="92" name="Google Shape;92;p16"/>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title"/>
          </p:nvPr>
        </p:nvSpPr>
        <p:spPr>
          <a:xfrm>
            <a:off x="311700" y="17811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chemeClr val="dk1"/>
              </a:buClr>
              <a:buFont typeface="Arial"/>
              <a:buNone/>
            </a:pPr>
            <a:r>
              <a:rPr lang="en" sz="4098">
                <a:solidFill>
                  <a:schemeClr val="dk1"/>
                </a:solidFill>
                <a:latin typeface="Merriweather"/>
                <a:ea typeface="Merriweather"/>
                <a:cs typeface="Merriweather"/>
                <a:sym typeface="Merriweather"/>
              </a:rPr>
              <a:t>Introducing eBuy</a:t>
            </a:r>
            <a:endParaRPr>
              <a:latin typeface="Merriweather"/>
              <a:ea typeface="Merriweather"/>
              <a:cs typeface="Merriweather"/>
              <a:sym typeface="Merriweather"/>
            </a:endParaRPr>
          </a:p>
        </p:txBody>
      </p:sp>
      <p:sp>
        <p:nvSpPr>
          <p:cNvPr id="107" name="Google Shape;107;p17"/>
          <p:cNvSpPr txBox="1">
            <a:spLocks noGrp="1"/>
          </p:cNvSpPr>
          <p:nvPr>
            <p:ph type="title"/>
          </p:nvPr>
        </p:nvSpPr>
        <p:spPr>
          <a:xfrm>
            <a:off x="311700" y="2809550"/>
            <a:ext cx="8520600" cy="841800"/>
          </a:xfrm>
          <a:prstGeom prst="rect">
            <a:avLst/>
          </a:prstGeom>
        </p:spPr>
        <p:txBody>
          <a:bodyPr spcFirstLastPara="1" wrap="square" lIns="91425" tIns="91425" rIns="91425" bIns="91425" anchor="ctr" anchorCtr="0">
            <a:noAutofit/>
          </a:bodyPr>
          <a:lstStyle/>
          <a:p>
            <a:pPr marL="6425" marR="2570" lvl="0" indent="0" algn="ctr" rtl="0">
              <a:lnSpc>
                <a:spcPct val="109882"/>
              </a:lnSpc>
              <a:spcBef>
                <a:spcPts val="0"/>
              </a:spcBef>
              <a:spcAft>
                <a:spcPts val="0"/>
              </a:spcAft>
              <a:buClr>
                <a:srgbClr val="000000"/>
              </a:buClr>
              <a:buSzPts val="1100"/>
              <a:buFont typeface="Arial"/>
              <a:buNone/>
            </a:pPr>
            <a:r>
              <a:rPr lang="en" sz="2100">
                <a:solidFill>
                  <a:schemeClr val="dk1"/>
                </a:solidFill>
                <a:latin typeface="Merriweather"/>
                <a:ea typeface="Merriweather"/>
                <a:cs typeface="Merriweather"/>
                <a:sym typeface="Merriweather"/>
              </a:rPr>
              <a:t>How eBuy helps you with your work.</a:t>
            </a:r>
            <a:endParaRPr sz="2100">
              <a:latin typeface="Merriweather"/>
              <a:ea typeface="Merriweather"/>
              <a:cs typeface="Merriweather"/>
              <a:sym typeface="Merriweather"/>
            </a:endParaRPr>
          </a:p>
        </p:txBody>
      </p:sp>
      <p:cxnSp>
        <p:nvCxnSpPr>
          <p:cNvPr id="108" name="Google Shape;108;p17">
            <a:extLst>
              <a:ext uri="{C183D7F6-B498-43B3-948B-1728B52AA6E4}">
                <adec:decorative xmlns:adec="http://schemas.microsoft.com/office/drawing/2017/decorative" val="1"/>
              </a:ext>
            </a:extLst>
          </p:cNvPr>
          <p:cNvCxnSpPr/>
          <p:nvPr/>
        </p:nvCxnSpPr>
        <p:spPr>
          <a:xfrm>
            <a:off x="2190750" y="3452825"/>
            <a:ext cx="4776900" cy="0"/>
          </a:xfrm>
          <a:prstGeom prst="straightConnector1">
            <a:avLst/>
          </a:prstGeom>
          <a:noFill/>
          <a:ln w="9525" cap="flat" cmpd="sng">
            <a:solidFill>
              <a:schemeClr val="dk2"/>
            </a:solidFill>
            <a:prstDash val="solid"/>
            <a:round/>
            <a:headEnd type="none" w="med" len="med"/>
            <a:tailEnd type="none" w="med" len="med"/>
          </a:ln>
        </p:spPr>
      </p:cxnSp>
      <p:sp>
        <p:nvSpPr>
          <p:cNvPr id="106" name="Google Shape;106;p17"/>
          <p:cNvSpPr txBox="1">
            <a:spLocks noGrp="1"/>
          </p:cNvSpPr>
          <p:nvPr>
            <p:ph type="sldNum" idx="12"/>
          </p:nvPr>
        </p:nvSpPr>
        <p:spPr>
          <a:xfrm>
            <a:off x="8472458" y="47775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18" descr="An AI generate background image of a conference room full of professionals looking confused and/or frustrated."/>
          <p:cNvPicPr preferRelativeResize="0"/>
          <p:nvPr/>
        </p:nvPicPr>
        <p:blipFill>
          <a:blip r:embed="rId3">
            <a:alphaModFix/>
          </a:blip>
          <a:stretch>
            <a:fillRect/>
          </a:stretch>
        </p:blipFill>
        <p:spPr>
          <a:xfrm>
            <a:off x="0" y="0"/>
            <a:ext cx="9144000" cy="5143500"/>
          </a:xfrm>
          <a:prstGeom prst="rect">
            <a:avLst/>
          </a:prstGeom>
          <a:noFill/>
          <a:ln>
            <a:noFill/>
          </a:ln>
        </p:spPr>
      </p:pic>
      <p:sp>
        <p:nvSpPr>
          <p:cNvPr id="114" name="Google Shape;114;p18">
            <a:extLst>
              <a:ext uri="{C183D7F6-B498-43B3-948B-1728B52AA6E4}">
                <adec:decorative xmlns:adec="http://schemas.microsoft.com/office/drawing/2017/decorative" val="1"/>
              </a:ext>
            </a:extLst>
          </p:cNvPr>
          <p:cNvSpPr/>
          <p:nvPr/>
        </p:nvSpPr>
        <p:spPr>
          <a:xfrm>
            <a:off x="0" y="0"/>
            <a:ext cx="9144000" cy="5143500"/>
          </a:xfrm>
          <a:prstGeom prst="rect">
            <a:avLst/>
          </a:prstGeom>
          <a:solidFill>
            <a:srgbClr val="096B9B">
              <a:alpha val="59120"/>
            </a:srgbClr>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15" name="Google Shape;115;p18"/>
          <p:cNvSpPr txBox="1">
            <a:spLocks noGrp="1"/>
          </p:cNvSpPr>
          <p:nvPr>
            <p:ph type="title"/>
          </p:nvPr>
        </p:nvSpPr>
        <p:spPr>
          <a:xfrm>
            <a:off x="184650" y="157200"/>
            <a:ext cx="8774700" cy="6402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b" anchorCtr="0">
            <a:normAutofit/>
          </a:bodyPr>
          <a:lstStyle/>
          <a:p>
            <a:pPr marL="0" lvl="0" indent="0" algn="l" rtl="0">
              <a:spcBef>
                <a:spcPts val="0"/>
              </a:spcBef>
              <a:spcAft>
                <a:spcPts val="0"/>
              </a:spcAft>
              <a:buNone/>
            </a:pPr>
            <a:r>
              <a:rPr lang="en">
                <a:solidFill>
                  <a:schemeClr val="lt1"/>
                </a:solidFill>
                <a:latin typeface="Merriweather SemiBold"/>
                <a:ea typeface="Merriweather SemiBold"/>
                <a:cs typeface="Merriweather SemiBold"/>
                <a:sym typeface="Merriweather SemiBold"/>
              </a:rPr>
              <a:t>Have you ever found yourself…</a:t>
            </a:r>
            <a:endParaRPr>
              <a:solidFill>
                <a:schemeClr val="lt1"/>
              </a:solidFill>
              <a:latin typeface="Merriweather SemiBold"/>
              <a:ea typeface="Merriweather SemiBold"/>
              <a:cs typeface="Merriweather SemiBold"/>
              <a:sym typeface="Merriweather SemiBold"/>
            </a:endParaRPr>
          </a:p>
        </p:txBody>
      </p:sp>
      <p:sp>
        <p:nvSpPr>
          <p:cNvPr id="116" name="Google Shape;116;p18"/>
          <p:cNvSpPr txBox="1"/>
          <p:nvPr/>
        </p:nvSpPr>
        <p:spPr>
          <a:xfrm>
            <a:off x="828050" y="1349500"/>
            <a:ext cx="5079900" cy="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erriweather Medium"/>
                <a:ea typeface="Merriweather Medium"/>
                <a:cs typeface="Merriweather Medium"/>
                <a:sym typeface="Merriweather Medium"/>
              </a:rPr>
              <a:t>…Needing a quote or proposal for a service, but having no idea where to start?</a:t>
            </a:r>
            <a:endParaRPr sz="1800">
              <a:solidFill>
                <a:schemeClr val="lt1"/>
              </a:solidFill>
              <a:latin typeface="Merriweather Medium"/>
              <a:ea typeface="Merriweather Medium"/>
              <a:cs typeface="Merriweather Medium"/>
              <a:sym typeface="Merriweather Medium"/>
            </a:endParaRPr>
          </a:p>
        </p:txBody>
      </p:sp>
      <p:sp>
        <p:nvSpPr>
          <p:cNvPr id="117" name="Google Shape;117;p18"/>
          <p:cNvSpPr txBox="1"/>
          <p:nvPr/>
        </p:nvSpPr>
        <p:spPr>
          <a:xfrm>
            <a:off x="2032050" y="2487275"/>
            <a:ext cx="5079900" cy="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erriweather Medium"/>
                <a:ea typeface="Merriweather Medium"/>
                <a:cs typeface="Merriweather Medium"/>
                <a:sym typeface="Merriweather Medium"/>
              </a:rPr>
              <a:t>…Wondering whether a large quantity buy would enable you to get a better unit price?</a:t>
            </a:r>
            <a:endParaRPr sz="1800">
              <a:solidFill>
                <a:schemeClr val="lt1"/>
              </a:solidFill>
              <a:latin typeface="Merriweather Medium"/>
              <a:ea typeface="Merriweather Medium"/>
              <a:cs typeface="Merriweather Medium"/>
              <a:sym typeface="Merriweather Medium"/>
            </a:endParaRPr>
          </a:p>
        </p:txBody>
      </p:sp>
      <p:sp>
        <p:nvSpPr>
          <p:cNvPr id="118" name="Google Shape;118;p18"/>
          <p:cNvSpPr txBox="1"/>
          <p:nvPr/>
        </p:nvSpPr>
        <p:spPr>
          <a:xfrm>
            <a:off x="3505250" y="3625050"/>
            <a:ext cx="5079900" cy="789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lt1"/>
                </a:solidFill>
                <a:latin typeface="Merriweather Medium"/>
                <a:ea typeface="Merriweather Medium"/>
                <a:cs typeface="Merriweather Medium"/>
                <a:sym typeface="Merriweather Medium"/>
              </a:rPr>
              <a:t>…Wanting feedback on requirements or help identifying sources of supply?</a:t>
            </a:r>
            <a:endParaRPr sz="1800">
              <a:solidFill>
                <a:schemeClr val="lt1"/>
              </a:solidFill>
              <a:latin typeface="Merriweather Medium"/>
              <a:ea typeface="Merriweather Medium"/>
              <a:cs typeface="Merriweather Medium"/>
              <a:sym typeface="Merriweather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800" b="1">
                <a:solidFill>
                  <a:schemeClr val="dk1"/>
                </a:solidFill>
                <a:latin typeface="Merriweather"/>
                <a:ea typeface="Merriweather"/>
                <a:cs typeface="Merriweather"/>
                <a:sym typeface="Merriweather"/>
              </a:rPr>
              <a:t>You can do that with eBuy!</a:t>
            </a:r>
            <a:endParaRPr sz="1800" b="1">
              <a:solidFill>
                <a:schemeClr val="dk1"/>
              </a:solidFill>
              <a:latin typeface="Merriweather"/>
              <a:ea typeface="Merriweather"/>
              <a:cs typeface="Merriweather"/>
              <a:sym typeface="Merriweather"/>
            </a:endParaRPr>
          </a:p>
        </p:txBody>
      </p:sp>
      <p:cxnSp>
        <p:nvCxnSpPr>
          <p:cNvPr id="126" name="Google Shape;126;p19">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sp>
        <p:nvSpPr>
          <p:cNvPr id="124" name="Google Shape;124;p19"/>
          <p:cNvSpPr txBox="1">
            <a:spLocks noGrp="1"/>
          </p:cNvSpPr>
          <p:nvPr>
            <p:ph type="body" idx="1"/>
          </p:nvPr>
        </p:nvSpPr>
        <p:spPr>
          <a:xfrm>
            <a:off x="311700" y="3624925"/>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eBuy was designed with services in mind!  Post your statement of work and the details around your request and get responses.</a:t>
            </a:r>
            <a:endParaRPr sz="1200">
              <a:latin typeface="Merriweather"/>
              <a:ea typeface="Merriweather"/>
              <a:cs typeface="Merriweather"/>
              <a:sym typeface="Merriweather"/>
            </a:endParaRPr>
          </a:p>
        </p:txBody>
      </p:sp>
      <p:sp>
        <p:nvSpPr>
          <p:cNvPr id="129" name="Google Shape;129;p19">
            <a:extLst>
              <a:ext uri="{C183D7F6-B498-43B3-948B-1728B52AA6E4}">
                <adec:decorative xmlns:adec="http://schemas.microsoft.com/office/drawing/2017/decorative" val="1"/>
              </a:ext>
            </a:extLst>
          </p:cNvPr>
          <p:cNvSpPr/>
          <p:nvPr/>
        </p:nvSpPr>
        <p:spPr>
          <a:xfrm>
            <a:off x="311701" y="1273148"/>
            <a:ext cx="2494800" cy="2387400"/>
          </a:xfrm>
          <a:prstGeom prst="rect">
            <a:avLst/>
          </a:prstGeom>
          <a:solidFill>
            <a:srgbClr val="AFD69D"/>
          </a:solidFill>
          <a:ln w="8325" cap="flat" cmpd="sng">
            <a:solidFill>
              <a:srgbClr val="00467E"/>
            </a:solidFill>
            <a:prstDash val="solid"/>
            <a:round/>
            <a:headEnd type="none" w="sm" len="sm"/>
            <a:tailEnd type="none" w="sm" len="sm"/>
          </a:ln>
        </p:spPr>
        <p:txBody>
          <a:bodyPr spcFirstLastPara="1" wrap="square" lIns="80000" tIns="80000" rIns="80000" bIns="80000" anchor="ctr" anchorCtr="0">
            <a:noAutofit/>
          </a:bodyPr>
          <a:lstStyle/>
          <a:p>
            <a:pPr marL="0" lvl="0" indent="0" algn="ctr" rtl="0">
              <a:spcBef>
                <a:spcPts val="0"/>
              </a:spcBef>
              <a:spcAft>
                <a:spcPts val="0"/>
              </a:spcAft>
              <a:buNone/>
            </a:pPr>
            <a:endParaRPr sz="1225">
              <a:solidFill>
                <a:srgbClr val="FFFFFF"/>
              </a:solidFill>
            </a:endParaRPr>
          </a:p>
        </p:txBody>
      </p:sp>
      <p:pic>
        <p:nvPicPr>
          <p:cNvPr id="131" name="Google Shape;131;p19">
            <a:extLst>
              <a:ext uri="{C183D7F6-B498-43B3-948B-1728B52AA6E4}">
                <adec:decorative xmlns:adec="http://schemas.microsoft.com/office/drawing/2017/decorative" val="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615669" y="1491130"/>
            <a:ext cx="1936457" cy="1977262"/>
          </a:xfrm>
          <a:prstGeom prst="rect">
            <a:avLst/>
          </a:prstGeom>
          <a:noFill/>
          <a:ln>
            <a:noFill/>
          </a:ln>
        </p:spPr>
      </p:pic>
      <p:sp>
        <p:nvSpPr>
          <p:cNvPr id="134" name="Google Shape;134;p19"/>
          <p:cNvSpPr/>
          <p:nvPr/>
        </p:nvSpPr>
        <p:spPr>
          <a:xfrm rot="-750636">
            <a:off x="316975" y="1323549"/>
            <a:ext cx="2510298" cy="474376"/>
          </a:xfrm>
          <a:prstGeom prst="rect">
            <a:avLst/>
          </a:prstGeom>
        </p:spPr>
        <p:txBody>
          <a:bodyPr>
            <a:prstTxWarp prst="textPlain">
              <a:avLst/>
            </a:prstTxWarp>
          </a:bodyPr>
          <a:lstStyle/>
          <a:p>
            <a:pPr lvl="0" algn="ctr"/>
            <a:r>
              <a:rPr b="0" i="0">
                <a:ln w="9525" cap="flat" cmpd="sng">
                  <a:solidFill>
                    <a:srgbClr val="00467E"/>
                  </a:solidFill>
                  <a:prstDash val="solid"/>
                  <a:round/>
                  <a:headEnd type="none" w="sm" len="sm"/>
                  <a:tailEnd type="none" w="sm" len="sm"/>
                </a:ln>
                <a:solidFill>
                  <a:srgbClr val="0E4D6C"/>
                </a:solidFill>
                <a:latin typeface="Georgia"/>
              </a:rPr>
              <a:t>Services!</a:t>
            </a:r>
          </a:p>
        </p:txBody>
      </p:sp>
      <p:sp>
        <p:nvSpPr>
          <p:cNvPr id="127" name="Google Shape;127;p19"/>
          <p:cNvSpPr txBox="1">
            <a:spLocks noGrp="1"/>
          </p:cNvSpPr>
          <p:nvPr>
            <p:ph type="body" idx="1"/>
          </p:nvPr>
        </p:nvSpPr>
        <p:spPr>
          <a:xfrm>
            <a:off x="3498775" y="3624850"/>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eBuy makes it easy for you to compete for volume discounts.  Sellers can easily offer discounts beyond their normal contract price.</a:t>
            </a:r>
            <a:endParaRPr sz="1200">
              <a:latin typeface="Merriweather"/>
              <a:ea typeface="Merriweather"/>
              <a:cs typeface="Merriweather"/>
              <a:sym typeface="Merriweather"/>
            </a:endParaRPr>
          </a:p>
        </p:txBody>
      </p:sp>
      <p:pic>
        <p:nvPicPr>
          <p:cNvPr id="132" name="Google Shape;132;p19">
            <a:extLst>
              <a:ext uri="{C183D7F6-B498-43B3-948B-1728B52AA6E4}">
                <adec:decorative xmlns:adec="http://schemas.microsoft.com/office/drawing/2017/decorative" val="1"/>
              </a:ext>
            </a:extLst>
          </p:cNvPr>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472103" y="1244773"/>
            <a:ext cx="2494756" cy="2366519"/>
          </a:xfrm>
          <a:prstGeom prst="rect">
            <a:avLst/>
          </a:prstGeom>
          <a:noFill/>
          <a:ln>
            <a:noFill/>
          </a:ln>
        </p:spPr>
      </p:pic>
      <p:sp>
        <p:nvSpPr>
          <p:cNvPr id="135" name="Google Shape;135;p19"/>
          <p:cNvSpPr/>
          <p:nvPr/>
        </p:nvSpPr>
        <p:spPr>
          <a:xfrm rot="-750624">
            <a:off x="3272154" y="1231023"/>
            <a:ext cx="2694271" cy="300330"/>
          </a:xfrm>
          <a:prstGeom prst="rect">
            <a:avLst/>
          </a:prstGeom>
        </p:spPr>
        <p:txBody>
          <a:bodyPr>
            <a:prstTxWarp prst="textPlain">
              <a:avLst/>
            </a:prstTxWarp>
          </a:bodyPr>
          <a:lstStyle/>
          <a:p>
            <a:pPr lvl="0" algn="ctr"/>
            <a:r>
              <a:rPr b="0" i="0">
                <a:ln w="9525" cap="flat" cmpd="sng">
                  <a:solidFill>
                    <a:srgbClr val="00467E"/>
                  </a:solidFill>
                  <a:prstDash val="solid"/>
                  <a:round/>
                  <a:headEnd type="none" w="sm" len="sm"/>
                  <a:tailEnd type="none" w="sm" len="sm"/>
                </a:ln>
                <a:solidFill>
                  <a:srgbClr val="0E4D6C"/>
                </a:solidFill>
                <a:latin typeface="Georgia"/>
              </a:rPr>
              <a:t>Volume Discounts!</a:t>
            </a:r>
          </a:p>
        </p:txBody>
      </p:sp>
      <p:sp>
        <p:nvSpPr>
          <p:cNvPr id="128" name="Google Shape;128;p19"/>
          <p:cNvSpPr txBox="1">
            <a:spLocks noGrp="1"/>
          </p:cNvSpPr>
          <p:nvPr>
            <p:ph type="body" idx="1"/>
          </p:nvPr>
        </p:nvSpPr>
        <p:spPr>
          <a:xfrm>
            <a:off x="6390900" y="3656688"/>
            <a:ext cx="2441400" cy="943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200">
                <a:latin typeface="Merriweather"/>
                <a:ea typeface="Merriweather"/>
                <a:cs typeface="Merriweather"/>
                <a:sym typeface="Merriweather"/>
              </a:rPr>
              <a:t>Post draft requirements or requests for information to help find sources and/or get feedback for a future procurement.</a:t>
            </a:r>
            <a:endParaRPr sz="1200">
              <a:latin typeface="Merriweather"/>
              <a:ea typeface="Merriweather"/>
              <a:cs typeface="Merriweather"/>
              <a:sym typeface="Merriweather"/>
            </a:endParaRPr>
          </a:p>
        </p:txBody>
      </p:sp>
      <p:sp>
        <p:nvSpPr>
          <p:cNvPr id="130" name="Google Shape;130;p19">
            <a:extLst>
              <a:ext uri="{C183D7F6-B498-43B3-948B-1728B52AA6E4}">
                <adec:decorative xmlns:adec="http://schemas.microsoft.com/office/drawing/2017/decorative" val="1"/>
              </a:ext>
            </a:extLst>
          </p:cNvPr>
          <p:cNvSpPr/>
          <p:nvPr/>
        </p:nvSpPr>
        <p:spPr>
          <a:xfrm>
            <a:off x="6364195" y="1237450"/>
            <a:ext cx="2494800" cy="2387400"/>
          </a:xfrm>
          <a:prstGeom prst="rect">
            <a:avLst/>
          </a:prstGeom>
          <a:solidFill>
            <a:srgbClr val="95BEBA"/>
          </a:solidFill>
          <a:ln w="8325" cap="flat" cmpd="sng">
            <a:solidFill>
              <a:srgbClr val="00467E"/>
            </a:solidFill>
            <a:prstDash val="solid"/>
            <a:round/>
            <a:headEnd type="none" w="sm" len="sm"/>
            <a:tailEnd type="none" w="sm" len="sm"/>
          </a:ln>
        </p:spPr>
        <p:txBody>
          <a:bodyPr spcFirstLastPara="1" wrap="square" lIns="80000" tIns="80000" rIns="80000" bIns="80000" anchor="ctr" anchorCtr="0">
            <a:noAutofit/>
          </a:bodyPr>
          <a:lstStyle/>
          <a:p>
            <a:pPr marL="0" lvl="0" indent="0" algn="ctr" rtl="0">
              <a:spcBef>
                <a:spcPts val="0"/>
              </a:spcBef>
              <a:spcAft>
                <a:spcPts val="0"/>
              </a:spcAft>
              <a:buNone/>
            </a:pPr>
            <a:endParaRPr sz="1225">
              <a:solidFill>
                <a:srgbClr val="FFFFFF"/>
              </a:solidFill>
            </a:endParaRPr>
          </a:p>
        </p:txBody>
      </p:sp>
      <p:pic>
        <p:nvPicPr>
          <p:cNvPr id="133" name="Google Shape;133;p19">
            <a:extLst>
              <a:ext uri="{C183D7F6-B498-43B3-948B-1728B52AA6E4}">
                <adec:decorative xmlns:adec="http://schemas.microsoft.com/office/drawing/2017/decorative" val="1"/>
              </a:ext>
            </a:extLst>
          </p:cNvPr>
          <p:cNvPicPr preferRelativeResize="0"/>
          <p:nvPr/>
        </p:nvPicPr>
        <p:blipFill>
          <a:blip r:embed="rId5" cstate="email">
            <a:alphaModFix/>
            <a:extLst>
              <a:ext uri="{28A0092B-C50C-407E-A947-70E740481C1C}">
                <a14:useLocalDpi xmlns:a14="http://schemas.microsoft.com/office/drawing/2010/main"/>
              </a:ext>
            </a:extLst>
          </a:blip>
          <a:stretch>
            <a:fillRect/>
          </a:stretch>
        </p:blipFill>
        <p:spPr>
          <a:xfrm>
            <a:off x="6558315" y="1358535"/>
            <a:ext cx="2138993" cy="2138993"/>
          </a:xfrm>
          <a:prstGeom prst="rect">
            <a:avLst/>
          </a:prstGeom>
          <a:noFill/>
          <a:ln>
            <a:noFill/>
          </a:ln>
        </p:spPr>
      </p:pic>
      <p:sp>
        <p:nvSpPr>
          <p:cNvPr id="136" name="Google Shape;136;p19"/>
          <p:cNvSpPr/>
          <p:nvPr/>
        </p:nvSpPr>
        <p:spPr>
          <a:xfrm rot="-750627">
            <a:off x="6224773" y="1232125"/>
            <a:ext cx="2719731" cy="439825"/>
          </a:xfrm>
          <a:prstGeom prst="rect">
            <a:avLst/>
          </a:prstGeom>
        </p:spPr>
        <p:txBody>
          <a:bodyPr>
            <a:prstTxWarp prst="textPlain">
              <a:avLst/>
            </a:prstTxWarp>
          </a:bodyPr>
          <a:lstStyle/>
          <a:p>
            <a:pPr lvl="0" algn="ctr"/>
            <a:r>
              <a:rPr b="0" i="0">
                <a:ln w="9525" cap="flat" cmpd="sng">
                  <a:solidFill>
                    <a:srgbClr val="00467E"/>
                  </a:solidFill>
                  <a:prstDash val="solid"/>
                  <a:round/>
                  <a:headEnd type="none" w="sm" len="sm"/>
                  <a:tailEnd type="none" w="sm" len="sm"/>
                </a:ln>
                <a:solidFill>
                  <a:srgbClr val="0E4D6C"/>
                </a:solidFill>
                <a:latin typeface="Georgia"/>
              </a:rPr>
              <a:t>Market Research!</a:t>
            </a:r>
          </a:p>
        </p:txBody>
      </p:sp>
      <p:sp>
        <p:nvSpPr>
          <p:cNvPr id="125" name="Google Shape;125;p19"/>
          <p:cNvSpPr txBox="1">
            <a:spLocks noGrp="1"/>
          </p:cNvSpPr>
          <p:nvPr>
            <p:ph type="sldNum" idx="12"/>
          </p:nvPr>
        </p:nvSpPr>
        <p:spPr>
          <a:xfrm>
            <a:off x="847245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0"/>
          <p:cNvSpPr txBox="1">
            <a:spLocks noGrp="1"/>
          </p:cNvSpPr>
          <p:nvPr>
            <p:ph type="title"/>
          </p:nvPr>
        </p:nvSpPr>
        <p:spPr>
          <a:xfrm>
            <a:off x="311700" y="445025"/>
            <a:ext cx="8520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1800" b="1">
                <a:latin typeface="Merriweather"/>
                <a:ea typeface="Merriweather"/>
                <a:cs typeface="Merriweather"/>
                <a:sym typeface="Merriweather"/>
              </a:rPr>
              <a:t>Who can use eBuy?</a:t>
            </a:r>
            <a:endParaRPr sz="1800" b="1">
              <a:latin typeface="Merriweather"/>
              <a:ea typeface="Merriweather"/>
              <a:cs typeface="Merriweather"/>
              <a:sym typeface="Merriweather"/>
            </a:endParaRPr>
          </a:p>
        </p:txBody>
      </p:sp>
      <p:cxnSp>
        <p:nvCxnSpPr>
          <p:cNvPr id="144" name="Google Shape;144;p20">
            <a:extLst>
              <a:ext uri="{C183D7F6-B498-43B3-948B-1728B52AA6E4}">
                <adec:decorative xmlns:adec="http://schemas.microsoft.com/office/drawing/2017/decorative" val="1"/>
              </a:ext>
            </a:extLst>
          </p:cNvPr>
          <p:cNvCxnSpPr/>
          <p:nvPr/>
        </p:nvCxnSpPr>
        <p:spPr>
          <a:xfrm>
            <a:off x="305390" y="1076925"/>
            <a:ext cx="5497200" cy="0"/>
          </a:xfrm>
          <a:prstGeom prst="straightConnector1">
            <a:avLst/>
          </a:prstGeom>
          <a:noFill/>
          <a:ln w="9525" cap="flat" cmpd="sng">
            <a:solidFill>
              <a:schemeClr val="dk2"/>
            </a:solidFill>
            <a:prstDash val="solid"/>
            <a:round/>
            <a:headEnd type="none" w="med" len="med"/>
            <a:tailEnd type="none" w="med" len="med"/>
          </a:ln>
        </p:spPr>
      </p:cxnSp>
      <p:pic>
        <p:nvPicPr>
          <p:cNvPr id="145" name="Google Shape;145;p20" descr="Screenshot of the eBuy site"/>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152400" y="1272200"/>
            <a:ext cx="4133851" cy="2718599"/>
          </a:xfrm>
          <a:prstGeom prst="rect">
            <a:avLst/>
          </a:prstGeom>
          <a:noFill/>
          <a:ln w="9525" cap="flat" cmpd="sng">
            <a:solidFill>
              <a:schemeClr val="dk2"/>
            </a:solidFill>
            <a:prstDash val="solid"/>
            <a:round/>
            <a:headEnd type="none" w="sm" len="sm"/>
            <a:tailEnd type="none" w="sm" len="sm"/>
          </a:ln>
        </p:spPr>
      </p:pic>
      <p:sp>
        <p:nvSpPr>
          <p:cNvPr id="143" name="Google Shape;143;p20"/>
          <p:cNvSpPr txBox="1">
            <a:spLocks noGrp="1"/>
          </p:cNvSpPr>
          <p:nvPr>
            <p:ph type="body" idx="1"/>
          </p:nvPr>
        </p:nvSpPr>
        <p:spPr>
          <a:xfrm>
            <a:off x="4413575" y="1152475"/>
            <a:ext cx="40401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rgbClr val="00467E"/>
                </a:solidFill>
                <a:latin typeface="Merriweather"/>
                <a:ea typeface="Merriweather"/>
                <a:cs typeface="Merriweather"/>
                <a:sym typeface="Merriweather"/>
              </a:rPr>
              <a:t>As a buyer:</a:t>
            </a:r>
            <a:endParaRPr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Federal agency buyers have full access to request quotes, proposals, or information on all listed acquisition vehicles.</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State and Local agency buyers may post requests under Cooperative Purchasing and/or Disaster Recovery solutions.</a:t>
            </a:r>
            <a:endParaRPr sz="1200">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Native and Tribal users may use the tool in tandem with the authority they have.</a:t>
            </a:r>
            <a:endParaRPr sz="1200">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endParaRPr>
              <a:solidFill>
                <a:schemeClr val="dk1"/>
              </a:solidFill>
              <a:latin typeface="Merriweather"/>
              <a:ea typeface="Merriweather"/>
              <a:cs typeface="Merriweather"/>
              <a:sym typeface="Merriweather"/>
            </a:endParaRPr>
          </a:p>
          <a:p>
            <a:pPr marL="0" lvl="0" indent="0" algn="l" rtl="0">
              <a:spcBef>
                <a:spcPts val="0"/>
              </a:spcBef>
              <a:spcAft>
                <a:spcPts val="0"/>
              </a:spcAft>
              <a:buClr>
                <a:schemeClr val="dk1"/>
              </a:buClr>
              <a:buSzPts val="1100"/>
              <a:buFont typeface="Arial"/>
              <a:buNone/>
            </a:pPr>
            <a:r>
              <a:rPr lang="en">
                <a:solidFill>
                  <a:srgbClr val="00467E"/>
                </a:solidFill>
                <a:latin typeface="Merriweather"/>
                <a:ea typeface="Merriweather"/>
                <a:cs typeface="Merriweather"/>
                <a:sym typeface="Merriweather"/>
              </a:rPr>
              <a:t>As a seller:</a:t>
            </a:r>
            <a:endParaRPr i="1">
              <a:solidFill>
                <a:schemeClr val="dk1"/>
              </a:solidFill>
              <a:latin typeface="Merriweather"/>
              <a:ea typeface="Merriweather"/>
              <a:cs typeface="Merriweather"/>
              <a:sym typeface="Merriweather"/>
            </a:endParaRPr>
          </a:p>
          <a:p>
            <a:pPr marL="457200" lvl="0" indent="-304800" algn="l" rtl="0">
              <a:spcBef>
                <a:spcPts val="0"/>
              </a:spcBef>
              <a:spcAft>
                <a:spcPts val="0"/>
              </a:spcAft>
              <a:buClr>
                <a:schemeClr val="dk1"/>
              </a:buClr>
              <a:buSzPts val="1200"/>
              <a:buFont typeface="Merriweather"/>
              <a:buChar char="●"/>
            </a:pPr>
            <a:r>
              <a:rPr lang="en" sz="1200">
                <a:solidFill>
                  <a:schemeClr val="dk1"/>
                </a:solidFill>
                <a:latin typeface="Merriweather"/>
                <a:ea typeface="Merriweather"/>
                <a:cs typeface="Merriweather"/>
                <a:sym typeface="Merriweather"/>
              </a:rPr>
              <a:t>Holders of GSA contracts such as Multiple Award Schedules, BPAs, MACs, GWACs, and other IDVs as loaded may respond to requests posted under the categories their contracts cover.</a:t>
            </a:r>
            <a:endParaRPr sz="1200">
              <a:latin typeface="Merriweather"/>
              <a:ea typeface="Merriweather"/>
              <a:cs typeface="Merriweather"/>
              <a:sym typeface="Merriweather"/>
            </a:endParaRPr>
          </a:p>
        </p:txBody>
      </p:sp>
      <p:sp>
        <p:nvSpPr>
          <p:cNvPr id="142" name="Google Shape;142;p20"/>
          <p:cNvSpPr txBox="1">
            <a:spLocks noGrp="1"/>
          </p:cNvSpPr>
          <p:nvPr>
            <p:ph type="sldNum" idx="12"/>
          </p:nvPr>
        </p:nvSpPr>
        <p:spPr>
          <a:xfrm>
            <a:off x="8453408" y="475846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2" name="Title 1">
            <a:extLst>
              <a:ext uri="{FF2B5EF4-FFF2-40B4-BE49-F238E27FC236}">
                <a16:creationId xmlns:a16="http://schemas.microsoft.com/office/drawing/2014/main" id="{A95D98F5-6411-C635-6030-407B4B6F9AEC}"/>
              </a:ext>
            </a:extLst>
          </p:cNvPr>
          <p:cNvSpPr>
            <a:spLocks noGrp="1"/>
          </p:cNvSpPr>
          <p:nvPr>
            <p:ph type="title"/>
          </p:nvPr>
        </p:nvSpPr>
        <p:spPr>
          <a:xfrm>
            <a:off x="184650" y="-640200"/>
            <a:ext cx="8774700" cy="640200"/>
          </a:xfrm>
        </p:spPr>
        <p:txBody>
          <a:bodyPr spcFirstLastPara="1" wrap="square" lIns="91425" tIns="91425" rIns="91425" bIns="91425" anchor="b" anchorCtr="0">
            <a:normAutofit/>
          </a:bodyPr>
          <a:lstStyle/>
          <a:p>
            <a:r>
              <a:rPr lang="en-US" dirty="0" err="1"/>
              <a:t>eBuy</a:t>
            </a:r>
            <a:r>
              <a:rPr lang="en-US" dirty="0"/>
              <a:t> is Everything</a:t>
            </a:r>
          </a:p>
        </p:txBody>
      </p:sp>
      <p:sp>
        <p:nvSpPr>
          <p:cNvPr id="150" name="Google Shape;150;p21">
            <a:extLst>
              <a:ext uri="{C183D7F6-B498-43B3-948B-1728B52AA6E4}">
                <adec:decorative xmlns:adec="http://schemas.microsoft.com/office/drawing/2017/decorative" val="1"/>
              </a:ext>
            </a:extLst>
          </p:cNvPr>
          <p:cNvSpPr/>
          <p:nvPr/>
        </p:nvSpPr>
        <p:spPr>
          <a:xfrm>
            <a:off x="-300" y="4121550"/>
            <a:ext cx="9144000" cy="1022100"/>
          </a:xfrm>
          <a:prstGeom prst="rect">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pic>
        <p:nvPicPr>
          <p:cNvPr id="151" name="Google Shape;151;p21">
            <a:extLst>
              <a:ext uri="{C183D7F6-B498-43B3-948B-1728B52AA6E4}">
                <adec:decorative xmlns:adec="http://schemas.microsoft.com/office/drawing/2017/decorative" val="1"/>
              </a:ext>
            </a:extLst>
          </p:cNvPr>
          <p:cNvPicPr preferRelativeResize="0"/>
          <p:nvPr/>
        </p:nvPicPr>
        <p:blipFill>
          <a:blip r:embed="rId3" cstate="email">
            <a:alphaModFix/>
            <a:extLst>
              <a:ext uri="{28A0092B-C50C-407E-A947-70E740481C1C}">
                <a14:useLocalDpi xmlns:a14="http://schemas.microsoft.com/office/drawing/2010/main"/>
              </a:ext>
            </a:extLst>
          </a:blip>
          <a:stretch>
            <a:fillRect/>
          </a:stretch>
        </p:blipFill>
        <p:spPr>
          <a:xfrm>
            <a:off x="2950" y="7923"/>
            <a:ext cx="9144000" cy="4982758"/>
          </a:xfrm>
          <a:prstGeom prst="rect">
            <a:avLst/>
          </a:prstGeom>
          <a:noFill/>
          <a:ln>
            <a:noFill/>
          </a:ln>
        </p:spPr>
      </p:pic>
      <p:sp>
        <p:nvSpPr>
          <p:cNvPr id="152" name="Google Shape;152;p21">
            <a:extLst>
              <a:ext uri="{C183D7F6-B498-43B3-948B-1728B52AA6E4}">
                <adec:decorative xmlns:adec="http://schemas.microsoft.com/office/drawing/2017/decorative" val="1"/>
              </a:ext>
            </a:extLst>
          </p:cNvPr>
          <p:cNvSpPr/>
          <p:nvPr/>
        </p:nvSpPr>
        <p:spPr>
          <a:xfrm>
            <a:off x="-300" y="4121550"/>
            <a:ext cx="9144000" cy="1022100"/>
          </a:xfrm>
          <a:prstGeom prst="rect">
            <a:avLst/>
          </a:prstGeom>
          <a:solidFill>
            <a:srgbClr val="0E4D6C"/>
          </a:solidFill>
          <a:ln w="9525" cap="flat" cmpd="sng">
            <a:solidFill>
              <a:srgbClr val="00467E"/>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FFFFFF"/>
              </a:solidFill>
            </a:endParaRPr>
          </a:p>
        </p:txBody>
      </p:sp>
      <p:sp>
        <p:nvSpPr>
          <p:cNvPr id="153" name="Google Shape;153;p21">
            <a:extLst>
              <a:ext uri="{C183D7F6-B498-43B3-948B-1728B52AA6E4}">
                <adec:decorative xmlns:adec="http://schemas.microsoft.com/office/drawing/2017/decorative" val="1"/>
              </a:ext>
            </a:extLst>
          </p:cNvPr>
          <p:cNvSpPr/>
          <p:nvPr/>
        </p:nvSpPr>
        <p:spPr>
          <a:xfrm>
            <a:off x="2950" y="7923"/>
            <a:ext cx="9144000" cy="4028400"/>
          </a:xfrm>
          <a:prstGeom prst="rect">
            <a:avLst/>
          </a:prstGeom>
          <a:solidFill>
            <a:srgbClr val="0E4D6C">
              <a:alpha val="3962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54" name="Google Shape;154;p21"/>
          <p:cNvSpPr txBox="1"/>
          <p:nvPr/>
        </p:nvSpPr>
        <p:spPr>
          <a:xfrm>
            <a:off x="250950" y="148525"/>
            <a:ext cx="1960800" cy="7890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Dental assistant services</a:t>
            </a:r>
            <a:endParaRPr sz="1800">
              <a:solidFill>
                <a:schemeClr val="lt1"/>
              </a:solidFill>
              <a:latin typeface="Merriweather"/>
              <a:ea typeface="Merriweather"/>
              <a:cs typeface="Merriweather"/>
              <a:sym typeface="Merriweather"/>
            </a:endParaRPr>
          </a:p>
        </p:txBody>
      </p:sp>
      <p:sp>
        <p:nvSpPr>
          <p:cNvPr id="155" name="Google Shape;155;p21"/>
          <p:cNvSpPr txBox="1"/>
          <p:nvPr/>
        </p:nvSpPr>
        <p:spPr>
          <a:xfrm>
            <a:off x="1120125" y="1814325"/>
            <a:ext cx="2437800" cy="492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Cleaning Supplies</a:t>
            </a:r>
            <a:endParaRPr sz="1800">
              <a:solidFill>
                <a:schemeClr val="lt1"/>
              </a:solidFill>
              <a:latin typeface="Merriweather"/>
              <a:ea typeface="Merriweather"/>
              <a:cs typeface="Merriweather"/>
              <a:sym typeface="Merriweather"/>
            </a:endParaRPr>
          </a:p>
        </p:txBody>
      </p:sp>
      <p:sp>
        <p:nvSpPr>
          <p:cNvPr id="156" name="Google Shape;156;p21"/>
          <p:cNvSpPr txBox="1"/>
          <p:nvPr/>
        </p:nvSpPr>
        <p:spPr>
          <a:xfrm>
            <a:off x="6425725" y="1782750"/>
            <a:ext cx="1774200" cy="7890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150 pairs of Reebok boots</a:t>
            </a:r>
            <a:endParaRPr sz="1800">
              <a:solidFill>
                <a:schemeClr val="lt1"/>
              </a:solidFill>
              <a:latin typeface="Merriweather"/>
              <a:ea typeface="Merriweather"/>
              <a:cs typeface="Merriweather"/>
              <a:sym typeface="Merriweather"/>
            </a:endParaRPr>
          </a:p>
        </p:txBody>
      </p:sp>
      <p:sp>
        <p:nvSpPr>
          <p:cNvPr id="157" name="Google Shape;157;p21">
            <a:extLst>
              <a:ext uri="{C183D7F6-B498-43B3-948B-1728B52AA6E4}">
                <adec:decorative xmlns:adec="http://schemas.microsoft.com/office/drawing/2017/decorative" val="1"/>
              </a:ext>
            </a:extLst>
          </p:cNvPr>
          <p:cNvSpPr/>
          <p:nvPr/>
        </p:nvSpPr>
        <p:spPr>
          <a:xfrm>
            <a:off x="-300" y="4047150"/>
            <a:ext cx="9144000" cy="74400"/>
          </a:xfrm>
          <a:prstGeom prst="rect">
            <a:avLst/>
          </a:prstGeom>
          <a:solidFill>
            <a:srgbClr val="F7A23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solidFill>
                <a:schemeClr val="lt1"/>
              </a:solidFill>
            </a:endParaRPr>
          </a:p>
        </p:txBody>
      </p:sp>
      <p:sp>
        <p:nvSpPr>
          <p:cNvPr id="158" name="Google Shape;158;p21"/>
          <p:cNvSpPr txBox="1"/>
          <p:nvPr/>
        </p:nvSpPr>
        <p:spPr>
          <a:xfrm>
            <a:off x="121800" y="2745875"/>
            <a:ext cx="4572000" cy="492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Interior Painting of Walls and Ceiling</a:t>
            </a:r>
            <a:endParaRPr sz="1800">
              <a:solidFill>
                <a:schemeClr val="lt1"/>
              </a:solidFill>
              <a:latin typeface="Merriweather"/>
              <a:ea typeface="Merriweather"/>
              <a:cs typeface="Merriweather"/>
              <a:sym typeface="Merriweather"/>
            </a:endParaRPr>
          </a:p>
        </p:txBody>
      </p:sp>
      <p:sp>
        <p:nvSpPr>
          <p:cNvPr id="159" name="Google Shape;159;p21"/>
          <p:cNvSpPr txBox="1"/>
          <p:nvPr/>
        </p:nvSpPr>
        <p:spPr>
          <a:xfrm>
            <a:off x="4948175" y="2590625"/>
            <a:ext cx="4022100" cy="714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S66 T4 Bobcat Skid Steer Loader with Snowblower Attachment</a:t>
            </a:r>
            <a:endParaRPr sz="1800">
              <a:solidFill>
                <a:schemeClr val="lt1"/>
              </a:solidFill>
              <a:latin typeface="Merriweather"/>
              <a:ea typeface="Merriweather"/>
              <a:cs typeface="Merriweather"/>
              <a:sym typeface="Merriweather"/>
            </a:endParaRPr>
          </a:p>
        </p:txBody>
      </p:sp>
      <p:sp>
        <p:nvSpPr>
          <p:cNvPr id="160" name="Google Shape;160;p21"/>
          <p:cNvSpPr txBox="1"/>
          <p:nvPr/>
        </p:nvSpPr>
        <p:spPr>
          <a:xfrm>
            <a:off x="5300175" y="458850"/>
            <a:ext cx="3263700" cy="492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Milk and dairy products</a:t>
            </a:r>
            <a:endParaRPr sz="1800">
              <a:solidFill>
                <a:schemeClr val="lt1"/>
              </a:solidFill>
              <a:latin typeface="Merriweather"/>
              <a:ea typeface="Merriweather"/>
              <a:cs typeface="Merriweather"/>
              <a:sym typeface="Merriweather"/>
            </a:endParaRPr>
          </a:p>
        </p:txBody>
      </p:sp>
      <p:sp>
        <p:nvSpPr>
          <p:cNvPr id="161" name="Google Shape;161;p21"/>
          <p:cNvSpPr txBox="1"/>
          <p:nvPr/>
        </p:nvSpPr>
        <p:spPr>
          <a:xfrm>
            <a:off x="3426175" y="1096875"/>
            <a:ext cx="2803800" cy="714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Fire alarm monitoring and inspections</a:t>
            </a:r>
            <a:endParaRPr sz="1800">
              <a:solidFill>
                <a:schemeClr val="lt1"/>
              </a:solidFill>
              <a:latin typeface="Merriweather"/>
              <a:ea typeface="Merriweather"/>
              <a:cs typeface="Merriweather"/>
              <a:sym typeface="Merriweather"/>
            </a:endParaRPr>
          </a:p>
        </p:txBody>
      </p:sp>
      <p:sp>
        <p:nvSpPr>
          <p:cNvPr id="162" name="Google Shape;162;p21"/>
          <p:cNvSpPr txBox="1"/>
          <p:nvPr/>
        </p:nvSpPr>
        <p:spPr>
          <a:xfrm>
            <a:off x="6073075" y="1059675"/>
            <a:ext cx="2960700" cy="7890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Network Fiber Installation/Replacement</a:t>
            </a:r>
            <a:endParaRPr sz="1800">
              <a:solidFill>
                <a:schemeClr val="lt1"/>
              </a:solidFill>
              <a:latin typeface="Merriweather"/>
              <a:ea typeface="Merriweather"/>
              <a:cs typeface="Merriweather"/>
              <a:sym typeface="Merriweather"/>
            </a:endParaRPr>
          </a:p>
        </p:txBody>
      </p:sp>
      <p:sp>
        <p:nvSpPr>
          <p:cNvPr id="163" name="Google Shape;163;p21"/>
          <p:cNvSpPr txBox="1"/>
          <p:nvPr/>
        </p:nvSpPr>
        <p:spPr>
          <a:xfrm>
            <a:off x="3411575" y="1939963"/>
            <a:ext cx="2960700" cy="714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BLM-CO CANM HVAC Chiller System Repair</a:t>
            </a:r>
            <a:endParaRPr sz="1800">
              <a:solidFill>
                <a:schemeClr val="lt1"/>
              </a:solidFill>
              <a:latin typeface="Merriweather"/>
              <a:ea typeface="Merriweather"/>
              <a:cs typeface="Merriweather"/>
              <a:sym typeface="Merriweather"/>
            </a:endParaRPr>
          </a:p>
        </p:txBody>
      </p:sp>
      <p:sp>
        <p:nvSpPr>
          <p:cNvPr id="164" name="Google Shape;164;p21"/>
          <p:cNvSpPr txBox="1"/>
          <p:nvPr/>
        </p:nvSpPr>
        <p:spPr>
          <a:xfrm>
            <a:off x="1835700" y="4119450"/>
            <a:ext cx="54720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lt1"/>
                </a:solidFill>
                <a:latin typeface="Merriweather SemiBold"/>
                <a:ea typeface="Merriweather SemiBold"/>
                <a:cs typeface="Merriweather SemiBold"/>
                <a:sym typeface="Merriweather SemiBold"/>
              </a:rPr>
              <a:t>eBuy is for EVERYTHING!</a:t>
            </a:r>
            <a:endParaRPr sz="2400">
              <a:solidFill>
                <a:schemeClr val="lt1"/>
              </a:solidFill>
              <a:latin typeface="Merriweather SemiBold"/>
              <a:ea typeface="Merriweather SemiBold"/>
              <a:cs typeface="Merriweather SemiBold"/>
              <a:sym typeface="Merriweather SemiBold"/>
            </a:endParaRPr>
          </a:p>
        </p:txBody>
      </p:sp>
      <p:sp>
        <p:nvSpPr>
          <p:cNvPr id="165" name="Google Shape;165;p21"/>
          <p:cNvSpPr txBox="1"/>
          <p:nvPr/>
        </p:nvSpPr>
        <p:spPr>
          <a:xfrm>
            <a:off x="250125" y="833225"/>
            <a:ext cx="3263700" cy="7890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Laptops with and without Docking stations, Monitors</a:t>
            </a:r>
            <a:endParaRPr sz="1800">
              <a:solidFill>
                <a:schemeClr val="lt1"/>
              </a:solidFill>
              <a:latin typeface="Merriweather"/>
              <a:ea typeface="Merriweather"/>
              <a:cs typeface="Merriweather"/>
              <a:sym typeface="Merriweather"/>
            </a:endParaRPr>
          </a:p>
        </p:txBody>
      </p:sp>
      <p:sp>
        <p:nvSpPr>
          <p:cNvPr id="166" name="Google Shape;166;p21"/>
          <p:cNvSpPr txBox="1"/>
          <p:nvPr/>
        </p:nvSpPr>
        <p:spPr>
          <a:xfrm>
            <a:off x="250950" y="4589800"/>
            <a:ext cx="8641500" cy="492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SemiBold"/>
                <a:ea typeface="Merriweather SemiBold"/>
                <a:cs typeface="Merriweather SemiBold"/>
                <a:sym typeface="Merriweather SemiBold"/>
              </a:rPr>
              <a:t>40,272 RFQs closed  |  $28Bn est. awards  |  15,773 SB set asides</a:t>
            </a:r>
            <a:endParaRPr sz="1800">
              <a:solidFill>
                <a:schemeClr val="lt1"/>
              </a:solidFill>
              <a:latin typeface="Merriweather SemiBold"/>
              <a:ea typeface="Merriweather SemiBold"/>
              <a:cs typeface="Merriweather SemiBold"/>
              <a:sym typeface="Merriweather SemiBold"/>
            </a:endParaRPr>
          </a:p>
        </p:txBody>
      </p:sp>
      <p:sp>
        <p:nvSpPr>
          <p:cNvPr id="167" name="Google Shape;167;p21"/>
          <p:cNvSpPr txBox="1"/>
          <p:nvPr/>
        </p:nvSpPr>
        <p:spPr>
          <a:xfrm>
            <a:off x="2651300" y="148525"/>
            <a:ext cx="3179400" cy="492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Dell computers and laptops</a:t>
            </a:r>
            <a:endParaRPr sz="1800">
              <a:solidFill>
                <a:schemeClr val="lt1"/>
              </a:solidFill>
              <a:latin typeface="Merriweather"/>
              <a:ea typeface="Merriweather"/>
              <a:cs typeface="Merriweather"/>
              <a:sym typeface="Merriweather"/>
            </a:endParaRPr>
          </a:p>
        </p:txBody>
      </p:sp>
      <p:sp>
        <p:nvSpPr>
          <p:cNvPr id="168" name="Google Shape;168;p21"/>
          <p:cNvSpPr txBox="1"/>
          <p:nvPr/>
        </p:nvSpPr>
        <p:spPr>
          <a:xfrm>
            <a:off x="450675" y="3183725"/>
            <a:ext cx="3662100" cy="6507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Radiology, Nuclear Medicine, &amp; Healthcare Services</a:t>
            </a:r>
            <a:endParaRPr sz="1800">
              <a:solidFill>
                <a:schemeClr val="lt1"/>
              </a:solidFill>
              <a:latin typeface="Merriweather"/>
              <a:ea typeface="Merriweather"/>
              <a:cs typeface="Merriweather"/>
              <a:sym typeface="Merriweather"/>
            </a:endParaRPr>
          </a:p>
        </p:txBody>
      </p:sp>
      <p:sp>
        <p:nvSpPr>
          <p:cNvPr id="169" name="Google Shape;169;p21"/>
          <p:cNvSpPr txBox="1"/>
          <p:nvPr/>
        </p:nvSpPr>
        <p:spPr>
          <a:xfrm>
            <a:off x="4226825" y="3164775"/>
            <a:ext cx="4743300" cy="714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High Resolution Inductively Coupled Plasma Mass Spectrometer (HR-ICP-MS)</a:t>
            </a:r>
            <a:endParaRPr sz="1800">
              <a:solidFill>
                <a:schemeClr val="lt1"/>
              </a:solidFill>
              <a:latin typeface="Merriweather"/>
              <a:ea typeface="Merriweather"/>
              <a:cs typeface="Merriweather"/>
              <a:sym typeface="Merriweather"/>
            </a:endParaRPr>
          </a:p>
        </p:txBody>
      </p:sp>
      <p:sp>
        <p:nvSpPr>
          <p:cNvPr id="170" name="Google Shape;170;p21"/>
          <p:cNvSpPr txBox="1"/>
          <p:nvPr/>
        </p:nvSpPr>
        <p:spPr>
          <a:xfrm>
            <a:off x="42450" y="2246050"/>
            <a:ext cx="3315600" cy="492600"/>
          </a:xfrm>
          <a:prstGeom prst="rect">
            <a:avLst/>
          </a:prstGeom>
          <a:noFill/>
          <a:ln w="9525" cap="flat" cmpd="sng">
            <a:solidFill>
              <a:schemeClr val="lt1"/>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lt1"/>
                </a:solidFill>
                <a:latin typeface="Merriweather"/>
                <a:ea typeface="Merriweather"/>
                <a:cs typeface="Merriweather"/>
                <a:sym typeface="Merriweather"/>
              </a:rPr>
              <a:t>Conference room upgrade</a:t>
            </a:r>
            <a:endParaRPr sz="1800">
              <a:solidFill>
                <a:schemeClr val="lt1"/>
              </a:solidFill>
              <a:latin typeface="Merriweather"/>
              <a:ea typeface="Merriweather"/>
              <a:cs typeface="Merriweather"/>
              <a:sym typeface="Merriweath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fade">
                                      <p:cBhvr>
                                        <p:cTn id="7" dur="1000"/>
                                        <p:tgtEl>
                                          <p:spTgt spid="16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1000"/>
                                        <p:tgtEl>
                                          <p:spTgt spid="160"/>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1000"/>
                                        <p:tgtEl>
                                          <p:spTgt spid="165"/>
                                        </p:tgtEl>
                                      </p:cBhvr>
                                    </p:animEffect>
                                  </p:childTnLst>
                                </p:cTn>
                              </p:par>
                            </p:childTnLst>
                          </p:cTn>
                        </p:par>
                        <p:par>
                          <p:cTn id="20" fill="hold">
                            <p:stCondLst>
                              <p:cond delay="4000"/>
                            </p:stCondLst>
                            <p:childTnLst>
                              <p:par>
                                <p:cTn id="21" presetID="10" presetClass="entr" presetSubtype="0" fill="hold" nodeType="afterEffect">
                                  <p:stCondLst>
                                    <p:cond delay="0"/>
                                  </p:stCondLst>
                                  <p:childTnLst>
                                    <p:set>
                                      <p:cBhvr>
                                        <p:cTn id="22" dur="1" fill="hold">
                                          <p:stCondLst>
                                            <p:cond delay="0"/>
                                          </p:stCondLst>
                                        </p:cTn>
                                        <p:tgtEl>
                                          <p:spTgt spid="155"/>
                                        </p:tgtEl>
                                        <p:attrNameLst>
                                          <p:attrName>style.visibility</p:attrName>
                                        </p:attrNameLst>
                                      </p:cBhvr>
                                      <p:to>
                                        <p:strVal val="visible"/>
                                      </p:to>
                                    </p:set>
                                    <p:animEffect transition="in" filter="fade">
                                      <p:cBhvr>
                                        <p:cTn id="23" dur="1000"/>
                                        <p:tgtEl>
                                          <p:spTgt spid="155"/>
                                        </p:tgtEl>
                                      </p:cBhvr>
                                    </p:animEffect>
                                  </p:childTnLst>
                                </p:cTn>
                              </p:par>
                            </p:childTnLst>
                          </p:cTn>
                        </p:par>
                        <p:par>
                          <p:cTn id="24" fill="hold">
                            <p:stCondLst>
                              <p:cond delay="5000"/>
                            </p:stCondLst>
                            <p:childTnLst>
                              <p:par>
                                <p:cTn id="25" presetID="10" presetClass="entr" presetSubtype="0" fill="hold" nodeType="afterEffect">
                                  <p:stCondLst>
                                    <p:cond delay="0"/>
                                  </p:stCondLst>
                                  <p:childTnLst>
                                    <p:set>
                                      <p:cBhvr>
                                        <p:cTn id="26" dur="1" fill="hold">
                                          <p:stCondLst>
                                            <p:cond delay="0"/>
                                          </p:stCondLst>
                                        </p:cTn>
                                        <p:tgtEl>
                                          <p:spTgt spid="163"/>
                                        </p:tgtEl>
                                        <p:attrNameLst>
                                          <p:attrName>style.visibility</p:attrName>
                                        </p:attrNameLst>
                                      </p:cBhvr>
                                      <p:to>
                                        <p:strVal val="visible"/>
                                      </p:to>
                                    </p:set>
                                    <p:animEffect transition="in" filter="fade">
                                      <p:cBhvr>
                                        <p:cTn id="27" dur="1000"/>
                                        <p:tgtEl>
                                          <p:spTgt spid="163"/>
                                        </p:tgtEl>
                                      </p:cBhvr>
                                    </p:animEffect>
                                  </p:childTnLst>
                                </p:cTn>
                              </p:par>
                            </p:childTnLst>
                          </p:cTn>
                        </p:par>
                        <p:par>
                          <p:cTn id="28" fill="hold">
                            <p:stCondLst>
                              <p:cond delay="6000"/>
                            </p:stCondLst>
                            <p:childTnLst>
                              <p:par>
                                <p:cTn id="29" presetID="10" presetClass="entr" presetSubtype="0" fill="hold" nodeType="afterEffect">
                                  <p:stCondLst>
                                    <p:cond delay="0"/>
                                  </p:stCondLst>
                                  <p:childTnLst>
                                    <p:set>
                                      <p:cBhvr>
                                        <p:cTn id="30" dur="1" fill="hold">
                                          <p:stCondLst>
                                            <p:cond delay="0"/>
                                          </p:stCondLst>
                                        </p:cTn>
                                        <p:tgtEl>
                                          <p:spTgt spid="169"/>
                                        </p:tgtEl>
                                        <p:attrNameLst>
                                          <p:attrName>style.visibility</p:attrName>
                                        </p:attrNameLst>
                                      </p:cBhvr>
                                      <p:to>
                                        <p:strVal val="visible"/>
                                      </p:to>
                                    </p:set>
                                    <p:animEffect transition="in" filter="fade">
                                      <p:cBhvr>
                                        <p:cTn id="31" dur="1000"/>
                                        <p:tgtEl>
                                          <p:spTgt spid="169"/>
                                        </p:tgtEl>
                                      </p:cBhvr>
                                    </p:animEffect>
                                  </p:childTnLst>
                                </p:cTn>
                              </p:par>
                            </p:childTnLst>
                          </p:cTn>
                        </p:par>
                        <p:par>
                          <p:cTn id="32" fill="hold">
                            <p:stCondLst>
                              <p:cond delay="7000"/>
                            </p:stCondLst>
                            <p:childTnLst>
                              <p:par>
                                <p:cTn id="33" presetID="10" presetClass="entr" presetSubtype="0" fill="hold" nodeType="afterEffect">
                                  <p:stCondLst>
                                    <p:cond delay="0"/>
                                  </p:stCondLst>
                                  <p:childTnLst>
                                    <p:set>
                                      <p:cBhvr>
                                        <p:cTn id="34" dur="1" fill="hold">
                                          <p:stCondLst>
                                            <p:cond delay="0"/>
                                          </p:stCondLst>
                                        </p:cTn>
                                        <p:tgtEl>
                                          <p:spTgt spid="158"/>
                                        </p:tgtEl>
                                        <p:attrNameLst>
                                          <p:attrName>style.visibility</p:attrName>
                                        </p:attrNameLst>
                                      </p:cBhvr>
                                      <p:to>
                                        <p:strVal val="visible"/>
                                      </p:to>
                                    </p:set>
                                    <p:animEffect transition="in" filter="fade">
                                      <p:cBhvr>
                                        <p:cTn id="35" dur="1000"/>
                                        <p:tgtEl>
                                          <p:spTgt spid="158"/>
                                        </p:tgtEl>
                                      </p:cBhvr>
                                    </p:animEffect>
                                  </p:childTnLst>
                                </p:cTn>
                              </p:par>
                            </p:childTnLst>
                          </p:cTn>
                        </p:par>
                        <p:par>
                          <p:cTn id="36" fill="hold">
                            <p:stCondLst>
                              <p:cond delay="8000"/>
                            </p:stCondLst>
                            <p:childTnLst>
                              <p:par>
                                <p:cTn id="37" presetID="10" presetClass="entr" presetSubtype="0" fill="hold" nodeType="afterEffect">
                                  <p:stCondLst>
                                    <p:cond delay="0"/>
                                  </p:stCondLst>
                                  <p:childTnLst>
                                    <p:set>
                                      <p:cBhvr>
                                        <p:cTn id="38" dur="1" fill="hold">
                                          <p:stCondLst>
                                            <p:cond delay="0"/>
                                          </p:stCondLst>
                                        </p:cTn>
                                        <p:tgtEl>
                                          <p:spTgt spid="170"/>
                                        </p:tgtEl>
                                        <p:attrNameLst>
                                          <p:attrName>style.visibility</p:attrName>
                                        </p:attrNameLst>
                                      </p:cBhvr>
                                      <p:to>
                                        <p:strVal val="visible"/>
                                      </p:to>
                                    </p:set>
                                    <p:animEffect transition="in" filter="fade">
                                      <p:cBhvr>
                                        <p:cTn id="39" dur="1000"/>
                                        <p:tgtEl>
                                          <p:spTgt spid="170"/>
                                        </p:tgtEl>
                                      </p:cBhvr>
                                    </p:animEffect>
                                  </p:childTnLst>
                                </p:cTn>
                              </p:par>
                            </p:childTnLst>
                          </p:cTn>
                        </p:par>
                        <p:par>
                          <p:cTn id="40" fill="hold">
                            <p:stCondLst>
                              <p:cond delay="9000"/>
                            </p:stCondLst>
                            <p:childTnLst>
                              <p:par>
                                <p:cTn id="41" presetID="10" presetClass="entr" presetSubtype="0" fill="hold"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fade">
                                      <p:cBhvr>
                                        <p:cTn id="43" dur="1000"/>
                                        <p:tgtEl>
                                          <p:spTgt spid="168"/>
                                        </p:tgtEl>
                                      </p:cBhvr>
                                    </p:animEffect>
                                  </p:childTnLst>
                                </p:cTn>
                              </p:par>
                            </p:childTnLst>
                          </p:cTn>
                        </p:par>
                        <p:par>
                          <p:cTn id="44" fill="hold">
                            <p:stCondLst>
                              <p:cond delay="10000"/>
                            </p:stCondLst>
                            <p:childTnLst>
                              <p:par>
                                <p:cTn id="45" presetID="10" presetClass="entr" presetSubtype="0" fill="hold" nodeType="afterEffect">
                                  <p:stCondLst>
                                    <p:cond delay="0"/>
                                  </p:stCondLst>
                                  <p:childTnLst>
                                    <p:set>
                                      <p:cBhvr>
                                        <p:cTn id="46" dur="1" fill="hold">
                                          <p:stCondLst>
                                            <p:cond delay="0"/>
                                          </p:stCondLst>
                                        </p:cTn>
                                        <p:tgtEl>
                                          <p:spTgt spid="169"/>
                                        </p:tgtEl>
                                        <p:attrNameLst>
                                          <p:attrName>style.visibility</p:attrName>
                                        </p:attrNameLst>
                                      </p:cBhvr>
                                      <p:to>
                                        <p:strVal val="visible"/>
                                      </p:to>
                                    </p:set>
                                    <p:animEffect transition="in" filter="fade">
                                      <p:cBhvr>
                                        <p:cTn id="47" dur="1000"/>
                                        <p:tgtEl>
                                          <p:spTgt spid="169"/>
                                        </p:tgtEl>
                                      </p:cBhvr>
                                    </p:animEffect>
                                  </p:childTnLst>
                                </p:cTn>
                              </p:par>
                            </p:childTnLst>
                          </p:cTn>
                        </p:par>
                        <p:par>
                          <p:cTn id="48" fill="hold">
                            <p:stCondLst>
                              <p:cond delay="11000"/>
                            </p:stCondLst>
                            <p:childTnLst>
                              <p:par>
                                <p:cTn id="49" presetID="10" presetClass="entr" presetSubtype="0" fill="hold" nodeType="afterEffect">
                                  <p:stCondLst>
                                    <p:cond delay="0"/>
                                  </p:stCondLst>
                                  <p:childTnLst>
                                    <p:set>
                                      <p:cBhvr>
                                        <p:cTn id="50" dur="1" fill="hold">
                                          <p:stCondLst>
                                            <p:cond delay="0"/>
                                          </p:stCondLst>
                                        </p:cTn>
                                        <p:tgtEl>
                                          <p:spTgt spid="159"/>
                                        </p:tgtEl>
                                        <p:attrNameLst>
                                          <p:attrName>style.visibility</p:attrName>
                                        </p:attrNameLst>
                                      </p:cBhvr>
                                      <p:to>
                                        <p:strVal val="visible"/>
                                      </p:to>
                                    </p:set>
                                    <p:animEffect transition="in" filter="fade">
                                      <p:cBhvr>
                                        <p:cTn id="51" dur="1000"/>
                                        <p:tgtEl>
                                          <p:spTgt spid="159"/>
                                        </p:tgtEl>
                                      </p:cBhvr>
                                    </p:animEffect>
                                  </p:childTnLst>
                                </p:cTn>
                              </p:par>
                            </p:childTnLst>
                          </p:cTn>
                        </p:par>
                        <p:par>
                          <p:cTn id="52" fill="hold">
                            <p:stCondLst>
                              <p:cond delay="12000"/>
                            </p:stCondLst>
                            <p:childTnLst>
                              <p:par>
                                <p:cTn id="53" presetID="10" presetClass="entr" presetSubtype="0" fill="hold" nodeType="afterEffect">
                                  <p:stCondLst>
                                    <p:cond delay="0"/>
                                  </p:stCondLst>
                                  <p:childTnLst>
                                    <p:set>
                                      <p:cBhvr>
                                        <p:cTn id="54" dur="1" fill="hold">
                                          <p:stCondLst>
                                            <p:cond delay="0"/>
                                          </p:stCondLst>
                                        </p:cTn>
                                        <p:tgtEl>
                                          <p:spTgt spid="156"/>
                                        </p:tgtEl>
                                        <p:attrNameLst>
                                          <p:attrName>style.visibility</p:attrName>
                                        </p:attrNameLst>
                                      </p:cBhvr>
                                      <p:to>
                                        <p:strVal val="visible"/>
                                      </p:to>
                                    </p:set>
                                    <p:animEffect transition="in" filter="fade">
                                      <p:cBhvr>
                                        <p:cTn id="55" dur="1000"/>
                                        <p:tgtEl>
                                          <p:spTgt spid="156"/>
                                        </p:tgtEl>
                                      </p:cBhvr>
                                    </p:animEffect>
                                  </p:childTnLst>
                                </p:cTn>
                              </p:par>
                            </p:childTnLst>
                          </p:cTn>
                        </p:par>
                        <p:par>
                          <p:cTn id="56" fill="hold">
                            <p:stCondLst>
                              <p:cond delay="13000"/>
                            </p:stCondLst>
                            <p:childTnLst>
                              <p:par>
                                <p:cTn id="57" presetID="10" presetClass="entr" presetSubtype="0" fill="hold" nodeType="afterEffect">
                                  <p:stCondLst>
                                    <p:cond delay="0"/>
                                  </p:stCondLst>
                                  <p:childTnLst>
                                    <p:set>
                                      <p:cBhvr>
                                        <p:cTn id="58" dur="1" fill="hold">
                                          <p:stCondLst>
                                            <p:cond delay="0"/>
                                          </p:stCondLst>
                                        </p:cTn>
                                        <p:tgtEl>
                                          <p:spTgt spid="161"/>
                                        </p:tgtEl>
                                        <p:attrNameLst>
                                          <p:attrName>style.visibility</p:attrName>
                                        </p:attrNameLst>
                                      </p:cBhvr>
                                      <p:to>
                                        <p:strVal val="visible"/>
                                      </p:to>
                                    </p:set>
                                    <p:animEffect transition="in" filter="fade">
                                      <p:cBhvr>
                                        <p:cTn id="59" dur="1000"/>
                                        <p:tgtEl>
                                          <p:spTgt spid="161"/>
                                        </p:tgtEl>
                                      </p:cBhvr>
                                    </p:animEffect>
                                  </p:childTnLst>
                                </p:cTn>
                              </p:par>
                            </p:childTnLst>
                          </p:cTn>
                        </p:par>
                        <p:par>
                          <p:cTn id="60" fill="hold">
                            <p:stCondLst>
                              <p:cond delay="14000"/>
                            </p:stCondLst>
                            <p:childTnLst>
                              <p:par>
                                <p:cTn id="61" presetID="10" presetClass="entr" presetSubtype="0" fill="hold" nodeType="afterEffect">
                                  <p:stCondLst>
                                    <p:cond delay="0"/>
                                  </p:stCondLst>
                                  <p:childTnLst>
                                    <p:set>
                                      <p:cBhvr>
                                        <p:cTn id="62" dur="1" fill="hold">
                                          <p:stCondLst>
                                            <p:cond delay="0"/>
                                          </p:stCondLst>
                                        </p:cTn>
                                        <p:tgtEl>
                                          <p:spTgt spid="162"/>
                                        </p:tgtEl>
                                        <p:attrNameLst>
                                          <p:attrName>style.visibility</p:attrName>
                                        </p:attrNameLst>
                                      </p:cBhvr>
                                      <p:to>
                                        <p:strVal val="visible"/>
                                      </p:to>
                                    </p:set>
                                    <p:animEffect transition="in" filter="fade">
                                      <p:cBhvr>
                                        <p:cTn id="63" dur="1000"/>
                                        <p:tgtEl>
                                          <p:spTgt spid="162"/>
                                        </p:tgtEl>
                                      </p:cBhvr>
                                    </p:animEffect>
                                  </p:childTnLst>
                                </p:cTn>
                              </p:par>
                            </p:childTnLst>
                          </p:cTn>
                        </p:par>
                        <p:par>
                          <p:cTn id="64" fill="hold">
                            <p:stCondLst>
                              <p:cond delay="15000"/>
                            </p:stCondLst>
                            <p:childTnLst>
                              <p:par>
                                <p:cTn id="65" presetID="10" presetClass="entr" presetSubtype="0" fill="hold" nodeType="afterEffect">
                                  <p:stCondLst>
                                    <p:cond delay="0"/>
                                  </p:stCondLst>
                                  <p:childTnLst>
                                    <p:set>
                                      <p:cBhvr>
                                        <p:cTn id="66" dur="1" fill="hold">
                                          <p:stCondLst>
                                            <p:cond delay="0"/>
                                          </p:stCondLst>
                                        </p:cTn>
                                        <p:tgtEl>
                                          <p:spTgt spid="155"/>
                                        </p:tgtEl>
                                        <p:attrNameLst>
                                          <p:attrName>style.visibility</p:attrName>
                                        </p:attrNameLst>
                                      </p:cBhvr>
                                      <p:to>
                                        <p:strVal val="visible"/>
                                      </p:to>
                                    </p:set>
                                    <p:animEffect transition="in" filter="fade">
                                      <p:cBhvr>
                                        <p:cTn id="67" dur="1000"/>
                                        <p:tgtEl>
                                          <p:spTgt spid="155"/>
                                        </p:tgtEl>
                                      </p:cBhvr>
                                    </p:animEffect>
                                  </p:childTnLst>
                                </p:cTn>
                              </p:par>
                            </p:childTnLst>
                          </p:cTn>
                        </p:par>
                        <p:par>
                          <p:cTn id="68" fill="hold">
                            <p:stCondLst>
                              <p:cond delay="16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10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TotalTime>
  <Words>1595</Words>
  <Application>Microsoft Office PowerPoint</Application>
  <PresentationFormat>On-screen Show (16:9)</PresentationFormat>
  <Paragraphs>211</Paragraphs>
  <Slides>29</Slides>
  <Notes>29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Roboto</vt:lpstr>
      <vt:lpstr>Roboto Medium</vt:lpstr>
      <vt:lpstr>Merriweather Medium</vt:lpstr>
      <vt:lpstr>Roboto Light</vt:lpstr>
      <vt:lpstr>Merriweather SemiBold</vt:lpstr>
      <vt:lpstr>Merriweather</vt:lpstr>
      <vt:lpstr>Century Gothic</vt:lpstr>
      <vt:lpstr>Simple Light</vt:lpstr>
      <vt:lpstr>GSA eBuy essentials: Your path to acquisition excellence! </vt:lpstr>
      <vt:lpstr>Speaker</vt:lpstr>
      <vt:lpstr>What are we going to cover today?</vt:lpstr>
      <vt:lpstr>What are the key takeaways?</vt:lpstr>
      <vt:lpstr>Introducing eBuy</vt:lpstr>
      <vt:lpstr>Have you ever found yourself…</vt:lpstr>
      <vt:lpstr>You can do that with eBuy!</vt:lpstr>
      <vt:lpstr>Who can use eBuy?</vt:lpstr>
      <vt:lpstr>eBuy is Everything</vt:lpstr>
      <vt:lpstr>FY2025 Season Stats</vt:lpstr>
      <vt:lpstr>In Summary:</vt:lpstr>
      <vt:lpstr>Accessing eBuy</vt:lpstr>
      <vt:lpstr>Register, register, register…</vt:lpstr>
      <vt:lpstr>An overview of the request process:</vt:lpstr>
      <vt:lpstr>Alternative eBuy entry points:</vt:lpstr>
      <vt:lpstr>Walking Through eBuy</vt:lpstr>
      <vt:lpstr>www.ebuy.gsa.gov</vt:lpstr>
      <vt:lpstr>GSA eBuy Continues</vt:lpstr>
      <vt:lpstr>GSA eBuy Requests</vt:lpstr>
      <vt:lpstr>Create a Request</vt:lpstr>
      <vt:lpstr>Search by Keywords</vt:lpstr>
      <vt:lpstr>Indefinite Delivery Vehicles</vt:lpstr>
      <vt:lpstr>Search</vt:lpstr>
      <vt:lpstr>Search for IT Services</vt:lpstr>
      <vt:lpstr>Search Results</vt:lpstr>
      <vt:lpstr>Review Results</vt:lpstr>
      <vt:lpstr>Socio-Economic Legend</vt:lpstr>
      <vt:lpstr>Thank You</vt:lpstr>
      <vt:lpstr>GSA Starmark Logo – America 250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ElizabethAOwens</cp:lastModifiedBy>
  <cp:revision>4</cp:revision>
  <dcterms:modified xsi:type="dcterms:W3CDTF">2026-04-13T20:01:00Z</dcterms:modified>
</cp:coreProperties>
</file>