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7010400" cy="9296400"/>
  <p:embeddedFontLst>
    <p:embeddedFont>
      <p:font typeface="Century Gothic" panose="020B0502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092">
          <p15:clr>
            <a:srgbClr val="000000"/>
          </p15:clr>
        </p15:guide>
        <p15:guide id="2" pos="516">
          <p15:clr>
            <a:srgbClr val="000000"/>
          </p15:clr>
        </p15:guide>
      </p15:sldGuideLst>
    </p:ext>
    <p:ext uri="{2D200454-40CA-4A62-9FC3-DE9A4176ACB9}">
      <p15:notes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928">
          <p15:clr>
            <a:srgbClr val="000000"/>
          </p15:clr>
        </p15:guide>
        <p15:guide id="2" pos="2208">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48" y="464"/>
      </p:cViewPr>
      <p:guideLst>
        <p:guide orient="horz" pos="1092"/>
        <p:guide pos="51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1925" y="0"/>
            <a:ext cx="3038475" cy="4651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5038" y="4414838"/>
            <a:ext cx="5140325" cy="418465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1263"/>
            <a:ext cx="3038475" cy="465137"/>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1925" y="8831263"/>
            <a:ext cx="3038475" cy="465137"/>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36081697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mrfs@gsa.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 name="Google Shape;55;p2:notes"/>
          <p:cNvSpPr txBox="1">
            <a:spLocks noGrp="1"/>
          </p:cNvSpPr>
          <p:nvPr>
            <p:ph type="body" idx="1"/>
          </p:nvPr>
        </p:nvSpPr>
        <p:spPr>
          <a:xfrm>
            <a:off x="935038" y="4414838"/>
            <a:ext cx="5140325"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9:notes"/>
          <p:cNvSpPr txBox="1">
            <a:spLocks noGrp="1"/>
          </p:cNvSpPr>
          <p:nvPr>
            <p:ph type="body" idx="1"/>
          </p:nvPr>
        </p:nvSpPr>
        <p:spPr>
          <a:xfrm>
            <a:off x="935038" y="4414838"/>
            <a:ext cx="5140325"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solidFill>
                <a:srgbClr val="7F7F7F"/>
              </a:solidFill>
            </a:endParaRPr>
          </a:p>
          <a:p>
            <a:pPr marL="0" lvl="0" indent="0" algn="l" rtl="0">
              <a:spcBef>
                <a:spcPts val="36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116" name="Google Shape;116;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f1ced5801_2_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g5f1ced5801_2_6:notes"/>
          <p:cNvSpPr txBox="1">
            <a:spLocks noGrp="1"/>
          </p:cNvSpPr>
          <p:nvPr>
            <p:ph type="body" idx="1"/>
          </p:nvPr>
        </p:nvSpPr>
        <p:spPr>
          <a:xfrm>
            <a:off x="935038" y="4414838"/>
            <a:ext cx="5140200" cy="41847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solidFill>
                <a:srgbClr val="7F7F7F"/>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Google Shape;128;p11:notes"/>
          <p:cNvSpPr txBox="1">
            <a:spLocks noGrp="1"/>
          </p:cNvSpPr>
          <p:nvPr>
            <p:ph type="body" idx="1"/>
          </p:nvPr>
        </p:nvSpPr>
        <p:spPr>
          <a:xfrm>
            <a:off x="935038" y="4414838"/>
            <a:ext cx="5140325"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solidFill>
                <a:srgbClr val="7F7F7F"/>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4" name="Google Shape;134;p12:notes"/>
          <p:cNvSpPr txBox="1">
            <a:spLocks noGrp="1"/>
          </p:cNvSpPr>
          <p:nvPr>
            <p:ph type="body" idx="1"/>
          </p:nvPr>
        </p:nvSpPr>
        <p:spPr>
          <a:xfrm>
            <a:off x="935038" y="4414838"/>
            <a:ext cx="5140325"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000">
                <a:solidFill>
                  <a:srgbClr val="000000"/>
                </a:solidFill>
                <a:latin typeface="Arial"/>
                <a:ea typeface="Arial"/>
                <a:cs typeface="Arial"/>
                <a:sym typeface="Arial"/>
              </a:rPr>
              <a:t>*gsaadvantage.gov cannot currently handle sub-$25 orders for contractors who charge a fee. In those instances, please order directly from the contractor (contractor website, phone, fax, or brick and mortar as available)</a:t>
            </a:r>
            <a:endParaRPr sz="1000">
              <a:solidFill>
                <a:srgbClr val="000000"/>
              </a:solidFill>
              <a:latin typeface="Arial"/>
              <a:ea typeface="Arial"/>
              <a:cs typeface="Arial"/>
              <a:sym typeface="Arial"/>
            </a:endParaRPr>
          </a:p>
          <a:p>
            <a:pPr marL="0" lvl="0" indent="0" algn="l" rtl="0">
              <a:spcBef>
                <a:spcPts val="400"/>
              </a:spcBef>
              <a:spcAft>
                <a:spcPts val="0"/>
              </a:spcAft>
              <a:buClr>
                <a:schemeClr val="dk1"/>
              </a:buClr>
              <a:buSzPts val="1100"/>
              <a:buFont typeface="Arial"/>
              <a:buNone/>
            </a:pPr>
            <a:r>
              <a:rPr lang="en-US" sz="1000">
                <a:solidFill>
                  <a:srgbClr val="000000"/>
                </a:solidFill>
                <a:latin typeface="Arial"/>
                <a:ea typeface="Arial"/>
                <a:cs typeface="Arial"/>
                <a:sym typeface="Arial"/>
              </a:rPr>
              <a:t>Minimum order threshold of $25 with no processing fee; minimum order threshold of $0 but an additional fee applies, ranging from no additional fee to $18.00 additional fee, with an average fee of $7.82 across all contractors</a:t>
            </a:r>
            <a:endParaRPr sz="1000">
              <a:solidFill>
                <a:srgbClr val="000000"/>
              </a:solidFill>
              <a:latin typeface="Arial"/>
              <a:ea typeface="Arial"/>
              <a:cs typeface="Arial"/>
              <a:sym typeface="Arial"/>
            </a:endParaRPr>
          </a:p>
          <a:p>
            <a:pPr marL="0" lvl="0" indent="0" algn="l" rtl="0">
              <a:spcBef>
                <a:spcPts val="36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140" name="Google Shape;14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21ef00186_1_21:notes"/>
          <p:cNvSpPr txBox="1">
            <a:spLocks noGrp="1"/>
          </p:cNvSpPr>
          <p:nvPr>
            <p:ph type="body" idx="1"/>
          </p:nvPr>
        </p:nvSpPr>
        <p:spPr>
          <a:xfrm>
            <a:off x="935038" y="4414838"/>
            <a:ext cx="5140200" cy="418470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146" name="Google Shape;146;g621ef00186_1_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54" name="Google Shape;154;p14:notes"/>
          <p:cNvSpPr txBox="1">
            <a:spLocks noGrp="1"/>
          </p:cNvSpPr>
          <p:nvPr>
            <p:ph type="body" idx="1"/>
          </p:nvPr>
        </p:nvSpPr>
        <p:spPr>
          <a:xfrm>
            <a:off x="934826" y="4415793"/>
            <a:ext cx="5140800" cy="4183500"/>
          </a:xfrm>
          <a:prstGeom prst="rect">
            <a:avLst/>
          </a:prstGeom>
          <a:noFill/>
          <a:ln>
            <a:noFill/>
          </a:ln>
        </p:spPr>
        <p:txBody>
          <a:bodyPr spcFirstLastPara="1" wrap="square" lIns="92975" tIns="46475" rIns="92975" bIns="46475" anchor="t" anchorCtr="0">
            <a:noAutofit/>
          </a:bodyPr>
          <a:lstStyle/>
          <a:p>
            <a:pPr marL="0" lvl="0" indent="0" algn="l" rtl="0">
              <a:spcBef>
                <a:spcPts val="0"/>
              </a:spcBef>
              <a:spcAft>
                <a:spcPts val="0"/>
              </a:spcAft>
              <a:buNone/>
            </a:pPr>
            <a:endParaRPr sz="1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60" name="Google Shape;160;p15:notes"/>
          <p:cNvSpPr txBox="1">
            <a:spLocks noGrp="1"/>
          </p:cNvSpPr>
          <p:nvPr>
            <p:ph type="body" idx="1"/>
          </p:nvPr>
        </p:nvSpPr>
        <p:spPr>
          <a:xfrm>
            <a:off x="934826" y="4415793"/>
            <a:ext cx="5140800" cy="4183500"/>
          </a:xfrm>
          <a:prstGeom prst="rect">
            <a:avLst/>
          </a:prstGeom>
          <a:noFill/>
          <a:ln>
            <a:noFill/>
          </a:ln>
        </p:spPr>
        <p:txBody>
          <a:bodyPr spcFirstLastPara="1" wrap="square" lIns="92975" tIns="46475" rIns="92975" bIns="46475" anchor="t" anchorCtr="0">
            <a:noAutofit/>
          </a:bodyPr>
          <a:lstStyle/>
          <a:p>
            <a:pPr marL="0" lvl="0" indent="0" algn="l" rtl="0">
              <a:spcBef>
                <a:spcPts val="0"/>
              </a:spcBef>
              <a:spcAft>
                <a:spcPts val="0"/>
              </a:spcAft>
              <a:buNone/>
            </a:pPr>
            <a:endParaRPr sz="1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66" name="Google Shape;166;p16:notes"/>
          <p:cNvSpPr txBox="1">
            <a:spLocks noGrp="1"/>
          </p:cNvSpPr>
          <p:nvPr>
            <p:ph type="body" idx="1"/>
          </p:nvPr>
        </p:nvSpPr>
        <p:spPr>
          <a:xfrm>
            <a:off x="934826" y="4415793"/>
            <a:ext cx="5140800" cy="4183500"/>
          </a:xfrm>
          <a:prstGeom prst="rect">
            <a:avLst/>
          </a:prstGeom>
          <a:noFill/>
          <a:ln>
            <a:noFill/>
          </a:ln>
        </p:spPr>
        <p:txBody>
          <a:bodyPr spcFirstLastPara="1" wrap="square" lIns="92975" tIns="46475" rIns="92975" bIns="46475" anchor="t" anchorCtr="0">
            <a:noAutofit/>
          </a:bodyPr>
          <a:lstStyle/>
          <a:p>
            <a:pPr marL="0" lvl="0" indent="0" algn="l" rtl="0">
              <a:spcBef>
                <a:spcPts val="0"/>
              </a:spcBef>
              <a:spcAft>
                <a:spcPts val="0"/>
              </a:spcAft>
              <a:buNone/>
            </a:pPr>
            <a:endParaRPr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 name="Google Shape;62;p5:notes"/>
          <p:cNvSpPr txBox="1">
            <a:spLocks noGrp="1"/>
          </p:cNvSpPr>
          <p:nvPr>
            <p:ph type="body" idx="1"/>
          </p:nvPr>
        </p:nvSpPr>
        <p:spPr>
          <a:xfrm>
            <a:off x="935038" y="4414838"/>
            <a:ext cx="5140325"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000">
                <a:solidFill>
                  <a:srgbClr val="000000"/>
                </a:solidFill>
                <a:latin typeface="Arial"/>
                <a:ea typeface="Arial"/>
                <a:cs typeface="Arial"/>
                <a:sym typeface="Arial"/>
              </a:rPr>
              <a:t>*savings calculation based on lowest commercial available price for same or similar item </a:t>
            </a:r>
            <a:endParaRPr sz="1000">
              <a:solidFill>
                <a:srgbClr val="000000"/>
              </a:solidFill>
              <a:latin typeface="Arial"/>
              <a:ea typeface="Arial"/>
              <a:cs typeface="Arial"/>
              <a:sym typeface="Arial"/>
            </a:endParaRPr>
          </a:p>
          <a:p>
            <a:pPr marL="0" lvl="0" indent="0" algn="l" rtl="0">
              <a:spcBef>
                <a:spcPts val="0"/>
              </a:spcBef>
              <a:spcAft>
                <a:spcPts val="0"/>
              </a:spcAft>
              <a:buNone/>
            </a:pPr>
            <a:endParaRPr sz="1000">
              <a:solidFill>
                <a:srgbClr val="000000"/>
              </a:solidFill>
              <a:latin typeface="Arial"/>
              <a:ea typeface="Arial"/>
              <a:cs typeface="Arial"/>
              <a:sym typeface="Arial"/>
            </a:endParaRPr>
          </a:p>
          <a:p>
            <a:pPr marL="0" lvl="0" indent="0" algn="l" rtl="0">
              <a:spcBef>
                <a:spcPts val="0"/>
              </a:spcBef>
              <a:spcAft>
                <a:spcPts val="0"/>
              </a:spcAft>
              <a:buNone/>
            </a:pPr>
            <a:r>
              <a:rPr lang="en-US" sz="1000">
                <a:solidFill>
                  <a:srgbClr val="000000"/>
                </a:solidFill>
                <a:latin typeface="Arial"/>
                <a:ea typeface="Arial"/>
                <a:cs typeface="Arial"/>
                <a:sym typeface="Arial"/>
              </a:rPr>
              <a:t>-7.4 million items offered under MRFS and counting</a:t>
            </a:r>
            <a:endParaRPr sz="1000">
              <a:solidFill>
                <a:srgbClr val="000000"/>
              </a:solidFill>
              <a:latin typeface="Arial"/>
              <a:ea typeface="Arial"/>
              <a:cs typeface="Arial"/>
              <a:sym typeface="Arial"/>
            </a:endParaRPr>
          </a:p>
          <a:p>
            <a:pPr marL="0" lvl="0" indent="0" algn="l" rtl="0">
              <a:spcBef>
                <a:spcPts val="0"/>
              </a:spcBef>
              <a:spcAft>
                <a:spcPts val="0"/>
              </a:spcAft>
              <a:buNone/>
            </a:pPr>
            <a:r>
              <a:rPr lang="en-US" sz="1000">
                <a:solidFill>
                  <a:srgbClr val="000000"/>
                </a:solidFill>
                <a:latin typeface="Arial"/>
                <a:ea typeface="Arial"/>
                <a:cs typeface="Arial"/>
                <a:sym typeface="Arial"/>
              </a:rPr>
              <a:t>-some larger items come with FOB Origin terms; always read the product listing before purchasing </a:t>
            </a:r>
            <a:endParaRPr sz="100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2" name="Google Shape;172;p17:notes"/>
          <p:cNvSpPr txBox="1">
            <a:spLocks noGrp="1"/>
          </p:cNvSpPr>
          <p:nvPr>
            <p:ph type="body" idx="1"/>
          </p:nvPr>
        </p:nvSpPr>
        <p:spPr>
          <a:xfrm>
            <a:off x="935038" y="4414838"/>
            <a:ext cx="5140325"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9" name="Google Shape;179;p18:notes"/>
          <p:cNvSpPr txBox="1">
            <a:spLocks noGrp="1"/>
          </p:cNvSpPr>
          <p:nvPr>
            <p:ph type="body" idx="1"/>
          </p:nvPr>
        </p:nvSpPr>
        <p:spPr>
          <a:xfrm>
            <a:off x="935038" y="4414838"/>
            <a:ext cx="5140325"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9:notes"/>
          <p:cNvSpPr txBox="1">
            <a:spLocks noGrp="1"/>
          </p:cNvSpPr>
          <p:nvPr>
            <p:ph type="body" idx="1"/>
          </p:nvPr>
        </p:nvSpPr>
        <p:spPr>
          <a:xfrm>
            <a:off x="934721" y="4415791"/>
            <a:ext cx="5140959"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a:solidFill>
                <a:schemeClr val="dk1"/>
              </a:solidFill>
            </a:endParaRPr>
          </a:p>
        </p:txBody>
      </p:sp>
      <p:sp>
        <p:nvSpPr>
          <p:cNvPr id="185" name="Google Shape;185;p19:notes"/>
          <p:cNvSpPr txBox="1">
            <a:spLocks noGrp="1"/>
          </p:cNvSpPr>
          <p:nvPr>
            <p:ph type="sldNum" idx="12"/>
          </p:nvPr>
        </p:nvSpPr>
        <p:spPr>
          <a:xfrm>
            <a:off x="3972561" y="8831580"/>
            <a:ext cx="3037839"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solidFill>
                  <a:srgbClr val="000000"/>
                </a:solidFill>
              </a:rPr>
              <a:t>22</a:t>
            </a:fld>
            <a:endParaRPr>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20:notes"/>
          <p:cNvSpPr txBox="1">
            <a:spLocks noGrp="1"/>
          </p:cNvSpPr>
          <p:nvPr>
            <p:ph type="body" idx="1"/>
          </p:nvPr>
        </p:nvSpPr>
        <p:spPr>
          <a:xfrm>
            <a:off x="934721" y="4415791"/>
            <a:ext cx="5140959"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a:solidFill>
                <a:schemeClr val="dk1"/>
              </a:solidFill>
            </a:endParaRPr>
          </a:p>
        </p:txBody>
      </p:sp>
      <p:sp>
        <p:nvSpPr>
          <p:cNvPr id="193" name="Google Shape;193;p20:notes"/>
          <p:cNvSpPr txBox="1">
            <a:spLocks noGrp="1"/>
          </p:cNvSpPr>
          <p:nvPr>
            <p:ph type="sldNum" idx="12"/>
          </p:nvPr>
        </p:nvSpPr>
        <p:spPr>
          <a:xfrm>
            <a:off x="3972561" y="8831580"/>
            <a:ext cx="3037839"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1:notes"/>
          <p:cNvSpPr txBox="1">
            <a:spLocks noGrp="1"/>
          </p:cNvSpPr>
          <p:nvPr>
            <p:ph type="body" idx="1"/>
          </p:nvPr>
        </p:nvSpPr>
        <p:spPr>
          <a:xfrm>
            <a:off x="934721" y="4415791"/>
            <a:ext cx="5140959"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a:solidFill>
                <a:schemeClr val="dk1"/>
              </a:solidFill>
            </a:endParaRPr>
          </a:p>
        </p:txBody>
      </p:sp>
      <p:sp>
        <p:nvSpPr>
          <p:cNvPr id="200" name="Google Shape;200;p21:notes"/>
          <p:cNvSpPr txBox="1">
            <a:spLocks noGrp="1"/>
          </p:cNvSpPr>
          <p:nvPr>
            <p:ph type="sldNum" idx="12"/>
          </p:nvPr>
        </p:nvSpPr>
        <p:spPr>
          <a:xfrm>
            <a:off x="3972561" y="8831580"/>
            <a:ext cx="3037839"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22:notes"/>
          <p:cNvSpPr txBox="1">
            <a:spLocks noGrp="1"/>
          </p:cNvSpPr>
          <p:nvPr>
            <p:ph type="body" idx="1"/>
          </p:nvPr>
        </p:nvSpPr>
        <p:spPr>
          <a:xfrm>
            <a:off x="934721" y="4415791"/>
            <a:ext cx="5140959"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207" name="Google Shape;207;p22:notes"/>
          <p:cNvSpPr txBox="1">
            <a:spLocks noGrp="1"/>
          </p:cNvSpPr>
          <p:nvPr>
            <p:ph type="sldNum" idx="12"/>
          </p:nvPr>
        </p:nvSpPr>
        <p:spPr>
          <a:xfrm>
            <a:off x="3972561" y="8831580"/>
            <a:ext cx="3037839"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solidFill>
                  <a:srgbClr val="000000"/>
                </a:solidFill>
              </a:rPr>
              <a:t>25</a:t>
            </a:fld>
            <a:endParaRPr>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23:notes"/>
          <p:cNvSpPr txBox="1">
            <a:spLocks noGrp="1"/>
          </p:cNvSpPr>
          <p:nvPr>
            <p:ph type="body" idx="1"/>
          </p:nvPr>
        </p:nvSpPr>
        <p:spPr>
          <a:xfrm>
            <a:off x="935038" y="4414838"/>
            <a:ext cx="5140325" cy="4184650"/>
          </a:xfrm>
          <a:prstGeom prst="rect">
            <a:avLst/>
          </a:prstGeom>
          <a:noFill/>
          <a:ln>
            <a:noFill/>
          </a:ln>
        </p:spPr>
        <p:txBody>
          <a:bodyPr spcFirstLastPara="1" wrap="square" lIns="93150" tIns="46575" rIns="93150" bIns="46575" anchor="t" anchorCtr="0">
            <a:noAutofit/>
          </a:bodyPr>
          <a:lstStyle/>
          <a:p>
            <a:pPr marL="0" lvl="0" indent="0" algn="l" rtl="0">
              <a:spcBef>
                <a:spcPts val="1800"/>
              </a:spcBef>
              <a:spcAft>
                <a:spcPts val="0"/>
              </a:spcAft>
              <a:buNone/>
            </a:pPr>
            <a:r>
              <a:rPr lang="en-US" sz="1000">
                <a:solidFill>
                  <a:srgbClr val="005390"/>
                </a:solidFill>
                <a:latin typeface="Arial"/>
                <a:ea typeface="Arial"/>
                <a:cs typeface="Arial"/>
                <a:sym typeface="Arial"/>
              </a:rPr>
              <a:t>*relies on your OMB Max authentication /  CAC/PIV Card</a:t>
            </a:r>
            <a:endParaRPr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0" name="Google Shape;220;p24:notes"/>
          <p:cNvSpPr txBox="1">
            <a:spLocks noGrp="1"/>
          </p:cNvSpPr>
          <p:nvPr>
            <p:ph type="body" idx="1"/>
          </p:nvPr>
        </p:nvSpPr>
        <p:spPr>
          <a:xfrm>
            <a:off x="935038" y="4414838"/>
            <a:ext cx="5140325"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21ef00186_1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21ef00186_1_0:notes"/>
          <p:cNvSpPr txBox="1">
            <a:spLocks noGrp="1"/>
          </p:cNvSpPr>
          <p:nvPr>
            <p:ph type="body" idx="1"/>
          </p:nvPr>
        </p:nvSpPr>
        <p:spPr>
          <a:xfrm>
            <a:off x="935038" y="4414838"/>
            <a:ext cx="5140200" cy="418470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226" name="Google Shape;226;g621ef00186_1_0:notes"/>
          <p:cNvSpPr txBox="1">
            <a:spLocks noGrp="1"/>
          </p:cNvSpPr>
          <p:nvPr>
            <p:ph type="sldNum" idx="12"/>
          </p:nvPr>
        </p:nvSpPr>
        <p:spPr>
          <a:xfrm>
            <a:off x="3971925" y="8831263"/>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2" name="Google Shape;232;p25:notes"/>
          <p:cNvSpPr txBox="1">
            <a:spLocks noGrp="1"/>
          </p:cNvSpPr>
          <p:nvPr>
            <p:ph type="body" idx="1"/>
          </p:nvPr>
        </p:nvSpPr>
        <p:spPr>
          <a:xfrm>
            <a:off x="935038" y="4414838"/>
            <a:ext cx="5140325"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21ef00186_1_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 name="Google Shape;68;g621ef00186_1_8:notes"/>
          <p:cNvSpPr txBox="1">
            <a:spLocks noGrp="1"/>
          </p:cNvSpPr>
          <p:nvPr>
            <p:ph type="body" idx="1"/>
          </p:nvPr>
        </p:nvSpPr>
        <p:spPr>
          <a:xfrm>
            <a:off x="935038" y="4414838"/>
            <a:ext cx="5140200" cy="4184700"/>
          </a:xfrm>
          <a:prstGeom prst="rect">
            <a:avLst/>
          </a:prstGeom>
          <a:noFill/>
          <a:ln>
            <a:noFill/>
          </a:ln>
        </p:spPr>
        <p:txBody>
          <a:bodyPr spcFirstLastPara="1" wrap="square" lIns="93150" tIns="46575" rIns="93150" bIns="46575" anchor="t" anchorCtr="0">
            <a:noAutofit/>
          </a:bodyPr>
          <a:lstStyle/>
          <a:p>
            <a:pPr marL="0" lvl="0" indent="0" algn="l" rtl="0">
              <a:spcBef>
                <a:spcPts val="400"/>
              </a:spcBef>
              <a:spcAft>
                <a:spcPts val="0"/>
              </a:spcAft>
              <a:buNone/>
            </a:pPr>
            <a:r>
              <a:rPr lang="en-US" sz="1000">
                <a:solidFill>
                  <a:srgbClr val="000000"/>
                </a:solidFill>
                <a:latin typeface="Arial"/>
                <a:ea typeface="Arial"/>
                <a:cs typeface="Arial"/>
                <a:sym typeface="Arial"/>
              </a:rPr>
              <a:t>Minimum order threshold of $25 with no processing fee; minimum order threshold of $0 but an additional fee applies, ranging from no additional fee to $18.00 additional fee, with an average fee of $7.82 across all contractors</a:t>
            </a:r>
            <a:endParaRPr sz="1000">
              <a:solidFill>
                <a:srgbClr val="000000"/>
              </a:solidFill>
              <a:latin typeface="Arial"/>
              <a:ea typeface="Arial"/>
              <a:cs typeface="Arial"/>
              <a:sym typeface="Arial"/>
            </a:endParaRPr>
          </a:p>
          <a:p>
            <a:pPr marL="0" lvl="0" indent="0" algn="l" rtl="0">
              <a:spcBef>
                <a:spcPts val="0"/>
              </a:spcBef>
              <a:spcAft>
                <a:spcPts val="0"/>
              </a:spcAft>
              <a:buClr>
                <a:schemeClr val="dk1"/>
              </a:buClr>
              <a:buFont typeface="Arial"/>
              <a:buNone/>
            </a:pPr>
            <a:r>
              <a:rPr lang="en-US" sz="1000">
                <a:solidFill>
                  <a:srgbClr val="000000"/>
                </a:solidFill>
                <a:latin typeface="Arial"/>
                <a:ea typeface="Arial"/>
                <a:cs typeface="Arial"/>
                <a:sym typeface="Arial"/>
              </a:rPr>
              <a:t>**For those contractors who offer in-store purchasing. Inquire at </a:t>
            </a:r>
            <a:r>
              <a:rPr lang="en-US" sz="1000" u="sng">
                <a:solidFill>
                  <a:srgbClr val="000000"/>
                </a:solidFill>
                <a:latin typeface="Arial"/>
                <a:ea typeface="Arial"/>
                <a:cs typeface="Arial"/>
                <a:sym typeface="Arial"/>
                <a:hlinkClick r:id="rId3"/>
              </a:rPr>
              <a:t>mrfs@gsa.gov</a:t>
            </a:r>
            <a:r>
              <a:rPr lang="en-US" sz="1000">
                <a:solidFill>
                  <a:srgbClr val="000000"/>
                </a:solidFill>
                <a:latin typeface="Arial"/>
                <a:ea typeface="Arial"/>
                <a:cs typeface="Arial"/>
                <a:sym typeface="Arial"/>
              </a:rPr>
              <a:t> for further details </a:t>
            </a:r>
            <a:endParaRPr sz="1000">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6: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240" name="Google Shape;240;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7: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247" name="Google Shape;247;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8: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257" name="Google Shape;257;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9: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266" name="Google Shape;266;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0: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274" name="Google Shape;274;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1: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281" name="Google Shape;281;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2: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287" name="Google Shape;287;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3: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294" name="Google Shape;294;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1" name="Google Shape;301;p34:notes"/>
          <p:cNvSpPr txBox="1">
            <a:spLocks noGrp="1"/>
          </p:cNvSpPr>
          <p:nvPr>
            <p:ph type="body" idx="1"/>
          </p:nvPr>
        </p:nvSpPr>
        <p:spPr>
          <a:xfrm>
            <a:off x="935038" y="4414838"/>
            <a:ext cx="5140325"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5: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308" name="Google Shape;308;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74" name="Google Shape;74;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1: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315" name="Google Shape;315;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21ef00186_1_14:notes"/>
          <p:cNvSpPr txBox="1">
            <a:spLocks noGrp="1"/>
          </p:cNvSpPr>
          <p:nvPr>
            <p:ph type="body" idx="1"/>
          </p:nvPr>
        </p:nvSpPr>
        <p:spPr>
          <a:xfrm>
            <a:off x="935038" y="4414838"/>
            <a:ext cx="5140200" cy="418470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80" name="Google Shape;80;g621ef00186_1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86" name="Google Shape;86;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a:p>
        </p:txBody>
      </p:sp>
      <p:sp>
        <p:nvSpPr>
          <p:cNvPr id="92" name="Google Shape;9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txBox="1">
            <a:spLocks noGrp="1"/>
          </p:cNvSpPr>
          <p:nvPr>
            <p:ph type="body" idx="1"/>
          </p:nvPr>
        </p:nvSpPr>
        <p:spPr>
          <a:xfrm>
            <a:off x="935038" y="4414838"/>
            <a:ext cx="5140325" cy="418465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r>
              <a:rPr lang="en-US"/>
              <a:t>BPA established (award date) July 12, 2019</a:t>
            </a:r>
            <a:endParaRPr/>
          </a:p>
        </p:txBody>
      </p:sp>
      <p:sp>
        <p:nvSpPr>
          <p:cNvPr id="98" name="Google Shape;98;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4" name="Google Shape;104;p8:notes"/>
          <p:cNvSpPr txBox="1">
            <a:spLocks noGrp="1"/>
          </p:cNvSpPr>
          <p:nvPr>
            <p:ph type="body" idx="1"/>
          </p:nvPr>
        </p:nvSpPr>
        <p:spPr>
          <a:xfrm>
            <a:off x="935038" y="4414838"/>
            <a:ext cx="5140325"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solidFill>
                <a:srgbClr val="7F7F7F"/>
              </a:solidFill>
            </a:endParaRPr>
          </a:p>
          <a:p>
            <a:pPr marL="0" lvl="0" indent="0" algn="l" rtl="0">
              <a:spcBef>
                <a:spcPts val="36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457200" y="1371600"/>
            <a:ext cx="7769225" cy="5539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455613" y="2176272"/>
            <a:ext cx="7769225" cy="30480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atin typeface="Century Gothic"/>
                <a:ea typeface="Century Gothic"/>
                <a:cs typeface="Century Gothic"/>
                <a:sym typeface="Century Gothic"/>
              </a:defRPr>
            </a:lvl1pPr>
            <a:lvl2pPr marL="914400" lvl="1" indent="-355600" algn="l">
              <a:spcBef>
                <a:spcPts val="400"/>
              </a:spcBef>
              <a:spcAft>
                <a:spcPts val="0"/>
              </a:spcAft>
              <a:buSzPts val="2000"/>
              <a:buChar char="•"/>
              <a:defRPr>
                <a:latin typeface="Century Gothic"/>
                <a:ea typeface="Century Gothic"/>
                <a:cs typeface="Century Gothic"/>
                <a:sym typeface="Century Gothic"/>
              </a:defRPr>
            </a:lvl2pPr>
            <a:lvl3pPr marL="1371600" lvl="2" indent="-355600" algn="l">
              <a:spcBef>
                <a:spcPts val="400"/>
              </a:spcBef>
              <a:spcAft>
                <a:spcPts val="0"/>
              </a:spcAft>
              <a:buSzPts val="2000"/>
              <a:buChar char="–"/>
              <a:defRPr>
                <a:latin typeface="Century Gothic"/>
                <a:ea typeface="Century Gothic"/>
                <a:cs typeface="Century Gothic"/>
                <a:sym typeface="Century Gothic"/>
              </a:defRPr>
            </a:lvl3pPr>
            <a:lvl4pPr marL="1828800" lvl="3" indent="-355600" algn="l">
              <a:spcBef>
                <a:spcPts val="400"/>
              </a:spcBef>
              <a:spcAft>
                <a:spcPts val="0"/>
              </a:spcAft>
              <a:buSzPts val="2000"/>
              <a:buChar char="▪"/>
              <a:defRPr>
                <a:latin typeface="Century Gothic"/>
                <a:ea typeface="Century Gothic"/>
                <a:cs typeface="Century Gothic"/>
                <a:sym typeface="Century Gothic"/>
              </a:defRPr>
            </a:lvl4pPr>
            <a:lvl5pPr marL="2286000" lvl="4" indent="-355600" algn="l">
              <a:spcBef>
                <a:spcPts val="400"/>
              </a:spcBef>
              <a:spcAft>
                <a:spcPts val="0"/>
              </a:spcAft>
              <a:buSzPts val="2000"/>
              <a:buChar char="🢭"/>
              <a:defRPr>
                <a:latin typeface="Century Gothic"/>
                <a:ea typeface="Century Gothic"/>
                <a:cs typeface="Century Gothic"/>
                <a:sym typeface="Century Gothic"/>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rot="5400000">
            <a:off x="5274469" y="3296444"/>
            <a:ext cx="3962400" cy="19415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body" idx="1"/>
          </p:nvPr>
        </p:nvSpPr>
        <p:spPr>
          <a:xfrm rot="5400000">
            <a:off x="1312863" y="1428750"/>
            <a:ext cx="3962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152400" y="3154680"/>
            <a:ext cx="8839200" cy="7315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2" name="Google Shape;52;p12"/>
          <p:cNvPicPr preferRelativeResize="0"/>
          <p:nvPr/>
        </p:nvPicPr>
        <p:blipFill rotWithShape="1">
          <a:blip r:embed="rId2">
            <a:alphaModFix/>
          </a:blip>
          <a:srcRect/>
          <a:stretch/>
        </p:blipFill>
        <p:spPr>
          <a:xfrm>
            <a:off x="1172" y="0"/>
            <a:ext cx="9153144" cy="2971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pic>
        <p:nvPicPr>
          <p:cNvPr id="20" name="Google Shape;20;p3" descr="Faded blue U.S. flag in background."/>
          <p:cNvPicPr preferRelativeResize="0"/>
          <p:nvPr/>
        </p:nvPicPr>
        <p:blipFill rotWithShape="1">
          <a:blip r:embed="rId2">
            <a:alphaModFix/>
          </a:blip>
          <a:srcRect l="5556" t="8333" r="20369" b="41666"/>
          <a:stretch/>
        </p:blipFill>
        <p:spPr>
          <a:xfrm>
            <a:off x="0" y="2209800"/>
            <a:ext cx="9144000" cy="4648200"/>
          </a:xfrm>
          <a:prstGeom prst="rect">
            <a:avLst/>
          </a:prstGeom>
          <a:noFill/>
          <a:ln>
            <a:noFill/>
          </a:ln>
        </p:spPr>
      </p:pic>
      <p:sp>
        <p:nvSpPr>
          <p:cNvPr id="21" name="Google Shape;21;p3" descr="Blue horizontal band"/>
          <p:cNvSpPr/>
          <p:nvPr/>
        </p:nvSpPr>
        <p:spPr>
          <a:xfrm>
            <a:off x="0" y="1709738"/>
            <a:ext cx="9144000" cy="228600"/>
          </a:xfrm>
          <a:prstGeom prst="rect">
            <a:avLst/>
          </a:prstGeom>
          <a:solidFill>
            <a:srgbClr val="99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22" name="Google Shape;22;p3" descr="GSA Starmark logo"/>
          <p:cNvPicPr preferRelativeResize="0"/>
          <p:nvPr/>
        </p:nvPicPr>
        <p:blipFill rotWithShape="1">
          <a:blip r:embed="rId3">
            <a:alphaModFix/>
          </a:blip>
          <a:srcRect/>
          <a:stretch/>
        </p:blipFill>
        <p:spPr>
          <a:xfrm>
            <a:off x="455613" y="455613"/>
            <a:ext cx="850900" cy="854075"/>
          </a:xfrm>
          <a:prstGeom prst="rect">
            <a:avLst/>
          </a:prstGeom>
          <a:noFill/>
          <a:ln>
            <a:noFill/>
          </a:ln>
        </p:spPr>
      </p:pic>
      <p:sp>
        <p:nvSpPr>
          <p:cNvPr id="23" name="Google Shape;23;p3"/>
          <p:cNvSpPr txBox="1"/>
          <p:nvPr/>
        </p:nvSpPr>
        <p:spPr>
          <a:xfrm>
            <a:off x="4114800" y="1066800"/>
            <a:ext cx="4445000" cy="304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en-US" sz="1200" b="1">
                <a:solidFill>
                  <a:srgbClr val="464646"/>
                </a:solidFill>
                <a:latin typeface="Century Gothic"/>
                <a:ea typeface="Century Gothic"/>
                <a:cs typeface="Century Gothic"/>
                <a:sym typeface="Century Gothic"/>
              </a:rPr>
              <a:t>U.S. General Services Administration</a:t>
            </a:r>
            <a:endParaRPr sz="1200">
              <a:solidFill>
                <a:srgbClr val="464646"/>
              </a:solidFill>
              <a:latin typeface="Century Gothic"/>
              <a:ea typeface="Century Gothic"/>
              <a:cs typeface="Century Gothic"/>
              <a:sym typeface="Century Gothic"/>
            </a:endParaRPr>
          </a:p>
        </p:txBody>
      </p:sp>
      <p:sp>
        <p:nvSpPr>
          <p:cNvPr id="24" name="Google Shape;24;p3" descr="Blue horizontal band"/>
          <p:cNvSpPr/>
          <p:nvPr/>
        </p:nvSpPr>
        <p:spPr>
          <a:xfrm>
            <a:off x="0" y="1981200"/>
            <a:ext cx="9144000" cy="228600"/>
          </a:xfrm>
          <a:prstGeom prst="rect">
            <a:avLst/>
          </a:prstGeom>
          <a:solidFill>
            <a:srgbClr val="00539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5" name="Google Shape;25;p3"/>
          <p:cNvSpPr txBox="1">
            <a:spLocks noGrp="1"/>
          </p:cNvSpPr>
          <p:nvPr>
            <p:ph type="title"/>
          </p:nvPr>
        </p:nvSpPr>
        <p:spPr>
          <a:xfrm>
            <a:off x="152400" y="2209800"/>
            <a:ext cx="8839200" cy="7315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57200" y="1371600"/>
            <a:ext cx="7769225" cy="5539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455613" y="2176272"/>
            <a:ext cx="3808412" cy="30480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55600" algn="l">
              <a:spcBef>
                <a:spcPts val="400"/>
              </a:spcBef>
              <a:spcAft>
                <a:spcPts val="0"/>
              </a:spcAft>
              <a:buSzPts val="2000"/>
              <a:buChar char="–"/>
              <a:defRPr sz="20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9" name="Google Shape;29;p4"/>
          <p:cNvSpPr txBox="1">
            <a:spLocks noGrp="1"/>
          </p:cNvSpPr>
          <p:nvPr>
            <p:ph type="body" idx="2"/>
          </p:nvPr>
        </p:nvSpPr>
        <p:spPr>
          <a:xfrm>
            <a:off x="4416425" y="2176272"/>
            <a:ext cx="3808413" cy="30480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55600" algn="l">
              <a:spcBef>
                <a:spcPts val="400"/>
              </a:spcBef>
              <a:spcAft>
                <a:spcPts val="0"/>
              </a:spcAft>
              <a:buSzPts val="2000"/>
              <a:buChar char="–"/>
              <a:defRPr sz="20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31520" y="3977640"/>
            <a:ext cx="7772400" cy="646331"/>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6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731520" y="2468880"/>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286000"/>
            <a:ext cx="7769225" cy="5539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57200" y="2300286"/>
            <a:ext cx="3008313"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3581400" y="2286000"/>
            <a:ext cx="5111750" cy="38862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55600" algn="l">
              <a:spcBef>
                <a:spcPts val="400"/>
              </a:spcBef>
              <a:spcAft>
                <a:spcPts val="0"/>
              </a:spcAft>
              <a:buSzPts val="2000"/>
              <a:buChar char="–"/>
              <a:defRPr sz="20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9" name="Google Shape;39;p8"/>
          <p:cNvSpPr txBox="1">
            <a:spLocks noGrp="1"/>
          </p:cNvSpPr>
          <p:nvPr>
            <p:ph type="body" idx="2"/>
          </p:nvPr>
        </p:nvSpPr>
        <p:spPr>
          <a:xfrm>
            <a:off x="457200" y="2971800"/>
            <a:ext cx="3008313" cy="32004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990033"/>
              </a:buClr>
              <a:buSzPts val="3200"/>
              <a:buFont typeface="Noto Sans Symbols"/>
              <a:buNone/>
              <a:defRPr sz="3200" b="0" i="0" u="none" strike="noStrike" cap="none">
                <a:solidFill>
                  <a:srgbClr val="005390"/>
                </a:solidFill>
                <a:latin typeface="Century Gothic"/>
                <a:ea typeface="Century Gothic"/>
                <a:cs typeface="Century Gothic"/>
                <a:sym typeface="Century Gothic"/>
              </a:defRPr>
            </a:lvl1pPr>
            <a:lvl2pPr marR="0" lvl="1" algn="l" rtl="0">
              <a:spcBef>
                <a:spcPts val="560"/>
              </a:spcBef>
              <a:spcAft>
                <a:spcPts val="0"/>
              </a:spcAft>
              <a:buClr>
                <a:srgbClr val="990033"/>
              </a:buClr>
              <a:buSzPts val="2800"/>
              <a:buFont typeface="Noto Sans Symbols"/>
              <a:buNone/>
              <a:defRPr sz="2800" b="0" i="0" u="none" strike="noStrike" cap="none">
                <a:solidFill>
                  <a:srgbClr val="005390"/>
                </a:solidFill>
                <a:latin typeface="Century Gothic"/>
                <a:ea typeface="Century Gothic"/>
                <a:cs typeface="Century Gothic"/>
                <a:sym typeface="Century Gothic"/>
              </a:defRPr>
            </a:lvl2pPr>
            <a:lvl3pPr marR="0" lvl="2" algn="l" rtl="0">
              <a:spcBef>
                <a:spcPts val="480"/>
              </a:spcBef>
              <a:spcAft>
                <a:spcPts val="0"/>
              </a:spcAft>
              <a:buClr>
                <a:srgbClr val="990033"/>
              </a:buClr>
              <a:buSzPts val="2400"/>
              <a:buFont typeface="Arial"/>
              <a:buNone/>
              <a:defRPr sz="2400" b="0" i="0" u="none" strike="noStrike" cap="none">
                <a:solidFill>
                  <a:srgbClr val="005390"/>
                </a:solidFill>
                <a:latin typeface="Century Gothic"/>
                <a:ea typeface="Century Gothic"/>
                <a:cs typeface="Century Gothic"/>
                <a:sym typeface="Century Gothic"/>
              </a:defRPr>
            </a:lvl3pPr>
            <a:lvl4pPr marR="0" lvl="3" algn="l" rtl="0">
              <a:spcBef>
                <a:spcPts val="400"/>
              </a:spcBef>
              <a:spcAft>
                <a:spcPts val="0"/>
              </a:spcAft>
              <a:buClr>
                <a:srgbClr val="990033"/>
              </a:buClr>
              <a:buSzPts val="2000"/>
              <a:buFont typeface="Noto Sans Symbols"/>
              <a:buNone/>
              <a:defRPr sz="2000" b="0" i="0" u="none" strike="noStrike" cap="none">
                <a:solidFill>
                  <a:srgbClr val="005390"/>
                </a:solidFill>
                <a:latin typeface="Century Gothic"/>
                <a:ea typeface="Century Gothic"/>
                <a:cs typeface="Century Gothic"/>
                <a:sym typeface="Century Gothic"/>
              </a:defRPr>
            </a:lvl4pPr>
            <a:lvl5pPr marR="0" lvl="4" algn="l" rtl="0">
              <a:spcBef>
                <a:spcPts val="400"/>
              </a:spcBef>
              <a:spcAft>
                <a:spcPts val="0"/>
              </a:spcAft>
              <a:buClr>
                <a:srgbClr val="990033"/>
              </a:buClr>
              <a:buSzPts val="2000"/>
              <a:buFont typeface="Noto Sans Symbols"/>
              <a:buNone/>
              <a:defRPr sz="2000" b="0" i="0" u="none" strike="noStrike" cap="none">
                <a:solidFill>
                  <a:srgbClr val="005390"/>
                </a:solidFill>
                <a:latin typeface="Century Gothic"/>
                <a:ea typeface="Century Gothic"/>
                <a:cs typeface="Century Gothic"/>
                <a:sym typeface="Century Gothic"/>
              </a:defRPr>
            </a:lvl5pPr>
            <a:lvl6pPr marR="0" lvl="5" algn="l" rtl="0">
              <a:spcBef>
                <a:spcPts val="400"/>
              </a:spcBef>
              <a:spcAft>
                <a:spcPts val="0"/>
              </a:spcAft>
              <a:buClr>
                <a:srgbClr val="990033"/>
              </a:buClr>
              <a:buSzPts val="2000"/>
              <a:buFont typeface="Noto Sans Symbols"/>
              <a:buNone/>
              <a:defRPr sz="2000" b="0" i="0" u="none" strike="noStrike" cap="none">
                <a:solidFill>
                  <a:srgbClr val="005390"/>
                </a:solidFill>
                <a:latin typeface="Arial"/>
                <a:ea typeface="Arial"/>
                <a:cs typeface="Arial"/>
                <a:sym typeface="Arial"/>
              </a:defRPr>
            </a:lvl6pPr>
            <a:lvl7pPr marR="0" lvl="6" algn="l" rtl="0">
              <a:spcBef>
                <a:spcPts val="400"/>
              </a:spcBef>
              <a:spcAft>
                <a:spcPts val="0"/>
              </a:spcAft>
              <a:buClr>
                <a:srgbClr val="990033"/>
              </a:buClr>
              <a:buSzPts val="2000"/>
              <a:buFont typeface="Noto Sans Symbols"/>
              <a:buNone/>
              <a:defRPr sz="2000" b="0" i="0" u="none" strike="noStrike" cap="none">
                <a:solidFill>
                  <a:srgbClr val="005390"/>
                </a:solidFill>
                <a:latin typeface="Arial"/>
                <a:ea typeface="Arial"/>
                <a:cs typeface="Arial"/>
                <a:sym typeface="Arial"/>
              </a:defRPr>
            </a:lvl7pPr>
            <a:lvl8pPr marR="0" lvl="7" algn="l" rtl="0">
              <a:spcBef>
                <a:spcPts val="400"/>
              </a:spcBef>
              <a:spcAft>
                <a:spcPts val="0"/>
              </a:spcAft>
              <a:buClr>
                <a:srgbClr val="990033"/>
              </a:buClr>
              <a:buSzPts val="2000"/>
              <a:buFont typeface="Noto Sans Symbols"/>
              <a:buNone/>
              <a:defRPr sz="2000" b="0" i="0" u="none" strike="noStrike" cap="none">
                <a:solidFill>
                  <a:srgbClr val="005390"/>
                </a:solidFill>
                <a:latin typeface="Arial"/>
                <a:ea typeface="Arial"/>
                <a:cs typeface="Arial"/>
                <a:sym typeface="Arial"/>
              </a:defRPr>
            </a:lvl8pPr>
            <a:lvl9pPr marR="0" lvl="8" algn="l" rtl="0">
              <a:spcBef>
                <a:spcPts val="400"/>
              </a:spcBef>
              <a:spcAft>
                <a:spcPts val="0"/>
              </a:spcAft>
              <a:buClr>
                <a:srgbClr val="990033"/>
              </a:buClr>
              <a:buSzPts val="2000"/>
              <a:buFont typeface="Noto Sans Symbols"/>
              <a:buNone/>
              <a:defRPr sz="2000" b="0" i="0" u="none" strike="noStrike" cap="none">
                <a:solidFill>
                  <a:srgbClr val="005390"/>
                </a:solidFill>
                <a:latin typeface="Arial"/>
                <a:ea typeface="Arial"/>
                <a:cs typeface="Arial"/>
                <a:sym typeface="Arial"/>
              </a:defRPr>
            </a:lvl9pPr>
          </a:lstStyle>
          <a:p>
            <a:endParaRPr/>
          </a:p>
        </p:txBody>
      </p:sp>
      <p:sp>
        <p:nvSpPr>
          <p:cNvPr id="43" name="Google Shape;43;p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457200" y="1371600"/>
            <a:ext cx="7769225" cy="5540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0"/>
          <p:cNvSpPr txBox="1">
            <a:spLocks noGrp="1"/>
          </p:cNvSpPr>
          <p:nvPr>
            <p:ph type="body" idx="1"/>
          </p:nvPr>
        </p:nvSpPr>
        <p:spPr>
          <a:xfrm rot="5400000">
            <a:off x="2816226" y="-184149"/>
            <a:ext cx="3048000" cy="77692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Faded blue U.S. flag in background."/>
          <p:cNvPicPr preferRelativeResize="0"/>
          <p:nvPr/>
        </p:nvPicPr>
        <p:blipFill rotWithShape="1">
          <a:blip r:embed="rId13">
            <a:alphaModFix/>
          </a:blip>
          <a:srcRect l="179" t="20956" r="791" b="-4137"/>
          <a:stretch/>
        </p:blipFill>
        <p:spPr>
          <a:xfrm>
            <a:off x="0" y="0"/>
            <a:ext cx="9144000" cy="990600"/>
          </a:xfrm>
          <a:prstGeom prst="rect">
            <a:avLst/>
          </a:prstGeom>
          <a:noFill/>
          <a:ln>
            <a:noFill/>
          </a:ln>
        </p:spPr>
      </p:pic>
      <p:sp>
        <p:nvSpPr>
          <p:cNvPr id="11" name="Google Shape;11;p1"/>
          <p:cNvSpPr txBox="1">
            <a:spLocks noGrp="1"/>
          </p:cNvSpPr>
          <p:nvPr>
            <p:ph type="body" idx="1"/>
          </p:nvPr>
        </p:nvSpPr>
        <p:spPr>
          <a:xfrm>
            <a:off x="455613" y="2176463"/>
            <a:ext cx="7769225" cy="3048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Century Gothic"/>
                <a:ea typeface="Century Gothic"/>
                <a:cs typeface="Century Gothic"/>
                <a:sym typeface="Century Gothic"/>
              </a:defRPr>
            </a:lvl1pPr>
            <a:lvl2pPr marL="914400" marR="0" lvl="1" indent="-355600" algn="l" rtl="0">
              <a:spcBef>
                <a:spcPts val="400"/>
              </a:spcBef>
              <a:spcAft>
                <a:spcPts val="0"/>
              </a:spcAft>
              <a:buClr>
                <a:srgbClr val="990033"/>
              </a:buClr>
              <a:buSzPts val="2000"/>
              <a:buFont typeface="Noto Sans Symbols"/>
              <a:buChar char="•"/>
              <a:defRPr sz="2000" b="0" i="0" u="none" strike="noStrike" cap="none">
                <a:solidFill>
                  <a:srgbClr val="005390"/>
                </a:solidFill>
                <a:latin typeface="Century Gothic"/>
                <a:ea typeface="Century Gothic"/>
                <a:cs typeface="Century Gothic"/>
                <a:sym typeface="Century Gothic"/>
              </a:defRPr>
            </a:lvl2pPr>
            <a:lvl3pPr marL="1371600" marR="0" lvl="2" indent="-355600" algn="l" rtl="0">
              <a:spcBef>
                <a:spcPts val="400"/>
              </a:spcBef>
              <a:spcAft>
                <a:spcPts val="0"/>
              </a:spcAft>
              <a:buClr>
                <a:srgbClr val="990033"/>
              </a:buClr>
              <a:buSzPts val="2000"/>
              <a:buFont typeface="Arial"/>
              <a:buChar char="–"/>
              <a:defRPr sz="2000" b="0" i="0" u="none" strike="noStrike" cap="none">
                <a:solidFill>
                  <a:srgbClr val="005390"/>
                </a:solidFill>
                <a:latin typeface="Century Gothic"/>
                <a:ea typeface="Century Gothic"/>
                <a:cs typeface="Century Gothic"/>
                <a:sym typeface="Century Gothic"/>
              </a:defRPr>
            </a:lvl3pPr>
            <a:lvl4pPr marL="1828800" marR="0" lvl="3" indent="-355600" algn="l" rtl="0">
              <a:spcBef>
                <a:spcPts val="400"/>
              </a:spcBef>
              <a:spcAft>
                <a:spcPts val="0"/>
              </a:spcAft>
              <a:buClr>
                <a:srgbClr val="990033"/>
              </a:buClr>
              <a:buSzPts val="2000"/>
              <a:buFont typeface="Noto Sans Symbols"/>
              <a:buChar char="▪"/>
              <a:defRPr sz="2000" b="0" i="0" u="none" strike="noStrike" cap="none">
                <a:solidFill>
                  <a:srgbClr val="005390"/>
                </a:solidFill>
                <a:latin typeface="Century Gothic"/>
                <a:ea typeface="Century Gothic"/>
                <a:cs typeface="Century Gothic"/>
                <a:sym typeface="Century Gothic"/>
              </a:defRPr>
            </a:lvl4pPr>
            <a:lvl5pPr marL="2286000" marR="0" lvl="4" indent="-355600" algn="l" rtl="0">
              <a:spcBef>
                <a:spcPts val="400"/>
              </a:spcBef>
              <a:spcAft>
                <a:spcPts val="0"/>
              </a:spcAft>
              <a:buClr>
                <a:srgbClr val="990033"/>
              </a:buClr>
              <a:buSzPts val="2000"/>
              <a:buFont typeface="Noto Sans Symbols"/>
              <a:buChar char="🢭"/>
              <a:defRPr sz="2000" b="0" i="0" u="none" strike="noStrike" cap="none">
                <a:solidFill>
                  <a:srgbClr val="005390"/>
                </a:solidFill>
                <a:latin typeface="Century Gothic"/>
                <a:ea typeface="Century Gothic"/>
                <a:cs typeface="Century Gothic"/>
                <a:sym typeface="Century Gothic"/>
              </a:defRPr>
            </a:lvl5pPr>
            <a:lvl6pPr marL="2743200" marR="0" lvl="5"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6pPr>
            <a:lvl7pPr marL="3200400" marR="0" lvl="6"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7pPr>
            <a:lvl8pPr marL="3657600" marR="0" lvl="7"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8pPr>
            <a:lvl9pPr marL="4114800" marR="0" lvl="8"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9pPr>
          </a:lstStyle>
          <a:p>
            <a:endParaRPr/>
          </a:p>
        </p:txBody>
      </p:sp>
      <p:sp>
        <p:nvSpPr>
          <p:cNvPr id="12" name="Google Shape;12;p1"/>
          <p:cNvSpPr txBox="1">
            <a:spLocks noGrp="1"/>
          </p:cNvSpPr>
          <p:nvPr>
            <p:ph type="title"/>
          </p:nvPr>
        </p:nvSpPr>
        <p:spPr>
          <a:xfrm>
            <a:off x="457200" y="1371600"/>
            <a:ext cx="7769225" cy="5540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1" i="0" u="none" strike="noStrike" cap="none">
                <a:solidFill>
                  <a:srgbClr val="005390"/>
                </a:solidFill>
                <a:latin typeface="Century Gothic"/>
                <a:ea typeface="Century Gothic"/>
                <a:cs typeface="Century Gothic"/>
                <a:sym typeface="Century Gothic"/>
              </a:defRPr>
            </a:lvl1pPr>
            <a:lvl2pPr marR="0" lvl="1" algn="l" rtl="0">
              <a:spcBef>
                <a:spcPts val="0"/>
              </a:spcBef>
              <a:spcAft>
                <a:spcPts val="0"/>
              </a:spcAft>
              <a:buSzPts val="1400"/>
              <a:buNone/>
              <a:defRPr sz="3000" b="1" i="0" u="none" strike="noStrike" cap="none">
                <a:solidFill>
                  <a:srgbClr val="005390"/>
                </a:solidFill>
                <a:latin typeface="Century Gothic"/>
                <a:ea typeface="Century Gothic"/>
                <a:cs typeface="Century Gothic"/>
                <a:sym typeface="Century Gothic"/>
              </a:defRPr>
            </a:lvl2pPr>
            <a:lvl3pPr marR="0" lvl="2" algn="l" rtl="0">
              <a:spcBef>
                <a:spcPts val="0"/>
              </a:spcBef>
              <a:spcAft>
                <a:spcPts val="0"/>
              </a:spcAft>
              <a:buSzPts val="1400"/>
              <a:buNone/>
              <a:defRPr sz="3000" b="1" i="0" u="none" strike="noStrike" cap="none">
                <a:solidFill>
                  <a:srgbClr val="005390"/>
                </a:solidFill>
                <a:latin typeface="Century Gothic"/>
                <a:ea typeface="Century Gothic"/>
                <a:cs typeface="Century Gothic"/>
                <a:sym typeface="Century Gothic"/>
              </a:defRPr>
            </a:lvl3pPr>
            <a:lvl4pPr marR="0" lvl="3" algn="l" rtl="0">
              <a:spcBef>
                <a:spcPts val="0"/>
              </a:spcBef>
              <a:spcAft>
                <a:spcPts val="0"/>
              </a:spcAft>
              <a:buSzPts val="1400"/>
              <a:buNone/>
              <a:defRPr sz="3000" b="1" i="0" u="none" strike="noStrike" cap="none">
                <a:solidFill>
                  <a:srgbClr val="005390"/>
                </a:solidFill>
                <a:latin typeface="Century Gothic"/>
                <a:ea typeface="Century Gothic"/>
                <a:cs typeface="Century Gothic"/>
                <a:sym typeface="Century Gothic"/>
              </a:defRPr>
            </a:lvl4pPr>
            <a:lvl5pPr marR="0" lvl="4" algn="l" rtl="0">
              <a:spcBef>
                <a:spcPts val="0"/>
              </a:spcBef>
              <a:spcAft>
                <a:spcPts val="0"/>
              </a:spcAft>
              <a:buSzPts val="1400"/>
              <a:buNone/>
              <a:defRPr sz="3000" b="1" i="0" u="none" strike="noStrike" cap="none">
                <a:solidFill>
                  <a:srgbClr val="005390"/>
                </a:solidFill>
                <a:latin typeface="Century Gothic"/>
                <a:ea typeface="Century Gothic"/>
                <a:cs typeface="Century Gothic"/>
                <a:sym typeface="Century Gothic"/>
              </a:defRPr>
            </a:lvl5pPr>
            <a:lvl6pPr marR="0" lvl="5" algn="l" rtl="0">
              <a:spcBef>
                <a:spcPts val="0"/>
              </a:spcBef>
              <a:spcAft>
                <a:spcPts val="0"/>
              </a:spcAft>
              <a:buSzPts val="1400"/>
              <a:buNone/>
              <a:defRPr sz="3000" b="1" i="0" u="none" strike="noStrike" cap="none">
                <a:solidFill>
                  <a:srgbClr val="005390"/>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rgbClr val="005390"/>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rgbClr val="005390"/>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rgbClr val="005390"/>
                </a:solidFill>
                <a:latin typeface="Arial"/>
                <a:ea typeface="Arial"/>
                <a:cs typeface="Arial"/>
                <a:sym typeface="Arial"/>
              </a:defRPr>
            </a:lvl9pPr>
          </a:lstStyle>
          <a:p>
            <a:endParaRPr/>
          </a:p>
        </p:txBody>
      </p:sp>
      <p:sp>
        <p:nvSpPr>
          <p:cNvPr id="13" name="Google Shape;13;p1" descr="Blue horizontal band"/>
          <p:cNvSpPr/>
          <p:nvPr/>
        </p:nvSpPr>
        <p:spPr>
          <a:xfrm>
            <a:off x="0" y="838200"/>
            <a:ext cx="9144000" cy="119063"/>
          </a:xfrm>
          <a:prstGeom prst="rect">
            <a:avLst/>
          </a:prstGeom>
          <a:solidFill>
            <a:srgbClr val="99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4" name="Google Shape;14;p1" descr="Blue horizontal band"/>
          <p:cNvSpPr/>
          <p:nvPr/>
        </p:nvSpPr>
        <p:spPr>
          <a:xfrm>
            <a:off x="0" y="947738"/>
            <a:ext cx="9144000" cy="119062"/>
          </a:xfrm>
          <a:prstGeom prst="rect">
            <a:avLst/>
          </a:prstGeom>
          <a:solidFill>
            <a:srgbClr val="00539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5" name="Google Shape;15;p1"/>
          <p:cNvSpPr/>
          <p:nvPr/>
        </p:nvSpPr>
        <p:spPr>
          <a:xfrm>
            <a:off x="8238382" y="6324600"/>
            <a:ext cx="37221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b="1" i="0" u="none" strike="noStrike" cap="none">
                <a:solidFill>
                  <a:schemeClr val="dk1"/>
                </a:solidFill>
                <a:latin typeface="Arial"/>
                <a:ea typeface="Arial"/>
                <a:cs typeface="Arial"/>
                <a:sym typeface="Arial"/>
              </a:rPr>
              <a:t>‹#›</a:t>
            </a:fld>
            <a:endParaRPr sz="1200" b="1">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d2d.gsa.gov/report/acquisition-analytic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ebuy.gsa.gov/"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reverseauctions.gs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gsaadvantage.gov/advantage/main/start_page.do"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hallways.cap.gsa.gov/"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max.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hallways.cap.gsa.go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mrfs@gsa.gov" TargetMode="External"/><Relationship Id="rId7" Type="http://schemas.openxmlformats.org/officeDocument/2006/relationships/hyperlink" Target="https://hallways.cap.gsa.gov/login-information"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interact.gsa.gov/node/465475" TargetMode="External"/><Relationship Id="rId5" Type="http://schemas.openxmlformats.org/officeDocument/2006/relationships/hyperlink" Target="http://gsa.gov/mrfs" TargetMode="External"/><Relationship Id="rId4" Type="http://schemas.openxmlformats.org/officeDocument/2006/relationships/hyperlink" Target="https://d2d.gsa.gov/report/acquisition-analytic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gsaadvantage.gov/"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www.gsa.gov/buying-selling/purchasing-programs/federal-strategic-sourcing-initiative/fssi-mrfs/awarded-vendor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gsa.gov/fssimro"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9" name="Google Shape;59;p13"/>
          <p:cNvSpPr txBox="1"/>
          <p:nvPr/>
        </p:nvSpPr>
        <p:spPr>
          <a:xfrm>
            <a:off x="6130875" y="6143625"/>
            <a:ext cx="2557500" cy="3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entury Gothic"/>
                <a:ea typeface="Century Gothic"/>
                <a:cs typeface="Century Gothic"/>
                <a:sym typeface="Century Gothic"/>
              </a:rPr>
              <a:t>Last Updated: 10/09/2019</a:t>
            </a:r>
            <a:endParaRPr>
              <a:latin typeface="Century Gothic"/>
              <a:ea typeface="Century Gothic"/>
              <a:cs typeface="Century Gothic"/>
              <a:sym typeface="Century Gothic"/>
            </a:endParaRPr>
          </a:p>
        </p:txBody>
      </p:sp>
      <p:sp>
        <p:nvSpPr>
          <p:cNvPr id="58" name="Google Shape;58;p13"/>
          <p:cNvSpPr txBox="1">
            <a:spLocks noGrp="1"/>
          </p:cNvSpPr>
          <p:nvPr>
            <p:ph type="body" idx="4294967295"/>
          </p:nvPr>
        </p:nvSpPr>
        <p:spPr>
          <a:xfrm>
            <a:off x="457200" y="4114800"/>
            <a:ext cx="8231187" cy="22098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ctr" rtl="0">
              <a:spcBef>
                <a:spcPts val="0"/>
              </a:spcBef>
              <a:spcAft>
                <a:spcPts val="0"/>
              </a:spcAft>
              <a:buSzPts val="2400"/>
              <a:buNone/>
            </a:pPr>
            <a:r>
              <a:rPr lang="en-US" b="1" dirty="0">
                <a:solidFill>
                  <a:srgbClr val="262699"/>
                </a:solidFill>
                <a:latin typeface="Century Gothic"/>
                <a:ea typeface="Century Gothic"/>
                <a:cs typeface="Century Gothic"/>
                <a:sym typeface="Century Gothic"/>
              </a:rPr>
              <a:t/>
            </a:r>
            <a:br>
              <a:rPr lang="en-US" b="1" dirty="0">
                <a:solidFill>
                  <a:srgbClr val="262699"/>
                </a:solidFill>
                <a:latin typeface="Century Gothic"/>
                <a:ea typeface="Century Gothic"/>
                <a:cs typeface="Century Gothic"/>
                <a:sym typeface="Century Gothic"/>
              </a:rPr>
            </a:br>
            <a:r>
              <a:rPr lang="en-US" b="1" dirty="0">
                <a:solidFill>
                  <a:srgbClr val="262699"/>
                </a:solidFill>
                <a:latin typeface="Century Gothic"/>
                <a:ea typeface="Century Gothic"/>
                <a:cs typeface="Century Gothic"/>
                <a:sym typeface="Century Gothic"/>
              </a:rPr>
              <a:t/>
            </a:r>
            <a:br>
              <a:rPr lang="en-US" b="1" dirty="0">
                <a:solidFill>
                  <a:srgbClr val="262699"/>
                </a:solidFill>
                <a:latin typeface="Century Gothic"/>
                <a:ea typeface="Century Gothic"/>
                <a:cs typeface="Century Gothic"/>
                <a:sym typeface="Century Gothic"/>
              </a:rPr>
            </a:br>
            <a:r>
              <a:rPr lang="en-US" b="1" dirty="0">
                <a:latin typeface="Arial"/>
                <a:ea typeface="Arial"/>
                <a:cs typeface="Arial"/>
                <a:sym typeface="Arial"/>
              </a:rPr>
              <a:t>U. S. General Services Administration</a:t>
            </a:r>
            <a:endParaRPr dirty="0"/>
          </a:p>
        </p:txBody>
      </p:sp>
      <p:sp>
        <p:nvSpPr>
          <p:cNvPr id="57" name="Google Shape;57;p13"/>
          <p:cNvSpPr txBox="1">
            <a:spLocks noGrp="1"/>
          </p:cNvSpPr>
          <p:nvPr>
            <p:ph type="title"/>
          </p:nvPr>
        </p:nvSpPr>
        <p:spPr>
          <a:xfrm>
            <a:off x="17060" y="2895600"/>
            <a:ext cx="8839200" cy="88392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342900" lvl="0" indent="0" algn="ctr" rtl="0">
              <a:spcBef>
                <a:spcPts val="0"/>
              </a:spcBef>
              <a:spcAft>
                <a:spcPts val="0"/>
              </a:spcAft>
              <a:buNone/>
            </a:pPr>
            <a:r>
              <a:rPr lang="en-US" sz="3000" dirty="0">
                <a:latin typeface="Arial"/>
                <a:ea typeface="Arial"/>
                <a:cs typeface="Arial"/>
                <a:sym typeface="Arial"/>
              </a:rPr>
              <a:t>Maintenance</a:t>
            </a:r>
            <a:r>
              <a:rPr lang="en-US" dirty="0">
                <a:latin typeface="Arial"/>
                <a:ea typeface="Arial"/>
                <a:cs typeface="Arial"/>
                <a:sym typeface="Arial"/>
              </a:rPr>
              <a:t> </a:t>
            </a:r>
            <a:r>
              <a:rPr lang="en-US" sz="3000" dirty="0">
                <a:latin typeface="Arial"/>
                <a:ea typeface="Arial"/>
                <a:cs typeface="Arial"/>
                <a:sym typeface="Arial"/>
              </a:rPr>
              <a:t>Repair Facility Supplies (MRFS)</a:t>
            </a:r>
            <a:br>
              <a:rPr lang="en-US" sz="3000" dirty="0">
                <a:latin typeface="Arial"/>
                <a:ea typeface="Arial"/>
                <a:cs typeface="Arial"/>
                <a:sym typeface="Arial"/>
              </a:rPr>
            </a:br>
            <a:r>
              <a:rPr lang="en-US" sz="3000" dirty="0">
                <a:latin typeface="Arial"/>
                <a:ea typeface="Arial"/>
                <a:cs typeface="Arial"/>
                <a:sym typeface="Arial"/>
              </a:rPr>
              <a:t>Purchasing Channel,</a:t>
            </a:r>
            <a:r>
              <a:rPr lang="en-US" sz="3000" strike="sngStrike" dirty="0">
                <a:latin typeface="Arial"/>
                <a:ea typeface="Arial"/>
                <a:cs typeface="Arial"/>
                <a:sym typeface="Arial"/>
              </a:rPr>
              <a:t> </a:t>
            </a:r>
            <a:br>
              <a:rPr lang="en-US" sz="3000" strike="sngStrike" dirty="0">
                <a:latin typeface="Arial"/>
                <a:ea typeface="Arial"/>
                <a:cs typeface="Arial"/>
                <a:sym typeface="Arial"/>
              </a:rPr>
            </a:br>
            <a:r>
              <a:rPr lang="en-US" dirty="0">
                <a:latin typeface="Arial"/>
                <a:ea typeface="Arial"/>
                <a:cs typeface="Arial"/>
                <a:sym typeface="Arial"/>
              </a:rPr>
              <a:t>a Best in Class (BIC) Solution</a:t>
            </a:r>
            <a:endParaRPr sz="3000"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22"/>
          <p:cNvSpPr txBox="1"/>
          <p:nvPr/>
        </p:nvSpPr>
        <p:spPr>
          <a:xfrm>
            <a:off x="533400" y="1905000"/>
            <a:ext cx="8229600" cy="4647426"/>
          </a:xfrm>
          <a:prstGeom prst="rect">
            <a:avLst/>
          </a:prstGeom>
          <a:noFill/>
          <a:ln>
            <a:noFill/>
          </a:ln>
        </p:spPr>
        <p:txBody>
          <a:bodyPr spcFirstLastPara="1" wrap="square" lIns="91425" tIns="45700" rIns="91425" bIns="45700" anchor="t" anchorCtr="0">
            <a:noAutofit/>
          </a:bodyPr>
          <a:lstStyle/>
          <a:p>
            <a:pPr marL="342900" marR="0" lvl="0" indent="-330200" algn="l" rtl="0">
              <a:spcBef>
                <a:spcPts val="0"/>
              </a:spcBef>
              <a:spcAft>
                <a:spcPts val="0"/>
              </a:spcAft>
              <a:buClr>
                <a:srgbClr val="005390"/>
              </a:buClr>
              <a:buSzPts val="2200"/>
              <a:buFont typeface="Noto Sans Symbols"/>
              <a:buChar char="❏"/>
            </a:pPr>
            <a:r>
              <a:rPr lang="en-US" sz="2200">
                <a:solidFill>
                  <a:srgbClr val="005390"/>
                </a:solidFill>
                <a:latin typeface="Arial"/>
                <a:ea typeface="Arial"/>
                <a:cs typeface="Arial"/>
                <a:sym typeface="Arial"/>
              </a:rPr>
              <a:t>Standard delivery CONUS is </a:t>
            </a:r>
            <a:r>
              <a:rPr lang="en-US" sz="2200">
                <a:solidFill>
                  <a:srgbClr val="005390"/>
                </a:solidFill>
              </a:rPr>
              <a:t>6</a:t>
            </a:r>
            <a:r>
              <a:rPr lang="en-US" sz="2200">
                <a:solidFill>
                  <a:srgbClr val="005390"/>
                </a:solidFill>
                <a:latin typeface="Arial"/>
                <a:ea typeface="Arial"/>
                <a:cs typeface="Arial"/>
                <a:sym typeface="Arial"/>
              </a:rPr>
              <a:t> business days, FOB destination</a:t>
            </a:r>
            <a:endParaRPr sz="2200">
              <a:solidFill>
                <a:srgbClr val="005390"/>
              </a:solidFill>
            </a:endParaRPr>
          </a:p>
          <a:p>
            <a:pPr marL="347472" marR="0" lvl="0" indent="-334772" algn="l" rtl="0">
              <a:spcBef>
                <a:spcPts val="0"/>
              </a:spcBef>
              <a:spcAft>
                <a:spcPts val="0"/>
              </a:spcAft>
              <a:buClr>
                <a:srgbClr val="005390"/>
              </a:buClr>
              <a:buSzPts val="2200"/>
              <a:buFont typeface="Noto Sans Symbols"/>
              <a:buChar char="❏"/>
            </a:pPr>
            <a:r>
              <a:rPr lang="en-US" sz="2200">
                <a:solidFill>
                  <a:srgbClr val="005390"/>
                </a:solidFill>
                <a:latin typeface="Arial"/>
                <a:ea typeface="Arial"/>
                <a:cs typeface="Arial"/>
                <a:sym typeface="Arial"/>
              </a:rPr>
              <a:t>International, OCONUS, and delivery to Alaska, Hawaii, Puerto Rico, and U.S. territories available from contractor </a:t>
            </a:r>
            <a:endParaRPr sz="2200">
              <a:solidFill>
                <a:srgbClr val="005390"/>
              </a:solidFill>
            </a:endParaRPr>
          </a:p>
          <a:p>
            <a:pPr marL="804672" marR="0" lvl="1" indent="-334772" algn="l" rtl="0">
              <a:spcBef>
                <a:spcPts val="0"/>
              </a:spcBef>
              <a:spcAft>
                <a:spcPts val="0"/>
              </a:spcAft>
              <a:buClr>
                <a:srgbClr val="005390"/>
              </a:buClr>
              <a:buSzPts val="1800"/>
              <a:buFont typeface="Noto Sans Symbols"/>
              <a:buChar char="❏"/>
            </a:pPr>
            <a:r>
              <a:rPr lang="en-US" sz="1800" b="0" i="0" u="none" strike="noStrike" cap="none">
                <a:solidFill>
                  <a:srgbClr val="005390"/>
                </a:solidFill>
                <a:latin typeface="Arial"/>
                <a:ea typeface="Arial"/>
                <a:cs typeface="Arial"/>
                <a:sym typeface="Arial"/>
              </a:rPr>
              <a:t>Fees may apply</a:t>
            </a:r>
            <a:endParaRPr sz="1800">
              <a:solidFill>
                <a:srgbClr val="005390"/>
              </a:solidFill>
            </a:endParaRPr>
          </a:p>
          <a:p>
            <a:pPr marL="347472" marR="0" lvl="0" indent="-334772" algn="l" rtl="0">
              <a:spcBef>
                <a:spcPts val="1200"/>
              </a:spcBef>
              <a:spcAft>
                <a:spcPts val="0"/>
              </a:spcAft>
              <a:buClr>
                <a:srgbClr val="005390"/>
              </a:buClr>
              <a:buSzPts val="2200"/>
              <a:buFont typeface="Noto Sans Symbols"/>
              <a:buChar char="❏"/>
            </a:pPr>
            <a:r>
              <a:rPr lang="en-US" sz="2200">
                <a:solidFill>
                  <a:srgbClr val="005390"/>
                </a:solidFill>
                <a:latin typeface="Arial"/>
                <a:ea typeface="Arial"/>
                <a:cs typeface="Arial"/>
                <a:sym typeface="Arial"/>
              </a:rPr>
              <a:t>Contractors may provide overnight, second day, and expedited (3 to 4 day) delivery for an additional fee</a:t>
            </a:r>
            <a:endParaRPr sz="2200">
              <a:solidFill>
                <a:srgbClr val="005390"/>
              </a:solidFill>
            </a:endParaRPr>
          </a:p>
          <a:p>
            <a:pPr marL="347472" marR="0" lvl="0" indent="-334772" algn="l" rtl="0">
              <a:spcBef>
                <a:spcPts val="1200"/>
              </a:spcBef>
              <a:spcAft>
                <a:spcPts val="0"/>
              </a:spcAft>
              <a:buClr>
                <a:srgbClr val="005390"/>
              </a:buClr>
              <a:buSzPts val="2200"/>
              <a:buFont typeface="Noto Sans Symbols"/>
              <a:buChar char="❏"/>
            </a:pPr>
            <a:r>
              <a:rPr lang="en-US" sz="2200">
                <a:solidFill>
                  <a:srgbClr val="005390"/>
                </a:solidFill>
                <a:latin typeface="Arial"/>
                <a:ea typeface="Arial"/>
                <a:cs typeface="Arial"/>
                <a:sym typeface="Arial"/>
              </a:rPr>
              <a:t>Damaged goods are the contractor’s responsibility if received in damaged condition</a:t>
            </a:r>
            <a:endParaRPr sz="2200">
              <a:solidFill>
                <a:srgbClr val="005390"/>
              </a:solidFill>
            </a:endParaRPr>
          </a:p>
          <a:p>
            <a:pPr marL="742950" marR="0" lvl="1" indent="-206755" algn="l" rtl="0">
              <a:spcBef>
                <a:spcPts val="0"/>
              </a:spcBef>
              <a:spcAft>
                <a:spcPts val="0"/>
              </a:spcAft>
              <a:buClr>
                <a:srgbClr val="005390"/>
              </a:buClr>
              <a:buSzPts val="1800"/>
              <a:buFont typeface="Noto Sans Symbols"/>
              <a:buChar char="❏"/>
            </a:pPr>
            <a:r>
              <a:rPr lang="en-US" sz="1800" b="0" i="0" u="none" strike="noStrike" cap="none">
                <a:solidFill>
                  <a:srgbClr val="005390"/>
                </a:solidFill>
                <a:latin typeface="Arial"/>
                <a:ea typeface="Arial"/>
                <a:cs typeface="Arial"/>
                <a:sym typeface="Arial"/>
              </a:rPr>
              <a:t>Contractors have 3 business days to send replacement items</a:t>
            </a:r>
            <a:endParaRPr sz="1800">
              <a:solidFill>
                <a:srgbClr val="005390"/>
              </a:solidFill>
            </a:endParaRPr>
          </a:p>
          <a:p>
            <a:pPr marL="742950" marR="0" lvl="1" indent="-206755" algn="l" rtl="0">
              <a:spcBef>
                <a:spcPts val="0"/>
              </a:spcBef>
              <a:spcAft>
                <a:spcPts val="0"/>
              </a:spcAft>
              <a:buClr>
                <a:srgbClr val="005390"/>
              </a:buClr>
              <a:buSzPts val="1800"/>
              <a:buFont typeface="Noto Sans Symbols"/>
              <a:buChar char="❏"/>
            </a:pPr>
            <a:r>
              <a:rPr lang="en-US" sz="1800" b="0" i="0" u="none" strike="noStrike" cap="none">
                <a:solidFill>
                  <a:srgbClr val="005390"/>
                </a:solidFill>
                <a:latin typeface="Arial"/>
                <a:ea typeface="Arial"/>
                <a:cs typeface="Arial"/>
                <a:sym typeface="Arial"/>
              </a:rPr>
              <a:t>Adheres to timeframe of the original order</a:t>
            </a:r>
            <a:endParaRPr sz="1800">
              <a:solidFill>
                <a:srgbClr val="005390"/>
              </a:solidFill>
            </a:endParaRPr>
          </a:p>
        </p:txBody>
      </p:sp>
      <p:sp>
        <p:nvSpPr>
          <p:cNvPr id="112" name="Google Shape;112;p22"/>
          <p:cNvSpPr txBox="1">
            <a:spLocks noGrp="1"/>
          </p:cNvSpPr>
          <p:nvPr>
            <p:ph type="title"/>
          </p:nvPr>
        </p:nvSpPr>
        <p:spPr>
          <a:xfrm>
            <a:off x="533400" y="1321694"/>
            <a:ext cx="7769225" cy="5539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Terms &amp; Conditions</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457200" y="1479550"/>
            <a:ext cx="7769225" cy="5539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Terms &amp; Conditions (continued)</a:t>
            </a:r>
            <a:endParaRPr>
              <a:latin typeface="Arial"/>
              <a:ea typeface="Arial"/>
              <a:cs typeface="Arial"/>
              <a:sym typeface="Arial"/>
            </a:endParaRPr>
          </a:p>
        </p:txBody>
      </p:sp>
      <p:sp>
        <p:nvSpPr>
          <p:cNvPr id="119" name="Google Shape;119;p23"/>
          <p:cNvSpPr txBox="1">
            <a:spLocks noGrp="1"/>
          </p:cNvSpPr>
          <p:nvPr>
            <p:ph type="body" idx="1"/>
          </p:nvPr>
        </p:nvSpPr>
        <p:spPr>
          <a:xfrm>
            <a:off x="457200" y="2057400"/>
            <a:ext cx="7769225" cy="4495800"/>
          </a:xfrm>
          <a:prstGeom prst="rect">
            <a:avLst/>
          </a:prstGeom>
          <a:noFill/>
          <a:ln>
            <a:noFill/>
          </a:ln>
        </p:spPr>
        <p:txBody>
          <a:bodyPr spcFirstLastPara="1" wrap="square" lIns="91425" tIns="45700" rIns="91425" bIns="45700" anchor="t" anchorCtr="0">
            <a:noAutofit/>
          </a:bodyPr>
          <a:lstStyle/>
          <a:p>
            <a:pPr marL="342900" lvl="1" indent="-330200" algn="l" rtl="0">
              <a:spcBef>
                <a:spcPts val="0"/>
              </a:spcBef>
              <a:spcAft>
                <a:spcPts val="0"/>
              </a:spcAft>
              <a:buClr>
                <a:srgbClr val="262699"/>
              </a:buClr>
              <a:buSzPts val="2200"/>
              <a:buFont typeface="Arial"/>
              <a:buChar char="❏"/>
            </a:pPr>
            <a:r>
              <a:rPr lang="en-US" sz="2200">
                <a:latin typeface="Arial"/>
                <a:ea typeface="Arial"/>
                <a:cs typeface="Arial"/>
                <a:sym typeface="Arial"/>
              </a:rPr>
              <a:t>30 day returns</a:t>
            </a:r>
            <a:endParaRPr sz="2200">
              <a:latin typeface="Arial"/>
              <a:ea typeface="Arial"/>
              <a:cs typeface="Arial"/>
              <a:sym typeface="Arial"/>
            </a:endParaRPr>
          </a:p>
          <a:p>
            <a:pPr marL="740664" lvl="2" indent="-206755" algn="l" rtl="0">
              <a:spcBef>
                <a:spcPts val="400"/>
              </a:spcBef>
              <a:spcAft>
                <a:spcPts val="0"/>
              </a:spcAft>
              <a:buClr>
                <a:srgbClr val="262699"/>
              </a:buClr>
              <a:buSzPts val="1800"/>
              <a:buChar char="❏"/>
            </a:pPr>
            <a:r>
              <a:rPr lang="en-US" sz="1800">
                <a:latin typeface="Arial"/>
                <a:ea typeface="Arial"/>
                <a:cs typeface="Arial"/>
                <a:sym typeface="Arial"/>
              </a:rPr>
              <a:t>Returned items must be in original packaging</a:t>
            </a:r>
            <a:endParaRPr sz="1800">
              <a:latin typeface="Arial"/>
              <a:ea typeface="Arial"/>
              <a:cs typeface="Arial"/>
              <a:sym typeface="Arial"/>
            </a:endParaRPr>
          </a:p>
          <a:p>
            <a:pPr marL="740664" lvl="2" indent="-206755" algn="l" rtl="0">
              <a:spcBef>
                <a:spcPts val="400"/>
              </a:spcBef>
              <a:spcAft>
                <a:spcPts val="0"/>
              </a:spcAft>
              <a:buClr>
                <a:srgbClr val="262699"/>
              </a:buClr>
              <a:buSzPts val="1800"/>
              <a:buChar char="❏"/>
            </a:pPr>
            <a:r>
              <a:rPr lang="en-US" sz="1800">
                <a:latin typeface="Arial"/>
                <a:ea typeface="Arial"/>
                <a:cs typeface="Arial"/>
                <a:sym typeface="Arial"/>
              </a:rPr>
              <a:t>Restocking fees may apply</a:t>
            </a:r>
            <a:endParaRPr sz="1800">
              <a:latin typeface="Arial"/>
              <a:ea typeface="Arial"/>
              <a:cs typeface="Arial"/>
              <a:sym typeface="Arial"/>
            </a:endParaRPr>
          </a:p>
          <a:p>
            <a:pPr marL="347472" lvl="1" indent="-334772" algn="l" rtl="0">
              <a:spcBef>
                <a:spcPts val="480"/>
              </a:spcBef>
              <a:spcAft>
                <a:spcPts val="0"/>
              </a:spcAft>
              <a:buClr>
                <a:srgbClr val="262699"/>
              </a:buClr>
              <a:buSzPts val="2200"/>
              <a:buFont typeface="Arial"/>
              <a:buChar char="❏"/>
            </a:pPr>
            <a:r>
              <a:rPr lang="en-US" sz="2200">
                <a:latin typeface="Arial"/>
                <a:ea typeface="Arial"/>
                <a:cs typeface="Arial"/>
                <a:sym typeface="Arial"/>
              </a:rPr>
              <a:t>Purchases made on behalf of the Federal Government are exempt from imposition of most taxes</a:t>
            </a:r>
            <a:endParaRPr sz="2200">
              <a:latin typeface="Arial"/>
              <a:ea typeface="Arial"/>
              <a:cs typeface="Arial"/>
              <a:sym typeface="Arial"/>
            </a:endParaRPr>
          </a:p>
          <a:p>
            <a:pPr marL="740664" lvl="2" indent="-206755" algn="l" rtl="0">
              <a:spcBef>
                <a:spcPts val="400"/>
              </a:spcBef>
              <a:spcAft>
                <a:spcPts val="0"/>
              </a:spcAft>
              <a:buClr>
                <a:srgbClr val="262699"/>
              </a:buClr>
              <a:buSzPts val="1800"/>
              <a:buChar char="❏"/>
            </a:pPr>
            <a:r>
              <a:rPr lang="en-US" sz="1800">
                <a:latin typeface="Arial"/>
                <a:ea typeface="Arial"/>
                <a:cs typeface="Arial"/>
                <a:sym typeface="Arial"/>
              </a:rPr>
              <a:t>BPA price includes all applicable federal, state, and local taxes</a:t>
            </a:r>
            <a:endParaRPr sz="1800">
              <a:latin typeface="Arial"/>
              <a:ea typeface="Arial"/>
              <a:cs typeface="Arial"/>
              <a:sym typeface="Arial"/>
            </a:endParaRPr>
          </a:p>
          <a:p>
            <a:pPr marL="347472" lvl="1" indent="-334772" algn="l" rtl="0">
              <a:spcBef>
                <a:spcPts val="480"/>
              </a:spcBef>
              <a:spcAft>
                <a:spcPts val="0"/>
              </a:spcAft>
              <a:buClr>
                <a:srgbClr val="262699"/>
              </a:buClr>
              <a:buSzPts val="2200"/>
              <a:buFont typeface="Arial"/>
              <a:buChar char="❏"/>
            </a:pPr>
            <a:r>
              <a:rPr lang="en-US" sz="2200">
                <a:latin typeface="Arial"/>
                <a:ea typeface="Arial"/>
                <a:cs typeface="Arial"/>
                <a:sym typeface="Arial"/>
              </a:rPr>
              <a:t>For specific requirements such as IUID, RFID, MIL-STD-129, or agency-level restrictions</a:t>
            </a:r>
            <a:endParaRPr sz="2200">
              <a:latin typeface="Arial"/>
              <a:ea typeface="Arial"/>
              <a:cs typeface="Arial"/>
              <a:sym typeface="Arial"/>
            </a:endParaRPr>
          </a:p>
          <a:p>
            <a:pPr marL="740664" lvl="2" indent="-206755" algn="l" rtl="0">
              <a:spcBef>
                <a:spcPts val="400"/>
              </a:spcBef>
              <a:spcAft>
                <a:spcPts val="0"/>
              </a:spcAft>
              <a:buClr>
                <a:srgbClr val="262699"/>
              </a:buClr>
              <a:buSzPts val="1800"/>
              <a:buChar char="❏"/>
            </a:pPr>
            <a:r>
              <a:rPr lang="en-US" sz="1800">
                <a:latin typeface="Arial"/>
                <a:ea typeface="Arial"/>
                <a:cs typeface="Arial"/>
                <a:sym typeface="Arial"/>
              </a:rPr>
              <a:t>Include requirements within delivery orders</a:t>
            </a:r>
            <a:endParaRPr sz="1800">
              <a:latin typeface="Arial"/>
              <a:ea typeface="Arial"/>
              <a:cs typeface="Arial"/>
              <a:sym typeface="Arial"/>
            </a:endParaRPr>
          </a:p>
          <a:p>
            <a:pPr marL="740664" lvl="2" indent="-206755" algn="l" rtl="0">
              <a:spcBef>
                <a:spcPts val="400"/>
              </a:spcBef>
              <a:spcAft>
                <a:spcPts val="0"/>
              </a:spcAft>
              <a:buClr>
                <a:srgbClr val="262699"/>
              </a:buClr>
              <a:buSzPts val="1800"/>
              <a:buChar char="❏"/>
            </a:pPr>
            <a:r>
              <a:rPr lang="en-US" sz="1800">
                <a:latin typeface="Arial"/>
                <a:ea typeface="Arial"/>
                <a:cs typeface="Arial"/>
                <a:sym typeface="Arial"/>
              </a:rPr>
              <a:t>Communicate directly with MRFS BPA contractors</a:t>
            </a:r>
            <a:endParaRPr sz="18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457200" y="1143000"/>
            <a:ext cx="7769100" cy="554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Data Driven</a:t>
            </a:r>
            <a:endParaRPr>
              <a:latin typeface="Arial"/>
              <a:ea typeface="Arial"/>
              <a:cs typeface="Arial"/>
              <a:sym typeface="Arial"/>
            </a:endParaRPr>
          </a:p>
        </p:txBody>
      </p:sp>
      <p:sp>
        <p:nvSpPr>
          <p:cNvPr id="125" name="Google Shape;125;p24"/>
          <p:cNvSpPr txBox="1"/>
          <p:nvPr/>
        </p:nvSpPr>
        <p:spPr>
          <a:xfrm>
            <a:off x="533400" y="1676400"/>
            <a:ext cx="8001000" cy="50628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rgbClr val="005390"/>
              </a:buClr>
              <a:buSzPts val="2200"/>
              <a:buFont typeface="Noto Sans Symbols"/>
              <a:buChar char="❏"/>
            </a:pPr>
            <a:r>
              <a:rPr lang="en-US" sz="2200">
                <a:solidFill>
                  <a:srgbClr val="005390"/>
                </a:solidFill>
              </a:rPr>
              <a:t>MRFS Contractors capture data on the every transaction in order to help you and your agencies spend smarter. Data includes: </a:t>
            </a:r>
            <a:endParaRPr sz="2200">
              <a:solidFill>
                <a:srgbClr val="005390"/>
              </a:solidFill>
            </a:endParaRPr>
          </a:p>
          <a:p>
            <a:pPr marL="914400" marR="0" lvl="1" indent="-342900" algn="l" rtl="0">
              <a:lnSpc>
                <a:spcPct val="100000"/>
              </a:lnSpc>
              <a:spcBef>
                <a:spcPts val="0"/>
              </a:spcBef>
              <a:spcAft>
                <a:spcPts val="0"/>
              </a:spcAft>
              <a:buClr>
                <a:srgbClr val="005390"/>
              </a:buClr>
              <a:buSzPts val="1800"/>
              <a:buChar char="❏"/>
            </a:pPr>
            <a:r>
              <a:rPr lang="en-US" sz="1800">
                <a:solidFill>
                  <a:srgbClr val="005390"/>
                </a:solidFill>
              </a:rPr>
              <a:t>Contract Number, Quantity Sold, Item Price, Item Description</a:t>
            </a:r>
            <a:endParaRPr sz="1800">
              <a:solidFill>
                <a:srgbClr val="005390"/>
              </a:solidFill>
            </a:endParaRPr>
          </a:p>
          <a:p>
            <a:pPr marL="457200" marR="0" lvl="0" indent="-368300" algn="l" rtl="0">
              <a:lnSpc>
                <a:spcPct val="100000"/>
              </a:lnSpc>
              <a:spcBef>
                <a:spcPts val="0"/>
              </a:spcBef>
              <a:spcAft>
                <a:spcPts val="0"/>
              </a:spcAft>
              <a:buClr>
                <a:srgbClr val="005390"/>
              </a:buClr>
              <a:buSzPts val="2200"/>
              <a:buChar char="❏"/>
            </a:pPr>
            <a:r>
              <a:rPr lang="en-US" sz="2200">
                <a:solidFill>
                  <a:srgbClr val="005390"/>
                </a:solidFill>
              </a:rPr>
              <a:t>Most of the data is automatically captured</a:t>
            </a:r>
            <a:endParaRPr sz="2200">
              <a:solidFill>
                <a:srgbClr val="005390"/>
              </a:solidFill>
            </a:endParaRPr>
          </a:p>
          <a:p>
            <a:pPr marL="457200" marR="0" lvl="0" indent="-368300" algn="l" rtl="0">
              <a:lnSpc>
                <a:spcPct val="100000"/>
              </a:lnSpc>
              <a:spcBef>
                <a:spcPts val="0"/>
              </a:spcBef>
              <a:spcAft>
                <a:spcPts val="0"/>
              </a:spcAft>
              <a:buClr>
                <a:srgbClr val="005390"/>
              </a:buClr>
              <a:buSzPts val="2200"/>
              <a:buChar char="❏"/>
            </a:pPr>
            <a:r>
              <a:rPr lang="en-US" sz="2200">
                <a:solidFill>
                  <a:srgbClr val="005390"/>
                </a:solidFill>
              </a:rPr>
              <a:t>Depending on the ordering platform, some of it may not be automatically captured (DODAAC, VA Station Number, delivery Zip Code, or other fields) </a:t>
            </a:r>
            <a:endParaRPr sz="2200">
              <a:solidFill>
                <a:srgbClr val="005390"/>
              </a:solidFill>
            </a:endParaRPr>
          </a:p>
          <a:p>
            <a:pPr marL="457200" marR="0" lvl="0" indent="-368300" algn="l" rtl="0">
              <a:lnSpc>
                <a:spcPct val="100000"/>
              </a:lnSpc>
              <a:spcBef>
                <a:spcPts val="0"/>
              </a:spcBef>
              <a:spcAft>
                <a:spcPts val="0"/>
              </a:spcAft>
              <a:buClr>
                <a:srgbClr val="005390"/>
              </a:buClr>
              <a:buSzPts val="2200"/>
              <a:buChar char="❏"/>
            </a:pPr>
            <a:r>
              <a:rPr lang="en-US" sz="2200" u="sng">
                <a:solidFill>
                  <a:srgbClr val="005390"/>
                </a:solidFill>
                <a:hlinkClick r:id="rId3"/>
              </a:rPr>
              <a:t>MRFS Data-to-Decisions (d2d) Acquisition Analytics Dashboard</a:t>
            </a:r>
            <a:endParaRPr sz="2200">
              <a:solidFill>
                <a:srgbClr val="005390"/>
              </a:solidFill>
            </a:endParaRPr>
          </a:p>
          <a:p>
            <a:pPr marL="1257300" marR="0" lvl="2" indent="-215900" algn="l" rtl="0">
              <a:spcBef>
                <a:spcPts val="1800"/>
              </a:spcBef>
              <a:spcAft>
                <a:spcPts val="0"/>
              </a:spcAft>
              <a:buClr>
                <a:schemeClr val="dk1"/>
              </a:buClr>
              <a:buSzPts val="2000"/>
              <a:buFont typeface="Noto Sans Symbols"/>
              <a:buNone/>
            </a:pPr>
            <a:endParaRPr sz="2200" b="0" i="0" u="none" strike="noStrike" cap="none">
              <a:solidFill>
                <a:srgbClr val="00539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25"/>
          <p:cNvSpPr txBox="1"/>
          <p:nvPr/>
        </p:nvSpPr>
        <p:spPr>
          <a:xfrm>
            <a:off x="571500" y="2033575"/>
            <a:ext cx="8001000" cy="5062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5390"/>
              </a:buClr>
              <a:buSzPts val="2400"/>
              <a:buFont typeface="Noto Sans Symbols"/>
              <a:buChar char="❏"/>
            </a:pPr>
            <a:r>
              <a:rPr lang="en-US" sz="2400">
                <a:solidFill>
                  <a:srgbClr val="005390"/>
                </a:solidFill>
                <a:latin typeface="Arial"/>
                <a:ea typeface="Arial"/>
                <a:cs typeface="Arial"/>
                <a:sym typeface="Arial"/>
              </a:rPr>
              <a:t>Products fulfill customer regulatory requirements</a:t>
            </a:r>
            <a:endParaRPr>
              <a:solidFill>
                <a:srgbClr val="005390"/>
              </a:solidFill>
            </a:endParaRPr>
          </a:p>
          <a:p>
            <a:pPr marL="800100" marR="0" lvl="1" indent="-342900" algn="l" rtl="0">
              <a:spcBef>
                <a:spcPts val="2400"/>
              </a:spcBef>
              <a:spcAft>
                <a:spcPts val="0"/>
              </a:spcAft>
              <a:buClr>
                <a:srgbClr val="005390"/>
              </a:buClr>
              <a:buSzPts val="2000"/>
              <a:buFont typeface="Noto Sans Symbols"/>
              <a:buChar char="❏"/>
            </a:pPr>
            <a:r>
              <a:rPr lang="en-US" sz="2000" b="0" i="0" u="none" strike="noStrike" cap="none">
                <a:solidFill>
                  <a:srgbClr val="005390"/>
                </a:solidFill>
                <a:latin typeface="Arial"/>
                <a:ea typeface="Arial"/>
                <a:cs typeface="Arial"/>
                <a:sym typeface="Arial"/>
              </a:rPr>
              <a:t>All contractors are AbilityOne-authorized distributors</a:t>
            </a:r>
            <a:endParaRPr>
              <a:solidFill>
                <a:srgbClr val="005390"/>
              </a:solidFill>
            </a:endParaRPr>
          </a:p>
          <a:p>
            <a:pPr marL="800100" marR="0" lvl="1" indent="-342900" algn="l" rtl="0">
              <a:spcBef>
                <a:spcPts val="2400"/>
              </a:spcBef>
              <a:spcAft>
                <a:spcPts val="0"/>
              </a:spcAft>
              <a:buClr>
                <a:srgbClr val="005390"/>
              </a:buClr>
              <a:buSzPts val="2000"/>
              <a:buFont typeface="Noto Sans Symbols"/>
              <a:buChar char="❏"/>
            </a:pPr>
            <a:r>
              <a:rPr lang="en-US" sz="2000" b="0" i="0" u="none" strike="noStrike" cap="none">
                <a:solidFill>
                  <a:srgbClr val="005390"/>
                </a:solidFill>
                <a:latin typeface="Arial"/>
                <a:ea typeface="Arial"/>
                <a:cs typeface="Arial"/>
                <a:sym typeface="Arial"/>
              </a:rPr>
              <a:t>Products are Trade Agreement Act compliant </a:t>
            </a:r>
            <a:endParaRPr>
              <a:solidFill>
                <a:srgbClr val="005390"/>
              </a:solidFill>
            </a:endParaRPr>
          </a:p>
          <a:p>
            <a:pPr marL="800100" marR="0" lvl="1" indent="-342900" algn="l" rtl="0">
              <a:spcBef>
                <a:spcPts val="2400"/>
              </a:spcBef>
              <a:spcAft>
                <a:spcPts val="0"/>
              </a:spcAft>
              <a:buClr>
                <a:srgbClr val="005390"/>
              </a:buClr>
              <a:buSzPts val="2000"/>
              <a:buFont typeface="Noto Sans Symbols"/>
              <a:buChar char="❏"/>
            </a:pPr>
            <a:r>
              <a:rPr lang="en-US" sz="2000" b="0" i="0" u="none" strike="noStrike" cap="none">
                <a:solidFill>
                  <a:srgbClr val="005390"/>
                </a:solidFill>
                <a:latin typeface="Arial"/>
                <a:ea typeface="Arial"/>
                <a:cs typeface="Arial"/>
                <a:sym typeface="Arial"/>
              </a:rPr>
              <a:t>For DoD orders exceeding $250,000, products are Berry Amendment compliant</a:t>
            </a:r>
            <a:endParaRPr>
              <a:solidFill>
                <a:srgbClr val="005390"/>
              </a:solidFill>
            </a:endParaRPr>
          </a:p>
          <a:p>
            <a:pPr marL="1257300" marR="0" lvl="2" indent="-215900" algn="l" rtl="0">
              <a:spcBef>
                <a:spcPts val="1800"/>
              </a:spcBef>
              <a:spcAft>
                <a:spcPts val="0"/>
              </a:spcAft>
              <a:buClr>
                <a:schemeClr val="dk1"/>
              </a:buClr>
              <a:buSzPts val="2000"/>
              <a:buFont typeface="Noto Sans Symbols"/>
              <a:buNone/>
            </a:pPr>
            <a:endParaRPr sz="2000" b="0" i="0" u="none" strike="noStrike" cap="none">
              <a:solidFill>
                <a:srgbClr val="262699"/>
              </a:solidFill>
              <a:latin typeface="Arial"/>
              <a:ea typeface="Arial"/>
              <a:cs typeface="Arial"/>
              <a:sym typeface="Arial"/>
            </a:endParaRPr>
          </a:p>
        </p:txBody>
      </p:sp>
      <p:sp>
        <p:nvSpPr>
          <p:cNvPr id="130" name="Google Shape;130;p25"/>
          <p:cNvSpPr txBox="1">
            <a:spLocks noGrp="1"/>
          </p:cNvSpPr>
          <p:nvPr>
            <p:ph type="title"/>
          </p:nvPr>
        </p:nvSpPr>
        <p:spPr>
          <a:xfrm>
            <a:off x="457200" y="1143000"/>
            <a:ext cx="7769225" cy="5539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Product Compliance</a:t>
            </a: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26"/>
          <p:cNvSpPr txBox="1"/>
          <p:nvPr/>
        </p:nvSpPr>
        <p:spPr>
          <a:xfrm>
            <a:off x="533400" y="1706880"/>
            <a:ext cx="8382000" cy="450892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5390"/>
              </a:buClr>
              <a:buSzPts val="2400"/>
              <a:buFont typeface="Noto Sans Symbols"/>
              <a:buChar char="❏"/>
            </a:pPr>
            <a:r>
              <a:rPr lang="en-US" sz="2400">
                <a:solidFill>
                  <a:srgbClr val="005390"/>
                </a:solidFill>
                <a:latin typeface="Arial"/>
                <a:ea typeface="Arial"/>
                <a:cs typeface="Arial"/>
                <a:sym typeface="Arial"/>
              </a:rPr>
              <a:t>Customers can use GSA SmartPay3</a:t>
            </a:r>
            <a:r>
              <a:rPr lang="en-US" sz="2400" baseline="30000">
                <a:solidFill>
                  <a:srgbClr val="005390"/>
                </a:solidFill>
                <a:latin typeface="Arial"/>
                <a:ea typeface="Arial"/>
                <a:cs typeface="Arial"/>
                <a:sym typeface="Arial"/>
              </a:rPr>
              <a:t>®</a:t>
            </a:r>
            <a:r>
              <a:rPr lang="en-US" sz="2400">
                <a:solidFill>
                  <a:srgbClr val="005390"/>
                </a:solidFill>
                <a:latin typeface="Arial"/>
                <a:ea typeface="Arial"/>
                <a:cs typeface="Arial"/>
                <a:sym typeface="Arial"/>
              </a:rPr>
              <a:t> or Government-issued purchase card </a:t>
            </a:r>
            <a:endParaRPr>
              <a:solidFill>
                <a:srgbClr val="005390"/>
              </a:solidFill>
            </a:endParaRPr>
          </a:p>
          <a:p>
            <a:pPr marL="800100" marR="0" lvl="1" indent="-342900" algn="l" rtl="0">
              <a:spcBef>
                <a:spcPts val="0"/>
              </a:spcBef>
              <a:spcAft>
                <a:spcPts val="0"/>
              </a:spcAft>
              <a:buClr>
                <a:srgbClr val="005390"/>
              </a:buClr>
              <a:buSzPts val="2000"/>
              <a:buFont typeface="Noto Sans Symbols"/>
              <a:buChar char="❏"/>
            </a:pPr>
            <a:r>
              <a:rPr lang="en-US" sz="2000" b="0" i="0" u="none" strike="noStrike" cap="none">
                <a:solidFill>
                  <a:srgbClr val="005390"/>
                </a:solidFill>
                <a:latin typeface="Arial"/>
                <a:ea typeface="Arial"/>
                <a:cs typeface="Arial"/>
                <a:sym typeface="Arial"/>
              </a:rPr>
              <a:t>GSA </a:t>
            </a:r>
            <a:r>
              <a:rPr lang="en-US" sz="2000" b="0" i="1" u="none" strike="noStrike" cap="none">
                <a:solidFill>
                  <a:srgbClr val="005390"/>
                </a:solidFill>
                <a:latin typeface="Arial"/>
                <a:ea typeface="Arial"/>
                <a:cs typeface="Arial"/>
                <a:sym typeface="Arial"/>
              </a:rPr>
              <a:t>Advantage</a:t>
            </a:r>
            <a:r>
              <a:rPr lang="en-US" sz="2000" b="0" i="0" u="none" strike="noStrike" cap="none">
                <a:solidFill>
                  <a:srgbClr val="005390"/>
                </a:solidFill>
                <a:latin typeface="Arial"/>
                <a:ea typeface="Arial"/>
                <a:cs typeface="Arial"/>
                <a:sym typeface="Arial"/>
              </a:rPr>
              <a:t>!</a:t>
            </a:r>
            <a:r>
              <a:rPr lang="en-US" sz="2000" b="0" i="0" u="none" strike="noStrike" cap="none" baseline="30000">
                <a:solidFill>
                  <a:srgbClr val="005390"/>
                </a:solidFill>
                <a:latin typeface="Arial"/>
                <a:ea typeface="Arial"/>
                <a:cs typeface="Arial"/>
                <a:sym typeface="Arial"/>
              </a:rPr>
              <a:t>® </a:t>
            </a:r>
            <a:endParaRPr sz="2000" b="0" i="0" u="none" strike="noStrike" cap="none" baseline="30000">
              <a:solidFill>
                <a:srgbClr val="005390"/>
              </a:solidFill>
              <a:latin typeface="Arial"/>
              <a:ea typeface="Arial"/>
              <a:cs typeface="Arial"/>
              <a:sym typeface="Arial"/>
            </a:endParaRPr>
          </a:p>
          <a:p>
            <a:pPr marL="800100" marR="0" lvl="1" indent="-342900" algn="l" rtl="0">
              <a:spcBef>
                <a:spcPts val="0"/>
              </a:spcBef>
              <a:spcAft>
                <a:spcPts val="0"/>
              </a:spcAft>
              <a:buClr>
                <a:srgbClr val="005390"/>
              </a:buClr>
              <a:buSzPts val="2000"/>
              <a:buFont typeface="Noto Sans Symbols"/>
              <a:buChar char="❏"/>
            </a:pPr>
            <a:r>
              <a:rPr lang="en-US" sz="2000" b="0" i="0" u="none" strike="noStrike" cap="none">
                <a:solidFill>
                  <a:srgbClr val="005390"/>
                </a:solidFill>
                <a:latin typeface="Arial"/>
                <a:ea typeface="Arial"/>
                <a:cs typeface="Arial"/>
                <a:sym typeface="Arial"/>
              </a:rPr>
              <a:t>DoD FEDMALL</a:t>
            </a:r>
            <a:endParaRPr>
              <a:solidFill>
                <a:srgbClr val="005390"/>
              </a:solidFill>
            </a:endParaRPr>
          </a:p>
          <a:p>
            <a:pPr marL="800100" marR="0" lvl="1" indent="-342900" algn="l" rtl="0">
              <a:spcBef>
                <a:spcPts val="0"/>
              </a:spcBef>
              <a:spcAft>
                <a:spcPts val="0"/>
              </a:spcAft>
              <a:buClr>
                <a:srgbClr val="005390"/>
              </a:buClr>
              <a:buSzPts val="2000"/>
              <a:buFont typeface="Noto Sans Symbols"/>
              <a:buChar char="❏"/>
            </a:pPr>
            <a:r>
              <a:rPr lang="en-US" sz="2000" b="0" i="0" u="none" strike="noStrike" cap="none">
                <a:solidFill>
                  <a:srgbClr val="005390"/>
                </a:solidFill>
                <a:latin typeface="Arial"/>
                <a:ea typeface="Arial"/>
                <a:cs typeface="Arial"/>
                <a:sym typeface="Arial"/>
              </a:rPr>
              <a:t>Direct from contractor operated websites, phone, fax, or brick and mortar store</a:t>
            </a:r>
            <a:endParaRPr>
              <a:solidFill>
                <a:srgbClr val="005390"/>
              </a:solidFill>
            </a:endParaRPr>
          </a:p>
          <a:p>
            <a:pPr marL="342900" marR="0" lvl="0" indent="-342900" algn="l" rtl="0">
              <a:spcBef>
                <a:spcPts val="600"/>
              </a:spcBef>
              <a:spcAft>
                <a:spcPts val="0"/>
              </a:spcAft>
              <a:buClr>
                <a:srgbClr val="005390"/>
              </a:buClr>
              <a:buSzPts val="2400"/>
              <a:buFont typeface="Noto Sans Symbols"/>
              <a:buChar char="❏"/>
            </a:pPr>
            <a:r>
              <a:rPr lang="en-US" sz="2400">
                <a:solidFill>
                  <a:srgbClr val="005390"/>
                </a:solidFill>
                <a:latin typeface="Arial"/>
                <a:ea typeface="Arial"/>
                <a:cs typeface="Arial"/>
                <a:sym typeface="Arial"/>
              </a:rPr>
              <a:t>Agency contracting personnel can issue purchase orders directly to contractors if not using SmartPay3</a:t>
            </a:r>
            <a:r>
              <a:rPr lang="en-US" sz="2400" baseline="30000">
                <a:solidFill>
                  <a:srgbClr val="005390"/>
                </a:solidFill>
                <a:latin typeface="Arial"/>
                <a:ea typeface="Arial"/>
                <a:cs typeface="Arial"/>
                <a:sym typeface="Arial"/>
              </a:rPr>
              <a:t>®</a:t>
            </a:r>
            <a:r>
              <a:rPr lang="en-US" sz="2400">
                <a:solidFill>
                  <a:srgbClr val="005390"/>
                </a:solidFill>
                <a:latin typeface="Arial"/>
                <a:ea typeface="Arial"/>
                <a:cs typeface="Arial"/>
                <a:sym typeface="Arial"/>
              </a:rPr>
              <a:t> or Government-issued purchase card </a:t>
            </a:r>
            <a:endParaRPr>
              <a:solidFill>
                <a:srgbClr val="005390"/>
              </a:solidFill>
            </a:endParaRPr>
          </a:p>
          <a:p>
            <a:pPr marL="342900" marR="0" lvl="0" indent="-342900" algn="l" rtl="0">
              <a:spcBef>
                <a:spcPts val="1200"/>
              </a:spcBef>
              <a:spcAft>
                <a:spcPts val="0"/>
              </a:spcAft>
              <a:buClr>
                <a:srgbClr val="005390"/>
              </a:buClr>
              <a:buSzPts val="2400"/>
              <a:buFont typeface="Noto Sans Symbols"/>
              <a:buChar char="❏"/>
            </a:pPr>
            <a:r>
              <a:rPr lang="en-US" sz="2400">
                <a:solidFill>
                  <a:srgbClr val="005390"/>
                </a:solidFill>
                <a:latin typeface="Arial"/>
                <a:ea typeface="Arial"/>
                <a:cs typeface="Arial"/>
                <a:sym typeface="Arial"/>
              </a:rPr>
              <a:t>$25 minimum order threshold</a:t>
            </a:r>
            <a:endParaRPr>
              <a:solidFill>
                <a:srgbClr val="005390"/>
              </a:solidFill>
            </a:endParaRPr>
          </a:p>
          <a:p>
            <a:pPr marL="800100" marR="0" lvl="1" indent="-342900" algn="l" rtl="0">
              <a:spcBef>
                <a:spcPts val="1200"/>
              </a:spcBef>
              <a:spcAft>
                <a:spcPts val="0"/>
              </a:spcAft>
              <a:buClr>
                <a:srgbClr val="005390"/>
              </a:buClr>
              <a:buSzPts val="2000"/>
              <a:buFont typeface="Noto Sans Symbols"/>
              <a:buChar char="❏"/>
            </a:pPr>
            <a:r>
              <a:rPr lang="en-US" sz="2000" b="0" i="0" u="none" strike="noStrike" cap="none">
                <a:solidFill>
                  <a:srgbClr val="005390"/>
                </a:solidFill>
                <a:latin typeface="Arial"/>
                <a:ea typeface="Arial"/>
                <a:cs typeface="Arial"/>
                <a:sym typeface="Arial"/>
              </a:rPr>
              <a:t>Customers order direct from contractors for under $25*</a:t>
            </a:r>
            <a:endParaRPr>
              <a:solidFill>
                <a:srgbClr val="005390"/>
              </a:solidFill>
            </a:endParaRPr>
          </a:p>
          <a:p>
            <a:pPr marL="1257300" marR="0" lvl="2" indent="-342900" algn="l" rtl="0">
              <a:spcBef>
                <a:spcPts val="0"/>
              </a:spcBef>
              <a:spcAft>
                <a:spcPts val="0"/>
              </a:spcAft>
              <a:buClr>
                <a:srgbClr val="005390"/>
              </a:buClr>
              <a:buSzPts val="1800"/>
              <a:buFont typeface="Noto Sans Symbols"/>
              <a:buChar char="❏"/>
            </a:pPr>
            <a:r>
              <a:rPr lang="en-US" sz="1800" b="0" i="0" u="none" strike="noStrike" cap="none">
                <a:solidFill>
                  <a:srgbClr val="005390"/>
                </a:solidFill>
                <a:latin typeface="Arial"/>
                <a:ea typeface="Arial"/>
                <a:cs typeface="Arial"/>
                <a:sym typeface="Arial"/>
              </a:rPr>
              <a:t>Fee may apply</a:t>
            </a:r>
            <a:endParaRPr>
              <a:solidFill>
                <a:srgbClr val="005390"/>
              </a:solidFill>
            </a:endParaRPr>
          </a:p>
        </p:txBody>
      </p:sp>
      <p:sp>
        <p:nvSpPr>
          <p:cNvPr id="136" name="Google Shape;136;p26"/>
          <p:cNvSpPr txBox="1">
            <a:spLocks noGrp="1"/>
          </p:cNvSpPr>
          <p:nvPr>
            <p:ph type="title"/>
          </p:nvPr>
        </p:nvSpPr>
        <p:spPr>
          <a:xfrm>
            <a:off x="457200" y="1143000"/>
            <a:ext cx="7696200" cy="5638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Buying Options</a:t>
            </a:r>
            <a:br>
              <a:rPr lang="en-US">
                <a:latin typeface="Arial"/>
                <a:ea typeface="Arial"/>
                <a:cs typeface="Arial"/>
                <a:sym typeface="Arial"/>
              </a:rPr>
            </a:br>
            <a:r>
              <a:rPr lang="en-US">
                <a:latin typeface="Arial"/>
                <a:ea typeface="Arial"/>
                <a:cs typeface="Arial"/>
                <a:sym typeface="Arial"/>
              </a:rPr>
              <a:t/>
            </a:r>
            <a:br>
              <a:rPr lang="en-US">
                <a:latin typeface="Arial"/>
                <a:ea typeface="Arial"/>
                <a:cs typeface="Arial"/>
                <a:sym typeface="Arial"/>
              </a:rPr>
            </a:b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457200" y="1371600"/>
            <a:ext cx="7769225" cy="5539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Procurement Tools - eBuy</a:t>
            </a:r>
            <a:endParaRPr>
              <a:latin typeface="Arial"/>
              <a:ea typeface="Arial"/>
              <a:cs typeface="Arial"/>
              <a:sym typeface="Arial"/>
            </a:endParaRPr>
          </a:p>
        </p:txBody>
      </p:sp>
      <p:sp>
        <p:nvSpPr>
          <p:cNvPr id="143" name="Google Shape;143;p27"/>
          <p:cNvSpPr txBox="1">
            <a:spLocks noGrp="1"/>
          </p:cNvSpPr>
          <p:nvPr>
            <p:ph type="body" idx="1"/>
          </p:nvPr>
        </p:nvSpPr>
        <p:spPr>
          <a:xfrm>
            <a:off x="455613" y="2176272"/>
            <a:ext cx="7769225" cy="3048000"/>
          </a:xfrm>
          <a:prstGeom prst="rect">
            <a:avLst/>
          </a:prstGeom>
          <a:noFill/>
          <a:ln>
            <a:noFill/>
          </a:ln>
        </p:spPr>
        <p:txBody>
          <a:bodyPr spcFirstLastPara="1" wrap="square" lIns="91425" tIns="45700" rIns="91425" bIns="45700" anchor="t" anchorCtr="0">
            <a:noAutofit/>
          </a:bodyPr>
          <a:lstStyle/>
          <a:p>
            <a:pPr marL="347472" lvl="0" indent="-347472" algn="l" rtl="0">
              <a:spcBef>
                <a:spcPts val="0"/>
              </a:spcBef>
              <a:spcAft>
                <a:spcPts val="0"/>
              </a:spcAft>
              <a:buClr>
                <a:srgbClr val="005390"/>
              </a:buClr>
              <a:buSzPts val="2400"/>
              <a:buFont typeface="Noto Sans Symbols"/>
              <a:buChar char="❏"/>
            </a:pPr>
            <a:r>
              <a:rPr lang="en-US" u="sng">
                <a:latin typeface="Arial"/>
                <a:ea typeface="Arial"/>
                <a:cs typeface="Arial"/>
                <a:sym typeface="Arial"/>
                <a:hlinkClick r:id="rId3"/>
              </a:rPr>
              <a:t>eBuy.gsa.gov</a:t>
            </a:r>
            <a:r>
              <a:rPr lang="en-US">
                <a:latin typeface="Arial"/>
                <a:ea typeface="Arial"/>
                <a:cs typeface="Arial"/>
                <a:sym typeface="Arial"/>
              </a:rPr>
              <a:t> is an electronic Request for Quote (RFQ) system designed to allow Government buyers to request information, find sources, and prepare RFQs</a:t>
            </a:r>
            <a:endParaRPr>
              <a:latin typeface="Arial"/>
              <a:ea typeface="Arial"/>
              <a:cs typeface="Arial"/>
              <a:sym typeface="Arial"/>
            </a:endParaRPr>
          </a:p>
          <a:p>
            <a:pPr marL="347472" lvl="0" indent="-347472" algn="l" rtl="0">
              <a:spcBef>
                <a:spcPts val="0"/>
              </a:spcBef>
              <a:spcAft>
                <a:spcPts val="0"/>
              </a:spcAft>
              <a:buClr>
                <a:srgbClr val="005390"/>
              </a:buClr>
              <a:buSzPts val="2400"/>
              <a:buFont typeface="Arial"/>
              <a:buChar char="❏"/>
            </a:pPr>
            <a:r>
              <a:rPr lang="en-US">
                <a:latin typeface="Arial"/>
                <a:ea typeface="Arial"/>
                <a:cs typeface="Arial"/>
                <a:sym typeface="Arial"/>
              </a:rPr>
              <a:t>Compete your requirement among MRFS Contractors</a:t>
            </a:r>
            <a:endParaRPr>
              <a:latin typeface="Arial"/>
              <a:ea typeface="Arial"/>
              <a:cs typeface="Arial"/>
              <a:sym typeface="Arial"/>
            </a:endParaRPr>
          </a:p>
          <a:p>
            <a:pPr marL="457200" lvl="0" indent="-203200" algn="l" rtl="0">
              <a:spcBef>
                <a:spcPts val="0"/>
              </a:spcBef>
              <a:spcAft>
                <a:spcPts val="0"/>
              </a:spcAft>
              <a:buClr>
                <a:srgbClr val="262699"/>
              </a:buClr>
              <a:buSzPts val="2400"/>
              <a:buFont typeface="Noto Sans Symbols"/>
              <a:buNone/>
            </a:pPr>
            <a:endParaRPr u="sng">
              <a:solidFill>
                <a:schemeClr val="hlink"/>
              </a:solidFill>
              <a:latin typeface="Arial"/>
              <a:ea typeface="Arial"/>
              <a:cs typeface="Arial"/>
              <a:sym typeface="Arial"/>
              <a:hlinkClick r:id="rId4"/>
            </a:endParaRPr>
          </a:p>
          <a:p>
            <a:pPr marL="342900" lvl="0" indent="-190500" algn="l" rtl="0">
              <a:spcBef>
                <a:spcPts val="480"/>
              </a:spcBef>
              <a:spcAft>
                <a:spcPts val="0"/>
              </a:spcAft>
              <a:buSzPts val="2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pSp>
        <p:nvGrpSpPr>
          <p:cNvPr id="149" name="Google Shape;149;p28" descr="A screenshot with Maintenance Repair Facility Supplies highlighted. " title="Procurement Tools"/>
          <p:cNvGrpSpPr/>
          <p:nvPr/>
        </p:nvGrpSpPr>
        <p:grpSpPr>
          <a:xfrm>
            <a:off x="416788" y="2104500"/>
            <a:ext cx="8310423" cy="4445126"/>
            <a:chOff x="373650" y="1146700"/>
            <a:chExt cx="8310423" cy="4445126"/>
          </a:xfrm>
        </p:grpSpPr>
        <p:pic>
          <p:nvPicPr>
            <p:cNvPr id="150" name="Google Shape;150;p28" descr="A screenshot of with procurement tools listed. MFRS (Maintenance Repair Facility Supplies) is highlighted. " title="Procurement Tools Screen Shot"/>
            <p:cNvPicPr preferRelativeResize="0"/>
            <p:nvPr/>
          </p:nvPicPr>
          <p:blipFill rotWithShape="1">
            <a:blip r:embed="rId3">
              <a:alphaModFix/>
            </a:blip>
            <a:srcRect l="1983" t="15874" r="24546" b="13163"/>
            <a:stretch/>
          </p:blipFill>
          <p:spPr>
            <a:xfrm>
              <a:off x="373650" y="1146700"/>
              <a:ext cx="8181576" cy="4445126"/>
            </a:xfrm>
            <a:prstGeom prst="rect">
              <a:avLst/>
            </a:prstGeom>
            <a:noFill/>
            <a:ln>
              <a:noFill/>
            </a:ln>
          </p:spPr>
        </p:pic>
        <p:pic>
          <p:nvPicPr>
            <p:cNvPr id="151" name="Google Shape;151;p28" descr="A screenshot of with procurement tools listed. MFRS (Maintenance Repair Facility Supplies) is highlighted. " title="Procurement Tools Screen Shot"/>
            <p:cNvPicPr preferRelativeResize="0"/>
            <p:nvPr/>
          </p:nvPicPr>
          <p:blipFill rotWithShape="1">
            <a:blip r:embed="rId4">
              <a:alphaModFix/>
            </a:blip>
            <a:srcRect l="1583" r="19645" b="8045"/>
            <a:stretch/>
          </p:blipFill>
          <p:spPr>
            <a:xfrm>
              <a:off x="373650" y="2808000"/>
              <a:ext cx="8310423" cy="1443850"/>
            </a:xfrm>
            <a:prstGeom prst="rect">
              <a:avLst/>
            </a:prstGeom>
            <a:noFill/>
            <a:ln>
              <a:noFill/>
            </a:ln>
          </p:spPr>
        </p:pic>
      </p:grpSp>
      <p:sp>
        <p:nvSpPr>
          <p:cNvPr id="148" name="Google Shape;148;p28"/>
          <p:cNvSpPr txBox="1">
            <a:spLocks noGrp="1"/>
          </p:cNvSpPr>
          <p:nvPr>
            <p:ph type="title"/>
          </p:nvPr>
        </p:nvSpPr>
        <p:spPr>
          <a:xfrm>
            <a:off x="457200" y="1371600"/>
            <a:ext cx="7769100" cy="554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Procurement Tools - eBuy</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9"/>
          <p:cNvSpPr/>
          <p:nvPr/>
        </p:nvSpPr>
        <p:spPr>
          <a:xfrm>
            <a:off x="457200" y="2256692"/>
            <a:ext cx="7975200" cy="4572000"/>
          </a:xfrm>
          <a:prstGeom prst="rect">
            <a:avLst/>
          </a:prstGeom>
          <a:noFill/>
          <a:ln>
            <a:noFill/>
          </a:ln>
        </p:spPr>
        <p:txBody>
          <a:bodyPr spcFirstLastPara="1" wrap="square" lIns="91425" tIns="45700" rIns="91425" bIns="45700" anchor="t" anchorCtr="0">
            <a:noAutofit/>
          </a:bodyPr>
          <a:lstStyle/>
          <a:p>
            <a:pPr marL="342900" marR="0" lvl="0" indent="-215900" algn="l" rtl="0">
              <a:spcBef>
                <a:spcPts val="0"/>
              </a:spcBef>
              <a:spcAft>
                <a:spcPts val="0"/>
              </a:spcAft>
              <a:buClr>
                <a:srgbClr val="000000"/>
              </a:buClr>
              <a:buSzPts val="2000"/>
              <a:buFont typeface="Noto Sans Symbols"/>
              <a:buNone/>
            </a:pPr>
            <a:endParaRPr sz="2000" b="1">
              <a:solidFill>
                <a:srgbClr val="262699"/>
              </a:solidFill>
              <a:latin typeface="Arial"/>
              <a:ea typeface="Arial"/>
              <a:cs typeface="Arial"/>
              <a:sym typeface="Arial"/>
            </a:endParaRPr>
          </a:p>
          <a:p>
            <a:pPr marL="457200" marR="0" lvl="0" indent="-228600" algn="l" rtl="0">
              <a:spcBef>
                <a:spcPts val="0"/>
              </a:spcBef>
              <a:spcAft>
                <a:spcPts val="0"/>
              </a:spcAft>
              <a:buClr>
                <a:srgbClr val="013C88"/>
              </a:buClr>
              <a:buSzPts val="2000"/>
              <a:buFont typeface="Noto Sans Symbols"/>
              <a:buNone/>
            </a:pPr>
            <a:endParaRPr sz="2000">
              <a:solidFill>
                <a:srgbClr val="262699"/>
              </a:solidFill>
              <a:latin typeface="Arial"/>
              <a:ea typeface="Arial"/>
              <a:cs typeface="Arial"/>
              <a:sym typeface="Arial"/>
            </a:endParaRPr>
          </a:p>
          <a:p>
            <a:pPr marL="457200" marR="0" lvl="0" indent="-355600" algn="l" rtl="0">
              <a:spcBef>
                <a:spcPts val="0"/>
              </a:spcBef>
              <a:spcAft>
                <a:spcPts val="0"/>
              </a:spcAft>
              <a:buClr>
                <a:srgbClr val="262699"/>
              </a:buClr>
              <a:buSzPts val="2000"/>
              <a:buFont typeface="Noto Sans Symbols"/>
              <a:buChar char="❏"/>
            </a:pPr>
            <a:r>
              <a:rPr lang="en-US" sz="2000">
                <a:solidFill>
                  <a:srgbClr val="005390"/>
                </a:solidFill>
                <a:latin typeface="Arial"/>
                <a:ea typeface="Arial"/>
                <a:cs typeface="Arial"/>
                <a:sym typeface="Arial"/>
              </a:rPr>
              <a:t>May place orders at, or below, micro-purchase threshold with any MRFS contractor that can meet agency needs [FAR 8.405-3(c)(2)]</a:t>
            </a:r>
            <a:endParaRPr/>
          </a:p>
          <a:p>
            <a:pPr marL="457200" marR="0" lvl="0" indent="-355600" algn="l" rtl="0">
              <a:spcBef>
                <a:spcPts val="0"/>
              </a:spcBef>
              <a:spcAft>
                <a:spcPts val="0"/>
              </a:spcAft>
              <a:buClr>
                <a:srgbClr val="262699"/>
              </a:buClr>
              <a:buSzPts val="2000"/>
              <a:buFont typeface="Noto Sans Symbols"/>
              <a:buChar char="❏"/>
            </a:pPr>
            <a:r>
              <a:rPr lang="en-US" sz="2000">
                <a:solidFill>
                  <a:srgbClr val="005390"/>
                </a:solidFill>
                <a:latin typeface="Arial"/>
                <a:ea typeface="Arial"/>
                <a:cs typeface="Arial"/>
                <a:sym typeface="Arial"/>
              </a:rPr>
              <a:t>Comparative price analysis is not required</a:t>
            </a:r>
            <a:endParaRPr/>
          </a:p>
          <a:p>
            <a:pPr marL="457200" marR="0" lvl="0" indent="-355600" algn="l" rtl="0">
              <a:spcBef>
                <a:spcPts val="0"/>
              </a:spcBef>
              <a:spcAft>
                <a:spcPts val="0"/>
              </a:spcAft>
              <a:buClr>
                <a:srgbClr val="262699"/>
              </a:buClr>
              <a:buSzPts val="2000"/>
              <a:buFont typeface="Noto Sans Symbols"/>
              <a:buChar char="❏"/>
            </a:pPr>
            <a:r>
              <a:rPr lang="en-US" sz="2000">
                <a:solidFill>
                  <a:srgbClr val="005390"/>
                </a:solidFill>
                <a:latin typeface="Arial"/>
                <a:ea typeface="Arial"/>
                <a:cs typeface="Arial"/>
                <a:sym typeface="Arial"/>
              </a:rPr>
              <a:t>Not required to solicit from a specific number of schedule contractors</a:t>
            </a:r>
            <a:endParaRPr/>
          </a:p>
          <a:p>
            <a:pPr marL="457200" marR="0" lvl="0" indent="-355600" algn="l" rtl="0">
              <a:spcBef>
                <a:spcPts val="0"/>
              </a:spcBef>
              <a:spcAft>
                <a:spcPts val="0"/>
              </a:spcAft>
              <a:buClr>
                <a:srgbClr val="262699"/>
              </a:buClr>
              <a:buSzPts val="2000"/>
              <a:buFont typeface="Noto Sans Symbols"/>
              <a:buChar char="❏"/>
            </a:pPr>
            <a:r>
              <a:rPr lang="en-US" sz="2000">
                <a:solidFill>
                  <a:srgbClr val="005390"/>
                </a:solidFill>
                <a:latin typeface="Arial"/>
                <a:ea typeface="Arial"/>
                <a:cs typeface="Arial"/>
                <a:sym typeface="Arial"/>
              </a:rPr>
              <a:t>Justification is not required for brand name or sole source requirements</a:t>
            </a:r>
            <a:endParaRPr sz="2000">
              <a:solidFill>
                <a:srgbClr val="005390"/>
              </a:solidFill>
              <a:latin typeface="Arial"/>
              <a:ea typeface="Arial"/>
              <a:cs typeface="Arial"/>
              <a:sym typeface="Arial"/>
            </a:endParaRPr>
          </a:p>
          <a:p>
            <a:pPr marL="457200" marR="0" lvl="0" indent="-355600" algn="l" rtl="0">
              <a:spcBef>
                <a:spcPts val="0"/>
              </a:spcBef>
              <a:spcAft>
                <a:spcPts val="0"/>
              </a:spcAft>
              <a:buClr>
                <a:srgbClr val="262699"/>
              </a:buClr>
              <a:buSzPts val="2000"/>
              <a:buFont typeface="Noto Sans Symbols"/>
              <a:buChar char="❏"/>
            </a:pPr>
            <a:r>
              <a:rPr lang="en-US" sz="2000">
                <a:solidFill>
                  <a:srgbClr val="005390"/>
                </a:solidFill>
                <a:latin typeface="Arial"/>
                <a:ea typeface="Arial"/>
                <a:cs typeface="Arial"/>
                <a:sym typeface="Arial"/>
              </a:rPr>
              <a:t>Ordering activities should attempt to distribute orders among BPA holders</a:t>
            </a:r>
            <a:endParaRPr/>
          </a:p>
          <a:p>
            <a:pPr marL="0" marR="0" lvl="0" indent="0" algn="l" rtl="0">
              <a:lnSpc>
                <a:spcPct val="95000"/>
              </a:lnSpc>
              <a:spcBef>
                <a:spcPts val="0"/>
              </a:spcBef>
              <a:spcAft>
                <a:spcPts val="0"/>
              </a:spcAft>
              <a:buNone/>
            </a:pPr>
            <a:endParaRPr sz="2400">
              <a:solidFill>
                <a:srgbClr val="013C88"/>
              </a:solidFill>
              <a:latin typeface="Arial"/>
              <a:ea typeface="Arial"/>
              <a:cs typeface="Arial"/>
              <a:sym typeface="Arial"/>
            </a:endParaRPr>
          </a:p>
        </p:txBody>
      </p:sp>
      <p:sp>
        <p:nvSpPr>
          <p:cNvPr id="156" name="Google Shape;156;p29"/>
          <p:cNvSpPr txBox="1">
            <a:spLocks noGrp="1"/>
          </p:cNvSpPr>
          <p:nvPr>
            <p:ph type="title"/>
          </p:nvPr>
        </p:nvSpPr>
        <p:spPr>
          <a:xfrm>
            <a:off x="457200" y="1904867"/>
            <a:ext cx="7772400" cy="909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latin typeface="Arial"/>
                <a:ea typeface="Arial"/>
                <a:cs typeface="Arial"/>
                <a:sym typeface="Arial"/>
              </a:rPr>
              <a:t>FAR 8.4 Ordering Requirements </a:t>
            </a:r>
            <a:br>
              <a:rPr lang="en-US" b="1">
                <a:latin typeface="Arial"/>
                <a:ea typeface="Arial"/>
                <a:cs typeface="Arial"/>
                <a:sym typeface="Arial"/>
              </a:rPr>
            </a:br>
            <a:r>
              <a:rPr lang="en-US" sz="2400"/>
              <a:t>For Orders At or Below the Micro-Purchase Threshold (MPT)</a:t>
            </a:r>
            <a:r>
              <a:rPr lang="en-US"/>
              <a:t> </a:t>
            </a:r>
            <a:br>
              <a:rPr lang="en-US"/>
            </a:br>
            <a:r>
              <a:rPr lang="en-US" sz="2800" b="1">
                <a:latin typeface="Arial"/>
                <a:ea typeface="Arial"/>
                <a:cs typeface="Arial"/>
                <a:sym typeface="Arial"/>
              </a:rPr>
              <a:t/>
            </a:r>
            <a:br>
              <a:rPr lang="en-US" sz="2800" b="1">
                <a:latin typeface="Arial"/>
                <a:ea typeface="Arial"/>
                <a:cs typeface="Arial"/>
                <a:sym typeface="Arial"/>
              </a:rPr>
            </a:br>
            <a:endParaRPr sz="2800" b="1">
              <a:latin typeface="Arial"/>
              <a:ea typeface="Arial"/>
              <a:cs typeface="Arial"/>
              <a:sym typeface="Arial"/>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30"/>
          <p:cNvSpPr/>
          <p:nvPr/>
        </p:nvSpPr>
        <p:spPr>
          <a:xfrm>
            <a:off x="485850" y="2449125"/>
            <a:ext cx="7975200" cy="4408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342900" marR="0" lvl="0" indent="-215900" algn="l" rtl="0">
              <a:spcBef>
                <a:spcPts val="0"/>
              </a:spcBef>
              <a:spcAft>
                <a:spcPts val="0"/>
              </a:spcAft>
              <a:buClr>
                <a:schemeClr val="dk1"/>
              </a:buClr>
              <a:buSzPts val="2000"/>
              <a:buFont typeface="Noto Sans Symbols"/>
              <a:buNone/>
            </a:pPr>
            <a:endParaRPr sz="2000" b="1">
              <a:solidFill>
                <a:srgbClr val="005390"/>
              </a:solidFill>
              <a:latin typeface="Arial"/>
              <a:ea typeface="Arial"/>
              <a:cs typeface="Arial"/>
              <a:sym typeface="Arial"/>
            </a:endParaRPr>
          </a:p>
          <a:p>
            <a:pPr marL="457200" marR="0" lvl="0" indent="-355600" algn="l" rtl="0">
              <a:spcBef>
                <a:spcPts val="0"/>
              </a:spcBef>
              <a:spcAft>
                <a:spcPts val="0"/>
              </a:spcAft>
              <a:buClr>
                <a:srgbClr val="005390"/>
              </a:buClr>
              <a:buSzPts val="2000"/>
              <a:buFont typeface="Noto Sans Symbols"/>
              <a:buChar char="❏"/>
            </a:pPr>
            <a:r>
              <a:rPr lang="en-US" sz="2000">
                <a:solidFill>
                  <a:srgbClr val="005390"/>
                </a:solidFill>
                <a:latin typeface="Arial"/>
                <a:ea typeface="Arial"/>
                <a:cs typeface="Arial"/>
                <a:sym typeface="Arial"/>
              </a:rPr>
              <a:t>Place orders with the MRFS contractor that can provide the supply that represents the best value [FAR 8.405-3(c)(2)(ii)]</a:t>
            </a:r>
            <a:endParaRPr>
              <a:solidFill>
                <a:srgbClr val="005390"/>
              </a:solidFill>
            </a:endParaRPr>
          </a:p>
          <a:p>
            <a:pPr marL="457200" marR="0" lvl="0" indent="-355600" algn="l" rtl="0">
              <a:spcBef>
                <a:spcPts val="0"/>
              </a:spcBef>
              <a:spcAft>
                <a:spcPts val="0"/>
              </a:spcAft>
              <a:buClr>
                <a:srgbClr val="005390"/>
              </a:buClr>
              <a:buSzPts val="2000"/>
              <a:buFont typeface="Noto Sans Symbols"/>
              <a:buChar char="❏"/>
            </a:pPr>
            <a:r>
              <a:rPr lang="en-US" sz="2000">
                <a:solidFill>
                  <a:srgbClr val="005390"/>
                </a:solidFill>
                <a:latin typeface="Arial"/>
                <a:ea typeface="Arial"/>
                <a:cs typeface="Arial"/>
                <a:sym typeface="Arial"/>
              </a:rPr>
              <a:t>Provide each contractor a fair opportunity to be considered for each order</a:t>
            </a:r>
            <a:endParaRPr>
              <a:solidFill>
                <a:srgbClr val="005390"/>
              </a:solidFill>
            </a:endParaRPr>
          </a:p>
          <a:p>
            <a:pPr marL="457200" marR="0" lvl="0" indent="-355600" algn="l" rtl="0">
              <a:spcBef>
                <a:spcPts val="0"/>
              </a:spcBef>
              <a:spcAft>
                <a:spcPts val="0"/>
              </a:spcAft>
              <a:buClr>
                <a:srgbClr val="005390"/>
              </a:buClr>
              <a:buSzPts val="2000"/>
              <a:buFont typeface="Noto Sans Symbols"/>
              <a:buChar char="❏"/>
            </a:pPr>
            <a:r>
              <a:rPr lang="en-US" sz="2000">
                <a:solidFill>
                  <a:srgbClr val="005390"/>
                </a:solidFill>
                <a:latin typeface="Arial"/>
                <a:ea typeface="Arial"/>
                <a:cs typeface="Arial"/>
                <a:sym typeface="Arial"/>
              </a:rPr>
              <a:t>Document circumstances for restricting consideration to less than all MRFS contractors offering required supplies and services</a:t>
            </a:r>
            <a:endParaRPr>
              <a:solidFill>
                <a:srgbClr val="005390"/>
              </a:solidFill>
            </a:endParaRPr>
          </a:p>
          <a:p>
            <a:pPr marL="457200" marR="0" lvl="0" indent="-355600" algn="l" rtl="0">
              <a:spcBef>
                <a:spcPts val="0"/>
              </a:spcBef>
              <a:spcAft>
                <a:spcPts val="0"/>
              </a:spcAft>
              <a:buClr>
                <a:srgbClr val="005390"/>
              </a:buClr>
              <a:buSzPts val="2000"/>
              <a:buFont typeface="Noto Sans Symbols"/>
              <a:buChar char="❏"/>
            </a:pPr>
            <a:r>
              <a:rPr lang="en-US" sz="2000">
                <a:solidFill>
                  <a:srgbClr val="005390"/>
                </a:solidFill>
                <a:latin typeface="Arial"/>
                <a:ea typeface="Arial"/>
                <a:cs typeface="Arial"/>
                <a:sym typeface="Arial"/>
              </a:rPr>
              <a:t>Follow justification requirements for brand name or sole source items</a:t>
            </a:r>
            <a:endParaRPr sz="2000">
              <a:solidFill>
                <a:srgbClr val="005390"/>
              </a:solidFill>
              <a:latin typeface="Arial"/>
              <a:ea typeface="Arial"/>
              <a:cs typeface="Arial"/>
              <a:sym typeface="Arial"/>
            </a:endParaRPr>
          </a:p>
          <a:p>
            <a:pPr marL="457200" marR="0" lvl="0" indent="-355600" algn="l" rtl="0">
              <a:spcBef>
                <a:spcPts val="0"/>
              </a:spcBef>
              <a:spcAft>
                <a:spcPts val="0"/>
              </a:spcAft>
              <a:buClr>
                <a:srgbClr val="005390"/>
              </a:buClr>
              <a:buSzPts val="2000"/>
              <a:buFont typeface="Noto Sans Symbols"/>
              <a:buChar char="❏"/>
            </a:pPr>
            <a:r>
              <a:rPr lang="en-US" sz="2000">
                <a:solidFill>
                  <a:srgbClr val="005390"/>
                </a:solidFill>
                <a:latin typeface="Arial"/>
                <a:ea typeface="Arial"/>
                <a:cs typeface="Arial"/>
                <a:sym typeface="Arial"/>
              </a:rPr>
              <a:t>Conduct a comparative price analysis</a:t>
            </a:r>
            <a:endParaRPr>
              <a:solidFill>
                <a:srgbClr val="005390"/>
              </a:solidFill>
            </a:endParaRPr>
          </a:p>
          <a:p>
            <a:pPr marL="0" marR="0" lvl="0" indent="0" algn="l" rtl="0">
              <a:lnSpc>
                <a:spcPct val="95000"/>
              </a:lnSpc>
              <a:spcBef>
                <a:spcPts val="0"/>
              </a:spcBef>
              <a:spcAft>
                <a:spcPts val="0"/>
              </a:spcAft>
              <a:buNone/>
            </a:pPr>
            <a:endParaRPr sz="2400">
              <a:solidFill>
                <a:srgbClr val="013C88"/>
              </a:solidFill>
              <a:latin typeface="Arial"/>
              <a:ea typeface="Arial"/>
              <a:cs typeface="Arial"/>
              <a:sym typeface="Arial"/>
            </a:endParaRPr>
          </a:p>
        </p:txBody>
      </p:sp>
      <p:sp>
        <p:nvSpPr>
          <p:cNvPr id="162" name="Google Shape;162;p30"/>
          <p:cNvSpPr txBox="1">
            <a:spLocks noGrp="1"/>
          </p:cNvSpPr>
          <p:nvPr>
            <p:ph type="title"/>
          </p:nvPr>
        </p:nvSpPr>
        <p:spPr>
          <a:xfrm>
            <a:off x="241050" y="1733550"/>
            <a:ext cx="8661900" cy="610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5390"/>
              </a:buClr>
              <a:buSzPts val="750"/>
              <a:buFont typeface="Arial"/>
              <a:buNone/>
            </a:pPr>
            <a:r>
              <a:rPr lang="en-US" b="1">
                <a:latin typeface="Arial"/>
                <a:ea typeface="Arial"/>
                <a:cs typeface="Arial"/>
                <a:sym typeface="Arial"/>
              </a:rPr>
              <a:t>F</a:t>
            </a:r>
            <a:r>
              <a:rPr lang="en-US">
                <a:latin typeface="Arial"/>
                <a:ea typeface="Arial"/>
                <a:cs typeface="Arial"/>
                <a:sym typeface="Arial"/>
              </a:rPr>
              <a:t>AR 8.4 Ordering Requirements For Orders Exceeding MPT, but not Exceeding the Simplified Acquisition Threshold (SAT)</a:t>
            </a:r>
            <a:endParaRPr>
              <a:latin typeface="Arial"/>
              <a:ea typeface="Arial"/>
              <a:cs typeface="Arial"/>
              <a:sym typeface="Arial"/>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31"/>
          <p:cNvSpPr/>
          <p:nvPr/>
        </p:nvSpPr>
        <p:spPr>
          <a:xfrm>
            <a:off x="457200" y="2136525"/>
            <a:ext cx="7975200" cy="4464600"/>
          </a:xfrm>
          <a:prstGeom prst="rect">
            <a:avLst/>
          </a:prstGeom>
          <a:noFill/>
          <a:ln>
            <a:noFill/>
          </a:ln>
        </p:spPr>
        <p:txBody>
          <a:bodyPr spcFirstLastPara="1" wrap="square" lIns="91425" tIns="45700" rIns="91425" bIns="45700" anchor="t" anchorCtr="0">
            <a:noAutofit/>
          </a:bodyPr>
          <a:lstStyle/>
          <a:p>
            <a:pPr marL="342900" marR="0" lvl="0" indent="-284692" algn="l" rtl="0">
              <a:spcBef>
                <a:spcPts val="0"/>
              </a:spcBef>
              <a:spcAft>
                <a:spcPts val="0"/>
              </a:spcAft>
              <a:buClr>
                <a:srgbClr val="262699"/>
              </a:buClr>
              <a:buSzPts val="917"/>
              <a:buFont typeface="Noto Sans Symbols"/>
              <a:buNone/>
            </a:pPr>
            <a:endParaRPr sz="2000" b="1">
              <a:solidFill>
                <a:srgbClr val="262699"/>
              </a:solidFill>
              <a:latin typeface="Arial"/>
              <a:ea typeface="Arial"/>
              <a:cs typeface="Arial"/>
              <a:sym typeface="Arial"/>
            </a:endParaRPr>
          </a:p>
          <a:p>
            <a:pPr marL="457200" marR="0" lvl="0" indent="-355600" algn="l" rtl="0">
              <a:spcBef>
                <a:spcPts val="0"/>
              </a:spcBef>
              <a:spcAft>
                <a:spcPts val="0"/>
              </a:spcAft>
              <a:buClr>
                <a:srgbClr val="005390"/>
              </a:buClr>
              <a:buSzPts val="2000"/>
              <a:buFont typeface="Noto Sans Symbols"/>
              <a:buChar char="❏"/>
            </a:pPr>
            <a:r>
              <a:rPr lang="en-US" sz="2000">
                <a:solidFill>
                  <a:srgbClr val="005390"/>
                </a:solidFill>
                <a:latin typeface="Arial"/>
                <a:ea typeface="Arial"/>
                <a:cs typeface="Arial"/>
                <a:sym typeface="Arial"/>
              </a:rPr>
              <a:t>Place orders with the MRFS contractor that can provide the supply that represents the best value [FAR 8.405-3(c)(2)(iii)]</a:t>
            </a:r>
            <a:endParaRPr>
              <a:solidFill>
                <a:srgbClr val="005390"/>
              </a:solidFill>
            </a:endParaRPr>
          </a:p>
          <a:p>
            <a:pPr marL="457200" marR="0" lvl="0" indent="-355600" algn="l" rtl="0">
              <a:spcBef>
                <a:spcPts val="0"/>
              </a:spcBef>
              <a:spcAft>
                <a:spcPts val="0"/>
              </a:spcAft>
              <a:buClr>
                <a:srgbClr val="005390"/>
              </a:buClr>
              <a:buSzPts val="2000"/>
              <a:buFont typeface="Noto Sans Symbols"/>
              <a:buChar char="❏"/>
            </a:pPr>
            <a:r>
              <a:rPr lang="en-US" sz="2000">
                <a:solidFill>
                  <a:srgbClr val="005390"/>
                </a:solidFill>
                <a:latin typeface="Arial"/>
                <a:ea typeface="Arial"/>
                <a:cs typeface="Arial"/>
                <a:sym typeface="Arial"/>
              </a:rPr>
              <a:t>Provide your RFQ to all contractors offering required supplies</a:t>
            </a:r>
            <a:endParaRPr>
              <a:solidFill>
                <a:srgbClr val="005390"/>
              </a:solidFill>
            </a:endParaRPr>
          </a:p>
          <a:p>
            <a:pPr marL="457200" marR="0" lvl="0" indent="-355600" algn="l" rtl="0">
              <a:spcBef>
                <a:spcPts val="0"/>
              </a:spcBef>
              <a:spcAft>
                <a:spcPts val="0"/>
              </a:spcAft>
              <a:buClr>
                <a:srgbClr val="005390"/>
              </a:buClr>
              <a:buSzPts val="2000"/>
              <a:buFont typeface="Noto Sans Symbols"/>
              <a:buChar char="❏"/>
            </a:pPr>
            <a:r>
              <a:rPr lang="en-US" sz="2000">
                <a:solidFill>
                  <a:srgbClr val="005390"/>
                </a:solidFill>
                <a:latin typeface="Arial"/>
                <a:ea typeface="Arial"/>
                <a:cs typeface="Arial"/>
                <a:sym typeface="Arial"/>
              </a:rPr>
              <a:t>Include description of the supplies to be delivered and the basis upon which selection will be made</a:t>
            </a:r>
            <a:endParaRPr>
              <a:solidFill>
                <a:srgbClr val="005390"/>
              </a:solidFill>
            </a:endParaRPr>
          </a:p>
          <a:p>
            <a:pPr marL="457200" marR="0" lvl="0" indent="-355600" algn="l" rtl="0">
              <a:spcBef>
                <a:spcPts val="0"/>
              </a:spcBef>
              <a:spcAft>
                <a:spcPts val="0"/>
              </a:spcAft>
              <a:buClr>
                <a:srgbClr val="005390"/>
              </a:buClr>
              <a:buSzPts val="2000"/>
              <a:buFont typeface="Noto Sans Symbols"/>
              <a:buChar char="❏"/>
            </a:pPr>
            <a:r>
              <a:rPr lang="en-US" sz="2000">
                <a:solidFill>
                  <a:srgbClr val="005390"/>
                </a:solidFill>
                <a:latin typeface="Arial"/>
                <a:ea typeface="Arial"/>
                <a:cs typeface="Arial"/>
                <a:sym typeface="Arial"/>
              </a:rPr>
              <a:t>Fairly consider all responses received and make award in accordance with your RFQ selection procedures</a:t>
            </a:r>
            <a:endParaRPr>
              <a:solidFill>
                <a:srgbClr val="005390"/>
              </a:solidFill>
            </a:endParaRPr>
          </a:p>
          <a:p>
            <a:pPr marL="457200" marR="0" lvl="0" indent="-355600" algn="l" rtl="0">
              <a:spcBef>
                <a:spcPts val="0"/>
              </a:spcBef>
              <a:spcAft>
                <a:spcPts val="0"/>
              </a:spcAft>
              <a:buClr>
                <a:srgbClr val="005390"/>
              </a:buClr>
              <a:buSzPts val="2000"/>
              <a:buFont typeface="Noto Sans Symbols"/>
              <a:buChar char="❏"/>
            </a:pPr>
            <a:r>
              <a:rPr lang="en-US" sz="2000">
                <a:solidFill>
                  <a:srgbClr val="005390"/>
                </a:solidFill>
                <a:latin typeface="Arial"/>
                <a:ea typeface="Arial"/>
                <a:cs typeface="Arial"/>
                <a:sym typeface="Arial"/>
              </a:rPr>
              <a:t>Document circumstances for restricting consideration to less than all MRFS contractors offering required supplies and services</a:t>
            </a:r>
            <a:endParaRPr>
              <a:solidFill>
                <a:srgbClr val="005390"/>
              </a:solidFill>
            </a:endParaRPr>
          </a:p>
          <a:p>
            <a:pPr marL="457200" marR="0" lvl="0" indent="-355600" algn="l" rtl="0">
              <a:spcBef>
                <a:spcPts val="0"/>
              </a:spcBef>
              <a:spcAft>
                <a:spcPts val="0"/>
              </a:spcAft>
              <a:buClr>
                <a:srgbClr val="005390"/>
              </a:buClr>
              <a:buSzPts val="2000"/>
              <a:buFont typeface="Noto Sans Symbols"/>
              <a:buChar char="❏"/>
            </a:pPr>
            <a:r>
              <a:rPr lang="en-US" sz="2000">
                <a:solidFill>
                  <a:srgbClr val="005390"/>
                </a:solidFill>
                <a:latin typeface="Arial"/>
                <a:ea typeface="Arial"/>
                <a:cs typeface="Arial"/>
                <a:sym typeface="Arial"/>
              </a:rPr>
              <a:t>Follow justification requirements for brand name or sole source items</a:t>
            </a:r>
            <a:endParaRPr sz="2000">
              <a:solidFill>
                <a:srgbClr val="005390"/>
              </a:solidFill>
              <a:latin typeface="Arial"/>
              <a:ea typeface="Arial"/>
              <a:cs typeface="Arial"/>
              <a:sym typeface="Arial"/>
            </a:endParaRPr>
          </a:p>
          <a:p>
            <a:pPr marL="457200" marR="0" lvl="0" indent="-355600" algn="l" rtl="0">
              <a:spcBef>
                <a:spcPts val="0"/>
              </a:spcBef>
              <a:spcAft>
                <a:spcPts val="0"/>
              </a:spcAft>
              <a:buClr>
                <a:srgbClr val="005390"/>
              </a:buClr>
              <a:buSzPts val="2000"/>
              <a:buFont typeface="Noto Sans Symbols"/>
              <a:buChar char="❏"/>
            </a:pPr>
            <a:r>
              <a:rPr lang="en-US" sz="2000">
                <a:solidFill>
                  <a:srgbClr val="005390"/>
                </a:solidFill>
                <a:latin typeface="Arial"/>
                <a:ea typeface="Arial"/>
                <a:cs typeface="Arial"/>
                <a:sym typeface="Arial"/>
              </a:rPr>
              <a:t>Conduct a comparative price analysis</a:t>
            </a:r>
            <a:endParaRPr>
              <a:solidFill>
                <a:srgbClr val="005390"/>
              </a:solidFill>
            </a:endParaRPr>
          </a:p>
          <a:p>
            <a:pPr marL="0" marR="0" lvl="0" indent="0" algn="l" rtl="0">
              <a:lnSpc>
                <a:spcPct val="95000"/>
              </a:lnSpc>
              <a:spcBef>
                <a:spcPts val="0"/>
              </a:spcBef>
              <a:spcAft>
                <a:spcPts val="0"/>
              </a:spcAft>
              <a:buNone/>
            </a:pPr>
            <a:endParaRPr sz="2400">
              <a:solidFill>
                <a:srgbClr val="013C88"/>
              </a:solidFill>
              <a:latin typeface="Arial"/>
              <a:ea typeface="Arial"/>
              <a:cs typeface="Arial"/>
              <a:sym typeface="Arial"/>
            </a:endParaRPr>
          </a:p>
        </p:txBody>
      </p:sp>
      <p:sp>
        <p:nvSpPr>
          <p:cNvPr id="168" name="Google Shape;168;p31"/>
          <p:cNvSpPr txBox="1">
            <a:spLocks noGrp="1"/>
          </p:cNvSpPr>
          <p:nvPr>
            <p:ph type="title"/>
          </p:nvPr>
        </p:nvSpPr>
        <p:spPr>
          <a:xfrm>
            <a:off x="370650" y="1485300"/>
            <a:ext cx="8629500" cy="800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latin typeface="Arial"/>
                <a:ea typeface="Arial"/>
                <a:cs typeface="Arial"/>
                <a:sym typeface="Arial"/>
              </a:rPr>
              <a:t>FAR 8.4 Ordering Requirements </a:t>
            </a:r>
            <a:r>
              <a:rPr lang="en-US">
                <a:latin typeface="Arial"/>
                <a:ea typeface="Arial"/>
                <a:cs typeface="Arial"/>
                <a:sym typeface="Arial"/>
              </a:rPr>
              <a:t>For Orders Exceeding SAT</a:t>
            </a:r>
            <a:r>
              <a:rPr lang="en-US" b="1">
                <a:latin typeface="Arial"/>
                <a:ea typeface="Arial"/>
                <a:cs typeface="Arial"/>
                <a:sym typeface="Arial"/>
              </a:rPr>
              <a:t/>
            </a:r>
            <a:br>
              <a:rPr lang="en-US" b="1">
                <a:latin typeface="Arial"/>
                <a:ea typeface="Arial"/>
                <a:cs typeface="Arial"/>
                <a:sym typeface="Arial"/>
              </a:rPr>
            </a:br>
            <a:endParaRPr b="1">
              <a:latin typeface="Arial"/>
              <a:ea typeface="Arial"/>
              <a:cs typeface="Arial"/>
              <a:sym typeface="Aria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152400" y="1001087"/>
            <a:ext cx="8991600" cy="10156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262699"/>
                </a:solidFill>
                <a:latin typeface="Arial"/>
                <a:ea typeface="Arial"/>
                <a:cs typeface="Arial"/>
                <a:sym typeface="Arial"/>
              </a:rPr>
              <a:t/>
            </a:r>
            <a:br>
              <a:rPr lang="en-US">
                <a:solidFill>
                  <a:srgbClr val="262699"/>
                </a:solidFill>
                <a:latin typeface="Arial"/>
                <a:ea typeface="Arial"/>
                <a:cs typeface="Arial"/>
                <a:sym typeface="Arial"/>
              </a:rPr>
            </a:br>
            <a:r>
              <a:rPr lang="en-US">
                <a:latin typeface="Arial"/>
                <a:ea typeface="Arial"/>
                <a:cs typeface="Arial"/>
                <a:sym typeface="Arial"/>
              </a:rPr>
              <a:t>Why should I use MRFS?</a:t>
            </a:r>
            <a:endParaRPr>
              <a:latin typeface="Arial"/>
              <a:ea typeface="Arial"/>
              <a:cs typeface="Arial"/>
              <a:sym typeface="Arial"/>
            </a:endParaRPr>
          </a:p>
        </p:txBody>
      </p:sp>
      <p:sp>
        <p:nvSpPr>
          <p:cNvPr id="65" name="Google Shape;65;p14"/>
          <p:cNvSpPr txBox="1">
            <a:spLocks noGrp="1"/>
          </p:cNvSpPr>
          <p:nvPr>
            <p:ph type="body" idx="1"/>
          </p:nvPr>
        </p:nvSpPr>
        <p:spPr>
          <a:xfrm>
            <a:off x="533400" y="2057400"/>
            <a:ext cx="7772400" cy="3046988"/>
          </a:xfrm>
          <a:prstGeom prst="rect">
            <a:avLst/>
          </a:prstGeom>
          <a:noFill/>
          <a:ln>
            <a:noFill/>
          </a:ln>
        </p:spPr>
        <p:txBody>
          <a:bodyPr spcFirstLastPara="1" wrap="square" lIns="91425" tIns="45700" rIns="91425" bIns="45700" anchor="t" anchorCtr="0">
            <a:noAutofit/>
          </a:bodyPr>
          <a:lstStyle/>
          <a:p>
            <a:pPr marL="0" lvl="1" indent="0" algn="l" rtl="0">
              <a:spcBef>
                <a:spcPts val="0"/>
              </a:spcBef>
              <a:spcAft>
                <a:spcPts val="0"/>
              </a:spcAft>
              <a:buClr>
                <a:srgbClr val="013C88"/>
              </a:buClr>
              <a:buSzPts val="2000"/>
              <a:buNone/>
            </a:pPr>
            <a:endParaRPr sz="2000">
              <a:solidFill>
                <a:srgbClr val="262699"/>
              </a:solidFill>
              <a:latin typeface="Arial"/>
              <a:ea typeface="Arial"/>
              <a:cs typeface="Arial"/>
              <a:sym typeface="Arial"/>
            </a:endParaRPr>
          </a:p>
          <a:p>
            <a:pPr marL="342900" lvl="1" indent="-342900" algn="l" rtl="0">
              <a:spcBef>
                <a:spcPts val="400"/>
              </a:spcBef>
              <a:spcAft>
                <a:spcPts val="0"/>
              </a:spcAft>
              <a:buClr>
                <a:srgbClr val="005390"/>
              </a:buClr>
              <a:buSzPts val="2000"/>
              <a:buFont typeface="Noto Sans Symbols"/>
              <a:buChar char="❏"/>
            </a:pPr>
            <a:r>
              <a:rPr lang="en-US" sz="2000">
                <a:latin typeface="Arial"/>
                <a:ea typeface="Arial"/>
                <a:cs typeface="Arial"/>
                <a:sym typeface="Arial"/>
              </a:rPr>
              <a:t>Average prices 9% lower than the market* for same or similar products</a:t>
            </a:r>
            <a:endParaRPr>
              <a:latin typeface="Arial"/>
              <a:ea typeface="Arial"/>
              <a:cs typeface="Arial"/>
              <a:sym typeface="Arial"/>
            </a:endParaRPr>
          </a:p>
          <a:p>
            <a:pPr marL="342900" lvl="1" indent="-342900" algn="l" rtl="0">
              <a:spcBef>
                <a:spcPts val="400"/>
              </a:spcBef>
              <a:spcAft>
                <a:spcPts val="0"/>
              </a:spcAft>
              <a:buClr>
                <a:srgbClr val="005390"/>
              </a:buClr>
              <a:buSzPts val="2000"/>
              <a:buFont typeface="Arial"/>
              <a:buChar char="❏"/>
            </a:pPr>
            <a:r>
              <a:rPr lang="en-US">
                <a:latin typeface="Arial"/>
                <a:ea typeface="Arial"/>
                <a:cs typeface="Arial"/>
                <a:sym typeface="Arial"/>
              </a:rPr>
              <a:t>Six business day delivery and simple destination pricing on millions of items</a:t>
            </a:r>
            <a:endParaRPr>
              <a:latin typeface="Arial"/>
              <a:ea typeface="Arial"/>
              <a:cs typeface="Arial"/>
              <a:sym typeface="Arial"/>
            </a:endParaRPr>
          </a:p>
          <a:p>
            <a:pPr marL="342900" lvl="1" indent="-342900" algn="l" rtl="0">
              <a:spcBef>
                <a:spcPts val="400"/>
              </a:spcBef>
              <a:spcAft>
                <a:spcPts val="0"/>
              </a:spcAft>
              <a:buClr>
                <a:srgbClr val="005390"/>
              </a:buClr>
              <a:buSzPts val="2000"/>
              <a:buFont typeface="Arial"/>
              <a:buChar char="❏"/>
            </a:pPr>
            <a:r>
              <a:rPr lang="en-US">
                <a:latin typeface="Arial"/>
                <a:ea typeface="Arial"/>
                <a:cs typeface="Arial"/>
                <a:sym typeface="Arial"/>
              </a:rPr>
              <a:t>Spend smarter for your Agency; 20 lines of transactional data for every purchase, spend analytics dashboards</a:t>
            </a:r>
            <a:endParaRPr>
              <a:latin typeface="Arial"/>
              <a:ea typeface="Arial"/>
              <a:cs typeface="Arial"/>
              <a:sym typeface="Arial"/>
            </a:endParaRPr>
          </a:p>
          <a:p>
            <a:pPr marL="342900" lvl="1" indent="-342900" algn="l" rtl="0">
              <a:spcBef>
                <a:spcPts val="400"/>
              </a:spcBef>
              <a:spcAft>
                <a:spcPts val="0"/>
              </a:spcAft>
              <a:buClr>
                <a:srgbClr val="005390"/>
              </a:buClr>
              <a:buSzPts val="2000"/>
              <a:buFont typeface="Noto Sans Symbols"/>
              <a:buChar char="❏"/>
            </a:pPr>
            <a:r>
              <a:rPr lang="en-US" sz="2000">
                <a:latin typeface="Arial"/>
                <a:ea typeface="Arial"/>
                <a:cs typeface="Arial"/>
                <a:sym typeface="Arial"/>
              </a:rPr>
              <a:t>Additional discounts triggered </a:t>
            </a:r>
            <a:r>
              <a:rPr lang="en-US">
                <a:latin typeface="Arial"/>
                <a:ea typeface="Arial"/>
                <a:cs typeface="Arial"/>
                <a:sym typeface="Arial"/>
              </a:rPr>
              <a:t>at </a:t>
            </a:r>
            <a:r>
              <a:rPr lang="en-US" sz="2000">
                <a:latin typeface="Arial"/>
                <a:ea typeface="Arial"/>
                <a:cs typeface="Arial"/>
                <a:sym typeface="Arial"/>
              </a:rPr>
              <a:t>Government-wide </a:t>
            </a:r>
            <a:r>
              <a:rPr lang="en-US">
                <a:latin typeface="Arial"/>
                <a:ea typeface="Arial"/>
                <a:cs typeface="Arial"/>
                <a:sym typeface="Arial"/>
              </a:rPr>
              <a:t>spend thresholds</a:t>
            </a:r>
            <a:r>
              <a:rPr lang="en-US" sz="2000">
                <a:latin typeface="Arial"/>
                <a:ea typeface="Arial"/>
                <a:cs typeface="Arial"/>
                <a:sym typeface="Arial"/>
              </a:rPr>
              <a:t>, at  $12.5M, $25M, $37.5M, $50M, and $62.5M </a:t>
            </a:r>
            <a:endParaRPr sz="2000">
              <a:latin typeface="Arial"/>
              <a:ea typeface="Arial"/>
              <a:cs typeface="Arial"/>
              <a:sym typeface="Arial"/>
            </a:endParaRPr>
          </a:p>
          <a:p>
            <a:pPr marL="742950" lvl="0" indent="0" algn="l" rtl="0">
              <a:spcBef>
                <a:spcPts val="400"/>
              </a:spcBef>
              <a:spcAft>
                <a:spcPts val="0"/>
              </a:spcAft>
              <a:buNone/>
            </a:pPr>
            <a:endParaRPr sz="20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457200" y="1371600"/>
            <a:ext cx="7769225" cy="5539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Best Value</a:t>
            </a:r>
            <a:endParaRPr>
              <a:latin typeface="Arial"/>
              <a:ea typeface="Arial"/>
              <a:cs typeface="Arial"/>
              <a:sym typeface="Arial"/>
            </a:endParaRPr>
          </a:p>
        </p:txBody>
      </p:sp>
      <p:sp>
        <p:nvSpPr>
          <p:cNvPr id="175" name="Google Shape;175;p32"/>
          <p:cNvSpPr txBox="1">
            <a:spLocks noGrp="1"/>
          </p:cNvSpPr>
          <p:nvPr>
            <p:ph type="body" idx="1"/>
          </p:nvPr>
        </p:nvSpPr>
        <p:spPr>
          <a:xfrm>
            <a:off x="455613" y="2209800"/>
            <a:ext cx="3808412" cy="304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262699"/>
              </a:buClr>
              <a:buSzPts val="2000"/>
              <a:buFont typeface="Noto Sans Symbols"/>
              <a:buChar char="❏"/>
            </a:pPr>
            <a:r>
              <a:rPr lang="en-US" sz="2000">
                <a:latin typeface="Arial"/>
                <a:ea typeface="Arial"/>
                <a:cs typeface="Arial"/>
                <a:sym typeface="Arial"/>
              </a:rPr>
              <a:t>Past performance</a:t>
            </a:r>
            <a:endParaRPr/>
          </a:p>
          <a:p>
            <a:pPr marL="342900" lvl="0" indent="-342900" algn="l" rtl="0">
              <a:spcBef>
                <a:spcPts val="400"/>
              </a:spcBef>
              <a:spcAft>
                <a:spcPts val="0"/>
              </a:spcAft>
              <a:buClr>
                <a:srgbClr val="262699"/>
              </a:buClr>
              <a:buSzPts val="2000"/>
              <a:buFont typeface="Noto Sans Symbols"/>
              <a:buChar char="❏"/>
            </a:pPr>
            <a:r>
              <a:rPr lang="en-US" sz="2000">
                <a:latin typeface="Arial"/>
                <a:ea typeface="Arial"/>
                <a:cs typeface="Arial"/>
                <a:sym typeface="Arial"/>
              </a:rPr>
              <a:t>Special features of supply required for effective program performance</a:t>
            </a:r>
            <a:endParaRPr/>
          </a:p>
          <a:p>
            <a:pPr marL="342900" lvl="0" indent="-342900" algn="l" rtl="0">
              <a:spcBef>
                <a:spcPts val="400"/>
              </a:spcBef>
              <a:spcAft>
                <a:spcPts val="0"/>
              </a:spcAft>
              <a:buClr>
                <a:srgbClr val="262699"/>
              </a:buClr>
              <a:buSzPts val="2000"/>
              <a:buFont typeface="Noto Sans Symbols"/>
              <a:buChar char="❏"/>
            </a:pPr>
            <a:r>
              <a:rPr lang="en-US" sz="2000">
                <a:latin typeface="Arial"/>
                <a:ea typeface="Arial"/>
                <a:cs typeface="Arial"/>
                <a:sym typeface="Arial"/>
              </a:rPr>
              <a:t>Trade-in considerations</a:t>
            </a:r>
            <a:endParaRPr/>
          </a:p>
          <a:p>
            <a:pPr marL="342900" lvl="0" indent="-342900" algn="l" rtl="0">
              <a:spcBef>
                <a:spcPts val="400"/>
              </a:spcBef>
              <a:spcAft>
                <a:spcPts val="0"/>
              </a:spcAft>
              <a:buClr>
                <a:srgbClr val="262699"/>
              </a:buClr>
              <a:buSzPts val="2000"/>
              <a:buFont typeface="Noto Sans Symbols"/>
              <a:buChar char="❏"/>
            </a:pPr>
            <a:r>
              <a:rPr lang="en-US" sz="2000">
                <a:latin typeface="Arial"/>
                <a:ea typeface="Arial"/>
                <a:cs typeface="Arial"/>
                <a:sym typeface="Arial"/>
              </a:rPr>
              <a:t>Probable life of selected item, compared with similar item</a:t>
            </a:r>
            <a:endParaRPr/>
          </a:p>
          <a:p>
            <a:pPr marL="342900" lvl="0" indent="-342900" algn="l" rtl="0">
              <a:spcBef>
                <a:spcPts val="400"/>
              </a:spcBef>
              <a:spcAft>
                <a:spcPts val="0"/>
              </a:spcAft>
              <a:buClr>
                <a:srgbClr val="262699"/>
              </a:buClr>
              <a:buSzPts val="2000"/>
              <a:buFont typeface="Noto Sans Symbols"/>
              <a:buChar char="❏"/>
            </a:pPr>
            <a:r>
              <a:rPr lang="en-US" sz="2000">
                <a:latin typeface="Arial"/>
                <a:ea typeface="Arial"/>
                <a:cs typeface="Arial"/>
                <a:sym typeface="Arial"/>
              </a:rPr>
              <a:t>Warranty considerations</a:t>
            </a:r>
            <a:endParaRPr/>
          </a:p>
          <a:p>
            <a:pPr marL="342900" lvl="0" indent="-342900" algn="l" rtl="0">
              <a:spcBef>
                <a:spcPts val="400"/>
              </a:spcBef>
              <a:spcAft>
                <a:spcPts val="0"/>
              </a:spcAft>
              <a:buClr>
                <a:srgbClr val="262699"/>
              </a:buClr>
              <a:buSzPts val="2000"/>
              <a:buFont typeface="Noto Sans Symbols"/>
              <a:buChar char="❏"/>
            </a:pPr>
            <a:r>
              <a:rPr lang="en-US" sz="2000">
                <a:latin typeface="Arial"/>
                <a:ea typeface="Arial"/>
                <a:cs typeface="Arial"/>
                <a:sym typeface="Arial"/>
              </a:rPr>
              <a:t>Maintenance availability</a:t>
            </a:r>
            <a:endParaRPr/>
          </a:p>
          <a:p>
            <a:pPr marL="342900" lvl="0" indent="-215900" algn="l" rtl="0">
              <a:spcBef>
                <a:spcPts val="400"/>
              </a:spcBef>
              <a:spcAft>
                <a:spcPts val="0"/>
              </a:spcAft>
              <a:buClr>
                <a:srgbClr val="262699"/>
              </a:buClr>
              <a:buSzPts val="2000"/>
              <a:buFont typeface="Noto Sans Symbols"/>
              <a:buNone/>
            </a:pPr>
            <a:endParaRPr sz="2000">
              <a:latin typeface="Arial"/>
              <a:ea typeface="Arial"/>
              <a:cs typeface="Arial"/>
              <a:sym typeface="Arial"/>
            </a:endParaRPr>
          </a:p>
        </p:txBody>
      </p:sp>
      <p:sp>
        <p:nvSpPr>
          <p:cNvPr id="176" name="Google Shape;176;p32"/>
          <p:cNvSpPr txBox="1">
            <a:spLocks noGrp="1"/>
          </p:cNvSpPr>
          <p:nvPr>
            <p:ph type="body" idx="2"/>
          </p:nvPr>
        </p:nvSpPr>
        <p:spPr>
          <a:xfrm>
            <a:off x="4416425" y="2209800"/>
            <a:ext cx="3808413" cy="304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262699"/>
              </a:buClr>
              <a:buSzPts val="2000"/>
              <a:buFont typeface="Noto Sans Symbols"/>
              <a:buChar char="❏"/>
            </a:pPr>
            <a:r>
              <a:rPr lang="en-US" sz="2000">
                <a:latin typeface="Arial"/>
                <a:ea typeface="Arial"/>
                <a:cs typeface="Arial"/>
                <a:sym typeface="Arial"/>
              </a:rPr>
              <a:t>Delivery terms</a:t>
            </a:r>
            <a:endParaRPr/>
          </a:p>
          <a:p>
            <a:pPr marL="342900" lvl="0" indent="-342900" algn="l" rtl="0">
              <a:spcBef>
                <a:spcPts val="400"/>
              </a:spcBef>
              <a:spcAft>
                <a:spcPts val="0"/>
              </a:spcAft>
              <a:buClr>
                <a:srgbClr val="262699"/>
              </a:buClr>
              <a:buSzPts val="2000"/>
              <a:buFont typeface="Noto Sans Symbols"/>
              <a:buChar char="❏"/>
            </a:pPr>
            <a:r>
              <a:rPr lang="en-US" sz="2000">
                <a:latin typeface="Arial"/>
                <a:ea typeface="Arial"/>
                <a:cs typeface="Arial"/>
                <a:sym typeface="Arial"/>
              </a:rPr>
              <a:t>Environmental and energy-efficiency considerations</a:t>
            </a:r>
            <a:endParaRPr/>
          </a:p>
          <a:p>
            <a:pPr marL="342900" lvl="0" indent="-342900" algn="l" rtl="0">
              <a:spcBef>
                <a:spcPts val="400"/>
              </a:spcBef>
              <a:spcAft>
                <a:spcPts val="0"/>
              </a:spcAft>
              <a:buClr>
                <a:srgbClr val="262699"/>
              </a:buClr>
              <a:buSzPts val="2000"/>
              <a:buFont typeface="Noto Sans Symbols"/>
              <a:buChar char="❏"/>
            </a:pPr>
            <a:r>
              <a:rPr lang="en-US" sz="2000">
                <a:latin typeface="Arial"/>
                <a:ea typeface="Arial"/>
                <a:cs typeface="Arial"/>
                <a:sym typeface="Arial"/>
              </a:rPr>
              <a:t>AbilityOne preference</a:t>
            </a:r>
            <a:endParaRPr/>
          </a:p>
          <a:p>
            <a:pPr marL="342900" lvl="0" indent="-342900" algn="l" rtl="0">
              <a:spcBef>
                <a:spcPts val="400"/>
              </a:spcBef>
              <a:spcAft>
                <a:spcPts val="0"/>
              </a:spcAft>
              <a:buClr>
                <a:srgbClr val="262699"/>
              </a:buClr>
              <a:buSzPts val="2000"/>
              <a:buFont typeface="Noto Sans Symbols"/>
              <a:buChar char="❏"/>
            </a:pPr>
            <a:r>
              <a:rPr lang="en-US" sz="2000">
                <a:latin typeface="Arial"/>
                <a:ea typeface="Arial"/>
                <a:cs typeface="Arial"/>
                <a:sym typeface="Arial"/>
              </a:rPr>
              <a:t>Berry Amendment compliance</a:t>
            </a:r>
            <a:endParaRPr/>
          </a:p>
          <a:p>
            <a:pPr marL="342900" lvl="0" indent="-342900" algn="l" rtl="0">
              <a:spcBef>
                <a:spcPts val="400"/>
              </a:spcBef>
              <a:spcAft>
                <a:spcPts val="0"/>
              </a:spcAft>
              <a:buClr>
                <a:srgbClr val="262699"/>
              </a:buClr>
              <a:buSzPts val="2000"/>
              <a:buFont typeface="Noto Sans Symbols"/>
              <a:buChar char="❏"/>
            </a:pPr>
            <a:r>
              <a:rPr lang="en-US" sz="2000">
                <a:latin typeface="Arial"/>
                <a:ea typeface="Arial"/>
                <a:cs typeface="Arial"/>
                <a:sym typeface="Arial"/>
              </a:rPr>
              <a:t>Trade Agreement compliance</a:t>
            </a:r>
            <a:endParaRPr/>
          </a:p>
          <a:p>
            <a:pPr marL="342900" lvl="0" indent="-342900" algn="l" rtl="0">
              <a:spcBef>
                <a:spcPts val="400"/>
              </a:spcBef>
              <a:spcAft>
                <a:spcPts val="0"/>
              </a:spcAft>
              <a:buClr>
                <a:srgbClr val="262699"/>
              </a:buClr>
              <a:buSzPts val="2000"/>
              <a:buFont typeface="Noto Sans Symbols"/>
              <a:buChar char="❏"/>
            </a:pPr>
            <a:r>
              <a:rPr lang="en-US" sz="2000">
                <a:latin typeface="Arial"/>
                <a:ea typeface="Arial"/>
                <a:cs typeface="Arial"/>
                <a:sym typeface="Arial"/>
              </a:rPr>
              <a:t>Agency set socio-economic goals</a:t>
            </a:r>
            <a:endParaRPr sz="20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457200" y="2971800"/>
            <a:ext cx="7769225" cy="10156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How to Order using </a:t>
            </a:r>
            <a:br>
              <a:rPr lang="en-US"/>
            </a:br>
            <a:r>
              <a:rPr lang="en-US" u="sng">
                <a:solidFill>
                  <a:schemeClr val="hlink"/>
                </a:solidFill>
                <a:hlinkClick r:id="rId3"/>
              </a:rPr>
              <a:t>GSA </a:t>
            </a:r>
            <a:r>
              <a:rPr lang="en-US" i="1" u="sng">
                <a:solidFill>
                  <a:schemeClr val="hlink"/>
                </a:solidFill>
                <a:hlinkClick r:id="rId3"/>
              </a:rPr>
              <a:t>Advantage</a:t>
            </a:r>
            <a:r>
              <a:rPr lang="en-US" u="sng">
                <a:solidFill>
                  <a:schemeClr val="hlink"/>
                </a:solidFill>
                <a:hlinkClick r:id="rId3"/>
              </a:rPr>
              <a:t>!</a:t>
            </a:r>
            <a:r>
              <a:rPr lang="en-US" u="sng" baseline="30000">
                <a:solidFill>
                  <a:schemeClr val="hlink"/>
                </a:solidFill>
                <a:hlinkClick r:id="rId3"/>
              </a:rPr>
              <a:t>® </a:t>
            </a:r>
            <a:endParaRPr sz="36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p34" descr="GSA has created the Acquisition Gateway, a workspace for acquisition professionals.&#10;&#10;The Acquisition Gateway is part of our vision to get the government on a common acquisition platform, or CAP. It’s the first tool we’ve created to help accomplish this. &#10;&#10;The Acquisition Gateway helps federal government buyers from all agencies act as one acquisition community. It’s a workspace that provides accurate, useful, and unbiased government-wide acquisition information all in one place.&#10;&#10;Find the Acquisition Gateway at hallways dot cap dot gsa dot gov. From this page, you can watch a video about why it makes sense for the federal government to buy as one. You can also click to sign in from here.&#10;" title="URL for Acquisition Gateway"/>
          <p:cNvSpPr txBox="1"/>
          <p:nvPr/>
        </p:nvSpPr>
        <p:spPr>
          <a:xfrm>
            <a:off x="2144486" y="5105400"/>
            <a:ext cx="5105400" cy="13716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None/>
            </a:pPr>
            <a:endParaRPr sz="2500" dirty="0">
              <a:solidFill>
                <a:srgbClr val="0095DA"/>
              </a:solidFill>
              <a:latin typeface="Arial"/>
              <a:ea typeface="Arial"/>
              <a:cs typeface="Arial"/>
              <a:sym typeface="Arial"/>
            </a:endParaRPr>
          </a:p>
          <a:p>
            <a:pPr marL="0" marR="0" lvl="0" indent="0" algn="r" rtl="0">
              <a:spcBef>
                <a:spcPts val="0"/>
              </a:spcBef>
              <a:spcAft>
                <a:spcPts val="0"/>
              </a:spcAft>
              <a:buNone/>
            </a:pPr>
            <a:endParaRPr sz="2500" dirty="0">
              <a:solidFill>
                <a:srgbClr val="0095DA"/>
              </a:solidFill>
              <a:latin typeface="Arial"/>
              <a:ea typeface="Arial"/>
              <a:cs typeface="Arial"/>
              <a:sym typeface="Arial"/>
            </a:endParaRPr>
          </a:p>
          <a:p>
            <a:pPr marL="0" marR="0" lvl="0" indent="0" algn="ctr" rtl="0">
              <a:spcBef>
                <a:spcPts val="0"/>
              </a:spcBef>
              <a:spcAft>
                <a:spcPts val="0"/>
              </a:spcAft>
              <a:buNone/>
            </a:pPr>
            <a:r>
              <a:rPr lang="en-US" sz="2500" u="sng" dirty="0">
                <a:solidFill>
                  <a:schemeClr val="hlink"/>
                </a:solidFill>
                <a:latin typeface="Arial"/>
                <a:ea typeface="Arial"/>
                <a:cs typeface="Arial"/>
                <a:sym typeface="Arial"/>
                <a:hlinkClick r:id="rId3" tooltip="GSA Hallways Site"/>
              </a:rPr>
              <a:t>https://hallways.cap.gsa.gov</a:t>
            </a:r>
            <a:endParaRPr sz="2500" dirty="0">
              <a:solidFill>
                <a:srgbClr val="262699"/>
              </a:solidFill>
              <a:latin typeface="Arial"/>
              <a:ea typeface="Arial"/>
              <a:cs typeface="Arial"/>
              <a:sym typeface="Arial"/>
            </a:endParaRPr>
          </a:p>
        </p:txBody>
      </p:sp>
      <p:pic>
        <p:nvPicPr>
          <p:cNvPr id="188" name="Google Shape;188;p34" descr="GSA has created the Acquisition Gateway, a workspace for acquisition professionals.&#10;&#10;The Acquisition Gateway is part of our vision to get the government on a common acquisition platform, or CAP. It’s the first tool we’ve created to help accomplish this. &#10;&#10;The Acquisition Gateway helps federal government buyers from all agencies act as one acquisition community. It’s a workspace that provides accurate, useful, and unbiased government-wide acquisition information all in one place.&#10;&#10;Find the Acquisition Gateway at hallways dot cap dot gsa dot gov. From this page, you can watch a video about why it makes sense for the federal government to buy as one. You can also click to sign in from here.&#10;" title="What is the Acquisition Gateway"/>
          <p:cNvPicPr preferRelativeResize="0"/>
          <p:nvPr/>
        </p:nvPicPr>
        <p:blipFill rotWithShape="1">
          <a:blip r:embed="rId4">
            <a:alphaModFix/>
          </a:blip>
          <a:srcRect/>
          <a:stretch/>
        </p:blipFill>
        <p:spPr>
          <a:xfrm>
            <a:off x="0" y="1799359"/>
            <a:ext cx="9144000" cy="4060968"/>
          </a:xfrm>
          <a:prstGeom prst="rect">
            <a:avLst/>
          </a:prstGeom>
          <a:noFill/>
          <a:ln>
            <a:noFill/>
          </a:ln>
        </p:spPr>
      </p:pic>
      <p:sp>
        <p:nvSpPr>
          <p:cNvPr id="187" name="Google Shape;187;p34"/>
          <p:cNvSpPr txBox="1">
            <a:spLocks noGrp="1"/>
          </p:cNvSpPr>
          <p:nvPr>
            <p:ph type="title"/>
          </p:nvPr>
        </p:nvSpPr>
        <p:spPr>
          <a:xfrm>
            <a:off x="357773" y="1272589"/>
            <a:ext cx="7769225" cy="523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a:t>Introducing the Acquisition Gateway</a:t>
            </a:r>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6" name="Google Shape;196;p35" descr="Here is a snapshot of the Acquisition Gateway log-in page. The Acquisition Gateway is an available resource for MRO and other strategic sourcing purchasing vehicles as it is a one-stop shop information portal. Users can easily access the Acquisition Gateway through their OMB Max account at the website listed on this slide. The Acquisition Gateway authenticates users via the Office of Management and Budget’s MAX Federal Community. If you don’t have an account through OMB Max, we encourage you to register for one.&#10; &#10;The Acquisition Gateway is a very fluid website and is constantly being updated and refreshed with new category specific market information. You can even tailor your home page of the website to meet your needs! As a user, you can also post information that you found helpful during your acquisition process to help others, such as lessons learned or any market research you’ve conducted.&#10;" title="Acquisition Gateway Log in Page Snapshot"/>
          <p:cNvPicPr preferRelativeResize="0"/>
          <p:nvPr/>
        </p:nvPicPr>
        <p:blipFill rotWithShape="1">
          <a:blip r:embed="rId3">
            <a:alphaModFix/>
          </a:blip>
          <a:srcRect/>
          <a:stretch/>
        </p:blipFill>
        <p:spPr>
          <a:xfrm>
            <a:off x="0" y="2007590"/>
            <a:ext cx="9144000" cy="4114556"/>
          </a:xfrm>
          <a:prstGeom prst="rect">
            <a:avLst/>
          </a:prstGeom>
          <a:noFill/>
          <a:ln>
            <a:noFill/>
          </a:ln>
        </p:spPr>
      </p:pic>
      <p:sp>
        <p:nvSpPr>
          <p:cNvPr id="195" name="Google Shape;195;p35"/>
          <p:cNvSpPr txBox="1">
            <a:spLocks noGrp="1"/>
          </p:cNvSpPr>
          <p:nvPr>
            <p:ph type="title"/>
          </p:nvPr>
        </p:nvSpPr>
        <p:spPr>
          <a:xfrm>
            <a:off x="154056" y="1080090"/>
            <a:ext cx="8888896" cy="19697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a:latin typeface="Arial"/>
                <a:ea typeface="Arial"/>
                <a:cs typeface="Arial"/>
                <a:sym typeface="Arial"/>
              </a:rPr>
              <a:t>Register at OMB MAX first,</a:t>
            </a:r>
            <a:br>
              <a:rPr lang="en-US" sz="2800">
                <a:latin typeface="Arial"/>
                <a:ea typeface="Arial"/>
                <a:cs typeface="Arial"/>
                <a:sym typeface="Arial"/>
              </a:rPr>
            </a:br>
            <a:r>
              <a:rPr lang="en-US" sz="2800" u="sng">
                <a:solidFill>
                  <a:schemeClr val="hlink"/>
                </a:solidFill>
                <a:latin typeface="Arial"/>
                <a:ea typeface="Arial"/>
                <a:cs typeface="Arial"/>
                <a:sym typeface="Arial"/>
                <a:hlinkClick r:id="rId4"/>
              </a:rPr>
              <a:t>OMB MAX</a:t>
            </a:r>
            <a:r>
              <a:rPr lang="en-US" sz="2800">
                <a:solidFill>
                  <a:srgbClr val="003399"/>
                </a:solidFill>
                <a:latin typeface="Arial"/>
                <a:ea typeface="Arial"/>
                <a:cs typeface="Arial"/>
                <a:sym typeface="Arial"/>
              </a:rPr>
              <a:t>,</a:t>
            </a:r>
            <a:r>
              <a:rPr lang="en-US" sz="2800">
                <a:latin typeface="Arial"/>
                <a:ea typeface="Arial"/>
                <a:cs typeface="Arial"/>
                <a:sym typeface="Arial"/>
              </a:rPr>
              <a:t> then sign in</a:t>
            </a:r>
            <a:r>
              <a:rPr lang="en-US" sz="2800">
                <a:solidFill>
                  <a:srgbClr val="003399"/>
                </a:solidFill>
                <a:latin typeface="Arial"/>
                <a:ea typeface="Arial"/>
                <a:cs typeface="Arial"/>
                <a:sym typeface="Arial"/>
              </a:rPr>
              <a:t/>
            </a:r>
            <a:br>
              <a:rPr lang="en-US" sz="2800">
                <a:solidFill>
                  <a:srgbClr val="003399"/>
                </a:solidFill>
                <a:latin typeface="Arial"/>
                <a:ea typeface="Arial"/>
                <a:cs typeface="Arial"/>
                <a:sym typeface="Arial"/>
              </a:rPr>
            </a:br>
            <a:r>
              <a:rPr lang="en-US" sz="3600">
                <a:solidFill>
                  <a:srgbClr val="262699"/>
                </a:solidFill>
              </a:rPr>
              <a:t/>
            </a:r>
            <a:br>
              <a:rPr lang="en-US" sz="3600">
                <a:solidFill>
                  <a:srgbClr val="262699"/>
                </a:solidFill>
              </a:rPr>
            </a:br>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3" name="Google Shape;203;p36" descr="Within the Hallways on the Acquisition Gateway, the MRO Purchasing Channel Solution is located under the “Industrial Products and Services Hallway.” Our site contains articles, ordering resources, and helpful information pertaining to the solution. You can navigate different buying options and perform price comparisons or comparisons of contract vehicles within the site. Every day, new tips and advice is posted to the Acquisition Gateway, thus making it a great resource for buyers to perform market research and make smarter purchases.&#10;&#10;Along with expert advice and resources, the Gateway also offers data and decision-support tools such as the statement of work library and the prices paid portal and, eventually, the Gateway will also include data sharing via dashboards.  &#10;" title="Hallways listed on the Acquisition Gatway"/>
          <p:cNvPicPr preferRelativeResize="0"/>
          <p:nvPr/>
        </p:nvPicPr>
        <p:blipFill rotWithShape="1">
          <a:blip r:embed="rId3">
            <a:alphaModFix/>
          </a:blip>
          <a:srcRect/>
          <a:stretch/>
        </p:blipFill>
        <p:spPr>
          <a:xfrm>
            <a:off x="0" y="1905000"/>
            <a:ext cx="9144000" cy="4163416"/>
          </a:xfrm>
          <a:prstGeom prst="rect">
            <a:avLst/>
          </a:prstGeom>
          <a:noFill/>
          <a:ln>
            <a:noFill/>
          </a:ln>
        </p:spPr>
      </p:pic>
      <p:sp>
        <p:nvSpPr>
          <p:cNvPr id="202" name="Google Shape;202;p36"/>
          <p:cNvSpPr txBox="1">
            <a:spLocks noGrp="1"/>
          </p:cNvSpPr>
          <p:nvPr>
            <p:ph type="title"/>
          </p:nvPr>
        </p:nvSpPr>
        <p:spPr>
          <a:xfrm>
            <a:off x="67814" y="689179"/>
            <a:ext cx="7772400" cy="9144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005390"/>
              </a:buClr>
              <a:buSzPts val="800"/>
              <a:buFont typeface="Century Gothic"/>
              <a:buNone/>
            </a:pPr>
            <a:endParaRPr sz="3200" b="1">
              <a:solidFill>
                <a:srgbClr val="003399"/>
              </a:solidFill>
            </a:endParaRPr>
          </a:p>
          <a:p>
            <a:pPr marL="0" marR="0" lvl="0" indent="0" algn="l" rtl="0">
              <a:spcBef>
                <a:spcPts val="0"/>
              </a:spcBef>
              <a:spcAft>
                <a:spcPts val="0"/>
              </a:spcAft>
              <a:buClr>
                <a:srgbClr val="005390"/>
              </a:buClr>
              <a:buSzPts val="800"/>
              <a:buFont typeface="Arial"/>
              <a:buNone/>
            </a:pPr>
            <a:r>
              <a:rPr lang="en-US" sz="3200" b="1">
                <a:latin typeface="Arial"/>
                <a:ea typeface="Arial"/>
                <a:cs typeface="Arial"/>
                <a:sym typeface="Arial"/>
              </a:rPr>
              <a:t>Your Acquisition Workspace</a:t>
            </a:r>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11" name="Google Shape;211;p37" descr="This is the title for this slide: CAP Acquisition Gateway, learn, connect act" title="Title for the slide"/>
          <p:cNvPicPr preferRelativeResize="0"/>
          <p:nvPr/>
        </p:nvPicPr>
        <p:blipFill rotWithShape="1">
          <a:blip r:embed="rId3">
            <a:alphaModFix/>
          </a:blip>
          <a:srcRect/>
          <a:stretch/>
        </p:blipFill>
        <p:spPr>
          <a:xfrm>
            <a:off x="3629" y="4495799"/>
            <a:ext cx="9157138" cy="1730221"/>
          </a:xfrm>
          <a:prstGeom prst="rect">
            <a:avLst/>
          </a:prstGeom>
          <a:noFill/>
          <a:ln>
            <a:noFill/>
          </a:ln>
        </p:spPr>
      </p:pic>
      <p:sp>
        <p:nvSpPr>
          <p:cNvPr id="210" name="Google Shape;210;p37"/>
          <p:cNvSpPr txBox="1">
            <a:spLocks noGrp="1"/>
          </p:cNvSpPr>
          <p:nvPr>
            <p:ph type="body" idx="1"/>
          </p:nvPr>
        </p:nvSpPr>
        <p:spPr>
          <a:xfrm>
            <a:off x="381001" y="1371600"/>
            <a:ext cx="8268492" cy="3429000"/>
          </a:xfrm>
          <a:prstGeom prst="rect">
            <a:avLst/>
          </a:prstGeom>
          <a:noFill/>
          <a:ln>
            <a:noFill/>
          </a:ln>
        </p:spPr>
        <p:txBody>
          <a:bodyPr spcFirstLastPara="1" wrap="square" lIns="91425" tIns="91425" rIns="91425" bIns="91425" anchor="t" anchorCtr="0">
            <a:noAutofit/>
          </a:bodyPr>
          <a:lstStyle/>
          <a:p>
            <a:pPr marL="25400" lvl="0" indent="0" algn="l" rtl="0">
              <a:spcBef>
                <a:spcPts val="0"/>
              </a:spcBef>
              <a:spcAft>
                <a:spcPts val="0"/>
              </a:spcAft>
              <a:buClr>
                <a:srgbClr val="262699"/>
              </a:buClr>
              <a:buSzPts val="2400"/>
              <a:buNone/>
            </a:pPr>
            <a:endParaRPr b="1">
              <a:solidFill>
                <a:srgbClr val="5F93D3"/>
              </a:solidFill>
              <a:latin typeface="Arial"/>
              <a:ea typeface="Arial"/>
              <a:cs typeface="Arial"/>
              <a:sym typeface="Arial"/>
            </a:endParaRPr>
          </a:p>
          <a:p>
            <a:pPr marL="25400" lvl="0" indent="0" algn="l" rtl="0">
              <a:spcBef>
                <a:spcPts val="0"/>
              </a:spcBef>
              <a:spcAft>
                <a:spcPts val="0"/>
              </a:spcAft>
              <a:buClr>
                <a:srgbClr val="262699"/>
              </a:buClr>
              <a:buSzPts val="2400"/>
              <a:buNone/>
            </a:pPr>
            <a:endParaRPr b="1">
              <a:solidFill>
                <a:srgbClr val="5F93D3"/>
              </a:solidFill>
              <a:latin typeface="Arial"/>
              <a:ea typeface="Arial"/>
              <a:cs typeface="Arial"/>
              <a:sym typeface="Arial"/>
            </a:endParaRPr>
          </a:p>
          <a:p>
            <a:pPr marL="457200" lvl="0" indent="-431800" algn="l" rtl="0">
              <a:spcBef>
                <a:spcPts val="0"/>
              </a:spcBef>
              <a:spcAft>
                <a:spcPts val="0"/>
              </a:spcAft>
              <a:buClr>
                <a:srgbClr val="262699"/>
              </a:buClr>
              <a:buSzPts val="2400"/>
              <a:buAutoNum type="arabicPeriod"/>
            </a:pPr>
            <a:r>
              <a:rPr lang="en-US">
                <a:latin typeface="Arial"/>
                <a:ea typeface="Arial"/>
                <a:cs typeface="Arial"/>
                <a:sym typeface="Arial"/>
              </a:rPr>
              <a:t>Log in and explore at </a:t>
            </a:r>
            <a:r>
              <a:rPr lang="en-US" u="sng">
                <a:solidFill>
                  <a:schemeClr val="hlink"/>
                </a:solidFill>
                <a:latin typeface="Arial"/>
                <a:ea typeface="Arial"/>
                <a:cs typeface="Arial"/>
                <a:sym typeface="Arial"/>
                <a:hlinkClick r:id="rId4"/>
              </a:rPr>
              <a:t>Acquisition Gateway</a:t>
            </a:r>
            <a:endParaRPr>
              <a:solidFill>
                <a:srgbClr val="262699"/>
              </a:solidFill>
              <a:latin typeface="Arial"/>
              <a:ea typeface="Arial"/>
              <a:cs typeface="Arial"/>
              <a:sym typeface="Arial"/>
            </a:endParaRPr>
          </a:p>
          <a:p>
            <a:pPr marL="457200" lvl="0" indent="-431800" algn="l" rtl="0">
              <a:spcBef>
                <a:spcPts val="0"/>
              </a:spcBef>
              <a:spcAft>
                <a:spcPts val="0"/>
              </a:spcAft>
              <a:buClr>
                <a:srgbClr val="262699"/>
              </a:buClr>
              <a:buSzPts val="2400"/>
              <a:buAutoNum type="arabicPeriod"/>
            </a:pPr>
            <a:r>
              <a:rPr lang="en-US">
                <a:latin typeface="Arial"/>
                <a:ea typeface="Arial"/>
                <a:cs typeface="Arial"/>
                <a:sym typeface="Arial"/>
              </a:rPr>
              <a:t>Connect and contribute ideas, join conversations, and share best practice samples and templates</a:t>
            </a:r>
            <a:endParaRPr/>
          </a:p>
          <a:p>
            <a:pPr marL="457200" lvl="0" indent="-431800" algn="l" rtl="0">
              <a:spcBef>
                <a:spcPts val="0"/>
              </a:spcBef>
              <a:spcAft>
                <a:spcPts val="0"/>
              </a:spcAft>
              <a:buClr>
                <a:srgbClr val="262699"/>
              </a:buClr>
              <a:buSzPts val="2400"/>
              <a:buAutoNum type="arabicPeriod"/>
            </a:pPr>
            <a:r>
              <a:rPr lang="en-US">
                <a:latin typeface="Arial"/>
                <a:ea typeface="Arial"/>
                <a:cs typeface="Arial"/>
                <a:sym typeface="Arial"/>
              </a:rPr>
              <a:t>Check out MRFS on the “Industrial Products &amp; Services Hallway”</a:t>
            </a:r>
            <a:endParaRPr>
              <a:latin typeface="Arial"/>
              <a:ea typeface="Arial"/>
              <a:cs typeface="Arial"/>
              <a:sym typeface="Arial"/>
            </a:endParaRPr>
          </a:p>
        </p:txBody>
      </p:sp>
      <p:sp>
        <p:nvSpPr>
          <p:cNvPr id="209" name="Google Shape;209;p37"/>
          <p:cNvSpPr txBox="1">
            <a:spLocks noGrp="1"/>
          </p:cNvSpPr>
          <p:nvPr>
            <p:ph type="title"/>
          </p:nvPr>
        </p:nvSpPr>
        <p:spPr>
          <a:xfrm>
            <a:off x="457200" y="1371600"/>
            <a:ext cx="7769225" cy="5539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Learn, Connect, Act on the Gateway</a:t>
            </a:r>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p38"/>
          <p:cNvSpPr txBox="1"/>
          <p:nvPr/>
        </p:nvSpPr>
        <p:spPr>
          <a:xfrm>
            <a:off x="381000" y="1533465"/>
            <a:ext cx="7848600" cy="424731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None/>
            </a:pPr>
            <a:endParaRPr sz="2000">
              <a:solidFill>
                <a:srgbClr val="005390"/>
              </a:solidFill>
              <a:latin typeface="Arial"/>
              <a:ea typeface="Arial"/>
              <a:cs typeface="Arial"/>
              <a:sym typeface="Arial"/>
            </a:endParaRPr>
          </a:p>
          <a:p>
            <a:pPr marL="342900" marR="0" lvl="0" indent="-355600" algn="l" rtl="0">
              <a:spcBef>
                <a:spcPts val="1800"/>
              </a:spcBef>
              <a:spcAft>
                <a:spcPts val="0"/>
              </a:spcAft>
              <a:buClr>
                <a:srgbClr val="005390"/>
              </a:buClr>
              <a:buSzPts val="2200"/>
              <a:buFont typeface="Noto Sans Symbols"/>
              <a:buChar char="❏"/>
            </a:pPr>
            <a:r>
              <a:rPr lang="en-US" sz="2200">
                <a:solidFill>
                  <a:srgbClr val="005390"/>
                </a:solidFill>
                <a:latin typeface="Arial"/>
                <a:ea typeface="Arial"/>
                <a:cs typeface="Arial"/>
                <a:sym typeface="Arial"/>
              </a:rPr>
              <a:t>You can reach us directly by email at </a:t>
            </a:r>
            <a:r>
              <a:rPr lang="en-US" sz="2200" u="sng">
                <a:solidFill>
                  <a:srgbClr val="005390"/>
                </a:solidFill>
                <a:latin typeface="Arial"/>
                <a:ea typeface="Arial"/>
                <a:cs typeface="Arial"/>
                <a:sym typeface="Arial"/>
                <a:hlinkClick r:id="rId3"/>
              </a:rPr>
              <a:t>mrfs@gsa.gov</a:t>
            </a:r>
            <a:endParaRPr sz="2200">
              <a:solidFill>
                <a:srgbClr val="005390"/>
              </a:solidFill>
            </a:endParaRPr>
          </a:p>
          <a:p>
            <a:pPr marL="342900" marR="0" lvl="0" indent="-355600" algn="l" rtl="0">
              <a:spcBef>
                <a:spcPts val="1800"/>
              </a:spcBef>
              <a:spcAft>
                <a:spcPts val="0"/>
              </a:spcAft>
              <a:buClr>
                <a:srgbClr val="005390"/>
              </a:buClr>
              <a:buSzPts val="2200"/>
              <a:buChar char="❏"/>
            </a:pPr>
            <a:r>
              <a:rPr lang="en-US" sz="2200">
                <a:solidFill>
                  <a:srgbClr val="005390"/>
                </a:solidFill>
              </a:rPr>
              <a:t>See what your agency is saving at GSA’s </a:t>
            </a:r>
            <a:r>
              <a:rPr lang="en-US" sz="2200" u="sng">
                <a:solidFill>
                  <a:srgbClr val="005390"/>
                </a:solidFill>
                <a:hlinkClick r:id="rId4"/>
              </a:rPr>
              <a:t>Data to Decisions (d2d) dashboard</a:t>
            </a:r>
            <a:r>
              <a:rPr lang="en-US" sz="2200">
                <a:solidFill>
                  <a:srgbClr val="005390"/>
                </a:solidFill>
              </a:rPr>
              <a:t>* </a:t>
            </a:r>
            <a:endParaRPr sz="2200">
              <a:solidFill>
                <a:srgbClr val="005390"/>
              </a:solidFill>
            </a:endParaRPr>
          </a:p>
          <a:p>
            <a:pPr marL="342900" marR="0" lvl="0" indent="-355600" algn="l" rtl="0">
              <a:spcBef>
                <a:spcPts val="1800"/>
              </a:spcBef>
              <a:spcAft>
                <a:spcPts val="0"/>
              </a:spcAft>
              <a:buClr>
                <a:srgbClr val="005390"/>
              </a:buClr>
              <a:buSzPts val="2200"/>
              <a:buFont typeface="Noto Sans Symbols"/>
              <a:buChar char="❏"/>
            </a:pPr>
            <a:r>
              <a:rPr lang="en-US" sz="2200">
                <a:solidFill>
                  <a:srgbClr val="005390"/>
                </a:solidFill>
                <a:latin typeface="Arial"/>
                <a:ea typeface="Arial"/>
                <a:cs typeface="Arial"/>
                <a:sym typeface="Arial"/>
              </a:rPr>
              <a:t>More information available on our web page: </a:t>
            </a:r>
            <a:r>
              <a:rPr lang="en-US" sz="2200" u="sng">
                <a:solidFill>
                  <a:srgbClr val="005390"/>
                </a:solidFill>
                <a:latin typeface="Arial"/>
                <a:ea typeface="Arial"/>
                <a:cs typeface="Arial"/>
                <a:sym typeface="Arial"/>
                <a:hlinkClick r:id="rId5"/>
              </a:rPr>
              <a:t>www.gsa.gov/mrfs.gov</a:t>
            </a:r>
            <a:r>
              <a:rPr lang="en-US" sz="2200">
                <a:solidFill>
                  <a:srgbClr val="005390"/>
                </a:solidFill>
                <a:latin typeface="Arial"/>
                <a:ea typeface="Arial"/>
                <a:cs typeface="Arial"/>
                <a:sym typeface="Arial"/>
              </a:rPr>
              <a:t> </a:t>
            </a:r>
            <a:endParaRPr sz="2200">
              <a:solidFill>
                <a:srgbClr val="005390"/>
              </a:solidFill>
              <a:latin typeface="Arial"/>
              <a:ea typeface="Arial"/>
              <a:cs typeface="Arial"/>
              <a:sym typeface="Arial"/>
            </a:endParaRPr>
          </a:p>
          <a:p>
            <a:pPr marL="800100" marR="0" lvl="1" indent="-330200" algn="l" rtl="0">
              <a:spcBef>
                <a:spcPts val="1800"/>
              </a:spcBef>
              <a:spcAft>
                <a:spcPts val="0"/>
              </a:spcAft>
              <a:buClr>
                <a:srgbClr val="005390"/>
              </a:buClr>
              <a:buSzPts val="1800"/>
              <a:buFont typeface="Noto Sans Symbols"/>
              <a:buChar char="❏"/>
            </a:pPr>
            <a:r>
              <a:rPr lang="en-US" sz="1800">
                <a:solidFill>
                  <a:srgbClr val="005390"/>
                </a:solidFill>
              </a:rPr>
              <a:t>More information on how to order</a:t>
            </a:r>
            <a:endParaRPr sz="1800">
              <a:solidFill>
                <a:srgbClr val="005390"/>
              </a:solidFill>
            </a:endParaRPr>
          </a:p>
          <a:p>
            <a:pPr marL="800100" marR="0" lvl="1" indent="-330200" algn="l" rtl="0">
              <a:spcBef>
                <a:spcPts val="1800"/>
              </a:spcBef>
              <a:spcAft>
                <a:spcPts val="0"/>
              </a:spcAft>
              <a:buClr>
                <a:srgbClr val="005390"/>
              </a:buClr>
              <a:buSzPts val="1800"/>
              <a:buFont typeface="Noto Sans Symbols"/>
              <a:buChar char="❏"/>
            </a:pPr>
            <a:r>
              <a:rPr lang="en-US" sz="1800" b="0" i="0" u="none" strike="noStrike" cap="none">
                <a:solidFill>
                  <a:srgbClr val="005390"/>
                </a:solidFill>
                <a:latin typeface="Arial"/>
                <a:ea typeface="Arial"/>
                <a:cs typeface="Arial"/>
                <a:sym typeface="Arial"/>
              </a:rPr>
              <a:t>Training schedule and training slide deck</a:t>
            </a:r>
            <a:endParaRPr sz="1800">
              <a:solidFill>
                <a:srgbClr val="005390"/>
              </a:solidFill>
            </a:endParaRPr>
          </a:p>
          <a:p>
            <a:pPr marL="342900" marR="0" lvl="1" indent="-298450" algn="l" rtl="0">
              <a:spcBef>
                <a:spcPts val="1800"/>
              </a:spcBef>
              <a:spcAft>
                <a:spcPts val="0"/>
              </a:spcAft>
              <a:buClr>
                <a:srgbClr val="005390"/>
              </a:buClr>
              <a:buSzPts val="2200"/>
              <a:buFont typeface="Noto Sans Symbols"/>
              <a:buChar char="❏"/>
            </a:pPr>
            <a:r>
              <a:rPr lang="en-US" sz="2200" b="0" i="0" u="none" strike="noStrike" cap="none">
                <a:solidFill>
                  <a:srgbClr val="005390"/>
                </a:solidFill>
                <a:latin typeface="Arial"/>
                <a:ea typeface="Arial"/>
                <a:cs typeface="Arial"/>
                <a:sym typeface="Arial"/>
              </a:rPr>
              <a:t>Check out MRFS news at </a:t>
            </a:r>
            <a:r>
              <a:rPr lang="en-US" sz="2200" b="0" i="0" u="sng" strike="noStrike" cap="none">
                <a:solidFill>
                  <a:srgbClr val="005390"/>
                </a:solidFill>
                <a:latin typeface="Arial"/>
                <a:ea typeface="Arial"/>
                <a:cs typeface="Arial"/>
                <a:sym typeface="Arial"/>
                <a:hlinkClick r:id="rId6"/>
              </a:rPr>
              <a:t>Interact.gov</a:t>
            </a:r>
            <a:endParaRPr sz="2200" b="0" i="0" u="sng" strike="noStrike" cap="none">
              <a:solidFill>
                <a:srgbClr val="005390"/>
              </a:solidFill>
              <a:latin typeface="Arial"/>
              <a:ea typeface="Arial"/>
              <a:cs typeface="Arial"/>
              <a:sym typeface="Arial"/>
            </a:endParaRPr>
          </a:p>
          <a:p>
            <a:pPr marL="342900" marR="0" lvl="1" indent="-298450" algn="l" rtl="0">
              <a:spcBef>
                <a:spcPts val="1800"/>
              </a:spcBef>
              <a:spcAft>
                <a:spcPts val="0"/>
              </a:spcAft>
              <a:buClr>
                <a:srgbClr val="005390"/>
              </a:buClr>
              <a:buSzPts val="2200"/>
              <a:buFont typeface="Noto Sans Symbols"/>
              <a:buChar char="❏"/>
            </a:pPr>
            <a:r>
              <a:rPr lang="en-US" sz="2200" b="0" i="0" u="none" strike="noStrike" cap="none">
                <a:solidFill>
                  <a:srgbClr val="005390"/>
                </a:solidFill>
                <a:latin typeface="Arial"/>
                <a:ea typeface="Arial"/>
                <a:cs typeface="Arial"/>
                <a:sym typeface="Arial"/>
              </a:rPr>
              <a:t>Category Management: One-stop information portal at  </a:t>
            </a:r>
            <a:r>
              <a:rPr lang="en-US" sz="2200" b="0" i="0" u="sng" strike="noStrike" cap="none">
                <a:solidFill>
                  <a:srgbClr val="005390"/>
                </a:solidFill>
                <a:latin typeface="Arial"/>
                <a:ea typeface="Arial"/>
                <a:cs typeface="Arial"/>
                <a:sym typeface="Arial"/>
                <a:hlinkClick r:id="rId7"/>
              </a:rPr>
              <a:t>Acquisition Gateway</a:t>
            </a:r>
            <a:endParaRPr sz="2200" b="0" i="0" u="none" strike="noStrike" cap="none">
              <a:solidFill>
                <a:srgbClr val="005390"/>
              </a:solidFill>
              <a:latin typeface="Arial"/>
              <a:ea typeface="Arial"/>
              <a:cs typeface="Arial"/>
              <a:sym typeface="Arial"/>
            </a:endParaRPr>
          </a:p>
        </p:txBody>
      </p:sp>
      <p:sp>
        <p:nvSpPr>
          <p:cNvPr id="216" name="Google Shape;216;p38"/>
          <p:cNvSpPr txBox="1">
            <a:spLocks noGrp="1"/>
          </p:cNvSpPr>
          <p:nvPr>
            <p:ph type="title"/>
          </p:nvPr>
        </p:nvSpPr>
        <p:spPr>
          <a:xfrm>
            <a:off x="383275" y="1256466"/>
            <a:ext cx="7769225" cy="5539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Resources</a:t>
            </a:r>
            <a:endParaRPr>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0" y="3276600"/>
            <a:ext cx="8839200" cy="731520"/>
          </a:xfrm>
          <a:prstGeom prst="rect">
            <a:avLst/>
          </a:prstGeom>
          <a:noFill/>
          <a:ln>
            <a:noFill/>
          </a:ln>
        </p:spPr>
        <p:txBody>
          <a:bodyPr spcFirstLastPara="1" wrap="square" lIns="91425" tIns="45700" rIns="91425" bIns="45700" anchor="ctr" anchorCtr="0">
            <a:noAutofit/>
          </a:bodyPr>
          <a:lstStyle/>
          <a:p>
            <a:pPr marL="342900" lvl="0" indent="0" algn="ctr" rtl="0">
              <a:spcBef>
                <a:spcPts val="0"/>
              </a:spcBef>
              <a:spcAft>
                <a:spcPts val="0"/>
              </a:spcAft>
              <a:buNone/>
            </a:pPr>
            <a:r>
              <a:rPr lang="en-US"/>
              <a:t>THANK</a:t>
            </a:r>
            <a:r>
              <a:rPr lang="en-US" sz="3600">
                <a:latin typeface="Arial"/>
                <a:ea typeface="Arial"/>
                <a:cs typeface="Arial"/>
                <a:sym typeface="Arial"/>
              </a:rPr>
              <a:t> </a:t>
            </a:r>
            <a:r>
              <a:rPr lang="en-US"/>
              <a:t>YOU</a:t>
            </a:r>
            <a:r>
              <a:rPr lang="en-US" sz="3600">
                <a:latin typeface="Arial"/>
                <a:ea typeface="Arial"/>
                <a:cs typeface="Arial"/>
                <a:sym typeface="Arial"/>
              </a:rPr>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0"/>
          <p:cNvSpPr txBox="1">
            <a:spLocks noGrp="1"/>
          </p:cNvSpPr>
          <p:nvPr>
            <p:ph type="title"/>
          </p:nvPr>
        </p:nvSpPr>
        <p:spPr>
          <a:xfrm>
            <a:off x="457200" y="1371600"/>
            <a:ext cx="7769100" cy="55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gsaadvantage.gov ordering guide below</a:t>
            </a:r>
            <a:endParaRPr/>
          </a:p>
        </p:txBody>
      </p:sp>
      <p:sp>
        <p:nvSpPr>
          <p:cNvPr id="229" name="Google Shape;229;p40"/>
          <p:cNvSpPr txBox="1">
            <a:spLocks noGrp="1"/>
          </p:cNvSpPr>
          <p:nvPr>
            <p:ph type="body" idx="1"/>
          </p:nvPr>
        </p:nvSpPr>
        <p:spPr>
          <a:xfrm>
            <a:off x="455613" y="2176272"/>
            <a:ext cx="7769100" cy="30480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7" name="Google Shape;237;p41"/>
          <p:cNvSpPr txBox="1"/>
          <p:nvPr/>
        </p:nvSpPr>
        <p:spPr>
          <a:xfrm>
            <a:off x="729117" y="5635900"/>
            <a:ext cx="7767745"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Log in or register at the link to </a:t>
            </a:r>
            <a:r>
              <a:rPr lang="en-US" sz="2400" u="sng">
                <a:solidFill>
                  <a:schemeClr val="hlink"/>
                </a:solidFill>
                <a:latin typeface="Arial"/>
                <a:ea typeface="Arial"/>
                <a:cs typeface="Arial"/>
                <a:sym typeface="Arial"/>
                <a:hlinkClick r:id="rId3"/>
              </a:rPr>
              <a:t>GSA Advantage</a:t>
            </a:r>
            <a:endParaRPr sz="2400">
              <a:solidFill>
                <a:srgbClr val="000000"/>
              </a:solidFill>
              <a:latin typeface="Arial"/>
              <a:ea typeface="Arial"/>
              <a:cs typeface="Arial"/>
              <a:sym typeface="Arial"/>
            </a:endParaRPr>
          </a:p>
          <a:p>
            <a:pPr marL="0" marR="0" lvl="0" indent="0" algn="l" rtl="0">
              <a:spcBef>
                <a:spcPts val="0"/>
              </a:spcBef>
              <a:spcAft>
                <a:spcPts val="0"/>
              </a:spcAft>
              <a:buNone/>
            </a:pPr>
            <a:r>
              <a:rPr lang="en-US"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pic>
        <p:nvPicPr>
          <p:cNvPr id="235" name="Google Shape;235;p41" descr="This is a picture of the GSA Advantage home page. " title="GSA Advantage Home Page"/>
          <p:cNvPicPr preferRelativeResize="0"/>
          <p:nvPr/>
        </p:nvPicPr>
        <p:blipFill rotWithShape="1">
          <a:blip r:embed="rId4">
            <a:alphaModFix/>
          </a:blip>
          <a:srcRect/>
          <a:stretch/>
        </p:blipFill>
        <p:spPr>
          <a:xfrm>
            <a:off x="719122" y="1905000"/>
            <a:ext cx="7767745" cy="37338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36" name="Google Shape;236;p41" descr="This arrow points to the login button from GSA Advantage" title="Login for GSA Advantage"/>
          <p:cNvSpPr/>
          <p:nvPr/>
        </p:nvSpPr>
        <p:spPr>
          <a:xfrm>
            <a:off x="7772400" y="1752600"/>
            <a:ext cx="533400" cy="352563"/>
          </a:xfrm>
          <a:prstGeom prst="leftArrow">
            <a:avLst>
              <a:gd name="adj1" fmla="val 50000"/>
              <a:gd name="adj2" fmla="val 50002"/>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34" name="Google Shape;234;p41"/>
          <p:cNvSpPr txBox="1">
            <a:spLocks noGrp="1"/>
          </p:cNvSpPr>
          <p:nvPr>
            <p:ph type="title"/>
          </p:nvPr>
        </p:nvSpPr>
        <p:spPr>
          <a:xfrm>
            <a:off x="550952" y="1219316"/>
            <a:ext cx="7769225" cy="523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b="0">
                <a:solidFill>
                  <a:schemeClr val="dk1"/>
                </a:solidFill>
                <a:latin typeface="Arial"/>
                <a:ea typeface="Arial"/>
                <a:cs typeface="Arial"/>
                <a:sym typeface="Arial"/>
              </a:rPr>
              <a:t>Log in or register</a:t>
            </a:r>
            <a:endParaRPr sz="2800" b="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52400" y="1001087"/>
            <a:ext cx="8991600" cy="1015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rgbClr val="262699"/>
                </a:solidFill>
                <a:latin typeface="Arial"/>
                <a:ea typeface="Arial"/>
                <a:cs typeface="Arial"/>
                <a:sym typeface="Arial"/>
              </a:rPr>
              <a:t/>
            </a:r>
            <a:br>
              <a:rPr lang="en-US" dirty="0">
                <a:solidFill>
                  <a:srgbClr val="262699"/>
                </a:solidFill>
                <a:latin typeface="Arial"/>
                <a:ea typeface="Arial"/>
                <a:cs typeface="Arial"/>
                <a:sym typeface="Arial"/>
              </a:rPr>
            </a:br>
            <a:r>
              <a:rPr lang="en-US" dirty="0">
                <a:latin typeface="Arial"/>
                <a:ea typeface="Arial"/>
                <a:cs typeface="Arial"/>
                <a:sym typeface="Arial"/>
              </a:rPr>
              <a:t>Why should I use MRFS?</a:t>
            </a:r>
            <a:endParaRPr dirty="0">
              <a:latin typeface="Arial"/>
              <a:ea typeface="Arial"/>
              <a:cs typeface="Arial"/>
              <a:sym typeface="Arial"/>
            </a:endParaRPr>
          </a:p>
        </p:txBody>
      </p:sp>
      <p:sp>
        <p:nvSpPr>
          <p:cNvPr id="71" name="Google Shape;71;p15"/>
          <p:cNvSpPr txBox="1">
            <a:spLocks noGrp="1"/>
          </p:cNvSpPr>
          <p:nvPr>
            <p:ph type="body" idx="1"/>
          </p:nvPr>
        </p:nvSpPr>
        <p:spPr>
          <a:xfrm>
            <a:off x="533400" y="2057400"/>
            <a:ext cx="7772400" cy="3047100"/>
          </a:xfrm>
          <a:prstGeom prst="rect">
            <a:avLst/>
          </a:prstGeom>
          <a:noFill/>
          <a:ln>
            <a:noFill/>
          </a:ln>
        </p:spPr>
        <p:txBody>
          <a:bodyPr spcFirstLastPara="1" wrap="square" lIns="91425" tIns="45700" rIns="91425" bIns="45700" anchor="t" anchorCtr="0">
            <a:noAutofit/>
          </a:bodyPr>
          <a:lstStyle/>
          <a:p>
            <a:pPr marL="0" lvl="1" indent="0" algn="l" rtl="0">
              <a:spcBef>
                <a:spcPts val="0"/>
              </a:spcBef>
              <a:spcAft>
                <a:spcPts val="0"/>
              </a:spcAft>
              <a:buClr>
                <a:srgbClr val="013C88"/>
              </a:buClr>
              <a:buSzPts val="2000"/>
              <a:buNone/>
            </a:pPr>
            <a:endParaRPr sz="2000" dirty="0">
              <a:solidFill>
                <a:srgbClr val="262699"/>
              </a:solidFill>
              <a:latin typeface="Arial"/>
              <a:ea typeface="Arial"/>
              <a:cs typeface="Arial"/>
              <a:sym typeface="Arial"/>
            </a:endParaRPr>
          </a:p>
          <a:p>
            <a:pPr marL="342900" lvl="1" indent="-342900" algn="l" rtl="0">
              <a:spcBef>
                <a:spcPts val="400"/>
              </a:spcBef>
              <a:spcAft>
                <a:spcPts val="0"/>
              </a:spcAft>
              <a:buClr>
                <a:srgbClr val="005390"/>
              </a:buClr>
              <a:buSzPts val="2000"/>
              <a:buFont typeface="Noto Sans Symbols"/>
              <a:buChar char="❏"/>
            </a:pPr>
            <a:r>
              <a:rPr lang="en-US" dirty="0">
                <a:latin typeface="Arial"/>
                <a:ea typeface="Arial"/>
                <a:cs typeface="Arial"/>
                <a:sym typeface="Arial"/>
              </a:rPr>
              <a:t>Low or no minimum orders</a:t>
            </a:r>
            <a:endParaRPr sz="1400" dirty="0">
              <a:latin typeface="Arial"/>
              <a:ea typeface="Arial"/>
              <a:cs typeface="Arial"/>
              <a:sym typeface="Arial"/>
            </a:endParaRPr>
          </a:p>
          <a:p>
            <a:pPr marL="342900" lvl="1" indent="-342900" algn="l" rtl="0">
              <a:spcBef>
                <a:spcPts val="400"/>
              </a:spcBef>
              <a:spcAft>
                <a:spcPts val="0"/>
              </a:spcAft>
              <a:buClr>
                <a:srgbClr val="005390"/>
              </a:buClr>
              <a:buSzPts val="2000"/>
              <a:buFont typeface="Arial"/>
              <a:buChar char="❏"/>
            </a:pPr>
            <a:r>
              <a:rPr lang="en-US" dirty="0">
                <a:latin typeface="Arial"/>
                <a:ea typeface="Arial"/>
                <a:cs typeface="Arial"/>
                <a:sym typeface="Arial"/>
              </a:rPr>
              <a:t>Expedited delivery options (for a fee)</a:t>
            </a:r>
            <a:endParaRPr dirty="0">
              <a:latin typeface="Arial"/>
              <a:ea typeface="Arial"/>
              <a:cs typeface="Arial"/>
              <a:sym typeface="Arial"/>
            </a:endParaRPr>
          </a:p>
          <a:p>
            <a:pPr marL="342900" lvl="1" indent="-342900" algn="l" rtl="0">
              <a:spcBef>
                <a:spcPts val="400"/>
              </a:spcBef>
              <a:spcAft>
                <a:spcPts val="0"/>
              </a:spcAft>
              <a:buClr>
                <a:srgbClr val="005390"/>
              </a:buClr>
              <a:buSzPts val="2000"/>
              <a:buFont typeface="Arial"/>
              <a:buChar char="❏"/>
            </a:pPr>
            <a:r>
              <a:rPr lang="en-US" dirty="0">
                <a:latin typeface="Arial"/>
                <a:ea typeface="Arial"/>
                <a:cs typeface="Arial"/>
                <a:sym typeface="Arial"/>
              </a:rPr>
              <a:t>Multiple platforms: Items available for purchase online at gsaadvantage.gov, contractor websites, </a:t>
            </a:r>
            <a:r>
              <a:rPr lang="en-US" dirty="0" err="1">
                <a:latin typeface="Arial"/>
                <a:ea typeface="Arial"/>
                <a:cs typeface="Arial"/>
                <a:sym typeface="Arial"/>
              </a:rPr>
              <a:t>FedMall</a:t>
            </a:r>
            <a:r>
              <a:rPr lang="en-US" dirty="0">
                <a:latin typeface="Arial"/>
                <a:ea typeface="Arial"/>
                <a:cs typeface="Arial"/>
                <a:sym typeface="Arial"/>
              </a:rPr>
              <a:t>, brick and mortar (in-store) options**</a:t>
            </a:r>
            <a:endParaRPr dirty="0">
              <a:latin typeface="Arial"/>
              <a:ea typeface="Arial"/>
              <a:cs typeface="Arial"/>
              <a:sym typeface="Arial"/>
            </a:endParaRPr>
          </a:p>
          <a:p>
            <a:pPr marL="742950" lvl="0" indent="0" algn="l" rtl="0">
              <a:spcBef>
                <a:spcPts val="400"/>
              </a:spcBef>
              <a:spcAft>
                <a:spcPts val="0"/>
              </a:spcAft>
              <a:buNone/>
            </a:pPr>
            <a:endParaRPr sz="2000" dirty="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3" name="Google Shape;243;p42" descr="This is a screenshot of the profile registration page after you click login" title="Where to create a user profile"/>
          <p:cNvPicPr preferRelativeResize="0"/>
          <p:nvPr/>
        </p:nvPicPr>
        <p:blipFill rotWithShape="1">
          <a:blip r:embed="rId3">
            <a:alphaModFix/>
          </a:blip>
          <a:srcRect/>
          <a:stretch/>
        </p:blipFill>
        <p:spPr>
          <a:xfrm>
            <a:off x="533400" y="2175009"/>
            <a:ext cx="7319978" cy="381262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44" name="Google Shape;244;p42" descr="This arrow points to the radio button next to where you indicate if you are a federal or state government employee" title="Arrow for where to register"/>
          <p:cNvSpPr/>
          <p:nvPr/>
        </p:nvSpPr>
        <p:spPr>
          <a:xfrm>
            <a:off x="1371600" y="3962400"/>
            <a:ext cx="228600" cy="590550"/>
          </a:xfrm>
          <a:prstGeom prst="upArrow">
            <a:avLst>
              <a:gd name="adj1" fmla="val 50000"/>
              <a:gd name="adj2" fmla="val 49995"/>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42" name="Google Shape;242;p42"/>
          <p:cNvSpPr txBox="1">
            <a:spLocks noGrp="1"/>
          </p:cNvSpPr>
          <p:nvPr>
            <p:ph type="title"/>
          </p:nvPr>
        </p:nvSpPr>
        <p:spPr>
          <a:xfrm>
            <a:off x="494498" y="1143000"/>
            <a:ext cx="7769225" cy="138499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b="0">
                <a:solidFill>
                  <a:schemeClr val="dk1"/>
                </a:solidFill>
                <a:latin typeface="Arial"/>
                <a:ea typeface="Arial"/>
                <a:cs typeface="Arial"/>
                <a:sym typeface="Arial"/>
              </a:rPr>
              <a:t>Indicate if you are with Federal or State and Local Government</a:t>
            </a:r>
            <a:br>
              <a:rPr lang="en-US" sz="2800" b="0">
                <a:solidFill>
                  <a:schemeClr val="dk1"/>
                </a:solidFill>
                <a:latin typeface="Arial"/>
                <a:ea typeface="Arial"/>
                <a:cs typeface="Arial"/>
                <a:sym typeface="Arial"/>
              </a:rPr>
            </a:br>
            <a:endParaRPr sz="2800" b="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4" name="Google Shape;254;p43"/>
          <p:cNvSpPr txBox="1"/>
          <p:nvPr/>
        </p:nvSpPr>
        <p:spPr>
          <a:xfrm>
            <a:off x="523666" y="5340053"/>
            <a:ext cx="7423729"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000000"/>
                </a:solidFill>
                <a:latin typeface="Arial"/>
                <a:ea typeface="Arial"/>
                <a:cs typeface="Arial"/>
                <a:sym typeface="Arial"/>
              </a:rPr>
              <a:t>On the registration page, make sure your user profile includes your Agency and Sub-Agency or Bureau.  If your Bureau isn’t listed, select your Agency name again.</a:t>
            </a:r>
            <a:endParaRPr/>
          </a:p>
        </p:txBody>
      </p:sp>
      <p:pic>
        <p:nvPicPr>
          <p:cNvPr id="250" name="Google Shape;250;p43" descr="This is another screenshot of the registration page where you input your agency information." title="Registration Page"/>
          <p:cNvPicPr preferRelativeResize="0"/>
          <p:nvPr/>
        </p:nvPicPr>
        <p:blipFill rotWithShape="1">
          <a:blip r:embed="rId3">
            <a:alphaModFix/>
          </a:blip>
          <a:srcRect l="1854" t="8768" r="-1854" b="-8767"/>
          <a:stretch/>
        </p:blipFill>
        <p:spPr>
          <a:xfrm>
            <a:off x="523666" y="1680151"/>
            <a:ext cx="7423730" cy="362473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grpSp>
        <p:nvGrpSpPr>
          <p:cNvPr id="251" name="Google Shape;251;p43" descr="These two arrows are pointing to the Agency and Bureau drop down fields.  Select your agency from the Agency drop down.  The Bureau field will autopopulate with the Agency name.  Use the drop down to find your bureau.  If your bureau is not listed, leave the Agency name in the Bureau field. " title="Completing your User Profile"/>
          <p:cNvGrpSpPr/>
          <p:nvPr/>
        </p:nvGrpSpPr>
        <p:grpSpPr>
          <a:xfrm>
            <a:off x="2909668" y="3317066"/>
            <a:ext cx="747932" cy="465121"/>
            <a:chOff x="2909668" y="3421079"/>
            <a:chExt cx="533400" cy="319453"/>
          </a:xfrm>
        </p:grpSpPr>
        <p:sp>
          <p:nvSpPr>
            <p:cNvPr id="252" name="Google Shape;252;p43" descr="This is where you select your bureau from the drop down list.  If your bureau is not listed, use your agency name again. " title="Location of Bureau Names"/>
            <p:cNvSpPr/>
            <p:nvPr/>
          </p:nvSpPr>
          <p:spPr>
            <a:xfrm>
              <a:off x="2909668" y="3597657"/>
              <a:ext cx="533400" cy="142875"/>
            </a:xfrm>
            <a:prstGeom prst="leftArrow">
              <a:avLst>
                <a:gd name="adj1" fmla="val 50000"/>
                <a:gd name="adj2" fmla="val 50002"/>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53" name="Google Shape;253;p43" descr="This is a drop down of where you select your agency name. " title="Listing of Agencies"/>
            <p:cNvSpPr/>
            <p:nvPr/>
          </p:nvSpPr>
          <p:spPr>
            <a:xfrm>
              <a:off x="2909668" y="3421079"/>
              <a:ext cx="533400" cy="142875"/>
            </a:xfrm>
            <a:prstGeom prst="leftArrow">
              <a:avLst>
                <a:gd name="adj1" fmla="val 50000"/>
                <a:gd name="adj2" fmla="val 50002"/>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grpSp>
      <p:sp>
        <p:nvSpPr>
          <p:cNvPr id="249" name="Google Shape;249;p43"/>
          <p:cNvSpPr txBox="1">
            <a:spLocks noGrp="1"/>
          </p:cNvSpPr>
          <p:nvPr>
            <p:ph type="title"/>
          </p:nvPr>
        </p:nvSpPr>
        <p:spPr>
          <a:xfrm>
            <a:off x="356780" y="1075660"/>
            <a:ext cx="7769225" cy="523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b="0">
                <a:solidFill>
                  <a:schemeClr val="dk1"/>
                </a:solidFill>
                <a:latin typeface="Arial"/>
                <a:ea typeface="Arial"/>
                <a:cs typeface="Arial"/>
                <a:sym typeface="Arial"/>
              </a:rPr>
              <a:t>Complete User Profile</a:t>
            </a:r>
            <a:endParaRPr sz="2800" b="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63" name="Google Shape;263;p44" descr="This is a picture of the icon on GSA Advantage that helps identify the MRO items.  The icon is blue in color with FSSI in white in the center of the icon. " title="FSSI Icon"/>
          <p:cNvPicPr preferRelativeResize="0"/>
          <p:nvPr/>
        </p:nvPicPr>
        <p:blipFill rotWithShape="1">
          <a:blip r:embed="rId3">
            <a:alphaModFix/>
          </a:blip>
          <a:srcRect/>
          <a:stretch/>
        </p:blipFill>
        <p:spPr>
          <a:xfrm>
            <a:off x="4207850" y="5170341"/>
            <a:ext cx="410793" cy="254975"/>
          </a:xfrm>
          <a:prstGeom prst="rect">
            <a:avLst/>
          </a:prstGeom>
          <a:noFill/>
          <a:ln>
            <a:noFill/>
          </a:ln>
        </p:spPr>
      </p:pic>
      <p:pic>
        <p:nvPicPr>
          <p:cNvPr id="262" name="Google Shape;262;p44" descr="This is a picture of the icon on GSA Advantage that helps identify the MRO items.  The icon is blue in color with FSSI in white in the center of the icon. " title="FSSI Icon"/>
          <p:cNvPicPr preferRelativeResize="0"/>
          <p:nvPr/>
        </p:nvPicPr>
        <p:blipFill rotWithShape="1">
          <a:blip r:embed="rId3">
            <a:alphaModFix/>
          </a:blip>
          <a:srcRect/>
          <a:stretch/>
        </p:blipFill>
        <p:spPr>
          <a:xfrm>
            <a:off x="3276600" y="3668767"/>
            <a:ext cx="381000" cy="236483"/>
          </a:xfrm>
          <a:prstGeom prst="rect">
            <a:avLst/>
          </a:prstGeom>
          <a:noFill/>
          <a:ln>
            <a:noFill/>
          </a:ln>
        </p:spPr>
      </p:pic>
      <p:sp>
        <p:nvSpPr>
          <p:cNvPr id="261" name="Google Shape;261;p44"/>
          <p:cNvSpPr txBox="1"/>
          <p:nvPr/>
        </p:nvSpPr>
        <p:spPr>
          <a:xfrm>
            <a:off x="638998" y="3581400"/>
            <a:ext cx="7767745" cy="22467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000"/>
              <a:buFont typeface="Noto Sans Symbols"/>
              <a:buChar char="▪"/>
            </a:pPr>
            <a:r>
              <a:rPr lang="en-US" sz="2000">
                <a:solidFill>
                  <a:srgbClr val="000000"/>
                </a:solidFill>
                <a:latin typeface="Arial"/>
                <a:ea typeface="Arial"/>
                <a:cs typeface="Arial"/>
                <a:sym typeface="Arial"/>
              </a:rPr>
              <a:t>The blue FSSI Icon       is utilized for all FSSI solutions. Searching for MR</a:t>
            </a:r>
            <a:r>
              <a:rPr lang="en-US" sz="2000"/>
              <a:t>FS</a:t>
            </a:r>
            <a:r>
              <a:rPr lang="en-US" sz="2000">
                <a:solidFill>
                  <a:srgbClr val="000000"/>
                </a:solidFill>
                <a:latin typeface="Arial"/>
                <a:ea typeface="Arial"/>
                <a:cs typeface="Arial"/>
                <a:sym typeface="Arial"/>
              </a:rPr>
              <a:t> products using the general search field on the Home Page, will provide results for all FSSI solutions, with multiple items offered from different vendors. If you follow the instructions on the following slides, your search will reveal only MR</a:t>
            </a:r>
            <a:r>
              <a:rPr lang="en-US" sz="2000"/>
              <a:t>FS</a:t>
            </a:r>
            <a:r>
              <a:rPr lang="en-US" sz="2000">
                <a:solidFill>
                  <a:srgbClr val="000000"/>
                </a:solidFill>
                <a:latin typeface="Arial"/>
                <a:ea typeface="Arial"/>
                <a:cs typeface="Arial"/>
                <a:sym typeface="Arial"/>
              </a:rPr>
              <a:t> products. The MR</a:t>
            </a:r>
            <a:r>
              <a:rPr lang="en-US" sz="2000"/>
              <a:t>FS</a:t>
            </a:r>
            <a:r>
              <a:rPr lang="en-US" sz="2000">
                <a:solidFill>
                  <a:srgbClr val="000000"/>
                </a:solidFill>
                <a:latin typeface="Arial"/>
                <a:ea typeface="Arial"/>
                <a:cs typeface="Arial"/>
                <a:sym typeface="Arial"/>
              </a:rPr>
              <a:t>      vendors can be found on the following website:</a:t>
            </a:r>
            <a:r>
              <a:rPr lang="en-US" sz="2000" u="sng">
                <a:solidFill>
                  <a:srgbClr val="000000"/>
                </a:solidFill>
                <a:latin typeface="Arial"/>
                <a:ea typeface="Arial"/>
                <a:cs typeface="Arial"/>
                <a:sym typeface="Arial"/>
              </a:rPr>
              <a:t> </a:t>
            </a:r>
            <a:r>
              <a:rPr lang="en-US" sz="2000" u="sng">
                <a:solidFill>
                  <a:schemeClr val="hlink"/>
                </a:solidFill>
                <a:hlinkClick r:id="rId4"/>
              </a:rPr>
              <a:t>MRFS Awardees</a:t>
            </a:r>
            <a:endParaRPr sz="2000">
              <a:solidFill>
                <a:srgbClr val="2D2DB9"/>
              </a:solidFill>
              <a:latin typeface="Arial"/>
              <a:ea typeface="Arial"/>
              <a:cs typeface="Arial"/>
              <a:sym typeface="Arial"/>
            </a:endParaRPr>
          </a:p>
        </p:txBody>
      </p:sp>
      <p:sp>
        <p:nvSpPr>
          <p:cNvPr id="260" name="Google Shape;260;p44"/>
          <p:cNvSpPr txBox="1"/>
          <p:nvPr/>
        </p:nvSpPr>
        <p:spPr>
          <a:xfrm>
            <a:off x="639000" y="2042517"/>
            <a:ext cx="7425413" cy="153888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000"/>
              <a:buFont typeface="Noto Sans Symbols"/>
              <a:buChar char="▪"/>
            </a:pPr>
            <a:r>
              <a:rPr lang="en-US" sz="2000">
                <a:solidFill>
                  <a:srgbClr val="000000"/>
                </a:solidFill>
                <a:latin typeface="Arial"/>
                <a:ea typeface="Arial"/>
                <a:cs typeface="Arial"/>
                <a:sym typeface="Arial"/>
              </a:rPr>
              <a:t>Each contractor has loaded hundreds of thousands of items into GSA </a:t>
            </a:r>
            <a:r>
              <a:rPr lang="en-US" sz="2000" i="1">
                <a:solidFill>
                  <a:srgbClr val="000000"/>
                </a:solidFill>
                <a:latin typeface="Arial"/>
                <a:ea typeface="Arial"/>
                <a:cs typeface="Arial"/>
                <a:sym typeface="Arial"/>
              </a:rPr>
              <a:t>Advantage</a:t>
            </a:r>
            <a:r>
              <a:rPr lang="en-US" sz="2000">
                <a:solidFill>
                  <a:srgbClr val="000000"/>
                </a:solidFill>
                <a:latin typeface="Arial"/>
                <a:ea typeface="Arial"/>
                <a:cs typeface="Arial"/>
                <a:sym typeface="Arial"/>
              </a:rPr>
              <a:t>!</a:t>
            </a:r>
            <a:r>
              <a:rPr lang="en-US" sz="2000" baseline="30000">
                <a:solidFill>
                  <a:srgbClr val="000000"/>
                </a:solidFill>
                <a:latin typeface="Arial"/>
                <a:ea typeface="Arial"/>
                <a:cs typeface="Arial"/>
                <a:sym typeface="Arial"/>
              </a:rPr>
              <a:t>® </a:t>
            </a:r>
            <a:r>
              <a:rPr lang="en-US" sz="2000">
                <a:solidFill>
                  <a:srgbClr val="000000"/>
                </a:solidFill>
                <a:latin typeface="Arial"/>
                <a:ea typeface="Arial"/>
                <a:cs typeface="Arial"/>
                <a:sym typeface="Arial"/>
              </a:rPr>
              <a:t>to support these BPA's. If you are unable to locate the item(s) that you need through MR</a:t>
            </a:r>
            <a:r>
              <a:rPr lang="en-US" sz="2000"/>
              <a:t>FS</a:t>
            </a:r>
            <a:r>
              <a:rPr lang="en-US" sz="2000">
                <a:solidFill>
                  <a:srgbClr val="000000"/>
                </a:solidFill>
                <a:latin typeface="Arial"/>
                <a:ea typeface="Arial"/>
                <a:cs typeface="Arial"/>
                <a:sym typeface="Arial"/>
              </a:rPr>
              <a:t>, please contact the vendors or the MR</a:t>
            </a:r>
            <a:r>
              <a:rPr lang="en-US" sz="2000"/>
              <a:t>FS Team</a:t>
            </a:r>
            <a:r>
              <a:rPr lang="en-US" sz="2000">
                <a:solidFill>
                  <a:srgbClr val="000000"/>
                </a:solidFill>
                <a:latin typeface="Arial"/>
                <a:ea typeface="Arial"/>
                <a:cs typeface="Arial"/>
                <a:sym typeface="Arial"/>
              </a:rPr>
              <a:t>.</a:t>
            </a:r>
            <a:endParaRP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59" name="Google Shape;259;p44"/>
          <p:cNvSpPr txBox="1">
            <a:spLocks noGrp="1"/>
          </p:cNvSpPr>
          <p:nvPr>
            <p:ph type="title"/>
          </p:nvPr>
        </p:nvSpPr>
        <p:spPr>
          <a:xfrm>
            <a:off x="457200" y="1371600"/>
            <a:ext cx="7769225" cy="523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b="0">
                <a:solidFill>
                  <a:schemeClr val="dk1"/>
                </a:solidFill>
                <a:latin typeface="Arial"/>
                <a:ea typeface="Arial"/>
                <a:cs typeface="Arial"/>
                <a:sym typeface="Arial"/>
              </a:rPr>
              <a:t>Helpful Information: </a:t>
            </a:r>
            <a:endParaRPr sz="2800" b="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1" name="Google Shape;271;p45"/>
          <p:cNvSpPr txBox="1"/>
          <p:nvPr/>
        </p:nvSpPr>
        <p:spPr>
          <a:xfrm>
            <a:off x="724981" y="5727202"/>
            <a:ext cx="7345291"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000000"/>
                </a:solidFill>
                <a:latin typeface="Arial"/>
                <a:ea typeface="Arial"/>
                <a:cs typeface="Arial"/>
                <a:sym typeface="Arial"/>
              </a:rPr>
              <a:t>When you are ready to order, return to the homepage. Halfway down the page, you will see two dropdown menus under the words “Strategic Sourcing.” Click on “Products.”</a:t>
            </a:r>
            <a:endParaRPr/>
          </a:p>
        </p:txBody>
      </p:sp>
      <p:pic>
        <p:nvPicPr>
          <p:cNvPr id="269" name="Google Shape;269;p45" descr="Halfway down the home page is a section called  Strategic Sourcing.  on the box called Products, click to see the MRO solutions. " title="Home Page of GSA Advantage to start ordering"/>
          <p:cNvPicPr preferRelativeResize="0"/>
          <p:nvPr/>
        </p:nvPicPr>
        <p:blipFill rotWithShape="1">
          <a:blip r:embed="rId3">
            <a:alphaModFix/>
          </a:blip>
          <a:srcRect l="1855" t="4087" r="-1900" b="-4137"/>
          <a:stretch/>
        </p:blipFill>
        <p:spPr>
          <a:xfrm>
            <a:off x="724981" y="1993323"/>
            <a:ext cx="7345291" cy="35814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70" name="Google Shape;270;p45" descr="Halfway down the home page is a section called  Strategic Sourcing.  on the box called Products, click to see the MRO solutions. This arrow points to the box called Products." title="Products Box"/>
          <p:cNvSpPr/>
          <p:nvPr/>
        </p:nvSpPr>
        <p:spPr>
          <a:xfrm>
            <a:off x="6300887" y="3538238"/>
            <a:ext cx="533400" cy="266700"/>
          </a:xfrm>
          <a:prstGeom prst="leftArrow">
            <a:avLst>
              <a:gd name="adj1" fmla="val 50000"/>
              <a:gd name="adj2" fmla="val 50002"/>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68" name="Google Shape;268;p45"/>
          <p:cNvSpPr txBox="1">
            <a:spLocks noGrp="1"/>
          </p:cNvSpPr>
          <p:nvPr>
            <p:ph type="title"/>
          </p:nvPr>
        </p:nvSpPr>
        <p:spPr>
          <a:xfrm>
            <a:off x="457200" y="1371600"/>
            <a:ext cx="7769225" cy="523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b="0">
                <a:solidFill>
                  <a:schemeClr val="dk1"/>
                </a:solidFill>
                <a:latin typeface="Arial"/>
                <a:ea typeface="Arial"/>
                <a:cs typeface="Arial"/>
                <a:sym typeface="Arial"/>
              </a:rPr>
              <a:t>You’re ready to start ordering </a:t>
            </a:r>
            <a:endParaRPr sz="2800" b="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46"/>
          <p:cNvSpPr txBox="1"/>
          <p:nvPr/>
        </p:nvSpPr>
        <p:spPr>
          <a:xfrm>
            <a:off x="609601" y="5661299"/>
            <a:ext cx="7271036"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000000"/>
                </a:solidFill>
                <a:latin typeface="Arial"/>
                <a:ea typeface="Arial"/>
                <a:cs typeface="Arial"/>
                <a:sym typeface="Arial"/>
              </a:rPr>
              <a:t>After clicking on the product drop down, you will see all of the MR</a:t>
            </a:r>
            <a:r>
              <a:rPr lang="en-US" sz="2000"/>
              <a:t>FS</a:t>
            </a:r>
            <a:r>
              <a:rPr lang="en-US" sz="2000">
                <a:solidFill>
                  <a:srgbClr val="000000"/>
                </a:solidFill>
                <a:latin typeface="Arial"/>
                <a:ea typeface="Arial"/>
                <a:cs typeface="Arial"/>
                <a:sym typeface="Arial"/>
              </a:rPr>
              <a:t> BPA contractors. Click on contractor name to search their MRO BPA offerings.</a:t>
            </a:r>
            <a:endParaRPr/>
          </a:p>
        </p:txBody>
      </p:sp>
      <p:pic>
        <p:nvPicPr>
          <p:cNvPr id="278" name="Google Shape;278;p46" descr="A screenshot showing a dropdown listi the available contractors. " title="List of contractors"/>
          <p:cNvPicPr preferRelativeResize="0"/>
          <p:nvPr/>
        </p:nvPicPr>
        <p:blipFill>
          <a:blip r:embed="rId3">
            <a:alphaModFix/>
          </a:blip>
          <a:stretch>
            <a:fillRect/>
          </a:stretch>
        </p:blipFill>
        <p:spPr>
          <a:xfrm>
            <a:off x="819150" y="2067678"/>
            <a:ext cx="6642132" cy="3420775"/>
          </a:xfrm>
          <a:prstGeom prst="rect">
            <a:avLst/>
          </a:prstGeom>
          <a:noFill/>
          <a:ln>
            <a:noFill/>
          </a:ln>
        </p:spPr>
      </p:pic>
      <p:sp>
        <p:nvSpPr>
          <p:cNvPr id="276" name="Google Shape;276;p46"/>
          <p:cNvSpPr txBox="1">
            <a:spLocks noGrp="1"/>
          </p:cNvSpPr>
          <p:nvPr>
            <p:ph type="title"/>
          </p:nvPr>
        </p:nvSpPr>
        <p:spPr>
          <a:xfrm>
            <a:off x="608120" y="1371600"/>
            <a:ext cx="7769225" cy="523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b="0">
                <a:solidFill>
                  <a:schemeClr val="dk1"/>
                </a:solidFill>
                <a:latin typeface="Arial"/>
                <a:ea typeface="Arial"/>
                <a:cs typeface="Arial"/>
                <a:sym typeface="Arial"/>
              </a:rPr>
              <a:t>Drop down listing of contractors</a:t>
            </a:r>
            <a:endParaRPr sz="2800" b="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4" name="Google Shape;284;p47" descr="When you clcik on an MRO vendor, it takes you to a screen similar to this, where the products for the vendor are shown in detain, with descriptions. " title="Vendor product list screenshot"/>
          <p:cNvPicPr preferRelativeResize="0"/>
          <p:nvPr/>
        </p:nvPicPr>
        <p:blipFill rotWithShape="1">
          <a:blip r:embed="rId3">
            <a:alphaModFix/>
          </a:blip>
          <a:srcRect l="1850" t="4494" r="-1850" b="-4493"/>
          <a:stretch/>
        </p:blipFill>
        <p:spPr>
          <a:xfrm>
            <a:off x="1071438" y="2563089"/>
            <a:ext cx="7043232" cy="342257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83" name="Google Shape;283;p47"/>
          <p:cNvSpPr txBox="1">
            <a:spLocks noGrp="1"/>
          </p:cNvSpPr>
          <p:nvPr>
            <p:ph type="title"/>
          </p:nvPr>
        </p:nvSpPr>
        <p:spPr>
          <a:xfrm>
            <a:off x="708441" y="1371600"/>
            <a:ext cx="7769225" cy="138499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b="0">
                <a:solidFill>
                  <a:schemeClr val="dk1"/>
                </a:solidFill>
                <a:latin typeface="Arial"/>
                <a:ea typeface="Arial"/>
                <a:cs typeface="Arial"/>
                <a:sym typeface="Arial"/>
              </a:rPr>
              <a:t>When you click on a MRFS contractor, this will show you their catalog’s product listing</a:t>
            </a:r>
            <a:br>
              <a:rPr lang="en-US" sz="2800" b="0">
                <a:solidFill>
                  <a:schemeClr val="dk1"/>
                </a:solidFill>
                <a:latin typeface="Arial"/>
                <a:ea typeface="Arial"/>
                <a:cs typeface="Arial"/>
                <a:sym typeface="Arial"/>
              </a:rPr>
            </a:br>
            <a:endParaRPr sz="2800" b="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90" name="Google Shape;290;p48" descr="This is a GSA Advantage screenshot of the Strategic Sourcing box, with arrow to View All Strategic Sourcing Solutions. " title="View All Strategic Sourcing Solutions Section GSA Advantage"/>
          <p:cNvPicPr preferRelativeResize="0"/>
          <p:nvPr/>
        </p:nvPicPr>
        <p:blipFill rotWithShape="1">
          <a:blip r:embed="rId3">
            <a:alphaModFix/>
          </a:blip>
          <a:srcRect l="1849" t="-2190" r="-1848" b="2190"/>
          <a:stretch/>
        </p:blipFill>
        <p:spPr>
          <a:xfrm>
            <a:off x="914400" y="2599290"/>
            <a:ext cx="7191374" cy="351206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91" name="Google Shape;291;p48" descr="This is a GSA Advantage screenshot of the Strategic Sourcing box, with this arrow pointing to View All Strategic Sourcing Solutions. " title="View All Strategic Sourcing Solutions"/>
          <p:cNvSpPr/>
          <p:nvPr/>
        </p:nvSpPr>
        <p:spPr>
          <a:xfrm>
            <a:off x="6934200" y="4235062"/>
            <a:ext cx="533400" cy="240522"/>
          </a:xfrm>
          <a:prstGeom prst="leftArrow">
            <a:avLst>
              <a:gd name="adj1" fmla="val 50000"/>
              <a:gd name="adj2" fmla="val 50002"/>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89" name="Google Shape;289;p48"/>
          <p:cNvSpPr txBox="1">
            <a:spLocks noGrp="1"/>
          </p:cNvSpPr>
          <p:nvPr>
            <p:ph type="title"/>
          </p:nvPr>
        </p:nvSpPr>
        <p:spPr>
          <a:xfrm>
            <a:off x="457200" y="1371600"/>
            <a:ext cx="7769225" cy="9541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b="0">
                <a:solidFill>
                  <a:schemeClr val="dk1"/>
                </a:solidFill>
                <a:latin typeface="Arial"/>
                <a:ea typeface="Arial"/>
                <a:cs typeface="Arial"/>
                <a:sym typeface="Arial"/>
              </a:rPr>
              <a:t>To search the MRFS BPA products by category, click on “View All Strategic Sourcing Offerings”</a:t>
            </a:r>
            <a:endParaRPr sz="2800" b="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7" name="Google Shape;297;p49" descr="A screenshot showing multiple categories available on the website. FSSI Maintenance Repair Facility Supplies is highlighted as an example. " title="Categories"/>
          <p:cNvPicPr preferRelativeResize="0"/>
          <p:nvPr/>
        </p:nvPicPr>
        <p:blipFill>
          <a:blip r:embed="rId3">
            <a:alphaModFix/>
          </a:blip>
          <a:stretch>
            <a:fillRect/>
          </a:stretch>
        </p:blipFill>
        <p:spPr>
          <a:xfrm>
            <a:off x="1433500" y="3135282"/>
            <a:ext cx="5943600" cy="3067050"/>
          </a:xfrm>
          <a:prstGeom prst="rect">
            <a:avLst/>
          </a:prstGeom>
          <a:noFill/>
          <a:ln>
            <a:noFill/>
          </a:ln>
        </p:spPr>
      </p:pic>
      <p:sp>
        <p:nvSpPr>
          <p:cNvPr id="298" name="Google Shape;298;p49" descr="This is a screenshot of the Strategic Sourcing vendors, after you click on View All Strategic Sourcing Solutions. You can scroll down alphabetically to the MRO solutions. This arrow is pointing to MRO Hardware" title="MRO Solutions"/>
          <p:cNvSpPr/>
          <p:nvPr/>
        </p:nvSpPr>
        <p:spPr>
          <a:xfrm>
            <a:off x="6324800" y="4548500"/>
            <a:ext cx="533400" cy="240600"/>
          </a:xfrm>
          <a:prstGeom prst="leftArrow">
            <a:avLst>
              <a:gd name="adj1" fmla="val 50000"/>
              <a:gd name="adj2" fmla="val 50002"/>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96" name="Google Shape;296;p49"/>
          <p:cNvSpPr txBox="1">
            <a:spLocks noGrp="1"/>
          </p:cNvSpPr>
          <p:nvPr>
            <p:ph type="title"/>
          </p:nvPr>
        </p:nvSpPr>
        <p:spPr>
          <a:xfrm>
            <a:off x="520699" y="1066800"/>
            <a:ext cx="7769225" cy="18158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b="0" dirty="0">
                <a:solidFill>
                  <a:schemeClr val="dk1"/>
                </a:solidFill>
                <a:latin typeface="Arial"/>
                <a:ea typeface="Arial"/>
                <a:cs typeface="Arial"/>
                <a:sym typeface="Arial"/>
              </a:rPr>
              <a:t>This screen shows you multiple categories to choose from. For instance, you can search for products under “FSSI Maintenance Repair Facility Supplies (MRFS)”</a:t>
            </a:r>
            <a:endParaRPr sz="2800" b="0" dirty="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4" name="Google Shape;304;p50" descr="A list of BPA products offered by a contractor. An arrow points out the Ordering column on the far right. " title="BPA products"/>
          <p:cNvPicPr preferRelativeResize="0"/>
          <p:nvPr/>
        </p:nvPicPr>
        <p:blipFill>
          <a:blip r:embed="rId3">
            <a:alphaModFix/>
          </a:blip>
          <a:stretch>
            <a:fillRect/>
          </a:stretch>
        </p:blipFill>
        <p:spPr>
          <a:xfrm>
            <a:off x="819150" y="2477873"/>
            <a:ext cx="7353026" cy="3794350"/>
          </a:xfrm>
          <a:prstGeom prst="rect">
            <a:avLst/>
          </a:prstGeom>
          <a:noFill/>
          <a:ln>
            <a:noFill/>
          </a:ln>
        </p:spPr>
      </p:pic>
      <p:sp>
        <p:nvSpPr>
          <p:cNvPr id="305" name="Google Shape;305;p50" descr="To see the BPA products offered by each contractor, click on the Order Products from the Ordering column on the far right. This arrow is pointing to this location. " title="MRO Ordering Products screen"/>
          <p:cNvSpPr/>
          <p:nvPr/>
        </p:nvSpPr>
        <p:spPr>
          <a:xfrm>
            <a:off x="6938950" y="3976700"/>
            <a:ext cx="533400" cy="240600"/>
          </a:xfrm>
          <a:prstGeom prst="leftArrow">
            <a:avLst>
              <a:gd name="adj1" fmla="val 50000"/>
              <a:gd name="adj2" fmla="val 50002"/>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303" name="Google Shape;303;p50"/>
          <p:cNvSpPr txBox="1">
            <a:spLocks noGrp="1"/>
          </p:cNvSpPr>
          <p:nvPr>
            <p:ph type="title"/>
          </p:nvPr>
        </p:nvSpPr>
        <p:spPr>
          <a:xfrm>
            <a:off x="708441" y="1066800"/>
            <a:ext cx="7769225" cy="18158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b="0">
                <a:solidFill>
                  <a:schemeClr val="dk1"/>
                </a:solidFill>
                <a:latin typeface="Arial"/>
                <a:ea typeface="Arial"/>
                <a:cs typeface="Arial"/>
                <a:sym typeface="Arial"/>
              </a:rPr>
              <a:t>To see the BPA products offered by each contractor, click on the “Order Products” from the “Ordering” column on the far right</a:t>
            </a:r>
            <a:br>
              <a:rPr lang="en-US" sz="2800" b="0">
                <a:solidFill>
                  <a:schemeClr val="dk1"/>
                </a:solidFill>
                <a:latin typeface="Arial"/>
                <a:ea typeface="Arial"/>
                <a:cs typeface="Arial"/>
                <a:sym typeface="Arial"/>
              </a:rPr>
            </a:br>
            <a:endParaRPr sz="2800" b="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1" name="Google Shape;311;p51" descr="After clicking on the arrow Order Products, you come to this screen, where you can see individual products, also identified with the blue FSSI icon. " title="Individual Products Screenshot"/>
          <p:cNvPicPr preferRelativeResize="0"/>
          <p:nvPr/>
        </p:nvPicPr>
        <p:blipFill rotWithShape="1">
          <a:blip r:embed="rId3">
            <a:alphaModFix/>
          </a:blip>
          <a:srcRect l="1854" t="3868" r="-1854" b="-3867"/>
          <a:stretch/>
        </p:blipFill>
        <p:spPr>
          <a:xfrm>
            <a:off x="912087" y="2895600"/>
            <a:ext cx="6710226" cy="32766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12" name="Google Shape;312;p51" descr="After clicking on the arrow Order Products, you come to this screen, where you can see individual products, also identified with the blue FSSI icon. This arrow is pointing to the blue icon.  " title="Individual Products screenshop"/>
          <p:cNvSpPr/>
          <p:nvPr/>
        </p:nvSpPr>
        <p:spPr>
          <a:xfrm>
            <a:off x="3848100" y="4038600"/>
            <a:ext cx="533400" cy="240522"/>
          </a:xfrm>
          <a:prstGeom prst="leftArrow">
            <a:avLst>
              <a:gd name="adj1" fmla="val 50000"/>
              <a:gd name="adj2" fmla="val 50002"/>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310" name="Google Shape;310;p51"/>
          <p:cNvSpPr txBox="1">
            <a:spLocks noGrp="1"/>
          </p:cNvSpPr>
          <p:nvPr>
            <p:ph type="title"/>
          </p:nvPr>
        </p:nvSpPr>
        <p:spPr>
          <a:xfrm>
            <a:off x="457200" y="1371600"/>
            <a:ext cx="7769225" cy="18158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b="0" dirty="0">
                <a:solidFill>
                  <a:schemeClr val="dk1"/>
                </a:solidFill>
                <a:latin typeface="Arial"/>
                <a:ea typeface="Arial"/>
                <a:cs typeface="Arial"/>
                <a:sym typeface="Arial"/>
              </a:rPr>
              <a:t>Here you can see individual products and which contractors carry particular MRFS items, marked with a blue FSSI icon</a:t>
            </a:r>
            <a:br>
              <a:rPr lang="en-US" sz="2800" b="0" dirty="0">
                <a:solidFill>
                  <a:schemeClr val="dk1"/>
                </a:solidFill>
                <a:latin typeface="Arial"/>
                <a:ea typeface="Arial"/>
                <a:cs typeface="Arial"/>
                <a:sym typeface="Arial"/>
              </a:rPr>
            </a:br>
            <a:endParaRPr sz="2800" b="0"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6"/>
          <p:cNvSpPr/>
          <p:nvPr/>
        </p:nvSpPr>
        <p:spPr>
          <a:xfrm>
            <a:off x="439625" y="1697050"/>
            <a:ext cx="8604300" cy="5096700"/>
          </a:xfrm>
          <a:prstGeom prst="rect">
            <a:avLst/>
          </a:prstGeom>
          <a:noFill/>
          <a:ln>
            <a:noFill/>
          </a:ln>
        </p:spPr>
        <p:txBody>
          <a:bodyPr spcFirstLastPara="1" wrap="square" lIns="91425" tIns="45700" rIns="91425" bIns="45700" anchor="t" anchorCtr="0">
            <a:noAutofit/>
          </a:bodyPr>
          <a:lstStyle/>
          <a:p>
            <a:pPr marL="457200" marR="0" lvl="0" indent="0" algn="l" rtl="0">
              <a:spcBef>
                <a:spcPts val="480"/>
              </a:spcBef>
              <a:spcAft>
                <a:spcPts val="0"/>
              </a:spcAft>
              <a:buNone/>
            </a:pPr>
            <a:r>
              <a:rPr lang="en-US" sz="2200">
                <a:solidFill>
                  <a:srgbClr val="005390"/>
                </a:solidFill>
              </a:rPr>
              <a:t>Best in Class Designation from OMB Based on numerous key benefits: </a:t>
            </a:r>
            <a:endParaRPr sz="2200">
              <a:solidFill>
                <a:srgbClr val="005390"/>
              </a:solidFill>
              <a:latin typeface="Arial"/>
              <a:ea typeface="Arial"/>
              <a:cs typeface="Arial"/>
              <a:sym typeface="Arial"/>
            </a:endParaRPr>
          </a:p>
          <a:p>
            <a:pPr marL="914400" lvl="1" indent="-342900" algn="l" rtl="0">
              <a:lnSpc>
                <a:spcPct val="150000"/>
              </a:lnSpc>
              <a:spcBef>
                <a:spcPts val="2400"/>
              </a:spcBef>
              <a:spcAft>
                <a:spcPts val="0"/>
              </a:spcAft>
              <a:buClr>
                <a:srgbClr val="005390"/>
              </a:buClr>
              <a:buSzPts val="1800"/>
              <a:buChar char="❏"/>
            </a:pPr>
            <a:r>
              <a:rPr lang="en-US" sz="1800">
                <a:solidFill>
                  <a:srgbClr val="005390"/>
                </a:solidFill>
                <a:highlight>
                  <a:srgbClr val="FFFFFF"/>
                </a:highlight>
              </a:rPr>
              <a:t>Provides Transactional data</a:t>
            </a:r>
            <a:endParaRPr sz="1800">
              <a:solidFill>
                <a:srgbClr val="005390"/>
              </a:solidFill>
              <a:highlight>
                <a:srgbClr val="FFFFFF"/>
              </a:highlight>
            </a:endParaRPr>
          </a:p>
          <a:p>
            <a:pPr marL="914400" lvl="1" indent="-342900" algn="l" rtl="0">
              <a:lnSpc>
                <a:spcPct val="150000"/>
              </a:lnSpc>
              <a:spcBef>
                <a:spcPts val="0"/>
              </a:spcBef>
              <a:spcAft>
                <a:spcPts val="0"/>
              </a:spcAft>
              <a:buClr>
                <a:srgbClr val="005390"/>
              </a:buClr>
              <a:buSzPts val="1800"/>
              <a:buChar char="❏"/>
            </a:pPr>
            <a:r>
              <a:rPr lang="en-US" sz="1800">
                <a:solidFill>
                  <a:srgbClr val="005390"/>
                </a:solidFill>
                <a:highlight>
                  <a:srgbClr val="FFFFFF"/>
                </a:highlight>
              </a:rPr>
              <a:t>Improves requirements development, procurement and management</a:t>
            </a:r>
            <a:endParaRPr sz="1800">
              <a:solidFill>
                <a:srgbClr val="005390"/>
              </a:solidFill>
              <a:highlight>
                <a:srgbClr val="FFFFFF"/>
              </a:highlight>
            </a:endParaRPr>
          </a:p>
          <a:p>
            <a:pPr marL="914400" lvl="1" indent="-342900" algn="l" rtl="0">
              <a:lnSpc>
                <a:spcPct val="150000"/>
              </a:lnSpc>
              <a:spcBef>
                <a:spcPts val="0"/>
              </a:spcBef>
              <a:spcAft>
                <a:spcPts val="0"/>
              </a:spcAft>
              <a:buClr>
                <a:srgbClr val="005390"/>
              </a:buClr>
              <a:buSzPts val="1800"/>
              <a:buChar char="❏"/>
            </a:pPr>
            <a:r>
              <a:rPr lang="en-US" sz="1800">
                <a:solidFill>
                  <a:srgbClr val="005390"/>
                </a:solidFill>
                <a:highlight>
                  <a:srgbClr val="FFFFFF"/>
                </a:highlight>
              </a:rPr>
              <a:t>Partners strategically with industry</a:t>
            </a:r>
            <a:endParaRPr sz="1800">
              <a:solidFill>
                <a:srgbClr val="005390"/>
              </a:solidFill>
              <a:highlight>
                <a:srgbClr val="FFFFFF"/>
              </a:highlight>
            </a:endParaRPr>
          </a:p>
          <a:p>
            <a:pPr marL="914400" lvl="1" indent="-342900" algn="l" rtl="0">
              <a:lnSpc>
                <a:spcPct val="150000"/>
              </a:lnSpc>
              <a:spcBef>
                <a:spcPts val="0"/>
              </a:spcBef>
              <a:spcAft>
                <a:spcPts val="0"/>
              </a:spcAft>
              <a:buClr>
                <a:srgbClr val="005390"/>
              </a:buClr>
              <a:buSzPts val="1800"/>
              <a:buChar char="❏"/>
            </a:pPr>
            <a:r>
              <a:rPr lang="en-US" sz="1800">
                <a:solidFill>
                  <a:srgbClr val="005390"/>
                </a:solidFill>
                <a:highlight>
                  <a:srgbClr val="FFFFFF"/>
                </a:highlight>
              </a:rPr>
              <a:t>Reduces contract duplication</a:t>
            </a:r>
            <a:endParaRPr sz="1800">
              <a:solidFill>
                <a:srgbClr val="005390"/>
              </a:solidFill>
              <a:highlight>
                <a:srgbClr val="FFFFFF"/>
              </a:highlight>
            </a:endParaRPr>
          </a:p>
          <a:p>
            <a:pPr marL="914400" lvl="1" indent="-342900" algn="l" rtl="0">
              <a:lnSpc>
                <a:spcPct val="150000"/>
              </a:lnSpc>
              <a:spcBef>
                <a:spcPts val="0"/>
              </a:spcBef>
              <a:spcAft>
                <a:spcPts val="0"/>
              </a:spcAft>
              <a:buClr>
                <a:srgbClr val="005390"/>
              </a:buClr>
              <a:buSzPts val="1800"/>
              <a:buChar char="❏"/>
            </a:pPr>
            <a:r>
              <a:rPr lang="en-US" sz="1800">
                <a:solidFill>
                  <a:srgbClr val="005390"/>
                </a:solidFill>
                <a:highlight>
                  <a:srgbClr val="FFFFFF"/>
                </a:highlight>
              </a:rPr>
              <a:t>Fosters cross-agency collaboration</a:t>
            </a:r>
            <a:endParaRPr sz="1800">
              <a:solidFill>
                <a:srgbClr val="005390"/>
              </a:solidFill>
              <a:highlight>
                <a:srgbClr val="FFFFFF"/>
              </a:highlight>
            </a:endParaRPr>
          </a:p>
          <a:p>
            <a:pPr marL="914400" lvl="1" indent="-342900" algn="l" rtl="0">
              <a:lnSpc>
                <a:spcPct val="150000"/>
              </a:lnSpc>
              <a:spcBef>
                <a:spcPts val="0"/>
              </a:spcBef>
              <a:spcAft>
                <a:spcPts val="0"/>
              </a:spcAft>
              <a:buClr>
                <a:srgbClr val="005390"/>
              </a:buClr>
              <a:buSzPts val="1800"/>
              <a:buChar char="❏"/>
            </a:pPr>
            <a:r>
              <a:rPr lang="en-US" sz="1800">
                <a:solidFill>
                  <a:srgbClr val="005390"/>
                </a:solidFill>
                <a:highlight>
                  <a:srgbClr val="FFFFFF"/>
                </a:highlight>
              </a:rPr>
              <a:t>Helps buyers better understand category and sub-category markets</a:t>
            </a:r>
            <a:endParaRPr sz="1800">
              <a:solidFill>
                <a:srgbClr val="005390"/>
              </a:solidFill>
              <a:highlight>
                <a:srgbClr val="FFFFFF"/>
              </a:highlight>
            </a:endParaRPr>
          </a:p>
          <a:p>
            <a:pPr marL="914400" lvl="1" indent="-342900" algn="l" rtl="0">
              <a:lnSpc>
                <a:spcPct val="150000"/>
              </a:lnSpc>
              <a:spcBef>
                <a:spcPts val="0"/>
              </a:spcBef>
              <a:spcAft>
                <a:spcPts val="0"/>
              </a:spcAft>
              <a:buClr>
                <a:srgbClr val="005390"/>
              </a:buClr>
              <a:buSzPts val="1800"/>
              <a:buChar char="❏"/>
            </a:pPr>
            <a:r>
              <a:rPr lang="en-US" sz="1800">
                <a:solidFill>
                  <a:srgbClr val="005390"/>
                </a:solidFill>
                <a:highlight>
                  <a:srgbClr val="FFFFFF"/>
                </a:highlight>
              </a:rPr>
              <a:t>Deeper discounts based on spend thresholds</a:t>
            </a:r>
            <a:endParaRPr sz="1800">
              <a:solidFill>
                <a:srgbClr val="005390"/>
              </a:solidFill>
              <a:highlight>
                <a:srgbClr val="FFFFFF"/>
              </a:highlight>
            </a:endParaRPr>
          </a:p>
          <a:p>
            <a:pPr marL="1371600" lvl="0" indent="0" algn="l" rtl="0">
              <a:lnSpc>
                <a:spcPct val="150000"/>
              </a:lnSpc>
              <a:spcBef>
                <a:spcPts val="2400"/>
              </a:spcBef>
              <a:spcAft>
                <a:spcPts val="0"/>
              </a:spcAft>
              <a:buNone/>
            </a:pPr>
            <a:endParaRPr sz="1200">
              <a:solidFill>
                <a:schemeClr val="dk1"/>
              </a:solidFill>
              <a:highlight>
                <a:srgbClr val="FFFFFF"/>
              </a:highlight>
              <a:latin typeface="Times New Roman"/>
              <a:ea typeface="Times New Roman"/>
              <a:cs typeface="Times New Roman"/>
              <a:sym typeface="Times New Roman"/>
            </a:endParaRPr>
          </a:p>
          <a:p>
            <a:pPr marL="1371600" marR="0" lvl="0" indent="0" algn="l" rtl="0">
              <a:spcBef>
                <a:spcPts val="2200"/>
              </a:spcBef>
              <a:spcAft>
                <a:spcPts val="0"/>
              </a:spcAft>
              <a:buNone/>
            </a:pPr>
            <a:endParaRPr sz="1800" strike="sngStrike">
              <a:solidFill>
                <a:srgbClr val="005390"/>
              </a:solidFill>
            </a:endParaRPr>
          </a:p>
          <a:p>
            <a:pPr marL="342900" marR="0" lvl="0" indent="-342900" algn="l" rtl="0">
              <a:spcBef>
                <a:spcPts val="400"/>
              </a:spcBef>
              <a:spcAft>
                <a:spcPts val="0"/>
              </a:spcAft>
              <a:buNone/>
            </a:pPr>
            <a:endParaRPr sz="2000">
              <a:solidFill>
                <a:srgbClr val="262699"/>
              </a:solidFill>
              <a:latin typeface="Arial"/>
              <a:ea typeface="Arial"/>
              <a:cs typeface="Arial"/>
              <a:sym typeface="Arial"/>
            </a:endParaRPr>
          </a:p>
          <a:p>
            <a:pPr marL="457200" marR="0" lvl="1" indent="0" algn="l" rtl="0">
              <a:spcBef>
                <a:spcPts val="400"/>
              </a:spcBef>
              <a:spcAft>
                <a:spcPts val="0"/>
              </a:spcAft>
              <a:buNone/>
            </a:pPr>
            <a:endParaRPr sz="2000" b="0" i="0" u="none" strike="noStrike" cap="none">
              <a:solidFill>
                <a:srgbClr val="013C88"/>
              </a:solidFill>
              <a:latin typeface="Arial"/>
              <a:ea typeface="Arial"/>
              <a:cs typeface="Arial"/>
              <a:sym typeface="Arial"/>
            </a:endParaRPr>
          </a:p>
        </p:txBody>
      </p:sp>
      <p:sp>
        <p:nvSpPr>
          <p:cNvPr id="76" name="Google Shape;76;p16"/>
          <p:cNvSpPr txBox="1">
            <a:spLocks noGrp="1"/>
          </p:cNvSpPr>
          <p:nvPr>
            <p:ph type="title"/>
          </p:nvPr>
        </p:nvSpPr>
        <p:spPr>
          <a:xfrm>
            <a:off x="439615" y="1143000"/>
            <a:ext cx="7769225" cy="55403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Arial"/>
                <a:ea typeface="Arial"/>
                <a:cs typeface="Arial"/>
                <a:sym typeface="Arial"/>
              </a:rPr>
              <a:t>MRFS: a Best in Class Solution</a:t>
            </a:r>
            <a:endParaRPr>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316"/>
        <p:cNvGrpSpPr/>
        <p:nvPr/>
      </p:nvGrpSpPr>
      <p:grpSpPr>
        <a:xfrm>
          <a:off x="0" y="0"/>
          <a:ext cx="0" cy="0"/>
          <a:chOff x="0" y="0"/>
          <a:chExt cx="0" cy="0"/>
        </a:xfrm>
      </p:grpSpPr>
      <p:pic>
        <p:nvPicPr>
          <p:cNvPr id="317" name="Google Shape;317;p52" descr="GSA Starmark logo"/>
          <p:cNvPicPr preferRelativeResize="0"/>
          <p:nvPr/>
        </p:nvPicPr>
        <p:blipFill rotWithShape="1">
          <a:blip r:embed="rId3">
            <a:alphaModFix/>
          </a:blip>
          <a:srcRect/>
          <a:stretch/>
        </p:blipFill>
        <p:spPr>
          <a:xfrm>
            <a:off x="3048000" y="1905000"/>
            <a:ext cx="3124200" cy="3135857"/>
          </a:xfrm>
          <a:prstGeom prst="rect">
            <a:avLst/>
          </a:prstGeom>
          <a:noFill/>
          <a:ln>
            <a:noFill/>
          </a:ln>
        </p:spPr>
      </p:pic>
      <p:sp>
        <p:nvSpPr>
          <p:cNvPr id="3" name="Title 2" hidden="1"/>
          <p:cNvSpPr>
            <a:spLocks noGrp="1"/>
          </p:cNvSpPr>
          <p:nvPr>
            <p:ph type="title"/>
          </p:nvPr>
        </p:nvSpPr>
        <p:spPr/>
        <p:txBody>
          <a:bodyPr/>
          <a:lstStyle/>
          <a:p>
            <a:r>
              <a:rPr lang="en-US" dirty="0" smtClean="0"/>
              <a:t>Ending Slide with GSA Logo</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39615" y="1143000"/>
            <a:ext cx="7769100" cy="554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Arial"/>
                <a:ea typeface="Arial"/>
                <a:cs typeface="Arial"/>
                <a:sym typeface="Arial"/>
              </a:rPr>
              <a:t>MRFS: a Best in Class Solution</a:t>
            </a:r>
            <a:endParaRPr>
              <a:latin typeface="Arial"/>
              <a:ea typeface="Arial"/>
              <a:cs typeface="Arial"/>
              <a:sym typeface="Arial"/>
            </a:endParaRPr>
          </a:p>
        </p:txBody>
      </p:sp>
      <p:sp>
        <p:nvSpPr>
          <p:cNvPr id="83" name="Google Shape;83;p17"/>
          <p:cNvSpPr/>
          <p:nvPr/>
        </p:nvSpPr>
        <p:spPr>
          <a:xfrm>
            <a:off x="125300" y="1697100"/>
            <a:ext cx="8433000" cy="5096700"/>
          </a:xfrm>
          <a:prstGeom prst="rect">
            <a:avLst/>
          </a:prstGeom>
          <a:noFill/>
          <a:ln>
            <a:noFill/>
          </a:ln>
        </p:spPr>
        <p:txBody>
          <a:bodyPr spcFirstLastPara="1" wrap="square" lIns="91425" tIns="45700" rIns="91425" bIns="45700" anchor="t" anchorCtr="0">
            <a:noAutofit/>
          </a:bodyPr>
          <a:lstStyle/>
          <a:p>
            <a:pPr marL="457200" marR="0" lvl="0" indent="0" algn="l" rtl="0">
              <a:spcBef>
                <a:spcPts val="480"/>
              </a:spcBef>
              <a:spcAft>
                <a:spcPts val="0"/>
              </a:spcAft>
              <a:buNone/>
            </a:pPr>
            <a:r>
              <a:rPr lang="en-US" sz="2200">
                <a:solidFill>
                  <a:srgbClr val="005390"/>
                </a:solidFill>
              </a:rPr>
              <a:t>Best in Class Designation from OMB Based on numerous key benefits: </a:t>
            </a:r>
            <a:endParaRPr sz="2200">
              <a:solidFill>
                <a:srgbClr val="005390"/>
              </a:solidFill>
              <a:latin typeface="Arial"/>
              <a:ea typeface="Arial"/>
              <a:cs typeface="Arial"/>
              <a:sym typeface="Arial"/>
            </a:endParaRPr>
          </a:p>
          <a:p>
            <a:pPr marL="914400" lvl="1" indent="-342900" algn="l" rtl="0">
              <a:lnSpc>
                <a:spcPct val="150000"/>
              </a:lnSpc>
              <a:spcBef>
                <a:spcPts val="2400"/>
              </a:spcBef>
              <a:spcAft>
                <a:spcPts val="0"/>
              </a:spcAft>
              <a:buClr>
                <a:srgbClr val="005390"/>
              </a:buClr>
              <a:buSzPts val="1800"/>
              <a:buChar char="❏"/>
            </a:pPr>
            <a:r>
              <a:rPr lang="en-US" sz="1800">
                <a:solidFill>
                  <a:srgbClr val="005390"/>
                </a:solidFill>
                <a:highlight>
                  <a:srgbClr val="FFFFFF"/>
                </a:highlight>
              </a:rPr>
              <a:t>Improved customer selection/in stock percentages</a:t>
            </a:r>
            <a:endParaRPr sz="1800">
              <a:solidFill>
                <a:srgbClr val="005390"/>
              </a:solidFill>
              <a:highlight>
                <a:srgbClr val="FFFFFF"/>
              </a:highlight>
            </a:endParaRPr>
          </a:p>
          <a:p>
            <a:pPr marL="914400" lvl="1" indent="-342900" algn="l" rtl="0">
              <a:lnSpc>
                <a:spcPct val="150000"/>
              </a:lnSpc>
              <a:spcBef>
                <a:spcPts val="0"/>
              </a:spcBef>
              <a:spcAft>
                <a:spcPts val="0"/>
              </a:spcAft>
              <a:buClr>
                <a:srgbClr val="005390"/>
              </a:buClr>
              <a:buSzPts val="1800"/>
              <a:buChar char="❏"/>
            </a:pPr>
            <a:r>
              <a:rPr lang="en-US" sz="1800">
                <a:solidFill>
                  <a:srgbClr val="005390"/>
                </a:solidFill>
                <a:highlight>
                  <a:srgbClr val="FFFFFF"/>
                </a:highlight>
              </a:rPr>
              <a:t>Improved pricing based on contractor core supply chain strengths</a:t>
            </a:r>
            <a:endParaRPr sz="1800">
              <a:solidFill>
                <a:srgbClr val="005390"/>
              </a:solidFill>
              <a:highlight>
                <a:srgbClr val="FFFFFF"/>
              </a:highlight>
            </a:endParaRPr>
          </a:p>
          <a:p>
            <a:pPr marL="1371600" lvl="2" indent="-330200" algn="l" rtl="0">
              <a:lnSpc>
                <a:spcPct val="150000"/>
              </a:lnSpc>
              <a:spcBef>
                <a:spcPts val="0"/>
              </a:spcBef>
              <a:spcAft>
                <a:spcPts val="0"/>
              </a:spcAft>
              <a:buClr>
                <a:srgbClr val="005390"/>
              </a:buClr>
              <a:buSzPts val="1600"/>
              <a:buChar char="❏"/>
            </a:pPr>
            <a:r>
              <a:rPr lang="en-US" sz="1600">
                <a:solidFill>
                  <a:srgbClr val="005390"/>
                </a:solidFill>
                <a:highlight>
                  <a:srgbClr val="FFFFFF"/>
                </a:highlight>
              </a:rPr>
              <a:t>No more market basket frees contractors to focus on providing more of what they actually have in their catalogs at best possible pricing</a:t>
            </a:r>
            <a:endParaRPr sz="1600">
              <a:solidFill>
                <a:srgbClr val="005390"/>
              </a:solidFill>
              <a:highlight>
                <a:srgbClr val="FFFFFF"/>
              </a:highlight>
            </a:endParaRPr>
          </a:p>
          <a:p>
            <a:pPr marL="914400" lvl="1" indent="-342900" algn="l" rtl="0">
              <a:lnSpc>
                <a:spcPct val="150000"/>
              </a:lnSpc>
              <a:spcBef>
                <a:spcPts val="0"/>
              </a:spcBef>
              <a:spcAft>
                <a:spcPts val="0"/>
              </a:spcAft>
              <a:buClr>
                <a:srgbClr val="005390"/>
              </a:buClr>
              <a:buSzPts val="1800"/>
              <a:buChar char="❏"/>
            </a:pPr>
            <a:r>
              <a:rPr lang="en-US" sz="1800">
                <a:solidFill>
                  <a:srgbClr val="005390"/>
                </a:solidFill>
                <a:highlight>
                  <a:srgbClr val="FFFFFF"/>
                </a:highlight>
              </a:rPr>
              <a:t>Ability to on-ramp and off-ramp contractors to maintain a high-quality pool of providers</a:t>
            </a:r>
            <a:endParaRPr sz="1800">
              <a:solidFill>
                <a:srgbClr val="005390"/>
              </a:solidFill>
              <a:highlight>
                <a:srgbClr val="FFFFFF"/>
              </a:highlight>
            </a:endParaRPr>
          </a:p>
          <a:p>
            <a:pPr marL="914400" lvl="1" indent="-342900" algn="l" rtl="0">
              <a:lnSpc>
                <a:spcPct val="150000"/>
              </a:lnSpc>
              <a:spcBef>
                <a:spcPts val="0"/>
              </a:spcBef>
              <a:spcAft>
                <a:spcPts val="0"/>
              </a:spcAft>
              <a:buClr>
                <a:srgbClr val="005390"/>
              </a:buClr>
              <a:buSzPts val="1800"/>
              <a:buChar char="❏"/>
            </a:pPr>
            <a:r>
              <a:rPr lang="en-US" sz="1800">
                <a:solidFill>
                  <a:srgbClr val="005390"/>
                </a:solidFill>
                <a:highlight>
                  <a:srgbClr val="FFFFFF"/>
                </a:highlight>
              </a:rPr>
              <a:t>Majority of awards were to small businesses. 26 of the 30 awards were to small businesses; 7 of which are SDVOSB Vet-Biz certified.</a:t>
            </a:r>
            <a:endParaRPr sz="1800">
              <a:solidFill>
                <a:srgbClr val="005390"/>
              </a:solidFill>
              <a:highlight>
                <a:srgbClr val="FFFFFF"/>
              </a:highlight>
            </a:endParaRPr>
          </a:p>
          <a:p>
            <a:pPr marL="1371600" marR="0" lvl="0" indent="0" algn="l" rtl="0">
              <a:spcBef>
                <a:spcPts val="2200"/>
              </a:spcBef>
              <a:spcAft>
                <a:spcPts val="0"/>
              </a:spcAft>
              <a:buNone/>
            </a:pPr>
            <a:endParaRPr sz="1600" strike="sngStrike">
              <a:solidFill>
                <a:srgbClr val="005390"/>
              </a:solidFill>
            </a:endParaRPr>
          </a:p>
          <a:p>
            <a:pPr marL="342900" marR="0" lvl="0" indent="-342900" algn="l" rtl="0">
              <a:spcBef>
                <a:spcPts val="400"/>
              </a:spcBef>
              <a:spcAft>
                <a:spcPts val="0"/>
              </a:spcAft>
              <a:buNone/>
            </a:pPr>
            <a:endParaRPr sz="2000">
              <a:solidFill>
                <a:srgbClr val="262699"/>
              </a:solidFill>
              <a:latin typeface="Arial"/>
              <a:ea typeface="Arial"/>
              <a:cs typeface="Arial"/>
              <a:sym typeface="Arial"/>
            </a:endParaRPr>
          </a:p>
          <a:p>
            <a:pPr marL="457200" marR="0" lvl="1" indent="0" algn="l" rtl="0">
              <a:spcBef>
                <a:spcPts val="400"/>
              </a:spcBef>
              <a:spcAft>
                <a:spcPts val="0"/>
              </a:spcAft>
              <a:buNone/>
            </a:pPr>
            <a:endParaRPr sz="2000" b="0" i="0" u="none" strike="noStrike" cap="none">
              <a:solidFill>
                <a:srgbClr val="013C88"/>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81000" y="1371600"/>
            <a:ext cx="7769225" cy="5539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MRFS and Category Management</a:t>
            </a:r>
            <a:endParaRPr>
              <a:latin typeface="Arial"/>
              <a:ea typeface="Arial"/>
              <a:cs typeface="Arial"/>
              <a:sym typeface="Arial"/>
            </a:endParaRPr>
          </a:p>
        </p:txBody>
      </p:sp>
      <p:sp>
        <p:nvSpPr>
          <p:cNvPr id="89" name="Google Shape;89;p18"/>
          <p:cNvSpPr txBox="1">
            <a:spLocks noGrp="1"/>
          </p:cNvSpPr>
          <p:nvPr>
            <p:ph type="body" idx="1"/>
          </p:nvPr>
        </p:nvSpPr>
        <p:spPr>
          <a:xfrm>
            <a:off x="455613" y="2057400"/>
            <a:ext cx="8688387" cy="4495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latin typeface="Arial"/>
                <a:ea typeface="Arial"/>
                <a:cs typeface="Arial"/>
                <a:sym typeface="Arial"/>
              </a:rPr>
              <a:t>Category management is an approach the Federal Government is applying to buy smarter and more like a single enterprise. The goals of government-wide category management are to:</a:t>
            </a:r>
            <a:endParaRPr sz="2200">
              <a:latin typeface="Arial"/>
              <a:ea typeface="Arial"/>
              <a:cs typeface="Arial"/>
              <a:sym typeface="Arial"/>
            </a:endParaRPr>
          </a:p>
          <a:p>
            <a:pPr marL="457200" lvl="0" indent="-342900" algn="l" rtl="0">
              <a:lnSpc>
                <a:spcPct val="115000"/>
              </a:lnSpc>
              <a:spcBef>
                <a:spcPts val="800"/>
              </a:spcBef>
              <a:spcAft>
                <a:spcPts val="0"/>
              </a:spcAft>
              <a:buClr>
                <a:srgbClr val="005390"/>
              </a:buClr>
              <a:buSzPts val="1800"/>
              <a:buFont typeface="Arial"/>
              <a:buChar char="❏"/>
            </a:pPr>
            <a:r>
              <a:rPr lang="en-US" sz="1800">
                <a:latin typeface="Arial"/>
                <a:ea typeface="Arial"/>
                <a:cs typeface="Arial"/>
                <a:sym typeface="Arial"/>
              </a:rPr>
              <a:t>Deliver more savings, value, and efficiency for Federal agencies;</a:t>
            </a:r>
            <a:endParaRPr sz="1800">
              <a:latin typeface="Arial"/>
              <a:ea typeface="Arial"/>
              <a:cs typeface="Arial"/>
              <a:sym typeface="Arial"/>
            </a:endParaRPr>
          </a:p>
          <a:p>
            <a:pPr marL="457200" lvl="0" indent="-342900" algn="l" rtl="0">
              <a:lnSpc>
                <a:spcPct val="115000"/>
              </a:lnSpc>
              <a:spcBef>
                <a:spcPts val="0"/>
              </a:spcBef>
              <a:spcAft>
                <a:spcPts val="0"/>
              </a:spcAft>
              <a:buClr>
                <a:srgbClr val="005390"/>
              </a:buClr>
              <a:buSzPts val="1800"/>
              <a:buFont typeface="Arial"/>
              <a:buChar char="❏"/>
            </a:pPr>
            <a:r>
              <a:rPr lang="en-US" sz="1800">
                <a:latin typeface="Arial"/>
                <a:ea typeface="Arial"/>
                <a:cs typeface="Arial"/>
                <a:sym typeface="Arial"/>
              </a:rPr>
              <a:t>Eliminate unnecessary contract redundancies; and</a:t>
            </a:r>
            <a:endParaRPr sz="1800">
              <a:latin typeface="Arial"/>
              <a:ea typeface="Arial"/>
              <a:cs typeface="Arial"/>
              <a:sym typeface="Arial"/>
            </a:endParaRPr>
          </a:p>
          <a:p>
            <a:pPr marL="457200" lvl="0" indent="-342900" algn="l" rtl="0">
              <a:lnSpc>
                <a:spcPct val="115000"/>
              </a:lnSpc>
              <a:spcBef>
                <a:spcPts val="0"/>
              </a:spcBef>
              <a:spcAft>
                <a:spcPts val="0"/>
              </a:spcAft>
              <a:buClr>
                <a:srgbClr val="005390"/>
              </a:buClr>
              <a:buSzPts val="1800"/>
              <a:buFont typeface="Arial"/>
              <a:buChar char="❏"/>
            </a:pPr>
            <a:r>
              <a:rPr lang="en-US" sz="1800">
                <a:latin typeface="Arial"/>
                <a:ea typeface="Arial"/>
                <a:cs typeface="Arial"/>
                <a:sym typeface="Arial"/>
              </a:rPr>
              <a:t>Meet the government’s small business goals.</a:t>
            </a:r>
            <a:endParaRPr sz="1800">
              <a:latin typeface="Arial"/>
              <a:ea typeface="Arial"/>
              <a:cs typeface="Arial"/>
              <a:sym typeface="Arial"/>
            </a:endParaRPr>
          </a:p>
          <a:p>
            <a:pPr marL="342900" lvl="0" indent="0" algn="l" rtl="0">
              <a:spcBef>
                <a:spcPts val="800"/>
              </a:spcBef>
              <a:spcAft>
                <a:spcPts val="0"/>
              </a:spcAft>
              <a:buNone/>
            </a:pPr>
            <a:endParaRPr sz="1800">
              <a:latin typeface="Arial"/>
              <a:ea typeface="Arial"/>
              <a:cs typeface="Arial"/>
              <a:sym typeface="Arial"/>
            </a:endParaRPr>
          </a:p>
          <a:p>
            <a:pPr marL="0" lvl="0" indent="0" algn="l" rtl="0">
              <a:spcBef>
                <a:spcPts val="480"/>
              </a:spcBef>
              <a:spcAft>
                <a:spcPts val="0"/>
              </a:spcAft>
              <a:buNone/>
            </a:pPr>
            <a:r>
              <a:rPr lang="en-US" sz="2200">
                <a:latin typeface="Arial"/>
                <a:ea typeface="Arial"/>
                <a:cs typeface="Arial"/>
                <a:sym typeface="Arial"/>
              </a:rPr>
              <a:t>MRFS fits into Category Management by:</a:t>
            </a:r>
            <a:endParaRPr sz="2200">
              <a:latin typeface="Arial"/>
              <a:ea typeface="Arial"/>
              <a:cs typeface="Arial"/>
              <a:sym typeface="Arial"/>
            </a:endParaRPr>
          </a:p>
          <a:p>
            <a:pPr marL="742950" lvl="1" indent="-207962" algn="l" rtl="0">
              <a:spcBef>
                <a:spcPts val="400"/>
              </a:spcBef>
              <a:spcAft>
                <a:spcPts val="0"/>
              </a:spcAft>
              <a:buClr>
                <a:srgbClr val="005390"/>
              </a:buClr>
              <a:buSzPts val="1800"/>
              <a:buFont typeface="Arial"/>
              <a:buChar char="❏"/>
            </a:pPr>
            <a:r>
              <a:rPr lang="en-US" sz="1800">
                <a:latin typeface="Arial"/>
                <a:ea typeface="Arial"/>
                <a:cs typeface="Arial"/>
                <a:sym typeface="Arial"/>
              </a:rPr>
              <a:t>Better leveraging the Government’s purchasing power </a:t>
            </a:r>
            <a:endParaRPr sz="1800">
              <a:latin typeface="Arial"/>
              <a:ea typeface="Arial"/>
              <a:cs typeface="Arial"/>
              <a:sym typeface="Arial"/>
            </a:endParaRPr>
          </a:p>
          <a:p>
            <a:pPr marL="742950" lvl="1" indent="-207962" algn="l" rtl="0">
              <a:spcBef>
                <a:spcPts val="400"/>
              </a:spcBef>
              <a:spcAft>
                <a:spcPts val="0"/>
              </a:spcAft>
              <a:buClr>
                <a:srgbClr val="005390"/>
              </a:buClr>
              <a:buSzPts val="1800"/>
              <a:buFont typeface="Arial"/>
              <a:buChar char="❏"/>
            </a:pPr>
            <a:r>
              <a:rPr lang="en-US" sz="1800">
                <a:latin typeface="Arial"/>
                <a:ea typeface="Arial"/>
                <a:cs typeface="Arial"/>
                <a:sym typeface="Arial"/>
              </a:rPr>
              <a:t>Reducing total cost of ownership</a:t>
            </a:r>
            <a:endParaRPr sz="1800">
              <a:latin typeface="Arial"/>
              <a:ea typeface="Arial"/>
              <a:cs typeface="Arial"/>
              <a:sym typeface="Arial"/>
            </a:endParaRPr>
          </a:p>
          <a:p>
            <a:pPr marL="742950" lvl="1" indent="-207962" algn="l" rtl="0">
              <a:spcBef>
                <a:spcPts val="400"/>
              </a:spcBef>
              <a:spcAft>
                <a:spcPts val="0"/>
              </a:spcAft>
              <a:buClr>
                <a:srgbClr val="005390"/>
              </a:buClr>
              <a:buSzPts val="1800"/>
              <a:buFont typeface="Arial"/>
              <a:buChar char="❏"/>
            </a:pPr>
            <a:r>
              <a:rPr lang="en-US" sz="1800">
                <a:latin typeface="Arial"/>
                <a:ea typeface="Arial"/>
                <a:cs typeface="Arial"/>
                <a:sym typeface="Arial"/>
              </a:rPr>
              <a:t>Improving mission delivery and performance</a:t>
            </a:r>
            <a:endParaRPr sz="1800">
              <a:latin typeface="Arial"/>
              <a:ea typeface="Arial"/>
              <a:cs typeface="Arial"/>
              <a:sym typeface="Arial"/>
            </a:endParaRPr>
          </a:p>
          <a:p>
            <a:pPr marL="742950" lvl="1" indent="-207962" algn="l" rtl="0">
              <a:spcBef>
                <a:spcPts val="400"/>
              </a:spcBef>
              <a:spcAft>
                <a:spcPts val="0"/>
              </a:spcAft>
              <a:buClr>
                <a:srgbClr val="005390"/>
              </a:buClr>
              <a:buSzPts val="1800"/>
              <a:buFont typeface="Arial"/>
              <a:buChar char="❏"/>
            </a:pPr>
            <a:r>
              <a:rPr lang="en-US" sz="1800">
                <a:latin typeface="Arial"/>
                <a:ea typeface="Arial"/>
                <a:cs typeface="Arial"/>
                <a:sym typeface="Arial"/>
              </a:rPr>
              <a:t>Seeking a more effective Government-wide acquisition approach</a:t>
            </a:r>
            <a:endParaRPr sz="18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457200" y="1371600"/>
            <a:ext cx="7769100" cy="554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Available Items on MRFS</a:t>
            </a:r>
            <a:endParaRPr>
              <a:latin typeface="Arial"/>
              <a:ea typeface="Arial"/>
              <a:cs typeface="Arial"/>
              <a:sym typeface="Arial"/>
            </a:endParaRPr>
          </a:p>
        </p:txBody>
      </p:sp>
      <p:sp>
        <p:nvSpPr>
          <p:cNvPr id="95" name="Google Shape;95;p19"/>
          <p:cNvSpPr txBox="1">
            <a:spLocks noGrp="1"/>
          </p:cNvSpPr>
          <p:nvPr>
            <p:ph type="body" idx="1"/>
          </p:nvPr>
        </p:nvSpPr>
        <p:spPr>
          <a:xfrm>
            <a:off x="455613" y="2176272"/>
            <a:ext cx="7769225" cy="3048000"/>
          </a:xfrm>
          <a:prstGeom prst="rect">
            <a:avLst/>
          </a:prstGeom>
          <a:noFill/>
          <a:ln>
            <a:noFill/>
          </a:ln>
        </p:spPr>
        <p:txBody>
          <a:bodyPr spcFirstLastPara="1" wrap="square" lIns="91425" tIns="45700" rIns="91425" bIns="45700" anchor="t" anchorCtr="0">
            <a:noAutofit/>
          </a:bodyPr>
          <a:lstStyle/>
          <a:p>
            <a:pPr marL="742950" lvl="1" indent="-220662" algn="l" rtl="0">
              <a:spcBef>
                <a:spcPts val="0"/>
              </a:spcBef>
              <a:spcAft>
                <a:spcPts val="0"/>
              </a:spcAft>
              <a:buClr>
                <a:srgbClr val="005390"/>
              </a:buClr>
              <a:buSzPts val="2000"/>
              <a:buChar char="❏"/>
            </a:pPr>
            <a:r>
              <a:rPr lang="en-US">
                <a:latin typeface="Arial"/>
                <a:ea typeface="Arial"/>
                <a:cs typeface="Arial"/>
                <a:sym typeface="Arial"/>
              </a:rPr>
              <a:t>Hardware</a:t>
            </a:r>
            <a:endParaRPr>
              <a:latin typeface="Arial"/>
              <a:ea typeface="Arial"/>
              <a:cs typeface="Arial"/>
              <a:sym typeface="Arial"/>
            </a:endParaRPr>
          </a:p>
          <a:p>
            <a:pPr marL="742950" lvl="1" indent="-220662" algn="l" rtl="0">
              <a:spcBef>
                <a:spcPts val="400"/>
              </a:spcBef>
              <a:spcAft>
                <a:spcPts val="0"/>
              </a:spcAft>
              <a:buClr>
                <a:srgbClr val="005390"/>
              </a:buClr>
              <a:buSzPts val="2000"/>
              <a:buChar char="❏"/>
            </a:pPr>
            <a:r>
              <a:rPr lang="en-US">
                <a:latin typeface="Arial"/>
                <a:ea typeface="Arial"/>
                <a:cs typeface="Arial"/>
                <a:sym typeface="Arial"/>
              </a:rPr>
              <a:t>Tools &amp; Tool Cabinets</a:t>
            </a:r>
            <a:endParaRPr>
              <a:latin typeface="Arial"/>
              <a:ea typeface="Arial"/>
              <a:cs typeface="Arial"/>
              <a:sym typeface="Arial"/>
            </a:endParaRPr>
          </a:p>
          <a:p>
            <a:pPr marL="742950" lvl="1" indent="-220662" algn="l" rtl="0">
              <a:spcBef>
                <a:spcPts val="400"/>
              </a:spcBef>
              <a:spcAft>
                <a:spcPts val="0"/>
              </a:spcAft>
              <a:buClr>
                <a:srgbClr val="005390"/>
              </a:buClr>
              <a:buSzPts val="2000"/>
              <a:buChar char="❏"/>
            </a:pPr>
            <a:r>
              <a:rPr lang="en-US">
                <a:latin typeface="Arial"/>
                <a:ea typeface="Arial"/>
                <a:cs typeface="Arial"/>
                <a:sym typeface="Arial"/>
              </a:rPr>
              <a:t>Paints, Adhesives, &amp; Sealants</a:t>
            </a:r>
            <a:endParaRPr/>
          </a:p>
          <a:p>
            <a:pPr marL="742950" lvl="1" indent="-220662" algn="l" rtl="0">
              <a:spcBef>
                <a:spcPts val="400"/>
              </a:spcBef>
              <a:spcAft>
                <a:spcPts val="0"/>
              </a:spcAft>
              <a:buClr>
                <a:srgbClr val="005390"/>
              </a:buClr>
              <a:buSzPts val="2000"/>
              <a:buChar char="❏"/>
            </a:pPr>
            <a:r>
              <a:rPr lang="en-US">
                <a:latin typeface="Arial"/>
                <a:ea typeface="Arial"/>
                <a:cs typeface="Arial"/>
                <a:sym typeface="Arial"/>
              </a:rPr>
              <a:t>Cleaning Compounds and Related Dispensers</a:t>
            </a:r>
            <a:endParaRPr/>
          </a:p>
          <a:p>
            <a:pPr marL="742950" lvl="1" indent="-220662" algn="l" rtl="0">
              <a:spcBef>
                <a:spcPts val="400"/>
              </a:spcBef>
              <a:spcAft>
                <a:spcPts val="0"/>
              </a:spcAft>
              <a:buClr>
                <a:srgbClr val="005390"/>
              </a:buClr>
              <a:buSzPts val="2000"/>
              <a:buChar char="❏"/>
            </a:pPr>
            <a:r>
              <a:rPr lang="en-US">
                <a:latin typeface="Arial"/>
                <a:ea typeface="Arial"/>
                <a:cs typeface="Arial"/>
                <a:sym typeface="Arial"/>
              </a:rPr>
              <a:t>Non-Motorized Cleaning Equipment and Trash Receptacles</a:t>
            </a:r>
            <a:endParaRPr/>
          </a:p>
          <a:p>
            <a:pPr marL="742950" lvl="1" indent="-220662" algn="l" rtl="0">
              <a:spcBef>
                <a:spcPts val="400"/>
              </a:spcBef>
              <a:spcAft>
                <a:spcPts val="0"/>
              </a:spcAft>
              <a:buClr>
                <a:srgbClr val="005390"/>
              </a:buClr>
              <a:buSzPts val="2000"/>
              <a:buChar char="❏"/>
            </a:pPr>
            <a:r>
              <a:rPr lang="en-US">
                <a:latin typeface="Arial"/>
                <a:ea typeface="Arial"/>
                <a:cs typeface="Arial"/>
                <a:sym typeface="Arial"/>
              </a:rPr>
              <a:t>Paper Products and Related Dispensers </a:t>
            </a:r>
            <a:endParaRPr/>
          </a:p>
          <a:p>
            <a:pPr marL="742950" lvl="1" indent="-220662" algn="l" rtl="0">
              <a:spcBef>
                <a:spcPts val="400"/>
              </a:spcBef>
              <a:spcAft>
                <a:spcPts val="0"/>
              </a:spcAft>
              <a:buClr>
                <a:srgbClr val="005390"/>
              </a:buClr>
              <a:buSzPts val="2000"/>
              <a:buChar char="❏"/>
            </a:pPr>
            <a:r>
              <a:rPr lang="en-US">
                <a:latin typeface="Arial"/>
                <a:ea typeface="Arial"/>
                <a:cs typeface="Arial"/>
                <a:sym typeface="Arial"/>
              </a:rPr>
              <a:t>Motorized Cleaning Equipment and Accessories</a:t>
            </a:r>
            <a:endParaRPr/>
          </a:p>
          <a:p>
            <a:pPr marL="0" lvl="0" indent="0" algn="l" rtl="0">
              <a:spcBef>
                <a:spcPts val="280"/>
              </a:spcBef>
              <a:spcAft>
                <a:spcPts val="0"/>
              </a:spcAft>
              <a:buSzPts val="1400"/>
              <a:buNone/>
            </a:pP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04800" y="1676400"/>
            <a:ext cx="8154987" cy="5539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MRFS Period of Performance</a:t>
            </a:r>
            <a:endParaRPr>
              <a:latin typeface="Arial"/>
              <a:ea typeface="Arial"/>
              <a:cs typeface="Arial"/>
              <a:sym typeface="Arial"/>
            </a:endParaRPr>
          </a:p>
        </p:txBody>
      </p:sp>
      <p:sp>
        <p:nvSpPr>
          <p:cNvPr id="101" name="Google Shape;101;p20"/>
          <p:cNvSpPr txBox="1">
            <a:spLocks noGrp="1"/>
          </p:cNvSpPr>
          <p:nvPr>
            <p:ph type="body" idx="1"/>
          </p:nvPr>
        </p:nvSpPr>
        <p:spPr>
          <a:xfrm>
            <a:off x="427038" y="2365375"/>
            <a:ext cx="7769100" cy="3702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5390"/>
              </a:buClr>
              <a:buSzPts val="2400"/>
              <a:buFont typeface="Noto Sans Symbols"/>
              <a:buChar char="❏"/>
            </a:pPr>
            <a:r>
              <a:rPr lang="en-US">
                <a:latin typeface="Arial"/>
                <a:ea typeface="Arial"/>
                <a:cs typeface="Arial"/>
                <a:sym typeface="Arial"/>
              </a:rPr>
              <a:t>Period of Performance</a:t>
            </a:r>
            <a:endParaRPr/>
          </a:p>
          <a:p>
            <a:pPr marL="864108" lvl="1" indent="-342900" algn="l" rtl="0">
              <a:spcBef>
                <a:spcPts val="400"/>
              </a:spcBef>
              <a:spcAft>
                <a:spcPts val="0"/>
              </a:spcAft>
              <a:buClr>
                <a:srgbClr val="005390"/>
              </a:buClr>
              <a:buSzPts val="2000"/>
              <a:buFont typeface="Noto Sans Symbols"/>
              <a:buChar char="❏"/>
            </a:pPr>
            <a:r>
              <a:rPr lang="en-US" sz="2000">
                <a:latin typeface="Arial"/>
                <a:ea typeface="Arial"/>
                <a:cs typeface="Arial"/>
                <a:sym typeface="Arial"/>
              </a:rPr>
              <a:t>Base Period: One year from the date of BPA establishment</a:t>
            </a:r>
            <a:endParaRPr/>
          </a:p>
          <a:p>
            <a:pPr marL="862901" lvl="1" indent="-342900" algn="l" rtl="0">
              <a:spcBef>
                <a:spcPts val="400"/>
              </a:spcBef>
              <a:spcAft>
                <a:spcPts val="0"/>
              </a:spcAft>
              <a:buClr>
                <a:srgbClr val="005390"/>
              </a:buClr>
              <a:buSzPts val="2000"/>
              <a:buFont typeface="Noto Sans Symbols"/>
              <a:buChar char="❏"/>
            </a:pPr>
            <a:r>
              <a:rPr lang="en-US" sz="2000">
                <a:latin typeface="Arial"/>
                <a:ea typeface="Arial"/>
                <a:cs typeface="Arial"/>
                <a:sym typeface="Arial"/>
              </a:rPr>
              <a:t>Option Years: Four one-year potential option periods</a:t>
            </a:r>
            <a:endParaRPr>
              <a:latin typeface="Arial"/>
              <a:ea typeface="Arial"/>
              <a:cs typeface="Arial"/>
              <a:sym typeface="Arial"/>
            </a:endParaRPr>
          </a:p>
          <a:p>
            <a:pPr marL="742950" lvl="0" indent="0" algn="l" rtl="0">
              <a:spcBef>
                <a:spcPts val="400"/>
              </a:spcBef>
              <a:spcAft>
                <a:spcPts val="0"/>
              </a:spcAft>
              <a:buNone/>
            </a:pPr>
            <a:endParaRPr sz="2000">
              <a:latin typeface="Arial"/>
              <a:ea typeface="Arial"/>
              <a:cs typeface="Arial"/>
              <a:sym typeface="Arial"/>
            </a:endParaRPr>
          </a:p>
          <a:p>
            <a:pPr marL="342900" lvl="1" indent="-342900" algn="l" rtl="0">
              <a:spcBef>
                <a:spcPts val="480"/>
              </a:spcBef>
              <a:spcAft>
                <a:spcPts val="0"/>
              </a:spcAft>
              <a:buClr>
                <a:srgbClr val="005390"/>
              </a:buClr>
              <a:buSzPts val="2400"/>
              <a:buFont typeface="Noto Sans Symbols"/>
              <a:buChar char="❏"/>
            </a:pPr>
            <a:r>
              <a:rPr lang="en-US" sz="2400">
                <a:latin typeface="Arial"/>
                <a:ea typeface="Arial"/>
                <a:cs typeface="Arial"/>
                <a:sym typeface="Arial"/>
              </a:rPr>
              <a:t>BPA Against MAS</a:t>
            </a:r>
            <a:endParaRPr/>
          </a:p>
          <a:p>
            <a:pPr marL="742950" lvl="1" indent="-220662" algn="l" rtl="0">
              <a:spcBef>
                <a:spcPts val="400"/>
              </a:spcBef>
              <a:spcAft>
                <a:spcPts val="0"/>
              </a:spcAft>
              <a:buClr>
                <a:srgbClr val="005390"/>
              </a:buClr>
              <a:buSzPts val="2000"/>
              <a:buFont typeface="Noto Sans Symbols"/>
              <a:buChar char="❏"/>
            </a:pPr>
            <a:r>
              <a:rPr lang="en-US" sz="2000">
                <a:latin typeface="Arial"/>
                <a:ea typeface="Arial"/>
                <a:cs typeface="Arial"/>
                <a:sym typeface="Arial"/>
              </a:rPr>
              <a:t>All the regulations, laws, and Government program requirements applicable to the contractor’s MAS 51V, 73, and/or 75 Schedule Contract will apply at the MRO BPA order level</a:t>
            </a:r>
            <a:endParaRPr/>
          </a:p>
          <a:p>
            <a:pPr marL="742950" lvl="1" indent="-93662" algn="l" rtl="0">
              <a:spcBef>
                <a:spcPts val="400"/>
              </a:spcBef>
              <a:spcAft>
                <a:spcPts val="0"/>
              </a:spcAft>
              <a:buClr>
                <a:srgbClr val="013C88"/>
              </a:buClr>
              <a:buSzPts val="2000"/>
              <a:buFont typeface="Noto Sans Symbols"/>
              <a:buNone/>
            </a:pPr>
            <a:endParaRPr sz="2000">
              <a:latin typeface="Arial"/>
              <a:ea typeface="Arial"/>
              <a:cs typeface="Arial"/>
              <a:sym typeface="Arial"/>
            </a:endParaRPr>
          </a:p>
          <a:p>
            <a:pPr marL="742950" lvl="1" indent="-93662" algn="l" rtl="0">
              <a:spcBef>
                <a:spcPts val="400"/>
              </a:spcBef>
              <a:spcAft>
                <a:spcPts val="0"/>
              </a:spcAft>
              <a:buClr>
                <a:srgbClr val="013C88"/>
              </a:buClr>
              <a:buSzPts val="2000"/>
              <a:buFont typeface="Noto Sans Symbols"/>
              <a:buNone/>
            </a:pPr>
            <a:endParaRPr sz="2000">
              <a:latin typeface="Arial"/>
              <a:ea typeface="Arial"/>
              <a:cs typeface="Arial"/>
              <a:sym typeface="Arial"/>
            </a:endParaRPr>
          </a:p>
          <a:p>
            <a:pPr marL="522288" lvl="1" indent="1587" algn="l" rtl="0">
              <a:spcBef>
                <a:spcPts val="400"/>
              </a:spcBef>
              <a:spcAft>
                <a:spcPts val="0"/>
              </a:spcAft>
              <a:buSzPts val="2000"/>
              <a:buNone/>
            </a:pPr>
            <a:endParaRPr>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21"/>
          <p:cNvSpPr txBox="1"/>
          <p:nvPr/>
        </p:nvSpPr>
        <p:spPr>
          <a:xfrm>
            <a:off x="609600" y="1651000"/>
            <a:ext cx="8001000" cy="3323987"/>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05390"/>
              </a:solidFill>
            </a:endParaRPr>
          </a:p>
          <a:p>
            <a:pPr marL="285750" marR="0" lvl="0" indent="-311150" algn="l" rtl="0">
              <a:spcBef>
                <a:spcPts val="1200"/>
              </a:spcBef>
              <a:spcAft>
                <a:spcPts val="0"/>
              </a:spcAft>
              <a:buClr>
                <a:srgbClr val="005390"/>
              </a:buClr>
              <a:buSzPts val="2400"/>
              <a:buFont typeface="Noto Sans Symbols"/>
              <a:buChar char="❏"/>
            </a:pPr>
            <a:r>
              <a:rPr lang="en-US" sz="2400">
                <a:solidFill>
                  <a:srgbClr val="005390"/>
                </a:solidFill>
                <a:latin typeface="Arial"/>
                <a:ea typeface="Arial"/>
                <a:cs typeface="Arial"/>
                <a:sym typeface="Arial"/>
              </a:rPr>
              <a:t>Contractor information available at </a:t>
            </a:r>
            <a:r>
              <a:rPr lang="en-US" sz="2400" u="sng">
                <a:solidFill>
                  <a:srgbClr val="005390"/>
                </a:solidFill>
                <a:latin typeface="Arial"/>
                <a:ea typeface="Arial"/>
                <a:cs typeface="Arial"/>
                <a:sym typeface="Arial"/>
                <a:hlinkClick r:id="rId3"/>
              </a:rPr>
              <a:t>www.gsa.gov</a:t>
            </a:r>
            <a:r>
              <a:rPr lang="en-US" sz="2400" u="sng">
                <a:solidFill>
                  <a:srgbClr val="005390"/>
                </a:solidFill>
                <a:hlinkClick r:id="rId3"/>
              </a:rPr>
              <a:t>/</a:t>
            </a:r>
            <a:r>
              <a:rPr lang="en-US" sz="2400" u="sng">
                <a:solidFill>
                  <a:srgbClr val="005390"/>
                </a:solidFill>
                <a:latin typeface="Arial"/>
                <a:ea typeface="Arial"/>
                <a:cs typeface="Arial"/>
                <a:sym typeface="Arial"/>
                <a:hlinkClick r:id="rId3"/>
              </a:rPr>
              <a:t>mrfs</a:t>
            </a:r>
            <a:endParaRPr sz="2400">
              <a:solidFill>
                <a:srgbClr val="005390"/>
              </a:solidFill>
            </a:endParaRPr>
          </a:p>
          <a:p>
            <a:pPr marL="285750" marR="0" lvl="0" indent="-311150" algn="l" rtl="0">
              <a:spcBef>
                <a:spcPts val="1200"/>
              </a:spcBef>
              <a:spcAft>
                <a:spcPts val="0"/>
              </a:spcAft>
              <a:buClr>
                <a:srgbClr val="005390"/>
              </a:buClr>
              <a:buSzPts val="2400"/>
              <a:buFont typeface="Noto Sans Symbols"/>
              <a:buChar char="❏"/>
            </a:pPr>
            <a:r>
              <a:rPr lang="en-US" sz="2400">
                <a:solidFill>
                  <a:srgbClr val="005390"/>
                </a:solidFill>
              </a:rPr>
              <a:t>BPA holders consist of 4 other than small and 26 small businesses</a:t>
            </a:r>
            <a:endParaRPr sz="2400">
              <a:solidFill>
                <a:srgbClr val="005390"/>
              </a:solidFill>
            </a:endParaRPr>
          </a:p>
          <a:p>
            <a:pPr marL="914400" lvl="1" indent="-355600" algn="l" rtl="0">
              <a:spcBef>
                <a:spcPts val="0"/>
              </a:spcBef>
              <a:spcAft>
                <a:spcPts val="0"/>
              </a:spcAft>
              <a:buClr>
                <a:srgbClr val="005390"/>
              </a:buClr>
              <a:buSzPts val="2000"/>
              <a:buChar char="❏"/>
            </a:pPr>
            <a:r>
              <a:rPr lang="en-US" sz="2000">
                <a:solidFill>
                  <a:srgbClr val="005390"/>
                </a:solidFill>
              </a:rPr>
              <a:t>7 SDVOSB with VetBiz Certification</a:t>
            </a:r>
            <a:endParaRPr sz="2000">
              <a:solidFill>
                <a:srgbClr val="005390"/>
              </a:solidFill>
            </a:endParaRPr>
          </a:p>
          <a:p>
            <a:pPr marL="914400" lvl="1" indent="-355600" algn="l" rtl="0">
              <a:spcBef>
                <a:spcPts val="0"/>
              </a:spcBef>
              <a:spcAft>
                <a:spcPts val="0"/>
              </a:spcAft>
              <a:buClr>
                <a:srgbClr val="005390"/>
              </a:buClr>
              <a:buSzPts val="2000"/>
              <a:buChar char="❏"/>
            </a:pPr>
            <a:r>
              <a:rPr lang="en-US" sz="2000">
                <a:solidFill>
                  <a:srgbClr val="005390"/>
                </a:solidFill>
              </a:rPr>
              <a:t>All Contractors are AbilityOne Authorized Distributors</a:t>
            </a:r>
            <a:endParaRPr>
              <a:solidFill>
                <a:srgbClr val="005390"/>
              </a:solidFill>
              <a:uFill>
                <a:noFill/>
              </a:uFill>
              <a:hlinkClick r:id="rId3"/>
            </a:endParaRPr>
          </a:p>
          <a:p>
            <a:pPr marL="0" marR="0" lvl="0" indent="0" algn="l" rtl="0">
              <a:spcBef>
                <a:spcPts val="1800"/>
              </a:spcBef>
              <a:spcAft>
                <a:spcPts val="0"/>
              </a:spcAft>
              <a:buNone/>
            </a:pPr>
            <a:endParaRPr sz="2000" u="sng">
              <a:solidFill>
                <a:srgbClr val="FF0000"/>
              </a:solidFill>
              <a:latin typeface="Arial"/>
              <a:ea typeface="Arial"/>
              <a:cs typeface="Arial"/>
              <a:sym typeface="Arial"/>
            </a:endParaRPr>
          </a:p>
        </p:txBody>
      </p:sp>
      <p:sp>
        <p:nvSpPr>
          <p:cNvPr id="106" name="Google Shape;106;p21"/>
          <p:cNvSpPr txBox="1">
            <a:spLocks noGrp="1"/>
          </p:cNvSpPr>
          <p:nvPr>
            <p:ph type="title"/>
          </p:nvPr>
        </p:nvSpPr>
        <p:spPr>
          <a:xfrm>
            <a:off x="536575" y="1173162"/>
            <a:ext cx="7769225" cy="5539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Awardees</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SA Powerpoint template">
  <a:themeElements>
    <a:clrScheme name="CLP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959FE"/>
      </a:hlink>
      <a:folHlink>
        <a:srgbClr val="85858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1860</Words>
  <Application>Microsoft Office PowerPoint</Application>
  <PresentationFormat>On-screen Show (4:3)</PresentationFormat>
  <Paragraphs>204</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Century Gothic</vt:lpstr>
      <vt:lpstr>Times</vt:lpstr>
      <vt:lpstr>Times New Roman</vt:lpstr>
      <vt:lpstr>Noto Sans Symbols</vt:lpstr>
      <vt:lpstr>GSA Powerpoint template</vt:lpstr>
      <vt:lpstr>Maintenance Repair Facility Supplies (MRFS) Purchasing Channel,  a Best in Class (BIC) Solution</vt:lpstr>
      <vt:lpstr> Why should I use MRFS?</vt:lpstr>
      <vt:lpstr> Why should I use MRFS?</vt:lpstr>
      <vt:lpstr>MRFS: a Best in Class Solution</vt:lpstr>
      <vt:lpstr>MRFS: a Best in Class Solution</vt:lpstr>
      <vt:lpstr>MRFS and Category Management</vt:lpstr>
      <vt:lpstr>Available Items on MRFS</vt:lpstr>
      <vt:lpstr>MRFS Period of Performance</vt:lpstr>
      <vt:lpstr>Awardees</vt:lpstr>
      <vt:lpstr>Terms &amp; Conditions</vt:lpstr>
      <vt:lpstr>Terms &amp; Conditions (continued)</vt:lpstr>
      <vt:lpstr>Data Driven</vt:lpstr>
      <vt:lpstr>Product Compliance</vt:lpstr>
      <vt:lpstr>Buying Options  </vt:lpstr>
      <vt:lpstr>Procurement Tools - eBuy</vt:lpstr>
      <vt:lpstr>Procurement Tools - eBuy</vt:lpstr>
      <vt:lpstr>FAR 8.4 Ordering Requirements  For Orders At or Below the Micro-Purchase Threshold (MPT)   </vt:lpstr>
      <vt:lpstr>FAR 8.4 Ordering Requirements For Orders Exceeding MPT, but not Exceeding the Simplified Acquisition Threshold (SAT)</vt:lpstr>
      <vt:lpstr>FAR 8.4 Ordering Requirements For Orders Exceeding SAT </vt:lpstr>
      <vt:lpstr>Best Value</vt:lpstr>
      <vt:lpstr>How to Order using  GSA Advantage!® </vt:lpstr>
      <vt:lpstr>Introducing the Acquisition Gateway</vt:lpstr>
      <vt:lpstr>Register at OMB MAX first, OMB MAX, then sign in  </vt:lpstr>
      <vt:lpstr> Your Acquisition Workspace</vt:lpstr>
      <vt:lpstr>Learn, Connect, Act on the Gateway</vt:lpstr>
      <vt:lpstr>Resources</vt:lpstr>
      <vt:lpstr>THANK YOU!</vt:lpstr>
      <vt:lpstr>gsaadvantage.gov ordering guide below</vt:lpstr>
      <vt:lpstr>Log in or register</vt:lpstr>
      <vt:lpstr>Indicate if you are with Federal or State and Local Government </vt:lpstr>
      <vt:lpstr>Complete User Profile</vt:lpstr>
      <vt:lpstr>Helpful Information: </vt:lpstr>
      <vt:lpstr>You’re ready to start ordering </vt:lpstr>
      <vt:lpstr>Drop down listing of contractors</vt:lpstr>
      <vt:lpstr>When you click on a MRFS contractor, this will show you their catalog’s product listing </vt:lpstr>
      <vt:lpstr>To search the MRFS BPA products by category, click on “View All Strategic Sourcing Offerings”</vt:lpstr>
      <vt:lpstr>This screen shows you multiple categories to choose from. For instance, you can search for products under “FSSI Maintenance Repair Facility Supplies (MRFS)”</vt:lpstr>
      <vt:lpstr>To see the BPA products offered by each contractor, click on the “Order Products” from the “Ordering” column on the far right </vt:lpstr>
      <vt:lpstr>Here you can see individual products and which contractors carry particular MRFS items, marked with a blue FSSI icon </vt:lpstr>
      <vt:lpstr>Ending Slide with GSA Logo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Maintenance Repair Facility Supplies (MRFS) Purchasing Channel,  a Best in Class (BIC) Solution</dc:title>
  <dc:creator>RachelMLarue</dc:creator>
  <cp:lastModifiedBy>Rachel M Larue</cp:lastModifiedBy>
  <cp:revision>5</cp:revision>
  <dcterms:modified xsi:type="dcterms:W3CDTF">2019-11-22T21:12:04Z</dcterms:modified>
</cp:coreProperties>
</file>