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Libre Franklin"/>
      <p:regular r:id="rId35"/>
      <p:bold r:id="rId36"/>
      <p:italic r:id="rId37"/>
      <p:boldItalic r:id="rId38"/>
    </p:embeddedFont>
    <p:embeddedFont>
      <p:font typeface="Roboto"/>
      <p:regular r:id="rId39"/>
      <p:bold r:id="rId40"/>
      <p:italic r:id="rId41"/>
      <p:boldItalic r:id="rId42"/>
    </p:embeddedFont>
    <p:embeddedFont>
      <p:font typeface="Montserrat"/>
      <p:regular r:id="rId43"/>
      <p:bold r:id="rId44"/>
      <p:italic r:id="rId45"/>
      <p:boldItalic r:id="rId46"/>
    </p:embeddedFont>
    <p:embeddedFont>
      <p:font typeface="Fira Sans Condensed Medium"/>
      <p:regular r:id="rId47"/>
      <p:bold r:id="rId48"/>
      <p:italic r:id="rId49"/>
      <p:boldItalic r:id="rId50"/>
    </p:embeddedFont>
    <p:embeddedFont>
      <p:font typeface="Merriweather Medium"/>
      <p:regular r:id="rId51"/>
      <p:bold r:id="rId52"/>
      <p:italic r:id="rId53"/>
      <p:boldItalic r:id="rId54"/>
    </p:embeddedFont>
    <p:embeddedFont>
      <p:font typeface="Libre Franklin Medium"/>
      <p:regular r:id="rId55"/>
      <p:bold r:id="rId56"/>
      <p:italic r:id="rId57"/>
      <p:boldItalic r:id="rId58"/>
    </p:embeddedFont>
    <p:embeddedFont>
      <p:font typeface="Montserrat ExtraBold"/>
      <p:bold r:id="rId59"/>
      <p:boldItalic r:id="rId60"/>
    </p:embeddedFont>
    <p:embeddedFont>
      <p:font typeface="Merriweather"/>
      <p:regular r:id="rId61"/>
      <p:bold r:id="rId62"/>
      <p:italic r:id="rId63"/>
      <p:boldItalic r:id="rId64"/>
    </p:embeddedFont>
    <p:embeddedFont>
      <p:font typeface="Open Sans Light"/>
      <p:regular r:id="rId65"/>
      <p:bold r:id="rId66"/>
      <p:italic r:id="rId67"/>
      <p:boldItalic r:id="rId68"/>
    </p:embeddedFont>
    <p:embeddedFont>
      <p:font typeface="Century Gothic"/>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A066FDC-22BE-456B-BBB5-960A23A1494C}">
  <a:tblStyle styleId="{1A066FDC-22BE-456B-BBB5-960A23A1494C}"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Montserrat-bold.fntdata"/><Relationship Id="rId43" Type="http://schemas.openxmlformats.org/officeDocument/2006/relationships/font" Target="fonts/Montserrat-regular.fntdata"/><Relationship Id="rId46" Type="http://schemas.openxmlformats.org/officeDocument/2006/relationships/font" Target="fonts/Montserrat-boldItalic.fntdata"/><Relationship Id="rId45"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FiraSansCondensedMedium-bold.fntdata"/><Relationship Id="rId47" Type="http://schemas.openxmlformats.org/officeDocument/2006/relationships/font" Target="fonts/FiraSansCondensedMedium-regular.fntdata"/><Relationship Id="rId49" Type="http://schemas.openxmlformats.org/officeDocument/2006/relationships/font" Target="fonts/FiraSansCondensedMedium-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2" Type="http://schemas.openxmlformats.org/officeDocument/2006/relationships/font" Target="fonts/CenturyGothic-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LibreFranklin-regular.fntdata"/><Relationship Id="rId34" Type="http://schemas.openxmlformats.org/officeDocument/2006/relationships/slide" Target="slides/slide28.xml"/><Relationship Id="rId71" Type="http://schemas.openxmlformats.org/officeDocument/2006/relationships/font" Target="fonts/CenturyGothic-italic.fntdata"/><Relationship Id="rId70" Type="http://schemas.openxmlformats.org/officeDocument/2006/relationships/font" Target="fonts/CenturyGothic-bold.fntdata"/><Relationship Id="rId37" Type="http://schemas.openxmlformats.org/officeDocument/2006/relationships/font" Target="fonts/LibreFranklin-italic.fntdata"/><Relationship Id="rId36" Type="http://schemas.openxmlformats.org/officeDocument/2006/relationships/font" Target="fonts/LibreFranklin-bold.fntdata"/><Relationship Id="rId39" Type="http://schemas.openxmlformats.org/officeDocument/2006/relationships/font" Target="fonts/Roboto-regular.fntdata"/><Relationship Id="rId38" Type="http://schemas.openxmlformats.org/officeDocument/2006/relationships/font" Target="fonts/LibreFranklin-boldItalic.fntdata"/><Relationship Id="rId62" Type="http://schemas.openxmlformats.org/officeDocument/2006/relationships/font" Target="fonts/Merriweather-bold.fntdata"/><Relationship Id="rId61" Type="http://schemas.openxmlformats.org/officeDocument/2006/relationships/font" Target="fonts/Merriweather-regular.fntdata"/><Relationship Id="rId20" Type="http://schemas.openxmlformats.org/officeDocument/2006/relationships/slide" Target="slides/slide14.xml"/><Relationship Id="rId64" Type="http://schemas.openxmlformats.org/officeDocument/2006/relationships/font" Target="fonts/Merriweather-boldItalic.fntdata"/><Relationship Id="rId63" Type="http://schemas.openxmlformats.org/officeDocument/2006/relationships/font" Target="fonts/Merriweather-italic.fntdata"/><Relationship Id="rId22" Type="http://schemas.openxmlformats.org/officeDocument/2006/relationships/slide" Target="slides/slide16.xml"/><Relationship Id="rId66" Type="http://schemas.openxmlformats.org/officeDocument/2006/relationships/font" Target="fonts/OpenSansLight-bold.fntdata"/><Relationship Id="rId21" Type="http://schemas.openxmlformats.org/officeDocument/2006/relationships/slide" Target="slides/slide15.xml"/><Relationship Id="rId65" Type="http://schemas.openxmlformats.org/officeDocument/2006/relationships/font" Target="fonts/OpenSansLight-regular.fntdata"/><Relationship Id="rId24" Type="http://schemas.openxmlformats.org/officeDocument/2006/relationships/slide" Target="slides/slide18.xml"/><Relationship Id="rId68" Type="http://schemas.openxmlformats.org/officeDocument/2006/relationships/font" Target="fonts/OpenSansLight-boldItalic.fntdata"/><Relationship Id="rId23" Type="http://schemas.openxmlformats.org/officeDocument/2006/relationships/slide" Target="slides/slide17.xml"/><Relationship Id="rId67" Type="http://schemas.openxmlformats.org/officeDocument/2006/relationships/font" Target="fonts/OpenSansLight-italic.fntdata"/><Relationship Id="rId60" Type="http://schemas.openxmlformats.org/officeDocument/2006/relationships/font" Target="fonts/MontserratExtraBold-bold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CenturyGothic-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erriweatherMedium-regular.fntdata"/><Relationship Id="rId50" Type="http://schemas.openxmlformats.org/officeDocument/2006/relationships/font" Target="fonts/FiraSansCondensedMedium-boldItalic.fntdata"/><Relationship Id="rId53" Type="http://schemas.openxmlformats.org/officeDocument/2006/relationships/font" Target="fonts/MerriweatherMedium-italic.fntdata"/><Relationship Id="rId52" Type="http://schemas.openxmlformats.org/officeDocument/2006/relationships/font" Target="fonts/MerriweatherMedium-bold.fntdata"/><Relationship Id="rId11" Type="http://schemas.openxmlformats.org/officeDocument/2006/relationships/slide" Target="slides/slide5.xml"/><Relationship Id="rId55" Type="http://schemas.openxmlformats.org/officeDocument/2006/relationships/font" Target="fonts/LibreFranklinMedium-regular.fntdata"/><Relationship Id="rId10" Type="http://schemas.openxmlformats.org/officeDocument/2006/relationships/slide" Target="slides/slide4.xml"/><Relationship Id="rId54" Type="http://schemas.openxmlformats.org/officeDocument/2006/relationships/font" Target="fonts/MerriweatherMedium-boldItalic.fntdata"/><Relationship Id="rId13" Type="http://schemas.openxmlformats.org/officeDocument/2006/relationships/slide" Target="slides/slide7.xml"/><Relationship Id="rId57" Type="http://schemas.openxmlformats.org/officeDocument/2006/relationships/font" Target="fonts/LibreFranklinMedium-italic.fntdata"/><Relationship Id="rId12" Type="http://schemas.openxmlformats.org/officeDocument/2006/relationships/slide" Target="slides/slide6.xml"/><Relationship Id="rId56" Type="http://schemas.openxmlformats.org/officeDocument/2006/relationships/font" Target="fonts/LibreFranklinMedium-bold.fntdata"/><Relationship Id="rId15" Type="http://schemas.openxmlformats.org/officeDocument/2006/relationships/slide" Target="slides/slide9.xml"/><Relationship Id="rId59" Type="http://schemas.openxmlformats.org/officeDocument/2006/relationships/font" Target="fonts/MontserratExtraBold-bold.fntdata"/><Relationship Id="rId14" Type="http://schemas.openxmlformats.org/officeDocument/2006/relationships/slide" Target="slides/slide8.xml"/><Relationship Id="rId58" Type="http://schemas.openxmlformats.org/officeDocument/2006/relationships/font" Target="fonts/LibreFranklinMedium-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q=General+Services+Administration&amp;rlz=1C1GCGQ_enUS1135US1137&amp;oq=EO+centralizeing+acquisition&amp;gs_lcrp=EgZjaHJvbWUyBggAEEUYOTIGCAEQRRhAMgYIAhBFGEAyBggDEEUYQNIBCDU3NTJqMGo3qAIAsAIA&amp;sourceid=chrome&amp;ie=UTF-8&amp;safe=active&amp;ssui=on&amp;mstk=AUtExfBU1sjz9XCXSSLrh5VH3WfYtJKYsqiMzXABqQcM8vmjtgKGdzizDQuFSQuhwSsWMgCyEhhziHAOV8OmebGkJyRapRrUwcHG71t3rhpqp8R7Kl5VEw_vih_AMTG51hOtdU_0PS5XjmCJLIFSo-hGrfOZk-iaTkPKGK4Xii_aVEcsLHY&amp;csui=3&amp;ved=2ahUKEwjB28fn-9mTAxWsEFkFHbUkFrAQgK4QegQIARAB"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b="1" lang="en">
                <a:solidFill>
                  <a:schemeClr val="dk1"/>
                </a:solidFill>
              </a:rPr>
              <a:t>Cleaner interface: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1 place to review their entire trip that was booked in the online booking engine so that the traveler has confidence they have included all reservations they need and have the confidence they have not forgotten anything. </a:t>
            </a:r>
            <a:endParaRPr>
              <a:solidFill>
                <a:schemeClr val="dk1"/>
              </a:solidFill>
            </a:endParaRPr>
          </a:p>
          <a:p>
            <a:pPr indent="0" lvl="0" marL="0" rtl="0" algn="l">
              <a:lnSpc>
                <a:spcPct val="115000"/>
              </a:lnSpc>
              <a:spcBef>
                <a:spcPts val="1000"/>
              </a:spcBef>
              <a:spcAft>
                <a:spcPts val="0"/>
              </a:spcAft>
              <a:buClr>
                <a:schemeClr val="dk1"/>
              </a:buClr>
              <a:buSzPts val="1100"/>
              <a:buFont typeface="Arial"/>
              <a:buNone/>
            </a:pPr>
            <a:r>
              <a:rPr b="1" lang="en">
                <a:solidFill>
                  <a:schemeClr val="dk1"/>
                </a:solidFill>
              </a:rPr>
              <a:t>Traveler Workflow Benefits: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Easy to follow itinerary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b="1" i="1" lang="en">
                <a:solidFill>
                  <a:schemeClr val="dk1"/>
                </a:solidFill>
              </a:rPr>
              <a:t>High Level Points:  best the commercial world offers for T&amp;E, automated credit card feeds, governmentwide data, mobile, AI for audit checks)</a:t>
            </a:r>
            <a:endParaRPr b="1" i="1">
              <a:solidFill>
                <a:schemeClr val="dk1"/>
              </a:solidFill>
            </a:endParaRPr>
          </a:p>
          <a:p>
            <a:pPr indent="-298450" lvl="0" marL="457200" rtl="0" algn="l">
              <a:lnSpc>
                <a:spcPct val="100000"/>
              </a:lnSpc>
              <a:spcBef>
                <a:spcPts val="1200"/>
              </a:spcBef>
              <a:spcAft>
                <a:spcPts val="0"/>
              </a:spcAft>
              <a:buClr>
                <a:schemeClr val="dk1"/>
              </a:buClr>
              <a:buSzPts val="1100"/>
              <a:buChar char="●"/>
            </a:pPr>
            <a:r>
              <a:rPr lang="en">
                <a:solidFill>
                  <a:schemeClr val="dk1"/>
                </a:solidFill>
              </a:rPr>
              <a:t>GO.gov streamlines the full travel lifecycle, from authorization to booking to reimbursement; all within a single, user-friendly interface.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Built on the best available COTS products, allowing the government to use what fortune 500 companies around the world rely on for their travel and expense process.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Agencies gain access to standardized processes and automated reporting, reducing operational overhead and compliance risk.</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Travelers benefit from clearer workflows, mobile-friendly tools, and consistent experiences regardless of agency.</a:t>
            </a:r>
            <a:endParaRPr>
              <a:solidFill>
                <a:schemeClr val="dk1"/>
              </a:solidFill>
            </a:endParaRPr>
          </a:p>
          <a:p>
            <a:pPr indent="0" lvl="0" marL="0" rtl="0" algn="l">
              <a:lnSpc>
                <a:spcPct val="115000"/>
              </a:lnSpc>
              <a:spcBef>
                <a:spcPts val="1200"/>
              </a:spcBef>
              <a:spcAft>
                <a:spcPts val="0"/>
              </a:spcAft>
              <a:buSzPts val="1100"/>
              <a:buNone/>
            </a:pPr>
            <a:r>
              <a:rPr lang="en">
                <a:solidFill>
                  <a:schemeClr val="dk1"/>
                </a:solidFill>
              </a:rPr>
              <a:t>The mobile app offers a range of features to enhance the travel and expense process for both employees and approvers, though the full </a:t>
            </a:r>
            <a:r>
              <a:rPr b="1" lang="en">
                <a:solidFill>
                  <a:schemeClr val="dk1"/>
                </a:solidFill>
              </a:rPr>
              <a:t>Travel module is currently unavailable</a:t>
            </a:r>
            <a:r>
              <a:rPr lang="en">
                <a:solidFill>
                  <a:schemeClr val="dk1"/>
                </a:solidFill>
              </a:rPr>
              <a:t> on the app. End users, however, </a:t>
            </a:r>
            <a:r>
              <a:rPr b="1" lang="en">
                <a:solidFill>
                  <a:schemeClr val="dk1"/>
                </a:solidFill>
              </a:rPr>
              <a:t>CAN use the mobile app to submit expense reports, upload receipts, and conduct approvals.</a:t>
            </a:r>
            <a:endParaRPr>
              <a:solidFill>
                <a:schemeClr val="dk1"/>
              </a:solidFill>
            </a:endParaRPr>
          </a:p>
          <a:p>
            <a:pPr indent="0" lvl="0" marL="0" rtl="0" algn="l">
              <a:lnSpc>
                <a:spcPct val="115000"/>
              </a:lnSpc>
              <a:spcBef>
                <a:spcPts val="1200"/>
              </a:spcBef>
              <a:spcAft>
                <a:spcPts val="0"/>
              </a:spcAft>
              <a:buSzPts val="1100"/>
              <a:buNone/>
            </a:pPr>
            <a:r>
              <a:rPr b="1" lang="en">
                <a:solidFill>
                  <a:schemeClr val="dk1"/>
                </a:solidFill>
              </a:rPr>
              <a:t>Key Features:</a:t>
            </a:r>
            <a:endParaRPr b="1">
              <a:solidFill>
                <a:schemeClr val="dk1"/>
              </a:solidFill>
            </a:endParaRPr>
          </a:p>
          <a:p>
            <a:pPr indent="-298450" lvl="1" marL="457200" rtl="0" algn="l">
              <a:lnSpc>
                <a:spcPct val="115000"/>
              </a:lnSpc>
              <a:spcBef>
                <a:spcPts val="1200"/>
              </a:spcBef>
              <a:spcAft>
                <a:spcPts val="0"/>
              </a:spcAft>
              <a:buClr>
                <a:schemeClr val="dk1"/>
              </a:buClr>
              <a:buSzPts val="1100"/>
              <a:buChar char="○"/>
            </a:pPr>
            <a:r>
              <a:rPr b="1" lang="en">
                <a:solidFill>
                  <a:schemeClr val="dk1"/>
                </a:solidFill>
              </a:rPr>
              <a:t>Instant Receipt Capture:</a:t>
            </a:r>
            <a:r>
              <a:rPr lang="en">
                <a:solidFill>
                  <a:schemeClr val="dk1"/>
                </a:solidFill>
              </a:rPr>
              <a:t> Travelers can capture receipts instantly with the mobile camera.</a:t>
            </a:r>
            <a:endParaRPr>
              <a:solidFill>
                <a:schemeClr val="dk1"/>
              </a:solidFill>
            </a:endParaRPr>
          </a:p>
          <a:p>
            <a:pPr indent="-298450" lvl="1" marL="457200" rtl="0" algn="l">
              <a:lnSpc>
                <a:spcPct val="115000"/>
              </a:lnSpc>
              <a:spcBef>
                <a:spcPts val="0"/>
              </a:spcBef>
              <a:spcAft>
                <a:spcPts val="0"/>
              </a:spcAft>
              <a:buClr>
                <a:schemeClr val="dk1"/>
              </a:buClr>
              <a:buSzPts val="1100"/>
              <a:buChar char="○"/>
            </a:pPr>
            <a:r>
              <a:rPr b="1" lang="en">
                <a:solidFill>
                  <a:schemeClr val="dk1"/>
                </a:solidFill>
              </a:rPr>
              <a:t>Automated Expense Creation:</a:t>
            </a:r>
            <a:r>
              <a:rPr lang="en">
                <a:solidFill>
                  <a:schemeClr val="dk1"/>
                </a:solidFill>
              </a:rPr>
              <a:t> The app uses receipt scanning to automatically parse details like the expense amount and category, significantly reducing data entry. It also enables a three-way match with the credit card expense and e-receipt.</a:t>
            </a:r>
            <a:endParaRPr>
              <a:solidFill>
                <a:schemeClr val="dk1"/>
              </a:solidFill>
            </a:endParaRPr>
          </a:p>
          <a:p>
            <a:pPr indent="-298450" lvl="1" marL="457200" rtl="0" algn="l">
              <a:lnSpc>
                <a:spcPct val="115000"/>
              </a:lnSpc>
              <a:spcBef>
                <a:spcPts val="0"/>
              </a:spcBef>
              <a:spcAft>
                <a:spcPts val="0"/>
              </a:spcAft>
              <a:buClr>
                <a:schemeClr val="dk1"/>
              </a:buClr>
              <a:buSzPts val="1100"/>
              <a:buChar char="○"/>
            </a:pPr>
            <a:r>
              <a:rPr b="1" lang="en">
                <a:solidFill>
                  <a:schemeClr val="dk1"/>
                </a:solidFill>
              </a:rPr>
              <a:t>Intelligent Expense Categorization:</a:t>
            </a:r>
            <a:r>
              <a:rPr lang="en">
                <a:solidFill>
                  <a:schemeClr val="dk1"/>
                </a:solidFill>
              </a:rPr>
              <a:t> The app automatically assigns expense types (e.g., rental car fuel) from a receipt image. </a:t>
            </a:r>
            <a:endParaRPr>
              <a:solidFill>
                <a:schemeClr val="dk1"/>
              </a:solidFill>
            </a:endParaRPr>
          </a:p>
          <a:p>
            <a:pPr indent="-298450" lvl="1" marL="457200" rtl="0" algn="l">
              <a:lnSpc>
                <a:spcPct val="115000"/>
              </a:lnSpc>
              <a:spcBef>
                <a:spcPts val="0"/>
              </a:spcBef>
              <a:spcAft>
                <a:spcPts val="0"/>
              </a:spcAft>
              <a:buClr>
                <a:schemeClr val="dk1"/>
              </a:buClr>
              <a:buSzPts val="1100"/>
              <a:buChar char="○"/>
            </a:pPr>
            <a:r>
              <a:rPr b="1" lang="en">
                <a:solidFill>
                  <a:schemeClr val="dk1"/>
                </a:solidFill>
              </a:rPr>
              <a:t>Expense Report Submission:</a:t>
            </a:r>
            <a:r>
              <a:rPr lang="en">
                <a:solidFill>
                  <a:schemeClr val="dk1"/>
                </a:solidFill>
              </a:rPr>
              <a:t> Travelers can easily create and submit expense reports on the go, resulting in faster reimbursements.</a:t>
            </a:r>
            <a:endParaRPr b="1">
              <a:solidFill>
                <a:schemeClr val="dk1"/>
              </a:solidFill>
            </a:endParaRPr>
          </a:p>
          <a:p>
            <a:pPr indent="-298450" lvl="1" marL="457200" rtl="0" algn="l">
              <a:lnSpc>
                <a:spcPct val="115000"/>
              </a:lnSpc>
              <a:spcBef>
                <a:spcPts val="0"/>
              </a:spcBef>
              <a:spcAft>
                <a:spcPts val="0"/>
              </a:spcAft>
              <a:buClr>
                <a:schemeClr val="dk1"/>
              </a:buClr>
              <a:buSzPts val="1100"/>
              <a:buChar char="○"/>
            </a:pPr>
            <a:r>
              <a:rPr b="1" lang="en">
                <a:solidFill>
                  <a:schemeClr val="dk1"/>
                </a:solidFill>
              </a:rPr>
              <a:t>Approver Functionality:</a:t>
            </a:r>
            <a:r>
              <a:rPr lang="en">
                <a:solidFill>
                  <a:schemeClr val="dk1"/>
                </a:solidFill>
              </a:rPr>
              <a:t> Approvers can conduct all necessary approvals directly within the mobile app, ensuring timely review and keeping business processes moving.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Travel (Coming Soon): </a:t>
            </a:r>
            <a:r>
              <a:rPr lang="en">
                <a:solidFill>
                  <a:schemeClr val="dk1"/>
                </a:solidFill>
              </a:rPr>
              <a:t>Trip booking functionality is currently </a:t>
            </a:r>
            <a:r>
              <a:rPr i="1" lang="en">
                <a:solidFill>
                  <a:schemeClr val="dk1"/>
                </a:solidFill>
              </a:rPr>
              <a:t>not</a:t>
            </a:r>
            <a:r>
              <a:rPr lang="en">
                <a:solidFill>
                  <a:schemeClr val="dk1"/>
                </a:solidFill>
              </a:rPr>
              <a:t> available in the mobile app due to an upcoming SAP Concur version update but is expected to be available in FOC3</a:t>
            </a:r>
            <a:endParaRPr>
              <a:solidFill>
                <a:schemeClr val="dk1"/>
              </a:solidFill>
            </a:endParaRPr>
          </a:p>
          <a:p>
            <a:pPr indent="0" lvl="0" marL="0" rtl="0" algn="l">
              <a:lnSpc>
                <a:spcPct val="115000"/>
              </a:lnSpc>
              <a:spcBef>
                <a:spcPts val="1200"/>
              </a:spcBef>
              <a:spcAft>
                <a:spcPts val="0"/>
              </a:spcAft>
              <a:buSzPts val="1100"/>
              <a:buNone/>
            </a:pPr>
            <a:r>
              <a:rPr b="1" lang="en">
                <a:solidFill>
                  <a:schemeClr val="dk1"/>
                </a:solidFill>
              </a:rPr>
              <a:t>GO.gov Benefits:</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User Experience and Efficiency:</a:t>
            </a:r>
            <a:endParaRPr b="1">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User-friendly experience with an intuitive timeline view of expenses.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Reduced data entry and fewer errors/lost receipts thanks to built-in automation.</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Enhanced visibility with instant card data and expense creation.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Workflow and Reimbursement:</a:t>
            </a:r>
            <a:endParaRPr b="1">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Faster reimbursements, leading to happier employees.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Streamlined workflows that keep business moving, regardless of location.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Approver Functionality:</a:t>
            </a:r>
            <a:endParaRPr b="1">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Review and approve requests and expense reports on time, every time, regardless of location</a:t>
            </a:r>
            <a:endParaRPr>
              <a:solidFill>
                <a:srgbClr val="0000FF"/>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rgbClr val="303030"/>
                </a:solidFill>
                <a:latin typeface="Roboto"/>
                <a:ea typeface="Roboto"/>
                <a:cs typeface="Roboto"/>
                <a:sym typeface="Roboto"/>
              </a:rPr>
              <a:t>Charge Card Integration </a:t>
            </a:r>
            <a:endParaRPr b="1" sz="1200">
              <a:solidFill>
                <a:srgbClr val="303030"/>
              </a:solidFill>
              <a:latin typeface="Roboto"/>
              <a:ea typeface="Roboto"/>
              <a:cs typeface="Roboto"/>
              <a:sym typeface="Roboto"/>
            </a:endParaRPr>
          </a:p>
          <a:p>
            <a:pPr indent="0" lvl="0" marL="0" rtl="0" algn="l">
              <a:lnSpc>
                <a:spcPct val="115000"/>
              </a:lnSpc>
              <a:spcBef>
                <a:spcPts val="400"/>
              </a:spcBef>
              <a:spcAft>
                <a:spcPts val="0"/>
              </a:spcAft>
              <a:buClr>
                <a:schemeClr val="dk1"/>
              </a:buClr>
              <a:buSzPts val="1100"/>
              <a:buFont typeface="Arial"/>
              <a:buNone/>
            </a:pPr>
            <a:r>
              <a:rPr lang="en" sz="1200">
                <a:solidFill>
                  <a:srgbClr val="303030"/>
                </a:solidFill>
                <a:latin typeface="Roboto"/>
                <a:ea typeface="Roboto"/>
                <a:cs typeface="Roboto"/>
                <a:sym typeface="Roboto"/>
              </a:rPr>
              <a:t>The integrated charge card feed offers a key control for travel expenses, enhancing fraud, waste, and abuse protection.</a:t>
            </a:r>
            <a:endParaRPr sz="1200">
              <a:solidFill>
                <a:srgbClr val="303030"/>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Key Features and Controls:</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Automatic Transaction Pull:</a:t>
            </a:r>
            <a:r>
              <a:rPr lang="en">
                <a:solidFill>
                  <a:schemeClr val="dk1"/>
                </a:solidFill>
              </a:rPr>
              <a:t> The charge card feed automatically pulls posted transactions into the traveler's profile.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Mandatory Claiming:</a:t>
            </a:r>
            <a:r>
              <a:rPr lang="en">
                <a:solidFill>
                  <a:schemeClr val="dk1"/>
                </a:solidFill>
              </a:rPr>
              <a:t> Travelers cannot delete these automatically added transactions; they must be claimed on an expense report.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Timing:</a:t>
            </a:r>
            <a:r>
              <a:rPr lang="en">
                <a:solidFill>
                  <a:schemeClr val="dk1"/>
                </a:solidFill>
              </a:rPr>
              <a:t> Once a charge becomes a posted transaction (typically a day after swiping the travel card), it appears in the traveler's profile.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Key Benefits:</a:t>
            </a:r>
            <a:endParaRPr b="1">
              <a:solidFill>
                <a:schemeClr val="dk1"/>
              </a:solidFill>
            </a:endParaRPr>
          </a:p>
          <a:p>
            <a:pPr indent="-298450" lvl="1" marL="914400" rtl="0" algn="l">
              <a:lnSpc>
                <a:spcPct val="115000"/>
              </a:lnSpc>
              <a:spcBef>
                <a:spcPts val="1200"/>
              </a:spcBef>
              <a:spcAft>
                <a:spcPts val="0"/>
              </a:spcAft>
              <a:buClr>
                <a:schemeClr val="dk1"/>
              </a:buClr>
              <a:buSzPts val="1100"/>
              <a:buChar char="○"/>
            </a:pPr>
            <a:r>
              <a:rPr lang="en">
                <a:solidFill>
                  <a:schemeClr val="dk1"/>
                </a:solidFill>
              </a:rPr>
              <a:t>Creates a control around the travel card.</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Minimizes delinquencies and fraudulent charges.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Allows travelers to easily add all miscellaneous Individually Billed Account (IBA) charges to their expense report.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advanced technical feature provides an additional, much-needed layer of protection against fraud, waste, and abuse that has not been available until now, especially for users transitioning from ETS2 to GO.gov.</a:t>
            </a:r>
            <a:endParaRPr b="1" sz="12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Automatic Expense Inclusion and the 30% Gross Up:</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Automatic Addition:</a:t>
            </a:r>
            <a:r>
              <a:rPr lang="en">
                <a:solidFill>
                  <a:schemeClr val="dk1"/>
                </a:solidFill>
              </a:rPr>
              <a:t> If the booking module is used, basic expenses (airfare, lodging, and travel allowances based on work location) are automatically accounted for on the travel request.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The 30% Gross Up:</a:t>
            </a:r>
            <a:r>
              <a:rPr lang="en">
                <a:solidFill>
                  <a:schemeClr val="dk1"/>
                </a:solidFill>
              </a:rPr>
              <a:t> This feature is a key simplification measure.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
                <a:solidFill>
                  <a:schemeClr val="dk1"/>
                </a:solidFill>
              </a:rPr>
              <a:t>Intent:</a:t>
            </a:r>
            <a:r>
              <a:rPr lang="en">
                <a:solidFill>
                  <a:schemeClr val="dk1"/>
                </a:solidFill>
              </a:rPr>
              <a:t> It is designed to eliminate the need for travelers to manually input estimated miscellaneous expenses (e.g., taxi, Uber, airport parking, or to/from-hotel transportation).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
                <a:solidFill>
                  <a:schemeClr val="dk1"/>
                </a:solidFill>
              </a:rPr>
              <a:t>Mechanism:</a:t>
            </a:r>
            <a:r>
              <a:rPr lang="en">
                <a:solidFill>
                  <a:schemeClr val="dk1"/>
                </a:solidFill>
              </a:rPr>
              <a:t> A 30% gross up is added to the request </a:t>
            </a:r>
            <a:r>
              <a:rPr i="1" lang="en">
                <a:solidFill>
                  <a:schemeClr val="dk1"/>
                </a:solidFill>
              </a:rPr>
              <a:t>after</a:t>
            </a:r>
            <a:r>
              <a:rPr lang="en">
                <a:solidFill>
                  <a:schemeClr val="dk1"/>
                </a:solidFill>
              </a:rPr>
              <a:t> it is submitted for approval.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Other Fees:</a:t>
            </a:r>
            <a:r>
              <a:rPr lang="en">
                <a:solidFill>
                  <a:schemeClr val="dk1"/>
                </a:solidFill>
              </a:rPr>
              <a:t> The TMC fee and the Service Access Fee (SAF) are also added </a:t>
            </a:r>
            <a:r>
              <a:rPr i="1" lang="en">
                <a:solidFill>
                  <a:schemeClr val="dk1"/>
                </a:solidFill>
              </a:rPr>
              <a:t>after</a:t>
            </a:r>
            <a:r>
              <a:rPr lang="en">
                <a:solidFill>
                  <a:schemeClr val="dk1"/>
                </a:solidFill>
              </a:rPr>
              <a:t> the request is submitted. Travelers will see the 30% gross up, TMC fee, and SAF on the submitted request document, not during the initial creation.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Limited Expense Types:</a:t>
            </a:r>
            <a:r>
              <a:rPr lang="en">
                <a:solidFill>
                  <a:schemeClr val="dk1"/>
                </a:solidFill>
              </a:rPr>
              <a:t> The system limits the number of expense types that can be manually added to a request, as most miscellaneous costs are covered by the 30% gross up.</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100"/>
              <a:buNone/>
            </a:pPr>
            <a:r>
              <a:rPr lang="en"/>
              <a:t>Opening: GO.gov incorporates the government's existing travel programs.</a:t>
            </a:r>
            <a:endParaRPr/>
          </a:p>
          <a:p>
            <a:pPr indent="0" lvl="0" marL="457200" rtl="0" algn="l">
              <a:lnSpc>
                <a:spcPct val="115000"/>
              </a:lnSpc>
              <a:spcBef>
                <a:spcPts val="0"/>
              </a:spcBef>
              <a:spcAft>
                <a:spcPts val="0"/>
              </a:spcAft>
              <a:buSzPts val="1100"/>
              <a:buNone/>
            </a:pPr>
            <a:r>
              <a:rPr lang="en"/>
              <a:t>Main: Let's meet GSA's travel programs: Rideshare, FedRooms, City Pair Program, and lodging.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Opening</a:t>
            </a:r>
            <a:endParaRPr/>
          </a:p>
          <a:p>
            <a:pPr indent="-298450" lvl="1" marL="914400" rtl="0" algn="l">
              <a:lnSpc>
                <a:spcPct val="100000"/>
              </a:lnSpc>
              <a:spcBef>
                <a:spcPts val="0"/>
              </a:spcBef>
              <a:spcAft>
                <a:spcPts val="0"/>
              </a:spcAft>
              <a:buSzPts val="1100"/>
              <a:buChar char="○"/>
            </a:pPr>
            <a:r>
              <a:rPr lang="en"/>
              <a:t>GSA’s Rideshare program with Uber delivers measurable savings, convenience, and modernization in line with GSA’s OneGov strategy</a:t>
            </a:r>
            <a:endParaRPr/>
          </a:p>
          <a:p>
            <a:pPr indent="-298450" lvl="1" marL="914400" rtl="0" algn="l">
              <a:lnSpc>
                <a:spcPct val="100000"/>
              </a:lnSpc>
              <a:spcBef>
                <a:spcPts val="0"/>
              </a:spcBef>
              <a:spcAft>
                <a:spcPts val="0"/>
              </a:spcAft>
              <a:buSzPts val="1100"/>
              <a:buChar char="○"/>
            </a:pPr>
            <a:r>
              <a:rPr lang="en"/>
              <a:t>GSA's Rideshare program with Uber takes advantage of last mile and local travel solutions at a steep discount</a:t>
            </a:r>
            <a:endParaRPr/>
          </a:p>
          <a:p>
            <a:pPr indent="-298450" lvl="0" marL="457200" rtl="0" algn="l">
              <a:lnSpc>
                <a:spcPct val="100000"/>
              </a:lnSpc>
              <a:spcBef>
                <a:spcPts val="0"/>
              </a:spcBef>
              <a:spcAft>
                <a:spcPts val="0"/>
              </a:spcAft>
              <a:buSzPts val="1100"/>
              <a:buChar char="●"/>
            </a:pPr>
            <a:r>
              <a:rPr lang="en"/>
              <a:t>Main Points</a:t>
            </a:r>
            <a:endParaRPr/>
          </a:p>
          <a:p>
            <a:pPr indent="-298450" lvl="1" marL="914400" rtl="0" algn="l">
              <a:lnSpc>
                <a:spcPct val="100000"/>
              </a:lnSpc>
              <a:spcBef>
                <a:spcPts val="0"/>
              </a:spcBef>
              <a:spcAft>
                <a:spcPts val="0"/>
              </a:spcAft>
              <a:buSzPts val="1100"/>
              <a:buChar char="○"/>
            </a:pPr>
            <a:r>
              <a:rPr lang="en">
                <a:solidFill>
                  <a:schemeClr val="dk1"/>
                </a:solidFill>
              </a:rPr>
              <a:t>GSA's Rideshare program with Uber</a:t>
            </a:r>
            <a:r>
              <a:rPr lang="en"/>
              <a:t> supports your agency's mission</a:t>
            </a:r>
            <a:endParaRPr/>
          </a:p>
          <a:p>
            <a:pPr indent="-298450" lvl="2" marL="1371600" rtl="0" algn="l">
              <a:lnSpc>
                <a:spcPct val="100000"/>
              </a:lnSpc>
              <a:spcBef>
                <a:spcPts val="0"/>
              </a:spcBef>
              <a:spcAft>
                <a:spcPts val="0"/>
              </a:spcAft>
              <a:buSzPts val="1100"/>
              <a:buChar char="■"/>
            </a:pPr>
            <a:r>
              <a:rPr lang="en"/>
              <a:t>supports TDY, local travel, health ride needs, and shuttle and Fleet augmentation</a:t>
            </a:r>
            <a:endParaRPr/>
          </a:p>
          <a:p>
            <a:pPr indent="-298450" lvl="2" marL="1371600" rtl="0" algn="l">
              <a:lnSpc>
                <a:spcPct val="100000"/>
              </a:lnSpc>
              <a:spcBef>
                <a:spcPts val="0"/>
              </a:spcBef>
              <a:spcAft>
                <a:spcPts val="0"/>
              </a:spcAft>
              <a:buSzPts val="1100"/>
              <a:buChar char="■"/>
            </a:pPr>
            <a:r>
              <a:rPr lang="en"/>
              <a:t>currently holds 22% marketshare</a:t>
            </a:r>
            <a:endParaRPr/>
          </a:p>
          <a:p>
            <a:pPr indent="-298450" lvl="1" marL="914400" rtl="0" algn="l">
              <a:lnSpc>
                <a:spcPct val="100000"/>
              </a:lnSpc>
              <a:spcBef>
                <a:spcPts val="0"/>
              </a:spcBef>
              <a:spcAft>
                <a:spcPts val="0"/>
              </a:spcAft>
              <a:buSzPts val="1100"/>
              <a:buChar char="○"/>
            </a:pPr>
            <a:r>
              <a:rPr lang="en"/>
              <a:t>There are several key benefits, including data insights, compliance, and global service coverage</a:t>
            </a:r>
            <a:endParaRPr/>
          </a:p>
          <a:p>
            <a:pPr indent="-298450" lvl="1" marL="914400" rtl="0" algn="l">
              <a:lnSpc>
                <a:spcPct val="100000"/>
              </a:lnSpc>
              <a:spcBef>
                <a:spcPts val="0"/>
              </a:spcBef>
              <a:spcAft>
                <a:spcPts val="0"/>
              </a:spcAft>
              <a:buSzPts val="1100"/>
              <a:buChar char="○"/>
            </a:pPr>
            <a:r>
              <a:rPr lang="en">
                <a:solidFill>
                  <a:schemeClr val="dk1"/>
                </a:solidFill>
              </a:rPr>
              <a:t>GSA's Rideshare program with Uber</a:t>
            </a:r>
            <a:r>
              <a:rPr lang="en"/>
              <a:t> offers real savings opportunities</a:t>
            </a:r>
            <a:endParaRPr/>
          </a:p>
          <a:p>
            <a:pPr indent="-298450" lvl="2" marL="1371600" rtl="0" algn="l">
              <a:lnSpc>
                <a:spcPct val="100000"/>
              </a:lnSpc>
              <a:spcBef>
                <a:spcPts val="0"/>
              </a:spcBef>
              <a:spcAft>
                <a:spcPts val="0"/>
              </a:spcAft>
              <a:buSzPts val="1100"/>
              <a:buChar char="■"/>
            </a:pPr>
            <a:r>
              <a:rPr lang="en"/>
              <a:t>$15.9M annually compared to commercial TNCs (Uber, Lyft)</a:t>
            </a:r>
            <a:endParaRPr/>
          </a:p>
          <a:p>
            <a:pPr indent="-298450" lvl="2" marL="1371600" rtl="0" algn="l">
              <a:lnSpc>
                <a:spcPct val="100000"/>
              </a:lnSpc>
              <a:spcBef>
                <a:spcPts val="0"/>
              </a:spcBef>
              <a:spcAft>
                <a:spcPts val="0"/>
              </a:spcAft>
              <a:buSzPts val="1100"/>
              <a:buChar char="■"/>
            </a:pPr>
            <a:r>
              <a:rPr lang="en"/>
              <a:t>$14.6M annually compared to taxis</a:t>
            </a:r>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GSA's Rideshare program with Uber is built into the GO.gov platform.</a:t>
            </a:r>
            <a:endParaRPr>
              <a:solidFill>
                <a:schemeClr val="dk1"/>
              </a:solidFill>
            </a:endParaRPr>
          </a:p>
          <a:p>
            <a:pPr indent="-298450" lvl="2" marL="1371600" rtl="0" algn="l">
              <a:lnSpc>
                <a:spcPct val="100000"/>
              </a:lnSpc>
              <a:spcBef>
                <a:spcPts val="0"/>
              </a:spcBef>
              <a:spcAft>
                <a:spcPts val="0"/>
              </a:spcAft>
              <a:buClr>
                <a:schemeClr val="dk1"/>
              </a:buClr>
              <a:buSzPts val="1100"/>
              <a:buFont typeface="Montserrat"/>
              <a:buChar char="■"/>
            </a:pPr>
            <a:r>
              <a:rPr lang="en">
                <a:solidFill>
                  <a:schemeClr val="dk1"/>
                </a:solidFill>
              </a:rPr>
              <a:t>Automated backend receipt forwarding provides agencies with visibility into actual rideshare expenditures, enhancing transparency and audit readiness</a:t>
            </a:r>
            <a:endParaRPr>
              <a:solidFill>
                <a:schemeClr val="dk1"/>
              </a:solidFill>
            </a:endParaRPr>
          </a:p>
          <a:p>
            <a:pPr indent="-298450" lvl="2" marL="1371600" rtl="0" algn="l">
              <a:lnSpc>
                <a:spcPct val="100000"/>
              </a:lnSpc>
              <a:spcBef>
                <a:spcPts val="0"/>
              </a:spcBef>
              <a:spcAft>
                <a:spcPts val="0"/>
              </a:spcAft>
              <a:buClr>
                <a:schemeClr val="dk1"/>
              </a:buClr>
              <a:buSzPts val="1100"/>
              <a:buFont typeface="Montserrat"/>
              <a:buChar char="■"/>
            </a:pPr>
            <a:r>
              <a:rPr lang="en">
                <a:solidFill>
                  <a:schemeClr val="dk1"/>
                </a:solidFill>
              </a:rPr>
              <a:t>Popups for rideshare policy compliance ensures travelers utilize the approved rideshare solution with the government discount, maximizing savings and policy adherence</a:t>
            </a:r>
            <a:endParaRPr>
              <a:solidFill>
                <a:schemeClr val="dk1"/>
              </a:solidFill>
            </a:endParaRPr>
          </a:p>
          <a:p>
            <a:pPr indent="-298450" lvl="2" marL="1371600" rtl="0" algn="l">
              <a:lnSpc>
                <a:spcPct val="100000"/>
              </a:lnSpc>
              <a:spcBef>
                <a:spcPts val="0"/>
              </a:spcBef>
              <a:spcAft>
                <a:spcPts val="0"/>
              </a:spcAft>
              <a:buClr>
                <a:schemeClr val="dk1"/>
              </a:buClr>
              <a:buSzPts val="1100"/>
              <a:buChar char="■"/>
            </a:pPr>
            <a:r>
              <a:rPr lang="en">
                <a:solidFill>
                  <a:schemeClr val="dk1"/>
                </a:solidFill>
              </a:rPr>
              <a:t>$500K Additional Annual Federal Government Savings Potential</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Rideshare's current partner is Uber for Government</a:t>
            </a:r>
            <a:endParaRPr>
              <a:solidFill>
                <a:schemeClr val="dk1"/>
              </a:solidFill>
            </a:endParaRPr>
          </a:p>
          <a:p>
            <a:pPr indent="-298450" lvl="2" marL="1371600" rtl="0" algn="l">
              <a:lnSpc>
                <a:spcPct val="100000"/>
              </a:lnSpc>
              <a:spcBef>
                <a:spcPts val="0"/>
              </a:spcBef>
              <a:spcAft>
                <a:spcPts val="0"/>
              </a:spcAft>
              <a:buClr>
                <a:schemeClr val="dk1"/>
              </a:buClr>
              <a:buSzPts val="1100"/>
              <a:buChar char="■"/>
            </a:pPr>
            <a:r>
              <a:rPr lang="en">
                <a:solidFill>
                  <a:schemeClr val="dk1"/>
                </a:solidFill>
              </a:rPr>
              <a:t>Uber is offering complimentary Uber One membership through October 1, 2027, for federal employees if you sign up for Uber for Business</a:t>
            </a:r>
            <a:endParaRPr>
              <a:solidFill>
                <a:schemeClr val="dk1"/>
              </a:solidFill>
            </a:endParaRPr>
          </a:p>
          <a:p>
            <a:pPr indent="-298450" lvl="2" marL="1371600" rtl="0" algn="l">
              <a:lnSpc>
                <a:spcPct val="100000"/>
              </a:lnSpc>
              <a:spcBef>
                <a:spcPts val="0"/>
              </a:spcBef>
              <a:spcAft>
                <a:spcPts val="0"/>
              </a:spcAft>
              <a:buClr>
                <a:schemeClr val="dk1"/>
              </a:buClr>
              <a:buSzPts val="1100"/>
              <a:buChar char="■"/>
            </a:pPr>
            <a:r>
              <a:rPr lang="en">
                <a:solidFill>
                  <a:schemeClr val="dk1"/>
                </a:solidFill>
              </a:rPr>
              <a:t>get separate work and personal Uber receipts</a:t>
            </a:r>
            <a:endParaRPr>
              <a:solidFill>
                <a:schemeClr val="dk1"/>
              </a:solidFill>
            </a:endParaRPr>
          </a:p>
          <a:p>
            <a:pPr indent="-298450" lvl="2" marL="1371600" rtl="0" algn="l">
              <a:lnSpc>
                <a:spcPct val="100000"/>
              </a:lnSpc>
              <a:spcBef>
                <a:spcPts val="0"/>
              </a:spcBef>
              <a:spcAft>
                <a:spcPts val="0"/>
              </a:spcAft>
              <a:buClr>
                <a:schemeClr val="dk1"/>
              </a:buClr>
              <a:buSzPts val="1100"/>
              <a:buChar char="■"/>
            </a:pPr>
            <a:r>
              <a:rPr lang="en">
                <a:solidFill>
                  <a:schemeClr val="dk1"/>
                </a:solidFill>
              </a:rPr>
              <a:t>24/7 support and white glove business service</a:t>
            </a:r>
            <a:endParaRPr>
              <a:solidFill>
                <a:schemeClr val="dk1"/>
              </a:solidFill>
            </a:endParaRPr>
          </a:p>
          <a:p>
            <a:pPr indent="-298450" lvl="2" marL="1371600" rtl="0" algn="l">
              <a:lnSpc>
                <a:spcPct val="100000"/>
              </a:lnSpc>
              <a:spcBef>
                <a:spcPts val="0"/>
              </a:spcBef>
              <a:spcAft>
                <a:spcPts val="0"/>
              </a:spcAft>
              <a:buClr>
                <a:schemeClr val="dk1"/>
              </a:buClr>
              <a:buSzPts val="1100"/>
              <a:buChar char="■"/>
            </a:pPr>
            <a:r>
              <a:rPr lang="en">
                <a:solidFill>
                  <a:schemeClr val="dk1"/>
                </a:solidFill>
              </a:rPr>
              <a:t>Discounts on every business trip</a:t>
            </a:r>
            <a:endParaRPr>
              <a:solidFill>
                <a:schemeClr val="dk1"/>
              </a:solidFill>
            </a:endParaRPr>
          </a:p>
          <a:p>
            <a:pPr indent="-298450" lvl="2" marL="1371600" rtl="0" algn="l">
              <a:lnSpc>
                <a:spcPct val="100000"/>
              </a:lnSpc>
              <a:spcBef>
                <a:spcPts val="0"/>
              </a:spcBef>
              <a:spcAft>
                <a:spcPts val="0"/>
              </a:spcAft>
              <a:buClr>
                <a:schemeClr val="dk1"/>
              </a:buClr>
              <a:buSzPts val="1100"/>
              <a:buChar char="■"/>
            </a:pPr>
            <a:r>
              <a:rPr lang="en">
                <a:solidFill>
                  <a:schemeClr val="dk1"/>
                </a:solidFill>
              </a:rPr>
              <a:t>Use the QR code shown here to sign up.</a:t>
            </a:r>
            <a:endParaRPr>
              <a:solidFill>
                <a:schemeClr val="dk1"/>
              </a:solidFill>
            </a:endParaRPr>
          </a:p>
          <a:p>
            <a:pPr indent="-298450" lvl="2" marL="1371600" rtl="0" algn="l">
              <a:lnSpc>
                <a:spcPct val="100000"/>
              </a:lnSpc>
              <a:spcBef>
                <a:spcPts val="0"/>
              </a:spcBef>
              <a:spcAft>
                <a:spcPts val="0"/>
              </a:spcAft>
              <a:buClr>
                <a:schemeClr val="dk1"/>
              </a:buClr>
              <a:buSzPts val="1100"/>
              <a:buChar char="■"/>
            </a:pPr>
            <a:r>
              <a:rPr lang="en">
                <a:solidFill>
                  <a:schemeClr val="dk1"/>
                </a:solidFill>
              </a:rPr>
              <a:t>Since October, we’ve had a 26% increase in sign ups</a:t>
            </a:r>
            <a:endParaRPr>
              <a:solidFill>
                <a:schemeClr val="dk1"/>
              </a:solidFill>
            </a:endParaRPr>
          </a:p>
          <a:p>
            <a:pPr indent="-298450" lvl="0" marL="457200" rtl="0" algn="l">
              <a:lnSpc>
                <a:spcPct val="100000"/>
              </a:lnSpc>
              <a:spcBef>
                <a:spcPts val="0"/>
              </a:spcBef>
              <a:spcAft>
                <a:spcPts val="0"/>
              </a:spcAft>
              <a:buSzPts val="1100"/>
              <a:buChar char="●"/>
            </a:pPr>
            <a:r>
              <a:rPr lang="en"/>
              <a:t>Transition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Opening</a:t>
            </a:r>
            <a:endParaRPr/>
          </a:p>
          <a:p>
            <a:pPr indent="-298450" lvl="1" marL="914400" rtl="0" algn="l">
              <a:lnSpc>
                <a:spcPct val="100000"/>
              </a:lnSpc>
              <a:spcBef>
                <a:spcPts val="0"/>
              </a:spcBef>
              <a:spcAft>
                <a:spcPts val="0"/>
              </a:spcAft>
              <a:buSzPts val="1100"/>
              <a:buChar char="○"/>
            </a:pPr>
            <a:r>
              <a:rPr lang="en">
                <a:solidFill>
                  <a:schemeClr val="dk1"/>
                </a:solidFill>
              </a:rPr>
              <a:t>The government purchases airfare through the City Pair Program</a:t>
            </a:r>
            <a:endParaRPr>
              <a:solidFill>
                <a:schemeClr val="dk1"/>
              </a:solidFill>
            </a:endParaRPr>
          </a:p>
          <a:p>
            <a:pPr indent="-298450" lvl="2" marL="1371600" rtl="0" algn="l">
              <a:lnSpc>
                <a:spcPct val="100000"/>
              </a:lnSpc>
              <a:spcBef>
                <a:spcPts val="0"/>
              </a:spcBef>
              <a:spcAft>
                <a:spcPts val="0"/>
              </a:spcAft>
              <a:buSzPts val="1100"/>
              <a:buChar char="■"/>
            </a:pPr>
            <a:r>
              <a:rPr lang="en">
                <a:solidFill>
                  <a:schemeClr val="dk1"/>
                </a:solidFill>
              </a:rPr>
              <a:t>first</a:t>
            </a:r>
            <a:r>
              <a:rPr lang="en"/>
              <a:t> was developed in 1980</a:t>
            </a:r>
            <a:endParaRPr/>
          </a:p>
          <a:p>
            <a:pPr indent="-298450" lvl="2" marL="1371600" rtl="0" algn="l">
              <a:lnSpc>
                <a:spcPct val="100000"/>
              </a:lnSpc>
              <a:spcBef>
                <a:spcPts val="0"/>
              </a:spcBef>
              <a:spcAft>
                <a:spcPts val="0"/>
              </a:spcAft>
              <a:buSzPts val="1100"/>
              <a:buChar char="■"/>
            </a:pPr>
            <a:r>
              <a:rPr lang="en"/>
              <a:t>now is the world’s largest corporate air program</a:t>
            </a:r>
            <a:endParaRPr/>
          </a:p>
          <a:p>
            <a:pPr indent="-298450" lvl="1" marL="914400" rtl="0" algn="l">
              <a:lnSpc>
                <a:spcPct val="100000"/>
              </a:lnSpc>
              <a:spcBef>
                <a:spcPts val="0"/>
              </a:spcBef>
              <a:spcAft>
                <a:spcPts val="0"/>
              </a:spcAft>
              <a:buSzPts val="1100"/>
              <a:buChar char="○"/>
            </a:pPr>
            <a:r>
              <a:rPr lang="en"/>
              <a:t>City Pair provides the best fares for flexible travel and excellent discounts for governmentwide savings.</a:t>
            </a:r>
            <a:endParaRPr/>
          </a:p>
          <a:p>
            <a:pPr indent="-298450" lvl="0" marL="457200" rtl="0" algn="l">
              <a:lnSpc>
                <a:spcPct val="100000"/>
              </a:lnSpc>
              <a:spcBef>
                <a:spcPts val="0"/>
              </a:spcBef>
              <a:spcAft>
                <a:spcPts val="0"/>
              </a:spcAft>
              <a:buSzPts val="1100"/>
              <a:buChar char="●"/>
            </a:pPr>
            <a:r>
              <a:rPr lang="en"/>
              <a:t>Main Points</a:t>
            </a:r>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Last Seat Availability</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No Change Fees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Budget Certainty &amp; Fully Refundable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No Blackout Dates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Aligned with FTR policy, Fly America Act, &amp; worldwide treaties adherence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24/7 Availability</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Best in Class solution</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Mandatory Use program</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Supports unique government requirements as well as  Executive and Legislative Branches, Congress, Department of War, and Tribal Governments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Year over year, CPP provides billions in annual savings and beats commercial and corporate rates</a:t>
            </a:r>
            <a:endParaRPr>
              <a:solidFill>
                <a:schemeClr val="dk1"/>
              </a:solidFill>
            </a:endParaRPr>
          </a:p>
          <a:p>
            <a:pPr indent="-298450" lvl="2" marL="1371600" rtl="0" algn="l">
              <a:lnSpc>
                <a:spcPct val="100000"/>
              </a:lnSpc>
              <a:spcBef>
                <a:spcPts val="0"/>
              </a:spcBef>
              <a:spcAft>
                <a:spcPts val="0"/>
              </a:spcAft>
              <a:buClr>
                <a:schemeClr val="dk1"/>
              </a:buClr>
              <a:buSzPts val="1100"/>
              <a:buChar char="■"/>
            </a:pPr>
            <a:r>
              <a:rPr lang="en">
                <a:solidFill>
                  <a:schemeClr val="dk1"/>
                </a:solidFill>
              </a:rPr>
              <a:t>$385M in annual savings v. commercial non-refundable fares</a:t>
            </a:r>
            <a:endParaRPr>
              <a:solidFill>
                <a:schemeClr val="dk1"/>
              </a:solidFill>
            </a:endParaRPr>
          </a:p>
          <a:p>
            <a:pPr indent="-298450" lvl="2" marL="1371600" rtl="0" algn="l">
              <a:lnSpc>
                <a:spcPct val="100000"/>
              </a:lnSpc>
              <a:spcBef>
                <a:spcPts val="0"/>
              </a:spcBef>
              <a:spcAft>
                <a:spcPts val="0"/>
              </a:spcAft>
              <a:buClr>
                <a:schemeClr val="dk1"/>
              </a:buClr>
              <a:buSzPts val="1100"/>
              <a:buChar char="■"/>
            </a:pPr>
            <a:r>
              <a:rPr lang="en">
                <a:solidFill>
                  <a:schemeClr val="dk1"/>
                </a:solidFill>
              </a:rPr>
              <a:t>$666M in annual savings v. corporate fares</a:t>
            </a:r>
            <a:endParaRPr>
              <a:solidFill>
                <a:schemeClr val="dk1"/>
              </a:solidFill>
            </a:endParaRPr>
          </a:p>
          <a:p>
            <a:pPr indent="-298450" lvl="2" marL="1371600" rtl="0" algn="l">
              <a:lnSpc>
                <a:spcPct val="100000"/>
              </a:lnSpc>
              <a:spcBef>
                <a:spcPts val="0"/>
              </a:spcBef>
              <a:spcAft>
                <a:spcPts val="0"/>
              </a:spcAft>
              <a:buClr>
                <a:schemeClr val="dk1"/>
              </a:buClr>
              <a:buSzPts val="1100"/>
              <a:buChar char="■"/>
            </a:pPr>
            <a:r>
              <a:rPr lang="en">
                <a:solidFill>
                  <a:schemeClr val="dk1"/>
                </a:solidFill>
              </a:rPr>
              <a:t>$2.9B in annual savings v. commercial refundable fairs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GSA's City Pair Program is built into the GO.gov platform.</a:t>
            </a:r>
            <a:endParaRPr>
              <a:solidFill>
                <a:schemeClr val="dk1"/>
              </a:solidFill>
            </a:endParaRPr>
          </a:p>
          <a:p>
            <a:pPr indent="-298450" lvl="2" marL="1371600" rtl="0" algn="l">
              <a:lnSpc>
                <a:spcPct val="100000"/>
              </a:lnSpc>
              <a:spcBef>
                <a:spcPts val="0"/>
              </a:spcBef>
              <a:spcAft>
                <a:spcPts val="0"/>
              </a:spcAft>
              <a:buClr>
                <a:schemeClr val="dk1"/>
              </a:buClr>
              <a:buSzPts val="1100"/>
              <a:buFont typeface="Montserrat"/>
              <a:buChar char="■"/>
            </a:pPr>
            <a:r>
              <a:rPr lang="en">
                <a:solidFill>
                  <a:schemeClr val="dk1"/>
                </a:solidFill>
              </a:rPr>
              <a:t>Prioritize _CA Fares: Select lower-cost _CA fares over YCA when available</a:t>
            </a:r>
            <a:endParaRPr>
              <a:solidFill>
                <a:schemeClr val="dk1"/>
              </a:solidFill>
            </a:endParaRPr>
          </a:p>
          <a:p>
            <a:pPr indent="-298450" lvl="2" marL="1371600" rtl="0" algn="l">
              <a:lnSpc>
                <a:spcPct val="100000"/>
              </a:lnSpc>
              <a:spcBef>
                <a:spcPts val="0"/>
              </a:spcBef>
              <a:spcAft>
                <a:spcPts val="0"/>
              </a:spcAft>
              <a:buClr>
                <a:schemeClr val="dk1"/>
              </a:buClr>
              <a:buSzPts val="1100"/>
              <a:buFont typeface="Montserrat"/>
              <a:buChar char="■"/>
            </a:pPr>
            <a:r>
              <a:rPr lang="en">
                <a:solidFill>
                  <a:schemeClr val="dk1"/>
                </a:solidFill>
              </a:rPr>
              <a:t>Shifting 10% of bookings from YCA to _CA fares</a:t>
            </a:r>
            <a:endParaRPr>
              <a:solidFill>
                <a:schemeClr val="dk1"/>
              </a:solidFill>
            </a:endParaRPr>
          </a:p>
          <a:p>
            <a:pPr indent="-298450" lvl="2" marL="1371600" rtl="0" algn="l">
              <a:lnSpc>
                <a:spcPct val="100000"/>
              </a:lnSpc>
              <a:spcBef>
                <a:spcPts val="0"/>
              </a:spcBef>
              <a:spcAft>
                <a:spcPts val="0"/>
              </a:spcAft>
              <a:buClr>
                <a:schemeClr val="dk1"/>
              </a:buClr>
              <a:buSzPts val="1100"/>
              <a:buFont typeface="Montserrat"/>
              <a:buChar char="■"/>
            </a:pPr>
            <a:r>
              <a:rPr lang="en">
                <a:solidFill>
                  <a:schemeClr val="dk1"/>
                </a:solidFill>
              </a:rPr>
              <a:t>$175 Average Savings Per Trip </a:t>
            </a:r>
            <a:endParaRPr>
              <a:solidFill>
                <a:schemeClr val="dk1"/>
              </a:solidFill>
            </a:endParaRPr>
          </a:p>
          <a:p>
            <a:pPr indent="-298450" lvl="2" marL="1371600" rtl="0" algn="l">
              <a:lnSpc>
                <a:spcPct val="100000"/>
              </a:lnSpc>
              <a:spcBef>
                <a:spcPts val="0"/>
              </a:spcBef>
              <a:spcAft>
                <a:spcPts val="0"/>
              </a:spcAft>
              <a:buClr>
                <a:schemeClr val="dk1"/>
              </a:buClr>
              <a:buSzPts val="1100"/>
              <a:buFont typeface="Montserrat"/>
              <a:buChar char="■"/>
            </a:pPr>
            <a:r>
              <a:rPr lang="en">
                <a:solidFill>
                  <a:schemeClr val="dk1"/>
                </a:solidFill>
              </a:rPr>
              <a:t>Shared Service Configuration: Centralized GO.gov setup across agency booking tools drive users behavior</a:t>
            </a:r>
            <a:endParaRPr>
              <a:solidFill>
                <a:schemeClr val="dk1"/>
              </a:solidFill>
            </a:endParaRPr>
          </a:p>
          <a:p>
            <a:pPr indent="-298450" lvl="2" marL="1371600" rtl="0" algn="l">
              <a:lnSpc>
                <a:spcPct val="100000"/>
              </a:lnSpc>
              <a:spcBef>
                <a:spcPts val="0"/>
              </a:spcBef>
              <a:spcAft>
                <a:spcPts val="0"/>
              </a:spcAft>
              <a:buClr>
                <a:schemeClr val="dk1"/>
              </a:buClr>
              <a:buSzPts val="1100"/>
              <a:buFont typeface="Montserrat"/>
              <a:buChar char="■"/>
            </a:pPr>
            <a:r>
              <a:rPr lang="en">
                <a:solidFill>
                  <a:schemeClr val="dk1"/>
                </a:solidFill>
              </a:rPr>
              <a:t>Promote Early Booking: Use OGP Bulletins to maximize access to lower-cost _CA fares.</a:t>
            </a:r>
            <a:endParaRPr>
              <a:solidFill>
                <a:schemeClr val="dk1"/>
              </a:solidFill>
            </a:endParaRPr>
          </a:p>
          <a:p>
            <a:pPr indent="-298450" lvl="2" marL="1371600" rtl="0" algn="l">
              <a:lnSpc>
                <a:spcPct val="100000"/>
              </a:lnSpc>
              <a:spcBef>
                <a:spcPts val="0"/>
              </a:spcBef>
              <a:spcAft>
                <a:spcPts val="0"/>
              </a:spcAft>
              <a:buClr>
                <a:schemeClr val="dk1"/>
              </a:buClr>
              <a:buSzPts val="1100"/>
              <a:buChar char="■"/>
            </a:pPr>
            <a:r>
              <a:rPr lang="en">
                <a:solidFill>
                  <a:schemeClr val="dk1"/>
                </a:solidFill>
              </a:rPr>
              <a:t>$110M Additional Annual Federal Government Savings Potential</a:t>
            </a:r>
            <a:endParaRPr>
              <a:solidFill>
                <a:schemeClr val="dk1"/>
              </a:solidFill>
            </a:endParaRPr>
          </a:p>
          <a:p>
            <a:pPr indent="-298450" lvl="0" marL="457200" rtl="0" algn="l">
              <a:lnSpc>
                <a:spcPct val="100000"/>
              </a:lnSpc>
              <a:spcBef>
                <a:spcPts val="0"/>
              </a:spcBef>
              <a:spcAft>
                <a:spcPts val="0"/>
              </a:spcAft>
              <a:buSzPts val="1100"/>
              <a:buChar char="●"/>
            </a:pPr>
            <a:r>
              <a:rPr lang="en"/>
              <a:t>Transition</a:t>
            </a:r>
            <a:endParaRPr/>
          </a:p>
          <a:p>
            <a:pPr indent="-298450" lvl="1" marL="914400" rtl="0" algn="l">
              <a:lnSpc>
                <a:spcPct val="100000"/>
              </a:lnSpc>
              <a:spcBef>
                <a:spcPts val="0"/>
              </a:spcBef>
              <a:spcAft>
                <a:spcPts val="0"/>
              </a:spcAft>
              <a:buSzPts val="1100"/>
              <a:buChar char="○"/>
            </a:pPr>
            <a:r>
              <a:rPr lang="en"/>
              <a:t>Let's look at our final travel area - lodging.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Opening</a:t>
            </a:r>
            <a:endParaRPr/>
          </a:p>
          <a:p>
            <a:pPr indent="-298450" lvl="1" marL="914400" rtl="0" algn="l">
              <a:lnSpc>
                <a:spcPct val="100000"/>
              </a:lnSpc>
              <a:spcBef>
                <a:spcPts val="0"/>
              </a:spcBef>
              <a:spcAft>
                <a:spcPts val="0"/>
              </a:spcAft>
              <a:buSzPts val="1100"/>
              <a:buChar char="○"/>
            </a:pPr>
            <a:r>
              <a:rPr lang="en"/>
              <a:t>GSA's lodging programs offer the best rates for flexible travel and excellent discounts for governmentwide savings.</a:t>
            </a:r>
            <a:endParaRPr/>
          </a:p>
          <a:p>
            <a:pPr indent="-298450" lvl="0" marL="457200" rtl="0" algn="l">
              <a:lnSpc>
                <a:spcPct val="100000"/>
              </a:lnSpc>
              <a:spcBef>
                <a:spcPts val="0"/>
              </a:spcBef>
              <a:spcAft>
                <a:spcPts val="0"/>
              </a:spcAft>
              <a:buSzPts val="1100"/>
              <a:buChar char="●"/>
            </a:pPr>
            <a:r>
              <a:rPr lang="en"/>
              <a:t>Main Points</a:t>
            </a:r>
            <a:endParaRPr/>
          </a:p>
          <a:p>
            <a:pPr indent="-298450" lvl="1" marL="914400" rtl="0" algn="l">
              <a:lnSpc>
                <a:spcPct val="100000"/>
              </a:lnSpc>
              <a:spcBef>
                <a:spcPts val="0"/>
              </a:spcBef>
              <a:spcAft>
                <a:spcPts val="0"/>
              </a:spcAft>
              <a:buSzPts val="1100"/>
              <a:buChar char="○"/>
            </a:pPr>
            <a:r>
              <a:rPr lang="en"/>
              <a:t>GSA Lodging programs supports your agency's mission through 3 programs:</a:t>
            </a:r>
            <a:endParaRPr/>
          </a:p>
          <a:p>
            <a:pPr indent="-298450" lvl="3" marL="1828800" rtl="0" algn="l">
              <a:lnSpc>
                <a:spcPct val="100000"/>
              </a:lnSpc>
              <a:spcBef>
                <a:spcPts val="0"/>
              </a:spcBef>
              <a:spcAft>
                <a:spcPts val="0"/>
              </a:spcAft>
              <a:buSzPts val="1100"/>
              <a:buChar char="●"/>
            </a:pPr>
            <a:r>
              <a:rPr lang="en"/>
              <a:t>FedRooms</a:t>
            </a:r>
            <a:endParaRPr/>
          </a:p>
          <a:p>
            <a:pPr indent="-298450" lvl="3" marL="1828800" rtl="0" algn="l">
              <a:lnSpc>
                <a:spcPct val="100000"/>
              </a:lnSpc>
              <a:spcBef>
                <a:spcPts val="0"/>
              </a:spcBef>
              <a:spcAft>
                <a:spcPts val="0"/>
              </a:spcAft>
              <a:buSzPts val="1100"/>
              <a:buChar char="●"/>
            </a:pPr>
            <a:r>
              <a:rPr lang="en"/>
              <a:t>Emergency Lodging Services</a:t>
            </a:r>
            <a:endParaRPr/>
          </a:p>
          <a:p>
            <a:pPr indent="-298450" lvl="3" marL="1828800" rtl="0" algn="l">
              <a:lnSpc>
                <a:spcPct val="100000"/>
              </a:lnSpc>
              <a:spcBef>
                <a:spcPts val="0"/>
              </a:spcBef>
              <a:spcAft>
                <a:spcPts val="0"/>
              </a:spcAft>
              <a:buSzPts val="1100"/>
              <a:buChar char="●"/>
            </a:pPr>
            <a:r>
              <a:rPr lang="en"/>
              <a:t>Long Term Lodging</a:t>
            </a:r>
            <a:endParaRPr/>
          </a:p>
          <a:p>
            <a:pPr indent="-298450" lvl="4" marL="2286000" rtl="0" algn="l">
              <a:lnSpc>
                <a:spcPct val="100000"/>
              </a:lnSpc>
              <a:spcBef>
                <a:spcPts val="0"/>
              </a:spcBef>
              <a:spcAft>
                <a:spcPts val="0"/>
              </a:spcAft>
              <a:buSzPts val="1100"/>
              <a:buChar char="○"/>
            </a:pPr>
            <a:r>
              <a:rPr lang="en"/>
              <a:t>Fedrooms and Emergency Lodging Services are Best in Class Solutions</a:t>
            </a:r>
            <a:endParaRPr/>
          </a:p>
          <a:p>
            <a:pPr indent="-298450" lvl="1" marL="914400" rtl="0" algn="l">
              <a:lnSpc>
                <a:spcPct val="100000"/>
              </a:lnSpc>
              <a:spcBef>
                <a:spcPts val="0"/>
              </a:spcBef>
              <a:spcAft>
                <a:spcPts val="0"/>
              </a:spcAft>
              <a:buSzPts val="1100"/>
              <a:buChar char="○"/>
            </a:pPr>
            <a:r>
              <a:rPr lang="en"/>
              <a:t>There are several key benefits to FedRooms, including rates at or below per diem, no add on fees, no early check out penalties, and 4pm cancellation policy in the US, and </a:t>
            </a:r>
            <a:r>
              <a:rPr lang="en">
                <a:solidFill>
                  <a:schemeClr val="dk1"/>
                </a:solidFill>
              </a:rPr>
              <a:t>supports TDY through 12,000 hotels globally</a:t>
            </a:r>
            <a:endParaRPr/>
          </a:p>
          <a:p>
            <a:pPr indent="-298450" lvl="1" marL="914400" rtl="0" algn="l">
              <a:lnSpc>
                <a:spcPct val="100000"/>
              </a:lnSpc>
              <a:spcBef>
                <a:spcPts val="0"/>
              </a:spcBef>
              <a:spcAft>
                <a:spcPts val="0"/>
              </a:spcAft>
              <a:buSzPts val="1100"/>
              <a:buChar char="○"/>
            </a:pPr>
            <a:r>
              <a:rPr lang="en"/>
              <a:t>GSA's Lodging Programs offers real savings opportunities</a:t>
            </a:r>
            <a:endParaRPr/>
          </a:p>
          <a:p>
            <a:pPr indent="-298450" lvl="2" marL="1371600" rtl="0" algn="l">
              <a:lnSpc>
                <a:spcPct val="100000"/>
              </a:lnSpc>
              <a:spcBef>
                <a:spcPts val="0"/>
              </a:spcBef>
              <a:spcAft>
                <a:spcPts val="0"/>
              </a:spcAft>
              <a:buSzPts val="1100"/>
              <a:buChar char="■"/>
            </a:pPr>
            <a:r>
              <a:rPr lang="en"/>
              <a:t>Fedrooms: $88M annually compared to corporate rates</a:t>
            </a:r>
            <a:endParaRPr/>
          </a:p>
          <a:p>
            <a:pPr indent="-298450" lvl="2" marL="1371600" rtl="0" algn="l">
              <a:lnSpc>
                <a:spcPct val="100000"/>
              </a:lnSpc>
              <a:spcBef>
                <a:spcPts val="0"/>
              </a:spcBef>
              <a:spcAft>
                <a:spcPts val="0"/>
              </a:spcAft>
              <a:buSzPts val="1100"/>
              <a:buChar char="■"/>
            </a:pPr>
            <a:r>
              <a:rPr lang="en"/>
              <a:t>Emergency Lodging: $767M in savings in FY25</a:t>
            </a:r>
            <a:endParaRPr/>
          </a:p>
          <a:p>
            <a:pPr indent="-298450" lvl="2" marL="1371600" rtl="0" algn="l">
              <a:lnSpc>
                <a:spcPct val="100000"/>
              </a:lnSpc>
              <a:spcBef>
                <a:spcPts val="0"/>
              </a:spcBef>
              <a:spcAft>
                <a:spcPts val="0"/>
              </a:spcAft>
              <a:buSzPts val="1100"/>
              <a:buChar char="■"/>
            </a:pPr>
            <a:r>
              <a:rPr lang="en"/>
              <a:t>Long Term Lodging: $22M annually on average</a:t>
            </a:r>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The lodging programs are built into the GO.gov platform.</a:t>
            </a:r>
            <a:endParaRPr>
              <a:solidFill>
                <a:schemeClr val="dk1"/>
              </a:solidFill>
            </a:endParaRPr>
          </a:p>
          <a:p>
            <a:pPr indent="-298450" lvl="2" marL="1371600" rtl="0" algn="l">
              <a:lnSpc>
                <a:spcPct val="100000"/>
              </a:lnSpc>
              <a:spcBef>
                <a:spcPts val="0"/>
              </a:spcBef>
              <a:spcAft>
                <a:spcPts val="0"/>
              </a:spcAft>
              <a:buClr>
                <a:schemeClr val="dk1"/>
              </a:buClr>
              <a:buSzPts val="1100"/>
              <a:buChar char="■"/>
            </a:pPr>
            <a:r>
              <a:rPr lang="en">
                <a:solidFill>
                  <a:schemeClr val="dk1"/>
                </a:solidFill>
              </a:rPr>
              <a:t>$211M Additional Annual Federal Government Savings Potential</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Continuing to explore new lodging technology - such as AirBNB and VRBO</a:t>
            </a:r>
            <a:endParaRPr>
              <a:solidFill>
                <a:schemeClr val="dk1"/>
              </a:solidFill>
            </a:endParaRPr>
          </a:p>
          <a:p>
            <a:pPr indent="-298450" lvl="2" marL="1371600" rtl="0" algn="l">
              <a:lnSpc>
                <a:spcPct val="100000"/>
              </a:lnSpc>
              <a:spcBef>
                <a:spcPts val="0"/>
              </a:spcBef>
              <a:spcAft>
                <a:spcPts val="0"/>
              </a:spcAft>
              <a:buClr>
                <a:schemeClr val="dk1"/>
              </a:buClr>
              <a:buSzPts val="1100"/>
              <a:buChar char="■"/>
            </a:pPr>
            <a:r>
              <a:rPr lang="en">
                <a:solidFill>
                  <a:schemeClr val="dk1"/>
                </a:solidFill>
              </a:rPr>
              <a:t>All lodging providers must meet FEMA fire safety requirements to participate in lodging programs.</a:t>
            </a:r>
            <a:endParaRPr>
              <a:solidFill>
                <a:schemeClr val="dk1"/>
              </a:solidFill>
            </a:endParaRPr>
          </a:p>
          <a:p>
            <a:pPr indent="-298450" lvl="0" marL="457200" rtl="0" algn="l">
              <a:lnSpc>
                <a:spcPct val="100000"/>
              </a:lnSpc>
              <a:spcBef>
                <a:spcPts val="0"/>
              </a:spcBef>
              <a:spcAft>
                <a:spcPts val="0"/>
              </a:spcAft>
              <a:buSzPts val="1100"/>
              <a:buChar char="●"/>
            </a:pPr>
            <a:r>
              <a:rPr lang="en"/>
              <a:t>Transition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Centralizing Fleet Management under one entity is a strategic move, in line with Administrative priorities, towards governmentwide efficiency, enabling agencies to streamline fleet management, cut costs and better support mission delivery.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Not only does it align with government-wide efficiency goals, but it reduces costs and redundant contracts and functions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Consolidation under one centralized entity with one fleet management information system is results driven, accountable and can lead to greater transparency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Allows agencies to focus more attention on their core mission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Flexibility in fleet composition and size (easy to upsize or downsize)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In line with</a:t>
            </a:r>
            <a:r>
              <a:rPr lang="en">
                <a:solidFill>
                  <a:schemeClr val="dk1"/>
                </a:solidFill>
              </a:rPr>
              <a:t> Executive Order, "Eliminating Waste and Saving Taxpayer Dollars by Consolidating Procurement" (EO 14240), to centralize the acquisition of common goods and services under the </a:t>
            </a:r>
            <a:r>
              <a:rPr lang="en" sz="1200" u="sng">
                <a:solidFill>
                  <a:schemeClr val="hlink"/>
                </a:solidFill>
                <a:highlight>
                  <a:srgbClr val="FFFFFF"/>
                </a:highlight>
                <a:latin typeface="Roboto"/>
                <a:ea typeface="Roboto"/>
                <a:cs typeface="Roboto"/>
                <a:sym typeface="Roboto"/>
                <a:hlinkClick r:id="rId2"/>
              </a:rPr>
              <a:t>General Services Administration</a:t>
            </a:r>
            <a:r>
              <a:rPr lang="en" sz="1200">
                <a:solidFill>
                  <a:srgbClr val="0A0A0A"/>
                </a:solidFill>
                <a:highlight>
                  <a:srgbClr val="FFFFFF"/>
                </a:highlight>
                <a:latin typeface="Roboto"/>
                <a:ea typeface="Roboto"/>
                <a:cs typeface="Roboto"/>
                <a:sym typeface="Roboto"/>
              </a:rPr>
              <a:t> (GSA). </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p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SzPts val="1100"/>
              <a:buNone/>
            </a:pPr>
            <a:r>
              <a:rPr lang="en" sz="1400">
                <a:solidFill>
                  <a:schemeClr val="dk1"/>
                </a:solidFill>
                <a:latin typeface="Merriweather"/>
                <a:ea typeface="Merriweather"/>
                <a:cs typeface="Merriweather"/>
                <a:sym typeface="Merriweather"/>
              </a:rPr>
              <a:t>Your mission is extremely important to us</a:t>
            </a:r>
            <a:endParaRPr sz="1400">
              <a:solidFill>
                <a:schemeClr val="dk1"/>
              </a:solidFill>
              <a:latin typeface="Merriweather"/>
              <a:ea typeface="Merriweather"/>
              <a:cs typeface="Merriweather"/>
              <a:sym typeface="Merriweather"/>
            </a:endParaRPr>
          </a:p>
          <a:p>
            <a:pPr indent="0" lvl="0" marL="0" rtl="0" algn="l">
              <a:lnSpc>
                <a:spcPct val="100000"/>
              </a:lnSpc>
              <a:spcBef>
                <a:spcPts val="500"/>
              </a:spcBef>
              <a:spcAft>
                <a:spcPts val="0"/>
              </a:spcAft>
              <a:buSzPts val="1100"/>
              <a:buNone/>
            </a:pPr>
            <a:r>
              <a:rPr lang="en"/>
              <a:t>We stand ready to assist!</a:t>
            </a:r>
            <a:endParaRPr/>
          </a:p>
        </p:txBody>
      </p:sp>
      <p:sp>
        <p:nvSpPr>
          <p:cNvPr id="376" name="Google Shape;376;p2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Through vehicle consolidations agencies convert their agency-owned vehicles and commercial lease</a:t>
            </a:r>
            <a:endParaRPr/>
          </a:p>
          <a:p>
            <a:pPr indent="0" lvl="0" marL="0" rtl="0" algn="l">
              <a:lnSpc>
                <a:spcPct val="100000"/>
              </a:lnSpc>
              <a:spcBef>
                <a:spcPts val="0"/>
              </a:spcBef>
              <a:spcAft>
                <a:spcPts val="0"/>
              </a:spcAft>
              <a:buClr>
                <a:schemeClr val="dk1"/>
              </a:buClr>
              <a:buSzPts val="1100"/>
              <a:buFont typeface="Arial"/>
              <a:buNone/>
            </a:pPr>
            <a:r>
              <a:rPr lang="en"/>
              <a:t>requirements to GSA Fleet leasing. GSA Fleet is committed to providing agencies with cost-saving</a:t>
            </a:r>
            <a:endParaRPr/>
          </a:p>
          <a:p>
            <a:pPr indent="0" lvl="0" marL="0" rtl="0" algn="l">
              <a:lnSpc>
                <a:spcPct val="100000"/>
              </a:lnSpc>
              <a:spcBef>
                <a:spcPts val="0"/>
              </a:spcBef>
              <a:spcAft>
                <a:spcPts val="0"/>
              </a:spcAft>
              <a:buClr>
                <a:schemeClr val="dk1"/>
              </a:buClr>
              <a:buSzPts val="1100"/>
              <a:buFont typeface="Arial"/>
              <a:buNone/>
            </a:pPr>
            <a:r>
              <a:rPr lang="en"/>
              <a:t>opportunities that assist in reducing the cost of the Federal Fleet by providing efficient and effective</a:t>
            </a:r>
            <a:endParaRPr/>
          </a:p>
          <a:p>
            <a:pPr indent="0" lvl="0" marL="0" rtl="0" algn="l">
              <a:lnSpc>
                <a:spcPct val="100000"/>
              </a:lnSpc>
              <a:spcBef>
                <a:spcPts val="0"/>
              </a:spcBef>
              <a:spcAft>
                <a:spcPts val="0"/>
              </a:spcAft>
              <a:buClr>
                <a:schemeClr val="dk1"/>
              </a:buClr>
              <a:buSzPts val="1100"/>
              <a:buFont typeface="Arial"/>
              <a:buNone/>
            </a:pPr>
            <a:r>
              <a:rPr lang="en"/>
              <a:t>low cost, modern, fuel-efficient vehicle leasing options. GSA Fleet’s consolidation opportunity assists</a:t>
            </a:r>
            <a:endParaRPr/>
          </a:p>
          <a:p>
            <a:pPr indent="0" lvl="0" marL="0" rtl="0" algn="l">
              <a:lnSpc>
                <a:spcPct val="100000"/>
              </a:lnSpc>
              <a:spcBef>
                <a:spcPts val="0"/>
              </a:spcBef>
              <a:spcAft>
                <a:spcPts val="0"/>
              </a:spcAft>
              <a:buClr>
                <a:schemeClr val="dk1"/>
              </a:buClr>
              <a:buSzPts val="1100"/>
              <a:buFont typeface="Arial"/>
              <a:buNone/>
            </a:pPr>
            <a:r>
              <a:rPr lang="en"/>
              <a:t>agencies to readily meet reduction and efficiency targets and goals.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2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GSA handles acquisition and disposal -- you select your replacement vehicle, then we take care of the rest.  once the new vehicle is delivered, you simply drive up to the closest marshaling site and swap the old vehicle with a new one.  And if you participate in our LE upfit program, your vehicle will be ready with the additional equipment you need.</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Fully burdened cost represented by lease rate.</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 sz="1400">
                <a:solidFill>
                  <a:schemeClr val="dk1"/>
                </a:solidFill>
                <a:latin typeface="Calibri"/>
                <a:ea typeface="Calibri"/>
                <a:cs typeface="Calibri"/>
                <a:sym typeface="Calibri"/>
              </a:rPr>
              <a:t>Economies of scale allow us to provide services that are cost prohibitive by individual agencies. Agencies are assigned a local fleet rep. </a:t>
            </a:r>
            <a:r>
              <a:rPr lang="en" sz="1200">
                <a:solidFill>
                  <a:schemeClr val="dk1"/>
                </a:solidFill>
              </a:rPr>
              <a:t>They can help you:</a:t>
            </a:r>
            <a:endParaRPr sz="1200">
              <a:solidFill>
                <a:schemeClr val="dk1"/>
              </a:solidFill>
            </a:endParaRPr>
          </a:p>
          <a:p>
            <a:pPr indent="-76200" lvl="0" marL="0" rtl="0" algn="l">
              <a:lnSpc>
                <a:spcPct val="100000"/>
              </a:lnSpc>
              <a:spcBef>
                <a:spcPts val="400"/>
              </a:spcBef>
              <a:spcAft>
                <a:spcPts val="0"/>
              </a:spcAft>
              <a:buClr>
                <a:schemeClr val="dk1"/>
              </a:buClr>
              <a:buSzPts val="1200"/>
              <a:buChar char="-"/>
            </a:pPr>
            <a:r>
              <a:rPr lang="en" sz="1200">
                <a:solidFill>
                  <a:schemeClr val="dk1"/>
                </a:solidFill>
              </a:rPr>
              <a:t>Determine appropriate vehicles and insure requirements are met to the best of their ability.</a:t>
            </a:r>
            <a:endParaRPr sz="1200">
              <a:solidFill>
                <a:schemeClr val="dk1"/>
              </a:solidFill>
            </a:endParaRPr>
          </a:p>
          <a:p>
            <a:pPr indent="-76200" lvl="0" marL="0" rtl="0" algn="l">
              <a:lnSpc>
                <a:spcPct val="100000"/>
              </a:lnSpc>
              <a:spcBef>
                <a:spcPts val="400"/>
              </a:spcBef>
              <a:spcAft>
                <a:spcPts val="0"/>
              </a:spcAft>
              <a:buClr>
                <a:schemeClr val="dk1"/>
              </a:buClr>
              <a:buSzPts val="1200"/>
              <a:buChar char="-"/>
            </a:pPr>
            <a:r>
              <a:rPr lang="en" sz="1200">
                <a:solidFill>
                  <a:schemeClr val="dk1"/>
                </a:solidFill>
              </a:rPr>
              <a:t>Order new vehicles and facilitate the receipt of new vehicles.</a:t>
            </a:r>
            <a:endParaRPr sz="1200">
              <a:solidFill>
                <a:schemeClr val="dk1"/>
              </a:solidFill>
            </a:endParaRPr>
          </a:p>
          <a:p>
            <a:pPr indent="-76200" lvl="0" marL="0" rtl="0" algn="l">
              <a:lnSpc>
                <a:spcPct val="100000"/>
              </a:lnSpc>
              <a:spcBef>
                <a:spcPts val="400"/>
              </a:spcBef>
              <a:spcAft>
                <a:spcPts val="0"/>
              </a:spcAft>
              <a:buClr>
                <a:schemeClr val="dk1"/>
              </a:buClr>
              <a:buSzPts val="1200"/>
              <a:buChar char="-"/>
            </a:pPr>
            <a:r>
              <a:rPr lang="en" sz="1200">
                <a:solidFill>
                  <a:schemeClr val="dk1"/>
                </a:solidFill>
              </a:rPr>
              <a:t>Monitor use / make utilization suggestions</a:t>
            </a:r>
            <a:endParaRPr sz="1200">
              <a:solidFill>
                <a:schemeClr val="dk1"/>
              </a:solidFill>
            </a:endParaRPr>
          </a:p>
          <a:p>
            <a:pPr indent="-76200" lvl="0" marL="0" rtl="0" algn="l">
              <a:lnSpc>
                <a:spcPct val="100000"/>
              </a:lnSpc>
              <a:spcBef>
                <a:spcPts val="400"/>
              </a:spcBef>
              <a:spcAft>
                <a:spcPts val="0"/>
              </a:spcAft>
              <a:buClr>
                <a:schemeClr val="dk1"/>
              </a:buClr>
              <a:buSzPts val="1200"/>
              <a:buChar char="-"/>
            </a:pPr>
            <a:r>
              <a:rPr lang="en" sz="1200">
                <a:solidFill>
                  <a:schemeClr val="dk1"/>
                </a:solidFill>
              </a:rPr>
              <a:t>Facilitate vehicle maintenance.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GSA Fleet allows for oversight without dictating operating parameters.</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Goal is to provide the tools you need to manage your fleet within you Agency’s guidance</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GSA Fleet is a full-service leasing provider</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Low-Cost Provider</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20% more cost-effective than agency-</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owned fleets (Federal Fleet Reports)</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Rates are 37% lower than reported</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commercial lease prices and 34% below</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multiple award schedule leases</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Predictable budget planning and no agency capital</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outlay</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All-inclusive rates</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Automated information systems</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Guaranteed vehicle replacements</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Safe, fuel-efficient fleet</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Reduced fleet administrative burden</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Less vehicle downtime</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Flexibility in fleet configuration and size</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Streamlined fleet solutions</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Help with reductions and vehicle re-homing</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441" name="Google Shape;441;p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GSA leased fleet is a Working fleet used for unique missions, often in rough terrain, remote locations, and unique equipment required</a:t>
            </a:r>
            <a:endParaRPr/>
          </a:p>
          <a:p>
            <a:pPr indent="-298450" lvl="0" marL="457200" rtl="0" algn="l">
              <a:lnSpc>
                <a:spcPct val="100000"/>
              </a:lnSpc>
              <a:spcBef>
                <a:spcPts val="0"/>
              </a:spcBef>
              <a:spcAft>
                <a:spcPts val="0"/>
              </a:spcAft>
              <a:buSzPts val="1100"/>
              <a:buChar char="●"/>
            </a:pPr>
            <a:r>
              <a:rPr lang="en"/>
              <a:t>Used for </a:t>
            </a:r>
            <a:endParaRPr/>
          </a:p>
          <a:p>
            <a:pPr indent="-298450" lvl="1" marL="914400" rtl="0" algn="l">
              <a:lnSpc>
                <a:spcPct val="100000"/>
              </a:lnSpc>
              <a:spcBef>
                <a:spcPts val="0"/>
              </a:spcBef>
              <a:spcAft>
                <a:spcPts val="0"/>
              </a:spcAft>
              <a:buSzPts val="1100"/>
              <a:buChar char="○"/>
            </a:pPr>
            <a:r>
              <a:rPr lang="en"/>
              <a:t>Wartime readiness</a:t>
            </a:r>
            <a:endParaRPr/>
          </a:p>
          <a:p>
            <a:pPr indent="-298450" lvl="1" marL="914400" rtl="0" algn="l">
              <a:lnSpc>
                <a:spcPct val="100000"/>
              </a:lnSpc>
              <a:spcBef>
                <a:spcPts val="0"/>
              </a:spcBef>
              <a:spcAft>
                <a:spcPts val="0"/>
              </a:spcAft>
              <a:buSzPts val="1100"/>
              <a:buChar char="○"/>
            </a:pPr>
            <a:r>
              <a:rPr lang="en"/>
              <a:t>Response to Weapons of Mass Destruction attacks</a:t>
            </a:r>
            <a:endParaRPr/>
          </a:p>
          <a:p>
            <a:pPr indent="-298450" lvl="1" marL="914400" rtl="0" algn="l">
              <a:lnSpc>
                <a:spcPct val="100000"/>
              </a:lnSpc>
              <a:spcBef>
                <a:spcPts val="0"/>
              </a:spcBef>
              <a:spcAft>
                <a:spcPts val="0"/>
              </a:spcAft>
              <a:buSzPts val="1100"/>
              <a:buChar char="○"/>
            </a:pPr>
            <a:r>
              <a:rPr lang="en"/>
              <a:t>Border patrol and immigration Enforcement</a:t>
            </a:r>
            <a:endParaRPr/>
          </a:p>
          <a:p>
            <a:pPr indent="-298450" lvl="1" marL="914400" rtl="0" algn="l">
              <a:lnSpc>
                <a:spcPct val="100000"/>
              </a:lnSpc>
              <a:spcBef>
                <a:spcPts val="0"/>
              </a:spcBef>
              <a:spcAft>
                <a:spcPts val="0"/>
              </a:spcAft>
              <a:buSzPts val="1100"/>
              <a:buChar char="○"/>
            </a:pPr>
            <a:r>
              <a:rPr lang="en"/>
              <a:t>Prisoner Transport</a:t>
            </a:r>
            <a:endParaRPr/>
          </a:p>
          <a:p>
            <a:pPr indent="-298450" lvl="1" marL="914400" rtl="0" algn="l">
              <a:lnSpc>
                <a:spcPct val="100000"/>
              </a:lnSpc>
              <a:spcBef>
                <a:spcPts val="0"/>
              </a:spcBef>
              <a:spcAft>
                <a:spcPts val="0"/>
              </a:spcAft>
              <a:buSzPts val="1100"/>
              <a:buChar char="○"/>
            </a:pPr>
            <a:r>
              <a:rPr lang="en"/>
              <a:t>Military recruiting officers</a:t>
            </a:r>
            <a:endParaRPr/>
          </a:p>
          <a:p>
            <a:pPr indent="-298450" lvl="1" marL="914400" rtl="0" algn="l">
              <a:lnSpc>
                <a:spcPct val="100000"/>
              </a:lnSpc>
              <a:spcBef>
                <a:spcPts val="0"/>
              </a:spcBef>
              <a:spcAft>
                <a:spcPts val="0"/>
              </a:spcAft>
              <a:buSzPts val="1100"/>
              <a:buChar char="○"/>
            </a:pPr>
            <a:r>
              <a:rPr lang="en"/>
              <a:t>Military funeral honors &amp; USMC band support</a:t>
            </a:r>
            <a:endParaRPr/>
          </a:p>
          <a:p>
            <a:pPr indent="-298450" lvl="1" marL="914400" rtl="0" algn="l">
              <a:lnSpc>
                <a:spcPct val="100000"/>
              </a:lnSpc>
              <a:spcBef>
                <a:spcPts val="0"/>
              </a:spcBef>
              <a:spcAft>
                <a:spcPts val="0"/>
              </a:spcAft>
              <a:buSzPts val="1100"/>
              <a:buChar char="○"/>
            </a:pPr>
            <a:r>
              <a:rPr lang="en"/>
              <a:t>FAA / AF flight line readiness </a:t>
            </a:r>
            <a:endParaRPr/>
          </a:p>
          <a:p>
            <a:pPr indent="-298450" lvl="1" marL="914400" rtl="0" algn="l">
              <a:lnSpc>
                <a:spcPct val="100000"/>
              </a:lnSpc>
              <a:spcBef>
                <a:spcPts val="0"/>
              </a:spcBef>
              <a:spcAft>
                <a:spcPts val="0"/>
              </a:spcAft>
              <a:buSzPts val="1100"/>
              <a:buChar char="○"/>
            </a:pPr>
            <a:r>
              <a:rPr lang="en"/>
              <a:t>Support of White Sands Missile Range ain the SW US</a:t>
            </a:r>
            <a:endParaRPr/>
          </a:p>
          <a:p>
            <a:pPr indent="-298450" lvl="1" marL="914400" rtl="0" algn="l">
              <a:lnSpc>
                <a:spcPct val="100000"/>
              </a:lnSpc>
              <a:spcBef>
                <a:spcPts val="0"/>
              </a:spcBef>
              <a:spcAft>
                <a:spcPts val="0"/>
              </a:spcAft>
              <a:buSzPts val="1100"/>
              <a:buChar char="○"/>
            </a:pPr>
            <a:r>
              <a:rPr lang="en"/>
              <a:t>Refueling tankers, </a:t>
            </a:r>
            <a:endParaRPr/>
          </a:p>
          <a:p>
            <a:pPr indent="-298450" lvl="1" marL="914400" rtl="0" algn="l">
              <a:lnSpc>
                <a:spcPct val="100000"/>
              </a:lnSpc>
              <a:spcBef>
                <a:spcPts val="0"/>
              </a:spcBef>
              <a:spcAft>
                <a:spcPts val="0"/>
              </a:spcAft>
              <a:buSzPts val="1100"/>
              <a:buChar char="○"/>
            </a:pPr>
            <a:r>
              <a:rPr lang="en"/>
              <a:t>National park management and many other mandated services performed by our government.</a:t>
            </a:r>
            <a:endParaRPr/>
          </a:p>
          <a:p>
            <a:pPr indent="-298450" lvl="1" marL="914400" rtl="0" algn="l">
              <a:lnSpc>
                <a:spcPct val="100000"/>
              </a:lnSpc>
              <a:spcBef>
                <a:spcPts val="0"/>
              </a:spcBef>
              <a:spcAft>
                <a:spcPts val="0"/>
              </a:spcAft>
              <a:buSzPts val="1100"/>
              <a:buChar char="○"/>
            </a:pPr>
            <a:r>
              <a:rPr lang="en"/>
              <a:t>And likely what you’re most interested in. Law enforcement (pursuit and investigative) missions like CBP</a:t>
            </a:r>
            <a:endParaRPr/>
          </a:p>
          <a:p>
            <a:pPr indent="-298450" lvl="0" marL="457200" rtl="0" algn="l">
              <a:lnSpc>
                <a:spcPct val="100000"/>
              </a:lnSpc>
              <a:spcBef>
                <a:spcPts val="0"/>
              </a:spcBef>
              <a:spcAft>
                <a:spcPts val="0"/>
              </a:spcAft>
              <a:buSzPts val="1100"/>
              <a:buChar char="●"/>
            </a:pPr>
            <a:r>
              <a:rPr lang="en"/>
              <a:t>Many small operations add up to the federal fleet.  Precision and partnership is required to make meaningful reductions that do not gravely impact critical mission operations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White Sands National Park is a mission we support in the SW US. Their mission is to  Test and evaluate missile systems and defense technologies.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800">
                <a:solidFill>
                  <a:schemeClr val="dk1"/>
                </a:solidFill>
                <a:latin typeface="Merriweather"/>
                <a:ea typeface="Merriweather"/>
                <a:cs typeface="Merriweather"/>
                <a:sym typeface="Merriweather"/>
              </a:rPr>
              <a:t>Agency Consolidations Happen Regularly</a:t>
            </a:r>
            <a:endParaRPr/>
          </a:p>
          <a:p>
            <a:pPr indent="0" lvl="0" marL="0" rtl="0" algn="l">
              <a:lnSpc>
                <a:spcPct val="100000"/>
              </a:lnSpc>
              <a:spcBef>
                <a:spcPts val="0"/>
              </a:spcBef>
              <a:spcAft>
                <a:spcPts val="0"/>
              </a:spcAft>
              <a:buSzPts val="1100"/>
              <a:buNone/>
            </a:pPr>
            <a:r>
              <a:t/>
            </a:r>
            <a:endParaRPr/>
          </a:p>
          <a:p>
            <a:pPr indent="0" lvl="0" marL="457200" rtl="0" algn="l">
              <a:lnSpc>
                <a:spcPct val="115000"/>
              </a:lnSpc>
              <a:spcBef>
                <a:spcPts val="800"/>
              </a:spcBef>
              <a:spcAft>
                <a:spcPts val="0"/>
              </a:spcAft>
              <a:buSzPts val="1100"/>
              <a:buNone/>
            </a:pPr>
            <a:r>
              <a:t/>
            </a:r>
            <a:endParaRPr>
              <a:solidFill>
                <a:srgbClr val="001D35"/>
              </a:solidFill>
              <a:highlight>
                <a:srgbClr val="FFFFFF"/>
              </a:highlight>
              <a:latin typeface="Roboto"/>
              <a:ea typeface="Roboto"/>
              <a:cs typeface="Roboto"/>
              <a:sym typeface="Roboto"/>
            </a:endParaRPr>
          </a:p>
          <a:p>
            <a:pPr indent="0" lvl="0" marL="0" rtl="0" algn="l">
              <a:lnSpc>
                <a:spcPct val="100000"/>
              </a:lnSpc>
              <a:spcBef>
                <a:spcPts val="150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 name="Google Shape;52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1000"/>
              </a:spcBef>
              <a:spcAft>
                <a:spcPts val="0"/>
              </a:spcAft>
              <a:buClr>
                <a:schemeClr val="dk1"/>
              </a:buClr>
              <a:buSzPts val="1100"/>
              <a:buChar char="●"/>
            </a:pPr>
            <a:r>
              <a:rPr lang="en">
                <a:solidFill>
                  <a:schemeClr val="dk1"/>
                </a:solidFill>
              </a:rPr>
              <a:t>Opening</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Today, the government’s travel and expense management system – ETS2 – operates in a highly decentralized way…</a:t>
            </a:r>
            <a:endParaRPr>
              <a:solidFill>
                <a:schemeClr val="dk1"/>
              </a:solidFill>
            </a:endParaRPr>
          </a:p>
          <a:p>
            <a:pPr indent="-298450" lvl="0" marL="457200" rtl="0" algn="l">
              <a:lnSpc>
                <a:spcPct val="100000"/>
              </a:lnSpc>
              <a:spcBef>
                <a:spcPts val="1000"/>
              </a:spcBef>
              <a:spcAft>
                <a:spcPts val="0"/>
              </a:spcAft>
              <a:buClr>
                <a:schemeClr val="dk1"/>
              </a:buClr>
              <a:buSzPts val="1100"/>
              <a:buChar char="●"/>
            </a:pPr>
            <a:r>
              <a:rPr lang="en">
                <a:solidFill>
                  <a:schemeClr val="dk1"/>
                </a:solidFill>
              </a:rPr>
              <a:t>Main Points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ETS2 currently supports 124 civilian agencies, commissions, and boards through a patchwork of separate systems and processes.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GSA and its stakeholder agencies manage 30 separate production instances, 56 custom, agency-specific financial system interfaces, and 59 task orders across just two master contracts.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The result is a complex environment — with more than 8,000 government staff serving as system administrators — that’s difficult to maintain and update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The technology behind ETS2 is aging, making it increasingly challenging to provide efficient, accurate travel booking and expense processing.</a:t>
            </a:r>
            <a:endParaRPr>
              <a:solidFill>
                <a:schemeClr val="dk1"/>
              </a:solidFill>
            </a:endParaRPr>
          </a:p>
          <a:p>
            <a:pPr indent="-298450" lvl="0" marL="457200" rtl="0" algn="l">
              <a:lnSpc>
                <a:spcPct val="100000"/>
              </a:lnSpc>
              <a:spcBef>
                <a:spcPts val="1000"/>
              </a:spcBef>
              <a:spcAft>
                <a:spcPts val="0"/>
              </a:spcAft>
              <a:buClr>
                <a:schemeClr val="dk1"/>
              </a:buClr>
              <a:buSzPts val="1100"/>
              <a:buChar char="●"/>
            </a:pPr>
            <a:r>
              <a:rPr lang="en">
                <a:solidFill>
                  <a:schemeClr val="dk1"/>
                </a:solidFill>
              </a:rPr>
              <a:t>Closing</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Since 2018, GSA has partnered closely with CFO Act agencies through the Common Services Alignment Working Group (CSAW) and the Federal Integrated Business Framework (FIBF) to identify common needs and requirements for a modernized approach.</a:t>
            </a:r>
            <a:endParaRPr>
              <a:solidFill>
                <a:schemeClr val="dk1"/>
              </a:solidFill>
            </a:endParaRPr>
          </a:p>
          <a:p>
            <a:pPr indent="-298450" lvl="0" marL="457200" rtl="0" algn="l">
              <a:lnSpc>
                <a:spcPct val="100000"/>
              </a:lnSpc>
              <a:spcBef>
                <a:spcPts val="1000"/>
              </a:spcBef>
              <a:spcAft>
                <a:spcPts val="0"/>
              </a:spcAft>
              <a:buClr>
                <a:schemeClr val="dk1"/>
              </a:buClr>
              <a:buSzPts val="1100"/>
              <a:buChar char="●"/>
            </a:pPr>
            <a:r>
              <a:rPr lang="en">
                <a:solidFill>
                  <a:schemeClr val="dk1"/>
                </a:solidFill>
              </a:rPr>
              <a:t>Transition</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From that collaboration, GO.gov was formed. For the first time, all civilian agencies have jointly agreed on a shared set of requirements and will transition to one centralized, standardized system, GO.gov</a:t>
            </a:r>
            <a:endParaRPr>
              <a:solidFill>
                <a:schemeClr val="dk1"/>
              </a:solidFill>
            </a:endParaRPr>
          </a:p>
          <a:p>
            <a:pPr indent="0" lvl="0" marL="0" rtl="0" algn="l">
              <a:lnSpc>
                <a:spcPct val="100000"/>
              </a:lnSpc>
              <a:spcBef>
                <a:spcPts val="1000"/>
              </a:spcBef>
              <a:spcAft>
                <a:spcPts val="0"/>
              </a:spcAft>
              <a:buSzPts val="1100"/>
              <a:buNone/>
            </a:pPr>
            <a:r>
              <a:rPr lang="en">
                <a:solidFill>
                  <a:schemeClr val="dk1"/>
                </a:solidFill>
              </a:rPr>
              <a:t>Optional below:</a:t>
            </a:r>
            <a:endParaRPr>
              <a:solidFill>
                <a:schemeClr val="dk1"/>
              </a:solidFill>
            </a:endParaRPr>
          </a:p>
          <a:p>
            <a:pPr indent="0" lvl="0" marL="342900" rtl="0" algn="l">
              <a:lnSpc>
                <a:spcPct val="100000"/>
              </a:lnSpc>
              <a:spcBef>
                <a:spcPts val="0"/>
              </a:spcBef>
              <a:spcAft>
                <a:spcPts val="0"/>
              </a:spcAft>
              <a:buSzPts val="1100"/>
              <a:buNone/>
            </a:pPr>
            <a:r>
              <a:t/>
            </a:r>
            <a:endParaRPr>
              <a:solidFill>
                <a:schemeClr val="dk1"/>
              </a:solidFill>
            </a:endParaRPr>
          </a:p>
          <a:p>
            <a:pPr indent="0" lvl="0" marL="342900" rtl="0" algn="l">
              <a:lnSpc>
                <a:spcPct val="100000"/>
              </a:lnSpc>
              <a:spcBef>
                <a:spcPts val="0"/>
              </a:spcBef>
              <a:spcAft>
                <a:spcPts val="0"/>
              </a:spcAft>
              <a:buSzPts val="1100"/>
              <a:buNone/>
            </a:pPr>
            <a:r>
              <a:rPr lang="en">
                <a:solidFill>
                  <a:schemeClr val="dk1"/>
                </a:solidFill>
              </a:rPr>
              <a:t>The shared service element of GO.gov focuses on centralizing common government functions into a standardized platform that multiple agencies can access. Instead of each agency building and maintaining its own systems, GO.gov promotes a unified infrastructure that reduces duplication, improves interoperability, and ensures consistent user experiences across services.</a:t>
            </a:r>
            <a:endParaRPr>
              <a:solidFill>
                <a:schemeClr val="dk1"/>
              </a:solidFill>
            </a:endParaRPr>
          </a:p>
          <a:p>
            <a:pPr indent="0" lvl="0" marL="342900" rtl="0" algn="l">
              <a:lnSpc>
                <a:spcPct val="100000"/>
              </a:lnSpc>
              <a:spcBef>
                <a:spcPts val="0"/>
              </a:spcBef>
              <a:spcAft>
                <a:spcPts val="0"/>
              </a:spcAft>
              <a:buSzPts val="1100"/>
              <a:buNone/>
            </a:pPr>
            <a:r>
              <a:t/>
            </a:r>
            <a:endParaRPr>
              <a:solidFill>
                <a:schemeClr val="dk1"/>
              </a:solidFill>
            </a:endParaRPr>
          </a:p>
          <a:p>
            <a:pPr indent="-184150" lvl="0" marL="342900" rtl="0" algn="l">
              <a:lnSpc>
                <a:spcPct val="100000"/>
              </a:lnSpc>
              <a:spcBef>
                <a:spcPts val="0"/>
              </a:spcBef>
              <a:spcAft>
                <a:spcPts val="0"/>
              </a:spcAft>
              <a:buClr>
                <a:schemeClr val="dk1"/>
              </a:buClr>
              <a:buSzPts val="1100"/>
              <a:buChar char="•"/>
            </a:pPr>
            <a:r>
              <a:rPr lang="en">
                <a:solidFill>
                  <a:schemeClr val="dk1"/>
                </a:solidFill>
              </a:rPr>
              <a:t>Eliminates inefficient spending that results from duplicative service offerings and systems</a:t>
            </a:r>
            <a:endParaRPr>
              <a:solidFill>
                <a:schemeClr val="dk1"/>
              </a:solidFill>
            </a:endParaRPr>
          </a:p>
          <a:p>
            <a:pPr indent="-184150" lvl="0" marL="342900" rtl="0" algn="l">
              <a:lnSpc>
                <a:spcPct val="100000"/>
              </a:lnSpc>
              <a:spcBef>
                <a:spcPts val="640"/>
              </a:spcBef>
              <a:spcAft>
                <a:spcPts val="0"/>
              </a:spcAft>
              <a:buClr>
                <a:schemeClr val="dk1"/>
              </a:buClr>
              <a:buSzPts val="1100"/>
              <a:buChar char="•"/>
            </a:pPr>
            <a:r>
              <a:rPr lang="en">
                <a:solidFill>
                  <a:schemeClr val="dk1"/>
                </a:solidFill>
              </a:rPr>
              <a:t>Promotes agility and innovation within agencies by improving speed, flexibility and responsiveness to provisioning services through a “Shared-First” approach</a:t>
            </a:r>
            <a:endParaRPr>
              <a:solidFill>
                <a:schemeClr val="dk1"/>
              </a:solidFill>
            </a:endParaRPr>
          </a:p>
          <a:p>
            <a:pPr indent="-184150" lvl="0" marL="342900" rtl="0" algn="l">
              <a:lnSpc>
                <a:spcPct val="100000"/>
              </a:lnSpc>
              <a:spcBef>
                <a:spcPts val="640"/>
              </a:spcBef>
              <a:spcAft>
                <a:spcPts val="0"/>
              </a:spcAft>
              <a:buClr>
                <a:schemeClr val="dk1"/>
              </a:buClr>
              <a:buSzPts val="1100"/>
              <a:buChar char="•"/>
            </a:pPr>
            <a:r>
              <a:rPr lang="en">
                <a:solidFill>
                  <a:schemeClr val="dk1"/>
                </a:solidFill>
              </a:rPr>
              <a:t>Focuses more agency resources on core mission requirements rather than administrative support services</a:t>
            </a:r>
            <a:endParaRPr>
              <a:solidFill>
                <a:schemeClr val="dk1"/>
              </a:solidFill>
            </a:endParaRPr>
          </a:p>
          <a:p>
            <a:pPr indent="-184150" lvl="0" marL="342900" rtl="0" algn="l">
              <a:lnSpc>
                <a:spcPct val="100000"/>
              </a:lnSpc>
              <a:spcBef>
                <a:spcPts val="640"/>
              </a:spcBef>
              <a:spcAft>
                <a:spcPts val="0"/>
              </a:spcAft>
              <a:buClr>
                <a:schemeClr val="dk1"/>
              </a:buClr>
              <a:buSzPts val="1100"/>
              <a:buChar char="•"/>
            </a:pPr>
            <a:r>
              <a:rPr lang="en">
                <a:solidFill>
                  <a:schemeClr val="dk1"/>
                </a:solidFill>
              </a:rPr>
              <a:t>Spurs the adoption of best practices and best-in-class ideas and innovations;</a:t>
            </a:r>
            <a:endParaRPr>
              <a:solidFill>
                <a:schemeClr val="dk1"/>
              </a:solidFill>
            </a:endParaRPr>
          </a:p>
          <a:p>
            <a:pPr indent="-184150" lvl="0" marL="342900" rtl="0" algn="l">
              <a:lnSpc>
                <a:spcPct val="100000"/>
              </a:lnSpc>
              <a:spcBef>
                <a:spcPts val="640"/>
              </a:spcBef>
              <a:spcAft>
                <a:spcPts val="0"/>
              </a:spcAft>
              <a:buClr>
                <a:schemeClr val="dk1"/>
              </a:buClr>
              <a:buSzPts val="1100"/>
              <a:buChar char="•"/>
            </a:pPr>
            <a:r>
              <a:rPr lang="en">
                <a:solidFill>
                  <a:schemeClr val="dk1"/>
                </a:solidFill>
              </a:rPr>
              <a:t>Reduces the support costs of redundant resources</a:t>
            </a:r>
            <a:endParaRPr>
              <a:solidFill>
                <a:schemeClr val="dk1"/>
              </a:solidFill>
            </a:endParaRPr>
          </a:p>
          <a:p>
            <a:pPr indent="-184150" lvl="0" marL="342900" rtl="0" algn="l">
              <a:lnSpc>
                <a:spcPct val="100000"/>
              </a:lnSpc>
              <a:spcBef>
                <a:spcPts val="640"/>
              </a:spcBef>
              <a:spcAft>
                <a:spcPts val="0"/>
              </a:spcAft>
              <a:buClr>
                <a:schemeClr val="dk1"/>
              </a:buClr>
              <a:buSzPts val="1100"/>
              <a:buChar char="•"/>
            </a:pPr>
            <a:r>
              <a:rPr lang="en">
                <a:solidFill>
                  <a:schemeClr val="dk1"/>
                </a:solidFill>
              </a:rPr>
              <a:t>Improves cost efficiencies through shared commodities.</a:t>
            </a:r>
            <a:endParaRPr>
              <a:solidFill>
                <a:schemeClr val="dk1"/>
              </a:solidFill>
            </a:endParaRPr>
          </a:p>
          <a:p>
            <a:pPr indent="-184150" lvl="1" marL="342900" rtl="0" algn="l">
              <a:lnSpc>
                <a:spcPct val="100000"/>
              </a:lnSpc>
              <a:spcBef>
                <a:spcPts val="640"/>
              </a:spcBef>
              <a:spcAft>
                <a:spcPts val="0"/>
              </a:spcAft>
              <a:buClr>
                <a:schemeClr val="dk1"/>
              </a:buClr>
              <a:buSzPts val="1100"/>
              <a:buChar char="•"/>
            </a:pPr>
            <a:r>
              <a:rPr lang="en">
                <a:solidFill>
                  <a:schemeClr val="dk1"/>
                </a:solidFill>
              </a:rPr>
              <a:t>Provides a consolidated distributed model which is agile at the agency level</a:t>
            </a:r>
            <a:endParaRPr>
              <a:solidFill>
                <a:schemeClr val="dk1"/>
              </a:solidFill>
            </a:endParaRPr>
          </a:p>
          <a:p>
            <a:pPr indent="-184150" lvl="1" marL="342900" rtl="0" algn="l">
              <a:lnSpc>
                <a:spcPct val="100000"/>
              </a:lnSpc>
              <a:spcBef>
                <a:spcPts val="640"/>
              </a:spcBef>
              <a:spcAft>
                <a:spcPts val="0"/>
              </a:spcAft>
              <a:buClr>
                <a:schemeClr val="dk1"/>
              </a:buClr>
              <a:buSzPts val="1100"/>
              <a:buChar char="•"/>
            </a:pPr>
            <a:r>
              <a:rPr lang="en">
                <a:solidFill>
                  <a:schemeClr val="dk1"/>
                </a:solidFill>
              </a:rPr>
              <a:t>Supports transparency, data management, strategic sourcing and  cost savings</a:t>
            </a:r>
            <a:endParaRPr>
              <a:solidFill>
                <a:schemeClr val="dk1"/>
              </a:solidFill>
            </a:endParaRPr>
          </a:p>
          <a:p>
            <a:pPr indent="-184150" lvl="1" marL="342900" rtl="0" algn="l">
              <a:lnSpc>
                <a:spcPct val="100000"/>
              </a:lnSpc>
              <a:spcBef>
                <a:spcPts val="640"/>
              </a:spcBef>
              <a:spcAft>
                <a:spcPts val="0"/>
              </a:spcAft>
              <a:buClr>
                <a:schemeClr val="dk1"/>
              </a:buClr>
              <a:buSzPts val="1100"/>
              <a:buChar char="•"/>
            </a:pPr>
            <a:r>
              <a:rPr lang="en">
                <a:solidFill>
                  <a:schemeClr val="dk1"/>
                </a:solidFill>
              </a:rPr>
              <a:t>Enhances the customer experience (manager and end user)</a:t>
            </a:r>
            <a:endParaRPr>
              <a:solidFill>
                <a:schemeClr val="dk1"/>
              </a:solidFill>
            </a:endParaRPr>
          </a:p>
          <a:p>
            <a:pPr indent="-184150" lvl="1" marL="342900" rtl="0" algn="l">
              <a:lnSpc>
                <a:spcPct val="100000"/>
              </a:lnSpc>
              <a:spcBef>
                <a:spcPts val="640"/>
              </a:spcBef>
              <a:spcAft>
                <a:spcPts val="0"/>
              </a:spcAft>
              <a:buClr>
                <a:schemeClr val="dk1"/>
              </a:buClr>
              <a:buSzPts val="1100"/>
              <a:buChar char="•"/>
            </a:pPr>
            <a:r>
              <a:rPr lang="en">
                <a:solidFill>
                  <a:schemeClr val="dk1"/>
                </a:solidFill>
              </a:rPr>
              <a:t>Drives valued and efficient behavioral change</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1000"/>
              </a:spcBef>
              <a:spcAft>
                <a:spcPts val="0"/>
              </a:spcAft>
              <a:buClr>
                <a:srgbClr val="000000"/>
              </a:buClr>
              <a:buSzPts val="1100"/>
              <a:buChar char="●"/>
            </a:pPr>
            <a:r>
              <a:rPr lang="en"/>
              <a:t>Opening</a:t>
            </a:r>
            <a:endParaRPr/>
          </a:p>
          <a:p>
            <a:pPr indent="-298450" lvl="1" marL="914400" rtl="0" algn="l">
              <a:lnSpc>
                <a:spcPct val="100000"/>
              </a:lnSpc>
              <a:spcBef>
                <a:spcPts val="0"/>
              </a:spcBef>
              <a:spcAft>
                <a:spcPts val="0"/>
              </a:spcAft>
              <a:buClr>
                <a:srgbClr val="000000"/>
              </a:buClr>
              <a:buSzPts val="1100"/>
              <a:buChar char="○"/>
            </a:pPr>
            <a:r>
              <a:rPr lang="en"/>
              <a:t>GO.gov is the government’s new, mandatory travel and expense management system — a single, end-to-end solution for all civilian agencies.</a:t>
            </a:r>
            <a:endParaRPr/>
          </a:p>
          <a:p>
            <a:pPr indent="-298450" lvl="0" marL="457200" rtl="0" algn="l">
              <a:lnSpc>
                <a:spcPct val="100000"/>
              </a:lnSpc>
              <a:spcBef>
                <a:spcPts val="1000"/>
              </a:spcBef>
              <a:spcAft>
                <a:spcPts val="0"/>
              </a:spcAft>
              <a:buClr>
                <a:srgbClr val="000000"/>
              </a:buClr>
              <a:buSzPts val="1100"/>
              <a:buChar char="●"/>
            </a:pPr>
            <a:r>
              <a:rPr lang="en"/>
              <a:t>Main Points</a:t>
            </a:r>
            <a:endParaRPr/>
          </a:p>
          <a:p>
            <a:pPr indent="-298450" lvl="1" marL="914400" rtl="0" algn="l">
              <a:lnSpc>
                <a:spcPct val="100000"/>
              </a:lnSpc>
              <a:spcBef>
                <a:spcPts val="0"/>
              </a:spcBef>
              <a:spcAft>
                <a:spcPts val="0"/>
              </a:spcAft>
              <a:buClr>
                <a:srgbClr val="000000"/>
              </a:buClr>
              <a:buSzPts val="1100"/>
              <a:buChar char="○"/>
            </a:pPr>
            <a:r>
              <a:rPr lang="en"/>
              <a:t>GO.gov replaces today’s fragmented, agency-specific systems with one centralized, modern platform that handles booking, authorization, expense reporting, data, and more.</a:t>
            </a:r>
            <a:endParaRPr/>
          </a:p>
          <a:p>
            <a:pPr indent="-298450" lvl="1" marL="914400" rtl="0" algn="l">
              <a:lnSpc>
                <a:spcPct val="100000"/>
              </a:lnSpc>
              <a:spcBef>
                <a:spcPts val="0"/>
              </a:spcBef>
              <a:spcAft>
                <a:spcPts val="0"/>
              </a:spcAft>
              <a:buClr>
                <a:srgbClr val="000000"/>
              </a:buClr>
              <a:buSzPts val="1100"/>
              <a:buChar char="○"/>
            </a:pPr>
            <a:r>
              <a:rPr lang="en"/>
              <a:t>Use of the E-Travel System (ETS) has always been mandatory for civilian agencies, and with ETS2 expiring in December 2027, GSA is responsible for delivering the next-generation solution</a:t>
            </a:r>
            <a:endParaRPr/>
          </a:p>
          <a:p>
            <a:pPr indent="-298450" lvl="1" marL="914400" rtl="0" algn="l">
              <a:lnSpc>
                <a:spcPct val="100000"/>
              </a:lnSpc>
              <a:spcBef>
                <a:spcPts val="0"/>
              </a:spcBef>
              <a:spcAft>
                <a:spcPts val="0"/>
              </a:spcAft>
              <a:buClr>
                <a:srgbClr val="000000"/>
              </a:buClr>
              <a:buSzPts val="1100"/>
              <a:buChar char="○"/>
            </a:pPr>
            <a:r>
              <a:rPr lang="en"/>
              <a:t>It’s the first shared system to manage an entire business function across civilian government — a major step forward in modernization.</a:t>
            </a:r>
            <a:endParaRPr/>
          </a:p>
          <a:p>
            <a:pPr indent="-298450" lvl="0" marL="457200" rtl="0" algn="l">
              <a:lnSpc>
                <a:spcPct val="100000"/>
              </a:lnSpc>
              <a:spcBef>
                <a:spcPts val="1000"/>
              </a:spcBef>
              <a:spcAft>
                <a:spcPts val="0"/>
              </a:spcAft>
              <a:buClr>
                <a:srgbClr val="000000"/>
              </a:buClr>
              <a:buSzPts val="1100"/>
              <a:buChar char="●"/>
            </a:pPr>
            <a:r>
              <a:rPr lang="en"/>
              <a:t>Closing</a:t>
            </a:r>
            <a:endParaRPr/>
          </a:p>
          <a:p>
            <a:pPr indent="-298450" lvl="1" marL="914400" rtl="0" algn="l">
              <a:lnSpc>
                <a:spcPct val="100000"/>
              </a:lnSpc>
              <a:spcBef>
                <a:spcPts val="0"/>
              </a:spcBef>
              <a:spcAft>
                <a:spcPts val="0"/>
              </a:spcAft>
              <a:buClr>
                <a:srgbClr val="000000"/>
              </a:buClr>
              <a:buSzPts val="1100"/>
              <a:buChar char="○"/>
            </a:pPr>
            <a:r>
              <a:rPr lang="en"/>
              <a:t>GO.gov isn’t just a new system — it’s a unified approach to how the government manages travel, ensuring consistency, efficiency, and accountability across every agency.</a:t>
            </a:r>
            <a:endParaRPr/>
          </a:p>
          <a:p>
            <a:pPr indent="-298450" lvl="0" marL="457200" rtl="0" algn="l">
              <a:lnSpc>
                <a:spcPct val="100000"/>
              </a:lnSpc>
              <a:spcBef>
                <a:spcPts val="1000"/>
              </a:spcBef>
              <a:spcAft>
                <a:spcPts val="0"/>
              </a:spcAft>
              <a:buClr>
                <a:srgbClr val="000000"/>
              </a:buClr>
              <a:buSzPts val="1100"/>
              <a:buChar char="●"/>
            </a:pPr>
            <a:r>
              <a:rPr lang="en"/>
              <a:t>Transition</a:t>
            </a:r>
            <a:endParaRPr/>
          </a:p>
          <a:p>
            <a:pPr indent="-298450" lvl="1" marL="914400" rtl="0" algn="l">
              <a:lnSpc>
                <a:spcPct val="100000"/>
              </a:lnSpc>
              <a:spcBef>
                <a:spcPts val="0"/>
              </a:spcBef>
              <a:spcAft>
                <a:spcPts val="0"/>
              </a:spcAft>
              <a:buClr>
                <a:srgbClr val="000000"/>
              </a:buClr>
              <a:buSzPts val="1100"/>
              <a:buChar char="○"/>
            </a:pPr>
            <a:r>
              <a:rPr lang="en"/>
              <a:t>So, what does all of that actually mean for your agency?...</a:t>
            </a:r>
            <a:endParaRPr/>
          </a:p>
          <a:p>
            <a:pPr indent="0" lvl="0" marL="0" rtl="0" algn="l">
              <a:lnSpc>
                <a:spcPct val="115000"/>
              </a:lnSpc>
              <a:spcBef>
                <a:spcPts val="1200"/>
              </a:spcBef>
              <a:spcAft>
                <a:spcPts val="1200"/>
              </a:spcAft>
              <a:buSzPts val="1100"/>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Opening: </a:t>
            </a:r>
            <a:endParaRPr/>
          </a:p>
          <a:p>
            <a:pPr indent="-298450" lvl="1" marL="914400" rtl="0" algn="l">
              <a:lnSpc>
                <a:spcPct val="100000"/>
              </a:lnSpc>
              <a:spcBef>
                <a:spcPts val="0"/>
              </a:spcBef>
              <a:spcAft>
                <a:spcPts val="0"/>
              </a:spcAft>
              <a:buSzPts val="1100"/>
              <a:buChar char="○"/>
            </a:pPr>
            <a:r>
              <a:rPr lang="en"/>
              <a:t>So, what's changing? </a:t>
            </a:r>
            <a:endParaRPr/>
          </a:p>
          <a:p>
            <a:pPr indent="-298450" lvl="0" marL="457200" rtl="0" algn="l">
              <a:lnSpc>
                <a:spcPct val="100000"/>
              </a:lnSpc>
              <a:spcBef>
                <a:spcPts val="1000"/>
              </a:spcBef>
              <a:spcAft>
                <a:spcPts val="0"/>
              </a:spcAft>
              <a:buClr>
                <a:schemeClr val="dk1"/>
              </a:buClr>
              <a:buSzPts val="1100"/>
              <a:buChar char="●"/>
            </a:pPr>
            <a:r>
              <a:rPr lang="en">
                <a:solidFill>
                  <a:schemeClr val="dk1"/>
                </a:solidFill>
              </a:rPr>
              <a:t>Main Points</a:t>
            </a:r>
            <a:endParaRPr/>
          </a:p>
          <a:p>
            <a:pPr indent="-298450" lvl="1" marL="914400" rtl="0" algn="l">
              <a:lnSpc>
                <a:spcPct val="100000"/>
              </a:lnSpc>
              <a:spcBef>
                <a:spcPts val="0"/>
              </a:spcBef>
              <a:spcAft>
                <a:spcPts val="0"/>
              </a:spcAft>
              <a:buClr>
                <a:schemeClr val="dk1"/>
              </a:buClr>
              <a:buSzPts val="1100"/>
              <a:buChar char="○"/>
            </a:pPr>
            <a:r>
              <a:rPr lang="en"/>
              <a:t>As a shared services PMO, GO.gov will now bear the upfront cost and responsibility of travel and expense management that currently falls on the shoulders of agencies. This will save the government $2B dollars over the course of the 15-year contract.</a:t>
            </a:r>
            <a:endParaRPr/>
          </a:p>
          <a:p>
            <a:pPr indent="-298450" lvl="1" marL="914400" rtl="0" algn="l">
              <a:lnSpc>
                <a:spcPct val="100000"/>
              </a:lnSpc>
              <a:spcBef>
                <a:spcPts val="0"/>
              </a:spcBef>
              <a:spcAft>
                <a:spcPts val="0"/>
              </a:spcAft>
              <a:buClr>
                <a:schemeClr val="dk1"/>
              </a:buClr>
              <a:buSzPts val="1100"/>
              <a:buChar char="○"/>
            </a:pPr>
            <a:r>
              <a:rPr lang="en"/>
              <a:t>We will also centralize acquisition of travel management systems and platforms as well as award Travel Management Company Services on behalf of agencies.</a:t>
            </a:r>
            <a:endParaRPr/>
          </a:p>
          <a:p>
            <a:pPr indent="-298450" lvl="0" marL="457200" rtl="0" algn="l">
              <a:lnSpc>
                <a:spcPct val="100000"/>
              </a:lnSpc>
              <a:spcBef>
                <a:spcPts val="0"/>
              </a:spcBef>
              <a:spcAft>
                <a:spcPts val="0"/>
              </a:spcAft>
              <a:buClr>
                <a:schemeClr val="dk1"/>
              </a:buClr>
              <a:buSzPts val="1100"/>
              <a:buChar char="●"/>
            </a:pPr>
            <a:r>
              <a:rPr lang="en"/>
              <a:t>Transition:</a:t>
            </a:r>
            <a:endParaRPr/>
          </a:p>
          <a:p>
            <a:pPr indent="-298450" lvl="1" marL="914400" rtl="0" algn="l">
              <a:lnSpc>
                <a:spcPct val="100000"/>
              </a:lnSpc>
              <a:spcBef>
                <a:spcPts val="0"/>
              </a:spcBef>
              <a:spcAft>
                <a:spcPts val="0"/>
              </a:spcAft>
              <a:buClr>
                <a:schemeClr val="dk1"/>
              </a:buClr>
              <a:buSzPts val="1100"/>
              <a:buChar char="○"/>
            </a:pPr>
            <a:r>
              <a:rPr lang="en"/>
              <a:t>Now that we know what GO.gov is, let's look under the hood.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Opening: I'm sure you're wondering when GO.gov will be available for your agency.</a:t>
            </a:r>
            <a:endParaRPr/>
          </a:p>
          <a:p>
            <a:pPr indent="0" lvl="0" marL="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
              <a:t>Main points:</a:t>
            </a:r>
            <a:endParaRPr/>
          </a:p>
          <a:p>
            <a:pPr indent="-298450" lvl="1" marL="914400" rtl="0" algn="l">
              <a:lnSpc>
                <a:spcPct val="100000"/>
              </a:lnSpc>
              <a:spcBef>
                <a:spcPts val="0"/>
              </a:spcBef>
              <a:spcAft>
                <a:spcPts val="0"/>
              </a:spcAft>
              <a:buSzPts val="1100"/>
              <a:buChar char="○"/>
            </a:pPr>
            <a:r>
              <a:rPr lang="en"/>
              <a:t>We're taking a phased approach to the GO.gov transition. </a:t>
            </a:r>
            <a:endParaRPr/>
          </a:p>
          <a:p>
            <a:pPr indent="-298450" lvl="1" marL="914400" rtl="0" algn="l">
              <a:lnSpc>
                <a:spcPct val="100000"/>
              </a:lnSpc>
              <a:spcBef>
                <a:spcPts val="0"/>
              </a:spcBef>
              <a:spcAft>
                <a:spcPts val="0"/>
              </a:spcAft>
              <a:buSzPts val="1100"/>
              <a:buChar char="○"/>
            </a:pPr>
            <a:r>
              <a:rPr lang="en"/>
              <a:t>Three agencies transitioned to GO.gov in January 2026, in our Initial Operating Capacity phase.</a:t>
            </a:r>
            <a:endParaRPr/>
          </a:p>
          <a:p>
            <a:pPr indent="-298450" lvl="1" marL="914400" rtl="0" algn="l">
              <a:lnSpc>
                <a:spcPct val="100000"/>
              </a:lnSpc>
              <a:spcBef>
                <a:spcPts val="0"/>
              </a:spcBef>
              <a:spcAft>
                <a:spcPts val="0"/>
              </a:spcAft>
              <a:buSzPts val="1100"/>
              <a:buChar char="○"/>
            </a:pPr>
            <a:r>
              <a:rPr lang="en"/>
              <a:t>The rest of civilian agencies are broken into two phases. </a:t>
            </a:r>
            <a:endParaRPr/>
          </a:p>
          <a:p>
            <a:pPr indent="-298450" lvl="1" marL="914400" rtl="0" algn="l">
              <a:lnSpc>
                <a:spcPct val="100000"/>
              </a:lnSpc>
              <a:spcBef>
                <a:spcPts val="0"/>
              </a:spcBef>
              <a:spcAft>
                <a:spcPts val="0"/>
              </a:spcAft>
              <a:buSzPts val="1100"/>
              <a:buChar char="○"/>
            </a:pPr>
            <a:r>
              <a:rPr lang="en"/>
              <a:t>FOC, or Full Operating Capabity) phase A will go live in August and November 2026</a:t>
            </a:r>
            <a:endParaRPr/>
          </a:p>
          <a:p>
            <a:pPr indent="-298450" lvl="1" marL="914400" rtl="0" algn="l">
              <a:lnSpc>
                <a:spcPct val="100000"/>
              </a:lnSpc>
              <a:spcBef>
                <a:spcPts val="0"/>
              </a:spcBef>
              <a:spcAft>
                <a:spcPts val="0"/>
              </a:spcAft>
              <a:buSzPts val="1100"/>
              <a:buChar char="○"/>
            </a:pPr>
            <a:r>
              <a:rPr lang="en"/>
              <a:t>FOC B will go live in the spring of 2027</a:t>
            </a:r>
            <a:endParaRPr/>
          </a:p>
          <a:p>
            <a:pPr indent="-298450" lvl="0" marL="457200" rtl="0" algn="l">
              <a:lnSpc>
                <a:spcPct val="100000"/>
              </a:lnSpc>
              <a:spcBef>
                <a:spcPts val="0"/>
              </a:spcBef>
              <a:spcAft>
                <a:spcPts val="0"/>
              </a:spcAft>
              <a:buSzPts val="1100"/>
              <a:buChar char="●"/>
            </a:pPr>
            <a:r>
              <a:rPr lang="en"/>
              <a:t>Closing</a:t>
            </a:r>
            <a:endParaRPr/>
          </a:p>
          <a:p>
            <a:pPr indent="-228600" lvl="1" marL="9144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dk1"/>
                </a:solidFill>
              </a:rPr>
              <a:t>Traveler Workflow Benefits:</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en" sz="1000">
                <a:solidFill>
                  <a:schemeClr val="dk1"/>
                </a:solidFill>
              </a:rPr>
              <a:t>Through the User Experience and on their screen they can easily make decisions that are compliant and leads to larger cost savings by choosing the right hotels that are compliant. </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en" sz="1000">
                <a:solidFill>
                  <a:schemeClr val="dk1"/>
                </a:solidFill>
              </a:rPr>
              <a:t>Standard configuration drives policy compliance and guidance to select reservation components that conform to travel policy and the Federal Travel Regulations.</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en" sz="1000">
                <a:solidFill>
                  <a:schemeClr val="dk1"/>
                </a:solidFill>
              </a:rPr>
              <a:t>E.g. For lodging, guiding travelers to utilize the US Government’s FedRooms program which offers travelers benefits like free wifi, late cancellation, no additional fees, etc.</a:t>
            </a:r>
            <a:endParaRPr sz="1000">
              <a:solidFill>
                <a:schemeClr val="dk1"/>
              </a:solidFill>
            </a:endParaRPr>
          </a:p>
          <a:p>
            <a:pPr indent="0" lvl="0" marL="457200" rtl="0" algn="l">
              <a:lnSpc>
                <a:spcPct val="100000"/>
              </a:lnSpc>
              <a:spcBef>
                <a:spcPts val="0"/>
              </a:spcBef>
              <a:spcAft>
                <a:spcPts val="0"/>
              </a:spcAft>
              <a:buSzPts val="1100"/>
              <a:buNone/>
            </a:pPr>
            <a:r>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000">
                <a:solidFill>
                  <a:schemeClr val="dk1"/>
                </a:solidFill>
              </a:rPr>
              <a:t>Supporting FedRooms information from </a:t>
            </a:r>
            <a:r>
              <a:rPr b="1" lang="en" sz="1000" u="sng">
                <a:solidFill>
                  <a:schemeClr val="dk1"/>
                </a:solidFill>
              </a:rPr>
              <a:t>https://www.gsa.gov/travel/plan-a-trip/lodging/fedrooms:</a:t>
            </a:r>
            <a:br>
              <a:rPr lang="en" sz="1000">
                <a:solidFill>
                  <a:schemeClr val="dk1"/>
                </a:solidFill>
              </a:rPr>
            </a:br>
            <a:r>
              <a:rPr lang="en" sz="1000">
                <a:solidFill>
                  <a:schemeClr val="dk1"/>
                </a:solidFill>
              </a:rPr>
              <a:t>FedRooms provides Federal Travel Regulation (FTR) compliant hotel accommodations at or below per diem with standardized amenities. </a:t>
            </a:r>
            <a:br>
              <a:rPr lang="en" sz="1000">
                <a:solidFill>
                  <a:schemeClr val="dk1"/>
                </a:solidFill>
              </a:rPr>
            </a:br>
            <a:r>
              <a:rPr lang="en" sz="1000">
                <a:solidFill>
                  <a:schemeClr val="dk1"/>
                </a:solidFill>
              </a:rPr>
              <a:t>The program is available to all U.S. government and military personnel. </a:t>
            </a:r>
            <a:br>
              <a:rPr lang="en" sz="1000">
                <a:solidFill>
                  <a:schemeClr val="dk1"/>
                </a:solidFill>
              </a:rPr>
            </a:br>
            <a:r>
              <a:rPr lang="en" sz="1000">
                <a:solidFill>
                  <a:schemeClr val="dk1"/>
                </a:solidFill>
              </a:rPr>
              <a:t>In 2026, there are over 14,000 FedRooms properties available in more than 3,000 markets globally.</a:t>
            </a:r>
            <a:endParaRPr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 name="Google Shape;14;p2"/>
          <p:cNvSpPr/>
          <p:nvPr/>
        </p:nvSpPr>
        <p:spPr>
          <a:xfrm>
            <a:off x="9525" y="0"/>
            <a:ext cx="9144000" cy="1033500"/>
          </a:xfrm>
          <a:prstGeom prst="rect">
            <a:avLst/>
          </a:prstGeom>
          <a:solidFill>
            <a:srgbClr val="FFFFFF"/>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entury Gothic"/>
              <a:ea typeface="Century Gothic"/>
              <a:cs typeface="Century Gothic"/>
              <a:sym typeface="Century Gothic"/>
            </a:endParaRPr>
          </a:p>
        </p:txBody>
      </p:sp>
      <p:pic>
        <p:nvPicPr>
          <p:cNvPr id="15" name="Google Shape;15;p2" title="GSA Star Mark 250 2026 Logo STARMARK SIGNATURE_300dpi.png"/>
          <p:cNvPicPr preferRelativeResize="0"/>
          <p:nvPr/>
        </p:nvPicPr>
        <p:blipFill rotWithShape="1">
          <a:blip r:embed="rId2">
            <a:alphaModFix/>
          </a:blip>
          <a:srcRect b="0" l="0" r="0" t="0"/>
          <a:stretch/>
        </p:blipFill>
        <p:spPr>
          <a:xfrm>
            <a:off x="491750" y="200060"/>
            <a:ext cx="2190163" cy="638951"/>
          </a:xfrm>
          <a:prstGeom prst="rect">
            <a:avLst/>
          </a:prstGeom>
          <a:noFill/>
          <a:ln>
            <a:noFill/>
          </a:ln>
        </p:spPr>
      </p:pic>
      <p:pic>
        <p:nvPicPr>
          <p:cNvPr id="16" name="Google Shape;16;p2" title="FAST 2026 Full Color.png"/>
          <p:cNvPicPr preferRelativeResize="0"/>
          <p:nvPr/>
        </p:nvPicPr>
        <p:blipFill rotWithShape="1">
          <a:blip r:embed="rId3">
            <a:alphaModFix/>
          </a:blip>
          <a:srcRect b="0" l="0" r="0" t="0"/>
          <a:stretch/>
        </p:blipFill>
        <p:spPr>
          <a:xfrm>
            <a:off x="5553100" y="1388688"/>
            <a:ext cx="2919352" cy="291935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amp; Image">
  <p:cSld name="ONE_COLUMN_TEXT">
    <p:spTree>
      <p:nvGrpSpPr>
        <p:cNvPr id="52" name="Shape 52"/>
        <p:cNvGrpSpPr/>
        <p:nvPr/>
      </p:nvGrpSpPr>
      <p:grpSpPr>
        <a:xfrm>
          <a:off x="0" y="0"/>
          <a:ext cx="0" cy="0"/>
          <a:chOff x="0" y="0"/>
          <a:chExt cx="0" cy="0"/>
        </a:xfrm>
      </p:grpSpPr>
      <p:sp>
        <p:nvSpPr>
          <p:cNvPr id="53" name="Google Shape;53;p11"/>
          <p:cNvSpPr txBox="1"/>
          <p:nvPr>
            <p:ph idx="1" type="body"/>
          </p:nvPr>
        </p:nvSpPr>
        <p:spPr>
          <a:xfrm>
            <a:off x="311700" y="1389600"/>
            <a:ext cx="4968300" cy="3179400"/>
          </a:xfrm>
          <a:prstGeom prst="rect">
            <a:avLst/>
          </a:prstGeom>
          <a:noFill/>
          <a:ln>
            <a:noFill/>
          </a:ln>
        </p:spPr>
        <p:txBody>
          <a:bodyPr anchorCtr="0" anchor="ctr" bIns="91425" lIns="91425" spcFirstLastPara="1" rIns="91425" wrap="square" tIns="91425">
            <a:noAutofit/>
          </a:bodyPr>
          <a:lstStyle>
            <a:lvl1pPr indent="-304800" lvl="0" marL="457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54" name="Google Shape;54;p11"/>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5" name="Google Shape;55;p11" title="FAST 2026 Blue.png"/>
          <p:cNvPicPr preferRelativeResize="0"/>
          <p:nvPr/>
        </p:nvPicPr>
        <p:blipFill rotWithShape="1">
          <a:blip r:embed="rId2">
            <a:alphaModFix amt="15000"/>
          </a:blip>
          <a:srcRect b="0" l="0" r="0" t="0"/>
          <a:stretch/>
        </p:blipFill>
        <p:spPr>
          <a:xfrm>
            <a:off x="8500175" y="3961226"/>
            <a:ext cx="643825" cy="643825"/>
          </a:xfrm>
          <a:prstGeom prst="rect">
            <a:avLst/>
          </a:prstGeom>
          <a:noFill/>
          <a:ln>
            <a:noFill/>
          </a:ln>
        </p:spPr>
      </p:pic>
      <p:sp>
        <p:nvSpPr>
          <p:cNvPr id="56" name="Google Shape;56;p11"/>
          <p:cNvSpPr txBox="1"/>
          <p:nvPr>
            <p:ph type="title"/>
          </p:nvPr>
        </p:nvSpPr>
        <p:spPr>
          <a:xfrm>
            <a:off x="311700" y="445025"/>
            <a:ext cx="49683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resentor">
  <p:cSld name="BLANK_1">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59" name="Google Shape;59;p12"/>
          <p:cNvGrpSpPr/>
          <p:nvPr/>
        </p:nvGrpSpPr>
        <p:grpSpPr>
          <a:xfrm>
            <a:off x="3510200" y="1221550"/>
            <a:ext cx="2123600" cy="2131650"/>
            <a:chOff x="3388225" y="1623400"/>
            <a:chExt cx="2123600" cy="2131650"/>
          </a:xfrm>
        </p:grpSpPr>
        <p:sp>
          <p:nvSpPr>
            <p:cNvPr id="60" name="Google Shape;60;p12"/>
            <p:cNvSpPr/>
            <p:nvPr/>
          </p:nvSpPr>
          <p:spPr>
            <a:xfrm>
              <a:off x="3388225" y="1623400"/>
              <a:ext cx="548700" cy="548700"/>
            </a:xfrm>
            <a:prstGeom prst="halfFrame">
              <a:avLst>
                <a:gd fmla="val 33333" name="adj1"/>
                <a:gd fmla="val 33333" name="adj2"/>
              </a:avLst>
            </a:prstGeom>
            <a:solidFill>
              <a:srgbClr val="1F2D6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2"/>
            <p:cNvSpPr/>
            <p:nvPr/>
          </p:nvSpPr>
          <p:spPr>
            <a:xfrm rot="10800000">
              <a:off x="4963125" y="3206350"/>
              <a:ext cx="548700" cy="548700"/>
            </a:xfrm>
            <a:prstGeom prst="halfFrame">
              <a:avLst>
                <a:gd fmla="val 33333" name="adj1"/>
                <a:gd fmla="val 33333" name="adj2"/>
              </a:avLst>
            </a:prstGeom>
            <a:solidFill>
              <a:srgbClr val="1F2D6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2" name="Google Shape;62;p12"/>
          <p:cNvSpPr txBox="1"/>
          <p:nvPr/>
        </p:nvSpPr>
        <p:spPr>
          <a:xfrm>
            <a:off x="2202750" y="3496775"/>
            <a:ext cx="4738500" cy="93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3" name="Shape 63"/>
        <p:cNvGrpSpPr/>
        <p:nvPr/>
      </p:nvGrpSpPr>
      <p:grpSpPr>
        <a:xfrm>
          <a:off x="0" y="0"/>
          <a:ext cx="0" cy="0"/>
          <a:chOff x="0" y="0"/>
          <a:chExt cx="0" cy="0"/>
        </a:xfrm>
      </p:grpSpPr>
      <p:sp>
        <p:nvSpPr>
          <p:cNvPr id="64" name="Google Shape;64;p13"/>
          <p:cNvSpPr txBox="1"/>
          <p:nvPr>
            <p:ph idx="1" type="body"/>
          </p:nvPr>
        </p:nvSpPr>
        <p:spPr>
          <a:xfrm>
            <a:off x="282388" y="1068488"/>
            <a:ext cx="4168500" cy="479700"/>
          </a:xfrm>
          <a:prstGeom prst="rect">
            <a:avLst/>
          </a:prstGeom>
          <a:noFill/>
          <a:ln>
            <a:noFill/>
          </a:ln>
        </p:spPr>
        <p:txBody>
          <a:bodyPr anchorCtr="0" anchor="b" bIns="34275" lIns="68575" spcFirstLastPara="1" rIns="68575" wrap="square" tIns="34275">
            <a:noAutofit/>
          </a:bodyPr>
          <a:lstStyle>
            <a:lvl1pPr indent="-228600" lvl="0" marL="457200" marR="0" rtl="0" algn="ctr">
              <a:lnSpc>
                <a:spcPct val="90000"/>
              </a:lnSpc>
              <a:spcBef>
                <a:spcPts val="8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9pPr>
          </a:lstStyle>
          <a:p/>
        </p:txBody>
      </p:sp>
      <p:sp>
        <p:nvSpPr>
          <p:cNvPr id="65" name="Google Shape;65;p13"/>
          <p:cNvSpPr txBox="1"/>
          <p:nvPr>
            <p:ph idx="2" type="body"/>
          </p:nvPr>
        </p:nvSpPr>
        <p:spPr>
          <a:xfrm>
            <a:off x="282388" y="1548249"/>
            <a:ext cx="4168500" cy="29799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6" name="Google Shape;66;p13"/>
          <p:cNvSpPr txBox="1"/>
          <p:nvPr>
            <p:ph idx="3" type="body"/>
          </p:nvPr>
        </p:nvSpPr>
        <p:spPr>
          <a:xfrm>
            <a:off x="4629149" y="1068488"/>
            <a:ext cx="4168500" cy="479700"/>
          </a:xfrm>
          <a:prstGeom prst="rect">
            <a:avLst/>
          </a:prstGeom>
          <a:noFill/>
          <a:ln>
            <a:noFill/>
          </a:ln>
        </p:spPr>
        <p:txBody>
          <a:bodyPr anchorCtr="0" anchor="b" bIns="34275" lIns="68575" spcFirstLastPara="1" rIns="68575" wrap="square" tIns="34275">
            <a:noAutofit/>
          </a:bodyPr>
          <a:lstStyle>
            <a:lvl1pPr indent="-228600" lvl="0" marL="457200" marR="0" rtl="0" algn="ctr">
              <a:lnSpc>
                <a:spcPct val="90000"/>
              </a:lnSpc>
              <a:spcBef>
                <a:spcPts val="8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9pPr>
          </a:lstStyle>
          <a:p/>
        </p:txBody>
      </p:sp>
      <p:sp>
        <p:nvSpPr>
          <p:cNvPr id="67" name="Google Shape;67;p13"/>
          <p:cNvSpPr txBox="1"/>
          <p:nvPr>
            <p:ph idx="4" type="body"/>
          </p:nvPr>
        </p:nvSpPr>
        <p:spPr>
          <a:xfrm>
            <a:off x="4629149" y="1548249"/>
            <a:ext cx="4168500" cy="29799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pic>
        <p:nvPicPr>
          <p:cNvPr id="68" name="Google Shape;68;p13"/>
          <p:cNvPicPr preferRelativeResize="0"/>
          <p:nvPr/>
        </p:nvPicPr>
        <p:blipFill rotWithShape="1">
          <a:blip r:embed="rId2">
            <a:alphaModFix/>
          </a:blip>
          <a:srcRect b="0" l="0" r="0" t="0"/>
          <a:stretch/>
        </p:blipFill>
        <p:spPr>
          <a:xfrm>
            <a:off x="0" y="4420558"/>
            <a:ext cx="5369046" cy="722942"/>
          </a:xfrm>
          <a:prstGeom prst="rect">
            <a:avLst/>
          </a:prstGeom>
          <a:noFill/>
          <a:ln>
            <a:noFill/>
          </a:ln>
        </p:spPr>
      </p:pic>
      <p:pic>
        <p:nvPicPr>
          <p:cNvPr id="69" name="Google Shape;69;p13"/>
          <p:cNvPicPr preferRelativeResize="0"/>
          <p:nvPr/>
        </p:nvPicPr>
        <p:blipFill rotWithShape="1">
          <a:blip r:embed="rId3">
            <a:alphaModFix/>
          </a:blip>
          <a:srcRect b="0" l="0" r="0" t="0"/>
          <a:stretch/>
        </p:blipFill>
        <p:spPr>
          <a:xfrm>
            <a:off x="8229601" y="4528222"/>
            <a:ext cx="733249" cy="625944"/>
          </a:xfrm>
          <a:prstGeom prst="rect">
            <a:avLst/>
          </a:prstGeom>
          <a:noFill/>
          <a:ln>
            <a:noFill/>
          </a:ln>
        </p:spPr>
      </p:pic>
      <p:sp>
        <p:nvSpPr>
          <p:cNvPr id="70" name="Google Shape;70;p13"/>
          <p:cNvSpPr txBox="1"/>
          <p:nvPr/>
        </p:nvSpPr>
        <p:spPr>
          <a:xfrm>
            <a:off x="8236779" y="4969471"/>
            <a:ext cx="709800" cy="184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73AD"/>
                </a:solidFill>
                <a:latin typeface="Arial"/>
                <a:ea typeface="Arial"/>
                <a:cs typeface="Arial"/>
                <a:sym typeface="Arial"/>
              </a:rPr>
              <a:t>GSA </a:t>
            </a:r>
            <a:r>
              <a:rPr b="0" i="0" lang="en" sz="700" u="none" cap="none" strike="noStrike">
                <a:solidFill>
                  <a:srgbClr val="0073AD"/>
                </a:solidFill>
                <a:latin typeface="Arial"/>
                <a:ea typeface="Arial"/>
                <a:cs typeface="Arial"/>
                <a:sym typeface="Arial"/>
              </a:rPr>
              <a:t>Fleet</a:t>
            </a:r>
            <a:endParaRPr b="0" i="0" sz="800" u="none" cap="none" strike="noStrike">
              <a:solidFill>
                <a:srgbClr val="0073AD"/>
              </a:solidFill>
              <a:latin typeface="Arial"/>
              <a:ea typeface="Arial"/>
              <a:cs typeface="Arial"/>
              <a:sym typeface="Arial"/>
            </a:endParaRPr>
          </a:p>
        </p:txBody>
      </p:sp>
      <p:sp>
        <p:nvSpPr>
          <p:cNvPr id="71" name="Google Shape;71;p13"/>
          <p:cNvSpPr txBox="1"/>
          <p:nvPr>
            <p:ph idx="12" type="sldNum"/>
          </p:nvPr>
        </p:nvSpPr>
        <p:spPr>
          <a:xfrm>
            <a:off x="8327838" y="4716314"/>
            <a:ext cx="527700" cy="273900"/>
          </a:xfrm>
          <a:prstGeom prst="rect">
            <a:avLst/>
          </a:prstGeom>
          <a:noFill/>
          <a:ln>
            <a:noFill/>
          </a:ln>
        </p:spPr>
        <p:txBody>
          <a:bodyPr anchorCtr="0" anchor="t" bIns="34275" lIns="68575" spcFirstLastPara="1" rIns="68575" wrap="square" tIns="34275">
            <a:noAutofit/>
          </a:bodyPr>
          <a:lstStyle>
            <a:lvl1pPr indent="0" lvl="0"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72" name="Google Shape;72;p13"/>
          <p:cNvSpPr txBox="1"/>
          <p:nvPr>
            <p:ph type="title"/>
          </p:nvPr>
        </p:nvSpPr>
        <p:spPr>
          <a:xfrm>
            <a:off x="282388" y="474996"/>
            <a:ext cx="8532300" cy="5934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0"/>
              </a:spcBef>
              <a:spcAft>
                <a:spcPts val="0"/>
              </a:spcAft>
              <a:buClr>
                <a:srgbClr val="0073AD"/>
              </a:buClr>
              <a:buSzPts val="3300"/>
              <a:buFont typeface="Arial"/>
              <a:buNone/>
              <a:defRPr b="1" i="0" sz="3300" u="none" cap="none" strike="noStrike">
                <a:solidFill>
                  <a:srgbClr val="0073AD"/>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Caption 2">
  <p:cSld name="Photo with Caption 2">
    <p:spTree>
      <p:nvGrpSpPr>
        <p:cNvPr id="73" name="Shape 73"/>
        <p:cNvGrpSpPr/>
        <p:nvPr/>
      </p:nvGrpSpPr>
      <p:grpSpPr>
        <a:xfrm>
          <a:off x="0" y="0"/>
          <a:ext cx="0" cy="0"/>
          <a:chOff x="0" y="0"/>
          <a:chExt cx="0" cy="0"/>
        </a:xfrm>
      </p:grpSpPr>
      <p:pic>
        <p:nvPicPr>
          <p:cNvPr id="74" name="Google Shape;74;p14"/>
          <p:cNvPicPr preferRelativeResize="0"/>
          <p:nvPr/>
        </p:nvPicPr>
        <p:blipFill rotWithShape="1">
          <a:blip r:embed="rId2">
            <a:alphaModFix/>
          </a:blip>
          <a:srcRect b="0" l="0" r="0" t="0"/>
          <a:stretch/>
        </p:blipFill>
        <p:spPr>
          <a:xfrm>
            <a:off x="-2" y="-17325"/>
            <a:ext cx="2721150" cy="5178150"/>
          </a:xfrm>
          <a:prstGeom prst="rect">
            <a:avLst/>
          </a:prstGeom>
          <a:noFill/>
          <a:ln>
            <a:noFill/>
          </a:ln>
        </p:spPr>
      </p:pic>
      <p:pic>
        <p:nvPicPr>
          <p:cNvPr id="75" name="Google Shape;75;p14"/>
          <p:cNvPicPr preferRelativeResize="0"/>
          <p:nvPr/>
        </p:nvPicPr>
        <p:blipFill rotWithShape="1">
          <a:blip r:embed="rId3">
            <a:alphaModFix/>
          </a:blip>
          <a:srcRect b="0" l="0" r="0" t="0"/>
          <a:stretch/>
        </p:blipFill>
        <p:spPr>
          <a:xfrm>
            <a:off x="8229601" y="4528222"/>
            <a:ext cx="733249" cy="625944"/>
          </a:xfrm>
          <a:prstGeom prst="rect">
            <a:avLst/>
          </a:prstGeom>
          <a:noFill/>
          <a:ln>
            <a:noFill/>
          </a:ln>
        </p:spPr>
      </p:pic>
      <p:sp>
        <p:nvSpPr>
          <p:cNvPr id="76" name="Google Shape;76;p14"/>
          <p:cNvSpPr txBox="1"/>
          <p:nvPr/>
        </p:nvSpPr>
        <p:spPr>
          <a:xfrm>
            <a:off x="8236779" y="4969471"/>
            <a:ext cx="709800" cy="184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73AD"/>
                </a:solidFill>
                <a:latin typeface="Arial"/>
                <a:ea typeface="Arial"/>
                <a:cs typeface="Arial"/>
                <a:sym typeface="Arial"/>
              </a:rPr>
              <a:t>GSA </a:t>
            </a:r>
            <a:r>
              <a:rPr b="0" i="0" lang="en" sz="700" u="none" cap="none" strike="noStrike">
                <a:solidFill>
                  <a:srgbClr val="0073AD"/>
                </a:solidFill>
                <a:latin typeface="Arial"/>
                <a:ea typeface="Arial"/>
                <a:cs typeface="Arial"/>
                <a:sym typeface="Arial"/>
              </a:rPr>
              <a:t>Fleet</a:t>
            </a:r>
            <a:endParaRPr b="0" i="0" sz="800" u="none" cap="none" strike="noStrike">
              <a:solidFill>
                <a:srgbClr val="0073AD"/>
              </a:solidFill>
              <a:latin typeface="Arial"/>
              <a:ea typeface="Arial"/>
              <a:cs typeface="Arial"/>
              <a:sym typeface="Arial"/>
            </a:endParaRPr>
          </a:p>
        </p:txBody>
      </p:sp>
      <p:sp>
        <p:nvSpPr>
          <p:cNvPr id="77" name="Google Shape;77;p14"/>
          <p:cNvSpPr txBox="1"/>
          <p:nvPr>
            <p:ph idx="12" type="sldNum"/>
          </p:nvPr>
        </p:nvSpPr>
        <p:spPr>
          <a:xfrm>
            <a:off x="8327838" y="4716314"/>
            <a:ext cx="527700" cy="273900"/>
          </a:xfrm>
          <a:prstGeom prst="rect">
            <a:avLst/>
          </a:prstGeom>
          <a:noFill/>
          <a:ln>
            <a:noFill/>
          </a:ln>
        </p:spPr>
        <p:txBody>
          <a:bodyPr anchorCtr="0" anchor="t" bIns="34275" lIns="68575" spcFirstLastPara="1" rIns="68575" wrap="square" tIns="34275">
            <a:noAutofit/>
          </a:bodyPr>
          <a:lstStyle>
            <a:lvl1pPr indent="0" lvl="0"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78" name="Google Shape;78;p14"/>
          <p:cNvPicPr preferRelativeResize="0"/>
          <p:nvPr/>
        </p:nvPicPr>
        <p:blipFill rotWithShape="1">
          <a:blip r:embed="rId4">
            <a:alphaModFix/>
          </a:blip>
          <a:srcRect b="0" l="54251" r="19605" t="0"/>
          <a:stretch/>
        </p:blipFill>
        <p:spPr>
          <a:xfrm>
            <a:off x="-25444" y="943575"/>
            <a:ext cx="2302800" cy="3168600"/>
          </a:xfrm>
          <a:prstGeom prst="homePlate">
            <a:avLst>
              <a:gd fmla="val 44832" name="adj"/>
            </a:avLst>
          </a:prstGeom>
          <a:noFill/>
          <a:ln>
            <a:noFill/>
          </a:ln>
        </p:spPr>
      </p:pic>
      <p:cxnSp>
        <p:nvCxnSpPr>
          <p:cNvPr id="79" name="Google Shape;79;p14"/>
          <p:cNvCxnSpPr/>
          <p:nvPr/>
        </p:nvCxnSpPr>
        <p:spPr>
          <a:xfrm>
            <a:off x="-2512" y="150169"/>
            <a:ext cx="2665500" cy="3322500"/>
          </a:xfrm>
          <a:prstGeom prst="straightConnector1">
            <a:avLst/>
          </a:prstGeom>
          <a:noFill/>
          <a:ln cap="flat" cmpd="sng" w="57150">
            <a:solidFill>
              <a:srgbClr val="FAB738"/>
            </a:solidFill>
            <a:prstDash val="solid"/>
            <a:round/>
            <a:headEnd len="sm" w="sm" type="none"/>
            <a:tailEnd len="sm" w="sm" type="none"/>
          </a:ln>
        </p:spPr>
      </p:cxnSp>
      <p:cxnSp>
        <p:nvCxnSpPr>
          <p:cNvPr id="80" name="Google Shape;80;p14"/>
          <p:cNvCxnSpPr>
            <a:stCxn id="74" idx="2"/>
          </p:cNvCxnSpPr>
          <p:nvPr/>
        </p:nvCxnSpPr>
        <p:spPr>
          <a:xfrm flipH="1" rot="10800000">
            <a:off x="1360573" y="3453825"/>
            <a:ext cx="1340100" cy="1707000"/>
          </a:xfrm>
          <a:prstGeom prst="straightConnector1">
            <a:avLst/>
          </a:prstGeom>
          <a:noFill/>
          <a:ln cap="flat" cmpd="sng" w="57150">
            <a:solidFill>
              <a:srgbClr val="FAB738"/>
            </a:solidFill>
            <a:prstDash val="solid"/>
            <a:round/>
            <a:headEnd len="sm" w="sm" type="none"/>
            <a:tailEnd len="sm" w="sm" type="none"/>
          </a:ln>
        </p:spPr>
      </p:cxnSp>
      <p:sp>
        <p:nvSpPr>
          <p:cNvPr id="81" name="Google Shape;81;p14"/>
          <p:cNvSpPr txBox="1"/>
          <p:nvPr>
            <p:ph idx="1" type="body"/>
          </p:nvPr>
        </p:nvSpPr>
        <p:spPr>
          <a:xfrm>
            <a:off x="2531700" y="1068486"/>
            <a:ext cx="6092700" cy="373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2" name="Google Shape;82;p14"/>
          <p:cNvSpPr txBox="1"/>
          <p:nvPr>
            <p:ph type="title"/>
          </p:nvPr>
        </p:nvSpPr>
        <p:spPr>
          <a:xfrm>
            <a:off x="2531700" y="474994"/>
            <a:ext cx="6282900" cy="5934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0"/>
              </a:spcBef>
              <a:spcAft>
                <a:spcPts val="0"/>
              </a:spcAft>
              <a:buClr>
                <a:srgbClr val="0073AD"/>
              </a:buClr>
              <a:buSzPts val="3300"/>
              <a:buFont typeface="Arial"/>
              <a:buNone/>
              <a:defRPr b="1" i="0" sz="3300" u="none" cap="none" strike="noStrike">
                <a:solidFill>
                  <a:srgbClr val="0073AD"/>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3" name="Shape 83"/>
        <p:cNvGrpSpPr/>
        <p:nvPr/>
      </p:nvGrpSpPr>
      <p:grpSpPr>
        <a:xfrm>
          <a:off x="0" y="0"/>
          <a:ext cx="0" cy="0"/>
          <a:chOff x="0" y="0"/>
          <a:chExt cx="0" cy="0"/>
        </a:xfrm>
      </p:grpSpPr>
      <p:sp>
        <p:nvSpPr>
          <p:cNvPr id="84" name="Google Shape;84;p15"/>
          <p:cNvSpPr txBox="1"/>
          <p:nvPr>
            <p:ph idx="1" type="body"/>
          </p:nvPr>
        </p:nvSpPr>
        <p:spPr>
          <a:xfrm>
            <a:off x="282388" y="1068488"/>
            <a:ext cx="8532300" cy="32379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pic>
        <p:nvPicPr>
          <p:cNvPr id="85" name="Google Shape;85;p15"/>
          <p:cNvPicPr preferRelativeResize="0"/>
          <p:nvPr/>
        </p:nvPicPr>
        <p:blipFill rotWithShape="1">
          <a:blip r:embed="rId2">
            <a:alphaModFix/>
          </a:blip>
          <a:srcRect b="0" l="0" r="0" t="0"/>
          <a:stretch/>
        </p:blipFill>
        <p:spPr>
          <a:xfrm>
            <a:off x="0" y="4392190"/>
            <a:ext cx="1875863" cy="761547"/>
          </a:xfrm>
          <a:prstGeom prst="rect">
            <a:avLst/>
          </a:prstGeom>
          <a:noFill/>
          <a:ln>
            <a:noFill/>
          </a:ln>
        </p:spPr>
      </p:pic>
      <p:pic>
        <p:nvPicPr>
          <p:cNvPr id="86" name="Google Shape;86;p15"/>
          <p:cNvPicPr preferRelativeResize="0"/>
          <p:nvPr/>
        </p:nvPicPr>
        <p:blipFill rotWithShape="1">
          <a:blip r:embed="rId3">
            <a:alphaModFix/>
          </a:blip>
          <a:srcRect b="0" l="0" r="0" t="0"/>
          <a:stretch/>
        </p:blipFill>
        <p:spPr>
          <a:xfrm>
            <a:off x="8229601" y="4528222"/>
            <a:ext cx="733249" cy="625944"/>
          </a:xfrm>
          <a:prstGeom prst="rect">
            <a:avLst/>
          </a:prstGeom>
          <a:noFill/>
          <a:ln>
            <a:noFill/>
          </a:ln>
        </p:spPr>
      </p:pic>
      <p:sp>
        <p:nvSpPr>
          <p:cNvPr id="87" name="Google Shape;87;p15"/>
          <p:cNvSpPr txBox="1"/>
          <p:nvPr/>
        </p:nvSpPr>
        <p:spPr>
          <a:xfrm>
            <a:off x="8236779" y="4969471"/>
            <a:ext cx="709800" cy="184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73AD"/>
                </a:solidFill>
                <a:latin typeface="Arial"/>
                <a:ea typeface="Arial"/>
                <a:cs typeface="Arial"/>
                <a:sym typeface="Arial"/>
              </a:rPr>
              <a:t>GSA </a:t>
            </a:r>
            <a:r>
              <a:rPr b="0" i="0" lang="en" sz="700" u="none" cap="none" strike="noStrike">
                <a:solidFill>
                  <a:srgbClr val="0073AD"/>
                </a:solidFill>
                <a:latin typeface="Arial"/>
                <a:ea typeface="Arial"/>
                <a:cs typeface="Arial"/>
                <a:sym typeface="Arial"/>
              </a:rPr>
              <a:t>Fleet</a:t>
            </a:r>
            <a:endParaRPr b="0" i="0" sz="800" u="none" cap="none" strike="noStrike">
              <a:solidFill>
                <a:srgbClr val="0073AD"/>
              </a:solidFill>
              <a:latin typeface="Arial"/>
              <a:ea typeface="Arial"/>
              <a:cs typeface="Arial"/>
              <a:sym typeface="Arial"/>
            </a:endParaRPr>
          </a:p>
        </p:txBody>
      </p:sp>
      <p:sp>
        <p:nvSpPr>
          <p:cNvPr id="88" name="Google Shape;88;p15"/>
          <p:cNvSpPr txBox="1"/>
          <p:nvPr>
            <p:ph idx="12" type="sldNum"/>
          </p:nvPr>
        </p:nvSpPr>
        <p:spPr>
          <a:xfrm>
            <a:off x="8327838" y="4716314"/>
            <a:ext cx="527700" cy="273900"/>
          </a:xfrm>
          <a:prstGeom prst="rect">
            <a:avLst/>
          </a:prstGeom>
          <a:noFill/>
          <a:ln>
            <a:noFill/>
          </a:ln>
        </p:spPr>
        <p:txBody>
          <a:bodyPr anchorCtr="0" anchor="t" bIns="34275" lIns="68575" spcFirstLastPara="1" rIns="68575" wrap="square" tIns="34275">
            <a:noAutofit/>
          </a:bodyPr>
          <a:lstStyle>
            <a:lvl1pPr indent="0" lvl="0"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1" i="0" sz="1400" u="none" cap="none" strike="noStrike">
                <a:solidFill>
                  <a:srgbClr val="0073AD"/>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89" name="Google Shape;89;p15"/>
          <p:cNvSpPr txBox="1"/>
          <p:nvPr>
            <p:ph type="title"/>
          </p:nvPr>
        </p:nvSpPr>
        <p:spPr>
          <a:xfrm>
            <a:off x="282388" y="474996"/>
            <a:ext cx="8532300" cy="5934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0"/>
              </a:spcBef>
              <a:spcAft>
                <a:spcPts val="0"/>
              </a:spcAft>
              <a:buClr>
                <a:srgbClr val="0073AD"/>
              </a:buClr>
              <a:buSzPts val="3300"/>
              <a:buFont typeface="Arial"/>
              <a:buNone/>
              <a:defRPr b="1" i="0" sz="3300" u="none" cap="none" strike="noStrike">
                <a:solidFill>
                  <a:srgbClr val="0073AD"/>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slide">
  <p:cSld name="TITLE_AND_TWO_COLUMNS_1">
    <p:spTree>
      <p:nvGrpSpPr>
        <p:cNvPr id="90" name="Shape 90"/>
        <p:cNvGrpSpPr/>
        <p:nvPr/>
      </p:nvGrpSpPr>
      <p:grpSpPr>
        <a:xfrm>
          <a:off x="0" y="0"/>
          <a:ext cx="0" cy="0"/>
          <a:chOff x="0" y="0"/>
          <a:chExt cx="0" cy="0"/>
        </a:xfrm>
      </p:grpSpPr>
      <p:sp>
        <p:nvSpPr>
          <p:cNvPr id="91" name="Google Shape;91;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
        <p:nvSpPr>
          <p:cNvPr id="92" name="Google Shape;92;p16"/>
          <p:cNvSpPr/>
          <p:nvPr/>
        </p:nvSpPr>
        <p:spPr>
          <a:xfrm rot="10800000">
            <a:off x="7534457" y="3790497"/>
            <a:ext cx="1647768" cy="1382778"/>
          </a:xfrm>
          <a:custGeom>
            <a:rect b="b" l="l" r="r" t="t"/>
            <a:pathLst>
              <a:path extrusionOk="0" h="96952" w="62380">
                <a:moveTo>
                  <a:pt x="501" y="96952"/>
                </a:moveTo>
                <a:lnTo>
                  <a:pt x="0" y="0"/>
                </a:lnTo>
                <a:lnTo>
                  <a:pt x="62380" y="501"/>
                </a:lnTo>
                <a:close/>
              </a:path>
            </a:pathLst>
          </a:custGeom>
          <a:solidFill>
            <a:srgbClr val="3D85C6"/>
          </a:solidFill>
          <a:ln>
            <a:noFill/>
          </a:ln>
        </p:spPr>
      </p:sp>
      <p:sp>
        <p:nvSpPr>
          <p:cNvPr id="93" name="Google Shape;93;p16"/>
          <p:cNvSpPr/>
          <p:nvPr/>
        </p:nvSpPr>
        <p:spPr>
          <a:xfrm rot="10800000">
            <a:off x="8195385" y="3483200"/>
            <a:ext cx="995240" cy="1736502"/>
          </a:xfrm>
          <a:custGeom>
            <a:rect b="b" l="l" r="r" t="t"/>
            <a:pathLst>
              <a:path extrusionOk="0" h="121753" w="59373">
                <a:moveTo>
                  <a:pt x="59373" y="2004"/>
                </a:moveTo>
                <a:lnTo>
                  <a:pt x="0" y="0"/>
                </a:lnTo>
                <a:lnTo>
                  <a:pt x="751" y="121753"/>
                </a:lnTo>
                <a:close/>
              </a:path>
            </a:pathLst>
          </a:custGeom>
          <a:solidFill>
            <a:srgbClr val="073763"/>
          </a:solidFill>
          <a:ln>
            <a:noFill/>
          </a:ln>
        </p:spPr>
      </p:sp>
      <p:sp>
        <p:nvSpPr>
          <p:cNvPr id="94" name="Google Shape;94;p16"/>
          <p:cNvSpPr txBox="1"/>
          <p:nvPr>
            <p:ph type="ctrTitle"/>
          </p:nvPr>
        </p:nvSpPr>
        <p:spPr>
          <a:xfrm>
            <a:off x="1362546" y="1929186"/>
            <a:ext cx="2797200" cy="644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3D85C6"/>
              </a:buClr>
              <a:buSzPts val="1800"/>
              <a:buFont typeface="Arial"/>
              <a:buChar char="●"/>
              <a:defRPr b="0" i="0" sz="1800" u="none" cap="none" strike="noStrike">
                <a:solidFill>
                  <a:srgbClr val="3D85C6"/>
                </a:solidFill>
                <a:latin typeface="Arial"/>
                <a:ea typeface="Arial"/>
                <a:cs typeface="Arial"/>
                <a:sym typeface="Arial"/>
              </a:defRPr>
            </a:lvl1pPr>
            <a:lvl2pPr lvl="1"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2pPr>
            <a:lvl3pPr lvl="2"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3pPr>
            <a:lvl4pPr lvl="3"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4pPr>
            <a:lvl5pPr lvl="4"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5pPr>
            <a:lvl6pPr lvl="5"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6pPr>
            <a:lvl7pPr lvl="6"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7pPr>
            <a:lvl8pPr lvl="7"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8pPr>
            <a:lvl9pPr lvl="8"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9pPr>
          </a:lstStyle>
          <a:p/>
        </p:txBody>
      </p:sp>
      <p:sp>
        <p:nvSpPr>
          <p:cNvPr id="95" name="Google Shape;95;p16"/>
          <p:cNvSpPr txBox="1"/>
          <p:nvPr>
            <p:ph idx="1" type="subTitle"/>
          </p:nvPr>
        </p:nvSpPr>
        <p:spPr>
          <a:xfrm>
            <a:off x="1362531" y="2514625"/>
            <a:ext cx="2797200" cy="1112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595959"/>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2pPr>
            <a:lvl3pPr lvl="2"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3pPr>
            <a:lvl4pPr lvl="3"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4pPr>
            <a:lvl5pPr lvl="4"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5pPr>
            <a:lvl6pPr lvl="5"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6pPr>
            <a:lvl7pPr lvl="6"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7pPr>
            <a:lvl8pPr lvl="7"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8pPr>
            <a:lvl9pPr lvl="8"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9pPr>
          </a:lstStyle>
          <a:p/>
        </p:txBody>
      </p:sp>
      <p:sp>
        <p:nvSpPr>
          <p:cNvPr id="96" name="Google Shape;96;p16"/>
          <p:cNvSpPr txBox="1"/>
          <p:nvPr>
            <p:ph idx="2" type="title"/>
          </p:nvPr>
        </p:nvSpPr>
        <p:spPr>
          <a:xfrm>
            <a:off x="732775" y="347079"/>
            <a:ext cx="7798800" cy="5241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73763"/>
              </a:buClr>
              <a:buSzPts val="2600"/>
              <a:buFont typeface="Montserrat"/>
              <a:buNone/>
              <a:defRPr b="1" i="0" sz="2600" u="none" cap="none" strike="noStrike">
                <a:solidFill>
                  <a:srgbClr val="073763"/>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cxnSp>
        <p:nvCxnSpPr>
          <p:cNvPr id="97" name="Google Shape;97;p16"/>
          <p:cNvCxnSpPr/>
          <p:nvPr/>
        </p:nvCxnSpPr>
        <p:spPr>
          <a:xfrm>
            <a:off x="851175" y="975000"/>
            <a:ext cx="514500" cy="0"/>
          </a:xfrm>
          <a:prstGeom prst="straightConnector1">
            <a:avLst/>
          </a:prstGeom>
          <a:noFill/>
          <a:ln cap="flat" cmpd="sng" w="28575">
            <a:solidFill>
              <a:srgbClr val="3D85C6"/>
            </a:solidFill>
            <a:prstDash val="solid"/>
            <a:round/>
            <a:headEnd len="sm" w="sm" type="none"/>
            <a:tailEnd len="sm" w="sm" type="none"/>
          </a:ln>
        </p:spPr>
      </p:cxnSp>
      <p:sp>
        <p:nvSpPr>
          <p:cNvPr id="98" name="Google Shape;98;p16"/>
          <p:cNvSpPr txBox="1"/>
          <p:nvPr>
            <p:ph idx="3" type="ctrTitle"/>
          </p:nvPr>
        </p:nvSpPr>
        <p:spPr>
          <a:xfrm>
            <a:off x="4984258" y="1929186"/>
            <a:ext cx="2797200" cy="644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3D85C6"/>
              </a:buClr>
              <a:buSzPts val="1800"/>
              <a:buFont typeface="Arial"/>
              <a:buChar char="●"/>
              <a:defRPr b="0" i="0" sz="1800" u="none" cap="none" strike="noStrike">
                <a:solidFill>
                  <a:srgbClr val="3D85C6"/>
                </a:solidFill>
                <a:latin typeface="Arial"/>
                <a:ea typeface="Arial"/>
                <a:cs typeface="Arial"/>
                <a:sym typeface="Arial"/>
              </a:defRPr>
            </a:lvl1pPr>
            <a:lvl2pPr lvl="1"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2pPr>
            <a:lvl3pPr lvl="2"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3pPr>
            <a:lvl4pPr lvl="3"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4pPr>
            <a:lvl5pPr lvl="4"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5pPr>
            <a:lvl6pPr lvl="5"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6pPr>
            <a:lvl7pPr lvl="6"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7pPr>
            <a:lvl8pPr lvl="7"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8pPr>
            <a:lvl9pPr lvl="8" marR="0" rtl="0" algn="l">
              <a:lnSpc>
                <a:spcPct val="100000"/>
              </a:lnSpc>
              <a:spcBef>
                <a:spcPts val="0"/>
              </a:spcBef>
              <a:spcAft>
                <a:spcPts val="0"/>
              </a:spcAft>
              <a:buClr>
                <a:srgbClr val="3D85C6"/>
              </a:buClr>
              <a:buSzPts val="1600"/>
              <a:buFont typeface="Fira Sans Condensed Medium"/>
              <a:buChar char="■"/>
              <a:defRPr b="0" i="0" sz="1600" u="none" cap="none" strike="noStrike">
                <a:solidFill>
                  <a:srgbClr val="3D85C6"/>
                </a:solidFill>
                <a:latin typeface="Fira Sans Condensed Medium"/>
                <a:ea typeface="Fira Sans Condensed Medium"/>
                <a:cs typeface="Fira Sans Condensed Medium"/>
                <a:sym typeface="Fira Sans Condensed Medium"/>
              </a:defRPr>
            </a:lvl9pPr>
          </a:lstStyle>
          <a:p/>
        </p:txBody>
      </p:sp>
      <p:sp>
        <p:nvSpPr>
          <p:cNvPr id="99" name="Google Shape;99;p16"/>
          <p:cNvSpPr txBox="1"/>
          <p:nvPr>
            <p:ph idx="4" type="subTitle"/>
          </p:nvPr>
        </p:nvSpPr>
        <p:spPr>
          <a:xfrm>
            <a:off x="4984244" y="2514625"/>
            <a:ext cx="2797200" cy="1112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595959"/>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2pPr>
            <a:lvl3pPr lvl="2"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3pPr>
            <a:lvl4pPr lvl="3"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4pPr>
            <a:lvl5pPr lvl="4"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5pPr>
            <a:lvl6pPr lvl="5"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6pPr>
            <a:lvl7pPr lvl="6"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7pPr>
            <a:lvl8pPr lvl="7"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8pPr>
            <a:lvl9pPr lvl="8" marR="0" rtl="0" algn="l">
              <a:lnSpc>
                <a:spcPct val="100000"/>
              </a:lnSpc>
              <a:spcBef>
                <a:spcPts val="0"/>
              </a:spcBef>
              <a:spcAft>
                <a:spcPts val="0"/>
              </a:spcAft>
              <a:buClr>
                <a:srgbClr val="434343"/>
              </a:buClr>
              <a:buSzPts val="1400"/>
              <a:buFont typeface="Arial"/>
              <a:buNone/>
              <a:defRPr b="0" i="0" sz="1400" u="none" cap="none" strike="noStrike">
                <a:solidFill>
                  <a:srgbClr val="434343"/>
                </a:solidFill>
                <a:latin typeface="Arial"/>
                <a:ea typeface="Arial"/>
                <a:cs typeface="Arial"/>
                <a:sym typeface="Arial"/>
              </a:defRPr>
            </a:lvl9pPr>
          </a:lstStyle>
          <a:p/>
        </p:txBody>
      </p:sp>
      <p:sp>
        <p:nvSpPr>
          <p:cNvPr id="100" name="Google Shape;100;p16"/>
          <p:cNvSpPr txBox="1"/>
          <p:nvPr>
            <p:ph idx="5"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EFEFEF"/>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EFEFEF"/>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EFEFEF"/>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EFEFEF"/>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EFEFEF"/>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EFEFEF"/>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EFEFEF"/>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EFEFEF"/>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EFEFE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17"/>
          <p:cNvSpPr txBox="1"/>
          <p:nvPr>
            <p:ph idx="1" type="body"/>
          </p:nvPr>
        </p:nvSpPr>
        <p:spPr>
          <a:xfrm>
            <a:off x="628650" y="1112044"/>
            <a:ext cx="7886700" cy="3263400"/>
          </a:xfrm>
          <a:prstGeom prst="rect">
            <a:avLst/>
          </a:prstGeom>
          <a:noFill/>
          <a:ln>
            <a:noFill/>
          </a:ln>
        </p:spPr>
        <p:txBody>
          <a:bodyPr anchorCtr="0" anchor="t" bIns="34275" lIns="68575" spcFirstLastPara="1" rIns="68575" wrap="square" tIns="34275">
            <a:normAutofit/>
          </a:bodyPr>
          <a:lstStyle>
            <a:lvl1pPr indent="-419100" lvl="0" marL="457200" marR="0" rtl="0" algn="l">
              <a:lnSpc>
                <a:spcPct val="90000"/>
              </a:lnSpc>
              <a:spcBef>
                <a:spcPts val="800"/>
              </a:spcBef>
              <a:spcAft>
                <a:spcPts val="0"/>
              </a:spcAft>
              <a:buClr>
                <a:schemeClr val="dk1"/>
              </a:buClr>
              <a:buSzPts val="3000"/>
              <a:buFont typeface="Arial"/>
              <a:buChar char="•"/>
              <a:defRPr b="0" i="0" sz="3000" u="none" cap="none" strike="noStrike">
                <a:solidFill>
                  <a:schemeClr val="dk1"/>
                </a:solidFill>
                <a:latin typeface="Libre Franklin"/>
                <a:ea typeface="Libre Franklin"/>
                <a:cs typeface="Libre Franklin"/>
                <a:sym typeface="Libre Franklin"/>
              </a:defRPr>
            </a:lvl1pPr>
            <a:lvl2pPr indent="-400050" lvl="1" marL="914400" marR="0" rtl="0" algn="l">
              <a:lnSpc>
                <a:spcPct val="90000"/>
              </a:lnSpc>
              <a:spcBef>
                <a:spcPts val="400"/>
              </a:spcBef>
              <a:spcAft>
                <a:spcPts val="0"/>
              </a:spcAft>
              <a:buClr>
                <a:schemeClr val="dk1"/>
              </a:buClr>
              <a:buSzPts val="2700"/>
              <a:buFont typeface="Arial"/>
              <a:buChar char="•"/>
              <a:defRPr b="0" i="0" sz="2700" u="none" cap="none" strike="noStrike">
                <a:solidFill>
                  <a:schemeClr val="dk1"/>
                </a:solidFill>
                <a:latin typeface="Libre Franklin"/>
                <a:ea typeface="Libre Franklin"/>
                <a:cs typeface="Libre Franklin"/>
                <a:sym typeface="Libre Franklin"/>
              </a:defRPr>
            </a:lvl2pPr>
            <a:lvl3pPr indent="-381000" lvl="2" marL="1371600" marR="0" rtl="0" algn="l">
              <a:lnSpc>
                <a:spcPct val="90000"/>
              </a:lnSpc>
              <a:spcBef>
                <a:spcPts val="4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3pPr>
            <a:lvl4pPr indent="-374650" lvl="3" marL="1828800" marR="0" rtl="0" algn="l">
              <a:lnSpc>
                <a:spcPct val="90000"/>
              </a:lnSpc>
              <a:spcBef>
                <a:spcPts val="400"/>
              </a:spcBef>
              <a:spcAft>
                <a:spcPts val="0"/>
              </a:spcAft>
              <a:buClr>
                <a:schemeClr val="dk1"/>
              </a:buClr>
              <a:buSzPts val="2300"/>
              <a:buFont typeface="Arial"/>
              <a:buChar char="•"/>
              <a:defRPr b="0" i="0" sz="2300" u="none" cap="none" strike="noStrike">
                <a:solidFill>
                  <a:schemeClr val="dk1"/>
                </a:solidFill>
                <a:latin typeface="Libre Franklin"/>
                <a:ea typeface="Libre Franklin"/>
                <a:cs typeface="Libre Franklin"/>
                <a:sym typeface="Libre Franklin"/>
              </a:defRPr>
            </a:lvl4pPr>
            <a:lvl5pPr indent="-374650" lvl="4" marL="2286000" marR="0" rtl="0" algn="l">
              <a:lnSpc>
                <a:spcPct val="90000"/>
              </a:lnSpc>
              <a:spcBef>
                <a:spcPts val="400"/>
              </a:spcBef>
              <a:spcAft>
                <a:spcPts val="0"/>
              </a:spcAft>
              <a:buClr>
                <a:schemeClr val="dk1"/>
              </a:buClr>
              <a:buSzPts val="2300"/>
              <a:buFont typeface="Arial"/>
              <a:buChar char="•"/>
              <a:defRPr b="0" i="0" sz="2300" u="none" cap="none" strike="noStrike">
                <a:solidFill>
                  <a:schemeClr val="dk1"/>
                </a:solidFill>
                <a:latin typeface="Libre Franklin"/>
                <a:ea typeface="Libre Franklin"/>
                <a:cs typeface="Libre Franklin"/>
                <a:sym typeface="Libre Franklin"/>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3" name="Google Shape;103;p17"/>
          <p:cNvSpPr txBox="1"/>
          <p:nvPr>
            <p:ph type="title"/>
          </p:nvPr>
        </p:nvSpPr>
        <p:spPr>
          <a:xfrm>
            <a:off x="328817" y="-104432"/>
            <a:ext cx="67389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2700"/>
              <a:buFont typeface="Libre Franklin Medium"/>
              <a:buNone/>
              <a:defRPr b="0" i="0" sz="2700" u="none" cap="none" strike="noStrike">
                <a:solidFill>
                  <a:schemeClr val="lt1"/>
                </a:solidFill>
                <a:latin typeface="Libre Franklin Medium"/>
                <a:ea typeface="Libre Franklin Medium"/>
                <a:cs typeface="Libre Franklin Medium"/>
                <a:sym typeface="Libre Franklin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resenters">
  <p:cSld name="BLANK_1_1">
    <p:spTree>
      <p:nvGrpSpPr>
        <p:cNvPr id="17" name="Shape 17"/>
        <p:cNvGrpSpPr/>
        <p:nvPr/>
      </p:nvGrpSpPr>
      <p:grpSpPr>
        <a:xfrm>
          <a:off x="0" y="0"/>
          <a:ext cx="0" cy="0"/>
          <a:chOff x="0" y="0"/>
          <a:chExt cx="0" cy="0"/>
        </a:xfrm>
      </p:grpSpPr>
      <p:sp>
        <p:nvSpPr>
          <p:cNvPr id="18" name="Google Shape;18;p3"/>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9" name="Google Shape;19;p3"/>
          <p:cNvGrpSpPr/>
          <p:nvPr/>
        </p:nvGrpSpPr>
        <p:grpSpPr>
          <a:xfrm>
            <a:off x="1673938" y="1221550"/>
            <a:ext cx="2123600" cy="2131650"/>
            <a:chOff x="3388225" y="1623400"/>
            <a:chExt cx="2123600" cy="2131650"/>
          </a:xfrm>
        </p:grpSpPr>
        <p:sp>
          <p:nvSpPr>
            <p:cNvPr id="20" name="Google Shape;20;p3"/>
            <p:cNvSpPr/>
            <p:nvPr/>
          </p:nvSpPr>
          <p:spPr>
            <a:xfrm>
              <a:off x="3388225" y="1623400"/>
              <a:ext cx="548700" cy="548700"/>
            </a:xfrm>
            <a:prstGeom prst="halfFrame">
              <a:avLst>
                <a:gd fmla="val 33333" name="adj1"/>
                <a:gd fmla="val 33333" name="adj2"/>
              </a:avLst>
            </a:prstGeom>
            <a:solidFill>
              <a:srgbClr val="1F2D6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
            <p:cNvSpPr/>
            <p:nvPr/>
          </p:nvSpPr>
          <p:spPr>
            <a:xfrm rot="10800000">
              <a:off x="4963125" y="3206350"/>
              <a:ext cx="548700" cy="548700"/>
            </a:xfrm>
            <a:prstGeom prst="halfFrame">
              <a:avLst>
                <a:gd fmla="val 33333" name="adj1"/>
                <a:gd fmla="val 33333" name="adj2"/>
              </a:avLst>
            </a:prstGeom>
            <a:solidFill>
              <a:srgbClr val="1F2D6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 name="Google Shape;22;p3"/>
          <p:cNvGrpSpPr/>
          <p:nvPr/>
        </p:nvGrpSpPr>
        <p:grpSpPr>
          <a:xfrm>
            <a:off x="5346438" y="1221550"/>
            <a:ext cx="2123600" cy="2131650"/>
            <a:chOff x="3388225" y="1623400"/>
            <a:chExt cx="2123600" cy="2131650"/>
          </a:xfrm>
        </p:grpSpPr>
        <p:sp>
          <p:nvSpPr>
            <p:cNvPr id="23" name="Google Shape;23;p3"/>
            <p:cNvSpPr/>
            <p:nvPr/>
          </p:nvSpPr>
          <p:spPr>
            <a:xfrm>
              <a:off x="3388225" y="1623400"/>
              <a:ext cx="548700" cy="548700"/>
            </a:xfrm>
            <a:prstGeom prst="halfFrame">
              <a:avLst>
                <a:gd fmla="val 33333" name="adj1"/>
                <a:gd fmla="val 33333" name="adj2"/>
              </a:avLst>
            </a:prstGeom>
            <a:solidFill>
              <a:srgbClr val="1F2D6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3"/>
            <p:cNvSpPr/>
            <p:nvPr/>
          </p:nvSpPr>
          <p:spPr>
            <a:xfrm rot="10800000">
              <a:off x="4963125" y="3206350"/>
              <a:ext cx="548700" cy="548700"/>
            </a:xfrm>
            <a:prstGeom prst="halfFrame">
              <a:avLst>
                <a:gd fmla="val 33333" name="adj1"/>
                <a:gd fmla="val 33333" name="adj2"/>
              </a:avLst>
            </a:prstGeom>
            <a:solidFill>
              <a:srgbClr val="1F2D6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9pPr>
          </a:lstStyle>
          <a:p/>
        </p:txBody>
      </p:sp>
      <p:sp>
        <p:nvSpPr>
          <p:cNvPr id="27" name="Google Shape;27;p4"/>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5"/>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0" name="Google Shape;30;p5"/>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1" name="Google Shape;31;p5"/>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2" name="Google Shape;32;p5" title="FAST 2026 Blue.png"/>
          <p:cNvPicPr preferRelativeResize="0"/>
          <p:nvPr/>
        </p:nvPicPr>
        <p:blipFill rotWithShape="1">
          <a:blip r:embed="rId2">
            <a:alphaModFix amt="15000"/>
          </a:blip>
          <a:srcRect b="0" l="0" r="0" t="0"/>
          <a:stretch/>
        </p:blipFill>
        <p:spPr>
          <a:xfrm>
            <a:off x="8500175" y="3961226"/>
            <a:ext cx="643825" cy="6438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6"/>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5" name="Google Shape;35;p6" title="FAST 2026 Blue.png"/>
          <p:cNvPicPr preferRelativeResize="0"/>
          <p:nvPr/>
        </p:nvPicPr>
        <p:blipFill rotWithShape="1">
          <a:blip r:embed="rId2">
            <a:alphaModFix amt="15000"/>
          </a:blip>
          <a:srcRect b="0" l="0" r="0" t="0"/>
          <a:stretch/>
        </p:blipFill>
        <p:spPr>
          <a:xfrm>
            <a:off x="8500175" y="3961226"/>
            <a:ext cx="643825" cy="6438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 name="Shape 36"/>
        <p:cNvGrpSpPr/>
        <p:nvPr/>
      </p:nvGrpSpPr>
      <p:grpSpPr>
        <a:xfrm>
          <a:off x="0" y="0"/>
          <a:ext cx="0" cy="0"/>
          <a:chOff x="0" y="0"/>
          <a:chExt cx="0" cy="0"/>
        </a:xfrm>
      </p:grpSpPr>
      <p:sp>
        <p:nvSpPr>
          <p:cNvPr id="37" name="Google Shape;37;p7"/>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8" name="Google Shape;38;p7"/>
          <p:cNvSpPr txBox="1"/>
          <p:nvPr>
            <p:ph idx="1" type="body"/>
          </p:nvPr>
        </p:nvSpPr>
        <p:spPr>
          <a:xfrm>
            <a:off x="311700" y="1152475"/>
            <a:ext cx="3666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39" name="Google Shape;39;p7"/>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0" name="Google Shape;40;p7" title="FAST 2026 Blue.png"/>
          <p:cNvPicPr preferRelativeResize="0"/>
          <p:nvPr/>
        </p:nvPicPr>
        <p:blipFill rotWithShape="1">
          <a:blip r:embed="rId2">
            <a:alphaModFix amt="15000"/>
          </a:blip>
          <a:srcRect b="0" l="0" r="0" t="0"/>
          <a:stretch/>
        </p:blipFill>
        <p:spPr>
          <a:xfrm>
            <a:off x="8500175" y="3961226"/>
            <a:ext cx="643825" cy="643825"/>
          </a:xfrm>
          <a:prstGeom prst="rect">
            <a:avLst/>
          </a:prstGeom>
          <a:noFill/>
          <a:ln>
            <a:noFill/>
          </a:ln>
        </p:spPr>
      </p:pic>
      <p:sp>
        <p:nvSpPr>
          <p:cNvPr id="41" name="Google Shape;41;p7"/>
          <p:cNvSpPr txBox="1"/>
          <p:nvPr>
            <p:ph idx="2" type="body"/>
          </p:nvPr>
        </p:nvSpPr>
        <p:spPr>
          <a:xfrm>
            <a:off x="4805850" y="1152475"/>
            <a:ext cx="3666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FAQ">
  <p:cSld name="BLANK_3">
    <p:spTree>
      <p:nvGrpSpPr>
        <p:cNvPr id="42" name="Shape 42"/>
        <p:cNvGrpSpPr/>
        <p:nvPr/>
      </p:nvGrpSpPr>
      <p:grpSpPr>
        <a:xfrm>
          <a:off x="0" y="0"/>
          <a:ext cx="0" cy="0"/>
          <a:chOff x="0" y="0"/>
          <a:chExt cx="0" cy="0"/>
        </a:xfrm>
      </p:grpSpPr>
      <p:sp>
        <p:nvSpPr>
          <p:cNvPr id="43" name="Google Shape;43;p8"/>
          <p:cNvSpPr txBox="1"/>
          <p:nvPr/>
        </p:nvSpPr>
        <p:spPr>
          <a:xfrm>
            <a:off x="1935900" y="1808250"/>
            <a:ext cx="5272200" cy="127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0" i="0" lang="en" sz="6000" u="none" cap="none" strike="noStrike">
                <a:solidFill>
                  <a:srgbClr val="000000"/>
                </a:solidFill>
                <a:latin typeface="Merriweather"/>
                <a:ea typeface="Merriweather"/>
                <a:cs typeface="Merriweather"/>
                <a:sym typeface="Merriweather"/>
              </a:rPr>
              <a:t>Thank You</a:t>
            </a:r>
            <a:endParaRPr b="0" i="0" sz="6000" u="none" cap="none" strike="noStrike">
              <a:solidFill>
                <a:srgbClr val="000000"/>
              </a:solidFill>
              <a:latin typeface="Merriweather"/>
              <a:ea typeface="Merriweather"/>
              <a:cs typeface="Merriweather"/>
              <a:sym typeface="Merriweath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p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6" name="Google Shape;46;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7" name="Google Shape;47;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8" name="Google Shape;48;p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SA Starmark End Slide">
  <p:cSld name="BLANK_2">
    <p:spTree>
      <p:nvGrpSpPr>
        <p:cNvPr id="49" name="Shape 49"/>
        <p:cNvGrpSpPr/>
        <p:nvPr/>
      </p:nvGrpSpPr>
      <p:grpSpPr>
        <a:xfrm>
          <a:off x="0" y="0"/>
          <a:ext cx="0" cy="0"/>
          <a:chOff x="0" y="0"/>
          <a:chExt cx="0" cy="0"/>
        </a:xfrm>
      </p:grpSpPr>
      <p:sp>
        <p:nvSpPr>
          <p:cNvPr id="50" name="Google Shape;50;p10"/>
          <p:cNvSpPr/>
          <p:nvPr/>
        </p:nvSpPr>
        <p:spPr>
          <a:xfrm>
            <a:off x="0" y="10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U.S. General Services Administration Logo" id="51" name="Google Shape;51;p10" title="250 Signature.png"/>
          <p:cNvPicPr preferRelativeResize="0"/>
          <p:nvPr/>
        </p:nvPicPr>
        <p:blipFill rotWithShape="1">
          <a:blip r:embed="rId2">
            <a:alphaModFix/>
          </a:blip>
          <a:srcRect b="0" l="661" r="661" t="0"/>
          <a:stretch/>
        </p:blipFill>
        <p:spPr>
          <a:xfrm>
            <a:off x="4013551" y="1984975"/>
            <a:ext cx="1238875" cy="11199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0"/>
            <a:ext cx="9144000" cy="51435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F5F6F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7" name="Google Shape;7;p1"/>
          <p:cNvSpPr/>
          <p:nvPr/>
        </p:nvSpPr>
        <p:spPr>
          <a:xfrm>
            <a:off x="0" y="4677112"/>
            <a:ext cx="4342448" cy="134620"/>
          </a:xfrm>
          <a:custGeom>
            <a:rect b="b" l="l" r="r" t="t"/>
            <a:pathLst>
              <a:path extrusionOk="0" h="269240" w="8684895">
                <a:moveTo>
                  <a:pt x="8684793" y="0"/>
                </a:moveTo>
                <a:lnTo>
                  <a:pt x="0" y="0"/>
                </a:lnTo>
                <a:lnTo>
                  <a:pt x="0" y="269163"/>
                </a:lnTo>
                <a:lnTo>
                  <a:pt x="8684793" y="269163"/>
                </a:lnTo>
                <a:lnTo>
                  <a:pt x="8684793" y="0"/>
                </a:lnTo>
                <a:close/>
              </a:path>
            </a:pathLst>
          </a:custGeom>
          <a:solidFill>
            <a:srgbClr val="1F2D6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8" name="Google Shape;8;p1"/>
          <p:cNvSpPr/>
          <p:nvPr/>
        </p:nvSpPr>
        <p:spPr>
          <a:xfrm>
            <a:off x="7299283" y="4672349"/>
            <a:ext cx="1145540" cy="139382"/>
          </a:xfrm>
          <a:custGeom>
            <a:rect b="b" l="l" r="r" t="t"/>
            <a:pathLst>
              <a:path extrusionOk="0" h="278765" w="2291080">
                <a:moveTo>
                  <a:pt x="2290762" y="0"/>
                </a:moveTo>
                <a:lnTo>
                  <a:pt x="0" y="0"/>
                </a:lnTo>
                <a:lnTo>
                  <a:pt x="0" y="278688"/>
                </a:lnTo>
                <a:lnTo>
                  <a:pt x="2290762" y="278688"/>
                </a:lnTo>
                <a:lnTo>
                  <a:pt x="2290762" y="0"/>
                </a:lnTo>
                <a:close/>
              </a:path>
            </a:pathLst>
          </a:custGeom>
          <a:solidFill>
            <a:srgbClr val="B1111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 name="Google Shape;9;p1"/>
          <p:cNvSpPr/>
          <p:nvPr/>
        </p:nvSpPr>
        <p:spPr>
          <a:xfrm>
            <a:off x="4786473" y="4677112"/>
            <a:ext cx="2290763" cy="134620"/>
          </a:xfrm>
          <a:custGeom>
            <a:rect b="b" l="l" r="r" t="t"/>
            <a:pathLst>
              <a:path extrusionOk="0" h="269240" w="4581525">
                <a:moveTo>
                  <a:pt x="4581525" y="0"/>
                </a:moveTo>
                <a:lnTo>
                  <a:pt x="0" y="0"/>
                </a:lnTo>
                <a:lnTo>
                  <a:pt x="0" y="269163"/>
                </a:lnTo>
                <a:lnTo>
                  <a:pt x="4581525" y="269163"/>
                </a:lnTo>
                <a:lnTo>
                  <a:pt x="4581525" y="0"/>
                </a:lnTo>
                <a:close/>
              </a:path>
            </a:pathLst>
          </a:custGeom>
          <a:solidFill>
            <a:srgbClr val="1F2D6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0" name="Google Shape;10;p1"/>
          <p:cNvSpPr/>
          <p:nvPr/>
        </p:nvSpPr>
        <p:spPr>
          <a:xfrm>
            <a:off x="8555677" y="4672349"/>
            <a:ext cx="588963" cy="139382"/>
          </a:xfrm>
          <a:custGeom>
            <a:rect b="b" l="l" r="r" t="t"/>
            <a:pathLst>
              <a:path extrusionOk="0" h="278765" w="1177925">
                <a:moveTo>
                  <a:pt x="1177899" y="0"/>
                </a:moveTo>
                <a:lnTo>
                  <a:pt x="0" y="0"/>
                </a:lnTo>
                <a:lnTo>
                  <a:pt x="0" y="278688"/>
                </a:lnTo>
                <a:lnTo>
                  <a:pt x="1177899" y="278688"/>
                </a:lnTo>
                <a:lnTo>
                  <a:pt x="1177899" y="0"/>
                </a:lnTo>
                <a:close/>
              </a:path>
            </a:pathLst>
          </a:custGeom>
          <a:solidFill>
            <a:srgbClr val="B1111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1" name="Google Shape;11;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go.go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26.png"/><Relationship Id="rId5"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48.png"/><Relationship Id="rId6"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5.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6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1.jpg"/><Relationship Id="rId4" Type="http://schemas.openxmlformats.org/officeDocument/2006/relationships/image" Target="../media/image47.jpg"/><Relationship Id="rId5"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54.png"/></Relationships>
</file>

<file path=ppt/slides/_rels/slide24.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68.png"/><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62.png"/><Relationship Id="rId4" Type="http://schemas.openxmlformats.org/officeDocument/2006/relationships/image" Target="../media/image59.jpg"/><Relationship Id="rId9" Type="http://schemas.openxmlformats.org/officeDocument/2006/relationships/image" Target="../media/image66.png"/><Relationship Id="rId5" Type="http://schemas.openxmlformats.org/officeDocument/2006/relationships/image" Target="../media/image57.jpg"/><Relationship Id="rId6" Type="http://schemas.openxmlformats.org/officeDocument/2006/relationships/image" Target="../media/image56.png"/><Relationship Id="rId7" Type="http://schemas.openxmlformats.org/officeDocument/2006/relationships/image" Target="../media/image60.png"/><Relationship Id="rId8"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65.png"/><Relationship Id="rId4" Type="http://schemas.openxmlformats.org/officeDocument/2006/relationships/image" Target="../media/image63.png"/><Relationship Id="rId5" Type="http://schemas.openxmlformats.org/officeDocument/2006/relationships/hyperlink" Target="mailto:GSAFleet-Consolidation@gsa.gov"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2.png"/><Relationship Id="rId13" Type="http://schemas.openxmlformats.org/officeDocument/2006/relationships/image" Target="../media/image25.png"/><Relationship Id="rId12"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14.png"/><Relationship Id="rId8"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9.jpg"/><Relationship Id="rId4" Type="http://schemas.openxmlformats.org/officeDocument/2006/relationships/image" Target="../media/image28.jpg"/><Relationship Id="rId5"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35.png"/><Relationship Id="rId5" Type="http://schemas.openxmlformats.org/officeDocument/2006/relationships/image" Target="../media/image31.png"/><Relationship Id="rId6"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8"/>
          <p:cNvSpPr txBox="1"/>
          <p:nvPr>
            <p:ph type="ctrTitle"/>
          </p:nvPr>
        </p:nvSpPr>
        <p:spPr>
          <a:xfrm>
            <a:off x="1143000" y="-1790700"/>
            <a:ext cx="6858000" cy="1790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Fleet Welcome Slide</a:t>
            </a:r>
            <a:endParaRPr/>
          </a:p>
        </p:txBody>
      </p:sp>
      <p:sp>
        <p:nvSpPr>
          <p:cNvPr id="109" name="Google Shape;109;p18"/>
          <p:cNvSpPr txBox="1"/>
          <p:nvPr/>
        </p:nvSpPr>
        <p:spPr>
          <a:xfrm>
            <a:off x="247604" y="1663838"/>
            <a:ext cx="5055300" cy="2085000"/>
          </a:xfrm>
          <a:prstGeom prst="rect">
            <a:avLst/>
          </a:prstGeom>
          <a:noFill/>
          <a:ln>
            <a:noFill/>
          </a:ln>
        </p:spPr>
        <p:txBody>
          <a:bodyPr anchorCtr="0" anchor="t" bIns="0" lIns="0" spcFirstLastPara="1" rIns="0" wrap="square" tIns="67150">
            <a:spAutoFit/>
          </a:bodyPr>
          <a:lstStyle/>
          <a:p>
            <a:pPr indent="0" lvl="0" marL="0" marR="2570" rtl="0" algn="l">
              <a:lnSpc>
                <a:spcPct val="109882"/>
              </a:lnSpc>
              <a:spcBef>
                <a:spcPts val="0"/>
              </a:spcBef>
              <a:spcAft>
                <a:spcPts val="0"/>
              </a:spcAft>
              <a:buClr>
                <a:srgbClr val="000000"/>
              </a:buClr>
              <a:buSzPts val="4098"/>
              <a:buFont typeface="Arial"/>
              <a:buNone/>
            </a:pPr>
            <a:r>
              <a:rPr b="0" i="0" lang="en" sz="4098" u="sng" cap="none" strike="noStrike">
                <a:solidFill>
                  <a:schemeClr val="hlink"/>
                </a:solidFill>
                <a:latin typeface="Merriweather"/>
                <a:ea typeface="Merriweather"/>
                <a:cs typeface="Merriweather"/>
                <a:sym typeface="Merriweather"/>
                <a:hlinkClick r:id="rId3"/>
              </a:rPr>
              <a:t>GO.gov</a:t>
            </a:r>
            <a:r>
              <a:rPr b="0" i="0" lang="en" sz="4098" u="none" cap="none" strike="noStrike">
                <a:solidFill>
                  <a:srgbClr val="000000"/>
                </a:solidFill>
                <a:latin typeface="Merriweather"/>
                <a:ea typeface="Merriweather"/>
                <a:cs typeface="Merriweather"/>
                <a:sym typeface="Merriweather"/>
              </a:rPr>
              <a:t> &amp; Fleet Consolidation</a:t>
            </a:r>
            <a:endParaRPr b="0" i="0" sz="4098" u="none" cap="none" strike="noStrike">
              <a:solidFill>
                <a:srgbClr val="000000"/>
              </a:solidFill>
              <a:latin typeface="Merriweather"/>
              <a:ea typeface="Merriweather"/>
              <a:cs typeface="Merriweather"/>
              <a:sym typeface="Merriweather"/>
            </a:endParaRPr>
          </a:p>
          <a:p>
            <a:pPr indent="0" lvl="0" marL="6425" marR="2570" rtl="0" algn="l">
              <a:lnSpc>
                <a:spcPct val="109882"/>
              </a:lnSpc>
              <a:spcBef>
                <a:spcPts val="0"/>
              </a:spcBef>
              <a:spcAft>
                <a:spcPts val="0"/>
              </a:spcAft>
              <a:buClr>
                <a:srgbClr val="000000"/>
              </a:buClr>
              <a:buSzPts val="4098"/>
              <a:buFont typeface="Arial"/>
              <a:buNone/>
            </a:pPr>
            <a:r>
              <a:t/>
            </a:r>
            <a:endParaRPr b="0" i="0" sz="4098" u="none" cap="none" strike="noStrike">
              <a:solidFill>
                <a:srgbClr val="000000"/>
              </a:solidFill>
              <a:latin typeface="Merriweather"/>
              <a:ea typeface="Merriweather"/>
              <a:cs typeface="Merriweather"/>
              <a:sym typeface="Merriweather"/>
            </a:endParaRPr>
          </a:p>
        </p:txBody>
      </p:sp>
      <p:sp>
        <p:nvSpPr>
          <p:cNvPr id="110" name="Google Shape;110;p18"/>
          <p:cNvSpPr txBox="1"/>
          <p:nvPr/>
        </p:nvSpPr>
        <p:spPr>
          <a:xfrm>
            <a:off x="247598" y="3323800"/>
            <a:ext cx="2404500" cy="224100"/>
          </a:xfrm>
          <a:prstGeom prst="rect">
            <a:avLst/>
          </a:prstGeom>
          <a:noFill/>
          <a:ln>
            <a:noFill/>
          </a:ln>
        </p:spPr>
        <p:txBody>
          <a:bodyPr anchorCtr="0" anchor="t" bIns="0" lIns="0" spcFirstLastPara="1" rIns="0" wrap="square" tIns="6425">
            <a:spAutoFit/>
          </a:bodyPr>
          <a:lstStyle/>
          <a:p>
            <a:pPr indent="0" lvl="0" marL="6425" marR="0" rtl="0" algn="l">
              <a:lnSpc>
                <a:spcPct val="100000"/>
              </a:lnSpc>
              <a:spcBef>
                <a:spcPts val="0"/>
              </a:spcBef>
              <a:spcAft>
                <a:spcPts val="0"/>
              </a:spcAft>
              <a:buClr>
                <a:srgbClr val="000000"/>
              </a:buClr>
              <a:buSzPts val="1414"/>
              <a:buFont typeface="Arial"/>
              <a:buNone/>
            </a:pPr>
            <a:r>
              <a:rPr b="0" i="0" lang="en" sz="1414" u="none" cap="none" strike="noStrike">
                <a:solidFill>
                  <a:srgbClr val="000000"/>
                </a:solidFill>
                <a:latin typeface="Merriweather"/>
                <a:ea typeface="Merriweather"/>
                <a:cs typeface="Merriweather"/>
                <a:sym typeface="Merriweather"/>
              </a:rPr>
              <a:t>Deliver Portfolio</a:t>
            </a:r>
            <a:endParaRPr b="0" i="0" sz="1414" u="none" cap="none" strike="noStrike">
              <a:solidFill>
                <a:srgbClr val="000000"/>
              </a:solidFill>
              <a:latin typeface="Merriweather"/>
              <a:ea typeface="Merriweather"/>
              <a:cs typeface="Merriweather"/>
              <a:sym typeface="Merriweather"/>
            </a:endParaRPr>
          </a:p>
        </p:txBody>
      </p:sp>
      <p:sp>
        <p:nvSpPr>
          <p:cNvPr id="111" name="Google Shape;111;p18"/>
          <p:cNvSpPr/>
          <p:nvPr/>
        </p:nvSpPr>
        <p:spPr>
          <a:xfrm>
            <a:off x="254029" y="3622418"/>
            <a:ext cx="4380196" cy="9637"/>
          </a:xfrm>
          <a:custGeom>
            <a:rect b="b" l="l" r="r" t="t"/>
            <a:pathLst>
              <a:path extrusionOk="0" h="19050" w="8658225">
                <a:moveTo>
                  <a:pt x="8658225" y="0"/>
                </a:moveTo>
                <a:lnTo>
                  <a:pt x="0" y="0"/>
                </a:lnTo>
                <a:lnTo>
                  <a:pt x="0" y="19050"/>
                </a:lnTo>
                <a:lnTo>
                  <a:pt x="8658225" y="19050"/>
                </a:lnTo>
                <a:lnTo>
                  <a:pt x="8658225"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8"/>
              <a:buFont typeface="Arial"/>
              <a:buNone/>
            </a:pPr>
            <a:r>
              <a:t/>
            </a:r>
            <a:endParaRPr b="0" i="0" sz="708" u="none" cap="none" strike="noStrike">
              <a:solidFill>
                <a:srgbClr val="000000"/>
              </a:solidFill>
              <a:latin typeface="Arial"/>
              <a:ea typeface="Arial"/>
              <a:cs typeface="Arial"/>
              <a:sym typeface="Arial"/>
            </a:endParaRPr>
          </a:p>
        </p:txBody>
      </p:sp>
      <p:sp>
        <p:nvSpPr>
          <p:cNvPr id="112" name="Google Shape;112;p18"/>
          <p:cNvSpPr txBox="1"/>
          <p:nvPr/>
        </p:nvSpPr>
        <p:spPr>
          <a:xfrm>
            <a:off x="3380400" y="3323900"/>
            <a:ext cx="1253700" cy="223500"/>
          </a:xfrm>
          <a:prstGeom prst="rect">
            <a:avLst/>
          </a:prstGeom>
          <a:noFill/>
          <a:ln>
            <a:noFill/>
          </a:ln>
        </p:spPr>
        <p:txBody>
          <a:bodyPr anchorCtr="0" anchor="t" bIns="0" lIns="0" spcFirstLastPara="1" rIns="0" wrap="square" tIns="5775">
            <a:spAutoFit/>
          </a:bodyPr>
          <a:lstStyle/>
          <a:p>
            <a:pPr indent="0" lvl="0" marL="6425" marR="0" rtl="0" algn="l">
              <a:lnSpc>
                <a:spcPct val="100000"/>
              </a:lnSpc>
              <a:spcBef>
                <a:spcPts val="0"/>
              </a:spcBef>
              <a:spcAft>
                <a:spcPts val="0"/>
              </a:spcAft>
              <a:buClr>
                <a:srgbClr val="000000"/>
              </a:buClr>
              <a:buSzPts val="1414"/>
              <a:buFont typeface="Arial"/>
              <a:buNone/>
            </a:pPr>
            <a:r>
              <a:rPr b="0" i="0" lang="en" sz="1414" u="none" cap="none" strike="noStrike">
                <a:solidFill>
                  <a:srgbClr val="000000"/>
                </a:solidFill>
                <a:latin typeface="Merriweather"/>
                <a:ea typeface="Merriweather"/>
                <a:cs typeface="Merriweather"/>
                <a:sym typeface="Merriweather"/>
              </a:rPr>
              <a:t>April 14, 2026</a:t>
            </a:r>
            <a:endParaRPr b="0" i="0" sz="1414" u="none" cap="none" strike="noStrike">
              <a:solidFill>
                <a:srgbClr val="000000"/>
              </a:solidFill>
              <a:latin typeface="Merriweather"/>
              <a:ea typeface="Merriweather"/>
              <a:cs typeface="Merriweather"/>
              <a:sym typeface="Merriweat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7"/>
          <p:cNvSpPr txBox="1"/>
          <p:nvPr>
            <p:ph type="title"/>
          </p:nvPr>
        </p:nvSpPr>
        <p:spPr>
          <a:xfrm>
            <a:off x="311700" y="210312"/>
            <a:ext cx="2346440" cy="41700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Merriweather"/>
                <a:ea typeface="Merriweather"/>
                <a:cs typeface="Merriweather"/>
                <a:sym typeface="Merriweather"/>
              </a:rPr>
              <a:t>Cleaner Interface</a:t>
            </a:r>
            <a:endParaRPr/>
          </a:p>
        </p:txBody>
      </p:sp>
      <p:pic>
        <p:nvPicPr>
          <p:cNvPr descr="A screenshot displaying an overview of travel details, including a flight reservation to Atlanta, Georgia." id="251" name="Google Shape;251;p27"/>
          <p:cNvPicPr preferRelativeResize="0"/>
          <p:nvPr/>
        </p:nvPicPr>
        <p:blipFill rotWithShape="1">
          <a:blip r:embed="rId3">
            <a:alphaModFix/>
          </a:blip>
          <a:srcRect b="0" l="0" r="0" t="0"/>
          <a:stretch/>
        </p:blipFill>
        <p:spPr>
          <a:xfrm>
            <a:off x="861590" y="718025"/>
            <a:ext cx="4356060" cy="2056799"/>
          </a:xfrm>
          <a:prstGeom prst="rect">
            <a:avLst/>
          </a:prstGeom>
          <a:noFill/>
          <a:ln cap="flat" cmpd="sng" w="9525">
            <a:solidFill>
              <a:srgbClr val="1C4587"/>
            </a:solidFill>
            <a:prstDash val="solid"/>
            <a:round/>
            <a:headEnd len="sm" w="sm" type="none"/>
            <a:tailEnd len="sm" w="sm" type="none"/>
          </a:ln>
          <a:effectLst>
            <a:outerShdw blurRad="142875" rotWithShape="0" algn="bl" dir="5400000" dist="38100">
              <a:srgbClr val="000000">
                <a:alpha val="40000"/>
              </a:srgbClr>
            </a:outerShdw>
          </a:effectLst>
        </p:spPr>
      </p:pic>
      <p:sp>
        <p:nvSpPr>
          <p:cNvPr id="252" name="Google Shape;252;p27"/>
          <p:cNvSpPr txBox="1"/>
          <p:nvPr/>
        </p:nvSpPr>
        <p:spPr>
          <a:xfrm>
            <a:off x="447475" y="3025373"/>
            <a:ext cx="5184300" cy="1380600"/>
          </a:xfrm>
          <a:prstGeom prst="rect">
            <a:avLst/>
          </a:prstGeom>
          <a:solidFill>
            <a:srgbClr val="F3F3F3"/>
          </a:solidFill>
          <a:ln>
            <a:noFill/>
          </a:ln>
          <a:effectLst>
            <a:outerShdw blurRad="142875" rotWithShape="0" algn="bl" dir="5400000" dist="38100">
              <a:srgbClr val="0000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1538D"/>
                </a:solidFill>
                <a:latin typeface="Merriweather"/>
                <a:ea typeface="Merriweather"/>
                <a:cs typeface="Merriweather"/>
                <a:sym typeface="Merriweather"/>
              </a:rPr>
              <a:t>What it is:</a:t>
            </a:r>
            <a:r>
              <a:rPr b="0" i="0" lang="en" sz="1000" u="none" cap="none" strike="noStrike">
                <a:solidFill>
                  <a:srgbClr val="000000"/>
                </a:solidFill>
                <a:latin typeface="Merriweather"/>
                <a:ea typeface="Merriweather"/>
                <a:cs typeface="Merriweather"/>
                <a:sym typeface="Merriweather"/>
              </a:rPr>
              <a:t> A centralized, streamlined interface that allows travelers to view their complete itinerary — including all reservations booked through the Online Booking Engine — in one place</a:t>
            </a:r>
            <a:endParaRPr b="0" i="0" sz="10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1000"/>
              </a:spcBef>
              <a:spcAft>
                <a:spcPts val="0"/>
              </a:spcAft>
              <a:buClr>
                <a:srgbClr val="000000"/>
              </a:buClr>
              <a:buSzPts val="1000"/>
              <a:buFont typeface="Arial"/>
              <a:buNone/>
            </a:pPr>
            <a:r>
              <a:rPr b="1" i="0" lang="en" sz="1000" u="none" cap="none" strike="noStrike">
                <a:solidFill>
                  <a:srgbClr val="01538D"/>
                </a:solidFill>
                <a:latin typeface="Merriweather"/>
                <a:ea typeface="Merriweather"/>
                <a:cs typeface="Merriweather"/>
                <a:sym typeface="Merriweather"/>
              </a:rPr>
              <a:t>Mechanism</a:t>
            </a:r>
            <a:r>
              <a:rPr b="0" i="0" lang="en" sz="1000" u="none" cap="none" strike="noStrike">
                <a:solidFill>
                  <a:srgbClr val="01538D"/>
                </a:solidFill>
                <a:latin typeface="Merriweather"/>
                <a:ea typeface="Merriweather"/>
                <a:cs typeface="Merriweather"/>
                <a:sym typeface="Merriweather"/>
              </a:rPr>
              <a:t>: </a:t>
            </a:r>
            <a:r>
              <a:rPr b="0" i="0" lang="en" sz="1000" u="none" cap="none" strike="noStrike">
                <a:solidFill>
                  <a:srgbClr val="000000"/>
                </a:solidFill>
                <a:latin typeface="Merriweather"/>
                <a:ea typeface="Merriweather"/>
                <a:cs typeface="Merriweather"/>
                <a:sym typeface="Merriweather"/>
              </a:rPr>
              <a:t>All booked travel components (air, hotel, rental car, etc.) are automatically consolidated into a single trip view within the platform. This enables travelers to review their full itinerary at once and confirm that all required reservations have been included</a:t>
            </a:r>
            <a:endParaRPr b="0" i="0" sz="1000" u="none" cap="none" strike="noStrike">
              <a:solidFill>
                <a:srgbClr val="000000"/>
              </a:solidFill>
              <a:latin typeface="Merriweather"/>
              <a:ea typeface="Merriweather"/>
              <a:cs typeface="Merriweather"/>
              <a:sym typeface="Merriweather"/>
            </a:endParaRPr>
          </a:p>
        </p:txBody>
      </p:sp>
      <p:cxnSp>
        <p:nvCxnSpPr>
          <p:cNvPr id="253" name="Google Shape;253;p27"/>
          <p:cNvCxnSpPr/>
          <p:nvPr/>
        </p:nvCxnSpPr>
        <p:spPr>
          <a:xfrm>
            <a:off x="6057325" y="737550"/>
            <a:ext cx="0" cy="3668400"/>
          </a:xfrm>
          <a:prstGeom prst="straightConnector1">
            <a:avLst/>
          </a:prstGeom>
          <a:noFill/>
          <a:ln cap="flat" cmpd="sng" w="9525">
            <a:solidFill>
              <a:srgbClr val="303030"/>
            </a:solidFill>
            <a:prstDash val="dash"/>
            <a:round/>
            <a:headEnd len="sm" w="sm" type="none"/>
            <a:tailEnd len="sm" w="sm" type="none"/>
          </a:ln>
        </p:spPr>
      </p:cxnSp>
      <p:sp>
        <p:nvSpPr>
          <p:cNvPr id="254" name="Google Shape;254;p27"/>
          <p:cNvSpPr txBox="1"/>
          <p:nvPr/>
        </p:nvSpPr>
        <p:spPr>
          <a:xfrm>
            <a:off x="6292275" y="926488"/>
            <a:ext cx="2428200" cy="294000"/>
          </a:xfrm>
          <a:prstGeom prst="rect">
            <a:avLst/>
          </a:prstGeom>
          <a:solidFill>
            <a:srgbClr val="F3F3F3"/>
          </a:solidFill>
          <a:ln>
            <a:noFill/>
          </a:ln>
          <a:effectLst>
            <a:outerShdw blurRad="142875" rotWithShape="0" algn="bl" dir="5400000" dist="38100">
              <a:srgbClr val="000000">
                <a:alpha val="4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73763"/>
                </a:solidFill>
                <a:latin typeface="Merriweather"/>
                <a:ea typeface="Merriweather"/>
                <a:cs typeface="Merriweather"/>
                <a:sym typeface="Merriweather"/>
              </a:rPr>
              <a:t>Benefits</a:t>
            </a:r>
            <a:endParaRPr b="1" i="0" sz="1600" u="none" cap="none" strike="noStrike">
              <a:solidFill>
                <a:srgbClr val="073763"/>
              </a:solidFill>
              <a:latin typeface="Merriweather"/>
              <a:ea typeface="Merriweather"/>
              <a:cs typeface="Merriweather"/>
              <a:sym typeface="Merriweather"/>
            </a:endParaRPr>
          </a:p>
        </p:txBody>
      </p:sp>
      <p:pic>
        <p:nvPicPr>
          <p:cNvPr descr="Location Icon, Map, Address, Geographical Position (Provided by Getty Images)" id="255" name="Google Shape;255;p27"/>
          <p:cNvPicPr preferRelativeResize="0"/>
          <p:nvPr/>
        </p:nvPicPr>
        <p:blipFill rotWithShape="1">
          <a:blip r:embed="rId4">
            <a:alphaModFix/>
          </a:blip>
          <a:srcRect b="0" l="0" r="0" t="0"/>
          <a:stretch/>
        </p:blipFill>
        <p:spPr>
          <a:xfrm>
            <a:off x="6898300" y="1289154"/>
            <a:ext cx="1216148" cy="1216148"/>
          </a:xfrm>
          <a:prstGeom prst="rect">
            <a:avLst/>
          </a:prstGeom>
          <a:noFill/>
          <a:ln>
            <a:noFill/>
          </a:ln>
        </p:spPr>
      </p:pic>
      <p:sp>
        <p:nvSpPr>
          <p:cNvPr id="256" name="Google Shape;256;p27"/>
          <p:cNvSpPr txBox="1"/>
          <p:nvPr/>
        </p:nvSpPr>
        <p:spPr>
          <a:xfrm>
            <a:off x="6560775" y="2351550"/>
            <a:ext cx="1891200" cy="440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erriweather"/>
                <a:ea typeface="Merriweather"/>
                <a:cs typeface="Merriweather"/>
                <a:sym typeface="Merriweather"/>
              </a:rPr>
              <a:t>Simplified itinerary management</a:t>
            </a:r>
            <a:endParaRPr b="0" i="0" sz="1000" u="none" cap="none" strike="noStrike">
              <a:solidFill>
                <a:srgbClr val="000000"/>
              </a:solidFill>
              <a:latin typeface="Merriweather"/>
              <a:ea typeface="Merriweather"/>
              <a:cs typeface="Merriweather"/>
              <a:sym typeface="Merriweather"/>
            </a:endParaRPr>
          </a:p>
        </p:txBody>
      </p:sp>
      <p:pic>
        <p:nvPicPr>
          <p:cNvPr descr="Female leadership icon / vector graphics (Provided by Getty Images)" id="257" name="Google Shape;257;p27"/>
          <p:cNvPicPr preferRelativeResize="0"/>
          <p:nvPr/>
        </p:nvPicPr>
        <p:blipFill rotWithShape="1">
          <a:blip r:embed="rId5">
            <a:alphaModFix/>
          </a:blip>
          <a:srcRect b="0" l="0" r="0" t="0"/>
          <a:stretch/>
        </p:blipFill>
        <p:spPr>
          <a:xfrm>
            <a:off x="6898300" y="2791961"/>
            <a:ext cx="1216148" cy="1216148"/>
          </a:xfrm>
          <a:prstGeom prst="rect">
            <a:avLst/>
          </a:prstGeom>
          <a:noFill/>
          <a:ln>
            <a:noFill/>
          </a:ln>
        </p:spPr>
      </p:pic>
      <p:sp>
        <p:nvSpPr>
          <p:cNvPr id="258" name="Google Shape;258;p27"/>
          <p:cNvSpPr txBox="1"/>
          <p:nvPr/>
        </p:nvSpPr>
        <p:spPr>
          <a:xfrm>
            <a:off x="6444075" y="3667163"/>
            <a:ext cx="2124600" cy="440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erriweather"/>
                <a:ea typeface="Merriweather"/>
                <a:cs typeface="Merriweather"/>
                <a:sym typeface="Merriweather"/>
              </a:rPr>
              <a:t>Increased traveler confidence</a:t>
            </a:r>
            <a:endParaRPr b="0" i="0" sz="1000" u="none" cap="none" strike="noStrike">
              <a:solidFill>
                <a:srgbClr val="000000"/>
              </a:solidFill>
              <a:latin typeface="Merriweather"/>
              <a:ea typeface="Merriweather"/>
              <a:cs typeface="Merriweather"/>
              <a:sym typeface="Merriweather"/>
            </a:endParaRPr>
          </a:p>
        </p:txBody>
      </p:sp>
      <p:sp>
        <p:nvSpPr>
          <p:cNvPr id="259" name="Google Shape;259;p27"/>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8"/>
          <p:cNvSpPr txBox="1"/>
          <p:nvPr>
            <p:ph type="title"/>
          </p:nvPr>
        </p:nvSpPr>
        <p:spPr>
          <a:xfrm>
            <a:off x="311700" y="210312"/>
            <a:ext cx="2186951" cy="409414"/>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Merriweather"/>
                <a:ea typeface="Merriweather"/>
                <a:cs typeface="Merriweather"/>
                <a:sym typeface="Merriweather"/>
              </a:rPr>
              <a:t>Mobile App</a:t>
            </a:r>
            <a:endParaRPr/>
          </a:p>
        </p:txBody>
      </p:sp>
      <p:pic>
        <p:nvPicPr>
          <p:cNvPr descr="A screenshot showing the mobile view of the SAP Concur app for a trip from Washington to Chicago." id="265" name="Google Shape;265;p28"/>
          <p:cNvPicPr preferRelativeResize="0"/>
          <p:nvPr/>
        </p:nvPicPr>
        <p:blipFill rotWithShape="1">
          <a:blip r:embed="rId3">
            <a:alphaModFix/>
          </a:blip>
          <a:srcRect b="675" l="0" r="478" t="0"/>
          <a:stretch/>
        </p:blipFill>
        <p:spPr>
          <a:xfrm>
            <a:off x="628125" y="737550"/>
            <a:ext cx="1726600" cy="3786224"/>
          </a:xfrm>
          <a:prstGeom prst="rect">
            <a:avLst/>
          </a:prstGeom>
          <a:noFill/>
          <a:ln>
            <a:noFill/>
          </a:ln>
        </p:spPr>
      </p:pic>
      <p:pic>
        <p:nvPicPr>
          <p:cNvPr descr="A screenshot showing the mobile view of the SAP Concur app for a trip from Washington to Chicago." id="266" name="Google Shape;266;p28"/>
          <p:cNvPicPr preferRelativeResize="0"/>
          <p:nvPr/>
        </p:nvPicPr>
        <p:blipFill rotWithShape="1">
          <a:blip r:embed="rId4">
            <a:alphaModFix/>
          </a:blip>
          <a:srcRect b="0" l="0" r="0" t="0"/>
          <a:stretch/>
        </p:blipFill>
        <p:spPr>
          <a:xfrm>
            <a:off x="771799" y="1230395"/>
            <a:ext cx="1451177" cy="2820055"/>
          </a:xfrm>
          <a:prstGeom prst="rect">
            <a:avLst/>
          </a:prstGeom>
          <a:noFill/>
          <a:ln>
            <a:noFill/>
          </a:ln>
        </p:spPr>
      </p:pic>
      <p:sp>
        <p:nvSpPr>
          <p:cNvPr id="267" name="Google Shape;267;p28"/>
          <p:cNvSpPr txBox="1"/>
          <p:nvPr/>
        </p:nvSpPr>
        <p:spPr>
          <a:xfrm>
            <a:off x="2777725" y="1220500"/>
            <a:ext cx="2856600" cy="1956300"/>
          </a:xfrm>
          <a:prstGeom prst="rect">
            <a:avLst/>
          </a:prstGeom>
          <a:solidFill>
            <a:srgbClr val="F3F3F3"/>
          </a:solidFill>
          <a:ln>
            <a:noFill/>
          </a:ln>
          <a:effectLst>
            <a:outerShdw blurRad="142875" rotWithShape="0" algn="bl" dir="5400000" dist="381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1538D"/>
                </a:solidFill>
                <a:latin typeface="Merriweather"/>
                <a:ea typeface="Merriweather"/>
                <a:cs typeface="Merriweather"/>
                <a:sym typeface="Merriweather"/>
              </a:rPr>
              <a:t>What it is</a:t>
            </a:r>
            <a:r>
              <a:rPr b="0" i="0" lang="en" sz="1000" u="none" cap="none" strike="noStrike">
                <a:solidFill>
                  <a:srgbClr val="01538D"/>
                </a:solidFill>
                <a:latin typeface="Merriweather"/>
                <a:ea typeface="Merriweather"/>
                <a:cs typeface="Merriweather"/>
                <a:sym typeface="Merriweather"/>
              </a:rPr>
              <a:t>:</a:t>
            </a:r>
            <a:r>
              <a:rPr b="0" i="0" lang="en" sz="1000" u="none" cap="none" strike="noStrike">
                <a:solidFill>
                  <a:srgbClr val="000000"/>
                </a:solidFill>
                <a:latin typeface="Merriweather"/>
                <a:ea typeface="Merriweather"/>
                <a:cs typeface="Merriweather"/>
                <a:sym typeface="Merriweather"/>
              </a:rPr>
              <a:t> The mobile app offers a range of features to enhance the travel and expense process for both employees and approvers, though the full Travel module is currently unavailable on the app.</a:t>
            </a:r>
            <a:endParaRPr b="0" i="0" sz="10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1000"/>
              </a:spcBef>
              <a:spcAft>
                <a:spcPts val="0"/>
              </a:spcAft>
              <a:buClr>
                <a:srgbClr val="000000"/>
              </a:buClr>
              <a:buSzPts val="1000"/>
              <a:buFont typeface="Arial"/>
              <a:buNone/>
            </a:pPr>
            <a:r>
              <a:rPr b="1" i="0" lang="en" sz="1000" u="none" cap="none" strike="noStrike">
                <a:solidFill>
                  <a:srgbClr val="01538D"/>
                </a:solidFill>
                <a:latin typeface="Merriweather"/>
                <a:ea typeface="Merriweather"/>
                <a:cs typeface="Merriweather"/>
                <a:sym typeface="Merriweather"/>
              </a:rPr>
              <a:t>Mechanism</a:t>
            </a:r>
            <a:r>
              <a:rPr b="0" i="0" lang="en" sz="1000" u="none" cap="none" strike="noStrike">
                <a:solidFill>
                  <a:srgbClr val="01538D"/>
                </a:solidFill>
                <a:latin typeface="Merriweather"/>
                <a:ea typeface="Merriweather"/>
                <a:cs typeface="Merriweather"/>
                <a:sym typeface="Merriweather"/>
              </a:rPr>
              <a:t>: </a:t>
            </a:r>
            <a:r>
              <a:rPr b="0" i="0" lang="en" sz="1000" u="none" cap="none" strike="noStrike">
                <a:solidFill>
                  <a:srgbClr val="000000"/>
                </a:solidFill>
                <a:latin typeface="Merriweather"/>
                <a:ea typeface="Merriweather"/>
                <a:cs typeface="Merriweather"/>
                <a:sym typeface="Merriweather"/>
              </a:rPr>
              <a:t>Users, however, CAN use the mobile app to submit expense reports, upload receipts, and conduct approvals at this time</a:t>
            </a:r>
            <a:endParaRPr b="0" i="0" sz="1500" u="none" cap="none" strike="noStrike">
              <a:solidFill>
                <a:srgbClr val="000000"/>
              </a:solidFill>
              <a:latin typeface="Merriweather"/>
              <a:ea typeface="Merriweather"/>
              <a:cs typeface="Merriweather"/>
              <a:sym typeface="Merriweather"/>
            </a:endParaRPr>
          </a:p>
        </p:txBody>
      </p:sp>
      <p:cxnSp>
        <p:nvCxnSpPr>
          <p:cNvPr id="268" name="Google Shape;268;p28"/>
          <p:cNvCxnSpPr/>
          <p:nvPr/>
        </p:nvCxnSpPr>
        <p:spPr>
          <a:xfrm>
            <a:off x="6057325" y="737550"/>
            <a:ext cx="0" cy="3668400"/>
          </a:xfrm>
          <a:prstGeom prst="straightConnector1">
            <a:avLst/>
          </a:prstGeom>
          <a:noFill/>
          <a:ln cap="flat" cmpd="sng" w="9525">
            <a:solidFill>
              <a:srgbClr val="303030"/>
            </a:solidFill>
            <a:prstDash val="dash"/>
            <a:round/>
            <a:headEnd len="sm" w="sm" type="none"/>
            <a:tailEnd len="sm" w="sm" type="none"/>
          </a:ln>
        </p:spPr>
      </p:cxnSp>
      <p:sp>
        <p:nvSpPr>
          <p:cNvPr id="269" name="Google Shape;269;p28"/>
          <p:cNvSpPr txBox="1"/>
          <p:nvPr/>
        </p:nvSpPr>
        <p:spPr>
          <a:xfrm>
            <a:off x="6292275" y="926488"/>
            <a:ext cx="2428200" cy="294000"/>
          </a:xfrm>
          <a:prstGeom prst="rect">
            <a:avLst/>
          </a:prstGeom>
          <a:solidFill>
            <a:srgbClr val="F3F3F3"/>
          </a:solidFill>
          <a:ln>
            <a:noFill/>
          </a:ln>
          <a:effectLst>
            <a:outerShdw blurRad="142875" rotWithShape="0" algn="bl" dir="5400000" dist="38100">
              <a:srgbClr val="000000">
                <a:alpha val="4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73763"/>
                </a:solidFill>
                <a:latin typeface="Merriweather"/>
                <a:ea typeface="Merriweather"/>
                <a:cs typeface="Merriweather"/>
                <a:sym typeface="Merriweather"/>
              </a:rPr>
              <a:t>Benefits</a:t>
            </a:r>
            <a:endParaRPr b="1" i="0" sz="1600" u="none" cap="none" strike="noStrike">
              <a:solidFill>
                <a:srgbClr val="073763"/>
              </a:solidFill>
              <a:latin typeface="Merriweather"/>
              <a:ea typeface="Merriweather"/>
              <a:cs typeface="Merriweather"/>
              <a:sym typeface="Merriweather"/>
            </a:endParaRPr>
          </a:p>
        </p:txBody>
      </p:sp>
      <p:pic>
        <p:nvPicPr>
          <p:cNvPr descr="Online survey, browsing icon design (Provided by Getty Images)" id="270" name="Google Shape;270;p28"/>
          <p:cNvPicPr preferRelativeResize="0"/>
          <p:nvPr/>
        </p:nvPicPr>
        <p:blipFill rotWithShape="1">
          <a:blip r:embed="rId5">
            <a:alphaModFix/>
          </a:blip>
          <a:srcRect b="0" l="0" r="0" t="0"/>
          <a:stretch/>
        </p:blipFill>
        <p:spPr>
          <a:xfrm>
            <a:off x="6898300" y="1289144"/>
            <a:ext cx="1216148" cy="1216148"/>
          </a:xfrm>
          <a:prstGeom prst="rect">
            <a:avLst/>
          </a:prstGeom>
          <a:noFill/>
          <a:ln>
            <a:noFill/>
          </a:ln>
        </p:spPr>
      </p:pic>
      <p:sp>
        <p:nvSpPr>
          <p:cNvPr id="271" name="Google Shape;271;p28"/>
          <p:cNvSpPr txBox="1"/>
          <p:nvPr/>
        </p:nvSpPr>
        <p:spPr>
          <a:xfrm>
            <a:off x="6677475" y="2271510"/>
            <a:ext cx="1657800" cy="440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erriweather"/>
                <a:ea typeface="Merriweather"/>
                <a:cs typeface="Merriweather"/>
                <a:sym typeface="Merriweather"/>
              </a:rPr>
              <a:t>User experience and efficiency</a:t>
            </a:r>
            <a:endParaRPr b="0" i="0" sz="1000" u="none" cap="none" strike="noStrike">
              <a:solidFill>
                <a:srgbClr val="000000"/>
              </a:solidFill>
              <a:latin typeface="Merriweather"/>
              <a:ea typeface="Merriweather"/>
              <a:cs typeface="Merriweather"/>
              <a:sym typeface="Merriweather"/>
            </a:endParaRPr>
          </a:p>
        </p:txBody>
      </p:sp>
      <p:pic>
        <p:nvPicPr>
          <p:cNvPr descr="Idea Generating Icon, Smart Idea Icon, Idea Generator (Provided by Getty Images)" id="272" name="Google Shape;272;p28"/>
          <p:cNvPicPr preferRelativeResize="0"/>
          <p:nvPr/>
        </p:nvPicPr>
        <p:blipFill rotWithShape="1">
          <a:blip r:embed="rId6">
            <a:alphaModFix/>
          </a:blip>
          <a:srcRect b="0" l="0" r="0" t="0"/>
          <a:stretch/>
        </p:blipFill>
        <p:spPr>
          <a:xfrm>
            <a:off x="6898295" y="2893134"/>
            <a:ext cx="1216148" cy="1216164"/>
          </a:xfrm>
          <a:prstGeom prst="rect">
            <a:avLst/>
          </a:prstGeom>
          <a:noFill/>
          <a:ln>
            <a:noFill/>
          </a:ln>
        </p:spPr>
      </p:pic>
      <p:sp>
        <p:nvSpPr>
          <p:cNvPr id="273" name="Google Shape;273;p28"/>
          <p:cNvSpPr txBox="1"/>
          <p:nvPr/>
        </p:nvSpPr>
        <p:spPr>
          <a:xfrm>
            <a:off x="6444075" y="4137750"/>
            <a:ext cx="2124600" cy="440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erriweather"/>
                <a:ea typeface="Merriweather"/>
                <a:cs typeface="Merriweather"/>
                <a:sym typeface="Merriweather"/>
              </a:rPr>
              <a:t>Continue business processes, regardless of location</a:t>
            </a:r>
            <a:endParaRPr b="0" i="0" sz="1000" u="none" cap="none" strike="noStrike">
              <a:solidFill>
                <a:srgbClr val="000000"/>
              </a:solidFill>
              <a:latin typeface="Merriweather"/>
              <a:ea typeface="Merriweather"/>
              <a:cs typeface="Merriweather"/>
              <a:sym typeface="Merriweather"/>
            </a:endParaRPr>
          </a:p>
        </p:txBody>
      </p:sp>
      <p:sp>
        <p:nvSpPr>
          <p:cNvPr id="274" name="Google Shape;274;p28"/>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9"/>
          <p:cNvSpPr txBox="1"/>
          <p:nvPr>
            <p:ph type="title"/>
          </p:nvPr>
        </p:nvSpPr>
        <p:spPr>
          <a:xfrm>
            <a:off x="311700" y="210312"/>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Merriweather"/>
                <a:ea typeface="Merriweather"/>
                <a:cs typeface="Merriweather"/>
                <a:sym typeface="Merriweather"/>
              </a:rPr>
              <a:t>Charge Card Integration</a:t>
            </a:r>
            <a:endParaRPr/>
          </a:p>
        </p:txBody>
      </p:sp>
      <p:pic>
        <p:nvPicPr>
          <p:cNvPr descr="A screenshot displaying the desktop view of a charge card integration, complete with receipts." id="280" name="Google Shape;280;p29"/>
          <p:cNvPicPr preferRelativeResize="0"/>
          <p:nvPr/>
        </p:nvPicPr>
        <p:blipFill rotWithShape="1">
          <a:blip r:embed="rId3">
            <a:alphaModFix/>
          </a:blip>
          <a:srcRect b="0" l="0" r="0" t="0"/>
          <a:stretch/>
        </p:blipFill>
        <p:spPr>
          <a:xfrm>
            <a:off x="423600" y="737550"/>
            <a:ext cx="5402699" cy="2798750"/>
          </a:xfrm>
          <a:prstGeom prst="rect">
            <a:avLst/>
          </a:prstGeom>
          <a:noFill/>
          <a:ln>
            <a:noFill/>
          </a:ln>
        </p:spPr>
      </p:pic>
      <p:sp>
        <p:nvSpPr>
          <p:cNvPr id="281" name="Google Shape;281;p29"/>
          <p:cNvSpPr txBox="1"/>
          <p:nvPr/>
        </p:nvSpPr>
        <p:spPr>
          <a:xfrm>
            <a:off x="423600" y="3623275"/>
            <a:ext cx="5184300" cy="1020900"/>
          </a:xfrm>
          <a:prstGeom prst="rect">
            <a:avLst/>
          </a:prstGeom>
          <a:solidFill>
            <a:srgbClr val="F3F3F3"/>
          </a:solidFill>
          <a:ln>
            <a:noFill/>
          </a:ln>
          <a:effectLst>
            <a:outerShdw blurRad="142875" rotWithShape="0" algn="bl" dir="5400000" dist="38100">
              <a:srgbClr val="0000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1538D"/>
                </a:solidFill>
                <a:latin typeface="Merriweather"/>
                <a:ea typeface="Merriweather"/>
                <a:cs typeface="Merriweather"/>
                <a:sym typeface="Merriweather"/>
              </a:rPr>
              <a:t>What it is:</a:t>
            </a:r>
            <a:r>
              <a:rPr b="1" i="0" lang="en" sz="1000" u="none" cap="none" strike="noStrike">
                <a:solidFill>
                  <a:srgbClr val="000000"/>
                </a:solidFill>
                <a:latin typeface="Merriweather"/>
                <a:ea typeface="Merriweather"/>
                <a:cs typeface="Merriweather"/>
                <a:sym typeface="Merriweather"/>
              </a:rPr>
              <a:t> </a:t>
            </a:r>
            <a:r>
              <a:rPr b="0" i="0" lang="en" sz="1000" u="none" cap="none" strike="noStrike">
                <a:solidFill>
                  <a:srgbClr val="000000"/>
                </a:solidFill>
                <a:latin typeface="Merriweather"/>
                <a:ea typeface="Merriweather"/>
                <a:cs typeface="Merriweather"/>
                <a:sym typeface="Merriweather"/>
              </a:rPr>
              <a:t>A built-in expense control that automatically imports posted charge card transactions into a traveler’s available expenses</a:t>
            </a:r>
            <a:endParaRPr b="0" i="0" sz="10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1000"/>
              </a:spcBef>
              <a:spcAft>
                <a:spcPts val="0"/>
              </a:spcAft>
              <a:buClr>
                <a:srgbClr val="000000"/>
              </a:buClr>
              <a:buSzPts val="1000"/>
              <a:buFont typeface="Arial"/>
              <a:buNone/>
            </a:pPr>
            <a:r>
              <a:rPr b="1" i="0" lang="en" sz="1000" u="none" cap="none" strike="noStrike">
                <a:solidFill>
                  <a:srgbClr val="01538D"/>
                </a:solidFill>
                <a:latin typeface="Merriweather"/>
                <a:ea typeface="Merriweather"/>
                <a:cs typeface="Merriweather"/>
                <a:sym typeface="Merriweather"/>
              </a:rPr>
              <a:t>Mechanism: </a:t>
            </a:r>
            <a:r>
              <a:rPr b="0" i="0" lang="en" sz="1000" u="none" cap="none" strike="noStrike">
                <a:solidFill>
                  <a:srgbClr val="000000"/>
                </a:solidFill>
                <a:latin typeface="Merriweather"/>
                <a:ea typeface="Merriweather"/>
                <a:cs typeface="Merriweather"/>
                <a:sym typeface="Merriweather"/>
              </a:rPr>
              <a:t>Transactions are imported automatically from the bank via the charge card feed; they must be claimed on an expense report cannot be deleted</a:t>
            </a:r>
            <a:endParaRPr b="0" i="0" sz="1800" u="none" cap="none" strike="noStrike">
              <a:solidFill>
                <a:srgbClr val="000000"/>
              </a:solidFill>
              <a:latin typeface="Montserrat"/>
              <a:ea typeface="Montserrat"/>
              <a:cs typeface="Montserrat"/>
              <a:sym typeface="Montserrat"/>
            </a:endParaRPr>
          </a:p>
        </p:txBody>
      </p:sp>
      <p:cxnSp>
        <p:nvCxnSpPr>
          <p:cNvPr id="282" name="Google Shape;282;p29"/>
          <p:cNvCxnSpPr/>
          <p:nvPr/>
        </p:nvCxnSpPr>
        <p:spPr>
          <a:xfrm>
            <a:off x="6057325" y="737550"/>
            <a:ext cx="0" cy="3668400"/>
          </a:xfrm>
          <a:prstGeom prst="straightConnector1">
            <a:avLst/>
          </a:prstGeom>
          <a:noFill/>
          <a:ln cap="flat" cmpd="sng" w="9525">
            <a:solidFill>
              <a:srgbClr val="303030"/>
            </a:solidFill>
            <a:prstDash val="dash"/>
            <a:round/>
            <a:headEnd len="sm" w="sm" type="none"/>
            <a:tailEnd len="sm" w="sm" type="none"/>
          </a:ln>
        </p:spPr>
      </p:cxnSp>
      <p:sp>
        <p:nvSpPr>
          <p:cNvPr id="283" name="Google Shape;283;p29"/>
          <p:cNvSpPr txBox="1"/>
          <p:nvPr/>
        </p:nvSpPr>
        <p:spPr>
          <a:xfrm>
            <a:off x="6292275" y="926488"/>
            <a:ext cx="2428200" cy="294000"/>
          </a:xfrm>
          <a:prstGeom prst="rect">
            <a:avLst/>
          </a:prstGeom>
          <a:solidFill>
            <a:srgbClr val="F3F3F3"/>
          </a:solidFill>
          <a:ln>
            <a:noFill/>
          </a:ln>
          <a:effectLst>
            <a:outerShdw blurRad="142875" rotWithShape="0" algn="bl" dir="5400000" dist="38100">
              <a:srgbClr val="000000">
                <a:alpha val="4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73763"/>
                </a:solidFill>
                <a:latin typeface="Merriweather"/>
                <a:ea typeface="Merriweather"/>
                <a:cs typeface="Merriweather"/>
                <a:sym typeface="Merriweather"/>
              </a:rPr>
              <a:t>Benefits</a:t>
            </a:r>
            <a:endParaRPr b="1" i="0" sz="1600" u="none" cap="none" strike="noStrike">
              <a:solidFill>
                <a:srgbClr val="073763"/>
              </a:solidFill>
              <a:latin typeface="Merriweather"/>
              <a:ea typeface="Merriweather"/>
              <a:cs typeface="Merriweather"/>
              <a:sym typeface="Merriweather"/>
            </a:endParaRPr>
          </a:p>
        </p:txBody>
      </p:sp>
      <p:pic>
        <p:nvPicPr>
          <p:cNvPr descr="Credit, MasterCard, Debit Card Icon (Provided by Getty Images)" id="284" name="Google Shape;284;p29"/>
          <p:cNvPicPr preferRelativeResize="0"/>
          <p:nvPr/>
        </p:nvPicPr>
        <p:blipFill rotWithShape="1">
          <a:blip r:embed="rId4">
            <a:alphaModFix/>
          </a:blip>
          <a:srcRect b="0" l="0" r="0" t="0"/>
          <a:stretch/>
        </p:blipFill>
        <p:spPr>
          <a:xfrm>
            <a:off x="6292275" y="1501233"/>
            <a:ext cx="877123" cy="877123"/>
          </a:xfrm>
          <a:prstGeom prst="rect">
            <a:avLst/>
          </a:prstGeom>
          <a:noFill/>
          <a:ln>
            <a:noFill/>
          </a:ln>
        </p:spPr>
      </p:pic>
      <p:pic>
        <p:nvPicPr>
          <p:cNvPr descr="Zoom out icon, minimize, vector graphics (Provided by Getty Images)" id="285" name="Google Shape;285;p29"/>
          <p:cNvPicPr preferRelativeResize="0"/>
          <p:nvPr/>
        </p:nvPicPr>
        <p:blipFill rotWithShape="1">
          <a:blip r:embed="rId5">
            <a:alphaModFix/>
          </a:blip>
          <a:srcRect b="0" l="0" r="0" t="0"/>
          <a:stretch/>
        </p:blipFill>
        <p:spPr>
          <a:xfrm>
            <a:off x="6292275" y="2592563"/>
            <a:ext cx="877123" cy="877123"/>
          </a:xfrm>
          <a:prstGeom prst="rect">
            <a:avLst/>
          </a:prstGeom>
          <a:noFill/>
          <a:ln>
            <a:noFill/>
          </a:ln>
        </p:spPr>
      </p:pic>
      <p:pic>
        <p:nvPicPr>
          <p:cNvPr descr="Bill, invoice icon / vector graphics (Provided by Getty Images)" id="286" name="Google Shape;286;p29"/>
          <p:cNvPicPr preferRelativeResize="0"/>
          <p:nvPr/>
        </p:nvPicPr>
        <p:blipFill rotWithShape="1">
          <a:blip r:embed="rId6">
            <a:alphaModFix/>
          </a:blip>
          <a:srcRect b="0" l="0" r="0" t="0"/>
          <a:stretch/>
        </p:blipFill>
        <p:spPr>
          <a:xfrm>
            <a:off x="6292275" y="3683906"/>
            <a:ext cx="877123" cy="877123"/>
          </a:xfrm>
          <a:prstGeom prst="rect">
            <a:avLst/>
          </a:prstGeom>
          <a:noFill/>
          <a:ln>
            <a:noFill/>
          </a:ln>
        </p:spPr>
      </p:pic>
      <p:sp>
        <p:nvSpPr>
          <p:cNvPr id="287" name="Google Shape;287;p29"/>
          <p:cNvSpPr txBox="1"/>
          <p:nvPr/>
        </p:nvSpPr>
        <p:spPr>
          <a:xfrm>
            <a:off x="7169400" y="1644325"/>
            <a:ext cx="1662900" cy="62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erriweather"/>
                <a:ea typeface="Merriweather"/>
                <a:cs typeface="Merriweather"/>
                <a:sym typeface="Merriweather"/>
              </a:rPr>
              <a:t>Creates a control around the travel card</a:t>
            </a:r>
            <a:endParaRPr b="0" i="0" sz="1000" u="none" cap="none" strike="noStrike">
              <a:solidFill>
                <a:srgbClr val="000000"/>
              </a:solidFill>
              <a:latin typeface="Merriweather"/>
              <a:ea typeface="Merriweather"/>
              <a:cs typeface="Merriweather"/>
              <a:sym typeface="Merriweather"/>
            </a:endParaRPr>
          </a:p>
        </p:txBody>
      </p:sp>
      <p:sp>
        <p:nvSpPr>
          <p:cNvPr id="288" name="Google Shape;288;p29"/>
          <p:cNvSpPr txBox="1"/>
          <p:nvPr/>
        </p:nvSpPr>
        <p:spPr>
          <a:xfrm>
            <a:off x="7169400" y="2720338"/>
            <a:ext cx="1662900" cy="62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erriweather"/>
                <a:ea typeface="Merriweather"/>
                <a:cs typeface="Merriweather"/>
                <a:sym typeface="Merriweather"/>
              </a:rPr>
              <a:t>Minimizes delinquencies, fraud, waste, and abuse</a:t>
            </a:r>
            <a:endParaRPr b="0" i="0" sz="1000" u="none" cap="none" strike="noStrike">
              <a:solidFill>
                <a:srgbClr val="000000"/>
              </a:solidFill>
              <a:latin typeface="Merriweather"/>
              <a:ea typeface="Merriweather"/>
              <a:cs typeface="Merriweather"/>
              <a:sym typeface="Merriweather"/>
            </a:endParaRPr>
          </a:p>
        </p:txBody>
      </p:sp>
      <p:sp>
        <p:nvSpPr>
          <p:cNvPr id="289" name="Google Shape;289;p29"/>
          <p:cNvSpPr txBox="1"/>
          <p:nvPr/>
        </p:nvSpPr>
        <p:spPr>
          <a:xfrm>
            <a:off x="7169400" y="3665950"/>
            <a:ext cx="1377600" cy="87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Allows travelers to easily add all miscellaneous IBA charges to their expense report</a:t>
            </a:r>
            <a:endParaRPr b="0" i="0" sz="1200" u="none" cap="none" strike="noStrike">
              <a:solidFill>
                <a:srgbClr val="000000"/>
              </a:solidFill>
              <a:latin typeface="Arial"/>
              <a:ea typeface="Arial"/>
              <a:cs typeface="Arial"/>
              <a:sym typeface="Arial"/>
            </a:endParaRPr>
          </a:p>
        </p:txBody>
      </p:sp>
      <p:sp>
        <p:nvSpPr>
          <p:cNvPr id="290" name="Google Shape;290;p29"/>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0"/>
          <p:cNvSpPr txBox="1"/>
          <p:nvPr>
            <p:ph type="title"/>
          </p:nvPr>
        </p:nvSpPr>
        <p:spPr>
          <a:xfrm>
            <a:off x="311700" y="210312"/>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Merriweather"/>
                <a:ea typeface="Merriweather"/>
                <a:cs typeface="Merriweather"/>
                <a:sym typeface="Merriweather"/>
              </a:rPr>
              <a:t>Estimated Miscellaneous Trip Expenses</a:t>
            </a:r>
            <a:endParaRPr/>
          </a:p>
        </p:txBody>
      </p:sp>
      <p:pic>
        <p:nvPicPr>
          <p:cNvPr descr="A screenshot showing the desktop view of miscellaneous Boston trip expenses.  " id="296" name="Google Shape;296;p30"/>
          <p:cNvPicPr preferRelativeResize="0"/>
          <p:nvPr/>
        </p:nvPicPr>
        <p:blipFill rotWithShape="1">
          <a:blip r:embed="rId3">
            <a:alphaModFix/>
          </a:blip>
          <a:srcRect b="8438" l="5119" r="2969" t="31073"/>
          <a:stretch/>
        </p:blipFill>
        <p:spPr>
          <a:xfrm>
            <a:off x="209125" y="783000"/>
            <a:ext cx="5709599" cy="2207147"/>
          </a:xfrm>
          <a:prstGeom prst="rect">
            <a:avLst/>
          </a:prstGeom>
          <a:noFill/>
          <a:ln>
            <a:noFill/>
          </a:ln>
        </p:spPr>
      </p:pic>
      <p:cxnSp>
        <p:nvCxnSpPr>
          <p:cNvPr id="297" name="Google Shape;297;p30"/>
          <p:cNvCxnSpPr/>
          <p:nvPr/>
        </p:nvCxnSpPr>
        <p:spPr>
          <a:xfrm>
            <a:off x="6057325" y="737550"/>
            <a:ext cx="0" cy="3668400"/>
          </a:xfrm>
          <a:prstGeom prst="straightConnector1">
            <a:avLst/>
          </a:prstGeom>
          <a:noFill/>
          <a:ln cap="flat" cmpd="sng" w="9525">
            <a:solidFill>
              <a:srgbClr val="303030"/>
            </a:solidFill>
            <a:prstDash val="dash"/>
            <a:round/>
            <a:headEnd len="sm" w="sm" type="none"/>
            <a:tailEnd len="sm" w="sm" type="none"/>
          </a:ln>
        </p:spPr>
      </p:cxnSp>
      <p:grpSp>
        <p:nvGrpSpPr>
          <p:cNvPr descr="An image depicting travel expenses along with the +30% Gross-Up logo and text." id="298" name="Google Shape;298;p30"/>
          <p:cNvGrpSpPr/>
          <p:nvPr/>
        </p:nvGrpSpPr>
        <p:grpSpPr>
          <a:xfrm>
            <a:off x="6195933" y="830447"/>
            <a:ext cx="2990692" cy="1216230"/>
            <a:chOff x="835500" y="1520525"/>
            <a:chExt cx="4960511" cy="2017300"/>
          </a:xfrm>
        </p:grpSpPr>
        <p:pic>
          <p:nvPicPr>
            <p:cNvPr id="299" name="Google Shape;299;p30" title="Screenshot 2026-02-03 105252.png"/>
            <p:cNvPicPr preferRelativeResize="0"/>
            <p:nvPr/>
          </p:nvPicPr>
          <p:blipFill rotWithShape="1">
            <a:blip r:embed="rId4">
              <a:alphaModFix/>
            </a:blip>
            <a:srcRect b="0" l="9091" r="0" t="11308"/>
            <a:stretch/>
          </p:blipFill>
          <p:spPr>
            <a:xfrm>
              <a:off x="1210775" y="1520525"/>
              <a:ext cx="2606450" cy="1571325"/>
            </a:xfrm>
            <a:prstGeom prst="rect">
              <a:avLst/>
            </a:prstGeom>
            <a:noFill/>
            <a:ln>
              <a:noFill/>
            </a:ln>
          </p:spPr>
        </p:pic>
        <p:sp>
          <p:nvSpPr>
            <p:cNvPr id="300" name="Google Shape;300;p30"/>
            <p:cNvSpPr txBox="1"/>
            <p:nvPr/>
          </p:nvSpPr>
          <p:spPr>
            <a:xfrm>
              <a:off x="835500" y="3185325"/>
              <a:ext cx="1657800" cy="352500"/>
            </a:xfrm>
            <a:prstGeom prst="rect">
              <a:avLst/>
            </a:prstGeom>
            <a:noFill/>
            <a:ln>
              <a:noFill/>
            </a:ln>
          </p:spPr>
          <p:txBody>
            <a:bodyPr anchorCtr="0" anchor="ctr" bIns="55100" lIns="55100" spcFirstLastPara="1" rIns="55100" wrap="square" tIns="55100">
              <a:noAutofit/>
            </a:bodyPr>
            <a:lstStyle/>
            <a:p>
              <a:pPr indent="0" lvl="0" marL="0" marR="0" rtl="0" algn="ctr">
                <a:lnSpc>
                  <a:spcPct val="100000"/>
                </a:lnSpc>
                <a:spcBef>
                  <a:spcPts val="0"/>
                </a:spcBef>
                <a:spcAft>
                  <a:spcPts val="0"/>
                </a:spcAft>
                <a:buClr>
                  <a:srgbClr val="000000"/>
                </a:buClr>
                <a:buSzPts val="843"/>
                <a:buFont typeface="Arial"/>
                <a:buNone/>
              </a:pPr>
              <a:r>
                <a:rPr b="1" i="0" lang="en" sz="844" u="none" cap="none" strike="noStrike">
                  <a:solidFill>
                    <a:srgbClr val="01538D"/>
                  </a:solidFill>
                  <a:latin typeface="Montserrat"/>
                  <a:ea typeface="Montserrat"/>
                  <a:cs typeface="Montserrat"/>
                  <a:sym typeface="Montserrat"/>
                </a:rPr>
                <a:t>Travel Expense</a:t>
              </a:r>
              <a:endParaRPr b="1" i="0" sz="844" u="none" cap="none" strike="noStrike">
                <a:solidFill>
                  <a:srgbClr val="01538D"/>
                </a:solidFill>
                <a:latin typeface="Montserrat"/>
                <a:ea typeface="Montserrat"/>
                <a:cs typeface="Montserrat"/>
                <a:sym typeface="Montserrat"/>
              </a:endParaRPr>
            </a:p>
          </p:txBody>
        </p:sp>
        <p:sp>
          <p:nvSpPr>
            <p:cNvPr id="301" name="Google Shape;301;p30"/>
            <p:cNvSpPr txBox="1"/>
            <p:nvPr/>
          </p:nvSpPr>
          <p:spPr>
            <a:xfrm>
              <a:off x="2610786" y="3185325"/>
              <a:ext cx="1657800" cy="352500"/>
            </a:xfrm>
            <a:prstGeom prst="rect">
              <a:avLst/>
            </a:prstGeom>
            <a:noFill/>
            <a:ln>
              <a:noFill/>
            </a:ln>
          </p:spPr>
          <p:txBody>
            <a:bodyPr anchorCtr="0" anchor="ctr" bIns="55100" lIns="55100" spcFirstLastPara="1" rIns="55100" wrap="square" tIns="55100">
              <a:noAutofit/>
            </a:bodyPr>
            <a:lstStyle/>
            <a:p>
              <a:pPr indent="0" lvl="0" marL="0" marR="0" rtl="0" algn="ctr">
                <a:lnSpc>
                  <a:spcPct val="100000"/>
                </a:lnSpc>
                <a:spcBef>
                  <a:spcPts val="0"/>
                </a:spcBef>
                <a:spcAft>
                  <a:spcPts val="0"/>
                </a:spcAft>
                <a:buClr>
                  <a:srgbClr val="000000"/>
                </a:buClr>
                <a:buSzPts val="843"/>
                <a:buFont typeface="Arial"/>
                <a:buNone/>
              </a:pPr>
              <a:r>
                <a:rPr b="1" i="0" lang="en" sz="844" u="none" cap="none" strike="noStrike">
                  <a:solidFill>
                    <a:srgbClr val="01538D"/>
                  </a:solidFill>
                  <a:latin typeface="Montserrat"/>
                  <a:ea typeface="Montserrat"/>
                  <a:cs typeface="Montserrat"/>
                  <a:sym typeface="Montserrat"/>
                </a:rPr>
                <a:t>+30% Gross Up</a:t>
              </a:r>
              <a:endParaRPr b="1" i="0" sz="844" u="none" cap="none" strike="noStrike">
                <a:solidFill>
                  <a:srgbClr val="01538D"/>
                </a:solidFill>
                <a:latin typeface="Montserrat"/>
                <a:ea typeface="Montserrat"/>
                <a:cs typeface="Montserrat"/>
                <a:sym typeface="Montserrat"/>
              </a:endParaRPr>
            </a:p>
          </p:txBody>
        </p:sp>
        <p:sp>
          <p:nvSpPr>
            <p:cNvPr id="302" name="Google Shape;302;p30"/>
            <p:cNvSpPr/>
            <p:nvPr/>
          </p:nvSpPr>
          <p:spPr>
            <a:xfrm>
              <a:off x="3877200" y="1697100"/>
              <a:ext cx="261000" cy="417600"/>
            </a:xfrm>
            <a:prstGeom prst="rightBrace">
              <a:avLst>
                <a:gd fmla="val 50000" name="adj1"/>
                <a:gd fmla="val 50000" name="adj2"/>
              </a:avLst>
            </a:prstGeom>
            <a:noFill/>
            <a:ln cap="flat" cmpd="sng" w="11475">
              <a:solidFill>
                <a:srgbClr val="000000"/>
              </a:solidFill>
              <a:prstDash val="solid"/>
              <a:round/>
              <a:headEnd len="sm" w="sm" type="none"/>
              <a:tailEnd len="sm" w="sm" type="none"/>
            </a:ln>
          </p:spPr>
          <p:txBody>
            <a:bodyPr anchorCtr="0" anchor="ctr" bIns="55100" lIns="55100" spcFirstLastPara="1" rIns="55100" wrap="square" tIns="55100">
              <a:noAutofit/>
            </a:bodyPr>
            <a:lstStyle/>
            <a:p>
              <a:pPr indent="0" lvl="0" marL="0" marR="0" rtl="0" algn="ctr">
                <a:lnSpc>
                  <a:spcPct val="100000"/>
                </a:lnSpc>
                <a:spcBef>
                  <a:spcPts val="0"/>
                </a:spcBef>
                <a:spcAft>
                  <a:spcPts val="0"/>
                </a:spcAft>
                <a:buClr>
                  <a:srgbClr val="000000"/>
                </a:buClr>
                <a:buSzPts val="844"/>
                <a:buFont typeface="Arial"/>
                <a:buNone/>
              </a:pPr>
              <a:r>
                <a:t/>
              </a:r>
              <a:endParaRPr b="0" i="0" sz="844" u="none" cap="none" strike="noStrike">
                <a:solidFill>
                  <a:srgbClr val="000000"/>
                </a:solidFill>
                <a:latin typeface="Montserrat"/>
                <a:ea typeface="Montserrat"/>
                <a:cs typeface="Montserrat"/>
                <a:sym typeface="Montserrat"/>
              </a:endParaRPr>
            </a:p>
          </p:txBody>
        </p:sp>
        <p:sp>
          <p:nvSpPr>
            <p:cNvPr id="303" name="Google Shape;303;p30"/>
            <p:cNvSpPr txBox="1"/>
            <p:nvPr/>
          </p:nvSpPr>
          <p:spPr>
            <a:xfrm>
              <a:off x="4138211" y="1729650"/>
              <a:ext cx="1657800" cy="352500"/>
            </a:xfrm>
            <a:prstGeom prst="rect">
              <a:avLst/>
            </a:prstGeom>
            <a:noFill/>
            <a:ln>
              <a:noFill/>
            </a:ln>
          </p:spPr>
          <p:txBody>
            <a:bodyPr anchorCtr="0" anchor="ctr" bIns="55100" lIns="55100" spcFirstLastPara="1" rIns="55100" wrap="square" tIns="55100">
              <a:noAutofit/>
            </a:bodyPr>
            <a:lstStyle/>
            <a:p>
              <a:pPr indent="0" lvl="0" marL="0" marR="0" rtl="0" algn="l">
                <a:lnSpc>
                  <a:spcPct val="100000"/>
                </a:lnSpc>
                <a:spcBef>
                  <a:spcPts val="0"/>
                </a:spcBef>
                <a:spcAft>
                  <a:spcPts val="0"/>
                </a:spcAft>
                <a:buClr>
                  <a:srgbClr val="000000"/>
                </a:buClr>
                <a:buSzPts val="843"/>
                <a:buFont typeface="Arial"/>
                <a:buNone/>
              </a:pPr>
              <a:r>
                <a:rPr b="0" i="0" lang="en" sz="844" u="none" cap="none" strike="noStrike">
                  <a:solidFill>
                    <a:srgbClr val="000000"/>
                  </a:solidFill>
                  <a:latin typeface="Montserrat"/>
                  <a:ea typeface="Montserrat"/>
                  <a:cs typeface="Montserrat"/>
                  <a:sym typeface="Montserrat"/>
                </a:rPr>
                <a:t>Miscellaneous Expenses</a:t>
              </a:r>
              <a:endParaRPr b="0" i="0" sz="844" u="none" cap="none" strike="noStrike">
                <a:solidFill>
                  <a:srgbClr val="000000"/>
                </a:solidFill>
                <a:latin typeface="Montserrat"/>
                <a:ea typeface="Montserrat"/>
                <a:cs typeface="Montserrat"/>
                <a:sym typeface="Montserrat"/>
              </a:endParaRPr>
            </a:p>
          </p:txBody>
        </p:sp>
      </p:grpSp>
      <p:sp>
        <p:nvSpPr>
          <p:cNvPr id="304" name="Google Shape;304;p30"/>
          <p:cNvSpPr txBox="1"/>
          <p:nvPr/>
        </p:nvSpPr>
        <p:spPr>
          <a:xfrm>
            <a:off x="6332425" y="2571738"/>
            <a:ext cx="2428200" cy="294000"/>
          </a:xfrm>
          <a:prstGeom prst="rect">
            <a:avLst/>
          </a:prstGeom>
          <a:solidFill>
            <a:srgbClr val="F3F3F3"/>
          </a:solidFill>
          <a:ln>
            <a:noFill/>
          </a:ln>
          <a:effectLst>
            <a:outerShdw blurRad="142875" rotWithShape="0" algn="bl" dir="5400000" dist="38100">
              <a:srgbClr val="000000">
                <a:alpha val="4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73763"/>
                </a:solidFill>
                <a:latin typeface="Montserrat"/>
                <a:ea typeface="Montserrat"/>
                <a:cs typeface="Montserrat"/>
                <a:sym typeface="Montserrat"/>
              </a:rPr>
              <a:t>Benefits</a:t>
            </a:r>
            <a:endParaRPr b="1" i="0" sz="1600" u="none" cap="none" strike="noStrike">
              <a:solidFill>
                <a:srgbClr val="073763"/>
              </a:solidFill>
              <a:latin typeface="Montserrat"/>
              <a:ea typeface="Montserrat"/>
              <a:cs typeface="Montserrat"/>
              <a:sym typeface="Montserrat"/>
            </a:endParaRPr>
          </a:p>
        </p:txBody>
      </p:sp>
      <p:sp>
        <p:nvSpPr>
          <p:cNvPr id="305" name="Google Shape;305;p30"/>
          <p:cNvSpPr txBox="1"/>
          <p:nvPr/>
        </p:nvSpPr>
        <p:spPr>
          <a:xfrm>
            <a:off x="401850" y="3189750"/>
            <a:ext cx="5184300" cy="1216200"/>
          </a:xfrm>
          <a:prstGeom prst="rect">
            <a:avLst/>
          </a:prstGeom>
          <a:solidFill>
            <a:srgbClr val="F3F3F3"/>
          </a:solidFill>
          <a:ln>
            <a:noFill/>
          </a:ln>
          <a:effectLst>
            <a:outerShdw blurRad="142875" rotWithShape="0" algn="bl" dir="5400000" dist="38100">
              <a:srgbClr val="0000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1538D"/>
                </a:solidFill>
                <a:latin typeface="Merriweather"/>
                <a:ea typeface="Merriweather"/>
                <a:cs typeface="Merriweather"/>
                <a:sym typeface="Merriweather"/>
              </a:rPr>
              <a:t>What it is:</a:t>
            </a:r>
            <a:r>
              <a:rPr b="1" i="0" lang="en" sz="1000" u="none" cap="none" strike="noStrike">
                <a:solidFill>
                  <a:srgbClr val="000000"/>
                </a:solidFill>
                <a:latin typeface="Merriweather"/>
                <a:ea typeface="Merriweather"/>
                <a:cs typeface="Merriweather"/>
                <a:sym typeface="Merriweather"/>
              </a:rPr>
              <a:t> </a:t>
            </a:r>
            <a:r>
              <a:rPr b="0" i="0" lang="en" sz="1000" u="none" cap="none" strike="noStrike">
                <a:solidFill>
                  <a:srgbClr val="000000"/>
                </a:solidFill>
                <a:latin typeface="Merriweather"/>
                <a:ea typeface="Merriweather"/>
                <a:cs typeface="Merriweather"/>
                <a:sym typeface="Merriweather"/>
              </a:rPr>
              <a:t>A standard configuration and key simplification measure designed to eliminate the need for travelers to manually input miscellaneous expenses (e.g. taxi, Uber, airport parking, etc.)</a:t>
            </a:r>
            <a:endParaRPr b="0" i="0" sz="10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1000"/>
              </a:spcBef>
              <a:spcAft>
                <a:spcPts val="0"/>
              </a:spcAft>
              <a:buClr>
                <a:srgbClr val="000000"/>
              </a:buClr>
              <a:buSzPts val="1000"/>
              <a:buFont typeface="Arial"/>
              <a:buNone/>
            </a:pPr>
            <a:r>
              <a:rPr b="1" i="0" lang="en" sz="1000" u="none" cap="none" strike="noStrike">
                <a:solidFill>
                  <a:srgbClr val="01538D"/>
                </a:solidFill>
                <a:latin typeface="Merriweather"/>
                <a:ea typeface="Merriweather"/>
                <a:cs typeface="Merriweather"/>
                <a:sym typeface="Merriweather"/>
              </a:rPr>
              <a:t>Mechanism: </a:t>
            </a:r>
            <a:r>
              <a:rPr b="0" i="0" lang="en" sz="1000" u="none" cap="none" strike="noStrike">
                <a:solidFill>
                  <a:srgbClr val="000000"/>
                </a:solidFill>
                <a:latin typeface="Merriweather"/>
                <a:ea typeface="Merriweather"/>
                <a:cs typeface="Merriweather"/>
                <a:sym typeface="Merriweather"/>
              </a:rPr>
              <a:t>A 30% estimated miscellaneous trip expense is added to a travel request after it is submitted for approval</a:t>
            </a:r>
            <a:endParaRPr b="0" i="0" sz="10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pic>
        <p:nvPicPr>
          <p:cNvPr descr="Booking flight, air ticket icon is on isolated white background (Provided by Getty Images)" id="306" name="Google Shape;306;p30"/>
          <p:cNvPicPr preferRelativeResize="0"/>
          <p:nvPr/>
        </p:nvPicPr>
        <p:blipFill rotWithShape="1">
          <a:blip r:embed="rId5">
            <a:alphaModFix/>
          </a:blip>
          <a:srcRect b="0" l="0" r="0" t="0"/>
          <a:stretch/>
        </p:blipFill>
        <p:spPr>
          <a:xfrm>
            <a:off x="6586200" y="2990152"/>
            <a:ext cx="853750" cy="853750"/>
          </a:xfrm>
          <a:prstGeom prst="rect">
            <a:avLst/>
          </a:prstGeom>
          <a:noFill/>
          <a:ln>
            <a:noFill/>
          </a:ln>
        </p:spPr>
      </p:pic>
      <p:sp>
        <p:nvSpPr>
          <p:cNvPr id="307" name="Google Shape;307;p30"/>
          <p:cNvSpPr txBox="1"/>
          <p:nvPr/>
        </p:nvSpPr>
        <p:spPr>
          <a:xfrm>
            <a:off x="6434375" y="3843900"/>
            <a:ext cx="11574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erriweather"/>
                <a:ea typeface="Merriweather"/>
                <a:cs typeface="Merriweather"/>
                <a:sym typeface="Merriweather"/>
              </a:rPr>
              <a:t>Simplified Booking Process</a:t>
            </a:r>
            <a:endParaRPr b="0" i="0" sz="1000" u="none" cap="none" strike="noStrike">
              <a:solidFill>
                <a:srgbClr val="000000"/>
              </a:solidFill>
              <a:latin typeface="Merriweather"/>
              <a:ea typeface="Merriweather"/>
              <a:cs typeface="Merriweather"/>
              <a:sym typeface="Merriweather"/>
            </a:endParaRPr>
          </a:p>
        </p:txBody>
      </p:sp>
      <p:pic>
        <p:nvPicPr>
          <p:cNvPr descr="Alarm, clock icon / vector graphics (Provided by Getty Images)" id="308" name="Google Shape;308;p30"/>
          <p:cNvPicPr preferRelativeResize="0"/>
          <p:nvPr/>
        </p:nvPicPr>
        <p:blipFill rotWithShape="1">
          <a:blip r:embed="rId6">
            <a:alphaModFix/>
          </a:blip>
          <a:srcRect b="0" l="0" r="0" t="0"/>
          <a:stretch/>
        </p:blipFill>
        <p:spPr>
          <a:xfrm>
            <a:off x="7654586" y="2983194"/>
            <a:ext cx="819676" cy="819707"/>
          </a:xfrm>
          <a:prstGeom prst="rect">
            <a:avLst/>
          </a:prstGeom>
          <a:noFill/>
          <a:ln>
            <a:noFill/>
          </a:ln>
        </p:spPr>
      </p:pic>
      <p:sp>
        <p:nvSpPr>
          <p:cNvPr id="309" name="Google Shape;309;p30"/>
          <p:cNvSpPr txBox="1"/>
          <p:nvPr/>
        </p:nvSpPr>
        <p:spPr>
          <a:xfrm>
            <a:off x="7591775" y="3779100"/>
            <a:ext cx="945300" cy="572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erriweather"/>
                <a:ea typeface="Merriweather"/>
                <a:cs typeface="Merriweather"/>
                <a:sym typeface="Merriweather"/>
              </a:rPr>
              <a:t>Time Savings</a:t>
            </a:r>
            <a:endParaRPr b="0" i="0" sz="1000" u="none" cap="none" strike="noStrike">
              <a:solidFill>
                <a:srgbClr val="000000"/>
              </a:solidFill>
              <a:latin typeface="Merriweather"/>
              <a:ea typeface="Merriweather"/>
              <a:cs typeface="Merriweather"/>
              <a:sym typeface="Merriweather"/>
            </a:endParaRPr>
          </a:p>
        </p:txBody>
      </p:sp>
      <p:sp>
        <p:nvSpPr>
          <p:cNvPr id="310" name="Google Shape;310;p30"/>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1"/>
          <p:cNvSpPr txBox="1"/>
          <p:nvPr>
            <p:ph type="title"/>
          </p:nvPr>
        </p:nvSpPr>
        <p:spPr>
          <a:xfrm>
            <a:off x="311700" y="1781150"/>
            <a:ext cx="8520600" cy="841800"/>
          </a:xfrm>
          <a:prstGeom prst="rect">
            <a:avLst/>
          </a:prstGeom>
          <a:noFill/>
          <a:ln>
            <a:noFill/>
          </a:ln>
        </p:spPr>
        <p:txBody>
          <a:bodyPr anchorCtr="0" anchor="ctr" bIns="91425" lIns="91425" spcFirstLastPara="1" rIns="91425" wrap="square" tIns="91425">
            <a:noAutofit/>
          </a:bodyPr>
          <a:lstStyle/>
          <a:p>
            <a:pPr indent="0" lvl="0" marL="6425" marR="2570" rtl="0" algn="ctr">
              <a:lnSpc>
                <a:spcPct val="109882"/>
              </a:lnSpc>
              <a:spcBef>
                <a:spcPts val="0"/>
              </a:spcBef>
              <a:spcAft>
                <a:spcPts val="0"/>
              </a:spcAft>
              <a:buClr>
                <a:schemeClr val="dk1"/>
              </a:buClr>
              <a:buSzPts val="3600"/>
              <a:buFont typeface="Arial"/>
              <a:buNone/>
            </a:pPr>
            <a:r>
              <a:rPr lang="en" sz="4098">
                <a:solidFill>
                  <a:schemeClr val="dk1"/>
                </a:solidFill>
                <a:latin typeface="Merriweather"/>
                <a:ea typeface="Merriweather"/>
                <a:cs typeface="Merriweather"/>
                <a:sym typeface="Merriweather"/>
              </a:rPr>
              <a:t>Travel Programs</a:t>
            </a:r>
            <a:endParaRPr>
              <a:latin typeface="Merriweather"/>
              <a:ea typeface="Merriweather"/>
              <a:cs typeface="Merriweather"/>
              <a:sym typeface="Merriweather"/>
            </a:endParaRPr>
          </a:p>
        </p:txBody>
      </p:sp>
      <p:cxnSp>
        <p:nvCxnSpPr>
          <p:cNvPr id="316" name="Google Shape;316;p31"/>
          <p:cNvCxnSpPr/>
          <p:nvPr/>
        </p:nvCxnSpPr>
        <p:spPr>
          <a:xfrm>
            <a:off x="2190750" y="3452825"/>
            <a:ext cx="4776900" cy="0"/>
          </a:xfrm>
          <a:prstGeom prst="straightConnector1">
            <a:avLst/>
          </a:prstGeom>
          <a:noFill/>
          <a:ln cap="flat" cmpd="sng" w="9525">
            <a:solidFill>
              <a:schemeClr val="dk2"/>
            </a:solidFill>
            <a:prstDash val="solid"/>
            <a:round/>
            <a:headEnd len="sm" w="sm" type="none"/>
            <a:tailEnd len="sm" w="sm" type="none"/>
          </a:ln>
        </p:spPr>
      </p:cxnSp>
      <p:sp>
        <p:nvSpPr>
          <p:cNvPr id="317" name="Google Shape;317;p31"/>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2"/>
          <p:cNvSpPr txBox="1"/>
          <p:nvPr>
            <p:ph type="title"/>
          </p:nvPr>
        </p:nvSpPr>
        <p:spPr>
          <a:xfrm>
            <a:off x="1046125" y="445025"/>
            <a:ext cx="4535968" cy="439292"/>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 sz="1800">
                <a:latin typeface="Merriweather"/>
                <a:ea typeface="Merriweather"/>
                <a:cs typeface="Merriweather"/>
                <a:sym typeface="Merriweather"/>
              </a:rPr>
              <a:t>Rideshare</a:t>
            </a:r>
            <a:endParaRPr sz="1800">
              <a:latin typeface="Merriweather"/>
              <a:ea typeface="Merriweather"/>
              <a:cs typeface="Merriweather"/>
              <a:sym typeface="Merriweather"/>
            </a:endParaRPr>
          </a:p>
        </p:txBody>
      </p:sp>
      <p:pic>
        <p:nvPicPr>
          <p:cNvPr descr="An image of a Rideshare icon is inside a blue circle with a vehicle image." id="323" name="Google Shape;323;p32"/>
          <p:cNvPicPr preferRelativeResize="0"/>
          <p:nvPr/>
        </p:nvPicPr>
        <p:blipFill rotWithShape="1">
          <a:blip r:embed="rId3">
            <a:alphaModFix/>
          </a:blip>
          <a:srcRect b="0" l="0" r="0" t="0"/>
          <a:stretch/>
        </p:blipFill>
        <p:spPr>
          <a:xfrm>
            <a:off x="310896" y="352200"/>
            <a:ext cx="661750" cy="661750"/>
          </a:xfrm>
          <a:prstGeom prst="rect">
            <a:avLst/>
          </a:prstGeom>
          <a:noFill/>
          <a:ln>
            <a:noFill/>
          </a:ln>
        </p:spPr>
      </p:pic>
      <p:cxnSp>
        <p:nvCxnSpPr>
          <p:cNvPr id="324" name="Google Shape;324;p32"/>
          <p:cNvCxnSpPr/>
          <p:nvPr/>
        </p:nvCxnSpPr>
        <p:spPr>
          <a:xfrm>
            <a:off x="310896" y="1076925"/>
            <a:ext cx="5497200" cy="0"/>
          </a:xfrm>
          <a:prstGeom prst="straightConnector1">
            <a:avLst/>
          </a:prstGeom>
          <a:noFill/>
          <a:ln cap="flat" cmpd="sng" w="9525">
            <a:solidFill>
              <a:schemeClr val="dk2"/>
            </a:solidFill>
            <a:prstDash val="solid"/>
            <a:round/>
            <a:headEnd len="sm" w="sm" type="none"/>
            <a:tailEnd len="sm" w="sm" type="none"/>
          </a:ln>
        </p:spPr>
      </p:cxnSp>
      <p:sp>
        <p:nvSpPr>
          <p:cNvPr id="325" name="Google Shape;325;p32"/>
          <p:cNvSpPr txBox="1"/>
          <p:nvPr/>
        </p:nvSpPr>
        <p:spPr>
          <a:xfrm>
            <a:off x="310899" y="1136125"/>
            <a:ext cx="5450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400"/>
              </a:spcBef>
              <a:spcAft>
                <a:spcPts val="0"/>
              </a:spcAft>
              <a:buClr>
                <a:srgbClr val="000000"/>
              </a:buClr>
              <a:buSzPts val="1100"/>
              <a:buFont typeface="Arial"/>
              <a:buNone/>
            </a:pPr>
            <a:r>
              <a:rPr b="0" i="0" lang="en" sz="1200" u="none" cap="none" strike="noStrike">
                <a:solidFill>
                  <a:srgbClr val="000000"/>
                </a:solidFill>
                <a:latin typeface="Merriweather"/>
                <a:ea typeface="Merriweather"/>
                <a:cs typeface="Merriweather"/>
                <a:sym typeface="Merriweather"/>
              </a:rPr>
              <a:t>Last mile and local travel solutions</a:t>
            </a:r>
            <a:endParaRPr b="0" i="0" sz="1200" u="none" cap="none" strike="noStrike">
              <a:solidFill>
                <a:srgbClr val="000000"/>
              </a:solidFill>
              <a:latin typeface="Merriweather"/>
              <a:ea typeface="Merriweather"/>
              <a:cs typeface="Merriweather"/>
              <a:sym typeface="Merriweather"/>
            </a:endParaRPr>
          </a:p>
        </p:txBody>
      </p:sp>
      <p:sp>
        <p:nvSpPr>
          <p:cNvPr id="326" name="Google Shape;326;p32"/>
          <p:cNvSpPr txBox="1"/>
          <p:nvPr/>
        </p:nvSpPr>
        <p:spPr>
          <a:xfrm>
            <a:off x="311700" y="1698025"/>
            <a:ext cx="3989400" cy="393600"/>
          </a:xfrm>
          <a:prstGeom prst="rect">
            <a:avLst/>
          </a:prstGeom>
          <a:solidFill>
            <a:srgbClr val="A6192E"/>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Merriweather"/>
                <a:ea typeface="Merriweather"/>
                <a:cs typeface="Merriweather"/>
                <a:sym typeface="Merriweather"/>
              </a:rPr>
              <a:t>Key Benefits</a:t>
            </a:r>
            <a:endParaRPr b="1" i="0" sz="1300" u="none" cap="none" strike="noStrike">
              <a:solidFill>
                <a:schemeClr val="lt1"/>
              </a:solidFill>
              <a:latin typeface="Merriweather"/>
              <a:ea typeface="Merriweather"/>
              <a:cs typeface="Merriweather"/>
              <a:sym typeface="Merriweather"/>
            </a:endParaRPr>
          </a:p>
        </p:txBody>
      </p:sp>
      <p:sp>
        <p:nvSpPr>
          <p:cNvPr id="327" name="Google Shape;327;p32"/>
          <p:cNvSpPr txBox="1"/>
          <p:nvPr>
            <p:ph idx="1" type="body"/>
          </p:nvPr>
        </p:nvSpPr>
        <p:spPr>
          <a:xfrm>
            <a:off x="311700" y="2091625"/>
            <a:ext cx="3989400" cy="1860600"/>
          </a:xfrm>
          <a:prstGeom prst="rect">
            <a:avLst/>
          </a:prstGeom>
          <a:noFill/>
          <a:ln>
            <a:noFill/>
          </a:ln>
        </p:spPr>
        <p:txBody>
          <a:bodyPr anchorCtr="0" anchor="ctr" bIns="91425" lIns="91425" spcFirstLastPara="1" rIns="91425" wrap="square" tIns="91425">
            <a:noAutofit/>
          </a:bodyPr>
          <a:lstStyle/>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Negotiated discounts </a:t>
            </a:r>
            <a:endParaRPr sz="1100">
              <a:solidFill>
                <a:schemeClr val="dk1"/>
              </a:solidFill>
              <a:latin typeface="Merriweather"/>
              <a:ea typeface="Merriweather"/>
              <a:cs typeface="Merriweather"/>
              <a:sym typeface="Merriweather"/>
            </a:endParaRPr>
          </a:p>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Easy sign up</a:t>
            </a:r>
            <a:endParaRPr sz="1100">
              <a:solidFill>
                <a:schemeClr val="dk1"/>
              </a:solidFill>
              <a:latin typeface="Merriweather"/>
              <a:ea typeface="Merriweather"/>
              <a:cs typeface="Merriweather"/>
              <a:sym typeface="Merriweather"/>
            </a:endParaRPr>
          </a:p>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24/7 customer support &amp; availability</a:t>
            </a:r>
            <a:endParaRPr sz="1100">
              <a:solidFill>
                <a:schemeClr val="dk1"/>
              </a:solidFill>
              <a:latin typeface="Merriweather"/>
              <a:ea typeface="Merriweather"/>
              <a:cs typeface="Merriweather"/>
              <a:sym typeface="Merriweather"/>
            </a:endParaRPr>
          </a:p>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Data insights</a:t>
            </a:r>
            <a:endParaRPr sz="1100">
              <a:solidFill>
                <a:schemeClr val="dk1"/>
              </a:solidFill>
              <a:latin typeface="Merriweather"/>
              <a:ea typeface="Merriweather"/>
              <a:cs typeface="Merriweather"/>
              <a:sym typeface="Merriweather"/>
            </a:endParaRPr>
          </a:p>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Budget certainty</a:t>
            </a:r>
            <a:endParaRPr sz="1100">
              <a:solidFill>
                <a:schemeClr val="dk1"/>
              </a:solidFill>
              <a:latin typeface="Merriweather"/>
              <a:ea typeface="Merriweather"/>
              <a:cs typeface="Merriweather"/>
              <a:sym typeface="Merriweather"/>
            </a:endParaRPr>
          </a:p>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Full compliance - drivers are vetted</a:t>
            </a:r>
            <a:endParaRPr sz="1100">
              <a:solidFill>
                <a:schemeClr val="dk1"/>
              </a:solidFill>
              <a:latin typeface="Merriweather"/>
              <a:ea typeface="Merriweather"/>
              <a:cs typeface="Merriweather"/>
              <a:sym typeface="Merriweather"/>
            </a:endParaRPr>
          </a:p>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Global coverage</a:t>
            </a:r>
            <a:endParaRPr sz="1100">
              <a:solidFill>
                <a:schemeClr val="dk1"/>
              </a:solidFill>
              <a:latin typeface="Merriweather"/>
              <a:ea typeface="Merriweather"/>
              <a:cs typeface="Merriweather"/>
              <a:sym typeface="Merriweather"/>
            </a:endParaRPr>
          </a:p>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$14M in annual savings potential</a:t>
            </a:r>
            <a:endParaRPr sz="1100">
              <a:solidFill>
                <a:schemeClr val="dk1"/>
              </a:solidFill>
              <a:latin typeface="Merriweather"/>
              <a:ea typeface="Merriweather"/>
              <a:cs typeface="Merriweather"/>
              <a:sym typeface="Merriweather"/>
            </a:endParaRPr>
          </a:p>
          <a:p>
            <a:pPr indent="0" lvl="0" marL="0" rtl="0" algn="l">
              <a:lnSpc>
                <a:spcPct val="100000"/>
              </a:lnSpc>
              <a:spcBef>
                <a:spcPts val="0"/>
              </a:spcBef>
              <a:spcAft>
                <a:spcPts val="0"/>
              </a:spcAft>
              <a:buSzPts val="1400"/>
              <a:buNone/>
            </a:pPr>
            <a:r>
              <a:t/>
            </a:r>
            <a:endParaRPr/>
          </a:p>
        </p:txBody>
      </p:sp>
      <p:pic>
        <p:nvPicPr>
          <p:cNvPr descr="An image of the GSA Uber for Business QR code." id="328" name="Google Shape;328;p32"/>
          <p:cNvPicPr preferRelativeResize="0"/>
          <p:nvPr/>
        </p:nvPicPr>
        <p:blipFill rotWithShape="1">
          <a:blip r:embed="rId4">
            <a:alphaModFix/>
          </a:blip>
          <a:srcRect b="0" l="0" r="55275" t="0"/>
          <a:stretch/>
        </p:blipFill>
        <p:spPr>
          <a:xfrm>
            <a:off x="5808100" y="144375"/>
            <a:ext cx="3243676" cy="4262801"/>
          </a:xfrm>
          <a:prstGeom prst="rect">
            <a:avLst/>
          </a:prstGeom>
          <a:noFill/>
          <a:ln>
            <a:noFill/>
          </a:ln>
        </p:spPr>
      </p:pic>
      <p:sp>
        <p:nvSpPr>
          <p:cNvPr id="329" name="Google Shape;329;p32"/>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3"/>
          <p:cNvSpPr txBox="1"/>
          <p:nvPr>
            <p:ph type="title"/>
          </p:nvPr>
        </p:nvSpPr>
        <p:spPr>
          <a:xfrm>
            <a:off x="1042416" y="4450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 sz="1800">
                <a:latin typeface="Merriweather"/>
                <a:ea typeface="Merriweather"/>
                <a:cs typeface="Merriweather"/>
                <a:sym typeface="Merriweather"/>
              </a:rPr>
              <a:t>City Pair Program </a:t>
            </a:r>
            <a:endParaRPr sz="1800">
              <a:latin typeface="Merriweather"/>
              <a:ea typeface="Merriweather"/>
              <a:cs typeface="Merriweather"/>
              <a:sym typeface="Merriweather"/>
            </a:endParaRPr>
          </a:p>
        </p:txBody>
      </p:sp>
      <p:pic>
        <p:nvPicPr>
          <p:cNvPr descr="An image of a City Pair Program icon is inside a blue circle with an aircraft image." id="335" name="Google Shape;335;p33"/>
          <p:cNvPicPr preferRelativeResize="0"/>
          <p:nvPr/>
        </p:nvPicPr>
        <p:blipFill rotWithShape="1">
          <a:blip r:embed="rId3">
            <a:alphaModFix/>
          </a:blip>
          <a:srcRect b="0" l="0" r="0" t="0"/>
          <a:stretch/>
        </p:blipFill>
        <p:spPr>
          <a:xfrm>
            <a:off x="310900" y="356616"/>
            <a:ext cx="658367" cy="681025"/>
          </a:xfrm>
          <a:prstGeom prst="rect">
            <a:avLst/>
          </a:prstGeom>
          <a:noFill/>
          <a:ln>
            <a:noFill/>
          </a:ln>
        </p:spPr>
      </p:pic>
      <p:cxnSp>
        <p:nvCxnSpPr>
          <p:cNvPr id="336" name="Google Shape;336;p33"/>
          <p:cNvCxnSpPr/>
          <p:nvPr/>
        </p:nvCxnSpPr>
        <p:spPr>
          <a:xfrm>
            <a:off x="310896" y="1076925"/>
            <a:ext cx="5497200" cy="0"/>
          </a:xfrm>
          <a:prstGeom prst="straightConnector1">
            <a:avLst/>
          </a:prstGeom>
          <a:noFill/>
          <a:ln cap="flat" cmpd="sng" w="9525">
            <a:solidFill>
              <a:schemeClr val="dk2"/>
            </a:solidFill>
            <a:prstDash val="solid"/>
            <a:round/>
            <a:headEnd len="sm" w="sm" type="none"/>
            <a:tailEnd len="sm" w="sm" type="none"/>
          </a:ln>
        </p:spPr>
      </p:cxnSp>
      <p:sp>
        <p:nvSpPr>
          <p:cNvPr id="337" name="Google Shape;337;p33"/>
          <p:cNvSpPr txBox="1"/>
          <p:nvPr/>
        </p:nvSpPr>
        <p:spPr>
          <a:xfrm>
            <a:off x="310900" y="1136125"/>
            <a:ext cx="6122700" cy="60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400"/>
              </a:spcBef>
              <a:spcAft>
                <a:spcPts val="0"/>
              </a:spcAft>
              <a:buClr>
                <a:srgbClr val="000000"/>
              </a:buClr>
              <a:buSzPts val="1100"/>
              <a:buFont typeface="Arial"/>
              <a:buNone/>
            </a:pPr>
            <a:r>
              <a:rPr b="0" i="0" lang="en" sz="1200" u="none" cap="none" strike="noStrike">
                <a:solidFill>
                  <a:srgbClr val="000000"/>
                </a:solidFill>
                <a:latin typeface="Merriweather"/>
                <a:ea typeface="Merriweather"/>
                <a:cs typeface="Merriweather"/>
                <a:sym typeface="Merriweather"/>
              </a:rPr>
              <a:t>Best fares for flexible travel and excellent discounts for governmentwide savings</a:t>
            </a:r>
            <a:endParaRPr b="0" i="0" sz="12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400"/>
              </a:spcBef>
              <a:spcAft>
                <a:spcPts val="0"/>
              </a:spcAft>
              <a:buClr>
                <a:srgbClr val="000000"/>
              </a:buClr>
              <a:buSzPts val="1100"/>
              <a:buFont typeface="Arial"/>
              <a:buNone/>
            </a:pPr>
            <a:r>
              <a:t/>
            </a:r>
            <a:endParaRPr b="0" i="0" sz="1200" u="none" cap="none" strike="noStrike">
              <a:solidFill>
                <a:srgbClr val="000000"/>
              </a:solidFill>
              <a:latin typeface="Merriweather"/>
              <a:ea typeface="Merriweather"/>
              <a:cs typeface="Merriweather"/>
              <a:sym typeface="Merriweather"/>
            </a:endParaRPr>
          </a:p>
        </p:txBody>
      </p:sp>
      <p:sp>
        <p:nvSpPr>
          <p:cNvPr id="338" name="Google Shape;338;p33"/>
          <p:cNvSpPr txBox="1"/>
          <p:nvPr/>
        </p:nvSpPr>
        <p:spPr>
          <a:xfrm>
            <a:off x="311700" y="1698025"/>
            <a:ext cx="3989400" cy="393600"/>
          </a:xfrm>
          <a:prstGeom prst="rect">
            <a:avLst/>
          </a:prstGeom>
          <a:solidFill>
            <a:srgbClr val="A6192E"/>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Merriweather"/>
                <a:ea typeface="Merriweather"/>
                <a:cs typeface="Merriweather"/>
                <a:sym typeface="Merriweather"/>
              </a:rPr>
              <a:t>Key Benefits</a:t>
            </a:r>
            <a:endParaRPr b="1" i="0" sz="1300" u="none" cap="none" strike="noStrike">
              <a:solidFill>
                <a:schemeClr val="lt1"/>
              </a:solidFill>
              <a:latin typeface="Merriweather"/>
              <a:ea typeface="Merriweather"/>
              <a:cs typeface="Merriweather"/>
              <a:sym typeface="Merriweather"/>
            </a:endParaRPr>
          </a:p>
        </p:txBody>
      </p:sp>
      <p:sp>
        <p:nvSpPr>
          <p:cNvPr id="339" name="Google Shape;339;p33"/>
          <p:cNvSpPr txBox="1"/>
          <p:nvPr>
            <p:ph idx="1" type="body"/>
          </p:nvPr>
        </p:nvSpPr>
        <p:spPr>
          <a:xfrm>
            <a:off x="311700" y="2091625"/>
            <a:ext cx="3989400" cy="2450700"/>
          </a:xfrm>
          <a:prstGeom prst="rect">
            <a:avLst/>
          </a:prstGeom>
          <a:noFill/>
          <a:ln>
            <a:noFill/>
          </a:ln>
        </p:spPr>
        <p:txBody>
          <a:bodyPr anchorCtr="0" anchor="ctr" bIns="91425" lIns="91425" spcFirstLastPara="1" rIns="91425" wrap="square" tIns="91425">
            <a:noAutofit/>
          </a:bodyPr>
          <a:lstStyle/>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Last seat availability</a:t>
            </a:r>
            <a:endParaRPr sz="1100">
              <a:solidFill>
                <a:schemeClr val="dk1"/>
              </a:solidFill>
              <a:latin typeface="Merriweather"/>
              <a:ea typeface="Merriweather"/>
              <a:cs typeface="Merriweather"/>
              <a:sym typeface="Merriweather"/>
            </a:endParaRPr>
          </a:p>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No change fees</a:t>
            </a:r>
            <a:endParaRPr sz="1100">
              <a:solidFill>
                <a:schemeClr val="dk1"/>
              </a:solidFill>
              <a:latin typeface="Merriweather"/>
              <a:ea typeface="Merriweather"/>
              <a:cs typeface="Merriweather"/>
              <a:sym typeface="Merriweather"/>
            </a:endParaRPr>
          </a:p>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Budget certainty &amp; fully refundable</a:t>
            </a:r>
            <a:endParaRPr sz="1100">
              <a:solidFill>
                <a:schemeClr val="dk1"/>
              </a:solidFill>
              <a:latin typeface="Merriweather"/>
              <a:ea typeface="Merriweather"/>
              <a:cs typeface="Merriweather"/>
              <a:sym typeface="Merriweather"/>
            </a:endParaRPr>
          </a:p>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No blackout dates</a:t>
            </a:r>
            <a:endParaRPr sz="1100">
              <a:solidFill>
                <a:schemeClr val="dk1"/>
              </a:solidFill>
              <a:latin typeface="Merriweather"/>
              <a:ea typeface="Merriweather"/>
              <a:cs typeface="Merriweather"/>
              <a:sym typeface="Merriweather"/>
            </a:endParaRPr>
          </a:p>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Aligned with policies, laws, and treaties</a:t>
            </a:r>
            <a:endParaRPr sz="1100">
              <a:solidFill>
                <a:schemeClr val="dk1"/>
              </a:solidFill>
              <a:latin typeface="Merriweather"/>
              <a:ea typeface="Merriweather"/>
              <a:cs typeface="Merriweather"/>
              <a:sym typeface="Merriweather"/>
            </a:endParaRPr>
          </a:p>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24/7 availability</a:t>
            </a:r>
            <a:endParaRPr sz="1100">
              <a:solidFill>
                <a:schemeClr val="dk1"/>
              </a:solidFill>
              <a:latin typeface="Merriweather"/>
              <a:ea typeface="Merriweather"/>
              <a:cs typeface="Merriweather"/>
              <a:sym typeface="Merriweather"/>
            </a:endParaRPr>
          </a:p>
          <a:p>
            <a:pPr indent="-209550" lvl="0" marL="3683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$2.9B annual savings potential</a:t>
            </a:r>
            <a:endParaRPr sz="11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1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rPr lang="en" sz="1100">
                <a:solidFill>
                  <a:schemeClr val="dk1"/>
                </a:solidFill>
                <a:latin typeface="Merriweather"/>
                <a:ea typeface="Merriweather"/>
                <a:cs typeface="Merriweather"/>
                <a:sym typeface="Merriweather"/>
              </a:rPr>
              <a:t>⭐ </a:t>
            </a:r>
            <a:r>
              <a:rPr b="1" lang="en" sz="1100">
                <a:solidFill>
                  <a:schemeClr val="dk1"/>
                </a:solidFill>
                <a:latin typeface="Merriweather"/>
                <a:ea typeface="Merriweather"/>
                <a:cs typeface="Merriweather"/>
                <a:sym typeface="Merriweather"/>
              </a:rPr>
              <a:t>Best in Class Solution</a:t>
            </a:r>
            <a:endParaRPr b="1" sz="11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rPr lang="en" sz="1100">
                <a:solidFill>
                  <a:schemeClr val="dk1"/>
                </a:solidFill>
              </a:rPr>
              <a:t>📍</a:t>
            </a:r>
            <a:r>
              <a:rPr b="1" lang="en" sz="1100">
                <a:solidFill>
                  <a:schemeClr val="dk1"/>
                </a:solidFill>
                <a:latin typeface="Merriweather"/>
                <a:ea typeface="Merriweather"/>
                <a:cs typeface="Merriweather"/>
                <a:sym typeface="Merriweather"/>
              </a:rPr>
              <a:t> Mandatory use program</a:t>
            </a:r>
            <a:endParaRPr b="1" sz="11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b="1" sz="1100">
              <a:solidFill>
                <a:schemeClr val="dk1"/>
              </a:solidFill>
              <a:latin typeface="Merriweather"/>
              <a:ea typeface="Merriweather"/>
              <a:cs typeface="Merriweather"/>
              <a:sym typeface="Merriweather"/>
            </a:endParaRPr>
          </a:p>
        </p:txBody>
      </p:sp>
      <p:pic>
        <p:nvPicPr>
          <p:cNvPr descr="Commercial passenger airplane in the parking at the airport with a nose forward and a gangway - front view. Service and preparation for the flight. (Provided by Getty Images)" id="340" name="Google Shape;340;p33"/>
          <p:cNvPicPr preferRelativeResize="0"/>
          <p:nvPr/>
        </p:nvPicPr>
        <p:blipFill rotWithShape="1">
          <a:blip r:embed="rId4">
            <a:alphaModFix/>
          </a:blip>
          <a:srcRect b="0" l="0" r="0" t="0"/>
          <a:stretch/>
        </p:blipFill>
        <p:spPr>
          <a:xfrm>
            <a:off x="4932950" y="1698025"/>
            <a:ext cx="3520451" cy="2450701"/>
          </a:xfrm>
          <a:prstGeom prst="rect">
            <a:avLst/>
          </a:prstGeom>
          <a:noFill/>
          <a:ln>
            <a:noFill/>
          </a:ln>
        </p:spPr>
      </p:pic>
      <p:sp>
        <p:nvSpPr>
          <p:cNvPr id="341" name="Google Shape;341;p33"/>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4"/>
          <p:cNvSpPr txBox="1"/>
          <p:nvPr>
            <p:ph type="title"/>
          </p:nvPr>
        </p:nvSpPr>
        <p:spPr>
          <a:xfrm>
            <a:off x="1042424" y="445025"/>
            <a:ext cx="7776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 sz="1800">
                <a:latin typeface="Merriweather"/>
                <a:ea typeface="Merriweather"/>
                <a:cs typeface="Merriweather"/>
                <a:sym typeface="Merriweather"/>
              </a:rPr>
              <a:t>Lodging</a:t>
            </a:r>
            <a:endParaRPr sz="1800">
              <a:latin typeface="Merriweather"/>
              <a:ea typeface="Merriweather"/>
              <a:cs typeface="Merriweather"/>
              <a:sym typeface="Merriweather"/>
            </a:endParaRPr>
          </a:p>
        </p:txBody>
      </p:sp>
      <p:pic>
        <p:nvPicPr>
          <p:cNvPr descr="An image of the Emergency Lodging Services text highlights the best-in-class solution and includes information about $767 million in savings for fiscal year 2025." id="347" name="Google Shape;347;p34"/>
          <p:cNvPicPr preferRelativeResize="0"/>
          <p:nvPr/>
        </p:nvPicPr>
        <p:blipFill rotWithShape="1">
          <a:blip r:embed="rId3">
            <a:alphaModFix/>
          </a:blip>
          <a:srcRect b="0" l="1663" r="1663" t="0"/>
          <a:stretch/>
        </p:blipFill>
        <p:spPr>
          <a:xfrm>
            <a:off x="310900" y="356616"/>
            <a:ext cx="658367" cy="681025"/>
          </a:xfrm>
          <a:prstGeom prst="rect">
            <a:avLst/>
          </a:prstGeom>
          <a:noFill/>
          <a:ln>
            <a:noFill/>
          </a:ln>
        </p:spPr>
      </p:pic>
      <p:cxnSp>
        <p:nvCxnSpPr>
          <p:cNvPr id="348" name="Google Shape;348;p34"/>
          <p:cNvCxnSpPr/>
          <p:nvPr/>
        </p:nvCxnSpPr>
        <p:spPr>
          <a:xfrm>
            <a:off x="310896" y="1076925"/>
            <a:ext cx="5497200" cy="0"/>
          </a:xfrm>
          <a:prstGeom prst="straightConnector1">
            <a:avLst/>
          </a:prstGeom>
          <a:noFill/>
          <a:ln cap="flat" cmpd="sng" w="9525">
            <a:solidFill>
              <a:schemeClr val="dk2"/>
            </a:solidFill>
            <a:prstDash val="solid"/>
            <a:round/>
            <a:headEnd len="sm" w="sm" type="none"/>
            <a:tailEnd len="sm" w="sm" type="none"/>
          </a:ln>
        </p:spPr>
      </p:cxnSp>
      <p:sp>
        <p:nvSpPr>
          <p:cNvPr id="349" name="Google Shape;349;p34"/>
          <p:cNvSpPr txBox="1"/>
          <p:nvPr/>
        </p:nvSpPr>
        <p:spPr>
          <a:xfrm>
            <a:off x="310900" y="1136125"/>
            <a:ext cx="6492600" cy="60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400"/>
              </a:spcBef>
              <a:spcAft>
                <a:spcPts val="0"/>
              </a:spcAft>
              <a:buClr>
                <a:srgbClr val="000000"/>
              </a:buClr>
              <a:buSzPts val="1100"/>
              <a:buFont typeface="Arial"/>
              <a:buNone/>
            </a:pPr>
            <a:r>
              <a:rPr b="0" i="0" lang="en" sz="1200" u="none" cap="none" strike="noStrike">
                <a:solidFill>
                  <a:srgbClr val="000000"/>
                </a:solidFill>
                <a:latin typeface="Merriweather"/>
                <a:ea typeface="Merriweather"/>
                <a:cs typeface="Merriweather"/>
                <a:sym typeface="Merriweather"/>
              </a:rPr>
              <a:t>Best rates for flexible travel and excellent discounts for governmentwide savings</a:t>
            </a:r>
            <a:endParaRPr b="0" i="0" sz="12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400"/>
              </a:spcBef>
              <a:spcAft>
                <a:spcPts val="0"/>
              </a:spcAft>
              <a:buClr>
                <a:srgbClr val="000000"/>
              </a:buClr>
              <a:buSzPts val="1100"/>
              <a:buFont typeface="Arial"/>
              <a:buNone/>
            </a:pPr>
            <a:r>
              <a:t/>
            </a:r>
            <a:endParaRPr b="0" i="0" sz="1200" u="none" cap="none" strike="noStrike">
              <a:solidFill>
                <a:srgbClr val="000000"/>
              </a:solidFill>
              <a:latin typeface="Merriweather"/>
              <a:ea typeface="Merriweather"/>
              <a:cs typeface="Merriweather"/>
              <a:sym typeface="Merriweather"/>
            </a:endParaRPr>
          </a:p>
        </p:txBody>
      </p:sp>
      <p:sp>
        <p:nvSpPr>
          <p:cNvPr descr="An image of the Fedroom icon showcasing the best-in-class solution, along with information about $88 million in savings for fiscal year 2025.&#10;" id="350" name="Google Shape;350;p34"/>
          <p:cNvSpPr/>
          <p:nvPr/>
        </p:nvSpPr>
        <p:spPr>
          <a:xfrm>
            <a:off x="376800" y="1636776"/>
            <a:ext cx="2484000" cy="2817300"/>
          </a:xfrm>
          <a:prstGeom prst="roundRect">
            <a:avLst>
              <a:gd fmla="val 16667" name="adj"/>
            </a:avLst>
          </a:prstGeom>
          <a:solidFill>
            <a:schemeClr val="lt1"/>
          </a:solidFill>
          <a:ln cap="flat" cmpd="sng" w="9525">
            <a:solidFill>
              <a:schemeClr val="lt2"/>
            </a:solidFill>
            <a:prstDash val="solid"/>
            <a:round/>
            <a:headEnd len="sm" w="sm" type="none"/>
            <a:tailEnd len="sm" w="sm" type="none"/>
          </a:ln>
          <a:effectLst>
            <a:outerShdw blurRad="44638" rotWithShape="0" algn="bl" dir="5400000" dist="14879">
              <a:srgbClr val="000000">
                <a:alpha val="49411"/>
              </a:srgbClr>
            </a:outerShdw>
          </a:effectLst>
        </p:spPr>
        <p:txBody>
          <a:bodyPr anchorCtr="0" anchor="ctr" bIns="71375" lIns="71375" spcFirstLastPara="1" rIns="71375" wrap="square" tIns="71375">
            <a:noAutofit/>
          </a:bodyPr>
          <a:lstStyle/>
          <a:p>
            <a:pPr indent="0" lvl="0" marL="0" marR="0" rtl="0" algn="l">
              <a:lnSpc>
                <a:spcPct val="100000"/>
              </a:lnSpc>
              <a:spcBef>
                <a:spcPts val="0"/>
              </a:spcBef>
              <a:spcAft>
                <a:spcPts val="0"/>
              </a:spcAft>
              <a:buClr>
                <a:srgbClr val="000000"/>
              </a:buClr>
              <a:buSzPts val="1093"/>
              <a:buFont typeface="Arial"/>
              <a:buNone/>
            </a:pPr>
            <a:r>
              <a:t/>
            </a:r>
            <a:endParaRPr b="0" i="0" sz="1093" u="none" cap="none" strike="noStrike">
              <a:solidFill>
                <a:srgbClr val="000000"/>
              </a:solidFill>
              <a:latin typeface="Arial"/>
              <a:ea typeface="Arial"/>
              <a:cs typeface="Arial"/>
              <a:sym typeface="Arial"/>
            </a:endParaRPr>
          </a:p>
        </p:txBody>
      </p:sp>
      <p:pic>
        <p:nvPicPr>
          <p:cNvPr descr="An image featuring the Fedroom icon, with blue text and a gold star on the left side." id="351" name="Google Shape;351;p34"/>
          <p:cNvPicPr preferRelativeResize="0"/>
          <p:nvPr/>
        </p:nvPicPr>
        <p:blipFill rotWithShape="1">
          <a:blip r:embed="rId4">
            <a:alphaModFix/>
          </a:blip>
          <a:srcRect b="0" l="0" r="0" t="0"/>
          <a:stretch/>
        </p:blipFill>
        <p:spPr>
          <a:xfrm>
            <a:off x="692700" y="1696200"/>
            <a:ext cx="1852202" cy="683400"/>
          </a:xfrm>
          <a:prstGeom prst="rect">
            <a:avLst/>
          </a:prstGeom>
          <a:noFill/>
          <a:ln cap="flat" cmpd="sng" w="9525">
            <a:solidFill>
              <a:schemeClr val="lt1"/>
            </a:solidFill>
            <a:prstDash val="solid"/>
            <a:round/>
            <a:headEnd len="sm" w="sm" type="none"/>
            <a:tailEnd len="sm" w="sm" type="none"/>
          </a:ln>
        </p:spPr>
      </p:pic>
      <p:sp>
        <p:nvSpPr>
          <p:cNvPr id="352" name="Google Shape;352;p34"/>
          <p:cNvSpPr txBox="1"/>
          <p:nvPr/>
        </p:nvSpPr>
        <p:spPr>
          <a:xfrm>
            <a:off x="499375" y="2472300"/>
            <a:ext cx="2203800" cy="2070000"/>
          </a:xfrm>
          <a:prstGeom prst="rect">
            <a:avLst/>
          </a:prstGeom>
          <a:noFill/>
          <a:ln>
            <a:noFill/>
          </a:ln>
        </p:spPr>
        <p:txBody>
          <a:bodyPr anchorCtr="0" anchor="t" bIns="71375" lIns="71375" spcFirstLastPara="1" rIns="71375" wrap="square" tIns="73150">
            <a:spAutoFit/>
          </a:bodyPr>
          <a:lstStyle/>
          <a:p>
            <a:pPr indent="-72644" lvl="0" marL="237744" marR="0" rtl="0" algn="l">
              <a:lnSpc>
                <a:spcPct val="115000"/>
              </a:lnSpc>
              <a:spcBef>
                <a:spcPts val="0"/>
              </a:spcBef>
              <a:spcAft>
                <a:spcPts val="0"/>
              </a:spcAft>
              <a:buClr>
                <a:schemeClr val="dk1"/>
              </a:buClr>
              <a:buSzPts val="1000"/>
              <a:buFont typeface="Merriweather"/>
              <a:buChar char="●"/>
            </a:pPr>
            <a:r>
              <a:rPr b="0" i="0" lang="en" sz="1000" u="none" cap="none" strike="noStrike">
                <a:solidFill>
                  <a:schemeClr val="dk1"/>
                </a:solidFill>
                <a:latin typeface="Merriweather"/>
                <a:ea typeface="Merriweather"/>
                <a:cs typeface="Merriweather"/>
                <a:sym typeface="Merriweather"/>
              </a:rPr>
              <a:t>Temporary Duty Travel (TDY)</a:t>
            </a:r>
            <a:endParaRPr b="0" i="0" sz="1000" u="none" cap="none" strike="noStrike">
              <a:solidFill>
                <a:schemeClr val="dk1"/>
              </a:solidFill>
              <a:latin typeface="Merriweather"/>
              <a:ea typeface="Merriweather"/>
              <a:cs typeface="Merriweather"/>
              <a:sym typeface="Merriweather"/>
            </a:endParaRPr>
          </a:p>
          <a:p>
            <a:pPr indent="-72644" lvl="0" marL="237744" marR="0" rtl="0" algn="l">
              <a:lnSpc>
                <a:spcPct val="115000"/>
              </a:lnSpc>
              <a:spcBef>
                <a:spcPts val="0"/>
              </a:spcBef>
              <a:spcAft>
                <a:spcPts val="0"/>
              </a:spcAft>
              <a:buClr>
                <a:schemeClr val="dk1"/>
              </a:buClr>
              <a:buSzPts val="1000"/>
              <a:buFont typeface="Merriweather"/>
              <a:buChar char="●"/>
            </a:pPr>
            <a:r>
              <a:rPr b="0" i="0" lang="en" sz="1000" u="none" cap="none" strike="noStrike">
                <a:solidFill>
                  <a:schemeClr val="dk1"/>
                </a:solidFill>
                <a:latin typeface="Merriweather"/>
                <a:ea typeface="Merriweather"/>
                <a:cs typeface="Merriweather"/>
                <a:sym typeface="Merriweather"/>
              </a:rPr>
              <a:t>At or below per diem </a:t>
            </a:r>
            <a:endParaRPr b="0" i="0" sz="1000" u="none" cap="none" strike="noStrike">
              <a:solidFill>
                <a:schemeClr val="dk1"/>
              </a:solidFill>
              <a:latin typeface="Merriweather"/>
              <a:ea typeface="Merriweather"/>
              <a:cs typeface="Merriweather"/>
              <a:sym typeface="Merriweather"/>
            </a:endParaRPr>
          </a:p>
          <a:p>
            <a:pPr indent="-72644" lvl="0" marL="237744" marR="0" rtl="0" algn="l">
              <a:lnSpc>
                <a:spcPct val="115000"/>
              </a:lnSpc>
              <a:spcBef>
                <a:spcPts val="0"/>
              </a:spcBef>
              <a:spcAft>
                <a:spcPts val="0"/>
              </a:spcAft>
              <a:buClr>
                <a:schemeClr val="dk1"/>
              </a:buClr>
              <a:buSzPts val="1000"/>
              <a:buFont typeface="Merriweather"/>
              <a:buChar char="●"/>
            </a:pPr>
            <a:r>
              <a:rPr b="0" i="0" lang="en" sz="1000" u="none" cap="none" strike="noStrike">
                <a:solidFill>
                  <a:schemeClr val="dk1"/>
                </a:solidFill>
                <a:latin typeface="Merriweather"/>
                <a:ea typeface="Merriweather"/>
                <a:cs typeface="Merriweather"/>
                <a:sym typeface="Merriweather"/>
              </a:rPr>
              <a:t>12,000+ hotel accommodations</a:t>
            </a:r>
            <a:endParaRPr b="0" i="0" sz="1000" u="none" cap="none" strike="noStrike">
              <a:solidFill>
                <a:schemeClr val="dk1"/>
              </a:solidFill>
              <a:latin typeface="Merriweather"/>
              <a:ea typeface="Merriweather"/>
              <a:cs typeface="Merriweather"/>
              <a:sym typeface="Merriweather"/>
            </a:endParaRPr>
          </a:p>
          <a:p>
            <a:pPr indent="-72644" lvl="0" marL="237744" marR="0" rtl="0" algn="l">
              <a:lnSpc>
                <a:spcPct val="115000"/>
              </a:lnSpc>
              <a:spcBef>
                <a:spcPts val="0"/>
              </a:spcBef>
              <a:spcAft>
                <a:spcPts val="0"/>
              </a:spcAft>
              <a:buClr>
                <a:schemeClr val="dk1"/>
              </a:buClr>
              <a:buSzPts val="1000"/>
              <a:buFont typeface="Merriweather"/>
              <a:buChar char="●"/>
            </a:pPr>
            <a:r>
              <a:rPr b="0" i="0" lang="en" sz="1000" u="none" cap="none" strike="noStrike">
                <a:solidFill>
                  <a:schemeClr val="dk1"/>
                </a:solidFill>
                <a:latin typeface="Merriweather"/>
                <a:ea typeface="Merriweather"/>
                <a:cs typeface="Merriweather"/>
                <a:sym typeface="Merriweather"/>
              </a:rPr>
              <a:t>No add-on fees</a:t>
            </a:r>
            <a:endParaRPr b="0" i="0" sz="10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chemeClr val="dk1"/>
                </a:solidFill>
                <a:latin typeface="Merriweather"/>
                <a:ea typeface="Merriweather"/>
                <a:cs typeface="Merriweather"/>
                <a:sym typeface="Merriweather"/>
              </a:rPr>
              <a:t>$88M in savings in FY25</a:t>
            </a:r>
            <a:endParaRPr b="0" i="0" sz="10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b="0" i="0" lang="en" sz="1000" u="none" cap="none" strike="noStrike">
                <a:solidFill>
                  <a:schemeClr val="dk1"/>
                </a:solidFill>
                <a:latin typeface="Merriweather"/>
                <a:ea typeface="Merriweather"/>
                <a:cs typeface="Merriweather"/>
                <a:sym typeface="Merriweather"/>
              </a:rPr>
              <a:t>⭐ </a:t>
            </a:r>
            <a:r>
              <a:rPr b="1" i="0" lang="en" sz="1000" u="none" cap="none" strike="noStrike">
                <a:solidFill>
                  <a:schemeClr val="dk1"/>
                </a:solidFill>
                <a:latin typeface="Merriweather"/>
                <a:ea typeface="Merriweather"/>
                <a:cs typeface="Merriweather"/>
                <a:sym typeface="Merriweather"/>
              </a:rPr>
              <a:t>Best in Class Solution</a:t>
            </a:r>
            <a:endParaRPr b="1" i="0" sz="1000" u="none" cap="none" strike="noStrike">
              <a:solidFill>
                <a:schemeClr val="dk1"/>
              </a:solidFill>
              <a:latin typeface="Merriweather"/>
              <a:ea typeface="Merriweather"/>
              <a:cs typeface="Merriweather"/>
              <a:sym typeface="Merriweather"/>
            </a:endParaRPr>
          </a:p>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chemeClr val="dk1"/>
                </a:solidFill>
                <a:latin typeface="Merriweather"/>
                <a:ea typeface="Merriweather"/>
                <a:cs typeface="Merriweather"/>
                <a:sym typeface="Merriweather"/>
              </a:rPr>
              <a:t> </a:t>
            </a:r>
            <a:endParaRPr b="0" i="0" sz="1000" u="none" cap="none" strike="noStrike">
              <a:solidFill>
                <a:schemeClr val="dk1"/>
              </a:solidFill>
              <a:latin typeface="Merriweather"/>
              <a:ea typeface="Merriweather"/>
              <a:cs typeface="Merriweather"/>
              <a:sym typeface="Merriweather"/>
            </a:endParaRPr>
          </a:p>
        </p:txBody>
      </p:sp>
      <p:sp>
        <p:nvSpPr>
          <p:cNvPr descr="An image of the Emergency Lodging Services text highlights the best-in-class solution and includes information about $767 million in savings for fiscal year 2025." id="353" name="Google Shape;353;p34"/>
          <p:cNvSpPr/>
          <p:nvPr/>
        </p:nvSpPr>
        <p:spPr>
          <a:xfrm>
            <a:off x="3376450" y="1639750"/>
            <a:ext cx="2487300" cy="2817300"/>
          </a:xfrm>
          <a:prstGeom prst="roundRect">
            <a:avLst>
              <a:gd fmla="val 16667" name="adj"/>
            </a:avLst>
          </a:prstGeom>
          <a:solidFill>
            <a:srgbClr val="A6192E"/>
          </a:solidFill>
          <a:ln>
            <a:noFill/>
          </a:ln>
          <a:effectLst>
            <a:outerShdw blurRad="40660" rotWithShape="0" algn="bl" dir="5400000" dist="13553">
              <a:srgbClr val="000000">
                <a:alpha val="49411"/>
              </a:srgbClr>
            </a:outerShdw>
          </a:effectLst>
        </p:spPr>
        <p:txBody>
          <a:bodyPr anchorCtr="0" anchor="ctr" bIns="65025" lIns="65025" spcFirstLastPara="1" rIns="65025" wrap="square" tIns="65025">
            <a:noAutofit/>
          </a:bodyPr>
          <a:lstStyle/>
          <a:p>
            <a:pPr indent="0" lvl="0" marL="0" marR="0" rtl="0" algn="l">
              <a:lnSpc>
                <a:spcPct val="100000"/>
              </a:lnSpc>
              <a:spcBef>
                <a:spcPts val="0"/>
              </a:spcBef>
              <a:spcAft>
                <a:spcPts val="0"/>
              </a:spcAft>
              <a:buClr>
                <a:srgbClr val="000000"/>
              </a:buClr>
              <a:buSzPts val="996"/>
              <a:buFont typeface="Arial"/>
              <a:buNone/>
            </a:pPr>
            <a:r>
              <a:t/>
            </a:r>
            <a:endParaRPr b="0" i="0" sz="996" u="none" cap="none" strike="noStrike">
              <a:solidFill>
                <a:srgbClr val="000000"/>
              </a:solidFill>
              <a:latin typeface="Arial"/>
              <a:ea typeface="Arial"/>
              <a:cs typeface="Arial"/>
              <a:sym typeface="Arial"/>
            </a:endParaRPr>
          </a:p>
        </p:txBody>
      </p:sp>
      <p:sp>
        <p:nvSpPr>
          <p:cNvPr id="354" name="Google Shape;354;p34"/>
          <p:cNvSpPr txBox="1"/>
          <p:nvPr/>
        </p:nvSpPr>
        <p:spPr>
          <a:xfrm>
            <a:off x="3644950" y="1810512"/>
            <a:ext cx="1792800" cy="470700"/>
          </a:xfrm>
          <a:prstGeom prst="rect">
            <a:avLst/>
          </a:prstGeom>
          <a:noFill/>
          <a:ln>
            <a:noFill/>
          </a:ln>
        </p:spPr>
        <p:txBody>
          <a:bodyPr anchorCtr="0" anchor="ctr" bIns="65025" lIns="65025" spcFirstLastPara="1" rIns="65025" wrap="square" tIns="65025">
            <a:noAutofit/>
          </a:bodyPr>
          <a:lstStyle/>
          <a:p>
            <a:pPr indent="0" lvl="0" marL="0" marR="0" rtl="0" algn="ctr">
              <a:lnSpc>
                <a:spcPct val="100000"/>
              </a:lnSpc>
              <a:spcBef>
                <a:spcPts val="0"/>
              </a:spcBef>
              <a:spcAft>
                <a:spcPts val="0"/>
              </a:spcAft>
              <a:buClr>
                <a:srgbClr val="000000"/>
              </a:buClr>
              <a:buSzPts val="1423"/>
              <a:buFont typeface="Arial"/>
              <a:buNone/>
            </a:pPr>
            <a:r>
              <a:rPr b="1" i="0" lang="en" sz="1300" u="none" cap="none" strike="noStrike">
                <a:solidFill>
                  <a:srgbClr val="FFFFFF"/>
                </a:solidFill>
                <a:latin typeface="Merriweather"/>
                <a:ea typeface="Merriweather"/>
                <a:cs typeface="Merriweather"/>
                <a:sym typeface="Merriweather"/>
              </a:rPr>
              <a:t>EMERGENCY LODGING SERVICES</a:t>
            </a:r>
            <a:endParaRPr b="1" i="0" sz="1300" u="none" cap="none" strike="noStrike">
              <a:solidFill>
                <a:srgbClr val="FFFFFF"/>
              </a:solidFill>
              <a:latin typeface="Merriweather"/>
              <a:ea typeface="Merriweather"/>
              <a:cs typeface="Merriweather"/>
              <a:sym typeface="Merriweather"/>
            </a:endParaRPr>
          </a:p>
        </p:txBody>
      </p:sp>
      <p:sp>
        <p:nvSpPr>
          <p:cNvPr id="355" name="Google Shape;355;p34"/>
          <p:cNvSpPr txBox="1"/>
          <p:nvPr/>
        </p:nvSpPr>
        <p:spPr>
          <a:xfrm>
            <a:off x="3644950" y="2468875"/>
            <a:ext cx="2077200" cy="1892700"/>
          </a:xfrm>
          <a:prstGeom prst="rect">
            <a:avLst/>
          </a:prstGeom>
          <a:noFill/>
          <a:ln>
            <a:noFill/>
          </a:ln>
        </p:spPr>
        <p:txBody>
          <a:bodyPr anchorCtr="0" anchor="t" bIns="731500" lIns="73150" spcFirstLastPara="1" rIns="73150" wrap="square" tIns="73150">
            <a:no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FFFFFF"/>
                </a:solidFill>
                <a:latin typeface="Merriweather"/>
                <a:ea typeface="Merriweather"/>
                <a:cs typeface="Merriweather"/>
                <a:sym typeface="Merriweather"/>
              </a:rPr>
              <a:t>Lodging support during</a:t>
            </a:r>
            <a:endParaRPr b="0" i="0" sz="1000" u="none" cap="none" strike="noStrike">
              <a:solidFill>
                <a:srgbClr val="FFFFFF"/>
              </a:solidFill>
              <a:latin typeface="Merriweather"/>
              <a:ea typeface="Merriweather"/>
              <a:cs typeface="Merriweather"/>
              <a:sym typeface="Merriweather"/>
            </a:endParaRPr>
          </a:p>
          <a:p>
            <a:pPr indent="-72644" lvl="0" marL="237744" marR="0" rtl="0" algn="l">
              <a:lnSpc>
                <a:spcPct val="115000"/>
              </a:lnSpc>
              <a:spcBef>
                <a:spcPts val="0"/>
              </a:spcBef>
              <a:spcAft>
                <a:spcPts val="0"/>
              </a:spcAft>
              <a:buClr>
                <a:srgbClr val="FFFFFF"/>
              </a:buClr>
              <a:buSzPts val="1000"/>
              <a:buFont typeface="Merriweather"/>
              <a:buChar char="●"/>
            </a:pPr>
            <a:r>
              <a:rPr b="0" i="0" lang="en" sz="1000" u="none" cap="none" strike="noStrike">
                <a:solidFill>
                  <a:srgbClr val="FFFFFF"/>
                </a:solidFill>
                <a:latin typeface="Merriweather"/>
                <a:ea typeface="Merriweather"/>
                <a:cs typeface="Merriweather"/>
                <a:sym typeface="Merriweather"/>
              </a:rPr>
              <a:t>Emergencies</a:t>
            </a:r>
            <a:endParaRPr b="0" i="0" sz="1000" u="none" cap="none" strike="noStrike">
              <a:solidFill>
                <a:srgbClr val="FFFFFF"/>
              </a:solidFill>
              <a:latin typeface="Merriweather"/>
              <a:ea typeface="Merriweather"/>
              <a:cs typeface="Merriweather"/>
              <a:sym typeface="Merriweather"/>
            </a:endParaRPr>
          </a:p>
          <a:p>
            <a:pPr indent="-72644" lvl="0" marL="237744" marR="0" rtl="0" algn="l">
              <a:lnSpc>
                <a:spcPct val="115000"/>
              </a:lnSpc>
              <a:spcBef>
                <a:spcPts val="0"/>
              </a:spcBef>
              <a:spcAft>
                <a:spcPts val="0"/>
              </a:spcAft>
              <a:buClr>
                <a:srgbClr val="FFFFFF"/>
              </a:buClr>
              <a:buSzPts val="1000"/>
              <a:buFont typeface="Merriweather"/>
              <a:buChar char="●"/>
            </a:pPr>
            <a:r>
              <a:rPr b="0" i="0" lang="en" sz="1000" u="none" cap="none" strike="noStrike">
                <a:solidFill>
                  <a:srgbClr val="FFFFFF"/>
                </a:solidFill>
                <a:latin typeface="Merriweather"/>
                <a:ea typeface="Merriweather"/>
                <a:cs typeface="Merriweather"/>
                <a:sym typeface="Merriweather"/>
              </a:rPr>
              <a:t>Coordinated responses training</a:t>
            </a:r>
            <a:endParaRPr b="0" i="0" sz="1000" u="none" cap="none" strike="noStrike">
              <a:solidFill>
                <a:srgbClr val="FFFFFF"/>
              </a:solidFill>
              <a:latin typeface="Merriweather"/>
              <a:ea typeface="Merriweather"/>
              <a:cs typeface="Merriweather"/>
              <a:sym typeface="Merriweather"/>
            </a:endParaRPr>
          </a:p>
          <a:p>
            <a:pPr indent="-72644" lvl="0" marL="237744" marR="0" rtl="0" algn="l">
              <a:lnSpc>
                <a:spcPct val="115000"/>
              </a:lnSpc>
              <a:spcBef>
                <a:spcPts val="0"/>
              </a:spcBef>
              <a:spcAft>
                <a:spcPts val="0"/>
              </a:spcAft>
              <a:buClr>
                <a:srgbClr val="FFFFFF"/>
              </a:buClr>
              <a:buSzPts val="1000"/>
              <a:buFont typeface="Merriweather"/>
              <a:buChar char="●"/>
            </a:pPr>
            <a:r>
              <a:rPr b="0" i="0" lang="en" sz="1000" u="none" cap="none" strike="noStrike">
                <a:solidFill>
                  <a:srgbClr val="FFFFFF"/>
                </a:solidFill>
                <a:latin typeface="Merriweather"/>
                <a:ea typeface="Merriweather"/>
                <a:cs typeface="Merriweather"/>
                <a:sym typeface="Merriweather"/>
              </a:rPr>
              <a:t>Mission needs</a:t>
            </a:r>
            <a:endParaRPr b="0" i="0" sz="1000" u="none" cap="none" strike="noStrike">
              <a:solidFill>
                <a:srgbClr val="FFFFFF"/>
              </a:solidFill>
              <a:latin typeface="Merriweather"/>
              <a:ea typeface="Merriweather"/>
              <a:cs typeface="Merriweather"/>
              <a:sym typeface="Merriweather"/>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rgbClr val="FFFFFF"/>
              </a:solidFill>
              <a:latin typeface="Merriweather"/>
              <a:ea typeface="Merriweather"/>
              <a:cs typeface="Merriweather"/>
              <a:sym typeface="Merriweather"/>
            </a:endParaRPr>
          </a:p>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FFFFFF"/>
                </a:solidFill>
                <a:latin typeface="Merriweather"/>
                <a:ea typeface="Merriweather"/>
                <a:cs typeface="Merriweather"/>
                <a:sym typeface="Merriweather"/>
              </a:rPr>
              <a:t>$767M in savings in FY25</a:t>
            </a:r>
            <a:endParaRPr b="0" i="0" sz="1000" u="none" cap="none" strike="noStrike">
              <a:solidFill>
                <a:srgbClr val="FFFFFF"/>
              </a:solidFill>
              <a:latin typeface="Merriweather"/>
              <a:ea typeface="Merriweather"/>
              <a:cs typeface="Merriweather"/>
              <a:sym typeface="Merriweather"/>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rgbClr val="FFFFFF"/>
              </a:solidFill>
              <a:latin typeface="Merriweather"/>
              <a:ea typeface="Merriweather"/>
              <a:cs typeface="Merriweather"/>
              <a:sym typeface="Merriweather"/>
            </a:endParaRPr>
          </a:p>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chemeClr val="dk1"/>
                </a:solidFill>
                <a:latin typeface="Merriweather"/>
                <a:ea typeface="Merriweather"/>
                <a:cs typeface="Merriweather"/>
                <a:sym typeface="Merriweather"/>
              </a:rPr>
              <a:t>⭐ </a:t>
            </a:r>
            <a:r>
              <a:rPr b="1" i="0" lang="en" sz="1000" u="none" cap="none" strike="noStrike">
                <a:solidFill>
                  <a:srgbClr val="FFFFFF"/>
                </a:solidFill>
                <a:latin typeface="Merriweather"/>
                <a:ea typeface="Merriweather"/>
                <a:cs typeface="Merriweather"/>
                <a:sym typeface="Merriweather"/>
              </a:rPr>
              <a:t>Best in Class Solutio</a:t>
            </a:r>
            <a:r>
              <a:rPr b="1" i="0" lang="en" sz="1067" u="none" cap="none" strike="noStrike">
                <a:solidFill>
                  <a:srgbClr val="FFFFFF"/>
                </a:solidFill>
                <a:latin typeface="Merriweather"/>
                <a:ea typeface="Merriweather"/>
                <a:cs typeface="Merriweather"/>
                <a:sym typeface="Merriweather"/>
              </a:rPr>
              <a:t>n</a:t>
            </a:r>
            <a:endParaRPr b="1" i="0" sz="1067" u="none" cap="none" strike="noStrike">
              <a:solidFill>
                <a:srgbClr val="FFFFFF"/>
              </a:solidFill>
              <a:latin typeface="Merriweather"/>
              <a:ea typeface="Merriweather"/>
              <a:cs typeface="Merriweather"/>
              <a:sym typeface="Merriweather"/>
            </a:endParaRPr>
          </a:p>
        </p:txBody>
      </p:sp>
      <p:sp>
        <p:nvSpPr>
          <p:cNvPr descr="An image of the Long Term Lodging text highlights the best-in-class solution and includes information about $22 million in savings." id="356" name="Google Shape;356;p34"/>
          <p:cNvSpPr/>
          <p:nvPr/>
        </p:nvSpPr>
        <p:spPr>
          <a:xfrm>
            <a:off x="6379400" y="1640201"/>
            <a:ext cx="2487300" cy="2816400"/>
          </a:xfrm>
          <a:prstGeom prst="roundRect">
            <a:avLst>
              <a:gd fmla="val 16667" name="adj"/>
            </a:avLst>
          </a:prstGeom>
          <a:solidFill>
            <a:srgbClr val="1F2D61"/>
          </a:solidFill>
          <a:ln>
            <a:noFill/>
          </a:ln>
          <a:effectLst>
            <a:outerShdw blurRad="40660" rotWithShape="0" algn="bl" dir="5400000" dist="13553">
              <a:srgbClr val="000000">
                <a:alpha val="49411"/>
              </a:srgbClr>
            </a:outerShdw>
          </a:effectLst>
        </p:spPr>
        <p:txBody>
          <a:bodyPr anchorCtr="0" anchor="ctr" bIns="65025" lIns="65025" spcFirstLastPara="1" rIns="65025" wrap="square" tIns="65025">
            <a:noAutofit/>
          </a:bodyPr>
          <a:lstStyle/>
          <a:p>
            <a:pPr indent="0" lvl="0" marL="0" marR="0" rtl="0" algn="l">
              <a:lnSpc>
                <a:spcPct val="100000"/>
              </a:lnSpc>
              <a:spcBef>
                <a:spcPts val="0"/>
              </a:spcBef>
              <a:spcAft>
                <a:spcPts val="0"/>
              </a:spcAft>
              <a:buClr>
                <a:srgbClr val="000000"/>
              </a:buClr>
              <a:buSzPts val="996"/>
              <a:buFont typeface="Arial"/>
              <a:buNone/>
            </a:pPr>
            <a:r>
              <a:t/>
            </a:r>
            <a:endParaRPr b="0" i="0" sz="996" u="none" cap="none" strike="noStrike">
              <a:solidFill>
                <a:srgbClr val="000000"/>
              </a:solidFill>
              <a:latin typeface="Arial"/>
              <a:ea typeface="Arial"/>
              <a:cs typeface="Arial"/>
              <a:sym typeface="Arial"/>
            </a:endParaRPr>
          </a:p>
        </p:txBody>
      </p:sp>
      <p:sp>
        <p:nvSpPr>
          <p:cNvPr id="357" name="Google Shape;357;p34"/>
          <p:cNvSpPr txBox="1"/>
          <p:nvPr/>
        </p:nvSpPr>
        <p:spPr>
          <a:xfrm>
            <a:off x="6742535" y="1810512"/>
            <a:ext cx="1792800" cy="466200"/>
          </a:xfrm>
          <a:prstGeom prst="rect">
            <a:avLst/>
          </a:prstGeom>
          <a:noFill/>
          <a:ln>
            <a:noFill/>
          </a:ln>
        </p:spPr>
        <p:txBody>
          <a:bodyPr anchorCtr="0" anchor="ctr" bIns="65025" lIns="65025" spcFirstLastPara="1" rIns="65025" wrap="square" tIns="65025">
            <a:noAutofit/>
          </a:bodyPr>
          <a:lstStyle/>
          <a:p>
            <a:pPr indent="0" lvl="0" marL="0" marR="0" rtl="0" algn="ctr">
              <a:lnSpc>
                <a:spcPct val="100000"/>
              </a:lnSpc>
              <a:spcBef>
                <a:spcPts val="0"/>
              </a:spcBef>
              <a:spcAft>
                <a:spcPts val="0"/>
              </a:spcAft>
              <a:buClr>
                <a:srgbClr val="000000"/>
              </a:buClr>
              <a:buSzPts val="1423"/>
              <a:buFont typeface="Arial"/>
              <a:buNone/>
            </a:pPr>
            <a:r>
              <a:rPr b="1" i="0" lang="en" sz="1300" u="none" cap="none" strike="noStrike">
                <a:solidFill>
                  <a:srgbClr val="FFFFFF"/>
                </a:solidFill>
                <a:latin typeface="Merriweather"/>
                <a:ea typeface="Merriweather"/>
                <a:cs typeface="Merriweather"/>
                <a:sym typeface="Merriweather"/>
              </a:rPr>
              <a:t>LONG TERM LODGING</a:t>
            </a:r>
            <a:endParaRPr b="1" i="0" sz="1300" u="none" cap="none" strike="noStrike">
              <a:solidFill>
                <a:srgbClr val="FFFFFF"/>
              </a:solidFill>
              <a:latin typeface="Merriweather"/>
              <a:ea typeface="Merriweather"/>
              <a:cs typeface="Merriweather"/>
              <a:sym typeface="Merriweather"/>
            </a:endParaRPr>
          </a:p>
        </p:txBody>
      </p:sp>
      <p:sp>
        <p:nvSpPr>
          <p:cNvPr id="358" name="Google Shape;358;p34"/>
          <p:cNvSpPr txBox="1"/>
          <p:nvPr/>
        </p:nvSpPr>
        <p:spPr>
          <a:xfrm>
            <a:off x="6537036" y="2472305"/>
            <a:ext cx="2203800" cy="1892700"/>
          </a:xfrm>
          <a:prstGeom prst="rect">
            <a:avLst/>
          </a:prstGeom>
          <a:noFill/>
          <a:ln>
            <a:noFill/>
          </a:ln>
        </p:spPr>
        <p:txBody>
          <a:bodyPr anchorCtr="0" anchor="t" bIns="65025" lIns="65025" spcFirstLastPara="1" rIns="65025" wrap="square" tIns="65025">
            <a:noAutofit/>
          </a:bodyPr>
          <a:lstStyle/>
          <a:p>
            <a:pPr indent="-72644" lvl="0" marL="237744" marR="0" rtl="0" algn="l">
              <a:lnSpc>
                <a:spcPct val="100000"/>
              </a:lnSpc>
              <a:spcBef>
                <a:spcPts val="0"/>
              </a:spcBef>
              <a:spcAft>
                <a:spcPts val="0"/>
              </a:spcAft>
              <a:buClr>
                <a:srgbClr val="FFFFFF"/>
              </a:buClr>
              <a:buSzPts val="1000"/>
              <a:buFont typeface="Merriweather"/>
              <a:buChar char="●"/>
            </a:pPr>
            <a:r>
              <a:rPr b="0" i="0" lang="en" sz="1000" u="none" cap="none" strike="noStrike">
                <a:solidFill>
                  <a:srgbClr val="FFFFFF"/>
                </a:solidFill>
                <a:latin typeface="Merriweather"/>
                <a:ea typeface="Merriweather"/>
                <a:cs typeface="Merriweather"/>
                <a:sym typeface="Merriweather"/>
              </a:rPr>
              <a:t>For 30+ nights</a:t>
            </a:r>
            <a:endParaRPr b="0" i="0" sz="1000" u="none" cap="none" strike="noStrike">
              <a:solidFill>
                <a:srgbClr val="FFFFFF"/>
              </a:solidFill>
              <a:latin typeface="Merriweather"/>
              <a:ea typeface="Merriweather"/>
              <a:cs typeface="Merriweather"/>
              <a:sym typeface="Merriweather"/>
            </a:endParaRPr>
          </a:p>
          <a:p>
            <a:pPr indent="-72644" lvl="0" marL="237744" marR="0" rtl="0" algn="l">
              <a:lnSpc>
                <a:spcPct val="100000"/>
              </a:lnSpc>
              <a:spcBef>
                <a:spcPts val="0"/>
              </a:spcBef>
              <a:spcAft>
                <a:spcPts val="0"/>
              </a:spcAft>
              <a:buClr>
                <a:srgbClr val="FFFFFF"/>
              </a:buClr>
              <a:buSzPts val="1000"/>
              <a:buFont typeface="Merriweather"/>
              <a:buChar char="●"/>
            </a:pPr>
            <a:r>
              <a:rPr b="0" i="0" lang="en" sz="1000" u="none" cap="none" strike="noStrike">
                <a:solidFill>
                  <a:srgbClr val="FFFFFF"/>
                </a:solidFill>
                <a:latin typeface="Merriweather"/>
                <a:ea typeface="Merriweather"/>
                <a:cs typeface="Merriweather"/>
                <a:sym typeface="Merriweather"/>
              </a:rPr>
              <a:t>Temporary or permanent relocation</a:t>
            </a:r>
            <a:endParaRPr b="0" i="0" sz="1000" u="none" cap="none" strike="noStrike">
              <a:solidFill>
                <a:srgbClr val="FFFFFF"/>
              </a:solidFill>
              <a:latin typeface="Merriweather"/>
              <a:ea typeface="Merriweather"/>
              <a:cs typeface="Merriweather"/>
              <a:sym typeface="Merriweather"/>
            </a:endParaRPr>
          </a:p>
          <a:p>
            <a:pPr indent="-72644" lvl="0" marL="237744" marR="0" rtl="0" algn="l">
              <a:lnSpc>
                <a:spcPct val="100000"/>
              </a:lnSpc>
              <a:spcBef>
                <a:spcPts val="0"/>
              </a:spcBef>
              <a:spcAft>
                <a:spcPts val="0"/>
              </a:spcAft>
              <a:buClr>
                <a:srgbClr val="FFFFFF"/>
              </a:buClr>
              <a:buSzPts val="1000"/>
              <a:buFont typeface="Merriweather"/>
              <a:buChar char="●"/>
            </a:pPr>
            <a:r>
              <a:rPr b="0" i="0" lang="en" sz="1000" u="none" cap="none" strike="noStrike">
                <a:solidFill>
                  <a:srgbClr val="FFFFFF"/>
                </a:solidFill>
                <a:latin typeface="Merriweather"/>
                <a:ea typeface="Merriweather"/>
                <a:cs typeface="Merriweather"/>
                <a:sym typeface="Merriweather"/>
              </a:rPr>
              <a:t>Extended training assignments</a:t>
            </a:r>
            <a:endParaRPr b="0" i="0" sz="1000" u="none" cap="none" strike="noStrike">
              <a:solidFill>
                <a:srgbClr val="FFFFFF"/>
              </a:solidFill>
              <a:latin typeface="Merriweather"/>
              <a:ea typeface="Merriweather"/>
              <a:cs typeface="Merriweather"/>
              <a:sym typeface="Merriweather"/>
            </a:endParaRPr>
          </a:p>
          <a:p>
            <a:pPr indent="-72644" lvl="0" marL="237744" marR="0" rtl="0" algn="l">
              <a:lnSpc>
                <a:spcPct val="100000"/>
              </a:lnSpc>
              <a:spcBef>
                <a:spcPts val="0"/>
              </a:spcBef>
              <a:spcAft>
                <a:spcPts val="0"/>
              </a:spcAft>
              <a:buClr>
                <a:srgbClr val="FFFFFF"/>
              </a:buClr>
              <a:buSzPts val="1000"/>
              <a:buFont typeface="Merriweather"/>
              <a:buChar char="●"/>
            </a:pPr>
            <a:r>
              <a:rPr b="0" i="0" lang="en" sz="1000" u="none" cap="none" strike="noStrike">
                <a:solidFill>
                  <a:srgbClr val="FFFFFF"/>
                </a:solidFill>
                <a:latin typeface="Merriweather"/>
                <a:ea typeface="Merriweather"/>
                <a:cs typeface="Merriweather"/>
                <a:sym typeface="Merriweather"/>
              </a:rPr>
              <a:t>Apartment and condominium style accommodation</a:t>
            </a:r>
            <a:endParaRPr b="0" i="0" sz="1000" u="none" cap="none" strike="noStrike">
              <a:solidFill>
                <a:srgbClr val="FFFFFF"/>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Merriweather"/>
                <a:ea typeface="Merriweather"/>
                <a:cs typeface="Merriweather"/>
                <a:sym typeface="Merriweather"/>
              </a:rPr>
              <a:t>$22M average savings annually </a:t>
            </a:r>
            <a:endParaRPr b="0" i="0" sz="1000" u="none" cap="none" strike="noStrike">
              <a:solidFill>
                <a:srgbClr val="FFFFFF"/>
              </a:solidFill>
              <a:latin typeface="Merriweather"/>
              <a:ea typeface="Merriweather"/>
              <a:cs typeface="Merriweather"/>
              <a:sym typeface="Merriweather"/>
            </a:endParaRPr>
          </a:p>
        </p:txBody>
      </p:sp>
      <p:sp>
        <p:nvSpPr>
          <p:cNvPr id="359" name="Google Shape;359;p34"/>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5"/>
          <p:cNvSpPr txBox="1"/>
          <p:nvPr>
            <p:ph type="title"/>
          </p:nvPr>
        </p:nvSpPr>
        <p:spPr>
          <a:xfrm>
            <a:off x="628650" y="-993775"/>
            <a:ext cx="7886700" cy="99377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Thank you Slide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6"/>
          <p:cNvSpPr txBox="1"/>
          <p:nvPr>
            <p:ph type="title"/>
          </p:nvPr>
        </p:nvSpPr>
        <p:spPr>
          <a:xfrm>
            <a:off x="311700" y="1781150"/>
            <a:ext cx="8520600" cy="841800"/>
          </a:xfrm>
          <a:prstGeom prst="rect">
            <a:avLst/>
          </a:prstGeom>
          <a:noFill/>
          <a:ln>
            <a:noFill/>
          </a:ln>
        </p:spPr>
        <p:txBody>
          <a:bodyPr anchorCtr="0" anchor="ctr" bIns="91425" lIns="91425" spcFirstLastPara="1" rIns="91425" wrap="square" tIns="91425">
            <a:noAutofit/>
          </a:bodyPr>
          <a:lstStyle/>
          <a:p>
            <a:pPr indent="0" lvl="0" marL="6425" marR="2570" rtl="0" algn="ctr">
              <a:lnSpc>
                <a:spcPct val="109882"/>
              </a:lnSpc>
              <a:spcBef>
                <a:spcPts val="0"/>
              </a:spcBef>
              <a:spcAft>
                <a:spcPts val="0"/>
              </a:spcAft>
              <a:buClr>
                <a:schemeClr val="dk1"/>
              </a:buClr>
              <a:buSzPts val="3600"/>
              <a:buFont typeface="Arial"/>
              <a:buNone/>
            </a:pPr>
            <a:r>
              <a:rPr lang="en" sz="4098">
                <a:solidFill>
                  <a:schemeClr val="dk1"/>
                </a:solidFill>
                <a:latin typeface="Merriweather"/>
                <a:ea typeface="Merriweather"/>
                <a:cs typeface="Merriweather"/>
                <a:sym typeface="Merriweather"/>
              </a:rPr>
              <a:t>Fleet Consolidation</a:t>
            </a:r>
            <a:endParaRPr>
              <a:latin typeface="Merriweather"/>
              <a:ea typeface="Merriweather"/>
              <a:cs typeface="Merriweather"/>
              <a:sym typeface="Merriweather"/>
            </a:endParaRPr>
          </a:p>
        </p:txBody>
      </p:sp>
      <p:sp>
        <p:nvSpPr>
          <p:cNvPr id="370" name="Google Shape;370;p36"/>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371" name="Google Shape;371;p36"/>
          <p:cNvSpPr txBox="1"/>
          <p:nvPr>
            <p:ph type="title"/>
          </p:nvPr>
        </p:nvSpPr>
        <p:spPr>
          <a:xfrm>
            <a:off x="311700" y="2809550"/>
            <a:ext cx="8520600" cy="841800"/>
          </a:xfrm>
          <a:prstGeom prst="rect">
            <a:avLst/>
          </a:prstGeom>
          <a:noFill/>
          <a:ln>
            <a:noFill/>
          </a:ln>
        </p:spPr>
        <p:txBody>
          <a:bodyPr anchorCtr="0" anchor="ctr" bIns="91425" lIns="91425" spcFirstLastPara="1" rIns="91425" wrap="square" tIns="91425">
            <a:noAutofit/>
          </a:bodyPr>
          <a:lstStyle/>
          <a:p>
            <a:pPr indent="0" lvl="0" marL="6425" marR="2570" rtl="0" algn="ctr">
              <a:lnSpc>
                <a:spcPct val="109882"/>
              </a:lnSpc>
              <a:spcBef>
                <a:spcPts val="0"/>
              </a:spcBef>
              <a:spcAft>
                <a:spcPts val="0"/>
              </a:spcAft>
              <a:buClr>
                <a:srgbClr val="000000"/>
              </a:buClr>
              <a:buSzPts val="1100"/>
              <a:buFont typeface="Arial"/>
              <a:buNone/>
            </a:pPr>
            <a:r>
              <a:rPr lang="en" sz="2100">
                <a:solidFill>
                  <a:schemeClr val="dk1"/>
                </a:solidFill>
                <a:latin typeface="Merriweather"/>
                <a:ea typeface="Merriweather"/>
                <a:cs typeface="Merriweather"/>
                <a:sym typeface="Merriweather"/>
              </a:rPr>
              <a:t>Fleet as a Shared Service</a:t>
            </a:r>
            <a:endParaRPr sz="2100">
              <a:latin typeface="Merriweather"/>
              <a:ea typeface="Merriweather"/>
              <a:cs typeface="Merriweather"/>
              <a:sym typeface="Merriweather"/>
            </a:endParaRPr>
          </a:p>
        </p:txBody>
      </p:sp>
      <p:cxnSp>
        <p:nvCxnSpPr>
          <p:cNvPr id="372" name="Google Shape;372;p36"/>
          <p:cNvCxnSpPr/>
          <p:nvPr/>
        </p:nvCxnSpPr>
        <p:spPr>
          <a:xfrm>
            <a:off x="2190750" y="3452825"/>
            <a:ext cx="47769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628650" y="274639"/>
            <a:ext cx="7886700" cy="72684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3200" u="none" cap="none" strike="noStrike">
                <a:solidFill>
                  <a:schemeClr val="dk1"/>
                </a:solidFill>
                <a:latin typeface="Merriweather"/>
                <a:ea typeface="Merriweather"/>
                <a:cs typeface="Merriweather"/>
                <a:sym typeface="Merriweather"/>
              </a:rPr>
              <a:t>Meet your Speakers</a:t>
            </a:r>
            <a:endParaRPr b="0" i="0" sz="3200" u="none" cap="none" strike="noStrike">
              <a:solidFill>
                <a:srgbClr val="000000"/>
              </a:solidFill>
              <a:latin typeface="Arial"/>
              <a:ea typeface="Arial"/>
              <a:cs typeface="Arial"/>
              <a:sym typeface="Arial"/>
            </a:endParaRPr>
          </a:p>
        </p:txBody>
      </p:sp>
      <p:pic>
        <p:nvPicPr>
          <p:cNvPr descr="Carolyn Meza, the Executive Director of Travel and Transportation, is smiling in a headshot while wearing a red blazer." id="118" name="Google Shape;118;p19"/>
          <p:cNvPicPr preferRelativeResize="0"/>
          <p:nvPr/>
        </p:nvPicPr>
        <p:blipFill rotWithShape="1">
          <a:blip r:embed="rId3">
            <a:alphaModFix/>
          </a:blip>
          <a:srcRect b="10006" l="0" r="0" t="10014"/>
          <a:stretch/>
        </p:blipFill>
        <p:spPr>
          <a:xfrm>
            <a:off x="1859625" y="1420762"/>
            <a:ext cx="1752300" cy="1752300"/>
          </a:xfrm>
          <a:prstGeom prst="rect">
            <a:avLst/>
          </a:prstGeom>
          <a:noFill/>
          <a:ln>
            <a:noFill/>
          </a:ln>
        </p:spPr>
      </p:pic>
      <p:sp>
        <p:nvSpPr>
          <p:cNvPr id="119" name="Google Shape;119;p19"/>
          <p:cNvSpPr txBox="1"/>
          <p:nvPr/>
        </p:nvSpPr>
        <p:spPr>
          <a:xfrm>
            <a:off x="1033925" y="3407575"/>
            <a:ext cx="31935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Merriweather"/>
                <a:ea typeface="Merriweather"/>
                <a:cs typeface="Merriweather"/>
                <a:sym typeface="Merriweather"/>
              </a:rPr>
              <a:t>Carolyn Meza</a:t>
            </a:r>
            <a:endParaRPr b="0" i="0" sz="1500" u="none"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Merriweather"/>
                <a:ea typeface="Merriweather"/>
                <a:cs typeface="Merriweather"/>
                <a:sym typeface="Merriweather"/>
              </a:rPr>
              <a:t>Executive Director, Travel and Transportation (Acting)</a:t>
            </a:r>
            <a:endParaRPr b="0" i="0" sz="1500" u="none"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Merriweather"/>
                <a:ea typeface="Merriweather"/>
                <a:cs typeface="Merriweather"/>
                <a:sym typeface="Merriweather"/>
              </a:rPr>
              <a:t>carolyn.meza@gsa.gov</a:t>
            </a:r>
            <a:endParaRPr b="0" i="0" sz="1500" u="none" cap="none" strike="noStrike">
              <a:solidFill>
                <a:srgbClr val="000000"/>
              </a:solidFill>
              <a:latin typeface="Merriweather"/>
              <a:ea typeface="Merriweather"/>
              <a:cs typeface="Merriweather"/>
              <a:sym typeface="Merriweather"/>
            </a:endParaRPr>
          </a:p>
        </p:txBody>
      </p:sp>
      <p:pic>
        <p:nvPicPr>
          <p:cNvPr descr="Stephanie Gresalfi, a senior advisor to GSA Fleet, smiles in her headshot while wearing a black blazer." id="120" name="Google Shape;120;p19"/>
          <p:cNvPicPr preferRelativeResize="0"/>
          <p:nvPr/>
        </p:nvPicPr>
        <p:blipFill rotWithShape="1">
          <a:blip r:embed="rId4">
            <a:alphaModFix/>
          </a:blip>
          <a:srcRect b="0" l="0" r="0" t="0"/>
          <a:stretch/>
        </p:blipFill>
        <p:spPr>
          <a:xfrm>
            <a:off x="5507700" y="1408600"/>
            <a:ext cx="1776600" cy="1776600"/>
          </a:xfrm>
          <a:prstGeom prst="rect">
            <a:avLst/>
          </a:prstGeom>
          <a:noFill/>
          <a:ln>
            <a:noFill/>
          </a:ln>
        </p:spPr>
      </p:pic>
      <p:sp>
        <p:nvSpPr>
          <p:cNvPr id="121" name="Google Shape;121;p19"/>
          <p:cNvSpPr txBox="1"/>
          <p:nvPr/>
        </p:nvSpPr>
        <p:spPr>
          <a:xfrm>
            <a:off x="4811400" y="3407575"/>
            <a:ext cx="31935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 sz="1600" u="none" cap="none" strike="noStrike">
                <a:solidFill>
                  <a:schemeClr val="dk1"/>
                </a:solidFill>
                <a:latin typeface="Merriweather"/>
                <a:ea typeface="Merriweather"/>
                <a:cs typeface="Merriweather"/>
                <a:sym typeface="Merriweather"/>
              </a:rPr>
              <a:t>Stephanie Gresalfi</a:t>
            </a:r>
            <a:endParaRPr b="0" i="0" sz="1600" u="none"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chemeClr val="dk1"/>
              </a:buClr>
              <a:buSzPts val="1100"/>
              <a:buFont typeface="Arial"/>
              <a:buNone/>
            </a:pPr>
            <a:r>
              <a:rPr b="0" i="0" lang="en" sz="1600" u="none" cap="none" strike="noStrike">
                <a:solidFill>
                  <a:schemeClr val="dk1"/>
                </a:solidFill>
                <a:latin typeface="Merriweather"/>
                <a:ea typeface="Merriweather"/>
                <a:cs typeface="Merriweather"/>
                <a:sym typeface="Merriweather"/>
              </a:rPr>
              <a:t>Senior Advisor, GSA Fleet</a:t>
            </a:r>
            <a:endParaRPr b="0" i="0" sz="1600" u="none"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chemeClr val="dk1"/>
              </a:buClr>
              <a:buSzPts val="1100"/>
              <a:buFont typeface="Arial"/>
              <a:buNone/>
            </a:pPr>
            <a:r>
              <a:rPr b="0" i="0" lang="en" sz="1600" u="none" cap="none" strike="noStrike">
                <a:solidFill>
                  <a:schemeClr val="dk1"/>
                </a:solidFill>
                <a:latin typeface="Merriweather"/>
                <a:ea typeface="Merriweather"/>
                <a:cs typeface="Merriweather"/>
                <a:sym typeface="Merriweather"/>
              </a:rPr>
              <a:t>Stephanie.</a:t>
            </a:r>
            <a:r>
              <a:rPr b="0" i="0" lang="en" sz="1600" u="none" cap="none" strike="noStrike">
                <a:solidFill>
                  <a:srgbClr val="000000"/>
                </a:solidFill>
                <a:latin typeface="Merriweather"/>
                <a:ea typeface="Merriweather"/>
                <a:cs typeface="Merriweather"/>
                <a:sym typeface="Merriweather"/>
              </a:rPr>
              <a:t>Gresalfi@gsa.gov</a:t>
            </a:r>
            <a:endParaRPr b="0" i="0" sz="1500" u="none" cap="none" strike="noStrike">
              <a:solidFill>
                <a:schemeClr val="dk1"/>
              </a:solidFill>
              <a:latin typeface="Merriweather"/>
              <a:ea typeface="Merriweather"/>
              <a:cs typeface="Merriweather"/>
              <a:sym typeface="Merriweather"/>
            </a:endParaRPr>
          </a:p>
        </p:txBody>
      </p:sp>
      <p:sp>
        <p:nvSpPr>
          <p:cNvPr id="122" name="Google Shape;122;p19"/>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7"/>
          <p:cNvSpPr txBox="1"/>
          <p:nvPr>
            <p:ph idx="1" type="body"/>
          </p:nvPr>
        </p:nvSpPr>
        <p:spPr>
          <a:xfrm>
            <a:off x="2945225" y="801549"/>
            <a:ext cx="6164700" cy="168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400"/>
              <a:buNone/>
            </a:pPr>
            <a:r>
              <a:rPr lang="en">
                <a:latin typeface="Merriweather"/>
                <a:ea typeface="Merriweather"/>
                <a:cs typeface="Merriweather"/>
                <a:sym typeface="Merriweather"/>
              </a:rPr>
              <a:t>Centralizing Fleet Management under one entity is a strategic move, in line with Administrative priorities, towards governmentwide efficiency, enabling agencies to streamline fleet management, cut costs and better support mission delivery.</a:t>
            </a:r>
            <a:endParaRPr>
              <a:latin typeface="Merriweather"/>
              <a:ea typeface="Merriweather"/>
              <a:cs typeface="Merriweather"/>
              <a:sym typeface="Merriweather"/>
            </a:endParaRPr>
          </a:p>
          <a:p>
            <a:pPr indent="0" lvl="0" marL="685800" rtl="0" algn="l">
              <a:lnSpc>
                <a:spcPct val="100000"/>
              </a:lnSpc>
              <a:spcBef>
                <a:spcPts val="0"/>
              </a:spcBef>
              <a:spcAft>
                <a:spcPts val="0"/>
              </a:spcAft>
              <a:buSzPts val="1400"/>
              <a:buNone/>
            </a:pPr>
            <a:r>
              <a:t/>
            </a:r>
            <a:endParaRPr/>
          </a:p>
        </p:txBody>
      </p:sp>
      <p:sp>
        <p:nvSpPr>
          <p:cNvPr id="379" name="Google Shape;379;p37"/>
          <p:cNvSpPr txBox="1"/>
          <p:nvPr>
            <p:ph type="title"/>
          </p:nvPr>
        </p:nvSpPr>
        <p:spPr>
          <a:xfrm>
            <a:off x="280100" y="330700"/>
            <a:ext cx="85014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latin typeface="Merriweather"/>
                <a:ea typeface="Merriweather"/>
                <a:cs typeface="Merriweather"/>
                <a:sym typeface="Merriweather"/>
              </a:rPr>
              <a:t>Fleet as a Shared Service</a:t>
            </a:r>
            <a:endParaRPr b="1" sz="1800">
              <a:latin typeface="Merriweather"/>
              <a:ea typeface="Merriweather"/>
              <a:cs typeface="Merriweather"/>
              <a:sym typeface="Merriweather"/>
            </a:endParaRPr>
          </a:p>
        </p:txBody>
      </p:sp>
      <p:pic>
        <p:nvPicPr>
          <p:cNvPr descr="A generated image of a line of vehicles facing the sun. " id="380" name="Google Shape;380;p37"/>
          <p:cNvPicPr preferRelativeResize="0"/>
          <p:nvPr/>
        </p:nvPicPr>
        <p:blipFill rotWithShape="1">
          <a:blip r:embed="rId3">
            <a:alphaModFix/>
          </a:blip>
          <a:srcRect b="0" l="1642" r="1176" t="2837"/>
          <a:stretch/>
        </p:blipFill>
        <p:spPr>
          <a:xfrm>
            <a:off x="280100" y="1036495"/>
            <a:ext cx="2561125" cy="3239444"/>
          </a:xfrm>
          <a:prstGeom prst="rect">
            <a:avLst/>
          </a:prstGeom>
          <a:noFill/>
          <a:ln>
            <a:noFill/>
          </a:ln>
          <a:effectLst>
            <a:outerShdw blurRad="57150" rotWithShape="0" algn="bl" dir="5400000" dist="19050">
              <a:srgbClr val="000000">
                <a:alpha val="50196"/>
              </a:srgbClr>
            </a:outerShdw>
          </a:effectLst>
        </p:spPr>
      </p:pic>
      <p:sp>
        <p:nvSpPr>
          <p:cNvPr id="381" name="Google Shape;381;p37"/>
          <p:cNvSpPr txBox="1"/>
          <p:nvPr/>
        </p:nvSpPr>
        <p:spPr>
          <a:xfrm>
            <a:off x="2841225" y="2152525"/>
            <a:ext cx="6164700" cy="2068500"/>
          </a:xfrm>
          <a:prstGeom prst="rect">
            <a:avLst/>
          </a:prstGeom>
          <a:noFill/>
          <a:ln>
            <a:noFill/>
          </a:ln>
        </p:spPr>
        <p:txBody>
          <a:bodyPr anchorCtr="0" anchor="t" bIns="68575" lIns="68575" spcFirstLastPara="1" rIns="68575" wrap="square" tIns="68575">
            <a:noAutofit/>
          </a:bodyPr>
          <a:lstStyle/>
          <a:p>
            <a:pPr indent="-254000" lvl="0" marL="342900" marR="0" rtl="0" algn="l">
              <a:lnSpc>
                <a:spcPct val="115000"/>
              </a:lnSpc>
              <a:spcBef>
                <a:spcPts val="800"/>
              </a:spcBef>
              <a:spcAft>
                <a:spcPts val="0"/>
              </a:spcAft>
              <a:buClr>
                <a:srgbClr val="005087"/>
              </a:buClr>
              <a:buSzPts val="1400"/>
              <a:buFont typeface="Merriweather"/>
              <a:buChar char="➔"/>
            </a:pPr>
            <a:r>
              <a:rPr b="0" i="0" lang="en" sz="1400" u="none" cap="none" strike="noStrike">
                <a:solidFill>
                  <a:schemeClr val="dk1"/>
                </a:solidFill>
                <a:latin typeface="Merriweather"/>
                <a:ea typeface="Merriweather"/>
                <a:cs typeface="Merriweather"/>
                <a:sym typeface="Merriweather"/>
              </a:rPr>
              <a:t>Moving to a shared services model (under one entity) reduces redundancies</a:t>
            </a:r>
            <a:endParaRPr b="0" i="0" sz="1400" u="none" cap="none" strike="noStrike">
              <a:solidFill>
                <a:schemeClr val="dk1"/>
              </a:solidFill>
              <a:latin typeface="Merriweather"/>
              <a:ea typeface="Merriweather"/>
              <a:cs typeface="Merriweather"/>
              <a:sym typeface="Merriweather"/>
            </a:endParaRPr>
          </a:p>
          <a:p>
            <a:pPr indent="-254000" lvl="0" marL="342900" marR="0" rtl="0" algn="l">
              <a:lnSpc>
                <a:spcPct val="115000"/>
              </a:lnSpc>
              <a:spcBef>
                <a:spcPts val="800"/>
              </a:spcBef>
              <a:spcAft>
                <a:spcPts val="0"/>
              </a:spcAft>
              <a:buClr>
                <a:srgbClr val="005087"/>
              </a:buClr>
              <a:buSzPts val="1400"/>
              <a:buFont typeface="Merriweather"/>
              <a:buChar char="➔"/>
            </a:pPr>
            <a:r>
              <a:rPr b="0" i="0" lang="en" sz="1400" u="none" cap="none" strike="noStrike">
                <a:solidFill>
                  <a:schemeClr val="dk1"/>
                </a:solidFill>
                <a:latin typeface="Merriweather"/>
                <a:ea typeface="Merriweather"/>
                <a:cs typeface="Merriweather"/>
                <a:sym typeface="Merriweather"/>
              </a:rPr>
              <a:t>Moving to one fleet management information system is results driven, accountable and leads to greater transparency</a:t>
            </a:r>
            <a:endParaRPr b="0" i="0" sz="1400" u="none" cap="none" strike="noStrike">
              <a:solidFill>
                <a:schemeClr val="dk1"/>
              </a:solidFill>
              <a:latin typeface="Merriweather"/>
              <a:ea typeface="Merriweather"/>
              <a:cs typeface="Merriweather"/>
              <a:sym typeface="Merriweather"/>
            </a:endParaRPr>
          </a:p>
          <a:p>
            <a:pPr indent="-254000" lvl="0" marL="342900" marR="0" rtl="0" algn="l">
              <a:lnSpc>
                <a:spcPct val="115000"/>
              </a:lnSpc>
              <a:spcBef>
                <a:spcPts val="800"/>
              </a:spcBef>
              <a:spcAft>
                <a:spcPts val="0"/>
              </a:spcAft>
              <a:buClr>
                <a:srgbClr val="005087"/>
              </a:buClr>
              <a:buSzPts val="1400"/>
              <a:buFont typeface="Merriweather"/>
              <a:buChar char="➔"/>
            </a:pPr>
            <a:r>
              <a:rPr b="0" i="0" lang="en" sz="1400" u="none" cap="none" strike="noStrike">
                <a:solidFill>
                  <a:schemeClr val="dk1"/>
                </a:solidFill>
                <a:latin typeface="Merriweather"/>
                <a:ea typeface="Merriweather"/>
                <a:cs typeface="Merriweather"/>
                <a:sym typeface="Merriweather"/>
              </a:rPr>
              <a:t>Allows for flexibility in fleet composition and size (easy to upsize or downsize)</a:t>
            </a:r>
            <a:endParaRPr b="0" i="0" sz="1400" u="none" cap="none" strike="noStrike">
              <a:solidFill>
                <a:schemeClr val="dk1"/>
              </a:solidFill>
              <a:latin typeface="Merriweather"/>
              <a:ea typeface="Merriweather"/>
              <a:cs typeface="Merriweather"/>
              <a:sym typeface="Merriweather"/>
            </a:endParaRPr>
          </a:p>
          <a:p>
            <a:pPr indent="-254000" lvl="0" marL="342900" marR="0" rtl="0" algn="l">
              <a:lnSpc>
                <a:spcPct val="115000"/>
              </a:lnSpc>
              <a:spcBef>
                <a:spcPts val="800"/>
              </a:spcBef>
              <a:spcAft>
                <a:spcPts val="0"/>
              </a:spcAft>
              <a:buClr>
                <a:srgbClr val="005087"/>
              </a:buClr>
              <a:buSzPts val="1400"/>
              <a:buFont typeface="Merriweather"/>
              <a:buChar char="➔"/>
            </a:pPr>
            <a:r>
              <a:rPr b="0" i="0" lang="en" sz="1400" u="none" cap="none" strike="noStrike">
                <a:solidFill>
                  <a:schemeClr val="dk1"/>
                </a:solidFill>
                <a:latin typeface="Merriweather"/>
                <a:ea typeface="Merriweather"/>
                <a:cs typeface="Merriweather"/>
                <a:sym typeface="Merriweather"/>
              </a:rPr>
              <a:t>Agencies can focus more attention on their core mission and more effectively manage their fleets</a:t>
            </a:r>
            <a:endParaRPr b="0" i="0" sz="14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500"/>
              </a:spcBef>
              <a:spcAft>
                <a:spcPts val="0"/>
              </a:spcAft>
              <a:buClr>
                <a:srgbClr val="000000"/>
              </a:buClr>
              <a:buSzPts val="1400"/>
              <a:buFont typeface="Arial"/>
              <a:buNone/>
            </a:pPr>
            <a:r>
              <a:t/>
            </a:r>
            <a:endParaRPr b="0" i="0" sz="1400" u="none" cap="none" strike="noStrike">
              <a:solidFill>
                <a:srgbClr val="000000"/>
              </a:solidFill>
              <a:latin typeface="Merriweather"/>
              <a:ea typeface="Merriweather"/>
              <a:cs typeface="Merriweather"/>
              <a:sym typeface="Merriweather"/>
            </a:endParaRPr>
          </a:p>
        </p:txBody>
      </p:sp>
      <p:sp>
        <p:nvSpPr>
          <p:cNvPr id="382" name="Google Shape;382;p37"/>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b="0" lang="en" sz="1300">
                <a:solidFill>
                  <a:schemeClr val="dk1"/>
                </a:solidFill>
              </a:rPr>
              <a:t>‹#›</a:t>
            </a:fld>
            <a:endParaRPr b="0" sz="13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8"/>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latin typeface="Merriweather"/>
                <a:ea typeface="Merriweather"/>
                <a:cs typeface="Merriweather"/>
                <a:sym typeface="Merriweather"/>
              </a:rPr>
              <a:t>GSA Cost-Efficient Fleet Offerings</a:t>
            </a:r>
            <a:endParaRPr b="1" sz="1800">
              <a:latin typeface="Merriweather"/>
              <a:ea typeface="Merriweather"/>
              <a:cs typeface="Merriweather"/>
              <a:sym typeface="Merriweather"/>
            </a:endParaRPr>
          </a:p>
        </p:txBody>
      </p:sp>
      <p:grpSp>
        <p:nvGrpSpPr>
          <p:cNvPr id="388" name="Google Shape;388;p38"/>
          <p:cNvGrpSpPr/>
          <p:nvPr/>
        </p:nvGrpSpPr>
        <p:grpSpPr>
          <a:xfrm>
            <a:off x="1563038" y="954154"/>
            <a:ext cx="266387" cy="225578"/>
            <a:chOff x="5275975" y="4344850"/>
            <a:chExt cx="470150" cy="398125"/>
          </a:xfrm>
        </p:grpSpPr>
        <p:sp>
          <p:nvSpPr>
            <p:cNvPr id="389" name="Google Shape;389;p38"/>
            <p:cNvSpPr/>
            <p:nvPr/>
          </p:nvSpPr>
          <p:spPr>
            <a:xfrm>
              <a:off x="5661250" y="4690450"/>
              <a:ext cx="65950" cy="52525"/>
            </a:xfrm>
            <a:custGeom>
              <a:rect b="b" l="l" r="r" t="t"/>
              <a:pathLst>
                <a:path extrusionOk="0" h="2101" w="2638">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solidFill>
              <a:srgbClr val="08153D"/>
            </a:solidFill>
            <a:ln>
              <a:noFill/>
            </a:ln>
            <a:effectLst>
              <a:outerShdw blurRad="38733" rotWithShape="0" algn="bl" dir="5400000" dist="12911">
                <a:srgbClr val="000000">
                  <a:alpha val="50000"/>
                </a:srgbClr>
              </a:outerShdw>
              <a:reflection blurRad="0" dir="5400000" dist="25822" endA="0" endPos="30000" fadeDir="5400012" kx="0" rotWithShape="0" algn="bl" stPos="0" sy="-100000" ky="0"/>
            </a:effectLst>
          </p:spPr>
          <p:txBody>
            <a:bodyPr anchorCtr="0" anchor="ctr" bIns="61975" lIns="61975" spcFirstLastPara="1" rIns="61975" wrap="square" tIns="61975">
              <a:noAutofit/>
            </a:bodyPr>
            <a:lstStyle/>
            <a:p>
              <a:pPr indent="0" lvl="0" marL="0" marR="0" rtl="0" algn="l">
                <a:lnSpc>
                  <a:spcPct val="100000"/>
                </a:lnSpc>
                <a:spcBef>
                  <a:spcPts val="0"/>
                </a:spcBef>
                <a:spcAft>
                  <a:spcPts val="0"/>
                </a:spcAft>
                <a:buClr>
                  <a:srgbClr val="000000"/>
                </a:buClr>
                <a:buSzPts val="949"/>
                <a:buFont typeface="Arial"/>
                <a:buNone/>
              </a:pPr>
              <a:r>
                <a:t/>
              </a:r>
              <a:endParaRPr b="0" i="0" sz="949" u="none" cap="none" strike="noStrike">
                <a:solidFill>
                  <a:srgbClr val="08153D"/>
                </a:solidFill>
                <a:latin typeface="Arial"/>
                <a:ea typeface="Arial"/>
                <a:cs typeface="Arial"/>
                <a:sym typeface="Arial"/>
              </a:endParaRPr>
            </a:p>
          </p:txBody>
        </p:sp>
        <p:sp>
          <p:nvSpPr>
            <p:cNvPr id="390" name="Google Shape;390;p38"/>
            <p:cNvSpPr/>
            <p:nvPr/>
          </p:nvSpPr>
          <p:spPr>
            <a:xfrm>
              <a:off x="5294900" y="4690450"/>
              <a:ext cx="65950" cy="52525"/>
            </a:xfrm>
            <a:custGeom>
              <a:rect b="b" l="l" r="r" t="t"/>
              <a:pathLst>
                <a:path extrusionOk="0" h="2101" w="2638">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solidFill>
              <a:srgbClr val="08153D"/>
            </a:solidFill>
            <a:ln>
              <a:noFill/>
            </a:ln>
            <a:effectLst>
              <a:outerShdw blurRad="38733" rotWithShape="0" algn="bl" dir="5400000" dist="12911">
                <a:srgbClr val="000000">
                  <a:alpha val="50000"/>
                </a:srgbClr>
              </a:outerShdw>
              <a:reflection blurRad="0" dir="5400000" dist="25822" endA="0" endPos="30000" fadeDir="5400012" kx="0" rotWithShape="0" algn="bl" stPos="0" sy="-100000" ky="0"/>
            </a:effectLst>
          </p:spPr>
          <p:txBody>
            <a:bodyPr anchorCtr="0" anchor="ctr" bIns="61975" lIns="61975" spcFirstLastPara="1" rIns="61975" wrap="square" tIns="61975">
              <a:noAutofit/>
            </a:bodyPr>
            <a:lstStyle/>
            <a:p>
              <a:pPr indent="0" lvl="0" marL="0" marR="0" rtl="0" algn="l">
                <a:lnSpc>
                  <a:spcPct val="100000"/>
                </a:lnSpc>
                <a:spcBef>
                  <a:spcPts val="0"/>
                </a:spcBef>
                <a:spcAft>
                  <a:spcPts val="0"/>
                </a:spcAft>
                <a:buClr>
                  <a:srgbClr val="000000"/>
                </a:buClr>
                <a:buSzPts val="949"/>
                <a:buFont typeface="Arial"/>
                <a:buNone/>
              </a:pPr>
              <a:r>
                <a:t/>
              </a:r>
              <a:endParaRPr b="0" i="0" sz="949" u="none" cap="none" strike="noStrike">
                <a:solidFill>
                  <a:srgbClr val="08153D"/>
                </a:solidFill>
                <a:latin typeface="Arial"/>
                <a:ea typeface="Arial"/>
                <a:cs typeface="Arial"/>
                <a:sym typeface="Arial"/>
              </a:endParaRPr>
            </a:p>
          </p:txBody>
        </p:sp>
        <p:sp>
          <p:nvSpPr>
            <p:cNvPr id="391" name="Google Shape;391;p38"/>
            <p:cNvSpPr/>
            <p:nvPr/>
          </p:nvSpPr>
          <p:spPr>
            <a:xfrm>
              <a:off x="5275975" y="4344850"/>
              <a:ext cx="470150" cy="334025"/>
            </a:xfrm>
            <a:custGeom>
              <a:rect b="b" l="l" r="r" t="t"/>
              <a:pathLst>
                <a:path extrusionOk="0" h="13361" w="18806">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08153D"/>
            </a:solidFill>
            <a:ln>
              <a:noFill/>
            </a:ln>
            <a:effectLst>
              <a:outerShdw blurRad="38733" rotWithShape="0" algn="bl" dir="5400000" dist="12911">
                <a:srgbClr val="000000">
                  <a:alpha val="50000"/>
                </a:srgbClr>
              </a:outerShdw>
              <a:reflection blurRad="0" dir="5400000" dist="25822" endA="0" endPos="30000" fadeDir="5400012" kx="0" rotWithShape="0" algn="bl" stPos="0" sy="-100000" ky="0"/>
            </a:effectLst>
          </p:spPr>
          <p:txBody>
            <a:bodyPr anchorCtr="0" anchor="ctr" bIns="61975" lIns="61975" spcFirstLastPara="1" rIns="61975" wrap="square" tIns="61975">
              <a:noAutofit/>
            </a:bodyPr>
            <a:lstStyle/>
            <a:p>
              <a:pPr indent="0" lvl="0" marL="0" marR="0" rtl="0" algn="l">
                <a:lnSpc>
                  <a:spcPct val="100000"/>
                </a:lnSpc>
                <a:spcBef>
                  <a:spcPts val="0"/>
                </a:spcBef>
                <a:spcAft>
                  <a:spcPts val="0"/>
                </a:spcAft>
                <a:buClr>
                  <a:srgbClr val="000000"/>
                </a:buClr>
                <a:buSzPts val="949"/>
                <a:buFont typeface="Arial"/>
                <a:buNone/>
              </a:pPr>
              <a:r>
                <a:t/>
              </a:r>
              <a:endParaRPr b="0" i="0" sz="949" u="none" cap="none" strike="noStrike">
                <a:solidFill>
                  <a:srgbClr val="08153D"/>
                </a:solidFill>
                <a:latin typeface="Arial"/>
                <a:ea typeface="Arial"/>
                <a:cs typeface="Arial"/>
                <a:sym typeface="Arial"/>
              </a:endParaRPr>
            </a:p>
          </p:txBody>
        </p:sp>
      </p:grpSp>
      <p:grpSp>
        <p:nvGrpSpPr>
          <p:cNvPr id="392" name="Google Shape;392;p38"/>
          <p:cNvGrpSpPr/>
          <p:nvPr/>
        </p:nvGrpSpPr>
        <p:grpSpPr>
          <a:xfrm>
            <a:off x="1835791" y="900364"/>
            <a:ext cx="323792" cy="274189"/>
            <a:chOff x="5275975" y="4344850"/>
            <a:chExt cx="470150" cy="398125"/>
          </a:xfrm>
        </p:grpSpPr>
        <p:sp>
          <p:nvSpPr>
            <p:cNvPr id="393" name="Google Shape;393;p38"/>
            <p:cNvSpPr/>
            <p:nvPr/>
          </p:nvSpPr>
          <p:spPr>
            <a:xfrm>
              <a:off x="5661250" y="4690450"/>
              <a:ext cx="65950" cy="52525"/>
            </a:xfrm>
            <a:custGeom>
              <a:rect b="b" l="l" r="r" t="t"/>
              <a:pathLst>
                <a:path extrusionOk="0" h="2101" w="2638">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solidFill>
              <a:srgbClr val="08153D"/>
            </a:solidFill>
            <a:ln>
              <a:noFill/>
            </a:ln>
          </p:spPr>
          <p:txBody>
            <a:bodyPr anchorCtr="0" anchor="ctr" bIns="75325" lIns="75325" spcFirstLastPara="1" rIns="75325" wrap="square" tIns="75325">
              <a:noAutofit/>
            </a:bodyPr>
            <a:lstStyle/>
            <a:p>
              <a:pPr indent="0" lvl="0" marL="0" marR="0" rtl="0" algn="l">
                <a:lnSpc>
                  <a:spcPct val="100000"/>
                </a:lnSpc>
                <a:spcBef>
                  <a:spcPts val="0"/>
                </a:spcBef>
                <a:spcAft>
                  <a:spcPts val="0"/>
                </a:spcAft>
                <a:buClr>
                  <a:srgbClr val="000000"/>
                </a:buClr>
                <a:buSzPts val="1153"/>
                <a:buFont typeface="Arial"/>
                <a:buNone/>
              </a:pPr>
              <a:r>
                <a:t/>
              </a:r>
              <a:endParaRPr b="0" i="0" sz="1153" u="none" cap="none" strike="noStrike">
                <a:solidFill>
                  <a:srgbClr val="08153D"/>
                </a:solidFill>
                <a:latin typeface="Arial"/>
                <a:ea typeface="Arial"/>
                <a:cs typeface="Arial"/>
                <a:sym typeface="Arial"/>
              </a:endParaRPr>
            </a:p>
          </p:txBody>
        </p:sp>
        <p:sp>
          <p:nvSpPr>
            <p:cNvPr id="394" name="Google Shape;394;p38"/>
            <p:cNvSpPr/>
            <p:nvPr/>
          </p:nvSpPr>
          <p:spPr>
            <a:xfrm>
              <a:off x="5294900" y="4690450"/>
              <a:ext cx="65950" cy="52525"/>
            </a:xfrm>
            <a:custGeom>
              <a:rect b="b" l="l" r="r" t="t"/>
              <a:pathLst>
                <a:path extrusionOk="0" h="2101" w="2638">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solidFill>
              <a:srgbClr val="08153D"/>
            </a:solidFill>
            <a:ln>
              <a:noFill/>
            </a:ln>
          </p:spPr>
          <p:txBody>
            <a:bodyPr anchorCtr="0" anchor="ctr" bIns="75325" lIns="75325" spcFirstLastPara="1" rIns="75325" wrap="square" tIns="75325">
              <a:noAutofit/>
            </a:bodyPr>
            <a:lstStyle/>
            <a:p>
              <a:pPr indent="0" lvl="0" marL="0" marR="0" rtl="0" algn="l">
                <a:lnSpc>
                  <a:spcPct val="100000"/>
                </a:lnSpc>
                <a:spcBef>
                  <a:spcPts val="0"/>
                </a:spcBef>
                <a:spcAft>
                  <a:spcPts val="0"/>
                </a:spcAft>
                <a:buClr>
                  <a:srgbClr val="000000"/>
                </a:buClr>
                <a:buSzPts val="1153"/>
                <a:buFont typeface="Arial"/>
                <a:buNone/>
              </a:pPr>
              <a:r>
                <a:t/>
              </a:r>
              <a:endParaRPr b="0" i="0" sz="1153" u="none" cap="none" strike="noStrike">
                <a:solidFill>
                  <a:srgbClr val="08153D"/>
                </a:solidFill>
                <a:latin typeface="Arial"/>
                <a:ea typeface="Arial"/>
                <a:cs typeface="Arial"/>
                <a:sym typeface="Arial"/>
              </a:endParaRPr>
            </a:p>
          </p:txBody>
        </p:sp>
        <p:sp>
          <p:nvSpPr>
            <p:cNvPr id="395" name="Google Shape;395;p38"/>
            <p:cNvSpPr/>
            <p:nvPr/>
          </p:nvSpPr>
          <p:spPr>
            <a:xfrm>
              <a:off x="5275975" y="4344850"/>
              <a:ext cx="470150" cy="334025"/>
            </a:xfrm>
            <a:custGeom>
              <a:rect b="b" l="l" r="r" t="t"/>
              <a:pathLst>
                <a:path extrusionOk="0" h="13361" w="18806">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08153D"/>
            </a:solidFill>
            <a:ln>
              <a:noFill/>
            </a:ln>
          </p:spPr>
          <p:txBody>
            <a:bodyPr anchorCtr="0" anchor="ctr" bIns="75325" lIns="75325" spcFirstLastPara="1" rIns="75325" wrap="square" tIns="75325">
              <a:noAutofit/>
            </a:bodyPr>
            <a:lstStyle/>
            <a:p>
              <a:pPr indent="0" lvl="0" marL="0" marR="0" rtl="0" algn="l">
                <a:lnSpc>
                  <a:spcPct val="100000"/>
                </a:lnSpc>
                <a:spcBef>
                  <a:spcPts val="0"/>
                </a:spcBef>
                <a:spcAft>
                  <a:spcPts val="0"/>
                </a:spcAft>
                <a:buClr>
                  <a:srgbClr val="000000"/>
                </a:buClr>
                <a:buSzPts val="1153"/>
                <a:buFont typeface="Arial"/>
                <a:buNone/>
              </a:pPr>
              <a:r>
                <a:t/>
              </a:r>
              <a:endParaRPr b="0" i="0" sz="1153" u="none" cap="none" strike="noStrike">
                <a:solidFill>
                  <a:srgbClr val="08153D"/>
                </a:solidFill>
                <a:latin typeface="Arial"/>
                <a:ea typeface="Arial"/>
                <a:cs typeface="Arial"/>
                <a:sym typeface="Arial"/>
              </a:endParaRPr>
            </a:p>
          </p:txBody>
        </p:sp>
      </p:grpSp>
      <p:pic>
        <p:nvPicPr>
          <p:cNvPr id="396" name="Google Shape;396;p38"/>
          <p:cNvPicPr preferRelativeResize="0"/>
          <p:nvPr/>
        </p:nvPicPr>
        <p:blipFill rotWithShape="1">
          <a:blip r:embed="rId3">
            <a:alphaModFix/>
          </a:blip>
          <a:srcRect b="0" l="0" r="0" t="0"/>
          <a:stretch/>
        </p:blipFill>
        <p:spPr>
          <a:xfrm>
            <a:off x="6826125" y="819625"/>
            <a:ext cx="479100" cy="479100"/>
          </a:xfrm>
          <a:prstGeom prst="rect">
            <a:avLst/>
          </a:prstGeom>
          <a:noFill/>
          <a:ln>
            <a:noFill/>
          </a:ln>
        </p:spPr>
      </p:pic>
      <p:grpSp>
        <p:nvGrpSpPr>
          <p:cNvPr id="397" name="Google Shape;397;p38"/>
          <p:cNvGrpSpPr/>
          <p:nvPr/>
        </p:nvGrpSpPr>
        <p:grpSpPr>
          <a:xfrm>
            <a:off x="7302625" y="900523"/>
            <a:ext cx="393045" cy="332833"/>
            <a:chOff x="5275975" y="4344850"/>
            <a:chExt cx="470150" cy="398125"/>
          </a:xfrm>
        </p:grpSpPr>
        <p:sp>
          <p:nvSpPr>
            <p:cNvPr id="398" name="Google Shape;398;p38"/>
            <p:cNvSpPr/>
            <p:nvPr/>
          </p:nvSpPr>
          <p:spPr>
            <a:xfrm>
              <a:off x="5661250" y="4690450"/>
              <a:ext cx="65950" cy="52525"/>
            </a:xfrm>
            <a:custGeom>
              <a:rect b="b" l="l" r="r" t="t"/>
              <a:pathLst>
                <a:path extrusionOk="0" h="2101" w="2638">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solidFill>
              <a:srgbClr val="0815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8153D"/>
                </a:solidFill>
                <a:latin typeface="Arial"/>
                <a:ea typeface="Arial"/>
                <a:cs typeface="Arial"/>
                <a:sym typeface="Arial"/>
              </a:endParaRPr>
            </a:p>
          </p:txBody>
        </p:sp>
        <p:sp>
          <p:nvSpPr>
            <p:cNvPr id="399" name="Google Shape;399;p38"/>
            <p:cNvSpPr/>
            <p:nvPr/>
          </p:nvSpPr>
          <p:spPr>
            <a:xfrm>
              <a:off x="5294900" y="4690450"/>
              <a:ext cx="65950" cy="52525"/>
            </a:xfrm>
            <a:custGeom>
              <a:rect b="b" l="l" r="r" t="t"/>
              <a:pathLst>
                <a:path extrusionOk="0" h="2101" w="2638">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solidFill>
              <a:srgbClr val="0815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8153D"/>
                </a:solidFill>
                <a:latin typeface="Arial"/>
                <a:ea typeface="Arial"/>
                <a:cs typeface="Arial"/>
                <a:sym typeface="Arial"/>
              </a:endParaRPr>
            </a:p>
          </p:txBody>
        </p:sp>
        <p:sp>
          <p:nvSpPr>
            <p:cNvPr id="400" name="Google Shape;400;p38"/>
            <p:cNvSpPr/>
            <p:nvPr/>
          </p:nvSpPr>
          <p:spPr>
            <a:xfrm>
              <a:off x="5275975" y="4344850"/>
              <a:ext cx="470150" cy="334025"/>
            </a:xfrm>
            <a:custGeom>
              <a:rect b="b" l="l" r="r" t="t"/>
              <a:pathLst>
                <a:path extrusionOk="0" h="13361" w="18806">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0815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8153D"/>
                </a:solidFill>
                <a:latin typeface="Arial"/>
                <a:ea typeface="Arial"/>
                <a:cs typeface="Arial"/>
                <a:sym typeface="Arial"/>
              </a:endParaRPr>
            </a:p>
          </p:txBody>
        </p:sp>
      </p:grpSp>
      <p:sp>
        <p:nvSpPr>
          <p:cNvPr descr="An image of a square box titled &quot;Non-Tactical Vehicle Purchasing,&quot; featuring text that states a mandatory source and aims to drive $1.2 billion in savings over five years." id="401" name="Google Shape;401;p38"/>
          <p:cNvSpPr/>
          <p:nvPr/>
        </p:nvSpPr>
        <p:spPr>
          <a:xfrm>
            <a:off x="614550" y="1191325"/>
            <a:ext cx="2344800" cy="3339600"/>
          </a:xfrm>
          <a:prstGeom prst="roundRect">
            <a:avLst>
              <a:gd fmla="val 16667" name="adj"/>
            </a:avLst>
          </a:prstGeom>
          <a:solidFill>
            <a:schemeClr val="lt2"/>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38"/>
          <p:cNvSpPr txBox="1"/>
          <p:nvPr/>
        </p:nvSpPr>
        <p:spPr>
          <a:xfrm>
            <a:off x="614538" y="1220205"/>
            <a:ext cx="2344800" cy="274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erriweather"/>
                <a:ea typeface="Merriweather"/>
                <a:cs typeface="Merriweather"/>
                <a:sym typeface="Merriweather"/>
              </a:rPr>
              <a:t>Non-Tactical Vehicle Purchasing</a:t>
            </a:r>
            <a:endParaRPr b="1" i="0" sz="1400" u="none" cap="none" strike="noStrike">
              <a:solidFill>
                <a:srgbClr val="000000"/>
              </a:solidFill>
              <a:latin typeface="Merriweather"/>
              <a:ea typeface="Merriweather"/>
              <a:cs typeface="Merriweather"/>
              <a:sym typeface="Merriweather"/>
            </a:endParaRPr>
          </a:p>
        </p:txBody>
      </p:sp>
      <p:graphicFrame>
        <p:nvGraphicFramePr>
          <p:cNvPr id="403" name="Google Shape;403;p38"/>
          <p:cNvGraphicFramePr/>
          <p:nvPr/>
        </p:nvGraphicFramePr>
        <p:xfrm>
          <a:off x="706675" y="1776125"/>
          <a:ext cx="3000000" cy="3000000"/>
        </p:xfrm>
        <a:graphic>
          <a:graphicData uri="http://schemas.openxmlformats.org/drawingml/2006/table">
            <a:tbl>
              <a:tblPr firstRow="1">
                <a:noFill/>
                <a:tableStyleId>{1A066FDC-22BE-456B-BBB5-960A23A1494C}</a:tableStyleId>
              </a:tblPr>
              <a:tblGrid>
                <a:gridCol w="2185375"/>
              </a:tblGrid>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lt2"/>
                        </a:solidFil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28575">
                      <a:solidFill>
                        <a:srgbClr val="B11117"/>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sp>
        <p:nvSpPr>
          <p:cNvPr id="404" name="Google Shape;404;p38"/>
          <p:cNvSpPr txBox="1"/>
          <p:nvPr/>
        </p:nvSpPr>
        <p:spPr>
          <a:xfrm>
            <a:off x="614550" y="1727985"/>
            <a:ext cx="2145000" cy="2344800"/>
          </a:xfrm>
          <a:prstGeom prst="rect">
            <a:avLst/>
          </a:prstGeom>
          <a:noFill/>
          <a:ln>
            <a:noFill/>
          </a:ln>
        </p:spPr>
        <p:txBody>
          <a:bodyPr anchorCtr="0" anchor="t" bIns="91425" lIns="91425" spcFirstLastPara="1" rIns="91425" wrap="square" tIns="91425">
            <a:noAutofit/>
          </a:bodyPr>
          <a:lstStyle/>
          <a:p>
            <a:pPr indent="-131567" lvl="0" marL="147052"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Mandatory source</a:t>
            </a:r>
            <a:endParaRPr b="0" i="0" sz="1300" u="none" cap="none" strike="noStrike">
              <a:solidFill>
                <a:schemeClr val="dk1"/>
              </a:solidFill>
              <a:latin typeface="Arial"/>
              <a:ea typeface="Arial"/>
              <a:cs typeface="Arial"/>
              <a:sym typeface="Arial"/>
            </a:endParaRPr>
          </a:p>
          <a:p>
            <a:pPr indent="-131567" lvl="0" marL="147052"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Drive $1.2B in savings over 5 years by standardization, volume, and streamlined ordering</a:t>
            </a:r>
            <a:endParaRPr b="0" i="0" sz="1300" u="none" cap="none" strike="noStrike">
              <a:solidFill>
                <a:schemeClr val="dk1"/>
              </a:solidFill>
              <a:latin typeface="Arial"/>
              <a:ea typeface="Arial"/>
              <a:cs typeface="Arial"/>
              <a:sym typeface="Arial"/>
            </a:endParaRPr>
          </a:p>
          <a:p>
            <a:pPr indent="-131567" lvl="0" marL="147052"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Comprehensive support with engineering services for compliance and custom solutions</a:t>
            </a:r>
            <a:endParaRPr b="0" i="0" sz="1300" u="none" cap="none" strike="noStrike">
              <a:solidFill>
                <a:schemeClr val="dk1"/>
              </a:solidFill>
              <a:latin typeface="Arial"/>
              <a:ea typeface="Arial"/>
              <a:cs typeface="Arial"/>
              <a:sym typeface="Arial"/>
            </a:endParaRPr>
          </a:p>
          <a:p>
            <a:pPr indent="-131567" lvl="0" marL="147052"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Annual purchases of ~41K vehicles</a:t>
            </a:r>
            <a:endParaRPr b="0" i="0" sz="1300" u="none" cap="none" strike="noStrike">
              <a:solidFill>
                <a:schemeClr val="dk1"/>
              </a:solidFill>
              <a:latin typeface="Arial"/>
              <a:ea typeface="Arial"/>
              <a:cs typeface="Arial"/>
              <a:sym typeface="Arial"/>
            </a:endParaRPr>
          </a:p>
        </p:txBody>
      </p:sp>
      <p:sp>
        <p:nvSpPr>
          <p:cNvPr descr="An image of a square box with the header Non-Tactical Vehicle Leasing, featuring bold text stating rates 30% lower than commercial options and 20% lower than agency-owned fleets." id="405" name="Google Shape;405;p38"/>
          <p:cNvSpPr/>
          <p:nvPr/>
        </p:nvSpPr>
        <p:spPr>
          <a:xfrm>
            <a:off x="3225060" y="1057730"/>
            <a:ext cx="2706600" cy="3577800"/>
          </a:xfrm>
          <a:prstGeom prst="rect">
            <a:avLst/>
          </a:prstGeom>
          <a:noFill/>
          <a:ln cap="flat" cmpd="sng" w="28575">
            <a:solidFill>
              <a:srgbClr val="FF0000"/>
            </a:solidFill>
            <a:prstDash val="solid"/>
            <a:round/>
            <a:headEnd len="sm" w="sm" type="none"/>
            <a:tailEnd len="sm" w="sm" type="none"/>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An image of a square box with the header Non-Tactical Vehicle Leasing, featuring bold text stating rates 30% lower than commercial options and 20% lower than agency-owned fleets." id="406" name="Google Shape;406;p38"/>
          <p:cNvSpPr/>
          <p:nvPr/>
        </p:nvSpPr>
        <p:spPr>
          <a:xfrm>
            <a:off x="3399600" y="1191325"/>
            <a:ext cx="2344800" cy="3339600"/>
          </a:xfrm>
          <a:prstGeom prst="roundRect">
            <a:avLst>
              <a:gd fmla="val 16667" name="adj"/>
            </a:avLst>
          </a:prstGeom>
          <a:solidFill>
            <a:schemeClr val="lt2"/>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38"/>
          <p:cNvSpPr txBox="1"/>
          <p:nvPr/>
        </p:nvSpPr>
        <p:spPr>
          <a:xfrm>
            <a:off x="3433252" y="1220201"/>
            <a:ext cx="2344800" cy="274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erriweather"/>
                <a:ea typeface="Merriweather"/>
                <a:cs typeface="Merriweather"/>
                <a:sym typeface="Merriweather"/>
              </a:rPr>
              <a:t>Non-Tactical Vehicle Leasing</a:t>
            </a:r>
            <a:endParaRPr b="1" i="0" sz="1400" u="none" cap="none" strike="noStrike">
              <a:solidFill>
                <a:srgbClr val="000000"/>
              </a:solidFill>
              <a:latin typeface="Merriweather"/>
              <a:ea typeface="Merriweather"/>
              <a:cs typeface="Merriweather"/>
              <a:sym typeface="Merriweather"/>
            </a:endParaRPr>
          </a:p>
        </p:txBody>
      </p:sp>
      <p:grpSp>
        <p:nvGrpSpPr>
          <p:cNvPr id="408" name="Google Shape;408;p38"/>
          <p:cNvGrpSpPr/>
          <p:nvPr/>
        </p:nvGrpSpPr>
        <p:grpSpPr>
          <a:xfrm>
            <a:off x="4369500" y="965885"/>
            <a:ext cx="393045" cy="332833"/>
            <a:chOff x="5275975" y="4344850"/>
            <a:chExt cx="470150" cy="398125"/>
          </a:xfrm>
        </p:grpSpPr>
        <p:sp>
          <p:nvSpPr>
            <p:cNvPr id="409" name="Google Shape;409;p38"/>
            <p:cNvSpPr/>
            <p:nvPr/>
          </p:nvSpPr>
          <p:spPr>
            <a:xfrm>
              <a:off x="5661250" y="4690450"/>
              <a:ext cx="65950" cy="52525"/>
            </a:xfrm>
            <a:custGeom>
              <a:rect b="b" l="l" r="r" t="t"/>
              <a:pathLst>
                <a:path extrusionOk="0" h="2101" w="2638">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solidFill>
              <a:srgbClr val="0815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8153D"/>
                </a:solidFill>
                <a:latin typeface="Arial"/>
                <a:ea typeface="Arial"/>
                <a:cs typeface="Arial"/>
                <a:sym typeface="Arial"/>
              </a:endParaRPr>
            </a:p>
          </p:txBody>
        </p:sp>
        <p:sp>
          <p:nvSpPr>
            <p:cNvPr id="410" name="Google Shape;410;p38"/>
            <p:cNvSpPr/>
            <p:nvPr/>
          </p:nvSpPr>
          <p:spPr>
            <a:xfrm>
              <a:off x="5294900" y="4690450"/>
              <a:ext cx="65950" cy="52525"/>
            </a:xfrm>
            <a:custGeom>
              <a:rect b="b" l="l" r="r" t="t"/>
              <a:pathLst>
                <a:path extrusionOk="0" h="2101" w="2638">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solidFill>
              <a:srgbClr val="0815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8153D"/>
                </a:solidFill>
                <a:latin typeface="Arial"/>
                <a:ea typeface="Arial"/>
                <a:cs typeface="Arial"/>
                <a:sym typeface="Arial"/>
              </a:endParaRPr>
            </a:p>
          </p:txBody>
        </p:sp>
        <p:sp>
          <p:nvSpPr>
            <p:cNvPr id="411" name="Google Shape;411;p38"/>
            <p:cNvSpPr/>
            <p:nvPr/>
          </p:nvSpPr>
          <p:spPr>
            <a:xfrm>
              <a:off x="5275975" y="4344850"/>
              <a:ext cx="470150" cy="334025"/>
            </a:xfrm>
            <a:custGeom>
              <a:rect b="b" l="l" r="r" t="t"/>
              <a:pathLst>
                <a:path extrusionOk="0" h="13361" w="18806">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0815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8153D"/>
                </a:solidFill>
                <a:latin typeface="Arial"/>
                <a:ea typeface="Arial"/>
                <a:cs typeface="Arial"/>
                <a:sym typeface="Arial"/>
              </a:endParaRPr>
            </a:p>
          </p:txBody>
        </p:sp>
      </p:grpSp>
      <p:sp>
        <p:nvSpPr>
          <p:cNvPr id="412" name="Google Shape;412;p38"/>
          <p:cNvSpPr txBox="1"/>
          <p:nvPr/>
        </p:nvSpPr>
        <p:spPr>
          <a:xfrm>
            <a:off x="4557338" y="749325"/>
            <a:ext cx="4791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900"/>
              <a:buFont typeface="Arial"/>
              <a:buNone/>
            </a:pPr>
            <a:r>
              <a:rPr b="0" i="0" lang="en" sz="2900" u="none" cap="none" strike="noStrike">
                <a:solidFill>
                  <a:srgbClr val="08153D"/>
                </a:solidFill>
                <a:latin typeface="Open Sans Light"/>
                <a:ea typeface="Open Sans Light"/>
                <a:cs typeface="Open Sans Light"/>
                <a:sym typeface="Open Sans Light"/>
              </a:rPr>
              <a:t>🔑</a:t>
            </a:r>
            <a:endParaRPr b="0" i="0" sz="700" u="none" cap="none" strike="noStrike">
              <a:solidFill>
                <a:srgbClr val="000000"/>
              </a:solidFill>
              <a:latin typeface="Arial"/>
              <a:ea typeface="Arial"/>
              <a:cs typeface="Arial"/>
              <a:sym typeface="Arial"/>
            </a:endParaRPr>
          </a:p>
        </p:txBody>
      </p:sp>
      <p:graphicFrame>
        <p:nvGraphicFramePr>
          <p:cNvPr id="413" name="Google Shape;413;p38"/>
          <p:cNvGraphicFramePr/>
          <p:nvPr/>
        </p:nvGraphicFramePr>
        <p:xfrm>
          <a:off x="3479313" y="1776125"/>
          <a:ext cx="3000000" cy="3000000"/>
        </p:xfrm>
        <a:graphic>
          <a:graphicData uri="http://schemas.openxmlformats.org/drawingml/2006/table">
            <a:tbl>
              <a:tblPr firstRow="1">
                <a:noFill/>
                <a:tableStyleId>{1A066FDC-22BE-456B-BBB5-960A23A1494C}</a:tableStyleId>
              </a:tblPr>
              <a:tblGrid>
                <a:gridCol w="2185375"/>
              </a:tblGrid>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lt2"/>
                        </a:solidFil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28575">
                      <a:solidFill>
                        <a:srgbClr val="B11117"/>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sp>
        <p:nvSpPr>
          <p:cNvPr id="414" name="Google Shape;414;p38"/>
          <p:cNvSpPr txBox="1"/>
          <p:nvPr/>
        </p:nvSpPr>
        <p:spPr>
          <a:xfrm>
            <a:off x="3418400" y="1736450"/>
            <a:ext cx="2455500" cy="2344800"/>
          </a:xfrm>
          <a:prstGeom prst="rect">
            <a:avLst/>
          </a:prstGeom>
          <a:noFill/>
          <a:ln>
            <a:noFill/>
          </a:ln>
        </p:spPr>
        <p:txBody>
          <a:bodyPr anchorCtr="0" anchor="t" bIns="91425" lIns="91425" spcFirstLastPara="1" rIns="91425" wrap="square" tIns="91425">
            <a:noAutofit/>
          </a:bodyPr>
          <a:lstStyle/>
          <a:p>
            <a:pPr indent="-133793" lvl="0" marL="153730"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Non-mandatory service with global operations &amp; commercial sector reliance</a:t>
            </a:r>
            <a:endParaRPr b="0" i="0" sz="1300" u="none" cap="none" strike="noStrike">
              <a:solidFill>
                <a:schemeClr val="dk1"/>
              </a:solidFill>
              <a:latin typeface="Arial"/>
              <a:ea typeface="Arial"/>
              <a:cs typeface="Arial"/>
              <a:sym typeface="Arial"/>
            </a:endParaRPr>
          </a:p>
          <a:p>
            <a:pPr indent="-133793" lvl="0" marL="153730"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Full-service leasing: </a:t>
            </a:r>
            <a:r>
              <a:rPr b="1" i="0" lang="en" sz="1300" u="sng" cap="none" strike="noStrike">
                <a:solidFill>
                  <a:schemeClr val="dk1"/>
                </a:solidFill>
                <a:latin typeface="Arial"/>
                <a:ea typeface="Arial"/>
                <a:cs typeface="Arial"/>
                <a:sym typeface="Arial"/>
              </a:rPr>
              <a:t>rates 30% lower than commercial options and 20% lower than agency-owned fleets</a:t>
            </a:r>
            <a:endParaRPr b="0" i="0" sz="1300" u="none" cap="none" strike="noStrike">
              <a:solidFill>
                <a:schemeClr val="dk1"/>
              </a:solidFill>
              <a:latin typeface="Arial"/>
              <a:ea typeface="Arial"/>
              <a:cs typeface="Arial"/>
              <a:sym typeface="Arial"/>
            </a:endParaRPr>
          </a:p>
          <a:p>
            <a:pPr indent="-133793" lvl="0" marL="153730"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Centralized support reduces overhead for agencies </a:t>
            </a:r>
            <a:endParaRPr b="0" i="0" sz="1300" u="none" cap="none" strike="noStrike">
              <a:solidFill>
                <a:schemeClr val="dk1"/>
              </a:solidFill>
              <a:latin typeface="Arial"/>
              <a:ea typeface="Arial"/>
              <a:cs typeface="Arial"/>
              <a:sym typeface="Arial"/>
            </a:endParaRPr>
          </a:p>
          <a:p>
            <a:pPr indent="-133793" lvl="0" marL="153730"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Compliance with the FAR &amp; other regulations &amp; laws</a:t>
            </a:r>
            <a:endParaRPr b="0" i="0" sz="1300" u="none" cap="none" strike="noStrike">
              <a:solidFill>
                <a:schemeClr val="dk1"/>
              </a:solidFill>
              <a:latin typeface="Arial"/>
              <a:ea typeface="Arial"/>
              <a:cs typeface="Arial"/>
              <a:sym typeface="Arial"/>
            </a:endParaRPr>
          </a:p>
          <a:p>
            <a:pPr indent="-133793" lvl="0" marL="153730"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Manage ⅓ of federal fleet (~230K+ vehicles)</a:t>
            </a:r>
            <a:endParaRPr b="0" i="0" sz="1300" u="none" cap="none" strike="noStrike">
              <a:solidFill>
                <a:schemeClr val="dk1"/>
              </a:solidFill>
              <a:latin typeface="Arial"/>
              <a:ea typeface="Arial"/>
              <a:cs typeface="Arial"/>
              <a:sym typeface="Arial"/>
            </a:endParaRPr>
          </a:p>
        </p:txBody>
      </p:sp>
      <p:sp>
        <p:nvSpPr>
          <p:cNvPr descr="An image of a square box labeled &quot;Short-Term Vehicle &amp; Equipment Rental,&quot; featuring a note that states it is a non-mandatory source with streamlined contracting and competitive pricing." id="415" name="Google Shape;415;p38"/>
          <p:cNvSpPr/>
          <p:nvPr/>
        </p:nvSpPr>
        <p:spPr>
          <a:xfrm>
            <a:off x="6251950" y="1218300"/>
            <a:ext cx="2344800" cy="3339600"/>
          </a:xfrm>
          <a:prstGeom prst="roundRect">
            <a:avLst>
              <a:gd fmla="val 16667" name="adj"/>
            </a:avLst>
          </a:prstGeom>
          <a:solidFill>
            <a:schemeClr val="lt2"/>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38"/>
          <p:cNvSpPr txBox="1"/>
          <p:nvPr/>
        </p:nvSpPr>
        <p:spPr>
          <a:xfrm>
            <a:off x="6251946" y="1230271"/>
            <a:ext cx="2344800" cy="274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erriweather"/>
                <a:ea typeface="Merriweather"/>
                <a:cs typeface="Merriweather"/>
                <a:sym typeface="Merriweather"/>
              </a:rPr>
              <a:t>Short Term Vehicle &amp; Equipment Rental</a:t>
            </a:r>
            <a:endParaRPr b="1" i="0" sz="1400" u="none" cap="none" strike="noStrike">
              <a:solidFill>
                <a:srgbClr val="000000"/>
              </a:solidFill>
              <a:latin typeface="Merriweather"/>
              <a:ea typeface="Merriweather"/>
              <a:cs typeface="Merriweather"/>
              <a:sym typeface="Merriweather"/>
            </a:endParaRPr>
          </a:p>
        </p:txBody>
      </p:sp>
      <p:graphicFrame>
        <p:nvGraphicFramePr>
          <p:cNvPr id="417" name="Google Shape;417;p38"/>
          <p:cNvGraphicFramePr/>
          <p:nvPr/>
        </p:nvGraphicFramePr>
        <p:xfrm>
          <a:off x="6331654" y="1776126"/>
          <a:ext cx="3000000" cy="3000000"/>
        </p:xfrm>
        <a:graphic>
          <a:graphicData uri="http://schemas.openxmlformats.org/drawingml/2006/table">
            <a:tbl>
              <a:tblPr firstRow="1">
                <a:noFill/>
                <a:tableStyleId>{1A066FDC-22BE-456B-BBB5-960A23A1494C}</a:tableStyleId>
              </a:tblPr>
              <a:tblGrid>
                <a:gridCol w="2185375"/>
              </a:tblGrid>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lt2"/>
                        </a:solidFil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28575">
                      <a:solidFill>
                        <a:srgbClr val="B11117"/>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sp>
        <p:nvSpPr>
          <p:cNvPr id="418" name="Google Shape;418;p38"/>
          <p:cNvSpPr txBox="1"/>
          <p:nvPr/>
        </p:nvSpPr>
        <p:spPr>
          <a:xfrm>
            <a:off x="6249220" y="1731760"/>
            <a:ext cx="2265000" cy="2655900"/>
          </a:xfrm>
          <a:prstGeom prst="rect">
            <a:avLst/>
          </a:prstGeom>
          <a:noFill/>
          <a:ln>
            <a:noFill/>
          </a:ln>
        </p:spPr>
        <p:txBody>
          <a:bodyPr anchorCtr="0" anchor="t" bIns="91425" lIns="91425" spcFirstLastPara="1" rIns="91425" wrap="square" tIns="91425">
            <a:spAutoFit/>
          </a:bodyPr>
          <a:lstStyle/>
          <a:p>
            <a:pPr indent="-134330" lvl="0" marL="155341"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Non-mandatory service</a:t>
            </a:r>
            <a:endParaRPr b="0" i="0" sz="1300" u="none" cap="none" strike="noStrike">
              <a:solidFill>
                <a:schemeClr val="dk1"/>
              </a:solidFill>
              <a:latin typeface="Arial"/>
              <a:ea typeface="Arial"/>
              <a:cs typeface="Arial"/>
              <a:sym typeface="Arial"/>
            </a:endParaRPr>
          </a:p>
          <a:p>
            <a:pPr indent="-134330" lvl="0" marL="155341"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Flexible rentals for up to 120 days for seasonal, surge, maintenance, and emergency needs</a:t>
            </a:r>
            <a:endParaRPr b="0" i="0" sz="1300" u="none" cap="none" strike="noStrike">
              <a:solidFill>
                <a:schemeClr val="dk1"/>
              </a:solidFill>
              <a:latin typeface="Arial"/>
              <a:ea typeface="Arial"/>
              <a:cs typeface="Arial"/>
              <a:sym typeface="Arial"/>
            </a:endParaRPr>
          </a:p>
          <a:p>
            <a:pPr indent="-134330" lvl="0" marL="155341"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Streamlined contracting, competitive pricing and 24/7 ordering</a:t>
            </a:r>
            <a:endParaRPr b="0" i="0" sz="1300" u="none" cap="none" strike="noStrike">
              <a:solidFill>
                <a:schemeClr val="dk1"/>
              </a:solidFill>
              <a:latin typeface="Arial"/>
              <a:ea typeface="Arial"/>
              <a:cs typeface="Arial"/>
              <a:sym typeface="Arial"/>
            </a:endParaRPr>
          </a:p>
          <a:p>
            <a:pPr indent="-134330" lvl="0" marL="155341"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Easy access to exactly the right vehicles or equipment for the mission</a:t>
            </a:r>
            <a:endParaRPr b="0" i="0" sz="1300" u="none" cap="none" strike="noStrike">
              <a:solidFill>
                <a:schemeClr val="dk1"/>
              </a:solidFill>
              <a:latin typeface="Arial"/>
              <a:ea typeface="Arial"/>
              <a:cs typeface="Arial"/>
              <a:sym typeface="Arial"/>
            </a:endParaRPr>
          </a:p>
          <a:p>
            <a:pPr indent="-134330" lvl="0" marL="155341" marR="0" rtl="0" algn="l">
              <a:lnSpc>
                <a:spcPct val="95000"/>
              </a:lnSpc>
              <a:spcBef>
                <a:spcPts val="0"/>
              </a:spcBef>
              <a:spcAft>
                <a:spcPts val="0"/>
              </a:spcAft>
              <a:buClr>
                <a:schemeClr val="dk1"/>
              </a:buClr>
              <a:buSzPts val="1300"/>
              <a:buFont typeface="Arial"/>
              <a:buChar char="●"/>
            </a:pPr>
            <a:r>
              <a:rPr b="0" i="0" lang="en" sz="1300" u="none" cap="none" strike="noStrike">
                <a:solidFill>
                  <a:schemeClr val="dk1"/>
                </a:solidFill>
                <a:latin typeface="Arial"/>
                <a:ea typeface="Arial"/>
                <a:cs typeface="Arial"/>
                <a:sym typeface="Arial"/>
              </a:rPr>
              <a:t>Rented 51K assets in FY25</a:t>
            </a:r>
            <a:endParaRPr b="0" i="0" sz="1300" u="none" cap="none" strike="noStrike">
              <a:solidFill>
                <a:schemeClr val="dk1"/>
              </a:solidFill>
              <a:latin typeface="Arial"/>
              <a:ea typeface="Arial"/>
              <a:cs typeface="Arial"/>
              <a:sym typeface="Arial"/>
            </a:endParaRPr>
          </a:p>
        </p:txBody>
      </p:sp>
      <p:sp>
        <p:nvSpPr>
          <p:cNvPr id="419" name="Google Shape;419;p38"/>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9"/>
          <p:cNvSpPr txBox="1"/>
          <p:nvPr>
            <p:ph type="title"/>
          </p:nvPr>
        </p:nvSpPr>
        <p:spPr>
          <a:xfrm>
            <a:off x="311700" y="390175"/>
            <a:ext cx="75798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solidFill>
                  <a:schemeClr val="dk1"/>
                </a:solidFill>
                <a:latin typeface="Merriweather"/>
                <a:ea typeface="Merriweather"/>
                <a:cs typeface="Merriweather"/>
                <a:sym typeface="Merriweather"/>
              </a:rPr>
              <a:t>The Process for Centralizing Fleet Management Under GSA: Vehicle Consolidation</a:t>
            </a:r>
            <a:endParaRPr b="1" sz="1800">
              <a:solidFill>
                <a:schemeClr val="dk1"/>
              </a:solidFill>
              <a:latin typeface="Merriweather"/>
              <a:ea typeface="Merriweather"/>
              <a:cs typeface="Merriweather"/>
              <a:sym typeface="Merriweather"/>
            </a:endParaRPr>
          </a:p>
        </p:txBody>
      </p:sp>
      <p:grpSp>
        <p:nvGrpSpPr>
          <p:cNvPr descr="A graphic image featuring a blue arrow pointing right with a header titled &quot;Asset Transfer.&quot;" id="425" name="Google Shape;425;p39"/>
          <p:cNvGrpSpPr/>
          <p:nvPr/>
        </p:nvGrpSpPr>
        <p:grpSpPr>
          <a:xfrm>
            <a:off x="226263" y="987038"/>
            <a:ext cx="2806800" cy="2980253"/>
            <a:chOff x="199300" y="1190000"/>
            <a:chExt cx="2806800" cy="3482825"/>
          </a:xfrm>
        </p:grpSpPr>
        <p:sp>
          <p:nvSpPr>
            <p:cNvPr id="426" name="Google Shape;426;p39"/>
            <p:cNvSpPr/>
            <p:nvPr/>
          </p:nvSpPr>
          <p:spPr>
            <a:xfrm>
              <a:off x="199300" y="1190000"/>
              <a:ext cx="2806800" cy="782400"/>
            </a:xfrm>
            <a:prstGeom prst="homePlate">
              <a:avLst>
                <a:gd fmla="val 50000" name="adj"/>
              </a:avLst>
            </a:prstGeom>
            <a:solidFill>
              <a:srgbClr val="0737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Arial"/>
                  <a:ea typeface="Arial"/>
                  <a:cs typeface="Arial"/>
                  <a:sym typeface="Arial"/>
                </a:rPr>
                <a:t>Asset Transfer</a:t>
              </a:r>
              <a:endParaRPr b="1" i="0" sz="1700" u="none" cap="none" strike="noStrike">
                <a:solidFill>
                  <a:srgbClr val="FFFFFF"/>
                </a:solidFill>
                <a:latin typeface="Arial"/>
                <a:ea typeface="Arial"/>
                <a:cs typeface="Arial"/>
                <a:sym typeface="Arial"/>
              </a:endParaRPr>
            </a:p>
          </p:txBody>
        </p:sp>
        <p:sp>
          <p:nvSpPr>
            <p:cNvPr id="427" name="Google Shape;427;p39"/>
            <p:cNvSpPr txBox="1"/>
            <p:nvPr/>
          </p:nvSpPr>
          <p:spPr>
            <a:xfrm>
              <a:off x="274361" y="2057125"/>
              <a:ext cx="2236200" cy="2615700"/>
            </a:xfrm>
            <a:prstGeom prst="rect">
              <a:avLst/>
            </a:prstGeom>
            <a:noFill/>
            <a:ln>
              <a:noFill/>
            </a:ln>
          </p:spPr>
          <p:txBody>
            <a:bodyPr anchorCtr="0" anchor="t" bIns="91425" lIns="91425" spcFirstLastPara="1" rIns="91425" wrap="square" tIns="91425">
              <a:noAutofit/>
            </a:bodyPr>
            <a:lstStyle/>
            <a:p>
              <a:pPr indent="-63500" lvl="0" marL="63500" marR="0" rtl="0" algn="l">
                <a:lnSpc>
                  <a:spcPct val="115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Interagency asset transfer of the vehicle to GSA’s ownership</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63500" lvl="0" marL="6350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63500" lvl="0" marL="63500" marR="0" rtl="0" algn="l">
                <a:lnSpc>
                  <a:spcPct val="115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Agencies retain use and custody of vehicles</a:t>
              </a:r>
              <a:endParaRPr b="0" i="0" sz="1300" u="none" cap="none" strike="noStrike">
                <a:solidFill>
                  <a:srgbClr val="000000"/>
                </a:solidFill>
                <a:latin typeface="Arial"/>
                <a:ea typeface="Arial"/>
                <a:cs typeface="Arial"/>
                <a:sym typeface="Arial"/>
              </a:endParaRPr>
            </a:p>
          </p:txBody>
        </p:sp>
      </p:grpSp>
      <p:pic>
        <p:nvPicPr>
          <p:cNvPr id="428" name="Google Shape;428;p39"/>
          <p:cNvPicPr preferRelativeResize="0"/>
          <p:nvPr/>
        </p:nvPicPr>
        <p:blipFill rotWithShape="1">
          <a:blip r:embed="rId3">
            <a:alphaModFix/>
          </a:blip>
          <a:srcRect b="0" l="0" r="0" t="0"/>
          <a:stretch/>
        </p:blipFill>
        <p:spPr>
          <a:xfrm>
            <a:off x="599162" y="2615188"/>
            <a:ext cx="1739600" cy="1279525"/>
          </a:xfrm>
          <a:prstGeom prst="rect">
            <a:avLst/>
          </a:prstGeom>
          <a:noFill/>
          <a:ln>
            <a:noFill/>
          </a:ln>
        </p:spPr>
      </p:pic>
      <p:grpSp>
        <p:nvGrpSpPr>
          <p:cNvPr descr="A graphic image featuring a light blue arrow pointing right with a header titled &quot;Comprehensive GSA Fleet Support.&quot;" id="429" name="Google Shape;429;p39"/>
          <p:cNvGrpSpPr/>
          <p:nvPr/>
        </p:nvGrpSpPr>
        <p:grpSpPr>
          <a:xfrm>
            <a:off x="2739102" y="986838"/>
            <a:ext cx="3234835" cy="1886399"/>
            <a:chOff x="2712140" y="1189766"/>
            <a:chExt cx="3234835" cy="2204510"/>
          </a:xfrm>
        </p:grpSpPr>
        <p:sp>
          <p:nvSpPr>
            <p:cNvPr id="430" name="Google Shape;430;p39"/>
            <p:cNvSpPr/>
            <p:nvPr/>
          </p:nvSpPr>
          <p:spPr>
            <a:xfrm>
              <a:off x="2751075" y="1189766"/>
              <a:ext cx="3195900" cy="791700"/>
            </a:xfrm>
            <a:prstGeom prst="chevron">
              <a:avLst>
                <a:gd fmla="val 50000" name="adj"/>
              </a:avLst>
            </a:prstGeom>
            <a:solidFill>
              <a:srgbClr val="0153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Arial"/>
                  <a:ea typeface="Arial"/>
                  <a:cs typeface="Arial"/>
                  <a:sym typeface="Arial"/>
                </a:rPr>
                <a:t>Comprehensive GSA Fleet Support</a:t>
              </a:r>
              <a:endParaRPr b="1" i="0" sz="1700" u="none" cap="none" strike="noStrike">
                <a:solidFill>
                  <a:srgbClr val="FFFFFF"/>
                </a:solidFill>
                <a:latin typeface="Arial"/>
                <a:ea typeface="Arial"/>
                <a:cs typeface="Arial"/>
                <a:sym typeface="Arial"/>
              </a:endParaRPr>
            </a:p>
          </p:txBody>
        </p:sp>
        <p:sp>
          <p:nvSpPr>
            <p:cNvPr id="431" name="Google Shape;431;p39"/>
            <p:cNvSpPr txBox="1"/>
            <p:nvPr/>
          </p:nvSpPr>
          <p:spPr>
            <a:xfrm>
              <a:off x="2712140" y="2070076"/>
              <a:ext cx="2748300" cy="1324200"/>
            </a:xfrm>
            <a:prstGeom prst="rect">
              <a:avLst/>
            </a:prstGeom>
            <a:noFill/>
            <a:ln>
              <a:noFill/>
            </a:ln>
          </p:spPr>
          <p:txBody>
            <a:bodyPr anchorCtr="0" anchor="t" bIns="91425" lIns="91425" spcFirstLastPara="1" rIns="91425" wrap="square" tIns="91425">
              <a:noAutofit/>
            </a:bodyPr>
            <a:lstStyle/>
            <a:p>
              <a:pPr indent="-146050" lvl="0" marL="292100" marR="0" rtl="0" algn="l">
                <a:lnSpc>
                  <a:spcPct val="115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Access GSA’s full suite of vehicle management services as part of all-inclusive rate</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146050" lvl="0" marL="292100" marR="0" rtl="0" algn="l">
                <a:lnSpc>
                  <a:spcPct val="115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Lease payments begin</a:t>
              </a:r>
              <a:endParaRPr b="0" i="0" sz="1300" u="none" cap="none" strike="noStrike">
                <a:solidFill>
                  <a:srgbClr val="000000"/>
                </a:solidFill>
                <a:latin typeface="Arial"/>
                <a:ea typeface="Arial"/>
                <a:cs typeface="Arial"/>
                <a:sym typeface="Arial"/>
              </a:endParaRPr>
            </a:p>
          </p:txBody>
        </p:sp>
      </p:grpSp>
      <p:pic>
        <p:nvPicPr>
          <p:cNvPr descr="full service leasing offerings, icon with arrows showing vheicle disposal, maintenance, accidement management fleet management information system, telematics recall management and more" id="432" name="Google Shape;432;p39"/>
          <p:cNvPicPr preferRelativeResize="0"/>
          <p:nvPr/>
        </p:nvPicPr>
        <p:blipFill rotWithShape="1">
          <a:blip r:embed="rId4">
            <a:alphaModFix/>
          </a:blip>
          <a:srcRect b="9824" l="4589" r="0" t="11392"/>
          <a:stretch/>
        </p:blipFill>
        <p:spPr>
          <a:xfrm>
            <a:off x="3193945" y="2523646"/>
            <a:ext cx="1996876" cy="1648826"/>
          </a:xfrm>
          <a:prstGeom prst="rect">
            <a:avLst/>
          </a:prstGeom>
          <a:noFill/>
          <a:ln cap="flat" cmpd="sng" w="9525">
            <a:solidFill>
              <a:srgbClr val="9E9E9E"/>
            </a:solidFill>
            <a:prstDash val="solid"/>
            <a:round/>
            <a:headEnd len="sm" w="sm" type="none"/>
            <a:tailEnd len="sm" w="sm" type="none"/>
          </a:ln>
        </p:spPr>
      </p:pic>
      <p:grpSp>
        <p:nvGrpSpPr>
          <p:cNvPr descr="A graphic image featuring a red arrow pointing right with a header titled &quot;GSA Replacement Commitment.&quot;" id="433" name="Google Shape;433;p39"/>
          <p:cNvGrpSpPr/>
          <p:nvPr/>
        </p:nvGrpSpPr>
        <p:grpSpPr>
          <a:xfrm>
            <a:off x="5721829" y="986838"/>
            <a:ext cx="3195900" cy="2907876"/>
            <a:chOff x="5771066" y="1189766"/>
            <a:chExt cx="3195900" cy="3483060"/>
          </a:xfrm>
        </p:grpSpPr>
        <p:sp>
          <p:nvSpPr>
            <p:cNvPr id="434" name="Google Shape;434;p39"/>
            <p:cNvSpPr/>
            <p:nvPr/>
          </p:nvSpPr>
          <p:spPr>
            <a:xfrm>
              <a:off x="5771066" y="1189766"/>
              <a:ext cx="3195900" cy="801000"/>
            </a:xfrm>
            <a:prstGeom prst="chevron">
              <a:avLst>
                <a:gd fmla="val 50000" name="adj"/>
              </a:avLst>
            </a:prstGeom>
            <a:solidFill>
              <a:srgbClr val="B1111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Arial"/>
                  <a:ea typeface="Arial"/>
                  <a:cs typeface="Arial"/>
                  <a:sym typeface="Arial"/>
                </a:rPr>
                <a:t>GSA Replacement Commitment</a:t>
              </a:r>
              <a:endParaRPr b="1" i="0" sz="1700" u="none" cap="none" strike="noStrike">
                <a:solidFill>
                  <a:srgbClr val="FFFFFF"/>
                </a:solidFill>
                <a:latin typeface="Arial"/>
                <a:ea typeface="Arial"/>
                <a:cs typeface="Arial"/>
                <a:sym typeface="Arial"/>
              </a:endParaRPr>
            </a:p>
          </p:txBody>
        </p:sp>
        <p:sp>
          <p:nvSpPr>
            <p:cNvPr id="435" name="Google Shape;435;p39"/>
            <p:cNvSpPr txBox="1"/>
            <p:nvPr/>
          </p:nvSpPr>
          <p:spPr>
            <a:xfrm>
              <a:off x="5857276" y="2057126"/>
              <a:ext cx="2575800" cy="2615700"/>
            </a:xfrm>
            <a:prstGeom prst="rect">
              <a:avLst/>
            </a:prstGeom>
            <a:noFill/>
            <a:ln>
              <a:noFill/>
            </a:ln>
          </p:spPr>
          <p:txBody>
            <a:bodyPr anchorCtr="0" anchor="t" bIns="91425" lIns="91425" spcFirstLastPara="1" rIns="91425" wrap="square" tIns="91425">
              <a:noAutofit/>
            </a:bodyPr>
            <a:lstStyle/>
            <a:p>
              <a:pPr indent="-146050" lvl="0" marL="292100" marR="0" rtl="0" algn="l">
                <a:lnSpc>
                  <a:spcPct val="115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GSA &amp; agencies optimize fleets in support of agency missions</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146050" lvl="0" marL="292100" marR="0" rtl="0" algn="l">
                <a:lnSpc>
                  <a:spcPct val="115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GSA funds and manages vehicle replacements going forward</a:t>
              </a:r>
              <a:endParaRPr b="0" i="0" sz="1300" u="none" cap="none" strike="noStrike">
                <a:solidFill>
                  <a:srgbClr val="000000"/>
                </a:solidFill>
                <a:latin typeface="Arial"/>
                <a:ea typeface="Arial"/>
                <a:cs typeface="Arial"/>
                <a:sym typeface="Arial"/>
              </a:endParaRPr>
            </a:p>
          </p:txBody>
        </p:sp>
      </p:grpSp>
      <p:pic>
        <p:nvPicPr>
          <p:cNvPr descr="An image is produced that depicts one person handing a key to another person." id="436" name="Google Shape;436;p39"/>
          <p:cNvPicPr preferRelativeResize="0"/>
          <p:nvPr/>
        </p:nvPicPr>
        <p:blipFill rotWithShape="1">
          <a:blip r:embed="rId5">
            <a:alphaModFix/>
          </a:blip>
          <a:srcRect b="0" l="0" r="0" t="0"/>
          <a:stretch/>
        </p:blipFill>
        <p:spPr>
          <a:xfrm>
            <a:off x="6251906" y="2523656"/>
            <a:ext cx="1900238" cy="1212000"/>
          </a:xfrm>
          <a:prstGeom prst="rect">
            <a:avLst/>
          </a:prstGeom>
          <a:noFill/>
          <a:ln>
            <a:noFill/>
          </a:ln>
        </p:spPr>
      </p:pic>
      <p:sp>
        <p:nvSpPr>
          <p:cNvPr id="437" name="Google Shape;437;p39"/>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b="0" lang="en" sz="1300">
                <a:solidFill>
                  <a:schemeClr val="dk1"/>
                </a:solidFill>
              </a:rPr>
              <a:t>‹#›</a:t>
            </a:fld>
            <a:endParaRPr b="0" sz="13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0"/>
          <p:cNvSpPr txBox="1"/>
          <p:nvPr>
            <p:ph type="title"/>
          </p:nvPr>
        </p:nvSpPr>
        <p:spPr>
          <a:xfrm>
            <a:off x="534750" y="424481"/>
            <a:ext cx="7980600" cy="8439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800"/>
              <a:buFont typeface="Arial"/>
              <a:buNone/>
            </a:pPr>
            <a:r>
              <a:rPr b="1" lang="en" sz="1800">
                <a:solidFill>
                  <a:schemeClr val="dk1"/>
                </a:solidFill>
                <a:latin typeface="Merriweather"/>
                <a:ea typeface="Merriweather"/>
                <a:cs typeface="Merriweather"/>
                <a:sym typeface="Merriweather"/>
              </a:rPr>
              <a:t>Benefits of Full Service Vehicle Leasing with GSA</a:t>
            </a:r>
            <a:endParaRPr b="1" sz="1800">
              <a:solidFill>
                <a:schemeClr val="dk1"/>
              </a:solidFill>
              <a:latin typeface="Merriweather"/>
              <a:ea typeface="Merriweather"/>
              <a:cs typeface="Merriweather"/>
              <a:sym typeface="Merriweather"/>
            </a:endParaRPr>
          </a:p>
          <a:p>
            <a:pPr indent="0" lvl="0" marL="0" rtl="0" algn="l">
              <a:lnSpc>
                <a:spcPct val="90000"/>
              </a:lnSpc>
              <a:spcBef>
                <a:spcPts val="0"/>
              </a:spcBef>
              <a:spcAft>
                <a:spcPts val="0"/>
              </a:spcAft>
              <a:buClr>
                <a:schemeClr val="dk1"/>
              </a:buClr>
              <a:buSzPts val="800"/>
              <a:buFont typeface="Arial"/>
              <a:buNone/>
            </a:pPr>
            <a:r>
              <a:t/>
            </a:r>
            <a:endParaRPr b="1" sz="1800">
              <a:solidFill>
                <a:schemeClr val="dk1"/>
              </a:solidFill>
              <a:latin typeface="Merriweather"/>
              <a:ea typeface="Merriweather"/>
              <a:cs typeface="Merriweather"/>
              <a:sym typeface="Merriweather"/>
            </a:endParaRPr>
          </a:p>
          <a:p>
            <a:pPr indent="0" lvl="0" marL="0" rtl="0" algn="l">
              <a:lnSpc>
                <a:spcPct val="90000"/>
              </a:lnSpc>
              <a:spcBef>
                <a:spcPts val="0"/>
              </a:spcBef>
              <a:spcAft>
                <a:spcPts val="0"/>
              </a:spcAft>
              <a:buSzPts val="1400"/>
              <a:buNone/>
            </a:pPr>
            <a:r>
              <a:t/>
            </a:r>
            <a:endParaRPr/>
          </a:p>
        </p:txBody>
      </p:sp>
      <p:sp>
        <p:nvSpPr>
          <p:cNvPr id="444" name="Google Shape;444;p40"/>
          <p:cNvSpPr txBox="1"/>
          <p:nvPr/>
        </p:nvSpPr>
        <p:spPr>
          <a:xfrm>
            <a:off x="534750" y="833875"/>
            <a:ext cx="7451100" cy="50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erriweather Medium"/>
                <a:ea typeface="Merriweather Medium"/>
                <a:cs typeface="Merriweather Medium"/>
                <a:sym typeface="Merriweather Medium"/>
              </a:rPr>
              <a:t>All-inclusive monthly rate provides burden-free lease with p</a:t>
            </a:r>
            <a:r>
              <a:rPr b="0" i="0" lang="en" sz="1400" u="none" cap="none" strike="noStrike">
                <a:solidFill>
                  <a:schemeClr val="dk1"/>
                </a:solidFill>
                <a:latin typeface="Merriweather Medium"/>
                <a:ea typeface="Merriweather Medium"/>
                <a:cs typeface="Merriweather Medium"/>
                <a:sym typeface="Merriweather Medium"/>
              </a:rPr>
              <a:t>redictable budget planning and no agency capital outlay:</a:t>
            </a:r>
            <a:endParaRPr b="0" i="0" sz="1400" u="none" cap="none" strike="noStrike">
              <a:solidFill>
                <a:srgbClr val="000000"/>
              </a:solidFill>
              <a:latin typeface="Arial"/>
              <a:ea typeface="Arial"/>
              <a:cs typeface="Arial"/>
              <a:sym typeface="Arial"/>
            </a:endParaRPr>
          </a:p>
        </p:txBody>
      </p:sp>
      <p:pic>
        <p:nvPicPr>
          <p:cNvPr descr="A banner-style image with a walkthrough of the benefits of full-service vehicle leasing." id="445" name="Google Shape;445;p40"/>
          <p:cNvPicPr preferRelativeResize="0"/>
          <p:nvPr/>
        </p:nvPicPr>
        <p:blipFill rotWithShape="1">
          <a:blip r:embed="rId3">
            <a:alphaModFix/>
          </a:blip>
          <a:srcRect b="0" l="0" r="0" t="0"/>
          <a:stretch/>
        </p:blipFill>
        <p:spPr>
          <a:xfrm>
            <a:off x="1251613" y="1520200"/>
            <a:ext cx="6640775" cy="2103100"/>
          </a:xfrm>
          <a:prstGeom prst="rect">
            <a:avLst/>
          </a:prstGeom>
          <a:noFill/>
          <a:ln>
            <a:noFill/>
          </a:ln>
        </p:spPr>
      </p:pic>
      <p:sp>
        <p:nvSpPr>
          <p:cNvPr id="446" name="Google Shape;446;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b="0" lang="en" sz="900">
                <a:solidFill>
                  <a:srgbClr val="888888"/>
                </a:solidFill>
                <a:latin typeface="Calibri"/>
                <a:ea typeface="Calibri"/>
                <a:cs typeface="Calibri"/>
                <a:sym typeface="Calibri"/>
              </a:rPr>
              <a:t>‹#›</a:t>
            </a:fld>
            <a:endParaRPr b="0" sz="900">
              <a:solidFill>
                <a:srgbClr val="888888"/>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1"/>
          <p:cNvSpPr txBox="1"/>
          <p:nvPr>
            <p:ph type="title"/>
          </p:nvPr>
        </p:nvSpPr>
        <p:spPr>
          <a:xfrm>
            <a:off x="311700" y="2867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b="1" lang="en" sz="1800">
                <a:latin typeface="Merriweather"/>
                <a:ea typeface="Merriweather"/>
                <a:cs typeface="Merriweather"/>
                <a:sym typeface="Merriweather"/>
              </a:rPr>
              <a:t>GSA Fleet Vehicle Assets Support Critical Missions</a:t>
            </a:r>
            <a:endParaRPr b="1" sz="1800">
              <a:latin typeface="Merriweather"/>
              <a:ea typeface="Merriweather"/>
              <a:cs typeface="Merriweather"/>
              <a:sym typeface="Merriweather"/>
            </a:endParaRPr>
          </a:p>
        </p:txBody>
      </p:sp>
      <p:sp>
        <p:nvSpPr>
          <p:cNvPr id="452" name="Google Shape;452;p41"/>
          <p:cNvSpPr txBox="1"/>
          <p:nvPr/>
        </p:nvSpPr>
        <p:spPr>
          <a:xfrm>
            <a:off x="311700" y="760875"/>
            <a:ext cx="8621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erriweather"/>
                <a:ea typeface="Merriweather"/>
                <a:cs typeface="Merriweather"/>
                <a:sym typeface="Merriweather"/>
              </a:rPr>
              <a:t>71% leased to DOD, DHS, VA, and DOJ for defense, emergency response law enforcement, and national security</a:t>
            </a:r>
            <a:endParaRPr b="0" i="0" sz="1400" u="none" cap="none" strike="noStrike">
              <a:solidFill>
                <a:srgbClr val="000000"/>
              </a:solidFill>
              <a:latin typeface="Merriweather"/>
              <a:ea typeface="Merriweather"/>
              <a:cs typeface="Merriweather"/>
              <a:sym typeface="Merriweather"/>
            </a:endParaRPr>
          </a:p>
        </p:txBody>
      </p:sp>
      <p:pic>
        <p:nvPicPr>
          <p:cNvPr descr="An image depicting an ambulance with the doors open, with the caption &quot;Weapons of Mass Destruction Response.&quot;" id="453" name="Google Shape;453;p41"/>
          <p:cNvPicPr preferRelativeResize="0"/>
          <p:nvPr/>
        </p:nvPicPr>
        <p:blipFill rotWithShape="1">
          <a:blip r:embed="rId3">
            <a:alphaModFix/>
          </a:blip>
          <a:srcRect b="0" l="0" r="0" t="0"/>
          <a:stretch/>
        </p:blipFill>
        <p:spPr>
          <a:xfrm>
            <a:off x="2692725" y="1355125"/>
            <a:ext cx="1879274" cy="1574650"/>
          </a:xfrm>
          <a:prstGeom prst="rect">
            <a:avLst/>
          </a:prstGeom>
          <a:noFill/>
          <a:ln>
            <a:noFill/>
          </a:ln>
        </p:spPr>
      </p:pic>
      <p:pic>
        <p:nvPicPr>
          <p:cNvPr descr="An image depicting people in front of a KC-135 plane with the caption &quot;On the go- GSA supports AF Readiness Mission.&quot;" id="454" name="Google Shape;454;p41"/>
          <p:cNvPicPr preferRelativeResize="0"/>
          <p:nvPr/>
        </p:nvPicPr>
        <p:blipFill rotWithShape="1">
          <a:blip r:embed="rId4">
            <a:alphaModFix/>
          </a:blip>
          <a:srcRect b="0" l="0" r="0" t="15605"/>
          <a:stretch/>
        </p:blipFill>
        <p:spPr>
          <a:xfrm>
            <a:off x="4715125" y="1347800"/>
            <a:ext cx="1925402" cy="1574650"/>
          </a:xfrm>
          <a:prstGeom prst="rect">
            <a:avLst/>
          </a:prstGeom>
          <a:noFill/>
          <a:ln>
            <a:noFill/>
          </a:ln>
        </p:spPr>
      </p:pic>
      <p:pic>
        <p:nvPicPr>
          <p:cNvPr id="455" name="Google Shape;455;p41"/>
          <p:cNvPicPr preferRelativeResize="0"/>
          <p:nvPr/>
        </p:nvPicPr>
        <p:blipFill rotWithShape="1">
          <a:blip r:embed="rId5">
            <a:alphaModFix/>
          </a:blip>
          <a:srcRect b="0" l="0" r="0" t="0"/>
          <a:stretch/>
        </p:blipFill>
        <p:spPr>
          <a:xfrm>
            <a:off x="6783646" y="1347803"/>
            <a:ext cx="1925402" cy="1485181"/>
          </a:xfrm>
          <a:prstGeom prst="rect">
            <a:avLst/>
          </a:prstGeom>
          <a:noFill/>
          <a:ln>
            <a:noFill/>
          </a:ln>
        </p:spPr>
      </p:pic>
      <p:pic>
        <p:nvPicPr>
          <p:cNvPr descr="An image depicting two police officers with the caption &quot;DHS Security Missions and Agency-wide Support.&quot;" id="456" name="Google Shape;456;p41"/>
          <p:cNvPicPr preferRelativeResize="0"/>
          <p:nvPr/>
        </p:nvPicPr>
        <p:blipFill rotWithShape="1">
          <a:blip r:embed="rId6">
            <a:alphaModFix/>
          </a:blip>
          <a:srcRect b="0" l="0" r="0" t="0"/>
          <a:stretch/>
        </p:blipFill>
        <p:spPr>
          <a:xfrm>
            <a:off x="605500" y="1376478"/>
            <a:ext cx="1952100" cy="1574650"/>
          </a:xfrm>
          <a:prstGeom prst="rect">
            <a:avLst/>
          </a:prstGeom>
          <a:noFill/>
          <a:ln>
            <a:noFill/>
          </a:ln>
        </p:spPr>
      </p:pic>
      <p:sp>
        <p:nvSpPr>
          <p:cNvPr id="457" name="Google Shape;457;p41"/>
          <p:cNvSpPr txBox="1"/>
          <p:nvPr/>
        </p:nvSpPr>
        <p:spPr>
          <a:xfrm>
            <a:off x="605500" y="2566950"/>
            <a:ext cx="1952100" cy="400200"/>
          </a:xfrm>
          <a:prstGeom prst="rect">
            <a:avLst/>
          </a:prstGeom>
          <a:solidFill>
            <a:srgbClr val="000000">
              <a:alpha val="5333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DHS Security Missions and Agency-Wide Support</a:t>
            </a:r>
            <a:endParaRPr b="1" i="0" sz="1100" u="none" cap="none" strike="noStrike">
              <a:solidFill>
                <a:schemeClr val="lt1"/>
              </a:solidFill>
              <a:latin typeface="Arial"/>
              <a:ea typeface="Arial"/>
              <a:cs typeface="Arial"/>
              <a:sym typeface="Arial"/>
            </a:endParaRPr>
          </a:p>
        </p:txBody>
      </p:sp>
      <p:pic>
        <p:nvPicPr>
          <p:cNvPr id="458" name="Google Shape;458;p41"/>
          <p:cNvPicPr preferRelativeResize="0"/>
          <p:nvPr/>
        </p:nvPicPr>
        <p:blipFill rotWithShape="1">
          <a:blip r:embed="rId7">
            <a:alphaModFix/>
          </a:blip>
          <a:srcRect b="0" l="0" r="0" t="24317"/>
          <a:stretch/>
        </p:blipFill>
        <p:spPr>
          <a:xfrm>
            <a:off x="615400" y="3019574"/>
            <a:ext cx="1932300" cy="805925"/>
          </a:xfrm>
          <a:prstGeom prst="rect">
            <a:avLst/>
          </a:prstGeom>
          <a:noFill/>
          <a:ln>
            <a:noFill/>
          </a:ln>
        </p:spPr>
      </p:pic>
      <p:pic>
        <p:nvPicPr>
          <p:cNvPr descr="An image displays pavement work by three bulldozers accompanied by the caption&quot; Army Corps of Engineers Infrastructure Support&quot;." id="459" name="Google Shape;459;p41"/>
          <p:cNvPicPr preferRelativeResize="0"/>
          <p:nvPr/>
        </p:nvPicPr>
        <p:blipFill rotWithShape="1">
          <a:blip r:embed="rId8">
            <a:alphaModFix/>
          </a:blip>
          <a:srcRect b="-14217" l="0" r="0" t="14307"/>
          <a:stretch/>
        </p:blipFill>
        <p:spPr>
          <a:xfrm>
            <a:off x="608925" y="3712765"/>
            <a:ext cx="1945250" cy="1064850"/>
          </a:xfrm>
          <a:prstGeom prst="rect">
            <a:avLst/>
          </a:prstGeom>
          <a:noFill/>
          <a:ln>
            <a:noFill/>
          </a:ln>
        </p:spPr>
      </p:pic>
      <p:sp>
        <p:nvSpPr>
          <p:cNvPr id="460" name="Google Shape;460;p41"/>
          <p:cNvSpPr txBox="1"/>
          <p:nvPr/>
        </p:nvSpPr>
        <p:spPr>
          <a:xfrm>
            <a:off x="616525" y="4234475"/>
            <a:ext cx="1945200" cy="400200"/>
          </a:xfrm>
          <a:prstGeom prst="rect">
            <a:avLst/>
          </a:prstGeom>
          <a:solidFill>
            <a:srgbClr val="000000">
              <a:alpha val="5333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Army Corps of Engineers Infrastructure Support</a:t>
            </a:r>
            <a:endParaRPr b="1" i="0" sz="1100" u="none" cap="none" strike="noStrike">
              <a:solidFill>
                <a:schemeClr val="lt1"/>
              </a:solidFill>
              <a:latin typeface="Arial"/>
              <a:ea typeface="Arial"/>
              <a:cs typeface="Arial"/>
              <a:sym typeface="Arial"/>
            </a:endParaRPr>
          </a:p>
        </p:txBody>
      </p:sp>
      <p:sp>
        <p:nvSpPr>
          <p:cNvPr id="461" name="Google Shape;461;p41"/>
          <p:cNvSpPr txBox="1"/>
          <p:nvPr/>
        </p:nvSpPr>
        <p:spPr>
          <a:xfrm>
            <a:off x="2686790" y="2555278"/>
            <a:ext cx="1879200" cy="400200"/>
          </a:xfrm>
          <a:prstGeom prst="rect">
            <a:avLst/>
          </a:prstGeom>
          <a:solidFill>
            <a:srgbClr val="000000">
              <a:alpha val="5333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Weapons of Mass Destruction Response</a:t>
            </a:r>
            <a:endParaRPr b="1" i="0" sz="1100" u="none" cap="none" strike="noStrike">
              <a:solidFill>
                <a:schemeClr val="lt1"/>
              </a:solidFill>
              <a:latin typeface="Arial"/>
              <a:ea typeface="Arial"/>
              <a:cs typeface="Arial"/>
              <a:sym typeface="Arial"/>
            </a:endParaRPr>
          </a:p>
        </p:txBody>
      </p:sp>
      <p:pic>
        <p:nvPicPr>
          <p:cNvPr descr="An image shows armed undercover officers leaving an SUV, captioned &quot;Investigative and Pursuit Missions.&quot;" id="462" name="Google Shape;462;p41"/>
          <p:cNvPicPr preferRelativeResize="0"/>
          <p:nvPr/>
        </p:nvPicPr>
        <p:blipFill rotWithShape="1">
          <a:blip r:embed="rId9">
            <a:alphaModFix/>
          </a:blip>
          <a:srcRect b="0" l="0" r="0" t="0"/>
          <a:stretch/>
        </p:blipFill>
        <p:spPr>
          <a:xfrm>
            <a:off x="2683050" y="3019578"/>
            <a:ext cx="1925400" cy="1617350"/>
          </a:xfrm>
          <a:prstGeom prst="rect">
            <a:avLst/>
          </a:prstGeom>
          <a:noFill/>
          <a:ln>
            <a:noFill/>
          </a:ln>
        </p:spPr>
      </p:pic>
      <p:sp>
        <p:nvSpPr>
          <p:cNvPr id="463" name="Google Shape;463;p41"/>
          <p:cNvSpPr txBox="1"/>
          <p:nvPr/>
        </p:nvSpPr>
        <p:spPr>
          <a:xfrm>
            <a:off x="2692725" y="4234475"/>
            <a:ext cx="1925400" cy="393600"/>
          </a:xfrm>
          <a:prstGeom prst="rect">
            <a:avLst/>
          </a:prstGeom>
          <a:solidFill>
            <a:srgbClr val="000000">
              <a:alpha val="5333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Investigative and Pursuit Missions </a:t>
            </a:r>
            <a:endParaRPr b="1" i="0" sz="1100" u="none" cap="none" strike="noStrike">
              <a:solidFill>
                <a:schemeClr val="lt1"/>
              </a:solidFill>
              <a:latin typeface="Arial"/>
              <a:ea typeface="Arial"/>
              <a:cs typeface="Arial"/>
              <a:sym typeface="Arial"/>
            </a:endParaRPr>
          </a:p>
        </p:txBody>
      </p:sp>
      <p:sp>
        <p:nvSpPr>
          <p:cNvPr id="464" name="Google Shape;464;p41"/>
          <p:cNvSpPr txBox="1"/>
          <p:nvPr/>
        </p:nvSpPr>
        <p:spPr>
          <a:xfrm>
            <a:off x="4704125" y="2511893"/>
            <a:ext cx="1925400" cy="436800"/>
          </a:xfrm>
          <a:prstGeom prst="rect">
            <a:avLst/>
          </a:prstGeom>
          <a:solidFill>
            <a:srgbClr val="000000">
              <a:alpha val="5333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On the go - GSA supports AF Readiness Mission</a:t>
            </a:r>
            <a:endParaRPr b="1" i="0" sz="1100" u="none" cap="none" strike="noStrike">
              <a:solidFill>
                <a:schemeClr val="lt1"/>
              </a:solidFill>
              <a:latin typeface="Arial"/>
              <a:ea typeface="Arial"/>
              <a:cs typeface="Arial"/>
              <a:sym typeface="Arial"/>
            </a:endParaRPr>
          </a:p>
        </p:txBody>
      </p:sp>
      <p:pic>
        <p:nvPicPr>
          <p:cNvPr descr="An image depicting a vehicle crane lifting a container with the caption &quot;Army Lethality: Ammunition Plant Support.&quot;" id="465" name="Google Shape;465;p41"/>
          <p:cNvPicPr preferRelativeResize="0"/>
          <p:nvPr/>
        </p:nvPicPr>
        <p:blipFill rotWithShape="1">
          <a:blip r:embed="rId10">
            <a:alphaModFix/>
          </a:blip>
          <a:srcRect b="13555" l="0" r="28171" t="0"/>
          <a:stretch/>
        </p:blipFill>
        <p:spPr>
          <a:xfrm>
            <a:off x="4728175" y="3019575"/>
            <a:ext cx="1925401" cy="1617300"/>
          </a:xfrm>
          <a:prstGeom prst="rect">
            <a:avLst/>
          </a:prstGeom>
          <a:noFill/>
          <a:ln>
            <a:noFill/>
          </a:ln>
        </p:spPr>
      </p:pic>
      <p:sp>
        <p:nvSpPr>
          <p:cNvPr id="466" name="Google Shape;466;p41"/>
          <p:cNvSpPr txBox="1"/>
          <p:nvPr/>
        </p:nvSpPr>
        <p:spPr>
          <a:xfrm>
            <a:off x="4725535" y="4206794"/>
            <a:ext cx="1945200" cy="436800"/>
          </a:xfrm>
          <a:prstGeom prst="rect">
            <a:avLst/>
          </a:prstGeom>
          <a:solidFill>
            <a:srgbClr val="000000">
              <a:alpha val="53333"/>
            </a:srgbClr>
          </a:solid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chemeClr val="dk1"/>
              </a:buClr>
              <a:buSzPts val="800"/>
              <a:buFont typeface="Arial"/>
              <a:buNone/>
            </a:pPr>
            <a:r>
              <a:rPr b="1" i="0" lang="en" sz="1100" u="none" cap="none" strike="noStrike">
                <a:solidFill>
                  <a:schemeClr val="lt1"/>
                </a:solidFill>
                <a:latin typeface="Arial"/>
                <a:ea typeface="Arial"/>
                <a:cs typeface="Arial"/>
                <a:sym typeface="Arial"/>
              </a:rPr>
              <a:t>Army Lethality: Ammunition Plant Support</a:t>
            </a:r>
            <a:endParaRPr b="1" i="0" sz="1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p:txBody>
      </p:sp>
      <p:sp>
        <p:nvSpPr>
          <p:cNvPr id="467" name="Google Shape;467;p41"/>
          <p:cNvSpPr txBox="1"/>
          <p:nvPr/>
        </p:nvSpPr>
        <p:spPr>
          <a:xfrm>
            <a:off x="6783650" y="2530208"/>
            <a:ext cx="1925400" cy="400200"/>
          </a:xfrm>
          <a:prstGeom prst="rect">
            <a:avLst/>
          </a:prstGeom>
          <a:solidFill>
            <a:srgbClr val="000000">
              <a:alpha val="5333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Southwest U.S./Off Road Missions</a:t>
            </a:r>
            <a:endParaRPr b="1" i="0" sz="1100" u="none" cap="none" strike="noStrike">
              <a:solidFill>
                <a:schemeClr val="lt1"/>
              </a:solidFill>
              <a:latin typeface="Arial"/>
              <a:ea typeface="Arial"/>
              <a:cs typeface="Arial"/>
              <a:sym typeface="Arial"/>
            </a:endParaRPr>
          </a:p>
        </p:txBody>
      </p:sp>
      <p:pic>
        <p:nvPicPr>
          <p:cNvPr descr="An image displays a red ambulance accompanied by the caption &quot;Emergency Response Capabilities.&quot;" id="468" name="Google Shape;468;p41"/>
          <p:cNvPicPr preferRelativeResize="0"/>
          <p:nvPr/>
        </p:nvPicPr>
        <p:blipFill rotWithShape="1">
          <a:blip r:embed="rId11">
            <a:alphaModFix/>
          </a:blip>
          <a:srcRect b="0" l="0" r="0" t="0"/>
          <a:stretch/>
        </p:blipFill>
        <p:spPr>
          <a:xfrm>
            <a:off x="6763614" y="3035793"/>
            <a:ext cx="1925400" cy="1617301"/>
          </a:xfrm>
          <a:prstGeom prst="rect">
            <a:avLst/>
          </a:prstGeom>
          <a:noFill/>
          <a:ln>
            <a:noFill/>
          </a:ln>
        </p:spPr>
      </p:pic>
      <p:sp>
        <p:nvSpPr>
          <p:cNvPr id="469" name="Google Shape;469;p41"/>
          <p:cNvSpPr txBox="1"/>
          <p:nvPr/>
        </p:nvSpPr>
        <p:spPr>
          <a:xfrm>
            <a:off x="6763625" y="4167125"/>
            <a:ext cx="1925400" cy="500400"/>
          </a:xfrm>
          <a:prstGeom prst="rect">
            <a:avLst/>
          </a:prstGeom>
          <a:solidFill>
            <a:srgbClr val="000000">
              <a:alpha val="53333"/>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Emergency Response Capabilities</a:t>
            </a:r>
            <a:endParaRPr b="1" i="0" sz="1100" u="none" cap="none" strike="noStrike">
              <a:solidFill>
                <a:schemeClr val="lt1"/>
              </a:solidFill>
              <a:latin typeface="Arial"/>
              <a:ea typeface="Arial"/>
              <a:cs typeface="Arial"/>
              <a:sym typeface="Arial"/>
            </a:endParaRPr>
          </a:p>
        </p:txBody>
      </p:sp>
      <p:sp>
        <p:nvSpPr>
          <p:cNvPr id="470" name="Google Shape;470;p41"/>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2"/>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latin typeface="Merriweather"/>
                <a:ea typeface="Merriweather"/>
                <a:cs typeface="Merriweather"/>
                <a:sym typeface="Merriweather"/>
              </a:rPr>
              <a:t>GSA Fleet Vehicle Leasing by the Numbers</a:t>
            </a:r>
            <a:endParaRPr b="1" sz="1800">
              <a:latin typeface="Merriweather"/>
              <a:ea typeface="Merriweather"/>
              <a:cs typeface="Merriweather"/>
              <a:sym typeface="Merriweather"/>
            </a:endParaRPr>
          </a:p>
        </p:txBody>
      </p:sp>
      <p:sp>
        <p:nvSpPr>
          <p:cNvPr id="476" name="Google Shape;476;p42"/>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477" name="Google Shape;477;p42"/>
          <p:cNvSpPr txBox="1"/>
          <p:nvPr>
            <p:ph idx="1" type="body"/>
          </p:nvPr>
        </p:nvSpPr>
        <p:spPr>
          <a:xfrm>
            <a:off x="381900" y="2632325"/>
            <a:ext cx="8762100" cy="1240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sz="2900">
                <a:latin typeface="Merriweather"/>
                <a:ea typeface="Merriweather"/>
                <a:cs typeface="Merriweather"/>
                <a:sym typeface="Merriweather"/>
              </a:rPr>
              <a:t> 20%               37%            4.5 vs 9 years        $0.23</a:t>
            </a:r>
            <a:endParaRPr b="1" sz="2900">
              <a:latin typeface="Merriweather"/>
              <a:ea typeface="Merriweather"/>
              <a:cs typeface="Merriweather"/>
              <a:sym typeface="Merriweather"/>
            </a:endParaRPr>
          </a:p>
        </p:txBody>
      </p:sp>
      <p:cxnSp>
        <p:nvCxnSpPr>
          <p:cNvPr id="478" name="Google Shape;478;p42"/>
          <p:cNvCxnSpPr/>
          <p:nvPr/>
        </p:nvCxnSpPr>
        <p:spPr>
          <a:xfrm>
            <a:off x="305390" y="1076925"/>
            <a:ext cx="5497200" cy="0"/>
          </a:xfrm>
          <a:prstGeom prst="straightConnector1">
            <a:avLst/>
          </a:prstGeom>
          <a:noFill/>
          <a:ln cap="flat" cmpd="sng" w="9525">
            <a:solidFill>
              <a:schemeClr val="dk2"/>
            </a:solidFill>
            <a:prstDash val="solid"/>
            <a:round/>
            <a:headEnd len="sm" w="sm" type="none"/>
            <a:tailEnd len="sm" w="sm" type="none"/>
          </a:ln>
        </p:spPr>
      </p:cxnSp>
      <p:sp>
        <p:nvSpPr>
          <p:cNvPr id="479" name="Google Shape;479;p42"/>
          <p:cNvSpPr txBox="1"/>
          <p:nvPr/>
        </p:nvSpPr>
        <p:spPr>
          <a:xfrm>
            <a:off x="124450" y="3187675"/>
            <a:ext cx="1534800" cy="59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Overall Fleet Management Savings</a:t>
            </a:r>
            <a:endParaRPr b="0" i="0" sz="1500" u="none" cap="none" strike="noStrike">
              <a:solidFill>
                <a:srgbClr val="000000"/>
              </a:solidFill>
              <a:latin typeface="Arial"/>
              <a:ea typeface="Arial"/>
              <a:cs typeface="Arial"/>
              <a:sym typeface="Arial"/>
            </a:endParaRPr>
          </a:p>
        </p:txBody>
      </p:sp>
      <p:sp>
        <p:nvSpPr>
          <p:cNvPr id="480" name="Google Shape;480;p42"/>
          <p:cNvSpPr txBox="1"/>
          <p:nvPr/>
        </p:nvSpPr>
        <p:spPr>
          <a:xfrm>
            <a:off x="2221801" y="3231325"/>
            <a:ext cx="1664400" cy="59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Lower Cost than Commerical Leasing</a:t>
            </a:r>
            <a:endParaRPr b="0" i="0" sz="1500" u="none" cap="none" strike="noStrike">
              <a:solidFill>
                <a:srgbClr val="000000"/>
              </a:solidFill>
              <a:latin typeface="Arial"/>
              <a:ea typeface="Arial"/>
              <a:cs typeface="Arial"/>
              <a:sym typeface="Arial"/>
            </a:endParaRPr>
          </a:p>
        </p:txBody>
      </p:sp>
      <p:sp>
        <p:nvSpPr>
          <p:cNvPr id="481" name="Google Shape;481;p42"/>
          <p:cNvSpPr txBox="1"/>
          <p:nvPr/>
        </p:nvSpPr>
        <p:spPr>
          <a:xfrm>
            <a:off x="4927787" y="3282121"/>
            <a:ext cx="1534800" cy="59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Average age  (in years)</a:t>
            </a:r>
            <a:endParaRPr b="0" i="0" sz="1500" u="none" cap="none" strike="noStrike">
              <a:solidFill>
                <a:srgbClr val="000000"/>
              </a:solidFill>
              <a:latin typeface="Arial"/>
              <a:ea typeface="Arial"/>
              <a:cs typeface="Arial"/>
              <a:sym typeface="Arial"/>
            </a:endParaRPr>
          </a:p>
        </p:txBody>
      </p:sp>
      <p:sp>
        <p:nvSpPr>
          <p:cNvPr id="482" name="Google Shape;482;p42"/>
          <p:cNvSpPr txBox="1"/>
          <p:nvPr/>
        </p:nvSpPr>
        <p:spPr>
          <a:xfrm>
            <a:off x="7467312" y="3282121"/>
            <a:ext cx="1534800" cy="59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Average cost per mile savings</a:t>
            </a:r>
            <a:endParaRPr b="0" i="0" sz="1500" u="none" cap="none" strike="noStrike">
              <a:solidFill>
                <a:srgbClr val="000000"/>
              </a:solidFill>
              <a:latin typeface="Arial"/>
              <a:ea typeface="Arial"/>
              <a:cs typeface="Arial"/>
              <a:sym typeface="Arial"/>
            </a:endParaRPr>
          </a:p>
        </p:txBody>
      </p:sp>
      <p:grpSp>
        <p:nvGrpSpPr>
          <p:cNvPr id="483" name="Google Shape;483;p42"/>
          <p:cNvGrpSpPr/>
          <p:nvPr/>
        </p:nvGrpSpPr>
        <p:grpSpPr>
          <a:xfrm>
            <a:off x="578722" y="1965075"/>
            <a:ext cx="739085" cy="658103"/>
            <a:chOff x="-62511900" y="4129100"/>
            <a:chExt cx="304050" cy="282000"/>
          </a:xfrm>
        </p:grpSpPr>
        <p:sp>
          <p:nvSpPr>
            <p:cNvPr id="484" name="Google Shape;484;p42"/>
            <p:cNvSpPr/>
            <p:nvPr/>
          </p:nvSpPr>
          <p:spPr>
            <a:xfrm>
              <a:off x="-62414225" y="4203925"/>
              <a:ext cx="206375" cy="207175"/>
            </a:xfrm>
            <a:custGeom>
              <a:rect b="b" l="l" r="r" t="t"/>
              <a:pathLst>
                <a:path extrusionOk="0" h="8287" w="8255">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B11117"/>
            </a:solidFill>
            <a:ln>
              <a:noFill/>
            </a:ln>
          </p:spPr>
          <p:txBody>
            <a:bodyPr anchorCtr="0" anchor="ctr" bIns="184400" lIns="184400" spcFirstLastPara="1" rIns="184400" wrap="square" tIns="184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42"/>
            <p:cNvSpPr/>
            <p:nvPr/>
          </p:nvSpPr>
          <p:spPr>
            <a:xfrm>
              <a:off x="-62511100" y="4129100"/>
              <a:ext cx="159900" cy="74850"/>
            </a:xfrm>
            <a:custGeom>
              <a:rect b="b" l="l" r="r" t="t"/>
              <a:pathLst>
                <a:path extrusionOk="0" h="2994" w="6396">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B11117"/>
            </a:solidFill>
            <a:ln>
              <a:noFill/>
            </a:ln>
          </p:spPr>
          <p:txBody>
            <a:bodyPr anchorCtr="0" anchor="ctr" bIns="184400" lIns="184400" spcFirstLastPara="1" rIns="184400" wrap="square" tIns="184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42"/>
            <p:cNvSpPr/>
            <p:nvPr/>
          </p:nvSpPr>
          <p:spPr>
            <a:xfrm>
              <a:off x="-62511100" y="4207075"/>
              <a:ext cx="110275" cy="59875"/>
            </a:xfrm>
            <a:custGeom>
              <a:rect b="b" l="l" r="r" t="t"/>
              <a:pathLst>
                <a:path extrusionOk="0" h="2395" w="4411">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B11117"/>
            </a:solidFill>
            <a:ln>
              <a:noFill/>
            </a:ln>
          </p:spPr>
          <p:txBody>
            <a:bodyPr anchorCtr="0" anchor="ctr" bIns="184400" lIns="184400" spcFirstLastPara="1" rIns="184400" wrap="square" tIns="184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42"/>
            <p:cNvSpPr/>
            <p:nvPr/>
          </p:nvSpPr>
          <p:spPr>
            <a:xfrm>
              <a:off x="-62511100" y="4329950"/>
              <a:ext cx="106350" cy="59875"/>
            </a:xfrm>
            <a:custGeom>
              <a:rect b="b" l="l" r="r" t="t"/>
              <a:pathLst>
                <a:path extrusionOk="0" h="2395" w="4254">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B11117"/>
            </a:solidFill>
            <a:ln>
              <a:noFill/>
            </a:ln>
          </p:spPr>
          <p:txBody>
            <a:bodyPr anchorCtr="0" anchor="ctr" bIns="184400" lIns="184400" spcFirstLastPara="1" rIns="184400" wrap="square" tIns="184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42"/>
            <p:cNvSpPr/>
            <p:nvPr/>
          </p:nvSpPr>
          <p:spPr>
            <a:xfrm>
              <a:off x="-62511900" y="4268500"/>
              <a:ext cx="78000" cy="60675"/>
            </a:xfrm>
            <a:custGeom>
              <a:rect b="b" l="l" r="r" t="t"/>
              <a:pathLst>
                <a:path extrusionOk="0" h="2427" w="312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B11117"/>
            </a:solidFill>
            <a:ln>
              <a:noFill/>
            </a:ln>
          </p:spPr>
          <p:txBody>
            <a:bodyPr anchorCtr="0" anchor="ctr" bIns="184400" lIns="184400" spcFirstLastPara="1" rIns="184400" wrap="square" tIns="184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9" name="Google Shape;489;p42"/>
          <p:cNvSpPr/>
          <p:nvPr/>
        </p:nvSpPr>
        <p:spPr>
          <a:xfrm flipH="1" rot="10800000">
            <a:off x="2706600" y="2023220"/>
            <a:ext cx="694802" cy="541815"/>
          </a:xfrm>
          <a:custGeom>
            <a:rect b="b" l="l" r="r" t="t"/>
            <a:pathLst>
              <a:path extrusionOk="0" h="9893" w="12665">
                <a:moveTo>
                  <a:pt x="8538" y="2458"/>
                </a:moveTo>
                <a:cubicBezTo>
                  <a:pt x="8758" y="2458"/>
                  <a:pt x="8916" y="2678"/>
                  <a:pt x="8916" y="2899"/>
                </a:cubicBezTo>
                <a:lnTo>
                  <a:pt x="8916" y="4569"/>
                </a:lnTo>
                <a:cubicBezTo>
                  <a:pt x="8916" y="4789"/>
                  <a:pt x="8727" y="4978"/>
                  <a:pt x="8538" y="4978"/>
                </a:cubicBezTo>
                <a:cubicBezTo>
                  <a:pt x="8349" y="4978"/>
                  <a:pt x="8128" y="4789"/>
                  <a:pt x="8128" y="4569"/>
                </a:cubicBezTo>
                <a:lnTo>
                  <a:pt x="8128" y="3875"/>
                </a:lnTo>
                <a:lnTo>
                  <a:pt x="6364" y="5671"/>
                </a:lnTo>
                <a:cubicBezTo>
                  <a:pt x="6285" y="5750"/>
                  <a:pt x="6175" y="5789"/>
                  <a:pt x="6065" y="5789"/>
                </a:cubicBezTo>
                <a:cubicBezTo>
                  <a:pt x="5954" y="5789"/>
                  <a:pt x="5844" y="5750"/>
                  <a:pt x="5765" y="5671"/>
                </a:cubicBezTo>
                <a:lnTo>
                  <a:pt x="5230" y="5104"/>
                </a:lnTo>
                <a:lnTo>
                  <a:pt x="3844" y="6490"/>
                </a:lnTo>
                <a:cubicBezTo>
                  <a:pt x="3765" y="6569"/>
                  <a:pt x="3655" y="6608"/>
                  <a:pt x="3544" y="6608"/>
                </a:cubicBezTo>
                <a:cubicBezTo>
                  <a:pt x="3434" y="6608"/>
                  <a:pt x="3324" y="6569"/>
                  <a:pt x="3245" y="6490"/>
                </a:cubicBezTo>
                <a:cubicBezTo>
                  <a:pt x="3087" y="6333"/>
                  <a:pt x="3087" y="6049"/>
                  <a:pt x="3245" y="5892"/>
                </a:cubicBezTo>
                <a:lnTo>
                  <a:pt x="4915" y="4254"/>
                </a:lnTo>
                <a:cubicBezTo>
                  <a:pt x="4994" y="4175"/>
                  <a:pt x="5104" y="4135"/>
                  <a:pt x="5214" y="4135"/>
                </a:cubicBezTo>
                <a:cubicBezTo>
                  <a:pt x="5324" y="4135"/>
                  <a:pt x="5435" y="4175"/>
                  <a:pt x="5513" y="4254"/>
                </a:cubicBezTo>
                <a:lnTo>
                  <a:pt x="6049" y="4789"/>
                </a:lnTo>
                <a:lnTo>
                  <a:pt x="7561" y="3308"/>
                </a:lnTo>
                <a:lnTo>
                  <a:pt x="6868" y="3308"/>
                </a:lnTo>
                <a:cubicBezTo>
                  <a:pt x="6648" y="3308"/>
                  <a:pt x="6490" y="3088"/>
                  <a:pt x="6490" y="2899"/>
                </a:cubicBezTo>
                <a:cubicBezTo>
                  <a:pt x="6490" y="2678"/>
                  <a:pt x="6679" y="2458"/>
                  <a:pt x="6868" y="2458"/>
                </a:cubicBezTo>
                <a:close/>
                <a:moveTo>
                  <a:pt x="11814" y="8255"/>
                </a:moveTo>
                <a:cubicBezTo>
                  <a:pt x="11814" y="8538"/>
                  <a:pt x="11877" y="9105"/>
                  <a:pt x="11405" y="9105"/>
                </a:cubicBezTo>
                <a:lnTo>
                  <a:pt x="1197" y="9105"/>
                </a:lnTo>
                <a:cubicBezTo>
                  <a:pt x="977" y="9105"/>
                  <a:pt x="788" y="8885"/>
                  <a:pt x="788" y="8664"/>
                </a:cubicBezTo>
                <a:lnTo>
                  <a:pt x="788" y="8255"/>
                </a:lnTo>
                <a:close/>
                <a:moveTo>
                  <a:pt x="2048" y="0"/>
                </a:moveTo>
                <a:cubicBezTo>
                  <a:pt x="1355" y="0"/>
                  <a:pt x="819" y="536"/>
                  <a:pt x="819" y="1229"/>
                </a:cubicBezTo>
                <a:lnTo>
                  <a:pt x="819" y="7435"/>
                </a:lnTo>
                <a:lnTo>
                  <a:pt x="410" y="7435"/>
                </a:lnTo>
                <a:cubicBezTo>
                  <a:pt x="189" y="7435"/>
                  <a:pt x="0" y="7625"/>
                  <a:pt x="0" y="7845"/>
                </a:cubicBezTo>
                <a:lnTo>
                  <a:pt x="0" y="8664"/>
                </a:lnTo>
                <a:cubicBezTo>
                  <a:pt x="0" y="9326"/>
                  <a:pt x="536" y="9893"/>
                  <a:pt x="1260" y="9893"/>
                </a:cubicBezTo>
                <a:lnTo>
                  <a:pt x="11436" y="9893"/>
                </a:lnTo>
                <a:cubicBezTo>
                  <a:pt x="12129" y="9893"/>
                  <a:pt x="12665" y="9326"/>
                  <a:pt x="12665" y="8664"/>
                </a:cubicBezTo>
                <a:lnTo>
                  <a:pt x="12665" y="7845"/>
                </a:lnTo>
                <a:cubicBezTo>
                  <a:pt x="12634" y="7593"/>
                  <a:pt x="12444" y="7435"/>
                  <a:pt x="12224" y="7435"/>
                </a:cubicBezTo>
                <a:lnTo>
                  <a:pt x="11814" y="7435"/>
                </a:lnTo>
                <a:lnTo>
                  <a:pt x="11814" y="1229"/>
                </a:lnTo>
                <a:cubicBezTo>
                  <a:pt x="11814" y="536"/>
                  <a:pt x="11247" y="0"/>
                  <a:pt x="10586" y="0"/>
                </a:cubicBezTo>
                <a:close/>
              </a:path>
            </a:pathLst>
          </a:custGeom>
          <a:solidFill>
            <a:srgbClr val="B1111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0" name="Google Shape;490;p42"/>
          <p:cNvGrpSpPr/>
          <p:nvPr/>
        </p:nvGrpSpPr>
        <p:grpSpPr>
          <a:xfrm>
            <a:off x="7934466" y="1998620"/>
            <a:ext cx="600453" cy="591000"/>
            <a:chOff x="2404875" y="3592725"/>
            <a:chExt cx="298525" cy="293825"/>
          </a:xfrm>
        </p:grpSpPr>
        <p:sp>
          <p:nvSpPr>
            <p:cNvPr id="491" name="Google Shape;491;p42"/>
            <p:cNvSpPr/>
            <p:nvPr/>
          </p:nvSpPr>
          <p:spPr>
            <a:xfrm>
              <a:off x="2404875" y="3747900"/>
              <a:ext cx="52775" cy="138650"/>
            </a:xfrm>
            <a:custGeom>
              <a:rect b="b" l="l" r="r" t="t"/>
              <a:pathLst>
                <a:path extrusionOk="0" h="5546" w="2111">
                  <a:moveTo>
                    <a:pt x="378" y="0"/>
                  </a:moveTo>
                  <a:cubicBezTo>
                    <a:pt x="158" y="0"/>
                    <a:pt x="0" y="158"/>
                    <a:pt x="0" y="347"/>
                  </a:cubicBezTo>
                  <a:lnTo>
                    <a:pt x="0" y="5198"/>
                  </a:lnTo>
                  <a:cubicBezTo>
                    <a:pt x="0" y="5419"/>
                    <a:pt x="158" y="5545"/>
                    <a:pt x="378" y="5545"/>
                  </a:cubicBezTo>
                  <a:lnTo>
                    <a:pt x="1071" y="5545"/>
                  </a:lnTo>
                  <a:cubicBezTo>
                    <a:pt x="1670" y="5545"/>
                    <a:pt x="2111" y="5072"/>
                    <a:pt x="2111" y="4537"/>
                  </a:cubicBezTo>
                  <a:lnTo>
                    <a:pt x="2111" y="1040"/>
                  </a:lnTo>
                  <a:cubicBezTo>
                    <a:pt x="2111" y="441"/>
                    <a:pt x="1638" y="0"/>
                    <a:pt x="1071" y="0"/>
                  </a:cubicBezTo>
                  <a:close/>
                </a:path>
              </a:pathLst>
            </a:custGeom>
            <a:solidFill>
              <a:srgbClr val="B11117"/>
            </a:solidFill>
            <a:ln>
              <a:noFill/>
            </a:ln>
          </p:spPr>
          <p:txBody>
            <a:bodyPr anchorCtr="0" anchor="ctr" bIns="155575" lIns="155575" spcFirstLastPara="1" rIns="155575" wrap="square" tIns="15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42"/>
            <p:cNvSpPr/>
            <p:nvPr/>
          </p:nvSpPr>
          <p:spPr>
            <a:xfrm>
              <a:off x="2458425" y="3592725"/>
              <a:ext cx="190625" cy="160700"/>
            </a:xfrm>
            <a:custGeom>
              <a:rect b="b" l="l" r="r" t="t"/>
              <a:pathLst>
                <a:path extrusionOk="0" h="6428" w="7625">
                  <a:moveTo>
                    <a:pt x="3781" y="631"/>
                  </a:moveTo>
                  <a:cubicBezTo>
                    <a:pt x="3970" y="631"/>
                    <a:pt x="4128" y="788"/>
                    <a:pt x="4128" y="977"/>
                  </a:cubicBezTo>
                  <a:lnTo>
                    <a:pt x="4128" y="1418"/>
                  </a:lnTo>
                  <a:cubicBezTo>
                    <a:pt x="4380" y="1481"/>
                    <a:pt x="4569" y="1639"/>
                    <a:pt x="4758" y="1860"/>
                  </a:cubicBezTo>
                  <a:cubicBezTo>
                    <a:pt x="4884" y="2017"/>
                    <a:pt x="4884" y="2206"/>
                    <a:pt x="4726" y="2332"/>
                  </a:cubicBezTo>
                  <a:cubicBezTo>
                    <a:pt x="4657" y="2373"/>
                    <a:pt x="4583" y="2397"/>
                    <a:pt x="4510" y="2397"/>
                  </a:cubicBezTo>
                  <a:cubicBezTo>
                    <a:pt x="4416" y="2397"/>
                    <a:pt x="4325" y="2358"/>
                    <a:pt x="4254" y="2269"/>
                  </a:cubicBezTo>
                  <a:cubicBezTo>
                    <a:pt x="4114" y="2106"/>
                    <a:pt x="3957" y="2012"/>
                    <a:pt x="3821" y="2012"/>
                  </a:cubicBezTo>
                  <a:cubicBezTo>
                    <a:pt x="3773" y="2012"/>
                    <a:pt x="3728" y="2024"/>
                    <a:pt x="3687" y="2049"/>
                  </a:cubicBezTo>
                  <a:cubicBezTo>
                    <a:pt x="3592" y="2080"/>
                    <a:pt x="3466" y="2238"/>
                    <a:pt x="3466" y="2364"/>
                  </a:cubicBezTo>
                  <a:cubicBezTo>
                    <a:pt x="3466" y="2553"/>
                    <a:pt x="3624" y="2710"/>
                    <a:pt x="3813" y="2710"/>
                  </a:cubicBezTo>
                  <a:cubicBezTo>
                    <a:pt x="4411" y="2710"/>
                    <a:pt x="4852" y="3183"/>
                    <a:pt x="4852" y="3750"/>
                  </a:cubicBezTo>
                  <a:cubicBezTo>
                    <a:pt x="4852" y="4159"/>
                    <a:pt x="4600" y="4537"/>
                    <a:pt x="4222" y="4663"/>
                  </a:cubicBezTo>
                  <a:lnTo>
                    <a:pt x="4159" y="4663"/>
                  </a:lnTo>
                  <a:lnTo>
                    <a:pt x="4159" y="5073"/>
                  </a:lnTo>
                  <a:cubicBezTo>
                    <a:pt x="4159" y="5262"/>
                    <a:pt x="4002" y="5420"/>
                    <a:pt x="3813" y="5420"/>
                  </a:cubicBezTo>
                  <a:cubicBezTo>
                    <a:pt x="3624" y="5420"/>
                    <a:pt x="3466" y="5262"/>
                    <a:pt x="3466" y="5073"/>
                  </a:cubicBezTo>
                  <a:lnTo>
                    <a:pt x="3466" y="4663"/>
                  </a:lnTo>
                  <a:cubicBezTo>
                    <a:pt x="3277" y="4600"/>
                    <a:pt x="3119" y="4537"/>
                    <a:pt x="2962" y="4348"/>
                  </a:cubicBezTo>
                  <a:cubicBezTo>
                    <a:pt x="2836" y="4254"/>
                    <a:pt x="2804" y="4002"/>
                    <a:pt x="2962" y="3876"/>
                  </a:cubicBezTo>
                  <a:cubicBezTo>
                    <a:pt x="3013" y="3825"/>
                    <a:pt x="3108" y="3793"/>
                    <a:pt x="3206" y="3793"/>
                  </a:cubicBezTo>
                  <a:cubicBezTo>
                    <a:pt x="3290" y="3793"/>
                    <a:pt x="3376" y="3817"/>
                    <a:pt x="3435" y="3876"/>
                  </a:cubicBezTo>
                  <a:cubicBezTo>
                    <a:pt x="3549" y="3990"/>
                    <a:pt x="3679" y="4071"/>
                    <a:pt x="3803" y="4071"/>
                  </a:cubicBezTo>
                  <a:cubicBezTo>
                    <a:pt x="3850" y="4071"/>
                    <a:pt x="3895" y="4059"/>
                    <a:pt x="3939" y="4033"/>
                  </a:cubicBezTo>
                  <a:cubicBezTo>
                    <a:pt x="4065" y="4002"/>
                    <a:pt x="4128" y="3844"/>
                    <a:pt x="4128" y="3718"/>
                  </a:cubicBezTo>
                  <a:cubicBezTo>
                    <a:pt x="4128" y="3529"/>
                    <a:pt x="3970" y="3372"/>
                    <a:pt x="3781" y="3372"/>
                  </a:cubicBezTo>
                  <a:cubicBezTo>
                    <a:pt x="3182" y="3372"/>
                    <a:pt x="2741" y="2899"/>
                    <a:pt x="2741" y="2364"/>
                  </a:cubicBezTo>
                  <a:cubicBezTo>
                    <a:pt x="2741" y="1954"/>
                    <a:pt x="3025" y="1576"/>
                    <a:pt x="3435" y="1418"/>
                  </a:cubicBezTo>
                  <a:lnTo>
                    <a:pt x="3435" y="977"/>
                  </a:lnTo>
                  <a:cubicBezTo>
                    <a:pt x="3435" y="788"/>
                    <a:pt x="3592" y="631"/>
                    <a:pt x="3781" y="631"/>
                  </a:cubicBezTo>
                  <a:close/>
                  <a:moveTo>
                    <a:pt x="3813" y="1"/>
                  </a:moveTo>
                  <a:cubicBezTo>
                    <a:pt x="1733" y="1"/>
                    <a:pt x="0" y="1734"/>
                    <a:pt x="0" y="3813"/>
                  </a:cubicBezTo>
                  <a:cubicBezTo>
                    <a:pt x="0" y="4537"/>
                    <a:pt x="190" y="5231"/>
                    <a:pt x="536" y="5829"/>
                  </a:cubicBezTo>
                  <a:cubicBezTo>
                    <a:pt x="1009" y="5546"/>
                    <a:pt x="1544" y="5420"/>
                    <a:pt x="2080" y="5420"/>
                  </a:cubicBezTo>
                  <a:cubicBezTo>
                    <a:pt x="2146" y="5414"/>
                    <a:pt x="2213" y="5411"/>
                    <a:pt x="2279" y="5411"/>
                  </a:cubicBezTo>
                  <a:cubicBezTo>
                    <a:pt x="2936" y="5411"/>
                    <a:pt x="3587" y="5692"/>
                    <a:pt x="4159" y="6207"/>
                  </a:cubicBezTo>
                  <a:lnTo>
                    <a:pt x="5892" y="6207"/>
                  </a:lnTo>
                  <a:cubicBezTo>
                    <a:pt x="6144" y="6207"/>
                    <a:pt x="6364" y="6302"/>
                    <a:pt x="6585" y="6428"/>
                  </a:cubicBezTo>
                  <a:cubicBezTo>
                    <a:pt x="7215" y="5735"/>
                    <a:pt x="7625" y="4789"/>
                    <a:pt x="7625" y="3813"/>
                  </a:cubicBezTo>
                  <a:cubicBezTo>
                    <a:pt x="7625" y="1734"/>
                    <a:pt x="5892" y="1"/>
                    <a:pt x="3813" y="1"/>
                  </a:cubicBezTo>
                  <a:close/>
                </a:path>
              </a:pathLst>
            </a:custGeom>
            <a:solidFill>
              <a:srgbClr val="B11117"/>
            </a:solidFill>
            <a:ln>
              <a:noFill/>
            </a:ln>
          </p:spPr>
          <p:txBody>
            <a:bodyPr anchorCtr="0" anchor="ctr" bIns="155575" lIns="155575" spcFirstLastPara="1" rIns="155575" wrap="square" tIns="15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42"/>
            <p:cNvSpPr/>
            <p:nvPr/>
          </p:nvSpPr>
          <p:spPr>
            <a:xfrm>
              <a:off x="2474975" y="3742775"/>
              <a:ext cx="228425" cy="125650"/>
            </a:xfrm>
            <a:custGeom>
              <a:rect b="b" l="l" r="r" t="t"/>
              <a:pathLst>
                <a:path extrusionOk="0" h="5026" w="9137">
                  <a:moveTo>
                    <a:pt x="1422" y="0"/>
                  </a:moveTo>
                  <a:cubicBezTo>
                    <a:pt x="918" y="0"/>
                    <a:pt x="416" y="160"/>
                    <a:pt x="0" y="457"/>
                  </a:cubicBezTo>
                  <a:lnTo>
                    <a:pt x="0" y="5025"/>
                  </a:lnTo>
                  <a:lnTo>
                    <a:pt x="5230" y="5025"/>
                  </a:lnTo>
                  <a:cubicBezTo>
                    <a:pt x="5923" y="5025"/>
                    <a:pt x="6490" y="4679"/>
                    <a:pt x="6900" y="4143"/>
                  </a:cubicBezTo>
                  <a:lnTo>
                    <a:pt x="8916" y="1245"/>
                  </a:lnTo>
                  <a:cubicBezTo>
                    <a:pt x="9137" y="930"/>
                    <a:pt x="9074" y="489"/>
                    <a:pt x="8727" y="268"/>
                  </a:cubicBezTo>
                  <a:cubicBezTo>
                    <a:pt x="8633" y="221"/>
                    <a:pt x="8517" y="196"/>
                    <a:pt x="8398" y="196"/>
                  </a:cubicBezTo>
                  <a:cubicBezTo>
                    <a:pt x="8196" y="196"/>
                    <a:pt x="7983" y="268"/>
                    <a:pt x="7845" y="426"/>
                  </a:cubicBezTo>
                  <a:lnTo>
                    <a:pt x="5955" y="2726"/>
                  </a:lnTo>
                  <a:cubicBezTo>
                    <a:pt x="5829" y="2883"/>
                    <a:pt x="5545" y="2978"/>
                    <a:pt x="5419" y="2978"/>
                  </a:cubicBezTo>
                  <a:lnTo>
                    <a:pt x="3119" y="2978"/>
                  </a:lnTo>
                  <a:cubicBezTo>
                    <a:pt x="2899" y="2978"/>
                    <a:pt x="2741" y="2820"/>
                    <a:pt x="2741" y="2631"/>
                  </a:cubicBezTo>
                  <a:cubicBezTo>
                    <a:pt x="2741" y="2411"/>
                    <a:pt x="2899" y="2253"/>
                    <a:pt x="3119" y="2253"/>
                  </a:cubicBezTo>
                  <a:lnTo>
                    <a:pt x="5198" y="2253"/>
                  </a:lnTo>
                  <a:cubicBezTo>
                    <a:pt x="5576" y="2253"/>
                    <a:pt x="5923" y="1938"/>
                    <a:pt x="5923" y="1560"/>
                  </a:cubicBezTo>
                  <a:cubicBezTo>
                    <a:pt x="5923" y="1150"/>
                    <a:pt x="5576" y="835"/>
                    <a:pt x="5198" y="835"/>
                  </a:cubicBezTo>
                  <a:lnTo>
                    <a:pt x="3340" y="835"/>
                  </a:lnTo>
                  <a:cubicBezTo>
                    <a:pt x="3182" y="835"/>
                    <a:pt x="3088" y="741"/>
                    <a:pt x="2962" y="615"/>
                  </a:cubicBezTo>
                  <a:cubicBezTo>
                    <a:pt x="2773" y="426"/>
                    <a:pt x="2520" y="300"/>
                    <a:pt x="2300" y="174"/>
                  </a:cubicBezTo>
                  <a:cubicBezTo>
                    <a:pt x="2019" y="56"/>
                    <a:pt x="1720" y="0"/>
                    <a:pt x="1422" y="0"/>
                  </a:cubicBezTo>
                  <a:close/>
                </a:path>
              </a:pathLst>
            </a:custGeom>
            <a:solidFill>
              <a:srgbClr val="B11117"/>
            </a:solidFill>
            <a:ln>
              <a:noFill/>
            </a:ln>
          </p:spPr>
          <p:txBody>
            <a:bodyPr anchorCtr="0" anchor="ctr" bIns="155575" lIns="155575" spcFirstLastPara="1" rIns="155575" wrap="square" tIns="15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4" name="Google Shape;494;p42"/>
          <p:cNvGrpSpPr/>
          <p:nvPr/>
        </p:nvGrpSpPr>
        <p:grpSpPr>
          <a:xfrm>
            <a:off x="5193541" y="1881019"/>
            <a:ext cx="548685" cy="537821"/>
            <a:chOff x="5983625" y="301625"/>
            <a:chExt cx="403000" cy="395050"/>
          </a:xfrm>
        </p:grpSpPr>
        <p:sp>
          <p:nvSpPr>
            <p:cNvPr id="495" name="Google Shape;495;p42"/>
            <p:cNvSpPr/>
            <p:nvPr/>
          </p:nvSpPr>
          <p:spPr>
            <a:xfrm>
              <a:off x="5983625" y="319925"/>
              <a:ext cx="403000" cy="67200"/>
            </a:xfrm>
            <a:custGeom>
              <a:rect b="b" l="l" r="r" t="t"/>
              <a:pathLst>
                <a:path extrusionOk="0" h="2688" w="1612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496" name="Google Shape;496;p42"/>
            <p:cNvSpPr/>
            <p:nvPr/>
          </p:nvSpPr>
          <p:spPr>
            <a:xfrm>
              <a:off x="5983625" y="664900"/>
              <a:ext cx="403000" cy="31775"/>
            </a:xfrm>
            <a:custGeom>
              <a:rect b="b" l="l" r="r" t="t"/>
              <a:pathLst>
                <a:path extrusionOk="0" h="1271" w="1612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497" name="Google Shape;497;p42"/>
            <p:cNvSpPr/>
            <p:nvPr/>
          </p:nvSpPr>
          <p:spPr>
            <a:xfrm>
              <a:off x="6041025" y="301625"/>
              <a:ext cx="29325" cy="63500"/>
            </a:xfrm>
            <a:custGeom>
              <a:rect b="b" l="l" r="r" t="t"/>
              <a:pathLst>
                <a:path extrusionOk="0" h="2540" w="1173">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498" name="Google Shape;498;p42"/>
            <p:cNvSpPr/>
            <p:nvPr/>
          </p:nvSpPr>
          <p:spPr>
            <a:xfrm>
              <a:off x="6297450" y="3016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499" name="Google Shape;499;p42"/>
            <p:cNvSpPr/>
            <p:nvPr/>
          </p:nvSpPr>
          <p:spPr>
            <a:xfrm>
              <a:off x="6097200" y="509200"/>
              <a:ext cx="50700" cy="53775"/>
            </a:xfrm>
            <a:custGeom>
              <a:rect b="b" l="l" r="r" t="t"/>
              <a:pathLst>
                <a:path extrusionOk="0" h="2151" w="2028">
                  <a:moveTo>
                    <a:pt x="0" y="1"/>
                  </a:moveTo>
                  <a:lnTo>
                    <a:pt x="0" y="2150"/>
                  </a:lnTo>
                  <a:lnTo>
                    <a:pt x="2027" y="2150"/>
                  </a:lnTo>
                  <a:lnTo>
                    <a:pt x="2027"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00" name="Google Shape;500;p42"/>
            <p:cNvSpPr/>
            <p:nvPr/>
          </p:nvSpPr>
          <p:spPr>
            <a:xfrm>
              <a:off x="6097200" y="448150"/>
              <a:ext cx="50700" cy="48875"/>
            </a:xfrm>
            <a:custGeom>
              <a:rect b="b" l="l" r="r" t="t"/>
              <a:pathLst>
                <a:path extrusionOk="0" h="1955" w="2028">
                  <a:moveTo>
                    <a:pt x="0" y="1"/>
                  </a:moveTo>
                  <a:lnTo>
                    <a:pt x="0" y="1954"/>
                  </a:lnTo>
                  <a:lnTo>
                    <a:pt x="2027" y="1954"/>
                  </a:lnTo>
                  <a:lnTo>
                    <a:pt x="2027"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01" name="Google Shape;501;p42"/>
            <p:cNvSpPr/>
            <p:nvPr/>
          </p:nvSpPr>
          <p:spPr>
            <a:xfrm>
              <a:off x="6097200" y="575150"/>
              <a:ext cx="50700" cy="48875"/>
            </a:xfrm>
            <a:custGeom>
              <a:rect b="b" l="l" r="r" t="t"/>
              <a:pathLst>
                <a:path extrusionOk="0" h="1955" w="2028">
                  <a:moveTo>
                    <a:pt x="0" y="1"/>
                  </a:moveTo>
                  <a:lnTo>
                    <a:pt x="0" y="1954"/>
                  </a:lnTo>
                  <a:lnTo>
                    <a:pt x="2027" y="1954"/>
                  </a:lnTo>
                  <a:lnTo>
                    <a:pt x="2027"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02" name="Google Shape;502;p42"/>
            <p:cNvSpPr/>
            <p:nvPr/>
          </p:nvSpPr>
          <p:spPr>
            <a:xfrm>
              <a:off x="6160075" y="575150"/>
              <a:ext cx="50100" cy="48875"/>
            </a:xfrm>
            <a:custGeom>
              <a:rect b="b" l="l" r="r" t="t"/>
              <a:pathLst>
                <a:path extrusionOk="0" h="1955" w="2004">
                  <a:moveTo>
                    <a:pt x="1" y="1"/>
                  </a:moveTo>
                  <a:lnTo>
                    <a:pt x="1" y="1954"/>
                  </a:lnTo>
                  <a:lnTo>
                    <a:pt x="2003" y="1954"/>
                  </a:lnTo>
                  <a:lnTo>
                    <a:pt x="2003"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03" name="Google Shape;503;p42"/>
            <p:cNvSpPr/>
            <p:nvPr/>
          </p:nvSpPr>
          <p:spPr>
            <a:xfrm>
              <a:off x="6034300" y="509200"/>
              <a:ext cx="50700" cy="53775"/>
            </a:xfrm>
            <a:custGeom>
              <a:rect b="b" l="l" r="r" t="t"/>
              <a:pathLst>
                <a:path extrusionOk="0" h="2151" w="2028">
                  <a:moveTo>
                    <a:pt x="1" y="1"/>
                  </a:moveTo>
                  <a:lnTo>
                    <a:pt x="1" y="2150"/>
                  </a:lnTo>
                  <a:lnTo>
                    <a:pt x="2028" y="2150"/>
                  </a:lnTo>
                  <a:lnTo>
                    <a:pt x="2028"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04" name="Google Shape;504;p42"/>
            <p:cNvSpPr/>
            <p:nvPr/>
          </p:nvSpPr>
          <p:spPr>
            <a:xfrm>
              <a:off x="6034300" y="575150"/>
              <a:ext cx="50700" cy="48875"/>
            </a:xfrm>
            <a:custGeom>
              <a:rect b="b" l="l" r="r" t="t"/>
              <a:pathLst>
                <a:path extrusionOk="0" h="1955" w="2028">
                  <a:moveTo>
                    <a:pt x="1" y="1"/>
                  </a:moveTo>
                  <a:lnTo>
                    <a:pt x="1" y="1954"/>
                  </a:lnTo>
                  <a:lnTo>
                    <a:pt x="2028" y="1954"/>
                  </a:lnTo>
                  <a:lnTo>
                    <a:pt x="2028"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05" name="Google Shape;505;p42"/>
            <p:cNvSpPr/>
            <p:nvPr/>
          </p:nvSpPr>
          <p:spPr>
            <a:xfrm>
              <a:off x="6034300" y="448150"/>
              <a:ext cx="50700" cy="48875"/>
            </a:xfrm>
            <a:custGeom>
              <a:rect b="b" l="l" r="r" t="t"/>
              <a:pathLst>
                <a:path extrusionOk="0" h="1955" w="2028">
                  <a:moveTo>
                    <a:pt x="1" y="1"/>
                  </a:moveTo>
                  <a:lnTo>
                    <a:pt x="1" y="1954"/>
                  </a:lnTo>
                  <a:lnTo>
                    <a:pt x="2028" y="1954"/>
                  </a:lnTo>
                  <a:lnTo>
                    <a:pt x="2028"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06" name="Google Shape;506;p42"/>
            <p:cNvSpPr/>
            <p:nvPr/>
          </p:nvSpPr>
          <p:spPr>
            <a:xfrm>
              <a:off x="6160075" y="509200"/>
              <a:ext cx="50100" cy="53775"/>
            </a:xfrm>
            <a:custGeom>
              <a:rect b="b" l="l" r="r" t="t"/>
              <a:pathLst>
                <a:path extrusionOk="0" h="2151" w="2004">
                  <a:moveTo>
                    <a:pt x="1" y="1"/>
                  </a:moveTo>
                  <a:lnTo>
                    <a:pt x="1" y="2150"/>
                  </a:lnTo>
                  <a:lnTo>
                    <a:pt x="2003" y="2150"/>
                  </a:lnTo>
                  <a:lnTo>
                    <a:pt x="2003"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07" name="Google Shape;507;p42"/>
            <p:cNvSpPr/>
            <p:nvPr/>
          </p:nvSpPr>
          <p:spPr>
            <a:xfrm>
              <a:off x="5983625" y="399300"/>
              <a:ext cx="403000" cy="272950"/>
            </a:xfrm>
            <a:custGeom>
              <a:rect b="b" l="l" r="r" t="t"/>
              <a:pathLst>
                <a:path extrusionOk="0" h="10918" w="1612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08" name="Google Shape;508;p42"/>
            <p:cNvSpPr/>
            <p:nvPr/>
          </p:nvSpPr>
          <p:spPr>
            <a:xfrm>
              <a:off x="6285250" y="575150"/>
              <a:ext cx="50700" cy="48875"/>
            </a:xfrm>
            <a:custGeom>
              <a:rect b="b" l="l" r="r" t="t"/>
              <a:pathLst>
                <a:path extrusionOk="0" h="1955" w="2028">
                  <a:moveTo>
                    <a:pt x="0" y="1"/>
                  </a:moveTo>
                  <a:lnTo>
                    <a:pt x="0" y="1954"/>
                  </a:lnTo>
                  <a:lnTo>
                    <a:pt x="2028" y="1954"/>
                  </a:lnTo>
                  <a:lnTo>
                    <a:pt x="2028"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09" name="Google Shape;509;p42"/>
            <p:cNvSpPr/>
            <p:nvPr/>
          </p:nvSpPr>
          <p:spPr>
            <a:xfrm>
              <a:off x="6285250" y="509200"/>
              <a:ext cx="50700" cy="53775"/>
            </a:xfrm>
            <a:custGeom>
              <a:rect b="b" l="l" r="r" t="t"/>
              <a:pathLst>
                <a:path extrusionOk="0" h="2151" w="2028">
                  <a:moveTo>
                    <a:pt x="0" y="1"/>
                  </a:moveTo>
                  <a:lnTo>
                    <a:pt x="0" y="2150"/>
                  </a:lnTo>
                  <a:lnTo>
                    <a:pt x="2028" y="2150"/>
                  </a:lnTo>
                  <a:lnTo>
                    <a:pt x="2028"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10" name="Google Shape;510;p42"/>
            <p:cNvSpPr/>
            <p:nvPr/>
          </p:nvSpPr>
          <p:spPr>
            <a:xfrm>
              <a:off x="6285250" y="448150"/>
              <a:ext cx="50700" cy="48875"/>
            </a:xfrm>
            <a:custGeom>
              <a:rect b="b" l="l" r="r" t="t"/>
              <a:pathLst>
                <a:path extrusionOk="0" h="1955" w="2028">
                  <a:moveTo>
                    <a:pt x="0" y="1"/>
                  </a:moveTo>
                  <a:lnTo>
                    <a:pt x="0" y="1954"/>
                  </a:lnTo>
                  <a:lnTo>
                    <a:pt x="2028" y="1954"/>
                  </a:lnTo>
                  <a:lnTo>
                    <a:pt x="2028"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11" name="Google Shape;511;p42"/>
            <p:cNvSpPr/>
            <p:nvPr/>
          </p:nvSpPr>
          <p:spPr>
            <a:xfrm>
              <a:off x="6222350" y="575150"/>
              <a:ext cx="50700" cy="48875"/>
            </a:xfrm>
            <a:custGeom>
              <a:rect b="b" l="l" r="r" t="t"/>
              <a:pathLst>
                <a:path extrusionOk="0" h="1955" w="2028">
                  <a:moveTo>
                    <a:pt x="1" y="1"/>
                  </a:moveTo>
                  <a:lnTo>
                    <a:pt x="1" y="1954"/>
                  </a:lnTo>
                  <a:lnTo>
                    <a:pt x="2028" y="1954"/>
                  </a:lnTo>
                  <a:lnTo>
                    <a:pt x="2028"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12" name="Google Shape;512;p42"/>
            <p:cNvSpPr/>
            <p:nvPr/>
          </p:nvSpPr>
          <p:spPr>
            <a:xfrm>
              <a:off x="6160075" y="448150"/>
              <a:ext cx="50100" cy="48875"/>
            </a:xfrm>
            <a:custGeom>
              <a:rect b="b" l="l" r="r" t="t"/>
              <a:pathLst>
                <a:path extrusionOk="0" h="1955" w="2004">
                  <a:moveTo>
                    <a:pt x="1" y="1"/>
                  </a:moveTo>
                  <a:lnTo>
                    <a:pt x="1" y="1954"/>
                  </a:lnTo>
                  <a:lnTo>
                    <a:pt x="2003" y="1954"/>
                  </a:lnTo>
                  <a:lnTo>
                    <a:pt x="2003"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13" name="Google Shape;513;p42"/>
            <p:cNvSpPr/>
            <p:nvPr/>
          </p:nvSpPr>
          <p:spPr>
            <a:xfrm>
              <a:off x="6222350" y="509200"/>
              <a:ext cx="50700" cy="53775"/>
            </a:xfrm>
            <a:custGeom>
              <a:rect b="b" l="l" r="r" t="t"/>
              <a:pathLst>
                <a:path extrusionOk="0" h="2151" w="2028">
                  <a:moveTo>
                    <a:pt x="1" y="1"/>
                  </a:moveTo>
                  <a:lnTo>
                    <a:pt x="1" y="2150"/>
                  </a:lnTo>
                  <a:lnTo>
                    <a:pt x="2028" y="2150"/>
                  </a:lnTo>
                  <a:lnTo>
                    <a:pt x="2028"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sp>
          <p:nvSpPr>
            <p:cNvPr id="514" name="Google Shape;514;p42"/>
            <p:cNvSpPr/>
            <p:nvPr/>
          </p:nvSpPr>
          <p:spPr>
            <a:xfrm>
              <a:off x="6222350" y="448150"/>
              <a:ext cx="50700" cy="48875"/>
            </a:xfrm>
            <a:custGeom>
              <a:rect b="b" l="l" r="r" t="t"/>
              <a:pathLst>
                <a:path extrusionOk="0" h="1955" w="2028">
                  <a:moveTo>
                    <a:pt x="1" y="1"/>
                  </a:moveTo>
                  <a:lnTo>
                    <a:pt x="1" y="1954"/>
                  </a:lnTo>
                  <a:lnTo>
                    <a:pt x="2028" y="1954"/>
                  </a:lnTo>
                  <a:lnTo>
                    <a:pt x="2028" y="1"/>
                  </a:lnTo>
                  <a:close/>
                </a:path>
              </a:pathLst>
            </a:custGeom>
            <a:solidFill>
              <a:srgbClr val="B11117"/>
            </a:solidFill>
            <a:ln>
              <a:noFill/>
            </a:ln>
          </p:spPr>
          <p:txBody>
            <a:bodyPr anchorCtr="0" anchor="ctr" bIns="148900" lIns="148900" spcFirstLastPara="1" rIns="148900" wrap="square" tIns="148900">
              <a:noAutofit/>
            </a:bodyPr>
            <a:lstStyle/>
            <a:p>
              <a:pPr indent="0" lvl="0" marL="0" marR="0" rtl="0" algn="l">
                <a:lnSpc>
                  <a:spcPct val="100000"/>
                </a:lnSpc>
                <a:spcBef>
                  <a:spcPts val="0"/>
                </a:spcBef>
                <a:spcAft>
                  <a:spcPts val="0"/>
                </a:spcAft>
                <a:buClr>
                  <a:srgbClr val="000000"/>
                </a:buClr>
                <a:buSzPts val="2280"/>
                <a:buFont typeface="Arial"/>
                <a:buNone/>
              </a:pPr>
              <a:r>
                <a:t/>
              </a:r>
              <a:endParaRPr b="0" i="0" sz="2280" u="none" cap="none" strike="noStrike">
                <a:solidFill>
                  <a:srgbClr val="1A2A30"/>
                </a:solidFill>
                <a:latin typeface="Arial"/>
                <a:ea typeface="Arial"/>
                <a:cs typeface="Arial"/>
                <a:sym typeface="Arial"/>
              </a:endParaRPr>
            </a:p>
          </p:txBody>
        </p:sp>
      </p:grpSp>
      <p:grpSp>
        <p:nvGrpSpPr>
          <p:cNvPr id="515" name="Google Shape;515;p42"/>
          <p:cNvGrpSpPr/>
          <p:nvPr/>
        </p:nvGrpSpPr>
        <p:grpSpPr>
          <a:xfrm>
            <a:off x="5802588" y="2158519"/>
            <a:ext cx="548665" cy="464652"/>
            <a:chOff x="5275975" y="4344850"/>
            <a:chExt cx="470150" cy="398125"/>
          </a:xfrm>
        </p:grpSpPr>
        <p:sp>
          <p:nvSpPr>
            <p:cNvPr id="516" name="Google Shape;516;p42"/>
            <p:cNvSpPr/>
            <p:nvPr/>
          </p:nvSpPr>
          <p:spPr>
            <a:xfrm>
              <a:off x="5661250" y="4690450"/>
              <a:ext cx="65950" cy="52525"/>
            </a:xfrm>
            <a:custGeom>
              <a:rect b="b" l="l" r="r" t="t"/>
              <a:pathLst>
                <a:path extrusionOk="0" h="2101" w="2638">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solidFill>
              <a:srgbClr val="B11117"/>
            </a:solidFill>
            <a:ln>
              <a:noFill/>
            </a:ln>
          </p:spPr>
          <p:txBody>
            <a:bodyPr anchorCtr="0" anchor="ctr" bIns="127625" lIns="127625" spcFirstLastPara="1" rIns="127625" wrap="square" tIns="127625">
              <a:noAutofit/>
            </a:bodyPr>
            <a:lstStyle/>
            <a:p>
              <a:pPr indent="0" lvl="0" marL="0" marR="0" rtl="0" algn="l">
                <a:lnSpc>
                  <a:spcPct val="100000"/>
                </a:lnSpc>
                <a:spcBef>
                  <a:spcPts val="0"/>
                </a:spcBef>
                <a:spcAft>
                  <a:spcPts val="0"/>
                </a:spcAft>
                <a:buClr>
                  <a:srgbClr val="000000"/>
                </a:buClr>
                <a:buSzPts val="1954"/>
                <a:buFont typeface="Arial"/>
                <a:buNone/>
              </a:pPr>
              <a:r>
                <a:t/>
              </a:r>
              <a:endParaRPr b="0" i="0" sz="1954" u="none" cap="none" strike="noStrike">
                <a:solidFill>
                  <a:srgbClr val="08153D"/>
                </a:solidFill>
                <a:latin typeface="Arial"/>
                <a:ea typeface="Arial"/>
                <a:cs typeface="Arial"/>
                <a:sym typeface="Arial"/>
              </a:endParaRPr>
            </a:p>
          </p:txBody>
        </p:sp>
        <p:sp>
          <p:nvSpPr>
            <p:cNvPr id="517" name="Google Shape;517;p42"/>
            <p:cNvSpPr/>
            <p:nvPr/>
          </p:nvSpPr>
          <p:spPr>
            <a:xfrm>
              <a:off x="5294900" y="4690450"/>
              <a:ext cx="65950" cy="52525"/>
            </a:xfrm>
            <a:custGeom>
              <a:rect b="b" l="l" r="r" t="t"/>
              <a:pathLst>
                <a:path extrusionOk="0" h="2101" w="2638">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solidFill>
              <a:srgbClr val="B11117"/>
            </a:solidFill>
            <a:ln>
              <a:noFill/>
            </a:ln>
          </p:spPr>
          <p:txBody>
            <a:bodyPr anchorCtr="0" anchor="ctr" bIns="127625" lIns="127625" spcFirstLastPara="1" rIns="127625" wrap="square" tIns="127625">
              <a:noAutofit/>
            </a:bodyPr>
            <a:lstStyle/>
            <a:p>
              <a:pPr indent="0" lvl="0" marL="0" marR="0" rtl="0" algn="l">
                <a:lnSpc>
                  <a:spcPct val="100000"/>
                </a:lnSpc>
                <a:spcBef>
                  <a:spcPts val="0"/>
                </a:spcBef>
                <a:spcAft>
                  <a:spcPts val="0"/>
                </a:spcAft>
                <a:buClr>
                  <a:srgbClr val="000000"/>
                </a:buClr>
                <a:buSzPts val="1954"/>
                <a:buFont typeface="Arial"/>
                <a:buNone/>
              </a:pPr>
              <a:r>
                <a:t/>
              </a:r>
              <a:endParaRPr b="0" i="0" sz="1954" u="none" cap="none" strike="noStrike">
                <a:solidFill>
                  <a:srgbClr val="08153D"/>
                </a:solidFill>
                <a:latin typeface="Arial"/>
                <a:ea typeface="Arial"/>
                <a:cs typeface="Arial"/>
                <a:sym typeface="Arial"/>
              </a:endParaRPr>
            </a:p>
          </p:txBody>
        </p:sp>
        <p:sp>
          <p:nvSpPr>
            <p:cNvPr id="518" name="Google Shape;518;p42"/>
            <p:cNvSpPr/>
            <p:nvPr/>
          </p:nvSpPr>
          <p:spPr>
            <a:xfrm>
              <a:off x="5275975" y="4344850"/>
              <a:ext cx="470150" cy="334025"/>
            </a:xfrm>
            <a:custGeom>
              <a:rect b="b" l="l" r="r" t="t"/>
              <a:pathLst>
                <a:path extrusionOk="0" h="13361" w="18806">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B11117"/>
            </a:solidFill>
            <a:ln>
              <a:noFill/>
            </a:ln>
          </p:spPr>
          <p:txBody>
            <a:bodyPr anchorCtr="0" anchor="ctr" bIns="127625" lIns="127625" spcFirstLastPara="1" rIns="127625" wrap="square" tIns="127625">
              <a:noAutofit/>
            </a:bodyPr>
            <a:lstStyle/>
            <a:p>
              <a:pPr indent="0" lvl="0" marL="0" marR="0" rtl="0" algn="l">
                <a:lnSpc>
                  <a:spcPct val="100000"/>
                </a:lnSpc>
                <a:spcBef>
                  <a:spcPts val="0"/>
                </a:spcBef>
                <a:spcAft>
                  <a:spcPts val="0"/>
                </a:spcAft>
                <a:buClr>
                  <a:srgbClr val="000000"/>
                </a:buClr>
                <a:buSzPts val="1954"/>
                <a:buFont typeface="Arial"/>
                <a:buNone/>
              </a:pPr>
              <a:r>
                <a:t/>
              </a:r>
              <a:endParaRPr b="0" i="0" sz="1954" u="none" cap="none" strike="noStrike">
                <a:solidFill>
                  <a:srgbClr val="08153D"/>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3"/>
          <p:cNvSpPr txBox="1"/>
          <p:nvPr>
            <p:ph type="title"/>
          </p:nvPr>
        </p:nvSpPr>
        <p:spPr>
          <a:xfrm>
            <a:off x="311700" y="115300"/>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 sz="1800">
                <a:latin typeface="Merriweather"/>
                <a:ea typeface="Merriweather"/>
                <a:cs typeface="Merriweather"/>
                <a:sym typeface="Merriweather"/>
              </a:rPr>
              <a:t>Next Steps</a:t>
            </a:r>
            <a:endParaRPr sz="1800">
              <a:latin typeface="Merriweather"/>
              <a:ea typeface="Merriweather"/>
              <a:cs typeface="Merriweather"/>
              <a:sym typeface="Merriweather"/>
            </a:endParaRPr>
          </a:p>
        </p:txBody>
      </p:sp>
      <p:pic>
        <p:nvPicPr>
          <p:cNvPr descr="An image was generated of an SUV traveling down a narrow road." id="524" name="Google Shape;524;p43"/>
          <p:cNvPicPr preferRelativeResize="0"/>
          <p:nvPr/>
        </p:nvPicPr>
        <p:blipFill rotWithShape="1">
          <a:blip r:embed="rId3">
            <a:alphaModFix/>
          </a:blip>
          <a:srcRect b="0" l="0" r="0" t="0"/>
          <a:stretch/>
        </p:blipFill>
        <p:spPr>
          <a:xfrm>
            <a:off x="0" y="620600"/>
            <a:ext cx="4411898" cy="3820974"/>
          </a:xfrm>
          <a:prstGeom prst="rect">
            <a:avLst/>
          </a:prstGeom>
          <a:noFill/>
          <a:ln>
            <a:noFill/>
          </a:ln>
        </p:spPr>
      </p:pic>
      <p:pic>
        <p:nvPicPr>
          <p:cNvPr descr="An image featuring the GSA Star Mark, 250 years, and fleet text in red letters." id="525" name="Google Shape;525;p43"/>
          <p:cNvPicPr preferRelativeResize="0"/>
          <p:nvPr/>
        </p:nvPicPr>
        <p:blipFill rotWithShape="1">
          <a:blip r:embed="rId4">
            <a:alphaModFix/>
          </a:blip>
          <a:srcRect b="0" l="0" r="0" t="0"/>
          <a:stretch/>
        </p:blipFill>
        <p:spPr>
          <a:xfrm>
            <a:off x="4571998" y="1074873"/>
            <a:ext cx="2215601" cy="1277074"/>
          </a:xfrm>
          <a:prstGeom prst="rect">
            <a:avLst/>
          </a:prstGeom>
          <a:noFill/>
          <a:ln>
            <a:noFill/>
          </a:ln>
        </p:spPr>
      </p:pic>
      <p:sp>
        <p:nvSpPr>
          <p:cNvPr id="526" name="Google Shape;526;p43"/>
          <p:cNvSpPr txBox="1"/>
          <p:nvPr>
            <p:ph idx="1" type="body"/>
          </p:nvPr>
        </p:nvSpPr>
        <p:spPr>
          <a:xfrm>
            <a:off x="4746400" y="1152475"/>
            <a:ext cx="4141200" cy="3416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 sz="1800">
                <a:latin typeface="Merriweather Medium"/>
                <a:ea typeface="Merriweather Medium"/>
                <a:cs typeface="Merriweather Medium"/>
                <a:sym typeface="Merriweather Medium"/>
              </a:rPr>
              <a:t>Contact us at </a:t>
            </a:r>
            <a:r>
              <a:rPr lang="en" sz="1800" u="sng">
                <a:solidFill>
                  <a:schemeClr val="hlink"/>
                </a:solidFill>
                <a:latin typeface="Merriweather Medium"/>
                <a:ea typeface="Merriweather Medium"/>
                <a:cs typeface="Merriweather Medium"/>
                <a:sym typeface="Merriweather Medium"/>
                <a:hlinkClick r:id="rId5"/>
              </a:rPr>
              <a:t>GSAFleet-Consolidation@gsa.gov</a:t>
            </a:r>
            <a:endParaRPr sz="1800">
              <a:latin typeface="Merriweather Medium"/>
              <a:ea typeface="Merriweather Medium"/>
              <a:cs typeface="Merriweather Medium"/>
              <a:sym typeface="Merriweather Medium"/>
            </a:endParaRPr>
          </a:p>
        </p:txBody>
      </p:sp>
      <p:sp>
        <p:nvSpPr>
          <p:cNvPr id="527" name="Google Shape;527;p43"/>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44"/>
          <p:cNvSpPr txBox="1"/>
          <p:nvPr>
            <p:ph type="title"/>
          </p:nvPr>
        </p:nvSpPr>
        <p:spPr>
          <a:xfrm>
            <a:off x="628650" y="-993775"/>
            <a:ext cx="7886700" cy="99377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Thank You…</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45"/>
          <p:cNvSpPr txBox="1"/>
          <p:nvPr>
            <p:ph type="title"/>
          </p:nvPr>
        </p:nvSpPr>
        <p:spPr>
          <a:xfrm>
            <a:off x="628650" y="-993775"/>
            <a:ext cx="7886700" cy="99377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Closing Slide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0"/>
          <p:cNvSpPr txBox="1"/>
          <p:nvPr>
            <p:ph type="title"/>
          </p:nvPr>
        </p:nvSpPr>
        <p:spPr>
          <a:xfrm>
            <a:off x="311700" y="1781150"/>
            <a:ext cx="8520600" cy="841800"/>
          </a:xfrm>
          <a:prstGeom prst="rect">
            <a:avLst/>
          </a:prstGeom>
          <a:noFill/>
          <a:ln>
            <a:noFill/>
          </a:ln>
        </p:spPr>
        <p:txBody>
          <a:bodyPr anchorCtr="0" anchor="ctr" bIns="91425" lIns="91425" spcFirstLastPara="1" rIns="91425" wrap="square" tIns="91425">
            <a:noAutofit/>
          </a:bodyPr>
          <a:lstStyle/>
          <a:p>
            <a:pPr indent="0" lvl="0" marL="6425" marR="2570" rtl="0" algn="ctr">
              <a:lnSpc>
                <a:spcPct val="109882"/>
              </a:lnSpc>
              <a:spcBef>
                <a:spcPts val="0"/>
              </a:spcBef>
              <a:spcAft>
                <a:spcPts val="0"/>
              </a:spcAft>
              <a:buClr>
                <a:schemeClr val="dk1"/>
              </a:buClr>
              <a:buSzPts val="3600"/>
              <a:buFont typeface="Arial"/>
              <a:buNone/>
            </a:pPr>
            <a:r>
              <a:rPr lang="en" sz="4098">
                <a:solidFill>
                  <a:schemeClr val="dk1"/>
                </a:solidFill>
                <a:latin typeface="Merriweather"/>
                <a:ea typeface="Merriweather"/>
                <a:cs typeface="Merriweather"/>
                <a:sym typeface="Merriweather"/>
              </a:rPr>
              <a:t>What is GO.gov?</a:t>
            </a:r>
            <a:endParaRPr>
              <a:latin typeface="Merriweather"/>
              <a:ea typeface="Merriweather"/>
              <a:cs typeface="Merriweather"/>
              <a:sym typeface="Merriweather"/>
            </a:endParaRPr>
          </a:p>
        </p:txBody>
      </p:sp>
      <p:sp>
        <p:nvSpPr>
          <p:cNvPr id="128" name="Google Shape;128;p20"/>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129" name="Google Shape;129;p20"/>
          <p:cNvSpPr txBox="1"/>
          <p:nvPr>
            <p:ph type="title"/>
          </p:nvPr>
        </p:nvSpPr>
        <p:spPr>
          <a:xfrm>
            <a:off x="311700" y="28095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400">
                <a:solidFill>
                  <a:srgbClr val="161616"/>
                </a:solidFill>
              </a:rPr>
              <a:t>Federal Travel, Simplified</a:t>
            </a:r>
            <a:endParaRPr sz="1400">
              <a:solidFill>
                <a:srgbClr val="161616"/>
              </a:solidFill>
            </a:endParaRPr>
          </a:p>
          <a:p>
            <a:pPr indent="0" lvl="0" marL="6425" marR="2570" rtl="0" algn="ctr">
              <a:lnSpc>
                <a:spcPct val="109882"/>
              </a:lnSpc>
              <a:spcBef>
                <a:spcPts val="1000"/>
              </a:spcBef>
              <a:spcAft>
                <a:spcPts val="0"/>
              </a:spcAft>
              <a:buClr>
                <a:srgbClr val="000000"/>
              </a:buClr>
              <a:buSzPts val="1100"/>
              <a:buFont typeface="Arial"/>
              <a:buNone/>
            </a:pPr>
            <a:r>
              <a:t/>
            </a:r>
            <a:endParaRPr sz="2100">
              <a:solidFill>
                <a:schemeClr val="dk1"/>
              </a:solidFill>
              <a:latin typeface="Merriweather"/>
              <a:ea typeface="Merriweather"/>
              <a:cs typeface="Merriweather"/>
              <a:sym typeface="Merriweather"/>
            </a:endParaRPr>
          </a:p>
        </p:txBody>
      </p:sp>
      <p:cxnSp>
        <p:nvCxnSpPr>
          <p:cNvPr id="130" name="Google Shape;130;p20"/>
          <p:cNvCxnSpPr/>
          <p:nvPr/>
        </p:nvCxnSpPr>
        <p:spPr>
          <a:xfrm>
            <a:off x="2190750" y="3452825"/>
            <a:ext cx="47769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310896" y="12907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latin typeface="Merriweather"/>
                <a:ea typeface="Merriweather"/>
                <a:cs typeface="Merriweather"/>
                <a:sym typeface="Merriweather"/>
              </a:rPr>
              <a:t>There’s a Better Way to Travel</a:t>
            </a:r>
            <a:endParaRPr b="1" sz="1800">
              <a:latin typeface="Merriweather"/>
              <a:ea typeface="Merriweather"/>
              <a:cs typeface="Merriweather"/>
              <a:sym typeface="Merriweather"/>
            </a:endParaRPr>
          </a:p>
        </p:txBody>
      </p:sp>
      <p:sp>
        <p:nvSpPr>
          <p:cNvPr id="136" name="Google Shape;136;p21"/>
          <p:cNvSpPr txBox="1"/>
          <p:nvPr/>
        </p:nvSpPr>
        <p:spPr>
          <a:xfrm>
            <a:off x="305388" y="639200"/>
            <a:ext cx="598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erriweather"/>
                <a:ea typeface="Merriweather"/>
                <a:cs typeface="Merriweather"/>
                <a:sym typeface="Merriweather"/>
              </a:rPr>
              <a:t>ETS2, GSA’s legacy Travel &amp; Expense system, currently manages:</a:t>
            </a:r>
            <a:endParaRPr b="0" i="0" sz="1400" u="none" cap="none" strike="noStrike">
              <a:solidFill>
                <a:srgbClr val="000000"/>
              </a:solidFill>
              <a:latin typeface="Merriweather"/>
              <a:ea typeface="Merriweather"/>
              <a:cs typeface="Merriweather"/>
              <a:sym typeface="Merriweather"/>
            </a:endParaRPr>
          </a:p>
        </p:txBody>
      </p:sp>
      <p:cxnSp>
        <p:nvCxnSpPr>
          <p:cNvPr id="137" name="Google Shape;137;p21"/>
          <p:cNvCxnSpPr/>
          <p:nvPr/>
        </p:nvCxnSpPr>
        <p:spPr>
          <a:xfrm>
            <a:off x="305390" y="960120"/>
            <a:ext cx="5497200" cy="0"/>
          </a:xfrm>
          <a:prstGeom prst="straightConnector1">
            <a:avLst/>
          </a:prstGeom>
          <a:noFill/>
          <a:ln cap="flat" cmpd="sng" w="9525">
            <a:solidFill>
              <a:schemeClr val="dk2"/>
            </a:solidFill>
            <a:prstDash val="solid"/>
            <a:round/>
            <a:headEnd len="sm" w="sm" type="none"/>
            <a:tailEnd len="sm" w="sm" type="none"/>
          </a:ln>
        </p:spPr>
      </p:cxnSp>
      <p:pic>
        <p:nvPicPr>
          <p:cNvPr descr="Code, Data hack, hacking icon (Provided by Getty Images)" id="138" name="Google Shape;138;p21"/>
          <p:cNvPicPr preferRelativeResize="0"/>
          <p:nvPr/>
        </p:nvPicPr>
        <p:blipFill rotWithShape="1">
          <a:blip r:embed="rId3">
            <a:alphaModFix amt="35000"/>
          </a:blip>
          <a:srcRect b="0" l="0" r="0" t="0"/>
          <a:stretch/>
        </p:blipFill>
        <p:spPr>
          <a:xfrm>
            <a:off x="6195974" y="944725"/>
            <a:ext cx="723738" cy="723738"/>
          </a:xfrm>
          <a:prstGeom prst="rect">
            <a:avLst/>
          </a:prstGeom>
          <a:noFill/>
          <a:ln>
            <a:noFill/>
          </a:ln>
        </p:spPr>
      </p:pic>
      <p:pic>
        <p:nvPicPr>
          <p:cNvPr descr="bank (Provided by Getty Images)" id="139" name="Google Shape;139;p21"/>
          <p:cNvPicPr preferRelativeResize="0"/>
          <p:nvPr/>
        </p:nvPicPr>
        <p:blipFill rotWithShape="1">
          <a:blip r:embed="rId4">
            <a:alphaModFix amt="35000"/>
          </a:blip>
          <a:srcRect b="0" l="0" r="0" t="0"/>
          <a:stretch/>
        </p:blipFill>
        <p:spPr>
          <a:xfrm>
            <a:off x="228600" y="1144135"/>
            <a:ext cx="525481" cy="525476"/>
          </a:xfrm>
          <a:prstGeom prst="rect">
            <a:avLst/>
          </a:prstGeom>
          <a:noFill/>
          <a:ln>
            <a:noFill/>
          </a:ln>
        </p:spPr>
      </p:pic>
      <p:sp>
        <p:nvSpPr>
          <p:cNvPr descr="An image featuring a blue circle with the text: &quot;124 separate civilian agencies, commissions, and boards.&quot;&#10;" id="140" name="Google Shape;140;p21"/>
          <p:cNvSpPr/>
          <p:nvPr/>
        </p:nvSpPr>
        <p:spPr>
          <a:xfrm>
            <a:off x="1009500" y="1066800"/>
            <a:ext cx="1215300" cy="1215300"/>
          </a:xfrm>
          <a:prstGeom prst="ellipse">
            <a:avLst/>
          </a:prstGeom>
          <a:solidFill>
            <a:srgbClr val="1F2D61"/>
          </a:solidFill>
          <a:ln cap="flat" cmpd="sng" w="9525">
            <a:solidFill>
              <a:srgbClr val="B1111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1"/>
          <p:cNvSpPr txBox="1"/>
          <p:nvPr/>
        </p:nvSpPr>
        <p:spPr>
          <a:xfrm>
            <a:off x="1030425" y="1153713"/>
            <a:ext cx="1111200" cy="985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Montserrat"/>
                <a:ea typeface="Montserrat"/>
                <a:cs typeface="Montserrat"/>
                <a:sym typeface="Montserrat"/>
              </a:rPr>
              <a:t>124</a:t>
            </a:r>
            <a:endParaRPr b="1" i="0" sz="20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Merriweather"/>
                <a:ea typeface="Merriweather"/>
                <a:cs typeface="Merriweather"/>
                <a:sym typeface="Merriweather"/>
              </a:rPr>
              <a:t>Separate civilian agencies, commissions, and boards</a:t>
            </a:r>
            <a:endParaRPr b="0" i="0" sz="800" u="none" cap="none" strike="noStrike">
              <a:solidFill>
                <a:schemeClr val="lt1"/>
              </a:solidFill>
              <a:latin typeface="Merriweather"/>
              <a:ea typeface="Merriweather"/>
              <a:cs typeface="Merriweather"/>
              <a:sym typeface="Merriweather"/>
            </a:endParaRPr>
          </a:p>
        </p:txBody>
      </p:sp>
      <p:pic>
        <p:nvPicPr>
          <p:cNvPr descr="cloud (Provided by Getty Images)" id="142" name="Google Shape;142;p21"/>
          <p:cNvPicPr preferRelativeResize="0"/>
          <p:nvPr/>
        </p:nvPicPr>
        <p:blipFill rotWithShape="1">
          <a:blip r:embed="rId5">
            <a:alphaModFix amt="35000"/>
          </a:blip>
          <a:srcRect b="0" l="0" r="0" t="0"/>
          <a:stretch/>
        </p:blipFill>
        <p:spPr>
          <a:xfrm>
            <a:off x="473698" y="2030735"/>
            <a:ext cx="582548" cy="582548"/>
          </a:xfrm>
          <a:prstGeom prst="rect">
            <a:avLst/>
          </a:prstGeom>
          <a:noFill/>
          <a:ln>
            <a:noFill/>
          </a:ln>
        </p:spPr>
      </p:pic>
      <p:pic>
        <p:nvPicPr>
          <p:cNvPr descr="government building line icon vector illustration (Provided by Getty Images)" id="143" name="Google Shape;143;p21"/>
          <p:cNvPicPr preferRelativeResize="0"/>
          <p:nvPr/>
        </p:nvPicPr>
        <p:blipFill rotWithShape="1">
          <a:blip r:embed="rId6">
            <a:alphaModFix amt="35000"/>
          </a:blip>
          <a:srcRect b="0" l="0" r="0" t="0"/>
          <a:stretch/>
        </p:blipFill>
        <p:spPr>
          <a:xfrm>
            <a:off x="2062892" y="1941951"/>
            <a:ext cx="671314" cy="671319"/>
          </a:xfrm>
          <a:prstGeom prst="rect">
            <a:avLst/>
          </a:prstGeom>
          <a:noFill/>
          <a:ln>
            <a:noFill/>
          </a:ln>
        </p:spPr>
      </p:pic>
      <p:pic>
        <p:nvPicPr>
          <p:cNvPr descr="Computer virus attack, crime, cyber, hack, hacking, illegal access, lost data icon (Provided by Getty Images)" id="144" name="Google Shape;144;p21"/>
          <p:cNvPicPr preferRelativeResize="0"/>
          <p:nvPr/>
        </p:nvPicPr>
        <p:blipFill rotWithShape="1">
          <a:blip r:embed="rId7">
            <a:alphaModFix amt="35000"/>
          </a:blip>
          <a:srcRect b="0" l="0" r="0" t="0"/>
          <a:stretch/>
        </p:blipFill>
        <p:spPr>
          <a:xfrm>
            <a:off x="2418003" y="1114454"/>
            <a:ext cx="582548" cy="582548"/>
          </a:xfrm>
          <a:prstGeom prst="rect">
            <a:avLst/>
          </a:prstGeom>
          <a:noFill/>
          <a:ln>
            <a:noFill/>
          </a:ln>
        </p:spPr>
      </p:pic>
      <p:grpSp>
        <p:nvGrpSpPr>
          <p:cNvPr descr="An image featuring a blue circle with the text: &quot;30 separate production instances.&quot;" id="145" name="Google Shape;145;p21"/>
          <p:cNvGrpSpPr/>
          <p:nvPr/>
        </p:nvGrpSpPr>
        <p:grpSpPr>
          <a:xfrm>
            <a:off x="2905352" y="1550383"/>
            <a:ext cx="1215300" cy="1215300"/>
            <a:chOff x="2831935" y="1550383"/>
            <a:chExt cx="1215300" cy="1215300"/>
          </a:xfrm>
        </p:grpSpPr>
        <p:sp>
          <p:nvSpPr>
            <p:cNvPr id="146" name="Google Shape;146;p21"/>
            <p:cNvSpPr/>
            <p:nvPr/>
          </p:nvSpPr>
          <p:spPr>
            <a:xfrm>
              <a:off x="2831935" y="1550383"/>
              <a:ext cx="1215300" cy="1215300"/>
            </a:xfrm>
            <a:prstGeom prst="ellipse">
              <a:avLst/>
            </a:prstGeom>
            <a:solidFill>
              <a:srgbClr val="1F2D61"/>
            </a:solidFill>
            <a:ln cap="flat" cmpd="sng" w="9525">
              <a:solidFill>
                <a:srgbClr val="B1111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1"/>
            <p:cNvSpPr txBox="1"/>
            <p:nvPr/>
          </p:nvSpPr>
          <p:spPr>
            <a:xfrm>
              <a:off x="2984335" y="1701033"/>
              <a:ext cx="9336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Montserrat"/>
                  <a:ea typeface="Montserrat"/>
                  <a:cs typeface="Montserrat"/>
                  <a:sym typeface="Montserrat"/>
                </a:rPr>
                <a:t>30</a:t>
              </a:r>
              <a:endParaRPr b="1" i="0" sz="20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Merriweather"/>
                  <a:ea typeface="Merriweather"/>
                  <a:cs typeface="Merriweather"/>
                  <a:sym typeface="Merriweather"/>
                </a:rPr>
                <a:t>Separate production instances</a:t>
              </a:r>
              <a:endParaRPr b="0" i="0" sz="800" u="none" cap="none" strike="noStrike">
                <a:solidFill>
                  <a:schemeClr val="lt1"/>
                </a:solidFill>
                <a:latin typeface="Merriweather"/>
                <a:ea typeface="Merriweather"/>
                <a:cs typeface="Merriweather"/>
                <a:sym typeface="Merriweather"/>
              </a:endParaRPr>
            </a:p>
          </p:txBody>
        </p:sp>
      </p:grpSp>
      <p:pic>
        <p:nvPicPr>
          <p:cNvPr descr="courthouse building glyph icon vector illustration (Provided by Getty Images)" id="148" name="Google Shape;148;p21"/>
          <p:cNvPicPr preferRelativeResize="0"/>
          <p:nvPr/>
        </p:nvPicPr>
        <p:blipFill rotWithShape="1">
          <a:blip r:embed="rId8">
            <a:alphaModFix amt="35000"/>
          </a:blip>
          <a:srcRect b="0" l="0" r="0" t="0"/>
          <a:stretch/>
        </p:blipFill>
        <p:spPr>
          <a:xfrm>
            <a:off x="3998449" y="1043853"/>
            <a:ext cx="723738" cy="723738"/>
          </a:xfrm>
          <a:prstGeom prst="rect">
            <a:avLst/>
          </a:prstGeom>
          <a:noFill/>
          <a:ln>
            <a:noFill/>
          </a:ln>
        </p:spPr>
      </p:pic>
      <p:cxnSp>
        <p:nvCxnSpPr>
          <p:cNvPr id="149" name="Google Shape;149;p21"/>
          <p:cNvCxnSpPr>
            <a:stCxn id="140" idx="4"/>
          </p:cNvCxnSpPr>
          <p:nvPr/>
        </p:nvCxnSpPr>
        <p:spPr>
          <a:xfrm flipH="1" rot="-5400000">
            <a:off x="1854450" y="2044800"/>
            <a:ext cx="1678800" cy="2153400"/>
          </a:xfrm>
          <a:prstGeom prst="bentConnector2">
            <a:avLst/>
          </a:prstGeom>
          <a:noFill/>
          <a:ln cap="flat" cmpd="sng" w="9525">
            <a:solidFill>
              <a:srgbClr val="000000"/>
            </a:solidFill>
            <a:prstDash val="solid"/>
            <a:round/>
            <a:headEnd len="sm" w="sm" type="none"/>
            <a:tailEnd len="med" w="med" type="triangle"/>
          </a:ln>
        </p:spPr>
      </p:cxnSp>
      <p:pic>
        <p:nvPicPr>
          <p:cNvPr descr="Coins, investment, finance, money black icon (Provided by Getty Images)" id="150" name="Google Shape;150;p21"/>
          <p:cNvPicPr preferRelativeResize="0"/>
          <p:nvPr/>
        </p:nvPicPr>
        <p:blipFill rotWithShape="1">
          <a:blip r:embed="rId9">
            <a:alphaModFix amt="35000"/>
          </a:blip>
          <a:srcRect b="0" l="0" r="0" t="0"/>
          <a:stretch/>
        </p:blipFill>
        <p:spPr>
          <a:xfrm>
            <a:off x="4373801" y="2059273"/>
            <a:ext cx="525481" cy="525476"/>
          </a:xfrm>
          <a:prstGeom prst="rect">
            <a:avLst/>
          </a:prstGeom>
          <a:noFill/>
          <a:ln>
            <a:noFill/>
          </a:ln>
        </p:spPr>
      </p:pic>
      <p:grpSp>
        <p:nvGrpSpPr>
          <p:cNvPr descr="An image featuring a blue circle with the text: &quot;56 custom, agency-specific financial system interfaces.&quot;" id="151" name="Google Shape;151;p21"/>
          <p:cNvGrpSpPr/>
          <p:nvPr/>
        </p:nvGrpSpPr>
        <p:grpSpPr>
          <a:xfrm>
            <a:off x="4801204" y="1066800"/>
            <a:ext cx="1215300" cy="1215300"/>
            <a:chOff x="4654339" y="1183775"/>
            <a:chExt cx="1215300" cy="1215300"/>
          </a:xfrm>
        </p:grpSpPr>
        <p:sp>
          <p:nvSpPr>
            <p:cNvPr id="152" name="Google Shape;152;p21"/>
            <p:cNvSpPr/>
            <p:nvPr/>
          </p:nvSpPr>
          <p:spPr>
            <a:xfrm>
              <a:off x="4654339" y="1183775"/>
              <a:ext cx="1215300" cy="1215300"/>
            </a:xfrm>
            <a:prstGeom prst="ellipse">
              <a:avLst/>
            </a:prstGeom>
            <a:solidFill>
              <a:srgbClr val="1F2D61"/>
            </a:solidFill>
            <a:ln cap="flat" cmpd="sng" w="9525">
              <a:solidFill>
                <a:srgbClr val="B1111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21"/>
            <p:cNvSpPr txBox="1"/>
            <p:nvPr/>
          </p:nvSpPr>
          <p:spPr>
            <a:xfrm>
              <a:off x="4706389" y="1298825"/>
              <a:ext cx="1111200" cy="985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Montserrat"/>
                  <a:ea typeface="Montserrat"/>
                  <a:cs typeface="Montserrat"/>
                  <a:sym typeface="Montserrat"/>
                </a:rPr>
                <a:t>56</a:t>
              </a:r>
              <a:endParaRPr b="1" i="0" sz="20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Merriweather"/>
                  <a:ea typeface="Merriweather"/>
                  <a:cs typeface="Merriweather"/>
                  <a:sym typeface="Merriweather"/>
                </a:rPr>
                <a:t>Custom, agency-specific financial system interfaces</a:t>
              </a:r>
              <a:endParaRPr b="0" i="0" sz="800" u="none" cap="none" strike="noStrike">
                <a:solidFill>
                  <a:schemeClr val="lt1"/>
                </a:solidFill>
                <a:latin typeface="Merriweather"/>
                <a:ea typeface="Merriweather"/>
                <a:cs typeface="Merriweather"/>
                <a:sym typeface="Merriweather"/>
              </a:endParaRPr>
            </a:p>
          </p:txBody>
        </p:sp>
      </p:grpSp>
      <p:pic>
        <p:nvPicPr>
          <p:cNvPr descr="government building glyph icon vector illustration (Provided by Getty Images)" id="154" name="Google Shape;154;p21"/>
          <p:cNvPicPr preferRelativeResize="0"/>
          <p:nvPr/>
        </p:nvPicPr>
        <p:blipFill rotWithShape="1">
          <a:blip r:embed="rId10">
            <a:alphaModFix amt="35000"/>
          </a:blip>
          <a:srcRect b="0" l="0" r="0" t="0"/>
          <a:stretch/>
        </p:blipFill>
        <p:spPr>
          <a:xfrm>
            <a:off x="5875872" y="1911425"/>
            <a:ext cx="821171" cy="821176"/>
          </a:xfrm>
          <a:prstGeom prst="rect">
            <a:avLst/>
          </a:prstGeom>
          <a:noFill/>
          <a:ln>
            <a:noFill/>
          </a:ln>
        </p:spPr>
      </p:pic>
      <p:cxnSp>
        <p:nvCxnSpPr>
          <p:cNvPr id="155" name="Google Shape;155;p21"/>
          <p:cNvCxnSpPr>
            <a:stCxn id="156" idx="4"/>
          </p:cNvCxnSpPr>
          <p:nvPr/>
        </p:nvCxnSpPr>
        <p:spPr>
          <a:xfrm rot="5400000">
            <a:off x="5625306" y="2281445"/>
            <a:ext cx="1336200" cy="2022600"/>
          </a:xfrm>
          <a:prstGeom prst="bentConnector2">
            <a:avLst/>
          </a:prstGeom>
          <a:noFill/>
          <a:ln cap="flat" cmpd="sng" w="9525">
            <a:solidFill>
              <a:srgbClr val="000000"/>
            </a:solidFill>
            <a:prstDash val="solid"/>
            <a:round/>
            <a:headEnd len="sm" w="sm" type="none"/>
            <a:tailEnd len="med" w="med" type="triangle"/>
          </a:ln>
        </p:spPr>
      </p:cxnSp>
      <p:cxnSp>
        <p:nvCxnSpPr>
          <p:cNvPr id="157" name="Google Shape;157;p21"/>
          <p:cNvCxnSpPr>
            <a:stCxn id="152" idx="4"/>
          </p:cNvCxnSpPr>
          <p:nvPr/>
        </p:nvCxnSpPr>
        <p:spPr>
          <a:xfrm rot="5400000">
            <a:off x="4647454" y="2695500"/>
            <a:ext cx="1174800" cy="348000"/>
          </a:xfrm>
          <a:prstGeom prst="bentConnector3">
            <a:avLst>
              <a:gd fmla="val 50000" name="adj1"/>
            </a:avLst>
          </a:prstGeom>
          <a:noFill/>
          <a:ln cap="flat" cmpd="sng" w="9525">
            <a:solidFill>
              <a:srgbClr val="000000"/>
            </a:solidFill>
            <a:prstDash val="solid"/>
            <a:round/>
            <a:headEnd len="sm" w="sm" type="none"/>
            <a:tailEnd len="med" w="med" type="triangle"/>
          </a:ln>
        </p:spPr>
      </p:cxnSp>
      <p:pic>
        <p:nvPicPr>
          <p:cNvPr descr="An image of the Go.Gov logo, which is a circle with a red border and blue text that says &quot;Go. Gov.&quot;" id="158" name="Google Shape;158;p21"/>
          <p:cNvPicPr preferRelativeResize="0"/>
          <p:nvPr/>
        </p:nvPicPr>
        <p:blipFill rotWithShape="1">
          <a:blip r:embed="rId11">
            <a:alphaModFix/>
          </a:blip>
          <a:srcRect b="0" l="0" r="0" t="0"/>
          <a:stretch/>
        </p:blipFill>
        <p:spPr>
          <a:xfrm>
            <a:off x="3301134" y="2791513"/>
            <a:ext cx="2450380" cy="2338526"/>
          </a:xfrm>
          <a:prstGeom prst="rect">
            <a:avLst/>
          </a:prstGeom>
          <a:noFill/>
          <a:ln>
            <a:noFill/>
          </a:ln>
        </p:spPr>
      </p:pic>
      <p:pic>
        <p:nvPicPr>
          <p:cNvPr descr="political government building icon vector outline illustration (Provided by Getty Images)" id="159" name="Google Shape;159;p21"/>
          <p:cNvPicPr preferRelativeResize="0"/>
          <p:nvPr/>
        </p:nvPicPr>
        <p:blipFill rotWithShape="1">
          <a:blip r:embed="rId12">
            <a:alphaModFix amt="35000"/>
          </a:blip>
          <a:srcRect b="0" l="0" r="0" t="0"/>
          <a:stretch/>
        </p:blipFill>
        <p:spPr>
          <a:xfrm>
            <a:off x="7912362" y="1059265"/>
            <a:ext cx="723738" cy="723738"/>
          </a:xfrm>
          <a:prstGeom prst="rect">
            <a:avLst/>
          </a:prstGeom>
          <a:noFill/>
          <a:ln>
            <a:noFill/>
          </a:ln>
        </p:spPr>
      </p:pic>
      <p:grpSp>
        <p:nvGrpSpPr>
          <p:cNvPr descr="An image featuring a blue circle with the text: &quot;59 task orders across two master contracts.&quot;" id="160" name="Google Shape;160;p21"/>
          <p:cNvGrpSpPr/>
          <p:nvPr/>
        </p:nvGrpSpPr>
        <p:grpSpPr>
          <a:xfrm>
            <a:off x="6697056" y="1409345"/>
            <a:ext cx="1215300" cy="1215300"/>
            <a:chOff x="6409468" y="1265120"/>
            <a:chExt cx="1215300" cy="1215300"/>
          </a:xfrm>
        </p:grpSpPr>
        <p:sp>
          <p:nvSpPr>
            <p:cNvPr id="156" name="Google Shape;156;p21"/>
            <p:cNvSpPr/>
            <p:nvPr/>
          </p:nvSpPr>
          <p:spPr>
            <a:xfrm>
              <a:off x="6409468" y="1265120"/>
              <a:ext cx="1215300" cy="1215300"/>
            </a:xfrm>
            <a:prstGeom prst="ellipse">
              <a:avLst/>
            </a:prstGeom>
            <a:solidFill>
              <a:srgbClr val="1F2D61"/>
            </a:solidFill>
            <a:ln cap="flat" cmpd="sng" w="9525">
              <a:solidFill>
                <a:srgbClr val="B1111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1"/>
            <p:cNvSpPr txBox="1"/>
            <p:nvPr/>
          </p:nvSpPr>
          <p:spPr>
            <a:xfrm>
              <a:off x="6518668" y="1329945"/>
              <a:ext cx="996900" cy="985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Montserrat"/>
                  <a:ea typeface="Montserrat"/>
                  <a:cs typeface="Montserrat"/>
                  <a:sym typeface="Montserrat"/>
                </a:rPr>
                <a:t>59</a:t>
              </a:r>
              <a:endParaRPr b="1" i="0" sz="20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Merriweather"/>
                  <a:ea typeface="Merriweather"/>
                  <a:cs typeface="Merriweather"/>
                  <a:sym typeface="Merriweather"/>
                </a:rPr>
                <a:t>Task orders across two master contracts</a:t>
              </a:r>
              <a:endParaRPr b="0" i="0" sz="800" u="none" cap="none" strike="noStrike">
                <a:solidFill>
                  <a:schemeClr val="lt1"/>
                </a:solidFill>
                <a:latin typeface="Merriweather"/>
                <a:ea typeface="Merriweather"/>
                <a:cs typeface="Merriweather"/>
                <a:sym typeface="Merriweather"/>
              </a:endParaRPr>
            </a:p>
          </p:txBody>
        </p:sp>
      </p:grpSp>
      <p:pic>
        <p:nvPicPr>
          <p:cNvPr descr="Investment Icon (Provided by Getty Images)" id="162" name="Google Shape;162;p21"/>
          <p:cNvPicPr preferRelativeResize="0"/>
          <p:nvPr/>
        </p:nvPicPr>
        <p:blipFill rotWithShape="1">
          <a:blip r:embed="rId13">
            <a:alphaModFix amt="35000"/>
          </a:blip>
          <a:srcRect b="0" l="0" r="0" t="0"/>
          <a:stretch/>
        </p:blipFill>
        <p:spPr>
          <a:xfrm>
            <a:off x="8083498" y="2059267"/>
            <a:ext cx="525481" cy="525476"/>
          </a:xfrm>
          <a:prstGeom prst="rect">
            <a:avLst/>
          </a:prstGeom>
          <a:noFill/>
          <a:ln>
            <a:noFill/>
          </a:ln>
        </p:spPr>
      </p:pic>
      <p:cxnSp>
        <p:nvCxnSpPr>
          <p:cNvPr id="163" name="Google Shape;163;p21"/>
          <p:cNvCxnSpPr>
            <a:stCxn id="146" idx="4"/>
          </p:cNvCxnSpPr>
          <p:nvPr/>
        </p:nvCxnSpPr>
        <p:spPr>
          <a:xfrm flipH="1" rot="-5400000">
            <a:off x="3406802" y="2871883"/>
            <a:ext cx="691200" cy="478800"/>
          </a:xfrm>
          <a:prstGeom prst="bentConnector3">
            <a:avLst>
              <a:gd fmla="val 50000" name="adj1"/>
            </a:avLst>
          </a:prstGeom>
          <a:noFill/>
          <a:ln cap="flat" cmpd="sng" w="9525">
            <a:solidFill>
              <a:srgbClr val="000000"/>
            </a:solidFill>
            <a:prstDash val="solid"/>
            <a:round/>
            <a:headEnd len="sm" w="sm" type="none"/>
            <a:tailEnd len="med" w="med" type="triangle"/>
          </a:ln>
        </p:spPr>
      </p:cxnSp>
      <p:sp>
        <p:nvSpPr>
          <p:cNvPr id="164" name="Google Shape;164;p21"/>
          <p:cNvSpPr txBox="1"/>
          <p:nvPr/>
        </p:nvSpPr>
        <p:spPr>
          <a:xfrm>
            <a:off x="606263" y="4241500"/>
            <a:ext cx="32268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erriweather"/>
                <a:ea typeface="Merriweather"/>
                <a:cs typeface="Merriweather"/>
                <a:sym typeface="Merriweather"/>
              </a:rPr>
              <a:t>Wouldn’t it make more sense…</a:t>
            </a:r>
            <a:endParaRPr b="0" i="0" sz="1400" u="none" cap="none" strike="noStrike">
              <a:solidFill>
                <a:srgbClr val="000000"/>
              </a:solidFill>
              <a:latin typeface="Merriweather"/>
              <a:ea typeface="Merriweather"/>
              <a:cs typeface="Merriweather"/>
              <a:sym typeface="Merriweather"/>
            </a:endParaRPr>
          </a:p>
        </p:txBody>
      </p:sp>
      <p:sp>
        <p:nvSpPr>
          <p:cNvPr id="165" name="Google Shape;165;p21"/>
          <p:cNvSpPr txBox="1"/>
          <p:nvPr/>
        </p:nvSpPr>
        <p:spPr>
          <a:xfrm>
            <a:off x="5282221" y="4241500"/>
            <a:ext cx="3308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erriweather"/>
                <a:ea typeface="Merriweather"/>
                <a:cs typeface="Merriweather"/>
                <a:sym typeface="Merriweather"/>
              </a:rPr>
              <a:t>…to bring them all together?</a:t>
            </a:r>
            <a:endParaRPr b="0" i="0" sz="1400" u="none" cap="none" strike="noStrike">
              <a:solidFill>
                <a:srgbClr val="000000"/>
              </a:solidFill>
              <a:latin typeface="Merriweather"/>
              <a:ea typeface="Merriweather"/>
              <a:cs typeface="Merriweather"/>
              <a:sym typeface="Merriweather"/>
            </a:endParaRPr>
          </a:p>
        </p:txBody>
      </p:sp>
      <p:sp>
        <p:nvSpPr>
          <p:cNvPr id="166" name="Google Shape;166;p21"/>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2"/>
          <p:cNvSpPr txBox="1"/>
          <p:nvPr>
            <p:ph type="title"/>
          </p:nvPr>
        </p:nvSpPr>
        <p:spPr>
          <a:xfrm>
            <a:off x="628650" y="-993775"/>
            <a:ext cx="7886700" cy="99377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Go.gov definition</a:t>
            </a:r>
            <a:endParaRPr/>
          </a:p>
        </p:txBody>
      </p:sp>
      <p:grpSp>
        <p:nvGrpSpPr>
          <p:cNvPr descr="An image of a red box showing the definition of go.gov, which is a mandatory, centralized government-wide system for travel and expenses for all civilian agencies." id="172" name="Google Shape;172;p22"/>
          <p:cNvGrpSpPr/>
          <p:nvPr/>
        </p:nvGrpSpPr>
        <p:grpSpPr>
          <a:xfrm>
            <a:off x="501050" y="729168"/>
            <a:ext cx="5145275" cy="2922943"/>
            <a:chOff x="497525" y="-2311850"/>
            <a:chExt cx="5145275" cy="3151082"/>
          </a:xfrm>
        </p:grpSpPr>
        <p:pic>
          <p:nvPicPr>
            <p:cNvPr id="173" name="Google Shape;173;p22"/>
            <p:cNvPicPr preferRelativeResize="0"/>
            <p:nvPr/>
          </p:nvPicPr>
          <p:blipFill rotWithShape="1">
            <a:blip r:embed="rId3">
              <a:alphaModFix/>
            </a:blip>
            <a:srcRect b="15605" l="63800" r="7142" t="0"/>
            <a:stretch/>
          </p:blipFill>
          <p:spPr>
            <a:xfrm rot="-5400000">
              <a:off x="1495175" y="-3309500"/>
              <a:ext cx="3148200" cy="5143500"/>
            </a:xfrm>
            <a:prstGeom prst="round2SameRect">
              <a:avLst>
                <a:gd fmla="val 16097" name="adj1"/>
                <a:gd fmla="val 0" name="adj2"/>
              </a:avLst>
            </a:prstGeom>
            <a:noFill/>
            <a:ln>
              <a:noFill/>
            </a:ln>
          </p:spPr>
        </p:pic>
        <p:sp>
          <p:nvSpPr>
            <p:cNvPr id="174" name="Google Shape;174;p22"/>
            <p:cNvSpPr/>
            <p:nvPr/>
          </p:nvSpPr>
          <p:spPr>
            <a:xfrm rot="-5400000">
              <a:off x="1500400" y="-3303168"/>
              <a:ext cx="3148200" cy="5136600"/>
            </a:xfrm>
            <a:prstGeom prst="round2SameRect">
              <a:avLst>
                <a:gd fmla="val 15738" name="adj1"/>
                <a:gd fmla="val 0" name="adj2"/>
              </a:avLst>
            </a:prstGeom>
            <a:solidFill>
              <a:srgbClr val="A6192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5" name="Google Shape;175;p22"/>
          <p:cNvSpPr txBox="1"/>
          <p:nvPr/>
        </p:nvSpPr>
        <p:spPr>
          <a:xfrm>
            <a:off x="777900" y="952225"/>
            <a:ext cx="3409500" cy="56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Merriweather"/>
                <a:ea typeface="Merriweather"/>
                <a:cs typeface="Merriweather"/>
                <a:sym typeface="Merriweather"/>
              </a:rPr>
              <a:t>What is GO.gov?</a:t>
            </a:r>
            <a:endParaRPr b="0" i="0" sz="2400" u="none" cap="none" strike="noStrike">
              <a:solidFill>
                <a:srgbClr val="FFFFFF"/>
              </a:solidFill>
              <a:latin typeface="Merriweather"/>
              <a:ea typeface="Merriweather"/>
              <a:cs typeface="Merriweather"/>
              <a:sym typeface="Merriweather"/>
            </a:endParaRPr>
          </a:p>
        </p:txBody>
      </p:sp>
      <p:sp>
        <p:nvSpPr>
          <p:cNvPr id="176" name="Google Shape;176;p22"/>
          <p:cNvSpPr txBox="1"/>
          <p:nvPr/>
        </p:nvSpPr>
        <p:spPr>
          <a:xfrm>
            <a:off x="777903" y="1514675"/>
            <a:ext cx="3175800" cy="224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FFFFFF"/>
                </a:solidFill>
                <a:latin typeface="Merriweather"/>
                <a:ea typeface="Merriweather"/>
                <a:cs typeface="Merriweather"/>
                <a:sym typeface="Merriweather"/>
              </a:rPr>
              <a:t>GO.gov is a mandatory, centralized, governmentwide system for travel and expense for all civilian agencies.</a:t>
            </a:r>
            <a:endParaRPr b="0" i="0" sz="1000" u="none" cap="none" strike="noStrike">
              <a:solidFill>
                <a:srgbClr val="FFFFFF"/>
              </a:solidFill>
              <a:latin typeface="Merriweather"/>
              <a:ea typeface="Merriweather"/>
              <a:cs typeface="Merriweather"/>
              <a:sym typeface="Merriweather"/>
            </a:endParaRPr>
          </a:p>
          <a:p>
            <a:pPr indent="0" lvl="0" marL="0" marR="0" rtl="0" algn="l">
              <a:lnSpc>
                <a:spcPct val="115000"/>
              </a:lnSpc>
              <a:spcBef>
                <a:spcPts val="1600"/>
              </a:spcBef>
              <a:spcAft>
                <a:spcPts val="0"/>
              </a:spcAft>
              <a:buClr>
                <a:srgbClr val="000000"/>
              </a:buClr>
              <a:buSzPts val="1000"/>
              <a:buFont typeface="Arial"/>
              <a:buNone/>
            </a:pPr>
            <a:r>
              <a:rPr b="0" i="0" lang="en" sz="1000" u="none" cap="none" strike="noStrike">
                <a:solidFill>
                  <a:srgbClr val="FFFFFF"/>
                </a:solidFill>
                <a:latin typeface="Merriweather"/>
                <a:ea typeface="Merriweather"/>
                <a:cs typeface="Merriweather"/>
                <a:sym typeface="Merriweather"/>
              </a:rPr>
              <a:t>One of the</a:t>
            </a:r>
            <a:r>
              <a:rPr b="1" i="0" lang="en" sz="1000" u="none" cap="none" strike="noStrike">
                <a:solidFill>
                  <a:srgbClr val="FFFFFF"/>
                </a:solidFill>
                <a:latin typeface="Merriweather"/>
                <a:ea typeface="Merriweather"/>
                <a:cs typeface="Merriweather"/>
                <a:sym typeface="Merriweather"/>
              </a:rPr>
              <a:t> first mandated </a:t>
            </a:r>
            <a:r>
              <a:rPr b="0" i="0" lang="en" sz="1000" u="none" cap="none" strike="noStrike">
                <a:solidFill>
                  <a:srgbClr val="FFFFFF"/>
                </a:solidFill>
                <a:latin typeface="Merriweather"/>
                <a:ea typeface="Merriweather"/>
                <a:cs typeface="Merriweather"/>
                <a:sym typeface="Merriweather"/>
              </a:rPr>
              <a:t>shared systems for all of government</a:t>
            </a:r>
            <a:endParaRPr b="0" i="0" sz="1000" u="none" cap="none" strike="noStrike">
              <a:solidFill>
                <a:srgbClr val="FFFFFF"/>
              </a:solidFill>
              <a:latin typeface="Merriweather"/>
              <a:ea typeface="Merriweather"/>
              <a:cs typeface="Merriweather"/>
              <a:sym typeface="Merriweather"/>
            </a:endParaRPr>
          </a:p>
          <a:p>
            <a:pPr indent="0" lvl="0" marL="0" marR="0" rtl="0" algn="l">
              <a:lnSpc>
                <a:spcPct val="115000"/>
              </a:lnSpc>
              <a:spcBef>
                <a:spcPts val="1600"/>
              </a:spcBef>
              <a:spcAft>
                <a:spcPts val="0"/>
              </a:spcAft>
              <a:buClr>
                <a:srgbClr val="000000"/>
              </a:buClr>
              <a:buSzPts val="1000"/>
              <a:buFont typeface="Arial"/>
              <a:buNone/>
            </a:pPr>
            <a:r>
              <a:rPr b="0" i="0" lang="en" sz="1000" u="none" cap="none" strike="noStrike">
                <a:solidFill>
                  <a:srgbClr val="FFFFFF"/>
                </a:solidFill>
                <a:latin typeface="Merriweather"/>
                <a:ea typeface="Merriweather"/>
                <a:cs typeface="Merriweather"/>
                <a:sym typeface="Merriweather"/>
              </a:rPr>
              <a:t>A suite of best in class systems </a:t>
            </a:r>
            <a:endParaRPr b="0" i="0" sz="1000" u="none" cap="none" strike="noStrike">
              <a:solidFill>
                <a:srgbClr val="FFFFFF"/>
              </a:solidFill>
              <a:latin typeface="Merriweather"/>
              <a:ea typeface="Merriweather"/>
              <a:cs typeface="Merriweather"/>
              <a:sym typeface="Merriweather"/>
            </a:endParaRPr>
          </a:p>
          <a:p>
            <a:pPr indent="0" lvl="0" marL="0" marR="0" rtl="0" algn="l">
              <a:lnSpc>
                <a:spcPct val="115000"/>
              </a:lnSpc>
              <a:spcBef>
                <a:spcPts val="1600"/>
              </a:spcBef>
              <a:spcAft>
                <a:spcPts val="0"/>
              </a:spcAft>
              <a:buClr>
                <a:srgbClr val="000000"/>
              </a:buClr>
              <a:buSzPts val="1000"/>
              <a:buFont typeface="Arial"/>
              <a:buNone/>
            </a:pPr>
            <a:r>
              <a:rPr b="1" i="0" lang="en" sz="1000" u="none" cap="none" strike="noStrike">
                <a:solidFill>
                  <a:srgbClr val="FFFFFF"/>
                </a:solidFill>
                <a:latin typeface="Merriweather"/>
                <a:ea typeface="Merriweather"/>
                <a:cs typeface="Merriweather"/>
                <a:sym typeface="Merriweather"/>
              </a:rPr>
              <a:t>Deploy across 100+ agencies by Summer 2027</a:t>
            </a:r>
            <a:endParaRPr b="1" i="0" sz="1000" u="none" cap="none" strike="noStrike">
              <a:solidFill>
                <a:srgbClr val="FFFFFF"/>
              </a:solidFill>
              <a:latin typeface="Merriweather"/>
              <a:ea typeface="Merriweather"/>
              <a:cs typeface="Merriweather"/>
              <a:sym typeface="Merriweather"/>
            </a:endParaRPr>
          </a:p>
          <a:p>
            <a:pPr indent="0" lvl="0" marL="0" marR="0" rtl="0" algn="l">
              <a:lnSpc>
                <a:spcPct val="115000"/>
              </a:lnSpc>
              <a:spcBef>
                <a:spcPts val="1600"/>
              </a:spcBef>
              <a:spcAft>
                <a:spcPts val="1600"/>
              </a:spcAft>
              <a:buClr>
                <a:srgbClr val="000000"/>
              </a:buClr>
              <a:buSzPts val="1000"/>
              <a:buFont typeface="Arial"/>
              <a:buNone/>
            </a:pPr>
            <a:r>
              <a:t/>
            </a:r>
            <a:endParaRPr b="0" i="0" sz="1000" u="none" cap="none" strike="noStrike">
              <a:solidFill>
                <a:srgbClr val="FFFFFF"/>
              </a:solidFill>
              <a:latin typeface="Montserrat"/>
              <a:ea typeface="Montserrat"/>
              <a:cs typeface="Montserrat"/>
              <a:sym typeface="Montserrat"/>
            </a:endParaRPr>
          </a:p>
        </p:txBody>
      </p:sp>
      <p:sp>
        <p:nvSpPr>
          <p:cNvPr id="177" name="Google Shape;177;p22"/>
          <p:cNvSpPr txBox="1"/>
          <p:nvPr/>
        </p:nvSpPr>
        <p:spPr>
          <a:xfrm>
            <a:off x="609000" y="3652100"/>
            <a:ext cx="4172700" cy="4461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1" i="1" lang="en" sz="1600" u="none" cap="none" strike="noStrike">
                <a:solidFill>
                  <a:srgbClr val="1F2D61"/>
                </a:solidFill>
                <a:latin typeface="Merriweather"/>
                <a:ea typeface="Merriweather"/>
                <a:cs typeface="Merriweather"/>
                <a:sym typeface="Merriweather"/>
              </a:rPr>
              <a:t>A Single, End-to-End System of Systems</a:t>
            </a:r>
            <a:endParaRPr b="1" i="1" sz="1600" u="none" cap="none" strike="noStrike">
              <a:solidFill>
                <a:srgbClr val="1F2D61"/>
              </a:solidFill>
              <a:latin typeface="Merriweather"/>
              <a:ea typeface="Merriweather"/>
              <a:cs typeface="Merriweather"/>
              <a:sym typeface="Merriweather"/>
            </a:endParaRPr>
          </a:p>
        </p:txBody>
      </p:sp>
      <p:grpSp>
        <p:nvGrpSpPr>
          <p:cNvPr id="178" name="Google Shape;178;p22"/>
          <p:cNvGrpSpPr/>
          <p:nvPr/>
        </p:nvGrpSpPr>
        <p:grpSpPr>
          <a:xfrm>
            <a:off x="4387050" y="273450"/>
            <a:ext cx="4078800" cy="4139400"/>
            <a:chOff x="4387050" y="273450"/>
            <a:chExt cx="4078800" cy="4139400"/>
          </a:xfrm>
        </p:grpSpPr>
        <p:pic>
          <p:nvPicPr>
            <p:cNvPr id="179" name="Google Shape;179;p22"/>
            <p:cNvPicPr preferRelativeResize="0"/>
            <p:nvPr/>
          </p:nvPicPr>
          <p:blipFill rotWithShape="1">
            <a:blip r:embed="rId4">
              <a:alphaModFix/>
            </a:blip>
            <a:srcRect b="9084" l="11547" r="11624" t="12943"/>
            <a:stretch/>
          </p:blipFill>
          <p:spPr>
            <a:xfrm>
              <a:off x="4387050" y="273450"/>
              <a:ext cx="4078800" cy="4139400"/>
            </a:xfrm>
            <a:prstGeom prst="ellipse">
              <a:avLst/>
            </a:prstGeom>
            <a:noFill/>
            <a:ln cap="flat" cmpd="sng" w="38100">
              <a:solidFill>
                <a:srgbClr val="0095D9"/>
              </a:solidFill>
              <a:prstDash val="solid"/>
              <a:round/>
              <a:headEnd len="sm" w="sm" type="none"/>
              <a:tailEnd len="sm" w="sm" type="none"/>
            </a:ln>
          </p:spPr>
        </p:pic>
        <p:grpSp>
          <p:nvGrpSpPr>
            <p:cNvPr id="180" name="Google Shape;180;p22"/>
            <p:cNvGrpSpPr/>
            <p:nvPr/>
          </p:nvGrpSpPr>
          <p:grpSpPr>
            <a:xfrm>
              <a:off x="5900700" y="1878449"/>
              <a:ext cx="1051500" cy="852600"/>
              <a:chOff x="2785400" y="-123501"/>
              <a:chExt cx="1051500" cy="852600"/>
            </a:xfrm>
          </p:grpSpPr>
          <p:sp>
            <p:nvSpPr>
              <p:cNvPr id="181" name="Google Shape;181;p22"/>
              <p:cNvSpPr/>
              <p:nvPr/>
            </p:nvSpPr>
            <p:spPr>
              <a:xfrm>
                <a:off x="2884850" y="-123501"/>
                <a:ext cx="852600" cy="852600"/>
              </a:xfrm>
              <a:prstGeom prst="ellipse">
                <a:avLst/>
              </a:prstGeom>
              <a:solidFill>
                <a:srgbClr val="FFFFFF"/>
              </a:solidFill>
              <a:ln cap="flat" cmpd="sng" w="28575">
                <a:solidFill>
                  <a:srgbClr val="0095D9"/>
                </a:solidFill>
                <a:prstDash val="solid"/>
                <a:round/>
                <a:headEnd len="sm" w="sm" type="none"/>
                <a:tailEnd len="sm" w="sm" type="none"/>
              </a:ln>
            </p:spPr>
            <p:txBody>
              <a:bodyPr anchorCtr="0" anchor="ctr" bIns="91425"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Montserrat"/>
                  <a:ea typeface="Montserrat"/>
                  <a:cs typeface="Montserrat"/>
                  <a:sym typeface="Montserrat"/>
                </a:endParaRPr>
              </a:p>
            </p:txBody>
          </p:sp>
          <p:sp>
            <p:nvSpPr>
              <p:cNvPr id="182" name="Google Shape;182;p22"/>
              <p:cNvSpPr txBox="1"/>
              <p:nvPr/>
            </p:nvSpPr>
            <p:spPr>
              <a:xfrm>
                <a:off x="2785400" y="45100"/>
                <a:ext cx="1051500" cy="515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073763"/>
                    </a:solidFill>
                    <a:latin typeface="Montserrat ExtraBold"/>
                    <a:ea typeface="Montserrat ExtraBold"/>
                    <a:cs typeface="Montserrat ExtraBold"/>
                    <a:sym typeface="Montserrat ExtraBold"/>
                  </a:rPr>
                  <a:t>GO.gov</a:t>
                </a:r>
                <a:endParaRPr b="0" i="0" sz="1300" u="none" cap="none" strike="noStrike">
                  <a:solidFill>
                    <a:srgbClr val="073763"/>
                  </a:solidFill>
                  <a:latin typeface="Montserrat ExtraBold"/>
                  <a:ea typeface="Montserrat ExtraBold"/>
                  <a:cs typeface="Montserrat ExtraBold"/>
                  <a:sym typeface="Montserrat ExtraBold"/>
                </a:endParaRPr>
              </a:p>
            </p:txBody>
          </p:sp>
        </p:grpSp>
      </p:grpSp>
      <p:pic>
        <p:nvPicPr>
          <p:cNvPr descr="An image of the Go.Gov logo, which is a circle with a red border and blue text that says &quot;Go. Gov.&quot;" id="183" name="Google Shape;183;p22"/>
          <p:cNvPicPr preferRelativeResize="0"/>
          <p:nvPr/>
        </p:nvPicPr>
        <p:blipFill rotWithShape="1">
          <a:blip r:embed="rId5">
            <a:alphaModFix/>
          </a:blip>
          <a:srcRect b="0" l="0" r="0" t="0"/>
          <a:stretch/>
        </p:blipFill>
        <p:spPr>
          <a:xfrm>
            <a:off x="5321201" y="1198100"/>
            <a:ext cx="2210500" cy="2109599"/>
          </a:xfrm>
          <a:prstGeom prst="rect">
            <a:avLst/>
          </a:prstGeom>
          <a:noFill/>
          <a:ln>
            <a:noFill/>
          </a:ln>
        </p:spPr>
      </p:pic>
      <p:sp>
        <p:nvSpPr>
          <p:cNvPr descr="An image of a blue circle with the go.gov logo in the center, surrounded by the following terms: Booking, Approval, Expense, Security, TMC Integration, Help Desk, API Layer, and Reporting." id="184" name="Google Shape;184;p22"/>
          <p:cNvSpPr/>
          <p:nvPr/>
        </p:nvSpPr>
        <p:spPr>
          <a:xfrm>
            <a:off x="4340100" y="273450"/>
            <a:ext cx="4172700" cy="4139400"/>
          </a:xfrm>
          <a:prstGeom prst="ellipse">
            <a:avLst/>
          </a:prstGeom>
          <a:noFill/>
          <a:ln cap="flat" cmpd="sng" w="114300">
            <a:solidFill>
              <a:srgbClr val="1F2D6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2"/>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3"/>
          <p:cNvSpPr txBox="1"/>
          <p:nvPr>
            <p:ph type="title"/>
          </p:nvPr>
        </p:nvSpPr>
        <p:spPr>
          <a:xfrm>
            <a:off x="311700" y="311676"/>
            <a:ext cx="85206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Merriweather"/>
                <a:ea typeface="Merriweather"/>
                <a:cs typeface="Merriweather"/>
                <a:sym typeface="Merriweather"/>
              </a:rPr>
              <a:t>Responsibility in ETS2 vs GO.gov</a:t>
            </a:r>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073763"/>
              </a:solidFill>
              <a:latin typeface="Montserrat"/>
              <a:ea typeface="Montserrat"/>
              <a:cs typeface="Montserrat"/>
              <a:sym typeface="Montserrat"/>
            </a:endParaRPr>
          </a:p>
        </p:txBody>
      </p:sp>
      <p:cxnSp>
        <p:nvCxnSpPr>
          <p:cNvPr id="191" name="Google Shape;191;p23"/>
          <p:cNvCxnSpPr/>
          <p:nvPr/>
        </p:nvCxnSpPr>
        <p:spPr>
          <a:xfrm>
            <a:off x="310896" y="705276"/>
            <a:ext cx="5497200" cy="0"/>
          </a:xfrm>
          <a:prstGeom prst="straightConnector1">
            <a:avLst/>
          </a:prstGeom>
          <a:noFill/>
          <a:ln cap="flat" cmpd="sng" w="9525">
            <a:solidFill>
              <a:schemeClr val="dk2"/>
            </a:solidFill>
            <a:prstDash val="solid"/>
            <a:round/>
            <a:headEnd len="sm" w="sm" type="none"/>
            <a:tailEnd len="sm" w="sm" type="none"/>
          </a:ln>
        </p:spPr>
      </p:cxnSp>
      <p:sp>
        <p:nvSpPr>
          <p:cNvPr id="192" name="Google Shape;192;p23"/>
          <p:cNvSpPr txBox="1"/>
          <p:nvPr/>
        </p:nvSpPr>
        <p:spPr>
          <a:xfrm>
            <a:off x="310896" y="611660"/>
            <a:ext cx="79359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400"/>
              </a:spcBef>
              <a:spcAft>
                <a:spcPts val="0"/>
              </a:spcAft>
              <a:buClr>
                <a:srgbClr val="000000"/>
              </a:buClr>
              <a:buSzPts val="1100"/>
              <a:buFont typeface="Arial"/>
              <a:buNone/>
            </a:pPr>
            <a:r>
              <a:rPr b="0" i="0" lang="en" sz="1100" u="none" cap="none" strike="noStrike">
                <a:solidFill>
                  <a:srgbClr val="000000"/>
                </a:solidFill>
                <a:latin typeface="Merriweather"/>
                <a:ea typeface="Merriweather"/>
                <a:cs typeface="Merriweather"/>
                <a:sym typeface="Merriweather"/>
              </a:rPr>
              <a:t>Most costs formerly borne by agencies will shift to GO.gov and will be recovered via the SAF. Centralizing these responsibilities to GSA reduces overall governmentwide costs.</a:t>
            </a:r>
            <a:endParaRPr b="0" i="0" sz="1100" u="none" cap="none" strike="noStrike">
              <a:solidFill>
                <a:srgbClr val="000000"/>
              </a:solidFill>
              <a:latin typeface="Merriweather"/>
              <a:ea typeface="Merriweather"/>
              <a:cs typeface="Merriweather"/>
              <a:sym typeface="Merriweather"/>
            </a:endParaRPr>
          </a:p>
        </p:txBody>
      </p:sp>
      <p:graphicFrame>
        <p:nvGraphicFramePr>
          <p:cNvPr id="193" name="Google Shape;193;p23"/>
          <p:cNvGraphicFramePr/>
          <p:nvPr/>
        </p:nvGraphicFramePr>
        <p:xfrm>
          <a:off x="553673" y="1222433"/>
          <a:ext cx="3000000" cy="3000000"/>
        </p:xfrm>
        <a:graphic>
          <a:graphicData uri="http://schemas.openxmlformats.org/drawingml/2006/table">
            <a:tbl>
              <a:tblPr firstRow="1">
                <a:noFill/>
                <a:tableStyleId>{1A066FDC-22BE-456B-BBB5-960A23A1494C}</a:tableStyleId>
              </a:tblPr>
              <a:tblGrid>
                <a:gridCol w="2214750"/>
                <a:gridCol w="1384500"/>
                <a:gridCol w="1330300"/>
                <a:gridCol w="1434775"/>
                <a:gridCol w="1407875"/>
              </a:tblGrid>
              <a:tr h="261300">
                <a:tc rowSpan="2">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solidFill>
                            <a:srgbClr val="000000"/>
                          </a:solidFill>
                          <a:latin typeface="Merriweather"/>
                          <a:ea typeface="Merriweather"/>
                          <a:cs typeface="Merriweather"/>
                          <a:sym typeface="Merriweather"/>
                        </a:rPr>
                        <a:t>Cost / Responsibility </a:t>
                      </a:r>
                      <a:endParaRPr sz="1400" u="none" cap="none" strike="noStrike">
                        <a:latin typeface="Merriweather"/>
                        <a:ea typeface="Merriweather"/>
                        <a:cs typeface="Merriweather"/>
                        <a:sym typeface="Merriweather"/>
                      </a:endParaRPr>
                    </a:p>
                  </a:txBody>
                  <a:tcPr marT="91425" marB="91425" marR="91425" marL="91425" anchor="ctr">
                    <a:lnR cap="flat" cmpd="sng" w="19050">
                      <a:solidFill>
                        <a:srgbClr val="980000"/>
                      </a:solidFill>
                      <a:prstDash val="solid"/>
                      <a:round/>
                      <a:headEnd len="sm" w="sm" type="none"/>
                      <a:tailEnd len="sm" w="sm" type="none"/>
                    </a:lnR>
                    <a:lnB cap="flat" cmpd="sng" w="19050">
                      <a:solidFill>
                        <a:srgbClr val="980000"/>
                      </a:solidFill>
                      <a:prstDash val="solid"/>
                      <a:round/>
                      <a:headEnd len="sm" w="sm" type="none"/>
                      <a:tailEnd len="sm" w="sm" type="none"/>
                    </a:lnB>
                  </a:tcPr>
                </a:tc>
                <a:tc gridSpan="2">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latin typeface="Merriweather"/>
                          <a:ea typeface="Merriweather"/>
                          <a:cs typeface="Merriweather"/>
                          <a:sym typeface="Merriweather"/>
                        </a:rPr>
                        <a:t>ETS2</a:t>
                      </a:r>
                      <a:endParaRPr b="1" sz="1300" u="none" cap="none" strike="noStrike">
                        <a:latin typeface="Merriweather"/>
                        <a:ea typeface="Merriweather"/>
                        <a:cs typeface="Merriweather"/>
                        <a:sym typeface="Merriweather"/>
                      </a:endParaRPr>
                    </a:p>
                  </a:txBody>
                  <a:tcPr marT="36575" marB="36575" marR="91425" marL="91425">
                    <a:lnL cap="flat" cmpd="sng" w="19050">
                      <a:solidFill>
                        <a:srgbClr val="980000"/>
                      </a:solidFill>
                      <a:prstDash val="solid"/>
                      <a:round/>
                      <a:headEnd len="sm" w="sm" type="none"/>
                      <a:tailEnd len="sm" w="sm" type="none"/>
                    </a:lnL>
                    <a:lnR cap="flat" cmpd="sng" w="19050">
                      <a:solidFill>
                        <a:srgbClr val="980000"/>
                      </a:solidFill>
                      <a:prstDash val="solid"/>
                      <a:round/>
                      <a:headEnd len="sm" w="sm" type="none"/>
                      <a:tailEnd len="sm" w="sm" type="none"/>
                    </a:lnR>
                    <a:solidFill>
                      <a:srgbClr val="DAE8F5"/>
                    </a:solidFill>
                  </a:tcPr>
                </a:tc>
                <a:tc hMerge="1"/>
                <a:tc gridSpan="2">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rgbClr val="FFFFFF"/>
                          </a:solidFill>
                          <a:latin typeface="Merriweather"/>
                          <a:ea typeface="Merriweather"/>
                          <a:cs typeface="Merriweather"/>
                          <a:sym typeface="Merriweather"/>
                        </a:rPr>
                        <a:t>GO.gov</a:t>
                      </a:r>
                      <a:endParaRPr b="1" sz="1300" u="none" cap="none" strike="noStrike">
                        <a:solidFill>
                          <a:srgbClr val="FFFFFF"/>
                        </a:solidFill>
                        <a:latin typeface="Merriweather"/>
                        <a:ea typeface="Merriweather"/>
                        <a:cs typeface="Merriweather"/>
                        <a:sym typeface="Merriweather"/>
                      </a:endParaRPr>
                    </a:p>
                  </a:txBody>
                  <a:tcPr marT="36575" marB="36575" marR="91425" marL="91425">
                    <a:lnL cap="flat" cmpd="sng" w="19050">
                      <a:solidFill>
                        <a:srgbClr val="980000"/>
                      </a:solidFill>
                      <a:prstDash val="solid"/>
                      <a:round/>
                      <a:headEnd len="sm" w="sm" type="none"/>
                      <a:tailEnd len="sm" w="sm" type="none"/>
                    </a:lnL>
                    <a:solidFill>
                      <a:srgbClr val="01538D"/>
                    </a:solidFill>
                  </a:tcPr>
                </a:tc>
                <a:tc hMerge="1"/>
              </a:tr>
              <a:tr h="246625">
                <a:tc vMerge="1"/>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Merriweather"/>
                          <a:ea typeface="Merriweather"/>
                          <a:cs typeface="Merriweather"/>
                          <a:sym typeface="Merriweather"/>
                        </a:rPr>
                        <a:t>Agency</a:t>
                      </a:r>
                      <a:endParaRPr b="1" sz="1200" u="none" cap="none" strike="noStrike">
                        <a:latin typeface="Merriweather"/>
                        <a:ea typeface="Merriweather"/>
                        <a:cs typeface="Merriweather"/>
                        <a:sym typeface="Merriweather"/>
                      </a:endParaRPr>
                    </a:p>
                  </a:txBody>
                  <a:tcPr marT="36575" marB="36575" marR="91425" marL="91425">
                    <a:lnL cap="flat" cmpd="sng" w="19050">
                      <a:solidFill>
                        <a:srgbClr val="980000"/>
                      </a:solidFill>
                      <a:prstDash val="solid"/>
                      <a:round/>
                      <a:headEnd len="sm" w="sm" type="none"/>
                      <a:tailEnd len="sm" w="sm" type="none"/>
                    </a:lnL>
                    <a:lnB cap="flat" cmpd="sng" w="19050">
                      <a:solidFill>
                        <a:srgbClr val="980000"/>
                      </a:solidFill>
                      <a:prstDash val="solid"/>
                      <a:round/>
                      <a:headEnd len="sm" w="sm" type="none"/>
                      <a:tailEnd len="sm" w="sm" type="none"/>
                    </a:lnB>
                    <a:solidFill>
                      <a:srgbClr val="DAE8F5"/>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Merriweather"/>
                          <a:ea typeface="Merriweather"/>
                          <a:cs typeface="Merriweather"/>
                          <a:sym typeface="Merriweather"/>
                        </a:rPr>
                        <a:t>GSA</a:t>
                      </a:r>
                      <a:endParaRPr b="1" sz="1200" u="none" cap="none" strike="noStrike">
                        <a:latin typeface="Merriweather"/>
                        <a:ea typeface="Merriweather"/>
                        <a:cs typeface="Merriweather"/>
                        <a:sym typeface="Merriweather"/>
                      </a:endParaRPr>
                    </a:p>
                  </a:txBody>
                  <a:tcPr marT="36575" marB="36575" marR="91425" marL="91425">
                    <a:lnR cap="flat" cmpd="sng" w="19050">
                      <a:solidFill>
                        <a:srgbClr val="980000"/>
                      </a:solidFill>
                      <a:prstDash val="solid"/>
                      <a:round/>
                      <a:headEnd len="sm" w="sm" type="none"/>
                      <a:tailEnd len="sm" w="sm" type="none"/>
                    </a:lnR>
                    <a:lnB cap="flat" cmpd="sng" w="19050">
                      <a:solidFill>
                        <a:srgbClr val="980000"/>
                      </a:solidFill>
                      <a:prstDash val="solid"/>
                      <a:round/>
                      <a:headEnd len="sm" w="sm" type="none"/>
                      <a:tailEnd len="sm" w="sm" type="none"/>
                    </a:lnB>
                    <a:solidFill>
                      <a:srgbClr val="DAE8F5"/>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FFFFFF"/>
                          </a:solidFill>
                          <a:latin typeface="Merriweather"/>
                          <a:ea typeface="Merriweather"/>
                          <a:cs typeface="Merriweather"/>
                          <a:sym typeface="Merriweather"/>
                        </a:rPr>
                        <a:t>Agency</a:t>
                      </a:r>
                      <a:endParaRPr b="1" sz="1200" u="none" cap="none" strike="noStrike">
                        <a:solidFill>
                          <a:srgbClr val="FFFFFF"/>
                        </a:solidFill>
                        <a:latin typeface="Merriweather"/>
                        <a:ea typeface="Merriweather"/>
                        <a:cs typeface="Merriweather"/>
                        <a:sym typeface="Merriweather"/>
                      </a:endParaRPr>
                    </a:p>
                  </a:txBody>
                  <a:tcPr marT="36575" marB="36575" marR="91425" marL="91425">
                    <a:lnL cap="flat" cmpd="sng" w="19050">
                      <a:solidFill>
                        <a:srgbClr val="980000"/>
                      </a:solidFill>
                      <a:prstDash val="solid"/>
                      <a:round/>
                      <a:headEnd len="sm" w="sm" type="none"/>
                      <a:tailEnd len="sm" w="sm" type="none"/>
                    </a:lnL>
                    <a:lnB cap="flat" cmpd="sng" w="19050">
                      <a:solidFill>
                        <a:srgbClr val="980000"/>
                      </a:solidFill>
                      <a:prstDash val="solid"/>
                      <a:round/>
                      <a:headEnd len="sm" w="sm" type="none"/>
                      <a:tailEnd len="sm" w="sm" type="none"/>
                    </a:lnB>
                    <a:solidFill>
                      <a:srgbClr val="01538D"/>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FFFFFF"/>
                          </a:solidFill>
                          <a:latin typeface="Merriweather"/>
                          <a:ea typeface="Merriweather"/>
                          <a:cs typeface="Merriweather"/>
                          <a:sym typeface="Merriweather"/>
                        </a:rPr>
                        <a:t>GSA</a:t>
                      </a:r>
                      <a:endParaRPr b="1" sz="1200" u="none" cap="none" strike="noStrike">
                        <a:solidFill>
                          <a:srgbClr val="FFFFFF"/>
                        </a:solidFill>
                        <a:latin typeface="Merriweather"/>
                        <a:ea typeface="Merriweather"/>
                        <a:cs typeface="Merriweather"/>
                        <a:sym typeface="Merriweather"/>
                      </a:endParaRPr>
                    </a:p>
                  </a:txBody>
                  <a:tcPr marT="36575" marB="36575" marR="91425" marL="91425">
                    <a:lnB cap="flat" cmpd="sng" w="19050">
                      <a:solidFill>
                        <a:srgbClr val="980000"/>
                      </a:solidFill>
                      <a:prstDash val="solid"/>
                      <a:round/>
                      <a:headEnd len="sm" w="sm" type="none"/>
                      <a:tailEnd len="sm" w="sm" type="none"/>
                    </a:lnB>
                    <a:solidFill>
                      <a:srgbClr val="01538D"/>
                    </a:solidFill>
                  </a:tcPr>
                </a:tc>
              </a:tr>
              <a:tr h="2671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Merriweather"/>
                          <a:ea typeface="Merriweather"/>
                          <a:cs typeface="Merriweather"/>
                          <a:sym typeface="Merriweather"/>
                        </a:rPr>
                        <a:t>Acquisition Management</a:t>
                      </a:r>
                      <a:endParaRPr sz="1100" u="none" cap="none" strike="noStrike">
                        <a:latin typeface="Merriweather"/>
                        <a:ea typeface="Merriweather"/>
                        <a:cs typeface="Merriweather"/>
                        <a:sym typeface="Merriweather"/>
                      </a:endParaRPr>
                    </a:p>
                  </a:txBody>
                  <a:tcPr marT="18275" marB="9125" marR="91425" marL="91425">
                    <a:lnR cap="flat" cmpd="sng" w="19050">
                      <a:solidFill>
                        <a:srgbClr val="980000"/>
                      </a:solidFill>
                      <a:prstDash val="solid"/>
                      <a:round/>
                      <a:headEnd len="sm" w="sm" type="none"/>
                      <a:tailEnd len="sm" w="sm" type="none"/>
                    </a:lnR>
                    <a:lnT cap="flat" cmpd="sng" w="19050">
                      <a:solidFill>
                        <a:srgbClr val="9800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700" u="none" cap="none" strike="noStrike">
                          <a:solidFill>
                            <a:srgbClr val="000000"/>
                          </a:solidFill>
                          <a:latin typeface="Merriweather"/>
                          <a:ea typeface="Merriweather"/>
                          <a:cs typeface="Merriweather"/>
                          <a:sym typeface="Merriweather"/>
                        </a:rPr>
                        <a:t>◕</a:t>
                      </a:r>
                      <a:endParaRPr sz="17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19050">
                      <a:solidFill>
                        <a:srgbClr val="980000"/>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700" u="none" cap="none" strike="noStrike">
                          <a:solidFill>
                            <a:srgbClr val="000000"/>
                          </a:solidFill>
                          <a:latin typeface="Merriweather"/>
                          <a:ea typeface="Merriweather"/>
                          <a:cs typeface="Merriweather"/>
                          <a:sym typeface="Merriweather"/>
                        </a:rPr>
                        <a:t>◔</a:t>
                      </a:r>
                      <a:endParaRPr sz="17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lnR cap="flat" cmpd="sng" w="19050">
                      <a:solidFill>
                        <a:srgbClr val="980000"/>
                      </a:solidFill>
                      <a:prstDash val="solid"/>
                      <a:round/>
                      <a:headEnd len="sm" w="sm" type="none"/>
                      <a:tailEnd len="sm" w="sm" type="none"/>
                    </a:lnR>
                    <a:lnT cap="flat" cmpd="sng" w="19050">
                      <a:solidFill>
                        <a:srgbClr val="9800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T cap="flat" cmpd="sng" w="19050">
                      <a:solidFill>
                        <a:srgbClr val="9800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latin typeface="Merriweather"/>
                        <a:ea typeface="Merriweather"/>
                        <a:cs typeface="Merriweather"/>
                        <a:sym typeface="Merriweather"/>
                      </a:endParaRPr>
                    </a:p>
                  </a:txBody>
                  <a:tcPr marT="9125" marB="9125" marR="91425" marL="91425" anchor="ctr">
                    <a:lnT cap="flat" cmpd="sng" w="19050">
                      <a:solidFill>
                        <a:srgbClr val="980000"/>
                      </a:solidFill>
                      <a:prstDash val="solid"/>
                      <a:round/>
                      <a:headEnd len="sm" w="sm" type="none"/>
                      <a:tailEnd len="sm" w="sm" type="none"/>
                    </a:lnT>
                  </a:tcPr>
                </a:tc>
              </a:tr>
              <a:tr h="2231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Merriweather"/>
                          <a:ea typeface="Merriweather"/>
                          <a:cs typeface="Merriweather"/>
                          <a:sym typeface="Merriweather"/>
                        </a:rPr>
                        <a:t>Vendor Mgmt</a:t>
                      </a:r>
                      <a:endParaRPr sz="1100" u="none" cap="none" strike="noStrike">
                        <a:latin typeface="Merriweather"/>
                        <a:ea typeface="Merriweather"/>
                        <a:cs typeface="Merriweather"/>
                        <a:sym typeface="Merriweather"/>
                      </a:endParaRPr>
                    </a:p>
                  </a:txBody>
                  <a:tcPr marT="18275" marB="9125" marR="91425" marL="91425">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latin typeface="Merriweather"/>
                        <a:ea typeface="Merriweather"/>
                        <a:cs typeface="Merriweather"/>
                        <a:sym typeface="Merriweather"/>
                      </a:endParaRPr>
                    </a:p>
                  </a:txBody>
                  <a:tcPr marT="9125" marB="9125" marR="91425" marL="91425" anchor="ctr"/>
                </a:tc>
              </a:tr>
              <a:tr h="2231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Merriweather"/>
                          <a:ea typeface="Merriweather"/>
                          <a:cs typeface="Merriweather"/>
                          <a:sym typeface="Merriweather"/>
                        </a:rPr>
                        <a:t>Implementation</a:t>
                      </a:r>
                      <a:endParaRPr sz="1100" u="none" cap="none" strike="noStrike">
                        <a:latin typeface="Merriweather"/>
                        <a:ea typeface="Merriweather"/>
                        <a:cs typeface="Merriweather"/>
                        <a:sym typeface="Merriweather"/>
                      </a:endParaRPr>
                    </a:p>
                  </a:txBody>
                  <a:tcPr marT="18275" marB="9125" marR="91425" marL="91425">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latin typeface="Merriweather"/>
                        <a:ea typeface="Merriweather"/>
                        <a:cs typeface="Merriweather"/>
                        <a:sym typeface="Merriweather"/>
                      </a:endParaRPr>
                    </a:p>
                  </a:txBody>
                  <a:tcPr marT="9125" marB="9125" marR="91425" marL="91425" anchor="ctr"/>
                </a:tc>
              </a:tr>
              <a:tr h="2671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Merriweather"/>
                          <a:ea typeface="Merriweather"/>
                          <a:cs typeface="Merriweather"/>
                          <a:sym typeface="Merriweather"/>
                        </a:rPr>
                        <a:t>Program Mgmt</a:t>
                      </a:r>
                      <a:endParaRPr sz="1100" u="none" cap="none" strike="noStrike">
                        <a:latin typeface="Merriweather"/>
                        <a:ea typeface="Merriweather"/>
                        <a:cs typeface="Merriweather"/>
                        <a:sym typeface="Merriweather"/>
                      </a:endParaRPr>
                    </a:p>
                  </a:txBody>
                  <a:tcPr marT="18275" marB="9125" marR="91425" marL="91425">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700" u="none" cap="none" strike="noStrike">
                          <a:solidFill>
                            <a:srgbClr val="000000"/>
                          </a:solidFill>
                          <a:latin typeface="Merriweather"/>
                          <a:ea typeface="Merriweather"/>
                          <a:cs typeface="Merriweather"/>
                          <a:sym typeface="Merriweather"/>
                        </a:rPr>
                        <a:t>◑</a:t>
                      </a:r>
                      <a:endParaRPr sz="17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700"/>
                        <a:buFont typeface="Arial"/>
                        <a:buNone/>
                      </a:pPr>
                      <a:r>
                        <a:rPr lang="en" sz="1700" u="none" cap="none" strike="noStrike">
                          <a:solidFill>
                            <a:srgbClr val="000000"/>
                          </a:solidFill>
                          <a:latin typeface="Merriweather"/>
                          <a:ea typeface="Merriweather"/>
                          <a:cs typeface="Merriweather"/>
                          <a:sym typeface="Merriweather"/>
                        </a:rPr>
                        <a:t>◑</a:t>
                      </a:r>
                      <a:endParaRPr sz="17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latin typeface="Merriweather"/>
                        <a:ea typeface="Merriweather"/>
                        <a:cs typeface="Merriweather"/>
                        <a:sym typeface="Merriweather"/>
                      </a:endParaRPr>
                    </a:p>
                  </a:txBody>
                  <a:tcPr marT="9125" marB="9125" marR="91425" marL="91425" anchor="ctr"/>
                </a:tc>
              </a:tr>
              <a:tr h="2231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Merriweather"/>
                          <a:ea typeface="Merriweather"/>
                          <a:cs typeface="Merriweather"/>
                          <a:sym typeface="Merriweather"/>
                        </a:rPr>
                        <a:t>Reports Maintenance</a:t>
                      </a:r>
                      <a:endParaRPr sz="1100" u="none" cap="none" strike="noStrike">
                        <a:latin typeface="Merriweather"/>
                        <a:ea typeface="Merriweather"/>
                        <a:cs typeface="Merriweather"/>
                        <a:sym typeface="Merriweather"/>
                      </a:endParaRPr>
                    </a:p>
                  </a:txBody>
                  <a:tcPr marT="18275" marB="9125" marR="91425" marL="91425">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latin typeface="Merriweather"/>
                        <a:ea typeface="Merriweather"/>
                        <a:cs typeface="Merriweather"/>
                        <a:sym typeface="Merriweather"/>
                      </a:endParaRPr>
                    </a:p>
                  </a:txBody>
                  <a:tcPr marT="9125" marB="9125" marR="91425" marL="91425" anchor="ctr"/>
                </a:tc>
              </a:tr>
              <a:tr h="2671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Merriweather"/>
                          <a:ea typeface="Merriweather"/>
                          <a:cs typeface="Merriweather"/>
                          <a:sym typeface="Merriweather"/>
                        </a:rPr>
                        <a:t>Release Testing</a:t>
                      </a:r>
                      <a:endParaRPr sz="1100" u="none" cap="none" strike="noStrike">
                        <a:latin typeface="Merriweather"/>
                        <a:ea typeface="Merriweather"/>
                        <a:cs typeface="Merriweather"/>
                        <a:sym typeface="Merriweather"/>
                      </a:endParaRPr>
                    </a:p>
                  </a:txBody>
                  <a:tcPr marT="18275" marB="9125" marR="91425" marL="91425">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solidFill>
                          <a:srgbClr val="000000"/>
                        </a:solidFill>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700"/>
                        <a:buFont typeface="Arial"/>
                        <a:buNone/>
                      </a:pPr>
                      <a:r>
                        <a:rPr lang="en" sz="1700" u="none" cap="none" strike="noStrike">
                          <a:solidFill>
                            <a:srgbClr val="000000"/>
                          </a:solidFill>
                          <a:latin typeface="Merriweather"/>
                          <a:ea typeface="Merriweather"/>
                          <a:cs typeface="Merriweather"/>
                          <a:sym typeface="Merriweather"/>
                        </a:rPr>
                        <a:t>◑</a:t>
                      </a:r>
                      <a:endParaRPr sz="17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700" u="none" cap="none" strike="noStrike">
                          <a:solidFill>
                            <a:srgbClr val="000000"/>
                          </a:solidFill>
                          <a:latin typeface="Merriweather"/>
                          <a:ea typeface="Merriweather"/>
                          <a:cs typeface="Merriweather"/>
                          <a:sym typeface="Merriweather"/>
                        </a:rPr>
                        <a:t>◑</a:t>
                      </a:r>
                      <a:endParaRPr sz="17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tcPr>
                </a:tc>
              </a:tr>
              <a:tr h="2671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Merriweather"/>
                          <a:ea typeface="Merriweather"/>
                          <a:cs typeface="Merriweather"/>
                          <a:sym typeface="Merriweather"/>
                        </a:rPr>
                        <a:t>Configuration Mgmt</a:t>
                      </a:r>
                      <a:endParaRPr sz="1100" u="none" cap="none" strike="noStrike">
                        <a:latin typeface="Merriweather"/>
                        <a:ea typeface="Merriweather"/>
                        <a:cs typeface="Merriweather"/>
                        <a:sym typeface="Merriweather"/>
                      </a:endParaRPr>
                    </a:p>
                  </a:txBody>
                  <a:tcPr marT="18275" marB="9125" marR="91425" marL="91425">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solidFill>
                          <a:srgbClr val="000000"/>
                        </a:solidFill>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700"/>
                        <a:buFont typeface="Arial"/>
                        <a:buNone/>
                      </a:pPr>
                      <a:r>
                        <a:rPr lang="en" sz="1700" u="none" cap="none" strike="noStrike">
                          <a:solidFill>
                            <a:srgbClr val="000000"/>
                          </a:solidFill>
                          <a:latin typeface="Merriweather"/>
                          <a:ea typeface="Merriweather"/>
                          <a:cs typeface="Merriweather"/>
                          <a:sym typeface="Merriweather"/>
                        </a:rPr>
                        <a:t>◑</a:t>
                      </a:r>
                      <a:endParaRPr sz="17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700" u="none" cap="none" strike="noStrike">
                          <a:solidFill>
                            <a:srgbClr val="000000"/>
                          </a:solidFill>
                          <a:latin typeface="Merriweather"/>
                          <a:ea typeface="Merriweather"/>
                          <a:cs typeface="Merriweather"/>
                          <a:sym typeface="Merriweather"/>
                        </a:rPr>
                        <a:t>◑</a:t>
                      </a:r>
                      <a:endParaRPr sz="17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tcPr>
                </a:tc>
              </a:tr>
              <a:tr h="2671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Merriweather"/>
                          <a:ea typeface="Merriweather"/>
                          <a:cs typeface="Merriweather"/>
                          <a:sym typeface="Merriweather"/>
                        </a:rPr>
                        <a:t>Duty of Care</a:t>
                      </a:r>
                      <a:endParaRPr sz="1100" u="none" cap="none" strike="noStrike">
                        <a:latin typeface="Merriweather"/>
                        <a:ea typeface="Merriweather"/>
                        <a:cs typeface="Merriweather"/>
                        <a:sym typeface="Merriweather"/>
                      </a:endParaRPr>
                    </a:p>
                  </a:txBody>
                  <a:tcPr marT="18275" marB="9125" marR="91425" marL="91425">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solidFill>
                          <a:srgbClr val="000000"/>
                        </a:solidFill>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700"/>
                        <a:buFont typeface="Arial"/>
                        <a:buNone/>
                      </a:pPr>
                      <a:r>
                        <a:rPr lang="en" sz="1700" u="none" cap="none" strike="noStrike">
                          <a:solidFill>
                            <a:srgbClr val="000000"/>
                          </a:solidFill>
                          <a:latin typeface="Merriweather"/>
                          <a:ea typeface="Merriweather"/>
                          <a:cs typeface="Merriweather"/>
                          <a:sym typeface="Merriweather"/>
                        </a:rPr>
                        <a:t>◑</a:t>
                      </a:r>
                      <a:endParaRPr sz="17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700" u="none" cap="none" strike="noStrike">
                          <a:solidFill>
                            <a:srgbClr val="000000"/>
                          </a:solidFill>
                          <a:latin typeface="Merriweather"/>
                          <a:ea typeface="Merriweather"/>
                          <a:cs typeface="Merriweather"/>
                          <a:sym typeface="Merriweather"/>
                        </a:rPr>
                        <a:t>◑</a:t>
                      </a:r>
                      <a:endParaRPr sz="17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tcPr>
                </a:tc>
              </a:tr>
              <a:tr h="2671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Merriweather"/>
                          <a:ea typeface="Merriweather"/>
                          <a:cs typeface="Merriweather"/>
                          <a:sym typeface="Merriweather"/>
                        </a:rPr>
                        <a:t>Training</a:t>
                      </a:r>
                      <a:endParaRPr sz="1100" u="none" cap="none" strike="noStrike">
                        <a:latin typeface="Merriweather"/>
                        <a:ea typeface="Merriweather"/>
                        <a:cs typeface="Merriweather"/>
                        <a:sym typeface="Merriweather"/>
                      </a:endParaRPr>
                    </a:p>
                  </a:txBody>
                  <a:tcPr marT="18275" marB="9125" marR="91425" marL="91425">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solidFill>
                          <a:srgbClr val="000000"/>
                        </a:solidFill>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700"/>
                        <a:buFont typeface="Arial"/>
                        <a:buNone/>
                      </a:pPr>
                      <a:r>
                        <a:rPr lang="en" sz="1700" u="none" cap="none" strike="noStrike">
                          <a:solidFill>
                            <a:srgbClr val="000000"/>
                          </a:solidFill>
                          <a:latin typeface="Merriweather"/>
                          <a:ea typeface="Merriweather"/>
                          <a:cs typeface="Merriweather"/>
                          <a:sym typeface="Merriweather"/>
                        </a:rPr>
                        <a:t>◑</a:t>
                      </a:r>
                      <a:endParaRPr sz="17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700" u="none" cap="none" strike="noStrike">
                          <a:solidFill>
                            <a:srgbClr val="000000"/>
                          </a:solidFill>
                          <a:latin typeface="Merriweather"/>
                          <a:ea typeface="Merriweather"/>
                          <a:cs typeface="Merriweather"/>
                          <a:sym typeface="Merriweather"/>
                        </a:rPr>
                        <a:t>◑ </a:t>
                      </a:r>
                      <a:endParaRPr sz="12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tcPr>
                </a:tc>
              </a:tr>
              <a:tr h="2671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Merriweather"/>
                          <a:ea typeface="Merriweather"/>
                          <a:cs typeface="Merriweather"/>
                          <a:sym typeface="Merriweather"/>
                        </a:rPr>
                        <a:t>Help Desk</a:t>
                      </a:r>
                      <a:endParaRPr sz="1100" u="none" cap="none" strike="noStrike">
                        <a:latin typeface="Merriweather"/>
                        <a:ea typeface="Merriweather"/>
                        <a:cs typeface="Merriweather"/>
                        <a:sym typeface="Merriweather"/>
                      </a:endParaRPr>
                    </a:p>
                  </a:txBody>
                  <a:tcPr marT="18275" marB="9125" marR="91425" marL="91425">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solidFill>
                          <a:srgbClr val="000000"/>
                        </a:solidFill>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700"/>
                        <a:buFont typeface="Arial"/>
                        <a:buNone/>
                      </a:pPr>
                      <a:r>
                        <a:rPr lang="en" sz="1700" u="none" cap="none" strike="noStrike">
                          <a:solidFill>
                            <a:srgbClr val="000000"/>
                          </a:solidFill>
                          <a:latin typeface="Merriweather"/>
                          <a:ea typeface="Merriweather"/>
                          <a:cs typeface="Merriweather"/>
                          <a:sym typeface="Merriweather"/>
                        </a:rPr>
                        <a:t>◑</a:t>
                      </a:r>
                      <a:endParaRPr sz="17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700" u="none" cap="none" strike="noStrike">
                          <a:solidFill>
                            <a:srgbClr val="000000"/>
                          </a:solidFill>
                          <a:latin typeface="Merriweather"/>
                          <a:ea typeface="Merriweather"/>
                          <a:cs typeface="Merriweather"/>
                          <a:sym typeface="Merriweather"/>
                        </a:rPr>
                        <a:t>◑</a:t>
                      </a:r>
                      <a:endParaRPr sz="17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tcPr>
                </a:tc>
              </a:tr>
              <a:tr h="2231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Merriweather"/>
                          <a:ea typeface="Merriweather"/>
                          <a:cs typeface="Merriweather"/>
                          <a:sym typeface="Merriweather"/>
                        </a:rPr>
                        <a:t>Other Ops &amp; Maintenance</a:t>
                      </a:r>
                      <a:endParaRPr sz="1100" u="none" cap="none" strike="noStrike">
                        <a:latin typeface="Merriweather"/>
                        <a:ea typeface="Merriweather"/>
                        <a:cs typeface="Merriweather"/>
                        <a:sym typeface="Merriweather"/>
                      </a:endParaRPr>
                    </a:p>
                  </a:txBody>
                  <a:tcPr marT="18275" marB="9125" marR="91425" marL="91425">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9525">
                      <a:solidFill>
                        <a:srgbClr val="9E9E9E"/>
                      </a:solidFill>
                      <a:prstDash val="solid"/>
                      <a:round/>
                      <a:headEnd len="sm" w="sm" type="none"/>
                      <a:tailEnd len="sm" w="sm" type="none"/>
                    </a:lnL>
                    <a:lnR cap="flat" cmpd="sng" w="19050">
                      <a:solidFill>
                        <a:srgbClr val="98000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Merriweather"/>
                        <a:ea typeface="Merriweather"/>
                        <a:cs typeface="Merriweather"/>
                        <a:sym typeface="Merriweather"/>
                      </a:endParaRPr>
                    </a:p>
                  </a:txBody>
                  <a:tcPr marT="9125" marB="9125" marR="91425" marL="91425" anchor="ctr">
                    <a:lnL cap="flat" cmpd="sng" w="19050">
                      <a:solidFill>
                        <a:srgbClr val="980000"/>
                      </a:solidFill>
                      <a:prstDash val="solid"/>
                      <a:round/>
                      <a:headEnd len="sm" w="sm" type="none"/>
                      <a:tailEnd len="sm" w="sm" type="none"/>
                    </a:lnL>
                    <a:lnT cap="flat" cmpd="sng" w="9525">
                      <a:solidFill>
                        <a:srgbClr val="9E9E9E"/>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Merriweather"/>
                          <a:ea typeface="Merriweather"/>
                          <a:cs typeface="Merriweather"/>
                          <a:sym typeface="Merriweather"/>
                        </a:rPr>
                        <a:t>⬤</a:t>
                      </a:r>
                      <a:endParaRPr sz="1400" u="none" cap="none" strike="noStrike">
                        <a:latin typeface="Merriweather"/>
                        <a:ea typeface="Merriweather"/>
                        <a:cs typeface="Merriweather"/>
                        <a:sym typeface="Merriweather"/>
                      </a:endParaRPr>
                    </a:p>
                  </a:txBody>
                  <a:tcPr marT="9125" marB="9125" marR="91425" marL="91425" anchor="ctr"/>
                </a:tc>
              </a:tr>
            </a:tbl>
          </a:graphicData>
        </a:graphic>
      </p:graphicFrame>
      <p:sp>
        <p:nvSpPr>
          <p:cNvPr id="194" name="Google Shape;194;p23"/>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4"/>
          <p:cNvSpPr/>
          <p:nvPr/>
        </p:nvSpPr>
        <p:spPr>
          <a:xfrm>
            <a:off x="1634791" y="2543750"/>
            <a:ext cx="2685000" cy="669000"/>
          </a:xfrm>
          <a:prstGeom prst="chevron">
            <a:avLst>
              <a:gd fmla="val 50000" name="adj"/>
            </a:avLst>
          </a:prstGeom>
          <a:solidFill>
            <a:srgbClr val="0B5394"/>
          </a:solidFill>
          <a:ln cap="flat" cmpd="sng" w="19050">
            <a:solidFill>
              <a:srgbClr val="FFFFFF"/>
            </a:solidFill>
            <a:prstDash val="solid"/>
            <a:round/>
            <a:headEnd len="sm" w="sm" type="none"/>
            <a:tailEnd len="sm" w="sm" type="none"/>
          </a:ln>
        </p:spPr>
        <p:txBody>
          <a:bodyPr anchorCtr="0" anchor="ctr" bIns="0" lIns="0" spcFirstLastPara="1" rIns="91425"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Merriweather"/>
                <a:ea typeface="Merriweather"/>
                <a:cs typeface="Merriweather"/>
                <a:sym typeface="Merriweather"/>
              </a:rPr>
              <a:t>Aug 2026 (FM Integration)</a:t>
            </a:r>
            <a:endParaRPr b="0" i="0" sz="1000" u="none" cap="none" strike="noStrike">
              <a:solidFill>
                <a:srgbClr val="FFFFFF"/>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Merriweather"/>
                <a:ea typeface="Merriweather"/>
                <a:cs typeface="Merriweather"/>
                <a:sym typeface="Merriweather"/>
              </a:rPr>
              <a:t>Nov 2026 (Travel Integration)</a:t>
            </a:r>
            <a:endParaRPr b="0" i="0" sz="1000" u="none" cap="none" strike="noStrike">
              <a:solidFill>
                <a:srgbClr val="FFFFFF"/>
              </a:solidFill>
              <a:latin typeface="Merriweather"/>
              <a:ea typeface="Merriweather"/>
              <a:cs typeface="Merriweather"/>
              <a:sym typeface="Merriweather"/>
            </a:endParaRPr>
          </a:p>
        </p:txBody>
      </p:sp>
      <p:sp>
        <p:nvSpPr>
          <p:cNvPr id="200" name="Google Shape;200;p24"/>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solidFill>
                  <a:schemeClr val="dk1"/>
                </a:solidFill>
                <a:latin typeface="Merriweather"/>
                <a:ea typeface="Merriweather"/>
                <a:cs typeface="Merriweather"/>
                <a:sym typeface="Merriweather"/>
              </a:rPr>
              <a:t>GO.gov Implementation Timeline</a:t>
            </a:r>
            <a:endParaRPr b="1">
              <a:latin typeface="Merriweather"/>
              <a:ea typeface="Merriweather"/>
              <a:cs typeface="Merriweather"/>
              <a:sym typeface="Merriweather"/>
            </a:endParaRPr>
          </a:p>
        </p:txBody>
      </p:sp>
      <p:cxnSp>
        <p:nvCxnSpPr>
          <p:cNvPr id="201" name="Google Shape;201;p24"/>
          <p:cNvCxnSpPr/>
          <p:nvPr/>
        </p:nvCxnSpPr>
        <p:spPr>
          <a:xfrm>
            <a:off x="310896" y="1087558"/>
            <a:ext cx="5497200" cy="0"/>
          </a:xfrm>
          <a:prstGeom prst="straightConnector1">
            <a:avLst/>
          </a:prstGeom>
          <a:noFill/>
          <a:ln cap="flat" cmpd="sng" w="9525">
            <a:solidFill>
              <a:schemeClr val="dk2"/>
            </a:solidFill>
            <a:prstDash val="solid"/>
            <a:round/>
            <a:headEnd len="sm" w="sm" type="none"/>
            <a:tailEnd len="sm" w="sm" type="none"/>
          </a:ln>
        </p:spPr>
      </p:cxnSp>
      <p:sp>
        <p:nvSpPr>
          <p:cNvPr id="202" name="Google Shape;202;p24"/>
          <p:cNvSpPr/>
          <p:nvPr/>
        </p:nvSpPr>
        <p:spPr>
          <a:xfrm>
            <a:off x="445668" y="1738075"/>
            <a:ext cx="1454400" cy="669000"/>
          </a:xfrm>
          <a:prstGeom prst="homePlate">
            <a:avLst>
              <a:gd fmla="val 50000" name="adj"/>
            </a:avLst>
          </a:prstGeom>
          <a:solidFill>
            <a:srgbClr val="7411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Merriweather"/>
                <a:ea typeface="Merriweather"/>
                <a:cs typeface="Merriweather"/>
                <a:sym typeface="Merriweather"/>
              </a:rPr>
              <a:t>FOC-A</a:t>
            </a:r>
            <a:endParaRPr b="1" i="0" sz="1600" u="none" cap="none" strike="noStrike">
              <a:solidFill>
                <a:srgbClr val="FFFFFF"/>
              </a:solidFill>
              <a:latin typeface="Merriweather"/>
              <a:ea typeface="Merriweather"/>
              <a:cs typeface="Merriweather"/>
              <a:sym typeface="Merriweather"/>
            </a:endParaRPr>
          </a:p>
        </p:txBody>
      </p:sp>
      <p:sp>
        <p:nvSpPr>
          <p:cNvPr id="203" name="Google Shape;203;p24"/>
          <p:cNvSpPr/>
          <p:nvPr/>
        </p:nvSpPr>
        <p:spPr>
          <a:xfrm>
            <a:off x="1634800" y="1737850"/>
            <a:ext cx="2655300" cy="669000"/>
          </a:xfrm>
          <a:prstGeom prst="chevron">
            <a:avLst>
              <a:gd fmla="val 50000" name="adj"/>
            </a:avLst>
          </a:prstGeom>
          <a:solidFill>
            <a:srgbClr val="A6192E"/>
          </a:solidFill>
          <a:ln cap="flat" cmpd="sng" w="19050">
            <a:solidFill>
              <a:srgbClr val="FFFFFF"/>
            </a:solidFill>
            <a:prstDash val="solid"/>
            <a:round/>
            <a:headEnd len="sm" w="sm" type="none"/>
            <a:tailEnd len="sm" w="sm" type="none"/>
          </a:ln>
        </p:spPr>
        <p:txBody>
          <a:bodyPr anchorCtr="0" anchor="ctr" bIns="0" lIns="0" spcFirstLastPara="1" rIns="91425"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Merriweather"/>
                <a:ea typeface="Merriweather"/>
                <a:cs typeface="Merriweather"/>
                <a:sym typeface="Merriweather"/>
              </a:rPr>
              <a:t>May 2026</a:t>
            </a:r>
            <a:endParaRPr b="1" i="0" sz="1000" u="none" cap="none" strike="noStrike">
              <a:solidFill>
                <a:srgbClr val="FFFFFF"/>
              </a:solidFill>
              <a:latin typeface="Merriweather"/>
              <a:ea typeface="Merriweather"/>
              <a:cs typeface="Merriweather"/>
              <a:sym typeface="Merriweather"/>
            </a:endParaRPr>
          </a:p>
        </p:txBody>
      </p:sp>
      <p:cxnSp>
        <p:nvCxnSpPr>
          <p:cNvPr id="204" name="Google Shape;204;p24"/>
          <p:cNvCxnSpPr/>
          <p:nvPr/>
        </p:nvCxnSpPr>
        <p:spPr>
          <a:xfrm>
            <a:off x="1984525" y="1240200"/>
            <a:ext cx="0" cy="2223000"/>
          </a:xfrm>
          <a:prstGeom prst="straightConnector1">
            <a:avLst/>
          </a:prstGeom>
          <a:noFill/>
          <a:ln cap="flat" cmpd="sng" w="38100">
            <a:solidFill>
              <a:srgbClr val="B7B7B7"/>
            </a:solidFill>
            <a:prstDash val="solid"/>
            <a:round/>
            <a:headEnd len="sm" w="sm" type="none"/>
            <a:tailEnd len="sm" w="sm" type="none"/>
          </a:ln>
        </p:spPr>
      </p:cxnSp>
      <p:sp>
        <p:nvSpPr>
          <p:cNvPr id="205" name="Google Shape;205;p24"/>
          <p:cNvSpPr/>
          <p:nvPr/>
        </p:nvSpPr>
        <p:spPr>
          <a:xfrm>
            <a:off x="445668" y="2543975"/>
            <a:ext cx="1454400" cy="669000"/>
          </a:xfrm>
          <a:prstGeom prst="homePlate">
            <a:avLst>
              <a:gd fmla="val 50000" name="adj"/>
            </a:avLst>
          </a:prstGeom>
          <a:solidFill>
            <a:srgbClr val="07376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Merriweather"/>
                <a:ea typeface="Merriweather"/>
                <a:cs typeface="Merriweather"/>
                <a:sym typeface="Merriweather"/>
              </a:rPr>
              <a:t>FOC-B</a:t>
            </a:r>
            <a:endParaRPr b="1" i="0" sz="1600" u="none" cap="none" strike="noStrike">
              <a:solidFill>
                <a:srgbClr val="FFFFFF"/>
              </a:solidFill>
              <a:latin typeface="Merriweather"/>
              <a:ea typeface="Merriweather"/>
              <a:cs typeface="Merriweather"/>
              <a:sym typeface="Merriweather"/>
            </a:endParaRPr>
          </a:p>
        </p:txBody>
      </p:sp>
      <p:sp>
        <p:nvSpPr>
          <p:cNvPr id="206" name="Google Shape;206;p24"/>
          <p:cNvSpPr txBox="1"/>
          <p:nvPr/>
        </p:nvSpPr>
        <p:spPr>
          <a:xfrm>
            <a:off x="1984525" y="1240200"/>
            <a:ext cx="1972200" cy="470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Merriweather"/>
                <a:ea typeface="Merriweather"/>
                <a:cs typeface="Merriweather"/>
                <a:sym typeface="Merriweather"/>
              </a:rPr>
              <a:t>System Integration Testing</a:t>
            </a:r>
            <a:endParaRPr b="1" i="0" sz="1200" u="none" cap="none" strike="noStrike">
              <a:solidFill>
                <a:srgbClr val="000000"/>
              </a:solidFill>
              <a:latin typeface="Merriweather"/>
              <a:ea typeface="Merriweather"/>
              <a:cs typeface="Merriweather"/>
              <a:sym typeface="Merriweather"/>
            </a:endParaRPr>
          </a:p>
        </p:txBody>
      </p:sp>
      <p:cxnSp>
        <p:nvCxnSpPr>
          <p:cNvPr id="207" name="Google Shape;207;p24"/>
          <p:cNvCxnSpPr/>
          <p:nvPr/>
        </p:nvCxnSpPr>
        <p:spPr>
          <a:xfrm>
            <a:off x="3951975" y="1240200"/>
            <a:ext cx="0" cy="2223000"/>
          </a:xfrm>
          <a:prstGeom prst="straightConnector1">
            <a:avLst/>
          </a:prstGeom>
          <a:noFill/>
          <a:ln cap="flat" cmpd="sng" w="38100">
            <a:solidFill>
              <a:srgbClr val="B7B7B7"/>
            </a:solidFill>
            <a:prstDash val="solid"/>
            <a:round/>
            <a:headEnd len="sm" w="sm" type="none"/>
            <a:tailEnd len="sm" w="sm" type="none"/>
          </a:ln>
        </p:spPr>
      </p:cxnSp>
      <p:sp>
        <p:nvSpPr>
          <p:cNvPr id="208" name="Google Shape;208;p24"/>
          <p:cNvSpPr/>
          <p:nvPr/>
        </p:nvSpPr>
        <p:spPr>
          <a:xfrm>
            <a:off x="3817000" y="1737850"/>
            <a:ext cx="2826300" cy="669000"/>
          </a:xfrm>
          <a:prstGeom prst="chevron">
            <a:avLst>
              <a:gd fmla="val 50000" name="adj"/>
            </a:avLst>
          </a:prstGeom>
          <a:solidFill>
            <a:srgbClr val="B84758"/>
          </a:solidFill>
          <a:ln cap="flat" cmpd="sng" w="19050">
            <a:solidFill>
              <a:srgbClr val="FFFFFF"/>
            </a:solidFill>
            <a:prstDash val="solid"/>
            <a:round/>
            <a:headEnd len="sm" w="sm" type="none"/>
            <a:tailEnd len="sm" w="sm" type="none"/>
          </a:ln>
        </p:spPr>
        <p:txBody>
          <a:bodyPr anchorCtr="0" anchor="ctr" bIns="0" lIns="0" spcFirstLastPara="1" rIns="91425"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Merriweather"/>
                <a:ea typeface="Merriweather"/>
                <a:cs typeface="Merriweather"/>
                <a:sym typeface="Merriweather"/>
              </a:rPr>
              <a:t>June 2026</a:t>
            </a:r>
            <a:endParaRPr b="1" i="0" sz="1000" u="none" cap="none" strike="noStrike">
              <a:solidFill>
                <a:srgbClr val="FFFFFF"/>
              </a:solidFill>
              <a:latin typeface="Merriweather"/>
              <a:ea typeface="Merriweather"/>
              <a:cs typeface="Merriweather"/>
              <a:sym typeface="Merriweather"/>
            </a:endParaRPr>
          </a:p>
        </p:txBody>
      </p:sp>
      <p:sp>
        <p:nvSpPr>
          <p:cNvPr id="209" name="Google Shape;209;p24"/>
          <p:cNvSpPr/>
          <p:nvPr/>
        </p:nvSpPr>
        <p:spPr>
          <a:xfrm>
            <a:off x="6291850" y="1737850"/>
            <a:ext cx="2016600" cy="669000"/>
          </a:xfrm>
          <a:prstGeom prst="chevron">
            <a:avLst>
              <a:gd fmla="val 50000" name="adj"/>
            </a:avLst>
          </a:prstGeom>
          <a:solidFill>
            <a:srgbClr val="CA7582"/>
          </a:solidFill>
          <a:ln cap="flat" cmpd="sng" w="19050">
            <a:solidFill>
              <a:srgbClr val="FFFFFF"/>
            </a:solidFill>
            <a:prstDash val="solid"/>
            <a:round/>
            <a:headEnd len="sm" w="sm" type="none"/>
            <a:tailEnd len="sm" w="sm" type="none"/>
          </a:ln>
        </p:spPr>
        <p:txBody>
          <a:bodyPr anchorCtr="0" anchor="ctr" bIns="0" lIns="0" spcFirstLastPara="1" rIns="91425" wrap="square" tIns="0">
            <a:noAutofit/>
          </a:bodyPr>
          <a:lstStyle/>
          <a:p>
            <a:pPr indent="0" lvl="0" marL="91440" marR="0" rtl="0" algn="ctr">
              <a:lnSpc>
                <a:spcPct val="100000"/>
              </a:lnSpc>
              <a:spcBef>
                <a:spcPts val="0"/>
              </a:spcBef>
              <a:spcAft>
                <a:spcPts val="0"/>
              </a:spcAft>
              <a:buClr>
                <a:srgbClr val="000000"/>
              </a:buClr>
              <a:buSzPts val="1000"/>
              <a:buFont typeface="Arial"/>
              <a:buNone/>
            </a:pPr>
            <a:r>
              <a:rPr b="0" i="0" lang="en" sz="1000" u="none" cap="none" strike="noStrike">
                <a:solidFill>
                  <a:srgbClr val="1B1B1B"/>
                </a:solidFill>
                <a:latin typeface="Montserrat"/>
                <a:ea typeface="Montserrat"/>
                <a:cs typeface="Montserrat"/>
                <a:sym typeface="Montserrat"/>
              </a:rPr>
              <a:t> </a:t>
            </a:r>
            <a:r>
              <a:rPr b="1" i="0" lang="en" sz="1000" u="none" cap="none" strike="noStrike">
                <a:solidFill>
                  <a:srgbClr val="1B1B1B"/>
                </a:solidFill>
                <a:latin typeface="Montserrat"/>
                <a:ea typeface="Montserrat"/>
                <a:cs typeface="Montserrat"/>
                <a:sym typeface="Montserrat"/>
              </a:rPr>
              <a:t> </a:t>
            </a:r>
            <a:r>
              <a:rPr b="1" i="0" lang="en" sz="1000" u="none" cap="none" strike="noStrike">
                <a:solidFill>
                  <a:srgbClr val="1B1B1B"/>
                </a:solidFill>
                <a:latin typeface="Merriweather"/>
                <a:ea typeface="Merriweather"/>
                <a:cs typeface="Merriweather"/>
                <a:sym typeface="Merriweather"/>
              </a:rPr>
              <a:t> Aug 3rd, 2026</a:t>
            </a:r>
            <a:endParaRPr b="1" i="0" sz="1000" u="none" cap="none" strike="noStrike">
              <a:solidFill>
                <a:srgbClr val="1B1B1B"/>
              </a:solidFill>
              <a:latin typeface="Merriweather"/>
              <a:ea typeface="Merriweather"/>
              <a:cs typeface="Merriweather"/>
              <a:sym typeface="Merriweather"/>
            </a:endParaRPr>
          </a:p>
        </p:txBody>
      </p:sp>
      <p:sp>
        <p:nvSpPr>
          <p:cNvPr id="210" name="Google Shape;210;p24"/>
          <p:cNvSpPr/>
          <p:nvPr/>
        </p:nvSpPr>
        <p:spPr>
          <a:xfrm>
            <a:off x="3817000" y="2543750"/>
            <a:ext cx="2826300" cy="669000"/>
          </a:xfrm>
          <a:prstGeom prst="chevron">
            <a:avLst>
              <a:gd fmla="val 50000" name="adj"/>
            </a:avLst>
          </a:prstGeom>
          <a:solidFill>
            <a:srgbClr val="0B5394"/>
          </a:solidFill>
          <a:ln cap="flat" cmpd="sng" w="19050">
            <a:solidFill>
              <a:schemeClr val="lt1"/>
            </a:solidFill>
            <a:prstDash val="solid"/>
            <a:round/>
            <a:headEnd len="sm" w="sm" type="none"/>
            <a:tailEnd len="sm" w="sm" type="none"/>
          </a:ln>
        </p:spPr>
        <p:txBody>
          <a:bodyPr anchorCtr="0" anchor="ctr" bIns="0" lIns="0" spcFirstLastPara="1" rIns="91425"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Merriweather"/>
                <a:ea typeface="Merriweather"/>
                <a:cs typeface="Merriweather"/>
                <a:sym typeface="Merriweather"/>
              </a:rPr>
              <a:t>Dec 2026 through Jan 2027</a:t>
            </a:r>
            <a:endParaRPr b="1" i="0" sz="1000" u="none" cap="none" strike="noStrike">
              <a:solidFill>
                <a:srgbClr val="FFFFFF"/>
              </a:solidFill>
              <a:latin typeface="Merriweather"/>
              <a:ea typeface="Merriweather"/>
              <a:cs typeface="Merriweather"/>
              <a:sym typeface="Merriweather"/>
            </a:endParaRPr>
          </a:p>
        </p:txBody>
      </p:sp>
      <p:sp>
        <p:nvSpPr>
          <p:cNvPr id="211" name="Google Shape;211;p24"/>
          <p:cNvSpPr/>
          <p:nvPr/>
        </p:nvSpPr>
        <p:spPr>
          <a:xfrm>
            <a:off x="6291850" y="2543750"/>
            <a:ext cx="2016600" cy="669000"/>
          </a:xfrm>
          <a:prstGeom prst="chevron">
            <a:avLst>
              <a:gd fmla="val 50000" name="adj"/>
            </a:avLst>
          </a:prstGeom>
          <a:solidFill>
            <a:srgbClr val="3D85C6"/>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9144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erriweather"/>
                <a:ea typeface="Merriweather"/>
                <a:cs typeface="Merriweather"/>
                <a:sym typeface="Merriweather"/>
              </a:rPr>
              <a:t>Spring  2027</a:t>
            </a:r>
            <a:endParaRPr b="1" i="0" sz="1000" u="none" cap="none" strike="noStrike">
              <a:solidFill>
                <a:srgbClr val="000000"/>
              </a:solidFill>
              <a:latin typeface="Merriweather"/>
              <a:ea typeface="Merriweather"/>
              <a:cs typeface="Merriweather"/>
              <a:sym typeface="Merriweather"/>
            </a:endParaRPr>
          </a:p>
        </p:txBody>
      </p:sp>
      <p:sp>
        <p:nvSpPr>
          <p:cNvPr id="212" name="Google Shape;212;p24"/>
          <p:cNvSpPr txBox="1"/>
          <p:nvPr/>
        </p:nvSpPr>
        <p:spPr>
          <a:xfrm>
            <a:off x="3951975" y="1240200"/>
            <a:ext cx="2457000" cy="470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Merriweather"/>
                <a:ea typeface="Merriweather"/>
                <a:cs typeface="Merriweather"/>
                <a:sym typeface="Merriweather"/>
              </a:rPr>
              <a:t>User Acceptance</a:t>
            </a:r>
            <a:endParaRPr b="1" i="0" sz="1200" u="none" cap="none" strike="noStrike">
              <a:solidFill>
                <a:srgbClr val="000000"/>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Merriweather"/>
                <a:ea typeface="Merriweather"/>
                <a:cs typeface="Merriweather"/>
                <a:sym typeface="Merriweather"/>
              </a:rPr>
              <a:t>Testing</a:t>
            </a:r>
            <a:endParaRPr b="1" i="0" sz="1200" u="none" cap="none" strike="noStrike">
              <a:solidFill>
                <a:srgbClr val="000000"/>
              </a:solidFill>
              <a:latin typeface="Merriweather"/>
              <a:ea typeface="Merriweather"/>
              <a:cs typeface="Merriweather"/>
              <a:sym typeface="Merriweather"/>
            </a:endParaRPr>
          </a:p>
        </p:txBody>
      </p:sp>
      <p:cxnSp>
        <p:nvCxnSpPr>
          <p:cNvPr id="213" name="Google Shape;213;p24"/>
          <p:cNvCxnSpPr/>
          <p:nvPr/>
        </p:nvCxnSpPr>
        <p:spPr>
          <a:xfrm>
            <a:off x="6409100" y="1240200"/>
            <a:ext cx="0" cy="2223000"/>
          </a:xfrm>
          <a:prstGeom prst="straightConnector1">
            <a:avLst/>
          </a:prstGeom>
          <a:noFill/>
          <a:ln cap="flat" cmpd="sng" w="38100">
            <a:solidFill>
              <a:srgbClr val="B7B7B7"/>
            </a:solidFill>
            <a:prstDash val="solid"/>
            <a:round/>
            <a:headEnd len="sm" w="sm" type="none"/>
            <a:tailEnd len="sm" w="sm" type="none"/>
          </a:ln>
        </p:spPr>
      </p:cxnSp>
      <p:sp>
        <p:nvSpPr>
          <p:cNvPr id="214" name="Google Shape;214;p24"/>
          <p:cNvSpPr txBox="1"/>
          <p:nvPr/>
        </p:nvSpPr>
        <p:spPr>
          <a:xfrm>
            <a:off x="6408975" y="1240200"/>
            <a:ext cx="1454400" cy="470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Merriweather"/>
                <a:ea typeface="Merriweather"/>
                <a:cs typeface="Merriweather"/>
                <a:sym typeface="Merriweather"/>
              </a:rPr>
              <a:t>Go-Live</a:t>
            </a:r>
            <a:endParaRPr b="1" i="0" sz="1200" u="none" cap="none" strike="noStrike">
              <a:solidFill>
                <a:srgbClr val="000000"/>
              </a:solidFill>
              <a:latin typeface="Merriweather"/>
              <a:ea typeface="Merriweather"/>
              <a:cs typeface="Merriweather"/>
              <a:sym typeface="Merriweather"/>
            </a:endParaRPr>
          </a:p>
        </p:txBody>
      </p:sp>
      <p:sp>
        <p:nvSpPr>
          <p:cNvPr id="215" name="Google Shape;215;p24"/>
          <p:cNvSpPr/>
          <p:nvPr/>
        </p:nvSpPr>
        <p:spPr>
          <a:xfrm>
            <a:off x="6537900" y="1981224"/>
            <a:ext cx="182880" cy="182880"/>
          </a:xfrm>
          <a:prstGeom prst="ellipse">
            <a:avLst/>
          </a:prstGeom>
          <a:solidFill>
            <a:srgbClr val="F7BC31"/>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16" name="Google Shape;216;p24"/>
          <p:cNvSpPr/>
          <p:nvPr/>
        </p:nvSpPr>
        <p:spPr>
          <a:xfrm>
            <a:off x="6537900" y="2787125"/>
            <a:ext cx="182700" cy="182700"/>
          </a:xfrm>
          <a:prstGeom prst="ellipse">
            <a:avLst/>
          </a:prstGeom>
          <a:solidFill>
            <a:srgbClr val="F7BC31"/>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cxnSp>
        <p:nvCxnSpPr>
          <p:cNvPr id="217" name="Google Shape;217;p24"/>
          <p:cNvCxnSpPr/>
          <p:nvPr/>
        </p:nvCxnSpPr>
        <p:spPr>
          <a:xfrm>
            <a:off x="7889529" y="1240200"/>
            <a:ext cx="0" cy="2223000"/>
          </a:xfrm>
          <a:prstGeom prst="straightConnector1">
            <a:avLst/>
          </a:prstGeom>
          <a:noFill/>
          <a:ln cap="flat" cmpd="sng" w="38100">
            <a:solidFill>
              <a:srgbClr val="B7B7B7"/>
            </a:solidFill>
            <a:prstDash val="solid"/>
            <a:round/>
            <a:headEnd len="sm" w="sm" type="none"/>
            <a:tailEnd len="sm" w="sm" type="none"/>
          </a:ln>
        </p:spPr>
      </p:cxnSp>
      <p:sp>
        <p:nvSpPr>
          <p:cNvPr id="218" name="Google Shape;218;p24"/>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5"/>
          <p:cNvSpPr txBox="1"/>
          <p:nvPr>
            <p:ph type="title"/>
          </p:nvPr>
        </p:nvSpPr>
        <p:spPr>
          <a:xfrm>
            <a:off x="311700" y="1781150"/>
            <a:ext cx="8520600" cy="841800"/>
          </a:xfrm>
          <a:prstGeom prst="rect">
            <a:avLst/>
          </a:prstGeom>
          <a:noFill/>
          <a:ln>
            <a:noFill/>
          </a:ln>
        </p:spPr>
        <p:txBody>
          <a:bodyPr anchorCtr="0" anchor="ctr" bIns="91425" lIns="91425" spcFirstLastPara="1" rIns="91425" wrap="square" tIns="91425">
            <a:noAutofit/>
          </a:bodyPr>
          <a:lstStyle/>
          <a:p>
            <a:pPr indent="0" lvl="0" marL="6425" marR="2570" rtl="0" algn="ctr">
              <a:lnSpc>
                <a:spcPct val="109882"/>
              </a:lnSpc>
              <a:spcBef>
                <a:spcPts val="0"/>
              </a:spcBef>
              <a:spcAft>
                <a:spcPts val="0"/>
              </a:spcAft>
              <a:buClr>
                <a:schemeClr val="dk1"/>
              </a:buClr>
              <a:buSzPts val="3600"/>
              <a:buFont typeface="Arial"/>
              <a:buNone/>
            </a:pPr>
            <a:r>
              <a:rPr lang="en" sz="4098">
                <a:solidFill>
                  <a:schemeClr val="dk1"/>
                </a:solidFill>
                <a:latin typeface="Merriweather"/>
                <a:ea typeface="Merriweather"/>
                <a:cs typeface="Merriweather"/>
                <a:sym typeface="Merriweather"/>
              </a:rPr>
              <a:t>GO.gov Platform Features</a:t>
            </a:r>
            <a:endParaRPr>
              <a:latin typeface="Merriweather"/>
              <a:ea typeface="Merriweather"/>
              <a:cs typeface="Merriweather"/>
              <a:sym typeface="Merriweather"/>
            </a:endParaRPr>
          </a:p>
        </p:txBody>
      </p:sp>
      <p:cxnSp>
        <p:nvCxnSpPr>
          <p:cNvPr id="224" name="Google Shape;224;p25"/>
          <p:cNvCxnSpPr/>
          <p:nvPr/>
        </p:nvCxnSpPr>
        <p:spPr>
          <a:xfrm>
            <a:off x="2190750" y="3452825"/>
            <a:ext cx="4776900" cy="0"/>
          </a:xfrm>
          <a:prstGeom prst="straightConnector1">
            <a:avLst/>
          </a:prstGeom>
          <a:noFill/>
          <a:ln cap="flat" cmpd="sng" w="9525">
            <a:solidFill>
              <a:schemeClr val="dk2"/>
            </a:solidFill>
            <a:prstDash val="solid"/>
            <a:round/>
            <a:headEnd len="sm" w="sm" type="none"/>
            <a:tailEnd len="sm" w="sm" type="none"/>
          </a:ln>
        </p:spPr>
      </p:cxnSp>
      <p:sp>
        <p:nvSpPr>
          <p:cNvPr id="225" name="Google Shape;225;p25"/>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6"/>
          <p:cNvSpPr txBox="1"/>
          <p:nvPr>
            <p:ph type="title"/>
          </p:nvPr>
        </p:nvSpPr>
        <p:spPr>
          <a:xfrm>
            <a:off x="311700" y="210312"/>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Merriweather"/>
                <a:ea typeface="Merriweather"/>
                <a:cs typeface="Merriweather"/>
                <a:sym typeface="Merriweather"/>
              </a:rPr>
              <a:t>In-Policy Lodging Guidance</a:t>
            </a:r>
            <a:endParaRPr/>
          </a:p>
        </p:txBody>
      </p:sp>
      <p:pic>
        <p:nvPicPr>
          <p:cNvPr descr="A screenshot showing the room rates at the Fairfield Inn hotel." id="231" name="Google Shape;231;p26"/>
          <p:cNvPicPr preferRelativeResize="0"/>
          <p:nvPr/>
        </p:nvPicPr>
        <p:blipFill rotWithShape="1">
          <a:blip r:embed="rId3">
            <a:alphaModFix/>
          </a:blip>
          <a:srcRect b="0" l="0" r="0" t="0"/>
          <a:stretch/>
        </p:blipFill>
        <p:spPr>
          <a:xfrm>
            <a:off x="1044075" y="737550"/>
            <a:ext cx="4162335" cy="2020632"/>
          </a:xfrm>
          <a:prstGeom prst="rect">
            <a:avLst/>
          </a:prstGeom>
          <a:noFill/>
          <a:ln cap="flat" cmpd="sng" w="9525">
            <a:solidFill>
              <a:srgbClr val="1C4587"/>
            </a:solidFill>
            <a:prstDash val="solid"/>
            <a:round/>
            <a:headEnd len="sm" w="sm" type="none"/>
            <a:tailEnd len="sm" w="sm" type="none"/>
          </a:ln>
          <a:effectLst>
            <a:outerShdw blurRad="75556" rotWithShape="0" algn="bl" dir="5400000" dist="20148">
              <a:srgbClr val="000000">
                <a:alpha val="40000"/>
              </a:srgbClr>
            </a:outerShdw>
          </a:effectLst>
        </p:spPr>
      </p:pic>
      <p:sp>
        <p:nvSpPr>
          <p:cNvPr id="232" name="Google Shape;232;p26"/>
          <p:cNvSpPr/>
          <p:nvPr/>
        </p:nvSpPr>
        <p:spPr>
          <a:xfrm>
            <a:off x="2911820" y="1164808"/>
            <a:ext cx="557700" cy="179700"/>
          </a:xfrm>
          <a:prstGeom prst="ellipse">
            <a:avLst/>
          </a:prstGeom>
          <a:noFill/>
          <a:ln cap="flat" cmpd="sng" w="15125">
            <a:solidFill>
              <a:srgbClr val="A6192E"/>
            </a:solidFill>
            <a:prstDash val="solid"/>
            <a:round/>
            <a:headEnd len="sm" w="sm" type="none"/>
            <a:tailEnd len="sm" w="sm" type="none"/>
          </a:ln>
        </p:spPr>
        <p:txBody>
          <a:bodyPr anchorCtr="0" anchor="ctr" bIns="48350" lIns="48350" spcFirstLastPara="1" rIns="48350" wrap="square" tIns="48350">
            <a:noAutofit/>
          </a:bodyPr>
          <a:lstStyle/>
          <a:p>
            <a:pPr indent="0" lvl="0" marL="0" marR="0" rtl="0" algn="ctr">
              <a:lnSpc>
                <a:spcPct val="100000"/>
              </a:lnSpc>
              <a:spcBef>
                <a:spcPts val="0"/>
              </a:spcBef>
              <a:spcAft>
                <a:spcPts val="0"/>
              </a:spcAft>
              <a:buClr>
                <a:srgbClr val="000000"/>
              </a:buClr>
              <a:buSzPts val="740"/>
              <a:buFont typeface="Arial"/>
              <a:buNone/>
            </a:pPr>
            <a:r>
              <a:t/>
            </a:r>
            <a:endParaRPr b="0" i="0" sz="740" u="none" cap="none" strike="noStrike">
              <a:solidFill>
                <a:srgbClr val="000000"/>
              </a:solidFill>
              <a:latin typeface="Montserrat"/>
              <a:ea typeface="Montserrat"/>
              <a:cs typeface="Montserrat"/>
              <a:sym typeface="Montserrat"/>
            </a:endParaRPr>
          </a:p>
        </p:txBody>
      </p:sp>
      <p:sp>
        <p:nvSpPr>
          <p:cNvPr id="233" name="Google Shape;233;p26"/>
          <p:cNvSpPr/>
          <p:nvPr/>
        </p:nvSpPr>
        <p:spPr>
          <a:xfrm>
            <a:off x="2698114" y="1660306"/>
            <a:ext cx="276900" cy="99000"/>
          </a:xfrm>
          <a:prstGeom prst="rightArrow">
            <a:avLst>
              <a:gd fmla="val 50000" name="adj1"/>
              <a:gd fmla="val 50000" name="adj2"/>
            </a:avLst>
          </a:prstGeom>
          <a:solidFill>
            <a:srgbClr val="A6192E"/>
          </a:solidFill>
          <a:ln cap="flat" cmpd="sng" w="9525">
            <a:solidFill>
              <a:srgbClr val="000000"/>
            </a:solidFill>
            <a:prstDash val="solid"/>
            <a:round/>
            <a:headEnd len="sm" w="sm" type="none"/>
            <a:tailEnd len="sm" w="sm" type="none"/>
          </a:ln>
        </p:spPr>
        <p:txBody>
          <a:bodyPr anchorCtr="0" anchor="ctr" bIns="48350" lIns="48350" spcFirstLastPara="1" rIns="48350" wrap="square" tIns="48350">
            <a:noAutofit/>
          </a:bodyPr>
          <a:lstStyle/>
          <a:p>
            <a:pPr indent="0" lvl="0" marL="0" marR="0" rtl="0" algn="ctr">
              <a:lnSpc>
                <a:spcPct val="100000"/>
              </a:lnSpc>
              <a:spcBef>
                <a:spcPts val="0"/>
              </a:spcBef>
              <a:spcAft>
                <a:spcPts val="0"/>
              </a:spcAft>
              <a:buClr>
                <a:srgbClr val="000000"/>
              </a:buClr>
              <a:buSzPts val="740"/>
              <a:buFont typeface="Arial"/>
              <a:buNone/>
            </a:pPr>
            <a:r>
              <a:t/>
            </a:r>
            <a:endParaRPr b="0" i="0" sz="740" u="none" cap="none" strike="noStrike">
              <a:solidFill>
                <a:srgbClr val="000000"/>
              </a:solidFill>
              <a:latin typeface="Montserrat"/>
              <a:ea typeface="Montserrat"/>
              <a:cs typeface="Montserrat"/>
              <a:sym typeface="Montserrat"/>
            </a:endParaRPr>
          </a:p>
        </p:txBody>
      </p:sp>
      <p:sp>
        <p:nvSpPr>
          <p:cNvPr id="234" name="Google Shape;234;p26"/>
          <p:cNvSpPr/>
          <p:nvPr/>
        </p:nvSpPr>
        <p:spPr>
          <a:xfrm>
            <a:off x="834861" y="1829543"/>
            <a:ext cx="286800" cy="99000"/>
          </a:xfrm>
          <a:prstGeom prst="rightArrow">
            <a:avLst>
              <a:gd fmla="val 50000" name="adj1"/>
              <a:gd fmla="val 50000" name="adj2"/>
            </a:avLst>
          </a:prstGeom>
          <a:solidFill>
            <a:srgbClr val="A6192E"/>
          </a:solidFill>
          <a:ln cap="flat" cmpd="sng" w="9525">
            <a:solidFill>
              <a:srgbClr val="000000"/>
            </a:solidFill>
            <a:prstDash val="solid"/>
            <a:round/>
            <a:headEnd len="sm" w="sm" type="none"/>
            <a:tailEnd len="sm" w="sm" type="none"/>
          </a:ln>
        </p:spPr>
        <p:txBody>
          <a:bodyPr anchorCtr="0" anchor="ctr" bIns="48350" lIns="48350" spcFirstLastPara="1" rIns="48350" wrap="square" tIns="48350">
            <a:noAutofit/>
          </a:bodyPr>
          <a:lstStyle/>
          <a:p>
            <a:pPr indent="0" lvl="0" marL="0" marR="0" rtl="0" algn="ctr">
              <a:lnSpc>
                <a:spcPct val="100000"/>
              </a:lnSpc>
              <a:spcBef>
                <a:spcPts val="0"/>
              </a:spcBef>
              <a:spcAft>
                <a:spcPts val="0"/>
              </a:spcAft>
              <a:buClr>
                <a:srgbClr val="000000"/>
              </a:buClr>
              <a:buSzPts val="740"/>
              <a:buFont typeface="Arial"/>
              <a:buNone/>
            </a:pPr>
            <a:r>
              <a:t/>
            </a:r>
            <a:endParaRPr b="0" i="0" sz="740" u="none" cap="none" strike="noStrike">
              <a:solidFill>
                <a:srgbClr val="000000"/>
              </a:solidFill>
              <a:latin typeface="Montserrat"/>
              <a:ea typeface="Montserrat"/>
              <a:cs typeface="Montserrat"/>
              <a:sym typeface="Montserrat"/>
            </a:endParaRPr>
          </a:p>
        </p:txBody>
      </p:sp>
      <p:sp>
        <p:nvSpPr>
          <p:cNvPr id="235" name="Google Shape;235;p26"/>
          <p:cNvSpPr/>
          <p:nvPr/>
        </p:nvSpPr>
        <p:spPr>
          <a:xfrm>
            <a:off x="2698120" y="1999039"/>
            <a:ext cx="276900" cy="99000"/>
          </a:xfrm>
          <a:prstGeom prst="rightArrow">
            <a:avLst>
              <a:gd fmla="val 50000" name="adj1"/>
              <a:gd fmla="val 50000" name="adj2"/>
            </a:avLst>
          </a:prstGeom>
          <a:solidFill>
            <a:srgbClr val="A6192E"/>
          </a:solidFill>
          <a:ln cap="flat" cmpd="sng" w="9525">
            <a:solidFill>
              <a:srgbClr val="000000"/>
            </a:solidFill>
            <a:prstDash val="solid"/>
            <a:round/>
            <a:headEnd len="sm" w="sm" type="none"/>
            <a:tailEnd len="sm" w="sm" type="none"/>
          </a:ln>
        </p:spPr>
        <p:txBody>
          <a:bodyPr anchorCtr="0" anchor="ctr" bIns="48350" lIns="48350" spcFirstLastPara="1" rIns="48350" wrap="square" tIns="48350">
            <a:noAutofit/>
          </a:bodyPr>
          <a:lstStyle/>
          <a:p>
            <a:pPr indent="0" lvl="0" marL="0" marR="0" rtl="0" algn="ctr">
              <a:lnSpc>
                <a:spcPct val="100000"/>
              </a:lnSpc>
              <a:spcBef>
                <a:spcPts val="0"/>
              </a:spcBef>
              <a:spcAft>
                <a:spcPts val="0"/>
              </a:spcAft>
              <a:buClr>
                <a:srgbClr val="000000"/>
              </a:buClr>
              <a:buSzPts val="740"/>
              <a:buFont typeface="Arial"/>
              <a:buNone/>
            </a:pPr>
            <a:r>
              <a:t/>
            </a:r>
            <a:endParaRPr b="0" i="0" sz="740" u="none" cap="none" strike="noStrike">
              <a:solidFill>
                <a:srgbClr val="000000"/>
              </a:solidFill>
              <a:latin typeface="Montserrat"/>
              <a:ea typeface="Montserrat"/>
              <a:cs typeface="Montserrat"/>
              <a:sym typeface="Montserrat"/>
            </a:endParaRPr>
          </a:p>
        </p:txBody>
      </p:sp>
      <p:cxnSp>
        <p:nvCxnSpPr>
          <p:cNvPr id="236" name="Google Shape;236;p26"/>
          <p:cNvCxnSpPr/>
          <p:nvPr/>
        </p:nvCxnSpPr>
        <p:spPr>
          <a:xfrm>
            <a:off x="6057325" y="737550"/>
            <a:ext cx="0" cy="3668400"/>
          </a:xfrm>
          <a:prstGeom prst="straightConnector1">
            <a:avLst/>
          </a:prstGeom>
          <a:noFill/>
          <a:ln cap="flat" cmpd="sng" w="9525">
            <a:solidFill>
              <a:srgbClr val="303030"/>
            </a:solidFill>
            <a:prstDash val="dash"/>
            <a:round/>
            <a:headEnd len="sm" w="sm" type="none"/>
            <a:tailEnd len="sm" w="sm" type="none"/>
          </a:ln>
        </p:spPr>
      </p:cxnSp>
      <p:sp>
        <p:nvSpPr>
          <p:cNvPr id="237" name="Google Shape;237;p26"/>
          <p:cNvSpPr txBox="1"/>
          <p:nvPr/>
        </p:nvSpPr>
        <p:spPr>
          <a:xfrm>
            <a:off x="6292275" y="926488"/>
            <a:ext cx="2428200" cy="294000"/>
          </a:xfrm>
          <a:prstGeom prst="rect">
            <a:avLst/>
          </a:prstGeom>
          <a:solidFill>
            <a:srgbClr val="F3F3F3"/>
          </a:solidFill>
          <a:ln>
            <a:noFill/>
          </a:ln>
          <a:effectLst>
            <a:outerShdw blurRad="142875" rotWithShape="0" algn="bl" dir="5400000" dist="38100">
              <a:srgbClr val="000000">
                <a:alpha val="4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73763"/>
                </a:solidFill>
                <a:latin typeface="Merriweather"/>
                <a:ea typeface="Merriweather"/>
                <a:cs typeface="Merriweather"/>
                <a:sym typeface="Merriweather"/>
              </a:rPr>
              <a:t>Benefits</a:t>
            </a:r>
            <a:endParaRPr b="1" i="0" sz="1600" u="none" cap="none" strike="noStrike">
              <a:solidFill>
                <a:srgbClr val="073763"/>
              </a:solidFill>
              <a:latin typeface="Merriweather"/>
              <a:ea typeface="Merriweather"/>
              <a:cs typeface="Merriweather"/>
              <a:sym typeface="Merriweather"/>
            </a:endParaRPr>
          </a:p>
        </p:txBody>
      </p:sp>
      <p:pic>
        <p:nvPicPr>
          <p:cNvPr descr="Approve, check mark icon design (Provided by Getty Images)" id="238" name="Google Shape;238;p26"/>
          <p:cNvPicPr preferRelativeResize="0"/>
          <p:nvPr/>
        </p:nvPicPr>
        <p:blipFill rotWithShape="1">
          <a:blip r:embed="rId4">
            <a:alphaModFix/>
          </a:blip>
          <a:srcRect b="0" l="0" r="0" t="0"/>
          <a:stretch/>
        </p:blipFill>
        <p:spPr>
          <a:xfrm>
            <a:off x="6292275" y="1363994"/>
            <a:ext cx="877123" cy="877123"/>
          </a:xfrm>
          <a:prstGeom prst="rect">
            <a:avLst/>
          </a:prstGeom>
          <a:noFill/>
          <a:ln>
            <a:noFill/>
          </a:ln>
        </p:spPr>
      </p:pic>
      <p:sp>
        <p:nvSpPr>
          <p:cNvPr id="239" name="Google Shape;239;p26"/>
          <p:cNvSpPr txBox="1"/>
          <p:nvPr/>
        </p:nvSpPr>
        <p:spPr>
          <a:xfrm>
            <a:off x="7169400" y="1476450"/>
            <a:ext cx="1662900" cy="62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erriweather"/>
                <a:ea typeface="Merriweather"/>
                <a:cs typeface="Merriweather"/>
                <a:sym typeface="Merriweather"/>
              </a:rPr>
              <a:t>Policy compliance</a:t>
            </a:r>
            <a:endParaRPr b="0" i="0" sz="1000" u="none" cap="none" strike="noStrike">
              <a:solidFill>
                <a:srgbClr val="000000"/>
              </a:solidFill>
              <a:latin typeface="Merriweather"/>
              <a:ea typeface="Merriweather"/>
              <a:cs typeface="Merriweather"/>
              <a:sym typeface="Merriweather"/>
            </a:endParaRPr>
          </a:p>
        </p:txBody>
      </p:sp>
      <p:pic>
        <p:nvPicPr>
          <p:cNvPr descr="Coins, save money, dollar, savings icon (Provided by Getty Images)" id="240" name="Google Shape;240;p26"/>
          <p:cNvPicPr preferRelativeResize="0"/>
          <p:nvPr/>
        </p:nvPicPr>
        <p:blipFill rotWithShape="1">
          <a:blip r:embed="rId5">
            <a:alphaModFix/>
          </a:blip>
          <a:srcRect b="0" l="0" r="0" t="0"/>
          <a:stretch/>
        </p:blipFill>
        <p:spPr>
          <a:xfrm>
            <a:off x="6292275" y="2432381"/>
            <a:ext cx="877123" cy="877123"/>
          </a:xfrm>
          <a:prstGeom prst="rect">
            <a:avLst/>
          </a:prstGeom>
          <a:noFill/>
          <a:ln>
            <a:noFill/>
          </a:ln>
        </p:spPr>
      </p:pic>
      <p:sp>
        <p:nvSpPr>
          <p:cNvPr id="241" name="Google Shape;241;p26"/>
          <p:cNvSpPr txBox="1"/>
          <p:nvPr/>
        </p:nvSpPr>
        <p:spPr>
          <a:xfrm>
            <a:off x="7169400" y="2552463"/>
            <a:ext cx="1662900" cy="62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erriweather"/>
                <a:ea typeface="Merriweather"/>
                <a:cs typeface="Merriweather"/>
                <a:sym typeface="Merriweather"/>
              </a:rPr>
              <a:t>Cost savings</a:t>
            </a:r>
            <a:endParaRPr b="0" i="0" sz="1000" u="none" cap="none" strike="noStrike">
              <a:solidFill>
                <a:srgbClr val="000000"/>
              </a:solidFill>
              <a:latin typeface="Montserrat"/>
              <a:ea typeface="Montserrat"/>
              <a:cs typeface="Montserrat"/>
              <a:sym typeface="Montserrat"/>
            </a:endParaRPr>
          </a:p>
        </p:txBody>
      </p:sp>
      <p:sp>
        <p:nvSpPr>
          <p:cNvPr id="242" name="Google Shape;242;p26"/>
          <p:cNvSpPr txBox="1"/>
          <p:nvPr/>
        </p:nvSpPr>
        <p:spPr>
          <a:xfrm>
            <a:off x="455450" y="2975099"/>
            <a:ext cx="5184300" cy="1483500"/>
          </a:xfrm>
          <a:prstGeom prst="rect">
            <a:avLst/>
          </a:prstGeom>
          <a:solidFill>
            <a:srgbClr val="F3F3F3"/>
          </a:solidFill>
          <a:ln>
            <a:noFill/>
          </a:ln>
          <a:effectLst>
            <a:outerShdw blurRad="142875" rotWithShape="0" algn="bl" dir="5400000" dist="38100">
              <a:srgbClr val="0000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1538D"/>
                </a:solidFill>
                <a:latin typeface="Merriweather"/>
                <a:ea typeface="Merriweather"/>
                <a:cs typeface="Merriweather"/>
                <a:sym typeface="Merriweather"/>
              </a:rPr>
              <a:t>What it is</a:t>
            </a:r>
            <a:r>
              <a:rPr b="0" i="0" lang="en" sz="1000" u="none" cap="none" strike="noStrike">
                <a:solidFill>
                  <a:srgbClr val="01538D"/>
                </a:solidFill>
                <a:latin typeface="Merriweather"/>
                <a:ea typeface="Merriweather"/>
                <a:cs typeface="Merriweather"/>
                <a:sym typeface="Merriweather"/>
              </a:rPr>
              <a:t>:</a:t>
            </a:r>
            <a:r>
              <a:rPr b="0" i="0" lang="en" sz="1000" u="none" cap="none" strike="noStrike">
                <a:solidFill>
                  <a:srgbClr val="000000"/>
                </a:solidFill>
                <a:latin typeface="Merriweather"/>
                <a:ea typeface="Merriweather"/>
                <a:cs typeface="Merriweather"/>
                <a:sym typeface="Merriweather"/>
              </a:rPr>
              <a:t> A policy-driven booking configuration that guides travelers toward compliant lodging options — including participation in the U.S. Government’s FedRooms program</a:t>
            </a:r>
            <a:endParaRPr b="0" i="0" sz="10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1000"/>
              </a:spcBef>
              <a:spcAft>
                <a:spcPts val="0"/>
              </a:spcAft>
              <a:buClr>
                <a:srgbClr val="000000"/>
              </a:buClr>
              <a:buSzPts val="1000"/>
              <a:buFont typeface="Arial"/>
              <a:buNone/>
            </a:pPr>
            <a:r>
              <a:rPr b="1" i="0" lang="en" sz="1000" u="none" cap="none" strike="noStrike">
                <a:solidFill>
                  <a:srgbClr val="01538D"/>
                </a:solidFill>
                <a:latin typeface="Merriweather"/>
                <a:ea typeface="Merriweather"/>
                <a:cs typeface="Merriweather"/>
                <a:sym typeface="Merriweather"/>
              </a:rPr>
              <a:t>Mechanism</a:t>
            </a:r>
            <a:r>
              <a:rPr b="0" i="0" lang="en" sz="1000" u="none" cap="none" strike="noStrike">
                <a:solidFill>
                  <a:srgbClr val="01538D"/>
                </a:solidFill>
                <a:latin typeface="Merriweather"/>
                <a:ea typeface="Merriweather"/>
                <a:cs typeface="Merriweather"/>
                <a:sym typeface="Merriweather"/>
              </a:rPr>
              <a:t>: </a:t>
            </a:r>
            <a:r>
              <a:rPr b="0" i="0" lang="en" sz="1000" u="none" cap="none" strike="noStrike">
                <a:solidFill>
                  <a:srgbClr val="000000"/>
                </a:solidFill>
                <a:latin typeface="Merriweather"/>
                <a:ea typeface="Merriweather"/>
                <a:cs typeface="Merriweather"/>
                <a:sym typeface="Merriweather"/>
              </a:rPr>
              <a:t>The system highlights and prioritizes lodging options that conform to the Federal Travel Regulation (FTR) and agency travel policy. For lodging, this includes visually identifying FedRooms properties, which offer government-specific benefits such as free Wi-Fi, no additional fees, and flexible cancellation terms</a:t>
            </a:r>
            <a:endParaRPr b="0" i="0" sz="1000" u="none" cap="none" strike="noStrike">
              <a:solidFill>
                <a:srgbClr val="000000"/>
              </a:solidFill>
              <a:latin typeface="Merriweather"/>
              <a:ea typeface="Merriweather"/>
              <a:cs typeface="Merriweather"/>
              <a:sym typeface="Merriweather"/>
            </a:endParaRPr>
          </a:p>
        </p:txBody>
      </p:sp>
      <p:pic>
        <p:nvPicPr>
          <p:cNvPr descr="Business planning, strategy icon design (Provided by Getty Images)" id="243" name="Google Shape;243;p26"/>
          <p:cNvPicPr preferRelativeResize="0"/>
          <p:nvPr/>
        </p:nvPicPr>
        <p:blipFill rotWithShape="1">
          <a:blip r:embed="rId6">
            <a:alphaModFix/>
          </a:blip>
          <a:srcRect b="0" l="0" r="0" t="0"/>
          <a:stretch/>
        </p:blipFill>
        <p:spPr>
          <a:xfrm>
            <a:off x="6292275" y="3500756"/>
            <a:ext cx="877123" cy="877123"/>
          </a:xfrm>
          <a:prstGeom prst="rect">
            <a:avLst/>
          </a:prstGeom>
          <a:noFill/>
          <a:ln>
            <a:noFill/>
          </a:ln>
        </p:spPr>
      </p:pic>
      <p:sp>
        <p:nvSpPr>
          <p:cNvPr id="244" name="Google Shape;244;p26"/>
          <p:cNvSpPr txBox="1"/>
          <p:nvPr/>
        </p:nvSpPr>
        <p:spPr>
          <a:xfrm>
            <a:off x="7169400" y="3500750"/>
            <a:ext cx="1662900" cy="87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erriweather"/>
                <a:ea typeface="Merriweather"/>
                <a:cs typeface="Merriweather"/>
                <a:sym typeface="Merriweather"/>
              </a:rPr>
              <a:t>Improved traveler decision-making</a:t>
            </a:r>
            <a:endParaRPr b="0" i="0" sz="1200" u="none" cap="none" strike="noStrike">
              <a:solidFill>
                <a:srgbClr val="000000"/>
              </a:solidFill>
              <a:latin typeface="Montserrat"/>
              <a:ea typeface="Montserrat"/>
              <a:cs typeface="Montserrat"/>
              <a:sym typeface="Montserrat"/>
            </a:endParaRPr>
          </a:p>
        </p:txBody>
      </p:sp>
      <p:sp>
        <p:nvSpPr>
          <p:cNvPr id="245" name="Google Shape;245;p26"/>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