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Proxima Nova" panose="020B0604020202020204" charset="0"/>
      <p:regular r:id="rId37"/>
      <p:bold r:id="rId38"/>
      <p:italic r:id="rId39"/>
      <p:boldItalic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2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3ab272b4a_1_19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31" name="Google Shape;131;g133ab272b4a_1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g133ab272b4a_1_19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33ab272b4a_1_2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g133ab272b4a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33ab272b4a_1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33ab272b4a_1_3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133ab272b4a_1_3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33ab272b4a_1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33ab272b4a_1_4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133ab272b4a_1_4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3ab272b4a_1_20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133ab272b4a_1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33ab272b4a_1_2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133ab272b4a_1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33ab272b4a_1_2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133ab272b4a_1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3ab272b4a_1_2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g133ab272b4a_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33ab272b4a_1_2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g133ab272b4a_1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33ab272b4a_1_38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g133ab272b4a_1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33ab272b4a_1_3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g133ab272b4a_1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330afe4c08_0_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40" name="Google Shape;140;g1330afe4c0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g1330afe4c08_0_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3ab272b4a_1_2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g133ab272b4a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33ab272b4a_1_29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g133ab272b4a_1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33ab272b4a_1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33ab272b4a_1_29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133ab272b4a_1_29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368254fa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368254fa2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1368254fa2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33ab272b4a_1_30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g133ab272b4a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33ab272b4a_1_30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g133ab272b4a_1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3ab272b4a_1_19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133ab272b4a_1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2e339b759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132e339b7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4034f280b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134034f28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3ab272b4a_1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3ab272b4a_1_3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133ab272b4a_1_3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33ab272b4a_1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33ab272b4a_1_3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133ab272b4a_1_3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3ab272b4a_1_2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133ab272b4a_1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33ab272b4a_1_2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133ab272b4a_1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SA Marked 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737" y="-13300"/>
            <a:ext cx="9179474" cy="68846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/>
        </p:nvSpPr>
        <p:spPr>
          <a:xfrm>
            <a:off x="3461600" y="362425"/>
            <a:ext cx="54732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3C71"/>
                </a:solidFill>
                <a:latin typeface="Proxima Nova"/>
                <a:ea typeface="Proxima Nova"/>
                <a:cs typeface="Proxima Nova"/>
                <a:sym typeface="Proxima Nova"/>
              </a:rPr>
              <a:t>U.S. General Services Administration</a:t>
            </a:r>
            <a:endParaRPr sz="2000" b="1" i="0" u="none" strike="noStrike" cap="none">
              <a:solidFill>
                <a:srgbClr val="003C7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1099800" y="685284"/>
            <a:ext cx="78351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C7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INFORMATION TECHNOLOGY CATEGORY</a:t>
            </a:r>
            <a:endParaRPr sz="1800" b="1" i="0" u="none" strike="noStrike" cap="none">
              <a:solidFill>
                <a:srgbClr val="003C7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6523250"/>
            <a:ext cx="9144000" cy="3348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www.gsa.gov/itc</a:t>
            </a:r>
            <a:endParaRPr sz="1300" b="1" i="0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6457950" y="6579894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766350" y="1372475"/>
            <a:ext cx="7611300" cy="21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03C7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933150" y="3563375"/>
            <a:ext cx="7277700" cy="27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3C7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311700" y="1352803"/>
            <a:ext cx="8520600" cy="3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1218975" y="252975"/>
            <a:ext cx="7534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  <a:defRPr sz="1800" b="1" i="1" u="none" strike="noStrike" cap="none">
                <a:solidFill>
                  <a:srgbClr val="00266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8C3D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248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3444240" y="6215063"/>
            <a:ext cx="1828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6400800" y="6215063"/>
            <a:ext cx="1828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722313" y="2906715"/>
            <a:ext cx="77724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6400800" y="6215063"/>
            <a:ext cx="1828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6400800" y="6215063"/>
            <a:ext cx="1828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2"/>
          </p:nvPr>
        </p:nvSpPr>
        <p:spPr>
          <a:xfrm>
            <a:off x="457200" y="2174876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3"/>
          </p:nvPr>
        </p:nvSpPr>
        <p:spPr>
          <a:xfrm>
            <a:off x="4645027" y="1535113"/>
            <a:ext cx="40419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4"/>
          </p:nvPr>
        </p:nvSpPr>
        <p:spPr>
          <a:xfrm>
            <a:off x="4645027" y="2174876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400800" y="6215063"/>
            <a:ext cx="1828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6400800" y="6215063"/>
            <a:ext cx="1828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457202" y="273049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00" cy="58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2"/>
          </p:nvPr>
        </p:nvSpPr>
        <p:spPr>
          <a:xfrm>
            <a:off x="457202" y="1435101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ldNum" idx="12"/>
          </p:nvPr>
        </p:nvSpPr>
        <p:spPr>
          <a:xfrm>
            <a:off x="6400800" y="6215063"/>
            <a:ext cx="1828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ldNum" idx="12"/>
          </p:nvPr>
        </p:nvSpPr>
        <p:spPr>
          <a:xfrm>
            <a:off x="6400800" y="6215063"/>
            <a:ext cx="1828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6400800" y="6215063"/>
            <a:ext cx="1828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SA Marked Content Slide White Background">
  <p:cSld name="CUSTOM_4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400" y="-19050"/>
            <a:ext cx="9194801" cy="68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/>
        </p:nvSpPr>
        <p:spPr>
          <a:xfrm>
            <a:off x="3461600" y="362425"/>
            <a:ext cx="54732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3C71"/>
                </a:solidFill>
                <a:latin typeface="Proxima Nova"/>
                <a:ea typeface="Proxima Nova"/>
                <a:cs typeface="Proxima Nova"/>
                <a:sym typeface="Proxima Nova"/>
              </a:rPr>
              <a:t>U.S. General Services Administration</a:t>
            </a:r>
            <a:endParaRPr sz="2000" b="1" i="0" u="none" strike="noStrike" cap="none">
              <a:solidFill>
                <a:srgbClr val="003C7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0" y="6523250"/>
            <a:ext cx="9144000" cy="3348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www.gsa.gov/itc</a:t>
            </a:r>
            <a:endParaRPr sz="1300" b="1" i="0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6457950" y="6579894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/>
          <p:nvPr/>
        </p:nvSpPr>
        <p:spPr>
          <a:xfrm>
            <a:off x="1099800" y="685284"/>
            <a:ext cx="78351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C7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INFORMATION TECHNOLOGY CATEGORY</a:t>
            </a:r>
            <a:endParaRPr sz="1800" b="1" i="0" u="none" strike="noStrike" cap="none">
              <a:solidFill>
                <a:srgbClr val="003C7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628650" y="1610898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628650" y="1274506"/>
            <a:ext cx="78867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ial"/>
              <a:buNone/>
              <a:defRPr sz="30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 rot="5400000">
            <a:off x="4732350" y="2171689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9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6400800" y="6215063"/>
            <a:ext cx="1828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Program White Background ">
  <p:cSld name="Content Slide_1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400" y="-19050"/>
            <a:ext cx="9194801" cy="68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/>
          <p:nvPr/>
        </p:nvSpPr>
        <p:spPr>
          <a:xfrm>
            <a:off x="0" y="6523250"/>
            <a:ext cx="9144000" cy="3348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www.gsa.gov/itc</a:t>
            </a:r>
            <a:endParaRPr sz="1300" b="1" i="0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 txBox="1"/>
          <p:nvPr/>
        </p:nvSpPr>
        <p:spPr>
          <a:xfrm>
            <a:off x="6457950" y="6579894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 txBox="1"/>
          <p:nvPr/>
        </p:nvSpPr>
        <p:spPr>
          <a:xfrm>
            <a:off x="1099800" y="685284"/>
            <a:ext cx="78351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C7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INFORMATION TECHNOLOGY CATEGORY</a:t>
            </a:r>
            <a:endParaRPr sz="1800" b="1" i="0" u="none" strike="noStrike" cap="none">
              <a:solidFill>
                <a:srgbClr val="003C7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048200" y="373231"/>
            <a:ext cx="78867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Proxima Nova"/>
              <a:buNone/>
              <a:defRPr sz="2000" b="1" i="0" u="none" strike="noStrike" cap="none">
                <a:solidFill>
                  <a:srgbClr val="07376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Program Slide 1">
  <p:cSld name="Open Program Slide 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737" y="-13300"/>
            <a:ext cx="9179474" cy="688460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/>
          <p:nvPr/>
        </p:nvSpPr>
        <p:spPr>
          <a:xfrm>
            <a:off x="0" y="6523250"/>
            <a:ext cx="9144000" cy="3348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www.gsa.gov/itc</a:t>
            </a:r>
            <a:endParaRPr sz="1300" b="1" i="0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5"/>
          <p:cNvSpPr txBox="1"/>
          <p:nvPr/>
        </p:nvSpPr>
        <p:spPr>
          <a:xfrm>
            <a:off x="6457950" y="6579894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 txBox="1"/>
          <p:nvPr/>
        </p:nvSpPr>
        <p:spPr>
          <a:xfrm>
            <a:off x="1159710" y="685284"/>
            <a:ext cx="78351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18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628650" y="1610898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628650" y="1274506"/>
            <a:ext cx="78867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ial"/>
              <a:buNone/>
              <a:defRPr sz="30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SA Marked Content Slide">
  <p:cSld name="Title Slide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737" y="-13300"/>
            <a:ext cx="9179474" cy="688460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/>
          <p:nvPr/>
        </p:nvSpPr>
        <p:spPr>
          <a:xfrm>
            <a:off x="3461600" y="362425"/>
            <a:ext cx="54732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3C71"/>
                </a:solidFill>
                <a:latin typeface="Proxima Nova"/>
                <a:ea typeface="Proxima Nova"/>
                <a:cs typeface="Proxima Nova"/>
                <a:sym typeface="Proxima Nova"/>
              </a:rPr>
              <a:t>U.S. General Services Administration</a:t>
            </a:r>
            <a:endParaRPr sz="2000" b="1" i="0" u="none" strike="noStrike" cap="none">
              <a:solidFill>
                <a:srgbClr val="003C7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" name="Google Shape;42;p6"/>
          <p:cNvSpPr txBox="1"/>
          <p:nvPr/>
        </p:nvSpPr>
        <p:spPr>
          <a:xfrm>
            <a:off x="1099800" y="685284"/>
            <a:ext cx="78351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C7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INFORMATION TECHNOLOGY CATEGORY</a:t>
            </a:r>
            <a:endParaRPr sz="1800" b="1" i="0" u="none" strike="noStrike" cap="none">
              <a:solidFill>
                <a:srgbClr val="003C7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628650" y="1610898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628650" y="1274506"/>
            <a:ext cx="78867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ial"/>
              <a:buNone/>
              <a:defRPr sz="30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6523250"/>
            <a:ext cx="9144000" cy="3348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www.gsa.gov/itc</a:t>
            </a:r>
            <a:endParaRPr sz="1300" b="1" i="0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 txBox="1"/>
          <p:nvPr/>
        </p:nvSpPr>
        <p:spPr>
          <a:xfrm>
            <a:off x="6457950" y="6579894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Program Content Slide">
  <p:cSld name="Content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737" y="-13300"/>
            <a:ext cx="9179474" cy="688460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628650" y="1610898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1274506"/>
            <a:ext cx="78867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Arial"/>
              <a:buNone/>
              <a:defRPr sz="30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0" y="6523250"/>
            <a:ext cx="9144000" cy="3348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www.gsa.gov/itc</a:t>
            </a:r>
            <a:endParaRPr sz="1300" b="1" i="0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 txBox="1"/>
          <p:nvPr/>
        </p:nvSpPr>
        <p:spPr>
          <a:xfrm>
            <a:off x="6457950" y="6579894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 txBox="1"/>
          <p:nvPr/>
        </p:nvSpPr>
        <p:spPr>
          <a:xfrm>
            <a:off x="1099800" y="685284"/>
            <a:ext cx="78351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C7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INFORMATION TECHNOLOGY CATEGORY</a:t>
            </a:r>
            <a:endParaRPr sz="1800" b="1" i="0" u="none" strike="noStrike" cap="none">
              <a:solidFill>
                <a:srgbClr val="003C7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title" idx="2"/>
          </p:nvPr>
        </p:nvSpPr>
        <p:spPr>
          <a:xfrm>
            <a:off x="1048200" y="373231"/>
            <a:ext cx="78867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Proxima Nova"/>
              <a:buNone/>
              <a:defRPr sz="2000" b="1" i="0" u="none" strike="noStrike" cap="none">
                <a:solidFill>
                  <a:srgbClr val="07376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SA Marked Quote Slide">
  <p:cSld name="CUSTOM_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850" y="-13387"/>
            <a:ext cx="9179699" cy="688477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 txBox="1"/>
          <p:nvPr/>
        </p:nvSpPr>
        <p:spPr>
          <a:xfrm>
            <a:off x="3461600" y="362425"/>
            <a:ext cx="54732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3C71"/>
                </a:solidFill>
                <a:latin typeface="Proxima Nova"/>
                <a:ea typeface="Proxima Nova"/>
                <a:cs typeface="Proxima Nova"/>
                <a:sym typeface="Proxima Nova"/>
              </a:rPr>
              <a:t>U.S. General Services Administration</a:t>
            </a:r>
            <a:endParaRPr sz="2000" b="1" i="0" u="none" strike="noStrike" cap="none">
              <a:solidFill>
                <a:srgbClr val="003C7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8" name="Google Shape;58;p8"/>
          <p:cNvSpPr txBox="1"/>
          <p:nvPr/>
        </p:nvSpPr>
        <p:spPr>
          <a:xfrm>
            <a:off x="1099800" y="685284"/>
            <a:ext cx="78351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C7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INFORMATION TECHNOLOGY CATEGORY</a:t>
            </a:r>
            <a:endParaRPr sz="1800" b="1" i="0" u="none" strike="noStrike" cap="none">
              <a:solidFill>
                <a:srgbClr val="003C7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4671391" y="4224338"/>
            <a:ext cx="43440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3279175" y="1883775"/>
            <a:ext cx="5845200" cy="3362100"/>
          </a:xfrm>
          <a:prstGeom prst="rect">
            <a:avLst/>
          </a:prstGeom>
          <a:solidFill>
            <a:srgbClr val="005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3355375" y="1883776"/>
            <a:ext cx="5736300" cy="3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0" y="6523250"/>
            <a:ext cx="9144000" cy="3348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www.gsa.gov/itc</a:t>
            </a:r>
            <a:endParaRPr sz="1300" b="1" i="0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8"/>
          <p:cNvSpPr txBox="1"/>
          <p:nvPr/>
        </p:nvSpPr>
        <p:spPr>
          <a:xfrm>
            <a:off x="6457950" y="6579894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Program Quote Slide">
  <p:cSld name="CUSTOM_3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850" y="-13387"/>
            <a:ext cx="9179699" cy="688477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/>
          <p:nvPr/>
        </p:nvSpPr>
        <p:spPr>
          <a:xfrm>
            <a:off x="1099800" y="685284"/>
            <a:ext cx="78351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C7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INFORMATION TECHNOLOGY CATEGORY</a:t>
            </a:r>
            <a:endParaRPr sz="1800" b="1" i="0" u="none" strike="noStrike" cap="none">
              <a:solidFill>
                <a:srgbClr val="003C7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4671391" y="4224338"/>
            <a:ext cx="43440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3279175" y="1883775"/>
            <a:ext cx="5845200" cy="3362100"/>
          </a:xfrm>
          <a:prstGeom prst="rect">
            <a:avLst/>
          </a:prstGeom>
          <a:solidFill>
            <a:srgbClr val="0053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3355375" y="1883776"/>
            <a:ext cx="5736300" cy="3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1048200" y="373231"/>
            <a:ext cx="78867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Proxima Nova"/>
              <a:buNone/>
              <a:defRPr sz="2000" b="1" i="0" u="none" strike="noStrike" cap="none">
                <a:solidFill>
                  <a:srgbClr val="07376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0" y="6523250"/>
            <a:ext cx="9144000" cy="3348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www.gsa.gov/itc</a:t>
            </a:r>
            <a:endParaRPr sz="1300" b="1" i="0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6457950" y="6579894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0" y="1719831"/>
            <a:ext cx="9144000" cy="5138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-8700" y="5301000"/>
            <a:ext cx="9161400" cy="155670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0033" y="2306067"/>
            <a:ext cx="1698487" cy="305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3177" y="6000749"/>
            <a:ext cx="9140700" cy="85710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3253740" y="6215063"/>
            <a:ext cx="1828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9144000" cy="6000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974550" y="6038067"/>
            <a:ext cx="1093248" cy="6149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a.gov/polari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gsa.gov/alliant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a.gov/gwac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gsa.gov/alliant2" TargetMode="External"/><Relationship Id="rId5" Type="http://schemas.openxmlformats.org/officeDocument/2006/relationships/hyperlink" Target="http://www.gsa.gov/S3" TargetMode="External"/><Relationship Id="rId4" Type="http://schemas.openxmlformats.org/officeDocument/2006/relationships/hyperlink" Target="http://www.gsa.gov/VETS2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/>
        </p:nvSpPr>
        <p:spPr>
          <a:xfrm>
            <a:off x="1459250" y="916667"/>
            <a:ext cx="709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1">
                <a:solidFill>
                  <a:schemeClr val="lt2"/>
                </a:solidFill>
              </a:rPr>
              <a:t>U.S. General Services Administration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5" name="Google Shape;135;p23" descr="Small Business Works&#10;Image of a storefron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2425" y="5467900"/>
            <a:ext cx="1782400" cy="10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>
            <a:spLocks noGrp="1"/>
          </p:cNvSpPr>
          <p:nvPr>
            <p:ph type="title" idx="4294967295"/>
          </p:nvPr>
        </p:nvSpPr>
        <p:spPr>
          <a:xfrm>
            <a:off x="2571750" y="2789167"/>
            <a:ext cx="6039000" cy="1262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0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59A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Small Business Works 2022: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Navigating Equity in Procurement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59A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3" descr="GSA logo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600" y="415333"/>
            <a:ext cx="698675" cy="6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>
            <a:spLocks noGrp="1"/>
          </p:cNvSpPr>
          <p:nvPr>
            <p:ph type="title" idx="4294967295"/>
          </p:nvPr>
        </p:nvSpPr>
        <p:spPr>
          <a:xfrm>
            <a:off x="379415" y="414337"/>
            <a:ext cx="7769100" cy="857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GSA GWAC Dashboard</a:t>
            </a:r>
            <a:b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www.gsa.gov/gwacdashboards</a:t>
            </a:r>
            <a:endParaRPr kumimoji="0" lang="pl-PL" sz="3200" b="0" i="0" u="none" strike="noStrike" kern="0" cap="none" spc="0" normalizeH="0" baseline="0" noProof="0" dirty="0">
              <a:ln>
                <a:noFill/>
              </a:ln>
              <a:solidFill>
                <a:srgbClr val="3864B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2"/>
          <p:cNvSpPr txBox="1"/>
          <p:nvPr/>
        </p:nvSpPr>
        <p:spPr>
          <a:xfrm>
            <a:off x="304800" y="1638300"/>
            <a:ext cx="8454000" cy="28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The GSA GWAC Dashboard provides insight to: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Historical sales data for the GSA GWACs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Ability to customize your own data feed and download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Knowledge of agency usage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Top industry awardees</a:t>
            </a:r>
            <a:endParaRPr sz="2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2"/>
          <p:cNvSpPr txBox="1">
            <a:spLocks noGrp="1"/>
          </p:cNvSpPr>
          <p:nvPr>
            <p:ph type="sldNum" idx="12"/>
          </p:nvPr>
        </p:nvSpPr>
        <p:spPr>
          <a:xfrm>
            <a:off x="6400800" y="6215063"/>
            <a:ext cx="1828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GSA FAS GWAC Sales Dashboard</a:t>
            </a:r>
            <a:endParaRPr dirty="0"/>
          </a:p>
        </p:txBody>
      </p:sp>
      <p:sp>
        <p:nvSpPr>
          <p:cNvPr id="212" name="Google Shape;212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33" descr="GSA FAS GWAC Sales Dashboard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GSA FAS GWAC Sales Dashboard</a:t>
            </a:r>
            <a:endParaRPr dirty="0"/>
          </a:p>
        </p:txBody>
      </p:sp>
      <p:sp>
        <p:nvSpPr>
          <p:cNvPr id="220" name="Google Shape;220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4" descr="Gray arrow pointing to the right."/>
          <p:cNvSpPr/>
          <p:nvPr/>
        </p:nvSpPr>
        <p:spPr>
          <a:xfrm>
            <a:off x="4227325" y="1231700"/>
            <a:ext cx="1551000" cy="196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>
            <a:spLocks noGrp="1"/>
          </p:cNvSpPr>
          <p:nvPr>
            <p:ph type="title" idx="4294967295"/>
          </p:nvPr>
        </p:nvSpPr>
        <p:spPr>
          <a:xfrm>
            <a:off x="303215" y="261937"/>
            <a:ext cx="7769100" cy="857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GSA GWACs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864B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5"/>
          <p:cNvSpPr/>
          <p:nvPr/>
        </p:nvSpPr>
        <p:spPr>
          <a:xfrm>
            <a:off x="379413" y="1446213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</a:rPr>
              <a:t>Small Business GWAC Division</a:t>
            </a:r>
            <a:endParaRPr sz="2800">
              <a:solidFill>
                <a:schemeClr val="dk1"/>
              </a:solidFill>
            </a:endParaRPr>
          </a:p>
          <a:p>
            <a:pPr marL="741362" lvl="1" indent="-28416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solidFill>
                  <a:schemeClr val="dk1"/>
                </a:solidFill>
              </a:rPr>
              <a:t>VETS 2</a:t>
            </a:r>
            <a:endParaRPr sz="2800">
              <a:solidFill>
                <a:schemeClr val="dk1"/>
              </a:solidFill>
            </a:endParaRPr>
          </a:p>
          <a:p>
            <a:pPr marL="741362" lvl="1" indent="-28416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solidFill>
                  <a:schemeClr val="dk1"/>
                </a:solidFill>
              </a:rPr>
              <a:t>8(a) STARS III </a:t>
            </a:r>
            <a:endParaRPr sz="2800">
              <a:solidFill>
                <a:schemeClr val="dk1"/>
              </a:solidFill>
            </a:endParaRPr>
          </a:p>
          <a:p>
            <a:pPr marL="741362" lvl="1" indent="-28416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solidFill>
                  <a:schemeClr val="dk1"/>
                </a:solidFill>
              </a:rPr>
              <a:t>Polaris (coming soon)</a:t>
            </a:r>
            <a:endParaRPr sz="2800">
              <a:solidFill>
                <a:schemeClr val="dk1"/>
              </a:solidFill>
            </a:endParaRPr>
          </a:p>
          <a:p>
            <a:pPr marL="17145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</a:rPr>
              <a:t>Enterprise GWAC Division</a:t>
            </a:r>
            <a:endParaRPr sz="2800">
              <a:solidFill>
                <a:schemeClr val="dk1"/>
              </a:solidFill>
            </a:endParaRPr>
          </a:p>
          <a:p>
            <a:pPr marL="741362" lvl="1" indent="-28416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solidFill>
                  <a:schemeClr val="dk1"/>
                </a:solidFill>
              </a:rPr>
              <a:t>Alliant 2</a:t>
            </a:r>
            <a:endParaRPr sz="2800">
              <a:solidFill>
                <a:schemeClr val="dk1"/>
              </a:solidFill>
            </a:endParaRPr>
          </a:p>
          <a:p>
            <a:pPr marL="741362" lvl="1" indent="-28416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solidFill>
                  <a:schemeClr val="dk1"/>
                </a:solidFill>
              </a:rPr>
              <a:t>Alliant 3 (planned)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31" name="Google Shape;231;p35"/>
          <p:cNvSpPr txBox="1">
            <a:spLocks noGrp="1"/>
          </p:cNvSpPr>
          <p:nvPr>
            <p:ph type="sldNum" idx="12"/>
          </p:nvPr>
        </p:nvSpPr>
        <p:spPr>
          <a:xfrm>
            <a:off x="6400800" y="6215063"/>
            <a:ext cx="1828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>
            <a:spLocks noGrp="1"/>
          </p:cNvSpPr>
          <p:nvPr>
            <p:ph type="title" idx="4294967295"/>
          </p:nvPr>
        </p:nvSpPr>
        <p:spPr>
          <a:xfrm>
            <a:off x="227015" y="261937"/>
            <a:ext cx="7769100" cy="857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VETS 2 GWAC</a:t>
            </a:r>
          </a:p>
        </p:txBody>
      </p:sp>
      <p:sp>
        <p:nvSpPr>
          <p:cNvPr id="237" name="Google Shape;237;p36"/>
          <p:cNvSpPr txBox="1"/>
          <p:nvPr/>
        </p:nvSpPr>
        <p:spPr>
          <a:xfrm>
            <a:off x="228600" y="1714500"/>
            <a:ext cx="8824500" cy="49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>
                <a:solidFill>
                  <a:schemeClr val="dk1"/>
                </a:solidFill>
              </a:rPr>
              <a:t>SDVOSB Set-Aside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>
                <a:solidFill>
                  <a:schemeClr val="dk1"/>
                </a:solidFill>
              </a:rPr>
              <a:t>63 Industry Partners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>
                <a:solidFill>
                  <a:schemeClr val="dk1"/>
                </a:solidFill>
              </a:rPr>
              <a:t>Five-year base with a five-year option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>
                <a:solidFill>
                  <a:schemeClr val="dk1"/>
                </a:solidFill>
              </a:rPr>
              <a:t>541512-Primary NAICS Code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>
                <a:solidFill>
                  <a:schemeClr val="dk1"/>
                </a:solidFill>
              </a:rPr>
              <a:t>$5 Billion Program Ceiling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*Opportunities for subcontracting to awardees</a:t>
            </a: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6"/>
          <p:cNvSpPr txBox="1">
            <a:spLocks noGrp="1"/>
          </p:cNvSpPr>
          <p:nvPr>
            <p:ph type="sldNum" idx="12"/>
          </p:nvPr>
        </p:nvSpPr>
        <p:spPr>
          <a:xfrm>
            <a:off x="6400800" y="6215063"/>
            <a:ext cx="1828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>
            <a:spLocks noGrp="1"/>
          </p:cNvSpPr>
          <p:nvPr>
            <p:ph type="title" idx="4294967295"/>
          </p:nvPr>
        </p:nvSpPr>
        <p:spPr>
          <a:xfrm>
            <a:off x="227015" y="185737"/>
            <a:ext cx="7769100" cy="857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VETS 2 Contract Information</a:t>
            </a:r>
          </a:p>
        </p:txBody>
      </p:sp>
      <p:sp>
        <p:nvSpPr>
          <p:cNvPr id="244" name="Google Shape;244;p37"/>
          <p:cNvSpPr txBox="1"/>
          <p:nvPr/>
        </p:nvSpPr>
        <p:spPr>
          <a:xfrm>
            <a:off x="228600" y="1485900"/>
            <a:ext cx="8001000" cy="48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900">
                <a:solidFill>
                  <a:schemeClr val="dk1"/>
                </a:solidFill>
              </a:rPr>
              <a:t>Order Period of Performance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500">
                <a:solidFill>
                  <a:schemeClr val="dk1"/>
                </a:solidFill>
              </a:rPr>
              <a:t>Base Period: 2/23/2018 – 2/22/2023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500">
                <a:solidFill>
                  <a:schemeClr val="dk1"/>
                </a:solidFill>
              </a:rPr>
              <a:t>Option Period: 2/23/2023 – 2/22/2028</a:t>
            </a:r>
            <a:endParaRPr sz="2900">
              <a:solidFill>
                <a:schemeClr val="dk1"/>
              </a:solidFill>
            </a:endParaRPr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900">
                <a:solidFill>
                  <a:schemeClr val="dk1"/>
                </a:solidFill>
              </a:rPr>
              <a:t>Available Order Types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500">
                <a:solidFill>
                  <a:schemeClr val="dk1"/>
                </a:solidFill>
              </a:rPr>
              <a:t>Fixed Price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500">
                <a:solidFill>
                  <a:schemeClr val="dk1"/>
                </a:solidFill>
              </a:rPr>
              <a:t>Cost Reimbursement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500">
                <a:solidFill>
                  <a:schemeClr val="dk1"/>
                </a:solidFill>
              </a:rPr>
              <a:t>Time &amp; Materials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500">
                <a:solidFill>
                  <a:schemeClr val="dk1"/>
                </a:solidFill>
              </a:rPr>
              <a:t>Labor Hour</a:t>
            </a:r>
            <a:endParaRPr sz="2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7"/>
          <p:cNvSpPr txBox="1">
            <a:spLocks noGrp="1"/>
          </p:cNvSpPr>
          <p:nvPr>
            <p:ph type="sldNum" idx="12"/>
          </p:nvPr>
        </p:nvSpPr>
        <p:spPr>
          <a:xfrm>
            <a:off x="6400800" y="6215063"/>
            <a:ext cx="1828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>
            <a:spLocks noGrp="1"/>
          </p:cNvSpPr>
          <p:nvPr>
            <p:ph type="title" idx="4294967295"/>
          </p:nvPr>
        </p:nvSpPr>
        <p:spPr>
          <a:xfrm>
            <a:off x="227015" y="185737"/>
            <a:ext cx="7769100" cy="857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8(a) STARS III Contract Information</a:t>
            </a:r>
          </a:p>
        </p:txBody>
      </p:sp>
      <p:sp>
        <p:nvSpPr>
          <p:cNvPr id="251" name="Google Shape;251;p38"/>
          <p:cNvSpPr txBox="1"/>
          <p:nvPr/>
        </p:nvSpPr>
        <p:spPr>
          <a:xfrm>
            <a:off x="152400" y="1257300"/>
            <a:ext cx="8743200" cy="53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500">
                <a:solidFill>
                  <a:schemeClr val="dk1"/>
                </a:solidFill>
              </a:rPr>
              <a:t>8(a) Small Disadvantaged Business Set-Aside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>
                <a:solidFill>
                  <a:schemeClr val="dk1"/>
                </a:solidFill>
              </a:rPr>
              <a:t>1,109 industry partners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>
                <a:solidFill>
                  <a:schemeClr val="dk1"/>
                </a:solidFill>
              </a:rPr>
              <a:t>$50B program ceiling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500">
                <a:solidFill>
                  <a:schemeClr val="dk1"/>
                </a:solidFill>
              </a:rPr>
              <a:t>Five-year base with a three-year option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500">
                <a:solidFill>
                  <a:schemeClr val="dk1"/>
                </a:solidFill>
              </a:rPr>
              <a:t>Primary NAICS- 541512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500">
                <a:solidFill>
                  <a:schemeClr val="dk1"/>
                </a:solidFill>
              </a:rPr>
              <a:t>Main area- IT services and integrated solutions</a:t>
            </a:r>
            <a:endParaRPr sz="2800"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500">
                <a:solidFill>
                  <a:schemeClr val="dk1"/>
                </a:solidFill>
              </a:rPr>
              <a:t>Two sub-areas</a:t>
            </a:r>
            <a:endParaRPr sz="2800">
              <a:solidFill>
                <a:schemeClr val="dk1"/>
              </a:solidFill>
            </a:endParaRPr>
          </a:p>
          <a:p>
            <a:pPr marL="137160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500">
                <a:solidFill>
                  <a:schemeClr val="dk1"/>
                </a:solidFill>
              </a:rPr>
              <a:t>Emerging Technology</a:t>
            </a:r>
            <a:endParaRPr sz="2800">
              <a:solidFill>
                <a:schemeClr val="dk1"/>
              </a:solidFill>
            </a:endParaRPr>
          </a:p>
          <a:p>
            <a:pPr marL="137160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500">
                <a:solidFill>
                  <a:schemeClr val="dk1"/>
                </a:solidFill>
              </a:rPr>
              <a:t>OCONUS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*Opportunities for subcontracting to awardees, future open seasons</a:t>
            </a:r>
            <a:endParaRPr sz="2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8"/>
          <p:cNvSpPr txBox="1">
            <a:spLocks noGrp="1"/>
          </p:cNvSpPr>
          <p:nvPr>
            <p:ph type="sldNum" idx="12"/>
          </p:nvPr>
        </p:nvSpPr>
        <p:spPr>
          <a:xfrm>
            <a:off x="6400800" y="6215063"/>
            <a:ext cx="1828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>
            <a:spLocks noGrp="1"/>
          </p:cNvSpPr>
          <p:nvPr>
            <p:ph type="title" idx="4294967295"/>
          </p:nvPr>
        </p:nvSpPr>
        <p:spPr>
          <a:xfrm>
            <a:off x="227015" y="185737"/>
            <a:ext cx="7769100" cy="857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8(a) STARS III Contract Information</a:t>
            </a:r>
          </a:p>
        </p:txBody>
      </p:sp>
      <p:sp>
        <p:nvSpPr>
          <p:cNvPr id="258" name="Google Shape;258;p39"/>
          <p:cNvSpPr txBox="1"/>
          <p:nvPr/>
        </p:nvSpPr>
        <p:spPr>
          <a:xfrm>
            <a:off x="228600" y="1409700"/>
            <a:ext cx="80010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900">
                <a:solidFill>
                  <a:schemeClr val="dk1"/>
                </a:solidFill>
              </a:rPr>
              <a:t>Order Period of Performance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>
                <a:solidFill>
                  <a:schemeClr val="dk1"/>
                </a:solidFill>
              </a:rPr>
              <a:t>Base Period: 07/02/2021-07/01/2026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>
                <a:solidFill>
                  <a:schemeClr val="dk1"/>
                </a:solidFill>
              </a:rPr>
              <a:t>Option Period: 07/02/2026-07/01/2029</a:t>
            </a:r>
            <a:endParaRPr sz="2900">
              <a:solidFill>
                <a:schemeClr val="dk1"/>
              </a:solidFill>
            </a:endParaRPr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900">
                <a:solidFill>
                  <a:schemeClr val="dk1"/>
                </a:solidFill>
              </a:rPr>
              <a:t>Available Order Types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>
                <a:solidFill>
                  <a:schemeClr val="dk1"/>
                </a:solidFill>
              </a:rPr>
              <a:t>Fixed Price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>
                <a:solidFill>
                  <a:schemeClr val="dk1"/>
                </a:solidFill>
              </a:rPr>
              <a:t>Time &amp; Materials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>
                <a:solidFill>
                  <a:schemeClr val="dk1"/>
                </a:solidFill>
              </a:rPr>
              <a:t>Labor Hour</a:t>
            </a:r>
            <a:endParaRPr sz="2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9"/>
          <p:cNvSpPr txBox="1">
            <a:spLocks noGrp="1"/>
          </p:cNvSpPr>
          <p:nvPr>
            <p:ph type="sldNum" idx="12"/>
          </p:nvPr>
        </p:nvSpPr>
        <p:spPr>
          <a:xfrm>
            <a:off x="6400800" y="6215063"/>
            <a:ext cx="1828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>
            <a:spLocks noGrp="1"/>
          </p:cNvSpPr>
          <p:nvPr>
            <p:ph type="title" idx="4294967295"/>
          </p:nvPr>
        </p:nvSpPr>
        <p:spPr>
          <a:xfrm>
            <a:off x="227015" y="185737"/>
            <a:ext cx="7769100" cy="857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Alliant 2 Contract Information</a:t>
            </a:r>
          </a:p>
        </p:txBody>
      </p:sp>
      <p:sp>
        <p:nvSpPr>
          <p:cNvPr id="265" name="Google Shape;265;p40"/>
          <p:cNvSpPr txBox="1"/>
          <p:nvPr/>
        </p:nvSpPr>
        <p:spPr>
          <a:xfrm>
            <a:off x="152400" y="1257300"/>
            <a:ext cx="8743200" cy="51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500">
                <a:solidFill>
                  <a:schemeClr val="dk1"/>
                </a:solidFill>
              </a:rPr>
              <a:t>Enterprise GWAC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>
                <a:solidFill>
                  <a:schemeClr val="dk1"/>
                </a:solidFill>
              </a:rPr>
              <a:t>46 industry partners</a:t>
            </a:r>
            <a:endParaRPr sz="25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500">
                <a:solidFill>
                  <a:schemeClr val="dk1"/>
                </a:solidFill>
              </a:rPr>
              <a:t>$50B program ceiling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500">
                <a:solidFill>
                  <a:schemeClr val="dk1"/>
                </a:solidFill>
              </a:rPr>
              <a:t>Five-year base with a five-year option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500">
                <a:solidFill>
                  <a:schemeClr val="dk1"/>
                </a:solidFill>
              </a:rPr>
              <a:t>Primary NAICS- 541512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</a:rPr>
              <a:t>*Opportunities for subcontracting to awardees. Alliant 3 being planned</a:t>
            </a:r>
            <a:endParaRPr sz="25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0"/>
          <p:cNvSpPr txBox="1">
            <a:spLocks noGrp="1"/>
          </p:cNvSpPr>
          <p:nvPr>
            <p:ph type="sldNum" idx="12"/>
          </p:nvPr>
        </p:nvSpPr>
        <p:spPr>
          <a:xfrm>
            <a:off x="6400800" y="6215063"/>
            <a:ext cx="1828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>
            <a:spLocks noGrp="1"/>
          </p:cNvSpPr>
          <p:nvPr>
            <p:ph type="title" idx="4294967295"/>
          </p:nvPr>
        </p:nvSpPr>
        <p:spPr>
          <a:xfrm>
            <a:off x="227015" y="185737"/>
            <a:ext cx="7769100" cy="857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Alliant 2 Contract Information</a:t>
            </a:r>
          </a:p>
        </p:txBody>
      </p:sp>
      <p:sp>
        <p:nvSpPr>
          <p:cNvPr id="272" name="Google Shape;272;p41"/>
          <p:cNvSpPr txBox="1"/>
          <p:nvPr/>
        </p:nvSpPr>
        <p:spPr>
          <a:xfrm>
            <a:off x="304800" y="1257300"/>
            <a:ext cx="8001000" cy="5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900">
                <a:solidFill>
                  <a:schemeClr val="dk1"/>
                </a:solidFill>
              </a:rPr>
              <a:t>Order Period of Performance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>
                <a:solidFill>
                  <a:schemeClr val="dk1"/>
                </a:solidFill>
              </a:rPr>
              <a:t>Base Period: 07/1/2018 -06/30/2023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>
                <a:solidFill>
                  <a:schemeClr val="dk1"/>
                </a:solidFill>
              </a:rPr>
              <a:t>Option Period: 07/01/2023-06/30/2028</a:t>
            </a:r>
            <a:endParaRPr sz="2900">
              <a:solidFill>
                <a:schemeClr val="dk1"/>
              </a:solidFill>
            </a:endParaRPr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900">
                <a:solidFill>
                  <a:schemeClr val="dk1"/>
                </a:solidFill>
              </a:rPr>
              <a:t>Available Order Types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>
                <a:solidFill>
                  <a:schemeClr val="dk1"/>
                </a:solidFill>
              </a:rPr>
              <a:t>Fixed Price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>
                <a:solidFill>
                  <a:schemeClr val="dk1"/>
                </a:solidFill>
              </a:rPr>
              <a:t>Cost Reimbursement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>
                <a:solidFill>
                  <a:schemeClr val="dk1"/>
                </a:solidFill>
              </a:rPr>
              <a:t>Time &amp; Materials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>
                <a:solidFill>
                  <a:schemeClr val="dk1"/>
                </a:solidFill>
              </a:rPr>
              <a:t>Labor Hour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>
                <a:solidFill>
                  <a:schemeClr val="dk1"/>
                </a:solidFill>
              </a:rPr>
              <a:t>Requirements</a:t>
            </a:r>
            <a:endParaRPr sz="29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1"/>
          <p:cNvSpPr txBox="1">
            <a:spLocks noGrp="1"/>
          </p:cNvSpPr>
          <p:nvPr>
            <p:ph type="sldNum" idx="12"/>
          </p:nvPr>
        </p:nvSpPr>
        <p:spPr>
          <a:xfrm>
            <a:off x="6400800" y="6215063"/>
            <a:ext cx="1828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/>
        </p:nvSpPr>
        <p:spPr>
          <a:xfrm>
            <a:off x="1459250" y="916667"/>
            <a:ext cx="709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1">
                <a:solidFill>
                  <a:schemeClr val="lt2"/>
                </a:solidFill>
              </a:rPr>
              <a:t>U.S. General Services Administration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4" name="Google Shape;144;p24" descr="Small Business Works&#10;Image of a storefron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2425" y="5467900"/>
            <a:ext cx="1782400" cy="100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 descr="GSA logo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600" y="415333"/>
            <a:ext cx="698675" cy="6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>
            <a:spLocks noGrp="1"/>
          </p:cNvSpPr>
          <p:nvPr>
            <p:ph type="title" idx="4294967295"/>
          </p:nvPr>
        </p:nvSpPr>
        <p:spPr>
          <a:xfrm>
            <a:off x="2581275" y="2636700"/>
            <a:ext cx="6497700" cy="2124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50" b="1" i="0" u="none" strike="noStrike" kern="0" cap="none" spc="0" normalizeH="0" baseline="0" noProof="0" dirty="0">
                <a:ln>
                  <a:noFill/>
                </a:ln>
                <a:solidFill>
                  <a:srgbClr val="3C40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GSA Governmentwide </a:t>
            </a:r>
            <a:r>
              <a:rPr kumimoji="0" lang="en-US" sz="3150" b="1" i="0" u="none" strike="noStrike" kern="0" cap="none" spc="0" normalizeH="0" baseline="0" noProof="0" dirty="0" err="1">
                <a:ln>
                  <a:noFill/>
                </a:ln>
                <a:solidFill>
                  <a:srgbClr val="3C40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Acqusition</a:t>
            </a:r>
            <a:r>
              <a:rPr kumimoji="0" lang="en-US" sz="3150" b="1" i="0" u="none" strike="noStrike" kern="0" cap="none" spc="0" normalizeH="0" baseline="0" noProof="0" dirty="0">
                <a:ln>
                  <a:noFill/>
                </a:ln>
                <a:solidFill>
                  <a:srgbClr val="3C40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Contract (GWAC) Program Overview and Opportunities for Small Business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>
            <a:spLocks noGrp="1"/>
          </p:cNvSpPr>
          <p:nvPr>
            <p:ph type="title" idx="4294967295"/>
          </p:nvPr>
        </p:nvSpPr>
        <p:spPr>
          <a:xfrm>
            <a:off x="227015" y="185737"/>
            <a:ext cx="7769100" cy="857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Coming Soon</a:t>
            </a:r>
          </a:p>
        </p:txBody>
      </p:sp>
      <p:sp>
        <p:nvSpPr>
          <p:cNvPr id="279" name="Google Shape;279;p42"/>
          <p:cNvSpPr txBox="1"/>
          <p:nvPr/>
        </p:nvSpPr>
        <p:spPr>
          <a:xfrm>
            <a:off x="304800" y="1104900"/>
            <a:ext cx="8839200" cy="54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</a:rPr>
              <a:t>GSA’s Next Generation GWACs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Polaris (Small Business)-</a:t>
            </a:r>
            <a:r>
              <a:rPr lang="en-US" sz="28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www.gsa.gov/polaris</a:t>
            </a:r>
            <a:endParaRPr sz="2800"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Small Business</a:t>
            </a:r>
            <a:endParaRPr sz="2800"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Women-Owned Small Business</a:t>
            </a:r>
            <a:endParaRPr sz="2800"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HUBZone</a:t>
            </a:r>
            <a:endParaRPr sz="2800">
              <a:solidFill>
                <a:schemeClr val="dk1"/>
              </a:solidFill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Service-Disabled Veteran-Owned Small Business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Alliant 3 (Open)- </a:t>
            </a:r>
            <a:r>
              <a:rPr lang="en-US" sz="28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www.gsa.gov/alliant3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Interact- Community of Interest Groups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2"/>
          <p:cNvSpPr txBox="1">
            <a:spLocks noGrp="1"/>
          </p:cNvSpPr>
          <p:nvPr>
            <p:ph type="sldNum" idx="12"/>
          </p:nvPr>
        </p:nvSpPr>
        <p:spPr>
          <a:xfrm>
            <a:off x="6400800" y="6215063"/>
            <a:ext cx="1828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3"/>
          <p:cNvSpPr>
            <a:spLocks noGrp="1"/>
          </p:cNvSpPr>
          <p:nvPr>
            <p:ph type="title" idx="4294967295"/>
          </p:nvPr>
        </p:nvSpPr>
        <p:spPr>
          <a:xfrm>
            <a:off x="379415" y="261937"/>
            <a:ext cx="7769100" cy="857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GWAC Websites</a:t>
            </a:r>
          </a:p>
        </p:txBody>
      </p:sp>
      <p:sp>
        <p:nvSpPr>
          <p:cNvPr id="286" name="Google Shape;286;p43"/>
          <p:cNvSpPr/>
          <p:nvPr/>
        </p:nvSpPr>
        <p:spPr>
          <a:xfrm>
            <a:off x="303226" y="1485900"/>
            <a:ext cx="8577300" cy="3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2060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3100" b="1">
                <a:solidFill>
                  <a:schemeClr val="dk1"/>
                </a:solidFill>
              </a:rPr>
              <a:t>GWAC Main Page</a:t>
            </a:r>
            <a:r>
              <a:rPr lang="en-US" sz="3100">
                <a:solidFill>
                  <a:schemeClr val="dk1"/>
                </a:solidFill>
              </a:rPr>
              <a:t> 	</a:t>
            </a:r>
            <a:r>
              <a:rPr lang="en-US" sz="31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www.gsa.gov/gwacs</a:t>
            </a:r>
            <a:endParaRPr sz="3100">
              <a:solidFill>
                <a:schemeClr val="dk1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3100" b="1">
                <a:solidFill>
                  <a:schemeClr val="dk1"/>
                </a:solidFill>
              </a:rPr>
              <a:t>VETS 2	</a:t>
            </a:r>
            <a:r>
              <a:rPr lang="en-US" sz="3100">
                <a:solidFill>
                  <a:schemeClr val="dk1"/>
                </a:solidFill>
              </a:rPr>
              <a:t>					</a:t>
            </a:r>
            <a:r>
              <a:rPr lang="en-US" sz="31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www.gsa.gov/VETS2</a:t>
            </a:r>
            <a:endParaRPr sz="3100">
              <a:solidFill>
                <a:schemeClr val="dk1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3100" b="1">
                <a:solidFill>
                  <a:schemeClr val="dk1"/>
                </a:solidFill>
              </a:rPr>
              <a:t>8(a) STARS III	</a:t>
            </a:r>
            <a:r>
              <a:rPr lang="en-US" sz="3100">
                <a:solidFill>
                  <a:schemeClr val="dk1"/>
                </a:solidFill>
              </a:rPr>
              <a:t>		</a:t>
            </a:r>
            <a:r>
              <a:rPr lang="en-US" sz="31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www.gsa.gov/S3</a:t>
            </a:r>
            <a:endParaRPr sz="3100">
              <a:solidFill>
                <a:schemeClr val="dk1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3100" b="1">
                <a:solidFill>
                  <a:schemeClr val="dk1"/>
                </a:solidFill>
              </a:rPr>
              <a:t>Alliant 2</a:t>
            </a:r>
            <a:r>
              <a:rPr lang="en-US" sz="3100">
                <a:solidFill>
                  <a:schemeClr val="dk1"/>
                </a:solidFill>
              </a:rPr>
              <a:t>					</a:t>
            </a:r>
            <a:r>
              <a:rPr lang="en-US" sz="3100" u="sng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www.gsa.gov/alliant2</a:t>
            </a:r>
            <a:endParaRPr sz="31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</a:endParaRPr>
          </a:p>
        </p:txBody>
      </p:sp>
      <p:sp>
        <p:nvSpPr>
          <p:cNvPr id="287" name="Google Shape;287;p43"/>
          <p:cNvSpPr txBox="1">
            <a:spLocks noGrp="1"/>
          </p:cNvSpPr>
          <p:nvPr>
            <p:ph type="sldNum" idx="12"/>
          </p:nvPr>
        </p:nvSpPr>
        <p:spPr>
          <a:xfrm>
            <a:off x="6400800" y="6215063"/>
            <a:ext cx="1828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4"/>
          <p:cNvSpPr txBox="1">
            <a:spLocks noGrp="1"/>
          </p:cNvSpPr>
          <p:nvPr>
            <p:ph type="title"/>
          </p:nvPr>
        </p:nvSpPr>
        <p:spPr>
          <a:xfrm>
            <a:off x="228600" y="198437"/>
            <a:ext cx="8229600" cy="114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864B2"/>
                </a:solidFill>
              </a:rPr>
              <a:t>GWAC Summary</a:t>
            </a:r>
            <a:endParaRPr sz="3200">
              <a:solidFill>
                <a:srgbClr val="3864B2"/>
              </a:solidFill>
            </a:endParaRPr>
          </a:p>
        </p:txBody>
      </p:sp>
      <p:sp>
        <p:nvSpPr>
          <p:cNvPr id="294" name="Google Shape;294;p44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86670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Our GWACs provide agencies with access to customized IT solutions from a highly qualified pool of industry partners</a:t>
            </a:r>
            <a:endParaRPr sz="28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Small businesses participation: </a:t>
            </a:r>
            <a:endParaRPr sz="2800"/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Participate as subcontractors to existing GWACs</a:t>
            </a:r>
            <a:endParaRPr sz="2800"/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2800"/>
              <a:buChar char="•"/>
            </a:pPr>
            <a:r>
              <a:rPr lang="en-US" sz="2800"/>
              <a:t>Monitor Sam.gov and GWAC websites for new GWAC opportunities</a:t>
            </a:r>
            <a:endParaRPr sz="2800"/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2800"/>
              <a:buChar char="•"/>
            </a:pPr>
            <a:r>
              <a:rPr lang="en-US" sz="2800"/>
              <a:t>Provide a proposal in response to open solicitations (when available)</a:t>
            </a:r>
            <a:endParaRPr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5"/>
          <p:cNvSpPr txBox="1">
            <a:spLocks noGrp="1"/>
          </p:cNvSpPr>
          <p:nvPr>
            <p:ph type="body" idx="1"/>
          </p:nvPr>
        </p:nvSpPr>
        <p:spPr>
          <a:xfrm>
            <a:off x="457200" y="1083625"/>
            <a:ext cx="8229600" cy="504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3100" u="sng"/>
          </a:p>
          <a:p>
            <a:pPr marL="457200" lvl="0" indent="-425450" algn="l" rtl="0">
              <a:spcBef>
                <a:spcPts val="400"/>
              </a:spcBef>
              <a:spcAft>
                <a:spcPts val="0"/>
              </a:spcAft>
              <a:buSzPts val="3100"/>
              <a:buChar char="•"/>
            </a:pPr>
            <a:r>
              <a:rPr lang="en-US" sz="3100" b="1"/>
              <a:t>8(a) STARS III</a:t>
            </a:r>
            <a:r>
              <a:rPr lang="en-US" sz="3100"/>
              <a:t> 		s3@gsa.gov</a:t>
            </a:r>
            <a:endParaRPr sz="31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 b="1"/>
              <a:t>VETS 2</a:t>
            </a:r>
            <a:r>
              <a:rPr lang="en-US" sz="3100"/>
              <a:t> 				VETS2@gsa.gov</a:t>
            </a:r>
            <a:endParaRPr sz="31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 b="1"/>
              <a:t>Alliant 2</a:t>
            </a:r>
            <a:r>
              <a:rPr lang="en-US" sz="3100"/>
              <a:t> 				alliant2@gsa.gov</a:t>
            </a:r>
            <a:endParaRPr sz="31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 b="1"/>
              <a:t>Polaris</a:t>
            </a:r>
            <a:r>
              <a:rPr lang="en-US" sz="3100"/>
              <a:t> 				polaris@gsa.gov</a:t>
            </a:r>
            <a:endParaRPr sz="31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5"/>
          <p:cNvSpPr txBox="1">
            <a:spLocks noGrp="1"/>
          </p:cNvSpPr>
          <p:nvPr>
            <p:ph type="title"/>
          </p:nvPr>
        </p:nvSpPr>
        <p:spPr>
          <a:xfrm>
            <a:off x="228600" y="198437"/>
            <a:ext cx="8229600" cy="114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864B2"/>
                </a:solidFill>
              </a:rPr>
              <a:t>Points of Contact</a:t>
            </a:r>
            <a:endParaRPr sz="3200">
              <a:solidFill>
                <a:srgbClr val="3864B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6"/>
          <p:cNvSpPr txBox="1">
            <a:spLocks noGrp="1"/>
          </p:cNvSpPr>
          <p:nvPr>
            <p:ph type="sldNum" idx="12"/>
          </p:nvPr>
        </p:nvSpPr>
        <p:spPr>
          <a:xfrm>
            <a:off x="6400800" y="6215063"/>
            <a:ext cx="1828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08" name="Google Shape;308;p46"/>
          <p:cNvSpPr txBox="1">
            <a:spLocks noGrp="1"/>
          </p:cNvSpPr>
          <p:nvPr>
            <p:ph type="title" idx="4294967295"/>
          </p:nvPr>
        </p:nvSpPr>
        <p:spPr>
          <a:xfrm>
            <a:off x="0" y="2453760"/>
            <a:ext cx="9144000" cy="1767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Questions?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7"/>
          <p:cNvSpPr txBox="1">
            <a:spLocks noGrp="1"/>
          </p:cNvSpPr>
          <p:nvPr>
            <p:ph type="title" idx="4294967295"/>
          </p:nvPr>
        </p:nvSpPr>
        <p:spPr>
          <a:xfrm>
            <a:off x="0" y="2453760"/>
            <a:ext cx="9144000" cy="1767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>
            <a:spLocks noGrp="1"/>
          </p:cNvSpPr>
          <p:nvPr>
            <p:ph type="title" idx="4294967295"/>
          </p:nvPr>
        </p:nvSpPr>
        <p:spPr>
          <a:xfrm>
            <a:off x="303215" y="261937"/>
            <a:ext cx="7769100" cy="857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GSA GWAC Team</a:t>
            </a:r>
          </a:p>
        </p:txBody>
      </p:sp>
      <p:sp>
        <p:nvSpPr>
          <p:cNvPr id="152" name="Google Shape;152;p25"/>
          <p:cNvSpPr txBox="1"/>
          <p:nvPr/>
        </p:nvSpPr>
        <p:spPr>
          <a:xfrm>
            <a:off x="3900950" y="2985325"/>
            <a:ext cx="4744500" cy="22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>
                <a:solidFill>
                  <a:srgbClr val="3864B2"/>
                </a:solidFill>
              </a:rPr>
              <a:t>Lori Ginnings</a:t>
            </a:r>
            <a:endParaRPr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3864B2"/>
                </a:solidFill>
              </a:rPr>
              <a:t>Polaris Program Manager	</a:t>
            </a:r>
            <a:endParaRPr sz="1050"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00">
                <a:solidFill>
                  <a:srgbClr val="3864B2"/>
                </a:solidFill>
              </a:rPr>
              <a:t>U.S. General Services Administration</a:t>
            </a:r>
            <a:endParaRPr sz="2100"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00">
                <a:solidFill>
                  <a:srgbClr val="3864B2"/>
                </a:solidFill>
              </a:rPr>
              <a:t>lori.ginnings@gsa.gov</a:t>
            </a:r>
            <a:endParaRPr sz="2100">
              <a:solidFill>
                <a:srgbClr val="3864B2"/>
              </a:solidFill>
            </a:endParaRPr>
          </a:p>
        </p:txBody>
      </p:sp>
      <p:pic>
        <p:nvPicPr>
          <p:cNvPr id="154" name="Google Shape;154;p25" descr="Photo of Lori Ginning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475" y="1697800"/>
            <a:ext cx="2698750" cy="3548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>
            <a:spLocks noGrp="1"/>
          </p:cNvSpPr>
          <p:nvPr>
            <p:ph type="title" idx="4294967295"/>
          </p:nvPr>
        </p:nvSpPr>
        <p:spPr>
          <a:xfrm>
            <a:off x="303215" y="261937"/>
            <a:ext cx="7769100" cy="857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GSA GWAC Team</a:t>
            </a:r>
          </a:p>
        </p:txBody>
      </p:sp>
      <p:sp>
        <p:nvSpPr>
          <p:cNvPr id="160" name="Google Shape;160;p26"/>
          <p:cNvSpPr txBox="1"/>
          <p:nvPr/>
        </p:nvSpPr>
        <p:spPr>
          <a:xfrm>
            <a:off x="4105675" y="2701850"/>
            <a:ext cx="4744500" cy="22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>
                <a:solidFill>
                  <a:srgbClr val="3864B2"/>
                </a:solidFill>
              </a:rPr>
              <a:t>Herman Lyons</a:t>
            </a:r>
            <a:endParaRPr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3864B2"/>
                </a:solidFill>
              </a:rPr>
              <a:t>8(a) STARS III Program Manager	</a:t>
            </a:r>
            <a:endParaRPr sz="1050"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00">
                <a:solidFill>
                  <a:srgbClr val="3864B2"/>
                </a:solidFill>
              </a:rPr>
              <a:t>U.S. General Services Administration</a:t>
            </a:r>
            <a:endParaRPr sz="2100"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00">
                <a:solidFill>
                  <a:srgbClr val="3864B2"/>
                </a:solidFill>
              </a:rPr>
              <a:t>herman.lyons@gsa.gov</a:t>
            </a:r>
            <a:endParaRPr sz="2100">
              <a:solidFill>
                <a:srgbClr val="3864B2"/>
              </a:solidFill>
            </a:endParaRPr>
          </a:p>
        </p:txBody>
      </p:sp>
      <p:pic>
        <p:nvPicPr>
          <p:cNvPr id="162" name="Google Shape;162;p26" descr="Phot of Herman Lyons."/>
          <p:cNvPicPr preferRelativeResize="0"/>
          <p:nvPr/>
        </p:nvPicPr>
        <p:blipFill rotWithShape="1">
          <a:blip r:embed="rId3">
            <a:alphaModFix/>
          </a:blip>
          <a:srcRect l="17567" t="13718" r="7452" b="5060"/>
          <a:stretch/>
        </p:blipFill>
        <p:spPr>
          <a:xfrm>
            <a:off x="789925" y="1414325"/>
            <a:ext cx="2698725" cy="354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>
            <a:spLocks noGrp="1"/>
          </p:cNvSpPr>
          <p:nvPr>
            <p:ph type="title" idx="4294967295"/>
          </p:nvPr>
        </p:nvSpPr>
        <p:spPr>
          <a:xfrm>
            <a:off x="303215" y="261937"/>
            <a:ext cx="7769100" cy="857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GSA GWAC Team</a:t>
            </a:r>
          </a:p>
        </p:txBody>
      </p:sp>
      <p:sp>
        <p:nvSpPr>
          <p:cNvPr id="168" name="Google Shape;168;p27"/>
          <p:cNvSpPr txBox="1"/>
          <p:nvPr/>
        </p:nvSpPr>
        <p:spPr>
          <a:xfrm>
            <a:off x="4105675" y="2701850"/>
            <a:ext cx="4744500" cy="22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BeLinda DeVore</a:t>
            </a:r>
            <a:endParaRPr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VETS 2 Program Manager	</a:t>
            </a:r>
            <a:endParaRPr sz="1050"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U.S. General Services Administration</a:t>
            </a:r>
            <a:endParaRPr sz="21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00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belinda.devore@gsa.gov</a:t>
            </a:r>
            <a:endParaRPr sz="2100">
              <a:solidFill>
                <a:srgbClr val="3864B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0" name="Google Shape;170;p27" descr="Photo of BeLinda DeVor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925" y="1522600"/>
            <a:ext cx="2904549" cy="381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228600" y="274628"/>
            <a:ext cx="8229600" cy="79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64B2"/>
                </a:solidFill>
              </a:rPr>
              <a:t>What is a GWAC?</a:t>
            </a:r>
            <a:endParaRPr>
              <a:solidFill>
                <a:srgbClr val="3864B2"/>
              </a:solidFill>
            </a:endParaRPr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/>
              <a:t>A GSA GWAC is a master contract developed by GSA to provide opportunities for companies who provide IT Services such as:</a:t>
            </a:r>
            <a:endParaRPr sz="2400"/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2600"/>
              <a:t>Data Management</a:t>
            </a: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2600"/>
              <a:t>Information and Communications Technology</a:t>
            </a: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2600"/>
              <a:t>IT Operations and Maintenance </a:t>
            </a: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2600"/>
              <a:t>IT Security </a:t>
            </a: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2600"/>
              <a:t>Software Development</a:t>
            </a: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2600"/>
              <a:t>Systems Design </a:t>
            </a: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2600"/>
              <a:t>New and Emerging Technologies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228600" y="274629"/>
            <a:ext cx="8229600" cy="71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864B2"/>
                </a:solidFill>
              </a:rPr>
              <a:t>GWAC Development</a:t>
            </a:r>
            <a:endParaRPr sz="3200">
              <a:solidFill>
                <a:srgbClr val="3864B2"/>
              </a:solidFill>
            </a:endParaRPr>
          </a:p>
        </p:txBody>
      </p:sp>
      <p:sp>
        <p:nvSpPr>
          <p:cNvPr id="184" name="Google Shape;184;p29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497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/>
              <a:t>When developing a GWAC, GSA: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Conducts market research</a:t>
            </a:r>
            <a:endParaRPr sz="2600"/>
          </a:p>
          <a:p>
            <a:pPr marL="914400" lvl="1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–"/>
            </a:pPr>
            <a:r>
              <a:rPr lang="en-US" sz="2600"/>
              <a:t>Focus groups</a:t>
            </a:r>
            <a:endParaRPr sz="2600"/>
          </a:p>
          <a:p>
            <a:pPr marL="914400" lvl="1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–"/>
            </a:pPr>
            <a:r>
              <a:rPr lang="en-US" sz="2600"/>
              <a:t>Surveys</a:t>
            </a:r>
            <a:endParaRPr sz="2600"/>
          </a:p>
          <a:p>
            <a:pPr marL="914400" lvl="1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–"/>
            </a:pPr>
            <a:r>
              <a:rPr lang="en-US" sz="2600"/>
              <a:t>Interviews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Issues draft solicitation(s) for feedback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Posts the final solicitation on Sam.gov*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Evaluates proposals received</a:t>
            </a:r>
            <a:endParaRPr sz="26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*Industry can set up notifications on Sam.gov for applicable opportunities</a:t>
            </a:r>
            <a:endParaRPr sz="22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>
            <a:spLocks noGrp="1"/>
          </p:cNvSpPr>
          <p:nvPr>
            <p:ph type="title" idx="4294967295"/>
          </p:nvPr>
        </p:nvSpPr>
        <p:spPr>
          <a:xfrm>
            <a:off x="303215" y="261937"/>
            <a:ext cx="7769100" cy="857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GWAC Features and Benefits</a:t>
            </a:r>
          </a:p>
        </p:txBody>
      </p:sp>
      <p:sp>
        <p:nvSpPr>
          <p:cNvPr id="190" name="Google Shape;190;p30"/>
          <p:cNvSpPr/>
          <p:nvPr/>
        </p:nvSpPr>
        <p:spPr>
          <a:xfrm>
            <a:off x="379413" y="1333500"/>
            <a:ext cx="7772400" cy="3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solidFill>
                  <a:schemeClr val="dk1"/>
                </a:solidFill>
              </a:rPr>
              <a:t>Multiple Award, IDIQ contracts for IT Services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solidFill>
                  <a:schemeClr val="dk1"/>
                </a:solidFill>
              </a:rPr>
              <a:t>Best-in-Class Designations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solidFill>
                  <a:schemeClr val="dk1"/>
                </a:solidFill>
              </a:rPr>
              <a:t>Socio-Economic Credit for Small Business GWACs/Subcontracting credit for Alliant 2 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solidFill>
                  <a:schemeClr val="dk1"/>
                </a:solidFill>
              </a:rPr>
              <a:t>Limited Ability to Protest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solidFill>
                  <a:schemeClr val="dk1"/>
                </a:solidFill>
              </a:rPr>
              <a:t>Flexible Ordering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solidFill>
                  <a:schemeClr val="dk1"/>
                </a:solidFill>
              </a:rPr>
              <a:t>Streamlined procedures IAW 16.505 </a:t>
            </a:r>
            <a:r>
              <a:rPr lang="en-US" sz="1600">
                <a:solidFill>
                  <a:schemeClr val="dk1"/>
                </a:solidFill>
              </a:rPr>
              <a:t>(shortened lead-time)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solidFill>
                  <a:schemeClr val="dk1"/>
                </a:solidFill>
              </a:rPr>
              <a:t>Worldwide Geographic Coverage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solidFill>
                  <a:schemeClr val="dk1"/>
                </a:solidFill>
              </a:rPr>
              <a:t>Highly Qualified Contractors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91" name="Google Shape;191;p30"/>
          <p:cNvSpPr txBox="1">
            <a:spLocks noGrp="1"/>
          </p:cNvSpPr>
          <p:nvPr>
            <p:ph type="sldNum" idx="12"/>
          </p:nvPr>
        </p:nvSpPr>
        <p:spPr>
          <a:xfrm>
            <a:off x="6400800" y="6215063"/>
            <a:ext cx="1828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>
            <a:spLocks noGrp="1"/>
          </p:cNvSpPr>
          <p:nvPr>
            <p:ph type="title" idx="4294967295"/>
          </p:nvPr>
        </p:nvSpPr>
        <p:spPr>
          <a:xfrm>
            <a:off x="227015" y="261937"/>
            <a:ext cx="7769100" cy="857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GWAC Industry Certifications</a:t>
            </a:r>
          </a:p>
        </p:txBody>
      </p:sp>
      <p:sp>
        <p:nvSpPr>
          <p:cNvPr id="197" name="Google Shape;197;p31"/>
          <p:cNvSpPr txBox="1"/>
          <p:nvPr/>
        </p:nvSpPr>
        <p:spPr>
          <a:xfrm>
            <a:off x="152400" y="1562100"/>
            <a:ext cx="8576100" cy="30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Audited and approved cost accounting system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Secret or higher facility clearance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CMMI and ISO 9001 credentials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Extensive past performance across the federal government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1"/>
          <p:cNvSpPr txBox="1">
            <a:spLocks noGrp="1"/>
          </p:cNvSpPr>
          <p:nvPr>
            <p:ph type="sldNum" idx="12"/>
          </p:nvPr>
        </p:nvSpPr>
        <p:spPr>
          <a:xfrm>
            <a:off x="6400800" y="6215063"/>
            <a:ext cx="1828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</Words>
  <Application>Microsoft Office PowerPoint</Application>
  <PresentationFormat>On-screen Show (4:3)</PresentationFormat>
  <Paragraphs>179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Open Sans</vt:lpstr>
      <vt:lpstr>Arial</vt:lpstr>
      <vt:lpstr>Proxima Nova</vt:lpstr>
      <vt:lpstr>Roboto</vt:lpstr>
      <vt:lpstr>Calibri</vt:lpstr>
      <vt:lpstr>Office Theme</vt:lpstr>
      <vt:lpstr>Blank Presentation</vt:lpstr>
      <vt:lpstr>Small Business Works 2022: Navigating Equity in Procurement</vt:lpstr>
      <vt:lpstr>GSA Governmentwide Acqusition Contract (GWAC) Program Overview and Opportunities for Small Business</vt:lpstr>
      <vt:lpstr>GSA GWAC Team</vt:lpstr>
      <vt:lpstr>GSA GWAC Team</vt:lpstr>
      <vt:lpstr>GSA GWAC Team</vt:lpstr>
      <vt:lpstr>What is a GWAC?</vt:lpstr>
      <vt:lpstr>GWAC Development</vt:lpstr>
      <vt:lpstr>GWAC Features and Benefits</vt:lpstr>
      <vt:lpstr>GWAC Industry Certifications</vt:lpstr>
      <vt:lpstr>GSA GWAC Dashboard www.gsa.gov/gwacdashboards</vt:lpstr>
      <vt:lpstr>GSA FAS GWAC Sales Dashboard</vt:lpstr>
      <vt:lpstr>GSA FAS GWAC Sales Dashboard</vt:lpstr>
      <vt:lpstr>GSA GWACs</vt:lpstr>
      <vt:lpstr>VETS 2 GWAC</vt:lpstr>
      <vt:lpstr>VETS 2 Contract Information</vt:lpstr>
      <vt:lpstr>8(a) STARS III Contract Information</vt:lpstr>
      <vt:lpstr>8(a) STARS III Contract Information</vt:lpstr>
      <vt:lpstr>Alliant 2 Contract Information</vt:lpstr>
      <vt:lpstr>Alliant 2 Contract Information</vt:lpstr>
      <vt:lpstr>Coming Soon</vt:lpstr>
      <vt:lpstr>GWAC Websites</vt:lpstr>
      <vt:lpstr>GWAC Summary</vt:lpstr>
      <vt:lpstr>Points of Contact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Business Works 2022: Navigating Equity in Procurement</dc:title>
  <cp:lastModifiedBy>YolandaGJohnson</cp:lastModifiedBy>
  <cp:revision>1</cp:revision>
  <dcterms:modified xsi:type="dcterms:W3CDTF">2022-07-26T21:23:34Z</dcterms:modified>
</cp:coreProperties>
</file>