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1"/>
  </p:notesMasterIdLst>
  <p:sldIdLst>
    <p:sldId id="256" r:id="rId5"/>
    <p:sldId id="257" r:id="rId6"/>
    <p:sldId id="258" r:id="rId7"/>
    <p:sldId id="259" r:id="rId8"/>
    <p:sldId id="2147471398" r:id="rId9"/>
    <p:sldId id="2147471399" r:id="rId10"/>
    <p:sldId id="2147471402" r:id="rId11"/>
    <p:sldId id="2147471406" r:id="rId12"/>
    <p:sldId id="2147471408" r:id="rId13"/>
    <p:sldId id="2147471410" r:id="rId14"/>
    <p:sldId id="2147471411" r:id="rId15"/>
    <p:sldId id="2147471413" r:id="rId16"/>
    <p:sldId id="2147471412" r:id="rId17"/>
    <p:sldId id="2147471414" r:id="rId18"/>
    <p:sldId id="2147471415" r:id="rId19"/>
    <p:sldId id="2147471407" r:id="rId20"/>
    <p:sldId id="2147471377" r:id="rId21"/>
    <p:sldId id="2147471400" r:id="rId22"/>
    <p:sldId id="2147471404" r:id="rId23"/>
    <p:sldId id="334" r:id="rId24"/>
    <p:sldId id="2147471405" r:id="rId25"/>
    <p:sldId id="2147471380" r:id="rId26"/>
    <p:sldId id="2147471401" r:id="rId27"/>
    <p:sldId id="2147471409" r:id="rId28"/>
    <p:sldId id="264" r:id="rId29"/>
    <p:sldId id="265"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0"/>
    <a:srgbClr val="00518E"/>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FFA9F1-367E-4BE1-B089-1DA8EFCAA854}" v="11" dt="2022-07-27T15:23:18.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4712" autoAdjust="0"/>
  </p:normalViewPr>
  <p:slideViewPr>
    <p:cSldViewPr snapToGrid="0">
      <p:cViewPr varScale="1">
        <p:scale>
          <a:sx n="95" d="100"/>
          <a:sy n="95" d="100"/>
        </p:scale>
        <p:origin x="942" y="78"/>
      </p:cViewPr>
      <p:guideLst>
        <p:guide orient="horz" pos="756"/>
        <p:guide pos="5328"/>
        <p:guide orient="horz" pos="606"/>
        <p:guide orient="horz" pos="540"/>
      </p:guideLst>
    </p:cSldViewPr>
  </p:slideViewPr>
  <p:outlineViewPr>
    <p:cViewPr>
      <p:scale>
        <a:sx n="33" d="100"/>
        <a:sy n="33" d="100"/>
      </p:scale>
      <p:origin x="0" y="-1764"/>
    </p:cViewPr>
  </p:outlineViewPr>
  <p:notesTextViewPr>
    <p:cViewPr>
      <p:scale>
        <a:sx n="1" d="1"/>
        <a:sy n="1" d="1"/>
      </p:scale>
      <p:origin x="0" y="0"/>
    </p:cViewPr>
  </p:notesTextViewPr>
  <p:notesViewPr>
    <p:cSldViewPr snapToGrid="0">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ata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4"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3.jpeg"/><Relationship Id="rId7" Type="http://schemas.openxmlformats.org/officeDocument/2006/relationships/image" Target="../media/image18.jpg"/><Relationship Id="rId2" Type="http://schemas.openxmlformats.org/officeDocument/2006/relationships/image" Target="../media/image11.png"/><Relationship Id="rId1" Type="http://schemas.openxmlformats.org/officeDocument/2006/relationships/image" Target="../media/image14.png"/><Relationship Id="rId6" Type="http://schemas.openxmlformats.org/officeDocument/2006/relationships/image" Target="../media/image15.jpeg"/><Relationship Id="rId5" Type="http://schemas.openxmlformats.org/officeDocument/2006/relationships/image" Target="../media/image16.pn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05151-E943-4615-9A9A-ABA2A269DD9A}"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US"/>
        </a:p>
      </dgm:t>
    </dgm:pt>
    <dgm:pt modelId="{0681AE65-5F82-491E-8D65-28FCCAD60C8E}">
      <dgm:prSet phldrT="[Text]"/>
      <dgm:spPr>
        <a:solidFill>
          <a:srgbClr val="FFC000"/>
        </a:solidFill>
      </dgm:spPr>
      <dgm:t>
        <a:bodyPr/>
        <a:lstStyle/>
        <a:p>
          <a:r>
            <a:rPr lang="en-US" dirty="0">
              <a:solidFill>
                <a:schemeClr val="accent2"/>
              </a:solidFill>
            </a:rPr>
            <a:t>Arthur P. McMahan</a:t>
          </a:r>
        </a:p>
        <a:p>
          <a:r>
            <a:rPr lang="en-US" b="1" dirty="0">
              <a:solidFill>
                <a:schemeClr val="accent2"/>
              </a:solidFill>
            </a:rPr>
            <a:t>Senior Associate Director</a:t>
          </a:r>
        </a:p>
      </dgm:t>
    </dgm:pt>
    <dgm:pt modelId="{294B4A11-2AB7-44F1-B444-F03FEC06ADE1}" type="parTrans" cxnId="{83005C8D-49F6-40B4-8332-9099C76C6803}">
      <dgm:prSet/>
      <dgm:spPr/>
      <dgm:t>
        <a:bodyPr/>
        <a:lstStyle/>
        <a:p>
          <a:endParaRPr lang="en-US"/>
        </a:p>
      </dgm:t>
    </dgm:pt>
    <dgm:pt modelId="{3E4B9E36-5FBA-4C6A-9384-8BC7B1CD8D47}" type="sibTrans" cxnId="{83005C8D-49F6-40B4-8332-9099C76C6803}">
      <dgm:prSet/>
      <dgm:spPr/>
      <dgm:t>
        <a:bodyPr/>
        <a:lstStyle/>
        <a:p>
          <a:endParaRPr lang="en-US"/>
        </a:p>
      </dgm:t>
    </dgm:pt>
    <dgm:pt modelId="{D1AD81BA-283B-4CA4-A85D-2E37FB9C04AD}">
      <dgm:prSet phldrT="[Text]"/>
      <dgm:spPr>
        <a:solidFill>
          <a:srgbClr val="FFC000"/>
        </a:solidFill>
      </dgm:spPr>
      <dgm:t>
        <a:bodyPr/>
        <a:lstStyle/>
        <a:p>
          <a:r>
            <a:rPr lang="en-US" dirty="0">
              <a:solidFill>
                <a:schemeClr val="accent2"/>
              </a:solidFill>
            </a:rPr>
            <a:t>Sedika Franklin </a:t>
          </a:r>
          <a:r>
            <a:rPr lang="en-US" b="1" dirty="0">
              <a:solidFill>
                <a:schemeClr val="accent2"/>
              </a:solidFill>
            </a:rPr>
            <a:t>Associate Director</a:t>
          </a:r>
        </a:p>
      </dgm:t>
    </dgm:pt>
    <dgm:pt modelId="{76DD4DEB-19AD-4D64-9BF1-C42BC144466F}" type="parTrans" cxnId="{D2062ED2-B8AE-4224-B4C2-3FDE46EF8359}">
      <dgm:prSet/>
      <dgm:spPr/>
      <dgm:t>
        <a:bodyPr/>
        <a:lstStyle/>
        <a:p>
          <a:endParaRPr lang="en-US"/>
        </a:p>
      </dgm:t>
    </dgm:pt>
    <dgm:pt modelId="{791BD95E-4949-4137-A843-F3852929D540}" type="sibTrans" cxnId="{D2062ED2-B8AE-4224-B4C2-3FDE46EF8359}">
      <dgm:prSet/>
      <dgm:spPr/>
      <dgm:t>
        <a:bodyPr/>
        <a:lstStyle/>
        <a:p>
          <a:endParaRPr lang="en-US"/>
        </a:p>
      </dgm:t>
    </dgm:pt>
    <dgm:pt modelId="{459E675E-5735-46A5-B638-46EDCBF1A2FE}">
      <dgm:prSet phldrT="[Text]"/>
      <dgm:spPr>
        <a:solidFill>
          <a:srgbClr val="FFC000"/>
        </a:solidFill>
      </dgm:spPr>
      <dgm:t>
        <a:bodyPr/>
        <a:lstStyle/>
        <a:p>
          <a:r>
            <a:rPr lang="en-US" dirty="0">
              <a:solidFill>
                <a:schemeClr val="accent2"/>
              </a:solidFill>
            </a:rPr>
            <a:t>Tammi Fergusson </a:t>
          </a:r>
          <a:r>
            <a:rPr lang="en-US" b="1" dirty="0">
              <a:solidFill>
                <a:schemeClr val="accent2"/>
              </a:solidFill>
            </a:rPr>
            <a:t>Intergovernmental Relations Coordinator</a:t>
          </a:r>
        </a:p>
      </dgm:t>
    </dgm:pt>
    <dgm:pt modelId="{95CAD3BE-F11B-41B6-B79A-B55778CFAA2F}" type="parTrans" cxnId="{D4916176-64B6-4C8C-BB70-466372A2341B}">
      <dgm:prSet/>
      <dgm:spPr/>
      <dgm:t>
        <a:bodyPr/>
        <a:lstStyle/>
        <a:p>
          <a:endParaRPr lang="en-US"/>
        </a:p>
      </dgm:t>
    </dgm:pt>
    <dgm:pt modelId="{9EAA34BE-0AEF-431A-888B-EDB19D000D74}" type="sibTrans" cxnId="{D4916176-64B6-4C8C-BB70-466372A2341B}">
      <dgm:prSet/>
      <dgm:spPr/>
      <dgm:t>
        <a:bodyPr/>
        <a:lstStyle/>
        <a:p>
          <a:endParaRPr lang="en-US"/>
        </a:p>
      </dgm:t>
    </dgm:pt>
    <dgm:pt modelId="{A7C00A51-6A97-4FCF-9E04-E4535CDE8D76}">
      <dgm:prSet phldrT="[Text]"/>
      <dgm:spPr>
        <a:solidFill>
          <a:srgbClr val="FFC000"/>
        </a:solidFill>
      </dgm:spPr>
      <dgm:t>
        <a:bodyPr/>
        <a:lstStyle/>
        <a:p>
          <a:r>
            <a:rPr lang="en-US" dirty="0">
              <a:solidFill>
                <a:schemeClr val="accent2"/>
              </a:solidFill>
            </a:rPr>
            <a:t>Elyse Jones </a:t>
          </a:r>
          <a:r>
            <a:rPr lang="en-US" b="1" dirty="0">
              <a:solidFill>
                <a:schemeClr val="accent2"/>
              </a:solidFill>
            </a:rPr>
            <a:t>Management and Program Analyst</a:t>
          </a:r>
          <a:endParaRPr lang="en-US" dirty="0">
            <a:solidFill>
              <a:schemeClr val="accent2"/>
            </a:solidFill>
          </a:endParaRPr>
        </a:p>
      </dgm:t>
    </dgm:pt>
    <dgm:pt modelId="{7B00ECA6-189E-4B54-8154-3AB0DDFF056D}" type="parTrans" cxnId="{8098EE42-8EB0-4A2F-B662-A0EF3DE9D8DF}">
      <dgm:prSet/>
      <dgm:spPr/>
      <dgm:t>
        <a:bodyPr/>
        <a:lstStyle/>
        <a:p>
          <a:endParaRPr lang="en-US"/>
        </a:p>
      </dgm:t>
    </dgm:pt>
    <dgm:pt modelId="{5AEA4E8D-5E7E-4204-A33C-2B3D61AA0285}" type="sibTrans" cxnId="{8098EE42-8EB0-4A2F-B662-A0EF3DE9D8DF}">
      <dgm:prSet/>
      <dgm:spPr/>
      <dgm:t>
        <a:bodyPr/>
        <a:lstStyle/>
        <a:p>
          <a:endParaRPr lang="en-US"/>
        </a:p>
      </dgm:t>
    </dgm:pt>
    <dgm:pt modelId="{78916A8F-21D2-4589-AA2B-799A5ED15B97}" type="pres">
      <dgm:prSet presAssocID="{8C105151-E943-4615-9A9A-ABA2A269DD9A}" presName="hierChild1" presStyleCnt="0">
        <dgm:presLayoutVars>
          <dgm:orgChart val="1"/>
          <dgm:chPref val="1"/>
          <dgm:dir/>
          <dgm:animOne val="branch"/>
          <dgm:animLvl val="lvl"/>
          <dgm:resizeHandles/>
        </dgm:presLayoutVars>
      </dgm:prSet>
      <dgm:spPr/>
    </dgm:pt>
    <dgm:pt modelId="{B2DF50C7-1349-4804-8210-8C49526D8D24}" type="pres">
      <dgm:prSet presAssocID="{0681AE65-5F82-491E-8D65-28FCCAD60C8E}" presName="hierRoot1" presStyleCnt="0">
        <dgm:presLayoutVars>
          <dgm:hierBranch val="init"/>
        </dgm:presLayoutVars>
      </dgm:prSet>
      <dgm:spPr/>
    </dgm:pt>
    <dgm:pt modelId="{B1EA3B8F-C625-4201-8616-B1AE3D86E97E}" type="pres">
      <dgm:prSet presAssocID="{0681AE65-5F82-491E-8D65-28FCCAD60C8E}" presName="rootComposite1" presStyleCnt="0"/>
      <dgm:spPr/>
    </dgm:pt>
    <dgm:pt modelId="{8A7AF1C0-996E-46CB-8171-ACD393B6062C}" type="pres">
      <dgm:prSet presAssocID="{0681AE65-5F82-491E-8D65-28FCCAD60C8E}" presName="rootText1" presStyleLbl="node0" presStyleIdx="0" presStyleCnt="1" custScaleY="96453">
        <dgm:presLayoutVars>
          <dgm:chPref val="3"/>
        </dgm:presLayoutVars>
      </dgm:prSet>
      <dgm:spPr/>
    </dgm:pt>
    <dgm:pt modelId="{4D1FBFF3-4A39-4A05-8D7B-50A47A4F0230}" type="pres">
      <dgm:prSet presAssocID="{0681AE65-5F82-491E-8D65-28FCCAD60C8E}" presName="rootPict1" presStyleLbl="align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C88A46EE-98E4-4387-83C4-31DA86E31E90}" type="pres">
      <dgm:prSet presAssocID="{0681AE65-5F82-491E-8D65-28FCCAD60C8E}" presName="rootConnector1" presStyleLbl="node1" presStyleIdx="0" presStyleCnt="0"/>
      <dgm:spPr/>
    </dgm:pt>
    <dgm:pt modelId="{A5CB5F21-6637-4C93-B425-3C13E2B59013}" type="pres">
      <dgm:prSet presAssocID="{0681AE65-5F82-491E-8D65-28FCCAD60C8E}" presName="hierChild2" presStyleCnt="0"/>
      <dgm:spPr/>
    </dgm:pt>
    <dgm:pt modelId="{497CC08E-D295-437A-A1AC-C6FEDAB0D7DA}" type="pres">
      <dgm:prSet presAssocID="{76DD4DEB-19AD-4D64-9BF1-C42BC144466F}" presName="Name37" presStyleLbl="parChTrans1D2" presStyleIdx="0" presStyleCnt="3"/>
      <dgm:spPr/>
    </dgm:pt>
    <dgm:pt modelId="{BE9431A2-9469-4071-9A6F-2879FB9F7FC1}" type="pres">
      <dgm:prSet presAssocID="{D1AD81BA-283B-4CA4-A85D-2E37FB9C04AD}" presName="hierRoot2" presStyleCnt="0">
        <dgm:presLayoutVars>
          <dgm:hierBranch val="init"/>
        </dgm:presLayoutVars>
      </dgm:prSet>
      <dgm:spPr/>
    </dgm:pt>
    <dgm:pt modelId="{0E5A5CEC-7589-46BE-8006-E1646BF67BDA}" type="pres">
      <dgm:prSet presAssocID="{D1AD81BA-283B-4CA4-A85D-2E37FB9C04AD}" presName="rootComposite" presStyleCnt="0"/>
      <dgm:spPr/>
    </dgm:pt>
    <dgm:pt modelId="{C9B35C18-D51B-4C2B-93F4-A3AF0500DA21}" type="pres">
      <dgm:prSet presAssocID="{D1AD81BA-283B-4CA4-A85D-2E37FB9C04AD}" presName="rootText" presStyleLbl="node2" presStyleIdx="0" presStyleCnt="3">
        <dgm:presLayoutVars>
          <dgm:chPref val="3"/>
        </dgm:presLayoutVars>
      </dgm:prSet>
      <dgm:spPr/>
    </dgm:pt>
    <dgm:pt modelId="{E0F43B0C-0594-4B54-8B38-461A5065BCC8}" type="pres">
      <dgm:prSet presAssocID="{D1AD81BA-283B-4CA4-A85D-2E37FB9C04AD}" presName="rootPict" presStyleLbl="align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63CA2DE8-9299-4940-B1C0-450D6524D8FA}" type="pres">
      <dgm:prSet presAssocID="{D1AD81BA-283B-4CA4-A85D-2E37FB9C04AD}" presName="rootConnector" presStyleLbl="node2" presStyleIdx="0" presStyleCnt="3"/>
      <dgm:spPr/>
    </dgm:pt>
    <dgm:pt modelId="{DA7F31EE-4AEC-4286-A380-8ED878A2D39C}" type="pres">
      <dgm:prSet presAssocID="{D1AD81BA-283B-4CA4-A85D-2E37FB9C04AD}" presName="hierChild4" presStyleCnt="0"/>
      <dgm:spPr/>
    </dgm:pt>
    <dgm:pt modelId="{0852CB70-EF35-4C25-9936-D0E263FC7968}" type="pres">
      <dgm:prSet presAssocID="{D1AD81BA-283B-4CA4-A85D-2E37FB9C04AD}" presName="hierChild5" presStyleCnt="0"/>
      <dgm:spPr/>
    </dgm:pt>
    <dgm:pt modelId="{1FDF9A19-92FA-469B-AEF6-41F990F3482A}" type="pres">
      <dgm:prSet presAssocID="{95CAD3BE-F11B-41B6-B79A-B55778CFAA2F}" presName="Name37" presStyleLbl="parChTrans1D2" presStyleIdx="1" presStyleCnt="3"/>
      <dgm:spPr/>
    </dgm:pt>
    <dgm:pt modelId="{8A2B030D-55B1-4825-A41A-0647770CA4F6}" type="pres">
      <dgm:prSet presAssocID="{459E675E-5735-46A5-B638-46EDCBF1A2FE}" presName="hierRoot2" presStyleCnt="0">
        <dgm:presLayoutVars>
          <dgm:hierBranch val="init"/>
        </dgm:presLayoutVars>
      </dgm:prSet>
      <dgm:spPr/>
    </dgm:pt>
    <dgm:pt modelId="{E3DE6E98-36DC-4E5D-8206-B34FCDEB12D5}" type="pres">
      <dgm:prSet presAssocID="{459E675E-5735-46A5-B638-46EDCBF1A2FE}" presName="rootComposite" presStyleCnt="0"/>
      <dgm:spPr/>
    </dgm:pt>
    <dgm:pt modelId="{935E322C-68C9-470D-A3DC-D3113B153C13}" type="pres">
      <dgm:prSet presAssocID="{459E675E-5735-46A5-B638-46EDCBF1A2FE}" presName="rootText" presStyleLbl="node2" presStyleIdx="1" presStyleCnt="3">
        <dgm:presLayoutVars>
          <dgm:chPref val="3"/>
        </dgm:presLayoutVars>
      </dgm:prSet>
      <dgm:spPr/>
    </dgm:pt>
    <dgm:pt modelId="{DD85C9F8-5ABB-40B8-96CA-F00A28EF70EE}" type="pres">
      <dgm:prSet presAssocID="{459E675E-5735-46A5-B638-46EDCBF1A2FE}" presName="rootPict" presStyleLbl="align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1AFDA21B-662B-46B0-B132-1F3E795C73B8}" type="pres">
      <dgm:prSet presAssocID="{459E675E-5735-46A5-B638-46EDCBF1A2FE}" presName="rootConnector" presStyleLbl="node2" presStyleIdx="1" presStyleCnt="3"/>
      <dgm:spPr/>
    </dgm:pt>
    <dgm:pt modelId="{A5ED993D-2C35-40E5-B8EB-5A44DC49E5C3}" type="pres">
      <dgm:prSet presAssocID="{459E675E-5735-46A5-B638-46EDCBF1A2FE}" presName="hierChild4" presStyleCnt="0"/>
      <dgm:spPr/>
    </dgm:pt>
    <dgm:pt modelId="{B46244DF-6892-4549-AEF5-CD5CBB139E31}" type="pres">
      <dgm:prSet presAssocID="{459E675E-5735-46A5-B638-46EDCBF1A2FE}" presName="hierChild5" presStyleCnt="0"/>
      <dgm:spPr/>
    </dgm:pt>
    <dgm:pt modelId="{8326FB3D-F33F-4E71-A860-7C85A702BBFF}" type="pres">
      <dgm:prSet presAssocID="{7B00ECA6-189E-4B54-8154-3AB0DDFF056D}" presName="Name37" presStyleLbl="parChTrans1D2" presStyleIdx="2" presStyleCnt="3"/>
      <dgm:spPr/>
    </dgm:pt>
    <dgm:pt modelId="{F3B6E6B6-1F2D-4ACE-B8D5-82F039780518}" type="pres">
      <dgm:prSet presAssocID="{A7C00A51-6A97-4FCF-9E04-E4535CDE8D76}" presName="hierRoot2" presStyleCnt="0">
        <dgm:presLayoutVars>
          <dgm:hierBranch val="init"/>
        </dgm:presLayoutVars>
      </dgm:prSet>
      <dgm:spPr/>
    </dgm:pt>
    <dgm:pt modelId="{D754C5E2-D94B-4293-A61D-FDB87A878128}" type="pres">
      <dgm:prSet presAssocID="{A7C00A51-6A97-4FCF-9E04-E4535CDE8D76}" presName="rootComposite" presStyleCnt="0"/>
      <dgm:spPr/>
    </dgm:pt>
    <dgm:pt modelId="{478BD1F8-F52E-498E-A5D1-68DDEFA1C423}" type="pres">
      <dgm:prSet presAssocID="{A7C00A51-6A97-4FCF-9E04-E4535CDE8D76}" presName="rootText" presStyleLbl="node2" presStyleIdx="2" presStyleCnt="3">
        <dgm:presLayoutVars>
          <dgm:chPref val="3"/>
        </dgm:presLayoutVars>
      </dgm:prSet>
      <dgm:spPr/>
    </dgm:pt>
    <dgm:pt modelId="{EE8A5067-E562-4309-A7CB-DA8AB6B02D53}" type="pres">
      <dgm:prSet presAssocID="{A7C00A51-6A97-4FCF-9E04-E4535CDE8D76}" presName="rootPict" presStyleLbl="align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dgm:spPr>
    </dgm:pt>
    <dgm:pt modelId="{5C6F9611-A54B-48FB-B730-A899762ABD20}" type="pres">
      <dgm:prSet presAssocID="{A7C00A51-6A97-4FCF-9E04-E4535CDE8D76}" presName="rootConnector" presStyleLbl="node2" presStyleIdx="2" presStyleCnt="3"/>
      <dgm:spPr/>
    </dgm:pt>
    <dgm:pt modelId="{7BD7E4CE-4360-4736-BC1C-056EFEA7C133}" type="pres">
      <dgm:prSet presAssocID="{A7C00A51-6A97-4FCF-9E04-E4535CDE8D76}" presName="hierChild4" presStyleCnt="0"/>
      <dgm:spPr/>
    </dgm:pt>
    <dgm:pt modelId="{BA93E8B0-FF9B-4FD6-A7AC-70BAB61F813B}" type="pres">
      <dgm:prSet presAssocID="{A7C00A51-6A97-4FCF-9E04-E4535CDE8D76}" presName="hierChild5" presStyleCnt="0"/>
      <dgm:spPr/>
    </dgm:pt>
    <dgm:pt modelId="{1B82B524-4696-4E28-8424-DA901433DE06}" type="pres">
      <dgm:prSet presAssocID="{0681AE65-5F82-491E-8D65-28FCCAD60C8E}" presName="hierChild3" presStyleCnt="0"/>
      <dgm:spPr/>
    </dgm:pt>
  </dgm:ptLst>
  <dgm:cxnLst>
    <dgm:cxn modelId="{30349A3D-636A-4EB8-AA6D-89431AA8CDCC}" type="presOf" srcId="{A7C00A51-6A97-4FCF-9E04-E4535CDE8D76}" destId="{478BD1F8-F52E-498E-A5D1-68DDEFA1C423}" srcOrd="0" destOrd="0" presId="urn:microsoft.com/office/officeart/2005/8/layout/pictureOrgChart+Icon"/>
    <dgm:cxn modelId="{A787A05B-7751-477B-B774-D45FB597CCB3}" type="presOf" srcId="{95CAD3BE-F11B-41B6-B79A-B55778CFAA2F}" destId="{1FDF9A19-92FA-469B-AEF6-41F990F3482A}" srcOrd="0" destOrd="0" presId="urn:microsoft.com/office/officeart/2005/8/layout/pictureOrgChart+Icon"/>
    <dgm:cxn modelId="{E5F58F61-F529-48CD-81E8-3AFEC9831EB1}" type="presOf" srcId="{7B00ECA6-189E-4B54-8154-3AB0DDFF056D}" destId="{8326FB3D-F33F-4E71-A860-7C85A702BBFF}" srcOrd="0" destOrd="0" presId="urn:microsoft.com/office/officeart/2005/8/layout/pictureOrgChart+Icon"/>
    <dgm:cxn modelId="{8098EE42-8EB0-4A2F-B662-A0EF3DE9D8DF}" srcId="{0681AE65-5F82-491E-8D65-28FCCAD60C8E}" destId="{A7C00A51-6A97-4FCF-9E04-E4535CDE8D76}" srcOrd="2" destOrd="0" parTransId="{7B00ECA6-189E-4B54-8154-3AB0DDFF056D}" sibTransId="{5AEA4E8D-5E7E-4204-A33C-2B3D61AA0285}"/>
    <dgm:cxn modelId="{03235F72-F211-409D-83A2-17E7553FAF14}" type="presOf" srcId="{D1AD81BA-283B-4CA4-A85D-2E37FB9C04AD}" destId="{63CA2DE8-9299-4940-B1C0-450D6524D8FA}" srcOrd="1" destOrd="0" presId="urn:microsoft.com/office/officeart/2005/8/layout/pictureOrgChart+Icon"/>
    <dgm:cxn modelId="{B9D0C353-7D11-4824-8558-A7A26CCF92F2}" type="presOf" srcId="{76DD4DEB-19AD-4D64-9BF1-C42BC144466F}" destId="{497CC08E-D295-437A-A1AC-C6FEDAB0D7DA}" srcOrd="0" destOrd="0" presId="urn:microsoft.com/office/officeart/2005/8/layout/pictureOrgChart+Icon"/>
    <dgm:cxn modelId="{D4916176-64B6-4C8C-BB70-466372A2341B}" srcId="{0681AE65-5F82-491E-8D65-28FCCAD60C8E}" destId="{459E675E-5735-46A5-B638-46EDCBF1A2FE}" srcOrd="1" destOrd="0" parTransId="{95CAD3BE-F11B-41B6-B79A-B55778CFAA2F}" sibTransId="{9EAA34BE-0AEF-431A-888B-EDB19D000D74}"/>
    <dgm:cxn modelId="{BE5CA676-C6D4-4417-9E3D-2B5B1ECF2EFE}" type="presOf" srcId="{D1AD81BA-283B-4CA4-A85D-2E37FB9C04AD}" destId="{C9B35C18-D51B-4C2B-93F4-A3AF0500DA21}" srcOrd="0" destOrd="0" presId="urn:microsoft.com/office/officeart/2005/8/layout/pictureOrgChart+Icon"/>
    <dgm:cxn modelId="{83005C8D-49F6-40B4-8332-9099C76C6803}" srcId="{8C105151-E943-4615-9A9A-ABA2A269DD9A}" destId="{0681AE65-5F82-491E-8D65-28FCCAD60C8E}" srcOrd="0" destOrd="0" parTransId="{294B4A11-2AB7-44F1-B444-F03FEC06ADE1}" sibTransId="{3E4B9E36-5FBA-4C6A-9384-8BC7B1CD8D47}"/>
    <dgm:cxn modelId="{B9A2648D-AE26-47B8-9C35-12D98AFA2A25}" type="presOf" srcId="{0681AE65-5F82-491E-8D65-28FCCAD60C8E}" destId="{C88A46EE-98E4-4387-83C4-31DA86E31E90}" srcOrd="1" destOrd="0" presId="urn:microsoft.com/office/officeart/2005/8/layout/pictureOrgChart+Icon"/>
    <dgm:cxn modelId="{1B346C92-46AC-400B-982C-A7CE88453F4E}" type="presOf" srcId="{459E675E-5735-46A5-B638-46EDCBF1A2FE}" destId="{935E322C-68C9-470D-A3DC-D3113B153C13}" srcOrd="0" destOrd="0" presId="urn:microsoft.com/office/officeart/2005/8/layout/pictureOrgChart+Icon"/>
    <dgm:cxn modelId="{16F5619E-85BD-47D2-A19E-6D03B45C6B02}" type="presOf" srcId="{A7C00A51-6A97-4FCF-9E04-E4535CDE8D76}" destId="{5C6F9611-A54B-48FB-B730-A899762ABD20}" srcOrd="1" destOrd="0" presId="urn:microsoft.com/office/officeart/2005/8/layout/pictureOrgChart+Icon"/>
    <dgm:cxn modelId="{D171F8B0-0A72-4F8C-9527-03DDBE326E69}" type="presOf" srcId="{8C105151-E943-4615-9A9A-ABA2A269DD9A}" destId="{78916A8F-21D2-4589-AA2B-799A5ED15B97}" srcOrd="0" destOrd="0" presId="urn:microsoft.com/office/officeart/2005/8/layout/pictureOrgChart+Icon"/>
    <dgm:cxn modelId="{404D4CB3-2C95-423D-97FC-F684922D25FF}" type="presOf" srcId="{459E675E-5735-46A5-B638-46EDCBF1A2FE}" destId="{1AFDA21B-662B-46B0-B132-1F3E795C73B8}" srcOrd="1" destOrd="0" presId="urn:microsoft.com/office/officeart/2005/8/layout/pictureOrgChart+Icon"/>
    <dgm:cxn modelId="{CA6F83BF-7971-4D5F-942E-21AE9BA39A3E}" type="presOf" srcId="{0681AE65-5F82-491E-8D65-28FCCAD60C8E}" destId="{8A7AF1C0-996E-46CB-8171-ACD393B6062C}" srcOrd="0" destOrd="0" presId="urn:microsoft.com/office/officeart/2005/8/layout/pictureOrgChart+Icon"/>
    <dgm:cxn modelId="{D2062ED2-B8AE-4224-B4C2-3FDE46EF8359}" srcId="{0681AE65-5F82-491E-8D65-28FCCAD60C8E}" destId="{D1AD81BA-283B-4CA4-A85D-2E37FB9C04AD}" srcOrd="0" destOrd="0" parTransId="{76DD4DEB-19AD-4D64-9BF1-C42BC144466F}" sibTransId="{791BD95E-4949-4137-A843-F3852929D540}"/>
    <dgm:cxn modelId="{48A2AA05-6CF3-497C-9752-439E6327D909}" type="presParOf" srcId="{78916A8F-21D2-4589-AA2B-799A5ED15B97}" destId="{B2DF50C7-1349-4804-8210-8C49526D8D24}" srcOrd="0" destOrd="0" presId="urn:microsoft.com/office/officeart/2005/8/layout/pictureOrgChart+Icon"/>
    <dgm:cxn modelId="{AF824D3C-D262-418E-9256-0D948CC1E5EE}" type="presParOf" srcId="{B2DF50C7-1349-4804-8210-8C49526D8D24}" destId="{B1EA3B8F-C625-4201-8616-B1AE3D86E97E}" srcOrd="0" destOrd="0" presId="urn:microsoft.com/office/officeart/2005/8/layout/pictureOrgChart+Icon"/>
    <dgm:cxn modelId="{74B54D4C-2A13-4D2F-94EE-59970122A3BC}" type="presParOf" srcId="{B1EA3B8F-C625-4201-8616-B1AE3D86E97E}" destId="{8A7AF1C0-996E-46CB-8171-ACD393B6062C}" srcOrd="0" destOrd="0" presId="urn:microsoft.com/office/officeart/2005/8/layout/pictureOrgChart+Icon"/>
    <dgm:cxn modelId="{244AD5B8-F7CE-43D2-8F1A-F86955346865}" type="presParOf" srcId="{B1EA3B8F-C625-4201-8616-B1AE3D86E97E}" destId="{4D1FBFF3-4A39-4A05-8D7B-50A47A4F0230}" srcOrd="1" destOrd="0" presId="urn:microsoft.com/office/officeart/2005/8/layout/pictureOrgChart+Icon"/>
    <dgm:cxn modelId="{107EDBAE-3FF7-413A-9966-4FF3712EF682}" type="presParOf" srcId="{B1EA3B8F-C625-4201-8616-B1AE3D86E97E}" destId="{C88A46EE-98E4-4387-83C4-31DA86E31E90}" srcOrd="2" destOrd="0" presId="urn:microsoft.com/office/officeart/2005/8/layout/pictureOrgChart+Icon"/>
    <dgm:cxn modelId="{C9D6EC2B-2295-465D-A0AC-A8AE2D181789}" type="presParOf" srcId="{B2DF50C7-1349-4804-8210-8C49526D8D24}" destId="{A5CB5F21-6637-4C93-B425-3C13E2B59013}" srcOrd="1" destOrd="0" presId="urn:microsoft.com/office/officeart/2005/8/layout/pictureOrgChart+Icon"/>
    <dgm:cxn modelId="{3D362A7D-DAFF-4C55-8D2E-ADE1340793AC}" type="presParOf" srcId="{A5CB5F21-6637-4C93-B425-3C13E2B59013}" destId="{497CC08E-D295-437A-A1AC-C6FEDAB0D7DA}" srcOrd="0" destOrd="0" presId="urn:microsoft.com/office/officeart/2005/8/layout/pictureOrgChart+Icon"/>
    <dgm:cxn modelId="{0993416A-72D0-4F0E-BABE-69E9F8109C6A}" type="presParOf" srcId="{A5CB5F21-6637-4C93-B425-3C13E2B59013}" destId="{BE9431A2-9469-4071-9A6F-2879FB9F7FC1}" srcOrd="1" destOrd="0" presId="urn:microsoft.com/office/officeart/2005/8/layout/pictureOrgChart+Icon"/>
    <dgm:cxn modelId="{91DB171E-CF10-405E-92D5-82C4F23BDBE5}" type="presParOf" srcId="{BE9431A2-9469-4071-9A6F-2879FB9F7FC1}" destId="{0E5A5CEC-7589-46BE-8006-E1646BF67BDA}" srcOrd="0" destOrd="0" presId="urn:microsoft.com/office/officeart/2005/8/layout/pictureOrgChart+Icon"/>
    <dgm:cxn modelId="{859326D9-3D52-4E06-BC65-19AA7CA85FE2}" type="presParOf" srcId="{0E5A5CEC-7589-46BE-8006-E1646BF67BDA}" destId="{C9B35C18-D51B-4C2B-93F4-A3AF0500DA21}" srcOrd="0" destOrd="0" presId="urn:microsoft.com/office/officeart/2005/8/layout/pictureOrgChart+Icon"/>
    <dgm:cxn modelId="{2F6C2D54-03F9-4845-8F7D-0B7F0F0C0B69}" type="presParOf" srcId="{0E5A5CEC-7589-46BE-8006-E1646BF67BDA}" destId="{E0F43B0C-0594-4B54-8B38-461A5065BCC8}" srcOrd="1" destOrd="0" presId="urn:microsoft.com/office/officeart/2005/8/layout/pictureOrgChart+Icon"/>
    <dgm:cxn modelId="{50C8FB19-8DDC-438B-9C2F-6DEF977EEB0D}" type="presParOf" srcId="{0E5A5CEC-7589-46BE-8006-E1646BF67BDA}" destId="{63CA2DE8-9299-4940-B1C0-450D6524D8FA}" srcOrd="2" destOrd="0" presId="urn:microsoft.com/office/officeart/2005/8/layout/pictureOrgChart+Icon"/>
    <dgm:cxn modelId="{F894EEF8-ED4A-4167-8736-69806B16D4B2}" type="presParOf" srcId="{BE9431A2-9469-4071-9A6F-2879FB9F7FC1}" destId="{DA7F31EE-4AEC-4286-A380-8ED878A2D39C}" srcOrd="1" destOrd="0" presId="urn:microsoft.com/office/officeart/2005/8/layout/pictureOrgChart+Icon"/>
    <dgm:cxn modelId="{0E875821-625B-46B9-A83F-EEC1A10A4384}" type="presParOf" srcId="{BE9431A2-9469-4071-9A6F-2879FB9F7FC1}" destId="{0852CB70-EF35-4C25-9936-D0E263FC7968}" srcOrd="2" destOrd="0" presId="urn:microsoft.com/office/officeart/2005/8/layout/pictureOrgChart+Icon"/>
    <dgm:cxn modelId="{71CA0FDD-718C-4C13-BD11-39A9293424B6}" type="presParOf" srcId="{A5CB5F21-6637-4C93-B425-3C13E2B59013}" destId="{1FDF9A19-92FA-469B-AEF6-41F990F3482A}" srcOrd="2" destOrd="0" presId="urn:microsoft.com/office/officeart/2005/8/layout/pictureOrgChart+Icon"/>
    <dgm:cxn modelId="{BEE899B5-2355-43FA-88A4-630751D77B8B}" type="presParOf" srcId="{A5CB5F21-6637-4C93-B425-3C13E2B59013}" destId="{8A2B030D-55B1-4825-A41A-0647770CA4F6}" srcOrd="3" destOrd="0" presId="urn:microsoft.com/office/officeart/2005/8/layout/pictureOrgChart+Icon"/>
    <dgm:cxn modelId="{1FA0FE9F-2CEF-4CF4-86DF-B3EA5E13DA11}" type="presParOf" srcId="{8A2B030D-55B1-4825-A41A-0647770CA4F6}" destId="{E3DE6E98-36DC-4E5D-8206-B34FCDEB12D5}" srcOrd="0" destOrd="0" presId="urn:microsoft.com/office/officeart/2005/8/layout/pictureOrgChart+Icon"/>
    <dgm:cxn modelId="{94E2FAB1-70B9-47BF-9700-BA49D5DC25F9}" type="presParOf" srcId="{E3DE6E98-36DC-4E5D-8206-B34FCDEB12D5}" destId="{935E322C-68C9-470D-A3DC-D3113B153C13}" srcOrd="0" destOrd="0" presId="urn:microsoft.com/office/officeart/2005/8/layout/pictureOrgChart+Icon"/>
    <dgm:cxn modelId="{916FF1E2-6BE2-4180-B537-8C0006DBE4B2}" type="presParOf" srcId="{E3DE6E98-36DC-4E5D-8206-B34FCDEB12D5}" destId="{DD85C9F8-5ABB-40B8-96CA-F00A28EF70EE}" srcOrd="1" destOrd="0" presId="urn:microsoft.com/office/officeart/2005/8/layout/pictureOrgChart+Icon"/>
    <dgm:cxn modelId="{CF83D97A-D332-47C7-A6D6-EC4332D76448}" type="presParOf" srcId="{E3DE6E98-36DC-4E5D-8206-B34FCDEB12D5}" destId="{1AFDA21B-662B-46B0-B132-1F3E795C73B8}" srcOrd="2" destOrd="0" presId="urn:microsoft.com/office/officeart/2005/8/layout/pictureOrgChart+Icon"/>
    <dgm:cxn modelId="{F2D76990-9864-441B-954D-3EF393472B71}" type="presParOf" srcId="{8A2B030D-55B1-4825-A41A-0647770CA4F6}" destId="{A5ED993D-2C35-40E5-B8EB-5A44DC49E5C3}" srcOrd="1" destOrd="0" presId="urn:microsoft.com/office/officeart/2005/8/layout/pictureOrgChart+Icon"/>
    <dgm:cxn modelId="{422275C0-F6E4-46F3-BD11-20943C78CE11}" type="presParOf" srcId="{8A2B030D-55B1-4825-A41A-0647770CA4F6}" destId="{B46244DF-6892-4549-AEF5-CD5CBB139E31}" srcOrd="2" destOrd="0" presId="urn:microsoft.com/office/officeart/2005/8/layout/pictureOrgChart+Icon"/>
    <dgm:cxn modelId="{F5BC7DBA-95AF-4D36-9C51-61C780D6E6B5}" type="presParOf" srcId="{A5CB5F21-6637-4C93-B425-3C13E2B59013}" destId="{8326FB3D-F33F-4E71-A860-7C85A702BBFF}" srcOrd="4" destOrd="0" presId="urn:microsoft.com/office/officeart/2005/8/layout/pictureOrgChart+Icon"/>
    <dgm:cxn modelId="{A039D629-0537-4CE9-8872-835A86BCE1C8}" type="presParOf" srcId="{A5CB5F21-6637-4C93-B425-3C13E2B59013}" destId="{F3B6E6B6-1F2D-4ACE-B8D5-82F039780518}" srcOrd="5" destOrd="0" presId="urn:microsoft.com/office/officeart/2005/8/layout/pictureOrgChart+Icon"/>
    <dgm:cxn modelId="{6498ED81-561D-4FE8-8A8E-A110C03B321B}" type="presParOf" srcId="{F3B6E6B6-1F2D-4ACE-B8D5-82F039780518}" destId="{D754C5E2-D94B-4293-A61D-FDB87A878128}" srcOrd="0" destOrd="0" presId="urn:microsoft.com/office/officeart/2005/8/layout/pictureOrgChart+Icon"/>
    <dgm:cxn modelId="{6382D606-F94F-410C-92A2-FE9E159E0448}" type="presParOf" srcId="{D754C5E2-D94B-4293-A61D-FDB87A878128}" destId="{478BD1F8-F52E-498E-A5D1-68DDEFA1C423}" srcOrd="0" destOrd="0" presId="urn:microsoft.com/office/officeart/2005/8/layout/pictureOrgChart+Icon"/>
    <dgm:cxn modelId="{41D8C1B9-7A5B-4892-9C58-9665186307DA}" type="presParOf" srcId="{D754C5E2-D94B-4293-A61D-FDB87A878128}" destId="{EE8A5067-E562-4309-A7CB-DA8AB6B02D53}" srcOrd="1" destOrd="0" presId="urn:microsoft.com/office/officeart/2005/8/layout/pictureOrgChart+Icon"/>
    <dgm:cxn modelId="{1C0B0641-5A27-49DB-8805-C31568B663D1}" type="presParOf" srcId="{D754C5E2-D94B-4293-A61D-FDB87A878128}" destId="{5C6F9611-A54B-48FB-B730-A899762ABD20}" srcOrd="2" destOrd="0" presId="urn:microsoft.com/office/officeart/2005/8/layout/pictureOrgChart+Icon"/>
    <dgm:cxn modelId="{A4B38275-42EA-46B1-8AD0-02BA23174035}" type="presParOf" srcId="{F3B6E6B6-1F2D-4ACE-B8D5-82F039780518}" destId="{7BD7E4CE-4360-4736-BC1C-056EFEA7C133}" srcOrd="1" destOrd="0" presId="urn:microsoft.com/office/officeart/2005/8/layout/pictureOrgChart+Icon"/>
    <dgm:cxn modelId="{BC001F3F-E2D7-4839-83A7-EF3191DE9F7A}" type="presParOf" srcId="{F3B6E6B6-1F2D-4ACE-B8D5-82F039780518}" destId="{BA93E8B0-FF9B-4FD6-A7AC-70BAB61F813B}" srcOrd="2" destOrd="0" presId="urn:microsoft.com/office/officeart/2005/8/layout/pictureOrgChart+Icon"/>
    <dgm:cxn modelId="{A95F7C2E-9AB7-4A5A-9C76-5DF39E682045}" type="presParOf" srcId="{B2DF50C7-1349-4804-8210-8C49526D8D24}" destId="{1B82B524-4696-4E28-8424-DA901433DE06}"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F4B61F-6F4D-4E53-90C4-6720A242635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0FF5635-1ECD-4AE0-A58E-9F958417703C}">
      <dgm:prSet custT="1"/>
      <dgm:spPr/>
      <dgm:t>
        <a:bodyPr/>
        <a:lstStyle/>
        <a:p>
          <a:r>
            <a:rPr lang="en-US" sz="1100" dirty="0"/>
            <a:t>Elevated the WH Initiative on HBCUs</a:t>
          </a:r>
        </a:p>
      </dgm:t>
    </dgm:pt>
    <dgm:pt modelId="{D5BDEA1E-354A-4481-9480-36FF9465585E}" type="parTrans" cxnId="{99C047BC-73E9-4EDB-911A-9EF92CAEA137}">
      <dgm:prSet/>
      <dgm:spPr/>
      <dgm:t>
        <a:bodyPr/>
        <a:lstStyle/>
        <a:p>
          <a:endParaRPr lang="en-US"/>
        </a:p>
      </dgm:t>
    </dgm:pt>
    <dgm:pt modelId="{190C9B58-3FB0-4E7D-B0EA-A19C4A8213A7}" type="sibTrans" cxnId="{99C047BC-73E9-4EDB-911A-9EF92CAEA137}">
      <dgm:prSet/>
      <dgm:spPr/>
      <dgm:t>
        <a:bodyPr/>
        <a:lstStyle/>
        <a:p>
          <a:endParaRPr lang="en-US"/>
        </a:p>
      </dgm:t>
    </dgm:pt>
    <dgm:pt modelId="{BC2A4418-67C0-4313-AB2B-925C19655153}">
      <dgm:prSet custT="1"/>
      <dgm:spPr>
        <a:solidFill>
          <a:srgbClr val="FFC000"/>
        </a:solidFill>
      </dgm:spPr>
      <dgm:t>
        <a:bodyPr/>
        <a:lstStyle/>
        <a:p>
          <a:r>
            <a:rPr lang="en-US" sz="1200" dirty="0">
              <a:solidFill>
                <a:srgbClr val="003760"/>
              </a:solidFill>
            </a:rPr>
            <a:t>Historic Investments in HBCUs (FY 2022)</a:t>
          </a:r>
        </a:p>
      </dgm:t>
    </dgm:pt>
    <dgm:pt modelId="{7D4A53B3-3DF7-4AF3-B5CF-4EFA962A2D5C}" type="parTrans" cxnId="{929C092E-411F-4C46-9D51-C20C357772C3}">
      <dgm:prSet/>
      <dgm:spPr/>
      <dgm:t>
        <a:bodyPr/>
        <a:lstStyle/>
        <a:p>
          <a:endParaRPr lang="en-US"/>
        </a:p>
      </dgm:t>
    </dgm:pt>
    <dgm:pt modelId="{262F263D-B668-4EFB-BA72-102754206981}" type="sibTrans" cxnId="{929C092E-411F-4C46-9D51-C20C357772C3}">
      <dgm:prSet/>
      <dgm:spPr/>
      <dgm:t>
        <a:bodyPr/>
        <a:lstStyle/>
        <a:p>
          <a:endParaRPr lang="en-US"/>
        </a:p>
      </dgm:t>
    </dgm:pt>
    <dgm:pt modelId="{6DE5FFBA-89A9-4C36-B035-7D3726F0FBBA}">
      <dgm:prSet custT="1"/>
      <dgm:spPr/>
      <dgm:t>
        <a:bodyPr/>
        <a:lstStyle/>
        <a:p>
          <a:r>
            <a:rPr lang="en-US" sz="1200" dirty="0">
              <a:solidFill>
                <a:schemeClr val="accent2"/>
              </a:solidFill>
            </a:rPr>
            <a:t>$5.8 Billion cumulative investment in and support</a:t>
          </a:r>
        </a:p>
      </dgm:t>
    </dgm:pt>
    <dgm:pt modelId="{1D2B03AE-E8E1-4620-AA9D-31E18D3EB830}" type="parTrans" cxnId="{AF25D3AB-8917-48E7-A9B7-ACC3673D6123}">
      <dgm:prSet/>
      <dgm:spPr/>
      <dgm:t>
        <a:bodyPr/>
        <a:lstStyle/>
        <a:p>
          <a:endParaRPr lang="en-US"/>
        </a:p>
      </dgm:t>
    </dgm:pt>
    <dgm:pt modelId="{D85F3814-BA36-4C4F-918E-6E94983F4FBD}" type="sibTrans" cxnId="{AF25D3AB-8917-48E7-A9B7-ACC3673D6123}">
      <dgm:prSet/>
      <dgm:spPr/>
      <dgm:t>
        <a:bodyPr/>
        <a:lstStyle/>
        <a:p>
          <a:endParaRPr lang="en-US"/>
        </a:p>
      </dgm:t>
    </dgm:pt>
    <dgm:pt modelId="{F0D38796-1C0A-4903-9C0D-510D2A47DD1D}">
      <dgm:prSet custT="1"/>
      <dgm:spPr/>
      <dgm:t>
        <a:bodyPr/>
        <a:lstStyle/>
        <a:p>
          <a:r>
            <a:rPr lang="en-US" sz="1200" dirty="0">
              <a:solidFill>
                <a:schemeClr val="accent2"/>
              </a:solidFill>
            </a:rPr>
            <a:t>Provides $450 Million – transformative investment to enhance research capacity at HBCUs, MSIs, and Tribal Colleges</a:t>
          </a:r>
        </a:p>
      </dgm:t>
    </dgm:pt>
    <dgm:pt modelId="{18FB0D06-FE72-4F5C-AB04-C6D2E9751C7D}" type="parTrans" cxnId="{46E79E49-E7B9-4550-B591-C8D10C50636E}">
      <dgm:prSet/>
      <dgm:spPr/>
      <dgm:t>
        <a:bodyPr/>
        <a:lstStyle/>
        <a:p>
          <a:endParaRPr lang="en-US"/>
        </a:p>
      </dgm:t>
    </dgm:pt>
    <dgm:pt modelId="{F98E1D36-8AD7-4C88-B389-44847B5A9B66}" type="sibTrans" cxnId="{46E79E49-E7B9-4550-B591-C8D10C50636E}">
      <dgm:prSet/>
      <dgm:spPr/>
      <dgm:t>
        <a:bodyPr/>
        <a:lstStyle/>
        <a:p>
          <a:endParaRPr lang="en-US"/>
        </a:p>
      </dgm:t>
    </dgm:pt>
    <dgm:pt modelId="{58426379-0EAF-4FF2-A034-AFD513DB1CCF}">
      <dgm:prSet custT="1"/>
      <dgm:spPr/>
      <dgm:t>
        <a:bodyPr/>
        <a:lstStyle/>
        <a:p>
          <a:r>
            <a:rPr lang="en-US" sz="1200" dirty="0">
              <a:solidFill>
                <a:schemeClr val="accent2"/>
              </a:solidFill>
            </a:rPr>
            <a:t>Provides $282 M increase to enhance institutional capacity  (HBCUs, MSIs, Tribal Colleges)</a:t>
          </a:r>
        </a:p>
      </dgm:t>
    </dgm:pt>
    <dgm:pt modelId="{F53B438D-F3E0-4B93-9835-6AACF4F7A09C}" type="parTrans" cxnId="{A105D6BC-707C-4701-842D-C4D63E93FA13}">
      <dgm:prSet/>
      <dgm:spPr/>
      <dgm:t>
        <a:bodyPr/>
        <a:lstStyle/>
        <a:p>
          <a:endParaRPr lang="en-US"/>
        </a:p>
      </dgm:t>
    </dgm:pt>
    <dgm:pt modelId="{F57C665E-012B-40A9-AD56-D27DAFB9B4B9}" type="sibTrans" cxnId="{A105D6BC-707C-4701-842D-C4D63E93FA13}">
      <dgm:prSet/>
      <dgm:spPr/>
      <dgm:t>
        <a:bodyPr/>
        <a:lstStyle/>
        <a:p>
          <a:endParaRPr lang="en-US"/>
        </a:p>
      </dgm:t>
    </dgm:pt>
    <dgm:pt modelId="{DF9A3AF3-FDC6-48DF-B248-033C76911A01}">
      <dgm:prSet custT="1"/>
      <dgm:spPr/>
      <dgm:t>
        <a:bodyPr/>
        <a:lstStyle/>
        <a:p>
          <a:r>
            <a:rPr lang="en-US" sz="1200" dirty="0">
              <a:solidFill>
                <a:schemeClr val="accent2"/>
              </a:solidFill>
            </a:rPr>
            <a:t>Provides $200 Million increase in TRIO programs (first gen, low-income)</a:t>
          </a:r>
        </a:p>
      </dgm:t>
    </dgm:pt>
    <dgm:pt modelId="{83EAAECE-5082-4265-BEFA-3DD72BC41D32}" type="parTrans" cxnId="{2D8C47B0-5376-4039-B8FF-45DD6667D162}">
      <dgm:prSet/>
      <dgm:spPr/>
      <dgm:t>
        <a:bodyPr/>
        <a:lstStyle/>
        <a:p>
          <a:endParaRPr lang="en-US"/>
        </a:p>
      </dgm:t>
    </dgm:pt>
    <dgm:pt modelId="{EEFBB932-B8C8-4BE8-9874-CDD8FAECC0C9}" type="sibTrans" cxnId="{2D8C47B0-5376-4039-B8FF-45DD6667D162}">
      <dgm:prSet/>
      <dgm:spPr/>
      <dgm:t>
        <a:bodyPr/>
        <a:lstStyle/>
        <a:p>
          <a:endParaRPr lang="en-US"/>
        </a:p>
      </dgm:t>
    </dgm:pt>
    <dgm:pt modelId="{7412A2AB-0BBA-4998-AE52-CE3562F44643}">
      <dgm:prSet custT="1"/>
      <dgm:spPr/>
      <dgm:t>
        <a:bodyPr/>
        <a:lstStyle/>
        <a:p>
          <a:r>
            <a:rPr lang="en-US" sz="1200" dirty="0">
              <a:solidFill>
                <a:schemeClr val="accent2"/>
              </a:solidFill>
            </a:rPr>
            <a:t>Provides $40 Million increase in GEAR UP</a:t>
          </a:r>
        </a:p>
      </dgm:t>
    </dgm:pt>
    <dgm:pt modelId="{FF994D89-9B6A-4035-AC96-FB7DDAF03B08}" type="parTrans" cxnId="{76C7BDEF-8163-4BC5-9DD3-F6852AA2CB39}">
      <dgm:prSet/>
      <dgm:spPr/>
      <dgm:t>
        <a:bodyPr/>
        <a:lstStyle/>
        <a:p>
          <a:endParaRPr lang="en-US"/>
        </a:p>
      </dgm:t>
    </dgm:pt>
    <dgm:pt modelId="{047C9705-5F51-40B7-871A-C0CC85657C26}" type="sibTrans" cxnId="{76C7BDEF-8163-4BC5-9DD3-F6852AA2CB39}">
      <dgm:prSet/>
      <dgm:spPr/>
      <dgm:t>
        <a:bodyPr/>
        <a:lstStyle/>
        <a:p>
          <a:endParaRPr lang="en-US"/>
        </a:p>
      </dgm:t>
    </dgm:pt>
    <dgm:pt modelId="{FCAA0057-FF37-4C6C-B3EC-3F712AA4B216}">
      <dgm:prSet custT="1"/>
      <dgm:spPr/>
      <dgm:t>
        <a:bodyPr/>
        <a:lstStyle/>
        <a:p>
          <a:r>
            <a:rPr lang="en-US" sz="1200" dirty="0">
              <a:solidFill>
                <a:schemeClr val="accent2"/>
              </a:solidFill>
            </a:rPr>
            <a:t>Provides $20 Million increase Augustus Hawkins Centers of Excellence (Teacher prep programs at HBCUs, MSIs, Tribal Colleges </a:t>
          </a:r>
        </a:p>
      </dgm:t>
    </dgm:pt>
    <dgm:pt modelId="{CA9D1A6A-AD22-4082-86DA-21E9F1B087D6}" type="parTrans" cxnId="{99B10D40-C6CA-4E9D-B211-C0A276EF0F18}">
      <dgm:prSet/>
      <dgm:spPr/>
      <dgm:t>
        <a:bodyPr/>
        <a:lstStyle/>
        <a:p>
          <a:endParaRPr lang="en-US"/>
        </a:p>
      </dgm:t>
    </dgm:pt>
    <dgm:pt modelId="{4FF69A93-0A75-4186-9B63-480790F650B2}" type="sibTrans" cxnId="{99B10D40-C6CA-4E9D-B211-C0A276EF0F18}">
      <dgm:prSet/>
      <dgm:spPr/>
      <dgm:t>
        <a:bodyPr/>
        <a:lstStyle/>
        <a:p>
          <a:endParaRPr lang="en-US"/>
        </a:p>
      </dgm:t>
    </dgm:pt>
    <dgm:pt modelId="{F192C92B-B36E-4EE4-AF3A-64C6587073AD}">
      <dgm:prSet custT="1"/>
      <dgm:spPr/>
      <dgm:t>
        <a:bodyPr/>
        <a:lstStyle/>
        <a:p>
          <a:pPr>
            <a:buFont typeface="Wingdings" panose="05000000000000000000" pitchFamily="2" charset="2"/>
            <a:buChar char="Ø"/>
          </a:pPr>
          <a:r>
            <a:rPr lang="en-US" sz="1200" dirty="0">
              <a:solidFill>
                <a:schemeClr val="accent2"/>
              </a:solidFill>
            </a:rPr>
            <a:t>$1.6B in capital finance debt relief (45 HBCUs) </a:t>
          </a:r>
        </a:p>
      </dgm:t>
    </dgm:pt>
    <dgm:pt modelId="{611DF145-16E5-4D88-9D60-E4678F010371}" type="parTrans" cxnId="{A6B1456D-6265-489A-9FFF-679A3DA5C12D}">
      <dgm:prSet/>
      <dgm:spPr/>
      <dgm:t>
        <a:bodyPr/>
        <a:lstStyle/>
        <a:p>
          <a:endParaRPr lang="en-US"/>
        </a:p>
      </dgm:t>
    </dgm:pt>
    <dgm:pt modelId="{DA29BD97-56EA-4230-8842-39B69A90D722}" type="sibTrans" cxnId="{A6B1456D-6265-489A-9FFF-679A3DA5C12D}">
      <dgm:prSet/>
      <dgm:spPr/>
      <dgm:t>
        <a:bodyPr/>
        <a:lstStyle/>
        <a:p>
          <a:endParaRPr lang="en-US"/>
        </a:p>
      </dgm:t>
    </dgm:pt>
    <dgm:pt modelId="{AB3DCC1F-FAAA-4F46-9003-A4BECE3FB91B}">
      <dgm:prSet custT="1"/>
      <dgm:spPr/>
      <dgm:t>
        <a:bodyPr/>
        <a:lstStyle/>
        <a:p>
          <a:pPr>
            <a:buFont typeface="Wingdings" panose="05000000000000000000" pitchFamily="2" charset="2"/>
            <a:buChar char="Ø"/>
          </a:pPr>
          <a:r>
            <a:rPr lang="en-US" sz="1200" dirty="0">
              <a:solidFill>
                <a:schemeClr val="accent2"/>
              </a:solidFill>
            </a:rPr>
            <a:t>$3.7B American Rescue Plan</a:t>
          </a:r>
        </a:p>
      </dgm:t>
    </dgm:pt>
    <dgm:pt modelId="{6B7B169B-FB2B-47D8-ADE9-88A3D8F1C60A}" type="parTrans" cxnId="{CD715929-4B36-4EA6-801F-2EE22D222EB9}">
      <dgm:prSet/>
      <dgm:spPr/>
      <dgm:t>
        <a:bodyPr/>
        <a:lstStyle/>
        <a:p>
          <a:endParaRPr lang="en-US"/>
        </a:p>
      </dgm:t>
    </dgm:pt>
    <dgm:pt modelId="{DDFF8A83-20C7-454A-9DEC-08CA2156EDC5}" type="sibTrans" cxnId="{CD715929-4B36-4EA6-801F-2EE22D222EB9}">
      <dgm:prSet/>
      <dgm:spPr/>
      <dgm:t>
        <a:bodyPr/>
        <a:lstStyle/>
        <a:p>
          <a:endParaRPr lang="en-US"/>
        </a:p>
      </dgm:t>
    </dgm:pt>
    <dgm:pt modelId="{54388BE7-E6D3-4C53-9260-588F4192CBD3}">
      <dgm:prSet custT="1"/>
      <dgm:spPr/>
      <dgm:t>
        <a:bodyPr/>
        <a:lstStyle/>
        <a:p>
          <a:r>
            <a:rPr lang="en-US" sz="1200" dirty="0">
              <a:solidFill>
                <a:schemeClr val="accent2"/>
              </a:solidFill>
            </a:rPr>
            <a:t>Increase Pell by $2,175 – bringing maximum award to $8670 (FY 23-24)</a:t>
          </a:r>
        </a:p>
      </dgm:t>
    </dgm:pt>
    <dgm:pt modelId="{6B62E62A-A088-440B-9E74-82C88B45847A}" type="sibTrans" cxnId="{A584F8DD-DBCA-44E6-BC04-2241D377AF87}">
      <dgm:prSet/>
      <dgm:spPr/>
      <dgm:t>
        <a:bodyPr/>
        <a:lstStyle/>
        <a:p>
          <a:endParaRPr lang="en-US"/>
        </a:p>
      </dgm:t>
    </dgm:pt>
    <dgm:pt modelId="{61B9ED1C-7FFC-412C-9CEA-0153F6571243}" type="parTrans" cxnId="{A584F8DD-DBCA-44E6-BC04-2241D377AF87}">
      <dgm:prSet/>
      <dgm:spPr/>
      <dgm:t>
        <a:bodyPr/>
        <a:lstStyle/>
        <a:p>
          <a:endParaRPr lang="en-US"/>
        </a:p>
      </dgm:t>
    </dgm:pt>
    <dgm:pt modelId="{B89F5B74-D744-41B7-9486-275ABF3EC7C6}">
      <dgm:prSet custT="1"/>
      <dgm:spPr/>
      <dgm:t>
        <a:bodyPr/>
        <a:lstStyle/>
        <a:p>
          <a:endParaRPr lang="en-US" sz="1400" dirty="0">
            <a:solidFill>
              <a:schemeClr val="accent2"/>
            </a:solidFill>
          </a:endParaRPr>
        </a:p>
      </dgm:t>
    </dgm:pt>
    <dgm:pt modelId="{1278DB92-05AD-434A-A6E8-64D3DED6C0F4}" type="sibTrans" cxnId="{0323C799-5991-4FB9-8320-07431C60D9DB}">
      <dgm:prSet/>
      <dgm:spPr/>
      <dgm:t>
        <a:bodyPr/>
        <a:lstStyle/>
        <a:p>
          <a:endParaRPr lang="en-US"/>
        </a:p>
      </dgm:t>
    </dgm:pt>
    <dgm:pt modelId="{B564BD63-8355-4046-8240-EF7CC3089F32}" type="parTrans" cxnId="{0323C799-5991-4FB9-8320-07431C60D9DB}">
      <dgm:prSet/>
      <dgm:spPr/>
      <dgm:t>
        <a:bodyPr/>
        <a:lstStyle/>
        <a:p>
          <a:endParaRPr lang="en-US"/>
        </a:p>
      </dgm:t>
    </dgm:pt>
    <dgm:pt modelId="{BA6F1F7B-0D6A-4A94-8E63-CAF54AD1C6E4}" type="pres">
      <dgm:prSet presAssocID="{AAF4B61F-6F4D-4E53-90C4-6720A242635E}" presName="linear" presStyleCnt="0">
        <dgm:presLayoutVars>
          <dgm:animLvl val="lvl"/>
          <dgm:resizeHandles val="exact"/>
        </dgm:presLayoutVars>
      </dgm:prSet>
      <dgm:spPr/>
    </dgm:pt>
    <dgm:pt modelId="{A075C031-1223-4D8F-BD6B-A108564F3288}" type="pres">
      <dgm:prSet presAssocID="{60FF5635-1ECD-4AE0-A58E-9F958417703C}" presName="parentText" presStyleLbl="node1" presStyleIdx="0" presStyleCnt="3" custScaleY="52092" custLinFactNeighborX="-7170" custLinFactNeighborY="90726">
        <dgm:presLayoutVars>
          <dgm:chMax val="0"/>
          <dgm:bulletEnabled val="1"/>
        </dgm:presLayoutVars>
      </dgm:prSet>
      <dgm:spPr/>
    </dgm:pt>
    <dgm:pt modelId="{B2C44383-A67F-4145-A66D-920A48787423}" type="pres">
      <dgm:prSet presAssocID="{190C9B58-3FB0-4E7D-B0EA-A19C4A8213A7}" presName="spacer" presStyleCnt="0"/>
      <dgm:spPr/>
    </dgm:pt>
    <dgm:pt modelId="{4103C624-B779-449C-BDD1-DF408E18FA99}" type="pres">
      <dgm:prSet presAssocID="{BC2A4418-67C0-4313-AB2B-925C19655153}" presName="parentText" presStyleLbl="node1" presStyleIdx="1" presStyleCnt="3" custScaleY="60453">
        <dgm:presLayoutVars>
          <dgm:chMax val="0"/>
          <dgm:bulletEnabled val="1"/>
        </dgm:presLayoutVars>
      </dgm:prSet>
      <dgm:spPr/>
    </dgm:pt>
    <dgm:pt modelId="{208F25F4-796D-48AD-9D62-A479CBDEF8D9}" type="pres">
      <dgm:prSet presAssocID="{BC2A4418-67C0-4313-AB2B-925C19655153}" presName="childText" presStyleLbl="revTx" presStyleIdx="0" presStyleCnt="2">
        <dgm:presLayoutVars>
          <dgm:bulletEnabled val="1"/>
        </dgm:presLayoutVars>
      </dgm:prSet>
      <dgm:spPr/>
    </dgm:pt>
    <dgm:pt modelId="{AF3BC21E-1BDD-48E5-A890-22CCC48FAC0C}" type="pres">
      <dgm:prSet presAssocID="{B89F5B74-D744-41B7-9486-275ABF3EC7C6}" presName="parentText" presStyleLbl="node1" presStyleIdx="2" presStyleCnt="3" custFlipVert="1" custScaleY="7632">
        <dgm:presLayoutVars>
          <dgm:chMax val="0"/>
          <dgm:bulletEnabled val="1"/>
        </dgm:presLayoutVars>
      </dgm:prSet>
      <dgm:spPr/>
    </dgm:pt>
    <dgm:pt modelId="{DEDB1EB5-D740-4623-B04D-8A4D1F5364E6}" type="pres">
      <dgm:prSet presAssocID="{B89F5B74-D744-41B7-9486-275ABF3EC7C6}" presName="childText" presStyleLbl="revTx" presStyleIdx="1" presStyleCnt="2" custLinFactNeighborX="339" custLinFactNeighborY="-35916">
        <dgm:presLayoutVars>
          <dgm:bulletEnabled val="1"/>
        </dgm:presLayoutVars>
      </dgm:prSet>
      <dgm:spPr/>
    </dgm:pt>
  </dgm:ptLst>
  <dgm:cxnLst>
    <dgm:cxn modelId="{34E7BB0E-59C9-471A-9B87-DE3ABCF91301}" type="presOf" srcId="{FCAA0057-FF37-4C6C-B3EC-3F712AA4B216}" destId="{DEDB1EB5-D740-4623-B04D-8A4D1F5364E6}" srcOrd="0" destOrd="5" presId="urn:microsoft.com/office/officeart/2005/8/layout/vList2"/>
    <dgm:cxn modelId="{CD715929-4B36-4EA6-801F-2EE22D222EB9}" srcId="{BC2A4418-67C0-4313-AB2B-925C19655153}" destId="{AB3DCC1F-FAAA-4F46-9003-A4BECE3FB91B}" srcOrd="1" destOrd="0" parTransId="{6B7B169B-FB2B-47D8-ADE9-88A3D8F1C60A}" sibTransId="{DDFF8A83-20C7-454A-9DEC-08CA2156EDC5}"/>
    <dgm:cxn modelId="{1EC1CF2C-17A2-41B0-8A7B-BF26F19A8C7B}" type="presOf" srcId="{AAF4B61F-6F4D-4E53-90C4-6720A242635E}" destId="{BA6F1F7B-0D6A-4A94-8E63-CAF54AD1C6E4}" srcOrd="0" destOrd="0" presId="urn:microsoft.com/office/officeart/2005/8/layout/vList2"/>
    <dgm:cxn modelId="{BE59292D-A4CA-44D5-B64A-D2837443FC80}" type="presOf" srcId="{6DE5FFBA-89A9-4C36-B035-7D3726F0FBBA}" destId="{208F25F4-796D-48AD-9D62-A479CBDEF8D9}" srcOrd="0" destOrd="0" presId="urn:microsoft.com/office/officeart/2005/8/layout/vList2"/>
    <dgm:cxn modelId="{929C092E-411F-4C46-9D51-C20C357772C3}" srcId="{AAF4B61F-6F4D-4E53-90C4-6720A242635E}" destId="{BC2A4418-67C0-4313-AB2B-925C19655153}" srcOrd="1" destOrd="0" parTransId="{7D4A53B3-3DF7-4AF3-B5CF-4EFA962A2D5C}" sibTransId="{262F263D-B668-4EFB-BA72-102754206981}"/>
    <dgm:cxn modelId="{2BF67F36-D6AE-4D70-89E1-FFF7367C06B5}" type="presOf" srcId="{58426379-0EAF-4FF2-A034-AFD513DB1CCF}" destId="{DEDB1EB5-D740-4623-B04D-8A4D1F5364E6}" srcOrd="0" destOrd="2" presId="urn:microsoft.com/office/officeart/2005/8/layout/vList2"/>
    <dgm:cxn modelId="{99B10D40-C6CA-4E9D-B211-C0A276EF0F18}" srcId="{B89F5B74-D744-41B7-9486-275ABF3EC7C6}" destId="{FCAA0057-FF37-4C6C-B3EC-3F712AA4B216}" srcOrd="5" destOrd="0" parTransId="{CA9D1A6A-AD22-4082-86DA-21E9F1B087D6}" sibTransId="{4FF69A93-0A75-4186-9B63-480790F650B2}"/>
    <dgm:cxn modelId="{46E79E49-E7B9-4550-B591-C8D10C50636E}" srcId="{B89F5B74-D744-41B7-9486-275ABF3EC7C6}" destId="{F0D38796-1C0A-4903-9C0D-510D2A47DD1D}" srcOrd="1" destOrd="0" parTransId="{18FB0D06-FE72-4F5C-AB04-C6D2E9751C7D}" sibTransId="{F98E1D36-8AD7-4C88-B389-44847B5A9B66}"/>
    <dgm:cxn modelId="{A6B1456D-6265-489A-9FFF-679A3DA5C12D}" srcId="{BC2A4418-67C0-4313-AB2B-925C19655153}" destId="{F192C92B-B36E-4EE4-AF3A-64C6587073AD}" srcOrd="2" destOrd="0" parTransId="{611DF145-16E5-4D88-9D60-E4678F010371}" sibTransId="{DA29BD97-56EA-4230-8842-39B69A90D722}"/>
    <dgm:cxn modelId="{782D0976-5119-4113-8523-1026EA27E93D}" type="presOf" srcId="{54388BE7-E6D3-4C53-9260-588F4192CBD3}" destId="{DEDB1EB5-D740-4623-B04D-8A4D1F5364E6}" srcOrd="0" destOrd="0" presId="urn:microsoft.com/office/officeart/2005/8/layout/vList2"/>
    <dgm:cxn modelId="{293DC679-1BA9-4E8A-B5CD-72927CEF325B}" type="presOf" srcId="{F192C92B-B36E-4EE4-AF3A-64C6587073AD}" destId="{208F25F4-796D-48AD-9D62-A479CBDEF8D9}" srcOrd="0" destOrd="2" presId="urn:microsoft.com/office/officeart/2005/8/layout/vList2"/>
    <dgm:cxn modelId="{CFBB448C-5800-4349-8BF4-AB1BFEF8ACC3}" type="presOf" srcId="{DF9A3AF3-FDC6-48DF-B248-033C76911A01}" destId="{DEDB1EB5-D740-4623-B04D-8A4D1F5364E6}" srcOrd="0" destOrd="3" presId="urn:microsoft.com/office/officeart/2005/8/layout/vList2"/>
    <dgm:cxn modelId="{0323C799-5991-4FB9-8320-07431C60D9DB}" srcId="{AAF4B61F-6F4D-4E53-90C4-6720A242635E}" destId="{B89F5B74-D744-41B7-9486-275ABF3EC7C6}" srcOrd="2" destOrd="0" parTransId="{B564BD63-8355-4046-8240-EF7CC3089F32}" sibTransId="{1278DB92-05AD-434A-A6E8-64D3DED6C0F4}"/>
    <dgm:cxn modelId="{5874FF9C-FA35-4700-A31E-8C8193553F48}" type="presOf" srcId="{AB3DCC1F-FAAA-4F46-9003-A4BECE3FB91B}" destId="{208F25F4-796D-48AD-9D62-A479CBDEF8D9}" srcOrd="0" destOrd="1" presId="urn:microsoft.com/office/officeart/2005/8/layout/vList2"/>
    <dgm:cxn modelId="{7B91A9AA-4C42-47C0-9AAC-64B420F63DC3}" type="presOf" srcId="{7412A2AB-0BBA-4998-AE52-CE3562F44643}" destId="{DEDB1EB5-D740-4623-B04D-8A4D1F5364E6}" srcOrd="0" destOrd="4" presId="urn:microsoft.com/office/officeart/2005/8/layout/vList2"/>
    <dgm:cxn modelId="{AF25D3AB-8917-48E7-A9B7-ACC3673D6123}" srcId="{BC2A4418-67C0-4313-AB2B-925C19655153}" destId="{6DE5FFBA-89A9-4C36-B035-7D3726F0FBBA}" srcOrd="0" destOrd="0" parTransId="{1D2B03AE-E8E1-4620-AA9D-31E18D3EB830}" sibTransId="{D85F3814-BA36-4C4F-918E-6E94983F4FBD}"/>
    <dgm:cxn modelId="{2D8C47B0-5376-4039-B8FF-45DD6667D162}" srcId="{B89F5B74-D744-41B7-9486-275ABF3EC7C6}" destId="{DF9A3AF3-FDC6-48DF-B248-033C76911A01}" srcOrd="3" destOrd="0" parTransId="{83EAAECE-5082-4265-BEFA-3DD72BC41D32}" sibTransId="{EEFBB932-B8C8-4BE8-9874-CDD8FAECC0C9}"/>
    <dgm:cxn modelId="{99C047BC-73E9-4EDB-911A-9EF92CAEA137}" srcId="{AAF4B61F-6F4D-4E53-90C4-6720A242635E}" destId="{60FF5635-1ECD-4AE0-A58E-9F958417703C}" srcOrd="0" destOrd="0" parTransId="{D5BDEA1E-354A-4481-9480-36FF9465585E}" sibTransId="{190C9B58-3FB0-4E7D-B0EA-A19C4A8213A7}"/>
    <dgm:cxn modelId="{A105D6BC-707C-4701-842D-C4D63E93FA13}" srcId="{B89F5B74-D744-41B7-9486-275ABF3EC7C6}" destId="{58426379-0EAF-4FF2-A034-AFD513DB1CCF}" srcOrd="2" destOrd="0" parTransId="{F53B438D-F3E0-4B93-9835-6AACF4F7A09C}" sibTransId="{F57C665E-012B-40A9-AD56-D27DAFB9B4B9}"/>
    <dgm:cxn modelId="{CC8EF8D5-A461-4FD4-A8C7-FC125DE6BC47}" type="presOf" srcId="{B89F5B74-D744-41B7-9486-275ABF3EC7C6}" destId="{AF3BC21E-1BDD-48E5-A890-22CCC48FAC0C}" srcOrd="0" destOrd="0" presId="urn:microsoft.com/office/officeart/2005/8/layout/vList2"/>
    <dgm:cxn modelId="{A584F8DD-DBCA-44E6-BC04-2241D377AF87}" srcId="{B89F5B74-D744-41B7-9486-275ABF3EC7C6}" destId="{54388BE7-E6D3-4C53-9260-588F4192CBD3}" srcOrd="0" destOrd="0" parTransId="{61B9ED1C-7FFC-412C-9CEA-0153F6571243}" sibTransId="{6B62E62A-A088-440B-9E74-82C88B45847A}"/>
    <dgm:cxn modelId="{C8264DE8-F029-4906-89DF-3EFFD1C7E4F7}" type="presOf" srcId="{60FF5635-1ECD-4AE0-A58E-9F958417703C}" destId="{A075C031-1223-4D8F-BD6B-A108564F3288}" srcOrd="0" destOrd="0" presId="urn:microsoft.com/office/officeart/2005/8/layout/vList2"/>
    <dgm:cxn modelId="{76C7BDEF-8163-4BC5-9DD3-F6852AA2CB39}" srcId="{B89F5B74-D744-41B7-9486-275ABF3EC7C6}" destId="{7412A2AB-0BBA-4998-AE52-CE3562F44643}" srcOrd="4" destOrd="0" parTransId="{FF994D89-9B6A-4035-AC96-FB7DDAF03B08}" sibTransId="{047C9705-5F51-40B7-871A-C0CC85657C26}"/>
    <dgm:cxn modelId="{DF5CFEF1-759A-466D-BD4B-97AF202B6F9A}" type="presOf" srcId="{F0D38796-1C0A-4903-9C0D-510D2A47DD1D}" destId="{DEDB1EB5-D740-4623-B04D-8A4D1F5364E6}" srcOrd="0" destOrd="1" presId="urn:microsoft.com/office/officeart/2005/8/layout/vList2"/>
    <dgm:cxn modelId="{7BB8BEF8-A7A1-4BFD-A143-D1E7E3F2E8BB}" type="presOf" srcId="{BC2A4418-67C0-4313-AB2B-925C19655153}" destId="{4103C624-B779-449C-BDD1-DF408E18FA99}" srcOrd="0" destOrd="0" presId="urn:microsoft.com/office/officeart/2005/8/layout/vList2"/>
    <dgm:cxn modelId="{97017ED5-A365-4497-B74B-2412AB579A81}" type="presParOf" srcId="{BA6F1F7B-0D6A-4A94-8E63-CAF54AD1C6E4}" destId="{A075C031-1223-4D8F-BD6B-A108564F3288}" srcOrd="0" destOrd="0" presId="urn:microsoft.com/office/officeart/2005/8/layout/vList2"/>
    <dgm:cxn modelId="{1631607B-F6D5-4F07-808E-03453E8C83D1}" type="presParOf" srcId="{BA6F1F7B-0D6A-4A94-8E63-CAF54AD1C6E4}" destId="{B2C44383-A67F-4145-A66D-920A48787423}" srcOrd="1" destOrd="0" presId="urn:microsoft.com/office/officeart/2005/8/layout/vList2"/>
    <dgm:cxn modelId="{7A826A06-416A-4B7E-B3AC-63B24EC92E17}" type="presParOf" srcId="{BA6F1F7B-0D6A-4A94-8E63-CAF54AD1C6E4}" destId="{4103C624-B779-449C-BDD1-DF408E18FA99}" srcOrd="2" destOrd="0" presId="urn:microsoft.com/office/officeart/2005/8/layout/vList2"/>
    <dgm:cxn modelId="{CB6949A4-8D7F-4698-ACB1-B0A495F23021}" type="presParOf" srcId="{BA6F1F7B-0D6A-4A94-8E63-CAF54AD1C6E4}" destId="{208F25F4-796D-48AD-9D62-A479CBDEF8D9}" srcOrd="3" destOrd="0" presId="urn:microsoft.com/office/officeart/2005/8/layout/vList2"/>
    <dgm:cxn modelId="{D3EF0884-6404-432C-BD0B-AB1983E17810}" type="presParOf" srcId="{BA6F1F7B-0D6A-4A94-8E63-CAF54AD1C6E4}" destId="{AF3BC21E-1BDD-48E5-A890-22CCC48FAC0C}" srcOrd="4" destOrd="0" presId="urn:microsoft.com/office/officeart/2005/8/layout/vList2"/>
    <dgm:cxn modelId="{0CD89872-DAAD-4733-B9B7-2D88FBCD9B78}" type="presParOf" srcId="{BA6F1F7B-0D6A-4A94-8E63-CAF54AD1C6E4}" destId="{DEDB1EB5-D740-4623-B04D-8A4D1F5364E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661327-EDE0-47CC-8EAB-C83C86432F18}" type="doc">
      <dgm:prSet loTypeId="urn:microsoft.com/office/officeart/2008/layout/HexagonCluster" loCatId="picture" qsTypeId="urn:microsoft.com/office/officeart/2005/8/quickstyle/3d2" qsCatId="3D" csTypeId="urn:microsoft.com/office/officeart/2005/8/colors/accent1_2" csCatId="accent1" phldr="1"/>
      <dgm:spPr/>
      <dgm:t>
        <a:bodyPr/>
        <a:lstStyle/>
        <a:p>
          <a:endParaRPr lang="en-US"/>
        </a:p>
      </dgm:t>
    </dgm:pt>
    <dgm:pt modelId="{13582E54-7C68-4285-A397-3A45B7973D9F}">
      <dgm:prSet phldrT="[Text]"/>
      <dgm:spPr>
        <a:solidFill>
          <a:srgbClr val="FFC000"/>
        </a:solidFill>
      </dgm:spPr>
      <dgm:t>
        <a:bodyPr/>
        <a:lstStyle/>
        <a:p>
          <a:r>
            <a:rPr lang="en-US" dirty="0"/>
            <a:t>Economic Development</a:t>
          </a:r>
        </a:p>
      </dgm:t>
    </dgm:pt>
    <dgm:pt modelId="{B49EFD17-2E6D-43D1-822D-E487421C334E}" type="parTrans" cxnId="{152FBC33-026C-4F9C-89C6-EDB1B1B58B15}">
      <dgm:prSet/>
      <dgm:spPr/>
      <dgm:t>
        <a:bodyPr/>
        <a:lstStyle/>
        <a:p>
          <a:endParaRPr lang="en-US"/>
        </a:p>
      </dgm:t>
    </dgm:pt>
    <dgm:pt modelId="{D2CBD3D1-2D12-4E7E-A040-3E84823C62AF}" type="sibTrans" cxnId="{152FBC33-026C-4F9C-89C6-EDB1B1B58B15}">
      <dgm:prSet/>
      <dgm:spPr>
        <a:blipFill rotWithShape="1">
          <a:blip xmlns:r="http://schemas.openxmlformats.org/officeDocument/2006/relationships" r:embed="rId1"/>
          <a:stretch>
            <a:fillRect/>
          </a:stretch>
        </a:blipFill>
      </dgm:spPr>
      <dgm:t>
        <a:bodyPr/>
        <a:lstStyle/>
        <a:p>
          <a:endParaRPr lang="en-US"/>
        </a:p>
      </dgm:t>
    </dgm:pt>
    <dgm:pt modelId="{E3ABADDD-2095-4127-8818-FADA0A7894BD}">
      <dgm:prSet phldrT="[Text]"/>
      <dgm:spPr>
        <a:solidFill>
          <a:srgbClr val="00B050"/>
        </a:solidFill>
      </dgm:spPr>
      <dgm:t>
        <a:bodyPr/>
        <a:lstStyle/>
        <a:p>
          <a:r>
            <a:rPr lang="en-US" dirty="0"/>
            <a:t>International Affairs</a:t>
          </a:r>
        </a:p>
      </dgm:t>
    </dgm:pt>
    <dgm:pt modelId="{1189D076-4073-4878-9410-42664612D4D6}" type="parTrans" cxnId="{08290257-5DD9-429F-B4E9-813C22EE3A34}">
      <dgm:prSet/>
      <dgm:spPr/>
      <dgm:t>
        <a:bodyPr/>
        <a:lstStyle/>
        <a:p>
          <a:endParaRPr lang="en-US"/>
        </a:p>
      </dgm:t>
    </dgm:pt>
    <dgm:pt modelId="{4F643068-49A3-49EC-B3B0-02928CE0372E}" type="sibTrans" cxnId="{08290257-5DD9-429F-B4E9-813C22EE3A3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2B5605E5-2D26-407B-A098-CD6D5AFF07C5}">
      <dgm:prSet/>
      <dgm:spPr>
        <a:solidFill>
          <a:schemeClr val="accent2">
            <a:lumMod val="60000"/>
            <a:lumOff val="40000"/>
          </a:schemeClr>
        </a:solidFill>
      </dgm:spPr>
      <dgm:t>
        <a:bodyPr/>
        <a:lstStyle/>
        <a:p>
          <a:r>
            <a:rPr lang="en-US" dirty="0"/>
            <a:t>Campus Safety &amp; Resilience</a:t>
          </a:r>
        </a:p>
      </dgm:t>
    </dgm:pt>
    <dgm:pt modelId="{116E502F-5AAD-4471-9D3D-E91A8BFD5906}" type="parTrans" cxnId="{9CAC270F-3FD2-40DD-A0E9-36A4F9016921}">
      <dgm:prSet/>
      <dgm:spPr/>
      <dgm:t>
        <a:bodyPr/>
        <a:lstStyle/>
        <a:p>
          <a:endParaRPr lang="en-US"/>
        </a:p>
      </dgm:t>
    </dgm:pt>
    <dgm:pt modelId="{C9F0A81E-0852-40E5-9E89-7B537C1D631F}" type="sibTrans" cxnId="{9CAC270F-3FD2-40DD-A0E9-36A4F9016921}">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E9D35792-07CD-4F5E-851C-DED744C4A0AD}">
      <dgm:prSet/>
      <dgm:spPr>
        <a:solidFill>
          <a:schemeClr val="accent1">
            <a:lumMod val="50000"/>
          </a:schemeClr>
        </a:solidFill>
      </dgm:spPr>
      <dgm:t>
        <a:bodyPr/>
        <a:lstStyle/>
        <a:p>
          <a:r>
            <a:rPr lang="en-US" dirty="0"/>
            <a:t>Human Capital </a:t>
          </a:r>
        </a:p>
      </dgm:t>
    </dgm:pt>
    <dgm:pt modelId="{0C0CB99D-BE1F-457E-98AC-D969D5E2F87D}" type="parTrans" cxnId="{F57D4069-93F4-4683-B576-D016539C73BE}">
      <dgm:prSet/>
      <dgm:spPr/>
      <dgm:t>
        <a:bodyPr/>
        <a:lstStyle/>
        <a:p>
          <a:endParaRPr lang="en-US"/>
        </a:p>
      </dgm:t>
    </dgm:pt>
    <dgm:pt modelId="{8265DB8B-35F3-4EE1-85EA-7B6D86810FAA}" type="sibTrans" cxnId="{F57D4069-93F4-4683-B576-D016539C73BE}">
      <dgm:prSet/>
      <dgm:spPr>
        <a:blipFill rotWithShape="1">
          <a:blip xmlns:r="http://schemas.openxmlformats.org/officeDocument/2006/relationships" r:embed="rId4"/>
          <a:stretch>
            <a:fillRect/>
          </a:stretch>
        </a:blipFill>
      </dgm:spPr>
      <dgm:t>
        <a:bodyPr/>
        <a:lstStyle/>
        <a:p>
          <a:endParaRPr lang="en-US"/>
        </a:p>
      </dgm:t>
    </dgm:pt>
    <dgm:pt modelId="{17E358B1-3B6E-4C84-929F-049FDC3E6456}">
      <dgm:prSet/>
      <dgm:spPr>
        <a:solidFill>
          <a:schemeClr val="accent2">
            <a:lumMod val="60000"/>
            <a:lumOff val="40000"/>
          </a:schemeClr>
        </a:solidFill>
      </dgm:spPr>
      <dgm:t>
        <a:bodyPr/>
        <a:lstStyle/>
        <a:p>
          <a:r>
            <a:rPr lang="en-US" dirty="0"/>
            <a:t>Humanities Arts/Culture</a:t>
          </a:r>
        </a:p>
      </dgm:t>
    </dgm:pt>
    <dgm:pt modelId="{FAE5C1CA-D754-4372-B8AF-34B9D9B1E941}" type="parTrans" cxnId="{DAA1BF49-C28E-4B2D-9BDA-4C61D766C544}">
      <dgm:prSet/>
      <dgm:spPr/>
      <dgm:t>
        <a:bodyPr/>
        <a:lstStyle/>
        <a:p>
          <a:endParaRPr lang="en-US"/>
        </a:p>
      </dgm:t>
    </dgm:pt>
    <dgm:pt modelId="{FB671B4B-1C7E-4CA4-8D50-F5BB6FE8AC81}" type="sibTrans" cxnId="{DAA1BF49-C28E-4B2D-9BDA-4C61D766C544}">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56B91AA2-2E6C-4612-B8D0-13C71F8742B9}">
      <dgm:prSet/>
      <dgm:spPr>
        <a:solidFill>
          <a:srgbClr val="FFC000"/>
        </a:solidFill>
      </dgm:spPr>
      <dgm:t>
        <a:bodyPr/>
        <a:lstStyle/>
        <a:p>
          <a:r>
            <a:rPr lang="en-US"/>
            <a:t>Information &amp; Technology </a:t>
          </a:r>
        </a:p>
      </dgm:t>
    </dgm:pt>
    <dgm:pt modelId="{4970F210-DA19-4FC7-A05E-4305A17C88DF}" type="parTrans" cxnId="{A11FE6C0-394E-4342-830B-C270AE0EDEF5}">
      <dgm:prSet/>
      <dgm:spPr/>
      <dgm:t>
        <a:bodyPr/>
        <a:lstStyle/>
        <a:p>
          <a:endParaRPr lang="en-US"/>
        </a:p>
      </dgm:t>
    </dgm:pt>
    <dgm:pt modelId="{0BCDB761-7F74-4108-B1EC-0326005CB282}" type="sibTrans" cxnId="{A11FE6C0-394E-4342-830B-C270AE0EDEF5}">
      <dgm:prSet/>
      <dgm:spPr>
        <a:blipFill rotWithShape="1">
          <a:blip xmlns:r="http://schemas.openxmlformats.org/officeDocument/2006/relationships" r:embed="rId6"/>
          <a:stretch>
            <a:fillRect/>
          </a:stretch>
        </a:blipFill>
      </dgm:spPr>
      <dgm:t>
        <a:bodyPr/>
        <a:lstStyle/>
        <a:p>
          <a:endParaRPr lang="en-US"/>
        </a:p>
      </dgm:t>
    </dgm:pt>
    <dgm:pt modelId="{A9A67C01-1B02-4408-9352-BF05F3F57F92}">
      <dgm:prSet/>
      <dgm:spPr>
        <a:solidFill>
          <a:schemeClr val="accent2">
            <a:lumMod val="40000"/>
            <a:lumOff val="60000"/>
          </a:schemeClr>
        </a:solidFill>
      </dgm:spPr>
      <dgm:t>
        <a:bodyPr/>
        <a:lstStyle/>
        <a:p>
          <a:r>
            <a:rPr lang="en-US" dirty="0"/>
            <a:t>Federal Funding </a:t>
          </a:r>
        </a:p>
      </dgm:t>
    </dgm:pt>
    <dgm:pt modelId="{88D2E682-62CB-4BC9-A468-6B0B91008D7B}" type="parTrans" cxnId="{E8F6B4D6-E6F8-4308-B893-AC593956E7E6}">
      <dgm:prSet/>
      <dgm:spPr/>
      <dgm:t>
        <a:bodyPr/>
        <a:lstStyle/>
        <a:p>
          <a:endParaRPr lang="en-US"/>
        </a:p>
      </dgm:t>
    </dgm:pt>
    <dgm:pt modelId="{93428ACA-BF05-4245-9FC5-C02DC0037E44}" type="sibTrans" cxnId="{E8F6B4D6-E6F8-4308-B893-AC593956E7E6}">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8DCD637F-401A-4DF5-A237-51B37E3FD08A}">
      <dgm:prSet/>
      <dgm:spPr>
        <a:solidFill>
          <a:srgbClr val="92D050"/>
        </a:solidFill>
        <a:ln>
          <a:solidFill>
            <a:srgbClr val="92D050"/>
          </a:solidFill>
        </a:ln>
      </dgm:spPr>
      <dgm:t>
        <a:bodyPr/>
        <a:lstStyle/>
        <a:p>
          <a:r>
            <a:rPr lang="en-US" dirty="0"/>
            <a:t>STEM</a:t>
          </a:r>
        </a:p>
      </dgm:t>
    </dgm:pt>
    <dgm:pt modelId="{D14E7E87-065A-4E55-83BA-61815BE1A9D7}" type="parTrans" cxnId="{10CC75ED-0D48-419B-B0FB-D18D3A2DDFA2}">
      <dgm:prSet/>
      <dgm:spPr/>
      <dgm:t>
        <a:bodyPr/>
        <a:lstStyle/>
        <a:p>
          <a:endParaRPr lang="en-US"/>
        </a:p>
      </dgm:t>
    </dgm:pt>
    <dgm:pt modelId="{62B6E168-9D8D-4889-BC54-6EA135464E6C}" type="sibTrans" cxnId="{10CC75ED-0D48-419B-B0FB-D18D3A2DDFA2}">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9AA8DBE9-7EA2-4A85-8553-645822858A6A}" type="pres">
      <dgm:prSet presAssocID="{AB661327-EDE0-47CC-8EAB-C83C86432F18}" presName="Name0" presStyleCnt="0">
        <dgm:presLayoutVars>
          <dgm:chMax val="21"/>
          <dgm:chPref val="21"/>
        </dgm:presLayoutVars>
      </dgm:prSet>
      <dgm:spPr/>
    </dgm:pt>
    <dgm:pt modelId="{8FA8A16E-2CCE-4039-88BE-310B607D0EB1}" type="pres">
      <dgm:prSet presAssocID="{E9D35792-07CD-4F5E-851C-DED744C4A0AD}" presName="text1" presStyleCnt="0"/>
      <dgm:spPr/>
    </dgm:pt>
    <dgm:pt modelId="{1A98DCFE-4B7C-4179-9B40-D04A6EA23AEA}" type="pres">
      <dgm:prSet presAssocID="{E9D35792-07CD-4F5E-851C-DED744C4A0AD}" presName="textRepeatNode" presStyleLbl="alignNode1" presStyleIdx="0" presStyleCnt="8">
        <dgm:presLayoutVars>
          <dgm:chMax val="0"/>
          <dgm:chPref val="0"/>
          <dgm:bulletEnabled val="1"/>
        </dgm:presLayoutVars>
      </dgm:prSet>
      <dgm:spPr/>
    </dgm:pt>
    <dgm:pt modelId="{84F4ACDF-F155-4AEF-B5C0-115D239B23B8}" type="pres">
      <dgm:prSet presAssocID="{E9D35792-07CD-4F5E-851C-DED744C4A0AD}" presName="textaccent1" presStyleCnt="0"/>
      <dgm:spPr/>
    </dgm:pt>
    <dgm:pt modelId="{2E196E87-24B8-4207-9008-50FB6C79C3E7}" type="pres">
      <dgm:prSet presAssocID="{E9D35792-07CD-4F5E-851C-DED744C4A0AD}" presName="accentRepeatNode" presStyleLbl="solidAlignAcc1" presStyleIdx="0" presStyleCnt="16"/>
      <dgm:spPr/>
    </dgm:pt>
    <dgm:pt modelId="{2440F2DD-4158-4700-A06F-D25F344D82FA}" type="pres">
      <dgm:prSet presAssocID="{8265DB8B-35F3-4EE1-85EA-7B6D86810FAA}" presName="image1" presStyleCnt="0"/>
      <dgm:spPr/>
    </dgm:pt>
    <dgm:pt modelId="{D1ED86A3-E94D-48A7-833D-813A974E463C}" type="pres">
      <dgm:prSet presAssocID="{8265DB8B-35F3-4EE1-85EA-7B6D86810FAA}" presName="imageRepeatNode" presStyleLbl="alignAcc1" presStyleIdx="0" presStyleCnt="8"/>
      <dgm:spPr/>
    </dgm:pt>
    <dgm:pt modelId="{0FEE6DFA-E6DC-46D1-8BA3-F2559042E7E0}" type="pres">
      <dgm:prSet presAssocID="{8265DB8B-35F3-4EE1-85EA-7B6D86810FAA}" presName="imageaccent1" presStyleCnt="0"/>
      <dgm:spPr/>
    </dgm:pt>
    <dgm:pt modelId="{EB41BA6A-8511-43BC-9B9B-2A6E581304B5}" type="pres">
      <dgm:prSet presAssocID="{8265DB8B-35F3-4EE1-85EA-7B6D86810FAA}" presName="accentRepeatNode" presStyleLbl="solidAlignAcc1" presStyleIdx="1" presStyleCnt="16"/>
      <dgm:spPr/>
    </dgm:pt>
    <dgm:pt modelId="{D99F6C52-E92E-4FDD-AEC3-10223FC913B5}" type="pres">
      <dgm:prSet presAssocID="{13582E54-7C68-4285-A397-3A45B7973D9F}" presName="text2" presStyleCnt="0"/>
      <dgm:spPr/>
    </dgm:pt>
    <dgm:pt modelId="{9A81F455-B02C-4B06-815C-C5E283202484}" type="pres">
      <dgm:prSet presAssocID="{13582E54-7C68-4285-A397-3A45B7973D9F}" presName="textRepeatNode" presStyleLbl="alignNode1" presStyleIdx="1" presStyleCnt="8">
        <dgm:presLayoutVars>
          <dgm:chMax val="0"/>
          <dgm:chPref val="0"/>
          <dgm:bulletEnabled val="1"/>
        </dgm:presLayoutVars>
      </dgm:prSet>
      <dgm:spPr/>
    </dgm:pt>
    <dgm:pt modelId="{AE1EC385-885B-4395-82CD-7D8934F1D727}" type="pres">
      <dgm:prSet presAssocID="{13582E54-7C68-4285-A397-3A45B7973D9F}" presName="textaccent2" presStyleCnt="0"/>
      <dgm:spPr/>
    </dgm:pt>
    <dgm:pt modelId="{8FE4D0E2-A3AA-47A1-B881-604ED8B2C084}" type="pres">
      <dgm:prSet presAssocID="{13582E54-7C68-4285-A397-3A45B7973D9F}" presName="accentRepeatNode" presStyleLbl="solidAlignAcc1" presStyleIdx="2" presStyleCnt="16"/>
      <dgm:spPr/>
    </dgm:pt>
    <dgm:pt modelId="{2F8C8838-8301-48AE-912D-FBD05C25BB99}" type="pres">
      <dgm:prSet presAssocID="{D2CBD3D1-2D12-4E7E-A040-3E84823C62AF}" presName="image2" presStyleCnt="0"/>
      <dgm:spPr/>
    </dgm:pt>
    <dgm:pt modelId="{0C80F496-5267-48BD-B8F0-DE2F3E100BA9}" type="pres">
      <dgm:prSet presAssocID="{D2CBD3D1-2D12-4E7E-A040-3E84823C62AF}" presName="imageRepeatNode" presStyleLbl="alignAcc1" presStyleIdx="1" presStyleCnt="8"/>
      <dgm:spPr/>
    </dgm:pt>
    <dgm:pt modelId="{C21B3406-6709-4FD8-972D-B853A8CA19C8}" type="pres">
      <dgm:prSet presAssocID="{D2CBD3D1-2D12-4E7E-A040-3E84823C62AF}" presName="imageaccent2" presStyleCnt="0"/>
      <dgm:spPr/>
    </dgm:pt>
    <dgm:pt modelId="{3435417C-D075-455C-A899-ED0815F6C107}" type="pres">
      <dgm:prSet presAssocID="{D2CBD3D1-2D12-4E7E-A040-3E84823C62AF}" presName="accentRepeatNode" presStyleLbl="solidAlignAcc1" presStyleIdx="3" presStyleCnt="16"/>
      <dgm:spPr/>
    </dgm:pt>
    <dgm:pt modelId="{D0F7398A-9086-4CEA-A623-D58B19A53142}" type="pres">
      <dgm:prSet presAssocID="{2B5605E5-2D26-407B-A098-CD6D5AFF07C5}" presName="text3" presStyleCnt="0"/>
      <dgm:spPr/>
    </dgm:pt>
    <dgm:pt modelId="{14EF7216-A4B5-4E56-BF53-7F43969CFD70}" type="pres">
      <dgm:prSet presAssocID="{2B5605E5-2D26-407B-A098-CD6D5AFF07C5}" presName="textRepeatNode" presStyleLbl="alignNode1" presStyleIdx="2" presStyleCnt="8">
        <dgm:presLayoutVars>
          <dgm:chMax val="0"/>
          <dgm:chPref val="0"/>
          <dgm:bulletEnabled val="1"/>
        </dgm:presLayoutVars>
      </dgm:prSet>
      <dgm:spPr/>
    </dgm:pt>
    <dgm:pt modelId="{043EA844-D80A-4A55-8B1D-398807594622}" type="pres">
      <dgm:prSet presAssocID="{2B5605E5-2D26-407B-A098-CD6D5AFF07C5}" presName="textaccent3" presStyleCnt="0"/>
      <dgm:spPr/>
    </dgm:pt>
    <dgm:pt modelId="{46E2C044-F111-4D70-B4CB-9B285C4216BA}" type="pres">
      <dgm:prSet presAssocID="{2B5605E5-2D26-407B-A098-CD6D5AFF07C5}" presName="accentRepeatNode" presStyleLbl="solidAlignAcc1" presStyleIdx="4" presStyleCnt="16"/>
      <dgm:spPr/>
    </dgm:pt>
    <dgm:pt modelId="{703065A0-53BD-41B9-873B-F22A2BAE8EEA}" type="pres">
      <dgm:prSet presAssocID="{C9F0A81E-0852-40E5-9E89-7B537C1D631F}" presName="image3" presStyleCnt="0"/>
      <dgm:spPr/>
    </dgm:pt>
    <dgm:pt modelId="{5A44CE88-899D-4CBF-8171-EDF64908EE9E}" type="pres">
      <dgm:prSet presAssocID="{C9F0A81E-0852-40E5-9E89-7B537C1D631F}" presName="imageRepeatNode" presStyleLbl="alignAcc1" presStyleIdx="2" presStyleCnt="8"/>
      <dgm:spPr/>
    </dgm:pt>
    <dgm:pt modelId="{AFE6BBB3-187E-4A12-8A2E-7071E63F557F}" type="pres">
      <dgm:prSet presAssocID="{C9F0A81E-0852-40E5-9E89-7B537C1D631F}" presName="imageaccent3" presStyleCnt="0"/>
      <dgm:spPr/>
    </dgm:pt>
    <dgm:pt modelId="{5C792DF1-AB08-4769-8AD3-92B2D99C911A}" type="pres">
      <dgm:prSet presAssocID="{C9F0A81E-0852-40E5-9E89-7B537C1D631F}" presName="accentRepeatNode" presStyleLbl="solidAlignAcc1" presStyleIdx="5" presStyleCnt="16"/>
      <dgm:spPr/>
    </dgm:pt>
    <dgm:pt modelId="{71BD7C9C-D17A-4DD0-BFED-FD326EDBEE83}" type="pres">
      <dgm:prSet presAssocID="{A9A67C01-1B02-4408-9352-BF05F3F57F92}" presName="text4" presStyleCnt="0"/>
      <dgm:spPr/>
    </dgm:pt>
    <dgm:pt modelId="{040B5C3B-03D8-45B0-A952-13B6E68FB04B}" type="pres">
      <dgm:prSet presAssocID="{A9A67C01-1B02-4408-9352-BF05F3F57F92}" presName="textRepeatNode" presStyleLbl="alignNode1" presStyleIdx="3" presStyleCnt="8" custLinFactNeighborX="-6493" custLinFactNeighborY="13238">
        <dgm:presLayoutVars>
          <dgm:chMax val="0"/>
          <dgm:chPref val="0"/>
          <dgm:bulletEnabled val="1"/>
        </dgm:presLayoutVars>
      </dgm:prSet>
      <dgm:spPr/>
    </dgm:pt>
    <dgm:pt modelId="{65AD04B7-2DC3-4D12-A2D0-A248CD1ADCE3}" type="pres">
      <dgm:prSet presAssocID="{A9A67C01-1B02-4408-9352-BF05F3F57F92}" presName="textaccent4" presStyleCnt="0"/>
      <dgm:spPr/>
    </dgm:pt>
    <dgm:pt modelId="{24A6A7B3-C3E7-458D-A54F-D8AC3D2F50BC}" type="pres">
      <dgm:prSet presAssocID="{A9A67C01-1B02-4408-9352-BF05F3F57F92}" presName="accentRepeatNode" presStyleLbl="solidAlignAcc1" presStyleIdx="6" presStyleCnt="16"/>
      <dgm:spPr>
        <a:solidFill>
          <a:srgbClr val="FF0000"/>
        </a:solidFill>
      </dgm:spPr>
    </dgm:pt>
    <dgm:pt modelId="{CE516B37-0EC2-4BE0-B368-91BD5502EBB1}" type="pres">
      <dgm:prSet presAssocID="{93428ACA-BF05-4245-9FC5-C02DC0037E44}" presName="image4" presStyleCnt="0"/>
      <dgm:spPr/>
    </dgm:pt>
    <dgm:pt modelId="{B7EC25EB-B585-4B6A-9C84-0985485D8A5C}" type="pres">
      <dgm:prSet presAssocID="{93428ACA-BF05-4245-9FC5-C02DC0037E44}" presName="imageRepeatNode" presStyleLbl="alignAcc1" presStyleIdx="3" presStyleCnt="8"/>
      <dgm:spPr/>
    </dgm:pt>
    <dgm:pt modelId="{00E5E935-BB4D-4035-A9C1-131285010D5E}" type="pres">
      <dgm:prSet presAssocID="{93428ACA-BF05-4245-9FC5-C02DC0037E44}" presName="imageaccent4" presStyleCnt="0"/>
      <dgm:spPr/>
    </dgm:pt>
    <dgm:pt modelId="{E25CFBD5-8C9D-42F3-B157-00055E4DBE18}" type="pres">
      <dgm:prSet presAssocID="{93428ACA-BF05-4245-9FC5-C02DC0037E44}" presName="accentRepeatNode" presStyleLbl="solidAlignAcc1" presStyleIdx="7" presStyleCnt="16"/>
      <dgm:spPr/>
    </dgm:pt>
    <dgm:pt modelId="{D8219C0C-2137-4D03-B3FE-74C57962EDC0}" type="pres">
      <dgm:prSet presAssocID="{56B91AA2-2E6C-4612-B8D0-13C71F8742B9}" presName="text5" presStyleCnt="0"/>
      <dgm:spPr/>
    </dgm:pt>
    <dgm:pt modelId="{AA36B6EE-2103-40F6-BD7E-BF0E8F0A1A55}" type="pres">
      <dgm:prSet presAssocID="{56B91AA2-2E6C-4612-B8D0-13C71F8742B9}" presName="textRepeatNode" presStyleLbl="alignNode1" presStyleIdx="4" presStyleCnt="8">
        <dgm:presLayoutVars>
          <dgm:chMax val="0"/>
          <dgm:chPref val="0"/>
          <dgm:bulletEnabled val="1"/>
        </dgm:presLayoutVars>
      </dgm:prSet>
      <dgm:spPr/>
    </dgm:pt>
    <dgm:pt modelId="{C7E9EE1E-742F-4D2E-8C51-FE96D911E88B}" type="pres">
      <dgm:prSet presAssocID="{56B91AA2-2E6C-4612-B8D0-13C71F8742B9}" presName="textaccent5" presStyleCnt="0"/>
      <dgm:spPr/>
    </dgm:pt>
    <dgm:pt modelId="{51670D77-6869-45DD-8BC4-7EA6914EDE62}" type="pres">
      <dgm:prSet presAssocID="{56B91AA2-2E6C-4612-B8D0-13C71F8742B9}" presName="accentRepeatNode" presStyleLbl="solidAlignAcc1" presStyleIdx="8" presStyleCnt="16"/>
      <dgm:spPr/>
    </dgm:pt>
    <dgm:pt modelId="{5D9A6F9F-8578-45EA-8E3D-7770CB0D7061}" type="pres">
      <dgm:prSet presAssocID="{0BCDB761-7F74-4108-B1EC-0326005CB282}" presName="image5" presStyleCnt="0"/>
      <dgm:spPr/>
    </dgm:pt>
    <dgm:pt modelId="{D958DFBE-7A50-4FBB-82CC-BEC2684FF692}" type="pres">
      <dgm:prSet presAssocID="{0BCDB761-7F74-4108-B1EC-0326005CB282}" presName="imageRepeatNode" presStyleLbl="alignAcc1" presStyleIdx="4" presStyleCnt="8"/>
      <dgm:spPr/>
    </dgm:pt>
    <dgm:pt modelId="{ECF44188-3960-47C3-96F9-02BBE799FB6B}" type="pres">
      <dgm:prSet presAssocID="{0BCDB761-7F74-4108-B1EC-0326005CB282}" presName="imageaccent5" presStyleCnt="0"/>
      <dgm:spPr/>
    </dgm:pt>
    <dgm:pt modelId="{333453D3-18DA-4BC8-96C2-D9D96C1234C8}" type="pres">
      <dgm:prSet presAssocID="{0BCDB761-7F74-4108-B1EC-0326005CB282}" presName="accentRepeatNode" presStyleLbl="solidAlignAcc1" presStyleIdx="9" presStyleCnt="16"/>
      <dgm:spPr/>
    </dgm:pt>
    <dgm:pt modelId="{E3D64F8C-9646-495B-9AEB-3AB72FF2932C}" type="pres">
      <dgm:prSet presAssocID="{17E358B1-3B6E-4C84-929F-049FDC3E6456}" presName="text6" presStyleCnt="0"/>
      <dgm:spPr/>
    </dgm:pt>
    <dgm:pt modelId="{DC9D0EEF-F4B6-43B8-9B21-C33B8AFE37F9}" type="pres">
      <dgm:prSet presAssocID="{17E358B1-3B6E-4C84-929F-049FDC3E6456}" presName="textRepeatNode" presStyleLbl="alignNode1" presStyleIdx="5" presStyleCnt="8">
        <dgm:presLayoutVars>
          <dgm:chMax val="0"/>
          <dgm:chPref val="0"/>
          <dgm:bulletEnabled val="1"/>
        </dgm:presLayoutVars>
      </dgm:prSet>
      <dgm:spPr/>
    </dgm:pt>
    <dgm:pt modelId="{A4999CCD-EE5E-4A91-9F59-5EADE9A3484E}" type="pres">
      <dgm:prSet presAssocID="{17E358B1-3B6E-4C84-929F-049FDC3E6456}" presName="textaccent6" presStyleCnt="0"/>
      <dgm:spPr/>
    </dgm:pt>
    <dgm:pt modelId="{7F561159-BAE8-4C57-94CC-8A68ECF07192}" type="pres">
      <dgm:prSet presAssocID="{17E358B1-3B6E-4C84-929F-049FDC3E6456}" presName="accentRepeatNode" presStyleLbl="solidAlignAcc1" presStyleIdx="10" presStyleCnt="16"/>
      <dgm:spPr/>
    </dgm:pt>
    <dgm:pt modelId="{6D1CD272-EEC4-4E55-AC16-112F09DEC2EA}" type="pres">
      <dgm:prSet presAssocID="{FB671B4B-1C7E-4CA4-8D50-F5BB6FE8AC81}" presName="image6" presStyleCnt="0"/>
      <dgm:spPr/>
    </dgm:pt>
    <dgm:pt modelId="{A90D114A-A2A0-408C-9154-6634374A17C1}" type="pres">
      <dgm:prSet presAssocID="{FB671B4B-1C7E-4CA4-8D50-F5BB6FE8AC81}" presName="imageRepeatNode" presStyleLbl="alignAcc1" presStyleIdx="5" presStyleCnt="8"/>
      <dgm:spPr/>
    </dgm:pt>
    <dgm:pt modelId="{F14F1A35-F190-4E78-ACBF-9CD02142F91B}" type="pres">
      <dgm:prSet presAssocID="{FB671B4B-1C7E-4CA4-8D50-F5BB6FE8AC81}" presName="imageaccent6" presStyleCnt="0"/>
      <dgm:spPr/>
    </dgm:pt>
    <dgm:pt modelId="{824D7332-A0A1-4178-9EFE-915E0D6A62B2}" type="pres">
      <dgm:prSet presAssocID="{FB671B4B-1C7E-4CA4-8D50-F5BB6FE8AC81}" presName="accentRepeatNode" presStyleLbl="solidAlignAcc1" presStyleIdx="11" presStyleCnt="16"/>
      <dgm:spPr/>
    </dgm:pt>
    <dgm:pt modelId="{24186A10-13BA-4264-B773-3524F920A394}" type="pres">
      <dgm:prSet presAssocID="{8DCD637F-401A-4DF5-A237-51B37E3FD08A}" presName="text7" presStyleCnt="0"/>
      <dgm:spPr/>
    </dgm:pt>
    <dgm:pt modelId="{50AC92D0-396A-4C05-9C85-CA25400099D3}" type="pres">
      <dgm:prSet presAssocID="{8DCD637F-401A-4DF5-A237-51B37E3FD08A}" presName="textRepeatNode" presStyleLbl="alignNode1" presStyleIdx="6" presStyleCnt="8" custLinFactNeighborX="-4058" custLinFactNeighborY="-8865">
        <dgm:presLayoutVars>
          <dgm:chMax val="0"/>
          <dgm:chPref val="0"/>
          <dgm:bulletEnabled val="1"/>
        </dgm:presLayoutVars>
      </dgm:prSet>
      <dgm:spPr/>
    </dgm:pt>
    <dgm:pt modelId="{B8AC088A-F216-4C9A-AA96-F9BE31202AC9}" type="pres">
      <dgm:prSet presAssocID="{8DCD637F-401A-4DF5-A237-51B37E3FD08A}" presName="textaccent7" presStyleCnt="0"/>
      <dgm:spPr/>
    </dgm:pt>
    <dgm:pt modelId="{6A19B98A-E6FE-4C2F-ADF3-C6EE182C9808}" type="pres">
      <dgm:prSet presAssocID="{8DCD637F-401A-4DF5-A237-51B37E3FD08A}" presName="accentRepeatNode" presStyleLbl="solidAlignAcc1" presStyleIdx="12" presStyleCnt="16"/>
      <dgm:spPr/>
    </dgm:pt>
    <dgm:pt modelId="{A3BB33C6-2C80-4366-8423-EF619CD0A7C3}" type="pres">
      <dgm:prSet presAssocID="{62B6E168-9D8D-4889-BC54-6EA135464E6C}" presName="image7" presStyleCnt="0"/>
      <dgm:spPr/>
    </dgm:pt>
    <dgm:pt modelId="{A6E00363-52FC-4A20-AF38-390A2169720A}" type="pres">
      <dgm:prSet presAssocID="{62B6E168-9D8D-4889-BC54-6EA135464E6C}" presName="imageRepeatNode" presStyleLbl="alignAcc1" presStyleIdx="6" presStyleCnt="8"/>
      <dgm:spPr/>
    </dgm:pt>
    <dgm:pt modelId="{608A0628-6E16-4D99-AE1F-72CF3060B111}" type="pres">
      <dgm:prSet presAssocID="{62B6E168-9D8D-4889-BC54-6EA135464E6C}" presName="imageaccent7" presStyleCnt="0"/>
      <dgm:spPr/>
    </dgm:pt>
    <dgm:pt modelId="{CB0D17AB-D3A2-41C0-9967-0949D567D69A}" type="pres">
      <dgm:prSet presAssocID="{62B6E168-9D8D-4889-BC54-6EA135464E6C}" presName="accentRepeatNode" presStyleLbl="solidAlignAcc1" presStyleIdx="13" presStyleCnt="16"/>
      <dgm:spPr/>
    </dgm:pt>
    <dgm:pt modelId="{D0D87759-88B6-4AC0-8B9B-7A3CDE1F56BB}" type="pres">
      <dgm:prSet presAssocID="{E3ABADDD-2095-4127-8818-FADA0A7894BD}" presName="text8" presStyleCnt="0"/>
      <dgm:spPr/>
    </dgm:pt>
    <dgm:pt modelId="{4F758DCA-9606-4B35-BA67-94D264DB0F41}" type="pres">
      <dgm:prSet presAssocID="{E3ABADDD-2095-4127-8818-FADA0A7894BD}" presName="textRepeatNode" presStyleLbl="alignNode1" presStyleIdx="7" presStyleCnt="8">
        <dgm:presLayoutVars>
          <dgm:chMax val="0"/>
          <dgm:chPref val="0"/>
          <dgm:bulletEnabled val="1"/>
        </dgm:presLayoutVars>
      </dgm:prSet>
      <dgm:spPr/>
    </dgm:pt>
    <dgm:pt modelId="{1DB52B5D-37A4-41D7-980A-99A8C9BDC791}" type="pres">
      <dgm:prSet presAssocID="{E3ABADDD-2095-4127-8818-FADA0A7894BD}" presName="textaccent8" presStyleCnt="0"/>
      <dgm:spPr/>
    </dgm:pt>
    <dgm:pt modelId="{9BAFC19D-2092-4765-844F-D25127F01166}" type="pres">
      <dgm:prSet presAssocID="{E3ABADDD-2095-4127-8818-FADA0A7894BD}" presName="accentRepeatNode" presStyleLbl="solidAlignAcc1" presStyleIdx="14" presStyleCnt="16"/>
      <dgm:spPr/>
    </dgm:pt>
    <dgm:pt modelId="{DDE6F61A-6931-48ED-97EA-DF634F30B777}" type="pres">
      <dgm:prSet presAssocID="{4F643068-49A3-49EC-B3B0-02928CE0372E}" presName="image8" presStyleCnt="0"/>
      <dgm:spPr/>
    </dgm:pt>
    <dgm:pt modelId="{1E5E08B9-B591-4080-BDD2-48D035CB270C}" type="pres">
      <dgm:prSet presAssocID="{4F643068-49A3-49EC-B3B0-02928CE0372E}" presName="imageRepeatNode" presStyleLbl="alignAcc1" presStyleIdx="7" presStyleCnt="8"/>
      <dgm:spPr/>
    </dgm:pt>
    <dgm:pt modelId="{89764C67-C4E4-475F-B996-DB171A554129}" type="pres">
      <dgm:prSet presAssocID="{4F643068-49A3-49EC-B3B0-02928CE0372E}" presName="imageaccent8" presStyleCnt="0"/>
      <dgm:spPr/>
    </dgm:pt>
    <dgm:pt modelId="{26DB83FA-DA56-4078-82A6-5F6A5B531874}" type="pres">
      <dgm:prSet presAssocID="{4F643068-49A3-49EC-B3B0-02928CE0372E}" presName="accentRepeatNode" presStyleLbl="solidAlignAcc1" presStyleIdx="15" presStyleCnt="16"/>
      <dgm:spPr/>
    </dgm:pt>
  </dgm:ptLst>
  <dgm:cxnLst>
    <dgm:cxn modelId="{763F7E01-3034-4E8D-A753-F5DD8CC54C56}" type="presOf" srcId="{E3ABADDD-2095-4127-8818-FADA0A7894BD}" destId="{4F758DCA-9606-4B35-BA67-94D264DB0F41}" srcOrd="0" destOrd="0" presId="urn:microsoft.com/office/officeart/2008/layout/HexagonCluster"/>
    <dgm:cxn modelId="{AB8BAE02-1788-4A4F-8D37-B3A004DECD54}" type="presOf" srcId="{2B5605E5-2D26-407B-A098-CD6D5AFF07C5}" destId="{14EF7216-A4B5-4E56-BF53-7F43969CFD70}" srcOrd="0" destOrd="0" presId="urn:microsoft.com/office/officeart/2008/layout/HexagonCluster"/>
    <dgm:cxn modelId="{03C6D603-BB25-40CC-A8AB-3BEEB2C0D8C8}" type="presOf" srcId="{62B6E168-9D8D-4889-BC54-6EA135464E6C}" destId="{A6E00363-52FC-4A20-AF38-390A2169720A}" srcOrd="0" destOrd="0" presId="urn:microsoft.com/office/officeart/2008/layout/HexagonCluster"/>
    <dgm:cxn modelId="{9CAC270F-3FD2-40DD-A0E9-36A4F9016921}" srcId="{AB661327-EDE0-47CC-8EAB-C83C86432F18}" destId="{2B5605E5-2D26-407B-A098-CD6D5AFF07C5}" srcOrd="2" destOrd="0" parTransId="{116E502F-5AAD-4471-9D3D-E91A8BFD5906}" sibTransId="{C9F0A81E-0852-40E5-9E89-7B537C1D631F}"/>
    <dgm:cxn modelId="{C8ECD40F-DE69-4CDF-95F0-3F71A8BD0EAB}" type="presOf" srcId="{17E358B1-3B6E-4C84-929F-049FDC3E6456}" destId="{DC9D0EEF-F4B6-43B8-9B21-C33B8AFE37F9}" srcOrd="0" destOrd="0" presId="urn:microsoft.com/office/officeart/2008/layout/HexagonCluster"/>
    <dgm:cxn modelId="{38ED1E15-FE1A-4FA6-9484-9884C2D55EF9}" type="presOf" srcId="{93428ACA-BF05-4245-9FC5-C02DC0037E44}" destId="{B7EC25EB-B585-4B6A-9C84-0985485D8A5C}" srcOrd="0" destOrd="0" presId="urn:microsoft.com/office/officeart/2008/layout/HexagonCluster"/>
    <dgm:cxn modelId="{0EF3812B-A173-44E1-BE5C-4058EF74835B}" type="presOf" srcId="{8265DB8B-35F3-4EE1-85EA-7B6D86810FAA}" destId="{D1ED86A3-E94D-48A7-833D-813A974E463C}" srcOrd="0" destOrd="0" presId="urn:microsoft.com/office/officeart/2008/layout/HexagonCluster"/>
    <dgm:cxn modelId="{5087B031-A26F-4314-9070-4161BEECFFAD}" type="presOf" srcId="{8DCD637F-401A-4DF5-A237-51B37E3FD08A}" destId="{50AC92D0-396A-4C05-9C85-CA25400099D3}" srcOrd="0" destOrd="0" presId="urn:microsoft.com/office/officeart/2008/layout/HexagonCluster"/>
    <dgm:cxn modelId="{152FBC33-026C-4F9C-89C6-EDB1B1B58B15}" srcId="{AB661327-EDE0-47CC-8EAB-C83C86432F18}" destId="{13582E54-7C68-4285-A397-3A45B7973D9F}" srcOrd="1" destOrd="0" parTransId="{B49EFD17-2E6D-43D1-822D-E487421C334E}" sibTransId="{D2CBD3D1-2D12-4E7E-A040-3E84823C62AF}"/>
    <dgm:cxn modelId="{F438EB68-FF48-4F9D-9D61-DC86E472B2CC}" type="presOf" srcId="{A9A67C01-1B02-4408-9352-BF05F3F57F92}" destId="{040B5C3B-03D8-45B0-A952-13B6E68FB04B}" srcOrd="0" destOrd="0" presId="urn:microsoft.com/office/officeart/2008/layout/HexagonCluster"/>
    <dgm:cxn modelId="{F57D4069-93F4-4683-B576-D016539C73BE}" srcId="{AB661327-EDE0-47CC-8EAB-C83C86432F18}" destId="{E9D35792-07CD-4F5E-851C-DED744C4A0AD}" srcOrd="0" destOrd="0" parTransId="{0C0CB99D-BE1F-457E-98AC-D969D5E2F87D}" sibTransId="{8265DB8B-35F3-4EE1-85EA-7B6D86810FAA}"/>
    <dgm:cxn modelId="{DAA1BF49-C28E-4B2D-9BDA-4C61D766C544}" srcId="{AB661327-EDE0-47CC-8EAB-C83C86432F18}" destId="{17E358B1-3B6E-4C84-929F-049FDC3E6456}" srcOrd="5" destOrd="0" parTransId="{FAE5C1CA-D754-4372-B8AF-34B9D9B1E941}" sibTransId="{FB671B4B-1C7E-4CA4-8D50-F5BB6FE8AC81}"/>
    <dgm:cxn modelId="{3278DB76-7898-402E-A8F7-9D9692B506CF}" type="presOf" srcId="{E9D35792-07CD-4F5E-851C-DED744C4A0AD}" destId="{1A98DCFE-4B7C-4179-9B40-D04A6EA23AEA}" srcOrd="0" destOrd="0" presId="urn:microsoft.com/office/officeart/2008/layout/HexagonCluster"/>
    <dgm:cxn modelId="{08290257-5DD9-429F-B4E9-813C22EE3A34}" srcId="{AB661327-EDE0-47CC-8EAB-C83C86432F18}" destId="{E3ABADDD-2095-4127-8818-FADA0A7894BD}" srcOrd="7" destOrd="0" parTransId="{1189D076-4073-4878-9410-42664612D4D6}" sibTransId="{4F643068-49A3-49EC-B3B0-02928CE0372E}"/>
    <dgm:cxn modelId="{D4BB079C-3403-4231-A915-80DD812A5D92}" type="presOf" srcId="{FB671B4B-1C7E-4CA4-8D50-F5BB6FE8AC81}" destId="{A90D114A-A2A0-408C-9154-6634374A17C1}" srcOrd="0" destOrd="0" presId="urn:microsoft.com/office/officeart/2008/layout/HexagonCluster"/>
    <dgm:cxn modelId="{CEFF0CAE-E865-4465-9AB3-69DF4347CDFE}" type="presOf" srcId="{AB661327-EDE0-47CC-8EAB-C83C86432F18}" destId="{9AA8DBE9-7EA2-4A85-8553-645822858A6A}" srcOrd="0" destOrd="0" presId="urn:microsoft.com/office/officeart/2008/layout/HexagonCluster"/>
    <dgm:cxn modelId="{5FD837BA-17C4-4BEB-BB18-B202FDE63BE1}" type="presOf" srcId="{0BCDB761-7F74-4108-B1EC-0326005CB282}" destId="{D958DFBE-7A50-4FBB-82CC-BEC2684FF692}" srcOrd="0" destOrd="0" presId="urn:microsoft.com/office/officeart/2008/layout/HexagonCluster"/>
    <dgm:cxn modelId="{D7D799BF-B648-4D1D-9F1B-4E74C08B8F0D}" type="presOf" srcId="{4F643068-49A3-49EC-B3B0-02928CE0372E}" destId="{1E5E08B9-B591-4080-BDD2-48D035CB270C}" srcOrd="0" destOrd="0" presId="urn:microsoft.com/office/officeart/2008/layout/HexagonCluster"/>
    <dgm:cxn modelId="{A11FE6C0-394E-4342-830B-C270AE0EDEF5}" srcId="{AB661327-EDE0-47CC-8EAB-C83C86432F18}" destId="{56B91AA2-2E6C-4612-B8D0-13C71F8742B9}" srcOrd="4" destOrd="0" parTransId="{4970F210-DA19-4FC7-A05E-4305A17C88DF}" sibTransId="{0BCDB761-7F74-4108-B1EC-0326005CB282}"/>
    <dgm:cxn modelId="{AD0430D3-4A37-4A55-A2C1-71B1DA50BE21}" type="presOf" srcId="{13582E54-7C68-4285-A397-3A45B7973D9F}" destId="{9A81F455-B02C-4B06-815C-C5E283202484}" srcOrd="0" destOrd="0" presId="urn:microsoft.com/office/officeart/2008/layout/HexagonCluster"/>
    <dgm:cxn modelId="{E8F6B4D6-E6F8-4308-B893-AC593956E7E6}" srcId="{AB661327-EDE0-47CC-8EAB-C83C86432F18}" destId="{A9A67C01-1B02-4408-9352-BF05F3F57F92}" srcOrd="3" destOrd="0" parTransId="{88D2E682-62CB-4BC9-A468-6B0B91008D7B}" sibTransId="{93428ACA-BF05-4245-9FC5-C02DC0037E44}"/>
    <dgm:cxn modelId="{DA64C9E0-56C7-409B-9B92-381F636587CA}" type="presOf" srcId="{C9F0A81E-0852-40E5-9E89-7B537C1D631F}" destId="{5A44CE88-899D-4CBF-8171-EDF64908EE9E}" srcOrd="0" destOrd="0" presId="urn:microsoft.com/office/officeart/2008/layout/HexagonCluster"/>
    <dgm:cxn modelId="{4879F2E2-7151-4A68-A553-E2357BB46667}" type="presOf" srcId="{D2CBD3D1-2D12-4E7E-A040-3E84823C62AF}" destId="{0C80F496-5267-48BD-B8F0-DE2F3E100BA9}" srcOrd="0" destOrd="0" presId="urn:microsoft.com/office/officeart/2008/layout/HexagonCluster"/>
    <dgm:cxn modelId="{10CC75ED-0D48-419B-B0FB-D18D3A2DDFA2}" srcId="{AB661327-EDE0-47CC-8EAB-C83C86432F18}" destId="{8DCD637F-401A-4DF5-A237-51B37E3FD08A}" srcOrd="6" destOrd="0" parTransId="{D14E7E87-065A-4E55-83BA-61815BE1A9D7}" sibTransId="{62B6E168-9D8D-4889-BC54-6EA135464E6C}"/>
    <dgm:cxn modelId="{EEB886F0-DD3B-42A1-914A-7F894848D60C}" type="presOf" srcId="{56B91AA2-2E6C-4612-B8D0-13C71F8742B9}" destId="{AA36B6EE-2103-40F6-BD7E-BF0E8F0A1A55}" srcOrd="0" destOrd="0" presId="urn:microsoft.com/office/officeart/2008/layout/HexagonCluster"/>
    <dgm:cxn modelId="{ABB11A8B-83C1-4C5E-AE8F-19C14314E787}" type="presParOf" srcId="{9AA8DBE9-7EA2-4A85-8553-645822858A6A}" destId="{8FA8A16E-2CCE-4039-88BE-310B607D0EB1}" srcOrd="0" destOrd="0" presId="urn:microsoft.com/office/officeart/2008/layout/HexagonCluster"/>
    <dgm:cxn modelId="{75C74DB9-3411-400B-838C-91485F371BB9}" type="presParOf" srcId="{8FA8A16E-2CCE-4039-88BE-310B607D0EB1}" destId="{1A98DCFE-4B7C-4179-9B40-D04A6EA23AEA}" srcOrd="0" destOrd="0" presId="urn:microsoft.com/office/officeart/2008/layout/HexagonCluster"/>
    <dgm:cxn modelId="{D43A268F-16BF-4A3E-B8A9-CAD348160860}" type="presParOf" srcId="{9AA8DBE9-7EA2-4A85-8553-645822858A6A}" destId="{84F4ACDF-F155-4AEF-B5C0-115D239B23B8}" srcOrd="1" destOrd="0" presId="urn:microsoft.com/office/officeart/2008/layout/HexagonCluster"/>
    <dgm:cxn modelId="{11705A4B-ED68-44DA-AC03-1870EBC2BFA7}" type="presParOf" srcId="{84F4ACDF-F155-4AEF-B5C0-115D239B23B8}" destId="{2E196E87-24B8-4207-9008-50FB6C79C3E7}" srcOrd="0" destOrd="0" presId="urn:microsoft.com/office/officeart/2008/layout/HexagonCluster"/>
    <dgm:cxn modelId="{4C68EB63-DA30-444A-A324-54A2BABBD5B0}" type="presParOf" srcId="{9AA8DBE9-7EA2-4A85-8553-645822858A6A}" destId="{2440F2DD-4158-4700-A06F-D25F344D82FA}" srcOrd="2" destOrd="0" presId="urn:microsoft.com/office/officeart/2008/layout/HexagonCluster"/>
    <dgm:cxn modelId="{64A2778E-F8FF-40BD-870C-FE0D522E02FC}" type="presParOf" srcId="{2440F2DD-4158-4700-A06F-D25F344D82FA}" destId="{D1ED86A3-E94D-48A7-833D-813A974E463C}" srcOrd="0" destOrd="0" presId="urn:microsoft.com/office/officeart/2008/layout/HexagonCluster"/>
    <dgm:cxn modelId="{9BBF2C90-96EA-4B90-AC5A-7101BFF26A75}" type="presParOf" srcId="{9AA8DBE9-7EA2-4A85-8553-645822858A6A}" destId="{0FEE6DFA-E6DC-46D1-8BA3-F2559042E7E0}" srcOrd="3" destOrd="0" presId="urn:microsoft.com/office/officeart/2008/layout/HexagonCluster"/>
    <dgm:cxn modelId="{144D2DBA-8FE9-4C34-A5A3-4C830D2F3E65}" type="presParOf" srcId="{0FEE6DFA-E6DC-46D1-8BA3-F2559042E7E0}" destId="{EB41BA6A-8511-43BC-9B9B-2A6E581304B5}" srcOrd="0" destOrd="0" presId="urn:microsoft.com/office/officeart/2008/layout/HexagonCluster"/>
    <dgm:cxn modelId="{5B1D6B7F-5F0F-4551-AEA6-414C8CA57372}" type="presParOf" srcId="{9AA8DBE9-7EA2-4A85-8553-645822858A6A}" destId="{D99F6C52-E92E-4FDD-AEC3-10223FC913B5}" srcOrd="4" destOrd="0" presId="urn:microsoft.com/office/officeart/2008/layout/HexagonCluster"/>
    <dgm:cxn modelId="{B7CCF4D4-388B-47C8-A079-F0D158563AFA}" type="presParOf" srcId="{D99F6C52-E92E-4FDD-AEC3-10223FC913B5}" destId="{9A81F455-B02C-4B06-815C-C5E283202484}" srcOrd="0" destOrd="0" presId="urn:microsoft.com/office/officeart/2008/layout/HexagonCluster"/>
    <dgm:cxn modelId="{8ABFBB7B-DBC1-4FDE-8C2E-F70F3D73FF19}" type="presParOf" srcId="{9AA8DBE9-7EA2-4A85-8553-645822858A6A}" destId="{AE1EC385-885B-4395-82CD-7D8934F1D727}" srcOrd="5" destOrd="0" presId="urn:microsoft.com/office/officeart/2008/layout/HexagonCluster"/>
    <dgm:cxn modelId="{6C95B657-8C4B-4725-AA5E-62A8289CBA66}" type="presParOf" srcId="{AE1EC385-885B-4395-82CD-7D8934F1D727}" destId="{8FE4D0E2-A3AA-47A1-B881-604ED8B2C084}" srcOrd="0" destOrd="0" presId="urn:microsoft.com/office/officeart/2008/layout/HexagonCluster"/>
    <dgm:cxn modelId="{976E6C87-3077-4750-9ADE-F54F95D8A9C6}" type="presParOf" srcId="{9AA8DBE9-7EA2-4A85-8553-645822858A6A}" destId="{2F8C8838-8301-48AE-912D-FBD05C25BB99}" srcOrd="6" destOrd="0" presId="urn:microsoft.com/office/officeart/2008/layout/HexagonCluster"/>
    <dgm:cxn modelId="{78E16667-3218-449E-BCBE-D349D52BEE70}" type="presParOf" srcId="{2F8C8838-8301-48AE-912D-FBD05C25BB99}" destId="{0C80F496-5267-48BD-B8F0-DE2F3E100BA9}" srcOrd="0" destOrd="0" presId="urn:microsoft.com/office/officeart/2008/layout/HexagonCluster"/>
    <dgm:cxn modelId="{F7E5D148-7705-4051-87FE-63FF223EE89F}" type="presParOf" srcId="{9AA8DBE9-7EA2-4A85-8553-645822858A6A}" destId="{C21B3406-6709-4FD8-972D-B853A8CA19C8}" srcOrd="7" destOrd="0" presId="urn:microsoft.com/office/officeart/2008/layout/HexagonCluster"/>
    <dgm:cxn modelId="{FB5C82C7-D83F-4A7A-ADF3-E189E1BEDC06}" type="presParOf" srcId="{C21B3406-6709-4FD8-972D-B853A8CA19C8}" destId="{3435417C-D075-455C-A899-ED0815F6C107}" srcOrd="0" destOrd="0" presId="urn:microsoft.com/office/officeart/2008/layout/HexagonCluster"/>
    <dgm:cxn modelId="{8918F70B-7CA1-4EF9-BC84-657F0843EE7D}" type="presParOf" srcId="{9AA8DBE9-7EA2-4A85-8553-645822858A6A}" destId="{D0F7398A-9086-4CEA-A623-D58B19A53142}" srcOrd="8" destOrd="0" presId="urn:microsoft.com/office/officeart/2008/layout/HexagonCluster"/>
    <dgm:cxn modelId="{3A549849-B5E9-41DF-B634-B6F9013145E6}" type="presParOf" srcId="{D0F7398A-9086-4CEA-A623-D58B19A53142}" destId="{14EF7216-A4B5-4E56-BF53-7F43969CFD70}" srcOrd="0" destOrd="0" presId="urn:microsoft.com/office/officeart/2008/layout/HexagonCluster"/>
    <dgm:cxn modelId="{D29334F2-D073-42D8-93E7-2EF4ECF59DBD}" type="presParOf" srcId="{9AA8DBE9-7EA2-4A85-8553-645822858A6A}" destId="{043EA844-D80A-4A55-8B1D-398807594622}" srcOrd="9" destOrd="0" presId="urn:microsoft.com/office/officeart/2008/layout/HexagonCluster"/>
    <dgm:cxn modelId="{28B0815D-4768-4B92-8ED3-8961A045007C}" type="presParOf" srcId="{043EA844-D80A-4A55-8B1D-398807594622}" destId="{46E2C044-F111-4D70-B4CB-9B285C4216BA}" srcOrd="0" destOrd="0" presId="urn:microsoft.com/office/officeart/2008/layout/HexagonCluster"/>
    <dgm:cxn modelId="{26542AEA-38A2-4201-86BF-88A28BF3B039}" type="presParOf" srcId="{9AA8DBE9-7EA2-4A85-8553-645822858A6A}" destId="{703065A0-53BD-41B9-873B-F22A2BAE8EEA}" srcOrd="10" destOrd="0" presId="urn:microsoft.com/office/officeart/2008/layout/HexagonCluster"/>
    <dgm:cxn modelId="{5FDD0BE4-9795-42A1-97F0-3CC8E46E03A6}" type="presParOf" srcId="{703065A0-53BD-41B9-873B-F22A2BAE8EEA}" destId="{5A44CE88-899D-4CBF-8171-EDF64908EE9E}" srcOrd="0" destOrd="0" presId="urn:microsoft.com/office/officeart/2008/layout/HexagonCluster"/>
    <dgm:cxn modelId="{F70C1013-4015-4EE9-B9A1-6B45AEBA3AC7}" type="presParOf" srcId="{9AA8DBE9-7EA2-4A85-8553-645822858A6A}" destId="{AFE6BBB3-187E-4A12-8A2E-7071E63F557F}" srcOrd="11" destOrd="0" presId="urn:microsoft.com/office/officeart/2008/layout/HexagonCluster"/>
    <dgm:cxn modelId="{D81A5338-77E1-4A02-ABDF-FE408D09944C}" type="presParOf" srcId="{AFE6BBB3-187E-4A12-8A2E-7071E63F557F}" destId="{5C792DF1-AB08-4769-8AD3-92B2D99C911A}" srcOrd="0" destOrd="0" presId="urn:microsoft.com/office/officeart/2008/layout/HexagonCluster"/>
    <dgm:cxn modelId="{132C3DA2-0A8B-4310-A960-E82E407AE2D8}" type="presParOf" srcId="{9AA8DBE9-7EA2-4A85-8553-645822858A6A}" destId="{71BD7C9C-D17A-4DD0-BFED-FD326EDBEE83}" srcOrd="12" destOrd="0" presId="urn:microsoft.com/office/officeart/2008/layout/HexagonCluster"/>
    <dgm:cxn modelId="{89849D91-C715-4224-AB1A-290EEBEC2BA7}" type="presParOf" srcId="{71BD7C9C-D17A-4DD0-BFED-FD326EDBEE83}" destId="{040B5C3B-03D8-45B0-A952-13B6E68FB04B}" srcOrd="0" destOrd="0" presId="urn:microsoft.com/office/officeart/2008/layout/HexagonCluster"/>
    <dgm:cxn modelId="{896F63CB-D252-4B92-B8D2-287CFD097490}" type="presParOf" srcId="{9AA8DBE9-7EA2-4A85-8553-645822858A6A}" destId="{65AD04B7-2DC3-4D12-A2D0-A248CD1ADCE3}" srcOrd="13" destOrd="0" presId="urn:microsoft.com/office/officeart/2008/layout/HexagonCluster"/>
    <dgm:cxn modelId="{87DCED4A-820A-4D94-9765-3E77FC5601D0}" type="presParOf" srcId="{65AD04B7-2DC3-4D12-A2D0-A248CD1ADCE3}" destId="{24A6A7B3-C3E7-458D-A54F-D8AC3D2F50BC}" srcOrd="0" destOrd="0" presId="urn:microsoft.com/office/officeart/2008/layout/HexagonCluster"/>
    <dgm:cxn modelId="{C3FBCAD3-8FF9-4D15-934E-D29947B98636}" type="presParOf" srcId="{9AA8DBE9-7EA2-4A85-8553-645822858A6A}" destId="{CE516B37-0EC2-4BE0-B368-91BD5502EBB1}" srcOrd="14" destOrd="0" presId="urn:microsoft.com/office/officeart/2008/layout/HexagonCluster"/>
    <dgm:cxn modelId="{FD464F8F-5DB7-4EDA-A89D-5004E78203D9}" type="presParOf" srcId="{CE516B37-0EC2-4BE0-B368-91BD5502EBB1}" destId="{B7EC25EB-B585-4B6A-9C84-0985485D8A5C}" srcOrd="0" destOrd="0" presId="urn:microsoft.com/office/officeart/2008/layout/HexagonCluster"/>
    <dgm:cxn modelId="{1DA2B801-49B6-4FC5-9A2E-7904732A9B02}" type="presParOf" srcId="{9AA8DBE9-7EA2-4A85-8553-645822858A6A}" destId="{00E5E935-BB4D-4035-A9C1-131285010D5E}" srcOrd="15" destOrd="0" presId="urn:microsoft.com/office/officeart/2008/layout/HexagonCluster"/>
    <dgm:cxn modelId="{363D56FE-47E8-480A-87C5-B9E02F342051}" type="presParOf" srcId="{00E5E935-BB4D-4035-A9C1-131285010D5E}" destId="{E25CFBD5-8C9D-42F3-B157-00055E4DBE18}" srcOrd="0" destOrd="0" presId="urn:microsoft.com/office/officeart/2008/layout/HexagonCluster"/>
    <dgm:cxn modelId="{F488975C-6928-4340-9D63-A2A55B96A01E}" type="presParOf" srcId="{9AA8DBE9-7EA2-4A85-8553-645822858A6A}" destId="{D8219C0C-2137-4D03-B3FE-74C57962EDC0}" srcOrd="16" destOrd="0" presId="urn:microsoft.com/office/officeart/2008/layout/HexagonCluster"/>
    <dgm:cxn modelId="{32CCCD79-7796-42EF-AE86-CDFECC42F6C6}" type="presParOf" srcId="{D8219C0C-2137-4D03-B3FE-74C57962EDC0}" destId="{AA36B6EE-2103-40F6-BD7E-BF0E8F0A1A55}" srcOrd="0" destOrd="0" presId="urn:microsoft.com/office/officeart/2008/layout/HexagonCluster"/>
    <dgm:cxn modelId="{29508523-B271-49F7-8B16-5AD95D960844}" type="presParOf" srcId="{9AA8DBE9-7EA2-4A85-8553-645822858A6A}" destId="{C7E9EE1E-742F-4D2E-8C51-FE96D911E88B}" srcOrd="17" destOrd="0" presId="urn:microsoft.com/office/officeart/2008/layout/HexagonCluster"/>
    <dgm:cxn modelId="{A2AD68B8-F7CA-4A06-99D5-FDBC9AB7EEDC}" type="presParOf" srcId="{C7E9EE1E-742F-4D2E-8C51-FE96D911E88B}" destId="{51670D77-6869-45DD-8BC4-7EA6914EDE62}" srcOrd="0" destOrd="0" presId="urn:microsoft.com/office/officeart/2008/layout/HexagonCluster"/>
    <dgm:cxn modelId="{D0FCCC7C-9091-48EE-9AEB-601472994750}" type="presParOf" srcId="{9AA8DBE9-7EA2-4A85-8553-645822858A6A}" destId="{5D9A6F9F-8578-45EA-8E3D-7770CB0D7061}" srcOrd="18" destOrd="0" presId="urn:microsoft.com/office/officeart/2008/layout/HexagonCluster"/>
    <dgm:cxn modelId="{1009B0A7-CF2E-4ADF-B119-A0F5883192DF}" type="presParOf" srcId="{5D9A6F9F-8578-45EA-8E3D-7770CB0D7061}" destId="{D958DFBE-7A50-4FBB-82CC-BEC2684FF692}" srcOrd="0" destOrd="0" presId="urn:microsoft.com/office/officeart/2008/layout/HexagonCluster"/>
    <dgm:cxn modelId="{D03F283B-ABDA-4E29-BFC6-BB2A617C1212}" type="presParOf" srcId="{9AA8DBE9-7EA2-4A85-8553-645822858A6A}" destId="{ECF44188-3960-47C3-96F9-02BBE799FB6B}" srcOrd="19" destOrd="0" presId="urn:microsoft.com/office/officeart/2008/layout/HexagonCluster"/>
    <dgm:cxn modelId="{AA20DBED-65C5-433C-88E6-DBB36B2F5A09}" type="presParOf" srcId="{ECF44188-3960-47C3-96F9-02BBE799FB6B}" destId="{333453D3-18DA-4BC8-96C2-D9D96C1234C8}" srcOrd="0" destOrd="0" presId="urn:microsoft.com/office/officeart/2008/layout/HexagonCluster"/>
    <dgm:cxn modelId="{CBDE8214-75BD-43D0-8991-EF138B18CF35}" type="presParOf" srcId="{9AA8DBE9-7EA2-4A85-8553-645822858A6A}" destId="{E3D64F8C-9646-495B-9AEB-3AB72FF2932C}" srcOrd="20" destOrd="0" presId="urn:microsoft.com/office/officeart/2008/layout/HexagonCluster"/>
    <dgm:cxn modelId="{3E9F2619-E414-48F1-BB00-66FDB2D239D0}" type="presParOf" srcId="{E3D64F8C-9646-495B-9AEB-3AB72FF2932C}" destId="{DC9D0EEF-F4B6-43B8-9B21-C33B8AFE37F9}" srcOrd="0" destOrd="0" presId="urn:microsoft.com/office/officeart/2008/layout/HexagonCluster"/>
    <dgm:cxn modelId="{6C55469E-3A0E-409B-B7EA-A54C2E04FAB2}" type="presParOf" srcId="{9AA8DBE9-7EA2-4A85-8553-645822858A6A}" destId="{A4999CCD-EE5E-4A91-9F59-5EADE9A3484E}" srcOrd="21" destOrd="0" presId="urn:microsoft.com/office/officeart/2008/layout/HexagonCluster"/>
    <dgm:cxn modelId="{FEF8A476-44DE-43C2-8D83-82590549D7CD}" type="presParOf" srcId="{A4999CCD-EE5E-4A91-9F59-5EADE9A3484E}" destId="{7F561159-BAE8-4C57-94CC-8A68ECF07192}" srcOrd="0" destOrd="0" presId="urn:microsoft.com/office/officeart/2008/layout/HexagonCluster"/>
    <dgm:cxn modelId="{8D944B2A-98CE-4283-BCC5-5EA30CFA79C2}" type="presParOf" srcId="{9AA8DBE9-7EA2-4A85-8553-645822858A6A}" destId="{6D1CD272-EEC4-4E55-AC16-112F09DEC2EA}" srcOrd="22" destOrd="0" presId="urn:microsoft.com/office/officeart/2008/layout/HexagonCluster"/>
    <dgm:cxn modelId="{1E651FF5-D2EE-436E-9CD4-B79400C5CC33}" type="presParOf" srcId="{6D1CD272-EEC4-4E55-AC16-112F09DEC2EA}" destId="{A90D114A-A2A0-408C-9154-6634374A17C1}" srcOrd="0" destOrd="0" presId="urn:microsoft.com/office/officeart/2008/layout/HexagonCluster"/>
    <dgm:cxn modelId="{54437FDE-095C-443C-A52C-B5C46939195B}" type="presParOf" srcId="{9AA8DBE9-7EA2-4A85-8553-645822858A6A}" destId="{F14F1A35-F190-4E78-ACBF-9CD02142F91B}" srcOrd="23" destOrd="0" presId="urn:microsoft.com/office/officeart/2008/layout/HexagonCluster"/>
    <dgm:cxn modelId="{E6592A5B-841B-40A8-B62B-B9A426F43C7B}" type="presParOf" srcId="{F14F1A35-F190-4E78-ACBF-9CD02142F91B}" destId="{824D7332-A0A1-4178-9EFE-915E0D6A62B2}" srcOrd="0" destOrd="0" presId="urn:microsoft.com/office/officeart/2008/layout/HexagonCluster"/>
    <dgm:cxn modelId="{442B896A-2BFC-4161-AD96-340C36C38A03}" type="presParOf" srcId="{9AA8DBE9-7EA2-4A85-8553-645822858A6A}" destId="{24186A10-13BA-4264-B773-3524F920A394}" srcOrd="24" destOrd="0" presId="urn:microsoft.com/office/officeart/2008/layout/HexagonCluster"/>
    <dgm:cxn modelId="{D88CF068-7A26-48DB-8576-38B46FF1D2AE}" type="presParOf" srcId="{24186A10-13BA-4264-B773-3524F920A394}" destId="{50AC92D0-396A-4C05-9C85-CA25400099D3}" srcOrd="0" destOrd="0" presId="urn:microsoft.com/office/officeart/2008/layout/HexagonCluster"/>
    <dgm:cxn modelId="{E3124801-96C2-44AE-A504-1600EE5671D8}" type="presParOf" srcId="{9AA8DBE9-7EA2-4A85-8553-645822858A6A}" destId="{B8AC088A-F216-4C9A-AA96-F9BE31202AC9}" srcOrd="25" destOrd="0" presId="urn:microsoft.com/office/officeart/2008/layout/HexagonCluster"/>
    <dgm:cxn modelId="{2D37A61B-72BE-4B58-AFE4-703BC32D7508}" type="presParOf" srcId="{B8AC088A-F216-4C9A-AA96-F9BE31202AC9}" destId="{6A19B98A-E6FE-4C2F-ADF3-C6EE182C9808}" srcOrd="0" destOrd="0" presId="urn:microsoft.com/office/officeart/2008/layout/HexagonCluster"/>
    <dgm:cxn modelId="{58DE0916-9F0D-4A2E-A802-F7FEDFBD4D98}" type="presParOf" srcId="{9AA8DBE9-7EA2-4A85-8553-645822858A6A}" destId="{A3BB33C6-2C80-4366-8423-EF619CD0A7C3}" srcOrd="26" destOrd="0" presId="urn:microsoft.com/office/officeart/2008/layout/HexagonCluster"/>
    <dgm:cxn modelId="{A494970B-F458-4968-8FC1-736084883976}" type="presParOf" srcId="{A3BB33C6-2C80-4366-8423-EF619CD0A7C3}" destId="{A6E00363-52FC-4A20-AF38-390A2169720A}" srcOrd="0" destOrd="0" presId="urn:microsoft.com/office/officeart/2008/layout/HexagonCluster"/>
    <dgm:cxn modelId="{B5D4404C-BADE-4348-8C5C-8C913C7443E9}" type="presParOf" srcId="{9AA8DBE9-7EA2-4A85-8553-645822858A6A}" destId="{608A0628-6E16-4D99-AE1F-72CF3060B111}" srcOrd="27" destOrd="0" presId="urn:microsoft.com/office/officeart/2008/layout/HexagonCluster"/>
    <dgm:cxn modelId="{3FC15376-4D5E-48AA-86B4-37F49266A611}" type="presParOf" srcId="{608A0628-6E16-4D99-AE1F-72CF3060B111}" destId="{CB0D17AB-D3A2-41C0-9967-0949D567D69A}" srcOrd="0" destOrd="0" presId="urn:microsoft.com/office/officeart/2008/layout/HexagonCluster"/>
    <dgm:cxn modelId="{FFF32B50-385F-40A3-83DB-7FE2F3A54806}" type="presParOf" srcId="{9AA8DBE9-7EA2-4A85-8553-645822858A6A}" destId="{D0D87759-88B6-4AC0-8B9B-7A3CDE1F56BB}" srcOrd="28" destOrd="0" presId="urn:microsoft.com/office/officeart/2008/layout/HexagonCluster"/>
    <dgm:cxn modelId="{A0D5B618-3727-40D2-B97A-100FBA23BEE4}" type="presParOf" srcId="{D0D87759-88B6-4AC0-8B9B-7A3CDE1F56BB}" destId="{4F758DCA-9606-4B35-BA67-94D264DB0F41}" srcOrd="0" destOrd="0" presId="urn:microsoft.com/office/officeart/2008/layout/HexagonCluster"/>
    <dgm:cxn modelId="{1C9BAD9F-2110-4523-B6D2-00194F8951FC}" type="presParOf" srcId="{9AA8DBE9-7EA2-4A85-8553-645822858A6A}" destId="{1DB52B5D-37A4-41D7-980A-99A8C9BDC791}" srcOrd="29" destOrd="0" presId="urn:microsoft.com/office/officeart/2008/layout/HexagonCluster"/>
    <dgm:cxn modelId="{51A53FAB-B016-44E1-A75F-4D514B94F423}" type="presParOf" srcId="{1DB52B5D-37A4-41D7-980A-99A8C9BDC791}" destId="{9BAFC19D-2092-4765-844F-D25127F01166}" srcOrd="0" destOrd="0" presId="urn:microsoft.com/office/officeart/2008/layout/HexagonCluster"/>
    <dgm:cxn modelId="{CB52D0C2-3D27-4D74-9DC4-243DFF2554AE}" type="presParOf" srcId="{9AA8DBE9-7EA2-4A85-8553-645822858A6A}" destId="{DDE6F61A-6931-48ED-97EA-DF634F30B777}" srcOrd="30" destOrd="0" presId="urn:microsoft.com/office/officeart/2008/layout/HexagonCluster"/>
    <dgm:cxn modelId="{37ECB3B4-3649-47FD-9BDE-2D5BB7268C99}" type="presParOf" srcId="{DDE6F61A-6931-48ED-97EA-DF634F30B777}" destId="{1E5E08B9-B591-4080-BDD2-48D035CB270C}" srcOrd="0" destOrd="0" presId="urn:microsoft.com/office/officeart/2008/layout/HexagonCluster"/>
    <dgm:cxn modelId="{32E367F1-2555-4263-8DE0-35CDB5A1BDDE}" type="presParOf" srcId="{9AA8DBE9-7EA2-4A85-8553-645822858A6A}" destId="{89764C67-C4E4-475F-B996-DB171A554129}" srcOrd="31" destOrd="0" presId="urn:microsoft.com/office/officeart/2008/layout/HexagonCluster"/>
    <dgm:cxn modelId="{F2349BE8-4934-4555-8740-7819B69CC447}" type="presParOf" srcId="{89764C67-C4E4-475F-B996-DB171A554129}" destId="{26DB83FA-DA56-4078-82A6-5F6A5B531874}"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6FB3D-F33F-4E71-A860-7C85A702BBFF}">
      <dsp:nvSpPr>
        <dsp:cNvPr id="0" name=""/>
        <dsp:cNvSpPr/>
      </dsp:nvSpPr>
      <dsp:spPr>
        <a:xfrm>
          <a:off x="3808809" y="1540630"/>
          <a:ext cx="2694760" cy="467685"/>
        </a:xfrm>
        <a:custGeom>
          <a:avLst/>
          <a:gdLst/>
          <a:ahLst/>
          <a:cxnLst/>
          <a:rect l="0" t="0" r="0" b="0"/>
          <a:pathLst>
            <a:path>
              <a:moveTo>
                <a:pt x="0" y="0"/>
              </a:moveTo>
              <a:lnTo>
                <a:pt x="0" y="233842"/>
              </a:lnTo>
              <a:lnTo>
                <a:pt x="2694760" y="233842"/>
              </a:lnTo>
              <a:lnTo>
                <a:pt x="2694760" y="467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DF9A19-92FA-469B-AEF6-41F990F3482A}">
      <dsp:nvSpPr>
        <dsp:cNvPr id="0" name=""/>
        <dsp:cNvSpPr/>
      </dsp:nvSpPr>
      <dsp:spPr>
        <a:xfrm>
          <a:off x="3763089" y="1540630"/>
          <a:ext cx="91440" cy="467685"/>
        </a:xfrm>
        <a:custGeom>
          <a:avLst/>
          <a:gdLst/>
          <a:ahLst/>
          <a:cxnLst/>
          <a:rect l="0" t="0" r="0" b="0"/>
          <a:pathLst>
            <a:path>
              <a:moveTo>
                <a:pt x="45720" y="0"/>
              </a:moveTo>
              <a:lnTo>
                <a:pt x="45720" y="467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CC08E-D295-437A-A1AC-C6FEDAB0D7DA}">
      <dsp:nvSpPr>
        <dsp:cNvPr id="0" name=""/>
        <dsp:cNvSpPr/>
      </dsp:nvSpPr>
      <dsp:spPr>
        <a:xfrm>
          <a:off x="1114048" y="1540630"/>
          <a:ext cx="2694760" cy="467685"/>
        </a:xfrm>
        <a:custGeom>
          <a:avLst/>
          <a:gdLst/>
          <a:ahLst/>
          <a:cxnLst/>
          <a:rect l="0" t="0" r="0" b="0"/>
          <a:pathLst>
            <a:path>
              <a:moveTo>
                <a:pt x="2694760" y="0"/>
              </a:moveTo>
              <a:lnTo>
                <a:pt x="2694760" y="233842"/>
              </a:lnTo>
              <a:lnTo>
                <a:pt x="0" y="233842"/>
              </a:lnTo>
              <a:lnTo>
                <a:pt x="0" y="4676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AF1C0-996E-46CB-8171-ACD393B6062C}">
      <dsp:nvSpPr>
        <dsp:cNvPr id="0" name=""/>
        <dsp:cNvSpPr/>
      </dsp:nvSpPr>
      <dsp:spPr>
        <a:xfrm>
          <a:off x="2695272" y="466589"/>
          <a:ext cx="2227074" cy="1074040"/>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4946"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Arthur P. McMahan</a:t>
          </a:r>
        </a:p>
        <a:p>
          <a:pPr marL="0" lvl="0" indent="0" algn="ctr" defTabSz="533400">
            <a:lnSpc>
              <a:spcPct val="90000"/>
            </a:lnSpc>
            <a:spcBef>
              <a:spcPct val="0"/>
            </a:spcBef>
            <a:spcAft>
              <a:spcPct val="35000"/>
            </a:spcAft>
            <a:buNone/>
          </a:pPr>
          <a:r>
            <a:rPr lang="en-US" sz="1200" b="1" kern="1200" dirty="0">
              <a:solidFill>
                <a:schemeClr val="accent2"/>
              </a:solidFill>
            </a:rPr>
            <a:t>Senior Associate Director</a:t>
          </a:r>
        </a:p>
      </dsp:txBody>
      <dsp:txXfrm>
        <a:off x="2695272" y="466589"/>
        <a:ext cx="2227074" cy="1074040"/>
      </dsp:txXfrm>
    </dsp:sp>
    <dsp:sp modelId="{4D1FBFF3-4A39-4A05-8D7B-50A47A4F0230}">
      <dsp:nvSpPr>
        <dsp:cNvPr id="0" name=""/>
        <dsp:cNvSpPr/>
      </dsp:nvSpPr>
      <dsp:spPr>
        <a:xfrm>
          <a:off x="2806625" y="558194"/>
          <a:ext cx="668122" cy="8908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35C18-D51B-4C2B-93F4-A3AF0500DA21}">
      <dsp:nvSpPr>
        <dsp:cNvPr id="0" name=""/>
        <dsp:cNvSpPr/>
      </dsp:nvSpPr>
      <dsp:spPr>
        <a:xfrm>
          <a:off x="511" y="2008315"/>
          <a:ext cx="2227074" cy="111353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4946"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Sedika Franklin </a:t>
          </a:r>
          <a:r>
            <a:rPr lang="en-US" sz="1200" b="1" kern="1200" dirty="0">
              <a:solidFill>
                <a:schemeClr val="accent2"/>
              </a:solidFill>
            </a:rPr>
            <a:t>Associate Director</a:t>
          </a:r>
        </a:p>
      </dsp:txBody>
      <dsp:txXfrm>
        <a:off x="511" y="2008315"/>
        <a:ext cx="2227074" cy="1113537"/>
      </dsp:txXfrm>
    </dsp:sp>
    <dsp:sp modelId="{E0F43B0C-0594-4B54-8B38-461A5065BCC8}">
      <dsp:nvSpPr>
        <dsp:cNvPr id="0" name=""/>
        <dsp:cNvSpPr/>
      </dsp:nvSpPr>
      <dsp:spPr>
        <a:xfrm>
          <a:off x="111865" y="2119669"/>
          <a:ext cx="668122" cy="89082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5E322C-68C9-470D-A3DC-D3113B153C13}">
      <dsp:nvSpPr>
        <dsp:cNvPr id="0" name=""/>
        <dsp:cNvSpPr/>
      </dsp:nvSpPr>
      <dsp:spPr>
        <a:xfrm>
          <a:off x="2695272" y="2008315"/>
          <a:ext cx="2227074" cy="111353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4946"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Tammi Fergusson </a:t>
          </a:r>
          <a:r>
            <a:rPr lang="en-US" sz="1200" b="1" kern="1200" dirty="0">
              <a:solidFill>
                <a:schemeClr val="accent2"/>
              </a:solidFill>
            </a:rPr>
            <a:t>Intergovernmental Relations Coordinator</a:t>
          </a:r>
        </a:p>
      </dsp:txBody>
      <dsp:txXfrm>
        <a:off x="2695272" y="2008315"/>
        <a:ext cx="2227074" cy="1113537"/>
      </dsp:txXfrm>
    </dsp:sp>
    <dsp:sp modelId="{DD85C9F8-5ABB-40B8-96CA-F00A28EF70EE}">
      <dsp:nvSpPr>
        <dsp:cNvPr id="0" name=""/>
        <dsp:cNvSpPr/>
      </dsp:nvSpPr>
      <dsp:spPr>
        <a:xfrm>
          <a:off x="2806625" y="2119669"/>
          <a:ext cx="668122" cy="8908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8BD1F8-F52E-498E-A5D1-68DDEFA1C423}">
      <dsp:nvSpPr>
        <dsp:cNvPr id="0" name=""/>
        <dsp:cNvSpPr/>
      </dsp:nvSpPr>
      <dsp:spPr>
        <a:xfrm>
          <a:off x="5390032" y="2008315"/>
          <a:ext cx="2227074" cy="1113537"/>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4946"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2"/>
              </a:solidFill>
            </a:rPr>
            <a:t>Elyse Jones </a:t>
          </a:r>
          <a:r>
            <a:rPr lang="en-US" sz="1200" b="1" kern="1200" dirty="0">
              <a:solidFill>
                <a:schemeClr val="accent2"/>
              </a:solidFill>
            </a:rPr>
            <a:t>Management and Program Analyst</a:t>
          </a:r>
          <a:endParaRPr lang="en-US" sz="1200" kern="1200" dirty="0">
            <a:solidFill>
              <a:schemeClr val="accent2"/>
            </a:solidFill>
          </a:endParaRPr>
        </a:p>
      </dsp:txBody>
      <dsp:txXfrm>
        <a:off x="5390032" y="2008315"/>
        <a:ext cx="2227074" cy="1113537"/>
      </dsp:txXfrm>
    </dsp:sp>
    <dsp:sp modelId="{EE8A5067-E562-4309-A7CB-DA8AB6B02D53}">
      <dsp:nvSpPr>
        <dsp:cNvPr id="0" name=""/>
        <dsp:cNvSpPr/>
      </dsp:nvSpPr>
      <dsp:spPr>
        <a:xfrm>
          <a:off x="5501386" y="2119669"/>
          <a:ext cx="668122" cy="89082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5C031-1223-4D8F-BD6B-A108564F3288}">
      <dsp:nvSpPr>
        <dsp:cNvPr id="0" name=""/>
        <dsp:cNvSpPr/>
      </dsp:nvSpPr>
      <dsp:spPr>
        <a:xfrm>
          <a:off x="0" y="151762"/>
          <a:ext cx="3965171" cy="546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Elevated the WH Initiative on HBCUs</a:t>
          </a:r>
        </a:p>
      </dsp:txBody>
      <dsp:txXfrm>
        <a:off x="26658" y="178420"/>
        <a:ext cx="3911855" cy="492774"/>
      </dsp:txXfrm>
    </dsp:sp>
    <dsp:sp modelId="{4103C624-B779-449C-BDD1-DF408E18FA99}">
      <dsp:nvSpPr>
        <dsp:cNvPr id="0" name=""/>
        <dsp:cNvSpPr/>
      </dsp:nvSpPr>
      <dsp:spPr>
        <a:xfrm>
          <a:off x="0" y="712810"/>
          <a:ext cx="3965171" cy="6337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003760"/>
              </a:solidFill>
            </a:rPr>
            <a:t>Historic Investments in HBCUs (FY 2022)</a:t>
          </a:r>
        </a:p>
      </dsp:txBody>
      <dsp:txXfrm>
        <a:off x="30937" y="743747"/>
        <a:ext cx="3903297" cy="571866"/>
      </dsp:txXfrm>
    </dsp:sp>
    <dsp:sp modelId="{208F25F4-796D-48AD-9D62-A479CBDEF8D9}">
      <dsp:nvSpPr>
        <dsp:cNvPr id="0" name=""/>
        <dsp:cNvSpPr/>
      </dsp:nvSpPr>
      <dsp:spPr>
        <a:xfrm>
          <a:off x="0" y="1346550"/>
          <a:ext cx="3965171"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89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accent2"/>
              </a:solidFill>
            </a:rPr>
            <a:t>$5.8 Billion cumulative investment in and support</a:t>
          </a:r>
        </a:p>
        <a:p>
          <a:pPr marL="114300" lvl="1" indent="-114300" algn="l" defTabSz="533400">
            <a:lnSpc>
              <a:spcPct val="90000"/>
            </a:lnSpc>
            <a:spcBef>
              <a:spcPct val="0"/>
            </a:spcBef>
            <a:spcAft>
              <a:spcPct val="20000"/>
            </a:spcAft>
            <a:buFont typeface="Wingdings" panose="05000000000000000000" pitchFamily="2" charset="2"/>
            <a:buChar char="Ø"/>
          </a:pPr>
          <a:r>
            <a:rPr lang="en-US" sz="1200" kern="1200" dirty="0">
              <a:solidFill>
                <a:schemeClr val="accent2"/>
              </a:solidFill>
            </a:rPr>
            <a:t>$3.7B American Rescue Plan</a:t>
          </a:r>
        </a:p>
        <a:p>
          <a:pPr marL="114300" lvl="1" indent="-114300" algn="l" defTabSz="533400">
            <a:lnSpc>
              <a:spcPct val="90000"/>
            </a:lnSpc>
            <a:spcBef>
              <a:spcPct val="0"/>
            </a:spcBef>
            <a:spcAft>
              <a:spcPct val="20000"/>
            </a:spcAft>
            <a:buFont typeface="Wingdings" panose="05000000000000000000" pitchFamily="2" charset="2"/>
            <a:buChar char="Ø"/>
          </a:pPr>
          <a:r>
            <a:rPr lang="en-US" sz="1200" kern="1200" dirty="0">
              <a:solidFill>
                <a:schemeClr val="accent2"/>
              </a:solidFill>
            </a:rPr>
            <a:t>$1.6B in capital finance debt relief (45 HBCUs) </a:t>
          </a:r>
        </a:p>
      </dsp:txBody>
      <dsp:txXfrm>
        <a:off x="0" y="1346550"/>
        <a:ext cx="3965171" cy="927360"/>
      </dsp:txXfrm>
    </dsp:sp>
    <dsp:sp modelId="{AF3BC21E-1BDD-48E5-A890-22CCC48FAC0C}">
      <dsp:nvSpPr>
        <dsp:cNvPr id="0" name=""/>
        <dsp:cNvSpPr/>
      </dsp:nvSpPr>
      <dsp:spPr>
        <a:xfrm flipV="1">
          <a:off x="0" y="2273910"/>
          <a:ext cx="3965171" cy="80007"/>
        </a:xfrm>
        <a:prstGeom prst="round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chemeClr val="accent2"/>
            </a:solidFill>
          </a:endParaRPr>
        </a:p>
      </dsp:txBody>
      <dsp:txXfrm rot="10800000">
        <a:off x="3906" y="2277816"/>
        <a:ext cx="3957359" cy="72195"/>
      </dsp:txXfrm>
    </dsp:sp>
    <dsp:sp modelId="{DEDB1EB5-D740-4623-B04D-8A4D1F5364E6}">
      <dsp:nvSpPr>
        <dsp:cNvPr id="0" name=""/>
        <dsp:cNvSpPr/>
      </dsp:nvSpPr>
      <dsp:spPr>
        <a:xfrm>
          <a:off x="0" y="1977404"/>
          <a:ext cx="3965171"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89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accent2"/>
              </a:solidFill>
            </a:rPr>
            <a:t>Increase Pell by $2,175 – bringing maximum award to $8670 (FY 23-24)</a:t>
          </a:r>
        </a:p>
        <a:p>
          <a:pPr marL="114300" lvl="1" indent="-114300" algn="l" defTabSz="533400">
            <a:lnSpc>
              <a:spcPct val="90000"/>
            </a:lnSpc>
            <a:spcBef>
              <a:spcPct val="0"/>
            </a:spcBef>
            <a:spcAft>
              <a:spcPct val="20000"/>
            </a:spcAft>
            <a:buChar char="•"/>
          </a:pPr>
          <a:r>
            <a:rPr lang="en-US" sz="1200" kern="1200" dirty="0">
              <a:solidFill>
                <a:schemeClr val="accent2"/>
              </a:solidFill>
            </a:rPr>
            <a:t>Provides $450 Million – transformative investment to enhance research capacity at HBCUs, MSIs, and Tribal Colleges</a:t>
          </a:r>
        </a:p>
        <a:p>
          <a:pPr marL="114300" lvl="1" indent="-114300" algn="l" defTabSz="533400">
            <a:lnSpc>
              <a:spcPct val="90000"/>
            </a:lnSpc>
            <a:spcBef>
              <a:spcPct val="0"/>
            </a:spcBef>
            <a:spcAft>
              <a:spcPct val="20000"/>
            </a:spcAft>
            <a:buChar char="•"/>
          </a:pPr>
          <a:r>
            <a:rPr lang="en-US" sz="1200" kern="1200" dirty="0">
              <a:solidFill>
                <a:schemeClr val="accent2"/>
              </a:solidFill>
            </a:rPr>
            <a:t>Provides $282 M increase to enhance institutional capacity  (HBCUs, MSIs, Tribal Colleges)</a:t>
          </a:r>
        </a:p>
        <a:p>
          <a:pPr marL="114300" lvl="1" indent="-114300" algn="l" defTabSz="533400">
            <a:lnSpc>
              <a:spcPct val="90000"/>
            </a:lnSpc>
            <a:spcBef>
              <a:spcPct val="0"/>
            </a:spcBef>
            <a:spcAft>
              <a:spcPct val="20000"/>
            </a:spcAft>
            <a:buChar char="•"/>
          </a:pPr>
          <a:r>
            <a:rPr lang="en-US" sz="1200" kern="1200" dirty="0">
              <a:solidFill>
                <a:schemeClr val="accent2"/>
              </a:solidFill>
            </a:rPr>
            <a:t>Provides $200 Million increase in TRIO programs (first gen, low-income)</a:t>
          </a:r>
        </a:p>
        <a:p>
          <a:pPr marL="114300" lvl="1" indent="-114300" algn="l" defTabSz="533400">
            <a:lnSpc>
              <a:spcPct val="90000"/>
            </a:lnSpc>
            <a:spcBef>
              <a:spcPct val="0"/>
            </a:spcBef>
            <a:spcAft>
              <a:spcPct val="20000"/>
            </a:spcAft>
            <a:buChar char="•"/>
          </a:pPr>
          <a:r>
            <a:rPr lang="en-US" sz="1200" kern="1200" dirty="0">
              <a:solidFill>
                <a:schemeClr val="accent2"/>
              </a:solidFill>
            </a:rPr>
            <a:t>Provides $40 Million increase in GEAR UP</a:t>
          </a:r>
        </a:p>
        <a:p>
          <a:pPr marL="114300" lvl="1" indent="-114300" algn="l" defTabSz="533400">
            <a:lnSpc>
              <a:spcPct val="90000"/>
            </a:lnSpc>
            <a:spcBef>
              <a:spcPct val="0"/>
            </a:spcBef>
            <a:spcAft>
              <a:spcPct val="20000"/>
            </a:spcAft>
            <a:buChar char="•"/>
          </a:pPr>
          <a:r>
            <a:rPr lang="en-US" sz="1200" kern="1200" dirty="0">
              <a:solidFill>
                <a:schemeClr val="accent2"/>
              </a:solidFill>
            </a:rPr>
            <a:t>Provides $20 Million increase Augustus Hawkins Centers of Excellence (Teacher prep programs at HBCUs, MSIs, Tribal Colleges </a:t>
          </a:r>
        </a:p>
      </dsp:txBody>
      <dsp:txXfrm>
        <a:off x="0" y="1977404"/>
        <a:ext cx="3965171" cy="2260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DCFE-4B7C-4179-9B40-D04A6EA23AEA}">
      <dsp:nvSpPr>
        <dsp:cNvPr id="0" name=""/>
        <dsp:cNvSpPr/>
      </dsp:nvSpPr>
      <dsp:spPr>
        <a:xfrm>
          <a:off x="814353" y="1708241"/>
          <a:ext cx="946678" cy="812611"/>
        </a:xfrm>
        <a:prstGeom prst="hexagon">
          <a:avLst>
            <a:gd name="adj" fmla="val 25000"/>
            <a:gd name="vf" fmla="val 11547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Human Capital </a:t>
          </a:r>
        </a:p>
      </dsp:txBody>
      <dsp:txXfrm>
        <a:off x="960960" y="1834086"/>
        <a:ext cx="653464" cy="560921"/>
      </dsp:txXfrm>
    </dsp:sp>
    <dsp:sp modelId="{2E196E87-24B8-4207-9008-50FB6C79C3E7}">
      <dsp:nvSpPr>
        <dsp:cNvPr id="0" name=""/>
        <dsp:cNvSpPr/>
      </dsp:nvSpPr>
      <dsp:spPr>
        <a:xfrm>
          <a:off x="837087" y="2071689"/>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D1ED86A3-E94D-48A7-833D-813A974E463C}">
      <dsp:nvSpPr>
        <dsp:cNvPr id="0" name=""/>
        <dsp:cNvSpPr/>
      </dsp:nvSpPr>
      <dsp:spPr>
        <a:xfrm>
          <a:off x="0" y="1259078"/>
          <a:ext cx="946678" cy="812611"/>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B41BA6A-8511-43BC-9B9B-2A6E581304B5}">
      <dsp:nvSpPr>
        <dsp:cNvPr id="0" name=""/>
        <dsp:cNvSpPr/>
      </dsp:nvSpPr>
      <dsp:spPr>
        <a:xfrm>
          <a:off x="648218" y="1963853"/>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9A81F455-B02C-4B06-815C-C5E283202484}">
      <dsp:nvSpPr>
        <dsp:cNvPr id="0" name=""/>
        <dsp:cNvSpPr/>
      </dsp:nvSpPr>
      <dsp:spPr>
        <a:xfrm>
          <a:off x="1628706" y="1256620"/>
          <a:ext cx="946678" cy="812611"/>
        </a:xfrm>
        <a:prstGeom prst="hexagon">
          <a:avLst>
            <a:gd name="adj" fmla="val 25000"/>
            <a:gd name="vf" fmla="val 11547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Economic Development</a:t>
          </a:r>
        </a:p>
      </dsp:txBody>
      <dsp:txXfrm>
        <a:off x="1775313" y="1382465"/>
        <a:ext cx="653464" cy="560921"/>
      </dsp:txXfrm>
    </dsp:sp>
    <dsp:sp modelId="{8FE4D0E2-A3AA-47A1-B881-604ED8B2C084}">
      <dsp:nvSpPr>
        <dsp:cNvPr id="0" name=""/>
        <dsp:cNvSpPr/>
      </dsp:nvSpPr>
      <dsp:spPr>
        <a:xfrm>
          <a:off x="2280422" y="1959552"/>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C80F496-5267-48BD-B8F0-DE2F3E100BA9}">
      <dsp:nvSpPr>
        <dsp:cNvPr id="0" name=""/>
        <dsp:cNvSpPr/>
      </dsp:nvSpPr>
      <dsp:spPr>
        <a:xfrm>
          <a:off x="2443642" y="1706705"/>
          <a:ext cx="946678" cy="812611"/>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435417C-D075-455C-A899-ED0815F6C107}">
      <dsp:nvSpPr>
        <dsp:cNvPr id="0" name=""/>
        <dsp:cNvSpPr/>
      </dsp:nvSpPr>
      <dsp:spPr>
        <a:xfrm>
          <a:off x="2466376" y="2068310"/>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4EF7216-A4B5-4E56-BF53-7F43969CFD70}">
      <dsp:nvSpPr>
        <dsp:cNvPr id="0" name=""/>
        <dsp:cNvSpPr/>
      </dsp:nvSpPr>
      <dsp:spPr>
        <a:xfrm>
          <a:off x="814353" y="809914"/>
          <a:ext cx="946678" cy="812611"/>
        </a:xfrm>
        <a:prstGeom prst="hexagon">
          <a:avLst>
            <a:gd name="adj" fmla="val 25000"/>
            <a:gd name="vf" fmla="val 11547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Campus Safety &amp; Resilience</a:t>
          </a:r>
        </a:p>
      </dsp:txBody>
      <dsp:txXfrm>
        <a:off x="960960" y="935759"/>
        <a:ext cx="653464" cy="560921"/>
      </dsp:txXfrm>
    </dsp:sp>
    <dsp:sp modelId="{46E2C044-F111-4D70-B4CB-9B285C4216BA}">
      <dsp:nvSpPr>
        <dsp:cNvPr id="0" name=""/>
        <dsp:cNvSpPr/>
      </dsp:nvSpPr>
      <dsp:spPr>
        <a:xfrm>
          <a:off x="1458490" y="820974"/>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A44CE88-899D-4CBF-8171-EDF64908EE9E}">
      <dsp:nvSpPr>
        <dsp:cNvPr id="0" name=""/>
        <dsp:cNvSpPr/>
      </dsp:nvSpPr>
      <dsp:spPr>
        <a:xfrm>
          <a:off x="1628706" y="357985"/>
          <a:ext cx="946678" cy="812611"/>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C792DF1-AB08-4769-8AD3-92B2D99C911A}">
      <dsp:nvSpPr>
        <dsp:cNvPr id="0" name=""/>
        <dsp:cNvSpPr/>
      </dsp:nvSpPr>
      <dsp:spPr>
        <a:xfrm>
          <a:off x="1656104" y="718053"/>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040B5C3B-03D8-45B0-A952-13B6E68FB04B}">
      <dsp:nvSpPr>
        <dsp:cNvPr id="0" name=""/>
        <dsp:cNvSpPr/>
      </dsp:nvSpPr>
      <dsp:spPr>
        <a:xfrm>
          <a:off x="2382174" y="915644"/>
          <a:ext cx="946678" cy="812611"/>
        </a:xfrm>
        <a:prstGeom prst="hexagon">
          <a:avLst>
            <a:gd name="adj" fmla="val 25000"/>
            <a:gd name="vf" fmla="val 11547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Federal Funding </a:t>
          </a:r>
        </a:p>
      </dsp:txBody>
      <dsp:txXfrm>
        <a:off x="2528781" y="1041489"/>
        <a:ext cx="653464" cy="560921"/>
      </dsp:txXfrm>
    </dsp:sp>
    <dsp:sp modelId="{24A6A7B3-C3E7-458D-A54F-D8AC3D2F50BC}">
      <dsp:nvSpPr>
        <dsp:cNvPr id="0" name=""/>
        <dsp:cNvSpPr/>
      </dsp:nvSpPr>
      <dsp:spPr>
        <a:xfrm>
          <a:off x="3262076" y="1168139"/>
          <a:ext cx="110173" cy="95239"/>
        </a:xfrm>
        <a:prstGeom prst="hexagon">
          <a:avLst>
            <a:gd name="adj" fmla="val 25000"/>
            <a:gd name="vf" fmla="val 115470"/>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B7EC25EB-B585-4B6A-9C84-0985485D8A5C}">
      <dsp:nvSpPr>
        <dsp:cNvPr id="0" name=""/>
        <dsp:cNvSpPr/>
      </dsp:nvSpPr>
      <dsp:spPr>
        <a:xfrm>
          <a:off x="3257995" y="1264915"/>
          <a:ext cx="946678" cy="812611"/>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5000" b="-25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25CFBD5-8C9D-42F3-B157-00055E4DBE18}">
      <dsp:nvSpPr>
        <dsp:cNvPr id="0" name=""/>
        <dsp:cNvSpPr/>
      </dsp:nvSpPr>
      <dsp:spPr>
        <a:xfrm>
          <a:off x="3442201" y="1279662"/>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A36B6EE-2103-40F6-BD7E-BF0E8F0A1A55}">
      <dsp:nvSpPr>
        <dsp:cNvPr id="0" name=""/>
        <dsp:cNvSpPr/>
      </dsp:nvSpPr>
      <dsp:spPr>
        <a:xfrm>
          <a:off x="3257995" y="366587"/>
          <a:ext cx="946678" cy="812611"/>
        </a:xfrm>
        <a:prstGeom prst="hexagon">
          <a:avLst>
            <a:gd name="adj" fmla="val 25000"/>
            <a:gd name="vf" fmla="val 115470"/>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a:t>Information &amp; Technology </a:t>
          </a:r>
        </a:p>
      </dsp:txBody>
      <dsp:txXfrm>
        <a:off x="3404602" y="492432"/>
        <a:ext cx="653464" cy="560921"/>
      </dsp:txXfrm>
    </dsp:sp>
    <dsp:sp modelId="{51670D77-6869-45DD-8BC4-7EA6914EDE62}">
      <dsp:nvSpPr>
        <dsp:cNvPr id="0" name=""/>
        <dsp:cNvSpPr/>
      </dsp:nvSpPr>
      <dsp:spPr>
        <a:xfrm>
          <a:off x="4076429" y="730957"/>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D958DFBE-7A50-4FBB-82CC-BEC2684FF692}">
      <dsp:nvSpPr>
        <dsp:cNvPr id="0" name=""/>
        <dsp:cNvSpPr/>
      </dsp:nvSpPr>
      <dsp:spPr>
        <a:xfrm>
          <a:off x="4072348" y="820052"/>
          <a:ext cx="946678" cy="812611"/>
        </a:xfrm>
        <a:prstGeom prst="hexagon">
          <a:avLst>
            <a:gd name="adj" fmla="val 25000"/>
            <a:gd name="vf" fmla="val 115470"/>
          </a:avLst>
        </a:prstGeom>
        <a:blipFill rotWithShape="1">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33453D3-18DA-4BC8-96C2-D9D96C1234C8}">
      <dsp:nvSpPr>
        <dsp:cNvPr id="0" name=""/>
        <dsp:cNvSpPr/>
      </dsp:nvSpPr>
      <dsp:spPr>
        <a:xfrm>
          <a:off x="4261218" y="838178"/>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DC9D0EEF-F4B6-43B8-9B21-C33B8AFE37F9}">
      <dsp:nvSpPr>
        <dsp:cNvPr id="0" name=""/>
        <dsp:cNvSpPr/>
      </dsp:nvSpPr>
      <dsp:spPr>
        <a:xfrm>
          <a:off x="4072348" y="1717151"/>
          <a:ext cx="946678" cy="812611"/>
        </a:xfrm>
        <a:prstGeom prst="hexagon">
          <a:avLst>
            <a:gd name="adj" fmla="val 25000"/>
            <a:gd name="vf" fmla="val 11547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Humanities Arts/Culture</a:t>
          </a:r>
        </a:p>
      </dsp:txBody>
      <dsp:txXfrm>
        <a:off x="4218955" y="1842996"/>
        <a:ext cx="653464" cy="560921"/>
      </dsp:txXfrm>
    </dsp:sp>
    <dsp:sp modelId="{7F561159-BAE8-4C57-94CC-8A68ECF07192}">
      <dsp:nvSpPr>
        <dsp:cNvPr id="0" name=""/>
        <dsp:cNvSpPr/>
      </dsp:nvSpPr>
      <dsp:spPr>
        <a:xfrm>
          <a:off x="4260052" y="2428993"/>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90D114A-A2A0-408C-9154-6634374A17C1}">
      <dsp:nvSpPr>
        <dsp:cNvPr id="0" name=""/>
        <dsp:cNvSpPr/>
      </dsp:nvSpPr>
      <dsp:spPr>
        <a:xfrm>
          <a:off x="3257995" y="2162014"/>
          <a:ext cx="946678" cy="812611"/>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7000" r="-7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24D7332-A0A1-4178-9EFE-915E0D6A62B2}">
      <dsp:nvSpPr>
        <dsp:cNvPr id="0" name=""/>
        <dsp:cNvSpPr/>
      </dsp:nvSpPr>
      <dsp:spPr>
        <a:xfrm>
          <a:off x="4084590" y="2518703"/>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50AC92D0-396A-4C05-9C85-CA25400099D3}">
      <dsp:nvSpPr>
        <dsp:cNvPr id="0" name=""/>
        <dsp:cNvSpPr/>
      </dsp:nvSpPr>
      <dsp:spPr>
        <a:xfrm>
          <a:off x="1589707" y="2085060"/>
          <a:ext cx="946678" cy="812611"/>
        </a:xfrm>
        <a:prstGeom prst="hexagon">
          <a:avLst>
            <a:gd name="adj" fmla="val 25000"/>
            <a:gd name="vf" fmla="val 115470"/>
          </a:avLst>
        </a:prstGeom>
        <a:solidFill>
          <a:srgbClr val="92D050"/>
        </a:solidFill>
        <a:ln>
          <a:solidFill>
            <a:srgbClr val="92D05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STEM</a:t>
          </a:r>
        </a:p>
      </dsp:txBody>
      <dsp:txXfrm>
        <a:off x="1736314" y="2210905"/>
        <a:ext cx="653464" cy="560921"/>
      </dsp:txXfrm>
    </dsp:sp>
    <dsp:sp modelId="{6A19B98A-E6FE-4C2F-ADF3-C6EE182C9808}">
      <dsp:nvSpPr>
        <dsp:cNvPr id="0" name=""/>
        <dsp:cNvSpPr/>
      </dsp:nvSpPr>
      <dsp:spPr>
        <a:xfrm>
          <a:off x="1655521" y="2517167"/>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A6E00363-52FC-4A20-AF38-390A2169720A}">
      <dsp:nvSpPr>
        <dsp:cNvPr id="0" name=""/>
        <dsp:cNvSpPr/>
      </dsp:nvSpPr>
      <dsp:spPr>
        <a:xfrm>
          <a:off x="813770" y="2608720"/>
          <a:ext cx="946678" cy="812611"/>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3000" r="-23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B0D17AB-D3A2-41C0-9967-0949D567D69A}">
      <dsp:nvSpPr>
        <dsp:cNvPr id="0" name=""/>
        <dsp:cNvSpPr/>
      </dsp:nvSpPr>
      <dsp:spPr>
        <a:xfrm>
          <a:off x="1457907" y="2620087"/>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F758DCA-9606-4B35-BA67-94D264DB0F41}">
      <dsp:nvSpPr>
        <dsp:cNvPr id="0" name=""/>
        <dsp:cNvSpPr/>
      </dsp:nvSpPr>
      <dsp:spPr>
        <a:xfrm>
          <a:off x="4882621" y="2172459"/>
          <a:ext cx="946678" cy="812611"/>
        </a:xfrm>
        <a:prstGeom prst="hexagon">
          <a:avLst>
            <a:gd name="adj" fmla="val 25000"/>
            <a:gd name="vf" fmla="val 11547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kern="1200" dirty="0"/>
            <a:t>International Affairs</a:t>
          </a:r>
        </a:p>
      </dsp:txBody>
      <dsp:txXfrm>
        <a:off x="5029228" y="2298304"/>
        <a:ext cx="653464" cy="560921"/>
      </dsp:txXfrm>
    </dsp:sp>
    <dsp:sp modelId="{9BAFC19D-2092-4765-844F-D25127F01166}">
      <dsp:nvSpPr>
        <dsp:cNvPr id="0" name=""/>
        <dsp:cNvSpPr/>
      </dsp:nvSpPr>
      <dsp:spPr>
        <a:xfrm>
          <a:off x="5070325" y="2884301"/>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E5E08B9-B591-4080-BDD2-48D035CB270C}">
      <dsp:nvSpPr>
        <dsp:cNvPr id="0" name=""/>
        <dsp:cNvSpPr/>
      </dsp:nvSpPr>
      <dsp:spPr>
        <a:xfrm>
          <a:off x="4068268" y="2617629"/>
          <a:ext cx="946678" cy="812611"/>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8000" b="-8000"/>
          </a:stretch>
        </a:blip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6DB83FA-DA56-4078-82A6-5F6A5B531874}">
      <dsp:nvSpPr>
        <dsp:cNvPr id="0" name=""/>
        <dsp:cNvSpPr/>
      </dsp:nvSpPr>
      <dsp:spPr>
        <a:xfrm>
          <a:off x="4894863" y="2974318"/>
          <a:ext cx="110173" cy="95239"/>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I’ve spent time with agency plans – I began to see a number of themes including: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525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second tool is Executive Order 14041 -  was signed into law last fall</a:t>
            </a:r>
          </a:p>
          <a:p>
            <a:r>
              <a:rPr lang="en-US" sz="1800" dirty="0"/>
              <a:t>It is the policy of this Administration to advance educational equity, excellence, and economic opportunity in partnership with HBCUs and to ensure that these vital institutions of higher learning have the resources they need to continue to thrive for generations to come</a:t>
            </a:r>
            <a:r>
              <a:rPr lang="en-US" dirty="0"/>
              <a: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859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Without a doubt – the Biden-Harris Administration has done more for HBCUs in 18 months than the other administrations together – As the president says- An investment in our HBCUs is an investment in our nation’s future.  Creating greater opportunity and removing barriers – goes beyond a sense of moral obligation….though that should be enough.  When we bring diverse voices and experiences to the table it provides for a more wholistic picture…it allows our nation to view challenges and opportunities through the lens and experiences of all people, and THAT”s exactly what we need as we deal with the country’s most pressing problems </a:t>
            </a:r>
          </a:p>
        </p:txBody>
      </p:sp>
      <p:sp>
        <p:nvSpPr>
          <p:cNvPr id="4" name="Slide Number Placeholder 3"/>
          <p:cNvSpPr>
            <a:spLocks noGrp="1"/>
          </p:cNvSpPr>
          <p:nvPr>
            <p:ph type="sldNum" sz="quarter" idx="5"/>
          </p:nvPr>
        </p:nvSpPr>
        <p:spPr/>
        <p:txBody>
          <a:bodyPr/>
          <a:lstStyle/>
          <a:p>
            <a:fld id="{10A5320E-3923-42AA-888A-0675B93F3D08}" type="slidenum">
              <a:rPr lang="en-US" smtClean="0"/>
              <a:t>17</a:t>
            </a:fld>
            <a:endParaRPr lang="en-US"/>
          </a:p>
        </p:txBody>
      </p:sp>
    </p:spTree>
    <p:extLst>
      <p:ext uri="{BB962C8B-B14F-4D97-AF65-F5344CB8AC3E}">
        <p14:creationId xmlns:p14="http://schemas.microsoft.com/office/powerpoint/2010/main" val="410448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2400" b="1" dirty="0">
                <a:solidFill>
                  <a:schemeClr val="accent6"/>
                </a:solidFill>
              </a:rPr>
              <a:t>The Initiative is dedicated to a Government-wide policymaking effort to:</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AutoNum type="arabicPeriod"/>
              <a:tabLst/>
              <a:defRPr/>
            </a:pPr>
            <a:r>
              <a:rPr lang="en-US" sz="2400" b="1" dirty="0">
                <a:solidFill>
                  <a:schemeClr val="accent6"/>
                </a:solidFill>
              </a:rPr>
              <a:t>eliminate the barriers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AutoNum type="arabicPeriod"/>
              <a:tabLst/>
              <a:defRPr/>
            </a:pPr>
            <a:r>
              <a:rPr lang="en-US" sz="2400" b="1" dirty="0">
                <a:solidFill>
                  <a:schemeClr val="accent6"/>
                </a:solidFill>
              </a:rPr>
              <a:t>provide high quality education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AutoNum type="arabicPeriod"/>
              <a:tabLst/>
              <a:defRPr/>
            </a:pPr>
            <a:endParaRPr lang="en-US" sz="1200" b="1" dirty="0">
              <a:solidFill>
                <a:schemeClr val="accent6"/>
              </a:solidFill>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9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511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2800" dirty="0">
                <a:solidFill>
                  <a:srgbClr val="000000"/>
                </a:solidFill>
                <a:latin typeface="Segoe UI" panose="020B0502040204020203" pitchFamily="34" charset="0"/>
              </a:rPr>
              <a:t>Listed on this slide are the 8 active clusters. Each cluster is led by a chair and co-chair from the working group with members from different agencies that have a common interest in the subject matter.  </a:t>
            </a:r>
          </a:p>
          <a:p>
            <a:r>
              <a:rPr lang="en-US" sz="2800" dirty="0">
                <a:solidFill>
                  <a:srgbClr val="000000"/>
                </a:solidFill>
                <a:latin typeface="Segoe UI" panose="020B0502040204020203" pitchFamily="34" charset="0"/>
              </a:rPr>
              <a:t> </a:t>
            </a:r>
          </a:p>
          <a:p>
            <a:endParaRPr lang="en-US" dirty="0"/>
          </a:p>
        </p:txBody>
      </p:sp>
      <p:sp>
        <p:nvSpPr>
          <p:cNvPr id="4" name="Slide Number Placeholder 3"/>
          <p:cNvSpPr>
            <a:spLocks noGrp="1"/>
          </p:cNvSpPr>
          <p:nvPr>
            <p:ph type="sldNum" sz="quarter" idx="10"/>
          </p:nvPr>
        </p:nvSpPr>
        <p:spPr/>
        <p:txBody>
          <a:bodyPr/>
          <a:lstStyle/>
          <a:p>
            <a:fld id="{A9363530-4712-4D79-A104-8632B4809F98}" type="slidenum">
              <a:rPr lang="en-US" smtClean="0"/>
              <a:t>20</a:t>
            </a:fld>
            <a:endParaRPr lang="en-US"/>
          </a:p>
        </p:txBody>
      </p:sp>
    </p:spTree>
    <p:extLst>
      <p:ext uri="{BB962C8B-B14F-4D97-AF65-F5344CB8AC3E}">
        <p14:creationId xmlns:p14="http://schemas.microsoft.com/office/powerpoint/2010/main" val="364601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8631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3400"/>
            <a:ext cx="5029200" cy="4587658"/>
          </a:xfrm>
        </p:spPr>
        <p:txBody>
          <a:bodyPr/>
          <a:lstStyle/>
          <a:p>
            <a:r>
              <a:rPr lang="en-US" sz="1600" dirty="0"/>
              <a:t>The conference is the White House conference on HBCUs- </a:t>
            </a:r>
          </a:p>
          <a:p>
            <a:r>
              <a:rPr lang="en-US" sz="1600" dirty="0"/>
              <a:t>Hybrid</a:t>
            </a:r>
          </a:p>
          <a:p>
            <a:r>
              <a:rPr lang="en-US" sz="1600" dirty="0"/>
              <a:t>We’re expecting 1500 in-person and over 2000 virtual </a:t>
            </a:r>
          </a:p>
          <a:p>
            <a:r>
              <a:rPr lang="en-US" sz="1600" dirty="0"/>
              <a:t>This is an opportunity for us to bring our HBCU community together with our federal agencies…this is where connections are made and relationships are built</a:t>
            </a:r>
          </a:p>
          <a:p>
            <a:r>
              <a:rPr lang="en-US" sz="1600" dirty="0"/>
              <a:t>We received nearly 200 proposals to fill 60 in-person sessions including one from GSA ….uncovering opportunity within the federal government</a:t>
            </a:r>
          </a:p>
          <a:p>
            <a:r>
              <a:rPr lang="en-US" sz="1600" dirty="0"/>
              <a:t>We have 86 HBCU scholars from 56 HBCU.  These are individuals who were recommended by the president based on academics, character and extra curricula activities.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539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955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077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Thank you for this wonderful opportunity.  I am honored by GSA’s invitation to participate in what I believe is one of the most significant conversations of our day…..and that is how do we embrace, enhance, and implement  greater equity and diversity in the day-to-day operations of federal government.  </a:t>
            </a:r>
            <a:endParaRPr dirty="0"/>
          </a:p>
        </p:txBody>
      </p:sp>
      <p:sp>
        <p:nvSpPr>
          <p:cNvPr id="76" name="Google Shape;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HBCUs differs from Predominantly Black Institutions and Minority Serving institutions.  The greatest is its mission.  An HBCU is mission driven – that is, their sole purpose for being established was to educate African Americans during a time when predominantly white institutions shut us out.  </a:t>
            </a:r>
            <a:endParaRPr dirty="0"/>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dirty="0"/>
              <a:t>Why this Initiative remains important?  </a:t>
            </a:r>
            <a:endParaRPr dirty="0"/>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331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60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0813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rgbClr val="0070C0"/>
                </a:solidFill>
              </a:rPr>
              <a:t>We have three immediate tools at our disposal to achieve the task that the President has placed before us.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solidFill>
                <a:srgbClr val="0070C0"/>
              </a:solidFill>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rgbClr val="0070C0"/>
                </a:solidFill>
              </a:rPr>
              <a:t>These tools will help us to gather current and historical baseline data</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rgbClr val="0070C0"/>
                </a:solidFill>
              </a:rPr>
              <a:t>Strengthen the capacity and competitiveness of HBCUs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rgbClr val="0070C0"/>
                </a:solidFill>
              </a:rPr>
              <a:t>Hold ourselves accountable</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solidFill>
                  <a:srgbClr val="0070C0"/>
                </a:solidFill>
              </a:rPr>
              <a:t>Expose barriers and elevate strategies of elimination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rgbClr val="0070C0"/>
              </a:solidFill>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rgbClr val="0070C0"/>
              </a:solidFill>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dirty="0">
              <a:solidFill>
                <a:srgbClr val="0070C0"/>
              </a:solidFill>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633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Signed into law Dec. 2020</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46602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17020272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191" y="1191"/>
                        <a:ext cx="1191" cy="1191"/>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19063" cy="11906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225"/>
              </a:spcBef>
              <a:spcAft>
                <a:spcPts val="225"/>
              </a:spcAft>
            </a:pPr>
            <a:endParaRPr lang="en-US" sz="1875"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416053" y="425315"/>
            <a:ext cx="831189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8484394" y="4874065"/>
            <a:ext cx="244126" cy="103875"/>
          </a:xfrm>
          <a:prstGeom prst="rect">
            <a:avLst/>
          </a:prstGeom>
          <a:noFill/>
          <a:ln w="9525" algn="ctr">
            <a:noFill/>
            <a:miter lim="800000"/>
            <a:headEnd/>
            <a:tailEnd/>
          </a:ln>
          <a:effectLst/>
        </p:spPr>
        <p:txBody>
          <a:bodyPr wrap="square" lIns="0" tIns="0" rIns="0" bIns="0" anchor="b">
            <a:spAutoFit/>
          </a:bodyPr>
          <a:lstStyle/>
          <a:p>
            <a:pPr algn="r" defTabSz="458058" rtl="0" fontAlgn="auto">
              <a:spcBef>
                <a:spcPts val="0"/>
              </a:spcBef>
              <a:spcAft>
                <a:spcPts val="0"/>
              </a:spcAft>
              <a:defRPr/>
            </a:pPr>
            <a:fld id="{4ABDCABE-3F10-B64C-92F1-862014417034}" type="slidenum">
              <a:rPr lang="en-US" sz="675" b="0" smtClean="0">
                <a:solidFill>
                  <a:schemeClr val="tx1"/>
                </a:solidFill>
                <a:latin typeface="+mn-lt"/>
                <a:ea typeface="+mn-ea"/>
                <a:cs typeface="Arial" panose="020B0604020202020204" pitchFamily="34" charset="0"/>
              </a:rPr>
              <a:pPr algn="r" defTabSz="458058" rtl="0" fontAlgn="auto">
                <a:spcBef>
                  <a:spcPts val="0"/>
                </a:spcBef>
                <a:spcAft>
                  <a:spcPts val="0"/>
                </a:spcAft>
                <a:defRPr/>
              </a:pPr>
              <a:t>‹#›</a:t>
            </a:fld>
            <a:endParaRPr lang="en-US" sz="675"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416052" y="4876252"/>
            <a:ext cx="5458396"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600"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416051" y="31198"/>
            <a:ext cx="2882504" cy="92333"/>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6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416052" y="129159"/>
            <a:ext cx="8311896" cy="215444"/>
          </a:xfrm>
          <a:prstGeom prst="rect">
            <a:avLst/>
          </a:prstGeom>
        </p:spPr>
        <p:txBody>
          <a:bodyPr vert="horz" wrap="square" lIns="0" tIns="0" rIns="0" bIns="0" rtlCol="0" anchor="t" anchorCtr="0">
            <a:spAutoFit/>
          </a:bodyPr>
          <a:lstStyle>
            <a:lvl1pPr>
              <a:defRPr lang="en-US" dirty="0">
                <a:solidFill>
                  <a:schemeClr val="accent2"/>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28054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4">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state.gov/hbcu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sa.gov/osbp/mentor-protege-progra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www.whitehouse.gov/briefing-room/statements-releases/2022/03/31/president-biden-announces-appointments-to-board-of-advisors-on-historically-black-colleges-and-universities/" TargetMode="External"/><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2.bin"/><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71" name="Google Shape;71;p14" descr="Image of a storefront with the words Small Business Works in a circle.&#10;"/>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571750" y="2091875"/>
            <a:ext cx="6039000" cy="12621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Navigating Equity in Procurement</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73" name="Google Shape;73;p14"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8E2B-9427-41AB-8205-A5D99A91C28A}"/>
              </a:ext>
            </a:extLst>
          </p:cNvPr>
          <p:cNvSpPr txBox="1">
            <a:spLocks noGrp="1"/>
          </p:cNvSpPr>
          <p:nvPr>
            <p:ph type="title" idx="4294967295"/>
          </p:nvPr>
        </p:nvSpPr>
        <p:spPr>
          <a:xfrm>
            <a:off x="1114185" y="484094"/>
            <a:ext cx="759182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70C0"/>
                </a:solidFill>
                <a:effectLst/>
                <a:uLnTx/>
                <a:uFillTx/>
                <a:latin typeface="Arial"/>
                <a:ea typeface="Arial"/>
                <a:cs typeface="Arial"/>
                <a:sym typeface="Arial"/>
              </a:rPr>
              <a:t>Agency Plans By category</a:t>
            </a:r>
          </a:p>
        </p:txBody>
      </p:sp>
      <p:sp>
        <p:nvSpPr>
          <p:cNvPr id="3" name="TextBox 2">
            <a:extLst>
              <a:ext uri="{FF2B5EF4-FFF2-40B4-BE49-F238E27FC236}">
                <a16:creationId xmlns:a16="http://schemas.microsoft.com/office/drawing/2014/main" id="{B63D1BA2-90B6-49A6-AF96-9EA90166E7E1}"/>
              </a:ext>
            </a:extLst>
          </p:cNvPr>
          <p:cNvSpPr txBox="1"/>
          <p:nvPr/>
        </p:nvSpPr>
        <p:spPr>
          <a:xfrm>
            <a:off x="3818965" y="1659751"/>
            <a:ext cx="5202090" cy="2462213"/>
          </a:xfrm>
          <a:prstGeom prst="rect">
            <a:avLst/>
          </a:prstGeom>
          <a:noFill/>
        </p:spPr>
        <p:txBody>
          <a:bodyPr wrap="square" rtlCol="0">
            <a:spAutoFit/>
          </a:bodyPr>
          <a:lstStyle/>
          <a:p>
            <a:pPr>
              <a:buClr>
                <a:srgbClr val="00518E"/>
              </a:buClr>
            </a:pPr>
            <a:endParaRPr lang="en-US" sz="2000" dirty="0">
              <a:solidFill>
                <a:srgbClr val="0070C0"/>
              </a:solidFill>
            </a:endParaRPr>
          </a:p>
          <a:p>
            <a:pPr marL="342900" indent="-342900">
              <a:buClr>
                <a:srgbClr val="00518E"/>
              </a:buClr>
              <a:buAutoNum type="arabicPeriod"/>
            </a:pPr>
            <a:r>
              <a:rPr lang="en-US" sz="2000" dirty="0">
                <a:solidFill>
                  <a:srgbClr val="0070C0"/>
                </a:solidFill>
              </a:rPr>
              <a:t>Create a Culture of inclusion</a:t>
            </a:r>
          </a:p>
          <a:p>
            <a:pPr marL="342900" indent="-342900">
              <a:buClr>
                <a:srgbClr val="00518E"/>
              </a:buClr>
              <a:buAutoNum type="arabicPeriod"/>
            </a:pPr>
            <a:r>
              <a:rPr lang="en-US" sz="2000" dirty="0">
                <a:solidFill>
                  <a:srgbClr val="0070C0"/>
                </a:solidFill>
              </a:rPr>
              <a:t>Enhance Research</a:t>
            </a:r>
          </a:p>
          <a:p>
            <a:pPr marL="342900" indent="-342900">
              <a:buClr>
                <a:srgbClr val="00518E"/>
              </a:buClr>
              <a:buAutoNum type="arabicPeriod"/>
            </a:pPr>
            <a:r>
              <a:rPr lang="en-US" sz="2000" dirty="0">
                <a:solidFill>
                  <a:srgbClr val="0070C0"/>
                </a:solidFill>
              </a:rPr>
              <a:t>Create and Expand Student Opportunity</a:t>
            </a:r>
          </a:p>
          <a:p>
            <a:pPr marL="342900" indent="-342900">
              <a:buClr>
                <a:srgbClr val="00518E"/>
              </a:buClr>
              <a:buAutoNum type="arabicPeriod"/>
            </a:pPr>
            <a:r>
              <a:rPr lang="en-US" sz="2000" dirty="0">
                <a:solidFill>
                  <a:srgbClr val="0070C0"/>
                </a:solidFill>
              </a:rPr>
              <a:t>Strengthen and Expand Outreach and Engagement</a:t>
            </a:r>
          </a:p>
          <a:p>
            <a:pPr marL="342900" indent="-342900">
              <a:buClr>
                <a:srgbClr val="00518E"/>
              </a:buClr>
              <a:buAutoNum type="arabicPeriod"/>
            </a:pPr>
            <a:r>
              <a:rPr lang="en-US" sz="2000" dirty="0">
                <a:solidFill>
                  <a:srgbClr val="0070C0"/>
                </a:solidFill>
              </a:rPr>
              <a:t>Provide Enhanced Technical Assistance</a:t>
            </a:r>
          </a:p>
          <a:p>
            <a:pPr marL="342900" indent="-342900">
              <a:buAutoNum type="arabicPeriod"/>
            </a:pPr>
            <a:endParaRPr lang="en-US" dirty="0"/>
          </a:p>
        </p:txBody>
      </p:sp>
    </p:spTree>
    <p:extLst>
      <p:ext uri="{BB962C8B-B14F-4D97-AF65-F5344CB8AC3E}">
        <p14:creationId xmlns:p14="http://schemas.microsoft.com/office/powerpoint/2010/main" val="34119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3FD0-1CCC-403F-ADB3-EB0CBD05B417}"/>
              </a:ext>
            </a:extLst>
          </p:cNvPr>
          <p:cNvSpPr txBox="1">
            <a:spLocks noGrp="1"/>
          </p:cNvSpPr>
          <p:nvPr>
            <p:ph type="title" idx="4294967295"/>
          </p:nvPr>
        </p:nvSpPr>
        <p:spPr>
          <a:xfrm>
            <a:off x="1490703" y="453358"/>
            <a:ext cx="733825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70C0"/>
                </a:solidFill>
                <a:effectLst/>
                <a:uLnTx/>
                <a:uFillTx/>
                <a:latin typeface="Arial"/>
                <a:ea typeface="Arial"/>
                <a:cs typeface="Arial"/>
                <a:sym typeface="Arial"/>
              </a:rPr>
              <a:t>Create a Culture of Inclusion</a:t>
            </a:r>
          </a:p>
        </p:txBody>
      </p:sp>
      <p:sp>
        <p:nvSpPr>
          <p:cNvPr id="3" name="TextBox 2">
            <a:extLst>
              <a:ext uri="{FF2B5EF4-FFF2-40B4-BE49-F238E27FC236}">
                <a16:creationId xmlns:a16="http://schemas.microsoft.com/office/drawing/2014/main" id="{E9B78651-3070-4446-B384-E6272324C8CE}"/>
              </a:ext>
            </a:extLst>
          </p:cNvPr>
          <p:cNvSpPr txBox="1"/>
          <p:nvPr/>
        </p:nvSpPr>
        <p:spPr>
          <a:xfrm>
            <a:off x="2835408" y="1506070"/>
            <a:ext cx="6185647" cy="2898870"/>
          </a:xfrm>
          <a:prstGeom prst="rect">
            <a:avLst/>
          </a:prstGeom>
          <a:noFill/>
        </p:spPr>
        <p:txBody>
          <a:bodyPr wrap="square" rtlCol="0">
            <a:spAutoFit/>
          </a:bodyPr>
          <a:lstStyle/>
          <a:p>
            <a:pPr marL="0" marR="45720" algn="ctr">
              <a:lnSpc>
                <a:spcPct val="107000"/>
              </a:lnSpc>
              <a:spcBef>
                <a:spcPts val="300"/>
              </a:spcBef>
              <a:spcAft>
                <a:spcPts val="300"/>
              </a:spcAft>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Department of Energy</a:t>
            </a:r>
          </a:p>
          <a:p>
            <a:pPr marL="0" marR="45720">
              <a:lnSpc>
                <a:spcPct val="107000"/>
              </a:lnSpc>
              <a:spcBef>
                <a:spcPts val="300"/>
              </a:spcBef>
              <a:spcAft>
                <a:spcPts val="300"/>
              </a:spcAft>
            </a:pP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DOE has made changes to its normal business processes in order to remove barriers to participation. DOE now requires a DEI plan for every proposal submitted to funding opportunity announcements (FOA’s) and lab call funding vehicles.  This accounts for 10% of the total scoring of merit reviews for the applications that applicants turn in to the Office of Energy Efficiency and Renewable Energy (</a:t>
            </a: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EERE)</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for consideration.  </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45720">
              <a:lnSpc>
                <a:spcPct val="107000"/>
              </a:lnSpc>
              <a:spcBef>
                <a:spcPts val="300"/>
              </a:spcBef>
              <a:spcAft>
                <a:spcPts val="3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35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9F6AC1-12A3-4B2B-A68E-17A29F3F9BE8}"/>
              </a:ext>
            </a:extLst>
          </p:cNvPr>
          <p:cNvSpPr txBox="1">
            <a:spLocks noGrp="1"/>
          </p:cNvSpPr>
          <p:nvPr>
            <p:ph type="title" idx="4294967295"/>
          </p:nvPr>
        </p:nvSpPr>
        <p:spPr>
          <a:xfrm>
            <a:off x="1444598" y="368834"/>
            <a:ext cx="659290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0070C0"/>
                </a:solidFill>
                <a:effectLst/>
                <a:uLnTx/>
                <a:uFillTx/>
                <a:latin typeface="Arial"/>
                <a:ea typeface="Arial"/>
                <a:cs typeface="Arial"/>
                <a:sym typeface="Arial"/>
              </a:rPr>
              <a:t>Enhance Research</a:t>
            </a:r>
          </a:p>
        </p:txBody>
      </p:sp>
      <p:sp>
        <p:nvSpPr>
          <p:cNvPr id="6" name="TextBox 5">
            <a:extLst>
              <a:ext uri="{FF2B5EF4-FFF2-40B4-BE49-F238E27FC236}">
                <a16:creationId xmlns:a16="http://schemas.microsoft.com/office/drawing/2014/main" id="{F7B6833E-8000-44CE-92C1-00640B63C980}"/>
              </a:ext>
            </a:extLst>
          </p:cNvPr>
          <p:cNvSpPr txBox="1"/>
          <p:nvPr/>
        </p:nvSpPr>
        <p:spPr>
          <a:xfrm>
            <a:off x="2766252" y="1191025"/>
            <a:ext cx="5816814" cy="2911695"/>
          </a:xfrm>
          <a:prstGeom prst="rect">
            <a:avLst/>
          </a:prstGeom>
          <a:noFill/>
        </p:spPr>
        <p:txBody>
          <a:bodyPr wrap="square" rtlCol="0">
            <a:spAutoFit/>
          </a:bodyPr>
          <a:lstStyle/>
          <a:p>
            <a:pPr marL="0" marR="0" algn="ctr">
              <a:lnSpc>
                <a:spcPct val="107000"/>
              </a:lnSpc>
              <a:spcBef>
                <a:spcPts val="465"/>
              </a:spcBef>
              <a:spcAft>
                <a:spcPts val="800"/>
              </a:spcAft>
            </a:pPr>
            <a:r>
              <a:rPr lang="en-US"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Department of Defense </a:t>
            </a:r>
          </a:p>
          <a:p>
            <a:pPr marL="0" marR="0">
              <a:lnSpc>
                <a:spcPct val="107000"/>
              </a:lnSpc>
              <a:spcBef>
                <a:spcPts val="465"/>
              </a:spcBef>
              <a:spcAft>
                <a:spcPts val="800"/>
              </a:spcAft>
            </a:pPr>
            <a:r>
              <a:rPr lang="en-US"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t>
            </a:r>
            <a:r>
              <a:rPr lang="en-US"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aunched four COEs in the areas of:. Three awarded to HBCUs representing a total of $17M in investments to HBCU/MI capabilities to perform cutting-edge research in defense.  Further, COEs focus on undergraduate and graduate student training, encouraging students in STEM disciplines while guiding them toward advanced studies and careers in science and engineering fields important to the defense mission.  </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80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C4FE-2528-450B-86E3-93931FA9DAFF}"/>
              </a:ext>
            </a:extLst>
          </p:cNvPr>
          <p:cNvSpPr txBox="1">
            <a:spLocks noGrp="1"/>
          </p:cNvSpPr>
          <p:nvPr>
            <p:ph type="title" idx="4294967295"/>
          </p:nvPr>
        </p:nvSpPr>
        <p:spPr>
          <a:xfrm>
            <a:off x="875980" y="345782"/>
            <a:ext cx="697710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518E"/>
              </a:buClr>
              <a:buSzTx/>
              <a:buFont typeface="Arial"/>
              <a:buNone/>
              <a:tabLst/>
              <a:defRPr/>
            </a:pPr>
            <a:r>
              <a:rPr kumimoji="0" lang="en-US" sz="2800" b="0" i="0" u="none" strike="noStrike" kern="0" cap="none" spc="0" normalizeH="0" baseline="0" noProof="0" dirty="0">
                <a:ln>
                  <a:noFill/>
                </a:ln>
                <a:solidFill>
                  <a:srgbClr val="0070C0"/>
                </a:solidFill>
                <a:effectLst/>
                <a:uLnTx/>
                <a:uFillTx/>
                <a:latin typeface="Arial"/>
                <a:ea typeface="Arial"/>
                <a:cs typeface="Arial"/>
                <a:sym typeface="Arial"/>
              </a:rPr>
              <a:t>Strengthen and Expand Outreach and Engagement</a:t>
            </a:r>
          </a:p>
        </p:txBody>
      </p:sp>
      <p:sp>
        <p:nvSpPr>
          <p:cNvPr id="3" name="TextBox 2">
            <a:extLst>
              <a:ext uri="{FF2B5EF4-FFF2-40B4-BE49-F238E27FC236}">
                <a16:creationId xmlns:a16="http://schemas.microsoft.com/office/drawing/2014/main" id="{83DD227F-D1C8-41FE-840C-0D3486A35413}"/>
              </a:ext>
            </a:extLst>
          </p:cNvPr>
          <p:cNvSpPr txBox="1"/>
          <p:nvPr/>
        </p:nvSpPr>
        <p:spPr>
          <a:xfrm>
            <a:off x="2566468" y="1051924"/>
            <a:ext cx="6416168" cy="3570208"/>
          </a:xfrm>
          <a:prstGeom prst="rect">
            <a:avLst/>
          </a:prstGeom>
          <a:noFill/>
        </p:spPr>
        <p:txBody>
          <a:bodyPr wrap="square" rtlCol="0">
            <a:spAutoFit/>
          </a:bodyPr>
          <a:lstStyle/>
          <a:p>
            <a:pPr marL="0" marR="0" algn="ctr">
              <a:spcBef>
                <a:spcPts val="0"/>
              </a:spcBef>
              <a:spcAft>
                <a:spcPts val="0"/>
              </a:spcAft>
            </a:pPr>
            <a:endPar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State</a:t>
            </a:r>
          </a:p>
          <a:p>
            <a:pPr marL="0" marR="0" algn="ctr">
              <a:spcBef>
                <a:spcPts val="0"/>
              </a:spcBef>
              <a:spcAft>
                <a:spcPts val="0"/>
              </a:spcAft>
            </a:pPr>
            <a:endParaRPr lang="en-US" sz="16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Annual HBCU Foreign Policy Conference:</a:t>
            </a:r>
            <a:r>
              <a:rPr lang="en-US"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The Bureau of Global Public Affairs’ Office of Public Liaison (GPA/PL) coordinates the U.S. Department of State’s annual Historically Black Colleges and Universities (HBCU) Foreign Policy Conference, designed to attract students of HBCUs and Predominantly Black Institutions (PBIs).  Since the pandemic, the agency has pivoted to a virtual platform that has reached over 2,000 viewers.  The GPA/PL Team will continue outreach to all 105 HBCUs and institutions with a high demographic of African American students in the lead up to the conference each year.  More information can be found on </a:t>
            </a:r>
            <a:r>
              <a:rPr lang="en-US" sz="16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https://www.state.gov/hbcus</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250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6F3F-BC33-4FE4-8115-8D5F78FF51A5}"/>
              </a:ext>
            </a:extLst>
          </p:cNvPr>
          <p:cNvSpPr txBox="1">
            <a:spLocks noGrp="1"/>
          </p:cNvSpPr>
          <p:nvPr>
            <p:ph type="title" idx="4294967295"/>
          </p:nvPr>
        </p:nvSpPr>
        <p:spPr>
          <a:xfrm>
            <a:off x="1144921" y="437990"/>
            <a:ext cx="746119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518E"/>
              </a:buClr>
              <a:buSzTx/>
              <a:buFont typeface="Arial"/>
              <a:buNone/>
              <a:tabLst/>
              <a:defRPr/>
            </a:pPr>
            <a:r>
              <a:rPr kumimoji="0" lang="en-US" sz="3200" b="0" i="0" u="none" strike="noStrike" kern="0" cap="none" spc="0" normalizeH="0" baseline="0" noProof="0" dirty="0">
                <a:ln>
                  <a:noFill/>
                </a:ln>
                <a:solidFill>
                  <a:srgbClr val="0070C0"/>
                </a:solidFill>
                <a:effectLst/>
                <a:uLnTx/>
                <a:uFillTx/>
                <a:latin typeface="Arial"/>
                <a:ea typeface="Arial"/>
                <a:cs typeface="Arial"/>
                <a:sym typeface="Arial"/>
              </a:rPr>
              <a:t>Create and Expand Student Opportunity</a:t>
            </a:r>
          </a:p>
        </p:txBody>
      </p:sp>
      <p:sp>
        <p:nvSpPr>
          <p:cNvPr id="3" name="TextBox 2">
            <a:extLst>
              <a:ext uri="{FF2B5EF4-FFF2-40B4-BE49-F238E27FC236}">
                <a16:creationId xmlns:a16="http://schemas.microsoft.com/office/drawing/2014/main" id="{4B4202CA-FED0-4343-A07B-045086A2C8DC}"/>
              </a:ext>
            </a:extLst>
          </p:cNvPr>
          <p:cNvSpPr txBox="1"/>
          <p:nvPr/>
        </p:nvSpPr>
        <p:spPr>
          <a:xfrm>
            <a:off x="2827725" y="1536806"/>
            <a:ext cx="5693869" cy="3052759"/>
          </a:xfrm>
          <a:prstGeom prst="rect">
            <a:avLst/>
          </a:prstGeom>
          <a:noFill/>
        </p:spPr>
        <p:txBody>
          <a:bodyPr wrap="square" rtlCol="0">
            <a:spAutoFit/>
          </a:bodyPr>
          <a:lstStyle/>
          <a:p>
            <a:pPr marL="0" marR="0" algn="ctr">
              <a:lnSpc>
                <a:spcPct val="107000"/>
              </a:lnSpc>
              <a:spcBef>
                <a:spcPts val="0"/>
              </a:spcBef>
              <a:spcAft>
                <a:spcPts val="800"/>
              </a:spcAft>
            </a:pPr>
            <a:r>
              <a:rPr lang="en-US"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Commerce</a:t>
            </a:r>
          </a:p>
          <a:p>
            <a:pPr marL="0" marR="0">
              <a:lnSpc>
                <a:spcPct val="107000"/>
              </a:lnSpc>
              <a:spcBef>
                <a:spcPts val="0"/>
              </a:spcBef>
              <a:spcAft>
                <a:spcPts val="8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National Institute of Standards and Technology (NIST) </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Established multi-year cooperative agreements through the Professional Research Experience Program (PREP) to provide students at the undergraduate, graduate, Ph.D., and postdoctoral level opportunities to work with NIST staff in the laboratories and provide financial support to the students continue their education path</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75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AE540C-B5DB-4036-8794-C891EDCBBBD4}"/>
              </a:ext>
            </a:extLst>
          </p:cNvPr>
          <p:cNvSpPr txBox="1">
            <a:spLocks noGrp="1"/>
          </p:cNvSpPr>
          <p:nvPr>
            <p:ph type="title" idx="4294967295"/>
          </p:nvPr>
        </p:nvSpPr>
        <p:spPr>
          <a:xfrm>
            <a:off x="695666" y="346975"/>
            <a:ext cx="744582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518E"/>
              </a:buClr>
              <a:buSzTx/>
              <a:buFont typeface="Arial"/>
              <a:buNone/>
              <a:tabLst/>
              <a:defRPr/>
            </a:pPr>
            <a:r>
              <a:rPr kumimoji="0" lang="en-US" sz="2800" b="0" i="0" u="none" strike="noStrike" kern="0" cap="none" spc="0" normalizeH="0" baseline="0" noProof="0" dirty="0">
                <a:ln>
                  <a:noFill/>
                </a:ln>
                <a:solidFill>
                  <a:srgbClr val="0070C0"/>
                </a:solidFill>
                <a:effectLst/>
                <a:uLnTx/>
                <a:uFillTx/>
                <a:latin typeface="Arial"/>
                <a:ea typeface="Arial"/>
                <a:cs typeface="Arial"/>
                <a:sym typeface="Arial"/>
              </a:rPr>
              <a:t>Provide Enhanced Technical Assistance</a:t>
            </a:r>
          </a:p>
        </p:txBody>
      </p:sp>
      <p:sp>
        <p:nvSpPr>
          <p:cNvPr id="5" name="TextBox 4">
            <a:extLst>
              <a:ext uri="{FF2B5EF4-FFF2-40B4-BE49-F238E27FC236}">
                <a16:creationId xmlns:a16="http://schemas.microsoft.com/office/drawing/2014/main" id="{4E03C043-8BBB-4EDC-B27D-35F882ADEA97}"/>
              </a:ext>
            </a:extLst>
          </p:cNvPr>
          <p:cNvSpPr txBox="1"/>
          <p:nvPr/>
        </p:nvSpPr>
        <p:spPr>
          <a:xfrm>
            <a:off x="2466576" y="1279088"/>
            <a:ext cx="6523744" cy="2585323"/>
          </a:xfrm>
          <a:prstGeom prst="rect">
            <a:avLst/>
          </a:prstGeom>
          <a:noFill/>
        </p:spPr>
        <p:txBody>
          <a:bodyPr wrap="square" rtlCol="0">
            <a:spAutoFit/>
          </a:bodyPr>
          <a:lstStyle/>
          <a:p>
            <a:pPr marR="0" lvl="0" algn="ctr">
              <a:spcBef>
                <a:spcPts val="0"/>
              </a:spcBef>
              <a:spcAft>
                <a:spcPts val="0"/>
              </a:spcAft>
            </a:pPr>
            <a:r>
              <a:rPr lang="en-US"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National </a:t>
            </a:r>
            <a:r>
              <a:rPr lang="en-US" sz="1600" b="1" dirty="0">
                <a:solidFill>
                  <a:srgbClr val="0070C0"/>
                </a:solidFill>
                <a:effectLst/>
                <a:latin typeface="Times New Roman" panose="02020603050405020304" pitchFamily="18" charset="0"/>
                <a:ea typeface="Calibri" panose="020F0502020204030204" pitchFamily="34" charset="0"/>
              </a:rPr>
              <a:t>Aeronautics and Space Administration</a:t>
            </a:r>
            <a:endParaRPr lang="en-US"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342900" marR="0" lvl="0" indent="-342900">
              <a:spcBef>
                <a:spcPts val="0"/>
              </a:spcBef>
              <a:spcAft>
                <a:spcPts val="0"/>
              </a:spcAft>
              <a:buFont typeface="Symbol" panose="05050102010706020507" pitchFamily="18" charset="2"/>
              <a:buChar char=""/>
            </a:pPr>
            <a:endParaRPr lang="en-US" sz="1600"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R="0" lvl="0">
              <a:spcBef>
                <a:spcPts val="0"/>
              </a:spcBef>
              <a:spcAft>
                <a:spcPts val="0"/>
              </a:spcAft>
            </a:pPr>
            <a:r>
              <a:rPr lang="en-US" sz="1600" u="sng"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NASA Mentor-Protégé Program</a:t>
            </a:r>
            <a:r>
              <a:rPr lang="en-US" sz="1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Allows for HBCUs/MSIs to participate as a Protégé to a NASA Large Business Prime contractor (Mentor) under an active NASA Prime Contract.  Under this program, Mentors provide the HBCU/MSI developmental assistance with the intent of positioning them to pursue subcontracting opportunities with NASA and/or other agencies. A minimum of 70% of the developmental assistance may be tied to business developmental tasks while 30% of the assistance may be tied to technical developmental tasks. </a:t>
            </a:r>
            <a:endParaRPr lang="en-US"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037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57F32-0FCF-4166-B794-CBC9A5BE84D1}"/>
              </a:ext>
            </a:extLst>
          </p:cNvPr>
          <p:cNvSpPr txBox="1"/>
          <p:nvPr/>
        </p:nvSpPr>
        <p:spPr>
          <a:xfrm>
            <a:off x="2738397" y="1458045"/>
            <a:ext cx="6124175" cy="2477601"/>
          </a:xfrm>
          <a:prstGeom prst="rect">
            <a:avLst/>
          </a:prstGeom>
          <a:noFill/>
        </p:spPr>
        <p:txBody>
          <a:bodyPr wrap="square" rtlCol="0">
            <a:spAutoFit/>
          </a:bodyPr>
          <a:lstStyle/>
          <a:p>
            <a:pPr marL="285750" indent="-285750">
              <a:buClr>
                <a:srgbClr val="FFC000"/>
              </a:buClr>
              <a:buFont typeface="Wingdings" panose="05000000000000000000" pitchFamily="2" charset="2"/>
              <a:buChar char="v"/>
            </a:pPr>
            <a:r>
              <a:rPr lang="en-US" sz="1600" dirty="0">
                <a:solidFill>
                  <a:srgbClr val="00518E"/>
                </a:solidFill>
              </a:rPr>
              <a:t>Establishes the policy of this Administration  </a:t>
            </a:r>
          </a:p>
          <a:p>
            <a:pPr marL="285750" indent="-285750">
              <a:buClr>
                <a:srgbClr val="FFC000"/>
              </a:buClr>
              <a:buFont typeface="Wingdings" panose="05000000000000000000" pitchFamily="2" charset="2"/>
              <a:buChar char="v"/>
            </a:pPr>
            <a:r>
              <a:rPr lang="en-US" sz="1600" dirty="0">
                <a:solidFill>
                  <a:srgbClr val="00518E"/>
                </a:solidFill>
              </a:rPr>
              <a:t>Elevates the Initiative to report to White House and the Secretary of ED</a:t>
            </a:r>
          </a:p>
          <a:p>
            <a:pPr marL="285750" indent="-285750">
              <a:buClr>
                <a:srgbClr val="FFC000"/>
              </a:buClr>
              <a:buFont typeface="Wingdings" panose="05000000000000000000" pitchFamily="2" charset="2"/>
              <a:buChar char="v"/>
            </a:pPr>
            <a:r>
              <a:rPr lang="en-US" sz="1600" dirty="0">
                <a:solidFill>
                  <a:srgbClr val="00518E"/>
                </a:solidFill>
              </a:rPr>
              <a:t>Supports the implementation of the PARTHER’s Act</a:t>
            </a:r>
          </a:p>
          <a:p>
            <a:pPr marL="285750" indent="-285750">
              <a:buClr>
                <a:srgbClr val="FFC000"/>
              </a:buClr>
              <a:buFont typeface="Wingdings" panose="05000000000000000000" pitchFamily="2" charset="2"/>
              <a:buChar char="v"/>
            </a:pPr>
            <a:r>
              <a:rPr lang="en-US" sz="1600" dirty="0">
                <a:solidFill>
                  <a:srgbClr val="00518E"/>
                </a:solidFill>
              </a:rPr>
              <a:t>Align HBCU with educational and economic competitiveness</a:t>
            </a:r>
          </a:p>
          <a:p>
            <a:pPr marL="285750" indent="-285750">
              <a:buClr>
                <a:srgbClr val="FFC000"/>
              </a:buClr>
              <a:buFont typeface="Wingdings" panose="05000000000000000000" pitchFamily="2" charset="2"/>
              <a:buChar char="v"/>
            </a:pPr>
            <a:r>
              <a:rPr lang="en-US" sz="1600" dirty="0">
                <a:solidFill>
                  <a:srgbClr val="00518E"/>
                </a:solidFill>
              </a:rPr>
              <a:t>Strengthen capacity of HBCUs to access federal funding and programs</a:t>
            </a:r>
          </a:p>
          <a:p>
            <a:pPr marL="285750" indent="-285750">
              <a:buClr>
                <a:srgbClr val="FFC000"/>
              </a:buClr>
              <a:buFont typeface="Wingdings" panose="05000000000000000000" pitchFamily="2" charset="2"/>
              <a:buChar char="v"/>
            </a:pPr>
            <a:r>
              <a:rPr lang="en-US" sz="1600" dirty="0">
                <a:solidFill>
                  <a:srgbClr val="00518E"/>
                </a:solidFill>
              </a:rPr>
              <a:t>Identify barriers to opportunities for HBCUs</a:t>
            </a:r>
          </a:p>
          <a:p>
            <a:pPr marL="285750" indent="-285750">
              <a:buClr>
                <a:srgbClr val="FFC000"/>
              </a:buClr>
              <a:buFont typeface="Wingdings" panose="05000000000000000000" pitchFamily="2" charset="2"/>
              <a:buChar char="v"/>
            </a:pPr>
            <a:r>
              <a:rPr lang="en-US" sz="1600" dirty="0">
                <a:solidFill>
                  <a:srgbClr val="00518E"/>
                </a:solidFill>
              </a:rPr>
              <a:t>Require annual agency plans</a:t>
            </a:r>
          </a:p>
          <a:p>
            <a:endParaRPr lang="en-US" sz="1100" dirty="0">
              <a:solidFill>
                <a:schemeClr val="accent6"/>
              </a:solidFill>
            </a:endParaRPr>
          </a:p>
        </p:txBody>
      </p:sp>
      <p:sp>
        <p:nvSpPr>
          <p:cNvPr id="4" name="Title 3">
            <a:extLst>
              <a:ext uri="{FF2B5EF4-FFF2-40B4-BE49-F238E27FC236}">
                <a16:creationId xmlns:a16="http://schemas.microsoft.com/office/drawing/2014/main" id="{8C4DD1EE-93EA-4267-B014-D7C2208AAD44}"/>
              </a:ext>
            </a:extLst>
          </p:cNvPr>
          <p:cNvSpPr txBox="1">
            <a:spLocks noGrp="1"/>
          </p:cNvSpPr>
          <p:nvPr>
            <p:ph type="title" idx="4294967295"/>
          </p:nvPr>
        </p:nvSpPr>
        <p:spPr>
          <a:xfrm>
            <a:off x="729983" y="376518"/>
            <a:ext cx="787613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3760"/>
                </a:solidFill>
                <a:effectLst/>
                <a:uLnTx/>
                <a:uFillTx/>
                <a:latin typeface="Arial"/>
                <a:ea typeface="Arial"/>
                <a:cs typeface="Arial"/>
                <a:sym typeface="Arial"/>
              </a:rPr>
              <a:t>Executive Order 14041</a:t>
            </a:r>
          </a:p>
        </p:txBody>
      </p:sp>
    </p:spTree>
    <p:extLst>
      <p:ext uri="{BB962C8B-B14F-4D97-AF65-F5344CB8AC3E}">
        <p14:creationId xmlns:p14="http://schemas.microsoft.com/office/powerpoint/2010/main" val="16691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0355-42FE-43B9-A468-D1A4D25F2844}"/>
              </a:ext>
            </a:extLst>
          </p:cNvPr>
          <p:cNvSpPr>
            <a:spLocks noGrp="1"/>
          </p:cNvSpPr>
          <p:nvPr>
            <p:ph type="title"/>
          </p:nvPr>
        </p:nvSpPr>
        <p:spPr>
          <a:xfrm>
            <a:off x="647170" y="710163"/>
            <a:ext cx="2828333" cy="3056540"/>
          </a:xfrm>
        </p:spPr>
        <p:txBody>
          <a:bodyPr anchor="ctr">
            <a:normAutofit fontScale="90000"/>
          </a:bodyPr>
          <a:lstStyle/>
          <a:p>
            <a:pPr algn="ctr"/>
            <a:br>
              <a:rPr lang="en-US" sz="3750" dirty="0"/>
            </a:br>
            <a:r>
              <a:rPr lang="en-US" sz="3750" b="1" dirty="0">
                <a:solidFill>
                  <a:schemeClr val="accent2"/>
                </a:solidFill>
              </a:rPr>
              <a:t>Biden-Harris Budget</a:t>
            </a:r>
            <a:br>
              <a:rPr lang="en-US" sz="3750" b="1" dirty="0">
                <a:solidFill>
                  <a:schemeClr val="accent2"/>
                </a:solidFill>
              </a:rPr>
            </a:br>
            <a:r>
              <a:rPr lang="en-US" sz="3750" b="1" dirty="0">
                <a:solidFill>
                  <a:schemeClr val="accent2"/>
                </a:solidFill>
              </a:rPr>
              <a:t> for HBCUs</a:t>
            </a:r>
            <a:br>
              <a:rPr lang="en-US" sz="3750" dirty="0"/>
            </a:br>
            <a:endParaRPr lang="en-US" sz="3750" dirty="0"/>
          </a:p>
        </p:txBody>
      </p:sp>
      <p:graphicFrame>
        <p:nvGraphicFramePr>
          <p:cNvPr id="71" name="Content Placeholder 2">
            <a:extLst>
              <a:ext uri="{FF2B5EF4-FFF2-40B4-BE49-F238E27FC236}">
                <a16:creationId xmlns:a16="http://schemas.microsoft.com/office/drawing/2014/main" id="{45EB740F-101E-2C89-89B7-F81EBC34329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30712884"/>
              </p:ext>
            </p:extLst>
          </p:nvPr>
        </p:nvGraphicFramePr>
        <p:xfrm>
          <a:off x="4178194" y="157134"/>
          <a:ext cx="3965171" cy="4619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89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50A2-E5D7-458C-8FD7-65153826FEF1}"/>
              </a:ext>
            </a:extLst>
          </p:cNvPr>
          <p:cNvSpPr>
            <a:spLocks noGrp="1"/>
          </p:cNvSpPr>
          <p:nvPr>
            <p:ph type="title"/>
          </p:nvPr>
        </p:nvSpPr>
        <p:spPr>
          <a:xfrm>
            <a:off x="628650" y="273845"/>
            <a:ext cx="7863168" cy="618079"/>
          </a:xfrm>
        </p:spPr>
        <p:txBody>
          <a:bodyPr>
            <a:noAutofit/>
          </a:bodyPr>
          <a:lstStyle/>
          <a:p>
            <a:pPr algn="ctr"/>
            <a:r>
              <a:rPr lang="en-US" sz="3200" b="1" dirty="0">
                <a:solidFill>
                  <a:schemeClr val="accent6"/>
                </a:solidFill>
              </a:rPr>
              <a:t>The Initiative’s Mandate</a:t>
            </a:r>
          </a:p>
        </p:txBody>
      </p:sp>
      <p:sp>
        <p:nvSpPr>
          <p:cNvPr id="3" name="Content Placeholder 2">
            <a:extLst>
              <a:ext uri="{FF2B5EF4-FFF2-40B4-BE49-F238E27FC236}">
                <a16:creationId xmlns:a16="http://schemas.microsoft.com/office/drawing/2014/main" id="{E7AF7EAE-F444-4418-B527-ECEA1908242B}"/>
              </a:ext>
            </a:extLst>
          </p:cNvPr>
          <p:cNvSpPr>
            <a:spLocks noGrp="1"/>
          </p:cNvSpPr>
          <p:nvPr>
            <p:ph idx="1"/>
          </p:nvPr>
        </p:nvSpPr>
        <p:spPr>
          <a:xfrm>
            <a:off x="588016" y="968190"/>
            <a:ext cx="7594658" cy="3696018"/>
          </a:xfrm>
        </p:spPr>
        <p:txBody>
          <a:bodyPr/>
          <a:lstStyle/>
          <a:p>
            <a:pPr marL="0" indent="0">
              <a:buNone/>
            </a:pPr>
            <a:r>
              <a:rPr lang="en-US" dirty="0"/>
              <a:t>							</a:t>
            </a:r>
          </a:p>
        </p:txBody>
      </p:sp>
      <p:grpSp>
        <p:nvGrpSpPr>
          <p:cNvPr id="4" name="Group 3">
            <a:extLst>
              <a:ext uri="{FF2B5EF4-FFF2-40B4-BE49-F238E27FC236}">
                <a16:creationId xmlns:a16="http://schemas.microsoft.com/office/drawing/2014/main" id="{81818FF3-EA34-46DA-9068-2E79E0B09EAA}"/>
              </a:ext>
              <a:ext uri="{C183D7F6-B498-43B3-948B-1728B52AA6E4}">
                <adec:decorative xmlns:adec="http://schemas.microsoft.com/office/drawing/2017/decorative" val="1"/>
              </a:ext>
            </a:extLst>
          </p:cNvPr>
          <p:cNvGrpSpPr/>
          <p:nvPr/>
        </p:nvGrpSpPr>
        <p:grpSpPr>
          <a:xfrm>
            <a:off x="1795228" y="968189"/>
            <a:ext cx="5378285" cy="3510178"/>
            <a:chOff x="-184630" y="1753388"/>
            <a:chExt cx="6441188" cy="5474767"/>
          </a:xfrm>
        </p:grpSpPr>
        <p:sp>
          <p:nvSpPr>
            <p:cNvPr id="5" name="Arc 4">
              <a:extLst>
                <a:ext uri="{FF2B5EF4-FFF2-40B4-BE49-F238E27FC236}">
                  <a16:creationId xmlns:a16="http://schemas.microsoft.com/office/drawing/2014/main" id="{FEE049DF-21C7-498D-A0E1-A045DC9C2753}"/>
                </a:ext>
              </a:extLst>
            </p:cNvPr>
            <p:cNvSpPr/>
            <p:nvPr/>
          </p:nvSpPr>
          <p:spPr>
            <a:xfrm>
              <a:off x="2089542" y="3286559"/>
              <a:ext cx="2958414" cy="2987998"/>
            </a:xfrm>
            <a:prstGeom prst="arc">
              <a:avLst>
                <a:gd name="adj1" fmla="val 15335339"/>
                <a:gd name="adj2" fmla="val 721845"/>
              </a:avLst>
            </a:prstGeom>
            <a:ln w="28575" cap="rnd">
              <a:solidFill>
                <a:srgbClr val="00B0F0"/>
              </a:solidFill>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grpSp>
          <p:nvGrpSpPr>
            <p:cNvPr id="6" name="Group 5">
              <a:extLst>
                <a:ext uri="{FF2B5EF4-FFF2-40B4-BE49-F238E27FC236}">
                  <a16:creationId xmlns:a16="http://schemas.microsoft.com/office/drawing/2014/main" id="{EFA79B0D-B6F0-4CFC-AB0C-C136BC6D0403}"/>
                </a:ext>
              </a:extLst>
            </p:cNvPr>
            <p:cNvGrpSpPr/>
            <p:nvPr/>
          </p:nvGrpSpPr>
          <p:grpSpPr>
            <a:xfrm>
              <a:off x="-184630" y="1753388"/>
              <a:ext cx="6441188" cy="5474767"/>
              <a:chOff x="-191750" y="1753388"/>
              <a:chExt cx="6441188" cy="5474767"/>
            </a:xfrm>
          </p:grpSpPr>
          <p:sp>
            <p:nvSpPr>
              <p:cNvPr id="7" name="Freeform: Shape 6">
                <a:extLst>
                  <a:ext uri="{FF2B5EF4-FFF2-40B4-BE49-F238E27FC236}">
                    <a16:creationId xmlns:a16="http://schemas.microsoft.com/office/drawing/2014/main" id="{1B0CE322-6ED2-4E26-8CE7-C20EB1BB1C22}"/>
                  </a:ext>
                </a:extLst>
              </p:cNvPr>
              <p:cNvSpPr/>
              <p:nvPr/>
            </p:nvSpPr>
            <p:spPr>
              <a:xfrm>
                <a:off x="1976254" y="2391058"/>
                <a:ext cx="946467" cy="955930"/>
              </a:xfrm>
              <a:custGeom>
                <a:avLst/>
                <a:gdLst>
                  <a:gd name="connsiteX0" fmla="*/ 676275 w 676275"/>
                  <a:gd name="connsiteY0" fmla="*/ 338138 h 676275"/>
                  <a:gd name="connsiteX1" fmla="*/ 338138 w 676275"/>
                  <a:gd name="connsiteY1" fmla="*/ 676275 h 676275"/>
                  <a:gd name="connsiteX2" fmla="*/ 0 w 676275"/>
                  <a:gd name="connsiteY2" fmla="*/ 338138 h 676275"/>
                  <a:gd name="connsiteX3" fmla="*/ 338138 w 676275"/>
                  <a:gd name="connsiteY3" fmla="*/ 0 h 676275"/>
                  <a:gd name="connsiteX4" fmla="*/ 676275 w 676275"/>
                  <a:gd name="connsiteY4" fmla="*/ 338138 h 67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75" h="676275">
                    <a:moveTo>
                      <a:pt x="676275" y="338138"/>
                    </a:moveTo>
                    <a:cubicBezTo>
                      <a:pt x="676275" y="524886"/>
                      <a:pt x="524886" y="676275"/>
                      <a:pt x="338138" y="676275"/>
                    </a:cubicBezTo>
                    <a:cubicBezTo>
                      <a:pt x="151389" y="676275"/>
                      <a:pt x="0" y="524886"/>
                      <a:pt x="0" y="338138"/>
                    </a:cubicBezTo>
                    <a:cubicBezTo>
                      <a:pt x="0" y="151389"/>
                      <a:pt x="151389" y="0"/>
                      <a:pt x="338138" y="0"/>
                    </a:cubicBezTo>
                    <a:cubicBezTo>
                      <a:pt x="524886" y="0"/>
                      <a:pt x="676275" y="151389"/>
                      <a:pt x="676275" y="338138"/>
                    </a:cubicBezTo>
                    <a:close/>
                  </a:path>
                </a:pathLst>
              </a:custGeom>
              <a:noFill/>
              <a:ln w="28575" cap="rnd">
                <a:solidFill>
                  <a:schemeClr val="accent1"/>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8" name="Freeform: Shape 7">
                <a:extLst>
                  <a:ext uri="{FF2B5EF4-FFF2-40B4-BE49-F238E27FC236}">
                    <a16:creationId xmlns:a16="http://schemas.microsoft.com/office/drawing/2014/main" id="{29EB7F17-E749-46AF-86BC-76DC5100B775}"/>
                  </a:ext>
                </a:extLst>
              </p:cNvPr>
              <p:cNvSpPr/>
              <p:nvPr/>
            </p:nvSpPr>
            <p:spPr>
              <a:xfrm>
                <a:off x="1670868" y="2077585"/>
                <a:ext cx="1559619" cy="1582874"/>
              </a:xfrm>
              <a:custGeom>
                <a:avLst/>
                <a:gdLst>
                  <a:gd name="connsiteX0" fmla="*/ 185738 w 1469231"/>
                  <a:gd name="connsiteY0" fmla="*/ 885825 h 1476375"/>
                  <a:gd name="connsiteX1" fmla="*/ 0 w 1469231"/>
                  <a:gd name="connsiteY1" fmla="*/ 885825 h 1476375"/>
                  <a:gd name="connsiteX2" fmla="*/ 0 w 1469231"/>
                  <a:gd name="connsiteY2" fmla="*/ 576263 h 1476375"/>
                  <a:gd name="connsiteX3" fmla="*/ 185738 w 1469231"/>
                  <a:gd name="connsiteY3" fmla="*/ 576263 h 1476375"/>
                  <a:gd name="connsiteX4" fmla="*/ 235744 w 1469231"/>
                  <a:gd name="connsiteY4" fmla="*/ 457200 h 1476375"/>
                  <a:gd name="connsiteX5" fmla="*/ 102394 w 1469231"/>
                  <a:gd name="connsiteY5" fmla="*/ 321469 h 1476375"/>
                  <a:gd name="connsiteX6" fmla="*/ 326231 w 1469231"/>
                  <a:gd name="connsiteY6" fmla="*/ 104775 h 1476375"/>
                  <a:gd name="connsiteX7" fmla="*/ 457200 w 1469231"/>
                  <a:gd name="connsiteY7" fmla="*/ 238125 h 1476375"/>
                  <a:gd name="connsiteX8" fmla="*/ 581025 w 1469231"/>
                  <a:gd name="connsiteY8" fmla="*/ 188119 h 1476375"/>
                  <a:gd name="connsiteX9" fmla="*/ 581025 w 1469231"/>
                  <a:gd name="connsiteY9" fmla="*/ 0 h 1476375"/>
                  <a:gd name="connsiteX10" fmla="*/ 892969 w 1469231"/>
                  <a:gd name="connsiteY10" fmla="*/ 0 h 1476375"/>
                  <a:gd name="connsiteX11" fmla="*/ 892969 w 1469231"/>
                  <a:gd name="connsiteY11" fmla="*/ 190500 h 1476375"/>
                  <a:gd name="connsiteX12" fmla="*/ 1007269 w 1469231"/>
                  <a:gd name="connsiteY12" fmla="*/ 235744 h 1476375"/>
                  <a:gd name="connsiteX13" fmla="*/ 1135856 w 1469231"/>
                  <a:gd name="connsiteY13" fmla="*/ 104775 h 1476375"/>
                  <a:gd name="connsiteX14" fmla="*/ 1359694 w 1469231"/>
                  <a:gd name="connsiteY14" fmla="*/ 323850 h 1476375"/>
                  <a:gd name="connsiteX15" fmla="*/ 1231106 w 1469231"/>
                  <a:gd name="connsiteY15" fmla="*/ 457200 h 1476375"/>
                  <a:gd name="connsiteX16" fmla="*/ 1281113 w 1469231"/>
                  <a:gd name="connsiteY16" fmla="*/ 581025 h 1476375"/>
                  <a:gd name="connsiteX17" fmla="*/ 1469231 w 1469231"/>
                  <a:gd name="connsiteY17" fmla="*/ 578644 h 1476375"/>
                  <a:gd name="connsiteX18" fmla="*/ 1469231 w 1469231"/>
                  <a:gd name="connsiteY18" fmla="*/ 890588 h 1476375"/>
                  <a:gd name="connsiteX19" fmla="*/ 1281113 w 1469231"/>
                  <a:gd name="connsiteY19" fmla="*/ 890588 h 1476375"/>
                  <a:gd name="connsiteX20" fmla="*/ 1231106 w 1469231"/>
                  <a:gd name="connsiteY20" fmla="*/ 1012031 h 1476375"/>
                  <a:gd name="connsiteX21" fmla="*/ 1359694 w 1469231"/>
                  <a:gd name="connsiteY21" fmla="*/ 1145381 h 1476375"/>
                  <a:gd name="connsiteX22" fmla="*/ 1135856 w 1469231"/>
                  <a:gd name="connsiteY22" fmla="*/ 1364456 h 1476375"/>
                  <a:gd name="connsiteX23" fmla="*/ 1009650 w 1469231"/>
                  <a:gd name="connsiteY23" fmla="*/ 1235869 h 1476375"/>
                  <a:gd name="connsiteX24" fmla="*/ 890587 w 1469231"/>
                  <a:gd name="connsiteY24" fmla="*/ 1283494 h 1476375"/>
                  <a:gd name="connsiteX25" fmla="*/ 890587 w 1469231"/>
                  <a:gd name="connsiteY25" fmla="*/ 1476375 h 1476375"/>
                  <a:gd name="connsiteX26" fmla="*/ 581025 w 1469231"/>
                  <a:gd name="connsiteY26" fmla="*/ 1476375 h 1476375"/>
                  <a:gd name="connsiteX27" fmla="*/ 581025 w 1469231"/>
                  <a:gd name="connsiteY27" fmla="*/ 1281113 h 1476375"/>
                  <a:gd name="connsiteX28" fmla="*/ 454819 w 1469231"/>
                  <a:gd name="connsiteY28" fmla="*/ 1228725 h 1476375"/>
                  <a:gd name="connsiteX29" fmla="*/ 326231 w 1469231"/>
                  <a:gd name="connsiteY29" fmla="*/ 1359694 h 1476375"/>
                  <a:gd name="connsiteX30" fmla="*/ 102394 w 1469231"/>
                  <a:gd name="connsiteY30" fmla="*/ 1140619 h 1476375"/>
                  <a:gd name="connsiteX31" fmla="*/ 233363 w 1469231"/>
                  <a:gd name="connsiteY31" fmla="*/ 1007269 h 1476375"/>
                  <a:gd name="connsiteX32" fmla="*/ 235744 w 1469231"/>
                  <a:gd name="connsiteY32" fmla="*/ 1004888 h 1476375"/>
                  <a:gd name="connsiteX33" fmla="*/ 185738 w 1469231"/>
                  <a:gd name="connsiteY33" fmla="*/ 885825 h 1476375"/>
                  <a:gd name="connsiteX34" fmla="*/ 185738 w 1469231"/>
                  <a:gd name="connsiteY34" fmla="*/ 885825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69231" h="1476375">
                    <a:moveTo>
                      <a:pt x="185738" y="885825"/>
                    </a:moveTo>
                    <a:lnTo>
                      <a:pt x="0" y="885825"/>
                    </a:lnTo>
                    <a:lnTo>
                      <a:pt x="0" y="576263"/>
                    </a:lnTo>
                    <a:lnTo>
                      <a:pt x="185738" y="576263"/>
                    </a:lnTo>
                    <a:cubicBezTo>
                      <a:pt x="197644" y="535781"/>
                      <a:pt x="214313" y="492919"/>
                      <a:pt x="235744" y="457200"/>
                    </a:cubicBezTo>
                    <a:lnTo>
                      <a:pt x="102394" y="321469"/>
                    </a:lnTo>
                    <a:lnTo>
                      <a:pt x="326231" y="104775"/>
                    </a:lnTo>
                    <a:lnTo>
                      <a:pt x="457200" y="238125"/>
                    </a:lnTo>
                    <a:cubicBezTo>
                      <a:pt x="495300" y="216694"/>
                      <a:pt x="538163" y="200025"/>
                      <a:pt x="581025" y="188119"/>
                    </a:cubicBezTo>
                    <a:lnTo>
                      <a:pt x="581025" y="0"/>
                    </a:lnTo>
                    <a:lnTo>
                      <a:pt x="892969" y="0"/>
                    </a:lnTo>
                    <a:lnTo>
                      <a:pt x="892969" y="190500"/>
                    </a:lnTo>
                    <a:cubicBezTo>
                      <a:pt x="931069" y="200025"/>
                      <a:pt x="971550" y="216694"/>
                      <a:pt x="1007269" y="235744"/>
                    </a:cubicBezTo>
                    <a:lnTo>
                      <a:pt x="1135856" y="104775"/>
                    </a:lnTo>
                    <a:lnTo>
                      <a:pt x="1359694" y="323850"/>
                    </a:lnTo>
                    <a:lnTo>
                      <a:pt x="1231106" y="457200"/>
                    </a:lnTo>
                    <a:cubicBezTo>
                      <a:pt x="1252538" y="495300"/>
                      <a:pt x="1269206" y="538163"/>
                      <a:pt x="1281113" y="581025"/>
                    </a:cubicBezTo>
                    <a:lnTo>
                      <a:pt x="1469231" y="578644"/>
                    </a:lnTo>
                    <a:lnTo>
                      <a:pt x="1469231" y="890588"/>
                    </a:lnTo>
                    <a:lnTo>
                      <a:pt x="1281113" y="890588"/>
                    </a:lnTo>
                    <a:cubicBezTo>
                      <a:pt x="1269206" y="931069"/>
                      <a:pt x="1252538" y="973931"/>
                      <a:pt x="1231106" y="1012031"/>
                    </a:cubicBezTo>
                    <a:lnTo>
                      <a:pt x="1359694" y="1145381"/>
                    </a:lnTo>
                    <a:lnTo>
                      <a:pt x="1135856" y="1364456"/>
                    </a:lnTo>
                    <a:lnTo>
                      <a:pt x="1009650" y="1235869"/>
                    </a:lnTo>
                    <a:cubicBezTo>
                      <a:pt x="973931" y="1257300"/>
                      <a:pt x="931069" y="1271588"/>
                      <a:pt x="890587" y="1283494"/>
                    </a:cubicBezTo>
                    <a:lnTo>
                      <a:pt x="890587" y="1476375"/>
                    </a:lnTo>
                    <a:lnTo>
                      <a:pt x="581025" y="1476375"/>
                    </a:lnTo>
                    <a:lnTo>
                      <a:pt x="581025" y="1281113"/>
                    </a:lnTo>
                    <a:cubicBezTo>
                      <a:pt x="538163" y="1269206"/>
                      <a:pt x="492919" y="1252538"/>
                      <a:pt x="454819" y="1228725"/>
                    </a:cubicBezTo>
                    <a:lnTo>
                      <a:pt x="326231" y="1359694"/>
                    </a:lnTo>
                    <a:lnTo>
                      <a:pt x="102394" y="1140619"/>
                    </a:lnTo>
                    <a:lnTo>
                      <a:pt x="233363" y="1007269"/>
                    </a:lnTo>
                    <a:lnTo>
                      <a:pt x="235744" y="1004888"/>
                    </a:lnTo>
                    <a:cubicBezTo>
                      <a:pt x="214313" y="966787"/>
                      <a:pt x="197644" y="926306"/>
                      <a:pt x="185738" y="885825"/>
                    </a:cubicBezTo>
                    <a:lnTo>
                      <a:pt x="185738" y="885825"/>
                    </a:lnTo>
                    <a:close/>
                  </a:path>
                </a:pathLst>
              </a:custGeom>
              <a:noFill/>
              <a:ln w="28575" cap="rnd">
                <a:solidFill>
                  <a:schemeClr val="accent1"/>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9" name="Freeform: Shape 8">
                <a:extLst>
                  <a:ext uri="{FF2B5EF4-FFF2-40B4-BE49-F238E27FC236}">
                    <a16:creationId xmlns:a16="http://schemas.microsoft.com/office/drawing/2014/main" id="{285C9461-6FBD-4737-81DD-A6A5DC10B8C3}"/>
                  </a:ext>
                </a:extLst>
              </p:cNvPr>
              <p:cNvSpPr/>
              <p:nvPr/>
            </p:nvSpPr>
            <p:spPr>
              <a:xfrm>
                <a:off x="1121867" y="3758887"/>
                <a:ext cx="1060676" cy="1071281"/>
              </a:xfrm>
              <a:custGeom>
                <a:avLst/>
                <a:gdLst>
                  <a:gd name="connsiteX0" fmla="*/ 757880 w 757879"/>
                  <a:gd name="connsiteY0" fmla="*/ 378940 h 757879"/>
                  <a:gd name="connsiteX1" fmla="*/ 378940 w 757879"/>
                  <a:gd name="connsiteY1" fmla="*/ 757880 h 757879"/>
                  <a:gd name="connsiteX2" fmla="*/ 0 w 757879"/>
                  <a:gd name="connsiteY2" fmla="*/ 378940 h 757879"/>
                  <a:gd name="connsiteX3" fmla="*/ 378940 w 757879"/>
                  <a:gd name="connsiteY3" fmla="*/ 0 h 757879"/>
                  <a:gd name="connsiteX4" fmla="*/ 757880 w 757879"/>
                  <a:gd name="connsiteY4" fmla="*/ 378940 h 75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79" h="757879">
                    <a:moveTo>
                      <a:pt x="757880" y="378940"/>
                    </a:moveTo>
                    <a:cubicBezTo>
                      <a:pt x="757880" y="588223"/>
                      <a:pt x="588223" y="757880"/>
                      <a:pt x="378940" y="757880"/>
                    </a:cubicBezTo>
                    <a:cubicBezTo>
                      <a:pt x="169657" y="757880"/>
                      <a:pt x="0" y="588223"/>
                      <a:pt x="0" y="378940"/>
                    </a:cubicBezTo>
                    <a:cubicBezTo>
                      <a:pt x="0" y="169657"/>
                      <a:pt x="169657" y="0"/>
                      <a:pt x="378940" y="0"/>
                    </a:cubicBezTo>
                    <a:cubicBezTo>
                      <a:pt x="588223" y="0"/>
                      <a:pt x="757880" y="169657"/>
                      <a:pt x="757880" y="378940"/>
                    </a:cubicBezTo>
                    <a:close/>
                  </a:path>
                </a:pathLst>
              </a:custGeom>
              <a:noFill/>
              <a:ln w="28575" cap="rnd">
                <a:solidFill>
                  <a:schemeClr val="accent2"/>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0" name="Freeform: Shape 9">
                <a:extLst>
                  <a:ext uri="{FF2B5EF4-FFF2-40B4-BE49-F238E27FC236}">
                    <a16:creationId xmlns:a16="http://schemas.microsoft.com/office/drawing/2014/main" id="{62D79722-B6BB-4545-801D-3AA61605315D}"/>
                  </a:ext>
                </a:extLst>
              </p:cNvPr>
              <p:cNvSpPr/>
              <p:nvPr/>
            </p:nvSpPr>
            <p:spPr>
              <a:xfrm>
                <a:off x="779632" y="3407588"/>
                <a:ext cx="1747814" cy="1773876"/>
              </a:xfrm>
              <a:custGeom>
                <a:avLst/>
                <a:gdLst>
                  <a:gd name="connsiteX0" fmla="*/ 208150 w 1646520"/>
                  <a:gd name="connsiteY0" fmla="*/ 992716 h 1654526"/>
                  <a:gd name="connsiteX1" fmla="*/ 0 w 1646520"/>
                  <a:gd name="connsiteY1" fmla="*/ 992716 h 1654526"/>
                  <a:gd name="connsiteX2" fmla="*/ 0 w 1646520"/>
                  <a:gd name="connsiteY2" fmla="*/ 645799 h 1654526"/>
                  <a:gd name="connsiteX3" fmla="*/ 208150 w 1646520"/>
                  <a:gd name="connsiteY3" fmla="*/ 645799 h 1654526"/>
                  <a:gd name="connsiteX4" fmla="*/ 264190 w 1646520"/>
                  <a:gd name="connsiteY4" fmla="*/ 512369 h 1654526"/>
                  <a:gd name="connsiteX5" fmla="*/ 114749 w 1646520"/>
                  <a:gd name="connsiteY5" fmla="*/ 360260 h 1654526"/>
                  <a:gd name="connsiteX6" fmla="*/ 365597 w 1646520"/>
                  <a:gd name="connsiteY6" fmla="*/ 117418 h 1654526"/>
                  <a:gd name="connsiteX7" fmla="*/ 512369 w 1646520"/>
                  <a:gd name="connsiteY7" fmla="*/ 266859 h 1654526"/>
                  <a:gd name="connsiteX8" fmla="*/ 651136 w 1646520"/>
                  <a:gd name="connsiteY8" fmla="*/ 210819 h 1654526"/>
                  <a:gd name="connsiteX9" fmla="*/ 651136 w 1646520"/>
                  <a:gd name="connsiteY9" fmla="*/ 0 h 1654526"/>
                  <a:gd name="connsiteX10" fmla="*/ 1000722 w 1646520"/>
                  <a:gd name="connsiteY10" fmla="*/ 0 h 1654526"/>
                  <a:gd name="connsiteX11" fmla="*/ 1000722 w 1646520"/>
                  <a:gd name="connsiteY11" fmla="*/ 213487 h 1654526"/>
                  <a:gd name="connsiteX12" fmla="*/ 1128814 w 1646520"/>
                  <a:gd name="connsiteY12" fmla="*/ 264190 h 1654526"/>
                  <a:gd name="connsiteX13" fmla="*/ 1272918 w 1646520"/>
                  <a:gd name="connsiteY13" fmla="*/ 117418 h 1654526"/>
                  <a:gd name="connsiteX14" fmla="*/ 1523765 w 1646520"/>
                  <a:gd name="connsiteY14" fmla="*/ 362928 h 1654526"/>
                  <a:gd name="connsiteX15" fmla="*/ 1379661 w 1646520"/>
                  <a:gd name="connsiteY15" fmla="*/ 512369 h 1654526"/>
                  <a:gd name="connsiteX16" fmla="*/ 1435702 w 1646520"/>
                  <a:gd name="connsiteY16" fmla="*/ 651136 h 1654526"/>
                  <a:gd name="connsiteX17" fmla="*/ 1646521 w 1646520"/>
                  <a:gd name="connsiteY17" fmla="*/ 648468 h 1654526"/>
                  <a:gd name="connsiteX18" fmla="*/ 1646521 w 1646520"/>
                  <a:gd name="connsiteY18" fmla="*/ 998053 h 1654526"/>
                  <a:gd name="connsiteX19" fmla="*/ 1435702 w 1646520"/>
                  <a:gd name="connsiteY19" fmla="*/ 998053 h 1654526"/>
                  <a:gd name="connsiteX20" fmla="*/ 1379661 w 1646520"/>
                  <a:gd name="connsiteY20" fmla="*/ 1134151 h 1654526"/>
                  <a:gd name="connsiteX21" fmla="*/ 1523765 w 1646520"/>
                  <a:gd name="connsiteY21" fmla="*/ 1283592 h 1654526"/>
                  <a:gd name="connsiteX22" fmla="*/ 1272918 w 1646520"/>
                  <a:gd name="connsiteY22" fmla="*/ 1529102 h 1654526"/>
                  <a:gd name="connsiteX23" fmla="*/ 1131482 w 1646520"/>
                  <a:gd name="connsiteY23" fmla="*/ 1384999 h 1654526"/>
                  <a:gd name="connsiteX24" fmla="*/ 998053 w 1646520"/>
                  <a:gd name="connsiteY24" fmla="*/ 1438370 h 1654526"/>
                  <a:gd name="connsiteX25" fmla="*/ 998053 w 1646520"/>
                  <a:gd name="connsiteY25" fmla="*/ 1654526 h 1654526"/>
                  <a:gd name="connsiteX26" fmla="*/ 651136 w 1646520"/>
                  <a:gd name="connsiteY26" fmla="*/ 1654526 h 1654526"/>
                  <a:gd name="connsiteX27" fmla="*/ 651136 w 1646520"/>
                  <a:gd name="connsiteY27" fmla="*/ 1435702 h 1654526"/>
                  <a:gd name="connsiteX28" fmla="*/ 509701 w 1646520"/>
                  <a:gd name="connsiteY28" fmla="*/ 1376993 h 1654526"/>
                  <a:gd name="connsiteX29" fmla="*/ 365597 w 1646520"/>
                  <a:gd name="connsiteY29" fmla="*/ 1523765 h 1654526"/>
                  <a:gd name="connsiteX30" fmla="*/ 114749 w 1646520"/>
                  <a:gd name="connsiteY30" fmla="*/ 1278255 h 1654526"/>
                  <a:gd name="connsiteX31" fmla="*/ 261522 w 1646520"/>
                  <a:gd name="connsiteY31" fmla="*/ 1128814 h 1654526"/>
                  <a:gd name="connsiteX32" fmla="*/ 264190 w 1646520"/>
                  <a:gd name="connsiteY32" fmla="*/ 1126145 h 1654526"/>
                  <a:gd name="connsiteX33" fmla="*/ 208150 w 1646520"/>
                  <a:gd name="connsiteY33" fmla="*/ 992716 h 1654526"/>
                  <a:gd name="connsiteX34" fmla="*/ 208150 w 1646520"/>
                  <a:gd name="connsiteY34" fmla="*/ 992716 h 165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6520" h="1654526">
                    <a:moveTo>
                      <a:pt x="208150" y="992716"/>
                    </a:moveTo>
                    <a:lnTo>
                      <a:pt x="0" y="992716"/>
                    </a:lnTo>
                    <a:lnTo>
                      <a:pt x="0" y="645799"/>
                    </a:lnTo>
                    <a:lnTo>
                      <a:pt x="208150" y="645799"/>
                    </a:lnTo>
                    <a:cubicBezTo>
                      <a:pt x="221493" y="600433"/>
                      <a:pt x="240173" y="552398"/>
                      <a:pt x="264190" y="512369"/>
                    </a:cubicBezTo>
                    <a:lnTo>
                      <a:pt x="114749" y="360260"/>
                    </a:lnTo>
                    <a:lnTo>
                      <a:pt x="365597" y="117418"/>
                    </a:lnTo>
                    <a:lnTo>
                      <a:pt x="512369" y="266859"/>
                    </a:lnTo>
                    <a:cubicBezTo>
                      <a:pt x="555067" y="242842"/>
                      <a:pt x="603101" y="224162"/>
                      <a:pt x="651136" y="210819"/>
                    </a:cubicBezTo>
                    <a:lnTo>
                      <a:pt x="651136" y="0"/>
                    </a:lnTo>
                    <a:lnTo>
                      <a:pt x="1000722" y="0"/>
                    </a:lnTo>
                    <a:lnTo>
                      <a:pt x="1000722" y="213487"/>
                    </a:lnTo>
                    <a:cubicBezTo>
                      <a:pt x="1043419" y="224162"/>
                      <a:pt x="1088785" y="242842"/>
                      <a:pt x="1128814" y="264190"/>
                    </a:cubicBezTo>
                    <a:lnTo>
                      <a:pt x="1272918" y="117418"/>
                    </a:lnTo>
                    <a:lnTo>
                      <a:pt x="1523765" y="362928"/>
                    </a:lnTo>
                    <a:lnTo>
                      <a:pt x="1379661" y="512369"/>
                    </a:lnTo>
                    <a:cubicBezTo>
                      <a:pt x="1403679" y="555067"/>
                      <a:pt x="1422359" y="603102"/>
                      <a:pt x="1435702" y="651136"/>
                    </a:cubicBezTo>
                    <a:lnTo>
                      <a:pt x="1646521" y="648468"/>
                    </a:lnTo>
                    <a:lnTo>
                      <a:pt x="1646521" y="998053"/>
                    </a:lnTo>
                    <a:lnTo>
                      <a:pt x="1435702" y="998053"/>
                    </a:lnTo>
                    <a:cubicBezTo>
                      <a:pt x="1422359" y="1043419"/>
                      <a:pt x="1403679" y="1091454"/>
                      <a:pt x="1379661" y="1134151"/>
                    </a:cubicBezTo>
                    <a:lnTo>
                      <a:pt x="1523765" y="1283592"/>
                    </a:lnTo>
                    <a:lnTo>
                      <a:pt x="1272918" y="1529102"/>
                    </a:lnTo>
                    <a:lnTo>
                      <a:pt x="1131482" y="1384999"/>
                    </a:lnTo>
                    <a:cubicBezTo>
                      <a:pt x="1091454" y="1409016"/>
                      <a:pt x="1043419" y="1425027"/>
                      <a:pt x="998053" y="1438370"/>
                    </a:cubicBezTo>
                    <a:lnTo>
                      <a:pt x="998053" y="1654526"/>
                    </a:lnTo>
                    <a:lnTo>
                      <a:pt x="651136" y="1654526"/>
                    </a:lnTo>
                    <a:lnTo>
                      <a:pt x="651136" y="1435702"/>
                    </a:lnTo>
                    <a:cubicBezTo>
                      <a:pt x="603101" y="1422359"/>
                      <a:pt x="552398" y="1403679"/>
                      <a:pt x="509701" y="1376993"/>
                    </a:cubicBezTo>
                    <a:lnTo>
                      <a:pt x="365597" y="1523765"/>
                    </a:lnTo>
                    <a:lnTo>
                      <a:pt x="114749" y="1278255"/>
                    </a:lnTo>
                    <a:lnTo>
                      <a:pt x="261522" y="1128814"/>
                    </a:lnTo>
                    <a:lnTo>
                      <a:pt x="264190" y="1126145"/>
                    </a:lnTo>
                    <a:cubicBezTo>
                      <a:pt x="240173" y="1083448"/>
                      <a:pt x="221493" y="1038082"/>
                      <a:pt x="208150" y="992716"/>
                    </a:cubicBezTo>
                    <a:lnTo>
                      <a:pt x="208150" y="992716"/>
                    </a:lnTo>
                    <a:close/>
                  </a:path>
                </a:pathLst>
              </a:custGeom>
              <a:noFill/>
              <a:ln w="28575" cap="rnd">
                <a:solidFill>
                  <a:schemeClr val="accent2"/>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1" name="Freeform: Shape 10">
                <a:extLst>
                  <a:ext uri="{FF2B5EF4-FFF2-40B4-BE49-F238E27FC236}">
                    <a16:creationId xmlns:a16="http://schemas.microsoft.com/office/drawing/2014/main" id="{58F54CF9-B8DD-4BF3-BE9E-6371199114FB}"/>
                  </a:ext>
                </a:extLst>
              </p:cNvPr>
              <p:cNvSpPr/>
              <p:nvPr/>
            </p:nvSpPr>
            <p:spPr>
              <a:xfrm>
                <a:off x="2853520" y="4054657"/>
                <a:ext cx="1437426" cy="1451800"/>
              </a:xfrm>
              <a:custGeom>
                <a:avLst/>
                <a:gdLst>
                  <a:gd name="connsiteX0" fmla="*/ 1027078 w 1027078"/>
                  <a:gd name="connsiteY0" fmla="*/ 513539 h 1027078"/>
                  <a:gd name="connsiteX1" fmla="*/ 513539 w 1027078"/>
                  <a:gd name="connsiteY1" fmla="*/ 1027078 h 1027078"/>
                  <a:gd name="connsiteX2" fmla="*/ 0 w 1027078"/>
                  <a:gd name="connsiteY2" fmla="*/ 513539 h 1027078"/>
                  <a:gd name="connsiteX3" fmla="*/ 513539 w 1027078"/>
                  <a:gd name="connsiteY3" fmla="*/ 0 h 1027078"/>
                  <a:gd name="connsiteX4" fmla="*/ 1027078 w 1027078"/>
                  <a:gd name="connsiteY4" fmla="*/ 513539 h 102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078" h="1027078">
                    <a:moveTo>
                      <a:pt x="1027078" y="513539"/>
                    </a:moveTo>
                    <a:cubicBezTo>
                      <a:pt x="1027078" y="797159"/>
                      <a:pt x="797159" y="1027078"/>
                      <a:pt x="513539" y="1027078"/>
                    </a:cubicBezTo>
                    <a:cubicBezTo>
                      <a:pt x="229919" y="1027078"/>
                      <a:pt x="0" y="797159"/>
                      <a:pt x="0" y="513539"/>
                    </a:cubicBezTo>
                    <a:cubicBezTo>
                      <a:pt x="0" y="229919"/>
                      <a:pt x="229919" y="0"/>
                      <a:pt x="513539" y="0"/>
                    </a:cubicBezTo>
                    <a:cubicBezTo>
                      <a:pt x="797159" y="0"/>
                      <a:pt x="1027078" y="229919"/>
                      <a:pt x="1027078" y="513539"/>
                    </a:cubicBezTo>
                    <a:close/>
                  </a:path>
                </a:pathLst>
              </a:custGeom>
              <a:noFill/>
              <a:ln w="28575" cap="rnd">
                <a:solidFill>
                  <a:srgbClr val="00B0F0"/>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2" name="Freeform: Shape 11">
                <a:extLst>
                  <a:ext uri="{FF2B5EF4-FFF2-40B4-BE49-F238E27FC236}">
                    <a16:creationId xmlns:a16="http://schemas.microsoft.com/office/drawing/2014/main" id="{84A1466F-A80F-4E35-9B6C-51F178D0ACA7}"/>
                  </a:ext>
                </a:extLst>
              </p:cNvPr>
              <p:cNvSpPr/>
              <p:nvPr/>
            </p:nvSpPr>
            <p:spPr>
              <a:xfrm>
                <a:off x="2389722" y="3578579"/>
                <a:ext cx="2368638" cy="2403956"/>
              </a:xfrm>
              <a:custGeom>
                <a:avLst/>
                <a:gdLst>
                  <a:gd name="connsiteX0" fmla="*/ 282085 w 2231363"/>
                  <a:gd name="connsiteY0" fmla="*/ 1345328 h 2242212"/>
                  <a:gd name="connsiteX1" fmla="*/ 0 w 2231363"/>
                  <a:gd name="connsiteY1" fmla="*/ 1345328 h 2242212"/>
                  <a:gd name="connsiteX2" fmla="*/ 0 w 2231363"/>
                  <a:gd name="connsiteY2" fmla="*/ 875186 h 2242212"/>
                  <a:gd name="connsiteX3" fmla="*/ 282085 w 2231363"/>
                  <a:gd name="connsiteY3" fmla="*/ 875186 h 2242212"/>
                  <a:gd name="connsiteX4" fmla="*/ 358031 w 2231363"/>
                  <a:gd name="connsiteY4" fmla="*/ 694363 h 2242212"/>
                  <a:gd name="connsiteX5" fmla="*/ 155508 w 2231363"/>
                  <a:gd name="connsiteY5" fmla="*/ 488224 h 2242212"/>
                  <a:gd name="connsiteX6" fmla="*/ 495457 w 2231363"/>
                  <a:gd name="connsiteY6" fmla="*/ 159125 h 2242212"/>
                  <a:gd name="connsiteX7" fmla="*/ 694363 w 2231363"/>
                  <a:gd name="connsiteY7" fmla="*/ 361647 h 2242212"/>
                  <a:gd name="connsiteX8" fmla="*/ 882419 w 2231363"/>
                  <a:gd name="connsiteY8" fmla="*/ 285701 h 2242212"/>
                  <a:gd name="connsiteX9" fmla="*/ 882419 w 2231363"/>
                  <a:gd name="connsiteY9" fmla="*/ 0 h 2242212"/>
                  <a:gd name="connsiteX10" fmla="*/ 1356177 w 2231363"/>
                  <a:gd name="connsiteY10" fmla="*/ 0 h 2242212"/>
                  <a:gd name="connsiteX11" fmla="*/ 1356177 w 2231363"/>
                  <a:gd name="connsiteY11" fmla="*/ 289318 h 2242212"/>
                  <a:gd name="connsiteX12" fmla="*/ 1529768 w 2231363"/>
                  <a:gd name="connsiteY12" fmla="*/ 358031 h 2242212"/>
                  <a:gd name="connsiteX13" fmla="*/ 1725057 w 2231363"/>
                  <a:gd name="connsiteY13" fmla="*/ 159125 h 2242212"/>
                  <a:gd name="connsiteX14" fmla="*/ 2065005 w 2231363"/>
                  <a:gd name="connsiteY14" fmla="*/ 491840 h 2242212"/>
                  <a:gd name="connsiteX15" fmla="*/ 1869716 w 2231363"/>
                  <a:gd name="connsiteY15" fmla="*/ 694363 h 2242212"/>
                  <a:gd name="connsiteX16" fmla="*/ 1945662 w 2231363"/>
                  <a:gd name="connsiteY16" fmla="*/ 882419 h 2242212"/>
                  <a:gd name="connsiteX17" fmla="*/ 2231363 w 2231363"/>
                  <a:gd name="connsiteY17" fmla="*/ 878803 h 2242212"/>
                  <a:gd name="connsiteX18" fmla="*/ 2231363 w 2231363"/>
                  <a:gd name="connsiteY18" fmla="*/ 1352561 h 2242212"/>
                  <a:gd name="connsiteX19" fmla="*/ 1945662 w 2231363"/>
                  <a:gd name="connsiteY19" fmla="*/ 1352561 h 2242212"/>
                  <a:gd name="connsiteX20" fmla="*/ 1869716 w 2231363"/>
                  <a:gd name="connsiteY20" fmla="*/ 1537001 h 2242212"/>
                  <a:gd name="connsiteX21" fmla="*/ 2065005 w 2231363"/>
                  <a:gd name="connsiteY21" fmla="*/ 1739523 h 2242212"/>
                  <a:gd name="connsiteX22" fmla="*/ 1725057 w 2231363"/>
                  <a:gd name="connsiteY22" fmla="*/ 2072238 h 2242212"/>
                  <a:gd name="connsiteX23" fmla="*/ 1533384 w 2231363"/>
                  <a:gd name="connsiteY23" fmla="*/ 1876949 h 2242212"/>
                  <a:gd name="connsiteX24" fmla="*/ 1352560 w 2231363"/>
                  <a:gd name="connsiteY24" fmla="*/ 1949278 h 2242212"/>
                  <a:gd name="connsiteX25" fmla="*/ 1352560 w 2231363"/>
                  <a:gd name="connsiteY25" fmla="*/ 2242213 h 2242212"/>
                  <a:gd name="connsiteX26" fmla="*/ 882419 w 2231363"/>
                  <a:gd name="connsiteY26" fmla="*/ 2242213 h 2242212"/>
                  <a:gd name="connsiteX27" fmla="*/ 882419 w 2231363"/>
                  <a:gd name="connsiteY27" fmla="*/ 1945662 h 2242212"/>
                  <a:gd name="connsiteX28" fmla="*/ 690746 w 2231363"/>
                  <a:gd name="connsiteY28" fmla="*/ 1866099 h 2242212"/>
                  <a:gd name="connsiteX29" fmla="*/ 495457 w 2231363"/>
                  <a:gd name="connsiteY29" fmla="*/ 2065005 h 2242212"/>
                  <a:gd name="connsiteX30" fmla="*/ 155508 w 2231363"/>
                  <a:gd name="connsiteY30" fmla="*/ 1732290 h 2242212"/>
                  <a:gd name="connsiteX31" fmla="*/ 354414 w 2231363"/>
                  <a:gd name="connsiteY31" fmla="*/ 1529768 h 2242212"/>
                  <a:gd name="connsiteX32" fmla="*/ 358031 w 2231363"/>
                  <a:gd name="connsiteY32" fmla="*/ 1526151 h 2242212"/>
                  <a:gd name="connsiteX33" fmla="*/ 282085 w 2231363"/>
                  <a:gd name="connsiteY33" fmla="*/ 1345328 h 2242212"/>
                  <a:gd name="connsiteX34" fmla="*/ 282085 w 2231363"/>
                  <a:gd name="connsiteY34" fmla="*/ 1345328 h 22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31363" h="2242212">
                    <a:moveTo>
                      <a:pt x="282085" y="1345328"/>
                    </a:moveTo>
                    <a:lnTo>
                      <a:pt x="0" y="1345328"/>
                    </a:lnTo>
                    <a:lnTo>
                      <a:pt x="0" y="875186"/>
                    </a:lnTo>
                    <a:lnTo>
                      <a:pt x="282085" y="875186"/>
                    </a:lnTo>
                    <a:cubicBezTo>
                      <a:pt x="300167" y="813706"/>
                      <a:pt x="325482" y="748610"/>
                      <a:pt x="358031" y="694363"/>
                    </a:cubicBezTo>
                    <a:lnTo>
                      <a:pt x="155508" y="488224"/>
                    </a:lnTo>
                    <a:lnTo>
                      <a:pt x="495457" y="159125"/>
                    </a:lnTo>
                    <a:lnTo>
                      <a:pt x="694363" y="361647"/>
                    </a:lnTo>
                    <a:cubicBezTo>
                      <a:pt x="752226" y="329099"/>
                      <a:pt x="817323" y="303784"/>
                      <a:pt x="882419" y="285701"/>
                    </a:cubicBezTo>
                    <a:lnTo>
                      <a:pt x="882419" y="0"/>
                    </a:lnTo>
                    <a:lnTo>
                      <a:pt x="1356177" y="0"/>
                    </a:lnTo>
                    <a:lnTo>
                      <a:pt x="1356177" y="289318"/>
                    </a:lnTo>
                    <a:cubicBezTo>
                      <a:pt x="1414041" y="303784"/>
                      <a:pt x="1475521" y="329099"/>
                      <a:pt x="1529768" y="358031"/>
                    </a:cubicBezTo>
                    <a:lnTo>
                      <a:pt x="1725057" y="159125"/>
                    </a:lnTo>
                    <a:lnTo>
                      <a:pt x="2065005" y="491840"/>
                    </a:lnTo>
                    <a:lnTo>
                      <a:pt x="1869716" y="694363"/>
                    </a:lnTo>
                    <a:cubicBezTo>
                      <a:pt x="1902264" y="752226"/>
                      <a:pt x="1927580" y="817323"/>
                      <a:pt x="1945662" y="882419"/>
                    </a:cubicBezTo>
                    <a:lnTo>
                      <a:pt x="2231363" y="878803"/>
                    </a:lnTo>
                    <a:lnTo>
                      <a:pt x="2231363" y="1352561"/>
                    </a:lnTo>
                    <a:lnTo>
                      <a:pt x="1945662" y="1352561"/>
                    </a:lnTo>
                    <a:cubicBezTo>
                      <a:pt x="1927580" y="1414041"/>
                      <a:pt x="1902264" y="1479137"/>
                      <a:pt x="1869716" y="1537001"/>
                    </a:cubicBezTo>
                    <a:lnTo>
                      <a:pt x="2065005" y="1739523"/>
                    </a:lnTo>
                    <a:lnTo>
                      <a:pt x="1725057" y="2072238"/>
                    </a:lnTo>
                    <a:lnTo>
                      <a:pt x="1533384" y="1876949"/>
                    </a:lnTo>
                    <a:cubicBezTo>
                      <a:pt x="1479137" y="1909497"/>
                      <a:pt x="1414041" y="1931196"/>
                      <a:pt x="1352560" y="1949278"/>
                    </a:cubicBezTo>
                    <a:lnTo>
                      <a:pt x="1352560" y="2242213"/>
                    </a:lnTo>
                    <a:lnTo>
                      <a:pt x="882419" y="2242213"/>
                    </a:lnTo>
                    <a:lnTo>
                      <a:pt x="882419" y="1945662"/>
                    </a:lnTo>
                    <a:cubicBezTo>
                      <a:pt x="817323" y="1927580"/>
                      <a:pt x="748610" y="1902264"/>
                      <a:pt x="690746" y="1866099"/>
                    </a:cubicBezTo>
                    <a:lnTo>
                      <a:pt x="495457" y="2065005"/>
                    </a:lnTo>
                    <a:lnTo>
                      <a:pt x="155508" y="1732290"/>
                    </a:lnTo>
                    <a:lnTo>
                      <a:pt x="354414" y="1529768"/>
                    </a:lnTo>
                    <a:lnTo>
                      <a:pt x="358031" y="1526151"/>
                    </a:lnTo>
                    <a:cubicBezTo>
                      <a:pt x="325482" y="1468288"/>
                      <a:pt x="300167" y="1406808"/>
                      <a:pt x="282085" y="1345328"/>
                    </a:cubicBezTo>
                    <a:lnTo>
                      <a:pt x="282085" y="1345328"/>
                    </a:lnTo>
                    <a:close/>
                  </a:path>
                </a:pathLst>
              </a:custGeom>
              <a:noFill/>
              <a:ln w="28575" cap="rnd">
                <a:solidFill>
                  <a:srgbClr val="00B0F0"/>
                </a:solidFill>
                <a:prstDash val="solid"/>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
            <p:nvSpPr>
              <p:cNvPr id="13" name="Arc 12">
                <a:extLst>
                  <a:ext uri="{FF2B5EF4-FFF2-40B4-BE49-F238E27FC236}">
                    <a16:creationId xmlns:a16="http://schemas.microsoft.com/office/drawing/2014/main" id="{EC3A43FC-577F-4DCD-A1F1-A037C90FC4AA}"/>
                  </a:ext>
                </a:extLst>
              </p:cNvPr>
              <p:cNvSpPr/>
              <p:nvPr/>
            </p:nvSpPr>
            <p:spPr>
              <a:xfrm>
                <a:off x="1343168" y="1753388"/>
                <a:ext cx="2209176" cy="2231268"/>
              </a:xfrm>
              <a:prstGeom prst="arc">
                <a:avLst>
                  <a:gd name="adj1" fmla="val 9407037"/>
                  <a:gd name="adj2" fmla="val 14004969"/>
                </a:avLst>
              </a:prstGeom>
              <a:ln w="28575" cap="rnd">
                <a:solidFill>
                  <a:schemeClr val="accent1"/>
                </a:solidFill>
                <a:miter lim="8000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14" name="Arc 13">
                <a:extLst>
                  <a:ext uri="{FF2B5EF4-FFF2-40B4-BE49-F238E27FC236}">
                    <a16:creationId xmlns:a16="http://schemas.microsoft.com/office/drawing/2014/main" id="{90EA9CC4-4DDE-49A5-9C53-E2F687C0ED0C}"/>
                  </a:ext>
                </a:extLst>
              </p:cNvPr>
              <p:cNvSpPr/>
              <p:nvPr/>
            </p:nvSpPr>
            <p:spPr>
              <a:xfrm>
                <a:off x="547616" y="3178893"/>
                <a:ext cx="2209176" cy="2231268"/>
              </a:xfrm>
              <a:prstGeom prst="arc">
                <a:avLst>
                  <a:gd name="adj1" fmla="val 9407037"/>
                  <a:gd name="adj2" fmla="val 14004969"/>
                </a:avLst>
              </a:prstGeom>
              <a:ln w="28575" cap="rnd">
                <a:solidFill>
                  <a:schemeClr val="accent2"/>
                </a:solidFill>
                <a:miter lim="8000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p>
            </p:txBody>
          </p:sp>
          <p:sp>
            <p:nvSpPr>
              <p:cNvPr id="15" name="TextBox 15">
                <a:extLst>
                  <a:ext uri="{FF2B5EF4-FFF2-40B4-BE49-F238E27FC236}">
                    <a16:creationId xmlns:a16="http://schemas.microsoft.com/office/drawing/2014/main" id="{967335E3-1939-4EA0-A284-1C1E6553A042}"/>
                  </a:ext>
                </a:extLst>
              </p:cNvPr>
              <p:cNvSpPr txBox="1"/>
              <p:nvPr/>
            </p:nvSpPr>
            <p:spPr>
              <a:xfrm>
                <a:off x="2972315" y="4647457"/>
                <a:ext cx="1199836" cy="32402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solidFill>
                      <a:schemeClr val="accent6"/>
                    </a:solidFill>
                    <a:latin typeface="inherit"/>
                  </a:rPr>
                  <a:t>Programs</a:t>
                </a:r>
              </a:p>
            </p:txBody>
          </p:sp>
          <p:sp>
            <p:nvSpPr>
              <p:cNvPr id="16" name="TextBox 17">
                <a:extLst>
                  <a:ext uri="{FF2B5EF4-FFF2-40B4-BE49-F238E27FC236}">
                    <a16:creationId xmlns:a16="http://schemas.microsoft.com/office/drawing/2014/main" id="{69B44672-56F6-4E60-8F89-2E679E688993}"/>
                  </a:ext>
                </a:extLst>
              </p:cNvPr>
              <p:cNvSpPr txBox="1"/>
              <p:nvPr/>
            </p:nvSpPr>
            <p:spPr>
              <a:xfrm>
                <a:off x="1052286" y="4161426"/>
                <a:ext cx="1199836" cy="32402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solidFill>
                      <a:schemeClr val="accent6"/>
                    </a:solidFill>
                    <a:latin typeface="inherit"/>
                  </a:rPr>
                  <a:t>Projects</a:t>
                </a:r>
              </a:p>
            </p:txBody>
          </p:sp>
          <p:sp>
            <p:nvSpPr>
              <p:cNvPr id="17" name="TextBox 21">
                <a:extLst>
                  <a:ext uri="{FF2B5EF4-FFF2-40B4-BE49-F238E27FC236}">
                    <a16:creationId xmlns:a16="http://schemas.microsoft.com/office/drawing/2014/main" id="{1B6A78C6-ACA5-4152-95CD-6E1B1A4FCA84}"/>
                  </a:ext>
                </a:extLst>
              </p:cNvPr>
              <p:cNvSpPr txBox="1"/>
              <p:nvPr/>
            </p:nvSpPr>
            <p:spPr>
              <a:xfrm>
                <a:off x="1849568" y="2735922"/>
                <a:ext cx="1199836" cy="324023"/>
              </a:xfrm>
              <a:prstGeom prst="rect">
                <a:avLst/>
              </a:prstGeom>
            </p:spPr>
            <p:txBody>
              <a:bodyPr vert="horz" wrap="square" lIns="0" tIns="0" rIns="0" bIns="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solidFill>
                      <a:schemeClr val="accent6"/>
                    </a:solidFill>
                    <a:latin typeface="inherit"/>
                  </a:rPr>
                  <a:t>Policy</a:t>
                </a:r>
                <a:r>
                  <a:rPr lang="en-US" sz="1350" b="1" dirty="0">
                    <a:latin typeface="inherit"/>
                  </a:rPr>
                  <a:t> </a:t>
                </a:r>
              </a:p>
            </p:txBody>
          </p:sp>
          <p:sp>
            <p:nvSpPr>
              <p:cNvPr id="19" name="TextBox 53">
                <a:extLst>
                  <a:ext uri="{FF2B5EF4-FFF2-40B4-BE49-F238E27FC236}">
                    <a16:creationId xmlns:a16="http://schemas.microsoft.com/office/drawing/2014/main" id="{5A464AF3-5652-412B-AD76-FA41C3232D75}"/>
                  </a:ext>
                </a:extLst>
              </p:cNvPr>
              <p:cNvSpPr txBox="1">
                <a:spLocks/>
              </p:cNvSpPr>
              <p:nvPr/>
            </p:nvSpPr>
            <p:spPr>
              <a:xfrm>
                <a:off x="-191750" y="5236659"/>
                <a:ext cx="1955419" cy="1152082"/>
              </a:xfrm>
              <a:prstGeom prst="rect">
                <a:avLst/>
              </a:prstGeom>
              <a:noFill/>
              <a:ln w="6350">
                <a:noFill/>
                <a:miter lim="800000"/>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fontAlgn="base">
                  <a:buFont typeface="Arial" panose="020B0604020202020204" pitchFamily="34" charset="0"/>
                  <a:buChar char="•"/>
                </a:pPr>
                <a:r>
                  <a:rPr lang="en-US" sz="1200" b="1" dirty="0">
                    <a:solidFill>
                      <a:schemeClr val="accent6"/>
                    </a:solidFill>
                  </a:rPr>
                  <a:t>State/Regional Convenings</a:t>
                </a:r>
                <a:br>
                  <a:rPr lang="en-US" sz="1200" b="1" dirty="0">
                    <a:solidFill>
                      <a:schemeClr val="accent6"/>
                    </a:solidFill>
                  </a:rPr>
                </a:br>
                <a:r>
                  <a:rPr lang="en-US" sz="1200" b="1" dirty="0">
                    <a:solidFill>
                      <a:schemeClr val="accent6"/>
                    </a:solidFill>
                  </a:rPr>
                  <a:t>Listening Sessions</a:t>
                </a:r>
              </a:p>
              <a:p>
                <a:pPr marL="128588" indent="-128588" fontAlgn="base">
                  <a:buFont typeface="Arial" panose="020B0604020202020204" pitchFamily="34" charset="0"/>
                  <a:buChar char="•"/>
                </a:pPr>
                <a:r>
                  <a:rPr lang="en-US" sz="1200" b="1" dirty="0">
                    <a:solidFill>
                      <a:schemeClr val="accent6"/>
                    </a:solidFill>
                  </a:rPr>
                  <a:t>Technical Assistance</a:t>
                </a:r>
              </a:p>
            </p:txBody>
          </p:sp>
          <p:sp>
            <p:nvSpPr>
              <p:cNvPr id="20" name="TextBox 54">
                <a:extLst>
                  <a:ext uri="{FF2B5EF4-FFF2-40B4-BE49-F238E27FC236}">
                    <a16:creationId xmlns:a16="http://schemas.microsoft.com/office/drawing/2014/main" id="{68459ED7-DA0C-48A1-A957-9FA9BFA58341}"/>
                  </a:ext>
                </a:extLst>
              </p:cNvPr>
              <p:cNvSpPr txBox="1">
                <a:spLocks/>
              </p:cNvSpPr>
              <p:nvPr/>
            </p:nvSpPr>
            <p:spPr>
              <a:xfrm>
                <a:off x="2559221" y="6076073"/>
                <a:ext cx="3690217" cy="1152082"/>
              </a:xfrm>
              <a:prstGeom prst="rect">
                <a:avLst/>
              </a:prstGeom>
              <a:noFill/>
              <a:ln w="6350">
                <a:noFill/>
                <a:miter lim="800000"/>
              </a:ln>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fontAlgn="base">
                  <a:buFont typeface="Arial" panose="020B0604020202020204" pitchFamily="34" charset="0"/>
                  <a:buChar char="•"/>
                </a:pPr>
                <a:r>
                  <a:rPr lang="en-US" sz="1200" b="1" dirty="0">
                    <a:solidFill>
                      <a:schemeClr val="accent6"/>
                    </a:solidFill>
                  </a:rPr>
                  <a:t>National HBCU Week Conference</a:t>
                </a:r>
              </a:p>
              <a:p>
                <a:pPr marL="128588" indent="-128588" fontAlgn="base">
                  <a:buFont typeface="Arial" panose="020B0604020202020204" pitchFamily="34" charset="0"/>
                  <a:buChar char="•"/>
                </a:pPr>
                <a:r>
                  <a:rPr lang="en-US" sz="1200" b="1" dirty="0">
                    <a:solidFill>
                      <a:schemeClr val="accent6"/>
                    </a:solidFill>
                  </a:rPr>
                  <a:t>Federal Interagency Workgroup</a:t>
                </a:r>
              </a:p>
              <a:p>
                <a:pPr marL="128588" indent="-128588" fontAlgn="base">
                  <a:buFont typeface="Arial" panose="020B0604020202020204" pitchFamily="34" charset="0"/>
                  <a:buChar char="•"/>
                </a:pPr>
                <a:r>
                  <a:rPr lang="en-US" sz="1200" b="1" dirty="0">
                    <a:solidFill>
                      <a:schemeClr val="accent6"/>
                    </a:solidFill>
                  </a:rPr>
                  <a:t>HBCU Competitiveness Scholars Recognition Program</a:t>
                </a:r>
              </a:p>
            </p:txBody>
          </p:sp>
        </p:grpSp>
      </p:grpSp>
      <p:sp>
        <p:nvSpPr>
          <p:cNvPr id="24" name="TextBox 23">
            <a:extLst>
              <a:ext uri="{FF2B5EF4-FFF2-40B4-BE49-F238E27FC236}">
                <a16:creationId xmlns:a16="http://schemas.microsoft.com/office/drawing/2014/main" id="{0893E49D-E7E4-4354-BA1C-46857397BCD7}"/>
              </a:ext>
            </a:extLst>
          </p:cNvPr>
          <p:cNvSpPr txBox="1"/>
          <p:nvPr/>
        </p:nvSpPr>
        <p:spPr>
          <a:xfrm>
            <a:off x="4881956" y="1152639"/>
            <a:ext cx="2093061" cy="646331"/>
          </a:xfrm>
          <a:prstGeom prst="rect">
            <a:avLst/>
          </a:prstGeom>
          <a:noFill/>
        </p:spPr>
        <p:txBody>
          <a:bodyPr wrap="square" rtlCol="0">
            <a:spAutoFit/>
          </a:bodyPr>
          <a:lstStyle/>
          <a:p>
            <a:pPr marL="128588" indent="-128588" fontAlgn="base">
              <a:buFont typeface="Arial" panose="020B0604020202020204" pitchFamily="34" charset="0"/>
              <a:buChar char="•"/>
            </a:pPr>
            <a:r>
              <a:rPr lang="en-US" sz="1200" b="1" dirty="0">
                <a:solidFill>
                  <a:schemeClr val="accent6"/>
                </a:solidFill>
              </a:rPr>
              <a:t>Executive/Legislative</a:t>
            </a:r>
          </a:p>
          <a:p>
            <a:pPr marL="128588" indent="-128588" fontAlgn="base">
              <a:buFont typeface="Arial" panose="020B0604020202020204" pitchFamily="34" charset="0"/>
              <a:buChar char="•"/>
            </a:pPr>
            <a:r>
              <a:rPr lang="en-US" sz="1200" b="1" dirty="0">
                <a:solidFill>
                  <a:schemeClr val="accent6"/>
                </a:solidFill>
              </a:rPr>
              <a:t>Private Partnerships</a:t>
            </a:r>
          </a:p>
          <a:p>
            <a:pPr marL="128588" indent="-128588" fontAlgn="base">
              <a:buFont typeface="Arial" panose="020B0604020202020204" pitchFamily="34" charset="0"/>
              <a:buChar char="•"/>
            </a:pPr>
            <a:r>
              <a:rPr lang="en-US" sz="1200" b="1" dirty="0">
                <a:solidFill>
                  <a:schemeClr val="accent6"/>
                </a:solidFill>
              </a:rPr>
              <a:t>Advocacy</a:t>
            </a:r>
          </a:p>
        </p:txBody>
      </p:sp>
    </p:spTree>
    <p:extLst>
      <p:ext uri="{BB962C8B-B14F-4D97-AF65-F5344CB8AC3E}">
        <p14:creationId xmlns:p14="http://schemas.microsoft.com/office/powerpoint/2010/main" val="3183552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68D80A-C9DC-40E7-9BDA-AAFDD302A2C9}"/>
              </a:ext>
            </a:extLst>
          </p:cNvPr>
          <p:cNvSpPr>
            <a:spLocks noGrp="1"/>
          </p:cNvSpPr>
          <p:nvPr>
            <p:ph type="title"/>
          </p:nvPr>
        </p:nvSpPr>
        <p:spPr>
          <a:xfrm>
            <a:off x="629842" y="107576"/>
            <a:ext cx="7707334" cy="568618"/>
          </a:xfrm>
        </p:spPr>
        <p:txBody>
          <a:bodyPr>
            <a:normAutofit/>
          </a:bodyPr>
          <a:lstStyle/>
          <a:p>
            <a:pPr algn="ctr"/>
            <a:r>
              <a:rPr lang="en-US" b="1" dirty="0">
                <a:solidFill>
                  <a:srgbClr val="003760"/>
                </a:solidFill>
                <a:latin typeface="Arial" panose="020B0604020202020204" pitchFamily="34" charset="0"/>
                <a:cs typeface="Arial" panose="020B0604020202020204" pitchFamily="34" charset="0"/>
              </a:rPr>
              <a:t>The Initiative Structure</a:t>
            </a:r>
          </a:p>
        </p:txBody>
      </p:sp>
      <p:sp>
        <p:nvSpPr>
          <p:cNvPr id="5" name="Text Placeholder 4">
            <a:extLst>
              <a:ext uri="{FF2B5EF4-FFF2-40B4-BE49-F238E27FC236}">
                <a16:creationId xmlns:a16="http://schemas.microsoft.com/office/drawing/2014/main" id="{40210DB6-8A42-40A2-B0A8-477EF5880717}"/>
              </a:ext>
            </a:extLst>
          </p:cNvPr>
          <p:cNvSpPr>
            <a:spLocks noGrp="1"/>
          </p:cNvSpPr>
          <p:nvPr>
            <p:ph type="body" idx="1"/>
          </p:nvPr>
        </p:nvSpPr>
        <p:spPr>
          <a:xfrm>
            <a:off x="282366" y="754361"/>
            <a:ext cx="3470819" cy="763176"/>
          </a:xfrm>
        </p:spPr>
        <p:txBody>
          <a:bodyPr>
            <a:noAutofit/>
          </a:bodyPr>
          <a:lstStyle/>
          <a:p>
            <a:pPr algn="ctr"/>
            <a:endParaRPr lang="en-US" dirty="0">
              <a:solidFill>
                <a:srgbClr val="0070C0"/>
              </a:solidFill>
              <a:latin typeface="Arial" panose="020B0604020202020204" pitchFamily="34" charset="0"/>
              <a:cs typeface="Arial" panose="020B0604020202020204" pitchFamily="34" charset="0"/>
            </a:endParaRPr>
          </a:p>
          <a:p>
            <a:pPr algn="ctr"/>
            <a:r>
              <a:rPr lang="en-US" sz="2000" dirty="0">
                <a:solidFill>
                  <a:srgbClr val="00518E"/>
                </a:solidFill>
                <a:latin typeface="Arial" panose="020B0604020202020204" pitchFamily="34" charset="0"/>
                <a:cs typeface="Arial" panose="020B0604020202020204" pitchFamily="34" charset="0"/>
              </a:rPr>
              <a:t>Interagency Working Group (IWG)</a:t>
            </a:r>
          </a:p>
        </p:txBody>
      </p:sp>
      <p:sp>
        <p:nvSpPr>
          <p:cNvPr id="6" name="Content Placeholder 5">
            <a:extLst>
              <a:ext uri="{FF2B5EF4-FFF2-40B4-BE49-F238E27FC236}">
                <a16:creationId xmlns:a16="http://schemas.microsoft.com/office/drawing/2014/main" id="{6337F245-55E3-41B5-B5E4-7B272D40F1CE}"/>
              </a:ext>
            </a:extLst>
          </p:cNvPr>
          <p:cNvSpPr>
            <a:spLocks noGrp="1"/>
          </p:cNvSpPr>
          <p:nvPr>
            <p:ph sz="half" idx="2"/>
          </p:nvPr>
        </p:nvSpPr>
        <p:spPr>
          <a:xfrm>
            <a:off x="368248" y="1517536"/>
            <a:ext cx="3774832" cy="3123619"/>
          </a:xfrm>
        </p:spPr>
        <p:txBody>
          <a:bodyPr>
            <a:normAutofit fontScale="25000" lnSpcReduction="20000"/>
          </a:bodyPr>
          <a:lstStyle/>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Liaisons and representatives of each agency designated by its Director (35 POCs)</a:t>
            </a:r>
          </a:p>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Help advance and coordinate HBCU opportunity across the federal government</a:t>
            </a:r>
          </a:p>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Collaborate regarding resources and opportunities available to increase educational equity and opportunities for HBCUs </a:t>
            </a:r>
          </a:p>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Coordinate and lead agency’s HBCU Plan</a:t>
            </a:r>
          </a:p>
          <a:p>
            <a:endParaRPr lang="en-US" dirty="0"/>
          </a:p>
        </p:txBody>
      </p:sp>
      <p:sp>
        <p:nvSpPr>
          <p:cNvPr id="7" name="Text Placeholder 6">
            <a:extLst>
              <a:ext uri="{FF2B5EF4-FFF2-40B4-BE49-F238E27FC236}">
                <a16:creationId xmlns:a16="http://schemas.microsoft.com/office/drawing/2014/main" id="{9184373F-E964-4B3F-B8AC-50E76452C740}"/>
              </a:ext>
            </a:extLst>
          </p:cNvPr>
          <p:cNvSpPr>
            <a:spLocks noGrp="1"/>
          </p:cNvSpPr>
          <p:nvPr>
            <p:ph type="body" sz="quarter" idx="3"/>
          </p:nvPr>
        </p:nvSpPr>
        <p:spPr>
          <a:xfrm>
            <a:off x="4143080" y="757242"/>
            <a:ext cx="4194096" cy="763176"/>
          </a:xfrm>
        </p:spPr>
        <p:txBody>
          <a:bodyPr>
            <a:noAutofit/>
          </a:bodyPr>
          <a:lstStyle/>
          <a:p>
            <a:pPr algn="ctr"/>
            <a:r>
              <a:rPr lang="en-US" sz="2000" dirty="0">
                <a:solidFill>
                  <a:srgbClr val="00518E"/>
                </a:solidFill>
                <a:latin typeface="Arial" panose="020B0604020202020204" pitchFamily="34" charset="0"/>
                <a:cs typeface="Arial" panose="020B0604020202020204" pitchFamily="34" charset="0"/>
              </a:rPr>
              <a:t>Interagency Working Group Clusters</a:t>
            </a:r>
          </a:p>
        </p:txBody>
      </p:sp>
      <p:sp>
        <p:nvSpPr>
          <p:cNvPr id="8" name="Content Placeholder 7">
            <a:extLst>
              <a:ext uri="{FF2B5EF4-FFF2-40B4-BE49-F238E27FC236}">
                <a16:creationId xmlns:a16="http://schemas.microsoft.com/office/drawing/2014/main" id="{9429483F-26EC-45D8-A153-E78414200CA2}"/>
              </a:ext>
            </a:extLst>
          </p:cNvPr>
          <p:cNvSpPr>
            <a:spLocks noGrp="1"/>
          </p:cNvSpPr>
          <p:nvPr>
            <p:ph sz="quarter" idx="4"/>
          </p:nvPr>
        </p:nvSpPr>
        <p:spPr>
          <a:xfrm>
            <a:off x="4834218" y="1520418"/>
            <a:ext cx="3274358" cy="2638971"/>
          </a:xfrm>
        </p:spPr>
        <p:txBody>
          <a:bodyPr>
            <a:normAutofit fontScale="25000" lnSpcReduction="20000"/>
          </a:bodyPr>
          <a:lstStyle/>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Galvanize and accelerate federal agency action on HBCU competitiveness</a:t>
            </a:r>
          </a:p>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Develop and deliver a portfolio of projects through competitiveness clusters</a:t>
            </a:r>
          </a:p>
          <a:p>
            <a:pPr>
              <a:buClr>
                <a:srgbClr val="FFC000"/>
              </a:buClr>
              <a:buFont typeface="Wingdings" panose="05000000000000000000" pitchFamily="2" charset="2"/>
              <a:buChar char="v"/>
            </a:pPr>
            <a:r>
              <a:rPr lang="en-US" sz="6400" dirty="0">
                <a:solidFill>
                  <a:srgbClr val="003399"/>
                </a:solidFill>
                <a:latin typeface="Arial" panose="020B0604020202020204" pitchFamily="34" charset="0"/>
                <a:cs typeface="Arial" panose="020B0604020202020204" pitchFamily="34" charset="0"/>
              </a:rPr>
              <a:t>Each cluster has mission and functions directly tied to the Executive Order</a:t>
            </a:r>
          </a:p>
          <a:p>
            <a:pPr>
              <a:buFontTx/>
              <a:buChar char="-"/>
            </a:pPr>
            <a:endParaRPr lang="en-US" sz="1275" dirty="0"/>
          </a:p>
        </p:txBody>
      </p:sp>
    </p:spTree>
    <p:extLst>
      <p:ext uri="{BB962C8B-B14F-4D97-AF65-F5344CB8AC3E}">
        <p14:creationId xmlns:p14="http://schemas.microsoft.com/office/powerpoint/2010/main" val="382950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15"/>
          <p:cNvSpPr txBox="1"/>
          <p:nvPr/>
        </p:nvSpPr>
        <p:spPr>
          <a:xfrm>
            <a:off x="4118162" y="1741395"/>
            <a:ext cx="4457700" cy="1871084"/>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chemeClr val="dk1"/>
              </a:buClr>
              <a:buFont typeface="Arial"/>
              <a:buNone/>
            </a:pPr>
            <a:r>
              <a:rPr lang="en-US" sz="2400" b="1" dirty="0">
                <a:solidFill>
                  <a:srgbClr val="002060"/>
                </a:solidFill>
                <a:latin typeface="Open Sans"/>
                <a:ea typeface="Open Sans"/>
                <a:cs typeface="Open Sans"/>
                <a:sym typeface="Open Sans"/>
              </a:rPr>
              <a:t>Executive Director</a:t>
            </a:r>
            <a:endParaRPr sz="1050" b="1" dirty="0">
              <a:solidFill>
                <a:srgbClr val="002060"/>
              </a:solidFill>
            </a:endParaRPr>
          </a:p>
          <a:p>
            <a:pPr marL="0" lvl="0" indent="0" algn="ctr" rtl="0">
              <a:spcBef>
                <a:spcPts val="0"/>
              </a:spcBef>
              <a:spcAft>
                <a:spcPts val="0"/>
              </a:spcAft>
              <a:buClr>
                <a:schemeClr val="dk1"/>
              </a:buClr>
              <a:buFont typeface="Arial"/>
              <a:buNone/>
            </a:pPr>
            <a:r>
              <a:rPr lang="en-US" sz="2000" b="1" dirty="0">
                <a:solidFill>
                  <a:srgbClr val="3864B2"/>
                </a:solidFill>
                <a:latin typeface="Open Sans"/>
                <a:ea typeface="Open Sans"/>
                <a:cs typeface="Open Sans"/>
                <a:sym typeface="Open Sans"/>
              </a:rPr>
              <a:t>White House Initiative on Advancing Educational Equity, Excellence, and Economic Opportunity Through HBCUs</a:t>
            </a:r>
            <a:endParaRPr sz="1200" b="1" dirty="0">
              <a:solidFill>
                <a:srgbClr val="3864B2"/>
              </a:solidFill>
            </a:endParaRPr>
          </a:p>
        </p:txBody>
      </p:sp>
      <p:sp>
        <p:nvSpPr>
          <p:cNvPr id="81" name="Google Shape;81;p1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3" name="Picture 12">
            <a:extLst>
              <a:ext uri="{FF2B5EF4-FFF2-40B4-BE49-F238E27FC236}">
                <a16:creationId xmlns:a16="http://schemas.microsoft.com/office/drawing/2014/main" id="{396B1101-DFC3-4A81-9906-A3E4DB6AB345}"/>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711" y="656963"/>
            <a:ext cx="3476065" cy="3442448"/>
          </a:xfrm>
          <a:prstGeom prst="ellipse">
            <a:avLst/>
          </a:prstGeom>
          <a:noFill/>
          <a:ln>
            <a:noFill/>
          </a:ln>
        </p:spPr>
      </p:pic>
      <p:sp>
        <p:nvSpPr>
          <p:cNvPr id="2" name="Title 1">
            <a:extLst>
              <a:ext uri="{FF2B5EF4-FFF2-40B4-BE49-F238E27FC236}">
                <a16:creationId xmlns:a16="http://schemas.microsoft.com/office/drawing/2014/main" id="{56B5033D-DC3E-4BAF-8646-12AD63D2AD2E}"/>
              </a:ext>
            </a:extLst>
          </p:cNvPr>
          <p:cNvSpPr txBox="1">
            <a:spLocks noGrp="1"/>
          </p:cNvSpPr>
          <p:nvPr>
            <p:ph type="title" idx="4294967295"/>
          </p:nvPr>
        </p:nvSpPr>
        <p:spPr>
          <a:xfrm>
            <a:off x="4565276" y="1216114"/>
            <a:ext cx="366432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333399">
                    <a:lumMod val="75000"/>
                  </a:srgbClr>
                </a:solidFill>
                <a:effectLst/>
                <a:uLnTx/>
                <a:uFillTx/>
                <a:latin typeface="Open Sans"/>
                <a:ea typeface="Open Sans"/>
                <a:cs typeface="Open Sans"/>
                <a:sym typeface="Open Sans"/>
              </a:rPr>
              <a:t>Dietra</a:t>
            </a:r>
            <a:r>
              <a:rPr kumimoji="0" lang="en-US" sz="3600" b="1" i="0" u="none" strike="noStrike" kern="0" cap="none" spc="0" normalizeH="0" baseline="0" noProof="0" dirty="0">
                <a:ln>
                  <a:noFill/>
                </a:ln>
                <a:solidFill>
                  <a:srgbClr val="333399">
                    <a:lumMod val="75000"/>
                  </a:srgbClr>
                </a:solidFill>
                <a:effectLst/>
                <a:uLnTx/>
                <a:uFillTx/>
                <a:latin typeface="Open Sans"/>
                <a:ea typeface="Open Sans"/>
                <a:cs typeface="Open Sans"/>
                <a:sym typeface="Open Sans"/>
              </a:rPr>
              <a:t> Y. Trent </a:t>
            </a:r>
            <a:endParaRPr kumimoji="0" lang="en-US" sz="1400" b="0" i="0" u="none" strike="noStrike" kern="0" cap="none" spc="0" normalizeH="0" baseline="0" noProof="0" dirty="0">
              <a:ln>
                <a:noFill/>
              </a:ln>
              <a:solidFill>
                <a:srgbClr val="333399">
                  <a:lumMod val="75000"/>
                </a:srgbClr>
              </a:solidFill>
              <a:effectLst/>
              <a:uLnTx/>
              <a:uFillTx/>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641" y="289111"/>
            <a:ext cx="8034618" cy="731301"/>
          </a:xfrm>
        </p:spPr>
        <p:txBody>
          <a:bodyPr/>
          <a:lstStyle/>
          <a:p>
            <a:pPr algn="ctr"/>
            <a:r>
              <a:rPr lang="en-US" b="1" dirty="0">
                <a:solidFill>
                  <a:srgbClr val="0070C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en-US" b="1" dirty="0">
                <a:solidFill>
                  <a:srgbClr val="003399"/>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Interagency Working Group Clusters</a:t>
            </a:r>
            <a:endParaRPr lang="en-US" dirty="0">
              <a:solidFill>
                <a:srgbClr val="003399"/>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Diagram 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2135431"/>
              </p:ext>
            </p:extLst>
          </p:nvPr>
        </p:nvGraphicFramePr>
        <p:xfrm>
          <a:off x="1722582" y="937453"/>
          <a:ext cx="5829300" cy="3788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23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E7597A-8B32-4502-90ED-36556C7926CE}"/>
              </a:ext>
            </a:extLst>
          </p:cNvPr>
          <p:cNvSpPr>
            <a:spLocks noGrp="1"/>
          </p:cNvSpPr>
          <p:nvPr>
            <p:ph type="body" idx="1"/>
          </p:nvPr>
        </p:nvSpPr>
        <p:spPr>
          <a:xfrm>
            <a:off x="584946" y="1014602"/>
            <a:ext cx="8247353" cy="3388349"/>
          </a:xfrm>
        </p:spPr>
        <p:txBody>
          <a:bodyPr/>
          <a:lstStyle/>
          <a:p>
            <a:pPr>
              <a:buClr>
                <a:srgbClr val="FFC000"/>
              </a:buClr>
              <a:buFont typeface="Wingdings" panose="05000000000000000000" pitchFamily="2" charset="2"/>
              <a:buChar char="v"/>
            </a:pPr>
            <a:r>
              <a:rPr lang="en-US" sz="2400" dirty="0">
                <a:solidFill>
                  <a:srgbClr val="00518E"/>
                </a:solidFill>
                <a:latin typeface="Arial" panose="020B0604020202020204" pitchFamily="34" charset="0"/>
                <a:cs typeface="Arial" panose="020B0604020202020204" pitchFamily="34" charset="0"/>
              </a:rPr>
              <a:t>Help align HBCU strengths with federal agency mission/needs</a:t>
            </a:r>
          </a:p>
          <a:p>
            <a:pPr>
              <a:buClr>
                <a:srgbClr val="FFC000"/>
              </a:buClr>
              <a:buFont typeface="Wingdings" panose="05000000000000000000" pitchFamily="2" charset="2"/>
              <a:buChar char="v"/>
            </a:pPr>
            <a:r>
              <a:rPr lang="en-US" sz="2400" dirty="0">
                <a:solidFill>
                  <a:srgbClr val="00518E"/>
                </a:solidFill>
                <a:latin typeface="Arial" panose="020B0604020202020204" pitchFamily="34" charset="0"/>
                <a:cs typeface="Arial" panose="020B0604020202020204" pitchFamily="34" charset="0"/>
              </a:rPr>
              <a:t>Coordinate strategic partnerships with HBCUs </a:t>
            </a:r>
          </a:p>
          <a:p>
            <a:pPr>
              <a:buClr>
                <a:srgbClr val="FFC000"/>
              </a:buClr>
              <a:buFont typeface="Wingdings" panose="05000000000000000000" pitchFamily="2" charset="2"/>
              <a:buChar char="v"/>
            </a:pPr>
            <a:r>
              <a:rPr lang="en-US" sz="2400" dirty="0">
                <a:solidFill>
                  <a:srgbClr val="00518E"/>
                </a:solidFill>
                <a:latin typeface="Arial" panose="020B0604020202020204" pitchFamily="34" charset="0"/>
                <a:cs typeface="Arial" panose="020B0604020202020204" pitchFamily="34" charset="0"/>
              </a:rPr>
              <a:t>Convene federal agency partners with HBCUs</a:t>
            </a:r>
          </a:p>
          <a:p>
            <a:pPr>
              <a:buClr>
                <a:srgbClr val="FFC000"/>
              </a:buClr>
              <a:buFont typeface="Wingdings" panose="05000000000000000000" pitchFamily="2" charset="2"/>
              <a:buChar char="v"/>
            </a:pPr>
            <a:r>
              <a:rPr lang="en-US" sz="2400" dirty="0">
                <a:solidFill>
                  <a:srgbClr val="00518E"/>
                </a:solidFill>
                <a:latin typeface="Arial" panose="020B0604020202020204" pitchFamily="34" charset="0"/>
                <a:cs typeface="Arial" panose="020B0604020202020204" pitchFamily="34" charset="0"/>
              </a:rPr>
              <a:t>Thought-partner with federal agencies regarding barriers to HBCUs</a:t>
            </a:r>
          </a:p>
          <a:p>
            <a:pPr>
              <a:buClr>
                <a:srgbClr val="FFC000"/>
              </a:buClr>
              <a:buFont typeface="Wingdings" panose="05000000000000000000" pitchFamily="2" charset="2"/>
              <a:buChar char="v"/>
            </a:pPr>
            <a:r>
              <a:rPr lang="en-US" sz="2400" dirty="0">
                <a:solidFill>
                  <a:srgbClr val="00518E"/>
                </a:solidFill>
                <a:latin typeface="Arial" panose="020B0604020202020204" pitchFamily="34" charset="0"/>
                <a:cs typeface="Arial" panose="020B0604020202020204" pitchFamily="34" charset="0"/>
              </a:rPr>
              <a:t>Interagency Working Group Clusters </a:t>
            </a:r>
          </a:p>
        </p:txBody>
      </p:sp>
      <p:sp>
        <p:nvSpPr>
          <p:cNvPr id="3" name="Title 2">
            <a:extLst>
              <a:ext uri="{FF2B5EF4-FFF2-40B4-BE49-F238E27FC236}">
                <a16:creationId xmlns:a16="http://schemas.microsoft.com/office/drawing/2014/main" id="{9A33C7AD-939B-4113-8467-15B1CF98609F}"/>
              </a:ext>
            </a:extLst>
          </p:cNvPr>
          <p:cNvSpPr>
            <a:spLocks noGrp="1"/>
          </p:cNvSpPr>
          <p:nvPr>
            <p:ph type="title"/>
          </p:nvPr>
        </p:nvSpPr>
        <p:spPr>
          <a:xfrm>
            <a:off x="1218975" y="189731"/>
            <a:ext cx="6882878" cy="572625"/>
          </a:xfrm>
        </p:spPr>
        <p:txBody>
          <a:bodyPr/>
          <a:lstStyle/>
          <a:p>
            <a:pPr algn="ctr"/>
            <a:r>
              <a:rPr lang="en-US" sz="2800" i="0" dirty="0">
                <a:solidFill>
                  <a:srgbClr val="003760"/>
                </a:solidFill>
                <a:latin typeface="+mn-lt"/>
              </a:rPr>
              <a:t>Working with Our Agencies</a:t>
            </a:r>
          </a:p>
        </p:txBody>
      </p:sp>
    </p:spTree>
    <p:extLst>
      <p:ext uri="{BB962C8B-B14F-4D97-AF65-F5344CB8AC3E}">
        <p14:creationId xmlns:p14="http://schemas.microsoft.com/office/powerpoint/2010/main" val="128613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9F2F-7A41-4076-AB90-CB674F621C61}"/>
              </a:ext>
            </a:extLst>
          </p:cNvPr>
          <p:cNvSpPr>
            <a:spLocks noGrp="1"/>
          </p:cNvSpPr>
          <p:nvPr>
            <p:ph type="title"/>
          </p:nvPr>
        </p:nvSpPr>
        <p:spPr>
          <a:xfrm>
            <a:off x="1154276" y="275679"/>
            <a:ext cx="5754462" cy="617934"/>
          </a:xfrm>
        </p:spPr>
        <p:txBody>
          <a:bodyPr/>
          <a:lstStyle/>
          <a:p>
            <a:pPr algn="ctr"/>
            <a:r>
              <a:rPr lang="en-US" dirty="0"/>
              <a:t>          </a:t>
            </a:r>
            <a:r>
              <a:rPr lang="en-US" b="1" dirty="0">
                <a:solidFill>
                  <a:srgbClr val="003760"/>
                </a:solidFill>
              </a:rPr>
              <a:t>Signature Programs</a:t>
            </a:r>
          </a:p>
        </p:txBody>
      </p:sp>
      <p:pic>
        <p:nvPicPr>
          <p:cNvPr id="3" name="Content Placeholder 2" descr="A group of people standing in a room&#10;&#10;Description automatically generated with low confidence">
            <a:extLst>
              <a:ext uri="{FF2B5EF4-FFF2-40B4-BE49-F238E27FC236}">
                <a16:creationId xmlns:a16="http://schemas.microsoft.com/office/drawing/2014/main" id="{4A6A5AED-27CC-4D70-AE6A-F0BA3D3988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841" y="1764851"/>
            <a:ext cx="3198558" cy="198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a:extLst>
              <a:ext uri="{FF2B5EF4-FFF2-40B4-BE49-F238E27FC236}">
                <a16:creationId xmlns:a16="http://schemas.microsoft.com/office/drawing/2014/main" id="{5D4EDD1F-7D86-4343-82B3-4959A6AA0FD3}"/>
              </a:ext>
              <a:ext uri="{C183D7F6-B498-43B3-948B-1728B52AA6E4}">
                <adec:decorative xmlns:adec="http://schemas.microsoft.com/office/drawing/2017/decorative" val="1"/>
              </a:ext>
            </a:extLst>
          </p:cNvPr>
          <p:cNvPicPr>
            <a:picLocks noGrp="1" noChangeAspect="1"/>
          </p:cNvPicPr>
          <p:nvPr>
            <p:ph sz="quarter" idx="4"/>
          </p:nvPr>
        </p:nvPicPr>
        <p:blipFill>
          <a:blip r:embed="rId4"/>
          <a:stretch>
            <a:fillRect/>
          </a:stretch>
        </p:blipFill>
        <p:spPr>
          <a:xfrm>
            <a:off x="4825573" y="1764851"/>
            <a:ext cx="3433514" cy="1980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Placeholder 4">
            <a:extLst>
              <a:ext uri="{FF2B5EF4-FFF2-40B4-BE49-F238E27FC236}">
                <a16:creationId xmlns:a16="http://schemas.microsoft.com/office/drawing/2014/main" id="{8FC595BC-0A2B-41A6-BD80-02907BF1C418}"/>
              </a:ext>
            </a:extLst>
          </p:cNvPr>
          <p:cNvSpPr txBox="1">
            <a:spLocks/>
          </p:cNvSpPr>
          <p:nvPr/>
        </p:nvSpPr>
        <p:spPr>
          <a:xfrm>
            <a:off x="988617" y="4006279"/>
            <a:ext cx="2481005" cy="464868"/>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4"/>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4"/>
              </a:buClr>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4"/>
              </a:buClr>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pPr>
            <a:r>
              <a:rPr lang="en-US" sz="1500" dirty="0">
                <a:solidFill>
                  <a:schemeClr val="accent2"/>
                </a:solidFill>
              </a:rPr>
              <a:t>Sept. 20-23, 2022 </a:t>
            </a:r>
          </a:p>
          <a:p>
            <a:pPr algn="ctr">
              <a:lnSpc>
                <a:spcPct val="100000"/>
              </a:lnSpc>
            </a:pPr>
            <a:r>
              <a:rPr lang="en-US" sz="1500" dirty="0">
                <a:solidFill>
                  <a:schemeClr val="accent2"/>
                </a:solidFill>
              </a:rPr>
              <a:t>Washington, DC</a:t>
            </a:r>
          </a:p>
        </p:txBody>
      </p:sp>
      <p:sp>
        <p:nvSpPr>
          <p:cNvPr id="2" name="TextBox 1">
            <a:extLst>
              <a:ext uri="{FF2B5EF4-FFF2-40B4-BE49-F238E27FC236}">
                <a16:creationId xmlns:a16="http://schemas.microsoft.com/office/drawing/2014/main" id="{0B177B20-47AE-4578-8C9C-B34D0499FAA2}"/>
              </a:ext>
            </a:extLst>
          </p:cNvPr>
          <p:cNvSpPr txBox="1"/>
          <p:nvPr/>
        </p:nvSpPr>
        <p:spPr>
          <a:xfrm>
            <a:off x="562606" y="1137221"/>
            <a:ext cx="3034483" cy="523220"/>
          </a:xfrm>
          <a:prstGeom prst="rect">
            <a:avLst/>
          </a:prstGeom>
          <a:noFill/>
        </p:spPr>
        <p:txBody>
          <a:bodyPr wrap="square" rtlCol="0">
            <a:spAutoFit/>
          </a:bodyPr>
          <a:lstStyle/>
          <a:p>
            <a:pPr algn="ctr"/>
            <a:r>
              <a:rPr lang="en-US" b="1" dirty="0">
                <a:solidFill>
                  <a:srgbClr val="00518E"/>
                </a:solidFill>
              </a:rPr>
              <a:t>Annual National HBCU Week Conference</a:t>
            </a:r>
          </a:p>
        </p:txBody>
      </p:sp>
      <p:sp>
        <p:nvSpPr>
          <p:cNvPr id="11" name="TextBox 10">
            <a:extLst>
              <a:ext uri="{FF2B5EF4-FFF2-40B4-BE49-F238E27FC236}">
                <a16:creationId xmlns:a16="http://schemas.microsoft.com/office/drawing/2014/main" id="{62105E1B-C1FA-402B-98EE-4D74985526D3}"/>
              </a:ext>
            </a:extLst>
          </p:cNvPr>
          <p:cNvSpPr txBox="1"/>
          <p:nvPr/>
        </p:nvSpPr>
        <p:spPr>
          <a:xfrm>
            <a:off x="5025088" y="1137221"/>
            <a:ext cx="3034483" cy="523220"/>
          </a:xfrm>
          <a:prstGeom prst="rect">
            <a:avLst/>
          </a:prstGeom>
          <a:noFill/>
        </p:spPr>
        <p:txBody>
          <a:bodyPr wrap="square" rtlCol="0">
            <a:spAutoFit/>
          </a:bodyPr>
          <a:lstStyle/>
          <a:p>
            <a:pPr algn="ctr"/>
            <a:r>
              <a:rPr lang="en-US" b="1" dirty="0">
                <a:solidFill>
                  <a:srgbClr val="00518E"/>
                </a:solidFill>
              </a:rPr>
              <a:t>HBCU Scholar Student Recognition Program</a:t>
            </a:r>
          </a:p>
        </p:txBody>
      </p:sp>
    </p:spTree>
    <p:extLst>
      <p:ext uri="{BB962C8B-B14F-4D97-AF65-F5344CB8AC3E}">
        <p14:creationId xmlns:p14="http://schemas.microsoft.com/office/powerpoint/2010/main" val="309349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B0F653-8918-48F1-93D8-58E44213DE88}"/>
              </a:ext>
            </a:extLst>
          </p:cNvPr>
          <p:cNvSpPr txBox="1"/>
          <p:nvPr/>
        </p:nvSpPr>
        <p:spPr>
          <a:xfrm>
            <a:off x="2749923" y="1276830"/>
            <a:ext cx="5770709" cy="2677656"/>
          </a:xfrm>
          <a:prstGeom prst="rect">
            <a:avLst/>
          </a:prstGeom>
          <a:noFill/>
        </p:spPr>
        <p:txBody>
          <a:bodyPr wrap="square" rtlCol="0">
            <a:spAutoFit/>
          </a:bodyPr>
          <a:lstStyle/>
          <a:p>
            <a:pPr marL="285750" indent="-285750">
              <a:buClr>
                <a:srgbClr val="FFC000"/>
              </a:buClr>
              <a:buFont typeface="Wingdings" panose="05000000000000000000" pitchFamily="2" charset="2"/>
              <a:buChar char="v"/>
            </a:pPr>
            <a:r>
              <a:rPr lang="en-US" dirty="0">
                <a:solidFill>
                  <a:srgbClr val="003760"/>
                </a:solidFill>
              </a:rPr>
              <a:t>HBCU’s represent 3% of IHEs (101): 1 in 10 Black graduates and nearly 1 in 5 baccalaureate degrees attained</a:t>
            </a:r>
          </a:p>
          <a:p>
            <a:pPr marL="285750" indent="-285750">
              <a:buClr>
                <a:srgbClr val="FFC000"/>
              </a:buClr>
              <a:buFont typeface="Wingdings" panose="05000000000000000000" pitchFamily="2" charset="2"/>
              <a:buChar char="v"/>
            </a:pPr>
            <a:r>
              <a:rPr lang="en-US" dirty="0">
                <a:solidFill>
                  <a:srgbClr val="003760"/>
                </a:solidFill>
              </a:rPr>
              <a:t>300,000 students –approximately 80% Black; 70% low-income</a:t>
            </a:r>
          </a:p>
          <a:p>
            <a:pPr marL="285750" indent="-285750">
              <a:buClr>
                <a:srgbClr val="FFC000"/>
              </a:buClr>
              <a:buFont typeface="Wingdings" panose="05000000000000000000" pitchFamily="2" charset="2"/>
              <a:buChar char="v"/>
            </a:pPr>
            <a:r>
              <a:rPr lang="en-US" dirty="0">
                <a:solidFill>
                  <a:srgbClr val="003760"/>
                </a:solidFill>
              </a:rPr>
              <a:t>25% of Black graduates in STEM</a:t>
            </a:r>
          </a:p>
          <a:p>
            <a:pPr marL="285750" indent="-285750">
              <a:buClr>
                <a:srgbClr val="FFC000"/>
              </a:buClr>
              <a:buFont typeface="Wingdings" panose="05000000000000000000" pitchFamily="2" charset="2"/>
              <a:buChar char="v"/>
            </a:pPr>
            <a:r>
              <a:rPr lang="en-US" dirty="0">
                <a:solidFill>
                  <a:srgbClr val="003760"/>
                </a:solidFill>
              </a:rPr>
              <a:t>75% Black officers in the Armed Forces, Black PhDs, Black Doctors</a:t>
            </a:r>
          </a:p>
          <a:p>
            <a:pPr marL="285750" indent="-285750">
              <a:buClr>
                <a:srgbClr val="FFC000"/>
              </a:buClr>
              <a:buFont typeface="Wingdings" panose="05000000000000000000" pitchFamily="2" charset="2"/>
              <a:buChar char="v"/>
            </a:pPr>
            <a:r>
              <a:rPr lang="en-US" dirty="0">
                <a:solidFill>
                  <a:srgbClr val="003760"/>
                </a:solidFill>
              </a:rPr>
              <a:t>80% Black federal judges</a:t>
            </a:r>
          </a:p>
          <a:p>
            <a:pPr marL="285750" indent="-285750">
              <a:buClr>
                <a:srgbClr val="FFC000"/>
              </a:buClr>
              <a:buFont typeface="Wingdings" panose="05000000000000000000" pitchFamily="2" charset="2"/>
              <a:buChar char="v"/>
            </a:pPr>
            <a:r>
              <a:rPr lang="en-US" dirty="0">
                <a:solidFill>
                  <a:srgbClr val="003760"/>
                </a:solidFill>
              </a:rPr>
              <a:t>50% Black teachers and Black engineers</a:t>
            </a:r>
          </a:p>
          <a:p>
            <a:pPr marL="285750" indent="-285750">
              <a:buClr>
                <a:srgbClr val="FFC000"/>
              </a:buClr>
              <a:buFont typeface="Wingdings" panose="05000000000000000000" pitchFamily="2" charset="2"/>
              <a:buChar char="v"/>
            </a:pPr>
            <a:r>
              <a:rPr lang="en-US" dirty="0">
                <a:solidFill>
                  <a:srgbClr val="003760"/>
                </a:solidFill>
              </a:rPr>
              <a:t>70% Black Dentists</a:t>
            </a:r>
          </a:p>
          <a:p>
            <a:pPr marL="285750" indent="-285750">
              <a:buClr>
                <a:srgbClr val="FFC000"/>
              </a:buClr>
              <a:buFont typeface="Wingdings" panose="05000000000000000000" pitchFamily="2" charset="2"/>
              <a:buChar char="v"/>
            </a:pPr>
            <a:r>
              <a:rPr lang="en-US" dirty="0">
                <a:solidFill>
                  <a:srgbClr val="003760"/>
                </a:solidFill>
              </a:rPr>
              <a:t>35% Black lawyers</a:t>
            </a:r>
          </a:p>
          <a:p>
            <a:pPr marL="285750" indent="-285750">
              <a:buClr>
                <a:srgbClr val="FFC000"/>
              </a:buClr>
              <a:buFont typeface="Wingdings" panose="05000000000000000000" pitchFamily="2" charset="2"/>
              <a:buChar char="v"/>
            </a:pPr>
            <a:r>
              <a:rPr lang="en-US" dirty="0">
                <a:solidFill>
                  <a:srgbClr val="003760"/>
                </a:solidFill>
              </a:rPr>
              <a:t>Nearly $15 Billion in economic impact</a:t>
            </a:r>
          </a:p>
          <a:p>
            <a:pPr marL="285750" indent="-285750">
              <a:buClr>
                <a:srgbClr val="FFC000"/>
              </a:buClr>
              <a:buFont typeface="Wingdings" panose="05000000000000000000" pitchFamily="2" charset="2"/>
              <a:buChar char="v"/>
            </a:pPr>
            <a:r>
              <a:rPr lang="en-US" dirty="0">
                <a:solidFill>
                  <a:srgbClr val="003760"/>
                </a:solidFill>
              </a:rPr>
              <a:t>Generate 134,000 jobs </a:t>
            </a:r>
          </a:p>
        </p:txBody>
      </p:sp>
      <p:sp>
        <p:nvSpPr>
          <p:cNvPr id="8" name="Title 7">
            <a:extLst>
              <a:ext uri="{FF2B5EF4-FFF2-40B4-BE49-F238E27FC236}">
                <a16:creationId xmlns:a16="http://schemas.microsoft.com/office/drawing/2014/main" id="{B0B077E4-C96A-4177-B947-0FE26D6417E9}"/>
              </a:ext>
            </a:extLst>
          </p:cNvPr>
          <p:cNvSpPr txBox="1">
            <a:spLocks noGrp="1"/>
          </p:cNvSpPr>
          <p:nvPr>
            <p:ph type="title" idx="4294967295"/>
          </p:nvPr>
        </p:nvSpPr>
        <p:spPr>
          <a:xfrm>
            <a:off x="810665" y="401425"/>
            <a:ext cx="752266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3760"/>
                </a:solidFill>
                <a:effectLst/>
                <a:uLnTx/>
                <a:uFillTx/>
                <a:latin typeface="Arial"/>
                <a:ea typeface="Arial"/>
                <a:cs typeface="Arial"/>
                <a:sym typeface="Arial"/>
              </a:rPr>
              <a:t>HBCUs By the Numbers</a:t>
            </a:r>
          </a:p>
        </p:txBody>
      </p:sp>
    </p:spTree>
    <p:extLst>
      <p:ext uri="{BB962C8B-B14F-4D97-AF65-F5344CB8AC3E}">
        <p14:creationId xmlns:p14="http://schemas.microsoft.com/office/powerpoint/2010/main" val="175491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07EDD8-675A-4E33-8E5E-A12703185E84}"/>
              </a:ext>
            </a:extLst>
          </p:cNvPr>
          <p:cNvSpPr>
            <a:spLocks noGrp="1"/>
          </p:cNvSpPr>
          <p:nvPr>
            <p:ph type="title" idx="4294967295"/>
          </p:nvPr>
        </p:nvSpPr>
        <p:spPr>
          <a:xfrm>
            <a:off x="6400800" y="4661297"/>
            <a:ext cx="1828800" cy="321469"/>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chemeClr val="lt1"/>
                </a:solidFill>
                <a:effectLst/>
                <a:uLnTx/>
                <a:uFillTx/>
                <a:latin typeface="Arial"/>
                <a:ea typeface="Arial"/>
                <a:cs typeface="Arial"/>
                <a:sym typeface="Arial"/>
              </a:rPr>
              <a:t>2</a:t>
            </a:r>
          </a:p>
        </p:txBody>
      </p:sp>
      <p:pic>
        <p:nvPicPr>
          <p:cNvPr id="3074" name="Picture 2" descr="Jfk Quotes On Government">
            <a:extLst>
              <a:ext uri="{FF2B5EF4-FFF2-40B4-BE49-F238E27FC236}">
                <a16:creationId xmlns:a16="http://schemas.microsoft.com/office/drawing/2014/main" id="{B99374EC-459B-4DDB-B0FF-04B90820E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1285875"/>
            <a:ext cx="52101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64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135" name="Google Shape;135;p22"/>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3760"/>
                </a:solidFill>
                <a:effectLst/>
                <a:uLnTx/>
                <a:uFillTx/>
                <a:latin typeface="Arial"/>
                <a:ea typeface="Arial"/>
                <a:cs typeface="Arial"/>
                <a:sym typeface="Arial"/>
              </a:rPr>
              <a:t>Questions?</a:t>
            </a:r>
            <a:endParaRPr kumimoji="0" lang="en-US" sz="1400" b="0" i="0" u="none" strike="noStrike" kern="0" cap="none" spc="0" normalizeH="0" baseline="0" noProof="0" dirty="0">
              <a:ln>
                <a:noFill/>
              </a:ln>
              <a:solidFill>
                <a:srgbClr val="003760"/>
              </a:solidFill>
              <a:effectLst/>
              <a:uLnTx/>
              <a:uFillTx/>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3"/>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a:spLocks noGrp="1"/>
          </p:cNvSpPr>
          <p:nvPr>
            <p:ph type="title" idx="4294967295"/>
          </p:nvPr>
        </p:nvSpPr>
        <p:spPr>
          <a:xfrm>
            <a:off x="684215" y="160735"/>
            <a:ext cx="7769225" cy="1209676"/>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3760"/>
                </a:solidFill>
                <a:effectLst/>
                <a:uLnTx/>
                <a:uFillTx/>
                <a:latin typeface="Arial"/>
                <a:ea typeface="Arial"/>
                <a:cs typeface="Arial"/>
                <a:sym typeface="Arial"/>
              </a:rPr>
              <a:t>What is a Historical Black College and University (HBCU)</a:t>
            </a:r>
            <a:endParaRPr kumimoji="0" lang="en-US" sz="1400" b="1" i="0" u="none" strike="noStrike" kern="0" cap="none" spc="0" normalizeH="0" baseline="0" noProof="0" dirty="0">
              <a:ln>
                <a:noFill/>
              </a:ln>
              <a:solidFill>
                <a:srgbClr val="003760"/>
              </a:solidFill>
              <a:effectLst/>
              <a:uLnTx/>
              <a:uFillTx/>
              <a:latin typeface="Arial"/>
              <a:ea typeface="Arial"/>
              <a:cs typeface="Arial"/>
              <a:sym typeface="Arial"/>
            </a:endParaRPr>
          </a:p>
        </p:txBody>
      </p:sp>
      <p:sp>
        <p:nvSpPr>
          <p:cNvPr id="90" name="Google Shape;90;p1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4" name="TextBox 3">
            <a:extLst>
              <a:ext uri="{FF2B5EF4-FFF2-40B4-BE49-F238E27FC236}">
                <a16:creationId xmlns:a16="http://schemas.microsoft.com/office/drawing/2014/main" id="{B1231120-CC00-4CC7-8867-FB1CAF333BFA}"/>
              </a:ext>
            </a:extLst>
          </p:cNvPr>
          <p:cNvSpPr txBox="1"/>
          <p:nvPr/>
        </p:nvSpPr>
        <p:spPr>
          <a:xfrm>
            <a:off x="975873" y="1483019"/>
            <a:ext cx="7377675" cy="2677656"/>
          </a:xfrm>
          <a:prstGeom prst="rect">
            <a:avLst/>
          </a:prstGeom>
          <a:noFill/>
        </p:spPr>
        <p:txBody>
          <a:bodyPr wrap="square" rtlCol="0">
            <a:spAutoFit/>
          </a:bodyPr>
          <a:lstStyle/>
          <a:p>
            <a:pPr marL="342900" indent="-342900">
              <a:buClr>
                <a:srgbClr val="FFC000"/>
              </a:buClr>
              <a:buFont typeface="Wingdings" panose="05000000000000000000" pitchFamily="2" charset="2"/>
              <a:buChar char="ü"/>
            </a:pPr>
            <a:r>
              <a:rPr lang="en-US" sz="2400" dirty="0">
                <a:solidFill>
                  <a:srgbClr val="00518E"/>
                </a:solidFill>
              </a:rPr>
              <a:t>Defined by the Higher Education Act of 1965</a:t>
            </a:r>
          </a:p>
          <a:p>
            <a:pPr marL="342900" indent="-342900">
              <a:buClr>
                <a:srgbClr val="FFC000"/>
              </a:buClr>
              <a:buFont typeface="Wingdings" panose="05000000000000000000" pitchFamily="2" charset="2"/>
              <a:buChar char="ü"/>
            </a:pPr>
            <a:r>
              <a:rPr lang="en-US" sz="2400" dirty="0">
                <a:solidFill>
                  <a:srgbClr val="00518E"/>
                </a:solidFill>
              </a:rPr>
              <a:t>Any historical black college or university that was established prior to 1964</a:t>
            </a:r>
          </a:p>
          <a:p>
            <a:pPr marL="342900" indent="-342900">
              <a:buClr>
                <a:srgbClr val="FFC000"/>
              </a:buClr>
              <a:buFont typeface="Wingdings" panose="05000000000000000000" pitchFamily="2" charset="2"/>
              <a:buChar char="ü"/>
            </a:pPr>
            <a:r>
              <a:rPr lang="en-US" sz="2400" dirty="0">
                <a:solidFill>
                  <a:srgbClr val="00518E"/>
                </a:solidFill>
              </a:rPr>
              <a:t>Principal mission was/is the education of Black Americans</a:t>
            </a:r>
          </a:p>
          <a:p>
            <a:pPr marL="342900" indent="-342900">
              <a:buClr>
                <a:srgbClr val="FFC000"/>
              </a:buClr>
              <a:buFont typeface="Wingdings" panose="05000000000000000000" pitchFamily="2" charset="2"/>
              <a:buChar char="ü"/>
            </a:pPr>
            <a:r>
              <a:rPr lang="en-US" sz="2400" dirty="0">
                <a:solidFill>
                  <a:srgbClr val="00518E"/>
                </a:solidFill>
              </a:rPr>
              <a:t>Accredited by a nationally recognized accrediting agency or association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a:spLocks noGrp="1"/>
          </p:cNvSpPr>
          <p:nvPr>
            <p:ph type="title" idx="4294967295"/>
          </p:nvPr>
        </p:nvSpPr>
        <p:spPr>
          <a:xfrm>
            <a:off x="684215" y="482203"/>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600" b="1" i="0" u="none" strike="noStrike" kern="0" cap="none" spc="0" normalizeH="0" baseline="0" noProof="0" dirty="0">
                <a:ln>
                  <a:noFill/>
                </a:ln>
                <a:solidFill>
                  <a:srgbClr val="003760"/>
                </a:solidFill>
                <a:effectLst/>
                <a:uLnTx/>
                <a:uFillTx/>
                <a:latin typeface="Arial"/>
                <a:ea typeface="Arial"/>
                <a:cs typeface="Arial"/>
                <a:sym typeface="Arial"/>
              </a:rPr>
              <a:t>MISSION</a:t>
            </a:r>
          </a:p>
        </p:txBody>
      </p:sp>
      <p:sp>
        <p:nvSpPr>
          <p:cNvPr id="97" name="Google Shape;97;p1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6" name="TextBox 5">
            <a:extLst>
              <a:ext uri="{FF2B5EF4-FFF2-40B4-BE49-F238E27FC236}">
                <a16:creationId xmlns:a16="http://schemas.microsoft.com/office/drawing/2014/main" id="{BC8C196A-EB41-4527-B4CA-6ACD6FB8040F}"/>
              </a:ext>
            </a:extLst>
          </p:cNvPr>
          <p:cNvSpPr txBox="1"/>
          <p:nvPr/>
        </p:nvSpPr>
        <p:spPr>
          <a:xfrm>
            <a:off x="684213" y="1397139"/>
            <a:ext cx="7991061" cy="3046988"/>
          </a:xfrm>
          <a:prstGeom prst="rect">
            <a:avLst/>
          </a:prstGeom>
          <a:noFill/>
        </p:spPr>
        <p:txBody>
          <a:bodyPr wrap="square">
            <a:spAutoFit/>
          </a:bodyPr>
          <a:lstStyle/>
          <a:p>
            <a:pPr marL="0" indent="0" algn="ctr">
              <a:buNone/>
            </a:pPr>
            <a:r>
              <a:rPr lang="en-US" sz="2400" dirty="0">
                <a:solidFill>
                  <a:srgbClr val="00518E"/>
                </a:solidFill>
                <a:latin typeface="Arial" panose="020B0604020202020204" pitchFamily="34" charset="0"/>
                <a:cs typeface="Arial" panose="020B0604020202020204" pitchFamily="34" charset="0"/>
              </a:rPr>
              <a:t>The Initiative, in coordination with senior officials across the Executive Office of the President, shall provide advice to the President on advancing educational equity, excellence, and opportunity at HBCUs and for the communities they principally serve by coordinating a Government-wide policymaking effort to eliminate barriers HBCUs face in providing the highest-quality education to a growing number of students.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6" hidden="1">
            <a:extLst>
              <a:ext uri="{FF2B5EF4-FFF2-40B4-BE49-F238E27FC236}">
                <a16:creationId xmlns:a16="http://schemas.microsoft.com/office/drawing/2014/main" id="{665872C5-14CE-43AC-9D71-39A0D6AD94A9}"/>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0932274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34" name="Object 6" hidden="1">
                        <a:extLst>
                          <a:ext uri="{FF2B5EF4-FFF2-40B4-BE49-F238E27FC236}">
                            <a16:creationId xmlns:a16="http://schemas.microsoft.com/office/drawing/2014/main" id="{665872C5-14CE-43AC-9D71-39A0D6AD94A9}"/>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F3E1E314-FA6A-4CF5-8A7D-E37FC4D536A4}"/>
              </a:ext>
              <a:ext uri="{C183D7F6-B498-43B3-948B-1728B52AA6E4}">
                <adec:decorative xmlns:adec="http://schemas.microsoft.com/office/drawing/2017/decorative" val="1"/>
              </a:ext>
            </a:extLst>
          </p:cNvPr>
          <p:cNvSpPr>
            <a:spLocks/>
          </p:cNvSpPr>
          <p:nvPr/>
        </p:nvSpPr>
        <p:spPr>
          <a:xfrm>
            <a:off x="6236333" y="889980"/>
            <a:ext cx="2462387" cy="3670613"/>
          </a:xfrm>
          <a:prstGeom prst="rect">
            <a:avLst/>
          </a:prstGeom>
          <a:solidFill>
            <a:srgbClr val="FFC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1200" kern="1200" dirty="0" err="1">
              <a:solidFill>
                <a:prstClr val="white"/>
              </a:solidFill>
              <a:latin typeface="Calibri" panose="020F0502020204030204"/>
            </a:endParaRPr>
          </a:p>
        </p:txBody>
      </p:sp>
      <p:sp>
        <p:nvSpPr>
          <p:cNvPr id="5" name="2. Slide Title">
            <a:extLst>
              <a:ext uri="{FF2B5EF4-FFF2-40B4-BE49-F238E27FC236}">
                <a16:creationId xmlns:a16="http://schemas.microsoft.com/office/drawing/2014/main" id="{7B6F7662-49AE-42EC-8109-3129DDDDB6BC}"/>
              </a:ext>
            </a:extLst>
          </p:cNvPr>
          <p:cNvSpPr>
            <a:spLocks noGrp="1"/>
          </p:cNvSpPr>
          <p:nvPr>
            <p:ph type="title"/>
            <p:custDataLst>
              <p:tags r:id="rId2"/>
            </p:custDataLst>
          </p:nvPr>
        </p:nvSpPr>
        <p:spPr>
          <a:xfrm>
            <a:off x="416052" y="129159"/>
            <a:ext cx="8129554" cy="863266"/>
          </a:xfrm>
          <a:noFill/>
          <a:ln/>
          <a:extLst>
            <a:ext uri="{909E8E84-426E-40DD-AFC4-6F175D3DCCD1}">
              <a14:hiddenFill xmlns:a14="http://schemas.microsoft.com/office/drawing/2010/main">
                <a:solidFill>
                  <a:srgbClr val="FFFFFF"/>
                </a:solidFill>
              </a14:hiddenFill>
            </a:ext>
          </a:extLst>
        </p:spPr>
        <p:txBody>
          <a:bodyPr vert="horz" wrap="square" anchor="t" anchorCtr="0">
            <a:noAutofit/>
          </a:bodyPr>
          <a:lstStyle/>
          <a:p>
            <a:pPr algn="ctr"/>
            <a:r>
              <a:rPr lang="en-US" sz="2400" b="1" dirty="0">
                <a:solidFill>
                  <a:srgbClr val="003760"/>
                </a:solidFill>
              </a:rPr>
              <a:t>Historical Landscape of the White House Initiative on HBCUs</a:t>
            </a:r>
          </a:p>
        </p:txBody>
      </p:sp>
      <p:sp>
        <p:nvSpPr>
          <p:cNvPr id="8" name="TextBox 7">
            <a:extLst>
              <a:ext uri="{FF2B5EF4-FFF2-40B4-BE49-F238E27FC236}">
                <a16:creationId xmlns:a16="http://schemas.microsoft.com/office/drawing/2014/main" id="{5A91C5DD-7C23-45E0-985A-2F57D29F764E}"/>
              </a:ext>
            </a:extLst>
          </p:cNvPr>
          <p:cNvSpPr txBox="1">
            <a:spLocks/>
          </p:cNvSpPr>
          <p:nvPr/>
        </p:nvSpPr>
        <p:spPr>
          <a:xfrm>
            <a:off x="299677" y="1723394"/>
            <a:ext cx="58831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President</a:t>
            </a:r>
          </a:p>
        </p:txBody>
      </p:sp>
      <p:cxnSp>
        <p:nvCxnSpPr>
          <p:cNvPr id="2" name="LineBasicImpact 3">
            <a:extLst>
              <a:ext uri="{FF2B5EF4-FFF2-40B4-BE49-F238E27FC236}">
                <a16:creationId xmlns:a16="http://schemas.microsoft.com/office/drawing/2014/main" id="{E79E2EA7-0EA7-474E-8DFB-119A0DB44198}"/>
              </a:ext>
              <a:ext uri="{C183D7F6-B498-43B3-948B-1728B52AA6E4}">
                <adec:decorative xmlns:adec="http://schemas.microsoft.com/office/drawing/2017/decorative" val="1"/>
              </a:ext>
            </a:extLst>
          </p:cNvPr>
          <p:cNvCxnSpPr>
            <a:cxnSpLocks/>
          </p:cNvCxnSpPr>
          <p:nvPr>
            <p:custDataLst>
              <p:tags r:id="rId3"/>
            </p:custDataLst>
          </p:nvPr>
        </p:nvCxnSpPr>
        <p:spPr>
          <a:xfrm>
            <a:off x="416052" y="1511717"/>
            <a:ext cx="8311896" cy="0"/>
          </a:xfrm>
          <a:prstGeom prst="straightConnector1">
            <a:avLst/>
          </a:prstGeom>
          <a:ln w="190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37CC61-8C5A-427F-8C7F-CAE678006185}"/>
              </a:ext>
            </a:extLst>
          </p:cNvPr>
          <p:cNvSpPr txBox="1">
            <a:spLocks/>
          </p:cNvSpPr>
          <p:nvPr/>
        </p:nvSpPr>
        <p:spPr>
          <a:xfrm>
            <a:off x="986191" y="1004216"/>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August 8,</a:t>
            </a:r>
            <a:br>
              <a:rPr lang="en-US" sz="800" kern="1200" dirty="0">
                <a:solidFill>
                  <a:srgbClr val="0070C0"/>
                </a:solidFill>
                <a:latin typeface="Arial" panose="020B0604020202020204" pitchFamily="34" charset="0"/>
                <a:ea typeface="+mn-ea"/>
              </a:rPr>
            </a:br>
            <a:r>
              <a:rPr lang="en-US" sz="800" kern="1200" dirty="0">
                <a:solidFill>
                  <a:srgbClr val="0070C0"/>
                </a:solidFill>
                <a:latin typeface="Arial" panose="020B0604020202020204" pitchFamily="34" charset="0"/>
                <a:ea typeface="+mn-ea"/>
              </a:rPr>
              <a:t> 1980</a:t>
            </a:r>
          </a:p>
        </p:txBody>
      </p:sp>
      <p:sp>
        <p:nvSpPr>
          <p:cNvPr id="25" name="TextBox 24">
            <a:extLst>
              <a:ext uri="{FF2B5EF4-FFF2-40B4-BE49-F238E27FC236}">
                <a16:creationId xmlns:a16="http://schemas.microsoft.com/office/drawing/2014/main" id="{F3BF73A4-24A7-49CF-84DF-1EE2DD6B5CC6}"/>
              </a:ext>
            </a:extLst>
          </p:cNvPr>
          <p:cNvSpPr txBox="1">
            <a:spLocks/>
          </p:cNvSpPr>
          <p:nvPr/>
        </p:nvSpPr>
        <p:spPr>
          <a:xfrm>
            <a:off x="986191" y="1723394"/>
            <a:ext cx="669721" cy="30777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Jimmy Carter </a:t>
            </a:r>
          </a:p>
        </p:txBody>
      </p:sp>
      <p:sp>
        <p:nvSpPr>
          <p:cNvPr id="9" name="Oval 8">
            <a:extLst>
              <a:ext uri="{FF2B5EF4-FFF2-40B4-BE49-F238E27FC236}">
                <a16:creationId xmlns:a16="http://schemas.microsoft.com/office/drawing/2014/main" id="{17908506-7868-4079-838B-4C9BB73CD850}"/>
              </a:ext>
              <a:ext uri="{C183D7F6-B498-43B3-948B-1728B52AA6E4}">
                <adec:decorative xmlns:adec="http://schemas.microsoft.com/office/drawing/2017/decorative" val="1"/>
              </a:ext>
            </a:extLst>
          </p:cNvPr>
          <p:cNvSpPr>
            <a:spLocks/>
          </p:cNvSpPr>
          <p:nvPr/>
        </p:nvSpPr>
        <p:spPr>
          <a:xfrm>
            <a:off x="1252472"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12" name="TextBox 11">
            <a:extLst>
              <a:ext uri="{FF2B5EF4-FFF2-40B4-BE49-F238E27FC236}">
                <a16:creationId xmlns:a16="http://schemas.microsoft.com/office/drawing/2014/main" id="{B4E72345-7BDD-4BAE-BE17-9014F828FEAE}"/>
              </a:ext>
            </a:extLst>
          </p:cNvPr>
          <p:cNvSpPr txBox="1">
            <a:spLocks/>
          </p:cNvSpPr>
          <p:nvPr/>
        </p:nvSpPr>
        <p:spPr>
          <a:xfrm>
            <a:off x="1754113" y="1004216"/>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September 15, 1981</a:t>
            </a:r>
          </a:p>
        </p:txBody>
      </p:sp>
      <p:sp>
        <p:nvSpPr>
          <p:cNvPr id="26" name="TextBox 25">
            <a:extLst>
              <a:ext uri="{FF2B5EF4-FFF2-40B4-BE49-F238E27FC236}">
                <a16:creationId xmlns:a16="http://schemas.microsoft.com/office/drawing/2014/main" id="{4DFDE4D7-859D-441E-8BD9-3F2F67AD0D53}"/>
              </a:ext>
            </a:extLst>
          </p:cNvPr>
          <p:cNvSpPr txBox="1">
            <a:spLocks/>
          </p:cNvSpPr>
          <p:nvPr/>
        </p:nvSpPr>
        <p:spPr>
          <a:xfrm>
            <a:off x="1754113" y="1723394"/>
            <a:ext cx="669721"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Ronald Reagan</a:t>
            </a:r>
          </a:p>
        </p:txBody>
      </p:sp>
      <p:sp>
        <p:nvSpPr>
          <p:cNvPr id="35" name="Oval 34">
            <a:extLst>
              <a:ext uri="{FF2B5EF4-FFF2-40B4-BE49-F238E27FC236}">
                <a16:creationId xmlns:a16="http://schemas.microsoft.com/office/drawing/2014/main" id="{6A8F1554-0674-45C5-91EE-F725989A5E3D}"/>
              </a:ext>
              <a:ext uri="{C183D7F6-B498-43B3-948B-1728B52AA6E4}">
                <adec:decorative xmlns:adec="http://schemas.microsoft.com/office/drawing/2017/decorative" val="1"/>
              </a:ext>
            </a:extLst>
          </p:cNvPr>
          <p:cNvSpPr>
            <a:spLocks/>
          </p:cNvSpPr>
          <p:nvPr/>
        </p:nvSpPr>
        <p:spPr>
          <a:xfrm>
            <a:off x="2020394"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14" name="TextBox 13">
            <a:extLst>
              <a:ext uri="{FF2B5EF4-FFF2-40B4-BE49-F238E27FC236}">
                <a16:creationId xmlns:a16="http://schemas.microsoft.com/office/drawing/2014/main" id="{21FA942D-30D9-4131-9CE1-815E3D6633C0}"/>
              </a:ext>
            </a:extLst>
          </p:cNvPr>
          <p:cNvSpPr txBox="1">
            <a:spLocks/>
          </p:cNvSpPr>
          <p:nvPr/>
        </p:nvSpPr>
        <p:spPr>
          <a:xfrm>
            <a:off x="2522035" y="1034829"/>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April 28, </a:t>
            </a:r>
            <a:br>
              <a:rPr lang="en-US" sz="800" kern="1200" dirty="0">
                <a:solidFill>
                  <a:srgbClr val="0070C0"/>
                </a:solidFill>
                <a:latin typeface="Arial" panose="020B0604020202020204" pitchFamily="34" charset="0"/>
                <a:ea typeface="+mn-ea"/>
              </a:rPr>
            </a:br>
            <a:r>
              <a:rPr lang="en-US" sz="800" kern="1200" dirty="0">
                <a:solidFill>
                  <a:srgbClr val="0070C0"/>
                </a:solidFill>
                <a:latin typeface="Arial" panose="020B0604020202020204" pitchFamily="34" charset="0"/>
                <a:ea typeface="+mn-ea"/>
              </a:rPr>
              <a:t>1989</a:t>
            </a:r>
          </a:p>
        </p:txBody>
      </p:sp>
      <p:sp>
        <p:nvSpPr>
          <p:cNvPr id="27" name="TextBox 26">
            <a:extLst>
              <a:ext uri="{FF2B5EF4-FFF2-40B4-BE49-F238E27FC236}">
                <a16:creationId xmlns:a16="http://schemas.microsoft.com/office/drawing/2014/main" id="{099B08C8-49FD-4E06-9E89-DF26060B89F3}"/>
              </a:ext>
            </a:extLst>
          </p:cNvPr>
          <p:cNvSpPr txBox="1">
            <a:spLocks/>
          </p:cNvSpPr>
          <p:nvPr/>
        </p:nvSpPr>
        <p:spPr>
          <a:xfrm>
            <a:off x="2522035" y="1723394"/>
            <a:ext cx="669721"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Calibri" panose="020F0502020204030204"/>
                <a:ea typeface="+mn-ea"/>
              </a:rPr>
              <a:t>George H.W. Bush</a:t>
            </a:r>
          </a:p>
        </p:txBody>
      </p:sp>
      <p:sp>
        <p:nvSpPr>
          <p:cNvPr id="36" name="Oval 35">
            <a:extLst>
              <a:ext uri="{FF2B5EF4-FFF2-40B4-BE49-F238E27FC236}">
                <a16:creationId xmlns:a16="http://schemas.microsoft.com/office/drawing/2014/main" id="{2D12E2D6-85AE-48E7-A73E-4CE7F39A429B}"/>
              </a:ext>
              <a:ext uri="{C183D7F6-B498-43B3-948B-1728B52AA6E4}">
                <adec:decorative xmlns:adec="http://schemas.microsoft.com/office/drawing/2017/decorative" val="1"/>
              </a:ext>
            </a:extLst>
          </p:cNvPr>
          <p:cNvSpPr>
            <a:spLocks/>
          </p:cNvSpPr>
          <p:nvPr/>
        </p:nvSpPr>
        <p:spPr>
          <a:xfrm>
            <a:off x="2788315"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16" name="TextBox 15">
            <a:extLst>
              <a:ext uri="{FF2B5EF4-FFF2-40B4-BE49-F238E27FC236}">
                <a16:creationId xmlns:a16="http://schemas.microsoft.com/office/drawing/2014/main" id="{71E575B6-3DF6-4E2E-8740-A3AAD09842FF}"/>
              </a:ext>
            </a:extLst>
          </p:cNvPr>
          <p:cNvSpPr txBox="1">
            <a:spLocks/>
          </p:cNvSpPr>
          <p:nvPr/>
        </p:nvSpPr>
        <p:spPr>
          <a:xfrm>
            <a:off x="3289957" y="1004216"/>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November 1, 1993</a:t>
            </a:r>
          </a:p>
        </p:txBody>
      </p:sp>
      <p:sp>
        <p:nvSpPr>
          <p:cNvPr id="28" name="TextBox 27">
            <a:extLst>
              <a:ext uri="{FF2B5EF4-FFF2-40B4-BE49-F238E27FC236}">
                <a16:creationId xmlns:a16="http://schemas.microsoft.com/office/drawing/2014/main" id="{C91B799E-4C5E-41B1-AA3C-9A491A478CBA}"/>
              </a:ext>
            </a:extLst>
          </p:cNvPr>
          <p:cNvSpPr txBox="1">
            <a:spLocks/>
          </p:cNvSpPr>
          <p:nvPr/>
        </p:nvSpPr>
        <p:spPr>
          <a:xfrm>
            <a:off x="3289957" y="1723394"/>
            <a:ext cx="669721"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William J. Clinton </a:t>
            </a:r>
          </a:p>
        </p:txBody>
      </p:sp>
      <p:sp>
        <p:nvSpPr>
          <p:cNvPr id="37" name="Oval 36">
            <a:extLst>
              <a:ext uri="{FF2B5EF4-FFF2-40B4-BE49-F238E27FC236}">
                <a16:creationId xmlns:a16="http://schemas.microsoft.com/office/drawing/2014/main" id="{77EA0196-3481-47D0-8277-932BA71E6082}"/>
              </a:ext>
              <a:ext uri="{C183D7F6-B498-43B3-948B-1728B52AA6E4}">
                <adec:decorative xmlns:adec="http://schemas.microsoft.com/office/drawing/2017/decorative" val="1"/>
              </a:ext>
            </a:extLst>
          </p:cNvPr>
          <p:cNvSpPr>
            <a:spLocks/>
          </p:cNvSpPr>
          <p:nvPr/>
        </p:nvSpPr>
        <p:spPr>
          <a:xfrm>
            <a:off x="3556237"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18" name="TextBox 17">
            <a:extLst>
              <a:ext uri="{FF2B5EF4-FFF2-40B4-BE49-F238E27FC236}">
                <a16:creationId xmlns:a16="http://schemas.microsoft.com/office/drawing/2014/main" id="{84789E77-F21F-4581-9AA1-58E9435369AB}"/>
              </a:ext>
            </a:extLst>
          </p:cNvPr>
          <p:cNvSpPr txBox="1">
            <a:spLocks/>
          </p:cNvSpPr>
          <p:nvPr/>
        </p:nvSpPr>
        <p:spPr>
          <a:xfrm>
            <a:off x="4057879" y="1004216"/>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February 12, 2002 </a:t>
            </a:r>
          </a:p>
        </p:txBody>
      </p:sp>
      <p:sp>
        <p:nvSpPr>
          <p:cNvPr id="29" name="TextBox 28">
            <a:extLst>
              <a:ext uri="{FF2B5EF4-FFF2-40B4-BE49-F238E27FC236}">
                <a16:creationId xmlns:a16="http://schemas.microsoft.com/office/drawing/2014/main" id="{63D9769C-062B-4209-85AD-87BEB8B989FC}"/>
              </a:ext>
            </a:extLst>
          </p:cNvPr>
          <p:cNvSpPr txBox="1">
            <a:spLocks/>
          </p:cNvSpPr>
          <p:nvPr/>
        </p:nvSpPr>
        <p:spPr>
          <a:xfrm>
            <a:off x="4057879" y="1723394"/>
            <a:ext cx="669721"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George W. Bush</a:t>
            </a:r>
          </a:p>
        </p:txBody>
      </p:sp>
      <p:sp>
        <p:nvSpPr>
          <p:cNvPr id="39" name="Oval 38">
            <a:extLst>
              <a:ext uri="{FF2B5EF4-FFF2-40B4-BE49-F238E27FC236}">
                <a16:creationId xmlns:a16="http://schemas.microsoft.com/office/drawing/2014/main" id="{E064EDBF-D10F-4F7B-B825-DBAF613EA0C3}"/>
              </a:ext>
              <a:ext uri="{C183D7F6-B498-43B3-948B-1728B52AA6E4}">
                <adec:decorative xmlns:adec="http://schemas.microsoft.com/office/drawing/2017/decorative" val="1"/>
              </a:ext>
            </a:extLst>
          </p:cNvPr>
          <p:cNvSpPr>
            <a:spLocks/>
          </p:cNvSpPr>
          <p:nvPr/>
        </p:nvSpPr>
        <p:spPr>
          <a:xfrm>
            <a:off x="4324159"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20" name="TextBox 19">
            <a:extLst>
              <a:ext uri="{FF2B5EF4-FFF2-40B4-BE49-F238E27FC236}">
                <a16:creationId xmlns:a16="http://schemas.microsoft.com/office/drawing/2014/main" id="{0470D638-9D11-4555-802F-A231E1835EAA}"/>
              </a:ext>
            </a:extLst>
          </p:cNvPr>
          <p:cNvSpPr txBox="1">
            <a:spLocks/>
          </p:cNvSpPr>
          <p:nvPr/>
        </p:nvSpPr>
        <p:spPr>
          <a:xfrm>
            <a:off x="4825801" y="1004216"/>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February 10, 2010</a:t>
            </a:r>
          </a:p>
        </p:txBody>
      </p:sp>
      <p:sp>
        <p:nvSpPr>
          <p:cNvPr id="30" name="TextBox 29">
            <a:extLst>
              <a:ext uri="{FF2B5EF4-FFF2-40B4-BE49-F238E27FC236}">
                <a16:creationId xmlns:a16="http://schemas.microsoft.com/office/drawing/2014/main" id="{73039B02-B369-4BDC-BEB0-D61B75607A7E}"/>
              </a:ext>
            </a:extLst>
          </p:cNvPr>
          <p:cNvSpPr txBox="1">
            <a:spLocks/>
          </p:cNvSpPr>
          <p:nvPr/>
        </p:nvSpPr>
        <p:spPr>
          <a:xfrm>
            <a:off x="4825801" y="1725564"/>
            <a:ext cx="669721"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Barack Obama</a:t>
            </a:r>
            <a:r>
              <a:rPr lang="en-US" sz="1000" b="1" kern="1200" dirty="0">
                <a:solidFill>
                  <a:srgbClr val="0070C0"/>
                </a:solidFill>
                <a:latin typeface="Calibri" panose="020F0502020204030204"/>
                <a:ea typeface="+mn-ea"/>
              </a:rPr>
              <a:t> </a:t>
            </a:r>
          </a:p>
        </p:txBody>
      </p:sp>
      <p:sp>
        <p:nvSpPr>
          <p:cNvPr id="41" name="Oval 40">
            <a:extLst>
              <a:ext uri="{FF2B5EF4-FFF2-40B4-BE49-F238E27FC236}">
                <a16:creationId xmlns:a16="http://schemas.microsoft.com/office/drawing/2014/main" id="{21AC7E1C-A971-47C7-8D5B-12C11DA79FD4}"/>
              </a:ext>
              <a:ext uri="{C183D7F6-B498-43B3-948B-1728B52AA6E4}">
                <adec:decorative xmlns:adec="http://schemas.microsoft.com/office/drawing/2017/decorative" val="1"/>
              </a:ext>
            </a:extLst>
          </p:cNvPr>
          <p:cNvSpPr>
            <a:spLocks/>
          </p:cNvSpPr>
          <p:nvPr/>
        </p:nvSpPr>
        <p:spPr>
          <a:xfrm>
            <a:off x="5092081"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57" name="TextBox 56">
            <a:extLst>
              <a:ext uri="{FF2B5EF4-FFF2-40B4-BE49-F238E27FC236}">
                <a16:creationId xmlns:a16="http://schemas.microsoft.com/office/drawing/2014/main" id="{6B75D42B-B7BF-402F-805B-16B08D995939}"/>
              </a:ext>
            </a:extLst>
          </p:cNvPr>
          <p:cNvSpPr txBox="1">
            <a:spLocks/>
          </p:cNvSpPr>
          <p:nvPr/>
        </p:nvSpPr>
        <p:spPr>
          <a:xfrm>
            <a:off x="5593723" y="1004216"/>
            <a:ext cx="669721"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February 27, 2017</a:t>
            </a:r>
          </a:p>
        </p:txBody>
      </p:sp>
      <p:sp>
        <p:nvSpPr>
          <p:cNvPr id="59" name="TextBox 58">
            <a:extLst>
              <a:ext uri="{FF2B5EF4-FFF2-40B4-BE49-F238E27FC236}">
                <a16:creationId xmlns:a16="http://schemas.microsoft.com/office/drawing/2014/main" id="{BE2FD38C-107F-4588-A5FE-57C932094074}"/>
              </a:ext>
            </a:extLst>
          </p:cNvPr>
          <p:cNvSpPr txBox="1">
            <a:spLocks/>
          </p:cNvSpPr>
          <p:nvPr/>
        </p:nvSpPr>
        <p:spPr>
          <a:xfrm>
            <a:off x="5593723" y="1723394"/>
            <a:ext cx="669721"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Donald Trump </a:t>
            </a:r>
          </a:p>
        </p:txBody>
      </p:sp>
      <p:sp>
        <p:nvSpPr>
          <p:cNvPr id="60" name="Oval 59">
            <a:extLst>
              <a:ext uri="{FF2B5EF4-FFF2-40B4-BE49-F238E27FC236}">
                <a16:creationId xmlns:a16="http://schemas.microsoft.com/office/drawing/2014/main" id="{5F76D9B7-7776-4ACF-B580-5693001F4924}"/>
              </a:ext>
              <a:ext uri="{C183D7F6-B498-43B3-948B-1728B52AA6E4}">
                <adec:decorative xmlns:adec="http://schemas.microsoft.com/office/drawing/2017/decorative" val="1"/>
              </a:ext>
            </a:extLst>
          </p:cNvPr>
          <p:cNvSpPr>
            <a:spLocks/>
          </p:cNvSpPr>
          <p:nvPr/>
        </p:nvSpPr>
        <p:spPr>
          <a:xfrm>
            <a:off x="5860003" y="1444217"/>
            <a:ext cx="137160" cy="135000"/>
          </a:xfrm>
          <a:prstGeom prst="ellipse">
            <a:avLst/>
          </a:prstGeom>
          <a:solidFill>
            <a:srgbClr val="FFC000"/>
          </a:solidFill>
          <a:ln w="381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11" name="TextBox 10">
            <a:extLst>
              <a:ext uri="{FF2B5EF4-FFF2-40B4-BE49-F238E27FC236}">
                <a16:creationId xmlns:a16="http://schemas.microsoft.com/office/drawing/2014/main" id="{CA391611-3398-4632-BE82-366A3F553511}"/>
              </a:ext>
            </a:extLst>
          </p:cNvPr>
          <p:cNvSpPr txBox="1">
            <a:spLocks/>
          </p:cNvSpPr>
          <p:nvPr/>
        </p:nvSpPr>
        <p:spPr>
          <a:xfrm>
            <a:off x="986191" y="2103248"/>
            <a:ext cx="669721" cy="237465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First White House initiative on HBCUs established to implement a Federal initiative designed to achieve a significant increase in the participation by historically Black colleges &amp; universities in Federally sponsored programs</a:t>
            </a:r>
          </a:p>
        </p:txBody>
      </p:sp>
      <p:sp>
        <p:nvSpPr>
          <p:cNvPr id="17" name="TextBox 16">
            <a:extLst>
              <a:ext uri="{FF2B5EF4-FFF2-40B4-BE49-F238E27FC236}">
                <a16:creationId xmlns:a16="http://schemas.microsoft.com/office/drawing/2014/main" id="{84B0064B-C7F2-4490-A11E-BEBF4DF4F05D}"/>
              </a:ext>
            </a:extLst>
          </p:cNvPr>
          <p:cNvSpPr txBox="1">
            <a:spLocks/>
          </p:cNvSpPr>
          <p:nvPr/>
        </p:nvSpPr>
        <p:spPr>
          <a:xfrm>
            <a:off x="3289957" y="2103249"/>
            <a:ext cx="669721" cy="223138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Reestablished the initiative, requiring a Senior level executive in each agency have oversight in implementing the order, and that the Office of Management and Budget be involved in monitoring implementation of the </a:t>
            </a:r>
            <a:r>
              <a:rPr lang="en-US" sz="900" kern="1200" dirty="0">
                <a:solidFill>
                  <a:srgbClr val="0070C0"/>
                </a:solidFill>
                <a:latin typeface="Arial" panose="020B0604020202020204" pitchFamily="34" charset="0"/>
                <a:ea typeface="+mn-ea"/>
              </a:rPr>
              <a:t>order</a:t>
            </a:r>
            <a:endParaRPr lang="en-US" sz="900" i="1" kern="1200" dirty="0">
              <a:solidFill>
                <a:srgbClr val="0070C0"/>
              </a:solidFill>
              <a:latin typeface="Arial" panose="020B0604020202020204" pitchFamily="34" charset="0"/>
              <a:ea typeface="+mn-ea"/>
            </a:endParaRPr>
          </a:p>
        </p:txBody>
      </p:sp>
      <p:sp>
        <p:nvSpPr>
          <p:cNvPr id="19" name="TextBox 18">
            <a:extLst>
              <a:ext uri="{FF2B5EF4-FFF2-40B4-BE49-F238E27FC236}">
                <a16:creationId xmlns:a16="http://schemas.microsoft.com/office/drawing/2014/main" id="{08E6D37C-9EB5-4A84-BB90-234BB5823EEC}"/>
              </a:ext>
            </a:extLst>
          </p:cNvPr>
          <p:cNvSpPr txBox="1">
            <a:spLocks/>
          </p:cNvSpPr>
          <p:nvPr/>
        </p:nvSpPr>
        <p:spPr>
          <a:xfrm>
            <a:off x="4057879" y="2103248"/>
            <a:ext cx="669721" cy="12311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800" kern="1200" dirty="0">
                <a:solidFill>
                  <a:srgbClr val="0070C0"/>
                </a:solidFill>
                <a:latin typeface="Arial" panose="020B0604020202020204" pitchFamily="34" charset="0"/>
                <a:ea typeface="+mn-ea"/>
              </a:rPr>
              <a:t>Reestablished the initiative, elevating the initiative from the Office of Postsecondary Education to the Office of the Secretary in the DOE</a:t>
            </a:r>
            <a:endParaRPr lang="en-US" sz="800" i="1" kern="1200" dirty="0">
              <a:solidFill>
                <a:srgbClr val="0070C0"/>
              </a:solidFill>
              <a:latin typeface="Arial" panose="020B0604020202020204" pitchFamily="34" charset="0"/>
              <a:ea typeface="+mn-ea"/>
            </a:endParaRPr>
          </a:p>
        </p:txBody>
      </p:sp>
      <p:sp>
        <p:nvSpPr>
          <p:cNvPr id="65" name="TextBox 64">
            <a:extLst>
              <a:ext uri="{FF2B5EF4-FFF2-40B4-BE49-F238E27FC236}">
                <a16:creationId xmlns:a16="http://schemas.microsoft.com/office/drawing/2014/main" id="{30192A62-2BC4-4ED5-BF64-23D1FDEA05A1}"/>
              </a:ext>
            </a:extLst>
          </p:cNvPr>
          <p:cNvSpPr txBox="1">
            <a:spLocks/>
          </p:cNvSpPr>
          <p:nvPr/>
        </p:nvSpPr>
        <p:spPr>
          <a:xfrm>
            <a:off x="6263444" y="2103249"/>
            <a:ext cx="2464505" cy="23596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500" b="1" kern="1200" baseline="30000" dirty="0">
                <a:solidFill>
                  <a:srgbClr val="00518E"/>
                </a:solidFill>
                <a:latin typeface="Calibri" panose="020F0502020204030204"/>
                <a:ea typeface="+mn-ea"/>
              </a:rPr>
              <a:t>“</a:t>
            </a:r>
            <a:r>
              <a:rPr lang="en-US" sz="1500" b="1" kern="1200" baseline="30000" dirty="0">
                <a:solidFill>
                  <a:srgbClr val="00518E"/>
                </a:solidFill>
                <a:latin typeface="Arial" panose="020B0604020202020204" pitchFamily="34" charset="0"/>
                <a:ea typeface="+mn-ea"/>
              </a:rPr>
              <a:t>It is the policy of this Administration to advance educational equity, excellence, and economic opportunity in partnership with HBCUs and to ensure that these vital institutions of higher learning have the resources and support they need to continue to thrive for generations to come” </a:t>
            </a:r>
          </a:p>
          <a:p>
            <a:pPr defTabSz="685800">
              <a:spcBef>
                <a:spcPts val="225"/>
              </a:spcBef>
              <a:spcAft>
                <a:spcPts val="225"/>
              </a:spcAft>
              <a:buClr>
                <a:prstClr val="black"/>
              </a:buClr>
              <a:defRPr/>
            </a:pPr>
            <a:endParaRPr lang="en-US" sz="1500" b="1" baseline="30000" dirty="0">
              <a:solidFill>
                <a:srgbClr val="00518E"/>
              </a:solidFill>
              <a:latin typeface="Arial" panose="020B0604020202020204" pitchFamily="34" charset="0"/>
            </a:endParaRPr>
          </a:p>
          <a:p>
            <a:pPr defTabSz="685800">
              <a:spcBef>
                <a:spcPts val="225"/>
              </a:spcBef>
              <a:spcAft>
                <a:spcPts val="225"/>
              </a:spcAft>
              <a:buClr>
                <a:prstClr val="black"/>
              </a:buClr>
              <a:defRPr/>
            </a:pPr>
            <a:r>
              <a:rPr lang="en-US" sz="1500" b="1" kern="1200" baseline="30000" dirty="0">
                <a:solidFill>
                  <a:srgbClr val="00518E"/>
                </a:solidFill>
                <a:latin typeface="Arial" panose="020B0604020202020204" pitchFamily="34" charset="0"/>
                <a:ea typeface="+mn-ea"/>
              </a:rPr>
              <a:t>Places priority on the federal government’s accountability </a:t>
            </a:r>
            <a:r>
              <a:rPr lang="en-US" sz="1500" b="1" u="sng" kern="1200" baseline="30000" dirty="0">
                <a:solidFill>
                  <a:srgbClr val="00518E"/>
                </a:solidFill>
                <a:latin typeface="Arial" panose="020B0604020202020204" pitchFamily="34" charset="0"/>
                <a:ea typeface="+mn-ea"/>
              </a:rPr>
              <a:t>to</a:t>
            </a:r>
            <a:r>
              <a:rPr lang="en-US" sz="1500" b="1" kern="1200" baseline="30000" dirty="0">
                <a:solidFill>
                  <a:srgbClr val="00518E"/>
                </a:solidFill>
                <a:latin typeface="Arial" panose="020B0604020202020204" pitchFamily="34" charset="0"/>
                <a:ea typeface="+mn-ea"/>
              </a:rPr>
              <a:t> HBCUs.</a:t>
            </a:r>
          </a:p>
          <a:p>
            <a:pPr defTabSz="685800">
              <a:spcBef>
                <a:spcPts val="225"/>
              </a:spcBef>
              <a:spcAft>
                <a:spcPts val="225"/>
              </a:spcAft>
              <a:buClr>
                <a:prstClr val="black"/>
              </a:buClr>
              <a:defRPr/>
            </a:pPr>
            <a:endParaRPr lang="en-US" sz="1500" b="1" kern="1200" baseline="30000" dirty="0">
              <a:solidFill>
                <a:srgbClr val="00518E"/>
              </a:solidFill>
              <a:latin typeface="Arial" panose="020B0604020202020204" pitchFamily="34" charset="0"/>
              <a:ea typeface="+mn-ea"/>
            </a:endParaRPr>
          </a:p>
          <a:p>
            <a:pPr defTabSz="685800">
              <a:spcBef>
                <a:spcPts val="225"/>
              </a:spcBef>
              <a:spcAft>
                <a:spcPts val="225"/>
              </a:spcAft>
              <a:buClr>
                <a:prstClr val="black"/>
              </a:buClr>
              <a:defRPr/>
            </a:pPr>
            <a:r>
              <a:rPr lang="en-US" sz="1500" b="1" baseline="30000" dirty="0">
                <a:solidFill>
                  <a:srgbClr val="00518E"/>
                </a:solidFill>
                <a:latin typeface="Arial" panose="020B0604020202020204" pitchFamily="34" charset="0"/>
              </a:rPr>
              <a:t>Builds off the strength of the PARTNERS Act</a:t>
            </a:r>
            <a:endParaRPr lang="en-US" sz="1500" b="1" kern="1200" baseline="30000" dirty="0">
              <a:solidFill>
                <a:srgbClr val="00518E"/>
              </a:solidFill>
              <a:latin typeface="Arial" panose="020B0604020202020204" pitchFamily="34" charset="0"/>
              <a:ea typeface="+mn-ea"/>
            </a:endParaRPr>
          </a:p>
        </p:txBody>
      </p:sp>
      <p:sp>
        <p:nvSpPr>
          <p:cNvPr id="66" name="TextBox 65">
            <a:extLst>
              <a:ext uri="{FF2B5EF4-FFF2-40B4-BE49-F238E27FC236}">
                <a16:creationId xmlns:a16="http://schemas.microsoft.com/office/drawing/2014/main" id="{8428301F-E9B5-412E-AB5A-D4ECB81DA1A0}"/>
              </a:ext>
            </a:extLst>
          </p:cNvPr>
          <p:cNvSpPr txBox="1">
            <a:spLocks/>
          </p:cNvSpPr>
          <p:nvPr/>
        </p:nvSpPr>
        <p:spPr>
          <a:xfrm>
            <a:off x="6295777" y="1772998"/>
            <a:ext cx="2343498" cy="22542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buNone/>
              <a:defRPr/>
            </a:pPr>
            <a:r>
              <a:rPr lang="en-US" sz="1200" b="1" kern="1200" dirty="0">
                <a:solidFill>
                  <a:srgbClr val="003760"/>
                </a:solidFill>
                <a:latin typeface="Arial" panose="020B0604020202020204" pitchFamily="34" charset="0"/>
                <a:ea typeface="+mn-ea"/>
              </a:rPr>
              <a:t>Joseph R. Biden </a:t>
            </a:r>
          </a:p>
        </p:txBody>
      </p:sp>
      <p:sp>
        <p:nvSpPr>
          <p:cNvPr id="48" name="TextBox 47">
            <a:extLst>
              <a:ext uri="{FF2B5EF4-FFF2-40B4-BE49-F238E27FC236}">
                <a16:creationId xmlns:a16="http://schemas.microsoft.com/office/drawing/2014/main" id="{BE93AE08-9621-4B9B-B668-AD2993F80977}"/>
              </a:ext>
            </a:extLst>
          </p:cNvPr>
          <p:cNvSpPr txBox="1">
            <a:spLocks/>
          </p:cNvSpPr>
          <p:nvPr/>
        </p:nvSpPr>
        <p:spPr>
          <a:xfrm>
            <a:off x="416052" y="4445178"/>
            <a:ext cx="471938" cy="24237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88" b="1" kern="1200" dirty="0">
                <a:solidFill>
                  <a:prstClr val="black"/>
                </a:solidFill>
                <a:latin typeface="Calibri" panose="020F0502020204030204"/>
                <a:ea typeface="+mn-ea"/>
              </a:rPr>
              <a:t>Executive Order </a:t>
            </a:r>
          </a:p>
        </p:txBody>
      </p:sp>
      <p:sp>
        <p:nvSpPr>
          <p:cNvPr id="49" name="TextBox 48">
            <a:extLst>
              <a:ext uri="{FF2B5EF4-FFF2-40B4-BE49-F238E27FC236}">
                <a16:creationId xmlns:a16="http://schemas.microsoft.com/office/drawing/2014/main" id="{E93E5286-013F-4831-9720-69BE430C5D13}"/>
              </a:ext>
            </a:extLst>
          </p:cNvPr>
          <p:cNvSpPr txBox="1">
            <a:spLocks/>
          </p:cNvSpPr>
          <p:nvPr/>
        </p:nvSpPr>
        <p:spPr>
          <a:xfrm>
            <a:off x="986191"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12232</a:t>
            </a:r>
          </a:p>
        </p:txBody>
      </p:sp>
      <p:sp>
        <p:nvSpPr>
          <p:cNvPr id="50" name="TextBox 49">
            <a:extLst>
              <a:ext uri="{FF2B5EF4-FFF2-40B4-BE49-F238E27FC236}">
                <a16:creationId xmlns:a16="http://schemas.microsoft.com/office/drawing/2014/main" id="{93908C52-6943-4A6E-8EDB-190D436FE19E}"/>
              </a:ext>
            </a:extLst>
          </p:cNvPr>
          <p:cNvSpPr txBox="1">
            <a:spLocks/>
          </p:cNvSpPr>
          <p:nvPr/>
        </p:nvSpPr>
        <p:spPr>
          <a:xfrm>
            <a:off x="1754113"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12320</a:t>
            </a:r>
          </a:p>
        </p:txBody>
      </p:sp>
      <p:sp>
        <p:nvSpPr>
          <p:cNvPr id="51" name="TextBox 50">
            <a:extLst>
              <a:ext uri="{FF2B5EF4-FFF2-40B4-BE49-F238E27FC236}">
                <a16:creationId xmlns:a16="http://schemas.microsoft.com/office/drawing/2014/main" id="{099F203B-6221-4D07-8A65-245FE7A2C405}"/>
              </a:ext>
            </a:extLst>
          </p:cNvPr>
          <p:cNvSpPr txBox="1">
            <a:spLocks/>
          </p:cNvSpPr>
          <p:nvPr/>
        </p:nvSpPr>
        <p:spPr>
          <a:xfrm>
            <a:off x="2522035"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12677</a:t>
            </a:r>
          </a:p>
        </p:txBody>
      </p:sp>
      <p:sp>
        <p:nvSpPr>
          <p:cNvPr id="52" name="TextBox 51">
            <a:extLst>
              <a:ext uri="{FF2B5EF4-FFF2-40B4-BE49-F238E27FC236}">
                <a16:creationId xmlns:a16="http://schemas.microsoft.com/office/drawing/2014/main" id="{3B1F6383-C359-4920-B17C-CCD93757BBF0}"/>
              </a:ext>
            </a:extLst>
          </p:cNvPr>
          <p:cNvSpPr txBox="1">
            <a:spLocks/>
          </p:cNvSpPr>
          <p:nvPr/>
        </p:nvSpPr>
        <p:spPr>
          <a:xfrm>
            <a:off x="3289957"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12876</a:t>
            </a:r>
          </a:p>
        </p:txBody>
      </p:sp>
      <p:sp>
        <p:nvSpPr>
          <p:cNvPr id="53" name="TextBox 52">
            <a:extLst>
              <a:ext uri="{FF2B5EF4-FFF2-40B4-BE49-F238E27FC236}">
                <a16:creationId xmlns:a16="http://schemas.microsoft.com/office/drawing/2014/main" id="{2D37DEAC-63F9-4D82-831F-6934C9ABB19B}"/>
              </a:ext>
            </a:extLst>
          </p:cNvPr>
          <p:cNvSpPr txBox="1">
            <a:spLocks/>
          </p:cNvSpPr>
          <p:nvPr/>
        </p:nvSpPr>
        <p:spPr>
          <a:xfrm>
            <a:off x="4057879"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13256</a:t>
            </a:r>
          </a:p>
        </p:txBody>
      </p:sp>
      <p:sp>
        <p:nvSpPr>
          <p:cNvPr id="54" name="TextBox 53">
            <a:extLst>
              <a:ext uri="{FF2B5EF4-FFF2-40B4-BE49-F238E27FC236}">
                <a16:creationId xmlns:a16="http://schemas.microsoft.com/office/drawing/2014/main" id="{7DACD3C6-F5D0-46FE-A6C4-8DA8F9AC4CEB}"/>
              </a:ext>
            </a:extLst>
          </p:cNvPr>
          <p:cNvSpPr txBox="1">
            <a:spLocks/>
          </p:cNvSpPr>
          <p:nvPr/>
        </p:nvSpPr>
        <p:spPr>
          <a:xfrm>
            <a:off x="4825801"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13532</a:t>
            </a:r>
          </a:p>
        </p:txBody>
      </p:sp>
      <p:sp>
        <p:nvSpPr>
          <p:cNvPr id="62" name="TextBox 61">
            <a:extLst>
              <a:ext uri="{FF2B5EF4-FFF2-40B4-BE49-F238E27FC236}">
                <a16:creationId xmlns:a16="http://schemas.microsoft.com/office/drawing/2014/main" id="{71B3DCEC-65A7-44FE-83D1-CBF36EFDFD00}"/>
              </a:ext>
            </a:extLst>
          </p:cNvPr>
          <p:cNvSpPr txBox="1">
            <a:spLocks/>
          </p:cNvSpPr>
          <p:nvPr/>
        </p:nvSpPr>
        <p:spPr>
          <a:xfrm>
            <a:off x="5593723" y="4445177"/>
            <a:ext cx="669721" cy="1154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black"/>
                </a:solidFill>
                <a:latin typeface="Calibri" panose="020F0502020204030204"/>
                <a:ea typeface="+mn-ea"/>
              </a:rPr>
              <a:t>13779</a:t>
            </a:r>
          </a:p>
        </p:txBody>
      </p:sp>
      <p:sp>
        <p:nvSpPr>
          <p:cNvPr id="64" name="TextBox 63">
            <a:extLst>
              <a:ext uri="{FF2B5EF4-FFF2-40B4-BE49-F238E27FC236}">
                <a16:creationId xmlns:a16="http://schemas.microsoft.com/office/drawing/2014/main" id="{6F3409A9-8510-40CD-807D-9219AF73DB7C}"/>
              </a:ext>
            </a:extLst>
          </p:cNvPr>
          <p:cNvSpPr txBox="1">
            <a:spLocks/>
          </p:cNvSpPr>
          <p:nvPr/>
        </p:nvSpPr>
        <p:spPr>
          <a:xfrm>
            <a:off x="6332415" y="1003478"/>
            <a:ext cx="2366305" cy="11541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1000" b="1" kern="1200" dirty="0">
                <a:solidFill>
                  <a:srgbClr val="0070C0"/>
                </a:solidFill>
                <a:latin typeface="Arial" panose="020B0604020202020204" pitchFamily="34" charset="0"/>
                <a:ea typeface="+mn-ea"/>
              </a:rPr>
              <a:t>September 3, 2021</a:t>
            </a:r>
          </a:p>
        </p:txBody>
      </p:sp>
      <p:sp>
        <p:nvSpPr>
          <p:cNvPr id="69" name="TextBox 68">
            <a:extLst>
              <a:ext uri="{FF2B5EF4-FFF2-40B4-BE49-F238E27FC236}">
                <a16:creationId xmlns:a16="http://schemas.microsoft.com/office/drawing/2014/main" id="{58114DB9-FF60-498B-BF79-012CE2CFC0AA}"/>
              </a:ext>
            </a:extLst>
          </p:cNvPr>
          <p:cNvSpPr txBox="1">
            <a:spLocks/>
          </p:cNvSpPr>
          <p:nvPr/>
        </p:nvSpPr>
        <p:spPr>
          <a:xfrm>
            <a:off x="6361644" y="4445177"/>
            <a:ext cx="2366305" cy="11541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750" kern="1200" dirty="0">
                <a:solidFill>
                  <a:prstClr val="white"/>
                </a:solidFill>
                <a:latin typeface="Calibri" panose="020F0502020204030204"/>
                <a:ea typeface="+mn-ea"/>
              </a:rPr>
              <a:t>14041</a:t>
            </a:r>
            <a:r>
              <a:rPr lang="en-US" sz="750" kern="1200" baseline="30000" dirty="0">
                <a:solidFill>
                  <a:prstClr val="white"/>
                </a:solidFill>
                <a:latin typeface="Calibri" panose="020F0502020204030204"/>
                <a:ea typeface="+mn-ea"/>
              </a:rPr>
              <a:t>1</a:t>
            </a:r>
            <a:endParaRPr lang="en-US" sz="750" kern="1200" dirty="0">
              <a:solidFill>
                <a:prstClr val="white"/>
              </a:solidFill>
              <a:latin typeface="Calibri" panose="020F0502020204030204"/>
              <a:ea typeface="+mn-ea"/>
            </a:endParaRPr>
          </a:p>
        </p:txBody>
      </p:sp>
      <p:sp>
        <p:nvSpPr>
          <p:cNvPr id="70" name="Star: 5 Points 69">
            <a:extLst>
              <a:ext uri="{FF2B5EF4-FFF2-40B4-BE49-F238E27FC236}">
                <a16:creationId xmlns:a16="http://schemas.microsoft.com/office/drawing/2014/main" id="{A6C7592E-44E0-41E6-85CD-1A6C4C199F28}"/>
              </a:ext>
              <a:ext uri="{C183D7F6-B498-43B3-948B-1728B52AA6E4}">
                <adec:decorative xmlns:adec="http://schemas.microsoft.com/office/drawing/2017/decorative" val="1"/>
              </a:ext>
            </a:extLst>
          </p:cNvPr>
          <p:cNvSpPr>
            <a:spLocks/>
          </p:cNvSpPr>
          <p:nvPr/>
        </p:nvSpPr>
        <p:spPr>
          <a:xfrm>
            <a:off x="7445354" y="1412923"/>
            <a:ext cx="198882" cy="197589"/>
          </a:xfrm>
          <a:prstGeom prst="star5">
            <a:avLst/>
          </a:prstGeom>
          <a:solidFill>
            <a:schemeClr val="accent1"/>
          </a:solid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spcBef>
                <a:spcPts val="225"/>
              </a:spcBef>
              <a:spcAft>
                <a:spcPts val="225"/>
              </a:spcAft>
              <a:buClrTx/>
              <a:defRPr/>
            </a:pPr>
            <a:endParaRPr lang="en-US" sz="900" kern="1200" dirty="0" err="1">
              <a:solidFill>
                <a:prstClr val="black"/>
              </a:solidFill>
              <a:latin typeface="Calibri" panose="020F0502020204030204"/>
            </a:endParaRPr>
          </a:p>
        </p:txBody>
      </p:sp>
      <p:sp>
        <p:nvSpPr>
          <p:cNvPr id="6" name="TextBox 5">
            <a:extLst>
              <a:ext uri="{FF2B5EF4-FFF2-40B4-BE49-F238E27FC236}">
                <a16:creationId xmlns:a16="http://schemas.microsoft.com/office/drawing/2014/main" id="{8025D5B4-4C93-4A3F-8ED0-74F35DA71303}"/>
              </a:ext>
            </a:extLst>
          </p:cNvPr>
          <p:cNvSpPr txBox="1"/>
          <p:nvPr/>
        </p:nvSpPr>
        <p:spPr>
          <a:xfrm>
            <a:off x="416052" y="4754578"/>
            <a:ext cx="684199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685800">
              <a:spcBef>
                <a:spcPts val="225"/>
              </a:spcBef>
              <a:spcAft>
                <a:spcPts val="225"/>
              </a:spcAft>
              <a:buClr>
                <a:prstClr val="black"/>
              </a:buClr>
              <a:defRPr/>
            </a:pPr>
            <a:r>
              <a:rPr lang="en-US" sz="600" kern="1200" dirty="0">
                <a:solidFill>
                  <a:prstClr val="black"/>
                </a:solidFill>
                <a:latin typeface="Calibri" panose="020F0502020204030204"/>
                <a:ea typeface="+mn-ea"/>
              </a:rPr>
              <a:t>SOURCE: 1  </a:t>
            </a:r>
            <a:r>
              <a:rPr lang="en-US" sz="600" kern="1200" dirty="0">
                <a:solidFill>
                  <a:prstClr val="black"/>
                </a:solidFill>
                <a:latin typeface="Calibri" panose="020F0502020204030204"/>
                <a:ea typeface="+mn-ea"/>
                <a:hlinkClick r:id="rId8">
                  <a:extLst>
                    <a:ext uri="{A12FA001-AC4F-418D-AE19-62706E023703}">
                      <ahyp:hlinkClr xmlns:ahyp="http://schemas.microsoft.com/office/drawing/2018/hyperlinkcolor" val="tx"/>
                    </a:ext>
                  </a:extLst>
                </a:hlinkClick>
              </a:rPr>
              <a:t>https://www.whitehouse.gov/briefing-room/statements-releases/2022/03/31/president-biden-announces-appointments-to-board-of-advisors-on-historically-black-colleges-and-universities/</a:t>
            </a:r>
            <a:r>
              <a:rPr lang="en-US" sz="600" kern="1200" dirty="0">
                <a:solidFill>
                  <a:prstClr val="black"/>
                </a:solidFill>
                <a:latin typeface="Calibri" panose="020F0502020204030204"/>
                <a:ea typeface="+mn-ea"/>
              </a:rPr>
              <a:t>               	2 https://www.federalregister.gov/documents/2021/09/09/2021-19579/white-house-initiative-on-advancing-educational-equity-excellence-and-economic-opportunity-through</a:t>
            </a:r>
          </a:p>
        </p:txBody>
      </p:sp>
    </p:spTree>
    <p:extLst>
      <p:ext uri="{BB962C8B-B14F-4D97-AF65-F5344CB8AC3E}">
        <p14:creationId xmlns:p14="http://schemas.microsoft.com/office/powerpoint/2010/main" val="151248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D0EF-FE68-40F5-A55F-681E70C39413}"/>
              </a:ext>
            </a:extLst>
          </p:cNvPr>
          <p:cNvSpPr>
            <a:spLocks noGrp="1"/>
          </p:cNvSpPr>
          <p:nvPr>
            <p:ph type="title"/>
          </p:nvPr>
        </p:nvSpPr>
        <p:spPr/>
        <p:txBody>
          <a:bodyPr/>
          <a:lstStyle/>
          <a:p>
            <a:pPr algn="ctr"/>
            <a:r>
              <a:rPr lang="en-US" sz="3200" b="1" dirty="0">
                <a:ln w="0"/>
                <a:solidFill>
                  <a:srgbClr val="003760"/>
                </a:solidFill>
                <a:latin typeface="+mj-lt"/>
              </a:rPr>
              <a:t>Initiative Career Staff Team </a:t>
            </a:r>
            <a:endParaRPr lang="en-US" sz="3200" b="1" dirty="0">
              <a:ln w="0"/>
              <a:solidFill>
                <a:srgbClr val="003760"/>
              </a:solidFill>
              <a:effectLst>
                <a:outerShdw blurRad="50800" dist="38100" dir="2700000" algn="tl" rotWithShape="0">
                  <a:prstClr val="black">
                    <a:alpha val="40000"/>
                  </a:prstClr>
                </a:outerShdw>
              </a:effectLst>
              <a:latin typeface="+mj-lt"/>
            </a:endParaRPr>
          </a:p>
        </p:txBody>
      </p:sp>
      <p:graphicFrame>
        <p:nvGraphicFramePr>
          <p:cNvPr id="10" name="Content Placeholder 9">
            <a:extLst>
              <a:ext uri="{FF2B5EF4-FFF2-40B4-BE49-F238E27FC236}">
                <a16:creationId xmlns:a16="http://schemas.microsoft.com/office/drawing/2014/main" id="{36717212-4749-4620-89F2-49B79B688DA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51456176"/>
              </p:ext>
            </p:extLst>
          </p:nvPr>
        </p:nvGraphicFramePr>
        <p:xfrm>
          <a:off x="839392" y="829876"/>
          <a:ext cx="7617619" cy="358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3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AD2C3-A974-4F7A-A8FD-232198E29291}"/>
              </a:ext>
            </a:extLst>
          </p:cNvPr>
          <p:cNvSpPr>
            <a:spLocks noGrp="1"/>
          </p:cNvSpPr>
          <p:nvPr>
            <p:ph type="sldNum" idx="4294967295"/>
          </p:nvPr>
        </p:nvSpPr>
        <p:spPr>
          <a:xfrm>
            <a:off x="7315200" y="4660900"/>
            <a:ext cx="1828800" cy="322263"/>
          </a:xfrm>
        </p:spPr>
        <p:txBody>
          <a:bodyPr/>
          <a:lstStyle/>
          <a:p>
            <a:pPr marL="0" lvl="0" indent="0" algn="r" rtl="0">
              <a:spcBef>
                <a:spcPts val="0"/>
              </a:spcBef>
              <a:spcAft>
                <a:spcPts val="0"/>
              </a:spcAft>
              <a:buNone/>
            </a:pPr>
            <a:r>
              <a:rPr lang="en-US"/>
              <a:t>2</a:t>
            </a:r>
          </a:p>
        </p:txBody>
      </p:sp>
      <p:sp>
        <p:nvSpPr>
          <p:cNvPr id="3" name="Title 2">
            <a:extLst>
              <a:ext uri="{FF2B5EF4-FFF2-40B4-BE49-F238E27FC236}">
                <a16:creationId xmlns:a16="http://schemas.microsoft.com/office/drawing/2014/main" id="{55ED31B9-F05E-4F59-9FC5-E1BB462D193B}"/>
              </a:ext>
            </a:extLst>
          </p:cNvPr>
          <p:cNvSpPr txBox="1">
            <a:spLocks noGrp="1"/>
          </p:cNvSpPr>
          <p:nvPr>
            <p:ph type="title" idx="4294967295"/>
          </p:nvPr>
        </p:nvSpPr>
        <p:spPr>
          <a:xfrm>
            <a:off x="1152605" y="430306"/>
            <a:ext cx="700783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3760"/>
                </a:solidFill>
                <a:effectLst/>
                <a:uLnTx/>
                <a:uFillTx/>
                <a:latin typeface="Arial"/>
                <a:ea typeface="Arial"/>
                <a:cs typeface="Arial"/>
                <a:sym typeface="Arial"/>
              </a:rPr>
              <a:t>Initiative Priorities</a:t>
            </a:r>
          </a:p>
        </p:txBody>
      </p:sp>
      <p:sp>
        <p:nvSpPr>
          <p:cNvPr id="4" name="TextBox 3">
            <a:extLst>
              <a:ext uri="{FF2B5EF4-FFF2-40B4-BE49-F238E27FC236}">
                <a16:creationId xmlns:a16="http://schemas.microsoft.com/office/drawing/2014/main" id="{C87689D8-3755-408C-926E-3AD99284B928}"/>
              </a:ext>
            </a:extLst>
          </p:cNvPr>
          <p:cNvSpPr txBox="1"/>
          <p:nvPr/>
        </p:nvSpPr>
        <p:spPr>
          <a:xfrm>
            <a:off x="3112034" y="1521439"/>
            <a:ext cx="5739973" cy="2523768"/>
          </a:xfrm>
          <a:prstGeom prst="rect">
            <a:avLst/>
          </a:prstGeom>
          <a:noFill/>
        </p:spPr>
        <p:txBody>
          <a:bodyPr wrap="square" rtlCol="0">
            <a:spAutoFit/>
          </a:bodyPr>
          <a:lstStyle/>
          <a:p>
            <a:pPr marL="342900" indent="-342900">
              <a:buClr>
                <a:srgbClr val="FFC000"/>
              </a:buClr>
              <a:buFont typeface="Wingdings" panose="05000000000000000000" pitchFamily="2" charset="2"/>
              <a:buChar char="v"/>
            </a:pPr>
            <a:r>
              <a:rPr lang="en-US" sz="2400" dirty="0">
                <a:solidFill>
                  <a:srgbClr val="00518E"/>
                </a:solidFill>
              </a:rPr>
              <a:t>Create Greater Opportunities for Students</a:t>
            </a:r>
          </a:p>
          <a:p>
            <a:pPr marL="342900" indent="-342900">
              <a:buClr>
                <a:srgbClr val="FFC000"/>
              </a:buClr>
              <a:buFont typeface="Wingdings" panose="05000000000000000000" pitchFamily="2" charset="2"/>
              <a:buChar char="v"/>
            </a:pPr>
            <a:r>
              <a:rPr lang="en-US" sz="2400" dirty="0">
                <a:solidFill>
                  <a:srgbClr val="00518E"/>
                </a:solidFill>
              </a:rPr>
              <a:t>Enhance HBCU Research Capacity </a:t>
            </a:r>
          </a:p>
          <a:p>
            <a:pPr marL="342900" indent="-342900">
              <a:buClr>
                <a:srgbClr val="FFC000"/>
              </a:buClr>
              <a:buFont typeface="Wingdings" panose="05000000000000000000" pitchFamily="2" charset="2"/>
              <a:buChar char="v"/>
            </a:pPr>
            <a:r>
              <a:rPr lang="en-US" sz="2400" dirty="0">
                <a:solidFill>
                  <a:srgbClr val="00518E"/>
                </a:solidFill>
              </a:rPr>
              <a:t>Create Opportunity/Remove Barriers to Federally-Sponsored Programs</a:t>
            </a:r>
          </a:p>
          <a:p>
            <a:pPr marL="342900" indent="-342900">
              <a:buClr>
                <a:srgbClr val="FFC000"/>
              </a:buClr>
              <a:buFont typeface="Wingdings" panose="05000000000000000000" pitchFamily="2" charset="2"/>
              <a:buChar char="v"/>
            </a:pPr>
            <a:r>
              <a:rPr lang="en-US" sz="2400" dirty="0">
                <a:solidFill>
                  <a:srgbClr val="00518E"/>
                </a:solidFill>
              </a:rPr>
              <a:t>Elevate Statute of HBCUs</a:t>
            </a:r>
          </a:p>
          <a:p>
            <a:pPr marL="285750" indent="-285750">
              <a:buClr>
                <a:srgbClr val="FFC000"/>
              </a:buClr>
              <a:buFont typeface="Wingdings" panose="05000000000000000000" pitchFamily="2" charset="2"/>
              <a:buChar char="q"/>
            </a:pPr>
            <a:endParaRPr lang="en-US" dirty="0"/>
          </a:p>
        </p:txBody>
      </p:sp>
    </p:spTree>
    <p:extLst>
      <p:ext uri="{BB962C8B-B14F-4D97-AF65-F5344CB8AC3E}">
        <p14:creationId xmlns:p14="http://schemas.microsoft.com/office/powerpoint/2010/main" val="320339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305560-CF99-424E-A4B7-4ADBC6BA0C03}"/>
              </a:ext>
            </a:extLst>
          </p:cNvPr>
          <p:cNvSpPr txBox="1"/>
          <p:nvPr/>
        </p:nvSpPr>
        <p:spPr>
          <a:xfrm>
            <a:off x="2866145" y="1698171"/>
            <a:ext cx="4879361" cy="1569660"/>
          </a:xfrm>
          <a:prstGeom prst="rect">
            <a:avLst/>
          </a:prstGeom>
          <a:noFill/>
        </p:spPr>
        <p:txBody>
          <a:bodyPr wrap="square" rtlCol="0">
            <a:spAutoFit/>
          </a:bodyPr>
          <a:lstStyle/>
          <a:p>
            <a:pPr marL="342900" indent="-342900">
              <a:buClr>
                <a:srgbClr val="FFC000"/>
              </a:buClr>
              <a:buFont typeface="+mj-lt"/>
              <a:buAutoNum type="arabicPeriod"/>
            </a:pPr>
            <a:r>
              <a:rPr lang="en-US" sz="3200" dirty="0">
                <a:solidFill>
                  <a:srgbClr val="00518E"/>
                </a:solidFill>
              </a:rPr>
              <a:t>Partners Act</a:t>
            </a:r>
          </a:p>
          <a:p>
            <a:pPr marL="342900" indent="-342900">
              <a:buClr>
                <a:srgbClr val="FFC000"/>
              </a:buClr>
              <a:buFont typeface="+mj-lt"/>
              <a:buAutoNum type="arabicPeriod"/>
            </a:pPr>
            <a:r>
              <a:rPr lang="en-US" sz="3200" dirty="0">
                <a:solidFill>
                  <a:srgbClr val="00518E"/>
                </a:solidFill>
              </a:rPr>
              <a:t>Executive Order 14041</a:t>
            </a:r>
          </a:p>
          <a:p>
            <a:pPr marL="342900" indent="-342900">
              <a:buClr>
                <a:srgbClr val="FFC000"/>
              </a:buClr>
              <a:buFont typeface="+mj-lt"/>
              <a:buAutoNum type="arabicPeriod"/>
            </a:pPr>
            <a:r>
              <a:rPr lang="en-US" sz="3200" dirty="0">
                <a:solidFill>
                  <a:srgbClr val="00518E"/>
                </a:solidFill>
              </a:rPr>
              <a:t>Budget</a:t>
            </a:r>
          </a:p>
        </p:txBody>
      </p:sp>
      <p:sp>
        <p:nvSpPr>
          <p:cNvPr id="7" name="Title 6">
            <a:extLst>
              <a:ext uri="{FF2B5EF4-FFF2-40B4-BE49-F238E27FC236}">
                <a16:creationId xmlns:a16="http://schemas.microsoft.com/office/drawing/2014/main" id="{C4EEB9A6-7885-4818-A15A-C0A6EBB5E8C1}"/>
              </a:ext>
            </a:extLst>
          </p:cNvPr>
          <p:cNvSpPr txBox="1">
            <a:spLocks noGrp="1"/>
          </p:cNvSpPr>
          <p:nvPr>
            <p:ph type="title" idx="4294967295"/>
          </p:nvPr>
        </p:nvSpPr>
        <p:spPr>
          <a:xfrm>
            <a:off x="1390811" y="338097"/>
            <a:ext cx="630090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3760"/>
                </a:solidFill>
                <a:effectLst/>
                <a:uLnTx/>
                <a:uFillTx/>
                <a:latin typeface="Arial"/>
                <a:ea typeface="Arial"/>
                <a:cs typeface="Arial"/>
                <a:sym typeface="Arial"/>
              </a:rPr>
              <a:t>The Initiative’s Authority</a:t>
            </a:r>
          </a:p>
        </p:txBody>
      </p:sp>
    </p:spTree>
    <p:extLst>
      <p:ext uri="{BB962C8B-B14F-4D97-AF65-F5344CB8AC3E}">
        <p14:creationId xmlns:p14="http://schemas.microsoft.com/office/powerpoint/2010/main" val="1344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4659E-DC4A-4A54-92D7-1B0249B15B0D}"/>
              </a:ext>
            </a:extLst>
          </p:cNvPr>
          <p:cNvSpPr txBox="1"/>
          <p:nvPr/>
        </p:nvSpPr>
        <p:spPr>
          <a:xfrm>
            <a:off x="2958353" y="1475334"/>
            <a:ext cx="5839866" cy="2554545"/>
          </a:xfrm>
          <a:prstGeom prst="rect">
            <a:avLst/>
          </a:prstGeom>
          <a:noFill/>
        </p:spPr>
        <p:txBody>
          <a:bodyPr wrap="square" rtlCol="0">
            <a:spAutoFit/>
          </a:bodyPr>
          <a:lstStyle/>
          <a:p>
            <a:pPr marL="285750" indent="-285750">
              <a:buClr>
                <a:srgbClr val="FFC000"/>
              </a:buClr>
              <a:buFont typeface="Wingdings" panose="05000000000000000000" pitchFamily="2" charset="2"/>
              <a:buChar char="v"/>
            </a:pPr>
            <a:r>
              <a:rPr lang="en-US" sz="1600" dirty="0">
                <a:solidFill>
                  <a:srgbClr val="00518E"/>
                </a:solidFill>
              </a:rPr>
              <a:t>Establishes policy for advancing HBCU support and opportunity</a:t>
            </a:r>
          </a:p>
          <a:p>
            <a:pPr marL="285750" indent="-285750">
              <a:buClr>
                <a:srgbClr val="FFC000"/>
              </a:buClr>
              <a:buFont typeface="Wingdings" panose="05000000000000000000" pitchFamily="2" charset="2"/>
              <a:buChar char="v"/>
            </a:pPr>
            <a:r>
              <a:rPr lang="en-US" sz="1600" dirty="0">
                <a:solidFill>
                  <a:srgbClr val="00518E"/>
                </a:solidFill>
              </a:rPr>
              <a:t>Strengthen the capacity and competitiveness of HBCUs</a:t>
            </a:r>
          </a:p>
          <a:p>
            <a:pPr marL="285750" indent="-285750">
              <a:buClr>
                <a:srgbClr val="FFC000"/>
              </a:buClr>
              <a:buFont typeface="Wingdings" panose="05000000000000000000" pitchFamily="2" charset="2"/>
              <a:buChar char="v"/>
            </a:pPr>
            <a:r>
              <a:rPr lang="en-US" sz="1600" dirty="0">
                <a:solidFill>
                  <a:srgbClr val="00518E"/>
                </a:solidFill>
              </a:rPr>
              <a:t>Align HBCUs with US educational and economic competitiveness priorities</a:t>
            </a:r>
          </a:p>
          <a:p>
            <a:pPr marL="285750" indent="-285750">
              <a:buClr>
                <a:srgbClr val="FFC000"/>
              </a:buClr>
              <a:buFont typeface="Wingdings" panose="05000000000000000000" pitchFamily="2" charset="2"/>
              <a:buChar char="v"/>
            </a:pPr>
            <a:r>
              <a:rPr lang="en-US" sz="1600" dirty="0">
                <a:solidFill>
                  <a:srgbClr val="00518E"/>
                </a:solidFill>
              </a:rPr>
              <a:t>Provide HBCU students with the highest quality educational and economic opportunities</a:t>
            </a:r>
          </a:p>
          <a:p>
            <a:pPr marL="285750" indent="-285750">
              <a:buClr>
                <a:srgbClr val="FFC000"/>
              </a:buClr>
              <a:buFont typeface="Wingdings" panose="05000000000000000000" pitchFamily="2" charset="2"/>
              <a:buChar char="v"/>
            </a:pPr>
            <a:r>
              <a:rPr lang="en-US" sz="1600" dirty="0">
                <a:solidFill>
                  <a:srgbClr val="00518E"/>
                </a:solidFill>
              </a:rPr>
              <a:t>Bolster and facilitate productive interactions between HBCUs and Federal agencies</a:t>
            </a:r>
          </a:p>
          <a:p>
            <a:pPr marL="285750" indent="-285750">
              <a:buClr>
                <a:srgbClr val="FFC000"/>
              </a:buClr>
              <a:buFont typeface="Wingdings" panose="05000000000000000000" pitchFamily="2" charset="2"/>
              <a:buChar char="v"/>
            </a:pPr>
            <a:r>
              <a:rPr lang="en-US" sz="1600" dirty="0">
                <a:solidFill>
                  <a:srgbClr val="00518E"/>
                </a:solidFill>
              </a:rPr>
              <a:t>Requires annual agency plans</a:t>
            </a:r>
          </a:p>
        </p:txBody>
      </p:sp>
      <p:sp>
        <p:nvSpPr>
          <p:cNvPr id="3" name="Title 2">
            <a:extLst>
              <a:ext uri="{FF2B5EF4-FFF2-40B4-BE49-F238E27FC236}">
                <a16:creationId xmlns:a16="http://schemas.microsoft.com/office/drawing/2014/main" id="{DD623D18-FA64-410B-A8D4-F186DBE4CBDB}"/>
              </a:ext>
            </a:extLst>
          </p:cNvPr>
          <p:cNvSpPr txBox="1">
            <a:spLocks noGrp="1"/>
          </p:cNvSpPr>
          <p:nvPr>
            <p:ph type="title" idx="4294967295"/>
          </p:nvPr>
        </p:nvSpPr>
        <p:spPr>
          <a:xfrm>
            <a:off x="737667" y="268941"/>
            <a:ext cx="766866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The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P</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ropelling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A</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gency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R</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elationships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T</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oward a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N</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ew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E</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ra of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R</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esults for </a:t>
            </a:r>
            <a:r>
              <a:rPr kumimoji="0" lang="en-US" sz="2400" b="1" i="0" u="sng" strike="noStrike" kern="0" cap="none" spc="0" normalizeH="0" baseline="0" noProof="0" dirty="0">
                <a:ln>
                  <a:noFill/>
                </a:ln>
                <a:solidFill>
                  <a:srgbClr val="003760"/>
                </a:solidFill>
                <a:effectLst/>
                <a:uLnTx/>
                <a:uFillTx/>
                <a:latin typeface="Arial"/>
                <a:ea typeface="Arial"/>
                <a:cs typeface="Arial"/>
                <a:sym typeface="Arial"/>
              </a:rPr>
              <a:t>S</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tudents </a:t>
            </a:r>
            <a:r>
              <a:rPr kumimoji="0" lang="en-US" sz="2400" b="1" i="0" u="none" strike="noStrike" kern="0" cap="none" spc="0" normalizeH="0" baseline="0" noProof="0" dirty="0">
                <a:ln>
                  <a:noFill/>
                </a:ln>
                <a:solidFill>
                  <a:srgbClr val="003760"/>
                </a:solidFill>
                <a:effectLst/>
                <a:uLnTx/>
                <a:uFillTx/>
                <a:latin typeface="Arial"/>
                <a:ea typeface="Arial"/>
                <a:cs typeface="Arial"/>
                <a:sym typeface="Arial"/>
              </a:rPr>
              <a:t>Act</a:t>
            </a:r>
            <a:r>
              <a:rPr kumimoji="0" lang="en-US" sz="2400" b="0" i="0" u="none" strike="noStrike" kern="0" cap="none" spc="0" normalizeH="0" baseline="0" noProof="0" dirty="0">
                <a:ln>
                  <a:noFill/>
                </a:ln>
                <a:solidFill>
                  <a:srgbClr val="003760"/>
                </a:solidFill>
                <a:effectLst/>
                <a:uLnTx/>
                <a:uFillTx/>
                <a:latin typeface="Arial"/>
                <a:ea typeface="Arial"/>
                <a:cs typeface="Arial"/>
                <a:sym typeface="Arial"/>
              </a:rPr>
              <a:t> </a:t>
            </a:r>
          </a:p>
        </p:txBody>
      </p:sp>
    </p:spTree>
    <p:extLst>
      <p:ext uri="{BB962C8B-B14F-4D97-AF65-F5344CB8AC3E}">
        <p14:creationId xmlns:p14="http://schemas.microsoft.com/office/powerpoint/2010/main" val="36755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LineBasicImpac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467CF683D6B45A2362610A394D2C5" ma:contentTypeVersion="6" ma:contentTypeDescription="Create a new document." ma:contentTypeScope="" ma:versionID="2706fc482bce4a43e868939feeb62838">
  <xsd:schema xmlns:xsd="http://www.w3.org/2001/XMLSchema" xmlns:xs="http://www.w3.org/2001/XMLSchema" xmlns:p="http://schemas.microsoft.com/office/2006/metadata/properties" xmlns:ns3="30f4babe-4254-4513-8fdd-fefd7d495e81" targetNamespace="http://schemas.microsoft.com/office/2006/metadata/properties" ma:root="true" ma:fieldsID="675e05ee91496f1c343a9841b38b2adc" ns3:_="">
    <xsd:import namespace="30f4babe-4254-4513-8fdd-fefd7d495e8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4babe-4254-4513-8fdd-fefd7d495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04FAE-6A08-4939-8C3B-45CBAFD07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4babe-4254-4513-8fdd-fefd7d495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0C257-18D3-4EE9-9CFE-56A5535FB712}">
  <ds:schemaRefs>
    <ds:schemaRef ds:uri="http://purl.org/dc/elements/1.1/"/>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30f4babe-4254-4513-8fdd-fefd7d495e81"/>
  </ds:schemaRefs>
</ds:datastoreItem>
</file>

<file path=customXml/itemProps3.xml><?xml version="1.0" encoding="utf-8"?>
<ds:datastoreItem xmlns:ds="http://schemas.openxmlformats.org/officeDocument/2006/customXml" ds:itemID="{D6072BD8-F899-4E6F-A363-C3EFB109B8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956</TotalTime>
  <Words>2047</Words>
  <Application>Microsoft Office PowerPoint</Application>
  <PresentationFormat>On-screen Show (16:9)</PresentationFormat>
  <Paragraphs>227</Paragraphs>
  <Slides>26</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Times New Roman</vt:lpstr>
      <vt:lpstr>Segoe UI</vt:lpstr>
      <vt:lpstr>inherit</vt:lpstr>
      <vt:lpstr>Arial</vt:lpstr>
      <vt:lpstr>Wingdings</vt:lpstr>
      <vt:lpstr>Open Sans</vt:lpstr>
      <vt:lpstr>Roboto</vt:lpstr>
      <vt:lpstr>Symbol</vt:lpstr>
      <vt:lpstr>Calibri</vt:lpstr>
      <vt:lpstr>Blank Presentation</vt:lpstr>
      <vt:lpstr>think-cell Slide</vt:lpstr>
      <vt:lpstr>Small Business Works 2022: Navigating Equity in Procurement</vt:lpstr>
      <vt:lpstr>Dietra Y. Trent </vt:lpstr>
      <vt:lpstr>What is a Historical Black College and University (HBCU)</vt:lpstr>
      <vt:lpstr>MISSION</vt:lpstr>
      <vt:lpstr>Historical Landscape of the White House Initiative on HBCUs</vt:lpstr>
      <vt:lpstr>Initiative Career Staff Team </vt:lpstr>
      <vt:lpstr>Initiative Priorities</vt:lpstr>
      <vt:lpstr>The Initiative’s Authority</vt:lpstr>
      <vt:lpstr>The Propelling Agency Relationships Toward a New Era of Results for Students Act </vt:lpstr>
      <vt:lpstr>Agency Plans By category</vt:lpstr>
      <vt:lpstr>Create a Culture of Inclusion</vt:lpstr>
      <vt:lpstr>Enhance Research</vt:lpstr>
      <vt:lpstr>Strengthen and Expand Outreach and Engagement</vt:lpstr>
      <vt:lpstr>Create and Expand Student Opportunity</vt:lpstr>
      <vt:lpstr>Provide Enhanced Technical Assistance</vt:lpstr>
      <vt:lpstr>Executive Order 14041</vt:lpstr>
      <vt:lpstr> Biden-Harris Budget  for HBCUs </vt:lpstr>
      <vt:lpstr>The Initiative’s Mandate</vt:lpstr>
      <vt:lpstr>The Initiative Structure</vt:lpstr>
      <vt:lpstr> Interagency Working Group Clusters</vt:lpstr>
      <vt:lpstr>Working with Our Agencies</vt:lpstr>
      <vt:lpstr>          Signature Programs</vt:lpstr>
      <vt:lpstr>HBCUs By the Numbers</vt:lpstr>
      <vt:lpstr>2</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Trent, Dietra</dc:creator>
  <cp:lastModifiedBy>YolandaGJohnson</cp:lastModifiedBy>
  <cp:revision>32</cp:revision>
  <dcterms:modified xsi:type="dcterms:W3CDTF">2022-08-08T15:25:53Z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0x010100C83467CF683D6B45A2362610A394D2C5</vt:lpwstr>
  </property>
</Properties>
</file>