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57" autoAdjust="0"/>
  </p:normalViewPr>
  <p:slideViewPr>
    <p:cSldViewPr snapToGrid="0">
      <p:cViewPr varScale="1">
        <p:scale>
          <a:sx n="145" d="100"/>
          <a:sy n="145" d="100"/>
        </p:scale>
        <p:origin x="624" y="114"/>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18" name="Google Shape;11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53" name="Google Shape;253;p1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17" name="Google Shape;317;p2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25" name="Google Shape;325;p2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8: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3" name="Google Shape;333;p28:notes"/>
          <p:cNvSpPr txBox="1">
            <a:spLocks noGrp="1"/>
          </p:cNvSpPr>
          <p:nvPr>
            <p:ph type="body" idx="1"/>
          </p:nvPr>
        </p:nvSpPr>
        <p:spPr>
          <a:xfrm>
            <a:off x="914815" y="4343713"/>
            <a:ext cx="5028600" cy="41136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34" name="Google Shape;334;p28:notes"/>
          <p:cNvSpPr txBox="1">
            <a:spLocks noGrp="1"/>
          </p:cNvSpPr>
          <p:nvPr>
            <p:ph type="sldNum" idx="12"/>
          </p:nvPr>
        </p:nvSpPr>
        <p:spPr>
          <a:xfrm>
            <a:off x="3886408" y="8687425"/>
            <a:ext cx="2971500" cy="4566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9: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41" name="Google Shape;341;p2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51" name="Google Shape;351;p3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2" name="Google Shape;132;p3:notes"/>
          <p:cNvSpPr txBox="1">
            <a:spLocks noGrp="1"/>
          </p:cNvSpPr>
          <p:nvPr>
            <p:ph type="body" idx="1"/>
          </p:nvPr>
        </p:nvSpPr>
        <p:spPr>
          <a:xfrm>
            <a:off x="914815" y="4343713"/>
            <a:ext cx="5028600" cy="41136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0"/>
              </a:spcBef>
              <a:spcAft>
                <a:spcPts val="0"/>
              </a:spcAft>
              <a:buSzPts val="1100"/>
              <a:buNone/>
            </a:pPr>
            <a:endParaRPr/>
          </a:p>
        </p:txBody>
      </p:sp>
      <p:sp>
        <p:nvSpPr>
          <p:cNvPr id="133" name="Google Shape;133;p3:notes"/>
          <p:cNvSpPr txBox="1">
            <a:spLocks noGrp="1"/>
          </p:cNvSpPr>
          <p:nvPr>
            <p:ph type="sldNum" idx="12"/>
          </p:nvPr>
        </p:nvSpPr>
        <p:spPr>
          <a:xfrm>
            <a:off x="3886408" y="8687425"/>
            <a:ext cx="2971500" cy="4566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63" name="Google Shape;363;p3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2: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73" name="Google Shape;373;p3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3: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82" name="Google Shape;382;p3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5: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393" name="Google Shape;393;p3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6: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404" name="Google Shape;404;p3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7: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412" name="Google Shape;412;p3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8: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420" name="Google Shape;420;p3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de65790a2_1_189: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428" name="Google Shape;428;g25de65790a2_1_18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4: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436" name="Google Shape;436;p3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5de65790a2_1_208: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444" name="Google Shape;444;g25de65790a2_1_20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4:notes"/>
          <p:cNvSpPr txBox="1">
            <a:spLocks noGrp="1"/>
          </p:cNvSpPr>
          <p:nvPr>
            <p:ph type="body" idx="1"/>
          </p:nvPr>
        </p:nvSpPr>
        <p:spPr>
          <a:xfrm>
            <a:off x="914815" y="4343713"/>
            <a:ext cx="5028600" cy="41136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47" name="Google Shape;147;p4:notes"/>
          <p:cNvSpPr txBox="1">
            <a:spLocks noGrp="1"/>
          </p:cNvSpPr>
          <p:nvPr>
            <p:ph type="sldNum" idx="12"/>
          </p:nvPr>
        </p:nvSpPr>
        <p:spPr>
          <a:xfrm>
            <a:off x="3886408" y="8687425"/>
            <a:ext cx="2971500" cy="4566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9: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452" name="Google Shape;452;p3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0: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461" name="Google Shape;461;p4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42:notes"/>
          <p:cNvSpPr txBox="1">
            <a:spLocks noGrp="1"/>
          </p:cNvSpPr>
          <p:nvPr>
            <p:ph type="body" idx="1"/>
          </p:nvPr>
        </p:nvSpPr>
        <p:spPr>
          <a:xfrm>
            <a:off x="685800" y="4343401"/>
            <a:ext cx="5486400" cy="41148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5" name="Google Shape;47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5:notes"/>
          <p:cNvSpPr txBox="1">
            <a:spLocks noGrp="1"/>
          </p:cNvSpPr>
          <p:nvPr>
            <p:ph type="body" idx="1"/>
          </p:nvPr>
        </p:nvSpPr>
        <p:spPr>
          <a:xfrm>
            <a:off x="914815" y="4343713"/>
            <a:ext cx="5028600" cy="41136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0"/>
              </a:spcBef>
              <a:spcAft>
                <a:spcPts val="0"/>
              </a:spcAft>
              <a:buSzPts val="1100"/>
              <a:buNone/>
            </a:pPr>
            <a:endParaRPr/>
          </a:p>
        </p:txBody>
      </p:sp>
      <p:sp>
        <p:nvSpPr>
          <p:cNvPr id="156" name="Google Shape;156;p5:notes"/>
          <p:cNvSpPr txBox="1">
            <a:spLocks noGrp="1"/>
          </p:cNvSpPr>
          <p:nvPr>
            <p:ph type="sldNum" idx="12"/>
          </p:nvPr>
        </p:nvSpPr>
        <p:spPr>
          <a:xfrm>
            <a:off x="3886408" y="8687425"/>
            <a:ext cx="2971500" cy="4566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6:notes"/>
          <p:cNvSpPr txBox="1">
            <a:spLocks noGrp="1"/>
          </p:cNvSpPr>
          <p:nvPr>
            <p:ph type="body" idx="1"/>
          </p:nvPr>
        </p:nvSpPr>
        <p:spPr>
          <a:xfrm>
            <a:off x="914815" y="4343713"/>
            <a:ext cx="5028600" cy="4113600"/>
          </a:xfrm>
          <a:prstGeom prst="rect">
            <a:avLst/>
          </a:prstGeom>
          <a:noFill/>
          <a:ln>
            <a:noFill/>
          </a:ln>
        </p:spPr>
        <p:txBody>
          <a:bodyPr spcFirstLastPara="1" wrap="square" lIns="91300" tIns="45650" rIns="91300" bIns="45650" anchor="t" anchorCtr="0">
            <a:noAutofit/>
          </a:bodyPr>
          <a:lstStyle/>
          <a:p>
            <a:pPr marL="0" lvl="0" indent="0" algn="l" rtl="0">
              <a:lnSpc>
                <a:spcPct val="100000"/>
              </a:lnSpc>
              <a:spcBef>
                <a:spcPts val="0"/>
              </a:spcBef>
              <a:spcAft>
                <a:spcPts val="0"/>
              </a:spcAft>
              <a:buSzPts val="1100"/>
              <a:buNone/>
            </a:pPr>
            <a:r>
              <a:rPr lang="en-US"/>
              <a:t>Further Discounts at the Order level = expand upon with competition and TO CO is encouraged to seek discounts.</a:t>
            </a:r>
            <a:endParaRPr/>
          </a:p>
        </p:txBody>
      </p:sp>
      <p:sp>
        <p:nvSpPr>
          <p:cNvPr id="167" name="Google Shape;167;p6:notes"/>
          <p:cNvSpPr txBox="1">
            <a:spLocks noGrp="1"/>
          </p:cNvSpPr>
          <p:nvPr>
            <p:ph type="sldNum" idx="12"/>
          </p:nvPr>
        </p:nvSpPr>
        <p:spPr>
          <a:xfrm>
            <a:off x="3886408" y="8687425"/>
            <a:ext cx="2971500" cy="4566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3175" y="0"/>
            <a:ext cx="9140823" cy="1289875"/>
          </a:xfrm>
          <a:prstGeom prst="rect">
            <a:avLst/>
          </a:prstGeom>
          <a:noFill/>
          <a:ln>
            <a:noFill/>
          </a:ln>
        </p:spPr>
      </p:pic>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2"/>
          <p:cNvPicPr preferRelativeResize="0"/>
          <p:nvPr/>
        </p:nvPicPr>
        <p:blipFill rotWithShape="1">
          <a:blip r:embed="rId3">
            <a:alphaModFix/>
          </a:blip>
          <a:srcRect/>
          <a:stretch/>
        </p:blipFill>
        <p:spPr>
          <a:xfrm>
            <a:off x="671325" y="18057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90" name="Google Shape;90;p1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91" name="Google Shape;91;p11"/>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2" name="Google Shape;92;p11"/>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93" name="Google Shape;93;p11"/>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Google Shape;94;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97" name="Google Shape;97;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100" name="Google Shape;100;p1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13"/>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02" name="Google Shape;102;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105" name="Google Shape;105;p14"/>
          <p:cNvSpPr>
            <a:spLocks noGrp="1"/>
          </p:cNvSpPr>
          <p:nvPr>
            <p:ph type="pic" idx="2"/>
          </p:nvPr>
        </p:nvSpPr>
        <p:spPr>
          <a:xfrm>
            <a:off x="1792288" y="459581"/>
            <a:ext cx="5486400" cy="3086100"/>
          </a:xfrm>
          <a:prstGeom prst="rect">
            <a:avLst/>
          </a:prstGeom>
          <a:noFill/>
          <a:ln>
            <a:noFill/>
          </a:ln>
        </p:spPr>
      </p:sp>
      <p:sp>
        <p:nvSpPr>
          <p:cNvPr id="106" name="Google Shape;106;p14"/>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07" name="Google Shape;107;p14"/>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110" name="Google Shape;110;p15"/>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1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114" name="Google Shape;114;p16"/>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Google Shape;115;p1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8472458" y="4663217"/>
            <a:ext cx="548700"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grpSp>
        <p:nvGrpSpPr>
          <p:cNvPr id="22" name="Google Shape;22;p3"/>
          <p:cNvGrpSpPr/>
          <p:nvPr/>
        </p:nvGrpSpPr>
        <p:grpSpPr>
          <a:xfrm>
            <a:off x="8458939" y="0"/>
            <a:ext cx="92686" cy="5131125"/>
            <a:chOff x="8458939" y="0"/>
            <a:chExt cx="92686" cy="6841500"/>
          </a:xfrm>
        </p:grpSpPr>
        <p:cxnSp>
          <p:nvCxnSpPr>
            <p:cNvPr id="23" name="Google Shape;23;p3"/>
            <p:cNvCxnSpPr/>
            <p:nvPr/>
          </p:nvCxnSpPr>
          <p:spPr>
            <a:xfrm>
              <a:off x="8551625" y="0"/>
              <a:ext cx="0" cy="6841500"/>
            </a:xfrm>
            <a:prstGeom prst="straightConnector1">
              <a:avLst/>
            </a:prstGeom>
            <a:noFill/>
            <a:ln w="76200" cap="flat" cmpd="sng">
              <a:solidFill>
                <a:srgbClr val="0FAFFF"/>
              </a:solidFill>
              <a:prstDash val="solid"/>
              <a:round/>
              <a:headEnd type="none" w="sm" len="sm"/>
              <a:tailEnd type="none" w="sm" len="sm"/>
            </a:ln>
          </p:spPr>
        </p:cxnSp>
        <p:cxnSp>
          <p:nvCxnSpPr>
            <p:cNvPr id="24" name="Google Shape;24;p3"/>
            <p:cNvCxnSpPr/>
            <p:nvPr/>
          </p:nvCxnSpPr>
          <p:spPr>
            <a:xfrm>
              <a:off x="8458939" y="0"/>
              <a:ext cx="0" cy="6841500"/>
            </a:xfrm>
            <a:prstGeom prst="straightConnector1">
              <a:avLst/>
            </a:prstGeom>
            <a:noFill/>
            <a:ln w="28575" cap="flat" cmpd="sng">
              <a:solidFill>
                <a:srgbClr val="0FAFFF"/>
              </a:solidFill>
              <a:prstDash val="solid"/>
              <a:round/>
              <a:headEnd type="none" w="sm" len="sm"/>
              <a:tailEnd type="none" w="sm" len="sm"/>
            </a:ln>
          </p:spPr>
        </p:cxnSp>
      </p:grpSp>
      <p:sp>
        <p:nvSpPr>
          <p:cNvPr id="25" name="Google Shape;25;p3"/>
          <p:cNvSpPr txBox="1"/>
          <p:nvPr/>
        </p:nvSpPr>
        <p:spPr>
          <a:xfrm rot="5400000">
            <a:off x="6344898" y="2284163"/>
            <a:ext cx="5132025" cy="5637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200" b="1" i="0" u="none" strike="noStrike" cap="none">
              <a:solidFill>
                <a:srgbClr val="003C71"/>
              </a:solidFill>
              <a:latin typeface="Open Sans"/>
              <a:ea typeface="Open Sans"/>
              <a:cs typeface="Open Sans"/>
              <a:sym typeface="Open Sans"/>
            </a:endParaRPr>
          </a:p>
        </p:txBody>
      </p:sp>
      <p:sp>
        <p:nvSpPr>
          <p:cNvPr id="26" name="Google Shape;26;p3"/>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9pPr>
          </a:lstStyle>
          <a:p>
            <a:endParaRPr/>
          </a:p>
        </p:txBody>
      </p:sp>
      <p:sp>
        <p:nvSpPr>
          <p:cNvPr id="27" name="Google Shape;27;p3"/>
          <p:cNvSpPr txBox="1">
            <a:spLocks noGrp="1"/>
          </p:cNvSpPr>
          <p:nvPr>
            <p:ph type="subTitle" idx="1"/>
          </p:nvPr>
        </p:nvSpPr>
        <p:spPr>
          <a:xfrm>
            <a:off x="591750" y="1051800"/>
            <a:ext cx="7345500" cy="393525"/>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2"/>
              </a:buClr>
              <a:buSzPts val="1800"/>
              <a:buFont typeface="Calibri"/>
              <a:buNone/>
              <a:defRPr sz="1800" b="1" i="1" u="none" strike="noStrike" cap="none">
                <a:solidFill>
                  <a:srgbClr val="0FAFFF"/>
                </a:solidFill>
                <a:latin typeface="Arial"/>
                <a:ea typeface="Arial"/>
                <a:cs typeface="Arial"/>
                <a:sym typeface="Arial"/>
              </a:defRPr>
            </a:lvl1pPr>
            <a:lvl2pPr marR="0" lvl="1"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2pPr>
            <a:lvl3pPr marR="0" lvl="2"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3pPr>
            <a:lvl4pPr marR="0" lvl="3"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4pPr>
            <a:lvl5pPr marR="0" lvl="4"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5pPr>
            <a:lvl6pPr marR="0" lvl="5"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6pPr>
            <a:lvl7pPr marR="0" lvl="6"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7pPr>
            <a:lvl8pPr marR="0" lvl="7"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8pPr>
            <a:lvl9pPr marR="0" lvl="8" algn="l" rtl="0">
              <a:lnSpc>
                <a:spcPct val="115000"/>
              </a:lnSpc>
              <a:spcBef>
                <a:spcPts val="1200"/>
              </a:spcBef>
              <a:spcAft>
                <a:spcPts val="1200"/>
              </a:spcAft>
              <a:buClr>
                <a:schemeClr val="lt2"/>
              </a:buClr>
              <a:buSzPts val="1400"/>
              <a:buFont typeface="Calibri"/>
              <a:buNone/>
              <a:defRPr sz="1800" b="1" i="1" u="none" strike="noStrike" cap="none">
                <a:solidFill>
                  <a:srgbClr val="0FAFFF"/>
                </a:solidFill>
                <a:latin typeface="Arial"/>
                <a:ea typeface="Arial"/>
                <a:cs typeface="Arial"/>
                <a:sym typeface="Arial"/>
              </a:defRPr>
            </a:lvl9pPr>
          </a:lstStyle>
          <a:p>
            <a:endParaRPr/>
          </a:p>
        </p:txBody>
      </p:sp>
      <p:cxnSp>
        <p:nvCxnSpPr>
          <p:cNvPr id="28" name="Google Shape;28;p3"/>
          <p:cNvCxnSpPr/>
          <p:nvPr/>
        </p:nvCxnSpPr>
        <p:spPr>
          <a:xfrm>
            <a:off x="707100" y="1034719"/>
            <a:ext cx="7230000" cy="0"/>
          </a:xfrm>
          <a:prstGeom prst="straightConnector1">
            <a:avLst/>
          </a:prstGeom>
          <a:noFill/>
          <a:ln w="19050" cap="flat" cmpd="sng">
            <a:solidFill>
              <a:srgbClr val="FFFFFF"/>
            </a:solidFill>
            <a:prstDash val="solid"/>
            <a:round/>
            <a:headEnd type="none" w="sm" len="sm"/>
            <a:tailEnd type="none" w="sm" len="sm"/>
          </a:ln>
        </p:spPr>
      </p:cxnSp>
      <p:sp>
        <p:nvSpPr>
          <p:cNvPr id="29" name="Google Shape;29;p3"/>
          <p:cNvSpPr txBox="1">
            <a:spLocks noGrp="1"/>
          </p:cNvSpPr>
          <p:nvPr>
            <p:ph type="body" idx="2"/>
          </p:nvPr>
        </p:nvSpPr>
        <p:spPr>
          <a:xfrm>
            <a:off x="510200" y="1744106"/>
            <a:ext cx="3677400" cy="170775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1pPr>
            <a:lvl2pPr marL="914400" marR="0" lvl="1"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2pPr>
            <a:lvl3pPr marL="1371600" marR="0" lvl="2"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3pPr>
            <a:lvl4pPr marL="1828800" marR="0" lvl="3"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4pPr>
            <a:lvl5pPr marL="2286000" marR="0" lvl="4"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5pPr>
            <a:lvl6pPr marL="2743200" marR="0" lvl="5"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6pPr>
            <a:lvl7pPr marL="3200400" marR="0" lvl="6"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7pPr>
            <a:lvl8pPr marL="3657600" marR="0" lvl="7"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8pPr>
            <a:lvl9pPr marL="4114800" marR="0" lvl="8" indent="-381000" algn="l" rtl="0">
              <a:lnSpc>
                <a:spcPct val="100000"/>
              </a:lnSpc>
              <a:spcBef>
                <a:spcPts val="600"/>
              </a:spcBef>
              <a:spcAft>
                <a:spcPts val="600"/>
              </a:spcAft>
              <a:buClr>
                <a:srgbClr val="0FAFFF"/>
              </a:buClr>
              <a:buSzPts val="2400"/>
              <a:buFont typeface="Arial"/>
              <a:buChar char="■"/>
              <a:defRPr sz="1800" b="1" i="0" u="none" strike="noStrike" cap="none">
                <a:solidFill>
                  <a:srgbClr val="FFFFFF"/>
                </a:solidFill>
                <a:latin typeface="Arial"/>
                <a:ea typeface="Arial"/>
                <a:cs typeface="Arial"/>
                <a:sym typeface="Arial"/>
              </a:defRPr>
            </a:lvl9pPr>
          </a:lstStyle>
          <a:p>
            <a:endParaRPr/>
          </a:p>
        </p:txBody>
      </p:sp>
      <p:sp>
        <p:nvSpPr>
          <p:cNvPr id="30" name="Google Shape;30;p3"/>
          <p:cNvSpPr txBox="1">
            <a:spLocks noGrp="1"/>
          </p:cNvSpPr>
          <p:nvPr>
            <p:ph type="body" idx="3"/>
          </p:nvPr>
        </p:nvSpPr>
        <p:spPr>
          <a:xfrm>
            <a:off x="4396400" y="1744106"/>
            <a:ext cx="3677400" cy="170775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1pPr>
            <a:lvl2pPr marL="914400" marR="0" lvl="1"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2pPr>
            <a:lvl3pPr marL="1371600" marR="0" lvl="2"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3pPr>
            <a:lvl4pPr marL="1828800" marR="0" lvl="3"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4pPr>
            <a:lvl5pPr marL="2286000" marR="0" lvl="4"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5pPr>
            <a:lvl6pPr marL="2743200" marR="0" lvl="5"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6pPr>
            <a:lvl7pPr marL="3200400" marR="0" lvl="6"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7pPr>
            <a:lvl8pPr marL="3657600" marR="0" lvl="7"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8pPr>
            <a:lvl9pPr marL="4114800" marR="0" lvl="8" indent="-381000" algn="l" rtl="0">
              <a:lnSpc>
                <a:spcPct val="100000"/>
              </a:lnSpc>
              <a:spcBef>
                <a:spcPts val="600"/>
              </a:spcBef>
              <a:spcAft>
                <a:spcPts val="600"/>
              </a:spcAft>
              <a:buClr>
                <a:srgbClr val="0FAFFF"/>
              </a:buClr>
              <a:buSzPts val="2400"/>
              <a:buFont typeface="Arial"/>
              <a:buChar char="■"/>
              <a:defRPr sz="18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31"/>
        <p:cNvGrpSpPr/>
        <p:nvPr/>
      </p:nvGrpSpPr>
      <p:grpSpPr>
        <a:xfrm>
          <a:off x="0" y="0"/>
          <a:ext cx="0" cy="0"/>
          <a:chOff x="0" y="0"/>
          <a:chExt cx="0" cy="0"/>
        </a:xfrm>
      </p:grpSpPr>
      <p:grpSp>
        <p:nvGrpSpPr>
          <p:cNvPr id="32" name="Google Shape;32;p4"/>
          <p:cNvGrpSpPr/>
          <p:nvPr/>
        </p:nvGrpSpPr>
        <p:grpSpPr>
          <a:xfrm>
            <a:off x="-16450" y="-24701"/>
            <a:ext cx="2499743" cy="5180598"/>
            <a:chOff x="-92652" y="-16478"/>
            <a:chExt cx="2421528" cy="6907464"/>
          </a:xfrm>
        </p:grpSpPr>
        <p:sp>
          <p:nvSpPr>
            <p:cNvPr id="33" name="Google Shape;33;p4"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34" name="Google Shape;34;p4"/>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grpSp>
      <p:sp>
        <p:nvSpPr>
          <p:cNvPr id="35" name="Google Shape;35;p4"/>
          <p:cNvSpPr txBox="1">
            <a:spLocks noGrp="1"/>
          </p:cNvSpPr>
          <p:nvPr>
            <p:ph type="sldNum" idx="12"/>
          </p:nvPr>
        </p:nvSpPr>
        <p:spPr>
          <a:xfrm>
            <a:off x="8472458" y="4663217"/>
            <a:ext cx="548700"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
          <p:cNvSpPr txBox="1">
            <a:spLocks noGrp="1"/>
          </p:cNvSpPr>
          <p:nvPr>
            <p:ph type="subTitle" idx="1"/>
          </p:nvPr>
        </p:nvSpPr>
        <p:spPr>
          <a:xfrm>
            <a:off x="3594342" y="4532625"/>
            <a:ext cx="4911000" cy="443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2"/>
              </a:buClr>
              <a:buSzPts val="1800"/>
              <a:buFont typeface="Calibri"/>
              <a:buNone/>
              <a:defRPr sz="1425"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9pPr>
          </a:lstStyle>
          <a:p>
            <a:endParaRPr/>
          </a:p>
        </p:txBody>
      </p:sp>
      <p:sp>
        <p:nvSpPr>
          <p:cNvPr id="37" name="Google Shape;37;p4"/>
          <p:cNvSpPr txBox="1">
            <a:spLocks noGrp="1"/>
          </p:cNvSpPr>
          <p:nvPr>
            <p:ph type="title"/>
          </p:nvPr>
        </p:nvSpPr>
        <p:spPr>
          <a:xfrm>
            <a:off x="3594342" y="1608731"/>
            <a:ext cx="5165400" cy="1170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1pPr>
            <a:lvl2pPr marR="0" lvl="1"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2pPr>
            <a:lvl3pPr marR="0" lvl="2"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3pPr>
            <a:lvl4pPr marR="0" lvl="3"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4pPr>
            <a:lvl5pPr marR="0" lvl="4"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5pPr>
            <a:lvl6pPr marR="0" lvl="5"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6pPr>
            <a:lvl7pPr marR="0" lvl="6"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7pPr>
            <a:lvl8pPr marR="0" lvl="7"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8pPr>
            <a:lvl9pPr marR="0" lvl="8"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9pPr>
          </a:lstStyle>
          <a:p>
            <a:endParaRPr/>
          </a:p>
        </p:txBody>
      </p:sp>
      <p:sp>
        <p:nvSpPr>
          <p:cNvPr id="38" name="Google Shape;38;p4"/>
          <p:cNvSpPr txBox="1">
            <a:spLocks noGrp="1"/>
          </p:cNvSpPr>
          <p:nvPr>
            <p:ph type="title" idx="2"/>
          </p:nvPr>
        </p:nvSpPr>
        <p:spPr>
          <a:xfrm>
            <a:off x="3594342" y="2637413"/>
            <a:ext cx="5165400" cy="3935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9pPr>
          </a:lstStyle>
          <a:p>
            <a:endParaRPr/>
          </a:p>
        </p:txBody>
      </p:sp>
      <p:sp>
        <p:nvSpPr>
          <p:cNvPr id="39" name="Google Shape;39;p4"/>
          <p:cNvSpPr/>
          <p:nvPr/>
        </p:nvSpPr>
        <p:spPr>
          <a:xfrm>
            <a:off x="-20129" y="-53569"/>
            <a:ext cx="9160500" cy="936675"/>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40" name="Google Shape;40;p4"/>
          <p:cNvSpPr/>
          <p:nvPr/>
        </p:nvSpPr>
        <p:spPr>
          <a:xfrm>
            <a:off x="3725025" y="3092891"/>
            <a:ext cx="5034600" cy="12375"/>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pic>
        <p:nvPicPr>
          <p:cNvPr id="41" name="Google Shape;41;p4"/>
          <p:cNvPicPr preferRelativeResize="0"/>
          <p:nvPr/>
        </p:nvPicPr>
        <p:blipFill rotWithShape="1">
          <a:blip r:embed="rId2">
            <a:alphaModFix/>
          </a:blip>
          <a:srcRect/>
          <a:stretch/>
        </p:blipFill>
        <p:spPr>
          <a:xfrm>
            <a:off x="582619" y="172688"/>
            <a:ext cx="783375" cy="53038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 LIGHT ON DARK - 2 COLUMNS 1">
  <p:cSld name="Bullets - LIGHT ON DARK - 2 COLUMNS 1">
    <p:spTree>
      <p:nvGrpSpPr>
        <p:cNvPr id="1" name="Shape 42"/>
        <p:cNvGrpSpPr/>
        <p:nvPr/>
      </p:nvGrpSpPr>
      <p:grpSpPr>
        <a:xfrm>
          <a:off x="0" y="0"/>
          <a:ext cx="0" cy="0"/>
          <a:chOff x="0" y="0"/>
          <a:chExt cx="0" cy="0"/>
        </a:xfrm>
      </p:grpSpPr>
      <p:sp>
        <p:nvSpPr>
          <p:cNvPr id="43" name="Google Shape;43;p5"/>
          <p:cNvSpPr txBox="1">
            <a:spLocks noGrp="1"/>
          </p:cNvSpPr>
          <p:nvPr>
            <p:ph type="sldNum" idx="12"/>
          </p:nvPr>
        </p:nvSpPr>
        <p:spPr>
          <a:xfrm>
            <a:off x="8472458" y="4663217"/>
            <a:ext cx="548700"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grpSp>
        <p:nvGrpSpPr>
          <p:cNvPr id="45" name="Google Shape;45;p5"/>
          <p:cNvGrpSpPr/>
          <p:nvPr/>
        </p:nvGrpSpPr>
        <p:grpSpPr>
          <a:xfrm>
            <a:off x="8458939" y="0"/>
            <a:ext cx="92686" cy="5131125"/>
            <a:chOff x="8458939" y="0"/>
            <a:chExt cx="92686" cy="6841500"/>
          </a:xfrm>
        </p:grpSpPr>
        <p:cxnSp>
          <p:nvCxnSpPr>
            <p:cNvPr id="46" name="Google Shape;46;p5"/>
            <p:cNvCxnSpPr/>
            <p:nvPr/>
          </p:nvCxnSpPr>
          <p:spPr>
            <a:xfrm>
              <a:off x="8551625" y="0"/>
              <a:ext cx="0" cy="6841500"/>
            </a:xfrm>
            <a:prstGeom prst="straightConnector1">
              <a:avLst/>
            </a:prstGeom>
            <a:noFill/>
            <a:ln w="76200" cap="flat" cmpd="sng">
              <a:solidFill>
                <a:srgbClr val="0FAFFF"/>
              </a:solidFill>
              <a:prstDash val="solid"/>
              <a:round/>
              <a:headEnd type="none" w="sm" len="sm"/>
              <a:tailEnd type="none" w="sm" len="sm"/>
            </a:ln>
          </p:spPr>
        </p:cxnSp>
        <p:cxnSp>
          <p:nvCxnSpPr>
            <p:cNvPr id="47" name="Google Shape;47;p5"/>
            <p:cNvCxnSpPr/>
            <p:nvPr/>
          </p:nvCxnSpPr>
          <p:spPr>
            <a:xfrm>
              <a:off x="8458939" y="0"/>
              <a:ext cx="0" cy="6841500"/>
            </a:xfrm>
            <a:prstGeom prst="straightConnector1">
              <a:avLst/>
            </a:prstGeom>
            <a:noFill/>
            <a:ln w="28575" cap="flat" cmpd="sng">
              <a:solidFill>
                <a:srgbClr val="0FAFFF"/>
              </a:solidFill>
              <a:prstDash val="solid"/>
              <a:round/>
              <a:headEnd type="none" w="sm" len="sm"/>
              <a:tailEnd type="none" w="sm" len="sm"/>
            </a:ln>
          </p:spPr>
        </p:cxnSp>
      </p:grpSp>
      <p:sp>
        <p:nvSpPr>
          <p:cNvPr id="48" name="Google Shape;48;p5"/>
          <p:cNvSpPr txBox="1"/>
          <p:nvPr/>
        </p:nvSpPr>
        <p:spPr>
          <a:xfrm rot="5400000">
            <a:off x="6344898" y="2284163"/>
            <a:ext cx="5132025" cy="5637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200" b="1" i="0" u="none" strike="noStrike" cap="none">
              <a:solidFill>
                <a:srgbClr val="003C71"/>
              </a:solidFill>
              <a:latin typeface="Open Sans"/>
              <a:ea typeface="Open Sans"/>
              <a:cs typeface="Open Sans"/>
              <a:sym typeface="Open Sans"/>
            </a:endParaRPr>
          </a:p>
        </p:txBody>
      </p:sp>
      <p:sp>
        <p:nvSpPr>
          <p:cNvPr id="49" name="Google Shape;49;p5"/>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9pPr>
          </a:lstStyle>
          <a:p>
            <a:endParaRPr/>
          </a:p>
        </p:txBody>
      </p:sp>
      <p:sp>
        <p:nvSpPr>
          <p:cNvPr id="50" name="Google Shape;50;p5"/>
          <p:cNvSpPr txBox="1">
            <a:spLocks noGrp="1"/>
          </p:cNvSpPr>
          <p:nvPr>
            <p:ph type="subTitle" idx="1"/>
          </p:nvPr>
        </p:nvSpPr>
        <p:spPr>
          <a:xfrm>
            <a:off x="591750" y="1051800"/>
            <a:ext cx="7345500" cy="393525"/>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2"/>
              </a:buClr>
              <a:buSzPts val="1800"/>
              <a:buFont typeface="Calibri"/>
              <a:buNone/>
              <a:defRPr sz="1800" b="1" i="1" u="none" strike="noStrike" cap="none">
                <a:solidFill>
                  <a:srgbClr val="0FAFFF"/>
                </a:solidFill>
                <a:latin typeface="Arial"/>
                <a:ea typeface="Arial"/>
                <a:cs typeface="Arial"/>
                <a:sym typeface="Arial"/>
              </a:defRPr>
            </a:lvl1pPr>
            <a:lvl2pPr marR="0" lvl="1"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2pPr>
            <a:lvl3pPr marR="0" lvl="2"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3pPr>
            <a:lvl4pPr marR="0" lvl="3"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4pPr>
            <a:lvl5pPr marR="0" lvl="4"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5pPr>
            <a:lvl6pPr marR="0" lvl="5"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6pPr>
            <a:lvl7pPr marR="0" lvl="6"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7pPr>
            <a:lvl8pPr marR="0" lvl="7"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8pPr>
            <a:lvl9pPr marR="0" lvl="8" algn="l" rtl="0">
              <a:lnSpc>
                <a:spcPct val="115000"/>
              </a:lnSpc>
              <a:spcBef>
                <a:spcPts val="1200"/>
              </a:spcBef>
              <a:spcAft>
                <a:spcPts val="1200"/>
              </a:spcAft>
              <a:buClr>
                <a:schemeClr val="lt2"/>
              </a:buClr>
              <a:buSzPts val="1400"/>
              <a:buFont typeface="Calibri"/>
              <a:buNone/>
              <a:defRPr sz="1800" b="1" i="1" u="none" strike="noStrike" cap="none">
                <a:solidFill>
                  <a:srgbClr val="0FAFFF"/>
                </a:solidFill>
                <a:latin typeface="Arial"/>
                <a:ea typeface="Arial"/>
                <a:cs typeface="Arial"/>
                <a:sym typeface="Arial"/>
              </a:defRPr>
            </a:lvl9pPr>
          </a:lstStyle>
          <a:p>
            <a:endParaRPr/>
          </a:p>
        </p:txBody>
      </p:sp>
      <p:cxnSp>
        <p:nvCxnSpPr>
          <p:cNvPr id="51" name="Google Shape;51;p5"/>
          <p:cNvCxnSpPr/>
          <p:nvPr/>
        </p:nvCxnSpPr>
        <p:spPr>
          <a:xfrm>
            <a:off x="707100" y="1034719"/>
            <a:ext cx="7230000" cy="0"/>
          </a:xfrm>
          <a:prstGeom prst="straightConnector1">
            <a:avLst/>
          </a:prstGeom>
          <a:noFill/>
          <a:ln w="19050" cap="flat" cmpd="sng">
            <a:solidFill>
              <a:srgbClr val="FFFFFF"/>
            </a:solidFill>
            <a:prstDash val="solid"/>
            <a:round/>
            <a:headEnd type="none" w="sm" len="sm"/>
            <a:tailEnd type="none" w="sm" len="sm"/>
          </a:ln>
        </p:spPr>
      </p:cxnSp>
      <p:sp>
        <p:nvSpPr>
          <p:cNvPr id="52" name="Google Shape;52;p5"/>
          <p:cNvSpPr txBox="1">
            <a:spLocks noGrp="1"/>
          </p:cNvSpPr>
          <p:nvPr>
            <p:ph type="body" idx="2"/>
          </p:nvPr>
        </p:nvSpPr>
        <p:spPr>
          <a:xfrm>
            <a:off x="510200" y="1744106"/>
            <a:ext cx="3677400" cy="170775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1pPr>
            <a:lvl2pPr marL="914400" marR="0" lvl="1"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2pPr>
            <a:lvl3pPr marL="1371600" marR="0" lvl="2"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3pPr>
            <a:lvl4pPr marL="1828800" marR="0" lvl="3"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4pPr>
            <a:lvl5pPr marL="2286000" marR="0" lvl="4"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5pPr>
            <a:lvl6pPr marL="2743200" marR="0" lvl="5"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6pPr>
            <a:lvl7pPr marL="3200400" marR="0" lvl="6"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7pPr>
            <a:lvl8pPr marL="3657600" marR="0" lvl="7"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8pPr>
            <a:lvl9pPr marL="4114800" marR="0" lvl="8" indent="-381000" algn="l" rtl="0">
              <a:lnSpc>
                <a:spcPct val="100000"/>
              </a:lnSpc>
              <a:spcBef>
                <a:spcPts val="600"/>
              </a:spcBef>
              <a:spcAft>
                <a:spcPts val="600"/>
              </a:spcAft>
              <a:buClr>
                <a:srgbClr val="0FAFFF"/>
              </a:buClr>
              <a:buSzPts val="2400"/>
              <a:buFont typeface="Arial"/>
              <a:buChar char="■"/>
              <a:defRPr sz="1800" b="1" i="0" u="none" strike="noStrike" cap="none">
                <a:solidFill>
                  <a:srgbClr val="FFFFFF"/>
                </a:solidFill>
                <a:latin typeface="Arial"/>
                <a:ea typeface="Arial"/>
                <a:cs typeface="Arial"/>
                <a:sym typeface="Arial"/>
              </a:defRPr>
            </a:lvl9pPr>
          </a:lstStyle>
          <a:p>
            <a:endParaRPr/>
          </a:p>
        </p:txBody>
      </p:sp>
      <p:sp>
        <p:nvSpPr>
          <p:cNvPr id="53" name="Google Shape;53;p5"/>
          <p:cNvSpPr txBox="1">
            <a:spLocks noGrp="1"/>
          </p:cNvSpPr>
          <p:nvPr>
            <p:ph type="body" idx="3"/>
          </p:nvPr>
        </p:nvSpPr>
        <p:spPr>
          <a:xfrm>
            <a:off x="4396400" y="1744106"/>
            <a:ext cx="3677400" cy="170775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1pPr>
            <a:lvl2pPr marL="914400" marR="0" lvl="1"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2pPr>
            <a:lvl3pPr marL="1371600" marR="0" lvl="2"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3pPr>
            <a:lvl4pPr marL="1828800" marR="0" lvl="3"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4pPr>
            <a:lvl5pPr marL="2286000" marR="0" lvl="4"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5pPr>
            <a:lvl6pPr marL="2743200" marR="0" lvl="5"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6pPr>
            <a:lvl7pPr marL="3200400" marR="0" lvl="6"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7pPr>
            <a:lvl8pPr marL="3657600" marR="0" lvl="7"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8pPr>
            <a:lvl9pPr marL="4114800" marR="0" lvl="8" indent="-381000" algn="l" rtl="0">
              <a:lnSpc>
                <a:spcPct val="100000"/>
              </a:lnSpc>
              <a:spcBef>
                <a:spcPts val="600"/>
              </a:spcBef>
              <a:spcAft>
                <a:spcPts val="600"/>
              </a:spcAft>
              <a:buClr>
                <a:srgbClr val="0FAFFF"/>
              </a:buClr>
              <a:buSzPts val="2400"/>
              <a:buFont typeface="Arial"/>
              <a:buChar char="■"/>
              <a:defRPr sz="18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 LIGHT ON DARK - 2 COLUMNS 2">
  <p:cSld name="Bullets - LIGHT ON DARK - 2 COLUMNS 2">
    <p:spTree>
      <p:nvGrpSpPr>
        <p:cNvPr id="1" name="Shape 54"/>
        <p:cNvGrpSpPr/>
        <p:nvPr/>
      </p:nvGrpSpPr>
      <p:grpSpPr>
        <a:xfrm>
          <a:off x="0" y="0"/>
          <a:ext cx="0" cy="0"/>
          <a:chOff x="0" y="0"/>
          <a:chExt cx="0" cy="0"/>
        </a:xfrm>
      </p:grpSpPr>
      <p:sp>
        <p:nvSpPr>
          <p:cNvPr id="55" name="Google Shape;55;p6"/>
          <p:cNvSpPr txBox="1">
            <a:spLocks noGrp="1"/>
          </p:cNvSpPr>
          <p:nvPr>
            <p:ph type="sldNum" idx="12"/>
          </p:nvPr>
        </p:nvSpPr>
        <p:spPr>
          <a:xfrm>
            <a:off x="8472458" y="4663217"/>
            <a:ext cx="548700"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6"/>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grpSp>
        <p:nvGrpSpPr>
          <p:cNvPr id="57" name="Google Shape;57;p6"/>
          <p:cNvGrpSpPr/>
          <p:nvPr/>
        </p:nvGrpSpPr>
        <p:grpSpPr>
          <a:xfrm>
            <a:off x="8458939" y="0"/>
            <a:ext cx="92686" cy="5131125"/>
            <a:chOff x="8458939" y="0"/>
            <a:chExt cx="92686" cy="6841500"/>
          </a:xfrm>
        </p:grpSpPr>
        <p:cxnSp>
          <p:nvCxnSpPr>
            <p:cNvPr id="58" name="Google Shape;58;p6"/>
            <p:cNvCxnSpPr/>
            <p:nvPr/>
          </p:nvCxnSpPr>
          <p:spPr>
            <a:xfrm>
              <a:off x="8551625" y="0"/>
              <a:ext cx="0" cy="6841500"/>
            </a:xfrm>
            <a:prstGeom prst="straightConnector1">
              <a:avLst/>
            </a:prstGeom>
            <a:noFill/>
            <a:ln w="76200" cap="flat" cmpd="sng">
              <a:solidFill>
                <a:srgbClr val="0FAFFF"/>
              </a:solidFill>
              <a:prstDash val="solid"/>
              <a:round/>
              <a:headEnd type="none" w="sm" len="sm"/>
              <a:tailEnd type="none" w="sm" len="sm"/>
            </a:ln>
          </p:spPr>
        </p:cxnSp>
        <p:cxnSp>
          <p:nvCxnSpPr>
            <p:cNvPr id="59" name="Google Shape;59;p6"/>
            <p:cNvCxnSpPr/>
            <p:nvPr/>
          </p:nvCxnSpPr>
          <p:spPr>
            <a:xfrm>
              <a:off x="8458939" y="0"/>
              <a:ext cx="0" cy="6841500"/>
            </a:xfrm>
            <a:prstGeom prst="straightConnector1">
              <a:avLst/>
            </a:prstGeom>
            <a:noFill/>
            <a:ln w="28575" cap="flat" cmpd="sng">
              <a:solidFill>
                <a:srgbClr val="0FAFFF"/>
              </a:solidFill>
              <a:prstDash val="solid"/>
              <a:round/>
              <a:headEnd type="none" w="sm" len="sm"/>
              <a:tailEnd type="none" w="sm" len="sm"/>
            </a:ln>
          </p:spPr>
        </p:cxnSp>
      </p:grpSp>
      <p:sp>
        <p:nvSpPr>
          <p:cNvPr id="60" name="Google Shape;60;p6"/>
          <p:cNvSpPr txBox="1"/>
          <p:nvPr/>
        </p:nvSpPr>
        <p:spPr>
          <a:xfrm rot="5400000">
            <a:off x="6344898" y="2284163"/>
            <a:ext cx="5132025" cy="5637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200" b="1" i="0" u="none" strike="noStrike" cap="none">
              <a:solidFill>
                <a:srgbClr val="003C71"/>
              </a:solidFill>
              <a:latin typeface="Open Sans"/>
              <a:ea typeface="Open Sans"/>
              <a:cs typeface="Open Sans"/>
              <a:sym typeface="Open Sans"/>
            </a:endParaRPr>
          </a:p>
        </p:txBody>
      </p:sp>
      <p:sp>
        <p:nvSpPr>
          <p:cNvPr id="61" name="Google Shape;61;p6"/>
          <p:cNvSpPr txBox="1">
            <a:spLocks noGrp="1"/>
          </p:cNvSpPr>
          <p:nvPr>
            <p:ph type="title"/>
          </p:nvPr>
        </p:nvSpPr>
        <p:spPr>
          <a:xfrm>
            <a:off x="591750" y="187256"/>
            <a:ext cx="7345500" cy="880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chemeClr val="dk1"/>
              </a:buClr>
              <a:buSzPts val="3200"/>
              <a:buFont typeface="Calibri"/>
              <a:buNone/>
              <a:defRPr sz="2700" b="1" i="0" u="none" strike="noStrike" cap="none">
                <a:solidFill>
                  <a:srgbClr val="FFFFFF"/>
                </a:solidFill>
                <a:latin typeface="Arial"/>
                <a:ea typeface="Arial"/>
                <a:cs typeface="Arial"/>
                <a:sym typeface="Arial"/>
              </a:defRPr>
            </a:lvl9pPr>
          </a:lstStyle>
          <a:p>
            <a:endParaRPr/>
          </a:p>
        </p:txBody>
      </p:sp>
      <p:sp>
        <p:nvSpPr>
          <p:cNvPr id="62" name="Google Shape;62;p6"/>
          <p:cNvSpPr txBox="1">
            <a:spLocks noGrp="1"/>
          </p:cNvSpPr>
          <p:nvPr>
            <p:ph type="subTitle" idx="1"/>
          </p:nvPr>
        </p:nvSpPr>
        <p:spPr>
          <a:xfrm>
            <a:off x="591750" y="1051800"/>
            <a:ext cx="7345500" cy="393525"/>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2"/>
              </a:buClr>
              <a:buSzPts val="1800"/>
              <a:buFont typeface="Calibri"/>
              <a:buNone/>
              <a:defRPr sz="1800" b="1" i="1" u="none" strike="noStrike" cap="none">
                <a:solidFill>
                  <a:srgbClr val="0FAFFF"/>
                </a:solidFill>
                <a:latin typeface="Arial"/>
                <a:ea typeface="Arial"/>
                <a:cs typeface="Arial"/>
                <a:sym typeface="Arial"/>
              </a:defRPr>
            </a:lvl1pPr>
            <a:lvl2pPr marR="0" lvl="1"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2pPr>
            <a:lvl3pPr marR="0" lvl="2"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3pPr>
            <a:lvl4pPr marR="0" lvl="3"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4pPr>
            <a:lvl5pPr marR="0" lvl="4"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5pPr>
            <a:lvl6pPr marR="0" lvl="5"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6pPr>
            <a:lvl7pPr marR="0" lvl="6"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7pPr>
            <a:lvl8pPr marR="0" lvl="7" algn="l" rtl="0">
              <a:lnSpc>
                <a:spcPct val="115000"/>
              </a:lnSpc>
              <a:spcBef>
                <a:spcPts val="1200"/>
              </a:spcBef>
              <a:spcAft>
                <a:spcPts val="0"/>
              </a:spcAft>
              <a:buClr>
                <a:schemeClr val="lt2"/>
              </a:buClr>
              <a:buSzPts val="1400"/>
              <a:buFont typeface="Calibri"/>
              <a:buNone/>
              <a:defRPr sz="1800" b="1" i="1" u="none" strike="noStrike" cap="none">
                <a:solidFill>
                  <a:srgbClr val="0FAFFF"/>
                </a:solidFill>
                <a:latin typeface="Arial"/>
                <a:ea typeface="Arial"/>
                <a:cs typeface="Arial"/>
                <a:sym typeface="Arial"/>
              </a:defRPr>
            </a:lvl8pPr>
            <a:lvl9pPr marR="0" lvl="8" algn="l" rtl="0">
              <a:lnSpc>
                <a:spcPct val="115000"/>
              </a:lnSpc>
              <a:spcBef>
                <a:spcPts val="1200"/>
              </a:spcBef>
              <a:spcAft>
                <a:spcPts val="1200"/>
              </a:spcAft>
              <a:buClr>
                <a:schemeClr val="lt2"/>
              </a:buClr>
              <a:buSzPts val="1400"/>
              <a:buFont typeface="Calibri"/>
              <a:buNone/>
              <a:defRPr sz="1800" b="1" i="1" u="none" strike="noStrike" cap="none">
                <a:solidFill>
                  <a:srgbClr val="0FAFFF"/>
                </a:solidFill>
                <a:latin typeface="Arial"/>
                <a:ea typeface="Arial"/>
                <a:cs typeface="Arial"/>
                <a:sym typeface="Arial"/>
              </a:defRPr>
            </a:lvl9pPr>
          </a:lstStyle>
          <a:p>
            <a:endParaRPr/>
          </a:p>
        </p:txBody>
      </p:sp>
      <p:cxnSp>
        <p:nvCxnSpPr>
          <p:cNvPr id="63" name="Google Shape;63;p6"/>
          <p:cNvCxnSpPr/>
          <p:nvPr/>
        </p:nvCxnSpPr>
        <p:spPr>
          <a:xfrm>
            <a:off x="707100" y="1034719"/>
            <a:ext cx="7230000" cy="0"/>
          </a:xfrm>
          <a:prstGeom prst="straightConnector1">
            <a:avLst/>
          </a:prstGeom>
          <a:noFill/>
          <a:ln w="19050" cap="flat" cmpd="sng">
            <a:solidFill>
              <a:srgbClr val="FFFFFF"/>
            </a:solidFill>
            <a:prstDash val="solid"/>
            <a:round/>
            <a:headEnd type="none" w="sm" len="sm"/>
            <a:tailEnd type="none" w="sm" len="sm"/>
          </a:ln>
        </p:spPr>
      </p:cxnSp>
      <p:sp>
        <p:nvSpPr>
          <p:cNvPr id="64" name="Google Shape;64;p6"/>
          <p:cNvSpPr txBox="1">
            <a:spLocks noGrp="1"/>
          </p:cNvSpPr>
          <p:nvPr>
            <p:ph type="body" idx="2"/>
          </p:nvPr>
        </p:nvSpPr>
        <p:spPr>
          <a:xfrm>
            <a:off x="510200" y="1744106"/>
            <a:ext cx="3677400" cy="170775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1pPr>
            <a:lvl2pPr marL="914400" marR="0" lvl="1"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2pPr>
            <a:lvl3pPr marL="1371600" marR="0" lvl="2"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3pPr>
            <a:lvl4pPr marL="1828800" marR="0" lvl="3"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4pPr>
            <a:lvl5pPr marL="2286000" marR="0" lvl="4"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5pPr>
            <a:lvl6pPr marL="2743200" marR="0" lvl="5"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6pPr>
            <a:lvl7pPr marL="3200400" marR="0" lvl="6"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7pPr>
            <a:lvl8pPr marL="3657600" marR="0" lvl="7"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8pPr>
            <a:lvl9pPr marL="4114800" marR="0" lvl="8" indent="-381000" algn="l" rtl="0">
              <a:lnSpc>
                <a:spcPct val="100000"/>
              </a:lnSpc>
              <a:spcBef>
                <a:spcPts val="600"/>
              </a:spcBef>
              <a:spcAft>
                <a:spcPts val="600"/>
              </a:spcAft>
              <a:buClr>
                <a:srgbClr val="0FAFFF"/>
              </a:buClr>
              <a:buSzPts val="2400"/>
              <a:buFont typeface="Arial"/>
              <a:buChar char="■"/>
              <a:defRPr sz="1800" b="1" i="0" u="none" strike="noStrike" cap="none">
                <a:solidFill>
                  <a:srgbClr val="FFFFFF"/>
                </a:solidFill>
                <a:latin typeface="Arial"/>
                <a:ea typeface="Arial"/>
                <a:cs typeface="Arial"/>
                <a:sym typeface="Arial"/>
              </a:defRPr>
            </a:lvl9pPr>
          </a:lstStyle>
          <a:p>
            <a:endParaRPr/>
          </a:p>
        </p:txBody>
      </p:sp>
      <p:sp>
        <p:nvSpPr>
          <p:cNvPr id="65" name="Google Shape;65;p6"/>
          <p:cNvSpPr txBox="1">
            <a:spLocks noGrp="1"/>
          </p:cNvSpPr>
          <p:nvPr>
            <p:ph type="body" idx="3"/>
          </p:nvPr>
        </p:nvSpPr>
        <p:spPr>
          <a:xfrm>
            <a:off x="4396400" y="1744106"/>
            <a:ext cx="3677400" cy="170775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1pPr>
            <a:lvl2pPr marL="914400" marR="0" lvl="1"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2pPr>
            <a:lvl3pPr marL="1371600" marR="0" lvl="2"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3pPr>
            <a:lvl4pPr marL="1828800" marR="0" lvl="3"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4pPr>
            <a:lvl5pPr marL="2286000" marR="0" lvl="4"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5pPr>
            <a:lvl6pPr marL="2743200" marR="0" lvl="5"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6pPr>
            <a:lvl7pPr marL="3200400" marR="0" lvl="6"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7pPr>
            <a:lvl8pPr marL="3657600" marR="0" lvl="7" indent="-381000" algn="l" rtl="0">
              <a:lnSpc>
                <a:spcPct val="100000"/>
              </a:lnSpc>
              <a:spcBef>
                <a:spcPts val="600"/>
              </a:spcBef>
              <a:spcAft>
                <a:spcPts val="0"/>
              </a:spcAft>
              <a:buClr>
                <a:srgbClr val="0FAFFF"/>
              </a:buClr>
              <a:buSzPts val="2400"/>
              <a:buFont typeface="Arial"/>
              <a:buChar char="○"/>
              <a:defRPr sz="1800" b="1" i="0" u="none" strike="noStrike" cap="none">
                <a:solidFill>
                  <a:srgbClr val="FFFFFF"/>
                </a:solidFill>
                <a:latin typeface="Arial"/>
                <a:ea typeface="Arial"/>
                <a:cs typeface="Arial"/>
                <a:sym typeface="Arial"/>
              </a:defRPr>
            </a:lvl8pPr>
            <a:lvl9pPr marL="4114800" marR="0" lvl="8" indent="-381000" algn="l" rtl="0">
              <a:lnSpc>
                <a:spcPct val="100000"/>
              </a:lnSpc>
              <a:spcBef>
                <a:spcPts val="600"/>
              </a:spcBef>
              <a:spcAft>
                <a:spcPts val="600"/>
              </a:spcAft>
              <a:buClr>
                <a:srgbClr val="0FAFFF"/>
              </a:buClr>
              <a:buSzPts val="2400"/>
              <a:buFont typeface="Arial"/>
              <a:buChar char="■"/>
              <a:defRPr sz="18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66"/>
        <p:cNvGrpSpPr/>
        <p:nvPr/>
      </p:nvGrpSpPr>
      <p:grpSpPr>
        <a:xfrm>
          <a:off x="0" y="0"/>
          <a:ext cx="0" cy="0"/>
          <a:chOff x="0" y="0"/>
          <a:chExt cx="0" cy="0"/>
        </a:xfrm>
      </p:grpSpPr>
      <p:grpSp>
        <p:nvGrpSpPr>
          <p:cNvPr id="67" name="Google Shape;67;p7"/>
          <p:cNvGrpSpPr/>
          <p:nvPr/>
        </p:nvGrpSpPr>
        <p:grpSpPr>
          <a:xfrm>
            <a:off x="-16450" y="-24701"/>
            <a:ext cx="2499743" cy="5180598"/>
            <a:chOff x="-92652" y="-16478"/>
            <a:chExt cx="2421528" cy="6907464"/>
          </a:xfrm>
        </p:grpSpPr>
        <p:sp>
          <p:nvSpPr>
            <p:cNvPr id="68" name="Google Shape;68;p7"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69" name="Google Shape;69;p7"/>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grpSp>
      <p:sp>
        <p:nvSpPr>
          <p:cNvPr id="70" name="Google Shape;70;p7"/>
          <p:cNvSpPr txBox="1">
            <a:spLocks noGrp="1"/>
          </p:cNvSpPr>
          <p:nvPr>
            <p:ph type="sldNum" idx="12"/>
          </p:nvPr>
        </p:nvSpPr>
        <p:spPr>
          <a:xfrm>
            <a:off x="8472458" y="4663217"/>
            <a:ext cx="548700" cy="3935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7"/>
          <p:cNvSpPr txBox="1">
            <a:spLocks noGrp="1"/>
          </p:cNvSpPr>
          <p:nvPr>
            <p:ph type="subTitle" idx="1"/>
          </p:nvPr>
        </p:nvSpPr>
        <p:spPr>
          <a:xfrm>
            <a:off x="3594342" y="4532625"/>
            <a:ext cx="4911000" cy="443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2"/>
              </a:buClr>
              <a:buSzPts val="1800"/>
              <a:buFont typeface="Calibri"/>
              <a:buNone/>
              <a:defRPr sz="1425"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chemeClr val="lt2"/>
              </a:buClr>
              <a:buSzPts val="1400"/>
              <a:buFont typeface="Calibri"/>
              <a:buNone/>
              <a:defRPr sz="1425" b="0" i="0" u="none" strike="noStrike" cap="none">
                <a:solidFill>
                  <a:srgbClr val="FFFFFF"/>
                </a:solidFill>
                <a:latin typeface="Arial"/>
                <a:ea typeface="Arial"/>
                <a:cs typeface="Arial"/>
                <a:sym typeface="Arial"/>
              </a:defRPr>
            </a:lvl9pPr>
          </a:lstStyle>
          <a:p>
            <a:endParaRPr/>
          </a:p>
        </p:txBody>
      </p:sp>
      <p:sp>
        <p:nvSpPr>
          <p:cNvPr id="72" name="Google Shape;72;p7"/>
          <p:cNvSpPr txBox="1">
            <a:spLocks noGrp="1"/>
          </p:cNvSpPr>
          <p:nvPr>
            <p:ph type="title"/>
          </p:nvPr>
        </p:nvSpPr>
        <p:spPr>
          <a:xfrm>
            <a:off x="3594342" y="1608731"/>
            <a:ext cx="5165400" cy="1170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1pPr>
            <a:lvl2pPr marR="0" lvl="1"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2pPr>
            <a:lvl3pPr marR="0" lvl="2"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3pPr>
            <a:lvl4pPr marR="0" lvl="3"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4pPr>
            <a:lvl5pPr marR="0" lvl="4"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5pPr>
            <a:lvl6pPr marR="0" lvl="5"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6pPr>
            <a:lvl7pPr marR="0" lvl="6"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7pPr>
            <a:lvl8pPr marR="0" lvl="7"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8pPr>
            <a:lvl9pPr marR="0" lvl="8" algn="l" rtl="0">
              <a:lnSpc>
                <a:spcPct val="100000"/>
              </a:lnSpc>
              <a:spcBef>
                <a:spcPts val="0"/>
              </a:spcBef>
              <a:spcAft>
                <a:spcPts val="0"/>
              </a:spcAft>
              <a:buClr>
                <a:schemeClr val="dk1"/>
              </a:buClr>
              <a:buSzPts val="3200"/>
              <a:buFont typeface="Calibri"/>
              <a:buNone/>
              <a:defRPr sz="2100" b="0" i="0" u="none" strike="noStrike" cap="none">
                <a:solidFill>
                  <a:srgbClr val="0FAFFF"/>
                </a:solidFill>
                <a:latin typeface="Arial"/>
                <a:ea typeface="Arial"/>
                <a:cs typeface="Arial"/>
                <a:sym typeface="Arial"/>
              </a:defRPr>
            </a:lvl9pPr>
          </a:lstStyle>
          <a:p>
            <a:endParaRPr/>
          </a:p>
        </p:txBody>
      </p:sp>
      <p:sp>
        <p:nvSpPr>
          <p:cNvPr id="73" name="Google Shape;73;p7"/>
          <p:cNvSpPr txBox="1">
            <a:spLocks noGrp="1"/>
          </p:cNvSpPr>
          <p:nvPr>
            <p:ph type="title" idx="2"/>
          </p:nvPr>
        </p:nvSpPr>
        <p:spPr>
          <a:xfrm>
            <a:off x="3594342" y="2637413"/>
            <a:ext cx="5165400" cy="3935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200"/>
              <a:buFont typeface="Calibri"/>
              <a:buNone/>
              <a:defRPr sz="2400" b="1" i="0" u="none" strike="noStrike" cap="none">
                <a:solidFill>
                  <a:schemeClr val="dk1"/>
                </a:solidFill>
                <a:latin typeface="Arial"/>
                <a:ea typeface="Arial"/>
                <a:cs typeface="Arial"/>
                <a:sym typeface="Arial"/>
              </a:defRPr>
            </a:lvl9pPr>
          </a:lstStyle>
          <a:p>
            <a:endParaRPr/>
          </a:p>
        </p:txBody>
      </p:sp>
      <p:sp>
        <p:nvSpPr>
          <p:cNvPr id="74" name="Google Shape;74;p7"/>
          <p:cNvSpPr/>
          <p:nvPr/>
        </p:nvSpPr>
        <p:spPr>
          <a:xfrm>
            <a:off x="-20129" y="-53569"/>
            <a:ext cx="9160500" cy="936675"/>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75" name="Google Shape;75;p7"/>
          <p:cNvSpPr/>
          <p:nvPr/>
        </p:nvSpPr>
        <p:spPr>
          <a:xfrm>
            <a:off x="3725025" y="3092891"/>
            <a:ext cx="5034600" cy="12375"/>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pic>
        <p:nvPicPr>
          <p:cNvPr id="76" name="Google Shape;76;p7"/>
          <p:cNvPicPr preferRelativeResize="0"/>
          <p:nvPr/>
        </p:nvPicPr>
        <p:blipFill rotWithShape="1">
          <a:blip r:embed="rId2">
            <a:alphaModFix/>
          </a:blip>
          <a:srcRect/>
          <a:stretch/>
        </p:blipFill>
        <p:spPr>
          <a:xfrm>
            <a:off x="582619" y="172688"/>
            <a:ext cx="783375" cy="5303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81" name="Google Shape;81;p9"/>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2" name="Google Shape;82;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85" name="Google Shape;85;p10"/>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10"/>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sa.gov/buying-selling/purchasing-programs/gsa-schedules/schedule-features/contractor-team-arrangement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gsaelibrary.gsa.gov/ElibMain/scheduleSummary.do"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s://www.gsaelibrary.gsa.gov/ElibMain/scheduleSummary.do"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gather-information/mas-scope-and-template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prospective-contractors-read-me-first"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hyperlink" Target="https://eoffer.gsa.gov/"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eoffer.gsa.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gather-information"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gather-information/mas-scope-and-template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p:nvPr/>
        </p:nvSpPr>
        <p:spPr>
          <a:xfrm>
            <a:off x="4419600" y="820341"/>
            <a:ext cx="4038600" cy="171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lt2"/>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sp>
        <p:nvSpPr>
          <p:cNvPr id="122" name="Google Shape;122;p17"/>
          <p:cNvSpPr txBox="1">
            <a:spLocks noGrp="1"/>
          </p:cNvSpPr>
          <p:nvPr>
            <p:ph type="title" idx="4294967295"/>
          </p:nvPr>
        </p:nvSpPr>
        <p:spPr>
          <a:xfrm>
            <a:off x="2672923" y="1925029"/>
            <a:ext cx="6039000" cy="22197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2023 </a:t>
            </a:r>
          </a:p>
          <a:p>
            <a:pPr marL="0" marR="0" lvl="0" indent="0" algn="r" defTabSz="914400" rtl="0" eaLnBrk="1" fontAlgn="auto" latinLnBrk="0" hangingPunct="1">
              <a:lnSpc>
                <a:spcPct val="90000"/>
              </a:lnSpc>
              <a:spcBef>
                <a:spcPts val="1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Facilities Management</a:t>
            </a:r>
          </a:p>
          <a:p>
            <a:pPr marL="0" marR="0" lvl="0" indent="0" algn="r" defTabSz="914400" rtl="0" eaLnBrk="1" fontAlgn="auto" latinLnBrk="0" hangingPunct="1">
              <a:lnSpc>
                <a:spcPct val="90000"/>
              </a:lnSpc>
              <a:spcBef>
                <a:spcPts val="1200"/>
              </a:spcBef>
              <a:spcAft>
                <a:spcPts val="0"/>
              </a:spcAft>
              <a:buClr>
                <a:srgbClr val="000000"/>
              </a:buClr>
              <a:buSzPts val="2400"/>
              <a:buFont typeface="Arial"/>
              <a:buNone/>
              <a:tabLst/>
              <a:defRPr/>
            </a:pPr>
            <a:r>
              <a:rPr kumimoji="0" lang="en-US" sz="1900" b="1" i="0" u="none" strike="noStrike" kern="0" cap="none" spc="0" normalizeH="0" baseline="0" noProof="0" dirty="0">
                <a:ln>
                  <a:noFill/>
                </a:ln>
                <a:solidFill>
                  <a:srgbClr val="595959"/>
                </a:solidFill>
                <a:effectLst/>
                <a:uLnTx/>
                <a:uFillTx/>
                <a:latin typeface="Arial"/>
                <a:ea typeface="Arial"/>
                <a:cs typeface="Arial"/>
                <a:sym typeface="Arial"/>
              </a:rPr>
              <a:t>Michelle Bohm</a:t>
            </a:r>
          </a:p>
          <a:p>
            <a:pPr marL="0" marR="0" lvl="0" indent="0" algn="r" defTabSz="914400" rtl="0" eaLnBrk="1" fontAlgn="auto" latinLnBrk="0" hangingPunct="1">
              <a:lnSpc>
                <a:spcPct val="90000"/>
              </a:lnSpc>
              <a:spcBef>
                <a:spcPts val="1200"/>
              </a:spcBef>
              <a:spcAft>
                <a:spcPts val="0"/>
              </a:spcAft>
              <a:buClr>
                <a:srgbClr val="000000"/>
              </a:buClr>
              <a:buSzPts val="2400"/>
              <a:buFont typeface="Arial"/>
              <a:buNone/>
              <a:tabLst/>
              <a:defRPr/>
            </a:pPr>
            <a:r>
              <a:rPr kumimoji="0" lang="en-US" sz="1900" b="1" i="0" u="none" strike="noStrike" kern="0" cap="none" spc="0" normalizeH="0" baseline="0" noProof="0" dirty="0">
                <a:ln>
                  <a:noFill/>
                </a:ln>
                <a:solidFill>
                  <a:srgbClr val="595959"/>
                </a:solidFill>
                <a:effectLst/>
                <a:uLnTx/>
                <a:uFillTx/>
                <a:latin typeface="Arial"/>
                <a:ea typeface="Arial"/>
                <a:cs typeface="Arial"/>
                <a:sym typeface="Arial"/>
              </a:rPr>
              <a:t>PBS R3 Acquisition Branch Chief</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1586813" y="978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MAS &amp; Facilities Management</a:t>
            </a:r>
            <a:endParaRPr sz="2500" b="1">
              <a:solidFill>
                <a:srgbClr val="0B5394"/>
              </a:solidFill>
            </a:endParaRPr>
          </a:p>
        </p:txBody>
      </p:sp>
      <p:sp>
        <p:nvSpPr>
          <p:cNvPr id="200" name="Google Shape;200;p26"/>
          <p:cNvSpPr txBox="1">
            <a:spLocks noGrp="1"/>
          </p:cNvSpPr>
          <p:nvPr>
            <p:ph type="subTitle" idx="1"/>
          </p:nvPr>
        </p:nvSpPr>
        <p:spPr>
          <a:xfrm>
            <a:off x="1586788" y="915206"/>
            <a:ext cx="5509200" cy="393600"/>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Use in GSA PBS</a:t>
            </a:r>
            <a:endParaRPr sz="1700"/>
          </a:p>
        </p:txBody>
      </p:sp>
      <p:sp>
        <p:nvSpPr>
          <p:cNvPr id="201" name="Google Shape;201;p26"/>
          <p:cNvSpPr txBox="1">
            <a:spLocks noGrp="1"/>
          </p:cNvSpPr>
          <p:nvPr>
            <p:ph type="body" idx="2"/>
          </p:nvPr>
        </p:nvSpPr>
        <p:spPr>
          <a:xfrm>
            <a:off x="1407487" y="1371581"/>
            <a:ext cx="5867775" cy="3559050"/>
          </a:xfrm>
          <a:prstGeom prst="rect">
            <a:avLst/>
          </a:prstGeom>
          <a:noFill/>
          <a:ln>
            <a:noFill/>
          </a:ln>
        </p:spPr>
        <p:txBody>
          <a:bodyPr spcFirstLastPara="1" wrap="square" lIns="68550" tIns="68550" rIns="68550" bIns="68550" anchor="t" anchorCtr="0">
            <a:noAutofit/>
          </a:bodyPr>
          <a:lstStyle/>
          <a:p>
            <a:pPr marL="342900" lvl="0" indent="-266700" algn="l" rtl="0">
              <a:lnSpc>
                <a:spcPct val="100000"/>
              </a:lnSpc>
              <a:spcBef>
                <a:spcPts val="0"/>
              </a:spcBef>
              <a:spcAft>
                <a:spcPts val="0"/>
              </a:spcAft>
              <a:buClr>
                <a:srgbClr val="0059A8"/>
              </a:buClr>
              <a:buSzPts val="2000"/>
              <a:buChar char="●"/>
            </a:pPr>
            <a:r>
              <a:rPr lang="en-US" sz="1500">
                <a:solidFill>
                  <a:schemeClr val="dk1"/>
                </a:solidFill>
              </a:rPr>
              <a:t>The GSA Public Buildings Service (PBS) has increased their utilization of the MAS (SIN 561210FAC) for O&amp;M and CFM requirements since 2018</a:t>
            </a:r>
            <a:br>
              <a:rPr lang="en-US" sz="1500">
                <a:solidFill>
                  <a:schemeClr val="dk1"/>
                </a:solidFill>
              </a:rPr>
            </a:br>
            <a:endParaRPr sz="1500">
              <a:solidFill>
                <a:schemeClr val="dk1"/>
              </a:solidFill>
            </a:endParaRPr>
          </a:p>
          <a:p>
            <a:pPr marL="457200" lvl="0" indent="-355600" algn="l" rtl="0">
              <a:lnSpc>
                <a:spcPct val="100000"/>
              </a:lnSpc>
              <a:spcBef>
                <a:spcPts val="0"/>
              </a:spcBef>
              <a:spcAft>
                <a:spcPts val="0"/>
              </a:spcAft>
              <a:buClr>
                <a:srgbClr val="0059A8"/>
              </a:buClr>
              <a:buSzPts val="2000"/>
              <a:buChar char="●"/>
            </a:pPr>
            <a:r>
              <a:rPr lang="en-US" sz="1500">
                <a:solidFill>
                  <a:schemeClr val="dk1"/>
                </a:solidFill>
              </a:rPr>
              <a:t>FAS recruiting competitive pool of qualified contractors to provide O&amp;M solutions on PBS properties</a:t>
            </a:r>
            <a:endParaRPr sz="1500">
              <a:solidFill>
                <a:schemeClr val="dk1"/>
              </a:solidFill>
            </a:endParaRPr>
          </a:p>
          <a:p>
            <a:pPr marL="914400" lvl="1" indent="-355600" algn="l" rtl="0">
              <a:lnSpc>
                <a:spcPct val="100000"/>
              </a:lnSpc>
              <a:spcBef>
                <a:spcPts val="0"/>
              </a:spcBef>
              <a:spcAft>
                <a:spcPts val="0"/>
              </a:spcAft>
              <a:buClr>
                <a:srgbClr val="0059A8"/>
              </a:buClr>
              <a:buSzPts val="2000"/>
              <a:buChar char="○"/>
            </a:pPr>
            <a:r>
              <a:rPr lang="en-US" sz="1500">
                <a:solidFill>
                  <a:schemeClr val="dk1"/>
                </a:solidFill>
              </a:rPr>
              <a:t>Contractors that have provided services in the past</a:t>
            </a:r>
            <a:endParaRPr sz="1500">
              <a:solidFill>
                <a:schemeClr val="dk1"/>
              </a:solidFill>
            </a:endParaRPr>
          </a:p>
          <a:p>
            <a:pPr marL="914400" lvl="1" indent="-355600" algn="l" rtl="0">
              <a:lnSpc>
                <a:spcPct val="100000"/>
              </a:lnSpc>
              <a:spcBef>
                <a:spcPts val="0"/>
              </a:spcBef>
              <a:spcAft>
                <a:spcPts val="0"/>
              </a:spcAft>
              <a:buClr>
                <a:srgbClr val="0059A8"/>
              </a:buClr>
              <a:buSzPts val="2000"/>
              <a:buChar char="○"/>
            </a:pPr>
            <a:r>
              <a:rPr lang="en-US" sz="1500">
                <a:solidFill>
                  <a:schemeClr val="dk1"/>
                </a:solidFill>
              </a:rPr>
              <a:t>Contractors that can illustrate the capability to provide O&amp;M solutions in the future</a:t>
            </a:r>
            <a:endParaRPr sz="1500">
              <a:solidFill>
                <a:schemeClr val="dk1"/>
              </a:solidFill>
            </a:endParaRPr>
          </a:p>
        </p:txBody>
      </p:sp>
      <p:sp>
        <p:nvSpPr>
          <p:cNvPr id="202" name="Google Shape;202;p26"/>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1586813" y="1872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MAS Outreach</a:t>
            </a:r>
            <a:endParaRPr sz="2500" b="1">
              <a:solidFill>
                <a:srgbClr val="0B5394"/>
              </a:solidFill>
            </a:endParaRPr>
          </a:p>
        </p:txBody>
      </p:sp>
      <p:sp>
        <p:nvSpPr>
          <p:cNvPr id="208" name="Google Shape;208;p27"/>
          <p:cNvSpPr txBox="1">
            <a:spLocks noGrp="1"/>
          </p:cNvSpPr>
          <p:nvPr>
            <p:ph type="subTitle" idx="1"/>
          </p:nvPr>
        </p:nvSpPr>
        <p:spPr>
          <a:xfrm>
            <a:off x="1586813" y="1051800"/>
            <a:ext cx="5509125" cy="393525"/>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What is being done to promote this approach?</a:t>
            </a:r>
            <a:endParaRPr sz="1700"/>
          </a:p>
        </p:txBody>
      </p:sp>
      <p:sp>
        <p:nvSpPr>
          <p:cNvPr id="209" name="Google Shape;209;p27"/>
          <p:cNvSpPr txBox="1">
            <a:spLocks noGrp="1"/>
          </p:cNvSpPr>
          <p:nvPr>
            <p:ph type="body" idx="2"/>
          </p:nvPr>
        </p:nvSpPr>
        <p:spPr>
          <a:xfrm>
            <a:off x="1525650" y="1744106"/>
            <a:ext cx="5867775" cy="3301425"/>
          </a:xfrm>
          <a:prstGeom prst="rect">
            <a:avLst/>
          </a:prstGeom>
          <a:noFill/>
          <a:ln>
            <a:noFill/>
          </a:ln>
        </p:spPr>
        <p:txBody>
          <a:bodyPr spcFirstLastPara="1" wrap="square" lIns="68550" tIns="68550" rIns="68550" bIns="68550" anchor="t" anchorCtr="0">
            <a:noAutofit/>
          </a:bodyPr>
          <a:lstStyle/>
          <a:p>
            <a:pPr marL="342900" lvl="0" indent="-241300" algn="l" rtl="0">
              <a:lnSpc>
                <a:spcPct val="100000"/>
              </a:lnSpc>
              <a:spcBef>
                <a:spcPts val="0"/>
              </a:spcBef>
              <a:spcAft>
                <a:spcPts val="0"/>
              </a:spcAft>
              <a:buClr>
                <a:srgbClr val="0059A8"/>
              </a:buClr>
              <a:buSzPts val="1700"/>
              <a:buChar char="●"/>
            </a:pPr>
            <a:r>
              <a:rPr lang="en-US" sz="1700">
                <a:solidFill>
                  <a:schemeClr val="dk1"/>
                </a:solidFill>
              </a:rPr>
              <a:t>Outreach events for all interested vendors</a:t>
            </a:r>
            <a:endParaRPr sz="1700">
              <a:solidFill>
                <a:schemeClr val="dk1"/>
              </a:solidFill>
            </a:endParaRPr>
          </a:p>
          <a:p>
            <a:pPr marL="0" lvl="0" indent="0" algn="l" rtl="0">
              <a:lnSpc>
                <a:spcPct val="100000"/>
              </a:lnSpc>
              <a:spcBef>
                <a:spcPts val="0"/>
              </a:spcBef>
              <a:spcAft>
                <a:spcPts val="0"/>
              </a:spcAft>
              <a:buSzPts val="2400"/>
              <a:buNone/>
            </a:pPr>
            <a:endParaRPr sz="1700">
              <a:solidFill>
                <a:schemeClr val="dk1"/>
              </a:solidFill>
            </a:endParaRPr>
          </a:p>
          <a:p>
            <a:pPr marL="342900" lvl="0" indent="-241300" algn="l" rtl="0">
              <a:lnSpc>
                <a:spcPct val="100000"/>
              </a:lnSpc>
              <a:spcBef>
                <a:spcPts val="0"/>
              </a:spcBef>
              <a:spcAft>
                <a:spcPts val="0"/>
              </a:spcAft>
              <a:buClr>
                <a:srgbClr val="0059A8"/>
              </a:buClr>
              <a:buSzPts val="1700"/>
              <a:buChar char="●"/>
            </a:pPr>
            <a:r>
              <a:rPr lang="en-US" sz="1700">
                <a:solidFill>
                  <a:schemeClr val="dk1"/>
                </a:solidFill>
              </a:rPr>
              <a:t>Request for Information / Sources Sought - Current MAS contract holders</a:t>
            </a:r>
            <a:br>
              <a:rPr lang="en-US" sz="1700">
                <a:solidFill>
                  <a:schemeClr val="dk1"/>
                </a:solidFill>
              </a:rPr>
            </a:br>
            <a:endParaRPr sz="1700">
              <a:solidFill>
                <a:schemeClr val="dk1"/>
              </a:solidFill>
            </a:endParaRPr>
          </a:p>
          <a:p>
            <a:pPr marL="342900" lvl="0" indent="-241300" algn="l" rtl="0">
              <a:lnSpc>
                <a:spcPct val="100000"/>
              </a:lnSpc>
              <a:spcBef>
                <a:spcPts val="0"/>
              </a:spcBef>
              <a:spcAft>
                <a:spcPts val="0"/>
              </a:spcAft>
              <a:buClr>
                <a:srgbClr val="0059A8"/>
              </a:buClr>
              <a:buSzPts val="1700"/>
              <a:buChar char="●"/>
            </a:pPr>
            <a:r>
              <a:rPr lang="en-US" sz="1700">
                <a:solidFill>
                  <a:schemeClr val="dk1"/>
                </a:solidFill>
              </a:rPr>
              <a:t>Special Item Number (SIN) Modifications - Current MAS contract holders</a:t>
            </a:r>
            <a:endParaRPr sz="1700">
              <a:solidFill>
                <a:schemeClr val="dk1"/>
              </a:solidFill>
            </a:endParaRPr>
          </a:p>
        </p:txBody>
      </p:sp>
      <p:sp>
        <p:nvSpPr>
          <p:cNvPr id="210" name="Google Shape;210;p27"/>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1586813" y="34856"/>
            <a:ext cx="5509200"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16" name="Google Shape;216;p28"/>
          <p:cNvSpPr txBox="1">
            <a:spLocks noGrp="1"/>
          </p:cNvSpPr>
          <p:nvPr>
            <p:ph type="subTitle" idx="1"/>
          </p:nvPr>
        </p:nvSpPr>
        <p:spPr>
          <a:xfrm>
            <a:off x="1586813" y="899400"/>
            <a:ext cx="5509200" cy="393600"/>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Overview of the Solicitation Procedures</a:t>
            </a:r>
            <a:endParaRPr sz="1700"/>
          </a:p>
        </p:txBody>
      </p:sp>
      <p:sp>
        <p:nvSpPr>
          <p:cNvPr id="217" name="Google Shape;217;p28"/>
          <p:cNvSpPr txBox="1">
            <a:spLocks noGrp="1"/>
          </p:cNvSpPr>
          <p:nvPr>
            <p:ph type="body" idx="2"/>
          </p:nvPr>
        </p:nvSpPr>
        <p:spPr>
          <a:xfrm>
            <a:off x="1140950" y="1389725"/>
            <a:ext cx="6800100" cy="3503400"/>
          </a:xfrm>
          <a:prstGeom prst="rect">
            <a:avLst/>
          </a:prstGeom>
          <a:noFill/>
          <a:ln>
            <a:noFill/>
          </a:ln>
        </p:spPr>
        <p:txBody>
          <a:bodyPr spcFirstLastPara="1" wrap="square" lIns="68550" tIns="68550" rIns="68550" bIns="68550" anchor="t" anchorCtr="0">
            <a:noAutofit/>
          </a:bodyPr>
          <a:lstStyle/>
          <a:p>
            <a:pPr marL="342900" marR="0" lvl="0" indent="-228600" algn="l" rtl="0">
              <a:lnSpc>
                <a:spcPct val="100000"/>
              </a:lnSpc>
              <a:spcBef>
                <a:spcPts val="0"/>
              </a:spcBef>
              <a:spcAft>
                <a:spcPts val="0"/>
              </a:spcAft>
              <a:buClr>
                <a:srgbClr val="0059A8"/>
              </a:buClr>
              <a:buSzPts val="1500"/>
              <a:buFont typeface="Arial"/>
              <a:buChar char="●"/>
            </a:pPr>
            <a:r>
              <a:rPr lang="en-US" sz="1500">
                <a:solidFill>
                  <a:schemeClr val="dk1"/>
                </a:solidFill>
              </a:rPr>
              <a:t>Procedures in FAR 8.405-3 will be followed</a:t>
            </a:r>
            <a:endParaRPr sz="1500">
              <a:solidFill>
                <a:schemeClr val="dk1"/>
              </a:solidFill>
            </a:endParaRPr>
          </a:p>
          <a:p>
            <a:pPr marL="342900" marR="0" lvl="0" indent="-228600" algn="l" rtl="0">
              <a:lnSpc>
                <a:spcPct val="100000"/>
              </a:lnSpc>
              <a:spcBef>
                <a:spcPts val="0"/>
              </a:spcBef>
              <a:spcAft>
                <a:spcPts val="0"/>
              </a:spcAft>
              <a:buClr>
                <a:srgbClr val="0059A8"/>
              </a:buClr>
              <a:buSzPts val="1500"/>
              <a:buFont typeface="Arial"/>
              <a:buChar char="●"/>
            </a:pPr>
            <a:r>
              <a:rPr lang="en-US" sz="1500">
                <a:solidFill>
                  <a:schemeClr val="dk1"/>
                </a:solidFill>
              </a:rPr>
              <a:t>Goal is to establish single-award Blanket Purchase Agreements (BPAs) between 5-10 years in length</a:t>
            </a:r>
            <a:endParaRPr sz="1500">
              <a:solidFill>
                <a:schemeClr val="dk1"/>
              </a:solidFill>
            </a:endParaRPr>
          </a:p>
          <a:p>
            <a:pPr marL="342900" marR="0" lvl="0" indent="-228600" algn="l" rtl="0">
              <a:lnSpc>
                <a:spcPct val="100000"/>
              </a:lnSpc>
              <a:spcBef>
                <a:spcPts val="0"/>
              </a:spcBef>
              <a:spcAft>
                <a:spcPts val="0"/>
              </a:spcAft>
              <a:buClr>
                <a:srgbClr val="0059A8"/>
              </a:buClr>
              <a:buSzPts val="1500"/>
              <a:buFont typeface="Arial"/>
              <a:buChar char="●"/>
            </a:pPr>
            <a:r>
              <a:rPr lang="en-US" sz="1500">
                <a:solidFill>
                  <a:schemeClr val="dk1"/>
                </a:solidFill>
              </a:rPr>
              <a:t>New procurements for building services will be conducted through a competitive process*</a:t>
            </a:r>
            <a:endParaRPr sz="1500">
              <a:solidFill>
                <a:schemeClr val="dk1"/>
              </a:solidFill>
            </a:endParaRPr>
          </a:p>
          <a:p>
            <a:pPr marL="685800" lvl="1" indent="-228600" algn="l" rtl="0">
              <a:lnSpc>
                <a:spcPct val="100000"/>
              </a:lnSpc>
              <a:spcBef>
                <a:spcPts val="0"/>
              </a:spcBef>
              <a:spcAft>
                <a:spcPts val="0"/>
              </a:spcAft>
              <a:buClr>
                <a:schemeClr val="dk1"/>
              </a:buClr>
              <a:buSzPts val="1500"/>
              <a:buChar char="○"/>
            </a:pPr>
            <a:r>
              <a:rPr lang="en-US" sz="1500">
                <a:solidFill>
                  <a:schemeClr val="dk1"/>
                </a:solidFill>
              </a:rPr>
              <a:t>Majority of O&amp;M, CFM, elevator maintenance services</a:t>
            </a:r>
            <a:endParaRPr sz="1500">
              <a:solidFill>
                <a:schemeClr val="dk1"/>
              </a:solidFill>
            </a:endParaRPr>
          </a:p>
          <a:p>
            <a:pPr marL="685800" lvl="1" indent="-228600" algn="l" rtl="0">
              <a:lnSpc>
                <a:spcPct val="100000"/>
              </a:lnSpc>
              <a:spcBef>
                <a:spcPts val="0"/>
              </a:spcBef>
              <a:spcAft>
                <a:spcPts val="0"/>
              </a:spcAft>
              <a:buClr>
                <a:schemeClr val="dk1"/>
              </a:buClr>
              <a:buSzPts val="1500"/>
              <a:buChar char="○"/>
            </a:pPr>
            <a:r>
              <a:rPr lang="en-US" sz="1500">
                <a:solidFill>
                  <a:schemeClr val="dk1"/>
                </a:solidFill>
              </a:rPr>
              <a:t>Limited stand-alone custodial services opportunities</a:t>
            </a:r>
            <a:endParaRPr sz="1500">
              <a:solidFill>
                <a:schemeClr val="dk1"/>
              </a:solidFill>
            </a:endParaRPr>
          </a:p>
          <a:p>
            <a:pPr marL="342900" marR="0" lvl="0" indent="-228600" algn="l" rtl="0">
              <a:lnSpc>
                <a:spcPct val="100000"/>
              </a:lnSpc>
              <a:spcBef>
                <a:spcPts val="0"/>
              </a:spcBef>
              <a:spcAft>
                <a:spcPts val="0"/>
              </a:spcAft>
              <a:buClr>
                <a:srgbClr val="0059A8"/>
              </a:buClr>
              <a:buSzPts val="1500"/>
              <a:buFont typeface="Arial"/>
              <a:buChar char="●"/>
            </a:pPr>
            <a:r>
              <a:rPr lang="en-US" sz="1500">
                <a:solidFill>
                  <a:schemeClr val="dk1"/>
                </a:solidFill>
              </a:rPr>
              <a:t>Utilization of small business concerns, in particular socioeconomic categories, is a priority</a:t>
            </a:r>
            <a:endParaRPr sz="1500">
              <a:solidFill>
                <a:schemeClr val="dk1"/>
              </a:solidFill>
            </a:endParaRPr>
          </a:p>
          <a:p>
            <a:pPr marL="0" lvl="0" indent="0" algn="l" rtl="0">
              <a:lnSpc>
                <a:spcPct val="100000"/>
              </a:lnSpc>
              <a:spcBef>
                <a:spcPts val="0"/>
              </a:spcBef>
              <a:spcAft>
                <a:spcPts val="0"/>
              </a:spcAft>
              <a:buSzPts val="2400"/>
              <a:buNone/>
            </a:pPr>
            <a:endParaRPr sz="1000"/>
          </a:p>
          <a:p>
            <a:pPr marL="342900" lvl="0" indent="0" algn="l" rtl="0">
              <a:lnSpc>
                <a:spcPct val="100000"/>
              </a:lnSpc>
              <a:spcBef>
                <a:spcPts val="0"/>
              </a:spcBef>
              <a:spcAft>
                <a:spcPts val="0"/>
              </a:spcAft>
              <a:buSzPts val="2400"/>
              <a:buNone/>
            </a:pPr>
            <a:r>
              <a:rPr lang="en-US" sz="1300" i="1"/>
              <a:t>*With the exception of services that are on the Procurement List maintained by the Committee for Purchase From People Who Are Blind or Severely Disabled (See FAR Subpart 8.7)</a:t>
            </a:r>
            <a:endParaRPr sz="1300" i="1"/>
          </a:p>
        </p:txBody>
      </p:sp>
      <p:sp>
        <p:nvSpPr>
          <p:cNvPr id="218" name="Google Shape;218;p28"/>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1586813" y="1872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24" name="Google Shape;224;p29"/>
          <p:cNvSpPr txBox="1">
            <a:spLocks noGrp="1"/>
          </p:cNvSpPr>
          <p:nvPr>
            <p:ph type="subTitle" idx="1"/>
          </p:nvPr>
        </p:nvSpPr>
        <p:spPr>
          <a:xfrm>
            <a:off x="1586813" y="1051800"/>
            <a:ext cx="5509125" cy="393525"/>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Overview of solicitation procedures</a:t>
            </a:r>
            <a:endParaRPr sz="1700"/>
          </a:p>
        </p:txBody>
      </p:sp>
      <p:sp>
        <p:nvSpPr>
          <p:cNvPr id="225" name="Google Shape;225;p29"/>
          <p:cNvSpPr txBox="1">
            <a:spLocks noGrp="1"/>
          </p:cNvSpPr>
          <p:nvPr>
            <p:ph type="body" idx="2"/>
          </p:nvPr>
        </p:nvSpPr>
        <p:spPr>
          <a:xfrm>
            <a:off x="1407500" y="1557675"/>
            <a:ext cx="5867700" cy="3103800"/>
          </a:xfrm>
          <a:prstGeom prst="rect">
            <a:avLst/>
          </a:prstGeom>
          <a:noFill/>
          <a:ln>
            <a:noFill/>
          </a:ln>
        </p:spPr>
        <p:txBody>
          <a:bodyPr spcFirstLastPara="1" wrap="square" lIns="68550" tIns="68550" rIns="68550" bIns="68550" anchor="t" anchorCtr="0">
            <a:noAutofit/>
          </a:bodyPr>
          <a:lstStyle/>
          <a:p>
            <a:pPr marL="342900" marR="0" lvl="0" indent="-234950" algn="l" rtl="0">
              <a:lnSpc>
                <a:spcPct val="100000"/>
              </a:lnSpc>
              <a:spcBef>
                <a:spcPts val="0"/>
              </a:spcBef>
              <a:spcAft>
                <a:spcPts val="0"/>
              </a:spcAft>
              <a:buClr>
                <a:srgbClr val="0059A8"/>
              </a:buClr>
              <a:buSzPts val="1600"/>
              <a:buFont typeface="Arial"/>
              <a:buChar char="●"/>
            </a:pPr>
            <a:r>
              <a:rPr lang="en-US" sz="1500">
                <a:solidFill>
                  <a:schemeClr val="dk1"/>
                </a:solidFill>
              </a:rPr>
              <a:t>Best-value tradeoff procedures will be utilized</a:t>
            </a:r>
            <a:br>
              <a:rPr lang="en-US" sz="1500">
                <a:solidFill>
                  <a:schemeClr val="dk1"/>
                </a:solidFill>
              </a:rPr>
            </a:br>
            <a:endParaRPr sz="1500">
              <a:solidFill>
                <a:schemeClr val="dk1"/>
              </a:solidFill>
            </a:endParaRPr>
          </a:p>
          <a:p>
            <a:pPr marL="342900" marR="0" lvl="0" indent="-234950" algn="l" rtl="0">
              <a:lnSpc>
                <a:spcPct val="100000"/>
              </a:lnSpc>
              <a:spcBef>
                <a:spcPts val="0"/>
              </a:spcBef>
              <a:spcAft>
                <a:spcPts val="0"/>
              </a:spcAft>
              <a:buClr>
                <a:srgbClr val="0059A8"/>
              </a:buClr>
              <a:buSzPts val="1600"/>
              <a:buFont typeface="Arial"/>
              <a:buChar char="●"/>
            </a:pPr>
            <a:r>
              <a:rPr lang="en-US" sz="1500">
                <a:solidFill>
                  <a:schemeClr val="dk1"/>
                </a:solidFill>
              </a:rPr>
              <a:t>Technical &gt; Total Evaluated Price</a:t>
            </a:r>
            <a:br>
              <a:rPr lang="en-US" sz="1500">
                <a:solidFill>
                  <a:schemeClr val="dk1"/>
                </a:solidFill>
              </a:rPr>
            </a:br>
            <a:endParaRPr sz="1500">
              <a:solidFill>
                <a:schemeClr val="dk1"/>
              </a:solidFill>
            </a:endParaRPr>
          </a:p>
          <a:p>
            <a:pPr marL="342900" marR="0" lvl="0" indent="-234950" algn="l" rtl="0">
              <a:lnSpc>
                <a:spcPct val="100000"/>
              </a:lnSpc>
              <a:spcBef>
                <a:spcPts val="0"/>
              </a:spcBef>
              <a:spcAft>
                <a:spcPts val="0"/>
              </a:spcAft>
              <a:buClr>
                <a:srgbClr val="0059A8"/>
              </a:buClr>
              <a:buSzPts val="1600"/>
              <a:buFont typeface="Arial"/>
              <a:buChar char="●"/>
            </a:pPr>
            <a:r>
              <a:rPr lang="en-US" sz="1500">
                <a:solidFill>
                  <a:schemeClr val="dk1"/>
                </a:solidFill>
              </a:rPr>
              <a:t>Technical Factors may include:</a:t>
            </a:r>
            <a:endParaRPr sz="1500">
              <a:solidFill>
                <a:schemeClr val="dk1"/>
              </a:solidFill>
            </a:endParaRPr>
          </a:p>
          <a:p>
            <a:pPr marL="685800" lvl="1" indent="-234950" algn="l" rtl="0">
              <a:lnSpc>
                <a:spcPct val="100000"/>
              </a:lnSpc>
              <a:spcBef>
                <a:spcPts val="0"/>
              </a:spcBef>
              <a:spcAft>
                <a:spcPts val="0"/>
              </a:spcAft>
              <a:buClr>
                <a:srgbClr val="0059A8"/>
              </a:buClr>
              <a:buSzPts val="1600"/>
              <a:buChar char="○"/>
            </a:pPr>
            <a:r>
              <a:rPr lang="en-US" sz="1500">
                <a:solidFill>
                  <a:schemeClr val="dk1"/>
                </a:solidFill>
              </a:rPr>
              <a:t>Management Plan</a:t>
            </a:r>
            <a:endParaRPr sz="1500">
              <a:solidFill>
                <a:schemeClr val="dk1"/>
              </a:solidFill>
            </a:endParaRPr>
          </a:p>
          <a:p>
            <a:pPr marL="685800" lvl="1" indent="-234950" algn="l" rtl="0">
              <a:lnSpc>
                <a:spcPct val="100000"/>
              </a:lnSpc>
              <a:spcBef>
                <a:spcPts val="0"/>
              </a:spcBef>
              <a:spcAft>
                <a:spcPts val="0"/>
              </a:spcAft>
              <a:buClr>
                <a:srgbClr val="0059A8"/>
              </a:buClr>
              <a:buSzPts val="1600"/>
              <a:buChar char="○"/>
            </a:pPr>
            <a:r>
              <a:rPr lang="en-US" sz="1500">
                <a:solidFill>
                  <a:schemeClr val="dk1"/>
                </a:solidFill>
              </a:rPr>
              <a:t>Prior Experience</a:t>
            </a:r>
            <a:endParaRPr sz="1500">
              <a:solidFill>
                <a:schemeClr val="dk1"/>
              </a:solidFill>
            </a:endParaRPr>
          </a:p>
          <a:p>
            <a:pPr marL="685800" lvl="1" indent="-234950" algn="l" rtl="0">
              <a:lnSpc>
                <a:spcPct val="100000"/>
              </a:lnSpc>
              <a:spcBef>
                <a:spcPts val="0"/>
              </a:spcBef>
              <a:spcAft>
                <a:spcPts val="0"/>
              </a:spcAft>
              <a:buClr>
                <a:srgbClr val="0059A8"/>
              </a:buClr>
              <a:buSzPts val="1600"/>
              <a:buChar char="○"/>
            </a:pPr>
            <a:r>
              <a:rPr lang="en-US" sz="1500">
                <a:solidFill>
                  <a:schemeClr val="dk1"/>
                </a:solidFill>
              </a:rPr>
              <a:t>Relevant Past Performance</a:t>
            </a:r>
            <a:endParaRPr sz="1500">
              <a:solidFill>
                <a:schemeClr val="dk1"/>
              </a:solidFill>
            </a:endParaRPr>
          </a:p>
          <a:p>
            <a:pPr marL="685800" lvl="1" indent="-234950" algn="l" rtl="0">
              <a:lnSpc>
                <a:spcPct val="100000"/>
              </a:lnSpc>
              <a:spcBef>
                <a:spcPts val="0"/>
              </a:spcBef>
              <a:spcAft>
                <a:spcPts val="0"/>
              </a:spcAft>
              <a:buClr>
                <a:srgbClr val="0059A8"/>
              </a:buClr>
              <a:buSzPts val="1600"/>
              <a:buChar char="○"/>
            </a:pPr>
            <a:r>
              <a:rPr lang="en-US" sz="1500">
                <a:solidFill>
                  <a:schemeClr val="dk1"/>
                </a:solidFill>
              </a:rPr>
              <a:t>Small Business Socioeconomic Designation</a:t>
            </a:r>
            <a:endParaRPr sz="1500">
              <a:solidFill>
                <a:schemeClr val="dk1"/>
              </a:solidFill>
            </a:endParaRPr>
          </a:p>
        </p:txBody>
      </p:sp>
      <p:sp>
        <p:nvSpPr>
          <p:cNvPr id="226" name="Google Shape;226;p29"/>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1586813" y="19206"/>
            <a:ext cx="5509200"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32" name="Google Shape;232;p30"/>
          <p:cNvSpPr txBox="1">
            <a:spLocks noGrp="1"/>
          </p:cNvSpPr>
          <p:nvPr>
            <p:ph type="subTitle" idx="1"/>
          </p:nvPr>
        </p:nvSpPr>
        <p:spPr>
          <a:xfrm>
            <a:off x="1586813" y="899400"/>
            <a:ext cx="5509200" cy="393600"/>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Management Plan Factor for O&amp;M/CFM Services</a:t>
            </a:r>
            <a:endParaRPr sz="1700"/>
          </a:p>
        </p:txBody>
      </p:sp>
      <p:sp>
        <p:nvSpPr>
          <p:cNvPr id="233" name="Google Shape;233;p30"/>
          <p:cNvSpPr txBox="1">
            <a:spLocks noGrp="1"/>
          </p:cNvSpPr>
          <p:nvPr>
            <p:ph type="body" idx="2"/>
          </p:nvPr>
        </p:nvSpPr>
        <p:spPr>
          <a:xfrm>
            <a:off x="1228175" y="1359875"/>
            <a:ext cx="5867700" cy="2932500"/>
          </a:xfrm>
          <a:prstGeom prst="rect">
            <a:avLst/>
          </a:prstGeom>
          <a:noFill/>
          <a:ln>
            <a:noFill/>
          </a:ln>
        </p:spPr>
        <p:txBody>
          <a:bodyPr spcFirstLastPara="1" wrap="square" lIns="68550" tIns="68550" rIns="68550" bIns="68550" anchor="t" anchorCtr="0">
            <a:noAutofit/>
          </a:bodyPr>
          <a:lstStyle/>
          <a:p>
            <a:pPr marL="342900" marR="0" lvl="0" indent="-228600" algn="l" rtl="0">
              <a:lnSpc>
                <a:spcPct val="100000"/>
              </a:lnSpc>
              <a:spcBef>
                <a:spcPts val="0"/>
              </a:spcBef>
              <a:spcAft>
                <a:spcPts val="0"/>
              </a:spcAft>
              <a:buClr>
                <a:srgbClr val="0059A8"/>
              </a:buClr>
              <a:buSzPts val="1500"/>
              <a:buFont typeface="Arial"/>
              <a:buChar char="●"/>
            </a:pPr>
            <a:r>
              <a:rPr lang="en-US" sz="1500">
                <a:solidFill>
                  <a:schemeClr val="dk1"/>
                </a:solidFill>
              </a:rPr>
              <a:t>Management Approach</a:t>
            </a: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Staffing Plan</a:t>
            </a: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Monthly Progress and Communications Plan</a:t>
            </a: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Quality Control Plan</a:t>
            </a:r>
            <a:br>
              <a:rPr lang="en-US" sz="1500">
                <a:solidFill>
                  <a:schemeClr val="dk1"/>
                </a:solidFill>
              </a:rPr>
            </a:br>
            <a:endParaRPr sz="1500">
              <a:solidFill>
                <a:schemeClr val="dk1"/>
              </a:solidFill>
            </a:endParaRPr>
          </a:p>
          <a:p>
            <a:pPr marL="342900" marR="0" lvl="0" indent="-228600" algn="l" rtl="0">
              <a:lnSpc>
                <a:spcPct val="100000"/>
              </a:lnSpc>
              <a:spcBef>
                <a:spcPts val="0"/>
              </a:spcBef>
              <a:spcAft>
                <a:spcPts val="0"/>
              </a:spcAft>
              <a:buClr>
                <a:srgbClr val="0059A8"/>
              </a:buClr>
              <a:buSzPts val="1500"/>
              <a:buFont typeface="Arial"/>
              <a:buChar char="●"/>
            </a:pPr>
            <a:r>
              <a:rPr lang="en-US" sz="1500">
                <a:solidFill>
                  <a:schemeClr val="dk1"/>
                </a:solidFill>
              </a:rPr>
              <a:t>Technical Approach</a:t>
            </a: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Preventive/Predictive Maintenance Plan</a:t>
            </a: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NCMMS Usage and Data Management</a:t>
            </a: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Repair Plan</a:t>
            </a: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Project Management and Alteration Project Assistance Plan</a:t>
            </a: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Energy &amp; Water Conservation Approach</a:t>
            </a:r>
            <a:endParaRPr sz="1500">
              <a:solidFill>
                <a:schemeClr val="dk1"/>
              </a:solidFill>
            </a:endParaRPr>
          </a:p>
        </p:txBody>
      </p:sp>
      <p:sp>
        <p:nvSpPr>
          <p:cNvPr id="234" name="Google Shape;234;p30"/>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1586813" y="1872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40" name="Google Shape;240;p31"/>
          <p:cNvSpPr txBox="1">
            <a:spLocks noGrp="1"/>
          </p:cNvSpPr>
          <p:nvPr>
            <p:ph type="subTitle" idx="1"/>
          </p:nvPr>
        </p:nvSpPr>
        <p:spPr>
          <a:xfrm>
            <a:off x="1586813" y="1051800"/>
            <a:ext cx="5509125" cy="393525"/>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Prior Experience Factor</a:t>
            </a:r>
            <a:endParaRPr sz="1700"/>
          </a:p>
        </p:txBody>
      </p:sp>
      <p:sp>
        <p:nvSpPr>
          <p:cNvPr id="241" name="Google Shape;241;p31"/>
          <p:cNvSpPr txBox="1">
            <a:spLocks noGrp="1"/>
          </p:cNvSpPr>
          <p:nvPr>
            <p:ph type="body" idx="2"/>
          </p:nvPr>
        </p:nvSpPr>
        <p:spPr>
          <a:xfrm>
            <a:off x="1401281" y="1586588"/>
            <a:ext cx="5992200" cy="3458925"/>
          </a:xfrm>
          <a:prstGeom prst="rect">
            <a:avLst/>
          </a:prstGeom>
          <a:noFill/>
          <a:ln>
            <a:noFill/>
          </a:ln>
        </p:spPr>
        <p:txBody>
          <a:bodyPr spcFirstLastPara="1" wrap="square" lIns="68550" tIns="68550" rIns="68550" bIns="68550" anchor="t" anchorCtr="0">
            <a:noAutofit/>
          </a:bodyPr>
          <a:lstStyle/>
          <a:p>
            <a:pPr marL="342900" lvl="0" indent="-234950" algn="l" rtl="0">
              <a:lnSpc>
                <a:spcPct val="100000"/>
              </a:lnSpc>
              <a:spcBef>
                <a:spcPts val="0"/>
              </a:spcBef>
              <a:spcAft>
                <a:spcPts val="0"/>
              </a:spcAft>
              <a:buClr>
                <a:srgbClr val="0059A8"/>
              </a:buClr>
              <a:buSzPts val="1600"/>
              <a:buChar char="●"/>
            </a:pPr>
            <a:r>
              <a:rPr lang="en-US" sz="1500">
                <a:solidFill>
                  <a:schemeClr val="dk1"/>
                </a:solidFill>
              </a:rPr>
              <a:t>Measures the breadth, depth and relevance of contractor’s prior experience in performing similar projects</a:t>
            </a:r>
            <a:br>
              <a:rPr lang="en-US" sz="1500">
                <a:solidFill>
                  <a:schemeClr val="dk1"/>
                </a:solidFill>
              </a:rPr>
            </a:br>
            <a:endParaRPr sz="1500">
              <a:solidFill>
                <a:schemeClr val="dk1"/>
              </a:solidFill>
            </a:endParaRPr>
          </a:p>
          <a:p>
            <a:pPr marL="342900" lvl="0" indent="-234950" algn="l" rtl="0">
              <a:lnSpc>
                <a:spcPct val="100000"/>
              </a:lnSpc>
              <a:spcBef>
                <a:spcPts val="0"/>
              </a:spcBef>
              <a:spcAft>
                <a:spcPts val="0"/>
              </a:spcAft>
              <a:buClr>
                <a:srgbClr val="0059A8"/>
              </a:buClr>
              <a:buSzPts val="1600"/>
              <a:buChar char="●"/>
            </a:pPr>
            <a:r>
              <a:rPr lang="en-US" sz="1500">
                <a:solidFill>
                  <a:schemeClr val="dk1"/>
                </a:solidFill>
              </a:rPr>
              <a:t>Measures the number of opportunities the contractor has had to learn by doing</a:t>
            </a:r>
            <a:br>
              <a:rPr lang="en-US" sz="1500">
                <a:solidFill>
                  <a:schemeClr val="dk1"/>
                </a:solidFill>
              </a:rPr>
            </a:br>
            <a:endParaRPr sz="1500">
              <a:solidFill>
                <a:schemeClr val="dk1"/>
              </a:solidFill>
            </a:endParaRPr>
          </a:p>
          <a:p>
            <a:pPr marL="342900" lvl="0" indent="-234950" algn="l" rtl="0">
              <a:lnSpc>
                <a:spcPct val="100000"/>
              </a:lnSpc>
              <a:spcBef>
                <a:spcPts val="0"/>
              </a:spcBef>
              <a:spcAft>
                <a:spcPts val="0"/>
              </a:spcAft>
              <a:buClr>
                <a:srgbClr val="0059A8"/>
              </a:buClr>
              <a:buSzPts val="1600"/>
              <a:buChar char="●"/>
            </a:pPr>
            <a:r>
              <a:rPr lang="en-US" sz="1500">
                <a:solidFill>
                  <a:schemeClr val="dk1"/>
                </a:solidFill>
              </a:rPr>
              <a:t>The experience of teaming partners and subcontractors who will have meaningful involvement in performing the work may be considered when evaluating the prime contractor</a:t>
            </a:r>
            <a:endParaRPr sz="1500">
              <a:solidFill>
                <a:schemeClr val="dk1"/>
              </a:solidFill>
            </a:endParaRPr>
          </a:p>
        </p:txBody>
      </p:sp>
      <p:sp>
        <p:nvSpPr>
          <p:cNvPr id="242" name="Google Shape;242;p31"/>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1586813" y="1872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48" name="Google Shape;248;p32"/>
          <p:cNvSpPr txBox="1">
            <a:spLocks noGrp="1"/>
          </p:cNvSpPr>
          <p:nvPr>
            <p:ph type="subTitle" idx="1"/>
          </p:nvPr>
        </p:nvSpPr>
        <p:spPr>
          <a:xfrm>
            <a:off x="1586813" y="1051800"/>
            <a:ext cx="5509125" cy="393525"/>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Relevant Past Performance Factor</a:t>
            </a:r>
            <a:endParaRPr sz="1700"/>
          </a:p>
        </p:txBody>
      </p:sp>
      <p:sp>
        <p:nvSpPr>
          <p:cNvPr id="249" name="Google Shape;249;p32"/>
          <p:cNvSpPr txBox="1">
            <a:spLocks noGrp="1"/>
          </p:cNvSpPr>
          <p:nvPr>
            <p:ph type="body" idx="2"/>
          </p:nvPr>
        </p:nvSpPr>
        <p:spPr>
          <a:xfrm>
            <a:off x="1401281" y="1586588"/>
            <a:ext cx="5992200" cy="3458925"/>
          </a:xfrm>
          <a:prstGeom prst="rect">
            <a:avLst/>
          </a:prstGeom>
          <a:noFill/>
          <a:ln>
            <a:noFill/>
          </a:ln>
        </p:spPr>
        <p:txBody>
          <a:bodyPr spcFirstLastPara="1" wrap="square" lIns="68550" tIns="68550" rIns="68550" bIns="68550" anchor="t" anchorCtr="0">
            <a:noAutofit/>
          </a:bodyPr>
          <a:lstStyle/>
          <a:p>
            <a:pPr marL="342900" lvl="0" indent="-234950" algn="l" rtl="0">
              <a:lnSpc>
                <a:spcPct val="100000"/>
              </a:lnSpc>
              <a:spcBef>
                <a:spcPts val="0"/>
              </a:spcBef>
              <a:spcAft>
                <a:spcPts val="0"/>
              </a:spcAft>
              <a:buClr>
                <a:srgbClr val="0059A8"/>
              </a:buClr>
              <a:buSzPts val="1600"/>
              <a:buChar char="●"/>
            </a:pPr>
            <a:r>
              <a:rPr lang="en-US" sz="1500">
                <a:solidFill>
                  <a:schemeClr val="dk1"/>
                </a:solidFill>
              </a:rPr>
              <a:t>Measures the quality of the contractor’s past performance in performing projects of similar size, scope and complexity to the one described in the solicitation</a:t>
            </a:r>
            <a:br>
              <a:rPr lang="en-US" sz="1500">
                <a:solidFill>
                  <a:schemeClr val="dk1"/>
                </a:solidFill>
              </a:rPr>
            </a:br>
            <a:endParaRPr sz="1500">
              <a:solidFill>
                <a:schemeClr val="dk1"/>
              </a:solidFill>
            </a:endParaRPr>
          </a:p>
          <a:p>
            <a:pPr marL="342900" lvl="0" indent="-234950" algn="l" rtl="0">
              <a:lnSpc>
                <a:spcPct val="100000"/>
              </a:lnSpc>
              <a:spcBef>
                <a:spcPts val="0"/>
              </a:spcBef>
              <a:spcAft>
                <a:spcPts val="0"/>
              </a:spcAft>
              <a:buClr>
                <a:srgbClr val="0059A8"/>
              </a:buClr>
              <a:buSzPts val="1600"/>
              <a:buChar char="●"/>
            </a:pPr>
            <a:r>
              <a:rPr lang="en-US" sz="1500">
                <a:solidFill>
                  <a:schemeClr val="dk1"/>
                </a:solidFill>
              </a:rPr>
              <a:t>Evaluation is based upon questionnaires completed and submitted by the contractor’s customers and/or building owners</a:t>
            </a:r>
            <a:br>
              <a:rPr lang="en-US" sz="1500">
                <a:solidFill>
                  <a:schemeClr val="dk1"/>
                </a:solidFill>
              </a:rPr>
            </a:br>
            <a:endParaRPr sz="1500">
              <a:solidFill>
                <a:schemeClr val="dk1"/>
              </a:solidFill>
            </a:endParaRPr>
          </a:p>
          <a:p>
            <a:pPr marL="342900" lvl="0" indent="-234950" algn="l" rtl="0">
              <a:lnSpc>
                <a:spcPct val="100000"/>
              </a:lnSpc>
              <a:spcBef>
                <a:spcPts val="0"/>
              </a:spcBef>
              <a:spcAft>
                <a:spcPts val="0"/>
              </a:spcAft>
              <a:buClr>
                <a:srgbClr val="0059A8"/>
              </a:buClr>
              <a:buSzPts val="1600"/>
              <a:buChar char="●"/>
            </a:pPr>
            <a:r>
              <a:rPr lang="en-US" sz="1500">
                <a:solidFill>
                  <a:schemeClr val="dk1"/>
                </a:solidFill>
              </a:rPr>
              <a:t>The Government reserves the right to conduct interviews in connection with additional projects it may be aware of</a:t>
            </a:r>
            <a:endParaRPr sz="1500">
              <a:solidFill>
                <a:schemeClr val="dk1"/>
              </a:solidFill>
            </a:endParaRPr>
          </a:p>
          <a:p>
            <a:pPr marL="342900" lvl="0" indent="0" algn="l" rtl="0">
              <a:lnSpc>
                <a:spcPct val="100000"/>
              </a:lnSpc>
              <a:spcBef>
                <a:spcPts val="0"/>
              </a:spcBef>
              <a:spcAft>
                <a:spcPts val="0"/>
              </a:spcAft>
              <a:buSzPts val="2400"/>
              <a:buNone/>
            </a:pPr>
            <a:endParaRPr>
              <a:solidFill>
                <a:schemeClr val="dk1"/>
              </a:solidFill>
            </a:endParaRPr>
          </a:p>
        </p:txBody>
      </p:sp>
      <p:sp>
        <p:nvSpPr>
          <p:cNvPr id="250" name="Google Shape;250;p32"/>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1586813" y="1872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56" name="Google Shape;256;p33"/>
          <p:cNvSpPr txBox="1">
            <a:spLocks noGrp="1"/>
          </p:cNvSpPr>
          <p:nvPr>
            <p:ph type="subTitle" idx="1"/>
          </p:nvPr>
        </p:nvSpPr>
        <p:spPr>
          <a:xfrm>
            <a:off x="1586813" y="1051800"/>
            <a:ext cx="5509125" cy="393525"/>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Small Business Socioeconomic Factor</a:t>
            </a:r>
            <a:endParaRPr sz="1700"/>
          </a:p>
        </p:txBody>
      </p:sp>
      <p:sp>
        <p:nvSpPr>
          <p:cNvPr id="257" name="Google Shape;257;p33"/>
          <p:cNvSpPr txBox="1">
            <a:spLocks noGrp="1"/>
          </p:cNvSpPr>
          <p:nvPr>
            <p:ph type="body" idx="2"/>
          </p:nvPr>
        </p:nvSpPr>
        <p:spPr>
          <a:xfrm>
            <a:off x="1401281" y="1586588"/>
            <a:ext cx="5992200" cy="3458925"/>
          </a:xfrm>
          <a:prstGeom prst="rect">
            <a:avLst/>
          </a:prstGeom>
          <a:noFill/>
          <a:ln>
            <a:noFill/>
          </a:ln>
        </p:spPr>
        <p:txBody>
          <a:bodyPr spcFirstLastPara="1" wrap="square" lIns="68550" tIns="68550" rIns="68550" bIns="68550" anchor="t" anchorCtr="0">
            <a:noAutofit/>
          </a:bodyPr>
          <a:lstStyle/>
          <a:p>
            <a:pPr marL="342900" lvl="0" indent="-228600" algn="l" rtl="0">
              <a:lnSpc>
                <a:spcPct val="115000"/>
              </a:lnSpc>
              <a:spcBef>
                <a:spcPts val="0"/>
              </a:spcBef>
              <a:spcAft>
                <a:spcPts val="0"/>
              </a:spcAft>
              <a:buClr>
                <a:srgbClr val="0059A8"/>
              </a:buClr>
              <a:buSzPts val="1500"/>
              <a:buChar char="●"/>
            </a:pPr>
            <a:r>
              <a:rPr lang="en-US">
                <a:solidFill>
                  <a:schemeClr val="dk1"/>
                </a:solidFill>
              </a:rPr>
              <a:t>Considers whether an offeror is a small business and if so, with any socioeconomic category designations</a:t>
            </a:r>
            <a:endParaRPr>
              <a:solidFill>
                <a:schemeClr val="dk1"/>
              </a:solidFill>
            </a:endParaRPr>
          </a:p>
          <a:p>
            <a:pPr marL="685800" lvl="1" indent="-228600" algn="l" rtl="0">
              <a:lnSpc>
                <a:spcPct val="115000"/>
              </a:lnSpc>
              <a:spcBef>
                <a:spcPts val="0"/>
              </a:spcBef>
              <a:spcAft>
                <a:spcPts val="0"/>
              </a:spcAft>
              <a:buClr>
                <a:srgbClr val="0059A8"/>
              </a:buClr>
              <a:buSzPts val="1500"/>
              <a:buChar char="○"/>
            </a:pPr>
            <a:r>
              <a:rPr lang="en-US">
                <a:solidFill>
                  <a:schemeClr val="dk1"/>
                </a:solidFill>
              </a:rPr>
              <a:t>Small disadvantaged business (SDB)</a:t>
            </a:r>
            <a:endParaRPr>
              <a:solidFill>
                <a:schemeClr val="dk1"/>
              </a:solidFill>
            </a:endParaRPr>
          </a:p>
          <a:p>
            <a:pPr marL="685800" lvl="1" indent="-228600" algn="l" rtl="0">
              <a:lnSpc>
                <a:spcPct val="115000"/>
              </a:lnSpc>
              <a:spcBef>
                <a:spcPts val="0"/>
              </a:spcBef>
              <a:spcAft>
                <a:spcPts val="0"/>
              </a:spcAft>
              <a:buClr>
                <a:srgbClr val="0059A8"/>
              </a:buClr>
              <a:buSzPts val="1500"/>
              <a:buChar char="○"/>
            </a:pPr>
            <a:r>
              <a:rPr lang="en-US">
                <a:solidFill>
                  <a:schemeClr val="dk1"/>
                </a:solidFill>
              </a:rPr>
              <a:t>Women-owned small business (WOSB)</a:t>
            </a:r>
            <a:endParaRPr>
              <a:solidFill>
                <a:schemeClr val="dk1"/>
              </a:solidFill>
            </a:endParaRPr>
          </a:p>
          <a:p>
            <a:pPr marL="685800" lvl="1" indent="-228600" algn="l" rtl="0">
              <a:lnSpc>
                <a:spcPct val="115000"/>
              </a:lnSpc>
              <a:spcBef>
                <a:spcPts val="0"/>
              </a:spcBef>
              <a:spcAft>
                <a:spcPts val="0"/>
              </a:spcAft>
              <a:buClr>
                <a:srgbClr val="0059A8"/>
              </a:buClr>
              <a:buSzPts val="1500"/>
              <a:buChar char="○"/>
            </a:pPr>
            <a:r>
              <a:rPr lang="en-US">
                <a:solidFill>
                  <a:schemeClr val="dk1"/>
                </a:solidFill>
              </a:rPr>
              <a:t>Service disabled veteran-owned small business (SDVOSB)</a:t>
            </a:r>
            <a:endParaRPr>
              <a:solidFill>
                <a:schemeClr val="dk1"/>
              </a:solidFill>
            </a:endParaRPr>
          </a:p>
          <a:p>
            <a:pPr marL="685800" lvl="1" indent="-228600" algn="l" rtl="0">
              <a:lnSpc>
                <a:spcPct val="115000"/>
              </a:lnSpc>
              <a:spcBef>
                <a:spcPts val="0"/>
              </a:spcBef>
              <a:spcAft>
                <a:spcPts val="0"/>
              </a:spcAft>
              <a:buClr>
                <a:srgbClr val="0059A8"/>
              </a:buClr>
              <a:buSzPts val="1500"/>
              <a:buChar char="○"/>
            </a:pPr>
            <a:r>
              <a:rPr lang="en-US">
                <a:solidFill>
                  <a:schemeClr val="dk1"/>
                </a:solidFill>
              </a:rPr>
              <a:t>HUBZone small business (HUBZone)</a:t>
            </a:r>
            <a:br>
              <a:rPr lang="en-US">
                <a:solidFill>
                  <a:schemeClr val="dk1"/>
                </a:solidFill>
              </a:rPr>
            </a:br>
            <a:endParaRPr>
              <a:solidFill>
                <a:schemeClr val="dk1"/>
              </a:solidFill>
            </a:endParaRPr>
          </a:p>
          <a:p>
            <a:pPr marL="342900" lvl="0" indent="-228600" algn="l" rtl="0">
              <a:lnSpc>
                <a:spcPct val="115000"/>
              </a:lnSpc>
              <a:spcBef>
                <a:spcPts val="0"/>
              </a:spcBef>
              <a:spcAft>
                <a:spcPts val="0"/>
              </a:spcAft>
              <a:buClr>
                <a:srgbClr val="0059A8"/>
              </a:buClr>
              <a:buSzPts val="1500"/>
              <a:buChar char="●"/>
            </a:pPr>
            <a:r>
              <a:rPr lang="en-US">
                <a:solidFill>
                  <a:schemeClr val="dk1"/>
                </a:solidFill>
              </a:rPr>
              <a:t>Additional credit offered to vendors with additional socioeconomic category designations</a:t>
            </a:r>
            <a:endParaRPr>
              <a:solidFill>
                <a:schemeClr val="dk1"/>
              </a:solidFill>
            </a:endParaRPr>
          </a:p>
          <a:p>
            <a:pPr marL="342900" lvl="0" indent="0" algn="l" rtl="0">
              <a:lnSpc>
                <a:spcPct val="100000"/>
              </a:lnSpc>
              <a:spcBef>
                <a:spcPts val="0"/>
              </a:spcBef>
              <a:spcAft>
                <a:spcPts val="0"/>
              </a:spcAft>
              <a:buSzPts val="2400"/>
              <a:buNone/>
            </a:pPr>
            <a:endParaRPr>
              <a:solidFill>
                <a:schemeClr val="dk1"/>
              </a:solidFill>
            </a:endParaRPr>
          </a:p>
        </p:txBody>
      </p:sp>
      <p:sp>
        <p:nvSpPr>
          <p:cNvPr id="258" name="Google Shape;258;p33"/>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1586813" y="1872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64" name="Google Shape;264;p34"/>
          <p:cNvSpPr txBox="1">
            <a:spLocks noGrp="1"/>
          </p:cNvSpPr>
          <p:nvPr>
            <p:ph type="subTitle" idx="1"/>
          </p:nvPr>
        </p:nvSpPr>
        <p:spPr>
          <a:xfrm>
            <a:off x="1586813" y="1051800"/>
            <a:ext cx="5509125" cy="393525"/>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Contractor Team Arrangements</a:t>
            </a:r>
            <a:endParaRPr sz="1700"/>
          </a:p>
        </p:txBody>
      </p:sp>
      <p:sp>
        <p:nvSpPr>
          <p:cNvPr id="265" name="Google Shape;265;p34"/>
          <p:cNvSpPr txBox="1">
            <a:spLocks noGrp="1"/>
          </p:cNvSpPr>
          <p:nvPr>
            <p:ph type="body" idx="2"/>
          </p:nvPr>
        </p:nvSpPr>
        <p:spPr>
          <a:xfrm>
            <a:off x="1525650" y="1744106"/>
            <a:ext cx="5867775" cy="3301425"/>
          </a:xfrm>
          <a:prstGeom prst="rect">
            <a:avLst/>
          </a:prstGeom>
          <a:noFill/>
          <a:ln>
            <a:noFill/>
          </a:ln>
        </p:spPr>
        <p:txBody>
          <a:bodyPr spcFirstLastPara="1" wrap="square" lIns="68550" tIns="68550" rIns="68550" bIns="68550" anchor="t" anchorCtr="0">
            <a:noAutofit/>
          </a:bodyPr>
          <a:lstStyle/>
          <a:p>
            <a:pPr marL="342900" marR="0" lvl="0" indent="-228600" algn="l" rtl="0">
              <a:lnSpc>
                <a:spcPct val="100000"/>
              </a:lnSpc>
              <a:spcBef>
                <a:spcPts val="0"/>
              </a:spcBef>
              <a:spcAft>
                <a:spcPts val="0"/>
              </a:spcAft>
              <a:buClr>
                <a:srgbClr val="0059A8"/>
              </a:buClr>
              <a:buSzPts val="1500"/>
              <a:buFont typeface="Arial"/>
              <a:buChar char="●"/>
            </a:pPr>
            <a:r>
              <a:rPr lang="en-US">
                <a:solidFill>
                  <a:schemeClr val="dk1"/>
                </a:solidFill>
              </a:rPr>
              <a:t>Use of Contractor Team Arrangements (CTAs) is encouraged in order for vendors to provide a total solution</a:t>
            </a:r>
            <a:br>
              <a:rPr lang="en-US">
                <a:solidFill>
                  <a:schemeClr val="dk1"/>
                </a:solidFill>
              </a:rPr>
            </a:br>
            <a:endParaRPr>
              <a:solidFill>
                <a:schemeClr val="dk1"/>
              </a:solidFill>
            </a:endParaRPr>
          </a:p>
          <a:p>
            <a:pPr marL="342900" marR="0" lvl="0" indent="-228600" algn="l" rtl="0">
              <a:lnSpc>
                <a:spcPct val="100000"/>
              </a:lnSpc>
              <a:spcBef>
                <a:spcPts val="0"/>
              </a:spcBef>
              <a:spcAft>
                <a:spcPts val="0"/>
              </a:spcAft>
              <a:buClr>
                <a:srgbClr val="0059A8"/>
              </a:buClr>
              <a:buSzPts val="1500"/>
              <a:buFont typeface="Arial"/>
              <a:buChar char="●"/>
            </a:pPr>
            <a:r>
              <a:rPr lang="en-US">
                <a:solidFill>
                  <a:schemeClr val="dk1"/>
                </a:solidFill>
              </a:rPr>
              <a:t>More information on GSA Schedule CTAs:  </a:t>
            </a:r>
            <a:r>
              <a:rPr lang="en-US" u="sng">
                <a:solidFill>
                  <a:schemeClr val="hlink"/>
                </a:solidFill>
                <a:hlinkClick r:id="rId3"/>
              </a:rPr>
              <a:t>https://www.gsa.gov/buying-selling/purchasing-programs/gsa-schedules/schedule-features/contractor-team-arrangements</a:t>
            </a:r>
            <a:r>
              <a:rPr lang="en-US">
                <a:solidFill>
                  <a:schemeClr val="dk1"/>
                </a:solidFill>
              </a:rPr>
              <a:t> </a:t>
            </a:r>
            <a:endParaRPr>
              <a:solidFill>
                <a:schemeClr val="dk1"/>
              </a:solidFill>
            </a:endParaRPr>
          </a:p>
        </p:txBody>
      </p:sp>
      <p:sp>
        <p:nvSpPr>
          <p:cNvPr id="266" name="Google Shape;266;p34"/>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subTitle" idx="1"/>
          </p:nvPr>
        </p:nvSpPr>
        <p:spPr>
          <a:xfrm>
            <a:off x="1586813" y="1051800"/>
            <a:ext cx="5509200" cy="393600"/>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Special Item Numbers (SINs)</a:t>
            </a:r>
            <a:endParaRPr sz="1700"/>
          </a:p>
        </p:txBody>
      </p:sp>
      <p:sp>
        <p:nvSpPr>
          <p:cNvPr id="272" name="Google Shape;272;p35"/>
          <p:cNvSpPr txBox="1">
            <a:spLocks noGrp="1"/>
          </p:cNvSpPr>
          <p:nvPr>
            <p:ph type="body" idx="2"/>
          </p:nvPr>
        </p:nvSpPr>
        <p:spPr>
          <a:xfrm>
            <a:off x="1525650" y="1744106"/>
            <a:ext cx="5867775" cy="3301425"/>
          </a:xfrm>
          <a:prstGeom prst="rect">
            <a:avLst/>
          </a:prstGeom>
          <a:noFill/>
          <a:ln>
            <a:noFill/>
          </a:ln>
        </p:spPr>
        <p:txBody>
          <a:bodyPr spcFirstLastPara="1" wrap="square" lIns="68550" tIns="68550" rIns="68550" bIns="68550" anchor="t" anchorCtr="0">
            <a:noAutofit/>
          </a:bodyPr>
          <a:lstStyle/>
          <a:p>
            <a:pPr marL="342900" marR="0" lvl="0" indent="-247650" algn="l" rtl="0">
              <a:lnSpc>
                <a:spcPct val="100000"/>
              </a:lnSpc>
              <a:spcBef>
                <a:spcPts val="0"/>
              </a:spcBef>
              <a:spcAft>
                <a:spcPts val="0"/>
              </a:spcAft>
              <a:buClr>
                <a:srgbClr val="0059A8"/>
              </a:buClr>
              <a:buSzPts val="1800"/>
              <a:buFont typeface="Arial"/>
              <a:buChar char="●"/>
            </a:pPr>
            <a:r>
              <a:rPr lang="en-US" sz="1500">
                <a:solidFill>
                  <a:schemeClr val="dk1"/>
                </a:solidFill>
              </a:rPr>
              <a:t>Vendors will be required to have certain SINs awarded under their MAS contract in order to be considered eligible</a:t>
            </a:r>
            <a:br>
              <a:rPr lang="en-US" sz="1500">
                <a:solidFill>
                  <a:schemeClr val="dk1"/>
                </a:solidFill>
              </a:rPr>
            </a:br>
            <a:endParaRPr sz="1500">
              <a:solidFill>
                <a:schemeClr val="dk1"/>
              </a:solidFill>
            </a:endParaRPr>
          </a:p>
          <a:p>
            <a:pPr marL="342900" marR="0" lvl="0" indent="-247650" algn="l" rtl="0">
              <a:lnSpc>
                <a:spcPct val="100000"/>
              </a:lnSpc>
              <a:spcBef>
                <a:spcPts val="0"/>
              </a:spcBef>
              <a:spcAft>
                <a:spcPts val="0"/>
              </a:spcAft>
              <a:buClr>
                <a:srgbClr val="0059A8"/>
              </a:buClr>
              <a:buSzPts val="1800"/>
              <a:buFont typeface="Arial"/>
              <a:buChar char="●"/>
            </a:pPr>
            <a:r>
              <a:rPr lang="en-US" sz="1500">
                <a:solidFill>
                  <a:schemeClr val="dk1"/>
                </a:solidFill>
              </a:rPr>
              <a:t>If necessary, existing vendors must modify their MAS contracts to satisfy these requirements</a:t>
            </a:r>
            <a:br>
              <a:rPr lang="en-US" sz="1500">
                <a:solidFill>
                  <a:schemeClr val="dk1"/>
                </a:solidFill>
              </a:rPr>
            </a:br>
            <a:endParaRPr sz="1500">
              <a:solidFill>
                <a:schemeClr val="dk1"/>
              </a:solidFill>
            </a:endParaRPr>
          </a:p>
          <a:p>
            <a:pPr marL="342900" marR="0" lvl="0" indent="-247650" algn="l" rtl="0">
              <a:lnSpc>
                <a:spcPct val="100000"/>
              </a:lnSpc>
              <a:spcBef>
                <a:spcPts val="0"/>
              </a:spcBef>
              <a:spcAft>
                <a:spcPts val="0"/>
              </a:spcAft>
              <a:buClr>
                <a:srgbClr val="0059A8"/>
              </a:buClr>
              <a:buSzPts val="1800"/>
              <a:buFont typeface="Arial"/>
              <a:buChar char="●"/>
            </a:pPr>
            <a:r>
              <a:rPr lang="en-US" sz="1500">
                <a:solidFill>
                  <a:schemeClr val="dk1"/>
                </a:solidFill>
              </a:rPr>
              <a:t>Must demonstrate experience under a SIN and provide fair and reasonable pricing</a:t>
            </a:r>
            <a:endParaRPr sz="1500">
              <a:solidFill>
                <a:schemeClr val="dk1"/>
              </a:solidFill>
            </a:endParaRPr>
          </a:p>
        </p:txBody>
      </p:sp>
      <p:sp>
        <p:nvSpPr>
          <p:cNvPr id="273" name="Google Shape;273;p35"/>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274" name="Google Shape;274;p35"/>
          <p:cNvSpPr txBox="1">
            <a:spLocks noGrp="1"/>
          </p:cNvSpPr>
          <p:nvPr>
            <p:ph type="title"/>
          </p:nvPr>
        </p:nvSpPr>
        <p:spPr>
          <a:xfrm>
            <a:off x="1586813" y="187256"/>
            <a:ext cx="5509200"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586813" y="13010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dirty="0">
                <a:solidFill>
                  <a:srgbClr val="0B5394"/>
                </a:solidFill>
              </a:rPr>
              <a:t>Agenda</a:t>
            </a:r>
            <a:endParaRPr sz="2500" b="1" dirty="0">
              <a:solidFill>
                <a:srgbClr val="0B5394"/>
              </a:solidFill>
            </a:endParaRPr>
          </a:p>
        </p:txBody>
      </p:sp>
      <p:sp>
        <p:nvSpPr>
          <p:cNvPr id="128" name="Google Shape;128;p18"/>
          <p:cNvSpPr txBox="1">
            <a:spLocks noGrp="1"/>
          </p:cNvSpPr>
          <p:nvPr>
            <p:ph type="body" idx="1"/>
          </p:nvPr>
        </p:nvSpPr>
        <p:spPr>
          <a:xfrm>
            <a:off x="1675050" y="1262700"/>
            <a:ext cx="6340200" cy="2618100"/>
          </a:xfrm>
          <a:prstGeom prst="rect">
            <a:avLst/>
          </a:prstGeom>
          <a:noFill/>
          <a:ln>
            <a:noFill/>
          </a:ln>
        </p:spPr>
        <p:txBody>
          <a:bodyPr spcFirstLastPara="1" wrap="square" lIns="68550" tIns="68550" rIns="68550" bIns="68550" anchor="t" anchorCtr="0">
            <a:noAutofit/>
          </a:bodyPr>
          <a:lstStyle/>
          <a:p>
            <a:pPr marL="342900" marR="0" lvl="0" indent="-254000" algn="l" rtl="0">
              <a:lnSpc>
                <a:spcPct val="100000"/>
              </a:lnSpc>
              <a:spcBef>
                <a:spcPts val="0"/>
              </a:spcBef>
              <a:spcAft>
                <a:spcPts val="0"/>
              </a:spcAft>
              <a:buClr>
                <a:srgbClr val="0059A8"/>
              </a:buClr>
              <a:buSzPts val="1900"/>
              <a:buFont typeface="Arial"/>
              <a:buChar char="●"/>
            </a:pPr>
            <a:r>
              <a:rPr lang="en-US" sz="1900">
                <a:solidFill>
                  <a:schemeClr val="dk1"/>
                </a:solidFill>
              </a:rPr>
              <a:t>Overview of GSA MAS Schedules</a:t>
            </a:r>
            <a:br>
              <a:rPr lang="en-US" sz="1900">
                <a:solidFill>
                  <a:schemeClr val="dk1"/>
                </a:solidFill>
              </a:rPr>
            </a:br>
            <a:endParaRPr sz="1900">
              <a:solidFill>
                <a:schemeClr val="dk1"/>
              </a:solidFill>
            </a:endParaRPr>
          </a:p>
          <a:p>
            <a:pPr marL="342900" marR="0" lvl="0" indent="-254000" algn="l" rtl="0">
              <a:lnSpc>
                <a:spcPct val="100000"/>
              </a:lnSpc>
              <a:spcBef>
                <a:spcPts val="0"/>
              </a:spcBef>
              <a:spcAft>
                <a:spcPts val="0"/>
              </a:spcAft>
              <a:buClr>
                <a:srgbClr val="0059A8"/>
              </a:buClr>
              <a:buSzPts val="1900"/>
              <a:buFont typeface="Arial"/>
              <a:buChar char="●"/>
            </a:pPr>
            <a:r>
              <a:rPr lang="en-US" sz="1900">
                <a:solidFill>
                  <a:schemeClr val="dk1"/>
                </a:solidFill>
              </a:rPr>
              <a:t>PBS Procurement Approach to Facilities Management</a:t>
            </a:r>
            <a:br>
              <a:rPr lang="en-US" sz="1900">
                <a:solidFill>
                  <a:schemeClr val="dk1"/>
                </a:solidFill>
              </a:rPr>
            </a:br>
            <a:endParaRPr sz="1900">
              <a:solidFill>
                <a:schemeClr val="dk1"/>
              </a:solidFill>
            </a:endParaRPr>
          </a:p>
          <a:p>
            <a:pPr marL="342900" marR="0" lvl="0" indent="-254000" algn="l" rtl="0">
              <a:lnSpc>
                <a:spcPct val="100000"/>
              </a:lnSpc>
              <a:spcBef>
                <a:spcPts val="0"/>
              </a:spcBef>
              <a:spcAft>
                <a:spcPts val="0"/>
              </a:spcAft>
              <a:buClr>
                <a:srgbClr val="0059A8"/>
              </a:buClr>
              <a:buSzPts val="1900"/>
              <a:buFont typeface="Arial"/>
              <a:buChar char="●"/>
            </a:pPr>
            <a:r>
              <a:rPr lang="en-US" sz="1900">
                <a:solidFill>
                  <a:schemeClr val="dk1"/>
                </a:solidFill>
              </a:rPr>
              <a:t>Overview of Getting a MAS Schedule</a:t>
            </a:r>
            <a:endParaRPr sz="1900">
              <a:solidFill>
                <a:schemeClr val="dk1"/>
              </a:solidFill>
            </a:endParaRPr>
          </a:p>
        </p:txBody>
      </p:sp>
      <p:sp>
        <p:nvSpPr>
          <p:cNvPr id="129" name="Google Shape;129;p18"/>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1556238" y="153781"/>
            <a:ext cx="5509200"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80" name="Google Shape;280;p36"/>
          <p:cNvSpPr txBox="1">
            <a:spLocks noGrp="1"/>
          </p:cNvSpPr>
          <p:nvPr>
            <p:ph type="subTitle" idx="1"/>
          </p:nvPr>
        </p:nvSpPr>
        <p:spPr>
          <a:xfrm>
            <a:off x="1525650" y="1067456"/>
            <a:ext cx="5570325" cy="393525"/>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t>Special Item Numbers (SIN) - Minimum Requirements</a:t>
            </a:r>
            <a:endParaRPr sz="1700"/>
          </a:p>
        </p:txBody>
      </p:sp>
      <p:sp>
        <p:nvSpPr>
          <p:cNvPr id="281" name="Google Shape;281;p36"/>
          <p:cNvSpPr txBox="1">
            <a:spLocks noGrp="1"/>
          </p:cNvSpPr>
          <p:nvPr>
            <p:ph type="body" idx="2"/>
          </p:nvPr>
        </p:nvSpPr>
        <p:spPr>
          <a:xfrm>
            <a:off x="1525650" y="1646850"/>
            <a:ext cx="5867700" cy="2812500"/>
          </a:xfrm>
          <a:prstGeom prst="rect">
            <a:avLst/>
          </a:prstGeom>
          <a:noFill/>
          <a:ln>
            <a:noFill/>
          </a:ln>
        </p:spPr>
        <p:txBody>
          <a:bodyPr spcFirstLastPara="1" wrap="square" lIns="68550" tIns="68550" rIns="68550" bIns="68550" anchor="t" anchorCtr="0">
            <a:noAutofit/>
          </a:bodyPr>
          <a:lstStyle/>
          <a:p>
            <a:pPr marL="0" lvl="0" indent="0" algn="l" rtl="0">
              <a:lnSpc>
                <a:spcPct val="115000"/>
              </a:lnSpc>
              <a:spcBef>
                <a:spcPts val="0"/>
              </a:spcBef>
              <a:spcAft>
                <a:spcPts val="0"/>
              </a:spcAft>
              <a:buNone/>
            </a:pPr>
            <a:r>
              <a:rPr lang="en-US" sz="1600" u="sng">
                <a:solidFill>
                  <a:schemeClr val="dk1"/>
                </a:solidFill>
              </a:rPr>
              <a:t>For O&amp;M and CFM Requirements:</a:t>
            </a:r>
            <a:br>
              <a:rPr lang="en-US" sz="1500" u="sng">
                <a:solidFill>
                  <a:schemeClr val="dk1"/>
                </a:solidFill>
              </a:rPr>
            </a:br>
            <a:endParaRPr sz="1500" u="sng">
              <a:solidFill>
                <a:schemeClr val="dk1"/>
              </a:solidFill>
            </a:endParaRPr>
          </a:p>
          <a:p>
            <a:pPr marL="342900" lvl="0" indent="-234950" algn="l" rtl="0">
              <a:lnSpc>
                <a:spcPct val="150000"/>
              </a:lnSpc>
              <a:spcBef>
                <a:spcPts val="0"/>
              </a:spcBef>
              <a:spcAft>
                <a:spcPts val="0"/>
              </a:spcAft>
              <a:buClr>
                <a:srgbClr val="0059A8"/>
              </a:buClr>
              <a:buSzPts val="1600"/>
              <a:buChar char="●"/>
            </a:pPr>
            <a:r>
              <a:rPr lang="en-US" sz="1500">
                <a:solidFill>
                  <a:schemeClr val="dk1"/>
                </a:solidFill>
              </a:rPr>
              <a:t>561210FAC Complete Facilities Maintenance &amp; Management</a:t>
            </a:r>
            <a:endParaRPr sz="1500">
              <a:solidFill>
                <a:schemeClr val="dk1"/>
              </a:solidFill>
            </a:endParaRPr>
          </a:p>
          <a:p>
            <a:pPr marL="342900" lvl="0" indent="-234950" algn="l" rtl="0">
              <a:lnSpc>
                <a:spcPct val="150000"/>
              </a:lnSpc>
              <a:spcBef>
                <a:spcPts val="0"/>
              </a:spcBef>
              <a:spcAft>
                <a:spcPts val="0"/>
              </a:spcAft>
              <a:buClr>
                <a:srgbClr val="0059A8"/>
              </a:buClr>
              <a:buSzPts val="1600"/>
              <a:buChar char="●"/>
            </a:pPr>
            <a:r>
              <a:rPr lang="en-US" sz="1500">
                <a:solidFill>
                  <a:schemeClr val="dk1"/>
                </a:solidFill>
              </a:rPr>
              <a:t>ANCILLARY Ancillary Supplies and/or Services</a:t>
            </a:r>
            <a:endParaRPr sz="1500">
              <a:solidFill>
                <a:schemeClr val="dk1"/>
              </a:solidFill>
            </a:endParaRPr>
          </a:p>
          <a:p>
            <a:pPr marL="342900" lvl="0" indent="-234950" algn="l" rtl="0">
              <a:lnSpc>
                <a:spcPct val="150000"/>
              </a:lnSpc>
              <a:spcBef>
                <a:spcPts val="0"/>
              </a:spcBef>
              <a:spcAft>
                <a:spcPts val="0"/>
              </a:spcAft>
              <a:buClr>
                <a:srgbClr val="0059A8"/>
              </a:buClr>
              <a:buSzPts val="1600"/>
              <a:buChar char="●"/>
            </a:pPr>
            <a:r>
              <a:rPr lang="en-US" sz="1500">
                <a:solidFill>
                  <a:schemeClr val="dk1"/>
                </a:solidFill>
              </a:rPr>
              <a:t>ANCRA Ancillary Repair and Alterations</a:t>
            </a:r>
            <a:endParaRPr sz="1500">
              <a:solidFill>
                <a:schemeClr val="dk1"/>
              </a:solidFill>
            </a:endParaRPr>
          </a:p>
          <a:p>
            <a:pPr marL="342900" lvl="0" indent="-234950" algn="l" rtl="0">
              <a:lnSpc>
                <a:spcPct val="150000"/>
              </a:lnSpc>
              <a:spcBef>
                <a:spcPts val="0"/>
              </a:spcBef>
              <a:spcAft>
                <a:spcPts val="0"/>
              </a:spcAft>
              <a:buClr>
                <a:srgbClr val="0059A8"/>
              </a:buClr>
              <a:buSzPts val="1600"/>
              <a:buChar char="●"/>
            </a:pPr>
            <a:r>
              <a:rPr lang="en-US" sz="1500">
                <a:solidFill>
                  <a:schemeClr val="dk1"/>
                </a:solidFill>
              </a:rPr>
              <a:t>OLM Order-Level Materials (OLMs)</a:t>
            </a:r>
            <a:endParaRPr sz="1500">
              <a:solidFill>
                <a:schemeClr val="dk1"/>
              </a:solidFill>
            </a:endParaRPr>
          </a:p>
        </p:txBody>
      </p:sp>
      <p:sp>
        <p:nvSpPr>
          <p:cNvPr id="282" name="Google Shape;282;p36"/>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1586813" y="187256"/>
            <a:ext cx="5509200"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88" name="Google Shape;288;p37"/>
          <p:cNvSpPr txBox="1">
            <a:spLocks noGrp="1"/>
          </p:cNvSpPr>
          <p:nvPr>
            <p:ph type="subTitle" idx="1"/>
          </p:nvPr>
        </p:nvSpPr>
        <p:spPr>
          <a:xfrm>
            <a:off x="1529663" y="1051800"/>
            <a:ext cx="5566275" cy="393525"/>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Special Item Numbers (SIN) - Minimum Requirements</a:t>
            </a:r>
            <a:br>
              <a:rPr lang="en-US" sz="1700"/>
            </a:br>
            <a:endParaRPr sz="1700"/>
          </a:p>
        </p:txBody>
      </p:sp>
      <p:sp>
        <p:nvSpPr>
          <p:cNvPr id="289" name="Google Shape;289;p37"/>
          <p:cNvSpPr txBox="1">
            <a:spLocks noGrp="1"/>
          </p:cNvSpPr>
          <p:nvPr>
            <p:ph type="body" idx="2"/>
          </p:nvPr>
        </p:nvSpPr>
        <p:spPr>
          <a:xfrm>
            <a:off x="1525650" y="1654669"/>
            <a:ext cx="5867775" cy="2452950"/>
          </a:xfrm>
          <a:prstGeom prst="rect">
            <a:avLst/>
          </a:prstGeom>
          <a:noFill/>
          <a:ln>
            <a:noFill/>
          </a:ln>
        </p:spPr>
        <p:txBody>
          <a:bodyPr spcFirstLastPara="1" wrap="square" lIns="68550" tIns="68550" rIns="68550" bIns="68550" anchor="t" anchorCtr="0">
            <a:noAutofit/>
          </a:bodyPr>
          <a:lstStyle/>
          <a:p>
            <a:pPr marL="0" lvl="0" indent="0" algn="l" rtl="0">
              <a:lnSpc>
                <a:spcPct val="115000"/>
              </a:lnSpc>
              <a:spcBef>
                <a:spcPts val="0"/>
              </a:spcBef>
              <a:spcAft>
                <a:spcPts val="0"/>
              </a:spcAft>
              <a:buSzPts val="2400"/>
              <a:buNone/>
            </a:pPr>
            <a:r>
              <a:rPr lang="en-US" sz="1600" u="sng">
                <a:solidFill>
                  <a:schemeClr val="dk1"/>
                </a:solidFill>
              </a:rPr>
              <a:t>For Custodial Requirements:</a:t>
            </a:r>
            <a:br>
              <a:rPr lang="en-US" sz="1500" u="sng">
                <a:solidFill>
                  <a:schemeClr val="dk1"/>
                </a:solidFill>
              </a:rPr>
            </a:br>
            <a:endParaRPr sz="1500" u="sng">
              <a:solidFill>
                <a:schemeClr val="dk1"/>
              </a:solidFill>
            </a:endParaRPr>
          </a:p>
          <a:p>
            <a:pPr marL="342900" lvl="0" indent="-228600" algn="l" rtl="0">
              <a:lnSpc>
                <a:spcPct val="150000"/>
              </a:lnSpc>
              <a:spcBef>
                <a:spcPts val="0"/>
              </a:spcBef>
              <a:spcAft>
                <a:spcPts val="0"/>
              </a:spcAft>
              <a:buClr>
                <a:srgbClr val="0059A8"/>
              </a:buClr>
              <a:buSzPts val="1500"/>
              <a:buChar char="●"/>
            </a:pPr>
            <a:r>
              <a:rPr lang="en-US" sz="1500">
                <a:solidFill>
                  <a:schemeClr val="dk1"/>
                </a:solidFill>
              </a:rPr>
              <a:t>561210FAC Complete Facilities Maintenance &amp; Management</a:t>
            </a:r>
            <a:endParaRPr sz="1500">
              <a:solidFill>
                <a:schemeClr val="dk1"/>
              </a:solidFill>
            </a:endParaRPr>
          </a:p>
          <a:p>
            <a:pPr marL="342900" lvl="0" indent="-228600" algn="l" rtl="0">
              <a:lnSpc>
                <a:spcPct val="150000"/>
              </a:lnSpc>
              <a:spcBef>
                <a:spcPts val="0"/>
              </a:spcBef>
              <a:spcAft>
                <a:spcPts val="0"/>
              </a:spcAft>
              <a:buClr>
                <a:srgbClr val="0059A8"/>
              </a:buClr>
              <a:buSzPts val="1500"/>
              <a:buChar char="●"/>
            </a:pPr>
            <a:r>
              <a:rPr lang="en-US" sz="1500">
                <a:solidFill>
                  <a:schemeClr val="dk1"/>
                </a:solidFill>
              </a:rPr>
              <a:t>ANCILLARY Ancillary Supplies and/or Services</a:t>
            </a:r>
            <a:endParaRPr sz="1500">
              <a:solidFill>
                <a:schemeClr val="dk1"/>
              </a:solidFill>
            </a:endParaRPr>
          </a:p>
          <a:p>
            <a:pPr marL="342900" lvl="0" indent="-228600" algn="l" rtl="0">
              <a:lnSpc>
                <a:spcPct val="150000"/>
              </a:lnSpc>
              <a:spcBef>
                <a:spcPts val="0"/>
              </a:spcBef>
              <a:spcAft>
                <a:spcPts val="0"/>
              </a:spcAft>
              <a:buClr>
                <a:srgbClr val="0059A8"/>
              </a:buClr>
              <a:buSzPts val="1500"/>
              <a:buChar char="●"/>
            </a:pPr>
            <a:r>
              <a:rPr lang="en-US" sz="1500">
                <a:solidFill>
                  <a:schemeClr val="dk1"/>
                </a:solidFill>
              </a:rPr>
              <a:t>OLM Order-Level Materials (OLMs)</a:t>
            </a:r>
            <a:endParaRPr sz="1500">
              <a:solidFill>
                <a:schemeClr val="dk1"/>
              </a:solidFill>
            </a:endParaRPr>
          </a:p>
        </p:txBody>
      </p:sp>
      <p:sp>
        <p:nvSpPr>
          <p:cNvPr id="290" name="Google Shape;290;p37"/>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1586813" y="1872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296" name="Google Shape;296;p38"/>
          <p:cNvSpPr txBox="1">
            <a:spLocks noGrp="1"/>
          </p:cNvSpPr>
          <p:nvPr>
            <p:ph type="subTitle" idx="1"/>
          </p:nvPr>
        </p:nvSpPr>
        <p:spPr>
          <a:xfrm>
            <a:off x="1586813" y="1051800"/>
            <a:ext cx="5558175" cy="393525"/>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Special Item Numbers (SIN) - Minimum Requirements</a:t>
            </a:r>
            <a:endParaRPr sz="1700"/>
          </a:p>
        </p:txBody>
      </p:sp>
      <p:sp>
        <p:nvSpPr>
          <p:cNvPr id="297" name="Google Shape;297;p38"/>
          <p:cNvSpPr txBox="1">
            <a:spLocks noGrp="1"/>
          </p:cNvSpPr>
          <p:nvPr>
            <p:ph type="body" idx="2"/>
          </p:nvPr>
        </p:nvSpPr>
        <p:spPr>
          <a:xfrm>
            <a:off x="1428375" y="1713000"/>
            <a:ext cx="5867700" cy="2061600"/>
          </a:xfrm>
          <a:prstGeom prst="rect">
            <a:avLst/>
          </a:prstGeom>
          <a:noFill/>
          <a:ln>
            <a:noFill/>
          </a:ln>
        </p:spPr>
        <p:txBody>
          <a:bodyPr spcFirstLastPara="1" wrap="square" lIns="68550" tIns="68550" rIns="68550" bIns="68550" anchor="t" anchorCtr="0">
            <a:noAutofit/>
          </a:bodyPr>
          <a:lstStyle/>
          <a:p>
            <a:pPr marL="0" lvl="0" indent="0" algn="l" rtl="0">
              <a:lnSpc>
                <a:spcPct val="150000"/>
              </a:lnSpc>
              <a:spcBef>
                <a:spcPts val="0"/>
              </a:spcBef>
              <a:spcAft>
                <a:spcPts val="0"/>
              </a:spcAft>
              <a:buSzPts val="2400"/>
              <a:buNone/>
            </a:pPr>
            <a:r>
              <a:rPr lang="en-US" sz="1600" u="sng">
                <a:solidFill>
                  <a:schemeClr val="dk1"/>
                </a:solidFill>
              </a:rPr>
              <a:t>For Elevator Maintenance Requirements:</a:t>
            </a:r>
            <a:br>
              <a:rPr lang="en-US" sz="1500" u="sng">
                <a:solidFill>
                  <a:schemeClr val="dk1"/>
                </a:solidFill>
              </a:rPr>
            </a:br>
            <a:endParaRPr sz="1500" u="sng">
              <a:solidFill>
                <a:schemeClr val="dk1"/>
              </a:solidFill>
            </a:endParaRPr>
          </a:p>
          <a:p>
            <a:pPr marL="342900" lvl="0" indent="-228600" algn="l" rtl="0">
              <a:lnSpc>
                <a:spcPct val="150000"/>
              </a:lnSpc>
              <a:spcBef>
                <a:spcPts val="0"/>
              </a:spcBef>
              <a:spcAft>
                <a:spcPts val="0"/>
              </a:spcAft>
              <a:buClr>
                <a:srgbClr val="0059A8"/>
              </a:buClr>
              <a:buSzPts val="1500"/>
              <a:buChar char="●"/>
            </a:pPr>
            <a:r>
              <a:rPr lang="en-US" sz="1500">
                <a:solidFill>
                  <a:schemeClr val="dk1"/>
                </a:solidFill>
              </a:rPr>
              <a:t>561210FAC Complete Facilities Maintenance &amp; Management</a:t>
            </a:r>
            <a:endParaRPr sz="1500">
              <a:solidFill>
                <a:schemeClr val="dk1"/>
              </a:solidFill>
            </a:endParaRPr>
          </a:p>
          <a:p>
            <a:pPr marL="342900" lvl="0" indent="-228600" algn="l" rtl="0">
              <a:lnSpc>
                <a:spcPct val="150000"/>
              </a:lnSpc>
              <a:spcBef>
                <a:spcPts val="0"/>
              </a:spcBef>
              <a:spcAft>
                <a:spcPts val="0"/>
              </a:spcAft>
              <a:buClr>
                <a:srgbClr val="0059A8"/>
              </a:buClr>
              <a:buSzPts val="1500"/>
              <a:buChar char="●"/>
            </a:pPr>
            <a:r>
              <a:rPr lang="en-US" sz="1500">
                <a:solidFill>
                  <a:schemeClr val="dk1"/>
                </a:solidFill>
              </a:rPr>
              <a:t>OLM Order-Level Materials (OLMs)</a:t>
            </a:r>
            <a:endParaRPr sz="1500">
              <a:solidFill>
                <a:schemeClr val="dk1"/>
              </a:solidFill>
            </a:endParaRPr>
          </a:p>
        </p:txBody>
      </p:sp>
      <p:sp>
        <p:nvSpPr>
          <p:cNvPr id="298" name="Google Shape;298;p38"/>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title"/>
          </p:nvPr>
        </p:nvSpPr>
        <p:spPr>
          <a:xfrm>
            <a:off x="1586813" y="0"/>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
        <p:nvSpPr>
          <p:cNvPr id="304" name="Google Shape;304;p39"/>
          <p:cNvSpPr txBox="1">
            <a:spLocks noGrp="1"/>
          </p:cNvSpPr>
          <p:nvPr>
            <p:ph type="subTitle" idx="1"/>
          </p:nvPr>
        </p:nvSpPr>
        <p:spPr>
          <a:xfrm>
            <a:off x="1521125" y="818285"/>
            <a:ext cx="5509200" cy="393600"/>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Continuous Contract Requirement</a:t>
            </a:r>
            <a:endParaRPr sz="1700"/>
          </a:p>
        </p:txBody>
      </p:sp>
      <p:sp>
        <p:nvSpPr>
          <p:cNvPr id="305" name="Google Shape;305;p39"/>
          <p:cNvSpPr txBox="1">
            <a:spLocks noGrp="1"/>
          </p:cNvSpPr>
          <p:nvPr>
            <p:ph type="body" idx="2"/>
          </p:nvPr>
        </p:nvSpPr>
        <p:spPr>
          <a:xfrm>
            <a:off x="1223800" y="1302275"/>
            <a:ext cx="6609600" cy="3507000"/>
          </a:xfrm>
          <a:prstGeom prst="rect">
            <a:avLst/>
          </a:prstGeom>
          <a:noFill/>
          <a:ln>
            <a:noFill/>
          </a:ln>
        </p:spPr>
        <p:txBody>
          <a:bodyPr spcFirstLastPara="1" wrap="square" lIns="68550" tIns="68550" rIns="68550" bIns="68550" anchor="t" anchorCtr="0">
            <a:noAutofit/>
          </a:bodyPr>
          <a:lstStyle/>
          <a:p>
            <a:pPr marL="342900" marR="142875" lvl="0" indent="-234950" algn="l" rtl="0">
              <a:lnSpc>
                <a:spcPct val="100000"/>
              </a:lnSpc>
              <a:spcBef>
                <a:spcPts val="0"/>
              </a:spcBef>
              <a:spcAft>
                <a:spcPts val="0"/>
              </a:spcAft>
              <a:buClr>
                <a:srgbClr val="0059A8"/>
              </a:buClr>
              <a:buSzPts val="1500"/>
              <a:buFont typeface="Noto Sans Symbols"/>
              <a:buChar char="●"/>
            </a:pPr>
            <a:r>
              <a:rPr lang="en-US" sz="1500" b="0">
                <a:solidFill>
                  <a:schemeClr val="dk1"/>
                </a:solidFill>
              </a:rPr>
              <a:t>Blanket Purchase Agreements (BPAs) and </a:t>
            </a:r>
            <a:r>
              <a:rPr lang="en-US" sz="1500">
                <a:solidFill>
                  <a:schemeClr val="dk1"/>
                </a:solidFill>
              </a:rPr>
              <a:t>O</a:t>
            </a:r>
            <a:r>
              <a:rPr lang="en-US" sz="1500" b="0">
                <a:solidFill>
                  <a:schemeClr val="dk1"/>
                </a:solidFill>
              </a:rPr>
              <a:t>rders awarded under MAS cannot extend beyond the expiration date of the underlying GSA Schedule contract unless there are option periods remaining under the GSA Schedule contract that, if exercised, would cover the BPA/order period of performance</a:t>
            </a:r>
            <a:br>
              <a:rPr lang="en-US" sz="1500" b="0">
                <a:solidFill>
                  <a:schemeClr val="dk1"/>
                </a:solidFill>
              </a:rPr>
            </a:br>
            <a:endParaRPr sz="1500" b="0">
              <a:solidFill>
                <a:schemeClr val="dk1"/>
              </a:solidFill>
            </a:endParaRPr>
          </a:p>
          <a:p>
            <a:pPr marL="342900" marR="142875" lvl="0" indent="-234950" algn="l" rtl="0">
              <a:lnSpc>
                <a:spcPct val="100000"/>
              </a:lnSpc>
              <a:spcBef>
                <a:spcPts val="0"/>
              </a:spcBef>
              <a:spcAft>
                <a:spcPts val="0"/>
              </a:spcAft>
              <a:buClr>
                <a:srgbClr val="0059A8"/>
              </a:buClr>
              <a:buSzPts val="1500"/>
              <a:buFont typeface="Noto Sans Symbols"/>
              <a:buChar char="●"/>
            </a:pPr>
            <a:r>
              <a:rPr lang="en-US" sz="1500" b="0">
                <a:solidFill>
                  <a:schemeClr val="dk1"/>
                </a:solidFill>
              </a:rPr>
              <a:t>If a contractor’s ultimate 20-year contract expiration date is due to occur during the performance of the requirement in question, the contractor must put a new continuous contract in place</a:t>
            </a:r>
            <a:br>
              <a:rPr lang="en-US" sz="1500" b="0">
                <a:solidFill>
                  <a:schemeClr val="dk1"/>
                </a:solidFill>
              </a:rPr>
            </a:br>
            <a:endParaRPr sz="1500" b="0">
              <a:solidFill>
                <a:schemeClr val="dk1"/>
              </a:solidFill>
            </a:endParaRPr>
          </a:p>
          <a:p>
            <a:pPr marL="342900" marR="142875" lvl="0" indent="-234950" algn="l" rtl="0">
              <a:lnSpc>
                <a:spcPct val="100000"/>
              </a:lnSpc>
              <a:spcBef>
                <a:spcPts val="0"/>
              </a:spcBef>
              <a:spcAft>
                <a:spcPts val="0"/>
              </a:spcAft>
              <a:buClr>
                <a:srgbClr val="0059A8"/>
              </a:buClr>
              <a:buSzPts val="1500"/>
              <a:buFont typeface="Noto Sans Symbols"/>
              <a:buChar char="●"/>
            </a:pPr>
            <a:r>
              <a:rPr lang="en-US" sz="1500" b="0">
                <a:solidFill>
                  <a:schemeClr val="dk1"/>
                </a:solidFill>
              </a:rPr>
              <a:t>Evidence of a continuous contract must be provided as part of the quotation submission</a:t>
            </a:r>
            <a:endParaRPr sz="1500" b="0">
              <a:solidFill>
                <a:schemeClr val="dk1"/>
              </a:solidFill>
            </a:endParaRPr>
          </a:p>
        </p:txBody>
      </p:sp>
      <p:sp>
        <p:nvSpPr>
          <p:cNvPr id="306" name="Google Shape;306;p39"/>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0"/>
          <p:cNvSpPr txBox="1">
            <a:spLocks noGrp="1"/>
          </p:cNvSpPr>
          <p:nvPr>
            <p:ph type="subTitle" idx="1"/>
          </p:nvPr>
        </p:nvSpPr>
        <p:spPr>
          <a:xfrm>
            <a:off x="1586813" y="1051800"/>
            <a:ext cx="5509200" cy="393600"/>
          </a:xfrm>
          <a:prstGeom prst="rect">
            <a:avLst/>
          </a:prstGeom>
          <a:noFill/>
          <a:ln>
            <a:noFill/>
          </a:ln>
        </p:spPr>
        <p:txBody>
          <a:bodyPr spcFirstLastPara="1" wrap="square" lIns="68550" tIns="68550" rIns="68550" bIns="68550" anchor="t" anchorCtr="0">
            <a:noAutofit/>
          </a:bodyPr>
          <a:lstStyle/>
          <a:p>
            <a:pPr marL="342900" lvl="0" indent="-257175" algn="ctr" rtl="0">
              <a:lnSpc>
                <a:spcPct val="115000"/>
              </a:lnSpc>
              <a:spcBef>
                <a:spcPts val="0"/>
              </a:spcBef>
              <a:spcAft>
                <a:spcPts val="0"/>
              </a:spcAft>
              <a:buSzPts val="1800"/>
              <a:buNone/>
            </a:pPr>
            <a:r>
              <a:rPr lang="en-US" sz="1700"/>
              <a:t>Self-Certification Requirement</a:t>
            </a:r>
            <a:endParaRPr sz="1700"/>
          </a:p>
        </p:txBody>
      </p:sp>
      <p:sp>
        <p:nvSpPr>
          <p:cNvPr id="312" name="Google Shape;312;p40"/>
          <p:cNvSpPr txBox="1">
            <a:spLocks noGrp="1"/>
          </p:cNvSpPr>
          <p:nvPr>
            <p:ph type="body" idx="2"/>
          </p:nvPr>
        </p:nvSpPr>
        <p:spPr>
          <a:xfrm>
            <a:off x="1504575" y="1723019"/>
            <a:ext cx="5867700" cy="1549200"/>
          </a:xfrm>
          <a:prstGeom prst="rect">
            <a:avLst/>
          </a:prstGeom>
          <a:noFill/>
          <a:ln>
            <a:noFill/>
          </a:ln>
        </p:spPr>
        <p:txBody>
          <a:bodyPr spcFirstLastPara="1" wrap="square" lIns="68550" tIns="68550" rIns="68550" bIns="68550" anchor="t" anchorCtr="0">
            <a:noAutofit/>
          </a:bodyPr>
          <a:lstStyle/>
          <a:p>
            <a:pPr marL="342900" lvl="0" indent="-234950" algn="l" rtl="0">
              <a:lnSpc>
                <a:spcPct val="115000"/>
              </a:lnSpc>
              <a:spcBef>
                <a:spcPts val="0"/>
              </a:spcBef>
              <a:spcAft>
                <a:spcPts val="0"/>
              </a:spcAft>
              <a:buClr>
                <a:srgbClr val="0059A8"/>
              </a:buClr>
              <a:buSzPts val="1600"/>
              <a:buChar char="●"/>
            </a:pPr>
            <a:r>
              <a:rPr lang="en-US" sz="1500">
                <a:solidFill>
                  <a:schemeClr val="dk1"/>
                </a:solidFill>
              </a:rPr>
              <a:t>Quotation response must contain a “Self-Certification” that all rates offered correspond to line items on the contractor’s GSA Schedule and that they do not exceed the contractor’s rates of the applicable SIN.</a:t>
            </a:r>
            <a:endParaRPr sz="1500">
              <a:solidFill>
                <a:schemeClr val="dk1"/>
              </a:solidFill>
            </a:endParaRPr>
          </a:p>
        </p:txBody>
      </p:sp>
      <p:sp>
        <p:nvSpPr>
          <p:cNvPr id="313" name="Google Shape;313;p40"/>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314" name="Google Shape;314;p40"/>
          <p:cNvSpPr txBox="1">
            <a:spLocks noGrp="1"/>
          </p:cNvSpPr>
          <p:nvPr>
            <p:ph type="title"/>
          </p:nvPr>
        </p:nvSpPr>
        <p:spPr>
          <a:xfrm>
            <a:off x="1739213" y="152400"/>
            <a:ext cx="5509200"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PBS Procurement Process</a:t>
            </a:r>
            <a:endParaRPr sz="2500" b="1">
              <a:solidFill>
                <a:srgbClr val="0B5394"/>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1633631" y="81094"/>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400" b="1">
                <a:solidFill>
                  <a:srgbClr val="0B5394"/>
                </a:solidFill>
              </a:rPr>
              <a:t>PBS Procurement Process</a:t>
            </a:r>
            <a:endParaRPr sz="2400" b="1">
              <a:solidFill>
                <a:srgbClr val="0B5394"/>
              </a:solidFill>
            </a:endParaRPr>
          </a:p>
        </p:txBody>
      </p:sp>
      <p:sp>
        <p:nvSpPr>
          <p:cNvPr id="320" name="Google Shape;320;p41"/>
          <p:cNvSpPr txBox="1">
            <a:spLocks noGrp="1"/>
          </p:cNvSpPr>
          <p:nvPr>
            <p:ph type="subTitle" idx="1"/>
          </p:nvPr>
        </p:nvSpPr>
        <p:spPr>
          <a:xfrm>
            <a:off x="1853274" y="682875"/>
            <a:ext cx="5030700" cy="4059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chemeClr val="dk1"/>
                </a:solidFill>
              </a:rPr>
              <a:t>Points of Emphasis for Quote Submissions</a:t>
            </a:r>
            <a:endParaRPr sz="1700">
              <a:solidFill>
                <a:schemeClr val="dk1"/>
              </a:solidFill>
            </a:endParaRPr>
          </a:p>
        </p:txBody>
      </p:sp>
      <p:sp>
        <p:nvSpPr>
          <p:cNvPr id="321" name="Google Shape;321;p41"/>
          <p:cNvSpPr txBox="1">
            <a:spLocks noGrp="1"/>
          </p:cNvSpPr>
          <p:nvPr>
            <p:ph type="body" idx="2"/>
          </p:nvPr>
        </p:nvSpPr>
        <p:spPr>
          <a:xfrm>
            <a:off x="1016299" y="1113725"/>
            <a:ext cx="6626400" cy="3547500"/>
          </a:xfrm>
          <a:prstGeom prst="rect">
            <a:avLst/>
          </a:prstGeom>
          <a:noFill/>
          <a:ln>
            <a:noFill/>
          </a:ln>
        </p:spPr>
        <p:txBody>
          <a:bodyPr spcFirstLastPara="1" wrap="square" lIns="68550" tIns="68550" rIns="68550" bIns="68550" anchor="t" anchorCtr="0">
            <a:noAutofit/>
          </a:bodyPr>
          <a:lstStyle/>
          <a:p>
            <a:pPr marL="0" lvl="0" indent="0" algn="l" rtl="0">
              <a:lnSpc>
                <a:spcPct val="115000"/>
              </a:lnSpc>
              <a:spcBef>
                <a:spcPts val="0"/>
              </a:spcBef>
              <a:spcAft>
                <a:spcPts val="0"/>
              </a:spcAft>
              <a:buSzPts val="2400"/>
              <a:buNone/>
            </a:pPr>
            <a:r>
              <a:rPr lang="en-US" sz="1500">
                <a:solidFill>
                  <a:schemeClr val="dk1"/>
                </a:solidFill>
              </a:rPr>
              <a:t>Technical Quote:</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Read the submission instructions in the solicitation (RFQ) and follow them carefully </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All components of the Management Plan must be addressed </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Merely restating the language of the RFQ in the technical quote is of no value in the evaluation</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The Government is looking for viable solutions to meet the challenges of the requirement </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Be clear about the level of commitment of the staff being proposed for the project</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Be proactive in ensuring your references submit completed Past Performance questionnaires by the closing date</a:t>
            </a:r>
            <a:endParaRPr sz="1500">
              <a:solidFill>
                <a:schemeClr val="dk1"/>
              </a:solidFill>
            </a:endParaRPr>
          </a:p>
          <a:p>
            <a:pPr marL="0" lvl="0" indent="0" algn="l" rtl="0">
              <a:lnSpc>
                <a:spcPct val="100000"/>
              </a:lnSpc>
              <a:spcBef>
                <a:spcPts val="0"/>
              </a:spcBef>
              <a:spcAft>
                <a:spcPts val="0"/>
              </a:spcAft>
              <a:buSzPts val="2400"/>
              <a:buNone/>
            </a:pPr>
            <a:endParaRPr>
              <a:solidFill>
                <a:schemeClr val="dk1"/>
              </a:solidFill>
            </a:endParaRPr>
          </a:p>
          <a:p>
            <a:pPr marL="342900" lvl="0" indent="0" algn="l" rtl="0">
              <a:lnSpc>
                <a:spcPct val="100000"/>
              </a:lnSpc>
              <a:spcBef>
                <a:spcPts val="0"/>
              </a:spcBef>
              <a:spcAft>
                <a:spcPts val="0"/>
              </a:spcAft>
              <a:buSzPts val="2400"/>
              <a:buNone/>
            </a:pPr>
            <a:endParaRPr sz="1350">
              <a:solidFill>
                <a:schemeClr val="dk1"/>
              </a:solidFill>
            </a:endParaRPr>
          </a:p>
        </p:txBody>
      </p:sp>
      <p:sp>
        <p:nvSpPr>
          <p:cNvPr id="322" name="Google Shape;322;p41"/>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body" idx="1"/>
          </p:nvPr>
        </p:nvSpPr>
        <p:spPr>
          <a:xfrm>
            <a:off x="964850" y="1049250"/>
            <a:ext cx="6661500" cy="3680700"/>
          </a:xfrm>
          <a:prstGeom prst="rect">
            <a:avLst/>
          </a:prstGeom>
          <a:noFill/>
          <a:ln>
            <a:noFill/>
          </a:ln>
        </p:spPr>
        <p:txBody>
          <a:bodyPr spcFirstLastPara="1" wrap="square" lIns="68550" tIns="68550" rIns="68550" bIns="68550" anchor="t" anchorCtr="0">
            <a:noAutofit/>
          </a:bodyPr>
          <a:lstStyle/>
          <a:p>
            <a:pPr marL="0" lvl="0" indent="0" algn="l" rtl="0">
              <a:lnSpc>
                <a:spcPct val="115000"/>
              </a:lnSpc>
              <a:spcBef>
                <a:spcPts val="0"/>
              </a:spcBef>
              <a:spcAft>
                <a:spcPts val="0"/>
              </a:spcAft>
              <a:buSzPts val="2400"/>
              <a:buNone/>
            </a:pPr>
            <a:r>
              <a:rPr lang="en-US" sz="1500">
                <a:solidFill>
                  <a:schemeClr val="dk1"/>
                </a:solidFill>
              </a:rPr>
              <a:t>Price Quote:</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Provide prices for all contract line item numbers (CLINs) listed on the electronic offer sheet</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Use the most current version of the electronic offer sheet</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Provide the most current MAS modification/catalog pricing</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Make sure the GSA eLibrary information is updated with</a:t>
            </a:r>
            <a:endParaRPr sz="1500">
              <a:solidFill>
                <a:schemeClr val="dk1"/>
              </a:solidFill>
            </a:endParaRPr>
          </a:p>
          <a:p>
            <a:pPr marL="685800" lvl="1" indent="-234950" algn="l" rtl="0">
              <a:lnSpc>
                <a:spcPct val="115000"/>
              </a:lnSpc>
              <a:spcBef>
                <a:spcPts val="0"/>
              </a:spcBef>
              <a:spcAft>
                <a:spcPts val="0"/>
              </a:spcAft>
              <a:buClr>
                <a:schemeClr val="dk1"/>
              </a:buClr>
              <a:buSzPts val="1500"/>
              <a:buChar char="○"/>
            </a:pPr>
            <a:r>
              <a:rPr lang="en-US" sz="1500">
                <a:solidFill>
                  <a:schemeClr val="dk1"/>
                </a:solidFill>
              </a:rPr>
              <a:t>the most current pricing information</a:t>
            </a:r>
            <a:endParaRPr sz="1500">
              <a:solidFill>
                <a:schemeClr val="dk1"/>
              </a:solidFill>
            </a:endParaRPr>
          </a:p>
          <a:p>
            <a:pPr marL="685800" lvl="1" indent="-234950" algn="l" rtl="0">
              <a:lnSpc>
                <a:spcPct val="115000"/>
              </a:lnSpc>
              <a:spcBef>
                <a:spcPts val="0"/>
              </a:spcBef>
              <a:spcAft>
                <a:spcPts val="0"/>
              </a:spcAft>
              <a:buClr>
                <a:schemeClr val="dk1"/>
              </a:buClr>
              <a:buSzPts val="1500"/>
              <a:buChar char="○"/>
            </a:pPr>
            <a:r>
              <a:rPr lang="en-US" sz="1500">
                <a:solidFill>
                  <a:schemeClr val="dk1"/>
                </a:solidFill>
              </a:rPr>
              <a:t>modification refresh acceptance</a:t>
            </a:r>
            <a:endParaRPr sz="1500">
              <a:solidFill>
                <a:schemeClr val="dk1"/>
              </a:solidFill>
            </a:endParaRPr>
          </a:p>
          <a:p>
            <a:pPr marL="685800" lvl="1" indent="-234950" algn="l" rtl="0">
              <a:lnSpc>
                <a:spcPct val="115000"/>
              </a:lnSpc>
              <a:spcBef>
                <a:spcPts val="0"/>
              </a:spcBef>
              <a:spcAft>
                <a:spcPts val="0"/>
              </a:spcAft>
              <a:buClr>
                <a:schemeClr val="dk1"/>
              </a:buClr>
              <a:buSzPts val="1500"/>
              <a:buChar char="○"/>
            </a:pPr>
            <a:r>
              <a:rPr lang="en-US" sz="1500">
                <a:solidFill>
                  <a:schemeClr val="dk1"/>
                </a:solidFill>
              </a:rPr>
              <a:t>contact information</a:t>
            </a:r>
            <a:endParaRPr sz="1500">
              <a:solidFill>
                <a:schemeClr val="dk1"/>
              </a:solidFill>
            </a:endParaRPr>
          </a:p>
          <a:p>
            <a:pPr marL="685800" lvl="1" indent="-234950" algn="l" rtl="0">
              <a:lnSpc>
                <a:spcPct val="115000"/>
              </a:lnSpc>
              <a:spcBef>
                <a:spcPts val="0"/>
              </a:spcBef>
              <a:spcAft>
                <a:spcPts val="0"/>
              </a:spcAft>
              <a:buClr>
                <a:schemeClr val="dk1"/>
              </a:buClr>
              <a:buSzPts val="1500"/>
              <a:buChar char="○"/>
            </a:pPr>
            <a:r>
              <a:rPr lang="en-US" sz="1500">
                <a:solidFill>
                  <a:schemeClr val="dk1"/>
                </a:solidFill>
              </a:rPr>
              <a:t>small business size status</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Acknowledge all RFQ amendments </a:t>
            </a:r>
            <a:endParaRPr sz="1500">
              <a:solidFill>
                <a:schemeClr val="dk1"/>
              </a:solidFill>
            </a:endParaRPr>
          </a:p>
          <a:p>
            <a:pPr marL="342900" lvl="0" indent="-234950" algn="l" rtl="0">
              <a:lnSpc>
                <a:spcPct val="115000"/>
              </a:lnSpc>
              <a:spcBef>
                <a:spcPts val="0"/>
              </a:spcBef>
              <a:spcAft>
                <a:spcPts val="0"/>
              </a:spcAft>
              <a:buClr>
                <a:srgbClr val="0059A8"/>
              </a:buClr>
              <a:buSzPts val="1500"/>
              <a:buChar char="●"/>
            </a:pPr>
            <a:r>
              <a:rPr lang="en-US" sz="1500">
                <a:solidFill>
                  <a:schemeClr val="dk1"/>
                </a:solidFill>
              </a:rPr>
              <a:t>Make sure the quote is signed by an authorized company representative</a:t>
            </a:r>
            <a:endParaRPr sz="1500">
              <a:solidFill>
                <a:schemeClr val="dk1"/>
              </a:solidFill>
            </a:endParaRPr>
          </a:p>
          <a:p>
            <a:pPr marL="0" lvl="0" indent="0" algn="l" rtl="0">
              <a:lnSpc>
                <a:spcPct val="100000"/>
              </a:lnSpc>
              <a:spcBef>
                <a:spcPts val="0"/>
              </a:spcBef>
              <a:spcAft>
                <a:spcPts val="0"/>
              </a:spcAft>
              <a:buSzPts val="2400"/>
              <a:buNone/>
            </a:pPr>
            <a:endParaRPr>
              <a:solidFill>
                <a:schemeClr val="dk1"/>
              </a:solidFill>
            </a:endParaRPr>
          </a:p>
          <a:p>
            <a:pPr marL="342900" lvl="0" indent="0" algn="l" rtl="0">
              <a:lnSpc>
                <a:spcPct val="100000"/>
              </a:lnSpc>
              <a:spcBef>
                <a:spcPts val="0"/>
              </a:spcBef>
              <a:spcAft>
                <a:spcPts val="0"/>
              </a:spcAft>
              <a:buSzPts val="2400"/>
              <a:buNone/>
            </a:pPr>
            <a:endParaRPr sz="1350">
              <a:solidFill>
                <a:schemeClr val="dk1"/>
              </a:solidFill>
            </a:endParaRPr>
          </a:p>
        </p:txBody>
      </p:sp>
      <p:sp>
        <p:nvSpPr>
          <p:cNvPr id="328" name="Google Shape;328;p42"/>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
        <p:nvSpPr>
          <p:cNvPr id="329" name="Google Shape;329;p42"/>
          <p:cNvSpPr txBox="1">
            <a:spLocks noGrp="1"/>
          </p:cNvSpPr>
          <p:nvPr>
            <p:ph type="title"/>
          </p:nvPr>
        </p:nvSpPr>
        <p:spPr>
          <a:xfrm>
            <a:off x="1633631" y="81094"/>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400" b="1">
                <a:solidFill>
                  <a:srgbClr val="0B5394"/>
                </a:solidFill>
              </a:rPr>
              <a:t>PBS Procurement Process</a:t>
            </a:r>
            <a:endParaRPr sz="2400" b="1">
              <a:solidFill>
                <a:srgbClr val="0B5394"/>
              </a:solidFill>
            </a:endParaRPr>
          </a:p>
        </p:txBody>
      </p:sp>
      <p:sp>
        <p:nvSpPr>
          <p:cNvPr id="330" name="Google Shape;330;p42"/>
          <p:cNvSpPr txBox="1">
            <a:spLocks noGrp="1"/>
          </p:cNvSpPr>
          <p:nvPr>
            <p:ph type="subTitle" idx="2"/>
          </p:nvPr>
        </p:nvSpPr>
        <p:spPr>
          <a:xfrm>
            <a:off x="1853274" y="682875"/>
            <a:ext cx="5030700" cy="4059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chemeClr val="dk1"/>
                </a:solidFill>
              </a:rPr>
              <a:t>Points of Emphasis for Quote Submissions</a:t>
            </a:r>
            <a:endParaRPr sz="17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43"/>
          <p:cNvSpPr txBox="1">
            <a:spLocks noGrp="1"/>
          </p:cNvSpPr>
          <p:nvPr>
            <p:ph type="title" idx="2"/>
          </p:nvPr>
        </p:nvSpPr>
        <p:spPr>
          <a:xfrm>
            <a:off x="3838750" y="2298316"/>
            <a:ext cx="3806400" cy="9045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2500">
                <a:solidFill>
                  <a:srgbClr val="0B5394"/>
                </a:solidFill>
              </a:rPr>
              <a:t>Getting on GSA Multiple Award Schedule</a:t>
            </a:r>
            <a:endParaRPr sz="2500">
              <a:solidFill>
                <a:srgbClr val="0B539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a:spLocks noGrp="1"/>
          </p:cNvSpPr>
          <p:nvPr>
            <p:ph type="title"/>
          </p:nvPr>
        </p:nvSpPr>
        <p:spPr>
          <a:xfrm>
            <a:off x="1586813" y="130106"/>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Getting</a:t>
            </a:r>
            <a:r>
              <a:rPr lang="en-US" sz="2500">
                <a:solidFill>
                  <a:srgbClr val="0B5394"/>
                </a:solidFill>
              </a:rPr>
              <a:t> on Schedule</a:t>
            </a:r>
            <a:endParaRPr sz="2500">
              <a:solidFill>
                <a:srgbClr val="0B5394"/>
              </a:solidFill>
            </a:endParaRPr>
          </a:p>
        </p:txBody>
      </p:sp>
      <p:sp>
        <p:nvSpPr>
          <p:cNvPr id="344" name="Google Shape;344;p44"/>
          <p:cNvSpPr txBox="1">
            <a:spLocks noGrp="1"/>
          </p:cNvSpPr>
          <p:nvPr>
            <p:ph type="subTitle" idx="1"/>
          </p:nvPr>
        </p:nvSpPr>
        <p:spPr>
          <a:xfrm>
            <a:off x="1525650" y="752869"/>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Review Multiple Award Schedule Offerings</a:t>
            </a:r>
            <a:endParaRPr sz="1700">
              <a:solidFill>
                <a:srgbClr val="0B5394"/>
              </a:solidFill>
            </a:endParaRPr>
          </a:p>
        </p:txBody>
      </p:sp>
      <p:sp>
        <p:nvSpPr>
          <p:cNvPr id="345" name="Google Shape;345;p44"/>
          <p:cNvSpPr txBox="1">
            <a:spLocks noGrp="1"/>
          </p:cNvSpPr>
          <p:nvPr>
            <p:ph type="body" idx="2"/>
          </p:nvPr>
        </p:nvSpPr>
        <p:spPr>
          <a:xfrm>
            <a:off x="1525650" y="1345631"/>
            <a:ext cx="5867700" cy="1749000"/>
          </a:xfrm>
          <a:prstGeom prst="rect">
            <a:avLst/>
          </a:prstGeom>
          <a:noFill/>
          <a:ln>
            <a:noFill/>
          </a:ln>
        </p:spPr>
        <p:txBody>
          <a:bodyPr spcFirstLastPara="1" wrap="square" lIns="68550" tIns="68550" rIns="68550" bIns="68550" anchor="t" anchorCtr="0">
            <a:noAutofit/>
          </a:bodyPr>
          <a:lstStyle/>
          <a:p>
            <a:pPr marL="342900" lvl="0" indent="-234950" algn="l" rtl="0">
              <a:lnSpc>
                <a:spcPct val="100000"/>
              </a:lnSpc>
              <a:spcBef>
                <a:spcPts val="0"/>
              </a:spcBef>
              <a:spcAft>
                <a:spcPts val="0"/>
              </a:spcAft>
              <a:buClr>
                <a:srgbClr val="0B5394"/>
              </a:buClr>
              <a:buSzPts val="1500"/>
              <a:buChar char="●"/>
            </a:pPr>
            <a:r>
              <a:rPr lang="en-US" u="sng">
                <a:solidFill>
                  <a:srgbClr val="0B5394"/>
                </a:solidFill>
                <a:hlinkClick r:id="rId3">
                  <a:extLst>
                    <a:ext uri="{A12FA001-AC4F-418D-AE19-62706E023703}">
                      <ahyp:hlinkClr xmlns:ahyp="http://schemas.microsoft.com/office/drawing/2018/hyperlinkcolor" val="tx"/>
                    </a:ext>
                  </a:extLst>
                </a:hlinkClick>
              </a:rPr>
              <a:t>GSA eLibrary</a:t>
            </a:r>
            <a:r>
              <a:rPr lang="en-US">
                <a:solidFill>
                  <a:srgbClr val="0B5394"/>
                </a:solidFill>
              </a:rPr>
              <a:t> is the source for the latest GSA contract award information</a:t>
            </a:r>
            <a:br>
              <a:rPr lang="en-US">
                <a:solidFill>
                  <a:srgbClr val="0B5394"/>
                </a:solidFill>
              </a:rPr>
            </a:br>
            <a:endParaRPr>
              <a:solidFill>
                <a:srgbClr val="0B5394"/>
              </a:solidFill>
            </a:endParaRPr>
          </a:p>
          <a:p>
            <a:pPr marL="342900" lvl="0" indent="-228600" algn="l" rtl="0">
              <a:lnSpc>
                <a:spcPct val="100000"/>
              </a:lnSpc>
              <a:spcBef>
                <a:spcPts val="0"/>
              </a:spcBef>
              <a:spcAft>
                <a:spcPts val="0"/>
              </a:spcAft>
              <a:buClr>
                <a:srgbClr val="0B5394"/>
              </a:buClr>
              <a:buSzPts val="1500"/>
              <a:buChar char="●"/>
            </a:pPr>
            <a:r>
              <a:rPr lang="en-US">
                <a:solidFill>
                  <a:srgbClr val="0B5394"/>
                </a:solidFill>
              </a:rPr>
              <a:t>Customer Facing view of the Multiple Award Schedule</a:t>
            </a:r>
            <a:endParaRPr sz="1350">
              <a:solidFill>
                <a:srgbClr val="0B5394"/>
              </a:solidFill>
            </a:endParaRPr>
          </a:p>
        </p:txBody>
      </p:sp>
      <p:sp>
        <p:nvSpPr>
          <p:cNvPr id="346" name="Google Shape;346;p44"/>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347" name="Google Shape;347;p4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4454" y="2705803"/>
            <a:ext cx="7296950" cy="980807"/>
          </a:xfrm>
          <a:prstGeom prst="rect">
            <a:avLst/>
          </a:prstGeom>
          <a:noFill/>
          <a:ln>
            <a:noFill/>
          </a:ln>
        </p:spPr>
      </p:pic>
      <p:sp>
        <p:nvSpPr>
          <p:cNvPr id="348" name="Google Shape;348;p44">
            <a:extLst>
              <a:ext uri="{C183D7F6-B498-43B3-948B-1728B52AA6E4}">
                <adec:decorative xmlns:adec="http://schemas.microsoft.com/office/drawing/2017/decorative" val="1"/>
              </a:ext>
            </a:extLst>
          </p:cNvPr>
          <p:cNvSpPr/>
          <p:nvPr/>
        </p:nvSpPr>
        <p:spPr>
          <a:xfrm>
            <a:off x="5290550" y="3462850"/>
            <a:ext cx="2310900" cy="304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900" b="1" i="0" u="none" strike="noStrike" cap="non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1586788" y="70281"/>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Getting on Schedule</a:t>
            </a:r>
            <a:endParaRPr sz="2500" b="1">
              <a:solidFill>
                <a:srgbClr val="0B5394"/>
              </a:solidFill>
            </a:endParaRPr>
          </a:p>
        </p:txBody>
      </p:sp>
      <p:sp>
        <p:nvSpPr>
          <p:cNvPr id="354" name="Google Shape;354;p45"/>
          <p:cNvSpPr txBox="1">
            <a:spLocks noGrp="1"/>
          </p:cNvSpPr>
          <p:nvPr>
            <p:ph type="subTitle" idx="1"/>
          </p:nvPr>
        </p:nvSpPr>
        <p:spPr>
          <a:xfrm>
            <a:off x="1853275" y="770025"/>
            <a:ext cx="50634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Review Multiple Award Schedule Offerings</a:t>
            </a:r>
            <a:endParaRPr sz="1700">
              <a:solidFill>
                <a:srgbClr val="0B5394"/>
              </a:solidFill>
            </a:endParaRPr>
          </a:p>
        </p:txBody>
      </p:sp>
      <p:sp>
        <p:nvSpPr>
          <p:cNvPr id="355" name="Google Shape;355;p45"/>
          <p:cNvSpPr txBox="1">
            <a:spLocks noGrp="1"/>
          </p:cNvSpPr>
          <p:nvPr>
            <p:ph type="body" idx="2"/>
          </p:nvPr>
        </p:nvSpPr>
        <p:spPr>
          <a:xfrm>
            <a:off x="1131500" y="1206975"/>
            <a:ext cx="6309300" cy="890400"/>
          </a:xfrm>
          <a:prstGeom prst="rect">
            <a:avLst/>
          </a:prstGeom>
          <a:noFill/>
          <a:ln>
            <a:noFill/>
          </a:ln>
        </p:spPr>
        <p:txBody>
          <a:bodyPr spcFirstLastPara="1" wrap="square" lIns="68550" tIns="68550" rIns="68550" bIns="68550" anchor="t" anchorCtr="0">
            <a:noAutofit/>
          </a:bodyPr>
          <a:lstStyle/>
          <a:p>
            <a:pPr marL="342900" lvl="0" indent="-241300" algn="l" rtl="0">
              <a:lnSpc>
                <a:spcPct val="100000"/>
              </a:lnSpc>
              <a:spcBef>
                <a:spcPts val="0"/>
              </a:spcBef>
              <a:spcAft>
                <a:spcPts val="0"/>
              </a:spcAft>
              <a:buClr>
                <a:srgbClr val="0B5394"/>
              </a:buClr>
              <a:buSzPts val="1600"/>
              <a:buChar char="●"/>
            </a:pPr>
            <a:r>
              <a:rPr lang="en-US" sz="1500" u="sng">
                <a:solidFill>
                  <a:srgbClr val="0B5394"/>
                </a:solidFill>
                <a:hlinkClick r:id="rId3">
                  <a:extLst>
                    <a:ext uri="{A12FA001-AC4F-418D-AE19-62706E023703}">
                      <ahyp:hlinkClr xmlns:ahyp="http://schemas.microsoft.com/office/drawing/2018/hyperlinkcolor" val="tx"/>
                    </a:ext>
                  </a:extLst>
                </a:hlinkClick>
              </a:rPr>
              <a:t>GSA eLibrary</a:t>
            </a:r>
            <a:r>
              <a:rPr lang="en-US" sz="1500">
                <a:solidFill>
                  <a:srgbClr val="0B5394"/>
                </a:solidFill>
              </a:rPr>
              <a:t> will bring you to the solicitation found on sam.gov</a:t>
            </a:r>
            <a:endParaRPr sz="1450">
              <a:solidFill>
                <a:srgbClr val="0B5394"/>
              </a:solidFill>
            </a:endParaRPr>
          </a:p>
        </p:txBody>
      </p:sp>
      <p:sp>
        <p:nvSpPr>
          <p:cNvPr id="356" name="Google Shape;356;p45"/>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357" name="Google Shape;357;p4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27504" y="1665269"/>
            <a:ext cx="5787356" cy="2538562"/>
          </a:xfrm>
          <a:prstGeom prst="rect">
            <a:avLst/>
          </a:prstGeom>
          <a:noFill/>
          <a:ln>
            <a:noFill/>
          </a:ln>
        </p:spPr>
      </p:pic>
      <p:cxnSp>
        <p:nvCxnSpPr>
          <p:cNvPr id="358" name="Google Shape;358;p45">
            <a:extLst>
              <a:ext uri="{C183D7F6-B498-43B3-948B-1728B52AA6E4}">
                <adec:decorative xmlns:adec="http://schemas.microsoft.com/office/drawing/2017/decorative" val="1"/>
              </a:ext>
            </a:extLst>
          </p:cNvPr>
          <p:cNvCxnSpPr/>
          <p:nvPr/>
        </p:nvCxnSpPr>
        <p:spPr>
          <a:xfrm rot="10800000">
            <a:off x="4020890" y="2927649"/>
            <a:ext cx="982800" cy="13800"/>
          </a:xfrm>
          <a:prstGeom prst="straightConnector1">
            <a:avLst/>
          </a:prstGeom>
          <a:noFill/>
          <a:ln w="38100" cap="flat" cmpd="sng">
            <a:solidFill>
              <a:srgbClr val="FF0000"/>
            </a:solidFill>
            <a:prstDash val="solid"/>
            <a:round/>
            <a:headEnd type="none" w="sm" len="sm"/>
            <a:tailEnd type="none" w="sm" len="sm"/>
          </a:ln>
        </p:spPr>
      </p:cxnSp>
      <p:sp>
        <p:nvSpPr>
          <p:cNvPr id="359" name="Google Shape;359;p45">
            <a:extLst>
              <a:ext uri="{C183D7F6-B498-43B3-948B-1728B52AA6E4}">
                <adec:decorative xmlns:adec="http://schemas.microsoft.com/office/drawing/2017/decorative" val="1"/>
              </a:ext>
            </a:extLst>
          </p:cNvPr>
          <p:cNvSpPr/>
          <p:nvPr/>
        </p:nvSpPr>
        <p:spPr>
          <a:xfrm>
            <a:off x="3178475" y="2775444"/>
            <a:ext cx="845700" cy="2811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900" b="1" i="0" u="none" strike="noStrike" cap="none">
              <a:solidFill>
                <a:srgbClr val="FFFFFF"/>
              </a:solidFill>
              <a:latin typeface="Arial"/>
              <a:ea typeface="Arial"/>
              <a:cs typeface="Arial"/>
              <a:sym typeface="Arial"/>
            </a:endParaRPr>
          </a:p>
        </p:txBody>
      </p:sp>
      <p:sp>
        <p:nvSpPr>
          <p:cNvPr id="360" name="Google Shape;360;p45"/>
          <p:cNvSpPr/>
          <p:nvPr/>
        </p:nvSpPr>
        <p:spPr>
          <a:xfrm>
            <a:off x="4808000" y="2704825"/>
            <a:ext cx="2147400" cy="384000"/>
          </a:xfrm>
          <a:prstGeom prst="roundRect">
            <a:avLst>
              <a:gd name="adj" fmla="val 16667"/>
            </a:avLst>
          </a:prstGeom>
          <a:solidFill>
            <a:srgbClr val="FFFFFF"/>
          </a:solid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From the Multiple Award Schedule page, click the button to access the current solicitation</a:t>
            </a:r>
            <a:endParaRPr sz="900" b="1"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p:nvPr/>
        </p:nvSpPr>
        <p:spPr>
          <a:xfrm>
            <a:off x="6400801" y="4972050"/>
            <a:ext cx="1600200" cy="17145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None/>
            </a:pPr>
            <a:fld id="{00000000-1234-1234-1234-123412341234}" type="slidenum">
              <a:rPr lang="en-US" sz="750" b="0" i="0" u="none" strike="noStrike" cap="none">
                <a:solidFill>
                  <a:srgbClr val="A5A5A5"/>
                </a:solidFill>
                <a:latin typeface="Arial"/>
                <a:ea typeface="Arial"/>
                <a:cs typeface="Arial"/>
                <a:sym typeface="Arial"/>
              </a:rPr>
              <a:t>3</a:t>
            </a:fld>
            <a:endParaRPr sz="750" b="0" i="0" u="none" strike="noStrike" cap="none">
              <a:solidFill>
                <a:srgbClr val="A5A5A5"/>
              </a:solidFill>
              <a:latin typeface="Arial"/>
              <a:ea typeface="Arial"/>
              <a:cs typeface="Arial"/>
              <a:sym typeface="Arial"/>
            </a:endParaRPr>
          </a:p>
        </p:txBody>
      </p:sp>
      <p:sp>
        <p:nvSpPr>
          <p:cNvPr id="136" name="Google Shape;136;p19"/>
          <p:cNvSpPr txBox="1">
            <a:spLocks noGrp="1"/>
          </p:cNvSpPr>
          <p:nvPr>
            <p:ph type="title"/>
          </p:nvPr>
        </p:nvSpPr>
        <p:spPr>
          <a:xfrm>
            <a:off x="1488281" y="224778"/>
            <a:ext cx="5509125" cy="743850"/>
          </a:xfrm>
          <a:prstGeom prst="rect">
            <a:avLst/>
          </a:prstGeom>
          <a:noFill/>
          <a:ln>
            <a:noFill/>
          </a:ln>
        </p:spPr>
        <p:txBody>
          <a:bodyPr spcFirstLastPara="1" wrap="square" lIns="68550" tIns="68550" rIns="68550" bIns="68550" anchor="ctr" anchorCtr="0">
            <a:noAutofit/>
          </a:bodyPr>
          <a:lstStyle/>
          <a:p>
            <a:pPr marL="0" lvl="0" indent="0" algn="ctr" rtl="0">
              <a:lnSpc>
                <a:spcPct val="100000"/>
              </a:lnSpc>
              <a:spcBef>
                <a:spcPts val="0"/>
              </a:spcBef>
              <a:spcAft>
                <a:spcPts val="0"/>
              </a:spcAft>
              <a:buClr>
                <a:srgbClr val="000000"/>
              </a:buClr>
              <a:buSzPts val="2400"/>
              <a:buNone/>
            </a:pPr>
            <a:r>
              <a:rPr lang="en-US" sz="2500" b="1">
                <a:solidFill>
                  <a:srgbClr val="0B5394"/>
                </a:solidFill>
              </a:rPr>
              <a:t>Introduction</a:t>
            </a:r>
            <a:endParaRPr sz="2500" b="1">
              <a:solidFill>
                <a:srgbClr val="0B5394"/>
              </a:solidFill>
            </a:endParaRPr>
          </a:p>
        </p:txBody>
      </p:sp>
      <p:sp>
        <p:nvSpPr>
          <p:cNvPr id="137" name="Google Shape;137;p19" descr="data:image/png;base64,iVBORw0KGgoAAAANSUhEUgAABJgAAALXCAYAAADBivozAAAgAElEQVR4Xuy9CZRU13XvvZvupruZacQoBAIxSggBkkASGpAAgUAjmiz7JV+clcnJSvJsP+d5xfbn5L3k+SVxHCfx8DlxnDixrQFNCAQaQQhJSEgIWWJGQgghoGkaaHqev/W/cKFpqruGO9S9Vb+zVq2G7nvP8Dun6u76n733Kejo6OgwCgQgAAEIQAACEIAABCAAAQhAAAIQgAAEMiRQgMCUITlugwAEIAABCEAAAhCAAAQgAAEIQAACEHAIIDCxEC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jkKoG6ujrr06ePFRQU5OoQGRcEIAABCEAAAhDwjQACk28oqQgCEIAABCAAgVwhUFFRYevWrXOGU1RUZMXFxTZ58mSbMmVKrgyRcUAAAhCAAAQgAAFfCSAw+YqTyiAAAQhAAAIQyAUCEpjeeOMNKysrs46ODmtpabG2tjZnaNOmTbOJEyfmwjAZAwQgAAEIQAACEPCNAAKTbyipCAIQgAAEIACBXCHQWWDqPKampiZHcLr77rtzZaiMAwIQgAAEIAABCPhCAIHJF4xUAgEIQAACEIBALhHoTmCSuFRdXW2f+9zncmm4jAUCEIAABCAAAQh4JoDA5BkhFUAAAhCAAAQgkGsEuhOYNM6amhpbvHix9e/fP9eGzXggAAEIQAACEIBAxgQQmDJGx40QgAAEIAABCOQqgZ4EpsbGRps9e7aNGjUqV4fPuCAAAQhAAAIQgEDaBBCY0kbGDRCAAAQgAAEI5DqBngSm+vp6u+yyy5xT5SgQgAAEIAABCEAAAqcIIDCxEiAAAQhAAAIQgEAXAsk8mEaOHGlz5syBGwQgAAEIQAACEIDAaQIITCwFCEAAAhCAAAQgkIbA1NLSYr1797ZFixbBDQIQgAAEIAABCEAAgYk1AAEIQAACEIAABBIT6MmDqb293ZSHadmyZeCDAAQgAAEIQAACEEBgys4aOHnypD3//PNWVlYWSAcKCgoCqVeVBlV3UPWm02d9WdCx04MHDzYdQd25pPP/2tpa69Wrl/Xp0yeweQi64iDng753TyDO3NN5r2WyBk6cOGGlpaXOK53S9b2bzr3pXktb6RI79/q2tjbTyxVs9Jnc3Uuse/p7sr8lur+pqclp371X1zQ3N1tdXZ0NGDAg4eCOHz9u999/vxUVFXkbPHdDAAIQgAAEIACBHCFAiFwWJnL58uXOFyUJET2VML+wZAFDpJoUa4lDXo6clkCgo6sVNlFSUuLr+FgLvuKkspgR0HtTn5l8kY/XxKUrmkrk13PR/bzT/Z1f7ui7/q676xTG1ln87NyfRP/u7u/FxcUJwWtdzp8/39mYoEAAAhCAAAQgAAEIkOQ7K2vgpZdeMp1AIyGCEg0C+kIjLwmvXxTkoaZ5TdfTIhoU6AUEoklAwoO8Arv7oh/NXtOrdAlIoJc4H5dno0LkZs2aZWPGjEl3qFwPAQhAAAIQgAAEcpIAHkxZmNatW7fanj17AguTy8KQYt9k5xA5L4NBYPJCj3shkJgAAlN+rAwJNvI68uJJGiaphoYGmzhxok2bNi3MZmkLAhCAAAQgAAEIRJYAAlMWpubgwYO2adMmvFyywL67JhGYIjQZdAUCXQggMOXHklAOJIn0Xj1Jw6KlHE3l5eV2/fXXh9Uk7UAAAhCAAAQgAIFIE0BgysL0aJd2xYoVNnDgwCy0TpOJCCAwsS4gEF0CCEzRnRu/e6ZQ5b59+8YiHLK1tdXJGbVkyRK/MVAfBCAAAQhAAAIQiCUBBKYsTdtTTz3l5JlQOIBOr0FsytJEnG4WgSm7/GkdAj0RQGDKn/Wh/ITyZIpDmJxy9+kkublz59rYsWPzZ5IYKQQgAAEIQAACEOiGAAJTFpbGjh077L333nN2PkeOHOkYqPo3CWyzMBkITNmDTssQSJHAsWPHnOTP8myh5DYBbbrU1dXZoEGDYjFQ9VdeyRMmTLCZM2fGos90EgIQgAAEIAABCARFAIEpKLKd6t2+fbu9//77jgE6btw4GzJkiD366KN24YUXOrkblPBbib/LyspC6A1NJCKABxPrAgLRJYAHU3TnJoieadNFHkxFRUVBVO97nXp+KB+TXqNHj3bEsQEDBjieyXHwxPIdCBVCAAIQgAAEIJC3BBCYQpj6tWvXWkVFheOlVFhY6LR46aWXOl5MixcvdhKaPv74487uvK6hhE8AgSl85rQIgVQJIDClSio3rlMeptLS0tgdhCFvJj1LFOKnZ7lyNOl3erb369fP2VyS6KSXBCjXHsiNWWMUEIAABCAAAQhAwAyBKaBVoB1YhcJdd911jreSDEkZmsq7JMNy4cKFtmbNGrvtttucHrz77rv2ySef4MUU0Hwkq9av04t0ApLmWF+OKBCAgD8EEJj84RiXWjTf8ujVZ2nci/I0uaKTKzzpp+wB/e3uu+9O+XnR0NBgChfVS5tWlZWVNn36dMczuk+fPnFHRf8hAAEIQAACEMgBAghMAU3iW2+9ZR9//LEtWLDACX+TYahdWRnNMir1WrZsmR06dMjefvttx7VeBmdcjmcOCFvWqkVgyhp6GoZAUgIITEkR5dQFcQuRyxS+7IJp06bZxIkTz6tC9kBnMUlMZCcoF5kEK4UPFhQUON5Squeiiy5y6hk+fHim3eE+CEAAAhCAAAQg4JkAApNnhOdXICPwySefdAxBeSvNnz/fXnrpJcc41HHGMhqfe+45W7p0qX322We2bds2Z/cRd/kAJiPFKhGYUgTFZRDIAgEEpixAz2KTekYqj1Guh4xLRJKdII9mjbmqqsrxStJPJTrX38RAQpIEpZ5sBCUa13NM1ykEP5FolcUppWkIQAACEIAABPKEAAJTABOtY5ZXrFjheCvJ4Lv66qtt48aNTh6G22+/3WlRXk1K/ilDcv/+/Sm7yAfQXao0c+ZJ4W1ePcgIkWM5QcB/AghM/jONco3y1vH6WRzl8XXum8Yqj2aFVUtIkqCUTEzqaWwSpi6//HKbNGlSXBDQTwhAAAIQgAAEcogAAlNAkylvJTevkoxGvZTw86GHHnLc25WXSV5Luk7/V9JPSvYISGCqqanxfDQ2AlP25pCWc5cAAlPuzm3Xkfl14EJciMku8Ou0PG1uaWPLze0YFwb0EwIQgAAEIACB3CGAwBTwXB45csQ2bNjgCEhygV+0aJHz79dff90OHz7siE4SN7RbKxGKkh0CCEzZ4U6rEEiFAAJTKpRy4xq/Potzg0Z6o1CYnGwKFeViGj16tI0YMYLDQ9LDyNUQgAAEIAABCHggkDcCk0LS5DIelVNplNz7lVdecfrT1NTkhMsVFxd7mEpu9ULAry81CndQiAMeaV5mg3shcC4BBKb8WRESSBTmxWdo5nMuLzDld9JzTTwfeOCBzCvjTghAAAIQgAAEIJAGgbwRmB5++GEHy4QJE2zy5MlO8u1sFoVSPfvss45rvAxARIlszoY5c1BbW0uIXHangdYhkJAAAlP+LAyFjcsTJ9vP6FwhLrFOB40oafq6desc4U45n7SxJa/qW2+9NTIbb7nCnHFAAAIQgAAE8plA3ghMy5cvP5N0W8brqFGjbMqUKTZ06NCszP+rr77qJPh2BSY3PE6JPinhE0BgCp85LUIgVQIITKmSiv91Ej70QmDyZy5l7+hEubFjx9rKlSvPJBN380Lq8JF58+Zx0Ig/uKkFAhCAAAQgkPcE8kZgeuaZZ5wjft1jft1cBdrNmzp1qpOrIKzy2WefOafK9evXzzGk1RcdK7xz507nWOKohPGFxSMK7SAwRWEW6AMEEhNAYMqflaHnobyYEJj8mXOFymkjS7bO0aNHz7MvZIPo7zfffLNz8AgFAhCAAAQgAAEIeCGQNwLTmjVrnDCornmOZFwpT4GEHXk0XXLJJV54pnTvqlWrnL7IkFYiTnlRyWV9165djmFNPqaUMPp6EQKTrzipDAK+EkBg8hVnpCtraGhwno96DlL8IXDixAnnEBGJdokOE5Hdod9LZNLGV6Zl//79tnfvXscjigIBCEAAAhCAQH4SyBuB6aWXXjId4dudd5B2+fRSUY4m5WqS6OR32bdvn7311luOEafcCEuXLjV5V2kHUccLX3755fbGG284hqDrbeV3H6jvfAJ+JZZVbi2tMUIdWWUQ8I8AApN/LKNek57T2nBR6BbFHwJ6/8ie6Ek80oaXuN9yyy1pJVjXs/PDDz90PLB1v+youXPn2oUXXuhP5wOspaamBiEzQL5UDQEIQAAC+UkgbwSm1157zcl5lEw0krGklzybhg0bZmPGjLHBgwc7xm6ye90lJDd0hcApcbcEpK7lnXfesQMHDjjG2OzZs+29994zCRN33XWXaafx9ddfx+gJ+f2IwBQycJqDQBoEEJjSgBXzS3XYgp6dhGuFP5ESmeTRLZFJdk9PReKMvK4lLmlDRZtkeskbSmJWItsn/BElblHJzT/66COn77LxJIhRIAABCEAAAhDwh0DeCEzvvvuuyX07Vc8SHfMrA0qiksQHGV0ShHS/PI1k/CqngX7qJQFKrv27d++2gwcPOobWkiVLzjOSVedzzz1n5eXlpiPtR44c6Xgt6UQ55YGSCCbjmjxM/izwVGtBYEqVFNdBIHwCCEzhM89Wi9pk0fPTS6hWtvqeC+1qc00ikUSmIUOGnDekiooKx1vp8OHDjj2ktAOyWToXeaEpr6TSDiQrevbK60l2VRhFwtKmTZucPk+aNMlmzpwZRrO0AQEIQAACEMgbAnkjMG3dutX27NnjyYiRwCThqetLu3WdjSSJUjLSXA+lzq7iMmw++eQTR1iqrKx0rlM4noy0bdu2nTnhRQITIXLhvQ9l4MoolmjopRAi54Ue90IgMQEEpvxZGfKi0ecxOZiyN+fu4SMSmdyTdj/++GPbsWOHkztS4kxPm3VuTsOLL77YsXE0n653uGsruZt2snP0b6UmmDVrVmCD1gag0hNoE0/tzZgxwxGYKBCAAAQgAAEI+EsgbwQmeRZJZArT7V67gDKuZGRdffXVThjc6tWrHcNMYsZ1113nhNKpKMGmvKBkvMmjacuWLY4YlqrHlb/LIv9qQ2DKvzlnxPEhgMAUn7ny2lNt4Gi+k4VoeW2H+3smIPtFeSLHjRtnOvlWNoo2wroelNJdLbJxJETpvp5eul+bcbJ95LUmu8jv/FvyWnr77bcdj3SNS/bY+PHjWQIQgAAEIAABCARAIG8EJiXX/uCDD1I2jvxkrZ0zGVpuYm8ZaAqPU9y/cjHJo0lJvWVgKTTg7rvvdgxsJSbXfWG5jvs55rjVhcAUtxmjv/lEAIEpn2bbnPB0ebaEuSGUX4RTG63EGHn7hOVR7W7KXXPNNXbRRRcl7KT6k6p3t0QueY3L3pLIJVtMdpfyLlEgAAEIQAACEAiGQN4ITIcOHXLco7PlEeTuBrq7sjKgZUBNnz7dtm/f7uSHcvNOyC1dopOSgfu9kxfMMop/rX4KTDJ+mbf4rwlGEB0CCEzRmYsweuKGaHkNWQ6jr7ThLwE9iyUEyR6SKKSQOjctgTydVD7/+c8nbVQJvGVDuSKlxKabbrrJSU9AgQAEIAABCEAgOAJ5IzC5iR3lKZTq7ldw2M3JSSBjSfkNrr32WidUTt5MF1xwgWMEPfPMM04/U3VHD7Kv+VC3XwKTjFjVxRejfFg1jDEsAghMYZGORjt6NsrrRJ+jUXheR4NK/vRCopIbVqe1oA06eXjL80i5mmQndVcU1qfNRH1myH6Sx5Punzdv3pl8UvlDkpFCAAIQgAAEwieQNwKT0OrkE3kLRcXtXgaQjKgHHnjAmXmJSgqJGzVqlOPBRGhceG8Id9dUAqTXolxbyvWgFwUCEPBOAIHJO8O41SCxXp4rnCYXt5nzp79uUnD3IBQl5E6W+N31WtKzV97q8oRSkVf4oEGD/OkYtUAAAhCAAAQg0COBvBKYRGL9+vXOzmi2QuU6z4aECO2uzZkzx0k4KWNIRvWLL77o5GTqevQvazk4Au4OqR8CkwxjhUDKoJWASIEABLwR0GelBHc8Or1xjNPdEv3ljYIwEKdZ895XzbteKlOmTHFO2VUOqJ6KvL9//etfO+vF9VpyvaCWLl2KSOl9WqgBAhCAAAQgkDKBvBOYZLisXLnSie9PZrSkTDHFCyUguV5J2pWTISRBST/vuusupxaJS/od3i8pQvXpMj8FJnVJhq7Epah4y/mEiWogkBUCCExZwZ71Rk+cOOE8M3keZn0qAu+AbCKJQtr8UxichKV0yqpVq5wTeyVIKrQymbdTOnVzLQQgAAEIQAACqRPIO4FJaJTwe8OGDc6uVlheQjKcamtrneTPyikhD5eZM2c6SShlPM+aNcvxZnr//fcRJVJfv75d6bfA5B61HZWcX76BoiIIZIEAAlMWoEegSW226LmIWBCByQigC8qv5ApLEoWmTp1qo0ePDqAlqoQABCAAAQhAICwCeSkwCa7cqffu3RtaniMlqJSRrC9K8mxRnqWPP/7YaV//l2fVhRdeaJ999hkCU1irv1M77vHIfn6R0ZxrXv2sMwtoaBICWSeAwJT1KchKByQuae7d01ez0gka9Z2ANmDcTR3ZPQqF04EnFAhAAAIQgAAE4k8gbwUmTd3y5csdd+yg83rImJKr//XXX2+bNm1y2lSI3rFjxxyBSd5N48aNc/69a9cuBKYsvK+CEJg0DCUn1ryGHY6ZBYQ0CYHACCAwBYY28hVr7vWM5tCLyE9V0g5KMNSmizZfLrnkEkdYYgMmKTYugAAEIAABCMSKQF4LTFu2bHFOaws64bdyL8ljSe7fyhMwbNgwJ0ROwpPcwxWmd9lllzkhe/KsCro/sVqhIXU2KIFJ9Wr+5f5PgQAEMiOAwJQZt1y4S2KEPkf9OIAhF3jEcQxu4m6FxElUmjhxIpsucZxI+gwBCEAAAhBIgUBeC0z79++3d999N3BBR7mX5s+f77j5v/fee05onAxm5WJSMssdO3bYjBkzHBHijTfeYKc2hYXr9yVBCUzqp8RE7cAjHPo9a9SXLwQQmPJlps8fp0QJnfyq5M1h5UzMX9r+jlzPVXloy4PXPRHO3xaoDQIQgAAEIACBqBHIa4FJJ32tXr06UBdtGVgSFm699Vb76KOPHIFJJ4spZE4Ck17a3Zs7d64jMD3//POB9idqCzAq/ZEnmeYqCHd9za9ERn1BUr4tCgQgkB4BBKb0eOXa1RLpJTThxRSfmZXnmcSla665hsTd8Zk2egoBCEAAAhDwTCCvBSbRe+KJJxyPoaB2RhUedeWVVzo7eK+88oojYEhU0o6s8i7Jm0mG88KFCx0Pp8cff9wRIijhEpDApFcQX2BkZGsdKO8WeUTCnVdayw0CCEy5MY+ZjkKbQcrfE8Tnc6Z94r7EBGTPSFwaMWKEXXvttWCCAAQgAAEIQCDPCOS9wLR27VrHuySIJMwSFuQVI/Houeees5KSkjPtuAm+9TuJD3PmzHF2+R577DEnF1NQgleere+UhytxSUZxELmSNL96SVjs27evIzRRIACB1AkgMKXOKhev1GezPqOD+HzORV7ZGpPyStbX19v48eNt1qxZ2eoG7UIAAhCAAAQgkEUCeS8wbd++3Xbu3BnIyW0SFZTMct++fY6reOccPDLEXBFJ7v8Ko5IQtXHjRuf3iBDhviuCFJg0Es2/DG8VduHDnVtaiz8BBKb4z6GXEQTpYeqlX9x7loCecRICdWCJDjSJe9HzWjacNvy0EUiBAAQgAAEIQCA1AnkvMFVUVASSWFtu4sqzNHToUMdDSuKSvJkSeUpJYFLR7qxy9MioCcKjKrUlkZ9XBS0wKcRD8y9DVTm4KBCAQOoEEJhSZ5WLVwZ5CEMu8gp7TNog0zNu9uzZjvdSnMvBgwftww8/tM8++8zZ6JMtp5fC2127bPHixXEeIn2HAAQgEBiBxx5rtN/8zRO2aFGpLVrU266/vrdNn07kRmDAI1px3gtM2nVbvny5k//Iz6KdPIVESbhQkQEmI0UhUu5uWHV1tSMqKR+Tdsl0jXI0aeeMHTM/ZyN5XUELTG5IJDmYks8FV0CgKwEEpvxeExKY9EzF+zN660DPTm2K3XjjjTZq1KjodTCFHqn/yoe5Z88eJ9eXbDeJSe6hHFp/eulvQ4YMsQULFqRQK5dAAAIQyC8ClZXtNn58pdXWDnAG3q9fk9XWNlhHx8j8AsFoLe8FJq2BZ555xvewNIlHMkZUdES9jBX9X4KWjGSJSfJcksCka12BSaFzJIMO/50ZtMAk0VAGqgxXiUyEQIY/x7QYXwIITPGdOz96ruelPkPJweQHTf/qkOgnu2bevHmO8BK3os+VX//61/bpp586z2XZap2fzdoUlH2mjb9JkybZJZdcQn7MuE0y/YUABEIjsHTpcVu7tsgaG/ufbrPDiooqrKVlRNp92LGj1S68sNAGDOD07bThReAGBCYzJ0SusrLSV68heX3AzLoAACAASURBVCV1DYeSMSODRUayxCWJSQqdk/Gsl7yoZETr9xKcKOERCCuJrBsqJ8FRcy/BiQIBCPRMAIEpv1eINmb02YnAFJ11oGemxBiJS3G1V3TIi2w1eZYnKvJsGjZsmM2dOzc64OkJBCAAgQgS+PGP6+1rX2uwurrOmw36nltpDQ3DU+pxR4fZr37VYD/+cYO9+WazTZhQZOvXl9vw4b1Sup+LokMAgcnMibffunXrOUm4/Z4iCUjKxSRBQcaY8jNpx0y7f/qbxCg3uTfeLX7TT15fWAKT2xOtBXk0aQ1IaHJd8ZP3lCsgkH8EEJjyb847j1gCkz4zBw0alN8gIjJ6N/m1xCV5/cSx7Nixw/TqLieivJrluXTLLbfEcXj0GQIQgEBoBORtNG1apbW3X6C4nU7ttlvfvgqZ61lg2ry5xX72swb7r/9qcO6vqSkzM30/qrXRoxvshRfKbdw4NuRDm1AfGkJgMnPEnpdeeinQXTgZxxKSFB4nw8UVliQsSGAgN48Pq9lDFWELTOqqe7Kc1gLJvz1MHrfmPAEEppyf4h4HqM9Ief0iMGV/HehZqXC4G264IfudybAH8liXzSePOPc0385VafNHnuRLlizhwJUMGXMbBCCQPwRmz66yt98uNbOu3qBt1rt3pR0/Ptz69Dk31K2+vsN++csG+8EPGmzv3jarrT0lKpl1TQheZ8OG1dm6deV26aUkC4/LqkJgOj1Tjz76qCP++OlJIlFJ9eklo0xl3LhxduDAAZszZ4699957jtu/3wnG47L4otRPzY+MymwkkXXFx+6M3Shxoi8QyAYBBKZsUI9Om/qyrzWAwJS9OdEcyHNpzJgxdvXVV2evIx5a1mbiyy+/7GzouBs7XatzxUx5Lik8jgIBCEAAAt0T+MY3au2HP2yx6urEh2WVlNTYkCGN9sgjA+2GG3rba681249+1GCPP64T00usrk6iksSpnkq9DR5cay++ONiuvDKeXrP5toYQmE7P+PPPP+8IDH66e8sglrgkg0W5lxQeJ28lGWkPPvigvfrqq1ZVVYX3UgTeddkUmDR87c5rJ7W7XBARQEQXIJA1AghMWUMfiYb1/JQ4wGZMdqZDNozsFiW6nj59enY64bFVrR/lXJInudIQuM9a5WDqvLmjTb/LL7/cGSsFAhCAAAS6JyCxaP78Y9bcPNTMegpha7CiIp2c3staWgrs5EnXWymdsLcG69v3pK1ZM9gRqijRJoDAdHp+dJLI3r17fRd7ZJQpJM5N3C0hQ0KT3MvXrVvnu9dUtJdbdHuXbYFJZNy8XNpdpUAAAmcJIDDl92pAYMre/EuQkR0zc+ZMmzhxYvY64qFlV1zSJo7sMVdg0r91sIorXGqco0aNcjzMKRCAAAQg0DOBSZOO2p49CouTYJSstJqZTlf38h1HXk/VtnLlYLv1Vi/1JOsrf/dKAIHpNEEdU/vOO+/4KjC5iZxl1Ehgco0aGWwSNOQthceK1yXsz/1REJhk7Gr3VGEgifJC+DNSaoFA/AggMMVvzvzu8bFjx6y8vNzvaqmvBwLy6pYdc/311zuhcXEsblic60GuMVRXVzsbffLMkh2mRN+yAbS5c9ttt8VxmPQZAhCAQKgEvvSlk/aLX7RbbW3Yh28o5cxxe/rpwXbXXclC60JFQmOdCCAwnYahXayVK1c6rtIyOvw4Pl4Gi4QCiQYqnZN5S2TS3/xohxXtnYB2Lt0k7N5ry7wGGfMqcT32OfORcycEuieAwMTqkMCE+B7eOtCGhwSmG2+80YYPT+2I6VR6d+jQIRs5cmQql3q+xhWXtLnX1TNYf1PRJp9SGchOk7iUjTyMngdKBRCAAARCJLBiRaN9/vMnrb5eoXHnJu8OpxtN1qvXMfvyl/vad787IJwmaSUtAghMnXA99dRTjhGi3S0ZJNrZkgDkJS+TRCaJFxKTJDAR/pTW+gzt4qgITBqw1p/WidYLBQIQMCfBs07a9PJZDMd4E0BgCm/+JC4pLHHevHm+JlbXJs4TTzzhhKQtWrQo0AEpv6XSEOgzI5HdpWe+XuqLNnYUFhdXL61AQVI5BCAAgU4Eqqs7bNKkSjtyRMJO9r6nDBx41H7xi/52++2EykVxgSIwdZqVV155xUm6rSN4p02bZgcPHrT9+/c7O1syULTL1bt3b19PmoviosjHPkVJYHJD5eRNh4dbPq5GxtyVAAITa0LJmPv37+9s/lCCI6BnocTcm266KaOUAe79iXq4YsUKR/BZsmRJYAPQgRm7du2yPXv2OKFvPW3qyYtJdt3kyZNtxowZgfWJiiEAAQjkCoH77jthq1Ypn112PYfKy4/ZL3/Z1xYvRmCK4tpCYOo0Kzt37jQl+54/f75dcMEFzl/0xebw4cP22WefOeKTXMbJAxHFpeytT1ESmDQS7ahqB1lfqCgQyHcCCEz5vgJOHYKgcCa82IJbC/K4VojYzTffnPZGWmVlpe3evds++eQTR6y59NJLz3S0oqLC2bBTovCgitqQsKQQPIlKrgd6T+1p81Dhf8ox5ZatW7fa+++/b5///OeD6ir1QgACEIglgZ/9rN7+9E/rrbb21HfkbJbBg4/ZY4/1tQULEJiyOQ/dtY3A1InMgQMHbMuWLXbFFVc4rtKPPPKIs1uql77sy5tEoW7soEZxKXvrkwSm1tbWSAk6hMp5m1Puzh0CCEy5M5eZjkSfh/KskRcxxV8Csm/cE9SuueaatCrft2+faXNOYo3sIwk78sKdMGGCY0v96le/OvN7CTl+5nNSRz/++GPbsWOHk6Rb7bve5qkMQt5OS5cudTydVCQsbd++3YYOHWrymFNf9W95tevF4RupUOUaCEAgFwns3dtm06YdtYaGwWaW/efwoEFV9uST/e3mm7Pfl1ycb69jQmDqQnDt2rWmnbDLL7/c2Q3jlDevSywe90dRYFK+ChnAhMrFYw3Ry+AIIDAFxzYuNUtgIo+h/7OlE251yMn48eNt1qxZKTWg5+VHH33k2EjuYSWdhT8JVvI4W7BggWNDuQJOSpWncJEErA8//NARthK1n0IVziUSkR566CHn32+++abjfeV6yOmn2LgvtSmBc+7cuTZs2LBUm+A6CEAAAjlBYN684/bWW8XW2NgvEuMZOLDKVq7sbzfcgMAUiQnp0gkEpi5AtBv27rvvOieKyVOJ07yiuGz971MUBSaNUrvCOtWQk238n3NqjA8BBKb4zFVQPdUakIjB4Qf+EZbXrp592lCbMmVK0ooVBidRSd7emgfXw7vrjRJjJCotXLjQ8S567733zgg5SRvp4QIJQgrDk7gl4Upe5Zl6lEs40tjlwbRhwwZHbNKztqe8Tbpe4tmtt96KbehlIrkXAhCIFYG///s6+4u/aLTa2iGR6feAAVX23HP97dprEZgiMymdOoLA1GVWZGS8/PLLzk4VCZajuGSD6ZN2cGVcRjHnEaFywcw5tcaHAAJTfOYqqJ7Km1Nigp7NFO8EtImmXH8KiRs3blyPFaYbhqbn6WWXXeaIQdokufjii512Mi3KgSlhS3kwtQYUBuc1XE3imsQiCU0qqlc5NpOtL10j7yaJTNiImc4o90EAAnEh8PbbLTZ79lEzG6pPysh0e8CAo/biiwNt9uziyPSJjpwlgMDUZTXI2Hj00Uedo3l1ugglPwhEWWCSIawvV5yglB9rkVGeTwCBiVUhMUSigt/hVvlKVhsXKnfddVdCrzB567insbkJs1NJsC7hyvUIVijZLbfckpEYJPFHYXDygNIzUGJOTyfCpTuPeua7nlbp1qt8TwpdVzL0qBaNT+KeXnrvaL71U7/X/EhUvPbaa6PaffoFAQhEhMAVV1TZ+++XmlnfiPToVDf69z9qr7wy0GbNQmCK1MSc7gwCU4JZefLJJ53fuu7fXnfKojjx9OlcAlEWmNRTGYky3BUqx3pk9eYbAQSmfJvx88erz0AV8iJ6WwvywBFL9/ASee5qQ2306NE2YsQIx6tHuY3SOY2tc48kXkybNs1JNXDDDTfYqFGj0uqw+iZhS+KSBC31MxVhK61GTl+sZ2qmdUtk0thmz56dSdOe75E4JsHIFZH0GamXKyC5B9K4G6Vurir9VN+nTp3qvCgQgAAEuiPwta/V2I9+1Gr19UrsHa3Sr99Re+21gXbFFQhM0ZqZU71BYEowK3poHz582D799FM7evTomS/02uXKNN4/ipNPn84SkFEm77Uo59xS+KZb3NwTMhZdwxF3fVZ0rhJAYMrVmU19XAhMqbNKdKWeb/KEleAgLzDXlpGgJA8hN5m1BCeJLsp3la4Xt+6VwHTfffeZDkxRziadxKbk4cnyCOpaCVsHDx50PJVcrylvow7ubnGT3SCR5tJLLw2sIZ1srPnS+pcNoDb1UtEc6rmvuessICWzBSRO6YQ/hS5SIAABCCQicPJkhw0adNg6OnSoQWHkIPXtW2lvvTXYLrssOmF7kYOUxQ4hMCWAry8ze/bscXb0dLKIHuZ6kOshn+zBncW5pGkPBOIgMLnDkzGpnVd9KZBBr6KfMngVRpfpjqwHfNwKgUAJIDAFijcWleszWp97Ck2ipE9AXit6yVspqCJxacKECU4bSsQtsUh2kwQN/X7GjBnn2VA6uW379u2OneWGwaUrbAU1nmT16rmrfl911VVJ81glq6vr3/Wcf/vtt035ryT2uZtJrpDkhZH6fP3113MaXrqTwvUQyCMCW7a02E03nbCaGuVeil7p06fSNm8ebFOmIDBFb3bwYEo4JxKX5N6tpJR6wEfZqyWKiyqOfYqTwJSIrwxd5VgoLy+PI376DIEeCSAwsUAkjkioQGDKbC2InwS6oA6ykCBy4sSJM55HnXMmafNDc6f2JTLJc0Z2ljyWJJToWokocSwakzzDlGtKIYZ+lGPHjjmbm2KWLOl4Ju3JS3/x4sXYtpnA4x4I5AmB5csb7UtfarCqquiFx2kKysoq7f33B9uECQhMUVySeDAlmBW5auskOZ0S8uKLLzoGGXlvorh8/etT3AWmuPffv5mkplwkgMCUi7Oa/pgUIsRhB+lz0x1BC0xqQ0JLT57e8rp1E4ArDE6iUi6kHVBeK71kMyYLBew8e+vWrbM5c+ack7henl+bNm1yhKXSUiXW9b/offTggw9i1/qPlhohkDMEvvOdWvvzP9cpmwMiOabS0iO2ffsQGzcueuF7kQQWcqcQmBIA18P3hRdesOnTpzvH4ioPU1AP+pDnm+a6IaD8Btpljau3mgx7GevpnobDgoBAHAggMMVhloLvoytOBOWFE/wIstdCGAJTqqOTGKNNEW3cSUjJhbBu8ZVYtmjRImc88kLSSzak8nkq8fmkSZPOEXUefvhhW7hwoV1wwQUOOglL+/fvd+zNoIQ3eZrJ3rn//vtTnS7nOomDFRUVtnfvXmccyq1FgQAEcpfAAw9U2/LlSqDdJ5KDLCk5Ynv2DLGLLkJgiuIEITAlmBV9WV+zZo3zkB86dKiTR4CTa6K4fP3rU9wTyEoUVegInnb+rQlqig4BBKbozEU2e6JNAIVhyUuEfIjpzUSUBCa353ruSmwaPDiaIRjpET7lJabxKGRdmz3u81hhgFq7CqdTUnAJNPpM00bm5z//eSd598aNGwMLies8DglFCr275JJLnD5JcHJ/SvRTrizlH3VFJeWAUqJxjUk2se6X19WYMWPSxcP1EIBAjAhMn15lH3zQz8xKItnr/v2P2M6dQ2zUKASmKE4QAlOCWdEu6apVqxxjwM0PIIEJgzaKS9ifPsVZYJKxKMOW3CT+rAVqiR4BBKbozUm2euSeoKVQLErqBKLq/aXcgRJjcsVLXAJMd95HEmn0d61hPa819tmzZwceEtd1lbjeY51/L1tXfVO/Zs6c6SRpdxOMu6cMynNQApqbRyv11ceVEIBA3Aj0719htbXyroymgNO3rzwqh9qwYb3ihjYv+ovAlGCaJSw9/fTTzq6OHqx68MpgwC0/d98TcRaY5HEn8ZMvXLm7PvN9ZAhM+b4Czo7fTSYtrxcvJ2nlG9GoCkyu1086uYviPndaw26YoMQ1vYIKiUuXlbyp1BeF+bmn17leWe77Tekjxo8fn27VXA8BCMSEwLPPNtrttx83s5GR7XFZWYV9+ulQGzIEgSmKk4TAlGBW9PBfvny585DVjlOu5AiI4gKMSp8kMGne4ygiahdU4lIu5LGIynqgH9EigMAUrfnIdm/0ee3m78l2X+LSflQFJm3kuSHe+eYlrrFHTSTtrk/6DJZ3k37Kw0mhdBQIQCD3CDQ3d9jkyUdt3z6Fx5VFdoClpYft8OHhNnBgQWT7mM8dQ2DqZvaVfHHQoEHnPfwlQpDnJvfeMvrCIs81zXmcigRQCUzl5eVx6jZ9hUBaBOSlpxAaRNS0sOXsxfIs1prIldw9YUxUVAUmjd3NxSSByfXoCYMJbaROQKH4mhvlQJP3kkL7KBCAQO4R+G//rdoef9ysqWlgpAfXu/dhq6oabv36ITBFcaIQmHoQmJR3yU2A6CZo1OXybIqSS3MUF1bc+qQvLLW1tbETmJRLQWs0rqffxW2d0N/sEMCDKTvco9yqvF4SbQJFuc/Z7FuUBSZx0QaP+9IzTWKTbC0Jy2zqZXPlnGpbtobCGfWeW7JkSfY7RA8gAAHfCfzkJ/X2ta/VW03NqZMto1yKig5bTc1wKy1FYIriPCEw9SAw6UE6ZMgQZ5dUrsHKESBjZ+fOnc6pGgqdy5XElFFcnGH3SV9YFCIXlVwIqYxfX7yVJ4F1mAotrokrAXnp6fNWa50CARFwT5NDfEhtPUhgksdrHDYj3BxF2vhR/h+JTZpnbezxGZDafAdxlT6HtdkqT9J77703iCaoEwIQyBKBX/+6xWbNOmrt7RKXirPUi9Sb7dXrkDU2jrTi6Hc19UHl0JUITN1M5urVq53dtOuvv94RmVT0cJW4pNM13ONaZfTI0ylRHH0U4+tzaO36PhS56WvO4mCAu4OXKMaR3b4vBSqMGAEEpohNSAS6ozWhz+p8y9uTKfo4CUxdxyiRyRWb9DfZXRI5JDpTgicgu0ge3tp8u+qqq5xN1zjZScETogUIxJ/ArFlVtmVLqZn1jclgDll7+0grwIEpkvOFwNTNtMhD6cMPP3R2/MaOHeuITYcOHXJ2z7SL5u6aym1Yxo9r6LjH0MoYkgEUx6TRkVypIXRKOQb0istpNuqrXNblXUeBQC4TQGDK5dnNbGwcbpAetzgLTJ1HKhtLNpdsMtlZEj3c3E1x8j5Ob/aye7VYawNuypQpNmPGjOx2htYhAAHfCbzySrPdeutxa2kZ7nvdQVVYUHBKYKJEkwACUzfzsm3bNtu1a5cjJklEklikfyfyVNKXfF0j40Z/d4931Y6PDB95OFGiT0Bu+frSEhePIIWIaL0hMEV/bdFDbwQQmLzxy8W79XzVRo9O0KQkJ5ArAlPnkcqzprN3k9aDnokkCk++HtK9QvaRNrXk0X/DDTdE7vS7dMfD9RCAwFkCW7e22pw5x62+fmhMsHRYYWGFtbaOiEl/86+bCEzdzLm8lz744APPLtj6YiThCZEpHm8unUzkhj1GvcfavVUOJrmrR+2o46izo3/xIoDAFK/5CqO3HHCQHuV84OWG0cnjJh8ThUsAkugmmzMoby5tqKpuiUxdN7f27dtnGzdutOHDh9uoUaMcjycKBCAQfQKHD7fbJZdUWn19XDyYlAuuwpqbEZiiuroQmLqZmU8//dTeffddZyfMa9GXI3k1sdPqlWTw92uXV8ZpXMLktLaUD8yPdRo8XVqAQGYEEJgy45bLdylkRyICYejJZ1lePuKlzZN88XjV2nBPpcv1ROFu2KA85jW/+ryULeMmRJf9mUxwcvMspfJ+ksik19y5c+2iiy46ZwE+9thjTrtq/4477iBXU/K3J1dAIOsEWlrMSkoOWUdHXELOOqykpMIaGxGYsr54uukAAlM3YI4cOWKvvfaab6KQwpkkApCU8ixwGYAyQroaPl69cbzcL0NNfZKRFofTibQrrT6nYhRG9UOIfkEgGQEEpmSE8u/vuRjy5fcs6hmrZ4Q8e7TBlc8nsHUWm8Q5VxKFy2tJ74WZM2fa5MmTzywhCUCVlZVWUVHh5A+VwKjNKPfwma4nz6oerRNxScVOFU+1IS+lyy+/3GlLqSUOHz7sbNBJ1LvyyivPE6D8XuPUBwEI+EOgrEyCjULkevlTYaC1tFtZWZw8rgKFEcnKEZi6mRZ9oXnxxRd9232RoadwJj3U8/lIeXenTYaMDBSJQZ1PAUpXHJKxlKykck3nOtRHGeJxOSWFk+SSrQD+HncCCExxn0H/+68vt/oSGxdvU/8J9Fyj+Eh40MYW3tPnstIzXvaHm78pjonC3f4PGzbMZs2alTQNg66XCKRTkA8cOODYN/JscovWyvTp0x2BSIKUa5e5gpQYyY7V//XT/bdrL+mn6nPtW9U3fvx4u+KKK8Je+rQHAQhkQGDUqEo7dGiwmRVlcHfYt7Rb376VVlsbl5C+sPlkvz0Epm7mQMbZM88846vx6rqpK2dOPpXOO4cyTmS4uIZIuoJSGNxkOLlH8sbBMJdwyZHNYawM2sgWAYmo6QrFXvoaxc8lL+NJ9d4ojru7PulzWiXfnqfJ5lKbN/pyryJPlGShUcnqy/W/63Ols42i9SYvHj8ThWutpusRLVFdtpJe6pMr9OjfEnNUX6YeQhKQXnnlFUeUcr3ajh07ZsuWLXMEohdeeMFGjBjhtO3mc+rp35s2bXLEOnnqu55hWoeqa+nSpbm+hBgfBHKCwKWXHrUdOwaYWe8YjKfd+vWrtJoaBKaoThYCUzczI4PgkUcesfLycl/nTg/xXE/KHIbB5uukJKhMY1DCbxlXUReZ5NquMAi+aAW9Kqg/WwS8HEkfpjDVmU8+tZuNsbqnyOHBdHbVabNB4oOeWeTly+zTSsKI1paEF7+e/apP89I1/5V+53p1d/aYlkAozySFnunZ3vmlz0Kd5KaQOC+CsNJArFu3zhGBVI/GumDBgsygdbpLdpPsXIlY+rlkyRLPdVIBBCAQPIExYyrt00/7m1lp8I15bqHNBgyosurqYZ5rooJgCCAw9cBVyQqV28bLQ7xr9bkazuS6nLs7ge7Om4zczm7YwSzj4GqNw6ly+lKh4vdaDY4qNUMgPQJeBKb0WuLqOBCQh7GeMXru5HPIeee5Egs9CyS4dQ47j8N8Rq2PfobkuvMiO8gVkWQHqrhCoP7v5n2UJ5Duueuuu9L2ekqXY1VVlSMySSCWYDVhwoR0q+B6CEAgBwj8+7832Fe+UmsnTsipojAGI2qzQYOq7PhxBKaoThYCUw8z8/TTTzviiJ/GmgxAua3HWXRxkUlMco8FzuUjgbX7qBK1nExi7npZydWdAoFcJYDAlKszm/649MyRR4dCceRlks+JqzvTc0+JSyVBc/rU8+cOiS3uRqAf4YUSQ+UJr/xHek7LO2n48OF27bXXOpuXL7/8svMcl1CqZ7rm8frrr7eRI8M5zUmfrc8995wjaKkPyj06dOjQMzmqdFIcBQIQyF0CL77YZLfffsKamyUunc3LFu0Rt9kFF1RZZSUCU1TnCYGph5lZvXq188D3w8hwm5HAJIM4jruubuibDHyFZQWRqyCqbxT3SGyJTH56tGU6XjeBq9YRXygypch9cSGAwBSXmQq+nxKX9Dmsn3F8jgZByPWSGTRoUCSeT0GMMcw6JQK5J9xqraWbP6nzJpxspRkzZtjWrVudemQ/3H777c7PvXv32nvvvXcmFE9tjh071knaHWT59NNPnTBA2aP6bJV9o03PqVOnOknAJbBpY1W23uc+97kgu0LdEIBAFgls395qM2cetebmQTEJjXNhtdpFFx23/ft16h0ligQQmHqYlZdeeskxYv3cIdVOlR7cfsX2+7Go5JKtlzySFNImQU3GhptM0g17089cCX3LhJuMMTFRKFq2iww/rSXyLmV7Jmg/DAIITGFQjn4b+rKujQ69ENZPzZfryapnN4Kbf2tYXLWRo5fsIXkfpSs0STCSaCMbctu2bY49OW/ePMeDSaKgvOT1N9Wvta2fXnIWvf3227Zv3z67//77uwWhfmzfvt2x5TQe96fGKxtPP5XjSafJqTz00EP+QaUmCEAgMgSqqzts6tSjduiQIiD6RKZfqXWk1S6++Lh9/DECU2q8wr8KgakH5q+//rodPXrU12SZMjD0AM803EpGiQwRGT09edLIAJdB1F2iTze0TXXJyJCoJENH/3cTT7r1u6eHyHhN18AKf0kH16LrOh+FJO1uIlLtWKdSJI6RoykVUlwTRQIITFGclXD7pOemPsf0rNKzLQqepOESSNyavE+0QYT3UjCz0dnmkgCU6gaT5kTlzjvvdDyVNm/ebJMmTbIrrrjC+f0777xj8iSSUOp6oC1evDjjTSMl1H7++eed94ba7K7IM1/tdZemwc2nKRtT9p4EMSUcp0AAArlF4Oqrq2zr1t7W2Jj9TfP0ybY6Sb5Xrx5sc+fG4dS79EcY9zsQmHqYwS1bttgnn3zi666ge+JX5+NhU1lEbliajBYZ2DJKXLHH3dHtXI92otSWBCZ3p1cGuu7X793Qv56OMXYThqbSv3y5Rm7l4p/tneJUBSbNs3uCDeF0+bJKc2+cCEy5N6fpjkjeIHp2KYl1Pm90dOUW57D7dNdANq+X8KLPIQl5qaw/bSYqcfa4cePszTfftIMHD9qyZcvODGHNmjXORqFsMF176aWX2pQpUzIe4sqVK52QNm0Idicw6T30zDPPnHeaXXeNqn8at/qovo0fPz7j/nEjBCAQHQL33HPCVq8usObmgdHpVNo9qbUBAxps9OgC+6M/6mO/93t9rKgo7Uq4ISACCEw9gJUb8c6dO30PZ9OOowwBffl3T1nrbjfJFYr0s/MpJKmsB1dc0LUyNDqsNAAAIABJREFUiFxxSm1yhHEqBM+/RvOg+UvVcyizVpLflYrA5PZVBqcMRH0RSdU4Tt4DroBAeAT0xU6ivJ/58MLrPS15JaBnlz535T3CGjiXpvLlsHngdYUlvz+VZ65bi4RQeYTfdttt3VasjUEl15a4pOfy/Pnzk3eimyvkaf/CCy+cSRR+3333JbxSnlTvv/9+2htkrh2qdab8URQIQCC+BL785Rr72c9a7ORJJfXOhdJkffvWW3Nzk33hC2X2x3/cx2bNikuy8lzgn3gMCEw9zK2SHephHFSuB+0MaUdJhouMjc5ikx7o7u6RG/+f6TI8ceKEY+xEKe9TpmPJ9n2uK3u2cx8ly8EkA1dfyGQQuvMexfxf2Z5P2o8HAX2GKawYcSEe8+V3L91DDRCYzifrfq5rEynbnrV+z3uU6tMalNApD7pkRc9enRI3atSoHi+VuKSQNeVd8sM+27Nnj1VVVdk111yTsN21a9c6Hs2Z5hUVA4X5yduKAgEIxI/AP/9znX3jGw1WUyNxqVf8BtBjj9vMrMERm8rLzfbvJ7Q3mxOMwNQD/QMHDjhx82F4+0gwkNgkAUOeRzIWvQpL2VxYudq2DELNVSpGZpAM1Ad5JLk7153zkWgdyRCUwdp57WpdyRNEfZdXEwUCcSGAwBSXmQqunxLN9dlGiNy5jN2we9kM2gzLVDwIbuZyo2aJRnrOJhOC9OwdOHCg3XzzzZEb+MMPP+wpV5ebB+3WW2+1cn2Do0AAArEh8NRTjfaFL1RbQ8MQM8vlWLJ6u+eeZnvyydRy1MZmAmPWUQSmHiassrLSXnvttcA8mLpr2s2dFLO1lPPdlXGlL7oyHqMg0HTOr+SKSW74pXb6E+WJ0G63fq9wIwoE4kIAgSkuMxVsP91TvRCZzuWsDQdtfmiDCi+vYNZgKp9B8kTXM1bhbjqJLUpFOaDWr1/vPPu9iJCyT2X/LFy4MJTN1ygxpC8QiCuBpiYd/HTY2tqUcyluJ8alS73Gvv1ts7/4izgmL093rNG9HoGph7mRh4ji2jM98S26007PMiGg3XOFLmbbe6lr391TBSU4yfBL1r9UDOVM+HAPBIIiwJoNimz86tXnsEKVJPRTzhKQuKENBldkSiURNfxSI+B6/yYLjZcAOnz4cCc8LsgisShZ+F2i9nWfNk0lMHkJp5QntJhccMEFNmbMGKcvqZ6uFyQX6oYABLon8Fd/VWt/8zetVlub2549gwadsH/6pxL7jd8oYzlkkQACUw/wZcjqZI5kX9izOH80HSIBJVOV2NhdQvYQu5KwKeVWSEUM1ZcQGYcYhNmeMdpPlQACU6qk8uO6qIQqR5G23isKlQsjtD+K4w+iTxI0ZQ/2JGq6IpROcAvaQ1ihbjNmzLCpU6emPVxtnG7YsME5kTFZuF+yyrXhJu85/VRdY8eOtQsvvJDwuWTg+DsEQiSwYUOz3X77cfva1/qaRKampgtyOkSuf/+jtmbNAJs7t3eIlGmqKwEEph7WhL6IKwEjX8R546ST4DMOtPQlRAahF1f5OIyTPuYGAQSm3JhHP0fhhgPjyXQuVd4rfq6yU3W5gqZEO3mIuV5inVuSACVvniuvvPK8Duh+bVaqKI/TAw884KmTr7/+uh0+fNjuvffetOs5dOiQ7dq1y/QzmUdWOpVLaBIX/ZT33OjRo+2iiy6yESNGpFMN10IAAj4T+N736uyrX222/v17WV1dvbW3S3iJVgivn0MuK6uwvXuH2ogRuZbE3E9KwdeFwNQDYx39+uqrr3re5Ql+GmkhaAK5tissg1e7jnw5C3rlUL8fBPjS7AfF3KtDXpvyHMHL+OzcytNWx953Pvgh92Y+3BHp80dFwolerseO6yXm5sBatmxZwpMuJbwsX77cOX1Np7B5CU9TP9yDYFKloPZ1KrKEJfVdY1Dfg1ojas/1blLY/j333JNqV7kOAhDwSKC2tsOWL2+073yn1nbvHmq33XbCnnuuxMwUMtaeg6fHdQbWbqWlldbQMNwjRW73SgCBqQeCn376qb377ru4mntdZTG/381xlGtijFzlZWQSShHzBZoH3dcXPHmSRiG5fh7gjtUQ3XwwfnpjxApAp85K6FCSaVgEN4OJ8jHJe2nKlCndhqzJ42ju3LnBdaqbmiU27tmzx/bu3es854uKikIP8ddmlnJSjRw5MvTx0yAE8oXA1q2ttn59k33nO/V28GCbDRhQYo2N7faVr5TYT39ab5WVOvUxl0+Oc2e6xSZMqLY9exQGSMkmAQSmHujv3r3bPvjgg8Dj6bO5AGg7OQEJMTLMvOYrSN5SuFe4JzJpt5sCgSgTQGCK8uxkt2+5ugGQCVUJHRKZCOvPhF5q92i96eV6zbmeOt156ciOfOedd+zBBx8MVSB/+umnnWT4EpaUNzJbSd/dPixatCg1wFwFAQgkJfDJJ222fn2zPftss73ySpPV1Zm1tJRYc3OBFRU1WWvrUDNrs8LCSisuLrDGxnzx6DlppaX1duzYcCsrK0jKkQuCI4DA1APbX//6187OjxJmUvKTgIxH5frIVRFG4pnXE2Xyc2Uw6jAJIDCFSTtebSEwnZ0veS/Jyy/XNkOitCJlD6i4ibwl6l1xxRU2fvz487pZUVFha9eudULRlyxZEvgw9DyX8CVR58knn4yM3SJm8uAiH1PgS4AG8oTA8OFH7OTJQmts1PdT5VRyvZOarKjo5GmBSTCqrbCw0dra8kVgMuvdu9p+8zfN/vVfOWk2m28HBKYe6Os416qqKkKIsrlCs9y2DHbt/AV9Kky2hilDVHlMFFIRVD6GbI2NdnOHAAJT7syl3yNBYDpLlLBnv1fX+fUdO3bMEXHk1aznpwS9pUuXnnehPIR1SExHR4cTOqf8S0GWAwcOODlDb7vtNlPbb775ZmQ2R/Ue1UbtrbfeGiQC6oZAXhA4cqTdxoyptKamRKKRPpNOWFvbsLxgkXiQHdanT6X96lcD7K67Sp1LDh1qt5EjSfod5qJAYOqB9gsvvOC4Qkf1WPowF0o+tpUv+Sz0pURrHE+9fFzl8RgzAlM85ikbvURgOkudZPjBrkCJRe6Jctp00tpTfqFRo0ad1/BLL73keD/Lw0neTbNnz/bUuUceecRpa+zYsefVoz6tWrXK2Qy77777nNQOyr0UJU82bWTdcMMNNnx4/nhSeJpwboZANwR+8YsG+4M/aLS6usEJrmixwsLjeS4wCUujDR5cbffcU2YvvdRkhw+32dixRbZ7N7mZwnpjITD1QPqZZ55xdqdILBvWcoxWOzIOZVD269cvWh3zuTcS0iQyKQwwW3kafB4S1eUYAQSmHJtQH4eDwHQWJifI+biweqhKHkISjiQy3XnnnedduXnzZtu/f7/zPJW308033+y5YxKQysvL7brrrksoZukZLk9ktSVxS6KTwt+jUsRMttSCBQui0iX6AYFYEli27IQ99ZTe230SCky9eh2z9naEXLNjp8MHdYJesfXrd8Q2bSq3qVPzIdl59pc2AlMPc/DYY485D0S+dGd/oYbdAx2z64ou+RA6ppOYNE6O+w57pdFeKgQQmFKhlJ/XIDCdmvd88biNyirXBpQEpsWLF5/TJeXt3LJli+M9JK+defPm2dChSrjrraxfv96OHDli999//zkVKVfoxx9/bDrdbtKkSTZt2jRbvny507eo2K5uKL7CCm+66Sa8mLwtBe7OcwKDBlVYdbU8cQoTkGi1goKj1tExIs8pnT/80tIa++3f7rAf/nAAbEIggMDUDWQJDBKYOO43hFUYwSa0+6c1kC+n8cRpvPoipbnJ5RKmqBlmW+6cpdumvqhJ/IzKF6ZcXntxGxsC06kZ4wS5cFeuPHIuu+wymzhx4pmGlbPz+eefdz6r9JySx9GNN97oS8ckLg0bdm5elUOHDplyhbrhenPmzHGELXkwRcXzWhz0+X3VVVc5oXsq3Z245wsoKslbAn+5/q9t1siZTuRBh7U7P9udf3ec/t3pnx3t+uu5vzv9/7PXO1ecc43+tmtzuY1tWGQdHZbgpesT/b7r705dp5L8+nPrPHy43R5/vMmam5XcO5FQ0mYFBZUITAnfBW3Wu3el1dePsMJE2lzevnOCGTgCUzdc9UB87rnnIvOQDmb6qTURAT2UFGrgJvLMB0px+nIibyvNUZzEBvU37iWbY9DuvL44lZaeSthIgYBLAIHpFAnZLPpMjFLenVxdpe7psrfffvsZG1FCyrPPPusMWaFpOiBk4cKFgW1SyitIaRxKSkqcHIry8pRwo8Ti6l9UvJG1Li+88EInfxQFAn4TaGptsp9u+Xf7hzd/YNVN1TagrP/pJgqs4Mwp9QXW6Z9mdur/Le0tdrzpRFpdavz3f7SmrQrzLE5w35lWktSZ6nVuNV2vbzYzbbImyifUbmZHzAwPpkST0Lfvcfv+90vsd34nUXhhWkuBi5Ot8o5sfmuI8PRUVlbahg0bMNYiPEdBdU07kzLeomKgBTXOzvXGSWDipKQwVkS02iB5cbTmI0q9QWA6NRt8Lga7KrXOZC7rWTlkyBC76KKLnNPh3OIm9Zbgo2sVFpcoX5LXXso21Wv79u2OkKWXPHolKt1xxx326KOPOr+LkgeT7Klly5Z5HTr3Q+AMgV1Hd9sP3/mJ/eL9h62stNTqCxrMwkits+J/2Innf9/MspmbVQKSEnwnErm0mVmBwNTte6XJLr20xrZtI9l30B8neDB1Q1gJGt97771IJUkMejFQ/ykC8l6Sy3mUEmQGPTcymmWkRsUo7Wm8fJEKejVEr34EpujNSVR6hMB0aiZ4jwS7IsV35syZdvHFFzteQ26R6CR7UeFfeobKbpCX7dKlS30LsVconPI6uSe+6uAZeau5NoreA0rnoBPalGBcof1ROv1Y9sWMGTNs3LhxwU4Stec8gec+fMF+vPlf7c0Dm8x6mzX3ajYL8fT5gud/z46v+Go34Wlh4G9QQLSZlffQ2CEzGxlGZ2LZxoABlbZy5UC78cboHIIQS5BJOo3A1A2gXbt22bZt2/BgysVV38OY5L0kY23gwIF5NXLlYNK44yCsHTt2zJQsNJ88zPJqMSYYLF+e830FdD9+BKazGyM6CTTd/GasrOQE5B0kUWfJkiVnLlbY7saNG+2zzz5z/qZrJPhI+Bk5cqQpH5JfRUm83333XcceTTS/slsmT55sslv1LJfYFKV1IDbiItGNAoF0CTS2Ntov3n/E/vntH1lVQ5XVFtRZQe90w8zSbTXx9QXrH7Ljj37bzLLzHeFUAm+FAZ4Vuc/vqQQmnSIXovLmD96Qaqmz++5rseXLB4XUXn42g8DUzbzLe0kP9bIyJVKj5AsBfZFVnpd8zPUiw1SGoAxnjV/GsgznqBU8mKI2I8H3B4EpeMZxbQGBiRPkgl67EnAmTJjgnNDmFoXEud7OEk8UBiZPHT0/7777bl9txx07dphe3eXX0ufj6NGj7eDBg44XVRQPp9Gpe9dcc42Tj4kCgXQIPPTk/2Mv7H3J2krarKAoO8KS29+Ct5ZawbP/144dzUaIVZOZVZvZucn+z2d5+HR+pjBiBtOZyahcqzDCw3bo0HAbMQIRLqhZQWDqhuyrr77qGA+dXaGDmgTqjQYB10DMN++lrvQlMsmgVtJSeQrplS2hVeEHXXdiEZii8X4JsxcITGHSjldbCEycIBf0ilWi6ltuucU5FU5l3bp1Tkhi1+eifqeNGb/zDWnDc9++fd1ufOmZ7YpbErui6N2r96lC98SRAoFUCfz5y9+2/9z2S6srrkv1lkCv6/X+Ddb+6I/sxPHwBaaCgmPW0aGwrp7zPxUUHLaOjiHd5GgKFE8sKi8pOWmTJ7fYG2+UW9++2RUsYwEsw04iMHUDTkfNSnCIUhx7hnPMbSkSkHAhMYVTeM4CUy4JGawyDMMumg/tBivso3NBYAp7JrLfHgJT9ucgqj1AYDqV4Fuflcqhp2cYxT8C2miRgKMT2lTWr19vVVVVCe0EiTzy0lGInF9FIeGvvfaak2C8pw1Pta33ggSuqNowEupuuukmJwE6BQLJCPxsy8/t/13/v62ud50OfotEKdo9y5r+7edWUxO2wCTvpWMp5VYqKDhiHR0K4espjC4SOEPvRO/eJ+3KK1tt7drBVloakUUVOoVwGkRg6obzihUrHEMtiiFC4SyN/GrFPXa4q5iRXxQSj1Zf7pWbKWyxVeKWitrtbDAjMOXfqkRgyr85T3XECEynSCkESZti8qrJxxDvVNdLutdJuFFY1+zZs+3NN9+0ioqKhEKPBCB5vT/00EO+5D86fPiwExZ39OhRxxaVuKTNnjgXCUwah067o0CgJwIv7l1rDz3xG9ZW1m4WpUwN+y625h88Y/X12RBJlVtphCVT2woKKk/naSrN80XWbL16HbP29lPeXBKXrr76lLjUO0s5vPJpQhCYupntxx57zPHaiFKixHxamGGPVYaP5lpCCuVcAvriIuM5zBPm1J5EBeWSkNAko9T90oTAlH8rFIEp/+Y81REjMJ0l5YZ561kmoSnsTYFU5yxO1yk34bXXXmsHDhxwXt2Fi2uTSs+ohQsX+jK8TZs2OafThfnc9aXjPVQisW7ixInn5LIKuk3qjx+BXUd3283/udjqi+qtoDhaXiZtBweY/eMGq6lJlgfJf+69elVae7vC43rODZzqdf73MLs1FhUds9ZWsTnFZ+DAKlu2rMh+8QudutfbrrnGbO3acsPJN5x5QmBKwFku0Y8//vh5oTnhTAmthE1A811TUxPJxJhhs+iuvbC/4OuLkvJAKZeEkpZqfmTYS2hCYIrKqgivH2Gvv/BGRkteCSAwnUtQoXL6Iq/nmsKlJHqwUZbZKhNLPXskiigHUk+hZ2I+depUmzJlSmaNdblr+/bttnPnzsiGu2UySDGaMWOGjRs3LpPbuScPCNS31Nv1/z7f9jZ8nLWT4nrCXHSyt1V/6y1raZEnUbiluPi4tbTIi7HnE+wKC49aW5tElvzaMC8tPWLDhxfYkSOF1tBQZNdd12qvv15uq1Y12de+dtK2bRtqMXcCDXfBeWwNgSkBQBkUzz33XFbyznicT27PgIA8dGRIZiPPUAbdzcotmXh4SSQSV3256e6lwST68qNdYzeniK5RXeqD5khGqoQmEvBnZSlkpVEEpqxgj0WjCEyJp8nlor9KnJfYREmPgBi6J8RJXOpJqJMdsWDBAvPrkJBPPvnEtmzZklPhjto0kjfY8OE6Qp0CgfMJ3PHIvbbpyDvWXNwcPTwdZmWNZVbxtdetvT15qJr/A6g1M+ViUshX96WoqMpaW5V/qedk4P73L8waxUGxk2dzDvbrd9TeemuQrVvXZF/+co2tX19u117Lcy/MWencFgJTAvJHjhxxkipGNVFithZLLrYr7xiFYCn3UtzzGwQ9P8ovIY+iVPOSiatEIvd6hb3ppdL1p2u4aw70b+2+S0zqHOIhYUkGqupDYAp6tqNVf7bygEWLAr1JRACBqft14YbM6XNUn6u5kMcnzHeBNhv1rEqWLsH1Grv33nt9655yL+k041yyQ7VJtGjRIjbzfFsluVXRV174n/bIzuXWUKyQpgiWdrOhHRfYwa+/ZHV1SvIddnKoRisqqrHW1p7zPxUXH7OWFgkvAyII0fkGYGaa4z4Z96+4uML69Suw6uo269NHOeqKrKam2TZsKLfZs4utubmDPEsZ0/XnRgSmBBy1c6RjYfGQ8GeRRbkWecpIZMJ7KfksydiWAKQ8VWKml/4vwafrzq7EIH25SXU3Vwa6+5JBr38nynXhJrKV0c37M/mc5coVCEy5MpP+jwOBqWem+iwVIyWK1hd8koCnvgZlH+g5k2xTRXyHDRvmeOf4VfQMXblypbOpkytFm0733XdfUp65Ml7GkTqBH7/zL/a/XvuONZY0pn5T2Fe2m40tGmNVf7XKDhwYfI73TDhdOanjHJKeJNe793Frbk4eShdOnzu30mh9+ui7QZNpr7mtLVmYYdVpEUpeSBLz5LUkz6x2Ky4+Ys3NI6yursM++qjVPvywzXbvbrWvfz2XvbbCnzEvLSIwJaCnuHfFv+fSzpGXRZKr97qnvnT1lMnV8Xodl76oyECUwevmSJKw5HomyQh3xSYZ3EFxldjg5mPyOibujwcBBKZ4zFM2eonAlBp1cZJnqD475QmainCSWs1cJZ6zZs2yMWPG+ArjkUcecTZpciGHluwE5U988MEHfWVEZfEnsGr3GvudlV+yptImsygflNhmNrnPJKv+uyds504Jv2GFX8lzv8YKCtqttbV/Us+fXr0UPSAvoUGRWByFhVXWq1eLzZ7d2774xVKrre2wb36zxWprE/VP/VZi9w4rLKyw+fNL7K23Wqy+XpENiogostbWfjZrVq1t3txzqGAkBp/HnUBgSjD5inuXFxNH/eb2O0NGoYSSXNohDHrGtAMuryV9WZEnU+e8HjpFR19gXO+mVL2X0u0zSb7TJRb/6xGY4j+HQY0AgSl1sm7I3MiRI+3gwYMI9amj6/FKfT4pPM7vU/uefvppp85kHlQ+DSPQaly74M477wy0HSqPF4H3Kz6weT9fZB1lHZ3T6URzEK1mMwZOty1/8p9WXS1PmaCTaDdbSUmtNTUpH1VpGoKRPJ3azExeVtkubVZcXGk///kge+ghjcHs/vtP2OOPS5xzQ+Sqrby8zZqaWq2xUdEREtH6We/e1fZXf1Vkv/u7ZTZ06BFrbR1sRUXHraOj0L7xjVL7y7/UdZSoEkBgSjAz69evd45IJwQnqsvWn34pp5CMt1w6BtgfMt3XIi8mvTckMilvVTYKAlM2qGe3TQSm7PKPcusITOnNjr7oi9ngwYOdz3Hl+tFzkCTg6XF0r9amigSg2267LbMKerhrzZo1zqaN38KV7x1NoUJtQGnTduHChSlczSW5TuDvN37fHrzsfrv5PxdZZftRKyiW10q0S0drh80qWmgbv/Jda2wMMlF9m5WV1Vhz86mco83N6Ybj1ZhZi5mVRwRoow0bdtK++c2+9vWv11i/fr3syBH17VSCbp3+9pd/2cfuvbfMtm1rsd/+7QarqtKYm+zii2vs448vsMmTj9ru3X2suPikDRxYYI88MsjxbqJElwACU4K5ef755x3Pllx4qEd36WW/Z8pxIKMHD6b05kJhcvoykihHUno1ZXY1AlNm3OJ8FwJTnGcv2L4jMGXGVx68EpiGDBliFRUVpATIDKMj1o0fP94uv/zyDGvo/rbly5efyXvoe+UhV6j8ifKcu+6660JumeaiRuA7r/2d/d/Xvmt9i/taS68Way1tjVoXE/ano6XDJn74Ffvwv37XTpwIwjuo47THUq0VFhZYW5vC8DJJhJ3aaXNhQtfJdqWlLTZ2bKHt29dudXVnBbqSkpP2139daF/9al+rrGy3iy+utPr6U3/v0+eIrV8/2L773Tp7/PFG+9d/HWhf/GJZmF2nrQwJIDAlALdixQonIWYuuCVnuC7y4jaJSwr50k4uJT4EEJjiM1d+9RSByS+SuVcPAlPmcyp2SmStzTR5l8juoaRHQPxuvPFGu+ACnSrlX3nzzTft0KFDWdvI8Wsk8pjThq1C6q+66iorL4+KV4VfI6SedAj881s/sm+u+0vrXVhsLaWtVlAUfc8ld3wdzR02/MnHbPerVwYUHtdsvXods8LCUmtpkbiUaUIqJQLXKW3+fialM89drx04sMoKClrt2muLbc0apdgos7o6CUXyQmqwW25ptJdfPvVdTOFwR4/qc6LRBg6sszfeGGJlZQW2dWuL3XHHqTA7SvQJIDAlmKNHH33U8WrJhcSK0V+C2e2hwuQ0zzKuybmV3blItXUEplRJ5c51CEy5M5d+jwSByRtRCQDyLpG4xMEm6bFUyLg2qR544IH0bkxy9UcffeScZCxRJs5FwpL4zJw506ZOnRrnodB3Hwis3P2s/ffn/8yONx23jr5K5hyvIoGp5dtvWn31hWZWHEDnlWupWhKLx7rrzUyvqAhMLTZo0HGbMKGX/dmf9bMbbuhtjz3WYD/+caMdONBmtbUl1q9fo9XUnPJauuuuE7Z6dbtNndpua9YMtgsv1AlylLgRQGDqMmPyanniiSeyll8mbgsoF/qrUAG9JDQp7xZCU7RnFYEp2vMTRO8QmIKgmht1IjB5n0f3hFDl1WNjLXWeElDETB5MfhV91q1evdrZ5IyzR5mEy5qaGlu6dKlzoiwlfwnUtzTY/3jx67Zi10qrK6yPRb6lRLPVdmCMNf3Dk9bcIIEpiCKBSQm6vQpD8l5SmJxXocqfMZaU1Ngf/IHZ979//ufAoEEVNmlSob37bovt2DHUJk4ssm9+s8Z+9rMG27lzqA0YEB8PN39o5U4tCExd5lJfXpWDiQdi7izyVEfSWWiSyESS91TJhXsdAlO4vKPQGgJTFGYhmn1AYPJnXiQG6Ch5HXqh3EyU5ARkM0yfPt3JweRXkbgk4SruG10ag/I0ktTbr5URz3pW7V5tf/r816ymvcZaeivxdHxL09r7rP3Zb1tTg1cBqDsGfnkwNVhxca21tERDYOrX74i98Ua5XX55kS1YcMzefFPpSU55Ky1efMw2b26xyspzk6a3t5vxGIrve0U9R2DqMn9KdvnGG2/EPu493ssyu713TxDMVhLr7I4++q3ri5CSjCMARn+u/OohApNfJHOvHgQm/+bU3WRRaBaHnCTn6nro+BVa+Pbbb9tnn30We3FJ5HSIysUXX+yEx1Hyj0BDa6N99YX/GXuvpc4zV/v9n1jrbp2CGFSS6WYrKKi2jg6vwlCjFRfXRERgarTLLquzrVuHWGGhcsoV2KpV5TZvXu/8e1Pk2YgRmLpM+L59+2zLli0ITHn2RnCH64YKkPg7ugsAgSm6cxNUzxCYgiIb/3oRmPydQ3meKCeTRBNE/O7Ztra2muyFO++805dyrVkyAAAgAElEQVQJkO25efNmh3suhClKrNTJepdccklKfLS5O3x4kEe/p9QNLvKJwLz/uNU+qNpm7WXt1tHWEatk3t0hqP7TjdbRcpGZBZUTqMmKiqqttXWYx1lossLCamtr81qPx24oFXrfE/a3f9vb/vAP+9jMmUdtx45Wa2wc4b1iaog8AQSmLlO0Y8cO08uvHanIrwA6eA4BvqxEf0EgMEV/jvzuIQKT30Rzpz4+s/2fS+XPUXJmeTFhCyXmKwHloosusiuv1IlS3oqeaatWrXLCE3PBc0y5THW63vz585OeridhbefOnabPeJ0wd9111zkcKPEmsPHAW/bA41+w2pI6sxqzjuIOKyiNbz6dxhd+y5pX/4G1N48NcGKqrbCwyQdhqNkKC0/4UI/XobZbQUGFHT8+wgYOPDX3/ftX2O23l9jDDw9y/v/7v19tP/1pvbW1jfTaGPdHjAACU5cJUf4ld/cuYnNFd0IgIKNau4dxP70lBFRZa0LGuHusdtY6QcOhEkBgChV3rBpDYApmupSPSbaQip6HueBV4ycphYBde+21NmKE9914reGnnnoq1ofLSFSSV5deyh+lvFQTJ050wtm7Fl374YcfOsKS1pmSmes6N0Rzzpw5Nm7cOD+ni7qyQGDpr+6x1w9ttIGFA6y64KTjxeR4MxXHT2hq+eBGa/j5d6y93r98a+dOiU7VqzCzwWZW4nG2WqxXr2PW3h6mR6CSivcxs875+07anXe224oVp8QklX/8xzorKDD7kz85dUJmUdEh+/a3+9u3voWo7HHSI3c7AlOXKXn22WfPPPAiN1t0KHACx44di/3pLYFDynIDCExZnoAsNI/AlAXoMWkSgSnYiZInikQDiUyFhUGFhgQ7Br9rlyiiz6SHHnrIt6rlwaR64+jBVF1d7aSVkKA0evTobg/J0QEdu3fvdsQliVASlrqelKf3s0IP77nnHt/YUlF2CLz40cv24BO/YWMGXmQHaw5aa1urdUhbiuGhgi1br7eGn/+NtdcFJTDVWlFRo7W2+pFAvNUKCo5aR4d38Tu1lVNv5eW1dvJku7W2SijSq94KC0/aH/9xH/uHfxjQbTXvvddqM2YUpdYMV8WKAAJTp+nSjtSKFStivYsUq9UXsc5qV007tjp2mBJdAghM0Z2boHqGwBQU2fjXi8AU/BzKs0T2Ua6EcHklpjxVCh1csGCB16rO3P/+++87wkvcQhIlih0/ftwR27rzcjt48KDt2bPHDh8+7AhLEtF6OqlQz3jltiIHmG/LK6sVrf34Ffviit+zpsJmaypqympfMm28Zft11vCzvwvIg8lP7yWNsM0KCipDEpharVevSnv99SHWt28v+9a3am3Nmia7+OJCe/TRgTZjRnGmyLkv5gQQmDpN4CeffOIk+I778bAxX5NZ6752apV7on//GG6vZI1a+A0jMIXPPNstIjBlewai2z4CUzhz44pM8lTJdxtJa27KlCk2efJk3+BXVlbahg0bYicwaWNOgtHixYsTslDaAXlnSSxK9WRerbVZs2bZmDFjfONLRdkh8Hdv/IP97evfs5aSlliGxrnUWndcY/X/9j1rr/c/dLOoqMba2xutvd3r6XFub9vN7IiZ+eHBJPGrTcFsZxZQSYm8o4qsuXmQ9e9/zL75zd72Z392NsTt5ZebbP58r2F+2VmvtOofAQSmTiw3btxoOski340n/5ZXvGrSl1jtHibKGRCvkeR2bxGYcnt+E40OgSn/5jzVESMwpUrK+3UKcZKYoJC5fN6IkaezvJcGDhzoHWqnGh577DHHS6wn7x5fG/ShMm3MTZo0yaZNm5awNolmSj2QjjeSBKZRo0bZ7NmzfeghVWSLwFM7n7HfW/VH1lrWem5qnmx1yEO7rbtmW/2/fN/aG/wWmPz2XtIg3TozF5gKC49aWVm71dW1WYeqc8QqxTc22+DBJ5zfnThRbDfc0GGvvlrugSy35ioBBKZOM/v00087xhN5BnJ1uXc/LjenwuDBSrBHiTIBBKYoz04wfUNgCoZrLtSKwBTeLCpMTienffrppyl7o4TXu3Bakpez1tyyZct8b1CJvlV/nE5Rk8Ckk98SJTvfv3+/bdq0Ke3xSMBUHiaFyVHiS+DTkwfsyn+5zlr6tsR3EKd73rr7Kqv7yT9Zh88CU2FhjXV0+Om95ApMh80s05PZ6mzKlAZ74YXBdvPNx23//g5raZGHUpmVlR2z732v1KZOLbKbb66yHTuG2uTJ5FCK/QIPYAAITKehamdOJ8jl865cAOsrNlUiMMVmqgyBKT5z5VdPEZj8Ipl79SAwhTenCodSnh15mMRJBPGTkMYuMeWaa67xs1pHWJIHk7yi4uTBpPxLDzzwwHkbsxKIlNNUSbwzSVyuxOFK9I1Hua/LLPTKJv7zNDvaqyr+HkwfzrK6H/3AOhr99GByQ9n8ODmu69QeylBgarLS0uO2fftQ++Y3a+3xxxts4cISW7++1WprB9ikSTW2a5cfichDX4o0GDIBBKbTwJWAcNu2bYTHhbwAo9IcAlNUZiJ5PxCYkjPKtSsQmHJtRv0bDwKTfyxTqUlf/CUe5Ku3rwSmK6+80vHk8rN89NFHpkTfqeYp8rPtTOuS4Ki1cNddd51XxebNm00eTJmOR95yCpG78MILM+0e90WAwBee+qI9u3+NFfRWeFV8S+tHM6zuhz+2jsaLfRtEMN5LbvfkwTTM0lP22m3AgCr76U/72/33l1p5eYX99V/3ty99qY/dcccJe/HFZvuP/+hvn/tcmW8MqCh3CSAwnZ7bV155xWQ4pRMnnrvLIv9GhsAUnzlHYIrPXPnVUwQmv0jmXj0ITOHOqQQWMZe3d5w8bfyipM+ie++9NyOvnJ76IA96cY2Tx45C2bQehg0bZnPmzDljPyth+bp16zzlk3LDMa+66iq/po56skDgXzb/m31jw19Ya0lrFlr3r8nWvdOt7gc/8VFgkvdShZkpf5H/CbELCg5bR4c8jVIPXxs48Lj91m8V2fe/f/5BR1u3ttq99x63Xbv8SkTu39xQUzQJIDCdnpfly5db375989JgiubSDLdXCEzh8vbSGgKTF3rxvBeBKZ7zFkavEZjCoHy2jebmZkdU0IEYCn/KpyKPHY35tttu83XY2tyUwDRgwABf6w2rMr0HJTbJ40ieXatXrzax8rJhq/oUjrl06dKwhkE7ARDYfGiL3f3Y/Vbbuy6A2sOrsm3fZVb7j/9mHU1jzazezPp4ajxY7yWzgoIK6+hQ6F3vlPvZp88Re/bZQTZvXur3pFw5F+YdAQQmMzt69KitX7/eEZgo+UkAgSk+8658adrl5bTH+MyZ154iMHklmLv3IzCFO7fus1I5mDLJrRNub/1tTcLahAkTuj0xLdPWXnjhBceDPs45QCUoiY9ySNXW1joCpNcSlLeY135xf3oELvi70dbWt+3UIWQxLa27rrTaH/x/VtCr3aygzTqalUC7NMPRBOu9pE4VFByxjg6dcpmOd1S93X57k61cyWFHGU4st3UigMBkZtu3b7fdu3fzhTWP3xoympWssryc4zajvgwQmKI+Q/73D4HJf6a5UiMCU/gzqc9gead48VAJv9feW9SJaTfddJMNGTLEe2WdatAmp9I0xD1xuuwoV1zy4zRmCVbyiho1apSvvKksXAKX/WiWfdZ20AqK4qswte2fbI3P/KGV3vFjazs8xpof+9/W2jAmQ5AnzKzRzEZkeH/y23r1qrT29lMnvyUvNVZS0mAlJb2strbFtm0balOm5Jd3anJGXJEuAQQmM9PukYzUfNuNS3ex5PL1CEzxmV0EpvjMlV89RWDyi2Tu1aNnt/K14IEc3tyKt+ylTBM4h9dT/1pSMuu6ujq7//77/au0U03PPPOMk6Ih38IOe4KpdTZ+/Hi74oorAmFOpcES2HjgLfv6y9+y3cd2W2Nxk1lhsO2FWfuJP37LrE1JtNP3YioqOmGtrRLb5GEUTCksPGptbRKXUonMqbOHHmqxP/mTvtba2mHXX0+IXDCzkl+15r3ApKNhH330UedEFMV7U/KTAAJTfOYdgSk+c+VXTxGY/CKZO/Xo2V1X12wtLY3W1lZgFRXarQ27yGboUEDC6Z9htx9Ee8nH0q9fk11wQYf1758N5kGMOXmdEjJlJ954443JL87gCp1iLE/6fBLtkmEKKudVsnb5uzcCxxqO2/9a/3/sl1sfsZbiltifIJeIRs2fP2dtJy5LK4m2W0+vXkesvV2JtFPxLspsLoqKqqy1VeFxqXxGN9hddzXZ008Pyqwx7oJAAgJ5LzAdPHjQ3nrrLR7qef72QGCKzwJAYIrPXPnVUwQmv0jmRj3yJtGaeP75S2zVqsvt2DHv+V5yg0w4o5g+/ZD99//+po0cGdwXpHBGknorEpguv/xyx6MmiKLDK9asWRPbRN9BMHHzfT3wwAPmR8hdEH2kznMJ/Nv/z955wElVXX/8997Une10UBREIqBGEEQsEVHBFruxJjZEigU1f0skscUYY0nU2KJGsUVFbNjFgiIiClho0qUv22d2+rzy/5w3u7AsW2Zm35t5b965ftZddu+799zfudO+75xzv38Ot835K+JiXINLVq671J5vAzfMgRLaF5mFZW0DQDWcjGsuVy0SCReA3U+E233WIAYOjGDVKj4hzjiP2G9k2wOmRYsWYePGjQyY7Lf3d1kxAybrbAAGTNbxlV6WMmDSS8n8GaehIYzHHhuEOXOG5M+iLLKSvn3r8de/foKePVO5O26RRXVgJr3unHLKKYa+V6ST5Ahk0SEW3JIKUJrcYYcdhl69jKtXY2WtVahYW7cO5Z4ylHpL4RRzUzvnq41f45bPbsWa+nWIOCOZcRcLOcJ/7ddQ43SinJim1QmIYi0UpWea16XX3e2uRTxO13RUV1ZGQUE1Zswow29/m05B8PTs4d72U8D2gOmdd97RUuM4791+m7/5ihkwWcf/DJis4yu9LGXApJeS+TMOfRBfuNCDu+4al8Gb/PzRIRcrKSyM48knZ2qnntmhdqUkSaD3CASYjGxr1qzBkiVLDIVYRtpvxNhUWH3gwIFa9Bi3pAILty7CnF/mYtaqd/FTxVK4nS64HG7EpBhkRUaBqwBl3lIUugtR5C5EmbcMe5fspQEo+n2ppxTr6tfhrjG3d1rSqnA1/vrl3/HK0hmI52k6XGsi+a9ZAFXq25genY6METidQUiS0dFCYYhiEIpCdaLabsXFtbj5ZjduucU+NwvS8Rb3zVwBWwMmujNChRXpWFVurEBtbS2fImeBbUCpBPShxutNv7iiBZbHJraiAAMm3hYtFaAP/LW1flx55fHw+/lY5WzvkEMO2YSpU+eipCT/IRO9V+zfvz+GDh1qqMzxeByvv/46ysrKuCZoo9JUh4kiuo4//nhDtTfz4D9Xr9SA0jur38O3mxfC5ylAFDHtP+1ktublY6kkXNMX/aiqO//d+HuX4IIoizjtV7/F/ePuQYknlTSq3RV6avGzuOOLuxAXE3mdDtfa3qi/aiGg7JH2tnE4ApBlKYXIorSH3u0CUayBolBl9dZrK3k8AYwbp2DWLK691Hm1eYSWCtgaMG3YsAGLFy/mu0X8uNAUYMBkjY3AgMkaftLTSgZMeqqZP2MFg2G88EJ/zJo1LH8WZaGVUC2mG2+cg+LiwrxO68pmmtbnn38OitL1eDhdhR4KTXWYzj33XO2UPbu015a9jscXPYXVNWugCCoSQgJxIQ7BIaSfldWaaCrgklxwSU788/h7ce7+Z+/oRVFJ1aFqaN/D9L1G+76lYSvW1/+C+qgf6+vWw+F0ICxGgNxk5eVuK8hO1F+zAFD7pG2Dw1EDWU61+Hbaw7e4gEBWFQCKlmrppDD69Qth6dJuKCzkA646qzRfv7sCtgZM8+bNQ1VVFUdC8CODAZOF9gADJgs5SydTGTDpJGSeDUPRDWvXKrjuutPybGXWWc5ll83DccdVoLw8leOwrbOuJkvptEK/348LLrggK8ZTTdCFCxfC5+PC9U2CU5rcEUccgZ49ja1bkxUHpzjJM98/h5vn/AUJd0IfoNTGvKqkokgphCwpWuhTJBGFz+0DBBUuh0ub2x8PJG0gDkEBU2Jj1JR9eN8u6qkxH/z/NweQKUUu3VYBoCsAKsBtfHM4GqCqUShK85S8BAShGl9/3RWjRnG9N+O9YM8ZbA2Y3njjDe0uEZ9OYc/N33LVHMFkjX3AgMkaftLTSgZMeqqZX2NVVjbgttt+g19+4SLAufDsU0+9hl69CvK6jiU9//zud7/L2nvFGTNmoKioyFYRO+3t3Wg0in333RcHHHBALrZ4TuasDFXhwCdGIO7TKjUb3+TGUnYczNKh1mqwDIFpH0BN9Ouw764dZAhCFVQ1269VFMVEwJpuAqgoLa3Bfff5MGECQ+w0Hcjd01DAtoCJ7kjNnj1bexHnxgqQAgyYrLEPGDBZw096WsmASU8182ssSl96//1eePrpw/JrYRZYzfHHL8HFF69GeXl+f1AJBoNaDSAqap6NNn/+fGzfvp2j6xvFptpUBQUFGDt2bDbkN80chzx9JFZH1iTrLHEzjQJKXU803Pk61NiANG2Kwen0Q5LaL7yd5qApdI9BEOqgqj1QWBjAhReK+M9/SlK4jruwApkrYFvAtGrVKixbtozrL2W+d/LuSgZM1nApAyZr+ElPKxkw6almfo1FHz4DgRD+8Ifz82thFljNE0+8jj328OR19BK5gSDm4YcfnrUULYJLVMKB0+SSDwJFUUCv++ecc46tip8/vOAx3PXNPck0OW6mUUCp7IuGu1+DGt87TZuCAKIAuqV5Xee7C4IfghDHsGEiFi6kFD1urICxCtgWMH322Wegu1J0OgU3VoAUYMBkjX3AgMkaftLTSgZMeqqZX2MFgxG8914fTJ9+aH4tzOSrOfPMRTjzzLXo2jX/74THYjEcdNBB6Ncv3ZSYzJ345ptvaqelOp12q6DcumZUh+nII49Ejx7Zjv7I3IedvXJp5XIcNf04qMV0/Bs3syggbxmA4H3/gxrfKy2TXK5aJBJ0qlsuTi6nPVSBadOKcNdd2YnETEsc7px3CtgWML366qtauLOdTqXIu92r84IYMOksqEHDMWAySFgTD0uAiVIk6AMXN+T8Lr4gmCdlo7LSj2nTxmLz5i68NbKowH77bcXNN89Hr175Wdy7uZQENwYNGoQhQ4ZkTeHvv/8e69ev5yimRsWpDtPAgQOx//77Z80HuZ7o2R9ewHUf3QCBTvkiLsHNFArIG4Yg+OAzUGPpRTCJYiUUheBOQQ7WkUCfPvXYsqV5se8cmMFT2kYBWwImOjlu7ty5/MJtm22e2kIZMKWmU657MWDKtQeyP39dXT1CIQckqf1ja5Lco/W7vU6nCvp75mwkvbvImc/Tkb672mHcPEk7Wo7vcChwu70oKvLmHHRRetyyZU7ccstJHYnGfzdAgenTX0X37vl/o47gRt++fTF8+HADVGx9SILqn3zyCdcJbZSHMg66du2KMWPGZM0HZpio7J5ecLgdUArolDduZlBAWjMU4ccehxJNJ6IxGUEEUIHv7N+gcbv9uPVWhxbBxI0VyIYCtgRMS5YswerVqxkwZWOHWWgOBkzWcBYDJmv4SU8rt28P4pZbjsHWrRyloqeumY2lYuLEeTjssG3o0sWb06iyurow/vOfIfjii0GZLYWv6pQCt9zyCUaODGmn8eZzI5BZWFiIY489NqvLfPfdd6Gqak4fY1ldcDuTUZoiRS/RaXJ2av0e2g8N8SCUIgZMZvG7tGIkwv99EEq4fxomJSCKtVCUnmlco19Xl6sCK1d2R//+HAqnn6o8UnsK2BIwffDBB5AkiV+0+bGxiwIMmKyxIRgwWcNPelrJgElPNfUZa8SI9ZgwYRHKyx0oLs5+yD8V/q2uDuCyy86BLLcf2abPinmUlgocffRyTJy4EmVl2fd/Nr1B7xcpLfTkk0/O5rT49ttvsXHjRo5iAkBpiqNHj9aimOzWBj16ELarlZwmZxLHJ376DaIv/ANyKB3AFIbTGYIk5SJFLYLRo6OYM6fcJAqyGXZQwHaAid4ozJw5E2VlZXbwL68xDQUYMKUhVg67EmCiwqdUk4ebPRRgwGROPxcUJDBlyjz8+tdVKC/fPZqJUotCoQjicQdEMVk7SlV3/aJ0AfpbcbGsLZIiRVJpdLLX7Nnd8Pjjv0mlO/cxQIEuXQL4178+QI8euShaa8CC2hiSYCYBjrPPPjt7kwL4+eefsWLFCn6tA1BXV4dzzz3XlnVT//TpX/D4T09B8GY/tSqrG94ikyUWHYfYjDshNaQDmKrpPEQA2S5SH4LD0YAXXyzFeefxe2aLbLG8MNN2gGndunXaXSEGTHmxf3VdBAMmXeU0bDAGTIZJa9qBk4BpDLZutd/da9M6pZlhRx21Cpde+gOKitxabSZK6wkEIli/3oNnnz0YNTXFcLnkxi+q4dT0c/I7/XuPPerw619vw957J1BS4u7w9Kxt24K4554jsGpVbytIlLc2PvzwW+jf39mhv6wuAL0/OP/887Nad2zp0qVaOQe730yRZVnLOjjttNOsvo0ysv+bzd/i7JkXIOQJZXQ9X6SvAvFvTkbirVuQCOyTxsB0A6USAKXIZSPilvYKnZQu4IEHinDVVb40bOWurEDnFbAdYCLJvvrqK9TU1OR93YDObw97jcCAyRr+ZsBkDT/paSUDJj3VNGasrl3DmDBhPgYProUgqPjyy754+ulRaRY0lTFu3Aqcd95yDTL5fJ5WP9AnEgmsW6fg2mvt+YHTGA9mNur48V/j5JO35z0Eodedk046KeUIu8zU3PWqb775Btu3b7f9e1Wqv1ReXo6jjjpKD1ktN8ayyuU4avpxUArV7LAJyymUXYPjc89E+OW7AaQXuSkI9drNF8DIVLUkWALcFA8MIIabbwb+/nc6vY4bK5A9BWwJmOg0ilmzZmlRTCLF5nNjBQAwYLLGNmDAZA0/6WklAaZp08ZgyxaOYNJTVyPGOu64FQgEgG+/HZzx8B5PSKvvdMghFSgt9ez2Abu2NojZs3tj+vQjMp6DL9RHgf3334CbbpqPkpICuN3urEb46LOC1EahFDkCHN26dUvtAh16zZ49G5Rm6nK5dBjNukOQ9oMGDcKQIUOsu4gMLX95yQxc+cG1UDwKBDenyGUoo66XxT45D5E3btgRiUSp35TqnTxxlb7v/LcoUgq4gGiUPmsSXIo0gh/6d5M/k/1b/0qOuetXa8tpAktOAASTCDBRi+NXvwpg5crsPW/pKjYPZlkFbAmYyFvff/89NmzYAK/Xa1nnseH6KsCASV89jRqNAZNRypp3XAZM5vWNkZYNGbIR48f/gF69ZJSWuuFwJE/AoVO91q4Frr/+VCOn57FTVGDEiI0YN24VBg2qhtfrQUGBK+9S5gj0HHzwwdhrr71SVKXz3d555x3tJmjTvu/8iNYcgbQfOXIk+vTpY80FZGj19R/dhFdXzETYEQaIG3AzhQJqVEX0vasR+/RPjXWVqLYSwaOm7/Rz01fz3yWBT9KZ9HdqKugQTkUBKLiJIpySUU7Jf9PfG//Z7JokmGoCWaoqQxSdUBSKqGoCSzulcjor8N//luKUUzwoL+egClNsIhsYYVvAREUb33zzTe3OKBUM5sYKMGCyxh5gwGQNP+lpJQMmPdW02lgqzjjjB5x55s/w+Xxa2hy1qqowpk8fgs8+G2S1BeWtvd26BUH1uI4/fj3o3l1pqTNv0rsoioYiaCiSJlvt1VdfRUlJSd5GhbWmI2UYEFAjsEYfoOk7aX/KKafkfRpmkx5ra9fhsncmYbV/DSLOyM5Al2xtPJ6nfQVqChGc/jSktUfnSCmCVs2hVrSDdL0QSkvjCIdjGDzYhSFDRLz8spFpejmShac1lQK2BUzkhfnz52PLli18BKyptmTujGHAlDvt05mZAVM6auVHXwZM+eHHzqyie3c/xo9fiMGD61BenqzNVF0dwpQpZyISsXcKUWd0Nera4cPXYerUBejSpSQvInAoimbvvffGsGHDjJJsl3HpJuhrr72G0tL06rxkxTiDJqGTIekUSYpUWrVqFaj2UlOjAut2aG+seBuTKTrGGYfg4ZQ40/lcBZRaNwJ/2WA609o3iMKhwigsDMPrVbB0aXf06sXRTBZzoqXMtTVg2rRpExYvXpw3d9gstfNMaCwDJhM6pRWTGDBZw096WsmASU81rT3WqFFrcdFFP6KsTIQoKvj44z3wzDOHWntReWr9JZcswIknbkNJifVLEVBaZnFxMcaMGZMVb1Ekz4cffmibG6CUFuT3+7VC6hS1NWPGDNDpcQSbKHKse/fuWdE9l5P86dNbMf3H5xFxRSE4GS7l0hdtza0mVKgrRiHwxFtmNK8VmyR4PGGt9tO4cR788Y8+jB69exqdRRbDZlpIAVsDJjqdY968eVrYPTdWgAGTNfYAAyZr+ElPKxkw6amm9ceiGqoXXvgtxo1bpy3mjjuOxdq1+f8B1Gqe22uvetx114coK6PTjFpvyToiu7e2fk899bwmVU0lSdIisU488cRUL+lUv8rKSnz99de2qRNK0Uq9evXCoYfaDxZvDmzBZbMmYknNMkRdUU6J69Qjx9iLxaAXwTdvRHz+ZGMn0ml0UazA739fgFtvLcKAAckahtxYgWwoYGvAVF9fj08++cQ2d4iysaGsPAcBJjoKt703tlZeX77YzoApXzyZ+joYMKWulZ167rNPNa655it4vQlMmkQf/IvstHxLrPWBB95CMOgBHYSWZEmq9l0Qdn5PQqPdf7+z/+5/E0UVLlfy901j7hy7+e92jr2zHxXQFXYUz6WftSu0Irs7f6ZP+skCu/Q7FQ6HgosuOi8run/11VfYunWrFs2T742il+j9ONVZKiqy12P4/dUfYZDyS7kAACAASURBVOK7VyLuTCDupALQ3MysgFLjRvDhj6BUZa8WW+Z6hHHCCTF88AHXW8pcQ74yUwVsDZiocOB7772nhT1zYwUIMJWVlWlFJbmZVwEGTOb1jVGWMWAyStl8GZeKnAYA9MiXBeXVOkSxCoLggSybA5bsBFwKCFQ1/Tv5s9r4u6afCVBRvwT22SeIb7/ta7hvqBbR22+/rb03tcMJchS9RKlwhxxyiOHammmCO774Gx5f+JQWtSS4OCXOTL5p1RYZULZ3ReCupaY3lQwsL6/Giy8W46STkgdjcGMFsqmArQEThTzPnDlTgwrcWAEGTNbYAwyYrOEnPa1kwKSnmvk4Fp2oUwmgVz4uLg/WJEEQqqGqdDOv7XQ5cy80itGjI5gzx/hogAULFqCiosIW9UEpeqmurg6nnXaaVuDbDq06XINL3r4CP1T9iJAjBPA9TUu4XY2pkOefheCMRy1gbxwDBgSwZk03C9jKJuajArYGTOTQl19+WQNMnBaVj9s7vTUxYEpPr1z1ZsCUK+VzNy8Dptxpb52ZKwD0bExnso7V9rG0QSs2G4sRZLJi3csQpk6V8eCDxkZh0fuQ2bNna6lxdnhfSqfz7bnnnhgxYoQtHgqfrZ+Dy9+ZjBDCiLs4Jc5KThfqfQi+9AASy043vdmFhfW49143pkyx4nOt6eVlA1NQwPaAiY6BpbsmnBaVwm7J8y4MmKzhYAZM1vCTnlYSYPrzn8dg8+aueg7LY+WRAoKwHapKR7pb/8SyPHLLLkvxeiu1FLRIxIp+CuCee0TcdJOxNYLmzJmj1SPyevN/HyuKop0cR9FLdjhs58FvHsHdX92LuDvOKXEWfJJT6lU03LEKasxYyNx5aWR4PFWIRjmit/Na8giZKmB7wDRr1iwtx90Oee6ZbhK7XMeAyRqeZsBkDT/paSUDJj3VzM+xvN5qLXopGmUIaV4PR9CvXxC//CIBID9Z57hsj6caEye68dBDxn24pKLe8+fPt02qGEUv7bXXXjj44IPNu2V1sGxN7Tqc+NKpCCthhB0RgA/z0kHV7A6hSirUX36FwD+/zO7EGc3WAJ8vjOHD3Rg92olBg5Jfw4e7MhqNL2IFMlHA9oDp/fffB91FcTqdmejH1+SRAgyYrOFMBkzW8JOeVjJg0lPN/ByrW7c6JBJx+P1UI8c64CI/vdH2qgoKajFypIr58yXE410AWOVDTwRHHx3F558bV4OJ3o9SbVC3O//3L73vDgQCOP300/M2WmtrwzbcO++feHHJ/5CQJYilXGzJqs93alRF9N1rEfvsZossgSB+8quwMAEqpP/vf5dg0iROmbOIAy1vpu0BE+W604kddnhBt/xuNXgBVGiytLSU0yUN1rmzwzNg6qyC1rueAZP1fJZtiz0eP04/XcE77wDhsHEQINvryr/5wigqiqBXLwVbt6oIhymSyRohHR7Pdixc2BUHHKD/Dcm1a9diyZIleQtbmu/jUCiEeDyOQYMGYdiwYXm1xSVFQkM8iH/MewBPfPcUPD4P4s44lIDCgMnCnlZrChF88iXImw616Cpi6N07gK1bu1vUfjbbagrYHjB98cUXWr67x8PHOFpt8+ptLwMmvRU1ZjwGTMboauZRGTCZ2Ttmsa0GgwerqKpSUF1NJ8PmfxSIWZTPzI4wHI4ARNGJRIIgk/mPafd6GzB+vIpHHtE/Te7111/X3ofaIZqeXsMTiQTOOuusvHrvvaJ6FY58ZgwIMnkKPEg4EztOiFP8DJgye54wwVUqoNR4ELj1FxMYk7kJFD16//1eLvyduYR8ZRoK2B4wLVq0COvXr0dRkbGFG9PwCXfNkQIMmHIkfJrTMmBKU7A86M6AKQ+cmIUlFBVV4uKLPXj2WYWjmLKgd+enkCGK1VBVQFXpBECzNxk+XzVqa3vA49EPiC1duhRr1qyxRfQSeZhu6lJR71NPPdXsDk/ZvocXPIpb5/xV46RCobADLDUNwIApZSlN11FNqFB+OBoNz75iOtvSMyiGnj0DqKjgKKb0dOPemShge8BUU1ODzz//HC6XK6/upGSyGex+DQMma+wABkzW8JOeViYB09HYvLmbnsPyWHmnQBgHHRTB5s0yamo4iska7g3A5ZKRSFgjrbGwsA733efB5Mn61DKhEg1vvfUWSkpKbHHYjCzLCAaD6N+/P0aOHGmNLdqOlU8u+i/umnsPJFFGRGy7gDcDJuu6Wg2rkBaPQ+SVf8DtpvRYF6LR5HeAvlsjxZc84PPV4r772o5i2m+/Khx0kBNHHeXGPvs4cdJJnN1j3Z2bW8ttD5ia7qZ89tlnEAQhq5BJpdt23EyjgN8fgNdb0liDqX3fCCnevEylX/t9dtrR+bHallrPvWj0WHTyDAHhgoIC0+wdNsRYBRgwGatvPo1eVlaDE05wYNYsqu9jDWiRT/qnv5YAAHqdK03/0pxcEcPAgQ1YtUof2L1gwQJUVFRk9b1nTmRrnJRev/fdd18ccMABuTSj03M//+P/cMeXdyGsRBB1RDtkDBpgKsyjIt/Z/PiS43MAqMC39P418P04GYmEAklSIUn0HZBlFfSeVxCcUNUm4ETf6UNC0weFJrFS/U7bs6lvvHGv0r+bvpr+Tv8m0J1qBk4CQBxlZSHU1fXY7THw6qsRzJwZxTffSNi8WcLIkR4sWEAHMXBjBdJXgAFTo2Zbtwbw2WfvIRRyQVV3pwdtsaCWH/rbZ0YdU4nOMqf0r9/VplSvp37prb39zZnqvK3VaUj92l1taHldUVEc119/GMLh3Qt4ZjpHy1XrNY728pLCC/xTT82Fz0cnSbTfCK52tnVmjHSupdNnvF4vA6bOOsxC1zNgspCzcm5qDN26+aEoQG1tIQD64mZeBQgwUdO/rpFRay4pqcLrr5fguOM6d3efTq795JNPUFxcrN3gzPdG0UvhcBhnnHGGJWtNERy7++N/YMbGN1Av+TWwJDhT8xsBJkFMra9V9kE29iy93xMFEaD7ifrX1k9JagJMysdXouHDv7TRX9lxYlvy5DYCOfS9CSg2+b25/1v7XfPh6e9y41i0+CZg1RxcxRovSA0CiWIlunQB6JDKLVt2B0zNZz/jjHq8804UktQrJY24EyvQUgEGTI2KLFyYwLHH1iMQ4NzU1B4mFQCoZkJ+vWCmtnbr9HroobcxYIAzr0LvOUXOOvtPL0sJMP3lL0dj0yZ9ogb0sovHMacCRUX16N49gfXr6Y15qnd3zbmW/LeKABN9ELOSn8I47bQ43nqL0jAzb1Sewe/326b2EgGagQMHYv/9989ctCxfSdEpGzdu1Gq1btu2De8HPsas4PsQfXkUjZRlTdOdzpFwQIpIEKjuWeeYbrpTa/3VmApl9kQ0vH9HRtdnflEYohiGorT1vocAEz1/pvq5VUVxcR0uucSJhx9uH+jPmhXFuef68dprpfjtb72ZL4GvtK0CDJgaXf/yyxFMmRJFfT2H1Kf2aGDAlJpOue310ENvYcAAFwOm3LqBZ++kAgyYOimg7S6nO7+VKC72oKEhtbu7tpPINAuuazzxz1qRZg5HBdau7Y69986s/sqWLVtA6XFU7NoOTZIkEGCi6CWHIzPNsqnT9u3bNahEcIlS8kVR1NIYX970Gt4OvgfByzdXs+kPKrRNtZAIMmVbew0wfXYZGt65O5tLBtAAh0OCLLf3uXQbAIoySnU/KigqqsPEiW7cf39xm+tJJFR4vRX4/e99eO45q6QvZ9k9PF27CjBgapTnjjuCuP12yjlq+wHHe6m5AgyYrLAfGDBZwUtsY0cKMGDqSCH+e0sFPJ4GyHIYkmSF08ns6z+XqwqJBMEla4EWjyeAa68VcM89mb1nfO+990ApY27KV7FBo2LmgwYNwuDBg027WjrdjoDSunXroKVmiaLmH/re1Bgw5c59qtQImZwCBF+qQKXz9mqA6YuL0PDWvZ0fLK0R6hsLiLf9HCMIdAonRX+mE2WkaMW+p0714u67244cHTWqFsuXJxAI8GtoWm7jzpoCDJgaN8Kpp1K+KcVecuHg1B4bDJhS0ym3vRgw5VZ/nl0fBRgw6aOj/UbZ3lg8Op033/ZTKXcrpkizqkYfWe29l4QuXWpRU9N+LZPWtF26dCnWrFljm9Q4il6Kx+M4/fTTd4E1udt3O2emqKomqBQIBLQoJaez7bICDJhy7DUFUEMqVEWFWJqdNEU1rkL58nw0vPGvLC++FsmcwLaiO4MAqP4TtXRr2MlaJNO0aV7cfPPukEmWgQkT6vHii1F8911XHHRQjiutZ1l5nq7zCjBgatSwoKAC0Sg9yKxUB6DzGyDzERgwZa5d9q5kwJQ9rXkm4xRgwGSctvk9Mr1Bpw8hnauVk98a5W51Llc9FCUKWSZIk50Pi3qutqSkFo89Blx4YWppmFTPZ9GiRVi1apUGMigypq1CyVb/fXOdKXqJIpcogsksjaKVFi5ciMrKSi1NkdL2KBWuo8aAqSOFjP87RTI5og4oRU1wxdg5NcA073doeO3fxk602+g1jXCptRskElyuau0ku+TBVKlEGRGQIlhFdZso7U1GWVktbr3Vh+uuS0Ksn36S8NRTYfz3vxEALm38225zY9o0/mycZedbfjoGTI0ufO+9GM47L4BgkIqpZS/00ro7iAGTFXz38MNvYZ99uAaTFXzFNratAAMm3h2ZKOBw1GvHSANcWzET/Yy9RoEgVEJVCf5ZM8JsxIjVuOqqxRg79jfo06dPm3JVVVVpaVcbNmzQIEYsFtM1kofAVUetrT70+4KCAg10UVoYfdHvmvqn+r29E8Xob2eddVZKAKejdejx902bNmH+/PmaD4qK0vvgzIBJDw90cgwVUBoUiCXZgdIaYFo8Dg3PP99Jw9O9vCm6c/c0WkrRnTKFPquqePDBMFSVUozbjmLyeoNwOkOIRl2Q5RhUtXejMRJKSupw+uku/PCDjPXrZTQ0UDQpjUe10mIYMiSIZcu6pms897e5AgyYmm2ACy6oxxtviIjF0g01tOMuYsBkBa8zYLKCl9jGjhRgwNSRQvz31hQoLq6FLCsIh/n0QfPtkBqIoguKYt33WyNGrMM113wPt1vCgQceiCFDhuyQORwO45dffsHatWu19DCKkGlZz8cMPqmtrdXgEsGWpi+CSk2/o+9NXwSfqG5U07/J/o5+prEoRY6g2tChQ7HffvvldNlLlizBihUrNKiWSsRSS2MZMOXUfTsmVxtUCAUC4DTeHiowriw7DA1Pvmn8ZLvMQCne9NrVsig+RW5tx+bNPbDHHg706rUdlZUEhgkMtRatG0bPniFceWUB7rwzCLfbgXC4+clzEpI3Ywi2Uu2xAAoKvAiFKKLPCaezDpWVPVBenh2gl2WReTqDFGDA1EzYqioFe+9dhUiE7nbao/Bi5vuKAVPm2mXvSgZM2dOaZzJOAQZMxmmbzyMXF1MKgYxIJJX0gXxWwmxrC0IQolBVa4M/AkxXX/0TunZNRiV169YNe+65p3b6GEUteb1erZ4PfZm11dXVobS0VNeIqtbWSmCKQBtpMWzYME2nbLd58+aBTocjvzQv3J2OHQyY0lHLuL6OiAhJkLNyopwGmFYcgoYn3jFuQa2O3NYJcRR1WImPPy7Hb35Tg969RVRVEchtLVUuCp/Pj88+64JDD3VhxowoJk6MtDgxnSIgQygsDGPUKCfOPtsLn0/Ajz8m8MQTlCoHrdC3BQ5/zLJ/eLr2FGDA1EKdxx4L45ZbIvD7ORyw/YcOAyYrPLUwYLKCl9jGjhRgwNSRQvz31hQoLKzSUn4iEbpby3dfzbFLYgDqGu/Mmxe8pKLVIYesw1VX/YQePZIpflQwmvYbQRSrnA6XLcDUpGcikdBAU5cuXbSIpvJy49NXGxoaMHfuXA0CUuRSZxoDps6op9+1dLIbgR+xyPjndQ0wrTwYDY+9r98COhyJopQoRa61myMyeveuxdat3eHxVODiiwvw9NOUJkeAiU6cayoKHoco1mLWrHKcfDIVCwf+9rcg/vznphPTZXg8YShKCKed5sVNNxVixIhd65C53RW49lof7r3XupGmHUrNHQxRgAFTK7IecUQtvv66vcr9hvjCYoMyYLKCwxgwWcFLbGNHCjBg6kgh/ntrCni92zFoENWWoDfcyTfY3HKlQBSFhRGEw1T/gwrMdu6Dfq5W0XzeloDJDDala0O2AVOTfQTjCDT169dPA01NQI4gENnUq1evdJfSav8tW7bgq6++0oqqU+RSZxsDps4qqM/1VOhbjIpQizquP9bZGWkuZdVBaHjko84Olcb1CQD1AJqnsjVdnsCQIQH06SPg22/j8HgE9OjhwMqVVPBbgizTNSp8PjqEoFgDUE0teWK6E0VFMqLRCCZP9uH66wvRr1/LNDxo0U7nn1+HurpeKCnh2sRpOI+7Uvq0mkp1QJtJ9eSTYVx7bRCRSPrHz9pHKgZMVvD1v//9Fvr35yLfVvAV29i2AgSYbr31aGzcaO2UGvZxNhVQ4HZX4eST3XjzTborm14x32xamr9zUXpGpDF9TITfT0WkfYjH8+Nu+MiRa3HllUt2RDBZ0Y+5AkykFX38IKBEp8wRYKKfKfqL0ukOO+wwDT5l2mgMOrGPCqsTWMqk3lJrczNgytQjOl+nNBb6Ls1CBBMBpjX7o+HhT3VeRHvDRbW0NaC1bJoYRo0KYd26BPbZx4mffkrgxhuLcPvtEkpL41AUJ1RVwe23F+CPf0xGM9XWqhgzpga//CKDzgS45ZZCXHllIYqL2wdHVJv4f//jU1iz6Pi8mYoBUyuufOONKK64IoyamtSOns2b3ZDWQhgwpSVXjjr/+99von9/t1ZgNF8ahbvTm9DOhrrnix52WAcDJjt42Yg1UkpMvfbhMhDg13MjFN51TIomCMPjoeiUhHZnPZGgO+luNDRQXUuKIuv4KHjj7dRnBgZM+ujYVJuJvlM79NBDMWfOHPTv3x+jRo3qcBJKuyNQRgXLqfYVfaci61SAvLi4WNf3PwyYOnRH1jooAUU79FtLkzMywEYC5HX7oeHBOVlbGz2PAvR4aA3uRHDKKTG8+25Ee4699tpCbNki47XX4thzT1F7zh01yoVXXklee/zxtfj00xj69XNi2rQiXH21H08/XYrzzrN+FGkWHcJTpakAA6ZWBKMIpquvpjxxCuPm1roCbRWfY73MpAADJjN5g23JVAEGTJkqx9d5PA2QpDBkmQt9G7cb/HC744jHZYgi4PG4EYkQTCKolD9AqaV+ScC0FD16WDf9MpcRTE16UrQRASEqNj5o0CAtmqmiokI77Y1+d8wxx+xIb2tKoSOIVF1drcEkSrdrOqGPoBLdgDLqphoDJuOeRdIemcoUxaDVYqLT5ASfQZRJBpT1+yLwz7lpm5j5BQ2Nl1JNpZYthEmTJMybFwcdTrVtW08tMunNN6O47rqm+ku7XnPKKbU4/XQvrrjCD0UpQlFRGMuXd0Pfvvlz8zlzrflKIxRgwNSKqnffHcS0aU1F0IyQPR/GZMBkBS8yYLKCl9jGjhRgwNSRQvz39hWoBkD1VzhNTv+dQqcM+RuLy+Y3UGqp3aGHrsWUKQyY9NhTBJgIDFHaHH1RsXQCT9To3xSJRKl0FK1EMIlAktEwqbV1MWDSw9s6j0HbhECTpGo8WyjQGTTJgLqxH/z3zdfZ8KbhqN4SgZ7m6X70nEpw3tfKnAH89a8i/vzn1F/PJk8O4IUX4giFCECpcDop+imBYLDtWmd9+1bipZfKcNRRfKq6QY7P62EZMLXi3j/+MYB//pMe7K2T4LzeESkvjgFTylLlsCMDphyKz1PrpgADJt2ktOlAUuOJPFTDK38janLj3FotWkSW7RfxzYApOzuOoFLT6XxGRSaluhIGTKkqlYN+EqCEFYgOMcll9OJMCqBu6gv/P741YFFUpLsWBQVUo06Gz+eA0+lAKKRAkih6iT6LEoCSUFaWQDQqQVFUPPhgiVagO5VWXr4doZAKh0PAvvs6ceCBThx8sBPl5QLGj297jH79qtCrl4hvvuFT1VPRmfvsqgADplZ2xCmn1OPddynkmfNT237AMGCywpPJI4+8iX79uAaTFXzFNratQBIwjcbGja2dqMLKsQKpKEA1LahoKu+hVNRKtY/DUdkIl6ybJpbqWlv2O/TQNZgyZRmnyGUqoAWvY8BkXqcJYYGCc7TINkmSIHgFCG4dKBMBps294b9ncTuLl+B212lpwfE4Rcum8nxIoVdhHH+8jA8/LEMiAWzaJOPJ76bj4UtPRjSqol8/F4YOdeLQQwkMuXDAAU7stVd6aW10Gtzw4S4MGNDxdTNnRhEIKKirUzFzZgSLFkn4+uuuGDGCb8yYd+eb0zIGTK34ZdSoWixYwMcat79lGTCZ8yG9q1UMmKzgJbaxIwUYMHWkEP+9YwUo7b0SANdi6lirVHs0RYb1TvWCvOo3atQaTJ5sfcBUVlamfSjn1rECDJg61igXPcSICEVWdmZBU9BPrDGKiViPsxNW0Yl1W3sgcPePbQwSgigGcMMNRejWTcTjj0dQVaVqoCkWo7Q3emzJKCuToSjJr1BIRteuDpSWijj2WBf+859kBGj5P3prj8VhjrPx6R8f7oTR6V/60UcxnHQSRaQKUAiqqcn01GHDXFi0iE/wTV9Re1/BgKkV/w8eXI2ff6YHOxPbth8eDJis8NSRj4ApGAxqKRl8ipwVdqA+NjJg0kdHe4/CgEl//1Mh2mDjUdr2q9MxatRqTJ683PIRTAyYUn9kMGBKXats9RSiAgRZgFJIVb93bWpE1TLMHG4HFE/y1Lm0G6Xe+d0I/GVDi0sllJQE8KtfqXjssRIccsjOz4w//yzh5ZcjmDkzhqOPdmHvvR1a5BF90c977NF6NNH6+l/Qv6xf2iYadYEkAeGwipKSTIQzyioe1woKMGBqxUvdu1eiuppyTjsOJ7SCk42xkQGTMbrqO2q+AiZRFOHzpZZ/rq+iPFouFKioCOK2247Exo1tF6TMhV08p5UUoA8fVRzBpLPLvN5q7Y58PE53uO31nokBk86byQLDMWAyl5PEuAglpgCtHbbWzFQlpFAZo2TanCd1WCJGXJDCAqLv/wnx+ZOajRiCw9GAO+4owrRpqRfbbqnele9fi0dPetBcorI1rIAOCjBgakVEj6cC8TiF0af+JKSDLyw2BAMmKziMAZMVvMQ2dqQAAabbbz8SGzYwYOpIK/57WwowYDJmb0Sw554NqKkREYnQjTn7vG867LDVmDSJI5iM2VfmHJUBk3n8osZVCDEheR5T8wPY2jJRAsSYCFmRtUNFBVfbz1VqQgX8hVBXjUHDm3dDDfVoHFXWopYGDlTwxBMlGdcmem/VB5jy/lSIggOrrl4Cl9iZHD7z+IQtYQWaFGDA1GIv1NcroAgmSeIPMu0/TBgwWeFp5NFH38Dee3u0lLJ8aZQixxFM+eLN1NZBKXK33TYaGzZwgebUFONeuytABVWrOYLJgK1RXFyJYcOcmDcvAVm2T40rBkwGbCaTD8mAyRwO0gBQBBB8Qtr1ldSYCiEuQHAIUL3qbnCKwJXiL0DkhcchrTmh2YLDcDoDWtTSLbdkFrW00b9JA0tzN8xD98JuWHP1sjYFnbH8dZwz5CxzCM5WsAJpKsCAqYVga9ZIGDq0FqEdtDpNRW3TnQCTPQt7WsnFDJis5C22tS0FGDDx3ui8AjJEkdK57ANAOq9ZqiMEccQRMaxaJaKqqjzViyzf7/DDV2PiRI5gsrwj01gAA6Y0xDKoqyqpUEMqxAKRDm3LuKlhFTSW0+NM1mdq1lwNBZBn3o/Y8mMQCnlRWhrBgAEKnnqqBAcfnFl93rvn3ov7vv6XNssx/Y/Gp+s/xytnPY/D+x6GEk8yx2/h1kW4YfY0fL/tB+xR0gfLprR3cl3GS+cLWQHDFWDA1ELi++8P4qabglAUjmBqf/cxYDL80anDBPkKmBRFgdNpjpBiOmUjX07gobWYsYXDCdxzzyHYtq39QguZmJ/uNbJMRS/plBWOpjLjXmnbJgmCUA1V5dd2/f2mQBC2Q1WpLl7yNCQ7NAZMdvDyrmtkwJRjn8uAElS0OkpUT6nTjep+RwTIspysz+ROjimGRTgUEdcmVuDPf27A3/5WjD/9KbWopZgcQzQRRUSKIipF8cGaj/DYd09ie6QSJa4S3HPsXzHpvashCRIKnYWQJAkK6Ng2IKEkMLjbIPztmNs1CMWNFbCqAgyYWnju1FPr8c47hMS5gDADJqs+rHfanY+AiVZHaXJmaYlEQoNdekMmvcczi16Z2LFiRTGqq5Nv7pKnae8EYc1P127rZ+qfSr9Uxvb7nXjyyX6QJI7gzMSXubumCTBRLY1UCnbkzlIrzuxyVSGR8KLDartWXFwbNh9++CpMnLiCT5HLI592tBQGTB0pZOzfd6TG6X2qWQOgelQNMFGKXDexK764eLYWRVRdreC7+tkYN+A4OISd5Sae//El3DbnLu29RVyOQ1Kk5JcswyGKcIr0vlAEASevy4NDeo/A06c8hmOePxGb41u0l6FC1YdwJIxx+47F0Xsfhd5FvXD6oFOMFZFHZwWyoAADpmYiV1Qo6NOH7sLRHU4dyHgWHJi7KTiCKXfapz5zvgKm1BUwvmd9fT2KiopME1Fl/IrtPcO2bU5MnHgAEgmOhLHWTkjA7a5FPF4GwGMt0y1grSBUQFULbBXBdMQRq3DFFQyYLLA9dTPx2Q0v4KPwp/pEz+hmlc0GCgKqS03rNLj2FKKaTIgBQpEAVVHhiXnw4e9nYVivg7TLfqz4Cce+cBIScgJH7HUYzh58BsYOOBaXz5qMBTXfQXAKOz8ytvzoKAGOqIhJIybgrjG349gXTsQPlT/B6/CiV2FPTDx4PM7Z/2yUee0T+Wmz3Wrb5TJgaub6Bx4I4fbbEwgG6Q0ot/YVYMBkhR3y2GNvYK+9KcwscQAAIABJREFU8qvIt9l0Z8BkNo8Yaw8DJmP1NW70BEpL6+D3U3RyaqkOxtmSbyPHAdQAoOiw/DlQoiMvMWDqSKH8+/tTv0zHp+E5EAr4JnSuvEsRRmJchFqkQ0o/1fgOifC4PYg4IhDCAs7b/3cY0GUfuB1ueJ1eOAUHrvvoRgglglazqRA+JOISYlIMYonYfjyCSoDJgW6erij3lmNlzSpccMC5+P2vz8eoPUfmSkKelxUwXAEGTM0kHjCgGuvWUY0PvrvZ8c5jwNSxRrnvQYBp77292qlr3IxRgAGTMbqadVQGTGb1TEd2xdG7tx+U4hgO26cQdUeq6PF3h4NO53NBlu11Fz4JmH5Gjx6dqDSshwM6MUZtbS3Ky8t1T/HuhEmmvpRT5HLvHoo4EhP6ACZX3IWenh7YFN0Mn+rDOYPPwotLXoYkSslM6kaG5RE8iHsJpDdrdDBpezxdBVRZBWTAITm0WktTDr0Cfx/z19yLyBawAgYrwICpUeAvv4zjt7/1o6GBC7emtucYMKWmU257MWAyXn8GTMZrbKYZGDCZyRvp2BLHvvsGsG2bwqfEpiNbh30lAASYuiHt88I7HNvcHY48chUmTGDAZG4v6WsdAyZ99Ux7tMYi32Kh2PmnGxkoiBcgFA+hwFOA4/sfh/dWfwjZK2c2NtXpllW4VTcKBC/84QAcDgckWUKRuwjH9BuN246ehn27DEh72XwBK2A1BRgwNXrsggv8ePllQtEcOp/aJmbAlJpOue3FgMl4/RkwGa+xmWZgwGQmb6RjSwwHHRTEypUSolG6kcRRnemo11Zfp7MGguBAImG/0gIMmPTYQdYagwFTjv0VAlRBheDrfIpiYdyH0waegtdXvIUj+h6Gz3/5AkqBkqyplEqTACo6XuouhXbYi+CE2+GCKDhQGaxEobsQp+x3Mv542DUY2GXfVEbkPqxA3ijAgAl05LSK8vLtiMfpTad96gd0bhczYOqcftm5mgGT8TozYDJeYzPNwIDJTN5Ix5YGeDwh7L+/G4sXF3IqfDrStdmX8ke2A+iqpcjZrR155EpMmLDS8ilyXbp0sZvrMl4vA6aMpev0hY64A0pc0aX2EoGh/Qp/pUUvCRCwyb8ZKETHcEmGVoepWCxGJBbBkG6DMLzPwfixYgmWVC5FQklgZJ9DcOvoP+HIvQ7v9Jp5AFbAqgowYALw9NNhTJ0a47oMae1iBkxpyZWjzo8//jr22quAazAZqD8DJgPFNeHQDJhM6JQUTSoqqsevfiVj8WKqs8jRyinK1ka3GAShDqLohizbE1D85jcrcfnlDJg6t4+sdfVzG1/CB6HZfIpcDtwmRkUokqLLU7c36sW4/sfhggPPxXkz/wC1QIXgaj1yiYCSW3HDrbhQ7C7WTpJbXbMO4UQIa2rXwiE48OteB+CcIWdj0ojLc6AMT8kKmE8BBkwAhg6twY8/0h1Nr/k8ZFqLGDCZ1jXNDGPAZLyXGDAZr7GZZmDAZCZvpGuLDIejCi6XG9FoR1Ck5QlFqf67eT/6ueW/yeam37XXt2ltbY3R/O/Nx2zv55bXtPVvql7bqw1xE3A4/JBlqr1EkM6+oI4BU7qPP+v2/7j6U7y0dQZiSgyqqEIs5hTbnHgzCKhOtVOAzy25USqUIhD1IyrHtI9+grsZXKJaSpKKErEYoUgIe5TsgUKXD/5oAFXhasTlZLHvEweOw+XDLsVx+xyTEyl4UlbAzArYHjD98EMCRx5Zx0U/096lDJjSliwHFzBgMl50BkzGa2ymGRgwmckbmdgSAtAAQfs8Qf9TobZ62nXTB472jsJu/W9CcnCt7fwx+TtVFZr9LmlDyz7N/91sKO2kL/r3zq/kmImEoH01zthClOZ35dv6uUmL5KWiGIIgqJDlHs3GIjhXD1mOw+EohCzTibsp1irJxE0WuOaoo1Zi/HiOYLKAqzploizL+HTbHMxoeANBhDT4IBYxYOqUqBleTNqr4Ub9M3GBAigNCkRBxJvnvoo5G+biye//i4gYgaqoKHeUoTZUpz21CaqgRf/X3rgVAx7eHyfuOw6j+/0Gw3sfjH3K+2W4Ar6MFbCHArYHTFdfHcAjj9CbJHqzxC11BRgwpa5V7noyYDJeewZMxmtsphkYMJnJG5nZ4nZXo6xMQXW1CkVpHsmUPozJV8giin6oagSq2rMRJNUCUACUc63Kxm1HgIlS5Lp3d2e2EU1wVW1tLbgGU8eO+HrbN5je8D8E5AADpo7lMrSHGBOhJDJLlXNGnIjH4/jHcXdh0ogJmp3/+ubfePCbf+Oc/c/GqfudjD1L9sSexX3gctivrpyhjuPBbaWA7QFTael2BAJUoNJpK8d3frEMmDqvofEjMGAyXmMGTMZrbKYZGDCZyRuZ2hJDcXE9FEVEKESHe3BrTQFKhQOikGV6j1TfeCOO6ldxIwWOOupnXH75KgZMNtgOy+t+xv0VDyGMCAMmE/hbCAGKqEIoSD2KUot+CqkY1vsgXD/qGhzcexj2LNnDBKthE1iB/FPA1oDpmWfCmDIlhFiM32Cmv7UZMKWvWfaveOKJ19G3Lxf5NlJ5BkxGqmu+sRkwmc8nmVjkchE8iSGRaJ4GlslI+X2N00kgLgZFoXRA0iqTvJT81Gj06J8xfjwDpvz07q6r2hjYhFs33YWoGGPAZAaHy4ASVJKpimkc/k2nx0EGihxFWiSTz1WA3kW9MX/8HDOsim1gBfJGAVsDppkzo7jssjAaGjoq9pk3/tZxIQyYdBTTsKEYMBkm7Y6BGTAZr7GZZmDAZCZvdMYWAibbAdDrv3VTnDqjQKrXut112ocxgNLluDUpMHr0Cowfv5ojmGywJWrDtbh27c2IO+MMmEzibzWmQkwIUDtzzkACKFVL8MvUlSZZFZvBCuSHArYGTKtWSRg+vBbBIN/BTH87M2BKX7PsX8GAyXjNGTAZr7GZZmDAZCZvdNaWMIAIAEoB49a+AgTjygBwilxzwDRp0kqUlVn3BGKuwZTa454KfV+4ZLy2/bnId2qaZaVXCFAFFYIv9VS55naRL4eVDsXnF32YFXN5ElbALgrYGjCRk32+7YhEKEWOw77T2/QMmNLTKze9GTAZrzsDJuM1NtMMDJjM5A09bKHi1QRNCvUYLE/HoGivCgC983R9mS3r6KNX4KqrlqOw0Lp7hwFT6r4//4dLoLoBVeZT5FJXzeCeTafC+UQgg5rcalzFhQPPw6MnPWiwoTw8K2AvBWwPmIYOrcGPPxYQarKX5zu9WgZMnZYwCwM88cRM9O3r045a5WaMAgyYjNHVrKMyYDKrZzK1KwGgpjGKKYNPKJlOa6nrogBCHOnVwmcMmCy1iTtl7OrgWtz9y32IOKIcwdQpJfW/mCCREBeADFLl1KiK2w+bhmtHXa2/YTwiK2BjBWwPmK64wo8XXogjGqUQef4QnvpjgQFT6lrlrud//jMTe+7JgMlIDzBgMlJd843NgMl8PumsRQ5HALJM6XK9OjtUnl5PBdHppF3rRuoY4RgGTEaoas4xX978Gt4PfoyEmmDAZEYXhQFFVSAWpvc5rlgqxkPH3YczBp9mxlWxTayAZRWwPWAiz918cwMeeSSOUIiKfWaWx2vZHZCR4Rwun5FsObjomWdeQ8+ehRzBZKD2DJgMFNeEQzNgMqFTdDBJFCuhKBTJnMFtcB3mN/MQglAJVaX3RwSZuDUpMGbMClx5JafI2WFHXL38/1DlqgYkrsFkSn+rgNKgQCgQILhS/xzni/kw69yZGN57mCmXxUaxAlZVgAFTo+euvDKAF1+UEAjwiXIdb2YGTB1rZI4eDJiM9wMDJuM1NtMMDJjM5A09baE0sAAAPvRjV1UlCEINVJVPkGu528aMWY4rr1zBNZj0fBiacKztsUrcsHIaEsUSKKWKi3yb0EkA1LAKNaFCLE09iskddmPZ5MXo5uODHszpVbbKqgowYGrmufPO8+ONN1QkEnRSCre2FWDAZJXdwYDJeE8xYDJeYzPNwIDJTN7Q1xZBqIOqUh0mjmLaqWwMABVCp/TB1CMD9PWMOUc75pjlmDLFuoBJVVXU1dWhSxe+sdreDnu34gPMrH8bMU+MAZM5H4oA3R+gcnp0XoM7RSNVwBV2ofL/NqZ4AXdjBViBVBVgwNRCqbFj6/Dllw7E4yWpamjDfgyYrOJ0BkzGe4oBk/Eam2kGBkxm8obetsgAKgHQybKcDtakriBUQFXpxptXb8EtPR4DJku7L2Xjp626A2uxXku94gimlGXLTke1MXJJzeBkPxno594b31/xTXZs5VlYARspwICphbNlGTj8cDpZzo1YrNhGWyGdpTJgSketXPZlwGS8+gyYjNfYTDMQYBo//gCoqlmjXMwcZWJW25rbRRE7dCucIBM3UsDjqUUsRhqVsyDNFGDAlP/bISSHMWHplVAb7zkzYDKRz+UkXKJ7AVR7Kd2mxlSM6jESH14wK91LuT8rwAp0oAADplYEqqtTMHx4LdavL+BTU1rdQAyYrPLM8swzM9CzZxEX+TbQYQyYDBTXhEMvXVqAG274FUe4mNA3rZtEr1fpNOqvNMIUjthJKheC2x1CPM71qZrvpGOPXY7JkzlFLp1Hl9X6flH9FZ6regkRL+VggSOYTOJAqrVEcEkr6u1OEy5RalzChUQ0gT7FvbFsymKTrIrNYAXyRwEGTG34csMGGcOH16CmhqKYCDRx26kAAyar7AYGTMZ7igGT8RqbaYaKCieuuGJ/JBK9zWQW26KrAvRh0g9B8EFVOZJZOzoL1QCo0HeaH+Z09Yu5Bjv22GWYPPlnyxb5phpM9PpVXs6RaW3trLvX3I+f5KU7IAZHMJngMRgDlLgCsUDMKJPZE/XgqL5HYlX1ahzceyieOe0/JlgUm8AK5JcCDJja8efSpRJGjqxGJMK1B3aViQGTVZ4GGDAZ7ykGTMZrbKYZGDCZyRtG2kL1mOoao5nc8HgUxGIyBAFQVfulz4nidigKwTafkaJbamwGTJZyV0bGnv/jpQBt+0auyoApIxkzv0gBVEVNBpVSSpykAiKScCn1w+J2mZ9Ojls+5XuMePIITBoxHjcd8X+Z28dXsgKsQKsKMGDqYGPMnRvH0UfXQFEIMnEkU1IuBkxWeT559tkZ6NGDU+SM9BcDJiPVNd/Y27c7MWECRzCZzzNGWVQNh0OGLNPxRHTCXKAxkifDTzdGmWnwuA5HPWSZPuXxiWNNUh933DJMmsQRTAZvvZwNv9j/Ax7a/DjivvgOGxgwGecODR4lgBJnMSRZRjgeRpG7CDE5BhkyFKeiQSUqtp5xU4ByuRzrrlmObvfuiRfPfAYn7Dsu4+H4QlaAFWhdAQZMKeyMc8+tw4wZfHTxTqkIMG1vPLY4BQG5S84UYMBkvPQMmIzX2EwzMGAykzeyb4vDUQVZpiiewuxPntMZo3A6A5AkrsPEgCmnGzFrkz/yy3/wVWz+LjV+GDAZIz/BJTWkwuVwQhQcUBQFgiBAgQLZK0NwdgIqNTOZajeN6TUab57zKkrv6Yn1U1egSwFDc2O8yqPaWQEGTCl4/4knwpg6NYF4vDSF3nbowoDJKl5mwGS8pxgwGa+xmWZgwGQmb+TClgaIYhSKYrc0OYpeohtLVIfJXtFbbe2ysWOXYeJEjmDKxaMwG3NesmQSYr7YLtudAZP+ymuRS+FkgGjTaXB0whtpLZZQyJJ+c9KYdx5+Kw7vOwpjXzgZdTdt029wHokVYAV2KMCAKYXN8M47UVxySRi1tUy5k3IxYEph25iiCwMm493AgMl4jc00Q2WlE5dfzilyZvJJNm2hCCZVdUJR7FgYeTtEEVAUgkzcCDBNmrQSPp8161Jxke+29/Cq0Br8ff0DiBYmT49rahpgiqV7MiU/VjpSwOV2QS6guneNZe9CgOpWIXh0pEsAihNFeOn06bjq/evw46RvOzKL/84KsAIZKsCAKQXhFi9O4Kij/AiFuqXQ2w5dGDBZxcsMmIz3FAMm4zU20wxVVU6MH8+AyUw+yZYtolgFQXBClu0Il5IqO521UBTZhhFcu++ysWOXYtKkVQyYsvUAzOI8/93wPGZHPtMdcOwCqwIqhEIBcKS+MIJb7UIXGXDGnIhLce1esMflQVyMJ+sWpTFP6hZ1sqcCKEElGalETQUcYQdEUUSiINHJwXe/3BF04KET7seU96ZizkUfYVifobrPwQOyAqwAwIAphV1QWamgf/8qhMN8127HKwDXYEph5+S+CwMm433AgMl4jc00AwMmM3kje7aIYjVE0QFJsi9calLb4aiDIEiQJLulCe6638aNW4qJExkwZe9RmJ2ZguEgpqy5DgmfZCiUUQkwFQmpZ5wGAYUK7TsA0dfiFDUVcMVdkBMynE4H4p6EdvJagexFgVig1TRKQEJQDSZhk1myXOmAuIadgMkb8yISi6QN3lLaGTLQW+yNcDyEI/Y6DC+dOT2ly7gTK8AKpK8AA6YUNXO5KiBJBJj0DddMcXqTdeMIJpM5pE1zGDAZ7ykGTMZrbKYZGDCZyRvZscXhqNbqDskyp8k3KS6K9RDFuK2Lfo8btwQTJ67mCKbsPAyzMsu24Db8c9ujqFSrEHftPD3OiMmVgAKxqAUoamMiSs2jE9Y0IBUHlKiiRTIJXkFL2XPEHXA73ZCdMhKuXSN/1LgKd8KFkweeiB+3L8G6yPpdCpcbsbZ2x5QAJaJALE5SLsWvQCwVQQW4y1GOUDyERKH+0UukQ/+Cftjs34KqGzZlfdk8IStgJwUYMKXo7d69K1FRQW8unSlekc/dGDBZxbsMmIz3FAMm4zU20wzV1U5ceun+kKTeZjKLbTFMgRoAUmNxa8MmseTAouiHIMQgy1Q+wCwhEdmT0uqAiaJa/H4/yss5Ko92zYq6lbh/68MIOUKGpsY17dCUAZMM7YQ1+LDzNDUFWhFsemrq7uuKumg9JI+cjE5qrSmAM+GET/AhqkYR9xgLz9p8FCqAJ+qGDAUSRYg1A0z0s9ggQlEVoFi/+/nOCJ1MRyfSqZDiEv7v8Osw7Tc3Zu+JgmdiBWyoAAOmFJ0+dGgNfvyRnvHcKV6Rz90YMFnFu9Onz0CPHsXaca/cjFGAAZMxupp1VAJMV1wxGJHIHmY1ke3SVQE6LrsSqloGwKvryPkwmMMRgKpGoChdbXcD7vjjl+CKK6wbwcSAaecj8NvqhfjXlkehetWsRfdokTttnJKmRhprLVGAU0jUTlhT3HSSY4tGjCYCoDA1xktRQjQ28WAteirLjVLgurjLsUXaugOGNQdtlOYnSALi3rhuzLogWoAz9jsVLy15GeXecqyf+nOWV83TsQL2U4ABU4o+P+mkenzwgQdAQYpX5HM3BkxW8e706a+iR48SBkwGOowBk4HimnBoBkwmdIrhJjVAEMJQVa7D2JrUOyETRcLY5yYcAybDH3hZmeDT7Z/jme0vQva2EwFkgCVNqWG7DE0MiU5Qo/8UVXvvJjpEqIUdn1yngRqHAFDh8HaaFvlEAULeLNx4pKkapylKFOLkfU7EK0tfg0N0aOl8QoEAtUHVvmsJIo3RWm6vGwm3PmlyQoOAr8fPQXdfN+2Agu6F9q4dZ8BW5iFZgd0UYMCU4qa46aYG3HsvPUsWpXhFPndjwGQV7zJgMt5TDJiM19hMM9TUOHH55YMRjXIEk5n8YrQtyRPk3JDlUqOnsuT4TmcDFCUMRaFIL7oZl//thBOWYMIEjmCyiqc/2f45Xtj+Cvp4eqGPuze6u7phU3Qzlkd/RtQbM7Sgd2sa7QaYCK6EVTg9DsgUraQCqqRCIGiUQrCRBphEMQl06F54G9eIYQGyqBgLmIgNUdSVX4HgE+BSXBi717H435nTcfFbl+OjdbMRoyglsjXUyKVdSZUKoz70KOyBzZEtnYdMMiDQehUZ+3UbiG8v/8oq25XtZAUsrQADphTd9/DDIUydKgMoSfGKfO7GgMkq3mXAZLynGDAZr7GZZmDAZCZvZNMWGYJQBVWlKB17AJT01Q1BEBpsk0548cVf49RTKyxb5NtOKXJP/PJfLAh+h6g7BlWgo8uo+E8S4Ox2Ilv6Gz+jK3YBTAkkU9e8yCxFTwGUYDLlzhFxQEpIu9ZsamahM+xEAgkN/BjRqOg4RUlRVJIQFbTi47/ueSBm//5dPLHwKdw59++IuCM7AJgGvBzJouXU6Po/DLoAq2vWYlHVYkieZK2mtBv5N6zCBRe+uPhjDOkxOO0h+AJWgBXITAEGTCnq9vrrUUyaFEF1NRdD1G6rYDuAXimqx91ypQADJuOVZ8BkvMZmmoEBk5m8kW1bAhCEKFS1R7YnttB8TZCJIr3yu6TAbbd9hIMOCqOgwJrrtANg2h6txIMbHsU2tQKxXBW2buPRu+P0tHiyLhIBnzaLdHfwDKCBsqgItSiZ/kaAh0CNBnncu4IkZ8iJuBSH0+mALCga6NHgjg68iezQPiLEk/COUuFO2+8U3D/2bny87lNc+9H/Ie5J7BItpgExQdoZUUU1vhNF2Hjtai3a6bNNXyDoDKb8HEhrp2Lm4RilNas4uPdQfH7xRylfzx1ZAVag8wowYEpRwwULEhg71o+GBjotxe6NIrkqAfApSmbfCQyYjPcQncJTWFgIp5NPmDRe7dzPUFvrxPjxnCKXe0/kxgKnk6KYPJBljmZu2wNhAAEkj4Ki6sP51/beuwp33vm5VuPQqi3fAdO86vl4Yst/IRSISLj0qeejp6+19DGPADXeCJecmRMeGsORcEApbFYInJYcBUS3AMXTWMNJBQgwEQVKUGQQ8SCKNvLuDqLSWasGyKiOUgMwuPsgjOozEt9v+wHr6tdjyeSF+Grj17jwjUu1qKqWh3FrkVtUqomub2y+uA+PHv8gTh90Cq764Dq8uWoWwq5wShBMDIsQVVGrYXX3sXfiiuGXpbMU7ssKsAI6KMCAKUURN2+WMXhwDYJBvnPJEUwpbhoTdGPAZLwTGDAZr7GZZqitdWD8+CFcg8lMTsmqLRIEoRqqSuCEAAq31hXww+WKI5HIz4K6118/B0ceWWfZ6CXyWb4Dps+qvsCzlS9A8tFNUZM1ytILKBowEQvFTtd/0gp3U72hlgW+KUApQkfGAYqX8uiAIqkIcTGOuCuuieKIiigUChGRo0gUJFKCOLuoSXwoCLgdbsSEGEb1HIkPL5y1o8u8TfNx+ivnIOFJtBqhpdlOUjRL2SNgNnaPY/Ha2S9p49zy6a14bslLScjUQT0qLXIq4tDqPR2/71iTOZ7NYQXsoQADphT9rNKpnuI2jtrR9OIUuRS3Tc67MWAy3gUMmIzX2EwzMGAykzdyZUsVHA4VsqzA5fIikaAUKa7LtKs3EhDFWihK/p281717AA888D66dSu19Amt+Q6Ynt3wIj6KfLKjtk+uni1anZeYSoMCsSgJfzrdgoDqTEYitdYoqodOUFNdgJgQofroQ02yJ8GcM/ufhrd/fhdKURJ6pdsI6hQmfDhkjxH44pe52qltg7vth6WVy3Dyy2fCD3+btaW0mk2U4kegrak1Arg11yzTTn+j9q9v/o2/f3Uf4kI8GQVFWX1iY2pf06UK4Iq48PQpj+HU/X6b7jK4PyvACuikAAOmNITs0qUSdXVdifencVW+dmXYZgXPPvfcq+jevcTSb4LNrjMDJrN7SF/76uocuOwyjmDSV1WrjhbTjkASxQQUhW68cF3CXT4hogIARX3n13umyZPnYsyYKhQXU76PdZskSQgEqK6YAIfDoX3RKWRNX7Qyl6vxaC8LLvNPK2/DemFDxnWNrLJkNZGs4SS6Ra1IeFuNCl5TX+2kuebBlzLQS+yJymAVlOJmKXZpCuCRPBjebRj+NuYODO31a+3q3g/0R0SMJKFVDBBKdqdXBLjoS4NtzZovUYBbj5iGicPH7/jtlPenYmCXAdgS2IolVcuwsX4jKiPVO1IDfbEC/PnIP2HyiAlpWs/dWQFWQE8FGDCloeaQIdVYsYLy7d1pXJWvXRkwWcGzDJiM9xIDJuM1NtMMBJguvXQIYrE9zGQW25JTBSIQhCBUNT/TwTKV1uGohCxTKmF+1WH63e++wznnbEZRkTWLezf5MxaLIRQKaWl+BJlkWdbS5qgwMv3sdru1+oJWbZcumYyoj4oQWXUFKdgtAUpISdZQajyFrb2rKFpIi/xpUfhbDIqQFCnziCrKQnQk0++uPngybjzies2Mu768B4//+CTisYR2mlzYQ/XZdm0aIIvtDpjo9wcW74+5l37a5pIeWvAIbvv6Lm39RYkinD/kHNx73N9SEI67sAKsgJEKMGBKQ93Ro+vw5Zf0hqKdWwRpjGftrgSY6G5tBrG01l64paxnwGS8uxgwGa+xmWZgwGQmb5jFlghEMQhFYcDU3CMeTy1iFOSFLmZxlC527LPPdtx665fo2dO6NbiCwSAogqmoqKjNAyrohFQCTFaIYorJMXgcO9NUG6QgJi+fCrkTETm6bBYjB1EANahq97zbSo1LZ3qtFhKVZXI2FtxO4+091ZMi/am2k1tx46UznsXYAceiKlSNAx8fjoFdB2Klf5VWh2k3wCSpcMackAt3r5XljXgx+/fv4YAeQ1pdykVvXY5ZG96FG278ps8ReP13L6ezZO7LCrACBinAgCkNYadODeDhhynU27p3dNJYbgddGTDpp6VxIzFgMk7bppEJMNGbdEov4Jb/CtTXO3DJJRzBlP+eTmeFYYhiiAHTbpI1wOuNIBrNv8NRnnjiDeyxh9uyp4fG43FQBFNxcduQLBwOI5FIoLS0NJ0HQ9b7XrXsjygQC3Df4Lt2zL3Evwz/2vIIIgXRrNuTlQkbC2urjuQJdLo1CRBjohbB5vK4IDml1DJcFcATdeOIvodjccX3CEQbcMbgUzFz+ZvYo7gPfK4CrG5Yu8tJcTtspuLkEQFqUeNJd80W4064ceVBE3Hr6FtaXeLwpw6kRXseAAAgAElEQVTH2oZ1+HWXA/DBhbNQ6LJ22qpufuSBWIEcK8CAKQ0H3HdfCDfeSITdusfSprHcdruKYhVE0QFJyq87k3rpY5ZxGDAZ7wkGTMZrbKYZkoBpf8RifcxkFtuSUwUYMLUuP0V2BZoV+vZDECJQ1SIA9GXddskl3+DUU7dZ9hQ5SoOjCKXy8vJ2nUCvb5QqR2l0Zmzf1i/CY5ufggIFF3U/H8f1HKOZ+e62D/Cq/3VIHhOeIKeHkCHAITogFxizPlfCBTkmwy26ITpFhIRQu7WsqGC5y+GCIit46IT78OseB+LEl05DRIpq9+SVYDtpfFT2KdTGoZwy0FXtgjVXL2tVtfJ/9EZZQRk+vvAdDOy6rx7K8hisACuggwIMmNIQ8X//i+Cyy4KIxTgMnmRzOKo19WSZCp/reAclDZ9w1/YVeO65V9C9u7VPujG7jxkwmd1D+trHgElfPfNjtDAcjjBkOXnaEbcmBSQIQjVU1Qu3O4p4nCIUiiCKUQgC1fkhaGHNNLOBA7dh2rSv0bOndSPaU0nvpgimhoYGlJWVJYtDm6xNXnYt6tz1ECDAEXbg7wPvQGWsEk9umQ6/q+2Ty0y2jLTMESMiVEWFWrh7xE9aA3XUWQaK5CL09vYEBAFbQluToInqN7V8yy8BrrgLhc5CFDi9eP3cV3DkM8dgSPdBoGiyQsWHhJJAooBCpFpM3Jjq11oBcOrpjXox+eAJu0Uxvb7iLYx/exLeOm8Gju53VEer4b+zAqxAFhVgwJSG2HV1Cg47rBYrV1INJmvffUtj2e12dTrpGGIqDEmRTJwipJeueo3DgEkvJdsehwGT8RqbaQa/34GLL+YIJjP5JPe2hOBwRBgwteqIIIAGOJ0CJKmsWQ3LKBwOKoxO7x/oPZW507BaW9pTT72G3r19lk2PpgLflNrt9bZfV5TqNVERcLMV/H5p66v42P8Z4l4qHAStUDRBDqfoQMQVTUbc5Nm9TyEqQJXUrH4EcUtuJMIJXDl8Ir7Y8BWW1CxtkwtTsfAF47/EA/MfwgerP8Lb572Go587HsfuMwayLGHOxrm7X6sCFAEllrQBMGXAl/Bh/NCLceeYW3P/dM8WsAKsQIcKMGDqUKJdO6xdK+PQQ2tQU0OAiXN9k+rUQRDiUFWKZHKmqSh3N1IBBkxGqpscmwGT8RqbaQYCTBddtD/icU6RM5NfcmsLA6b29ac0HoIAraVZxSAIfqgq5cnQwSHWaRMmzMOJJ1aaNn2sIyVTqcPUNAal0/l8Pi1dzgxtQ2QTblr5FwjFwi4RMQRfBGd+UCUquq3GG09XE5O1kbQT11qpVWS0T9wRNy4d/Ac8vXR6Mi2vjfvJRbFCfHf5Vxjz3Ak4Z8hZmLX6PWwPVmKfsv5Y37AeYWek1VP9FL8CsbSdCDkVKJaLMLT7QZhx9ovwOvmwJaN9zuOzAp1RgAFTBup9910Co0fXIBJpfjcug4Hy6hI/gEjjaTHmeAOSV/JmuJjnn38F3bpxilyG8qV0WSppBikNxJ0soQADJku4KctGBuFwRDmCKUPVRZEioekTq7WimAYN2oqbbvoGvXpZ42YjFW6mk+Pou6Io2nf66tKl41qaVPA7Go1q0U4EmZzO3N5MvHHlX7BR2aTL6WkZbltjL2uM6hFEQUuHc7gcycilXGSUKkBBtACKKiPqjrVbi8kdcmH11ctQ4ilGXbQe/R7cT9NJFMRkNFkb9muAqZgoWvuyUtHvMkcpbjjsOlx+8KXG+oBHZwVYgYwVYMCUoXQffRTDiSfWQlXphXnn0agZDpcnlzUAoHB41sQsDmXAZLwnGDAZr7GZZggERPzhDwdwBJOZnJJzWwgwxRrrEebcGIsZQHVkKgDQSXPWS7N//vmX0aVLianS5Cj1jQASFfJu+qJ/U5ob1VGitDj6mb7Tv1ONSiI4FYlENEhFgMnj8aR8bXubksAVjUsRUjRmKu3Otfdgufxzu7AjlXHM2keLVpKSdZa0SKaYmhKAMWI9NH+JUIyA0JCsv9ReCwDVN26GQ3Dg2o/+D89+/wKcDqdWI0uSJcCNVk+SUwONp+GlwC3dERf++f/sXQeYG9W1/mdGZSVtX3dCMaa5YMqD0EMSnIATm+ZQgjE4oRhwqA6hBQi9hE4oj8QvgE0xEFoIgQCBAIEEMCFgMG6421u16nXK+85o117bW7TSjGZGOpcoK2tvOfc/d6XRP+f8Z9LtmD7xZDO2y3MyAoyAAQgwwVQEiE8/ncTMmRGk00SouIuYqZyG5vQWAKpMwiGsVnuWCSbzPcAEk/kY22kFJpjs5A272BKDy5WGLFOaOLfBIUBaTBEoChFMzmp77rkGc+b8G8OHWxFW0jtWRCRROhtVfSPyqOeDSCWjGkU0kQA4EVgU1UTEEM1P/+6OkiLSiHSb+iKwiFiiB42jB0VT1dbmR9Y9te5ZvBT9S3lGMKldmkTVoi04VzEmQHRLkL1y/8dHA6S4hPZL1+n9Rt25M2RVht/jQzgdyZ2PvtL7YhrgFfL6KkWE15Xf/hV+dcglRh1nnocRYAQMRoAJpiIBffDBBK64Io5IhEWuN0NJqXKUMlfLOlVFnq9ihzPBVCyCA49ngmlgjMqpBxNM5eRNo/ZCItYZJpgKgFMUw3q0Te6mlLPa3Xe/hJ13FgyJ4jFy58FgMK+0NyPW7NZxIrKJyCwimIhson8ToUC+pWgnIrwoYopaT2LJ7XbrkUtESqXTaX0O6jtQe6/1A8wLPY2om25ollcTUyJAJJOf/i6sbbqmVVLILzVPy6XSbbjkG/xj9Xs45qkT8NXs/+CIxydjQ3SjHv0kEInUSxqcEBeguYhk6n+/akyFpEk4buzRmDv1YWvB4dUZAUagTwSYYDLgcNx4Ywy33JJCIkEkk/3KuBqwxQKmIOHOECQpAFnminsFAGjIECaYDIGx30mYYDIfYzutEI2KOPVUTpGzk0+st4UJpsJ90NJFLjlLu3Hy5M8xY8ZyNDTYT3+JCKaGhgad4ClVIyKJiCOKQqKIpZ6pbtFoVCeciEyi35Nd1KcnkUTEFEVeDR06FJTi11+qHM2xOroW1667CXJggKiaUgGQ7zqkd99fJmh39FIeekT5LllMPy1BYUnIEUMDNZUSXYdiyezPN/Wsv3WEniLX6GvQo5lCyTAkl4SslN1iTjEhQhGVviPSMoCmaJAgQc7IqPXWYu3FywayiH/PCDACFiHABJNBwP/iFxE8/riMaHRgsUSDlnTANDJEsQOC4Iei2CeE3AHAGWYiE0yGQdnnREwwmY+xnVYggmn69AnIZrmKnJ38Yq0tTDAVhn8GotgJVR1e2HCLRtXUJPHAAy+hsbHGVtpL3XB0dnairq5OjwayS6MIpUgkokcrUUpdb40IJiLG6Cel1vUlJE5E1guJV/BG+9+RdFPEvDOarqkU1+ByS1C9OeJm6yakBAiqYIvoJbJNF9+u7RLoHghmBRjt2Qmfnv3hpp7vrn4f5/zlArSmWyG7ZIAk17KA4N+SsHKlXMhq2V71mXQ7IirckhtelwdJJYUdqrfHZ7P+PZBF/HtGgBGwCAEmmAwEfsaMMF55he7CUHU5bjkEVEhSuy6ErijOqhBTDh5kgsl8LzLBZD7GdlqBCSY7ecMutkThdmeQzbIG0+A8QulNGQDOwm327Hfx3e8GUV1tP51JSjOjCCAimLpT0gbnE2t7U8od6TuR7TU1vd+YfG39G3gm/DySvpS1xg5ydUoDU0VVJ1mIbHJ5JageLVddjZoCUApYPtXUBrl0Qd21jAZ6iKQFlUcjIfKA6sf6S77Re2eUDN5Z9R5eW/E3PPXFM0giuQ2x1D2tliRQtiWeeltWy2r4duN++Nupr+RhFXdhBBgBKxBggslg1I84ohPvvy8ik2EypSe0LlcrqHyELDP5ZvCR63c6JpjMR5sJJvMxttMKsZiIU07hCCY7+cR6WyJwu2VksxzBPBhfCEIbNI1IBPsRNX3tY+zY9bjssn9i2LCakqag5YMrEUtEMFVXV9tOFyof+7v7ULQT7aVbn6nn2KWR5bhu5S25CJ88Ko4NZl0z++pETUbcLHKtQtc2UhVVP/6kT0TaS3oKYSCPdDQzje2eOw5obk23jSKMlKwCrYZCkPpoRBDFBCw/fxFkVcGu909AoMqPBBFLLqHf1EAS7qbIJqoy192o8pxOvvWEQ8iRc+Prx+GfP/t7KVDgNRgBRqAABJhgKgC0/oZks8Ahh3Tg8889SKc5LawnVqLYBlGUIMt8EW7wsetzunnznkZTU53tLoRLtf9SrMMEUylQts8aTDDZxxf2sYQJpsH7QoYgtEPTRgx+qIUj7rjjFeyyi9KvRpAV5lH6GekYEbnkxMilrTGjvaztWIcPUx+hXW7HhkwLonIUrZm2HCGTjyaQFY7oi3uJajp5srXdFPUjZkVo0HRBdD0dzQ6tSwuKUtn8ih/H7X403lvzT6zJrs2RRX20qkwV7vz+rThlz5NwyvOn49U1r+flK8JByAqb0jrJ/7mmofupptLzzQRX66Vr4JUGUAW3A5ZsAyNQgQgwwWSC01taVBx2WBDLllEljIAJKzh3yly6HJWjJZLJJndpnAvngJYzwTQgREV3YIKpaAgdNQETTI5yV4mMjcDjkZHJ8M2T/AGPAyD9nCH5D7G456RJX+L007/GkCH2ua7rjvYhvSLSLSqnNnflY3gj/naudD0Fs4hdFcgcdukopkVABtRA31XhdDFt2uZW2kRW+VMnfDICRlQPxxE7fQ8fb1iIXRp3xtvr3u1X94oitQ4ffhheOvlZfLD2X/jJs6cg6TNGJ4sil2rkapy+16l4atEzWHHBV1bBw+syAozAAAgwwWTSEfn6a1knmdrbqYKa/aqMmLTtvKaVpA5omgpVpYvx/spp5DUdd+oHgXnznkJTUz1HMJl4SphgMhFcG04dj4v46U85Rc6GrrHQJCaYBgu+INB1AEUfOKPKrM+XwQMPvIihQ/19ik8PFoNi+yeTSb1yGwln91d1rdh1rBp/xZLfYKW4qt+IGatsy3vd7qpwAdFRKX1CNMfiBbx+pJFBRs1gu6pRWBde37/od1ea3PpLVsDn8uGEZ6fjgw3/QsKVyBXZJp3vhAahVoCeFkekWlX+jKEn60GVWoV9Ru6FF096Jm83cEdGgBEoLQJMMJmI94cfZjBpUicSCdJjco7GgImQ9Ji6E4KQhaYRyeSgRPrSgGPYKkwwGQZlnxMxwWQ+xnZagQkmO3nDLraEUVWlIJXiCKb8PEKRHC0AKD0u/y+X+c1tfC8il2bPfg/f/nYENTUUmW59i8ViIEFsp+st9YfkrEUXIOKL5ogJhzbSVQKRTKQZ5aBGQtp6KlyPP89Ayo//GbkP/rH+/X4jrQJZP373w3tw7B5T9R3f+N5teOiT/0XCldRT3AgTrUrTAxgDVQHEPRTNmGejSLC4ijkHXYRrDr8iz0HcjRFgBEqNABNMJiP+5z+ncfTRQQAjTV7JidOHIAjpLpKJYqC5GY0AE0xGI7rtfEwwmY+xnVYggunkkydAlkfZySy2xVIEwvD5FCSTTDDl5wZKmYkBGJpfd4t67b//NzjnnE/gdqsQRQGNjbW2iAamyCV6OLVSXD7uJD2iUz7/OYQ6+xOQfe2HUrqQgB6tUw6NoocmNkxAOB1Gc6IVESHSa3QZpckdveOP8fixczdt+7mvXsAZL58DwS1gqGcowpkwbjviRvzyjSugVudPvkkxCW7RhY1zVpUDpLwHRqBsEWCCyWTXLl0qY999g4jHh5m8klOnj0D/BEYDABbrM9qLTDAZjSgTTOYjau8VEgkBJ520JxNM9nZTia0jgklFMkmfY9wGRqADokhp8vYmmHbffQOuuupdNDXVbhIfHnhvxfVIJBK6SHd/KW90U8Pn8zm6UtxAKG1IbMTlK65FtppKizmzCXEBqqhC8JUHwQQFcKfcuOWI6xFMduKx/85He7oDaSm9ZSICFcZLebchgT7Z8CmmPjUN9VV1GFE9Am+f/hq2u2sMEp5EXmoZrrQLFFl1zv+ciRu//xtnHgq2mhGoEASYYDLZ0a+/nsZPfxpHZ2d/dzZTFZ5CR3cyo10kE6cSGnkkiWAaMoS/9BiJ6dZzcQSTmejab24mmOznE+stCsHv15BI8Httfr7IQpIoTV6ALJPIt32/gJ9zznv4znda0dBQGgHtzs5OHcK+dJWIgMpms3r0Ujm3Bev/hJc6/gKtZnPVMCftl6J4xIwIrdqZ9veFNe3LAw+88CKRTmBY9VAEE53QJA1Zd3YTUVSdCWDulIfxwzGTtpiqPdGBIf4mvLv6fZz76gVoy7Tnxg3wFkDrNggNiGfiaP3lGicdBbaVEahIBJhgMtntDz+cwEUXZZFO93UxoEEQmuH1itA0H9Jpyu+vxHQxCpkPA6hlUXQDzyQTTAaC2cdUTDCZj7GdVmCCyU7esIstIUgSoCj1djHIAXZocLlC0LRMF272jGAmgumIIzpQXW3+za9oNKpHL1FFONJYoiglevRsoRCRmf6yjl6i/YYyIcz66kKI1WJe0S12O/BaVAM8gOC1L3laNGYaoCkaKLKJyDQBAkSPCNkt65FGp+5+Cn43+a5el2m4bSREtwjFpWyj9bTNAJo/IeqRT9/b6bv4w9EPFm06T8AIMALmIsAEk7n44rLLorj9dlIo7PvuV21tEDffXIW2NgUPP5xCIgFEo1R5rjR3zEyGYBDTpyEInZCkasiyMyrLDGJzlnSdP5+qyPFddTPBZ4LJTHTtN3cyKeDEEzlFzn6esdKiUFcUTnlHlZiBsNsdRTZLIr90vVNjxhIFz7n77m248sq3MXRojenaSyTYHY/H9cgkURT1KCUinKqqqnRCiRr9nrSJamrshVPBAA8w8Ol1z+G12JtIe9NmLWHKvGJa1KulqYH8tYVMMaSUk2qAP+vD9tXbY3Hb1/B4PfALPqy+aGmvVry+4k183b4Eryx9FR+t/wRiP1X2qrPVOHrMj/HkogXovGxjKXfFazECjECBCDDBVCBw+Q773vc68c47dOdLAkAfkr1dGMQxc6aMP/6xDs8/n8Ipp4SQTtMFBUXzVFqTIYqkz+CHLFfGRZSZHmaCyUx0c3MTwURfANzuSow8NB9fu63ABJPdPGIHeyitiW4kMcFUmDdSEASKAvNAlu0jlH7dda9jr71S/eohFbbfbUfR5wiRST21l2RZ1kkmj8eDQCAAil6in5XyWUNk2hlfnodU1VYaP0aBbsY8VDEuqvZLmJixrC3m1IAapRoHjzoIwwJD8fh/n8Cff/onHLbDIX2at6j1K3z/8aOQ9feSJqcBQlLAkaN/gHdXvY8Jw8bj9VNftsVW2QhGgBHoHwEmmEw+IXV1LYjFVOyyixuRiIpEwoVIhC5CiXDqblkMGdKJWbP8uOeeBOJx+r09w8VNhqtreqrY0gZB8EFRKpFkMw5lJpiMw7KvmZhgMh9jO61ABNMJJ+wJReEqcnbyi7W2MMFUPP4yJCmki39ns6TLZG1t+kMOWYWzzlqI4cN7jyQn8iOdTuuEEEUc5dOIMIpEIjphVF29OUqb0uGofHtvkUmKougkEzVKn6uU6KVuPF/d+Dc8F34RSS/JKNi/iSkRIJLJX77RS1pKg1DVd+qfL+vD/wzdB3f88Fbs3rRrv06b+vQ0vNf8z1wqIaXcyRrciltPu8soGf21nRtGY2VoFSbvchSemvao/Q8BW8gIMAJggsnkQ/DVVzLGjXNtWuWqq2I6iZRIbEki+f2tSKdVKApVVelJPplsoI2nd7laoaoeqCrrWhTqJiaYCkUu/3FMMOWPVTn0TKUE/OQnTDCVgy+N2wMTTEZhKUlhaFoKqkrXSObrHvVl94MPvoBvfculRwtRahpFDvVsJMZNxBIRTSRWTo/a2to+U+ko5Y3mIXKJiKnuqCQikIh0IuKItJd6a7QGfc7018co/O02D+Fz8ZLL0epq00vc27kROUJFkYVae9tZFIYqoMU0SC6pXxLNnXFjz8YJeOmkZ1Dt6V3yYt7nT+LSN66A6tI2iYZXuauQltMQPAIkTUSjuxEbYhtx5JgfYMFP5hVlOg9mBBiB0iHABFPpsN600quvpjF9egipVACpVO6NNxAIYeedZSxbVrXpNQtMs92SFMkkipKtwuZtB1I/BjHBZL63mGAyH2M7rcAEk528YRdbiGCiG0MccWuMRxJdRT+I1Ck9plde+RbGjWtHU1MdiOCg93gikIhsItFtiiQKBoNoaGjQX6c+yWRS100iIorIo56NCCWq/kZjKQ2uO5KJ/k3PiVjaWszbGBzLY5b3Wj7A3I7HkfbZW4tJiAtQRRWCr4wJJjpSSo5k8lf5kfQk+6wA58l6MKZ6NJ4/cQFGVA/f5jBOfuIYdKY6oaiqHqHkcruQElM5IlFGjqyDgB0bdsB/zv5XeRxm3gUjUCEIMMFkkaNbWlSccEIIn38uIBwO6ATTtGkezJ+fhKrSG3F+IdcWmV/SZSWpXRdQVRTSZijzD26DkWWCyWBAe5mOCSbzMbbTCum0iGnTJnCKnJ2cYrktQQAUfVJ6MsTyrZtmQEbXZaIbTIrSZNoqvU08dGgcN9/8VwwdmtPVI/KIiCMiiogQ6k6Jo4ilno0IJiKSiIDqToFLpVL6eNLp66mv1C3iTQQVEVXc+kaA0gevXXoTlmK5Htlix6ZlNL2Smlat2dE8w22i/dajDhk1i6Q72WfihZSSsGNgByw8+4M+bfi//zyG//10LpZ2LNskU+tNe3Hrd2/ElW9dgw1zvjHcfp6QEWAEzEWACSZz8R1wdqoyd8cdMUyf7sPatSpGjRLx3HMCMhkWC+0JniR16BoFqkokE5NvAx6srg7z5z+Jpib7iKbma7eT+hHBRHeft75r7aQ9sK35I5DJiDj+eCaY8kesEnoywWSOl1W4XCFomtxFMpVKPiCDAw9ci4svXqhvi1LU6utzqfrdJBK93/cWdUTXKUQoERlFkUnUn8im3j4fqHIcNf7sGPj0fBlajFvX3gW5mkJb7Ne0qAZ4kNMSqpBGaXATGybg89ZFyHgzEFzb7p0qwN15xC04cfxP+kVl9qsXYcGS56BUKboO006eHfHZrH9XCJK8TUag/BBggskGPh0zpg0tLSIEQcO++wp491266CAShe5qbRlqbQNzLTShE4KQhaYRYdK7VoGFxtlyaSaYzHcLE0zmY2ynFZhgspM37GILE0xmekKSolDVODSNIoaowq65rbo6jCuvlHDEEV9h+fLlevRSz+ijfFYn8og0l4hcqpSqb/ngUkyfe795EAuz/0HWYy+SSUyLekqXGihfYe++/OZP+/GTPY7D/M+fguJVtoww0wBX3IWNc1bCJfZ9zf7Iwrm49t0bctUCqdZ2thp3TbodPxl3XDHHhccyAoyAhQgwwWQh+N1Ln3deGA89RG++Ch580IW2NhU33phANjvMBtbZzYQQBCHdRTJxWfiBvPPEE0+isZEjmAbCqZjfM8FUDHrOG5vJCDj+eBb5dp7nzLSYCSYz0c3NTVXEwl3C32YW/tDQ2LgWTzyxAolEp04sUcobN+sR2JhoxkVLL4NYI9onkJ0qxkVViAGxMu97dukx3X3U7bjpvdsQRQwZVy4yj9LojtlxCh479g99Hp53V7+P4585GYpf0X2qZTWMrd4dH/78H9YfOLaAEWAECkaACaaCoTNu4N13x3H55QrozvjVV2u4/voaXWBy8WISALeuiopxOzR6pkhO/U+P8PIaPXlZzccEk/nuZILJfIzttEI2K+DYY/eEqo6yk1lsi6UIdHRFG9dYakX5L06RK6TJSDhvWdXNqL3vt98KnH/+QtTVeQcdtWSUDTxP3wg8unY+3gi9DdWn2qLgspbQdNFroaZyUuO29g4RSdt7t8dzJzyJs/58HhaHvobslVEn12HulIdwxOjv9erQtngb9v/DYQgJoU0VAv1pH/4w5WFM3uWH/GfACDACDkaACSYbOO+VV9I4/fQ4gsEqHHtsBi+8UA967aSTIkgkhtrAQjuaEAMQ7SKZmITry0NMMJl/dqnENFUGYh0N87G2wwpMMNnBC3azgQmmUnmENJlkPUPKnCimY49diJNPXom6ut5Lq5dqn7xO7wjElQRebX4dr3T8FYJbRNqdtpRo0lJdBFOgcgkm8hTpMQ11D8U9R92Ohxf+AR+u/zfcghurL1zS51E+cv5U/LfzC6RdudQ4Iqr2adgbb5/2Gh9/RoARcDgCTDDZwIFLlsjYf/8gotE6iGIQU6b4cPHFftx+exx//StpMJlzp84GWy/SBIpiomgmEkT3FTlXeQ5ngsl8vzLBZD7GdlohRzBNhKqOtJNZbIulCDDBVDr4Y5CkJBTFnJtvtbUJPPjgS2hsrAdVeONmTwQyagYvbnxFJ5pEj5QjKSzIZNQJJhUQ/HxWtLSGerEOmqrBI3mx+5Dd8MpP/9TrAfrJM6fg/Q0fIO1JbyoOHUgH8NTxj+GwHQ6x56FjqxgBRiBvBJhgyhsq8zpqGiBJG6FpI4jD17UG6usTGDJEwKpVMmSZtJi4clrvHkjppYw1zbyQefM8b/7MTDCZjzETTOZjbKcVZFnAMccwwWQnn1hvCxNMpfNBCpIUgaKYp1F50UX/wOGHd+qRqdzsjUBaTePFDa/g5Y6/6BFNJDRdystlJph6OR+kdZ4gvk/C5Yf8Er88+KJtOu39vwcgkU2gNd4GoVYAkVOTtvsenjvhKXsfOLaOEWAE8kKACaa8YDK/07e+1Yb160lTqGelhRRcrghkmSJ0WGuoby9kIQhBSJIfsswaGD1xYoLJ/L9dIphICHawVYbMt4xXMAMBJpjMQNXpczLBVDoPKhCEtq4bcuaseuCBy3DuuZ9i2DC69uJmZwQ0TcPv1zyKd8P/hKzJEChVrUSRTJqsgTSYBLcAwVd5EUxqTIVY3cvNb3suNTcAACAASURBVBXwpN0YXTcaTx7/KHZuGN3rETpg7mFYEl+m4+dNePHXU17EPiP3tvNxY9sYAUYgTwSYYMoTKLO7HXxwEB9+SOV3+Y5ZYVirEMU2CIIPikKljLkRAvPnP4mmJq4iZ+ZpYILJTHTtNzcTTPbzifUWkfA0fXazbk9pfLERAEUwGcMkCIKCiRPX4KCDNmDixBYEAgqqqkTU1rI8QWn8WdgqX4S+xMPr5yIsRqBUKVAjqp6qJrgMInuUHnZtNSVF3FDFM8EjQKgyaL3CYLBmlAKocVWPFuuVZKJ8jLQGpIGrD7scc7aKYvrDp3/Ede/fhJg7rvc7eNiBqJKq8PxJT1uzH16VEWAEDEWACSZD4Sx8sksuieDuu+liiS9oCkcRcLlaoapeqCrfecwRTE+hqYki47iZhQATTGYha895FUXA1KkToWmswWRPD1lhFRNMpUSdbiapKl0r0U25wtuRR36hk0pjxgQhih74/RLcbjckyRjiqnDLeORACDy+9in8rfNNyFXKpgpkQkyA6lU3/XugOfr7vTfjhVfzQNEUPZWLxCu0rv/oHxVLLG0FmhqlfDhArOldxkNLarjh0Gtx/rfP3TQylolh1/v3RMqb0gkqKS5hdP1OCLgDeGfm68W4jccyAoyATRBggskmjnjwwQQuvjiLTIaJkWJdQhefouiCLDOxwgRTsadp4PFMMA2MUTn1YIKpnLxp1F6YYDIKyXzmcbs7QWL7xVSS23XXFlx99Tuoq/PppBILeueDvPV9VsS+wcPr5qJVa0fGm9kkEK2THHERiqAMLLhNbBG1fgKPKBqqpqoaMcRzEVEsg9qn83WSSeuKZNoKpyatEbd+90b8ZNxxm8Zf/Pqv8OSSBci4M/BkPZiy04/w3FfP4+Oz/ondmnax/pCxBYwAI1A0AkwwFQ2hMRO88UYaJ54YQyjUZMyEFT6LJNEFvwBFofSwCgxf7vL/vHlPYcgQJtrM/HNggslMdO03NxNM9vOJ9RYxwVRaH1AluRQUZUjBy+6wQweuv/5tDB/OaY0Fg1jigS9t/AuebHlG1zuiCKJtWhZACnoEk1bVzSJt2csje5BJZOBxe3IE1dbEkQJoGQ2kr9RXVE6Jt+2I5UiPiarpiQEKSeoyWQM8STdeOPEZHLz9gfqLCzf+B0fNPxpyQNZJKSKnFs/+DKNqOCLYEY5mIxmBPBFggilPoMzutmqVggkT2hGPDzd7qYqZX5I6QAKQqkokU2XefiKCqamJyy2beeiZYDITXfvNraoCpkzhFDn7ecY6iwKBNsTjPtZgKpkLugugFF5JbsSIMG677XUMG8aajSVzW4ELbUhuxP+u/T+sltci7U33fzmnAkIyRz5pPgqryS1KpJFPqcLYIWMxxN+I99b8E0k5pUc70XUistBJJWq6aLe7dGLhBcJiu2FSUkI2k4VYJcIn+pBMJnHqxJ/iikMv3UQgvbL0rzjjz7OQ8WfhzrhxxoSZuOWI6223FzaIEWAEikOACabi8DN0tNfbjEyGCKbKjbgxFFCqyefqhKJkoWlEMvWs0Gf0Svacb968p9HUVMfh/ya6hwkmE8G14dSqCkyZshdrMNnQN1aZ5Pe3IZEgPSDWUCyND/qvJFdbm8Ixx3yCIUNkvP767vjqq22jIxoa4rjzzr9g5EgmmErjs8JW+VvLW3i8+UnIXgWCN/9rYyI75KwMeAC36oJLcCEjZ+D3BRBVonram6ZoII0gPQXOlSOWKvReZN7OoUglt+CGW3LDJbn0n6RTFdbCOUwTOfHz8/Y7G9d972p4JM8Wc6+PbMA+jxyItJqGoAl47Jg/4Jg9puS9PndkBBgBZyDABJON/FRV1Yx0mi5S+YLHWLeEIAjpLpLJbezUNp/t8cefxpAhTDCZ6SYmmMxE135zM8FkP59YbRETTFZ4YNtKcj5fFscfvwhHHrkEXq8HbreAcFhBJOLGa6+NwXvv7YZYLPeF1+9P46GHXsCwYfVWGM9rDoBAKBPGI+v+iK+Si5GmVLYCdNe1lKZXKNOJIw96ry5HGtWVGeBe0BnUK8OpxMe54NIkpOUMXKIEj9uLhDehz6lX10sKmHfcXEzZ7UfbrLPL/eMRTHbCI3qQlJO4/NA5uOLQXxVkDw9iBBgBeyLABJON/LJ6tYIDDgiipaX46ig22pZNTAkDSAKgSKYt76jYxEBTzGCCyRRYt5iUCSbzMbbTCpRN8eMfcwSTnXxitS1MMJXeA71VktthhxBuuuk1NDTUbFEJLpvNIhaToapJfPrpKLz22q5YunQkHn2UInzpmoCbnRB4ZNX/4V/RjyG7ZWS9sp1MY1t6QcCb9mKnmh3wTWwVsh4SwgJAwWMZN+74wa2YMfGULUZNmvdjfLrxP1BUBbf/4GbM+p8zGFdGgBEoMwSYYLKZQxcvlnHIIUF0dtYAIE0HbsYhEAMQBUCi11XGTWvjmZhgMt85TDCZj7GdViCC6Uc/2gsAi5LayS9W2uLztSKZpBtDnCJXKj9Q+rssU+jJ5sq7++yzHuef/xFGjuz92klVVWQyGYRCMmIxFxoakmhq4iIYpfJZPut80vkp7lh9n37526uQdz6TcJ/SIqCLeXsQcPsRRGcuYqxL92rvhol457S/bWHPb965Aa3xdjz443tLayevxggwAiVDgAmmkkGd/0ILF2Zx+OFBxON04VQZREj+6BTbM95FMhG25U/gPfbY0xg6lFPkij01/Y1ngslMdO03NxNM9vOJ1RblCCaqRkYp7txKgwDdMKIH3YzLEXs/+MHXmDXrSwQCAxN9FNWUSqVQXV3NGoWlcdiAqyyLLscNK29DxpftPZ1twBm4g1UIUFrcUGEIIpkoMr6MLiVLrx085EC8esqLVpnF6zICjIBFCDDBZBHwAy373nsZTJoURCZD+gBMMg2E1+B+n4IghKBpmy9MBzfeOb2pipzL5YJUgH6BU3YpCPkLf5qxJ/qiQk0qZ5ANAk6v1mNhi8clXHrpfqirI+GNwtvKlfQFtjyFO9yVJVNX+CHoMVKWFWga6ycaAmbek9DfcBKimICmqXC5JPzgB6tx5plr4POV/82jvGFySMfWdBt+vex6RNxRjlxyiM+2NpOqwu1aMwbfRFciKaQgZSUcv9sx+P3UBx26IzabEWAECkWACaZCkSvBuNdfT+Ooo4KoqZHgdrsQi0nIZKgSGrEFTDoV54IMRLETohiALNOd5/Jse+21GLNmrcLIkemSbNBqAsHoTeazn3Q6jaqqqkERTFaTYkbj5JT5iGCaMWNvyPIQE022lkQzcWMOmbr0+ItiHKpKn8ssGG3NIcnC5UpC0+IYNy6C229faY0ZvGpBCKSVjE4urcW6QVWKK2gxHmQeAhrgTXrgEt3YZ+RemDzmSByyw0HYa/iem9ZMy2mE0xEMCww1zw6emRFgBCxHgAkmy13QvwGZjIblyxWsWCFjxQoFn3ySxdNPp6AoI2xuuRPMUyCK7RAEHxSlPCv3UWXCO+9cgp13JoFzbmYgEA6H9ZQMihTjZm8EolEB06fviWx2lL0NZeschgBp+5EYMev5WOk40mU67bTlOOGEDivN4LUHicB1y27BcuUbyCzoPUjk7Ned0uK8WS/2G7UvEtkkEtkEEpkEOlMhELmUVbOgG3dLfvE5RlQPt98G2CJGgBEwBAEmmAyBsbST7LJLO1asIEKkcqqhmYmwy9UKVfVCVTeLhZq5XinnZoLJfLSZYDIfY6NWYILJKCR5ni0RIG0/ihLlimRWngyfbyNuuGEpxo/nGypW+mEwa/9u5f/iw+RHUH3FpS0PZk3uay4CWkbTNZggCPS/ruddP0k1Ta7G7d+7GSdPOMFcQ3h2RoARsAwBJpgsg77wha++Ooobb6TxpCHEzQgEXK42CIIL2Wx53YFmgsmI09H/HEwwmY+xUSswwWQUkjzPlggQoZEA0MTAWIaAAre7BS+//LllFvDCg0PgsbVP4O3ou0iTKDS3ikGACKijd/wxHj92bsXsmTfKCFQaAkwwOdDjH3yQweTJEUQiZuqIOBCYIk2WpHb9FouilM+XBCaYijwUeQxngikPkGzShQkmmzii7Myg6KUIANYVsc61Key++1rcc88K60zglfNGYMG6P+HV0OvI+LO5CBdulYOACtTKtVh94ZLK2TPvlBGoMASYYHKgw5culbHHHm3QNLqYZd0XI10oSR16friqUqqD86tEMcFk5OnofS4mmMzH2KgVmGAyCkmeZ0sESH8pCGAYA2MRAh5PGNOmLcFpp5EfuNkRgQ3Jjfh35yd4N/w+NqSbIdaI5XCZZUeobW+TN+nFKyc/r2s1cWMEGIHyQ4AJJof5dO1aBQceGMSGDVQSmUplczMaAZcrCFWVoaoUyUSVgZzbmGAy33dMMJmPsVErMMFkFJI8z5YIkH5MKwAuvmHVyaitbcXlly/CPvsUn26lqirofV0UN99k6q78uXUF0K1fz/ff3Tj1NV9PHAfq01tVUrtUKl2dXIN/BT/G++EPEZLD0NwaZJcMwcVhS1b9rVi+rgJoMQ2z9jsDt026yXJz2ABGgBEwHgEmmIzH1LQZ29pU7LdfEGvWVAGoNm0dnpgQCEEQ0tA0imRyOxYSJpjMdx0TTOZjbNQKkQhw6qkTuYqcUYDyPD0QaAZAVZH4i3PpjgVV7/Pp0caC0IJnnvknqquNuTYKBoN6dVBqFNW8ddv6tYH60O+7+/TWtzfM8pmzL6x7G2sEUTXQHGTPN+lV+Cz2Of4V+xgxNQ7VpTKpVLo/CtuvRBpMI1zDoagKlp2/yPb2soGMACMweASYYBo8ZpaMiEY1HHBABxYvZnKpdA4IAyDxViKZnFmxjwkm808LE0zmY2zUCkQwzZgxEZnMKKOm5HkYgS4EKILJ+VGvznFnArW1HVAUEdmsG7W1Kcyb95Vh5nd2dqKurm6LKCbDJrdgooHIKqOItGtX3oRVydUQBBGiIEISKApM0GlXWVM28a+5V3JNf0YVx3q8ssXzXIdc357PN4/umiPXr+dY2rcsu5ByhfpHfSBeuNjfb95C33b0scamHRVrQ7HjDTq3WkrDuRPPxkMfP4K1lyxHjccYUtgg83gaRoARMAABJpgMALEUU6xYoWD33dugKByCXwq8N69Bd0hjXSSTt7RLG7AaE0wGgDjAFEwwmY+xUSswwWQUkjzPtghQkYhax96McIJHRbFFr/ZKhTh8vhbMmbMY++8fwTvv+DFsmAd7702V/IxpoVAINTU1kCRnp8kbg0b+s7RlOuCTvFApYov+01SouWc5fUv6l/6TXunxXNv0ij6m67dbjMm9lhujP+9tTPe61FPTEAqn8PKfR2Njsx8QVP0hiBogENlF/6bnudd7PgT6t7j161v21ft0zyFuO1/374X6VkiSBsnVtR66f+bmo73odnS/vsXzgX8PmkHQoK/XNRf9m+YT3OmuPdK/ux7677rXJN92P9/6J/2KWClh25/6a12sWXefLfpR8H9GH9eTFKS5NGSB5++AOOU6jOw4Bl/df2v+B4x7MgKMgCMQYILJEW7KGTlsWCva2vgOaeldFgdARFNdVzh+6S0odEUmmApFLv9xTDDlj5XVPc89dzesWhWAyzH6H/3fcs5duAOKokJVKbqV3qO4WYGAIHTA58s66GxZgVLva8bjdIYpvbD/NmbMapx77meIRqvg9WYxZkz+hNJgNYlkWdbT7dxu56bID4RnJfy+rS2Ec86ZhkSC/ViQv7tJtC4CbTOpti0plyPvuom2nuTd5tfcnig0pHHutL0RCql4880M1q3j4ggF+YYHMQI2RoAJJhs7Z2vTJk8O4bXXKIqGNAe4lRaBJAQhDE2jO9QksO6MxgST+X5igsl8jI1aYfr08QgGnUTSb6v90sdX9K6KokwwGXVWBj9PGEcdtRr77kup1dwGg8Ddd++MZJIIpv6r4m6//XrceivpLBGZalzrSxPJ63Ve1LJxqDh/JkVRsGFDEmef/RPnb6ZsdhDH976Xxt//3oiVK2XsvHMbNmwYjpEjnV+1uWxcxBthBAxAgAkmA0As1RR33x3H5ZfLyGT4S0SpMN9ynQxEsROiGIAsOyNnnAkm808KE0zmY2zUCj/72Vg0N2834BdZo9Yr3TykL0LhTPzZUDrMt14pilNOWYEZM0jsm9tgEHjggRF45ZUxAGr6HfatbzXjttveQ2Nj//0Gszb3LV8EMpkMFi704vrrjyzfTTpuZxqqqlrxzjuNOOAAN7bfvhWTJnnwxz/WO24nbDAjwAj0jQATTA46He+/n8HUqRGEQkMcZHW5mSpDFDsgCD4oCkUz2bsxwWS+f5hgMh9jo1ZggskoJHmebRFIYNKkVZgzZw2DM0gElizx4Ior9kAy2b/4/qhRrbj99n+gqYkJpkFCXFHdVZW0iIB0Oo0FC76FBQv2r6j923+zUZx4oooFC+pw4YURPPFEEu3tA6fI2n9fbCEjwAh0I8AEk4POQjpNzH93KWQOJ7XSdZLUCk3zQlXtHTHABJP5p4QJJvMxNmqFmTPHoqWFI5iMwpPn6YlACuPGbcCddy5lWApAYPr0cQgG6Utm32lpI0Z04Le//TuGDGGCqQCIK2JIIpFBLJZANivB41Hw8MP/gw8+2LUi9u6cTaogwf6vvx6K7baTUF3djI8+GoL99mOdLOf4kC1lBPpHgAkmh52Qo4/uxOuvi5wmZwO/ud1teqpNNttgA2t6N4EJJvNdwwST+RgbtcLMmePQ0kJREv1rvRi1Xunm4RS50mHd10pZbL/9BjzyyGLrTXGYBc3NLpx99lhks429akwKQhb19UnsvHM7LrroYwwZYu8bOw6Dv2zMJWH2SCSCiy6agrY2+0eYlw3weW0kCklK6BUg6fPX643gzDOB3/2uFrvt1opx49x48UX7XkvntUXuxAgwApsQYILJgYdhzz3bsWgRCX0HHGh9eZksSUQyiV0fmvbbGxNM5vuECSbzMTZqhdNPH4fWViaYjMKT5+mJgKLfiX/22S8YlkEicM45u2H1aqok1Zu2oYYnnngK2awLoijq5d5Zg2mQAFdI99bWBObN2x1vvjm+QnbspG0qcLnoehmQZdJbcsHjaceGDcNw330J3HVXDNHoCCdtiG1lBBiBfhBggsmBx2PFCgUTJrQhlSK2n6ucWO1CSeoAVaFRVbr7aq/URVHciHPPXYcpUzqshqls12eCyTmuPe20cWhrY4LJOR5zkqUaRLEZf/nLf51ktOW2XnPNjvjss5HIZvsW+f3+9xfj9NM/R2NjAC5XuUUfWu6CsjCAUuP+858q3HjjD8tiP+W4idraIM4/343/+78kgkEf3G4Fl1/uwlVXVcPl2ogXXmjE1Kn8naYcfc97qjwEmGByqM9feimF6dMjiMedVHLboWDnYbbLFYSqylDVUvlDpvtAALLw+5NIpxVIkn+r1MkE9tprA269dXkeO+AuhSLABFOhyJV+HBNMpce8klb0eDbgsce+Qn09vTdzGwiBhx4agTffHIVEgqKX+m8///k/ccQRa9DYyGk0A2FVzr+nynBbN0VRkEikcMklk9HaytXI7OX/nteqaYwYoeGjj5pw4olh/Pvfqk4yBYPDsM8+7WhoEPD223QNzY0RYAScjgATTA724I03xnD77RlEoxQ5w816BEIQhDQ0LZdjbnxLwu0OgyqkVFcr2GGHFMaOjWD06DSGDk3jxReH4eOPm5BO5yLbfL4N+M1vvsHEiTHjTeEZNyHABJNzDsOMGePQ3s4RTM7xmLMs9XqbcffdX2P06JSzDLfA2pdfrsMf/7gTUikS9u4/8ne77cK4+ebXOILJAj/ZacloNIFwWEFLSy00TYCqCojHJUQiElpbq/H88/9jJ3MrzBaq3Je76enxyPB6s0gmZTQ2ith1Vze+8x0Xdt/dhYkTXdhnn5yY9+WXR3HnnXGcc44fu+wi6f9OJjlNrsIODm+3TBFggsnhjp06NYQ33hCRTrOgoT1cGQaQBECkn8dgk+I4+OBvcMklGxEI5Mrwbt3+8Y8a3HvvTshkvNhzzzbccstqg23g6bZGgAkm55wJJpic4ysnWhoINOPKK1dg332jTjS/ZDZ/9JEP1123G1R1CICBK0fdcsur2GOPDKqqqkpmIy9kLQKRSByynEFDQz0EQUBHRwpLlwZw/fU/sNYwXr0XBJIQhBD23tuD/fd3Y999XZgwwYXx412or++fPL722iiuuy5XFZIIehL9PussP6PMCDACDkeACSaHO1BVgT32aMeyZfSGzG/K9nAnfbmgqCEimYzMJ09in31W4+abV/W7zURCwm9+sxNmzmzGuHFxe0BSxlaEQiFUV5OGgBlRa2UMnAVbO/XUcejo4AgmC6CviCWrq9twzjnf4IgjOitiv4Vscs0aF2bPHgu3W4LLJehTaFpupm1/apg1axEOOKAT9fW5L6Hcyh+BWCyJr7+uwvr1NTjiiDak08Ann9Tjnnu+V/6bd9wOZbhc7XjrrUZ85zu5m6qJhIZIhB5q18/c82g093P27N4LFB1ySAfSaQ2ffELEMzdGgBFwMgJMMDnZe122//e/WXz72x3IZMyImikDgCzZAhE7RDRROWWq+GdES2OnndbhoYeWGTEZz2EQAkwwGQRkCaZhgqkEIFf0ElR6exmmTctVS+LWOwIvvFCH4cNliKIGQSBxdOjP6Sf9W5KErt8BHk8CjY1RNDTU6ZEs3MobgWiUyCUfrrnmKNTXJ/C7372EL74Yittum1TeG3fo7gShGXV1AmQZOjmkKBo8HhFudy6Fkf6WJYmqPwpIpeiRwpo1w7Drrq14/vkG/PCHm2/CzpuXxM9/HkI2O9KhaLDZjAAj0I0AE0xlchbmz0/i3HOjiMWI+bdXJbMygbiAbVDYcBiaRumLRkSXZTF06AY8+uiXerlmbvZAgAkme/ghHyumTx+HYHA7AFI+3R3UJwSAvnwToc3NOgTiOP745TjrrI3WmVCGK0ciEf0zjyJFuZUvAj3JpfLdZbntjETX6XqUPn96PnrfZ01NK+bOrcVpp0WQzap49NE6nHqqD/X1zZg1K4AHHojjyiur9Qc3RoARcC4CTDA513fbWP7LX0bx+99nEYmw6Ld93JqBKHZCFAOQ5WI/MFV4PM147rmFcLsH1q2wDwblbQkTTM7x7/Tp4xEMUoocE0zO8ZqTLE1iv/3W4oYbvnGS0ba2NR6PgyqHkf6Sz2dUNLCtt1yRxhG5tHixH9dee2RF7r9SNl1d3Yozz6zCPfcQGeVFTU0Iv/qVX0+de/jhBA46yIM1axQsXjy0UiDhfTICZYkAE0xl5tYf/7gTb70lsei3rfxKqQAdEAQfFKU4MXZJ2ohnnvkIfr+R2k62AstxxjDB5ByXnXLKeHR2MsHkHI85zdI0xoxZj9/9bqnTDLedvdksVaGighmA3+9njTvbecg4g5hcMg5Lu8/k97dhp51EfPUV3XCl61gF1dUhHHecC08/ncDhh3vw1lsZyPJIPWWWGyPACDgTASaYnOm3Pq0OhzXsvXcHVq0iET2+22cf96qQpHZomheqWngaC1UpuvfeT7HddvzJaxffMsFkF08MbAcTTANjxD2KQUDGsGHr8dhji4uZpOLHRqNREMFExBJXjivf45BOpxGLpbBiRT1HLpWvm7fYWSDQhkRChqaN6Eqpo1+T/loLli4dijFjJPh8zTjwQDfefrupQlDhbTIC5YcAE0zl51N88EEGhx8ehCzTmzOnUtnJxW53G1TVBUVpKMgsqlJ09dWfYuLErrI7Bc3Cg4xEgAkmI9E0d66f/nQ8QiGOYDIX5UqeXdVLbb/44ueVDEJRe+/spJTynN6SJJVbKmtR0JTFYEp3JIJBUdL48suheOedHfHxxztDltnXZeHgATZBEUyiKHTpxXZ3VuHzEfE0XH/hu9+liH8wwVQJB4L3WLYIMMFUpq599NEkzjsvimSSiAwmmezkZlFsgyBIUJTBa2U1NgZxxhkL8f3vK3baUkXbwgSTc9zPBJNzfOVUS0VxI55//gt4vapTt2Cp3RS9RMQSRS9xKw8EKBotHlcgy0msWtWAv/99B51UisWqymODvIu8EfB6W5FOewDU9xgjY+jQIFpbh+mvHX54B4hb/vvfOYIpb2C5IyNgMwSYYLKZQ4w05+STQ3j22VRXShanyxmJbbFzSVIHNE2DqtIHaP6ll6urw5gx4wtMmZKrqsPNegSYYLLeB/lacOKJExCNUgnkcrtbzlXk8j0DZvfzejfg4Ye/xogRVF2J22ARIN0lWZZRU1Mz2KHc30YIkA9TqSwSiQyCQT/+9jeKVBqN9nb2q43cZIEpzQDoDAQgSa2oqfEgFNJQW5tBOJyLYPrOdzpAdWzeeosJJgscxEsyAoYgwASTITDad5J//jODM86IYOVKNzKZwrV/7LtD51rmcgWhKAo0jSKZ8v3CG8XMmd/g+OPXcCU5m7ieCSabOCIPM6ZN2xOJBGk/5Pv3lsektujCBJMt3ACgqqoZN920FOPGJexikmPsUFUV9KAopoaGwtLIHbPZMjSUrmcoBS4cVhCLuboilXbCunWDj9YuQ3h4Sz0QqKqKYfToFH796wCSSQ2xmIYLLyTt2G6CScBbb/G54UPDCDgVASaYnOq5QditqsDs2RE8/ngaiQSRTBSeys0eCHRCEDLQNLpT48rDpDhOOqkFJ530Xy7ZnAdapejCBFMpUDZmjeOPn4hkku6SMsFkDKI8y9YI1NS04IILluPQQ6MMziARCAaDenockUx1dXUcpTtI/KzoTpFK9AiFiFwC/v3v7fDuu6OxfHkuGoUbI7AtAhn4/Z1YtGgIRo/e9rP4sMM64PUKePNNJpj49DACTkWACSaneq4AuxcsSGLmzDBSKSoPSg9u9kAgDIDKMdOH6UDkXxLf/nYIV1zxb66uYw/ngQkmmzgiDzOYYMoDIkLTagAAIABJREFUJO5SFAJudyfOPHMJjj6aosq45YsApcalUikEAgH9J4l8cxp4vuhZ1y8aTeCbb9yYP39vLFq0vXWG8MoWI0DXsWkAOR2lvpuG6up2PPxwNaZP712649BDO1BVxQSTxQ7l5RmBohBggqko+Jw3eM0aBdOnh/H55wIikdoyvJPvPJ/kLKa73bEuksnbzyYyGDs2hBtueE+/EOdmPQJMMFnvg3wtyBFMlCJXbvplnCKX7xkwv18UJ520BDNntpu/VJmsEA6H9XRxQRA4Nc5BPqXIpdbWBGbPPg6pFBeTcZDrijR1I7xeD9JpEuKnm6IUhZSC2x1CNkuprQIEoROatm0UG+mInnwy8Pvf9y3ZkSOYgDffZA2mIh3FwxkByxBggsky6K1deNSoVmzcSFUcBoqYsdbOylo93kU00QdvX6LsMkaMCOKuu97iC3GbHA4mmGziiDzMOO64iUilmGDKAyruUjACMRx88CpcffW6gmeopIGxWExPsSJyiVLjWHvJOd7v7Ezg8cd3xWuv7ekco9lSAxBIwueLweUizTTokYbJpAtNTVnEYiIyGQUuF7rS0Xsul8BuuyWwZMmQfm045JB2+Hwip8gZ4CmeghGwCgEmmKxC3uJ199sviIULKU2OCSaLXbHV8kkIQhiaRtFlvZVpVuHxtOLppz+Ex+PR9Sq4WYsAE0zW4j+Y1ZlgGgxa3LcwBJI46KCVuOaaNYUNr7BR6TRpQyb0qqqku8Sfac44ACTmvWqVigsvPNYZBrOVJiCQRE1NDOPGiRg1SsRee7kxd24SF1/sx2WXxZDNUrU4ukaliGENkhTExx83YZ99+o92O/jgdgQCIt54gzWYTHAaT8kIlAQBJphKArP9FjnggCA++ohSrPpLx7Kf3ZVhURqiGIIoBiDL22pleTzNePnlr5BOx3SSiZu1CDDBZC3+g1mdCabBoMV9C0MggUmTlmLOHCrHzS0fBOg91Ofzwevl65F88LJDn9bWGB56aG/861+72MEctsFSBBLw+aKYMqUKN98cwC67uHDFFVEsX65g5UoVra0K1q+Xcd99dZg9u7cbp1saf9BBHaiuFphgstSnvDgjUBwCTDAVh59jRx98cBAffsgEk30dKEMUOyAIPigKRTNtbjU1rXj22VYkEsu4kpwNHMgEkw2ckKcJxx47Eek0p8jlCRd3KwiBBCZPXoILLmgpaHSlDYpEInpqXH09pexzsysCpJFFqYxUUj6dziAY9OKSS46xq7lslwUIVFXFkMlEMXt2APfdt+V1az7mULrd3LkJXHhhBPvt58a777IGUz64cR9GwI4IMMFkR6+UwKbRo9vQ3Kx1VZQb+I5CCUziJbZBQIUkkVCsF4qyWRCxtrYDjz8eh6ouZILJBqeGCSYbOCFPE5hgyhMo7lYEAnFMnboE553XWsQclTWUI5js7e9gMIpMRsXSpU349NPhWLp0OFauHKhamJF7Urv0KZNwuSSIIpDJCLqYdC79qvsnPe9OyaKf9KDfcSsNAjLc7g786U91mDq1Ku8lL7oogpYWFS+9lIKqipBlVRcB/9nP+tIizXtq7sgIMAIWIcAEk0XA22HZ115L49Zb4/jPfxREIkQycVUyO/hlaxtcrjYALsgyVecAhgzp1P3m97/Hgqg2cBgTTDZwQp4mMMGUJ1DcrQgEYjj++CU46yx63+aWDwLJZBKkxUQaTCT2zc1eCFA63I03HoJly0aW2DASkk7qkVMulxey7OrSDSXCSet6qBBFuhmnQtNIdFrT9bwA+jeZS/9HVc2gny16iKKg/06WeyOoKE2TpQcKcbTf34Hrr6/CnDn5fZd4+ukkLrggio4OVa8aR6TUd7/rwfjxLv3R2Fhu1V4LQZXHMALORIAJJmf6zVCr33kng7POCmP5crpbsK3mj6GL8WQFISCKbRAECYrSCI8njGuvDWPcuE9RRZ/K3CxFgAkmS+Ef1OLHHDMRmQynyA0KNO48SARiOOmkxZg5s2OQ4yq3O4l8E8EUCARYV9CGx6ClJYI5cyajo4NEm81uSUgSRWiTTABd89DNT7rOKbSgSY5s6klI5Z53v5b7SSSVpmW6qhkONXuTZTd/dXUY06YBjz66Odq+r00uWJDC5ZdHsXq1jB/9yIsXXmiEu3/d77LDizfECJQ7AkwwlbuH89zftddGcf31dDeHCaY8ISt5N0qXo7tuqurFrFkbcdRRXzHBVHIvbLsgE0w2cEKeJjDBlCdQ3K0IBKKYPn0xTj01WMQclTE0lUrpxBI1EvnmohX29HtHRxCnnnqKicZlAMQgilloGkUYkfYkkUqlZx0EoQWaRhE4fC2cr8NJe2n8+DQ++aQJd94Zw+LFCv7wh96Jpl//Ooqbb45ht91cePPNRnzrW4USh/lax/0YAUbACgSYYLICdRuuec01UdxwAxNMNnTNFia5XEEoShaHHNKJX/1qGdx828dylzHBZLkL8jaACaa8oeKOBSMQwcyZi3HSSZ0Fz1AJA8PhsC7uTaTSYCJxi02hs3q803xLPtqwIYGzzvpJgabreWpdredzBUAckpSBoqhwu6uQzVK0ktXpaUmIIgnPDy9wv+U+jCK+erYU6uqiWLRoiE4WnXBCJ/71ryzWrh2mRyndeuvmqLfx49vw9dcybrihBldeyQReuZ8U3l9lI8AEU2X7f9Pu6a7CTTcxweSM49AGtzuLF1/8DCKpXXKzFAEmmCyFf1CLH330RGSzpCNSbjovoa49DZyeMCjAuHMBCIRx5plfYdq0cAFjK2dIMBh0jN5STtPHvFYI6dVzDFXfSqfFXvGkiKBN9E6Pbbhcmq5L1FvbervxuIDZs7+jR1ALwuZJeselN6x6X4jS/jWNCAh7pfpLUgcUha6tcrqX3HoisBEul6A/qGUyGt54owHf/z5pZAFjx7YjHFZx5JFePPtsGnfdVY3zzssVEho2rAUvvdSAgw6ymkRkjzICjIDZCDDBZDbCDpn/qqsobJUJJoe4Cx7PBjzwwBJ861u59AJu1iHABJN12A92ZSaYBosY9x8sAm53CGeeuRhHH80EU3/YdXZ2or6+3nYkE+lBkah0be3gy6znc1a6SZneyJlCXyOC6YwzJkDTGjaRRt3kUU7cOmdZNzmU+zcRTDnx69zzzX1yz+l3ObJIEGSsXl3fg5jvJox6Ekc9n/d344v6hSAICjTNrmXoKWWPUlyH6AVWuPVEIIvq6jg0LY2ZM6swfrwbn30m44MPsvj666x+pigiLRDwIhr1we0OIxgcjurqcrupw6eCEWAE+kOACSY+HzoCV14ZxS23MMHklONAX2JOOGEVZsxodorJZWsnE0zOce3UqRMhyxzB5ByPOc/ShoZWzJixDJMnR51nvMkW03tld0ocpcjZkWAiCMhOamSfU9rPfrYHmpu3s0S3aHAYZQGQAL69yRtJIoI4C0UhO7lti4AMvz+qE0rxOJFwpJdFDyIXKT04AL8/gvPO8+C3vzWHrGWvMAKMgH0RYILJvr4pqWVXXEG50kwwlRT0ohbLoq6uBU8/vaioWXhw8QgwwVQ8hqWagQmmUiFduevU1bXizDOXYdIkJph6ngLS8ukmmDIZihABGhoo4sZ+kQ3xeFy3j6raOaVdffVO+OSTHUku3dYmC0Jbl4h2Lm3Kvo20hlq78OxO4aOz2v3otrxntBZLFnSjUlsb1Kvy7bijhC++4Kp89j3nbBkjYA4CTDCZg6vjZr3ssihuv50JJic5rrp6I6644hvsuy9/kbHSb0wwWYn+4NZmgmlweHHvwSNQW9uCc89diu9+N0dScMshQNXiqGpcXV1OJyybzdq2SEUsFoMkSXplO6e0J59swLx54wBsFlW2n+0UFUTi3o32M61Xi+IQhK3/jrs1pjRdk2pz61t7qieHSrpTqlrehIvHE0YgkILXC2zcyGLpDjnsbCYjYCgCTDAZCqdzJ/vVryL47W+pXKhz7tg5F22jLI/j4IPX4OqrVxs1Ic9TAAJMMBUAmkVDpkyZCEXhFDmL4K+IZWtqWnDRRUtx8MFMMPV0uJOigiKRiF7ZjtL5nNLef9+Pe+4Zi3jcruRFt64R2Vfupen7qpynQZJC0DTVwSRTrKvSX89Irs2aXF5vDIFAEqmUhmXLhmHUKI7qcsp7CNvJCBiJABNMRqLp4LkuvTSCO+5ggslZLlQhii145pnPEAjYL83AWVgWbi0TTIVjV+qRTDCVGvHKWy8QaMFll32N/fdPVt7m+9kxkTZut9sRUUEkQE6RVk6q0rpunQu/+MV4pNNEoNuxkV4klabn8vQuVxCqqjiMZNJAkUmalsLQoaJePY4yXbNZTa8e53ZTFUN6TYOiaHjllUZMnuy140FkmxgBRqAECDDBVAKQnbDEnDkR3HUXE0xO8FVPG32+IH72s8WYOpXT5KzyHRNMViE/+HWZYBo8ZjxicAj4/S24+urF2Hvv1OAGlnlvJ0UFBYNBNDY6JY1r88HJvb+NsuVJEsVWnVRxuaohy3ZO4ysNfM4hmbLw+cJIJkmcHRBFoKpKgN8v6Dc2GxtFrFwpIxTSEAiIiMdVXdT7l7/kbIjSnCRehRGwJwJMMNnTLyW36pJLIrj7biaYSg580QumsPvuG3Hrrf/VQ/q5lR4BJphKj3mhK06ZshcUZUSPctuFzmS3cVT1iqIYc/o23KxDwOdrxg03LMb48WnrjLDhyvQ+WVNTo2sb2bmRGDlVuCMBcqe1mTP3QEuLnSvJpeDxRCDLGlSVKos5R+PKjLMgSSSETelydq1UF4MoRnHffXWYMcOH2tq+I+W//FLGhAltOOssPx55hD+HzDgvPCcj4CQEmGBykrdMtPWoo4J4+20VmUxTGX75MhE4G0zt87Xguuv+hbFjJbhcVC6WWykRYIKplGgXt9aPf7wXVLVcCSa6w2xX/ZXi/Oak0V5vM37728XYdVcmmLr91l1BzglRQbIsg0S+6+vrnXTsdFudUkkOiEIUExAEFxSFiCYqb1+ZzZ4kUxbV1VHsuy/wxz/WYeed7U0KV+bJ4V0zAvZGgAkme/unpNaddVYYCxZkEY3ShRUTFSUFv4jFvN4Ifv7zICZN+hR+v91L/xaxUZsOdcqdeZvCV1KzypdgykAQQrpmjKLY9W54SV1t2WIeTzPuvfdL7LRTLqWEG5DJZJBMJjdVkLMzJmQrVburrSXiw1ntiScaMH++3SvJ9cSUIi9TEEU/VJXS5ipTS1KSOgCQdpEd3rupcl4E999fh9mz+XrSWe8AbC0jYB8EmGCyjy9sYcm998Zx6aVRZLP0YU8pV92VIirzg98WThnQiCyamjqxYMEX+p1XL9WG5VYyBJhgKhnURS+UI5jsKoJb9PYgilQGPNX1Za2vLwckPk3RNc6L0CgeIfNn8PvX4777vsZ22zHB1I12IpGAppFGi/11WYhcIpLJiQTTe+/5ce+9dq4k19vfnwqgE4AMgK47K5PUsJ5kyqKmJoq99wb+8Ida7LYb32Q2/9OCV2AEyhcBJpjK17cF7+zVV9M46aROVFVJSKepKoSqV4oQRQFut6D/1DQBkpR7Tj+7n7e0dBNSdHFN6XbcSoGA2x3EQQepmDXr76it9XOqXClA71qDCaYSgl3kUj/60V7QtPIlmHLwEIFERBMRzdvqyIhiG1SVvsxROh1/iSjySG0z3OvdgEce+RLDhilGT+3Y+agqG2kE+nz219whMoxS+qqrnVftbO1aFy64YDxSKSe+x1GhkhiAYQAqMyXLOpIpF7V0zz21uOAC+5PAjn0jZMMZgQpCgAmmCnJ2sVtNJDR0P+Lxzc/pNfp394OqSTzwQByhkBexGIv9FYt7vuMpVW633WK46KJPMGqUJ99h3K9IBJhgKhLAEg6vDIKJAFUgSSEoShYul6gjLAiC/shkZIgiRadmHVYmu4QHpYil3O4NePzxL1FfzwQTkTUUDeR2u3VyiVI47d7icfqyTVWynBlJ4+QoTZerTSfGZdl56YlGnevSkkxp1NTEseeeuailsWP5hoNRfuR5GIFKR4AJpko/ASbu/6c/DeHVV1VEIpSKYf8LSxOhKNnUVVVRDBkSwuWXf4kxY0q2bEUvxASTc9w/efJeAJx4d79QjLuFprWuCbp/+iAILdA0ulvtvEiNQtEoxThJ2oAFCxYhEKDUn8ps2WwWRC5RI6KGCCantGg0Co/H49hU89NPH4vWVqok50SygKIvSZepcqOY6O+kNCSTjLq6Thx6qIRXXml0yp8n28kIMAIOQYAJJoc4yqlmXnJJFHPnprtIJide8DgR+ThqajpxzTXLMGECVzIy24NMMJmNsHHzVx7B1B92JK4bhqoONw5gngnARrz88udwu7vJvMoBhXSWSAeQCCYiligtzmnN6VVBf/3r0Vi4cAcA9k9H7O1scBQToaKBqsuZJ/xNVeI6ceONAVx4IafEOe09iu1lBJyAABNMTvCSw228//44fvnLGDIZimRiAWrz3ZmC292Jww9vwZw5zeYvV+ErMMHknAPABNOWvpKkTihKtx6Tc/xoZ0tFcSP+8pf/2tlE02wLBoN69A+RS05Ih+sNCNKLamjYVrvMNNAMnnj+/EY88cTYLsFsgycvyXSpLtFvIr4rOfK9m2QCFMVIPdMMqqo6cd99NTjrLGemgZbkGPIijAAjUBQCTDAVBR8PzheB555L4dRTQ0inSZPJmXfW8t2rlf08ngj8/ghmz16BQw+lcHNuZiPABJPZCBszv6YBpE9S/iLfg8FLhiB0QNNUSJIERaFUJoo64ffowaC4ua8Gl2sj/vznzwsb7vBRlF5G0UsUueREDSOKwKL3cycTTO++G8B99+2BeJxE/J3ZOIqp229EMnXo1ZyNIZlSujbfY4/VYfp0fo935l8HW80IOAMBJpic4aeysPKDDzKYNi2MUMiHVIp1P4x1agZ+fxgHH9yGM874BvX1nI5oLL59z8YEU6mQLm4dVQWmTGGCqXcUSZA6A1HMAEjrVbQkSewinOiLSH+pThQBFYfLlYEs03PS86jUSFUNHs9GvPRSZRJMdLa6SabGRufpuiiKottfX0/R1s5sa9a4ceGF4xxaSa4bc0rtpxSxSo9iIjyMIJmoqnM7gDocemgK773nvL9NZ/41stWMQOUiwART5frekp2vWqXgxBND+O9/Zfh8HoTDVI6254OIEcES25y6qMcThtebwtlnL8chh7Q6ohS0U7HuzW4mmJzhTUURMHXqRI5gystdOcLJ5UpDUejLHn3JkSDLFOFEhBMJWCchSTIUhcgoDxSlCpJEX2SyUJQhea1Sfp1UVFVtxAsvfFF+W8tjR0TOEElTXV0Nl8t5Nzm6xcnr6pxd/bYcqmXmopiqIMs1eZy8cu+iQRQ79OqGhUUypSEIQfj9PtxxhwfnnMOpceV+Ynh/jIDVCDDBZLUHbLr+L34RxlNPpbDnni68804u/7utTcVnn2XxzjsZ3HRT7kM/m9UQDmtYt07F2rUK1q9XsGGDovf99a9rsN122+bQt7RQHxVENq1ereg/Fy5U0NysYN06+mJDaQYueL0SOjqIbHLu3cRSuNfvb8FvfrMIu+wSYXKpFIBvtQYTTBaAXsCSRDAdffREqGolVZErAKheh9D7clonnGQ5revrCIJXJ5W2jFaifq0VHHmgoKZmI555ZpFRwDtiHop4I3KJSMhAIKB/EXZiS6fToEdtba0Tzd9k82mnjUVbm1MryXVvg6IpKYqJKspVshZTNx7FkEwJ1NYS+Svg/fcbsPfezqnq6Og/RDaeEahgBJhgqmDn97f1kSNbcPTRVTqRNGSICJ+vGZRi4vO5kUwq+PnPq/DQQ7Vwu5shyxroelKSBFA1Yq9XgN8v4P77a3H88YOvItPRsZl8mjUrgvZ2uptYqSkXAx9QEpX905/+7ciKPQPvzv49mGCyv4/IQlkWcMwxTDCZ7S2XqxN6phy2FkomTbhIF/lkthVWza+gqWkd5s9fbJUBJV+XCJlkMgmv1+v4Gxy0D0rzrKlxdtTMVVeNxqefOreSXPchliRK6yIi29n+MO6PUoUoBguIZIpg553T+g3cdHqEcebwTIwAI8AI9IEAE0x8NPJCYMyYdnzzDaVG0J0PGR5PDJdc4sP55/vR1CTqpJIZ7d5747jqqizicY5i6h1f+kKzHvPnf2UG/DxnHggwwZQHSDboks0KOPZYJpjMd0UGgtAJTSP9FGoxiGICJKBM6c90I0KWKSo2n6gEqoJJ6RxWRJR0QhDS0DRaO9+UEhnDhq3DY499bT7MNlmBKscRuUSRS05viUTunDp9L/PmNeLJJ51cSa77JFHKLYlck2A5SSlwo/TkwZJMTU2d2GUXyhLQsGqVc8Xf2fuMACPgHASYYHKOryy19IknkpgxI4Tdd3djhx0kjB4tYt993Tj77HwvvAszv71dxbBhLdA0uutiDolVmGV2GZXG2LHrcdddS+1iUMXZwQSTM1xOBNNxx02EonCKnNkeo8gDRaGUDtJqEqGqRD7kPiskKQxNS0FV6aZBz8jUMIBE15dJ0u+JQRDo39BT8rbVdQp1EU/5EFWD3XG3yDDZnYDb7UI2S5G0A6WWZDFq1DrMnbtksAs6tn88HtdF4Z0e9aNTobGYnubn8zm7wtY//hHA/fc7u5Jc9x+EKFLKLb2HECnN14A5XAYimeh9lx5E6pMuXBhz5vgRDiu4/35n64s59o2SDWcEKgwBJpgqzOFO3O6xx4bw0kueQdxFduIuC7U5gR/9aCXOP39toRPwuCIRYIKpSABLNDyTEXH88ROgKKNKtGIlL5OEIMS6on96S2+OQxCi0DSqJkpEVAKCIEHT6IskEUb1kKTWrtSYKrhcYagqVbejaKKUHllEXzpFEVAU0mjpq8nIpezpOXuDbJSWQ/YpkCTSL0nB5fJAlokY64vUymD77dfjkUcqh2AiUDs7O3WCyYnC3j0PRTgc1sklj4euN5zbVq924+KLxyGZLA8yPZcqV6jAtXP92L/lKgShXSfxSa+U3kdlWdUlK7xeEXV1AmpqRFRXC3pU3vvvNyEQYIKuXE8D74sRsBsCTDDZzSNszzYI/PWvaZx8cgyRSE5snFtPBCKYNWspjj2WLsC4WYEAE0xWoD74NdNpEdOmMcE0eOTMGpEiaqKLWCIyh6JGUpCkCBTFq1ek2zJqiaKZwpAk0mQh4sejR0OR+HjvJBP9jirdBQzScEnD44noX+JUlbQFe4sEyGD06HV48MHKiiglgW8S9qbqcU5uRJRRBTmKmHN6mzx5LwDlQTCRL3IkE0UyNjrdNQbYr8LvD+tpbxdfHMA++7hQXy+ioUFEbS2TSAYAzFMwAoxAkQgwwVQkgDy8NAgMGdKKjg66eM3dqck1+kkpC84rh2wUajU1zZgz5xsccACJ53KzAgEmmKxAffBrplIiTjhhAmSZI5gGj55ZI0hjZeu0s2aIotBLCh3ZQFXqttRiEcUwRJGq23VHMmUgSZQ+R19GKeLJ6GiUOESRKqYJyGbpM6mn9lAau+66Dvfdt8wswGw3L+kWZbNEBipobHT2l3/Sk3L6HroPyIwZY9He7vRKclsed1FsgyhKkGVnn7Pi/ojT8PlCOOccP+66i8XPi8OSRzMCjIBZCDDBZBayPK+hCFx8cQRvvJHVQ3wlKVexrrlZwdq1VBWD7iQPvlqdoQZaNFlV1Ubcc88S7LgjRQNwswIBJpisQH3wazLBNHjMrBhBaR9080DT8hejFcUQRDELWaabDfRe2J3eZtYOFLjdlAKYgtstIJkkIos+g1IYO3Yd7rpruVkL22peImQo2qeqqsrxVUxJR4pS5Boatq5+aCvI8zbmiitG47PPdiy7ayMimSSJNNHKw095O5QU67xRVFcn8fvf1+K44yrzmncweHFfRoARsA4BJpisw55XNgCBv/0tjWnTQojFtr6TbMDkDphCEDbixRe/gMdDgo7crECACSYrUB/8msmkiBNP5AimwSNX6hEUmUqRTYOLPKLKdVThVNNII2kgMW6j9kTRBKQlpUDTXEinvZgwoRm//W35E0xELlFaHDXSeHF65A/pdJHId319eVSsfeyxJjz99B5dZKtR590e85A+m6Z5uqIc7WGTuVbIqK4O47DDRMydW4eRI52fwmkuXjw7I8AIWI0AE0xWe4DXLxqBVasUHHNMCF9/7UImU0kVMhTU1GzEM88sKhpDnqBwBJhgKhy7Uo5MJEScfPIEZLOcIldK3CtjrbguBE6toSGF3//+M/05iV47Xfi6L/9RtA81v9+vV5HzensTc3eO9zOZDFKpFGprKRrN+Y0qyf3ud3sgFss/EtBJu3a5iGQiPbZyv+YjHbkwbrmlBpde2jMd10neYlsZAUag0hBggqnSPF7G+/1/9t4DTqrq7v//zMzOzvYOS1FB6dUKKipqFImCXRAwREMQ7O1RI+ZRjD8fH8XE/FWM+IREjSaACtglNjCISLFQpUlbyvbd6X3m//rcZZCyy87sTrn3zve8XvNayrnnfM/73J258znfMmFCI95/PwSHgw8ch+fp0OeyvQcSyqZPvg817qMITGrclaNtcrlMGDdugAhM2tguDVoZRGamA3l5Hjz8sB/9+lVj/XoHtm0Loq4uHz/9lI9t23LxyisbkZ+vD49TJsWmwKR1cYk3G8Ulikx6EZh27jTjvvv0U0muuTcEejIxNLUp15oemx8ZGXX44osSnHdebB6deqQhaxICQkA7BERg0s5eiaVREHj0UQeefdYFp5Mik7ZPVI+93BDM5hqUljrxyivpVbEoitsgqV1EYEoq7jZP5nSaMH68CExtBigXRknAi7w8u5L02mzOQChkgsPB3FAZyMysx6xZq9G5s/a/LDK5N8PK9CLIcD30xNJ6JbxDb9LLLjsZ4bB+Kskd/QsYAnMyGQw5caoUGeWveJK6ZWZaMX26CQ897XkyAAAgAElEQVQ/rO3qjEnCJdMIASGgIgIiMKloM8SUwwkMHFiD1avLkJUVW9nVt9/2YPz4RgQCPNXK0SFWJjuvx4gRFZgyhQ9XsfHRIZCULkkEppTij3pyh8OEG24YAJ9PQuSihiYd40ogJ6cSzz+/Gl27ar/yKd/3cnNzlRBAPXwGOZ1OZR30yNJL+9Wv+qOuju932r/fWt6TJpHJaMxBIKCnqmr0cqzC/v3l6NRJci7p5XdS1iEE0oWACEzpstMaW2cgAPToUY3a2hDeeKMo5ooZa9f6cdVVjdi3zwKvV0/u016YzQ246aatuPzyRpjNyUpmq7EbKInmisCURNjtmEoEpnbAk0vjQiA3txJ//vNqHH+8tr/wMxk2w8nYKMqYTCbNezLZ7XZkZmbqItwvcrM+9NBJWLPmBN1Vkjv6lzEAg6EOJlMuAgG9ePs4cP31Qcydq/ccU3F5a5VBhIAQUBkBEZhUtiFizuEELrigHkuX+jBmTBb+8pcClJREf5Lj8YQxenQjVq0CbDZ+SEd/rXr3YT8efXQ/TjutQlcPwurl3bplIjC1zkgNPex2E371K/FgUsNepKsN+fmVmDHjW3Tvrv0cgZEqchSYKMxo3fOH7+MMj9NTUvZXXy3FvHn9AOhFdDnWO4cPrCQZDuujonB+fjUWLSrCsGHaD6dN1/d7WbcQSGcCIjCl8+5rZO0lJVVobAwhM9OgxKI/+mhsD0v33WfH7Nke2O3JLF+dGLgWy34lh0enTuK5lBjCsY8qAlPszFJxhc2WgYkT+0uIXCrgy5wKgcLCSjz55Hc46STtH3Yw/xLFGFaTo7ikdW9aCmYlJSW6ulMXL87DX/7SR7eV5I7eLO8BkUnr6RE8OO00F779Vl/3o65+uWQxQkAIHJOACExygySEwNy5HowblxW3sSsrQ3j0UTtee80Nr7dTzOM+9pgdTz7pgt9fHvO1arrAYtmHF1/ciK5dA2oyK61tYSUlJrplmIg09RKwWjNw44394fVKDib17pK+LcvKqsKMGd+hVy995M0Lh8Pg+5/WhRmugwcFxcXFuroBd+ww4/77+8Pl0nOi7yO3zAODoRHhML3WszW0n025pEKhcuTn1+Oll7Jxww1asl9DqMVUISAEEk5ABKaEI06/CZ56yoFp0+xKcu5zzjHjhRcK0a9f6nNOnHxyHdauzdV0PgKLhTk8NuHEEz3pd2OpdMUiMKl0Y44wSwQmbeyTnq3Mzq7Ck09+j7599bFK5mFyu90oLNR2nhhW/GMOpqIiejnrq+m/klxz++UGYAXA/YzfQWei7wyDoRJGoxklJUFUV3dM9HQyvhAQAkIgYQREYEoY2vQe2OEIY+ZMJ+bM8WDNmjJVwJg924W77/bC5dLuKSWrEP3hD5sxcCAfoKSpgYAITGrYhdZtaGzMwE039YPX27X1ztJDCCSAQE5ONf7f//se/fuHEzB68odksm96bmZna9vTwu/3w+VyaV"/>
          <p:cNvSpPr/>
          <p:nvPr/>
        </p:nvSpPr>
        <p:spPr>
          <a:xfrm>
            <a:off x="1259681" y="-108346"/>
            <a:ext cx="228600" cy="228600"/>
          </a:xfrm>
          <a:prstGeom prst="rect">
            <a:avLst/>
          </a:prstGeom>
          <a:noFill/>
          <a:ln>
            <a:noFill/>
          </a:ln>
        </p:spPr>
        <p:txBody>
          <a:bodyPr spcFirstLastPara="1" wrap="square" lIns="68525" tIns="34250" rIns="68525" bIns="34250" anchor="t" anchorCtr="0">
            <a:noAutofit/>
          </a:bodyPr>
          <a:lstStyle/>
          <a:p>
            <a:pPr marL="0" marR="0" lvl="0" indent="0" algn="l" rtl="0">
              <a:lnSpc>
                <a:spcPct val="100000"/>
              </a:lnSpc>
              <a:spcBef>
                <a:spcPts val="0"/>
              </a:spcBef>
              <a:spcAft>
                <a:spcPts val="0"/>
              </a:spcAft>
              <a:buNone/>
            </a:pPr>
            <a:endParaRPr sz="900" b="1" i="0" u="none" strike="noStrike" cap="none">
              <a:solidFill>
                <a:srgbClr val="000000"/>
              </a:solidFill>
              <a:latin typeface="Arial"/>
              <a:ea typeface="Arial"/>
              <a:cs typeface="Arial"/>
              <a:sym typeface="Arial"/>
            </a:endParaRPr>
          </a:p>
        </p:txBody>
      </p:sp>
      <p:sp>
        <p:nvSpPr>
          <p:cNvPr id="138" name="Google Shape;138;p19" descr="data:image/png;base64,iVBORw0KGgoAAAANSUhEUgAABJgAAALXCAYAAADBivozAAAgAElEQVR4Xuy9CZRU13XvvZvupruZacQoBAIxSggBkkASGpAAgUAjmiz7JV+clcnJSvJsP+d5xfbn5L3k+SVxHCfx8DlxnDixrQFNCAQaQQhJSEgIWWJGQgghoGkaaHqev/W/cKFpqruGO9S9Vb+zVq2G7nvP8Dun6u76n733Kejo6OgwCgQgAAEIQAACEIAABCAAAQhAAAIQgAAEMiRQgMCUITlugwAEIAABCEAAAhCAAAQgAAEIQAACEHAIIDCxEC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jkKoG6ujrr06ePFRQU5OoQGRcEIAABCEAAAhDwjQACk28oqQgCEIAABCAAgVwhUFFRYevWrXOGU1RUZMXFxTZ58mSbMmVKrgyRcUAAAhCAAAQgAAFfCSAw+YqTyiAAAQhAAAIQyAUCEpjeeOMNKysrs46ODmtpabG2tjZnaNOmTbOJEyfmwjAZAwQgAAEIQAACEPCNAAKTbyipCAIQgAAEIACBXCHQWWDqPKampiZHcLr77rtzZaiMAwIQgAAEIAABCPhCAIHJF4xUAgEIQAACEIBALhHoTmCSuFRdXW2f+9zncmm4jAUCEIAABCAAAQh4JoDA5BkhFUAAAhCAAAQgkGsEuhOYNM6amhpbvHix9e/fP9eGzXggAAEIQAACEIBAxgQQmDJGx40QgAAEIAABCOQqgZ4EpsbGRps9e7aNGjUqV4fPuCAAAQhAAAIQgEDaBBCY0kbGDRCAAAQgAAEI5DqBngSm+vp6u+yyy5xT5SgQgAAEIAABCEAAAqcIIDCxEiAAAQhAAAIQgEAXAsk8mEaOHGlz5syBGwQgAAEIQAACEIDAaQIITCwFCEAAAhCAAAQgkIbA1NLSYr1797ZFixbBDQIQgAAEIAABCEAAgYk1AAEIQAACEIAABBIT6MmDqb293ZSHadmyZeCDAAQgAAEIQAACEEBgys4aOHnypD3//PNWVlYWSAcKCgoCqVeVBlV3UPWm02d9WdCx04MHDzYdQd25pPP/2tpa69Wrl/Xp0yeweQi64iDng753TyDO3NN5r2WyBk6cOGGlpaXOK53S9b2bzr3pXktb6RI79/q2tjbTyxVs9Jnc3Uuse/p7sr8lur+pqclp371X1zQ3N1tdXZ0NGDAg4eCOHz9u999/vxUVFXkbPHdDAAIQgAAEIACBHCFAiFwWJnL58uXOFyUJET2VML+wZAFDpJoUa4lDXo6clkCgo6sVNlFSUuLr+FgLvuKkspgR0HtTn5l8kY/XxKUrmkrk13PR/bzT/Z1f7ui7/q676xTG1ln87NyfRP/u7u/FxcUJwWtdzp8/39mYoEAAAhCAAAQgAAEIkOQ7K2vgpZdeMp1AIyGCEg0C+kIjLwmvXxTkoaZ5TdfTIhoU6AUEoklAwoO8Arv7oh/NXtOrdAlIoJc4H5dno0LkZs2aZWPGjEl3qFwPAQhAAAIQgAAEcpIAHkxZmNatW7fanj17AguTy8KQYt9k5xA5L4NBYPJCj3shkJgAAlN+rAwJNvI68uJJGiaphoYGmzhxok2bNi3MZmkLAhCAAAQgAAEIRJYAAlMWpubgwYO2adMmvFyywL67JhGYIjQZdAUCXQggMOXHklAOJIn0Xj1Jw6KlHE3l5eV2/fXXh9Uk7UAAAhCAAAQgAIFIE0BgysL0aJd2xYoVNnDgwCy0TpOJCCAwsS4gEF0CCEzRnRu/e6ZQ5b59+8YiHLK1tdXJGbVkyRK/MVAfBCAAAQhAAAIQiCUBBKYsTdtTTz3l5JlQOIBOr0FsytJEnG4WgSm7/GkdAj0RQGDKn/Wh/ITyZIpDmJxy9+kkublz59rYsWPzZ5IYKQQgAAEIQAACEOiGAAJTFpbGjh077L333nN2PkeOHOkYqPo3CWyzMBkITNmDTssQSJHAsWPHnOTP8myh5DYBbbrU1dXZoEGDYjFQ9VdeyRMmTLCZM2fGos90EgIQgAAEIAABCARFAIEpKLKd6t2+fbu9//77jgE6btw4GzJkiD366KN24YUXOrkblPBbib/LyspC6A1NJCKABxPrAgLRJYAHU3TnJoieadNFHkxFRUVBVO97nXp+KB+TXqNHj3bEsQEDBjieyXHwxPIdCBVCAAIQgAAEIJC3BBCYQpj6tWvXWkVFheOlVFhY6LR46aWXOl5MixcvdhKaPv74487uvK6hhE8AgSl85rQIgVQJIDClSio3rlMeptLS0tgdhCFvJj1LFOKnZ7lyNOl3erb369fP2VyS6KSXBCjXHsiNWWMUEIAABCAAAQhAwAyBKaBVoB1YhcJdd911jreSDEkZmsq7JMNy4cKFtmbNGrvtttucHrz77rv2ySef4MUU0Hwkq9av04t0ApLmWF+OKBCAgD8EEJj84RiXWjTf8ujVZ2nci/I0uaKTKzzpp+wB/e3uu+9O+XnR0NBgChfVS5tWlZWVNn36dMczuk+fPnFHRf8hAAEIQAACEMgBAghMAU3iW2+9ZR9//LEtWLDACX+TYahdWRnNMir1WrZsmR06dMjefvttx7VeBmdcjmcOCFvWqkVgyhp6GoZAUgIITEkR5dQFcQuRyxS+7IJp06bZxIkTz6tC9kBnMUlMZCcoF5kEK4UPFhQUON5Squeiiy5y6hk+fHim3eE+CEAAAhCAAAQg4JkAApNnhOdXICPwySefdAxBeSvNnz/fXnrpJcc41HHGMhqfe+45W7p0qX322We2bds2Z/cRd/kAJiPFKhGYUgTFZRDIAgEEpixAz2KTekYqj1Guh4xLRJKdII9mjbmqqsrxStJPJTrX38RAQpIEpZ5sBCUa13NM1ykEP5FolcUppWkIQAACEIAABPKEAAJTABOtY5ZXrFjheCvJ4Lv66qtt48aNTh6G22+/3WlRXk1K/ilDcv/+/Sm7yAfQXao0c+ZJ4W1ePcgIkWM5QcB/AghM/jONco3y1vH6WRzl8XXum8Yqj2aFVUtIkqCUTEzqaWwSpi6//HKbNGlSXBDQTwhAAAIQgAAEcogAAlNAkylvJTevkoxGvZTw86GHHnLc25WXSV5Luk7/V9JPSvYISGCqqanxfDQ2AlP25pCWc5cAAlPuzm3Xkfl14EJciMku8Ou0PG1uaWPLze0YFwb0EwIQgAAEIACB3CGAwBTwXB45csQ2bNjgCEhygV+0aJHz79dff90OHz7siE4SN7RbKxGKkh0CCEzZ4U6rEEiFAAJTKpRy4xq/Potzg0Z6o1CYnGwKFeViGj16tI0YMYLDQ9LDyNUQgAAEIAABCHggkDcCk0LS5DIelVNplNz7lVdecfrT1NTkhMsVFxd7mEpu9ULAry81CndQiAMeaV5mg3shcC4BBKb8WRESSBTmxWdo5nMuLzDld9JzTTwfeOCBzCvjTghAAAIQgAAEIJAGgbwRmB5++GEHy4QJE2zy5MlO8u1sFoVSPfvss45rvAxARIlszoY5c1BbW0uIXHangdYhkJAAAlP+LAyFjcsTJ9vP6FwhLrFOB40oafq6desc4U45n7SxJa/qW2+9NTIbb7nCnHFAAAIQgAAE8plA3ghMy5cvP5N0W8brqFGjbMqUKTZ06NCszP+rr77qJPh2BSY3PE6JPinhE0BgCp85LUIgVQIITKmSiv91Ej70QmDyZy5l7+hEubFjx9rKlSvPJBN380Lq8JF58+Zx0Ig/uKkFAhCAAAQgkPcE8kZgeuaZZ5wjft1jft1cBdrNmzp1qpOrIKzy2WefOafK9evXzzGk1RcdK7xz507nWOKohPGFxSMK7SAwRWEW6AMEEhNAYMqflaHnobyYEJj8mXOFymkjS7bO0aNHz7MvZIPo7zfffLNz8AgFAhCAAAQgAAEIeCGQNwLTmjVrnDCornmOZFwpT4GEHXk0XXLJJV54pnTvqlWrnL7IkFYiTnlRyWV9165djmFNPqaUMPp6EQKTrzipDAK+EkBg8hVnpCtraGhwno96DlL8IXDixAnnEBGJdokOE5Hdod9LZNLGV6Zl//79tnfvXscjigIBCEAAAhCAQH4SyBuB6aWXXjId4dudd5B2+fRSUY4m5WqS6OR32bdvn7311luOEafcCEuXLjV5V2kHUccLX3755fbGG284hqDrbeV3H6jvfAJ+JZZVbi2tMUIdWWUQ8I8AApN/LKNek57T2nBR6BbFHwJ6/8ie6Ek80oaXuN9yyy1pJVjXs/PDDz90PLB1v+youXPn2oUXXuhP5wOspaamBiEzQL5UDQEIQAAC+UkgbwSm1157zcl5lEw0krGklzybhg0bZmPGjLHBgwc7xm6ye90lJDd0hcApcbcEpK7lnXfesQMHDjjG2OzZs+29994zCRN33XWXaafx9ddfx+gJ+f2IwBQycJqDQBoEEJjSgBXzS3XYgp6dhGuFP5ESmeTRLZFJdk9PReKMvK4lLmlDRZtkeskbSmJWItsn/BElblHJzT/66COn77LxJIhRIAABCEAAAhDwh0DeCEzvvvuuyX07Vc8SHfMrA0qiksQHGV0ShHS/PI1k/CqngX7qJQFKrv27d++2gwcPOobWkiVLzjOSVedzzz1n5eXlpiPtR44c6Xgt6UQ55YGSCCbjmjxM/izwVGtBYEqVFNdBIHwCCEzhM89Wi9pk0fPTS6hWtvqeC+1qc00ikUSmIUOGnDekiooKx1vp8OHDjj2ktAOyWToXeaEpr6TSDiQrevbK60l2VRhFwtKmTZucPk+aNMlmzpwZRrO0AQEIQAACEMgbAnkjMG3dutX27NnjyYiRwCThqetLu3WdjSSJUjLSXA+lzq7iMmw++eQTR1iqrKx0rlM4noy0bdu2nTnhRQITIXLhvQ9l4MoolmjopRAi54Ue90IgMQEEpvxZGfKi0ecxOZiyN+fu4SMSmdyTdj/++GPbsWOHkztS4kxPm3VuTsOLL77YsXE0n653uGsruZt2snP0b6UmmDVrVmCD1gag0hNoE0/tzZgxwxGYKBCAAAQgAAEI+EsgbwQmeRZJZArT7V67gDKuZGRdffXVThjc6tWrHcNMYsZ1113nhNKpKMGmvKBkvMmjacuWLY4YlqrHlb/LIv9qQ2DKvzlnxPEhgMAUn7ny2lNt4Gi+k4VoeW2H+3smIPtFeSLHjRtnOvlWNoo2wroelNJdLbJxJETpvp5eul+bcbJ95LUmu8jv/FvyWnr77bcdj3SNS/bY+PHjWQIQgAAEIAABCARAIG8EJiXX/uCDD1I2jvxkrZ0zGVpuYm8ZaAqPU9y/cjHJo0lJvWVgKTTg7rvvdgxsJSbXfWG5jvs55rjVhcAUtxmjv/lEAIEpn2bbnPB0ebaEuSGUX4RTG63EGHn7hOVR7W7KXXPNNXbRRRcl7KT6k6p3t0QueY3L3pLIJVtMdpfyLlEgAAEIQAACEAiGQN4ITIcOHXLco7PlEeTuBrq7sjKgZUBNnz7dtm/f7uSHcvNOyC1dopOSgfu9kxfMMop/rX4KTDJ+mbf4rwlGEB0CCEzRmYsweuKGaHkNWQ6jr7ThLwE9iyUEyR6SKKSQOjctgTydVD7/+c8nbVQJvGVDuSKlxKabbrrJSU9AgQAEIAABCEAgOAJ5IzC5iR3lKZTq7ldw2M3JSSBjSfkNrr32WidUTt5MF1xwgWMEPfPMM04/U3VHD7Kv+VC3XwKTjFjVxRejfFg1jDEsAghMYZGORjt6NsrrRJ+jUXheR4NK/vRCopIbVqe1oA06eXjL80i5mmQndVcU1qfNRH1myH6Sx5Punzdv3pl8UvlDkpFCAAIQgAAEwieQNwKT0OrkE3kLRcXtXgaQjKgHHnjAmXmJSgqJGzVqlOPBRGhceG8Id9dUAqTXolxbyvWgFwUCEPBOAIHJO8O41SCxXp4rnCYXt5nzp79uUnD3IBQl5E6W+N31WtKzV97q8oRSkVf4oEGD/OkYtUAAAhCAAAQg0COBvBKYRGL9+vXOzmi2QuU6z4aECO2uzZkzx0k4KWNIRvWLL77o5GTqevQvazk4Au4OqR8CkwxjhUDKoJWASIEABLwR0GelBHc8Or1xjNPdEv3ljYIwEKdZ895XzbteKlOmTHFO2VUOqJ6KvL9//etfO+vF9VpyvaCWLl2KSOl9WqgBAhCAAAQgkDKBvBOYZLisXLnSie9PZrSkTDHFCyUguV5J2pWTISRBST/vuusupxaJS/od3i8pQvXpMj8FJnVJhq7Epah4y/mEiWogkBUCCExZwZ71Rk+cOOE8M3keZn0qAu+AbCKJQtr8UxichKV0yqpVq5wTeyVIKrQymbdTOnVzLQQgAAEIQAACqRPIO4FJaJTwe8OGDc6uVlheQjKcamtrneTPyikhD5eZM2c6SShlPM+aNcvxZnr//fcRJVJfv75d6bfA5B61HZWcX76BoiIIZIEAAlMWoEegSW226LmIWBCByQigC8qv5ApLEoWmTp1qo0ePDqAlqoQABCAAAQhAICwCeSkwCa7cqffu3RtaniMlqJSRrC9K8mxRnqWPP/7YaV//l2fVhRdeaJ999hkCU1irv1M77vHIfn6R0ZxrXv2sMwtoaBICWSeAwJT1KchKByQuae7d01ez0gka9Z2ANmDcTR3ZPQqF04EnFAhAAAIQgAAE4k8gbwUmTd3y5csdd+yg83rImJKr//XXX2+bNm1y2lSI3rFjxxyBSd5N48aNc/69a9cuBKYsvK+CEJg0DCUn1ryGHY6ZBYQ0CYHACCAwBYY28hVr7vWM5tCLyE9V0g5KMNSmizZfLrnkEkdYYgMmKTYugAAEIAABCMSKQF4LTFu2bHFOaws64bdyL8ljSe7fyhMwbNgwJ0ROwpPcwxWmd9lllzkhe/KsCro/sVqhIXU2KIFJ9Wr+5f5PgQAEMiOAwJQZt1y4S2KEPkf9OIAhF3jEcQxu4m6FxElUmjhxIpsucZxI+gwBCEAAAhBIgUBeC0z79++3d999N3BBR7mX5s+f77j5v/fee05onAxm5WJSMssdO3bYjBkzHBHijTfeYKc2hYXr9yVBCUzqp8RE7cAjHPo9a9SXLwQQmPJlps8fp0QJnfyq5M1h5UzMX9r+jlzPVXloy4PXPRHO3xaoDQIQgAAEIACBqBHIa4FJJ32tXr06UBdtGVgSFm699Vb76KOPHIFJJ4spZE4Ck17a3Zs7d64jMD3//POB9idqCzAq/ZEnmeYqCHd9za9ERn1BUr4tCgQgkB4BBKb0eOXa1RLpJTThxRSfmZXnmcSla665hsTd8Zk2egoBCEAAAhDwTCCvBSbRe+KJJxyPoaB2RhUedeWVVzo7eK+88oojYEhU0o6s8i7Jm0mG88KFCx0Pp8cff9wRIijhEpDApFcQX2BkZGsdKO8WeUTCnVdayw0CCEy5MY+ZjkKbQcrfE8Tnc6Z94r7EBGTPSFwaMWKEXXvttWCCAAQgAAEIQCDPCOS9wLR27VrHuySIJMwSFuQVI/Houeees5KSkjPtuAm+9TuJD3PmzHF2+R577DEnF1NQgleere+UhytxSUZxELmSNL96SVjs27evIzRRIACB1AkgMKXOKhev1GezPqOD+HzORV7ZGpPyStbX19v48eNt1qxZ2eoG7UIAAhCAAAQgkEUCeS8wbd++3Xbu3BnIyW0SFZTMct++fY6reOccPDLEXBFJ7v8Ko5IQtXHjRuf3iBDhviuCFJg0Es2/DG8VduHDnVtaiz8BBKb4z6GXEQTpYeqlX9x7loCecRICdWCJDjSJe9HzWjacNvy0EUiBAAQgAAEIQCA1AnkvMFVUVASSWFtu4sqzNHToUMdDSuKSvJkSeUpJYFLR7qxy9MioCcKjKrUlkZ9XBS0wKcRD8y9DVTm4KBCAQOoEEJhSZ5WLVwZ5CEMu8gp7TNog0zNu9uzZjvdSnMvBgwftww8/tM8++8zZ6JMtp5fC2127bPHixXEeIn2HAAQgEBiBxx5rtN/8zRO2aFGpLVrU266/vrdNn07kRmDAI1px3gtM2nVbvny5k//Iz6KdPIVESbhQkQEmI0UhUu5uWHV1tSMqKR+Tdsl0jXI0aeeMHTM/ZyN5XUELTG5IJDmYks8FV0CgKwEEpvxeExKY9EzF+zN660DPTm2K3XjjjTZq1KjodTCFHqn/yoe5Z88eJ9eXbDeJSe6hHFp/eulvQ4YMsQULFqRQK5dAAAIQyC8ClZXtNn58pdXWDnAG3q9fk9XWNlhHx8j8AsFoLe8FJq2BZ555xvewNIlHMkZUdES9jBX9X4KWjGSJSfJcksCka12BSaFzJIMO/50ZtMAk0VAGqgxXiUyEQIY/x7QYXwIITPGdOz96ruelPkPJweQHTf/qkOgnu2bevHmO8BK3os+VX//61/bpp586z2XZap2fzdoUlH2mjb9JkybZJZdcQn7MuE0y/YUABEIjsHTpcVu7tsgaG/ufbrPDiooqrKVlRNp92LGj1S68sNAGDOD07bThReAGBCYzJ0SusrLSV68heX3AzLoAACAASURBVCV1DYeSMSODRUayxCWJSQqdk/Gsl7yoZETr9xKcKOERCCuJrBsqJ8FRcy/BiQIBCPRMAIEpv1eINmb02YnAFJ11oGemxBiJS3G1V3TIi2w1eZYnKvJsGjZsmM2dOzc64OkJBCAAgQgS+PGP6+1rX2uwurrOmw36nltpDQ3DU+pxR4fZr37VYD/+cYO9+WazTZhQZOvXl9vw4b1Sup+LokMAgcnMibffunXrOUm4/Z4iCUjKxSRBQcaY8jNpx0y7f/qbxCg3uTfeLX7TT15fWAKT2xOtBXk0aQ1IaHJd8ZP3lCsgkH8EEJjyb847j1gCkz4zBw0alN8gIjJ6N/m1xCV5/cSx7Nixw/TqLieivJrluXTLLbfEcXj0GQIQgEBoBORtNG1apbW3X6C4nU7ttlvfvgqZ61lg2ry5xX72swb7r/9qcO6vqSkzM30/qrXRoxvshRfKbdw4NuRDm1AfGkJgMnPEnpdeeinQXTgZxxKSFB4nw8UVliQsSGAgN48Pq9lDFWELTOqqe7Kc1gLJvz1MHrfmPAEEppyf4h4HqM9Ief0iMGV/HehZqXC4G264IfudybAH8liXzSePOPc0385VafNHnuRLlizhwJUMGXMbBCCQPwRmz66yt98uNbOu3qBt1rt3pR0/Ptz69Dk31K2+vsN++csG+8EPGmzv3jarrT0lKpl1TQheZ8OG1dm6deV26aUkC4/LqkJgOj1Tjz76qCP++OlJIlFJ9eklo0xl3LhxduDAAZszZ4699957jtu/3wnG47L4otRPzY+MymwkkXXFx+6M3Shxoi8QyAYBBKZsUI9Om/qyrzWAwJS9OdEcyHNpzJgxdvXVV2evIx5a1mbiyy+/7GzouBs7XatzxUx5Lik8jgIBCEAAAt0T+MY3au2HP2yx6urEh2WVlNTYkCGN9sgjA+2GG3rba681249+1GCPP64T00usrk6iksSpnkq9DR5cay++ONiuvDKeXrP5toYQmE7P+PPPP+8IDH66e8sglrgkg0W5lxQeJ28lGWkPPvigvfrqq1ZVVYX3UgTeddkUmDR87c5rJ7W7XBARQEQXIJA1AghMWUMfiYb1/JQ4wGZMdqZDNozsFiW6nj59enY64bFVrR/lXJInudIQuM9a5WDqvLmjTb/LL7/cGSsFAhCAAAS6JyCxaP78Y9bcPNTMegpha7CiIp2c3staWgrs5EnXWymdsLcG69v3pK1ZM9gRqijRJoDAdHp+dJLI3r17fRd7ZJQpJM5N3C0hQ0KT3MvXrVvnu9dUtJdbdHuXbYFJZNy8XNpdpUAAAmcJIDDl92pAYMre/EuQkR0zc+ZMmzhxYvY64qFlV1zSJo7sMVdg0r91sIorXGqco0aNcjzMKRCAAAQg0DOBSZOO2p49CouTYJSstJqZTlf38h1HXk/VtnLlYLv1Vi/1JOsrf/dKAIHpNEEdU/vOO+/4KjC5iZxl1Ehgco0aGWwSNOQthceK1yXsz/1REJhk7Gr3VGEgifJC+DNSaoFA/AggMMVvzvzu8bFjx6y8vNzvaqmvBwLy6pYdc/311zuhcXEsblic60GuMVRXVzsbffLMkh2mRN+yAbS5c9ttt8VxmPQZAhCAQKgEvvSlk/aLX7RbbW3Yh28o5cxxe/rpwXbXXclC60JFQmOdCCAwnYahXayVK1c6rtIyOvw4Pl4Gi4QCiQYqnZN5S2TS3/xohxXtnYB2Lt0k7N5ry7wGGfMqcT32OfORcycEuieAwMTqkMCE+B7eOtCGhwSmG2+80YYPT+2I6VR6d+jQIRs5cmQql3q+xhWXtLnX1TNYf1PRJp9SGchOk7iUjTyMngdKBRCAAARCJLBiRaN9/vMnrb5eoXHnJu8OpxtN1qvXMfvyl/vad787IJwmaSUtAghMnXA99dRTjhGi3S0ZJNrZkgDkJS+TRCaJFxKTJDAR/pTW+gzt4qgITBqw1p/WidYLBQIQMCfBs07a9PJZDMd4E0BgCm/+JC4pLHHevHm+JlbXJs4TTzzhhKQtWrQo0AEpv6XSEOgzI5HdpWe+XuqLNnYUFhdXL61AQVI5BCAAgU4Eqqs7bNKkSjtyRMJO9r6nDBx41H7xi/52++2EykVxgSIwdZqVV155xUm6rSN4p02bZgcPHrT9+/c7O1syULTL1bt3b19PmoviosjHPkVJYHJD5eRNh4dbPq5GxtyVAAITa0LJmPv37+9s/lCCI6BnocTcm266KaOUAe79iXq4YsUKR/BZsmRJYAPQgRm7du2yPXv2OKFvPW3qyYtJdt3kyZNtxowZgfWJiiEAAQjkCoH77jthq1Ypn112PYfKy4/ZL3/Z1xYvRmCK4tpCYOo0Kzt37jQl+54/f75dcMEFzl/0xebw4cP22WefOeKTXMbJAxHFpeytT1ESmDQS7ahqB1lfqCgQyHcCCEz5vgJOHYKgcCa82IJbC/K4VojYzTffnPZGWmVlpe3evds++eQTR6y59NJLz3S0oqLC2bBTovCgitqQsKQQPIlKrgd6T+1p81Dhf8ox5ZatW7fa+++/b5///OeD6ir1QgACEIglgZ/9rN7+9E/rrbb21HfkbJbBg4/ZY4/1tQULEJiyOQ/dtY3A1InMgQMHbMuWLXbFFVc4rtKPPPKIs1uql77sy5tEoW7soEZxKXvrkwSm1tbWSAk6hMp5m1Puzh0CCEy5M5eZjkSfh/KskRcxxV8Csm/cE9SuueaatCrft2+faXNOYo3sIwk78sKdMGGCY0v96le/OvN7CTl+5nNSRz/++GPbsWOHk6Rb7bve5qkMQt5OS5cudTydVCQsbd++3YYOHWrymFNf9W95tevF4RupUOUaCEAgFwns3dtm06YdtYaGwWaW/efwoEFV9uST/e3mm7Pfl1ycb69jQmDqQnDt2rWmnbDLL7/c2Q3jlDevSywe90dRYFK+ChnAhMrFYw3Ry+AIIDAFxzYuNUtgIo+h/7OlE251yMn48eNt1qxZKTWg5+VHH33k2EjuYSWdhT8JVvI4W7BggWNDuQJOSpWncJEErA8//NARthK1n0IVziUSkR566CHn32+++abjfeV6yOmn2LgvtSmBc+7cuTZs2LBUm+A6CEAAAjlBYN684/bWW8XW2NgvEuMZOLDKVq7sbzfcgMAUiQnp0gkEpi5AtBv27rvvOieKyVOJ07yiuGz971MUBSaNUrvCOtWQk238n3NqjA8BBKb4zFVQPdUakIjB4Qf+EZbXrp592lCbMmVK0ooVBidRSd7emgfXw7vrjRJjJCotXLjQ8S567733zgg5SRvp4QIJQgrDk7gl4Upe5Zl6lEs40tjlwbRhwwZHbNKztqe8Tbpe4tmtt96KbehlIrkXAhCIFYG///s6+4u/aLTa2iGR6feAAVX23HP97dprEZgiMymdOoLA1GVWZGS8/PLLzk4VCZajuGSD6ZN2cGVcRjHnEaFywcw5tcaHAAJTfOYqqJ7Km1Nigp7NFO8EtImmXH8KiRs3blyPFaYbhqbn6WWXXeaIQdokufjii512Mi3KgSlhS3kwtQYUBuc1XE3imsQiCU0qqlc5NpOtL10j7yaJTNiImc4o90EAAnEh8PbbLTZ79lEzG6pPysh0e8CAo/biiwNt9uziyPSJjpwlgMDUZTXI2Hj00Uedo3l1ugglPwhEWWCSIawvV5yglB9rkVGeTwCBiVUhMUSigt/hVvlKVhsXKnfddVdCrzB567insbkJs1NJsC7hyvUIVijZLbfckpEYJPFHYXDygNIzUGJOTyfCpTuPeua7nlbp1qt8TwpdVzL0qBaNT+KeXnrvaL71U7/X/EhUvPbaa6PaffoFAQhEhMAVV1TZ+++XmlnfiPToVDf69z9qr7wy0GbNQmCK1MSc7gwCU4JZefLJJ53fuu7fXnfKojjx9OlcAlEWmNRTGYky3BUqx3pk9eYbAQSmfJvx88erz0AV8iJ6WwvywBFL9/ASee5qQ2306NE2YsQIx6tHuY3SOY2tc48kXkybNs1JNXDDDTfYqFGj0uqw+iZhS+KSBC31MxVhK61GTl+sZ2qmdUtk0thmz56dSdOe75E4JsHIFZH0GamXKyC5B9K4G6Vurir9VN+nTp3qvCgQgAAEuiPwta/V2I9+1Gr19UrsHa3Sr99Re+21gXbFFQhM0ZqZU71BYEowK3poHz582D799FM7evTomS/02uXKNN4/ipNPn84SkFEm77Uo59xS+KZb3NwTMhZdwxF3fVZ0rhJAYMrVmU19XAhMqbNKdKWeb/KEleAgLzDXlpGgJA8hN5m1BCeJLsp3la4Xt+6VwHTfffeZDkxRziadxKbk4cnyCOpaCVsHDx50PJVcrylvow7ubnGT3SCR5tJLLw2sIZ1srPnS+pcNoDb1UtEc6rmvuessICWzBSRO6YQ/hS5SIAABCCQicPJkhw0adNg6OnSoQWHkIPXtW2lvvTXYLrssOmF7kYOUxQ4hMCWAry8ze/bscXb0dLKIHuZ6kOshn+zBncW5pGkPBOIgMLnDkzGpnVd9KZBBr6KfMngVRpfpjqwHfNwKgUAJIDAFijcWleszWp97Ck2ipE9AXit6yVspqCJxacKECU4bSsQtsUh2kwQN/X7GjBnn2VA6uW379u2OneWGwaUrbAU1nmT16rmrfl911VVJ81glq6vr3/Wcf/vtt035ryT2uZtJrpDkhZH6fP3113MaXrqTwvUQyCMCW7a02E03nbCaGuVeil7p06fSNm8ebFOmIDBFb3bwYEo4JxKX5N6tpJR6wEfZqyWKiyqOfYqTwJSIrwxd5VgoLy+PI376DIEeCSAwsUAkjkioQGDKbC2InwS6oA6ykCBy4sSJM55HnXMmafNDc6f2JTLJc0Z2ljyWJJToWokocSwakzzDlGtKIYZ+lGPHjjmbm2KWLOl4Ju3JS3/x4sXYtpnA4x4I5AmB5csb7UtfarCqquiFx2kKysoq7f33B9uECQhMUVySeDAlmBW5auskOZ0S8uKLLzoGGXlvorh8/etT3AWmuPffv5mkplwkgMCUi7Oa/pgUIsRhB+lz0x1BC0xqQ0JLT57e8rp1E4ArDE6iUi6kHVBeK71kMyYLBew8e+vWrbM5c+ack7henl+bNm1yhKXSUiXW9b/offTggw9i1/qPlhohkDMEvvOdWvvzP9cpmwMiOabS0iO2ffsQGzcueuF7kQQWcqcQmBIA18P3hRdesOnTpzvH4ioPU1AP+pDnm+a6IaD8Btpljau3mgx7GevpnobDgoBAHAggMMVhloLvoytOBOWFE/wIstdCGAJTqqOTGKNNEW3cSUjJhbBu8ZVYtmjRImc88kLSSzak8nkq8fmkSZPOEXUefvhhW7hwoV1wwQUOOglL+/fvd+zNoIQ3eZrJ3rn//vtTnS7nOomDFRUVtnfvXmccyq1FgQAEcpfAAw9U2/LlSqDdJ5KDLCk5Ynv2DLGLLkJgiuIEITAlmBV9WV+zZo3zkB86dKiTR4CTa6K4fP3rU9wTyEoUVegInnb+rQlqig4BBKbozEU2e6JNAIVhyUuEfIjpzUSUBCa353ruSmwaPDiaIRjpET7lJabxKGRdmz3u81hhgFq7CqdTUnAJNPpM00bm5z//eSd598aNGwMLies8DglFCr275JJLnD5JcHJ/SvRTrizlH3VFJeWAUqJxjUk2se6X19WYMWPSxcP1EIBAjAhMn15lH3zQz8xKItnr/v2P2M6dQ2zUKASmKE4QAlOCWdEu6apVqxxjwM0PIIEJgzaKS9ifPsVZYJKxKMOW3CT+rAVqiR4BBKbozUm2euSeoKVQLErqBKLq/aXcgRJjcsVLXAJMd95HEmn0d61hPa819tmzZwceEtd1lbjeY51/L1tXfVO/Zs6c6SRpdxOMu6cMynNQApqbRyv11ceVEIBA3Aj0719htbXyroymgNO3rzwqh9qwYb3ihjYv+ovAlGCaJSw9/fTTzq6OHqx68MpgwC0/d98TcRaY5HEn8ZMvXLm7PvN9ZAhM+b4Czo7fTSYtrxcvJ2nlG9GoCkyu1086uYviPndaw26YoMQ1vYIKiUuXlbyp1BeF+bmn17leWe77Tekjxo8fn27VXA8BCMSEwLPPNtrttx83s5GR7XFZWYV9+ulQGzIEgSmKk4TAlGBW9PBfvny585DVjlOu5AiI4gKMSp8kMGne4ygiahdU4lIu5LGIynqgH9EigMAUrfnIdm/0ee3m78l2X+LSflQFJm3kuSHe+eYlrrFHTSTtrk/6DJZ3k37Kw0mhdBQIQCD3CDQ3d9jkyUdt3z6Fx5VFdoClpYft8OHhNnBgQWT7mM8dQ2DqZvaVfHHQoEHnPfwlQpDnJvfeMvrCIs81zXmcigRQCUzl5eVx6jZ9hUBaBOSlpxAaRNS0sOXsxfIs1prIldw9YUxUVAUmjd3NxSSByfXoCYMJbaROQKH4mhvlQJP3kkL7KBCAQO4R+G//rdoef9ysqWlgpAfXu/dhq6oabv36ITBFcaIQmHoQmJR3yU2A6CZo1OXybIqSS3MUF1bc+qQvLLW1tbETmJRLQWs0rqffxW2d0N/sEMCDKTvco9yqvF4SbQJFuc/Z7FuUBSZx0QaP+9IzTWKTbC0Jy2zqZXPlnGpbtobCGfWeW7JkSfY7RA8gAAHfCfzkJ/X2ta/VW03NqZMto1yKig5bTc1wKy1FYIriPCEw9SAw6UE6ZMgQZ5dUrsHKESBjZ+fOnc6pGgqdy5XElFFcnGH3SV9YFCIXlVwIqYxfX7yVJ4F1mAotrokrAXnp6fNWa50CARFwT5NDfEhtPUhgksdrHDYj3BxF2vhR/h+JTZpnbezxGZDafAdxlT6HtdkqT9J77703iCaoEwIQyBKBX/+6xWbNOmrt7RKXirPUi9Sb7dXrkDU2jrTi6Hc19UHl0JUITN1M5urVq53dtOuvv94RmVT0cJW4pNM13ONaZfTI0ylRHH0U4+tzaO36PhS56WvO4mCAu4OXKMaR3b4vBSqMGAEEpohNSAS6ozWhz+p8y9uTKfo4CUxdxyiRyRWb9DfZXRI5JDpTgicgu0ge3tp8u+qqq5xN1zjZScETogUIxJ/ArFlVtmVLqZn1jclgDll7+0grwIEpkvOFwNTNtMhD6cMPP3R2/MaOHeuITYcOHXJ2z7SL5u6aym1Yxo9r6LjH0MoYkgEUx6TRkVypIXRKOQb0istpNuqrXNblXUeBQC4TQGDK5dnNbGwcbpAetzgLTJ1HKhtLNpdsMtlZEj3c3E1x8j5Ob/aye7VYawNuypQpNmPGjOx2htYhAAHfCbzySrPdeutxa2kZ7nvdQVVYUHBKYKJEkwACUzfzsm3bNtu1a5cjJklEklikfyfyVNKXfF0j40Z/d4931Y6PDB95OFGiT0Bu+frSEhePIIWIaL0hMEV/bdFDbwQQmLzxy8W79XzVRo9O0KQkJ5ArAlPnkcqzprN3k9aDnokkCk++HtK9QvaRNrXk0X/DDTdE7vS7dMfD9RCAwFkCW7e22pw5x62+fmhMsHRYYWGFtbaOiEl/86+bCEzdzLm8lz744APPLtj6YiThCZEpHm8unUzkhj1GvcfavVUOJrmrR+2o46izo3/xIoDAFK/5CqO3HHCQHuV84OWG0cnjJh8ThUsAkugmmzMoby5tqKpuiUxdN7f27dtnGzdutOHDh9uoUaMcjycKBCAQfQKHD7fbJZdUWn19XDyYlAuuwpqbEZiiuroQmLqZmU8//dTeffddZyfMa9GXI3k1sdPqlWTw92uXV8ZpXMLktLaUD8yPdRo8XVqAQGYEEJgy45bLdylkRyICYejJZ1lePuKlzZN88XjV2nBPpcv1ROFu2KA85jW/+ryULeMmRJf9mUxwcvMspfJ+ksik19y5c+2iiy46ZwE+9thjTrtq/4477iBXU/K3J1dAIOsEWlrMSkoOWUdHXELOOqykpMIaGxGYsr54uukAAlM3YI4cOWKvvfaab6KQwpkkApCU8ixwGYAyQroaPl69cbzcL0NNfZKRFofTibQrrT6nYhRG9UOIfkEgGQEEpmSE8u/vuRjy5fcs6hmrZ4Q8e7TBlc8nsHUWm8Q5VxKFy2tJ74WZM2fa5MmTzywhCUCVlZVWUVHh5A+VwKjNKPfwma4nz6oerRNxScVOFU+1IS+lyy+/3GlLqSUOHz7sbNBJ1LvyyivPE6D8XuPUBwEI+EOgrEyCjULkevlTYaC1tFtZWZw8rgKFEcnKEZi6mRZ9oXnxxRd9232RoadwJj3U8/lIeXenTYaMDBSJQZ1PAUpXHJKxlKykck3nOtRHGeJxOSWFk+SSrQD+HncCCExxn0H/+68vt/oSGxdvU/8J9Fyj+Eh40MYW3tPnstIzXvaHm78pjonC3f4PGzbMZs2alTQNg66XCKRTkA8cOODYN/JscovWyvTp0x2BSIKUa5e5gpQYyY7V//XT/bdrL+mn6nPtW9U3fvx4u+KKK8Je+rQHAQhkQGDUqEo7dGiwmRVlcHfYt7Rb376VVlsbl5C+sPlkvz0Epm7mQMbZM88846vx6rqpK2dOPpXOO4cyTmS4uIZIuoJSGNxkOLlH8sbBMJdwyZHNYawM2sgWAYmo6QrFXvoaxc8lL+NJ9d4ojru7PulzWiXfnqfJ5lKbN/pyryJPlGShUcnqy/W/63Ols42i9SYvHj8ThWutpusRLVFdtpJe6pMr9OjfEnNUX6YeQhKQXnnlFUeUcr3ajh07ZsuWLXMEohdeeMFGjBjhtO3mc+rp35s2bXLEOnnqu55hWoeqa+nSpbm+hBgfBHKCwKWXHrUdOwaYWe8YjKfd+vWrtJoaBKaoThYCUzczI4PgkUcesfLycl/nTg/xXE/KHIbB5uukJKhMY1DCbxlXUReZ5NquMAi+aAW9Kqg/WwS8HEkfpjDVmU8+tZuNsbqnyOHBdHbVabNB4oOeWeTly+zTSsKI1paEF7+e/apP89I1/5V+53p1d/aYlkAozySFnunZ3vmlz0Kd5KaQOC+CsNJArFu3zhGBVI/GumDBgsygdbpLdpPsXIlY+rlkyRLPdVIBBCAQPIExYyrt00/7m1lp8I15bqHNBgyosurqYZ5rooJgCCAw9cBVyQqV28bLQ7xr9bkazuS6nLs7ge7Om4zczm7YwSzj4GqNw6ly+lKh4vdaDY4qNUMgPQJeBKb0WuLqOBCQh7GeMXru5HPIeee5Egs9CyS4dQ47j8N8Rq2PfobkuvMiO8gVkWQHqrhCoP7v5n2UJ5Duueuuu9L2ekqXY1VVlSMySSCWYDVhwoR0q+B6CEAgBwj8+7832Fe+UmsnTsipojAGI2qzQYOq7PhxBKaoThYCUw8z8/TTTzviiJ/GmgxAua3HWXRxkUlMco8FzuUjgbX7qBK1nExi7npZydWdAoFcJYDAlKszm/649MyRR4dCceRlks+JqzvTc0+JSyVBc/rU8+cOiS3uRqAf4YUSQ+UJr/xHek7LO2n48OF27bXXOpuXL7/8svMcl1CqZ7rm8frrr7eRI8M5zUmfrc8995wjaKkPyj06dOjQMzmqdFIcBQIQyF0CL77YZLfffsKamyUunc3LFu0Rt9kFF1RZZSUCU1TnCYGph5lZvXq188D3w8hwm5HAJIM4jruubuibDHyFZQWRqyCqbxT3SGyJTH56tGU6XjeBq9YRXygypch9cSGAwBSXmQq+nxKX9Dmsn3F8jgZByPWSGTRoUCSeT0GMMcw6JQK5J9xqraWbP6nzJpxspRkzZtjWrVudemQ/3H777c7PvXv32nvvvXcmFE9tjh071knaHWT59NNPnTBA2aP6bJV9o03PqVOnOknAJbBpY1W23uc+97kgu0LdEIBAFgls395qM2cetebmQTEJjXNhtdpFFx23/ft16h0ligQQmHqYlZdeeskxYv3cIdVOlR7cfsX2+7Go5JKtlzySFNImQU3GhptM0g17089cCX3LhJuMMTFRKFq2iww/rSXyLmV7Jmg/DAIITGFQjn4b+rKujQ69ENZPzZfryapnN4Kbf2tYXLWRo5fsIXkfpSs0STCSaCMbctu2bY49OW/ePMeDSaKgvOT1N9Wvta2fXnIWvf3227Zv3z67//77uwWhfmzfvt2x5TQe96fGKxtPP5XjSafJqTz00EP+QaUmCEAgMgSqqzts6tSjduiQIiD6RKZfqXWk1S6++Lh9/DECU2q8wr8KgakH5q+//rodPXrU12SZMjD0AM803EpGiQwRGT09edLIAJdB1F2iTze0TXXJyJCoJENH/3cTT7r1u6eHyHhN18AKf0kH16LrOh+FJO1uIlLtWKdSJI6RoykVUlwTRQIITFGclXD7pOemPsf0rNKzLQqepOESSNyavE+0QYT3UjCz0dnmkgCU6gaT5kTlzjvvdDyVNm/ebJMmTbIrrrjC+f0777xj8iSSUOp6oC1evDjjTSMl1H7++eed94ba7K7IM1/tdZemwc2nKRtT9p4EMSUcp0AAArlF4Oqrq2zr1t7W2Jj9TfP0ybY6Sb5Xrx5sc+fG4dS79EcY9zsQmHqYwS1bttgnn3zi666ge+JX5+NhU1lEbliajBYZ2DJKXLHH3dHtXI92otSWBCZ3p1cGuu7X793Qv56OMXYThqbSv3y5Rm7l4p/tneJUBSbNs3uCDeF0+bJKc2+cCEy5N6fpjkjeIHp2KYl1Pm90dOUW57D7dNdANq+X8KLPIQl5qaw/bSYqcfa4cePszTfftIMHD9qyZcvODGHNmjXORqFsMF176aWX2pQpUzIe4sqVK52QNm0Idicw6T30zDPPnHeaXXeNqn8at/qovo0fPz7j/nEjBCAQHQL33HPCVq8usObmgdHpVNo9qbUBAxps9OgC+6M/6mO/93t9rKgo7Uq4ISACCEw9gJUb8c6dO30PZ9OOowwBffl3T1nrbjfJFYr0s/MpJKmsB1dc0LUyNDqsNAAAIABJREFUiFxxSm1yhHEqBM+/RvOg+UvVcyizVpLflYrA5PZVBqcMRH0RSdU4Tt4DroBAeAT0xU6ivJ/58MLrPS15JaBnlz535T3CGjiXpvLlsHngdYUlvz+VZ65bi4RQeYTfdttt3VasjUEl15a4pOfy/Pnzk3eimyvkaf/CCy+cSRR+3333JbxSnlTvv/9+2htkrh2qdab8URQIQCC+BL785Rr72c9a7ORJJfXOhdJkffvWW3Nzk33hC2X2x3/cx2bNikuy8lzgn3gMCEw9zK2SHephHFSuB+0MaUdJhouMjc5ikx7o7u6RG/+f6TI8ceKEY+xEKe9TpmPJ9n2uK3u2cx8ly8EkA1dfyGQQuvMexfxf2Z5P2o8HAX2GKawYcSEe8+V3L91DDRCYzifrfq5rEynbnrV+z3uU6tMalNApD7pkRc9enRI3atSoHi+VuKSQNeVd8sM+27Nnj1VVVdk111yTsN21a9c6Hs2Z5hUVA4X5yduKAgEIxI/AP/9znX3jGw1WUyNxqVf8BtBjj9vMrMERm8rLzfbvJ7Q3mxOMwNQD/QMHDjhx82F4+0gwkNgkAUOeRzIWvQpL2VxYudq2DELNVSpGZpAM1Ad5JLk7153zkWgdyRCUwdp57WpdyRNEfZdXEwUCcSGAwBSXmQqunxLN9dlGiNy5jN2we9kM2gzLVDwIbuZyo2aJRnrOJhOC9OwdOHCg3XzzzZEb+MMPP+wpV5ebB+3WW2+1cn2Do0AAArEh8NRTjfaFL1RbQ8MQM8vlWLJ6u+eeZnvyydRy1MZmAmPWUQSmHiassrLSXnvttcA8mLpr2s2dFLO1lPPdlXGlL7oyHqMg0HTOr+SKSW74pXb6E+WJ0G63fq9wIwoE4kIAgSkuMxVsP91TvRCZzuWsDQdtfmiDCi+vYNZgKp9B8kTXM1bhbjqJLUpFOaDWr1/vPPu9iJCyT2X/LFy4MJTN1ygxpC8QiCuBpiYd/HTY2tqUcyluJ8alS73Gvv1ts7/4izgmL093rNG9HoGph7mRh4ji2jM98S26007PMiGg3XOFLmbbe6lr391TBSU4yfBL1r9UDOVM+HAPBIIiwJoNimz86tXnsEKVJPRTzhKQuKENBldkSiURNfxSI+B6/yYLjZcAOnz4cCc8LsgisShZ+F2i9nWfNk0lMHkJp5QntJhccMEFNmbMGKcvqZ6uFyQX6oYABLon8Fd/VWt/8zetVlub2549gwadsH/6pxL7jd8oYzlkkQACUw/wZcjqZI5kX9izOH80HSIBJVOV2NhdQvYQu5KwKeVWSEUM1ZcQGYcYhNmeMdpPlQACU6qk8uO6qIQqR5G23isKlQsjtD+K4w+iTxI0ZQ/2JGq6IpROcAvaQ1ihbjNmzLCpU6emPVxtnG7YsME5kTFZuF+yyrXhJu85/VRdY8eOtQsvvJDwuWTg+DsEQiSwYUOz3X77cfva1/qaRKampgtyOkSuf/+jtmbNAJs7t3eIlGmqKwEEph7WhL6IKwEjX8R546ST4DMOtPQlRAahF1f5OIyTPuYGAQSm3JhHP0fhhgPjyXQuVd4rfq6yU3W5gqZEO3mIuV5inVuSACVvniuvvPK8Duh+bVaqKI/TAw884KmTr7/+uh0+fNjuvffetOs5dOiQ7dq1y/QzmUdWOpVLaBIX/ZT33OjRo+2iiy6yESNGpFMN10IAAj4T+N736uyrX222/v17WV1dvbW3S3iJVgivn0MuK6uwvXuH2ogRuZbE3E9KwdeFwNQDYx39+uqrr3re5Ql+GmkhaAK5tissg1e7jnw5C3rlUL8fBPjS7AfF3KtDXpvyHMHL+OzcytNWx953Pvgh92Y+3BHp80dFwolerseO6yXm5sBatmxZwpMuJbwsX77cOX1Np7B5CU9TP9yDYFKloPZ1KrKEJfVdY1Dfg1ojas/1blLY/j333JNqV7kOAhDwSKC2tsOWL2+073yn1nbvHmq33XbCnnuuxMwUMtaeg6fHdQbWbqWlldbQMNwjRW73SgCBqQeCn376qb377ru4mntdZTG/381xlGtijFzlZWQSShHzBZoH3dcXPHmSRiG5fh7gjtUQ3XwwfnpjxApAp85K6FCSaVgEN4OJ8jHJe2nKlCndhqzJ42ju3LnBdaqbmiU27tmzx/bu3es854uKikIP8ddmlnJSjRw5MvTx0yAE8oXA1q2ttn59k33nO/V28GCbDRhQYo2N7faVr5TYT39ab5WVOvUxl0+Oc2e6xSZMqLY9exQGSMkmAQSmHujv3r3bPvjgg8Dj6bO5AGg7OQEJMTLMvOYrSN5SuFe4JzJpt5sCgSgTQGCK8uxkt2+5ugGQCVUJHRKZCOvPhF5q92i96eV6zbmeOt156ciOfOedd+zBBx8MVSB/+umnnWT4EpaUNzJbSd/dPixatCg1wFwFAQgkJfDJJ222fn2zPftss73ySpPV1Zm1tJRYc3OBFRU1WWvrUDNrs8LCSisuLrDGxnzx6DlppaX1duzYcCsrK0jKkQuCI4DA1APbX//6187OjxJmUvKTgIxH5frIVRFG4pnXE2Xyc2Uw6jAJIDCFSTtebSEwnZ0veS/Jyy/XNkOitCJlD6i4ibwl6l1xxRU2fvz487pZUVFha9eudULRlyxZEvgw9DyX8CVR58knn4yM3SJm8uAiH1PgS4AG8oTA8OFH7OTJQmts1PdT5VRyvZOarKjo5GmBSTCqrbCw0dra8kVgMuvdu9p+8zfN/vVfOWk2m28HBKYe6Os416qqKkKIsrlCs9y2DHbt/AV9Kky2hilDVHlMFFIRVD6GbI2NdnOHAAJT7syl3yNBYDpLlLBnv1fX+fUdO3bMEXHk1aznpwS9pUuXnnehPIR1SExHR4cTOqf8S0GWAwcOODlDb7vtNlPbb775ZmQ2R/Ue1UbtrbfeGiQC6oZAXhA4cqTdxoyptKamRKKRPpNOWFvbsLxgkXiQHdanT6X96lcD7K67Sp1LDh1qt5EjSfod5qJAYOqB9gsvvOC4Qkf1WPowF0o+tpUv+Sz0pURrHE+9fFzl8RgzAlM85ikbvURgOkudZPjBrkCJRe6Jctp00tpTfqFRo0ad1/BLL73keD/Lw0neTbNnz/bUuUceecRpa+zYsefVoz6tWrXK2Qy77777nNQOyr0UJU82bWTdcMMNNnx4/nhSeJpwboZANwR+8YsG+4M/aLS6usEJrmixwsLjeS4wCUujDR5cbffcU2YvvdRkhw+32dixRbZ7N7mZwnpjITD1QPqZZ55xdqdILBvWcoxWOzIOZVD269cvWh3zuTcS0iQyKQwwW3kafB4S1eUYAQSmHJtQH4eDwHQWJifI+biweqhKHkISjiQy3XnnnedduXnzZtu/f7/zPJW308033+y5YxKQysvL7brrrksoZukZLk9ktSVxS6KTwt+jUsRMttSCBQui0iX6AYFYEli27IQ99ZTe230SCky9eh2z9naEXLNjp8MHdYJesfXrd8Q2bSq3qVPzIdl59pc2AlMPc/DYY485D0S+dGd/oYbdAx2z64ou+RA6ppOYNE6O+w57pdFeKgQQmFKhlJ/XIDCdmvd88biNyirXBpQEpsWLF5/TJeXt3LJli+M9JK+defPm2dChSrjrraxfv96OHDli999//zkVKVfoxx9/bDrdbtKkSTZt2jRbvny507eo2K5uKL7CCm+66Sa8mLwtBe7OcwKDBlVYdbU8cQoTkGi1goKj1tExIs8pnT/80tIa++3f7rAf/nAAbEIggMDUDWQJDBKYOO43hFUYwSa0+6c1kC+n8cRpvPoipbnJ5RKmqBlmW+6cpdumvqhJ/IzKF6ZcXntxGxsC06kZ4wS5cFeuPHIuu+wymzhx4pmGlbPz+eefdz6r9JySx9GNN97oS8ckLg0bdm5elUOHDplyhbrhenPmzHGELXkwRcXzWhz0+X3VVVc5oXsq3Z245wsoKslbAn+5/q9t1siZTuRBh7U7P9udf3ec/t3pnx3t+uu5vzv9/7PXO1ecc43+tmtzuY1tWGQdHZbgpesT/b7r705dp5L8+nPrPHy43R5/vMmam5XcO5FQ0mYFBZUITAnfBW3Wu3el1dePsMJE2lzevnOCGTgCUzdc9UB87rnnIvOQDmb6qTURAT2UFGrgJvLMB0px+nIibyvNUZzEBvU37iWbY9DuvL44lZaeSthIgYBLAIHpFAnZLPpMjFLenVxdpe7psrfffvsZG1FCyrPPPusMWaFpOiBk4cKFgW1SyitIaRxKSkqcHIry8pRwo8Ti6l9UvJG1Li+88EInfxQFAn4TaGptsp9u+Xf7hzd/YNVN1TagrP/pJgqs4Mwp9QXW6Z9mdur/Le0tdrzpRFpdavz3f7SmrQrzLE5w35lWktSZ6nVuNV2vbzYzbbImyifUbmZHzAwPpkST0Lfvcfv+90vsd34nUXhhWkuBi5Ot8o5sfmuI8PRUVlbahg0bMNYiPEdBdU07kzLeomKgBTXOzvXGSWDipKQwVkS02iB5cbTmI0q9QWA6NRt8Lga7KrXOZC7rWTlkyBC76KKLnNPh3OIm9Zbgo2sVFpcoX5LXXso21Wv79u2OkKWXPHolKt1xxx326KOPOr+LkgeT7Klly5Z5HTr3Q+AMgV1Hd9sP3/mJ/eL9h62stNTqCxrMwkits+J/2Innf9/MspmbVQKSEnwnErm0mVmBwNTte6XJLr20xrZtI9l30B8neDB1Q1gJGt97771IJUkMejFQ/ykC8l6Sy3mUEmQGPTcymmWkRsUo7Wm8fJEKejVEr34EpujNSVR6hMB0aiZ4jwS7IsV35syZdvHFFzteQ26R6CR7UeFfeobKbpCX7dKlS30LsVconPI6uSe+6uAZeau5NoreA0rnoBPalGBcof1ROv1Y9sWMGTNs3LhxwU4Stec8gec+fMF+vPlf7c0Dm8x6mzX3ajYL8fT5gud/z46v+Go34Wlh4G9QQLSZlffQ2CEzGxlGZ2LZxoABlbZy5UC78cboHIIQS5BJOo3A1A2gXbt22bZt2/BgysVV38OY5L0kY23gwIF5NXLlYNK44yCsHTt2zJQsNJ88zPJqMSYYLF+e830FdD9+BKazGyM6CTTd/GasrOQE5B0kUWfJkiVnLlbY7saNG+2zzz5z/qZrJPhI+Bk5cqQpH5JfRUm83333XcceTTS/slsmT55sslv1LJfYFKV1IDbiItGNAoF0CTS2Ntov3n/E/vntH1lVQ5XVFtRZQe90w8zSbTXx9QXrH7Ljj37bzLLzHeFUAm+FAZ4Vuc/vqQQmnSIXovLmD96Qaqmz++5rseXLB4XUXn42g8DUzbzLe0kP9bIyJVKj5AsBfZFVnpd8zPUiw1SGoAxnjV/GsgznqBU8mKI2I8H3B4EpeMZxbQGBiRPkgl67EnAmTJjgnNDmFoXEud7OEk8UBiZPHT0/7777bl9txx07dphe3eXX0ufj6NGj7eDBg44XVRQPp9Gpe9dcc42Tj4kCgXQIPPTk/2Mv7H3J2krarKAoO8KS29+Ct5ZawbP/144dzUaIVZOZVZvZucn+z2d5+HR+pjBiBtOZyahcqzDCw3bo0HAbMQIRLqhZQWDqhuyrr77qGA+dXaGDmgTqjQYB10DMN++lrvQlMsmgVtJSeQrplS2hVeEHXXdiEZii8X4JsxcITGHSjldbCEycIBf0ilWi6ltuucU5FU5l3bp1Tkhi1+eifqeNGb/zDWnDc9++fd1ufOmZ7YpbErui6N2r96lC98SRAoFUCfz5y9+2/9z2S6srrkv1lkCv6/X+Ddb+6I/sxPHwBaaCgmPW0aGwrp7zPxUUHLaOjiHd5GgKFE8sKi8pOWmTJ7fYG2+UW9++2RUsYwEsw04iMHUDTkfNSnCIUhx7hnPMbSkSkHAhMYVTeM4CUy4JGawyDMMumg/tBivso3NBYAp7JrLfHgJT9ucgqj1AYDqV4Fuflcqhp2cYxT8C2miRgKMT2lTWr19vVVVVCe0EiTzy0lGInF9FIeGvvfaak2C8pw1Pta33ggSuqNowEupuuukmJwE6BQLJCPxsy8/t/13/v62ud50OfotEKdo9y5r+7edWUxO2wCTvpWMp5VYqKDhiHR0K4espjC4SOEPvRO/eJ+3KK1tt7drBVloakUUVOoVwGkRg6obzihUrHEMtiiFC4SyN/GrFPXa4q5iRXxQSj1Zf7pWbKWyxVeKWitrtbDAjMOXfqkRgyr85T3XECEynSCkESZti8qrJxxDvVNdLutdJuFFY1+zZs+3NN9+0ioqKhEKPBCB5vT/00EO+5D86fPiwExZ39OhRxxaVuKTNnjgXCUwah067o0CgJwIv7l1rDz3xG9ZW1m4WpUwN+y625h88Y/X12RBJlVtphCVT2woKKk/naSrN80XWbL16HbP29lPeXBKXrr76lLjUO0s5vPJpQhCYupntxx57zPHaiFKixHxamGGPVYaP5lpCCuVcAvriIuM5zBPm1J5EBeWSkNAko9T90oTAlH8rFIEp/+Y81REjMJ0l5YZ561kmoSnsTYFU5yxO1yk34bXXXmsHDhxwXt2Fi2uTSs+ohQsX+jK8TZs2OafThfnc9aXjPVQisW7ixInn5LIKuk3qjx+BXUd3283/udjqi+qtoDhaXiZtBweY/eMGq6lJlgfJf+69elVae7vC43rODZzqdf73MLs1FhUds9ZWsTnFZ+DAKlu2rMh+8QudutfbrrnGbO3acsPJN5x5QmBKwFku0Y8//vh5oTnhTAmthE1A811TUxPJxJhhs+iuvbC/4OuLkvJAKZeEkpZqfmTYS2hCYIrKqgivH2Gvv/BGRkteCSAwnUtQoXL6Iq/nmsKlJHqwUZbZKhNLPXskiigHUk+hZ2I+depUmzJlSmaNdblr+/bttnPnzsiGu2UySDGaMWOGjRs3LpPbuScPCNS31Nv1/z7f9jZ8nLWT4nrCXHSyt1V/6y1raZEnUbiluPi4tbTIi7HnE+wKC49aW5tElvzaMC8tPWLDhxfYkSOF1tBQZNdd12qvv15uq1Y12de+dtK2bRtqMXcCDXfBeWwNgSkBQBkUzz33XFbyznicT27PgIA8dGRIZiPPUAbdzcotmXh4SSQSV3256e6lwST68qNdYzeniK5RXeqD5khGqoQmEvBnZSlkpVEEpqxgj0WjCEyJp8nlor9KnJfYREmPgBi6J8RJXOpJqJMdsWDBAvPrkJBPPvnEtmzZklPhjto0kjfY8OE6Qp0CgfMJ3PHIvbbpyDvWXNwcPTwdZmWNZVbxtdetvT15qJr/A6g1M+ViUshX96WoqMpaW5V/qedk4P73L8waxUGxk2dzDvbrd9TeemuQrVvXZF/+co2tX19u117Lcy/MWencFgJTAvJHjhxxkipGNVFithZLLrYr7xiFYCn3UtzzGwQ9P8ovIY+iVPOSiatEIvd6hb3ppdL1p2u4aw70b+2+S0zqHOIhYUkGqupDYAp6tqNVf7bygEWLAr1JRACBqft14YbM6XNUn6u5kMcnzHeBNhv1rEqWLsH1Grv33nt9655yL+k041yyQ7VJtGjRIjbzfFsluVXRV174n/bIzuXWUKyQpgiWdrOhHRfYwa+/ZHV1SvIddnKoRisqqrHW1p7zPxUXH7OWFgkvAyII0fkGYGaa4z4Z96+4uML69Suw6uo269NHOeqKrKam2TZsKLfZs4utubmDPEsZ0/XnRgSmBBy1c6RjYfGQ8GeRRbkWecpIZMJ7KfksydiWAKQ8VWKml/4vwafrzq7EIH25SXU3Vwa6+5JBr38nynXhJrKV0c37M/mc5coVCEy5MpP+jwOBqWem+iwVIyWK1hd8koCnvgZlH+g5k2xTRXyHDRvmeOf4VfQMXblypbOpkytFm0733XdfUp65Ml7GkTqBH7/zL/a/XvuONZY0pn5T2Fe2m40tGmNVf7XKDhwYfI73TDhdOanjHJKeJNe793Frbk4eShdOnzu30mh9+ui7QZNpr7mtLVmYYdVpEUpeSBLz5LUkz6x2Ky4+Ys3NI6yursM++qjVPvywzXbvbrWvfz2XvbbCnzEvLSIwJaCnuHfFv+fSzpGXRZKr97qnvnT1lMnV8Xodl76oyECUwevmSJKw5HomyQh3xSYZ3EFxldjg5mPyOibujwcBBKZ4zFM2eonAlBp1cZJnqD475QmainCSWs1cJZ6zZs2yMWPG+ArjkUcecTZpciGHluwE5U988MEHfWVEZfEnsGr3GvudlV+yptImsygflNhmNrnPJKv+uyds504Jv2GFX8lzv8YKCtqttbV/Us+fXr0UPSAvoUGRWByFhVXWq1eLzZ7d2774xVKrre2wb36zxWprE/VP/VZi9w4rLKyw+fNL7K23Wqy+XpENiogostbWfjZrVq1t3txzqGAkBp/HnUBgSjD5inuXFxNH/eb2O0NGoYSSXNohDHrGtAMuryV9WZEnU+e8HjpFR19gXO+mVL2X0u0zSb7TJRb/6xGY4j+HQY0AgSl1sm7I3MiRI+3gwYMI9amj6/FKfT4pPM7vU/uefvppp85kHlQ+DSPQaly74M477wy0HSqPF4H3Kz6weT9fZB1lHZ3T6URzEK1mMwZOty1/8p9WXS1PmaCTaDdbSUmtNTUpH1VpGoKRPJ3azExeVtkubVZcXGk///kge+ghjcHs/vtP2OOPS5xzQ+Sqrby8zZqaWq2xUdEREtH6We/e1fZXf1Vkv/u7ZTZ06BFrbR1sRUXHraOj0L7xjVL7y7/UdZSoEkBgSjAz69evd45IJwQnqsvWn34pp5CMt1w6BtgfMt3XIi8mvTckMilvVTYKAlM2qGe3TQSm7PKPcusITOnNjr7oi9ngwYOdz3Hl+tFzkCTg6XF0r9amigSg2267LbMKerhrzZo1zqaN38KV7x1NoUJtQGnTduHChSlczSW5TuDvN37fHrzsfrv5PxdZZftRKyiW10q0S0drh80qWmgbv/Jda2wMMlF9m5WV1Vhz86mco83N6Ybj1ZhZi5mVRwRoow0bdtK++c2+9vWv11i/fr3syBH17VSCbp3+9pd/2cfuvbfMtm1rsd/+7QarqtKYm+zii2vs448vsMmTj9ru3X2suPikDRxYYI88MsjxbqJElwACU4K5ef755x3Pllx4qEd36WW/Z8pxIKMHD6b05kJhcvoykihHUno1ZXY1AlNm3OJ8FwJTnGcv2L4jMGXGVx68EpiGDBliFRUVpATIDKMj1o0fP94uv/zyDGvo/rbly5efyXvoe+UhV6j8ifKcu+6660JumeaiRuA7r/2d/d/Xvmt9i/taS68Way1tjVoXE/ano6XDJn74Ffvwv37XTpwIwjuo47THUq0VFhZYW5vC8DJJhJ3aaXNhQtfJdqWlLTZ2bKHt29dudXVnBbqSkpP2139daF/9al+rrGy3iy+utPr6U3/v0+eIrV8/2L773Tp7/PFG+9d/HWhf/GJZmF2nrQwJIDAlALdixQonIWYuuCVnuC7y4jaJSwr50k4uJT4EEJjiM1d+9RSByS+SuVcPAlPmcyp2SmStzTR5l8juoaRHQPxuvPFGu+ACnSrlX3nzzTft0KFDWdvI8Wsk8pjThq1C6q+66iorL4+KV4VfI6SedAj881s/sm+u+0vrXVhsLaWtVlAUfc8ld3wdzR02/MnHbPerVwYUHtdsvXods8LCUmtpkbiUaUIqJQLXKW3+fialM89drx04sMoKClrt2muLbc0apdgos7o6CUXyQmqwW25ptJdfPvVdTOFwR4/qc6LRBg6sszfeGGJlZQW2dWuL3XHHqTA7SvQJIDAlmKNHH33U8WrJhcSK0V+C2e2hwuQ0zzKuybmV3blItXUEplRJ5c51CEy5M5d+jwSByRtRCQDyLpG4xMEm6bFUyLg2qR544IH0bkxy9UcffeScZCxRJs5FwpL4zJw506ZOnRrnodB3Hwis3P2s/ffn/8yONx23jr5K5hyvIoGp5dtvWn31hWZWHEDnlWupWhKLx7rrzUyvqAhMLTZo0HGbMKGX/dmf9bMbbuhtjz3WYD/+caMdONBmtbUl1q9fo9XUnPJauuuuE7Z6dbtNndpua9YMtgsv1AlylLgRQGDqMmPyanniiSeyll8mbgsoF/qrUAG9JDQp7xZCU7RnFYEp2vMTRO8QmIKgmht1IjB5n0f3hFDl1WNjLXWeElDETB5MfhV91q1evdrZ5IyzR5mEy5qaGlu6dKlzoiwlfwnUtzTY/3jx67Zi10qrK6yPRb6lRLPVdmCMNf3Dk9bcIIEpiCKBSQm6vQpD8l5SmJxXocqfMZaU1Ngf/IHZ979//ufAoEEVNmlSob37bovt2DHUJk4ssm9+s8Z+9rMG27lzqA0YEB8PN39o5U4tCExd5lJfXpWDiQdi7izyVEfSWWiSyESS91TJhXsdAlO4vKPQGgJTFGYhmn1AYPJnXiQG6Ch5HXqh3EyU5ARkM0yfPt3JweRXkbgk4SruG10ag/I0ktTbr5URz3pW7V5tf/r816ymvcZaeivxdHxL09r7rP3Zb1tTg1cBqDsGfnkwNVhxca21tERDYOrX74i98Ua5XX55kS1YcMzefFPpSU55Ky1efMw2b26xyspzk6a3t5vxGIrve0U9R2DqMn9KdvnGG2/EPu493ssyu713TxDMVhLr7I4++q3ri5CSjCMARn+u/OohApNfJHOvHgQm/+bU3WRRaBaHnCTn6nro+BVa+Pbbb9tnn30We3FJ5HSIysUXX+yEx1Hyj0BDa6N99YX/GXuvpc4zV/v9n1jrbp2CGFSS6WYrKKi2jg6vwlCjFRfXRERgarTLLquzrVuHWGGhcsoV2KpV5TZvXu/8e1Pk2YgRmLpM+L59+2zLli0ITHn2RnCH64YKkPg7ugsAgSm6cxNUzxCYgiIb/3oRmPydQ3meKCeTRBNE/O7Ztra2muyFO++805dyrVkyAAAgAElEQVQJkO25efNmh3suhClKrNTJepdccklKfLS5O3x4kEe/p9QNLvKJwLz/uNU+qNpm7WXt1tHWEatk3t0hqP7TjdbRcpGZBZUTqMmKiqqttXWYx1lossLCamtr81qPx24oFXrfE/a3f9vb/vAP+9jMmUdtx45Wa2wc4b1iaog8AQSmLlO0Y8cO08uvHanIrwA6eA4BvqxEf0EgMEV/jvzuIQKT30Rzpz4+s/2fS+XPUXJmeTFhCyXmKwHloosusiuv1IlS3oqeaatWrXLCE3PBc0y5THW63vz585OeridhbefOnabPeJ0wd9111zkcKPEmsPHAW/bA41+w2pI6sxqzjuIOKyiNbz6dxhd+y5pX/4G1N48NcGKqrbCwyQdhqNkKC0/4UI/XobZbQUGFHT8+wgYOPDX3/ftX2O23l9jDDw9y/v/7v19tP/1pvbW1jfTaGPdHjAACU5cJUf4ld/cuYnNFd0IgIKNau4dxP70lBFRZa0LGuHusdtY6QcOhEkBgChV3rBpDYApmupSPSbaQip6HueBV4ycphYBde+21NmKE9914reGnnnoq1ofLSFSSV5deyh+lvFQTJ050wtm7Fl374YcfOsKS1pmSmes6N0Rzzpw5Nm7cOD+ni7qyQGDpr+6x1w9ttIGFA6y64KTjxeR4MxXHT2hq+eBGa/j5d6y93r98a+dOiU7VqzCzwWZW4nG2WqxXr2PW3h6mR6CSivcxs875+07anXe224oVp8QklX/8xzorKDD7kz85dUJmUdEh+/a3+9u3voWo7HHSI3c7AlOXKXn22WfPPPAiN1t0KHACx44di/3pLYFDynIDCExZnoAsNI/AlAXoMWkSgSnYiZInikQDiUyFhUGFhgQ7Br9rlyiiz6SHHnrIt6rlwaR64+jBVF1d7aSVkKA0evTobg/J0QEdu3fvdsQliVASlrqelKf3s0IP77nnHt/YUlF2CLz40cv24BO/YWMGXmQHaw5aa1urdUhbiuGhgi1br7eGn/+NtdcFJTDVWlFRo7W2+pFAvNUKCo5aR4d38Tu1lVNv5eW1dvJku7W2SijSq94KC0/aH/9xH/uHfxjQbTXvvddqM2YUpdYMV8WKAAJTp+nSjtSKFStivYsUq9UXsc5qV007tjp2mBJdAghM0Z2boHqGwBQU2fjXi8AU/BzKs0T2Ua6EcHklpjxVCh1csGCB16rO3P/+++87wkvcQhIlih0/ftwR27rzcjt48KDt2bPHDh8+7AhLEtF6OqlQz3jltiIHmG/LK6sVrf34Ffviit+zpsJmaypqympfMm28Zft11vCzvwvIg8lP7yWNsM0KCipDEpharVevSnv99SHWt28v+9a3am3Nmia7+OJCe/TRgTZjRnGmyLkv5gQQmDpN4CeffOIk+I778bAxX5NZ6752apV7on//GG6vZI1a+A0jMIXPPNstIjBlewai2z4CUzhz44pM8lTJdxtJa27KlCk2efJk3+BXVlbahg0bYicwaWNOgtHixYsTslDaAXlnSSxK9WRerbVZs2bZmDFjfONLRdkh8Hdv/IP97evfs5aSlliGxrnUWndcY/X/9j1rr/c/dLOoqMba2xutvd3r6XFub9vN7IiZ+eHBJPGrTcFsZxZQSYm8o4qsuXmQ9e9/zL75zd72Z392NsTt5ZebbP58r2F+2VmvtOofAQSmTiw3btxoOski340n/5ZXvGrSl1jtHibKGRCvkeR2bxGYcnt+E40OgSn/5jzVESMwpUrK+3UKcZKYoJC5fN6IkaezvJcGDhzoHWqnGh577DHHS6wn7x5fG/ShMm3MTZo0yaZNm5awNolmSj2QjjeSBKZRo0bZ7NmzfeghVWSLwFM7n7HfW/VH1lrWem5qnmx1yEO7rbtmW/2/fN/aG/wWmPz2XtIg3TozF5gKC49aWVm71dW1WYeqc8QqxTc22+DBJ5zfnThRbDfc0GGvvlrugSy35ioBBKZOM/v00087xhN5BnJ1uXc/LjenwuDBSrBHiTIBBKYoz04wfUNgCoZrLtSKwBTeLCpMTienffrppyl7o4TXu3Bakpez1tyyZct8b1CJvlV/nE5Rk8Ckk98SJTvfv3+/bdq0Ke3xSMBUHiaFyVHiS+DTkwfsyn+5zlr6tsR3EKd73rr7Kqv7yT9Zh88CU2FhjXV0+Om95ApMh80s05PZ6mzKlAZ74YXBdvPNx23//g5raZGHUpmVlR2z732v1KZOLbKbb66yHTuG2uTJ5FCK/QIPYAAITKehamdOJ8jl865cAOsrNlUiMMVmqgyBKT5z5VdPEZj8Ipl79SAwhTenCodSnh15mMRJBPGTkMYuMeWaa67xs1pHWJIHk7yi4uTBpPxLDzzwwHkbsxKIlNNUSbwzSVyuxOFK9I1Hua/LLPTKJv7zNDvaqyr+HkwfzrK6H/3AOhr99GByQ9n8ODmu69QeylBgarLS0uO2fftQ++Y3a+3xxxts4cISW7++1WprB9ikSTW2a5cfichDX4o0GDIBBKbTwJWAcNu2bYTHhbwAo9IcAlNUZiJ5PxCYkjPKtSsQmHJtRv0bDwKTfyxTqUlf/CUe5Ku3rwSmK6+80vHk8rN89NFHpkTfqeYp8rPtTOuS4Ki1cNddd51XxebNm00eTJmOR95yCpG78MILM+0e90WAwBee+qI9u3+NFfRWeFV8S+tHM6zuhz+2jsaLfRtEMN5LbvfkwTTM0lP22m3AgCr76U/72/33l1p5eYX99V/3ty99qY/dcccJe/HFZvuP/+hvn/tcmW8MqCh3CSAwnZ7bV155xWQ4pRMnnrvLIv9GhsAUnzlHYIrPXPnVUwQmv0jmXj0ITOHOqQQWMZe3d5w8bfyipM+ie++9NyOvnJ76IA96cY2Tx45C2bQehg0bZnPmzDljPyth+bp16zzlk3LDMa+66iq/po56skDgXzb/m31jw19Ya0lrFlr3r8nWvdOt7gc/8VFgkvdShZkpf5H/CbELCg5bR4c8jVIPXxs48Lj91m8V2fe/f/5BR1u3ttq99x63Xbv8SkTu39xQUzQJIDCdnpfly5db375989JgiubSDLdXCEzh8vbSGgKTF3rxvBeBKZ7zFkavEZjCoHy2jebmZkdU0IEYCn/KpyKPHY35tttu83XY2tyUwDRgwABf6w2rMr0HJTbJ40ieXatXrzax8rJhq/oUjrl06dKwhkE7ARDYfGiL3f3Y/Vbbuy6A2sOrsm3fZVb7j/9mHU1jzazezPp4ajxY7yWzgoIK6+hQ6F3vlPvZp88Re/bZQTZvXur3pFw5F+YdAQQmMzt69KitX7/eEZgo+UkAgSk+8658adrl5bTH+MyZ154iMHklmLv3IzCFO7fus1I5mDLJrRNub/1tTcLahAkTuj0xLdPWXnjhBceDPs45QCUoiY9ySNXW1joCpNcSlLeY135xf3oELvi70dbWt+3UIWQxLa27rrTaH/x/VtCr3aygzTqalUC7NMPRBOu9pE4VFByxjg6dcpmOd1S93X57k61cyWFHGU4st3UigMBkZtu3b7fdu3fzhTWP3xoympWssryc4zajvgwQmKI+Q/73D4HJf6a5UiMCU/gzqc9gead48VAJv9feW9SJaTfddJMNGTLEe2WdatAmp9I0xD1xuuwoV1zy4zRmCVbyiho1apSvvKksXAKX/WiWfdZ20AqK4qswte2fbI3P/KGV3vFjazs8xpof+9/W2jAmQ5AnzKzRzEZkeH/y23r1qrT29lMnvyUvNVZS0mAlJb2strbFtm0balOm5Jd3anJGXJEuAQQmM9PukYzUfNuNS3ex5PL1CEzxmV0EpvjMlV89RWDyi2Tu1aNnt/K14IEc3tyKt+ylTBM4h9dT/1pSMuu6ujq7//77/au0U03PPPOMk6Ih38IOe4KpdTZ+/Hi74oorAmFOpcES2HjgLfv6y9+y3cd2W2Nxk1lhsO2FWfuJP37LrE1JtNP3YioqOmGtrRLb5GEUTCksPGptbRKXUonMqbOHHmqxP/mTvtba2mHXX0+IXDCzkl+15r3ApKNhH330UedEFMV7U/KTAAJTfOYdgSk+c+VXTxGY/CKZO/Xo2V1X12wtLY3W1lZgFRXarQ27yGboUEDC6Z9htx9Ee8nH0q9fk11wQYf1758N5kGMOXmdEjJlJ954443JL87gCp1iLE/6fBLtkmEKKudVsnb5uzcCxxqO2/9a/3/sl1sfsZbiltifIJeIRs2fP2dtJy5LK4m2W0+vXkesvV2JtFPxLspsLoqKqqy1VeFxqXxGN9hddzXZ008Pyqwx7oJAAgJ5LzAdPHjQ3nrrLR7qef72QGCKzwJAYIrPXPnVUwQmv0jmRj3yJtGaeP75S2zVqsvt2DHv+V5yg0w4o5g+/ZD99//+po0cGdwXpHBGknorEpguv/xyx6MmiKLDK9asWRPbRN9BMHHzfT3wwAPmR8hdEH2kznMJ/Nv/z955wElVXX/8997Une10UBREIqBGEEQsEVHBFruxJjZEigU1f0skscUYY0nU2KJGsUVFbNjFgiIiClho0qUv22d2+rzy/5w3u7AsW2Zm35t5b965ftZddu+799zfudO+75xzv38Ot835K+JiXINLVq671J5vAzfMgRLaF5mFZW0DQDWcjGsuVy0SCReA3U+E233WIAYOjGDVKj4hzjiP2G9k2wOmRYsWYePGjQyY7Lf3d1kxAybrbAAGTNbxlV6WMmDSS8n8GaehIYzHHhuEOXOG5M+iLLKSvn3r8de/foKePVO5O26RRXVgJr3unHLKKYa+V6ST5Ahk0SEW3JIKUJrcYYcdhl69jKtXY2WtVahYW7cO5Z4ylHpL4RRzUzvnq41f45bPbsWa+nWIOCOZcRcLOcJ/7ddQ43SinJim1QmIYi0UpWea16XX3e2uRTxO13RUV1ZGQUE1Zswow29/m05B8PTs4d72U8D2gOmdd97RUuM4791+m7/5ihkwWcf/DJis4yu9LGXApJeS+TMOfRBfuNCDu+4al8Gb/PzRIRcrKSyM48knZ2qnntmhdqUkSaD3CASYjGxr1qzBkiVLDIVYRtpvxNhUWH3gwIFa9Bi3pAILty7CnF/mYtaqd/FTxVK4nS64HG7EpBhkRUaBqwBl3lIUugtR5C5EmbcMe5fspQEo+n2ppxTr6tfhrjG3d1rSqnA1/vrl3/HK0hmI52k6XGsi+a9ZAFXq25genY6METidQUiS0dFCYYhiEIpCdaLabsXFtbj5ZjduucU+NwvS8Rb3zVwBWwMmujNChRXpWFVurEBtbS2fImeBbUCpBPShxutNv7iiBZbHJraiAAMm3hYtFaAP/LW1flx55fHw+/lY5WzvkEMO2YSpU+eipCT/IRO9V+zfvz+GDh1qqMzxeByvv/46ysrKuCZoo9JUh4kiuo4//nhDtTfz4D9Xr9SA0jur38O3mxfC5ylAFDHtP+1ktublY6kkXNMX/aiqO//d+HuX4IIoizjtV7/F/ePuQYknlTSq3RV6avGzuOOLuxAXE3mdDtfa3qi/aiGg7JH2tnE4ApBlKYXIorSH3u0CUayBolBl9dZrK3k8AYwbp2DWLK691Hm1eYSWCtgaMG3YsAGLFy/mu0X8uNAUYMBkjY3AgMkaftLTSgZMeqqZP2MFg2G88EJ/zJo1LH8WZaGVUC2mG2+cg+LiwrxO68pmmtbnn38OitL1eDhdhR4KTXWYzj33XO2UPbu015a9jscXPYXVNWugCCoSQgJxIQ7BIaSfldWaaCrgklxwSU788/h7ce7+Z+/oRVFJ1aFqaN/D9L1G+76lYSvW1/+C+qgf6+vWw+F0ICxGgNxk5eVuK8hO1F+zAFD7pG2Dw1EDWU61+Hbaw7e4gEBWFQCKlmrppDD69Qth6dJuKCzkA646qzRfv7sCtgZM8+bNQ1VVFUdC8CODAZOF9gADJgs5SydTGTDpJGSeDUPRDWvXKrjuutPybGXWWc5ll83DccdVoLw8leOwrbOuJkvptEK/348LLrggK8ZTTdCFCxfC5+PC9U2CU5rcEUccgZ49ja1bkxUHpzjJM98/h5vn/AUJd0IfoNTGvKqkokgphCwpWuhTJBGFz+0DBBUuh0ub2x8PJG0gDkEBU2Jj1JR9eN8u6qkxH/z/NweQKUUu3VYBoCsAKsBtfHM4GqCqUShK85S8BAShGl9/3RWjRnG9N+O9YM8ZbA2Y3njjDe0uEZ9OYc/N33LVHMFkjX3AgMkaftLTSgZMeqqZX2NVVjbgttt+g19+4SLAufDsU0+9hl69CvK6jiU9//zud7/L2nvFGTNmoKioyFYRO+3t3Wg0in333RcHHHBALrZ4TuasDFXhwCdGIO7TKjUb3+TGUnYczNKh1mqwDIFpH0BN9Ouw764dZAhCFVQ1269VFMVEwJpuAqgoLa3Bfff5MGECQ+w0Hcjd01DAtoCJ7kjNnj1bexHnxgqQAgyYrLEPGDBZw096WsmASU8182ssSl96//1eePrpw/JrYRZYzfHHL8HFF69GeXl+f1AJBoNaDSAqap6NNn/+fGzfvp2j6xvFptpUBQUFGDt2bDbkN80chzx9JFZH1iTrLHEzjQJKXU803Pk61NiANG2Kwen0Q5LaL7yd5qApdI9BEOqgqj1QWBjAhReK+M9/SlK4jruwApkrYFvAtGrVKixbtozrL2W+d/LuSgZM1nApAyZr+ElPKxkw6almfo1FHz4DgRD+8Ifz82thFljNE0+8jj328OR19BK5gSDm4YcfnrUULYJLVMKB0+SSDwJFUUCv++ecc46tip8/vOAx3PXNPck0OW6mUUCp7IuGu1+DGt87TZuCAKIAuqV5Xee7C4IfghDHsGEiFi6kFD1urICxCtgWMH322Wegu1J0OgU3VoAUYMBkjX3AgMkaftLTSgZMeqqZX2MFgxG8914fTJ9+aH4tzOSrOfPMRTjzzLXo2jX/74THYjEcdNBB6Ncv3ZSYzJ345ptvaqelOp12q6DcumZUh+nII49Ejx7Zjv7I3IedvXJp5XIcNf04qMV0/Bs3syggbxmA4H3/gxrfKy2TXK5aJBJ0qlsuTi6nPVSBadOKcNdd2YnETEsc7px3CtgWML366qtauLOdTqXIu92r84IYMOksqEHDMWAySFgTD0uAiVIk6AMXN+T8Lr4gmCdlo7LSj2nTxmLz5i68NbKowH77bcXNN89Hr175Wdy7uZQENwYNGoQhQ4ZkTeHvv/8e69ev5yimRsWpDtPAgQOx//77Z80HuZ7o2R9ewHUf3QCBTvkiLsHNFArIG4Yg+OAzUGPpRTCJYiUUheBOQQ7WkUCfPvXYsqV5se8cmMFT2kYBWwImOjlu7ty5/MJtm22e2kIZMKWmU657MWDKtQeyP39dXT1CIQckqf1ja5Lco/W7vU6nCvp75mwkvbvImc/Tkb672mHcPEk7Wo7vcChwu70oKvLmHHRRetyyZU7ccstJHYnGfzdAgenTX0X37vl/o47gRt++fTF8+HADVGx9SILqn3zyCdcJbZSHMg66du2KMWPGZM0HZpio7J5ecLgdUArolDduZlBAWjMU4ccehxJNJ6IxGUEEUIHv7N+gcbv9uPVWhxbBxI0VyIYCtgRMS5YswerVqxkwZWOHWWgOBkzWcBYDJmv4SU8rt28P4pZbjsHWrRyloqeumY2lYuLEeTjssG3o0sWb06iyurow/vOfIfjii0GZLYWv6pQCt9zyCUaODGmn8eZzI5BZWFiIY489NqvLfPfdd6Gqak4fY1ldcDuTUZoiRS/RaXJ2av0e2g8N8SCUIgZMZvG7tGIkwv99EEq4fxomJSCKtVCUnmlco19Xl6sCK1d2R//+HAqnn6o8UnsK2BIwffDBB5AkiV+0+bGxiwIMmKyxIRgwWcNPelrJgElPNfUZa8SI9ZgwYRHKyx0oLs5+yD8V/q2uDuCyy86BLLcf2abPinmUlgocffRyTJy4EmVl2fd/Nr1B7xcpLfTkk0/O5rT49ttvsXHjRo5iAkBpiqNHj9aimOzWBj16ELarlZwmZxLHJ376DaIv/ANyKB3AFIbTGYIk5SJFLYLRo6OYM6fcJAqyGXZQwHaAid4ozJw5E2VlZXbwL68xDQUYMKUhVg67EmCiwqdUk4ebPRRgwGROPxcUJDBlyjz8+tdVKC/fPZqJUotCoQjicQdEMVk7SlV3/aJ0AfpbcbGsLZIiRVJpdLLX7Nnd8Pjjv0mlO/cxQIEuXQL4178+QI8euShaa8CC2hiSYCYBjrPPPjt7kwL4+eefsWLFCn6tA1BXV4dzzz3XlnVT//TpX/D4T09B8GY/tSqrG94ikyUWHYfYjDshNaQDmKrpPEQA2S5SH4LD0YAXXyzFeefxe2aLbLG8MNN2gGndunXaXSEGTHmxf3VdBAMmXeU0bDAGTIZJa9qBk4BpDLZutd/da9M6pZlhRx21Cpde+gOKitxabSZK6wkEIli/3oNnnz0YNTXFcLnkxi+q4dT0c/I7/XuPPerw619vw957J1BS4u7w9Kxt24K4554jsGpVbytIlLc2PvzwW+jf39mhv6wuAL0/OP/887Nad2zp0qVaOQe730yRZVnLOjjttNOsvo0ysv+bzd/i7JkXIOQJZXQ9X6SvAvFvTkbirVuQCOyTxsB0A6USAKXIZSPilvYKnZQu4IEHinDVVb40bOWurEDnFbAdYCLJvvrqK9TU1OR93YDObw97jcCAyRr+ZsBkDT/paSUDJj3VNGasrl3DmDBhPgYProUgqPjyy754+ulRaRY0lTFu3Aqcd95yDTL5fJ5WP9AnEgmsW6fg2mvt+YHTGA9mNur48V/j5JO35z0Eodedk046KeUIu8zU3PWqb775Btu3b7f9e1Wqv1ReXo6jjjpKD1ktN8ayyuU4avpxUArV7LAJyymUXYPjc89E+OW7AaQXuSkI9drNF8DIVLUkWALcFA8MIIabbwb+/nc6vY4bK5A9BWwJmOg0ilmzZmlRTCLF5nNjBQAwYLLGNmDAZA0/6WklAaZp08ZgyxaOYNJTVyPGOu64FQgEgG+/HZzx8B5PSKvvdMghFSgt9ez2Abu2NojZs3tj+vQjMp6DL9RHgf3334CbbpqPkpICuN3urEb46LOC1EahFDkCHN26dUvtAh16zZ49G5Rm6nK5dBjNukOQ9oMGDcKQIUOsu4gMLX95yQxc+cG1UDwKBDenyGUoo66XxT45D5E3btgRiUSp35TqnTxxlb7v/LcoUgq4gGiUPmsSXIo0gh/6d5M/k/1b/0qOuetXa8tpAktOAASTCDBRi+NXvwpg5crsPW/pKjYPZlkFbAmYyFvff/89NmzYAK/Xa1nnseH6KsCASV89jRqNAZNRypp3XAZM5vWNkZYNGbIR48f/gF69ZJSWuuFwJE/AoVO91q4Frr/+VCOn57FTVGDEiI0YN24VBg2qhtfrQUGBK+9S5gj0HHzwwdhrr71SVKXz3d555x3tJmjTvu/8iNYcgbQfOXIk+vTpY80FZGj19R/dhFdXzETYEQaIG3AzhQJqVEX0vasR+/RPjXWVqLYSwaOm7/Rz01fz3yWBT9KZ9HdqKugQTkUBKLiJIpySUU7Jf9PfG//Z7JokmGoCWaoqQxSdUBSKqGoCSzulcjor8N//luKUUzwoL+egClNsIhsYYVvAREUb33zzTe3OKBUM5sYKMGCyxh5gwGQNP+lpJQMmPdW02lgqzjjjB5x55s/w+Xxa2hy1qqowpk8fgs8+G2S1BeWtvd26BUH1uI4/fj3o3l1pqTNv0rsoioYiaCiSJlvt1VdfRUlJSd5GhbWmI2UYEFAjsEYfoOk7aX/KKafkfRpmkx5ra9fhsncmYbV/DSLOyM5Al2xtPJ6nfQVqChGc/jSktUfnSCmCVs2hVrSDdL0QSkvjCIdjGDzYhSFDRLz8spFpejmShac1lQK2BUzkhfnz52PLli18BKyptmTujGHAlDvt05mZAVM6auVHXwZM+eHHzqyie3c/xo9fiMGD61BenqzNVF0dwpQpZyISsXcKUWd0Nera4cPXYerUBejSpSQvInAoimbvvffGsGHDjJJsl3HpJuhrr72G0tL06rxkxTiDJqGTIekUSYpUWrVqFaj2UlOjAut2aG+seBuTKTrGGYfg4ZQ40/lcBZRaNwJ/2WA609o3iMKhwigsDMPrVbB0aXf06sXRTBZzoqXMtTVg2rRpExYvXpw3d9gstfNMaCwDJhM6pRWTGDBZw096WsmASU81rT3WqFFrcdFFP6KsTIQoKvj44z3wzDOHWntReWr9JZcswIknbkNJifVLEVBaZnFxMcaMGZMVb1Ekz4cffmibG6CUFuT3+7VC6hS1NWPGDNDpcQSbKHKse/fuWdE9l5P86dNbMf3H5xFxRSE4GS7l0hdtza0mVKgrRiHwxFtmNK8VmyR4PGGt9tO4cR788Y8+jB69exqdRRbDZlpIAVsDJjqdY968eVrYPTdWgAGTNfYAAyZr+ElPKxkw6amm9ceiGqoXXvgtxo1bpy3mjjuOxdq1+f8B1Gqe22uvetx114coK6PTjFpvyToiu7e2fk899bwmVU0lSdIisU488cRUL+lUv8rKSnz99de2qRNK0Uq9evXCoYfaDxZvDmzBZbMmYknNMkRdUU6J69Qjx9iLxaAXwTdvRHz+ZGMn0ml0UazA739fgFtvLcKAAckahtxYgWwoYGvAVF9fj08++cQ2d4iysaGsPAcBJjoKt703tlZeX77YzoApXzyZ+joYMKWulZ167rNPNa655it4vQlMmkQf/IvstHxLrPWBB95CMOgBHYSWZEmq9l0Qdn5PQqPdf7+z/+5/E0UVLlfy901j7hy7+e92jr2zHxXQFXYUz6WftSu0Irs7f6ZP+skCu/Q7FQ6HgosuOi8run/11VfYunWrFs2T742il+j9ONVZKiqy12P4/dUfYZDyS7kAACAASURBVOK7VyLuTCDupALQ3MysgFLjRvDhj6BUZa8WW+Z6hHHCCTF88AHXW8pcQ74yUwVsDZiocOB7772nhT1zYwUIMJWVlWlFJbmZVwEGTOb1jVGWMWAyStl8GZeKnAYA9MiXBeXVOkSxCoLggSybA5bsBFwKCFQ1/Tv5s9r4u6afCVBRvwT22SeIb7/ta7hvqBbR22+/rb03tcMJchS9RKlwhxxyiOHammmCO774Gx5f+JQWtSS4OCXOTL5p1RYZULZ3ReCupaY3lQwsL6/Giy8W46STkgdjcGMFsqmArQEThTzPnDlTgwrcWAEGTNbYAwyYrOEnPa1kwKSnmvk4Fp2oUwmgVz4uLg/WJEEQqqGqdDOv7XQ5cy80itGjI5gzx/hogAULFqCiosIW9UEpeqmurg6nnXaaVuDbDq06XINL3r4CP1T9iJAjBPA9TUu4XY2pkOefheCMRy1gbxwDBgSwZk03C9jKJuajArYGTOTQl19+WQNMnBaVj9s7vTUxYEpPr1z1ZsCUK+VzNy8Dptxpb52ZKwD0bExnso7V9rG0QSs2G4sRZLJi3csQpk6V8eCDxkZh0fuQ2bNna6lxdnhfSqfz7bnnnhgxYoQtHgqfrZ+Dy9+ZjBDCiLs4Jc5KThfqfQi+9AASy043vdmFhfW49143pkyx4nOt6eVlA1NQwPaAiY6BpbsmnBaVwm7J8y4MmKzhYAZM1vCTnlYSYPrzn8dg8+aueg7LY+WRAoKwHapKR7pb/8SyPHLLLkvxeiu1FLRIxIp+CuCee0TcdJOxNYLmzJmj1SPyevN/HyuKop0cR9FLdjhs58FvHsHdX92LuDvOKXEWfJJT6lU03LEKasxYyNx5aWR4PFWIRjmit/Na8giZKmB7wDRr1iwtx90Oee6ZbhK7XMeAyRqeZsBkDT/paSUDJj3VzM+xvN5qLXopGmUIaV4PR9CvXxC//CIBID9Z57hsj6caEye68dBDxn24pKLe8+fPt02qGEUv7bXXXjj44IPNu2V1sGxN7Tqc+NKpCCthhB0RgA/z0kHV7A6hSirUX36FwD+/zO7EGc3WAJ8vjOHD3Rg92olBg5Jfw4e7MhqNL2IFMlHA9oDp/fffB91FcTqdmejH1+SRAgyYrOFMBkzW8JOeVjJg0lPN/ByrW7c6JBJx+P1UI8c64CI/vdH2qgoKajFypIr58yXE410AWOVDTwRHHx3F558bV4OJ3o9SbVC3O//3L73vDgQCOP300/M2WmtrwzbcO++feHHJ/5CQJYilXGzJqs93alRF9N1rEfvsZossgSB+8quwMAEqpP/vf5dg0iROmbOIAy1vpu0BE+W604kddnhBt/xuNXgBVGiytLSU0yUN1rmzwzNg6qyC1rueAZP1fJZtiz0eP04/XcE77wDhsHEQINvryr/5wigqiqBXLwVbt6oIhymSyRohHR7Pdixc2BUHHKD/Dcm1a9diyZIleQtbmu/jUCiEeDyOQYMGYdiwYXm1xSVFQkM8iH/MewBPfPcUPD4P4s44lIDCgMnCnlZrChF88iXImw616Cpi6N07gK1bu1vUfjbbagrYHjB98cUXWr67x8PHOFpt8+ptLwMmvRU1ZjwGTMboauZRGTCZ2Ttmsa0GgwerqKpSUF1NJ8PmfxSIWZTPzI4wHI4ARNGJRIIgk/mPafd6GzB+vIpHHtE/Te7111/X3ofaIZqeXsMTiQTOOuusvHrvvaJ6FY58ZgwIMnkKPEg4EztOiFP8DJgye54wwVUqoNR4ELj1FxMYk7kJFD16//1eLvyduYR8ZRoK2B4wLVq0COvXr0dRkbGFG9PwCXfNkQIMmHIkfJrTMmBKU7A86M6AKQ+cmIUlFBVV4uKLPXj2WYWjmLKgd+enkCGK1VBVQFXpBECzNxk+XzVqa3vA49EPiC1duhRr1qyxRfQSeZhu6lJR71NPPdXsDk/ZvocXPIpb5/xV46RCobADLDUNwIApZSlN11FNqFB+OBoNz75iOtvSMyiGnj0DqKjgKKb0dOPemShge8BUU1ODzz//HC6XK6/upGSyGex+DQMma+wABkzW8JOeViYB09HYvLmbnsPyWHmnQBgHHRTB5s0yamo4iska7g3A5ZKRSFgjrbGwsA733efB5Mn61DKhEg1vvfUWSkpKbHHYjCzLCAaD6N+/P0aOHGmNLdqOlU8u+i/umnsPJFFGRGy7gDcDJuu6Wg2rkBaPQ+SVf8DtpvRYF6LR5HeAvlsjxZc84PPV4r772o5i2m+/Khx0kBNHHeXGPvs4cdJJnN1j3Z2bW8ttD5ia7qZ89tlnEAQhq5BJpdt23EyjgN8fgNdb0liDqX3fCCnevEylX/t9dtrR+bHallrPvWj0WHTyDAHhgoIC0+wdNsRYBRgwGatvPo1eVlaDE05wYNYsqu9jDWiRT/qnv5YAAHqdK03/0pxcEcPAgQ1YtUof2L1gwQJUVFRk9b1nTmRrnJRev/fdd18ccMABuTSj03M//+P/cMeXdyGsRBB1RDtkDBpgKsyjIt/Z/PiS43MAqMC39P418P04GYmEAklSIUn0HZBlFfSeVxCcUNUm4ETf6UNC0weFJrFS/U7bs6lvvHGv0r+bvpr+Tv8m0J1qBk4CQBxlZSHU1fXY7THw6qsRzJwZxTffSNi8WcLIkR4sWEAHMXBjBdJXgAFTo2Zbtwbw2WfvIRRyQVV3pwdtsaCWH/rbZ0YdU4nOMqf0r9/VplSvp37prb39zZnqvK3VaUj92l1taHldUVEc119/GMLh3Qt4ZjpHy1XrNY728pLCC/xTT82Fz0cnSbTfCK52tnVmjHSupdNnvF4vA6bOOsxC1zNgspCzcm5qDN26+aEoQG1tIQD64mZeBQgwUdO/rpFRay4pqcLrr5fguOM6d3efTq795JNPUFxcrN3gzPdG0UvhcBhnnHGGJWtNERy7++N/YMbGN1Av+TWwJDhT8xsBJkFMra9V9kE29iy93xMFEaD7ifrX1k9JagJMysdXouHDv7TRX9lxYlvy5DYCOfS9CSg2+b25/1v7XfPh6e9y41i0+CZg1RxcxRovSA0CiWIlunQB6JDKLVt2B0zNZz/jjHq8804UktQrJY24EyvQUgEGTI2KLFyYwLHH1iMQ4NzU1B4mFQCoZkJ+vWCmtnbr9HroobcxYIAzr0LvOUXOOvtPL0sJMP3lL0dj0yZ9ogb0sovHMacCRUX16N49gfXr6Y15qnd3zbmW/LeKABN9ELOSn8I47bQ43nqL0jAzb1Sewe/326b2EgGagQMHYv/9989ctCxfSdEpGzdu1Gq1btu2De8HPsas4PsQfXkUjZRlTdOdzpFwQIpIEKjuWeeYbrpTa/3VmApl9kQ0vH9HRtdnflEYohiGorT1vocAEz1/pvq5VUVxcR0uucSJhx9uH+jPmhXFuef68dprpfjtb72ZL4GvtK0CDJgaXf/yyxFMmRJFfT2H1Kf2aGDAlJpOue310ENvYcAAFwOm3LqBZ++kAgyYOimg7S6nO7+VKC72oKEhtbu7tpPINAuuazzxz1qRZg5HBdau7Y69986s/sqWLVtA6XFU7NoOTZIkEGCi6CWHIzPNsqnT9u3bNahEcIlS8kVR1NIYX970Gt4OvgfByzdXs+kPKrRNtZAIMmVbew0wfXYZGt65O5tLBtAAh0OCLLf3uXQbAIoySnU/KigqqsPEiW7cf39xm+tJJFR4vRX4/e99eO45q6QvZ9k9PF27CjBgapTnjjuCuP12yjlq+wHHe6m5AgyYrLAfGDBZwUtsY0cKMGDqSCH+e0sFPJ4GyHIYkmSF08ns6z+XqwqJBMEla4EWjyeAa68VcM89mb1nfO+990ApY27KV7FBo2LmgwYNwuDBg027WjrdjoDSunXroKVmiaLmH/re1Bgw5c59qtQImZwCBF+qQKXz9mqA6YuL0PDWvZ0fLK0R6hsLiLf9HCMIdAonRX+mE2WkaMW+p0714u67244cHTWqFsuXJxAI8GtoWm7jzpoCDJgaN8Kpp1K+KcVecuHg1B4bDJhS0ym3vRgw5VZ/nl0fBRgw6aOj/UbZ3lg8Op033/ZTKXcrpkizqkYfWe29l4QuXWpRU9N+LZPWtF26dCnWrFljm9Q4il6Kx+M4/fTTd4E1udt3O2emqKomqBQIBLQoJaez7bICDJhy7DUFUEMqVEWFWJqdNEU1rkL58nw0vPGvLC++FsmcwLaiO4MAqP4TtXRr2MlaJNO0aV7cfPPukEmWgQkT6vHii1F8911XHHRQjiutZ1l5nq7zCjBgatSwoKAC0Sg9yKxUB6DzGyDzERgwZa5d9q5kwJQ9rXkm4xRgwGSctvk9Mr1Bpw8hnauVk98a5W51Llc9FCUKWSZIk50Pi3qutqSkFo89Blx4YWppmFTPZ9GiRVi1apUGMigypq1CyVb/fXOdKXqJIpcogsksjaKVFi5ciMrKSi1NkdL2KBWuo8aAqSOFjP87RTI5og4oRU1wxdg5NcA073doeO3fxk602+g1jXCptRskElyuau0ku+TBVKlEGRGQIlhFdZso7U1GWVktbr3Vh+uuS0Ksn36S8NRTYfz3vxEALm38225zY9o0/mycZedbfjoGTI0ufO+9GM47L4BgkIqpZS/00ro7iAGTFXz38MNvYZ99uAaTFXzFNratAAMm3h2ZKOBw1GvHSANcWzET/Yy9RoEgVEJVCf5ZM8JsxIjVuOqqxRg79jfo06dPm3JVVVVpaVcbNmzQIEYsFtM1kofAVUetrT70+4KCAg10UVoYfdHvmvqn+r29E8Xob2eddVZKAKejdejx902bNmH+/PmaD4qK0vvgzIBJDw90cgwVUBoUiCXZgdIaYFo8Dg3PP99Jw9O9vCm6c/c0WkrRnTKFPquqePDBMFSVUozbjmLyeoNwOkOIRl2Q5RhUtXejMRJKSupw+uku/PCDjPXrZTQ0UDQpjUe10mIYMiSIZcu6pms897e5AgyYmm2ACy6oxxtviIjF0g01tOMuYsBkBa8zYLKCl9jGjhRgwNSRQvz31hQoLq6FLCsIh/n0QfPtkBqIoguKYt33WyNGrMM113wPt1vCgQceiCFDhuyQORwO45dffsHatWu19DCKkGlZz8cMPqmtrdXgEsGWpi+CSk2/o+9NXwSfqG5U07/J/o5+prEoRY6g2tChQ7HffvvldNlLlizBihUrNKiWSsRSS2MZMOXUfTsmVxtUCAUC4DTeHiowriw7DA1Pvmn8ZLvMQCne9NrVsig+RW5tx+bNPbDHHg706rUdlZUEhgkMtRatG0bPniFceWUB7rwzCLfbgXC4+clzEpI3Ywi2Uu2xAAoKvAiFKKLPCaezDpWVPVBenh2gl2WReTqDFGDA1EzYqioFe+9dhUiE7nbao/Bi5vuKAVPm2mXvSgZM2dOaZzJOAQZMxmmbzyMXF1MKgYxIJJX0gXxWwmxrC0IQolBVa4M/AkxXX/0TunZNRiV169YNe+65p3b6GEUteb1erZ4PfZm11dXVobS0VNeIqtbWSmCKQBtpMWzYME2nbLd58+aBTocjvzQv3J2OHQyY0lHLuL6OiAhJkLNyopwGmFYcgoYn3jFuQa2O3NYJcRR1WImPPy7Hb35Tg969RVRVEchtLVUuCp/Pj88+64JDD3VhxowoJk6MtDgxnSIgQygsDGPUKCfOPtsLn0/Ajz8m8MQTlCoHrdC3BQ5/zLJ/eLr2FGDA1EKdxx4L45ZbIvD7ORyw/YcOAyYrPLUwYLKCl9jGjhRgwNSRQvz31hQoLKzSUn4iEbpby3dfzbFLYgDqGu/Mmxe8pKLVIYesw1VX/YQePZIpflQwmvYbQRSrnA6XLcDUpGcikdBAU5cuXbSIpvJy49NXGxoaMHfuXA0CUuRSZxoDps6op9+1dLIbgR+xyPjndQ0wrTwYDY+9r98COhyJopQoRa61myMyeveuxdat3eHxVODiiwvw9NOUJkeAiU6cayoKHoco1mLWrHKcfDIVCwf+9rcg/vznphPTZXg8YShKCKed5sVNNxVixIhd65C53RW49lof7r3XupGmHUrNHQxRgAFTK7IecUQtvv66vcr9hvjCYoMyYLKCwxgwWcFLbGNHCjBg6kgh/ntrCni92zFoENWWoDfcyTfY3HKlQBSFhRGEw1T/gwrMdu6Dfq5W0XzeloDJDDala0O2AVOTfQTjCDT169dPA01NQI4gENnUq1evdJfSav8tW7bgq6++0oqqU+RSZxsDps4qqM/1VOhbjIpQizquP9bZGWkuZdVBaHjko84Olcb1CQD1AJqnsjVdnsCQIQH06SPg22/j8HgE9OjhwMqVVPBbgizTNSp8PjqEoFgDUE0teWK6E0VFMqLRCCZP9uH66wvRr1/LNDxo0U7nn1+HurpeKCnh2sRpOI+7Uvq0mkp1QJtJ9eSTYVx7bRCRSPrHz9pHKgZMVvD1v//9Fvr35yLfVvAV29i2AgSYbr31aGzcaO2UGvZxNhVQ4HZX4eST3XjzTborm14x32xamr9zUXpGpDF9TITfT0WkfYjH8+Nu+MiRa3HllUt2RDBZ0Y+5AkykFX38IKBEp8wRYKKfKfqL0ukOO+wwDT5l2mgMOrGPCqsTWMqk3lJrczNgytQjOl+nNBb6Ls1CBBMBpjX7o+HhT3VeRHvDRbW0NaC1bJoYRo0KYd26BPbZx4mffkrgxhuLcPvtEkpL41AUJ1RVwe23F+CPf0xGM9XWqhgzpga//CKDzgS45ZZCXHllIYqL2wdHVJv4f//jU1iz6Pi8mYoBUyuufOONKK64IoyamtSOns2b3ZDWQhgwpSVXjjr/+99von9/t1ZgNF8ahbvTm9DOhrrnix52WAcDJjt42Yg1UkpMvfbhMhDg13MjFN51TIomCMPjoeiUhHZnPZGgO+luNDRQXUuKIuv4KHjj7dRnBgZM+ujYVJuJvlM79NBDMWfOHPTv3x+jRo3qcBJKuyNQRgXLqfYVfaci61SAvLi4WNf3PwyYOnRH1jooAUU79FtLkzMywEYC5HX7oeHBOVlbGz2PAvR4aA3uRHDKKTG8+25Ee4699tpCbNki47XX4thzT1F7zh01yoVXXklee/zxtfj00xj69XNi2rQiXH21H08/XYrzzrN+FGkWHcJTpakAA6ZWBKMIpquvpjxxCuPm1roCbRWfY73MpAADJjN5g23JVAEGTJkqx9d5PA2QpDBkmQt9G7cb/HC744jHZYgi4PG4EYkQTCKolD9AqaV+ScC0FD16WDf9MpcRTE16UrQRASEqNj5o0CAtmqmiokI77Y1+d8wxx+xIb2tKoSOIVF1drcEkSrdrOqGPoBLdgDLqphoDJuOeRdIemcoUxaDVYqLT5ASfQZRJBpT1+yLwz7lpm5j5BQ2Nl1JNpZYthEmTJMybFwcdTrVtW08tMunNN6O47rqm+ku7XnPKKbU4/XQvrrjCD0UpQlFRGMuXd0Pfvvlz8zlzrflKIxRgwNSKqnffHcS0aU1F0IyQPR/GZMBkBS8yYLKCl9jGjhRgwNSRQvz39hWoBkD1VzhNTv+dQqcM+RuLy+Y3UGqp3aGHrsWUKQyY9NhTBJgIDFHaHH1RsXQCT9To3xSJRKl0FK1EMIlAktEwqbV1MWDSw9s6j0HbhECTpGo8WyjQGTTJgLqxH/z3zdfZ8KbhqN4SgZ7m6X70nEpw3tfKnAH89a8i/vzn1F/PJk8O4IUX4giFCECpcDop+imBYLDtWmd9+1bipZfKcNRRfKq6QY7P62EZMLXi3j/+MYB//pMe7K2T4LzeESkvjgFTylLlsCMDphyKz1PrpgADJt2ktOlAUuOJPFTDK38janLj3FotWkSW7RfxzYApOzuOoFLT6XxGRSaluhIGTKkqlYN+EqCEFYgOMcll9OJMCqBu6gv/P741YFFUpLsWBQVUo06Gz+eA0+lAKKRAkih6iT6LEoCSUFaWQDQqQVFUPPhgiVagO5VWXr4doZAKh0PAvvs6ceCBThx8sBPl5QLGj297jH79qtCrl4hvvuFT1VPRmfvsqgADplZ2xCmn1OPddynkmfNT237AMGCywpPJI4+8iX79uAaTFXzFNratQBIwjcbGja2dqMLKsQKpKEA1LahoKu+hVNRKtY/DUdkIl6ybJpbqWlv2O/TQNZgyZRmnyGUqoAWvY8BkXqcJYYGCc7TINkmSIHgFCG4dKBMBps294b9ncTuLl+B212lpwfE4Rcum8nxIoVdhHH+8jA8/LEMiAWzaJOPJ76bj4UtPRjSqol8/F4YOdeLQQwkMuXDAAU7stVd6aW10Gtzw4S4MGNDxdTNnRhEIKKirUzFzZgSLFkn4+uuuGDGCb8yYd+eb0zIGTK34ZdSoWixYwMcat79lGTCZ8yG9q1UMmKzgJbaxIwUYMHWkEP+9YwUo7b0SANdi6lirVHs0RYb1TvWCvOo3atQaTJ5sfcBUVlamfSjn1rECDJg61igXPcSICEVWdmZBU9BPrDGKiViPsxNW0Yl1W3sgcPePbQwSgigGcMMNRejWTcTjj0dQVaVqoCkWo7Q3emzJKCuToSjJr1BIRteuDpSWijj2WBf+859kBGj5P3prj8VhjrPx6R8f7oTR6V/60UcxnHQSRaQKUAiqqcn01GHDXFi0iE/wTV9Re1/BgKkV/w8eXI2ff6YHOxPbth8eDJis8NSRj4ApGAxqKRl8ipwVdqA+NjJg0kdHe4/CgEl//1Mh2mDjUdr2q9MxatRqTJ683PIRTAyYUn9kMGBKXats9RSiAgRZgFJIVb93bWpE1TLMHG4HFE/y1Lm0G6Xe+d0I/GVDi0sllJQE8KtfqXjssRIccsjOz4w//yzh5ZcjmDkzhqOPdmHvvR1a5BF90c977NF6NNH6+l/Qv6xf2iYadYEkAeGwipKSTIQzyioe1woKMGBqxUvdu1eiuppyTjsOJ7SCk42xkQGTMbrqO2q+AiZRFOHzpZZ/rq+iPFouFKioCOK2247Exo1tF6TMhV08p5UUoA8fVRzBpLPLvN5q7Y58PE53uO31nokBk86byQLDMWAyl5PEuAglpgCtHbbWzFQlpFAZo2TanCd1WCJGXJDCAqLv/wnx+ZOajRiCw9GAO+4owrRpqRfbbqnele9fi0dPetBcorI1rIAOCjBgakVEj6cC8TiF0af+JKSDLyw2BAMmKziMAZMVvMQ2dqQAAabbbz8SGzYwYOpIK/57WwowYDJmb0Sw554NqKkREYnQjTn7vG867LDVmDSJI5iM2VfmHJUBk3n8osZVCDEheR5T8wPY2jJRAsSYCFmRtUNFBVfbz1VqQgX8hVBXjUHDm3dDDfVoHFXWopYGDlTwxBMlGdcmem/VB5jy/lSIggOrrl4Cl9iZHD7z+IQtYQWaFGDA1GIv1NcroAgmSeIPMu0/TBgwWeFp5NFH38Dee3u0lLJ8aZQixxFM+eLN1NZBKXK33TYaGzZwgebUFONeuytABVWrOYLJgK1RXFyJYcOcmDcvAVm2T40rBkwGbCaTD8mAyRwO0gBQBBB8Qtr1ldSYCiEuQHAIUL3qbnCKwJXiL0DkhcchrTmh2YLDcDoDWtTSLbdkFrW00b9JA0tzN8xD98JuWHP1sjYFnbH8dZwz5CxzCM5WsAJpKsCAqYVga9ZIGDq0FqEdtDpNRW3TnQCTPQt7WsnFDJis5C22tS0FGDDx3ui8AjJEkdK57ANAOq9ZqiMEccQRMaxaJaKqqjzViyzf7/DDV2PiRI5gsrwj01gAA6Y0xDKoqyqpUEMqxAKRDm3LuKlhFTSW0+NM1mdq1lwNBZBn3o/Y8mMQCnlRWhrBgAEKnnqqBAcfnFl93rvn3ov7vv6XNssx/Y/Gp+s/xytnPY/D+x6GEk8yx2/h1kW4YfY0fL/tB+xR0gfLprR3cl3GS+cLWQHDFWDA1ELi++8P4qabglAUjmBqf/cxYDL80anDBPkKmBRFgdNpjpBiOmUjX07gobWYsYXDCdxzzyHYtq39QguZmJ/uNbJMRS/plBWOpjLjXmnbJgmCUA1V5dd2/f2mQBC2Q1WpLl7yNCQ7NAZMdvDyrmtkwJRjn8uAElS0OkpUT6nTjep+RwTIspysz+ROjimGRTgUEdcmVuDPf27A3/5WjD/9KbWopZgcQzQRRUSKIipF8cGaj/DYd09ie6QSJa4S3HPsXzHpvashCRIKnYWQJAkK6Ng2IKEkMLjbIPztmNs1CMWNFbCqAgyYWnju1FPr8c47hMS5gDADJqs+rHfanY+AiVZHaXJmaYlEQoNdekMmvcczi16Z2LFiRTGqq5Nv7pKnae8EYc1P127rZ+qfSr9Uxvb7nXjyyX6QJI7gzMSXubumCTBRLY1UCnbkzlIrzuxyVSGR8KLDartWXFwbNh9++CpMnLiCT5HLI592tBQGTB0pZOzfd6TG6X2qWQOgelQNMFGKXDexK764eLYWRVRdreC7+tkYN+A4OISd5Sae//El3DbnLu29RVyOQ1Kk5JcswyGKcIr0vlAEASevy4NDeo/A06c8hmOePxGb41u0l6FC1YdwJIxx+47F0Xsfhd5FvXD6oFOMFZFHZwWyoAADpmYiV1Qo6NOH7sLRHU4dyHgWHJi7KTiCKXfapz5zvgKm1BUwvmd9fT2KiopME1Fl/IrtPcO2bU5MnHgAEgmOhLHWTkjA7a5FPF4GwGMt0y1grSBUQFULbBXBdMQRq3DFFQyYLLA9dTPx2Q0v4KPwp/pEz+hmlc0GCgKqS03rNLj2FKKaTIgBQpEAVVHhiXnw4e9nYVivg7TLfqz4Cce+cBIScgJH7HUYzh58BsYOOBaXz5qMBTXfQXAKOz8ytvzoKAGOqIhJIybgrjG349gXTsQPlT/B6/CiV2FPTDx4PM7Z/2yUee0T+Wmz3Wrb5TJgaub6Bx4I4fbbEwgG6Q0ot/YVYMBkhR3y2GNvYK+9KcwscQAAIABJREFU8qvIt9l0Z8BkNo8Yaw8DJmP1NW70BEpL6+D3U3RyaqkOxtmSbyPHAdQAoOiw/DlQoiMvMWDqSKH8+/tTv0zHp+E5EAr4JnSuvEsRRmJchFqkQ0o/1fgOifC4PYg4IhDCAs7b/3cY0GUfuB1ueJ1eOAUHrvvoRgglglazqRA+JOISYlIMYonYfjyCSoDJgW6erij3lmNlzSpccMC5+P2vz8eoPUfmSkKelxUwXAEGTM0kHjCgGuvWUY0PvrvZ8c5jwNSxRrnvQYBp77292qlr3IxRgAGTMbqadVQGTGb1TEd2xdG7tx+U4hgO26cQdUeq6PF3h4NO53NBlu11Fz4JmH5Gjx6dqDSshwM6MUZtbS3Ky8t1T/HuhEmmvpRT5HLvHoo4EhP6ACZX3IWenh7YFN0Mn+rDOYPPwotLXoYkSslM6kaG5RE8iHsJpDdrdDBpezxdBVRZBWTAITm0WktTDr0Cfx/z19yLyBawAgYrwICpUeAvv4zjt7/1o6GBC7emtucYMKWmU257MWAyXn8GTMZrbKYZGDCZyRvp2BLHvvsGsG2bwqfEpiNbh30lAASYuiHt88I7HNvcHY48chUmTGDAZG4v6WsdAyZ99Ux7tMYi32Kh2PmnGxkoiBcgFA+hwFOA4/sfh/dWfwjZK2c2NtXpllW4VTcKBC/84QAcDgckWUKRuwjH9BuN246ehn27DEh72XwBK2A1BRgwNXrsggv8ePllQtEcOp/aJmbAlJpOue3FgMl4/RkwGa+xmWZgwGQmb6RjSwwHHRTEypUSolG6kcRRnemo11Zfp7MGguBAImG/0gIMmPTYQdYagwFTjv0VAlRBheDrfIpiYdyH0waegtdXvIUj+h6Gz3/5AkqBkqyplEqTACo6XuouhXbYi+CE2+GCKDhQGaxEobsQp+x3Mv542DUY2GXfVEbkPqxA3ijAgAl05LSK8vLtiMfpTad96gd0bhczYOqcftm5mgGT8TozYDJeYzPNwIDJTN5Ix5YGeDwh7L+/G4sXF3IqfDrStdmX8ke2A+iqpcjZrR155EpMmLDS8ilyXbp0sZvrMl4vA6aMpev0hY64A0pc0aX2EoGh/Qp/pUUvCRCwyb8ZKETHcEmGVoepWCxGJBbBkG6DMLzPwfixYgmWVC5FQklgZJ9DcOvoP+HIvQ7v9Jp5AFbAqgowYALw9NNhTJ0a47oMae1iBkxpyZWjzo8//jr22quAazAZqD8DJgPFNeHQDJhM6JQUTSoqqsevfiVj8WKqs8jRyinK1ka3GAShDqLohizbE1D85jcrcfnlDJg6t4+sdfVzG1/CB6HZfIpcDtwmRkUokqLLU7c36sW4/sfhggPPxXkz/wC1QIXgaj1yiYCSW3HDrbhQ7C7WTpJbXbMO4UQIa2rXwiE48OteB+CcIWdj0ojLc6AMT8kKmE8BBkwAhg6twY8/0h1Nr/k8ZFqLGDCZ1jXNDGPAZLyXGDAZr7GZZmDAZCZvpGuLDIejCi6XG9FoR1Ck5QlFqf67eT/6ueW/yeam37XXt2ltbY3R/O/Nx2zv55bXtPVvql7bqw1xE3A4/JBlqr1EkM6+oI4BU7qPP+v2/7j6U7y0dQZiSgyqqEIs5hTbnHgzCKhOtVOAzy25USqUIhD1IyrHtI9+grsZXKJaSpKKErEYoUgIe5TsgUKXD/5oAFXhasTlZLHvEweOw+XDLsVx+xyTEyl4UlbAzArYHjD98EMCRx5Zx0U/096lDJjSliwHFzBgMl50BkzGa2ymGRgwmckbmdgSAtAAQfs8Qf9TobZ62nXTB472jsJu/W9CcnCt7fwx+TtVFZr9LmlDyz7N/91sKO2kL/r3zq/kmImEoH01zthClOZ35dv6uUmL5KWiGIIgqJDlHs3GIjhXD1mOw+EohCzTibsp1irJxE0WuOaoo1Zi/HiOYLKAqzploizL+HTbHMxoeANBhDT4IBYxYOqUqBleTNqr4Ub9M3GBAigNCkRBxJvnvoo5G+biye//i4gYgaqoKHeUoTZUpz21CaqgRf/X3rgVAx7eHyfuOw6j+/0Gw3sfjH3K+2W4Ar6MFbCHArYHTFdfHcAjj9CbJHqzxC11BRgwpa5V7noyYDJeewZMxmtsphkYMJnJG5nZ4nZXo6xMQXW1CkVpHsmUPozJV8giin6oagSq2rMRJNUCUACUc63Kxm1HgIlS5Lp3d2e2EU1wVW1tLbgGU8eO+HrbN5je8D8E5AADpo7lMrSHGBOhJDJLlXNGnIjH4/jHcXdh0ogJmp3/+ubfePCbf+Oc/c/GqfudjD1L9sSexX3gctivrpyhjuPBbaWA7QFTael2BAJUoNJpK8d3frEMmDqvofEjMGAyXmMGTMZrbKYZGDCZyRuZ2hJDcXE9FEVEKESHe3BrTQFKhQOikGV6j1TfeCOO6ldxIwWOOupnXH75KgZMNtgOy+t+xv0VDyGMCAMmE/hbCAGKqEIoSD2KUot+CqkY1vsgXD/qGhzcexj2LNnDBKthE1iB/FPA1oDpmWfCmDIlhFiM32Cmv7UZMKWvWfaveOKJ19G3Lxf5NlJ5BkxGqmu+sRkwmc8nmVjkchE8iSGRaJ4GlslI+X2N00kgLgZFoXRA0iqTvJT81Gj06J8xfjwDpvz07q6r2hjYhFs33YWoGGPAZAaHy4ASVJKpimkc/k2nx0EGihxFWiSTz1WA3kW9MX/8HDOsim1gBfJGAVsDppkzo7jssjAaGjoq9pk3/tZxIQyYdBTTsKEYMBkm7Y6BGTAZr7GZZmDAZCZvdMYWAibbAdDrv3VTnDqjQKrXut112ocxgNLluDUpMHr0Cowfv5ojmGywJWrDtbh27c2IO+MMmEzibzWmQkwIUDtzzkACKFVL8MvUlSZZFZvBCuSHArYGTKtWSRg+vBbBIN/BTH87M2BKX7PsX8GAyXjNGTAZr7GZZmDAZCZvdNaWMIAIAEoB49a+AgTjygBwilxzwDRp0kqUlVn3BGKuwZTa454KfV+4ZLy2/bnId2qaZaVXCFAFFYIv9VS55naRL4eVDsXnF32YFXN5ElbALgrYGjCRk32+7YhEKEWOw77T2/QMmNLTKze9GTAZrzsDJuM1NtMMDJjM5A09bKHi1QRNCvUYLE/HoGivCgC983R9mS3r6KNX4KqrlqOw0Lp7hwFT6r4//4dLoLoBVeZT5FJXzeCeTafC+UQgg5rcalzFhQPPw6MnPWiwoTw8K2AvBWwPmIYOrcGPPxYQarKX5zu9WgZMnZYwCwM88cRM9O3r045a5WaMAgyYjNHVrKMyYDKrZzK1KwGgpjGKKYNPKJlOa6nrogBCHOnVwmcMmCy1iTtl7OrgWtz9y32IOKIcwdQpJfW/mCCREBeADFLl1KiK2w+bhmtHXa2/YTwiK2BjBWwPmK64wo8XXogjGqUQef4QnvpjgQFT6lrlrud//jMTe+7JgMlIDzBgMlJd843NgMl8PumsRQ5HALJM6XK9OjtUnl5PBdHppF3rRuoY4RgGTEaoas4xX978Gt4PfoyEmmDAZEYXhQFFVSAWpvc5rlgqxkPH3YczBp9mxlWxTayAZRWwPWAiz918cwMeeSSOUIiKfWaWx2vZHZCR4Rwun5FsObjomWdeQ8+ehRzBZKD2DJgMFNeEQzNgMqFTdDBJFCuhKBTJnMFtcB3mN/MQglAJVaX3RwSZuDUpMGbMClx5JafI2WFHXL38/1DlqgYkrsFkSn+rgNKgQCgQILhS/xzni/kw69yZGN57mCmXxUaxAlZVgAFTo+euvDKAF1+UEAjwiXIdb2YGTB1rZI4eDJiM9wMDJuM1NtMMDJjM5A09baE0sAAAPvRjV1UlCEINVJVPkGu528aMWY4rr1zBNZj0fBiacKztsUrcsHIaEsUSKKWKi3yb0EkA1LAKNaFCLE09iskddmPZ5MXo5uODHszpVbbKqgowYGrmufPO8+ONN1QkEnRSCre2FWDAZJXdwYDJeE8xYDJeYzPNwIDJTN7Q1xZBqIOqUh0mjmLaqWwMABVCp/TB1CMD9PWMOUc75pjlmDLFuoBJVVXU1dWhSxe+sdreDnu34gPMrH8bMU+MAZM5H4oA3R+gcnp0XoM7RSNVwBV2ofL/NqZ4AXdjBViBVBVgwNRCqbFj6/Dllw7E4yWpamjDfgyYrOJ0BkzGe4oBk/Eam2kGBkxm8obetsgAKgHQybKcDtakriBUQFXpxptXb8EtPR4DJku7L2Xjp626A2uxXku94gimlGXLTke1MXJJzeBkPxno594b31/xTXZs5VlYARspwICphbNlGTj8cDpZzo1YrNhGWyGdpTJgSketXPZlwGS8+gyYjNfYTDMQYBo//gCoqlmjXMwcZWJW25rbRRE7dCucIBM3UsDjqUUsRhqVsyDNFGDAlP/bISSHMWHplVAb7zkzYDKRz+UkXKJ7AVR7Kd2mxlSM6jESH14wK91LuT8rwAp0oAADplYEqqtTMHx4LdavL+BTU1rdQAyYrPLM8swzM9CzZxEX+TbQYQyYDBTXhEMvXVqAG274FUe4mNA3rZtEr1fpNOqvNMIUjthJKheC2x1CPM71qZrvpGOPXY7JkzlFLp1Hl9X6flH9FZ6regkRL+VggSOYTOJAqrVEcEkr6u1OEy5RalzChUQ0gT7FvbFsymKTrIrNYAXyRwEGTG34csMGGcOH16CmhqKYCDRx26kAAyar7AYGTMZ7igGT8RqbaYaKCieuuGJ/JBK9zWQW26KrAvRh0g9B8EFVOZJZOzoL1QCo0HeaH+Z09Yu5Bjv22GWYPPlnyxb5phpM9PpVXs6RaW3trLvX3I+f5KU7IAZHMJngMRgDlLgCsUDMKJPZE/XgqL5HYlX1ahzceyieOe0/JlgUm8AK5JcCDJja8efSpRJGjqxGJMK1B3aViQGTVZ4GGDAZ7ykGTMZrbKYZGDCZyRtG2kL1mOoao5nc8HgUxGIyBAFQVfulz4nidigKwTafkaJbamwGTJZyV0bGnv/jpQBt+0auyoApIxkzv0gBVEVNBpVSSpykAiKScCn1w+J2mZ9Ojls+5XuMePIITBoxHjcd8X+Z28dXsgKsQKsKMGDqYGPMnRvH0UfXQFEIMnEkU1IuBkxWeT559tkZ6NGDU+SM9BcDJiPVNd/Y27c7MWECRzCZzzNGWVQNh0OGLNPxRHTCXKAxkifDTzdGmWnwuA5HPWSZPuXxiWNNUh933DJMmsQRTAZvvZwNv9j/Ax7a/DjivvgOGxgwGecODR4lgBJnMSRZRjgeRpG7CDE5BhkyFKeiQSUqtp5xU4ByuRzrrlmObvfuiRfPfAYn7Dsu4+H4QlaAFWhdAQZMKeyMc8+tw4wZfHTxTqkIMG1vPLY4BQG5S84UYMBkvPQMmIzX2EwzMGAykzeyb4vDUQVZpiiewuxPntMZo3A6A5AkrsPEgCmnGzFrkz/yy3/wVWz+LjV+GDAZIz/BJTWkwuVwQhQcUBQFgiBAgQLZK0NwdgIqNTOZajeN6TUab57zKkrv6Yn1U1egSwFDc2O8yqPaWQEGTCl4/4knwpg6NYF4vDSF3nbowoDJKl5mwGS8pxgwGa+xmWZgwGQmb+TClgaIYhSKYrc0OYpeohtLVIfJXtFbbe2ysWOXYeJEjmDKxaMwG3NesmQSYr7YLtudAZP+ymuRS+FkgGjTaXB0whtpLZZQyJJ+c9KYdx5+Kw7vOwpjXzgZdTdt029wHokVYAV2KMCAKYXN8M47UVxySRi1tUy5k3IxYEph25iiCwMm493AgMl4jc00Q2WlE5dfzilyZvJJNm2hCCZVdUJR7FgYeTtEEVAUgkzcCDBNmrQSPp8161Jxke+29/Cq0Br8ff0DiBYmT49rahpgiqV7MiU/VjpSwOV2QS6guneNZe9CgOpWIXh0pEsAihNFeOn06bjq/evw46RvOzKL/84KsAIZKsCAKQXhFi9O4Kij/AiFuqXQ2w5dGDBZxcsMmIz3FAMm4zU20wxVVU6MH8+AyUw+yZYtolgFQXBClu0Il5IqO521UBTZhhFcu++ysWOXYtKkVQyYsvUAzOI8/93wPGZHPtMdcOwCqwIqhEIBcKS+MIJb7UIXGXDGnIhLce1esMflQVyMJ+sWpTFP6hZ1sqcCKEElGalETQUcYQdEUUSiINHJwXe/3BF04KET7seU96ZizkUfYVifobrPwQOyAqwAwIAphV1QWamgf/8qhMN8127HKwDXYEph5+S+CwMm433AgMl4jc00AwMmM3kje7aIYjVE0QFJsi9calLb4aiDIEiQJLulCe6638aNW4qJExkwZe9RmJ2ZguEgpqy5DgmfZCiUUQkwFQmpZ5wGAYUK7TsA0dfiFDUVcMVdkBMynE4H4p6EdvJagexFgVig1TRKQEJQDSZhk1myXOmAuIadgMkb8yISi6QN3lLaGTLQW+yNcDyEI/Y6DC+dOT2ly7gTK8AKpK8AA6YUNXO5KiBJBJj0DddMcXqTdeMIJpM5pE1zGDAZ7ykGTMZrbKYZGDCZyRvZscXhqNbqDskyp8k3KS6K9RDFuK2Lfo8btwQTJ67mCKbsPAyzMsu24Db8c9ujqFSrEHftPD3OiMmVgAKxqAUoamMiSs2jE9Y0IBUHlKiiRTIJXkFL2XPEHXA73ZCdMhKuXSN/1LgKd8KFkweeiB+3L8G6yPpdCpcbsbZ2x5QAJaJALE5SLsWvQCwVQQW4y1GOUDyERKH+0UukQ/+Cftjs34KqGzZlfdk8IStgJwUYMKXo7d69K1FRQW8unSlekc/dGDBZxbsMmIz3FAMm4zU20wzV1U5ceun+kKTeZjKLbTFMgRoAUmNxa8MmseTAouiHIMQgy1Q+wCwhEdmT0uqAiaJa/H4/yss5Ko92zYq6lbh/68MIOUKGpsY17dCUAZMM7YQ1+LDzNDUFWhFsemrq7uuKumg9JI+cjE5qrSmAM+GET/AhqkYR9xgLz9p8FCqAJ+qGDAUSRYg1A0z0s9ggQlEVoFi/+/nOCJ1MRyfSqZDiEv7v8Osw7Tc3Zu+JgmdiBWyoAAOmFJ0+dGgNfvyRnvHcKV6Rz90YMFnFu9Onz0CPHsXaca/cjFGAAZMxupp1VAJMV1wxGJHIHmY1ke3SVQE6LrsSqloGwKvryPkwmMMRgKpGoChdbXcD7vjjl+CKK6wbwcSAaecj8NvqhfjXlkehetWsRfdokTttnJKmRhprLVGAU0jUTlhT3HSSY4tGjCYCoDA1xktRQjQ28WAteirLjVLgurjLsUXaugOGNQdtlOYnSALi3rhuzLogWoAz9jsVLy15GeXecqyf+nOWV83TsQL2U4ABU4o+P+mkenzwgQdAQYpX5HM3BkxW8e706a+iR48SBkwGOowBk4HimnBoBkwmdIrhJjVAEMJQVa7D2JrUOyETRcLY5yYcAybDH3hZmeDT7Z/jme0vQva2EwFkgCVNqWG7DE0MiU5Qo/8UVXvvJjpEqIUdn1yngRqHAFDh8HaaFvlEAULeLNx4pKkapylKFOLkfU7EK0tfg0N0aOl8QoEAtUHVvmsJIo3RWm6vGwm3PmlyQoOAr8fPQXdfN+2Agu6F9q4dZ8BW5iFZgd0UYMCU4qa46aYG3HsvPUsWpXhFPndjwGQV7zJgMt5TDJiM19hMM9TUOHH55YMRjXIEk5n8YrQtyRPk3JDlUqOnsuT4TmcDFCUMRaFIL7oZl//thBOWYMIEjmCyiqc/2f45Xtj+Cvp4eqGPuze6u7phU3Qzlkd/RtQbM7Sgd2sa7QaYCK6EVTg9DsgUraQCqqRCIGiUQrCRBphEMQl06F54G9eIYQGyqBgLmIgNUdSVX4HgE+BSXBi717H435nTcfFbl+OjdbMRoyglsjXUyKVdSZUKoz70KOyBzZEtnYdMMiDQehUZ+3UbiG8v/8oq25XtZAUsrQADphTd9/DDIUydKgMoSfGKfO7GgMkq3mXAZLynGDAZr7GZZmDAZCZvZNMWGYJQBVWlKB17AJT01Q1BEBpsk0548cVf49RTKyxb5NtOKXJP/PJfLAh+h6g7BlWgo8uo+E8S4Ox2Ilv6Gz+jK3YBTAkkU9e8yCxFTwGUYDLlzhFxQEpIu9ZsamahM+xEAgkN/BjRqOg4RUlRVJIQFbTi47/ueSBm//5dPLHwKdw59++IuCM7AJgGvBzJouXU6Po/DLoAq2vWYlHVYkieZK2mtBv5N6zCBRe+uPhjDOkxOO0h+AJWgBXITAEGTCnq9vrrUUyaFEF1NRdD1G6rYDuAXimqx91ypQADJuOVZ8BkvMZmmoEBk5m8kW1bAhCEKFS1R7YnttB8TZCJIr3yu6TAbbd9hIMOCqOgwJrrtANg2h6txIMbHsU2tQKxXBW2buPRu+P0tHiyLhIBnzaLdHfwDKCBsqgItSiZ/kaAh0CNBnncu4IkZ8iJuBSH0+mALCga6NHgjg68iezQPiLEk/COUuFO2+8U3D/2bny87lNc+9H/Ie5J7BItpgExQdoZUUU1vhNF2Hjtai3a6bNNXyDoDKb8HEhrp2Lm4RilNas4uPdQfH7xRylfzx1ZAVag8wowYEpRwwULEhg71o+GBjotxe6NIrkqAfApSmbfCQyYjPcQncJTWFgIp5NPmDRe7dzPUFvrxPjxnCKXe0/kxgKnk6KYPJBljmZu2wNhAAEkj4Ki6sP51/beuwp33vm5VuPQqi3fAdO86vl4Yst/IRSISLj0qeejp6+19DGPADXeCJecmRMeGsORcEApbFYInJYcBUS3AMXTWMNJBQgwEQVKUGQQ8SCKNvLuDqLSWasGyKiOUgMwuPsgjOozEt9v+wHr6tdjyeSF+Grj17jwjUu1qKqWh3FrkVtUqomub2y+uA+PHv8gTh90Cq764Dq8uWoWwq5wShBMDIsQVVGrYXX3sXfiiuGXpbMU7ssKsAI6KMCAKUURN2+WMXhwDYJBvnPJEUwpbhoTdGPAZLwTGDAZr7GZZqitdWD8+CFcg8lMTsmqLRIEoRqqSuCEAAq31hXww+WKI5HIz4K6118/B0ceWWfZ6CXyWb4Dps+qvsCzlS9A8tFNUZM1ytILKBowEQvFTtd/0gp3U72hlgW+KUApQkfGAYqX8uiAIqkIcTGOuCuuieKIiigUChGRo0gUJFKCOLuoSXwoCLgdbsSEGEb1HIkPL5y1o8u8TfNx+ivnIOFJtBqhpdlOUjRL2SNgNnaPY/Ha2S9p49zy6a14bslLScjUQT0qLXIq4tDqPR2/71iTOZ7NYQXsoQADphT9rNKpnuI2jtrR9OIUuRS3Tc67MWAy3gUMmIzX2EwzMGAykzdyZUsVHA4VsqzA5fIikaAUKa7LtKs3EhDFWihK/p281717AA888D66dSu19Amt+Q6Ynt3wIj6KfLKjtk+uni1anZeYSoMCsSgJfzrdgoDqTEYitdYoqodOUFNdgJgQofroQ02yJ8GcM/ufhrd/fhdKURJ6pdsI6hQmfDhkjxH44pe52qltg7vth6WVy3Dyy2fCD3+btaW0mk2U4kegrak1Arg11yzTTn+j9q9v/o2/f3Uf4kI8GQVFWX1iY2pf06UK4Iq48PQpj+HU/X6b7jK4PyvACuikAAOmNITs0qUSdXVdifencVW+dmXYZgXPPvfcq+jevcTSb4LNrjMDJrN7SF/76uocuOwyjmDSV1WrjhbTjkASxQQUhW68cF3CXT4hogIARX3n13umyZPnYsyYKhQXU76PdZskSQgEqK6YAIfDoX3RKWRNX7Qyl6vxaC8LLvNPK2/DemFDxnWNrLJkNZGs4SS6Ra1IeFuNCl5TX+2kuebBlzLQS+yJymAVlOJmKXZpCuCRPBjebRj+NuYODO31a+3q3g/0R0SMJKFVDBBKdqdXBLjoS4NtzZovUYBbj5iGicPH7/jtlPenYmCXAdgS2IolVcuwsX4jKiPVO1IDfbEC/PnIP2HyiAlpWs/dWQFWQE8FGDCloeaQIdVYsYLy7d1pXJWvXRkwWcGzDJiM9xIDJuM1NtMMBJguvXQIYrE9zGQW25JTBSIQhCBUNT/TwTKV1uGohCxTKmF+1WH63e++wznnbEZRkTWLezf5MxaLIRQKaWl+BJlkWdbS5qgwMv3sdru1+oJWbZcumYyoj4oQWXUFKdgtAUpISdZQajyFrb2rKFpIi/xpUfhbDIqQFCnziCrKQnQk0++uPngybjzies2Mu768B4//+CTisYR2mlzYQ/XZdm0aIIvtDpjo9wcW74+5l37a5pIeWvAIbvv6Lm39RYkinD/kHNx73N9SEI67sAKsgJEKMGBKQ93Ro+vw5Zf0hqKdWwRpjGftrgSY6G5tBrG01l64paxnwGS8uxgwGa+xmWZgwGQmb5jFlghEMQhFYcDU3CMeTy1iFOSFLmZxlC527LPPdtx665fo2dO6NbiCwSAogqmoqKjNAyrohFQCTFaIYorJMXgcO9NUG6QgJi+fCrkTETm6bBYjB1EANahq97zbSo1LZ3qtFhKVZXI2FtxO4+091ZMi/am2k1tx46UznsXYAceiKlSNAx8fjoFdB2Klf5VWh2k3wCSpcMackAt3r5XljXgx+/fv4YAeQ1pdykVvXY5ZG96FG278ps8ReP13L6ezZO7LCrACBinAgCkNYadODeDhhynU27p3dNJYbgddGTDpp6VxIzFgMk7bppEJMNGbdEov4Jb/CtTXO3DJJRzBlP+eTmeFYYhiiAHTbpI1wOuNIBrNv8NRnnjiDeyxh9uyp4fG43FQBFNxcduQLBwOI5FIoLS0NJ0HQ9b7XrXsjygQC3Df4Lt2zL3Evwz/2vIIIgXRrNuTlQkbC2urjuQJdLo1CRBjohbB5vK4IDml1DJcFcATdeOIvodjccX3CEQbcMbgUzFz+ZvYo7gPfK4CrG5Yu8tJcTtspuLkEQFqUeNJd80W4064ceVBE3Hr6FtaXeLwpw6kRXseAAAgAElEQVTH2oZ1+HWXA/DBhbNQ6LJ22qpufuSBWIEcK8CAKQ0H3HdfCDfeSITdusfSprHcdruKYhVE0QFJyq87k3rpY5ZxGDAZ7wkGTMZrbKYZkoBpf8RifcxkFtuSUwUYMLUuP0V2BZoV+vZDECJQ1SIA9GXddskl3+DUU7dZ9hQ5SoOjCKXy8vJ2nUCvb5QqR2l0Zmzf1i/CY5ufggIFF3U/H8f1HKOZ+e62D/Cq/3VIHhOeIKeHkCHAITogFxizPlfCBTkmwy26ITpFhIRQu7WsqGC5y+GCIit46IT78OseB+LEl05DRIpq9+SVYDtpfFT2KdTGoZwy0FXtgjVXL2tVtfJ/9EZZQRk+vvAdDOy6rx7K8hisACuggwIMmNIQ8X//i+Cyy4KIxTgMnmRzOKo19WSZCp/reAclDZ9w1/YVeO65V9C9u7VPujG7jxkwmd1D+trHgElfPfNjtDAcjjBkOXnaEbcmBSQIQjVU1Qu3O4p4nCIUiiCKUQgC1fkhaGHNNLOBA7dh2rSv0bOndSPaU0nvpgimhoYGlJWVJYtDm6xNXnYt6tz1ECDAEXbg7wPvQGWsEk9umQ6/q+2Ty0y2jLTMESMiVEWFWrh7xE9aA3XUWQaK5CL09vYEBAFbQluToInqN7V8yy8BrrgLhc5CFDi9eP3cV3DkM8dgSPdBoGiyQsWHhJJAooBCpFpM3Jjq11oBcOrpjXox+eAJu0Uxvb7iLYx/exLeOm8Gju53VEer4b+zAqxAFhVgwJSG2HV1Cg47rBYrV1INJmvffUtj2e12dTrpGGIqDEmRTJwipJeueo3DgEkvJdsehwGT8RqbaQa/34GLL+YIJjP5JPe2hOBwRBgwteqIIIAGOJ0CJKmsWQ3LKBwOKoxO7x/oPZW507BaW9pTT72G3r19lk2PpgLflNrt9bZfV5TqNVERcLMV/H5p66v42P8Z4l4qHAStUDRBDqfoQMQVTUbc5Nm9TyEqQJXUrH4EcUtuJMIJXDl8Ir7Y8BWW1CxtkwtTsfAF47/EA/MfwgerP8Lb572Go587HsfuMwayLGHOxrm7X6sCFAEllrQBMGXAl/Bh/NCLceeYW3P/dM8WsAKsQIcKMGDqUKJdO6xdK+PQQ2tQU0OAiXN9k+rUQRDiUFWKZHKmqSh3N1IBBkxGqpscmwGT8RqbaQYCTBddtD/icU6RM5NfcmsLA6b29ac0HoIAraVZxSAIfqgq5cnQwSHWaRMmzMOJJ1aaNn2sIyVTqcPUNAal0/l8Pi1dzgxtQ2QTblr5FwjFwi4RMQRfBGd+UCUquq3GG09XE5O1kbQT11qpVWS0T9wRNy4d/Ac8vXR6Mi2vjfvJRbFCfHf5Vxjz3Ak4Z8hZmLX6PWwPVmKfsv5Y37AeYWek1VP9FL8CsbSdCDkVKJaLMLT7QZhx9ovwOvmwJaN9zuOzAp1RgAFTBup9910Co0fXIBJpfjcug4Hy6hI/gEjjaTHmeAOSV/JmuJjnn38F3bpxilyG8qV0WSppBikNxJ0soQADJku4KctGBuFwRDmCKUPVRZEioekTq7WimAYN2oqbbvoGvXpZ42YjFW6mk+Pou6Io2nf66tKl41qaVPA7Go1q0U4EmZzO3N5MvHHlX7BR2aTL6WkZbltjL2uM6hFEQUuHc7gcycilXGSUKkBBtACKKiPqjrVbi8kdcmH11ctQ4ilGXbQe/R7cT9NJFMRkNFkb9muAqZgoWvuyUtHvMkcpbjjsOlx+8KXG+oBHZwVYgYwVYMCUoXQffRTDiSfWQlXphXnn0agZDpcnlzUAoHB41sQsDmXAZLwnGDAZr7GZZggERPzhDwdwBJOZnJJzWwgwxRrrEebcGIsZQHVkKgDQSXPWS7N//vmX0aVLianS5Cj1jQASFfJu+qJ/U5ob1VGitDj6mb7Tv1ONSiI4FYlENEhFgMnj8aR8bXubksAVjUsRUjRmKu3Otfdgufxzu7AjlXHM2keLVpKSdZa0SKaYmhKAMWI9NH+JUIyA0JCsv9ReCwDVN26GQ3Dg2o/+D89+/wKcDqdWI0uSJcCNVk+SUwONp+GlwC3dERf++f/sXQeYG9W1/mdGZSVtX3dCMaa5YMqD0EMSnIATm+ZQgjE4oRhwqA6hBQi9hE4oj8QvgE0xEFoIgQCBAIEEMCFgMG6421u16nXK+85o117bW7TSjGZGOpcoK2tvOfc/d6XRP+f8Z9LtmD7xZDO2y3MyAoyAAQgwwVQEiE8/ncTMmRGk00SouIuYqZyG5vQWAKpMwiGsVnuWCSbzPcAEk/kY22kFJpjs5A272BKDy5WGLFOaOLfBIUBaTBEoChFMzmp77rkGc+b8G8OHWxFW0jtWRCRROhtVfSPyqOeDSCWjGkU0kQA4EVgU1UTEEM1P/+6OkiLSiHSb+iKwiFiiB42jB0VT1dbmR9Y9te5ZvBT9S3lGMKldmkTVoi04VzEmQHRLkL1y/8dHA6S4hPZL1+n9Rt25M2RVht/jQzgdyZ2PvtL7YhrgFfL6KkWE15Xf/hV+dcglRh1nnocRYAQMRoAJpiIBffDBBK64Io5IhEWuN0NJqXKUMlfLOlVFnq9ihzPBVCyCA49ngmlgjMqpBxNM5eRNo/ZCItYZJpgKgFMUw3q0Te6mlLPa3Xe/hJ13FgyJ4jFy58FgMK+0NyPW7NZxIrKJyCwimIhson8ToUC+pWgnIrwoYopaT2LJ7XbrkUtESqXTaX0O6jtQe6/1A8wLPY2om25ollcTUyJAJJOf/i6sbbqmVVLILzVPy6XSbbjkG/xj9Xs45qkT8NXs/+CIxydjQ3SjHv0kEInUSxqcEBeguYhk6n+/akyFpEk4buzRmDv1YWvB4dUZAUagTwSYYDLgcNx4Ywy33JJCIkEkk/3KuBqwxQKmIOHOECQpAFnminsFAGjIECaYDIGx30mYYDIfYzutEI2KOPVUTpGzk0+st4UJpsJ90NJFLjlLu3Hy5M8xY8ZyNDTYT3+JCKaGhgad4ClVIyKJiCOKQqKIpZ6pbtFoVCeciEyi35Nd1KcnkUTEFEVeDR06FJTi11+qHM2xOroW1667CXJggKiaUgGQ7zqkd99fJmh39FIeekT5LllMPy1BYUnIEUMDNZUSXYdiyezPN/Wsv3WEniLX6GvQo5lCyTAkl4SslN1iTjEhQhGVviPSMoCmaJAgQc7IqPXWYu3FywayiH/PCDACFiHABJNBwP/iFxE8/riMaHRgsUSDlnTANDJEsQOC4Iei2CeE3AHAGWYiE0yGQdnnREwwmY+xnVYggmn69AnIZrmKnJ38Yq0tTDAVhn8GotgJVR1e2HCLRtXUJPHAAy+hsbHGVtpL3XB0dnairq5OjwayS6MIpUgkokcrUUpdb40IJiLG6Cel1vUlJE5E1guJV/BG+9+RdFPEvDOarqkU1+ByS1C9OeJm6yakBAiqYIvoJbJNF9+u7RLoHghmBRjt2Qmfnv3hpp7vrn4f5/zlArSmWyG7ZIAk17KA4N+SsHKlXMhq2V71mXQ7IirckhtelwdJJYUdqrfHZ7P+PZBF/HtGgBGwCAEmmAwEfsaMMF55he7CUHU5bjkEVEhSuy6ErijOqhBTDh5kgsl8LzLBZD7GdlqBCSY7ecMutkThdmeQzbIG0+A8QulNGQDOwm327Hfx3e8GUV1tP51JSjOjCCAimLpT0gbnE2t7U8od6TuR7TU1vd+YfG39G3gm/DySvpS1xg5ydUoDU0VVJ1mIbHJ5JageLVddjZoCUApYPtXUBrl0Qd21jAZ6iKQFlUcjIfKA6sf6S77Re2eUDN5Z9R5eW/E3PPXFM0giuQ2x1D2tliRQtiWeeltWy2r4duN++Nupr+RhFXdhBBgBKxBggslg1I84ohPvvy8ik2EypSe0LlcrqHyELDP5ZvCR63c6JpjMR5sJJvMxttMKsZiIU07hCCY7+cR6WyJwu2VksxzBPBhfCEIbNI1IBPsRNX3tY+zY9bjssn9i2LCakqag5YMrEUtEMFVXV9tOFyof+7v7ULQT7aVbn6nn2KWR5bhu5S25CJ88Ko4NZl0z++pETUbcLHKtQtc2UhVVP/6kT0TaS3oKYSCPdDQzje2eOw5obk23jSKMlKwCrYZCkPpoRBDFBCw/fxFkVcGu909AoMqPBBFLLqHf1EAS7qbIJqoy192o8pxOvvWEQ8iRc+Prx+GfP/t7KVDgNRgBRqAABJhgKgC0/oZks8Ahh3Tg8889SKc5LawnVqLYBlGUIMt8EW7wsetzunnznkZTU53tLoRLtf9SrMMEUylQts8aTDDZxxf2sYQJpsH7QoYgtEPTRgx+qIUj7rjjFeyyi9KvRpAV5lH6GekYEbnkxMilrTGjvaztWIcPUx+hXW7HhkwLonIUrZm2HCGTjyaQFY7oi3uJajp5srXdFPUjZkVo0HRBdD0dzQ6tSwuKUtn8ih/H7X403lvzT6zJrs2RRX20qkwV7vz+rThlz5NwyvOn49U1r+flK8JByAqb0jrJ/7mmofupptLzzQRX66Vr4JUGUAW3A5ZsAyNQgQgwwWSC01taVBx2WBDLllEljIAJKzh3yly6HJWjJZLJJndpnAvngJYzwTQgREV3YIKpaAgdNQETTI5yV4mMjcDjkZHJ8M2T/AGPAyD9nCH5D7G456RJX+L007/GkCH2ua7rjvYhvSLSLSqnNnflY3gj/naudD0Fs4hdFcgcdukopkVABtRA31XhdDFt2uZW2kRW+VMnfDICRlQPxxE7fQ8fb1iIXRp3xtvr3u1X94oitQ4ffhheOvlZfLD2X/jJs6cg6TNGJ4sil2rkapy+16l4atEzWHHBV1bBw+syAozAAAgwwWTSEfn6a1knmdrbqYKa/aqMmLTtvKaVpA5omgpVpYvx/spp5DUdd+oHgXnznkJTUz1HMJl4SphgMhFcG04dj4v46U85Rc6GrrHQJCaYBgu+INB1AEUfOKPKrM+XwQMPvIihQ/19ik8PFoNi+yeTSb1yGwln91d1rdh1rBp/xZLfYKW4qt+IGatsy3vd7qpwAdFRKX1CNMfiBbx+pJFBRs1gu6pRWBde37/od1ea3PpLVsDn8uGEZ6fjgw3/QsKVyBXZJp3vhAahVoCeFkekWlX+jKEn60GVWoV9Ru6FF096Jm83cEdGgBEoLQJMMJmI94cfZjBpUicSCdJjco7GgImQ9Ji6E4KQhaYRyeSgRPrSgGPYKkwwGQZlnxMxwWQ+xnZagQkmO3nDLraEUVWlIJXiCKb8PEKRHC0AKD0u/y+X+c1tfC8il2bPfg/f/nYENTUUmW59i8ViIEFsp+st9YfkrEUXIOKL5ogJhzbSVQKRTKQZ5aBGQtp6KlyPP89Ayo//GbkP/rH+/X4jrQJZP373w3tw7B5T9R3f+N5teOiT/0XCldRT3AgTrUrTAxgDVQHEPRTNmGejSLC4ijkHXYRrDr8iz0HcjRFgBEqNABNMJiP+5z+ncfTRQQAjTV7JidOHIAjpLpKJYqC5GY0AE0xGI7rtfEwwmY+xnVYggunkkydAlkfZySy2xVIEwvD5FCSTTDDl5wZKmYkBGJpfd4t67b//NzjnnE/gdqsQRQGNjbW2iAamyCV6OLVSXD7uJD2iUz7/OYQ6+xOQfe2HUrqQgB6tUw6NoocmNkxAOB1Gc6IVESHSa3QZpckdveOP8fixczdt+7mvXsAZL58DwS1gqGcowpkwbjviRvzyjSugVudPvkkxCW7RhY1zVpUDpLwHRqBsEWCCyWTXLl0qY999g4jHh5m8klOnj0D/BEYDABbrM9qLTDAZjSgTTOYjau8VEgkBJ520JxNM9nZTia0jgklFMkmfY9wGRqADokhp8vYmmHbffQOuuupdNDXVbhIfHnhvxfVIJBK6SHd/KW90U8Pn8zm6UtxAKG1IbMTlK65FtppKizmzCXEBqqhC8JUHwQQFcKfcuOWI6xFMduKx/85He7oDaSm9ZSICFcZLebchgT7Z8CmmPjUN9VV1GFE9Am+f/hq2u2sMEp5EXmoZrrQLFFl1zv+ciRu//xtnHgq2mhGoEASYYDLZ0a+/nsZPfxpHZ2d/dzZTFZ5CR3cyo10kE6cSGnkkiWAaMoS/9BiJ6dZzcQSTmejab24mmOznE+stCsHv15BI8Httfr7IQpIoTV6ALJPIt32/gJ9zznv4znda0dBQGgHtzs5OHcK+dJWIgMpms3r0Ujm3Bev/hJc6/gKtZnPVMCftl6J4xIwIrdqZ9veFNe3LAw+88CKRTmBY9VAEE53QJA1Zd3YTUVSdCWDulIfxwzGTtpiqPdGBIf4mvLv6fZz76gVoy7Tnxg3wFkDrNggNiGfiaP3lGicdBbaVEahIBJhgMtntDz+cwEUXZZFO93UxoEEQmuH1itA0H9Jpyu+vxHQxCpkPA6hlUXQDzyQTTAaC2cdUTDCZj7GdVmCCyU7esIstIUgSoCj1djHIAXZocLlC0LRMF272jGAmgumIIzpQXW3+za9oNKpHL1FFONJYoiglevRsoRCRmf6yjl6i/YYyIcz66kKI1WJe0S12O/BaVAM8gOC1L3laNGYaoCkaKLKJyDQBAkSPCNkt65FGp+5+Cn43+a5el2m4bSREtwjFpWyj9bTNAJo/IeqRT9/b6bv4w9EPFm06T8AIMALmIsAEk7n44rLLorj9dlIo7PvuV21tEDffXIW2NgUPP5xCIgFEo1R5rjR3zEyGYBDTpyEInZCkasiyMyrLDGJzlnSdP5+qyPFddTPBZ4LJTHTtN3cyKeDEEzlFzn6esdKiUFcUTnlHlZiBsNsdRTZLIr90vVNjxhIFz7n77m248sq3MXRojenaSyTYHY/H9cgkURT1KCUinKqqqnRCiRr9nrSJamrshVPBAA8w8Ol1z+G12JtIe9NmLWHKvGJa1KulqYH8tYVMMaSUk2qAP+vD9tXbY3Hb1/B4PfALPqy+aGmvVry+4k183b4Eryx9FR+t/wRiP1X2qrPVOHrMj/HkogXovGxjKXfFazECjECBCDDBVCBw+Q773vc68c47dOdLAkAfkr1dGMQxc6aMP/6xDs8/n8Ipp4SQTtMFBUXzVFqTIYqkz+CHLFfGRZSZHmaCyUx0c3MTwURfANzuSow8NB9fu63ABJPdPGIHeyitiW4kMcFUmDdSEASKAvNAlu0jlH7dda9jr71S/eohFbbfbUfR5wiRST21l2RZ1kkmj8eDQCAAil6in5XyWUNk2hlfnodU1VYaP0aBbsY8VDEuqvZLmJixrC3m1IAapRoHjzoIwwJD8fh/n8Cff/onHLbDIX2at6j1K3z/8aOQ9feSJqcBQlLAkaN/gHdXvY8Jw8bj9VNftsVW2QhGgBHoHwEmmEw+IXV1LYjFVOyyixuRiIpEwoVIhC5CiXDqblkMGdKJWbP8uOeeBOJx+r09w8VNhqtreqrY0gZB8EFRKpFkMw5lJpiMw7KvmZhgMh9jO61ABNMJJ+wJReEqcnbyi7W2MMFUPP4yJCmki39ns6TLZG1t+kMOWYWzzlqI4cN7jyQn8iOdTuuEEEUc5dOIMIpEIjphVF29OUqb0uGofHtvkUmKougkEzVKn6uU6KVuPF/d+Dc8F34RSS/JKNi/iSkRIJLJX77RS1pKg1DVd+qfL+vD/wzdB3f88Fbs3rRrv06b+vQ0vNf8z1wqIaXcyRrciltPu8soGf21nRtGY2VoFSbvchSemvao/Q8BW8gIMAJggsnkQ/DVVzLGjXNtWuWqq2I6iZRIbEki+f2tSKdVKApVVelJPplsoI2nd7laoaoeqCrrWhTqJiaYCkUu/3FMMOWPVTn0TKUE/OQnTDCVgy+N2wMTTEZhKUlhaFoKqkrXSObrHvVl94MPvoBvfculRwtRahpFDvVsJMZNxBIRTSRWTo/a2to+U+ko5Y3mIXKJiKnuqCQikIh0IuKItJd6a7QGfc7018co/O02D+Fz8ZLL0epq00vc27kROUJFkYVae9tZFIYqoMU0SC6pXxLNnXFjz8YJeOmkZ1Dt6V3yYt7nT+LSN66A6tI2iYZXuauQltMQPAIkTUSjuxEbYhtx5JgfYMFP5hVlOg9mBBiB0iHABFPpsN600quvpjF9egipVACpVO6NNxAIYeedZSxbVrXpNQtMs92SFMkkipKtwuZtB1I/BjHBZL63mGAyH2M7rcAEk528YRdbiGCiG0MccWuMRxJdRT+I1Ck9plde+RbGjWtHU1MdiOCg93gikIhsItFtiiQKBoNoaGjQX6c+yWRS100iIorIo56NCCWq/kZjKQ2uO5KJ/k3PiVjaWszbGBzLY5b3Wj7A3I7HkfbZW4tJiAtQRRWCr4wJJjpSSo5k8lf5kfQk+6wA58l6MKZ6NJ4/cQFGVA/f5jBOfuIYdKY6oaiqHqHkcruQElM5IlFGjqyDgB0bdsB/zv5XeRxm3gUjUCEIMMFkkaNbWlSccEIIn38uIBwO6ATTtGkezJ+fhKrSG3F+IdcWmV/SZSWpXRdQVRTSZijzD26DkWWCyWBAe5mOCSbzMbbTCum0iGnTJnCKnJ2cYrktQQAUfVJ6MsTyrZtmQEbXZaIbTIrSZNoqvU08dGgcN9/8VwwdmtPVI/KIiCMiiogQ6k6Jo4ilno0IJiKSiIDqToFLpVL6eNLp66mv1C3iTQQVEVXc+kaA0gevXXoTlmK5Htlix6ZlNL2Smlat2dE8w22i/dajDhk1i6Q72WfihZSSsGNgByw8+4M+bfi//zyG//10LpZ2LNskU+tNe3Hrd2/ElW9dgw1zvjHcfp6QEWAEzEWACSZz8R1wdqoyd8cdMUyf7sPatSpGjRLx3HMCMhkWC+0JniR16BoFqkokE5NvAx6srg7z5z+Jpib7iKbma7eT+hHBRHeft75r7aQ9sK35I5DJiDj+eCaY8kesEnoywWSOl1W4XCFomtxFMpVKPiCDAw9ci4svXqhvi1LU6utzqfrdJBK93/cWdUTXKUQoERlFkUnUn8im3j4fqHIcNf7sGPj0fBlajFvX3gW5mkJb7Ne0qAZ4kNMSqpBGaXATGybg89ZFyHgzEFzb7p0qwN15xC04cfxP+kVl9qsXYcGS56BUKboO006eHfHZrH9XCJK8TUag/BBggskGPh0zpg0tLSIEQcO++wp491266CAShe5qbRlqbQNzLTShE4KQhaYRYdK7VoGFxtlyaSaYzHcLE0zmY2ynFZhgspM37GILE0xmekKSolDVODSNIoaowq65rbo6jCuvlHDEEV9h+fLlevRSz+ijfFYn8og0l4hcqpSqb/ngUkyfe795EAuz/0HWYy+SSUyLekqXGihfYe++/OZP+/GTPY7D/M+fguJVtoww0wBX3IWNc1bCJfZ9zf7Iwrm49t0bctUCqdZ2thp3TbodPxl3XDHHhccyAoyAhQgwwWQh+N1Ln3deGA89RG++Ch580IW2NhU33phANjvMBtbZzYQQBCHdRTJxWfiBvPPEE0+isZEjmAbCqZjfM8FUDHrOG5vJCDj+eBb5dp7nzLSYCSYz0c3NTVXEwl3C32YW/tDQ2LgWTzyxAolEp04sUcobN+sR2JhoxkVLL4NYI9onkJ0qxkVViAGxMu97dukx3X3U7bjpvdsQRQwZVy4yj9LojtlxCh479g99Hp53V7+P4585GYpf0X2qZTWMrd4dH/78H9YfOLaAEWAECkaACaaCoTNu4N13x3H55QrozvjVV2u4/voaXWBy8WISALeuiopxOzR6pkhO/U+P8PIaPXlZzccEk/nuZILJfIzttEI2K+DYY/eEqo6yk1lsi6UIdHRFG9dYakX5L06RK6TJSDhvWdXNqL3vt98KnH/+QtTVeQcdtWSUDTxP3wg8unY+3gi9DdWn2qLgspbQdNFroaZyUuO29g4RSdt7t8dzJzyJs/58HhaHvobslVEn12HulIdwxOjv9erQtngb9v/DYQgJoU0VAv1pH/4w5WFM3uWH/GfACDACDkaACSYbOO+VV9I4/fQ4gsEqHHtsBi+8UA967aSTIkgkhtrAQjuaEAMQ7SKZmITry0NMMJl/dqnENFUGYh0N87G2wwpMMNnBC3azgQmmUnmENJlkPUPKnCimY49diJNPXom6ut5Lq5dqn7xO7wjElQRebX4dr3T8FYJbRNqdtpRo0lJdBFOgcgkm8hTpMQ11D8U9R92Ohxf+AR+u/zfcghurL1zS51E+cv5U/LfzC6RdudQ4Iqr2adgbb5/2Gh9/RoARcDgCTDDZwIFLlsjYf/8gotE6iGIQU6b4cPHFftx+exx//StpMJlzp84GWy/SBIpiomgmEkT3FTlXeQ5ngsl8vzLBZD7GdlohRzBNhKqOtJNZbIulCDDBVDr4Y5CkJBTFnJtvtbUJPPjgS2hsrAdVeONmTwQyagYvbnxFJ5pEj5QjKSzIZNQJJhUQ/HxWtLSGerEOmqrBI3mx+5Dd8MpP/9TrAfrJM6fg/Q0fIO1JbyoOHUgH8NTxj+GwHQ6x56FjqxgBRiBvBJhgyhsq8zpqGiBJG6FpI4jD17UG6usTGDJEwKpVMmSZtJi4clrvHkjppYw1zbyQefM8b/7MTDCZjzETTOZjbKcVZFnAMccwwWQnn1hvCxNMpfNBCpIUgaKYp1F50UX/wOGHd+qRqdzsjUBaTePFDa/g5Y6/6BFNJDRdystlJph6OR+kdZ4gvk/C5Yf8Er88+KJtOu39vwcgkU2gNd4GoVYAkVOTtvsenjvhKXsfOLaOEWAE8kKACaa8YDK/07e+1Yb160lTqGelhRRcrghkmSJ0WGuoby9kIQhBSJIfsswaGD1xYoLJ/L9dIphICHawVYbMt4xXMAMBJpjMQNXpczLBVDoPKhCEtq4bcuaseuCBy3DuuZ9i2DC69uJmZwQ0TcPv1zyKd8P/hKzJEChVrUSRTJqsgTSYBLcAwVd5EUxqTIVY3cvNb3suNTcAACAASURBVBXwpN0YXTcaTx7/KHZuGN3rETpg7mFYEl+m4+dNePHXU17EPiP3tvNxY9sYAUYgTwSYYMoTKLO7HXxwEB9+SOV3+Y5ZYVirEMU2CIIPikKljLkRAvPnP4mmJq4iZ+ZpYILJTHTtNzcTTPbzifUWkfA0fXazbk9pfLERAEUwGcMkCIKCiRPX4KCDNmDixBYEAgqqqkTU1rI8QWn8WdgqX4S+xMPr5yIsRqBUKVAjqp6qJrgMInuUHnZtNSVF3FDFM8EjQKgyaL3CYLBmlAKocVWPFuuVZKJ8jLQGpIGrD7scc7aKYvrDp3/Ede/fhJg7rvc7eNiBqJKq8PxJT1uzH16VEWAEDEWACSZD4Sx8sksuieDuu+liiS9oCkcRcLlaoapeqCrfecwRTE+hqYki47iZhQATTGYha895FUXA1KkToWmswWRPD1lhFRNMpUSdbiapKl0r0U25wtuRR36hk0pjxgQhih74/RLcbjckyRjiqnDLeORACDy+9in8rfNNyFXKpgpkQkyA6lU3/XugOfr7vTfjhVfzQNEUPZWLxCu0rv/oHxVLLG0FmhqlfDhArOldxkNLarjh0Gtx/rfP3TQylolh1/v3RMqb0gkqKS5hdP1OCLgDeGfm68W4jccyAoyATRBggskmjnjwwQQuvjiLTIaJkWJdQhefouiCLDOxwgRTsadp4PFMMA2MUTn1YIKpnLxp1F6YYDIKyXzmcbs7QWL7xVSS23XXFlx99Tuoq/PppBILeueDvPV9VsS+wcPr5qJVa0fGm9kkEK2THHERiqAMLLhNbBG1fgKPKBqqpqoaMcRzEVEsg9qn83WSSeuKZNoKpyatEbd+90b8ZNxxm8Zf/Pqv8OSSBci4M/BkPZiy04/w3FfP4+Oz/ondmnax/pCxBYwAI1A0AkwwFQ2hMRO88UYaJ54YQyjUZMyEFT6LJNEFvwBFofSwCgxf7vL/vHlPYcgQJtrM/HNggslMdO03NxNM9vOJ9RYxwVRaH1AluRQUZUjBy+6wQweuv/5tDB/OaY0Fg1jigS9t/AuebHlG1zuiCKJtWhZACnoEk1bVzSJt2csje5BJZOBxe3IE1dbEkQJoGQ2kr9RXVE6Jt+2I5UiPiarpiQEKSeoyWQM8STdeOPEZHLz9gfqLCzf+B0fNPxpyQNZJKSKnFs/+DKNqOCLYEY5mIxmBPBFggilPoMzutmqVggkT2hGPDzd7qYqZX5I6QAKQqkokU2XefiKCqamJyy2beeiZYDITXfvNraoCpkzhFDn7ecY6iwKBNsTjPtZgKpkLugugFF5JbsSIMG677XUMG8aajSVzW4ELbUhuxP+u/T+sltci7U33fzmnAkIyRz5pPgqryS1KpJFPqcLYIWMxxN+I99b8E0k5pUc70XUistBJJWq6aLe7dGLhBcJiu2FSUkI2k4VYJcIn+pBMJnHqxJ/iikMv3UQgvbL0rzjjz7OQ8WfhzrhxxoSZuOWI6223FzaIEWAEikOACabi8DN0tNfbjEyGCKbKjbgxFFCqyefqhKJkoWlEMvWs0Gf0Svacb968p9HUVMfh/ya6hwkmE8G14dSqCkyZshdrMNnQN1aZ5Pe3IZEgPSDWUCyND/qvJFdbm8Ixx3yCIUNkvP767vjqq22jIxoa4rjzzr9g5EgmmErjs8JW+VvLW3i8+UnIXgWCN/9rYyI75KwMeAC36oJLcCEjZ+D3BRBVonram6ZoII0gPQXOlSOWKvReZN7OoUglt+CGW3LDJbn0n6RTFdbCOUwTOfHz8/Y7G9d972p4JM8Wc6+PbMA+jxyItJqGoAl47Jg/4Jg9puS9PndkBBgBZyDABJON/FRV1Yx0mi5S+YLHWLeEIAjpLpLJbezUNp/t8cefxpAhTDCZ6SYmmMxE135zM8FkP59YbRETTFZ4YNtKcj5fFscfvwhHHrkEXq8HbreAcFhBJOLGa6+NwXvv7YZYLPeF1+9P46GHXsCwYfVWGM9rDoBAKBPGI+v+iK+Si5GmVLYCdNe1lKZXKNOJIw96ry5HGtWVGeBe0BnUK8OpxMe54NIkpOUMXKIEj9uLhDehz6lX10sKmHfcXEzZ7UfbrLPL/eMRTHbCI3qQlJO4/NA5uOLQXxVkDw9iBBgBeyLABJON/LJ6tYIDDgiipaX46ig22pZNTAkDSAKgSKYt76jYxEBTzGCCyRRYt5iUCSbzMbbTCpRN8eMfcwSTnXxitS1MMJXeA71VktthhxBuuuk1NDTUbFEJLpvNIhaToapJfPrpKLz22q5YunQkHn2UInzpmoCbnRB4ZNX/4V/RjyG7ZWS9sp1MY1t6QcCb9mKnmh3wTWwVsh4SwgJAwWMZN+74wa2YMfGULUZNmvdjfLrxP1BUBbf/4GbM+p8zGFdGgBEoMwSYYLKZQxcvlnHIIUF0dtYAIE0HbsYhEAMQBUCi11XGTWvjmZhgMt85TDCZj7GdViCC6Uc/2gsAi5LayS9W2uLztSKZpBtDnCJXKj9Q+rssU+jJ5sq7++yzHuef/xFGjuz92klVVWQyGYRCMmIxFxoakmhq4iIYpfJZPut80vkp7lh9n37526uQdz6TcJ/SIqCLeXsQcPsRRGcuYqxL92rvhol457S/bWHPb965Aa3xdjz443tLayevxggwAiVDgAmmkkGd/0ILF2Zx+OFBxON04VQZREj+6BTbM95FMhG25U/gPfbY0xg6lFPkij01/Y1ngslMdO03NxNM9vOJ1RblCCaqRkYp7txKgwDdMKIH3YzLEXs/+MHXmDXrSwQCAxN9FNWUSqVQXV3NGoWlcdiAqyyLLscNK29DxpftPZ1twBm4g1UIUFrcUGEIIpkoMr6MLiVLrx085EC8esqLVpnF6zICjIBFCDDBZBHwAy373nsZTJoURCZD+gBMMg2E1+B+n4IghKBpmy9MBzfeOb2pipzL5YJUgH6BU3YpCPkLf5qxJ/qiQk0qZ5ANAk6v1mNhi8clXHrpfqirI+GNwtvKlfQFtjyFO9yVJVNX+CHoMVKWFWga6ycaAmbek9DfcBKimICmqXC5JPzgB6tx5plr4POV/82jvGFySMfWdBt+vex6RNxRjlxyiM+2NpOqwu1aMwbfRFciKaQgZSUcv9sx+P3UBx26IzabEWAECkWACaZCkSvBuNdfT+Ooo4KoqZHgdrsQi0nIZKgSGrEFTDoV54IMRLETohiALNOd5/Jse+21GLNmrcLIkemSbNBqAsHoTeazn3Q6jaqqqkERTFaTYkbj5JT5iGCaMWNvyPIQE022lkQzcWMOmbr0+ItiHKpKn8ssGG3NIcnC5UpC0+IYNy6C229faY0ZvGpBCKSVjE4urcW6QVWKK2gxHmQeAhrgTXrgEt3YZ+RemDzmSByyw0HYa/iem9ZMy2mE0xEMCww1zw6emRFgBCxHgAkmy13QvwGZjIblyxWsWCFjxQoFn3ySxdNPp6AoI2xuuRPMUyCK7RAEHxSlPCv3UWXCO+9cgp13JoFzbmYgEA6H9ZQMihTjZm8EolEB06fviWx2lL0NZeschgBp+5EYMev5WOk40mU67bTlOOGEDivN4LUHicB1y27BcuUbyCzoPUjk7Ned0uK8WS/2G7UvEtkkEtkEEpkEOlMhELmUVbOgG3dLfvE5RlQPt98G2CJGgBEwBAEmmAyBsbST7LJLO1asIEKkcqqhmYmwy9UKVfVCVTeLhZq5XinnZoLJfLSZYDIfY6NWYILJKCR5ni0RIG0/ihLlimRWngyfbyNuuGEpxo/nGypW+mEwa/9u5f/iw+RHUH3FpS0PZk3uay4CWkbTNZggCPS/ruddP0k1Ta7G7d+7GSdPOMFcQ3h2RoARsAwBJpgsg77wha++Ooobb6TxpCHEzQgEXK42CIIL2Wx53YFmgsmI09H/HEwwmY+xUSswwWQUkjzPlggQoZEA0MTAWIaAAre7BS+//LllFvDCg0PgsbVP4O3ou0iTKDS3ikGACKijd/wxHj92bsXsmTfKCFQaAkwwOdDjH3yQweTJEUQiZuqIOBCYIk2WpHb9FouilM+XBCaYijwUeQxngikPkGzShQkmmzii7Myg6KUIANYVsc61Key++1rcc88K60zglfNGYMG6P+HV0OvI+LO5CBdulYOACtTKtVh94ZLK2TPvlBGoMASYYHKgw5culbHHHm3QNLqYZd0XI10oSR16friqUqqD86tEMcFk5OnofS4mmMzH2KgVmGAyCkmeZ0sESH8pCGAYA2MRAh5PGNOmLcFpp5EfuNkRgQ3Jjfh35yd4N/w+NqSbIdaI5XCZZUeobW+TN+nFKyc/r2s1cWMEGIHyQ4AJJof5dO1aBQceGMSGDVQSmUplczMaAZcrCFWVoaoUyUSVgZzbmGAy33dMMJmPsVErMMFkFJI8z5YIkH5MKwAuvmHVyaitbcXlly/CPvsUn26lqirofV0UN99k6q78uXUF0K1fz/ff3Tj1NV9PHAfq01tVUrtUKl2dXIN/BT/G++EPEZLD0NwaZJcMwcVhS1b9rVi+rgJoMQ2z9jsDt026yXJz2ABGgBEwHgEmmIzH1LQZ29pU7LdfEGvWVAGoNm0dnpgQCEEQ0tA0imRyOxYSJpjMdx0TTOZjbNQKkQhw6qkTuYqcUYDyPD0QaAZAVZH4i3PpjgVV7/Pp0caC0IJnnvknqquNuTYKBoN6dVBqFNW8ddv6tYH60O+7+/TWtzfM8pmzL6x7G2sEUTXQHGTPN+lV+Cz2Of4V+xgxNQ7VpTKpVLo/CtuvRBpMI1zDoagKlp2/yPb2soGMACMweASYYBo8ZpaMiEY1HHBABxYvZnKpdA4IAyDxViKZnFmxjwkm808LE0zmY2zUCkQwzZgxEZnMKKOm5HkYgS4EKILJ+VGvznFnArW1HVAUEdmsG7W1Kcyb95Vh5nd2dqKurm6LKCbDJrdgooHIKqOItGtX3oRVydUQBBGiIEISKApM0GlXWVM28a+5V3JNf0YVx3q8ssXzXIdc357PN4/umiPXr+dY2rcsu5ByhfpHfSBeuNjfb95C33b0scamHRVrQ7HjDTq3WkrDuRPPxkMfP4K1lyxHjccYUtgg83gaRoARMAABJpgMALEUU6xYoWD33dugKByCXwq8N69Bd0hjXSSTt7RLG7AaE0wGgDjAFEwwmY+xUSswwWQUkjzPtghQkYhax96McIJHRbFFr/ZKhTh8vhbMmbMY++8fwTvv+DFsmAd7702V/IxpoVAINTU1kCRnp8kbg0b+s7RlOuCTvFApYov+01SouWc5fUv6l/6TXunxXNv0ij6m67dbjMm9lhujP+9tTPe61FPTEAqn8PKfR2Njsx8QVP0hiBogENlF/6bnudd7PgT6t7j161v21ft0zyFuO1/374X6VkiSBsnVtR66f+bmo73odnS/vsXzgX8PmkHQoK/XNRf9m+YT3OmuPdK/ux7677rXJN92P9/6J/2KWClh25/6a12sWXefLfpR8H9GH9eTFKS5NGSB5++AOOU6jOw4Bl/df2v+B4x7MgKMgCMQYILJEW7KGTlsWCva2vgOaeldFgdARFNdVzh+6S0odEUmmApFLv9xTDDlj5XVPc89dzesWhWAyzH6H/3fcs5duAOKokJVKbqV3qO4WYGAIHTA58s66GxZgVLva8bjdIYpvbD/NmbMapx77meIRqvg9WYxZkz+hNJgNYlkWdbT7dxu56bID4RnJfy+rS2Ec86ZhkSC/ViQv7tJtC4CbTOpti0plyPvuom2nuTd5tfcnig0pHHutL0RCql4880M1q3j4ggF+YYHMQI2RoAJJhs7Z2vTJk8O4bXXKIqGNAe4lRaBJAQhDE2jO9QksO6MxgST+X5igsl8jI1aYfr08QgGnUTSb6v90sdX9K6KokwwGXVWBj9PGEcdtRr77kup1dwGg8Ddd++MZJIIpv6r4m6//XrceivpLBGZalzrSxPJ63Ve1LJxqDh/JkVRsGFDEmef/RPnb6ZsdhDH976Xxt//3oiVK2XsvHMbNmwYjpEjnV+1uWxcxBthBAxAgAkmA0As1RR33x3H5ZfLyGT4S0SpMN9ynQxEsROiGIAsOyNnnAkm808KE0zmY2zUCj/72Vg0N2834BdZo9Yr3TykL0LhTPzZUDrMt14pilNOWYEZM0jsm9tgEHjggRF45ZUxAGr6HfatbzXjttveQ2Nj//0Gszb3LV8EMpkMFi704vrrjyzfTTpuZxqqqlrxzjuNOOAAN7bfvhWTJnnwxz/WO24nbDAjwAj0jQATTA46He+/n8HUqRGEQkMcZHW5mSpDFDsgCD4oCkUz2bsxwWS+f5hgMh9jo1ZggskoJHmebRFIYNKkVZgzZw2DM0gElizx4Ior9kAy2b/4/qhRrbj99n+gqYkJpkFCXFHdVZW0iIB0Oo0FC76FBQv2r6j923+zUZx4oooFC+pw4YURPPFEEu3tA6fI2n9fbCEjwAh0I8AEk4POQjpNzH93KWQOJ7XSdZLUCk3zQlXtHTHABJP5p4QJJvMxNmqFmTPHoqWFI5iMwpPn6YlACuPGbcCddy5lWApAYPr0cQgG6Utm32lpI0Z04Le//TuGDGGCqQCIK2JIIpFBLJZANivB41Hw8MP/gw8+2LUi9u6cTaogwf6vvx6K7baTUF3djI8+GoL99mOdLOf4kC1lBPpHgAkmh52Qo4/uxOuvi5wmZwO/ud1teqpNNttgA2t6N4EJJvNdwwST+RgbtcLMmePQ0kJREv1rvRi1Xunm4RS50mHd10pZbL/9BjzyyGLrTXGYBc3NLpx99lhks429akwKQhb19UnsvHM7LrroYwwZYu8bOw6Dv2zMJWH2SCSCiy6agrY2+0eYlw3weW0kCklK6BUg6fPX643gzDOB3/2uFrvt1opx49x48UX7XkvntUXuxAgwApsQYILJgYdhzz3bsWgRCX0HHGh9eZksSUQyiV0fmvbbGxNM5vuECSbzMTZqhdNPH4fWViaYjMKT5+mJgKLfiX/22S8YlkEicM45u2H1aqok1Zu2oYYnnngK2awLoijq5d5Zg2mQAFdI99bWBObN2x1vvjm+QnbspG0qcLnoehmQZdJbcsHjaceGDcNw330J3HVXDNHoCCdtiG1lBBiBfhBggsmBx2PFCgUTJrQhlSK2n6ucWO1CSeoAVaFRVbr7aq/URVHciHPPXYcpUzqshqls12eCyTmuPe20cWhrY4LJOR5zkqUaRLEZf/nLf51ktOW2XnPNjvjss5HIZvsW+f3+9xfj9NM/R2NjAC5XuUUfWu6CsjCAUuP+858q3HjjD8tiP+W4idraIM4/343/+78kgkEf3G4Fl1/uwlVXVcPl2ogXXmjE1Kn8naYcfc97qjwEmGByqM9feimF6dMjiMedVHLboWDnYbbLFYSqylDVUvlDpvtAALLw+5NIpxVIkn+r1MkE9tprA269dXkeO+AuhSLABFOhyJV+HBNMpce8klb0eDbgsce+Qn09vTdzGwiBhx4agTffHIVEgqKX+m8///k/ccQRa9DYyGk0A2FVzr+nynBbN0VRkEikcMklk9HaytXI7OX/nteqaYwYoeGjj5pw4olh/Pvfqk4yBYPDsM8+7WhoEPD223QNzY0RYAScjgATTA724I03xnD77RlEoxQ5w816BEIQhDQ0LZdjbnxLwu0OgyqkVFcr2GGHFMaOjWD06DSGDk3jxReH4eOPm5BO5yLbfL4N+M1vvsHEiTHjTeEZNyHABJNzDsOMGePQ3s4RTM7xmLMs9XqbcffdX2P06JSzDLfA2pdfrsMf/7gTUikS9u4/8ne77cK4+ebXOILJAj/ZacloNIFwWEFLSy00TYCqCojHJUQiElpbq/H88/9jJ3MrzBaq3Je76enxyPB6s0gmZTQ2ith1Vze+8x0Xdt/dhYkTXdhnn5yY9+WXR3HnnXGcc44fu+wi6f9OJjlNrsIODm+3TBFggsnhjp06NYQ33hCRTrOgoT1cGQaQBECkn8dgk+I4+OBvcMklGxEI5Mrwbt3+8Y8a3HvvTshkvNhzzzbccstqg23g6bZGgAkm55wJJpic4ysnWhoINOPKK1dg332jTjS/ZDZ/9JEP1123G1R1CICBK0fdcsur2GOPDKqqqkpmIy9kLQKRSByynEFDQz0EQUBHRwpLlwZw/fU/sNYwXr0XBJIQhBD23tuD/fd3Y999XZgwwYXx412or++fPL722iiuuy5XFZIIehL9PussP6PMCDACDkeACSaHO1BVgT32aMeyZfSGzG/K9nAnfbmgqCEimYzMJ09in31W4+abV/W7zURCwm9+sxNmzmzGuHFxe0BSxlaEQiFUV5OGgBlRa2UMnAVbO/XUcejo4AgmC6CviCWrq9twzjnf4IgjOitiv4Vscs0aF2bPHgu3W4LLJehTaFpupm1/apg1axEOOKAT9fW5L6Hcyh+BWCyJr7+uwvr1NTjiiDak08Ann9Tjnnu+V/6bd9wOZbhc7XjrrUZ85zu5m6qJhIZIhB5q18/c82g093P27N4LFB1ySAfSaQ2ffELEMzdGgBFwMgJMMDnZe122//e/WXz72x3IZMyImikDgCzZAhE7RDRROWWq+GdES2OnndbhoYeWGTEZz2EQAkwwGQRkCaZhgqkEIFf0ElR6exmmTctVS+LWOwIvvFCH4cNliKIGQSBxdOjP6Sf9W5KErt8BHk8CjY1RNDTU6ZEs3MobgWiUyCUfrrnmKNTXJ/C7372EL74Yittum1TeG3fo7gShGXV1AmQZOjmkKBo8HhFudy6Fkf6WJYmqPwpIpeiRwpo1w7Drrq14/vkG/PCHm2/CzpuXxM9/HkI2O9KhaLDZjAAj0I0AE0xlchbmz0/i3HOjiMWI+bdXJbMygbiAbVDYcBiaRumLRkSXZTF06AY8+uiXerlmbvZAgAkme/ghHyumTx+HYHA7AFI+3R3UJwSAvnwToc3NOgTiOP745TjrrI3WmVCGK0ciEf0zjyJFuZUvAj3JpfLdZbntjETX6XqUPn96PnrfZ01NK+bOrcVpp0WQzap49NE6nHqqD/X1zZg1K4AHHojjyiur9Qc3RoARcC4CTDA513fbWP7LX0bx+99nEYmw6Ld93JqBKHZCFAOQ5WI/MFV4PM147rmFcLsH1q2wDwblbQkTTM7x7/Tp4xEMUoocE0zO8ZqTLE1iv/3W4oYbvnGS0ba2NR6PgyqHkf6Sz2dUNLCtt1yRxhG5tHixH9dee2RF7r9SNl1d3Yozz6zCPfcQGeVFTU0Iv/qVX0+de/jhBA46yIM1axQsXjy0UiDhfTICZYkAE0xl5tYf/7gTb70lsei3rfxKqQAdEAQfFKU4MXZJ2ohnnvkIfr+R2k62AstxxjDB5ByXnXLKeHR2MsHkHI85zdI0xoxZj9/9bqnTDLedvdksVaGighmA3+9njTvbecg4g5hcMg5Lu8/k97dhp51EfPUV3XCl61gF1dUhHHecC08/ncDhh3vw1lsZyPJIPWWWGyPACDgTASaYnOm3Pq0OhzXsvXcHVq0iET2+22cf96qQpHZomheqWngaC1UpuvfeT7HddvzJaxffMsFkF08MbAcTTANjxD2KQUDGsGHr8dhji4uZpOLHRqNREMFExBJXjivf45BOpxGLpbBiRT1HLpWvm7fYWSDQhkRChqaN6Eqpo1+T/loLli4dijFjJPh8zTjwQDfefrupQlDhbTIC5YcAE0zl51N88EEGhx8ehCzTmzOnUtnJxW53G1TVBUVpKMgsqlJ09dWfYuLErrI7Bc3Cg4xEgAkmI9E0d66f/nQ8QiGOYDIX5UqeXdVLbb/44ueVDEJRe+/spJTynN6SJJVbKmtR0JTFYEp3JIJBUdL48suheOedHfHxxztDltnXZeHgATZBEUyiKHTpxXZ3VuHzEfE0XH/hu9+liH8wwVQJB4L3WLYIMMFUpq599NEkzjsvimSSiAwmmezkZlFsgyBIUJTBa2U1NgZxxhkL8f3vK3baUkXbwgSTc9zPBJNzfOVUS0VxI55//gt4vapTt2Cp3RS9RMQSRS9xKw8EKBotHlcgy0msWtWAv/99B51UisWqymODvIu8EfB6W5FOewDU9xgjY+jQIFpbh+mvHX54B4hb/vvfOYIpb2C5IyNgMwSYYLKZQ4w05+STQ3j22VRXShanyxmJbbFzSVIHNE2DqtIHaP6ll6urw5gx4wtMmZKrqsPNegSYYLLeB/lacOKJExCNUgnkcrtbzlXk8j0DZvfzejfg4Ye/xogRVF2J22ARIN0lWZZRU1Mz2KHc30YIkA9TqSwSiQyCQT/+9jeKVBqN9nb2q43cZIEpzQDoDAQgSa2oqfEgFNJQW5tBOJyLYPrOdzpAdWzeeosJJgscxEsyAoYgwASTITDad5J//jODM86IYOVKNzKZwrV/7LtD51rmcgWhKAo0jSKZ8v3CG8XMmd/g+OPXcCU5m7ieCSabOCIPM6ZN2xOJBGk/5Pv3lsektujCBJMt3ACgqqoZN920FOPGJexikmPsUFUV9KAopoaGwtLIHbPZMjSUrmcoBS4cVhCLuboilXbCunWDj9YuQ3h4Sz0QqKqKYfToFH796wCSSQ2xmIYLLyTt2G6CScBbb/G54UPDCDgVASaYnOq5QditqsDs2RE8/ngaiQSRTBSeys0eCHRCEDLQNLpT48rDpDhOOqkFJ530Xy7ZnAdapejCBFMpUDZmjeOPn4hkku6SMsFkDKI8y9YI1NS04IILluPQQ6MMziARCAaDenockUx1dXUcpTtI/KzoTpFK9AiFiFwC/v3v7fDuu6OxfHkuGoUbI7AtAhn4/Z1YtGgIRo/e9rP4sMM64PUKePNNJpj49DACTkWACSaneq4AuxcsSGLmzDBSKSoPSg9u9kAgDIDKMdOH6UDkXxLf/nYIV1zxb66uYw/ngQkmmzgiDzOYYMoDIkLTagAAIABJREFUJO5SFAJudyfOPHMJjj6aosq45YsApcalUikEAgH9J4l8cxp4vuhZ1y8aTeCbb9yYP39vLFq0vXWG8MoWI0DXsWkAOR2lvpuG6up2PPxwNaZP712649BDO1BVxQSTxQ7l5RmBohBggqko+Jw3eM0aBdOnh/H55wIikdoyvJPvPJ/kLKa73bEuksnbzyYyGDs2hBtueE+/EOdmPQJMMFnvg3wtyBFMlCJXbvplnCKX7xkwv18UJ520BDNntpu/VJmsEA6H9XRxQRA4Nc5BPqXIpdbWBGbPPg6pFBeTcZDrijR1I7xeD9JpEuKnm6IUhZSC2x1CNkuprQIEoROatm0UG+mInnwy8Pvf9y3ZkSOYgDffZA2mIh3FwxkByxBggsky6K1deNSoVmzcSFUcBoqYsdbOylo93kU00QdvX6LsMkaMCOKuu97iC3GbHA4mmGziiDzMOO64iUilmGDKAyruUjACMRx88CpcffW6gmeopIGxWExPsSJyiVLjWHvJOd7v7Ezg8cd3xWuv7ekco9lSAxBIwueLweUizTTokYbJpAtNTVnEYiIyGQUuF7rS0Xsul8BuuyWwZMmQfm045JB2+Hwip8gZ4CmeghGwCgEmmKxC3uJ199sviIULKU2OCSaLXbHV8kkIQhiaRtFlvZVpVuHxtOLppz+Ex+PR9Sq4WYsAE0zW4j+Y1ZlgGgxa3LcwBJI46KCVuOaaNYUNr7BR6TRpQyb0qqqku8Sfac44ACTmvWqVigsvPNYZBrOVJiCQRE1NDOPGiRg1SsRee7kxd24SF1/sx2WXxZDNUrU4ukaliGENkhTExx83YZ99+o92O/jgdgQCIt54gzWYTHAaT8kIlAQBJphKArP9FjnggCA++ohSrPpLx7Kf3ZVhURqiGIIoBiDL22pleTzNePnlr5BOx3SSiZu1CDDBZC3+g1mdCabBoMV9C0MggUmTlmLOHCrHzS0fBOg91Ofzwevl65F88LJDn9bWGB56aG/861+72MEctsFSBBLw+aKYMqUKN98cwC67uHDFFVEsX65g5UoVra0K1q+Xcd99dZg9u7cbp1saf9BBHaiuFphgstSnvDgjUBwCTDAVh59jRx98cBAffsgEk30dKEMUOyAIPigKRTNtbjU1rXj22VYkEsu4kpwNHMgEkw2ckKcJxx47Eek0p8jlCRd3KwiBBCZPXoILLmgpaHSlDYpEInpqXH09pexzsysCpJFFqYxUUj6dziAY9OKSS46xq7lslwUIVFXFkMlEMXt2APfdt+V1az7mULrd3LkJXHhhBPvt58a777IGUz64cR9GwI4IMMFkR6+UwKbRo9vQ3Kx1VZQb+I5CCUziJbZBQIUkkVCsF4qyWRCxtrYDjz8eh6ouZILJBqeGCSYbOCFPE5hgyhMo7lYEAnFMnboE553XWsQclTWUI5js7e9gMIpMRsXSpU349NPhWLp0OFauHKhamJF7Urv0KZNwuSSIIpDJCLqYdC79qvsnPe9OyaKf9KDfcSsNAjLc7g786U91mDq1Ku8lL7oogpYWFS+9lIKqipBlVRcB/9nP+tIizXtq7sgIMAIWIcAEk0XA22HZ115L49Zb4/jPfxREIkQycVUyO/hlaxtcrjYALsgyVecAhgzp1P3m97/Hgqg2cBgTTDZwQp4mMMGUJ1DcrQgEYjj++CU46yx63+aWDwLJZBKkxUQaTCT2zc1eCFA63I03HoJly0aW2DASkk7qkVMulxey7OrSDSXCSet6qBBFuhmnQtNIdFrT9bwA+jeZS/9HVc2gny16iKKg/06WeyOoKE2TpQcKcbTf34Hrr6/CnDn5fZd4+ukkLrggio4OVa8aR6TUd7/rwfjxLv3R2Fhu1V4LQZXHMALORIAJJmf6zVCr33kng7POCmP5crpbsK3mj6GL8WQFISCKbRAECYrSCI8njGuvDWPcuE9RRZ/K3CxFgAkmS+Ef1OLHHDMRmQynyA0KNO48SARiOOmkxZg5s2OQ4yq3O4l8E8EUCARYV9CGx6ClJYI5cyajo4NEm81uSUgSRWiTTABd89DNT7rOKbSgSY5s6klI5Z53v5b7SSSVpmW6qhkONXuTZTd/dXUY06YBjz66Odq+r00uWJDC5ZdHsXq1jB/9yIsXXmiEu3/d77LDizfECJQ7AkwwlbuH89zftddGcf31dDeHCaY8ISt5N0qXo7tuqurFrFkbcdRRXzHBVHIvbLsgE0w2cEKeJjDBlCdQ3K0IBKKYPn0xTj01WMQclTE0lUrpxBI1EvnmohX29HtHRxCnnnqKicZlAMQgilloGkUYkfYkkUqlZx0EoQWaRhE4fC2cr8NJe2n8+DQ++aQJd94Zw+LFCv7wh96Jpl//Ooqbb45ht91cePPNRnzrW4USh/lax/0YAUbACgSYYLICdRuuec01UdxwAxNMNnTNFia5XEEoShaHHNKJX/1qGdx828dylzHBZLkL8jaACaa8oeKOBSMQwcyZi3HSSZ0Fz1AJA8PhsC7uTaTSYCJxi02hs3q803xLPtqwIYGzzvpJgabreWpdredzBUAckpSBoqhwu6uQzVK0ktXpaUmIIgnPDy9wv+U+jCK+erYU6uqiWLRoiE4WnXBCJ/71ryzWrh2mRyndeuvmqLfx49vw9dcybrihBldeyQReuZ8U3l9lI8AEU2X7f9Pu6a7CTTcxweSM49AGtzuLF1/8DCKpXXKzFAEmmCyFf1CLH330RGSzpCNSbjovoa49DZyeMCjAuHMBCIRx5plfYdq0cAFjK2dIMBh0jN5STtPHvFYI6dVzDFXfSqfFXvGkiKBN9E6Pbbhcmq5L1FvbervxuIDZs7+jR1ALwuZJeselN6x6X4jS/jWNCAh7pfpLUgcUha6tcrqX3HoisBEul6A/qGUyGt54owHf/z5pZAFjx7YjHFZx5JFePPtsGnfdVY3zzssVEho2rAUvvdSAgw6ymkRkjzICjIDZCDDBZDbCDpn/qqsobJUJJoe4Cx7PBjzwwBJ861u59AJu1iHABJN12A92ZSaYBosY9x8sAm53CGeeuRhHH80EU3/YdXZ2or6+3nYkE+lBkah0be3gy6znc1a6SZneyJlCXyOC6YwzJkDTGjaRRt3kUU7cOmdZNzmU+zcRTDnx69zzzX1yz+l3ObJIEGSsXl3fg5jvJox6Ekc9n/d344v6hSAICjTNrmXoKWWPUlyH6AVWuPVEIIvq6jg0LY2ZM6swfrwbn30m44MPsvj666x+pigiLRDwIhr1we0OIxgcjurqcrupw6eCEWAE+kOACSY+HzoCV14ZxS23MMHklONAX2JOOGEVZsxodorJZWsnE0zOce3UqRMhyxzB5ByPOc/ShoZWzJixDJMnR51nvMkW03tld0ocpcjZkWAiCMhOamSfU9rPfrYHmpu3s0S3aHAYZQGQAL69yRtJIoI4C0UhO7lti4AMvz+qE0rxOJFwpJdFDyIXKT04AL8/gvPO8+C3vzWHrGWvMAKMgH0RYILJvr4pqWVXXEG50kwwlRT0ohbLoq6uBU8/vaioWXhw8QgwwVQ8hqWagQmmUiFduevU1bXizDOXYdIkJph6ngLS8ukmmDIZihABGhoo4sZ+kQ3xeFy3j6raOaVdffVO+OSTHUku3dYmC0Jbl4h2Lm3Kvo20hlq78OxO4aOz2v3otrxntBZLFnSjUlsb1Kvy7bijhC++4Kp89j3nbBkjYA4CTDCZg6vjZr3ssihuv50JJic5rrp6I6644hvsuy9/kbHSb0wwWYn+4NZmgmlweHHvwSNQW9uCc89diu9+N0dScMshQNXiqGpcXV1OJyybzdq2SEUsFoMkSXplO6e0J59swLx54wBsFlW2n+0UFUTi3o32M61Xi+IQhK3/jrs1pjRdk2pz61t7qieHSrpTqlrehIvHE0YgkILXC2zcyGLpDjnsbCYjYCgCTDAZCqdzJ/vVryL47W+pXKhz7tg5F22jLI/j4IPX4OqrVxs1Ic9TAAJMMBUAmkVDpkyZCEXhFDmL4K+IZWtqWnDRRUtx8MFMMPV0uJOigiKRiF7ZjtL5nNLef9+Pe+4Zi3jcruRFt64R2Vfupen7qpynQZJC0DTVwSRTrKvSX89Irs2aXF5vDIFAEqmUhmXLhmHUKI7qcsp7CNvJCBiJABNMRqLp4LkuvTSCO+5ggslZLlQhii145pnPEAjYL83AWVgWbi0TTIVjV+qRTDCVGvHKWy8QaMFll32N/fdPVt7m+9kxkTZut9sRUUEkQE6RVk6q0rpunQu/+MV4pNNEoNuxkV4klabn8vQuVxCqqjiMZNJAkUmalsLQoaJePY4yXbNZTa8e53ZTFUN6TYOiaHjllUZMnuy140FkmxgBRqAECDDBVAKQnbDEnDkR3HUXE0xO8FVPG32+IH72s8WYOpXT5KzyHRNMViE/+HWZYBo8ZjxicAj4/S24+urF2Hvv1OAGlnlvJ0UFBYNBNDY6JY1r88HJvb+NsuVJEsVWnVRxuaohy3ZO4ysNfM4hmbLw+cJIJkmcHRBFoKpKgN8v6Dc2GxtFrFwpIxTSEAiIiMdVXdT7l7/kbIjSnCRehRGwJwJMMNnTLyW36pJLIrj7biaYSg580QumsPvuG3Hrrf/VQ/q5lR4BJphKj3mhK06ZshcUZUSPctuFzmS3cVT1iqIYc/o23KxDwOdrxg03LMb48WnrjLDhyvQ+WVNTo2sb2bmRGDlVuCMBcqe1mTP3QEuLnSvJpeDxRCDLGlSVKos5R+PKjLMgSSSETelydq1UF4MoRnHffXWYMcOH2tq+I+W//FLGhAltOOssPx55hD+HzDgvPCcj4CQEmGBykrdMtPWoo4J4+20VmUxTGX75MhE4G0zt87Xguuv+hbFjJbhcVC6WWykRYIKplGgXt9aPf7wXVLVcCSa6w2xX/ZXi/Oak0V5vM37728XYdVcmmLr91l1BzglRQbIsg0S+6+vrnXTsdFudUkkOiEIUExAEFxSFiCYqb1+ZzZ4kUxbV1VHsuy/wxz/WYeed7U0KV+bJ4V0zAvZGgAkme/unpNaddVYYCxZkEY3ShRUTFSUFv4jFvN4Ifv7zICZN+hR+v91L/xaxUZsOdcqdeZvCV1KzypdgykAQQrpmjKLY9W54SV1t2WIeTzPuvfdL7LRTLqWEG5DJZJBMJjdVkLMzJmQrVburrSXiw1ntiScaMH++3SvJ9cSUIi9TEEU/VJXS5ipTS1KSOgCQdpEd3rupcl4E999fh9mz+XrSWe8AbC0jYB8EmGCyjy9sYcm998Zx6aVRZLP0YU8pV92VIirzg98WThnQiCyamjqxYMEX+p1XL9WG5VYyBJhgKhnURS+UI5jsKoJb9PYgilQGPNX1Za2vLwckPk3RNc6L0CgeIfNn8PvX4777vsZ22zHB1I12IpGAppFGi/11WYhcIpLJiQTTe+/5ce+9dq4k19vfnwqgE4AMgK47K5PUsJ5kyqKmJoq99wb+8Ida7LYb32Q2/9OCV2AEyhcBJpjK17cF7+zVV9M46aROVFVJSKepKoSqV4oQRQFut6D/1DQBkpR7Tj+7n7e0dBNSdHFN6XbcSoGA2x3EQQepmDXr76it9XOqXClA71qDCaYSgl3kUj/60V7QtPIlmHLwEIFERBMRzdvqyIhiG1SVvsxROh1/iSjySG0z3OvdgEce+RLDhilGT+3Y+agqG2kE+nz219whMoxS+qqrnVftbO1aFy64YDxSKSe+x1GhkhiAYQAqMyXLOpIpF7V0zz21uOAC+5PAjn0jZMMZgQpCgAmmCnJ2sVtNJDR0P+Lxzc/pNfp394OqSTzwQByhkBexGIv9FYt7vuMpVW633WK46KJPMGqUJ99h3K9IBJhgKhLAEg6vDIKJAFUgSSEoShYul6gjLAiC/shkZIgiRadmHVYmu4QHpYil3O4NePzxL1FfzwQTkTUUDeR2u3VyiVI47d7icfqyTVWynBlJ4+QoTZerTSfGZdl56YlGnevSkkxp1NTEseeeuailsWP5hoNRfuR5GIFKR4AJpko/ASbu/6c/DeHVV1VEIpSKYf8LSxOhKNnUVVVRDBkSwuWXf4kxY0q2bEUvxASTc9w/efJeAJx4d79QjLuFprWuCbp/+iAILdA0ulvtvEiNQtEoxThJ2oAFCxYhEKDUn8ps2WwWRC5RI6KGCCantGg0Co/H49hU89NPH4vWVqok50SygKIvSZepcqOY6O+kNCSTjLq6Thx6qIRXXml0yp8n28kIMAIOQYAJJoc4yqlmXnJJFHPnprtIJide8DgR+ThqajpxzTXLMGECVzIy24NMMJmNsHHzVx7B1B92JK4bhqoONw5gngnARrz88udwu7vJvMoBhXSWSAeQCCYiligtzmnN6VVBf/3r0Vi4cAcA9k9H7O1scBQToaKBqsuZJ/xNVeI6ceONAVx4IafEOe09iu1lBJyAABNMTvCSw228//44fvnLGDIZimRiAWrz3ZmC292Jww9vwZw5zeYvV+ErMMHknAPABNOWvpKkTihKtx6Tc/xoZ0tFcSP+8pf/2tlE02wLBoN69A+RS05Ih+sNCNKLamjYVrvMNNAMnnj+/EY88cTYLsFsgycvyXSpLtFvIr4rOfK9m2QCFMVIPdMMqqo6cd99NTjrLGemgZbkGPIijAAjUBQCTDAVBR8PzheB555L4dRTQ0inSZPJmXfW8t2rlf08ngj8/ghmz16BQw+lcHNuZiPABJPZCBszv6YBpE9S/iLfg8FLhiB0QNNUSJIERaFUJoo64ffowaC4ua8Gl2sj/vznzwsb7vBRlF5G0UsUueREDSOKwKL3cycTTO++G8B99+2BeJxE/J3ZOIqp229EMnXo1ZyNIZlSujbfY4/VYfp0fo935l8HW80IOAMBJpic4aeysPKDDzKYNi2MUMiHVIp1P4x1agZ+fxgHH9yGM874BvX1nI5oLL59z8YEU6mQLm4dVQWmTGGCqXcUSZA6A1HMAEjrVbQkSewinOiLSH+pThQBFYfLlYEs03PS86jUSFUNHs9GvPRSZRJMdLa6SabGRufpuiiKottfX0/R1s5sa9a4ceGF4xxaSa4bc0rtpxSxSo9iIjyMIJmoqnM7gDocemgK773nvL9NZ/41stWMQOUiwART5frekp2vWqXgxBND+O9/Zfh8HoTDVI6254OIEcES25y6qMcThtebwtlnL8chh7Q6ohS0U7HuzW4mmJzhTUURMHXqRI5gystdOcLJ5UpDUejLHn3JkSDLFOFEhBMJWCchSTIUhcgoDxSlCpJEX2SyUJQhea1Sfp1UVFVtxAsvfFF+W8tjR0TOEElTXV0Nl8t5Nzm6xcnr6pxd/bYcqmXmopiqIMs1eZy8cu+iQRQ79OqGhUUypSEIQfj9PtxxhwfnnMOpceV+Ynh/jIDVCDDBZLUHbLr+L34RxlNPpbDnni68804u/7utTcVnn2XxzjsZ3HRT7kM/m9UQDmtYt07F2rUK1q9XsGGDovf99a9rsN122+bQt7RQHxVENq1ereg/Fy5U0NysYN06+mJDaQYueL0SOjqIbHLu3cRSuNfvb8FvfrMIu+wSYXKpFIBvtQYTTBaAXsCSRDAdffREqGolVZErAKheh9D7clonnGQ5revrCIJXJ5W2jFaifq0VHHmgoKZmI555ZpFRwDtiHop4I3KJSMhAIKB/EXZiS6fToEdtba0Tzd9k82mnjUVbm1MryXVvg6IpKYqJKspVshZTNx7FkEwJ1NYS+Svg/fcbsPfezqnq6Og/RDaeEahgBJhgqmDn97f1kSNbcPTRVTqRNGSICJ+vGZRi4vO5kUwq+PnPq/DQQ7Vwu5shyxroelKSBFA1Yq9XgN8v4P77a3H88YOvItPRsZl8mjUrgvZ2uptYqSkXAx9QEpX905/+7ciKPQPvzv49mGCyv4/IQlkWcMwxTDCZ7S2XqxN6phy2FkomTbhIF/lkthVWza+gqWkd5s9fbJUBJV+XCJlkMgmv1+v4Gxy0D0rzrKlxdtTMVVeNxqefOreSXPchliRK6yIi29n+MO6PUoUoBguIZIpg553T+g3cdHqEcebwTIwAI8AI9IEAE0x8NPJCYMyYdnzzDaVG0J0PGR5PDJdc4sP55/vR1CTqpJIZ7d5747jqqizicY5i6h1f+kKzHvPnf2UG/DxnHggwwZQHSDboks0KOPZYJpjMd0UGgtAJTSP9FGoxiGICJKBM6c90I0KWKSo2n6gEqoJJ6RxWRJR0QhDS0DRaO9+UEhnDhq3DY499bT7MNlmBKscRuUSRS05viUTunDp9L/PmNeLJJ51cSa77JFHKLYlck2A5SSlwo/TkwZJMTU2d2GUXyhLQsGqVc8Xf2fuMACPgHASYYHKOryy19IknkpgxI4Tdd3djhx0kjB4tYt993Tj77HwvvAszv71dxbBhLdA0uutiDolVmGV2GZXG2LHrcdddS+1iUMXZwQSTM1xOBNNxx02EonCKnNkeo8gDRaGUDtJqEqGqRD7kPiskKQxNS0FV6aZBz8jUMIBE15dJ0u+JQRDo39BT8rbVdQp1EU/5EFWD3XG3yDDZnYDb7UI2S5G0A6WWZDFq1DrMnbtksAs6tn88HtdF4Z0e9aNTobGYnubn8zm7wtY//hHA/fc7u5Jc9x+EKFLKLb2HECnN14A5XAYimeh9lx5E6pMuXBhz5vgRDiu4/35n64s59o2SDWcEKgwBJpgqzOFO3O6xx4bw0kueQdxFduIuC7U5gR/9aCXOP39toRPwuCIRYIKpSABLNDyTEXH88ROgKKNKtGIlL5OEIMS6on96S2+OQxCi0DSqJkpEVAKCIEHT6IskEUb1kKTWrtSYKrhcYagqVbejaKKUHllEXzpFEVAU0mjpq8nIpezpOXuDbJSWQ/YpkCTSL0nB5fJAlokY64vUymD77dfjkUcqh2AiUDs7O3WCyYnC3j0PRTgc1sklj4euN5zbVq924+KLxyGZLA8yPZcqV6jAtXP92L/lKgShXSfxSa+U3kdlWdUlK7xeEXV1AmpqRFRXC3pU3vvvNyEQYIKuXE8D74sRsBsCTDDZzSNszzYI/PWvaZx8cgyRSE5snFtPBCKYNWspjj2WLsC4WYEAE0xWoD74NdNpEdOmMcE0eOTMGpEiaqKLWCIyh6JGUpCkCBTFq1ek2zJqiaKZwpAk0mQh4sejR0OR+HjvJBP9jirdBQzScEnD44noX+JUlbQFe4sEyGD06HV48MHKiiglgW8S9qbqcU5uRJRRBTmKmHN6mzx5LwDlQTCRL3IkE0UyNjrdNQbYr8LvD+tpbxdfHMA++7hQXy+ioUFEbS2TSAYAzFMwAoxAkQgwwVQkgDy8NAgMGdKKjg66eM3dqck1+kkpC84rh2wUajU1zZgz5xsccACJ53KzAgEmmKxAffBrplIiTjhhAmSZI5gGj55ZI0hjZeu0s2aIotBLCh3ZQFXqttRiEcUwRJGq23VHMmUgSZQ+R19GKeLJ6GiUOESRKqYJyGbpM6mn9lAau+66Dvfdt8wswGw3L+kWZbNEBipobHT2l3/Sk3L6HroPyIwZY9He7vRKclsed1FsgyhKkGVnn7Pi/ojT8PlCOOccP+66i8XPi8OSRzMCjIBZCDDBZBayPK+hCFx8cQRvvJHVQ3wlKVexrrlZwdq1VBWD7iQPvlqdoQZaNFlV1Ubcc88S7LgjRQNwswIBJpisQH3wazLBNHjMrBhBaR9080DT8hejFcUQRDELWaabDfRe2J3eZtYOFLjdlAKYgtstIJkkIos+g1IYO3Yd7rpruVkL22peImQo2qeqqsrxVUxJR4pS5Boatq5+aCvI8zbmiitG47PPdiy7ayMimSSJNNHKw095O5QU67xRVFcn8fvf1+K44yrzmncweHFfRoARsA4BJpisw55XNgCBv/0tjWnTQojFtr6TbMDkDphCEDbixRe/gMdDgo7crECACSYrUB/8msmkiBNP5AimwSNX6hEUmUqRTYOLPKLKdVThVNNII2kgMW6j9kTRBKQlpUDTXEinvZgwoRm//W35E0xELlFaHDXSeHF65A/pdJHId319eVSsfeyxJjz99B5dZKtR590e85A+m6Z5uqIc7WGTuVbIqK4O47DDRMydW4eRI52fwmkuXjw7I8AIWI0AE0xWe4DXLxqBVasUHHNMCF9/7UImU0kVMhTU1GzEM88sKhpDnqBwBJhgKhy7Uo5MJEScfPIEZLOcIldK3CtjrbguBE6toSGF3//+M/05iV47Xfi6L/9RtA81v9+vV5HzensTc3eO9zOZDFKpFGprKRrN+Y0qyf3ud3sgFss/EtBJu3a5iGQiPbZyv+YjHbkwbrmlBpde2jMd10neYlsZAUag0hBggqnSPF7G+/1/9t4DTqrq7v//zMzOzvYOS1FB6dUKKipqFImCXRAwREMQ7O1RI+ZRjD8fH8XE/FWM+IREjSaACtglNjCISLFQpUlbyvbd6X3m//rcZZCyy87sTrn3zve8XvNayrnnfM/73J258znfMmFCI95/PwSHgw8ch+fp0OeyvQcSyqZPvg817qMITGrclaNtcrlMGDdugAhM2tguDVoZRGamA3l5Hjz8sB/9+lVj/XoHtm0Loq4uHz/9lI9t23LxyisbkZ+vD49TJsWmwKR1cYk3G8Ulikx6EZh27jTjvvv0U0muuTcEejIxNLUp15oemx8ZGXX44osSnHdebB6deqQhaxICQkA7BERg0s5eiaVREHj0UQeefdYFp5Mik7ZPVI+93BDM5hqUljrxyivpVbEoitsgqV1EYEoq7jZP5nSaMH68CExtBigXRknAi7w8u5L02mzOQChkgsPB3FAZyMysx6xZq9G5s/a/LDK5N8PK9CLIcD30xNJ6JbxDb9LLLjsZ4bB+Kskd/QsYAnMyGQw5caoUGeWveJK6ZWZaMX26CQ897XkyAAAgAElEQVQ/rO3qjEnCJdMIASGgIgIiMKloM8SUwwkMHFiD1avLkJUVW9nVt9/2YPz4RgQCPNXK0SFWJjuvx4gRFZgyhQ9XsfHRIZCULkkEppTij3pyh8OEG24YAJ9PQuSihiYd40ogJ6cSzz+/Gl27ar/yKd/3cnNzlRBAPXwGOZ1OZR30yNJL+9Wv+qOuju932r/fWt6TJpHJaMxBIKCnqmr0cqzC/v3l6NRJci7p5XdS1iEE0oWACEzpstMaW2cgAPToUY3a2hDeeKMo5ooZa9f6cdVVjdi3zwKvV0/u016YzQ246aatuPzyRpjNyUpmq7EbKInmisCURNjtmEoEpnbAk0vjQiA3txJ//vNqHH+8tr/wMxk2w8nYKMqYTCbNezLZ7XZkZmbqItwvcrM+9NBJWLPmBN1Vkjv6lzEAg6EOJlMuAgG9ePs4cP31Qcydq/ccU3F5a5VBhIAQUBkBEZhUtiFizuEELrigHkuX+jBmTBb+8pcClJREf5Lj8YQxenQjVq0CbDZ+SEd/rXr3YT8efXQ/TjutQlcPwurl3bplIjC1zkgNPex2E371K/FgUsNepKsN+fmVmDHjW3Tvrv0cgZEqchSYKMxo3fOH7+MMj9NTUvZXXy3FvHn9AOhFdDnWO4cPrCQZDuujonB+fjUWLSrCsGHaD6dN1/d7WbcQSGcCIjCl8+5rZO0lJVVobAwhM9OgxKI/+mhsD0v33WfH7Nke2O3JLF+dGLgWy34lh0enTuK5lBjCsY8qAlPszFJxhc2WgYkT+0uIXCrgy5wKgcLCSjz55Hc46STtH3Yw/xLFGFaTo7ikdW9aCmYlJSW6ulMXL87DX/7SR7eV5I7eLO8BkUnr6RE8OO00F779Vl/3o65+uWQxQkAIHJOACExygySEwNy5HowblxW3sSsrQ3j0UTtee80Nr7dTzOM+9pgdTz7pgt9fHvO1arrAYtmHF1/ciK5dA2oyK61tYSUlJrplmIg09RKwWjNw44394fVKDib17pK+LcvKqsKMGd+hVy995M0Lh8Pg+5/WhRmugwcFxcXFuroBd+ww4/77+8Pl0nOi7yO3zAODoRHhML3WszW0n025pEKhcuTn1+Oll7Jxww1asl9DqMVUISAEEk5ABKaEI06/CZ56yoFp0+xKcu5zzjHjhRcK0a9f6nNOnHxyHdauzdV0PgKLhTk8NuHEEz3pd2OpdMUiMKl0Y44wSwQmbeyTnq3Mzq7Ck09+j7599bFK5mFyu90oLNR2nhhW/GMOpqIiejnrq+m/klxz++UGYAXA/YzfQWei7wyDoRJGoxklJUFUV3dM9HQyvhAQAkIgYQREYEoY2vQe2OEIY+ZMJ+bM8WDNmjJVwJg924W77/bC5dLuKSWrEP3hD5sxcCAfoKSpgYAITGrYhdZtaGzMwE039YPX27X1ztJDCCSAQE5ONf7f//se/fuHEzB68odksm96bmZna9vTwu/3w+VyaV"/>
          <p:cNvSpPr/>
          <p:nvPr/>
        </p:nvSpPr>
        <p:spPr>
          <a:xfrm>
            <a:off x="1373981" y="5954"/>
            <a:ext cx="228600" cy="228600"/>
          </a:xfrm>
          <a:prstGeom prst="rect">
            <a:avLst/>
          </a:prstGeom>
          <a:noFill/>
          <a:ln>
            <a:noFill/>
          </a:ln>
        </p:spPr>
        <p:txBody>
          <a:bodyPr spcFirstLastPara="1" wrap="square" lIns="68525" tIns="34250" rIns="68525" bIns="34250" anchor="t" anchorCtr="0">
            <a:noAutofit/>
          </a:bodyPr>
          <a:lstStyle/>
          <a:p>
            <a:pPr marL="0" marR="0" lvl="0" indent="0" algn="l" rtl="0">
              <a:lnSpc>
                <a:spcPct val="100000"/>
              </a:lnSpc>
              <a:spcBef>
                <a:spcPts val="0"/>
              </a:spcBef>
              <a:spcAft>
                <a:spcPts val="0"/>
              </a:spcAft>
              <a:buNone/>
            </a:pPr>
            <a:endParaRPr sz="900" b="1" i="0" u="none" strike="noStrike" cap="none">
              <a:solidFill>
                <a:srgbClr val="000000"/>
              </a:solidFill>
              <a:latin typeface="Arial"/>
              <a:ea typeface="Arial"/>
              <a:cs typeface="Arial"/>
              <a:sym typeface="Arial"/>
            </a:endParaRPr>
          </a:p>
        </p:txBody>
      </p:sp>
      <p:sp>
        <p:nvSpPr>
          <p:cNvPr id="139" name="Google Shape;139;p19"/>
          <p:cNvSpPr txBox="1"/>
          <p:nvPr/>
        </p:nvSpPr>
        <p:spPr>
          <a:xfrm>
            <a:off x="1373981" y="857253"/>
            <a:ext cx="6112500" cy="2256000"/>
          </a:xfrm>
          <a:prstGeom prst="rect">
            <a:avLst/>
          </a:prstGeom>
          <a:noFill/>
          <a:ln>
            <a:noFill/>
          </a:ln>
        </p:spPr>
        <p:txBody>
          <a:bodyPr spcFirstLastPara="1" wrap="square" lIns="68550" tIns="34275" rIns="68550" bIns="34275" anchor="t" anchorCtr="0">
            <a:noAutofit/>
          </a:bodyPr>
          <a:lstStyle/>
          <a:p>
            <a:pPr marL="386953" marR="0" lvl="0" indent="-257175" algn="l" rtl="0">
              <a:lnSpc>
                <a:spcPct val="100000"/>
              </a:lnSpc>
              <a:spcBef>
                <a:spcPts val="0"/>
              </a:spcBef>
              <a:spcAft>
                <a:spcPts val="0"/>
              </a:spcAft>
              <a:buClr>
                <a:srgbClr val="0059A8"/>
              </a:buClr>
              <a:buSzPts val="2000"/>
              <a:buChar char="•"/>
            </a:pPr>
            <a:r>
              <a:rPr lang="en-US" sz="1500" i="0" u="none" strike="noStrike" cap="none">
                <a:solidFill>
                  <a:schemeClr val="dk1"/>
                </a:solidFill>
              </a:rPr>
              <a:t>Public Buildings Service (PBS) Acquisition Branch Chief with the new Acquisition Center for Facilities Management Services</a:t>
            </a:r>
            <a:endParaRPr sz="1500" i="0" u="none" strike="noStrike" cap="none">
              <a:solidFill>
                <a:schemeClr val="dk1"/>
              </a:solidFill>
            </a:endParaRPr>
          </a:p>
          <a:p>
            <a:pPr marL="386953" marR="0" lvl="0" indent="-257175" algn="l" rtl="0">
              <a:lnSpc>
                <a:spcPct val="100000"/>
              </a:lnSpc>
              <a:spcBef>
                <a:spcPts val="0"/>
              </a:spcBef>
              <a:spcAft>
                <a:spcPts val="0"/>
              </a:spcAft>
              <a:buClr>
                <a:srgbClr val="0059A8"/>
              </a:buClr>
              <a:buSzPts val="2000"/>
              <a:buChar char="•"/>
            </a:pPr>
            <a:r>
              <a:rPr lang="en-US" sz="1500" i="0" u="none" strike="noStrike" cap="none">
                <a:solidFill>
                  <a:schemeClr val="dk1"/>
                </a:solidFill>
              </a:rPr>
              <a:t>Procure all recurring Building Service contracts across three (3) PBS Regions</a:t>
            </a:r>
            <a:endParaRPr sz="1500" i="0" u="none" strike="noStrike" cap="none">
              <a:solidFill>
                <a:schemeClr val="dk1"/>
              </a:solidFill>
            </a:endParaRPr>
          </a:p>
          <a:p>
            <a:pPr marL="685800" marR="0" lvl="1" indent="-266700" algn="l" rtl="0">
              <a:lnSpc>
                <a:spcPct val="100000"/>
              </a:lnSpc>
              <a:spcBef>
                <a:spcPts val="0"/>
              </a:spcBef>
              <a:spcAft>
                <a:spcPts val="0"/>
              </a:spcAft>
              <a:buClr>
                <a:srgbClr val="0059A8"/>
              </a:buClr>
              <a:buSzPts val="2000"/>
              <a:buChar char="•"/>
            </a:pPr>
            <a:r>
              <a:rPr lang="en-US" sz="1500" i="0" u="none" strike="noStrike" cap="none">
                <a:solidFill>
                  <a:schemeClr val="dk1"/>
                </a:solidFill>
              </a:rPr>
              <a:t>Region 3, Mid-Atlantic Region</a:t>
            </a:r>
            <a:endParaRPr sz="1500" i="0" u="none" strike="noStrike" cap="none">
              <a:solidFill>
                <a:schemeClr val="dk1"/>
              </a:solidFill>
            </a:endParaRPr>
          </a:p>
          <a:p>
            <a:pPr marL="685800" marR="0" lvl="1" indent="-266700" algn="l" rtl="0">
              <a:lnSpc>
                <a:spcPct val="100000"/>
              </a:lnSpc>
              <a:spcBef>
                <a:spcPts val="0"/>
              </a:spcBef>
              <a:spcAft>
                <a:spcPts val="0"/>
              </a:spcAft>
              <a:buClr>
                <a:srgbClr val="0059A8"/>
              </a:buClr>
              <a:buSzPts val="2000"/>
              <a:buChar char="•"/>
            </a:pPr>
            <a:r>
              <a:rPr lang="en-US" sz="1500" i="0" u="none" strike="noStrike" cap="none">
                <a:solidFill>
                  <a:schemeClr val="dk1"/>
                </a:solidFill>
              </a:rPr>
              <a:t>Region 4, Southeast Sunbelt Region </a:t>
            </a:r>
            <a:endParaRPr sz="1500" i="0" u="none" strike="noStrike" cap="none">
              <a:solidFill>
                <a:schemeClr val="dk1"/>
              </a:solidFill>
            </a:endParaRPr>
          </a:p>
          <a:p>
            <a:pPr marL="685800" marR="0" lvl="1" indent="-266700" algn="l" rtl="0">
              <a:lnSpc>
                <a:spcPct val="100000"/>
              </a:lnSpc>
              <a:spcBef>
                <a:spcPts val="0"/>
              </a:spcBef>
              <a:spcAft>
                <a:spcPts val="0"/>
              </a:spcAft>
              <a:buClr>
                <a:srgbClr val="0059A8"/>
              </a:buClr>
              <a:buSzPts val="2000"/>
              <a:buChar char="•"/>
            </a:pPr>
            <a:r>
              <a:rPr lang="en-US" sz="1500" i="0" u="none" strike="noStrike" cap="none">
                <a:solidFill>
                  <a:schemeClr val="dk1"/>
                </a:solidFill>
              </a:rPr>
              <a:t>Region 11, National Capital Region</a:t>
            </a:r>
            <a:endParaRPr sz="1500" i="0" u="none" strike="noStrike" cap="none">
              <a:solidFill>
                <a:schemeClr val="dk1"/>
              </a:solidFill>
            </a:endParaRPr>
          </a:p>
        </p:txBody>
      </p:sp>
      <p:pic>
        <p:nvPicPr>
          <p:cNvPr id="140" name="Google Shape;140;p19" descr="Map of DC MD and VA"/>
          <p:cNvPicPr preferRelativeResize="0"/>
          <p:nvPr/>
        </p:nvPicPr>
        <p:blipFill rotWithShape="1">
          <a:blip r:embed="rId3">
            <a:alphaModFix/>
          </a:blip>
          <a:srcRect r="9828"/>
          <a:stretch/>
        </p:blipFill>
        <p:spPr>
          <a:xfrm>
            <a:off x="5892974" y="3074907"/>
            <a:ext cx="1334120" cy="1305506"/>
          </a:xfrm>
          <a:prstGeom prst="rect">
            <a:avLst/>
          </a:prstGeom>
          <a:noFill/>
          <a:ln>
            <a:noFill/>
          </a:ln>
        </p:spPr>
      </p:pic>
      <p:pic>
        <p:nvPicPr>
          <p:cNvPr id="141" name="Google Shape;141;p19" descr="Map of KY, TN, NC, SC, MS, AL, GA, and FL"/>
          <p:cNvPicPr preferRelativeResize="0"/>
          <p:nvPr/>
        </p:nvPicPr>
        <p:blipFill rotWithShape="1">
          <a:blip r:embed="rId4">
            <a:alphaModFix/>
          </a:blip>
          <a:srcRect t="3530" r="6050"/>
          <a:stretch/>
        </p:blipFill>
        <p:spPr>
          <a:xfrm>
            <a:off x="3792988" y="3074900"/>
            <a:ext cx="1412725" cy="1305525"/>
          </a:xfrm>
          <a:prstGeom prst="rect">
            <a:avLst/>
          </a:prstGeom>
          <a:noFill/>
          <a:ln>
            <a:noFill/>
          </a:ln>
        </p:spPr>
      </p:pic>
      <p:pic>
        <p:nvPicPr>
          <p:cNvPr id="142" name="Google Shape;142;p19" descr="Map of PA, NJ, DE, MD, WV, and VA"/>
          <p:cNvPicPr preferRelativeResize="0"/>
          <p:nvPr/>
        </p:nvPicPr>
        <p:blipFill rotWithShape="1">
          <a:blip r:embed="rId5">
            <a:alphaModFix/>
          </a:blip>
          <a:srcRect/>
          <a:stretch/>
        </p:blipFill>
        <p:spPr>
          <a:xfrm>
            <a:off x="1785175" y="3128999"/>
            <a:ext cx="1505100" cy="1122225"/>
          </a:xfrm>
          <a:prstGeom prst="rect">
            <a:avLst/>
          </a:prstGeom>
          <a:noFill/>
          <a:ln>
            <a:noFill/>
          </a:ln>
        </p:spPr>
      </p:pic>
      <p:sp>
        <p:nvSpPr>
          <p:cNvPr id="143" name="Google Shape;143;p19"/>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34313" y="1881197"/>
            <a:ext cx="5418799" cy="2338051"/>
          </a:xfrm>
          <a:prstGeom prst="rect">
            <a:avLst/>
          </a:prstGeom>
          <a:noFill/>
          <a:ln>
            <a:noFill/>
          </a:ln>
        </p:spPr>
      </p:pic>
      <p:sp>
        <p:nvSpPr>
          <p:cNvPr id="366" name="Google Shape;366;p46"/>
          <p:cNvSpPr txBox="1">
            <a:spLocks noGrp="1"/>
          </p:cNvSpPr>
          <p:nvPr>
            <p:ph type="title"/>
          </p:nvPr>
        </p:nvSpPr>
        <p:spPr>
          <a:xfrm>
            <a:off x="1541638" y="86306"/>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Getting on Schedule</a:t>
            </a:r>
            <a:endParaRPr sz="2500" b="1">
              <a:solidFill>
                <a:srgbClr val="0B5394"/>
              </a:solidFill>
            </a:endParaRPr>
          </a:p>
        </p:txBody>
      </p:sp>
      <p:sp>
        <p:nvSpPr>
          <p:cNvPr id="367" name="Google Shape;367;p46"/>
          <p:cNvSpPr txBox="1">
            <a:spLocks noGrp="1"/>
          </p:cNvSpPr>
          <p:nvPr>
            <p:ph type="subTitle" idx="1"/>
          </p:nvPr>
        </p:nvSpPr>
        <p:spPr>
          <a:xfrm>
            <a:off x="1541688" y="770094"/>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Review Multiple Award Schedule Offerings</a:t>
            </a:r>
            <a:endParaRPr sz="1700">
              <a:solidFill>
                <a:srgbClr val="0B5394"/>
              </a:solidFill>
            </a:endParaRPr>
          </a:p>
        </p:txBody>
      </p:sp>
      <p:sp>
        <p:nvSpPr>
          <p:cNvPr id="368" name="Google Shape;368;p46"/>
          <p:cNvSpPr txBox="1">
            <a:spLocks noGrp="1"/>
          </p:cNvSpPr>
          <p:nvPr>
            <p:ph type="body" idx="2"/>
          </p:nvPr>
        </p:nvSpPr>
        <p:spPr>
          <a:xfrm>
            <a:off x="1429525" y="1208693"/>
            <a:ext cx="5867700" cy="890400"/>
          </a:xfrm>
          <a:prstGeom prst="rect">
            <a:avLst/>
          </a:prstGeom>
          <a:noFill/>
          <a:ln>
            <a:noFill/>
          </a:ln>
        </p:spPr>
        <p:txBody>
          <a:bodyPr spcFirstLastPara="1" wrap="square" lIns="68550" tIns="68550" rIns="68550" bIns="68550" anchor="t" anchorCtr="0">
            <a:noAutofit/>
          </a:bodyPr>
          <a:lstStyle/>
          <a:p>
            <a:pPr marL="342900" lvl="0" indent="-241300" algn="l" rtl="0">
              <a:lnSpc>
                <a:spcPct val="100000"/>
              </a:lnSpc>
              <a:spcBef>
                <a:spcPts val="0"/>
              </a:spcBef>
              <a:spcAft>
                <a:spcPts val="0"/>
              </a:spcAft>
              <a:buClr>
                <a:srgbClr val="0B5394"/>
              </a:buClr>
              <a:buSzPts val="1600"/>
              <a:buChar char="●"/>
            </a:pPr>
            <a:r>
              <a:rPr lang="en-US" sz="1500">
                <a:solidFill>
                  <a:srgbClr val="0B5394"/>
                </a:solidFill>
              </a:rPr>
              <a:t>After you arrive at sam.gov, click the link in the blue box to find the latest solicitation refresh</a:t>
            </a:r>
            <a:endParaRPr sz="1450">
              <a:solidFill>
                <a:srgbClr val="0B5394"/>
              </a:solidFill>
            </a:endParaRPr>
          </a:p>
        </p:txBody>
      </p:sp>
      <p:sp>
        <p:nvSpPr>
          <p:cNvPr id="369" name="Google Shape;369;p46"/>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
        <p:nvSpPr>
          <p:cNvPr id="370" name="Google Shape;370;p46">
            <a:extLst>
              <a:ext uri="{C183D7F6-B498-43B3-948B-1728B52AA6E4}">
                <adec:decorative xmlns:adec="http://schemas.microsoft.com/office/drawing/2017/decorative" val="1"/>
              </a:ext>
            </a:extLst>
          </p:cNvPr>
          <p:cNvSpPr/>
          <p:nvPr/>
        </p:nvSpPr>
        <p:spPr>
          <a:xfrm>
            <a:off x="3838143" y="3759393"/>
            <a:ext cx="3219900" cy="348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900" b="1" i="0" u="none" strike="noStrike" cap="none">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7"/>
          <p:cNvSpPr txBox="1">
            <a:spLocks noGrp="1"/>
          </p:cNvSpPr>
          <p:nvPr>
            <p:ph type="subTitle" idx="1"/>
          </p:nvPr>
        </p:nvSpPr>
        <p:spPr>
          <a:xfrm>
            <a:off x="1509625" y="665319"/>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Review Multiple Award Schedule Offerings</a:t>
            </a:r>
            <a:endParaRPr sz="1700">
              <a:solidFill>
                <a:srgbClr val="0B5394"/>
              </a:solidFill>
            </a:endParaRPr>
          </a:p>
        </p:txBody>
      </p:sp>
      <p:sp>
        <p:nvSpPr>
          <p:cNvPr id="376" name="Google Shape;376;p47"/>
          <p:cNvSpPr txBox="1">
            <a:spLocks noGrp="1"/>
          </p:cNvSpPr>
          <p:nvPr>
            <p:ph type="body" idx="2"/>
          </p:nvPr>
        </p:nvSpPr>
        <p:spPr>
          <a:xfrm>
            <a:off x="1407500" y="1072140"/>
            <a:ext cx="5867700" cy="890400"/>
          </a:xfrm>
          <a:prstGeom prst="rect">
            <a:avLst/>
          </a:prstGeom>
          <a:noFill/>
          <a:ln>
            <a:noFill/>
          </a:ln>
        </p:spPr>
        <p:txBody>
          <a:bodyPr spcFirstLastPara="1" wrap="square" lIns="68550" tIns="68550" rIns="68550" bIns="68550" anchor="t" anchorCtr="0">
            <a:noAutofit/>
          </a:bodyPr>
          <a:lstStyle/>
          <a:p>
            <a:pPr marL="342900" lvl="0" indent="-242888" algn="l" rtl="0">
              <a:lnSpc>
                <a:spcPct val="100000"/>
              </a:lnSpc>
              <a:spcBef>
                <a:spcPts val="0"/>
              </a:spcBef>
              <a:spcAft>
                <a:spcPts val="0"/>
              </a:spcAft>
              <a:buClr>
                <a:srgbClr val="0059A8"/>
              </a:buClr>
              <a:buSzPts val="1500"/>
              <a:buChar char="●"/>
            </a:pPr>
            <a:r>
              <a:rPr lang="en-US" sz="1425">
                <a:solidFill>
                  <a:schemeClr val="dk1"/>
                </a:solidFill>
              </a:rPr>
              <a:t>Most recent solicitation posting will look similar to the below:</a:t>
            </a:r>
            <a:endParaRPr sz="975">
              <a:solidFill>
                <a:schemeClr val="dk1"/>
              </a:solidFill>
            </a:endParaRPr>
          </a:p>
        </p:txBody>
      </p:sp>
      <p:sp>
        <p:nvSpPr>
          <p:cNvPr id="377" name="Google Shape;377;p47"/>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378" name="Google Shape;378;p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09623" y="1654549"/>
            <a:ext cx="6022650" cy="2587574"/>
          </a:xfrm>
          <a:prstGeom prst="rect">
            <a:avLst/>
          </a:prstGeom>
          <a:noFill/>
          <a:ln>
            <a:noFill/>
          </a:ln>
        </p:spPr>
      </p:pic>
      <p:sp>
        <p:nvSpPr>
          <p:cNvPr id="379" name="Google Shape;379;p47"/>
          <p:cNvSpPr txBox="1">
            <a:spLocks noGrp="1"/>
          </p:cNvSpPr>
          <p:nvPr>
            <p:ph type="title"/>
          </p:nvPr>
        </p:nvSpPr>
        <p:spPr>
          <a:xfrm>
            <a:off x="1541638" y="86306"/>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Getting on Schedule</a:t>
            </a:r>
            <a:endParaRPr sz="2500" b="1">
              <a:solidFill>
                <a:srgbClr val="0B539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8"/>
          <p:cNvSpPr txBox="1">
            <a:spLocks noGrp="1"/>
          </p:cNvSpPr>
          <p:nvPr>
            <p:ph type="title"/>
          </p:nvPr>
        </p:nvSpPr>
        <p:spPr>
          <a:xfrm>
            <a:off x="1525638" y="210606"/>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MAS Resources</a:t>
            </a:r>
            <a:endParaRPr sz="2500" b="1">
              <a:solidFill>
                <a:srgbClr val="0B5394"/>
              </a:solidFill>
            </a:endParaRPr>
          </a:p>
        </p:txBody>
      </p:sp>
      <p:sp>
        <p:nvSpPr>
          <p:cNvPr id="385" name="Google Shape;385;p48"/>
          <p:cNvSpPr txBox="1">
            <a:spLocks noGrp="1"/>
          </p:cNvSpPr>
          <p:nvPr>
            <p:ph type="subTitle" idx="1"/>
          </p:nvPr>
        </p:nvSpPr>
        <p:spPr>
          <a:xfrm>
            <a:off x="1525650" y="829069"/>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GSA Multiple Award Schedule</a:t>
            </a:r>
            <a:r>
              <a:rPr lang="en-US">
                <a:solidFill>
                  <a:srgbClr val="00A6FB"/>
                </a:solidFill>
              </a:rPr>
              <a:t> </a:t>
            </a:r>
            <a:r>
              <a:rPr lang="en-US" sz="1700" u="sng">
                <a:solidFill>
                  <a:schemeClr val="hlink"/>
                </a:solidFill>
                <a:hlinkClick r:id="rId3"/>
              </a:rPr>
              <a:t>Homepage</a:t>
            </a:r>
            <a:endParaRPr sz="1700"/>
          </a:p>
        </p:txBody>
      </p:sp>
      <p:sp>
        <p:nvSpPr>
          <p:cNvPr id="386" name="Google Shape;386;p48"/>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
        <p:nvSpPr>
          <p:cNvPr id="387" name="Google Shape;387;p48"/>
          <p:cNvSpPr txBox="1">
            <a:spLocks noGrp="1"/>
          </p:cNvSpPr>
          <p:nvPr>
            <p:ph type="body" idx="2"/>
          </p:nvPr>
        </p:nvSpPr>
        <p:spPr>
          <a:xfrm>
            <a:off x="1407500" y="1213075"/>
            <a:ext cx="5867700" cy="749400"/>
          </a:xfrm>
          <a:prstGeom prst="rect">
            <a:avLst/>
          </a:prstGeom>
          <a:noFill/>
          <a:ln>
            <a:noFill/>
          </a:ln>
        </p:spPr>
        <p:txBody>
          <a:bodyPr spcFirstLastPara="1" wrap="square" lIns="68550" tIns="68550" rIns="68550" bIns="68550" anchor="t" anchorCtr="0">
            <a:noAutofit/>
          </a:bodyPr>
          <a:lstStyle/>
          <a:p>
            <a:pPr marL="342900" lvl="0" indent="-217487" algn="l" rtl="0">
              <a:lnSpc>
                <a:spcPct val="100000"/>
              </a:lnSpc>
              <a:spcBef>
                <a:spcPts val="0"/>
              </a:spcBef>
              <a:spcAft>
                <a:spcPts val="0"/>
              </a:spcAft>
              <a:buClr>
                <a:srgbClr val="0059A8"/>
              </a:buClr>
              <a:buSzPts val="1100"/>
              <a:buChar char="●"/>
            </a:pPr>
            <a:r>
              <a:rPr lang="en-US" sz="1025">
                <a:solidFill>
                  <a:schemeClr val="dk1"/>
                </a:solidFill>
              </a:rPr>
              <a:t>https://www.gsa.gov/buy-through-us/purchasing-programs/gsa-multiple-award-schedule</a:t>
            </a:r>
            <a:endParaRPr sz="575">
              <a:solidFill>
                <a:schemeClr val="dk1"/>
              </a:solidFill>
            </a:endParaRPr>
          </a:p>
        </p:txBody>
      </p:sp>
      <p:pic>
        <p:nvPicPr>
          <p:cNvPr id="388" name="Google Shape;388;p4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81650" y="1574250"/>
            <a:ext cx="7182473" cy="3087049"/>
          </a:xfrm>
          <a:prstGeom prst="rect">
            <a:avLst/>
          </a:prstGeom>
          <a:noFill/>
          <a:ln>
            <a:noFill/>
          </a:ln>
        </p:spPr>
      </p:pic>
      <p:sp>
        <p:nvSpPr>
          <p:cNvPr id="389" name="Google Shape;389;p48">
            <a:extLst>
              <a:ext uri="{C183D7F6-B498-43B3-948B-1728B52AA6E4}">
                <adec:decorative xmlns:adec="http://schemas.microsoft.com/office/drawing/2017/decorative" val="1"/>
              </a:ext>
            </a:extLst>
          </p:cNvPr>
          <p:cNvSpPr/>
          <p:nvPr/>
        </p:nvSpPr>
        <p:spPr>
          <a:xfrm>
            <a:off x="5001000" y="3098250"/>
            <a:ext cx="1399800" cy="210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900" b="1" i="0" u="none" strike="noStrike" cap="none">
              <a:solidFill>
                <a:srgbClr val="FFFFFF"/>
              </a:solidFill>
              <a:latin typeface="Arial"/>
              <a:ea typeface="Arial"/>
              <a:cs typeface="Arial"/>
              <a:sym typeface="Arial"/>
            </a:endParaRPr>
          </a:p>
        </p:txBody>
      </p:sp>
      <p:sp>
        <p:nvSpPr>
          <p:cNvPr id="390" name="Google Shape;390;p48">
            <a:extLst>
              <a:ext uri="{C183D7F6-B498-43B3-948B-1728B52AA6E4}">
                <adec:decorative xmlns:adec="http://schemas.microsoft.com/office/drawing/2017/decorative" val="1"/>
              </a:ext>
            </a:extLst>
          </p:cNvPr>
          <p:cNvSpPr/>
          <p:nvPr/>
        </p:nvSpPr>
        <p:spPr>
          <a:xfrm>
            <a:off x="4805200" y="4050900"/>
            <a:ext cx="907800" cy="248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900" b="1" i="0" u="none" strike="noStrike" cap="non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9"/>
          <p:cNvSpPr txBox="1">
            <a:spLocks noGrp="1"/>
          </p:cNvSpPr>
          <p:nvPr>
            <p:ph type="title"/>
          </p:nvPr>
        </p:nvSpPr>
        <p:spPr>
          <a:xfrm>
            <a:off x="1525649" y="5919"/>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MAS Resources</a:t>
            </a:r>
            <a:endParaRPr sz="2500" b="1">
              <a:solidFill>
                <a:srgbClr val="0B5394"/>
              </a:solidFill>
            </a:endParaRPr>
          </a:p>
        </p:txBody>
      </p:sp>
      <p:sp>
        <p:nvSpPr>
          <p:cNvPr id="396" name="Google Shape;396;p49"/>
          <p:cNvSpPr txBox="1">
            <a:spLocks noGrp="1"/>
          </p:cNvSpPr>
          <p:nvPr>
            <p:ph type="subTitle" idx="1"/>
          </p:nvPr>
        </p:nvSpPr>
        <p:spPr>
          <a:xfrm>
            <a:off x="1481433" y="576534"/>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GSA MAS Scope &amp; Templates</a:t>
            </a:r>
            <a:r>
              <a:rPr lang="en-US" sz="1700" b="0">
                <a:solidFill>
                  <a:srgbClr val="0B5394"/>
                </a:solidFill>
              </a:rPr>
              <a:t> </a:t>
            </a:r>
            <a:r>
              <a:rPr lang="en-US" sz="1700" b="0" u="sng">
                <a:solidFill>
                  <a:srgbClr val="0B5394"/>
                </a:solidFill>
                <a:hlinkClick r:id="rId3">
                  <a:extLst>
                    <a:ext uri="{A12FA001-AC4F-418D-AE19-62706E023703}">
                      <ahyp:hlinkClr xmlns:ahyp="http://schemas.microsoft.com/office/drawing/2018/hyperlinkcolor" val="tx"/>
                    </a:ext>
                  </a:extLst>
                </a:hlinkClick>
              </a:rPr>
              <a:t>Link</a:t>
            </a:r>
            <a:r>
              <a:rPr lang="en-US" b="0">
                <a:solidFill>
                  <a:srgbClr val="0B5394"/>
                </a:solidFill>
              </a:rPr>
              <a:t> </a:t>
            </a:r>
            <a:endParaRPr b="0">
              <a:solidFill>
                <a:srgbClr val="0B5394"/>
              </a:solidFill>
            </a:endParaRPr>
          </a:p>
        </p:txBody>
      </p:sp>
      <p:sp>
        <p:nvSpPr>
          <p:cNvPr id="397" name="Google Shape;397;p49"/>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398" name="Google Shape;398;p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192215" y="1102372"/>
            <a:ext cx="6759560" cy="3307163"/>
          </a:xfrm>
          <a:prstGeom prst="rect">
            <a:avLst/>
          </a:prstGeom>
          <a:noFill/>
          <a:ln>
            <a:noFill/>
          </a:ln>
        </p:spPr>
      </p:pic>
      <p:sp>
        <p:nvSpPr>
          <p:cNvPr id="399" name="Google Shape;399;p49">
            <a:extLst>
              <a:ext uri="{C183D7F6-B498-43B3-948B-1728B52AA6E4}">
                <adec:decorative xmlns:adec="http://schemas.microsoft.com/office/drawing/2017/decorative" val="1"/>
              </a:ext>
            </a:extLst>
          </p:cNvPr>
          <p:cNvSpPr/>
          <p:nvPr/>
        </p:nvSpPr>
        <p:spPr>
          <a:xfrm>
            <a:off x="1085875" y="2808350"/>
            <a:ext cx="1015800" cy="197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900" b="1" i="0" u="none" strike="noStrike" cap="none">
              <a:solidFill>
                <a:srgbClr val="FFFFFF"/>
              </a:solidFill>
              <a:latin typeface="Arial"/>
              <a:ea typeface="Arial"/>
              <a:cs typeface="Arial"/>
              <a:sym typeface="Arial"/>
            </a:endParaRPr>
          </a:p>
        </p:txBody>
      </p:sp>
      <p:sp>
        <p:nvSpPr>
          <p:cNvPr id="400" name="Google Shape;400;p49">
            <a:extLst>
              <a:ext uri="{C183D7F6-B498-43B3-948B-1728B52AA6E4}">
                <adec:decorative xmlns:adec="http://schemas.microsoft.com/office/drawing/2017/decorative" val="1"/>
              </a:ext>
            </a:extLst>
          </p:cNvPr>
          <p:cNvSpPr/>
          <p:nvPr/>
        </p:nvSpPr>
        <p:spPr>
          <a:xfrm>
            <a:off x="1287975" y="3200950"/>
            <a:ext cx="1015800" cy="197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900" b="1" i="0" u="none" strike="noStrike" cap="none">
              <a:solidFill>
                <a:srgbClr val="FFFFFF"/>
              </a:solidFill>
              <a:latin typeface="Arial"/>
              <a:ea typeface="Arial"/>
              <a:cs typeface="Arial"/>
              <a:sym typeface="Arial"/>
            </a:endParaRPr>
          </a:p>
        </p:txBody>
      </p:sp>
      <p:sp>
        <p:nvSpPr>
          <p:cNvPr id="401" name="Google Shape;401;p49">
            <a:extLst>
              <a:ext uri="{C183D7F6-B498-43B3-948B-1728B52AA6E4}">
                <adec:decorative xmlns:adec="http://schemas.microsoft.com/office/drawing/2017/decorative" val="1"/>
              </a:ext>
            </a:extLst>
          </p:cNvPr>
          <p:cNvSpPr/>
          <p:nvPr/>
        </p:nvSpPr>
        <p:spPr>
          <a:xfrm>
            <a:off x="2858350" y="3900000"/>
            <a:ext cx="2011500" cy="3216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900" b="1" i="0" u="none" strike="noStrike" cap="none">
              <a:solidFill>
                <a:srgbClr val="FFFFF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0"/>
          <p:cNvSpPr txBox="1">
            <a:spLocks noGrp="1"/>
          </p:cNvSpPr>
          <p:nvPr>
            <p:ph type="title"/>
          </p:nvPr>
        </p:nvSpPr>
        <p:spPr>
          <a:xfrm>
            <a:off x="1441124" y="19933"/>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Where to Start?</a:t>
            </a:r>
            <a:endParaRPr sz="2500" b="1">
              <a:solidFill>
                <a:srgbClr val="0B5394"/>
              </a:solidFill>
            </a:endParaRPr>
          </a:p>
        </p:txBody>
      </p:sp>
      <p:sp>
        <p:nvSpPr>
          <p:cNvPr id="407" name="Google Shape;407;p50"/>
          <p:cNvSpPr txBox="1">
            <a:spLocks noGrp="1"/>
          </p:cNvSpPr>
          <p:nvPr>
            <p:ph type="subTitle" idx="1"/>
          </p:nvPr>
        </p:nvSpPr>
        <p:spPr>
          <a:xfrm>
            <a:off x="1327775" y="589039"/>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GSA MAS Roadmap </a:t>
            </a:r>
            <a:r>
              <a:rPr lang="en-US" sz="1700" u="sng">
                <a:solidFill>
                  <a:srgbClr val="0B5394"/>
                </a:solidFill>
                <a:hlinkClick r:id="rId3">
                  <a:extLst>
                    <a:ext uri="{A12FA001-AC4F-418D-AE19-62706E023703}">
                      <ahyp:hlinkClr xmlns:ahyp="http://schemas.microsoft.com/office/drawing/2018/hyperlinkcolor" val="tx"/>
                    </a:ext>
                  </a:extLst>
                </a:hlinkClick>
              </a:rPr>
              <a:t>Link</a:t>
            </a:r>
            <a:r>
              <a:rPr lang="en-US" sz="1700">
                <a:solidFill>
                  <a:srgbClr val="0B5394"/>
                </a:solidFill>
              </a:rPr>
              <a:t> </a:t>
            </a:r>
            <a:endParaRPr sz="1700">
              <a:solidFill>
                <a:srgbClr val="0B5394"/>
              </a:solidFill>
            </a:endParaRPr>
          </a:p>
        </p:txBody>
      </p:sp>
      <p:sp>
        <p:nvSpPr>
          <p:cNvPr id="408" name="Google Shape;408;p50"/>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409" name="Google Shape;409;p5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177000" y="1036925"/>
            <a:ext cx="6563925" cy="38338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1"/>
          <p:cNvSpPr txBox="1">
            <a:spLocks noGrp="1"/>
          </p:cNvSpPr>
          <p:nvPr>
            <p:ph type="title"/>
          </p:nvPr>
        </p:nvSpPr>
        <p:spPr>
          <a:xfrm>
            <a:off x="1338225" y="-7826"/>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Where to Start?</a:t>
            </a:r>
            <a:endParaRPr sz="2500" b="1">
              <a:solidFill>
                <a:srgbClr val="0B5394"/>
              </a:solidFill>
            </a:endParaRPr>
          </a:p>
        </p:txBody>
      </p:sp>
      <p:sp>
        <p:nvSpPr>
          <p:cNvPr id="415" name="Google Shape;415;p51"/>
          <p:cNvSpPr txBox="1">
            <a:spLocks noGrp="1"/>
          </p:cNvSpPr>
          <p:nvPr>
            <p:ph type="subTitle" idx="1"/>
          </p:nvPr>
        </p:nvSpPr>
        <p:spPr>
          <a:xfrm>
            <a:off x="1255395" y="549462"/>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b="0">
                <a:solidFill>
                  <a:srgbClr val="0B5394"/>
                </a:solidFill>
              </a:rPr>
              <a:t>GSA MAS Prospective Contractors </a:t>
            </a:r>
            <a:r>
              <a:rPr lang="en-US" sz="1700" b="0" u="sng">
                <a:solidFill>
                  <a:srgbClr val="0B5394"/>
                </a:solidFill>
                <a:hlinkClick r:id="rId3">
                  <a:extLst>
                    <a:ext uri="{A12FA001-AC4F-418D-AE19-62706E023703}">
                      <ahyp:hlinkClr xmlns:ahyp="http://schemas.microsoft.com/office/drawing/2018/hyperlinkcolor" val="tx"/>
                    </a:ext>
                  </a:extLst>
                </a:hlinkClick>
              </a:rPr>
              <a:t>Link</a:t>
            </a:r>
            <a:r>
              <a:rPr lang="en-US" sz="1700" b="0">
                <a:solidFill>
                  <a:srgbClr val="0B5394"/>
                </a:solidFill>
              </a:rPr>
              <a:t> </a:t>
            </a:r>
            <a:endParaRPr sz="1700" b="0">
              <a:solidFill>
                <a:srgbClr val="0B5394"/>
              </a:solidFill>
            </a:endParaRPr>
          </a:p>
        </p:txBody>
      </p:sp>
      <p:sp>
        <p:nvSpPr>
          <p:cNvPr id="416" name="Google Shape;416;p51"/>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417" name="Google Shape;417;p5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93575" y="986462"/>
            <a:ext cx="5427799" cy="39814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2"/>
          <p:cNvSpPr txBox="1">
            <a:spLocks noGrp="1"/>
          </p:cNvSpPr>
          <p:nvPr>
            <p:ph type="title"/>
          </p:nvPr>
        </p:nvSpPr>
        <p:spPr>
          <a:xfrm>
            <a:off x="1525650" y="66713"/>
            <a:ext cx="5509125" cy="64665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Preparing an Offer</a:t>
            </a:r>
            <a:endParaRPr sz="2500">
              <a:solidFill>
                <a:srgbClr val="0B5394"/>
              </a:solidFill>
            </a:endParaRPr>
          </a:p>
        </p:txBody>
      </p:sp>
      <p:sp>
        <p:nvSpPr>
          <p:cNvPr id="423" name="Google Shape;423;p52"/>
          <p:cNvSpPr txBox="1">
            <a:spLocks noGrp="1"/>
          </p:cNvSpPr>
          <p:nvPr>
            <p:ph type="subTitle" idx="1"/>
          </p:nvPr>
        </p:nvSpPr>
        <p:spPr>
          <a:xfrm>
            <a:off x="1411685" y="665251"/>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GSA </a:t>
            </a:r>
            <a:r>
              <a:rPr lang="en-US" sz="1700" u="sng">
                <a:solidFill>
                  <a:srgbClr val="0B5394"/>
                </a:solidFill>
                <a:hlinkClick r:id="rId3">
                  <a:extLst>
                    <a:ext uri="{A12FA001-AC4F-418D-AE19-62706E023703}">
                      <ahyp:hlinkClr xmlns:ahyp="http://schemas.microsoft.com/office/drawing/2018/hyperlinkcolor" val="tx"/>
                    </a:ext>
                  </a:extLst>
                </a:hlinkClick>
              </a:rPr>
              <a:t>eOffer/eMod </a:t>
            </a:r>
            <a:endParaRPr sz="1700">
              <a:solidFill>
                <a:srgbClr val="0B5394"/>
              </a:solidFill>
            </a:endParaRPr>
          </a:p>
        </p:txBody>
      </p:sp>
      <p:sp>
        <p:nvSpPr>
          <p:cNvPr id="424" name="Google Shape;424;p52"/>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425" name="Google Shape;425;p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02950" y="1138225"/>
            <a:ext cx="4867649" cy="3828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3"/>
          <p:cNvSpPr txBox="1">
            <a:spLocks noGrp="1"/>
          </p:cNvSpPr>
          <p:nvPr>
            <p:ph type="title"/>
          </p:nvPr>
        </p:nvSpPr>
        <p:spPr>
          <a:xfrm>
            <a:off x="1525650" y="66713"/>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a:solidFill>
                  <a:srgbClr val="0B5394"/>
                </a:solidFill>
              </a:rPr>
              <a:t>Preparing an Offer</a:t>
            </a:r>
            <a:endParaRPr sz="2500">
              <a:solidFill>
                <a:srgbClr val="0B5394"/>
              </a:solidFill>
            </a:endParaRPr>
          </a:p>
        </p:txBody>
      </p:sp>
      <p:sp>
        <p:nvSpPr>
          <p:cNvPr id="431" name="Google Shape;431;p53"/>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432" name="Google Shape;432;p5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3854" y="1081449"/>
            <a:ext cx="6948365" cy="3549581"/>
          </a:xfrm>
          <a:prstGeom prst="rect">
            <a:avLst/>
          </a:prstGeom>
          <a:noFill/>
          <a:ln>
            <a:noFill/>
          </a:ln>
        </p:spPr>
      </p:pic>
      <p:sp>
        <p:nvSpPr>
          <p:cNvPr id="433" name="Google Shape;433;p53"/>
          <p:cNvSpPr txBox="1">
            <a:spLocks noGrp="1"/>
          </p:cNvSpPr>
          <p:nvPr>
            <p:ph type="subTitle" idx="1"/>
          </p:nvPr>
        </p:nvSpPr>
        <p:spPr>
          <a:xfrm>
            <a:off x="1411685" y="665251"/>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GSA </a:t>
            </a:r>
            <a:r>
              <a:rPr lang="en-US" sz="1700" u="sng">
                <a:solidFill>
                  <a:srgbClr val="0B5394"/>
                </a:solidFill>
                <a:hlinkClick r:id="rId4">
                  <a:extLst>
                    <a:ext uri="{A12FA001-AC4F-418D-AE19-62706E023703}">
                      <ahyp:hlinkClr xmlns:ahyp="http://schemas.microsoft.com/office/drawing/2018/hyperlinkcolor" val="tx"/>
                    </a:ext>
                  </a:extLst>
                </a:hlinkClick>
              </a:rPr>
              <a:t>eOffer/eMod </a:t>
            </a:r>
            <a:endParaRPr sz="1700">
              <a:solidFill>
                <a:srgbClr val="0B5394"/>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1362488" y="10106"/>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MAS Resources</a:t>
            </a:r>
            <a:endParaRPr sz="2500" b="1">
              <a:solidFill>
                <a:srgbClr val="0B5394"/>
              </a:solidFill>
            </a:endParaRPr>
          </a:p>
        </p:txBody>
      </p:sp>
      <p:sp>
        <p:nvSpPr>
          <p:cNvPr id="439" name="Google Shape;439;p54"/>
          <p:cNvSpPr txBox="1">
            <a:spLocks noGrp="1"/>
          </p:cNvSpPr>
          <p:nvPr>
            <p:ph type="subTitle" idx="1"/>
          </p:nvPr>
        </p:nvSpPr>
        <p:spPr>
          <a:xfrm>
            <a:off x="1467175" y="586094"/>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GSA MAS Gather Information</a:t>
            </a:r>
            <a:r>
              <a:rPr lang="en-US" sz="1700">
                <a:solidFill>
                  <a:srgbClr val="00A6FB"/>
                </a:solidFill>
              </a:rPr>
              <a:t> </a:t>
            </a:r>
            <a:r>
              <a:rPr lang="en-US" sz="1700" u="sng">
                <a:solidFill>
                  <a:schemeClr val="hlink"/>
                </a:solidFill>
                <a:hlinkClick r:id="rId3"/>
              </a:rPr>
              <a:t>Link</a:t>
            </a:r>
            <a:r>
              <a:rPr lang="en-US" sz="1700">
                <a:solidFill>
                  <a:srgbClr val="00A6FB"/>
                </a:solidFill>
              </a:rPr>
              <a:t> </a:t>
            </a:r>
            <a:endParaRPr sz="1700"/>
          </a:p>
        </p:txBody>
      </p:sp>
      <p:sp>
        <p:nvSpPr>
          <p:cNvPr id="440" name="Google Shape;440;p54"/>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441" name="Google Shape;441;p5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00025" y="1114294"/>
            <a:ext cx="4890413" cy="38686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5"/>
          <p:cNvSpPr txBox="1">
            <a:spLocks noGrp="1"/>
          </p:cNvSpPr>
          <p:nvPr>
            <p:ph type="title"/>
          </p:nvPr>
        </p:nvSpPr>
        <p:spPr>
          <a:xfrm>
            <a:off x="1362488" y="10106"/>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MAS Resources</a:t>
            </a:r>
            <a:endParaRPr sz="2500" b="1">
              <a:solidFill>
                <a:srgbClr val="0B5394"/>
              </a:solidFill>
            </a:endParaRPr>
          </a:p>
        </p:txBody>
      </p:sp>
      <p:sp>
        <p:nvSpPr>
          <p:cNvPr id="447" name="Google Shape;447;p55"/>
          <p:cNvSpPr txBox="1">
            <a:spLocks noGrp="1"/>
          </p:cNvSpPr>
          <p:nvPr>
            <p:ph type="subTitle" idx="1"/>
          </p:nvPr>
        </p:nvSpPr>
        <p:spPr>
          <a:xfrm>
            <a:off x="1467175" y="586094"/>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GSA MAS Scope &amp; Templates</a:t>
            </a:r>
            <a:r>
              <a:rPr lang="en-US" sz="1700">
                <a:solidFill>
                  <a:srgbClr val="00A6FB"/>
                </a:solidFill>
              </a:rPr>
              <a:t> </a:t>
            </a:r>
            <a:r>
              <a:rPr lang="en-US" sz="1700" u="sng">
                <a:solidFill>
                  <a:schemeClr val="hlink"/>
                </a:solidFill>
                <a:hlinkClick r:id="rId3"/>
              </a:rPr>
              <a:t>Link</a:t>
            </a:r>
            <a:r>
              <a:rPr lang="en-US" sz="1700">
                <a:solidFill>
                  <a:srgbClr val="00A6FB"/>
                </a:solidFill>
              </a:rPr>
              <a:t> </a:t>
            </a:r>
            <a:endParaRPr sz="1700"/>
          </a:p>
        </p:txBody>
      </p:sp>
      <p:sp>
        <p:nvSpPr>
          <p:cNvPr id="448" name="Google Shape;448;p55"/>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pic>
        <p:nvPicPr>
          <p:cNvPr id="449" name="Google Shape;449;p5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83151" y="1115450"/>
            <a:ext cx="5139076" cy="3804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20"/>
          <p:cNvSpPr txBox="1">
            <a:spLocks noGrp="1"/>
          </p:cNvSpPr>
          <p:nvPr>
            <p:ph type="title"/>
          </p:nvPr>
        </p:nvSpPr>
        <p:spPr>
          <a:xfrm>
            <a:off x="2791192" y="4698160"/>
            <a:ext cx="3874050" cy="228947"/>
          </a:xfrm>
          <a:prstGeom prst="rect">
            <a:avLst/>
          </a:prstGeom>
          <a:noFill/>
          <a:ln>
            <a:noFill/>
          </a:ln>
        </p:spPr>
        <p:txBody>
          <a:bodyPr spcFirstLastPara="1" wrap="square" lIns="67775" tIns="33900" rIns="67775" bIns="33900" anchor="t" anchorCtr="0">
            <a:noAutofit/>
          </a:bodyPr>
          <a:lstStyle/>
          <a:p>
            <a:pPr marL="0" lvl="0" indent="0" algn="ctr" rtl="0">
              <a:lnSpc>
                <a:spcPct val="100000"/>
              </a:lnSpc>
              <a:spcBef>
                <a:spcPts val="0"/>
              </a:spcBef>
              <a:spcAft>
                <a:spcPts val="0"/>
              </a:spcAft>
              <a:buClr>
                <a:srgbClr val="000000"/>
              </a:buClr>
              <a:buSzPts val="3000"/>
              <a:buNone/>
            </a:pPr>
            <a:r>
              <a:rPr lang="en-US" sz="900" dirty="0">
                <a:solidFill>
                  <a:srgbClr val="FFC000"/>
                </a:solidFill>
              </a:rPr>
              <a:t>Slide title</a:t>
            </a:r>
            <a:endParaRPr sz="900" dirty="0">
              <a:solidFill>
                <a:srgbClr val="FFC000"/>
              </a:solidFill>
            </a:endParaRPr>
          </a:p>
        </p:txBody>
      </p:sp>
      <p:sp>
        <p:nvSpPr>
          <p:cNvPr id="152" name="Google Shape;152;p20"/>
          <p:cNvSpPr txBox="1">
            <a:spLocks noGrp="1"/>
          </p:cNvSpPr>
          <p:nvPr>
            <p:ph type="title" idx="2"/>
          </p:nvPr>
        </p:nvSpPr>
        <p:spPr>
          <a:xfrm>
            <a:off x="3941063" y="2637413"/>
            <a:ext cx="3771675" cy="393525"/>
          </a:xfrm>
          <a:prstGeom prst="rect">
            <a:avLst/>
          </a:prstGeom>
          <a:noFill/>
          <a:ln>
            <a:noFill/>
          </a:ln>
        </p:spPr>
        <p:txBody>
          <a:bodyPr spcFirstLastPara="1" wrap="square" lIns="68550" tIns="68550" rIns="68550" bIns="68550" anchor="t" anchorCtr="0">
            <a:noAutofit/>
          </a:bodyPr>
          <a:lstStyle/>
          <a:p>
            <a:pPr marL="0" lvl="0" indent="0" algn="l" rtl="0">
              <a:lnSpc>
                <a:spcPct val="100000"/>
              </a:lnSpc>
              <a:spcBef>
                <a:spcPts val="0"/>
              </a:spcBef>
              <a:spcAft>
                <a:spcPts val="0"/>
              </a:spcAft>
              <a:buClr>
                <a:srgbClr val="000000"/>
              </a:buClr>
              <a:buSzPts val="3000"/>
              <a:buNone/>
            </a:pPr>
            <a:r>
              <a:rPr lang="en-US" sz="2500" dirty="0">
                <a:solidFill>
                  <a:srgbClr val="0B5394"/>
                </a:solidFill>
              </a:rPr>
              <a:t>Schedules Program Overview</a:t>
            </a:r>
            <a:br>
              <a:rPr lang="en-US" sz="2500" dirty="0">
                <a:solidFill>
                  <a:srgbClr val="0B5394"/>
                </a:solidFill>
              </a:rPr>
            </a:br>
            <a:endParaRPr sz="2500" dirty="0">
              <a:solidFill>
                <a:srgbClr val="0B5394"/>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56"/>
          <p:cNvSpPr txBox="1">
            <a:spLocks noGrp="1"/>
          </p:cNvSpPr>
          <p:nvPr>
            <p:ph type="subTitle" idx="1"/>
          </p:nvPr>
        </p:nvSpPr>
        <p:spPr>
          <a:xfrm>
            <a:off x="1387550" y="727894"/>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Adding Additional Labor Categories &amp; Supplies</a:t>
            </a:r>
            <a:endParaRPr sz="1700">
              <a:solidFill>
                <a:srgbClr val="0B5394"/>
              </a:solidFill>
            </a:endParaRPr>
          </a:p>
        </p:txBody>
      </p:sp>
      <p:sp>
        <p:nvSpPr>
          <p:cNvPr id="456" name="Google Shape;456;p56"/>
          <p:cNvSpPr txBox="1">
            <a:spLocks noGrp="1"/>
          </p:cNvSpPr>
          <p:nvPr>
            <p:ph type="body" idx="2"/>
          </p:nvPr>
        </p:nvSpPr>
        <p:spPr>
          <a:xfrm>
            <a:off x="724475" y="1385875"/>
            <a:ext cx="7166700" cy="3442500"/>
          </a:xfrm>
          <a:prstGeom prst="rect">
            <a:avLst/>
          </a:prstGeom>
          <a:noFill/>
          <a:ln>
            <a:noFill/>
          </a:ln>
        </p:spPr>
        <p:txBody>
          <a:bodyPr spcFirstLastPara="1" wrap="square" lIns="68550" tIns="68550" rIns="68550" bIns="68550" anchor="t" anchorCtr="0">
            <a:noAutofit/>
          </a:bodyPr>
          <a:lstStyle/>
          <a:p>
            <a:pPr marL="0" lvl="0" indent="0" algn="l" rtl="0">
              <a:lnSpc>
                <a:spcPct val="150000"/>
              </a:lnSpc>
              <a:spcBef>
                <a:spcPts val="0"/>
              </a:spcBef>
              <a:spcAft>
                <a:spcPts val="0"/>
              </a:spcAft>
              <a:buNone/>
            </a:pPr>
            <a:r>
              <a:rPr lang="en-US" sz="1500">
                <a:solidFill>
                  <a:schemeClr val="dk1"/>
                </a:solidFill>
              </a:rPr>
              <a:t>Ability to adjust your MAS contract as needed</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n-US" sz="1500">
                <a:solidFill>
                  <a:schemeClr val="dk1"/>
                </a:solidFill>
              </a:rPr>
              <a:t>Consider adding as many supplies and labor categories on your MAS contract that could possible be needed</a:t>
            </a:r>
            <a:endParaRPr sz="1500">
              <a:solidFill>
                <a:schemeClr val="dk1"/>
              </a:solidFill>
            </a:endParaRPr>
          </a:p>
          <a:p>
            <a:pPr marL="914400" lvl="1" indent="-323850" algn="l" rtl="0">
              <a:lnSpc>
                <a:spcPct val="150000"/>
              </a:lnSpc>
              <a:spcBef>
                <a:spcPts val="0"/>
              </a:spcBef>
              <a:spcAft>
                <a:spcPts val="0"/>
              </a:spcAft>
              <a:buClr>
                <a:schemeClr val="dk1"/>
              </a:buClr>
              <a:buSzPts val="1500"/>
              <a:buChar char="○"/>
            </a:pPr>
            <a:r>
              <a:rPr lang="en-US" sz="1500">
                <a:solidFill>
                  <a:schemeClr val="dk1"/>
                </a:solidFill>
              </a:rPr>
              <a:t>i.e. adding an entire price list (such as Grainger) is allowable</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n-US" sz="1500">
                <a:solidFill>
                  <a:schemeClr val="dk1"/>
                </a:solidFill>
              </a:rPr>
              <a:t>Strategy to help guard against the OLM cap which cannot exceed 33.33% of your order value</a:t>
            </a:r>
            <a:endParaRPr sz="1500">
              <a:solidFill>
                <a:schemeClr val="dk1"/>
              </a:solidFill>
            </a:endParaRPr>
          </a:p>
          <a:p>
            <a:pPr marL="457200" lvl="0" indent="-323850" algn="l" rtl="0">
              <a:lnSpc>
                <a:spcPct val="150000"/>
              </a:lnSpc>
              <a:spcBef>
                <a:spcPts val="0"/>
              </a:spcBef>
              <a:spcAft>
                <a:spcPts val="0"/>
              </a:spcAft>
              <a:buClr>
                <a:schemeClr val="dk1"/>
              </a:buClr>
              <a:buSzPts val="1500"/>
              <a:buChar char="●"/>
            </a:pPr>
            <a:r>
              <a:rPr lang="en-US" sz="1500">
                <a:solidFill>
                  <a:schemeClr val="dk1"/>
                </a:solidFill>
              </a:rPr>
              <a:t>Adding labor categories and supplies to your MAS contract is allowed both </a:t>
            </a:r>
            <a:r>
              <a:rPr lang="en-US" sz="1500" i="1">
                <a:solidFill>
                  <a:schemeClr val="dk1"/>
                </a:solidFill>
              </a:rPr>
              <a:t>before and after </a:t>
            </a:r>
            <a:r>
              <a:rPr lang="en-US" sz="1500">
                <a:solidFill>
                  <a:schemeClr val="dk1"/>
                </a:solidFill>
              </a:rPr>
              <a:t>award of a BPA or order </a:t>
            </a:r>
            <a:endParaRPr sz="1500">
              <a:solidFill>
                <a:schemeClr val="dk1"/>
              </a:solidFill>
            </a:endParaRPr>
          </a:p>
        </p:txBody>
      </p:sp>
      <p:sp>
        <p:nvSpPr>
          <p:cNvPr id="457" name="Google Shape;457;p56"/>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
        <p:nvSpPr>
          <p:cNvPr id="458" name="Google Shape;458;p56"/>
          <p:cNvSpPr txBox="1">
            <a:spLocks noGrp="1"/>
          </p:cNvSpPr>
          <p:nvPr>
            <p:ph type="title" idx="3"/>
          </p:nvPr>
        </p:nvSpPr>
        <p:spPr>
          <a:xfrm>
            <a:off x="1633631" y="81094"/>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Modify Your Existing MAS Contract </a:t>
            </a:r>
            <a:endParaRPr sz="2400" b="1">
              <a:solidFill>
                <a:srgbClr val="0B5394"/>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7"/>
          <p:cNvSpPr txBox="1">
            <a:spLocks noGrp="1"/>
          </p:cNvSpPr>
          <p:nvPr>
            <p:ph type="body" idx="1"/>
          </p:nvPr>
        </p:nvSpPr>
        <p:spPr>
          <a:xfrm>
            <a:off x="668850" y="1192075"/>
            <a:ext cx="7644900" cy="3225000"/>
          </a:xfrm>
          <a:prstGeom prst="rect">
            <a:avLst/>
          </a:prstGeom>
          <a:noFill/>
          <a:ln>
            <a:noFill/>
          </a:ln>
        </p:spPr>
        <p:txBody>
          <a:bodyPr spcFirstLastPara="1" wrap="square" lIns="68550" tIns="68550" rIns="68550" bIns="68550" anchor="t" anchorCtr="0">
            <a:noAutofit/>
          </a:bodyPr>
          <a:lstStyle/>
          <a:p>
            <a:pPr marL="342900" lvl="0" indent="-234950" algn="l" rtl="0">
              <a:lnSpc>
                <a:spcPct val="115000"/>
              </a:lnSpc>
              <a:spcBef>
                <a:spcPts val="0"/>
              </a:spcBef>
              <a:spcAft>
                <a:spcPts val="0"/>
              </a:spcAft>
              <a:buClr>
                <a:srgbClr val="0059A8"/>
              </a:buClr>
              <a:buSzPts val="1500"/>
              <a:buChar char="●"/>
            </a:pPr>
            <a:r>
              <a:rPr lang="en-US" sz="1500">
                <a:solidFill>
                  <a:schemeClr val="dk1"/>
                </a:solidFill>
              </a:rPr>
              <a:t>Why overlap your MAS Contracts?</a:t>
            </a:r>
            <a:endParaRPr sz="1500">
              <a:solidFill>
                <a:schemeClr val="dk1"/>
              </a:solidFill>
            </a:endParaRPr>
          </a:p>
          <a:p>
            <a:pPr marL="685800" lvl="1" indent="-234950" algn="l" rtl="0">
              <a:lnSpc>
                <a:spcPct val="115000"/>
              </a:lnSpc>
              <a:spcBef>
                <a:spcPts val="0"/>
              </a:spcBef>
              <a:spcAft>
                <a:spcPts val="0"/>
              </a:spcAft>
              <a:buClr>
                <a:srgbClr val="0059A8"/>
              </a:buClr>
              <a:buSzPts val="1500"/>
              <a:buChar char="○"/>
            </a:pPr>
            <a:r>
              <a:rPr lang="en-US" sz="1500">
                <a:solidFill>
                  <a:schemeClr val="dk1"/>
                </a:solidFill>
              </a:rPr>
              <a:t>MAS Contract Period of Performance (PoP) vs. BPA/Order PoP</a:t>
            </a:r>
            <a:endParaRPr sz="1500">
              <a:solidFill>
                <a:schemeClr val="dk1"/>
              </a:solidFill>
            </a:endParaRPr>
          </a:p>
          <a:p>
            <a:pPr marL="0" lvl="0" indent="0" algn="l" rtl="0">
              <a:lnSpc>
                <a:spcPct val="115000"/>
              </a:lnSpc>
              <a:spcBef>
                <a:spcPts val="0"/>
              </a:spcBef>
              <a:spcAft>
                <a:spcPts val="0"/>
              </a:spcAft>
              <a:buNone/>
            </a:pPr>
            <a:endParaRPr sz="500">
              <a:solidFill>
                <a:schemeClr val="dk1"/>
              </a:solidFill>
            </a:endParaRPr>
          </a:p>
          <a:p>
            <a:pPr marL="457200" lvl="0" indent="-323850" algn="l" rtl="0">
              <a:lnSpc>
                <a:spcPct val="115000"/>
              </a:lnSpc>
              <a:spcBef>
                <a:spcPts val="0"/>
              </a:spcBef>
              <a:spcAft>
                <a:spcPts val="0"/>
              </a:spcAft>
              <a:buClr>
                <a:srgbClr val="0059A8"/>
              </a:buClr>
              <a:buSzPts val="1500"/>
              <a:buChar char="●"/>
            </a:pPr>
            <a:r>
              <a:rPr lang="en-US" sz="1500">
                <a:solidFill>
                  <a:schemeClr val="dk1"/>
                </a:solidFill>
              </a:rPr>
              <a:t>When an existing Contractor has one or more active BPAs or Orders under its </a:t>
            </a:r>
            <a:r>
              <a:rPr lang="en-US" sz="1500" i="1">
                <a:solidFill>
                  <a:schemeClr val="dk1"/>
                </a:solidFill>
              </a:rPr>
              <a:t>existing </a:t>
            </a:r>
            <a:r>
              <a:rPr lang="en-US" sz="1500">
                <a:solidFill>
                  <a:schemeClr val="dk1"/>
                </a:solidFill>
              </a:rPr>
              <a:t>Contract (or has submitted quotes and is awaiting an award decision), the Contractor is eligible for the award of a </a:t>
            </a:r>
            <a:r>
              <a:rPr lang="en-US" sz="1500" i="1">
                <a:solidFill>
                  <a:schemeClr val="dk1"/>
                </a:solidFill>
              </a:rPr>
              <a:t>new </a:t>
            </a:r>
            <a:r>
              <a:rPr lang="en-US" sz="1500">
                <a:solidFill>
                  <a:schemeClr val="dk1"/>
                </a:solidFill>
              </a:rPr>
              <a:t>overlapping MAS Contract</a:t>
            </a:r>
            <a:br>
              <a:rPr lang="en-US" sz="1500">
                <a:solidFill>
                  <a:schemeClr val="dk1"/>
                </a:solidFill>
              </a:rPr>
            </a:br>
            <a:endParaRPr sz="500">
              <a:solidFill>
                <a:schemeClr val="dk1"/>
              </a:solidFill>
            </a:endParaRPr>
          </a:p>
          <a:p>
            <a:pPr marL="457200" lvl="0" indent="-323850" algn="l" rtl="0">
              <a:lnSpc>
                <a:spcPct val="115000"/>
              </a:lnSpc>
              <a:spcBef>
                <a:spcPts val="0"/>
              </a:spcBef>
              <a:spcAft>
                <a:spcPts val="0"/>
              </a:spcAft>
              <a:buClr>
                <a:srgbClr val="0059A8"/>
              </a:buClr>
              <a:buSzPts val="1500"/>
              <a:buChar char="●"/>
            </a:pPr>
            <a:r>
              <a:rPr lang="en-US" sz="1500">
                <a:solidFill>
                  <a:schemeClr val="dk1"/>
                </a:solidFill>
              </a:rPr>
              <a:t>An existing MAS contractor may submit an offer for a new contract for the same MAS at any time during the existing MAS’s period of performance pursuant to updated Clause A-FSS-11 Consideration of Offers</a:t>
            </a:r>
            <a:br>
              <a:rPr lang="en-US" sz="1500">
                <a:solidFill>
                  <a:schemeClr val="dk1"/>
                </a:solidFill>
              </a:rPr>
            </a:br>
            <a:endParaRPr sz="500">
              <a:solidFill>
                <a:schemeClr val="dk1"/>
              </a:solidFill>
            </a:endParaRPr>
          </a:p>
          <a:p>
            <a:pPr marL="457200" lvl="0" indent="-323850" algn="l" rtl="0">
              <a:lnSpc>
                <a:spcPct val="115000"/>
              </a:lnSpc>
              <a:spcBef>
                <a:spcPts val="0"/>
              </a:spcBef>
              <a:spcAft>
                <a:spcPts val="0"/>
              </a:spcAft>
              <a:buClr>
                <a:srgbClr val="0059A8"/>
              </a:buClr>
              <a:buSzPts val="1500"/>
              <a:buChar char="●"/>
            </a:pPr>
            <a:r>
              <a:rPr lang="en-US" sz="1500">
                <a:solidFill>
                  <a:schemeClr val="dk1"/>
                </a:solidFill>
              </a:rPr>
              <a:t>Holding overlapping MAS contracts allows existing contractor to complete work under existing BPAs and Orders under the </a:t>
            </a:r>
            <a:r>
              <a:rPr lang="en-US" sz="1500" i="1">
                <a:solidFill>
                  <a:schemeClr val="dk1"/>
                </a:solidFill>
              </a:rPr>
              <a:t>existing </a:t>
            </a:r>
            <a:r>
              <a:rPr lang="en-US" sz="1500">
                <a:solidFill>
                  <a:schemeClr val="dk1"/>
                </a:solidFill>
              </a:rPr>
              <a:t>MAS Contract, and to pursue future opportunities under the </a:t>
            </a:r>
            <a:r>
              <a:rPr lang="en-US" sz="1500" i="1">
                <a:solidFill>
                  <a:schemeClr val="dk1"/>
                </a:solidFill>
              </a:rPr>
              <a:t>new </a:t>
            </a:r>
            <a:r>
              <a:rPr lang="en-US" sz="1500">
                <a:solidFill>
                  <a:schemeClr val="dk1"/>
                </a:solidFill>
              </a:rPr>
              <a:t>MAS Contract</a:t>
            </a:r>
            <a:endParaRPr sz="1500">
              <a:solidFill>
                <a:schemeClr val="dk1"/>
              </a:solidFill>
            </a:endParaRPr>
          </a:p>
        </p:txBody>
      </p:sp>
      <p:sp>
        <p:nvSpPr>
          <p:cNvPr id="464" name="Google Shape;464;p57"/>
          <p:cNvSpPr txBox="1">
            <a:spLocks noGrp="1"/>
          </p:cNvSpPr>
          <p:nvPr>
            <p:ph type="sldNum" idx="12"/>
          </p:nvPr>
        </p:nvSpPr>
        <p:spPr>
          <a:xfrm>
            <a:off x="6400800" y="4661297"/>
            <a:ext cx="1828800" cy="321600"/>
          </a:xfrm>
          <a:prstGeom prst="rect">
            <a:avLst/>
          </a:prstGeom>
          <a:noFill/>
          <a:ln>
            <a:noFill/>
          </a:ln>
        </p:spPr>
        <p:txBody>
          <a:bodyPr spcFirstLastPara="1" wrap="square" lIns="68550" tIns="68550" rIns="68550" bIns="68550" anchor="ctr" anchorCtr="0">
            <a:noAutofit/>
          </a:bodyPr>
          <a:lstStyle/>
          <a:p>
            <a:pPr marL="0" lvl="0" indent="0" algn="r" rtl="0">
              <a:spcBef>
                <a:spcPts val="0"/>
              </a:spcBef>
              <a:spcAft>
                <a:spcPts val="0"/>
              </a:spcAft>
              <a:buClr>
                <a:srgbClr val="000000"/>
              </a:buClr>
              <a:buSzPts val="1200"/>
              <a:buFont typeface="Arial"/>
              <a:buNone/>
            </a:pPr>
            <a:r>
              <a:rPr lang="en-US" sz="1200">
                <a:solidFill>
                  <a:schemeClr val="lt1"/>
                </a:solidFill>
              </a:rPr>
              <a:t>2</a:t>
            </a:r>
            <a:endParaRPr sz="1200">
              <a:solidFill>
                <a:schemeClr val="lt1"/>
              </a:solidFill>
            </a:endParaRPr>
          </a:p>
        </p:txBody>
      </p:sp>
      <p:sp>
        <p:nvSpPr>
          <p:cNvPr id="465" name="Google Shape;465;p57"/>
          <p:cNvSpPr txBox="1">
            <a:spLocks noGrp="1"/>
          </p:cNvSpPr>
          <p:nvPr>
            <p:ph type="title"/>
          </p:nvPr>
        </p:nvSpPr>
        <p:spPr>
          <a:xfrm>
            <a:off x="1633631" y="81094"/>
            <a:ext cx="5509200" cy="6468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Modify Your Existing MAS Contract </a:t>
            </a:r>
            <a:endParaRPr sz="2400" b="1">
              <a:solidFill>
                <a:srgbClr val="0B5394"/>
              </a:solidFill>
            </a:endParaRPr>
          </a:p>
        </p:txBody>
      </p:sp>
      <p:sp>
        <p:nvSpPr>
          <p:cNvPr id="466" name="Google Shape;466;p57"/>
          <p:cNvSpPr txBox="1">
            <a:spLocks noGrp="1"/>
          </p:cNvSpPr>
          <p:nvPr>
            <p:ph type="subTitle" idx="2"/>
          </p:nvPr>
        </p:nvSpPr>
        <p:spPr>
          <a:xfrm>
            <a:off x="1387550" y="727894"/>
            <a:ext cx="5509200" cy="384000"/>
          </a:xfrm>
          <a:prstGeom prst="rect">
            <a:avLst/>
          </a:prstGeom>
          <a:noFill/>
          <a:ln>
            <a:noFill/>
          </a:ln>
        </p:spPr>
        <p:txBody>
          <a:bodyPr spcFirstLastPara="1" wrap="square" lIns="68550" tIns="68550" rIns="68550" bIns="68550" anchor="t" anchorCtr="0">
            <a:noAutofit/>
          </a:bodyPr>
          <a:lstStyle/>
          <a:p>
            <a:pPr marL="85725" lvl="0" indent="0" algn="ctr" rtl="0">
              <a:lnSpc>
                <a:spcPct val="115000"/>
              </a:lnSpc>
              <a:spcBef>
                <a:spcPts val="0"/>
              </a:spcBef>
              <a:spcAft>
                <a:spcPts val="0"/>
              </a:spcAft>
              <a:buSzPts val="1800"/>
              <a:buNone/>
            </a:pPr>
            <a:r>
              <a:rPr lang="en-US" sz="1700">
                <a:solidFill>
                  <a:srgbClr val="0B5394"/>
                </a:solidFill>
              </a:rPr>
              <a:t>Continuity of Contracts - Overlap your MAS Contracts!</a:t>
            </a:r>
            <a:endParaRPr sz="1700">
              <a:solidFill>
                <a:srgbClr val="0B5394"/>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8"/>
          <p:cNvSpPr txBox="1">
            <a:spLocks noGrp="1"/>
          </p:cNvSpPr>
          <p:nvPr>
            <p:ph type="title" idx="2"/>
          </p:nvPr>
        </p:nvSpPr>
        <p:spPr>
          <a:xfrm>
            <a:off x="3838757" y="2637413"/>
            <a:ext cx="3874050" cy="393525"/>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a:solidFill>
                  <a:schemeClr val="accent2"/>
                </a:solidFill>
              </a:rPr>
              <a:t>Questions?</a:t>
            </a:r>
            <a:endParaRPr>
              <a:solidFill>
                <a:schemeClr val="accent2"/>
              </a:solidFill>
            </a:endParaRPr>
          </a:p>
        </p:txBody>
      </p:sp>
      <p:sp>
        <p:nvSpPr>
          <p:cNvPr id="472" name="Google Shape;472;p58"/>
          <p:cNvSpPr txBox="1">
            <a:spLocks noGrp="1"/>
          </p:cNvSpPr>
          <p:nvPr>
            <p:ph type="sldNum" idx="12"/>
          </p:nvPr>
        </p:nvSpPr>
        <p:spPr>
          <a:xfrm>
            <a:off x="7497344" y="4663217"/>
            <a:ext cx="411525" cy="393525"/>
          </a:xfrm>
          <a:prstGeom prst="rect">
            <a:avLst/>
          </a:prstGeom>
          <a:noFill/>
          <a:ln>
            <a:noFill/>
          </a:ln>
        </p:spPr>
        <p:txBody>
          <a:bodyPr spcFirstLastPara="1" wrap="square" lIns="68550" tIns="68550" rIns="68550" bIns="6855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8" name="Google Shape;478;p59" descr="GSA Star Mark"/>
          <p:cNvPicPr preferRelativeResize="0"/>
          <p:nvPr/>
        </p:nvPicPr>
        <p:blipFill rotWithShape="1">
          <a:blip r:embed="rId3">
            <a:alphaModFix/>
          </a:blip>
          <a:srcRect/>
          <a:stretch/>
        </p:blipFill>
        <p:spPr>
          <a:xfrm>
            <a:off x="3044952" y="1051560"/>
            <a:ext cx="3038302" cy="2743200"/>
          </a:xfrm>
          <a:prstGeom prst="rect">
            <a:avLst/>
          </a:prstGeom>
          <a:noFill/>
          <a:ln>
            <a:noFill/>
          </a:ln>
        </p:spPr>
      </p:pic>
      <p:sp>
        <p:nvSpPr>
          <p:cNvPr id="2" name="Title 1">
            <a:extLst>
              <a:ext uri="{FF2B5EF4-FFF2-40B4-BE49-F238E27FC236}">
                <a16:creationId xmlns:a16="http://schemas.microsoft.com/office/drawing/2014/main" id="{7EF25FE0-EBFE-B2C5-C1A9-BD4140A523C7}"/>
              </a:ext>
            </a:extLst>
          </p:cNvPr>
          <p:cNvSpPr>
            <a:spLocks noGrp="1"/>
          </p:cNvSpPr>
          <p:nvPr>
            <p:ph type="title" idx="4294967295"/>
          </p:nvPr>
        </p:nvSpPr>
        <p:spPr>
          <a:xfrm>
            <a:off x="735182" y="4704596"/>
            <a:ext cx="898309" cy="258022"/>
          </a:xfrm>
          <a:prstGeom prst="rect">
            <a:avLst/>
          </a:prstGeom>
        </p:spPr>
        <p:txBody>
          <a:bodyPr/>
          <a:lstStyle/>
          <a:p>
            <a:r>
              <a:rPr lang="en-US" dirty="0">
                <a:solidFill>
                  <a:srgbClr val="FFC000"/>
                </a:solidFill>
              </a:rPr>
              <a:t>GSA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p:nvPr/>
        </p:nvSpPr>
        <p:spPr>
          <a:xfrm>
            <a:off x="6400801" y="4972050"/>
            <a:ext cx="1600200" cy="17145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None/>
            </a:pPr>
            <a:fld id="{00000000-1234-1234-1234-123412341234}" type="slidenum">
              <a:rPr lang="en-US" sz="750" b="0" i="0" u="none" strike="noStrike" cap="none">
                <a:solidFill>
                  <a:srgbClr val="A5A5A5"/>
                </a:solidFill>
                <a:latin typeface="Arial"/>
                <a:ea typeface="Arial"/>
                <a:cs typeface="Arial"/>
                <a:sym typeface="Arial"/>
              </a:rPr>
              <a:t>5</a:t>
            </a:fld>
            <a:endParaRPr sz="750" b="0" i="0" u="none" strike="noStrike" cap="none">
              <a:solidFill>
                <a:srgbClr val="A5A5A5"/>
              </a:solidFill>
              <a:latin typeface="Arial"/>
              <a:ea typeface="Arial"/>
              <a:cs typeface="Arial"/>
              <a:sym typeface="Arial"/>
            </a:endParaRPr>
          </a:p>
        </p:txBody>
      </p:sp>
      <p:sp>
        <p:nvSpPr>
          <p:cNvPr id="159" name="Google Shape;159;p21"/>
          <p:cNvSpPr txBox="1">
            <a:spLocks noGrp="1"/>
          </p:cNvSpPr>
          <p:nvPr>
            <p:ph type="title"/>
          </p:nvPr>
        </p:nvSpPr>
        <p:spPr>
          <a:xfrm>
            <a:off x="1586813" y="339656"/>
            <a:ext cx="5509200" cy="623100"/>
          </a:xfrm>
          <a:prstGeom prst="rect">
            <a:avLst/>
          </a:prstGeom>
          <a:noFill/>
          <a:ln>
            <a:noFill/>
          </a:ln>
        </p:spPr>
        <p:txBody>
          <a:bodyPr spcFirstLastPara="1" wrap="square" lIns="68550" tIns="68550" rIns="68550" bIns="68550" anchor="ctr" anchorCtr="0">
            <a:noAutofit/>
          </a:bodyPr>
          <a:lstStyle/>
          <a:p>
            <a:pPr marL="0" lvl="0" indent="0" algn="ctr" rtl="0">
              <a:lnSpc>
                <a:spcPct val="100000"/>
              </a:lnSpc>
              <a:spcBef>
                <a:spcPts val="0"/>
              </a:spcBef>
              <a:spcAft>
                <a:spcPts val="0"/>
              </a:spcAft>
              <a:buClr>
                <a:srgbClr val="000000"/>
              </a:buClr>
              <a:buSzPts val="2400"/>
              <a:buNone/>
            </a:pPr>
            <a:r>
              <a:rPr lang="en-US" sz="2500" b="1">
                <a:solidFill>
                  <a:srgbClr val="0B5394"/>
                </a:solidFill>
              </a:rPr>
              <a:t>GSA Schedule - Basics</a:t>
            </a:r>
            <a:endParaRPr sz="2500" b="1">
              <a:solidFill>
                <a:srgbClr val="0B5394"/>
              </a:solidFill>
            </a:endParaRPr>
          </a:p>
        </p:txBody>
      </p:sp>
      <p:sp>
        <p:nvSpPr>
          <p:cNvPr id="160" name="Google Shape;160;p21" descr="data:image/png;base64,iVBORw0KGgoAAAANSUhEUgAABJgAAALXCAYAAADBivozAAAgAElEQVR4Xuy9CZRU13XvvZvupruZacQoBAIxSggBkkASGpAAgUAjmiz7JV+clcnJSvJsP+d5xfbn5L3k+SVxHCfx8DlxnDixrQFNCAQaQQhJSEgIWWJGQgghoGkaaHqev/W/cKFpqruGO9S9Vb+zVq2G7nvP8Dun6u76n733Kejo6OgwCgQgAAEIQAACEIAABCAAAQhAAAIQgAAEMiRQgMCUITlugwAEIAABCEAAAhCAAAQgAAEIQAACEHAIIDCxEC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jkKoG6ujrr06ePFRQU5OoQGRcEIAABCEAAAhDwjQACk28oqQgCEIAABCAAgVwhUFFRYevWrXOGU1RUZMXFxTZ58mSbMmVKrgyRcUAAAhCAAAQgAAFfCSAw+YqTyiAAAQhAAAIQyAUCEpjeeOMNKysrs46ODmtpabG2tjZnaNOmTbOJEyfmwjAZAwQgAAEIQAACEPCNAAKTbyipCAIQgAAEIACBXCHQWWDqPKampiZHcLr77rtzZaiMAwIQgAAEIAABCPhCAIHJF4xUAgEIQAACEIBALhHoTmCSuFRdXW2f+9zncmm4jAUCEIAABCAAAQh4JoDA5BkhFUAAAhCAAAQgkGsEuhOYNM6amhpbvHix9e/fP9eGzXggAAEIQAACEIBAxgQQmDJGx40QgAAEIAABCOQqgZ4EpsbGRps9e7aNGjUqV4fPuCAAAQhAAAIQgEDaBBCY0kbGDRCAAAQgAAEI5DqBngSm+vp6u+yyy5xT5SgQgAAEIAABCEAAAqcIIDCxEiAAAQhAAAIQgEAXAsk8mEaOHGlz5syBGwQgAAEIQAACEIDAaQIITCwFCEAAAhCAAAQgkIbA1NLSYr1797ZFixbBDQIQgAAEIAABCEAAgYk1AAEIQAACEIAABBIT6MmDqb293ZSHadmyZeCDAAQgAAEIQAACEEBgys4aOHnypD3//PNWVlYWSAcKCgoCqVeVBlV3UPWm02d9WdCx04MHDzYdQd25pPP/2tpa69Wrl/Xp0yeweQi64iDng753TyDO3NN5r2WyBk6cOGGlpaXOK53S9b2bzr3pXktb6RI79/q2tjbTyxVs9Jnc3Uuse/p7sr8lur+pqclp371X1zQ3N1tdXZ0NGDAg4eCOHz9u999/vxUVFXkbPHdDAAIQgAAEIACBHCFAiFwWJnL58uXOFyUJET2VML+wZAFDpJoUa4lDXo6clkCgo6sVNlFSUuLr+FgLvuKkspgR0HtTn5l8kY/XxKUrmkrk13PR/bzT/Z1f7ui7/q676xTG1ln87NyfRP/u7u/FxcUJwWtdzp8/39mYoEAAAhCAAAQgAAEIkOQ7K2vgpZdeMp1AIyGCEg0C+kIjLwmvXxTkoaZ5TdfTIhoU6AUEoklAwoO8Arv7oh/NXtOrdAlIoJc4H5dno0LkZs2aZWPGjEl3qFwPAQhAAAIQgAAEcpIAHkxZmNatW7fanj17AguTy8KQYt9k5xA5L4NBYPJCj3shkJgAAlN+rAwJNvI68uJJGiaphoYGmzhxok2bNi3MZmkLAhCAAAQgAAEIRJYAAlMWpubgwYO2adMmvFyywL67JhGYIjQZdAUCXQggMOXHklAOJIn0Xj1Jw6KlHE3l5eV2/fXXh9Uk7UAAAhCAAAQgAIFIE0BgysL0aJd2xYoVNnDgwCy0TpOJCCAwsS4gEF0CCEzRnRu/e6ZQ5b59+8YiHLK1tdXJGbVkyRK/MVAfBCAAAQhAAAIQiCUBBKYsTdtTTz3l5JlQOIBOr0FsytJEnG4WgSm7/GkdAj0RQGDKn/Wh/ITyZIpDmJxy9+kkublz59rYsWPzZ5IYKQQgAAEIQAACEOiGAAJTFpbGjh077L333nN2PkeOHOkYqPo3CWyzMBkITNmDTssQSJHAsWPHnOTP8myh5DYBbbrU1dXZoEGDYjFQ9VdeyRMmTLCZM2fGos90EgIQgAAEIAABCARFAIEpKLKd6t2+fbu9//77jgE6btw4GzJkiD366KN24YUXOrkblPBbib/LyspC6A1NJCKABxPrAgLRJYAHU3TnJoieadNFHkxFRUVBVO97nXp+KB+TXqNHj3bEsQEDBjieyXHwxPIdCBVCAAIQgAAEIJC3BBCYQpj6tWvXWkVFheOlVFhY6LR46aWXOl5MixcvdhKaPv74487uvK6hhE8AgSl85rQIgVQJIDClSio3rlMeptLS0tgdhCFvJj1LFOKnZ7lyNOl3erb369fP2VyS6KSXBCjXHsiNWWMUEIAABCAAAQhAwAyBKaBVoB1YhcJdd911jreSDEkZmsq7JMNy4cKFtmbNGrvtttucHrz77rv2ySef4MUU0Hwkq9av04t0ApLmWF+OKBCAgD8EEJj84RiXWjTf8ujVZ2nci/I0uaKTKzzpp+wB/e3uu+9O+XnR0NBgChfVS5tWlZWVNn36dMczuk+fPnFHRf8hAAEIQAACEMgBAghMAU3iW2+9ZR9//LEtWLDACX+TYahdWRnNMir1WrZsmR06dMjefvttx7VeBmdcjmcOCFvWqkVgyhp6GoZAUgIITEkR5dQFcQuRyxS+7IJp06bZxIkTz6tC9kBnMUlMZCcoF5kEK4UPFhQUON5Squeiiy5y6hk+fHim3eE+CEAAAhCAAAQg4JkAApNnhOdXICPwySefdAxBeSvNnz/fXnrpJcc41HHGMhqfe+45W7p0qX322We2bds2Z/cRd/kAJiPFKhGYUgTFZRDIAgEEpixAz2KTekYqj1Guh4xLRJKdII9mjbmqqsrxStJPJTrX38RAQpIEpZ5sBCUa13NM1ykEP5FolcUppWkIQAACEIAABPKEAAJTABOtY5ZXrFjheCvJ4Lv66qtt48aNTh6G22+/3WlRXk1K/ilDcv/+/Sm7yAfQXao0c+ZJ4W1ePcgIkWM5QcB/AghM/jONco3y1vH6WRzl8XXum8Yqj2aFVUtIkqCUTEzqaWwSpi6//HKbNGlSXBDQTwhAAAIQgAAEcogAAlNAkylvJTevkoxGvZTw86GHHnLc25WXSV5Luk7/V9JPSvYISGCqqanxfDQ2AlP25pCWc5cAAlPuzm3Xkfl14EJciMku8Ou0PG1uaWPLze0YFwb0EwIQgAAEIACB3CGAwBTwXB45csQ2bNjgCEhygV+0aJHz79dff90OHz7siE4SN7RbKxGKkh0CCEzZ4U6rEEiFAAJTKpRy4xq/Potzg0Z6o1CYnGwKFeViGj16tI0YMYLDQ9LDyNUQgAAEIAABCHggkDcCk0LS5DIelVNplNz7lVdecfrT1NTkhMsVFxd7mEpu9ULAry81CndQiAMeaV5mg3shcC4BBKb8WRESSBTmxWdo5nMuLzDld9JzTTwfeOCBzCvjTghAAAIQgAAEIJAGgbwRmB5++GEHy4QJE2zy5MlO8u1sFoVSPfvss45rvAxARIlszoY5c1BbW0uIXHangdYhkJAAAlP+LAyFjcsTJ9vP6FwhLrFOB40oafq6desc4U45n7SxJa/qW2+9NTIbb7nCnHFAAAIQgAAE8plA3ghMy5cvP5N0W8brqFGjbMqUKTZ06NCszP+rr77qJPh2BSY3PE6JPinhE0BgCp85LUIgVQIITKmSiv91Ej70QmDyZy5l7+hEubFjx9rKlSvPJBN380Lq8JF58+Zx0Ig/uKkFAhCAAAQgkPcE8kZgeuaZZ5wjft1jft1cBdrNmzp1qpOrIKzy2WefOafK9evXzzGk1RcdK7xz507nWOKohPGFxSMK7SAwRWEW6AMEEhNAYMqflaHnobyYEJj8mXOFymkjS7bO0aNHz7MvZIPo7zfffLNz8AgFAhCAAAQgAAEIeCGQNwLTmjVrnDCornmOZFwpT4GEHXk0XXLJJV54pnTvqlWrnL7IkFYiTnlRyWV9165djmFNPqaUMPp6EQKTrzipDAK+EkBg8hVnpCtraGhwno96DlL8IXDixAnnEBGJdokOE5Hdod9LZNLGV6Zl//79tnfvXscjigIBCEAAAhCAQH4SyBuB6aWXXjId4dudd5B2+fRSUY4m5WqS6OR32bdvn7311luOEafcCEuXLjV5V2kHUccLX3755fbGG284hqDrbeV3H6jvfAJ+JZZVbi2tMUIdWWUQ8I8AApN/LKNek57T2nBR6BbFHwJ6/8ie6Ek80oaXuN9yyy1pJVjXs/PDDz90PLB1v+youXPn2oUXXuhP5wOspaamBiEzQL5UDQEIQAAC+UkgbwSm1157zcl5lEw0krGklzybhg0bZmPGjLHBgwc7xm6ye90lJDd0hcApcbcEpK7lnXfesQMHDjjG2OzZs+29994zCRN33XWXaafx9ddfx+gJ+f2IwBQycJqDQBoEEJjSgBXzS3XYgp6dhGuFP5ESmeTRLZFJdk9PReKMvK4lLmlDRZtkeskbSmJWItsn/BElblHJzT/66COn77LxJIhRIAABCEAAAhDwh0DeCEzvvvuuyX07Vc8SHfMrA0qiksQHGV0ShHS/PI1k/CqngX7qJQFKrv27d++2gwcPOobWkiVLzjOSVedzzz1n5eXlpiPtR44c6Xgt6UQ55YGSCCbjmjxM/izwVGtBYEqVFNdBIHwCCEzhM89Wi9pk0fPTS6hWtvqeC+1qc00ikUSmIUOGnDekiooKx1vp8OHDjj2ktAOyWToXeaEpr6TSDiQrevbK60l2VRhFwtKmTZucPk+aNMlmzpwZRrO0AQEIQAACEMgbAnkjMG3dutX27NnjyYiRwCThqetLu3WdjSSJUjLSXA+lzq7iMmw++eQTR1iqrKx0rlM4noy0bdu2nTnhRQITIXLhvQ9l4MoolmjopRAi54Ue90IgMQEEpvxZGfKi0ecxOZiyN+fu4SMSmdyTdj/++GPbsWOHkztS4kxPm3VuTsOLL77YsXE0n653uGsruZt2snP0b6UmmDVrVmCD1gag0hNoE0/tzZgxwxGYKBCAAAQgAAEI+EsgbwQmeRZJZArT7V67gDKuZGRdffXVThjc6tWrHcNMYsZ1113nhNKpKMGmvKBkvMmjacuWLY4YlqrHlb/LIv9qQ2DKvzlnxPEhgMAUn7ny2lNt4Gi+k4VoeW2H+3smIPtFeSLHjRtnOvlWNoo2wroelNJdLbJxJETpvp5eul+bcbJ95LUmu8jv/FvyWnr77bcdj3SNS/bY+PHjWQIQgAAEIAABCARAIG8EJiXX/uCDD1I2jvxkrZ0zGVpuYm8ZaAqPU9y/cjHJo0lJvWVgKTTg7rvvdgxsJSbXfWG5jvs55rjVhcAUtxmjv/lEAIEpn2bbnPB0ebaEuSGUX4RTG63EGHn7hOVR7W7KXXPNNXbRRRcl7KT6k6p3t0QueY3L3pLIJVtMdpfyLlEgAAEIQAACEAiGQN4ITIcOHXLco7PlEeTuBrq7sjKgZUBNnz7dtm/f7uSHcvNOyC1dopOSgfu9kxfMMop/rX4KTDJ+mbf4rwlGEB0CCEzRmYsweuKGaHkNWQ6jr7ThLwE9iyUEyR6SKKSQOjctgTydVD7/+c8nbVQJvGVDuSKlxKabbrrJSU9AgQAEIAABCEAgOAJ5IzC5iR3lKZTq7ldw2M3JSSBjSfkNrr32WidUTt5MF1xwgWMEPfPMM04/U3VHD7Kv+VC3XwKTjFjVxRejfFg1jDEsAghMYZGORjt6NsrrRJ+jUXheR4NK/vRCopIbVqe1oA06eXjL80i5mmQndVcU1qfNRH1myH6Sx5Punzdv3pl8UvlDkpFCAAIQgAAEwieQNwKT0OrkE3kLRcXtXgaQjKgHHnjAmXmJSgqJGzVqlOPBRGhceG8Id9dUAqTXolxbyvWgFwUCEPBOAIHJO8O41SCxXp4rnCYXt5nzp79uUnD3IBQl5E6W+N31WtKzV97q8oRSkVf4oEGD/OkYtUAAAhCAAAQg0COBvBKYRGL9+vXOzmi2QuU6z4aECO2uzZkzx0k4KWNIRvWLL77o5GTqevQvazk4Au4OqR8CkwxjhUDKoJWASIEABLwR0GelBHc8Or1xjNPdEv3ljYIwEKdZ895XzbteKlOmTHFO2VUOqJ6KvL9//etfO+vF9VpyvaCWLl2KSOl9WqgBAhCAAAQgkDKBvBOYZLisXLnSie9PZrSkTDHFCyUguV5J2pWTISRBST/vuusupxaJS/od3i8pQvXpMj8FJnVJhq7Epah4y/mEiWogkBUCCExZwZ71Rk+cOOE8M3keZn0qAu+AbCKJQtr8UxichKV0yqpVq5wTeyVIKrQymbdTOnVzLQQgAAEIQAACqRPIO4FJaJTwe8OGDc6uVlheQjKcamtrneTPyikhD5eZM2c6SShlPM+aNcvxZnr//fcRJVJfv75d6bfA5B61HZWcX76BoiIIZIEAAlMWoEegSW226LmIWBCByQigC8qv5ApLEoWmTp1qo0ePDqAlqoQABCAAAQhAICwCeSkwCa7cqffu3RtaniMlqJSRrC9K8mxRnqWPP/7YaV//l2fVhRdeaJ999hkCU1irv1M77vHIfn6R0ZxrXv2sMwtoaBICWSeAwJT1KchKByQuae7d01ez0gka9Z2ANmDcTR3ZPQqF04EnFAhAAAIQgAAE4k8gbwUmTd3y5csdd+yg83rImJKr//XXX2+bNm1y2lSI3rFjxxyBSd5N48aNc/69a9cuBKYsvK+CEJg0DCUn1ryGHY6ZBYQ0CYHACCAwBYY28hVr7vWM5tCLyE9V0g5KMNSmizZfLrnkEkdYYgMmKTYugAAEIAABCMSKQF4LTFu2bHFOaws64bdyL8ljSe7fyhMwbNgwJ0ROwpPcwxWmd9lllzkhe/KsCro/sVqhIXU2KIFJ9Wr+5f5PgQAEMiOAwJQZt1y4S2KEPkf9OIAhF3jEcQxu4m6FxElUmjhxIpsucZxI+gwBCEAAAhBIgUBeC0z79++3d999N3BBR7mX5s+f77j5v/fee05onAxm5WJSMssdO3bYjBkzHBHijTfeYKc2hYXr9yVBCUzqp8RE7cAjHPo9a9SXLwQQmPJlps8fp0QJnfyq5M1h5UzMX9r+jlzPVXloy4PXPRHO3xaoDQIQgAAEIACBqBHIa4FJJ32tXr06UBdtGVgSFm699Vb76KOPHIFJJ4spZE4Ck17a3Zs7d64jMD3//POB9idqCzAq/ZEnmeYqCHd9za9ERn1BUr4tCgQgkB4BBKb0eOXa1RLpJTThxRSfmZXnmcSla665hsTd8Zk2egoBCEAAAhDwTCCvBSbRe+KJJxyPoaB2RhUedeWVVzo7eK+88oojYEhU0o6s8i7Jm0mG88KFCx0Pp8cff9wRIijhEpDApFcQX2BkZGsdKO8WeUTCnVdayw0CCEy5MY+ZjkKbQcrfE8Tnc6Z94r7EBGTPSFwaMWKEXXvttWCCAAQgAAEIQCDPCOS9wLR27VrHuySIJMwSFuQVI/Houeees5KSkjPtuAm+9TuJD3PmzHF2+R577DEnF1NQgleere+UhytxSUZxELmSNL96SVjs27evIzRRIACB1AkgMKXOKhev1GezPqOD+HzORV7ZGpPyStbX19v48eNt1qxZ2eoG7UIAAhCAAAQgkEUCeS8wbd++3Xbu3BnIyW0SFZTMct++fY6reOccPDLEXBFJ7v8Ko5IQtXHjRuf3iBDhviuCFJg0Es2/DG8VduHDnVtaiz8BBKb4z6GXEQTpYeqlX9x7loCecRICdWCJDjSJe9HzWjacNvy0EUiBAAQgAAEIQCA1AnkvMFVUVASSWFtu4sqzNHToUMdDSuKSvJkSeUpJYFLR7qxy9MioCcKjKrUlkZ9XBS0wKcRD8y9DVTm4KBCAQOoEEJhSZ5WLVwZ5CEMu8gp7TNog0zNu9uzZjvdSnMvBgwftww8/tM8++8zZ6JMtp5fC2127bPHixXEeIn2HAAQgEBiBxx5rtN/8zRO2aFGpLVrU266/vrdNn07kRmDAI1px3gtM2nVbvny5k//Iz6KdPIVESbhQkQEmI0UhUu5uWHV1tSMqKR+Tdsl0jXI0aeeMHTM/ZyN5XUELTG5IJDmYks8FV0CgKwEEpvxeExKY9EzF+zN660DPTm2K3XjjjTZq1KjodTCFHqn/yoe5Z88eJ9eXbDeJSe6hHFp/eulvQ4YMsQULFqRQK5dAAAIQyC8ClZXtNn58pdXWDnAG3q9fk9XWNlhHx8j8AsFoLe8FJq2BZ555xvewNIlHMkZUdES9jBX9X4KWjGSJSfJcksCka12BSaFzJIMO/50ZtMAk0VAGqgxXiUyEQIY/x7QYXwIITPGdOz96ruelPkPJweQHTf/qkOgnu2bevHmO8BK3os+VX//61/bpp586z2XZap2fzdoUlH2mjb9JkybZJZdcQn7MuE0y/YUABEIjsHTpcVu7tsgaG/ufbrPDiooqrKVlRNp92LGj1S68sNAGDOD07bThReAGBCYzJ0SusrLSV68heX3AzLoAACAASURBVCV1DYeSMSODRUayxCWJSQqdk/Gsl7yoZETr9xKcKOERCCuJrBsqJ8FRcy/BiQIBCPRMAIEpv1eINmb02YnAFJ11oGemxBiJS3G1V3TIi2w1eZYnKvJsGjZsmM2dOzc64OkJBCAAgQgS+PGP6+1rX2uwurrOmw36nltpDQ3DU+pxR4fZr37VYD/+cYO9+WazTZhQZOvXl9vw4b1Sup+LokMAgcnMibffunXrOUm4/Z4iCUjKxSRBQcaY8jNpx0y7f/qbxCg3uTfeLX7TT15fWAKT2xOtBXk0aQ1IaHJd8ZP3lCsgkH8EEJjyb847j1gCkz4zBw0alN8gIjJ6N/m1xCV5/cSx7Nixw/TqLieivJrluXTLLbfEcXj0GQIQgEBoBORtNG1apbW3X6C4nU7ttlvfvgqZ61lg2ry5xX72swb7r/9qcO6vqSkzM30/qrXRoxvshRfKbdw4NuRDm1AfGkJgMnPEnpdeeinQXTgZxxKSFB4nw8UVliQsSGAgN48Pq9lDFWELTOqqe7Kc1gLJvz1MHrfmPAEEppyf4h4HqM9Ief0iMGV/HehZqXC4G264IfudybAH8liXzSePOPc0385VafNHnuRLlizhwJUMGXMbBCCQPwRmz66yt98uNbOu3qBt1rt3pR0/Ptz69Dk31K2+vsN++csG+8EPGmzv3jarrT0lKpl1TQheZ8OG1dm6deV26aUkC4/LqkJgOj1Tjz76qCP++OlJIlFJ9eklo0xl3LhxduDAAZszZ4699957jtu/3wnG47L4otRPzY+MymwkkXXFx+6M3Shxoi8QyAYBBKZsUI9Om/qyrzWAwJS9OdEcyHNpzJgxdvXVV2evIx5a1mbiyy+/7GzouBs7XatzxUx5Lik8jgIBCEAAAt0T+MY3au2HP2yx6urEh2WVlNTYkCGN9sgjA+2GG3rba681249+1GCPP64T00usrk6iksSpnkq9DR5cay++ONiuvDKeXrP5toYQmE7P+PPPP+8IDH66e8sglrgkg0W5lxQeJ28lGWkPPvigvfrqq1ZVVYX3UgTeddkUmDR87c5rJ7W7XBARQEQXIJA1AghMWUMfiYb1/JQ4wGZMdqZDNozsFiW6nj59enY64bFVrR/lXJInudIQuM9a5WDqvLmjTb/LL7/cGSsFAhCAAAS6JyCxaP78Y9bcPNTMegpha7CiIp2c3staWgrs5EnXWymdsLcG69v3pK1ZM9gRqijRJoDAdHp+dJLI3r17fRd7ZJQpJM5N3C0hQ0KT3MvXrVvnu9dUtJdbdHuXbYFJZNy8XNpdpUAAAmcJIDDl92pAYMre/EuQkR0zc+ZMmzhxYvY64qFlV1zSJo7sMVdg0r91sIorXGqco0aNcjzMKRCAAAQg0DOBSZOO2p49CouTYJSstJqZTlf38h1HXk/VtnLlYLv1Vi/1JOsrf/dKAIHpNEEdU/vOO+/4KjC5iZxl1Ehgco0aGWwSNOQthceK1yXsz/1REJhk7Gr3VGEgifJC+DNSaoFA/AggMMVvzvzu8bFjx6y8vNzvaqmvBwLy6pYdc/311zuhcXEsblic60GuMVRXVzsbffLMkh2mRN+yAbS5c9ttt8VxmPQZAhCAQKgEvvSlk/aLX7RbbW3Yh28o5cxxe/rpwXbXXclC60JFQmOdCCAwnYahXayVK1c6rtIyOvw4Pl4Gi4QCiQYqnZN5S2TS3/xohxXtnYB2Lt0k7N5ry7wGGfMqcT32OfORcycEuieAwMTqkMCE+B7eOtCGhwSmG2+80YYPT+2I6VR6d+jQIRs5cmQql3q+xhWXtLnX1TNYf1PRJp9SGchOk7iUjTyMngdKBRCAAARCJLBiRaN9/vMnrb5eoXHnJu8OpxtN1qvXMfvyl/vad787IJwmaSUtAghMnXA99dRTjhGi3S0ZJNrZkgDkJS+TRCaJFxKTJDAR/pTW+gzt4qgITBqw1p/WidYLBQIQMCfBs07a9PJZDMd4E0BgCm/+JC4pLHHevHm+JlbXJs4TTzzhhKQtWrQo0AEpv6XSEOgzI5HdpWe+XuqLNnYUFhdXL61AQVI5BCAAgU4Eqqs7bNKkSjtyRMJO9r6nDBx41H7xi/52++2EykVxgSIwdZqVV155xUm6rSN4p02bZgcPHrT9+/c7O1syULTL1bt3b19PmoviosjHPkVJYHJD5eRNh4dbPq5GxtyVAAITa0LJmPv37+9s/lCCI6BnocTcm266KaOUAe79iXq4YsUKR/BZsmRJYAPQgRm7du2yPXv2OKFvPW3qyYtJdt3kyZNtxowZgfWJiiEAAQjkCoH77jthq1Ypn112PYfKy4/ZL3/Z1xYvRmCK4tpCYOo0Kzt37jQl+54/f75dcMEFzl/0xebw4cP22WefOeKTXMbJAxHFpeytT1ESmDQS7ahqB1lfqCgQyHcCCEz5vgJOHYKgcCa82IJbC/K4VojYzTffnPZGWmVlpe3evds++eQTR6y59NJLz3S0oqLC2bBTovCgitqQsKQQPIlKrgd6T+1p81Dhf8ox5ZatW7fa+++/b5///OeD6ir1QgACEIglgZ/9rN7+9E/rrbb21HfkbJbBg4/ZY4/1tQULEJiyOQ/dtY3A1InMgQMHbMuWLXbFFVc4rtKPPPKIs1uql77sy5tEoW7soEZxKXvrkwSm1tbWSAk6hMp5m1Puzh0CCEy5M5eZjkSfh/KskRcxxV8Csm/cE9SuueaatCrft2+faXNOYo3sIwk78sKdMGGCY0v96le/OvN7CTl+5nNSRz/++GPbsWOHk6Rb7bve5qkMQt5OS5cudTydVCQsbd++3YYOHWrymFNf9W95tevF4RupUOUaCEAgFwns3dtm06YdtYaGwWaW/efwoEFV9uST/e3mm7Pfl1ycb69jQmDqQnDt2rWmnbDLL7/c2Q3jlDevSywe90dRYFK+ChnAhMrFYw3Ry+AIIDAFxzYuNUtgIo+h/7OlE251yMn48eNt1qxZKTWg5+VHH33k2EjuYSWdhT8JVvI4W7BggWNDuQJOSpWncJEErA8//NARthK1n0IVziUSkR566CHn32+++abjfeV6yOmn2LgvtSmBc+7cuTZs2LBUm+A6CEAAAjlBYN684/bWW8XW2NgvEuMZOLDKVq7sbzfcgMAUiQnp0gkEpi5AtBv27rvvOieKyVOJ07yiuGz971MUBSaNUrvCOtWQk238n3NqjA8BBKb4zFVQPdUakIjB4Qf+EZbXrp592lCbMmVK0ooVBidRSd7emgfXw7vrjRJjJCotXLjQ8S567733zgg5SRvp4QIJQgrDk7gl4Upe5Zl6lEs40tjlwbRhwwZHbNKztqe8Tbpe4tmtt96KbehlIrkXAhCIFYG///s6+4u/aLTa2iGR6feAAVX23HP97dprEZgiMymdOoLA1GVWZGS8/PLLzk4VCZajuGSD6ZN2cGVcRjHnEaFywcw5tcaHAAJTfOYqqJ7Km1Nigp7NFO8EtImmXH8KiRs3blyPFaYbhqbn6WWXXeaIQdokufjii512Mi3KgSlhS3kwtQYUBuc1XE3imsQiCU0qqlc5NpOtL10j7yaJTNiImc4o90EAAnEh8PbbLTZ79lEzG6pPysh0e8CAo/biiwNt9uziyPSJjpwlgMDUZTXI2Hj00Uedo3l1ugglPwhEWWCSIawvV5yglB9rkVGeTwCBiVUhMUSigt/hVvlKVhsXKnfddVdCrzB567insbkJs1NJsC7hyvUIVijZLbfckpEYJPFHYXDygNIzUGJOTyfCpTuPeua7nlbp1qt8TwpdVzL0qBaNT+KeXnrvaL71U7/X/EhUvPbaa6PaffoFAQhEhMAVV1TZ+++XmlnfiPToVDf69z9qr7wy0GbNQmCK1MSc7gwCU4JZefLJJ53fuu7fXnfKojjx9OlcAlEWmNRTGYky3BUqx3pk9eYbAQSmfJvx88erz0AV8iJ6WwvywBFL9/ASee5qQ2306NE2YsQIx6tHuY3SOY2tc48kXkybNs1JNXDDDTfYqFGj0uqw+iZhS+KSBC31MxVhK61GTl+sZ2qmdUtk0thmz56dSdOe75E4JsHIFZH0GamXKyC5B9K4G6Vurir9VN+nTp3qvCgQgAAEuiPwta/V2I9+1Gr19UrsHa3Sr99Re+21gXbFFQhM0ZqZU71BYEowK3poHz582D799FM7evTomS/02uXKNN4/ipNPn84SkFEm77Uo59xS+KZb3NwTMhZdwxF3fVZ0rhJAYMrVmU19XAhMqbNKdKWeb/KEleAgLzDXlpGgJA8hN5m1BCeJLsp3la4Xt+6VwHTfffeZDkxRziadxKbk4cnyCOpaCVsHDx50PJVcrylvow7ubnGT3SCR5tJLLw2sIZ1srPnS+pcNoDb1UtEc6rmvuessICWzBSRO6YQ/hS5SIAABCCQicPJkhw0adNg6OnSoQWHkIPXtW2lvvTXYLrssOmF7kYOUxQ4hMCWAry8ze/bscXb0dLKIHuZ6kOshn+zBncW5pGkPBOIgMLnDkzGpnVd9KZBBr6KfMngVRpfpjqwHfNwKgUAJIDAFijcWleszWp97Ck2ipE9AXit6yVspqCJxacKECU4bSsQtsUh2kwQN/X7GjBnn2VA6uW379u2OneWGwaUrbAU1nmT16rmrfl911VVJ81glq6vr3/Wcf/vtt035ryT2uZtJrpDkhZH6fP3113MaXrqTwvUQyCMCW7a02E03nbCaGuVeil7p06fSNm8ebFOmIDBFb3bwYEo4JxKX5N6tpJR6wEfZqyWKiyqOfYqTwJSIrwxd5VgoLy+PI376DIEeCSAwsUAkjkioQGDKbC2InwS6oA6ykCBy4sSJM55HnXMmafNDc6f2JTLJc0Z2ljyWJJToWokocSwakzzDlGtKIYZ+lGPHjjmbm2KWLOl4Ju3JS3/x4sXYtpnA4x4I5AmB5csb7UtfarCqquiFx2kKysoq7f33B9uECQhMUVySeDAlmBW5auskOZ0S8uKLLzoGGXlvorh8/etT3AWmuPffv5mkplwkgMCUi7Oa/pgUIsRhB+lz0x1BC0xqQ0JLT57e8rp1E4ArDE6iUi6kHVBeK71kMyYLBew8e+vWrbM5c+ack7henl+bNm1yhKXSUiXW9b/offTggw9i1/qPlhohkDMEvvOdWvvzP9cpmwMiOabS0iO2ffsQGzcueuF7kQQWcqcQmBIA18P3hRdesOnTpzvH4ioPU1AP+pDnm+a6IaD8Btpljau3mgx7GevpnobDgoBAHAggMMVhloLvoytOBOWFE/wIstdCGAJTqqOTGKNNEW3cSUjJhbBu8ZVYtmjRImc88kLSSzak8nkq8fmkSZPOEXUefvhhW7hwoV1wwQUOOglL+/fvd+zNoIQ3eZrJ3rn//vtTnS7nOomDFRUVtnfvXmccyq1FgQAEcpfAAw9U2/LlSqDdJ5KDLCk5Ynv2DLGLLkJgiuIEITAlmBV9WV+zZo3zkB86dKiTR4CTa6K4fP3rU9wTyEoUVegInnb+rQlqig4BBKbozEU2e6JNAIVhyUuEfIjpzUSUBCa353ruSmwaPDiaIRjpET7lJabxKGRdmz3u81hhgFq7CqdTUnAJNPpM00bm5z//eSd598aNGwMLies8DglFCr275JJLnD5JcHJ/SvRTrizlH3VFJeWAUqJxjUk2se6X19WYMWPSxcP1EIBAjAhMn15lH3zQz8xKItnr/v2P2M6dQ2zUKASmKE4QAlOCWdEu6apVqxxjwM0PIIEJgzaKS9ifPsVZYJKxKMOW3CT+rAVqiR4BBKbozUm2euSeoKVQLErqBKLq/aXcgRJjcsVLXAJMd95HEmn0d61hPa819tmzZwceEtd1lbjeY51/L1tXfVO/Zs6c6SRpdxOMu6cMynNQApqbRyv11ceVEIBA3Aj0719htbXyroymgNO3rzwqh9qwYb3ihjYv+ovAlGCaJSw9/fTTzq6OHqx68MpgwC0/d98TcRaY5HEn8ZMvXLm7PvN9ZAhM+b4Czo7fTSYtrxcvJ2nlG9GoCkyu1086uYviPndaw26YoMQ1vYIKiUuXlbyp1BeF+bmn17leWe77Tekjxo8fn27VXA8BCMSEwLPPNtrttx83s5GR7XFZWYV9+ulQGzIEgSmKk4TAlGBW9PBfvny585DVjlOu5AiI4gKMSp8kMGne4ygiahdU4lIu5LGIynqgH9EigMAUrfnIdm/0ee3m78l2X+LSflQFJm3kuSHe+eYlrrFHTSTtrk/6DJZ3k37Kw0mhdBQIQCD3CDQ3d9jkyUdt3z6Fx5VFdoClpYft8OHhNnBgQWT7mM8dQ2DqZvaVfHHQoEHnPfwlQpDnJvfeMvrCIs81zXmcigRQCUzl5eVx6jZ9hUBaBOSlpxAaRNS0sOXsxfIs1prIldw9YUxUVAUmjd3NxSSByfXoCYMJbaROQKH4mhvlQJP3kkL7KBCAQO4R+G//rdoef9ysqWlgpAfXu/dhq6oabv36ITBFcaIQmHoQmJR3yU2A6CZo1OXybIqSS3MUF1bc+qQvLLW1tbETmJRLQWs0rqffxW2d0N/sEMCDKTvco9yqvF4SbQJFuc/Z7FuUBSZx0QaP+9IzTWKTbC0Jy2zqZXPlnGpbtobCGfWeW7JkSfY7RA8gAAHfCfzkJ/X2ta/VW03NqZMto1yKig5bTc1wKy1FYIriPCEw9SAw6UE6ZMgQZ5dUrsHKESBjZ+fOnc6pGgqdy5XElFFcnGH3SV9YFCIXlVwIqYxfX7yVJ4F1mAotrokrAXnp6fNWa50CARFwT5NDfEhtPUhgksdrHDYj3BxF2vhR/h+JTZpnbezxGZDafAdxlT6HtdkqT9J77703iCaoEwIQyBKBX/+6xWbNOmrt7RKXirPUi9Sb7dXrkDU2jrTi6Hc19UHl0JUITN1M5urVq53dtOuvv94RmVT0cJW4pNM13ONaZfTI0ylRHH0U4+tzaO36PhS56WvO4mCAu4OXKMaR3b4vBSqMGAEEpohNSAS6ozWhz+p8y9uTKfo4CUxdxyiRyRWb9DfZXRI5JDpTgicgu0ge3tp8u+qqq5xN1zjZScETogUIxJ/ArFlVtmVLqZn1jclgDll7+0grwIEpkvOFwNTNtMhD6cMPP3R2/MaOHeuITYcOHXJ2z7SL5u6aym1Yxo9r6LjH0MoYkgEUx6TRkVypIXRKOQb0istpNuqrXNblXUeBQC4TQGDK5dnNbGwcbpAetzgLTJ1HKhtLNpdsMtlZEj3c3E1x8j5Ob/aye7VYawNuypQpNmPGjOx2htYhAAHfCbzySrPdeutxa2kZ7nvdQVVYUHBKYKJEkwACUzfzsm3bNtu1a5cjJklEklikfyfyVNKXfF0j40Z/d4931Y6PDB95OFGiT0Bu+frSEhePIIWIaL0hMEV/bdFDbwQQmLzxy8W79XzVRo9O0KQkJ5ArAlPnkcqzprN3k9aDnokkCk++HtK9QvaRNrXk0X/DDTdE7vS7dMfD9RCAwFkCW7e22pw5x62+fmhMsHRYYWGFtbaOiEl/86+bCEzdzLm8lz744APPLtj6YiThCZEpHm8unUzkhj1GvcfavVUOJrmrR+2o46izo3/xIoDAFK/5CqO3HHCQHuV84OWG0cnjJh8ThUsAkugmmzMoby5tqKpuiUxdN7f27dtnGzdutOHDh9uoUaMcjycKBCAQfQKHD7fbJZdUWn19XDyYlAuuwpqbEZiiuroQmLqZmU8//dTeffddZyfMa9GXI3k1sdPqlWTw92uXV8ZpXMLktLaUD8yPdRo8XVqAQGYEEJgy45bLdylkRyICYejJZ1lePuKlzZN88XjV2nBPpcv1ROFu2KA85jW/+ryULeMmRJf9mUxwcvMspfJ+ksik19y5c+2iiy46ZwE+9thjTrtq/4477iBXU/K3J1dAIOsEWlrMSkoOWUdHXELOOqykpMIaGxGYsr54uukAAlM3YI4cOWKvvfaab6KQwpkkApCU8ixwGYAyQroaPl69cbzcL0NNfZKRFofTibQrrT6nYhRG9UOIfkEgGQEEpmSE8u/vuRjy5fcs6hmrZ4Q8e7TBlc8nsHUWm8Q5VxKFy2tJ74WZM2fa5MmTzywhCUCVlZVWUVHh5A+VwKjNKPfwma4nz6oerRNxScVOFU+1IS+lyy+/3GlLqSUOHz7sbNBJ1LvyyivPE6D8XuPUBwEI+EOgrEyCjULkevlTYaC1tFtZWZw8rgKFEcnKEZi6mRZ9oXnxxRd9232RoadwJj3U8/lIeXenTYaMDBSJQZ1PAUpXHJKxlKykck3nOtRHGeJxOSWFk+SSrQD+HncCCExxn0H/+68vt/oSGxdvU/8J9Fyj+Eh40MYW3tPnstIzXvaHm78pjonC3f4PGzbMZs2alTQNg66XCKRTkA8cOODYN/JscovWyvTp0x2BSIKUa5e5gpQYyY7V//XT/bdrL+mn6nPtW9U3fvx4u+KKK8Je+rQHAQhkQGDUqEo7dGiwmRVlcHfYt7Rb376VVlsbl5C+sPlkvz0Epm7mQMbZM88846vx6rqpK2dOPpXOO4cyTmS4uIZIuoJSGNxkOLlH8sbBMJdwyZHNYawM2sgWAYmo6QrFXvoaxc8lL+NJ9d4ojru7PulzWiXfnqfJ5lKbN/pyryJPlGShUcnqy/W/63Ols42i9SYvHj8ThWutpusRLVFdtpJe6pMr9OjfEnNUX6YeQhKQXnnlFUeUcr3ajh07ZsuWLXMEohdeeMFGjBjhtO3mc+rp35s2bXLEOnnqu55hWoeqa+nSpbm+hBgfBHKCwKWXHrUdOwaYWe8YjKfd+vWrtJoaBKaoThYCUzczI4PgkUcesfLycl/nTg/xXE/KHIbB5uukJKhMY1DCbxlXUReZ5NquMAi+aAW9Kqg/WwS8HEkfpjDVmU8+tZuNsbqnyOHBdHbVabNB4oOeWeTly+zTSsKI1paEF7+e/apP89I1/5V+53p1d/aYlkAozySFnunZ3vmlz0Kd5KaQOC+CsNJArFu3zhGBVI/GumDBgsygdbpLdpPsXIlY+rlkyRLPdVIBBCAQPIExYyrt00/7m1lp8I15bqHNBgyosurqYZ5rooJgCCAw9cBVyQqV28bLQ7xr9bkazuS6nLs7ge7Om4zczm7YwSzj4GqNw6ly+lKh4vdaDY4qNUMgPQJeBKb0WuLqOBCQh7GeMXru5HPIeee5Egs9CyS4dQ47j8N8Rq2PfobkuvMiO8gVkWQHqrhCoP7v5n2UJ5Duueuuu9L2ekqXY1VVlSMySSCWYDVhwoR0q+B6CEAgBwj8+7832Fe+UmsnTsipojAGI2qzQYOq7PhxBKaoThYCUw8z8/TTTzviiJ/GmgxAua3HWXRxkUlMco8FzuUjgbX7qBK1nExi7npZydWdAoFcJYDAlKszm/649MyRR4dCceRlks+JqzvTc0+JSyVBc/rU8+cOiS3uRqAf4YUSQ+UJr/xHek7LO2n48OF27bXXOpuXL7/8svMcl1CqZ7rm8frrr7eRI8M5zUmfrc8995wjaKkPyj06dOjQMzmqdFIcBQIQyF0CL77YZLfffsKamyUunc3LFu0Rt9kFF1RZZSUCU1TnCYGph5lZvXq188D3w8hwm5HAJIM4jruubuibDHyFZQWRqyCqbxT3SGyJTH56tGU6XjeBq9YRXygypch9cSGAwBSXmQq+nxKX9Dmsn3F8jgZByPWSGTRoUCSeT0GMMcw6JQK5J9xqraWbP6nzJpxspRkzZtjWrVudemQ/3H777c7PvXv32nvvvXcmFE9tjh071knaHWT59NNPnTBA2aP6bJV9o03PqVOnOknAJbBpY1W23uc+97kgu0LdEIBAFgls395qM2cetebmQTEJjXNhtdpFFx23/ft16h0ligQQmHqYlZdeeskxYv3cIdVOlR7cfsX2+7Go5JKtlzySFNImQU3GhptM0g17089cCX3LhJuMMTFRKFq2iww/rSXyLmV7Jmg/DAIITGFQjn4b+rKujQ69ENZPzZfryapnN4Kbf2tYXLWRo5fsIXkfpSs0STCSaCMbctu2bY49OW/ePMeDSaKgvOT1N9Wvta2fXnIWvf3227Zv3z67//77uwWhfmzfvt2x5TQe96fGKxtPP5XjSafJqTz00EP+QaUmCEAgMgSqqzts6tSjduiQIiD6RKZfqXWk1S6++Lh9/DECU2q8wr8KgakH5q+//rodPXrU12SZMjD0AM803EpGiQwRGT09edLIAJdB1F2iTze0TXXJyJCoJENH/3cTT7r1u6eHyHhN18AKf0kH16LrOh+FJO1uIlLtWKdSJI6RoykVUlwTRQIITFGclXD7pOemPsf0rNKzLQqepOESSNyavE+0QYT3UjCz0dnmkgCU6gaT5kTlzjvvdDyVNm/ebJMmTbIrrrjC+f0777xj8iSSUOp6oC1evDjjTSMl1H7++eed94ba7K7IM1/tdZemwc2nKRtT9p4EMSUcp0AAArlF4Oqrq2zr1t7W2Jj9TfP0ybY6Sb5Xrx5sc+fG4dS79EcY9zsQmHqYwS1bttgnn3zi666ge+JX5+NhU1lEbliajBYZ2DJKXLHH3dHtXI92otSWBCZ3p1cGuu7X793Qv56OMXYThqbSv3y5Rm7l4p/tneJUBSbNs3uCDeF0+bJKc2+cCEy5N6fpjkjeIHp2KYl1Pm90dOUW57D7dNdANq+X8KLPIQl5qaw/bSYqcfa4cePszTfftIMHD9qyZcvODGHNmjXORqFsMF176aWX2pQpUzIe4sqVK52QNm0Idicw6T30zDPPnHeaXXeNqn8at/qovo0fPz7j/nEjBCAQHQL33HPCVq8usObmgdHpVNo9qbUBAxps9OgC+6M/6mO/93t9rKgo7Uq4ISACCEw9gJUb8c6dO30PZ9OOowwBffl3T1nrbjfJFYr0s/MpJKmsB1dc0LUyNDqsNAAAIABJREFUiFxxSm1yhHEqBM+/RvOg+UvVcyizVpLflYrA5PZVBqcMRH0RSdU4Tt4DroBAeAT0xU6ivJ/58MLrPS15JaBnlz535T3CGjiXpvLlsHngdYUlvz+VZ65bi4RQeYTfdttt3VasjUEl15a4pOfy/Pnzk3eimyvkaf/CCy+cSRR+3333JbxSnlTvv/9+2htkrh2qdab8URQIQCC+BL785Rr72c9a7ORJJfXOhdJkffvWW3Nzk33hC2X2x3/cx2bNikuy8lzgn3gMCEw9zK2SHephHFSuB+0MaUdJhouMjc5ikx7o7u6RG/+f6TI8ceKEY+xEKe9TpmPJ9n2uK3u2cx8ly8EkA1dfyGQQuvMexfxf2Z5P2o8HAX2GKawYcSEe8+V3L91DDRCYzifrfq5rEynbnrV+z3uU6tMalNApD7pkRc9enRI3atSoHi+VuKSQNeVd8sM+27Nnj1VVVdk111yTsN21a9c6Hs2Z5hUVA4X5yduKAgEIxI/AP/9znX3jGw1WUyNxqVf8BtBjj9vMrMERm8rLzfbvJ7Q3mxOMwNQD/QMHDjhx82F4+0gwkNgkAUOeRzIWvQpL2VxYudq2DELNVSpGZpAM1Ad5JLk7153zkWgdyRCUwdp57WpdyRNEfZdXEwUCcSGAwBSXmQqunxLN9dlGiNy5jN2we9kM2gzLVDwIbuZyo2aJRnrOJhOC9OwdOHCg3XzzzZEb+MMPP+wpV5ebB+3WW2+1cn2Do0AAArEh8NRTjfaFL1RbQ8MQM8vlWLJ6u+eeZnvyydRy1MZmAmPWUQSmHiassrLSXnvttcA8mLpr2s2dFLO1lPPdlXGlL7oyHqMg0HTOr+SKSW74pXb6E+WJ0G63fq9wIwoE4kIAgSkuMxVsP91TvRCZzuWsDQdtfmiDCi+vYNZgKp9B8kTXM1bhbjqJLUpFOaDWr1/vPPu9iJCyT2X/LFy4MJTN1ygxpC8QiCuBpiYd/HTY2tqUcyluJ8alS73Gvv1ts7/4izgmL093rNG9HoGph7mRh4ji2jM98S26007PMiGg3XOFLmbbe6lr391TBSU4yfBL1r9UDOVM+HAPBIIiwJoNimz86tXnsEKVJPRTzhKQuKENBldkSiURNfxSI+B6/yYLjZcAOnz4cCc8LsgisShZ+F2i9nWfNk0lMHkJp5QntJhccMEFNmbMGKcvqZ6uFyQX6oYABLon8Fd/VWt/8zetVlub2549gwadsH/6pxL7jd8oYzlkkQACUw/wZcjqZI5kX9izOH80HSIBJVOV2NhdQvYQu5KwKeVWSEUM1ZcQGYcYhNmeMdpPlQACU6qk8uO6qIQqR5G23isKlQsjtD+K4w+iTxI0ZQ/2JGq6IpROcAvaQ1ihbjNmzLCpU6emPVxtnG7YsME5kTFZuF+yyrXhJu85/VRdY8eOtQsvvJDwuWTg+DsEQiSwYUOz3X77cfva1/qaRKampgtyOkSuf/+jtmbNAJs7t3eIlGmqKwEEph7WhL6IKwEjX8R546ST4DMOtPQlRAahF1f5OIyTPuYGAQSm3JhHP0fhhgPjyXQuVd4rfq6yU3W5gqZEO3mIuV5inVuSACVvniuvvPK8Duh+bVaqKI/TAw884KmTr7/+uh0+fNjuvffetOs5dOiQ7dq1y/QzmUdWOpVLaBIX/ZT33OjRo+2iiy6yESNGpFMN10IAAj4T+N736uyrX222/v17WV1dvbW3S3iJVgivn0MuK6uwvXuH2ogRuZbE3E9KwdeFwNQDYx39+uqrr3re5Ql+GmkhaAK5tissg1e7jnw5C3rlUL8fBPjS7AfF3KtDXpvyHMHL+OzcytNWx953Pvgh92Y+3BHp80dFwolerseO6yXm5sBatmxZwpMuJbwsX77cOX1Np7B5CU9TP9yDYFKloPZ1KrKEJfVdY1Dfg1ojas/1blLY/j333JNqV7kOAhDwSKC2tsOWL2+073yn1nbvHmq33XbCnnuuxMwUMtaeg6fHdQbWbqWlldbQMNwjRW73SgCBqQeCn376qb377ru4mntdZTG/381xlGtijFzlZWQSShHzBZoH3dcXPHmSRiG5fh7gjtUQ3XwwfnpjxApAp85K6FCSaVgEN4OJ8jHJe2nKlCndhqzJ42ju3LnBdaqbmiU27tmzx/bu3es854uKikIP8ddmlnJSjRw5MvTx0yAE8oXA1q2ttn59k33nO/V28GCbDRhQYo2N7faVr5TYT39ab5WVOvUxl0+Oc2e6xSZMqLY9exQGSMkmAQSmHujv3r3bPvjgg8Dj6bO5AGg7OQEJMTLMvOYrSN5SuFe4JzJpt5sCgSgTQGCK8uxkt2+5ugGQCVUJHRKZCOvPhF5q92i96eV6zbmeOt156ciOfOedd+zBBx8MVSB/+umnnWT4EpaUNzJbSd/dPixatCg1wFwFAQgkJfDJJ222fn2zPftss73ySpPV1Zm1tJRYc3OBFRU1WWvrUDNrs8LCSisuLrDGxnzx6DlppaX1duzYcCsrK0jKkQuCI4DA1APbX//6187OjxJmUvKTgIxH5frIVRFG4pnXE2Xyc2Uw6jAJIDCFSTtebSEwnZ0veS/Jyy/XNkOitCJlD6i4ibwl6l1xxRU2fvz487pZUVFha9eudULRlyxZEvgw9DyX8CVR58knn4yM3SJm8uAiH1PgS4AG8oTA8OFH7OTJQmts1PdT5VRyvZOarKjo5GmBSTCqrbCw0dra8kVgMuvdu9p+8zfN/vVfOWk2m28HBKYe6Os416qqKkKIsrlCs9y2DHbt/AV9Kky2hilDVHlMFFIRVD6GbI2NdnOHAAJT7syl3yNBYDpLlLBnv1fX+fUdO3bMEXHk1aznpwS9pUuXnnehPIR1SExHR4cTOqf8S0GWAwcOODlDb7vtNlPbb775ZmQ2R/Ue1UbtrbfeGiQC6oZAXhA4cqTdxoyptKamRKKRPpNOWFvbsLxgkXiQHdanT6X96lcD7K67Sp1LDh1qt5EjSfod5qJAYOqB9gsvvOC4Qkf1WPowF0o+tpUv+Sz0pURrHE+9fFzl8RgzAlM85ikbvURgOkudZPjBrkCJRe6Jctp00tpTfqFRo0ad1/BLL73keD/Lw0neTbNnz/bUuUceecRpa+zYsefVoz6tWrXK2Qy77777nNQOyr0UJU82bWTdcMMNNnx4/nhSeJpwboZANwR+8YsG+4M/aLS6usEJrmixwsLjeS4wCUujDR5cbffcU2YvvdRkhw+32dixRbZ7N7mZwnpjITD1QPqZZ55xdqdILBvWcoxWOzIOZVD269cvWh3zuTcS0iQyKQwwW3kafB4S1eUYAQSmHJtQH4eDwHQWJifI+biweqhKHkISjiQy3XnnnedduXnzZtu/f7/zPJW308033+y5YxKQysvL7brrrksoZukZLk9ktSVxS6KTwt+jUsRMttSCBQui0iX6AYFYEli27IQ99ZTe230SCky9eh2z9naEXLNjp8MHdYJesfXrd8Q2bSq3qVPzIdl59pc2AlMPc/DYY485D0S+dGd/oYbdAx2z64ou+RA6ppOYNE6O+w57pdFeKgQQmFKhlJ/XIDCdmvd88biNyirXBpQEpsWLF5/TJeXt3LJli+M9JK+defPm2dChSrjrraxfv96OHDli999//zkVKVfoxx9/bDrdbtKkSTZt2jRbvny507eo2K5uKL7CCm+66Sa8mLwtBe7OcwKDBlVYdbU8cQoTkGi1goKj1tExIs8pnT/80tIa++3f7rAf/nAAbEIggMDUDWQJDBKYOO43hFUYwSa0+6c1kC+n8cRpvPoipbnJ5RKmqBlmW+6cpdumvqhJ/IzKF6ZcXntxGxsC06kZ4wS5cFeuPHIuu+wymzhx4pmGlbPz+eefdz6r9JySx9GNN97oS8ckLg0bdm5elUOHDplyhbrhenPmzHGELXkwRcXzWhz0+X3VVVc5oXsq3Z245wsoKslbAn+5/q9t1siZTuRBh7U7P9udf3ec/t3pnx3t+uu5vzv9/7PXO1ecc43+tmtzuY1tWGQdHZbgpesT/b7r705dp5L8+nPrPHy43R5/vMmam5XcO5FQ0mYFBZUITAnfBW3Wu3el1dePsMJE2lzevnOCGTgCUzdc9UB87rnnIvOQDmb6qTURAT2UFGrgJvLMB0px+nIibyvNUZzEBvU37iWbY9DuvL44lZaeSthIgYBLAIHpFAnZLPpMjFLenVxdpe7psrfffvsZG1FCyrPPPusMWaFpOiBk4cKFgW1SyitIaRxKSkqcHIry8pRwo8Ti6l9UvJG1Li+88EInfxQFAn4TaGptsp9u+Xf7hzd/YNVN1TagrP/pJgqs4Mwp9QXW6Z9mdur/Le0tdrzpRFpdavz3f7SmrQrzLE5w35lWktSZ6nVuNV2vbzYzbbImyifUbmZHzAwPpkST0Lfvcfv+90vsd34nUXhhWkuBi5Ot8o5sfmuI8PRUVlbahg0bMNYiPEdBdU07kzLeomKgBTXOzvXGSWDipKQwVkS02iB5cbTmI0q9QWA6NRt8Lga7KrXOZC7rWTlkyBC76KKLnNPh3OIm9Zbgo2sVFpcoX5LXXso21Wv79u2OkKWXPHolKt1xxx326KOPOr+LkgeT7Klly5Z5HTr3Q+AMgV1Hd9sP3/mJ/eL9h62stNTqCxrMwkits+J/2Innf9/MspmbVQKSEnwnErm0mVmBwNTte6XJLr20xrZtI9l30B8neDB1Q1gJGt97771IJUkMejFQ/ykC8l6Sy3mUEmQGPTcymmWkRsUo7Wm8fJEKejVEr34EpujNSVR6hMB0aiZ4jwS7IsV35syZdvHFFzteQ26R6CR7UeFfeobKbpCX7dKlS30LsVconPI6uSe+6uAZeau5NoreA0rnoBPalGBcof1ROv1Y9sWMGTNs3LhxwU4Stec8gec+fMF+vPlf7c0Dm8x6mzX3ajYL8fT5gud/z46v+Go34Wlh4G9QQLSZlffQ2CEzGxlGZ2LZxoABlbZy5UC78cboHIIQS5BJOo3A1A2gXbt22bZt2/BgysVV38OY5L0kY23gwIF5NXLlYNK44yCsHTt2zJQsNJ88zPJqMSYYLF+e830FdD9+BKazGyM6CTTd/GasrOQE5B0kUWfJkiVnLlbY7saNG+2zzz5z/qZrJPhI+Bk5cqQpH5JfRUm83333XcceTTS/slsmT55sslv1LJfYFKV1IDbiItGNAoF0CTS2Ntov3n/E/vntH1lVQ5XVFtRZQe90w8zSbTXx9QXrH7Ljj37bzLLzHeFUAm+FAZ4Vuc/vqQQmnSIXovLmD96Qaqmz++5rseXLB4XUXn42g8DUzbzLe0kP9bIyJVKj5AsBfZFVnpd8zPUiw1SGoAxnjV/GsgznqBU8mKI2I8H3B4EpeMZxbQGBiRPkgl67EnAmTJjgnNDmFoXEud7OEk8UBiZPHT0/7777bl9txx07dphe3eXX0ufj6NGj7eDBg44XVRQPp9Gpe9dcc42Tj4kCgXQIPPTk/2Mv7H3J2krarKAoO8KS29+Ct5ZawbP/144dzUaIVZOZVZvZucn+z2d5+HR+pjBiBtOZyahcqzDCw3bo0HAbMQIRLqhZQWDqhuyrr77qGA+dXaGDmgTqjQYB10DMN++lrvQlMsmgVtJSeQrplS2hVeEHXXdiEZii8X4JsxcITGHSjldbCEycIBf0ilWi6ltuucU5FU5l3bp1Tkhi1+eifqeNGb/zDWnDc9++fd1ufOmZ7YpbErui6N2r96lC98SRAoFUCfz5y9+2/9z2S6srrkv1lkCv6/X+Ddb+6I/sxPHwBaaCgmPW0aGwrp7zPxUUHLaOjiHd5GgKFE8sKi8pOWmTJ7fYG2+UW9++2RUsYwEsw04iMHUDTkfNSnCIUhx7hnPMbSkSkHAhMYVTeM4CUy4JGawyDMMumg/tBivso3NBYAp7JrLfHgJT9ucgqj1AYDqV4Fuflcqhp2cYxT8C2miRgKMT2lTWr19vVVVVCe0EiTzy0lGInF9FIeGvvfaak2C8pw1Pta33ggSuqNowEupuuukmJwE6BQLJCPxsy8/t/13/v62ud50OfotEKdo9y5r+7edWUxO2wCTvpWMp5VYqKDhiHR0K4espjC4SOEPvRO/eJ+3KK1tt7drBVloakUUVOoVwGkRg6obzihUrHEMtiiFC4SyN/GrFPXa4q5iRXxQSj1Zf7pWbKWyxVeKWitrtbDAjMOXfqkRgyr85T3XECEynSCkESZti8qrJxxDvVNdLutdJuFFY1+zZs+3NN9+0ioqKhEKPBCB5vT/00EO+5D86fPiwExZ39OhRxxaVuKTNnjgXCUwah067o0CgJwIv7l1rDz3xG9ZW1m4WpUwN+y625h88Y/X12RBJlVtphCVT2woKKk/naSrN80XWbL16HbP29lPeXBKXrr76lLjUO0s5vPJpQhCYupntxx57zPHaiFKixHxamGGPVYaP5lpCCuVcAvriIuM5zBPm1J5EBeWSkNAko9T90oTAlH8rFIEp/+Y81REjMJ0l5YZ561kmoSnsTYFU5yxO1yk34bXXXmsHDhxwXt2Fi2uTSs+ohQsX+jK8TZs2OafThfnc9aXjPVQisW7ixInn5LIKuk3qjx+BXUd3283/udjqi+qtoDhaXiZtBweY/eMGq6lJlgfJf+69elVae7vC43rODZzqdf73MLs1FhUds9ZWsTnFZ+DAKlu2rMh+8QudutfbrrnGbO3acsPJN5x5QmBKwFku0Y8//vh5oTnhTAmthE1A811TUxPJxJhhs+iuvbC/4OuLkvJAKZeEkpZqfmTYS2hCYIrKqgivH2Gvv/BGRkteCSAwnUtQoXL6Iq/nmsKlJHqwUZbZKhNLPXskiigHUk+hZ2I+depUmzJlSmaNdblr+/bttnPnzsiGu2UySDGaMWOGjRs3LpPbuScPCNS31Nv1/z7f9jZ8nLWT4nrCXHSyt1V/6y1raZEnUbiluPi4tbTIi7HnE+wKC49aW5tElvzaMC8tPWLDhxfYkSOF1tBQZNdd12qvv15uq1Y12de+dtK2bRtqMXcCDXfBeWwNgSkBQBkUzz33XFbyznicT27PgIA8dGRIZiPPUAbdzcotmXh4SSQSV3256e6lwST68qNdYzeniK5RXeqD5khGqoQmEvBnZSlkpVEEpqxgj0WjCEyJp8nlor9KnJfYREmPgBi6J8RJXOpJqJMdsWDBAvPrkJBPPvnEtmzZklPhjto0kjfY8OE6Qp0CgfMJ3PHIvbbpyDvWXNwcPTwdZmWNZVbxtdetvT15qJr/A6g1M+ViUshX96WoqMpaW5V/qedk4P73L8waxUGxk2dzDvbrd9TeemuQrVvXZF/+co2tX19u117Lcy/MWencFgJTAvJHjhxxkipGNVFithZLLrYr7xiFYCn3UtzzGwQ9P8ovIY+iVPOSiatEIvd6hb3ppdL1p2u4aw70b+2+S0zqHOIhYUkGqupDYAp6tqNVf7bygEWLAr1JRACBqft14YbM6XNUn6u5kMcnzHeBNhv1rEqWLsH1Grv33nt9655yL+k041yyQ7VJtGjRIjbzfFsluVXRV174n/bIzuXWUKyQpgiWdrOhHRfYwa+/ZHV1SvIddnKoRisqqrHW1p7zPxUXH7OWFgkvAyII0fkGYGaa4z4Z96+4uML69Suw6uo269NHOeqKrKam2TZsKLfZs4utubmDPEsZ0/XnRgSmBBy1c6RjYfGQ8GeRRbkWecpIZMJ7KfksydiWAKQ8VWKml/4vwafrzq7EIH25SXU3Vwa6+5JBr38nynXhJrKV0c37M/mc5coVCEy5MpP+jwOBqWem+iwVIyWK1hd8koCnvgZlH+g5k2xTRXyHDRvmeOf4VfQMXblypbOpkytFm0733XdfUp65Ml7GkTqBH7/zL/a/XvuONZY0pn5T2Fe2m40tGmNVf7XKDhwYfI73TDhdOanjHJKeJNe793Frbk4eShdOnzu30mh9+ui7QZNpr7mtLVmYYdVpEUpeSBLz5LUkz6x2Ky4+Ys3NI6yursM++qjVPvywzXbvbrWvfz2XvbbCnzEvLSIwJaCnuHfFv+fSzpGXRZKr97qnvnT1lMnV8Xodl76oyECUwevmSJKw5HomyQh3xSYZ3EFxldjg5mPyOibujwcBBKZ4zFM2eonAlBp1cZJnqD475QmainCSWs1cJZ6zZs2yMWPG+ArjkUcecTZpciGHluwE5U988MEHfWVEZfEnsGr3GvudlV+yptImsygflNhmNrnPJKv+uyds504Jv2GFX8lzv8YKCtqttbV/Us+fXr0UPSAvoUGRWByFhVXWq1eLzZ7d2774xVKrre2wb36zxWprE/VP/VZi9w4rLKyw+fNL7K23Wqy+XpENiogostbWfjZrVq1t3txzqGAkBp/HnUBgSjD5inuXFxNH/eb2O0NGoYSSXNohDHrGtAMuryV9WZEnU+e8HjpFR19gXO+mVL2X0u0zSb7TJRb/6xGY4j+HQY0AgSl1sm7I3MiRI+3gwYMI9amj6/FKfT4pPM7vU/uefvppp85kHlQ+DSPQaly74M477wy0HSqPF4H3Kz6weT9fZB1lHZ3T6URzEK1mMwZOty1/8p9WXS1PmaCTaDdbSUmtNTUpH1VpGoKRPJ3azExeVtkubVZcXGk///kge+ghjcHs/vtP2OOPS5xzQ+Sqrby8zZqaWq2xUdEREtH6We/e1fZXf1Vkv/u7ZTZ06BFrbR1sRUXHraOj0L7xjVL7y7/UdZSoEkBgSjAz69evd45IJwQnqsvWn34pp5CMt1w6BtgfMt3XIi8mvTckMilvVTYKAlM2qGe3TQSm7PKPcusITOnNjr7oi9ngwYOdz3Hl+tFzkCTg6XF0r9amigSg2267LbMKerhrzZo1zqaN38KV7x1NoUJtQGnTduHChSlczSW5TuDvN37fHrzsfrv5PxdZZftRKyiW10q0S0drh80qWmgbv/Jda2wMMlF9m5WV1Vhz86mco83N6Ybj1ZhZi5mVRwRoow0bdtK++c2+9vWv11i/fr3syBH17VSCbp3+9pd/2cfuvbfMtm1rsd/+7QarqtKYm+zii2vs448vsMmTj9ru3X2suPikDRxYYI88MsjxbqJElwACU4K5ef755x3Pllx4qEd36WW/Z8pxIKMHD6b05kJhcvoykihHUno1ZXY1AlNm3OJ8FwJTnGcv2L4jMGXGVx68EpiGDBliFRUVpATIDKMj1o0fP94uv/zyDGvo/rbly5efyXvoe+UhV6j8ifKcu+6660JumeaiRuA7r/2d/d/Xvmt9i/taS68Way1tjVoXE/ano6XDJn74Ffvwv37XTpwIwjuo47THUq0VFhZYW5vC8DJJhJ3aaXNhQtfJdqWlLTZ2bKHt29dudXVnBbqSkpP2139daF/9al+rrGy3iy+utPr6U3/v0+eIrV8/2L773Tp7/PFG+9d/HWhf/GJZmF2nrQwJIDAlALdixQonIWYuuCVnuC7y4jaJSwr50k4uJT4EEJjiM1d+9RSByS+SuVcPAlPmcyp2SmStzTR5l8juoaRHQPxuvPFGu+ACnSrlX3nzzTft0KFDWdvI8Wsk8pjThq1C6q+66iorL4+KV4VfI6SedAj881s/sm+u+0vrXVhsLaWtVlAUfc8ld3wdzR02/MnHbPerVwYUHtdsvXods8LCUmtpkbiUaUIqJQLXKW3+fialM89drx04sMoKClrt2muLbc0apdgos7o6CUXyQmqwW25ptJdfPvVdTOFwR4/qc6LRBg6sszfeGGJlZQW2dWuL3XHHqTA7SvQJIDAlmKNHH33U8WrJhcSK0V+C2e2hwuQ0zzKuybmV3blItXUEplRJ5c51CEy5M5d+jwSByRtRCQDyLpG4xMEm6bFUyLg2qR544IH0bkxy9UcffeScZCxRJs5FwpL4zJw506ZOnRrnodB3Hwis3P2s/ffn/8yONx23jr5K5hyvIoGp5dtvWn31hWZWHEDnlWupWhKLx7rrzUyvqAhMLTZo0HGbMKGX/dmf9bMbbuhtjz3WYD/+caMdONBmtbUl1q9fo9XUnPJauuuuE7Z6dbtNndpua9YMtgsv1AlylLgRQGDqMmPyanniiSeyll8mbgsoF/qrUAG9JDQp7xZCU7RnFYEp2vMTRO8QmIKgmht1IjB5n0f3hFDl1WNjLXWeElDETB5MfhV91q1evdrZ5IyzR5mEy5qaGlu6dKlzoiwlfwnUtzTY/3jx67Zi10qrK6yPRb6lRLPVdmCMNf3Dk9bcIIEpiCKBSQm6vQpD8l5SmJxXocqfMZaU1Ngf/IHZ979//ufAoEEVNmlSob37bovt2DHUJk4ssm9+s8Z+9rMG27lzqA0YEB8PN39o5U4tCExd5lJfXpWDiQdi7izyVEfSWWiSyESS91TJhXsdAlO4vKPQGgJTFGYhmn1AYPJnXiQG6Ch5HXqh3EyU5ARkM0yfPt3JweRXkbgk4SruG10ag/I0ktTbr5URz3pW7V5tf/r816ymvcZaeivxdHxL09r7rP3Zb1tTg1cBqDsGfnkwNVhxca21tERDYOrX74i98Ua5XX55kS1YcMzefFPpSU55Ky1efMw2b26xyspzk6a3t5vxGIrve0U9R2DqMn9KdvnGG2/EPu493ssyu713TxDMVhLr7I4++q3ri5CSjCMARn+u/OohApNfJHOvHgQm/+bU3WRRaBaHnCTn6nro+BVa+Pbbb9tnn30We3FJ5HSIysUXX+yEx1Hyj0BDa6N99YX/GXuvpc4zV/v9n1jrbp2CGFSS6WYrKKi2jg6vwlCjFRfXRERgarTLLquzrVuHWGGhcsoV2KpV5TZvXu/8e1Pk2YgRmLpM+L59+2zLli0ITHn2RnCH64YKkPg7ugsAgSm6cxNUzxCYgiIb/3oRmPydQ3meKCeTRBNE/O7Ztra2muyFO++805dyrVkyAAAgAElEQVQJkO25efNmh3suhClKrNTJepdccklKfLS5O3x4kEe/p9QNLvKJwLz/uNU+qNpm7WXt1tHWEatk3t0hqP7TjdbRcpGZBZUTqMmKiqqttXWYx1lossLCamtr81qPx24oFXrfE/a3f9vb/vAP+9jMmUdtx45Wa2wc4b1iaog8AQSmLlO0Y8cO08uvHanIrwA6eA4BvqxEf0EgMEV/jvzuIQKT30Rzpz4+s/2fS+XPUXJmeTFhCyXmKwHloosusiuv1IlS3oqeaatWrXLCE3PBc0y5THW63vz585OeridhbefOnabPeJ0wd9111zkcKPEmsPHAW/bA41+w2pI6sxqzjuIOKyiNbz6dxhd+y5pX/4G1N48NcGKqrbCwyQdhqNkKC0/4UI/XobZbQUGFHT8+wgYOPDX3/ftX2O23l9jDDw9y/v/7v19tP/1pvbW1jfTaGPdHjAACU5cJUf4ld/cuYnNFd0IgIKNau4dxP70lBFRZa0LGuHusdtY6QcOhEkBgChV3rBpDYApmupSPSbaQip6HueBV4ycphYBde+21NmKE9914reGnnnoq1ofLSFSSV5deyh+lvFQTJ050wtm7Fl374YcfOsKS1pmSmes6N0Rzzpw5Nm7cOD+ni7qyQGDpr+6x1w9ttIGFA6y64KTjxeR4MxXHT2hq+eBGa/j5d6y93r98a+dOiU7VqzCzwWZW4nG2WqxXr2PW3h6mR6CSivcxs875+07anXe224oVp8QklX/8xzorKDD7kz85dUJmUdEh+/a3+9u3voWo7HHSI3c7AlOXKXn22WfPPPAiN1t0KHACx44di/3pLYFDynIDCExZnoAsNI/AlAXoMWkSgSnYiZInikQDiUyFhUGFhgQ7Br9rlyiiz6SHHnrIt6rlwaR64+jBVF1d7aSVkKA0evTobg/J0QEdu3fvdsQliVASlrqelKf3s0IP77nnHt/YUlF2CLz40cv24BO/YWMGXmQHaw5aa1urdUhbiuGhgi1br7eGn/+NtdcFJTDVWlFRo7W2+pFAvNUKCo5aR4d38Tu1lVNv5eW1dvJku7W2SijSq94KC0/aH/9xH/uHfxjQbTXvvddqM2YUpdYMV8WKAAJTp+nSjtSKFStivYsUq9UXsc5qV007tjp2mBJdAghM0Z2boHqGwBQU2fjXi8AU/BzKs0T2Ua6EcHklpjxVCh1csGCB16rO3P/+++87wkvcQhIlih0/ftwR27rzcjt48KDt2bPHDh8+7AhLEtF6OqlQz3jltiIHmG/LK6sVrf34Ffviit+zpsJmaypqympfMm28Zft11vCzvwvIg8lP7yWNsM0KCipDEpharVevSnv99SHWt28v+9a3am3Nmia7+OJCe/TRgTZjRnGmyLkv5gQQmDpN4CeffOIk+I778bAxX5NZ6752apV7on//GG6vZI1a+A0jMIXPPNstIjBlewai2z4CUzhz44pM8lTJdxtJa27KlCk2efJk3+BXVlbahg0bYicwaWNOgtHixYsTslDaAXlnSSxK9WRerbVZs2bZmDFjfONLRdkh8Hdv/IP97evfs5aSlliGxrnUWndcY/X/9j1rr/c/dLOoqMba2xutvd3r6XFub9vN7IiZ+eHBJPGrTcFsZxZQSYm8o4qsuXmQ9e9/zL75zd72Z392NsTt5ZebbP58r2F+2VmvtOofAQSmTiw3btxoOski340n/5ZXvGrSl1jtHibKGRCvkeR2bxGYcnt+E40OgSn/5jzVESMwpUrK+3UKcZKYoJC5fN6IkaezvJcGDhzoHWqnGh577DHHS6wn7x5fG/ShMm3MTZo0yaZNm5awNolmSj2QjjeSBKZRo0bZ7NmzfeghVWSLwFM7n7HfW/VH1lrWem5qnmx1yEO7rbtmW/2/fN/aG/wWmPz2XtIg3TozF5gKC49aWVm71dW1WYeqc8QqxTc22+DBJ5zfnThRbDfc0GGvvlrugSy35ioBBKZOM/v00087xhN5BnJ1uXc/LjenwuDBSrBHiTIBBKYoz04wfUNgCoZrLtSKwBTeLCpMTienffrppyl7o4TXu3Bakpez1tyyZct8b1CJvlV/nE5Rk8Ckk98SJTvfv3+/bdq0Ke3xSMBUHiaFyVHiS+DTkwfsyn+5zlr6tsR3EKd73rr7Kqv7yT9Zh88CU2FhjXV0+Om95ApMh80s05PZ6mzKlAZ74YXBdvPNx23//g5raZGHUpmVlR2z732v1KZOLbKbb66yHTuG2uTJ5FCK/QIPYAAITKehamdOJ8jl865cAOsrNlUiMMVmqgyBKT5z5VdPEZj8Ipl79SAwhTenCodSnh15mMRJBPGTkMYuMeWaa67xs1pHWJIHk7yi4uTBpPxLDzzwwHkbsxKIlNNUSbwzSVyuxOFK9I1Hua/LLPTKJv7zNDvaqyr+HkwfzrK6H/3AOhr99GByQ9n8ODmu69QeylBgarLS0uO2fftQ++Y3a+3xxxts4cISW7++1WprB9ikSTW2a5cfichDX4o0GDIBBKbTwJWAcNu2bYTHhbwAo9IcAlNUZiJ5PxCYkjPKtSsQmHJtRv0bDwKTfyxTqUlf/CUe5Ku3rwSmK6+80vHk8rN89NFHpkTfqeYp8rPtTOuS4Ki1cNddd51XxebNm00eTJmOR95yCpG78MILM+0e90WAwBee+qI9u3+NFfRWeFV8S+tHM6zuhz+2jsaLfRtEMN5LbvfkwTTM0lP22m3AgCr76U/72/33l1p5eYX99V/3ty99qY/dcccJe/HFZvuP/+hvn/tcmW8MqCh3CSAwnZ7bV155xWQ4pRMnnrvLIv9GhsAUnzlHYIrPXPnVUwQmv0jmXj0ITOHOqQQWMZe3d5w8bfyipM+ie++9NyOvnJ76IA96cY2Tx45C2bQehg0bZnPmzDljPyth+bp16zzlk3LDMa+66iq/po56skDgXzb/m31jw19Ya0lrFlr3r8nWvdOt7gc/8VFgkvdShZkpf5H/CbELCg5bR4c8jVIPXxs48Lj91m8V2fe/f/5BR1u3ttq99x63Xbv8SkTu39xQUzQJIDCdnpfly5db375989JgiubSDLdXCEzh8vbSGgKTF3rxvBeBKZ7zFkavEZjCoHy2jebmZkdU0IEYCn/KpyKPHY35tttu83XY2tyUwDRgwABf6w2rMr0HJTbJ40ieXatXrzax8rJhq/oUjrl06dKwhkE7ARDYfGiL3f3Y/Vbbuy6A2sOrsm3fZVb7j/9mHU1jzazezPp4ajxY7yWzgoIK6+hQ6F3vlPvZp88Re/bZQTZvXur3pFw5F+YdAQQmMzt69KitX7/eEZgo+UkAgSk+8658adrl5bTH+MyZ154iMHklmLv3IzCFO7fus1I5mDLJrRNub/1tTcLahAkTuj0xLdPWXnjhBceDPs45QCUoiY9ySNXW1joCpNcSlLeY135xf3oELvi70dbWt+3UIWQxLa27rrTaH/x/VtCr3aygzTqalUC7NMPRBOu9pE4VFByxjg6dcpmOd1S93X57k61cyWFHGU4st3UigMBkZtu3b7fdu3fzhTWP3xoympWssryc4zajvgwQmKI+Q/73D4HJf6a5UiMCU/gzqc9gead48VAJv9feW9SJaTfddJMNGTLEe2WdatAmp9I0xD1xuuwoV1zy4zRmCVbyiho1apSvvKksXAKX/WiWfdZ20AqK4qswte2fbI3P/KGV3vFjazs8xpof+9/W2jAmQ5AnzKzRzEZkeH/y23r1qrT29lMnvyUvNVZS0mAlJb2strbFtm0balOm5Jd3anJGXJEuAQQmM9PukYzUfNuNS3ex5PL1CEzxmV0EpvjMlV89RWDyi2Tu1aNnt/K14IEc3tyKt+ylTBM4h9dT/1pSMuu6ujq7//77/au0U03PPPOMk6Ih38IOe4KpdTZ+/Hi74oorAmFOpcES2HjgLfv6y9+y3cd2W2Nxk1lhsO2FWfuJP37LrE1JtNP3YioqOmGtrRLb5GEUTCksPGptbRKXUonMqbOHHmqxP/mTvtba2mHXX0+IXDCzkl+15r3ApKNhH330UedEFMV7U/KTAAJTfOYdgSk+c+VXTxGY/CKZO/Xo2V1X12wtLY3W1lZgFRXarQ27yGboUEDC6Z9htx9Ee8nH0q9fk11wQYf1758N5kGMOXmdEjJlJ954443JL87gCp1iLE/6fBLtkmEKKudVsnb5uzcCxxqO2/9a/3/sl1sfsZbiltifIJeIRs2fP2dtJy5LK4m2W0+vXkesvV2JtFPxLspsLoqKqqy1VeFxqXxGN9hddzXZ008Pyqwx7oJAAgJ5LzAdPHjQ3nrrLR7qef72QGCKzwJAYIrPXPnVUwQmv0jmRj3yJtGaeP75S2zVqsvt2DHv+V5yg0w4o5g+/ZD99//+po0cGdwXpHBGknorEpguv/xyx6MmiKLDK9asWRPbRN9BMHHzfT3wwAPmR8hdEH2kznMJ/Nv/z955wElVXX/8997Une10UBREIqBGEEQsEVHBFruxJjZEigU1f0skscUYY0nU2KJGsUVFbNjFgiIiClho0qUv22d2+rzy/5w3u7AsW2Zm35t5b965ftZddu+799zfudO+75xzv38Ot835K+JiXINLVq671J5vAzfMgRLaF5mFZW0DQDWcjGsuVy0SCReA3U+E233WIAYOjGDVKj4hzjiP2G9k2wOmRYsWYePGjQyY7Lf3d1kxAybrbAAGTNbxlV6WMmDSS8n8GaehIYzHHhuEOXOG5M+iLLKSvn3r8de/foKePVO5O26RRXVgJr3unHLKKYa+V6ST5Ahk0SEW3JIKUJrcYYcdhl69jKtXY2WtVahYW7cO5Z4ylHpL4RRzUzvnq41f45bPbsWa+nWIOCOZcRcLOcJ/7ddQ43SinJim1QmIYi0UpWea16XX3e2uRTxO13RUV1ZGQUE1Zswow29/m05B8PTs4d72U8D2gOmdd97RUuM4791+m7/5ihkwWcf/DJis4yu9LGXApJeS+TMOfRBfuNCDu+4al8Gb/PzRIRcrKSyM48knZ2qnntmhdqUkSaD3CASYjGxr1qzBkiVLDIVYRtpvxNhUWH3gwIFa9Bi3pAILty7CnF/mYtaqd/FTxVK4nS64HG7EpBhkRUaBqwBl3lIUugtR5C5EmbcMe5fspQEo+n2ppxTr6tfhrjG3d1rSqnA1/vrl3/HK0hmI52k6XGsi+a9ZAFXq25genY6METidQUiS0dFCYYhiEIpCdaLabsXFtbj5ZjduucU+NwvS8Rb3zVwBWwMmujNChRXpWFVurEBtbS2fImeBbUCpBPShxutNv7iiBZbHJraiAAMm3hYtFaAP/LW1flx55fHw+/lY5WzvkEMO2YSpU+eipCT/IRO9V+zfvz+GDh1qqMzxeByvv/46ysrKuCZoo9JUh4kiuo4//nhDtTfz4D9Xr9SA0jur38O3mxfC5ylAFDHtP+1ktublY6kkXNMX/aiqO//d+HuX4IIoizjtV7/F/ePuQYknlTSq3RV6avGzuOOLuxAXE3mdDtfa3qi/aiGg7JH2tnE4ApBlKYXIorSH3u0CUayBolBl9dZrK3k8AYwbp2DWLK691Hm1eYSWCtgaMG3YsAGLFy/mu0X8uNAUYMBkjY3AgMkaftLTSgZMeqqZP2MFg2G88EJ/zJo1LH8WZaGVUC2mG2+cg+LiwrxO68pmmtbnn38OitL1eDhdhR4KTXWYzj33XO2UPbu015a9jscXPYXVNWugCCoSQgJxIQ7BIaSfldWaaCrgklxwSU788/h7ce7+Z+/oRVFJ1aFqaN/D9L1G+76lYSvW1/+C+qgf6+vWw+F0ICxGgNxk5eVuK8hO1F+zAFD7pG2Dw1EDWU61+Hbaw7e4gEBWFQCKlmrppDD69Qth6dJuKCzkA646qzRfv7sCtgZM8+bNQ1VVFUdC8CODAZOF9gADJgs5SydTGTDpJGSeDUPRDWvXKrjuutPybGXWWc5ll83DccdVoLw8leOwrbOuJkvptEK/348LLrggK8ZTTdCFCxfC5+PC9U2CU5rcEUccgZ49ja1bkxUHpzjJM98/h5vn/AUJd0IfoNTGvKqkokgphCwpWuhTJBGFz+0DBBUuh0ub2x8PJG0gDkEBU2Jj1JR9eN8u6qkxH/z/NweQKUUu3VYBoCsAKsBtfHM4GqCqUShK85S8BAShGl9/3RWjRnG9N+O9YM8ZbA2Y3njjDe0uEZ9OYc/N33LVHMFkjX3AgMkaftLTSgZMeqqZX2NVVjbgttt+g19+4SLAufDsU0+9hl69CvK6jiU9//zud7/L2nvFGTNmoKioyFYRO+3t3Wg0in333RcHHHBALrZ4TuasDFXhwCdGIO7TKjUb3+TGUnYczNKh1mqwDIFpH0BN9Ouw764dZAhCFVQ1269VFMVEwJpuAqgoLa3Bfff5MGECQ+w0Hcjd01DAtoCJ7kjNnj1bexHnxgqQAgyYrLEPGDBZw096WsmASU8182ssSl96//1eePrpw/JrYRZYzfHHL8HFF69GeXl+f1AJBoNaDSAqap6NNn/+fGzfvp2j6xvFptpUBQUFGDt2bDbkN80chzx9JFZH1iTrLHEzjQJKXU803Pk61NiANG2Kwen0Q5LaL7yd5qApdI9BEOqgqj1QWBjAhReK+M9/SlK4jruwApkrYFvAtGrVKixbtozrL2W+d/LuSgZM1nApAyZr+ElPKxkw6almfo1FHz4DgRD+8Ifz82thFljNE0+8jj328OR19BK5gSDm4YcfnrUULYJLVMKB0+SSDwJFUUCv++ecc46tip8/vOAx3PXNPck0OW6mUUCp7IuGu1+DGt87TZuCAKIAuqV5Xee7C4IfghDHsGEiFi6kFD1urICxCtgWMH322Wegu1J0OgU3VoAUYMBkjX3AgMkaftLTSgZMeqqZX2MFgxG8914fTJ9+aH4tzOSrOfPMRTjzzLXo2jX/74THYjEcdNBB6Ncv3ZSYzJ345ptvaqelOp12q6DcumZUh+nII49Ejx7Zjv7I3IedvXJp5XIcNf04qMV0/Bs3syggbxmA4H3/gxrfKy2TXK5aJBJ0qlsuTi6nPVSBadOKcNdd2YnETEsc7px3CtgWML366qtauLOdTqXIu92r84IYMOksqEHDMWAySFgTD0uAiVIk6AMXN+T8Lr4gmCdlo7LSj2nTxmLz5i68NbKowH77bcXNN89Hr175Wdy7uZQENwYNGoQhQ4ZkTeHvv/8e69ev5yimRsWpDtPAgQOx//77Z80HuZ7o2R9ewHUf3QCBTvkiLsHNFArIG4Yg+OAzUGPpRTCJYiUUheBOQQ7WkUCfPvXYsqV5se8cmMFT2kYBWwImOjlu7ty5/MJtm22e2kIZMKWmU657MWDKtQeyP39dXT1CIQckqf1ja5Lco/W7vU6nCvp75mwkvbvImc/Tkb672mHcPEk7Wo7vcChwu70oKvLmHHRRetyyZU7ccstJHYnGfzdAgenTX0X37vl/o47gRt++fTF8+HADVGx9SILqn3zyCdcJbZSHMg66du2KMWPGZM0HZpio7J5ecLgdUArolDduZlBAWjMU4ccehxJNJ6IxGUEEUIHv7N+gcbv9uPVWhxbBxI0VyIYCtgRMS5YswerVqxkwZWOHWWgOBkzWcBYDJmv4SU8rt28P4pZbjsHWrRyloqeumY2lYuLEeTjssG3o0sWb06iyurow/vOfIfjii0GZLYWv6pQCt9zyCUaODGmn8eZzI5BZWFiIY489NqvLfPfdd6Gqak4fY1ldcDuTUZoiRS/RaXJ2av0e2g8N8SCUIgZMZvG7tGIkwv99EEq4fxomJSCKtVCUnmlco19Xl6sCK1d2R//+HAqnn6o8UnsK2BIwffDBB5AkiV+0+bGxiwIMmKyxIRgwWcNPelrJgElPNfUZa8SI9ZgwYRHKyx0oLs5+yD8V/q2uDuCyy86BLLcf2abPinmUlgocffRyTJy4EmVl2fd/Nr1B7xcpLfTkk0/O5rT49ttvsXHjRo5iAkBpiqNHj9aimOzWBj16ELarlZwmZxLHJ376DaIv/ANyKB3AFIbTGYIk5SJFLYLRo6OYM6fcJAqyGXZQwHaAid4ozJw5E2VlZXbwL68xDQUYMKUhVg67EmCiwqdUk4ebPRRgwGROPxcUJDBlyjz8+tdVKC/fPZqJUotCoQjicQdEMVk7SlV3/aJ0AfpbcbGsLZIiRVJpdLLX7Nnd8Pjjv0mlO/cxQIEuXQL4178+QI8euShaa8CC2hiSYCYBjrPPPjt7kwL4+eefsWLFCn6tA1BXV4dzzz3XlnVT//TpX/D4T09B8GY/tSqrG94ikyUWHYfYjDshNaQDmKrpPEQA2S5SH4LD0YAXXyzFeefxe2aLbLG8MNN2gGndunXaXSEGTHmxf3VdBAMmXeU0bDAGTIZJa9qBk4BpDLZutd/da9M6pZlhRx21Cpde+gOKitxabSZK6wkEIli/3oNnnz0YNTXFcLnkxi+q4dT0c/I7/XuPPerw619vw957J1BS4u7w9Kxt24K4554jsGpVbytIlLc2PvzwW+jf39mhv6wuAL0/OP/887Nad2zp0qVaOQe730yRZVnLOjjttNOsvo0ysv+bzd/i7JkXIOQJZXQ9X6SvAvFvTkbirVuQCOyTxsB0A6USAKXIZSPilvYKnZQu4IEHinDVVb40bOWurEDnFbAdYCLJvvrqK9TU1OR93YDObw97jcCAyRr+ZsBkDT/paSUDJj3VNGasrl3DmDBhPgYProUgqPjyy754+ulRaRY0lTFu3Aqcd95yDTL5fJ5WP9AnEgmsW6fg2mvt+YHTGA9mNur48V/j5JO35z0Eodedk046KeUIu8zU3PWqb775Btu3b7f9e1Wqv1ReXo6jjjpKD1ktN8ayyuU4avpxUArV7LAJyymUXYPjc89E+OW7AaQXuSkI9drNF8DIVLUkWALcFA8MIIabbwb+/nc6vY4bK5A9BWwJmOg0ilmzZmlRTCLF5nNjBQAwYLLGNmDAZA0/6WklAaZp08ZgyxaOYNJTVyPGOu64FQgEgG+/HZzx8B5PSKvvdMghFSgt9ez2Abu2NojZs3tj+vQjMp6DL9RHgf3334CbbpqPkpICuN3urEb46LOC1EahFDkCHN26dUvtAh16zZ49G5Rm6nK5dBjNukOQ9oMGDcKQIUOsu4gMLX95yQxc+cG1UDwKBDenyGUoo66XxT45D5E3btgRiUSp35TqnTxxlb7v/LcoUgq4gGiUPmsSXIo0gh/6d5M/k/1b/0qOuetXa8tpAktOAASTCDBRi+NXvwpg5crsPW/pKjYPZlkFbAmYyFvff/89NmzYAK/Xa1nnseH6KsCASV89jRqNAZNRypp3XAZM5vWNkZYNGbIR48f/gF69ZJSWuuFwJE/AoVO91q4Frr/+VCOn57FTVGDEiI0YN24VBg2qhtfrQUGBK+9S5gj0HHzwwdhrr71SVKXz3d555x3tJmjTvu/8iNYcgbQfOXIk+vTpY80FZGj19R/dhFdXzETYEQaIG3AzhQJqVEX0vasR+/RPjXWVqLYSwaOm7/Rz01fz3yWBT9KZ9HdqKugQTkUBKLiJIpySUU7Jf9PfG//Z7JokmGoCWaoqQxSdUBSKqGoCSzulcjor8N//luKUUzwoL+egClNsIhsYYVvAREUb33zzTe3OKBUM5sYKMGCyxh5gwGQNP+lpJQMmPdW02lgqzjjjB5x55s/w+Xxa2hy1qqowpk8fgs8+G2S1BeWtvd26BUH1uI4/fj3o3l1pqTNv0rsoioYiaCiSJlvt1VdfRUlJSd5GhbWmI2UYEFAjsEYfoOk7aX/KKafkfRpmkx5ra9fhsncmYbV/DSLOyM5Al2xtPJ6nfQVqChGc/jSktUfnSCmCVs2hVrSDdL0QSkvjCIdjGDzYhSFDRLz8spFpejmShac1lQK2BUzkhfnz52PLli18BKyptmTujGHAlDvt05mZAVM6auVHXwZM+eHHzqyie3c/xo9fiMGD61BenqzNVF0dwpQpZyISsXcKUWd0Nera4cPXYerUBejSpSQvInAoimbvvffGsGHDjJJsl3HpJuhrr72G0tL06rxkxTiDJqGTIekUSYpUWrVqFaj2UlOjAut2aG+seBuTKTrGGYfg4ZQ40/lcBZRaNwJ/2WA609o3iMKhwigsDMPrVbB0aXf06sXRTBZzoqXMtTVg2rRpExYvXpw3d9gstfNMaCwDJhM6pRWTGDBZw096WsmASU81rT3WqFFrcdFFP6KsTIQoKvj44z3wzDOHWntReWr9JZcswIknbkNJifVLEVBaZnFxMcaMGZMVb1Ekz4cffmibG6CUFuT3+7VC6hS1NWPGDNDpcQSbKHKse/fuWdE9l5P86dNbMf3H5xFxRSE4GS7l0hdtza0mVKgrRiHwxFtmNK8VmyR4PGGt9tO4cR788Y8+jB69exqdRRbDZlpIAVsDJjqdY968eVrYPTdWgAGTNfYAAyZr+ElPKxkw6amm9ceiGqoXXvgtxo1bpy3mjjuOxdq1+f8B1Gqe22uvetx114coK6PTjFpvyToiu7e2fk899bwmVU0lSdIisU488cRUL+lUv8rKSnz99de2qRNK0Uq9evXCoYfaDxZvDmzBZbMmYknNMkRdUU6J69Qjx9iLxaAXwTdvRHz+ZGMn0ml0UazA739fgFtvLcKAAckahtxYgWwoYGvAVF9fj08++cQ2d4iysaGsPAcBJjoKt703tlZeX77YzoApXzyZ+joYMKWulZ167rNPNa655it4vQlMmkQf/IvstHxLrPWBB95CMOgBHYSWZEmq9l0Qdn5PQqPdf7+z/+5/E0UVLlfy901j7hy7+e92jr2zHxXQFXYUz6WftSu0Irs7f6ZP+skCu/Q7FQ6HgosuOi8run/11VfYunWrFs2T742il+j9ONVZKiqy12P4/dUfYZDyS7kAACAASURBVOK7VyLuTCDupALQ3MysgFLjRvDhj6BUZa8WW+Z6hHHCCTF88AHXW8pcQ74yUwVsDZiocOB7772nhT1zYwUIMJWVlWlFJbmZVwEGTOb1jVGWMWAyStl8GZeKnAYA9MiXBeXVOkSxCoLggSybA5bsBFwKCFQ1/Tv5s9r4u6afCVBRvwT22SeIb7/ta7hvqBbR22+/rb03tcMJchS9RKlwhxxyiOHammmCO774Gx5f+JQWtSS4OCXOTL5p1RYZULZ3ReCupaY3lQwsL6/Giy8W46STkgdjcGMFsqmArQEThTzPnDlTgwrcWAEGTNbYAwyYrOEnPa1kwKSnmvk4Fp2oUwmgVz4uLg/WJEEQqqGqdDOv7XQ5cy80itGjI5gzx/hogAULFqCiosIW9UEpeqmurg6nnXaaVuDbDq06XINL3r4CP1T9iJAjBPA9TUu4XY2pkOefheCMRy1gbxwDBgSwZk03C9jKJuajArYGTOTQl19+WQNMnBaVj9s7vTUxYEpPr1z1ZsCUK+VzNy8Dptxpb52ZKwD0bExnso7V9rG0QSs2G4sRZLJi3csQpk6V8eCDxkZh0fuQ2bNna6lxdnhfSqfz7bnnnhgxYoQtHgqfrZ+Dy9+ZjBDCiLs4Jc5KThfqfQi+9AASy043vdmFhfW49143pkyx4nOt6eVlA1NQwPaAiY6BpbsmnBaVwm7J8y4MmKzhYAZM1vCTnlYSYPrzn8dg8+aueg7LY+WRAoKwHapKR7pb/8SyPHLLLkvxeiu1FLRIxIp+CuCee0TcdJOxNYLmzJmj1SPyevN/HyuKop0cR9FLdjhs58FvHsHdX92LuDvOKXEWfJJT6lU03LEKasxYyNx5aWR4PFWIRjmit/Na8giZKmB7wDRr1iwtx90Oee6ZbhK7XMeAyRqeZsBkDT/paSUDJj3VzM+xvN5qLXopGmUIaV4PR9CvXxC//CIBID9Z57hsj6caEye68dBDxn24pKLe8+fPt02qGEUv7bXXXjj44IPNu2V1sGxN7Tqc+NKpCCthhB0RgA/z0kHV7A6hSirUX36FwD+/zO7EGc3WAJ8vjOHD3Rg92olBg5Jfw4e7MhqNL2IFMlHA9oDp/fffB91FcTqdmejH1+SRAgyYrOFMBkzW8JOeVjJg0lPN/ByrW7c6JBJx+P1UI8c64CI/vdH2qgoKajFypIr58yXE410AWOVDTwRHHx3F558bV4OJ3o9SbVC3O//3L73vDgQCOP300/M2WmtrwzbcO++feHHJ/5CQJYilXGzJqs93alRF9N1rEfvsZossgSB+8quwMAEqpP/vf5dg0iROmbOIAy1vpu0BE+W604kddnhBt/xuNXgBVGiytLSU0yUN1rmzwzNg6qyC1rueAZP1fJZtiz0eP04/XcE77wDhsHEQINvryr/5wigqiqBXLwVbt6oIhymSyRohHR7Pdixc2BUHHKD/Dcm1a9diyZIleQtbmu/jUCiEeDyOQYMGYdiwYXm1xSVFQkM8iH/MewBPfPcUPD4P4s44lIDCgMnCnlZrChF88iXImw616Cpi6N07gK1bu1vUfjbbagrYHjB98cUXWr67x8PHOFpt8+ptLwMmvRU1ZjwGTMboauZRGTCZ2Ttmsa0GgwerqKpSUF1NJ8PmfxSIWZTPzI4wHI4ARNGJRIIgk/mPafd6GzB+vIpHHtE/Te7111/X3ofaIZqeXsMTiQTOOuusvHrvvaJ6FY58ZgwIMnkKPEg4EztOiFP8DJgye54wwVUqoNR4ELj1FxMYk7kJFD16//1eLvyduYR8ZRoK2B4wLVq0COvXr0dRkbGFG9PwCXfNkQIMmHIkfJrTMmBKU7A86M6AKQ+cmIUlFBVV4uKLPXj2WYWjmLKgd+enkCGK1VBVQFXpBECzNxk+XzVqa3vA49EPiC1duhRr1qyxRfQSeZhu6lJR71NPPdXsDk/ZvocXPIpb5/xV46RCobADLDUNwIApZSlN11FNqFB+OBoNz75iOtvSMyiGnj0DqKjgKKb0dOPemShge8BUU1ODzz//HC6XK6/upGSyGex+DQMma+wABkzW8JOeViYB09HYvLmbnsPyWHmnQBgHHRTB5s0yamo4iska7g3A5ZKRSFgjrbGwsA733efB5Mn61DKhEg1vvfUWSkpKbHHYjCzLCAaD6N+/P0aOHGmNLdqOlU8u+i/umnsPJFFGRGy7gDcDJuu6Wg2rkBaPQ+SVf8DtpvRYF6LR5HeAvlsjxZc84PPV4r772o5i2m+/Khx0kBNHHeXGPvs4cdJJnN1j3Z2bW8ttD5ia7qZ89tlnEAQhq5BJpdt23EyjgN8fgNdb0liDqX3fCCnevEylX/t9dtrR+bHallrPvWj0WHTyDAHhgoIC0+wdNsRYBRgwGatvPo1eVlaDE05wYNYsqu9jDWiRT/qnv5YAAHqdK03/0pxcEcPAgQ1YtUof2L1gwQJUVFRk9b1nTmRrnJRev/fdd18ccMABuTSj03M//+P/cMeXdyGsRBB1RDtkDBpgKsyjIt/Z/PiS43MAqMC39P418P04GYmEAklSIUn0HZBlFfSeVxCcUNUm4ETf6UNC0weFJrFS/U7bs6lvvHGv0r+bvpr+Tv8m0J1qBk4CQBxlZSHU1fXY7THw6qsRzJwZxTffSNi8WcLIkR4sWEAHMXBjBdJXgAFTo2Zbtwbw2WfvIRRyQVV3pwdtsaCWH/rbZ0YdU4nOMqf0r9/VplSvp37prb39zZnqvK3VaUj92l1taHldUVEc119/GMLh3Qt4ZjpHy1XrNY728pLCC/xTT82Fz0cnSbTfCK52tnVmjHSupdNnvF4vA6bOOsxC1zNgspCzcm5qDN26+aEoQG1tIQD64mZeBQgwUdO/rpFRay4pqcLrr5fguOM6d3efTq795JNPUFxcrN3gzPdG0UvhcBhnnHGGJWtNERy7++N/YMbGN1Av+TWwJDhT8xsBJkFMra9V9kE29iy93xMFEaD7ifrX1k9JagJMysdXouHDv7TRX9lxYlvy5DYCOfS9CSg2+b25/1v7XfPh6e9y41i0+CZg1RxcxRovSA0CiWIlunQB6JDKLVt2B0zNZz/jjHq8804UktQrJY24EyvQUgEGTI2KLFyYwLHH1iMQ4NzU1B4mFQCoZkJ+vWCmtnbr9HroobcxYIAzr0LvOUXOOvtPL0sJMP3lL0dj0yZ9ogb0sovHMacCRUX16N49gfXr6Y15qnd3zbmW/LeKABN9ELOSn8I47bQ43nqL0jAzb1Sewe/326b2EgGagQMHYv/9989ctCxfSdEpGzdu1Gq1btu2De8HPsas4PsQfXkUjZRlTdOdzpFwQIpIEKjuWeeYbrpTa/3VmApl9kQ0vH9HRtdnflEYohiGorT1vocAEz1/pvq5VUVxcR0uucSJhx9uH+jPmhXFuef68dprpfjtb72ZL4GvtK0CDJgaXf/yyxFMmRJFfT2H1Kf2aGDAlJpOue310ENvYcAAFwOm3LqBZ++kAgyYOimg7S6nO7+VKC72oKEhtbu7tpPINAuuazzxz1qRZg5HBdau7Y69986s/sqWLVtA6XFU7NoOTZIkEGCi6CWHIzPNsqnT9u3bNahEcIlS8kVR1NIYX970Gt4OvgfByzdXs+kPKrRNtZAIMmVbew0wfXYZGt65O5tLBtAAh0OCLLf3uXQbAIoySnU/KigqqsPEiW7cf39xm+tJJFR4vRX4/e99eO45q6QvZ9k9PF27CjBgapTnjjuCuP12yjlq+wHHe6m5AgyYrLAfGDBZwUtsY0cKMGDqSCH+e0sFPJ4GyHIYkmSF08ns6z+XqwqJBMEla4EWjyeAa68VcM89mb1nfO+990ApY27KV7FBo2LmgwYNwuDBg027WjrdjoDSunXroKVmiaLmH/re1Bgw5c59qtQImZwCBF+qQKXz9mqA6YuL0PDWvZ0fLK0R6hsLiLf9HCMIdAonRX+mE2WkaMW+p0714u67244cHTWqFsuXJxAI8GtoWm7jzpoCDJgaN8Kpp1K+KcVecuHg1B4bDJhS0ym3vRgw5VZ/nl0fBRgw6aOj/UbZ3lg8Op033/ZTKXcrpkizqkYfWe29l4QuXWpRU9N+LZPWtF26dCnWrFljm9Q4il6Kx+M4/fTTd4E1udt3O2emqKomqBQIBLQoJaez7bICDJhy7DUFUEMqVEWFWJqdNEU1rkL58nw0vPGvLC++FsmcwLaiO4MAqP4TtXRr2MlaJNO0aV7cfPPukEmWgQkT6vHii1F8911XHHRQjiutZ1l5nq7zCjBgatSwoKAC0Sg9yKxUB6DzGyDzERgwZa5d9q5kwJQ9rXkm4xRgwGSctvk9Mr1Bpw8hnauVk98a5W51Llc9FCUKWSZIk50Pi3qutqSkFo89Blx4YWppmFTPZ9GiRVi1apUGMigypq1CyVb/fXOdKXqJIpcogsksjaKVFi5ciMrKSi1NkdL2KBWuo8aAqSOFjP87RTI5og4oRU1wxdg5NcA073doeO3fxk602+g1jXCptRskElyuau0ku+TBVKlEGRGQIlhFdZso7U1GWVktbr3Vh+uuS0Ksn36S8NRTYfz3vxEALm38225zY9o0/mycZedbfjoGTI0ufO+9GM47L4BgkIqpZS/00ro7iAGTFXz38MNvYZ99uAaTFXzFNratAAMm3h2ZKOBw1GvHSANcWzET/Yy9RoEgVEJVCf5ZM8JsxIjVuOqqxRg79jfo06dPm3JVVVVpaVcbNmzQIEYsFtM1kofAVUetrT70+4KCAg10UVoYfdHvmvqn+r29E8Xob2eddVZKAKejdejx902bNmH+/PmaD4qK0vvgzIBJDw90cgwVUBoUiCXZgdIaYFo8Dg3PP99Jw9O9vCm6c/c0WkrRnTKFPquqePDBMFSVUozbjmLyeoNwOkOIRl2Q5RhUtXejMRJKSupw+uku/PCDjPXrZTQ0UDQpjUe10mIYMiSIZcu6pms897e5AgyYmm2ACy6oxxtviIjF0g01tOMuYsBkBa8zYLKCl9jGjhRgwNSRQvz31hQoLq6FLCsIh/n0QfPtkBqIoguKYt33WyNGrMM113wPt1vCgQceiCFDhuyQORwO45dffsHatWu19DCKkGlZz8cMPqmtrdXgEsGWpi+CSk2/o+9NXwSfqG5U07/J/o5+prEoRY6g2tChQ7HffvvldNlLlizBihUrNKiWSsRSS2MZMOXUfTsmVxtUCAUC4DTeHiowriw7DA1Pvmn8ZLvMQCne9NrVsig+RW5tx+bNPbDHHg706rUdlZUEhgkMtRatG0bPniFceWUB7rwzCLfbgXC4+clzEpI3Ywi2Uu2xAAoKvAiFKKLPCaezDpWVPVBenh2gl2WReTqDFGDA1EzYqioFe+9dhUiE7nbao/Bi5vuKAVPm2mXvSgZM2dOaZzJOAQZMxmmbzyMXF1MKgYxIJJX0gXxWwmxrC0IQolBVa4M/AkxXX/0TunZNRiV169YNe+65p3b6GEUteb1erZ4PfZm11dXVobS0VNeIqtbWSmCKQBtpMWzYME2nbLd58+aBTocjvzQv3J2OHQyY0lHLuL6OiAhJkLNyopwGmFYcgoYn3jFuQa2O3NYJcRR1WImPPy7Hb35Tg969RVRVEchtLVUuCp/Pj88+64JDD3VhxowoJk6MtDgxnSIgQygsDGPUKCfOPtsLn0/Ajz8m8MQTlCoHrdC3BQ5/zLJ/eLr2FGDA1EKdxx4L45ZbIvD7ORyw/YcOAyYrPLUwYLKCl9jGjhRgwNSRQvz31hQoLKzSUn4iEbpby3dfzbFLYgDqGu/Mmxe8pKLVIYesw1VX/YQePZIpflQwmvYbQRSrnA6XLcDUpGcikdBAU5cuXbSIpvJy49NXGxoaMHfuXA0CUuRSZxoDps6op9+1dLIbgR+xyPjndQ0wrTwYDY+9r98COhyJopQoRa61myMyeveuxdat3eHxVODiiwvw9NOUJkeAiU6cayoKHoco1mLWrHKcfDIVCwf+9rcg/vznphPTZXg8YShKCKed5sVNNxVixIhd65C53RW49lof7r3XupGmHUrNHQxRgAFTK7IecUQtvv66vcr9hvjCYoMyYLKCwxgwWcFLbGNHCjBg6kgh/ntrCni92zFoENWWoDfcyTfY3HKlQBSFhRGEw1T/gwrMdu6Dfq5W0XzeloDJDDala0O2AVOTfQTjCDT169dPA01NQI4gENnUq1evdJfSav8tW7bgq6++0oqqU+RSZxsDps4qqM/1VOhbjIpQizquP9bZGWkuZdVBaHjko84Olcb1CQD1AJqnsjVdnsCQIQH06SPg22/j8HgE9OjhwMqVVPBbgizTNSp8PjqEoFgDUE0teWK6E0VFMqLRCCZP9uH66wvRr1/LNDxo0U7nn1+HurpeKCnh2sRpOI+7Uvq0mkp1QJtJ9eSTYVx7bRCRSPrHz9pHKgZMVvD1v//9Fvr35yLfVvAV29i2AgSYbr31aGzcaO2UGvZxNhVQ4HZX4eST3XjzTborm14x32xamr9zUXpGpDF9TITfT0WkfYjH8+Nu+MiRa3HllUt2RDBZ0Y+5AkykFX38IKBEp8wRYKKfKfqL0ukOO+wwDT5l2mgMOrGPCqsTWMqk3lJrczNgytQjOl+nNBb6Ls1CBBMBpjX7o+HhT3VeRHvDRbW0NaC1bJoYRo0KYd26BPbZx4mffkrgxhuLcPvtEkpL41AUJ1RVwe23F+CPf0xGM9XWqhgzpga//CKDzgS45ZZCXHllIYqL2wdHVJv4f//jU1iz6Pi8mYoBUyuufOONKK64IoyamtSOns2b3ZDWQhgwpSVXjjr/+99von9/t1ZgNF8ahbvTm9DOhrrnix52WAcDJjt42Yg1UkpMvfbhMhDg13MjFN51TIomCMPjoeiUhHZnPZGgO+luNDRQXUuKIuv4KHjj7dRnBgZM+ujYVJuJvlM79NBDMWfOHPTv3x+jRo3qcBJKuyNQRgXLqfYVfaci61SAvLi4WNf3PwyYOnRH1jooAUU79FtLkzMywEYC5HX7oeHBOVlbGz2PAvR4aA3uRHDKKTG8+25Ee4699tpCbNki47XX4thzT1F7zh01yoVXXklee/zxtfj00xj69XNi2rQiXH21H08/XYrzzrN+FGkWHcJTpakAA6ZWBKMIpquvpjxxCuPm1roCbRWfY73MpAADJjN5g23JVAEGTJkqx9d5PA2QpDBkmQt9G7cb/HC744jHZYgi4PG4EYkQTCKolD9AqaV+ScC0FD16WDf9MpcRTE16UrQRASEqNj5o0CAtmqmiokI77Y1+d8wxx+xIb2tKoSOIVF1drcEkSrdrOqGPoBLdgDLqphoDJuOeRdIemcoUxaDVYqLT5ASfQZRJBpT1+yLwz7lpm5j5BQ2Nl1JNpZYthEmTJMybFwcdTrVtW08tMunNN6O47rqm+ku7XnPKKbU4/XQvrrjCD0UpQlFRGMuXd0Pfvvlz8zlzrflKIxRgwNSKqnffHcS0aU1F0IyQPR/GZMBkBS8yYLKCl9jGjhRgwNSRQvz39hWoBkD1VzhNTv+dQqcM+RuLy+Y3UGqp3aGHrsWUKQyY9NhTBJgIDFHaHH1RsXQCT9To3xSJRKl0FK1EMIlAktEwqbV1MWDSw9s6j0HbhECTpGo8WyjQGTTJgLqxH/z3zdfZ8KbhqN4SgZ7m6X70nEpw3tfKnAH89a8i/vzn1F/PJk8O4IUX4giFCECpcDop+imBYLDtWmd9+1bipZfKcNRRfKq6QY7P62EZMLXi3j/+MYB//pMe7K2T4LzeESkvjgFTylLlsCMDphyKz1PrpgADJt2ktOlAUuOJPFTDK38janLj3FotWkSW7RfxzYApOzuOoFLT6XxGRSaluhIGTKkqlYN+EqCEFYgOMcll9OJMCqBu6gv/P741YFFUpLsWBQVUo06Gz+eA0+lAKKRAkih6iT6LEoCSUFaWQDQqQVFUPPhgiVagO5VWXr4doZAKh0PAvvs6ceCBThx8sBPl5QLGj297jH79qtCrl4hvvuFT1VPRmfvsqgADplZ2xCmn1OPddynkmfNT237AMGCywpPJI4+8iX79uAaTFXzFNratQBIwjcbGja2dqMLKsQKpKEA1LahoKu+hVNRKtY/DUdkIl6ybJpbqWlv2O/TQNZgyZRmnyGUqoAWvY8BkXqcJYYGCc7TINkmSIHgFCG4dKBMBps294b9ncTuLl+B212lpwfE4Rcum8nxIoVdhHH+8jA8/LEMiAWzaJOPJ76bj4UtPRjSqol8/F4YOdeLQQwkMuXDAAU7stVd6aW10Gtzw4S4MGNDxdTNnRhEIKKirUzFzZgSLFkn4+uuuGDGCb8yYd+eb0zIGTK34ZdSoWixYwMcat79lGTCZ8yG9q1UMmKzgJbaxIwUYMHWkEP+9YwUo7b0SANdi6lirVHs0RYb1TvWCvOo3atQaTJ5sfcBUVlamfSjn1rECDJg61igXPcSICEVWdmZBU9BPrDGKiViPsxNW0Yl1W3sgcPePbQwSgigGcMMNRejWTcTjj0dQVaVqoCkWo7Q3emzJKCuToSjJr1BIRteuDpSWijj2WBf+859kBGj5P3prj8VhjrPx6R8f7oTR6V/60UcxnHQSRaQKUAiqqcn01GHDXFi0iE/wTV9Re1/BgKkV/w8eXI2ff6YHOxPbth8eDJis8NSRj4ApGAxqKRl8ipwVdqA+NjJg0kdHe4/CgEl//1Mh2mDjUdr2q9MxatRqTJ683PIRTAyYUn9kMGBKXats9RSiAgRZgFJIVb93bWpE1TLMHG4HFE/y1Lm0G6Xe+d0I/GVDi0sllJQE8KtfqXjssRIccsjOz4w//yzh5ZcjmDkzhqOPdmHvvR1a5BF90c977NF6NNH6+l/Qv6xf2iYadYEkAeGwipKSTIQzyioe1woKMGBqxUvdu1eiuppyTjsOJ7SCk42xkQGTMbrqO2q+AiZRFOHzpZZ/rq+iPFouFKioCOK2247Exo1tF6TMhV08p5UUoA8fVRzBpLPLvN5q7Y58PE53uO31nokBk86byQLDMWAyl5PEuAglpgCtHbbWzFQlpFAZo2TanCd1WCJGXJDCAqLv/wnx+ZOajRiCw9GAO+4owrRpqRfbbqnele9fi0dPetBcorI1rIAOCjBgakVEj6cC8TiF0af+JKSDLyw2BAMmKziMAZMVvMQ2dqQAAabbbz8SGzYwYOpIK/57WwowYDJmb0Sw554NqKkREYnQjTn7vG867LDVmDSJI5iM2VfmHJUBk3n8osZVCDEheR5T8wPY2jJRAsSYCFmRtUNFBVfbz1VqQgX8hVBXjUHDm3dDDfVoHFXWopYGDlTwxBMlGdcmem/VB5jy/lSIggOrrl4Cl9iZHD7z+IQtYQWaFGDA1GIv1NcroAgmSeIPMu0/TBgwWeFp5NFH38Dee3u0lLJ8aZQixxFM+eLN1NZBKXK33TYaGzZwgebUFONeuytABVWrOYLJgK1RXFyJYcOcmDcvAVm2T40rBkwGbCaTD8mAyRwO0gBQBBB8Qtr1ldSYCiEuQHAIUL3qbnCKwJXiL0DkhcchrTmh2YLDcDoDWtTSLbdkFrW00b9JA0tzN8xD98JuWHP1sjYFnbH8dZwz5CxzCM5WsAJpKsCAqYVga9ZIGDq0FqEdtDpNRW3TnQCTPQt7WsnFDJis5C22tS0FGDDx3ui8AjJEkdK57ANAOq9ZqiMEccQRMaxaJaKqqjzViyzf7/DDV2PiRI5gsrwj01gAA6Y0xDKoqyqpUEMqxAKRDm3LuKlhFTSW0+NM1mdq1lwNBZBn3o/Y8mMQCnlRWhrBgAEKnnqqBAcfnFl93rvn3ov7vv6XNssx/Y/Gp+s/xytnPY/D+x6GEk8yx2/h1kW4YfY0fL/tB+xR0gfLprR3cl3GS+cLWQHDFWDA1ELi++8P4qabglAUjmBqf/cxYDL80anDBPkKmBRFgdNpjpBiOmUjX07gobWYsYXDCdxzzyHYtq39QguZmJ/uNbJMRS/plBWOpjLjXmnbJgmCUA1V5dd2/f2mQBC2Q1WpLl7yNCQ7NAZMdvDyrmtkwJRjn8uAElS0OkpUT6nTjep+RwTIspysz+ROjimGRTgUEdcmVuDPf27A3/5WjD/9KbWopZgcQzQRRUSKIipF8cGaj/DYd09ie6QSJa4S3HPsXzHpvashCRIKnYWQJAkK6Ng2IKEkMLjbIPztmNs1CMWNFbCqAgyYWnju1FPr8c47hMS5gDADJqs+rHfanY+AiVZHaXJmaYlEQoNdekMmvcczi16Z2LFiRTGqq5Nv7pKnae8EYc1P127rZ+qfSr9Uxvb7nXjyyX6QJI7gzMSXubumCTBRLY1UCnbkzlIrzuxyVSGR8KLDartWXFwbNh9++CpMnLiCT5HLI592tBQGTB0pZOzfd6TG6X2qWQOgelQNMFGKXDexK764eLYWRVRdreC7+tkYN+A4OISd5Sae//El3DbnLu29RVyOQ1Kk5JcswyGKcIr0vlAEASevy4NDeo/A06c8hmOePxGb41u0l6FC1YdwJIxx+47F0Xsfhd5FvXD6oFOMFZFHZwWyoAADpmYiV1Qo6NOH7sLRHU4dyHgWHJi7KTiCKXfapz5zvgKm1BUwvmd9fT2KiopME1Fl/IrtPcO2bU5MnHgAEgmOhLHWTkjA7a5FPF4GwGMt0y1grSBUQFULbBXBdMQRq3DFFQyYLLA9dTPx2Q0v4KPwp/pEz+hmlc0GCgKqS03rNLj2FKKaTIgBQpEAVVHhiXnw4e9nYVivg7TLfqz4Cce+cBIScgJH7HUYzh58BsYOOBaXz5qMBTXfQXAKOz8ytvzoKAGOqIhJIybgrjG349gXTsQPlT/B6/CiV2FPTDx4PM7Z/2yUee0T+Wmz3Wrb5TJgaub6Bx4I4fbbEwgG6Q0ot/YVYMBkhR3y2GNvYK+9KcwscQAAIABJREFU8qvIt9l0Z8BkNo8Yaw8DJmP1NW70BEpL6+D3U3RyaqkOxtmSbyPHAdQAoOiw/DlQoiMvMWDqSKH8+/tTv0zHp+E5EAr4JnSuvEsRRmJchFqkQ0o/1fgOifC4PYg4IhDCAs7b/3cY0GUfuB1ueJ1eOAUHrvvoRgglglazqRA+JOISYlIMYonYfjyCSoDJgW6erij3lmNlzSpccMC5+P2vz8eoPUfmSkKelxUwXAEGTM0kHjCgGuvWUY0PvrvZ8c5jwNSxRrnvQYBp77292qlr3IxRgAGTMbqadVQGTGb1TEd2xdG7tx+U4hgO26cQdUeq6PF3h4NO53NBlu11Fz4JmH5Gjx6dqDSshwM6MUZtbS3Ky8t1T/HuhEmmvpRT5HLvHoo4EhP6ACZX3IWenh7YFN0Mn+rDOYPPwotLXoYkSslM6kaG5RE8iHsJpDdrdDBpezxdBVRZBWTAITm0WktTDr0Cfx/z19yLyBawAgYrwICpUeAvv4zjt7/1o6GBC7emtucYMKWmU257MWAyXn8GTMZrbKYZGDCZyRvp2BLHvvsGsG2bwqfEpiNbh30lAASYuiHt88I7HNvcHY48chUmTGDAZG4v6WsdAyZ99Ux7tMYi32Kh2PmnGxkoiBcgFA+hwFOA4/sfh/dWfwjZK2c2NtXpllW4VTcKBC/84QAcDgckWUKRuwjH9BuN246ehn27DEh72XwBK2A1BRgwNXrsggv8ePllQtEcOp/aJmbAlJpOue3FgMl4/RkwGa+xmWZgwGQmb6RjSwwHHRTEypUSolG6kcRRnemo11Zfp7MGguBAImG/0gIMmPTYQdYagwFTjv0VAlRBheDrfIpiYdyH0waegtdXvIUj+h6Gz3/5AkqBkqyplEqTACo6XuouhXbYi+CE2+GCKDhQGaxEobsQp+x3Mv542DUY2GXfVEbkPqxA3ijAgAl05LSK8vLtiMfpTad96gd0bhczYOqcftm5mgGT8TozYDJeYzPNwIDJTN5Ix5YGeDwh7L+/G4sXF3IqfDrStdmX8ke2A+iqpcjZrR155EpMmLDS8ilyXbp0sZvrMl4vA6aMpev0hY64A0pc0aX2EoGh/Qp/pUUvCRCwyb8ZKETHcEmGVoepWCxGJBbBkG6DMLzPwfixYgmWVC5FQklgZJ9DcOvoP+HIvQ7v9Jp5AFbAqgowYALw9NNhTJ0a47oMae1iBkxpyZWjzo8//jr22quAazAZqD8DJgPFNeHQDJhM6JQUTSoqqsevfiVj8WKqs8jRyinK1ka3GAShDqLohizbE1D85jcrcfnlDJg6t4+sdfVzG1/CB6HZfIpcDtwmRkUokqLLU7c36sW4/sfhggPPxXkz/wC1QIXgaj1yiYCSW3HDrbhQ7C7WTpJbXbMO4UQIa2rXwiE48OteB+CcIWdj0ojLc6AMT8kKmE8BBkwAhg6twY8/0h1Nr/k8ZFqLGDCZ1jXNDGPAZLyXGDAZr7GZZmDAZCZvpGuLDIejCi6XG9FoR1Ck5QlFqf67eT/6ueW/yeam37XXt2ltbY3R/O/Nx2zv55bXtPVvql7bqw1xE3A4/JBlqr1EkM6+oI4BU7qPP+v2/7j6U7y0dQZiSgyqqEIs5hTbnHgzCKhOtVOAzy25USqUIhD1IyrHtI9+grsZXKJaSpKKErEYoUgIe5TsgUKXD/5oAFXhasTlZLHvEweOw+XDLsVx+xyTEyl4UlbAzArYHjD98EMCRx5Zx0U/096lDJjSliwHFzBgMl50BkzGa2ymGRgwmckbmdgSAtAAQfs8Qf9TobZ62nXTB472jsJu/W9CcnCt7fwx+TtVFZr9LmlDyz7N/91sKO2kL/r3zq/kmImEoH01zthClOZ35dv6uUmL5KWiGIIgqJDlHs3GIjhXD1mOw+EohCzTibsp1irJxE0WuOaoo1Zi/HiOYLKAqzploizL+HTbHMxoeANBhDT4IBYxYOqUqBleTNqr4Ub9M3GBAigNCkRBxJvnvoo5G+biye//i4gYgaqoKHeUoTZUpz21CaqgRf/X3rgVAx7eHyfuOw6j+/0Gw3sfjH3K+2W4Ar6MFbCHArYHTFdfHcAjj9CbJHqzxC11BRgwpa5V7noyYDJeewZMxmtsphkYMJnJG5nZ4nZXo6xMQXW1CkVpHsmUPozJV8giin6oagSq2rMRJNUCUACUc63Kxm1HgIlS5Lp3d2e2EU1wVW1tLbgGU8eO+HrbN5je8D8E5AADpo7lMrSHGBOhJDJLlXNGnIjH4/jHcXdh0ogJmp3/+ubfePCbf+Oc/c/GqfudjD1L9sSexX3gctivrpyhjuPBbaWA7QFTael2BAJUoNJpK8d3frEMmDqvofEjMGAyXmMGTMZrbKYZGDCZyRuZ2hJDcXE9FEVEKESHe3BrTQFKhQOikGV6j1TfeCOO6ldxIwWOOupnXH75KgZMNtgOy+t+xv0VDyGMCAMmE/hbCAGKqEIoSD2KUot+CqkY1vsgXD/qGhzcexj2LNnDBKthE1iB/FPA1oDpmWfCmDIlhFiM32Cmv7UZMKWvWfaveOKJ19G3Lxf5NlJ5BkxGqmu+sRkwmc8nmVjkchE8iSGRaJ4GlslI+X2N00kgLgZFoXRA0iqTvJT81Gj06J8xfjwDpvz07q6r2hjYhFs33YWoGGPAZAaHy4ASVJKpimkc/k2nx0EGihxFWiSTz1WA3kW9MX/8HDOsim1gBfJGAVsDppkzo7jssjAaGjoq9pk3/tZxIQyYdBTTsKEYMBkm7Y6BGTAZr7GZZmDAZCZvdMYWAibbAdDrv3VTnDqjQKrXut112ocxgNLluDUpMHr0Cowfv5ojmGywJWrDtbh27c2IO+MMmEzibzWmQkwIUDtzzkACKFVL8MvUlSZZFZvBCuSHArYGTKtWSRg+vBbBIN/BTH87M2BKX7PsX8GAyXjNGTAZr7GZZmDAZCZvdNaWMIAIAEoB49a+AgTjygBwilxzwDRp0kqUlVn3BGKuwZTa454KfV+4ZLy2/bnId2qaZaVXCFAFFYIv9VS55naRL4eVDsXnF32YFXN5ElbALgrYGjCRk32+7YhEKEWOw77T2/QMmNLTKze9GTAZrzsDJuM1NtMMDJjM5A09bKHi1QRNCvUYLE/HoGivCgC983R9mS3r6KNX4KqrlqOw0Lp7hwFT6r4//4dLoLoBVeZT5FJXzeCeTafC+UQgg5rcalzFhQPPw6MnPWiwoTw8K2AvBWwPmIYOrcGPPxYQarKX5zu9WgZMnZYwCwM88cRM9O3r045a5WaMAgyYjNHVrKMyYDKrZzK1KwGgpjGKKYNPKJlOa6nrogBCHOnVwmcMmCy1iTtl7OrgWtz9y32IOKIcwdQpJfW/mCCREBeADFLl1KiK2w+bhmtHXa2/YTwiK2BjBWwPmK64wo8XXogjGqUQef4QnvpjgQFT6lrlrud//jMTe+7JgMlIDzBgMlJd843NgMl8PumsRQ5HALJM6XK9OjtUnl5PBdHppF3rRuoY4RgGTEaoas4xX978Gt4PfoyEmmDAZEYXhQFFVSAWpvc5rlgqxkPH3YczBp9mxlWxTayAZRWwPWAiz918cwMeeSSOUIiKfWaWx2vZHZCR4Rwun5FsObjomWdeQ8+ehRzBZKD2DJgMFNeEQzNgMqFTdDBJFCuhKBTJnMFtcB3mN/MQglAJVaX3RwSZuDUpMGbMClx5JafI2WFHXL38/1DlqgYkrsFkSn+rgNKgQCgQILhS/xzni/kw69yZGN57mCmXxUaxAlZVgAFTo+euvDKAF1+UEAjwiXIdb2YGTB1rZI4eDJiM9wMDJuM1NtMMDJjM5A09baE0sAAAPvRjV1UlCEINVJVPkGu528aMWY4rr1zBNZj0fBiacKztsUrcsHIaEsUSKKWKi3yb0EkA1LAKNaFCLE09iskddmPZ5MXo5uODHszpVbbKqgowYGrmufPO8+ONN1QkEnRSCre2FWDAZJXdwYDJeE8xYDJeYzPNwIDJTN7Q1xZBqIOqUh0mjmLaqWwMABVCp/TB1CMD9PWMOUc75pjlmDLFuoBJVVXU1dWhSxe+sdreDnu34gPMrH8bMU+MAZM5H4oA3R+gcnp0XoM7RSNVwBV2ofL/NqZ4AXdjBViBVBVgwNRCqbFj6/Dllw7E4yWpamjDfgyYrOJ0BkzGe4oBk/Eam2kGBkxm8obetsgAKgHQybKcDtakriBUQFXpxptXb8EtPR4DJku7L2Xjp626A2uxXku94gimlGXLTke1MXJJzeBkPxno594b31/xTXZs5VlYARspwICphbNlGTj8cDpZzo1YrNhGWyGdpTJgSketXPZlwGS8+gyYjNfYTDMQYBo//gCoqlmjXMwcZWJW25rbRRE7dCucIBM3UsDjqUUsRhqVsyDNFGDAlP/bISSHMWHplVAb7zkzYDKRz+UkXKJ7AVR7Kd2mxlSM6jESH14wK91LuT8rwAp0oAADplYEqqtTMHx4LdavL+BTU1rdQAyYrPLM8swzM9CzZxEX+TbQYQyYDBTXhEMvXVqAG274FUe4mNA3rZtEr1fpNOqvNMIUjthJKheC2x1CPM71qZrvpGOPXY7JkzlFLp1Hl9X6flH9FZ6regkRL+VggSOYTOJAqrVEcEkr6u1OEy5RalzChUQ0gT7FvbFsymKTrIrNYAXyRwEGTG34csMGGcOH16CmhqKYCDRx26kAAyar7AYGTMZ7igGT8RqbaYaKCieuuGJ/JBK9zWQW26KrAvRh0g9B8EFVOZJZOzoL1QCo0HeaH+Z09Yu5Bjv22GWYPPlnyxb5phpM9PpVXs6RaW3trLvX3I+f5KU7IAZHMJngMRgDlLgCsUDMKJPZE/XgqL5HYlX1ahzceyieOe0/JlgUm8AK5JcCDJja8efSpRJGjqxGJMK1B3aViQGTVZ4GGDAZ7ykGTMZrbKYZGDCZyRtG2kL1mOoao5nc8HgUxGIyBAFQVfulz4nidigKwTafkaJbamwGTJZyV0bGnv/jpQBt+0auyoApIxkzv0gBVEVNBpVSSpykAiKScCn1w+J2mZ9Ojls+5XuMePIITBoxHjcd8X+Z28dXsgKsQKsKMGDqYGPMnRvH0UfXQFEIMnEkU1IuBkxWeT559tkZ6NGDU+SM9BcDJiPVNd/Y27c7MWECRzCZzzNGWVQNh0OGLNPxRHTCXKAxkifDTzdGmWnwuA5HPWSZPuXxiWNNUh933DJMmsQRTAZvvZwNv9j/Ax7a/DjivvgOGxgwGecODR4lgBJnMSRZRjgeRpG7CDE5BhkyFKeiQSUqtp5xU4ByuRzrrlmObvfuiRfPfAYn7Dsu4+H4QlaAFWhdAQZMKeyMc8+tw4wZfHTxTqkIMG1vPLY4BQG5S84UYMBkvPQMmIzX2EwzMGAykzeyb4vDUQVZpiiewuxPntMZo3A6A5AkrsPEgCmnGzFrkz/yy3/wVWz+LjV+GDAZIz/BJTWkwuVwQhQcUBQFgiBAgQLZK0NwdgIqNTOZajeN6TUab57zKkrv6Yn1U1egSwFDc2O8yqPaWQEGTCl4/4knwpg6NYF4vDSF3nbowoDJKl5mwGS8pxgwGa+xmWZgwGQmb+TClgaIYhSKYrc0OYpeohtLVIfJXtFbbe2ysWOXYeJEjmDKxaMwG3NesmQSYr7YLtudAZP+ymuRS+FkgGjTaXB0whtpLZZQyJJ+c9KYdx5+Kw7vOwpjXzgZdTdt029wHokVYAV2KMCAKYXN8M47UVxySRi1tUy5k3IxYEph25iiCwMm493AgMl4jc00Q2WlE5dfzilyZvJJNm2hCCZVdUJR7FgYeTtEEVAUgkzcCDBNmrQSPp8161Jxke+29/Cq0Br8ff0DiBYmT49rahpgiqV7MiU/VjpSwOV2QS6guneNZe9CgOpWIXh0pEsAihNFeOn06bjq/evw46RvOzKL/84KsAIZKsCAKQXhFi9O4Kij/AiFuqXQ2w5dGDBZxcsMmIz3FAMm4zU20wxVVU6MH8+AyUw+yZYtolgFQXBClu0Il5IqO521UBTZhhFcu++ysWOXYtKkVQyYsvUAzOI8/93wPGZHPtMdcOwCqwIqhEIBcKS+MIJb7UIXGXDGnIhLce1esMflQVyMJ+sWpTFP6hZ1sqcCKEElGalETQUcYQdEUUSiINHJwXe/3BF04KET7seU96ZizkUfYVifobrPwQOyAqwAwIAphV1QWamgf/8qhMN8127HKwDXYEph5+S+CwMm433AgMl4jc00AwMmM3kje7aIYjVE0QFJsi9calLb4aiDIEiQJLulCe6638aNW4qJExkwZe9RmJ2ZguEgpqy5DgmfZCiUUQkwFQmpZ5wGAYUK7TsA0dfiFDUVcMVdkBMynE4H4p6EdvJagexFgVig1TRKQEJQDSZhk1myXOmAuIadgMkb8yISi6QN3lLaGTLQW+yNcDyEI/Y6DC+dOT2ly7gTK8AKpK8AA6YUNXO5KiBJBJj0DddMcXqTdeMIJpM5pE1zGDAZ7ykGTMZrbKYZGDCZyRvZscXhqNbqDskyp8k3KS6K9RDFuK2Lfo8btwQTJ67mCKbsPAyzMsu24Db8c9ujqFSrEHftPD3OiMmVgAKxqAUoamMiSs2jE9Y0IBUHlKiiRTIJXkFL2XPEHXA73ZCdMhKuXSN/1LgKd8KFkweeiB+3L8G6yPpdCpcbsbZ2x5QAJaJALE5SLsWvQCwVQQW4y1GOUDyERKH+0UukQ/+Cftjs34KqGzZlfdk8IStgJwUYMKXo7d69K1FRQW8unSlekc/dGDBZxbsMmIz3FAMm4zU20wzV1U5ceun+kKTeZjKLbTFMgRoAUmNxa8MmseTAouiHIMQgy1Q+wCwhEdmT0uqAiaJa/H4/yss5Ko92zYq6lbh/68MIOUKGpsY17dCUAZMM7YQ1+LDzNDUFWhFsemrq7uuKumg9JI+cjE5qrSmAM+GET/AhqkYR9xgLz9p8FCqAJ+qGDAUSRYg1A0z0s9ggQlEVoFi/+/nOCJ1MRyfSqZDiEv7v8Osw7Tc3Zu+JgmdiBWyoAAOmFJ0+dGgNfvyRnvHcKV6Rz90YMFnFu9Onz0CPHsXaca/cjFGAAZMxupp1VAJMV1wxGJHIHmY1ke3SVQE6LrsSqloGwKvryPkwmMMRgKpGoChdbXcD7vjjl+CKK6wbwcSAaecj8NvqhfjXlkehetWsRfdokTttnJKmRhprLVGAU0jUTlhT3HSSY4tGjCYCoDA1xktRQjQ28WAteirLjVLgurjLsUXaugOGNQdtlOYnSALi3rhuzLogWoAz9jsVLy15GeXecqyf+nOWV83TsQL2U4ABU4o+P+mkenzwgQdAQYpX5HM3BkxW8e706a+iR48SBkwGOowBk4HimnBoBkwmdIrhJjVAEMJQVa7D2JrUOyETRcLY5yYcAybDH3hZmeDT7Z/jme0vQva2EwFkgCVNqWG7DE0MiU5Qo/8UVXvvJjpEqIUdn1yngRqHAFDh8HaaFvlEAULeLNx4pKkapylKFOLkfU7EK0tfg0N0aOl8QoEAtUHVvmsJIo3RWm6vGwm3PmlyQoOAr8fPQXdfN+2Agu6F9q4dZ8BW5iFZgd0UYMCU4qa46aYG3HsvPUsWpXhFPndjwGQV7zJgMt5TDJiM19hMM9TUOHH55YMRjXIEk5n8YrQtyRPk3JDlUqOnsuT4TmcDFCUMRaFIL7oZl//thBOWYMIEjmCyiqc/2f45Xtj+Cvp4eqGPuze6u7phU3Qzlkd/RtQbM7Sgd2sa7QaYCK6EVTg9DsgUraQCqqRCIGiUQrCRBphEMQl06F54G9eIYQGyqBgLmIgNUdSVX4HgE+BSXBi717H435nTcfFbl+OjdbMRoyglsjXUyKVdSZUKoz70KOyBzZEtnYdMMiDQehUZ+3UbiG8v/8oq25XtZAUsrQADphTd9/DDIUydKgMoSfGKfO7GgMkq3mXAZLynGDAZr7GZZmDAZCZvZNMWGYJQBVWlKB17AJT01Q1BEBpsk0548cVf49RTKyxb5NtOKXJP/PJfLAh+h6g7BlWgo8uo+E8S4Ox2Ilv6Gz+jK3YBTAkkU9e8yCxFTwGUYDLlzhFxQEpIu9ZsamahM+xEAgkN/BjRqOg4RUlRVJIQFbTi47/ueSBm//5dPLHwKdw59++IuCM7AJgGvBzJouXU6Po/DLoAq2vWYlHVYkieZK2mtBv5N6zCBRe+uPhjDOkxOO0h+AJWgBXITAEGTCnq9vrrUUyaFEF1NRdD1G6rYDuAXimqx91ypQADJuOVZ8BkvMZmmoEBk5m8kW1bAhCEKFS1R7YnttB8TZCJIr3yu6TAbbd9hIMOCqOgwJrrtANg2h6txIMbHsU2tQKxXBW2buPRu+P0tHiyLhIBnzaLdHfwDKCBsqgItSiZ/kaAh0CNBnncu4IkZ8iJuBSH0+mALCga6NHgjg68iezQPiLEk/COUuFO2+8U3D/2bny87lNc+9H/Ie5J7BItpgExQdoZUUU1vhNF2Hjtai3a6bNNXyDoDKb8HEhrp2Lm4RilNas4uPdQfH7xRylfzx1ZAVag8wowYEpRwwULEhg71o+GBjotxe6NIrkqAfApSmbfCQyYjPcQncJTWFgIp5NPmDRe7dzPUFvrxPjxnCKXe0/kxgKnk6KYPJBljmZu2wNhAAEkj4Ki6sP51/beuwp33vm5VuPQqi3fAdO86vl4Yst/IRSISLj0qeejp6+19DGPADXeCJecmRMeGsORcEApbFYInJYcBUS3AMXTWMNJBQgwEQVKUGQQ8SCKNvLuDqLSWasGyKiOUgMwuPsgjOozEt9v+wHr6tdjyeSF+Grj17jwjUu1qKqWh3FrkVtUqomub2y+uA+PHv8gTh90Cq764Dq8uWoWwq5wShBMDIsQVVGrYXX3sXfiiuGXpbMU7ssKsAI6KMCAKUURN2+WMXhwDYJBvnPJEUwpbhoTdGPAZLwTGDAZr7GZZqitdWD8+CFcg8lMTsmqLRIEoRqqSuCEAAq31hXww+WKI5HIz4K6118/B0ceWWfZ6CXyWb4Dps+qvsCzlS9A8tFNUZM1ytILKBowEQvFTtd/0gp3U72hlgW+KUApQkfGAYqX8uiAIqkIcTGOuCuuieKIiigUChGRo0gUJFKCOLuoSXwoCLgdbsSEGEb1HIkPL5y1o8u8TfNx+ivnIOFJtBqhpdlOUjRL2SNgNnaPY/Ha2S9p49zy6a14bslLScjUQT0qLXIq4tDqPR2/71iTOZ7NYQXsoQADphT9rNKpnuI2jtrR9OIUuRS3Tc67MWAy3gUMmIzX2EwzMGAykzdyZUsVHA4VsqzA5fIikaAUKa7LtKs3EhDFWihK/p281717AA888D66dSu19Amt+Q6Ynt3wIj6KfLKjtk+uni1anZeYSoMCsSgJfzrdgoDqTEYitdYoqodOUFNdgJgQofroQ02yJ8GcM/ufhrd/fhdKURJ6pdsI6hQmfDhkjxH44pe52qltg7vth6WVy3Dyy2fCD3+btaW0mk2U4kegrak1Arg11yzTTn+j9q9v/o2/f3Uf4kI8GQVFWX1iY2pf06UK4Iq48PQpj+HU/X6b7jK4PyvACuikAAOmNITs0qUSdXVdifencVW+dmXYZgXPPvfcq+jevcTSb4LNrjMDJrN7SF/76uocuOwyjmDSV1WrjhbTjkASxQQUhW68cF3CXT4hogIARX3n13umyZPnYsyYKhQXU76PdZskSQgEqK6YAIfDoX3RKWRNX7Qyl6vxaC8LLvNPK2/DemFDxnWNrLJkNZGs4SS6Ra1IeFuNCl5TX+2kuebBlzLQS+yJymAVlOJmKXZpCuCRPBjebRj+NuYODO31a+3q3g/0R0SMJKFVDBBKdqdXBLjoS4NtzZovUYBbj5iGicPH7/jtlPenYmCXAdgS2IolVcuwsX4jKiPVO1IDfbEC/PnIP2HyiAlpWs/dWQFWQE8FGDCloeaQIdVYsYLy7d1pXJWvXRkwWcGzDJiM9xIDJuM1NtMMBJguvXQIYrE9zGQW25JTBSIQhCBUNT/TwTKV1uGohCxTKmF+1WH63e++wznnbEZRkTWLezf5MxaLIRQKaWl+BJlkWdbS5qgwMv3sdru1+oJWbZcumYyoj4oQWXUFKdgtAUpISdZQajyFrb2rKFpIi/xpUfhbDIqQFCnziCrKQnQk0++uPngybjzies2Mu768B4//+CTisYR2mlzYQ/XZdm0aIIvtDpjo9wcW74+5l37a5pIeWvAIbvv6Lm39RYkinD/kHNx73N9SEI67sAKsgJEKMGBKQ93Ro+vw5Zf0hqKdWwRpjGftrgSY6G5tBrG01l64paxnwGS8uxgwGa+xmWZgwGQmb5jFlghEMQhFYcDU3CMeTy1iFOSFLmZxlC527LPPdtx665fo2dO6NbiCwSAogqmoqKjNAyrohFQCTFaIYorJMXgcO9NUG6QgJi+fCrkTETm6bBYjB1EANahq97zbSo1LZ3qtFhKVZXI2FtxO4+091ZMi/am2k1tx46UznsXYAceiKlSNAx8fjoFdB2Klf5VWh2k3wCSpcMackAt3r5XljXgx+/fv4YAeQ1pdykVvXY5ZG96FG278ps8ReP13L6ezZO7LCrACBinAgCkNYadODeDhhynU27p3dNJYbgddGTDpp6VxIzFgMk7bppEJMNGbdEov4Jb/CtTXO3DJJRzBlP+eTmeFYYhiiAHTbpI1wOuNIBrNv8NRnnjiDeyxh9uyp4fG43FQBFNxcduQLBwOI5FIoLS0NJ0HQ9b7XrXsjygQC3Df4Lt2zL3Evwz/2vIIIgXRrNuTlQkbC2urjuQJdLo1CRBjohbB5vK4IDml1DJcFcATdeOIvodjccX3CEQbcMbgUzFz+ZvYo7gPfK4CrG5Yu8tJcTtspuLkEQFqUeNJd80W4064ceVBE3Hr6FtaXeLwpw6kRXseAAAgAElEQVTH2oZ1+HWXA/DBhbNQ6LJ22qpufuSBWIEcK8CAKQ0H3HdfCDfeSITdusfSprHcdruKYhVE0QFJyq87k3rpY5ZxGDAZ7wkGTMZrbKYZkoBpf8RifcxkFtuSUwUYMLUuP0V2BZoV+vZDECJQ1SIA9GXddskl3+DUU7dZ9hQ5SoOjCKXy8vJ2nUCvb5QqR2l0Zmzf1i/CY5ufggIFF3U/H8f1HKOZ+e62D/Cq/3VIHhOeIKeHkCHAITogFxizPlfCBTkmwy26ITpFhIRQu7WsqGC5y+GCIit46IT78OseB+LEl05DRIpq9+SVYDtpfFT2KdTGoZwy0FXtgjVXL2tVtfJ/9EZZQRk+vvAdDOy6rx7K8hisACuggwIMmNIQ8X//i+Cyy4KIxTgMnmRzOKo19WSZCp/reAclDZ9w1/YVeO65V9C9u7VPujG7jxkwmd1D+trHgElfPfNjtDAcjjBkOXnaEbcmBSQIQjVU1Qu3O4p4nCIUiiCKUQgC1fkhaGHNNLOBA7dh2rSv0bOndSPaU0nvpgimhoYGlJWVJYtDm6xNXnYt6tz1ECDAEXbg7wPvQGWsEk9umQ6/q+2Ty0y2jLTMESMiVEWFWrh7xE9aA3XUWQaK5CL09vYEBAFbQluToInqN7V8yy8BrrgLhc5CFDi9eP3cV3DkM8dgSPdBoGiyQsWHhJJAooBCpFpM3Jjq11oBcOrpjXox+eAJu0Uxvb7iLYx/exLeOm8Gju53VEer4b+zAqxAFhVgwJSG2HV1Cg47rBYrV1INJmvffUtj2e12dTrpGGIqDEmRTJwipJeueo3DgEkvJdsehwGT8RqbaQa/34GLL+YIJjP5JPe2hOBwRBgwteqIIIAGOJ0CJKmsWQ3LKBwOKoxO7x/oPZW507BaW9pTT72G3r19lk2PpgLflNrt9bZfV5TqNVERcLMV/H5p66v42P8Z4l4qHAStUDRBDqfoQMQVTUbc5Nm9TyEqQJXUrH4EcUtuJMIJXDl8Ir7Y8BWW1CxtkwtTsfAF47/EA/MfwgerP8Lb572Go587HsfuMwayLGHOxrm7X6sCFAEllrQBMGXAl/Bh/NCLceeYW3P/dM8WsAKsQIcKMGDqUKJdO6xdK+PQQ2tQU0OAiXN9k+rUQRDiUFWKZHKmqSh3N1IBBkxGqpscmwGT8RqbaQYCTBddtD/icU6RM5NfcmsLA6b29ac0HoIAraVZxSAIfqgq5cnQwSHWaRMmzMOJJ1aaNn2sIyVTqcPUNAal0/l8Pi1dzgxtQ2QTblr5FwjFwi4RMQRfBGd+UCUquq3GG09XE5O1kbQT11qpVWS0T9wRNy4d/Ac8vXR6Mi2vjfvJRbFCfHf5Vxjz3Ak4Z8hZmLX6PWwPVmKfsv5Y37AeYWek1VP9FL8CsbSdCDkVKJaLMLT7QZhx9ovwOvmwJaN9zuOzAp1RgAFTBup9910Co0fXIBJpfjcug4Hy6hI/gEjjaTHmeAOSV/JmuJjnn38F3bpxilyG8qV0WSppBikNxJ0soQADJku4KctGBuFwRDmCKUPVRZEioekTq7WimAYN2oqbbvoGvXpZ42YjFW6mk+Pou6Io2nf66tKl41qaVPA7Go1q0U4EmZzO3N5MvHHlX7BR2aTL6WkZbltjL2uM6hFEQUuHc7gcycilXGSUKkBBtACKKiPqjrVbi8kdcmH11ctQ4ilGXbQe/R7cT9NJFMRkNFkb9muAqZgoWvuyUtHvMkcpbjjsOlx+8KXG+oBHZwVYgYwVYMCUoXQffRTDiSfWQlXphXnn0agZDpcnlzUAoHB41sQsDmXAZLwnGDAZr7GZZggERPzhDwdwBJOZnJJzWwgwxRrrEebcGIsZQHVkKgDQSXPWS7N//vmX0aVLianS5Cj1jQASFfJu+qJ/U5ob1VGitDj6mb7Tv1ONSiI4FYlENEhFgMnj8aR8bXubksAVjUsRUjRmKu3Otfdgufxzu7AjlXHM2keLVpKSdZa0SKaYmhKAMWI9NH+JUIyA0JCsv9ReCwDVN26GQ3Dg2o/+D89+/wKcDqdWI0uSJcCNVk+SUwONp+GlwC3dERf++f/sXQeYG9W1/mdGZSVtX3dCMaa5YMqD0EMSnIATm+ZQgjE4oRhwqA6hBQi9hE4oj8QvgE0xEFoIgQCBAIEEMCFgMG6421u16nXK+85o117bW7TSjGZGOpcoK2tvOfc/d6XRP+f8Z9LtmD7xZDO2y3MyAoyAAQgwwVQEiE8/ncTMmRGk00SouIuYqZyG5vQWAKpMwiGsVnuWCSbzPcAEk/kY22kFJpjs5A272BKDy5WGLFOaOLfBIUBaTBEoChFMzmp77rkGc+b8G8OHWxFW0jtWRCRROhtVfSPyqOeDSCWjGkU0kQA4EVgU1UTEEM1P/+6OkiLSiHSb+iKwiFiiB42jB0VT1dbmR9Y9te5ZvBT9S3lGMKldmkTVoi04VzEmQHRLkL1y/8dHA6S4hPZL1+n9Rt25M2RVht/jQzgdyZ2PvtL7YhrgFfL6KkWE15Xf/hV+dcglRh1nnocRYAQMRoAJpiIBffDBBK64Io5IhEWuN0NJqXKUMlfLOlVFnq9ihzPBVCyCA49ngmlgjMqpBxNM5eRNo/ZCItYZJpgKgFMUw3q0Te6mlLPa3Xe/hJ13FgyJ4jFy58FgMK+0NyPW7NZxIrKJyCwimIhson8ToUC+pWgnIrwoYopaT2LJ7XbrkUtESqXTaX0O6jtQe6/1A8wLPY2om25ollcTUyJAJJOf/i6sbbqmVVLILzVPy6XSbbjkG/xj9Xs45qkT8NXs/+CIxydjQ3SjHv0kEInUSxqcEBeguYhk6n+/akyFpEk4buzRmDv1YWvB4dUZAUagTwSYYDLgcNx4Ywy33JJCIkEkk/3KuBqwxQKmIOHOECQpAFnminsFAGjIECaYDIGx30mYYDIfYzutEI2KOPVUTpGzk0+st4UJpsJ90NJFLjlLu3Hy5M8xY8ZyNDTYT3+JCKaGhgad4ClVIyKJiCOKQqKIpZ6pbtFoVCeciEyi35Nd1KcnkUTEFEVeDR06FJTi11+qHM2xOroW1667CXJggKiaUgGQ7zqkd99fJmh39FIeekT5LllMPy1BYUnIEUMDNZUSXYdiyezPN/Wsv3WEniLX6GvQo5lCyTAkl4SslN1iTjEhQhGVviPSMoCmaJAgQc7IqPXWYu3FywayiH/PCDACFiHABJNBwP/iFxE8/riMaHRgsUSDlnTANDJEsQOC4Iei2CeE3AHAGWYiE0yGQdnnREwwmY+xnVYggmn69AnIZrmKnJ38Yq0tTDAVhn8GotgJVR1e2HCLRtXUJPHAAy+hsbHGVtpL3XB0dnairq5OjwayS6MIpUgkokcrUUpdb40IJiLG6Cel1vUlJE5E1guJV/BG+9+RdFPEvDOarqkU1+ByS1C9OeJm6yakBAiqYIvoJbJNF9+u7RLoHghmBRjt2Qmfnv3hpp7vrn4f5/zlArSmWyG7ZIAk17KA4N+SsHKlXMhq2V71mXQ7IirckhtelwdJJYUdqrfHZ7P+PZBF/HtGgBGwCAEmmAwEfsaMMF55he7CUHU5bjkEVEhSuy6ErijOqhBTDh5kgsl8LzLBZD7GdlqBCSY7ecMutkThdmeQzbIG0+A8QulNGQDOwm327Hfx3e8GUV1tP51JSjOjCCAimLpT0gbnE2t7U8od6TuR7TU1vd+YfG39G3gm/DySvpS1xg5ydUoDU0VVJ1mIbHJ5JageLVddjZoCUApYPtXUBrl0Qd21jAZ6iKQFlUcjIfKA6sf6S77Re2eUDN5Z9R5eW/E3PPXFM0giuQ2x1D2tliRQtiWeeltWy2r4duN++Nupr+RhFXdhBBgBKxBggslg1I84ohPvvy8ik2EypSe0LlcrqHyELDP5ZvCR63c6JpjMR5sJJvMxttMKsZiIU07hCCY7+cR6WyJwu2VksxzBPBhfCEIbNI1IBPsRNX3tY+zY9bjssn9i2LCakqag5YMrEUtEMFVXV9tOFyof+7v7ULQT7aVbn6nn2KWR5bhu5S25CJ88Ko4NZl0z++pETUbcLHKtQtc2UhVVP/6kT0TaS3oKYSCPdDQzje2eOw5obk23jSKMlKwCrYZCkPpoRBDFBCw/fxFkVcGu909AoMqPBBFLLqHf1EAS7qbIJqoy192o8pxOvvWEQ8iRc+Prx+GfP/t7KVDgNRgBRqAABJhgKgC0/oZks8Ahh3Tg8889SKc5LawnVqLYBlGUIMt8EW7wsetzunnznkZTU53tLoRLtf9SrMMEUylQts8aTDDZxxf2sYQJpsH7QoYgtEPTRgx+qIUj7rjjFeyyi9KvRpAV5lH6GekYEbnkxMilrTGjvaztWIcPUx+hXW7HhkwLonIUrZm2HCGTjyaQFY7oi3uJajp5srXdFPUjZkVo0HRBdD0dzQ6tSwuKUtn8ih/H7X403lvzT6zJrs2RRX20qkwV7vz+rThlz5NwyvOn49U1r+flK8JByAqb0jrJ/7mmofupptLzzQRX66Vr4JUGUAW3A5ZsAyNQgQgwwWSC01taVBx2WBDLllEljIAJKzh3yly6HJWjJZLJJndpnAvngJYzwTQgREV3YIKpaAgdNQETTI5yV4mMjcDjkZHJ8M2T/AGPAyD9nCH5D7G456RJX+L007/GkCH2ua7rjvYhvSLSLSqnNnflY3gj/naudD0Fs4hdFcgcdukopkVABtRA31XhdDFt2uZW2kRW+VMnfDICRlQPxxE7fQ8fb1iIXRp3xtvr3u1X94oitQ4ffhheOvlZfLD2X/jJs6cg6TNGJ4sil2rkapy+16l4atEzWHHBV1bBw+syAozAAAgwwWTSEfn6a1knmdrbqYKa/aqMmLTtvKaVpA5omgpVpYvx/spp5DUdd+oHgXnznkJTUz1HMJl4SphgMhFcG04dj4v46U85Rc6GrrHQJCaYBgu+INB1AEUfOKPKrM+XwQMPvIihQ/19ik8PFoNi+yeTSb1yGwln91d1rdh1rBp/xZLfYKW4qt+IGatsy3vd7qpwAdFRKX1CNMfiBbx+pJFBRs1gu6pRWBde37/od1ea3PpLVsDn8uGEZ6fjgw3/QsKVyBXZJp3vhAahVoCeFkekWlX+jKEn60GVWoV9Ru6FF096Jm83cEdGgBEoLQJMMJmI94cfZjBpUicSCdJjco7GgImQ9Ji6E4KQhaYRyeSgRPrSgGPYKkwwGQZlnxMxwWQ+xnZagQkmO3nDLraEUVWlIJXiCKb8PEKRHC0AKD0u/y+X+c1tfC8il2bPfg/f/nYENTUUmW59i8ViIEFsp+st9YfkrEUXIOKL5ogJhzbSVQKRTKQZ5aBGQtp6KlyPP89Ayo//GbkP/rH+/X4jrQJZP373w3tw7B5T9R3f+N5teOiT/0XCldRT3AgTrUrTAxgDVQHEPRTNmGejSLC4ijkHXYRrDr8iz0HcjRFgBEqNABNMJiP+5z+ncfTRQQAjTV7JidOHIAjpLpKJYqC5GY0AE0xGI7rtfEwwmY+xnVYggunkkydAlkfZySy2xVIEwvD5FCSTTDDl5wZKmYkBGJpfd4t67b//NzjnnE/gdqsQRQGNjbW2iAamyCV6OLVSXD7uJD2iUz7/OYQ6+xOQfe2HUrqQgB6tUw6NoocmNkxAOB1Gc6IVESHSa3QZpckdveOP8fixczdt+7mvXsAZL58DwS1gqGcowpkwbjviRvzyjSugVudPvkkxCW7RhY1zVpUDpLwHRqBsEWCCyWTXLl0qY999g4jHh5m8klOnj0D/BEYDABbrM9qLTDAZjSgTTOYjau8VEgkBJ520JxNM9nZTia0jgklFMkmfY9wGRqADokhp8vYmmHbffQOuuupdNDXVbhIfHnhvxfVIJBK6SHd/KW90U8Pn8zm6UtxAKG1IbMTlK65FtppKizmzCXEBqqhC8JUHwQQFcKfcuOWI6xFMduKx/85He7oDaSm9ZSICFcZLebchgT7Z8CmmPjUN9VV1GFE9Am+f/hq2u2sMEp5EXmoZrrQLFFl1zv+ciRu//xtnHgq2mhGoEASYYDLZ0a+/nsZPfxpHZ2d/dzZTFZ5CR3cyo10kE6cSGnkkiWAaMoS/9BiJ6dZzcQSTmejab24mmOznE+stCsHv15BI8Httfr7IQpIoTV6ALJPIt32/gJ9zznv4znda0dBQGgHtzs5OHcK+dJWIgMpms3r0Ujm3Bev/hJc6/gKtZnPVMCftl6J4xIwIrdqZ9veFNe3LAw+88CKRTmBY9VAEE53QJA1Zd3YTUVSdCWDulIfxwzGTtpiqPdGBIf4mvLv6fZz76gVoy7Tnxg3wFkDrNggNiGfiaP3lGicdBbaVEahIBJhgMtntDz+cwEUXZZFO93UxoEEQmuH1itA0H9Jpyu+vxHQxCpkPA6hlUXQDzyQTTAaC2cdUTDCZj7GdVmCCyU7esIstIUgSoCj1djHIAXZocLlC0LRMF272jGAmgumIIzpQXW3+za9oNKpHL1FFONJYoiglevRsoRCRmf6yjl6i/YYyIcz66kKI1WJe0S12O/BaVAM8gOC1L3laNGYaoCkaKLKJyDQBAkSPCNkt65FGp+5+Cn43+a5el2m4bSREtwjFpWyj9bTNAJo/IeqRT9/b6bv4w9EPFm06T8AIMALmIsAEk7n44rLLorj9dlIo7PvuV21tEDffXIW2NgUPP5xCIgFEo1R5rjR3zEyGYBDTpyEInZCkasiyMyrLDGJzlnSdP5+qyPFddTPBZ4LJTHTtN3cyKeDEEzlFzn6esdKiUFcUTnlHlZiBsNsdRTZLIr90vVNjxhIFz7n77m248sq3MXRojenaSyTYHY/H9cgkURT1KCUinKqqqnRCiRr9nrSJamrshVPBAA8w8Ol1z+G12JtIe9NmLWHKvGJa1KulqYH8tYVMMaSUk2qAP+vD9tXbY3Hb1/B4PfALPqy+aGmvVry+4k183b4Eryx9FR+t/wRiP1X2qrPVOHrMj/HkogXovGxjKXfFazECjECBCDDBVCBw+Q773vc68c47dOdLAkAfkr1dGMQxc6aMP/6xDs8/n8Ipp4SQTtMFBUXzVFqTIYqkz+CHLFfGRZSZHmaCyUx0c3MTwURfANzuSow8NB9fu63ABJPdPGIHeyitiW4kMcFUmDdSEASKAvNAlu0jlH7dda9jr71S/eohFbbfbUfR5wiRST21l2RZ1kkmj8eDQCAAil6in5XyWUNk2hlfnodU1VYaP0aBbsY8VDEuqvZLmJixrC3m1IAapRoHjzoIwwJD8fh/n8Cff/onHLbDIX2at6j1K3z/8aOQ9feSJqcBQlLAkaN/gHdXvY8Jw8bj9VNftsVW2QhGgBHoHwEmmEw+IXV1LYjFVOyyixuRiIpEwoVIhC5CiXDqblkMGdKJWbP8uOeeBOJx+r09w8VNhqtreqrY0gZB8EFRKpFkMw5lJpiMw7KvmZhgMh9jO61ABNMJJ+wJReEqcnbyi7W2MMFUPP4yJCmki39ns6TLZG1t+kMOWYWzzlqI4cN7jyQn8iOdTuuEEEUc5dOIMIpEIjphVF29OUqb0uGofHtvkUmKougkEzVKn6uU6KVuPF/d+Dc8F34RSS/JKNi/iSkRIJLJX77RS1pKg1DVd+qfL+vD/wzdB3f88Fbs3rRrv06b+vQ0vNf8z1wqIaXcyRrciltPu8soGf21nRtGY2VoFSbvchSemvao/Q8BW8gIMAJggsnkQ/DVVzLGjXNtWuWqq2I6iZRIbEki+f2tSKdVKApVVelJPplsoI2nd7laoaoeqCrrWhTqJiaYCkUu/3FMMOWPVTn0TKUE/OQnTDCVgy+N2wMTTEZhKUlhaFoKqkrXSObrHvVl94MPvoBvfculRwtRahpFDvVsJMZNxBIRTSRWTo/a2to+U+ko5Y3mIXKJiKnuqCQikIh0IuKItJd6a7QGfc7018co/O02D+Fz8ZLL0epq00vc27kROUJFkYVae9tZFIYqoMU0SC6pXxLNnXFjz8YJeOmkZ1Dt6V3yYt7nT+LSN66A6tI2iYZXuauQltMQPAIkTUSjuxEbYhtx5JgfYMFP5hVlOg9mBBiB0iHABFPpsN600quvpjF9egipVACpVO6NNxAIYeedZSxbVrXpNQtMs92SFMkkipKtwuZtB1I/BjHBZL63mGAyH2M7rcAEk528YRdbiGCiG0MccWuMRxJdRT+I1Ck9plde+RbGjWtHU1MdiOCg93gikIhsItFtiiQKBoNoaGjQX6c+yWRS100iIorIo56NCCWq/kZjKQ2uO5KJ/k3PiVjaWszbGBzLY5b3Wj7A3I7HkfbZW4tJiAtQRRWCr4wJJjpSSo5k8lf5kfQk+6wA58l6MKZ6NJ4/cQFGVA/f5jBOfuIYdKY6oaiqHqHkcruQElM5IlFGjqyDgB0bdsB/zv5XeRxm3gUjUCEIMMFkkaNbWlSccEIIn38uIBwO6ATTtGkezJ+fhKrSG3F+IdcWmV/SZSWpXRdQVRTSZijzD26DkWWCyWBAe5mOCSbzMbbTCum0iGnTJnCKnJ2cYrktQQAUfVJ6MsTyrZtmQEbXZaIbTIrSZNoqvU08dGgcN9/8VwwdmtPVI/KIiCMiiogQ6k6Jo4ilno0IJiKSiIDqToFLpVL6eNLp66mv1C3iTQQVEVXc+kaA0gevXXoTlmK5Htlix6ZlNL2Smlat2dE8w22i/dajDhk1i6Q72WfihZSSsGNgByw8+4M+bfi//zyG//10LpZ2LNskU+tNe3Hrd2/ElW9dgw1zvjHcfp6QEWAEzEWACSZz8R1wdqoyd8cdMUyf7sPatSpGjRLx3HMCMhkWC+0JniR16BoFqkokE5NvAx6srg7z5z+Jpib7iKbma7eT+hHBRHeft75r7aQ9sK35I5DJiDj+eCaY8kesEnoywWSOl1W4XCFomtxFMpVKPiCDAw9ci4svXqhvi1LU6utzqfrdJBK93/cWdUTXKUQoERlFkUnUn8im3j4fqHIcNf7sGPj0fBlajFvX3gW5mkJb7Ne0qAZ4kNMSqpBGaXATGybg89ZFyHgzEFzb7p0qwN15xC04cfxP+kVl9qsXYcGS56BUKboO006eHfHZrH9XCJK8TUag/BBggskGPh0zpg0tLSIEQcO++wp491266CAShe5qbRlqbQNzLTShE4KQhaYRYdK7VoGFxtlyaSaYzHcLE0zmY2ynFZhgspM37GILE0xmekKSolDVODSNIoaowq65rbo6jCuvlHDEEV9h+fLlevRSz+ijfFYn8og0l4hcqpSqb/ngUkyfe795EAuz/0HWYy+SSUyLekqXGihfYe++/OZP+/GTPY7D/M+fguJVtoww0wBX3IWNc1bCJfZ9zf7Iwrm49t0bctUCqdZ2thp3TbodPxl3XDHHhccyAoyAhQgwwWQh+N1Ln3deGA89RG++Ch580IW2NhU33phANjvMBtbZzYQQBCHdRTJxWfiBvPPEE0+isZEjmAbCqZjfM8FUDHrOG5vJCDj+eBb5dp7nzLSYCSYz0c3NTVXEwl3C32YW/tDQ2LgWTzyxAolEp04sUcobN+sR2JhoxkVLL4NYI9onkJ0qxkVViAGxMu97dukx3X3U7bjpvdsQRQwZVy4yj9LojtlxCh479g99Hp53V7+P4585GYpf0X2qZTWMrd4dH/78H9YfOLaAEWAECkaACaaCoTNu4N13x3H55QrozvjVV2u4/voaXWBy8WISALeuiopxOzR6pkhO/U+P8PIaPXlZzccEk/nuZILJfIzttEI2K+DYY/eEqo6yk1lsi6UIdHRFG9dYakX5L06RK6TJSDhvWdXNqL3vt98KnH/+QtTVeQcdtWSUDTxP3wg8unY+3gi9DdWn2qLgspbQdNFroaZyUuO29g4RSdt7t8dzJzyJs/58HhaHvobslVEn12HulIdwxOjv9erQtngb9v/DYQgJoU0VAv1pH/4w5WFM3uWH/GfACDACDkaACSYbOO+VV9I4/fQ4gsEqHHtsBi+8UA967aSTIkgkhtrAQjuaEAMQ7SKZmITry0NMMJl/dqnENFUGYh0N87G2wwpMMNnBC3azgQmmUnmENJlkPUPKnCimY49diJNPXom6ut5Lq5dqn7xO7wjElQRebX4dr3T8FYJbRNqdtpRo0lJdBFOgcgkm8hTpMQ11D8U9R92Ohxf+AR+u/zfcghurL1zS51E+cv5U/LfzC6RdudQ4Iqr2adgbb5/2Gh9/RoARcDgCTDDZwIFLlsjYf/8gotE6iGIQU6b4cPHFftx+exx//StpMJlzp84GWy/SBIpiomgmEkT3FTlXeQ5ngsl8vzLBZD7GdlohRzBNhKqOtJNZbIulCDDBVDr4Y5CkJBTFnJtvtbUJPPjgS2hsrAdVeONmTwQyagYvbnxFJ5pEj5QjKSzIZNQJJhUQ/HxWtLSGerEOmqrBI3mx+5Dd8MpP/9TrAfrJM6fg/Q0fIO1JbyoOHUgH8NTxj+GwHQ6x56FjqxgBRiBvBJhgyhsq8zpqGiBJG6FpI4jD17UG6usTGDJEwKpVMmSZtJi4clrvHkjppYw1zbyQefM8b/7MTDCZjzETTOZjbKcVZFnAMccwwWQnn1hvCxNMpfNBCpIUgaKYp1F50UX/wOGHd+qRqdzsjUBaTePFDa/g5Y6/6BFNJDRdystlJph6OR+kdZ4gvk/C5Yf8Er88+KJtOu39vwcgkU2gNd4GoVYAkVOTtvsenjvhKXsfOLaOEWAE8kKACaa8YDK/07e+1Yb160lTqGelhRRcrghkmSJ0WGuoby9kIQhBSJIfsswaGD1xYoLJ/L9dIphICHawVYbMt4xXMAMBJpjMQNXpczLBVDoPKhCEtq4bcuaseuCBy3DuuZ9i2DC69uJmZwQ0TcPv1zyKd8P/hKzJEChVrUSRTJqsgTSYBLcAwVd5EUxqTIVY3cvNb3suNTcAACAASURBVBXwpN0YXTcaTx7/KHZuGN3rETpg7mFYEl+m4+dNePHXU17EPiP3tvNxY9sYAUYgTwSYYMoTKLO7HXxwEB9+SOV3+Y5ZYVirEMU2CIIPikKljLkRAvPnP4mmJq4iZ+ZpYILJTHTtNzcTTPbzifUWkfA0fXazbk9pfLERAEUwGcMkCIKCiRPX4KCDNmDixBYEAgqqqkTU1rI8QWn8WdgqX4S+xMPr5yIsRqBUKVAjqp6qJrgMInuUHnZtNSVF3FDFM8EjQKgyaL3CYLBmlAKocVWPFuuVZKJ8jLQGpIGrD7scc7aKYvrDp3/Ede/fhJg7rvc7eNiBqJKq8PxJT1uzH16VEWAEDEWACSZD4Sx8sksuieDuu+liiS9oCkcRcLlaoapeqCrfecwRTE+hqYki47iZhQATTGYha895FUXA1KkToWmswWRPD1lhFRNMpUSdbiapKl0r0U25wtuRR36hk0pjxgQhih74/RLcbjckyRjiqnDLeORACDy+9in8rfNNyFXKpgpkQkyA6lU3/XugOfr7vTfjhVfzQNEUPZWLxCu0rv/oHxVLLG0FmhqlfDhArOldxkNLarjh0Gtx/rfP3TQylolh1/v3RMqb0gkqKS5hdP1OCLgDeGfm68W4jccyAoyATRBggskmjnjwwQQuvjiLTIaJkWJdQhefouiCLDOxwgRTsadp4PFMMA2MUTn1YIKpnLxp1F6YYDIKyXzmcbs7QWL7xVSS23XXFlx99Tuoq/PppBILeueDvPV9VsS+wcPr5qJVa0fGm9kkEK2THHERiqAMLLhNbBG1fgKPKBqqpqoaMcRzEVEsg9qn83WSSeuKZNoKpyatEbd+90b8ZNxxm8Zf/Pqv8OSSBci4M/BkPZiy04/w3FfP4+Oz/ondmnax/pCxBYwAI1A0AkwwFQ2hMRO88UYaJ54YQyjUZMyEFT6LJNEFvwBFofSwCgxf7vL/vHlPYcgQJtrM/HNggslMdO03NxNM9vOJ9RYxwVRaH1AluRQUZUjBy+6wQweuv/5tDB/OaY0Fg1jigS9t/AuebHlG1zuiCKJtWhZACnoEk1bVzSJt2csje5BJZOBxe3IE1dbEkQJoGQ2kr9RXVE6Jt+2I5UiPiarpiQEKSeoyWQM8STdeOPEZHLz9gfqLCzf+B0fNPxpyQNZJKSKnFs/+DKNqOCLYEY5mIxmBPBFggilPoMzutmqVggkT2hGPDzd7qYqZX5I6QAKQqkokU2XefiKCqamJyy2beeiZYDITXfvNraoCpkzhFDn7ecY6iwKBNsTjPtZgKpkLugugFF5JbsSIMG677XUMG8aajSVzW4ELbUhuxP+u/T+sltci7U33fzmnAkIyRz5pPgqryS1KpJFPqcLYIWMxxN+I99b8E0k5pUc70XUistBJJWq6aLe7dGLhBcJiu2FSUkI2k4VYJcIn+pBMJnHqxJ/iikMv3UQgvbL0rzjjz7OQ8WfhzrhxxoSZuOWI6223FzaIEWAEikOACabi8DN0tNfbjEyGCKbKjbgxFFCqyefqhKJkoWlEMvWs0Gf0Svacb968p9HUVMfh/ya6hwkmE8G14dSqCkyZshdrMNnQN1aZ5Pe3IZEgPSDWUCyND/qvJFdbm8Ixx3yCIUNkvP767vjqq22jIxoa4rjzzr9g5EgmmErjs8JW+VvLW3i8+UnIXgWCN/9rYyI75KwMeAC36oJLcCEjZ+D3BRBVonram6ZoII0gPQXOlSOWKvReZN7OoUglt+CGW3LDJbn0n6RTFdbCOUwTOfHz8/Y7G9d972p4JM8Wc6+PbMA+jxyItJqGoAl47Jg/4Jg9puS9PndkBBgBZyDABJON/FRV1Yx0mi5S+YLHWLeEIAjpLpLJbezUNp/t8cefxpAhTDCZ6SYmmMxE135zM8FkP59YbRETTFZ4YNtKcj5fFscfvwhHHrkEXq8HbreAcFhBJOLGa6+NwXvv7YZYLPeF1+9P46GHXsCwYfVWGM9rDoBAKBPGI+v+iK+Si5GmVLYCdNe1lKZXKNOJIw96ry5HGtWVGeBe0BnUK8OpxMe54NIkpOUMXKIEj9uLhDehz6lX10sKmHfcXEzZ7UfbrLPL/eMRTHbCI3qQlJO4/NA5uOLQXxVkDw9iBBgBeyLABJON/LJ6tYIDDgiipaX46ig22pZNTAkDSAKgSKYt76jYxEBTzGCCyRRYt5iUCSbzMbbTCpRN8eMfcwSTnXxitS1MMJXeA71VktthhxBuuuk1NDTUbFEJLpvNIhaToapJfPrpKLz22q5YunQkHn2UInzpmoCbnRB4ZNX/4V/RjyG7ZWS9sp1MY1t6QcCb9mKnmh3wTWwVsh4SwgJAwWMZN+74wa2YMfGULUZNmvdjfLrxP1BUBbf/4GbM+p8zGFdGgBEoMwSYYLKZQxcvlnHIIUF0dtYAIE0HbsYhEAMQBUCi11XGTWvjmZhgMt85TDCZj7GdViCC6Uc/2gsAi5LayS9W2uLztSKZpBtDnCJXKj9Q+rssU+jJ5sq7++yzHuef/xFGjuz92klVVWQyGYRCMmIxFxoakmhq4iIYpfJZPut80vkp7lh9n37526uQdz6TcJ/SIqCLeXsQcPsRRGcuYqxL92rvhol457S/bWHPb965Aa3xdjz443tLayevxggwAiVDgAmmkkGd/0ILF2Zx+OFBxON04VQZREj+6BTbM95FMhG25U/gPfbY0xg6lFPkij01/Y1ngslMdO03NxNM9vOJ1RblCCaqRkYp7txKgwDdMKIH3YzLEXs/+MHXmDXrSwQCAxN9FNWUSqVQXV3NGoWlcdiAqyyLLscNK29DxpftPZ1twBm4g1UIUFrcUGEIIpkoMr6MLiVLrx085EC8esqLVpnF6zICjIBFCDDBZBHwAy373nsZTJoURCZD+gBMMg2E1+B+n4IghKBpmy9MBzfeOb2pipzL5YJUgH6BU3YpCPkLf5qxJ/qiQk0qZ5ANAk6v1mNhi8clXHrpfqirI+GNwtvKlfQFtjyFO9yVJVNX+CHoMVKWFWga6ycaAmbek9DfcBKimICmqXC5JPzgB6tx5plr4POV/82jvGFySMfWdBt+vex6RNxRjlxyiM+2NpOqwu1aMwbfRFciKaQgZSUcv9sx+P3UBx26IzabEWAECkWACaZCkSvBuNdfT+Ooo4KoqZHgdrsQi0nIZKgSGrEFTDoV54IMRLETohiALNOd5/Jse+21GLNmrcLIkemSbNBqAsHoTeazn3Q6jaqqqkERTFaTYkbj5JT5iGCaMWNvyPIQE022lkQzcWMOmbr0+ItiHKpKn8ssGG3NIcnC5UpC0+IYNy6C229faY0ZvGpBCKSVjE4urcW6QVWKK2gxHmQeAhrgTXrgEt3YZ+RemDzmSByyw0HYa/iem9ZMy2mE0xEMCww1zw6emRFgBCxHgAkmy13QvwGZjIblyxWsWCFjxQoFn3ySxdNPp6AoI2xuuRPMUyCK7RAEHxSlPCv3UWXCO+9cgp13JoFzbmYgEA6H9ZQMihTjZm8EolEB06fviWx2lL0NZeschgBp+5EYMev5WOk40mU67bTlOOGEDivN4LUHicB1y27BcuUbyCzoPUjk7Ned0uK8WS/2G7UvEtkkEtkEEpkEOlMhELmUVbOgG3dLfvE5RlQPt98G2CJGgBEwBAEmmAyBsbST7LJLO1asIEKkcqqhmYmwy9UKVfVCVTeLhZq5XinnZoLJfLSZYDIfY6NWYILJKCR5ni0RIG0/ihLlimRWngyfbyNuuGEpxo/nGypW+mEwa/9u5f/iw+RHUH3FpS0PZk3uay4CWkbTNZggCPS/ruddP0k1Ta7G7d+7GSdPOMFcQ3h2RoARsAwBJpgsg77wha++Ooobb6TxpCHEzQgEXK42CIIL2Wx53YFmgsmI09H/HEwwmY+xUSswwWQUkjzPlggQoZEA0MTAWIaAAre7BS+//LllFvDCg0PgsbVP4O3ou0iTKDS3ikGACKijd/wxHj92bsXsmTfKCFQaAkwwOdDjH3yQweTJEUQiZuqIOBCYIk2WpHb9FouilM+XBCaYijwUeQxngikPkGzShQkmmzii7Myg6KUIANYVsc61Key++1rcc88K60zglfNGYMG6P+HV0OvI+LO5CBdulYOACtTKtVh94ZLK2TPvlBGoMASYYHKgw5culbHHHm3QNLqYZd0XI10oSR16friqUqqD86tEMcFk5OnofS4mmMzH2KgVmGAyCkmeZ0sESH8pCGAYA2MRAh5PGNOmLcFpp5EfuNkRgQ3Jjfh35yd4N/w+NqSbIdaI5XCZZUeobW+TN+nFKyc/r2s1cWMEGIHyQ4AJJof5dO1aBQceGMSGDVQSmUplczMaAZcrCFWVoaoUyUSVgZzbmGAy33dMMJmPsVErMMFkFJI8z5YIkH5MKwAuvmHVyaitbcXlly/CPvsUn26lqirofV0UN99k6q78uXUF0K1fz/ff3Tj1NV9PHAfq01tVUrtUKl2dXIN/BT/G++EPEZLD0NwaZJcMwcVhS1b9rVi+rgJoMQ2z9jsDt026yXJz2ABGgBEwHgEmmIzH1LQZ29pU7LdfEGvWVAGoNm0dnpgQCEEQ0tA0imRyOxYSJpjMdx0TTOZjbNQKkQhw6qkTuYqcUYDyPD0QaAZAVZH4i3PpjgVV7/Pp0caC0IJnnvknqquNuTYKBoN6dVBqFNW8ddv6tYH60O+7+/TWtzfM8pmzL6x7G2sEUTXQHGTPN+lV+Cz2Of4V+xgxNQ7VpTKpVLo/CtuvRBpMI1zDoagKlp2/yPb2soGMACMweASYYBo8ZpaMiEY1HHBABxYvZnKpdA4IAyDxViKZnFmxjwkm808LE0zmY2zUCkQwzZgxEZnMKKOm5HkYgS4EKILJ+VGvznFnArW1HVAUEdmsG7W1Kcyb95Vh5nd2dqKurm6LKCbDJrdgooHIKqOItGtX3oRVydUQBBGiIEISKApM0GlXWVM28a+5V3JNf0YVx3q8ssXzXIdc357PN4/umiPXr+dY2rcsu5ByhfpHfSBeuNjfb95C33b0scamHRVrQ7HjDTq3WkrDuRPPxkMfP4K1lyxHjccYUtgg83gaRoARMAABJpgMALEUU6xYoWD33dugKByCXwq8N69Bd0hjXSSTt7RLG7AaE0wGgDjAFEwwmY+xUSswwWQUkjzPtghQkYhax96McIJHRbFFr/ZKhTh8vhbMmbMY++8fwTvv+DFsmAd7702V/IxpoVAINTU1kCRnp8kbg0b+s7RlOuCTvFApYov+01SouWc5fUv6l/6TXunxXNv0ij6m67dbjMm9lhujP+9tTPe61FPTEAqn8PKfR2Njsx8QVP0hiBogENlF/6bnudd7PgT6t7j161v21ft0zyFuO1/374X6VkiSBsnVtR66f+bmo73odnS/vsXzgX8PmkHQoK/XNRf9m+YT3OmuPdK/ux7677rXJN92P9/6J/2KWClh25/6a12sWXefLfpR8H9GH9eTFKS5NGSB5++AOOU6jOw4Bl/df2v+B4x7MgKMgCMQYILJEW7KGTlsWCva2vgOaeldFgdARFNdVzh+6S0odEUmmApFLv9xTDDlj5XVPc89dzesWhWAyzH6H/3fcs5duAOKokJVKbqV3qO4WYGAIHTA58s66GxZgVLva8bjdIYpvbD/NmbMapx77meIRqvg9WYxZkz+hNJgNYlkWdbT7dxu56bID4RnJfy+rS2Ec86ZhkSC/ViQv7tJtC4CbTOpti0plyPvuom2nuTd5tfcnig0pHHutL0RCql4880M1q3j4ggF+YYHMQI2RoAJJhs7Z2vTJk8O4bXXKIqGNAe4lRaBJAQhDE2jO9QksO6MxgST+X5igsl8jI1aYfr08QgGnUTSb6v90sdX9K6KokwwGXVWBj9PGEcdtRr77kup1dwGg8Ddd++MZJIIpv6r4m6//XrceivpLBGZalzrSxPJ63Ve1LJxqDh/JkVRsGFDEmef/RPnb6ZsdhDH976Xxt//3oiVK2XsvHMbNmwYjpEjnV+1uWxcxBthBAxAgAkmA0As1RR33x3H5ZfLyGT4S0SpMN9ynQxEsROiGIAsOyNnnAkm808KE0zmY2zUCj/72Vg0N2834BdZo9Yr3TykL0LhTPzZUDrMt14pilNOWYEZM0jsm9tgEHjggRF45ZUxAGr6HfatbzXjttveQ2Nj//0Gszb3LV8EMpkMFi704vrrjyzfTTpuZxqqqlrxzjuNOOAAN7bfvhWTJnnwxz/WO24nbDAjwAj0jQATTA46He+/n8HUqRGEQkMcZHW5mSpDFDsgCD4oCkUz2bsxwWS+f5hgMh9jo1ZggskoJHmebRFIYNKkVZgzZw2DM0gElizx4Ior9kAy2b/4/qhRrbj99n+gqYkJpkFCXFHdVZW0iIB0Oo0FC76FBQv2r6j923+zUZx4oooFC+pw4YURPPFEEu3tA6fI2n9fbCEjwAh0I8AEk4POQjpNzH93KWQOJ7XSdZLUCk3zQlXtHTHABJP5p4QJJvMxNmqFmTPHoqWFI5iMwpPn6YlACuPGbcCddy5lWApAYPr0cQgG6Utm32lpI0Z04Le//TuGDGGCqQCIK2JIIpFBLJZANivB41Hw8MP/gw8+2LUi9u6cTaogwf6vvx6K7baTUF3djI8+GoL99mOdLOf4kC1lBPpHgAkmh52Qo4/uxOuvi5wmZwO/ud1teqpNNttgA2t6N4EJJvNdwwST+RgbtcLMmePQ0kJREv1rvRi1Xunm4RS50mHd10pZbL/9BjzyyGLrTXGYBc3NLpx99lhks429akwKQhb19UnsvHM7LrroYwwZYu8bOw6Dv2zMJWH2SCSCiy6agrY2+0eYlw3weW0kCklK6BUg6fPX643gzDOB3/2uFrvt1opx49x48UX7XkvntUXuxAgwApsQYILJgYdhzz3bsWgRCX0HHGh9eZksSUQyiV0fmvbbGxNM5vuECSbzMTZqhdNPH4fWViaYjMKT5+mJgKLfiX/22S8YlkEicM45u2H1aqok1Zu2oYYnnngK2awLoijq5d5Zg2mQAFdI99bWBObN2x1vvjm+QnbspG0qcLnoehmQZdJbcsHjaceGDcNw330J3HVXDNHoCCdtiG1lBBiBfhBggsmBx2PFCgUTJrQhlSK2n6ucWO1CSeoAVaFRVbr7aq/URVHciHPPXYcpUzqshqls12eCyTmuPe20cWhrY4LJOR5zkqUaRLEZf/nLf51ktOW2XnPNjvjss5HIZvsW+f3+9xfj9NM/R2NjAC5XuUUfWu6CsjCAUuP+858q3HjjD8tiP+W4idraIM4/343/+78kgkEf3G4Fl1/uwlVXVcPl2ogXXmjE1Kn8naYcfc97qjwEmGByqM9feimF6dMjiMedVHLboWDnYbbLFYSqylDVUvlDpvtAALLw+5NIpxVIkn+r1MkE9tprA269dXkeO+AuhSLABFOhyJV+HBNMpce8klb0eDbgsce+Qn09vTdzGwiBhx4agTffHIVEgqKX+m8///k/ccQRa9DYyGk0A2FVzr+nynBbN0VRkEikcMklk9HaytXI7OX/nteqaYwYoeGjj5pw4olh/Pvfqk4yBYPDsM8+7WhoEPD223QNzY0RYAScjgATTA724I03xnD77RlEoxQ5w816BEIQhDQ0LZdjbnxLwu0OgyqkVFcr2GGHFMaOjWD06DSGDk3jxReH4eOPm5BO5yLbfL4N+M1vvsHEiTHjTeEZNyHABJNzDsOMGePQ3s4RTM7xmLMs9XqbcffdX2P06JSzDLfA2pdfrsMf/7gTUikS9u4/8ne77cK4+ebXOILJAj/ZacloNIFwWEFLSy00TYCqCojHJUQiElpbq/H88/9jJ3MrzBaq3Je76enxyPB6s0gmZTQ2ith1Vze+8x0Xdt/dhYkTXdhnn5yY9+WXR3HnnXGcc44fu+wi6f9OJjlNrsIODm+3TBFggsnhjp06NYQ33hCRTrOgoT1cGQaQBECkn8dgk+I4+OBvcMklGxEI5Mrwbt3+8Y8a3HvvTshkvNhzzzbccstqg23g6bZGgAkm55wJJpic4ysnWhoINOPKK1dg332jTjS/ZDZ/9JEP1123G1R1CICBK0fdcsur2GOPDKqqqkpmIy9kLQKRSByynEFDQz0EQUBHRwpLlwZw/fU/sNYwXr0XBJIQhBD23tuD/fd3Y999XZgwwYXx412or++fPL722iiuuy5XFZIIehL9PussP6PMCDACDkeACSaHO1BVgT32aMeyZfSGzG/K9nAnfbmgqCEimYzMJ09in31W4+abV/W7zURCwm9+sxNmzmzGuHFxe0BSxlaEQiFUV5OGgBlRa2UMnAVbO/XUcejo4AgmC6CviCWrq9twzjnf4IgjOitiv4Vscs0aF2bPHgu3W4LLJehTaFpupm1/apg1axEOOKAT9fW5L6Hcyh+BWCyJr7+uwvr1NTjiiDak08Ann9Tjnnu+V/6bd9wOZbhc7XjrrUZ85zu5m6qJhIZIhB5q18/c82g093P27N4LFB1ySAfSaQ2ffELEMzdGgBFwMgJMMDnZe122//e/WXz72x3IZMyImikDgCzZAhE7RDRROWWq+GdES2OnndbhoYeWGTEZz2EQAkwwGQRkCaZhgqkEIFf0ElR6exmmTctVS+LWOwIvvFCH4cNliKIGQSBxdOjP6Sf9W5KErt8BHk8CjY1RNDTU6ZEs3MobgWiUyCUfrrnmKNTXJ/C7372EL74Yittum1TeG3fo7gShGXV1AmQZOjmkKBo8HhFudy6Fkf6WJYmqPwpIpeiRwpo1w7Drrq14/vkG/PCHm2/CzpuXxM9/HkI2O9KhaLDZjAAj0I0AE0xlchbmz0/i3HOjiMWI+bdXJbMygbiAbVDYcBiaRumLRkSXZTF06AY8+uiXerlmbvZAgAkme/ghHyumTx+HYHA7AFI+3R3UJwSAvnwToc3NOgTiOP745TjrrI3WmVCGK0ciEf0zjyJFuZUvAj3JpfLdZbntjETX6XqUPn96PnrfZ01NK+bOrcVpp0WQzap49NE6nHqqD/X1zZg1K4AHHojjyiur9Qc3RoARcC4CTDA513fbWP7LX0bx+99nEYmw6Ld93JqBKHZCFAOQ5WI/MFV4PM147rmFcLsH1q2wDwblbQkTTM7x7/Tp4xEMUoocE0zO8ZqTLE1iv/3W4oYbvnGS0ba2NR6PgyqHkf6Sz2dUNLCtt1yRxhG5tHixH9dee2RF7r9SNl1d3Yozz6zCPfcQGeVFTU0Iv/qVX0+de/jhBA46yIM1axQsXjy0UiDhfTICZYkAE0xl5tYf/7gTb70lsei3rfxKqQAdEAQfFKU4MXZJ2ohnnvkIfr+R2k62AstxxjDB5ByXnXLKeHR2MsHkHI85zdI0xoxZj9/9bqnTDLedvdksVaGighmA3+9njTvbecg4g5hcMg5Lu8/k97dhp51EfPUV3XCl61gF1dUhHHecC08/ncDhh3vw1lsZyPJIPWWWGyPACDgTASaYnOm3Pq0OhzXsvXcHVq0iET2+22cf96qQpHZomheqWngaC1UpuvfeT7HddvzJaxffMsFkF08MbAcTTANjxD2KQUDGsGHr8dhji4uZpOLHRqNREMFExBJXjivf45BOpxGLpbBiRT1HLpWvm7fYWSDQhkRChqaN6Eqpo1+T/loLli4dijFjJPh8zTjwQDfefrupQlDhbTIC5YcAE0zl51N88EEGhx8ehCzTmzOnUtnJxW53G1TVBUVpKMgsqlJ09dWfYuLErrI7Bc3Cg4xEgAkmI9E0d66f/nQ8QiGOYDIX5UqeXdVLbb/44ueVDEJRe+/spJTynN6SJJVbKmtR0JTFYEp3JIJBUdL48suheOedHfHxxztDltnXZeHgATZBEUyiKHTpxXZ3VuHzEfE0XH/hu9+liH8wwVQJB4L3WLYIMMFUpq599NEkzjsvimSSiAwmmezkZlFsgyBIUJTBa2U1NgZxxhkL8f3vK3baUkXbwgSTc9zPBJNzfOVUS0VxI55//gt4vapTt2Cp3RS9RMQSRS9xKw8EKBotHlcgy0msWtWAv/99B51UisWqymODvIu8EfB6W5FOewDU9xgjY+jQIFpbh+mvHX54B4hb/vvfOYIpb2C5IyNgMwSYYLKZQ4w05+STQ3j22VRXShanyxmJbbFzSVIHNE2DqtIHaP6ll6urw5gx4wtMmZKrqsPNegSYYLLeB/lacOKJExCNUgnkcrtbzlXk8j0DZvfzejfg4Ye/xogRVF2J22ARIN0lWZZRU1Mz2KHc30YIkA9TqSwSiQyCQT/+9jeKVBqN9nb2q43cZIEpzQDoDAQgSa2oqfEgFNJQW5tBOJyLYPrOdzpAdWzeeosJJgscxEsyAoYgwASTITDad5J//jODM86IYOVKNzKZwrV/7LtD51rmcgWhKAo0jSKZ8v3CG8XMmd/g+OPXcCU5m7ieCSabOCIPM6ZN2xOJBGk/5Pv3lsektujCBJMt3ACgqqoZN920FOPGJexikmPsUFUV9KAopoaGwtLIHbPZMjSUrmcoBS4cVhCLuboilXbCunWDj9YuQ3h4Sz0QqKqKYfToFH796wCSSQ2xmIYLLyTt2G6CScBbb/G54UPDCDgVASaYnOq5QditqsDs2RE8/ngaiQSRTBSeys0eCHRCEDLQNLpT48rDpDhOOqkFJ530Xy7ZnAdapejCBFMpUDZmjeOPn4hkku6SMsFkDKI8y9YI1NS04IILluPQQ6MMziARCAaDenockUx1dXUcpTtI/KzoTpFK9AiFiFwC/v3v7fDuu6OxfHkuGoUbI7AtAhn4/Z1YtGgIRo/e9rP4sMM64PUKePNNJpj49DACTkWACSaneq4AuxcsSGLmzDBSKSoPSg9u9kAgDIDKMdOH6UDkXxLf/nYIV1zxb66uYw/ngQkmmzgiDzOYYMoDIkLTagAAIABJREFUJO5SFAJudyfOPHMJjj6aosq45YsApcalUikEAgH9J4l8cxp4vuhZ1y8aTeCbb9yYP39vLFq0vXWG8MoWI0DXsWkAOR2lvpuG6up2PPxwNaZP712649BDO1BVxQSTxQ7l5RmBohBggqko+Jw3eM0aBdOnh/H55wIikdoyvJPvPJ/kLKa73bEuksnbzyYyGDs2hBtueE+/EOdmPQJMMFnvg3wtyBFMlCJXbvplnCKX7xkwv18UJ520BDNntpu/VJmsEA6H9XRxQRA4Nc5BPqXIpdbWBGbPPg6pFBeTcZDrijR1I7xeD9JpEuKnm6IUhZSC2x1CNkuprQIEoROatm0UG+mInnwy8Pvf9y3ZkSOYgDffZA2mIh3FwxkByxBggsky6K1deNSoVmzcSFUcBoqYsdbOylo93kU00QdvX6LsMkaMCOKuu97iC3GbHA4mmGziiDzMOO64iUilmGDKAyruUjACMRx88CpcffW6gmeopIGxWExPsSJyiVLjWHvJOd7v7Ezg8cd3xWuv7ekco9lSAxBIwueLweUizTTokYbJpAtNTVnEYiIyGQUuF7rS0Xsul8BuuyWwZMmQfm045JB2+Hwip8gZ4CmeghGwCgEmmKxC3uJ199sviIULKU2OCSaLXbHV8kkIQhiaRtFlvZVpVuHxtOLppz+Ex+PR9Sq4WYsAE0zW4j+Y1ZlgGgxa3LcwBJI46KCVuOaaNYUNr7BR6TRpQyb0qqqku8Sfac44ACTmvWqVigsvPNYZBrOVJiCQRE1NDOPGiRg1SsRee7kxd24SF1/sx2WXxZDNUrU4ukaliGENkhTExx83YZ99+o92O/jgdgQCIt54gzWYTHAaT8kIlAQBJphKArP9FjnggCA++ohSrPpLx7Kf3ZVhURqiGIIoBiDL22pleTzNePnlr5BOx3SSiZu1CDDBZC3+g1mdCabBoMV9C0MggUmTlmLOHCrHzS0fBOg91Ofzwevl65F88LJDn9bWGB56aG/861+72MEctsFSBBLw+aKYMqUKN98cwC67uHDFFVEsX65g5UoVra0K1q+Xcd99dZg9u7cbp1saf9BBHaiuFphgstSnvDgjUBwCTDAVh59jRx98cBAffsgEk30dKEMUOyAIPigKRTNtbjU1rXj22VYkEsu4kpwNHMgEkw2ckKcJxx47Eek0p8jlCRd3KwiBBCZPXoILLmgpaHSlDYpEInpqXH09pexzsysCpJFFqYxUUj6dziAY9OKSS46xq7lslwUIVFXFkMlEMXt2APfdt+V1az7mULrd3LkJXHhhBPvt58a777IGUz64cR9GwI4IMMFkR6+UwKbRo9vQ3Kx1VZQb+I5CCUziJbZBQIUkkVCsF4qyWRCxtrYDjz8eh6ouZILJBqeGCSYbOCFPE5hgyhMo7lYEAnFMnboE553XWsQclTWUI5js7e9gMIpMRsXSpU349NPhWLp0OFauHKhamJF7Urv0KZNwuSSIIpDJCLqYdC79qvsnPe9OyaKf9KDfcSsNAjLc7g786U91mDq1Ku8lL7oogpYWFS+9lIKqipBlVRcB/9nP+tIizXtq7sgIMAIWIcAEk0XA22HZ115L49Zb4/jPfxREIkQycVUyO/hlaxtcrjYALsgyVecAhgzp1P3m97/Hgqg2cBgTTDZwQp4mMMGUJ1DcrQgEYjj++CU46yx63+aWDwLJZBKkxUQaTCT2zc1eCFA63I03HoJly0aW2DASkk7qkVMulxey7OrSDSXCSet6qBBFuhmnQtNIdFrT9bwA+jeZS/9HVc2gny16iKKg/06WeyOoKE2TpQcKcbTf34Hrr6/CnDn5fZd4+ukkLrggio4OVa8aR6TUd7/rwfjxLv3R2Fhu1V4LQZXHMALORIAJJmf6zVCr33kng7POCmP5crpbsK3mj6GL8WQFISCKbRAECYrSCI8njGuvDWPcuE9RRZ/K3CxFgAkmS+Ef1OLHHDMRmQynyA0KNO48SARiOOmkxZg5s2OQ4yq3O4l8E8EUCARYV9CGx6ClJYI5cyajo4NEm81uSUgSRWiTTABd89DNT7rOKbSgSY5s6klI5Z53v5b7SSSVpmW6qhkONXuTZTd/dXUY06YBjz66Odq+r00uWJDC5ZdHsXq1jB/9yIsXXmiEu3/d77LDizfECJQ7AkwwlbuH89zftddGcf31dDeHCaY8ISt5N0qXo7tuqurFrFkbcdRRXzHBVHIvbLsgE0w2cEKeJjDBlCdQ3K0IBKKYPn0xTj01WMQclTE0lUrpxBI1EvnmohX29HtHRxCnnnqKicZlAMQgilloGkUYkfYkkUqlZx0EoQWaRhE4fC2cr8NJe2n8+DQ++aQJd94Zw+LFCv7wh96Jpl//Ooqbb45ht91cePPNRnzrW4USh/lax/0YAUbACgSYYLICdRuuec01UdxwAxNMNnTNFia5XEEoShaHHNKJX/1qGdx828dylzHBZLkL8jaACaa8oeKOBSMQwcyZi3HSSZ0Fz1AJA8PhsC7uTaTSYCJxi02hs3q803xLPtqwIYGzzvpJgabreWpdredzBUAckpSBoqhwu6uQzVK0ktXpaUmIIgnPDy9wv+U+jCK+erYU6uqiWLRoiE4WnXBCJ/71ryzWrh2mRyndeuvmqLfx49vw9dcybrihBldeyQReuZ8U3l9lI8AEU2X7f9Pu6a7CTTcxweSM49AGtzuLF1/8DCKpXXKzFAEmmCyFf1CLH330RGSzpCNSbjovoa49DZyeMCjAuHMBCIRx5plfYdq0cAFjK2dIMBh0jN5STtPHvFYI6dVzDFXfSqfFXvGkiKBN9E6Pbbhcmq5L1FvbervxuIDZs7+jR1ALwuZJeselN6x6X4jS/jWNCAh7pfpLUgcUha6tcrqX3HoisBEul6A/qGUyGt54owHf/z5pZAFjx7YjHFZx5JFePPtsGnfdVY3zzssVEho2rAUvvdSAgw6ymkRkjzICjIDZCDDBZDbCDpn/qqsobJUJJoe4Cx7PBjzwwBJ861u59AJu1iHABJN12A92ZSaYBosY9x8sAm53CGeeuRhHH80EU3/YdXZ2or6+3nYkE+lBkah0be3gy6znc1a6SZneyJlCXyOC6YwzJkDTGjaRRt3kUU7cOmdZNzmU+zcRTDnx69zzzX1yz+l3ObJIEGSsXl3fg5jvJox6Ekc9n/d344v6hSAICjTNrmXoKWWPUlyH6AVWuPVEIIvq6jg0LY2ZM6swfrwbn30m44MPsvj666x+pigiLRDwIhr1we0OIxgcjurqcrupw6eCEWAE+kOACSY+HzoCV14ZxS23MMHklONAX2JOOGEVZsxodorJZWsnE0zOce3UqRMhyxzB5ByPOc/ShoZWzJixDJMnR51nvMkW03tld0ocpcjZkWAiCMhOamSfU9rPfrYHmpu3s0S3aHAYZQGQAL69yRtJIoI4C0UhO7lti4AMvz+qE0rxOJFwpJdFDyIXKT04AL8/gvPO8+C3vzWHrGWvMAKMgH0RYILJvr4pqWVXXEG50kwwlRT0ohbLoq6uBU8/vaioWXhw8QgwwVQ8hqWagQmmUiFduevU1bXizDOXYdIkJph6ngLS8ukmmDIZihABGhoo4sZ+kQ3xeFy3j6raOaVdffVO+OSTHUku3dYmC0Jbl4h2Lm3Kvo20hlq78OxO4aOz2v3otrxntBZLFnSjUlsb1Kvy7bijhC++4Kp89j3nbBkjYA4CTDCZg6vjZr3ssihuv50JJic5rrp6I6644hvsuy9/kbHSb0wwWYn+4NZmgmlweHHvwSNQW9uCc89diu9+N0dScMshQNXiqGpcXV1OJyybzdq2SEUsFoMkSXplO6e0J59swLx54wBsFlW2n+0UFUTi3o32M61Xi+IQhK3/jrs1pjRdk2pz61t7qieHSrpTqlrehIvHE0YgkILXC2zcyGLpDjnsbCYjYCgCTDAZCqdzJ/vVryL47W+pXKhz7tg5F22jLI/j4IPX4OqrVxs1Ic9TAAJMMBUAmkVDpkyZCEXhFDmL4K+IZWtqWnDRRUtx8MFMMPV0uJOigiKRiF7ZjtL5nNLef9+Pe+4Zi3jcruRFt64R2Vfupen7qpynQZJC0DTVwSRTrKvSX89Irs2aXF5vDIFAEqmUhmXLhmHUKI7qcsp7CNvJCBiJABNMRqLp4LkuvTSCO+5ggslZLlQhii145pnPEAjYL83AWVgWbi0TTIVjV+qRTDCVGvHKWy8QaMFll32N/fdPVt7m+9kxkTZut9sRUUEkQE6RVk6q0rpunQu/+MV4pNNEoNuxkV4klabn8vQuVxCqqjiMZNJAkUmalsLQoaJePY4yXbNZTa8e53ZTFUN6TYOiaHjllUZMnuy140FkmxgBRqAECDDBVAKQnbDEnDkR3HUXE0xO8FVPG32+IH72s8WYOpXT5KzyHRNMViE/+HWZYBo8ZjxicAj4/S24+urF2Hvv1OAGlnlvJ0UFBYNBNDY6JY1r88HJvb+NsuVJEsVWnVRxuaohy3ZO4ysNfM4hmbLw+cJIJkmcHRBFoKpKgN8v6Dc2GxtFrFwpIxTSEAiIiMdVXdT7l7/kbIjSnCRehRGwJwJMMNnTLyW36pJLIrj7biaYSg580QumsPvuG3Hrrf/VQ/q5lR4BJphKj3mhK06ZshcUZUSPctuFzmS3cVT1iqIYc/o23KxDwOdrxg03LMb48WnrjLDhyvQ+WVNTo2sb2bmRGDlVuCMBcqe1mTP3QEuLnSvJpeDxRCDLGlSVKos5R+PKjLMgSSSETelydq1UF4MoRnHffXWYMcOH2tq+I+W//FLGhAltOOssPx55hD+HzDgvPCcj4CQEmGBykrdMtPWoo4J4+20VmUxTGX75MhE4G0zt87Xguuv+hbFjJbhcVC6WWykRYIKplGgXt9aPf7wXVLVcCSa6w2xX/ZXi/Oak0V5vM37728XYdVcmmLr91l1BzglRQbIsg0S+6+vrnXTsdFudUkkOiEIUExAEFxSFiCYqb1+ZzZ4kUxbV1VHsuy/wxz/WYeed7U0KV+bJ4V0zAvZGgAkme/unpNaddVYYCxZkEY3ShRUTFSUFv4jFvN4Ifv7zICZN+hR+v91L/xaxUZsOdcqdeZvCV1KzypdgykAQQrpmjKLY9W54SV1t2WIeTzPuvfdL7LRTLqWEG5DJZJBMJjdVkLMzJmQrVburrSXiw1ntiScaMH++3SvJ9cSUIi9TEEU/VJXS5ipTS1KSOgCQdpEd3rupcl4E999fh9mz+XrSWe8AbC0jYB8EmGCyjy9sYcm998Zx6aVRZLP0YU8pV92VIirzg98WThnQiCyamjqxYMEX+p1XL9WG5VYyBJhgKhnURS+UI5jsKoJb9PYgilQGPNX1Za2vLwckPk3RNc6L0CgeIfNn8PvX4777vsZ22zHB1I12IpGAppFGi/11WYhcIpLJiQTTe+/5ce+9dq4k19vfnwqgE4AMgK47K5PUsJ5kyqKmJoq99wb+8Ida7LYb32Q2/9OCV2AEyhcBJpjK17cF7+zVV9M46aROVFVJSKepKoSqV4oQRQFut6D/1DQBkpR7Tj+7n7e0dBNSdHFN6XbcSoGA2x3EQQepmDXr76it9XOqXClA71qDCaYSgl3kUj/60V7QtPIlmHLwEIFERBMRzdvqyIhiG1SVvsxROh1/iSjySG0z3OvdgEce+RLDhilGT+3Y+agqG2kE+nz219whMoxS+qqrnVftbO1aFy64YDxSKSe+x1GhkhiAYQAqMyXLOpIpF7V0zz21uOAC+5PAjn0jZMMZgQpCgAmmCnJ2sVtNJDR0P+Lxzc/pNfp394OqSTzwQByhkBexGIv9FYt7vuMpVW633WK46KJPMGqUJ99h3K9IBJhgKhLAEg6vDIKJAFUgSSEoShYul6gjLAiC/shkZIgiRadmHVYmu4QHpYil3O4NePzxL1FfzwQTkTUUDeR2u3VyiVI47d7icfqyTVWynBlJ4+QoTZerTSfGZdl56YlGnevSkkxp1NTEseeeuailsWP5hoNRfuR5GIFKR4AJpko/ASbu/6c/DeHVV1VEIpSKYf8LSxOhKNnUVVVRDBkSwuWXf4kxY0q2bEUvxASTc9w/efJeAJx4d79QjLuFprWuCbp/+iAILdA0ulvtvEiNQtEoxThJ2oAFCxYhEKDUn8ps2WwWRC5RI6KGCCantGg0Co/H49hU89NPH4vWVqok50SygKIvSZepcqOY6O+kNCSTjLq6Thx6qIRXXml0yp8n28kIMAIOQYAJJoc4yqlmXnJJFHPnprtIJide8DgR+ThqajpxzTXLMGECVzIy24NMMJmNsHHzVx7B1B92JK4bhqoONw5gngnARrz88udwu7vJvMoBhXSWSAeQCCYiligtzmnN6VVBf/3r0Vi4cAcA9k9H7O1scBQToaKBqsuZJ/xNVeI6ceONAVx4IafEOe09iu1lBJyAABNMTvCSw228//44fvnLGDIZimRiAWrz3ZmC292Jww9vwZw5zeYvV+ErMMHknAPABNOWvpKkTihKtx6Tc/xoZ0tFcSP+8pf/2tlE02wLBoN69A+RS05Ih+sNCNKLamjYVrvMNNAMnnj+/EY88cTYLsFsgycvyXSpLtFvIr4rOfK9m2QCFMVIPdMMqqo6cd99NTjrLGemgZbkGPIijAAjUBQCTDAVBR8PzheB555L4dRTQ0inSZPJmXfW8t2rlf08ngj8/ghmz16BQw+lcHNuZiPABJPZCBszv6YBpE9S/iLfg8FLhiB0QNNUSJIERaFUJoo64ffowaC4ua8Gl2sj/vznzwsb7vBRlF5G0UsUueREDSOKwKL3cycTTO++G8B99+2BeJxE/J3ZOIqp229EMnXo1ZyNIZlSujbfY4/VYfp0fo935l8HW80IOAMBJpic4aeysPKDDzKYNi2MUMiHVIp1P4x1agZ+fxgHH9yGM874BvX1nI5oLL59z8YEU6mQLm4dVQWmTGGCqXcUSZA6A1HMAEjrVbQkSewinOiLSH+pThQBFYfLlYEs03PS86jUSFUNHs9GvPRSZRJMdLa6SabGRufpuiiKottfX0/R1s5sa9a4ceGF4xxaSa4bc0rtpxSxSo9iIjyMIJmoqnM7gDocemgK773nvL9NZ/41stWMQOUiwART5frekp2vWqXgxBND+O9/Zfh8HoTDVI6254OIEcES25y6qMcThtebwtlnL8chh7Q6ohS0U7HuzW4mmJzhTUURMHXqRI5gystdOcLJ5UpDUejLHn3JkSDLFOFEhBMJWCchSTIUhcgoDxSlCpJEX2SyUJQhea1Sfp1UVFVtxAsvfFF+W8tjR0TOEElTXV0Nl8t5Nzm6xcnr6pxd/bYcqmXmopiqIMs1eZy8cu+iQRQ79OqGhUUypSEIQfj9PtxxhwfnnMOpceV+Ynh/jIDVCDDBZLUHbLr+L34RxlNPpbDnni68804u/7utTcVnn2XxzjsZ3HRT7kM/m9UQDmtYt07F2rUK1q9XsGGDovf99a9rsN122+bQt7RQHxVENq1ereg/Fy5U0NysYN06+mJDaQYueL0SOjqIbHLu3cRSuNfvb8FvfrMIu+wSYXKpFIBvtQYTTBaAXsCSRDAdffREqGolVZErAKheh9D7clonnGQ5revrCIJXJ5W2jFaifq0VHHmgoKZmI555ZpFRwDtiHop4I3KJSMhAIKB/EXZiS6fToEdtba0Tzd9k82mnjUVbm1MryXVvg6IpKYqJKspVshZTNx7FkEwJ1NYS+Svg/fcbsPfezqnq6Og/RDaeEahgBJhgqmDn97f1kSNbcPTRVTqRNGSICJ+vGZRi4vO5kUwq+PnPq/DQQ7Vwu5shyxroelKSBFA1Yq9XgN8v4P77a3H88YOvItPRsZl8mjUrgvZ2uptYqSkXAx9QEpX905/+7ciKPQPvzv49mGCyv4/IQlkWcMwxTDCZ7S2XqxN6phy2FkomTbhIF/lkthVWza+gqWkd5s9fbJUBJV+XCJlkMgmv1+v4Gxy0D0rzrKlxdtTMVVeNxqefOreSXPchliRK6yIi29n+MO6PUoUoBguIZIpg553T+g3cdHqEcebwTIwAI8AI9IEAE0x8NPJCYMyYdnzzDaVG0J0PGR5PDJdc4sP55/vR1CTqpJIZ7d5747jqqizicY5i6h1f+kKzHvPnf2UG/DxnHggwwZQHSDboks0KOPZYJpjMd0UGgtAJTSP9FGoxiGICJKBM6c90I0KWKSo2n6gEqoJJ6RxWRJR0QhDS0DRaO9+UEhnDhq3DY499bT7MNlmBKscRuUSRS05viUTunDp9L/PmNeLJJ51cSa77JFHKLYlck2A5SSlwo/TkwZJMTU2d2GUXyhLQsGqVc8Xf2fuMACPgHASYYHKOryy19IknkpgxI4Tdd3djhx0kjB4tYt993Tj77HwvvAszv71dxbBhLdA0uutiDolVmGV2GZXG2LHrcdddS+1iUMXZwQSTM1xOBNNxx02EonCKnNkeo8gDRaGUDtJqEqGqRD7kPiskKQxNS0FV6aZBz8jUMIBE15dJ0u+JQRDo39BT8rbVdQp1EU/5EFWD3XG3yDDZnYDb7UI2S5G0A6WWZDFq1DrMnbtksAs6tn88HtdF4Z0e9aNTobGYnubn8zm7wtY//hHA/fc7u5Jc9x+EKFLKLb2HECnN14A5XAYimeh9lx5E6pMuXBhz5vgRDiu4/35n64s59o2SDWcEKgwBJpgqzOFO3O6xx4bw0kueQdxFduIuC7U5gR/9aCXOP39toRPwuCIRYIKpSABLNDyTEXH88ROgKKNKtGIlL5OEIMS6on96S2+OQxCi0DSqJkpEVAKCIEHT6IskEUb1kKTWrtSYKrhcYagqVbejaKKUHllEXzpFEVAU0mjpq8nIpezpOXuDbJSWQ/YpkCTSL0nB5fJAlokY64vUymD77dfjkUcqh2AiUDs7O3WCyYnC3j0PRTgc1sklj4euN5zbVq924+KLxyGZLA8yPZcqV6jAtXP92L/lKgShXSfxSa+U3kdlWdUlK7xeEXV1AmpqRFRXC3pU3vvvNyEQYIKuXE8D74sRsBsCTDDZzSNszzYI/PWvaZx8cgyRSE5snFtPBCKYNWspjj2WLsC4WYEAE0xWoD74NdNpEdOmMcE0eOTMGpEiaqKLWCIyh6JGUpCkCBTFq1ek2zJqiaKZwpAk0mQh4sejR0OR+HjvJBP9jirdBQzScEnD44noX+JUlbQFe4sEyGD06HV48MHKiiglgW8S9qbqcU5uRJRRBTmKmHN6mzx5LwDlQTCRL3IkE0UyNjrdNQbYr8LvD+tpbxdfHMA++7hQXy+ioUFEbS2TSAYAzFMwAoxAkQgwwVQkgDy8NAgMGdKKjg66eM3dqck1+kkpC84rh2wUajU1zZgz5xsccACJ53KzAgEmmKxAffBrplIiTjhhAmSZI5gGj55ZI0hjZeu0s2aIotBLCh3ZQFXqttRiEcUwRJGq23VHMmUgSZQ+R19GKeLJ6GiUOESRKqYJyGbpM6mn9lAau+66Dvfdt8wswGw3L+kWZbNEBipobHT2l3/Sk3L6HroPyIwZY9He7vRKclsed1FsgyhKkGVnn7Pi/ojT8PlCOOccP+66i8XPi8OSRzMCjIBZCDDBZBayPK+hCFx8cQRvvJHVQ3wlKVexrrlZwdq1VBWD7iQPvlqdoQZaNFlV1Ubcc88S7LgjRQNwswIBJpisQH3wazLBNHjMrBhBaR9080DT8hejFcUQRDELWaabDfRe2J3eZtYOFLjdlAKYgtstIJkkIos+g1IYO3Yd7rpruVkL22peImQo2qeqqsrxVUxJR4pS5Boatq5+aCvI8zbmiitG47PPdiy7ayMimSSJNNHKw095O5QU67xRVFcn8fvf1+K44yrzmncweHFfRoARsA4BJpisw55XNgCBv/0tjWnTQojFtr6TbMDkDphCEDbixRe/gMdDgo7crECACSYrUB/8msmkiBNP5AimwSNX6hEUmUqRTYOLPKLKdVThVNNII2kgMW6j9kTRBKQlpUDTXEinvZgwoRm//W35E0xELlFaHDXSeHF65A/pdJHId319eVSsfeyxJjz99B5dZKtR590e85A+m6Z5uqIc7WGTuVbIqK4O47DDRMydW4eRI52fwmkuXjw7I8AIWI0AE0xWe4DXLxqBVasUHHNMCF9/7UImU0kVMhTU1GzEM88sKhpDnqBwBJhgKhy7Uo5MJEScfPIEZLOcIldK3CtjrbguBE6toSGF3//+M/05iV47Xfi6L/9RtA81v9+vV5HzensTc3eO9zOZDFKpFGprKRrN+Y0qyf3ud3sgFss/EtBJu3a5iGQiPbZyv+YjHbkwbrmlBpde2jMd10neYlsZAUag0hBggqnSPF7G+/1/9t4DTqrq7v//zMzOzvYOS1FB6dUKKipqFImCXRAwREMQ7O1RI+ZRjD8fH8XE/FWM+IREjSaACtglNjCISLFQpUlbyvbd6X3m//rcZZCyy87sTrn3zve8XvNayrnnfM/73J258znfMmFCI95/PwSHgw8ch+fp0OeyvQcSyqZPvg817qMITGrclaNtcrlMGDdugAhM2tguDVoZRGamA3l5Hjz8sB/9+lVj/XoHtm0Loq4uHz/9lI9t23LxyisbkZ+vD49TJsWmwKR1cYk3G8Ulikx6EZh27jTjvvv0U0muuTcEejIxNLUp15oemx8ZGXX44osSnHdebB6deqQhaxICQkA7BERg0s5eiaVREHj0UQeefdYFp5Mik7ZPVI+93BDM5hqUljrxyivpVbEoitsgqV1EYEoq7jZP5nSaMH68CExtBigXRknAi7w8u5L02mzOQChkgsPB3FAZyMysx6xZq9G5s/a/LDK5N8PK9CLIcD30xNJ6JbxDb9LLLjsZ4bB+Kskd/QsYAnMyGQw5caoUGeWveJK6ZWZaMX26CQ897XkyAAAgAElEQVQ/rO3qjEnCJdMIASGgIgIiMKloM8SUwwkMHFiD1avLkJUVW9nVt9/2YPz4RgQCPNXK0SFWJjuvx4gRFZgyhQ9XsfHRIZCULkkEppTij3pyh8OEG24YAJ9PQuSihiYd40ogJ6cSzz+/Gl27ar/yKd/3cnNzlRBAPXwGOZ1OZR30yNJL+9Wv+qOuju932r/fWt6TJpHJaMxBIKCnqmr0cqzC/v3l6NRJci7p5XdS1iEE0oWACEzpstMaW2cgAPToUY3a2hDeeKMo5ooZa9f6cdVVjdi3zwKvV0/u016YzQ246aatuPzyRpjNyUpmq7EbKInmisCURNjtmEoEpnbAk0vjQiA3txJ//vNqHH+8tr/wMxk2w8nYKMqYTCbNezLZ7XZkZmbqItwvcrM+9NBJWLPmBN1Vkjv6lzEAg6EOJlMuAgG9ePs4cP31Qcydq/ccU3F5a5VBhIAQUBkBEZhUtiFizuEELrigHkuX+jBmTBb+8pcClJREf5Lj8YQxenQjVq0CbDZ+SEd/rXr3YT8efXQ/TjutQlcPwurl3bplIjC1zkgNPex2E371K/FgUsNepKsN+fmVmDHjW3Tvrv0cgZEqchSYKMxo3fOH7+MMj9NTUvZXXy3FvHn9AOhFdDnWO4cPrCQZDuujonB+fjUWLSrCsGHaD6dN1/d7WbcQSGcCIjCl8+5rZO0lJVVobAwhM9OgxKI/+mhsD0v33WfH7Nke2O3JLF+dGLgWy34lh0enTuK5lBjCsY8qAlPszFJxhc2WgYkT+0uIXCrgy5wKgcLCSjz55Hc46STtH3Yw/xLFGFaTo7ikdW9aCmYlJSW6ulMXL87DX/7SR7eV5I7eLO8BkUnr6RE8OO00F779Vl/3o65+uWQxQkAIHJOACExygySEwNy5HowblxW3sSsrQ3j0UTtee80Nr7dTzOM+9pgdTz7pgt9fHvO1arrAYtmHF1/ciK5dA2oyK61tYSUlJrplmIg09RKwWjNw44394fVKDib17pK+LcvKqsKMGd+hVy995M0Lh8Pg+5/WhRmugwcFxcXFuroBd+ww4/77+8Pl0nOi7yO3zAODoRHhML3WszW0n025pEKhcuTn1+Oll7Jxww1asl9DqMVUISAEEk5ABKaEI06/CZ56yoFp0+xKcu5zzjHjhRcK0a9f6nNOnHxyHdauzdV0PgKLhTk8NuHEEz3pd2OpdMUiMKl0Y44wSwQmbeyTnq3Mzq7Ck09+j7599bFK5mFyu90oLNR2nhhW/GMOpqIiejnrq+m/klxz++UGYAXA/YzfQWei7wyDoRJGoxklJUFUV3dM9HQyvhAQAkIgYQREYEoY2vQe2OEIY+ZMJ+bM8WDNmjJVwJg924W77/bC5dLuKSWrEP3hD5sxcCAfoKSpgYAITGrYhdZtaGzMwE039YPX27X1ztJDCCSAQE5ONf7f//se/fuHEzB68odksm96bmZna9vTwu/3w+VyaV"/>
          <p:cNvSpPr/>
          <p:nvPr/>
        </p:nvSpPr>
        <p:spPr>
          <a:xfrm>
            <a:off x="1259681" y="-108346"/>
            <a:ext cx="228600" cy="228600"/>
          </a:xfrm>
          <a:prstGeom prst="rect">
            <a:avLst/>
          </a:prstGeom>
          <a:noFill/>
          <a:ln>
            <a:noFill/>
          </a:ln>
        </p:spPr>
        <p:txBody>
          <a:bodyPr spcFirstLastPara="1" wrap="square" lIns="68525" tIns="34250" rIns="68525" bIns="34250" anchor="t" anchorCtr="0">
            <a:noAutofit/>
          </a:bodyPr>
          <a:lstStyle/>
          <a:p>
            <a:pPr marL="0" marR="0" lvl="0" indent="0" algn="l" rtl="0">
              <a:lnSpc>
                <a:spcPct val="100000"/>
              </a:lnSpc>
              <a:spcBef>
                <a:spcPts val="0"/>
              </a:spcBef>
              <a:spcAft>
                <a:spcPts val="0"/>
              </a:spcAft>
              <a:buNone/>
            </a:pPr>
            <a:endParaRPr sz="900" b="1" i="0" u="none" strike="noStrike" cap="none">
              <a:solidFill>
                <a:srgbClr val="000000"/>
              </a:solidFill>
              <a:latin typeface="Arial"/>
              <a:ea typeface="Arial"/>
              <a:cs typeface="Arial"/>
              <a:sym typeface="Arial"/>
            </a:endParaRPr>
          </a:p>
        </p:txBody>
      </p:sp>
      <p:sp>
        <p:nvSpPr>
          <p:cNvPr id="161" name="Google Shape;161;p21" descr="data:image/png;base64,iVBORw0KGgoAAAANSUhEUgAABJgAAALXCAYAAADBivozAAAgAElEQVR4Xuy9CZRU13XvvZvupruZacQoBAIxSggBkkASGpAAgUAjmiz7JV+clcnJSvJsP+d5xfbn5L3k+SVxHCfx8DlxnDixrQFNCAQaQQhJSEgIWWJGQgghoGkaaHqev/W/cKFpqruGO9S9Vb+zVq2G7nvP8Dun6u76n733Kejo6OgwCgQgAAEIQAACEIAABCAAAQhAAAIQgAAEMiRQgMCUITlugwAEIAABCEAAAhCAAAQgAAEIQAACEHAIIDCxEC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jkKoG6ujrr06ePFRQU5OoQGRcEIAABCEAAAhDwjQACk28oqQgCEIAABCAAgVwhUFFRYevWrXOGU1RUZMXFxTZ58mSbMmVKrgyRcUAAAhCAAAQgAAFfCSAw+YqTyiAAAQhAAAIQyAUCEpjeeOMNKysrs46ODmtpabG2tjZnaNOmTbOJEyfmwjAZAwQgAAEIQAACEPCNAAKTbyipCAIQgAAEIACBXCHQWWDqPKampiZHcLr77rtzZaiMAwIQgAAEIAABCPhCAIHJF4xUAgEIQAACEIBALhHoTmCSuFRdXW2f+9zncmm4jAUCEIAABCAAAQh4JoDA5BkhFUAAAhCAAAQgkGsEuhOYNM6amhpbvHix9e/fP9eGzXggAAEIQAACEIBAxgQQmDJGx40QgAAEIAABCOQqgZ4EpsbGRps9e7aNGjUqV4fPuCAAAQhAAAIQgEDaBBCY0kbGDRCAAAQgAAEI5DqBngSm+vp6u+yyy5xT5SgQgAAEIAABCEAAAqcIIDCxEiAAAQhAAAIQgEAXAsk8mEaOHGlz5syBGwQgAAEIQAACEIDAaQIITCwFCEAAAhCAAAQgkIbA1NLSYr1797ZFixbBDQIQgAAEIAABCEAAgYk1AAEIQAACEIAABBIT6MmDqb293ZSHadmyZeCDAAQgAAEIQAACEEBgys4aOHnypD3//PNWVlYWSAcKCgoCqVeVBlV3UPWm02d9WdCx04MHDzYdQd25pPP/2tpa69Wrl/Xp0yeweQi64iDng753TyDO3NN5r2WyBk6cOGGlpaXOK53S9b2bzr3pXktb6RI79/q2tjbTyxVs9Jnc3Uuse/p7sr8lur+pqclp371X1zQ3N1tdXZ0NGDAg4eCOHz9u999/vxUVFXkbPHdDAAIQgAAEIACBHCFAiFwWJnL58uXOFyUJET2VML+wZAFDpJoUa4lDXo6clkCgo6sVNlFSUuLr+FgLvuKkspgR0HtTn5l8kY/XxKUrmkrk13PR/bzT/Z1f7ui7/q676xTG1ln87NyfRP/u7u/FxcUJwWtdzp8/39mYoEAAAhCAAAQgAAEIkOQ7K2vgpZdeMp1AIyGCEg0C+kIjLwmvXxTkoaZ5TdfTIhoU6AUEoklAwoO8Arv7oh/NXtOrdAlIoJc4H5dno0LkZs2aZWPGjEl3qFwPAQhAAAIQgAAEcpIAHkxZmNatW7fanj17AguTy8KQYt9k5xA5L4NBYPJCj3shkJgAAlN+rAwJNvI68uJJGiaphoYGmzhxok2bNi3MZmkLAhCAAAQgAAEIRJYAAlMWpubgwYO2adMmvFyywL67JhGYIjQZdAUCXQggMOXHklAOJIn0Xj1Jw6KlHE3l5eV2/fXXh9Uk7UAAAhCAAAQgAIFIE0BgysL0aJd2xYoVNnDgwCy0TpOJCCAwsS4gEF0CCEzRnRu/e6ZQ5b59+8YiHLK1tdXJGbVkyRK/MVAfBCAAAQhAAAIQiCUBBKYsTdtTTz3l5JlQOIBOr0FsytJEnG4WgSm7/GkdAj0RQGDKn/Wh/ITyZIpDmJxy9+kkublz59rYsWPzZ5IYKQQgAAEIQAACEOiGAAJTFpbGjh077L333nN2PkeOHOkYqPo3CWyzMBkITNmDTssQSJHAsWPHnOTP8myh5DYBbbrU1dXZoEGDYjFQ9VdeyRMmTLCZM2fGos90EgIQgAAEIAABCARFAIEpKLKd6t2+fbu9//77jgE6btw4GzJkiD366KN24YUXOrkblPBbib/LyspC6A1NJCKABxPrAgLRJYAHU3TnJoieadNFHkxFRUVBVO97nXp+KB+TXqNHj3bEsQEDBjieyXHwxPIdCBVCAAIQgAAEIJC3BBCYQpj6tWvXWkVFheOlVFhY6LR46aWXOl5MixcvdhKaPv74487uvK6hhE8AgSl85rQIgVQJIDClSio3rlMeptLS0tgdhCFvJj1LFOKnZ7lyNOl3erb369fP2VyS6KSXBCjXHsiNWWMUEIAABCAAAQhAwAyBKaBVoB1YhcJdd911jreSDEkZmsq7JMNy4cKFtmbNGrvtttucHrz77rv2ySef4MUU0Hwkq9av04t0ApLmWF+OKBCAgD8EEJj84RiXWjTf8ujVZ2nci/I0uaKTKzzpp+wB/e3uu+9O+XnR0NBgChfVS5tWlZWVNn36dMczuk+fPnFHRf8hAAEIQAACEMgBAghMAU3iW2+9ZR9//LEtWLDACX+TYahdWRnNMir1WrZsmR06dMjefvttx7VeBmdcjmcOCFvWqkVgyhp6GoZAUgIITEkR5dQFcQuRyxS+7IJp06bZxIkTz6tC9kBnMUlMZCcoF5kEK4UPFhQUON5Squeiiy5y6hk+fHim3eE+CEAAAhCAAAQg4JkAApNnhOdXICPwySefdAxBeSvNnz/fXnrpJcc41HHGMhqfe+45W7p0qX322We2bds2Z/cRd/kAJiPFKhGYUgTFZRDIAgEEpixAz2KTekYqj1Guh4xLRJKdII9mjbmqqsrxStJPJTrX38RAQpIEpZ5sBCUa13NM1ykEP5FolcUppWkIQAACEIAABPKEAAJTABOtY5ZXrFjheCvJ4Lv66qtt48aNTh6G22+/3WlRXk1K/ilDcv/+/Sm7yAfQXao0c+ZJ4W1ePcgIkWM5QcB/AghM/jONco3y1vH6WRzl8XXum8Yqj2aFVUtIkqCUTEzqaWwSpi6//HKbNGlSXBDQTwhAAAIQgAAEcogAAlNAkylvJTevkoxGvZTw86GHHnLc25WXSV5Luk7/V9JPSvYISGCqqanxfDQ2AlP25pCWc5cAAlPuzm3Xkfl14EJciMku8Ou0PG1uaWPLze0YFwb0EwIQgAAEIACB3CGAwBTwXB45csQ2bNjgCEhygV+0aJHz79dff90OHz7siE4SN7RbKxGKkh0CCEzZ4U6rEEiFAAJTKpRy4xq/Potzg0Z6o1CYnGwKFeViGj16tI0YMYLDQ9LDyNUQgAAEIAABCHggkDcCk0LS5DIelVNplNz7lVdecfrT1NTkhMsVFxd7mEpu9ULAry81CndQiAMeaV5mg3shcC4BBKb8WRESSBTmxWdo5nMuLzDld9JzTTwfeOCBzCvjTghAAAIQgAAEIJAGgbwRmB5++GEHy4QJE2zy5MlO8u1sFoVSPfvss45rvAxARIlszoY5c1BbW0uIXHangdYhkJAAAlP+LAyFjcsTJ9vP6FwhLrFOB40oafq6desc4U45n7SxJa/qW2+9NTIbb7nCnHFAAAIQgAAE8plA3ghMy5cvP5N0W8brqFGjbMqUKTZ06NCszP+rr77qJPh2BSY3PE6JPinhE0BgCp85LUIgVQIITKmSiv91Ej70QmDyZy5l7+hEubFjx9rKlSvPJBN380Lq8JF58+Zx0Ig/uKkFAhCAAAQgkPcE8kZgeuaZZ5wjft1jft1cBdrNmzp1qpOrIKzy2WefOafK9evXzzGk1RcdK7xz507nWOKohPGFxSMK7SAwRWEW6AMEEhNAYMqflaHnobyYEJj8mXOFymkjS7bO0aNHz7MvZIPo7zfffLNz8AgFAhCAAAQgAAEIeCGQNwLTmjVrnDCornmOZFwpT4GEHXk0XXLJJV54pnTvqlWrnL7IkFYiTnlRyWV9165djmFNPqaUMPp6EQKTrzipDAK+EkBg8hVnpCtraGhwno96DlL8IXDixAnnEBGJdokOE5Hdod9LZNLGV6Zl//79tnfvXscjigIBCEAAAhCAQH4SyBuB6aWXXjId4dudd5B2+fRSUY4m5WqS6OR32bdvn7311luOEafcCEuXLjV5V2kHUccLX3755fbGG284hqDrbeV3H6jvfAJ+JZZVbi2tMUIdWWUQ8I8AApN/LKNek57T2nBR6BbFHwJ6/8ie6Ek80oaXuN9yyy1pJVjXs/PDDz90PLB1v+youXPn2oUXXuhP5wOspaamBiEzQL5UDQEIQAAC+UkgbwSm1157zcl5lEw0krGklzybhg0bZmPGjLHBgwc7xm6ye90lJDd0hcApcbcEpK7lnXfesQMHDjjG2OzZs+29994zCRN33XWXaafx9ddfx+gJ+f2IwBQycJqDQBoEEJjSgBXzS3XYgp6dhGuFP5ESmeTRLZFJdk9PReKMvK4lLmlDRZtkeskbSmJWItsn/BElblHJzT/66COn77LxJIhRIAABCEAAAhDwh0DeCEzvvvuuyX07Vc8SHfMrA0qiksQHGV0ShHS/PI1k/CqngX7qJQFKrv27d++2gwcPOobWkiVLzjOSVedzzz1n5eXlpiPtR44c6Xgt6UQ55YGSCCbjmjxM/izwVGtBYEqVFNdBIHwCCEzhM89Wi9pk0fPTS6hWtvqeC+1qc00ikUSmIUOGnDekiooKx1vp8OHDjj2ktAOyWToXeaEpr6TSDiQrevbK60l2VRhFwtKmTZucPk+aNMlmzpwZRrO0AQEIQAACEMgbAnkjMG3dutX27NnjyYiRwCThqetLu3WdjSSJUjLSXA+lzq7iMmw++eQTR1iqrKx0rlM4noy0bdu2nTnhRQITIXLhvQ9l4MoolmjopRAi54Ue90IgMQEEpvxZGfKi0ecxOZiyN+fu4SMSmdyTdj/++GPbsWOHkztS4kxPm3VuTsOLL77YsXE0n653uGsruZt2snP0b6UmmDVrVmCD1gag0hNoE0/tzZgxwxGYKBCAAAQgAAEI+EsgbwQmeRZJZArT7V67gDKuZGRdffXVThjc6tWrHcNMYsZ1113nhNKpKMGmvKBkvMmjacuWLY4YlqrHlb/LIv9qQ2DKvzlnxPEhgMAUn7ny2lNt4Gi+k4VoeW2H+3smIPtFeSLHjRtnOvlWNoo2wroelNJdLbJxJETpvp5eul+bcbJ95LUmu8jv/FvyWnr77bcdj3SNS/bY+PHjWQIQgAAEIAABCARAIG8EJiXX/uCDD1I2jvxkrZ0zGVpuYm8ZaAqPU9y/cjHJo0lJvWVgKTTg7rvvdgxsJSbXfWG5jvs55rjVhcAUtxmjv/lEAIEpn2bbnPB0ebaEuSGUX4RTG63EGHn7hOVR7W7KXXPNNXbRRRcl7KT6k6p3t0QueY3L3pLIJVtMdpfyLlEgAAEIQAACEAiGQN4ITIcOHXLco7PlEeTuBrq7sjKgZUBNnz7dtm/f7uSHcvNOyC1dopOSgfu9kxfMMop/rX4KTDJ+mbf4rwlGEB0CCEzRmYsweuKGaHkNWQ6jr7ThLwE9iyUEyR6SKKSQOjctgTydVD7/+c8nbVQJvGVDuSKlxKabbrrJSU9AgQAEIAABCEAgOAJ5IzC5iR3lKZTq7ldw2M3JSSBjSfkNrr32WidUTt5MF1xwgWMEPfPMM04/U3VHD7Kv+VC3XwKTjFjVxRejfFg1jDEsAghMYZGORjt6NsrrRJ+jUXheR4NK/vRCopIbVqe1oA06eXjL80i5mmQndVcU1qfNRH1myH6Sx5Punzdv3pl8UvlDkpFCAAIQgAAEwieQNwKT0OrkE3kLRcXtXgaQjKgHHnjAmXmJSgqJGzVqlOPBRGhceG8Id9dUAqTXolxbyvWgFwUCEPBOAIHJO8O41SCxXp4rnCYXt5nzp79uUnD3IBQl5E6W+N31WtKzV97q8oRSkVf4oEGD/OkYtUAAAhCAAAQg0COBvBKYRGL9+vXOzmi2QuU6z4aECO2uzZkzx0k4KWNIRvWLL77o5GTqevQvazk4Au4OqR8CkwxjhUDKoJWASIEABLwR0GelBHc8Or1xjNPdEv3ljYIwEKdZ895XzbteKlOmTHFO2VUOqJ6KvL9//etfO+vF9VpyvaCWLl2KSOl9WqgBAhCAAAQgkDKBvBOYZLisXLnSie9PZrSkTDHFCyUguV5J2pWTISRBST/vuusupxaJS/od3i8pQvXpMj8FJnVJhq7Epah4y/mEiWogkBUCCExZwZ71Rk+cOOE8M3keZn0qAu+AbCKJQtr8UxichKV0yqpVq5wTeyVIKrQymbdTOnVzLQQgAAEIQAACqRPIO4FJaJTwe8OGDc6uVlheQjKcamtrneTPyikhD5eZM2c6SShlPM+aNcvxZnr//fcRJVJfv75d6bfA5B61HZWcX76BoiIIZIEAAlMWoEegSW226LmIWBCByQigC8qv5ApLEoWmTp1qo0ePDqAlqoQABCAAAQhAICwCeSkwCa7cqffu3RtaniMlqJSRrC9K8mxRnqWPP/7YaV//l2fVhRdeaJ999hkCU1irv1M77vHIfn6R0ZxrXv2sMwtoaBICWSeAwJT1KchKByQuae7d01ez0gka9Z2ANmDcTR3ZPQqF04EnFAhAAAIQgAAE4k8gbwUmTd3y5csdd+yg83rImJKr//XXX2+bNm1y2lSI3rFjxxyBSd5N48aNc/69a9cuBKYsvK+CEJg0DCUn1ryGHY6ZBYQ0CYHACCAwBYY28hVr7vWM5tCLyE9V0g5KMNSmizZfLrnkEkdYYgMmKTYugAAEIAABCMSKQF4LTFu2bHFOaws64bdyL8ljSe7fyhMwbNgwJ0ROwpPcwxWmd9lllzkhe/KsCro/sVqhIXU2KIFJ9Wr+5f5PgQAEMiOAwJQZt1y4S2KEPkf9OIAhF3jEcQxu4m6FxElUmjhxIpsucZxI+gwBCEAAAhBIgUBeC0z79++3d999N3BBR7mX5s+f77j5v/fee05onAxm5WJSMssdO3bYjBkzHBHijTfeYKc2hYXr9yVBCUzqp8RE7cAjHPo9a9SXLwQQmPJlps8fp0QJnfyq5M1h5UzMX9r+jlzPVXloy4PXPRHO3xaoDQIQgAAEIACBqBHIa4FJJ32tXr06UBdtGVgSFm699Vb76KOPHIFJJ4spZE4Ck17a3Zs7d64jMD3//POB9idqCzAq/ZEnmeYqCHd9za9ERn1BUr4tCgQgkB4BBKb0eOXa1RLpJTThxRSfmZXnmcSla665hsTd8Zk2egoBCEAAAhDwTCCvBSbRe+KJJxyPoaB2RhUedeWVVzo7eK+88oojYEhU0o6s8i7Jm0mG88KFCx0Pp8cff9wRIijhEpDApFcQX2BkZGsdKO8WeUTCnVdayw0CCEy5MY+ZjkKbQcrfE8Tnc6Z94r7EBGTPSFwaMWKEXXvttWCCAAQgAAEIQCDPCOS9wLR27VrHuySIJMwSFuQVI/Houeees5KSkjPtuAm+9TuJD3PmzHF2+R577DEnF1NQgleere+UhytxSUZxELmSNL96SVjs27evIzRRIACB1AkgMKXOKhev1GezPqOD+HzORV7ZGpPyStbX19v48eNt1qxZ2eoG7UIAAhCAAAQgkEUCeS8wbd++3Xbu3BnIyW0SFZTMct++fY6reOccPDLEXBFJ7v8Ko5IQtXHjRuf3iBDhviuCFJg0Es2/DG8VduHDnVtaiz8BBKb4z6GXEQTpYeqlX9x7loCecRICdWCJDjSJe9HzWjacNvy0EUiBAAQgAAEIQCA1AnkvMFVUVASSWFtu4sqzNHToUMdDSuKSvJkSeUpJYFLR7qxy9MioCcKjKrUlkZ9XBS0wKcRD8y9DVTm4KBCAQOoEEJhSZ5WLVwZ5CEMu8gp7TNog0zNu9uzZjvdSnMvBgwftww8/tM8++8zZ6JMtp5fC2127bPHixXEeIn2HAAQgEBiBxx5rtN/8zRO2aFGpLVrU266/vrdNn07kRmDAI1px3gtM2nVbvny5k//Iz6KdPIVESbhQkQEmI0UhUu5uWHV1tSMqKR+Tdsl0jXI0aeeMHTM/ZyN5XUELTG5IJDmYks8FV0CgKwEEpvxeExKY9EzF+zN660DPTm2K3XjjjTZq1KjodTCFHqn/yoe5Z88eJ9eXbDeJSe6hHFp/eulvQ4YMsQULFqRQK5dAAAIQyC8ClZXtNn58pdXWDnAG3q9fk9XWNlhHx8j8AsFoLe8FJq2BZ555xvewNIlHMkZUdES9jBX9X4KWjGSJSfJcksCka12BSaFzJIMO/50ZtMAk0VAGqgxXiUyEQIY/x7QYXwIITPGdOz96ruelPkPJweQHTf/qkOgnu2bevHmO8BK3os+VX//61/bpp586z2XZap2fzdoUlH2mjb9JkybZJZdcQn7MuE0y/YUABEIjsHTpcVu7tsgaG/ufbrPDiooqrKVlRNp92LGj1S68sNAGDOD07bThReAGBCYzJ0SusrLSV68heX3AzLoAACAASURBVCV1DYeSMSODRUayxCWJSQqdk/Gsl7yoZETr9xKcKOERCCuJrBsqJ8FRcy/BiQIBCPRMAIEpv1eINmb02YnAFJ11oGemxBiJS3G1V3TIi2w1eZYnKvJsGjZsmM2dOzc64OkJBCAAgQgS+PGP6+1rX2uwurrOmw36nltpDQ3DU+pxR4fZr37VYD/+cYO9+WazTZhQZOvXl9vw4b1Sup+LokMAgcnMibffunXrOUm4/Z4iCUjKxSRBQcaY8jNpx0y7f/qbxCg3uTfeLX7TT15fWAKT2xOtBXk0aQ1IaHJd8ZP3lCsgkH8EEJjyb847j1gCkz4zBw0alN8gIjJ6N/m1xCV5/cSx7Nixw/TqLieivJrluXTLLbfEcXj0GQIQgEBoBORtNG1apbW3X6C4nU7ttlvfvgqZ61lg2ry5xX72swb7r/9qcO6vqSkzM30/qrXRoxvshRfKbdw4NuRDm1AfGkJgMnPEnpdeeinQXTgZxxKSFB4nw8UVliQsSGAgN48Pq9lDFWELTOqqe7Kc1gLJvz1MHrfmPAEEppyf4h4HqM9Ief0iMGV/HehZqXC4G264IfudybAH8liXzSePOPc0385VafNHnuRLlizhwJUMGXMbBCCQPwRmz66yt98uNbOu3qBt1rt3pR0/Ptz69Dk31K2+vsN++csG+8EPGmzv3jarrT0lKpl1TQheZ8OG1dm6deV26aUkC4/LqkJgOj1Tjz76qCP++OlJIlFJ9eklo0xl3LhxduDAAZszZ4699957jtu/3wnG47L4otRPzY+MymwkkXXFx+6M3Shxoi8QyAYBBKZsUI9Om/qyrzWAwJS9OdEcyHNpzJgxdvXVV2evIx5a1mbiyy+/7GzouBs7XatzxUx5Lik8jgIBCEAAAt0T+MY3au2HP2yx6urEh2WVlNTYkCGN9sgjA+2GG3rba681249+1GCPP64T00usrk6iksSpnkq9DR5cay++ONiuvDKeXrP5toYQmE7P+PPPP+8IDH66e8sglrgkg0W5lxQeJ28lGWkPPvigvfrqq1ZVVYX3UgTeddkUmDR87c5rJ7W7XBARQEQXIJA1AghMWUMfiYb1/JQ4wGZMdqZDNozsFiW6nj59enY64bFVrR/lXJInudIQuM9a5WDqvLmjTb/LL7/cGSsFAhCAAAS6JyCxaP78Y9bcPNTMegpha7CiIp2c3staWgrs5EnXWymdsLcG69v3pK1ZM9gRqijRJoDAdHp+dJLI3r17fRd7ZJQpJM5N3C0hQ0KT3MvXrVvnu9dUtJdbdHuXbYFJZNy8XNpdpUAAAmcJIDDl92pAYMre/EuQkR0zc+ZMmzhxYvY64qFlV1zSJo7sMVdg0r91sIorXGqco0aNcjzMKRCAAAQg0DOBSZOO2p49CouTYJSstJqZTlf38h1HXk/VtnLlYLv1Vi/1JOsrf/dKAIHpNEEdU/vOO+/4KjC5iZxl1Ehgco0aGWwSNOQthceK1yXsz/1REJhk7Gr3VGEgifJC+DNSaoFA/AggMMVvzvzu8bFjx6y8vNzvaqmvBwLy6pYdc/311zuhcXEsblic60GuMVRXVzsbffLMkh2mRN+yAbS5c9ttt8VxmPQZAhCAQKgEvvSlk/aLX7RbbW3Yh28o5cxxe/rpwXbXXclC60JFQmOdCCAwnYahXayVK1c6rtIyOvw4Pl4Gi4QCiQYqnZN5S2TS3/xohxXtnYB2Lt0k7N5ry7wGGfMqcT32OfORcycEuieAwMTqkMCE+B7eOtCGhwSmG2+80YYPT+2I6VR6d+jQIRs5cmQql3q+xhWXtLnX1TNYf1PRJp9SGchOk7iUjTyMngdKBRCAAARCJLBiRaN9/vMnrb5eoXHnJu8OpxtN1qvXMfvyl/vad787IJwmaSUtAghMnXA99dRTjhGi3S0ZJNrZkgDkJS+TRCaJFxKTJDAR/pTW+gzt4qgITBqw1p/WidYLBQIQMCfBs07a9PJZDMd4E0BgCm/+JC4pLHHevHm+JlbXJs4TTzzhhKQtWrQo0AEpv6XSEOgzI5HdpWe+XuqLNnYUFhdXL61AQVI5BCAAgU4Eqqs7bNKkSjtyRMJO9r6nDBx41H7xi/52++2EykVxgSIwdZqVV155xUm6rSN4p02bZgcPHrT9+/c7O1syULTL1bt3b19PmoviosjHPkVJYHJD5eRNh4dbPq5GxtyVAAITa0LJmPv37+9s/lCCI6BnocTcm266KaOUAe79iXq4YsUKR/BZsmRJYAPQgRm7du2yPXv2OKFvPW3qyYtJdt3kyZNtxowZgfWJiiEAAQjkCoH77jthq1Ypn112PYfKy4/ZL3/Z1xYvRmCK4tpCYOo0Kzt37jQl+54/f75dcMEFzl/0xebw4cP22WefOeKTXMbJAxHFpeytT1ESmDQS7ahqB1lfqCgQyHcCCEz5vgJOHYKgcCa82IJbC/K4VojYzTffnPZGWmVlpe3evds++eQTR6y59NJLz3S0oqLC2bBTovCgitqQsKQQPIlKrgd6T+1p81Dhf8ox5ZatW7fa+++/b5///OeD6ir1QgACEIglgZ/9rN7+9E/rrbb21HfkbJbBg4/ZY4/1tQULEJiyOQ/dtY3A1InMgQMHbMuWLXbFFVc4rtKPPPKIs1uql77sy5tEoW7soEZxKXvrkwSm1tbWSAk6hMp5m1Puzh0CCEy5M5eZjkSfh/KskRcxxV8Csm/cE9SuueaatCrft2+faXNOYo3sIwk78sKdMGGCY0v96le/OvN7CTl+5nNSRz/++GPbsWOHk6Rb7bve5qkMQt5OS5cudTydVCQsbd++3YYOHWrymFNf9W95tevF4RupUOUaCEAgFwns3dtm06YdtYaGwWaW/efwoEFV9uST/e3mm7Pfl1ycb69jQmDqQnDt2rWmnbDLL7/c2Q3jlDevSywe90dRYFK+ChnAhMrFYw3Ry+AIIDAFxzYuNUtgIo+h/7OlE251yMn48eNt1qxZKTWg5+VHH33k2EjuYSWdhT8JVvI4W7BggWNDuQJOSpWncJEErA8//NARthK1n0IVziUSkR566CHn32+++abjfeV6yOmn2LgvtSmBc+7cuTZs2LBUm+A6CEAAAjlBYN684/bWW8XW2NgvEuMZOLDKVq7sbzfcgMAUiQnp0gkEpi5AtBv27rvvOieKyVOJ07yiuGz971MUBSaNUrvCOtWQk238n3NqjA8BBKb4zFVQPdUakIjB4Qf+EZbXrp592lCbMmVK0ooVBidRSd7emgfXw7vrjRJjJCotXLjQ8S567733zgg5SRvp4QIJQgrDk7gl4Upe5Zl6lEs40tjlwbRhwwZHbNKztqe8Tbpe4tmtt96KbehlIrkXAhCIFYG///s6+4u/aLTa2iGR6feAAVX23HP97dprEZgiMymdOoLA1GVWZGS8/PLLzk4VCZajuGSD6ZN2cGVcRjHnEaFywcw5tcaHAAJTfOYqqJ7Km1Nigp7NFO8EtImmXH8KiRs3blyPFaYbhqbn6WWXXeaIQdokufjii512Mi3KgSlhS3kwtQYUBuc1XE3imsQiCU0qqlc5NpOtL10j7yaJTNiImc4o90EAAnEh8PbbLTZ79lEzG6pPysh0e8CAo/biiwNt9uziyPSJjpwlgMDUZTXI2Hj00Uedo3l1ugglPwhEWWCSIawvV5yglB9rkVGeTwCBiVUhMUSigt/hVvlKVhsXKnfddVdCrzB567insbkJs1NJsC7hyvUIVijZLbfckpEYJPFHYXDygNIzUGJOTyfCpTuPeua7nlbp1qt8TwpdVzL0qBaNT+KeXnrvaL71U7/X/EhUvPbaa6PaffoFAQhEhMAVV1TZ+++XmlnfiPToVDf69z9qr7wy0GbNQmCK1MSc7gwCU4JZefLJJ53fuu7fXnfKojjx9OlcAlEWmNRTGYky3BUqx3pk9eYbAQSmfJvx88erz0AV8iJ6WwvywBFL9/ASee5qQ2306NE2YsQIx6tHuY3SOY2tc48kXkybNs1JNXDDDTfYqFGj0uqw+iZhS+KSBC31MxVhK61GTl+sZ2qmdUtk0thmz56dSdOe75E4JsHIFZH0GamXKyC5B9K4G6Vurir9VN+nTp3qvCgQgAAEuiPwta/V2I9+1Gr19UrsHa3Sr99Re+21gXbFFQhM0ZqZU71BYEowK3poHz582D799FM7evTomS/02uXKNN4/ipNPn84SkFEm77Uo59xS+KZb3NwTMhZdwxF3fVZ0rhJAYMrVmU19XAhMqbNKdKWeb/KEleAgLzDXlpGgJA8hN5m1BCeJLsp3la4Xt+6VwHTfffeZDkxRziadxKbk4cnyCOpaCVsHDx50PJVcrylvow7ubnGT3SCR5tJLLw2sIZ1srPnS+pcNoDb1UtEc6rmvuessICWzBSRO6YQ/hS5SIAABCCQicPJkhw0adNg6OnSoQWHkIPXtW2lvvTXYLrssOmF7kYOUxQ4hMCWAry8ze/bscXb0dLKIHuZ6kOshn+zBncW5pGkPBOIgMLnDkzGpnVd9KZBBr6KfMngVRpfpjqwHfNwKgUAJIDAFijcWleszWp97Ck2ipE9AXit6yVspqCJxacKECU4bSsQtsUh2kwQN/X7GjBnn2VA6uW379u2OneWGwaUrbAU1nmT16rmrfl911VVJ81glq6vr3/Wcf/vtt035ryT2uZtJrpDkhZH6fP3113MaXrqTwvUQyCMCW7a02E03nbCaGuVeil7p06fSNm8ebFOmIDBFb3bwYEo4JxKX5N6tpJR6wEfZqyWKiyqOfYqTwJSIrwxd5VgoLy+PI376DIEeCSAwsUAkjkioQGDKbC2InwS6oA6ykCBy4sSJM55HnXMmafNDc6f2JTLJc0Z2ljyWJJToWokocSwakzzDlGtKIYZ+lGPHjjmbm2KWLOl4Ju3JS3/x4sXYtpnA4x4I5AmB5csb7UtfarCqquiFx2kKysoq7f33B9uECQhMUVySeDAlmBW5auskOZ0S8uKLLzoGGXlvorh8/etT3AWmuPffv5mkplwkgMCUi7Oa/pgUIsRhB+lz0x1BC0xqQ0JLT57e8rp1E4ArDE6iUi6kHVBeK71kMyYLBew8e+vWrbM5c+ack7henl+bNm1yhKXSUiXW9b/offTggw9i1/qPlhohkDMEvvOdWvvzP9cpmwMiOabS0iO2ffsQGzcueuF7kQQWcqcQmBIA18P3hRdesOnTpzvH4ioPU1AP+pDnm+a6IaD8Btpljau3mgx7GevpnobDgoBAHAggMMVhloLvoytOBOWFE/wIstdCGAJTqqOTGKNNEW3cSUjJhbBu8ZVYtmjRImc88kLSSzak8nkq8fmkSZPOEXUefvhhW7hwoV1wwQUOOglL+/fvd+zNoIQ3eZrJ3rn//vtTnS7nOomDFRUVtnfvXmccyq1FgQAEcpfAAw9U2/LlSqDdJ5KDLCk5Ynv2DLGLLkJgiuIEITAlmBV9WV+zZo3zkB86dKiTR4CTa6K4fP3rU9wTyEoUVegInnb+rQlqig4BBKbozEU2e6JNAIVhyUuEfIjpzUSUBCa353ruSmwaPDiaIRjpET7lJabxKGRdmz3u81hhgFq7CqdTUnAJNPpM00bm5z//eSd598aNGwMLies8DglFCr275JJLnD5JcHJ/SvRTrizlH3VFJeWAUqJxjUk2se6X19WYMWPSxcP1EIBAjAhMn15lH3zQz8xKItnr/v2P2M6dQ2zUKASmKE4QAlOCWdEu6apVqxxjwM0PIIEJgzaKS9ifPsVZYJKxKMOW3CT+rAVqiR4BBKbozUm2euSeoKVQLErqBKLq/aXcgRJjcsVLXAJMd95HEmn0d61hPa819tmzZwceEtd1lbjeY51/L1tXfVO/Zs6c6SRpdxOMu6cMynNQApqbRyv11ceVEIBA3Aj0719htbXyroymgNO3rzwqh9qwYb3ihjYv+ovAlGCaJSw9/fTTzq6OHqx68MpgwC0/d98TcRaY5HEn8ZMvXLm7PvN9ZAhM+b4Czo7fTSYtrxcvJ2nlG9GoCkyu1086uYviPndaw26YoMQ1vYIKiUuXlbyp1BeF+bmn17leWe77Tekjxo8fn27VXA8BCMSEwLPPNtrttx83s5GR7XFZWYV9+ulQGzIEgSmKk4TAlGBW9PBfvny585DVjlOu5AiI4gKMSp8kMGne4ygiahdU4lIu5LGIynqgH9EigMAUrfnIdm/0ee3m78l2X+LSflQFJm3kuSHe+eYlrrFHTSTtrk/6DJZ3k37Kw0mhdBQIQCD3CDQ3d9jkyUdt3z6Fx5VFdoClpYft8OHhNnBgQWT7mM8dQ2DqZvaVfHHQoEHnPfwlQpDnJvfeMvrCIs81zXmcigRQCUzl5eVx6jZ9hUBaBOSlpxAaRNS0sOXsxfIs1prIldw9YUxUVAUmjd3NxSSByfXoCYMJbaROQKH4mhvlQJP3kkL7KBCAQO4R+G//rdoef9ysqWlgpAfXu/dhq6oabv36ITBFcaIQmHoQmJR3yU2A6CZo1OXybIqSS3MUF1bc+qQvLLW1tbETmJRLQWs0rqffxW2d0N/sEMCDKTvco9yqvF4SbQJFuc/Z7FuUBSZx0QaP+9IzTWKTbC0Jy2zqZXPlnGpbtobCGfWeW7JkSfY7RA8gAAHfCfzkJ/X2ta/VW03NqZMto1yKig5bTc1wKy1FYIriPCEw9SAw6UE6ZMgQZ5dUrsHKESBjZ+fOnc6pGgqdy5XElFFcnGH3SV9YFCIXlVwIqYxfX7yVJ4F1mAotrokrAXnp6fNWa50CARFwT5NDfEhtPUhgksdrHDYj3BxF2vhR/h+JTZpnbezxGZDafAdxlT6HtdkqT9J77703iCaoEwIQyBKBX/+6xWbNOmrt7RKXirPUi9Sb7dXrkDU2jrTi6Hc19UHl0JUITN1M5urVq53dtOuvv94RmVT0cJW4pNM13ONaZfTI0ylRHH0U4+tzaO36PhS56WvO4mCAu4OXKMaR3b4vBSqMGAEEpohNSAS6ozWhz+p8y9uTKfo4CUxdxyiRyRWb9DfZXRI5JDpTgicgu0ge3tp8u+qqq5xN1zjZScETogUIxJ/ArFlVtmVLqZn1jclgDll7+0grwIEpkvOFwNTNtMhD6cMPP3R2/MaOHeuITYcOHXJ2z7SL5u6aym1Yxo9r6LjH0MoYkgEUx6TRkVypIXRKOQb0istpNuqrXNblXUeBQC4TQGDK5dnNbGwcbpAetzgLTJ1HKhtLNpdsMtlZEj3c3E1x8j5Ob/aye7VYawNuypQpNmPGjOx2htYhAAHfCbzySrPdeutxa2kZ7nvdQVVYUHBKYKJEkwACUzfzsm3bNtu1a5cjJklEklikfyfyVNKXfF0j40Z/d4931Y6PDB95OFGiT0Bu+frSEhePIIWIaL0hMEV/bdFDbwQQmLzxy8W79XzVRo9O0KQkJ5ArAlPnkcqzprN3k9aDnokkCk++HtK9QvaRNrXk0X/DDTdE7vS7dMfD9RCAwFkCW7e22pw5x62+fmhMsHRYYWGFtbaOiEl/86+bCEzdzLm8lz744APPLtj6YiThCZEpHm8unUzkhj1GvcfavVUOJrmrR+2o46izo3/xIoDAFK/5CqO3HHCQHuV84OWG0cnjJh8ThUsAkugmmzMoby5tqKpuiUxdN7f27dtnGzdutOHDh9uoUaMcjycKBCAQfQKHD7fbJZdUWn19XDyYlAuuwpqbEZiiuroQmLqZmU8//dTeffddZyfMa9GXI3k1sdPqlWTw92uXV8ZpXMLktLaUD8yPdRo8XVqAQGYEEJgy45bLdylkRyICYejJZ1lePuKlzZN88XjV2nBPpcv1ROFu2KA85jW/+ryULeMmRJf9mUxwcvMspfJ+ksik19y5c+2iiy46ZwE+9thjTrtq/4477iBXU/K3J1dAIOsEWlrMSkoOWUdHXELOOqykpMIaGxGYsr54uukAAlM3YI4cOWKvvfaab6KQwpkkApCU8ixwGYAyQroaPl69cbzcL0NNfZKRFofTibQrrT6nYhRG9UOIfkEgGQEEpmSE8u/vuRjy5fcs6hmrZ4Q8e7TBlc8nsHUWm8Q5VxKFy2tJ74WZM2fa5MmTzywhCUCVlZVWUVHh5A+VwKjNKPfwma4nz6oerRNxScVOFU+1IS+lyy+/3GlLqSUOHz7sbNBJ1LvyyivPE6D8XuPUBwEI+EOgrEyCjULkevlTYaC1tFtZWZw8rgKFEcnKEZi6mRZ9oXnxxRd9232RoadwJj3U8/lIeXenTYaMDBSJQZ1PAUpXHJKxlKykck3nOtRHGeJxOSWFk+SSrQD+HncCCExxn0H/+68vt/oSGxdvU/8J9Fyj+Eh40MYW3tPnstIzXvaHm78pjonC3f4PGzbMZs2alTQNg66XCKRTkA8cOODYN/JscovWyvTp0x2BSIKUa5e5gpQYyY7V//XT/bdrL+mn6nPtW9U3fvx4u+KKK8Je+rQHAQhkQGDUqEo7dGiwmRVlcHfYt7Rb376VVlsbl5C+sPlkvz0Epm7mQMbZM88846vx6rqpK2dOPpXOO4cyTmS4uIZIuoJSGNxkOLlH8sbBMJdwyZHNYawM2sgWAYmo6QrFXvoaxc8lL+NJ9d4ojru7PulzWiXfnqfJ5lKbN/pyryJPlGShUcnqy/W/63Ols42i9SYvHj8ThWutpusRLVFdtpJe6pMr9OjfEnNUX6YeQhKQXnnlFUeUcr3ajh07ZsuWLXMEohdeeMFGjBjhtO3mc+rp35s2bXLEOnnqu55hWoeqa+nSpbm+hBgfBHKCwKWXHrUdOwaYWe8YjKfd+vWrtJoaBKaoThYCUzczI4PgkUcesfLycl/nTg/xXE/KHIbB5uukJKhMY1DCbxlXUReZ5NquMAi+aAW9Kqg/WwS8HEkfpjDVmU8+tZuNsbqnyOHBdHbVabNB4oOeWeTly+zTSsKI1paEF7+e/apP89I1/5V+53p1d/aYlkAozySFnunZ3vmlz0Kd5KaQOC+CsNJArFu3zhGBVI/GumDBgsygdbpLdpPsXIlY+rlkyRLPdVIBBCAQPIExYyrt00/7m1lp8I15bqHNBgyosurqYZ5rooJgCCAw9cBVyQqV28bLQ7xr9bkazuS6nLs7ge7Om4zczm7YwSzj4GqNw6ly+lKh4vdaDY4qNUMgPQJeBKb0WuLqOBCQh7GeMXru5HPIeee5Egs9CyS4dQ47j8N8Rq2PfobkuvMiO8gVkWQHqrhCoP7v5n2UJ5Duueuuu9L2ekqXY1VVlSMySSCWYDVhwoR0q+B6CEAgBwj8+7832Fe+UmsnTsipojAGI2qzQYOq7PhxBKaoThYCUw8z8/TTTzviiJ/GmgxAua3HWXRxkUlMco8FzuUjgbX7qBK1nExi7npZydWdAoFcJYDAlKszm/649MyRR4dCceRlks+JqzvTc0+JSyVBc/rU8+cOiS3uRqAf4YUSQ+UJr/xHek7LO2n48OF27bXXOpuXL7/8svMcl1CqZ7rm8frrr7eRI8M5zUmfrc8995wjaKkPyj06dOjQMzmqdFIcBQIQyF0CL77YZLfffsKamyUunc3LFu0Rt9kFF1RZZSUCU1TnCYGph5lZvXq188D3w8hwm5HAJIM4jruubuibDHyFZQWRqyCqbxT3SGyJTH56tGU6XjeBq9YRXygypch9cSGAwBSXmQq+nxKX9Dmsn3F8jgZByPWSGTRoUCSeT0GMMcw6JQK5J9xqraWbP6nzJpxspRkzZtjWrVudemQ/3H777c7PvXv32nvvvXcmFE9tjh071knaHWT59NNPnTBA2aP6bJV9o03PqVOnOknAJbBpY1W23uc+97kgu0LdEIBAFgls395qM2cetebmQTEJjXNhtdpFFx23/ft16h0ligQQmHqYlZdeeskxYv3cIdVOlR7cfsX2+7Go5JKtlzySFNImQU3GhptM0g17089cCX3LhJuMMTFRKFq2iww/rSXyLmV7Jmg/DAIITGFQjn4b+rKujQ69ENZPzZfryapnN4Kbf2tYXLWRo5fsIXkfpSs0STCSaCMbctu2bY49OW/ePMeDSaKgvOT1N9Wvta2fXnIWvf3227Zv3z67//77uwWhfmzfvt2x5TQe96fGKxtPP5XjSafJqTz00EP+QaUmCEAgMgSqqzts6tSjduiQIiD6RKZfqXWk1S6++Lh9/DECU2q8wr8KgakH5q+//rodPXrU12SZMjD0AM803EpGiQwRGT09edLIAJdB1F2iTze0TXXJyJCoJENH/3cTT7r1u6eHyHhN18AKf0kH16LrOh+FJO1uIlLtWKdSJI6RoykVUlwTRQIITFGclXD7pOemPsf0rNKzLQqepOESSNyavE+0QYT3UjCz0dnmkgCU6gaT5kTlzjvvdDyVNm/ebJMmTbIrrrjC+f0777xj8iSSUOp6oC1evDjjTSMl1H7++eed94ba7K7IM1/tdZemwc2nKRtT9p4EMSUcp0AAArlF4Oqrq2zr1t7W2Jj9TfP0ybY6Sb5Xrx5sc+fG4dS79EcY9zsQmHqYwS1bttgnn3zi666ge+JX5+NhU1lEbliajBYZ2DJKXLHH3dHtXI92otSWBCZ3p1cGuu7X793Qv56OMXYThqbSv3y5Rm7l4p/tneJUBSbNs3uCDeF0+bJKc2+cCEy5N6fpjkjeIHp2KYl1Pm90dOUW57D7dNdANq+X8KLPIQl5qaw/bSYqcfa4cePszTfftIMHD9qyZcvODGHNmjXORqFsMF176aWX2pQpUzIe4sqVK52QNm0Idicw6T30zDPPnHeaXXeNqn8at/qovo0fPz7j/nEjBCAQHQL33HPCVq8usObmgdHpVNo9qbUBAxps9OgC+6M/6mO/93t9rKgo7Uq4ISACCEw9gJUb8c6dO30PZ9OOowwBffl3T1nrbjfJFYr0s/MpJKmsB1dc0LUyNDqsNAAAIABJREFUiFxxSm1yhHEqBM+/RvOg+UvVcyizVpLflYrA5PZVBqcMRH0RSdU4Tt4DroBAeAT0xU6ivJ/58MLrPS15JaBnlz535T3CGjiXpvLlsHngdYUlvz+VZ65bi4RQeYTfdttt3VasjUEl15a4pOfy/Pnzk3eimyvkaf/CCy+cSRR+3333JbxSnlTvv/9+2htkrh2qdab8URQIQCC+BL785Rr72c9a7ORJJfXOhdJkffvWW3Nzk33hC2X2x3/cx2bNikuy8lzgn3gMCEw9zK2SHephHFSuB+0MaUdJhouMjc5ikx7o7u6RG/+f6TI8ceKEY+xEKe9TpmPJ9n2uK3u2cx8ly8EkA1dfyGQQuvMexfxf2Z5P2o8HAX2GKawYcSEe8+V3L91DDRCYzifrfq5rEynbnrV+z3uU6tMalNApD7pkRc9enRI3atSoHi+VuKSQNeVd8sM+27Nnj1VVVdk111yTsN21a9c6Hs2Z5hUVA4X5yduKAgEIxI/AP/9znX3jGw1WUyNxqVf8BtBjj9vMrMERm8rLzfbvJ7Q3mxOMwNQD/QMHDjhx82F4+0gwkNgkAUOeRzIWvQpL2VxYudq2DELNVSpGZpAM1Ad5JLk7153zkWgdyRCUwdp57WpdyRNEfZdXEwUCcSGAwBSXmQqunxLN9dlGiNy5jN2we9kM2gzLVDwIbuZyo2aJRnrOJhOC9OwdOHCg3XzzzZEb+MMPP+wpV5ebB+3WW2+1cn2Do0AAArEh8NRTjfaFL1RbQ8MQM8vlWLJ6u+eeZnvyydRy1MZmAmPWUQSmHiassrLSXnvttcA8mLpr2s2dFLO1lPPdlXGlL7oyHqMg0HTOr+SKSW74pXb6E+WJ0G63fq9wIwoE4kIAgSkuMxVsP91TvRCZzuWsDQdtfmiDCi+vYNZgKp9B8kTXM1bhbjqJLUpFOaDWr1/vPPu9iJCyT2X/LFy4MJTN1ygxpC8QiCuBpiYd/HTY2tqUcyluJ8alS73Gvv1ts7/4izgmL093rNG9HoGph7mRh4ji2jM98S26007PMiGg3XOFLmbbe6lr391TBSU4yfBL1r9UDOVM+HAPBIIiwJoNimz86tXnsEKVJPRTzhKQuKENBldkSiURNfxSI+B6/yYLjZcAOnz4cCc8LsgisShZ+F2i9nWfNk0lMHkJp5QntJhccMEFNmbMGKcvqZ6uFyQX6oYABLon8Fd/VWt/8zetVlub2549gwadsH/6pxL7jd8oYzlkkQACUw/wZcjqZI5kX9izOH80HSIBJVOV2NhdQvYQu5KwKeVWSEUM1ZcQGYcYhNmeMdpPlQACU6qk8uO6qIQqR5G23isKlQsjtD+K4w+iTxI0ZQ/2JGq6IpROcAvaQ1ihbjNmzLCpU6emPVxtnG7YsME5kTFZuF+yyrXhJu85/VRdY8eOtQsvvJDwuWTg+DsEQiSwYUOz3X77cfva1/qaRKampgtyOkSuf/+jtmbNAJs7t3eIlGmqKwEEph7WhL6IKwEjX8R546ST4DMOtPQlRAahF1f5OIyTPuYGAQSm3JhHP0fhhgPjyXQuVd4rfq6yU3W5gqZEO3mIuV5inVuSACVvniuvvPK8Duh+bVaqKI/TAw884KmTr7/+uh0+fNjuvffetOs5dOiQ7dq1y/QzmUdWOpVLaBIX/ZT33OjRo+2iiy6yESNGpFMN10IAAj4T+N736uyrX222/v17WV1dvbW3S3iJVgivn0MuK6uwvXuH2ogRuZbE3E9KwdeFwNQDYx39+uqrr3re5Ql+GmkhaAK5tissg1e7jnw5C3rlUL8fBPjS7AfF3KtDXpvyHMHL+OzcytNWx953Pvgh92Y+3BHp80dFwolerseO6yXm5sBatmxZwpMuJbwsX77cOX1Np7B5CU9TP9yDYFKloPZ1KrKEJfVdY1Dfg1ojas/1blLY/j333JNqV7kOAhDwSKC2tsOWL2+073yn1nbvHmq33XbCnnuuxMwUMtaeg6fHdQbWbqWlldbQMNwjRW73SgCBqQeCn376qb377ru4mntdZTG/381xlGtijFzlZWQSShHzBZoH3dcXPHmSRiG5fh7gjtUQ3XwwfnpjxApAp85K6FCSaVgEN4OJ8jHJe2nKlCndhqzJ42ju3LnBdaqbmiU27tmzx/bu3es854uKikIP8ddmlnJSjRw5MvTx0yAE8oXA1q2ttn59k33nO/V28GCbDRhQYo2N7faVr5TYT39ab5WVOvUxl0+Oc2e6xSZMqLY9exQGSMkmAQSmHujv3r3bPvjgg8Dj6bO5AGg7OQEJMTLMvOYrSN5SuFe4JzJpt5sCgSgTQGCK8uxkt2+5ugGQCVUJHRKZCOvPhF5q92i96eV6zbmeOt156ciOfOedd+zBBx8MVSB/+umnnWT4EpaUNzJbSd/dPixatCg1wFwFAQgkJfDJJ222fn2zPftss73ySpPV1Zm1tJRYc3OBFRU1WWvrUDNrs8LCSisuLrDGxnzx6DlppaX1duzYcCsrK0jKkQuCI4DA1APbX//6187OjxJmUvKTgIxH5frIVRFG4pnXE2Xyc2Uw6jAJIDCFSTtebSEwnZ0veS/Jyy/XNkOitCJlD6i4ibwl6l1xxRU2fvz487pZUVFha9eudULRlyxZEvgw9DyX8CVR58knn4yM3SJm8uAiH1PgS4AG8oTA8OFH7OTJQmts1PdT5VRyvZOarKjo5GmBSTCqrbCw0dra8kVgMuvdu9p+8zfN/vVfOWk2m28HBKYe6Os416qqKkKIsrlCs9y2DHbt/AV9Kky2hilDVHlMFFIRVD6GbI2NdnOHAAJT7syl3yNBYDpLlLBnv1fX+fUdO3bMEXHk1aznpwS9pUuXnnehPIR1SExHR4cTOqf8S0GWAwcOODlDb7vtNlPbb775ZmQ2R/Ue1UbtrbfeGiQC6oZAXhA4cqTdxoyptKamRKKRPpNOWFvbsLxgkXiQHdanT6X96lcD7K67Sp1LDh1qt5EjSfod5qJAYOqB9gsvvOC4Qkf1WPowF0o+tpUv+Sz0pURrHE+9fFzl8RgzAlM85ikbvURgOkudZPjBrkCJRe6Jctp00tpTfqFRo0ad1/BLL73keD/Lw0neTbNnz/bUuUceecRpa+zYsefVoz6tWrXK2Qy77777nNQOyr0UJU82bWTdcMMNNnx4/nhSeJpwboZANwR+8YsG+4M/aLS6usEJrmixwsLjeS4wCUujDR5cbffcU2YvvdRkhw+32dixRbZ7N7mZwnpjITD1QPqZZ55xdqdILBvWcoxWOzIOZVD269cvWh3zuTcS0iQyKQwwW3kafB4S1eUYAQSmHJtQH4eDwHQWJifI+biweqhKHkISjiQy3XnnnedduXnzZtu/f7/zPJW308033+y5YxKQysvL7brrrksoZukZLk9ktSVxS6KTwt+jUsRMttSCBQui0iX6AYFYEli27IQ99ZTe230SCky9eh2z9naEXLNjp8MHdYJesfXrd8Q2bSq3qVPzIdl59pc2AlMPc/DYY485D0S+dGd/oYbdAx2z64ou+RA6ppOYNE6O+w57pdFeKgQQmFKhlJ/XIDCdmvd88biNyirXBpQEpsWLF5/TJeXt3LJli+M9JK+defPm2dChSrjrraxfv96OHDli999//zkVKVfoxx9/bDrdbtKkSTZt2jRbvny507eo2K5uKL7CCm+66Sa8mLwtBe7OcwKDBlVYdbU8cQoTkGi1goKj1tExIs8pnT/80tIa++3f7rAf/nAAbEIggMDUDWQJDBKYOO43hFUYwSa0+6c1kC+n8cRpvPoipbnJ5RKmqBlmW+6cpdumvqhJ/IzKF6ZcXntxGxsC06kZ4wS5cFeuPHIuu+wymzhx4pmGlbPz+eefdz6r9JySx9GNN97oS8ckLg0bdm5elUOHDplyhbrhenPmzHGELXkwRcXzWhz0+X3VVVc5oXsq3Z245wsoKslbAn+5/q9t1siZTuRBh7U7P9udf3ec/t3pnx3t+uu5vzv9/7PXO1ecc43+tmtzuY1tWGQdHZbgpesT/b7r705dp5L8+nPrPHy43R5/vMmam5XcO5FQ0mYFBZUITAnfBW3Wu3el1dePsMJE2lzevnOCGTgCUzdc9UB87rnnIvOQDmb6qTURAT2UFGrgJvLMB0px+nIibyvNUZzEBvU37iWbY9DuvL44lZaeSthIgYBLAIHpFAnZLPpMjFLenVxdpe7psrfffvsZG1FCyrPPPusMWaFpOiBk4cKFgW1SyitIaRxKSkqcHIry8pRwo8Ti6l9UvJG1Li+88EInfxQFAn4TaGptsp9u+Xf7hzd/YNVN1TagrP/pJgqs4Mwp9QXW6Z9mdur/Le0tdrzpRFpdavz3f7SmrQrzLE5w35lWktSZ6nVuNV2vbzYzbbImyifUbmZHzAwPpkST0Lfvcfv+90vsd34nUXhhWkuBi5Ot8o5sfmuI8PRUVlbahg0bMNYiPEdBdU07kzLeomKgBTXOzvXGSWDipKQwVkS02iB5cbTmI0q9QWA6NRt8Lga7KrXOZC7rWTlkyBC76KKLnNPh3OIm9Zbgo2sVFpcoX5LXXso21Wv79u2OkKWXPHolKt1xxx326KOPOr+LkgeT7Klly5Z5HTr3Q+AMgV1Hd9sP3/mJ/eL9h62stNTqCxrMwkits+J/2Innf9/MspmbVQKSEnwnErm0mVmBwNTte6XJLr20xrZtI9l30B8neDB1Q1gJGt97771IJUkMejFQ/ykC8l6Sy3mUEmQGPTcymmWkRsUo7Wm8fJEKejVEr34EpujNSVR6hMB0aiZ4jwS7IsV35syZdvHFFzteQ26R6CR7UeFfeobKbpCX7dKlS30LsVconPI6uSe+6uAZeau5NoreA0rnoBPalGBcof1ROv1Y9sWMGTNs3LhxwU4Stec8gec+fMF+vPlf7c0Dm8x6mzX3ajYL8fT5gud/z46v+Go34Wlh4G9QQLSZlffQ2CEzGxlGZ2LZxoABlbZy5UC78cboHIIQS5BJOo3A1A2gXbt22bZt2/BgysVV38OY5L0kY23gwIF5NXLlYNK44yCsHTt2zJQsNJ88zPJqMSYYLF+e830FdD9+BKazGyM6CTTd/GasrOQE5B0kUWfJkiVnLlbY7saNG+2zzz5z/qZrJPhI+Bk5cqQpH5JfRUm83333XcceTTS/slsmT55sslv1LJfYFKV1IDbiItGNAoF0CTS2Ntov3n/E/vntH1lVQ5XVFtRZQe90w8zSbTXx9QXrH7Ljj37bzLLzHeFUAm+FAZ4Vuc/vqQQmnSIXovLmD96Qaqmz++5rseXLB4XUXn42g8DUzbzLe0kP9bIyJVKj5AsBfZFVnpd8zPUiw1SGoAxnjV/GsgznqBU8mKI2I8H3B4EpeMZxbQGBiRPkgl67EnAmTJjgnNDmFoXEud7OEk8UBiZPHT0/7777bl9txx07dphe3eXX0ufj6NGj7eDBg44XVRQPp9Gpe9dcc42Tj4kCgXQIPPTk/2Mv7H3J2krarKAoO8KS29+Ct5ZawbP/144dzUaIVZOZVZvZucn+z2d5+HR+pjBiBtOZyahcqzDCw3bo0HAbMQIRLqhZQWDqhuyrr77qGA+dXaGDmgTqjQYB10DMN++lrvQlMsmgVtJSeQrplS2hVeEHXXdiEZii8X4JsxcITGHSjldbCEycIBf0ilWi6ltuucU5FU5l3bp1Tkhi1+eifqeNGb/zDWnDc9++fd1ufOmZ7YpbErui6N2r96lC98SRAoFUCfz5y9+2/9z2S6srrkv1lkCv6/X+Ddb+6I/sxPHwBaaCgmPW0aGwrp7zPxUUHLaOjiHd5GgKFE8sKi8pOWmTJ7fYG2+UW9++2RUsYwEsw04iMHUDTkfNSnCIUhx7hnPMbSkSkHAhMYVTeM4CUy4JGawyDMMumg/tBivso3NBYAp7JrLfHgJT9ucgqj1AYDqV4Fuflcqhp2cYxT8C2miRgKMT2lTWr19vVVVVCe0EiTzy0lGInF9FIeGvvfaak2C8pw1Pta33ggSuqNowEupuuukmJwE6BQLJCPxsy8/t/13/v62ud50OfotEKdo9y5r+7edWUxO2wCTvpWMp5VYqKDhiHR0K4espjC4SOEPvRO/eJ+3KK1tt7drBVloakUUVOoVwGkRg6obzihUrHEMtiiFC4SyN/GrFPXa4q5iRXxQSj1Zf7pWbKWyxVeKWitrtbDAjMOXfqkRgyr85T3XECEynSCkESZti8qrJxxDvVNdLutdJuFFY1+zZs+3NN9+0ioqKhEKPBCB5vT/00EO+5D86fPiwExZ39OhRxxaVuKTNnjgXCUwah067o0CgJwIv7l1rDz3xG9ZW1m4WpUwN+y625h88Y/X12RBJlVtphCVT2woKKk/naSrN80XWbL16HbP29lPeXBKXrr76lLjUO0s5vPJpQhCYupntxx57zPHaiFKixHxamGGPVYaP5lpCCuVcAvriIuM5zBPm1J5EBeWSkNAko9T90oTAlH8rFIEp/+Y81REjMJ0l5YZ561kmoSnsTYFU5yxO1yk34bXXXmsHDhxwXt2Fi2uTSs+ohQsX+jK8TZs2OafThfnc9aXjPVQisW7ixInn5LIKuk3qjx+BXUd3283/udjqi+qtoDhaXiZtBweY/eMGq6lJlgfJf+69elVae7vC43rODZzqdf73MLs1FhUds9ZWsTnFZ+DAKlu2rMh+8QudutfbrrnGbO3acsPJN5x5QmBKwFku0Y8//vh5oTnhTAmthE1A811TUxPJxJhhs+iuvbC/4OuLkvJAKZeEkpZqfmTYS2hCYIrKqgivH2Gvv/BGRkteCSAwnUtQoXL6Iq/nmsKlJHqwUZbZKhNLPXskiigHUk+hZ2I+depUmzJlSmaNdblr+/bttnPnzsiGu2UySDGaMWOGjRs3LpPbuScPCNS31Nv1/z7f9jZ8nLWT4nrCXHSyt1V/6y1raZEnUbiluPi4tbTIi7HnE+wKC49aW5tElvzaMC8tPWLDhxfYkSOF1tBQZNdd12qvv15uq1Y12de+dtK2bRtqMXcCDXfBeWwNgSkBQBkUzz33XFbyznicT27PgIA8dGRIZiPPUAbdzcotmXh4SSQSV3256e6lwST68qNdYzeniK5RXeqD5khGqoQmEvBnZSlkpVEEpqxgj0WjCEyJp8nlor9KnJfYREmPgBi6J8RJXOpJqJMdsWDBAvPrkJBPPvnEtmzZklPhjto0kjfY8OE6Qp0CgfMJ3PHIvbbpyDvWXNwcPTwdZmWNZVbxtdetvT15qJr/A6g1M+ViUshX96WoqMpaW5V/qedk4P73L8waxUGxk2dzDvbrd9TeemuQrVvXZF/+co2tX19u117Lcy/MWencFgJTAvJHjhxxkipGNVFithZLLrYr7xiFYCn3UtzzGwQ9P8ovIY+iVPOSiatEIvd6hb3ppdL1p2u4aw70b+2+S0zqHOIhYUkGqupDYAp6tqNVf7bygEWLAr1JRACBqft14YbM6XNUn6u5kMcnzHeBNhv1rEqWLsH1Grv33nt9655yL+k041yyQ7VJtGjRIjbzfFsluVXRV174n/bIzuXWUKyQpgiWdrOhHRfYwa+/ZHV1SvIddnKoRisqqrHW1p7zPxUXH7OWFgkvAyII0fkGYGaa4z4Z96+4uML69Suw6uo269NHOeqKrKam2TZsKLfZs4utubmDPEsZ0/XnRgSmBBy1c6RjYfGQ8GeRRbkWecpIZMJ7KfksydiWAKQ8VWKml/4vwafrzq7EIH25SXU3Vwa6+5JBr38nynXhJrKV0c37M/mc5coVCEy5MpP+jwOBqWem+iwVIyWK1hd8koCnvgZlH+g5k2xTRXyHDRvmeOf4VfQMXblypbOpkytFm0733XdfUp65Ml7GkTqBH7/zL/a/XvuONZY0pn5T2Fe2m40tGmNVf7XKDhwYfI73TDhdOanjHJKeJNe793Frbk4eShdOnzu30mh9+ui7QZNpr7mtLVmYYdVpEUpeSBLz5LUkz6x2Ky4+Ys3NI6yursM++qjVPvywzXbvbrWvfz2XvbbCnzEvLSIwJaCnuHfFv+fSzpGXRZKr97qnvnT1lMnV8Xodl76oyECUwevmSJKw5HomyQh3xSYZ3EFxldjg5mPyOibujwcBBKZ4zFM2eonAlBp1cZJnqD475QmainCSWs1cJZ6zZs2yMWPG+ArjkUcecTZpciGHluwE5U988MEHfWVEZfEnsGr3GvudlV+yptImsygflNhmNrnPJKv+uyds504Jv2GFX8lzv8YKCtqttbV/Us+fXr0UPSAvoUGRWByFhVXWq1eLzZ7d2774xVKrre2wb36zxWprE/VP/VZi9w4rLKyw+fNL7K23Wqy+XpENiogostbWfjZrVq1t3txzqGAkBp/HnUBgSjD5inuXFxNH/eb2O0NGoYSSXNohDHrGtAMuryV9WZEnU+e8HjpFR19gXO+mVL2X0u0zSb7TJRb/6xGY4j+HQY0AgSl1sm7I3MiRI+3gwYMI9amj6/FKfT4pPM7vU/uefvppp85kHlQ+DSPQaly74M477wy0HSqPF4H3Kz6weT9fZB1lHZ3T6URzEK1mMwZOty1/8p9WXS1PmaCTaDdbSUmtNTUpH1VpGoKRPJ3azExeVtkubVZcXGk///kge+ghjcHs/vtP2OOPS5xzQ+Sqrby8zZqaWq2xUdEREtH6We/e1fZXf1Vkv/u7ZTZ06BFrbR1sRUXHraOj0L7xjVL7y7/UdZSoEkBgSjAz69evd45IJwQnqsvWn34pp5CMt1w6BtgfMt3XIi8mvTckMilvVTYKAlM2qGe3TQSm7PKPcusITOnNjr7oi9ngwYOdz3Hl+tFzkCTg6XF0r9amigSg2267LbMKerhrzZo1zqaN38KV7x1NoUJtQGnTduHChSlczSW5TuDvN37fHrzsfrv5PxdZZftRKyiW10q0S0drh80qWmgbv/Jda2wMMlF9m5WV1Vhz86mco83N6Ybj1ZhZi5mVRwRoow0bdtK++c2+9vWv11i/fr3syBH17VSCbp3+9pd/2cfuvbfMtm1rsd/+7QarqtKYm+zii2vs448vsMmTj9ru3X2suPikDRxYYI88MsjxbqJElwACU4K5ef755x3Pllx4qEd36WW/Z8pxIKMHD6b05kJhcvoykihHUno1ZXY1AlNm3OJ8FwJTnGcv2L4jMGXGVx68EpiGDBliFRUVpATIDKMj1o0fP94uv/zyDGvo/rbly5efyXvoe+UhV6j8ifKcu+6660JumeaiRuA7r/2d/d/Xvmt9i/taS68Way1tjVoXE/ano6XDJn74Ffvwv37XTpwIwjuo47THUq0VFhZYW5vC8DJJhJ3aaXNhQtfJdqWlLTZ2bKHt29dudXVnBbqSkpP2139daF/9al+rrGy3iy+utPr6U3/v0+eIrV8/2L773Tp7/PFG+9d/HWhf/GJZmF2nrQwJIDAlALdixQonIWYuuCVnuC7y4jaJSwr50k4uJT4EEJjiM1d+9RSByS+SuVcPAlPmcyp2SmStzTR5l8juoaRHQPxuvPFGu+ACnSrlX3nzzTft0KFDWdvI8Wsk8pjThq1C6q+66iorL4+KV4VfI6SedAj881s/sm+u+0vrXVhsLaWtVlAUfc8ld3wdzR02/MnHbPerVwYUHtdsvXods8LCUmtpkbiUaUIqJQLXKW3+fialM89drx04sMoKClrt2muLbc0apdgos7o6CUXyQmqwW25ptJdfPvVdTOFwR4/qc6LRBg6sszfeGGJlZQW2dWuL3XHHqTA7SvQJIDAlmKNHH33U8WrJhcSK0V+C2e2hwuQ0zzKuybmV3blItXUEplRJ5c51CEy5M5d+jwSByRtRCQDyLpG4xMEm6bFUyLg2qR544IH0bkxy9UcffeScZCxRJs5FwpL4zJw506ZOnRrnodB3Hwis3P2s/ffn/8yONx23jr5K5hyvIoGp5dtvWn31hWZWHEDnlWupWhKLx7rrzUyvqAhMLTZo0HGbMKGX/dmf9bMbbuhtjz3WYD/+caMdONBmtbUl1q9fo9XUnPJauuuuE7Z6dbtNndpua9YMtgsv1AlylLgRQGDqMmPyanniiSeyll8mbgsoF/qrUAG9JDQp7xZCU7RnFYEp2vMTRO8QmIKgmht1IjB5n0f3hFDl1WNjLXWeElDETB5MfhV91q1evdrZ5IyzR5mEy5qaGlu6dKlzoiwlfwnUtzTY/3jx67Zi10qrK6yPRb6lRLPVdmCMNf3Dk9bcIIEpiCKBSQm6vQpD8l5SmJxXocqfMZaU1Ngf/IHZ979//ufAoEEVNmlSob37bovt2DHUJk4ssm9+s8Z+9rMG27lzqA0YEB8PN39o5U4tCExd5lJfXpWDiQdi7izyVEfSWWiSyESS91TJhXsdAlO4vKPQGgJTFGYhmn1AYPJnXiQG6Ch5HXqh3EyU5ARkM0yfPt3JweRXkbgk4SruG10ag/I0ktTbr5URz3pW7V5tf/r816ymvcZaeivxdHxL09r7rP3Zb1tTg1cBqDsGfnkwNVhxca21tERDYOrX74i98Ua5XX55kS1YcMzefFPpSU55Ky1efMw2b26xyspzk6a3t5vxGIrve0U9R2DqMn9KdvnGG2/EPu493ssyu713TxDMVhLr7I4++q3ri5CSjCMARn+u/OohApNfJHOvHgQm/+bU3WRRaBaHnCTn6nro+BVa+Pbbb9tnn30We3FJ5HSIysUXX+yEx1Hyj0BDa6N99YX/GXuvpc4zV/v9n1jrbp2CGFSS6WYrKKi2jg6vwlCjFRfXRERgarTLLquzrVuHWGGhcsoV2KpV5TZvXu/8e1Pk2YgRmLpM+L59+2zLli0ITHn2RnCH64YKkPg7ugsAgSm6cxNUzxCYgiIb/3oRmPydQ3meKCeTRBNE/O7Ztra2muyFO++805dyrVkyAAAgAElEQVQJkO25efNmh3suhClKrNTJepdccklKfLS5O3x4kEe/p9QNLvKJwLz/uNU+qNpm7WXt1tHWEatk3t0hqP7TjdbRcpGZBZUTqMmKiqqttXWYx1lossLCamtr81qPx24oFXrfE/a3f9vb/vAP+9jMmUdtx45Wa2wc4b1iaog8AQSmLlO0Y8cO08uvHanIrwA6eA4BvqxEf0EgMEV/jvzuIQKT30Rzpz4+s/2fS+XPUXJmeTFhCyXmKwHloosusiuv1IlS3oqeaatWrXLCE3PBc0y5THW63vz585OeridhbefOnabPeJ0wd9111zkcKPEmsPHAW/bA41+w2pI6sxqzjuIOKyiNbz6dxhd+y5pX/4G1N48NcGKqrbCwyQdhqNkKC0/4UI/XobZbQUGFHT8+wgYOPDX3/ftX2O23l9jDDw9y/v/7v19tP/1pvbW1jfTaGPdHjAACU5cJUf4ld/cuYnNFd0IgIKNau4dxP70lBFRZa0LGuHusdtY6QcOhEkBgChV3rBpDYApmupSPSbaQip6HueBV4ycphYBde+21NmKE9914reGnnnoq1ofLSFSSV5deyh+lvFQTJ050wtm7Fl374YcfOsKS1pmSmes6N0Rzzpw5Nm7cOD+ni7qyQGDpr+6x1w9ttIGFA6y64KTjxeR4MxXHT2hq+eBGa/j5d6y93r98a+dOiU7VqzCzwWZW4nG2WqxXr2PW3h6mR6CSivcxs875+07anXe224oVp8QklX/8xzorKDD7kz85dUJmUdEh+/a3+9u3voWo7HHSI3c7AlOXKXn22WfPPPAiN1t0KHACx44di/3pLYFDynIDCExZnoAsNI/AlAXoMWkSgSnYiZInikQDiUyFhUGFhgQ7Br9rlyiiz6SHHnrIt6rlwaR64+jBVF1d7aSVkKA0evTobg/J0QEdu3fvdsQliVASlrqelKf3s0IP77nnHt/YUlF2CLz40cv24BO/YWMGXmQHaw5aa1urdUhbiuGhgi1br7eGn/+NtdcFJTDVWlFRo7W2+pFAvNUKCo5aR4d38Tu1lVNv5eW1dvJku7W2SijSq94KC0/aH/9xH/uHfxjQbTXvvddqM2YUpdYMV8WKAAJTp+nSjtSKFStivYsUq9UXsc5qV007tjp2mBJdAghM0Z2boHqGwBQU2fjXi8AU/BzKs0T2Ua6EcHklpjxVCh1csGCB16rO3P/+++87wkvcQhIlih0/ftwR27rzcjt48KDt2bPHDh8+7AhLEtF6OqlQz3jltiIHmG/LK6sVrf34Ffviit+zpsJmaypqympfMm28Zft11vCzvwvIg8lP7yWNsM0KCipDEpharVevSnv99SHWt28v+9a3am3Nmia7+OJCe/TRgTZjRnGmyLkv5gQQmDpN4CeffOIk+I778bAxX5NZ6752apV7on//GG6vZI1a+A0jMIXPPNstIjBlewai2z4CUzhz44pM8lTJdxtJa27KlCk2efJk3+BXVlbahg0bYicwaWNOgtHixYsTslDaAXlnSSxK9WRerbVZs2bZmDFjfONLRdkh8Hdv/IP97evfs5aSlliGxrnUWndcY/X/9j1rr/c/dLOoqMba2xutvd3r6XFub9vN7IiZ+eHBJPGrTcFsZxZQSYm8o4qsuXmQ9e9/zL75zd72Z392NsTt5ZebbP58r2F+2VmvtOofAQSmTiw3btxoOski340n/5ZXvGrSl1jtHibKGRCvkeR2bxGYcnt+E40OgSn/5jzVESMwpUrK+3UKcZKYoJC5fN6IkaezvJcGDhzoHWqnGh577DHHS6wn7x5fG/ShMm3MTZo0yaZNm5awNolmSj2QjjeSBKZRo0bZ7NmzfeghVWSLwFM7n7HfW/VH1lrWem5qnmx1yEO7rbtmW/2/fN/aG/wWmPz2XtIg3TozF5gKC49aWVm71dW1WYeqc8QqxTc22+DBJ5zfnThRbDfc0GGvvlrugSy35ioBBKZOM/v00087xhN5BnJ1uXc/LjenwuDBSrBHiTIBBKYoz04wfUNgCoZrLtSKwBTeLCpMTienffrppyl7o4TXu3Bakpez1tyyZct8b1CJvlV/nE5Rk8Ckk98SJTvfv3+/bdq0Ke3xSMBUHiaFyVHiS+DTkwfsyn+5zlr6tsR3EKd73rr7Kqv7yT9Zh88CU2FhjXV0+Om95ApMh80s05PZ6mzKlAZ74YXBdvPNx23//g5raZGHUpmVlR2z732v1KZOLbKbb66yHTuG2uTJ5FCK/QIPYAAITKehamdOJ8jl865cAOsrNlUiMMVmqgyBKT5z5VdPEZj8Ipl79SAwhTenCodSnh15mMRJBPGTkMYuMeWaa67xs1pHWJIHk7yi4uTBpPxLDzzwwHkbsxKIlNNUSbwzSVyuxOFK9I1Hua/LLPTKJv7zNDvaqyr+HkwfzrK6H/3AOhr99GByQ9n8ODmu69QeylBgarLS0uO2fftQ++Y3a+3xxxts4cISW7++1WprB9ikSTW2a5cfichDX4o0GDIBBKbTwJWAcNu2bYTHhbwAo9IcAlNUZiJ5PxCYkjPKtSsQmHJtRv0bDwKTfyxTqUlf/CUe5Ku3rwSmK6+80vHk8rN89NFHpkTfqeYp8rPtTOuS4Ki1cNddd51XxebNm00eTJmOR95yCpG78MILM+0e90WAwBee+qI9u3+NFfRWeFV8S+tHM6zuhz+2jsaLfRtEMN5LbvfkwTTM0lP22m3AgCr76U/72/33l1p5eYX99V/3ty99qY/dcccJe/HFZvuP/+hvn/tcmW8MqCh3CSAwnZ7bV155xWQ4pRMnnrvLIv9GhsAUnzlHYIrPXPnVUwQmv0jmXj0ITOHOqQQWMZe3d5w8bfyipM+ie++9NyOvnJ76IA96cY2Tx45C2bQehg0bZnPmzDljPyth+bp16zzlk3LDMa+66iq/po56skDgXzb/m31jw19Ya0lrFlr3r8nWvdOt7gc/8VFgkvdShZkpf5H/CbELCg5bR4c8jVIPXxs48Lj91m8V2fe/f/5BR1u3ttq99x63Xbv8SkTu39xQUzQJIDCdnpfly5db375989JgiubSDLdXCEzh8vbSGgKTF3rxvBeBKZ7zFkavEZjCoHy2jebmZkdU0IEYCn/KpyKPHY35tttu83XY2tyUwDRgwABf6w2rMr0HJTbJ40ieXatXrzax8rJhq/oUjrl06dKwhkE7ARDYfGiL3f3Y/Vbbuy6A2sOrsm3fZVb7j/9mHU1jzazezPp4ajxY7yWzgoIK6+hQ6F3vlPvZp88Re/bZQTZvXur3pFw5F+YdAQQmMzt69KitX7/eEZgo+UkAgSk+8658adrl5bTH+MyZ154iMHklmLv3IzCFO7fus1I5mDLJrRNub/1tTcLahAkTuj0xLdPWXnjhBceDPs45QCUoiY9ySNXW1joCpNcSlLeY135xf3oELvi70dbWt+3UIWQxLa27rrTaH/x/VtCr3aygzTqalUC7NMPRBOu9pE4VFByxjg6dcpmOd1S93X57k61cyWFHGU4st3UigMBkZtu3b7fdu3fzhTWP3xoympWssryc4zajvgwQmKI+Q/73D4HJf6a5UiMCU/gzqc9gead48VAJv9feW9SJaTfddJMNGTLEe2WdatAmp9I0xD1xuuwoV1zy4zRmCVbyiho1apSvvKksXAKX/WiWfdZ20AqK4qswte2fbI3P/KGV3vFjazs8xpof+9/W2jAmQ5AnzKzRzEZkeH/y23r1qrT29lMnvyUvNVZS0mAlJb2strbFtm0balOm5Jd3anJGXJEuAQQmM9PukYzUfNuNS3ex5PL1CEzxmV0EpvjMlV89RWDyi2Tu1aNnt/K14IEc3tyKt+ylTBM4h9dT/1pSMuu6ujq7//77/au0U03PPPOMk6Ih38IOe4KpdTZ+/Hi74oorAmFOpcES2HjgLfv6y9+y3cd2W2Nxk1lhsO2FWfuJP37LrE1JtNP3YioqOmGtrRLb5GEUTCksPGptbRKXUonMqbOHHmqxP/mTvtba2mHXX0+IXDCzkl+15r3ApKNhH330UedEFMV7U/KTAAJTfOYdgSk+c+VXTxGY/CKZO/Xo2V1X12wtLY3W1lZgFRXarQ27yGboUEDC6Z9htx9Ee8nH0q9fk11wQYf1758N5kGMOXmdEjJlJ954443JL87gCp1iLE/6fBLtkmEKKudVsnb5uzcCxxqO2/9a/3/sl1sfsZbiltifIJeIRs2fP2dtJy5LK4m2W0+vXkesvV2JtFPxLspsLoqKqqy1VeFxqXxGN9hddzXZ008Pyqwx7oJAAgJ5LzAdPHjQ3nrrLR7qef72QGCKzwJAYIrPXPnVUwQmv0jmRj3yJtGaeP75S2zVqsvt2DHv+V5yg0w4o5g+/ZD99//+po0cGdwXpHBGknorEpguv/xyx6MmiKLDK9asWRPbRN9BMHHzfT3wwAPmR8hdEH2kznMJ/Nv/z955wElVXX/8997Une10UBREIqBGEEQsEVHBFruxJjZEigU1f0skscUYY0nU2KJGsUVFbNjFgiIiClho0qUv22d2+rzy/5w3u7AsW2Zm35t5b965ftZddu+799zfudO+75xzv38Ot835K+JiXINLVq671J5vAzfMgRLaF5mFZW0DQDWcjGsuVy0SCReA3U+E233WIAYOjGDVKj4hzjiP2G9k2wOmRYsWYePGjQyY7Lf3d1kxAybrbAAGTNbxlV6WMmDSS8n8GaehIYzHHhuEOXOG5M+iLLKSvn3r8de/foKePVO5O26RRXVgJr3unHLKKYa+V6ST5Ahk0SEW3JIKUJrcYYcdhl69jKtXY2WtVahYW7cO5Z4ylHpL4RRzUzvnq41f45bPbsWa+nWIOCOZcRcLOcJ/7ddQ43SinJim1QmIYi0UpWea16XX3e2uRTxO13RUV1ZGQUE1Zswow29/m05B8PTs4d72U8D2gOmdd97RUuM4791+m7/5ihkwWcf/DJis4yu9LGXApJeS+TMOfRBfuNCDu+4al8Gb/PzRIRcrKSyM48knZ2qnntmhdqUkSaD3CASYjGxr1qzBkiVLDIVYRtpvxNhUWH3gwIFa9Bi3pAILty7CnF/mYtaqd/FTxVK4nS64HG7EpBhkRUaBqwBl3lIUugtR5C5EmbcMe5fspQEo+n2ppxTr6tfhrjG3d1rSqnA1/vrl3/HK0hmI52k6XGsi+a9ZAFXq25genY6METidQUiS0dFCYYhiEIpCdaLabsXFtbj5ZjduucU+NwvS8Rb3zVwBWwMmujNChRXpWFVurEBtbS2fImeBbUCpBPShxutNv7iiBZbHJraiAAMm3hYtFaAP/LW1flx55fHw+/lY5WzvkEMO2YSpU+eipCT/IRO9V+zfvz+GDh1qqMzxeByvv/46ysrKuCZoo9JUh4kiuo4//nhDtTfz4D9Xr9SA0jur38O3mxfC5ylAFDHtP+1ktublY6kkXNMX/aiqO//d+HuX4IIoizjtV7/F/ePuQYknlTSq3RV6avGzuOOLuxAXE3mdDtfa3qi/aiGg7JH2tnE4ApBlKYXIorSH3u0CUayBolBl9dZrK3k8AYwbp2DWLK691Hm1eYSWCtgaMG3YsAGLFy/mu0X8uNAUYMBkjY3AgMkaftLTSgZMeqqZP2MFg2G88EJ/zJo1LH8WZaGVUC2mG2+cg+LiwrxO68pmmtbnn38OitL1eDhdhR4KTXWYzj33XO2UPbu015a9jscXPYXVNWugCCoSQgJxIQ7BIaSfldWaaCrgklxwSU788/h7ce7+Z+/oRVFJ1aFqaN/D9L1G+76lYSvW1/+C+qgf6+vWw+F0ICxGgNxk5eVuK8hO1F+zAFD7pG2Dw1EDWU61+Hbaw7e4gEBWFQCKlmrppDD69Qth6dJuKCzkA646qzRfv7sCtgZM8+bNQ1VVFUdC8CODAZOF9gADJgs5SydTGTDpJGSeDUPRDWvXKrjuutPybGXWWc5ll83DccdVoLw8leOwrbOuJkvptEK/348LLrggK8ZTTdCFCxfC5+PC9U2CU5rcEUccgZ49ja1bkxUHpzjJM98/h5vn/AUJd0IfoNTGvKqkokgphCwpWuhTJBGFz+0DBBUuh0ub2x8PJG0gDkEBU2Jj1JR9eN8u6qkxH/z/NweQKUUu3VYBoCsAKsBtfHM4GqCqUShK85S8BAShGl9/3RWjRnG9N+O9YM8ZbA2Y3njjDe0uEZ9OYc/N33LVHMFkjX3AgMkaftLTSgZMeqqZX2NVVjbgttt+g19+4SLAufDsU0+9hl69CvK6jiU9//zud7/L2nvFGTNmoKioyFYRO+3t3Wg0in333RcHHHBALrZ4TuasDFXhwCdGIO7TKjUb3+TGUnYczNKh1mqwDIFpH0BN9Ouw764dZAhCFVQ1269VFMVEwJpuAqgoLa3Bfff5MGECQ+w0Hcjd01DAtoCJ7kjNnj1bexHnxgqQAgyYrLEPGDBZw096WsmASU8182ssSl96//1eePrpw/JrYRZYzfHHL8HFF69GeXl+f1AJBoNaDSAqap6NNn/+fGzfvp2j6xvFptpUBQUFGDt2bDbkN80chzx9JFZH1iTrLHEzjQJKXU803Pk61NiANG2Kwen0Q5LaL7yd5qApdI9BEOqgqj1QWBjAhReK+M9/SlK4jruwApkrYFvAtGrVKixbtozrL2W+d/LuSgZM1nApAyZr+ElPKxkw6almfo1FHz4DgRD+8Ifz82thFljNE0+8jj328OR19BK5gSDm4YcfnrUULYJLVMKB0+SSDwJFUUCv++ecc46tip8/vOAx3PXNPck0OW6mUUCp7IuGu1+DGt87TZuCAKIAuqV5Xee7C4IfghDHsGEiFi6kFD1urICxCtgWMH322Wegu1J0OgU3VoAUYMBkjX3AgMkaftLTSgZMeqqZX2MFgxG8914fTJ9+aH4tzOSrOfPMRTjzzLXo2jX/74THYjEcdNBB6Ncv3ZSYzJ345ptvaqelOp12q6DcumZUh+nII49Ejx7Zjv7I3IedvXJp5XIcNf04qMV0/Bs3syggbxmA4H3/gxrfKy2TXK5aJBJ0qlsuTi6nPVSBadOKcNdd2YnETEsc7px3CtgWML366qtauLOdTqXIu92r84IYMOksqEHDMWAySFgTD0uAiVIk6AMXN+T8Lr4gmCdlo7LSj2nTxmLz5i68NbKowH77bcXNN89Hr175Wdy7uZQENwYNGoQhQ4ZkTeHvv/8e69ev5yimRsWpDtPAgQOx//77Z80HuZ7o2R9ewHUf3QCBTvkiLsHNFArIG4Yg+OAzUGPpRTCJYiUUheBOQQ7WkUCfPvXYsqV5se8cmMFT2kYBWwImOjlu7ty5/MJtm22e2kIZMKWmU657MWDKtQeyP39dXT1CIQckqf1ja5Lco/W7vU6nCvp75mwkvbvImc/Tkb672mHcPEk7Wo7vcChwu70oKvLmHHRRetyyZU7ccstJHYnGfzdAgenTX0X37vl/o47gRt++fTF8+HADVGx9SILqn3zyCdcJbZSHMg66du2KMWPGZM0HZpio7J5ecLgdUArolDduZlBAWjMU4ccehxJNJ6IxGUEEUIHv7N+gcbv9uPVWhxbBxI0VyIYCtgRMS5YswerVqxkwZWOHWWgOBkzWcBYDJmv4SU8rt28P4pZbjsHWrRyloqeumY2lYuLEeTjssG3o0sWb06iyurow/vOfIfjii0GZLYWv6pQCt9zyCUaODGmn8eZzI5BZWFiIY489NqvLfPfdd6Gqak4fY1ldcDuTUZoiRS/RaXJ2av0e2g8N8SCUIgZMZvG7tGIkwv99EEq4fxomJSCKtVCUnmlco19Xl6sCK1d2R//+HAqnn6o8UnsK2BIwffDBB5AkiV+0+bGxiwIMmKyxIRgwWcNPelrJgElPNfUZa8SI9ZgwYRHKyx0oLs5+yD8V/q2uDuCyy86BLLcf2abPinmUlgocffRyTJy4EmVl2fd/Nr1B7xcpLfTkk0/O5rT49ttvsXHjRo5iAkBpiqNHj9aimOzWBj16ELarlZwmZxLHJ376DaIv/ANyKB3AFIbTGYIk5SJFLYLRo6OYM6fcJAqyGXZQwHaAid4ozJw5E2VlZXbwL68xDQUYMKUhVg67EmCiwqdUk4ebPRRgwGROPxcUJDBlyjz8+tdVKC/fPZqJUotCoQjicQdEMVk7SlV3/aJ0AfpbcbGsLZIiRVJpdLLX7Nnd8Pjjv0mlO/cxQIEuXQL4178+QI8euShaa8CC2hiSYCYBjrPPPjt7kwL4+eefsWLFCn6tA1BXV4dzzz3XlnVT//TpX/D4T09B8GY/tSqrG94ikyUWHYfYjDshNaQDmKrpPEQA2S5SH4LD0YAXXyzFeefxe2aLbLG8MNN2gGndunXaXSEGTHmxf3VdBAMmXeU0bDAGTIZJa9qBk4BpDLZutd/da9M6pZlhRx21Cpde+gOKitxabSZK6wkEIli/3oNnnz0YNTXFcLnkxi+q4dT0c/I7/XuPPerw619vw957J1BS4u7w9Kxt24K4554jsGpVbytIlLc2PvzwW+jf39mhv6wuAL0/OP/887Nad2zp0qVaOQe730yRZVnLOjjttNOsvo0ysv+bzd/i7JkXIOQJZXQ9X6SvAvFvTkbirVuQCOyTxsB0A6USAKXIZSPilvYKnZQu4IEHinDVVb40bOWurEDnFbAdYCLJvvrqK9TU1OR93YDObw97jcCAyRr+ZsBkDT/paSUDJj3VNGasrl3DmDBhPgYProUgqPjyy754+ulRaRY0lTFu3Aqcd95yDTL5fJ5WP9AnEgmsW6fg2mvt+YHTGA9mNur48V/j5JO35z0Eodedk046KeUIu8zU3PWqb775Btu3b7f9e1Wqv1ReXo6jjjpKD1ktN8ayyuU4avpxUArV7LAJyymUXYPjc89E+OW7AaQXuSkI9drNF8DIVLUkWALcFA8MIIabbwb+/nc6vY4bK5A9BWwJmOg0ilmzZmlRTCLF5nNjBQAwYLLGNmDAZA0/6WklAaZp08ZgyxaOYNJTVyPGOu64FQgEgG+/HZzx8B5PSKvvdMghFSgt9ez2Abu2NojZs3tj+vQjMp6DL9RHgf3334CbbpqPkpICuN3urEb46LOC1EahFDkCHN26dUvtAh16zZ49G5Rm6nK5dBjNukOQ9oMGDcKQIUOsu4gMLX95yQxc+cG1UDwKBDenyGUoo66XxT45D5E3btgRiUSp35TqnTxxlb7v/LcoUgq4gGiUPmsSXIo0gh/6d5M/k/1b/0qOuetXa8tpAktOAASTCDBRi+NXvwpg5crsPW/pKjYPZlkFbAmYyFvff/89NmzYAK/Xa1nnseH6KsCASV89jRqNAZNRypp3XAZM5vWNkZYNGbIR48f/gF69ZJSWuuFwJE/AoVO91q4Frr/+VCOn57FTVGDEiI0YN24VBg2qhtfrQUGBK+9S5gj0HHzwwdhrr71SVKXz3d555x3tJmjTvu/8iNYcgbQfOXIk+vTpY80FZGj19R/dhFdXzETYEQaIG3AzhQJqVEX0vasR+/RPjXWVqLYSwaOm7/Rz01fz3yWBT9KZ9HdqKugQTkUBKLiJIpySUU7Jf9PfG//Z7JokmGoCWaoqQxSdUBSKqGoCSzulcjor8N//luKUUzwoL+egClNsIhsYYVvAREUb33zzTe3OKBUM5sYKMGCyxh5gwGQNP+lpJQMmPdW02lgqzjjjB5x55s/w+Xxa2hy1qqowpk8fgs8+G2S1BeWtvd26BUH1uI4/fj3o3l1pqTNv0rsoioYiaCiSJlvt1VdfRUlJSd5GhbWmI2UYEFAjsEYfoOk7aX/KKafkfRpmkx5ra9fhsncmYbV/DSLOyM5Al2xtPJ6nfQVqChGc/jSktUfnSCmCVs2hVrSDdL0QSkvjCIdjGDzYhSFDRLz8spFpejmShac1lQK2BUzkhfnz52PLli18BKyptmTujGHAlDvt05mZAVM6auVHXwZM+eHHzqyie3c/xo9fiMGD61BenqzNVF0dwpQpZyISsXcKUWd0Nera4cPXYerUBejSpSQvInAoimbvvffGsGHDjJJsl3HpJuhrr72G0tL06rxkxTiDJqGTIekUSYpUWrVqFaj2UlOjAut2aG+seBuTKTrGGYfg4ZQ40/lcBZRaNwJ/2WA609o3iMKhwigsDMPrVbB0aXf06sXRTBZzoqXMtTVg2rRpExYvXpw3d9gstfNMaCwDJhM6pRWTGDBZw096WsmASU81rT3WqFFrcdFFP6KsTIQoKvj44z3wzDOHWntReWr9JZcswIknbkNJifVLEVBaZnFxMcaMGZMVb1Ekz4cffmibG6CUFuT3+7VC6hS1NWPGDNDpcQSbKHKse/fuWdE9l5P86dNbMf3H5xFxRSE4GS7l0hdtza0mVKgrRiHwxFtmNK8VmyR4PGGt9tO4cR788Y8+jB69exqdRRbDZlpIAVsDJjqdY968eVrYPTdWgAGTNfYAAyZr+ElPKxkw6amm9ceiGqoXXvgtxo1bpy3mjjuOxdq1+f8B1Gqe22uvetx114coK6PTjFpvyToiu7e2fk899bwmVU0lSdIisU488cRUL+lUv8rKSnz99de2qRNK0Uq9evXCoYfaDxZvDmzBZbMmYknNMkRdUU6J69Qjx9iLxaAXwTdvRHz+ZGMn0ml0UazA739fgFtvLcKAAckahtxYgWwoYGvAVF9fj08++cQ2d4iysaGsPAcBJjoKt703tlZeX77YzoApXzyZ+joYMKWulZ167rNPNa655it4vQlMmkQf/IvstHxLrPWBB95CMOgBHYSWZEmq9l0Qdn5PQqPdf7+z/+5/E0UVLlfy901j7hy7+e92jr2zHxXQFXYUz6WftSu0Irs7f6ZP+skCu/Q7FQ6HgosuOi8run/11VfYunWrFs2T742il+j9ONVZKiqy12P4/dUfYZDyS7kAACAASURBVOK7VyLuTCDupALQ3MysgFLjRvDhj6BUZa8WW+Z6hHHCCTF88AHXW8pcQ74yUwVsDZiocOB7772nhT1zYwUIMJWVlWlFJbmZVwEGTOb1jVGWMWAyStl8GZeKnAYA9MiXBeXVOkSxCoLggSybA5bsBFwKCFQ1/Tv5s9r4u6afCVBRvwT22SeIb7/ta7hvqBbR22+/rb03tcMJchS9RKlwhxxyiOHammmCO774Gx5f+JQWtSS4OCXOTL5p1RYZULZ3ReCupaY3lQwsL6/Giy8W46STkgdjcGMFsqmArQEThTzPnDlTgwrcWAEGTNbYAwyYrOEnPa1kwKSnmvk4Fp2oUwmgVz4uLg/WJEEQqqGqdDOv7XQ5cy80itGjI5gzx/hogAULFqCiosIW9UEpeqmurg6nnXaaVuDbDq06XINL3r4CP1T9iJAjBPA9TUu4XY2pkOefheCMRy1gbxwDBgSwZk03C9jKJuajArYGTOTQl19+WQNMnBaVj9s7vTUxYEpPr1z1ZsCUK+VzNy8Dptxpb52ZKwD0bExnso7V9rG0QSs2G4sRZLJi3csQpk6V8eCDxkZh0fuQ2bNna6lxdnhfSqfz7bnnnhgxYoQtHgqfrZ+Dy9+ZjBDCiLs4Jc5KThfqfQi+9AASy043vdmFhfW49143pkyx4nOt6eVlA1NQwPaAiY6BpbsmnBaVwm7J8y4MmKzhYAZM1vCTnlYSYPrzn8dg8+aueg7LY+WRAoKwHapKR7pb/8SyPHLLLkvxeiu1FLRIxIp+CuCee0TcdJOxNYLmzJmj1SPyevN/HyuKop0cR9FLdjhs58FvHsHdX92LuDvOKXEWfJJT6lU03LEKasxYyNx5aWR4PFWIRjmit/Na8giZKmB7wDRr1iwtx90Oee6ZbhK7XMeAyRqeZsBkDT/paSUDJj3VzM+xvN5qLXopGmUIaV4PR9CvXxC//CIBID9Z57hsj6caEye68dBDxn24pKLe8+fPt02qGEUv7bXXXjj44IPNu2V1sGxN7Tqc+NKpCCthhB0RgA/z0kHV7A6hSirUX36FwD+/zO7EGc3WAJ8vjOHD3Rg92olBg5Jfw4e7MhqNL2IFMlHA9oDp/fffB91FcTqdmejH1+SRAgyYrOFMBkzW8JOeVjJg0lPN/ByrW7c6JBJx+P1UI8c64CI/vdH2qgoKajFypIr58yXE410AWOVDTwRHHx3F558bV4OJ3o9SbVC3O//3L73vDgQCOP300/M2WmtrwzbcO++feHHJ/5CQJYilXGzJqs93alRF9N1rEfvsZossgSB+8quwMAEqpP/vf5dg0iROmbOIAy1vpu0BE+W604kddnhBt/xuNXgBVGiytLSU0yUN1rmzwzNg6qyC1rueAZP1fJZtiz0eP04/XcE77wDhsHEQINvryr/5wigqiqBXLwVbt6oIhymSyRohHR7Pdixc2BUHHKD/Dcm1a9diyZIleQtbmu/jUCiEeDyOQYMGYdiwYXm1xSVFQkM8iH/MewBPfPcUPD4P4s44lIDCgMnCnlZrChF88iXImw616Cpi6N07gK1bu1vUfjbbagrYHjB98cUXWr67x8PHOFpt8+ptLwMmvRU1ZjwGTMboauZRGTCZ2Ttmsa0GgwerqKpSUF1NJ8PmfxSIWZTPzI4wHI4ARNGJRIIgk/mPafd6GzB+vIpHHtE/Te7111/X3ofaIZqeXsMTiQTOOuusvHrvvaJ6FY58ZgwIMnkKPEg4EztOiFP8DJgye54wwVUqoNR4ELj1FxMYk7kJFD16//1eLvyduYR8ZRoK2B4wLVq0COvXr0dRkbGFG9PwCXfNkQIMmHIkfJrTMmBKU7A86M6AKQ+cmIUlFBVV4uKLPXj2WYWjmLKgd+enkCGK1VBVQFXpBECzNxk+XzVqa3vA49EPiC1duhRr1qyxRfQSeZhu6lJR71NPPdXsDk/ZvocXPIpb5/xV46RCobADLDUNwIApZSlN11FNqFB+OBoNz75iOtvSMyiGnj0DqKjgKKb0dOPemShge8BUU1ODzz//HC6XK6/upGSyGex+DQMma+wABkzW8JOeViYB09HYvLmbnsPyWHmnQBgHHRTB5s0yamo4iska7g3A5ZKRSFgjrbGwsA733efB5Mn61DKhEg1vvfUWSkpKbHHYjCzLCAaD6N+/P0aOHGmNLdqOlU8u+i/umnsPJFFGRGy7gDcDJuu6Wg2rkBaPQ+SVf8DtpvRYF6LR5HeAvlsjxZc84PPV4r772o5i2m+/Khx0kBNHHeXGPvs4cdJJnN1j3Z2bW8ttD5ia7qZ89tlnEAQhq5BJpdt23EyjgN8fgNdb0liDqX3fCCnevEylX/t9dtrR+bHallrPvWj0WHTyDAHhgoIC0+wdNsRYBRgwGatvPo1eVlaDE05wYNYsqu9jDWiRT/qnv5YAAHqdK03/0pxcEcPAgQ1YtUof2L1gwQJUVFRk9b1nTmRrnJRev/fdd18ccMABuTSj03M//+P/cMeXdyGsRBB1RDtkDBpgKsyjIt/Z/PiS43MAqMC39P418P04GYmEAklSIUn0HZBlFfSeVxCcUNUm4ETf6UNC0weFJrFS/U7bs6lvvHGv0r+bvpr+Tv8m0J1qBk4CQBxlZSHU1fXY7THw6qsRzJwZxTffSNi8WcLIkR4sWEAHMXBjBdJXgAFTo2Zbtwbw2WfvIRRyQVV3pwdtsaCWH/rbZ0YdU4nOMqf0r9/VplSvp37prb39zZnqvK3VaUj92l1taHldUVEc119/GMLh3Qt4ZjpHy1XrNY728pLCC/xTT82Fz0cnSbTfCK52tnVmjHSupdNnvF4vA6bOOsxC1zNgspCzcm5qDN26+aEoQG1tIQD64mZeBQgwUdO/rpFRay4pqcLrr5fguOM6d3efTq795JNPUFxcrN3gzPdG0UvhcBhnnHGGJWtNERy7++N/YMbGN1Av+TWwJDhT8xsBJkFMra9V9kE29iy93xMFEaD7ifrX1k9JagJMysdXouHDv7TRX9lxYlvy5DYCOfS9CSg2+b25/1v7XfPh6e9y41i0+CZg1RxcxRovSA0CiWIlunQB6JDKLVt2B0zNZz/jjHq8804UktQrJY24EyvQUgEGTI2KLFyYwLHH1iMQ4NzU1B4mFQCoZkJ+vWCmtnbr9HroobcxYIAzr0LvOUXOOvtPL0sJMP3lL0dj0yZ9ogb0sovHMacCRUX16N49gfXr6Y15qnd3zbmW/LeKABN9ELOSn8I47bQ43nqL0jAzb1Sewe/326b2EgGagQMHYv/9989ctCxfSdEpGzdu1Gq1btu2De8HPsas4PsQfXkUjZRlTdOdzpFwQIpIEKjuWeeYbrpTa/3VmApl9kQ0vH9HRtdnflEYohiGorT1vocAEz1/pvq5VUVxcR0uucSJhx9uH+jPmhXFuef68dprpfjtb72ZL4GvtK0CDJgaXf/yyxFMmRJFfT2H1Kf2aGDAlJpOue310ENvYcAAFwOm3LqBZ++kAgyYOimg7S6nO7+VKC72oKEhtbu7tpPINAuuazzxz1qRZg5HBdau7Y69986s/sqWLVtA6XFU7NoOTZIkEGCi6CWHIzPNsqnT9u3bNahEcIlS8kVR1NIYX970Gt4OvgfByzdXs+kPKrRNtZAIMmVbew0wfXYZGt65O5tLBtAAh0OCLLf3uXQbAIoySnU/KigqqsPEiW7cf39xm+tJJFR4vRX4/e99eO45q6QvZ9k9PF27CjBgapTnjjuCuP12yjlq+wHHe6m5AgyYrLAfGDBZwUtsY0cKMGDqSCH+e0sFPJ4GyHIYkmSF08ns6z+XqwqJBMEla4EWjyeAa68VcM89mb1nfO+990ApY27KV7FBo2LmgwYNwuDBg027WjrdjoDSunXroKVmiaLmH/re1Bgw5c59qtQImZwCBF+qQKXz9mqA6YuL0PDWvZ0fLK0R6hsLiLf9HCMIdAonRX+mE2WkaMW+p0714u67244cHTWqFsuXJxAI8GtoWm7jzpoCDJgaN8Kpp1K+KcVecuHg1B4bDJhS0ym3vRgw5VZ/nl0fBRgw6aOj/UbZ3lg8Op033/ZTKXcrpkizqkYfWe29l4QuXWpRU9N+LZPWtF26dCnWrFljm9Q4il6Kx+M4/fTTd4E1udt3O2emqKomqBQIBLQoJaez7bICDJhy7DUFUEMqVEWFWJqdNEU1rkL58nw0vPGvLC++FsmcwLaiO4MAqP4TtXRr2MlaJNO0aV7cfPPukEmWgQkT6vHii1F8911XHHRQjiutZ1l5nq7zCjBgatSwoKAC0Sg9yKxUB6DzGyDzERgwZa5d9q5kwJQ9rXkm4xRgwGSctvk9Mr1Bpw8hnauVk98a5W51Llc9FCUKWSZIk50Pi3qutqSkFo89Blx4YWppmFTPZ9GiRVi1apUGMigypq1CyVb/fXOdKXqJIpcogsksjaKVFi5ciMrKSi1NkdL2KBWuo8aAqSOFjP87RTI5og4oRU1wxdg5NcA073doeO3fxk602+g1jXCptRskElyuau0ku+TBVKlEGRGQIlhFdZso7U1GWVktbr3Vh+uuS0Ksn36S8NRTYfz3vxEALm38225zY9o0/mycZedbfjoGTI0ufO+9GM47L4BgkIqpZS/00ro7iAGTFXz38MNvYZ99uAaTFXzFNratAAMm3h2ZKOBw1GvHSANcWzET/Yy9RoEgVEJVCf5ZM8JsxIjVuOqqxRg79jfo06dPm3JVVVVpaVcbNmzQIEYsFtM1kofAVUetrT70+4KCAg10UVoYfdHvmvqn+r29E8Xob2eddVZKAKejdejx902bNmH+/PmaD4qK0vvgzIBJDw90cgwVUBoUiCXZgdIaYFo8Dg3PP99Jw9O9vCm6c/c0WkrRnTKFPquqePDBMFSVUozbjmLyeoNwOkOIRl2Q5RhUtXejMRJKSupw+uku/PCDjPXrZTQ0UDQpjUe10mIYMiSIZcu6pms897e5AgyYmm2ACy6oxxtviIjF0g01tOMuYsBkBa8zYLKCl9jGjhRgwNSRQvz31hQoLq6FLCsIh/n0QfPtkBqIoguKYt33WyNGrMM113wPt1vCgQceiCFDhuyQORwO45dffsHatWu19DCKkGlZz8cMPqmtrdXgEsGWpi+CSk2/o+9NXwSfqG5U07/J/o5+prEoRY6g2tChQ7HffvvldNlLlizBihUrNKiWSsRSS2MZMOXUfTsmVxtUCAUC4DTeHiowriw7DA1Pvmn8ZLvMQCne9NrVsig+RW5tx+bNPbDHHg706rUdlZUEhgkMtRatG0bPniFceWUB7rwzCLfbgXC4+clzEpI3Ywi2Uu2xAAoKvAiFKKLPCaezDpWVPVBenh2gl2WReTqDFGDA1EzYqioFe+9dhUiE7nbao/Bi5vuKAVPm2mXvSgZM2dOaZzJOAQZMxmmbzyMXF1MKgYxIJJX0gXxWwmxrC0IQolBVa4M/AkxXX/0TunZNRiV169YNe+65p3b6GEUteb1erZ4PfZm11dXVobS0VNeIqtbWSmCKQBtpMWzYME2nbLd58+aBTocjvzQv3J2OHQyY0lHLuL6OiAhJkLNyopwGmFYcgoYn3jFuQa2O3NYJcRR1WImPPy7Hb35Tg969RVRVEchtLVUuCp/Pj88+64JDD3VhxowoJk6MtDgxnSIgQygsDGPUKCfOPtsLn0/Ajz8m8MQTlCoHrdC3BQ5/zLJ/eLr2FGDA1EKdxx4L45ZbIvD7ORyw/YcOAyYrPLUwYLKCl9jGjhRgwNSRQvz31hQoLKzSUn4iEbpby3dfzbFLYgDqGu/Mmxe8pKLVIYesw1VX/YQePZIpflQwmvYbQRSrnA6XLcDUpGcikdBAU5cuXbSIpvJy49NXGxoaMHfuXA0CUuRSZxoDps6op9+1dLIbgR+xyPjndQ0wrTwYDY+9r98COhyJopQoRa61myMyeveuxdat3eHxVODiiwvw9NOUJkeAiU6cayoKHoco1mLWrHKcfDIVCwf+9rcg/vznphPTZXg8YShKCKed5sVNNxVixIhd65C53RW49lof7r3XupGmHUrNHQxRgAFTK7IecUQtvv66vcr9hvjCYoMyYLKCwxgwWcFLbGNHCjBg6kgh/ntrCni92zFoENWWoDfcyTfY3HKlQBSFhRGEw1T/gwrMdu6Dfq5W0XzeloDJDDala0O2AVOTfQTjCDT169dPA01NQI4gENnUq1evdJfSav8tW7bgq6++0oqqU+RSZxsDps4qqM/1VOhbjIpQizquP9bZGWkuZdVBaHjko84Olcb1CQD1AJqnsjVdnsCQIQH06SPg22/j8HgE9OjhwMqVVPBbgizTNSp8PjqEoFgDUE0teWK6E0VFMqLRCCZP9uH66wvRr1/LNDxo0U7nn1+HurpeKCnh2sRpOI+7Uvq0mkp1QJtJ9eSTYVx7bRCRSPrHz9pHKgZMVvD1v//9Fvr35yLfVvAV29i2AgSYbr31aGzcaO2UGvZxNhVQ4HZX4eST3XjzTborm14x32xamr9zUXpGpDF9TITfT0WkfYjH8+Nu+MiRa3HllUt2RDBZ0Y+5AkykFX38IKBEp8wRYKKfKfqL0ukOO+wwDT5l2mgMOrGPCqsTWMqk3lJrczNgytQjOl+nNBb6Ls1CBBMBpjX7o+HhT3VeRHvDRbW0NaC1bJoYRo0KYd26BPbZx4mffkrgxhuLcPvtEkpL41AUJ1RVwe23F+CPf0xGM9XWqhgzpga//CKDzgS45ZZCXHllIYqL2wdHVJv4f//jU1iz6Pi8mYoBUyuufOONKK64IoyamtSOns2b3ZDWQhgwpSVXjjr/+99von9/t1ZgNF8ahbvTm9DOhrrnix52WAcDJjt42Yg1UkpMvfbhMhDg13MjFN51TIomCMPjoeiUhHZnPZGgO+luNDRQXUuKIuv4KHjj7dRnBgZM+ujYVJuJvlM79NBDMWfOHPTv3x+jRo3qcBJKuyNQRgXLqfYVfaci61SAvLi4WNf3PwyYOnRH1jooAUU79FtLkzMywEYC5HX7oeHBOVlbGz2PAvR4aA3uRHDKKTG8+25Ee4699tpCbNki47XX4thzT1F7zh01yoVXXklee/zxtfj00xj69XNi2rQiXH21H08/XYrzzrN+FGkWHcJTpakAA6ZWBKMIpquvpjxxCuPm1roCbRWfY73MpAADJjN5g23JVAEGTJkqx9d5PA2QpDBkmQt9G7cb/HC744jHZYgi4PG4EYkQTCKolD9AqaV+ScC0FD16WDf9MpcRTE16UrQRASEqNj5o0CAtmqmiokI77Y1+d8wxx+xIb2tKoSOIVF1drcEkSrdrOqGPoBLdgDLqphoDJuOeRdIemcoUxaDVYqLT5ASfQZRJBpT1+yLwz7lpm5j5BQ2Nl1JNpZYthEmTJMybFwcdTrVtW08tMunNN6O47rqm+ku7XnPKKbU4/XQvrrjCD0UpQlFRGMuXd0Pfvvlz8zlzrflKIxRgwNSKqnffHcS0aU1F0IyQPR/GZMBkBS8yYLKCl9jGjhRgwNSRQvz39hWoBkD1VzhNTv+dQqcM+RuLy+Y3UGqp3aGHrsWUKQyY9NhTBJgIDFHaHH1RsXQCT9To3xSJRKl0FK1EMIlAktEwqbV1MWDSw9s6j0HbhECTpGo8WyjQGTTJgLqxH/z3zdfZ8KbhqN4SgZ7m6X70nEpw3tfKnAH89a8i/vzn1F/PJk8O4IUX4giFCECpcDop+imBYLDtWmd9+1bipZfKcNRRfKq6QY7P62EZMLXi3j/+MYB//pMe7K2T4LzeESkvjgFTylLlsCMDphyKz1PrpgADJt2ktOlAUuOJPFTDK38janLj3FotWkSW7RfxzYApOzuOoFLT6XxGRSaluhIGTKkqlYN+EqCEFYgOMcll9OJMCqBu6gv/P741YFFUpLsWBQVUo06Gz+eA0+lAKKRAkih6iT6LEoCSUFaWQDQqQVFUPPhgiVagO5VWXr4doZAKh0PAvvs6ceCBThx8sBPl5QLGj297jH79qtCrl4hvvuFT1VPRmfvsqgADplZ2xCmn1OPddynkmfNT237AMGCywpPJI4+8iX79uAaTFXzFNratQBIwjcbGja2dqMLKsQKpKEA1LahoKu+hVNRKtY/DUdkIl6ybJpbqWlv2O/TQNZgyZRmnyGUqoAWvY8BkXqcJYYGCc7TINkmSIHgFCG4dKBMBps294b9ncTuLl+B212lpwfE4Rcum8nxIoVdhHH+8jA8/LEMiAWzaJOPJ76bj4UtPRjSqol8/F4YOdeLQQwkMuXDAAU7stVd6aW10Gtzw4S4MGNDxdTNnRhEIKKirUzFzZgSLFkn4+uuuGDGCb8yYd+eb0zIGTK34ZdSoWixYwMcat79lGTCZ8yG9q1UMmKzgJbaxIwUYMHWkEP+9YwUo7b0SANdi6lirVHs0RYb1TvWCvOo3atQaTJ5sfcBUVlamfSjn1rECDJg61igXPcSICEVWdmZBU9BPrDGKiViPsxNW0Yl1W3sgcPePbQwSgigGcMMNRejWTcTjj0dQVaVqoCkWo7Q3emzJKCuToSjJr1BIRteuDpSWijj2WBf+859kBGj5P3prj8VhjrPx6R8f7oTR6V/60UcxnHQSRaQKUAiqqcn01GHDXFi0iE/wTV9Re1/BgKkV/w8eXI2ff6YHOxPbth8eDJis8NSRj4ApGAxqKRl8ipwVdqA+NjJg0kdHe4/CgEl//1Mh2mDjUdr2q9MxatRqTJ683PIRTAyYUn9kMGBKXats9RSiAgRZgFJIVb93bWpE1TLMHG4HFE/y1Lm0G6Xe+d0I/GVDi0sllJQE8KtfqXjssRIccsjOz4w//yzh5ZcjmDkzhqOPdmHvvR1a5BF90c977NF6NNH6+l/Qv6xf2iYadYEkAeGwipKSTIQzyioe1woKMGBqxUvdu1eiuppyTjsOJ7SCk42xkQGTMbrqO2q+AiZRFOHzpZZ/rq+iPFouFKioCOK2247Exo1tF6TMhV08p5UUoA8fVRzBpLPLvN5q7Y58PE53uO31nokBk86byQLDMWAyl5PEuAglpgCtHbbWzFQlpFAZo2TanCd1WCJGXJDCAqLv/wnx+ZOajRiCw9GAO+4owrRpqRfbbqnele9fi0dPetBcorI1rIAOCjBgakVEj6cC8TiF0af+JKSDLyw2BAMmKziMAZMVvMQ2dqQAAabbbz8SGzYwYOpIK/57WwowYDJmb0Sw554NqKkREYnQjTn7vG867LDVmDSJI5iM2VfmHJUBk3n8osZVCDEheR5T8wPY2jJRAsSYCFmRtUNFBVfbz1VqQgX8hVBXjUHDm3dDDfVoHFXWopYGDlTwxBMlGdcmem/VB5jy/lSIggOrrl4Cl9iZHD7z+IQtYQWaFGDA1GIv1NcroAgmSeIPMu0/TBgwWeFp5NFH38Dee3u0lLJ8aZQixxFM+eLN1NZBKXK33TYaGzZwgebUFONeuytABVWrOYLJgK1RXFyJYcOcmDcvAVm2T40rBkwGbCaTD8mAyRwO0gBQBBB8Qtr1ldSYCiEuQHAIUL3qbnCKwJXiL0DkhcchrTmh2YLDcDoDWtTSLbdkFrW00b9JA0tzN8xD98JuWHP1sjYFnbH8dZwz5CxzCM5WsAJpKsCAqYVga9ZIGDq0FqEdtDpNRW3TnQCTPQt7WsnFDJis5C22tS0FGDDx3ui8AjJEkdK57ANAOq9ZqiMEccQRMaxaJaKqqjzViyzf7/DDV2PiRI5gsrwj01gAA6Y0xDKoqyqpUEMqxAKRDm3LuKlhFTSW0+NM1mdq1lwNBZBn3o/Y8mMQCnlRWhrBgAEKnnqqBAcfnFl93rvn3ov7vv6XNssx/Y/Gp+s/xytnPY/D+x6GEk8yx2/h1kW4YfY0fL/tB+xR0gfLprR3cl3GS+cLWQHDFWDA1ELi++8P4qabglAUjmBqf/cxYDL80anDBPkKmBRFgdNpjpBiOmUjX07gobWYsYXDCdxzzyHYtq39QguZmJ/uNbJMRS/plBWOpjLjXmnbJgmCUA1V5dd2/f2mQBC2Q1WpLl7yNCQ7NAZMdvDyrmtkwJRjn8uAElS0OkpUT6nTjep+RwTIspysz+ROjimGRTgUEdcmVuDPf27A3/5WjD/9KbWopZgcQzQRRUSKIipF8cGaj/DYd09ie6QSJa4S3HPsXzHpvashCRIKnYWQJAkK6Ng2IKEkMLjbIPztmNs1CMWNFbCqAgyYWnju1FPr8c47hMS5gDADJqs+rHfanY+AiVZHaXJmaYlEQoNdekMmvcczi16Z2LFiRTGqq5Nv7pKnae8EYc1P127rZ+qfSr9Uxvb7nXjyyX6QJI7gzMSXubumCTBRLY1UCnbkzlIrzuxyVSGR8KLDartWXFwbNh9++CpMnLiCT5HLI592tBQGTB0pZOzfd6TG6X2qWQOgelQNMFGKXDexK764eLYWRVRdreC7+tkYN+A4OISd5Sae//El3DbnLu29RVyOQ1Kk5JcswyGKcIr0vlAEASevy4NDeo/A06c8hmOePxGb41u0l6FC1YdwJIxx+47F0Xsfhd5FvXD6oFOMFZFHZwWyoAADpmYiV1Qo6NOH7sLRHU4dyHgWHJi7KTiCKXfapz5zvgKm1BUwvmd9fT2KiopME1Fl/IrtPcO2bU5MnHgAEgmOhLHWTkjA7a5FPF4GwGMt0y1grSBUQFULbBXBdMQRq3DFFQyYLLA9dTPx2Q0v4KPwp/pEz+hmlc0GCgKqS03rNLj2FKKaTIgBQpEAVVHhiXnw4e9nYVivg7TLfqz4Cce+cBIScgJH7HUYzh58BsYOOBaXz5qMBTXfQXAKOz8ytvzoKAGOqIhJIybgrjG349gXTsQPlT/B6/CiV2FPTDx4PM7Z/2yUee0T+Wmz3Wrb5TJgaub6Bx4I4fbbEwgG6Q0ot/YVYMBkhR3y2GNvYK+9KcwscQAAIABJREFU8qvIt9l0Z8BkNo8Yaw8DJmP1NW70BEpL6+D3U3RyaqkOxtmSbyPHAdQAoOiw/DlQoiMvMWDqSKH8+/tTv0zHp+E5EAr4JnSuvEsRRmJchFqkQ0o/1fgOifC4PYg4IhDCAs7b/3cY0GUfuB1ueJ1eOAUHrvvoRgglglazqRA+JOISYlIMYonYfjyCSoDJgW6erij3lmNlzSpccMC5+P2vz8eoPUfmSkKelxUwXAEGTM0kHjCgGuvWUY0PvrvZ8c5jwNSxRrnvQYBp77292qlr3IxRgAGTMbqadVQGTGb1TEd2xdG7tx+U4hgO26cQdUeq6PF3h4NO53NBlu11Fz4JmH5Gjx6dqDSshwM6MUZtbS3Ky8t1T/HuhEmmvpRT5HLvHoo4EhP6ACZX3IWenh7YFN0Mn+rDOYPPwotLXoYkSslM6kaG5RE8iHsJpDdrdDBpezxdBVRZBWTAITm0WktTDr0Cfx/z19yLyBawAgYrwICpUeAvv4zjt7/1o6GBC7emtucYMKWmU257MWAyXn8GTMZrbKYZGDCZyRvp2BLHvvsGsG2bwqfEpiNbh30lAASYuiHt88I7HNvcHY48chUmTGDAZG4v6WsdAyZ99Ux7tMYi32Kh2PmnGxkoiBcgFA+hwFOA4/sfh/dWfwjZK2c2NtXpllW4VTcKBC/84QAcDgckWUKRuwjH9BuN246ehn27DEh72XwBK2A1BRgwNXrsggv8ePllQtEcOp/aJmbAlJpOue3FgMl4/RkwGa+xmWZgwGQmb6RjSwwHHRTEypUSolG6kcRRnemo11Zfp7MGguBAImG/0gIMmPTYQdYagwFTjv0VAlRBheDrfIpiYdyH0waegtdXvIUj+h6Gz3/5AkqBkqyplEqTACo6XuouhXbYi+CE2+GCKDhQGaxEobsQp+x3Mv542DUY2GXfVEbkPqxA3ijAgAl05LSK8vLtiMfpTad96gd0bhczYOqcftm5mgGT8TozYDJeYzPNwIDJTN5Ix5YGeDwh7L+/G4sXF3IqfDrStdmX8ke2A+iqpcjZrR155EpMmLDS8ilyXbp0sZvrMl4vA6aMpev0hY64A0pc0aX2EoGh/Qp/pUUvCRCwyb8ZKETHcEmGVoepWCxGJBbBkG6DMLzPwfixYgmWVC5FQklgZJ9DcOvoP+HIvQ7v9Jp5AFbAqgowYALw9NNhTJ0a47oMae1iBkxpyZWjzo8//jr22quAazAZqD8DJgPFNeHQDJhM6JQUTSoqqsevfiVj8WKqs8jRyinK1ka3GAShDqLohizbE1D85jcrcfnlDJg6t4+sdfVzG1/CB6HZfIpcDtwmRkUokqLLU7c36sW4/sfhggPPxXkz/wC1QIXgaj1yiYCSW3HDrbhQ7C7WTpJbXbMO4UQIa2rXwiE48OteB+CcIWdj0ojLc6AMT8kKmE8BBkwAhg6twY8/0h1Nr/k8ZFqLGDCZ1jXNDGPAZLyXGDAZr7GZZmDAZCZvpGuLDIejCi6XG9FoR1Ck5QlFqf67eT/6ueW/yeam37XXt2ltbY3R/O/Nx2zv55bXtPVvql7bqw1xE3A4/JBlqr1EkM6+oI4BU7qPP+v2/7j6U7y0dQZiSgyqqEIs5hTbnHgzCKhOtVOAzy25USqUIhD1IyrHtI9+grsZXKJaSpKKErEYoUgIe5TsgUKXD/5oAFXhasTlZLHvEweOw+XDLsVx+xyTEyl4UlbAzArYHjD98EMCRx5Zx0U/096lDJjSliwHFzBgMl50BkzGa2ymGRgwmckbmdgSAtAAQfs8Qf9TobZ62nXTB472jsJu/W9CcnCt7fwx+TtVFZr9LmlDyz7N/91sKO2kL/r3zq/kmImEoH01zthClOZ35dv6uUmL5KWiGIIgqJDlHs3GIjhXD1mOw+EohCzTibsp1irJxE0WuOaoo1Zi/HiOYLKAqzploizL+HTbHMxoeANBhDT4IBYxYOqUqBleTNqr4Ub9M3GBAigNCkRBxJvnvoo5G+biye//i4gYgaqoKHeUoTZUpz21CaqgRf/X3rgVAx7eHyfuOw6j+/0Gw3sfjH3K+2W4Ar6MFbCHArYHTFdfHcAjj9CbJHqzxC11BRgwpa5V7noyYDJeewZMxmtsphkYMJnJG5nZ4nZXo6xMQXW1CkVpHsmUPozJV8giin6oagSq2rMRJNUCUACUc63Kxm1HgIlS5Lp3d2e2EU1wVW1tLbgGU8eO+HrbN5je8D8E5AADpo7lMrSHGBOhJDJLlXNGnIjH4/jHcXdh0ogJmp3/+ubfePCbf+Oc/c/GqfudjD1L9sSexX3gctivrpyhjuPBbaWA7QFTael2BAJUoNJpK8d3frEMmDqvofEjMGAyXmMGTMZrbKYZGDCZyRuZ2hJDcXE9FEVEKESHe3BrTQFKhQOikGV6j1TfeCOO6ldxIwWOOupnXH75KgZMNtgOy+t+xv0VDyGMCAMmE/hbCAGKqEIoSD2KUot+CqkY1vsgXD/qGhzcexj2LNnDBKthE1iB/FPA1oDpmWfCmDIlhFiM32Cmv7UZMKWvWfaveOKJ19G3Lxf5NlJ5BkxGqmu+sRkwmc8nmVjkchE8iSGRaJ4GlslI+X2N00kgLgZFoXRA0iqTvJT81Gj06J8xfjwDpvz07q6r2hjYhFs33YWoGGPAZAaHy4ASVJKpimkc/k2nx0EGihxFWiSTz1WA3kW9MX/8HDOsim1gBfJGAVsDppkzo7jssjAaGjoq9pk3/tZxIQyYdBTTsKEYMBkm7Y6BGTAZr7GZZmDAZCZvdMYWAibbAdDrv3VTnDqjQKrXut112ocxgNLluDUpMHr0Cowfv5ojmGywJWrDtbh27c2IO+MMmEzibzWmQkwIUDtzzkACKFVL8MvUlSZZFZvBCuSHArYGTKtWSRg+vBbBIN/BTH87M2BKX7PsX8GAyXjNGTAZr7GZZmDAZCZvdNaWMIAIAEoB49a+AgTjygBwilxzwDRp0kqUlVn3BGKuwZTa454KfV+4ZLy2/bnId2qaZaVXCFAFFYIv9VS55naRL4eVDsXnF32YFXN5ElbALgrYGjCRk32+7YhEKEWOw77T2/QMmNLTKze9GTAZrzsDJuM1NtMMDJjM5A09bKHi1QRNCvUYLE/HoGivCgC983R9mS3r6KNX4KqrlqOw0Lp7hwFT6r4//4dLoLoBVeZT5FJXzeCeTafC+UQgg5rcalzFhQPPw6MnPWiwoTw8K2AvBWwPmIYOrcGPPxYQarKX5zu9WgZMnZYwCwM88cRM9O3r045a5WaMAgyYjNHVrKMyYDKrZzK1KwGgpjGKKYNPKJlOa6nrogBCHOnVwmcMmCy1iTtl7OrgWtz9y32IOKIcwdQpJfW/mCCREBeADFLl1KiK2w+bhmtHXa2/YTwiK2BjBWwPmK64wo8XXogjGqUQef4QnvpjgQFT6lrlrud//jMTe+7JgMlIDzBgMlJd843NgMl8PumsRQ5HALJM6XK9OjtUnl5PBdHppF3rRuoY4RgGTEaoas4xX978Gt4PfoyEmmDAZEYXhQFFVSAWpvc5rlgqxkPH3YczBp9mxlWxTayAZRWwPWAiz918cwMeeSSOUIiKfWaWx2vZHZCR4Rwun5FsObjomWdeQ8+ehRzBZKD2DJgMFNeEQzNgMqFTdDBJFCuhKBTJnMFtcB3mN/MQglAJVaX3RwSZuDUpMGbMClx5JafI2WFHXL38/1DlqgYkrsFkSn+rgNKgQCgQILhS/xzni/kw69yZGN57mCmXxUaxAlZVgAFTo+euvDKAF1+UEAjwiXIdb2YGTB1rZI4eDJiM9wMDJuM1NtMMDJjM5A09baE0sAAAPvRjV1UlCEINVJVPkGu528aMWY4rr1zBNZj0fBiacKztsUrcsHIaEsUSKKWKi3yb0EkA1LAKNaFCLE09iskddmPZ5MXo5uODHszpVbbKqgowYGrmufPO8+ONN1QkEnRSCre2FWDAZJXdwYDJeE8xYDJeYzPNwIDJTN7Q1xZBqIOqUh0mjmLaqWwMABVCp/TB1CMD9PWMOUc75pjlmDLFuoBJVVXU1dWhSxe+sdreDnu34gPMrH8bMU+MAZM5H4oA3R+gcnp0XoM7RSNVwBV2ofL/NqZ4AXdjBViBVBVgwNRCqbFj6/Dllw7E4yWpamjDfgyYrOJ0BkzGe4oBk/Eam2kGBkxm8obetsgAKgHQybKcDtakriBUQFXpxptXb8EtPR4DJku7L2Xjp626A2uxXku94gimlGXLTke1MXJJzeBkPxno594b31/xTXZs5VlYARspwICphbNlGTj8cDpZzo1YrNhGWyGdpTJgSketXPZlwGS8+gyYjNfYTDMQYBo//gCoqlmjXMwcZWJW25rbRRE7dCucIBM3UsDjqUUsRhqVsyDNFGDAlP/bISSHMWHplVAb7zkzYDKRz+UkXKJ7AVR7Kd2mxlSM6jESH14wK91LuT8rwAp0oAADplYEqqtTMHx4LdavL+BTU1rdQAyYrPLM8swzM9CzZxEX+TbQYQyYDBTXhEMvXVqAG274FUe4mNA3rZtEr1fpNOqvNMIUjthJKheC2x1CPM71qZrvpGOPXY7JkzlFLp1Hl9X6flH9FZ6regkRL+VggSOYTOJAqrVEcEkr6u1OEy5RalzChUQ0gT7FvbFsymKTrIrNYAXyRwEGTG34csMGGcOH16CmhqKYCDRx26kAAyar7AYGTMZ7igGT8RqbaYaKCieuuGJ/JBK9zWQW26KrAvRh0g9B8EFVOZJZOzoL1QCo0HeaH+Z09Yu5Bjv22GWYPPlnyxb5phpM9PpVXs6RaW3trLvX3I+f5KU7IAZHMJngMRgDlLgCsUDMKJPZE/XgqL5HYlX1ahzceyieOe0/JlgUm8AK5JcCDJja8efSpRJGjqxGJMK1B3aViQGTVZ4GGDAZ7ykGTMZrbKYZGDCZyRtG2kL1mOoao5nc8HgUxGIyBAFQVfulz4nidigKwTafkaJbamwGTJZyV0bGnv/jpQBt+0auyoApIxkzv0gBVEVNBpVSSpykAiKScCn1w+J2mZ9Ojls+5XuMePIITBoxHjcd8X+Z28dXsgKsQKsKMGDqYGPMnRvH0UfXQFEIMnEkU1IuBkxWeT559tkZ6NGDU+SM9BcDJiPVNd/Y27c7MWECRzCZzzNGWVQNh0OGLNPxRHTCXKAxkifDTzdGmWnwuA5HPWSZPuXxiWNNUh933DJMmsQRTAZvvZwNv9j/Ax7a/DjivvgOGxgwGecODR4lgBJnMSRZRjgeRpG7CDE5BhkyFKeiQSUqtp5xU4ByuRzrrlmObvfuiRfPfAYn7Dsu4+H4QlaAFWhdAQZMKeyMc8+tw4wZfHTxTqkIMG1vPLY4BQG5S84UYMBkvPQMmIzX2EwzMGAykzeyb4vDUQVZpiiewuxPntMZo3A6A5AkrsPEgCmnGzFrkz/yy3/wVWz+LjV+GDAZIz/BJTWkwuVwQhQcUBQFgiBAgQLZK0NwdgIqNTOZajeN6TUab57zKkrv6Yn1U1egSwFDc2O8yqPaWQEGTCl4/4knwpg6NYF4vDSF3nbowoDJKl5mwGS8pxgwGa+xmWZgwGQmb+TClgaIYhSKYrc0OYpeohtLVIfJXtFbbe2ysWOXYeJEjmDKxaMwG3NesmQSYr7YLtudAZP+ymuRS+FkgGjTaXB0whtpLZZQyJJ+c9KYdx5+Kw7vOwpjXzgZdTdt029wHokVYAV2KMCAKYXN8M47UVxySRi1tUy5k3IxYEph25iiCwMm493AgMl4jc00Q2WlE5dfzilyZvJJNm2hCCZVdUJR7FgYeTtEEVAUgkzcCDBNmrQSPp8161Jxke+29/Cq0Br8ff0DiBYmT49rahpgiqV7MiU/VjpSwOV2QS6guneNZe9CgOpWIXh0pEsAihNFeOn06bjq/evw46RvOzKL/84KsAIZKsCAKQXhFi9O4Kij/AiFuqXQ2w5dGDBZxcsMmIz3FAMm4zU20wxVVU6MH8+AyUw+yZYtolgFQXBClu0Il5IqO521UBTZhhFcu++ysWOXYtKkVQyYsvUAzOI8/93wPGZHPtMdcOwCqwIqhEIBcKS+MIJb7UIXGXDGnIhLce1esMflQVyMJ+sWpTFP6hZ1sqcCKEElGalETQUcYQdEUUSiINHJwXe/3BF04KET7seU96ZizkUfYVifobrPwQOyAqwAwIAphV1QWamgf/8qhMN8127HKwDXYEph5+S+CwMm433AgMl4jc00AwMmM3kje7aIYjVE0QFJsi9calLb4aiDIEiQJLulCe6638aNW4qJExkwZe9RmJ2ZguEgpqy5DgmfZCiUUQkwFQmpZ5wGAYUK7TsA0dfiFDUVcMVdkBMynE4H4p6EdvJagexFgVig1TRKQEJQDSZhk1myXOmAuIadgMkb8yISi6QN3lLaGTLQW+yNcDyEI/Y6DC+dOT2ly7gTK8AKpK8AA6YUNXO5KiBJBJj0DddMcXqTdeMIJpM5pE1zGDAZ7ykGTMZrbKYZGDCZyRvZscXhqNbqDskyp8k3KS6K9RDFuK2Lfo8btwQTJ67mCKbsPAyzMsu24Db8c9ujqFSrEHftPD3OiMmVgAKxqAUoamMiSs2jE9Y0IBUHlKiiRTIJXkFL2XPEHXA73ZCdMhKuXSN/1LgKd8KFkweeiB+3L8G6yPpdCpcbsbZ2x5QAJaJALE5SLsWvQCwVQQW4y1GOUDyERKH+0UukQ/+Cftjs34KqGzZlfdk8IStgJwUYMKXo7d69K1FRQW8unSlekc/dGDBZxbsMmIz3FAMm4zU20wzV1U5ceun+kKTeZjKLbTFMgRoAUmNxa8MmseTAouiHIMQgy1Q+wCwhEdmT0uqAiaJa/H4/yss5Ko92zYq6lbh/68MIOUKGpsY17dCUAZMM7YQ1+LDzNDUFWhFsemrq7uuKumg9JI+cjE5qrSmAM+GET/AhqkYR9xgLz9p8FCqAJ+qGDAUSRYg1A0z0s9ggQlEVoFi/+/nOCJ1MRyfSqZDiEv7v8Osw7Tc3Zu+JgmdiBWyoAAOmFJ0+dGgNfvyRnvHcKV6Rz90YMFnFu9Onz0CPHsXaca/cjFGAAZMxupp1VAJMV1wxGJHIHmY1ke3SVQE6LrsSqloGwKvryPkwmMMRgKpGoChdbXcD7vjjl+CKK6wbwcSAaecj8NvqhfjXlkehetWsRfdokTttnJKmRhprLVGAU0jUTlhT3HSSY4tGjCYCoDA1xktRQjQ28WAteirLjVLgurjLsUXaugOGNQdtlOYnSALi3rhuzLogWoAz9jsVLy15GeXecqyf+nOWV83TsQL2U4ABU4o+P+mkenzwgQdAQYpX5HM3BkxW8e706a+iR48SBkwGOowBk4HimnBoBkwmdIrhJjVAEMJQVa7D2JrUOyETRcLY5yYcAybDH3hZmeDT7Z/jme0vQva2EwFkgCVNqWG7DE0MiU5Qo/8UVXvvJjpEqIUdn1yngRqHAFDh8HaaFvlEAULeLNx4pKkapylKFOLkfU7EK0tfg0N0aOl8QoEAtUHVvmsJIo3RWm6vGwm3PmlyQoOAr8fPQXdfN+2Agu6F9q4dZ8BW5iFZgd0UYMCU4qa46aYG3HsvPUsWpXhFPndjwGQV7zJgMt5TDJiM19hMM9TUOHH55YMRjXIEk5n8YrQtyRPk3JDlUqOnsuT4TmcDFCUMRaFIL7oZl//thBOWYMIEjmCyiqc/2f45Xtj+Cvp4eqGPuze6u7phU3Qzlkd/RtQbM7Sgd2sa7QaYCK6EVTg9DsgUraQCqqRCIGiUQrCRBphEMQl06F54G9eIYQGyqBgLmIgNUdSVX4HgE+BSXBi717H435nTcfFbl+OjdbMRoyglsjXUyKVdSZUKoz70KOyBzZEtnYdMMiDQehUZ+3UbiG8v/8oq25XtZAUsrQADphTd9/DDIUydKgMoSfGKfO7GgMkq3mXAZLynGDAZr7GZZmDAZCZvZNMWGYJQBVWlKB17AJT01Q1BEBpsk0548cVf49RTKyxb5NtOKXJP/PJfLAh+h6g7BlWgo8uo+E8S4Ox2Ilv6Gz+jK3YBTAkkU9e8yCxFTwGUYDLlzhFxQEpIu9ZsamahM+xEAgkN/BjRqOg4RUlRVJIQFbTi47/ueSBm//5dPLHwKdw59++IuCM7AJgGvBzJouXU6Po/DLoAq2vWYlHVYkieZK2mtBv5N6zCBRe+uPhjDOkxOO0h+AJWgBXITAEGTCnq9vrrUUyaFEF1NRdD1G6rYDuAXimqx91ypQADJuOVZ8BkvMZmmoEBk5m8kW1bAhCEKFS1R7YnttB8TZCJIr3yu6TAbbd9hIMOCqOgwJrrtANg2h6txIMbHsU2tQKxXBW2buPRu+P0tHiyLhIBnzaLdHfwDKCBsqgItSiZ/kaAh0CNBnncu4IkZ8iJuBSH0+mALCga6NHgjg68iezQPiLEk/COUuFO2+8U3D/2bny87lNc+9H/Ie5J7BItpgExQdoZUUU1vhNF2Hjtai3a6bNNXyDoDKb8HEhrp2Lm4RilNas4uPdQfH7xRylfzx1ZAVag8wowYEpRwwULEhg71o+GBjotxe6NIrkqAfApSmbfCQyYjPcQncJTWFgIp5NPmDRe7dzPUFvrxPjxnCKXe0/kxgKnk6KYPJBljmZu2wNhAAEkj4Ki6sP51/beuwp33vm5VuPQqi3fAdO86vl4Yst/IRSISLj0qeejp6+19DGPADXeCJecmRMeGsORcEApbFYInJYcBUS3AMXTWMNJBQgwEQVKUGQQ8SCKNvLuDqLSWasGyKiOUgMwuPsgjOozEt9v+wHr6tdjyeSF+Grj17jwjUu1qKqWh3FrkVtUqomub2y+uA+PHv8gTh90Cq764Dq8uWoWwq5wShBMDIsQVVGrYXX3sXfiiuGXpbMU7ssKsAI6KMCAKUURN2+WMXhwDYJBvnPJEUwpbhoTdGPAZLwTGDAZr7GZZqitdWD8+CFcg8lMTsmqLRIEoRqqSuCEAAq31hXww+WKI5HIz4K6118/B0ceWWfZ6CXyWb4Dps+qvsCzlS9A8tFNUZM1ytILKBowEQvFTtd/0gp3U72hlgW+KUApQkfGAYqX8uiAIqkIcTGOuCuuieKIiigUChGRo0gUJFKCOLuoSXwoCLgdbsSEGEb1HIkPL5y1o8u8TfNx+ivnIOFJtBqhpdlOUjRL2SNgNnaPY/Ha2S9p49zy6a14bslLScjUQT0qLXIq4tDqPR2/71iTOZ7NYQXsoQADphT9rNKpnuI2jtrR9OIUuRS3Tc67MWAy3gUMmIzX2EwzMGAykzdyZUsVHA4VsqzA5fIikaAUKa7LtKs3EhDFWihK/p281717AA888D66dSu19Amt+Q6Ynt3wIj6KfLKjtk+uni1anZeYSoMCsSgJfzrdgoDqTEYitdYoqodOUFNdgJgQofroQ02yJ8GcM/ufhrd/fhdKURJ6pdsI6hQmfDhkjxH44pe52qltg7vth6WVy3Dyy2fCD3+btaW0mk2U4kegrak1Arg11yzTTn+j9q9v/o2/f3Uf4kI8GQVFWX1iY2pf06UK4Iq48PQpj+HU/X6b7jK4PyvACuikAAOmNITs0qUSdXVdifencVW+dmXYZgXPPvfcq+jevcTSb4LNrjMDJrN7SF/76uocuOwyjmDSV1WrjhbTjkASxQQUhW68cF3CXT4hogIARX3n13umyZPnYsyYKhQXU76PdZskSQgEqK6YAIfDoX3RKWRNX7Qyl6vxaC8LLvNPK2/DemFDxnWNrLJkNZGs4SS6Ra1IeFuNCl5TX+2kuebBlzLQS+yJymAVlOJmKXZpCuCRPBjebRj+NuYODO31a+3q3g/0R0SMJKFVDBBKdqdXBLjoS4NtzZovUYBbj5iGicPH7/jtlPenYmCXAdgS2IolVcuwsX4jKiPVO1IDfbEC/PnIP2HyiAlpWs/dWQFWQE8FGDCloeaQIdVYsYLy7d1pXJWvXRkwWcGzDJiM9xIDJuM1NtMMBJguvXQIYrE9zGQW25JTBSIQhCBUNT/TwTKV1uGohCxTKmF+1WH63e++wznnbEZRkTWLezf5MxaLIRQKaWl+BJlkWdbS5qgwMv3sdru1+oJWbZcumYyoj4oQWXUFKdgtAUpISdZQajyFrb2rKFpIi/xpUfhbDIqQFCnziCrKQnQk0++uPngybjzies2Mu768B4//+CTisYR2mlzYQ/XZdm0aIIvtDpjo9wcW74+5l37a5pIeWvAIbvv6Lm39RYkinD/kHNx73N9SEI67sAKsgJEKMGBKQ93Ro+vw5Zf0hqKdWwRpjGftrgSY6G5tBrG01l64paxnwGS8uxgwGa+xmWZgwGQmb5jFlghEMQhFYcDU3CMeTy1iFOSFLmZxlC527LPPdtx665fo2dO6NbiCwSAogqmoqKjNAyrohFQCTFaIYorJMXgcO9NUG6QgJi+fCrkTETm6bBYjB1EANahq97zbSo1LZ3qtFhKVZXI2FtxO4+091ZMi/am2k1tx46UznsXYAceiKlSNAx8fjoFdB2Klf5VWh2k3wCSpcMackAt3r5XljXgx+/fv4YAeQ1pdykVvXY5ZG96FG278ps8ReP13L6ezZO7LCrACBinAgCkNYadODeDhhynU27p3dNJYbgddGTDpp6VxIzFgMk7bppEJMNGbdEov4Jb/CtTXO3DJJRzBlP+eTmeFYYhiiAHTbpI1wOuNIBrNv8NRnnjiDeyxh9uyp4fG43FQBFNxcduQLBwOI5FIoLS0NJ0HQ9b7XrXsjygQC3Df4Lt2zL3Evwz/2vIIIgXRrNuTlQkbC2urjuQJdLo1CRBjohbB5vK4IDml1DJcFcATdeOIvodjccX3CEQbcMbgUzFz+ZvYo7gPfK4CrG5Yu8tJcTtspuLkEQFqUeNJd80W4064ceVBE3Hr6FtaXeLwpw6kRXseAAAgAElEQVTH2oZ1+HWXA/DBhbNQ6LJ22qpufuSBWIEcK8CAKQ0H3HdfCDfeSITdusfSprHcdruKYhVE0QFJyq87k3rpY5ZxGDAZ7wkGTMZrbKYZkoBpf8RifcxkFtuSUwUYMLUuP0V2BZoV+vZDECJQ1SIA9GXddskl3+DUU7dZ9hQ5SoOjCKXy8vJ2nUCvb5QqR2l0Zmzf1i/CY5ufggIFF3U/H8f1HKOZ+e62D/Cq/3VIHhOeIKeHkCHAITogFxizPlfCBTkmwy26ITpFhIRQu7WsqGC5y+GCIit46IT78OseB+LEl05DRIpq9+SVYDtpfFT2KdTGoZwy0FXtgjVXL2tVtfJ/9EZZQRk+vvAdDOy6rx7K8hisACuggwIMmNIQ8X//i+Cyy4KIxTgMnmRzOKo19WSZCp/reAclDZ9w1/YVeO65V9C9u7VPujG7jxkwmd1D+trHgElfPfNjtDAcjjBkOXnaEbcmBSQIQjVU1Qu3O4p4nCIUiiCKUQgC1fkhaGHNNLOBA7dh2rSv0bOndSPaU0nvpgimhoYGlJWVJYtDm6xNXnYt6tz1ECDAEXbg7wPvQGWsEk9umQ6/q+2Ty0y2jLTMESMiVEWFWrh7xE9aA3XUWQaK5CL09vYEBAFbQluToInqN7V8yy8BrrgLhc5CFDi9eP3cV3DkM8dgSPdBoGiyQsWHhJJAooBCpFpM3Jjq11oBcOrpjXox+eAJu0Uxvb7iLYx/exLeOm8Gju53VEer4b+zAqxAFhVgwJSG2HV1Cg47rBYrV1INJmvffUtj2e12dTrpGGIqDEmRTJwipJeueo3DgEkvJdsehwGT8RqbaQa/34GLL+YIJjP5JPe2hOBwRBgwteqIIIAGOJ0CJKmsWQ3LKBwOKoxO7x/oPZW507BaW9pTT72G3r19lk2PpgLflNrt9bZfV5TqNVERcLMV/H5p66v42P8Z4l4qHAStUDRBDqfoQMQVTUbc5Nm9TyEqQJXUrH4EcUtuJMIJXDl8Ir7Y8BWW1CxtkwtTsfAF47/EA/MfwgerP8Lb572Go587HsfuMwayLGHOxrm7X6sCFAEllrQBMGXAl/Bh/NCLceeYW3P/dM8WsAKsQIcKMGDqUKJdO6xdK+PQQ2tQU0OAiXN9k+rUQRDiUFWKZHKmqSh3N1IBBkxGqpscmwGT8RqbaQYCTBddtD/icU6RM5NfcmsLA6b29ac0HoIAraVZxSAIfqgq5cnQwSHWaRMmzMOJJ1aaNn2sIyVTqcPUNAal0/l8Pi1dzgxtQ2QTblr5FwjFwi4RMQRfBGd+UCUquq3GG09XE5O1kbQT11qpVWS0T9wRNy4d/Ac8vXR6Mi2vjfvJRbFCfHf5Vxjz3Ak4Z8hZmLX6PWwPVmKfsv5Y37AeYWek1VP9FL8CsbSdCDkVKJaLMLT7QZhx9ovwOvmwJaN9zuOzAp1RgAFTBup9910Co0fXIBJpfjcug4Hy6hI/gEjjaTHmeAOSV/JmuJjnn38F3bpxilyG8qV0WSppBikNxJ0soQADJku4KctGBuFwRDmCKUPVRZEioekTq7WimAYN2oqbbvoGvXpZ42YjFW6mk+Pou6Io2nf66tKl41qaVPA7Go1q0U4EmZzO3N5MvHHlX7BR2aTL6WkZbltjL2uM6hFEQUuHc7gcycilXGSUKkBBtACKKiPqjrVbi8kdcmH11ctQ4ilGXbQe/R7cT9NJFMRkNFkb9muAqZgoWvuyUtHvMkcpbjjsOlx+8KXG+oBHZwVYgYwVYMCUoXQffRTDiSfWQlXphXnn0agZDpcnlzUAoHB41sQsDmXAZLwnGDAZr7GZZggERPzhDwdwBJOZnJJzWwgwxRrrEebcGIsZQHVkKgDQSXPWS7N//vmX0aVLianS5Cj1jQASFfJu+qJ/U5ob1VGitDj6mb7Tv1ONSiI4FYlENEhFgMnj8aR8bXubksAVjUsRUjRmKu3Otfdgufxzu7AjlXHM2keLVpKSdZa0SKaYmhKAMWI9NH+JUIyA0JCsv9ReCwDVN26GQ3Dg2o/+D89+/wKcDqdWI0uSJcCNVk+SUwONp+GlwC3dERf++f/sXQeYG9W1/mdGZSVtX3dCMaa5YMqD0EMSnIATm+ZQgjE4oRhwqA6hBQi9hE4oj8QvgE0xEFoIgQCBAIEEMCFgMG6421u16nXK+85o117bW7TSjGZGOpcoK2tvOfc/d6XRP+f8Z9LtmD7xZDO2y3MyAoyAAQgwwVQEiE8/ncTMmRGk00SouIuYqZyG5vQWAKpMwiGsVnuWCSbzPcAEk/kY22kFJpjs5A272BKDy5WGLFOaOLfBIUBaTBEoChFMzmp77rkGc+b8G8OHWxFW0jtWRCRROhtVfSPyqOeDSCWjGkU0kQA4EVgU1UTEEM1P/+6OkiLSiHSb+iKwiFiiB42jB0VT1dbmR9Y9te5ZvBT9S3lGMKldmkTVoi04VzEmQHRLkL1y/8dHA6S4hPZL1+n9Rt25M2RVht/jQzgdyZ2PvtL7YhrgFfL6KkWE15Xf/hV+dcglRh1nnocRYAQMRoAJpiIBffDBBK64Io5IhEWuN0NJqXKUMlfLOlVFnq9ihzPBVCyCA49ngmlgjMqpBxNM5eRNo/ZCItYZJpgKgFMUw3q0Te6mlLPa3Xe/hJ13FgyJ4jFy58FgMK+0NyPW7NZxIrKJyCwimIhson8ToUC+pWgnIrwoYopaT2LJ7XbrkUtESqXTaX0O6jtQe6/1A8wLPY2om25ollcTUyJAJJOf/i6sbbqmVVLILzVPy6XSbbjkG/xj9Xs45qkT8NXs/+CIxydjQ3SjHv0kEInUSxqcEBeguYhk6n+/akyFpEk4buzRmDv1YWvB4dUZAUagTwSYYDLgcNx4Ywy33JJCIkEkk/3KuBqwxQKmIOHOECQpAFnminsFAGjIECaYDIGx30mYYDIfYzutEI2KOPVUTpGzk0+st4UJpsJ90NJFLjlLu3Hy5M8xY8ZyNDTYT3+JCKaGhgad4ClVIyKJiCOKQqKIpZ6pbtFoVCeciEyi35Nd1KcnkUTEFEVeDR06FJTi11+qHM2xOroW1667CXJggKiaUgGQ7zqkd99fJmh39FIeekT5LllMPy1BYUnIEUMDNZUSXYdiyezPN/Wsv3WEniLX6GvQo5lCyTAkl4SslN1iTjEhQhGVviPSMoCmaJAgQc7IqPXWYu3FywayiH/PCDACFiHABJNBwP/iFxE8/riMaHRgsUSDlnTANDJEsQOC4Iei2CeE3AHAGWYiE0yGQdnnREwwmY+xnVYggmn69AnIZrmKnJ38Yq0tTDAVhn8GotgJVR1e2HCLRtXUJPHAAy+hsbHGVtpL3XB0dnairq5OjwayS6MIpUgkokcrUUpdb40IJiLG6Cel1vUlJE5E1guJV/BG+9+RdFPEvDOarqkU1+ByS1C9OeJm6yakBAiqYIvoJbJNF9+u7RLoHghmBRjt2Qmfnv3hpp7vrn4f5/zlArSmWyG7ZIAk17KA4N+SsHKlXMhq2V71mXQ7IirckhtelwdJJYUdqrfHZ7P+PZBF/HtGgBGwCAEmmAwEfsaMMF55he7CUHU5bjkEVEhSuy6ErijOqhBTDh5kgsl8LzLBZD7GdlqBCSY7ecMutkThdmeQzbIG0+A8QulNGQDOwm327Hfx3e8GUV1tP51JSjOjCCAimLpT0gbnE2t7U8od6TuR7TU1vd+YfG39G3gm/DySvpS1xg5ydUoDU0VVJ1mIbHJ5JageLVddjZoCUApYPtXUBrl0Qd21jAZ6iKQFlUcjIfKA6sf6S77Re2eUDN5Z9R5eW/E3PPXFM0giuQ2x1D2tliRQtiWeeltWy2r4duN++Nupr+RhFXdhBBgBKxBggslg1I84ohPvvy8ik2EypSe0LlcrqHyELDP5ZvCR63c6JpjMR5sJJvMxttMKsZiIU07hCCY7+cR6WyJwu2VksxzBPBhfCEIbNI1IBPsRNX3tY+zY9bjssn9i2LCakqag5YMrEUtEMFVXV9tOFyof+7v7ULQT7aVbn6nn2KWR5bhu5S25CJ88Ko4NZl0z++pETUbcLHKtQtc2UhVVP/6kT0TaS3oKYSCPdDQzje2eOw5obk23jSKMlKwCrYZCkPpoRBDFBCw/fxFkVcGu909AoMqPBBFLLqHf1EAS7qbIJqoy192o8pxOvvWEQ8iRc+Prx+GfP/t7KVDgNRgBRqAABJhgKgC0/oZks8Ahh3Tg8889SKc5LawnVqLYBlGUIMt8EW7wsetzunnznkZTU53tLoRLtf9SrMMEUylQts8aTDDZxxf2sYQJpsH7QoYgtEPTRgx+qIUj7rjjFeyyi9KvRpAV5lH6GekYEbnkxMilrTGjvaztWIcPUx+hXW7HhkwLonIUrZm2HCGTjyaQFY7oi3uJajp5srXdFPUjZkVo0HRBdD0dzQ6tSwuKUtn8ih/H7X403lvzT6zJrs2RRX20qkwV7vz+rThlz5NwyvOn49U1r+flK8JByAqb0jrJ/7mmofupptLzzQRX66Vr4JUGUAW3A5ZsAyNQgQgwwWSC01taVBx2WBDLllEljIAJKzh3yly6HJWjJZLJJndpnAvngJYzwTQgREV3YIKpaAgdNQETTI5yV4mMjcDjkZHJ8M2T/AGPAyD9nCH5D7G456RJX+L007/GkCH2ua7rjvYhvSLSLSqnNnflY3gj/naudD0Fs4hdFcgcdukopkVABtRA31XhdDFt2uZW2kRW+VMnfDICRlQPxxE7fQ8fb1iIXRp3xtvr3u1X94oitQ4ffhheOvlZfLD2X/jJs6cg6TNGJ4sil2rkapy+16l4atEzWHHBV1bBw+syAozAAAgwwWTSEfn6a1knmdrbqYKa/aqMmLTtvKaVpA5omgpVpYvx/spp5DUdd+oHgXnznkJTUz1HMJl4SphgMhFcG04dj4v46U85Rc6GrrHQJCaYBgu+INB1AEUfOKPKrM+XwQMPvIihQ/19ik8PFoNi+yeTSb1yGwln91d1rdh1rBp/xZLfYKW4qt+IGatsy3vd7qpwAdFRKX1CNMfiBbx+pJFBRs1gu6pRWBde37/od1ea3PpLVsDn8uGEZ6fjgw3/QsKVyBXZJp3vhAahVoCeFkekWlX+jKEn60GVWoV9Ru6FF096Jm83cEdGgBEoLQJMMJmI94cfZjBpUicSCdJjco7GgImQ9Ji6E4KQhaYRyeSgRPrSgGPYKkwwGQZlnxMxwWQ+xnZagQkmO3nDLraEUVWlIJXiCKb8PEKRHC0AKD0u/y+X+c1tfC8il2bPfg/f/nYENTUUmW59i8ViIEFsp+st9YfkrEUXIOKL5ogJhzbSVQKRTKQZ5aBGQtp6KlyPP89Ayo//GbkP/rH+/X4jrQJZP373w3tw7B5T9R3f+N5teOiT/0XCldRT3AgTrUrTAxgDVQHEPRTNmGejSLC4ijkHXYRrDr8iz0HcjRFgBEqNABNMJiP+5z+ncfTRQQAjTV7JidOHIAjpLpKJYqC5GY0AE0xGI7rtfEwwmY+xnVYggunkkydAlkfZySy2xVIEwvD5FCSTTDDl5wZKmYkBGJpfd4t67b//NzjnnE/gdqsQRQGNjbW2iAamyCV6OLVSXD7uJD2iUz7/OYQ6+xOQfe2HUrqQgB6tUw6NoocmNkxAOB1Gc6IVESHSa3QZpckdveOP8fixczdt+7mvXsAZL58DwS1gqGcowpkwbjviRvzyjSugVudPvkkxCW7RhY1zVpUDpLwHRqBsEWCCyWTXLl0qY999g4jHh5m8klOnj0D/BEYDABbrM9qLTDAZjSgTTOYjau8VEgkBJ520JxNM9nZTia0jgklFMkmfY9wGRqADokhp8vYmmHbffQOuuupdNDXVbhIfHnhvxfVIJBK6SHd/KW90U8Pn8zm6UtxAKG1IbMTlK65FtppKizmzCXEBqqhC8JUHwQQFcKfcuOWI6xFMduKx/85He7oDaSm9ZSICFcZLebchgT7Z8CmmPjUN9VV1GFE9Am+f/hq2u2sMEp5EXmoZrrQLFFl1zv+ciRu//xtnHgq2mhGoEASYYDLZ0a+/nsZPfxpHZ2d/dzZTFZ5CR3cyo10kE6cSGnkkiWAaMoS/9BiJ6dZzcQSTmejab24mmOznE+stCsHv15BI8Httfr7IQpIoTV6ALJPIt32/gJ9zznv4znda0dBQGgHtzs5OHcK+dJWIgMpms3r0Ujm3Bev/hJc6/gKtZnPVMCftl6J4xIwIrdqZ9veFNe3LAw+88CKRTmBY9VAEE53QJA1Zd3YTUVSdCWDulIfxwzGTtpiqPdGBIf4mvLv6fZz76gVoy7Tnxg3wFkDrNggNiGfiaP3lGicdBbaVEahIBJhgMtntDz+cwEUXZZFO93UxoEEQmuH1itA0H9Jpyu+vxHQxCpkPA6hlUXQDzyQTTAaC2cdUTDCZj7GdVmCCyU7esIstIUgSoCj1djHIAXZocLlC0LRMF272jGAmgumIIzpQXW3+za9oNKpHL1FFONJYoiglevRsoRCRmf6yjl6i/YYyIcz66kKI1WJe0S12O/BaVAM8gOC1L3laNGYaoCkaKLKJyDQBAkSPCNkt65FGp+5+Cn43+a5el2m4bSREtwjFpWyj9bTNAJo/IeqRT9/b6bv4w9EPFm06T8AIMALmIsAEk7n44rLLorj9dlIo7PvuV21tEDffXIW2NgUPP5xCIgFEo1R5rjR3zEyGYBDTpyEInZCkasiyMyrLDGJzlnSdP5+qyPFddTPBZ4LJTHTtN3cyKeDEEzlFzn6esdKiUFcUTnlHlZiBsNsdRTZLIr90vVNjxhIFz7n77m248sq3MXRojenaSyTYHY/H9cgkURT1KCUinKqqqnRCiRr9nrSJamrshVPBAA8w8Ol1z+G12JtIe9NmLWHKvGJa1KulqYH8tYVMMaSUk2qAP+vD9tXbY3Hb1/B4PfALPqy+aGmvVry+4k183b4Eryx9FR+t/wRiP1X2qrPVOHrMj/HkogXovGxjKXfFazECjECBCDDBVCBw+Q773vc68c47dOdLAkAfkr1dGMQxc6aMP/6xDs8/n8Ipp4SQTtMFBUXzVFqTIYqkz+CHLFfGRZSZHmaCyUx0c3MTwURfANzuSow8NB9fu63ABJPdPGIHeyitiW4kMcFUmDdSEASKAvNAlu0jlH7dda9jr71S/eohFbbfbUfR5wiRST21l2RZ1kkmj8eDQCAAil6in5XyWUNk2hlfnodU1VYaP0aBbsY8VDEuqvZLmJixrC3m1IAapRoHjzoIwwJD8fh/n8Cff/onHLbDIX2at6j1K3z/8aOQ9feSJqcBQlLAkaN/gHdXvY8Jw8bj9VNftsVW2QhGgBHoHwEmmEw+IXV1LYjFVOyyixuRiIpEwoVIhC5CiXDqblkMGdKJWbP8uOeeBOJx+r09w8VNhqtreqrY0gZB8EFRKpFkMw5lJpiMw7KvmZhgMh9jO61ABNMJJ+wJReEqcnbyi7W2MMFUPP4yJCmki39ns6TLZG1t+kMOWYWzzlqI4cN7jyQn8iOdTuuEEEUc5dOIMIpEIjphVF29OUqb0uGofHtvkUmKougkEzVKn6uU6KVuPF/d+Dc8F34RSS/JKNi/iSkRIJLJX77RS1pKg1DVd+qfL+vD/wzdB3f88Fbs3rRrv06b+vQ0vNf8z1wqIaXcyRrciltPu8soGf21nRtGY2VoFSbvchSemvao/Q8BW8gIMAJggsnkQ/DVVzLGjXNtWuWqq2I6iZRIbEki+f2tSKdVKApVVelJPplsoI2nd7laoaoeqCrrWhTqJiaYCkUu/3FMMOWPVTn0TKUE/OQnTDCVgy+N2wMTTEZhKUlhaFoKqkrXSObrHvVl94MPvoBvfculRwtRahpFDvVsJMZNxBIRTSRWTo/a2to+U+ko5Y3mIXKJiKnuqCQikIh0IuKItJd6a7QGfc7018co/O02D+Fz8ZLL0epq00vc27kROUJFkYVae9tZFIYqoMU0SC6pXxLNnXFjz8YJeOmkZ1Dt6V3yYt7nT+LSN66A6tI2iYZXuauQltMQPAIkTUSjuxEbYhtx5JgfYMFP5hVlOg9mBBiB0iHABFPpsN600quvpjF9egipVACpVO6NNxAIYeedZSxbVrXpNQtMs92SFMkkipKtwuZtB1I/BjHBZL63mGAyH2M7rcAEk528YRdbiGCiG0MccWuMRxJdRT+I1Ck9plde+RbGjWtHU1MdiOCg93gikIhsItFtiiQKBoNoaGjQX6c+yWRS100iIorIo56NCCWq/kZjKQ2uO5KJ/k3PiVjaWszbGBzLY5b3Wj7A3I7HkfbZW4tJiAtQRRWCr4wJJjpSSo5k8lf5kfQk+6wA58l6MKZ6NJ4/cQFGVA/f5jBOfuIYdKY6oaiqHqHkcruQElM5IlFGjqyDgB0bdsB/zv5XeRxm3gUjUCEIMMFkkaNbWlSccEIIn38uIBwO6ATTtGkezJ+fhKrSG3F+IdcWmV/SZSWpXRdQVRTSZijzD26DkWWCyWBAe5mOCSbzMbbTCum0iGnTJnCKnJ2cYrktQQAUfVJ6MsTyrZtmQEbXZaIbTIrSZNoqvU08dGgcN9/8VwwdmtPVI/KIiCMiiogQ6k6Jo4ilno0IJiKSiIDqToFLpVL6eNLp66mv1C3iTQQVEVXc+kaA0gevXXoTlmK5Htlix6ZlNL2Smlat2dE8w22i/dajDhk1i6Q72WfihZSSsGNgByw8+4M+bfi//zyG//10LpZ2LNskU+tNe3Hrd2/ElW9dgw1zvjHcfp6QEWAEzEWACSZz8R1wdqoyd8cdMUyf7sPatSpGjRLx3HMCMhkWC+0JniR16BoFqkokE5NvAx6srg7z5z+Jpib7iKbma7eT+hHBRHeft75r7aQ9sK35I5DJiDj+eCaY8kesEnoywWSOl1W4XCFomtxFMpVKPiCDAw9ci4svXqhvi1LU6utzqfrdJBK93/cWdUTXKUQoERlFkUnUn8im3j4fqHIcNf7sGPj0fBlajFvX3gW5mkJb7Ne0qAZ4kNMSqpBGaXATGybg89ZFyHgzEFzb7p0qwN15xC04cfxP+kVl9qsXYcGS56BUKboO006eHfHZrH9XCJK8TUag/BBggskGPh0zpg0tLSIEQcO++wp491266CAShe5qbRlqbQNzLTShE4KQhaYRYdK7VoGFxtlyaSaYzHcLE0zmY2ynFZhgspM37GILE0xmekKSolDVODSNIoaowq65rbo6jCuvlHDEEV9h+fLlevRSz+ijfFYn8og0l4hcqpSqb/ngUkyfe795EAuz/0HWYy+SSUyLekqXGihfYe++/OZP+/GTPY7D/M+fguJVtoww0wBX3IWNc1bCJfZ9zf7Iwrm49t0bctUCqdZ2thp3TbodPxl3XDHHhccyAoyAhQgwwWQh+N1Ln3deGA89RG++Ch580IW2NhU33phANjvMBtbZzYQQBCHdRTJxWfiBvPPEE0+isZEjmAbCqZjfM8FUDHrOG5vJCDj+eBb5dp7nzLSYCSYz0c3NTVXEwl3C32YW/tDQ2LgWTzyxAolEp04sUcobN+sR2JhoxkVLL4NYI9onkJ0qxkVViAGxMu97dukx3X3U7bjpvdsQRQwZVy4yj9LojtlxCh479g99Hp53V7+P4585GYpf0X2qZTWMrd4dH/78H9YfOLaAEWAECkaACaaCoTNu4N13x3H55QrozvjVV2u4/voaXWBy8WISALeuiopxOzR6pkhO/U+P8PIaPXlZzccEk/nuZILJfIzttEI2K+DYY/eEqo6yk1lsi6UIdHRFG9dYakX5L06RK6TJSDhvWdXNqL3vt98KnH/+QtTVeQcdtWSUDTxP3wg8unY+3gi9DdWn2qLgspbQdNFroaZyUuO29g4RSdt7t8dzJzyJs/58HhaHvobslVEn12HulIdwxOjv9erQtngb9v/DYQgJoU0VAv1pH/4w5WFM3uWH/GfACDACDkaACSYbOO+VV9I4/fQ4gsEqHHtsBi+8UA967aSTIkgkhtrAQjuaEAMQ7SKZmITry0NMMJl/dqnENFUGYh0N87G2wwpMMNnBC3azgQmmUnmENJlkPUPKnCimY49diJNPXom6ut5Lq5dqn7xO7wjElQRebX4dr3T8FYJbRNqdtpRo0lJdBFOgcgkm8hTpMQ11D8U9R92Ohxf+AR+u/zfcghurL1zS51E+cv5U/LfzC6RdudQ4Iqr2adgbb5/2Gh9/RoARcDgCTDDZwIFLlsjYf/8gotE6iGIQU6b4cPHFftx+exx//StpMJlzp84GWy/SBIpiomgmEkT3FTlXeQ5ngsl8vzLBZD7GdlohRzBNhKqOtJNZbIulCDDBVDr4Y5CkJBTFnJtvtbUJPPjgS2hsrAdVeONmTwQyagYvbnxFJ5pEj5QjKSzIZNQJJhUQ/HxWtLSGerEOmqrBI3mx+5Dd8MpP/9TrAfrJM6fg/Q0fIO1JbyoOHUgH8NTxj+GwHQ6x56FjqxgBRiBvBJhgyhsq8zpqGiBJG6FpI4jD17UG6usTGDJEwKpVMmSZtJi4clrvHkjppYw1zbyQefM8b/7MTDCZjzETTOZjbKcVZFnAMccwwWQnn1hvCxNMpfNBCpIUgaKYp1F50UX/wOGHd+qRqdzsjUBaTePFDa/g5Y6/6BFNJDRdystlJph6OR+kdZ4gvk/C5Yf8Er88+KJtOu39vwcgkU2gNd4GoVYAkVOTtvsenjvhKXsfOLaOEWAE8kKACaa8YDK/07e+1Yb160lTqGelhRRcrghkmSJ0WGuoby9kIQhBSJIfsswaGD1xYoLJ/L9dIphICHawVYbMt4xXMAMBJpjMQNXpczLBVDoPKhCEtq4bcuaseuCBy3DuuZ9i2DC69uJmZwQ0TcPv1zyKd8P/hKzJEChVrUSRTJqsgTSYBLcAwVd5EUxqTIVY3cvNb3suNTcAACAASURBVBXwpN0YXTcaTx7/KHZuGN3rETpg7mFYEl+m4+dNePHXU17EPiP3tvNxY9sYAUYgTwSYYMoTKLO7HXxwEB9+SOV3+Y5ZYVirEMU2CIIPikKljLkRAvPnP4mmJq4iZ+ZpYILJTHTtNzcTTPbzifUWkfA0fXazbk9pfLERAEUwGcMkCIKCiRPX4KCDNmDixBYEAgqqqkTU1rI8QWn8WdgqX4S+xMPr5yIsRqBUKVAjqp6qJrgMInuUHnZtNSVF3FDFM8EjQKgyaL3CYLBmlAKocVWPFuuVZKJ8jLQGpIGrD7scc7aKYvrDp3/Ede/fhJg7rvc7eNiBqJKq8PxJT1uzH16VEWAEDEWACSZD4Sx8sksuieDuu+liiS9oCkcRcLlaoapeqCrfecwRTE+hqYki47iZhQATTGYha895FUXA1KkToWmswWRPD1lhFRNMpUSdbiapKl0r0U25wtuRR36hk0pjxgQhih74/RLcbjckyRjiqnDLeORACDy+9in8rfNNyFXKpgpkQkyA6lU3/XugOfr7vTfjhVfzQNEUPZWLxCu0rv/oHxVLLG0FmhqlfDhArOldxkNLarjh0Gtx/rfP3TQylolh1/v3RMqb0gkqKS5hdP1OCLgDeGfm68W4jccyAoyATRBggskmjnjwwQQuvjiLTIaJkWJdQhefouiCLDOxwgRTsadp4PFMMA2MUTn1YIKpnLxp1F6YYDIKyXzmcbs7QWL7xVSS23XXFlx99Tuoq/PppBILeueDvPV9VsS+wcPr5qJVa0fGm9kkEK2THHERiqAMLLhNbBG1fgKPKBqqpqoaMcRzEVEsg9qn83WSSeuKZNoKpyatEbd+90b8ZNxxm8Zf/Pqv8OSSBci4M/BkPZiy04/w3FfP4+Oz/ondmnax/pCxBYwAI1A0AkwwFQ2hMRO88UYaJ54YQyjUZMyEFT6LJNEFvwBFofSwCgxf7vL/vHlPYcgQJtrM/HNggslMdO03NxNM9vOJ9RYxwVRaH1AluRQUZUjBy+6wQweuv/5tDB/OaY0Fg1jigS9t/AuebHlG1zuiCKJtWhZACnoEk1bVzSJt2csje5BJZOBxe3IE1dbEkQJoGQ2kr9RXVE6Jt+2I5UiPiarpiQEKSeoyWQM8STdeOPEZHLz9gfqLCzf+B0fNPxpyQNZJKSKnFs/+DKNqOCLYEY5mIxmBPBFggilPoMzutmqVggkT2hGPDzd7qYqZX5I6QAKQqkokU2XefiKCqamJyy2beeiZYDITXfvNraoCpkzhFDn7ecY6iwKBNsTjPtZgKpkLugugFF5JbsSIMG677XUMG8aajSVzW4ELbUhuxP+u/T+sltci7U33fzmnAkIyRz5pPgqryS1KpJFPqcLYIWMxxN+I99b8E0k5pUc70XUistBJJWq6aLe7dGLhBcJiu2FSUkI2k4VYJcIn+pBMJnHqxJ/iikMv3UQgvbL0rzjjz7OQ8WfhzrhxxoSZuOWI6223FzaIEWAEikOACabi8DN0tNfbjEyGCKbKjbgxFFCqyefqhKJkoWlEMvWs0Gf0Svacb968p9HUVMfh/ya6hwkmE8G14dSqCkyZshdrMNnQN1aZ5Pe3IZEgPSDWUCyND/qvJFdbm8Ixx3yCIUNkvP767vjqq22jIxoa4rjzzr9g5EgmmErjs8JW+VvLW3i8+UnIXgWCN/9rYyI75KwMeAC36oJLcCEjZ+D3BRBVonram6ZoII0gPQXOlSOWKvReZN7OoUglt+CGW3LDJbn0n6RTFdbCOUwTOfHz8/Y7G9d972p4JM8Wc6+PbMA+jxyItJqGoAl47Jg/4Jg9puS9PndkBBgBZyDABJON/FRV1Yx0mi5S+YLHWLeEIAjpLpLJbezUNp/t8cefxpAhTDCZ6SYmmMxE135zM8FkP59YbRETTFZ4YNtKcj5fFscfvwhHHrkEXq8HbreAcFhBJOLGa6+NwXvv7YZYLPeF1+9P46GHXsCwYfVWGM9rDoBAKBPGI+v+iK+Si5GmVLYCdNe1lKZXKNOJIw96ry5HGtWVGeBe0BnUK8OpxMe54NIkpOUMXKIEj9uLhDehz6lX10sKmHfcXEzZ7UfbrLPL/eMRTHbCI3qQlJO4/NA5uOLQXxVkDw9iBBgBeyLABJON/LJ6tYIDDgiipaX46ig22pZNTAkDSAKgSKYt76jYxEBTzGCCyRRYt5iUCSbzMbbTCpRN8eMfcwSTnXxitS1MMJXeA71VktthhxBuuuk1NDTUbFEJLpvNIhaToapJfPrpKLz22q5YunQkHn2UInzpmoCbnRB4ZNX/4V/RjyG7ZWS9sp1MY1t6QcCb9mKnmh3wTWwVsh4SwgJAwWMZN+74wa2YMfGULUZNmvdjfLrxP1BUBbf/4GbM+p8zGFdGgBEoMwSYYLKZQxcvlnHIIUF0dtYAIE0HbsYhEAMQBUCi11XGTWvjmZhgMt85TDCZj7GdViCC6Uc/2gsAi5LayS9W2uLztSKZpBtDnCJXKj9Q+rssU+jJ5sq7++yzHuef/xFGjuz92klVVWQyGYRCMmIxFxoakmhq4iIYpfJZPut80vkp7lh9n37526uQdz6TcJ/SIqCLeXsQcPsRRGcuYqxL92rvhol457S/bWHPb965Aa3xdjz443tLayevxggwAiVDgAmmkkGd/0ILF2Zx+OFBxON04VQZREj+6BTbM95FMhG25U/gPfbY0xg6lFPkij01/Y1ngslMdO03NxNM9vOJ1RblCCaqRkYp7txKgwDdMKIH3YzLEXs/+MHXmDXrSwQCAxN9FNWUSqVQXV3NGoWlcdiAqyyLLscNK29DxpftPZ1twBm4g1UIUFrcUGEIIpkoMr6MLiVLrx085EC8esqLVpnF6zICjIBFCDDBZBHwAy373nsZTJoURCZD+gBMMg2E1+B+n4IghKBpmy9MBzfeOb2pipzL5YJUgH6BU3YpCPkLf5qxJ/qiQk0qZ5ANAk6v1mNhi8clXHrpfqirI+GNwtvKlfQFtjyFO9yVJVNX+CHoMVKWFWga6ycaAmbek9DfcBKimICmqXC5JPzgB6tx5plr4POV/82jvGFySMfWdBt+vex6RNxRjlxyiM+2NpOqwu1aMwbfRFciKaQgZSUcv9sx+P3UBx26IzabEWAECkWACaZCkSvBuNdfT+Ooo4KoqZHgdrsQi0nIZKgSGrEFTDoV54IMRLETohiALNOd5/Jse+21GLNmrcLIkemSbNBqAsHoTeazn3Q6jaqqqkERTFaTYkbj5JT5iGCaMWNvyPIQE022lkQzcWMOmbr0+ItiHKpKn8ssGG3NIcnC5UpC0+IYNy6C229faY0ZvGpBCKSVjE4urcW6QVWKK2gxHmQeAhrgTXrgEt3YZ+RemDzmSByyw0HYa/iem9ZMy2mE0xEMCww1zw6emRFgBCxHgAkmy13QvwGZjIblyxWsWCFjxQoFn3ySxdNPp6AoI2xuuRPMUyCK7RAEHxSlPCv3UWXCO+9cgp13JoFzbmYgEA6H9ZQMihTjZm8EolEB06fviWx2lL0NZeschgBp+5EYMev5WOk40mU67bTlOOGEDivN4LUHicB1y27BcuUbyCzoPUjk7Ned0uK8WS/2G7UvEtkkEtkEEpkEOlMhELmUVbOgG3dLfvE5RlQPt98G2CJGgBEwBAEmmAyBsbST7LJLO1asIEKkcqqhmYmwy9UKVfVCVTeLhZq5XinnZoLJfLSZYDIfY6NWYILJKCR5ni0RIG0/ihLlimRWngyfbyNuuGEpxo/nGypW+mEwa/9u5f/iw+RHUH3FpS0PZk3uay4CWkbTNZggCPS/ruddP0k1Ta7G7d+7GSdPOMFcQ3h2RoARsAwBJpgsg77wha++Ooobb6TxpCHEzQgEXK42CIIL2Wx53YFmgsmI09H/HEwwmY+xUSswwWQUkjzPlggQoZEA0MTAWIaAAre7BS+//LllFvDCg0PgsbVP4O3ou0iTKDS3ikGACKijd/wxHj92bsXsmTfKCFQaAkwwOdDjH3yQweTJEUQiZuqIOBCYIk2WpHb9FouilM+XBCaYijwUeQxngikPkGzShQkmmzii7Myg6KUIANYVsc61Key++1rcc88K60zglfNGYMG6P+HV0OvI+LO5CBdulYOACtTKtVh94ZLK2TPvlBGoMASYYHKgw5culbHHHm3QNLqYZd0XI10oSR16friqUqqD86tEMcFk5OnofS4mmMzH2KgVmGAyCkmeZ0sESH8pCGAYA2MRAh5PGNOmLcFpp5EfuNkRgQ3Jjfh35yd4N/w+NqSbIdaI5XCZZUeobW+TN+nFKyc/r2s1cWMEGIHyQ4AJJof5dO1aBQceGMSGDVQSmUplczMaAZcrCFWVoaoUyUSVgZzbmGAy33dMMJmPsVErMMFkFJI8z5YIkH5MKwAuvmHVyaitbcXlly/CPvsUn26lqirofV0UN99k6q78uXUF0K1fz/ff3Tj1NV9PHAfq01tVUrtUKl2dXIN/BT/G++EPEZLD0NwaZJcMwcVhS1b9rVi+rgJoMQ2z9jsDt026yXJz2ABGgBEwHgEmmIzH1LQZ29pU7LdfEGvWVAGoNm0dnpgQCEEQ0tA0imRyOxYSJpjMdx0TTOZjbNQKkQhw6qkTuYqcUYDyPD0QaAZAVZH4i3PpjgVV7/Pp0caC0IJnnvknqquNuTYKBoN6dVBqFNW8ddv6tYH60O+7+/TWtzfM8pmzL6x7G2sEUTXQHGTPN+lV+Cz2Of4V+xgxNQ7VpTKpVLo/CtuvRBpMI1zDoagKlp2/yPb2soGMACMweASYYBo8ZpaMiEY1HHBABxYvZnKpdA4IAyDxViKZnFmxjwkm808LE0zmY2zUCkQwzZgxEZnMKKOm5HkYgS4EKILJ+VGvznFnArW1HVAUEdmsG7W1Kcyb95Vh5nd2dqKurm6LKCbDJrdgooHIKqOItGtX3oRVydUQBBGiIEISKApM0GlXWVM28a+5V3JNf0YVx3q8ssXzXIdc357PN4/umiPXr+dY2rcsu5ByhfpHfSBeuNjfb95C33b0scamHRVrQ7HjDTq3WkrDuRPPxkMfP4K1lyxHjccYUtgg83gaRoARMAABJpgMALEUU6xYoWD33dugKByCXwq8N69Bd0hjXSSTt7RLG7AaE0wGgDjAFEwwmY+xUSswwWQUkjzPtghQkYhax96McIJHRbFFr/ZKhTh8vhbMmbMY++8fwTvv+DFsmAd7702V/IxpoVAINTU1kCRnp8kbg0b+s7RlOuCTvFApYov+01SouWc5fUv6l/6TXunxXNv0ij6m67dbjMm9lhujP+9tTPe61FPTEAqn8PKfR2Njsx8QVP0hiBogENlF/6bnudd7PgT6t7j161v21ft0zyFuO1/374X6VkiSBsnVtR66f+bmo73odnS/vsXzgX8PmkHQoK/XNRf9m+YT3OmuPdK/ux7677rXJN92P9/6J/2KWClh25/6a12sWXefLfpR8H9GH9eTFKS5NGSB5++AOOU6jOw4Bl/df2v+B4x7MgKMgCMQYILJEW7KGTlsWCva2vgOaeldFgdARFNdVzh+6S0odEUmmApFLv9xTDDlj5XVPc89dzesWhWAyzH6H/3fcs5duAOKokJVKbqV3qO4WYGAIHTA58s66GxZgVLva8bjdIYpvbD/NmbMapx77meIRqvg9WYxZkz+hNJgNYlkWdbT7dxu56bID4RnJfy+rS2Ec86ZhkSC/ViQv7tJtC4CbTOpti0plyPvuom2nuTd5tfcnig0pHHutL0RCql4880M1q3j4ggF+YYHMQI2RoAJJhs7Z2vTJk8O4bXXKIqGNAe4lRaBJAQhDE2jO9QksO6MxgST+X5igsl8jI1aYfr08QgGnUTSb6v90sdX9K6KokwwGXVWBj9PGEcdtRr77kup1dwGg8Ddd++MZJIIpv6r4m6//XrceivpLBGZalzrSxPJ63Ve1LJxqDh/JkVRsGFDEmef/RPnb6ZsdhDH976Xxt//3oiVK2XsvHMbNmwYjpEjnV+1uWxcxBthBAxAgAkmA0As1RR33x3H5ZfLyGT4S0SpMN9ynQxEsROiGIAsOyNnnAkm808KE0zmY2zUCj/72Vg0N2834BdZo9Yr3TykL0LhTPzZUDrMt14pilNOWYEZM0jsm9tgEHjggRF45ZUxAGr6HfatbzXjttveQ2Nj//0Gszb3LV8EMpkMFi704vrrjyzfTTpuZxqqqlrxzjuNOOAAN7bfvhWTJnnwxz/WO24nbDAjwAj0jQATTA46He+/n8HUqRGEQkMcZHW5mSpDFDsgCD4oCkUz2bsxwWS+f5hgMh9jo1ZggskoJHmebRFIYNKkVZgzZw2DM0gElizx4Ior9kAy2b/4/qhRrbj99n+gqYkJpkFCXFHdVZW0iIB0Oo0FC76FBQv2r6j923+zUZx4oooFC+pw4YURPPFEEu3tA6fI2n9fbCEjwAh0I8AEk4POQjpNzH93KWQOJ7XSdZLUCk3zQlXtHTHABJP5p4QJJvMxNmqFmTPHoqWFI5iMwpPn6YlACuPGbcCddy5lWApAYPr0cQgG6Utm32lpI0Z04Le//TuGDGGCqQCIK2JIIpFBLJZANivB41Hw8MP/gw8+2LUi9u6cTaogwf6vvx6K7baTUF3djI8+GoL99mOdLOf4kC1lBPpHgAkmh52Qo4/uxOuvi5wmZwO/ud1teqpNNttgA2t6N4EJJvNdwwST+RgbtcLMmePQ0kJREv1rvRi1Xunm4RS50mHd10pZbL/9BjzyyGLrTXGYBc3NLpx99lhks429akwKQhb19UnsvHM7LrroYwwZYu8bOw6Dv2zMJWH2SCSCiy6agrY2+0eYlw3weW0kCklK6BUg6fPX643gzDOB3/2uFrvt1opx49x48UX7XkvntUXuxAgwApsQYILJgYdhzz3bsWgRCX0HHGh9eZksSUQyiV0fmvbbGxNM5vuECSbzMTZqhdNPH4fWViaYjMKT5+mJgKLfiX/22S8YlkEicM45u2H1aqok1Zu2oYYnnngK2awLoijq5d5Zg2mQAFdI99bWBObN2x1vvjm+QnbspG0qcLnoehmQZdJbcsHjaceGDcNw330J3HVXDNHoCCdtiG1lBBiBfhBggsmBx2PFCgUTJrQhlSK2n6ucWO1CSeoAVaFRVbr7aq/URVHciHPPXYcpUzqshqls12eCyTmuPe20cWhrY4LJOR5zkqUaRLEZf/nLf51ktOW2XnPNjvjss5HIZvsW+f3+9xfj9NM/R2NjAC5XuUUfWu6CsjCAUuP+858q3HjjD8tiP+W4idraIM4/343/+78kgkEf3G4Fl1/uwlVXVcPl2ogXXmjE1Kn8naYcfc97qjwEmGByqM9feimF6dMjiMedVHLboWDnYbbLFYSqylDVUvlDpvtAALLw+5NIpxVIkn+r1MkE9tprA269dXkeO+AuhSLABFOhyJV+HBNMpce8klb0eDbgsce+Qn09vTdzGwiBhx4agTffHIVEgqKX+m8///k/ccQRa9DYyGk0A2FVzr+nynBbN0VRkEikcMklk9HaytXI7OX/nteqaYwYoeGjj5pw4olh/Pvfqk4yBYPDsM8+7WhoEPD223QNzY0RYAScjgATTA724I03xnD77RlEoxQ5w816BEIQhDQ0LZdjbnxLwu0OgyqkVFcr2GGHFMaOjWD06DSGDk3jxReH4eOPm5BO5yLbfL4N+M1vvsHEiTHjTeEZNyHABJNzDsOMGePQ3s4RTM7xmLMs9XqbcffdX2P06JSzDLfA2pdfrsMf/7gTUikS9u4/8ne77cK4+ebXOILJAj/ZacloNIFwWEFLSy00TYCqCojHJUQiElpbq/H88/9jJ3MrzBaq3Je76enxyPB6s0gmZTQ2ith1Vze+8x0Xdt/dhYkTXdhnn5yY9+WXR3HnnXGcc44fu+wi6f9OJjlNrsIODm+3TBFggsnhjp06NYQ33hCRTrOgoT1cGQaQBECkn8dgk+I4+OBvcMklGxEI5Mrwbt3+8Y8a3HvvTshkvNhzzzbccstqg23g6bZGgAkm55wJJpic4ysnWhoINOPKK1dg332jTjS/ZDZ/9JEP1123G1R1CICBK0fdcsur2GOPDKqqqkpmIy9kLQKRSByynEFDQz0EQUBHRwpLlwZw/fU/sNYwXr0XBJIQhBD23tuD/fd3Y999XZgwwYXx412or++fPL722iiuuy5XFZIIehL9PussP6PMCDACDkeACSaHO1BVgT32aMeyZfSGzG/K9nAnfbmgqCEimYzMJ09in31W4+abV/W7zURCwm9+sxNmzmzGuHFxe0BSxlaEQiFUV5OGgBlRa2UMnAVbO/XUcejo4AgmC6CviCWrq9twzjnf4IgjOitiv4Vscs0aF2bPHgu3W4LLJehTaFpupm1/apg1axEOOKAT9fW5L6Hcyh+BWCyJr7+uwvr1NTjiiDak08Ann9Tjnnu+V/6bd9wOZbhc7XjrrUZ85zu5m6qJhIZIhB5q18/c82g093P27N4LFB1ySAfSaQ2ffELEMzdGgBFwMgJMMDnZe122//e/WXz72x3IZMyImikDgCzZAhE7RDRROWWq+GdES2OnndbhoYeWGTEZz2EQAkwwGQRkCaZhgqkEIFf0ElR6exmmTctVS+LWOwIvvFCH4cNliKIGQSBxdOjP6Sf9W5KErt8BHk8CjY1RNDTU6ZEs3MobgWiUyCUfrrnmKNTXJ/C7372EL74Yittum1TeG3fo7gShGXV1AmQZOjmkKBo8HhFudy6Fkf6WJYmqPwpIpeiRwpo1w7Drrq14/vkG/PCHm2/CzpuXxM9/HkI2O9KhaLDZjAAj0I0AE0xlchbmz0/i3HOjiMWI+bdXJbMygbiAbVDYcBiaRumLRkSXZTF06AY8+uiXerlmbvZAgAkme/ghHyumTx+HYHA7AFI+3R3UJwSAvnwToc3NOgTiOP745TjrrI3WmVCGK0ciEf0zjyJFuZUvAj3JpfLdZbntjETX6XqUPn96PnrfZ01NK+bOrcVpp0WQzap49NE6nHqqD/X1zZg1K4AHHojjyiur9Qc3RoARcC4CTDA513fbWP7LX0bx+99nEYmw6Ld93JqBKHZCFAOQ5WI/MFV4PM147rmFcLsH1q2wDwblbQkTTM7x7/Tp4xEMUoocE0zO8ZqTLE1iv/3W4oYbvnGS0ba2NR6PgyqHkf6Sz2dUNLCtt1yRxhG5tHixH9dee2RF7r9SNl1d3Yozz6zCPfcQGeVFTU0Iv/qVX0+de/jhBA46yIM1axQsXjy0UiDhfTICZYkAE0xl5tYf/7gTb70lsei3rfxKqQAdEAQfFKU4MXZJ2ohnnvkIfr+R2k62AstxxjDB5ByXnXLKeHR2MsHkHI85zdI0xoxZj9/9bqnTDLedvdksVaGighmA3+9njTvbecg4g5hcMg5Lu8/k97dhp51EfPUV3XCl61gF1dUhHHecC08/ncDhh3vw1lsZyPJIPWWWGyPACDgTASaYnOm3Pq0OhzXsvXcHVq0iET2+22cf96qQpHZomheqWngaC1UpuvfeT7HddvzJaxffMsFkF08MbAcTTANjxD2KQUDGsGHr8dhji4uZpOLHRqNREMFExBJXjivf45BOpxGLpbBiRT1HLpWvm7fYWSDQhkRChqaN6Eqpo1+T/loLli4dijFjJPh8zTjwQDfefrupQlDhbTIC5YcAE0zl51N88EEGhx8ehCzTmzOnUtnJxW53G1TVBUVpKMgsqlJ09dWfYuLErrI7Bc3Cg4xEgAkmI9E0d66f/nQ8QiGOYDIX5UqeXdVLbb/44ueVDEJRe+/spJTynN6SJJVbKmtR0JTFYEp3JIJBUdL48suheOedHfHxxztDltnXZeHgATZBEUyiKHTpxXZ3VuHzEfE0XH/hu9+liH8wwVQJB4L3WLYIMMFUpq599NEkzjsvimSSiAwmmezkZlFsgyBIUJTBa2U1NgZxxhkL8f3vK3baUkXbwgSTc9zPBJNzfOVUS0VxI55//gt4vapTt2Cp3RS9RMQSRS9xKw8EKBotHlcgy0msWtWAv/99B51UisWqymODvIu8EfB6W5FOewDU9xgjY+jQIFpbh+mvHX54B4hb/vvfOYIpb2C5IyNgMwSYYLKZQ4w05+STQ3j22VRXShanyxmJbbFzSVIHNE2DqtIHaP6ll6urw5gx4wtMmZKrqsPNegSYYLLeB/lacOKJExCNUgnkcrtbzlXk8j0DZvfzejfg4Ye/xogRVF2J22ARIN0lWZZRU1Mz2KHc30YIkA9TqSwSiQyCQT/+9jeKVBqN9nb2q43cZIEpzQDoDAQgSa2oqfEgFNJQW5tBOJyLYPrOdzpAdWzeeosJJgscxEsyAoYgwASTITDad5J//jODM86IYOVKNzKZwrV/7LtD51rmcgWhKAo0jSKZ8v3CG8XMmd/g+OPXcCU5m7ieCSabOCIPM6ZN2xOJBGk/5Pv3lsektujCBJMt3ACgqqoZN920FOPGJexikmPsUFUV9KAopoaGwtLIHbPZMjSUrmcoBS4cVhCLuboilXbCunWDj9YuQ3h4Sz0QqKqKYfToFH796wCSSQ2xmIYLLyTt2G6CScBbb/G54UPDCDgVASaYnOq5QditqsDs2RE8/ngaiQSRTBSeys0eCHRCEDLQNLpT48rDpDhOOqkFJ530Xy7ZnAdapejCBFMpUDZmjeOPn4hkku6SMsFkDKI8y9YI1NS04IILluPQQ6MMziARCAaDenockUx1dXUcpTtI/KzoTpFK9AiFiFwC/v3v7fDuu6OxfHkuGoUbI7AtAhn4/Z1YtGgIRo/e9rP4sMM64PUKePNNJpj49DACTkWACSaneq4AuxcsSGLmzDBSKSoPSg9u9kAgDIDKMdOH6UDkXxLf/nYIV1zxb66uYw/ngQkmmzgiDzOYYMoDIkLTagAAIABJREFUJO5SFAJudyfOPHMJjj6aosq45YsApcalUikEAgH9J4l8cxp4vuhZ1y8aTeCbb9yYP39vLFq0vXWG8MoWI0DXsWkAOR2lvpuG6up2PPxwNaZP712649BDO1BVxQSTxQ7l5RmBohBggqko+Jw3eM0aBdOnh/H55wIikdoyvJPvPJ/kLKa73bEuksnbzyYyGDs2hBtueE+/EOdmPQJMMFnvg3wtyBFMlCJXbvplnCKX7xkwv18UJ520BDNntpu/VJmsEA6H9XRxQRA4Nc5BPqXIpdbWBGbPPg6pFBeTcZDrijR1I7xeD9JpEuKnm6IUhZSC2x1CNkuprQIEoROatm0UG+mInnwy8Pvf9y3ZkSOYgDffZA2mIh3FwxkByxBggsky6K1deNSoVmzcSFUcBoqYsdbOylo93kU00QdvX6LsMkaMCOKuu97iC3GbHA4mmGziiDzMOO64iUilmGDKAyruUjACMRx88CpcffW6gmeopIGxWExPsSJyiVLjWHvJOd7v7Ezg8cd3xWuv7ekco9lSAxBIwueLweUizTTokYbJpAtNTVnEYiIyGQUuF7rS0Xsul8BuuyWwZMmQfm045JB2+Hwip8gZ4CmeghGwCgEmmKxC3uJ199sviIULKU2OCSaLXbHV8kkIQhiaRtFlvZVpVuHxtOLppz+Ex+PR9Sq4WYsAE0zW4j+Y1ZlgGgxa3LcwBJI46KCVuOaaNYUNr7BR6TRpQyb0qqqku8Sfac44ACTmvWqVigsvPNYZBrOVJiCQRE1NDOPGiRg1SsRee7kxd24SF1/sx2WXxZDNUrU4ukaliGENkhTExx83YZ99+o92O/jgdgQCIt54gzWYTHAaT8kIlAQBJphKArP9FjnggCA++ohSrPpLx7Kf3ZVhURqiGIIoBiDL22pleTzNePnlr5BOx3SSiZu1CDDBZC3+g1mdCabBoMV9C0MggUmTlmLOHCrHzS0fBOg91Ofzwevl65F88LJDn9bWGB56aG/861+72MEctsFSBBLw+aKYMqUKN98cwC67uHDFFVEsX65g5UoVra0K1q+Xcd99dZg9u7cbp1saf9BBHaiuFphgstSnvDgjUBwCTDAVh59jRx98cBAffsgEk30dKEMUOyAIPigKRTNtbjU1rXj22VYkEsu4kpwNHMgEkw2ckKcJxx47Eek0p8jlCRd3KwiBBCZPXoILLmgpaHSlDYpEInpqXH09pexzsysCpJFFqYxUUj6dziAY9OKSS46xq7lslwUIVFXFkMlEMXt2APfdt+V1az7mULrd3LkJXHhhBPvt58a777IGUz64cR9GwI4IMMFkR6+UwKbRo9vQ3Kx1VZQb+I5CCUziJbZBQIUkkVCsF4qyWRCxtrYDjz8eh6ouZILJBqeGCSYbOCFPE5hgyhMo7lYEAnFMnboE553XWsQclTWUI5js7e9gMIpMRsXSpU349NPhWLp0OFauHKhamJF7Urv0KZNwuSSIIpDJCLqYdC79qvsnPe9OyaKf9KDfcSsNAjLc7g786U91mDq1Ku8lL7oogpYWFS+9lIKqipBlVRcB/9nP+tIizXtq7sgIMAIWIcAEk0XA22HZ115L49Zb4/jPfxREIkQycVUyO/hlaxtcrjYALsgyVecAhgzp1P3m97/Hgqg2cBgTTDZwQp4mMMGUJ1DcrQgEYjj++CU46yx63+aWDwLJZBKkxUQaTCT2zc1eCFA63I03HoJly0aW2DASkk7qkVMulxey7OrSDSXCSet6qBBFuhmnQtNIdFrT9bwA+jeZS/9HVc2gny16iKKg/06WeyOoKE2TpQcKcbTf34Hrr6/CnDn5fZd4+ukkLrggio4OVa8aR6TUd7/rwfjxLv3R2Fhu1V4LQZXHMALORIAJJmf6zVCr33kng7POCmP5crpbsK3mj6GL8WQFISCKbRAECYrSCI8njGuvDWPcuE9RRZ/K3CxFgAkmS+Ef1OLHHDMRmQynyA0KNO48SARiOOmkxZg5s2OQ4yq3O4l8E8EUCARYV9CGx6ClJYI5cyajo4NEm81uSUgSRWiTTABd89DNT7rOKbSgSY5s6klI5Z53v5b7SSSVpmW6qhkONXuTZTd/dXUY06YBjz66Odq+r00uWJDC5ZdHsXq1jB/9yIsXXmiEu3/d77LDizfECJQ7AkwwlbuH89zftddGcf31dDeHCaY8ISt5N0qXo7tuqurFrFkbcdRRXzHBVHIvbLsgE0w2cEKeJjDBlCdQ3K0IBKKYPn0xTj01WMQclTE0lUrpxBI1EvnmohX29HtHRxCnnnqKicZlAMQgilloGkUYkfYkkUqlZx0EoQWaRhE4fC2cr8NJe2n8+DQ++aQJd94Zw+LFCv7wh96Jpl//Ooqbb45ht91cePPNRnzrW4USh/lax/0YAUbACgSYYLICdRuuec01UdxwAxNMNnTNFia5XEEoShaHHNKJX/1qGdx828dylzHBZLkL8jaACaa8oeKOBSMQwcyZi3HSSZ0Fz1AJA8PhsC7uTaTSYCJxi02hs3q803xLPtqwIYGzzvpJgabreWpdredzBUAckpSBoqhwu6uQzVK0ktXpaUmIIgnPDy9wv+U+jCK+erYU6uqiWLRoiE4WnXBCJ/71ryzWrh2mRyndeuvmqLfx49vw9dcybrihBldeyQReuZ8U3l9lI8AEU2X7f9Pu6a7CTTcxweSM49AGtzuLF1/8DCKpXXKzFAEmmCyFf1CLH330RGSzpCNSbjovoa49DZyeMCjAuHMBCIRx5plfYdq0cAFjK2dIMBh0jN5STtPHvFYI6dVzDFXfSqfFXvGkiKBN9E6Pbbhcmq5L1FvbervxuIDZs7+jR1ALwuZJeselN6x6X4jS/jWNCAh7pfpLUgcUha6tcrqX3HoisBEul6A/qGUyGt54owHf/z5pZAFjx7YjHFZx5JFePPtsGnfdVY3zzssVEho2rAUvvdSAgw6ymkRkjzICjIDZCDDBZDbCDpn/qqsobJUJJoe4Cx7PBjzwwBJ861u59AJu1iHABJN12A92ZSaYBosY9x8sAm53CGeeuRhHH80EU3/YdXZ2or6+3nYkE+lBkah0be3gy6znc1a6SZneyJlCXyOC6YwzJkDTGjaRRt3kUU7cOmdZNzmU+zcRTDnx69zzzX1yz+l3ObJIEGSsXl3fg5jvJox6Ekc9n/d344v6hSAICjTNrmXoKWWPUlyH6AVWuPVEIIvq6jg0LY2ZM6swfrwbn30m44MPsvj666x+pigiLRDwIhr1we0OIxgcjurqcrupw6eCEWAE+kOACSY+HzoCV14ZxS23MMHklONAX2JOOGEVZsxodorJZWsnE0zOce3UqRMhyxzB5ByPOc/ShoZWzJixDJMnR51nvMkW03tld0ocpcjZkWAiCMhOamSfU9rPfrYHmpu3s0S3aHAYZQGQAL69yRtJIoI4C0UhO7lti4AMvz+qE0rxOJFwpJdFDyIXKT04AL8/gvPO8+C3vzWHrGWvMAKMgH0RYILJvr4pqWVXXEG50kwwlRT0ohbLoq6uBU8/vaioWXhw8QgwwVQ8hqWagQmmUiFduevU1bXizDOXYdIkJph6ngLS8ukmmDIZihABGhoo4sZ+kQ3xeFy3j6raOaVdffVO+OSTHUku3dYmC0Jbl4h2Lm3Kvo20hlq78OxO4aOz2v3otrxntBZLFnSjUlsb1Kvy7bijhC++4Kp89j3nbBkjYA4CTDCZg6vjZr3ssihuv50JJic5rrp6I6644hvsuy9/kbHSb0wwWYn+4NZmgmlweHHvwSNQW9uCc89diu9+N0dScMshQNXiqGpcXV1OJyybzdq2SEUsFoMkSXplO6e0J59swLx54wBsFlW2n+0UFUTi3o32M61Xi+IQhK3/jrs1pjRdk2pz61t7qieHSrpTqlrehIvHE0YgkILXC2zcyGLpDjnsbCYjYCgCTDAZCqdzJ/vVryL47W+pXKhz7tg5F22jLI/j4IPX4OqrVxs1Ic9TAAJMMBUAmkVDpkyZCEXhFDmL4K+IZWtqWnDRRUtx8MFMMPV0uJOigiKRiF7ZjtL5nNLef9+Pe+4Zi3jcruRFt64R2Vfupen7qpynQZJC0DTVwSRTrKvSX89Irs2aXF5vDIFAEqmUhmXLhmHUKI7qcsp7CNvJCBiJABNMRqLp4LkuvTSCO+5ggslZLlQhii145pnPEAjYL83AWVgWbi0TTIVjV+qRTDCVGvHKWy8QaMFll32N/fdPVt7m+9kxkTZut9sRUUEkQE6RVk6q0rpunQu/+MV4pNNEoNuxkV4klabn8vQuVxCqqjiMZNJAkUmalsLQoaJePY4yXbNZTa8e53ZTFUN6TYOiaHjllUZMnuy140FkmxgBRqAECDDBVAKQnbDEnDkR3HUXE0xO8FVPG32+IH72s8WYOpXT5KzyHRNMViE/+HWZYBo8ZjxicAj4/S24+urF2Hvv1OAGlnlvJ0UFBYNBNDY6JY1r88HJvb+NsuVJEsVWnVRxuaohy3ZO4ysNfM4hmbLw+cJIJkmcHRBFoKpKgN8v6Dc2GxtFrFwpIxTSEAiIiMdVXdT7l7/kbIjSnCRehRGwJwJMMNnTLyW36pJLIrj7biaYSg580QumsPvuG3Hrrf/VQ/q5lR4BJphKj3mhK06ZshcUZUSPctuFzmS3cVT1iqIYc/o23KxDwOdrxg03LMb48WnrjLDhyvQ+WVNTo2sb2bmRGDlVuCMBcqe1mTP3QEuLnSvJpeDxRCDLGlSVKos5R+PKjLMgSSSETelydq1UF4MoRnHffXWYMcOH2tq+I+W//FLGhAltOOssPx55hD+HzDgvPCcj4CQEmGBykrdMtPWoo4J4+20VmUxTGX75MhE4G0zt87Xguuv+hbFjJbhcVC6WWykRYIKplGgXt9aPf7wXVLVcCSa6w2xX/ZXi/Oak0V5vM37728XYdVcmmLr91l1BzglRQbIsg0S+6+vrnXTsdFudUkkOiEIUExAEFxSFiCYqb1+ZzZ4kUxbV1VHsuy/wxz/WYeed7U0KV+bJ4V0zAvZGgAkme/unpNaddVYYCxZkEY3ShRUTFSUFv4jFvN4Ifv7zICZN+hR+v91L/xaxUZsOdcqdeZvCV1KzypdgykAQQrpmjKLY9W54SV1t2WIeTzPuvfdL7LRTLqWEG5DJZJBMJjdVkLMzJmQrVburrSXiw1ntiScaMH++3SvJ9cSUIi9TEEU/VJXS5ipTS1KSOgCQdpEd3rupcl4E999fh9mz+XrSWe8AbC0jYB8EmGCyjy9sYcm998Zx6aVRZLP0YU8pV92VIirzg98WThnQiCyamjqxYMEX+p1XL9WG5VYyBJhgKhnURS+UI5jsKoJb9PYgilQGPNX1Za2vLwckPk3RNc6L0CgeIfNn8PvX4777vsZ22zHB1I12IpGAppFGi/11WYhcIpLJiQTTe+/5ce+9dq4k19vfnwqgE4AMgK47K5PUsJ5kyqKmJoq99wb+8Ida7LYb32Q2/9OCV2AEyhcBJpjK17cF7+zVV9M46aROVFVJSKepKoSqV4oQRQFut6D/1DQBkpR7Tj+7n7e0dBNSdHFN6XbcSoGA2x3EQQepmDXr76it9XOqXClA71qDCaYSgl3kUj/60V7QtPIlmHLwEIFERBMRzdvqyIhiG1SVvsxROh1/iSjySG0z3OvdgEce+RLDhilGT+3Y+agqG2kE+nz219whMoxS+qqrnVftbO1aFy64YDxSKSe+x1GhkhiAYQAqMyXLOpIpF7V0zz21uOAC+5PAjn0jZMMZgQpCgAmmCnJ2sVtNJDR0P+Lxzc/pNfp394OqSTzwQByhkBexGIv9FYt7vuMpVW633WK46KJPMGqUJ99h3K9IBJhgKhLAEg6vDIKJAFUgSSEoShYul6gjLAiC/shkZIgiRadmHVYmu4QHpYil3O4NePzxL1FfzwQTkTUUDeR2u3VyiVI47d7icfqyTVWynBlJ4+QoTZerTSfGZdl56YlGnevSkkxp1NTEseeeuailsWP5hoNRfuR5GIFKR4AJpko/ASbu/6c/DeHVV1VEIpSKYf8LSxOhKNnUVVVRDBkSwuWXf4kxY0q2bEUvxASTc9w/efJeAJx4d79QjLuFprWuCbp/+iAILdA0ulvtvEiNQtEoxThJ2oAFCxYhEKDUn8ps2WwWRC5RI6KGCCantGg0Co/H49hU89NPH4vWVqok50SygKIvSZepcqOY6O+kNCSTjLq6Thx6qIRXXml0yp8n28kIMAIOQYAJJoc4yqlmXnJJFHPnprtIJide8DgR+ThqajpxzTXLMGECVzIy24NMMJmNsHHzVx7B1B92JK4bhqoONw5gngnARrz88udwu7vJvMoBhXSWSAeQCCYiligtzmnN6VVBf/3r0Vi4cAcA9k9H7O1scBQToaKBqsuZJ/xNVeI6ceONAVx4IafEOe09iu1lBJyAABNMTvCSw228//44fvnLGDIZimRiAWrz3ZmC292Jww9vwZw5zeYvV+ErMMHknAPABNOWvpKkTihKtx6Tc/xoZ0tFcSP+8pf/2tlE02wLBoN69A+RS05Ih+sNCNKLamjYVrvMNNAMnnj+/EY88cTYLsFsgycvyXSpLtFvIr4rOfK9m2QCFMVIPdMMqqo6cd99NTjrLGemgZbkGPIijAAjUBQCTDAVBR8PzheB555L4dRTQ0inSZPJmXfW8t2rlf08ngj8/ghmz16BQw+lcHNuZiPABJPZCBszv6YBpE9S/iLfg8FLhiB0QNNUSJIERaFUJoo64ffowaC4ua8Gl2sj/vznzwsb7vBRlF5G0UsUueREDSOKwKL3cycTTO++G8B99+2BeJxE/J3ZOIqp229EMnXo1ZyNIZlSujbfY4/VYfp0fo935l8HW80IOAMBJpic4aeysPKDDzKYNi2MUMiHVIp1P4x1agZ+fxgHH9yGM874BvX1nI5oLL59z8YEU6mQLm4dVQWmTGGCqXcUSZA6A1HMAEjrVbQkSewinOiLSH+pThQBFYfLlYEs03PS86jUSFUNHs9GvPRSZRJMdLa6SabGRufpuiiKottfX0/R1s5sa9a4ceGF4xxaSa4bc0rtpxSxSo9iIjyMIJmoqnM7gDocemgK773nvL9NZ/41stWMQOUiwART5frekp2vWqXgxBND+O9/Zfh8HoTDVI6254OIEcES25y6qMcThtebwtlnL8chh7Q6ohS0U7HuzW4mmJzhTUURMHXqRI5gystdOcLJ5UpDUejLHn3JkSDLFOFEhBMJWCchSTIUhcgoDxSlCpJEX2SyUJQhea1Sfp1UVFVtxAsvfFF+W8tjR0TOEElTXV0Nl8t5Nzm6xcnr6pxd/bYcqmXmopiqIMs1eZy8cu+iQRQ79OqGhUUypSEIQfj9PtxxhwfnnMOpceV+Ynh/jIDVCDDBZLUHbLr+L34RxlNPpbDnni68804u/7utTcVnn2XxzjsZ3HRT7kM/m9UQDmtYt07F2rUK1q9XsGGDovf99a9rsN122+bQt7RQHxVENq1ereg/Fy5U0NysYN06+mJDaQYueL0SOjqIbHLu3cRSuNfvb8FvfrMIu+wSYXKpFIBvtQYTTBaAXsCSRDAdffREqGolVZErAKheh9D7clonnGQ5revrCIJXJ5W2jFaifq0VHHmgoKZmI555ZpFRwDtiHop4I3KJSMhAIKB/EXZiS6fToEdtba0Tzd9k82mnjUVbm1MryXVvg6IpKYqJKspVshZTNx7FkEwJ1NYS+Svg/fcbsPfezqnq6Og/RDaeEahgBJhgqmDn97f1kSNbcPTRVTqRNGSICJ+vGZRi4vO5kUwq+PnPq/DQQ7Vwu5shyxroelKSBFA1Yq9XgN8v4P77a3H88YOvItPRsZl8mjUrgvZ2uptYqSkXAx9QEpX905/+7ciKPQPvzv49mGCyv4/IQlkWcMwxTDCZ7S2XqxN6phy2FkomTbhIF/lkthVWza+gqWkd5s9fbJUBJV+XCJlkMgmv1+v4Gxy0D0rzrKlxdtTMVVeNxqefOreSXPchliRK6yIi29n+MO6PUoUoBguIZIpg553T+g3cdHqEcebwTIwAI8AI9IEAE0x8NPJCYMyYdnzzDaVG0J0PGR5PDJdc4sP55/vR1CTqpJIZ7d5747jqqizicY5i6h1f+kKzHvPnf2UG/DxnHggwwZQHSDboks0KOPZYJpjMd0UGgtAJTSP9FGoxiGICJKBM6c90I0KWKSo2n6gEqoJJ6RxWRJR0QhDS0DRaO9+UEhnDhq3DY499bT7MNlmBKscRuUSRS05viUTunDp9L/PmNeLJJ51cSa77JFHKLYlck2A5SSlwo/TkwZJMTU2d2GUXyhLQsGqVc8Xf2fuMACPgHASYYHKOryy19IknkpgxI4Tdd3djhx0kjB4tYt993Tj77HwvvAszv71dxbBhLdA0uutiDolVmGV2GZXG2LHrcdddS+1iUMXZwQSTM1xOBNNxx02EonCKnNkeo8gDRaGUDtJqEqGqRD7kPiskKQxNS0FV6aZBz8jUMIBE15dJ0u+JQRDo39BT8rbVdQp1EU/5EFWD3XG3yDDZnYDb7UI2S5G0A6WWZDFq1DrMnbtksAs6tn88HtdF4Z0e9aNTobGYnubn8zm7wtY//hHA/fc7u5Jc9x+EKFLKLb2HECnN14A5XAYimeh9lx5E6pMuXBhz5vgRDiu4/35n64s59o2SDWcEKgwBJpgqzOFO3O6xx4bw0kueQdxFduIuC7U5gR/9aCXOP39toRPwuCIRYIKpSABLNDyTEXH88ROgKKNKtGIlL5OEIMS6on96S2+OQxCi0DSqJkpEVAKCIEHT6IskEUb1kKTWrtSYKrhcYagqVbejaKKUHllEXzpFEVAU0mjpq8nIpezpOXuDbJSWQ/YpkCTSL0nB5fJAlokY64vUymD77dfjkUcqh2AiUDs7O3WCyYnC3j0PRTgc1sklj4euN5zbVq924+KLxyGZLA8yPZcqV6jAtXP92L/lKgShXSfxSa+U3kdlWdUlK7xeEXV1AmpqRFRXC3pU3vvvNyEQYIKuXE8D74sRsBsCTDDZzSNszzYI/PWvaZx8cgyRSE5snFtPBCKYNWspjj2WLsC4WYEAE0xWoD74NdNpEdOmMcE0eOTMGpEiaqKLWCIyh6JGUpCkCBTFq1ek2zJqiaKZwpAk0mQh4sejR0OR+HjvJBP9jirdBQzScEnD44noX+JUlbQFe4sEyGD06HV48MHKiiglgW8S9qbqcU5uRJRRBTmKmHN6mzx5LwDlQTCRL3IkE0UyNjrdNQbYr8LvD+tpbxdfHMA++7hQXy+ioUFEbS2TSAYAzFMwAoxAkQgwwVQkgDy8NAgMGdKKjg66eM3dqck1+kkpC84rh2wUajU1zZgz5xsccACJ53KzAgEmmKxAffBrplIiTjhhAmSZI5gGj55ZI0hjZeu0s2aIotBLCh3ZQFXqttRiEcUwRJGq23VHMmUgSZQ+R19GKeLJ6GiUOESRKqYJyGbpM6mn9lAau+66Dvfdt8wswGw3L+kWZbNEBipobHT2l3/Sk3L6HroPyIwZY9He7vRKclsed1FsgyhKkGVnn7Pi/ojT8PlCOOccP+66i8XPi8OSRzMCjIBZCDDBZBayPK+hCFx8cQRvvJHVQ3wlKVexrrlZwdq1VBWD7iQPvlqdoQZaNFlV1Ubcc88S7LgjRQNwswIBJpisQH3wazLBNHjMrBhBaR9080DT8hejFcUQRDELWaabDfRe2J3eZtYOFLjdlAKYgtstIJkkIos+g1IYO3Yd7rpruVkL22peImQo2qeqqsrxVUxJR4pS5Boatq5+aCvI8zbmiitG47PPdiy7ayMimSSJNNHKw095O5QU67xRVFcn8fvf1+K44yrzmncweHFfRoARsA4BJpisw55XNgCBv/0tjWnTQojFtr6TbMDkDphCEDbixRe/gMdDgo7crECACSYrUB/8msmkiBNP5AimwSNX6hEUmUqRTYOLPKLKdVThVNNII2kgMW6j9kTRBKQlpUDTXEinvZgwoRm//W35E0xELlFaHDXSeHF65A/pdJHId319eVSsfeyxJjz99B5dZKtR590e85A+m6Z5uqIc7WGTuVbIqK4O47DDRMydW4eRI52fwmkuXjw7I8AIWI0AE0xWe4DXLxqBVasUHHNMCF9/7UImU0kVMhTU1GzEM88sKhpDnqBwBJhgKhy7Uo5MJEScfPIEZLOcIldK3CtjrbguBE6toSGF3//+M/05iV47Xfi6L/9RtA81v9+vV5HzensTc3eO9zOZDFKpFGprKRrN+Y0qyf3ud3sgFss/EtBJu3a5iGQiPbZyv+YjHbkwbrmlBpde2jMd10neYlsZAUag0hBggqnSPF7G+/1/9t4DTqrq7v//zMzOzvYOS1FB6dUKKipqFImCXRAwREMQ7O1RI+ZRjD8fH8XE/FWM+IREjSaACtglNjCISLFQpUlbyvbd6X3m//rcZZCyy87sTrn3zve8XvNayrnnfM/73J258znfMmFCI95/PwSHgw8ch+fp0OeyvQcSyqZPvg817qMITGrclaNtcrlMGDdugAhM2tguDVoZRGamA3l5Hjz8sB/9+lVj/XoHtm0Loq4uHz/9lI9t23LxyisbkZ+vD49TJsWmwKR1cYk3G8Ulikx6EZh27jTjvvv0U0muuTcEejIxNLUp15oemx8ZGXX44osSnHdebB6deqQhaxICQkA7BERg0s5eiaVREHj0UQeefdYFp5Mik7ZPVI+93BDM5hqUljrxyivpVbEoitsgqV1EYEoq7jZP5nSaMH68CExtBigXRknAi7w8u5L02mzOQChkgsPB3FAZyMysx6xZq9G5s/a/LDK5N8PK9CLIcD30xNJ6JbxDb9LLLjsZ4bB+Kskd/QsYAnMyGQw5caoUGeWveJK6ZWZaMX26CQ897XkyAAAgAElEQVQ/rO3qjEnCJdMIASGgIgIiMKloM8SUwwkMHFiD1avLkJUVW9nVt9/2YPz4RgQCPNXK0SFWJjuvx4gRFZgyhQ9XsfHRIZCULkkEppTij3pyh8OEG24YAJ9PQuSihiYd40ogJ6cSzz+/Gl27ar/yKd/3cnNzlRBAPXwGOZ1OZR30yNJL+9Wv+qOuju932r/fWt6TJpHJaMxBIKCnqmr0cqzC/v3l6NRJci7p5XdS1iEE0oWACEzpstMaW2cgAPToUY3a2hDeeKMo5ooZa9f6cdVVjdi3zwKvV0/u016YzQ246aatuPzyRpjNyUpmq7EbKInmisCURNjtmEoEpnbAk0vjQiA3txJ//vNqHH+8tr/wMxk2w8nYKMqYTCbNezLZ7XZkZmbqItwvcrM+9NBJWLPmBN1Vkjv6lzEAg6EOJlMuAgG9ePs4cP31Qcydq/ccU3F5a5VBhIAQUBkBEZhUtiFizuEELrigHkuX+jBmTBb+8pcClJREf5Lj8YQxenQjVq0CbDZ+SEd/rXr3YT8efXQ/TjutQlcPwurl3bplIjC1zkgNPex2E371K/FgUsNepKsN+fmVmDHjW3Tvrv0cgZEqchSYKMxo3fOH7+MMj9NTUvZXXy3FvHn9AOhFdDnWO4cPrCQZDuujonB+fjUWLSrCsGHaD6dN1/d7WbcQSGcCIjCl8+5rZO0lJVVobAwhM9OgxKI/+mhsD0v33WfH7Nke2O3JLF+dGLgWy34lh0enTuK5lBjCsY8qAlPszFJxhc2WgYkT+0uIXCrgy5wKgcLCSjz55Hc46STtH3Yw/xLFGFaTo7ikdW9aCmYlJSW6ulMXL87DX/7SR7eV5I7eLO8BkUnr6RE8OO00F779Vl/3o65+uWQxQkAIHJOACExygySEwNy5HowblxW3sSsrQ3j0UTtee80Nr7dTzOM+9pgdTz7pgt9fHvO1arrAYtmHF1/ciK5dA2oyK61tYSUlJrplmIg09RKwWjNw44394fVKDib17pK+LcvKqsKMGd+hVy995M0Lh8Pg+5/WhRmugwcFxcXFuroBd+ww4/77+8Pl0nOi7yO3zAODoRHhML3WszW0n025pEKhcuTn1+Oll7Jxww1asl9DqMVUISAEEk5ABKaEI06/CZ56yoFp0+xKcu5zzjHjhRcK0a9f6nNOnHxyHdauzdV0PgKLhTk8NuHEEz3pd2OpdMUiMKl0Y44wSwQmbeyTnq3Mzq7Ck09+j7599bFK5mFyu90oLNR2nhhW/GMOpqIiejnrq+m/klxz++UGYAXA/YzfQWei7wyDoRJGoxklJUFUV3dM9HQyvhAQAkIgYQREYEoY2vQe2OEIY+ZMJ+bM8WDNmjJVwJg924W77/bC5dLuKSWrEP3hD5sxcCAfoKSpgYAITGrYhdZtaGzMwE039YPX27X1ztJDCCSAQE5ONf7f//se/fuHEzB68odksm96bmZna9vTwu/3w+VyaV"/>
          <p:cNvSpPr/>
          <p:nvPr/>
        </p:nvSpPr>
        <p:spPr>
          <a:xfrm>
            <a:off x="1373981" y="5954"/>
            <a:ext cx="228600" cy="228600"/>
          </a:xfrm>
          <a:prstGeom prst="rect">
            <a:avLst/>
          </a:prstGeom>
          <a:noFill/>
          <a:ln>
            <a:noFill/>
          </a:ln>
        </p:spPr>
        <p:txBody>
          <a:bodyPr spcFirstLastPara="1" wrap="square" lIns="68525" tIns="34250" rIns="68525" bIns="34250" anchor="t" anchorCtr="0">
            <a:noAutofit/>
          </a:bodyPr>
          <a:lstStyle/>
          <a:p>
            <a:pPr marL="0" marR="0" lvl="0" indent="0" algn="l" rtl="0">
              <a:lnSpc>
                <a:spcPct val="100000"/>
              </a:lnSpc>
              <a:spcBef>
                <a:spcPts val="0"/>
              </a:spcBef>
              <a:spcAft>
                <a:spcPts val="0"/>
              </a:spcAft>
              <a:buNone/>
            </a:pPr>
            <a:endParaRPr sz="900" b="1" i="0" u="none" strike="noStrike" cap="none">
              <a:solidFill>
                <a:srgbClr val="000000"/>
              </a:solidFill>
              <a:latin typeface="Arial"/>
              <a:ea typeface="Arial"/>
              <a:cs typeface="Arial"/>
              <a:sym typeface="Arial"/>
            </a:endParaRPr>
          </a:p>
        </p:txBody>
      </p:sp>
      <p:sp>
        <p:nvSpPr>
          <p:cNvPr id="162" name="Google Shape;162;p21"/>
          <p:cNvSpPr txBox="1"/>
          <p:nvPr/>
        </p:nvSpPr>
        <p:spPr>
          <a:xfrm>
            <a:off x="845825" y="977900"/>
            <a:ext cx="7541400" cy="3300900"/>
          </a:xfrm>
          <a:prstGeom prst="rect">
            <a:avLst/>
          </a:prstGeom>
          <a:noFill/>
          <a:ln>
            <a:noFill/>
          </a:ln>
        </p:spPr>
        <p:txBody>
          <a:bodyPr spcFirstLastPara="1" wrap="square" lIns="68550" tIns="34275" rIns="68550" bIns="34275" anchor="t" anchorCtr="0">
            <a:noAutofit/>
          </a:bodyPr>
          <a:lstStyle/>
          <a:p>
            <a:pPr marL="386953" marR="0" lvl="0" indent="-257175" algn="l" rtl="0">
              <a:lnSpc>
                <a:spcPct val="100000"/>
              </a:lnSpc>
              <a:spcBef>
                <a:spcPts val="0"/>
              </a:spcBef>
              <a:spcAft>
                <a:spcPts val="0"/>
              </a:spcAft>
              <a:buClr>
                <a:srgbClr val="0059A8"/>
              </a:buClr>
              <a:buSzPts val="2000"/>
              <a:buChar char="•"/>
            </a:pPr>
            <a:r>
              <a:rPr lang="en-US" sz="1500" i="0" u="none" strike="noStrike" cap="none">
                <a:solidFill>
                  <a:schemeClr val="dk1"/>
                </a:solidFill>
              </a:rPr>
              <a:t>FAR 8.4 Federal Supply Schedules</a:t>
            </a:r>
            <a:endParaRPr sz="1500" i="0" u="none" strike="noStrike" cap="none">
              <a:solidFill>
                <a:schemeClr val="dk1"/>
              </a:solidFill>
            </a:endParaRPr>
          </a:p>
          <a:p>
            <a:pPr marL="683078" marR="0" lvl="1" indent="-233362" algn="l" rtl="0">
              <a:lnSpc>
                <a:spcPct val="100000"/>
              </a:lnSpc>
              <a:spcBef>
                <a:spcPts val="900"/>
              </a:spcBef>
              <a:spcAft>
                <a:spcPts val="0"/>
              </a:spcAft>
              <a:buClr>
                <a:srgbClr val="0059A8"/>
              </a:buClr>
              <a:buSzPts val="2000"/>
              <a:buChar char="•"/>
            </a:pPr>
            <a:r>
              <a:rPr lang="en-US" sz="1500" i="0" u="none" strike="noStrike" cap="none">
                <a:solidFill>
                  <a:schemeClr val="dk1"/>
                </a:solidFill>
              </a:rPr>
              <a:t>Contracts awarded by GSA or the VA for similar or comparable supplies and services, established with more than one supplier, at varying prices</a:t>
            </a:r>
            <a:endParaRPr sz="1500" i="0" u="none" strike="noStrike" cap="none">
              <a:solidFill>
                <a:schemeClr val="dk1"/>
              </a:solidFill>
            </a:endParaRPr>
          </a:p>
          <a:p>
            <a:pPr marL="386953" marR="0" lvl="0" indent="-257175" algn="l" rtl="0">
              <a:lnSpc>
                <a:spcPct val="100000"/>
              </a:lnSpc>
              <a:spcBef>
                <a:spcPts val="900"/>
              </a:spcBef>
              <a:spcAft>
                <a:spcPts val="0"/>
              </a:spcAft>
              <a:buClr>
                <a:srgbClr val="0059A8"/>
              </a:buClr>
              <a:buSzPts val="2000"/>
              <a:buChar char="•"/>
            </a:pPr>
            <a:r>
              <a:rPr lang="en-US" sz="1500" i="0" u="none" strike="noStrike" cap="none">
                <a:solidFill>
                  <a:schemeClr val="dk1"/>
                </a:solidFill>
              </a:rPr>
              <a:t>IDIQ Contracts with a 5 year Base and three 5 year Options</a:t>
            </a:r>
            <a:endParaRPr sz="1500" i="0" u="none" strike="noStrike" cap="none">
              <a:solidFill>
                <a:schemeClr val="dk1"/>
              </a:solidFill>
            </a:endParaRPr>
          </a:p>
          <a:p>
            <a:pPr marL="386953" marR="0" lvl="0" indent="-257175" algn="l" rtl="0">
              <a:lnSpc>
                <a:spcPct val="100000"/>
              </a:lnSpc>
              <a:spcBef>
                <a:spcPts val="900"/>
              </a:spcBef>
              <a:spcAft>
                <a:spcPts val="0"/>
              </a:spcAft>
              <a:buClr>
                <a:srgbClr val="0059A8"/>
              </a:buClr>
              <a:buSzPts val="2000"/>
              <a:buChar char="•"/>
            </a:pPr>
            <a:r>
              <a:rPr lang="en-US" sz="1500" i="0" u="none" strike="noStrike" cap="none">
                <a:solidFill>
                  <a:schemeClr val="dk1"/>
                </a:solidFill>
              </a:rPr>
              <a:t>Vast amount of commercial supplies and services</a:t>
            </a:r>
            <a:endParaRPr sz="1500" i="0" u="none" strike="noStrike" cap="none">
              <a:solidFill>
                <a:schemeClr val="dk1"/>
              </a:solidFill>
            </a:endParaRPr>
          </a:p>
          <a:p>
            <a:pPr marL="386953" marR="0" lvl="0" indent="-257175" algn="l" rtl="0">
              <a:lnSpc>
                <a:spcPct val="100000"/>
              </a:lnSpc>
              <a:spcBef>
                <a:spcPts val="900"/>
              </a:spcBef>
              <a:spcAft>
                <a:spcPts val="0"/>
              </a:spcAft>
              <a:buClr>
                <a:srgbClr val="0059A8"/>
              </a:buClr>
              <a:buSzPts val="2000"/>
              <a:buChar char="•"/>
            </a:pPr>
            <a:r>
              <a:rPr lang="en-US" sz="1500" i="0" u="none" strike="noStrike" cap="none">
                <a:solidFill>
                  <a:schemeClr val="dk1"/>
                </a:solidFill>
              </a:rPr>
              <a:t>Made up of Special Item Numbers (SIN’s) </a:t>
            </a:r>
            <a:endParaRPr sz="1500" i="0" u="none" strike="noStrike" cap="none">
              <a:solidFill>
                <a:schemeClr val="dk1"/>
              </a:solidFill>
            </a:endParaRPr>
          </a:p>
          <a:p>
            <a:pPr marL="683078" marR="0" lvl="1" indent="-233362" algn="l" rtl="0">
              <a:lnSpc>
                <a:spcPct val="100000"/>
              </a:lnSpc>
              <a:spcBef>
                <a:spcPts val="900"/>
              </a:spcBef>
              <a:spcAft>
                <a:spcPts val="0"/>
              </a:spcAft>
              <a:buClr>
                <a:srgbClr val="0059A8"/>
              </a:buClr>
              <a:buSzPts val="2000"/>
              <a:buChar char="•"/>
            </a:pPr>
            <a:r>
              <a:rPr lang="en-US" sz="1500" i="0" u="none" strike="noStrike" cap="none">
                <a:solidFill>
                  <a:schemeClr val="dk1"/>
                </a:solidFill>
              </a:rPr>
              <a:t>Categorization method that groups similar supplies and services together to aid in the acquisition process</a:t>
            </a:r>
            <a:endParaRPr sz="1500" i="0" u="none" strike="noStrike" cap="none">
              <a:solidFill>
                <a:schemeClr val="dk1"/>
              </a:solidFill>
            </a:endParaRPr>
          </a:p>
          <a:p>
            <a:pPr marL="386953" marR="0" lvl="0" indent="-257175" algn="l" rtl="0">
              <a:lnSpc>
                <a:spcPct val="100000"/>
              </a:lnSpc>
              <a:spcBef>
                <a:spcPts val="900"/>
              </a:spcBef>
              <a:spcAft>
                <a:spcPts val="0"/>
              </a:spcAft>
              <a:buClr>
                <a:srgbClr val="0059A8"/>
              </a:buClr>
              <a:buSzPts val="2000"/>
              <a:buChar char="•"/>
            </a:pPr>
            <a:r>
              <a:rPr lang="en-US" sz="1500" i="0" u="none" strike="noStrike" cap="none">
                <a:solidFill>
                  <a:schemeClr val="dk1"/>
                </a:solidFill>
              </a:rPr>
              <a:t>Worldwide coverage</a:t>
            </a:r>
            <a:endParaRPr sz="1500" i="0" u="none" strike="noStrike" cap="none">
              <a:solidFill>
                <a:schemeClr val="dk1"/>
              </a:solidFill>
            </a:endParaRPr>
          </a:p>
        </p:txBody>
      </p:sp>
      <p:sp>
        <p:nvSpPr>
          <p:cNvPr id="163" name="Google Shape;163;p21"/>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p:nvPr/>
        </p:nvSpPr>
        <p:spPr>
          <a:xfrm>
            <a:off x="6400801" y="4972050"/>
            <a:ext cx="1600200" cy="17145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None/>
            </a:pPr>
            <a:fld id="{00000000-1234-1234-1234-123412341234}" type="slidenum">
              <a:rPr lang="en-US" sz="750" b="0" i="0" u="none" strike="noStrike" cap="none">
                <a:solidFill>
                  <a:srgbClr val="A5A5A5"/>
                </a:solidFill>
                <a:latin typeface="Arial"/>
                <a:ea typeface="Arial"/>
                <a:cs typeface="Arial"/>
                <a:sym typeface="Arial"/>
              </a:rPr>
              <a:t>6</a:t>
            </a:fld>
            <a:endParaRPr sz="750" b="0" i="0" u="none" strike="noStrike" cap="none">
              <a:solidFill>
                <a:srgbClr val="A5A5A5"/>
              </a:solidFill>
              <a:latin typeface="Arial"/>
              <a:ea typeface="Arial"/>
              <a:cs typeface="Arial"/>
              <a:sym typeface="Arial"/>
            </a:endParaRPr>
          </a:p>
        </p:txBody>
      </p:sp>
      <p:sp>
        <p:nvSpPr>
          <p:cNvPr id="170" name="Google Shape;170;p22"/>
          <p:cNvSpPr txBox="1">
            <a:spLocks noGrp="1"/>
          </p:cNvSpPr>
          <p:nvPr>
            <p:ph type="title"/>
          </p:nvPr>
        </p:nvSpPr>
        <p:spPr>
          <a:xfrm>
            <a:off x="1602581" y="234554"/>
            <a:ext cx="5509125" cy="611550"/>
          </a:xfrm>
          <a:prstGeom prst="rect">
            <a:avLst/>
          </a:prstGeom>
          <a:noFill/>
          <a:ln>
            <a:noFill/>
          </a:ln>
        </p:spPr>
        <p:txBody>
          <a:bodyPr spcFirstLastPara="1" wrap="square" lIns="68550" tIns="68550" rIns="68550" bIns="68550" anchor="ctr" anchorCtr="0">
            <a:noAutofit/>
          </a:bodyPr>
          <a:lstStyle/>
          <a:p>
            <a:pPr marL="0" lvl="0" indent="0" algn="ctr" rtl="0">
              <a:lnSpc>
                <a:spcPct val="100000"/>
              </a:lnSpc>
              <a:spcBef>
                <a:spcPts val="0"/>
              </a:spcBef>
              <a:spcAft>
                <a:spcPts val="0"/>
              </a:spcAft>
              <a:buClr>
                <a:srgbClr val="000000"/>
              </a:buClr>
              <a:buSzPts val="2400"/>
              <a:buNone/>
            </a:pPr>
            <a:r>
              <a:rPr lang="en-US" sz="2500" b="1">
                <a:solidFill>
                  <a:srgbClr val="0B5394"/>
                </a:solidFill>
              </a:rPr>
              <a:t>GSA Schedule - Advantages</a:t>
            </a:r>
            <a:endParaRPr sz="2600">
              <a:solidFill>
                <a:srgbClr val="0B5394"/>
              </a:solidFill>
            </a:endParaRPr>
          </a:p>
        </p:txBody>
      </p:sp>
      <p:sp>
        <p:nvSpPr>
          <p:cNvPr id="171" name="Google Shape;171;p22" descr="data:image/png;base64,iVBORw0KGgoAAAANSUhEUgAABJgAAALXCAYAAADBivozAAAgAElEQVR4Xuy9CZRU13XvvZvupruZacQoBAIxSggBkkASGpAAgUAjmiz7JV+clcnJSvJsP+d5xfbn5L3k+SVxHCfx8DlxnDixrQFNCAQaQQhJSEgIWWJGQgghoGkaaHqev/W/cKFpqruGO9S9Vb+zVq2G7nvP8Dun6u76n733Kejo6OgwCgQgAAEIQAACEIAABCAAAQhAAAIQgAAEMiRQgMCUITlugwAEIAABCEAAAhCAAAQgAAEIQAACEHAIIDCxEC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jkKoG6ujrr06ePFRQU5OoQGRcEIAABCEAAAhDwjQACk28oqQgCEIAABCAAgVwhUFFRYevWrXOGU1RUZMXFxTZ58mSbMmVKrgyRcUAAAhCAAAQgAAFfCSAw+YqTyiAAAQhAAAIQyAUCEpjeeOMNKysrs46ODmtpabG2tjZnaNOmTbOJEyfmwjAZAwQgAAEIQAACEPCNAAKTbyipCAIQgAAEIACBXCHQWWDqPKampiZHcLr77rtzZaiMAwIQgAAEIAABCPhCAIHJF4xUAgEIQAACEIBALhHoTmCSuFRdXW2f+9zncmm4jAUCEIAABCAAAQh4JoDA5BkhFUAAAhCAAAQgkGsEuhOYNM6amhpbvHix9e/fP9eGzXggAAEIQAACEIBAxgQQmDJGx40QgAAEIAABCOQqgZ4EpsbGRps9e7aNGjUqV4fPuCAAAQhAAAIQgEDaBBCY0kbGDRCAAAQgAAEI5DqBngSm+vp6u+yyy5xT5SgQgAAEIAABCEAAAqcIIDCxEiAAAQhAAAIQgEAXAsk8mEaOHGlz5syBGwQgAAEIQAACEIDAaQIITCwFCEAAAhCAAAQgkIbA1NLSYr1797ZFixbBDQIQgAAEIAABCEAAgYk1AAEIQAACEIAABBIT6MmDqb293ZSHadmyZeCDAAQgAAEIQAACEEBgys4aOHnypD3//PNWVlYWSAcKCgoCqVeVBlV3UPWm02d9WdCx04MHDzYdQd25pPP/2tpa69Wrl/Xp0yeweQi64iDng753TyDO3NN5r2WyBk6cOGGlpaXOK53S9b2bzr3pXktb6RI79/q2tjbTyxVs9Jnc3Uuse/p7sr8lur+pqclp371X1zQ3N1tdXZ0NGDAg4eCOHz9u999/vxUVFXkbPHdDAAIQgAAEIACBHCFAiFwWJnL58uXOFyUJET2VML+wZAFDpJoUa4lDXo6clkCgo6sVNlFSUuLr+FgLvuKkspgR0HtTn5l8kY/XxKUrmkrk13PR/bzT/Z1f7ui7/q676xTG1ln87NyfRP/u7u/FxcUJwWtdzp8/39mYoEAAAhCAAAQgAAEIkOQ7K2vgpZdeMp1AIyGCEg0C+kIjLwmvXxTkoaZ5TdfTIhoU6AUEoklAwoO8Arv7oh/NXtOrdAlIoJc4H5dno0LkZs2aZWPGjEl3qFwPAQhAAAIQgAAEcpIAHkxZmNatW7fanj17AguTy8KQYt9k5xA5L4NBYPJCj3shkJgAAlN+rAwJNvI68uJJGiaphoYGmzhxok2bNi3MZmkLAhCAAAQgAAEIRJYAAlMWpubgwYO2adMmvFyywL67JhGYIjQZdAUCXQggMOXHklAOJIn0Xj1Jw6KlHE3l5eV2/fXXh9Uk7UAAAhCAAAQgAIFIE0BgysL0aJd2xYoVNnDgwCy0TpOJCCAwsS4gEF0CCEzRnRu/e6ZQ5b59+8YiHLK1tdXJGbVkyRK/MVAfBCAAAQhAAAIQiCUBBKYsTdtTTz3l5JlQOIBOr0FsytJEnG4WgSm7/GkdAj0RQGDKn/Wh/ITyZIpDmJxy9+kkublz59rYsWPzZ5IYKQQgAAEIQAACEOiGAAJTFpbGjh077L333nN2PkeOHOkYqPo3CWyzMBkITNmDTssQSJHAsWPHnOTP8myh5DYBbbrU1dXZoEGDYjFQ9VdeyRMmTLCZM2fGos90EgIQgAAEIAABCARFAIEpKLKd6t2+fbu9//77jgE6btw4GzJkiD366KN24YUXOrkblPBbib/LyspC6A1NJCKABxPrAgLRJYAHU3TnJoieadNFHkxFRUVBVO97nXp+KB+TXqNHj3bEsQEDBjieyXHwxPIdCBVCAAIQgAAEIJC3BBCYQpj6tWvXWkVFheOlVFhY6LR46aWXOl5MixcvdhKaPv74487uvK6hhE8AgSl85rQIgVQJIDClSio3rlMeptLS0tgdhCFvJj1LFOKnZ7lyNOl3erb369fP2VyS6KSXBCjXHsiNWWMUEIAABCAAAQhAwAyBKaBVoB1YhcJdd911jreSDEkZmsq7JMNy4cKFtmbNGrvtttucHrz77rv2ySef4MUU0Hwkq9av04t0ApLmWF+OKBCAgD8EEJj84RiXWjTf8ujVZ2nci/I0uaKTKzzpp+wB/e3uu+9O+XnR0NBgChfVS5tWlZWVNn36dMczuk+fPnFHRf8hAAEIQAACEMgBAghMAU3iW2+9ZR9//LEtWLDACX+TYahdWRnNMir1WrZsmR06dMjefvttx7VeBmdcjmcOCFvWqkVgyhp6GoZAUgIITEkR5dQFcQuRyxS+7IJp06bZxIkTz6tC9kBnMUlMZCcoF5kEK4UPFhQUON5Squeiiy5y6hk+fHim3eE+CEAAAhCAAAQg4JkAApNnhOdXICPwySefdAxBeSvNnz/fXnrpJcc41HHGMhqfe+45W7p0qX322We2bds2Z/cRd/kAJiPFKhGYUgTFZRDIAgEEpixAz2KTekYqj1Guh4xLRJKdII9mjbmqqsrxStJPJTrX38RAQpIEpZ5sBCUa13NM1ykEP5FolcUppWkIQAACEIAABPKEAAJTABOtY5ZXrFjheCvJ4Lv66qtt48aNTh6G22+/3WlRXk1K/ilDcv/+/Sm7yAfQXao0c+ZJ4W1ePcgIkWM5QcB/AghM/jONco3y1vH6WRzl8XXum8Yqj2aFVUtIkqCUTEzqaWwSpi6//HKbNGlSXBDQTwhAAAIQgAAEcogAAlNAkylvJTevkoxGvZTw86GHHnLc25WXSV5Luk7/V9JPSvYISGCqqanxfDQ2AlP25pCWc5cAAlPuzm3Xkfl14EJciMku8Ou0PG1uaWPLze0YFwb0EwIQgAAEIACB3CGAwBTwXB45csQ2bNjgCEhygV+0aJHz79dff90OHz7siE4SN7RbKxGKkh0CCEzZ4U6rEEiFAAJTKpRy4xq/Potzg0Z6o1CYnGwKFeViGj16tI0YMYLDQ9LDyNUQgAAEIAABCHggkDcCk0LS5DIelVNplNz7lVdecfrT1NTkhMsVFxd7mEpu9ULAry81CndQiAMeaV5mg3shcC4BBKb8WRESSBTmxWdo5nMuLzDld9JzTTwfeOCBzCvjTghAAAIQgAAEIJAGgbwRmB5++GEHy4QJE2zy5MlO8u1sFoVSPfvss45rvAxARIlszoY5c1BbW0uIXHangdYhkJAAAlP+LAyFjcsTJ9vP6FwhLrFOB40oafq6desc4U45n7SxJa/qW2+9NTIbb7nCnHFAAAIQgAAE8plA3ghMy5cvP5N0W8brqFGjbMqUKTZ06NCszP+rr77qJPh2BSY3PE6JPinhE0BgCp85LUIgVQIITKmSiv91Ej70QmDyZy5l7+hEubFjx9rKlSvPJBN380Lq8JF58+Zx0Ig/uKkFAhCAAAQgkPcE8kZgeuaZZ5wjft1jft1cBdrNmzp1qpOrIKzy2WefOafK9evXzzGk1RcdK7xz507nWOKohPGFxSMK7SAwRWEW6AMEEhNAYMqflaHnobyYEJj8mXOFymkjS7bO0aNHz7MvZIPo7zfffLNz8AgFAhCAAAQgAAEIeCGQNwLTmjVrnDCornmOZFwpT4GEHXk0XXLJJV54pnTvqlWrnL7IkFYiTnlRyWV9165djmFNPqaUMPp6EQKTrzipDAK+EkBg8hVnpCtraGhwno96DlL8IXDixAnnEBGJdokOE5Hdod9LZNLGV6Zl//79tnfvXscjigIBCEAAAhCAQH4SyBuB6aWXXjId4dudd5B2+fRSUY4m5WqS6OR32bdvn7311luOEafcCEuXLjV5V2kHUccLX3755fbGG284hqDrbeV3H6jvfAJ+JZZVbi2tMUIdWWUQ8I8AApN/LKNek57T2nBR6BbFHwJ6/8ie6Ek80oaXuN9yyy1pJVjXs/PDDz90PLB1v+youXPn2oUXXuhP5wOspaamBiEzQL5UDQEIQAAC+UkgbwSm1157zcl5lEw0krGklzybhg0bZmPGjLHBgwc7xm6ye90lJDd0hcApcbcEpK7lnXfesQMHDjjG2OzZs+29994zCRN33XWXaafx9ddfx+gJ+f2IwBQycJqDQBoEEJjSgBXzS3XYgp6dhGuFP5ESmeTRLZFJdk9PReKMvK4lLmlDRZtkeskbSmJWItsn/BElblHJzT/66COn77LxJIhRIAABCEAAAhDwh0DeCEzvvvuuyX07Vc8SHfMrA0qiksQHGV0ShHS/PI1k/CqngX7qJQFKrv27d++2gwcPOobWkiVLzjOSVedzzz1n5eXlpiPtR44c6Xgt6UQ55YGSCCbjmjxM/izwVGtBYEqVFNdBIHwCCEzhM89Wi9pk0fPTS6hWtvqeC+1qc00ikUSmIUOGnDekiooKx1vp8OHDjj2ktAOyWToXeaEpr6TSDiQrevbK60l2VRhFwtKmTZucPk+aNMlmzpwZRrO0AQEIQAACEMgbAnkjMG3dutX27NnjyYiRwCThqetLu3WdjSSJUjLSXA+lzq7iMmw++eQTR1iqrKx0rlM4noy0bdu2nTnhRQITIXLhvQ9l4MoolmjopRAi54Ue90IgMQEEpvxZGfKi0ecxOZiyN+fu4SMSmdyTdj/++GPbsWOHkztS4kxPm3VuTsOLL77YsXE0n653uGsruZt2snP0b6UmmDVrVmCD1gag0hNoE0/tzZgxwxGYKBCAAAQgAAEI+EsgbwQmeRZJZArT7V67gDKuZGRdffXVThjc6tWrHcNMYsZ1113nhNKpKMGmvKBkvMmjacuWLY4YlqrHlb/LIv9qQ2DKvzlnxPEhgMAUn7ny2lNt4Gi+k4VoeW2H+3smIPtFeSLHjRtnOvlWNoo2wroelNJdLbJxJETpvp5eul+bcbJ95LUmu8jv/FvyWnr77bcdj3SNS/bY+PHjWQIQgAAEIAABCARAIG8EJiXX/uCDD1I2jvxkrZ0zGVpuYm8ZaAqPU9y/cjHJo0lJvWVgKTTg7rvvdgxsJSbXfWG5jvs55rjVhcAUtxmjv/lEAIEpn2bbnPB0ebaEuSGUX4RTG63EGHn7hOVR7W7KXXPNNXbRRRcl7KT6k6p3t0QueY3L3pLIJVtMdpfyLlEgAAEIQAACEAiGQN4ITIcOHXLco7PlEeTuBrq7sjKgZUBNnz7dtm/f7uSHcvNOyC1dopOSgfu9kxfMMop/rX4KTDJ+mbf4rwlGEB0CCEzRmYsweuKGaHkNWQ6jr7ThLwE9iyUEyR6SKKSQOjctgTydVD7/+c8nbVQJvGVDuSKlxKabbrrJSU9AgQAEIAABCEAgOAJ5IzC5iR3lKZTq7ldw2M3JSSBjSfkNrr32WidUTt5MF1xwgWMEPfPMM04/U3VHD7Kv+VC3XwKTjFjVxRejfFg1jDEsAghMYZGORjt6NsrrRJ+jUXheR4NK/vRCopIbVqe1oA06eXjL80i5mmQndVcU1qfNRH1myH6Sx5Punzdv3pl8UvlDkpFCAAIQgAAEwieQNwKT0OrkE3kLRcXtXgaQjKgHHnjAmXmJSgqJGzVqlOPBRGhceG8Id9dUAqTXolxbyvWgFwUCEPBOAIHJO8O41SCxXp4rnCYXt5nzp79uUnD3IBQl5E6W+N31WtKzV97q8oRSkVf4oEGD/OkYtUAAAhCAAAQg0COBvBKYRGL9+vXOzmi2QuU6z4aECO2uzZkzx0k4KWNIRvWLL77o5GTqevQvazk4Au4OqR8CkwxjhUDKoJWASIEABLwR0GelBHc8Or1xjNPdEv3ljYIwEKdZ895XzbteKlOmTHFO2VUOqJ6KvL9//etfO+vF9VpyvaCWLl2KSOl9WqgBAhCAAAQgkDKBvBOYZLisXLnSie9PZrSkTDHFCyUguV5J2pWTISRBST/vuusupxaJS/od3i8pQvXpMj8FJnVJhq7Epah4y/mEiWogkBUCCExZwZ71Rk+cOOE8M3keZn0qAu+AbCKJQtr8UxichKV0yqpVq5wTeyVIKrQymbdTOnVzLQQgAAEIQAACqRPIO4FJaJTwe8OGDc6uVlheQjKcamtrneTPyikhD5eZM2c6SShlPM+aNcvxZnr//fcRJVJfv75d6bfA5B61HZWcX76BoiIIZIEAAlMWoEegSW226LmIWBCByQigC8qv5ApLEoWmTp1qo0ePDqAlqoQABCAAAQhAICwCeSkwCa7cqffu3RtaniMlqJSRrC9K8mxRnqWPP/7YaV//l2fVhRdeaJ999hkCU1irv1M77vHIfn6R0ZxrXv2sMwtoaBICWSeAwJT1KchKByQuae7d01ez0gka9Z2ANmDcTR3ZPQqF04EnFAhAAAIQgAAE4k8gbwUmTd3y5csdd+yg83rImJKr//XXX2+bNm1y2lSI3rFjxxyBSd5N48aNc/69a9cuBKYsvK+CEJg0DCUn1ryGHY6ZBYQ0CYHACCAwBYY28hVr7vWM5tCLyE9V0g5KMNSmizZfLrnkEkdYYgMmKTYugAAEIAABCMSKQF4LTFu2bHFOaws64bdyL8ljSe7fyhMwbNgwJ0ROwpPcwxWmd9lllzkhe/KsCro/sVqhIXU2KIFJ9Wr+5f5PgQAEMiOAwJQZt1y4S2KEPkf9OIAhF3jEcQxu4m6FxElUmjhxIpsucZxI+gwBCEAAAhBIgUBeC0z79++3d999N3BBR7mX5s+f77j5v/fee05onAxm5WJSMssdO3bYjBkzHBHijTfeYKc2hYXr9yVBCUzqp8RE7cAjHPo9a9SXLwQQmPJlps8fp0QJnfyq5M1h5UzMX9r+jlzPVXloy4PXPRHO3xaoDQIQgAAEIACBqBHIa4FJJ32tXr06UBdtGVgSFm699Vb76KOPHIFJJ4spZE4Ck17a3Zs7d64jMD3//POB9idqCzAq/ZEnmeYqCHd9za9ERn1BUr4tCgQgkB4BBKb0eOXa1RLpJTThxRSfmZXnmcSla665hsTd8Zk2egoBCEAAAhDwTCCvBSbRe+KJJxyPoaB2RhUedeWVVzo7eK+88oojYEhU0o6s8i7Jm0mG88KFCx0Pp8cff9wRIijhEpDApFcQX2BkZGsdKO8WeUTCnVdayw0CCEy5MY+ZjkKbQcrfE8Tnc6Z94r7EBGTPSFwaMWKEXXvttWCCAAQgAAEIQCDPCOS9wLR27VrHuySIJMwSFuQVI/Houeees5KSkjPtuAm+9TuJD3PmzHF2+R577DEnF1NQgleere+UhytxSUZxELmSNL96SVjs27evIzRRIACB1AkgMKXOKhev1GezPqOD+HzORV7ZGpPyStbX19v48eNt1qxZ2eoG7UIAAhCAAAQgkEUCeS8wbd++3Xbu3BnIyW0SFZTMct++fY6reOccPDLEXBFJ7v8Ko5IQtXHjRuf3iBDhviuCFJg0Es2/DG8VduHDnVtaiz8BBKb4z6GXEQTpYeqlX9x7loCecRICdWCJDjSJe9HzWjacNvy0EUiBAAQgAAEIQCA1AnkvMFVUVASSWFtu4sqzNHToUMdDSuKSvJkSeUpJYFLR7qxy9MioCcKjKrUlkZ9XBS0wKcRD8y9DVTm4KBCAQOoEEJhSZ5WLVwZ5CEMu8gp7TNog0zNu9uzZjvdSnMvBgwftww8/tM8++8zZ6JMtp5fC2127bPHixXEeIn2HAAQgEBiBxx5rtN/8zRO2aFGpLVrU266/vrdNn07kRmDAI1px3gtM2nVbvny5k//Iz6KdPIVESbhQkQEmI0UhUu5uWHV1tSMqKR+Tdsl0jXI0aeeMHTM/ZyN5XUELTG5IJDmYks8FV0CgKwEEpvxeExKY9EzF+zN660DPTm2K3XjjjTZq1KjodTCFHqn/yoe5Z88eJ9eXbDeJSe6hHFp/eulvQ4YMsQULFqRQK5dAAAIQyC8ClZXtNn58pdXWDnAG3q9fk9XWNlhHx8j8AsFoLe8FJq2BZ555xvewNIlHMkZUdES9jBX9X4KWjGSJSfJcksCka12BSaFzJIMO/50ZtMAk0VAGqgxXiUyEQIY/x7QYXwIITPGdOz96ruelPkPJweQHTf/qkOgnu2bevHmO8BK3os+VX//61/bpp586z2XZap2fzdoUlH2mjb9JkybZJZdcQn7MuE0y/YUABEIjsHTpcVu7tsgaG/ufbrPDiooqrKVlRNp92LGj1S68sNAGDOD07bThReAGBCYzJ0SusrLSV68heX3AzLoAACAASURBVCV1DYeSMSODRUayxCWJSQqdk/Gsl7yoZETr9xKcKOERCCuJrBsqJ8FRcy/BiQIBCPRMAIEpv1eINmb02YnAFJ11oGemxBiJS3G1V3TIi2w1eZYnKvJsGjZsmM2dOzc64OkJBCAAgQgS+PGP6+1rX2uwurrOmw36nltpDQ3DU+pxR4fZr37VYD/+cYO9+WazTZhQZOvXl9vw4b1Sup+LokMAgcnMibffunXrOUm4/Z4iCUjKxSRBQcaY8jNpx0y7f/qbxCg3uTfeLX7TT15fWAKT2xOtBXk0aQ1IaHJd8ZP3lCsgkH8EEJjyb847j1gCkz4zBw0alN8gIjJ6N/m1xCV5/cSx7Nixw/TqLieivJrluXTLLbfEcXj0GQIQgEBoBORtNG1apbW3X6C4nU7ttlvfvgqZ61lg2ry5xX72swb7r/9qcO6vqSkzM30/qrXRoxvshRfKbdw4NuRDm1AfGkJgMnPEnpdeeinQXTgZxxKSFB4nw8UVliQsSGAgN48Pq9lDFWELTOqqe7Kc1gLJvz1MHrfmPAEEppyf4h4HqM9Ief0iMGV/HehZqXC4G264IfudybAH8liXzSePOPc0385VafNHnuRLlizhwJUMGXMbBCCQPwRmz66yt98uNbOu3qBt1rt3pR0/Ptz69Dk31K2+vsN++csG+8EPGmzv3jarrT0lKpl1TQheZ8OG1dm6deV26aUkC4/LqkJgOj1Tjz76qCP++OlJIlFJ9eklo0xl3LhxduDAAZszZ4699957jtu/3wnG47L4otRPzY+MymwkkXXFx+6M3Shxoi8QyAYBBKZsUI9Om/qyrzWAwJS9OdEcyHNpzJgxdvXVV2evIx5a1mbiyy+/7GzouBs7XatzxUx5Lik8jgIBCEAAAt0T+MY3au2HP2yx6urEh2WVlNTYkCGN9sgjA+2GG3rba681249+1GCPP64T00usrk6iksSpnkq9DR5cay++ONiuvDKeXrP5toYQmE7P+PPPP+8IDH66e8sglrgkg0W5lxQeJ28lGWkPPvigvfrqq1ZVVYX3UgTeddkUmDR87c5rJ7W7XBARQEQXIJA1AghMWUMfiYb1/JQ4wGZMdqZDNozsFiW6nj59enY64bFVrR/lXJInudIQuM9a5WDqvLmjTb/LL7/cGSsFAhCAAAS6JyCxaP78Y9bcPNTMegpha7CiIp2c3staWgrs5EnXWymdsLcG69v3pK1ZM9gRqijRJoDAdHp+dJLI3r17fRd7ZJQpJM5N3C0hQ0KT3MvXrVvnu9dUtJdbdHuXbYFJZNy8XNpdpUAAAmcJIDDl92pAYMre/EuQkR0zc+ZMmzhxYvY64qFlV1zSJo7sMVdg0r91sIorXGqco0aNcjzMKRCAAAQg0DOBSZOO2p49CouTYJSstJqZTlf38h1HXk/VtnLlYLv1Vi/1JOsrf/dKAIHpNEEdU/vOO+/4KjC5iZxl1Ehgco0aGWwSNOQthceK1yXsz/1REJhk7Gr3VGEgifJC+DNSaoFA/AggMMVvzvzu8bFjx6y8vNzvaqmvBwLy6pYdc/311zuhcXEsblic60GuMVRXVzsbffLMkh2mRN+yAbS5c9ttt8VxmPQZAhCAQKgEvvSlk/aLX7RbbW3Yh28o5cxxe/rpwXbXXclC60JFQmOdCCAwnYahXayVK1c6rtIyOvw4Pl4Gi4QCiQYqnZN5S2TS3/xohxXtnYB2Lt0k7N5ry7wGGfMqcT32OfORcycEuieAwMTqkMCE+B7eOtCGhwSmG2+80YYPT+2I6VR6d+jQIRs5cmQql3q+xhWXtLnX1TNYf1PRJp9SGchOk7iUjTyMngdKBRCAAARCJLBiRaN9/vMnrb5eoXHnJu8OpxtN1qvXMfvyl/vad787IJwmaSUtAghMnXA99dRTjhGi3S0ZJNrZkgDkJS+TRCaJFxKTJDAR/pTW+gzt4qgITBqw1p/WidYLBQIQMCfBs07a9PJZDMd4E0BgCm/+JC4pLHHevHm+JlbXJs4TTzzhhKQtWrQo0AEpv6XSEOgzI5HdpWe+XuqLNnYUFhdXL61AQVI5BCAAgU4Eqqs7bNKkSjtyRMJO9r6nDBx41H7xi/52++2EykVxgSIwdZqVV155xUm6rSN4p02bZgcPHrT9+/c7O1syULTL1bt3b19PmoviosjHPkVJYHJD5eRNh4dbPq5GxtyVAAITa0LJmPv37+9s/lCCI6BnocTcm266KaOUAe79iXq4YsUKR/BZsmRJYAPQgRm7du2yPXv2OKFvPW3qyYtJdt3kyZNtxowZgfWJiiEAAQjkCoH77jthq1Ypn112PYfKy4/ZL3/Z1xYvRmCK4tpCYOo0Kzt37jQl+54/f75dcMEFzl/0xebw4cP22WefOeKTXMbJAxHFpeytT1ESmDQS7ahqB1lfqCgQyHcCCEz5vgJOHYKgcCa82IJbC/K4VojYzTffnPZGWmVlpe3evds++eQTR6y59NJLz3S0oqLC2bBTovCgitqQsKQQPIlKrgd6T+1p81Dhf8ox5ZatW7fa+++/b5///OeD6ir1QgACEIglgZ/9rN7+9E/rrbb21HfkbJbBg4/ZY4/1tQULEJiyOQ/dtY3A1InMgQMHbMuWLXbFFVc4rtKPPPKIs1uql77sy5tEoW7soEZxKXvrkwSm1tbWSAk6hMp5m1Puzh0CCEy5M5eZjkSfh/KskRcxxV8Csm/cE9SuueaatCrft2+faXNOYo3sIwk78sKdMGGCY0v96le/OvN7CTl+5nNSRz/++GPbsWOHk6Rb7bve5qkMQt5OS5cudTydVCQsbd++3YYOHWrymFNf9W95tevF4RupUOUaCEAgFwns3dtm06YdtYaGwWaW/efwoEFV9uST/e3mm7Pfl1ycb69jQmDqQnDt2rWmnbDLL7/c2Q3jlDevSywe90dRYFK+ChnAhMrFYw3Ry+AIIDAFxzYuNUtgIo+h/7OlE251yMn48eNt1qxZKTWg5+VHH33k2EjuYSWdhT8JVvI4W7BggWNDuQJOSpWncJEErA8//NARthK1n0IVziUSkR566CHn32+++abjfeV6yOmn2LgvtSmBc+7cuTZs2LBUm+A6CEAAAjlBYN684/bWW8XW2NgvEuMZOLDKVq7sbzfcgMAUiQnp0gkEpi5AtBv27rvvOieKyVOJ07yiuGz971MUBSaNUrvCOtWQk238n3NqjA8BBKb4zFVQPdUakIjB4Qf+EZbXrp592lCbMmVK0ooVBidRSd7emgfXw7vrjRJjJCotXLjQ8S567733zgg5SRvp4QIJQgrDk7gl4Upe5Zl6lEs40tjlwbRhwwZHbNKztqe8Tbpe4tmtt96KbehlIrkXAhCIFYG///s6+4u/aLTa2iGR6feAAVX23HP97dprEZgiMymdOoLA1GVWZGS8/PLLzk4VCZajuGSD6ZN2cGVcRjHnEaFywcw5tcaHAAJTfOYqqJ7Km1Nigp7NFO8EtImmXH8KiRs3blyPFaYbhqbn6WWXXeaIQdokufjii512Mi3KgSlhS3kwtQYUBuc1XE3imsQiCU0qqlc5NpOtL10j7yaJTNiImc4o90EAAnEh8PbbLTZ79lEzG6pPysh0e8CAo/biiwNt9uziyPSJjpwlgMDUZTXI2Hj00Uedo3l1ugglPwhEWWCSIawvV5yglB9rkVGeTwCBiVUhMUSigt/hVvlKVhsXKnfddVdCrzB567insbkJs1NJsC7hyvUIVijZLbfckpEYJPFHYXDygNIzUGJOTyfCpTuPeua7nlbp1qt8TwpdVzL0qBaNT+KeXnrvaL71U7/X/EhUvPbaa6PaffoFAQhEhMAVV1TZ+++XmlnfiPToVDf69z9qr7wy0GbNQmCK1MSc7gwCU4JZefLJJ53fuu7fXnfKojjx9OlcAlEWmNRTGYky3BUqx3pk9eYbAQSmfJvx88erz0AV8iJ6WwvywBFL9/ASee5qQ2306NE2YsQIx6tHuY3SOY2tc48kXkybNs1JNXDDDTfYqFGj0uqw+iZhS+KSBC31MxVhK61GTl+sZ2qmdUtk0thmz56dSdOe75E4JsHIFZH0GamXKyC5B9K4G6Vurir9VN+nTp3qvCgQgAAEuiPwta/V2I9+1Gr19UrsHa3Sr99Re+21gXbFFQhM0ZqZU71BYEowK3poHz582D799FM7evTomS/02uXKNN4/ipNPn84SkFEm77Uo59xS+KZb3NwTMhZdwxF3fVZ0rhJAYMrVmU19XAhMqbNKdKWeb/KEleAgLzDXlpGgJA8hN5m1BCeJLsp3la4Xt+6VwHTfffeZDkxRziadxKbk4cnyCOpaCVsHDx50PJVcrylvow7ubnGT3SCR5tJLLw2sIZ1srPnS+pcNoDb1UtEc6rmvuessICWzBSRO6YQ/hS5SIAABCCQicPJkhw0adNg6OnSoQWHkIPXtW2lvvTXYLrssOmF7kYOUxQ4hMCWAry8ze/bscXb0dLKIHuZ6kOshn+zBncW5pGkPBOIgMLnDkzGpnVd9KZBBr6KfMngVRpfpjqwHfNwKgUAJIDAFijcWleszWp97Ck2ipE9AXit6yVspqCJxacKECU4bSsQtsUh2kwQN/X7GjBnn2VA6uW379u2OneWGwaUrbAU1nmT16rmrfl911VVJ81glq6vr3/Wcf/vtt035ryT2uZtJrpDkhZH6fP3113MaXrqTwvUQyCMCW7a02E03nbCaGuVeil7p06fSNm8ebFOmIDBFb3bwYEo4JxKX5N6tpJR6wEfZqyWKiyqOfYqTwJSIrwxd5VgoLy+PI376DIEeCSAwsUAkjkioQGDKbC2InwS6oA6ykCBy4sSJM55HnXMmafNDc6f2JTLJc0Z2ljyWJJToWokocSwakzzDlGtKIYZ+lGPHjjmbm2KWLOl4Ju3JS3/x4sXYtpnA4x4I5AmB5csb7UtfarCqquiFx2kKysoq7f33B9uECQhMUVySeDAlmBW5auskOZ0S8uKLLzoGGXlvorh8/etT3AWmuPffv5mkplwkgMCUi7Oa/pgUIsRhB+lz0x1BC0xqQ0JLT57e8rp1E4ArDE6iUi6kHVBeK71kMyYLBew8e+vWrbM5c+ack7henl+bNm1yhKXSUiXW9b/offTggw9i1/qPlhohkDMEvvOdWvvzP9cpmwMiOabS0iO2ffsQGzcueuF7kQQWcqcQmBIA18P3hRdesOnTpzvH4ioPU1AP+pDnm+a6IaD8Btpljau3mgx7GevpnobDgoBAHAggMMVhloLvoytOBOWFE/wIstdCGAJTqqOTGKNNEW3cSUjJhbBu8ZVYtmjRImc88kLSSzak8nkq8fmkSZPOEXUefvhhW7hwoV1wwQUOOglL+/fvd+zNoIQ3eZrJ3rn//vtTnS7nOomDFRUVtnfvXmccyq1FgQAEcpfAAw9U2/LlSqDdJ5KDLCk5Ynv2DLGLLkJgiuIEITAlmBV9WV+zZo3zkB86dKiTR4CTa6K4fP3rU9wTyEoUVegInnb+rQlqig4BBKbozEU2e6JNAIVhyUuEfIjpzUSUBCa353ruSmwaPDiaIRjpET7lJabxKGRdmz3u81hhgFq7CqdTUnAJNPpM00bm5z//eSd598aNGwMLies8DglFCr275JJLnD5JcHJ/SvRTrizlH3VFJeWAUqJxjUk2se6X19WYMWPSxcP1EIBAjAhMn15lH3zQz8xKItnr/v2P2M6dQ2zUKASmKE4QAlOCWdEu6apVqxxjwM0PIIEJgzaKS9ifPsVZYJKxKMOW3CT+rAVqiR4BBKbozUm2euSeoKVQLErqBKLq/aXcgRJjcsVLXAJMd95HEmn0d61hPa819tmzZwceEtd1lbjeY51/L1tXfVO/Zs6c6SRpdxOMu6cMynNQApqbRyv11ceVEIBA3Aj0719htbXyroymgNO3rzwqh9qwYb3ihjYv+ovAlGCaJSw9/fTTzq6OHqx68MpgwC0/d98TcRaY5HEn8ZMvXLm7PvN9ZAhM+b4Czo7fTSYtrxcvJ2nlG9GoCkyu1086uYviPndaw26YoMQ1vYIKiUuXlbyp1BeF+bmn17leWe77Tekjxo8fn27VXA8BCMSEwLPPNtrttx83s5GR7XFZWYV9+ulQGzIEgSmKk4TAlGBW9PBfvny585DVjlOu5AiI4gKMSp8kMGne4ygiahdU4lIu5LGIynqgH9EigMAUrfnIdm/0ee3m78l2X+LSflQFJm3kuSHe+eYlrrFHTSTtrk/6DJZ3k37Kw0mhdBQIQCD3CDQ3d9jkyUdt3z6Fx5VFdoClpYft8OHhNnBgQWT7mM8dQ2DqZvaVfHHQoEHnPfwlQpDnJvfeMvrCIs81zXmcigRQCUzl5eVx6jZ9hUBaBOSlpxAaRNS0sOXsxfIs1prIldw9YUxUVAUmjd3NxSSByfXoCYMJbaROQKH4mhvlQJP3kkL7KBCAQO4R+G//rdoef9ysqWlgpAfXu/dhq6oabv36ITBFcaIQmHoQmJR3yU2A6CZo1OXybIqSS3MUF1bc+qQvLLW1tbETmJRLQWs0rqffxW2d0N/sEMCDKTvco9yqvF4SbQJFuc/Z7FuUBSZx0QaP+9IzTWKTbC0Jy2zqZXPlnGpbtobCGfWeW7JkSfY7RA8gAAHfCfzkJ/X2ta/VW03NqZMto1yKig5bTc1wKy1FYIriPCEw9SAw6UE6ZMgQZ5dUrsHKESBjZ+fOnc6pGgqdy5XElFFcnGH3SV9YFCIXlVwIqYxfX7yVJ4F1mAotrokrAXnp6fNWa50CARFwT5NDfEhtPUhgksdrHDYj3BxF2vhR/h+JTZpnbezxGZDafAdxlT6HtdkqT9J77703iCaoEwIQyBKBX/+6xWbNOmrt7RKXirPUi9Sb7dXrkDU2jrTi6Hc19UHl0JUITN1M5urVq53dtOuvv94RmVT0cJW4pNM13ONaZfTI0ylRHH0U4+tzaO36PhS56WvO4mCAu4OXKMaR3b4vBSqMGAEEpohNSAS6ozWhz+p8y9uTKfo4CUxdxyiRyRWb9DfZXRI5JDpTgicgu0ge3tp8u+qqq5xN1zjZScETogUIxJ/ArFlVtmVLqZn1jclgDll7+0grwIEpkvOFwNTNtMhD6cMPP3R2/MaOHeuITYcOHXJ2z7SL5u6aym1Yxo9r6LjH0MoYkgEUx6TRkVypIXRKOQb0istpNuqrXNblXUeBQC4TQGDK5dnNbGwcbpAetzgLTJ1HKhtLNpdsMtlZEj3c3E1x8j5Ob/aye7VYawNuypQpNmPGjOx2htYhAAHfCbzySrPdeutxa2kZ7nvdQVVYUHBKYKJEkwACUzfzsm3bNtu1a5cjJklEklikfyfyVNKXfF0j40Z/d4931Y6PDB95OFGiT0Bu+frSEhePIIWIaL0hMEV/bdFDbwQQmLzxy8W79XzVRo9O0KQkJ5ArAlPnkcqzprN3k9aDnokkCk++HtK9QvaRNrXk0X/DDTdE7vS7dMfD9RCAwFkCW7e22pw5x62+fmhMsHRYYWGFtbaOiEl/86+bCEzdzLm8lz744APPLtj6YiThCZEpHm8unUzkhj1GvcfavVUOJrmrR+2o46izo3/xIoDAFK/5CqO3HHCQHuV84OWG0cnjJh8ThUsAkugmmzMoby5tqKpuiUxdN7f27dtnGzdutOHDh9uoUaMcjycKBCAQfQKHD7fbJZdUWn19XDyYlAuuwpqbEZiiuroQmLqZmU8//dTeffddZyfMa9GXI3k1sdPqlWTw92uXV8ZpXMLktLaUD8yPdRo8XVqAQGYEEJgy45bLdylkRyICYejJZ1lePuKlzZN88XjV2nBPpcv1ROFu2KA85jW/+ryULeMmRJf9mUxwcvMspfJ+ksik19y5c+2iiy46ZwE+9thjTrtq/4477iBXU/K3J1dAIOsEWlrMSkoOWUdHXELOOqykpMIaGxGYsr54uukAAlM3YI4cOWKvvfaab6KQwpkkApCU8ixwGYAyQroaPl69cbzcL0NNfZKRFofTibQrrT6nYhRG9UOIfkEgGQEEpmSE8u/vuRjy5fcs6hmrZ4Q8e7TBlc8nsHUWm8Q5VxKFy2tJ74WZM2fa5MmTzywhCUCVlZVWUVHh5A+VwKjNKPfwma4nz6oerRNxScVOFU+1IS+lyy+/3GlLqSUOHz7sbNBJ1LvyyivPE6D8XuPUBwEI+EOgrEyCjULkevlTYaC1tFtZWZw8rgKFEcnKEZi6mRZ9oXnxxRd9232RoadwJj3U8/lIeXenTYaMDBSJQZ1PAUpXHJKxlKykck3nOtRHGeJxOSWFk+SSrQD+HncCCExxn0H/+68vt/oSGxdvU/8J9Fyj+Eh40MYW3tPnstIzXvaHm78pjonC3f4PGzbMZs2alTQNg66XCKRTkA8cOODYN/JscovWyvTp0x2BSIKUa5e5gpQYyY7V//XT/bdrL+mn6nPtW9U3fvx4u+KKK8Je+rQHAQhkQGDUqEo7dGiwmRVlcHfYt7Rb376VVlsbl5C+sPlkvz0Epm7mQMbZM88846vx6rqpK2dOPpXOO4cyTmS4uIZIuoJSGNxkOLlH8sbBMJdwyZHNYawM2sgWAYmo6QrFXvoaxc8lL+NJ9d4ojru7PulzWiXfnqfJ5lKbN/pyryJPlGShUcnqy/W/63Ols42i9SYvHj8ThWutpusRLVFdtpJe6pMr9OjfEnNUX6YeQhKQXnnlFUeUcr3ajh07ZsuWLXMEohdeeMFGjBjhtO3mc+rp35s2bXLEOnnqu55hWoeqa+nSpbm+hBgfBHKCwKWXHrUdOwaYWe8YjKfd+vWrtJoaBKaoThYCUzczI4PgkUcesfLycl/nTg/xXE/KHIbB5uukJKhMY1DCbxlXUReZ5NquMAi+aAW9Kqg/WwS8HEkfpjDVmU8+tZuNsbqnyOHBdHbVabNB4oOeWeTly+zTSsKI1paEF7+e/apP89I1/5V+53p1d/aYlkAozySFnunZ3vmlz0Kd5KaQOC+CsNJArFu3zhGBVI/GumDBgsygdbpLdpPsXIlY+rlkyRLPdVIBBCAQPIExYyrt00/7m1lp8I15bqHNBgyosurqYZ5rooJgCCAw9cBVyQqV28bLQ7xr9bkazuS6nLs7ge7Om4zczm7YwSzj4GqNw6ly+lKh4vdaDY4qNUMgPQJeBKb0WuLqOBCQh7GeMXru5HPIeee5Egs9CyS4dQ47j8N8Rq2PfobkuvMiO8gVkWQHqrhCoP7v5n2UJ5Duueuuu9L2ekqXY1VVlSMySSCWYDVhwoR0q+B6CEAgBwj8+7832Fe+UmsnTsipojAGI2qzQYOq7PhxBKaoThYCUw8z8/TTTzviiJ/GmgxAua3HWXRxkUlMco8FzuUjgbX7qBK1nExi7npZydWdAoFcJYDAlKszm/649MyRR4dCceRlks+JqzvTc0+JSyVBc/rU8+cOiS3uRqAf4YUSQ+UJr/xHek7LO2n48OF27bXXOpuXL7/8svMcl1CqZ7rm8frrr7eRI8M5zUmfrc8995wjaKkPyj06dOjQMzmqdFIcBQIQyF0CL77YZLfffsKamyUunc3LFu0Rt9kFF1RZZSUCU1TnCYGph5lZvXq188D3w8hwm5HAJIM4jruubuibDHyFZQWRqyCqbxT3SGyJTH56tGU6XjeBq9YRXygypch9cSGAwBSXmQq+nxKX9Dmsn3F8jgZByPWSGTRoUCSeT0GMMcw6JQK5J9xqraWbP6nzJpxspRkzZtjWrVudemQ/3H777c7PvXv32nvvvXcmFE9tjh071knaHWT59NNPnTBA2aP6bJV9o03PqVOnOknAJbBpY1W23uc+97kgu0LdEIBAFgls395qM2cetebmQTEJjXNhtdpFFx23/ft16h0ligQQmHqYlZdeeskxYv3cIdVOlR7cfsX2+7Go5JKtlzySFNImQU3GhptM0g17089cCX3LhJuMMTFRKFq2iww/rSXyLmV7Jmg/DAIITGFQjn4b+rKujQ69ENZPzZfryapnN4Kbf2tYXLWRo5fsIXkfpSs0STCSaCMbctu2bY49OW/ePMeDSaKgvOT1N9Wvta2fXnIWvf3227Zv3z67//77uwWhfmzfvt2x5TQe96fGKxtPP5XjSafJqTz00EP+QaUmCEAgMgSqqzts6tSjduiQIiD6RKZfqXWk1S6++Lh9/DECU2q8wr8KgakH5q+//rodPXrU12SZMjD0AM803EpGiQwRGT09edLIAJdB1F2iTze0TXXJyJCoJENH/3cTT7r1u6eHyHhN18AKf0kH16LrOh+FJO1uIlLtWKdSJI6RoykVUlwTRQIITFGclXD7pOemPsf0rNKzLQqepOESSNyavE+0QYT3UjCz0dnmkgCU6gaT5kTlzjvvdDyVNm/ebJMmTbIrrrjC+f0777xj8iSSUOp6oC1evDjjTSMl1H7++eed94ba7K7IM1/tdZemwc2nKRtT9p4EMSUcp0AAArlF4Oqrq2zr1t7W2Jj9TfP0ybY6Sb5Xrx5sc+fG4dS79EcY9zsQmHqYwS1bttgnn3zi666ge+JX5+NhU1lEbliajBYZ2DJKXLHH3dHtXI92otSWBCZ3p1cGuu7X793Qv56OMXYThqbSv3y5Rm7l4p/tneJUBSbNs3uCDeF0+bJKc2+cCEy5N6fpjkjeIHp2KYl1Pm90dOUW57D7dNdANq+X8KLPIQl5qaw/bSYqcfa4cePszTfftIMHD9qyZcvODGHNmjXORqFsMF176aWX2pQpUzIe4sqVK52QNm0Idicw6T30zDPPnHeaXXeNqn8at/qovo0fPz7j/nEjBCAQHQL33HPCVq8usObmgdHpVNo9qbUBAxps9OgC+6M/6mO/93t9rKgo7Uq4ISACCEw9gJUb8c6dO30PZ9OOowwBffl3T1nrbjfJFYr0s/MpJKmsB1dc0LUyNDqsNAAAIABJREFUiFxxSm1yhHEqBM+/RvOg+UvVcyizVpLflYrA5PZVBqcMRH0RSdU4Tt4DroBAeAT0xU6ivJ/58MLrPS15JaBnlz535T3CGjiXpvLlsHngdYUlvz+VZ65bi4RQeYTfdttt3VasjUEl15a4pOfy/Pnzk3eimyvkaf/CCy+cSRR+3333JbxSnlTvv/9+2htkrh2qdab8URQIQCC+BL785Rr72c9a7ORJJfXOhdJkffvWW3Nzk33hC2X2x3/cx2bNikuy8lzgn3gMCEw9zK2SHephHFSuB+0MaUdJhouMjc5ikx7o7u6RG/+f6TI8ceKEY+xEKe9TpmPJ9n2uK3u2cx8ly8EkA1dfyGQQuvMexfxf2Z5P2o8HAX2GKawYcSEe8+V3L91DDRCYzifrfq5rEynbnrV+z3uU6tMalNApD7pkRc9enRI3atSoHi+VuKSQNeVd8sM+27Nnj1VVVdk111yTsN21a9c6Hs2Z5hUVA4X5yduKAgEIxI/AP/9znX3jGw1WUyNxqVf8BtBjj9vMrMERm8rLzfbvJ7Q3mxOMwNQD/QMHDjhx82F4+0gwkNgkAUOeRzIWvQpL2VxYudq2DELNVSpGZpAM1Ad5JLk7153zkWgdyRCUwdp57WpdyRNEfZdXEwUCcSGAwBSXmQqunxLN9dlGiNy5jN2we9kM2gzLVDwIbuZyo2aJRnrOJhOC9OwdOHCg3XzzzZEb+MMPP+wpV5ebB+3WW2+1cn2Do0AAArEh8NRTjfaFL1RbQ8MQM8vlWLJ6u+eeZnvyydRy1MZmAmPWUQSmHiassrLSXnvttcA8mLpr2s2dFLO1lPPdlXGlL7oyHqMg0HTOr+SKSW74pXb6E+WJ0G63fq9wIwoE4kIAgSkuMxVsP91TvRCZzuWsDQdtfmiDCi+vYNZgKp9B8kTXM1bhbjqJLUpFOaDWr1/vPPu9iJCyT2X/LFy4MJTN1ygxpC8QiCuBpiYd/HTY2tqUcyluJ8alS73Gvv1ts7/4izgmL093rNG9HoGph7mRh4ji2jM98S26007PMiGg3XOFLmbbe6lr391TBSU4yfBL1r9UDOVM+HAPBIIiwJoNimz86tXnsEKVJPRTzhKQuKENBldkSiURNfxSI+B6/yYLjZcAOnz4cCc8LsgisShZ+F2i9nWfNk0lMHkJp5QntJhccMEFNmbMGKcvqZ6uFyQX6oYABLon8Fd/VWt/8zetVlub2549gwadsH/6pxL7jd8oYzlkkQACUw/wZcjqZI5kX9izOH80HSIBJVOV2NhdQvYQu5KwKeVWSEUM1ZcQGYcYhNmeMdpPlQACU6qk8uO6qIQqR5G23isKlQsjtD+K4w+iTxI0ZQ/2JGq6IpROcAvaQ1ihbjNmzLCpU6emPVxtnG7YsME5kTFZuF+yyrXhJu85/VRdY8eOtQsvvJDwuWTg+DsEQiSwYUOz3X77cfva1/qaRKampgtyOkSuf/+jtmbNAJs7t3eIlGmqKwEEph7WhL6IKwEjX8R546ST4DMOtPQlRAahF1f5OIyTPuYGAQSm3JhHP0fhhgPjyXQuVd4rfq6yU3W5gqZEO3mIuV5inVuSACVvniuvvPK8Duh+bVaqKI/TAw884KmTr7/+uh0+fNjuvffetOs5dOiQ7dq1y/QzmUdWOpVLaBIX/ZT33OjRo+2iiy6yESNGpFMN10IAAj4T+N736uyrX222/v17WV1dvbW3S3iJVgivn0MuK6uwvXuH2ogRuZbE3E9KwdeFwNQDYx39+uqrr3re5Ql+GmkhaAK5tissg1e7jnw5C3rlUL8fBPjS7AfF3KtDXpvyHMHL+OzcytNWx953Pvgh92Y+3BHp80dFwolerseO6yXm5sBatmxZwpMuJbwsX77cOX1Np7B5CU9TP9yDYFKloPZ1KrKEJfVdY1Dfg1ojas/1blLY/j333JNqV7kOAhDwSKC2tsOWL2+073yn1nbvHmq33XbCnnuuxMwUMtaeg6fHdQbWbqWlldbQMNwjRW73SgCBqQeCn376qb377ru4mntdZTG/381xlGtijFzlZWQSShHzBZoH3dcXPHmSRiG5fh7gjtUQ3XwwfnpjxApAp85K6FCSaVgEN4OJ8jHJe2nKlCndhqzJ42ju3LnBdaqbmiU27tmzx/bu3es854uKikIP8ddmlnJSjRw5MvTx0yAE8oXA1q2ttn59k33nO/V28GCbDRhQYo2N7faVr5TYT39ab5WVOvUxl0+Oc2e6xSZMqLY9exQGSMkmAQSmHujv3r3bPvjgg8Dj6bO5AGg7OQEJMTLMvOYrSN5SuFe4JzJpt5sCgSgTQGCK8uxkt2+5ugGQCVUJHRKZCOvPhF5q92i96eV6zbmeOt156ciOfOedd+zBBx8MVSB/+umnnWT4EpaUNzJbSd/dPixatCg1wFwFAQgkJfDJJ222fn2zPftss73ySpPV1Zm1tJRYc3OBFRU1WWvrUDNrs8LCSisuLrDGxnzx6DlppaX1duzYcCsrK0jKkQuCI4DA1APbX//6187OjxJmUvKTgIxH5frIVRFG4pnXE2Xyc2Uw6jAJIDCFSTtebSEwnZ0veS/Jyy/XNkOitCJlD6i4ibwl6l1xxRU2fvz487pZUVFha9eudULRlyxZEvgw9DyX8CVR58knn4yM3SJm8uAiH1PgS4AG8oTA8OFH7OTJQmts1PdT5VRyvZOarKjo5GmBSTCqrbCw0dra8kVgMuvdu9p+8zfN/vVfOWk2m28HBKYe6Os416qqKkKIsrlCs9y2DHbt/AV9Kky2hilDVHlMFFIRVD6GbI2NdnOHAAJT7syl3yNBYDpLlLBnv1fX+fUdO3bMEXHk1aznpwS9pUuXnnehPIR1SExHR4cTOqf8S0GWAwcOODlDb7vtNlPbb775ZmQ2R/Ue1UbtrbfeGiQC6oZAXhA4cqTdxoyptKamRKKRPpNOWFvbsLxgkXiQHdanT6X96lcD7K67Sp1LDh1qt5EjSfod5qJAYOqB9gsvvOC4Qkf1WPowF0o+tpUv+Sz0pURrHE+9fFzl8RgzAlM85ikbvURgOkudZPjBrkCJRe6Jctp00tpTfqFRo0ad1/BLL73keD/Lw0neTbNnz/bUuUceecRpa+zYsefVoz6tWrXK2Qy77777nNQOyr0UJU82bWTdcMMNNnx4/nhSeJpwboZANwR+8YsG+4M/aLS6usEJrmixwsLjeS4wCUujDR5cbffcU2YvvdRkhw+32dixRbZ7N7mZwnpjITD1QPqZZ55xdqdILBvWcoxWOzIOZVD269cvWh3zuTcS0iQyKQwwW3kafB4S1eUYAQSmHJtQH4eDwHQWJifI+biweqhKHkISjiQy3XnnnedduXnzZtu/f7/zPJW308033+y5YxKQysvL7brrrksoZukZLk9ktSVxS6KTwt+jUsRMttSCBQui0iX6AYFYEli27IQ99ZTe230SCky9eh2z9naEXLNjp8MHdYJesfXrd8Q2bSq3qVPzIdl59pc2AlMPc/DYY485D0S+dGd/oYbdAx2z64ou+RA6ppOYNE6O+w57pdFeKgQQmFKhlJ/XIDCdmvd88biNyirXBpQEpsWLF5/TJeXt3LJli+M9JK+defPm2dChSrjrraxfv96OHDli999//zkVKVfoxx9/bDrdbtKkSTZt2jRbvny507eo2K5uKL7CCm+66Sa8mLwtBe7OcwKDBlVYdbU8cQoTkGi1goKj1tExIs8pnT/80tIa++3f7rAf/nAAbEIggMDUDWQJDBKYOO43hFUYwSa0+6c1kC+n8cRpvPoipbnJ5RKmqBlmW+6cpdumvqhJ/IzKF6ZcXntxGxsC06kZ4wS5cFeuPHIuu+wymzhx4pmGlbPz+eefdz6r9JySx9GNN97oS8ckLg0bdm5elUOHDplyhbrhenPmzHGELXkwRcXzWhz0+X3VVVc5oXsq3Z245wsoKslbAn+5/q9t1siZTuRBh7U7P9udf3ec/t3pnx3t+uu5vzv9/7PXO1ecc43+tmtzuY1tWGQdHZbgpesT/b7r705dp5L8+nPrPHy43R5/vMmam5XcO5FQ0mYFBZUITAnfBW3Wu3el1dePsMJE2lzevnOCGTgCUzdc9UB87rnnIvOQDmb6qTURAT2UFGrgJvLMB0px+nIibyvNUZzEBvU37iWbY9DuvL44lZaeSthIgYBLAIHpFAnZLPpMjFLenVxdpe7psrfffvsZG1FCyrPPPusMWaFpOiBk4cKFgW1SyitIaRxKSkqcHIry8pRwo8Ti6l9UvJG1Li+88EInfxQFAn4TaGptsp9u+Xf7hzd/YNVN1TagrP/pJgqs4Mwp9QXW6Z9mdur/Le0tdrzpRFpdavz3f7SmrQrzLE5w35lWktSZ6nVuNV2vbzYzbbImyifUbmZHzAwPpkST0Lfvcfv+90vsd34nUXhhWkuBi5Ot8o5sfmuI8PRUVlbahg0bMNYiPEdBdU07kzLeomKgBTXOzvXGSWDipKQwVkS02iB5cbTmI0q9QWA6NRt8Lga7KrXOZC7rWTlkyBC76KKLnNPh3OIm9Zbgo2sVFpcoX5LXXso21Wv79u2OkKWXPHolKt1xxx326KOPOr+LkgeT7Klly5Z5HTr3Q+AMgV1Hd9sP3/mJ/eL9h62stNTqCxrMwkits+J/2Innf9/MspmbVQKSEnwnErm0mVmBwNTte6XJLr20xrZtI9l30B8neDB1Q1gJGt97771IJUkMejFQ/ykC8l6Sy3mUEmQGPTcymmWkRsUo7Wm8fJEKejVEr34EpujNSVR6hMB0aiZ4jwS7IsV35syZdvHFFzteQ26R6CR7UeFfeobKbpCX7dKlS30LsVconPI6uSe+6uAZeau5NoreA0rnoBPalGBcof1ROv1Y9sWMGTNs3LhxwU4Stec8gec+fMF+vPlf7c0Dm8x6mzX3ajYL8fT5gud/z46v+Go34Wlh4G9QQLSZlffQ2CEzGxlGZ2LZxoABlbZy5UC78cboHIIQS5BJOo3A1A2gXbt22bZt2/BgysVV38OY5L0kY23gwIF5NXLlYNK44yCsHTt2zJQsNJ88zPJqMSYYLF+e830FdD9+BKazGyM6CTTd/GasrOQE5B0kUWfJkiVnLlbY7saNG+2zzz5z/qZrJPhI+Bk5cqQpH5JfRUm83333XcceTTS/slsmT55sslv1LJfYFKV1IDbiItGNAoF0CTS2Ntov3n/E/vntH1lVQ5XVFtRZQe90w8zSbTXx9QXrH7Ljj37bzLLzHeFUAm+FAZ4Vuc/vqQQmnSIXovLmD96Qaqmz++5rseXLB4XUXn42g8DUzbzLe0kP9bIyJVKj5AsBfZFVnpd8zPUiw1SGoAxnjV/GsgznqBU8mKI2I8H3B4EpeMZxbQGBiRPkgl67EnAmTJjgnNDmFoXEud7OEk8UBiZPHT0/7777bl9txx07dphe3eXX0ufj6NGj7eDBg44XVRQPp9Gpe9dcc42Tj4kCgXQIPPTk/2Mv7H3J2krarKAoO8KS29+Ct5ZawbP/144dzUaIVZOZVZvZucn+z2d5+HR+pjBiBtOZyahcqzDCw3bo0HAbMQIRLqhZQWDqhuyrr77qGA+dXaGDmgTqjQYB10DMN++lrvQlMsmgVtJSeQrplS2hVeEHXXdiEZii8X4JsxcITGHSjldbCEycIBf0ilWi6ltuucU5FU5l3bp1Tkhi1+eifqeNGb/zDWnDc9++fd1ufOmZ7YpbErui6N2r96lC98SRAoFUCfz5y9+2/9z2S6srrkv1lkCv6/X+Ddb+6I/sxPHwBaaCgmPW0aGwrp7zPxUUHLaOjiHd5GgKFE8sKi8pOWmTJ7fYG2+UW9++2RUsYwEsw04iMHUDTkfNSnCIUhx7hnPMbSkSkHAhMYVTeM4CUy4JGawyDMMumg/tBivso3NBYAp7JrLfHgJT9ucgqj1AYDqV4Fuflcqhp2cYxT8C2miRgKMT2lTWr19vVVVVCe0EiTzy0lGInF9FIeGvvfaak2C8pw1Pta33ggSuqNowEupuuukmJwE6BQLJCPxsy8/t/13/v62ud50OfotEKdo9y5r+7edWUxO2wCTvpWMp5VYqKDhiHR0K4espjC4SOEPvRO/eJ+3KK1tt7drBVloakUUVOoVwGkRg6obzihUrHEMtiiFC4SyN/GrFPXa4q5iRXxQSj1Zf7pWbKWyxVeKWitrtbDAjMOXfqkRgyr85T3XECEynSCkESZti8qrJxxDvVNdLutdJuFFY1+zZs+3NN9+0ioqKhEKPBCB5vT/00EO+5D86fPiwExZ39OhRxxaVuKTNnjgXCUwah067o0CgJwIv7l1rDz3xG9ZW1m4WpUwN+y625h88Y/X12RBJlVtphCVT2woKKk/naSrN80XWbL16HbP29lPeXBKXrr76lLjUO0s5vPJpQhCYupntxx57zPHaiFKixHxamGGPVYaP5lpCCuVcAvriIuM5zBPm1J5EBeWSkNAko9T90oTAlH8rFIEp/+Y81REjMJ0l5YZ561kmoSnsTYFU5yxO1yk34bXXXmsHDhxwXt2Fi2uTSs+ohQsX+jK8TZs2OafThfnc9aXjPVQisW7ixInn5LIKuk3qjx+BXUd3283/udjqi+qtoDhaXiZtBweY/eMGq6lJlgfJf+69elVae7vC43rODZzqdf73MLs1FhUds9ZWsTnFZ+DAKlu2rMh+8QudutfbrrnGbO3acsPJN5x5QmBKwFku0Y8//vh5oTnhTAmthE1A811TUxPJxJhhs+iuvbC/4OuLkvJAKZeEkpZqfmTYS2hCYIrKqgivH2Gvv/BGRkteCSAwnUtQoXL6Iq/nmsKlJHqwUZbZKhNLPXskiigHUk+hZ2I+depUmzJlSmaNdblr+/bttnPnzsiGu2UySDGaMWOGjRs3LpPbuScPCNS31Nv1/z7f9jZ8nLWT4nrCXHSyt1V/6y1raZEnUbiluPi4tbTIi7HnE+wKC49aW5tElvzaMC8tPWLDhxfYkSOF1tBQZNdd12qvv15uq1Y12de+dtK2bRtqMXcCDXfBeWwNgSkBQBkUzz33XFbyznicT27PgIA8dGRIZiPPUAbdzcotmXh4SSQSV3256e6lwST68qNdYzeniK5RXeqD5khGqoQmEvBnZSlkpVEEpqxgj0WjCEyJp8nlor9KnJfYREmPgBi6J8RJXOpJqJMdsWDBAvPrkJBPPvnEtmzZklPhjto0kjfY8OE6Qp0CgfMJ3PHIvbbpyDvWXNwcPTwdZmWNZVbxtdetvT15qJr/A6g1M+ViUshX96WoqMpaW5V/qedk4P73L8waxUGxk2dzDvbrd9TeemuQrVvXZF/+co2tX19u117Lcy/MWencFgJTAvJHjhxxkipGNVFithZLLrYr7xiFYCn3UtzzGwQ9P8ovIY+iVPOSiatEIvd6hb3ppdL1p2u4aw70b+2+S0zqHOIhYUkGqupDYAp6tqNVf7bygEWLAr1JRACBqft14YbM6XNUn6u5kMcnzHeBNhv1rEqWLsH1Grv33nt9655yL+k041yyQ7VJtGjRIjbzfFsluVXRV174n/bIzuXWUKyQpgiWdrOhHRfYwa+/ZHV1SvIddnKoRisqqrHW1p7zPxUXH7OWFgkvAyII0fkGYGaa4z4Z96+4uML69Suw6uo269NHOeqKrKam2TZsKLfZs4utubmDPEsZ0/XnRgSmBBy1c6RjYfGQ8GeRRbkWecpIZMJ7KfksydiWAKQ8VWKml/4vwafrzq7EIH25SXU3Vwa6+5JBr38nynXhJrKV0c37M/mc5coVCEy5MpP+jwOBqWem+iwVIyWK1hd8koCnvgZlH+g5k2xTRXyHDRvmeOf4VfQMXblypbOpkytFm0733XdfUp65Ml7GkTqBH7/zL/a/XvuONZY0pn5T2Fe2m40tGmNVf7XKDhwYfI73TDhdOanjHJKeJNe793Frbk4eShdOnzu30mh9+ui7QZNpr7mtLVmYYdVpEUpeSBLz5LUkz6x2Ky4+Ys3NI6yursM++qjVPvywzXbvbrWvfz2XvbbCnzEvLSIwJaCnuHfFv+fSzpGXRZKr97qnvnT1lMnV8Xodl76oyECUwevmSJKw5HomyQh3xSYZ3EFxldjg5mPyOibujwcBBKZ4zFM2eonAlBp1cZJnqD475QmainCSWs1cJZ6zZs2yMWPG+ArjkUcecTZpciGHluwE5U988MEHfWVEZfEnsGr3GvudlV+yptImsygflNhmNrnPJKv+uyds504Jv2GFX8lzv8YKCtqttbV/Us+fXr0UPSAvoUGRWByFhVXWq1eLzZ7d2774xVKrre2wb36zxWprE/VP/VZi9w4rLKyw+fNL7K23Wqy+XpENiogostbWfjZrVq1t3txzqGAkBp/HnUBgSjD5inuXFxNH/eb2O0NGoYSSXNohDHrGtAMuryV9WZEnU+e8HjpFR19gXO+mVL2X0u0zSb7TJRb/6xGY4j+HQY0AgSl1sm7I3MiRI+3gwYMI9amj6/FKfT4pPM7vU/uefvppp85kHlQ+DSPQaly74M477wy0HSqPF4H3Kz6weT9fZB1lHZ3T6URzEK1mMwZOty1/8p9WXS1PmaCTaDdbSUmtNTUpH1VpGoKRPJ3azExeVtkubVZcXGk///kge+ghjcHs/vtP2OOPS5xzQ+Sqrby8zZqaWq2xUdEREtH6We/e1fZXf1Vkv/u7ZTZ06BFrbR1sRUXHraOj0L7xjVL7y7/UdZSoEkBgSjAz69evd45IJwQnqsvWn34pp5CMt1w6BtgfMt3XIi8mvTckMilvVTYKAlM2qGe3TQSm7PKPcusITOnNjr7oi9ngwYOdz3Hl+tFzkCTg6XF0r9amigSg2267LbMKerhrzZo1zqaN38KV7x1NoUJtQGnTduHChSlczSW5TuDvN37fHrzsfrv5PxdZZftRKyiW10q0S0drh80qWmgbv/Jda2wMMlF9m5WV1Vhz86mco83N6Ybj1ZhZi5mVRwRoow0bdtK++c2+9vWv11i/fr3syBH17VSCbp3+9pd/2cfuvbfMtm1rsd/+7QarqtKYm+zii2vs448vsMmTj9ru3X2suPikDRxYYI88MsjxbqJElwACU4K5ef755x3Pllx4qEd36WW/Z8pxIKMHD6b05kJhcvoykihHUno1ZXY1AlNm3OJ8FwJTnGcv2L4jMGXGVx68EpiGDBliFRUVpATIDKMj1o0fP94uv/zyDGvo/rbly5efyXvoe+UhV6j8ifKcu+6660JumeaiRuA7r/2d/d/Xvmt9i/taS68Way1tjVoXE/ano6XDJn74Ffvwv37XTpwIwjuo47THUq0VFhZYW5vC8DJJhJ3aaXNhQtfJdqWlLTZ2bKHt29dudXVnBbqSkpP2139daF/9al+rrGy3iy+utPr6U3/v0+eIrV8/2L773Tp7/PFG+9d/HWhf/GJZmF2nrQwJIDAlALdixQonIWYuuCVnuC7y4jaJSwr50k4uJT4EEJjiM1d+9RSByS+SuVcPAlPmcyp2SmStzTR5l8juoaRHQPxuvPFGu+ACnSrlX3nzzTft0KFDWdvI8Wsk8pjThq1C6q+66iorL4+KV4VfI6SedAj881s/sm+u+0vrXVhsLaWtVlAUfc8ld3wdzR02/MnHbPerVwYUHtdsvXods8LCUmtpkbiUaUIqJQLXKW3+fialM89drx04sMoKClrt2muLbc0apdgos7o6CUXyQmqwW25ptJdfPvVdTOFwR4/qc6LRBg6sszfeGGJlZQW2dWuL3XHHqTA7SvQJIDAlmKNHH33U8WrJhcSK0V+C2e2hwuQ0zzKuybmV3blItXUEplRJ5c51CEy5M5d+jwSByRtRCQDyLpG4xMEm6bFUyLg2qR544IH0bkxy9UcffeScZCxRJs5FwpL4zJw506ZOnRrnodB3Hwis3P2s/ffn/8yONx23jr5K5hyvIoGp5dtvWn31hWZWHEDnlWupWhKLx7rrzUyvqAhMLTZo0HGbMKGX/dmf9bMbbuhtjz3WYD/+caMdONBmtbUl1q9fo9XUnPJauuuuE7Z6dbtNndpua9YMtgsv1AlylLgRQGDqMmPyanniiSeyll8mbgsoF/qrUAG9JDQp7xZCU7RnFYEp2vMTRO8QmIKgmht1IjB5n0f3hFDl1WNjLXWeElDETB5MfhV91q1evdrZ5IyzR5mEy5qaGlu6dKlzoiwlfwnUtzTY/3jx67Zi10qrK6yPRb6lRLPVdmCMNf3Dk9bcIIEpiCKBSQm6vQpD8l5SmJxXocqfMZaU1Ngf/IHZ979//ufAoEEVNmlSob37bovt2DHUJk4ssm9+s8Z+9rMG27lzqA0YEB8PN39o5U4tCExd5lJfXpWDiQdi7izyVEfSWWiSyESS91TJhXsdAlO4vKPQGgJTFGYhmn1AYPJnXiQG6Ch5HXqh3EyU5ARkM0yfPt3JweRXkbgk4SruG10ag/I0ktTbr5URz3pW7V5tf/r816ymvcZaeivxdHxL09r7rP3Zb1tTg1cBqDsGfnkwNVhxca21tERDYOrX74i98Ua5XX55kS1YcMzefFPpSU55Ky1efMw2b26xyspzk6a3t5vxGIrve0U9R2DqMn9KdvnGG2/EPu493ssyu713TxDMVhLr7I4++q3ri5CSjCMARn+u/OohApNfJHOvHgQm/+bU3WRRaBaHnCTn6nro+BVa+Pbbb9tnn30We3FJ5HSIysUXX+yEx1Hyj0BDa6N99YX/GXuvpc4zV/v9n1jrbp2CGFSS6WYrKKi2jg6vwlCjFRfXRERgarTLLquzrVuHWGGhcsoV2KpV5TZvXu/8e1Pk2YgRmLpM+L59+2zLli0ITHn2RnCH64YKkPg7ugsAgSm6cxNUzxCYgiIb/3oRmPydQ3meKCeTRBNE/O7Ztra2muyFO++805dyrVkyAAAgAElEQVQJkO25efNmh3suhClKrNTJepdccklKfLS5O3x4kEe/p9QNLvKJwLz/uNU+qNpm7WXt1tHWEatk3t0hqP7TjdbRcpGZBZUTqMmKiqqttXWYx1lossLCamtr81qPx24oFXrfE/a3f9vb/vAP+9jMmUdtx45Wa2wc4b1iaog8AQSmLlO0Y8cO08uvHanIrwA6eA4BvqxEf0EgMEV/jvzuIQKT30Rzpz4+s/2fS+XPUXJmeTFhCyXmKwHloosusiuv1IlS3oqeaatWrXLCE3PBc0y5THW63vz585OeridhbefOnabPeJ0wd9111zkcKPEmsPHAW/bA41+w2pI6sxqzjuIOKyiNbz6dxhd+y5pX/4G1N48NcGKqrbCwyQdhqNkKC0/4UI/XobZbQUGFHT8+wgYOPDX3/ftX2O23l9jDDw9y/v/7v19tP/1pvbW1jfTaGPdHjAACU5cJUf4ld/cuYnNFd0IgIKNau4dxP70lBFRZa0LGuHusdtY6QcOhEkBgChV3rBpDYApmupSPSbaQip6HueBV4ycphYBde+21NmKE9914reGnnnoq1ofLSFSSV5deyh+lvFQTJ050wtm7Fl374YcfOsKS1pmSmes6N0Rzzpw5Nm7cOD+ni7qyQGDpr+6x1w9ttIGFA6y64KTjxeR4MxXHT2hq+eBGa/j5d6y93r98a+dOiU7VqzCzwWZW4nG2WqxXr2PW3h6mR6CSivcxs875+07anXe224oVp8QklX/8xzorKDD7kz85dUJmUdEh+/a3+9u3voWo7HHSI3c7AlOXKXn22WfPPPAiN1t0KHACx44di/3pLYFDynIDCExZnoAsNI/AlAXoMWkSgSnYiZInikQDiUyFhUGFhgQ7Br9rlyiiz6SHHnrIt6rlwaR64+jBVF1d7aSVkKA0evTobg/J0QEdu3fvdsQliVASlrqelKf3s0IP77nnHt/YUlF2CLz40cv24BO/YWMGXmQHaw5aa1urdUhbiuGhgi1br7eGn/+NtdcFJTDVWlFRo7W2+pFAvNUKCo5aR4d38Tu1lVNv5eW1dvJku7W2SijSq94KC0/aH/9xH/uHfxjQbTXvvddqM2YUpdYMV8WKAAJTp+nSjtSKFStivYsUq9UXsc5qV007tjp2mBJdAghM0Z2boHqGwBQU2fjXi8AU/BzKs0T2Ua6EcHklpjxVCh1csGCB16rO3P/+++87wkvcQhIlih0/ftwR27rzcjt48KDt2bPHDh8+7AhLEtF6OqlQz3jltiIHmG/LK6sVrf34Ffviit+zpsJmaypqympfMm28Zft11vCzvwvIg8lP7yWNsM0KCipDEpharVevSnv99SHWt28v+9a3am3Nmia7+OJCe/TRgTZjRnGmyLkv5gQQmDpN4CeffOIk+I778bAxX5NZ6752apV7on//GG6vZI1a+A0jMIXPPNstIjBlewai2z4CUzhz44pM8lTJdxtJa27KlCk2efJk3+BXVlbahg0bYicwaWNOgtHixYsTslDaAXlnSSxK9WRerbVZs2bZmDFjfONLRdkh8Hdv/IP97evfs5aSlliGxrnUWndcY/X/9j1rr/c/dLOoqMba2xutvd3r6XFub9vN7IiZ+eHBJPGrTcFsZxZQSYm8o4qsuXmQ9e9/zL75zd72Z392NsTt5ZebbP58r2F+2VmvtOofAQSmTiw3btxoOski340n/5ZXvGrSl1jtHibKGRCvkeR2bxGYcnt+E40OgSn/5jzVESMwpUrK+3UKcZKYoJC5fN6IkaezvJcGDhzoHWqnGh577DHHS6wn7x5fG/ShMm3MTZo0yaZNm5awNolmSj2QjjeSBKZRo0bZ7NmzfeghVWSLwFM7n7HfW/VH1lrWem5qnmx1yEO7rbtmW/2/fN/aG/wWmPz2XtIg3TozF5gKC49aWVm71dW1WYeqc8QqxTc22+DBJ5zfnThRbDfc0GGvvlrugSy35ioBBKZOM/v00087xhN5BnJ1uXc/LjenwuDBSrBHiTIBBKYoz04wfUNgCoZrLtSKwBTeLCpMTienffrppyl7o4TXu3Bakpez1tyyZct8b1CJvlV/nE5Rk8Ckk98SJTvfv3+/bdq0Ke3xSMBUHiaFyVHiS+DTkwfsyn+5zlr6tsR3EKd73rr7Kqv7yT9Zh88CU2FhjXV0+Om95ApMh80s05PZ6mzKlAZ74YXBdvPNx23//g5raZGHUpmVlR2z732v1KZOLbKbb66yHTuG2uTJ5FCK/QIPYAAITKehamdOJ8jl865cAOsrNlUiMMVmqgyBKT5z5VdPEZj8Ipl79SAwhTenCodSnh15mMRJBPGTkMYuMeWaa67xs1pHWJIHk7yi4uTBpPxLDzzwwHkbsxKIlNNUSbwzSVyuxOFK9I1Hua/LLPTKJv7zNDvaqyr+HkwfzrK6H/3AOhr99GByQ9n8ODmu69QeylBgarLS0uO2fftQ++Y3a+3xxxts4cISW7++1WprB9ikSTW2a5cfichDX4o0GDIBBKbTwJWAcNu2bYTHhbwAo9IcAlNUZiJ5PxCYkjPKtSsQmHJtRv0bDwKTfyxTqUlf/CUe5Ku3rwSmK6+80vHk8rN89NFHpkTfqeYp8rPtTOuS4Ki1cNddd51XxebNm00eTJmOR95yCpG78MILM+0e90WAwBee+qI9u3+NFfRWeFV8S+tHM6zuhz+2jsaLfRtEMN5LbvfkwTTM0lP22m3AgCr76U/72/33l1p5eYX99V/3ty99qY/dcccJe/HFZvuP/+hvn/tcmW8MqCh3CSAwnZ7bV155xWQ4pRMnnrvLIv9GhsAUnzlHYIrPXPnVUwQmv0jmXj0ITOHOqQQWMZe3d5w8bfyipM+ie++9NyOvnJ76IA96cY2Tx45C2bQehg0bZnPmzDljPyth+bp16zzlk3LDMa+66iq/po56skDgXzb/m31jw19Ya0lrFlr3r8nWvdOt7gc/8VFgkvdShZkpf5H/CbELCg5bR4c8jVIPXxs48Lj91m8V2fe/f/5BR1u3ttq99x63Xbv8SkTu39xQUzQJIDCdnpfly5db375989JgiubSDLdXCEzh8vbSGgKTF3rxvBeBKZ7zFkavEZjCoHy2jebmZkdU0IEYCn/KpyKPHY35tttu83XY2tyUwDRgwABf6w2rMr0HJTbJ40ieXatXrzax8rJhq/oUjrl06dKwhkE7ARDYfGiL3f3Y/Vbbuy6A2sOrsm3fZVb7j/9mHU1jzazezPp4ajxY7yWzgoIK6+hQ6F3vlPvZp88Re/bZQTZvXur3pFw5F+YdAQQmMzt69KitX7/eEZgo+UkAgSk+8658adrl5bTH+MyZ154iMHklmLv3IzCFO7fus1I5mDLJrRNub/1tTcLahAkTuj0xLdPWXnjhBceDPs45QCUoiY9ySNXW1joCpNcSlLeY135xf3oELvi70dbWt+3UIWQxLa27rrTaH/x/VtCr3aygzTqalUC7NMPRBOu9pE4VFByxjg6dcpmOd1S93X57k61cyWFHGU4st3UigMBkZtu3b7fdu3fzhTWP3xoympWssryc4zajvgwQmKI+Q/73D4HJf6a5UiMCU/gzqc9gead48VAJv9feW9SJaTfddJMNGTLEe2WdatAmp9I0xD1xuuwoV1zy4zRmCVbyiho1apSvvKksXAKX/WiWfdZ20AqK4qswte2fbI3P/KGV3vFjazs8xpof+9/W2jAmQ5AnzKzRzEZkeH/y23r1qrT29lMnvyUvNVZS0mAlJb2strbFtm0balOm5Jd3anJGXJEuAQQmM9PukYzUfNuNS3ex5PL1CEzxmV0EpvjMlV89RWDyi2Tu1aNnt/K14IEc3tyKt+ylTBM4h9dT/1pSMuu6ujq7//77/au0U03PPPOMk6Ih38IOe4KpdTZ+/Hi74oorAmFOpcES2HjgLfv6y9+y3cd2W2Nxk1lhsO2FWfuJP37LrE1JtNP3YioqOmGtrRLb5GEUTCksPGptbRKXUonMqbOHHmqxP/mTvtba2mHXX0+IXDCzkl+15r3ApKNhH330UedEFMV7U/KTAAJTfOYdgSk+c+VXTxGY/CKZO/Xo2V1X12wtLY3W1lZgFRXarQ27yGboUEDC6Z9htx9Ee8nH0q9fk11wQYf1758N5kGMOXmdEjJlJ954443JL87gCp1iLE/6fBLtkmEKKudVsnb5uzcCxxqO2/9a/3/sl1sfsZbiltifIJeIRs2fP2dtJy5LK4m2W0+vXkesvV2JtFPxLspsLoqKqqy1VeFxqXxGN9hddzXZ008Pyqwx7oJAAgJ5LzAdPHjQ3nrrLR7qef72QGCKzwJAYIrPXPnVUwQmv0jmRj3yJtGaeP75S2zVqsvt2DHv+V5yg0w4o5g+/ZD99//+po0cGdwXpHBGknorEpguv/xyx6MmiKLDK9asWRPbRN9BMHHzfT3wwAPmR8hdEH2kznMJ/Nv/z955wElVXX/8997Une10UBREIqBGEEQsEVHBFruxJjZEigU1f0skscUYY0nU2KJGsUVFbNjFgiIiClho0qUv22d2+rzy/5w3u7AsW2Zm35t5b965ftZddu+799zfudO+75xzv38Ot835K+JiXINLVq671J5vAzfMgRLaF5mFZW0DQDWcjGsuVy0SCReA3U+E233WIAYOjGDVKj4hzjiP2G9k2wOmRYsWYePGjQyY7Lf3d1kxAybrbAAGTNbxlV6WMmDSS8n8GaehIYzHHhuEOXOG5M+iLLKSvn3r8de/foKePVO5O26RRXVgJr3unHLKKYa+V6ST5Ahk0SEW3JIKUJrcYYcdhl69jKtXY2WtVahYW7cO5Z4ylHpL4RRzUzvnq41f45bPbsWa+nWIOCOZcRcLOcJ/7ddQ43SinJim1QmIYi0UpWea16XX3e2uRTxO13RUV1ZGQUE1Zswow29/m05B8PTs4d72U8D2gOmdd97RUuM4791+m7/5ihkwWcf/DJis4yu9LGXApJeS+TMOfRBfuNCDu+4al8Gb/PzRIRcrKSyM48knZ2qnntmhdqUkSaD3CASYjGxr1qzBkiVLDIVYRtpvxNhUWH3gwIFa9Bi3pAILty7CnF/mYtaqd/FTxVK4nS64HG7EpBhkRUaBqwBl3lIUugtR5C5EmbcMe5fspQEo+n2ppxTr6tfhrjG3d1rSqnA1/vrl3/HK0hmI52k6XGsi+a9ZAFXq25genY6METidQUiS0dFCYYhiEIpCdaLabsXFtbj5ZjduucU+NwvS8Rb3zVwBWwMmujNChRXpWFVurEBtbS2fImeBbUCpBPShxutNv7iiBZbHJraiAAMm3hYtFaAP/LW1flx55fHw+/lY5WzvkEMO2YSpU+eipCT/IRO9V+zfvz+GDh1qqMzxeByvv/46ysrKuCZoo9JUh4kiuo4//nhDtTfz4D9Xr9SA0jur38O3mxfC5ylAFDHtP+1ktublY6kkXNMX/aiqO//d+HuX4IIoizjtV7/F/ePuQYknlTSq3RV6avGzuOOLuxAXE3mdDtfa3qi/aiGg7JH2tnE4ApBlKYXIorSH3u0CUayBolBl9dZrK3k8AYwbp2DWLK691Hm1eYSWCtgaMG3YsAGLFy/mu0X8uNAUYMBkjY3AgMkaftLTSgZMeqqZP2MFg2G88EJ/zJo1LH8WZaGVUC2mG2+cg+LiwrxO68pmmtbnn38OitL1eDhdhR4KTXWYzj33XO2UPbu015a9jscXPYXVNWugCCoSQgJxIQ7BIaSfldWaaCrgklxwSU788/h7ce7+Z+/oRVFJ1aFqaN/D9L1G+76lYSvW1/+C+qgf6+vWw+F0ICxGgNxk5eVuK8hO1F+zAFD7pG2Dw1EDWU61+Hbaw7e4gEBWFQCKlmrppDD69Qth6dJuKCzkA646qzRfv7sCtgZM8+bNQ1VVFUdC8CODAZOF9gADJgs5SydTGTDpJGSeDUPRDWvXKrjuutPybGXWWc5ll83DccdVoLw8leOwrbOuJkvptEK/348LLrggK8ZTTdCFCxfC5+PC9U2CU5rcEUccgZ49ja1bkxUHpzjJM98/h5vn/AUJd0IfoNTGvKqkokgphCwpWuhTJBGFz+0DBBUuh0ub2x8PJG0gDkEBU2Jj1JR9eN8u6qkxH/z/NweQKUUu3VYBoCsAKsBtfHM4GqCqUShK85S8BAShGl9/3RWjRnG9N+O9YM8ZbA2Y3njjDe0uEZ9OYc/N33LVHMFkjX3AgMkaftLTSgZMeqqZX2NVVjbgttt+g19+4SLAufDsU0+9hl69CvK6jiU9//zud7/L2nvFGTNmoKioyFYRO+3t3Wg0in333RcHHHBALrZ4TuasDFXhwCdGIO7TKjUb3+TGUnYczNKh1mqwDIFpH0BN9Ouw764dZAhCFVQ1269VFMVEwJpuAqgoLa3Bfff5MGECQ+w0Hcjd01DAtoCJ7kjNnj1bexHnxgqQAgyYrLEPGDBZw096WsmASU8182ssSl96//1eePrpw/JrYRZYzfHHL8HFF69GeXl+f1AJBoNaDSAqap6NNn/+fGzfvp2j6xvFptpUBQUFGDt2bDbkN80chzx9JFZH1iTrLHEzjQJKXU803Pk61NiANG2Kwen0Q5LaL7yd5qApdI9BEOqgqj1QWBjAhReK+M9/SlK4jruwApkrYFvAtGrVKixbtozrL2W+d/LuSgZM1nApAyZr+ElPKxkw6almfo1FHz4DgRD+8Ifz82thFljNE0+8jj328OR19BK5gSDm4YcfnrUULYJLVMKB0+SSDwJFUUCv++ecc46tip8/vOAx3PXNPck0OW6mUUCp7IuGu1+DGt87TZuCAKIAuqV5Xee7C4IfghDHsGEiFi6kFD1urICxCtgWMH322Wegu1J0OgU3VoAUYMBkjX3AgMkaftLTSgZMeqqZX2MFgxG8914fTJ9+aH4tzOSrOfPMRTjzzLXo2jX/74THYjEcdNBB6Ncv3ZSYzJ345ptvaqelOp12q6DcumZUh+nII49Ejx7Zjv7I3IedvXJp5XIcNf04qMV0/Bs3syggbxmA4H3/gxrfKy2TXK5aJBJ0qlsuTi6nPVSBadOKcNdd2YnETEsc7px3CtgWML366qtauLOdTqXIu92r84IYMOksqEHDMWAySFgTD0uAiVIk6AMXN+T8Lr4gmCdlo7LSj2nTxmLz5i68NbKowH77bcXNN89Hr175Wdy7uZQENwYNGoQhQ4ZkTeHvv/8e69ev5yimRsWpDtPAgQOx//77Z80HuZ7o2R9ewHUf3QCBTvkiLsHNFArIG4Yg+OAzUGPpRTCJYiUUheBOQQ7WkUCfPvXYsqV5se8cmMFT2kYBWwImOjlu7ty5/MJtm22e2kIZMKWmU657MWDKtQeyP39dXT1CIQckqf1ja5Lco/W7vU6nCvp75mwkvbvImc/Tkb672mHcPEk7Wo7vcChwu70oKvLmHHRRetyyZU7ccstJHYnGfzdAgenTX0X37vl/o47gRt++fTF8+HADVGx9SILqn3zyCdcJbZSHMg66du2KMWPGZM0HZpio7J5ecLgdUArolDduZlBAWjMU4ccehxJNJ6IxGUEEUIHv7N+gcbv9uPVWhxbBxI0VyIYCtgRMS5YswerVqxkwZWOHWWgOBkzWcBYDJmv4SU8rt28P4pZbjsHWrRyloqeumY2lYuLEeTjssG3o0sWb06iyurow/vOfIfjii0GZLYWv6pQCt9zyCUaODGmn8eZzI5BZWFiIY489NqvLfPfdd6Gqak4fY1ldcDuTUZoiRS/RaXJ2av0e2g8N8SCUIgZMZvG7tGIkwv99EEq4fxomJSCKtVCUnmlco19Xl6sCK1d2R//+HAqnn6o8UnsK2BIwffDBB5AkiV+0+bGxiwIMmKyxIRgwWcNPelrJgElPNfUZa8SI9ZgwYRHKyx0oLs5+yD8V/q2uDuCyy86BLLcf2abPinmUlgocffRyTJy4EmVl2fd/Nr1B7xcpLfTkk0/O5rT49ttvsXHjRo5iAkBpiqNHj9aimOzWBj16ELarlZwmZxLHJ376DaIv/ANyKB3AFIbTGYIk5SJFLYLRo6OYM6fcJAqyGXZQwHaAid4ozJw5E2VlZXbwL68xDQUYMKUhVg67EmCiwqdUk4ebPRRgwGROPxcUJDBlyjz8+tdVKC/fPZqJUotCoQjicQdEMVk7SlV3/aJ0AfpbcbGsLZIiRVJpdLLX7Nnd8Pjjv0mlO/cxQIEuXQL4178+QI8euShaa8CC2hiSYCYBjrPPPjt7kwL4+eefsWLFCn6tA1BXV4dzzz3XlnVT//TpX/D4T09B8GY/tSqrG94ikyUWHYfYjDshNaQDmKrpPEQA2S5SH4LD0YAXXyzFeefxe2aLbLG8MNN2gGndunXaXSEGTHmxf3VdBAMmXeU0bDAGTIZJa9qBk4BpDLZutd/da9M6pZlhRx21Cpde+gOKitxabSZK6wkEIli/3oNnnz0YNTXFcLnkxi+q4dT0c/I7/XuPPerw619vw957J1BS4u7w9Kxt24K4554jsGpVbytIlLc2PvzwW+jf39mhv6wuAL0/OP/887Nad2zp0qVaOQe730yRZVnLOjjttNOsvo0ysv+bzd/i7JkXIOQJZXQ9X6SvAvFvTkbirVuQCOyTxsB0A6USAKXIZSPilvYKnZQu4IEHinDVVb40bOWurEDnFbAdYCLJvvrqK9TU1OR93YDObw97jcCAyRr+ZsBkDT/paSUDJj3VNGasrl3DmDBhPgYProUgqPjyy754+ulRaRY0lTFu3Aqcd95yDTL5fJ5WP9AnEgmsW6fg2mvt+YHTGA9mNur48V/j5JO35z0Eodedk046KeUIu8zU3PWqb775Btu3b7f9e1Wqv1ReXo6jjjpKD1ktN8ayyuU4avpxUArV7LAJyymUXYPjc89E+OW7AaQXuSkI9drNF8DIVLUkWALcFA8MIIabbwb+/nc6vY4bK5A9BWwJmOg0ilmzZmlRTCLF5nNjBQAwYLLGNmDAZA0/6WklAaZp08ZgyxaOYNJTVyPGOu64FQgEgG+/HZzx8B5PSKvvdMghFSgt9ez2Abu2NojZs3tj+vQjMp6DL9RHgf3334CbbpqPkpICuN3urEb46LOC1EahFDkCHN26dUvtAh16zZ49G5Rm6nK5dBjNukOQ9oMGDcKQIUOsu4gMLX95yQxc+cG1UDwKBDenyGUoo66XxT45D5E3btgRiUSp35TqnTxxlb7v/LcoUgq4gGiUPmsSXIo0gh/6d5M/k/1b/0qOuetXa8tpAktOAASTCDBRi+NXvwpg5crsPW/pKjYPZlkFbAmYyFvff/89NmzYAK/Xa1nnseH6KsCASV89jRqNAZNRypp3XAZM5vWNkZYNGbIR48f/gF69ZJSWuuFwJE/AoVO91q4Frr/+VCOn57FTVGDEiI0YN24VBg2qhtfrQUGBK+9S5gj0HHzwwdhrr71SVKXz3d555x3tJmjTvu/8iNYcgbQfOXIk+vTpY80FZGj19R/dhFdXzETYEQaIG3AzhQJqVEX0vasR+/RPjXWVqLYSwaOm7/Rz01fz3yWBT9KZ9HdqKugQTkUBKLiJIpySUU7Jf9PfG//Z7JokmGoCWaoqQxSdUBSKqGoCSzulcjor8N//luKUUzwoL+egClNsIhsYYVvAREUb33zzTe3OKBUM5sYKMGCyxh5gwGQNP+lpJQMmPdW02lgqzjjjB5x55s/w+Xxa2hy1qqowpk8fgs8+G2S1BeWtvd26BUH1uI4/fj3o3l1pqTNv0rsoioYiaCiSJlvt1VdfRUlJSd5GhbWmI2UYEFAjsEYfoOk7aX/KKafkfRpmkx5ra9fhsncmYbV/DSLOyM5Al2xtPJ6nfQVqChGc/jSktUfnSCmCVs2hVrSDdL0QSkvjCIdjGDzYhSFDRLz8spFpejmShac1lQK2BUzkhfnz52PLli18BKyptmTujGHAlDvt05mZAVM6auVHXwZM+eHHzqyie3c/xo9fiMGD61BenqzNVF0dwpQpZyISsXcKUWd0Nera4cPXYerUBejSpSQvInAoimbvvffGsGHDjJJsl3HpJuhrr72G0tL06rxkxTiDJqGTIekUSYpUWrVqFaj2UlOjAut2aG+seBuTKTrGGYfg4ZQ40/lcBZRaNwJ/2WA609o3iMKhwigsDMPrVbB0aXf06sXRTBZzoqXMtTVg2rRpExYvXpw3d9gstfNMaCwDJhM6pRWTGDBZw096WsmASU81rT3WqFFrcdFFP6KsTIQoKvj44z3wzDOHWntReWr9JZcswIknbkNJifVLEVBaZnFxMcaMGZMVb1Ekz4cffmibG6CUFuT3+7VC6hS1NWPGDNDpcQSbKHKse/fuWdE9l5P86dNbMf3H5xFxRSE4GS7l0hdtza0mVKgrRiHwxFtmNK8VmyR4PGGt9tO4cR788Y8+jB69exqdRRbDZlpIAVsDJjqdY968eVrYPTdWgAGTNfYAAyZr+ElPKxkw6amm9ceiGqoXXvgtxo1bpy3mjjuOxdq1+f8B1Gqe22uvetx114coK6PTjFpvyToiu7e2fk899bwmVU0lSdIisU488cRUL+lUv8rKSnz99de2qRNK0Uq9evXCoYfaDxZvDmzBZbMmYknNMkRdUU6J69Qjx9iLxaAXwTdvRHz+ZGMn0ml0UazA739fgFtvLcKAAckahtxYgWwoYGvAVF9fj08++cQ2d4iysaGsPAcBJjoKt703tlZeX77YzoApXzyZ+joYMKWulZ167rNPNa655it4vQlMmkQf/IvstHxLrPWBB95CMOgBHYSWZEmq9l0Qdn5PQqPdf7+z/+5/E0UVLlfy901j7hy7+e92jr2zHxXQFXYUz6WftSu0Irs7f6ZP+skCu/Q7FQ6HgosuOi8run/11VfYunWrFs2T742il+j9ONVZKiqy12P4/dUfYZDyS7kAACAASURBVOK7VyLuTCDupALQ3MysgFLjRvDhj6BUZa8WW+Z6hHHCCTF88AHXW8pcQ74yUwVsDZiocOB7772nhT1zYwUIMJWVlWlFJbmZVwEGTOb1jVGWMWAyStl8GZeKnAYA9MiXBeXVOkSxCoLggSybA5bsBFwKCFQ1/Tv5s9r4u6afCVBRvwT22SeIb7/ta7hvqBbR22+/rb03tcMJchS9RKlwhxxyiOHammmCO774Gx5f+JQWtSS4OCXOTL5p1RYZULZ3ReCupaY3lQwsL6/Giy8W46STkgdjcGMFsqmArQEThTzPnDlTgwrcWAEGTNbYAwyYrOEnPa1kwKSnmvk4Fp2oUwmgVz4uLg/WJEEQqqGqdDOv7XQ5cy80itGjI5gzx/hogAULFqCiosIW9UEpeqmurg6nnXaaVuDbDq06XINL3r4CP1T9iJAjBPA9TUu4XY2pkOefheCMRy1gbxwDBgSwZk03C9jKJuajArYGTOTQl19+WQNMnBaVj9s7vTUxYEpPr1z1ZsCUK+VzNy8Dptxpb52ZKwD0bExnso7V9rG0QSs2G4sRZLJi3csQpk6V8eCDxkZh0fuQ2bNna6lxdnhfSqfz7bnnnhgxYoQtHgqfrZ+Dy9+ZjBDCiLs4Jc5KThfqfQi+9AASy043vdmFhfW49143pkyx4nOt6eVlA1NQwPaAiY6BpbsmnBaVwm7J8y4MmKzhYAZM1vCTnlYSYPrzn8dg8+aueg7LY+WRAoKwHapKR7pb/8SyPHLLLkvxeiu1FLRIxIp+CuCee0TcdJOxNYLmzJmj1SPyevN/HyuKop0cR9FLdjhs58FvHsHdX92LuDvOKXEWfJJT6lU03LEKasxYyNx5aWR4PFWIRjmit/Na8giZKmB7wDRr1iwtx90Oee6ZbhK7XMeAyRqeZsBkDT/paSUDJj3VzM+xvN5qLXopGmUIaV4PR9CvXxC//CIBID9Z57hsj6caEye68dBDxn24pKLe8+fPt02qGEUv7bXXXjj44IPNu2V1sGxN7Tqc+NKpCCthhB0RgA/z0kHV7A6hSirUX36FwD+/zO7EGc3WAJ8vjOHD3Rg92olBg5Jfw4e7MhqNL2IFMlHA9oDp/fffB91FcTqdmejH1+SRAgyYrOFMBkzW8JOeVjJg0lPN/ByrW7c6JBJx+P1UI8c64CI/vdH2qgoKajFypIr58yXE410AWOVDTwRHHx3F558bV4OJ3o9SbVC3O//3L73vDgQCOP300/M2WmtrwzbcO++feHHJ/5CQJYilXGzJqs93alRF9N1rEfvsZossgSB+8quwMAEqpP/vf5dg0iROmbOIAy1vpu0BE+W604kddnhBt/xuNXgBVGiytLSU0yUN1rmzwzNg6qyC1rueAZP1fJZtiz0eP04/XcE77wDhsHEQINvryr/5wigqiqBXLwVbt6oIhymSyRohHR7Pdixc2BUHHKD/Dcm1a9diyZIleQtbmu/jUCiEeDyOQYMGYdiwYXm1xSVFQkM8iH/MewBPfPcUPD4P4s44lIDCgMnCnlZrChF88iXImw616Cpi6N07gK1bu1vUfjbbagrYHjB98cUXWr67x8PHOFpt8+ptLwMmvRU1ZjwGTMboauZRGTCZ2Ttmsa0GgwerqKpSUF1NJ8PmfxSIWZTPzI4wHI4ARNGJRIIgk/mPafd6GzB+vIpHHtE/Te7111/X3ofaIZqeXsMTiQTOOuusvHrvvaJ6FY58ZgwIMnkKPEg4EztOiFP8DJgye54wwVUqoNR4ELj1FxMYk7kJFD16//1eLvyduYR8ZRoK2B4wLVq0COvXr0dRkbGFG9PwCXfNkQIMmHIkfJrTMmBKU7A86M6AKQ+cmIUlFBVV4uKLPXj2WYWjmLKgd+enkCGK1VBVQFXpBECzNxk+XzVqa3vA49EPiC1duhRr1qyxRfQSeZhu6lJR71NPPdXsDk/ZvocXPIpb5/xV46RCobADLDUNwIApZSlN11FNqFB+OBoNz75iOtvSMyiGnj0DqKjgKKb0dOPemShge8BUU1ODzz//HC6XK6/upGSyGex+DQMma+wABkzW8JOeViYB09HYvLmbnsPyWHmnQBgHHRTB5s0yamo4iska7g3A5ZKRSFgjrbGwsA733efB5Mn61DKhEg1vvfUWSkpKbHHYjCzLCAaD6N+/P0aOHGmNLdqOlU8u+i/umnsPJFFGRGy7gDcDJuu6Wg2rkBaPQ+SVf8DtpvRYF6LR5HeAvlsjxZc84PPV4r772o5i2m+/Khx0kBNHHeXGPvs4cdJJnN1j3Z2bW8ttD5ia7qZ89tlnEAQhq5BJpdt23EyjgN8fgNdb0liDqX3fCCnevEylX/t9dtrR+bHallrPvWj0WHTyDAHhgoIC0+wdNsRYBRgwGatvPo1eVlaDE05wYNYsqu9jDWiRT/qnv5YAAHqdK03/0pxcEcPAgQ1YtUof2L1gwQJUVFRk9b1nTmRrnJRev/fdd18ccMABuTSj03M//+P/cMeXdyGsRBB1RDtkDBpgKsyjIt/Z/PiS43MAqMC39P418P04GYmEAklSIUn0HZBlFfSeVxCcUNUm4ETf6UNC0weFJrFS/U7bs6lvvHGv0r+bvpr+Tv8m0J1qBk4CQBxlZSHU1fXY7THw6qsRzJwZxTffSNi8WcLIkR4sWEAHMXBjBdJXgAFTo2Zbtwbw2WfvIRRyQVV3pwdtsaCWH/rbZ0YdU4nOMqf0r9/VplSvp37prb39zZnqvK3VaUj92l1taHldUVEc119/GMLh3Qt4ZjpHy1XrNY728pLCC/xTT82Fz0cnSbTfCK52tnVmjHSupdNnvF4vA6bOOsxC1zNgspCzcm5qDN26+aEoQG1tIQD64mZeBQgwUdO/rpFRay4pqcLrr5fguOM6d3efTq795JNPUFxcrN3gzPdG0UvhcBhnnHGGJWtNERy7++N/YMbGN1Av+TWwJDhT8xsBJkFMra9V9kE29iy93xMFEaD7ifrX1k9JagJMysdXouHDv7TRX9lxYlvy5DYCOfS9CSg2+b25/1v7XfPh6e9y41i0+CZg1RxcxRovSA0CiWIlunQB6JDKLVt2B0zNZz/jjHq8804UktQrJY24EyvQUgEGTI2KLFyYwLHH1iMQ4NzU1B4mFQCoZkJ+vWCmtnbr9HroobcxYIAzr0LvOUXOOvtPL0sJMP3lL0dj0yZ9ogb0sovHMacCRUX16N49gfXr6Y15qnd3zbmW/LeKABN9ELOSn8I47bQ43nqL0jAzb1Sewe/326b2EgGagQMHYv/9989ctCxfSdEpGzdu1Gq1btu2De8HPsas4PsQfXkUjZRlTdOdzpFwQIpIEKjuWeeYbrpTa/3VmApl9kQ0vH9HRtdnflEYohiGorT1vocAEz1/pvq5VUVxcR0uucSJhx9uH+jPmhXFuef68dprpfjtb72ZL4GvtK0CDJgaXf/yyxFMmRJFfT2H1Kf2aGDAlJpOue310ENvYcAAFwOm3LqBZ++kAgyYOimg7S6nO7+VKC72oKEhtbu7tpPINAuuazzxz1qRZg5HBdau7Y69986s/sqWLVtA6XFU7NoOTZIkEGCi6CWHIzPNsqnT9u3bNahEcIlS8kVR1NIYX970Gt4OvgfByzdXs+kPKrRNtZAIMmVbew0wfXYZGt65O5tLBtAAh0OCLLf3uXQbAIoySnU/KigqqsPEiW7cf39xm+tJJFR4vRX4/e99eO45q6QvZ9k9PF27CjBgapTnjjuCuP12yjlq+wHHe6m5AgyYrLAfGDBZwUtsY0cKMGDqSCH+e0sFPJ4GyHIYkmSF08ns6z+XqwqJBMEla4EWjyeAa68VcM89mb1nfO+990ApY27KV7FBo2LmgwYNwuDBg027WjrdjoDSunXroKVmiaLmH/re1Bgw5c59qtQImZwCBF+qQKXz9mqA6YuL0PDWvZ0fLK0R6hsLiLf9HCMIdAonRX+mE2WkaMW+p0714u67244cHTWqFsuXJxAI8GtoWm7jzpoCDJgaN8Kpp1K+KcVecuHg1B4bDJhS0ym3vRgw5VZ/nl0fBRgw6aOj/UbZ3lg8Op033/ZTKXcrpkizqkYfWe29l4QuXWpRU9N+LZPWtF26dCnWrFljm9Q4il6Kx+M4/fTTd4E1udt3O2emqKomqBQIBLQoJaez7bICDJhy7DUFUEMqVEWFWJqdNEU1rkL58nw0vPGvLC++FsmcwLaiO4MAqP4TtXRr2MlaJNO0aV7cfPPukEmWgQkT6vHii1F8911XHHRQjiutZ1l5nq7zCjBgatSwoKAC0Sg9yKxUB6DzGyDzERgwZa5d9q5kwJQ9rXkm4xRgwGSctvk9Mr1Bpw8hnauVk98a5W51Llc9FCUKWSZIk50Pi3qutqSkFo89Blx4YWppmFTPZ9GiRVi1apUGMigypq1CyVb/fXOdKXqJIpcogsksjaKVFi5ciMrKSi1NkdL2KBWuo8aAqSOFjP87RTI5og4oRU1wxdg5NcA073doeO3fxk602+g1jXCptRskElyuau0ku+TBVKlEGRGQIlhFdZso7U1GWVktbr3Vh+uuS0Ksn36S8NRTYfz3vxEALm38225zY9o0/mycZedbfjoGTI0ufO+9GM47L4BgkIqpZS/00ro7iAGTFXz38MNvYZ99uAaTFXzFNratAAMm3h2ZKOBw1GvHSANcWzET/Yy9RoEgVEJVCf5ZM8JsxIjVuOqqxRg79jfo06dPm3JVVVVpaVcbNmzQIEYsFtM1kofAVUetrT70+4KCAg10UVoYfdHvmvqn+r29E8Xob2eddVZKAKejdejx902bNmH+/PmaD4qK0vvgzIBJDw90cgwVUBoUiCXZgdIaYFo8Dg3PP99Jw9O9vCm6c/c0WkrRnTKFPquqePDBMFSVUozbjmLyeoNwOkOIRl2Q5RhUtXejMRJKSupw+uku/PCDjPXrZTQ0UDQpjUe10mIYMiSIZcu6pms897e5AgyYmm2ACy6oxxtviIjF0g01tOMuYsBkBa8zYLKCl9jGjhRgwNSRQvz31hQoLq6FLCsIh/n0QfPtkBqIoguKYt33WyNGrMM113wPt1vCgQceiCFDhuyQORwO45dffsHatWu19DCKkGlZz8cMPqmtrdXgEsGWpi+CSk2/o+9NXwSfqG5U07/J/o5+prEoRY6g2tChQ7HffvvldNlLlizBihUrNKiWSsRSS2MZMOXUfTsmVxtUCAUC4DTeHiowriw7DA1Pvmn8ZLvMQCne9NrVsig+RW5tx+bNPbDHHg706rUdlZUEhgkMtRatG0bPniFceWUB7rwzCLfbgXC4+clzEpI3Ywi2Uu2xAAoKvAiFKKLPCaezDpWVPVBenh2gl2WReTqDFGDA1EzYqioFe+9dhUiE7nbao/Bi5vuKAVPm2mXvSgZM2dOaZzJOAQZMxmmbzyMXF1MKgYxIJJX0gXxWwmxrC0IQolBVa4M/AkxXX/0TunZNRiV169YNe+65p3b6GEUteb1erZ4PfZm11dXVobS0VNeIqtbWSmCKQBtpMWzYME2nbLd58+aBTocjvzQv3J2OHQyY0lHLuL6OiAhJkLNyopwGmFYcgoYn3jFuQa2O3NYJcRR1WImPPy7Hb35Tg969RVRVEchtLVUuCp/Pj88+64JDD3VhxowoJk6MtDgxnSIgQygsDGPUKCfOPtsLn0/Ajz8m8MQTlCoHrdC3BQ5/zLJ/eLr2FGDA1EKdxx4L45ZbIvD7ORyw/YcOAyYrPLUwYLKCl9jGjhRgwNSRQvz31hQoLKzSUn4iEbpby3dfzbFLYgDqGu/Mmxe8pKLVIYesw1VX/YQePZIpflQwmvYbQRSrnA6XLcDUpGcikdBAU5cuXbSIpvJy49NXGxoaMHfuXA0CUuRSZxoDps6op9+1dLIbgR+xyPjndQ0wrTwYDY+9r98COhyJopQoRa61myMyeveuxdat3eHxVODiiwvw9NOUJkeAiU6cayoKHoco1mLWrHKcfDIVCwf+9rcg/vznphPTZXg8YShKCKed5sVNNxVixIhd65C53RW49lof7r3XupGmHUrNHQxRgAFTK7IecUQtvv66vcr9hvjCYoMyYLKCwxgwWcFLbGNHCjBg6kgh/ntrCni92zFoENWWoDfcyTfY3HKlQBSFhRGEw1T/gwrMdu6Dfq5W0XzeloDJDDala0O2AVOTfQTjCDT169dPA01NQI4gENnUq1evdJfSav8tW7bgq6++0oqqU+RSZxsDps4qqM/1VOhbjIpQizquP9bZGWkuZdVBaHjko84Olcb1CQD1AJqnsjVdnsCQIQH06SPg22/j8HgE9OjhwMqVVPBbgizTNSp8PjqEoFgDUE0teWK6E0VFMqLRCCZP9uH66wvRr1/LNDxo0U7nn1+HurpeKCnh2sRpOI+7Uvq0mkp1QJtJ9eSTYVx7bRCRSPrHz9pHKgZMVvD1v//9Fvr35yLfVvAV29i2AgSYbr31aGzcaO2UGvZxNhVQ4HZX4eST3XjzTborm14x32xamr9zUXpGpDF9TITfT0WkfYjH8+Nu+MiRa3HllUt2RDBZ0Y+5AkykFX38IKBEp8wRYKKfKfqL0ukOO+wwDT5l2mgMOrGPCqsTWMqk3lJrczNgytQjOl+nNBb6Ls1CBBMBpjX7o+HhT3VeRHvDRbW0NaC1bJoYRo0KYd26BPbZx4mffkrgxhuLcPvtEkpL41AUJ1RVwe23F+CPf0xGM9XWqhgzpga//CKDzgS45ZZCXHllIYqL2wdHVJv4f//jU1iz6Pi8mYoBUyuufOONKK64IoyamtSOns2b3ZDWQhgwpSVXjjr/+99von9/t1ZgNF8ahbvTm9DOhrrnix52WAcDJjt42Yg1UkpMvfbhMhDg13MjFN51TIomCMPjoeiUhHZnPZGgO+luNDRQXUuKIuv4KHjj7dRnBgZM+ujYVJuJvlM79NBDMWfOHPTv3x+jRo3qcBJKuyNQRgXLqfYVfaci61SAvLi4WNf3PwyYOnRH1jooAUU79FtLkzMywEYC5HX7oeHBOVlbGz2PAvR4aA3uRHDKKTG8+25Ee4699tpCbNki47XX4thzT1F7zh01yoVXXklee/zxtfj00xj69XNi2rQiXH21H08/XYrzzrN+FGkWHcJTpakAA6ZWBKMIpquvpjxxCuPm1roCbRWfY73MpAADJjN5g23JVAEGTJkqx9d5PA2QpDBkmQt9G7cb/HC744jHZYgi4PG4EYkQTCKolD9AqaV+ScC0FD16WDf9MpcRTE16UrQRASEqNj5o0CAtmqmiokI77Y1+d8wxx+xIb2tKoSOIVF1drcEkSrdrOqGPoBLdgDLqphoDJuOeRdIemcoUxaDVYqLT5ASfQZRJBpT1+yLwz7lpm5j5BQ2Nl1JNpZYthEmTJMybFwcdTrVtW08tMunNN6O47rqm+ku7XnPKKbU4/XQvrrjCD0UpQlFRGMuXd0Pfvvlz8zlzrflKIxRgwNSKqnffHcS0aU1F0IyQPR/GZMBkBS8yYLKCl9jGjhRgwNSRQvz39hWoBkD1VzhNTv+dQqcM+RuLy+Y3UGqp3aGHrsWUKQyY9NhTBJgIDFHaHH1RsXQCT9To3xSJRKl0FK1EMIlAktEwqbV1MWDSw9s6j0HbhECTpGo8WyjQGTTJgLqxH/z3zdfZ8KbhqN4SgZ7m6X70nEpw3tfKnAH89a8i/vzn1F/PJk8O4IUX4giFCECpcDop+imBYLDtWmd9+1bipZfKcNRRfKq6QY7P62EZMLXi3j/+MYB//pMe7K2T4LzeESkvjgFTylLlsCMDphyKz1PrpgADJt2ktOlAUuOJPFTDK38janLj3FotWkSW7RfxzYApOzuOoFLT6XxGRSaluhIGTKkqlYN+EqCEFYgOMcll9OJMCqBu6gv/P741YFFUpLsWBQVUo06Gz+eA0+lAKKRAkih6iT6LEoCSUFaWQDQqQVFUPPhgiVagO5VWXr4doZAKh0PAvvs6ceCBThx8sBPl5QLGj297jH79qtCrl4hvvuFT1VPRmfvsqgADplZ2xCmn1OPddynkmfNT237AMGCywpPJI4+8iX79uAaTFXzFNratQBIwjcbGja2dqMLKsQKpKEA1LahoKu+hVNRKtY/DUdkIl6ybJpbqWlv2O/TQNZgyZRmnyGUqoAWvY8BkXqcJYYGCc7TINkmSIHgFCG4dKBMBps294b9ncTuLl+B212lpwfE4Rcum8nxIoVdhHH+8jA8/LEMiAWzaJOPJ76bj4UtPRjSqol8/F4YOdeLQQwkMuXDAAU7stVd6aW10Gtzw4S4MGNDxdTNnRhEIKKirUzFzZgSLFkn4+uuuGDGCb8yYd+eb0zIGTK34ZdSoWixYwMcat79lGTCZ8yG9q1UMmKzgJbaxIwUYMHWkEP+9YwUo7b0SANdi6lirVHs0RYb1TvWCvOo3atQaTJ5sfcBUVlamfSjn1rECDJg61igXPcSICEVWdmZBU9BPrDGKiViPsxNW0Yl1W3sgcPePbQwSgigGcMMNRejWTcTjj0dQVaVqoCkWo7Q3emzJKCuToSjJr1BIRteuDpSWijj2WBf+859kBGj5P3prj8VhjrPx6R8f7oTR6V/60UcxnHQSRaQKUAiqqcn01GHDXFi0iE/wTV9Re1/BgKkV/w8eXI2ff6YHOxPbth8eDJis8NSRj4ApGAxqKRl8ipwVdqA+NjJg0kdHe4/CgEl//1Mh2mDjUdr2q9MxatRqTJ683PIRTAyYUn9kMGBKXats9RSiAgRZgFJIVb93bWpE1TLMHG4HFE/y1Lm0G6Xe+d0I/GVDi0sllJQE8KtfqXjssRIccsjOz4w//yzh5ZcjmDkzhqOPdmHvvR1a5BF90c977NF6NNH6+l/Qv6xf2iYadYEkAeGwipKSTIQzyioe1woKMGBqxUvdu1eiuppyTjsOJ7SCk42xkQGTMbrqO2q+AiZRFOHzpZZ/rq+iPFouFKioCOK2247Exo1tF6TMhV08p5UUoA8fVRzBpLPLvN5q7Y58PE53uO31nokBk86byQLDMWAyl5PEuAglpgCtHbbWzFQlpFAZo2TanCd1WCJGXJDCAqLv/wnx+ZOajRiCw9GAO+4owrRpqRfbbqnele9fi0dPetBcorI1rIAOCjBgakVEj6cC8TiF0af+JKSDLyw2BAMmKziMAZMVvMQ2dqQAAabbbz8SGzYwYOpIK/57WwowYDJmb0Sw554NqKkREYnQjTn7vG867LDVmDSJI5iM2VfmHJUBk3n8osZVCDEheR5T8wPY2jJRAsSYCFmRtUNFBVfbz1VqQgX8hVBXjUHDm3dDDfVoHFXWopYGDlTwxBMlGdcmem/VB5jy/lSIggOrrl4Cl9iZHD7z+IQtYQWaFGDA1GIv1NcroAgmSeIPMu0/TBgwWeFp5NFH38Dee3u0lLJ8aZQixxFM+eLN1NZBKXK33TYaGzZwgebUFONeuytABVWrOYLJgK1RXFyJYcOcmDcvAVm2T40rBkwGbCaTD8mAyRwO0gBQBBB8Qtr1ldSYCiEuQHAIUL3qbnCKwJXiL0DkhcchrTmh2YLDcDoDWtTSLbdkFrW00b9JA0tzN8xD98JuWHP1sjYFnbH8dZwz5CxzCM5WsAJpKsCAqYVga9ZIGDq0FqEdtDpNRW3TnQCTPQt7WsnFDJis5C22tS0FGDDx3ui8AjJEkdK57ANAOq9ZqiMEccQRMaxaJaKqqjzViyzf7/DDV2PiRI5gsrwj01gAA6Y0xDKoqyqpUEMqxAKRDm3LuKlhFTSW0+NM1mdq1lwNBZBn3o/Y8mMQCnlRWhrBgAEKnnqqBAcfnFl93rvn3ov7vv6XNssx/Y/Gp+s/xytnPY/D+x6GEk8yx2/h1kW4YfY0fL/tB+xR0gfLprR3cl3GS+cLWQHDFWDA1ELi++8P4qabglAUjmBqf/cxYDL80anDBPkKmBRFgdNpjpBiOmUjX07gobWYsYXDCdxzzyHYtq39QguZmJ/uNbJMRS/plBWOpjLjXmnbJgmCUA1V5dd2/f2mQBC2Q1WpLl7yNCQ7NAZMdvDyrmtkwJRjn8uAElS0OkpUT6nTjep+RwTIspysz+ROjimGRTgUEdcmVuDPf27A3/5WjD/9KbWopZgcQzQRRUSKIipF8cGaj/DYd09ie6QSJa4S3HPsXzHpvashCRIKnYWQJAkK6Ng2IKEkMLjbIPztmNs1CMWNFbCqAgyYWnju1FPr8c47hMS5gDADJqs+rHfanY+AiVZHaXJmaYlEQoNdekMmvcczi16Z2LFiRTGqq5Nv7pKnae8EYc1P127rZ+qfSr9Uxvb7nXjyyX6QJI7gzMSXubumCTBRLY1UCnbkzlIrzuxyVSGR8KLDartWXFwbNh9++CpMnLiCT5HLI592tBQGTB0pZOzfd6TG6X2qWQOgelQNMFGKXDexK764eLYWRVRdreC7+tkYN+A4OISd5Sae//El3DbnLu29RVyOQ1Kk5JcswyGKcIr0vlAEASevy4NDeo/A06c8hmOePxGb41u0l6FC1YdwJIxx+47F0Xsfhd5FvXD6oFOMFZFHZwWyoAADpmYiV1Qo6NOH7sLRHU4dyHgWHJi7KTiCKXfapz5zvgKm1BUwvmd9fT2KiopME1Fl/IrtPcO2bU5MnHgAEgmOhLHWTkjA7a5FPF4GwGMt0y1grSBUQFULbBXBdMQRq3DFFQyYLLA9dTPx2Q0v4KPwp/pEz+hmlc0GCgKqS03rNLj2FKKaTIgBQpEAVVHhiXnw4e9nYVivg7TLfqz4Cce+cBIScgJH7HUYzh58BsYOOBaXz5qMBTXfQXAKOz8ytvzoKAGOqIhJIybgrjG349gXTsQPlT/B6/CiV2FPTDx4PM7Z/2yUee0T+Wmz3Wrb5TJgaub6Bx4I4fbbEwgG6Q0ot/YVYMBkhR3y2GNvYK+9KcwscQAAIABJREFU8qvIt9l0Z8BkNo8Yaw8DJmP1NW70BEpL6+D3U3RyaqkOxtmSbyPHAdQAoOiw/DlQoiMvMWDqSKH8+/tTv0zHp+E5EAr4JnSuvEsRRmJchFqkQ0o/1fgOifC4PYg4IhDCAs7b/3cY0GUfuB1ueJ1eOAUHrvvoRgglglazqRA+JOISYlIMYonYfjyCSoDJgW6erij3lmNlzSpccMC5+P2vz8eoPUfmSkKelxUwXAEGTM0kHjCgGuvWUY0PvrvZ8c5jwNSxRrnvQYBp77292qlr3IxRgAGTMbqadVQGTGb1TEd2xdG7tx+U4hgO26cQdUeq6PF3h4NO53NBlu11Fz4JmH5Gjx6dqDSshwM6MUZtbS3Ky8t1T/HuhEmmvpRT5HLvHoo4EhP6ACZX3IWenh7YFN0Mn+rDOYPPwotLXoYkSslM6kaG5RE8iHsJpDdrdDBpezxdBVRZBWTAITm0WktTDr0Cfx/z19yLyBawAgYrwICpUeAvv4zjt7/1o6GBC7emtucYMKWmU257MWAyXn8GTMZrbKYZGDCZyRvp2BLHvvsGsG2bwqfEpiNbh30lAASYuiHt88I7HNvcHY48chUmTGDAZG4v6WsdAyZ99Ux7tMYi32Kh2PmnGxkoiBcgFA+hwFOA4/sfh/dWfwjZK2c2NtXpllW4VTcKBC/84QAcDgckWUKRuwjH9BuN246ehn27DEh72XwBK2A1BRgwNXrsggv8ePllQtEcOp/aJmbAlJpOue3FgMl4/RkwGa+xmWZgwGQmb6RjSwwHHRTEypUSolG6kcRRnemo11Zfp7MGguBAImG/0gIMmPTYQdYagwFTjv0VAlRBheDrfIpiYdyH0waegtdXvIUj+h6Gz3/5AkqBkqyplEqTACo6XuouhXbYi+CE2+GCKDhQGaxEobsQp+x3Mv542DUY2GXfVEbkPqxA3ijAgAl05LSK8vLtiMfpTad96gd0bhczYOqcftm5mgGT8TozYDJeYzPNwIDJTN5Ix5YGeDwh7L+/G4sXF3IqfDrStdmX8ke2A+iqpcjZrR155EpMmLDS8ilyXbp0sZvrMl4vA6aMpev0hY64A0pc0aX2EoGh/Qp/pUUvCRCwyb8ZKETHcEmGVoepWCxGJBbBkG6DMLzPwfixYgmWVC5FQklgZJ9DcOvoP+HIvQ7v9Jp5AFbAqgowYALw9NNhTJ0a47oMae1iBkxpyZWjzo8//jr22quAazAZqD8DJgPFNeHQDJhM6JQUTSoqqsevfiVj8WKqs8jRyinK1ka3GAShDqLohizbE1D85jcrcfnlDJg6t4+sdfVzG1/CB6HZfIpcDtwmRkUokqLLU7c36sW4/sfhggPPxXkz/wC1QIXgaj1yiYCSW3HDrbhQ7C7WTpJbXbMO4UQIa2rXwiE48OteB+CcIWdj0ojLc6AMT8kKmE8BBkwAhg6twY8/0h1Nr/k8ZFqLGDCZ1jXNDGPAZLyXGDAZr7GZZmDAZCZvpGuLDIejCi6XG9FoR1Ck5QlFqf67eT/6ueW/yeam37XXt2ltbY3R/O/Nx2zv55bXtPVvql7bqw1xE3A4/JBlqr1EkM6+oI4BU7qPP+v2/7j6U7y0dQZiSgyqqEIs5hTbnHgzCKhOtVOAzy25USqUIhD1IyrHtI9+grsZXKJaSpKKErEYoUgIe5TsgUKXD/5oAFXhasTlZLHvEweOw+XDLsVx+xyTEyl4UlbAzArYHjD98EMCRx5Zx0U/096lDJjSliwHFzBgMl50BkzGa2ymGRgwmckbmdgSAtAAQfs8Qf9TobZ62nXTB472jsJu/W9CcnCt7fwx+TtVFZr9LmlDyz7N/91sKO2kL/r3zq/kmImEoH01zthClOZ35dv6uUmL5KWiGIIgqJDlHs3GIjhXD1mOw+EohCzTibsp1irJxE0WuOaoo1Zi/HiOYLKAqzploizL+HTbHMxoeANBhDT4IBYxYOqUqBleTNqr4Ub9M3GBAigNCkRBxJvnvoo5G+biye//i4gYgaqoKHeUoTZUpz21CaqgRf/X3rgVAx7eHyfuOw6j+/0Gw3sfjH3K+2W4Ar6MFbCHArYHTFdfHcAjj9CbJHqzxC11BRgwpa5V7noyYDJeewZMxmtsphkYMJnJG5nZ4nZXo6xMQXW1CkVpHsmUPozJV8giin6oagSq2rMRJNUCUACUc63Kxm1HgIlS5Lp3d2e2EU1wVW1tLbgGU8eO+HrbN5je8D8E5AADpo7lMrSHGBOhJDJLlXNGnIjH4/jHcXdh0ogJmp3/+ubfePCbf+Oc/c/GqfudjD1L9sSexX3gctivrpyhjuPBbaWA7QFTael2BAJUoNJpK8d3frEMmDqvofEjMGAyXmMGTMZrbKYZGDCZyRuZ2hJDcXE9FEVEKESHe3BrTQFKhQOikGV6j1TfeCOO6ldxIwWOOupnXH75KgZMNtgOy+t+xv0VDyGMCAMmE/hbCAGKqEIoSD2KUot+CqkY1vsgXD/qGhzcexj2LNnDBKthE1iB/FPA1oDpmWfCmDIlhFiM32Cmv7UZMKWvWfaveOKJ19G3Lxf5NlJ5BkxGqmu+sRkwmc8nmVjkchE8iSGRaJ4GlslI+X2N00kgLgZFoXRA0iqTvJT81Gj06J8xfjwDpvz07q6r2hjYhFs33YWoGGPAZAaHy4ASVJKpimkc/k2nx0EGihxFWiSTz1WA3kW9MX/8HDOsim1gBfJGAVsDppkzo7jssjAaGjoq9pk3/tZxIQyYdBTTsKEYMBkm7Y6BGTAZr7GZZmDAZCZvdMYWAibbAdDrv3VTnDqjQKrXut112ocxgNLluDUpMHr0Cowfv5ojmGywJWrDtbh27c2IO+MMmEzibzWmQkwIUDtzzkACKFVL8MvUlSZZFZvBCuSHArYGTKtWSRg+vBbBIN/BTH87M2BKX7PsX8GAyXjNGTAZr7GZZmDAZCZvdNaWMIAIAEoB49a+AgTjygBwilxzwDRp0kqUlVn3BGKuwZTa454KfV+4ZLy2/bnId2qaZaVXCFAFFYIv9VS55naRL4eVDsXnF32YFXN5ElbALgrYGjCRk32+7YhEKEWOw77T2/QMmNLTKze9GTAZrzsDJuM1NtMMDJjM5A09bKHi1QRNCvUYLE/HoGivCgC983R9mS3r6KNX4KqrlqOw0Lp7hwFT6r4//4dLoLoBVeZT5FJXzeCeTafC+UQgg5rcalzFhQPPw6MnPWiwoTw8K2AvBWwPmIYOrcGPPxYQarKX5zu9WgZMnZYwCwM88cRM9O3r045a5WaMAgyYjNHVrKMyYDKrZzK1KwGgpjGKKYNPKJlOa6nrogBCHOnVwmcMmCy1iTtl7OrgWtz9y32IOKIcwdQpJfW/mCCREBeADFLl1KiK2w+bhmtHXa2/YTwiK2BjBWwPmK64wo8XXogjGqUQef4QnvpjgQFT6lrlrud//jMTe+7JgMlIDzBgMlJd843NgMl8PumsRQ5HALJM6XK9OjtUnl5PBdHppF3rRuoY4RgGTEaoas4xX978Gt4PfoyEmmDAZEYXhQFFVSAWpvc5rlgqxkPH3YczBp9mxlWxTayAZRWwPWAiz918cwMeeSSOUIiKfWaWx2vZHZCR4Rwun5FsObjomWdeQ8+ehRzBZKD2DJgMFNeEQzNgMqFTdDBJFCuhKBTJnMFtcB3mN/MQglAJVaX3RwSZuDUpMGbMClx5JafI2WFHXL38/1DlqgYkrsFkSn+rgNKgQCgQILhS/xzni/kw69yZGN57mCmXxUaxAlZVgAFTo+euvDKAF1+UEAjwiXIdb2YGTB1rZI4eDJiM9wMDJuM1NtMMDJjM5A09baE0sAAAPvRjV1UlCEINVJVPkGu528aMWY4rr1zBNZj0fBiacKztsUrcsHIaEsUSKKWKi3yb0EkA1LAKNaFCLE09iskddmPZ5MXo5uODHszpVbbKqgowYGrmufPO8+ONN1QkEnRSCre2FWDAZJXdwYDJeE8xYDJeYzPNwIDJTN7Q1xZBqIOqUh0mjmLaqWwMABVCp/TB1CMD9PWMOUc75pjlmDLFuoBJVVXU1dWhSxe+sdreDnu34gPMrH8bMU+MAZM5H4oA3R+gcnp0XoM7RSNVwBV2ofL/NqZ4AXdjBViBVBVgwNRCqbFj6/Dllw7E4yWpamjDfgyYrOJ0BkzGe4oBk/Eam2kGBkxm8obetsgAKgHQybKcDtakriBUQFXpxptXb8EtPR4DJku7L2Xjp626A2uxXku94gimlGXLTke1MXJJzeBkPxno594b31/xTXZs5VlYARspwICphbNlGTj8cDpZzo1YrNhGWyGdpTJgSketXPZlwGS8+gyYjNfYTDMQYBo//gCoqlmjXMwcZWJW25rbRRE7dCucIBM3UsDjqUUsRhqVsyDNFGDAlP/bISSHMWHplVAb7zkzYDKRz+UkXKJ7AVR7Kd2mxlSM6jESH14wK91LuT8rwAp0oAADplYEqqtTMHx4LdavL+BTU1rdQAyYrPLM8swzM9CzZxEX+TbQYQyYDBTXhEMvXVqAG274FUe4mNA3rZtEr1fpNOqvNMIUjthJKheC2x1CPM71qZrvpGOPXY7JkzlFLp1Hl9X6flH9FZ6regkRL+VggSOYTOJAqrVEcEkr6u1OEy5RalzChUQ0gT7FvbFsymKTrIrNYAXyRwEGTG34csMGGcOH16CmhqKYCDRx26kAAyar7AYGTMZ7igGT8RqbaYaKCieuuGJ/JBK9zWQW26KrAvRh0g9B8EFVOZJZOzoL1QCo0HeaH+Z09Yu5Bjv22GWYPPlnyxb5phpM9PpVXs6RaW3trLvX3I+f5KU7IAZHMJngMRgDlLgCsUDMKJPZE/XgqL5HYlX1ahzceyieOe0/JlgUm8AK5JcCDJja8efSpRJGjqxGJMK1B3aViQGTVZ4GGDAZ7ykGTMZrbKYZGDCZyRtG2kL1mOoao5nc8HgUxGIyBAFQVfulz4nidigKwTafkaJbamwGTJZyV0bGnv/jpQBt+0auyoApIxkzv0gBVEVNBpVSSpykAiKScCn1w+J2mZ9Ojls+5XuMePIITBoxHjcd8X+Z28dXsgKsQKsKMGDqYGPMnRvH0UfXQFEIMnEkU1IuBkxWeT559tkZ6NGDU+SM9BcDJiPVNd/Y27c7MWECRzCZzzNGWVQNh0OGLNPxRHTCXKAxkifDTzdGmWnwuA5HPWSZPuXxiWNNUh933DJMmsQRTAZvvZwNv9j/Ax7a/DjivvgOGxgwGecODR4lgBJnMSRZRjgeRpG7CDE5BhkyFKeiQSUqtp5xU4ByuRzrrlmObvfuiRfPfAYn7Dsu4+H4QlaAFWhdAQZMKeyMc8+tw4wZfHTxTqkIMG1vPLY4BQG5S84UYMBkvPQMmIzX2EwzMGAykzeyb4vDUQVZpiiewuxPntMZo3A6A5AkrsPEgCmnGzFrkz/yy3/wVWz+LjV+GDAZIz/BJTWkwuVwQhQcUBQFgiBAgQLZK0NwdgIqNTOZajeN6TUab57zKkrv6Yn1U1egSwFDc2O8yqPaWQEGTCl4/4knwpg6NYF4vDSF3nbowoDJKl5mwGS8pxgwGa+xmWZgwGQmb+TClgaIYhSKYrc0OYpeohtLVIfJXtFbbe2ysWOXYeJEjmDKxaMwG3NesmQSYr7YLtudAZP+ymuRS+FkgGjTaXB0whtpLZZQyJJ+c9KYdx5+Kw7vOwpjXzgZdTdt029wHokVYAV2KMCAKYXN8M47UVxySRi1tUy5k3IxYEph25iiCwMm493AgMl4jc00Q2WlE5dfzilyZvJJNm2hCCZVdUJR7FgYeTtEEVAUgkzcCDBNmrQSPp8161Jxke+29/Cq0Br8ff0DiBYmT49rahpgiqV7MiU/VjpSwOV2QS6guneNZe9CgOpWIXh0pEsAihNFeOn06bjq/evw46RvOzKL/84KsAIZKsCAKQXhFi9O4Kij/AiFuqXQ2w5dGDBZxcsMmIz3FAMm4zU20wxVVU6MH8+AyUw+yZYtolgFQXBClu0Il5IqO521UBTZhhFcu++ysWOXYtKkVQyYsvUAzOI8/93wPGZHPtMdcOwCqwIqhEIBcKS+MIJb7UIXGXDGnIhLce1esMflQVyMJ+sWpTFP6hZ1sqcCKEElGalETQUcYQdEUUSiINHJwXe/3BF04KET7seU96ZizkUfYVifobrPwQOyAqwAwIAphV1QWamgf/8qhMN8127HKwDXYEph5+S+CwMm433AgMl4jc00AwMmM3kje7aIYjVE0QFJsi9calLb4aiDIEiQJLulCe6638aNW4qJExkwZe9RmJ2ZguEgpqy5DgmfZCiUUQkwFQmpZ5wGAYUK7TsA0dfiFDUVcMVdkBMynE4H4p6EdvJagexFgVig1TRKQEJQDSZhk1myXOmAuIadgMkb8yISi6QN3lLaGTLQW+yNcDyEI/Y6DC+dOT2ly7gTK8AKpK8AA6YUNXO5KiBJBJj0DddMcXqTdeMIJpM5pE1zGDAZ7ykGTMZrbKYZGDCZyRvZscXhqNbqDskyp8k3KS6K9RDFuK2Lfo8btwQTJ67mCKbsPAyzMsu24Db8c9ujqFSrEHftPD3OiMmVgAKxqAUoamMiSs2jE9Y0IBUHlKiiRTIJXkFL2XPEHXA73ZCdMhKuXSN/1LgKd8KFkweeiB+3L8G6yPpdCpcbsbZ2x5QAJaJALE5SLsWvQCwVQQW4y1GOUDyERKH+0UukQ/+Cftjs34KqGzZlfdk8IStgJwUYMKXo7d69K1FRQW8unSlekc/dGDBZxbsMmIz3FAMm4zU20wzV1U5ceun+kKTeZjKLbTFMgRoAUmNxa8MmseTAouiHIMQgy1Q+wCwhEdmT0uqAiaJa/H4/yss5Ko92zYq6lbh/68MIOUKGpsY17dCUAZMM7YQ1+LDzNDUFWhFsemrq7uuKumg9JI+cjE5qrSmAM+GET/AhqkYR9xgLz9p8FCqAJ+qGDAUSRYg1A0z0s9ggQlEVoFi/+/nOCJ1MRyfSqZDiEv7v8Osw7Tc3Zu+JgmdiBWyoAAOmFJ0+dGgNfvyRnvHcKV6Rz90YMFnFu9Onz0CPHsXaca/cjFGAAZMxupp1VAJMV1wxGJHIHmY1ke3SVQE6LrsSqloGwKvryPkwmMMRgKpGoChdbXcD7vjjl+CKK6wbwcSAaecj8NvqhfjXlkehetWsRfdokTttnJKmRhprLVGAU0jUTlhT3HSSY4tGjCYCoDA1xktRQjQ28WAteirLjVLgurjLsUXaugOGNQdtlOYnSALi3rhuzLogWoAz9jsVLy15GeXecqyf+nOWV83TsQL2U4ABU4o+P+mkenzwgQdAQYpX5HM3BkxW8e706a+iR48SBkwGOowBk4HimnBoBkwmdIrhJjVAEMJQVa7D2JrUOyETRcLY5yYcAybDH3hZmeDT7Z/jme0vQva2EwFkgCVNqWG7DE0MiU5Qo/8UVXvvJjpEqIUdn1yngRqHAFDh8HaaFvlEAULeLNx4pKkapylKFOLkfU7EK0tfg0N0aOl8QoEAtUHVvmsJIo3RWm6vGwm3PmlyQoOAr8fPQXdfN+2Agu6F9q4dZ8BW5iFZgd0UYMCU4qa46aYG3HsvPUsWpXhFPndjwGQV7zJgMt5TDJiM19hMM9TUOHH55YMRjXIEk5n8YrQtyRPk3JDlUqOnsuT4TmcDFCUMRaFIL7oZl//thBOWYMIEjmCyiqc/2f45Xtj+Cvp4eqGPuze6u7phU3Qzlkd/RtQbM7Sgd2sa7QaYCK6EVTg9DsgUraQCqqRCIGiUQrCRBphEMQl06F54G9eIYQGyqBgLmIgNUdSVX4HgE+BSXBi717H435nTcfFbl+OjdbMRoyglsjXUyKVdSZUKoz70KOyBzZEtnYdMMiDQehUZ+3UbiG8v/8oq25XtZAUsrQADphTd9/DDIUydKgMoSfGKfO7GgMkq3mXAZLynGDAZr7GZZmDAZCZvZNMWGYJQBVWlKB17AJT01Q1BEBpsk0548cVf49RTKyxb5NtOKXJP/PJfLAh+h6g7BlWgo8uo+E8S4Ox2Ilv6Gz+jK3YBTAkkU9e8yCxFTwGUYDLlzhFxQEpIu9ZsamahM+xEAgkN/BjRqOg4RUlRVJIQFbTi47/ueSBm//5dPLHwKdw59++IuCM7AJgGvBzJouXU6Po/DLoAq2vWYlHVYkieZK2mtBv5N6zCBRe+uPhjDOkxOO0h+AJWgBXITAEGTCnq9vrrUUyaFEF1NRdD1G6rYDuAXimqx91ypQADJuOVZ8BkvMZmmoEBk5m8kW1bAhCEKFS1R7YnttB8TZCJIr3yu6TAbbd9hIMOCqOgwJrrtANg2h6txIMbHsU2tQKxXBW2buPRu+P0tHiyLhIBnzaLdHfwDKCBsqgItSiZ/kaAh0CNBnncu4IkZ8iJuBSH0+mALCga6NHgjg68iezQPiLEk/COUuFO2+8U3D/2bny87lNc+9H/Ie5J7BItpgExQdoZUUU1vhNF2Hjtai3a6bNNXyDoDKb8HEhrp2Lm4RilNas4uPdQfH7xRylfzx1ZAVag8wowYEpRwwULEhg71o+GBjotxe6NIrkqAfApSmbfCQyYjPcQncJTWFgIp5NPmDRe7dzPUFvrxPjxnCKXe0/kxgKnk6KYPJBljmZu2wNhAAEkj4Ki6sP51/beuwp33vm5VuPQqi3fAdO86vl4Yst/IRSISLj0qeejp6+19DGPADXeCJecmRMeGsORcEApbFYInJYcBUS3AMXTWMNJBQgwEQVKUGQQ8SCKNvLuDqLSWasGyKiOUgMwuPsgjOozEt9v+wHr6tdjyeSF+Grj17jwjUu1qKqWh3FrkVtUqomub2y+uA+PHv8gTh90Cq764Dq8uWoWwq5wShBMDIsQVVGrYXX3sXfiiuGXpbMU7ssKsAI6KMCAKUURN2+WMXhwDYJBvnPJEUwpbhoTdGPAZLwTGDAZr7GZZqitdWD8+CFcg8lMTsmqLRIEoRqqSuCEAAq31hXww+WKI5HIz4K6118/B0ceWWfZ6CXyWb4Dps+qvsCzlS9A8tFNUZM1ytILKBowEQvFTtd/0gp3U72hlgW+KUApQkfGAYqX8uiAIqkIcTGOuCuuieKIiigUChGRo0gUJFKCOLuoSXwoCLgdbsSEGEb1HIkPL5y1o8u8TfNx+ivnIOFJtBqhpdlOUjRL2SNgNnaPY/Ha2S9p49zy6a14bslLScjUQT0qLXIq4tDqPR2/71iTOZ7NYQXsoQADphT9rNKpnuI2jtrR9OIUuRS3Tc67MWAy3gUMmIzX2EwzMGAykzdyZUsVHA4VsqzA5fIikaAUKa7LtKs3EhDFWihK/p281717AA888D66dSu19Amt+Q6Ynt3wIj6KfLKjtk+uni1anZeYSoMCsSgJfzrdgoDqTEYitdYoqodOUFNdgJgQofroQ02yJ8GcM/ufhrd/fhdKURJ6pdsI6hQmfDhkjxH44pe52qltg7vth6WVy3Dyy2fCD3+btaW0mk2U4kegrak1Arg11yzTTn+j9q9v/o2/f3Uf4kI8GQVFWX1iY2pf06UK4Iq48PQpj+HU/X6b7jK4PyvACuikAAOmNITs0qUSdXVdifencVW+dmXYZgXPPvfcq+jevcTSb4LNrjMDJrN7SF/76uocuOwyjmDSV1WrjhbTjkASxQQUhW68cF3CXT4hogIARX3n13umyZPnYsyYKhQXU76PdZskSQgEqK6YAIfDoX3RKWRNX7Qyl6vxaC8LLvNPK2/DemFDxnWNrLJkNZGs4SS6Ra1IeFuNCl5TX+2kuebBlzLQS+yJymAVlOJmKXZpCuCRPBjebRj+NuYODO31a+3q3g/0R0SMJKFVDBBKdqdXBLjoS4NtzZovUYBbj5iGicPH7/jtlPenYmCXAdgS2IolVcuwsX4jKiPVO1IDfbEC/PnIP2HyiAlpWs/dWQFWQE8FGDCloeaQIdVYsYLy7d1pXJWvXRkwWcGzDJiM9xIDJuM1NtMMBJguvXQIYrE9zGQW25JTBSIQhCBUNT/TwTKV1uGohCxTKmF+1WH63e++wznnbEZRkTWLezf5MxaLIRQKaWl+BJlkWdbS5qgwMv3sdru1+oJWbZcumYyoj4oQWXUFKdgtAUpISdZQajyFrb2rKFpIi/xpUfhbDIqQFCnziCrKQnQk0++uPngybjzies2Mu768B4//+CTisYR2mlzYQ/XZdm0aIIvtDpjo9wcW74+5l37a5pIeWvAIbvv6Lm39RYkinD/kHNx73N9SEI67sAKsgJEKMGBKQ93Ro+vw5Zf0hqKdWwRpjGftrgSY6G5tBrG01l64paxnwGS8uxgwGa+xmWZgwGQmb5jFlghEMQhFYcDU3CMeTy1iFOSFLmZxlC527LPPdtx665fo2dO6NbiCwSAogqmoqKjNAyrohFQCTFaIYorJMXgcO9NUG6QgJi+fCrkTETm6bBYjB1EANahq97zbSo1LZ3qtFhKVZXI2FtxO4+091ZMi/am2k1tx46UznsXYAceiKlSNAx8fjoFdB2Klf5VWh2k3wCSpcMackAt3r5XljXgx+/fv4YAeQ1pdykVvXY5ZG96FG278ps8ReP13L6ezZO7LCrACBinAgCkNYadODeDhhynU27p3dNJYbgddGTDpp6VxIzFgMk7bppEJMNGbdEov4Jb/CtTXO3DJJRzBlP+eTmeFYYhiiAHTbpI1wOuNIBrNv8NRnnjiDeyxh9uyp4fG43FQBFNxcduQLBwOI5FIoLS0NJ0HQ9b7XrXsjygQC3Df4Lt2zL3Evwz/2vIIIgXRrNuTlQkbC2urjuQJdLo1CRBjohbB5vK4IDml1DJcFcATdeOIvodjccX3CEQbcMbgUzFz+ZvYo7gPfK4CrG5Yu8tJcTtspuLkEQFqUeNJd80W4064ceVBE3Hr6FtaXeLwpw6kRXseAAAgAElEQVTH2oZ1+HWXA/DBhbNQ6LJ22qpufuSBWIEcK8CAKQ0H3HdfCDfeSITdusfSprHcdruKYhVE0QFJyq87k3rpY5ZxGDAZ7wkGTMZrbKYZkoBpf8RifcxkFtuSUwUYMLUuP0V2BZoV+vZDECJQ1SIA9GXddskl3+DUU7dZ9hQ5SoOjCKXy8vJ2nUCvb5QqR2l0Zmzf1i/CY5ufggIFF3U/H8f1HKOZ+e62D/Cq/3VIHhOeIKeHkCHAITogFxizPlfCBTkmwy26ITpFhIRQu7WsqGC5y+GCIit46IT78OseB+LEl05DRIpq9+SVYDtpfFT2KdTGoZwy0FXtgjVXL2tVtfJ/9EZZQRk+vvAdDOy6rx7K8hisACuggwIMmNIQ8X//i+Cyy4KIxTgMnmRzOKo19WSZCp/reAclDZ9w1/YVeO65V9C9u7VPujG7jxkwmd1D+trHgElfPfNjtDAcjjBkOXnaEbcmBSQIQjVU1Qu3O4p4nCIUiiCKUQgC1fkhaGHNNLOBA7dh2rSv0bOndSPaU0nvpgimhoYGlJWVJYtDm6xNXnYt6tz1ECDAEXbg7wPvQGWsEk9umQ6/q+2Ty0y2jLTMESMiVEWFWrh7xE9aA3XUWQaK5CL09vYEBAFbQluToInqN7V8yy8BrrgLhc5CFDi9eP3cV3DkM8dgSPdBoGiyQsWHhJJAooBCpFpM3Jjq11oBcOrpjXox+eAJu0Uxvb7iLYx/exLeOm8Gju53VEer4b+zAqxAFhVgwJSG2HV1Cg47rBYrV1INJmvffUtj2e12dTrpGGIqDEmRTJwipJeueo3DgEkvJdsehwGT8RqbaQa/34GLL+YIJjP5JPe2hOBwRBgwteqIIIAGOJ0CJKmsWQ3LKBwOKoxO7x/oPZW507BaW9pTT72G3r19lk2PpgLflNrt9bZfV5TqNVERcLMV/H5p66v42P8Z4l4qHAStUDRBDqfoQMQVTUbc5Nm9TyEqQJXUrH4EcUtuJMIJXDl8Ir7Y8BWW1CxtkwtTsfAF47/EA/MfwgerP8Lb572Go587HsfuMwayLGHOxrm7X6sCFAEllrQBMGXAl/Bh/NCLceeYW3P/dM8WsAKsQIcKMGDqUKJdO6xdK+PQQ2tQU0OAiXN9k+rUQRDiUFWKZHKmqSh3N1IBBkxGqpscmwGT8RqbaQYCTBddtD/icU6RM5NfcmsLA6b29ac0HoIAraVZxSAIfqgq5cnQwSHWaRMmzMOJJ1aaNn2sIyVTqcPUNAal0/l8Pi1dzgxtQ2QTblr5FwjFwi4RMQRfBGd+UCUquq3GG09XE5O1kbQT11qpVWS0T9wRNy4d/Ac8vXR6Mi2vjfvJRbFCfHf5Vxjz3Ak4Z8hZmLX6PWwPVmKfsv5Y37AeYWek1VP9FL8CsbSdCDkVKJaLMLT7QZhx9ovwOvmwJaN9zuOzAp1RgAFTBup9910Co0fXIBJpfjcug4Hy6hI/gEjjaTHmeAOSV/JmuJjnn38F3bpxilyG8qV0WSppBikNxJ0soQADJku4KctGBuFwRDmCKUPVRZEioekTq7WimAYN2oqbbvoGvXpZ42YjFW6mk+Pou6Io2nf66tKl41qaVPA7Go1q0U4EmZzO3N5MvHHlX7BR2aTL6WkZbltjL2uM6hFEQUuHc7gcycilXGSUKkBBtACKKiPqjrVbi8kdcmH11ctQ4ilGXbQe/R7cT9NJFMRkNFkb9muAqZgoWvuyUtHvMkcpbjjsOlx+8KXG+oBHZwVYgYwVYMCUoXQffRTDiSfWQlXphXnn0agZDpcnlzUAoHB41sQsDmXAZLwnGDAZr7GZZggERPzhDwdwBJOZnJJzWwgwxRrrEebcGIsZQHVkKgDQSXPWS7N//vmX0aVLianS5Cj1jQASFfJu+qJ/U5ob1VGitDj6mb7Tv1ONSiI4FYlENEhFgMnj8aR8bXubksAVjUsRUjRmKu3Otfdgufxzu7AjlXHM2keLVpKSdZa0SKaYmhKAMWI9NH+JUIyA0JCsv9ReCwDVN26GQ3Dg2o/+D89+/wKcDqdWI0uSJcCNVk+SUwONp+GlwC3dERf++f/sXQeYG9W1/mdGZSVtX3dCMaa5YMqD0EMSnIATm+ZQgjE4oRhwqA6hBQi9hE4oj8QvgE0xEFoIgQCBAIEEMCFgMG6421u16nXK+85o117bW7TSjGZGOpcoK2tvOfc/d6XRP+f8Z9LtmD7xZDO2y3MyAoyAAQgwwVQEiE8/ncTMmRGk00SouIuYqZyG5vQWAKpMwiGsVnuWCSbzPcAEk/kY22kFJpjs5A272BKDy5WGLFOaOLfBIUBaTBEoChFMzmp77rkGc+b8G8OHWxFW0jtWRCRROhtVfSPyqOeDSCWjGkU0kQA4EVgU1UTEEM1P/+6OkiLSiHSb+iKwiFiiB42jB0VT1dbmR9Y9te5ZvBT9S3lGMKldmkTVoi04VzEmQHRLkL1y/8dHA6S4hPZL1+n9Rt25M2RVht/jQzgdyZ2PvtL7YhrgFfL6KkWE15Xf/hV+dcglRh1nnocRYAQMRoAJpiIBffDBBK64Io5IhEWuN0NJqXKUMlfLOlVFnq9ihzPBVCyCA49ngmlgjMqpBxNM5eRNo/ZCItYZJpgKgFMUw3q0Te6mlLPa3Xe/hJ13FgyJ4jFy58FgMK+0NyPW7NZxIrKJyCwimIhson8ToUC+pWgnIrwoYopaT2LJ7XbrkUtESqXTaX0O6jtQe6/1A8wLPY2om25ollcTUyJAJJOf/i6sbbqmVVLILzVPy6XSbbjkG/xj9Xs45qkT8NXs/+CIxydjQ3SjHv0kEInUSxqcEBeguYhk6n+/akyFpEk4buzRmDv1YWvB4dUZAUagTwSYYDLgcNx4Ywy33JJCIkEkk/3KuBqwxQKmIOHOECQpAFnminsFAGjIECaYDIGx30mYYDIfYzutEI2KOPVUTpGzk0+st4UJpsJ90NJFLjlLu3Hy5M8xY8ZyNDTYT3+JCKaGhgad4ClVIyKJiCOKQqKIpZ6pbtFoVCeciEyi35Nd1KcnkUTEFEVeDR06FJTi11+qHM2xOroW1667CXJggKiaUgGQ7zqkd99fJmh39FIeekT5LllMPy1BYUnIEUMDNZUSXYdiyezPN/Wsv3WEniLX6GvQo5lCyTAkl4SslN1iTjEhQhGVviPSMoCmaJAgQc7IqPXWYu3FywayiH/PCDACFiHABJNBwP/iFxE8/riMaHRgsUSDlnTANDJEsQOC4Iei2CeE3AHAGWYiE0yGQdnnREwwmY+xnVYggmn69AnIZrmKnJ38Yq0tTDAVhn8GotgJVR1e2HCLRtXUJPHAAy+hsbHGVtpL3XB0dnairq5OjwayS6MIpUgkokcrUUpdb40IJiLG6Cel1vUlJE5E1guJV/BG+9+RdFPEvDOarqkU1+ByS1C9OeJm6yakBAiqYIvoJbJNF9+u7RLoHghmBRjt2Qmfnv3hpp7vrn4f5/zlArSmWyG7ZIAk17KA4N+SsHKlXMhq2V71mXQ7IirckhtelwdJJYUdqrfHZ7P+PZBF/HtGgBGwCAEmmAwEfsaMMF55he7CUHU5bjkEVEhSuy6ErijOqhBTDh5kgsl8LzLBZD7GdlqBCSY7ecMutkThdmeQzbIG0+A8QulNGQDOwm327Hfx3e8GUV1tP51JSjOjCCAimLpT0gbnE2t7U8od6TuR7TU1vd+YfG39G3gm/DySvpS1xg5ydUoDU0VVJ1mIbHJ5JageLVddjZoCUApYPtXUBrl0Qd21jAZ6iKQFlUcjIfKA6sf6S77Re2eUDN5Z9R5eW/E3PPXFM0giuQ2x1D2tliRQtiWeeltWy2r4duN++Nupr+RhFXdhBBgBKxBggslg1I84ohPvvy8ik2EypSe0LlcrqHyELDP5ZvCR63c6JpjMR5sJJvMxttMKsZiIU07hCCY7+cR6WyJwu2VksxzBPBhfCEIbNI1IBPsRNX3tY+zY9bjssn9i2LCakqag5YMrEUtEMFVXV9tOFyof+7v7ULQT7aVbn6nn2KWR5bhu5S25CJ88Ko4NZl0z++pETUbcLHKtQtc2UhVVP/6kT0TaS3oKYSCPdDQzje2eOw5obk23jSKMlKwCrYZCkPpoRBDFBCw/fxFkVcGu909AoMqPBBFLLqHf1EAS7qbIJqoy192o8pxOvvWEQ8iRc+Prx+GfP/t7KVDgNRgBRqAABJhgKgC0/oZks8Ahh3Tg8889SKc5LawnVqLYBlGUIMt8EW7wsetzunnznkZTU53tLoRLtf9SrMMEUylQts8aTDDZxxf2sYQJpsH7QoYgtEPTRgx+qIUj7rjjFeyyi9KvRpAV5lH6GekYEbnkxMilrTGjvaztWIcPUx+hXW7HhkwLonIUrZm2HCGTjyaQFY7oi3uJajp5srXdFPUjZkVo0HRBdD0dzQ6tSwuKUtn8ih/H7X403lvzT6zJrs2RRX20qkwV7vz+rThlz5NwyvOn49U1r+flK8JByAqb0jrJ/7mmofupptLzzQRX66Vr4JUGUAW3A5ZsAyNQgQgwwWSC01taVBx2WBDLllEljIAJKzh3yly6HJWjJZLJJndpnAvngJYzwTQgREV3YIKpaAgdNQETTI5yV4mMjcDjkZHJ8M2T/AGPAyD9nCH5D7G456RJX+L007/GkCH2ua7rjvYhvSLSLSqnNnflY3gj/naudD0Fs4hdFcgcdukopkVABtRA31XhdDFt2uZW2kRW+VMnfDICRlQPxxE7fQ8fb1iIXRp3xtvr3u1X94oitQ4ffhheOvlZfLD2X/jJs6cg6TNGJ4sil2rkapy+16l4atEzWHHBV1bBw+syAozAAAgwwWTSEfn6a1knmdrbqYKa/aqMmLTtvKaVpA5omgpVpYvx/spp5DUdd+oHgXnznkJTUz1HMJl4SphgMhFcG04dj4v46U85Rc6GrrHQJCaYBgu+INB1AEUfOKPKrM+XwQMPvIihQ/19ik8PFoNi+yeTSb1yGwln91d1rdh1rBp/xZLfYKW4qt+IGatsy3vd7qpwAdFRKX1CNMfiBbx+pJFBRs1gu6pRWBde37/od1ea3PpLVsDn8uGEZ6fjgw3/QsKVyBXZJp3vhAahVoCeFkekWlX+jKEn60GVWoV9Ru6FF096Jm83cEdGgBEoLQJMMJmI94cfZjBpUicSCdJjco7GgImQ9Ji6E4KQhaYRyeSgRPrSgGPYKkwwGQZlnxMxwWQ+xnZagQkmO3nDLraEUVWlIJXiCKb8PEKRHC0AKD0u/y+X+c1tfC8il2bPfg/f/nYENTUUmW59i8ViIEFsp+st9YfkrEUXIOKL5ogJhzbSVQKRTKQZ5aBGQtp6KlyPP89Ayo//GbkP/rH+/X4jrQJZP373w3tw7B5T9R3f+N5teOiT/0XCldRT3AgTrUrTAxgDVQHEPRTNmGejSLC4ijkHXYRrDr8iz0HcjRFgBEqNABNMJiP+5z+ncfTRQQAjTV7JidOHIAjpLpKJYqC5GY0AE0xGI7rtfEwwmY+xnVYggunkkydAlkfZySy2xVIEwvD5FCSTTDDl5wZKmYkBGJpfd4t67b//NzjnnE/gdqsQRQGNjbW2iAamyCV6OLVSXD7uJD2iUz7/OYQ6+xOQfe2HUrqQgB6tUw6NoocmNkxAOB1Gc6IVESHSa3QZpckdveOP8fixczdt+7mvXsAZL58DwS1gqGcowpkwbjviRvzyjSugVudPvkkxCW7RhY1zVpUDpLwHRqBsEWCCyWTXLl0qY999g4jHh5m8klOnj0D/BEYDABbrM9qLTDAZjSgTTOYjau8VEgkBJ520JxNM9nZTia0jgklFMkmfY9wGRqADokhp8vYmmHbffQOuuupdNDXVbhIfHnhvxfVIJBK6SHd/KW90U8Pn8zm6UtxAKG1IbMTlK65FtppKizmzCXEBqqhC8JUHwQQFcKfcuOWI6xFMduKx/85He7oDaSm9ZSICFcZLebchgT7Z8CmmPjUN9VV1GFE9Am+f/hq2u2sMEp5EXmoZrrQLFFl1zv+ciRu//xtnHgq2mhGoEASYYDLZ0a+/nsZPfxpHZ2d/dzZTFZ5CR3cyo10kE6cSGnkkiWAaMoS/9BiJ6dZzcQSTmejab24mmOznE+stCsHv15BI8Httfr7IQpIoTV6ALJPIt32/gJ9zznv4znda0dBQGgHtzs5OHcK+dJWIgMpms3r0Ujm3Bev/hJc6/gKtZnPVMCftl6J4xIwIrdqZ9veFNe3LAw+88CKRTmBY9VAEE53QJA1Zd3YTUVSdCWDulIfxwzGTtpiqPdGBIf4mvLv6fZz76gVoy7Tnxg3wFkDrNggNiGfiaP3lGicdBbaVEahIBJhgMtntDz+cwEUXZZFO93UxoEEQmuH1itA0H9Jpyu+vxHQxCpkPA6hlUXQDzyQTTAaC2cdUTDCZj7GdVmCCyU7esIstIUgSoCj1djHIAXZocLlC0LRMF272jGAmgumIIzpQXW3+za9oNKpHL1FFONJYoiglevRsoRCRmf6yjl6i/YYyIcz66kKI1WJe0S12O/BaVAM8gOC1L3laNGYaoCkaKLKJyDQBAkSPCNkt65FGp+5+Cn43+a5el2m4bSREtwjFpWyj9bTNAJo/IeqRT9/b6bv4w9EPFm06T8AIMALmIsAEk7n44rLLorj9dlIo7PvuV21tEDffXIW2NgUPP5xCIgFEo1R5rjR3zEyGYBDTpyEInZCkasiyMyrLDGJzlnSdP5+qyPFddTPBZ4LJTHTtN3cyKeDEEzlFzn6esdKiUFcUTnlHlZiBsNsdRTZLIr90vVNjxhIFz7n77m248sq3MXRojenaSyTYHY/H9cgkURT1KCUinKqqqnRCiRr9nrSJamrshVPBAA8w8Ol1z+G12JtIe9NmLWHKvGJa1KulqYH8tYVMMaSUk2qAP+vD9tXbY3Hb1/B4PfALPqy+aGmvVry+4k183b4Eryx9FR+t/wRiP1X2qrPVOHrMj/HkogXovGxjKXfFazECjECBCDDBVCBw+Q773vc68c47dOdLAkAfkr1dGMQxc6aMP/6xDs8/n8Ipp4SQTtMFBUXzVFqTIYqkz+CHLFfGRZSZHmaCyUx0c3MTwURfANzuSow8NB9fu63ABJPdPGIHeyitiW4kMcFUmDdSEASKAvNAlu0jlH7dda9jr71S/eohFbbfbUfR5wiRST21l2RZ1kkmj8eDQCAAil6in5XyWUNk2hlfnodU1VYaP0aBbsY8VDEuqvZLmJixrC3m1IAapRoHjzoIwwJD8fh/n8Cff/onHLbDIX2at6j1K3z/8aOQ9feSJqcBQlLAkaN/gHdXvY8Jw8bj9VNftsVW2QhGgBHoHwEmmEw+IXV1LYjFVOyyixuRiIpEwoVIhC5CiXDqblkMGdKJWbP8uOeeBOJx+r09w8VNhqtreqrY0gZB8EFRKpFkMw5lJpiMw7KvmZhgMh9jO61ABNMJJ+wJReEqcnbyi7W2MMFUPP4yJCmki39ns6TLZG1t+kMOWYWzzlqI4cN7jyQn8iOdTuuEEEUc5dOIMIpEIjphVF29OUqb0uGofHtvkUmKougkEzVKn6uU6KVuPF/d+Dc8F34RSS/JKNi/iSkRIJLJX77RS1pKg1DVd+qfL+vD/wzdB3f88Fbs3rRrv06b+vQ0vNf8z1wqIaXcyRrciltPu8soGf21nRtGY2VoFSbvchSemvao/Q8BW8gIMAJggsnkQ/DVVzLGjXNtWuWqq2I6iZRIbEki+f2tSKdVKApVVelJPplsoI2nd7laoaoeqCrrWhTqJiaYCkUu/3FMMOWPVTn0TKUE/OQnTDCVgy+N2wMTTEZhKUlhaFoKqkrXSObrHvVl94MPvoBvfculRwtRahpFDvVsJMZNxBIRTSRWTo/a2to+U+ko5Y3mIXKJiKnuqCQikIh0IuKItJd6a7QGfc7018co/O02D+Fz8ZLL0epq00vc27kROUJFkYVae9tZFIYqoMU0SC6pXxLNnXFjz8YJeOmkZ1Dt6V3yYt7nT+LSN66A6tI2iYZXuauQltMQPAIkTUSjuxEbYhtx5JgfYMFP5hVlOg9mBBiB0iHABFPpsN600quvpjF9egipVACpVO6NNxAIYeedZSxbVrXpNQtMs92SFMkkipKtwuZtB1I/BjHBZL63mGAyH2M7rcAEk528YRdbiGCiG0MccWuMRxJdRT+I1Ck9plde+RbGjWtHU1MdiOCg93gikIhsItFtiiQKBoNoaGjQX6c+yWRS100iIorIo56NCCWq/kZjKQ2uO5KJ/k3PiVjaWszbGBzLY5b3Wj7A3I7HkfbZW4tJiAtQRRWCr4wJJjpSSo5k8lf5kfQk+6wA58l6MKZ6NJ4/cQFGVA/f5jBOfuIYdKY6oaiqHqHkcruQElM5IlFGjqyDgB0bdsB/zv5XeRxm3gUjUCEIMMFkkaNbWlSccEIIn38uIBwO6ATTtGkezJ+fhKrSG3F+IdcWmV/SZSWpXRdQVRTSZijzD26DkWWCyWBAe5mOCSbzMbbTCum0iGnTJnCKnJ2cYrktQQAUfVJ6MsTyrZtmQEbXZaIbTIrSZNoqvU08dGgcN9/8VwwdmtPVI/KIiCMiiogQ6k6Jo4ilno0IJiKSiIDqToFLpVL6eNLp66mv1C3iTQQVEVXc+kaA0gevXXoTlmK5Htlix6ZlNL2Smlat2dE8w22i/dajDhk1i6Q72WfihZSSsGNgByw8+4M+bfi//zyG//10LpZ2LNskU+tNe3Hrd2/ElW9dgw1zvjHcfp6QEWAEzEWACSZz8R1wdqoyd8cdMUyf7sPatSpGjRLx3HMCMhkWC+0JniR16BoFqkokE5NvAx6srg7z5z+Jpib7iKbma7eT+hHBRHeft75r7aQ9sK35I5DJiDj+eCaY8kesEnoywWSOl1W4XCFomtxFMpVKPiCDAw9ci4svXqhvi1LU6utzqfrdJBK93/cWdUTXKUQoERlFkUnUn8im3j4fqHIcNf7sGPj0fBlajFvX3gW5mkJb7Ne0qAZ4kNMSqpBGaXATGybg89ZFyHgzEFzb7p0qwN15xC04cfxP+kVl9qsXYcGS56BUKboO006eHfHZrH9XCJK8TUag/BBggskGPh0zpg0tLSIEQcO++wp491266CAShe5qbRlqbQNzLTShE4KQhaYRYdK7VoGFxtlyaSaYzHcLE0zmY2ynFZhgspM37GILE0xmekKSolDVODSNIoaowq65rbo6jCuvlHDEEV9h+fLlevRSz+ijfFYn8og0l4hcqpSqb/ngUkyfe795EAuz/0HWYy+SSUyLekqXGihfYe++/OZP+/GTPY7D/M+fguJVtoww0wBX3IWNc1bCJfZ9zf7Iwrm49t0bctUCqdZ2thp3TbodPxl3XDHHhccyAoyAhQgwwWQh+N1Ln3deGA89RG++Ch580IW2NhU33phANjvMBtbZzYQQBCHdRTJxWfiBvPPEE0+isZEjmAbCqZjfM8FUDHrOG5vJCDj+eBb5dp7nzLSYCSYz0c3NTVXEwl3C32YW/tDQ2LgWTzyxAolEp04sUcobN+sR2JhoxkVLL4NYI9onkJ0qxkVViAGxMu97dukx3X3U7bjpvdsQRQwZVy4yj9LojtlxCh479g99Hp53V7+P4585GYpf0X2qZTWMrd4dH/78H9YfOLaAEWAECkaACaaCoTNu4N13x3H55QrozvjVV2u4/voaXWBy8WISALeuiopxOzR6pkhO/U+P8PIaPXlZzccEk/nuZILJfIzttEI2K+DYY/eEqo6yk1lsi6UIdHRFG9dYakX5L06RK6TJSDhvWdXNqL3vt98KnH/+QtTVeQcdtWSUDTxP3wg8unY+3gi9DdWn2qLgspbQdNFroaZyUuO29g4RSdt7t8dzJzyJs/58HhaHvobslVEn12HulIdwxOjv9erQtngb9v/DYQgJoU0VAv1pH/4w5WFM3uWH/GfACDACDkaACSYbOO+VV9I4/fQ4gsEqHHtsBi+8UA967aSTIkgkhtrAQjuaEAMQ7SKZmITry0NMMJl/dqnENFUGYh0N87G2wwpMMNnBC3azgQmmUnmENJlkPUPKnCimY49diJNPXom6ut5Lq5dqn7xO7wjElQRebX4dr3T8FYJbRNqdtpRo0lJdBFOgcgkm8hTpMQ11D8U9R92Ohxf+AR+u/zfcghurL1zS51E+cv5U/LfzC6RdudQ4Iqr2adgbb5/2Gh9/RoARcDgCTDDZwIFLlsjYf/8gotE6iGIQU6b4cPHFftx+exx//StpMJlzp84GWy/SBIpiomgmEkT3FTlXeQ5ngsl8vzLBZD7GdlohRzBNhKqOtJNZbIulCDDBVDr4Y5CkJBTFnJtvtbUJPPjgS2hsrAdVeONmTwQyagYvbnxFJ5pEj5QjKSzIZNQJJhUQ/HxWtLSGerEOmqrBI3mx+5Dd8MpP/9TrAfrJM6fg/Q0fIO1JbyoOHUgH8NTxj+GwHQ6x56FjqxgBRiBvBJhgyhsq8zpqGiBJG6FpI4jD17UG6usTGDJEwKpVMmSZtJi4clrvHkjppYw1zbyQefM8b/7MTDCZjzETTOZjbKcVZFnAMccwwWQnn1hvCxNMpfNBCpIUgaKYp1F50UX/wOGHd+qRqdzsjUBaTePFDa/g5Y6/6BFNJDRdystlJph6OR+kdZ4gvk/C5Yf8Er88+KJtOu39vwcgkU2gNd4GoVYAkVOTtvsenjvhKXsfOLaOEWAE8kKACaa8YDK/07e+1Yb160lTqGelhRRcrghkmSJ0WGuoby9kIQhBSJIfsswaGD1xYoLJ/L9dIphICHawVYbMt4xXMAMBJpjMQNXpczLBVDoPKhCEtq4bcuaseuCBy3DuuZ9i2DC69uJmZwQ0TcPv1zyKd8P/hKzJEChVrUSRTJqsgTSYBLcAwVd5EUxqTIVY3cvNb3suNTcAACAASURBVBXwpN0YXTcaTx7/KHZuGN3rETpg7mFYEl+m4+dNePHXU17EPiP3tvNxY9sYAUYgTwSYYMoTKLO7HXxwEB9+SOV3+Y5ZYVirEMU2CIIPikKljLkRAvPnP4mmJq4iZ+ZpYILJTHTtNzcTTPbzifUWkfA0fXazbk9pfLERAEUwGcMkCIKCiRPX4KCDNmDixBYEAgqqqkTU1rI8QWn8WdgqX4S+xMPr5yIsRqBUKVAjqp6qJrgMInuUHnZtNSVF3FDFM8EjQKgyaL3CYLBmlAKocVWPFuuVZKJ8jLQGpIGrD7scc7aKYvrDp3/Ede/fhJg7rvc7eNiBqJKq8PxJT1uzH16VEWAEDEWACSZD4Sx8sksuieDuu+liiS9oCkcRcLlaoapeqCrfecwRTE+hqYki47iZhQATTGYha895FUXA1KkToWmswWRPD1lhFRNMpUSdbiapKl0r0U25wtuRR36hk0pjxgQhih74/RLcbjckyRjiqnDLeORACDy+9in8rfNNyFXKpgpkQkyA6lU3/XugOfr7vTfjhVfzQNEUPZWLxCu0rv/oHxVLLG0FmhqlfDhArOldxkNLarjh0Gtx/rfP3TQylolh1/v3RMqb0gkqKS5hdP1OCLgDeGfm68W4jccyAoyATRBggskmjnjwwQQuvjiLTIaJkWJdQhefouiCLDOxwgRTsadp4PFMMA2MUTn1YIKpnLxp1F6YYDIKyXzmcbs7QWL7xVSS23XXFlx99Tuoq/PppBILeueDvPV9VsS+wcPr5qJVa0fGm9kkEK2THHERiqAMLLhNbBG1fgKPKBqqpqoaMcRzEVEsg9qn83WSSeuKZNoKpyatEbd+90b8ZNxxm8Zf/Pqv8OSSBci4M/BkPZiy04/w3FfP4+Oz/ondmnax/pCxBYwAI1A0AkwwFQ2hMRO88UYaJ54YQyjUZMyEFT6LJNEFvwBFofSwCgxf7vL/vHlPYcgQJtrM/HNggslMdO03NxNM9vOJ9RYxwVRaH1AluRQUZUjBy+6wQweuv/5tDB/OaY0Fg1jigS9t/AuebHlG1zuiCKJtWhZACnoEk1bVzSJt2csje5BJZOBxe3IE1dbEkQJoGQ2kr9RXVE6Jt+2I5UiPiarpiQEKSeoyWQM8STdeOPEZHLz9gfqLCzf+B0fNPxpyQNZJKSKnFs/+DKNqOCLYEY5mIxmBPBFggilPoMzutmqVggkT2hGPDzd7qYqZX5I6QAKQqkokU2XefiKCqamJyy2beeiZYDITXfvNraoCpkzhFDn7ecY6iwKBNsTjPtZgKpkLugugFF5JbsSIMG677XUMG8aajSVzW4ELbUhuxP+u/T+sltci7U33fzmnAkIyRz5pPgqryS1KpJFPqcLYIWMxxN+I99b8E0k5pUc70XUistBJJWq6aLe7dGLhBcJiu2FSUkI2k4VYJcIn+pBMJnHqxJ/iikMv3UQgvbL0rzjjz7OQ8WfhzrhxxoSZuOWI6223FzaIEWAEikOACabi8DN0tNfbjEyGCKbKjbgxFFCqyefqhKJkoWlEMvWs0Gf0Svacb968p9HUVMfh/ya6hwkmE8G14dSqCkyZshdrMNnQN1aZ5Pe3IZEgPSDWUCyND/qvJFdbm8Ixx3yCIUNkvP767vjqq22jIxoa4rjzzr9g5EgmmErjs8JW+VvLW3i8+UnIXgWCN/9rYyI75KwMeAC36oJLcCEjZ+D3BRBVonram6ZoII0gPQXOlSOWKvReZN7OoUglt+CGW3LDJbn0n6RTFdbCOUwTOfHz8/Y7G9d972p4JM8Wc6+PbMA+jxyItJqGoAl47Jg/4Jg9puS9PndkBBgBZyDABJON/FRV1Yx0mi5S+YLHWLeEIAjpLpLJbezUNp/t8cefxpAhTDCZ6SYmmMxE135zM8FkP59YbRETTFZ4YNtKcj5fFscfvwhHHrkEXq8HbreAcFhBJOLGa6+NwXvv7YZYLPeF1+9P46GHXsCwYfVWGM9rDoBAKBPGI+v+iK+Si5GmVLYCdNe1lKZXKNOJIw96ry5HGtWVGeBe0BnUK8OpxMe54NIkpOUMXKIEj9uLhDehz6lX10sKmHfcXEzZ7UfbrLPL/eMRTHbCI3qQlJO4/NA5uOLQXxVkDw9iBBgBeyLABJON/LJ6tYIDDgiipaX46ig22pZNTAkDSAKgSKYt76jYxEBTzGCCyRRYt5iUCSbzMbbTCpRN8eMfcwSTnXxitS1MMJXeA71VktthhxBuuuk1NDTUbFEJLpvNIhaToapJfPrpKLz22q5YunQkHn2UInzpmoCbnRB4ZNX/4V/RjyG7ZWS9sp1MY1t6QcCb9mKnmh3wTWwVsh4SwgJAwWMZN+74wa2YMfGULUZNmvdjfLrxP1BUBbf/4GbM+p8zGFdGgBEoMwSYYLKZQxcvlnHIIUF0dtYAIE0HbsYhEAMQBUCi11XGTWvjmZhgMt85TDCZj7GdViCC6Uc/2gsAi5LayS9W2uLztSKZpBtDnCJXKj9Q+rssU+jJ5sq7++yzHuef/xFGjuz92klVVWQyGYRCMmIxFxoakmhq4iIYpfJZPut80vkp7lh9n37526uQdz6TcJ/SIqCLeXsQcPsRRGcuYqxL92rvhol457S/bWHPb965Aa3xdjz443tLayevxggwAiVDgAmmkkGd/0ILF2Zx+OFBxON04VQZREj+6BTbM95FMhG25U/gPfbY0xg6lFPkij01/Y1ngslMdO03NxNM9vOJ1RblCCaqRkYp7txKgwDdMKIH3YzLEXs/+MHXmDXrSwQCAxN9FNWUSqVQXV3NGoWlcdiAqyyLLscNK29DxpftPZ1twBm4g1UIUFrcUGEIIpkoMr6MLiVLrx085EC8esqLVpnF6zICjIBFCDDBZBHwAy373nsZTJoURCZD+gBMMg2E1+B+n4IghKBpmy9MBzfeOb2pipzL5YJUgH6BU3YpCPkLf5qxJ/qiQk0qZ5ANAk6v1mNhi8clXHrpfqirI+GNwtvKlfQFtjyFO9yVJVNX+CHoMVKWFWga6ycaAmbek9DfcBKimICmqXC5JPzgB6tx5plr4POV/82jvGFySMfWdBt+vex6RNxRjlxyiM+2NpOqwu1aMwbfRFciKaQgZSUcv9sx+P3UBx26IzabEWAECkWACaZCkSvBuNdfT+Ooo4KoqZHgdrsQi0nIZKgSGrEFTDoV54IMRLETohiALNOd5/Jse+21GLNmrcLIkemSbNBqAsHoTeazn3Q6jaqqqkERTFaTYkbj5JT5iGCaMWNvyPIQE022lkQzcWMOmbr0+ItiHKpKn8ssGG3NIcnC5UpC0+IYNy6C229faY0ZvGpBCKSVjE4urcW6QVWKK2gxHmQeAhrgTXrgEt3YZ+RemDzmSByyw0HYa/iem9ZMy2mE0xEMCww1zw6emRFgBCxHgAkmy13QvwGZjIblyxWsWCFjxQoFn3ySxdNPp6AoI2xuuRPMUyCK7RAEHxSlPCv3UWXCO+9cgp13JoFzbmYgEA6H9ZQMihTjZm8EolEB06fviWx2lL0NZeschgBp+5EYMev5WOk40mU67bTlOOGEDivN4LUHicB1y27BcuUbyCzoPUjk7Ned0uK8WS/2G7UvEtkkEtkEEpkEOlMhELmUVbOgG3dLfvE5RlQPt98G2CJGgBEwBAEmmAyBsbST7LJLO1asIEKkcqqhmYmwy9UKVfVCVTeLhZq5XinnZoLJfLSZYDIfY6NWYILJKCR5ni0RIG0/ihLlimRWngyfbyNuuGEpxo/nGypW+mEwa/9u5f/iw+RHUH3FpS0PZk3uay4CWkbTNZggCPS/ruddP0k1Ta7G7d+7GSdPOMFcQ3h2RoARsAwBJpgsg77wha++Ooobb6TxpCHEzQgEXK42CIIL2Wx53YFmgsmI09H/HEwwmY+xUSswwWQUkjzPlggQoZEA0MTAWIaAAre7BS+//LllFvDCg0PgsbVP4O3ou0iTKDS3ikGACKijd/wxHj92bsXsmTfKCFQaAkwwOdDjH3yQweTJEUQiZuqIOBCYIk2WpHb9FouilM+XBCaYijwUeQxngikPkGzShQkmmzii7Myg6KUIANYVsc61Key++1rcc88K60zglfNGYMG6P+HV0OvI+LO5CBdulYOACtTKtVh94ZLK2TPvlBGoMASYYHKgw5culbHHHm3QNLqYZd0XI10oSR16friqUqqD86tEMcFk5OnofS4mmMzH2KgVmGAyCkmeZ0sESH8pCGAYA2MRAh5PGNOmLcFpp5EfuNkRgQ3Jjfh35yd4N/w+NqSbIdaI5XCZZUeobW+TN+nFKyc/r2s1cWMEGIHyQ4AJJof5dO1aBQceGMSGDVQSmUplczMaAZcrCFWVoaoUyUSVgZzbmGAy33dMMJmPsVErMMFkFJI8z5YIkH5MKwAuvmHVyaitbcXlly/CPvsUn26lqirofV0UN99k6q78uXUF0K1fz/ff3Tj1NV9PHAfq01tVUrtUKl2dXIN/BT/G++EPEZLD0NwaZJcMwcVhS1b9rVi+rgJoMQ2z9jsDt026yXJz2ABGgBEwHgEmmIzH1LQZ29pU7LdfEGvWVAGoNm0dnpgQCEEQ0tA0imRyOxYSJpjMdx0TTOZjbNQKkQhw6qkTuYqcUYDyPD0QaAZAVZH4i3PpjgVV7/Pp0caC0IJnnvknqquNuTYKBoN6dVBqFNW8ddv6tYH60O+7+/TWtzfM8pmzL6x7G2sEUTXQHGTPN+lV+Cz2Of4V+xgxNQ7VpTKpVLo/CtuvRBpMI1zDoagKlp2/yPb2soGMACMweASYYBo8ZpaMiEY1HHBABxYvZnKpdA4IAyDxViKZnFmxjwkm808LE0zmY2zUCkQwzZgxEZnMKKOm5HkYgS4EKILJ+VGvznFnArW1HVAUEdmsG7W1Kcyb95Vh5nd2dqKurm6LKCbDJrdgooHIKqOItGtX3oRVydUQBBGiIEISKApM0GlXWVM28a+5V3JNf0YVx3q8ssXzXIdc357PN4/umiPXr+dY2rcsu5ByhfpHfSBeuNjfb95C33b0scamHRVrQ7HjDTq3WkrDuRPPxkMfP4K1lyxHjccYUtgg83gaRoARMAABJpgMALEUU6xYoWD33dugKByCXwq8N69Bd0hjXSSTt7RLG7AaE0wGgDjAFEwwmY+xUSswwWQUkjzPtghQkYhax96McIJHRbFFr/ZKhTh8vhbMmbMY++8fwTvv+DFsmAd7702V/IxpoVAINTU1kCRnp8kbg0b+s7RlOuCTvFApYov+01SouWc5fUv6l/6TXunxXNv0ij6m67dbjMm9lhujP+9tTPe61FPTEAqn8PKfR2Njsx8QVP0hiBogENlF/6bnudd7PgT6t7j161v21ft0zyFuO1/374X6VkiSBsnVtR66f+bmo73odnS/vsXzgX8PmkHQoK/XNRf9m+YT3OmuPdK/ux7677rXJN92P9/6J/2KWClh25/6a12sWXefLfpR8H9GH9eTFKS5NGSB5++AOOU6jOw4Bl/df2v+B4x7MgKMgCMQYILJEW7KGTlsWCva2vgOaeldFgdARFNdVzh+6S0odEUmmApFLv9xTDDlj5XVPc89dzesWhWAyzH6H/3fcs5duAOKokJVKbqV3qO4WYGAIHTA58s66GxZgVLva8bjdIYpvbD/NmbMapx77meIRqvg9WYxZkz+hNJgNYlkWdbT7dxu56bID4RnJfy+rS2Ec86ZhkSC/ViQv7tJtC4CbTOpti0plyPvuom2nuTd5tfcnig0pHHutL0RCql4880M1q3j4ggF+YYHMQI2RoAJJhs7Z2vTJk8O4bXXKIqGNAe4lRaBJAQhDE2jO9QksO6MxgST+X5igsl8jI1aYfr08QgGnUTSb6v90sdX9K6KokwwGXVWBj9PGEcdtRr77kup1dwGg8Ddd++MZJIIpv6r4m6//XrceivpLBGZalzrSxPJ63Ve1LJxqDh/JkVRsGFDEmef/RPnb6ZsdhDH976Xxt//3oiVK2XsvHMbNmwYjpEjnV+1uWxcxBthBAxAgAkmA0As1RR33x3H5ZfLyGT4S0SpMN9ynQxEsROiGIAsOyNnnAkm808KE0zmY2zUCj/72Vg0N2834BdZo9Yr3TykL0LhTPzZUDrMt14pilNOWYEZM0jsm9tgEHjggRF45ZUxAGr6HfatbzXjttveQ2Nj//0Gszb3LV8EMpkMFi704vrrjyzfTTpuZxqqqlrxzjuNOOAAN7bfvhWTJnnwxz/WO24nbDAjwAj0jQATTA46He+/n8HUqRGEQkMcZHW5mSpDFDsgCD4oCkUz2bsxwWS+f5hgMh9jo1ZggskoJHmebRFIYNKkVZgzZw2DM0gElizx4Ior9kAy2b/4/qhRrbj99n+gqYkJpkFCXFHdVZW0iIB0Oo0FC76FBQv2r6j923+zUZx4oooFC+pw4YURPPFEEu3tA6fI2n9fbCEjwAh0I8AEk4POQjpNzH93KWQOJ7XSdZLUCk3zQlXtHTHABJP5p4QJJvMxNmqFmTPHoqWFI5iMwpPn6YlACuPGbcCddy5lWApAYPr0cQgG6Utm32lpI0Z04Le//TuGDGGCqQCIK2JIIpFBLJZANivB41Hw8MP/gw8+2LUi9u6cTaogwf6vvx6K7baTUF3djI8+GoL99mOdLOf4kC1lBPpHgAkmh52Qo4/uxOuvi5wmZwO/ud1teqpNNttgA2t6N4EJJvNdwwST+RgbtcLMmePQ0kJREv1rvRi1Xunm4RS50mHd10pZbL/9BjzyyGLrTXGYBc3NLpx99lhks429akwKQhb19UnsvHM7LrroYwwZYu8bOw6Dv2zMJWH2SCSCiy6agrY2+0eYlw3weW0kCklK6BUg6fPX643gzDOB3/2uFrvt1opx49x48UX7XkvntUXuxAgwApsQYILJgYdhzz3bsWgRCX0HHGh9eZksSUQyiV0fmvbbGxNM5vuECSbzMTZqhdNPH4fWViaYjMKT5+mJgKLfiX/22S8YlkEicM45u2H1aqok1Zu2oYYnnngK2awLoijq5d5Zg2mQAFdI99bWBObN2x1vvjm+QnbspG0qcLnoehmQZdJbcsHjaceGDcNw330J3HVXDNHoCCdtiG1lBBiBfhBggsmBx2PFCgUTJrQhlSK2n6ucWO1CSeoAVaFRVbr7aq/URVHciHPPXYcpUzqshqls12eCyTmuPe20cWhrY4LJOR5zkqUaRLEZf/nLf51ktOW2XnPNjvjss5HIZvsW+f3+9xfj9NM/R2NjAC5XuUUfWu6CsjCAUuP+858q3HjjD8tiP+W4idraIM4/343/+78kgkEf3G4Fl1/uwlVXVcPl2ogXXmjE1Kn8naYcfc97qjwEmGByqM9feimF6dMjiMedVHLboWDnYbbLFYSqylDVUvlDpvtAALLw+5NIpxVIkn+r1MkE9tprA269dXkeO+AuhSLABFOhyJV+HBNMpce8klb0eDbgsce+Qn09vTdzGwiBhx4agTffHIVEgqKX+m8///k/ccQRa9DYyGk0A2FVzr+nynBbN0VRkEikcMklk9HaytXI7OX/nteqaYwYoeGjj5pw4olh/Pvfqk4yBYPDsM8+7WhoEPD223QNzY0RYAScjgATTA724I03xnD77RlEoxQ5w816BEIQhDQ0LZdjbnxLwu0OgyqkVFcr2GGHFMaOjWD06DSGDk3jxReH4eOPm5BO5yLbfL4N+M1vvsHEiTHjTeEZNyHABJNzDsOMGePQ3s4RTM7xmLMs9XqbcffdX2P06JSzDLfA2pdfrsMf/7gTUikS9u4/8ne77cK4+ebXOILJAj/ZacloNIFwWEFLSy00TYCqCojHJUQiElpbq/H88/9jJ3MrzBaq3Je76enxyPB6s0gmZTQ2ith1Vze+8x0Xdt/dhYkTXdhnn5yY9+WXR3HnnXGcc44fu+wi6f9OJjlNrsIODm+3TBFggsnhjp06NYQ33hCRTrOgoT1cGQaQBECkn8dgk+I4+OBvcMklGxEI5Mrwbt3+8Y8a3HvvTshkvNhzzzbccstqg23g6bZGgAkm55wJJpic4ysnWhoINOPKK1dg332jTjS/ZDZ/9JEP1123G1R1CICBK0fdcsur2GOPDKqqqkpmIy9kLQKRSByynEFDQz0EQUBHRwpLlwZw/fU/sNYwXr0XBJIQhBD23tuD/fd3Y999XZgwwYXx412or++fPL722iiuuy5XFZIIehL9PussP6PMCDACDkeACSaHO1BVgT32aMeyZfSGzG/K9nAnfbmgqCEimYzMJ09in31W4+abV/W7zURCwm9+sxNmzmzGuHFxe0BSxlaEQiFUV5OGgBlRa2UMnAVbO/XUcejo4AgmC6CviCWrq9twzjnf4IgjOitiv4Vscs0aF2bPHgu3W4LLJehTaFpupm1/apg1axEOOKAT9fW5L6Hcyh+BWCyJr7+uwvr1NTjiiDak08Ann9Tjnnu+V/6bd9wOZbhc7XjrrUZ85zu5m6qJhIZIhB5q18/c82g093P27N4LFB1ySAfSaQ2ffELEMzdGgBFwMgJMMDnZe122//e/WXz72x3IZMyImikDgCzZAhE7RDRROWWq+GdES2OnndbhoYeWGTEZz2EQAkwwGQRkCaZhgqkEIFf0ElR6exmmTctVS+LWOwIvvFCH4cNliKIGQSBxdOjP6Sf9W5KErt8BHk8CjY1RNDTU6ZEs3MobgWiUyCUfrrnmKNTXJ/C7372EL74Yittum1TeG3fo7gShGXV1AmQZOjmkKBo8HhFudy6Fkf6WJYmqPwpIpeiRwpo1w7Drrq14/vkG/PCHm2/CzpuXxM9/HkI2O9KhaLDZjAAj0I0AE0xlchbmz0/i3HOjiMWI+bdXJbMygbiAbVDYcBiaRumLRkSXZTF06AY8+uiXerlmbvZAgAkme/ghHyumTx+HYHA7AFI+3R3UJwSAvnwToc3NOgTiOP745TjrrI3WmVCGK0ciEf0zjyJFuZUvAj3JpfLdZbntjETX6XqUPn96PnrfZ01NK+bOrcVpp0WQzap49NE6nHqqD/X1zZg1K4AHHojjyiur9Qc3RoARcC4CTDA513fbWP7LX0bx+99nEYmw6Ld93JqBKHZCFAOQ5WI/MFV4PM147rmFcLsH1q2wDwblbQkTTM7x7/Tp4xEMUoocE0zO8ZqTLE1iv/3W4oYbvnGS0ba2NR6PgyqHkf6Sz2dUNLCtt1yRxhG5tHixH9dee2RF7r9SNl1d3Yozz6zCPfcQGeVFTU0Iv/qVX0+de/jhBA46yIM1axQsXjy0UiDhfTICZYkAE0xl5tYf/7gTb70lsei3rfxKqQAdEAQfFKU4MXZJ2ohnnvkIfr+R2k62AstxxjDB5ByXnXLKeHR2MsHkHI85zdI0xoxZj9/9bqnTDLedvdksVaGighmA3+9njTvbecg4g5hcMg5Lu8/k97dhp51EfPUV3XCl61gF1dUhHHecC08/ncDhh3vw1lsZyPJIPWWWGyPACDgTASaYnOm3Pq0OhzXsvXcHVq0iET2+22cf96qQpHZomheqWngaC1UpuvfeT7HddvzJaxffMsFkF08MbAcTTANjxD2KQUDGsGHr8dhji4uZpOLHRqNREMFExBJXjivf45BOpxGLpbBiRT1HLpWvm7fYWSDQhkRChqaN6Eqpo1+T/loLli4dijFjJPh8zTjwQDfefrupQlDhbTIC5YcAE0zl51N88EEGhx8ehCzTmzOnUtnJxW53G1TVBUVpKMgsqlJ09dWfYuLErrI7Bc3Cg4xEgAkmI9E0d66f/nQ8QiGOYDIX5UqeXdVLbb/44ueVDEJRe+/spJTynN6SJJVbKmtR0JTFYEp3JIJBUdL48suheOedHfHxxztDltnXZeHgATZBEUyiKHTpxXZ3VuHzEfE0XH/hu9+liH8wwVQJB4L3WLYIMMFUpq599NEkzjsvimSSiAwmmezkZlFsgyBIUJTBa2U1NgZxxhkL8f3vK3baUkXbwgSTc9zPBJNzfOVUS0VxI55//gt4vapTt2Cp3RS9RMQSRS9xKw8EKBotHlcgy0msWtWAv/99B51UisWqymODvIu8EfB6W5FOewDU9xgjY+jQIFpbh+mvHX54B4hb/vvfOYIpb2C5IyNgMwSYYLKZQ4w05+STQ3j22VRXShanyxmJbbFzSVIHNE2DqtIHaP6ll6urw5gx4wtMmZKrqsPNegSYYLLeB/lacOKJExCNUgnkcrtbzlXk8j0DZvfzejfg4Ye/xogRVF2J22ARIN0lWZZRU1Mz2KHc30YIkA9TqSwSiQyCQT/+9jeKVBqN9nb2q43cZIEpzQDoDAQgSa2oqfEgFNJQW5tBOJyLYPrOdzpAdWzeeosJJgscxEsyAoYgwASTITDad5J//jODM86IYOVKNzKZwrV/7LtD51rmcgWhKAo0jSKZ8v3CG8XMmd/g+OPXcCU5m7ieCSabOCIPM6ZN2xOJBGk/5Pv3lsektujCBJMt3ACgqqoZN920FOPGJexikmPsUFUV9KAopoaGwtLIHbPZMjSUrmcoBS4cVhCLuboilXbCunWDj9YuQ3h4Sz0QqKqKYfToFH796wCSSQ2xmIYLLyTt2G6CScBbb/G54UPDCDgVASaYnOq5QditqsDs2RE8/ngaiQSRTBSeys0eCHRCEDLQNLpT48rDpDhOOqkFJ530Xy7ZnAdapejCBFMpUDZmjeOPn4hkku6SMsFkDKI8y9YI1NS04IILluPQQ6MMziARCAaDenockUx1dXUcpTtI/KzoTpFK9AiFiFwC/v3v7fDuu6OxfHkuGoUbI7AtAhn4/Z1YtGgIRo/e9rP4sMM64PUKePNNJpj49DACTkWACSaneq4AuxcsSGLmzDBSKSoPSg9u9kAgDIDKMdOH6UDkXxLf/nYIV1zxb66uYw/ngQkmmzgiDzOYYMoDIkLTagAAIABJREFUJO5SFAJudyfOPHMJjj6aosq45YsApcalUikEAgH9J4l8cxp4vuhZ1y8aTeCbb9yYP39vLFq0vXWG8MoWI0DXsWkAOR2lvpuG6up2PPxwNaZP712649BDO1BVxQSTxQ7l5RmBohBggqko+Jw3eM0aBdOnh/H55wIikdoyvJPvPJ/kLKa73bEuksnbzyYyGDs2hBtueE+/EOdmPQJMMFnvg3wtyBFMlCJXbvplnCKX7xkwv18UJ520BDNntpu/VJmsEA6H9XRxQRA4Nc5BPqXIpdbWBGbPPg6pFBeTcZDrijR1I7xeD9JpEuKnm6IUhZSC2x1CNkuprQIEoROatm0UG+mInnwy8Pvf9y3ZkSOYgDffZA2mIh3FwxkByxBggsky6K1deNSoVmzcSFUcBoqYsdbOylo93kU00QdvX6LsMkaMCOKuu97iC3GbHA4mmGziiDzMOO64iUilmGDKAyruUjACMRx88CpcffW6gmeopIGxWExPsSJyiVLjWHvJOd7v7Ezg8cd3xWuv7ekco9lSAxBIwueLweUizTTokYbJpAtNTVnEYiIyGQUuF7rS0Xsul8BuuyWwZMmQfm045JB2+Hwip8gZ4CmeghGwCgEmmKxC3uJ199sviIULKU2OCSaLXbHV8kkIQhiaRtFlvZVpVuHxtOLppz+Ex+PR9Sq4WYsAE0zW4j+Y1ZlgGgxa3LcwBJI46KCVuOaaNYUNr7BR6TRpQyb0qqqku8Sfac44ACTmvWqVigsvPNYZBrOVJiCQRE1NDOPGiRg1SsRee7kxd24SF1/sx2WXxZDNUrU4ukaliGENkhTExx83YZ99+o92O/jgdgQCIt54gzWYTHAaT8kIlAQBJphKArP9FjnggCA++ohSrPpLx7Kf3ZVhURqiGIIoBiDL22pleTzNePnlr5BOx3SSiZu1CDDBZC3+g1mdCabBoMV9C0MggUmTlmLOHCrHzS0fBOg91Ofzwevl65F88LJDn9bWGB56aG/861+72MEctsFSBBLw+aKYMqUKN98cwC67uHDFFVEsX65g5UoVra0K1q+Xcd99dZg9u7cbp1saf9BBHaiuFphgstSnvDgjUBwCTDAVh59jRx98cBAffsgEk30dKEMUOyAIPigKRTNtbjU1rXj22VYkEsu4kpwNHMgEkw2ckKcJxx47Eek0p8jlCRd3KwiBBCZPXoILLmgpaHSlDYpEInpqXH09pexzsysCpJFFqYxUUj6dziAY9OKSS46xq7lslwUIVFXFkMlEMXt2APfdt+V1az7mULrd3LkJXHhhBPvt58a777IGUz64cR9GwI4IMMFkR6+UwKbRo9vQ3Kx1VZQb+I5CCUziJbZBQIUkkVCsF4qyWRCxtrYDjz8eh6ouZILJBqeGCSYbOCFPE5hgyhMo7lYEAnFMnboE553XWsQclTWUI5js7e9gMIpMRsXSpU349NPhWLp0OFauHKhamJF7Urv0KZNwuSSIIpDJCLqYdC79qvsnPe9OyaKf9KDfcSsNAjLc7g786U91mDq1Ku8lL7oogpYWFS+9lIKqipBlVRcB/9nP+tIizXtq7sgIMAIWIcAEk0XA22HZ115L49Zb4/jPfxREIkQycVUyO/hlaxtcrjYALsgyVecAhgzp1P3m97/Hgqg2cBgTTDZwQp4mMMGUJ1DcrQgEYjj++CU46yx63+aWDwLJZBKkxUQaTCT2zc1eCFA63I03HoJly0aW2DASkk7qkVMulxey7OrSDSXCSet6qBBFuhmnQtNIdFrT9bwA+jeZS/9HVc2gny16iKKg/06WeyOoKE2TpQcKcbTf34Hrr6/CnDn5fZd4+ukkLrggio4OVa8aR6TUd7/rwfjxLv3R2Fhu1V4LQZXHMALORIAJJmf6zVCr33kng7POCmP5crpbsK3mj6GL8WQFISCKbRAECYrSCI8njGuvDWPcuE9RRZ/K3CxFgAkmS+Ef1OLHHDMRmQynyA0KNO48SARiOOmkxZg5s2OQ4yq3O4l8E8EUCARYV9CGx6ClJYI5cyajo4NEm81uSUgSRWiTTABd89DNT7rOKbSgSY5s6klI5Z53v5b7SSSVpmW6qhkONXuTZTd/dXUY06YBjz66Odq+r00uWJDC5ZdHsXq1jB/9yIsXXmiEu3/d77LDizfECJQ7AkwwlbuH89zftddGcf31dDeHCaY8ISt5N0qXo7tuqurFrFkbcdRRXzHBVHIvbLsgE0w2cEKeJjDBlCdQ3K0IBKKYPn0xTj01WMQclTE0lUrpxBI1EvnmohX29HtHRxCnnnqKicZlAMQgilloGkUYkfYkkUqlZx0EoQWaRhE4fC2cr8NJe2n8+DQ++aQJd94Zw+LFCv7wh96Jpl//Ooqbb45ht91cePPNRnzrW4USh/lax/0YAUbACgSYYLICdRuuec01UdxwAxNMNnTNFia5XEEoShaHHNKJX/1qGdx828dylzHBZLkL8jaACaa8oeKOBSMQwcyZi3HSSZ0Fz1AJA8PhsC7uTaTSYCJxi02hs3q803xLPtqwIYGzzvpJgabreWpdredzBUAckpSBoqhwu6uQzVK0ktXpaUmIIgnPDy9wv+U+jCK+erYU6uqiWLRoiE4WnXBCJ/71ryzWrh2mRyndeuvmqLfx49vw9dcybrihBldeyQReuZ8U3l9lI8AEU2X7f9Pu6a7CTTcxweSM49AGtzuLF1/8DCKpXXKzFAEmmCyFf1CLH330RGSzpCNSbjovoa49DZyeMCjAuHMBCIRx5plfYdq0cAFjK2dIMBh0jN5STtPHvFYI6dVzDFXfSqfFXvGkiKBN9E6Pbbhcmq5L1FvbervxuIDZs7+jR1ALwuZJeselN6x6X4jS/jWNCAh7pfpLUgcUha6tcrqX3HoisBEul6A/qGUyGt54owHf/z5pZAFjx7YjHFZx5JFePPtsGnfdVY3zzssVEho2rAUvvdSAgw6ymkRkjzICjIDZCDDBZDbCDpn/qqsobJUJJoe4Cx7PBjzwwBJ861u59AJu1iHABJN12A92ZSaYBosY9x8sAm53CGeeuRhHH80EU3/YdXZ2or6+3nYkE+lBkah0be3gy6znc1a6SZneyJlCXyOC6YwzJkDTGjaRRt3kUU7cOmdZNzmU+zcRTDnx69zzzX1yz+l3ObJIEGSsXl3fg5jvJox6Ekc9n/d344v6hSAICjTNrmXoKWWPUlyH6AVWuPVEIIvq6jg0LY2ZM6swfrwbn30m44MPsvj666x+pigiLRDwIhr1we0OIxgcjurqcrupw6eCEWAE+kOACSY+HzoCV14ZxS23MMHklONAX2JOOGEVZsxodorJZWsnE0zOce3UqRMhyxzB5ByPOc/ShoZWzJixDJMnR51nvMkW03tld0ocpcjZkWAiCMhOamSfU9rPfrYHmpu3s0S3aHAYZQGQAL69yRtJIoI4C0UhO7lti4AMvz+qE0rxOJFwpJdFDyIXKT04AL8/gvPO8+C3vzWHrGWvMAKMgH0RYILJvr4pqWVXXEG50kwwlRT0ohbLoq6uBU8/vaioWXhw8QgwwVQ8hqWagQmmUiFduevU1bXizDOXYdIkJph6ngLS8ukmmDIZihABGhoo4sZ+kQ3xeFy3j6raOaVdffVO+OSTHUku3dYmC0Jbl4h2Lm3Kvo20hlq78OxO4aOz2v3otrxntBZLFnSjUlsb1Kvy7bijhC++4Kp89j3nbBkjYA4CTDCZg6vjZr3ssihuv50JJic5rrp6I6644hvsuy9/kbHSb0wwWYn+4NZmgmlweHHvwSNQW9uCc89diu9+N0dScMshQNXiqGpcXV1OJyybzdq2SEUsFoMkSXplO6e0J59swLx54wBsFlW2n+0UFUTi3o32M61Xi+IQhK3/jrs1pjRdk2pz61t7qieHSrpTqlrehIvHE0YgkILXC2zcyGLpDjnsbCYjYCgCTDAZCqdzJ/vVryL47W+pXKhz7tg5F22jLI/j4IPX4OqrVxs1Ic9TAAJMMBUAmkVDpkyZCEXhFDmL4K+IZWtqWnDRRUtx8MFMMPV0uJOigiKRiF7ZjtL5nNLef9+Pe+4Zi3jcruRFt64R2Vfupen7qpynQZJC0DTVwSRTrKvSX89Irs2aXF5vDIFAEqmUhmXLhmHUKI7qcsp7CNvJCBiJABNMRqLp4LkuvTSCO+5ggslZLlQhii145pnPEAjYL83AWVgWbi0TTIVjV+qRTDCVGvHKWy8QaMFll32N/fdPVt7m+9kxkTZut9sRUUEkQE6RVk6q0rpunQu/+MV4pNNEoNuxkV4klabn8vQuVxCqqjiMZNJAkUmalsLQoaJePY4yXbNZTa8e53ZTFUN6TYOiaHjllUZMnuy140FkmxgBRqAECDDBVAKQnbDEnDkR3HUXE0xO8FVPG32+IH72s8WYOpXT5KzyHRNMViE/+HWZYBo8ZjxicAj4/S24+urF2Hvv1OAGlnlvJ0UFBYNBNDY6JY1r88HJvb+NsuVJEsVWnVRxuaohy3ZO4ysNfM4hmbLw+cJIJkmcHRBFoKpKgN8v6Dc2GxtFrFwpIxTSEAiIiMdVXdT7l7/kbIjSnCRehRGwJwJMMNnTLyW36pJLIrj7biaYSg580QumsPvuG3Hrrf/VQ/q5lR4BJphKj3mhK06ZshcUZUSPctuFzmS3cVT1iqIYc/o23KxDwOdrxg03LMb48WnrjLDhyvQ+WVNTo2sb2bmRGDlVuCMBcqe1mTP3QEuLnSvJpeDxRCDLGlSVKos5R+PKjLMgSSSETelydq1UF4MoRnHffXWYMcOH2tq+I+W//FLGhAltOOssPx55hD+HzDgvPCcj4CQEmGBykrdMtPWoo4J4+20VmUxTGX75MhE4G0zt87Xguuv+hbFjJbhcVC6WWykRYIKplGgXt9aPf7wXVLVcCSa6w2xX/ZXi/Oak0V5vM37728XYdVcmmLr91l1BzglRQbIsg0S+6+vrnXTsdFudUkkOiEIUExAEFxSFiCYqb1+ZzZ4kUxbV1VHsuy/wxz/WYeed7U0KV+bJ4V0zAvZGgAkme/unpNaddVYYCxZkEY3ShRUTFSUFv4jFvN4Ifv7zICZN+hR+v91L/xaxUZsOdcqdeZvCV1KzypdgykAQQrpmjKLY9W54SV1t2WIeTzPuvfdL7LRTLqWEG5DJZJBMJjdVkLMzJmQrVburrSXiw1ntiScaMH++3SvJ9cSUIi9TEEU/VJXS5ipTS1KSOgCQdpEd3rupcl4E999fh9mz+XrSWe8AbC0jYB8EmGCyjy9sYcm998Zx6aVRZLP0YU8pV92VIirzg98WThnQiCyamjqxYMEX+p1XL9WG5VYyBJhgKhnURS+UI5jsKoJb9PYgilQGPNX1Za2vLwckPk3RNc6L0CgeIfNn8PvX4777vsZ22zHB1I12IpGAppFGi/11WYhcIpLJiQTTe+/5ce+9dq4k19vfnwqgE4AMgK47K5PUsJ5kyqKmJoq99wb+8Ida7LYb32Q2/9OCV2AEyhcBJpjK17cF7+zVV9M46aROVFVJSKepKoSqV4oQRQFut6D/1DQBkpR7Tj+7n7e0dBNSdHFN6XbcSoGA2x3EQQepmDXr76it9XOqXClA71qDCaYSgl3kUj/60V7QtPIlmHLwEIFERBMRzdvqyIhiG1SVvsxROh1/iSjySG0z3OvdgEce+RLDhilGT+3Y+agqG2kE+nz219whMoxS+qqrnVftbO1aFy64YDxSKSe+x1GhkhiAYQAqMyXLOpIpF7V0zz21uOAC+5PAjn0jZMMZgQpCgAmmCnJ2sVtNJDR0P+Lxzc/pNfp394OqSTzwQByhkBexGIv9FYt7vuMpVW633WK46KJPMGqUJ99h3K9IBJhgKhLAEg6vDIKJAFUgSSEoShYul6gjLAiC/shkZIgiRadmHVYmu4QHpYil3O4NePzxL1FfzwQTkTUUDeR2u3VyiVI47d7icfqyTVWynBlJ4+QoTZerTSfGZdl56YlGnevSkkxp1NTEseeeuailsWP5hoNRfuR5GIFKR4AJpko/ASbu/6c/DeHVV1VEIpSKYf8LSxOhKNnUVVVRDBkSwuWXf4kxY0q2bEUvxASTc9w/efJeAJx4d79QjLuFprWuCbp/+iAILdA0ulvtvEiNQtEoxThJ2oAFCxYhEKDUn8ps2WwWRC5RI6KGCCantGg0Co/H49hU89NPH4vWVqok50SygKIvSZepcqOY6O+kNCSTjLq6Thx6qIRXXml0yp8n28kIMAIOQYAJJoc4yqlmXnJJFHPnprtIJide8DgR+ThqajpxzTXLMGECVzIy24NMMJmNsHHzVx7B1B92JK4bhqoONw5gngnARrz88udwu7vJvMoBhXSWSAeQCCYiligtzmnN6VVBf/3r0Vi4cAcA9k9H7O1scBQToaKBqsuZJ/xNVeI6ceONAVx4IafEOe09iu1lBJyAABNMTvCSw228//44fvnLGDIZimRiAWrz3ZmC292Jww9vwZw5zeYvV+ErMMHknAPABNOWvpKkTihKtx6Tc/xoZ0tFcSP+8pf/2tlE02wLBoN69A+RS05Ih+sNCNKLamjYVrvMNNAMnnj+/EY88cTYLsFsgycvyXSpLtFvIr4rOfK9m2QCFMVIPdMMqqo6cd99NTjrLGemgZbkGPIijAAjUBQCTDAVBR8PzheB555L4dRTQ0inSZPJmXfW8t2rlf08ngj8/ghmz16BQw+lcHNuZiPABJPZCBszv6YBpE9S/iLfg8FLhiB0QNNUSJIERaFUJoo64ffowaC4ua8Gl2sj/vznzwsb7vBRlF5G0UsUueREDSOKwKL3cycTTO++G8B99+2BeJxE/J3ZOIqp229EMnXo1ZyNIZlSujbfY4/VYfp0fo935l8HW80IOAMBJpic4aeysPKDDzKYNi2MUMiHVIp1P4x1agZ+fxgHH9yGM874BvX1nI5oLL59z8YEU6mQLm4dVQWmTGGCqXcUSZA6A1HMAEjrVbQkSewinOiLSH+pThQBFYfLlYEs03PS86jUSFUNHs9GvPRSZRJMdLa6SabGRufpuiiKottfX0/R1s5sa9a4ceGF4xxaSa4bc0rtpxSxSo9iIjyMIJmoqnM7gDocemgK773nvL9NZ/41stWMQOUiwART5frekp2vWqXgxBND+O9/Zfh8HoTDVI6254OIEcES25y6qMcThtebwtlnL8chh7Q6ohS0U7HuzW4mmJzhTUURMHXqRI5gystdOcLJ5UpDUejLHn3JkSDLFOFEhBMJWCchSTIUhcgoDxSlCpJEX2SyUJQhea1Sfp1UVFVtxAsvfFF+W8tjR0TOEElTXV0Nl8t5Nzm6xcnr6pxd/bYcqmXmopiqIMs1eZy8cu+iQRQ79OqGhUUypSEIQfj9PtxxhwfnnMOpceV+Ynh/jIDVCDDBZLUHbLr+L34RxlNPpbDnni68804u/7utTcVnn2XxzjsZ3HRT7kM/m9UQDmtYt07F2rUK1q9XsGGDovf99a9rsN122+bQt7RQHxVENq1ereg/Fy5U0NysYN06+mJDaQYueL0SOjqIbHLu3cRSuNfvb8FvfrMIu+wSYXKpFIBvtQYTTBaAXsCSRDAdffREqGolVZErAKheh9D7clonnGQ5revrCIJXJ5W2jFaifq0VHHmgoKZmI555ZpFRwDtiHop4I3KJSMhAIKB/EXZiS6fToEdtba0Tzd9k82mnjUVbm1MryXVvg6IpKYqJKspVshZTNx7FkEwJ1NYS+Svg/fcbsPfezqnq6Og/RDaeEahgBJhgqmDn97f1kSNbcPTRVTqRNGSICJ+vGZRi4vO5kUwq+PnPq/DQQ7Vwu5shyxroelKSBFA1Yq9XgN8v4P77a3H88YOvItPRsZl8mjUrgvZ2uptYqSkXAx9QEpX905/+7ciKPQPvzv49mGCyv4/IQlkWcMwxTDCZ7S2XqxN6phy2FkomTbhIF/lkthVWza+gqWkd5s9fbJUBJV+XCJlkMgmv1+v4Gxy0D0rzrKlxdtTMVVeNxqefOreSXPchliRK6yIi29n+MO6PUoUoBguIZIpg553T+g3cdHqEcebwTIwAI8AI9IEAE0x8NPJCYMyYdnzzDaVG0J0PGR5PDJdc4sP55/vR1CTqpJIZ7d5747jqqizicY5i6h1f+kKzHvPnf2UG/DxnHggwwZQHSDboks0KOPZYJpjMd0UGgtAJTSP9FGoxiGICJKBM6c90I0KWKSo2n6gEqoJJ6RxWRJR0QhDS0DRaO9+UEhnDhq3DY499bT7MNlmBKscRuUSRS05viUTunDp9L/PmNeLJJ51cSa77JFHKLYlck2A5SSlwo/TkwZJMTU2d2GUXyhLQsGqVc8Xf2fuMACPgHASYYHKOryy19IknkpgxI4Tdd3djhx0kjB4tYt993Tj77HwvvAszv71dxbBhLdA0uutiDolVmGV2GZXG2LHrcdddS+1iUMXZwQSTM1xOBNNxx02EonCKnNkeo8gDRaGUDtJqEqGqRD7kPiskKQxNS0FV6aZBz8jUMIBE15dJ0u+JQRDo39BT8rbVdQp1EU/5EFWD3XG3yDDZnYDb7UI2S5G0A6WWZDFq1DrMnbtksAs6tn88HtdF4Z0e9aNTobGYnubn8zm7wtY//hHA/fc7u5Jc9x+EKFLKLb2HECnN14A5XAYimeh9lx5E6pMuXBhz5vgRDiu4/35n64s59o2SDWcEKgwBJpgqzOFO3O6xx4bw0kueQdxFduIuC7U5gR/9aCXOP39toRPwuCIRYIKpSABLNDyTEXH88ROgKKNKtGIlL5OEIMS6on96S2+OQxCi0DSqJkpEVAKCIEHT6IskEUb1kKTWrtSYKrhcYagqVbejaKKUHllEXzpFEVAU0mjpq8nIpezpOXuDbJSWQ/YpkCTSL0nB5fJAlokY64vUymD77dfjkUcqh2AiUDs7O3WCyYnC3j0PRTgc1sklj4euN5zbVq924+KLxyGZLA8yPZcqV6jAtXP92L/lKgShXSfxSa+U3kdlWdUlK7xeEXV1AmpqRFRXC3pU3vvvNyEQYIKuXE8D74sRsBsCTDDZzSNszzYI/PWvaZx8cgyRSE5snFtPBCKYNWspjj2WLsC4WYEAE0xWoD74NdNpEdOmMcE0eOTMGpEiaqKLWCIyh6JGUpCkCBTFq1ek2zJqiaKZwpAk0mQh4sejR0OR+HjvJBP9jirdBQzScEnD44noX+JUlbQFe4sEyGD06HV48MHKiiglgW8S9qbqcU5uRJRRBTmKmHN6mzx5LwDlQTCRL3IkE0UyNjrdNQbYr8LvD+tpbxdfHMA++7hQXy+ioUFEbS2TSAYAzFMwAoxAkQgwwVQkgDy8NAgMGdKKjg66eM3dqck1+kkpC84rh2wUajU1zZgz5xsccACJ53KzAgEmmKxAffBrplIiTjhhAmSZI5gGj55ZI0hjZeu0s2aIotBLCh3ZQFXqttRiEcUwRJGq23VHMmUgSZQ+R19GKeLJ6GiUOESRKqYJyGbpM6mn9lAau+66Dvfdt8wswGw3L+kWZbNEBipobHT2l3/Sk3L6HroPyIwZY9He7vRKclsed1FsgyhKkGVnn7Pi/ojT8PlCOOccP+66i8XPi8OSRzMCjIBZCDDBZBayPK+hCFx8cQRvvJHVQ3wlKVexrrlZwdq1VBWD7iQPvlqdoQZaNFlV1Ubcc88S7LgjRQNwswIBJpisQH3wazLBNHjMrBhBaR9080DT8hejFcUQRDELWaabDfRe2J3eZtYOFLjdlAKYgtstIJkkIos+g1IYO3Yd7rpruVkL22peImQo2qeqqsrxVUxJR4pS5Boatq5+aCvI8zbmiitG47PPdiy7ayMimSSJNNHKw095O5QU67xRVFcn8fvf1+K44yrzmncweHFfRoARsA4BJpisw55XNgCBv/0tjWnTQojFtr6TbMDkDphCEDbixRe/gMdDgo7crECACSYrUB/8msmkiBNP5AimwSNX6hEUmUqRTYOLPKLKdVThVNNII2kgMW6j9kTRBKQlpUDTXEinvZgwoRm//W35E0xELlFaHDXSeHF65A/pdJHId319eVSsfeyxJjz99B5dZKtR590e85A+m6Z5uqIc7WGTuVbIqK4O47DDRMydW4eRI52fwmkuXjw7I8AIWI0AE0xWe4DXLxqBVasUHHNMCF9/7UImU0kVMhTU1GzEM88sKhpDnqBwBJhgKhy7Uo5MJEScfPIEZLOcIldK3CtjrbguBE6toSGF3//+M/05iV47Xfi6L/9RtA81v9+vV5HzensTc3eO9zOZDFKpFGprKRrN+Y0qyf3ud3sgFss/EtBJu3a5iGQiPbZyv+YjHbkwbrmlBpde2jMd10neYlsZAUag0hBggqnSPF7G+/1/9t4DTqrq7v//zMzOzvYOS1FB6dUKKipqFImCXRAwREMQ7O1RI+ZRjD8fH8XE/FWM+IREjSaACtglNjCISLFQpUlbyvbd6X3m//rcZZCyy87sTrn3zve8XvNayrnnfM/73J258znfMmFCI95/PwSHgw8ch+fp0OeyvQcSyqZPvg817qMITGrclaNtcrlMGDdugAhM2tguDVoZRGamA3l5Hjz8sB/9+lVj/XoHtm0Loq4uHz/9lI9t23LxyisbkZ+vD49TJsWmwKR1cYk3G8Ulikx6EZh27jTjvvv0U0muuTcEejIxNLUp15oemx8ZGXX44osSnHdebB6deqQhaxICQkA7BERg0s5eiaVREHj0UQeefdYFp5Mik7ZPVI+93BDM5hqUljrxyivpVbEoitsgqV1EYEoq7jZP5nSaMH68CExtBigXRknAi7w8u5L02mzOQChkgsPB3FAZyMysx6xZq9G5s/a/LDK5N8PK9CLIcD30xNJ6JbxDb9LLLjsZ4bB+Kskd/QsYAnMyGQw5caoUGeWveJK6ZWZaMX26CQ897XkyAAAgAElEQVQ/rO3qjEnCJdMIASGgIgIiMKloM8SUwwkMHFiD1avLkJUVW9nVt9/2YPz4RgQCPNXK0SFWJjuvx4gRFZgyhQ9XsfHRIZCULkkEppTij3pyh8OEG24YAJ9PQuSihiYd40ogJ6cSzz+/Gl27ar/yKd/3cnNzlRBAPXwGOZ1OZR30yNJL+9Wv+qOuju932r/fWt6TJpHJaMxBIKCnqmr0cqzC/v3l6NRJci7p5XdS1iEE0oWACEzpstMaW2cgAPToUY3a2hDeeKMo5ooZa9f6cdVVjdi3zwKvV0/u016YzQ246aatuPzyRpjNyUpmq7EbKInmisCURNjtmEoEpnbAk0vjQiA3txJ//vNqHH+8tr/wMxk2w8nYKMqYTCbNezLZ7XZkZmbqItwvcrM+9NBJWLPmBN1Vkjv6lzEAg6EOJlMuAgG9ePs4cP31Qcydq/ccU3F5a5VBhIAQUBkBEZhUtiFizuEELrigHkuX+jBmTBb+8pcClJREf5Lj8YQxenQjVq0CbDZ+SEd/rXr3YT8efXQ/TjutQlcPwurl3bplIjC1zkgNPex2E371K/FgUsNepKsN+fmVmDHjW3Tvrv0cgZEqchSYKMxo3fOH7+MMj9NTUvZXXy3FvHn9AOhFdDnWO4cPrCQZDuujonB+fjUWLSrCsGHaD6dN1/d7WbcQSGcCIjCl8+5rZO0lJVVobAwhM9OgxKI/+mhsD0v33WfH7Nke2O3JLF+dGLgWy34lh0enTuK5lBjCsY8qAlPszFJxhc2WgYkT+0uIXCrgy5wKgcLCSjz55Hc46STtH3Yw/xLFGFaTo7ikdW9aCmYlJSW6ulMXL87DX/7SR7eV5I7eLO8BkUnr6RE8OO00F779Vl/3o65+uWQxQkAIHJOACExygySEwNy5HowblxW3sSsrQ3j0UTtee80Nr7dTzOM+9pgdTz7pgt9fHvO1arrAYtmHF1/ciK5dA2oyK61tYSUlJrplmIg09RKwWjNw44394fVKDib17pK+LcvKqsKMGd+hVy995M0Lh8Pg+5/WhRmugwcFxcXFuroBd+ww4/77+8Pl0nOi7yO3zAODoRHhML3WszW0n025pEKhcuTn1+Oll7Jxww1asl9DqMVUISAEEk5ABKaEI06/CZ56yoFp0+xKcu5zzjHjhRcK0a9f6nNOnHxyHdauzdV0PgKLhTk8NuHEEz3pd2OpdMUiMKl0Y44wSwQmbeyTnq3Mzq7Ck09+j7599bFK5mFyu90oLNR2nhhW/GMOpqIiejnrq+m/klxz++UGYAXA/YzfQWei7wyDoRJGoxklJUFUV3dM9HQyvhAQAkIgYQREYEoY2vQe2OEIY+ZMJ+bM8WDNmjJVwJg924W77/bC5dLuKSWrEP3hD5sxcCAfoKSpgYAITGrYhdZtaGzMwE039YPX27X1ztJDCCSAQE5ONf7f//se/fuHEzB68odksm96bmZna9vTwu/3w+VyaV"/>
          <p:cNvSpPr/>
          <p:nvPr/>
        </p:nvSpPr>
        <p:spPr>
          <a:xfrm>
            <a:off x="1259681" y="-108346"/>
            <a:ext cx="228600" cy="228600"/>
          </a:xfrm>
          <a:prstGeom prst="rect">
            <a:avLst/>
          </a:prstGeom>
          <a:noFill/>
          <a:ln>
            <a:noFill/>
          </a:ln>
        </p:spPr>
        <p:txBody>
          <a:bodyPr spcFirstLastPara="1" wrap="square" lIns="68525" tIns="34250" rIns="68525" bIns="34250" anchor="t" anchorCtr="0">
            <a:noAutofit/>
          </a:bodyPr>
          <a:lstStyle/>
          <a:p>
            <a:pPr marL="0" marR="0" lvl="0" indent="0" algn="l" rtl="0">
              <a:lnSpc>
                <a:spcPct val="100000"/>
              </a:lnSpc>
              <a:spcBef>
                <a:spcPts val="0"/>
              </a:spcBef>
              <a:spcAft>
                <a:spcPts val="0"/>
              </a:spcAft>
              <a:buNone/>
            </a:pPr>
            <a:endParaRPr sz="900" b="1" i="0" u="none" strike="noStrike" cap="none">
              <a:solidFill>
                <a:srgbClr val="000000"/>
              </a:solidFill>
              <a:latin typeface="Arial"/>
              <a:ea typeface="Arial"/>
              <a:cs typeface="Arial"/>
              <a:sym typeface="Arial"/>
            </a:endParaRPr>
          </a:p>
        </p:txBody>
      </p:sp>
      <p:sp>
        <p:nvSpPr>
          <p:cNvPr id="172" name="Google Shape;172;p22" descr="data:image/png;base64,iVBORw0KGgoAAAANSUhEUgAABJgAAALXCAYAAADBivozAAAgAElEQVR4Xuy9CZRU13XvvZvupruZacQoBAIxSggBkkASGpAAgUAjmiz7JV+clcnJSvJsP+d5xfbn5L3k+SVxHCfx8DlxnDixrQFNCAQaQQhJSEgIWWJGQgghoGkaaHqev/W/cKFpqruGO9S9Vb+zVq2G7nvP8Dun6u76n733Kejo6OgwCgQgAAEIQAACEIAABCAAAQhAAAIQgAAEMiRQgMCUITlugwAEIAABCEAAAhCAAAQgAAEIQAACEHAIIDCxEC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hAAAIQgAAEIAABCEAAAghMrAEIQAACEIAABCAAAQhAAAIQgAAEIAABTwQQmDzh42YIQAACEIAABCAAAQhAAAIQgAAEIAABBCbWAAQgAAEIQAACEIAABCAAAQhAAAIQgIAnAghMnvBxMwQgAAEIQAACEIAABCAAAQhAAAIQgAACE2sAAhCAAAQgAAEIQAACEIAABCAAAQhAwBMBBCZP+LgZAhCAAAQgAAEIQAACEIAABCAAAQhAAIGJNQABCEAAAhCAAAQgAAEIQAACEIAABCDgiQACkyd83AwBCEAAAhCAAAQgAAEIQAACEIAABCCAwMQagAAEIAABCEAAAhCAAAQgAAEIQAACEPBEAIHJEz5uhgAEIAABCEAAAhCAAAQgAAEIQAACEEBgYg1AAAIQgAAEIAABCEAAAhCAAAQgAAEIeCKAwOQJHzdDAAIQgAAEIAABCEAAAhCAAAQgAAEIIDCxBiAAAQhAAAIQgAAEIAABCEAAAhCAAAQ8EUBg8oSPmyEAAQhAAAIQgAAEIAABCEAAAhCAAAQQmFgDEIAABCAAAQhAAAIQgAAEIAABCEAAAp4IIDB5wsfNEIAABCAAAQjkKoG6ujrr06ePFRQU5OoQGRcEIAABCEAAAhDwjQACk28oqQgCEIAABCAAgVwhUFFRYevWrXOGU1RUZMXFxTZ58mSbMmVKrgyRcUAAAhCAAAQgAAFfCSAw+YqTyiAAAQhAAAIQyAUCEpjeeOMNKysrs46ODmtpabG2tjZnaNOmTbOJEyfmwjAZAwQgAAEIQAACEPCNAAKTbyipCAIQgAAEIACBXCHQWWDqPKampiZHcLr77rtzZaiMAwIQgAAEIAABCPhCAIHJF4xUAgEIQAACEIBALhHoTmCSuFRdXW2f+9zncmm4jAUCEIAABCAAAQh4JoDA5BkhFUAAAhCAAAQgkGsEuhOYNM6amhpbvHix9e/fP9eGzXggAAEIQAACEIBAxgQQmDJGx40QgAAEIAABCOQqgZ4EpsbGRps9e7aNGjUqV4fPuCAAAQhAAAIQgEDaBBCY0kbGDRCAAAQgAAEI5DqBngSm+vp6u+yyy5xT5SgQgAAEIAABCEAAAqcIIDCxEiAAAQhAAAIQgEAXAsk8mEaOHGlz5syBGwQgAAEIQAACEIDAaQIITCwFCEAAAhCAAAQgkIbA1NLSYr1797ZFixbBDQIQgAAEIAABCEAAgYk1AAEIQAACEIAABBIT6MmDqb293ZSHadmyZeCDAAQgAAEIQAACEEBgys4aOHnypD3//PNWVlYWSAcKCgoCqVeVBlV3UPWm02d9WdCx04MHDzYdQd25pPP/2tpa69Wrl/Xp0yeweQi64iDng753TyDO3NN5r2WyBk6cOGGlpaXOK53S9b2bzr3pXktb6RI79/q2tjbTyxVs9Jnc3Uuse/p7sr8lur+pqclp371X1zQ3N1tdXZ0NGDAg4eCOHz9u999/vxUVFXkbPHdDAAIQgAAEIACBHCFAiFwWJnL58uXOFyUJET2VML+wZAFDpJoUa4lDXo6clkCgo6sVNlFSUuLr+FgLvuKkspgR0HtTn5l8kY/XxKUrmkrk13PR/bzT/Z1f7ui7/q676xTG1ln87NyfRP/u7u/FxcUJwWtdzp8/39mYoEAAAhCAAAQgAAEIkOQ7K2vgpZdeMp1AIyGCEg0C+kIjLwmvXxTkoaZ5TdfTIhoU6AUEoklAwoO8Arv7oh/NXtOrdAlIoJc4H5dno0LkZs2aZWPGjEl3qFwPAQhAAAIQgAAEcpIAHkxZmNatW7fanj17AguTy8KQYt9k5xA5L4NBYPJCj3shkJgAAlN+rAwJNvI68uJJGiaphoYGmzhxok2bNi3MZmkLAhCAAAQgAAEIRJYAAlMWpubgwYO2adMmvFyywL67JhGYIjQZdAUCXQggMOXHklAOJIn0Xj1Jw6KlHE3l5eV2/fXXh9Uk7UAAAhCAAAQgAIFIE0BgysL0aJd2xYoVNnDgwCy0TpOJCCAwsS4gEF0CCEzRnRu/e6ZQ5b59+8YiHLK1tdXJGbVkyRK/MVAfBCAAAQhAAAIQiCUBBKYsTdtTTz3l5JlQOIBOr0FsytJEnG4WgSm7/GkdAj0RQGDKn/Wh/ITyZIpDmJxy9+kkublz59rYsWPzZ5IYKQQgAAEIQAACEOiGAAJTFpbGjh077L333nN2PkeOHOkYqPo3CWyzMBkITNmDTssQSJHAsWPHnOTP8myh5DYBbbrU1dXZoEGDYjFQ9VdeyRMmTLCZM2fGos90EgIQgAAEIAABCARFAIEpKLKd6t2+fbu9//77jgE6btw4GzJkiD366KN24YUXOrkblPBbib/LyspC6A1NJCKABxPrAgLRJYAHU3TnJoieadNFHkxFRUVBVO97nXp+KB+TXqNHj3bEsQEDBjieyXHwxPIdCBVCAAIQgAAEIJC3BBCYQpj6tWvXWkVFheOlVFhY6LR46aWXOl5MixcvdhKaPv74487uvK6hhE8AgSl85rQIgVQJIDClSio3rlMeptLS0tgdhCFvJj1LFOKnZ7lyNOl3erb369fP2VyS6KSXBCjXHsiNWWMUEIAABCAAAQhAwAyBKaBVoB1YhcJdd911jreSDEkZmsq7JMNy4cKFtmbNGrvtttucHrz77rv2ySef4MUU0Hwkq9av04t0ApLmWF+OKBCAgD8EEJj84RiXWjTf8ujVZ2nci/I0uaKTKzzpp+wB/e3uu+9O+XnR0NBgChfVS5tWlZWVNn36dMczuk+fPnFHRf8hAAEIQAACEMgBAghMAU3iW2+9ZR9//LEtWLDACX+TYahdWRnNMir1WrZsmR06dMjefvttx7VeBmdcjmcOCFvWqkVgyhp6GoZAUgIITEkR5dQFcQuRyxS+7IJp06bZxIkTz6tC9kBnMUlMZCcoF5kEK4UPFhQUON5Squeiiy5y6hk+fHim3eE+CEAAAhCAAAQg4JkAApNnhOdXICPwySefdAxBeSvNnz/fXnrpJcc41HHGMhqfe+45W7p0qX322We2bds2Z/cRd/kAJiPFKhGYUgTFZRDIAgEEpixAz2KTekYqj1Guh4xLRJKdII9mjbmqqsrxStJPJTrX38RAQpIEpZ5sBCUa13NM1ykEP5FolcUppWkIQAACEIAABPKEAAJTABOtY5ZXrFjheCvJ4Lv66qtt48aNTh6G22+/3WlRXk1K/ilDcv/+/Sm7yAfQXao0c+ZJ4W1ePcgIkWM5QcB/AghM/jONco3y1vH6WRzl8XXum8Yqj2aFVUtIkqCUTEzqaWwSpi6//HKbNGlSXBDQTwhAAAIQgAAEcogAAlNAkylvJTevkoxGvZTw86GHHnLc25WXSV5Luk7/V9JPSvYISGCqqanxfDQ2AlP25pCWc5cAAlPuzm3Xkfl14EJciMku8Ou0PG1uaWPLze0YFwb0EwIQgAAEIACB3CGAwBTwXB45csQ2bNjgCEhygV+0aJHz79dff90OHz7siE4SN7RbKxGKkh0CCEzZ4U6rEEiFAAJTKpRy4xq/Potzg0Z6o1CYnGwKFeViGj16tI0YMYLDQ9LDyNUQgAAEIAABCHggkDcCk0LS5DIelVNplNz7lVdecfrT1NTkhMsVFxd7mEpu9ULAry81CndQiAMeaV5mg3shcC4BBKb8WRESSBTmxWdo5nMuLzDld9JzTTwfeOCBzCvjTghAAAIQgAAEIJAGgbwRmB5++GEHy4QJE2zy5MlO8u1sFoVSPfvss45rvAxARIlszoY5c1BbW0uIXHangdYhkJAAAlP+LAyFjcsTJ9vP6FwhLrFOB40oafq6desc4U45n7SxJa/qW2+9NTIbb7nCnHFAAAIQgAAE8plA3ghMy5cvP5N0W8brqFGjbMqUKTZ06NCszP+rr77qJPh2BSY3PE6JPinhE0BgCp85LUIgVQIITKmSiv91Ej70QmDyZy5l7+hEubFjx9rKlSvPJBN380Lq8JF58+Zx0Ig/uKkFAhCAAAQgkPcE8kZgeuaZZ5wjft1jft1cBdrNmzp1qpOrIKzy2WefOafK9evXzzGk1RcdK7xz507nWOKohPGFxSMK7SAwRWEW6AMEEhNAYMqflaHnobyYEJj8mXOFymkjS7bO0aNHz7MvZIPo7zfffLNz8AgFAhCAAAQgAAEIeCGQNwLTmjVrnDCornmOZFwpT4GEHXk0XXLJJV54pnTvqlWrnL7IkFYiTnlRyWV9165djmFNPqaUMPp6EQKTrzipDAK+EkBg8hVnpCtraGhwno96DlL8IXDixAnnEBGJdokOE5Hdod9LZNLGV6Zl//79tnfvXscjigIBCEAAAhCAQH4SyBuB6aWXXjId4dudd5B2+fRSUY4m5WqS6OR32bdvn7311luOEafcCEuXLjV5V2kHUccLX3755fbGG284hqDrbeV3H6jvfAJ+JZZVbi2tMUIdWWUQ8I8AApN/LKNek57T2nBR6BbFHwJ6/8ie6Ek80oaXuN9yyy1pJVjXs/PDDz90PLB1v+youXPn2oUXXuhP5wOspaamBiEzQL5UDQEIQAAC+UkgbwSm1157zcl5lEw0krGklzybhg0bZmPGjLHBgwc7xm6ye90lJDd0hcApcbcEpK7lnXfesQMHDjjG2OzZs+29994zCRN33XWXaafx9ddfx+gJ+f2IwBQycJqDQBoEEJjSgBXzS3XYgp6dhGuFP5ESmeTRLZFJdk9PReKMvK4lLmlDRZtkeskbSmJWItsn/BElblHJzT/66COn77LxJIhRIAABCEAAAhDwh0DeCEzvvvuuyX07Vc8SHfMrA0qiksQHGV0ShHS/PI1k/CqngX7qJQFKrv27d++2gwcPOobWkiVLzjOSVedzzz1n5eXlpiPtR44c6Xgt6UQ55YGSCCbjmjxM/izwVGtBYEqVFNdBIHwCCEzhM89Wi9pk0fPTS6hWtvqeC+1qc00ikUSmIUOGnDekiooKx1vp8OHDjj2ktAOyWToXeaEpr6TSDiQrevbK60l2VRhFwtKmTZucPk+aNMlmzpwZRrO0AQEIQAACEMgbAnkjMG3dutX27NnjyYiRwCThqetLu3WdjSSJUjLSXA+lzq7iMmw++eQTR1iqrKx0rlM4noy0bdu2nTnhRQITIXLhvQ9l4MoolmjopRAi54Ue90IgMQEEpvxZGfKi0ecxOZiyN+fu4SMSmdyTdj/++GPbsWOHkztS4kxPm3VuTsOLL77YsXE0n653uGsruZt2snP0b6UmmDVrVmCD1gag0hNoE0/tzZgxwxGYKBCAAAQgAAEI+EsgbwQmeRZJZArT7V67gDKuZGRdffXVThjc6tWrHcNMYsZ1113nhNKpKMGmvKBkvMmjacuWLY4YlqrHlb/LIv9qQ2DKvzlnxPEhgMAUn7ny2lNt4Gi+k4VoeW2H+3smIPtFeSLHjRtnOvlWNoo2wroelNJdLbJxJETpvp5eul+bcbJ95LUmu8jv/FvyWnr77bcdj3SNS/bY+PHjWQIQgAAEIAABCARAIG8EJiXX/uCDD1I2jvxkrZ0zGVpuYm8ZaAqPU9y/cjHJo0lJvWVgKTTg7rvvdgxsJSbXfWG5jvs55rjVhcAUtxmjv/lEAIEpn2bbnPB0ebaEuSGUX4RTG63EGHn7hOVR7W7KXXPNNXbRRRcl7KT6k6p3t0QueY3L3pLIJVtMdpfyLlEgAAEIQAACEAiGQN4ITIcOHXLco7PlEeTuBrq7sjKgZUBNnz7dtm/f7uSHcvNOyC1dopOSgfu9kxfMMop/rX4KTDJ+mbf4rwlGEB0CCEzRmYsweuKGaHkNWQ6jr7ThLwE9iyUEyR6SKKSQOjctgTydVD7/+c8nbVQJvGVDuSKlxKabbrrJSU9AgQAEIAABCEAgOAJ5IzC5iR3lKZTq7ldw2M3JSSBjSfkNrr32WidUTt5MF1xwgWMEPfPMM04/U3VHD7Kv+VC3XwKTjFjVxRejfFg1jDEsAghMYZGORjt6NsrrRJ+jUXheR4NK/vRCopIbVqe1oA06eXjL80i5mmQndVcU1qfNRH1myH6Sx5Punzdv3pl8UvlDkpFCAAIQgAAEwieQNwKT0OrkE3kLRcXtXgaQjKgHHnjAmXmJSgqJGzVqlOPBRGhceG8Id9dUAqTXolxbyvWgFwUCEPBOAIHJO8O41SCxXp4rnCYXt5nzp79uUnD3IBQl5E6W+N31WtKzV97q8oRSkVf4oEGD/OkYtUAAAhCAAAQg0COBvBKYRGL9+vXOzmi2QuU6z4aECO2uzZkzx0k4KWNIRvWLL77o5GTqevQvazk4Au4OqR8CkwxjhUDKoJWASIEABLwR0GelBHc8Or1xjNPdEv3ljYIwEKdZ895XzbteKlOmTHFO2VUOqJ6KvL9//etfO+vF9VpyvaCWLl2KSOl9WqgBAhCAAAQgkDKBvBOYZLisXLnSie9PZrSkTDHFCyUguV5J2pWTISRBST/vuusupxaJS/od3i8pQvXpMj8FJnVJhq7Epah4y/mEiWogkBUCCExZwZ71Rk+cOOE8M3keZn0qAu+AbCKJQtr8UxichKV0yqpVq5wTeyVIKrQymbdTOnVzLQQgAAEIQAACqRPIO4FJaJTwe8OGDc6uVlheQjKcamtrneTPyikhD5eZM2c6SShlPM+aNcvxZnr//fcRJVJfv75d6bfA5B61HZWcX76BoiIIZIEAAlMWoEegSW226LmIWBCByQigC8qv5ApLEoWmTp1qo0ePDqAlqoQABCAAAQhAICwCeSkwCa7cqffu3RtaniMlqJSRrC9K8mxRnqWPP/7YaV//l2fVhRdeaJ999hkCU1irv1M77vHIfn6R0ZxrXv2sMwtoaBICWSeAwJT1KchKByQuae7d01ez0gka9Z2ANmDcTR3ZPQqF04EnFAhAAAIQgAAE4k8gbwUmTd3y5csdd+yg83rImJKr//XXX2+bNm1y2lSI3rFjxxyBSd5N48aNc/69a9cuBKYsvK+CEJg0DCUn1ryGHY6ZBYQ0CYHACCAwBYY28hVr7vWM5tCLyE9V0g5KMNSmizZfLrnkEkdYYgMmKTYugAAEIAABCMSKQF4LTFu2bHFOaws64bdyL8ljSe7fyhMwbNgwJ0ROwpPcwxWmd9lllzkhe/KsCro/sVqhIXU2KIFJ9Wr+5f5PgQAEMiOAwJQZt1y4S2KEPkf9OIAhF3jEcQxu4m6FxElUmjhxIpsucZxI+gwBCEAAAhBIgUBeC0z79++3d999N3BBR7mX5s+f77j5v/fee05onAxm5WJSMssdO3bYjBkzHBHijTfeYKc2hYXr9yVBCUzqp8RE7cAjHPo9a9SXLwQQmPJlps8fp0QJnfyq5M1h5UzMX9r+jlzPVXloy4PXPRHO3xaoDQIQgAAEIACBqBHIa4FJJ32tXr06UBdtGVgSFm699Vb76KOPHIFJJ4spZE4Ck17a3Zs7d64jMD3//POB9idqCzAq/ZEnmeYqCHd9za9ERn1BUr4tCgQgkB4BBKb0eOXa1RLpJTThxRSfmZXnmcSla665hsTd8Zk2egoBCEAAAhDwTCCvBSbRe+KJJxyPoaB2RhUedeWVVzo7eK+88oojYEhU0o6s8i7Jm0mG88KFCx0Pp8cff9wRIijhEpDApFcQX2BkZGsdKO8WeUTCnVdayw0CCEy5MY+ZjkKbQcrfE8Tnc6Z94r7EBGTPSFwaMWKEXXvttWCCAAQgAAEIQCDPCOS9wLR27VrHuySIJMwSFuQVI/Houeees5KSkjPtuAm+9TuJD3PmzHF2+R577DEnF1NQgleere+UhytxSUZxELmSNL96SVjs27evIzRRIACB1AkgMKXOKhev1GezPqOD+HzORV7ZGpPyStbX19v48eNt1qxZ2eoG7UIAAhCAAAQgkEUCeS8wbd++3Xbu3BnIyW0SFZTMct++fY6reOccPDLEXBFJ7v8Ko5IQtXHjRuf3iBDhviuCFJg0Es2/DG8VduHDnVtaiz8BBKb4z6GXEQTpYeqlX9x7loCecRICdWCJDjSJe9HzWjacNvy0EUiBAAQgAAEIQCA1AnkvMFVUVASSWFtu4sqzNHToUMdDSuKSvJkSeUpJYFLR7qxy9MioCcKjKrUlkZ9XBS0wKcRD8y9DVTm4KBCAQOoEEJhSZ5WLVwZ5CEMu8gp7TNog0zNu9uzZjvdSnMvBgwftww8/tM8++8zZ6JMtp5fC2127bPHixXEeIn2HAAQgEBiBxx5rtN/8zRO2aFGpLVrU266/vrdNn07kRmDAI1px3gtM2nVbvny5k//Iz6KdPIVESbhQkQEmI0UhUu5uWHV1tSMqKR+Tdsl0jXI0aeeMHTM/ZyN5XUELTG5IJDmYks8FV0CgKwEEpvxeExKY9EzF+zN660DPTm2K3XjjjTZq1KjodTCFHqn/yoe5Z88eJ9eXbDeJSe6hHFp/eulvQ4YMsQULFqRQK5dAAAIQyC8ClZXtNn58pdXWDnAG3q9fk9XWNlhHx8j8AsFoLe8FJq2BZ555xvewNIlHMkZUdES9jBX9X4KWjGSJSfJcksCka12BSaFzJIMO/50ZtMAk0VAGqgxXiUyEQIY/x7QYXwIITPGdOz96ruelPkPJweQHTf/qkOgnu2bevHmO8BK3os+VX//61/bpp586z2XZap2fzdoUlH2mjb9JkybZJZdcQn7MuE0y/YUABEIjsHTpcVu7tsgaG/ufbrPDiooqrKVlRNp92LGj1S68sNAGDOD07bThReAGBCYzJ0SusrLSV68heX3AzLoAACAASURBVCV1DYeSMSODRUayxCWJSQqdk/Gsl7yoZETr9xKcKOERCCuJrBsqJ8FRcy/BiQIBCPRMAIEpv1eINmb02YnAFJ11oGemxBiJS3G1V3TIi2w1eZYnKvJsGjZsmM2dOzc64OkJBCAAgQgS+PGP6+1rX2uwurrOmw36nltpDQ3DU+pxR4fZr37VYD/+cYO9+WazTZhQZOvXl9vw4b1Sup+LokMAgcnMibffunXrOUm4/Z4iCUjKxSRBQcaY8jNpx0y7f/qbxCg3uTfeLX7TT15fWAKT2xOtBXk0aQ1IaHJd8ZP3lCsgkH8EEJjyb847j1gCkz4zBw0alN8gIjJ6N/m1xCV5/cSx7Nixw/TqLieivJrluXTLLbfEcXj0GQIQgEBoBORtNG1apbW3X6C4nU7ttlvfvgqZ61lg2ry5xX72swb7r/9qcO6vqSkzM30/qrXRoxvshRfKbdw4NuRDm1AfGkJgMnPEnpdeeinQXTgZxxKSFB4nw8UVliQsSGAgN48Pq9lDFWELTOqqe7Kc1gLJvz1MHrfmPAEEppyf4h4HqM9Ief0iMGV/HehZqXC4G264IfudybAH8liXzSePOPc0385VafNHnuRLlizhwJUMGXMbBCCQPwRmz66yt98uNbOu3qBt1rt3pR0/Ptz69Dk31K2+vsN++csG+8EPGmzv3jarrT0lKpl1TQheZ8OG1dm6deV26aUkC4/LqkJgOj1Tjz76qCP++OlJIlFJ9eklo0xl3LhxduDAAZszZ4699957jtu/3wnG47L4otRPzY+MymwkkXXFx+6M3Shxoi8QyAYBBKZsUI9Om/qyrzWAwJS9OdEcyHNpzJgxdvXVV2evIx5a1mbiyy+/7GzouBs7XatzxUx5Lik8jgIBCEAAAt0T+MY3au2HP2yx6urEh2WVlNTYkCGN9sgjA+2GG3rba681249+1GCPP64T00usrk6iksSpnkq9DR5cay++ONiuvDKeXrP5toYQmE7P+PPPP+8IDH66e8sglrgkg0W5lxQeJ28lGWkPPvigvfrqq1ZVVYX3UgTeddkUmDR87c5rJ7W7XBARQEQXIJA1AghMWUMfiYb1/JQ4wGZMdqZDNozsFiW6nj59enY64bFVrR/lXJInudIQuM9a5WDqvLmjTb/LL7/cGSsFAhCAAAS6JyCxaP78Y9bcPNTMegpha7CiIp2c3staWgrs5EnXWymdsLcG69v3pK1ZM9gRqijRJoDAdHp+dJLI3r17fRd7ZJQpJM5N3C0hQ0KT3MvXrVvnu9dUtJdbdHuXbYFJZNy8XNpdpUAAAmcJIDDl92pAYMre/EuQkR0zc+ZMmzhxYvY64qFlV1zSJo7sMVdg0r91sIorXGqco0aNcjzMKRCAAAQg0DOBSZOO2p49CouTYJSstJqZTlf38h1HXk/VtnLlYLv1Vi/1JOsrf/dKAIHpNEEdU/vOO+/4KjC5iZxl1Ehgco0aGWwSNOQthceK1yXsz/1REJhk7Gr3VGEgifJC+DNSaoFA/AggMMVvzvzu8bFjx6y8vNzvaqmvBwLy6pYdc/311zuhcXEsblic60GuMVRXVzsbffLMkh2mRN+yAbS5c9ttt8VxmPQZAhCAQKgEvvSlk/aLX7RbbW3Yh28o5cxxe/rpwXbXXclC60JFQmOdCCAwnYahXayVK1c6rtIyOvw4Pl4Gi4QCiQYqnZN5S2TS3/xohxXtnYB2Lt0k7N5ry7wGGfMqcT32OfORcycEuieAwMTqkMCE+B7eOtCGhwSmG2+80YYPT+2I6VR6d+jQIRs5cmQql3q+xhWXtLnX1TNYf1PRJp9SGchOk7iUjTyMngdKBRCAAARCJLBiRaN9/vMnrb5eoXHnJu8OpxtN1qvXMfvyl/vad787IJwmaSUtAghMnXA99dRTjhGi3S0ZJNrZkgDkJS+TRCaJFxKTJDAR/pTW+gzt4qgITBqw1p/WidYLBQIQMCfBs07a9PJZDMd4E0BgCm/+JC4pLHHevHm+JlbXJs4TTzzhhKQtWrQo0AEpv6XSEOgzI5HdpWe+XuqLNnYUFhdXL61AQVI5BCAAgU4Eqqs7bNKkSjtyRMJO9r6nDBx41H7xi/52++2EykVxgSIwdZqVV155xUm6rSN4p02bZgcPHrT9+/c7O1syULTL1bt3b19PmoviosjHPkVJYHJD5eRNh4dbPq5GxtyVAAITa0LJmPv37+9s/lCCI6BnocTcm266KaOUAe79iXq4YsUKR/BZsmRJYAPQgRm7du2yPXv2OKFvPW3qyYtJdt3kyZNtxowZgfWJiiEAAQjkCoH77jthq1Ypn112PYfKy4/ZL3/Z1xYvRmCK4tpCYOo0Kzt37jQl+54/f75dcMEFzl/0xebw4cP22WefOeKTXMbJAxHFpeytT1ESmDQS7ahqB1lfqCgQyHcCCEz5vgJOHYKgcCa82IJbC/K4VojYzTffnPZGWmVlpe3evds++eQTR6y59NJLz3S0oqLC2bBTovCgitqQsKQQPIlKrgd6T+1p81Dhf8ox5ZatW7fa+++/b5///OeD6ir1QgACEIglgZ/9rN7+9E/rrbb21HfkbJbBg4/ZY4/1tQULEJiyOQ/dtY3A1InMgQMHbMuWLXbFFVc4rtKPPPKIs1uql77sy5tEoW7soEZxKXvrkwSm1tbWSAk6hMp5m1Puzh0CCEy5M5eZjkSfh/KskRcxxV8Csm/cE9SuueaatCrft2+faXNOYo3sIwk78sKdMGGCY0v96le/OvN7CTl+5nNSRz/++GPbsWOHk6Rb7bve5qkMQt5OS5cudTydVCQsbd++3YYOHWrymFNf9W95tevF4RupUOUaCEAgFwns3dtm06YdtYaGwWaW/efwoEFV9uST/e3mm7Pfl1ycb69jQmDqQnDt2rWmnbDLL7/c2Q3jlDevSywe90dRYFK+ChnAhMrFYw3Ry+AIIDAFxzYuNUtgIo+h/7OlE251yMn48eNt1qxZKTWg5+VHH33k2EjuYSWdhT8JVvI4W7BggWNDuQJOSpWncJEErA8//NARthK1n0IVziUSkR566CHn32+++abjfeV6yOmn2LgvtSmBc+7cuTZs2LBUm+A6CEAAAjlBYN684/bWW8XW2NgvEuMZOLDKVq7sbzfcgMAUiQnp0gkEpi5AtBv27rvvOieKyVOJ07yiuGz971MUBSaNUrvCOtWQk238n3NqjA8BBKb4zFVQPdUakIjB4Qf+EZbXrp592lCbMmVK0ooVBidRSd7emgfXw7vrjRJjJCotXLjQ8S567733zgg5SRvp4QIJQgrDk7gl4Upe5Zl6lEs40tjlwbRhwwZHbNKztqe8Tbpe4tmtt96KbehlIrkXAhCIFYG///s6+4u/aLTa2iGR6feAAVX23HP97dprEZgiMymdOoLA1GVWZGS8/PLLzk4VCZajuGSD6ZN2cGVcRjHnEaFywcw5tcaHAAJTfOYqqJ7Km1Nigp7NFO8EtImmXH8KiRs3blyPFaYbhqbn6WWXXeaIQdokufjii512Mi3KgSlhS3kwtQYUBuc1XE3imsQiCU0qqlc5NpOtL10j7yaJTNiImc4o90EAAnEh8PbbLTZ79lEzG6pPysh0e8CAo/biiwNt9uziyPSJjpwlgMDUZTXI2Hj00Uedo3l1ugglPwhEWWCSIawvV5yglB9rkVGeTwCBiVUhMUSigt/hVvlKVhsXKnfddVdCrzB567insbkJs1NJsC7hyvUIVijZLbfckpEYJPFHYXDygNIzUGJOTyfCpTuPeua7nlbp1qt8TwpdVzL0qBaNT+KeXnrvaL71U7/X/EhUvPbaa6PaffoFAQhEhMAVV1TZ+++XmlnfiPToVDf69z9qr7wy0GbNQmCK1MSc7gwCU4JZefLJJ53fuu7fXnfKojjx9OlcAlEWmNRTGYky3BUqx3pk9eYbAQSmfJvx88erz0AV8iJ6WwvywBFL9/ASee5qQ2306NE2YsQIx6tHuY3SOY2tc48kXkybNs1JNXDDDTfYqFGj0uqw+iZhS+KSBC31MxVhK61GTl+sZ2qmdUtk0thmz56dSdOe75E4JsHIFZH0GamXKyC5B9K4G6Vurir9VN+nTp3qvCgQgAAEuiPwta/V2I9+1Gr19UrsHa3Sr99Re+21gXbFFQhM0ZqZU71BYEowK3poHz582D799FM7evTomS/02uXKNN4/ipNPn84SkFEm77Uo59xS+KZb3NwTMhZdwxF3fVZ0rhJAYMrVmU19XAhMqbNKdKWeb/KEleAgLzDXlpGgJA8hN5m1BCeJLsp3la4Xt+6VwHTfffeZDkxRziadxKbk4cnyCOpaCVsHDx50PJVcrylvow7ubnGT3SCR5tJLLw2sIZ1srPnS+pcNoDb1UtEc6rmvuessICWzBSRO6YQ/hS5SIAABCCQicPJkhw0adNg6OnSoQWHkIPXtW2lvvTXYLrssOmF7kYOUxQ4hMCWAry8ze/bscXb0dLKIHuZ6kOshn+zBncW5pGkPBOIgMLnDkzGpnVd9KZBBr6KfMngVRpfpjqwHfNwKgUAJIDAFijcWleszWp97Ck2ipE9AXit6yVspqCJxacKECU4bSsQtsUh2kwQN/X7GjBnn2VA6uW379u2OneWGwaUrbAU1nmT16rmrfl911VVJ81glq6vr3/Wcf/vtt035ryT2uZtJrpDkhZH6fP3113MaXrqTwvUQyCMCW7a02E03nbCaGuVeil7p06fSNm8ebFOmIDBFb3bwYEo4JxKX5N6tpJR6wEfZqyWKiyqOfYqTwJSIrwxd5VgoLy+PI376DIEeCSAwsUAkjkioQGDKbC2InwS6oA6ykCBy4sSJM55HnXMmafNDc6f2JTLJc0Z2ljyWJJToWokocSwakzzDlGtKIYZ+lGPHjjmbm2KWLOl4Ju3JS3/x4sXYtpnA4x4I5AmB5csb7UtfarCqquiFx2kKysoq7f33B9uECQhMUVySeDAlmBW5auskOZ0S8uKLLzoGGXlvorh8/etT3AWmuPffv5mkplwkgMCUi7Oa/pgUIsRhB+lz0x1BC0xqQ0JLT57e8rp1E4ArDE6iUi6kHVBeK71kMyYLBew8e+vWrbM5c+ack7henl+bNm1yhKXSUiXW9b/offTggw9i1/qPlhohkDMEvvOdWvvzP9cpmwMiOabS0iO2ffsQGzcueuF7kQQWcqcQmBIA18P3hRdesOnTpzvH4ioPU1AP+pDnm+a6IaD8Btpljau3mgx7GevpnobDgoBAHAggMMVhloLvoytOBOWFE/wIstdCGAJTqqOTGKNNEW3cSUjJhbBu8ZVYtmjRImc88kLSSzak8nkq8fmkSZPOEXUefvhhW7hwoV1wwQUOOglL+/fvd+zNoIQ3eZrJ3rn//vtTnS7nOomDFRUVtnfvXmccyq1FgQAEcpfAAw9U2/LlSqDdJ5KDLCk5Ynv2DLGLLkJgiuIEITAlmBV9WV+zZo3zkB86dKiTR4CTa6K4fP3rU9wTyEoUVegInnb+rQlqig4BBKbozEU2e6JNAIVhyUuEfIjpzUSUBCa353ruSmwaPDiaIRjpET7lJabxKGRdmz3u81hhgFq7CqdTUnAJNPpM00bm5z//eSd598aNGwMLies8DglFCr275JJLnD5JcHJ/SvRTrizlH3VFJeWAUqJxjUk2se6X19WYMWPSxcP1EIBAjAhMn15lH3zQz8xKItnr/v2P2M6dQ2zUKASmKE4QAlOCWdEu6apVqxxjwM0PIIEJgzaKS9ifPsVZYJKxKMOW3CT+rAVqiR4BBKbozUm2euSeoKVQLErqBKLq/aXcgRJjcsVLXAJMd95HEmn0d61hPa819tmzZwceEtd1lbjeY51/L1tXfVO/Zs6c6SRpdxOMu6cMynNQApqbRyv11ceVEIBA3Aj0719htbXyroymgNO3rzwqh9qwYb3ihjYv+ovAlGCaJSw9/fTTzq6OHqx68MpgwC0/d98TcRaY5HEn8ZMvXLm7PvN9ZAhM+b4Czo7fTSYtrxcvJ2nlG9GoCkyu1086uYviPndaw26YoMQ1vYIKiUuXlbyp1BeF+bmn17leWe77Tekjxo8fn27VXA8BCMSEwLPPNtrttx83s5GR7XFZWYV9+ulQGzIEgSmKk4TAlGBW9PBfvny585DVjlOu5AiI4gKMSp8kMGne4ygiahdU4lIu5LGIynqgH9EigMAUrfnIdm/0ee3m78l2X+LSflQFJm3kuSHe+eYlrrFHTSTtrk/6DJZ3k37Kw0mhdBQIQCD3CDQ3d9jkyUdt3z6Fx5VFdoClpYft8OHhNnBgQWT7mM8dQ2DqZvaVfHHQoEHnPfwlQpDnJvfeMvrCIs81zXmcigRQCUzl5eVx6jZ9hUBaBOSlpxAaRNS0sOXsxfIs1prIldw9YUxUVAUmjd3NxSSByfXoCYMJbaROQKH4mhvlQJP3kkL7KBCAQO4R+G//rdoef9ysqWlgpAfXu/dhq6oabv36ITBFcaIQmHoQmJR3yU2A6CZo1OXybIqSS3MUF1bc+qQvLLW1tbETmJRLQWs0rqffxW2d0N/sEMCDKTvco9yqvF4SbQJFuc/Z7FuUBSZx0QaP+9IzTWKTbC0Jy2zqZXPlnGpbtobCGfWeW7JkSfY7RA8gAAHfCfzkJ/X2ta/VW03NqZMto1yKig5bTc1wKy1FYIriPCEw9SAw6UE6ZMgQZ5dUrsHKESBjZ+fOnc6pGgqdy5XElFFcnGH3SV9YFCIXlVwIqYxfX7yVJ4F1mAotrokrAXnp6fNWa50CARFwT5NDfEhtPUhgksdrHDYj3BxF2vhR/h+JTZpnbezxGZDafAdxlT6HtdkqT9J77703iCaoEwIQyBKBX/+6xWbNOmrt7RKXirPUi9Sb7dXrkDU2jrTi6Hc19UHl0JUITN1M5urVq53dtOuvv94RmVT0cJW4pNM13ONaZfTI0ylRHH0U4+tzaO36PhS56WvO4mCAu4OXKMaR3b4vBSqMGAEEpohNSAS6ozWhz+p8y9uTKfo4CUxdxyiRyRWb9DfZXRI5JDpTgicgu0ge3tp8u+qqq5xN1zjZScETogUIxJ/ArFlVtmVLqZn1jclgDll7+0grwIEpkvOFwNTNtMhD6cMPP3R2/MaOHeuITYcOHXJ2z7SL5u6aym1Yxo9r6LjH0MoYkgEUx6TRkVypIXRKOQb0istpNuqrXNblXUeBQC4TQGDK5dnNbGwcbpAetzgLTJ1HKhtLNpdsMtlZEj3c3E1x8j5Ob/aye7VYawNuypQpNmPGjOx2htYhAAHfCbzySrPdeutxa2kZ7nvdQVVYUHBKYKJEkwACUzfzsm3bNtu1a5cjJklEklikfyfyVNKXfF0j40Z/d4931Y6PDB95OFGiT0Bu+frSEhePIIWIaL0hMEV/bdFDbwQQmLzxy8W79XzVRo9O0KQkJ5ArAlPnkcqzprN3k9aDnokkCk++HtK9QvaRNrXk0X/DDTdE7vS7dMfD9RCAwFkCW7e22pw5x62+fmhMsHRYYWGFtbaOiEl/86+bCEzdzLm8lz744APPLtj6YiThCZEpHm8unUzkhj1GvcfavVUOJrmrR+2o46izo3/xIoDAFK/5CqO3HHCQHuV84OWG0cnjJh8ThUsAkugmmzMoby5tqKpuiUxdN7f27dtnGzdutOHDh9uoUaMcjycKBCAQfQKHD7fbJZdUWn19XDyYlAuuwpqbEZiiuroQmLqZmU8//dTeffddZyfMa9GXI3k1sdPqlWTw92uXV8ZpXMLktLaUD8yPdRo8XVqAQGYEEJgy45bLdylkRyICYejJZ1lePuKlzZN88XjV2nBPpcv1ROFu2KA85jW/+ryULeMmRJf9mUxwcvMspfJ+ksik19y5c+2iiy46ZwE+9thjTrtq/4477iBXU/K3J1dAIOsEWlrMSkoOWUdHXELOOqykpMIaGxGYsr54uukAAlM3YI4cOWKvvfaab6KQwpkkApCU8ixwGYAyQroaPl69cbzcL0NNfZKRFofTibQrrT6nYhRG9UOIfkEgGQEEpmSE8u/vuRjy5fcs6hmrZ4Q8e7TBlc8nsHUWm8Q5VxKFy2tJ74WZM2fa5MmTzywhCUCVlZVWUVHh5A+VwKjNKPfwma4nz6oerRNxScVOFU+1IS+lyy+/3GlLqSUOHz7sbNBJ1LvyyivPE6D8XuPUBwEI+EOgrEyCjULkevlTYaC1tFtZWZw8rgKFEcnKEZi6mRZ9oXnxxRd9232RoadwJj3U8/lIeXenTYaMDBSJQZ1PAUpXHJKxlKykck3nOtRHGeJxOSWFk+SSrQD+HncCCExxn0H/+68vt/oSGxdvU/8J9Fyj+Eh40MYW3tPnstIzXvaHm78pjonC3f4PGzbMZs2alTQNg66XCKRTkA8cOODYN/JscovWyvTp0x2BSIKUa5e5gpQYyY7V//XT/bdrL+mn6nPtW9U3fvx4u+KKK8Je+rQHAQhkQGDUqEo7dGiwmRVlcHfYt7Rb376VVlsbl5C+sPlkvz0Epm7mQMbZM88846vx6rqpK2dOPpXOO4cyTmS4uIZIuoJSGNxkOLlH8sbBMJdwyZHNYawM2sgWAYmo6QrFXvoaxc8lL+NJ9d4ojru7PulzWiXfnqfJ5lKbN/pyryJPlGShUcnqy/W/63Ols42i9SYvHj8ThWutpusRLVFdtpJe6pMr9OjfEnNUX6YeQhKQXnnlFUeUcr3ajh07ZsuWLXMEohdeeMFGjBjhtO3mc+rp35s2bXLEOnnqu55hWoeqa+nSpbm+hBgfBHKCwKWXHrUdOwaYWe8YjKfd+vWrtJoaBKaoThYCUzczI4PgkUcesfLycl/nTg/xXE/KHIbB5uukJKhMY1DCbxlXUReZ5NquMAi+aAW9Kqg/WwS8HEkfpjDVmU8+tZuNsbqnyOHBdHbVabNB4oOeWeTly+zTSsKI1paEF7+e/apP89I1/5V+53p1d/aYlkAozySFnunZ3vmlz0Kd5KaQOC+CsNJArFu3zhGBVI/GumDBgsygdbpLdpPsXIlY+rlkyRLPdVIBBCAQPIExYyrt00/7m1lp8I15bqHNBgyosurqYZ5rooJgCCAw9cBVyQqV28bLQ7xr9bkazuS6nLs7ge7Om4zczm7YwSzj4GqNw6ly+lKh4vdaDY4qNUMgPQJeBKb0WuLqOBCQh7GeMXru5HPIeee5Egs9CyS4dQ47j8N8Rq2PfobkuvMiO8gVkWQHqrhCoP7v5n2UJ5Duueuuu9L2ekqXY1VVlSMySSCWYDVhwoR0q+B6CEAgBwj8+7832Fe+UmsnTsipojAGI2qzQYOq7PhxBKaoThYCUw8z8/TTTzviiJ/GmgxAua3HWXRxkUlMco8FzuUjgbX7qBK1nExi7npZydWdAoFcJYDAlKszm/649MyRR4dCceRlks+JqzvTc0+JSyVBc/rU8+cOiS3uRqAf4YUSQ+UJr/xHek7LO2n48OF27bXXOpuXL7/8svMcl1CqZ7rm8frrr7eRI8M5zUmfrc8995wjaKkPyj06dOjQMzmqdFIcBQIQyF0CL77YZLfffsKamyUunc3LFu0Rt9kFF1RZZSUCU1TnCYGph5lZvXq188D3w8hwm5HAJIM4jruubuibDHyFZQWRqyCqbxT3SGyJTH56tGU6XjeBq9YRXygypch9cSGAwBSXmQq+nxKX9Dmsn3F8jgZByPWSGTRoUCSeT0GMMcw6JQK5J9xqraWbP6nzJpxspRkzZtjWrVudemQ/3H777c7PvXv32nvvvXcmFE9tjh071knaHWT59NNPnTBA2aP6bJV9o03PqVOnOknAJbBpY1W23uc+97kgu0LdEIBAFgls395qM2cetebmQTEJjXNhtdpFFx23/ft16h0ligQQmHqYlZdeeskxYv3cIdVOlR7cfsX2+7Go5JKtlzySFNImQU3GhptM0g17089cCX3LhJuMMTFRKFq2iww/rSXyLmV7Jmg/DAIITGFQjn4b+rKujQ69ENZPzZfryapnN4Kbf2tYXLWRo5fsIXkfpSs0STCSaCMbctu2bY49OW/ePMeDSaKgvOT1N9Wvta2fXnIWvf3227Zv3z67//77uwWhfmzfvt2x5TQe96fGKxtPP5XjSafJqTz00EP+QaUmCEAgMgSqqzts6tSjduiQIiD6RKZfqXWk1S6++Lh9/DECU2q8wr8KgakH5q+//rodPXrU12SZMjD0AM803EpGiQwRGT09edLIAJdB1F2iTze0TXXJyJCoJENH/3cTT7r1u6eHyHhN18AKf0kH16LrOh+FJO1uIlLtWKdSJI6RoykVUlwTRQIITFGclXD7pOemPsf0rNKzLQqepOESSNyavE+0QYT3UjCz0dnmkgCU6gaT5kTlzjvvdDyVNm/ebJMmTbIrrrjC+f0777xj8iSSUOp6oC1evDjjTSMl1H7++eed94ba7K7IM1/tdZemwc2nKRtT9p4EMSUcp0AAArlF4Oqrq2zr1t7W2Jj9TfP0ybY6Sb5Xrx5sc+fG4dS79EcY9zsQmHqYwS1bttgnn3zi666ge+JX5+NhU1lEbliajBYZ2DJKXLHH3dHtXI92otSWBCZ3p1cGuu7X793Qv56OMXYThqbSv3y5Rm7l4p/tneJUBSbNs3uCDeF0+bJKc2+cCEy5N6fpjkjeIHp2KYl1Pm90dOUW57D7dNdANq+X8KLPIQl5qaw/bSYqcfa4cePszTfftIMHD9qyZcvODGHNmjXORqFsMF176aWX2pQpUzIe4sqVK52QNm0Idicw6T30zDPPnHeaXXeNqn8at/qovo0fPz7j/nEjBCAQHQL33HPCVq8usObmgdHpVNo9qbUBAxps9OgC+6M/6mO/93t9rKgo7Uq4ISACCEw9gJUb8c6dO30PZ9OOowwBffl3T1nrbjfJFYr0s/MpJKmsB1dc0LUyNDqsNAAAIABJREFUiFxxSm1yhHEqBM+/RvOg+UvVcyizVpLflYrA5PZVBqcMRH0RSdU4Tt4DroBAeAT0xU6ivJ/58MLrPS15JaBnlz535T3CGjiXpvLlsHngdYUlvz+VZ65bi4RQeYTfdttt3VasjUEl15a4pOfy/Pnzk3eimyvkaf/CCy+cSRR+3333JbxSnlTvv/9+2htkrh2qdab8URQIQCC+BL785Rr72c9a7ORJJfXOhdJkffvWW3Nzk33hC2X2x3/cx2bNikuy8lzgn3gMCEw9zK2SHephHFSuB+0MaUdJhouMjc5ikx7o7u6RG/+f6TI8ceKEY+xEKe9TpmPJ9n2uK3u2cx8ly8EkA1dfyGQQuvMexfxf2Z5P2o8HAX2GKawYcSEe8+V3L91DDRCYzifrfq5rEynbnrV+z3uU6tMalNApD7pkRc9enRI3atSoHi+VuKSQNeVd8sM+27Nnj1VVVdk111yTsN21a9c6Hs2Z5hUVA4X5yduKAgEIxI/AP/9znX3jGw1WUyNxqVf8BtBjj9vMrMERm8rLzfbvJ7Q3mxOMwNQD/QMHDjhx82F4+0gwkNgkAUOeRzIWvQpL2VxYudq2DELNVSpGZpAM1Ad5JLk7153zkWgdyRCUwdp57WpdyRNEfZdXEwUCcSGAwBSXmQqunxLN9dlGiNy5jN2we9kM2gzLVDwIbuZyo2aJRnrOJhOC9OwdOHCg3XzzzZEb+MMPP+wpV5ebB+3WW2+1cn2Do0AAArEh8NRTjfaFL1RbQ8MQM8vlWLJ6u+eeZnvyydRy1MZmAmPWUQSmHiassrLSXnvttcA8mLpr2s2dFLO1lPPdlXGlL7oyHqMg0HTOr+SKSW74pXb6E+WJ0G63fq9wIwoE4kIAgSkuMxVsP91TvRCZzuWsDQdtfmiDCi+vYNZgKp9B8kTXM1bhbjqJLUpFOaDWr1/vPPu9iJCyT2X/LFy4MJTN1ygxpC8QiCuBpiYd/HTY2tqUcyluJ8alS73Gvv1ts7/4izgmL093rNG9HoGph7mRh4ji2jM98S26007PMiGg3XOFLmbbe6lr391TBSU4yfBL1r9UDOVM+HAPBIIiwJoNimz86tXnsEKVJPRTzhKQuKENBldkSiURNfxSI+B6/yYLjZcAOnz4cCc8LsgisShZ+F2i9nWfNk0lMHkJp5QntJhccMEFNmbMGKcvqZ6uFyQX6oYABLon8Fd/VWt/8zetVlub2549gwadsH/6pxL7jd8oYzlkkQACUw/wZcjqZI5kX9izOH80HSIBJVOV2NhdQvYQu5KwKeVWSEUM1ZcQGYcYhNmeMdpPlQACU6qk8uO6qIQqR5G23isKlQsjtD+K4w+iTxI0ZQ/2JGq6IpROcAvaQ1ihbjNmzLCpU6emPVxtnG7YsME5kTFZuF+yyrXhJu85/VRdY8eOtQsvvJDwuWTg+DsEQiSwYUOz3X77cfva1/qaRKampgtyOkSuf/+jtmbNAJs7t3eIlGmqKwEEph7WhL6IKwEjX8R546ST4DMOtPQlRAahF1f5OIyTPuYGAQSm3JhHP0fhhgPjyXQuVd4rfq6yU3W5gqZEO3mIuV5inVuSACVvniuvvPK8Duh+bVaqKI/TAw884KmTr7/+uh0+fNjuvffetOs5dOiQ7dq1y/QzmUdWOpVLaBIX/ZT33OjRo+2iiy6yESNGpFMN10IAAj4T+N736uyrX222/v17WV1dvbW3S3iJVgivn0MuK6uwvXuH2ogRuZbE3E9KwdeFwNQDYx39+uqrr3re5Ql+GmkhaAK5tissg1e7jnw5C3rlUL8fBPjS7AfF3KtDXpvyHMHL+OzcytNWx953Pvgh92Y+3BHp80dFwolerseO6yXm5sBatmxZwpMuJbwsX77cOX1Np7B5CU9TP9yDYFKloPZ1KrKEJfVdY1Dfg1ojas/1blLY/j333JNqV7kOAhDwSKC2tsOWL2+073yn1nbvHmq33XbCnnuuxMwUMtaeg6fHdQbWbqWlldbQMNwjRW73SgCBqQeCn376qb377ru4mntdZTG/381xlGtijFzlZWQSShHzBZoH3dcXPHmSRiG5fh7gjtUQ3XwwfnpjxApAp85K6FCSaVgEN4OJ8jHJe2nKlCndhqzJ42ju3LnBdaqbmiU27tmzx/bu3es854uKikIP8ddmlnJSjRw5MvTx0yAE8oXA1q2ttn59k33nO/V28GCbDRhQYo2N7faVr5TYT39ab5WVOvUxl0+Oc2e6xSZMqLY9exQGSMkmAQSmHujv3r3bPvjgg8Dj6bO5AGg7OQEJMTLMvOYrSN5SuFe4JzJpt5sCgSgTQGCK8uxkt2+5ugGQCVUJHRKZCOvPhF5q92i96eV6zbmeOt156ciOfOedd+zBBx8MVSB/+umnnWT4EpaUNzJbSd/dPixatCg1wFwFAQgkJfDJJ222fn2zPftss73ySpPV1Zm1tJRYc3OBFRU1WWvrUDNrs8LCSisuLrDGxnzx6DlppaX1duzYcCsrK0jKkQuCI4DA1APbX//6187OjxJmUvKTgIxH5frIVRFG4pnXE2Xyc2Uw6jAJIDCFSTtebSEwnZ0veS/Jyy/XNkOitCJlD6i4ibwl6l1xxRU2fvz487pZUVFha9eudULRlyxZEvgw9DyX8CVR58knn4yM3SJm8uAiH1PgS4AG8oTA8OFH7OTJQmts1PdT5VRyvZOarKjo5GmBSTCqrbCw0dra8kVgMuvdu9p+8zfN/vVfOWk2m28HBKYe6Os416qqKkKIsrlCs9y2DHbt/AV9Kky2hilDVHlMFFIRVD6GbI2NdnOHAAJT7syl3yNBYDpLlLBnv1fX+fUdO3bMEXHk1aznpwS9pUuXnnehPIR1SExHR4cTOqf8S0GWAwcOODlDb7vtNlPbb775ZmQ2R/Ue1UbtrbfeGiQC6oZAXhA4cqTdxoyptKamRKKRPpNOWFvbsLxgkXiQHdanT6X96lcD7K67Sp1LDh1qt5EjSfod5qJAYOqB9gsvvOC4Qkf1WPowF0o+tpUv+Sz0pURrHE+9fFzl8RgzAlM85ikbvURgOkudZPjBrkCJRe6Jctp00tpTfqFRo0ad1/BLL73keD/Lw0neTbNnz/bUuUceecRpa+zYsefVoz6tWrXK2Qy77777nNQOyr0UJU82bWTdcMMNNnx4/nhSeJpwboZANwR+8YsG+4M/aLS6usEJrmixwsLjeS4wCUujDR5cbffcU2YvvdRkhw+32dixRbZ7N7mZwnpjITD1QPqZZ55xdqdILBvWcoxWOzIOZVD269cvWh3zuTcS0iQyKQwwW3kafB4S1eUYAQSmHJtQH4eDwHQWJifI+biweqhKHkISjiQy3XnnnedduXnzZtu/f7/zPJW308033+y5YxKQysvL7brrrksoZukZLk9ktSVxS6KTwt+jUsRMttSCBQui0iX6AYFYEli27IQ99ZTe230SCky9eh2z9naEXLNjp8MHdYJesfXrd8Q2bSq3qVPzIdl59pc2AlMPc/DYY485D0S+dGd/oYbdAx2z64ou+RA6ppOYNE6O+w57pdFeKgQQmFKhlJ/XIDCdmvd88biNyirXBpQEpsWLF5/TJeXt3LJli+M9JK+defPm2dChSrjrraxfv96OHDli999//zkVKVfoxx9/bDrdbtKkSTZt2jRbvny507eo2K5uKL7CCm+66Sa8mLwtBe7OcwKDBlVYdbU8cQoTkGi1goKj1tExIs8pnT/80tIa++3f7rAf/nAAbEIggMDUDWQJDBKYOO43hFUYwSa0+6c1kC+n8cRpvPoipbnJ5RKmqBlmW+6cpdumvqhJ/IzKF6ZcXntxGxsC06kZ4wS5cFeuPHIuu+wymzhx4pmGlbPz+eefdz6r9JySx9GNN97oS8ckLg0bdm5elUOHDplyhbrhenPmzHGELXkwRcXzWhz0+X3VVVc5oXsq3Z245wsoKslbAn+5/q9t1siZTuRBh7U7P9udf3ec/t3pnx3t+uu5vzv9/7PXO1ecc43+tmtzuY1tWGQdHZbgpesT/b7r705dp5L8+nPrPHy43R5/vMmam5XcO5FQ0mYFBZUITAnfBW3Wu3el1dePsMJE2lzevnOCGTgCUzdc9UB87rnnIvOQDmb6qTURAT2UFGrgJvLMB0px+nIibyvNUZzEBvU37iWbY9DuvL44lZaeSthIgYBLAIHpFAnZLPpMjFLenVxdpe7psrfffvsZG1FCyrPPPusMWaFpOiBk4cKFgW1SyitIaRxKSkqcHIry8pRwo8Ti6l9UvJG1Li+88EInfxQFAn4TaGptsp9u+Xf7hzd/YNVN1TagrP/pJgqs4Mwp9QXW6Z9mdur/Le0tdrzpRFpdavz3f7SmrQrzLE5w35lWktSZ6nVuNV2vbzYzbbImyifUbmZHzAwPpkST0Lfvcfv+90vsd34nUXhhWkuBi5Ot8o5sfmuI8PRUVlbahg0bMNYiPEdBdU07kzLeomKgBTXOzvXGSWDipKQwVkS02iB5cbTmI0q9QWA6NRt8Lga7KrXOZC7rWTlkyBC76KKLnNPh3OIm9Zbgo2sVFpcoX5LXXso21Wv79u2OkKWXPHolKt1xxx326KOPOr+LkgeT7Klly5Z5HTr3Q+AMgV1Hd9sP3/mJ/eL9h62stNTqCxrMwkits+J/2Innf9/MspmbVQKSEnwnErm0mVmBwNTte6XJLr20xrZtI9l30B8neDB1Q1gJGt97771IJUkMejFQ/ykC8l6Sy3mUEmQGPTcymmWkRsUo7Wm8fJEKejVEr34EpujNSVR6hMB0aiZ4jwS7IsV35syZdvHFFzteQ26R6CR7UeFfeobKbpCX7dKlS30LsVconPI6uSe+6uAZeau5NoreA0rnoBPalGBcof1ROv1Y9sWMGTNs3LhxwU4Stec8gec+fMF+vPlf7c0Dm8x6mzX3ajYL8fT5gud/z46v+Go34Wlh4G9QQLSZlffQ2CEzGxlGZ2LZxoABlbZy5UC78cboHIIQS5BJOo3A1A2gXbt22bZt2/BgysVV38OY5L0kY23gwIF5NXLlYNK44yCsHTt2zJQsNJ88zPJqMSYYLF+e830FdD9+BKazGyM6CTTd/GasrOQE5B0kUWfJkiVnLlbY7saNG+2zzz5z/qZrJPhI+Bk5cqQpH5JfRUm83333XcceTTS/slsmT55sslv1LJfYFKV1IDbiItGNAoF0CTS2Ntov3n/E/vntH1lVQ5XVFtRZQe90w8zSbTXx9QXrH7Ljj37bzLLzHeFUAm+FAZ4Vuc/vqQQmnSIXovLmD96Qaqmz++5rseXLB4XUXn42g8DUzbzLe0kP9bIyJVKj5AsBfZFVnpd8zPUiw1SGoAxnjV/GsgznqBU8mKI2I8H3B4EpeMZxbQGBiRPkgl67EnAmTJjgnNDmFoXEud7OEk8UBiZPHT0/7777bl9txx07dphe3eXX0ufj6NGj7eDBg44XVRQPp9Gpe9dcc42Tj4kCgXQIPPTk/2Mv7H3J2krarKAoO8KS29+Ct5ZawbP/144dzUaIVZOZVZvZucn+z2d5+HR+pjBiBtOZyahcqzDCw3bo0HAbMQIRLqhZQWDqhuyrr77qGA+dXaGDmgTqjQYB10DMN++lrvQlMsmgVtJSeQrplS2hVeEHXXdiEZii8X4JsxcITGHSjldbCEycIBf0ilWi6ltuucU5FU5l3bp1Tkhi1+eifqeNGb/zDWnDc9++fd1ufOmZ7YpbErui6N2r96lC98SRAoFUCfz5y9+2/9z2S6srrkv1lkCv6/X+Ddb+6I/sxPHwBaaCgmPW0aGwrp7zPxUUHLaOjiHd5GgKFE8sKi8pOWmTJ7fYG2+UW9++2RUsYwEsw04iMHUDTkfNSnCIUhx7hnPMbSkSkHAhMYVTeM4CUy4JGawyDMMumg/tBivso3NBYAp7JrLfHgJT9ucgqj1AYDqV4Fuflcqhp2cYxT8C2miRgKMT2lTWr19vVVVVCe0EiTzy0lGInF9FIeGvvfaak2C8pw1Pta33ggSuqNowEupuuukmJwE6BQLJCPxsy8/t/13/v62ud50OfotEKdo9y5r+7edWUxO2wCTvpWMp5VYqKDhiHR0K4espjC4SOEPvRO/eJ+3KK1tt7drBVloakUUVOoVwGkRg6obzihUrHEMtiiFC4SyN/GrFPXa4q5iRXxQSj1Zf7pWbKWyxVeKWitrtbDAjMOXfqkRgyr85T3XECEynSCkESZti8qrJxxDvVNdLutdJuFFY1+zZs+3NN9+0ioqKhEKPBCB5vT/00EO+5D86fPiwExZ39OhRxxaVuKTNnjgXCUwah067o0CgJwIv7l1rDz3xG9ZW1m4WpUwN+y625h88Y/X12RBJlVtphCVT2woKKk/naSrN80XWbL16HbP29lPeXBKXrr76lLjUO0s5vPJpQhCYupntxx57zPHaiFKixHxamGGPVYaP5lpCCuVcAvriIuM5zBPm1J5EBeWSkNAko9T90oTAlH8rFIEp/+Y81REjMJ0l5YZ561kmoSnsTYFU5yxO1yk34bXXXmsHDhxwXt2Fi2uTSs+ohQsX+jK8TZs2OafThfnc9aXjPVQisW7ixInn5LIKuk3qjx+BXUd3283/udjqi+qtoDhaXiZtBweY/eMGq6lJlgfJf+69elVae7vC43rODZzqdf73MLs1FhUds9ZWsTnFZ+DAKlu2rMh+8QudutfbrrnGbO3acsPJN5x5QmBKwFku0Y8//vh5oTnhTAmthE1A811TUxPJxJhhs+iuvbC/4OuLkvJAKZeEkpZqfmTYS2hCYIrKqgivH2Gvv/BGRkteCSAwnUtQoXL6Iq/nmsKlJHqwUZbZKhNLPXskiigHUk+hZ2I+depUmzJlSmaNdblr+/bttnPnzsiGu2UySDGaMWOGjRs3LpPbuScPCNS31Nv1/z7f9jZ8nLWT4nrCXHSyt1V/6y1raZEnUbiluPi4tbTIi7HnE+wKC49aW5tElvzaMC8tPWLDhxfYkSOF1tBQZNdd12qvv15uq1Y12de+dtK2bRtqMXcCDXfBeWwNgSkBQBkUzz33XFbyznicT27PgIA8dGRIZiPPUAbdzcotmXh4SSQSV3256e6lwST68qNdYzeniK5RXeqD5khGqoQmEvBnZSlkpVEEpqxgj0WjCEyJp8nlor9KnJfYREmPgBi6J8RJXOpJqJMdsWDBAvPrkJBPPvnEtmzZklPhjto0kjfY8OE6Qp0CgfMJ3PHIvbbpyDvWXNwcPTwdZmWNZVbxtdetvT15qJr/A6g1M+ViUshX96WoqMpaW5V/qedk4P73L8waxUGxk2dzDvbrd9TeemuQrVvXZF/+co2tX19u117Lcy/MWencFgJTAvJHjhxxkipGNVFithZLLrYr7xiFYCn3UtzzGwQ9P8ovIY+iVPOSiatEIvd6hb3ppdL1p2u4aw70b+2+S0zqHOIhYUkGqupDYAp6tqNVf7bygEWLAr1JRACBqft14YbM6XNUn6u5kMcnzHeBNhv1rEqWLsH1Grv33nt9655yL+k041yyQ7VJtGjRIjbzfFsluVXRV174n/bIzuXWUKyQpgiWdrOhHRfYwa+/ZHV1SvIddnKoRisqqrHW1p7zPxUXH7OWFgkvAyII0fkGYGaa4z4Z96+4uML69Suw6uo269NHOeqKrKam2TZsKLfZs4utubmDPEsZ0/XnRgSmBBy1c6RjYfGQ8GeRRbkWecpIZMJ7KfksydiWAKQ8VWKml/4vwafrzq7EIH25SXU3Vwa6+5JBr38nynXhJrKV0c37M/mc5coVCEy5MpP+jwOBqWem+iwVIyWK1hd8koCnvgZlH+g5k2xTRXyHDRvmeOf4VfQMXblypbOpkytFm0733XdfUp65Ml7GkTqBH7/zL/a/XvuONZY0pn5T2Fe2m40tGmNVf7XKDhwYfI73TDhdOanjHJKeJNe793Frbk4eShdOnzu30mh9+ui7QZNpr7mtLVmYYdVpEUpeSBLz5LUkz6x2Ky4+Ys3NI6yursM++qjVPvywzXbvbrWvfz2XvbbCnzEvLSIwJaCnuHfFv+fSzpGXRZKr97qnvnT1lMnV8Xodl76oyECUwevmSJKw5HomyQh3xSYZ3EFxldjg5mPyOibujwcBBKZ4zFM2eonAlBp1cZJnqD475QmainCSWs1cJZ6zZs2yMWPG+ArjkUcecTZpciGHluwE5U988MEHfWVEZfEnsGr3GvudlV+yptImsygflNhmNrnPJKv+uyds504Jv2GFX8lzv8YKCtqttbV/Us+fXr0UPSAvoUGRWByFhVXWq1eLzZ7d2774xVKrre2wb36zxWprE/VP/VZi9w4rLKyw+fNL7K23Wqy+XpENiogostbWfjZrVq1t3txzqGAkBp/HnUBgSjD5inuXFxNH/eb2O0NGoYSSXNohDHrGtAMuryV9WZEnU+e8HjpFR19gXO+mVL2X0u0zSb7TJRb/6xGY4j+HQY0AgSl1sm7I3MiRI+3gwYMI9amj6/FKfT4pPM7vU/uefvppp85kHlQ+DSPQaly74M477wy0HSqPF4H3Kz6weT9fZB1lHZ3T6URzEK1mMwZOty1/8p9WXS1PmaCTaDdbSUmtNTUpH1VpGoKRPJ3azExeVtkubVZcXGk///kge+ghjcHs/vtP2OOPS5xzQ+Sqrby8zZqaWq2xUdEREtH6We/e1fZXf1Vkv/u7ZTZ06BFrbR1sRUXHraOj0L7xjVL7y7/UdZSoEkBgSjAz69evd45IJwQnqsvWn34pp5CMt1w6BtgfMt3XIi8mvTckMilvVTYKAlM2qGe3TQSm7PKPcusITOnNjr7oi9ngwYOdz3Hl+tFzkCTg6XF0r9amigSg2267LbMKerhrzZo1zqaN38KV7x1NoUJtQGnTduHChSlczSW5TuDvN37fHrzsfrv5PxdZZftRKyiW10q0S0drh80qWmgbv/Jda2wMMlF9m5WV1Vhz86mco83N6Ybj1ZhZi5mVRwRoow0bdtK++c2+9vWv11i/fr3syBH17VSCbp3+9pd/2cfuvbfMtm1rsd/+7QarqtKYm+zii2vs448vsMmTj9ru3X2suPikDRxYYI88MsjxbqJElwACU4K5ef755x3Pllx4qEd36WW/Z8pxIKMHD6b05kJhcvoykihHUno1ZXY1AlNm3OJ8FwJTnGcv2L4jMGXGVx68EpiGDBliFRUVpATIDKMj1o0fP94uv/zyDGvo/rbly5efyXvoe+UhV6j8ifKcu+6660JumeaiRuA7r/2d/d/Xvmt9i/taS68Way1tjVoXE/ano6XDJn74Ffvwv37XTpwIwjuo47THUq0VFhZYW5vC8DJJhJ3aaXNhQtfJdqWlLTZ2bKHt29dudXVnBbqSkpP2139daF/9al+rrGy3iy+utPr6U3/v0+eIrV8/2L773Tp7/PFG+9d/HWhf/GJZmF2nrQwJIDAlALdixQonIWYuuCVnuC7y4jaJSwr50k4uJT4EEJjiM1d+9RSByS+SuVcPAlPmcyp2SmStzTR5l8juoaRHQPxuvPFGu+ACnSrlX3nzzTft0KFDWdvI8Wsk8pjThq1C6q+66iorL4+KV4VfI6SedAj881s/sm+u+0vrXVhsLaWtVlAUfc8ld3wdzR02/MnHbPerVwYUHtdsvXods8LCUmtpkbiUaUIqJQLXKW3+fialM89drx04sMoKClrt2muLbc0apdgos7o6CUXyQmqwW25ptJdfPvVdTOFwR4/qc6LRBg6sszfeGGJlZQW2dWuL3XHHqTA7SvQJIDAlmKNHH33U8WrJhcSK0V+C2e2hwuQ0zzKuybmV3blItXUEplRJ5c51CEy5M5d+jwSByRtRCQDyLpG4xMEm6bFUyLg2qR544IH0bkxy9UcffeScZCxRJs5FwpL4zJw506ZOnRrnodB3Hwis3P2s/ffn/8yONx23jr5K5hyvIoGp5dtvWn31hWZWHEDnlWupWhKLx7rrzUyvqAhMLTZo0HGbMKGX/dmf9bMbbuhtjz3WYD/+caMdONBmtbUl1q9fo9XUnPJauuuuE7Z6dbtNndpua9YMtgsv1AlylLgRQGDqMmPyanniiSeyll8mbgsoF/qrUAG9JDQp7xZCU7RnFYEp2vMTRO8QmIKgmht1IjB5n0f3hFDl1WNjLXWeElDETB5MfhV91q1evdrZ5IyzR5mEy5qaGlu6dKlzoiwlfwnUtzTY/3jx67Zi10qrK6yPRb6lRLPVdmCMNf3Dk9bcIIEpiCKBSQm6vQpD8l5SmJxXocqfMZaU1Ngf/IHZ979//ufAoEEVNmlSob37bovt2DHUJk4ssm9+s8Z+9rMG27lzqA0YEB8PN39o5U4tCExd5lJfXpWDiQdi7izyVEfSWWiSyESS91TJhXsdAlO4vKPQGgJTFGYhmn1AYPJnXiQG6Ch5HXqh3EyU5ARkM0yfPt3JweRXkbgk4SruG10ag/I0ktTbr5URz3pW7V5tf/r816ymvcZaeivxdHxL09r7rP3Zb1tTg1cBqDsGfnkwNVhxca21tERDYOrX74i98Ua5XX55kS1YcMzefFPpSU55Ky1efMw2b26xyspzk6a3t5vxGIrve0U9R2DqMn9KdvnGG2/EPu493ssyu713TxDMVhLr7I4++q3ri5CSjCMARn+u/OohApNfJHOvHgQm/+bU3WRRaBaHnCTn6nro+BVa+Pbbb9tnn30We3FJ5HSIysUXX+yEx1Hyj0BDa6N99YX/GXuvpc4zV/v9n1jrbp2CGFSS6WYrKKi2jg6vwlCjFRfXRERgarTLLquzrVuHWGGhcsoV2KpV5TZvXu/8e1Pk2YgRmLpM+L59+2zLli0ITHn2RnCH64YKkPg7ugsAgSm6cxNUzxCYgiIb/3oRmPydQ3meKCeTRBNE/O7Ztra2muyFO++805dyrVkyAAAgAElEQVQJkO25efNmh3suhClKrNTJepdccklKfLS5O3x4kEe/p9QNLvKJwLz/uNU+qNpm7WXt1tHWEatk3t0hqP7TjdbRcpGZBZUTqMmKiqqttXWYx1lossLCamtr81qPx24oFXrfE/a3f9vb/vAP+9jMmUdtx45Wa2wc4b1iaog8AQSmLlO0Y8cO08uvHanIrwA6eA4BvqxEf0EgMEV/jvzuIQKT30Rzpz4+s/2fS+XPUXJmeTFhCyXmKwHloosusiuv1IlS3oqeaatWrXLCE3PBc0y5THW63vz585OeridhbefOnabPeJ0wd9111zkcKPEmsPHAW/bA41+w2pI6sxqzjuIOKyiNbz6dxhd+y5pX/4G1N48NcGKqrbCwyQdhqNkKC0/4UI/XobZbQUGFHT8+wgYOPDX3/ftX2O23l9jDDw9y/v/7v19tP/1pvbW1jfTaGPdHjAACU5cJUf4ld/cuYnNFd0IgIKNau4dxP70lBFRZa0LGuHusdtY6QcOhEkBgChV3rBpDYApmupSPSbaQip6HueBV4ycphYBde+21NmKE9914reGnnnoq1ofLSFSSV5deyh+lvFQTJ050wtm7Fl374YcfOsKS1pmSmes6N0Rzzpw5Nm7cOD+ni7qyQGDpr+6x1w9ttIGFA6y64KTjxeR4MxXHT2hq+eBGa/j5d6y93r98a+dOiU7VqzCzwWZW4nG2WqxXr2PW3h6mR6CSivcxs875+07anXe224oVp8QklX/8xzorKDD7kz85dUJmUdEh+/a3+9u3voWo7HHSI3c7AlOXKXn22WfPPPAiN1t0KHACx44di/3pLYFDynIDCExZnoAsNI/AlAXoMWkSgSnYiZInikQDiUyFhUGFhgQ7Br9rlyiiz6SHHnrIt6rlwaR64+jBVF1d7aSVkKA0evTobg/J0QEdu3fvdsQliVASlrqelKf3s0IP77nnHt/YUlF2CLz40cv24BO/YWMGXmQHaw5aa1urdUhbiuGhgi1br7eGn/+NtdcFJTDVWlFRo7W2+pFAvNUKCo5aR4d38Tu1lVNv5eW1dvJku7W2SijSq94KC0/aH/9xH/uHfxjQbTXvvddqM2YUpdYMV8WKAAJTp+nSjtSKFStivYsUq9UXsc5qV007tjp2mBJdAghM0Z2boHqGwBQU2fjXi8AU/BzKs0T2Ua6EcHklpjxVCh1csGCB16rO3P/+++87wkvcQhIlih0/ftwR27rzcjt48KDt2bPHDh8+7AhLEtF6OqlQz3jltiIHmG/LK6sVrf34Ffviit+zpsJmaypqympfMm28Zft11vCzvwvIg8lP7yWNsM0KCipDEpharVevSnv99SHWt28v+9a3am3Nmia7+OJCe/TRgTZjRnGmyLkv5gQQmDpN4CeffOIk+I778bAxX5NZ6752apV7on//GG6vZI1a+A0jMIXPPNstIjBlewai2z4CUzhz44pM8lTJdxtJa27KlCk2efJk3+BXVlbahg0bYicwaWNOgtHixYsTslDaAXlnSSxK9WRerbVZs2bZmDFjfONLRdkh8Hdv/IP97evfs5aSlliGxrnUWndcY/X/9j1rr/c/dLOoqMba2xutvd3r6XFub9vN7IiZ+eHBJPGrTcFsZxZQSYm8o4qsuXmQ9e9/zL75zd72Z392NsTt5ZebbP58r2F+2VmvtOofAQSmTiw3btxoOski340n/5ZXvGrSl1jtHibKGRCvkeR2bxGYcnt+E40OgSn/5jzVESMwpUrK+3UKcZKYoJC5fN6IkaezvJcGDhzoHWqnGh577DHHS6wn7x5fG/ShMm3MTZo0yaZNm5awNolmSj2QjjeSBKZRo0bZ7NmzfeghVWSLwFM7n7HfW/VH1lrWem5qnmx1yEO7rbtmW/2/fN/aG/wWmPz2XtIg3TozF5gKC49aWVm71dW1WYeqc8QqxTc22+DBJ5zfnThRbDfc0GGvvlrugSy35ioBBKZOM/v00087xhN5BnJ1uXc/LjenwuDBSrBHiTIBBKYoz04wfUNgCoZrLtSKwBTeLCpMTienffrppyl7o4TXu3Bakpez1tyyZct8b1CJvlV/nE5Rk8Ckk98SJTvfv3+/bdq0Ke3xSMBUHiaFyVHiS+DTkwfsyn+5zlr6tsR3EKd73rr7Kqv7yT9Zh88CU2FhjXV0+Om95ApMh80s05PZ6mzKlAZ74YXBdvPNx23//g5raZGHUpmVlR2z732v1KZOLbKbb66yHTuG2uTJ5FCK/QIPYAAITKehamdOJ8jl865cAOsrNlUiMMVmqgyBKT5z5VdPEZj8Ipl79SAwhTenCodSnh15mMRJBPGTkMYuMeWaa67xs1pHWJIHk7yi4uTBpPxLDzzwwHkbsxKIlNNUSbwzSVyuxOFK9I1Hua/LLPTKJv7zNDvaqyr+HkwfzrK6H/3AOhr99GByQ9n8ODmu69QeylBgarLS0uO2fftQ++Y3a+3xxxts4cISW7++1WprB9ikSTW2a5cfichDX4o0GDIBBKbTwJWAcNu2bYTHhbwAo9IcAlNUZiJ5PxCYkjPKtSsQmHJtRv0bDwKTfyxTqUlf/CUe5Ku3rwSmK6+80vHk8rN89NFHpkTfqeYp8rPtTOuS4Ki1cNddd51XxebNm00eTJmOR95yCpG78MILM+0e90WAwBee+qI9u3+NFfRWeFV8S+tHM6zuhz+2jsaLfRtEMN5LbvfkwTTM0lP22m3AgCr76U/72/33l1p5eYX99V/3ty99qY/dcccJe/HFZvuP/+hvn/tcmW8MqCh3CSAwnZ7bV155xWQ4pRMnnrvLIv9GhsAUnzlHYIrPXPnVUwQmv0jmXj0ITOHOqQQWMZe3d5w8bfyipM+ie++9NyOvnJ76IA96cY2Tx45C2bQehg0bZnPmzDljPyth+bp16zzlk3LDMa+66iq/po56skDgXzb/m31jw19Ya0lrFlr3r8nWvdOt7gc/8VFgkvdShZkpf5H/CbELCg5bR4c8jVIPXxs48Lj91m8V2fe/f/5BR1u3ttq99x63Xbv8SkTu39xQUzQJIDCdnpfly5db375989JgiubSDLdXCEzh8vbSGgKTF3rxvBeBKZ7zFkavEZjCoHy2jebmZkdU0IEYCn/KpyKPHY35tttu83XY2tyUwDRgwABf6w2rMr0HJTbJ40ieXatXrzax8rJhq/oUjrl06dKwhkE7ARDYfGiL3f3Y/Vbbuy6A2sOrsm3fZVb7j/9mHU1jzazezPp4ajxY7yWzgoIK6+hQ6F3vlPvZp88Re/bZQTZvXur3pFw5F+YdAQQmMzt69KitX7/eEZgo+UkAgSk+8658adrl5bTH+MyZ154iMHklmLv3IzCFO7fus1I5mDLJrRNub/1tTcLahAkTuj0xLdPWXnjhBceDPs45QCUoiY9ySNXW1joCpNcSlLeY135xf3oELvi70dbWt+3UIWQxLa27rrTaH/x/VtCr3aygzTqalUC7NMPRBOu9pE4VFByxjg6dcpmOd1S93X57k61cyWFHGU4st3UigMBkZtu3b7fdu3fzhTWP3xoympWssryc4zajvgwQmKI+Q/73D4HJf6a5UiMCU/gzqc9gead48VAJv9feW9SJaTfddJMNGTLEe2WdatAmp9I0xD1xuuwoV1zy4zRmCVbyiho1apSvvKksXAKX/WiWfdZ20AqK4qswte2fbI3P/KGV3vFjazs8xpof+9/W2jAmQ5AnzKzRzEZkeH/y23r1qrT29lMnvyUvNVZS0mAlJb2strbFtm0balOm5Jd3anJGXJEuAQQmM9PukYzUfNuNS3ex5PL1CEzxmV0EpvjMlV89RWDyi2Tu1aNnt/K14IEc3tyKt+ylTBM4h9dT/1pSMuu6ujq7//77/au0U03PPPOMk6Ih38IOe4KpdTZ+/Hi74oorAmFOpcES2HjgLfv6y9+y3cd2W2Nxk1lhsO2FWfuJP37LrE1JtNP3YioqOmGtrRLb5GEUTCksPGptbRKXUonMqbOHHmqxP/mTvtba2mHXX0+IXDCzkl+15r3ApKNhH330UedEFMV7U/KTAAJTfOYdgSk+c+VXTxGY/CKZO/Xo2V1X12wtLY3W1lZgFRXarQ27yGboUEDC6Z9htx9Ee8nH0q9fk11wQYf1758N5kGMOXmdEjJlJ954443JL87gCp1iLE/6fBLtkmEKKudVsnb5uzcCxxqO2/9a/3/sl1sfsZbiltifIJeIRs2fP2dtJy5LK4m2W0+vXkesvV2JtFPxLspsLoqKqqy1VeFxqXxGN9hddzXZ008Pyqwx7oJAAgJ5LzAdPHjQ3nrrLR7qef72QGCKzwJAYIrPXPnVUwQmv0jmRj3yJtGaeP75S2zVqsvt2DHv+V5yg0w4o5g+/ZD99//+po0cGdwXpHBGknorEpguv/xyx6MmiKLDK9asWRPbRN9BMHHzfT3wwAPmR8hdEH2kznMJ/Nv/z955wElVXX/8997Une10UBREIqBGEEQsEVHBFruxJjZEigU1f0skscUYY0nU2KJGsUVFbNjFgiIiClho0qUv22d2+rzy/5w3u7AsW2Zm35t5b965ftZddu+799zfudO+75xzv38Ot835K+JiXINLVq671J5vAzfMgRLaF5mFZW0DQDWcjGsuVy0SCReA3U+E233WIAYOjGDVKj4hzjiP2G9k2wOmRYsWYePGjQyY7Lf3d1kxAybrbAAGTNbxlV6WMmDSS8n8GaehIYzHHhuEOXOG5M+iLLKSvn3r8de/foKePVO5O26RRXVgJr3unHLKKYa+V6ST5Ahk0SEW3JIKUJrcYYcdhl69jKtXY2WtVahYW7cO5Z4ylHpL4RRzUzvnq41f45bPbsWa+nWIOCOZcRcLOcJ/7ddQ43SinJim1QmIYi0UpWea16XX3e2uRTxO13RUV1ZGQUE1Zswow29/m05B8PTs4d72U8D2gOmdd97RUuM4791+m7/5ihkwWcf/DJis4yu9LGXApJeS+TMOfRBfuNCDu+4al8Gb/PzRIRcrKSyM48knZ2qnntmhdqUkSaD3CASYjGxr1qzBkiVLDIVYRtpvxNhUWH3gwIFa9Bi3pAILty7CnF/mYtaqd/FTxVK4nS64HG7EpBhkRUaBqwBl3lIUugtR5C5EmbcMe5fspQEo+n2ppxTr6tfhrjG3d1rSqnA1/vrl3/HK0hmI52k6XGsi+a9ZAFXq25genY6METidQUiS0dFCYYhiEIpCdaLabsXFtbj5ZjduucU+NwvS8Rb3zVwBWwMmujNChRXpWFVurEBtbS2fImeBbUCpBPShxutNv7iiBZbHJraiAAMm3hYtFaAP/LW1flx55fHw+/lY5WzvkEMO2YSpU+eipCT/IRO9V+zfvz+GDh1qqMzxeByvv/46ysrKuCZoo9JUh4kiuo4//nhDtTfz4D9Xr9SA0jur38O3mxfC5ylAFDHtP+1ktublY6kkXNMX/aiqO//d+HuX4IIoizjtV7/F/ePuQYknlTSq3RV6avGzuOOLuxAXE3mdDtfa3qi/aiGg7JH2tnE4ApBlKYXIorSH3u0CUayBolBl9dZrK3k8AYwbp2DWLK691Hm1eYSWCtgaMG3YsAGLFy/mu0X8uNAUYMBkjY3AgMkaftLTSgZMeqqZP2MFg2G88EJ/zJo1LH8WZaGVUC2mG2+cg+LiwrxO68pmmtbnn38OitL1eDhdhR4KTXWYzj33XO2UPbu015a9jscXPYXVNWugCCoSQgJxIQ7BIaSfldWaaCrgklxwSU788/h7ce7+Z+/oRVFJ1aFqaN/D9L1G+76lYSvW1/+C+qgf6+vWw+F0ICxGgNxk5eVuK8hO1F+zAFD7pG2Dw1EDWU61+Hbaw7e4gEBWFQCKlmrppDD69Qth6dJuKCzkA646qzRfv7sCtgZM8+bNQ1VVFUdC8CODAZOF9gADJgs5SydTGTDpJGSeDUPRDWvXKrjuutPybGXWWc5ll83DccdVoLw8leOwrbOuJkvptEK/348LLrggK8ZTTdCFCxfC5+PC9U2CU5rcEUccgZ49ja1bkxUHpzjJM98/h5vn/AUJd0IfoNTGvKqkokgphCwpWuhTJBGFz+0DBBUuh0ub2x8PJG0gDkEBU2Jj1JR9eN8u6qkxH/z/NweQKUUu3VYBoCsAKsBtfHM4GqCqUShK85S8BAShGl9/3RWjRnG9N+O9YM8ZbA2Y3njjDe0uEZ9OYc/N33LVHMFkjX3AgMkaftLTSgZMeqqZX2NVVjbgttt+g19+4SLAufDsU0+9hl69CvK6jiU9//zud7/L2nvFGTNmoKioyFYRO+3t3Wg0in333RcHHHBALrZ4TuasDFXhwCdGIO7TKjUb3+TGUnYczNKh1mqwDIFpH0BN9Ouw764dZAhCFVQ1269VFMVEwJpuAqgoLa3Bfff5MGECQ+w0Hcjd01DAtoCJ7kjNnj1bexHnxgqQAgyYrLEPGDBZw096WsmASU8182ssSl96//1eePrpw/JrYRZYzfHHL8HFF69GeXl+f1AJBoNaDSAqap6NNn/+fGzfvp2j6xvFptpUBQUFGDt2bDbkN80chzx9JFZH1iTrLHEzjQJKXU803Pk61NiANG2Kwen0Q5LaL7yd5qApdI9BEOqgqj1QWBjAhReK+M9/SlK4jruwApkrYFvAtGrVKixbtozrL2W+d/LuSgZM1nApAyZr+ElPKxkw6almfo1FHz4DgRD+8Ifz82thFljNE0+8jj328OR19BK5gSDm4YcfnrUULYJLVMKB0+SSDwJFUUCv++ecc46tip8/vOAx3PXNPck0OW6mUUCp7IuGu1+DGt87TZuCAKIAuqV5Xee7C4IfghDHsGEiFi6kFD1urICxCtgWMH322Wegu1J0OgU3VoAUYMBkjX3AgMkaftLTSgZMeqqZX2MFgxG8914fTJ9+aH4tzOSrOfPMRTjzzLXo2jX/74THYjEcdNBB6Ncv3ZSYzJ345ptvaqelOp12q6DcumZUh+nII49Ejx7Zjv7I3IedvXJp5XIcNf04qMV0/Bs3syggbxmA4H3/gxrfKy2TXK5aJBJ0qlsuTi6nPVSBadOKcNdd2YnETEsc7px3CtgWML366qtauLOdTqXIu92r84IYMOksqEHDMWAySFgTD0uAiVIk6AMXN+T8Lr4gmCdlo7LSj2nTxmLz5i68NbKowH77bcXNN89Hr175Wdy7uZQENwYNGoQhQ4ZkTeHvv/8e69ev5yimRsWpDtPAgQOx//77Z80HuZ7o2R9ewHUf3QCBTvkiLsHNFArIG4Yg+OAzUGPpRTCJYiUUheBOQQ7WkUCfPvXYsqV5se8cmMFT2kYBWwImOjlu7ty5/MJtm22e2kIZMKWmU657MWDKtQeyP39dXT1CIQckqf1ja5Lco/W7vU6nCvp75mwkvbvImc/Tkb672mHcPEk7Wo7vcChwu70oKvLmHHRRetyyZU7ccstJHYnGfzdAgenTX0X37vl/o47gRt++fTF8+HADVGx9SILqn3zyCdcJbZSHMg66du2KMWPGZM0HZpio7J5ecLgdUArolDduZlBAWjMU4ccehxJNJ6IxGUEEUIHv7N+gcbv9uPVWhxbBxI0VyIYCtgRMS5YswerVqxkwZWOHWWgOBkzWcBYDJmv4SU8rt28P4pZbjsHWrRyloqeumY2lYuLEeTjssG3o0sWb06iyurow/vOfIfjii0GZLYWv6pQCt9zyCUaODGmn8eZzI5BZWFiIY489NqvLfPfdd6Gqak4fY1ldcDuTUZoiRS/RaXJ2av0e2g8N8SCUIgZMZvG7tGIkwv99EEq4fxomJSCKtVCUnmlco19Xl6sCK1d2R//+HAqnn6o8UnsK2BIwffDBB5AkiV+0+bGxiwIMmKyxIRgwWcNPelrJgElPNfUZa8SI9ZgwYRHKyx0oLs5+yD8V/q2uDuCyy86BLLcf2abPinmUlgocffRyTJy4EmVl2fd/Nr1B7xcpLfTkk0/O5rT49ttvsXHjRo5iAkBpiqNHj9aimOzWBj16ELarlZwmZxLHJ376DaIv/ANyKB3AFIbTGYIk5SJFLYLRo6OYM6fcJAqyGXZQwHaAid4ozJw5E2VlZXbwL68xDQUYMKUhVg67EmCiwqdUk4ebPRRgwGROPxcUJDBlyjz8+tdVKC/fPZqJUotCoQjicQdEMVk7SlV3/aJ0AfpbcbGsLZIiRVJpdLLX7Nnd8Pjjv0mlO/cxQIEuXQL4178+QI8euShaa8CC2hiSYCYBjrPPPjt7kwL4+eefsWLFCn6tA1BXV4dzzz3XlnVT//TpX/D4T09B8GY/tSqrG94ikyUWHYfYjDshNaQDmKrpPEQA2S5SH4LD0YAXXyzFeefxe2aLbLG8MNN2gGndunXaXSEGTHmxf3VdBAMmXeU0bDAGTIZJa9qBk4BpDLZutd/da9M6pZlhRx21Cpde+gOKitxabSZK6wkEIli/3oNnnz0YNTXFcLnkxi+q4dT0c/I7/XuPPerw619vw957J1BS4u7w9Kxt24K4554jsGpVbytIlLc2PvzwW+jf39mhv6wuAL0/OP/887Nad2zp0qVaOQe730yRZVnLOjjttNOsvo0ysv+bzd/i7JkXIOQJZXQ9X6SvAvFvTkbirVuQCOyTxsB0A6USAKXIZSPilvYKnZQu4IEHinDVVb40bOWurEDnFbAdYCLJvvrqK9TU1OR93YDObw97jcCAyRr+ZsBkDT/paSUDJj3VNGasrl3DmDBhPgYProUgqPjyy754+ulRaRY0lTFu3Aqcd95yDTL5fJ5WP9AnEgmsW6fg2mvt+YHTGA9mNur48V/j5JO35z0Eodedk046KeUIu8zU3PWqb775Btu3b7f9e1Wqv1ReXo6jjjpKD1ktN8ayyuU4avpxUArV7LAJyymUXYPjc89E+OW7AaQXuSkI9drNF8DIVLUkWALcFA8MIIabbwb+/nc6vY4bK5A9BWwJmOg0ilmzZmlRTCLF5nNjBQAwYLLGNmDAZA0/6WklAaZp08ZgyxaOYNJTVyPGOu64FQgEgG+/HZzx8B5PSKvvdMghFSgt9ez2Abu2NojZs3tj+vQjMp6DL9RHgf3334CbbpqPkpICuN3urEb46LOC1EahFDkCHN26dUvtAh16zZ49G5Rm6nK5dBjNukOQ9oMGDcKQIUOsu4gMLX95yQxc+cG1UDwKBDenyGUoo66XxT45D5E3btgRiUSp35TqnTxxlb7v/LcoUgq4gGiUPmsSXIo0gh/6d5M/k/1b/0qOuetXa8tpAktOAASTCDBRi+NXvwpg5crsPW/pKjYPZlkFbAmYyFvff/89NmzYAK/Xa1nnseH6KsCASV89jRqNAZNRypp3XAZM5vWNkZYNGbIR48f/gF69ZJSWuuFwJE/AoVO91q4Frr/+VCOn57FTVGDEiI0YN24VBg2qhtfrQUGBK+9S5gj0HHzwwdhrr71SVKXz3d555x3tJmjTvu/8iNYcgbQfOXIk+vTpY80FZGj19R/dhFdXzETYEQaIG3AzhQJqVEX0vasR+/RPjXWVqLYSwaOm7/Rz01fz3yWBT9KZ9HdqKugQTkUBKLiJIpySUU7Jf9PfG//Z7JokmGoCWaoqQxSdUBSKqGoCSzulcjor8N//luKUUzwoL+egClNsIhsYYVvAREUb33zzTe3OKBUM5sYKMGCyxh5gwGQNP+lpJQMmPdW02lgqzjjjB5x55s/w+Xxa2hy1qqowpk8fgs8+G2S1BeWtvd26BUH1uI4/fj3o3l1pqTNv0rsoioYiaCiSJlvt1VdfRUlJSd5GhbWmI2UYEFAjsEYfoOk7aX/KKafkfRpmkx5ra9fhsncmYbV/DSLOyM5Al2xtPJ6nfQVqChGc/jSktUfnSCmCVs2hVrSDdL0QSkvjCIdjGDzYhSFDRLz8spFpejmShac1lQK2BUzkhfnz52PLli18BKyptmTujGHAlDvt05mZAVM6auVHXwZM+eHHzqyie3c/xo9fiMGD61BenqzNVF0dwpQpZyISsXcKUWd0Nera4cPXYerUBejSpSQvInAoimbvvffGsGHDjJJsl3HpJuhrr72G0tL06rxkxTiDJqGTIekUSYpUWrVqFaj2UlOjAut2aG+seBuTKTrGGYfg4ZQ40/lcBZRaNwJ/2WA609o3iMKhwigsDMPrVbB0aXf06sXRTBZzoqXMtTVg2rRpExYvXpw3d9gstfNMaCwDJhM6pRWTGDBZw096WsmASU81rT3WqFFrcdFFP6KsTIQoKvj44z3wzDOHWntReWr9JZcswIknbkNJifVLEVBaZnFxMcaMGZMVb1Ekz4cffmibG6CUFuT3+7VC6hS1NWPGDNDpcQSbKHKse/fuWdE9l5P86dNbMf3H5xFxRSE4GS7l0hdtza0mVKgrRiHwxFtmNK8VmyR4PGGt9tO4cR788Y8+jB69exqdRRbDZlpIAVsDJjqdY968eVrYPTdWgAGTNfYAAyZr+ElPKxkw6amm9ceiGqoXXvgtxo1bpy3mjjuOxdq1+f8B1Gqe22uvetx114coK6PTjFpvyToiu7e2fk899bwmVU0lSdIisU488cRUL+lUv8rKSnz99de2qRNK0Uq9evXCoYfaDxZvDmzBZbMmYknNMkRdUU6J69Qjx9iLxaAXwTdvRHz+ZGMn0ml0UazA739fgFtvLcKAAckahtxYgWwoYGvAVF9fj08++cQ2d4iysaGsPAcBJjoKt703tlZeX77YzoApXzyZ+joYMKWulZ167rNPNa655it4vQlMmkQf/IvstHxLrPWBB95CMOgBHYSWZEmq9l0Qdn5PQqPdf7+z/+5/E0UVLlfy901j7hy7+e92jr2zHxXQFXYUz6WftSu0Irs7f6ZP+skCu/Q7FQ6HgosuOi8run/11VfYunWrFs2T742il+j9ONVZKiqy12P4/dUfYZDyS7kAACAASURBVOK7VyLuTCDupALQ3MysgFLjRvDhj6BUZa8WW+Z6hHHCCTF88AHXW8pcQ74yUwVsDZiocOB7772nhT1zYwUIMJWVlWlFJbmZVwEGTOb1jVGWMWAyStl8GZeKnAYA9MiXBeXVOkSxCoLggSybA5bsBFwKCFQ1/Tv5s9r4u6afCVBRvwT22SeIb7/ta7hvqBbR22+/rb03tcMJchS9RKlwhxxyiOHammmCO774Gx5f+JQWtSS4OCXOTL5p1RYZULZ3ReCupaY3lQwsL6/Giy8W46STkgdjcGMFsqmArQEThTzPnDlTgwrcWAEGTNbYAwyYrOEnPa1kwKSnmvk4Fp2oUwmgVz4uLg/WJEEQqqGqdDOv7XQ5cy80itGjI5gzx/hogAULFqCiosIW9UEpeqmurg6nnXaaVuDbDq06XINL3r4CP1T9iJAjBPA9TUu4XY2pkOefheCMRy1gbxwDBgSwZk03C9jKJuajArYGTOTQl19+WQNMnBaVj9s7vTUxYEpPr1z1ZsCUK+VzNy8Dptxpb52ZKwD0bExnso7V9rG0QSs2G4sRZLJi3csQpk6V8eCDxkZh0fuQ2bNna6lxdnhfSqfz7bnnnhgxYoQtHgqfrZ+Dy9+ZjBDCiLs4Jc5KThfqfQi+9AASy043vdmFhfW49143pkyx4nOt6eVlA1NQwPaAiY6BpbsmnBaVwm7J8y4MmKzhYAZM1vCTnlYSYPrzn8dg8+aueg7LY+WRAoKwHapKR7pb/8SyPHLLLkvxeiu1FLRIxIp+CuCee0TcdJOxNYLmzJmj1SPyevN/HyuKop0cR9FLdjhs58FvHsHdX92LuDvOKXEWfJJT6lU03LEKasxYyNx5aWR4PFWIRjmit/Na8giZKmB7wDRr1iwtx90Oee6ZbhK7XMeAyRqeZsBkDT/paSUDJj3VzM+xvN5qLXopGmUIaV4PR9CvXxC//CIBID9Z57hsj6caEye68dBDxn24pKLe8+fPt02qGEUv7bXXXjj44IPNu2V1sGxN7Tqc+NKpCCthhB0RgA/z0kHV7A6hSirUX36FwD+/zO7EGc3WAJ8vjOHD3Rg92olBg5Jfw4e7MhqNL2IFMlHA9oDp/fffB91FcTqdmejH1+SRAgyYrOFMBkzW8JOeVjJg0lPN/ByrW7c6JBJx+P1UI8c64CI/vdH2qgoKajFypIr58yXE410AWOVDTwRHHx3F558bV4OJ3o9SbVC3O//3L73vDgQCOP300/M2WmtrwzbcO++feHHJ/5CQJYilXGzJqs93alRF9N1rEfvsZossgSB+8quwMAEqpP/vf5dg0iROmbOIAy1vpu0BE+W604kddnhBt/xuNXgBVGiytLSU0yUN1rmzwzNg6qyC1rueAZP1fJZtiz0eP04/XcE77wDhsHEQINvryr/5wigqiqBXLwVbt6oIhymSyRohHR7Pdixc2BUHHKD/Dcm1a9diyZIleQtbmu/jUCiEeDyOQYMGYdiwYXm1xSVFQkM8iH/MewBPfPcUPD4P4s44lIDCgMnCnlZrChF88iXImw616Cpi6N07gK1bu1vUfjbbagrYHjB98cUXWr67x8PHOFpt8+ptLwMmvRU1ZjwGTMboauZRGTCZ2Ttmsa0GgwerqKpSUF1NJ8PmfxSIWZTPzI4wHI4ARNGJRIIgk/mPafd6GzB+vIpHHtE/Te7111/X3ofaIZqeXsMTiQTOOuusvHrvvaJ6FY58ZgwIMnkKPEg4EztOiFP8DJgye54wwVUqoNR4ELj1FxMYk7kJFD16//1eLvyduYR8ZRoK2B4wLVq0COvXr0dRkbGFG9PwCXfNkQIMmHIkfJrTMmBKU7A86M6AKQ+cmIUlFBVV4uKLPXj2WYWjmLKgd+enkCGK1VBVQFXpBECzNxk+XzVqa3vA49EPiC1duhRr1qyxRfQSeZhu6lJR71NPPdXsDk/ZvocXPIpb5/xV46RCobADLDUNwIApZSlN11FNqFB+OBoNz75iOtvSMyiGnj0DqKjgKKb0dOPemShge8BUU1ODzz//HC6XK6/upGSyGex+DQMma+wABkzW8JOeViYB09HYvLmbnsPyWHmnQBgHHRTB5s0yamo4iska7g3A5ZKRSFgjrbGwsA733efB5Mn61DKhEg1vvfUWSkpKbHHYjCzLCAaD6N+/P0aOHGmNLdqOlU8u+i/umnsPJFFGRGy7gDcDJuu6Wg2rkBaPQ+SVf8DtpvRYF6LR5HeAvlsjxZc84PPV4r772o5i2m+/Khx0kBNHHeXGPvs4cdJJnN1j3Z2bW8ttD5ia7qZ89tlnEAQhq5BJpdt23EyjgN8fgNdb0liDqX3fCCnevEylX/t9dtrR+bHallrPvWj0WHTyDAHhgoIC0+wdNsRYBRgwGatvPo1eVlaDE05wYNYsqu9jDWiRT/qnv5YAAHqdK03/0pxcEcPAgQ1YtUof2L1gwQJUVFRk9b1nTmRrnJRev/fdd18ccMABuTSj03M//+P/cMeXdyGsRBB1RDtkDBpgKsyjIt/Z/PiS43MAqMC39P418P04GYmEAklSIUn0HZBlFfSeVxCcUNUm4ETf6UNC0weFJrFS/U7bs6lvvHGv0r+bvpr+Tv8m0J1qBk4CQBxlZSHU1fXY7THw6qsRzJwZxTffSNi8WcLIkR4sWEAHMXBjBdJXgAFTo2Zbtwbw2WfvIRRyQVV3pwdtsaCWH/rbZ0YdU4nOMqf0r9/VplSvp37prb39zZnqvK3VaUj92l1taHldUVEc119/GMLh3Qt4ZjpHy1XrNY728pLCC/xTT82Fz0cnSbTfCK52tnVmjHSupdNnvF4vA6bOOsxC1zNgspCzcm5qDN26+aEoQG1tIQD64mZeBQgwUdO/rpFRay4pqcLrr5fguOM6d3efTq795JNPUFxcrN3gzPdG0UvhcBhnnHGGJWtNERy7++N/YMbGN1Av+TWwJDhT8xsBJkFMra9V9kE29iy93xMFEaD7ifrX1k9JagJMysdXouHDv7TRX9lxYlvy5DYCOfS9CSg2+b25/1v7XfPh6e9y41i0+CZg1RxcxRovSA0CiWIlunQB6JDKLVt2B0zNZz/jjHq8804UktQrJY24EyvQUgEGTI2KLFyYwLHH1iMQ4NzU1B4mFQCoZkJ+vWCmtnbr9HroobcxYIAzr0LvOUXOOvtPL0sJMP3lL0dj0yZ9ogb0sovHMacCRUX16N49gfXr6Y15qnd3zbmW/LeKABN9ELOSn8I47bQ43nqL0jAzb1Sewe/326b2EgGagQMHYv/9989ctCxfSdEpGzdu1Gq1btu2De8HPsas4PsQfXkUjZRlTdOdzpFwQIpIEKjuWeeYbrpTa/3VmApl9kQ0vH9HRtdnflEYohiGorT1vocAEz1/pvq5VUVxcR0uucSJhx9uH+jPmhXFuef68dprpfjtb72ZL4GvtK0CDJgaXf/yyxFMmRJFfT2H1Kf2aGDAlJpOue310ENvYcAAFwOm3LqBZ++kAgyYOimg7S6nO7+VKC72oKEhtbu7tpPINAuuazzxz1qRZg5HBdau7Y69986s/sqWLVtA6XFU7NoOTZIkEGCi6CWHIzPNsqnT9u3bNahEcIlS8kVR1NIYX970Gt4OvgfByzdXs+kPKrRNtZAIMmVbew0wfXYZGt65O5tLBtAAh0OCLLf3uXQbAIoySnU/KigqqsPEiW7cf39xm+tJJFR4vRX4/e99eO45q6QvZ9k9PF27CjBgapTnjjuCuP12yjlq+wHHe6m5AgyYrLAfGDBZwUtsY0cKMGDqSCH+e0sFPJ4GyHIYkmSF08ns6z+XqwqJBMEla4EWjyeAa68VcM89mb1nfO+990ApY27KV7FBo2LmgwYNwuDBg027WjrdjoDSunXroKVmiaLmH/re1Bgw5c59qtQImZwCBF+qQKXz9mqA6YuL0PDWvZ0fLK0R6hsLiLf9HCMIdAonRX+mE2WkaMW+p0714u67244cHTWqFsuXJxAI8GtoWm7jzpoCDJgaN8Kpp1K+KcVecuHg1B4bDJhS0ym3vRgw5VZ/nl0fBRgw6aOj/UbZ3lg8Op033/ZTKXcrpkizqkYfWe29l4QuXWpRU9N+LZPWtF26dCnWrFljm9Q4il6Kx+M4/fTTd4E1udt3O2emqKomqBQIBLQoJaez7bICDJhy7DUFUEMqVEWFWJqdNEU1rkL58nw0vPGvLC++FsmcwLaiO4MAqP4TtXRr2MlaJNO0aV7cfPPukEmWgQkT6vHii1F8911XHHRQjiutZ1l5nq7zCjBgatSwoKAC0Sg9yKxUB6DzGyDzERgwZa5d9q5kwJQ9rXkm4xRgwGSctvk9Mr1Bpw8hnauVk98a5W51Llc9FCUKWSZIk50Pi3qutqSkFo89Blx4YWppmFTPZ9GiRVi1apUGMigypq1CyVb/fXOdKXqJIpcogsksjaKVFi5ciMrKSi1NkdL2KBWuo8aAqSOFjP87RTI5og4oRU1wxdg5NcA073doeO3fxk602+g1jXCptRskElyuau0ku+TBVKlEGRGQIlhFdZso7U1GWVktbr3Vh+uuS0Ksn36S8NRTYfz3vxEALm38225zY9o0/mycZedbfjoGTI0ufO+9GM47L4BgkIqpZS/00ro7iAGTFXz38MNvYZ99uAaTFXzFNratAAMm3h2ZKOBw1GvHSANcWzET/Yy9RoEgVEJVCf5ZM8JsxIjVuOqqxRg79jfo06dPm3JVVVVpaVcbNmzQIEYsFtM1kofAVUetrT70+4KCAg10UVoYfdHvmvqn+r29E8Xob2eddVZKAKejdejx902bNmH+/PmaD4qK0vvgzIBJDw90cgwVUBoUiCXZgdIaYFo8Dg3PP99Jw9O9vCm6c/c0WkrRnTKFPquqePDBMFSVUozbjmLyeoNwOkOIRl2Q5RhUtXejMRJKSupw+uku/PCDjPXrZTQ0UDQpjUe10mIYMiSIZcu6pms897e5AgyYmm2ACy6oxxtviIjF0g01tOMuYsBkBa8zYLKCl9jGjhRgwNSRQvz31hQoLq6FLCsIh/n0QfPtkBqIoguKYt33WyNGrMM113wPt1vCgQceiCFDhuyQORwO45dffsHatWu19DCKkGlZz8cMPqmtrdXgEsGWpi+CSk2/o+9NXwSfqG5U07/J/o5+prEoRY6g2tChQ7HffvvldNlLlizBihUrNKiWSsRSS2MZMOXUfTsmVxtUCAUC4DTeHiowriw7DA1Pvmn8ZLvMQCne9NrVsig+RW5tx+bNPbDHHg706rUdlZUEhgkMtRatG0bPniFceWUB7rwzCLfbgXC4+clzEpI3Ywi2Uu2xAAoKvAiFKKLPCaezDpWVPVBenh2gl2WReTqDFGDA1EzYqioFe+9dhUiE7nbao/Bi5vuKAVPm2mXvSgZM2dOaZzJOAQZMxmmbzyMXF1MKgYxIJJX0gXxWwmxrC0IQolBVa4M/AkxXX/0TunZNRiV169YNe+65p3b6GEUteb1erZ4PfZm11dXVobS0VNeIqtbWSmCKQBtpMWzYME2nbLd58+aBTocjvzQv3J2OHQyY0lHLuL6OiAhJkLNyopwGmFYcgoYn3jFuQa2O3NYJcRR1WImPPy7Hb35Tg969RVRVEchtLVUuCp/Pj88+64JDD3VhxowoJk6MtDgxnSIgQygsDGPUKCfOPtsLn0/Ajz8m8MQTlCoHrdC3BQ5/zLJ/eLr2FGDA1EKdxx4L45ZbIvD7ORyw/YcOAyYrPLUwYLKCl9jGjhRgwNSRQvz31hQoLKzSUn4iEbpby3dfzbFLYgDqGu/Mmxe8pKLVIYesw1VX/YQePZIpflQwmvYbQRSrnA6XLcDUpGcikdBAU5cuXbSIpvJy49NXGxoaMHfuXA0CUuRSZxoDps6op9+1dLIbgR+xyPjndQ0wrTwYDY+9r98COhyJopQoRa61myMyeveuxdat3eHxVODiiwvw9NOUJkeAiU6cayoKHoco1mLWrHKcfDIVCwf+9rcg/vznphPTZXg8YShKCKed5sVNNxVixIhd65C53RW49lof7r3XupGmHUrNHQxRgAFTK7IecUQtvv66vcr9hvjCYoMyYLKCwxgwWcFLbGNHCjBg6kgh/ntrCni92zFoENWWoDfcyTfY3HKlQBSFhRGEw1T/gwrMdu6Dfq5W0XzeloDJDDala0O2AVOTfQTjCDT169dPA01NQI4gENnUq1evdJfSav8tW7bgq6++0oqqU+RSZxsDps4qqM/1VOhbjIpQizquP9bZGWkuZdVBaHjko84Olcb1CQD1AJqnsjVdnsCQIQH06SPg22/j8HgE9OjhwMqVVPBbgizTNSp8PjqEoFgDUE0teWK6E0VFMqLRCCZP9uH66wvRr1/LNDxo0U7nn1+HurpeKCnh2sRpOI+7Uvq0mkp1QJtJ9eSTYVx7bRCRSPrHz9pHKgZMVvD1v//9Fvr35yLfVvAV29i2AgSYbr31aGzcaO2UGvZxNhVQ4HZX4eST3XjzTborm14x32xamr9zUXpGpDF9TITfT0WkfYjH8+Nu+MiRa3HllUt2RDBZ0Y+5AkykFX38IKBEp8wRYKKfKfqL0ukOO+wwDT5l2mgMOrGPCqsTWMqk3lJrczNgytQjOl+nNBb6Ls1CBBMBpjX7o+HhT3VeRHvDRbW0NaC1bJoYRo0KYd26BPbZx4mffkrgxhuLcPvtEkpL41AUJ1RVwe23F+CPf0xGM9XWqhgzpga//CKDzgS45ZZCXHllIYqL2wdHVJv4f//jU1iz6Pi8mYoBUyuufOONKK64IoyamtSOns2b3ZDWQhgwpSVXjjr/+99von9/t1ZgNF8ahbvTm9DOhrrnix52WAcDJjt42Yg1UkpMvfbhMhDg13MjFN51TIomCMPjoeiUhHZnPZGgO+luNDRQXUuKIuv4KHjj7dRnBgZM+ujYVJuJvlM79NBDMWfOHPTv3x+jRo3qcBJKuyNQRgXLqfYVfaci61SAvLi4WNf3PwyYOnRH1jooAUU79FtLkzMywEYC5HX7oeHBOVlbGz2PAvR4aA3uRHDKKTG8+25Ee4699tpCbNki47XX4thzT1F7zh01yoVXXklee/zxtfj00xj69XNi2rQiXH21H08/XYrzzrN+FGkWHcJTpakAA6ZWBKMIpquvpjxxCuPm1roCbRWfY73MpAADJjN5g23JVAEGTJkqx9d5PA2QpDBkmQt9G7cb/HC744jHZYgi4PG4EYkQTCKolD9AqaV+ScC0FD16WDf9MpcRTE16UrQRASEqNj5o0CAtmqmiokI77Y1+d8wxx+xIb2tKoSOIVF1drcEkSrdrOqGPoBLdgDLqphoDJuOeRdIemcoUxaDVYqLT5ASfQZRJBpT1+yLwz7lpm5j5BQ2Nl1JNpZYthEmTJMybFwcdTrVtW08tMunNN6O47rqm+ku7XnPKKbU4/XQvrrjCD0UpQlFRGMuXd0Pfvvlz8zlzrflKIxRgwNSKqnffHcS0aU1F0IyQPR/GZMBkBS8yYLKCl9jGjhRgwNSRQvz39hWoBkD1VzhNTv+dQqcM+RuLy+Y3UGqp3aGHrsWUKQyY9NhTBJgIDFHaHH1RsXQCT9To3xSJRKl0FK1EMIlAktEwqbV1MWDSw9s6j0HbhECTpGo8WyjQGTTJgLqxH/z3zdfZ8KbhqN4SgZ7m6X70nEpw3tfKnAH89a8i/vzn1F/PJk8O4IUX4giFCECpcDop+imBYLDtWmd9+1bipZfKcNRRfKq6QY7P62EZMLXi3j/+MYB//pMe7K2T4LzeESkvjgFTylLlsCMDphyKz1PrpgADJt2ktOlAUuOJPFTDK38janLj3FotWkSW7RfxzYApOzuOoFLT6XxGRSaluhIGTKkqlYN+EqCEFYgOMcll9OJMCqBu6gv/P741YFFUpLsWBQVUo06Gz+eA0+lAKKRAkih6iT6LEoCSUFaWQDQqQVFUPPhgiVagO5VWXr4doZAKh0PAvvs6ceCBThx8sBPl5QLGj297jH79qtCrl4hvvuFT1VPRmfvsqgADplZ2xCmn1OPddynkmfNT237AMGCywpPJI4+8iX79uAaTFXzFNratQBIwjcbGja2dqMLKsQKpKEA1LahoKu+hVNRKtY/DUdkIl6ybJpbqWlv2O/TQNZgyZRmnyGUqoAWvY8BkXqcJYYGCc7TINkmSIHgFCG4dKBMBps294b9ncTuLl+B212lpwfE4Rcum8nxIoVdhHH+8jA8/LEMiAWzaJOPJ76bj4UtPRjSqol8/F4YOdeLQQwkMuXDAAU7stVd6aW10Gtzw4S4MGNDxdTNnRhEIKKirUzFzZgSLFkn4+uuuGDGCb8yYd+eb0zIGTK34ZdSoWixYwMcat79lGTCZ8yG9q1UMmKzgJbaxIwUYMHWkEP+9YwUo7b0SANdi6lirVHs0RYb1TvWCvOo3atQaTJ5sfcBUVlamfSjn1rECDJg61igXPcSICEVWdmZBU9BPrDGKiViPsxNW0Yl1W3sgcPePbQwSgigGcMMNRejWTcTjj0dQVaVqoCkWo7Q3emzJKCuToSjJr1BIRteuDpSWijj2WBf+859kBGj5P3prj8VhjrPx6R8f7oTR6V/60UcxnHQSRaQKUAiqqcn01GHDXFi0iE/wTV9Re1/BgKkV/w8eXI2ff6YHOxPbth8eDJis8NSRj4ApGAxqKRl8ipwVdqA+NjJg0kdHe4/CgEl//1Mh2mDjUdr2q9MxatRqTJ683PIRTAyYUn9kMGBKXats9RSiAgRZgFJIVb93bWpE1TLMHG4HFE/y1Lm0G6Xe+d0I/GVDi0sllJQE8KtfqXjssRIccsjOz4w//yzh5ZcjmDkzhqOPdmHvvR1a5BF90c977NF6NNH6+l/Qv6xf2iYadYEkAeGwipKSTIQzyioe1woKMGBqxUvdu1eiuppyTjsOJ7SCk42xkQGTMbrqO2q+AiZRFOHzpZZ/rq+iPFouFKioCOK2247Exo1tF6TMhV08p5UUoA8fVRzBpLPLvN5q7Y58PE53uO31nokBk86byQLDMWAyl5PEuAglpgCtHbbWzFQlpFAZo2TanCd1WCJGXJDCAqLv/wnx+ZOajRiCw9GAO+4owrRpqRfbbqnele9fi0dPetBcorI1rIAOCjBgakVEj6cC8TiF0af+JKSDLyw2BAMmKziMAZMVvMQ2dqQAAabbbz8SGzYwYOpIK/57WwowYDJmb0Sw554NqKkREYnQjTn7vG867LDVmDSJI5iM2VfmHJUBk3n8osZVCDEheR5T8wPY2jJRAsSYCFmRtUNFBVfbz1VqQgX8hVBXjUHDm3dDDfVoHFXWopYGDlTwxBMlGdcmem/VB5jy/lSIggOrrl4Cl9iZHD7z+IQtYQWaFGDA1GIv1NcroAgmSeIPMu0/TBgwWeFp5NFH38Dee3u0lLJ8aZQixxFM+eLN1NZBKXK33TYaGzZwgebUFONeuytABVWrOYLJgK1RXFyJYcOcmDcvAVm2T40rBkwGbCaTD8mAyRwO0gBQBBB8Qtr1ldSYCiEuQHAIUL3qbnCKwJXiL0DkhcchrTmh2YLDcDoDWtTSLbdkFrW00b9JA0tzN8xD98JuWHP1sjYFnbH8dZwz5CxzCM5WsAJpKsCAqYVga9ZIGDq0FqEdtDpNRW3TnQCTPQt7WsnFDJis5C22tS0FGDDx3ui8AjJEkdK57ANAOq9ZqiMEccQRMaxaJaKqqjzViyzf7/DDV2PiRI5gsrwj01gAA6Y0xDKoqyqpUEMqxAKRDm3LuKlhFTSW0+NM1mdq1lwNBZBn3o/Y8mMQCnlRWhrBgAEKnnqqBAcfnFl93rvn3ov7vv6XNssx/Y/Gp+s/xytnPY/D+x6GEk8yx2/h1kW4YfY0fL/tB+xR0gfLprR3cl3GS+cLWQHDFWDA1ELi++8P4qabglAUjmBqf/cxYDL80anDBPkKmBRFgdNpjpBiOmUjX07gobWYsYXDCdxzzyHYtq39QguZmJ/uNbJMRS/plBWOpjLjXmnbJgmCUA1V5dd2/f2mQBC2Q1WpLl7yNCQ7NAZMdvDyrmtkwJRjn8uAElS0OkpUT6nTjep+RwTIspysz+ROjimGRTgUEdcmVuDPf27A3/5WjD/9KbWopZgcQzQRRUSKIipF8cGaj/DYd09ie6QSJa4S3HPsXzHpvashCRIKnYWQJAkK6Ng2IKEkMLjbIPztmNs1CMWNFbCqAgyYWnju1FPr8c47hMS5gDADJqs+rHfanY+AiVZHaXJmaYlEQoNdekMmvcczi16Z2LFiRTGqq5Nv7pKnae8EYc1P127rZ+qfSr9Uxvb7nXjyyX6QJI7gzMSXubumCTBRLY1UCnbkzlIrzuxyVSGR8KLDartWXFwbNh9++CpMnLiCT5HLI592tBQGTB0pZOzfd6TG6X2qWQOgelQNMFGKXDexK764eLYWRVRdreC7+tkYN+A4OISd5Sae//El3DbnLu29RVyOQ1Kk5JcswyGKcIr0vlAEASevy4NDeo/A06c8hmOePxGb41u0l6FC1YdwJIxx+47F0Xsfhd5FvXD6oFOMFZFHZwWyoAADpmYiV1Qo6NOH7sLRHU4dyHgWHJi7KTiCKXfapz5zvgKm1BUwvmd9fT2KiopME1Fl/IrtPcO2bU5MnHgAEgmOhLHWTkjA7a5FPF4GwGMt0y1grSBUQFULbBXBdMQRq3DFFQyYLLA9dTPx2Q0v4KPwp/pEz+hmlc0GCgKqS03rNLj2FKKaTIgBQpEAVVHhiXnw4e9nYVivg7TLfqz4Cce+cBIScgJH7HUYzh58BsYOOBaXz5qMBTXfQXAKOz8ytvzoKAGOqIhJIybgrjG349gXTsQPlT/B6/CiV2FPTDx4PM7Z/2yUee0T+Wmz3Wrb5TJgaub6Bx4I4fbbEwgG6Q0ot/YVYMBkhR3y2GNvYK+9KcwscQAAIABJREFU8qvIt9l0Z8BkNo8Yaw8DJmP1NW70BEpL6+D3U3RyaqkOxtmSbyPHAdQAoOiw/DlQoiMvMWDqSKH8+/tTv0zHp+E5EAr4JnSuvEsRRmJchFqkQ0o/1fgOifC4PYg4IhDCAs7b/3cY0GUfuB1ueJ1eOAUHrvvoRgglglazqRA+JOISYlIMYonYfjyCSoDJgW6erij3lmNlzSpccMC5+P2vz8eoPUfmSkKelxUwXAEGTM0kHjCgGuvWUY0PvrvZ8c5jwNSxRrnvQYBp77292qlr3IxRgAGTMbqadVQGTGb1TEd2xdG7tx+U4hgO26cQdUeq6PF3h4NO53NBlu11Fz4JmH5Gjx6dqDSshwM6MUZtbS3Ky8t1T/HuhEmmvpRT5HLvHoo4EhP6ACZX3IWenh7YFN0Mn+rDOYPPwotLXoYkSslM6kaG5RE8iHsJpDdrdDBpezxdBVRZBWTAITm0WktTDr0Cfx/z19yLyBawAgYrwICpUeAvv4zjt7/1o6GBC7emtucYMKWmU257MWAyXn8GTMZrbKYZGDCZyRvp2BLHvvsGsG2bwqfEpiNbh30lAASYuiHt88I7HNvcHY48chUmTGDAZG4v6WsdAyZ99Ux7tMYi32Kh2PmnGxkoiBcgFA+hwFOA4/sfh/dWfwjZK2c2NtXpllW4VTcKBC/84QAcDgckWUKRuwjH9BuN246ehn27DEh72XwBK2A1BRgwNXrsggv8ePllQtEcOp/aJmbAlJpOue3FgMl4/RkwGa+xmWZgwGQmb6RjSwwHHRTEypUSolG6kcRRnemo11Zfp7MGguBAImG/0gIMmPTYQdYagwFTjv0VAlRBheDrfIpiYdyH0waegtdXvIUj+h6Gz3/5AkqBkqyplEqTACo6XuouhXbYi+CE2+GCKDhQGaxEobsQp+x3Mv542DUY2GXfVEbkPqxA3ijAgAl05LSK8vLtiMfpTad96gd0bhczYOqcftm5mgGT8TozYDJeYzPNwIDJTN5Ix5YGeDwh7L+/G4sXF3IqfDrStdmX8ke2A+iqpcjZrR155EpMmLDS8ilyXbp0sZvrMl4vA6aMpev0hY64A0pc0aX2EoGh/Qp/pUUvCRCwyb8ZKETHcEmGVoepWCxGJBbBkG6DMLzPwfixYgmWVC5FQklgZJ9DcOvoP+HIvQ7v9Jp5AFbAqgowYALw9NNhTJ0a47oMae1iBkxpyZWjzo8//jr22quAazAZqD8DJgPFNeHQDJhM6JQUTSoqqsevfiVj8WKqs8jRyinK1ka3GAShDqLohizbE1D85jcrcfnlDJg6t4+sdfVzG1/CB6HZfIpcDtwmRkUokqLLU7c36sW4/sfhggPPxXkz/wC1QIXgaj1yiYCSW3HDrbhQ7C7WTpJbXbMO4UQIa2rXwiE48OteB+CcIWdj0ojLc6AMT8kKmE8BBkwAhg6twY8/0h1Nr/k8ZFqLGDCZ1jXNDGPAZLyXGDAZr7GZZmDAZCZvpGuLDIejCi6XG9FoR1Ck5QlFqf67eT/6ueW/yeam37XXt2ltbY3R/O/Nx2zv55bXtPVvql7bqw1xE3A4/JBlqr1EkM6+oI4BU7qPP+v2/7j6U7y0dQZiSgyqqEIs5hTbnHgzCKhOtVOAzy25USqUIhD1IyrHtI9+grsZXKJaSpKKErEYoUgIe5TsgUKXD/5oAFXhasTlZLHvEweOw+XDLsVx+xyTEyl4UlbAzArYHjD98EMCRx5Zx0U/096lDJjSliwHFzBgMl50BkzGa2ymGRgwmckbmdgSAtAAQfs8Qf9TobZ62nXTB472jsJu/W9CcnCt7fwx+TtVFZr9LmlDyz7N/91sKO2kL/r3zq/kmImEoH01zthClOZ35dv6uUmL5KWiGIIgqJDlHs3GIjhXD1mOw+EohCzTibsp1irJxE0WuOaoo1Zi/HiOYLKAqzploizL+HTbHMxoeANBhDT4IBYxYOqUqBleTNqr4Ub9M3GBAigNCkRBxJvnvoo5G+biye//i4gYgaqoKHeUoTZUpz21CaqgRf/X3rgVAx7eHyfuOw6j+/0Gw3sfjH3K+2W4Ar6MFbCHArYHTFdfHcAjj9CbJHqzxC11BRgwpa5V7noyYDJeewZMxmtsphkYMJnJG5nZ4nZXo6xMQXW1CkVpHsmUPozJV8giin6oagSq2rMRJNUCUACUc63Kxm1HgIlS5Lp3d2e2EU1wVW1tLbgGU8eO+HrbN5je8D8E5AADpo7lMrSHGBOhJDJLlXNGnIjH4/jHcXdh0ogJmp3/+ubfePCbf+Oc/c/GqfudjD1L9sSexX3gctivrpyhjuPBbaWA7QFTael2BAJUoNJpK8d3frEMmDqvofEjMGAyXmMGTMZrbKYZGDCZyRuZ2hJDcXE9FEVEKESHe3BrTQFKhQOikGV6j1TfeCOO6ldxIwWOOupnXH75KgZMNtgOy+t+xv0VDyGMCAMmE/hbCAGKqEIoSD2KUot+CqkY1vsgXD/qGhzcexj2LNnDBKthE1iB/FPA1oDpmWfCmDIlhFiM32Cmv7UZMKWvWfaveOKJ19G3Lxf5NlJ5BkxGqmu+sRkwmc8nmVjkchE8iSGRaJ4GlslI+X2N00kgLgZFoXRA0iqTvJT81Gj06J8xfjwDpvz07q6r2hjYhFs33YWoGGPAZAaHy4ASVJKpimkc/k2nx0EGihxFWiSTz1WA3kW9MX/8HDOsim1gBfJGAVsDppkzo7jssjAaGjoq9pk3/tZxIQyYdBTTsKEYMBkm7Y6BGTAZr7GZZmDAZCZvdMYWAibbAdDrv3VTnDqjQKrXut112ocxgNLluDUpMHr0Cowfv5ojmGywJWrDtbh27c2IO+MMmEzibzWmQkwIUDtzzkACKFVL8MvUlSZZFZvBCuSHArYGTKtWSRg+vBbBIN/BTH87M2BKX7PsX8GAyXjNGTAZr7GZZmDAZCZvdNaWMIAIAEoB49a+AgTjygBwilxzwDRp0kqUlVn3BGKuwZTa454KfV+4ZLy2/bnId2qaZaVXCFAFFYIv9VS55naRL4eVDsXnF32YFXN5ElbALgrYGjCRk32+7YhEKEWOw77T2/QMmNLTKze9GTAZrzsDJuM1NtMMDJjM5A09bKHi1QRNCvUYLE/HoGivCgC983R9mS3r6KNX4KqrlqOw0Lp7hwFT6r4//4dLoLoBVeZT5FJXzeCeTafC+UQgg5rcalzFhQPPw6MnPWiwoTw8K2AvBWwPmIYOrcGPPxYQarKX5zu9WgZMnZYwCwM88cRM9O3r045a5WaMAgyYjNHVrKMyYDKrZzK1KwGgpjGKKYNPKJlOa6nrogBCHOnVwmcMmCy1iTtl7OrgWtz9y32IOKIcwdQpJfW/mCCREBeADFLl1KiK2w+bhmtHXa2/YTwiK2BjBWwPmK64wo8XXogjGqUQef4QnvpjgQFT6lrlrud//jMTe+7JgMlIDzBgMlJd843NgMl8PumsRQ5HALJM6XK9OjtUnl5PBdHppF3rRuoY4RgGTEaoas4xX978Gt4PfoyEmmDAZEYXhQFFVSAWpvc5rlgqxkPH3YczBp9mxlWxTayAZRWwPWAiz918cwMeeSSOUIiKfWaWx2vZHZCR4Rwun5FsObjomWdeQ8+ehRzBZKD2DJgMFNeEQzNgMqFTdDBJFCuhKBTJnMFtcB3mN/MQglAJVaX3RwSZuDUpMGbMClx5JafI2WFHXL38/1DlqgYkrsFkSn+rgNKgQCgQILhS/xzni/kw69yZGN57mCmXxUaxAlZVgAFTo+euvDKAF1+UEAjwiXIdb2YGTB1rZI4eDJiM9wMDJuM1NtMMDJjM5A09baE0sAAAPvRjV1UlCEINVJVPkGu528aMWY4rr1zBNZj0fBiacKztsUrcsHIaEsUSKKWKi3yb0EkA1LAKNaFCLE09iskddmPZ5MXo5uODHszpVbbKqgowYGrmufPO8+ONN1QkEnRSCre2FWDAZJXdwYDJeE8xYDJeYzPNwIDJTN7Q1xZBqIOqUh0mjmLaqWwMABVCp/TB1CMD9PWMOUc75pjlmDLFuoBJVVXU1dWhSxe+sdreDnu34gPMrH8bMU+MAZM5H4oA3R+gcnp0XoM7RSNVwBV2ofL/NqZ4AXdjBViBVBVgwNRCqbFj6/Dllw7E4yWpamjDfgyYrOJ0BkzGe4oBk/Eam2kGBkxm8obetsgAKgHQybKcDtakriBUQFXpxptXb8EtPR4DJku7L2Xjp626A2uxXku94gimlGXLTke1MXJJzeBkPxno594b31/xTXZs5VlYARspwICphbNlGTj8cDpZzo1YrNhGWyGdpTJgSketXPZlwGS8+gyYjNfYTDMQYBo//gCoqlmjXMwcZWJW25rbRRE7dCucIBM3UsDjqUUsRhqVsyDNFGDAlP/bISSHMWHplVAb7zkzYDKRz+UkXKJ7AVR7Kd2mxlSM6jESH14wK91LuT8rwAp0oAADplYEqqtTMHx4LdavL+BTU1rdQAyYrPLM8swzM9CzZxEX+TbQYQyYDBTXhEMvXVqAG274FUe4mNA3rZtEr1fpNOqvNMIUjthJKheC2x1CPM71qZrvpGOPXY7JkzlFLp1Hl9X6flH9FZ6regkRL+VggSOYTOJAqrVEcEkr6u1OEy5RalzChUQ0gT7FvbFsymKTrIrNYAXyRwEGTG34csMGGcOH16CmhqKYCDRx26kAAyar7AYGTMZ7igGT8RqbaYaKCieuuGJ/JBK9zWQW26KrAvRh0g9B8EFVOZJZOzoL1QCo0HeaH+Z09Yu5Bjv22GWYPPlnyxb5phpM9PpVXs6RaW3trLvX3I+f5KU7IAZHMJngMRgDlLgCsUDMKJPZE/XgqL5HYlX1ahzceyieOe0/JlgUm8AK5JcCDJja8efSpRJGjqxGJMK1B3aViQGTVZ4GGDAZ7ykGTMZrbKYZGDCZyRtG2kL1mOoao5nc8HgUxGIyBAFQVfulz4nidigKwTafkaJbamwGTJZyV0bGnv/jpQBt+0auyoApIxkzv0gBVEVNBpVSSpykAiKScCn1w+J2mZ9Ojls+5XuMePIITBoxHjcd8X+Z28dXsgKsQKsKMGDqYGPMnRvH0UfXQFEIMnEkU1IuBkxWeT559tkZ6NGDU+SM9BcDJiPVNd/Y27c7MWECRzCZzzNGWVQNh0OGLNPxRHTCXKAxkifDTzdGmWnwuA5HPWSZPuXxiWNNUh933DJMmsQRTAZvvZwNv9j/Ax7a/DjivvgOGxgwGecODR4lgBJnMSRZRjgeRpG7CDE5BhkyFKeiQSUqtp5xU4ByuRzrrlmObvfuiRfPfAYn7Dsu4+H4QlaAFWhdAQZMKeyMc8+tw4wZfHTxTqkIMG1vPLY4BQG5S84UYMBkvPQMmIzX2EwzMGAykzeyb4vDUQVZpiiewuxPntMZo3A6A5AkrsPEgCmnGzFrkz/yy3/wVWz+LjV+GDAZIz/BJTWkwuVwQhQcUBQFgiBAgQLZK0NwdgIqNTOZajeN6TUab57zKkrv6Yn1U1egSwFDc2O8yqPaWQEGTCl4/4knwpg6NYF4vDSF3nbowoDJKl5mwGS8pxgwGa+xmWZgwGQmb+TClgaIYhSKYrc0OYpeohtLVIfJXtFbbe2ysWOXYeJEjmDKxaMwG3NesmQSYr7YLtudAZP+ymuRS+FkgGjTaXB0whtpLZZQyJJ+c9KYdx5+Kw7vOwpjXzgZdTdt029wHokVYAV2KMCAKYXN8M47UVxySRi1tUy5k3IxYEph25iiCwMm493AgMl4jc00Q2WlE5dfzilyZvJJNm2hCCZVdUJR7FgYeTtEEVAUgkzcCDBNmrQSPp8161Jxke+29/Cq0Br8ff0DiBYmT49rahpgiqV7MiU/VjpSwOV2QS6guneNZe9CgOpWIXh0pEsAihNFeOn06bjq/evw46RvOzKL/84KsAIZKsCAKQXhFi9O4Kij/AiFuqXQ2w5dGDBZxcsMmIz3FAMm4zU20wxVVU6MH8+AyUw+yZYtolgFQXBClu0Il5IqO521UBTZhhFcu++ysWOXYtKkVQyYsvUAzOI8/93wPGZHPtMdcOwCqwIqhEIBcKS+MIJb7UIXGXDGnIhLce1esMflQVyMJ+sWpTFP6hZ1sqcCKEElGalETQUcYQdEUUSiINHJwXe/3BF04KET7seU96ZizkUfYVifobrPwQOyAqwAwIAphV1QWamgf/8qhMN8127HKwDXYEph5+S+CwMm433AgMl4jc00AwMmM3kje7aIYjVE0QFJsi9calLb4aiDIEiQJLulCe6638aNW4qJExkwZe9RmJ2ZguEgpqy5DgmfZCiUUQkwFQmpZ5wGAYUK7TsA0dfiFDUVcMVdkBMynE4H4p6EdvJagexFgVig1TRKQEJQDSZhk1myXOmAuIadgMkb8yISi6QN3lLaGTLQW+yNcDyEI/Y6DC+dOT2ly7gTK8AKpK8AA6YUNXO5KiBJBJj0DddMcXqTdeMIJpM5pE1zGDAZ7ykGTMZrbKYZGDCZyRvZscXhqNbqDskyp8k3KS6K9RDFuK2Lfo8btwQTJ67mCKbsPAyzMsu24Db8c9ujqFSrEHftPD3OiMmVgAKxqAUoamMiSs2jE9Y0IBUHlKiiRTIJXkFL2XPEHXA73ZCdMhKuXSN/1LgKd8KFkweeiB+3L8G6yPpdCpcbsbZ2x5QAJaJALE5SLsWvQCwVQQW4y1GOUDyERKH+0UukQ/+Cftjs34KqGzZlfdk8IStgJwUYMKXo7d69K1FRQW8unSlekc/dGDBZxbsMmIz3FAMm4zU20wzV1U5ceun+kKTeZjKLbTFMgRoAUmNxa8MmseTAouiHIMQgy1Q+wCwhEdmT0uqAiaJa/H4/yss5Ko92zYq6lbh/68MIOUKGpsY17dCUAZMM7YQ1+LDzNDUFWhFsemrq7uuKumg9JI+cjE5qrSmAM+GET/AhqkYR9xgLz9p8FCqAJ+qGDAUSRYg1A0z0s9ggQlEVoFi/+/nOCJ1MRyfSqZDiEv7v8Osw7Tc3Zu+JgmdiBWyoAAOmFJ0+dGgNfvyRnvHcKV6Rz90YMFnFu9Onz0CPHsXaca/cjFGAAZMxupp1VAJMV1wxGJHIHmY1ke3SVQE6LrsSqloGwKvryPkwmMMRgKpGoChdbXcD7vjjl+CKK6wbwcSAaecj8NvqhfjXlkehetWsRfdokTttnJKmRhprLVGAU0jUTlhT3HSSY4tGjCYCoDA1xktRQjQ28WAteirLjVLgurjLsUXaugOGNQdtlOYnSALi3rhuzLogWoAz9jsVLy15GeXecqyf+nOWV83TsQL2U4ABU4o+P+mkenzwgQdAQYpX5HM3BkxW8e706a+iR48SBkwGOowBk4HimnBoBkwmdIrhJjVAEMJQVa7D2JrUOyETRcLY5yYcAybDH3hZmeDT7Z/jme0vQva2EwFkgCVNqWG7DE0MiU5Qo/8UVXvvJjpEqIUdn1yngRqHAFDh8HaaFvlEAULeLNx4pKkapylKFOLkfU7EK0tfg0N0aOl8QoEAtUHVvmsJIo3RWm6vGwm3PmlyQoOAr8fPQXdfN+2Agu6F9q4dZ8BW5iFZgd0UYMCU4qa46aYG3HsvPUsWpXhFPndjwGQV7zJgMt5TDJiM19hMM9TUOHH55YMRjXIEk5n8YrQtyRPk3JDlUqOnsuT4TmcDFCUMRaFIL7oZl//thBOWYMIEjmCyiqc/2f45Xtj+Cvp4eqGPuze6u7phU3Qzlkd/RtQbM7Sgd2sa7QaYCK6EVTg9DsgUraQCqqRCIGiUQrCRBphEMQl06F54G9eIYQGyqBgLmIgNUdSVX4HgE+BSXBi717H435nTcfFbl+OjdbMRoyglsjXUyKVdSZUKoz70KOyBzZEtnYdMMiDQehUZ+3UbiG8v/8oq25XtZAUsrQADphTd9/DDIUydKgMoSfGKfO7GgMkq3mXAZLynGDAZr7GZZmDAZCZvZNMWGYJQBVWlKB17AJT01Q1BEBpsk0548cVf49RTKyxb5NtOKXJP/PJfLAh+h6g7BlWgo8uo+E8S4Ox2Ilv6Gz+jK3YBTAkkU9e8yCxFTwGUYDLlzhFxQEpIu9ZsamahM+xEAgkN/BjRqOg4RUlRVJIQFbTi47/ueSBm//5dPLHwKdw59++IuCM7AJgGvBzJouXU6Po/DLoAq2vWYlHVYkieZK2mtBv5N6zCBRe+uPhjDOkxOO0h+AJWgBXITAEGTCnq9vrrUUyaFEF1NRdD1G6rYDuAXimqx91ypQADJuOVZ8BkvMZmmoEBk5m8kW1bAhCEKFS1R7YnttB8TZCJIr3yu6TAbbd9hIMOCqOgwJrrtANg2h6txIMbHsU2tQKxXBW2buPRu+P0tHiyLhIBnzaLdHfwDKCBsqgItSiZ/kaAh0CNBnncu4IkZ8iJuBSH0+mALCga6NHgjg68iezQPiLEk/COUuFO2+8U3D/2bny87lNc+9H/Ie5J7BItpgExQdoZUUU1vhNF2Hjtai3a6bNNXyDoDKb8HEhrp2Lm4RilNas4uPdQfH7xRylfzx1ZAVag8wowYEpRwwULEhg71o+GBjotxe6NIrkqAfApSmbfCQyYjPcQncJTWFgIp5NPmDRe7dzPUFvrxPjxnCKXe0/kxgKnk6KYPJBljmZu2wNhAAEkj4Ki6sP51/beuwp33vm5VuPQqi3fAdO86vl4Yst/IRSISLj0qeejp6+19DGPADXeCJecmRMeGsORcEApbFYInJYcBUS3AMXTWMNJBQgwEQVKUGQQ8SCKNvLuDqLSWasGyKiOUgMwuPsgjOozEt9v+wHr6tdjyeSF+Grj17jwjUu1qKqWh3FrkVtUqomub2y+uA+PHv8gTh90Cq764Dq8uWoWwq5wShBMDIsQVVGrYXX3sXfiiuGXpbMU7ssKsAI6KMCAKUURN2+WMXhwDYJBvnPJEUwpbhoTdGPAZLwTGDAZr7GZZqitdWD8+CFcg8lMTsmqLRIEoRqqSuCEAAq31hXww+WKI5HIz4K6118/B0ceWWfZ6CXyWb4Dps+qvsCzlS9A8tFNUZM1ytILKBowEQvFTtd/0gp3U72hlgW+KUApQkfGAYqX8uiAIqkIcTGOuCuuieKIiigUChGRo0gUJFKCOLuoSXwoCLgdbsSEGEb1HIkPL5y1o8u8TfNx+ivnIOFJtBqhpdlOUjRL2SNgNnaPY/Ha2S9p49zy6a14bslLScjUQT0qLXIq4tDqPR2/71iTOZ7NYQXsoQADphT9rNKpnuI2jtrR9OIUuRS3Tc67MWAy3gUMmIzX2EwzMGAykzdyZUsVHA4VsqzA5fIikaAUKa7LtKs3EhDFWihK/p281717AA888D66dSu19Amt+Q6Ynt3wIj6KfLKjtk+uni1anZeYSoMCsSgJfzrdgoDqTEYitdYoqodOUFNdgJgQofroQ02yJ8GcM/ufhrd/fhdKURJ6pdsI6hQmfDhkjxH44pe52qltg7vth6WVy3Dyy2fCD3+btaW0mk2U4kegrak1Arg11yzTTn+j9q9v/o2/f3Uf4kI8GQVFWX1iY2pf06UK4Iq48PQpj+HU/X6b7jK4PyvACuikAAOmNITs0qUSdXVdifencVW+dmXYZgXPPvfcq+jevcTSb4LNrjMDJrN7SF/76uocuOwyjmDSV1WrjhbTjkASxQQUhW68cF3CXT4hogIARX3n13umyZPnYsyYKhQXU76PdZskSQgEqK6YAIfDoX3RKWRNX7Qyl6vxaC8LLvNPK2/DemFDxnWNrLJkNZGs4SS6Ra1IeFuNCl5TX+2kuebBlzLQS+yJymAVlOJmKXZpCuCRPBjebRj+NuYODO31a+3q3g/0R0SMJKFVDBBKdqdXBLjoS4NtzZovUYBbj5iGicPH7/jtlPenYmCXAdgS2IolVcuwsX4jKiPVO1IDfbEC/PnIP2HyiAlpWs/dWQFWQE8FGDCloeaQIdVYsYLy7d1pXJWvXRkwWcGzDJiM9xIDJuM1NtMMBJguvXQIYrE9zGQW25JTBSIQhCBUNT/TwTKV1uGohCxTKmF+1WH63e++wznnbEZRkTWLezf5MxaLIRQKaWl+BJlkWdbS5qgwMv3sdru1+oJWbZcumYyoj4oQWXUFKdgtAUpISdZQajyFrb2rKFpIi/xpUfhbDIqQFCnziCrKQnQk0++uPngybjzies2Mu768B4//+CTisYR2mlzYQ/XZdm0aIIvtDpjo9wcW74+5l37a5pIeWvAIbvv6Lm39RYkinD/kHNx73N9SEI67sAKsgJEKMGBKQ93Ro+vw5Zf0hqKdWwRpjGftrgSY6G5tBrG01l64paxnwGS8uxgwGa+xmWZgwGQmb5jFlghEMQhFYcDU3CMeTy1iFOSFLmZxlC527LPPdtx665fo2dO6NbiCwSAogqmoqKjNAyrohFQCTFaIYorJMXgcO9NUG6QgJi+fCrkTETm6bBYjB1EANahq97zbSo1LZ3qtFhKVZXI2FtxO4+091ZMi/am2k1tx46UznsXYAceiKlSNAx8fjoFdB2Klf5VWh2k3wCSpcMackAt3r5XljXgx+/fv4YAeQ1pdykVvXY5ZG96FG278ps8ReP13L6ezZO7LCrACBinAgCkNYadODeDhhynU27p3dNJYbgddGTDpp6VxIzFgMk7bppEJMNGbdEov4Jb/CtTXO3DJJRzBlP+eTmeFYYhiiAHTbpI1wOuNIBrNv8NRnnjiDeyxh9uyp4fG43FQBFNxcduQLBwOI5FIoLS0NJ0HQ9b7XrXsjygQC3Df4Lt2zL3Evwz/2vIIIgXRrNuTlQkbC2urjuQJdLo1CRBjohbB5vK4IDml1DJcFcATdeOIvodjccX3CEQbcMbgUzFz+ZvYo7gPfK4CrG5Yu8tJcTtspuLkEQFqUeNJd80W4064ceVBE3Hr6FtaXeLwpw6kRXseAAAgAElEQVTH2oZ1+HWXA/DBhbNQ6LJ22qpufuSBWIEcK8CAKQ0H3HdfCDfeSITdusfSprHcdruKYhVE0QFJyq87k3rpY5ZxGDAZ7wkGTMZrbKYZkoBpf8RifcxkFtuSUwUYMLUuP0V2BZoV+vZDECJQ1SIA9GXddskl3+DUU7dZ9hQ5SoOjCKXy8vJ2nUCvb5QqR2l0Zmzf1i/CY5ufggIFF3U/H8f1HKOZ+e62D/Cq/3VIHhOeIKeHkCHAITogFxizPlfCBTkmwy26ITpFhIRQu7WsqGC5y+GCIit46IT78OseB+LEl05DRIpq9+SVYDtpfFT2KdTGoZwy0FXtgjVXL2tVtfJ/9EZZQRk+vvAdDOy6rx7K8hisACuggwIMmNIQ8X//i+Cyy4KIxTgMnmRzOKo19WSZCp/reAclDZ9w1/YVeO65V9C9u7VPujG7jxkwmd1D+trHgElfPfNjtDAcjjBkOXnaEbcmBSQIQjVU1Qu3O4p4nCIUiiCKUQgC1fkhaGHNNLOBA7dh2rSv0bOndSPaU0nvpgimhoYGlJWVJYtDm6xNXnYt6tz1ECDAEXbg7wPvQGWsEk9umQ6/q+2Ty0y2jLTMESMiVEWFWrh7xE9aA3XUWQaK5CL09vYEBAFbQluToInqN7V8yy8BrrgLhc5CFDi9eP3cV3DkM8dgSPdBoGiyQsWHhJJAooBCpFpM3Jjq11oBcOrpjXox+eAJu0Uxvb7iLYx/exLeOm8Gju53VEer4b+zAqxAFhVgwJSG2HV1Cg47rBYrV1INJmvffUtj2e12dTrpGGIqDEmRTJwipJeueo3DgEkvJdsehwGT8RqbaQa/34GLL+YIJjP5JPe2hOBwRBgwteqIIIAGOJ0CJKmsWQ3LKBwOKoxO7x/oPZW507BaW9pTT72G3r19lk2PpgLflNrt9bZfV5TqNVERcLMV/H5p66v42P8Z4l4qHAStUDRBDqfoQMQVTUbc5Nm9TyEqQJXUrH4EcUtuJMIJXDl8Ir7Y8BWW1CxtkwtTsfAF47/EA/MfwgerP8Lb572Go587HsfuMwayLGHOxrm7X6sCFAEllrQBMGXAl/Bh/NCLceeYW3P/dM8WsAKsQIcKMGDqUKJdO6xdK+PQQ2tQU0OAiXN9k+rUQRDiUFWKZHKmqSh3N1IBBkxGqpscmwGT8RqbaQYCTBddtD/icU6RM5NfcmsLA6b29ac0HoIAraVZxSAIfqgq5cnQwSHWaRMmzMOJJ1aaNn2sIyVTqcPUNAal0/l8Pi1dzgxtQ2QTblr5FwjFwi4RMQRfBGd+UCUquq3GG09XE5O1kbQT11qpVWS0T9wRNy4d/Ac8vXR6Mi2vjfvJRbFCfHf5Vxjz3Ak4Z8hZmLX6PWwPVmKfsv5Y37AeYWek1VP9FL8CsbSdCDkVKJaLMLT7QZhx9ovwOvmwJaN9zuOzAp1RgAFTBup9910Co0fXIBJpfjcug4Hy6hI/gEjjaTHmeAOSV/JmuJjnn38F3bpxilyG8qV0WSppBikNxJ0soQADJku4KctGBuFwRDmCKUPVRZEioekTq7WimAYN2oqbbvoGvXpZ42YjFW6mk+Pou6Io2nf66tKl41qaVPA7Go1q0U4EmZzO3N5MvHHlX7BR2aTL6WkZbltjL2uM6hFEQUuHc7gcycilXGSUKkBBtACKKiPqjrVbi8kdcmH11ctQ4ilGXbQe/R7cT9NJFMRkNFkb9muAqZgoWvuyUtHvMkcpbjjsOlx+8KXG+oBHZwVYgYwVYMCUoXQffRTDiSfWQlXphXnn0agZDpcnlzUAoHB41sQsDmXAZLwnGDAZr7GZZggERPzhDwdwBJOZnJJzWwgwxRrrEebcGIsZQHVkKgDQSXPWS7N//vmX0aVLianS5Cj1jQASFfJu+qJ/U5ob1VGitDj6mb7Tv1ONSiI4FYlENEhFgMnj8aR8bXubksAVjUsRUjRmKu3Otfdgufxzu7AjlXHM2keLVpKSdZa0SKaYmhKAMWI9NH+JUIyA0JCsv9ReCwDVN26GQ3Dg2o/+D89+/wKcDqdWI0uSJcCNVk+SUwONp+GlwC3dERf++f/sXQeYG9W1/mdGZSVtX3dCMaa5YMqD0EMSnIATm+ZQgjE4oRhwqA6hBQi9hE4oj8QvgE0xEFoIgQCBAIEEMCFgMG6421u16nXK+85o117bW7TSjGZGOpcoK2tvOfc/d6XRP+f8Z9LtmD7xZDO2y3MyAoyAAQgwwVQEiE8/ncTMmRGk00SouIuYqZyG5vQWAKpMwiGsVnuWCSbzPcAEk/kY22kFJpjs5A272BKDy5WGLFOaOLfBIUBaTBEoChFMzmp77rkGc+b8G8OHWxFW0jtWRCRROhtVfSPyqOeDSCWjGkU0kQA4EVgU1UTEEM1P/+6OkiLSiHSb+iKwiFiiB42jB0VT1dbmR9Y9te5ZvBT9S3lGMKldmkTVoi04VzEmQHRLkL1y/8dHA6S4hPZL1+n9Rt25M2RVht/jQzgdyZ2PvtL7YhrgFfL6KkWE15Xf/hV+dcglRh1nnocRYAQMRoAJpiIBffDBBK64Io5IhEWuN0NJqXKUMlfLOlVFnq9ihzPBVCyCA49ngmlgjMqpBxNM5eRNo/ZCItYZJpgKgFMUw3q0Te6mlLPa3Xe/hJ13FgyJ4jFy58FgMK+0NyPW7NZxIrKJyCwimIhson8ToUC+pWgnIrwoYopaT2LJ7XbrkUtESqXTaX0O6jtQe6/1A8wLPY2om25ollcTUyJAJJOf/i6sbbqmVVLILzVPy6XSbbjkG/xj9Xs45qkT8NXs/+CIxydjQ3SjHv0kEInUSxqcEBeguYhk6n+/akyFpEk4buzRmDv1YWvB4dUZAUagTwSYYDLgcNx4Ywy33JJCIkEkk/3KuBqwxQKmIOHOECQpAFnminsFAGjIECaYDIGx30mYYDIfYzutEI2KOPVUTpGzk0+st4UJpsJ90NJFLjlLu3Hy5M8xY8ZyNDTYT3+JCKaGhgad4ClVIyKJiCOKQqKIpZ6pbtFoVCeciEyi35Nd1KcnkUTEFEVeDR06FJTi11+qHM2xOroW1667CXJggKiaUgGQ7zqkd99fJmh39FIeekT5LllMPy1BYUnIEUMDNZUSXYdiyezPN/Wsv3WEniLX6GvQo5lCyTAkl4SslN1iTjEhQhGVviPSMoCmaJAgQc7IqPXWYu3FywayiH/PCDACFiHABJNBwP/iFxE8/riMaHRgsUSDlnTANDJEsQOC4Iei2CeE3AHAGWYiE0yGQdnnREwwmY+xnVYggmn69AnIZrmKnJ38Yq0tTDAVhn8GotgJVR1e2HCLRtXUJPHAAy+hsbHGVtpL3XB0dnairq5OjwayS6MIpUgkokcrUUpdb40IJiLG6Cel1vUlJE5E1guJV/BG+9+RdFPEvDOarqkU1+ByS1C9OeJm6yakBAiqYIvoJbJNF9+u7RLoHghmBRjt2Qmfnv3hpp7vrn4f5/zlArSmWyG7ZIAk17KA4N+SsHKlXMhq2V71mXQ7IirckhtelwdJJYUdqrfHZ7P+PZBF/HtGgBGwCAEmmAwEfsaMMF55he7CUHU5bjkEVEhSuy6ErijOqhBTDh5kgsl8LzLBZD7GdlqBCSY7ecMutkThdmeQzbIG0+A8QulNGQDOwm327Hfx3e8GUV1tP51JSjOjCCAimLpT0gbnE2t7U8od6TuR7TU1vd+YfG39G3gm/DySvpS1xg5ydUoDU0VVJ1mIbHJ5JageLVddjZoCUApYPtXUBrl0Qd21jAZ6iKQFlUcjIfKA6sf6S77Re2eUDN5Z9R5eW/E3PPXFM0giuQ2x1D2tliRQtiWeeltWy2r4duN++Nupr+RhFXdhBBgBKxBggslg1I84ohPvvy8ik2EypSe0LlcrqHyELDP5ZvCR63c6JpjMR5sJJvMxttMKsZiIU07hCCY7+cR6WyJwu2VksxzBPBhfCEIbNI1IBPsRNX3tY+zY9bjssn9i2LCakqag5YMrEUtEMFVXV9tOFyof+7v7ULQT7aVbn6nn2KWR5bhu5S25CJ88Ko4NZl0z++pETUbcLHKtQtc2UhVVP/6kT0TaS3oKYSCPdDQzje2eOw5obk23jSKMlKwCrYZCkPpoRBDFBCw/fxFkVcGu909AoMqPBBFLLqHf1EAS7qbIJqoy192o8pxOvvWEQ8iRc+Prx+GfP/t7KVDgNRgBRqAABJhgKgC0/oZks8Ahh3Tg8889SKc5LawnVqLYBlGUIMt8EW7wsetzunnznkZTU53tLoRLtf9SrMMEUylQts8aTDDZxxf2sYQJpsH7QoYgtEPTRgx+qIUj7rjjFeyyi9KvRpAV5lH6GekYEbnkxMilrTGjvaztWIcPUx+hXW7HhkwLonIUrZm2HCGTjyaQFY7oi3uJajp5srXdFPUjZkVo0HRBdD0dzQ6tSwuKUtn8ih/H7X403lvzT6zJrs2RRX20qkwV7vz+rThlz5NwyvOn49U1r+flK8JByAqb0jrJ/7mmofupptLzzQRX66Vr4JUGUAW3A5ZsAyNQgQgwwWSC01taVBx2WBDLllEljIAJKzh3yly6HJWjJZLJJndpnAvngJYzwTQgREV3YIKpaAgdNQETTI5yV4mMjcDjkZHJ8M2T/AGPAyD9nCH5D7G456RJX+L007/GkCH2ua7rjvYhvSLSLSqnNnflY3gj/naudD0Fs4hdFcgcdukopkVABtRA31XhdDFt2uZW2kRW+VMnfDICRlQPxxE7fQ8fb1iIXRp3xtvr3u1X94oitQ4ffhheOvlZfLD2X/jJs6cg6TNGJ4sil2rkapy+16l4atEzWHHBV1bBw+syAozAAAgwwWTSEfn6a1knmdrbqYKa/aqMmLTtvKaVpA5omgpVpYvx/spp5DUdd+oHgXnznkJTUz1HMJl4SphgMhFcG04dj4v46U85Rc6GrrHQJCaYBgu+INB1AEUfOKPKrM+XwQMPvIihQ/19ik8PFoNi+yeTSb1yGwln91d1rdh1rBp/xZLfYKW4qt+IGatsy3vd7qpwAdFRKX1CNMfiBbx+pJFBRs1gu6pRWBde37/od1ea3PpLVsDn8uGEZ6fjgw3/QsKVyBXZJp3vhAahVoCeFkekWlX+jKEn60GVWoV9Ru6FF096Jm83cEdGgBEoLQJMMJmI94cfZjBpUicSCdJjco7GgImQ9Ji6E4KQhaYRyeSgRPrSgGPYKkwwGQZlnxMxwWQ+xnZagQkmO3nDLraEUVWlIJXiCKb8PEKRHC0AKD0u/y+X+c1tfC8il2bPfg/f/nYENTUUmW59i8ViIEFsp+st9YfkrEUXIOKL5ogJhzbSVQKRTKQZ5aBGQtp6KlyPP89Ayo//GbkP/rH+/X4jrQJZP373w3tw7B5T9R3f+N5teOiT/0XCldRT3AgTrUrTAxgDVQHEPRTNmGejSLC4ijkHXYRrDr8iz0HcjRFgBEqNABNMJiP+5z+ncfTRQQAjTV7JidOHIAjpLpKJYqC5GY0AE0xGI7rtfEwwmY+xnVYggunkkydAlkfZySy2xVIEwvD5FCSTTDDl5wZKmYkBGJpfd4t67b//NzjnnE/gdqsQRQGNjbW2iAamyCV6OLVSXD7uJD2iUz7/OYQ6+xOQfe2HUrqQgB6tUw6NoocmNkxAOB1Gc6IVESHSa3QZpckdveOP8fixczdt+7mvXsAZL58DwS1gqGcowpkwbjviRvzyjSugVudPvkkxCW7RhY1zVpUDpLwHRqBsEWCCyWTXLl0qY999g4jHh5m8klOnj0D/BEYDABbrM9qLTDAZjSgTTOYjau8VEgkBJ520JxNM9nZTia0jgklFMkmfY9wGRqADokhp8vYmmHbffQOuuupdNDXVbhIfHnhvxfVIJBK6SHd/KW90U8Pn8zm6UtxAKG1IbMTlK65FtppKizmzCXEBqqhC8JUHwQQFcKfcuOWI6xFMduKx/85He7oDaSm9ZSICFcZLebchgT7Z8CmmPjUN9VV1GFE9Am+f/hq2u2sMEp5EXmoZrrQLFFl1zv+ciRu//xtnHgq2mhGoEASYYDLZ0a+/nsZPfxpHZ2d/dzZTFZ5CR3cyo10kE6cSGnkkiWAaMoS/9BiJ6dZzcQSTmejab24mmOznE+stCsHv15BI8Httfr7IQpIoTV6ALJPIt32/gJ9zznv4znda0dBQGgHtzs5OHcK+dJWIgMpms3r0Ujm3Bev/hJc6/gKtZnPVMCftl6J4xIwIrdqZ9veFNe3LAw+88CKRTmBY9VAEE53QJA1Zd3YTUVSdCWDulIfxwzGTtpiqPdGBIf4mvLv6fZz76gVoy7Tnxg3wFkDrNggNiGfiaP3lGicdBbaVEahIBJhgMtntDz+cwEUXZZFO93UxoEEQmuH1itA0H9Jpyu+vxHQxCpkPA6hlUXQDzyQTTAaC2cdUTDCZj7GdVmCCyU7esIstIUgSoCj1djHIAXZocLlC0LRMF272jGAmgumIIzpQXW3+za9oNKpHL1FFONJYoiglevRsoRCRmf6yjl6i/YYyIcz66kKI1WJe0S12O/BaVAM8gOC1L3laNGYaoCkaKLKJyDQBAkSPCNkt65FGp+5+Cn43+a5el2m4bSREtwjFpWyj9bTNAJo/IeqRT9/b6bv4w9EPFm06T8AIMALmIsAEk7n44rLLorj9dlIo7PvuV21tEDffXIW2NgUPP5xCIgFEo1R5rjR3zEyGYBDTpyEInZCkasiyMyrLDGJzlnSdP5+qyPFddTPBZ4LJTHTtN3cyKeDEEzlFzn6esdKiUFcUTnlHlZiBsNsdRTZLIr90vVNjxhIFz7n77m248sq3MXRojenaSyTYHY/H9cgkURT1KCUinKqqqnRCiRr9nrSJamrshVPBAA8w8Ol1z+G12JtIe9NmLWHKvGJa1KulqYH8tYVMMaSUk2qAP+vD9tXbY3Hb1/B4PfALPqy+aGmvVry+4k183b4Eryx9FR+t/wRiP1X2qrPVOHrMj/HkogXovGxjKXfFazECjECBCDDBVCBw+Q773vc68c47dOdLAkAfkr1dGMQxc6aMP/6xDs8/n8Ipp4SQTtMFBUXzVFqTIYqkz+CHLFfGRZSZHmaCyUx0c3MTwURfANzuSow8NB9fu63ABJPdPGIHeyitiW4kMcFUmDdSEASKAvNAlu0jlH7dda9jr71S/eohFbbfbUfR5wiRST21l2RZ1kkmj8eDQCAAil6in5XyWUNk2hlfnodU1VYaP0aBbsY8VDEuqvZLmJixrC3m1IAapRoHjzoIwwJD8fh/n8Cff/onHLbDIX2at6j1K3z/8aOQ9feSJqcBQlLAkaN/gHdXvY8Jw8bj9VNftsVW2QhGgBHoHwEmmEw+IXV1LYjFVOyyixuRiIpEwoVIhC5CiXDqblkMGdKJWbP8uOeeBOJx+r09w8VNhqtreqrY0gZB8EFRKpFkMw5lJpiMw7KvmZhgMh9jO61ABNMJJ+wJReEqcnbyi7W2MMFUPP4yJCmki39ns6TLZG1t+kMOWYWzzlqI4cN7jyQn8iOdTuuEEEUc5dOIMIpEIjphVF29OUqb0uGofHtvkUmKougkEzVKn6uU6KVuPF/d+Dc8F34RSS/JKNi/iSkRIJLJX77RS1pKg1DVd+qfL+vD/wzdB3f88Fbs3rRrv06b+vQ0vNf8z1wqIaXcyRrciltPu8soGf21nRtGY2VoFSbvchSemvao/Q8BW8gIMAJggsnkQ/DVVzLGjXNtWuWqq2I6iZRIbEki+f2tSKdVKApVVelJPplsoI2nd7laoaoeqCrrWhTqJiaYCkUu/3FMMOWPVTn0TKUE/OQnTDCVgy+N2wMTTEZhKUlhaFoKqkrXSObrHvVl94MPvoBvfculRwtRahpFDvVsJMZNxBIRTSRWTo/a2to+U+ko5Y3mIXKJiKnuqCQikIh0IuKItJd6a7QGfc7018co/O02D+Fz8ZLL0epq00vc27kROUJFkYVae9tZFIYqoMU0SC6pXxLNnXFjz8YJeOmkZ1Dt6V3yYt7nT+LSN66A6tI2iYZXuauQltMQPAIkTUSjuxEbYhtx5JgfYMFP5hVlOg9mBBiB0iHABFPpsN600quvpjF9egipVACpVO6NNxAIYeedZSxbVrXpNQtMs92SFMkkipKtwuZtB1I/BjHBZL63mGAyH2M7rcAEk528YRdbiGCiG0MccWuMRxJdRT+I1Ck9plde+RbGjWtHU1MdiOCg93gikIhsItFtiiQKBoNoaGjQX6c+yWRS100iIorIo56NCCWq/kZjKQ2uO5KJ/k3PiVjaWszbGBzLY5b3Wj7A3I7HkfbZW4tJiAtQRRWCr4wJJjpSSo5k8lf5kfQk+6wA58l6MKZ6NJ4/cQFGVA/f5jBOfuIYdKY6oaiqHqHkcruQElM5IlFGjqyDgB0bdsB/zv5XeRxm3gUjUCEIMMFkkaNbWlSccEIIn38uIBwO6ATTtGkezJ+fhKrSG3F+IdcWmV/SZSWpXRdQVRTSZijzD26DkWWCyWBAe5mOCSbzMbbTCum0iGnTJnCKnJ2cYrktQQAUfVJ6MsTyrZtmQEbXZaIbTIrSZNoqvU08dGgcN9/8VwwdmtPVI/KIiCMiiogQ6k6Jo4ilno0IJiKSiIDqToFLpVL6eNLp66mv1C3iTQQVEVXc+kaA0gevXXoTlmK5Htlix6ZlNL2Smlat2dE8w22i/dajDhk1i6Q72WfihZSSsGNgByw8+4M+bfi//zyG//10LpZ2LNskU+tNe3Hrd2/ElW9dgw1zvjHcfp6QEWAEzEWACSZz8R1wdqoyd8cdMUyf7sPatSpGjRLx3HMCMhkWC+0JniR16BoFqkokE5NvAx6srg7z5z+Jpib7iKbma7eT+hHBRHeft75r7aQ9sK35I5DJiDj+eCaY8kesEnoywWSOl1W4XCFomtxFMpVKPiCDAw9ci4svXqhvi1LU6utzqfrdJBK93/cWdUTXKUQoERlFkUnUn8im3j4fqHIcNf7sGPj0fBlajFvX3gW5mkJb7Ne0qAZ4kNMSqpBGaXATGybg89ZFyHgzEFzb7p0qwN15xC04cfxP+kVl9qsXYcGS56BUKboO006eHfHZrH9XCJK8TUag/BBggskGPh0zpg0tLSIEQcO++wp491266CAShe5qbRlqbQNzLTShE4KQhaYRYdK7VoGFxtlyaSaYzHcLE0zmY2ynFZhgspM37GILE0xmekKSolDVODSNIoaowq65rbo6jCuvlHDEEV9h+fLlevRSz+ijfFYn8og0l4hcqpSqb/ngUkyfe795EAuz/0HWYy+SSUyLekqXGihfYe++/OZP+/GTPY7D/M+fguJVtoww0wBX3IWNc1bCJfZ9zf7Iwrm49t0bctUCqdZ2thp3TbodPxl3XDHHhccyAoyAhQgwwWQh+N1Ln3deGA89RG++Ch580IW2NhU33phANjvMBtbZzYQQBCHdRTJxWfiBvPPEE0+isZEjmAbCqZjfM8FUDHrOG5vJCDj+eBb5dp7nzLSYCSYz0c3NTVXEwl3C32YW/tDQ2LgWTzyxAolEp04sUcobN+sR2JhoxkVLL4NYI9onkJ0qxkVViAGxMu97dukx3X3U7bjpvdsQRQwZVy4yj9LojtlxCh479g99Hp53V7+P4585GYpf0X2qZTWMrd4dH/78H9YfOLaAEWAECkaACaaCoTNu4N13x3H55QrozvjVV2u4/voaXWBy8WISALeuiopxOzR6pkhO/U+P8PIaPXlZzccEk/nuZILJfIzttEI2K+DYY/eEqo6yk1lsi6UIdHRFG9dYakX5L06RK6TJSDhvWdXNqL3vt98KnH/+QtTVeQcdtWSUDTxP3wg8unY+3gi9DdWn2qLgspbQdNFroaZyUuO29g4RSdt7t8dzJzyJs/58HhaHvobslVEn12HulIdwxOjv9erQtngb9v/DYQgJoU0VAv1pH/4w5WFM3uWH/GfACDACDkaACSYbOO+VV9I4/fQ4gsEqHHtsBi+8UA967aSTIkgkhtrAQjuaEAMQ7SKZmITry0NMMJl/dqnENFUGYh0N87G2wwpMMNnBC3azgQmmUnmENJlkPUPKnCimY49diJNPXom6ut5Lq5dqn7xO7wjElQRebX4dr3T8FYJbRNqdtpRo0lJdBFOgcgkm8hTpMQ11D8U9R92Ohxf+AR+u/zfcghurL1zS51E+cv5U/LfzC6RdudQ4Iqr2adgbb5/2Gh9/RoARcDgCTDDZwIFLlsjYf/8gotE6iGIQU6b4cPHFftx+exx//StpMJlzp84GWy/SBIpiomgmEkT3FTlXeQ5ngsl8vzLBZD7GdlohRzBNhKqOtJNZbIulCDDBVDr4Y5CkJBTFnJtvtbUJPPjgS2hsrAdVeONmTwQyagYvbnxFJ5pEj5QjKSzIZNQJJhUQ/HxWtLSGerEOmqrBI3mx+5Dd8MpP/9TrAfrJM6fg/Q0fIO1JbyoOHUgH8NTxj+GwHQ6x56FjqxgBRiBvBJhgyhsq8zpqGiBJG6FpI4jD17UG6usTGDJEwKpVMmSZtJi4clrvHkjppYw1zbyQefM8b/7MTDCZjzETTOZjbKcVZFnAMccwwWQnn1hvCxNMpfNBCpIUgaKYp1F50UX/wOGHd+qRqdzsjUBaTePFDa/g5Y6/6BFNJDRdystlJph6OR+kdZ4gvk/C5Yf8Er88+KJtOu39vwcgkU2gNd4GoVYAkVOTtvsenjvhKXsfOLaOEWAE8kKACaa8YDK/07e+1Yb160lTqGelhRRcrghkmSJ0WGuoby9kIQhBSJIfsswaGD1xYoLJ/L9dIphICHawVYbMt4xXMAMBJpjMQNXpczLBVDoPKhCEtq4bcuaseuCBy3DuuZ9i2DC69uJmZwQ0TcPv1zyKd8P/hKzJEChVrUSRTJqsgTSYBLcAwVd5EUxqTIVY3cvNb3suNTcAACAASURBVBXwpN0YXTcaTx7/KHZuGN3rETpg7mFYEl+m4+dNePHXU17EPiP3tvNxY9sYAUYgTwSYYMoTKLO7HXxwEB9+SOV3+Y5ZYVirEMU2CIIPikKljLkRAvPnP4mmJq4iZ+ZpYILJTHTtNzcTTPbzifUWkfA0fXazbk9pfLERAEUwGcMkCIKCiRPX4KCDNmDixBYEAgqqqkTU1rI8QWn8WdgqX4S+xMPr5yIsRqBUKVAjqp6qJrgMInuUHnZtNSVF3FDFM8EjQKgyaL3CYLBmlAKocVWPFuuVZKJ8jLQGpIGrD7scc7aKYvrDp3/Ede/fhJg7rvc7eNiBqJKq8PxJT1uzH16VEWAEDEWACSZD4Sx8sksuieDuu+liiS9oCkcRcLlaoapeqCrfecwRTE+hqYki47iZhQATTGYha895FUXA1KkToWmswWRPD1lhFRNMpUSdbiapKl0r0U25wtuRR36hk0pjxgQhih74/RLcbjckyRjiqnDLeORACDy+9in8rfNNyFXKpgpkQkyA6lU3/XugOfr7vTfjhVfzQNEUPZWLxCu0rv/oHxVLLG0FmhqlfDhArOldxkNLarjh0Gtx/rfP3TQylolh1/v3RMqb0gkqKS5hdP1OCLgDeGfm68W4jccyAoyATRBggskmjnjwwQQuvjiLTIaJkWJdQhefouiCLDOxwgRTsadp4PFMMA2MUTn1YIKpnLxp1F6YYDIKyXzmcbs7QWL7xVSS23XXFlx99Tuoq/PppBILeueDvPV9VsS+wcPr5qJVa0fGm9kkEK2THHERiqAMLLhNbBG1fgKPKBqqpqoaMcRzEVEsg9qn83WSSeuKZNoKpyatEbd+90b8ZNxxm8Zf/Pqv8OSSBci4M/BkPZiy04/w3FfP4+Oz/ondmnax/pCxBYwAI1A0AkwwFQ2hMRO88UYaJ54YQyjUZMyEFT6LJNEFvwBFofSwCgxf7vL/vHlPYcgQJtrM/HNggslMdO03NxNM9vOJ9RYxwVRaH1AluRQUZUjBy+6wQweuv/5tDB/OaY0Fg1jigS9t/AuebHlG1zuiCKJtWhZACnoEk1bVzSJt2csje5BJZOBxe3IE1dbEkQJoGQ2kr9RXVE6Jt+2I5UiPiarpiQEKSeoyWQM8STdeOPEZHLz9gfqLCzf+B0fNPxpyQNZJKSKnFs/+DKNqOCLYEY5mIxmBPBFggilPoMzutmqVggkT2hGPDzd7qYqZX5I6QAKQqkokU2XefiKCqamJyy2beeiZYDITXfvNraoCpkzhFDn7ecY6iwKBNsTjPtZgKpkLugugFF5JbsSIMG677XUMG8aajSVzW4ELbUhuxP+u/T+sltci7U33fzmnAkIyRz5pPgqryS1KpJFPqcLYIWMxxN+I99b8E0k5pUc70XUistBJJWq6aLe7dGLhBcJiu2FSUkI2k4VYJcIn+pBMJnHqxJ/iikMv3UQgvbL0rzjjz7OQ8WfhzrhxxoSZuOWI6223FzaIEWAEikOACabi8DN0tNfbjEyGCKbKjbgxFFCqyefqhKJkoWlEMvWs0Gf0Svacb968p9HUVMfh/ya6hwkmE8G14dSqCkyZshdrMNnQN1aZ5Pe3IZEgPSDWUCyND/qvJFdbm8Ixx3yCIUNkvP767vjqq22jIxoa4rjzzr9g5EgmmErjs8JW+VvLW3i8+UnIXgWCN/9rYyI75KwMeAC36oJLcCEjZ+D3BRBVonram6ZoII0gPQXOlSOWKvReZN7OoUglt+CGW3LDJbn0n6RTFdbCOUwTOfHz8/Y7G9d972p4JM8Wc6+PbMA+jxyItJqGoAl47Jg/4Jg9puS9PndkBBgBZyDABJON/FRV1Yx0mi5S+YLHWLeEIAjpLpLJbezUNp/t8cefxpAhTDCZ6SYmmMxE135zM8FkP59YbRETTFZ4YNtKcj5fFscfvwhHHrkEXq8HbreAcFhBJOLGa6+NwXvv7YZYLPeF1+9P46GHXsCwYfVWGM9rDoBAKBPGI+v+iK+Si5GmVLYCdNe1lKZXKNOJIw96ry5HGtWVGeBe0BnUK8OpxMe54NIkpOUMXKIEj9uLhDehz6lX10sKmHfcXEzZ7UfbrLPL/eMRTHbCI3qQlJO4/NA5uOLQXxVkDw9iBBgBeyLABJON/LJ6tYIDDgiipaX46ig22pZNTAkDSAKgSKYt76jYxEBTzGCCyRRYt5iUCSbzMbbTCpRN8eMfcwSTnXxitS1MMJXeA71VktthhxBuuuk1NDTUbFEJLpvNIhaToapJfPrpKLz22q5YunQkHn2UInzpmoCbnRB4ZNX/4V/RjyG7ZWS9sp1MY1t6QcCb9mKnmh3wTWwVsh4SwgJAwWMZN+74wa2YMfGULUZNmvdjfLrxP1BUBbf/4GbM+p8zGFdGgBEoMwSYYLKZQxcvlnHIIUF0dtYAIE0HbsYhEAMQBUCi11XGTWvjmZhgMt85TDCZj7GdViCC6Uc/2gsAi5LayS9W2uLztSKZpBtDnCJXKj9Q+rssU+jJ5sq7++yzHuef/xFGjuz92klVVWQyGYRCMmIxFxoakmhq4iIYpfJZPut80vkp7lh9n37526uQdz6TcJ/SIqCLeXsQcPsRRGcuYqxL92rvhol457S/bWHPb965Aa3xdjz443tLayevxggwAiVDgAmmkkGd/0ILF2Zx+OFBxON04VQZREj+6BTbM95FMhG25U/gPfbY0xg6lFPkij01/Y1ngslMdO03NxNM9vOJ1RblCCaqRkYp7txKgwDdMKIH3YzLEXs/+MHXmDXrSwQCAxN9FNWUSqVQXV3NGoWlcdiAqyyLLscNK29DxpftPZ1twBm4g1UIUFrcUGEIIpkoMr6MLiVLrx085EC8esqLVpnF6zICjIBFCDDBZBHwAy373nsZTJoURCZD+gBMMg2E1+B+n4IghKBpmy9MBzfeOb2pipzL5YJUgH6BU3YpCPkLf5qxJ/qiQk0qZ5ANAk6v1mNhi8clXHrpfqirI+GNwtvKlfQFtjyFO9yVJVNX+CHoMVKWFWga6ycaAmbek9DfcBKimICmqXC5JPzgB6tx5plr4POV/82jvGFySMfWdBt+vex6RNxRjlxyiM+2NpOqwu1aMwbfRFciKaQgZSUcv9sx+P3UBx26IzabEWAECkWACaZCkSvBuNdfT+Ooo4KoqZHgdrsQi0nIZKgSGrEFTDoV54IMRLETohiALNOd5/Jse+21GLNmrcLIkemSbNBqAsHoTeazn3Q6jaqqqkERTFaTYkbj5JT5iGCaMWNvyPIQE022lkQzcWMOmbr0+ItiHKpKn8ssGG3NIcnC5UpC0+IYNy6C229faY0ZvGpBCKSVjE4urcW6QVWKK2gxHmQeAhrgTXrgEt3YZ+RemDzmSByyw0HYa/iem9ZMy2mE0xEMCww1zw6emRFgBCxHgAkmy13QvwGZjIblyxWsWCFjxQoFn3ySxdNPp6AoI2xuuRPMUyCK7RAEHxSlPCv3UWXCO+9cgp13JoFzbmYgEA6H9ZQMihTjZm8EolEB06fviWx2lL0NZeschgBp+5EYMev5WOk40mU67bTlOOGEDivN4LUHicB1y27BcuUbyCzoPUjk7Ned0uK8WS/2G7UvEtkkEtkEEpkEOlMhELmUVbOgG3dLfvE5RlQPt98G2CJGgBEwBAEmmAyBsbST7LJLO1asIEKkcqqhmYmwy9UKVfVCVTeLhZq5XinnZoLJfLSZYDIfY6NWYILJKCR5ni0RIG0/ihLlimRWngyfbyNuuGEpxo/nGypW+mEwa/9u5f/iw+RHUH3FpS0PZk3uay4CWkbTNZggCPS/ruddP0k1Ta7G7d+7GSdPOMFcQ3h2RoARsAwBJpgsg77wha++Ooobb6TxpCHEzQgEXK42CIIL2Wx53YFmgsmI09H/HEwwmY+xUSswwWQUkjzPlggQoZEA0MTAWIaAAre7BS+//LllFvDCg0PgsbVP4O3ou0iTKDS3ikGACKijd/wxHj92bsXsmTfKCFQaAkwwOdDjH3yQweTJEUQiZuqIOBCYIk2WpHb9FouilM+XBCaYijwUeQxngikPkGzShQkmmzii7Myg6KUIANYVsc61Key++1rcc88K60zglfNGYMG6P+HV0OvI+LO5CBdulYOACtTKtVh94ZLK2TPvlBGoMASYYHKgw5culbHHHm3QNLqYZd0XI10oSR16friqUqqD86tEMcFk5OnofS4mmMzH2KgVmGAyCkmeZ0sESH8pCGAYA2MRAh5PGNOmLcFpp5EfuNkRgQ3Jjfh35yd4N/w+NqSbIdaI5XCZZUeobW+TN+nFKyc/r2s1cWMEGIHyQ4AJJof5dO1aBQceGMSGDVQSmUplczMaAZcrCFWVoaoUyUSVgZzbmGAy33dMMJmPsVErMMFkFJI8z5YIkH5MKwAuvmHVyaitbcXlly/CPvsUn26lqirofV0UN99k6q78uXUF0K1fz/ff3Tj1NV9PHAfq01tVUrtUKl2dXIN/BT/G++EPEZLD0NwaZJcMwcVhS1b9rVi+rgJoMQ2z9jsDt026yXJz2ABGgBEwHgEmmIzH1LQZ29pU7LdfEGvWVAGoNm0dnpgQCEEQ0tA0imRyOxYSJpjMdx0TTOZjbNQKkQhw6qkTuYqcUYDyPD0QaAZAVZH4i3PpjgVV7/Pp0caC0IJnnvknqquNuTYKBoN6dVBqFNW8ddv6tYH60O+7+/TWtzfM8pmzL6x7G2sEUTXQHGTPN+lV+Cz2Of4V+xgxNQ7VpTKpVLo/CtuvRBpMI1zDoagKlp2/yPb2soGMACMweASYYBo8ZpaMiEY1HHBABxYvZnKpdA4IAyDxViKZnFmxjwkm808LE0zmY2zUCkQwzZgxEZnMKKOm5HkYgS4EKILJ+VGvznFnArW1HVAUEdmsG7W1Kcyb95Vh5nd2dqKurm6LKCbDJrdgooHIKqOItGtX3oRVydUQBBGiIEISKApM0GlXWVM28a+5V3JNf0YVx3q8ssXzXIdc357PN4/umiPXr+dY2rcsu5ByhfpHfSBeuNjfb95C33b0scamHRVrQ7HjDTq3WkrDuRPPxkMfP4K1lyxHjccYUtgg83gaRoARMAABJpgMALEUU6xYoWD33dugKByCXwq8N69Bd0hjXSSTt7RLG7AaE0wGgDjAFEwwmY+xUSswwWQUkjzPtghQkYhax96McIJHRbFFr/ZKhTh8vhbMmbMY++8fwTvv+DFsmAd7702V/IxpoVAINTU1kCRnp8kbg0b+s7RlOuCTvFApYov+01SouWc5fUv6l/6TXunxXNv0ij6m67dbjMm9lhujP+9tTPe61FPTEAqn8PKfR2Njsx8QVP0hiBogENlF/6bnudd7PgT6t7j161v21ft0zyFuO1/374X6VkiSBsnVtR66f+bmo73odnS/vsXzgX8PmkHQoK/XNRf9m+YT3OmuPdK/ux7677rXJN92P9/6J/2KWClh25/6a12sWXefLfpR8H9GH9eTFKS5NGSB5++AOOU6jOw4Bl/df2v+B4x7MgKMgCMQYILJEW7KGTlsWCva2vgOaeldFgdARFNdVzh+6S0odEUmmApFLv9xTDDlj5XVPc89dzesWhWAyzH6H/3fcs5duAOKokJVKbqV3qO4WYGAIHTA58s66GxZgVLva8bjdIYpvbD/NmbMapx77meIRqvg9WYxZkz+hNJgNYlkWdbT7dxu56bID4RnJfy+rS2Ec86ZhkSC/ViQv7tJtC4CbTOpti0plyPvuom2nuTd5tfcnig0pHHutL0RCql4880M1q3j4ggF+YYHMQI2RoAJJhs7Z2vTJk8O4bXXKIqGNAe4lRaBJAQhDE2jO9QksO6MxgST+X5igsl8jI1aYfr08QgGnUTSb6v90sdX9K6KokwwGXVWBj9PGEcdtRr77kup1dwGg8Ddd++MZJIIpv6r4m6//XrceivpLBGZalzrSxPJ63Ve1LJxqDh/JkVRsGFDEmef/RPnb6ZsdhDH976Xxt//3oiVK2XsvHMbNmwYjpEjnV+1uWxcxBthBAxAgAkmA0As1RR33x3H5ZfLyGT4S0SpMN9ynQxEsROiGIAsOyNnnAkm808KE0zmY2zUCj/72Vg0N2834BdZo9Yr3TykL0LhTPzZUDrMt14pilNOWYEZM0jsm9tgEHjggRF45ZUxAGr6HfatbzXjttveQ2Nj//0Gszb3LV8EMpkMFi704vrrjyzfTTpuZxqqqlrxzjuNOOAAN7bfvhWTJnnwxz/WO24nbDAjwAj0jQATTA46He+/n8HUqRGEQkMcZHW5mSpDFDsgCD4oCkUz2bsxwWS+f5hgMh9jo1ZggskoJHmebRFIYNKkVZgzZw2DM0gElizx4Ior9kAy2b/4/qhRrbj99n+gqYkJpkFCXFHdVZW0iIB0Oo0FC76FBQv2r6j923+zUZx4oooFC+pw4YURPPFEEu3tA6fI2n9fbCEjwAh0I8AEk4POQjpNzH93KWQOJ7XSdZLUCk3zQlXtHTHABJP5p4QJJvMxNmqFmTPHoqWFI5iMwpPn6YlACuPGbcCddy5lWApAYPr0cQgG6Utm32lpI0Z04Le//TuGDGGCqQCIK2JIIpFBLJZANivB41Hw8MP/gw8+2LUi9u6cTaogwf6vvx6K7baTUF3djI8+GoL99mOdLOf4kC1lBPpHgAkmh52Qo4/uxOuvi5wmZwO/ud1teqpNNttgA2t6N4EJJvNdwwST+RgbtcLMmePQ0kJREv1rvRi1Xunm4RS50mHd10pZbL/9BjzyyGLrTXGYBc3NLpx99lhks429akwKQhb19UnsvHM7LrroYwwZYu8bOw6Dv2zMJWH2SCSCiy6agrY2+0eYlw3weW0kCklK6BUg6fPX643gzDOB3/2uFrvt1opx49x48UX7XkvntUXuxAgwApsQYILJgYdhzz3bsWgRCX0HHGh9eZksSUQyiV0fmvbbGxNM5vuECSbzMTZqhdNPH4fWViaYjMKT5+mJgKLfiX/22S8YlkEicM45u2H1aqok1Zu2oYYnnngK2awLoijq5d5Zg2mQAFdI99bWBObN2x1vvjm+QnbspG0qcLnoehmQZdJbcsHjaceGDcNw330J3HVXDNHoCCdtiG1lBBiBfhBggsmBx2PFCgUTJrQhlSK2n6ucWO1CSeoAVaFRVbr7aq/URVHciHPPXYcpUzqshqls12eCyTmuPe20cWhrY4LJOR5zkqUaRLEZf/nLf51ktOW2XnPNjvjss5HIZvsW+f3+9xfj9NM/R2NjAC5XuUUfWu6CsjCAUuP+858q3HjjD8tiP+W4idraIM4/343/+78kgkEf3G4Fl1/uwlVXVcPl2ogXXmjE1Kn8naYcfc97qjwEmGByqM9feimF6dMjiMedVHLboWDnYbbLFYSqylDVUvlDpvtAALLw+5NIpxVIkn+r1MkE9tprA269dXkeO+AuhSLABFOhyJV+HBNMpce8klb0eDbgsce+Qn09vTdzGwiBhx4agTffHIVEgqKX+m8///k/ccQRa9DYyGk0A2FVzr+nynBbN0VRkEikcMklk9HaytXI7OX/nteqaYwYoeGjj5pw4olh/Pvfqk4yBYPDsM8+7WhoEPD223QNzY0RYAScjgATTA724I03xnD77RlEoxQ5w816BEIQhDQ0LZdjbnxLwu0OgyqkVFcr2GGHFMaOjWD06DSGDk3jxReH4eOPm5BO5yLbfL4N+M1vvsHEiTHjTeEZNyHABJNzDsOMGePQ3s4RTM7xmLMs9XqbcffdX2P06JSzDLfA2pdfrsMf/7gTUikS9u4/8ne77cK4+ebXOILJAj/ZacloNIFwWEFLSy00TYCqCojHJUQiElpbq/H88/9jJ3MrzBaq3Je76enxyPB6s0gmZTQ2ith1Vze+8x0Xdt/dhYkTXdhnn5yY9+WXR3HnnXGcc44fu+wi6f9OJjlNrsIODm+3TBFggsnhjp06NYQ33hCRTrOgoT1cGQaQBECkn8dgk+I4+OBvcMklGxEI5Mrwbt3+8Y8a3HvvTshkvNhzzzbccstqg23g6bZGgAkm55wJJpic4ysnWhoINOPKK1dg332jTjS/ZDZ/9JEP1123G1R1CICBK0fdcsur2GOPDKqqqkpmIy9kLQKRSByynEFDQz0EQUBHRwpLlwZw/fU/sNYwXr0XBJIQhBD23tuD/fd3Y999XZgwwYXx412or++fPL722iiuuy5XFZIIehL9PussP6PMCDACDkeACSaHO1BVgT32aMeyZfSGzG/K9nAnfbmgqCEimYzMJ09in31W4+abV/W7zURCwm9+sxNmzmzGuHFxe0BSxlaEQiFUV5OGgBlRa2UMnAVbO/XUcejo4AgmC6CviCWrq9twzjnf4IgjOitiv4Vscs0aF2bPHgu3W4LLJehTaFpupm1/apg1axEOOKAT9fW5L6Hcyh+BWCyJr7+uwvr1NTjiiDak08Ann9Tjnnu+V/6bd9wOZbhc7XjrrUZ85zu5m6qJhIZIhB5q18/c82g093P27N4LFB1ySAfSaQ2ffELEMzdGgBFwMgJMMDnZe122//e/WXz72x3IZMyImikDgCzZAhE7RDRROWWq+GdES2OnndbhoYeWGTEZz2EQAkwwGQRkCaZhgqkEIFf0ElR6exmmTctVS+LWOwIvvFCH4cNliKIGQSBxdOjP6Sf9W5KErt8BHk8CjY1RNDTU6ZEs3MobgWiUyCUfrrnmKNTXJ/C7372EL74Yittum1TeG3fo7gShGXV1AmQZOjmkKBo8HhFudy6Fkf6WJYmqPwpIpeiRwpo1w7Drrq14/vkG/PCHm2/CzpuXxM9/HkI2O9KhaLDZjAAj0I0AE0xlchbmz0/i3HOjiMWI+bdXJbMygbiAbVDYcBiaRumLRkSXZTF06AY8+uiXerlmbvZAgAkme/ghHyumTx+HYHA7AFI+3R3UJwSAvnwToc3NOgTiOP745TjrrI3WmVCGK0ciEf0zjyJFuZUvAj3JpfLdZbntjETX6XqUPn96PnrfZ01NK+bOrcVpp0WQzap49NE6nHqqD/X1zZg1K4AHHojjyiur9Qc3RoARcC4CTDA513fbWP7LX0bx+99nEYmw6Ld93JqBKHZCFAOQ5WI/MFV4PM147rmFcLsH1q2wDwblbQkTTM7x7/Tp4xEMUoocE0zO8ZqTLE1iv/3W4oYbvnGS0ba2NR6PgyqHkf6Sz2dUNLCtt1yRxhG5tHixH9dee2RF7r9SNl1d3Yozz6zCPfcQGeVFTU0Iv/qVX0+de/jhBA46yIM1axQsXjy0UiDhfTICZYkAE0xl5tYf/7gTb70lsei3rfxKqQAdEAQfFKU4MXZJ2ohnnvkIfr+R2k62AstxxjDB5ByXnXLKeHR2MsHkHI85zdI0xoxZj9/9bqnTDLedvdksVaGighmA3+9njTvbecg4g5hcMg5Lu8/k97dhp51EfPUV3XCl61gF1dUhHHecC08/ncDhh3vw1lsZyPJIPWWWGyPACDgTASaYnOm3Pq0OhzXsvXcHVq0iET2+22cf96qQpHZomheqWngaC1UpuvfeT7HddvzJaxffMsFkF08MbAcTTANjxD2KQUDGsGHr8dhji4uZpOLHRqNREMFExBJXjivf45BOpxGLpbBiRT1HLpWvm7fYWSDQhkRChqaN6Eqpo1+T/loLli4dijFjJPh8zTjwQDfefrupQlDhbTIC5YcAE0zl51N88EEGhx8ehCzTmzOnUtnJxW53G1TVBUVpKMgsqlJ09dWfYuLErrI7Bc3Cg4xEgAkmI9E0d66f/nQ8QiGOYDIX5UqeXdVLbb/44ueVDEJRe+/spJTynN6SJJVbKmtR0JTFYEp3JIJBUdL48suheOedHfHxxztDltnXZeHgATZBEUyiKHTpxXZ3VuHzEfE0XH/hu9+liH8wwVQJB4L3WLYIMMFUpq599NEkzjsvimSSiAwmmezkZlFsgyBIUJTBa2U1NgZxxhkL8f3vK3baUkXbwgSTc9zPBJNzfOVUS0VxI55//gt4vapTt2Cp3RS9RMQSRS9xKw8EKBotHlcgy0msWtWAv/99B51UisWqymODvIu8EfB6W5FOewDU9xgjY+jQIFpbh+mvHX54B4hb/vvfOYIpb2C5IyNgMwSYYLKZQ4w05+STQ3j22VRXShanyxmJbbFzSVIHNE2DqtIHaP6ll6urw5gx4wtMmZKrqsPNegSYYLLeB/lacOKJExCNUgnkcrtbzlXk8j0DZvfzejfg4Ye/xogRVF2J22ARIN0lWZZRU1Mz2KHc30YIkA9TqSwSiQyCQT/+9jeKVBqN9nb2q43cZIEpzQDoDAQgSa2oqfEgFNJQW5tBOJyLYPrOdzpAdWzeeosJJgscxEsyAoYgwASTITDad5J//jODM86IYOVKNzKZwrV/7LtD51rmcgWhKAo0jSKZ8v3CG8XMmd/g+OPXcCU5m7ieCSabOCIPM6ZN2xOJBGk/5Pv3lsektujCBJMt3ACgqqoZN920FOPGJexikmPsUFUV9KAopoaGwtLIHbPZMjSUrmcoBS4cVhCLuboilXbCunWDj9YuQ3h4Sz0QqKqKYfToFH796wCSSQ2xmIYLLyTt2G6CScBbb/G54UPDCDgVASaYnOq5QditqsDs2RE8/ngaiQSRTBSeys0eCHRCEDLQNLpT48rDpDhOOqkFJ530Xy7ZnAdapejCBFMpUDZmjeOPn4hkku6SMsFkDKI8y9YI1NS04IILluPQQ6MMziARCAaDenockUx1dXUcpTtI/KzoTpFK9AiFiFwC/v3v7fDuu6OxfHkuGoUbI7AtAhn4/Z1YtGgIRo/e9rP4sMM64PUKePNNJpj49DACTkWACSaneq4AuxcsSGLmzDBSKSoPSg9u9kAgDIDKMdOH6UDkXxLf/nYIV1zxb66uYw/ngQkmmzgiDzOYYMoDIkLTagAAIABJREFUJO5SFAJudyfOPHMJjj6aosq45YsApcalUikEAgH9J4l8cxp4vuhZ1y8aTeCbb9yYP39vLFq0vXWG8MoWI0DXsWkAOR2lvpuG6up2PPxwNaZP712649BDO1BVxQSTxQ7l5RmBohBggqko+Jw3eM0aBdOnh/H55wIikdoyvJPvPJ/kLKa73bEuksnbzyYyGDs2hBtueE+/EOdmPQJMMFnvg3wtyBFMlCJXbvplnCKX7xkwv18UJ520BDNntpu/VJmsEA6H9XRxQRA4Nc5BPqXIpdbWBGbPPg6pFBeTcZDrijR1I7xeD9JpEuKnm6IUhZSC2x1CNkuprQIEoROatm0UG+mInnwy8Pvf9y3ZkSOYgDffZA2mIh3FwxkByxBggsky6K1deNSoVmzcSFUcBoqYsdbOylo93kU00QdvX6LsMkaMCOKuu97iC3GbHA4mmGziiDzMOO64iUilmGDKAyruUjACMRx88CpcffW6gmeopIGxWExPsSJyiVLjWHvJOd7v7Ezg8cd3xWuv7ekco9lSAxBIwueLweUizTTokYbJpAtNTVnEYiIyGQUuF7rS0Xsul8BuuyWwZMmQfm045JB2+Hwip8gZ4CmeghGwCgEmmKxC3uJ199sviIULKU2OCSaLXbHV8kkIQhiaRtFlvZVpVuHxtOLppz+Ex+PR9Sq4WYsAE0zW4j+Y1ZlgGgxa3LcwBJI46KCVuOaaNYUNr7BR6TRpQyb0qqqku8Sfac44ACTmvWqVigsvPNYZBrOVJiCQRE1NDOPGiRg1SsRee7kxd24SF1/sx2WXxZDNUrU4ukaliGENkhTExx83YZ99+o92O/jgdgQCIt54gzWYTHAaT8kIlAQBJphKArP9FjnggCA++ohSrPpLx7Kf3ZVhURqiGIIoBiDL22pleTzNePnlr5BOx3SSiZu1CDDBZC3+g1mdCabBoMV9C0MggUmTlmLOHCrHzS0fBOg91Ofzwevl65F88LJDn9bWGB56aG/861+72MEctsFSBBLw+aKYMqUKN98cwC67uHDFFVEsX65g5UoVra0K1q+Xcd99dZg9u7cbp1saf9BBHaiuFphgstSnvDgjUBwCTDAVh59jRx98cBAffsgEk30dKEMUOyAIPigKRTNtbjU1rXj22VYkEsu4kpwNHMgEkw2ckKcJxx47Eek0p8jlCRd3KwiBBCZPXoILLmgpaHSlDYpEInpqXH09pexzsysCpJFFqYxUUj6dziAY9OKSS46xq7lslwUIVFXFkMlEMXt2APfdt+V1az7mULrd3LkJXHhhBPvt58a777IGUz64cR9GwI4IMMFkR6+UwKbRo9vQ3Kx1VZQb+I5CCUziJbZBQIUkkVCsF4qyWRCxtrYDjz8eh6ouZILJBqeGCSYbOCFPE5hgyhMo7lYEAnFMnboE553XWsQclTWUI5js7e9gMIpMRsXSpU349NPhWLp0OFauHKhamJF7Urv0KZNwuSSIIpDJCLqYdC79qvsnPe9OyaKf9KDfcSsNAjLc7g786U91mDq1Ku8lL7oogpYWFS+9lIKqipBlVRcB/9nP+tIizXtq7sgIMAIWIcAEk0XA22HZ115L49Zb4/jPfxREIkQycVUyO/hlaxtcrjYALsgyVecAhgzp1P3m97/Hgqg2cBgTTDZwQp4mMMGUJ1DcrQgEYjj++CU46yx63+aWDwLJZBKkxUQaTCT2zc1eCFA63I03HoJly0aW2DASkk7qkVMulxey7OrSDSXCSet6qBBFuhmnQtNIdFrT9bwA+jeZS/9HVc2gny16iKKg/06WeyOoKE2TpQcKcbTf34Hrr6/CnDn5fZd4+ukkLrggio4OVa8aR6TUd7/rwfjxLv3R2Fhu1V4LQZXHMALORIAJJmf6zVCr33kng7POCmP5crpbsK3mj6GL8WQFISCKbRAECYrSCI8njGuvDWPcuE9RRZ/K3CxFgAkmS+Ef1OLHHDMRmQynyA0KNO48SARiOOmkxZg5s2OQ4yq3O4l8E8EUCARYV9CGx6ClJYI5cyajo4NEm81uSUgSRWiTTABd89DNT7rOKbSgSY5s6klI5Z53v5b7SSSVpmW6qhkONXuTZTd/dXUY06YBjz66Odq+r00uWJDC5ZdHsXq1jB/9yIsXXmiEu3/d77LDizfECJQ7AkwwlbuH89zftddGcf31dDeHCaY8ISt5N0qXo7tuqurFrFkbcdRRXzHBVHIvbLsgE0w2cEKeJjDBlCdQ3K0IBKKYPn0xTj01WMQclTE0lUrpxBI1EvnmohX29HtHRxCnnnqKicZlAMQgilloGkUYkfYkkUqlZx0EoQWaRhE4fC2cr8NJe2n8+DQ++aQJd94Zw+LFCv7wh96Jpl//Ooqbb45ht91cePPNRnzrW4USh/lax/0YAUbACgSYYLICdRuuec01UdxwAxNMNnTNFia5XEEoShaHHNKJX/1qGdx828dylzHBZLkL8jaACaa8oeKOBSMQwcyZi3HSSZ0Fz1AJA8PhsC7uTaTSYCJxi02hs3q803xLPtqwIYGzzvpJgabreWpdredzBUAckpSBoqhwu6uQzVK0ktXpaUmIIgnPDy9wv+U+jCK+erYU6uqiWLRoiE4WnXBCJ/71ryzWrh2mRyndeuvmqLfx49vw9dcybrihBldeyQReuZ8U3l9lI8AEU2X7f9Pu6a7CTTcxweSM49AGtzuLF1/8DCKpXXKzFAEmmCyFf1CLH330RGSzpCNSbjovoa49DZyeMCjAuHMBCIRx5plfYdq0cAFjK2dIMBh0jN5STtPHvFYI6dVzDFXfSqfFXvGkiKBN9E6Pbbhcmq5L1FvbervxuIDZs7+jR1ALwuZJeselN6x6X4jS/jWNCAh7pfpLUgcUha6tcrqX3HoisBEul6A/qGUyGt54owHf/z5pZAFjx7YjHFZx5JFePPtsGnfdVY3zzssVEho2rAUvvdSAgw6ymkRkjzICjIDZCDDBZDbCDpn/qqsobJUJJoe4Cx7PBjzwwBJ861u59AJu1iHABJN12A92ZSaYBosY9x8sAm53CGeeuRhHH80EU3/YdXZ2or6+3nYkE+lBkah0be3gy6znc1a6SZneyJlCXyOC6YwzJkDTGjaRRt3kUU7cOmdZNzmU+zcRTDnx69zzzX1yz+l3ObJIEGSsXl3fg5jvJox6Ekc9n/d344v6hSAICjTNrmXoKWWPUlyH6AVWuPVEIIvq6jg0LY2ZM6swfrwbn30m44MPsvj666x+pigiLRDwIhr1we0OIxgcjurqcrupw6eCEWAE+kOACSY+HzoCV14ZxS23MMHklONAX2JOOGEVZsxodorJZWsnE0zOce3UqRMhyxzB5ByPOc/ShoZWzJixDJMnR51nvMkW03tld0ocpcjZkWAiCMhOamSfU9rPfrYHmpu3s0S3aHAYZQGQAL69yRtJIoI4C0UhO7lti4AMvz+qE0rxOJFwpJdFDyIXKT04AL8/gvPO8+C3vzWHrGWvMAKMgH0RYILJvr4pqWVXXEG50kwwlRT0ohbLoq6uBU8/vaioWXhw8QgwwVQ8hqWagQmmUiFduevU1bXizDOXYdIkJph6ngLS8ukmmDIZihABGhoo4sZ+kQ3xeFy3j6raOaVdffVO+OSTHUku3dYmC0Jbl4h2Lm3Kvo20hlq78OxO4aOz2v3otrxntBZLFnSjUlsb1Kvy7bijhC++4Kp89j3nbBkjYA4CTDCZg6vjZr3ssihuv50JJic5rrp6I6644hvsuy9/kbHSb0wwWYn+4NZmgmlweHHvwSNQW9uCc89diu9+N0dScMshQNXiqGpcXV1OJyybzdq2SEUsFoMkSXplO6e0J59swLx54wBsFlW2n+0UFUTi3o32M61Xi+IQhK3/jrs1pjRdk2pz61t7qieHSrpTqlrehIvHE0YgkILXC2zcyGLpDjnsbCYjYCgCTDAZCqdzJ/vVryL47W+pXKhz7tg5F22jLI/j4IPX4OqrVxs1Ic9TAAJMMBUAmkVDpkyZCEXhFDmL4K+IZWtqWnDRRUtx8MFMMPV0uJOigiKRiF7ZjtL5nNLef9+Pe+4Zi3jcruRFt64R2Vfupen7qpynQZJC0DTVwSRTrKvSX89Irs2aXF5vDIFAEqmUhmXLhmHUKI7qcsp7CNvJCBiJABNMRqLp4LkuvTSCO+5ggslZLlQhii145pnPEAjYL83AWVgWbi0TTIVjV+qRTDCVGvHKWy8QaMFll32N/fdPVt7m+9kxkTZut9sRUUEkQE6RVk6q0rpunQu/+MV4pNNEoNuxkV4klabn8vQuVxCqqjiMZNJAkUmalsLQoaJePY4yXbNZTa8e53ZTFUN6TYOiaHjllUZMnuy140FkmxgBRqAECDDBVAKQnbDEnDkR3HUXE0xO8FVPG32+IH72s8WYOpXT5KzyHRNMViE/+HWZYBo8ZjxicAj4/S24+urF2Hvv1OAGlnlvJ0UFBYNBNDY6JY1r88HJvb+NsuVJEsVWnVRxuaohy3ZO4ysNfM4hmbLw+cJIJkmcHRBFoKpKgN8v6Dc2GxtFrFwpIxTSEAiIiMdVXdT7l7/kbIjSnCRehRGwJwJMMNnTLyW36pJLIrj7biaYSg580QumsPvuG3Hrrf/VQ/q5lR4BJphKj3mhK06ZshcUZUSPctuFzmS3cVT1iqIYc/o23KxDwOdrxg03LMb48WnrjLDhyvQ+WVNTo2sb2bmRGDlVuCMBcqe1mTP3QEuLnSvJpeDxRCDLGlSVKos5R+PKjLMgSSSETelydq1UF4MoRnHffXWYMcOH2tq+I+W//FLGhAltOOssPx55hD+HzDgvPCcj4CQEmGBykrdMtPWoo4J4+20VmUxTGX75MhE4G0zt87Xguuv+hbFjJbhcVC6WWykRYIKplGgXt9aPf7wXVLVcCSa6w2xX/ZXi/Oak0V5vM37728XYdVcmmLr91l1BzglRQbIsg0S+6+vrnXTsdFudUkkOiEIUExAEFxSFiCYqb1+ZzZ4kUxbV1VHsuy/wxz/WYeed7U0KV+bJ4V0zAvZGgAkme/unpNaddVYYCxZkEY3ShRUTFSUFv4jFvN4Ifv7zICZN+hR+v91L/xaxUZsOdcqdeZvCV1KzypdgykAQQrpmjKLY9W54SV1t2WIeTzPuvfdL7LRTLqWEG5DJZJBMJjdVkLMzJmQrVburrSXiw1ntiScaMH++3SvJ9cSUIi9TEEU/VJXS5ipTS1KSOgCQdpEd3rupcl4E999fh9mz+XrSWe8AbC0jYB8EmGCyjy9sYcm998Zx6aVRZLP0YU8pV92VIirzg98WThnQiCyamjqxYMEX+p1XL9WG5VYyBJhgKhnURS+UI5jsKoJb9PYgilQGPNX1Za2vLwckPk3RNc6L0CgeIfNn8PvX4777vsZ22zHB1I12IpGAppFGi/11WYhcIpLJiQTTe+/5ce+9dq4k19vfnwqgE4AMgK47K5PUsJ5kyqKmJoq99wb+8Ida7LYb32Q2/9OCV2AEyhcBJpjK17cF7+zVV9M46aROVFVJSKepKoSqV4oQRQFut6D/1DQBkpR7Tj+7n7e0dBNSdHFN6XbcSoGA2x3EQQepmDXr76it9XOqXClA71qDCaYSgl3kUj/60V7QtPIlmHLwEIFERBMRzdvqyIhiG1SVvsxROh1/iSjySG0z3OvdgEce+RLDhilGT+3Y+agqG2kE+nz219whMoxS+qqrnVftbO1aFy64YDxSKSe+x1GhkhiAYQAqMyXLOpIpF7V0zz21uOAC+5PAjn0jZMMZgQpCgAmmCnJ2sVtNJDR0P+Lxzc/pNfp394OqSTzwQByhkBexGIv9FYt7vuMpVW633WK46KJPMGqUJ99h3K9IBJhgKhLAEg6vDIKJAFUgSSEoShYul6gjLAiC/shkZIgiRadmHVYmu4QHpYil3O4NePzxL1FfzwQTkTUUDeR2u3VyiVI47d7icfqyTVWynBlJ4+QoTZerTSfGZdl56YlGnevSkkxp1NTEseeeuailsWP5hoNRfuR5GIFKR4AJpko/ASbu/6c/DeHVV1VEIpSKYf8LSxOhKNnUVVVRDBkSwuWXf4kxY0q2bEUvxASTc9w/efJeAJx4d79QjLuFprWuCbp/+iAILdA0ulvtvEiNQtEoxThJ2oAFCxYhEKDUn8ps2WwWRC5RI6KGCCantGg0Co/H49hU89NPH4vWVqok50SygKIvSZepcqOY6O+kNCSTjLq6Thx6qIRXXml0yp8n28kIMAIOQYAJJoc4yqlmXnJJFHPnprtIJide8DgR+ThqajpxzTXLMGECVzIy24NMMJmNsHHzVx7B1B92JK4bhqoONw5gngnARrz88udwu7vJvMoBhXSWSAeQCCYiligtzmnN6VVBf/3r0Vi4cAcA9k9H7O1scBQToaKBqsuZJ/xNVeI6ceONAVx4IafEOe09iu1lBJyAABNMTvCSw228//44fvnLGDIZimRiAWrz3ZmC292Jww9vwZw5zeYvV+ErMMHknAPABNOWvpKkTihKtx6Tc/xoZ0tFcSP+8pf/2tlE02wLBoN69A+RS05Ih+sNCNKLamjYVrvMNNAMnnj+/EY88cTYLsFsgycvyXSpLtFvIr4rOfK9m2QCFMVIPdMMqqo6cd99NTjrLGemgZbkGPIijAAjUBQCTDAVBR8PzheB555L4dRTQ0inSZPJmXfW8t2rlf08ngj8/ghmz16BQw+lcHNuZiPABJPZCBszv6YBpE9S/iLfg8FLhiB0QNNUSJIERaFUJoo64ffowaC4ua8Gl2sj/vznzwsb7vBRlF5G0UsUueREDSOKwKL3cycTTO++G8B99+2BeJxE/J3ZOIqp229EMnXo1ZyNIZlSujbfY4/VYfp0fo935l8HW80IOAMBJpic4aeysPKDDzKYNi2MUMiHVIp1P4x1agZ+fxgHH9yGM874BvX1nI5oLL59z8YEU6mQLm4dVQWmTGGCqXcUSZA6A1HMAEjrVbQkSewinOiLSH+pThQBFYfLlYEs03PS86jUSFUNHs9GvPRSZRJMdLa6SabGRufpuiiKottfX0/R1s5sa9a4ceGF4xxaSa4bc0rtpxSxSo9iIjyMIJmoqnM7gDocemgK773nvL9NZ/41stWMQOUiwART5frekp2vWqXgxBND+O9/Zfh8HoTDVI6254OIEcES25y6qMcThtebwtlnL8chh7Q6ohS0U7HuzW4mmJzhTUURMHXqRI5gystdOcLJ5UpDUejLHn3JkSDLFOFEhBMJWCchSTIUhcgoDxSlCpJEX2SyUJQhea1Sfp1UVFVtxAsvfFF+W8tjR0TOEElTXV0Nl8t5Nzm6xcnr6pxd/bYcqmXmopiqIMs1eZy8cu+iQRQ79OqGhUUypSEIQfj9PtxxhwfnnMOpceV+Ynh/jIDVCDDBZLUHbLr+L34RxlNPpbDnni68804u/7utTcVnn2XxzjsZ3HRT7kM/m9UQDmtYt07F2rUK1q9XsGGDovf99a9rsN122+bQt7RQHxVENq1ereg/Fy5U0NysYN06+mJDaQYueL0SOjqIbHLu3cRSuNfvb8FvfrMIu+wSYXKpFIBvtQYTTBaAXsCSRDAdffREqGolVZErAKheh9D7clonnGQ5revrCIJXJ5W2jFaifq0VHHmgoKZmI555ZpFRwDtiHop4I3KJSMhAIKB/EXZiS6fToEdtba0Tzd9k82mnjUVbm1MryXVvg6IpKYqJKspVshZTNx7FkEwJ1NYS+Svg/fcbsPfezqnq6Og/RDaeEahgBJhgqmDn97f1kSNbcPTRVTqRNGSICJ+vGZRi4vO5kUwq+PnPq/DQQ7Vwu5shyxroelKSBFA1Yq9XgN8v4P77a3H88YOvItPRsZl8mjUrgvZ2uptYqSkXAx9QEpX905/+7ciKPQPvzv49mGCyv4/IQlkWcMwxTDCZ7S2XqxN6phy2FkomTbhIF/lkthVWza+gqWkd5s9fbJUBJV+XCJlkMgmv1+v4Gxy0D0rzrKlxdtTMVVeNxqefOreSXPchliRK6yIi29n+MO6PUoUoBguIZIpg553T+g3cdHqEcebwTIwAI8AI9IEAE0x8NPJCYMyYdnzzDaVG0J0PGR5PDJdc4sP55/vR1CTqpJIZ7d5747jqqizicY5i6h1f+kKzHvPnf2UG/DxnHggwwZQHSDboks0KOPZYJpjMd0UGgtAJTSP9FGoxiGICJKBM6c90I0KWKSo2n6gEqoJJ6RxWRJR0QhDS0DRaO9+UEhnDhq3DY499bT7MNlmBKscRuUSRS05viUTunDp9L/PmNeLJJ51cSa77JFHKLYlck2A5SSlwo/TkwZJMTU2d2GUXyhLQsGqVc8Xf2fuMACPgHASYYHKOryy19IknkpgxI4Tdd3djhx0kjB4tYt993Tj77HwvvAszv71dxbBhLdA0uutiDolVmGV2GZXG2LHrcdddS+1iUMXZwQSTM1xOBNNxx02EonCKnNkeo8gDRaGUDtJqEqGqRD7kPiskKQxNS0FV6aZBz8jUMIBE15dJ0u+JQRDo39BT8rbVdQp1EU/5EFWD3XG3yDDZnYDb7UI2S5G0A6WWZDFq1DrMnbtksAs6tn88HtdF4Z0e9aNTobGYnubn8zm7wtY//hHA/fc7u5Jc9x+EKFLKLb2HECnN14A5XAYimeh9lx5E6pMuXBhz5vgRDiu4/35n64s59o2SDWcEKgwBJpgqzOFO3O6xx4bw0kueQdxFduIuC7U5gR/9aCXOP39toRPwuCIRYIKpSABLNDyTEXH88ROgKKNKtGIlL5OEIMS6on96S2+OQxCi0DSqJkpEVAKCIEHT6IskEUb1kKTWrtSYKrhcYagqVbejaKKUHllEXzpFEVAU0mjpq8nIpezpOXuDbJSWQ/YpkCTSL0nB5fJAlokY64vUymD77dfjkUcqh2AiUDs7O3WCyYnC3j0PRTgc1sklj4euN5zbVq924+KLxyGZLA8yPZcqV6jAtXP92L/lKgShXSfxSa+U3kdlWdUlK7xeEXV1AmpqRFRXC3pU3vvvNyEQYIKuXE8D74sRsBsCTDDZzSNszzYI/PWvaZx8cgyRSE5snFtPBCKYNWspjj2WLsC4WYEAE0xWoD74NdNpEdOmMcE0eOTMGpEiaqKLWCIyh6JGUpCkCBTFq1ek2zJqiaKZwpAk0mQh4sejR0OR+HjvJBP9jirdBQzScEnD44noX+JUlbQFe4sEyGD06HV48MHKiiglgW8S9qbqcU5uRJRRBTmKmHN6mzx5LwDlQTCRL3IkE0UyNjrdNQbYr8LvD+tpbxdfHMA++7hQXy+ioUFEbS2TSAYAzFMwAoxAkQgwwVQkgDy8NAgMGdKKjg66eM3dqck1+kkpC84rh2wUajU1zZgz5xsccACJ53KzAgEmmKxAffBrplIiTjhhAmSZI5gGj55ZI0hjZeu0s2aIotBLCh3ZQFXqttRiEcUwRJGq23VHMmUgSZQ+R19GKeLJ6GiUOESRKqYJyGbpM6mn9lAau+66Dvfdt8wswGw3L+kWZbNEBipobHT2l3/Sk3L6HroPyIwZY9He7vRKclsed1FsgyhKkGVnn7Pi/ojT8PlCOOccP+66i8XPi8OSRzMCjIBZCDDBZBayPK+hCFx8cQRvvJHVQ3wlKVexrrlZwdq1VBWD7iQPvlqdoQZaNFlV1Ubcc88S7LgjRQNwswIBJpisQH3wazLBNHjMrBhBaR9080DT8hejFcUQRDELWaabDfRe2J3eZtYOFLjdlAKYgtstIJkkIos+g1IYO3Yd7rpruVkL22peImQo2qeqqsrxVUxJR4pS5Boatq5+aCvI8zbmiitG47PPdiy7ayMimSSJNNHKw095O5QU67xRVFcn8fvf1+K44yrzmncweHFfRoARsA4BJpisw55XNgCBv/0tjWnTQojFtr6TbMDkDphCEDbixRe/gMdDgo7crECACSYrUB/8msmkiBNP5AimwSNX6hEUmUqRTYOLPKLKdVThVNNII2kgMW6j9kTRBKQlpUDTXEinvZgwoRm//W35E0xELlFaHDXSeHF65A/pdJHId319eVSsfeyxJjz99B5dZKtR590e85A+m6Z5uqIc7WGTuVbIqK4O47DDRMydW4eRI52fwmkuXjw7I8AIWI0AE0xWe4DXLxqBVasUHHNMCF9/7UImU0kVMhTU1GzEM88sKhpDnqBwBJhgKhy7Uo5MJEScfPIEZLOcIldK3CtjrbguBE6toSGF3//+M/05iV47Xfi6L/9RtA81v9+vV5HzensTc3eO9zOZDFKpFGprKRrN+Y0qyf3ud3sgFss/EtBJu3a5iGQiPbZyv+YjHbkwbrmlBpde2jMd10neYlsZAUag0hBggqnSPF7G+/1/9t4DTqrq7v//zMzOzvYOS1FB6dUKKipqFImCXRAwREMQ7O1RI+ZRjD8fH8XE/FWM+IREjSaACtglNjCISLFQpUlbyvbd6X3m//rcZZCyy87sTrn3zve8XvNayrnnfM/73J258znfMmFCI95/PwSHgw8ch+fp0OeyvQcSyqZPvg817qMITGrclaNtcrlMGDdugAhM2tguDVoZRGamA3l5Hjz8sB/9+lVj/XoHtm0Loq4uHz/9lI9t23LxyisbkZ+vD49TJsWmwKR1cYk3G8Ulikx6EZh27jTjvvv0U0muuTcEejIxNLUp15oemx8ZGXX44osSnHdebB6deqQhaxICQkA7BERg0s5eiaVREHj0UQeefdYFp5Mik7ZPVI+93BDM5hqUljrxyivpVbEoitsgqV1EYEoq7jZP5nSaMH68CExtBigXRknAi7w8u5L02mzOQChkgsPB3FAZyMysx6xZq9G5s/a/LDK5N8PK9CLIcD30xNJ6JbxDb9LLLjsZ4bB+Kskd/QsYAnMyGQw5caoUGeWveJK6ZWZaMX26CQ897XkyAAAgAElEQVQ/rO3qjEnCJdMIASGgIgIiMKloM8SUwwkMHFiD1avLkJUVW9nVt9/2YPz4RgQCPNXK0SFWJjuvx4gRFZgyhQ9XsfHRIZCULkkEppTij3pyh8OEG24YAJ9PQuSihiYd40ogJ6cSzz+/Gl27ar/yKd/3cnNzlRBAPXwGOZ1OZR30yNJL+9Wv+qOuju932r/fWt6TJpHJaMxBIKCnqmr0cqzC/v3l6NRJci7p5XdS1iEE0oWACEzpstMaW2cgAPToUY3a2hDeeKMo5ooZa9f6cdVVjdi3zwKvV0/u016YzQ246aatuPzyRpjNyUpmq7EbKInmisCURNjtmEoEpnbAk0vjQiA3txJ//vNqHH+8tr/wMxk2w8nYKMqYTCbNezLZ7XZkZmbqItwvcrM+9NBJWLPmBN1Vkjv6lzEAg6EOJlMuAgG9ePs4cP31Qcydq/ccU3F5a5VBhIAQUBkBEZhUtiFizuEELrigHkuX+jBmTBb+8pcClJREf5Lj8YQxenQjVq0CbDZ+SEd/rXr3YT8efXQ/TjutQlcPwurl3bplIjC1zkgNPex2E371K/FgUsNepKsN+fmVmDHjW3Tvrv0cgZEqchSYKMxo3fOH7+MMj9NTUvZXXy3FvHn9AOhFdDnWO4cPrCQZDuujonB+fjUWLSrCsGHaD6dN1/d7WbcQSGcCIjCl8+5rZO0lJVVobAwhM9OgxKI/+mhsD0v33WfH7Nke2O3JLF+dGLgWy34lh0enTuK5lBjCsY8qAlPszFJxhc2WgYkT+0uIXCrgy5wKgcLCSjz55Hc46STtH3Yw/xLFGFaTo7ikdW9aCmYlJSW6ulMXL87DX/7SR7eV5I7eLO8BkUnr6RE8OO00F779Vl/3o65+uWQxQkAIHJOACExygySEwNy5HowblxW3sSsrQ3j0UTtee80Nr7dTzOM+9pgdTz7pgt9fHvO1arrAYtmHF1/ciK5dA2oyK61tYSUlJrplmIg09RKwWjNw44394fVKDib17pK+LcvKqsKMGd+hVy995M0Lh8Pg+5/WhRmugwcFxcXFuroBd+ww4/77+8Pl0nOi7yO3zAODoRHhML3WszW0n025pEKhcuTn1+Oll7Jxww1asl9DqMVUISAEEk5ABKaEI06/CZ56yoFp0+xKcu5zzjHjhRcK0a9f6nNOnHxyHdauzdV0PgKLhTk8NuHEEz3pd2OpdMUiMKl0Y44wSwQmbeyTnq3Mzq7Ck09+j7599bFK5mFyu90oLNR2nhhW/GMOpqIiejnrq+m/klxz++UGYAXA/YzfQWei7wyDoRJGoxklJUFUV3dM9HQyvhAQAkIgYQREYEoY2vQe2OEIY+ZMJ+bM8WDNmjJVwJg924W77/bC5dLuKSWrEP3hD5sxcCAfoKSpgYAITGrYhdZtaGzMwE039YPX27X1ztJDCCSAQE5ONf7f//se/fuHEzB68odksm96bmZna9vTwu/3w+VyaV"/>
          <p:cNvSpPr/>
          <p:nvPr/>
        </p:nvSpPr>
        <p:spPr>
          <a:xfrm>
            <a:off x="1373981" y="5954"/>
            <a:ext cx="228600" cy="228600"/>
          </a:xfrm>
          <a:prstGeom prst="rect">
            <a:avLst/>
          </a:prstGeom>
          <a:noFill/>
          <a:ln>
            <a:noFill/>
          </a:ln>
        </p:spPr>
        <p:txBody>
          <a:bodyPr spcFirstLastPara="1" wrap="square" lIns="68525" tIns="34250" rIns="68525" bIns="34250" anchor="t" anchorCtr="0">
            <a:noAutofit/>
          </a:bodyPr>
          <a:lstStyle/>
          <a:p>
            <a:pPr marL="0" marR="0" lvl="0" indent="0" algn="l" rtl="0">
              <a:lnSpc>
                <a:spcPct val="100000"/>
              </a:lnSpc>
              <a:spcBef>
                <a:spcPts val="0"/>
              </a:spcBef>
              <a:spcAft>
                <a:spcPts val="0"/>
              </a:spcAft>
              <a:buNone/>
            </a:pPr>
            <a:endParaRPr sz="900" b="1" i="0" u="none" strike="noStrike" cap="none">
              <a:solidFill>
                <a:srgbClr val="000000"/>
              </a:solidFill>
              <a:latin typeface="Arial"/>
              <a:ea typeface="Arial"/>
              <a:cs typeface="Arial"/>
              <a:sym typeface="Arial"/>
            </a:endParaRPr>
          </a:p>
        </p:txBody>
      </p:sp>
      <p:sp>
        <p:nvSpPr>
          <p:cNvPr id="173" name="Google Shape;173;p22"/>
          <p:cNvSpPr txBox="1"/>
          <p:nvPr/>
        </p:nvSpPr>
        <p:spPr>
          <a:xfrm>
            <a:off x="873425" y="825950"/>
            <a:ext cx="6717900" cy="3554700"/>
          </a:xfrm>
          <a:prstGeom prst="rect">
            <a:avLst/>
          </a:prstGeom>
          <a:noFill/>
          <a:ln>
            <a:noFill/>
          </a:ln>
        </p:spPr>
        <p:txBody>
          <a:bodyPr spcFirstLastPara="1" wrap="square" lIns="68550" tIns="34275" rIns="68550" bIns="34275" anchor="t" anchorCtr="0">
            <a:noAutofit/>
          </a:bodyPr>
          <a:lstStyle/>
          <a:p>
            <a:pPr marL="342900" marR="0" lvl="0"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Save Time</a:t>
            </a:r>
            <a:endParaRPr sz="1200" i="0" u="none" strike="noStrike" cap="none">
              <a:solidFill>
                <a:schemeClr val="dk1"/>
              </a:solidFill>
            </a:endParaRPr>
          </a:p>
          <a:p>
            <a:pPr marL="685800" marR="0" lvl="1"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Eliminates need for requiring activity to award own IDIQ</a:t>
            </a:r>
            <a:endParaRPr sz="1200" i="0" u="none" strike="noStrike" cap="none">
              <a:solidFill>
                <a:schemeClr val="dk1"/>
              </a:solidFill>
            </a:endParaRPr>
          </a:p>
          <a:p>
            <a:pPr marL="685800" marR="0" lvl="1"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Streamlined acquisition procedures</a:t>
            </a:r>
            <a:endParaRPr sz="1200" i="0" u="none" strike="noStrike" cap="none">
              <a:solidFill>
                <a:schemeClr val="dk1"/>
              </a:solidFill>
            </a:endParaRPr>
          </a:p>
          <a:p>
            <a:pPr marL="1028700" marR="0" lvl="2" indent="-234950" algn="l" rtl="0">
              <a:lnSpc>
                <a:spcPct val="100000"/>
              </a:lnSpc>
              <a:spcBef>
                <a:spcPts val="0"/>
              </a:spcBef>
              <a:spcAft>
                <a:spcPts val="0"/>
              </a:spcAft>
              <a:buClr>
                <a:srgbClr val="0059A8"/>
              </a:buClr>
              <a:buSzPts val="1500"/>
              <a:buChar char="■"/>
            </a:pPr>
            <a:r>
              <a:rPr lang="en-US" sz="1200" i="0" u="none" strike="noStrike" cap="none">
                <a:solidFill>
                  <a:schemeClr val="dk1"/>
                </a:solidFill>
              </a:rPr>
              <a:t>i.e. Ordering CO determines RFQ timeframe &amp; source selection methodology</a:t>
            </a:r>
            <a:br>
              <a:rPr lang="en-US" sz="1200" i="0" u="none" strike="noStrike" cap="none">
                <a:solidFill>
                  <a:schemeClr val="dk1"/>
                </a:solidFill>
              </a:rPr>
            </a:br>
            <a:endParaRPr sz="1200" i="0" u="none" strike="noStrike" cap="none">
              <a:solidFill>
                <a:schemeClr val="dk1"/>
              </a:solidFill>
            </a:endParaRPr>
          </a:p>
          <a:p>
            <a:pPr marL="342900" marR="0" lvl="0"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Save Money</a:t>
            </a:r>
            <a:endParaRPr sz="1200" i="0" u="none" strike="noStrike" cap="none">
              <a:solidFill>
                <a:schemeClr val="dk1"/>
              </a:solidFill>
            </a:endParaRPr>
          </a:p>
          <a:p>
            <a:pPr marL="685800" marR="0" lvl="1"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Time is Money!</a:t>
            </a:r>
            <a:endParaRPr sz="1200" i="0" u="none" strike="noStrike" cap="none">
              <a:solidFill>
                <a:schemeClr val="dk1"/>
              </a:solidFill>
            </a:endParaRPr>
          </a:p>
          <a:p>
            <a:pPr marL="685800" marR="0" lvl="1"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Prices for labor and supplies already negotiated and determined fair and reasonable at MAS Contract level</a:t>
            </a:r>
            <a:endParaRPr sz="1200" i="0" u="none" strike="noStrike" cap="none">
              <a:solidFill>
                <a:schemeClr val="dk1"/>
              </a:solidFill>
            </a:endParaRPr>
          </a:p>
          <a:p>
            <a:pPr marL="685800" marR="0" lvl="1"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Further discounts available at BPA or Order level</a:t>
            </a:r>
            <a:br>
              <a:rPr lang="en-US" sz="1200" i="0" u="none" strike="noStrike" cap="none">
                <a:solidFill>
                  <a:schemeClr val="dk1"/>
                </a:solidFill>
              </a:rPr>
            </a:br>
            <a:endParaRPr sz="1200" i="0" u="none" strike="noStrike" cap="none">
              <a:solidFill>
                <a:schemeClr val="dk1"/>
              </a:solidFill>
            </a:endParaRPr>
          </a:p>
          <a:p>
            <a:pPr marL="342900" marR="0" lvl="0"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Reduce Risk</a:t>
            </a:r>
            <a:endParaRPr sz="1200" i="0" u="none" strike="noStrike" cap="none">
              <a:solidFill>
                <a:schemeClr val="dk1"/>
              </a:solidFill>
            </a:endParaRPr>
          </a:p>
          <a:p>
            <a:pPr marL="685800" marR="0" lvl="1"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Large selection of pre-qualified Contractors</a:t>
            </a:r>
            <a:endParaRPr sz="1200" i="0" u="none" strike="noStrike" cap="none">
              <a:solidFill>
                <a:schemeClr val="dk1"/>
              </a:solidFill>
            </a:endParaRPr>
          </a:p>
          <a:p>
            <a:pPr marL="685800" marR="0" lvl="1" indent="-247650" algn="l" rtl="0">
              <a:lnSpc>
                <a:spcPct val="100000"/>
              </a:lnSpc>
              <a:spcBef>
                <a:spcPts val="0"/>
              </a:spcBef>
              <a:spcAft>
                <a:spcPts val="0"/>
              </a:spcAft>
              <a:buClr>
                <a:srgbClr val="0059A8"/>
              </a:buClr>
              <a:buSzPts val="1700"/>
              <a:buChar char="○"/>
            </a:pPr>
            <a:r>
              <a:rPr lang="en-US" sz="1200" i="0" u="none" strike="noStrike" cap="none">
                <a:solidFill>
                  <a:schemeClr val="dk1"/>
                </a:solidFill>
              </a:rPr>
              <a:t>Requirements are tailored at BPA or Order level</a:t>
            </a:r>
            <a:endParaRPr sz="1200" i="0" u="none" strike="noStrike" cap="none">
              <a:solidFill>
                <a:schemeClr val="dk1"/>
              </a:solidFill>
            </a:endParaRPr>
          </a:p>
        </p:txBody>
      </p:sp>
      <p:sp>
        <p:nvSpPr>
          <p:cNvPr id="174" name="Google Shape;174;p22"/>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idx="2"/>
          </p:nvPr>
        </p:nvSpPr>
        <p:spPr>
          <a:xfrm>
            <a:off x="3838757" y="2637413"/>
            <a:ext cx="3874050" cy="393525"/>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2500">
                <a:solidFill>
                  <a:srgbClr val="0B5394"/>
                </a:solidFill>
              </a:rPr>
              <a:t>PBS Procurement Approach</a:t>
            </a:r>
            <a:endParaRPr sz="2500">
              <a:solidFill>
                <a:srgbClr val="0B539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1425448" y="59813"/>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Why MAS?</a:t>
            </a:r>
            <a:endParaRPr sz="2500" b="1">
              <a:solidFill>
                <a:srgbClr val="0B5394"/>
              </a:solidFill>
            </a:endParaRPr>
          </a:p>
        </p:txBody>
      </p:sp>
      <p:sp>
        <p:nvSpPr>
          <p:cNvPr id="185" name="Google Shape;185;p24"/>
          <p:cNvSpPr txBox="1">
            <a:spLocks noGrp="1"/>
          </p:cNvSpPr>
          <p:nvPr>
            <p:ph type="body" idx="1"/>
          </p:nvPr>
        </p:nvSpPr>
        <p:spPr>
          <a:xfrm>
            <a:off x="1425448" y="1078600"/>
            <a:ext cx="5846625" cy="3342150"/>
          </a:xfrm>
          <a:prstGeom prst="rect">
            <a:avLst/>
          </a:prstGeom>
          <a:noFill/>
          <a:ln>
            <a:noFill/>
          </a:ln>
        </p:spPr>
        <p:txBody>
          <a:bodyPr spcFirstLastPara="1" wrap="square" lIns="68550" tIns="68550" rIns="68550" bIns="68550" anchor="t" anchorCtr="0">
            <a:noAutofit/>
          </a:bodyPr>
          <a:lstStyle/>
          <a:p>
            <a:pPr marL="342900" marR="0" lvl="0" indent="-228600" algn="l" rtl="0">
              <a:lnSpc>
                <a:spcPct val="100000"/>
              </a:lnSpc>
              <a:spcBef>
                <a:spcPts val="0"/>
              </a:spcBef>
              <a:spcAft>
                <a:spcPts val="0"/>
              </a:spcAft>
              <a:buClr>
                <a:srgbClr val="0059A8"/>
              </a:buClr>
              <a:buSzPts val="1500"/>
              <a:buFont typeface="Arial"/>
              <a:buChar char="●"/>
            </a:pPr>
            <a:r>
              <a:rPr lang="en-US" sz="1500">
                <a:solidFill>
                  <a:schemeClr val="dk1"/>
                </a:solidFill>
              </a:rPr>
              <a:t>To implement the Spend Under Management (SUM)/Best in Class (BIC) Strategy adopted in October 2018, to more effectively manage contract spending and reduce contract duplication </a:t>
            </a:r>
            <a:br>
              <a:rPr lang="en-US" sz="1500">
                <a:solidFill>
                  <a:schemeClr val="dk1"/>
                </a:solidFill>
              </a:rPr>
            </a:b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This buying strategy includes measures encouraging PBS to use existing contract vehicles, such as GSA Schedules  </a:t>
            </a:r>
            <a:br>
              <a:rPr lang="en-US" sz="1500">
                <a:solidFill>
                  <a:schemeClr val="dk1"/>
                </a:solidFill>
              </a:rPr>
            </a:br>
            <a:endParaRPr sz="1500">
              <a:solidFill>
                <a:schemeClr val="dk1"/>
              </a:solidFill>
            </a:endParaRPr>
          </a:p>
          <a:p>
            <a:pPr marL="685800" lvl="1" indent="-228600" algn="l" rtl="0">
              <a:lnSpc>
                <a:spcPct val="100000"/>
              </a:lnSpc>
              <a:spcBef>
                <a:spcPts val="0"/>
              </a:spcBef>
              <a:spcAft>
                <a:spcPts val="0"/>
              </a:spcAft>
              <a:buClr>
                <a:srgbClr val="0059A8"/>
              </a:buClr>
              <a:buSzPts val="1500"/>
              <a:buChar char="○"/>
            </a:pPr>
            <a:r>
              <a:rPr lang="en-US" sz="1500">
                <a:solidFill>
                  <a:schemeClr val="dk1"/>
                </a:solidFill>
              </a:rPr>
              <a:t>Use of the MAS schedule helps PBS meet this SUM measure</a:t>
            </a:r>
            <a:endParaRPr sz="1500"/>
          </a:p>
        </p:txBody>
      </p:sp>
      <p:sp>
        <p:nvSpPr>
          <p:cNvPr id="186" name="Google Shape;186;p24"/>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1586813" y="187256"/>
            <a:ext cx="5509125" cy="880200"/>
          </a:xfrm>
          <a:prstGeom prst="rect">
            <a:avLst/>
          </a:prstGeom>
          <a:noFill/>
          <a:ln>
            <a:noFill/>
          </a:ln>
        </p:spPr>
        <p:txBody>
          <a:bodyPr spcFirstLastPara="1" wrap="square" lIns="68550" tIns="68550" rIns="68550" bIns="68550" anchor="b"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2500" b="1">
                <a:solidFill>
                  <a:srgbClr val="0B5394"/>
                </a:solidFill>
              </a:rPr>
              <a:t>MAS &amp; Facilities Management</a:t>
            </a:r>
            <a:endParaRPr sz="2500" b="1">
              <a:solidFill>
                <a:srgbClr val="0B5394"/>
              </a:solidFill>
            </a:endParaRPr>
          </a:p>
        </p:txBody>
      </p:sp>
      <p:sp>
        <p:nvSpPr>
          <p:cNvPr id="192" name="Google Shape;192;p25"/>
          <p:cNvSpPr txBox="1">
            <a:spLocks noGrp="1"/>
          </p:cNvSpPr>
          <p:nvPr>
            <p:ph type="subTitle" idx="1"/>
          </p:nvPr>
        </p:nvSpPr>
        <p:spPr>
          <a:xfrm>
            <a:off x="1237013" y="1051800"/>
            <a:ext cx="6567300" cy="393600"/>
          </a:xfrm>
          <a:prstGeom prst="rect">
            <a:avLst/>
          </a:prstGeom>
          <a:noFill/>
          <a:ln>
            <a:noFill/>
          </a:ln>
        </p:spPr>
        <p:txBody>
          <a:bodyPr spcFirstLastPara="1" wrap="square" lIns="68550" tIns="68550" rIns="68550" bIns="68550" anchor="t" anchorCtr="0">
            <a:noAutofit/>
          </a:bodyPr>
          <a:lstStyle/>
          <a:p>
            <a:pPr marL="342900" lvl="0" indent="-257175" algn="l" rtl="0">
              <a:lnSpc>
                <a:spcPct val="115000"/>
              </a:lnSpc>
              <a:spcBef>
                <a:spcPts val="0"/>
              </a:spcBef>
              <a:spcAft>
                <a:spcPts val="0"/>
              </a:spcAft>
              <a:buSzPts val="1800"/>
              <a:buNone/>
            </a:pPr>
            <a:r>
              <a:rPr lang="en-US" sz="1700"/>
              <a:t>How does PBS use the MAS for Facilities Management Services?</a:t>
            </a:r>
            <a:endParaRPr sz="1700"/>
          </a:p>
        </p:txBody>
      </p:sp>
      <p:sp>
        <p:nvSpPr>
          <p:cNvPr id="193" name="Google Shape;193;p25"/>
          <p:cNvSpPr txBox="1">
            <a:spLocks noGrp="1"/>
          </p:cNvSpPr>
          <p:nvPr>
            <p:ph type="body" idx="2"/>
          </p:nvPr>
        </p:nvSpPr>
        <p:spPr>
          <a:xfrm>
            <a:off x="1586813" y="1630906"/>
            <a:ext cx="5867700" cy="2844900"/>
          </a:xfrm>
          <a:prstGeom prst="rect">
            <a:avLst/>
          </a:prstGeom>
          <a:noFill/>
          <a:ln>
            <a:noFill/>
          </a:ln>
        </p:spPr>
        <p:txBody>
          <a:bodyPr spcFirstLastPara="1" wrap="square" lIns="68550" tIns="68550" rIns="68550" bIns="68550" anchor="t" anchorCtr="0">
            <a:noAutofit/>
          </a:bodyPr>
          <a:lstStyle/>
          <a:p>
            <a:pPr marL="342900" lvl="0" indent="-231775" algn="l" rtl="0">
              <a:lnSpc>
                <a:spcPct val="100000"/>
              </a:lnSpc>
              <a:spcBef>
                <a:spcPts val="0"/>
              </a:spcBef>
              <a:spcAft>
                <a:spcPts val="0"/>
              </a:spcAft>
              <a:buClr>
                <a:srgbClr val="0059A8"/>
              </a:buClr>
              <a:buSzPts val="1500"/>
              <a:buChar char="●"/>
            </a:pPr>
            <a:r>
              <a:rPr lang="en-US" sz="1500">
                <a:solidFill>
                  <a:schemeClr val="dk1"/>
                </a:solidFill>
              </a:rPr>
              <a:t>Facilities Maintenance, Management and Repair subcategory provides federal agencies a streamlined procurement device to acquire all of the services necessary to maintain and manage a facility.</a:t>
            </a:r>
            <a:br>
              <a:rPr lang="en-US" sz="1500">
                <a:solidFill>
                  <a:schemeClr val="dk1"/>
                </a:solidFill>
              </a:rPr>
            </a:br>
            <a:endParaRPr sz="1500">
              <a:solidFill>
                <a:schemeClr val="dk1"/>
              </a:solidFill>
            </a:endParaRPr>
          </a:p>
          <a:p>
            <a:pPr marL="342900" lvl="0" indent="-231775" algn="l" rtl="0">
              <a:lnSpc>
                <a:spcPct val="100000"/>
              </a:lnSpc>
              <a:spcBef>
                <a:spcPts val="0"/>
              </a:spcBef>
              <a:spcAft>
                <a:spcPts val="0"/>
              </a:spcAft>
              <a:buClr>
                <a:srgbClr val="0059A8"/>
              </a:buClr>
              <a:buSzPts val="1500"/>
              <a:buChar char="●"/>
            </a:pPr>
            <a:r>
              <a:rPr lang="en-US" sz="1500">
                <a:solidFill>
                  <a:schemeClr val="dk1"/>
                </a:solidFill>
              </a:rPr>
              <a:t>Complete Facilities Maintenance and Management - primary Special Item Number (SIN) 561210FAC - covers the breadth of services required to manage and maintain our federal buildings and courthouses</a:t>
            </a:r>
            <a:endParaRPr sz="1500">
              <a:solidFill>
                <a:schemeClr val="dk1"/>
              </a:solidFill>
            </a:endParaRPr>
          </a:p>
        </p:txBody>
      </p:sp>
      <p:sp>
        <p:nvSpPr>
          <p:cNvPr id="194" name="Google Shape;194;p25"/>
          <p:cNvSpPr txBox="1">
            <a:spLocks noGrp="1"/>
          </p:cNvSpPr>
          <p:nvPr>
            <p:ph type="sldNum" idx="12"/>
          </p:nvPr>
        </p:nvSpPr>
        <p:spPr>
          <a:xfrm>
            <a:off x="6400800" y="4661297"/>
            <a:ext cx="1828800" cy="321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1931</Words>
  <Application>Microsoft Office PowerPoint</Application>
  <PresentationFormat>On-screen Show (16:9)</PresentationFormat>
  <Paragraphs>261</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Open Sans</vt:lpstr>
      <vt:lpstr>Noto Sans Symbols</vt:lpstr>
      <vt:lpstr>Calibri</vt:lpstr>
      <vt:lpstr>Arial</vt:lpstr>
      <vt:lpstr>Blank Presentation</vt:lpstr>
      <vt:lpstr>Small Business Works 2023  Facilities Management Michelle Bohm PBS R3 Acquisition Branch Chief </vt:lpstr>
      <vt:lpstr>Agenda</vt:lpstr>
      <vt:lpstr>Introduction</vt:lpstr>
      <vt:lpstr>Slide title</vt:lpstr>
      <vt:lpstr>GSA Schedule - Basics</vt:lpstr>
      <vt:lpstr>GSA Schedule - Advantages</vt:lpstr>
      <vt:lpstr>PBS Procurement Approach</vt:lpstr>
      <vt:lpstr>Why MAS?</vt:lpstr>
      <vt:lpstr>MAS &amp; Facilities Management</vt:lpstr>
      <vt:lpstr>MAS &amp; Facilities Management</vt:lpstr>
      <vt:lpstr>MAS Outreach</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PBS Procurement Process</vt:lpstr>
      <vt:lpstr>Getting on GSA Multiple Award Schedule</vt:lpstr>
      <vt:lpstr>Getting on Schedule</vt:lpstr>
      <vt:lpstr>Getting on Schedule</vt:lpstr>
      <vt:lpstr>Getting on Schedule</vt:lpstr>
      <vt:lpstr>Getting on Schedule</vt:lpstr>
      <vt:lpstr>MAS Resources</vt:lpstr>
      <vt:lpstr>MAS Resources</vt:lpstr>
      <vt:lpstr>Where to Start?</vt:lpstr>
      <vt:lpstr>Where to Start?</vt:lpstr>
      <vt:lpstr>Preparing an Offer</vt:lpstr>
      <vt:lpstr>Preparing an Offer</vt:lpstr>
      <vt:lpstr>MAS Resources</vt:lpstr>
      <vt:lpstr>MAS Resources</vt:lpstr>
      <vt:lpstr>Modify Your Existing MAS Contract </vt:lpstr>
      <vt:lpstr>Modify Your Existing MAS Contract </vt:lpstr>
      <vt:lpstr>Questions?</vt:lpstr>
      <vt:lpstr>GSA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2023  Facilities Management Michelle Bohm PBS R3 Acquisition Branch Chief </dc:title>
  <dc:creator>YolandaGJohnson</dc:creator>
  <cp:lastModifiedBy>YolandaGJohnson</cp:lastModifiedBy>
  <cp:revision>1</cp:revision>
  <dcterms:modified xsi:type="dcterms:W3CDTF">2023-08-15T19:20:05Z</dcterms:modified>
</cp:coreProperties>
</file>