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embeddedFontLst>
    <p:embeddedFont>
      <p:font typeface="Calibri" panose="020F0502020204030204" pitchFamily="34" charset="0"/>
      <p:regular r:id="rId26"/>
      <p:bold r:id="rId27"/>
      <p:italic r:id="rId28"/>
      <p:boldItalic r:id="rId29"/>
    </p:embeddedFont>
    <p:embeddedFont>
      <p:font typeface="Tahoma" panose="020B0604030504040204" pitchFamily="34" charset="0"/>
      <p:regular r:id="rId30"/>
      <p:bold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2" autoAdjust="0"/>
    <p:restoredTop sz="92479" autoAdjust="0"/>
  </p:normalViewPr>
  <p:slideViewPr>
    <p:cSldViewPr snapToGrid="0">
      <p:cViewPr varScale="1">
        <p:scale>
          <a:sx n="105" d="100"/>
          <a:sy n="105" d="100"/>
        </p:scale>
        <p:origin x="1794" y="114"/>
      </p:cViewPr>
      <p:guideLst/>
    </p:cSldViewPr>
  </p:slideViewPr>
  <p:outlineViewPr>
    <p:cViewPr>
      <p:scale>
        <a:sx n="33" d="100"/>
        <a:sy n="33" d="100"/>
      </p:scale>
      <p:origin x="0" y="-1159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 name="Google Shape;7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79" name="Google Shape;79;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41" name="Google Shape;141;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48" name="Google Shape;148;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54" name="Google Shape;154;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62" name="Google Shape;162;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70" name="Google Shape;170;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77" name="Google Shape;177;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84" name="Google Shape;184;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91" name="Google Shape;191;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8: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197" name="Google Shape;197;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9: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209" name="Google Shape;209;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 name="Google Shape;8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85" name="Google Shape;85;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2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217" name="Google Shape;217;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21: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223" name="Google Shape;223;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22: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230" name="Google Shape;230;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38" name="Google Shape;238;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92" name="Google Shape;92;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98" name="Google Shape;98;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06" name="Google Shape;106;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12" name="Google Shape;112;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20" name="Google Shape;120;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27" name="Google Shape;127;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34" name="Google Shape;134;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4"/>
        <p:cNvGrpSpPr/>
        <p:nvPr/>
      </p:nvGrpSpPr>
      <p:grpSpPr>
        <a:xfrm>
          <a:off x="0" y="0"/>
          <a:ext cx="0" cy="0"/>
          <a:chOff x="0" y="0"/>
          <a:chExt cx="0" cy="0"/>
        </a:xfrm>
      </p:grpSpPr>
      <p:pic>
        <p:nvPicPr>
          <p:cNvPr id="15" name="Google Shape;15;p2"/>
          <p:cNvPicPr preferRelativeResize="0"/>
          <p:nvPr/>
        </p:nvPicPr>
        <p:blipFill rotWithShape="1">
          <a:blip r:embed="rId2">
            <a:alphaModFix/>
          </a:blip>
          <a:srcRect/>
          <a:stretch/>
        </p:blipFill>
        <p:spPr>
          <a:xfrm>
            <a:off x="3175" y="0"/>
            <a:ext cx="9140823" cy="1289875"/>
          </a:xfrm>
          <a:prstGeom prst="rect">
            <a:avLst/>
          </a:prstGeom>
          <a:noFill/>
          <a:ln>
            <a:noFill/>
          </a:ln>
        </p:spPr>
      </p:pic>
      <p:sp>
        <p:nvSpPr>
          <p:cNvPr id="16" name="Google Shape;16;p2"/>
          <p:cNvSpPr/>
          <p:nvPr/>
        </p:nvSpPr>
        <p:spPr>
          <a:xfrm>
            <a:off x="0" y="1719831"/>
            <a:ext cx="9144000" cy="5138400"/>
          </a:xfrm>
          <a:prstGeom prst="rect">
            <a:avLst/>
          </a:prstGeom>
          <a:solidFill>
            <a:srgbClr val="F2F2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17" name="Google Shape;17;p2"/>
          <p:cNvSpPr/>
          <p:nvPr/>
        </p:nvSpPr>
        <p:spPr>
          <a:xfrm>
            <a:off x="-8700" y="5301000"/>
            <a:ext cx="9161400" cy="1556700"/>
          </a:xfrm>
          <a:prstGeom prst="rect">
            <a:avLst/>
          </a:prstGeom>
          <a:solidFill>
            <a:srgbClr val="FFBA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 name="Google Shape;18;p2"/>
          <p:cNvPicPr preferRelativeResize="0"/>
          <p:nvPr/>
        </p:nvPicPr>
        <p:blipFill rotWithShape="1">
          <a:blip r:embed="rId3">
            <a:alphaModFix/>
          </a:blip>
          <a:srcRect/>
          <a:stretch/>
        </p:blipFill>
        <p:spPr>
          <a:xfrm>
            <a:off x="671325" y="2407667"/>
            <a:ext cx="1698487" cy="305727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9"/>
        <p:cNvGrpSpPr/>
        <p:nvPr/>
      </p:nvGrpSpPr>
      <p:grpSpPr>
        <a:xfrm>
          <a:off x="0" y="0"/>
          <a:ext cx="0" cy="0"/>
          <a:chOff x="0" y="0"/>
          <a:chExt cx="0" cy="0"/>
        </a:xfrm>
      </p:grpSpPr>
      <p:sp>
        <p:nvSpPr>
          <p:cNvPr id="50" name="Google Shape;50;p11"/>
          <p:cNvSpPr txBox="1">
            <a:spLocks noGrp="1"/>
          </p:cNvSpPr>
          <p:nvPr>
            <p:ph type="title"/>
          </p:nvPr>
        </p:nvSpPr>
        <p:spPr>
          <a:xfrm>
            <a:off x="457202" y="273049"/>
            <a:ext cx="3008400" cy="1162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2000" b="1"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51" name="Google Shape;51;p11"/>
          <p:cNvSpPr txBox="1">
            <a:spLocks noGrp="1"/>
          </p:cNvSpPr>
          <p:nvPr>
            <p:ph type="body" idx="1"/>
          </p:nvPr>
        </p:nvSpPr>
        <p:spPr>
          <a:xfrm>
            <a:off x="3575050" y="273051"/>
            <a:ext cx="5111700" cy="58530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2" name="Google Shape;52;p11"/>
          <p:cNvSpPr txBox="1">
            <a:spLocks noGrp="1"/>
          </p:cNvSpPr>
          <p:nvPr>
            <p:ph type="body" idx="2"/>
          </p:nvPr>
        </p:nvSpPr>
        <p:spPr>
          <a:xfrm>
            <a:off x="457202" y="1435101"/>
            <a:ext cx="3008400" cy="4691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53" name="Google Shape;53;p11"/>
          <p:cNvSpPr txBox="1">
            <a:spLocks noGrp="1"/>
          </p:cNvSpPr>
          <p:nvPr>
            <p:ph type="sldNum" idx="12"/>
          </p:nvPr>
        </p:nvSpPr>
        <p:spPr>
          <a:xfrm>
            <a:off x="6400800" y="6215063"/>
            <a:ext cx="1828800" cy="4287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4"/>
        <p:cNvGrpSpPr/>
        <p:nvPr/>
      </p:nvGrpSpPr>
      <p:grpSpPr>
        <a:xfrm>
          <a:off x="0" y="0"/>
          <a:ext cx="0" cy="0"/>
          <a:chOff x="0" y="0"/>
          <a:chExt cx="0" cy="0"/>
        </a:xfrm>
      </p:grpSpPr>
      <p:sp>
        <p:nvSpPr>
          <p:cNvPr id="55" name="Google Shape;55;p12"/>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2000" b="1"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56" name="Google Shape;56;p12"/>
          <p:cNvSpPr>
            <a:spLocks noGrp="1"/>
          </p:cNvSpPr>
          <p:nvPr>
            <p:ph type="pic" idx="2"/>
          </p:nvPr>
        </p:nvSpPr>
        <p:spPr>
          <a:xfrm>
            <a:off x="1792288" y="612775"/>
            <a:ext cx="5486400" cy="4114800"/>
          </a:xfrm>
          <a:prstGeom prst="rect">
            <a:avLst/>
          </a:prstGeom>
          <a:noFill/>
          <a:ln>
            <a:noFill/>
          </a:ln>
        </p:spPr>
      </p:sp>
      <p:sp>
        <p:nvSpPr>
          <p:cNvPr id="57" name="Google Shape;57;p12"/>
          <p:cNvSpPr txBox="1">
            <a:spLocks noGrp="1"/>
          </p:cNvSpPr>
          <p:nvPr>
            <p:ph type="body" idx="1"/>
          </p:nvPr>
        </p:nvSpPr>
        <p:spPr>
          <a:xfrm>
            <a:off x="1792288" y="5367339"/>
            <a:ext cx="5486400" cy="804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58" name="Google Shape;58;p12"/>
          <p:cNvSpPr txBox="1">
            <a:spLocks noGrp="1"/>
          </p:cNvSpPr>
          <p:nvPr>
            <p:ph type="sldNum" idx="12"/>
          </p:nvPr>
        </p:nvSpPr>
        <p:spPr>
          <a:xfrm>
            <a:off x="6400800" y="6215063"/>
            <a:ext cx="1828800" cy="4287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9"/>
        <p:cNvGrpSpPr/>
        <p:nvPr/>
      </p:nvGrpSpPr>
      <p:grpSpPr>
        <a:xfrm>
          <a:off x="0" y="0"/>
          <a:ext cx="0" cy="0"/>
          <a:chOff x="0" y="0"/>
          <a:chExt cx="0" cy="0"/>
        </a:xfrm>
      </p:grpSpPr>
      <p:sp>
        <p:nvSpPr>
          <p:cNvPr id="60" name="Google Shape;60;p1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61" name="Google Shape;61;p13"/>
          <p:cNvSpPr txBox="1">
            <a:spLocks noGrp="1"/>
          </p:cNvSpPr>
          <p:nvPr>
            <p:ph type="body" idx="1"/>
          </p:nvPr>
        </p:nvSpPr>
        <p:spPr>
          <a:xfrm rot="5400000">
            <a:off x="2308950" y="-251550"/>
            <a:ext cx="4526100" cy="82296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2" name="Google Shape;62;p13"/>
          <p:cNvSpPr txBox="1">
            <a:spLocks noGrp="1"/>
          </p:cNvSpPr>
          <p:nvPr>
            <p:ph type="sldNum" idx="12"/>
          </p:nvPr>
        </p:nvSpPr>
        <p:spPr>
          <a:xfrm>
            <a:off x="6400800" y="6215063"/>
            <a:ext cx="1828800" cy="4287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rot="5400000">
            <a:off x="4732350" y="2171689"/>
            <a:ext cx="5851500" cy="20574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65" name="Google Shape;65;p14"/>
          <p:cNvSpPr txBox="1">
            <a:spLocks noGrp="1"/>
          </p:cNvSpPr>
          <p:nvPr>
            <p:ph type="body" idx="1"/>
          </p:nvPr>
        </p:nvSpPr>
        <p:spPr>
          <a:xfrm rot="5400000">
            <a:off x="541350" y="190489"/>
            <a:ext cx="5851500" cy="60198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6" name="Google Shape;66;p14"/>
          <p:cNvSpPr txBox="1">
            <a:spLocks noGrp="1"/>
          </p:cNvSpPr>
          <p:nvPr>
            <p:ph type="sldNum" idx="12"/>
          </p:nvPr>
        </p:nvSpPr>
        <p:spPr>
          <a:xfrm>
            <a:off x="6400800" y="6215063"/>
            <a:ext cx="1828800" cy="4287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lan GSA Template ">
  <p:cSld name="TITLE_1">
    <p:spTree>
      <p:nvGrpSpPr>
        <p:cNvPr id="1" name="Shape 67"/>
        <p:cNvGrpSpPr/>
        <p:nvPr/>
      </p:nvGrpSpPr>
      <p:grpSpPr>
        <a:xfrm>
          <a:off x="0" y="0"/>
          <a:ext cx="0" cy="0"/>
          <a:chOff x="0" y="0"/>
          <a:chExt cx="0" cy="0"/>
        </a:xfrm>
      </p:grpSpPr>
      <p:sp>
        <p:nvSpPr>
          <p:cNvPr id="68" name="Google Shape;68;p15"/>
          <p:cNvSpPr/>
          <p:nvPr/>
        </p:nvSpPr>
        <p:spPr>
          <a:xfrm>
            <a:off x="0" y="1295400"/>
            <a:ext cx="9144000" cy="1200300"/>
          </a:xfrm>
          <a:prstGeom prst="rect">
            <a:avLst/>
          </a:prstGeom>
          <a:solidFill>
            <a:srgbClr val="003366"/>
          </a:solid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3600"/>
              <a:buFont typeface="Arial"/>
              <a:buNone/>
            </a:pPr>
            <a:endParaRPr sz="3600" b="0" i="0" u="none" strike="noStrike" cap="none">
              <a:solidFill>
                <a:schemeClr val="dk1"/>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3600"/>
              <a:buFont typeface="Arial"/>
              <a:buNone/>
            </a:pPr>
            <a:endParaRPr sz="3600" b="0" i="0" u="none" strike="noStrike" cap="none">
              <a:solidFill>
                <a:schemeClr val="dk1"/>
              </a:solidFill>
              <a:latin typeface="Arial"/>
              <a:ea typeface="Arial"/>
              <a:cs typeface="Arial"/>
              <a:sym typeface="Arial"/>
            </a:endParaRPr>
          </a:p>
        </p:txBody>
      </p:sp>
      <p:sp>
        <p:nvSpPr>
          <p:cNvPr id="69" name="Google Shape;69;p15"/>
          <p:cNvSpPr txBox="1">
            <a:spLocks noGrp="1"/>
          </p:cNvSpPr>
          <p:nvPr>
            <p:ph type="ctrTitle"/>
          </p:nvPr>
        </p:nvSpPr>
        <p:spPr>
          <a:xfrm>
            <a:off x="1371600" y="1295400"/>
            <a:ext cx="7772400" cy="1200300"/>
          </a:xfrm>
          <a:prstGeom prst="rect">
            <a:avLst/>
          </a:prstGeom>
          <a:noFill/>
          <a:ln>
            <a:noFill/>
          </a:ln>
        </p:spPr>
        <p:txBody>
          <a:bodyPr spcFirstLastPara="1" wrap="square" lIns="91425" tIns="91425" rIns="91425" bIns="91425" anchor="ctr" anchorCtr="0">
            <a:noAutofit/>
          </a:bodyPr>
          <a:lstStyle>
            <a:lvl1pPr marR="0" lvl="0" algn="r" rtl="0">
              <a:lnSpc>
                <a:spcPct val="100000"/>
              </a:lnSpc>
              <a:spcBef>
                <a:spcPts val="0"/>
              </a:spcBef>
              <a:spcAft>
                <a:spcPts val="0"/>
              </a:spcAft>
              <a:buClr>
                <a:schemeClr val="lt1"/>
              </a:buClr>
              <a:buSzPts val="1400"/>
              <a:buFont typeface="Calibri"/>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70" name="Google Shape;70;p15"/>
          <p:cNvSpPr txBox="1">
            <a:spLocks noGrp="1"/>
          </p:cNvSpPr>
          <p:nvPr>
            <p:ph type="subTitle" idx="1"/>
          </p:nvPr>
        </p:nvSpPr>
        <p:spPr>
          <a:xfrm>
            <a:off x="1371600" y="3429000"/>
            <a:ext cx="6400800" cy="17526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640"/>
              </a:spcBef>
              <a:spcAft>
                <a:spcPts val="0"/>
              </a:spcAft>
              <a:buClr>
                <a:srgbClr val="888888"/>
              </a:buClr>
              <a:buSzPts val="1400"/>
              <a:buFont typeface="Arial"/>
              <a:buNone/>
              <a:defRPr sz="1400" b="0" i="0" u="none" strike="noStrike" cap="none">
                <a:solidFill>
                  <a:srgbClr val="000000"/>
                </a:solidFill>
                <a:latin typeface="Arial"/>
                <a:ea typeface="Arial"/>
                <a:cs typeface="Arial"/>
                <a:sym typeface="Arial"/>
              </a:defRPr>
            </a:lvl1pPr>
            <a:lvl2pPr marR="0" lvl="1" algn="ctr" rtl="0">
              <a:lnSpc>
                <a:spcPct val="100000"/>
              </a:lnSpc>
              <a:spcBef>
                <a:spcPts val="560"/>
              </a:spcBef>
              <a:spcAft>
                <a:spcPts val="0"/>
              </a:spcAft>
              <a:buClr>
                <a:srgbClr val="888888"/>
              </a:buClr>
              <a:buSzPts val="1400"/>
              <a:buFont typeface="Arial"/>
              <a:buNone/>
              <a:defRPr sz="1400" b="0" i="0" u="none" strike="noStrike" cap="none">
                <a:solidFill>
                  <a:srgbClr val="000000"/>
                </a:solidFill>
                <a:latin typeface="Arial"/>
                <a:ea typeface="Arial"/>
                <a:cs typeface="Arial"/>
                <a:sym typeface="Arial"/>
              </a:defRPr>
            </a:lvl2pPr>
            <a:lvl3pPr marR="0" lvl="2" algn="ctr" rtl="0">
              <a:lnSpc>
                <a:spcPct val="100000"/>
              </a:lnSpc>
              <a:spcBef>
                <a:spcPts val="480"/>
              </a:spcBef>
              <a:spcAft>
                <a:spcPts val="0"/>
              </a:spcAft>
              <a:buClr>
                <a:srgbClr val="888888"/>
              </a:buClr>
              <a:buSzPts val="1400"/>
              <a:buFont typeface="Arial"/>
              <a:buNone/>
              <a:defRPr sz="1400" b="0" i="0" u="none" strike="noStrike" cap="none">
                <a:solidFill>
                  <a:srgbClr val="000000"/>
                </a:solidFill>
                <a:latin typeface="Arial"/>
                <a:ea typeface="Arial"/>
                <a:cs typeface="Arial"/>
                <a:sym typeface="Arial"/>
              </a:defRPr>
            </a:lvl3pPr>
            <a:lvl4pPr marR="0" lvl="3" algn="ctr" rtl="0">
              <a:lnSpc>
                <a:spcPct val="100000"/>
              </a:lnSpc>
              <a:spcBef>
                <a:spcPts val="400"/>
              </a:spcBef>
              <a:spcAft>
                <a:spcPts val="0"/>
              </a:spcAft>
              <a:buClr>
                <a:srgbClr val="888888"/>
              </a:buClr>
              <a:buSzPts val="1400"/>
              <a:buFont typeface="Arial"/>
              <a:buNone/>
              <a:defRPr sz="1400" b="0" i="0" u="none" strike="noStrike" cap="none">
                <a:solidFill>
                  <a:srgbClr val="000000"/>
                </a:solidFill>
                <a:latin typeface="Arial"/>
                <a:ea typeface="Arial"/>
                <a:cs typeface="Arial"/>
                <a:sym typeface="Arial"/>
              </a:defRPr>
            </a:lvl4pPr>
            <a:lvl5pPr marR="0" lvl="4" algn="ctr" rtl="0">
              <a:lnSpc>
                <a:spcPct val="100000"/>
              </a:lnSpc>
              <a:spcBef>
                <a:spcPts val="400"/>
              </a:spcBef>
              <a:spcAft>
                <a:spcPts val="0"/>
              </a:spcAft>
              <a:buClr>
                <a:srgbClr val="888888"/>
              </a:buClr>
              <a:buSzPts val="1400"/>
              <a:buFont typeface="Arial"/>
              <a:buNone/>
              <a:defRPr sz="1400" b="0" i="0" u="none" strike="noStrike" cap="none">
                <a:solidFill>
                  <a:srgbClr val="000000"/>
                </a:solidFill>
                <a:latin typeface="Arial"/>
                <a:ea typeface="Arial"/>
                <a:cs typeface="Arial"/>
                <a:sym typeface="Arial"/>
              </a:defRPr>
            </a:lvl5pPr>
            <a:lvl6pPr marR="0" lvl="5" algn="ctr" rtl="0">
              <a:lnSpc>
                <a:spcPct val="100000"/>
              </a:lnSpc>
              <a:spcBef>
                <a:spcPts val="400"/>
              </a:spcBef>
              <a:spcAft>
                <a:spcPts val="0"/>
              </a:spcAft>
              <a:buClr>
                <a:srgbClr val="888888"/>
              </a:buClr>
              <a:buSzPts val="1400"/>
              <a:buFont typeface="Arial"/>
              <a:buNone/>
              <a:defRPr sz="1400" b="0" i="0" u="none" strike="noStrike" cap="none">
                <a:solidFill>
                  <a:srgbClr val="000000"/>
                </a:solidFill>
                <a:latin typeface="Arial"/>
                <a:ea typeface="Arial"/>
                <a:cs typeface="Arial"/>
                <a:sym typeface="Arial"/>
              </a:defRPr>
            </a:lvl6pPr>
            <a:lvl7pPr marR="0" lvl="6" algn="ctr" rtl="0">
              <a:lnSpc>
                <a:spcPct val="100000"/>
              </a:lnSpc>
              <a:spcBef>
                <a:spcPts val="400"/>
              </a:spcBef>
              <a:spcAft>
                <a:spcPts val="0"/>
              </a:spcAft>
              <a:buClr>
                <a:srgbClr val="888888"/>
              </a:buClr>
              <a:buSzPts val="1400"/>
              <a:buFont typeface="Arial"/>
              <a:buNone/>
              <a:defRPr sz="1400" b="0" i="0" u="none" strike="noStrike" cap="none">
                <a:solidFill>
                  <a:srgbClr val="000000"/>
                </a:solidFill>
                <a:latin typeface="Arial"/>
                <a:ea typeface="Arial"/>
                <a:cs typeface="Arial"/>
                <a:sym typeface="Arial"/>
              </a:defRPr>
            </a:lvl7pPr>
            <a:lvl8pPr marR="0" lvl="7" algn="ctr" rtl="0">
              <a:lnSpc>
                <a:spcPct val="100000"/>
              </a:lnSpc>
              <a:spcBef>
                <a:spcPts val="400"/>
              </a:spcBef>
              <a:spcAft>
                <a:spcPts val="0"/>
              </a:spcAft>
              <a:buClr>
                <a:srgbClr val="888888"/>
              </a:buClr>
              <a:buSzPts val="1400"/>
              <a:buFont typeface="Arial"/>
              <a:buNone/>
              <a:defRPr sz="1400" b="0" i="0" u="none" strike="noStrike" cap="none">
                <a:solidFill>
                  <a:srgbClr val="000000"/>
                </a:solidFill>
                <a:latin typeface="Arial"/>
                <a:ea typeface="Arial"/>
                <a:cs typeface="Arial"/>
                <a:sym typeface="Arial"/>
              </a:defRPr>
            </a:lvl8pPr>
            <a:lvl9pPr marR="0" lvl="8" algn="ctr" rtl="0">
              <a:lnSpc>
                <a:spcPct val="100000"/>
              </a:lnSpc>
              <a:spcBef>
                <a:spcPts val="400"/>
              </a:spcBef>
              <a:spcAft>
                <a:spcPts val="0"/>
              </a:spcAft>
              <a:buClr>
                <a:srgbClr val="888888"/>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1" name="Google Shape;71;p15"/>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72" name="Google Shape;72;p15"/>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73" name="Google Shape;73;p1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74" name="Google Shape;74;p15" descr="Logo"/>
          <p:cNvPicPr preferRelativeResize="0"/>
          <p:nvPr/>
        </p:nvPicPr>
        <p:blipFill rotWithShape="1">
          <a:blip r:embed="rId2">
            <a:alphaModFix/>
          </a:blip>
          <a:srcRect/>
          <a:stretch/>
        </p:blipFill>
        <p:spPr>
          <a:xfrm>
            <a:off x="304800" y="228600"/>
            <a:ext cx="912900" cy="914400"/>
          </a:xfrm>
          <a:prstGeom prst="rect">
            <a:avLst/>
          </a:prstGeom>
          <a:noFill/>
          <a:ln>
            <a:noFill/>
          </a:ln>
        </p:spPr>
      </p:pic>
      <p:sp>
        <p:nvSpPr>
          <p:cNvPr id="75" name="Google Shape;75;p15"/>
          <p:cNvSpPr txBox="1"/>
          <p:nvPr/>
        </p:nvSpPr>
        <p:spPr>
          <a:xfrm>
            <a:off x="6264275" y="838200"/>
            <a:ext cx="2803500" cy="369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a:solidFill>
                  <a:srgbClr val="969696"/>
                </a:solidFill>
                <a:latin typeface="Calibri"/>
                <a:ea typeface="Calibri"/>
                <a:cs typeface="Calibri"/>
                <a:sym typeface="Calibri"/>
              </a:rPr>
              <a:t>GSA Region 2</a:t>
            </a:r>
            <a:endParaRPr sz="2400" b="0" i="0" u="none" strike="noStrike" cap="none">
              <a:solidFill>
                <a:schemeClr val="dk1"/>
              </a:solidFill>
              <a:latin typeface="Tahoma"/>
              <a:ea typeface="Tahoma"/>
              <a:cs typeface="Tahoma"/>
              <a:sym typeface="Tahom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248C3D"/>
              </a:buClr>
              <a:buSzPts val="1400"/>
              <a:buFont typeface="Arial"/>
              <a:buNone/>
              <a:defRPr sz="2800" b="0" i="0" u="none" strike="noStrike" cap="none">
                <a:solidFill>
                  <a:srgbClr val="248C3D"/>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21" name="Google Shape;21;p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2" name="Google Shape;22;p3"/>
          <p:cNvSpPr txBox="1">
            <a:spLocks noGrp="1"/>
          </p:cNvSpPr>
          <p:nvPr>
            <p:ph type="sldNum" idx="12"/>
          </p:nvPr>
        </p:nvSpPr>
        <p:spPr>
          <a:xfrm>
            <a:off x="6400800" y="6215063"/>
            <a:ext cx="1828800" cy="4287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1">
  <p:cSld name="Title Slide">
    <p:spTree>
      <p:nvGrpSpPr>
        <p:cNvPr id="1" name="Shape 23"/>
        <p:cNvGrpSpPr/>
        <p:nvPr/>
      </p:nvGrpSpPr>
      <p:grpSpPr>
        <a:xfrm>
          <a:off x="0" y="0"/>
          <a:ext cx="0" cy="0"/>
          <a:chOff x="0" y="0"/>
          <a:chExt cx="0" cy="0"/>
        </a:xfrm>
      </p:grpSpPr>
      <p:sp>
        <p:nvSpPr>
          <p:cNvPr id="24" name="Google Shape;24;p4"/>
          <p:cNvSpPr txBox="1">
            <a:spLocks noGrp="1"/>
          </p:cNvSpPr>
          <p:nvPr>
            <p:ph type="dt" idx="10"/>
          </p:nvPr>
        </p:nvSpPr>
        <p:spPr>
          <a:xfrm>
            <a:off x="290090" y="6356350"/>
            <a:ext cx="4943700" cy="5016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5" name="Google Shape;25;p4"/>
          <p:cNvSpPr txBox="1">
            <a:spLocks noGrp="1"/>
          </p:cNvSpPr>
          <p:nvPr>
            <p:ph type="sldNum" idx="12"/>
          </p:nvPr>
        </p:nvSpPr>
        <p:spPr>
          <a:xfrm>
            <a:off x="6926725" y="6356350"/>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1 1">
  <p:cSld name="Title Slide_1">
    <p:spTree>
      <p:nvGrpSpPr>
        <p:cNvPr id="1" name="Shape 26"/>
        <p:cNvGrpSpPr/>
        <p:nvPr/>
      </p:nvGrpSpPr>
      <p:grpSpPr>
        <a:xfrm>
          <a:off x="0" y="0"/>
          <a:ext cx="0" cy="0"/>
          <a:chOff x="0" y="0"/>
          <a:chExt cx="0" cy="0"/>
        </a:xfrm>
      </p:grpSpPr>
      <p:sp>
        <p:nvSpPr>
          <p:cNvPr id="27" name="Google Shape;27;p5"/>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8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8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8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8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8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8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8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8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
        <p:cNvGrpSpPr/>
        <p:nvPr/>
      </p:nvGrpSpPr>
      <p:grpSpPr>
        <a:xfrm>
          <a:off x="0" y="0"/>
          <a:ext cx="0" cy="0"/>
          <a:chOff x="0" y="0"/>
          <a:chExt cx="0" cy="0"/>
        </a:xfrm>
      </p:grpSpPr>
      <p:sp>
        <p:nvSpPr>
          <p:cNvPr id="29" name="Google Shape;29;p6"/>
          <p:cNvSpPr txBox="1">
            <a:spLocks noGrp="1"/>
          </p:cNvSpPr>
          <p:nvPr>
            <p:ph type="sldNum" idx="12"/>
          </p:nvPr>
        </p:nvSpPr>
        <p:spPr>
          <a:xfrm>
            <a:off x="6400800" y="6215063"/>
            <a:ext cx="1828800" cy="4287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722313" y="4406901"/>
            <a:ext cx="7772400" cy="1362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4000" b="1"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32" name="Google Shape;32;p7"/>
          <p:cNvSpPr txBox="1">
            <a:spLocks noGrp="1"/>
          </p:cNvSpPr>
          <p:nvPr>
            <p:ph type="body" idx="1"/>
          </p:nvPr>
        </p:nvSpPr>
        <p:spPr>
          <a:xfrm>
            <a:off x="722313" y="2906715"/>
            <a:ext cx="7772400" cy="15003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3200400" marR="0" lvl="6"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3657600" marR="0" lvl="7"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4114800" marR="0" lvl="8"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
        <p:nvSpPr>
          <p:cNvPr id="33" name="Google Shape;33;p7"/>
          <p:cNvSpPr txBox="1">
            <a:spLocks noGrp="1"/>
          </p:cNvSpPr>
          <p:nvPr>
            <p:ph type="sldNum" idx="12"/>
          </p:nvPr>
        </p:nvSpPr>
        <p:spPr>
          <a:xfrm>
            <a:off x="6400800" y="6215063"/>
            <a:ext cx="1828800" cy="4287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36" name="Google Shape;36;p8"/>
          <p:cNvSpPr txBox="1">
            <a:spLocks noGrp="1"/>
          </p:cNvSpPr>
          <p:nvPr>
            <p:ph type="body" idx="1"/>
          </p:nvPr>
        </p:nvSpPr>
        <p:spPr>
          <a:xfrm>
            <a:off x="457200" y="1600200"/>
            <a:ext cx="4038600" cy="45261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7" name="Google Shape;37;p8"/>
          <p:cNvSpPr txBox="1">
            <a:spLocks noGrp="1"/>
          </p:cNvSpPr>
          <p:nvPr>
            <p:ph type="body" idx="2"/>
          </p:nvPr>
        </p:nvSpPr>
        <p:spPr>
          <a:xfrm>
            <a:off x="4648200" y="1600200"/>
            <a:ext cx="4038600" cy="45261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8" name="Google Shape;38;p8"/>
          <p:cNvSpPr txBox="1">
            <a:spLocks noGrp="1"/>
          </p:cNvSpPr>
          <p:nvPr>
            <p:ph type="sldNum" idx="12"/>
          </p:nvPr>
        </p:nvSpPr>
        <p:spPr>
          <a:xfrm>
            <a:off x="6400800" y="6215063"/>
            <a:ext cx="1828800" cy="4287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9"/>
        <p:cNvGrpSpPr/>
        <p:nvPr/>
      </p:nvGrpSpPr>
      <p:grpSpPr>
        <a:xfrm>
          <a:off x="0" y="0"/>
          <a:ext cx="0" cy="0"/>
          <a:chOff x="0" y="0"/>
          <a:chExt cx="0" cy="0"/>
        </a:xfrm>
      </p:grpSpPr>
      <p:sp>
        <p:nvSpPr>
          <p:cNvPr id="40" name="Google Shape;40;p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41" name="Google Shape;41;p9"/>
          <p:cNvSpPr txBox="1">
            <a:spLocks noGrp="1"/>
          </p:cNvSpPr>
          <p:nvPr>
            <p:ph type="body" idx="1"/>
          </p:nvPr>
        </p:nvSpPr>
        <p:spPr>
          <a:xfrm>
            <a:off x="457200" y="1535113"/>
            <a:ext cx="4040100" cy="6399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42" name="Google Shape;42;p9"/>
          <p:cNvSpPr txBox="1">
            <a:spLocks noGrp="1"/>
          </p:cNvSpPr>
          <p:nvPr>
            <p:ph type="body" idx="2"/>
          </p:nvPr>
        </p:nvSpPr>
        <p:spPr>
          <a:xfrm>
            <a:off x="457200" y="2174876"/>
            <a:ext cx="4040100" cy="39513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3" name="Google Shape;43;p9"/>
          <p:cNvSpPr txBox="1">
            <a:spLocks noGrp="1"/>
          </p:cNvSpPr>
          <p:nvPr>
            <p:ph type="body" idx="3"/>
          </p:nvPr>
        </p:nvSpPr>
        <p:spPr>
          <a:xfrm>
            <a:off x="4645027" y="1535113"/>
            <a:ext cx="4041900" cy="6399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44" name="Google Shape;44;p9"/>
          <p:cNvSpPr txBox="1">
            <a:spLocks noGrp="1"/>
          </p:cNvSpPr>
          <p:nvPr>
            <p:ph type="body" idx="4"/>
          </p:nvPr>
        </p:nvSpPr>
        <p:spPr>
          <a:xfrm>
            <a:off x="4645027" y="2174876"/>
            <a:ext cx="4041900" cy="39513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5" name="Google Shape;45;p9"/>
          <p:cNvSpPr txBox="1">
            <a:spLocks noGrp="1"/>
          </p:cNvSpPr>
          <p:nvPr>
            <p:ph type="sldNum" idx="12"/>
          </p:nvPr>
        </p:nvSpPr>
        <p:spPr>
          <a:xfrm>
            <a:off x="6400800" y="6215063"/>
            <a:ext cx="1828800" cy="4287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sp>
        <p:nvSpPr>
          <p:cNvPr id="47" name="Google Shape;47;p1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48" name="Google Shape;48;p10"/>
          <p:cNvSpPr txBox="1">
            <a:spLocks noGrp="1"/>
          </p:cNvSpPr>
          <p:nvPr>
            <p:ph type="sldNum" idx="12"/>
          </p:nvPr>
        </p:nvSpPr>
        <p:spPr>
          <a:xfrm>
            <a:off x="6400800" y="6215063"/>
            <a:ext cx="1828800" cy="4287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3177" y="6000749"/>
            <a:ext cx="9140700" cy="857400"/>
          </a:xfrm>
          <a:prstGeom prst="rect">
            <a:avLst/>
          </a:prstGeom>
          <a:solidFill>
            <a:srgbClr val="FFBA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11" name="Google Shape;11;p1"/>
          <p:cNvSpPr txBox="1">
            <a:spLocks noGrp="1"/>
          </p:cNvSpPr>
          <p:nvPr>
            <p:ph type="sldNum" idx="12"/>
          </p:nvPr>
        </p:nvSpPr>
        <p:spPr>
          <a:xfrm>
            <a:off x="6400800" y="6215063"/>
            <a:ext cx="1828800" cy="4287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sz="1400">
              <a:solidFill>
                <a:srgbClr val="000000"/>
              </a:solidFill>
            </a:endParaRPr>
          </a:p>
        </p:txBody>
      </p:sp>
      <p:sp>
        <p:nvSpPr>
          <p:cNvPr id="12" name="Google Shape;12;p1"/>
          <p:cNvSpPr/>
          <p:nvPr/>
        </p:nvSpPr>
        <p:spPr>
          <a:xfrm>
            <a:off x="0" y="0"/>
            <a:ext cx="9144000" cy="6400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13" name="Google Shape;13;p1"/>
          <p:cNvSpPr/>
          <p:nvPr/>
        </p:nvSpPr>
        <p:spPr>
          <a:xfrm>
            <a:off x="0" y="0"/>
            <a:ext cx="9144000" cy="6000900"/>
          </a:xfrm>
          <a:prstGeom prst="rect">
            <a:avLst/>
          </a:prstGeom>
          <a:solidFill>
            <a:srgbClr val="F2F2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hyperlink" Target="https://vsc.gsa.gov/vsc/" TargetMode="External"/><Relationship Id="rId3" Type="http://schemas.openxmlformats.org/officeDocument/2006/relationships/hyperlink" Target="https://gsa.zoomgov.com/webinar/register/WN_EETVm2LNRH2MeM90Kg_D-A" TargetMode="External"/><Relationship Id="rId7" Type="http://schemas.openxmlformats.org/officeDocument/2006/relationships/hyperlink" Target="http://www.gsa.gov/event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www.youtube.com/c/usgsa" TargetMode="External"/><Relationship Id="rId5" Type="http://schemas.openxmlformats.org/officeDocument/2006/relationships/hyperlink" Target="https://www.youtube.com/playlist?list=PLvdwyPgXnxxX3I6FfCXIB5GK0QKfi1EEq" TargetMode="External"/><Relationship Id="rId4" Type="http://schemas.openxmlformats.org/officeDocument/2006/relationships/hyperlink" Target="https://interact.gsa.gov/" TargetMode="External"/><Relationship Id="rId9" Type="http://schemas.openxmlformats.org/officeDocument/2006/relationships/hyperlink" Target="https://www.aptac-us.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a:spLocks noGrp="1"/>
          </p:cNvSpPr>
          <p:nvPr>
            <p:ph type="title" idx="4294967295"/>
          </p:nvPr>
        </p:nvSpPr>
        <p:spPr>
          <a:xfrm>
            <a:off x="2822100" y="2551275"/>
            <a:ext cx="6162600" cy="21528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Pts val="3900"/>
              <a:buFont typeface="Arial"/>
              <a:buNone/>
              <a:tabLst/>
              <a:defRPr/>
            </a:pPr>
            <a:r>
              <a:rPr kumimoji="0" lang="en-US" sz="3900" b="1" i="0" u="none" strike="noStrike" kern="0" cap="none" spc="0" normalizeH="0" baseline="0" noProof="0" dirty="0">
                <a:ln>
                  <a:noFill/>
                </a:ln>
                <a:solidFill>
                  <a:srgbClr val="0B5394"/>
                </a:solidFill>
                <a:effectLst/>
                <a:uLnTx/>
                <a:uFillTx/>
                <a:latin typeface="Arial"/>
                <a:ea typeface="Arial"/>
                <a:cs typeface="Arial"/>
                <a:sym typeface="Arial"/>
              </a:rPr>
              <a:t>Getting on Schedule for </a:t>
            </a:r>
            <a:br>
              <a:rPr kumimoji="0" lang="en-US" sz="3900" b="1" i="0" u="none" strike="noStrike" kern="0" cap="none" spc="0" normalizeH="0" baseline="0" noProof="0" dirty="0">
                <a:ln>
                  <a:noFill/>
                </a:ln>
                <a:solidFill>
                  <a:srgbClr val="0B5394"/>
                </a:solidFill>
                <a:effectLst/>
                <a:uLnTx/>
                <a:uFillTx/>
                <a:latin typeface="Arial"/>
                <a:ea typeface="Arial"/>
                <a:cs typeface="Arial"/>
                <a:sym typeface="Arial"/>
              </a:rPr>
            </a:br>
            <a:r>
              <a:rPr kumimoji="0" lang="en-US" sz="3900" b="1" i="0" u="none" strike="noStrike" kern="0" cap="none" spc="0" normalizeH="0" baseline="0" noProof="0" dirty="0">
                <a:ln>
                  <a:noFill/>
                </a:ln>
                <a:solidFill>
                  <a:srgbClr val="0B5394"/>
                </a:solidFill>
                <a:effectLst/>
                <a:uLnTx/>
                <a:uFillTx/>
                <a:latin typeface="Arial"/>
                <a:ea typeface="Arial"/>
                <a:cs typeface="Arial"/>
                <a:sym typeface="Arial"/>
              </a:rPr>
              <a:t>Human Capital Category</a:t>
            </a:r>
          </a:p>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r>
              <a:rPr kumimoji="0" lang="en-US" sz="1800" b="0" i="0" u="none" strike="noStrike" kern="0" cap="none" spc="0" normalizeH="0" baseline="0" noProof="0" dirty="0">
                <a:ln>
                  <a:noFill/>
                </a:ln>
                <a:solidFill>
                  <a:schemeClr val="dk1"/>
                </a:solidFill>
                <a:effectLst/>
                <a:uLnTx/>
                <a:uFillTx/>
                <a:latin typeface="Arial"/>
                <a:ea typeface="Arial"/>
                <a:cs typeface="Arial"/>
                <a:sym typeface="Arial"/>
              </a:rPr>
              <a:t> </a:t>
            </a:r>
          </a:p>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r>
              <a:rPr kumimoji="0" lang="en-US" sz="2400" b="0" i="0" u="none" strike="noStrike" kern="0" cap="none" spc="0" normalizeH="0" baseline="0" noProof="0" dirty="0">
                <a:ln>
                  <a:noFill/>
                </a:ln>
                <a:solidFill>
                  <a:schemeClr val="dk1"/>
                </a:solidFill>
                <a:effectLst/>
                <a:uLnTx/>
                <a:uFillTx/>
                <a:latin typeface="Arial"/>
                <a:ea typeface="Arial"/>
                <a:cs typeface="Arial"/>
                <a:sym typeface="Arial"/>
              </a:rPr>
              <a:t>Jennifer Jackson</a:t>
            </a:r>
          </a:p>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r>
              <a:rPr kumimoji="0" lang="en-US" sz="2300" b="0" i="0" u="none" strike="noStrike" kern="0" cap="none" spc="0" normalizeH="0" baseline="0" noProof="0" dirty="0">
                <a:ln>
                  <a:noFill/>
                </a:ln>
                <a:solidFill>
                  <a:schemeClr val="dk1"/>
                </a:solidFill>
                <a:effectLst/>
                <a:uLnTx/>
                <a:uFillTx/>
                <a:latin typeface="Arial"/>
                <a:ea typeface="Arial"/>
                <a:cs typeface="Arial"/>
                <a:sym typeface="Arial"/>
              </a:rPr>
              <a:t>Supervisory Business Development Specialist</a:t>
            </a:r>
          </a:p>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r>
              <a:rPr kumimoji="0" lang="en-US" sz="2400" b="0" i="0" u="none" strike="noStrike" kern="0" cap="none" spc="0" normalizeH="0" baseline="0" noProof="0" dirty="0">
                <a:ln>
                  <a:noFill/>
                </a:ln>
                <a:solidFill>
                  <a:schemeClr val="dk1"/>
                </a:solidFill>
                <a:effectLst/>
                <a:uLnTx/>
                <a:uFillTx/>
                <a:latin typeface="Arial"/>
                <a:ea typeface="Arial"/>
                <a:cs typeface="Arial"/>
                <a:sym typeface="Arial"/>
              </a:rPr>
              <a:t>Jennifer.Jackson@gsa.gov</a:t>
            </a:r>
            <a:endParaRPr kumimoji="0" lang="en-US" sz="2400" b="1" i="0" u="none" strike="noStrike" kern="0" cap="none" spc="0" normalizeH="0" baseline="0" noProof="0" dirty="0">
              <a:ln>
                <a:noFill/>
              </a:ln>
              <a:solidFill>
                <a:srgbClr val="0B5394"/>
              </a:solidFill>
              <a:effectLst/>
              <a:uLnTx/>
              <a:uFillTx/>
              <a:latin typeface="Arial"/>
              <a:ea typeface="Arial"/>
              <a:cs typeface="Arial"/>
              <a:sym typeface="Arial"/>
            </a:endParaRPr>
          </a:p>
          <a:p>
            <a:pPr marL="22860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35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3900" b="1" dirty="0"/>
              <a:t>MAS Subcategories</a:t>
            </a:r>
            <a:endParaRPr sz="3900" b="1" dirty="0"/>
          </a:p>
        </p:txBody>
      </p:sp>
      <p:pic>
        <p:nvPicPr>
          <p:cNvPr id="144" name="Google Shape;144;p25">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12800" y="274624"/>
            <a:ext cx="9143999" cy="5698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a:t>C</a:t>
            </a:r>
            <a:endParaRPr/>
          </a:p>
        </p:txBody>
      </p:sp>
      <p:pic>
        <p:nvPicPr>
          <p:cNvPr id="151" name="Google Shape;151;p26">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85200" y="274625"/>
            <a:ext cx="9144000" cy="57476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US" sz="3900" b="1">
                <a:solidFill>
                  <a:srgbClr val="0B5394"/>
                </a:solidFill>
              </a:rPr>
              <a:t>MAS Notes</a:t>
            </a:r>
            <a:endParaRPr sz="3900" b="1" i="0" u="none" strike="noStrike" cap="none">
              <a:solidFill>
                <a:srgbClr val="0B5394"/>
              </a:solidFill>
            </a:endParaRPr>
          </a:p>
        </p:txBody>
      </p:sp>
      <p:sp>
        <p:nvSpPr>
          <p:cNvPr id="157" name="Google Shape;157;p27"/>
          <p:cNvSpPr txBox="1">
            <a:spLocks noGrp="1"/>
          </p:cNvSpPr>
          <p:nvPr>
            <p:ph type="sldNum" idx="12"/>
          </p:nvPr>
        </p:nvSpPr>
        <p:spPr>
          <a:xfrm>
            <a:off x="6400800" y="6215063"/>
            <a:ext cx="1828800" cy="428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r>
              <a:rPr lang="en-US">
                <a:solidFill>
                  <a:schemeClr val="lt1"/>
                </a:solidFill>
                <a:latin typeface="Arial"/>
                <a:ea typeface="Arial"/>
                <a:cs typeface="Arial"/>
                <a:sym typeface="Arial"/>
              </a:rPr>
              <a:t>2</a:t>
            </a:r>
            <a:endParaRPr>
              <a:solidFill>
                <a:schemeClr val="lt1"/>
              </a:solidFill>
              <a:latin typeface="Arial"/>
              <a:ea typeface="Arial"/>
              <a:cs typeface="Arial"/>
              <a:sym typeface="Arial"/>
            </a:endParaRPr>
          </a:p>
        </p:txBody>
      </p:sp>
      <p:sp>
        <p:nvSpPr>
          <p:cNvPr id="158" name="Google Shape;158;p27"/>
          <p:cNvSpPr txBox="1">
            <a:spLocks noGrp="1"/>
          </p:cNvSpPr>
          <p:nvPr>
            <p:ph type="body" idx="1"/>
          </p:nvPr>
        </p:nvSpPr>
        <p:spPr>
          <a:xfrm>
            <a:off x="457200" y="1600200"/>
            <a:ext cx="8229600" cy="3987300"/>
          </a:xfrm>
          <a:prstGeom prst="rect">
            <a:avLst/>
          </a:prstGeom>
          <a:noFill/>
          <a:ln>
            <a:noFill/>
          </a:ln>
        </p:spPr>
        <p:txBody>
          <a:bodyPr spcFirstLastPara="1" wrap="square" lIns="91425" tIns="45700" rIns="91425" bIns="45700" anchor="t" anchorCtr="0">
            <a:noAutofit/>
          </a:bodyPr>
          <a:lstStyle/>
          <a:p>
            <a:pPr marL="457200" lvl="0" indent="-387350" algn="l" rtl="0">
              <a:lnSpc>
                <a:spcPct val="100000"/>
              </a:lnSpc>
              <a:spcBef>
                <a:spcPts val="0"/>
              </a:spcBef>
              <a:spcAft>
                <a:spcPts val="0"/>
              </a:spcAft>
              <a:buClr>
                <a:schemeClr val="dk1"/>
              </a:buClr>
              <a:buSzPts val="2500"/>
              <a:buChar char="-"/>
            </a:pPr>
            <a:r>
              <a:rPr lang="en-US" sz="2500" b="1">
                <a:solidFill>
                  <a:schemeClr val="dk1"/>
                </a:solidFill>
              </a:rPr>
              <a:t>Max Ordering Threshold</a:t>
            </a:r>
            <a:endParaRPr sz="2500" b="1">
              <a:solidFill>
                <a:schemeClr val="dk1"/>
              </a:solidFill>
            </a:endParaRPr>
          </a:p>
          <a:p>
            <a:pPr marL="457200" lvl="0" indent="-387350" algn="l" rtl="0">
              <a:lnSpc>
                <a:spcPct val="100000"/>
              </a:lnSpc>
              <a:spcBef>
                <a:spcPts val="0"/>
              </a:spcBef>
              <a:spcAft>
                <a:spcPts val="0"/>
              </a:spcAft>
              <a:buClr>
                <a:schemeClr val="dk1"/>
              </a:buClr>
              <a:buSzPts val="2500"/>
              <a:buChar char="-"/>
            </a:pPr>
            <a:r>
              <a:rPr lang="en-US" sz="2500" b="1">
                <a:solidFill>
                  <a:schemeClr val="dk1"/>
                </a:solidFill>
              </a:rPr>
              <a:t>NAICS vs. SIN</a:t>
            </a:r>
            <a:endParaRPr sz="2500" b="1">
              <a:solidFill>
                <a:schemeClr val="dk1"/>
              </a:solidFill>
            </a:endParaRPr>
          </a:p>
          <a:p>
            <a:pPr marL="914400" lvl="1" indent="-387350" algn="l" rtl="0">
              <a:lnSpc>
                <a:spcPct val="100000"/>
              </a:lnSpc>
              <a:spcBef>
                <a:spcPts val="0"/>
              </a:spcBef>
              <a:spcAft>
                <a:spcPts val="0"/>
              </a:spcAft>
              <a:buClr>
                <a:schemeClr val="dk1"/>
              </a:buClr>
              <a:buSzPts val="2500"/>
              <a:buChar char="-"/>
            </a:pPr>
            <a:r>
              <a:rPr lang="en-US" sz="2500">
                <a:solidFill>
                  <a:schemeClr val="dk1"/>
                </a:solidFill>
              </a:rPr>
              <a:t>SINs are </a:t>
            </a:r>
            <a:r>
              <a:rPr lang="en-US" sz="2500" u="sng">
                <a:solidFill>
                  <a:schemeClr val="dk1"/>
                </a:solidFill>
              </a:rPr>
              <a:t>NOT</a:t>
            </a:r>
            <a:r>
              <a:rPr lang="en-US" sz="2500">
                <a:solidFill>
                  <a:schemeClr val="dk1"/>
                </a:solidFill>
              </a:rPr>
              <a:t> NAICS</a:t>
            </a:r>
            <a:endParaRPr sz="2500">
              <a:solidFill>
                <a:schemeClr val="dk1"/>
              </a:solidFill>
            </a:endParaRPr>
          </a:p>
          <a:p>
            <a:pPr marL="1371600" lvl="2" indent="-387350" algn="l" rtl="0">
              <a:lnSpc>
                <a:spcPct val="100000"/>
              </a:lnSpc>
              <a:spcBef>
                <a:spcPts val="0"/>
              </a:spcBef>
              <a:spcAft>
                <a:spcPts val="0"/>
              </a:spcAft>
              <a:buClr>
                <a:schemeClr val="dk1"/>
              </a:buClr>
              <a:buSzPts val="2500"/>
              <a:buChar char="-"/>
            </a:pPr>
            <a:r>
              <a:rPr lang="en-US" sz="2500">
                <a:solidFill>
                  <a:schemeClr val="dk1"/>
                </a:solidFill>
              </a:rPr>
              <a:t>They’re NAICS-based to help buyers find the vendors that have experience/items in that SIN’s scope</a:t>
            </a:r>
            <a:endParaRPr sz="2500">
              <a:solidFill>
                <a:schemeClr val="dk1"/>
              </a:solidFill>
            </a:endParaRPr>
          </a:p>
          <a:p>
            <a:pPr marL="914400" lvl="1" indent="-387350" algn="l" rtl="0">
              <a:lnSpc>
                <a:spcPct val="100000"/>
              </a:lnSpc>
              <a:spcBef>
                <a:spcPts val="0"/>
              </a:spcBef>
              <a:spcAft>
                <a:spcPts val="0"/>
              </a:spcAft>
              <a:buClr>
                <a:schemeClr val="dk1"/>
              </a:buClr>
              <a:buSzPts val="2500"/>
              <a:buChar char="-"/>
            </a:pPr>
            <a:r>
              <a:rPr lang="en-US" sz="2500">
                <a:solidFill>
                  <a:schemeClr val="dk1"/>
                </a:solidFill>
              </a:rPr>
              <a:t>You only have 1 NAICS, at the contract-level</a:t>
            </a:r>
            <a:endParaRPr sz="2500">
              <a:solidFill>
                <a:schemeClr val="dk1"/>
              </a:solidFill>
            </a:endParaRPr>
          </a:p>
          <a:p>
            <a:pPr marL="1371600" lvl="2" indent="-387350" algn="l" rtl="0">
              <a:lnSpc>
                <a:spcPct val="100000"/>
              </a:lnSpc>
              <a:spcBef>
                <a:spcPts val="0"/>
              </a:spcBef>
              <a:spcAft>
                <a:spcPts val="0"/>
              </a:spcAft>
              <a:buClr>
                <a:schemeClr val="dk1"/>
              </a:buClr>
              <a:buSzPts val="2500"/>
              <a:buChar char="-"/>
            </a:pPr>
            <a:r>
              <a:rPr lang="en-US" sz="2500">
                <a:solidFill>
                  <a:schemeClr val="dk1"/>
                </a:solidFill>
              </a:rPr>
              <a:t>Life of the contract</a:t>
            </a:r>
            <a:endParaRPr sz="2500">
              <a:solidFill>
                <a:schemeClr val="dk1"/>
              </a:solidFill>
            </a:endParaRPr>
          </a:p>
          <a:p>
            <a:pPr marL="1371600" lvl="2" indent="-387350" algn="l" rtl="0">
              <a:lnSpc>
                <a:spcPct val="100000"/>
              </a:lnSpc>
              <a:spcBef>
                <a:spcPts val="0"/>
              </a:spcBef>
              <a:spcAft>
                <a:spcPts val="0"/>
              </a:spcAft>
              <a:buClr>
                <a:schemeClr val="dk1"/>
              </a:buClr>
              <a:buSzPts val="2500"/>
              <a:buChar char="-"/>
            </a:pPr>
            <a:r>
              <a:rPr lang="en-US" sz="2500">
                <a:solidFill>
                  <a:schemeClr val="dk1"/>
                </a:solidFill>
              </a:rPr>
              <a:t>Sole determinant for SB status</a:t>
            </a:r>
            <a:endParaRPr sz="2500">
              <a:solidFill>
                <a:schemeClr val="dk1"/>
              </a:solidFill>
            </a:endParaRPr>
          </a:p>
          <a:p>
            <a:pPr marL="914400" lvl="1" indent="-387350" algn="l" rtl="0">
              <a:lnSpc>
                <a:spcPct val="100000"/>
              </a:lnSpc>
              <a:spcBef>
                <a:spcPts val="0"/>
              </a:spcBef>
              <a:spcAft>
                <a:spcPts val="0"/>
              </a:spcAft>
              <a:buClr>
                <a:schemeClr val="dk1"/>
              </a:buClr>
              <a:buSzPts val="2500"/>
              <a:buChar char="-"/>
            </a:pPr>
            <a:r>
              <a:rPr lang="en-US" sz="2500">
                <a:solidFill>
                  <a:schemeClr val="dk1"/>
                </a:solidFill>
              </a:rPr>
              <a:t>Customer only selects PSC at award, NAICS is automatically populated regardless of SIN</a:t>
            </a:r>
            <a:endParaRPr sz="2500">
              <a:solidFill>
                <a:schemeClr val="dk1"/>
              </a:solidFill>
            </a:endParaRPr>
          </a:p>
          <a:p>
            <a:pPr marL="0" marR="0" lvl="0" indent="0" algn="l" rtl="0">
              <a:lnSpc>
                <a:spcPct val="100000"/>
              </a:lnSpc>
              <a:spcBef>
                <a:spcPts val="1000"/>
              </a:spcBef>
              <a:spcAft>
                <a:spcPts val="0"/>
              </a:spcAft>
              <a:buSzPts val="2000"/>
              <a:buNone/>
            </a:pPr>
            <a:endParaRPr sz="2400">
              <a:solidFill>
                <a:schemeClr val="dk1"/>
              </a:solidFill>
              <a:latin typeface="Calibri"/>
              <a:ea typeface="Calibri"/>
              <a:cs typeface="Calibri"/>
              <a:sym typeface="Calibri"/>
            </a:endParaRPr>
          </a:p>
          <a:p>
            <a:pPr marL="457200" marR="0" lvl="0" indent="0" algn="l" rtl="0">
              <a:lnSpc>
                <a:spcPct val="100000"/>
              </a:lnSpc>
              <a:spcBef>
                <a:spcPts val="1000"/>
              </a:spcBef>
              <a:spcAft>
                <a:spcPts val="1000"/>
              </a:spcAft>
              <a:buSzPts val="2000"/>
              <a:buNone/>
            </a:pPr>
            <a:r>
              <a:rPr lang="en-US" sz="24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sz="3900" b="1">
                <a:solidFill>
                  <a:srgbClr val="0B5394"/>
                </a:solidFill>
              </a:rPr>
              <a:t>Opportunity</a:t>
            </a:r>
            <a:endParaRPr sz="3900" b="1">
              <a:solidFill>
                <a:srgbClr val="0B5394"/>
              </a:solidFill>
            </a:endParaRPr>
          </a:p>
        </p:txBody>
      </p:sp>
      <p:pic>
        <p:nvPicPr>
          <p:cNvPr id="165" name="Google Shape;165;p28">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323850" y="1214025"/>
            <a:ext cx="6125525" cy="3681825"/>
          </a:xfrm>
          <a:prstGeom prst="rect">
            <a:avLst/>
          </a:prstGeom>
          <a:noFill/>
          <a:ln>
            <a:noFill/>
          </a:ln>
        </p:spPr>
      </p:pic>
      <p:sp>
        <p:nvSpPr>
          <p:cNvPr id="166" name="Google Shape;166;p28"/>
          <p:cNvSpPr txBox="1"/>
          <p:nvPr/>
        </p:nvSpPr>
        <p:spPr>
          <a:xfrm>
            <a:off x="6449375" y="1470850"/>
            <a:ext cx="2704200" cy="2986200"/>
          </a:xfrm>
          <a:prstGeom prst="rect">
            <a:avLst/>
          </a:prstGeom>
          <a:noFill/>
          <a:ln>
            <a:noFill/>
          </a:ln>
        </p:spPr>
        <p:txBody>
          <a:bodyPr spcFirstLastPara="1" wrap="square" lIns="91425" tIns="91425" rIns="91425" bIns="91425" anchor="t" anchorCtr="0">
            <a:spAutoFit/>
          </a:bodyPr>
          <a:lstStyle/>
          <a:p>
            <a:pPr marL="45720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B5394"/>
                </a:solidFill>
                <a:latin typeface="Arial"/>
                <a:ea typeface="Arial"/>
                <a:cs typeface="Arial"/>
                <a:sym typeface="Arial"/>
              </a:rPr>
              <a:t>TOP 5 CUSTOMERS</a:t>
            </a:r>
            <a:br>
              <a:rPr lang="en-US"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DEPARTMENT OF HOMELAND SECURITY</a:t>
            </a:r>
            <a:endParaRPr sz="1400" b="0"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DEPARTMENT OF VETERANS AFFAIRS</a:t>
            </a:r>
            <a:endParaRPr sz="1400" b="0"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DEPARTMENT OF AGRICULTURE</a:t>
            </a:r>
            <a:endParaRPr sz="1400" b="0"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DEPARTMENT OF AIR FORCE</a:t>
            </a:r>
            <a:endParaRPr sz="1400" b="0"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DEPARTMENT OF ARMY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sz="3900" b="1">
                <a:solidFill>
                  <a:srgbClr val="0B5394"/>
                </a:solidFill>
              </a:rPr>
              <a:t>Readiness</a:t>
            </a:r>
            <a:endParaRPr sz="3900" b="1">
              <a:solidFill>
                <a:srgbClr val="0B5394"/>
              </a:solidFill>
            </a:endParaRPr>
          </a:p>
        </p:txBody>
      </p:sp>
      <p:sp>
        <p:nvSpPr>
          <p:cNvPr id="173" name="Google Shape;173;p29"/>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2000"/>
              <a:buNone/>
            </a:pPr>
            <a:r>
              <a:rPr lang="en-US" sz="2500"/>
              <a:t>Understand the scope, requirements, and commitment</a:t>
            </a:r>
            <a:br>
              <a:rPr lang="en-US" sz="2500"/>
            </a:br>
            <a:br>
              <a:rPr lang="en-US" sz="2500"/>
            </a:br>
            <a:r>
              <a:rPr lang="en-US" sz="2500"/>
              <a:t>Consider:</a:t>
            </a:r>
            <a:endParaRPr sz="2500"/>
          </a:p>
          <a:p>
            <a:pPr marL="0" lvl="0" indent="0" algn="l" rtl="0">
              <a:lnSpc>
                <a:spcPct val="100000"/>
              </a:lnSpc>
              <a:spcBef>
                <a:spcPts val="400"/>
              </a:spcBef>
              <a:spcAft>
                <a:spcPts val="0"/>
              </a:spcAft>
              <a:buSzPts val="2000"/>
              <a:buNone/>
            </a:pPr>
            <a:r>
              <a:rPr lang="en-US" sz="2500"/>
              <a:t> • Does market research show that federal, state, and local governments are buying the types of products and services that your company wants to offer? </a:t>
            </a:r>
            <a:br>
              <a:rPr lang="en-US" sz="2500"/>
            </a:br>
            <a:r>
              <a:rPr lang="en-US" sz="2500"/>
              <a:t>• Have you been in business for at least two years and have two years of financial statements to support this? </a:t>
            </a:r>
            <a:br>
              <a:rPr lang="en-US" sz="2500"/>
            </a:br>
            <a:r>
              <a:rPr lang="en-US" sz="2500"/>
              <a:t>• Do you have evidence of successful past performance? </a:t>
            </a:r>
            <a:br>
              <a:rPr lang="en-US" sz="2500"/>
            </a:br>
            <a:r>
              <a:rPr lang="en-US" sz="2500"/>
              <a:t>• Do you have the resources to market your commercial products and services after the award of the contract? </a:t>
            </a:r>
            <a:endParaRPr sz="25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sz="3900" b="1">
                <a:solidFill>
                  <a:srgbClr val="0B5394"/>
                </a:solidFill>
              </a:rPr>
              <a:t>Readiness</a:t>
            </a:r>
            <a:endParaRPr sz="3900" b="1">
              <a:solidFill>
                <a:srgbClr val="0B5394"/>
              </a:solidFill>
            </a:endParaRPr>
          </a:p>
        </p:txBody>
      </p:sp>
      <p:sp>
        <p:nvSpPr>
          <p:cNvPr id="180" name="Google Shape;180;p3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2000"/>
              <a:buNone/>
            </a:pPr>
            <a:r>
              <a:rPr lang="en-US" sz="2500"/>
              <a:t>If no, consider:</a:t>
            </a:r>
            <a:br>
              <a:rPr lang="en-US" sz="2500"/>
            </a:br>
            <a:endParaRPr sz="2500"/>
          </a:p>
          <a:p>
            <a:pPr marL="457200" lvl="0" indent="-387350" algn="l" rtl="0">
              <a:lnSpc>
                <a:spcPct val="100000"/>
              </a:lnSpc>
              <a:spcBef>
                <a:spcPts val="400"/>
              </a:spcBef>
              <a:spcAft>
                <a:spcPts val="0"/>
              </a:spcAft>
              <a:buSzPts val="2500"/>
              <a:buChar char="•"/>
            </a:pPr>
            <a:r>
              <a:rPr lang="en-US" sz="2500"/>
              <a:t>Subcontracting</a:t>
            </a:r>
            <a:endParaRPr sz="2500"/>
          </a:p>
          <a:p>
            <a:pPr marL="457200" lvl="0" indent="-387350" algn="l" rtl="0">
              <a:lnSpc>
                <a:spcPct val="100000"/>
              </a:lnSpc>
              <a:spcBef>
                <a:spcPts val="0"/>
              </a:spcBef>
              <a:spcAft>
                <a:spcPts val="0"/>
              </a:spcAft>
              <a:buSzPts val="2500"/>
              <a:buChar char="•"/>
            </a:pPr>
            <a:r>
              <a:rPr lang="en-US" sz="2500"/>
              <a:t>Open Market Opportunities</a:t>
            </a:r>
            <a:endParaRPr sz="2500"/>
          </a:p>
          <a:p>
            <a:pPr marL="457200" lvl="0" indent="-387350" algn="l" rtl="0">
              <a:lnSpc>
                <a:spcPct val="100000"/>
              </a:lnSpc>
              <a:spcBef>
                <a:spcPts val="0"/>
              </a:spcBef>
              <a:spcAft>
                <a:spcPts val="0"/>
              </a:spcAft>
              <a:buSzPts val="2500"/>
              <a:buChar char="•"/>
            </a:pPr>
            <a:r>
              <a:rPr lang="en-US" sz="2500"/>
              <a:t>Other Agency MACs</a:t>
            </a:r>
            <a:endParaRPr sz="2500"/>
          </a:p>
          <a:p>
            <a:pPr marL="457200" lvl="0" indent="-387350" algn="l" rtl="0">
              <a:lnSpc>
                <a:spcPct val="100000"/>
              </a:lnSpc>
              <a:spcBef>
                <a:spcPts val="0"/>
              </a:spcBef>
              <a:spcAft>
                <a:spcPts val="0"/>
              </a:spcAft>
              <a:buSzPts val="2500"/>
              <a:buChar char="•"/>
            </a:pPr>
            <a:r>
              <a:rPr lang="en-US" sz="2500"/>
              <a:t>Reconsidering at a later time</a:t>
            </a:r>
            <a:endParaRPr sz="2500"/>
          </a:p>
          <a:p>
            <a:pPr marL="0" lvl="0" indent="0" algn="l" rtl="0">
              <a:lnSpc>
                <a:spcPct val="100000"/>
              </a:lnSpc>
              <a:spcBef>
                <a:spcPts val="400"/>
              </a:spcBef>
              <a:spcAft>
                <a:spcPts val="0"/>
              </a:spcAft>
              <a:buSzPts val="2000"/>
              <a:buNone/>
            </a:pPr>
            <a:endParaRPr sz="2500"/>
          </a:p>
          <a:p>
            <a:pPr marL="0" lvl="0" indent="0" algn="l" rtl="0">
              <a:lnSpc>
                <a:spcPct val="100000"/>
              </a:lnSpc>
              <a:spcBef>
                <a:spcPts val="400"/>
              </a:spcBef>
              <a:spcAft>
                <a:spcPts val="0"/>
              </a:spcAft>
              <a:buSzPts val="2000"/>
              <a:buNone/>
            </a:pPr>
            <a:r>
              <a:rPr lang="en-US" sz="2500"/>
              <a:t>More than 90% of government procurements are not made through MAS!</a:t>
            </a:r>
            <a:endParaRPr sz="25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sz="3900" b="1">
                <a:solidFill>
                  <a:srgbClr val="0B5394"/>
                </a:solidFill>
              </a:rPr>
              <a:t>Schedule Offers</a:t>
            </a:r>
            <a:endParaRPr sz="3900" b="1">
              <a:solidFill>
                <a:srgbClr val="0B5394"/>
              </a:solidFill>
            </a:endParaRPr>
          </a:p>
        </p:txBody>
      </p:sp>
      <p:sp>
        <p:nvSpPr>
          <p:cNvPr id="187" name="Google Shape;187;p31"/>
          <p:cNvSpPr txBox="1">
            <a:spLocks noGrp="1"/>
          </p:cNvSpPr>
          <p:nvPr>
            <p:ph type="body" idx="1"/>
          </p:nvPr>
        </p:nvSpPr>
        <p:spPr>
          <a:xfrm>
            <a:off x="372000" y="1417625"/>
            <a:ext cx="8229600" cy="452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000"/>
              <a:buNone/>
            </a:pPr>
            <a:r>
              <a:rPr lang="en-US" sz="2500"/>
              <a:t>Understand the MAS Solicitation: </a:t>
            </a:r>
            <a:endParaRPr sz="2500"/>
          </a:p>
          <a:p>
            <a:pPr marL="457200" lvl="0" indent="-387350" algn="l" rtl="0">
              <a:lnSpc>
                <a:spcPct val="100000"/>
              </a:lnSpc>
              <a:spcBef>
                <a:spcPts val="0"/>
              </a:spcBef>
              <a:spcAft>
                <a:spcPts val="0"/>
              </a:spcAft>
              <a:buSzPts val="2500"/>
              <a:buChar char="•"/>
            </a:pPr>
            <a:r>
              <a:rPr lang="en-US" sz="2500"/>
              <a:t>Download, </a:t>
            </a:r>
            <a:endParaRPr sz="2500"/>
          </a:p>
          <a:p>
            <a:pPr marL="457200" lvl="0" indent="-387350" algn="l" rtl="0">
              <a:lnSpc>
                <a:spcPct val="100000"/>
              </a:lnSpc>
              <a:spcBef>
                <a:spcPts val="0"/>
              </a:spcBef>
              <a:spcAft>
                <a:spcPts val="0"/>
              </a:spcAft>
              <a:buSzPts val="2500"/>
              <a:buChar char="•"/>
            </a:pPr>
            <a:r>
              <a:rPr lang="en-US" sz="2500"/>
              <a:t>Read, and </a:t>
            </a:r>
            <a:endParaRPr sz="2500"/>
          </a:p>
          <a:p>
            <a:pPr marL="457200" lvl="0" indent="-387350" algn="l" rtl="0">
              <a:lnSpc>
                <a:spcPct val="100000"/>
              </a:lnSpc>
              <a:spcBef>
                <a:spcPts val="0"/>
              </a:spcBef>
              <a:spcAft>
                <a:spcPts val="0"/>
              </a:spcAft>
              <a:buSzPts val="2500"/>
              <a:buChar char="•"/>
            </a:pPr>
            <a:r>
              <a:rPr lang="en-US" sz="2500"/>
              <a:t>Understand </a:t>
            </a:r>
            <a:endParaRPr sz="2500"/>
          </a:p>
          <a:p>
            <a:pPr marL="0" lvl="0" indent="0" algn="l" rtl="0">
              <a:lnSpc>
                <a:spcPct val="100000"/>
              </a:lnSpc>
              <a:spcBef>
                <a:spcPts val="0"/>
              </a:spcBef>
              <a:spcAft>
                <a:spcPts val="0"/>
              </a:spcAft>
              <a:buSzPts val="2000"/>
              <a:buNone/>
            </a:pPr>
            <a:endParaRPr sz="2500"/>
          </a:p>
          <a:p>
            <a:pPr marL="0" lvl="0" indent="0" algn="l" rtl="0">
              <a:lnSpc>
                <a:spcPct val="100000"/>
              </a:lnSpc>
              <a:spcBef>
                <a:spcPts val="0"/>
              </a:spcBef>
              <a:spcAft>
                <a:spcPts val="0"/>
              </a:spcAft>
              <a:buSzPts val="2000"/>
              <a:buNone/>
            </a:pPr>
            <a:r>
              <a:rPr lang="en-US" sz="2500"/>
              <a:t>the </a:t>
            </a:r>
            <a:r>
              <a:rPr lang="en-US" sz="2500" i="1"/>
              <a:t>entire</a:t>
            </a:r>
            <a:r>
              <a:rPr lang="en-US" sz="2500"/>
              <a:t> solicitation and applicable category attachment(s). </a:t>
            </a:r>
            <a:br>
              <a:rPr lang="en-US" sz="2500"/>
            </a:br>
            <a:endParaRPr sz="2500"/>
          </a:p>
          <a:p>
            <a:pPr marL="0" lvl="0" indent="0" algn="l" rtl="0">
              <a:lnSpc>
                <a:spcPct val="100000"/>
              </a:lnSpc>
              <a:spcBef>
                <a:spcPts val="0"/>
              </a:spcBef>
              <a:spcAft>
                <a:spcPts val="0"/>
              </a:spcAft>
              <a:buSzPts val="2000"/>
              <a:buNone/>
            </a:pPr>
            <a:r>
              <a:rPr lang="en-US" sz="2500"/>
              <a:t>Pay close attention to Solicitation Provision SCP-FSS-001,  Instructions to Offerors contained within the solicitation.</a:t>
            </a:r>
            <a:endParaRPr sz="2500"/>
          </a:p>
          <a:p>
            <a:pPr marL="0" lvl="0" indent="0" algn="l" rtl="0">
              <a:lnSpc>
                <a:spcPct val="100000"/>
              </a:lnSpc>
              <a:spcBef>
                <a:spcPts val="400"/>
              </a:spcBef>
              <a:spcAft>
                <a:spcPts val="0"/>
              </a:spcAft>
              <a:buSzPts val="2000"/>
              <a:buNone/>
            </a:pPr>
            <a:endParaRPr sz="25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sz="3900" b="1">
                <a:solidFill>
                  <a:srgbClr val="0B5394"/>
                </a:solidFill>
              </a:rPr>
              <a:t>Schedule Offers</a:t>
            </a:r>
            <a:endParaRPr sz="3900" b="1">
              <a:solidFill>
                <a:srgbClr val="0B5394"/>
              </a:solidFill>
            </a:endParaRPr>
          </a:p>
        </p:txBody>
      </p:sp>
      <p:sp>
        <p:nvSpPr>
          <p:cNvPr id="194" name="Google Shape;194;p32"/>
          <p:cNvSpPr txBox="1">
            <a:spLocks noGrp="1"/>
          </p:cNvSpPr>
          <p:nvPr>
            <p:ph type="body" idx="1"/>
          </p:nvPr>
        </p:nvSpPr>
        <p:spPr>
          <a:xfrm>
            <a:off x="372000" y="1417625"/>
            <a:ext cx="8229600" cy="4526100"/>
          </a:xfrm>
          <a:prstGeom prst="rect">
            <a:avLst/>
          </a:prstGeom>
          <a:noFill/>
          <a:ln>
            <a:noFill/>
          </a:ln>
        </p:spPr>
        <p:txBody>
          <a:bodyPr spcFirstLastPara="1" wrap="square" lIns="91425" tIns="45700" rIns="91425" bIns="45700" anchor="t" anchorCtr="0">
            <a:noAutofit/>
          </a:bodyPr>
          <a:lstStyle/>
          <a:p>
            <a:pPr marL="457200" lvl="0" indent="-387350" algn="l" rtl="0">
              <a:lnSpc>
                <a:spcPct val="100000"/>
              </a:lnSpc>
              <a:spcBef>
                <a:spcPts val="0"/>
              </a:spcBef>
              <a:spcAft>
                <a:spcPts val="0"/>
              </a:spcAft>
              <a:buSzPts val="2500"/>
              <a:buChar char="•"/>
            </a:pPr>
            <a:r>
              <a:rPr lang="en-US" sz="2500"/>
              <a:t>Understand the Scope: </a:t>
            </a:r>
            <a:endParaRPr sz="2500"/>
          </a:p>
          <a:p>
            <a:pPr marL="457200" lvl="0" indent="-387350" algn="l" rtl="0">
              <a:lnSpc>
                <a:spcPct val="100000"/>
              </a:lnSpc>
              <a:spcBef>
                <a:spcPts val="0"/>
              </a:spcBef>
              <a:spcAft>
                <a:spcPts val="0"/>
              </a:spcAft>
              <a:buSzPts val="2500"/>
              <a:buChar char="•"/>
            </a:pPr>
            <a:endParaRPr sz="2500"/>
          </a:p>
          <a:p>
            <a:pPr marL="457200" lvl="0" indent="-387350" algn="l" rtl="0">
              <a:lnSpc>
                <a:spcPct val="100000"/>
              </a:lnSpc>
              <a:spcBef>
                <a:spcPts val="0"/>
              </a:spcBef>
              <a:spcAft>
                <a:spcPts val="0"/>
              </a:spcAft>
              <a:buSzPts val="2500"/>
              <a:buChar char="•"/>
            </a:pPr>
            <a:r>
              <a:rPr lang="en-US" sz="2500"/>
              <a:t>To qualify for a GSA MAS contract, your company must have products or services that fit under a GSA Schedule category, i.e., Special Item Number (SIN). </a:t>
            </a:r>
            <a:br>
              <a:rPr lang="en-US" sz="2500"/>
            </a:br>
            <a:br>
              <a:rPr lang="en-US" sz="2500"/>
            </a:br>
            <a:r>
              <a:rPr lang="en-US" sz="2500"/>
              <a:t>For more information on SINs, visit GSA eLibrary at www.gsaelibrary.gsa.gov. </a:t>
            </a:r>
            <a:endParaRPr sz="2500"/>
          </a:p>
          <a:p>
            <a:pPr marL="0" lvl="0" indent="0" algn="l" rtl="0">
              <a:lnSpc>
                <a:spcPct val="100000"/>
              </a:lnSpc>
              <a:spcBef>
                <a:spcPts val="400"/>
              </a:spcBef>
              <a:spcAft>
                <a:spcPts val="0"/>
              </a:spcAft>
              <a:buSzPts val="2000"/>
              <a:buNone/>
            </a:pPr>
            <a:endParaRPr sz="25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199" name="Google Shape;199;p3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280781" y="1792350"/>
            <a:ext cx="8426798" cy="3782793"/>
          </a:xfrm>
          <a:prstGeom prst="rect">
            <a:avLst/>
          </a:prstGeom>
          <a:noFill/>
          <a:ln>
            <a:noFill/>
          </a:ln>
        </p:spPr>
      </p:pic>
      <p:sp>
        <p:nvSpPr>
          <p:cNvPr id="200" name="Google Shape;200;p33"/>
          <p:cNvSpPr txBox="1">
            <a:spLocks noGrp="1"/>
          </p:cNvSpPr>
          <p:nvPr>
            <p:ph type="sldNum" idx="12"/>
          </p:nvPr>
        </p:nvSpPr>
        <p:spPr>
          <a:xfrm>
            <a:off x="6939213" y="6492875"/>
            <a:ext cx="2057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18</a:t>
            </a:fld>
            <a:endParaRPr/>
          </a:p>
        </p:txBody>
      </p:sp>
      <p:sp>
        <p:nvSpPr>
          <p:cNvPr id="201" name="Google Shape;201;p33"/>
          <p:cNvSpPr txBox="1">
            <a:spLocks noGrp="1"/>
          </p:cNvSpPr>
          <p:nvPr>
            <p:ph type="title" idx="4294967295"/>
          </p:nvPr>
        </p:nvSpPr>
        <p:spPr>
          <a:xfrm>
            <a:off x="280781" y="306125"/>
            <a:ext cx="8351700" cy="5685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
                <a:schemeClr val="lt1"/>
              </a:buClr>
              <a:buSzPts val="3200"/>
              <a:buFont typeface="Arial"/>
              <a:buNone/>
              <a:tabLst/>
              <a:defRPr/>
            </a:pPr>
            <a:r>
              <a:rPr kumimoji="0" lang="en-US" sz="3300" b="1" i="0" u="none" strike="noStrike" kern="0" cap="none" spc="0" normalizeH="0" baseline="0" noProof="0" dirty="0">
                <a:ln>
                  <a:noFill/>
                </a:ln>
                <a:solidFill>
                  <a:srgbClr val="0B5394"/>
                </a:solidFill>
                <a:effectLst/>
                <a:uLnTx/>
                <a:uFillTx/>
                <a:latin typeface="Arial"/>
                <a:ea typeface="Arial"/>
                <a:cs typeface="Arial"/>
                <a:sym typeface="Arial"/>
              </a:rPr>
              <a:t>Federal Procurement Data Systems (FPDS)</a:t>
            </a:r>
          </a:p>
        </p:txBody>
      </p:sp>
      <p:sp>
        <p:nvSpPr>
          <p:cNvPr id="202" name="Google Shape;202;p33"/>
          <p:cNvSpPr/>
          <p:nvPr/>
        </p:nvSpPr>
        <p:spPr>
          <a:xfrm>
            <a:off x="6149900" y="1215075"/>
            <a:ext cx="1819200" cy="695400"/>
          </a:xfrm>
          <a:prstGeom prst="wedgeRoundRectCallout">
            <a:avLst>
              <a:gd name="adj1" fmla="val -20833"/>
              <a:gd name="adj2" fmla="val 62500"/>
              <a:gd name="adj3" fmla="val 0"/>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rgbClr val="FF0000"/>
                </a:solidFill>
                <a:latin typeface="Arial"/>
                <a:ea typeface="Arial"/>
                <a:cs typeface="Arial"/>
                <a:sym typeface="Arial"/>
              </a:rPr>
              <a:t>Click “Advanced Search” to add search terms that will help you refine your search.</a:t>
            </a:r>
            <a:endParaRPr sz="1000" b="1" i="0" u="none" strike="noStrike" cap="none">
              <a:solidFill>
                <a:srgbClr val="FF0000"/>
              </a:solidFill>
              <a:latin typeface="Arial"/>
              <a:ea typeface="Arial"/>
              <a:cs typeface="Arial"/>
              <a:sym typeface="Arial"/>
            </a:endParaRPr>
          </a:p>
        </p:txBody>
      </p:sp>
      <p:sp>
        <p:nvSpPr>
          <p:cNvPr id="203" name="Google Shape;203;p33"/>
          <p:cNvSpPr/>
          <p:nvPr/>
        </p:nvSpPr>
        <p:spPr>
          <a:xfrm>
            <a:off x="383750" y="2546125"/>
            <a:ext cx="1819200" cy="568500"/>
          </a:xfrm>
          <a:prstGeom prst="wedgeRoundRectCallout">
            <a:avLst>
              <a:gd name="adj1" fmla="val -20833"/>
              <a:gd name="adj2" fmla="val 62500"/>
              <a:gd name="adj3" fmla="val 0"/>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rgbClr val="FF0000"/>
                </a:solidFill>
                <a:latin typeface="Arial"/>
                <a:ea typeface="Arial"/>
                <a:cs typeface="Arial"/>
                <a:sym typeface="Arial"/>
              </a:rPr>
              <a:t>See which Departments have the highest # of contract actions </a:t>
            </a:r>
            <a:endParaRPr sz="1000" b="1" i="0" u="none" strike="noStrike" cap="none">
              <a:solidFill>
                <a:srgbClr val="FF0000"/>
              </a:solidFill>
              <a:latin typeface="Arial"/>
              <a:ea typeface="Arial"/>
              <a:cs typeface="Arial"/>
              <a:sym typeface="Arial"/>
            </a:endParaRPr>
          </a:p>
        </p:txBody>
      </p:sp>
      <p:sp>
        <p:nvSpPr>
          <p:cNvPr id="204" name="Google Shape;204;p33"/>
          <p:cNvSpPr/>
          <p:nvPr/>
        </p:nvSpPr>
        <p:spPr>
          <a:xfrm>
            <a:off x="7477376" y="2145004"/>
            <a:ext cx="1155000" cy="406800"/>
          </a:xfrm>
          <a:prstGeom prst="wedgeRoundRectCallout">
            <a:avLst>
              <a:gd name="adj1" fmla="val -20833"/>
              <a:gd name="adj2" fmla="val 62500"/>
              <a:gd name="adj3" fmla="val 0"/>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rgbClr val="FF0000"/>
                </a:solidFill>
                <a:latin typeface="Arial"/>
                <a:ea typeface="Arial"/>
                <a:cs typeface="Arial"/>
                <a:sym typeface="Arial"/>
              </a:rPr>
              <a:t>Download search results here.</a:t>
            </a:r>
            <a:endParaRPr sz="1000" b="1" i="0" u="none" strike="noStrike" cap="none">
              <a:solidFill>
                <a:srgbClr val="FF0000"/>
              </a:solidFill>
              <a:latin typeface="Arial"/>
              <a:ea typeface="Arial"/>
              <a:cs typeface="Arial"/>
              <a:sym typeface="Arial"/>
            </a:endParaRPr>
          </a:p>
        </p:txBody>
      </p:sp>
      <p:sp>
        <p:nvSpPr>
          <p:cNvPr id="205" name="Google Shape;205;p33"/>
          <p:cNvSpPr/>
          <p:nvPr/>
        </p:nvSpPr>
        <p:spPr>
          <a:xfrm>
            <a:off x="7713525" y="2881875"/>
            <a:ext cx="1330800" cy="365100"/>
          </a:xfrm>
          <a:prstGeom prst="wedgeRoundRectCallout">
            <a:avLst>
              <a:gd name="adj1" fmla="val -20833"/>
              <a:gd name="adj2" fmla="val 62500"/>
              <a:gd name="adj3" fmla="val 0"/>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rgbClr val="FF0000"/>
                </a:solidFill>
                <a:latin typeface="Arial"/>
                <a:ea typeface="Arial"/>
                <a:cs typeface="Arial"/>
                <a:sym typeface="Arial"/>
              </a:rPr>
              <a:t>Easily modify your search terms.</a:t>
            </a:r>
            <a:endParaRPr sz="1000" b="1" i="0" u="none" strike="noStrike" cap="none">
              <a:solidFill>
                <a:srgbClr val="FF0000"/>
              </a:solidFill>
              <a:latin typeface="Arial"/>
              <a:ea typeface="Arial"/>
              <a:cs typeface="Arial"/>
              <a:sym typeface="Arial"/>
            </a:endParaRPr>
          </a:p>
        </p:txBody>
      </p:sp>
      <p:sp>
        <p:nvSpPr>
          <p:cNvPr id="206" name="Google Shape;206;p33"/>
          <p:cNvSpPr/>
          <p:nvPr/>
        </p:nvSpPr>
        <p:spPr>
          <a:xfrm>
            <a:off x="7665825" y="4174638"/>
            <a:ext cx="1330800" cy="695400"/>
          </a:xfrm>
          <a:prstGeom prst="wedgeRoundRectCallout">
            <a:avLst>
              <a:gd name="adj1" fmla="val -20833"/>
              <a:gd name="adj2" fmla="val 62500"/>
              <a:gd name="adj3" fmla="val 0"/>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rgbClr val="FF0000"/>
                </a:solidFill>
                <a:latin typeface="Arial"/>
                <a:ea typeface="Arial"/>
                <a:cs typeface="Arial"/>
                <a:sym typeface="Arial"/>
              </a:rPr>
              <a:t>For the most recent contract actions, we’ll sort by “Date Signed”</a:t>
            </a:r>
            <a:endParaRPr sz="1000" b="1" i="0" u="none" strike="noStrike" cap="none">
              <a:solidFill>
                <a:srgbClr val="FF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4"/>
          <p:cNvSpPr txBox="1">
            <a:spLocks noGrp="1"/>
          </p:cNvSpPr>
          <p:nvPr>
            <p:ph type="title" idx="4294967295"/>
          </p:nvPr>
        </p:nvSpPr>
        <p:spPr>
          <a:xfrm>
            <a:off x="1962713" y="231675"/>
            <a:ext cx="5440800" cy="7851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12857"/>
              </a:lnSpc>
              <a:spcBef>
                <a:spcPts val="0"/>
              </a:spcBef>
              <a:spcAft>
                <a:spcPts val="0"/>
              </a:spcAft>
              <a:buClr>
                <a:schemeClr val="dk1"/>
              </a:buClr>
              <a:buSzPts val="3900"/>
              <a:buFont typeface="Arial"/>
              <a:buNone/>
              <a:tabLst/>
              <a:defRPr/>
            </a:pPr>
            <a:r>
              <a:rPr kumimoji="0" lang="en-US" sz="3900" b="1" i="0" u="none" strike="noStrike" kern="0" cap="none" spc="0" normalizeH="0" baseline="0" noProof="0" dirty="0">
                <a:ln>
                  <a:noFill/>
                </a:ln>
                <a:solidFill>
                  <a:srgbClr val="0B5394"/>
                </a:solidFill>
                <a:effectLst/>
                <a:uLnTx/>
                <a:uFillTx/>
                <a:latin typeface="Arial"/>
                <a:ea typeface="Arial"/>
                <a:cs typeface="Arial"/>
                <a:sym typeface="Arial"/>
              </a:rPr>
              <a:t>SAM.gov</a:t>
            </a:r>
            <a:endParaRPr kumimoji="0" lang="en-US" sz="1400" b="0" i="0" u="none" strike="noStrike" kern="0" cap="none" spc="0" normalizeH="0" baseline="0" noProof="0" dirty="0">
              <a:ln>
                <a:noFill/>
              </a:ln>
              <a:solidFill>
                <a:srgbClr val="0B5394"/>
              </a:solidFill>
              <a:effectLst/>
              <a:uLnTx/>
              <a:uFillTx/>
              <a:latin typeface="Arial"/>
              <a:ea typeface="Arial"/>
              <a:cs typeface="Arial"/>
              <a:sym typeface="Arial"/>
            </a:endParaRPr>
          </a:p>
        </p:txBody>
      </p:sp>
      <p:pic>
        <p:nvPicPr>
          <p:cNvPr id="212" name="Google Shape;212;p3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1529825"/>
            <a:ext cx="6554626" cy="2958838"/>
          </a:xfrm>
          <a:prstGeom prst="rect">
            <a:avLst/>
          </a:prstGeom>
          <a:noFill/>
          <a:ln>
            <a:noFill/>
          </a:ln>
        </p:spPr>
      </p:pic>
      <p:sp>
        <p:nvSpPr>
          <p:cNvPr id="213" name="Google Shape;213;p34">
            <a:extLst>
              <a:ext uri="{C183D7F6-B498-43B3-948B-1728B52AA6E4}">
                <adec:decorative xmlns:adec="http://schemas.microsoft.com/office/drawing/2017/decorative" val="1"/>
              </a:ext>
            </a:extLst>
          </p:cNvPr>
          <p:cNvSpPr/>
          <p:nvPr/>
        </p:nvSpPr>
        <p:spPr>
          <a:xfrm>
            <a:off x="157163" y="3507000"/>
            <a:ext cx="576900" cy="144300"/>
          </a:xfrm>
          <a:prstGeom prst="rightArrow">
            <a:avLst>
              <a:gd name="adj1" fmla="val 50000"/>
              <a:gd name="adj2" fmla="val 50000"/>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
        <p:nvSpPr>
          <p:cNvPr id="214" name="Google Shape;214;p34"/>
          <p:cNvSpPr txBox="1"/>
          <p:nvPr/>
        </p:nvSpPr>
        <p:spPr>
          <a:xfrm>
            <a:off x="6554625" y="1400600"/>
            <a:ext cx="2653800" cy="4636200"/>
          </a:xfrm>
          <a:prstGeom prst="rect">
            <a:avLst/>
          </a:prstGeom>
          <a:noFill/>
          <a:ln>
            <a:noFill/>
          </a:ln>
        </p:spPr>
        <p:txBody>
          <a:bodyPr spcFirstLastPara="1" wrap="square" lIns="91425" tIns="45700" rIns="91425" bIns="45700" anchor="t" anchorCtr="0">
            <a:spAutoFit/>
          </a:bodyPr>
          <a:lstStyle/>
          <a:p>
            <a:pPr marL="457200" marR="0" lvl="0" indent="-342900" algn="l" rtl="0">
              <a:lnSpc>
                <a:spcPct val="110000"/>
              </a:lnSpc>
              <a:spcBef>
                <a:spcPts val="0"/>
              </a:spcBef>
              <a:spcAft>
                <a:spcPts val="0"/>
              </a:spcAft>
              <a:buClr>
                <a:srgbClr val="0B5394"/>
              </a:buClr>
              <a:buSzPts val="1800"/>
              <a:buFont typeface="Arial"/>
              <a:buChar char="●"/>
            </a:pPr>
            <a:r>
              <a:rPr lang="en-US" sz="1800" b="0" i="0" u="none" strike="noStrike" cap="none">
                <a:solidFill>
                  <a:srgbClr val="0B5394"/>
                </a:solidFill>
                <a:latin typeface="Arial"/>
                <a:ea typeface="Arial"/>
                <a:cs typeface="Arial"/>
                <a:sym typeface="Arial"/>
              </a:rPr>
              <a:t>FREE</a:t>
            </a:r>
            <a:endParaRPr sz="1800" b="0" i="0" u="none" strike="noStrike" cap="none">
              <a:solidFill>
                <a:srgbClr val="0B5394"/>
              </a:solidFill>
              <a:latin typeface="Arial"/>
              <a:ea typeface="Arial"/>
              <a:cs typeface="Arial"/>
              <a:sym typeface="Arial"/>
            </a:endParaRPr>
          </a:p>
          <a:p>
            <a:pPr marL="457200" marR="0" lvl="0" indent="-342900" algn="l" rtl="0">
              <a:lnSpc>
                <a:spcPct val="110000"/>
              </a:lnSpc>
              <a:spcBef>
                <a:spcPts val="0"/>
              </a:spcBef>
              <a:spcAft>
                <a:spcPts val="0"/>
              </a:spcAft>
              <a:buClr>
                <a:srgbClr val="0B5394"/>
              </a:buClr>
              <a:buSzPts val="1800"/>
              <a:buFont typeface="Arial"/>
              <a:buChar char="●"/>
            </a:pPr>
            <a:r>
              <a:rPr lang="en-US" sz="1800" b="0" i="0" u="none" strike="noStrike" cap="none">
                <a:solidFill>
                  <a:srgbClr val="0B5394"/>
                </a:solidFill>
                <a:latin typeface="Arial"/>
                <a:ea typeface="Arial"/>
                <a:cs typeface="Arial"/>
                <a:sym typeface="Arial"/>
              </a:rPr>
              <a:t>See current open opportunities</a:t>
            </a:r>
            <a:endParaRPr sz="1800" b="0" i="0" u="none" strike="noStrike" cap="none">
              <a:solidFill>
                <a:srgbClr val="0B5394"/>
              </a:solidFill>
              <a:latin typeface="Arial"/>
              <a:ea typeface="Arial"/>
              <a:cs typeface="Arial"/>
              <a:sym typeface="Arial"/>
            </a:endParaRPr>
          </a:p>
          <a:p>
            <a:pPr marL="457200" marR="0" lvl="0" indent="-342900" algn="l" rtl="0">
              <a:lnSpc>
                <a:spcPct val="110000"/>
              </a:lnSpc>
              <a:spcBef>
                <a:spcPts val="0"/>
              </a:spcBef>
              <a:spcAft>
                <a:spcPts val="0"/>
              </a:spcAft>
              <a:buClr>
                <a:srgbClr val="0B5394"/>
              </a:buClr>
              <a:buSzPts val="1800"/>
              <a:buFont typeface="Arial"/>
              <a:buChar char="●"/>
            </a:pPr>
            <a:r>
              <a:rPr lang="en-US" sz="1800" b="0" i="0" u="none" strike="noStrike" cap="none">
                <a:solidFill>
                  <a:srgbClr val="0B5394"/>
                </a:solidFill>
                <a:latin typeface="Arial"/>
                <a:ea typeface="Arial"/>
                <a:cs typeface="Arial"/>
                <a:sym typeface="Arial"/>
              </a:rPr>
              <a:t>Set search alerts</a:t>
            </a:r>
            <a:endParaRPr sz="1800" b="0" i="0" u="none" strike="noStrike" cap="none">
              <a:solidFill>
                <a:srgbClr val="0B5394"/>
              </a:solidFill>
              <a:latin typeface="Arial"/>
              <a:ea typeface="Arial"/>
              <a:cs typeface="Arial"/>
              <a:sym typeface="Arial"/>
            </a:endParaRPr>
          </a:p>
          <a:p>
            <a:pPr marL="457200" marR="0" lvl="0" indent="-342900" algn="l" rtl="0">
              <a:lnSpc>
                <a:spcPct val="110000"/>
              </a:lnSpc>
              <a:spcBef>
                <a:spcPts val="0"/>
              </a:spcBef>
              <a:spcAft>
                <a:spcPts val="0"/>
              </a:spcAft>
              <a:buClr>
                <a:srgbClr val="0B5394"/>
              </a:buClr>
              <a:buSzPts val="1800"/>
              <a:buFont typeface="Arial"/>
              <a:buChar char="●"/>
            </a:pPr>
            <a:r>
              <a:rPr lang="en-US" sz="1800" b="0" i="0" u="none" strike="noStrike" cap="none">
                <a:solidFill>
                  <a:srgbClr val="0B5394"/>
                </a:solidFill>
                <a:latin typeface="Arial"/>
                <a:ea typeface="Arial"/>
                <a:cs typeface="Arial"/>
                <a:sym typeface="Arial"/>
              </a:rPr>
              <a:t>Read prior solicitations</a:t>
            </a:r>
            <a:endParaRPr sz="1800" b="0" i="0" u="none" strike="noStrike" cap="none">
              <a:solidFill>
                <a:srgbClr val="0B5394"/>
              </a:solidFill>
              <a:latin typeface="Arial"/>
              <a:ea typeface="Arial"/>
              <a:cs typeface="Arial"/>
              <a:sym typeface="Arial"/>
            </a:endParaRPr>
          </a:p>
          <a:p>
            <a:pPr marL="457200" marR="0" lvl="0" indent="-342900" algn="l" rtl="0">
              <a:lnSpc>
                <a:spcPct val="110000"/>
              </a:lnSpc>
              <a:spcBef>
                <a:spcPts val="0"/>
              </a:spcBef>
              <a:spcAft>
                <a:spcPts val="0"/>
              </a:spcAft>
              <a:buClr>
                <a:srgbClr val="0B5394"/>
              </a:buClr>
              <a:buSzPts val="1800"/>
              <a:buFont typeface="Arial"/>
              <a:buChar char="●"/>
            </a:pPr>
            <a:r>
              <a:rPr lang="en-US" sz="1800" b="0" i="0" u="none" strike="noStrike" cap="none">
                <a:solidFill>
                  <a:srgbClr val="0B5394"/>
                </a:solidFill>
                <a:latin typeface="Arial"/>
                <a:ea typeface="Arial"/>
                <a:cs typeface="Arial"/>
                <a:sym typeface="Arial"/>
              </a:rPr>
              <a:t>Respond to RFIs, RFPs, Sources Sought Notices</a:t>
            </a:r>
            <a:endParaRPr sz="1800" b="0" i="0" u="none" strike="noStrike" cap="none">
              <a:solidFill>
                <a:srgbClr val="0B5394"/>
              </a:solidFill>
              <a:latin typeface="Arial"/>
              <a:ea typeface="Arial"/>
              <a:cs typeface="Arial"/>
              <a:sym typeface="Arial"/>
            </a:endParaRPr>
          </a:p>
          <a:p>
            <a:pPr marL="457200" marR="0" lvl="0" indent="-342900" algn="l" rtl="0">
              <a:lnSpc>
                <a:spcPct val="110000"/>
              </a:lnSpc>
              <a:spcBef>
                <a:spcPts val="0"/>
              </a:spcBef>
              <a:spcAft>
                <a:spcPts val="0"/>
              </a:spcAft>
              <a:buClr>
                <a:srgbClr val="0B5394"/>
              </a:buClr>
              <a:buSzPts val="1800"/>
              <a:buFont typeface="Arial"/>
              <a:buChar char="●"/>
            </a:pPr>
            <a:r>
              <a:rPr lang="en-US" sz="1800" b="0" i="0" u="none" strike="noStrike" cap="none">
                <a:solidFill>
                  <a:srgbClr val="0B5394"/>
                </a:solidFill>
                <a:latin typeface="Arial"/>
                <a:ea typeface="Arial"/>
                <a:cs typeface="Arial"/>
                <a:sym typeface="Arial"/>
              </a:rPr>
              <a:t>Learn more about other partners</a:t>
            </a:r>
            <a:endParaRPr sz="1800" b="0" i="0" u="none" strike="noStrike" cap="none">
              <a:solidFill>
                <a:srgbClr val="0B5394"/>
              </a:solidFill>
              <a:latin typeface="Arial"/>
              <a:ea typeface="Arial"/>
              <a:cs typeface="Arial"/>
              <a:sym typeface="Arial"/>
            </a:endParaRPr>
          </a:p>
          <a:p>
            <a:pPr marL="457200" marR="0" lvl="0" indent="-342900" algn="l" rtl="0">
              <a:lnSpc>
                <a:spcPct val="110000"/>
              </a:lnSpc>
              <a:spcBef>
                <a:spcPts val="0"/>
              </a:spcBef>
              <a:spcAft>
                <a:spcPts val="0"/>
              </a:spcAft>
              <a:buClr>
                <a:srgbClr val="0B5394"/>
              </a:buClr>
              <a:buSzPts val="1800"/>
              <a:buFont typeface="Arial"/>
              <a:buChar char="●"/>
            </a:pPr>
            <a:r>
              <a:rPr lang="en-US" sz="1800" b="0" i="0" u="none" strike="noStrike" cap="none">
                <a:solidFill>
                  <a:srgbClr val="0B5394"/>
                </a:solidFill>
                <a:latin typeface="Arial"/>
                <a:ea typeface="Arial"/>
                <a:cs typeface="Arial"/>
                <a:sym typeface="Arial"/>
              </a:rPr>
              <a:t>Learn how your customers buy</a:t>
            </a:r>
            <a:endParaRPr sz="1800" b="0" i="0" u="none" strike="noStrike" cap="none">
              <a:solidFill>
                <a:srgbClr val="0B5394"/>
              </a:solidFill>
              <a:latin typeface="Arial"/>
              <a:ea typeface="Arial"/>
              <a:cs typeface="Arial"/>
              <a:sym typeface="Arial"/>
            </a:endParaRPr>
          </a:p>
          <a:p>
            <a:pPr marL="0" marR="0" lvl="0" indent="0" algn="l" rtl="0">
              <a:lnSpc>
                <a:spcPct val="11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1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sz="3900" b="1">
                <a:solidFill>
                  <a:srgbClr val="0B5394"/>
                </a:solidFill>
              </a:rPr>
              <a:t>MAS Overview</a:t>
            </a:r>
            <a:endParaRPr sz="3900" b="1">
              <a:solidFill>
                <a:srgbClr val="0B5394"/>
              </a:solidFill>
            </a:endParaRPr>
          </a:p>
        </p:txBody>
      </p:sp>
      <p:sp>
        <p:nvSpPr>
          <p:cNvPr id="88" name="Google Shape;88;p1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2000"/>
              <a:buNone/>
            </a:pPr>
            <a:r>
              <a:rPr lang="en-US" sz="2500"/>
              <a:t>Under the MAS Program, GSA enters into contracts with commercial firms to provide commercial products and services to federal agencies and other authorized users. Buying activities place orders directly with MAS contractors to acquire products and services to meet their procurement needs.  </a:t>
            </a:r>
            <a:endParaRPr sz="25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5"/>
          <p:cNvSpPr txBox="1">
            <a:spLocks noGrp="1"/>
          </p:cNvSpPr>
          <p:nvPr>
            <p:ph type="title" idx="4294967295"/>
          </p:nvPr>
        </p:nvSpPr>
        <p:spPr>
          <a:xfrm>
            <a:off x="1685013" y="231675"/>
            <a:ext cx="5440800" cy="7851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12857"/>
              </a:lnSpc>
              <a:spcBef>
                <a:spcPts val="0"/>
              </a:spcBef>
              <a:spcAft>
                <a:spcPts val="0"/>
              </a:spcAft>
              <a:buClr>
                <a:schemeClr val="dk1"/>
              </a:buClr>
              <a:buSzPts val="3900"/>
              <a:buFont typeface="Arial"/>
              <a:buNone/>
              <a:tabLst/>
              <a:defRPr/>
            </a:pPr>
            <a:r>
              <a:rPr kumimoji="0" lang="en-US" sz="3900" b="1" i="0" u="none" strike="noStrike" kern="0" cap="none" spc="0" normalizeH="0" baseline="0" noProof="0" dirty="0">
                <a:ln>
                  <a:noFill/>
                </a:ln>
                <a:solidFill>
                  <a:srgbClr val="0B5394"/>
                </a:solidFill>
                <a:effectLst/>
                <a:uLnTx/>
                <a:uFillTx/>
                <a:latin typeface="Arial"/>
                <a:ea typeface="Arial"/>
                <a:cs typeface="Arial"/>
                <a:sym typeface="Arial"/>
              </a:rPr>
              <a:t>SAM.gov</a:t>
            </a:r>
            <a:endParaRPr kumimoji="0" lang="en-US" sz="3900" b="0" i="0" u="none" strike="noStrike" kern="0" cap="none" spc="0" normalizeH="0" baseline="0" noProof="0" dirty="0">
              <a:ln>
                <a:noFill/>
              </a:ln>
              <a:solidFill>
                <a:srgbClr val="0B5394"/>
              </a:solidFill>
              <a:effectLst/>
              <a:uLnTx/>
              <a:uFillTx/>
              <a:latin typeface="Arial"/>
              <a:ea typeface="Arial"/>
              <a:cs typeface="Arial"/>
              <a:sym typeface="Arial"/>
            </a:endParaRPr>
          </a:p>
        </p:txBody>
      </p:sp>
      <p:pic>
        <p:nvPicPr>
          <p:cNvPr id="220" name="Google Shape;220;p35">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050731" y="1484450"/>
            <a:ext cx="7042538" cy="339427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6"/>
          <p:cNvSpPr txBox="1">
            <a:spLocks noGrp="1"/>
          </p:cNvSpPr>
          <p:nvPr>
            <p:ph type="title" idx="4294967295"/>
          </p:nvPr>
        </p:nvSpPr>
        <p:spPr>
          <a:xfrm>
            <a:off x="764750" y="124850"/>
            <a:ext cx="7899300" cy="6927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12857"/>
              </a:lnSpc>
              <a:spcBef>
                <a:spcPts val="0"/>
              </a:spcBef>
              <a:spcAft>
                <a:spcPts val="0"/>
              </a:spcAft>
              <a:buClr>
                <a:schemeClr val="dk1"/>
              </a:buClr>
              <a:buSzPts val="3300"/>
              <a:buFont typeface="Arial"/>
              <a:buNone/>
              <a:tabLst/>
              <a:defRPr/>
            </a:pPr>
            <a:r>
              <a:rPr kumimoji="0" lang="en-US" sz="3300" b="1" i="0" u="none" strike="noStrike" kern="0" cap="none" spc="0" normalizeH="0" baseline="0" noProof="0" dirty="0">
                <a:ln>
                  <a:noFill/>
                </a:ln>
                <a:solidFill>
                  <a:srgbClr val="0B5394"/>
                </a:solidFill>
                <a:effectLst/>
                <a:uLnTx/>
                <a:uFillTx/>
                <a:latin typeface="Arial"/>
                <a:ea typeface="Arial"/>
                <a:cs typeface="Arial"/>
                <a:sym typeface="Arial"/>
              </a:rPr>
              <a:t>Forecast of Contracting Opportunities</a:t>
            </a:r>
          </a:p>
        </p:txBody>
      </p:sp>
      <p:sp>
        <p:nvSpPr>
          <p:cNvPr id="226" name="Google Shape;226;p36"/>
          <p:cNvSpPr txBox="1"/>
          <p:nvPr/>
        </p:nvSpPr>
        <p:spPr>
          <a:xfrm>
            <a:off x="5168738" y="2209800"/>
            <a:ext cx="3222600" cy="3417000"/>
          </a:xfrm>
          <a:prstGeom prst="rect">
            <a:avLst/>
          </a:prstGeom>
          <a:noFill/>
          <a:ln>
            <a:noFill/>
          </a:ln>
        </p:spPr>
        <p:txBody>
          <a:bodyPr spcFirstLastPara="1" wrap="square" lIns="91425" tIns="45700" rIns="91425" bIns="45700" anchor="t" anchorCtr="0">
            <a:spAutoFit/>
          </a:bodyPr>
          <a:lstStyle/>
          <a:p>
            <a:pPr marL="457200" marR="0" lvl="0" indent="-342900" algn="l" rtl="0">
              <a:lnSpc>
                <a:spcPct val="110000"/>
              </a:lnSpc>
              <a:spcBef>
                <a:spcPts val="0"/>
              </a:spcBef>
              <a:spcAft>
                <a:spcPts val="0"/>
              </a:spcAft>
              <a:buClr>
                <a:srgbClr val="0B5394"/>
              </a:buClr>
              <a:buSzPts val="1800"/>
              <a:buFont typeface="Arial"/>
              <a:buChar char="●"/>
            </a:pPr>
            <a:r>
              <a:rPr lang="en-US" sz="1800" b="0" i="0" u="none" strike="noStrike" cap="none">
                <a:solidFill>
                  <a:srgbClr val="0B5394"/>
                </a:solidFill>
                <a:latin typeface="Arial"/>
                <a:ea typeface="Arial"/>
                <a:cs typeface="Arial"/>
                <a:sym typeface="Arial"/>
              </a:rPr>
              <a:t>FREE</a:t>
            </a:r>
            <a:endParaRPr sz="1800" b="0" i="0" u="none" strike="noStrike" cap="none">
              <a:solidFill>
                <a:srgbClr val="0B5394"/>
              </a:solidFill>
              <a:latin typeface="Arial"/>
              <a:ea typeface="Arial"/>
              <a:cs typeface="Arial"/>
              <a:sym typeface="Arial"/>
            </a:endParaRPr>
          </a:p>
          <a:p>
            <a:pPr marL="457200" marR="0" lvl="0" indent="-342900" algn="l" rtl="0">
              <a:lnSpc>
                <a:spcPct val="110000"/>
              </a:lnSpc>
              <a:spcBef>
                <a:spcPts val="0"/>
              </a:spcBef>
              <a:spcAft>
                <a:spcPts val="0"/>
              </a:spcAft>
              <a:buClr>
                <a:srgbClr val="0B5394"/>
              </a:buClr>
              <a:buSzPts val="1800"/>
              <a:buFont typeface="Arial"/>
              <a:buChar char="●"/>
            </a:pPr>
            <a:r>
              <a:rPr lang="en-US" sz="1800" b="0" i="0" u="none" strike="noStrike" cap="none">
                <a:solidFill>
                  <a:srgbClr val="0B5394"/>
                </a:solidFill>
                <a:latin typeface="Arial"/>
                <a:ea typeface="Arial"/>
                <a:cs typeface="Arial"/>
                <a:sym typeface="Arial"/>
              </a:rPr>
              <a:t>Nationwide dashboard of upcoming federal contracting opportunities.</a:t>
            </a:r>
            <a:endParaRPr sz="1800" b="0" i="0" u="none" strike="noStrike" cap="none">
              <a:solidFill>
                <a:srgbClr val="0B5394"/>
              </a:solidFill>
              <a:latin typeface="Arial"/>
              <a:ea typeface="Arial"/>
              <a:cs typeface="Arial"/>
              <a:sym typeface="Arial"/>
            </a:endParaRPr>
          </a:p>
          <a:p>
            <a:pPr marL="457200" marR="0" lvl="0" indent="-342900" algn="l" rtl="0">
              <a:lnSpc>
                <a:spcPct val="110000"/>
              </a:lnSpc>
              <a:spcBef>
                <a:spcPts val="0"/>
              </a:spcBef>
              <a:spcAft>
                <a:spcPts val="0"/>
              </a:spcAft>
              <a:buClr>
                <a:srgbClr val="0B5394"/>
              </a:buClr>
              <a:buSzPts val="1800"/>
              <a:buFont typeface="Arial"/>
              <a:buChar char="●"/>
            </a:pPr>
            <a:r>
              <a:rPr lang="en-US" sz="1800" b="0" i="0" u="none" strike="noStrike" cap="none">
                <a:solidFill>
                  <a:srgbClr val="0B5394"/>
                </a:solidFill>
                <a:latin typeface="Arial"/>
                <a:ea typeface="Arial"/>
                <a:cs typeface="Arial"/>
                <a:sym typeface="Arial"/>
              </a:rPr>
              <a:t>Search Agency, NAICS, Place of Performance, Est. Contract Value, Acquisition Strategy, Estimated Award date</a:t>
            </a:r>
            <a:endParaRPr sz="1800" b="0" i="0" u="none" strike="noStrike" cap="none">
              <a:solidFill>
                <a:srgbClr val="0B5394"/>
              </a:solidFill>
              <a:latin typeface="Arial"/>
              <a:ea typeface="Arial"/>
              <a:cs typeface="Arial"/>
              <a:sym typeface="Arial"/>
            </a:endParaRPr>
          </a:p>
          <a:p>
            <a:pPr marL="457200" marR="0" lvl="0" indent="-342900" algn="l" rtl="0">
              <a:lnSpc>
                <a:spcPct val="110000"/>
              </a:lnSpc>
              <a:spcBef>
                <a:spcPts val="0"/>
              </a:spcBef>
              <a:spcAft>
                <a:spcPts val="0"/>
              </a:spcAft>
              <a:buClr>
                <a:srgbClr val="0B5394"/>
              </a:buClr>
              <a:buSzPts val="1800"/>
              <a:buFont typeface="Arial"/>
              <a:buChar char="●"/>
            </a:pPr>
            <a:r>
              <a:rPr lang="en-US" sz="1800" b="0" i="0" u="none" strike="noStrike" cap="none">
                <a:solidFill>
                  <a:srgbClr val="0B5394"/>
                </a:solidFill>
                <a:latin typeface="Arial"/>
                <a:ea typeface="Arial"/>
                <a:cs typeface="Arial"/>
                <a:sym typeface="Arial"/>
              </a:rPr>
              <a:t>Points of Contact!</a:t>
            </a:r>
            <a:endParaRPr sz="1800" b="0" i="0" u="none" strike="noStrike" cap="none">
              <a:solidFill>
                <a:srgbClr val="0B5394"/>
              </a:solidFill>
              <a:latin typeface="Arial"/>
              <a:ea typeface="Arial"/>
              <a:cs typeface="Arial"/>
              <a:sym typeface="Arial"/>
            </a:endParaRPr>
          </a:p>
          <a:p>
            <a:pPr marL="457200" marR="0" lvl="0" indent="0" algn="l" rtl="0">
              <a:lnSpc>
                <a:spcPct val="11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227" name="Google Shape;227;p36">
            <a:extLst>
              <a:ext uri="{C183D7F6-B498-43B3-948B-1728B52AA6E4}">
                <adec:decorative xmlns:adec="http://schemas.microsoft.com/office/drawing/2017/decorative" val="1"/>
              </a:ext>
            </a:extLst>
          </p:cNvPr>
          <p:cNvPicPr preferRelativeResize="0"/>
          <p:nvPr/>
        </p:nvPicPr>
        <p:blipFill rotWithShape="1">
          <a:blip r:embed="rId3">
            <a:alphaModFix/>
          </a:blip>
          <a:srcRect b="53795"/>
          <a:stretch/>
        </p:blipFill>
        <p:spPr>
          <a:xfrm>
            <a:off x="942975" y="1472375"/>
            <a:ext cx="3534525" cy="438480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7"/>
          <p:cNvSpPr txBox="1">
            <a:spLocks noGrp="1"/>
          </p:cNvSpPr>
          <p:nvPr>
            <p:ph type="ftr" idx="11"/>
          </p:nvPr>
        </p:nvSpPr>
        <p:spPr>
          <a:xfrm>
            <a:off x="2482770" y="6527599"/>
            <a:ext cx="6019800" cy="330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6D6E71"/>
                </a:solidFill>
                <a:latin typeface="Arial"/>
                <a:ea typeface="Arial"/>
                <a:cs typeface="Arial"/>
                <a:sym typeface="Arial"/>
              </a:rPr>
              <a:t>U.S. GENERAL SERVICES ADMINISTRATION FEDERAL ACQUISITION SERVICE | INDUSTRY PARTNER SYMPOSIUM 2023</a:t>
            </a:r>
            <a:endParaRPr sz="1000" b="0" i="0" u="none" strike="noStrike" cap="none">
              <a:solidFill>
                <a:srgbClr val="000000"/>
              </a:solidFill>
              <a:latin typeface="Arial"/>
              <a:ea typeface="Arial"/>
              <a:cs typeface="Arial"/>
              <a:sym typeface="Arial"/>
            </a:endParaRPr>
          </a:p>
        </p:txBody>
      </p:sp>
      <p:sp>
        <p:nvSpPr>
          <p:cNvPr id="233" name="Google Shape;233;p37"/>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a:t>22</a:t>
            </a:fld>
            <a:endParaRPr/>
          </a:p>
        </p:txBody>
      </p:sp>
      <p:pic>
        <p:nvPicPr>
          <p:cNvPr id="234" name="Google Shape;234;p3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464419" y="1588100"/>
            <a:ext cx="8037986" cy="2511150"/>
          </a:xfrm>
          <a:prstGeom prst="rect">
            <a:avLst/>
          </a:prstGeom>
          <a:noFill/>
          <a:ln>
            <a:noFill/>
          </a:ln>
        </p:spPr>
      </p:pic>
      <p:sp>
        <p:nvSpPr>
          <p:cNvPr id="235" name="Google Shape;235;p37"/>
          <p:cNvSpPr txBox="1">
            <a:spLocks noGrp="1"/>
          </p:cNvSpPr>
          <p:nvPr>
            <p:ph type="title" idx="4294967295"/>
          </p:nvPr>
        </p:nvSpPr>
        <p:spPr>
          <a:xfrm>
            <a:off x="764750" y="124850"/>
            <a:ext cx="7899300" cy="6927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12857"/>
              </a:lnSpc>
              <a:spcBef>
                <a:spcPts val="0"/>
              </a:spcBef>
              <a:spcAft>
                <a:spcPts val="0"/>
              </a:spcAft>
              <a:buClr>
                <a:schemeClr val="dk1"/>
              </a:buClr>
              <a:buSzPts val="3300"/>
              <a:buFont typeface="Arial"/>
              <a:buNone/>
              <a:tabLst/>
              <a:defRPr/>
            </a:pPr>
            <a:r>
              <a:rPr kumimoji="0" lang="en-US" sz="3300" b="1" i="0" u="none" strike="noStrike" kern="0" cap="none" spc="0" normalizeH="0" baseline="0" noProof="0" dirty="0">
                <a:ln>
                  <a:noFill/>
                </a:ln>
                <a:solidFill>
                  <a:srgbClr val="0B5394"/>
                </a:solidFill>
                <a:effectLst/>
                <a:uLnTx/>
                <a:uFillTx/>
                <a:latin typeface="Arial"/>
                <a:ea typeface="Arial"/>
                <a:cs typeface="Arial"/>
                <a:sym typeface="Arial"/>
              </a:rPr>
              <a:t>Forecast of Contracting Opportunities</a:t>
            </a:r>
            <a:endParaRPr kumimoji="0" lang="en-US" sz="3300" b="0" i="0" u="none" strike="noStrike" kern="0" cap="none" spc="0" normalizeH="0" baseline="0" noProof="0" dirty="0">
              <a:ln>
                <a:noFill/>
              </a:ln>
              <a:solidFill>
                <a:srgbClr val="0B5394"/>
              </a:solidFill>
              <a:effectLst/>
              <a:uLnTx/>
              <a:uFillTx/>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US" sz="3000" b="1">
                <a:solidFill>
                  <a:srgbClr val="0B5394"/>
                </a:solidFill>
              </a:rPr>
              <a:t>Training/Resources</a:t>
            </a:r>
            <a:endParaRPr sz="3000" b="1" i="0" u="none" strike="noStrike" cap="none">
              <a:solidFill>
                <a:srgbClr val="0B5394"/>
              </a:solidFill>
            </a:endParaRPr>
          </a:p>
        </p:txBody>
      </p:sp>
      <p:sp>
        <p:nvSpPr>
          <p:cNvPr id="241" name="Google Shape;241;p38"/>
          <p:cNvSpPr txBox="1">
            <a:spLocks noGrp="1"/>
          </p:cNvSpPr>
          <p:nvPr>
            <p:ph type="sldNum" idx="12"/>
          </p:nvPr>
        </p:nvSpPr>
        <p:spPr>
          <a:xfrm>
            <a:off x="6400800" y="6215063"/>
            <a:ext cx="1828800" cy="428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r>
              <a:rPr lang="en-US">
                <a:solidFill>
                  <a:schemeClr val="lt1"/>
                </a:solidFill>
                <a:latin typeface="Arial"/>
                <a:ea typeface="Arial"/>
                <a:cs typeface="Arial"/>
                <a:sym typeface="Arial"/>
              </a:rPr>
              <a:t>2</a:t>
            </a:r>
            <a:endParaRPr>
              <a:solidFill>
                <a:schemeClr val="lt1"/>
              </a:solidFill>
              <a:latin typeface="Arial"/>
              <a:ea typeface="Arial"/>
              <a:cs typeface="Arial"/>
              <a:sym typeface="Arial"/>
            </a:endParaRPr>
          </a:p>
        </p:txBody>
      </p:sp>
      <p:sp>
        <p:nvSpPr>
          <p:cNvPr id="242" name="Google Shape;242;p38"/>
          <p:cNvSpPr txBox="1">
            <a:spLocks noGrp="1"/>
          </p:cNvSpPr>
          <p:nvPr>
            <p:ph type="body" idx="1"/>
          </p:nvPr>
        </p:nvSpPr>
        <p:spPr>
          <a:xfrm>
            <a:off x="457200" y="1262925"/>
            <a:ext cx="8229600" cy="4542900"/>
          </a:xfrm>
          <a:prstGeom prst="rect">
            <a:avLst/>
          </a:prstGeom>
          <a:noFill/>
          <a:ln>
            <a:noFill/>
          </a:ln>
        </p:spPr>
        <p:txBody>
          <a:bodyPr spcFirstLastPara="1" wrap="square" lIns="91425" tIns="45700" rIns="91425" bIns="45700" anchor="t" anchorCtr="0">
            <a:noAutofit/>
          </a:bodyPr>
          <a:lstStyle/>
          <a:p>
            <a:pPr marL="457200" marR="0" lvl="0" indent="-374650" algn="l" rtl="0">
              <a:lnSpc>
                <a:spcPct val="100000"/>
              </a:lnSpc>
              <a:spcBef>
                <a:spcPts val="0"/>
              </a:spcBef>
              <a:spcAft>
                <a:spcPts val="0"/>
              </a:spcAft>
              <a:buClr>
                <a:srgbClr val="0B5394"/>
              </a:buClr>
              <a:buSzPts val="2300"/>
              <a:buFont typeface="Calibri"/>
              <a:buChar char="●"/>
            </a:pPr>
            <a:r>
              <a:rPr lang="en-US" sz="2400" b="1">
                <a:solidFill>
                  <a:srgbClr val="0B5394"/>
                </a:solidFill>
                <a:latin typeface="Calibri"/>
                <a:ea typeface="Calibri"/>
                <a:cs typeface="Calibri"/>
                <a:sym typeface="Calibri"/>
              </a:rPr>
              <a:t>MAS Office Hours</a:t>
            </a:r>
            <a:r>
              <a:rPr lang="en-US" sz="2400">
                <a:solidFill>
                  <a:srgbClr val="0B5394"/>
                </a:solidFill>
                <a:latin typeface="Calibri"/>
                <a:ea typeface="Calibri"/>
                <a:cs typeface="Calibri"/>
                <a:sym typeface="Calibri"/>
              </a:rPr>
              <a:t>: </a:t>
            </a:r>
            <a:r>
              <a:rPr lang="en-US" sz="1900" u="sng">
                <a:solidFill>
                  <a:srgbClr val="0B5394"/>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https://gsa.zoomgov.com/webinar/register/WN_EETVm2LNRH2MeM90Kg_D-A</a:t>
            </a:r>
            <a:endParaRPr sz="1900">
              <a:solidFill>
                <a:srgbClr val="0B5394"/>
              </a:solidFill>
              <a:latin typeface="Calibri"/>
              <a:ea typeface="Calibri"/>
              <a:cs typeface="Calibri"/>
              <a:sym typeface="Calibri"/>
            </a:endParaRPr>
          </a:p>
          <a:p>
            <a:pPr marL="457200" marR="0" lvl="0" indent="-381000" algn="l" rtl="0">
              <a:lnSpc>
                <a:spcPct val="100000"/>
              </a:lnSpc>
              <a:spcBef>
                <a:spcPts val="0"/>
              </a:spcBef>
              <a:spcAft>
                <a:spcPts val="0"/>
              </a:spcAft>
              <a:buClr>
                <a:srgbClr val="0B5394"/>
              </a:buClr>
              <a:buSzPts val="2400"/>
              <a:buFont typeface="Calibri"/>
              <a:buChar char="●"/>
            </a:pPr>
            <a:r>
              <a:rPr lang="en-US" sz="2400" b="1">
                <a:solidFill>
                  <a:srgbClr val="0B5394"/>
                </a:solidFill>
                <a:latin typeface="Calibri"/>
                <a:ea typeface="Calibri"/>
                <a:cs typeface="Calibri"/>
                <a:sym typeface="Calibri"/>
              </a:rPr>
              <a:t>GSA Interact</a:t>
            </a:r>
            <a:r>
              <a:rPr lang="en-US" sz="2400">
                <a:solidFill>
                  <a:srgbClr val="0B5394"/>
                </a:solidFill>
                <a:latin typeface="Calibri"/>
                <a:ea typeface="Calibri"/>
                <a:cs typeface="Calibri"/>
                <a:sym typeface="Calibri"/>
              </a:rPr>
              <a:t>:  </a:t>
            </a:r>
            <a:r>
              <a:rPr lang="en-US" sz="2400" u="sng">
                <a:solidFill>
                  <a:srgbClr val="0B5394"/>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https://interact.gsa.gov/</a:t>
            </a:r>
            <a:r>
              <a:rPr lang="en-US" sz="2400">
                <a:solidFill>
                  <a:srgbClr val="0B5394"/>
                </a:solidFill>
                <a:latin typeface="Calibri"/>
                <a:ea typeface="Calibri"/>
                <a:cs typeface="Calibri"/>
                <a:sym typeface="Calibri"/>
              </a:rPr>
              <a:t> </a:t>
            </a:r>
            <a:endParaRPr sz="2400">
              <a:solidFill>
                <a:srgbClr val="0B5394"/>
              </a:solidFill>
              <a:latin typeface="Calibri"/>
              <a:ea typeface="Calibri"/>
              <a:cs typeface="Calibri"/>
              <a:sym typeface="Calibri"/>
            </a:endParaRPr>
          </a:p>
          <a:p>
            <a:pPr marL="914400" marR="0" lvl="1" indent="-361950" algn="l" rtl="0">
              <a:lnSpc>
                <a:spcPct val="100000"/>
              </a:lnSpc>
              <a:spcBef>
                <a:spcPts val="0"/>
              </a:spcBef>
              <a:spcAft>
                <a:spcPts val="0"/>
              </a:spcAft>
              <a:buClr>
                <a:srgbClr val="0B5394"/>
              </a:buClr>
              <a:buSzPts val="2100"/>
              <a:buFont typeface="Calibri"/>
              <a:buChar char="○"/>
            </a:pPr>
            <a:r>
              <a:rPr lang="en-US" sz="2100">
                <a:solidFill>
                  <a:srgbClr val="0B5394"/>
                </a:solidFill>
                <a:latin typeface="Calibri"/>
                <a:ea typeface="Calibri"/>
                <a:cs typeface="Calibri"/>
                <a:sym typeface="Calibri"/>
              </a:rPr>
              <a:t>Sign up for at least the MAS group (newsletter, refresh info)</a:t>
            </a:r>
            <a:endParaRPr sz="2100">
              <a:solidFill>
                <a:srgbClr val="0B5394"/>
              </a:solidFill>
              <a:latin typeface="Calibri"/>
              <a:ea typeface="Calibri"/>
              <a:cs typeface="Calibri"/>
              <a:sym typeface="Calibri"/>
            </a:endParaRPr>
          </a:p>
          <a:p>
            <a:pPr marL="457200" marR="0" lvl="0" indent="-381000" algn="l" rtl="0">
              <a:lnSpc>
                <a:spcPct val="100000"/>
              </a:lnSpc>
              <a:spcBef>
                <a:spcPts val="0"/>
              </a:spcBef>
              <a:spcAft>
                <a:spcPts val="0"/>
              </a:spcAft>
              <a:buClr>
                <a:srgbClr val="0B5394"/>
              </a:buClr>
              <a:buSzPts val="2400"/>
              <a:buFont typeface="Calibri"/>
              <a:buChar char="●"/>
            </a:pPr>
            <a:r>
              <a:rPr lang="en-US" sz="2400" b="1">
                <a:solidFill>
                  <a:srgbClr val="0B5394"/>
                </a:solidFill>
                <a:latin typeface="Calibri"/>
                <a:ea typeface="Calibri"/>
                <a:cs typeface="Calibri"/>
                <a:sym typeface="Calibri"/>
              </a:rPr>
              <a:t>YouTube</a:t>
            </a:r>
            <a:r>
              <a:rPr lang="en-US" sz="2400">
                <a:solidFill>
                  <a:srgbClr val="0B5394"/>
                </a:solidFill>
                <a:latin typeface="Calibri"/>
                <a:ea typeface="Calibri"/>
                <a:cs typeface="Calibri"/>
                <a:sym typeface="Calibri"/>
              </a:rPr>
              <a:t>:</a:t>
            </a:r>
            <a:endParaRPr sz="2400">
              <a:solidFill>
                <a:srgbClr val="0B5394"/>
              </a:solidFill>
              <a:latin typeface="Calibri"/>
              <a:ea typeface="Calibri"/>
              <a:cs typeface="Calibri"/>
              <a:sym typeface="Calibri"/>
            </a:endParaRPr>
          </a:p>
          <a:p>
            <a:pPr marL="914400" lvl="1" indent="-336550" algn="l" rtl="0">
              <a:lnSpc>
                <a:spcPct val="100000"/>
              </a:lnSpc>
              <a:spcBef>
                <a:spcPts val="0"/>
              </a:spcBef>
              <a:spcAft>
                <a:spcPts val="0"/>
              </a:spcAft>
              <a:buClr>
                <a:srgbClr val="0B5394"/>
              </a:buClr>
              <a:buSzPts val="1700"/>
              <a:buFont typeface="Calibri"/>
              <a:buChar char="○"/>
            </a:pPr>
            <a:r>
              <a:rPr lang="en-US" sz="1700">
                <a:solidFill>
                  <a:srgbClr val="0B5394"/>
                </a:solidFill>
                <a:latin typeface="Calibri"/>
                <a:ea typeface="Calibri"/>
                <a:cs typeface="Calibri"/>
                <a:sym typeface="Calibri"/>
              </a:rPr>
              <a:t>Ex: </a:t>
            </a:r>
            <a:r>
              <a:rPr lang="en-US" sz="1700" u="sng">
                <a:solidFill>
                  <a:srgbClr val="0B5394"/>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https://www.youtube.com/playlist?list=PLvdwyPgXnxxX3I6FfCXIB5GK0QKfi1EEq</a:t>
            </a:r>
            <a:endParaRPr sz="1700">
              <a:solidFill>
                <a:srgbClr val="0B5394"/>
              </a:solidFill>
              <a:latin typeface="Calibri"/>
              <a:ea typeface="Calibri"/>
              <a:cs typeface="Calibri"/>
              <a:sym typeface="Calibri"/>
            </a:endParaRPr>
          </a:p>
          <a:p>
            <a:pPr marL="914400" lvl="1" indent="-336550" algn="l" rtl="0">
              <a:lnSpc>
                <a:spcPct val="100000"/>
              </a:lnSpc>
              <a:spcBef>
                <a:spcPts val="0"/>
              </a:spcBef>
              <a:spcAft>
                <a:spcPts val="0"/>
              </a:spcAft>
              <a:buClr>
                <a:srgbClr val="0B5394"/>
              </a:buClr>
              <a:buSzPts val="1700"/>
              <a:buFont typeface="Calibri"/>
              <a:buChar char="○"/>
            </a:pPr>
            <a:r>
              <a:rPr lang="en-US" sz="1700" u="sng">
                <a:solidFill>
                  <a:srgbClr val="0B5394"/>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https://www.youtube.com/c/usgsa</a:t>
            </a:r>
            <a:endParaRPr sz="1700">
              <a:solidFill>
                <a:srgbClr val="0B5394"/>
              </a:solidFill>
              <a:latin typeface="Calibri"/>
              <a:ea typeface="Calibri"/>
              <a:cs typeface="Calibri"/>
              <a:sym typeface="Calibri"/>
            </a:endParaRPr>
          </a:p>
          <a:p>
            <a:pPr marL="457200" lvl="0" indent="-381000" algn="l" rtl="0">
              <a:lnSpc>
                <a:spcPct val="100000"/>
              </a:lnSpc>
              <a:spcBef>
                <a:spcPts val="0"/>
              </a:spcBef>
              <a:spcAft>
                <a:spcPts val="0"/>
              </a:spcAft>
              <a:buClr>
                <a:srgbClr val="0B5394"/>
              </a:buClr>
              <a:buSzPts val="2400"/>
              <a:buFont typeface="Calibri"/>
              <a:buChar char="●"/>
            </a:pPr>
            <a:r>
              <a:rPr lang="en-US" sz="2400" b="1">
                <a:solidFill>
                  <a:srgbClr val="0B5394"/>
                </a:solidFill>
                <a:latin typeface="Calibri"/>
                <a:ea typeface="Calibri"/>
                <a:cs typeface="Calibri"/>
                <a:sym typeface="Calibri"/>
              </a:rPr>
              <a:t>Other GSA Training</a:t>
            </a:r>
            <a:r>
              <a:rPr lang="en-US" sz="2400">
                <a:solidFill>
                  <a:srgbClr val="0B5394"/>
                </a:solidFill>
                <a:latin typeface="Calibri"/>
                <a:ea typeface="Calibri"/>
                <a:cs typeface="Calibri"/>
                <a:sym typeface="Calibri"/>
              </a:rPr>
              <a:t>: </a:t>
            </a:r>
            <a:r>
              <a:rPr lang="en-US" sz="2400" u="sng">
                <a:solidFill>
                  <a:srgbClr val="0B5394"/>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http://www.gsa.gov/events</a:t>
            </a:r>
            <a:endParaRPr sz="1400">
              <a:solidFill>
                <a:srgbClr val="0B5394"/>
              </a:solidFill>
              <a:latin typeface="Calibri"/>
              <a:ea typeface="Calibri"/>
              <a:cs typeface="Calibri"/>
              <a:sym typeface="Calibri"/>
            </a:endParaRPr>
          </a:p>
          <a:p>
            <a:pPr marL="457200" lvl="0" indent="-381000" algn="l" rtl="0">
              <a:lnSpc>
                <a:spcPct val="100000"/>
              </a:lnSpc>
              <a:spcBef>
                <a:spcPts val="0"/>
              </a:spcBef>
              <a:spcAft>
                <a:spcPts val="0"/>
              </a:spcAft>
              <a:buClr>
                <a:srgbClr val="0B5394"/>
              </a:buClr>
              <a:buSzPts val="2400"/>
              <a:buFont typeface="Calibri"/>
              <a:buChar char="●"/>
            </a:pPr>
            <a:r>
              <a:rPr lang="en-US" sz="2400" b="1">
                <a:solidFill>
                  <a:srgbClr val="0B5394"/>
                </a:solidFill>
                <a:latin typeface="Calibri"/>
                <a:ea typeface="Calibri"/>
                <a:cs typeface="Calibri"/>
                <a:sym typeface="Calibri"/>
              </a:rPr>
              <a:t>Vendor Support Center (VSC): </a:t>
            </a:r>
            <a:r>
              <a:rPr lang="en-US" sz="2400" u="sng">
                <a:solidFill>
                  <a:srgbClr val="0B5394"/>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https://vsc.gsa.gov/vsc/</a:t>
            </a:r>
            <a:endParaRPr sz="2400">
              <a:solidFill>
                <a:srgbClr val="0B5394"/>
              </a:solidFill>
              <a:latin typeface="Calibri"/>
              <a:ea typeface="Calibri"/>
              <a:cs typeface="Calibri"/>
              <a:sym typeface="Calibri"/>
            </a:endParaRPr>
          </a:p>
          <a:p>
            <a:pPr marL="457200" lvl="0" indent="-381000" algn="l" rtl="0">
              <a:lnSpc>
                <a:spcPct val="100000"/>
              </a:lnSpc>
              <a:spcBef>
                <a:spcPts val="0"/>
              </a:spcBef>
              <a:spcAft>
                <a:spcPts val="0"/>
              </a:spcAft>
              <a:buClr>
                <a:srgbClr val="0B5394"/>
              </a:buClr>
              <a:buSzPts val="2400"/>
              <a:buFont typeface="Calibri"/>
              <a:buChar char="●"/>
            </a:pPr>
            <a:r>
              <a:rPr lang="en-US" sz="2400" b="1">
                <a:solidFill>
                  <a:srgbClr val="0B5394"/>
                </a:solidFill>
                <a:latin typeface="Calibri"/>
                <a:ea typeface="Calibri"/>
                <a:cs typeface="Calibri"/>
                <a:sym typeface="Calibri"/>
              </a:rPr>
              <a:t>Procurement Technical Assistance Center (PTAC)</a:t>
            </a:r>
            <a:endParaRPr sz="2400" b="1">
              <a:solidFill>
                <a:srgbClr val="0B5394"/>
              </a:solidFill>
              <a:latin typeface="Calibri"/>
              <a:ea typeface="Calibri"/>
              <a:cs typeface="Calibri"/>
              <a:sym typeface="Calibri"/>
            </a:endParaRPr>
          </a:p>
          <a:p>
            <a:pPr marL="914400" lvl="1" indent="-381000" algn="l" rtl="0">
              <a:lnSpc>
                <a:spcPct val="100000"/>
              </a:lnSpc>
              <a:spcBef>
                <a:spcPts val="0"/>
              </a:spcBef>
              <a:spcAft>
                <a:spcPts val="0"/>
              </a:spcAft>
              <a:buClr>
                <a:srgbClr val="0B5394"/>
              </a:buClr>
              <a:buSzPts val="2400"/>
              <a:buFont typeface="Calibri"/>
              <a:buChar char="○"/>
            </a:pPr>
            <a:r>
              <a:rPr lang="en-US" sz="2400" u="sng">
                <a:solidFill>
                  <a:srgbClr val="0B5394"/>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https://www.aptac-us.org/</a:t>
            </a:r>
            <a:endParaRPr sz="2400">
              <a:solidFill>
                <a:srgbClr val="0B5394"/>
              </a:solidFill>
              <a:latin typeface="Calibri"/>
              <a:ea typeface="Calibri"/>
              <a:cs typeface="Calibri"/>
              <a:sym typeface="Calibri"/>
            </a:endParaRPr>
          </a:p>
          <a:p>
            <a:pPr marL="457200" marR="0" lvl="0" indent="0" algn="l" rtl="0">
              <a:lnSpc>
                <a:spcPct val="100000"/>
              </a:lnSpc>
              <a:spcBef>
                <a:spcPts val="1000"/>
              </a:spcBef>
              <a:spcAft>
                <a:spcPts val="0"/>
              </a:spcAft>
              <a:buSzPts val="2000"/>
              <a:buNone/>
            </a:pPr>
            <a:endParaRPr sz="2300">
              <a:solidFill>
                <a:schemeClr val="dk1"/>
              </a:solidFill>
              <a:latin typeface="Calibri"/>
              <a:ea typeface="Calibri"/>
              <a:cs typeface="Calibri"/>
              <a:sym typeface="Calibri"/>
            </a:endParaRPr>
          </a:p>
          <a:p>
            <a:pPr marL="457200" marR="0" lvl="0" indent="0" algn="l" rtl="0">
              <a:lnSpc>
                <a:spcPct val="100000"/>
              </a:lnSpc>
              <a:spcBef>
                <a:spcPts val="1000"/>
              </a:spcBef>
              <a:spcAft>
                <a:spcPts val="0"/>
              </a:spcAft>
              <a:buSzPts val="2000"/>
              <a:buNone/>
            </a:pPr>
            <a:endParaRPr sz="2300">
              <a:solidFill>
                <a:schemeClr val="dk1"/>
              </a:solidFill>
              <a:latin typeface="Calibri"/>
              <a:ea typeface="Calibri"/>
              <a:cs typeface="Calibri"/>
              <a:sym typeface="Calibri"/>
            </a:endParaRPr>
          </a:p>
          <a:p>
            <a:pPr marL="0" marR="0" lvl="0" indent="0" algn="l" rtl="0">
              <a:lnSpc>
                <a:spcPct val="100000"/>
              </a:lnSpc>
              <a:spcBef>
                <a:spcPts val="1000"/>
              </a:spcBef>
              <a:spcAft>
                <a:spcPts val="0"/>
              </a:spcAft>
              <a:buSzPts val="2000"/>
              <a:buNone/>
            </a:pPr>
            <a:endParaRPr sz="2400">
              <a:solidFill>
                <a:schemeClr val="dk1"/>
              </a:solidFill>
              <a:latin typeface="Calibri"/>
              <a:ea typeface="Calibri"/>
              <a:cs typeface="Calibri"/>
              <a:sym typeface="Calibri"/>
            </a:endParaRPr>
          </a:p>
          <a:p>
            <a:pPr marL="457200" marR="0" lvl="0" indent="0" algn="l" rtl="0">
              <a:lnSpc>
                <a:spcPct val="100000"/>
              </a:lnSpc>
              <a:spcBef>
                <a:spcPts val="1000"/>
              </a:spcBef>
              <a:spcAft>
                <a:spcPts val="1000"/>
              </a:spcAft>
              <a:buSzPts val="2000"/>
              <a:buNone/>
            </a:pPr>
            <a:r>
              <a:rPr lang="en-US" sz="24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sz="3900" b="1">
                <a:solidFill>
                  <a:srgbClr val="0B5394"/>
                </a:solidFill>
              </a:rPr>
              <a:t>MAS Overview</a:t>
            </a:r>
            <a:endParaRPr sz="3900" b="1">
              <a:solidFill>
                <a:srgbClr val="0B5394"/>
              </a:solidFill>
            </a:endParaRPr>
          </a:p>
        </p:txBody>
      </p:sp>
      <p:sp>
        <p:nvSpPr>
          <p:cNvPr id="95" name="Google Shape;95;p18"/>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2000"/>
              <a:buNone/>
            </a:pPr>
            <a:r>
              <a:rPr lang="en-US" sz="2500"/>
              <a:t>The MAS program, commonly referred to as GSA’s Schedule program, is the premier commercial acquisition program within the federal government. </a:t>
            </a:r>
            <a:endParaRPr sz="2500"/>
          </a:p>
          <a:p>
            <a:pPr marL="0" lvl="0" indent="0" algn="l" rtl="0">
              <a:lnSpc>
                <a:spcPct val="100000"/>
              </a:lnSpc>
              <a:spcBef>
                <a:spcPts val="400"/>
              </a:spcBef>
              <a:spcAft>
                <a:spcPts val="0"/>
              </a:spcAft>
              <a:buSzPts val="2000"/>
              <a:buNone/>
            </a:pPr>
            <a:endParaRPr sz="2500"/>
          </a:p>
          <a:p>
            <a:pPr marL="0" lvl="0" indent="0" algn="l" rtl="0">
              <a:lnSpc>
                <a:spcPct val="100000"/>
              </a:lnSpc>
              <a:spcBef>
                <a:spcPts val="400"/>
              </a:spcBef>
              <a:spcAft>
                <a:spcPts val="0"/>
              </a:spcAft>
              <a:buSzPts val="2000"/>
              <a:buNone/>
            </a:pPr>
            <a:r>
              <a:rPr lang="en-US" sz="2500"/>
              <a:t>GSA’s Multiple Award Schedule (MAS) is an indefinite-delivery, indefinite-quantity (IDIQ) contract for commercial products and services that are available for use by federal agencies worldwide and other authorized users</a:t>
            </a:r>
            <a:endParaRPr sz="25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US" sz="3900" b="1">
                <a:solidFill>
                  <a:srgbClr val="0B5394"/>
                </a:solidFill>
              </a:rPr>
              <a:t>MAS Basics</a:t>
            </a:r>
            <a:endParaRPr sz="3900" b="1" i="0" u="none" strike="noStrike" cap="none">
              <a:solidFill>
                <a:srgbClr val="0B5394"/>
              </a:solidFill>
            </a:endParaRPr>
          </a:p>
        </p:txBody>
      </p:sp>
      <p:sp>
        <p:nvSpPr>
          <p:cNvPr id="101" name="Google Shape;101;p19"/>
          <p:cNvSpPr txBox="1">
            <a:spLocks noGrp="1"/>
          </p:cNvSpPr>
          <p:nvPr>
            <p:ph type="sldNum" idx="12"/>
          </p:nvPr>
        </p:nvSpPr>
        <p:spPr>
          <a:xfrm>
            <a:off x="6400800" y="6215063"/>
            <a:ext cx="1828800" cy="428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r>
              <a:rPr lang="en-US">
                <a:solidFill>
                  <a:schemeClr val="lt1"/>
                </a:solidFill>
                <a:latin typeface="Arial"/>
                <a:ea typeface="Arial"/>
                <a:cs typeface="Arial"/>
                <a:sym typeface="Arial"/>
              </a:rPr>
              <a:t>2</a:t>
            </a:r>
            <a:endParaRPr>
              <a:solidFill>
                <a:schemeClr val="lt1"/>
              </a:solidFill>
              <a:latin typeface="Arial"/>
              <a:ea typeface="Arial"/>
              <a:cs typeface="Arial"/>
              <a:sym typeface="Arial"/>
            </a:endParaRPr>
          </a:p>
        </p:txBody>
      </p:sp>
      <p:sp>
        <p:nvSpPr>
          <p:cNvPr id="102" name="Google Shape;102;p19"/>
          <p:cNvSpPr txBox="1">
            <a:spLocks noGrp="1"/>
          </p:cNvSpPr>
          <p:nvPr>
            <p:ph type="body" idx="1"/>
          </p:nvPr>
        </p:nvSpPr>
        <p:spPr>
          <a:xfrm>
            <a:off x="457200" y="1600200"/>
            <a:ext cx="8229600" cy="3987300"/>
          </a:xfrm>
          <a:prstGeom prst="rect">
            <a:avLst/>
          </a:prstGeom>
          <a:noFill/>
          <a:ln>
            <a:noFill/>
          </a:ln>
        </p:spPr>
        <p:txBody>
          <a:bodyPr spcFirstLastPara="1" wrap="square" lIns="91425" tIns="45700" rIns="91425" bIns="45700" anchor="t" anchorCtr="0">
            <a:noAutofit/>
          </a:bodyPr>
          <a:lstStyle/>
          <a:p>
            <a:pPr marL="457200" lvl="0" indent="-387350" algn="l" rtl="0">
              <a:lnSpc>
                <a:spcPct val="100000"/>
              </a:lnSpc>
              <a:spcBef>
                <a:spcPts val="0"/>
              </a:spcBef>
              <a:spcAft>
                <a:spcPts val="0"/>
              </a:spcAft>
              <a:buSzPts val="2500"/>
              <a:buChar char="-"/>
            </a:pPr>
            <a:r>
              <a:rPr lang="en-US" sz="2500">
                <a:solidFill>
                  <a:schemeClr val="dk1"/>
                </a:solidFill>
              </a:rPr>
              <a:t>20 year contract (5 year option periods)</a:t>
            </a:r>
            <a:endParaRPr sz="2500">
              <a:solidFill>
                <a:schemeClr val="dk1"/>
              </a:solidFill>
            </a:endParaRPr>
          </a:p>
          <a:p>
            <a:pPr marL="457200" lvl="0" indent="-387350" algn="l" rtl="0">
              <a:lnSpc>
                <a:spcPct val="100000"/>
              </a:lnSpc>
              <a:spcBef>
                <a:spcPts val="0"/>
              </a:spcBef>
              <a:spcAft>
                <a:spcPts val="0"/>
              </a:spcAft>
              <a:buSzPts val="2500"/>
              <a:buChar char="-"/>
            </a:pPr>
            <a:r>
              <a:rPr lang="en-US" sz="2500">
                <a:solidFill>
                  <a:schemeClr val="dk1"/>
                </a:solidFill>
              </a:rPr>
              <a:t>1 Schedule organized by Special Item Numbers (SIN)</a:t>
            </a:r>
            <a:endParaRPr sz="2500">
              <a:solidFill>
                <a:schemeClr val="dk1"/>
              </a:solidFill>
            </a:endParaRPr>
          </a:p>
          <a:p>
            <a:pPr marL="914400" lvl="1" indent="-387350" algn="l" rtl="0">
              <a:lnSpc>
                <a:spcPct val="100000"/>
              </a:lnSpc>
              <a:spcBef>
                <a:spcPts val="0"/>
              </a:spcBef>
              <a:spcAft>
                <a:spcPts val="0"/>
              </a:spcAft>
              <a:buClr>
                <a:schemeClr val="dk1"/>
              </a:buClr>
              <a:buSzPts val="2500"/>
              <a:buChar char="-"/>
            </a:pPr>
            <a:r>
              <a:rPr lang="en-US" sz="2500">
                <a:solidFill>
                  <a:schemeClr val="dk1"/>
                </a:solidFill>
              </a:rPr>
              <a:t>SINs are also grouped by Category (IT, Human Capital, etc)</a:t>
            </a:r>
            <a:endParaRPr sz="2500">
              <a:solidFill>
                <a:schemeClr val="dk1"/>
              </a:solidFill>
            </a:endParaRPr>
          </a:p>
          <a:p>
            <a:pPr marL="457200" lvl="0" indent="-387350" algn="l" rtl="0">
              <a:lnSpc>
                <a:spcPct val="100000"/>
              </a:lnSpc>
              <a:spcBef>
                <a:spcPts val="0"/>
              </a:spcBef>
              <a:spcAft>
                <a:spcPts val="0"/>
              </a:spcAft>
              <a:buSzPts val="2500"/>
              <a:buChar char="-"/>
            </a:pPr>
            <a:r>
              <a:rPr lang="en-US" sz="2500">
                <a:solidFill>
                  <a:schemeClr val="dk1"/>
                </a:solidFill>
              </a:rPr>
              <a:t>Uses FAR 8.4 streamlined acquisition methods</a:t>
            </a:r>
            <a:endParaRPr sz="2500">
              <a:solidFill>
                <a:schemeClr val="dk1"/>
              </a:solidFill>
            </a:endParaRPr>
          </a:p>
          <a:p>
            <a:pPr marL="457200" lvl="0" indent="-387350" algn="l" rtl="0">
              <a:lnSpc>
                <a:spcPct val="100000"/>
              </a:lnSpc>
              <a:spcBef>
                <a:spcPts val="0"/>
              </a:spcBef>
              <a:spcAft>
                <a:spcPts val="0"/>
              </a:spcAft>
              <a:buSzPts val="2500"/>
              <a:buChar char="-"/>
            </a:pPr>
            <a:r>
              <a:rPr lang="en-US" sz="2500">
                <a:solidFill>
                  <a:schemeClr val="dk1"/>
                </a:solidFill>
              </a:rPr>
              <a:t>Fair and Reasonable ceiling prices at contract-level</a:t>
            </a:r>
            <a:endParaRPr sz="2500">
              <a:solidFill>
                <a:schemeClr val="dk1"/>
              </a:solidFill>
            </a:endParaRPr>
          </a:p>
          <a:p>
            <a:pPr marL="457200" lvl="0" indent="-387350" algn="l" rtl="0">
              <a:lnSpc>
                <a:spcPct val="100000"/>
              </a:lnSpc>
              <a:spcBef>
                <a:spcPts val="0"/>
              </a:spcBef>
              <a:spcAft>
                <a:spcPts val="0"/>
              </a:spcAft>
              <a:buClr>
                <a:schemeClr val="dk1"/>
              </a:buClr>
              <a:buSzPts val="2500"/>
              <a:buChar char="-"/>
            </a:pPr>
            <a:r>
              <a:rPr lang="en-US" sz="2500">
                <a:solidFill>
                  <a:schemeClr val="dk1"/>
                </a:solidFill>
              </a:rPr>
              <a:t>Firm Fixed Price</a:t>
            </a:r>
            <a:endParaRPr sz="2500">
              <a:solidFill>
                <a:schemeClr val="dk1"/>
              </a:solidFill>
            </a:endParaRPr>
          </a:p>
          <a:p>
            <a:pPr marL="914400" lvl="1" indent="-387350" algn="l" rtl="0">
              <a:lnSpc>
                <a:spcPct val="100000"/>
              </a:lnSpc>
              <a:spcBef>
                <a:spcPts val="0"/>
              </a:spcBef>
              <a:spcAft>
                <a:spcPts val="0"/>
              </a:spcAft>
              <a:buClr>
                <a:schemeClr val="dk1"/>
              </a:buClr>
              <a:buSzPts val="2500"/>
              <a:buChar char="-"/>
            </a:pPr>
            <a:r>
              <a:rPr lang="en-US" sz="2500">
                <a:solidFill>
                  <a:schemeClr val="dk1"/>
                </a:solidFill>
              </a:rPr>
              <a:t>Although, Time and Materials and Labor Hours may be requested by customer</a:t>
            </a:r>
            <a:endParaRPr sz="2500">
              <a:solidFill>
                <a:schemeClr val="dk1"/>
              </a:solidFill>
            </a:endParaRPr>
          </a:p>
          <a:p>
            <a:pPr marL="457200" lvl="0" indent="-387350" algn="l" rtl="0">
              <a:lnSpc>
                <a:spcPct val="100000"/>
              </a:lnSpc>
              <a:spcBef>
                <a:spcPts val="0"/>
              </a:spcBef>
              <a:spcAft>
                <a:spcPts val="0"/>
              </a:spcAft>
              <a:buSzPts val="2500"/>
              <a:buChar char="-"/>
            </a:pPr>
            <a:r>
              <a:rPr lang="en-US" sz="2500">
                <a:solidFill>
                  <a:schemeClr val="dk1"/>
                </a:solidFill>
              </a:rPr>
              <a:t>Ability for Blanket Purchase Agreements (BPAs)</a:t>
            </a:r>
            <a:endParaRPr sz="2500">
              <a:solidFill>
                <a:schemeClr val="dk1"/>
              </a:solidFill>
            </a:endParaRPr>
          </a:p>
          <a:p>
            <a:pPr marL="0" lvl="0" indent="0" algn="l" rtl="0">
              <a:lnSpc>
                <a:spcPct val="100000"/>
              </a:lnSpc>
              <a:spcBef>
                <a:spcPts val="1000"/>
              </a:spcBef>
              <a:spcAft>
                <a:spcPts val="0"/>
              </a:spcAft>
              <a:buSzPts val="2000"/>
              <a:buNone/>
            </a:pPr>
            <a:endParaRPr sz="2500">
              <a:solidFill>
                <a:schemeClr val="dk1"/>
              </a:solidFill>
            </a:endParaRPr>
          </a:p>
          <a:p>
            <a:pPr marL="0" marR="0" lvl="0" indent="0" algn="l" rtl="0">
              <a:lnSpc>
                <a:spcPct val="100000"/>
              </a:lnSpc>
              <a:spcBef>
                <a:spcPts val="1000"/>
              </a:spcBef>
              <a:spcAft>
                <a:spcPts val="0"/>
              </a:spcAft>
              <a:buSzPts val="2000"/>
              <a:buNone/>
            </a:pPr>
            <a:endParaRPr sz="2500">
              <a:solidFill>
                <a:schemeClr val="dk1"/>
              </a:solidFill>
            </a:endParaRPr>
          </a:p>
          <a:p>
            <a:pPr marL="457200" marR="0" lvl="0" indent="0" algn="l" rtl="0">
              <a:lnSpc>
                <a:spcPct val="100000"/>
              </a:lnSpc>
              <a:spcBef>
                <a:spcPts val="1000"/>
              </a:spcBef>
              <a:spcAft>
                <a:spcPts val="1000"/>
              </a:spcAft>
              <a:buSzPts val="2000"/>
              <a:buNone/>
            </a:pPr>
            <a:r>
              <a:rPr lang="en-US" sz="2500">
                <a:solidFill>
                  <a:schemeClr val="dk1"/>
                </a:solidFill>
              </a:rPr>
              <a:t>						</a:t>
            </a:r>
            <a:endParaRPr sz="25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sz="3900" b="1">
                <a:solidFill>
                  <a:srgbClr val="0B5394"/>
                </a:solidFill>
              </a:rPr>
              <a:t>MAS Basics</a:t>
            </a:r>
            <a:endParaRPr sz="3900" b="1">
              <a:solidFill>
                <a:srgbClr val="0B5394"/>
              </a:solidFill>
            </a:endParaRPr>
          </a:p>
        </p:txBody>
      </p:sp>
      <p:sp>
        <p:nvSpPr>
          <p:cNvPr id="109" name="Google Shape;109;p2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2000"/>
              <a:buNone/>
            </a:pPr>
            <a:r>
              <a:rPr lang="en-US" sz="2500"/>
              <a:t>It is important to remember that you must market your contract to potential buyers. </a:t>
            </a:r>
            <a:endParaRPr sz="2500"/>
          </a:p>
          <a:p>
            <a:pPr marL="0" lvl="0" indent="0" algn="l" rtl="0">
              <a:lnSpc>
                <a:spcPct val="100000"/>
              </a:lnSpc>
              <a:spcBef>
                <a:spcPts val="400"/>
              </a:spcBef>
              <a:spcAft>
                <a:spcPts val="0"/>
              </a:spcAft>
              <a:buSzPts val="2000"/>
              <a:buNone/>
            </a:pPr>
            <a:endParaRPr sz="2500"/>
          </a:p>
          <a:p>
            <a:pPr marL="0" lvl="0" indent="0" algn="l" rtl="0">
              <a:lnSpc>
                <a:spcPct val="100000"/>
              </a:lnSpc>
              <a:spcBef>
                <a:spcPts val="400"/>
              </a:spcBef>
              <a:spcAft>
                <a:spcPts val="0"/>
              </a:spcAft>
              <a:buSzPts val="2000"/>
              <a:buNone/>
            </a:pPr>
            <a:r>
              <a:rPr lang="en-US" sz="2500"/>
              <a:t>The GSA Schedule contract provides no guarantee of sales, but can open doors to the federal market. </a:t>
            </a:r>
            <a:endParaRPr sz="2500"/>
          </a:p>
          <a:p>
            <a:pPr marL="0" lvl="0" indent="0" algn="l" rtl="0">
              <a:lnSpc>
                <a:spcPct val="100000"/>
              </a:lnSpc>
              <a:spcBef>
                <a:spcPts val="400"/>
              </a:spcBef>
              <a:spcAft>
                <a:spcPts val="0"/>
              </a:spcAft>
              <a:buSzPts val="2000"/>
              <a:buNone/>
            </a:pPr>
            <a:endParaRPr sz="2500"/>
          </a:p>
          <a:p>
            <a:pPr marL="0" lvl="0" indent="0" algn="l" rtl="0">
              <a:lnSpc>
                <a:spcPct val="100000"/>
              </a:lnSpc>
              <a:spcBef>
                <a:spcPts val="400"/>
              </a:spcBef>
              <a:spcAft>
                <a:spcPts val="0"/>
              </a:spcAft>
              <a:buSzPts val="2000"/>
              <a:buNone/>
            </a:pPr>
            <a:r>
              <a:rPr lang="en-US" sz="2500" b="1" i="1"/>
              <a:t>Federal agencies and authorized users obligate </a:t>
            </a:r>
            <a:endParaRPr sz="2500" b="1" i="1"/>
          </a:p>
          <a:p>
            <a:pPr marL="0" lvl="0" indent="0" algn="l" rtl="0">
              <a:lnSpc>
                <a:spcPct val="100000"/>
              </a:lnSpc>
              <a:spcBef>
                <a:spcPts val="400"/>
              </a:spcBef>
              <a:spcAft>
                <a:spcPts val="0"/>
              </a:spcAft>
              <a:buSzPts val="2000"/>
              <a:buNone/>
            </a:pPr>
            <a:r>
              <a:rPr lang="en-US" sz="2500" b="1" i="1"/>
              <a:t>~$35 billion annually through MAS contracts</a:t>
            </a:r>
            <a:endParaRPr sz="2500" b="1" i="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US" sz="4400" b="1">
                <a:solidFill>
                  <a:srgbClr val="0B5394"/>
                </a:solidFill>
              </a:rPr>
              <a:t>Visibility</a:t>
            </a:r>
            <a:endParaRPr sz="4400" b="1" i="0" u="none" strike="noStrike" cap="none">
              <a:solidFill>
                <a:srgbClr val="0B5394"/>
              </a:solidFill>
            </a:endParaRPr>
          </a:p>
        </p:txBody>
      </p:sp>
      <p:sp>
        <p:nvSpPr>
          <p:cNvPr id="115" name="Google Shape;115;p21"/>
          <p:cNvSpPr txBox="1">
            <a:spLocks noGrp="1"/>
          </p:cNvSpPr>
          <p:nvPr>
            <p:ph type="sldNum" idx="12"/>
          </p:nvPr>
        </p:nvSpPr>
        <p:spPr>
          <a:xfrm>
            <a:off x="6400800" y="6215063"/>
            <a:ext cx="1828800" cy="428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r>
              <a:rPr lang="en-US">
                <a:solidFill>
                  <a:schemeClr val="lt1"/>
                </a:solidFill>
                <a:latin typeface="Arial"/>
                <a:ea typeface="Arial"/>
                <a:cs typeface="Arial"/>
                <a:sym typeface="Arial"/>
              </a:rPr>
              <a:t>2</a:t>
            </a:r>
            <a:endParaRPr>
              <a:solidFill>
                <a:schemeClr val="lt1"/>
              </a:solidFill>
              <a:latin typeface="Arial"/>
              <a:ea typeface="Arial"/>
              <a:cs typeface="Arial"/>
              <a:sym typeface="Arial"/>
            </a:endParaRPr>
          </a:p>
        </p:txBody>
      </p:sp>
      <p:sp>
        <p:nvSpPr>
          <p:cNvPr id="116" name="Google Shape;116;p21"/>
          <p:cNvSpPr txBox="1">
            <a:spLocks noGrp="1"/>
          </p:cNvSpPr>
          <p:nvPr>
            <p:ph type="body" idx="1"/>
          </p:nvPr>
        </p:nvSpPr>
        <p:spPr>
          <a:xfrm>
            <a:off x="457200" y="1600200"/>
            <a:ext cx="8229600" cy="3987300"/>
          </a:xfrm>
          <a:prstGeom prst="rect">
            <a:avLst/>
          </a:prstGeom>
          <a:noFill/>
          <a:ln>
            <a:noFill/>
          </a:ln>
        </p:spPr>
        <p:txBody>
          <a:bodyPr spcFirstLastPara="1" wrap="square" lIns="91425" tIns="45700" rIns="91425" bIns="45700" anchor="t" anchorCtr="0">
            <a:noAutofit/>
          </a:bodyPr>
          <a:lstStyle/>
          <a:p>
            <a:pPr marL="457200" marR="0" lvl="0" indent="-387350" algn="l" rtl="0">
              <a:lnSpc>
                <a:spcPct val="100000"/>
              </a:lnSpc>
              <a:spcBef>
                <a:spcPts val="0"/>
              </a:spcBef>
              <a:spcAft>
                <a:spcPts val="0"/>
              </a:spcAft>
              <a:buClr>
                <a:schemeClr val="dk1"/>
              </a:buClr>
              <a:buSzPts val="2500"/>
              <a:buChar char="●"/>
            </a:pPr>
            <a:r>
              <a:rPr lang="en-US" sz="2500" b="1">
                <a:solidFill>
                  <a:schemeClr val="dk1"/>
                </a:solidFill>
              </a:rPr>
              <a:t>Customers may find your GSA contract via:</a:t>
            </a:r>
            <a:endParaRPr sz="2500" b="1">
              <a:solidFill>
                <a:schemeClr val="dk1"/>
              </a:solidFill>
            </a:endParaRPr>
          </a:p>
          <a:p>
            <a:pPr marL="914400" marR="0" lvl="1" indent="-387350" algn="l" rtl="0">
              <a:lnSpc>
                <a:spcPct val="100000"/>
              </a:lnSpc>
              <a:spcBef>
                <a:spcPts val="0"/>
              </a:spcBef>
              <a:spcAft>
                <a:spcPts val="0"/>
              </a:spcAft>
              <a:buClr>
                <a:schemeClr val="dk1"/>
              </a:buClr>
              <a:buSzPts val="2500"/>
              <a:buChar char="○"/>
            </a:pPr>
            <a:r>
              <a:rPr lang="en-US" sz="2500">
                <a:solidFill>
                  <a:schemeClr val="dk1"/>
                </a:solidFill>
              </a:rPr>
              <a:t>eLibrary (including your Price List)</a:t>
            </a:r>
            <a:endParaRPr sz="2500">
              <a:solidFill>
                <a:schemeClr val="dk1"/>
              </a:solidFill>
            </a:endParaRPr>
          </a:p>
          <a:p>
            <a:pPr marL="914400" marR="0" lvl="1" indent="-387350" algn="l" rtl="0">
              <a:lnSpc>
                <a:spcPct val="100000"/>
              </a:lnSpc>
              <a:spcBef>
                <a:spcPts val="0"/>
              </a:spcBef>
              <a:spcAft>
                <a:spcPts val="0"/>
              </a:spcAft>
              <a:buClr>
                <a:schemeClr val="dk1"/>
              </a:buClr>
              <a:buSzPts val="2500"/>
              <a:buChar char="○"/>
            </a:pPr>
            <a:r>
              <a:rPr lang="en-US" sz="2500">
                <a:solidFill>
                  <a:schemeClr val="dk1"/>
                </a:solidFill>
              </a:rPr>
              <a:t>eBuy (quote via RFQs)</a:t>
            </a:r>
            <a:endParaRPr sz="2500">
              <a:solidFill>
                <a:schemeClr val="dk1"/>
              </a:solidFill>
            </a:endParaRPr>
          </a:p>
          <a:p>
            <a:pPr marL="914400" marR="0" lvl="1" indent="-387350" algn="l" rtl="0">
              <a:lnSpc>
                <a:spcPct val="100000"/>
              </a:lnSpc>
              <a:spcBef>
                <a:spcPts val="0"/>
              </a:spcBef>
              <a:spcAft>
                <a:spcPts val="0"/>
              </a:spcAft>
              <a:buClr>
                <a:schemeClr val="dk1"/>
              </a:buClr>
              <a:buSzPts val="2500"/>
              <a:buChar char="○"/>
            </a:pPr>
            <a:r>
              <a:rPr lang="en-US" sz="2500">
                <a:solidFill>
                  <a:schemeClr val="dk1"/>
                </a:solidFill>
              </a:rPr>
              <a:t>GSA Advantage</a:t>
            </a:r>
            <a:endParaRPr sz="2500">
              <a:solidFill>
                <a:schemeClr val="dk1"/>
              </a:solidFill>
            </a:endParaRPr>
          </a:p>
          <a:p>
            <a:pPr marL="914400" marR="0" lvl="1" indent="-387350" algn="l" rtl="0">
              <a:lnSpc>
                <a:spcPct val="100000"/>
              </a:lnSpc>
              <a:spcBef>
                <a:spcPts val="0"/>
              </a:spcBef>
              <a:spcAft>
                <a:spcPts val="0"/>
              </a:spcAft>
              <a:buClr>
                <a:schemeClr val="dk1"/>
              </a:buClr>
              <a:buSzPts val="2500"/>
              <a:buChar char="○"/>
            </a:pPr>
            <a:r>
              <a:rPr lang="en-US" sz="2500">
                <a:solidFill>
                  <a:schemeClr val="dk1"/>
                </a:solidFill>
              </a:rPr>
              <a:t>Your website</a:t>
            </a:r>
            <a:endParaRPr sz="2500">
              <a:solidFill>
                <a:schemeClr val="dk1"/>
              </a:solidFill>
            </a:endParaRPr>
          </a:p>
          <a:p>
            <a:pPr marL="0" marR="0" lvl="0" indent="0" algn="l" rtl="0">
              <a:lnSpc>
                <a:spcPct val="100000"/>
              </a:lnSpc>
              <a:spcBef>
                <a:spcPts val="1000"/>
              </a:spcBef>
              <a:spcAft>
                <a:spcPts val="0"/>
              </a:spcAft>
              <a:buSzPts val="2000"/>
              <a:buNone/>
            </a:pPr>
            <a:endParaRPr sz="2400"/>
          </a:p>
          <a:p>
            <a:pPr marL="0" marR="0" lvl="0" indent="0" algn="l" rtl="0">
              <a:lnSpc>
                <a:spcPct val="100000"/>
              </a:lnSpc>
              <a:spcBef>
                <a:spcPts val="1000"/>
              </a:spcBef>
              <a:spcAft>
                <a:spcPts val="0"/>
              </a:spcAft>
              <a:buSzPts val="2000"/>
              <a:buNone/>
            </a:pPr>
            <a:r>
              <a:rPr lang="en-US" sz="2400" b="1"/>
              <a:t>A MAS Contract is no guarantee of future sales. </a:t>
            </a:r>
            <a:endParaRPr sz="2400" b="1"/>
          </a:p>
          <a:p>
            <a:pPr marL="0" marR="0" lvl="0" indent="0" algn="l" rtl="0">
              <a:lnSpc>
                <a:spcPct val="100000"/>
              </a:lnSpc>
              <a:spcBef>
                <a:spcPts val="1000"/>
              </a:spcBef>
              <a:spcAft>
                <a:spcPts val="0"/>
              </a:spcAft>
              <a:buSzPts val="2000"/>
              <a:buNone/>
            </a:pPr>
            <a:endParaRPr sz="2400">
              <a:solidFill>
                <a:schemeClr val="dk1"/>
              </a:solidFill>
            </a:endParaRPr>
          </a:p>
          <a:p>
            <a:pPr marL="0" marR="0" lvl="0" indent="0" algn="l" rtl="0">
              <a:lnSpc>
                <a:spcPct val="100000"/>
              </a:lnSpc>
              <a:spcBef>
                <a:spcPts val="1000"/>
              </a:spcBef>
              <a:spcAft>
                <a:spcPts val="0"/>
              </a:spcAft>
              <a:buSzPts val="2000"/>
              <a:buNone/>
            </a:pPr>
            <a:endParaRPr sz="2500">
              <a:solidFill>
                <a:schemeClr val="dk1"/>
              </a:solidFill>
            </a:endParaRPr>
          </a:p>
          <a:p>
            <a:pPr marL="0" marR="0" lvl="0" indent="0" algn="l" rtl="0">
              <a:lnSpc>
                <a:spcPct val="100000"/>
              </a:lnSpc>
              <a:spcBef>
                <a:spcPts val="1000"/>
              </a:spcBef>
              <a:spcAft>
                <a:spcPts val="0"/>
              </a:spcAft>
              <a:buSzPts val="2000"/>
              <a:buNone/>
            </a:pPr>
            <a:endParaRPr sz="2400">
              <a:solidFill>
                <a:schemeClr val="dk1"/>
              </a:solidFill>
            </a:endParaRPr>
          </a:p>
          <a:p>
            <a:pPr marL="457200" lvl="0" indent="0" algn="l" rtl="0">
              <a:lnSpc>
                <a:spcPct val="100000"/>
              </a:lnSpc>
              <a:spcBef>
                <a:spcPts val="1000"/>
              </a:spcBef>
              <a:spcAft>
                <a:spcPts val="0"/>
              </a:spcAft>
              <a:buSzPts val="2000"/>
              <a:buNone/>
            </a:pPr>
            <a:endParaRPr sz="2400">
              <a:solidFill>
                <a:schemeClr val="dk1"/>
              </a:solidFill>
            </a:endParaRPr>
          </a:p>
          <a:p>
            <a:pPr marL="457200" marR="0" lvl="0" indent="0" algn="l" rtl="0">
              <a:lnSpc>
                <a:spcPct val="100000"/>
              </a:lnSpc>
              <a:spcBef>
                <a:spcPts val="1000"/>
              </a:spcBef>
              <a:spcAft>
                <a:spcPts val="1000"/>
              </a:spcAft>
              <a:buSzPts val="2000"/>
              <a:buNone/>
            </a:pPr>
            <a:r>
              <a:rPr lang="en-US" sz="2400">
                <a:solidFill>
                  <a:schemeClr val="dk1"/>
                </a:solidFill>
              </a:rPr>
              <a:t>						</a:t>
            </a:r>
            <a:endParaRPr sz="24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sz="3900" b="1">
                <a:solidFill>
                  <a:srgbClr val="0B5394"/>
                </a:solidFill>
              </a:rPr>
              <a:t>Category Management</a:t>
            </a:r>
            <a:endParaRPr sz="3900" b="1">
              <a:solidFill>
                <a:srgbClr val="0B5394"/>
              </a:solidFill>
            </a:endParaRPr>
          </a:p>
        </p:txBody>
      </p:sp>
      <p:sp>
        <p:nvSpPr>
          <p:cNvPr id="123" name="Google Shape;123;p2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2000"/>
              <a:buNone/>
            </a:pPr>
            <a:r>
              <a:rPr lang="en-US" sz="2500"/>
              <a:t>The MAS program aligns closely with Category Management, an approach the federal government is applying to buy smarter and more like a single enterprise. </a:t>
            </a:r>
            <a:br>
              <a:rPr lang="en-US" sz="2500"/>
            </a:br>
            <a:br>
              <a:rPr lang="en-US" sz="2500"/>
            </a:br>
            <a:r>
              <a:rPr lang="en-US" sz="2500"/>
              <a:t>Category Management enables the government to eliminate redundancies, increase efficiency, and deliver more value and savings from the government’s acquisition programs. </a:t>
            </a:r>
            <a:endParaRPr sz="25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sz="3900" b="1">
                <a:solidFill>
                  <a:srgbClr val="0B5394"/>
                </a:solidFill>
              </a:rPr>
              <a:t>Category Management</a:t>
            </a:r>
            <a:endParaRPr sz="3900" b="1">
              <a:solidFill>
                <a:srgbClr val="0B5394"/>
              </a:solidFill>
            </a:endParaRPr>
          </a:p>
        </p:txBody>
      </p:sp>
      <p:sp>
        <p:nvSpPr>
          <p:cNvPr id="130" name="Google Shape;130;p2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2000"/>
              <a:buNone/>
            </a:pPr>
            <a:r>
              <a:rPr lang="en-US" sz="2500"/>
              <a:t>Category Management involves:</a:t>
            </a:r>
            <a:br>
              <a:rPr lang="en-US" sz="2500"/>
            </a:br>
            <a:r>
              <a:rPr lang="en-US" sz="2500"/>
              <a:t>• Identifying core areas of spend </a:t>
            </a:r>
            <a:endParaRPr sz="2500"/>
          </a:p>
          <a:p>
            <a:pPr marL="0" lvl="0" indent="0" algn="l" rtl="0">
              <a:lnSpc>
                <a:spcPct val="100000"/>
              </a:lnSpc>
              <a:spcBef>
                <a:spcPts val="400"/>
              </a:spcBef>
              <a:spcAft>
                <a:spcPts val="0"/>
              </a:spcAft>
              <a:buSzPts val="2000"/>
              <a:buNone/>
            </a:pPr>
            <a:r>
              <a:rPr lang="en-US" sz="2500"/>
              <a:t>• Collectively developing heightened levels of expertise </a:t>
            </a:r>
            <a:endParaRPr sz="2500"/>
          </a:p>
          <a:p>
            <a:pPr marL="0" lvl="0" indent="0" algn="l" rtl="0">
              <a:lnSpc>
                <a:spcPct val="100000"/>
              </a:lnSpc>
              <a:spcBef>
                <a:spcPts val="400"/>
              </a:spcBef>
              <a:spcAft>
                <a:spcPts val="0"/>
              </a:spcAft>
              <a:buSzPts val="2000"/>
              <a:buNone/>
            </a:pPr>
            <a:r>
              <a:rPr lang="en-US" sz="2500"/>
              <a:t>• Leveraging shared best practices </a:t>
            </a:r>
            <a:endParaRPr sz="2500"/>
          </a:p>
          <a:p>
            <a:pPr marL="0" lvl="0" indent="0" algn="l" rtl="0">
              <a:lnSpc>
                <a:spcPct val="100000"/>
              </a:lnSpc>
              <a:spcBef>
                <a:spcPts val="400"/>
              </a:spcBef>
              <a:spcAft>
                <a:spcPts val="0"/>
              </a:spcAft>
              <a:buSzPts val="2000"/>
              <a:buNone/>
            </a:pPr>
            <a:r>
              <a:rPr lang="en-US" sz="2500"/>
              <a:t>• Providing acquisition, supply, and demand management solutions </a:t>
            </a:r>
            <a:endParaRPr sz="2500"/>
          </a:p>
          <a:p>
            <a:pPr marL="0" lvl="0" indent="0" algn="l" rtl="0">
              <a:lnSpc>
                <a:spcPct val="100000"/>
              </a:lnSpc>
              <a:spcBef>
                <a:spcPts val="400"/>
              </a:spcBef>
              <a:spcAft>
                <a:spcPts val="0"/>
              </a:spcAft>
              <a:buSzPts val="2000"/>
              <a:buNone/>
            </a:pPr>
            <a:r>
              <a:rPr lang="en-US" sz="2500"/>
              <a:t>• The MAS Program is organized around the 12 governmentwide categories prescribed by the Office of Management and Budget (OMB). </a:t>
            </a:r>
            <a:endParaRPr sz="25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sz="3900" b="1">
                <a:solidFill>
                  <a:srgbClr val="0B5394"/>
                </a:solidFill>
              </a:rPr>
              <a:t>Category Management</a:t>
            </a:r>
            <a:endParaRPr sz="3900" b="1">
              <a:solidFill>
                <a:srgbClr val="0B5394"/>
              </a:solidFill>
            </a:endParaRPr>
          </a:p>
        </p:txBody>
      </p:sp>
      <p:pic>
        <p:nvPicPr>
          <p:cNvPr id="137" name="Google Shape;137;p2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23825" y="1417638"/>
            <a:ext cx="8896350" cy="5210175"/>
          </a:xfrm>
          <a:prstGeom prst="rect">
            <a:avLst/>
          </a:prstGeom>
          <a:noFill/>
          <a:ln>
            <a:noFill/>
          </a:ln>
        </p:spPr>
      </p:pic>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1027</Words>
  <Application>Microsoft Office PowerPoint</Application>
  <PresentationFormat>On-screen Show (4:3)</PresentationFormat>
  <Paragraphs>158</Paragraphs>
  <Slides>23</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Calibri</vt:lpstr>
      <vt:lpstr>Arial</vt:lpstr>
      <vt:lpstr>Tahoma</vt:lpstr>
      <vt:lpstr>Blank Presentation</vt:lpstr>
      <vt:lpstr>Getting on Schedule for  Human Capital Category   Jennifer Jackson Supervisory Business Development Specialist Jennifer.Jackson@gsa.gov        </vt:lpstr>
      <vt:lpstr>MAS Overview</vt:lpstr>
      <vt:lpstr>MAS Overview</vt:lpstr>
      <vt:lpstr>MAS Basics</vt:lpstr>
      <vt:lpstr>MAS Basics</vt:lpstr>
      <vt:lpstr>Visibility</vt:lpstr>
      <vt:lpstr>Category Management</vt:lpstr>
      <vt:lpstr>Category Management</vt:lpstr>
      <vt:lpstr>Category Management</vt:lpstr>
      <vt:lpstr>MAS Subcategories</vt:lpstr>
      <vt:lpstr>C</vt:lpstr>
      <vt:lpstr>MAS Notes</vt:lpstr>
      <vt:lpstr>Opportunity</vt:lpstr>
      <vt:lpstr>Readiness</vt:lpstr>
      <vt:lpstr>Readiness</vt:lpstr>
      <vt:lpstr>Schedule Offers</vt:lpstr>
      <vt:lpstr>Schedule Offers</vt:lpstr>
      <vt:lpstr>Federal Procurement Data Systems (FPDS)</vt:lpstr>
      <vt:lpstr>SAM.gov</vt:lpstr>
      <vt:lpstr>SAM.gov</vt:lpstr>
      <vt:lpstr>Forecast of Contracting Opportunities</vt:lpstr>
      <vt:lpstr>Forecast of Contracting Opportunities</vt:lpstr>
      <vt:lpstr>Training/Resources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YolandaGJohnson</dc:creator>
  <cp:lastModifiedBy>YolandaGJohnson</cp:lastModifiedBy>
  <cp:revision>2</cp:revision>
  <dcterms:modified xsi:type="dcterms:W3CDTF">2023-08-15T18:35:06Z</dcterms:modified>
</cp:coreProperties>
</file>