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Proxima Nova" panose="020B0604020202020204" charset="0"/>
      <p:regular r:id="rId36"/>
      <p:bold r:id="rId37"/>
      <p:italic r:id="rId38"/>
      <p:boldItalic r:id="rId39"/>
    </p:embeddedFont>
    <p:embeddedFont>
      <p:font typeface="Roboto" panose="02000000000000000000" pitchFamily="2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756">
          <p15:clr>
            <a:srgbClr val="000000"/>
          </p15:clr>
        </p15:guide>
        <p15:guide id="2" pos="5328">
          <p15:clr>
            <a:srgbClr val="000000"/>
          </p15:clr>
        </p15:guide>
        <p15:guide id="3" orient="horz" pos="606">
          <p15:clr>
            <a:srgbClr val="9AA0A6"/>
          </p15:clr>
        </p15:guide>
        <p15:guide id="4" orient="horz" pos="54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 autoAdjust="0"/>
    <p:restoredTop sz="92244" autoAdjust="0"/>
  </p:normalViewPr>
  <p:slideViewPr>
    <p:cSldViewPr snapToGrid="0">
      <p:cViewPr varScale="1">
        <p:scale>
          <a:sx n="139" d="100"/>
          <a:sy n="139" d="100"/>
        </p:scale>
        <p:origin x="804" y="114"/>
      </p:cViewPr>
      <p:guideLst>
        <p:guide orient="horz" pos="756"/>
        <p:guide pos="5328"/>
        <p:guide orient="horz" pos="606"/>
        <p:guide orient="horz" pos="5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07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4350331-A7BC-AAD5-8B26-8393A19526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9F9B6D-55DB-8AE8-C83C-8CD0B0133E8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B3147-D5CC-4B90-9289-078D6F4942A4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FA9342-D609-A960-2BB8-199B0C8F158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6E7FE9-51FC-39D1-90A3-4FF34A94EF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2FA7C3-8E99-4FAF-9036-E5ABAE0AE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552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1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0" name="Google Shape;80;p1:notes"/>
          <p:cNvSpPr txBox="1">
            <a:spLocks noGrp="1"/>
          </p:cNvSpPr>
          <p:nvPr>
            <p:ph type="sldNum" idx="12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0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1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8" name="Google Shape;18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2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6" name="Google Shape;19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3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4" name="Google Shape;20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p14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3" name="Google Shape;213;p14:notes"/>
          <p:cNvSpPr txBox="1">
            <a:spLocks noGrp="1"/>
          </p:cNvSpPr>
          <p:nvPr>
            <p:ph type="sldNum" idx="12"/>
          </p:nvPr>
        </p:nvSpPr>
        <p:spPr>
          <a:xfrm>
            <a:off x="6905625" y="6513513"/>
            <a:ext cx="5283300" cy="3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p15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1" name="Google Shape;221;p15:notes"/>
          <p:cNvSpPr txBox="1">
            <a:spLocks noGrp="1"/>
          </p:cNvSpPr>
          <p:nvPr>
            <p:ph type="sldNum" idx="12"/>
          </p:nvPr>
        </p:nvSpPr>
        <p:spPr>
          <a:xfrm>
            <a:off x="6905625" y="6513513"/>
            <a:ext cx="5283300" cy="3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6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9" name="Google Shape;22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7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7" name="Google Shape;23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8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5" name="Google Shape;24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9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3" name="Google Shape;25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0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2" name="Google Shape;26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1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1" name="Google Shape;27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2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0" name="Google Shape;28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3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9" name="Google Shape;28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4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8" name="Google Shape;29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5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7" name="Google Shape;30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6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5" name="Google Shape;31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3" name="Google Shape;323;p27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4" name="Google Shape;324;p27:notes"/>
          <p:cNvSpPr txBox="1">
            <a:spLocks noGrp="1"/>
          </p:cNvSpPr>
          <p:nvPr>
            <p:ph type="sldNum" idx="12"/>
          </p:nvPr>
        </p:nvSpPr>
        <p:spPr>
          <a:xfrm>
            <a:off x="6905625" y="6513513"/>
            <a:ext cx="5283300" cy="3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1" name="Google Shape;33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4:notes"/>
          <p:cNvSpPr txBox="1">
            <a:spLocks noGrp="1"/>
          </p:cNvSpPr>
          <p:nvPr>
            <p:ph type="sldNum" idx="12"/>
          </p:nvPr>
        </p:nvSpPr>
        <p:spPr>
          <a:xfrm>
            <a:off x="6905625" y="6513513"/>
            <a:ext cx="5283300" cy="3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5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5:notes"/>
          <p:cNvSpPr txBox="1">
            <a:spLocks noGrp="1"/>
          </p:cNvSpPr>
          <p:nvPr>
            <p:ph type="sldNum" idx="12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" name="Google Shape;12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p7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8" name="Google Shape;128;p7:notes"/>
          <p:cNvSpPr txBox="1">
            <a:spLocks noGrp="1"/>
          </p:cNvSpPr>
          <p:nvPr>
            <p:ph type="sldNum" idx="12"/>
          </p:nvPr>
        </p:nvSpPr>
        <p:spPr>
          <a:xfrm>
            <a:off x="6905625" y="6513513"/>
            <a:ext cx="5283300" cy="3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8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" name="Google Shape;138;p8:notes"/>
          <p:cNvSpPr txBox="1">
            <a:spLocks noGrp="1"/>
          </p:cNvSpPr>
          <p:nvPr>
            <p:ph type="sldNum" idx="12"/>
          </p:nvPr>
        </p:nvSpPr>
        <p:spPr>
          <a:xfrm>
            <a:off x="6905625" y="6513513"/>
            <a:ext cx="5283300" cy="3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4" name="Google Shape;14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75" y="0"/>
            <a:ext cx="9140823" cy="12898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/>
          <p:nvPr/>
        </p:nvSpPr>
        <p:spPr>
          <a:xfrm>
            <a:off x="0" y="1289873"/>
            <a:ext cx="9144000" cy="3853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-8700" y="3975750"/>
            <a:ext cx="9161400" cy="1167600"/>
          </a:xfrm>
          <a:prstGeom prst="rect">
            <a:avLst/>
          </a:prstGeom>
          <a:solidFill>
            <a:srgbClr val="FFB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1325" y="1805750"/>
            <a:ext cx="1698487" cy="3057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11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1792288" y="4025504"/>
            <a:ext cx="5486400" cy="603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4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 txBox="1"/>
          <p:nvPr/>
        </p:nvSpPr>
        <p:spPr>
          <a:xfrm>
            <a:off x="1308900" y="985100"/>
            <a:ext cx="7835100" cy="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OFFICE OF INFORMATION TECHNOLOGY CATEGORY</a:t>
            </a: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4"/>
          <p:cNvSpPr txBox="1">
            <a:spLocks noGrp="1"/>
          </p:cNvSpPr>
          <p:nvPr>
            <p:ph type="subTitle" idx="1"/>
          </p:nvPr>
        </p:nvSpPr>
        <p:spPr>
          <a:xfrm>
            <a:off x="134250" y="2947075"/>
            <a:ext cx="8875500" cy="18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roxima Nova"/>
              <a:buNone/>
              <a:defRPr sz="3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xima Nova"/>
              <a:buNone/>
              <a:defRPr sz="14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xima Nova"/>
              <a:buNone/>
              <a:defRPr sz="14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xima Nova"/>
              <a:buNone/>
              <a:defRPr sz="14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xima Nova"/>
              <a:buNone/>
              <a:defRPr sz="14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xima Nova"/>
              <a:buNone/>
              <a:defRPr sz="14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xima Nova"/>
              <a:buNone/>
              <a:defRPr sz="14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xima Nova"/>
              <a:buNone/>
              <a:defRPr sz="14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xima Nova"/>
              <a:buNone/>
              <a:defRPr sz="14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4" name="Google Shape;74;p14"/>
          <p:cNvSpPr txBox="1"/>
          <p:nvPr/>
        </p:nvSpPr>
        <p:spPr>
          <a:xfrm>
            <a:off x="1308900" y="700275"/>
            <a:ext cx="7835100" cy="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U.S. General Services Administration</a:t>
            </a: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" name="Google Shape;7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8425" y="455874"/>
            <a:ext cx="968448" cy="874199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4"/>
          <p:cNvSpPr txBox="1">
            <a:spLocks noGrp="1"/>
          </p:cNvSpPr>
          <p:nvPr>
            <p:ph type="title"/>
          </p:nvPr>
        </p:nvSpPr>
        <p:spPr>
          <a:xfrm>
            <a:off x="502350" y="1476450"/>
            <a:ext cx="8139300" cy="15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roxima Nova"/>
              <a:buNone/>
              <a:defRPr sz="48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8C3D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248C3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Blank">
  <p:cSld name="Content Slide Blank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5"/>
          <p:cNvPicPr preferRelativeResize="0"/>
          <p:nvPr/>
        </p:nvPicPr>
        <p:blipFill rotWithShape="1">
          <a:blip r:embed="rId2">
            <a:alphaModFix/>
          </a:blip>
          <a:srcRect t="82703" b="11965"/>
          <a:stretch/>
        </p:blipFill>
        <p:spPr>
          <a:xfrm>
            <a:off x="-11308" y="4876840"/>
            <a:ext cx="9164002" cy="274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 t="70370" b="11965"/>
          <a:stretch/>
        </p:blipFill>
        <p:spPr>
          <a:xfrm>
            <a:off x="-14400" y="-21500"/>
            <a:ext cx="9169224" cy="93005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"/>
          <p:cNvSpPr txBox="1"/>
          <p:nvPr/>
        </p:nvSpPr>
        <p:spPr>
          <a:xfrm>
            <a:off x="7086600" y="4871169"/>
            <a:ext cx="2057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675" rIns="91425" bIns="456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3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" name="Google Shape;2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526" y="225687"/>
            <a:ext cx="507206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5"/>
          <p:cNvSpPr txBox="1"/>
          <p:nvPr/>
        </p:nvSpPr>
        <p:spPr>
          <a:xfrm>
            <a:off x="1308900" y="371525"/>
            <a:ext cx="7835100" cy="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OFFICE OF INFORMATION TECHNOLOGY CATEGORY</a:t>
            </a: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5"/>
          <p:cNvSpPr txBox="1"/>
          <p:nvPr/>
        </p:nvSpPr>
        <p:spPr>
          <a:xfrm>
            <a:off x="1308900" y="86700"/>
            <a:ext cx="7835100" cy="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U.S. General Services Administration</a:t>
            </a: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5"/>
          <p:cNvSpPr txBox="1"/>
          <p:nvPr/>
        </p:nvSpPr>
        <p:spPr>
          <a:xfrm>
            <a:off x="3543300" y="4871169"/>
            <a:ext cx="2057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675" rIns="91425" bIns="456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www.gsa.gov/itc</a:t>
            </a:r>
            <a:endParaRPr sz="1300" b="1" i="0" u="none" strike="noStrike" cap="non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2"/>
          </p:nvPr>
        </p:nvSpPr>
        <p:spPr>
          <a:xfrm>
            <a:off x="457200" y="1631157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3"/>
          </p:nvPr>
        </p:nvSpPr>
        <p:spPr>
          <a:xfrm>
            <a:off x="4645027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4"/>
          </p:nvPr>
        </p:nvSpPr>
        <p:spPr>
          <a:xfrm>
            <a:off x="4645027" y="1631157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2"/>
          </p:nvPr>
        </p:nvSpPr>
        <p:spPr>
          <a:xfrm>
            <a:off x="457202" y="1076326"/>
            <a:ext cx="3008313" cy="3518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3177" y="4500562"/>
            <a:ext cx="9140825" cy="642938"/>
          </a:xfrm>
          <a:prstGeom prst="rect">
            <a:avLst/>
          </a:prstGeom>
          <a:solidFill>
            <a:srgbClr val="FFBA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 sz="1400">
              <a:solidFill>
                <a:srgbClr val="000000"/>
              </a:solidFill>
            </a:endParaRPr>
          </a:p>
        </p:txBody>
      </p:sp>
      <p:sp>
        <p:nvSpPr>
          <p:cNvPr id="12" name="Google Shape;12;p1"/>
          <p:cNvSpPr/>
          <p:nvPr/>
        </p:nvSpPr>
        <p:spPr>
          <a:xfrm>
            <a:off x="0" y="0"/>
            <a:ext cx="91440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"/>
          <p:cNvSpPr/>
          <p:nvPr/>
        </p:nvSpPr>
        <p:spPr>
          <a:xfrm>
            <a:off x="0" y="0"/>
            <a:ext cx="9144000" cy="450056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ocusign.com/" TargetMode="External"/><Relationship Id="rId3" Type="http://schemas.openxmlformats.org/officeDocument/2006/relationships/hyperlink" Target="https://www.gsa.gov/cdnstatic/Pathways%20to%20Success%20DEC21_508.pdf" TargetMode="External"/><Relationship Id="rId7" Type="http://schemas.openxmlformats.org/officeDocument/2006/relationships/hyperlink" Target="https://drive.google.com/file/d/1S9Td8XeJ7vqp3RfqNPPLLzxIY44uEALZ/view?usp=share_linkuEALZ/view?usp=share_link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fsd.gov/sys_attachment.do?sys_id=51a2fa061b0bcd500ca4a97ae54bcb18" TargetMode="External"/><Relationship Id="rId5" Type="http://schemas.openxmlformats.org/officeDocument/2006/relationships/hyperlink" Target="https://sam.gov/content/home" TargetMode="External"/><Relationship Id="rId10" Type="http://schemas.openxmlformats.org/officeDocument/2006/relationships/image" Target="../media/image5.jpg"/><Relationship Id="rId4" Type="http://schemas.openxmlformats.org/officeDocument/2006/relationships/hyperlink" Target="https://www.gsa.gov/cdnstatic/Readiness%20Assessment%20DEC21.pdf" TargetMode="External"/><Relationship Id="rId9" Type="http://schemas.openxmlformats.org/officeDocument/2006/relationships/hyperlink" Target="https://eoffer.gsa.gov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sa.gov/buy-through-us/purchasing-programs/gsa-multiple-award-schedule/mas-roadmap/mas-roadmap-learn-and-understand/multiple-award-schedule-startup-springboard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sa.gov/cdnstatic/Letter%20of%20Supply%20Template%20-%20Updated%2011182022.docx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g"/><Relationship Id="rId4" Type="http://schemas.openxmlformats.org/officeDocument/2006/relationships/hyperlink" Target="https://www.gsa.gov/tools-overview/buying-and-selling-tools/verified-products-portal-vp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sa.gov/node/89293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g"/><Relationship Id="rId5" Type="http://schemas.openxmlformats.org/officeDocument/2006/relationships/hyperlink" Target="https://www.gsa.gov/system/files/Price_Proposal_Template_Service_and_Training__May2023_%28Updated%29.xlsx" TargetMode="External"/><Relationship Id="rId4" Type="http://schemas.openxmlformats.org/officeDocument/2006/relationships/hyperlink" Target="https://www.gsa.gov/system/files/Price_Proposal_Template_Products__May2023_%28Updated%29.xlsx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sa.gov/cdnstatic/Agent_Authorization_Letter_May_2021.pdf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g"/><Relationship Id="rId4" Type="http://schemas.openxmlformats.org/officeDocument/2006/relationships/image" Target="../media/image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sa.gov/cdnstatic/PP_Questionnaire.pdf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sa.gov/cdnstatic/Commercial_Sales_Practice_Format_%28CSP-1%29_Octoer_2019.docx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sa.gov/technology/technology-purchasing-programs/mas-information-technology/sell-through-mas-information-technology/fast-lane-making-it-easier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eoffer@gsa.gov" TargetMode="External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buy.gsa.gov/interact/community/6/activity-feed" TargetMode="External"/><Relationship Id="rId5" Type="http://schemas.openxmlformats.org/officeDocument/2006/relationships/hyperlink" Target="http://www.gsa.gov/masroadmap" TargetMode="External"/><Relationship Id="rId4" Type="http://schemas.openxmlformats.org/officeDocument/2006/relationships/hyperlink" Target="http://vsc.gsa.gov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ws.gsa.gov/sws-search/viewSolDocument.do?method=view&amp;solNum=NDdRU01EMjBSMDAwMQ==&amp;solRefresh=MDAxNw==&amp;solDoc=MDkwMDI5YjQ4YWE5YzI5Ng==/eeae126b9da7491eb7b144e6d359af8a/view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>
            <a:spLocks noGrp="1"/>
          </p:cNvSpPr>
          <p:nvPr>
            <p:ph type="title" idx="4294967295"/>
          </p:nvPr>
        </p:nvSpPr>
        <p:spPr>
          <a:xfrm>
            <a:off x="2227811" y="1830759"/>
            <a:ext cx="6779400" cy="1671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9525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0B539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Doing Business with GSA: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0B5394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0B539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Multiple Award Schedule (MAS) Information Technology (IT)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0B5394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0B539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Pre Award / Offer Preparation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0B5394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5"/>
          <p:cNvSpPr txBox="1"/>
          <p:nvPr/>
        </p:nvSpPr>
        <p:spPr>
          <a:xfrm>
            <a:off x="4419600" y="820341"/>
            <a:ext cx="4038600" cy="1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U.S. General Services Administration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4"/>
          <p:cNvSpPr txBox="1">
            <a:spLocks noGrp="1"/>
          </p:cNvSpPr>
          <p:nvPr>
            <p:ph type="title" idx="4294967295"/>
          </p:nvPr>
        </p:nvSpPr>
        <p:spPr>
          <a:xfrm>
            <a:off x="1074025" y="287725"/>
            <a:ext cx="7103100" cy="840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9525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9525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0B539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Prepare - Assessments/Training </a:t>
            </a:r>
          </a:p>
          <a:p>
            <a:pPr marL="9525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0B539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and Registration</a:t>
            </a:r>
            <a:endParaRPr kumimoji="0" lang="en-US" sz="1050" b="1" i="0" u="none" strike="noStrike" kern="0" cap="none" spc="0" normalizeH="0" baseline="0" noProof="0" dirty="0">
              <a:ln>
                <a:noFill/>
              </a:ln>
              <a:solidFill>
                <a:srgbClr val="0B5394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24"/>
          <p:cNvSpPr txBox="1"/>
          <p:nvPr/>
        </p:nvSpPr>
        <p:spPr>
          <a:xfrm>
            <a:off x="46687" y="1165449"/>
            <a:ext cx="9050625" cy="33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342900" marR="0" lvl="0" indent="-2714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100"/>
              <a:buFont typeface="Arial"/>
              <a:buChar char="●"/>
            </a:pPr>
            <a:r>
              <a:rPr lang="en-US" sz="1575" b="0" i="0" u="sng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Pathways To Success Training</a:t>
            </a:r>
            <a:r>
              <a:rPr lang="en-US" sz="1575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US" sz="1575" b="0" i="0" u="sng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Readiness Assessment</a:t>
            </a:r>
            <a:endParaRPr sz="1575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75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714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100"/>
              <a:buFont typeface="Arial"/>
              <a:buChar char="●"/>
            </a:pPr>
            <a:r>
              <a:rPr lang="en-US" sz="1575" b="0" i="0" u="sng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System for Award Management (SAM)</a:t>
            </a:r>
            <a:r>
              <a:rPr lang="en-US" sz="1575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 - See the </a:t>
            </a:r>
            <a:r>
              <a:rPr lang="en-US" sz="1575" b="0" i="0" u="sng" strike="noStrike" cap="none">
                <a:solidFill>
                  <a:srgbClr val="0B539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Entity Registration Checklist</a:t>
            </a:r>
            <a:r>
              <a:rPr lang="en-US" sz="1575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 for complete details. </a:t>
            </a:r>
            <a:endParaRPr sz="1350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Arial"/>
              <a:buChar char="○"/>
            </a:pPr>
            <a:r>
              <a:rPr lang="en-US" sz="135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Ensure you have included applicable NAICS for your proposed SINs </a:t>
            </a:r>
            <a:endParaRPr sz="1350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Arial"/>
              <a:buChar char="○"/>
            </a:pPr>
            <a:r>
              <a:rPr lang="en-US" sz="135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Respond “YES” to acceptance of Credit Card payments</a:t>
            </a:r>
            <a:endParaRPr sz="1350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Arial"/>
              <a:buChar char="○"/>
            </a:pPr>
            <a:r>
              <a:rPr lang="en-US" sz="135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The Offeror’s SAM, </a:t>
            </a:r>
            <a:r>
              <a:rPr lang="en-US" sz="1350" b="0" i="0" u="sng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FAR, DFAR Rep and Certs Section 889</a:t>
            </a:r>
            <a:r>
              <a:rPr lang="en-US" sz="135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 must represent that it DOES NOT provide covered telecommunications and DOES NOT use covered telecommunications equipment or services, or any equipment, system, etc. </a:t>
            </a:r>
            <a:endParaRPr sz="1350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75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714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100"/>
              <a:buFont typeface="Arial"/>
              <a:buChar char="●"/>
            </a:pPr>
            <a:r>
              <a:rPr lang="en-US" sz="1575" b="0" i="0" u="sng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DocuSign </a:t>
            </a:r>
            <a:r>
              <a:rPr lang="en-US" sz="1575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575" b="0" i="1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Registration must remain active throughout the duration of a schedule contract</a:t>
            </a:r>
            <a:r>
              <a:rPr lang="en-US" sz="1575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575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714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100"/>
              <a:buFont typeface="Arial"/>
              <a:buChar char="●"/>
            </a:pPr>
            <a:r>
              <a:rPr lang="en-US" sz="1575" b="0" i="0" u="sng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eOffer </a:t>
            </a:r>
            <a:r>
              <a:rPr lang="en-US" sz="1575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- FAS ID required</a:t>
            </a:r>
            <a:endParaRPr sz="1575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7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5" name="Google Shape;185;p24" descr="GSA Star Mark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3863" y="140698"/>
            <a:ext cx="900689" cy="813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5" descr="GSA Star Mark"/>
          <p:cNvSpPr txBox="1">
            <a:spLocks noGrp="1"/>
          </p:cNvSpPr>
          <p:nvPr>
            <p:ph type="body" idx="1"/>
          </p:nvPr>
        </p:nvSpPr>
        <p:spPr>
          <a:xfrm>
            <a:off x="374650" y="1544638"/>
            <a:ext cx="8769350" cy="3040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25"/>
          <p:cNvSpPr txBox="1">
            <a:spLocks noGrp="1"/>
          </p:cNvSpPr>
          <p:nvPr>
            <p:ph type="title" idx="4294967295"/>
          </p:nvPr>
        </p:nvSpPr>
        <p:spPr>
          <a:xfrm>
            <a:off x="994552" y="252496"/>
            <a:ext cx="8283035" cy="96947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50" tIns="68550" rIns="68550" bIns="6855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0B539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Gather Required Documents - Financial Statements</a:t>
            </a:r>
          </a:p>
        </p:txBody>
      </p:sp>
      <p:sp>
        <p:nvSpPr>
          <p:cNvPr id="192" name="Google Shape;192;p25"/>
          <p:cNvSpPr txBox="1"/>
          <p:nvPr/>
        </p:nvSpPr>
        <p:spPr>
          <a:xfrm>
            <a:off x="-6000" y="1599094"/>
            <a:ext cx="9144000" cy="315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342900" marR="0" lvl="0" indent="-3095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700"/>
              <a:buFont typeface="Arial"/>
              <a:buChar char="●"/>
            </a:pPr>
            <a:r>
              <a:rPr lang="en-US" sz="2175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Past 2 fiscal years (indicate if audited)</a:t>
            </a:r>
            <a:endParaRPr sz="2175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3095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700"/>
              <a:buFont typeface="Arial"/>
              <a:buChar char="○"/>
            </a:pPr>
            <a:r>
              <a:rPr lang="en-US" sz="2175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Balance Sheets</a:t>
            </a:r>
            <a:endParaRPr sz="2175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3095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700"/>
              <a:buFont typeface="Arial"/>
              <a:buChar char="○"/>
            </a:pPr>
            <a:r>
              <a:rPr lang="en-US" sz="2175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Income Statements</a:t>
            </a:r>
            <a:endParaRPr sz="2175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75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000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500"/>
              <a:buFont typeface="Arial"/>
              <a:buChar char="●"/>
            </a:pPr>
            <a:r>
              <a:rPr lang="en-US" sz="2025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Note - For companies who have been in existence less than 2-years  they may qualify for </a:t>
            </a:r>
            <a:r>
              <a:rPr lang="en-US" sz="2025" b="1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Startup Springboard. </a:t>
            </a:r>
            <a:r>
              <a:rPr lang="en-US" sz="2025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For more information visit:  </a:t>
            </a:r>
            <a:r>
              <a:rPr lang="en-US" sz="2025" b="0" i="0" u="sng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Startup Springboard Info Page</a:t>
            </a:r>
            <a:endParaRPr sz="2025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7175" marR="0" lvl="0" indent="-14287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sz="1575" b="0" i="0" u="none" strike="noStrike" cap="none">
              <a:solidFill>
                <a:srgbClr val="013C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3" name="Google Shape;193;p25" descr="GSA Star Mark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863" y="140698"/>
            <a:ext cx="900689" cy="813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6"/>
          <p:cNvSpPr txBox="1">
            <a:spLocks noGrp="1"/>
          </p:cNvSpPr>
          <p:nvPr>
            <p:ph type="title"/>
          </p:nvPr>
        </p:nvSpPr>
        <p:spPr>
          <a:xfrm>
            <a:off x="994552" y="385913"/>
            <a:ext cx="88647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9525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i="0" u="none" strike="noStrike" cap="none">
                <a:solidFill>
                  <a:srgbClr val="0B5394"/>
                </a:solidFill>
              </a:rPr>
              <a:t>Gather Required Documentation (Products)  </a:t>
            </a:r>
            <a:endParaRPr sz="2700" b="1" i="0" u="none" strike="noStrike" cap="none">
              <a:solidFill>
                <a:srgbClr val="0B5394"/>
              </a:solidFill>
            </a:endParaRPr>
          </a:p>
        </p:txBody>
      </p:sp>
      <p:sp>
        <p:nvSpPr>
          <p:cNvPr id="200" name="Google Shape;200;p26"/>
          <p:cNvSpPr txBox="1"/>
          <p:nvPr/>
        </p:nvSpPr>
        <p:spPr>
          <a:xfrm>
            <a:off x="54900" y="1375050"/>
            <a:ext cx="9089100" cy="3126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Dealers &amp; Resellers</a:t>
            </a:r>
            <a:endParaRPr sz="1800" b="1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300"/>
              <a:buFont typeface="Arial"/>
              <a:buChar char="●"/>
            </a:pPr>
            <a:r>
              <a:rPr lang="en-US" sz="18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Submit a Letter of Supply </a:t>
            </a:r>
            <a:r>
              <a:rPr lang="en-US" sz="1800" b="0" i="0" u="sng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LOS</a:t>
            </a:r>
            <a:r>
              <a:rPr lang="en-US" sz="18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, End User License Agreement or Terms of Service Agreement from the Manufacturer: </a:t>
            </a:r>
            <a:endParaRPr sz="1800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300"/>
              <a:buFont typeface="Arial"/>
              <a:buChar char="○"/>
            </a:pPr>
            <a:r>
              <a:rPr lang="en-US" sz="18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Must be dated and signed on company letterhead</a:t>
            </a:r>
            <a:endParaRPr sz="1800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300"/>
              <a:buFont typeface="Arial"/>
              <a:buChar char="○"/>
            </a:pPr>
            <a:r>
              <a:rPr lang="en-US" sz="18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Includes TAA clause</a:t>
            </a:r>
            <a:endParaRPr sz="1800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300"/>
              <a:buFont typeface="Arial"/>
              <a:buChar char="○"/>
            </a:pPr>
            <a:r>
              <a:rPr lang="en-US" sz="18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All agreements must be submitted for review by GSA Legal</a:t>
            </a:r>
            <a:endParaRPr sz="1800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300"/>
              <a:buFont typeface="Arial"/>
              <a:buChar char="○"/>
            </a:pPr>
            <a:r>
              <a:rPr lang="en-US" sz="18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Terms and conditions must be compliant with the FAR </a:t>
            </a:r>
            <a:endParaRPr sz="1800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  <a:endParaRPr sz="1800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300"/>
              <a:buFont typeface="Arial"/>
              <a:buChar char="●"/>
            </a:pPr>
            <a:r>
              <a:rPr lang="en-US" sz="18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Use the </a:t>
            </a:r>
            <a:r>
              <a:rPr lang="en-US" sz="1800" b="0" i="0" u="sng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GSA Verified Product Portal (VPP) System</a:t>
            </a:r>
            <a:endParaRPr sz="1800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			</a:t>
            </a:r>
            <a:r>
              <a:rPr lang="en-US" sz="135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1350" b="1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1" name="Google Shape;201;p26" descr="GSA Star Mark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863" y="140698"/>
            <a:ext cx="900689" cy="813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7"/>
          <p:cNvSpPr txBox="1">
            <a:spLocks noGrp="1"/>
          </p:cNvSpPr>
          <p:nvPr>
            <p:ph type="title"/>
          </p:nvPr>
        </p:nvSpPr>
        <p:spPr>
          <a:xfrm>
            <a:off x="1152605" y="335295"/>
            <a:ext cx="7991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9525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Gather Required Documentation (Services)  </a:t>
            </a:r>
            <a:endParaRPr sz="2700" b="1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27"/>
          <p:cNvSpPr txBox="1"/>
          <p:nvPr/>
        </p:nvSpPr>
        <p:spPr>
          <a:xfrm>
            <a:off x="116069" y="962020"/>
            <a:ext cx="9089100" cy="35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342900" marR="0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Arial"/>
              <a:buChar char="●"/>
            </a:pPr>
            <a:r>
              <a:rPr lang="en-US" sz="1350" b="1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Labor Category Description Page - </a:t>
            </a:r>
            <a:r>
              <a:rPr lang="en-US" sz="135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Offerors shall provide a description of each type of IT Professional Service offered.  The following is an example of the manner in which the description of a commercial job title should be presented:</a:t>
            </a:r>
            <a:endParaRPr sz="1350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EXAMPLE: </a:t>
            </a:r>
            <a:r>
              <a:rPr lang="en-US" sz="135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Job Title: System Engineer</a:t>
            </a:r>
            <a:endParaRPr sz="1350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Minimum/General Experience</a:t>
            </a:r>
            <a:r>
              <a:rPr lang="en-US" sz="135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: Three (3) years of technical experience which applies to systems analysis and design techniques for complex computer systems. Requires competence in all phases of systems analysis techniques, concepts and methods; also requires knowledge of available hardware, system software, and input/output devices. </a:t>
            </a:r>
            <a:endParaRPr sz="1350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Functional Responsibility</a:t>
            </a:r>
            <a:r>
              <a:rPr lang="en-US" sz="135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: Guides users in formulating requirements, advises alternative approaches, conducts feasibility studies.</a:t>
            </a:r>
            <a:endParaRPr sz="1350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Minimum Education: </a:t>
            </a:r>
            <a:r>
              <a:rPr lang="en-US" sz="135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Bachelor's Degree in Computer Science</a:t>
            </a:r>
            <a:endParaRPr sz="1350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350" b="1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54292" lvl="0" indent="-257175" algn="l" rtl="0">
              <a:lnSpc>
                <a:spcPct val="100000"/>
              </a:lnSpc>
              <a:spcBef>
                <a:spcPts val="319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Arial"/>
              <a:buChar char="●"/>
            </a:pPr>
            <a:r>
              <a:rPr lang="en-US" sz="1350" b="1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Professional Compensation Plan - </a:t>
            </a:r>
            <a:r>
              <a:rPr lang="en-US" sz="135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Offeror shall submit a Professional Compensation Plan setting forth salaries and fringe benefits proposed for the professional employees </a:t>
            </a:r>
            <a:r>
              <a:rPr lang="en-US" sz="1350" b="1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who will work under the contract in accordance with Clause 52.222.-46</a:t>
            </a:r>
            <a:endParaRPr sz="1350" b="1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571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Arial"/>
              <a:buChar char="●"/>
            </a:pPr>
            <a:r>
              <a:rPr lang="en-US" sz="1350" b="1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Labor Category Matrix and Descriptions (If applicable)</a:t>
            </a:r>
            <a:endParaRPr sz="1350" b="1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28700" marR="120491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			</a:t>
            </a:r>
            <a:r>
              <a:rPr lang="en-US" sz="135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1350" b="1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" name="Google Shape;209;p27" descr="GSA Star Mar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863" y="140698"/>
            <a:ext cx="900689" cy="813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8"/>
          <p:cNvSpPr txBox="1">
            <a:spLocks noGrp="1"/>
          </p:cNvSpPr>
          <p:nvPr>
            <p:ph type="title" idx="4294967295"/>
          </p:nvPr>
        </p:nvSpPr>
        <p:spPr>
          <a:xfrm>
            <a:off x="1071440" y="326079"/>
            <a:ext cx="7635300" cy="7023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9525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9525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50" b="1" i="0" u="none" strike="noStrike" kern="0" cap="none" spc="0" normalizeH="0" baseline="0" noProof="0" dirty="0">
                <a:ln>
                  <a:noFill/>
                </a:ln>
                <a:solidFill>
                  <a:srgbClr val="0B539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Pricing Requirements - Applicable to Both Products and Services</a:t>
            </a:r>
            <a:endParaRPr kumimoji="0" lang="en-US" sz="2250" b="0" i="0" u="none" strike="noStrike" kern="0" cap="none" spc="0" normalizeH="0" baseline="0" noProof="0" dirty="0">
              <a:ln>
                <a:noFill/>
              </a:ln>
              <a:solidFill>
                <a:srgbClr val="0B5394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28"/>
          <p:cNvSpPr txBox="1"/>
          <p:nvPr/>
        </p:nvSpPr>
        <p:spPr>
          <a:xfrm>
            <a:off x="49500" y="1118221"/>
            <a:ext cx="9094500" cy="3498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342900" marR="0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Arial"/>
              <a:buChar char="●"/>
            </a:pPr>
            <a:r>
              <a:rPr lang="en-US" sz="1350" b="1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Commercial Price List or Internal Market Rate Sheet</a:t>
            </a:r>
            <a:endParaRPr sz="1350" b="1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Arial"/>
              <a:buChar char="○"/>
            </a:pPr>
            <a:r>
              <a:rPr lang="en-US" sz="135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If proposed pricing is based on a published or publicly available commercial price list, submit a copy of the company's current, dated, price list, catalog, or standard rate sheet.</a:t>
            </a:r>
            <a:endParaRPr sz="1350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Arial"/>
              <a:buChar char="○"/>
            </a:pPr>
            <a:r>
              <a:rPr lang="en-US" sz="135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This must be an existing, standalone document, and not prepared for purposes of this solicitation.</a:t>
            </a:r>
            <a:endParaRPr sz="1350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57175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Arial"/>
              <a:buChar char="●"/>
            </a:pPr>
            <a:r>
              <a:rPr lang="en-US" sz="1350" b="1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Economic Price Adjustment (EPA) Mechanism </a:t>
            </a:r>
            <a:endParaRPr sz="1350" b="1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Arial"/>
              <a:buChar char="○"/>
            </a:pPr>
            <a:r>
              <a:rPr lang="en-US" sz="135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Future price adjustments for pricing based on a market price list are subject to clause I-FSS-969 Economic Price Adjustment. The offeror must either propose a fixed annual escalation rate in accordance with I-FSS-969 paragraph (b)(1) OR propose a relevant market indicator (e.g., the Bureau of Labor Statistics Employment Cost Index (ECI)(b)(2)</a:t>
            </a:r>
            <a:endParaRPr sz="1350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Arial"/>
              <a:buChar char="○"/>
            </a:pPr>
            <a:r>
              <a:rPr lang="en-US" sz="135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Future price adjustments for pricing based on a commercial price list are subject to clause 552.216-70 Economic Price Adjustment – Multiple Award Schedule Contracts.</a:t>
            </a:r>
            <a:endParaRPr sz="1350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7" name="Google Shape;217;p28" descr="GSA Star Mar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231" y="83008"/>
            <a:ext cx="900689" cy="813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9"/>
          <p:cNvSpPr txBox="1">
            <a:spLocks noGrp="1"/>
          </p:cNvSpPr>
          <p:nvPr>
            <p:ph type="title" idx="4294967295"/>
          </p:nvPr>
        </p:nvSpPr>
        <p:spPr>
          <a:xfrm>
            <a:off x="1073101" y="391050"/>
            <a:ext cx="7649100" cy="840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9525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9525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0B539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Complete the Required Documents </a:t>
            </a:r>
            <a:endParaRPr kumimoji="0" lang="en-US" sz="2700" b="0" i="0" u="none" strike="noStrike" kern="0" cap="none" spc="0" normalizeH="0" baseline="0" noProof="0" dirty="0">
              <a:ln>
                <a:noFill/>
              </a:ln>
              <a:solidFill>
                <a:srgbClr val="0B5394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29"/>
          <p:cNvSpPr txBox="1"/>
          <p:nvPr/>
        </p:nvSpPr>
        <p:spPr>
          <a:xfrm>
            <a:off x="207217" y="1231654"/>
            <a:ext cx="8591625" cy="331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342900" marR="0" lvl="0" indent="0" algn="l" rtl="0">
              <a:lnSpc>
                <a:spcPct val="115000"/>
              </a:lnSpc>
              <a:spcBef>
                <a:spcPts val="1125"/>
              </a:spcBef>
              <a:spcAft>
                <a:spcPts val="0"/>
              </a:spcAft>
              <a:buNone/>
            </a:pPr>
            <a:r>
              <a:rPr lang="en-US" sz="1725" b="1" i="0" u="sng" strike="noStrike" cap="none">
                <a:solidFill>
                  <a:srgbClr val="0B539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MAS Roadmap: Gather Information</a:t>
            </a:r>
            <a:endParaRPr sz="1725" b="1" i="0" u="none" strike="noStrike" cap="none">
              <a:solidFill>
                <a:srgbClr val="0B539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342900" marR="0" lvl="0" indent="-280988" algn="l" rtl="0">
              <a:lnSpc>
                <a:spcPct val="115000"/>
              </a:lnSpc>
              <a:spcBef>
                <a:spcPts val="1125"/>
              </a:spcBef>
              <a:spcAft>
                <a:spcPts val="0"/>
              </a:spcAft>
              <a:buClr>
                <a:srgbClr val="0B5394"/>
              </a:buClr>
              <a:buSzPts val="2300"/>
              <a:buFont typeface="Arial"/>
              <a:buChar char="●"/>
            </a:pPr>
            <a:r>
              <a:rPr lang="en-US" sz="1725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Price Proposal Template (PPT): </a:t>
            </a:r>
            <a:endParaRPr sz="1725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25" b="0" i="0" u="sng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Products - Price Proposal Template </a:t>
            </a:r>
            <a:endParaRPr sz="1725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25" b="0" i="0" u="sng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Services and Training - Price Proposal Template </a:t>
            </a:r>
            <a:endParaRPr sz="1725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25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The PPT MUST be submitted in the approved Microsoft Office Excel format. </a:t>
            </a:r>
            <a:endParaRPr sz="1500" b="1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000"/>
              <a:buFont typeface="Arial"/>
              <a:buChar char="●"/>
            </a:pPr>
            <a:r>
              <a:rPr lang="en-US" sz="15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The price proposal is a mandatory offer document. </a:t>
            </a:r>
            <a:endParaRPr sz="1500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0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000"/>
              <a:buFont typeface="Noto Sans Symbols"/>
              <a:buChar char="●"/>
            </a:pPr>
            <a:r>
              <a:rPr lang="en-US" sz="15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Ensure all cells are filled in - empty cells are not accepted</a:t>
            </a:r>
            <a:endParaRPr sz="1500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0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000"/>
              <a:buFont typeface="Noto Sans Symbols"/>
              <a:buChar char="●"/>
            </a:pPr>
            <a:r>
              <a:rPr lang="en-US" sz="15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Columns that include drop-down options are used and not altered </a:t>
            </a:r>
            <a:endParaRPr sz="1500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0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000"/>
              <a:buFont typeface="Noto Sans Symbols"/>
              <a:buChar char="●"/>
            </a:pPr>
            <a:r>
              <a:rPr lang="en-US" sz="15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No formulas have been altered</a:t>
            </a:r>
            <a:endParaRPr sz="1500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2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sng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6" name="Google Shape;226;p29" descr="GSA Star Mark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3863" y="140698"/>
            <a:ext cx="900689" cy="813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0"/>
          <p:cNvSpPr txBox="1">
            <a:spLocks noGrp="1"/>
          </p:cNvSpPr>
          <p:nvPr>
            <p:ph type="title" idx="4294967295"/>
          </p:nvPr>
        </p:nvSpPr>
        <p:spPr>
          <a:xfrm>
            <a:off x="1266950" y="366356"/>
            <a:ext cx="6172200" cy="587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50" tIns="34275" rIns="68550" bIns="3427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0B539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Agent Authorization Letter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30"/>
          <p:cNvSpPr txBox="1"/>
          <p:nvPr/>
        </p:nvSpPr>
        <p:spPr>
          <a:xfrm>
            <a:off x="533575" y="1380375"/>
            <a:ext cx="8396700" cy="30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342900" marR="0" lvl="0" indent="-2762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200"/>
              <a:buFont typeface="Arial"/>
              <a:buChar char="●"/>
            </a:pPr>
            <a:r>
              <a:rPr lang="en-US" sz="165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Authorizes third parties authority to:</a:t>
            </a:r>
            <a:endParaRPr sz="1200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2762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200"/>
              <a:buFont typeface="Arial"/>
              <a:buChar char="○"/>
            </a:pPr>
            <a:r>
              <a:rPr lang="en-US" sz="165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Discuss the eOffer</a:t>
            </a:r>
            <a:endParaRPr sz="1650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2762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200"/>
              <a:buFont typeface="Arial"/>
              <a:buChar char="○"/>
            </a:pPr>
            <a:r>
              <a:rPr lang="en-US" sz="165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Sign contract actions, if approved by Contracting Officer</a:t>
            </a:r>
            <a:endParaRPr sz="1650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2762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200"/>
              <a:buFont typeface="Arial"/>
              <a:buChar char="○"/>
            </a:pPr>
            <a:r>
              <a:rPr lang="en-US" sz="165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Negotiate with the Government</a:t>
            </a:r>
            <a:endParaRPr sz="1650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2762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200"/>
              <a:buFont typeface="Arial"/>
              <a:buChar char="○"/>
            </a:pPr>
            <a:r>
              <a:rPr lang="en-US" sz="165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Submit modifications</a:t>
            </a:r>
            <a:endParaRPr sz="1650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762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200"/>
              <a:buFont typeface="Arial"/>
              <a:buChar char="●"/>
            </a:pPr>
            <a:r>
              <a:rPr lang="en-US" sz="1650" b="0" i="0" u="sng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Template</a:t>
            </a:r>
            <a:endParaRPr sz="1650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3" name="Google Shape;233;p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03019" y="1957087"/>
            <a:ext cx="2152646" cy="1435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0" descr="GSA Star Mark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863" y="140698"/>
            <a:ext cx="900689" cy="813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1"/>
          <p:cNvSpPr txBox="1">
            <a:spLocks noGrp="1"/>
          </p:cNvSpPr>
          <p:nvPr>
            <p:ph type="title"/>
          </p:nvPr>
        </p:nvSpPr>
        <p:spPr>
          <a:xfrm>
            <a:off x="1191026" y="334502"/>
            <a:ext cx="61152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9525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i="0" u="none" strike="noStrike" cap="none">
                <a:solidFill>
                  <a:srgbClr val="0B5394"/>
                </a:solidFill>
              </a:rPr>
              <a:t>Offer Responses Document </a:t>
            </a:r>
            <a:endParaRPr sz="2700" b="1" i="0" u="none" strike="noStrike" cap="none">
              <a:solidFill>
                <a:srgbClr val="0B5394"/>
              </a:solidFill>
            </a:endParaRPr>
          </a:p>
        </p:txBody>
      </p:sp>
      <p:sp>
        <p:nvSpPr>
          <p:cNvPr id="240" name="Google Shape;240;p31"/>
          <p:cNvSpPr txBox="1">
            <a:spLocks noGrp="1"/>
          </p:cNvSpPr>
          <p:nvPr>
            <p:ph type="body" idx="1"/>
          </p:nvPr>
        </p:nvSpPr>
        <p:spPr>
          <a:xfrm>
            <a:off x="386700" y="1200150"/>
            <a:ext cx="8810700" cy="3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342900" marR="0" lvl="0" indent="-27146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100"/>
              <a:buFont typeface="Arial"/>
              <a:buChar char="●"/>
            </a:pPr>
            <a:r>
              <a:rPr lang="en-US" sz="1575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Pathways to Success and Readiness Assessment acknowledgement</a:t>
            </a:r>
            <a:endParaRPr sz="1575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7146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100"/>
              <a:buFont typeface="Arial"/>
              <a:buChar char="●"/>
            </a:pPr>
            <a:r>
              <a:rPr lang="en-US" sz="1575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Contains Proposed SINs</a:t>
            </a:r>
            <a:endParaRPr sz="1575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7146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100"/>
              <a:buFont typeface="Arial"/>
              <a:buChar char="●"/>
            </a:pPr>
            <a:r>
              <a:rPr lang="en-US" sz="1575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Preponderance of work (North American Industrial Classification System (NAICS) Code)</a:t>
            </a:r>
            <a:endParaRPr sz="1575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7146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100"/>
              <a:buFont typeface="Arial"/>
              <a:buChar char="●"/>
            </a:pPr>
            <a:r>
              <a:rPr lang="en-US" sz="1575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Annual Sales Projections per SIN</a:t>
            </a:r>
            <a:endParaRPr sz="1575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7146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100"/>
              <a:buFont typeface="Arial"/>
              <a:buChar char="●"/>
            </a:pPr>
            <a:r>
              <a:rPr lang="en-US" sz="1575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Previous Schedule contracts</a:t>
            </a:r>
            <a:endParaRPr sz="1575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7146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100"/>
              <a:buFont typeface="Arial"/>
              <a:buChar char="●"/>
            </a:pPr>
            <a:r>
              <a:rPr lang="en-US" sz="1575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Required clauses e.g. Delivery Info, Marketing POC, etc.</a:t>
            </a:r>
            <a:endParaRPr sz="1575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7146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100"/>
              <a:buFont typeface="Arial"/>
              <a:buChar char="●"/>
            </a:pPr>
            <a:r>
              <a:rPr lang="en-US" sz="1575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Authorized Negotiators</a:t>
            </a:r>
            <a:endParaRPr sz="1575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31"/>
          <p:cNvSpPr txBox="1"/>
          <p:nvPr/>
        </p:nvSpPr>
        <p:spPr>
          <a:xfrm>
            <a:off x="2760469" y="4425637"/>
            <a:ext cx="4063050" cy="30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i="0" u="none" strike="noStrike" cap="none">
                <a:solidFill>
                  <a:schemeClr val="dk1"/>
                </a:solidFill>
              </a:rPr>
              <a:t>*Generated in the system based on offeror responses</a:t>
            </a:r>
            <a:endParaRPr sz="1050" b="1" i="0" u="none" strike="noStrike" cap="none">
              <a:solidFill>
                <a:schemeClr val="dk1"/>
              </a:solidFill>
            </a:endParaRPr>
          </a:p>
        </p:txBody>
      </p:sp>
      <p:pic>
        <p:nvPicPr>
          <p:cNvPr id="242" name="Google Shape;242;p31" descr="GSA Star Mar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863" y="140698"/>
            <a:ext cx="900689" cy="813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2"/>
          <p:cNvSpPr txBox="1">
            <a:spLocks noGrp="1"/>
          </p:cNvSpPr>
          <p:nvPr>
            <p:ph type="title"/>
          </p:nvPr>
        </p:nvSpPr>
        <p:spPr>
          <a:xfrm>
            <a:off x="1033462" y="294216"/>
            <a:ext cx="8110538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50" b="1" i="0" u="none" strike="noStrike" cap="none">
                <a:solidFill>
                  <a:srgbClr val="0B5394"/>
                </a:solidFill>
              </a:rPr>
              <a:t>Evaluation Factors: Factor 1 Corporate Experience </a:t>
            </a:r>
            <a:r>
              <a:rPr lang="en-US" sz="25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55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32"/>
          <p:cNvSpPr txBox="1"/>
          <p:nvPr/>
        </p:nvSpPr>
        <p:spPr>
          <a:xfrm>
            <a:off x="487575" y="1227826"/>
            <a:ext cx="7970700" cy="32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342900" marR="0" lvl="0" indent="-2714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100"/>
              <a:buFont typeface="Arial"/>
              <a:buChar char="●"/>
            </a:pPr>
            <a:r>
              <a:rPr lang="en-US" sz="1575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Submit a document of two (2) page maximum detailing:</a:t>
            </a:r>
            <a:endParaRPr sz="1575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75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27146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100"/>
              <a:buFont typeface="Arial"/>
              <a:buChar char="○"/>
            </a:pPr>
            <a:r>
              <a:rPr lang="en-US" sz="1575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Years of relevant experience (Min. 2 years) except for Startup Springboard</a:t>
            </a:r>
            <a:endParaRPr sz="1575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27146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100"/>
              <a:buFont typeface="Arial"/>
              <a:buChar char="○"/>
            </a:pPr>
            <a:r>
              <a:rPr lang="en-US" sz="1575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Organization’s structure, including size, experience and resources</a:t>
            </a:r>
            <a:endParaRPr sz="1575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27146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100"/>
              <a:buFont typeface="Arial"/>
              <a:buChar char="○"/>
            </a:pPr>
            <a:r>
              <a:rPr lang="en-US" sz="1575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Brief history of the organization’s activities</a:t>
            </a:r>
            <a:endParaRPr sz="1575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27146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100"/>
              <a:buFont typeface="Arial"/>
              <a:buChar char="○"/>
            </a:pPr>
            <a:r>
              <a:rPr lang="en-US" sz="1575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Ability to acquire resources/manpower proposed</a:t>
            </a:r>
            <a:endParaRPr sz="1575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27146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100"/>
              <a:buFont typeface="Arial"/>
              <a:buChar char="○"/>
            </a:pPr>
            <a:r>
              <a:rPr lang="en-US" sz="1575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Schedule-specific marketing strategy</a:t>
            </a:r>
            <a:endParaRPr sz="1575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0" name="Google Shape;250;p32" descr="GSA Star Mar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863" y="140698"/>
            <a:ext cx="900689" cy="813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3"/>
          <p:cNvSpPr txBox="1">
            <a:spLocks noGrp="1"/>
          </p:cNvSpPr>
          <p:nvPr>
            <p:ph type="title"/>
          </p:nvPr>
        </p:nvSpPr>
        <p:spPr>
          <a:xfrm>
            <a:off x="1152605" y="321885"/>
            <a:ext cx="77916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50" b="1" i="0" u="none" strike="noStrike" cap="none">
                <a:solidFill>
                  <a:srgbClr val="0B5394"/>
                </a:solidFill>
              </a:rPr>
              <a:t>Evaluation Factors: Factor 2 Past Performance </a:t>
            </a:r>
            <a:endParaRPr sz="2550" b="1" i="0" u="none" strike="noStrike" cap="none">
              <a:solidFill>
                <a:srgbClr val="0B5394"/>
              </a:solidFill>
            </a:endParaRPr>
          </a:p>
        </p:txBody>
      </p:sp>
      <p:sp>
        <p:nvSpPr>
          <p:cNvPr id="258" name="Google Shape;258;p33"/>
          <p:cNvSpPr txBox="1"/>
          <p:nvPr/>
        </p:nvSpPr>
        <p:spPr>
          <a:xfrm>
            <a:off x="0" y="953757"/>
            <a:ext cx="9144000" cy="35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1575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Offers must submit a minimum of three (3) Past Performance Evaluations Questionnaires or </a:t>
            </a:r>
            <a:r>
              <a:rPr lang="en-US" sz="1575" b="1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(3) or more contractor performance</a:t>
            </a:r>
            <a:r>
              <a:rPr lang="en-US" sz="1575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 assessment reports (CPARS), filed by a federal ordering activity. </a:t>
            </a:r>
            <a:endParaRPr sz="1575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66700" algn="l" rtl="0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Clr>
                <a:srgbClr val="0B5394"/>
              </a:buClr>
              <a:buSzPts val="2000"/>
              <a:buFont typeface="Arial"/>
              <a:buChar char="●"/>
            </a:pPr>
            <a:r>
              <a:rPr lang="en-US" sz="1500" b="0" i="0" u="sng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Past Performance Questionnaire [PDF - 138 KB]</a:t>
            </a:r>
            <a:r>
              <a:rPr lang="en-US" sz="1500" b="0" i="0" u="none" strike="noStrike" cap="none">
                <a:solidFill>
                  <a:srgbClr val="0B5394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5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1500" b="1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To be completed by customer</a:t>
            </a:r>
            <a:r>
              <a:rPr lang="en-US" sz="15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 b="1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references</a:t>
            </a:r>
            <a:r>
              <a:rPr lang="en-US" sz="15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 The past performance questionnaires must demonstrate past performance is similar in scope and complexity to the work solicited under the proposed SIN(s). </a:t>
            </a:r>
            <a:endParaRPr sz="1500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  <a:endParaRPr sz="1500" b="1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76200" lvl="0" indent="-266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000"/>
              <a:buFont typeface="Arial"/>
              <a:buChar char="●"/>
            </a:pPr>
            <a:r>
              <a:rPr lang="en-US" sz="15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Contractor Performance Assessment Reporting System (CPARS),(A) Offerors with three (3) or more contractor performance assessment reports available in the federal (CPARS) must represent:</a:t>
            </a:r>
            <a:endParaRPr sz="1500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7620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425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1) contracts or orders completed within three (3) years of the date of offer submission;</a:t>
            </a:r>
            <a:endParaRPr sz="1425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7620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(2) at least three (3) distinct orders and/or contracts; and</a:t>
            </a:r>
            <a:endParaRPr sz="1425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7620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       (3) work similar in scope to products/services included in this solicitation. </a:t>
            </a:r>
            <a:endParaRPr sz="1425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75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" name="Google Shape;259;p33" descr="GSA Star Mark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863" y="140698"/>
            <a:ext cx="900689" cy="813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6" descr="GSA Star Mar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863" y="140698"/>
            <a:ext cx="900689" cy="813059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6"/>
          <p:cNvSpPr txBox="1"/>
          <p:nvPr/>
        </p:nvSpPr>
        <p:spPr>
          <a:xfrm>
            <a:off x="2792288" y="3492900"/>
            <a:ext cx="2735325" cy="797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073763"/>
                </a:solidFill>
                <a:latin typeface="Proxima Nova"/>
                <a:ea typeface="Proxima Nova"/>
                <a:cs typeface="Proxima Nova"/>
                <a:sym typeface="Proxima Nova"/>
              </a:rPr>
              <a:t>Senior Contracting Officer </a:t>
            </a:r>
            <a:endParaRPr sz="1050" b="0" i="0" u="none" strike="noStrike" cap="none">
              <a:solidFill>
                <a:srgbClr val="07376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8"/>
              </a:spcBef>
              <a:spcAft>
                <a:spcPts val="0"/>
              </a:spcAft>
              <a:buNone/>
            </a:pPr>
            <a:r>
              <a:rPr lang="en-US" sz="105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Information Technology Category (ITC)</a:t>
            </a:r>
            <a:endParaRPr sz="1050" b="1" i="0" u="none" strike="noStrike" cap="none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352425" marR="0" lvl="0" indent="0" algn="ctr" rtl="0">
              <a:lnSpc>
                <a:spcPct val="96000"/>
              </a:lnSpc>
              <a:spcBef>
                <a:spcPts val="68"/>
              </a:spcBef>
              <a:spcAft>
                <a:spcPts val="0"/>
              </a:spcAft>
              <a:buNone/>
            </a:pPr>
            <a:r>
              <a:rPr lang="en-US" sz="105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Federal Acquisition Service (FAS) </a:t>
            </a:r>
            <a:endParaRPr sz="1050" b="1" i="0" u="none" strike="noStrike" cap="none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352425" marR="0" lvl="0" indent="0" algn="ctr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Contracts Division 3 Atlanta</a:t>
            </a:r>
            <a:endParaRPr sz="1050" b="1" i="0" u="none" strike="noStrike" cap="none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p16" descr="Photo of Tara Wetli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27450" y="1577812"/>
            <a:ext cx="1665000" cy="1630088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6"/>
          <p:cNvSpPr txBox="1">
            <a:spLocks noGrp="1"/>
          </p:cNvSpPr>
          <p:nvPr>
            <p:ph type="title" idx="4294967295"/>
          </p:nvPr>
        </p:nvSpPr>
        <p:spPr>
          <a:xfrm>
            <a:off x="3034950" y="1092938"/>
            <a:ext cx="2250000" cy="4975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50" tIns="68550" rIns="68550" bIns="6855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8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50" b="1" i="0" u="none" strike="noStrike" kern="0" cap="none" spc="0" normalizeH="0" baseline="0" noProof="0" dirty="0">
                <a:ln>
                  <a:noFill/>
                </a:ln>
                <a:solidFill>
                  <a:srgbClr val="1C4587"/>
                </a:solidFill>
                <a:effectLst/>
                <a:uLnTx/>
                <a:uFillTx/>
                <a:latin typeface="Proxima Nova"/>
                <a:ea typeface="Proxima Nova"/>
                <a:cs typeface="Proxima Nova"/>
                <a:sym typeface="Proxima Nova"/>
              </a:rPr>
              <a:t>Tara </a:t>
            </a:r>
            <a:r>
              <a:rPr kumimoji="0" lang="en-US" sz="2250" b="1" i="0" u="none" strike="noStrike" kern="0" cap="none" spc="0" normalizeH="0" baseline="0" noProof="0" dirty="0" err="1">
                <a:ln>
                  <a:noFill/>
                </a:ln>
                <a:solidFill>
                  <a:srgbClr val="1C4587"/>
                </a:solidFill>
                <a:effectLst/>
                <a:uLnTx/>
                <a:uFillTx/>
                <a:latin typeface="Proxima Nova"/>
                <a:ea typeface="Proxima Nova"/>
                <a:cs typeface="Proxima Nova"/>
                <a:sym typeface="Proxima Nova"/>
              </a:rPr>
              <a:t>Wetli</a:t>
            </a:r>
            <a:r>
              <a:rPr kumimoji="0" lang="en-US" sz="2250" b="1" i="0" u="none" strike="noStrike" kern="0" cap="none" spc="0" normalizeH="0" baseline="0" noProof="0" dirty="0">
                <a:ln>
                  <a:noFill/>
                </a:ln>
                <a:solidFill>
                  <a:srgbClr val="1C4587"/>
                </a:solidFill>
                <a:effectLst/>
                <a:uLnTx/>
                <a:uFillTx/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4"/>
          <p:cNvSpPr txBox="1">
            <a:spLocks noGrp="1"/>
          </p:cNvSpPr>
          <p:nvPr>
            <p:ph type="title"/>
          </p:nvPr>
        </p:nvSpPr>
        <p:spPr>
          <a:xfrm>
            <a:off x="1129553" y="328152"/>
            <a:ext cx="7535863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50" b="1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Evaluation Factors: Factor 3 Quality Control  </a:t>
            </a:r>
            <a:endParaRPr sz="2550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34"/>
          <p:cNvSpPr txBox="1"/>
          <p:nvPr/>
        </p:nvSpPr>
        <p:spPr>
          <a:xfrm>
            <a:off x="228300" y="1200146"/>
            <a:ext cx="8687400" cy="35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342900" marR="0" lvl="0" indent="-2809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300"/>
              <a:buFont typeface="Arial"/>
              <a:buChar char="●"/>
            </a:pPr>
            <a:r>
              <a:rPr lang="en-US" sz="1725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The offeror must provide a single quality control narrative directly through the eOffer prompts addressing</a:t>
            </a:r>
            <a:endParaRPr sz="1725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2809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300"/>
              <a:buFont typeface="Arial"/>
              <a:buChar char="○"/>
            </a:pPr>
            <a:r>
              <a:rPr lang="en-US" sz="1725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Description of internal review procedures that facilitate high-quality standards</a:t>
            </a:r>
            <a:endParaRPr sz="1725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2809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300"/>
              <a:buFont typeface="Arial"/>
              <a:buChar char="○"/>
            </a:pPr>
            <a:r>
              <a:rPr lang="en-US" sz="1725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Identification of individuals responsible for ensuring quality control</a:t>
            </a:r>
            <a:endParaRPr sz="1725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2809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300"/>
              <a:buFont typeface="Arial"/>
              <a:buChar char="○"/>
            </a:pPr>
            <a:r>
              <a:rPr lang="en-US" sz="1725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Use of subcontractor and the quality control measures used to ensure acceptable subcontractor performance</a:t>
            </a:r>
            <a:endParaRPr sz="1725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2809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300"/>
              <a:buFont typeface="Arial"/>
              <a:buChar char="○"/>
            </a:pPr>
            <a:r>
              <a:rPr lang="en-US" sz="1725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How potential problem areas/solutions are handled</a:t>
            </a:r>
            <a:endParaRPr sz="1725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2809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300"/>
              <a:buFont typeface="Arial"/>
              <a:buChar char="○"/>
            </a:pPr>
            <a:r>
              <a:rPr lang="en-US" sz="1725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Procedures for ensuring quality performance when meeting urgent requirements</a:t>
            </a:r>
            <a:endParaRPr sz="1725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2809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300"/>
              <a:buFont typeface="Arial"/>
              <a:buChar char="○"/>
            </a:pPr>
            <a:r>
              <a:rPr lang="en-US" sz="1725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How quality control will be managed when completing simultaneous projects</a:t>
            </a:r>
            <a:endParaRPr sz="1725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8" name="Google Shape;268;p34" descr="GSA Star Mar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863" y="140698"/>
            <a:ext cx="900689" cy="813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5"/>
          <p:cNvSpPr txBox="1">
            <a:spLocks noGrp="1"/>
          </p:cNvSpPr>
          <p:nvPr>
            <p:ph type="title"/>
          </p:nvPr>
        </p:nvSpPr>
        <p:spPr>
          <a:xfrm>
            <a:off x="994550" y="322528"/>
            <a:ext cx="8055600" cy="8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B5394"/>
                </a:solidFill>
              </a:rPr>
              <a:t>Evaluation Factors: Factor 4 Relevant Project Experience</a:t>
            </a:r>
            <a:r>
              <a:rPr lang="en-US" sz="2400" i="0" u="none" strike="noStrike" cap="none">
                <a:solidFill>
                  <a:srgbClr val="0B5394"/>
                </a:solidFill>
              </a:rPr>
              <a:t>  </a:t>
            </a:r>
            <a:endParaRPr sz="2400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35"/>
          <p:cNvSpPr txBox="1"/>
          <p:nvPr/>
        </p:nvSpPr>
        <p:spPr>
          <a:xfrm>
            <a:off x="487650" y="1048349"/>
            <a:ext cx="8168700" cy="3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762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200"/>
              <a:buFont typeface="Arial"/>
              <a:buChar char="●"/>
            </a:pPr>
            <a:r>
              <a:rPr lang="en-US" sz="165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For SINs 561422, 51821OC, 54151HACS, 54151S, 517312, 54151HEAL, and 541519ICAM</a:t>
            </a:r>
            <a:endParaRPr sz="1650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50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762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200"/>
              <a:buFont typeface="Arial"/>
              <a:buChar char="●"/>
            </a:pPr>
            <a:r>
              <a:rPr lang="en-US" sz="165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Demonstrate capability to perform SINs offered by providing information on two (2) projects: </a:t>
            </a:r>
            <a:endParaRPr sz="1650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28700" marR="0" lvl="2" indent="-2762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200"/>
              <a:buFont typeface="Arial"/>
              <a:buChar char="■"/>
            </a:pPr>
            <a:r>
              <a:rPr lang="en-US" sz="165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Project/Contract Name </a:t>
            </a:r>
            <a:endParaRPr sz="1650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28700" marR="0" lvl="2" indent="-2762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200"/>
              <a:buFont typeface="Arial"/>
              <a:buChar char="■"/>
            </a:pPr>
            <a:r>
              <a:rPr lang="en-US" sz="165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Project Description </a:t>
            </a:r>
            <a:endParaRPr sz="1650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28700" marR="0" lvl="2" indent="-2762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200"/>
              <a:buFont typeface="Arial"/>
              <a:buChar char="■"/>
            </a:pPr>
            <a:r>
              <a:rPr lang="en-US" sz="165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Dollar Amount of Contract </a:t>
            </a:r>
            <a:endParaRPr sz="1650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28700" marR="0" lvl="2" indent="-2762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200"/>
              <a:buFont typeface="Arial"/>
              <a:buChar char="■"/>
            </a:pPr>
            <a:r>
              <a:rPr lang="en-US" sz="165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Project Duration </a:t>
            </a:r>
            <a:endParaRPr sz="1650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28700" marR="0" lvl="2" indent="-2762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200"/>
              <a:buFont typeface="Arial"/>
              <a:buChar char="■"/>
            </a:pPr>
            <a:r>
              <a:rPr lang="en-US" sz="165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Point of Contact and Telephone Number </a:t>
            </a:r>
            <a:endParaRPr sz="1650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7" name="Google Shape;277;p35" descr="GSA Star Mar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863" y="140698"/>
            <a:ext cx="900689" cy="813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6"/>
          <p:cNvSpPr txBox="1">
            <a:spLocks noGrp="1"/>
          </p:cNvSpPr>
          <p:nvPr>
            <p:ph type="title"/>
          </p:nvPr>
        </p:nvSpPr>
        <p:spPr>
          <a:xfrm>
            <a:off x="1192450" y="314531"/>
            <a:ext cx="8740775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SIN Specific - Technical Evaluation Guidelines</a:t>
            </a:r>
            <a:endParaRPr sz="2400" b="1" i="0" u="none" strike="noStrike" cap="none">
              <a:solidFill>
                <a:srgbClr val="0B5394"/>
              </a:solidFill>
            </a:endParaRPr>
          </a:p>
        </p:txBody>
      </p:sp>
      <p:sp>
        <p:nvSpPr>
          <p:cNvPr id="285" name="Google Shape;285;p36"/>
          <p:cNvSpPr txBox="1"/>
          <p:nvPr/>
        </p:nvSpPr>
        <p:spPr>
          <a:xfrm>
            <a:off x="471675" y="962025"/>
            <a:ext cx="8394600" cy="39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342900" marR="0" lvl="0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lang="en-US" sz="1575" b="1" i="0" u="none" strike="noStrike" cap="none">
                <a:solidFill>
                  <a:srgbClr val="1B1B1B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For Cloud and Cloud Related IT professional services</a:t>
            </a:r>
            <a:r>
              <a:rPr lang="en-US" sz="1575" b="0" i="0" u="none" strike="noStrike" cap="none">
                <a:solidFill>
                  <a:srgbClr val="1B1B1B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send an email to </a:t>
            </a:r>
            <a:r>
              <a:rPr lang="en-US" sz="1575" b="0" i="0" u="none" strike="noStrike" cap="none">
                <a:solidFill>
                  <a:srgbClr val="00559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cloud-sin-rfi@gsa.gov</a:t>
            </a:r>
            <a:r>
              <a:rPr lang="en-US" sz="1575" b="0" i="0" u="none" strike="noStrike" cap="none">
                <a:solidFill>
                  <a:srgbClr val="1B1B1B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and your Contracting Officer/Contract Specialist with the subject line as “CLOUD Technical Evaluation.”</a:t>
            </a:r>
            <a:r>
              <a:rPr lang="en-US" sz="1875" b="0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75" b="0" i="0" u="none" strike="noStrike" cap="none">
                <a:solidFill>
                  <a:srgbClr val="1B1B1B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Attach to the email the following documentation:</a:t>
            </a:r>
            <a:endParaRPr sz="1875" b="0" i="0" u="none" strike="noStrike" cap="none">
              <a:solidFill>
                <a:srgbClr val="0053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2714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○"/>
            </a:pPr>
            <a:r>
              <a:rPr lang="en-US" sz="1575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Technical responses, if applicable for cloud computing services </a:t>
            </a:r>
            <a:r>
              <a:rPr lang="en-US" sz="15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Infrastructure as a service (</a:t>
            </a:r>
            <a:r>
              <a:rPr lang="en-US" sz="1575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IaaS), </a:t>
            </a:r>
            <a:r>
              <a:rPr lang="en-US" sz="15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Platform as a service</a:t>
            </a:r>
            <a:r>
              <a:rPr lang="en-US" sz="1575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(PaaS), </a:t>
            </a:r>
            <a:r>
              <a:rPr lang="en-US" sz="15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Software as a service (</a:t>
            </a:r>
            <a:r>
              <a:rPr lang="en-US" sz="1575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SaaS); and</a:t>
            </a:r>
            <a:endParaRPr sz="1875" b="0" i="0" u="none" strike="noStrike" cap="none">
              <a:solidFill>
                <a:srgbClr val="0053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2714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○"/>
            </a:pPr>
            <a:r>
              <a:rPr lang="en-US" sz="1575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Price proposal template</a:t>
            </a:r>
            <a:endParaRPr sz="1575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714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en-US" sz="1575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For Highly Adaptive Cybersecurity Services (HACS) Oral Evaluation - </a:t>
            </a:r>
            <a:r>
              <a:rPr lang="en-US" sz="1575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Identify up to 5 key personnel to field questions by the Technical Evaluation Board. Scheduled on a first-come-first-served basis. </a:t>
            </a:r>
            <a:endParaRPr sz="1575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2714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○"/>
            </a:pPr>
            <a:r>
              <a:rPr lang="en-US" sz="1575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Offerors may request High Value Asset (HVA) Assessments, Risk Vulnerability Assessment (RVA), Penetration Testing, Incident Response, and Cyber Hunt.</a:t>
            </a:r>
            <a:endParaRPr sz="1575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2714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○"/>
            </a:pPr>
            <a:r>
              <a:rPr lang="en-US" sz="1575" b="0" i="0" u="none" strike="noStrike" cap="none">
                <a:solidFill>
                  <a:srgbClr val="1B1B1B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Attach to the email the following documentation: </a:t>
            </a:r>
            <a:r>
              <a:rPr lang="en-US" sz="1575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Technical responses, Price Proposal Template</a:t>
            </a:r>
            <a:endParaRPr sz="1125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6" name="Google Shape;286;p36" descr="GSA Star Mar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619" y="110020"/>
            <a:ext cx="900689" cy="813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7"/>
          <p:cNvSpPr txBox="1">
            <a:spLocks noGrp="1"/>
          </p:cNvSpPr>
          <p:nvPr>
            <p:ph type="title"/>
          </p:nvPr>
        </p:nvSpPr>
        <p:spPr>
          <a:xfrm>
            <a:off x="1063186" y="237368"/>
            <a:ext cx="9056687" cy="439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50" b="1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Commercial Sales Practices (CSP) </a:t>
            </a:r>
            <a:endParaRPr sz="2550" b="1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75" b="1" i="1" u="none" strike="noStrike" cap="none">
                <a:solidFill>
                  <a:srgbClr val="0B5394"/>
                </a:solidFill>
              </a:rPr>
              <a:t>for non-TDR eOffers only</a:t>
            </a:r>
            <a:endParaRPr sz="2550" b="1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37"/>
          <p:cNvSpPr txBox="1"/>
          <p:nvPr/>
        </p:nvSpPr>
        <p:spPr>
          <a:xfrm>
            <a:off x="994557" y="857256"/>
            <a:ext cx="2582700" cy="3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What is the CSP?</a:t>
            </a:r>
            <a:endParaRPr sz="1650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37"/>
          <p:cNvSpPr txBox="1"/>
          <p:nvPr/>
        </p:nvSpPr>
        <p:spPr>
          <a:xfrm>
            <a:off x="658075" y="1200148"/>
            <a:ext cx="7144800" cy="3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342900" marR="0" lvl="0" indent="-27146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100"/>
              <a:buFont typeface="Arial"/>
              <a:buChar char="●"/>
            </a:pPr>
            <a:r>
              <a:rPr lang="en-US" sz="1575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Details offeror's commercial discounting practices &amp; policies</a:t>
            </a:r>
            <a:endParaRPr sz="1575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7146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100"/>
              <a:buFont typeface="Arial"/>
              <a:buChar char="●"/>
            </a:pPr>
            <a:r>
              <a:rPr lang="en-US" sz="1575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Prepared for each SIN offered</a:t>
            </a:r>
            <a:endParaRPr sz="1575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7146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100"/>
              <a:buFont typeface="Arial"/>
              <a:buChar char="●"/>
            </a:pPr>
            <a:r>
              <a:rPr lang="en-US" sz="1575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Entered into eOffer system </a:t>
            </a:r>
            <a:endParaRPr sz="1575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7146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100"/>
              <a:buFont typeface="Arial"/>
              <a:buChar char="●"/>
            </a:pPr>
            <a:r>
              <a:rPr lang="en-US" sz="1575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Must provide:</a:t>
            </a:r>
            <a:endParaRPr sz="1575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27146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100"/>
              <a:buFont typeface="Arial"/>
              <a:buChar char="○"/>
            </a:pPr>
            <a:r>
              <a:rPr lang="en-US" sz="1575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Sales to the general public: 12-month period </a:t>
            </a:r>
            <a:endParaRPr sz="1575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27146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100"/>
              <a:buFont typeface="Arial"/>
              <a:buChar char="○"/>
            </a:pPr>
            <a:r>
              <a:rPr lang="en-US" sz="1575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Discounting Policies or Standard CSP </a:t>
            </a:r>
            <a:endParaRPr sz="1575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27146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○"/>
            </a:pPr>
            <a:r>
              <a:rPr lang="en-US" sz="1575" b="0" i="0" u="sng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Commercial Sales Practices Format (CSP-1)</a:t>
            </a:r>
            <a:r>
              <a:rPr lang="en-US" sz="1575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750" b="1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The CSP Format is to be completed within</a:t>
            </a:r>
            <a:r>
              <a:rPr lang="en-US" sz="75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the eOffer system. Submission of a separate CSP Format document will not be accepted</a:t>
            </a:r>
            <a:endParaRPr sz="1575" b="0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7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				</a:t>
            </a:r>
            <a:b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5" name="Google Shape;295;p37" descr="GSA Star Mark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863" y="140698"/>
            <a:ext cx="900689" cy="813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8"/>
          <p:cNvSpPr txBox="1">
            <a:spLocks noGrp="1"/>
          </p:cNvSpPr>
          <p:nvPr>
            <p:ph type="title"/>
          </p:nvPr>
        </p:nvSpPr>
        <p:spPr>
          <a:xfrm>
            <a:off x="1853229" y="327355"/>
            <a:ext cx="4940400" cy="4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50" b="1" i="0" u="none" strike="noStrike" cap="none">
                <a:solidFill>
                  <a:srgbClr val="0B5394"/>
                </a:solidFill>
              </a:rPr>
              <a:t>IT FASt Lane - If Applicable </a:t>
            </a:r>
            <a:endParaRPr sz="2550" b="1" i="0" u="none" strike="noStrike" cap="none">
              <a:solidFill>
                <a:srgbClr val="0B5394"/>
              </a:solidFill>
            </a:endParaRPr>
          </a:p>
        </p:txBody>
      </p:sp>
      <p:sp>
        <p:nvSpPr>
          <p:cNvPr id="303" name="Google Shape;303;p38"/>
          <p:cNvSpPr txBox="1"/>
          <p:nvPr/>
        </p:nvSpPr>
        <p:spPr>
          <a:xfrm>
            <a:off x="576250" y="962025"/>
            <a:ext cx="8271600" cy="35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342900" marR="0" lvl="0" indent="-2714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100"/>
              <a:buFont typeface="Arial"/>
              <a:buChar char="●"/>
            </a:pPr>
            <a:r>
              <a:rPr lang="en-US" sz="1575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Eligible vendors get shorter processing times for contract actions that directly support federal customer agency requirements, and agencies get fast access to emerging technologies and innovative offerings</a:t>
            </a:r>
            <a:endParaRPr sz="1575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71463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0B5394"/>
              </a:buClr>
              <a:buSzPts val="2100"/>
              <a:buFont typeface="Arial"/>
              <a:buChar char="●"/>
            </a:pPr>
            <a:r>
              <a:rPr lang="en-US" sz="1575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New offers may be awarded within 45 days </a:t>
            </a:r>
            <a:endParaRPr sz="1575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7146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100"/>
              <a:buFont typeface="Arial"/>
              <a:buChar char="●"/>
            </a:pPr>
            <a:r>
              <a:rPr lang="en-US" sz="1575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Offer must meet specific eligibility requirements to participate in FASt Lane:</a:t>
            </a:r>
            <a:endParaRPr sz="1575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27146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100"/>
              <a:buFont typeface="Arial"/>
              <a:buChar char="○"/>
            </a:pPr>
            <a:r>
              <a:rPr lang="en-US" sz="1575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Only applicable to the IT Category and IT SINs </a:t>
            </a:r>
            <a:endParaRPr sz="1575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27146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100"/>
              <a:buFont typeface="Arial"/>
              <a:buChar char="○"/>
            </a:pPr>
            <a:r>
              <a:rPr lang="en-US" sz="1575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Offer must be associated with a FASt Lane eligible initiative</a:t>
            </a:r>
            <a:endParaRPr sz="1575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71463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B5394"/>
              </a:buClr>
              <a:buSzPts val="2100"/>
              <a:buFont typeface="Arial"/>
              <a:buChar char="●"/>
            </a:pPr>
            <a:r>
              <a:rPr lang="en-US" sz="1575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Additional information regarding IT FASt Lane and eligibility requirements:</a:t>
            </a:r>
            <a:endParaRPr sz="1575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75" b="0" i="0" u="sng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FASt Lane Information</a:t>
            </a:r>
            <a:endParaRPr sz="1575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4" name="Google Shape;304;p38" descr="GSA Star Mark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863" y="140698"/>
            <a:ext cx="900689" cy="813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9"/>
          <p:cNvSpPr txBox="1">
            <a:spLocks noGrp="1"/>
          </p:cNvSpPr>
          <p:nvPr>
            <p:ph type="title"/>
          </p:nvPr>
        </p:nvSpPr>
        <p:spPr>
          <a:xfrm>
            <a:off x="1194638" y="385820"/>
            <a:ext cx="7324725" cy="439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50" b="1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Post Offer Submission</a:t>
            </a:r>
            <a:endParaRPr sz="2550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39"/>
          <p:cNvSpPr txBox="1"/>
          <p:nvPr/>
        </p:nvSpPr>
        <p:spPr>
          <a:xfrm>
            <a:off x="588375" y="1321099"/>
            <a:ext cx="7967400" cy="26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342900" marR="0" lvl="0" indent="-3016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600"/>
              <a:buFont typeface="Arial"/>
              <a:buChar char="●"/>
            </a:pPr>
            <a:r>
              <a:rPr lang="en-US" sz="205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Once submitted, your offer will be assigned to either a Contracting Officer or Contract Specialist for review</a:t>
            </a:r>
            <a:endParaRPr sz="2050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016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600"/>
              <a:buFont typeface="Arial"/>
              <a:buChar char="●"/>
            </a:pPr>
            <a:r>
              <a:rPr lang="en-US" sz="205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Introduce yourself to the Contract Specialist </a:t>
            </a:r>
            <a:endParaRPr sz="2050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016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600"/>
              <a:buFont typeface="Arial"/>
              <a:buChar char="●"/>
            </a:pPr>
            <a:r>
              <a:rPr lang="en-US" sz="205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Respond to all correspondence in a timely manner</a:t>
            </a:r>
            <a:endParaRPr sz="1975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2" name="Google Shape;312;p39" descr="GSA Star Mar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863" y="140698"/>
            <a:ext cx="900689" cy="813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0"/>
          <p:cNvSpPr txBox="1">
            <a:spLocks noGrp="1"/>
          </p:cNvSpPr>
          <p:nvPr>
            <p:ph type="title"/>
          </p:nvPr>
        </p:nvSpPr>
        <p:spPr>
          <a:xfrm>
            <a:off x="1313969" y="327358"/>
            <a:ext cx="4940300" cy="439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50" b="1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Need More Information? </a:t>
            </a:r>
            <a:endParaRPr sz="2550" b="1" i="0" u="none" strike="noStrike" cap="none">
              <a:solidFill>
                <a:srgbClr val="0B5394"/>
              </a:solidFill>
            </a:endParaRPr>
          </a:p>
        </p:txBody>
      </p:sp>
      <p:sp>
        <p:nvSpPr>
          <p:cNvPr id="319" name="Google Shape;319;p40"/>
          <p:cNvSpPr txBox="1"/>
          <p:nvPr/>
        </p:nvSpPr>
        <p:spPr>
          <a:xfrm>
            <a:off x="994550" y="1064150"/>
            <a:ext cx="4847700" cy="32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1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eOffer/eMod Helpdesk </a:t>
            </a:r>
            <a:endParaRPr sz="1275" b="1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Phone: 866-472-9114 </a:t>
            </a:r>
            <a:endParaRPr sz="1275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Email: </a:t>
            </a:r>
            <a:r>
              <a:rPr lang="en-US" sz="1425" b="0" i="0" u="sng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eoffer@gsa.gov</a:t>
            </a:r>
            <a:endParaRPr sz="1275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25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1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GSA MAS Solicitation Helpline </a:t>
            </a:r>
            <a:endParaRPr sz="1275" b="1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Phone: 877-446-4870</a:t>
            </a:r>
            <a:endParaRPr sz="1275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25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1" i="0" u="sng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GSA Vendor Support Center</a:t>
            </a:r>
            <a:r>
              <a:rPr lang="en-US" sz="1425" b="1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1425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1275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Phone: 877-495-4849</a:t>
            </a:r>
            <a:endParaRPr sz="1275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25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1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Visit our </a:t>
            </a:r>
            <a:r>
              <a:rPr lang="en-US" sz="1425" b="1" i="0" u="sng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MAS Roadmap!</a:t>
            </a:r>
            <a:endParaRPr sz="1275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75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75" b="1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Subscribe to the </a:t>
            </a:r>
            <a:r>
              <a:rPr lang="en-US" sz="1575" b="1" i="0" u="sng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MAS Interact Group</a:t>
            </a:r>
            <a:endParaRPr sz="1575" b="1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75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0" name="Google Shape;320;p40" descr="GSA Star Mark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3863" y="140698"/>
            <a:ext cx="900689" cy="813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p41" descr="Icon  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49269" y="1036107"/>
            <a:ext cx="3374720" cy="28944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9A0B12-C478-1095-9F8C-BA833978FDF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1756" y="4545367"/>
            <a:ext cx="2407513" cy="328474"/>
          </a:xfrm>
          <a:prstGeom prst="rect">
            <a:avLst/>
          </a:prstGeom>
        </p:spPr>
        <p:txBody>
          <a:bodyPr anchor="b"/>
          <a:lstStyle/>
          <a:p>
            <a:r>
              <a:rPr lang="en-US" sz="900" dirty="0">
                <a:solidFill>
                  <a:srgbClr val="FFC000"/>
                </a:solidFill>
              </a:rPr>
              <a:t>GSA Office of IT Category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p42" descr="GSA Star Mar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4952" y="1051560"/>
            <a:ext cx="3038302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8F9F10-83B7-F475-37EB-305744816E8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61815" y="4664106"/>
            <a:ext cx="631979" cy="168676"/>
          </a:xfrm>
          <a:prstGeom prst="rect">
            <a:avLst/>
          </a:prstGeom>
        </p:spPr>
        <p:txBody>
          <a:bodyPr anchor="b"/>
          <a:lstStyle/>
          <a:p>
            <a:r>
              <a:rPr lang="en-US" sz="1000" dirty="0">
                <a:solidFill>
                  <a:srgbClr val="FFC000"/>
                </a:solidFill>
              </a:rPr>
              <a:t>GSA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/>
          <p:nvPr/>
        </p:nvSpPr>
        <p:spPr>
          <a:xfrm>
            <a:off x="1748719" y="1379700"/>
            <a:ext cx="8043600" cy="17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9025" rIns="0" bIns="0" anchor="t" anchorCtr="0">
            <a:noAutofit/>
          </a:bodyPr>
          <a:lstStyle/>
          <a:p>
            <a:pPr marL="342900" marR="0" lvl="0" indent="-2809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●"/>
            </a:pPr>
            <a:r>
              <a:rPr lang="en-US" sz="1725" b="0" i="0" u="none" strike="noStrike" cap="none">
                <a:solidFill>
                  <a:srgbClr val="000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Information Technology Category (ITC)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809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●"/>
            </a:pPr>
            <a:r>
              <a:rPr lang="en-US" sz="1725" b="0" i="0" u="none" strike="noStrike" cap="none">
                <a:solidFill>
                  <a:srgbClr val="000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GSA MAS Solicitation</a:t>
            </a:r>
            <a:endParaRPr sz="1725" b="0" i="0" u="none" strike="noStrike" cap="none">
              <a:solidFill>
                <a:srgbClr val="00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809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●"/>
            </a:pPr>
            <a:r>
              <a:rPr lang="en-US" sz="17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eOffer Preparation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809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●"/>
            </a:pPr>
            <a:r>
              <a:rPr lang="en-US" sz="17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Common Mistakes to Avoid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809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●"/>
            </a:pPr>
            <a:r>
              <a:rPr lang="en-US" sz="17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Questions and Answers (Q&amp;A)</a:t>
            </a:r>
            <a:endParaRPr sz="1275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7"/>
          <p:cNvSpPr txBox="1">
            <a:spLocks noGrp="1"/>
          </p:cNvSpPr>
          <p:nvPr>
            <p:ph type="title"/>
          </p:nvPr>
        </p:nvSpPr>
        <p:spPr>
          <a:xfrm>
            <a:off x="1124250" y="254550"/>
            <a:ext cx="68955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9525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700" b="1">
                <a:solidFill>
                  <a:srgbClr val="0B5394"/>
                </a:solidFill>
              </a:rPr>
              <a:t>Agenda</a:t>
            </a:r>
            <a:endParaRPr sz="1050" b="1">
              <a:solidFill>
                <a:srgbClr val="0B5394"/>
              </a:solidFill>
            </a:endParaRPr>
          </a:p>
        </p:txBody>
      </p:sp>
      <p:pic>
        <p:nvPicPr>
          <p:cNvPr id="99" name="Google Shape;99;p17" descr="GSA Star Mar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863" y="140698"/>
            <a:ext cx="900689" cy="813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>
            <a:spLocks noGrp="1"/>
          </p:cNvSpPr>
          <p:nvPr>
            <p:ph type="title" idx="4294967295"/>
          </p:nvPr>
        </p:nvSpPr>
        <p:spPr>
          <a:xfrm>
            <a:off x="1294250" y="283139"/>
            <a:ext cx="7441500" cy="5541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50" tIns="68550" rIns="68550" bIns="6855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0B539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Information Technology Category (ITC)</a:t>
            </a:r>
            <a:endParaRPr kumimoji="0" lang="en-US" sz="2250" b="1" i="0" u="none" strike="noStrike" kern="0" cap="none" spc="0" normalizeH="0" baseline="0" noProof="0" dirty="0">
              <a:ln>
                <a:noFill/>
              </a:ln>
              <a:solidFill>
                <a:srgbClr val="0B5394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8"/>
          <p:cNvSpPr txBox="1"/>
          <p:nvPr/>
        </p:nvSpPr>
        <p:spPr>
          <a:xfrm>
            <a:off x="715950" y="857250"/>
            <a:ext cx="7712100" cy="37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342900" marR="0" lvl="0" indent="-280988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B5394"/>
              </a:buClr>
              <a:buSzPts val="2300"/>
              <a:buFont typeface="Arial"/>
              <a:buChar char="●"/>
            </a:pPr>
            <a:r>
              <a:rPr lang="en-US" sz="1725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GSA’s Information Technology acquisition market space offers a large selection of innovative products, services, and solutions within the IT Category that are procured by our Federal, State and Local Government agencies.</a:t>
            </a:r>
            <a:endParaRPr sz="1725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1725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80988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B5394"/>
              </a:buClr>
              <a:buSzPts val="2300"/>
              <a:buFont typeface="Arial"/>
              <a:buChar char="●"/>
            </a:pPr>
            <a:r>
              <a:rPr lang="en-US" sz="1725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When our commercial industry partners sell products and services to government agencies, different types of contract vehicles may be utilized. Such as our Governmentwide Acquisition Contracts, known as our GWACs.</a:t>
            </a:r>
            <a:endParaRPr sz="1725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1725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80988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B5394"/>
              </a:buClr>
              <a:buSzPts val="2300"/>
              <a:buFont typeface="Arial"/>
              <a:buChar char="●"/>
            </a:pPr>
            <a:r>
              <a:rPr lang="en-US" sz="1725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In addition to GWACS we have our Multiple Award Schedule (MAS), which features over 7.5 million innovative IT products and services.</a:t>
            </a:r>
            <a:endParaRPr sz="675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p18" descr="GSA Star Mar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186" y="24056"/>
            <a:ext cx="900689" cy="813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>
            <a:spLocks noGrp="1"/>
          </p:cNvSpPr>
          <p:nvPr>
            <p:ph type="title"/>
          </p:nvPr>
        </p:nvSpPr>
        <p:spPr>
          <a:xfrm>
            <a:off x="1239025" y="270208"/>
            <a:ext cx="7137400" cy="554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i="0" u="none" strike="noStrike" cap="none">
                <a:solidFill>
                  <a:srgbClr val="0B5394"/>
                </a:solidFill>
              </a:rPr>
              <a:t>GSA MAS Solicitation</a:t>
            </a:r>
            <a:endParaRPr sz="1050" b="1" i="0" u="none" strike="noStrike" cap="none">
              <a:solidFill>
                <a:srgbClr val="0B5394"/>
              </a:solidFill>
            </a:endParaRPr>
          </a:p>
        </p:txBody>
      </p:sp>
      <p:sp>
        <p:nvSpPr>
          <p:cNvPr id="114" name="Google Shape;114;p19"/>
          <p:cNvSpPr txBox="1">
            <a:spLocks noGrp="1"/>
          </p:cNvSpPr>
          <p:nvPr>
            <p:ph type="body" idx="1"/>
          </p:nvPr>
        </p:nvSpPr>
        <p:spPr>
          <a:xfrm>
            <a:off x="0" y="931259"/>
            <a:ext cx="8636000" cy="44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3429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sng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GSA MAS solicitation No:  47QSMD20R0001, Refresh 17</a:t>
            </a:r>
            <a:endParaRPr sz="1650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ctr" rtl="0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6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Google Shape;115;p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4800" y="1399585"/>
            <a:ext cx="3937200" cy="2974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92970" y="1485947"/>
            <a:ext cx="2299829" cy="2879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9" descr="GSA Star Mark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3863" y="140698"/>
            <a:ext cx="900689" cy="813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>
            <a:spLocks noGrp="1"/>
          </p:cNvSpPr>
          <p:nvPr>
            <p:ph type="title"/>
          </p:nvPr>
        </p:nvSpPr>
        <p:spPr>
          <a:xfrm>
            <a:off x="1183341" y="385216"/>
            <a:ext cx="76152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9525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i="0" u="none" strike="noStrike" cap="none">
                <a:solidFill>
                  <a:srgbClr val="3D85C6"/>
                </a:solidFill>
              </a:rPr>
              <a:t>GSA MAS Solicitation</a:t>
            </a:r>
            <a:endParaRPr sz="2700" b="1" i="0" u="none" strike="noStrike" cap="none">
              <a:solidFill>
                <a:srgbClr val="3D85C6"/>
              </a:solidFill>
            </a:endParaRPr>
          </a:p>
        </p:txBody>
      </p:sp>
      <p:sp>
        <p:nvSpPr>
          <p:cNvPr id="123" name="Google Shape;123;p20"/>
          <p:cNvSpPr txBox="1">
            <a:spLocks noGrp="1"/>
          </p:cNvSpPr>
          <p:nvPr>
            <p:ph type="body" idx="1"/>
          </p:nvPr>
        </p:nvSpPr>
        <p:spPr>
          <a:xfrm>
            <a:off x="652450" y="962026"/>
            <a:ext cx="8491500" cy="34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noAutofit/>
          </a:bodyPr>
          <a:lstStyle/>
          <a:p>
            <a:pPr marL="342900" marR="0" lvl="0" indent="-2889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400"/>
              <a:buFont typeface="Arial"/>
              <a:buChar char="●"/>
            </a:pPr>
            <a:r>
              <a:rPr lang="en-US" sz="185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Section I Offer Preparation Instructions and Evaluation Criteria</a:t>
            </a:r>
            <a:endParaRPr sz="1850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2889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400"/>
              <a:buFont typeface="Arial"/>
              <a:buChar char="○"/>
            </a:pPr>
            <a:r>
              <a:rPr lang="en-US" sz="185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Section IA Instructions to Offerors</a:t>
            </a:r>
            <a:endParaRPr sz="1850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2889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400"/>
              <a:buFont typeface="Arial"/>
              <a:buChar char="○"/>
            </a:pPr>
            <a:r>
              <a:rPr lang="en-US" sz="185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Section IB Offer Preparation Instructions and Evaluation Criteria</a:t>
            </a:r>
            <a:endParaRPr sz="1850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889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400"/>
              <a:buFont typeface="Arial"/>
              <a:buChar char="●"/>
            </a:pPr>
            <a:r>
              <a:rPr lang="en-US" sz="185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Section II Available Offerings - Special Item Numbers (SINs)</a:t>
            </a:r>
            <a:endParaRPr sz="1850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889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400"/>
              <a:buFont typeface="Arial"/>
              <a:buChar char="●"/>
            </a:pPr>
            <a:r>
              <a:rPr lang="en-US" sz="185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Section III Contract Terms and Conditions</a:t>
            </a:r>
            <a:endParaRPr sz="1850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889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400"/>
              <a:buFont typeface="Arial"/>
              <a:buChar char="●"/>
            </a:pPr>
            <a:r>
              <a:rPr lang="en-US" sz="185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Section IIIA Terms and Conditions Related to Schedule Contract Administration</a:t>
            </a:r>
            <a:endParaRPr sz="1850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889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400"/>
              <a:buFont typeface="Arial"/>
              <a:buChar char="●"/>
            </a:pPr>
            <a:r>
              <a:rPr lang="en-US" sz="185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Section IIIB Terms and Conditions Related to Performance of an Order</a:t>
            </a:r>
            <a:endParaRPr sz="1850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889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400"/>
              <a:buFont typeface="Arial"/>
              <a:buChar char="●"/>
            </a:pPr>
            <a:r>
              <a:rPr lang="en-US" sz="185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Section IV List of Attachments</a:t>
            </a:r>
            <a:endParaRPr sz="1850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18602" marR="0" lvl="0" indent="-194776" algn="l" rtl="0">
              <a:lnSpc>
                <a:spcPct val="11395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Google Shape;124;p20" descr="GSA Star Mar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915" y="133091"/>
            <a:ext cx="900689" cy="813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>
            <a:spLocks noGrp="1"/>
          </p:cNvSpPr>
          <p:nvPr>
            <p:ph type="title" idx="4294967295"/>
          </p:nvPr>
        </p:nvSpPr>
        <p:spPr>
          <a:xfrm>
            <a:off x="1040658" y="208703"/>
            <a:ext cx="7441500" cy="5541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50" tIns="68550" rIns="68550" bIns="6855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0B539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MAS Available Offerings</a:t>
            </a:r>
            <a:endParaRPr kumimoji="0" lang="en-US" sz="2250" b="1" i="0" u="none" strike="noStrike" kern="0" cap="none" spc="0" normalizeH="0" baseline="0" noProof="0" dirty="0">
              <a:ln>
                <a:noFill/>
              </a:ln>
              <a:solidFill>
                <a:srgbClr val="0B5394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1"/>
          <p:cNvSpPr txBox="1"/>
          <p:nvPr/>
        </p:nvSpPr>
        <p:spPr>
          <a:xfrm>
            <a:off x="558236" y="1559182"/>
            <a:ext cx="3611400" cy="27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342900" marR="0" lvl="0" indent="-266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000"/>
              <a:buChar char="●"/>
            </a:pPr>
            <a:r>
              <a:rPr lang="en-US" sz="1500" i="0" u="none" strike="noStrike" cap="none">
                <a:solidFill>
                  <a:srgbClr val="0B5394"/>
                </a:solidFill>
              </a:rPr>
              <a:t>Office Management</a:t>
            </a:r>
            <a:endParaRPr sz="1500" i="0" u="none" strike="noStrike" cap="none">
              <a:solidFill>
                <a:srgbClr val="0B5394"/>
              </a:solidFill>
            </a:endParaRPr>
          </a:p>
          <a:p>
            <a:pPr marL="342900" marR="0" lvl="0" indent="-266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000"/>
              <a:buChar char="●"/>
            </a:pPr>
            <a:r>
              <a:rPr lang="en-US" sz="1500" i="0" u="none" strike="noStrike" cap="none">
                <a:solidFill>
                  <a:srgbClr val="0B5394"/>
                </a:solidFill>
              </a:rPr>
              <a:t>Facilities</a:t>
            </a:r>
            <a:endParaRPr sz="1500" i="0" u="none" strike="noStrike" cap="none">
              <a:solidFill>
                <a:srgbClr val="0B5394"/>
              </a:solidFill>
            </a:endParaRPr>
          </a:p>
          <a:p>
            <a:pPr marL="342900" marR="0" lvl="0" indent="-266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000"/>
              <a:buChar char="●"/>
            </a:pPr>
            <a:r>
              <a:rPr lang="en-US" sz="1500" i="0" u="none" strike="noStrike" cap="none">
                <a:solidFill>
                  <a:srgbClr val="0B5394"/>
                </a:solidFill>
              </a:rPr>
              <a:t>Furniture and Furnishings</a:t>
            </a:r>
            <a:endParaRPr sz="1500" i="0" u="none" strike="noStrike" cap="none">
              <a:solidFill>
                <a:srgbClr val="0B5394"/>
              </a:solidFill>
            </a:endParaRPr>
          </a:p>
          <a:p>
            <a:pPr marL="342900" marR="0" lvl="0" indent="-266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000"/>
              <a:buChar char="●"/>
            </a:pPr>
            <a:r>
              <a:rPr lang="en-US" sz="1500" i="0" u="none" strike="noStrike" cap="none">
                <a:solidFill>
                  <a:srgbClr val="0B5394"/>
                </a:solidFill>
              </a:rPr>
              <a:t>Human Capital</a:t>
            </a:r>
            <a:endParaRPr sz="1500" i="0" u="none" strike="noStrike" cap="none">
              <a:solidFill>
                <a:srgbClr val="0B5394"/>
              </a:solidFill>
            </a:endParaRPr>
          </a:p>
          <a:p>
            <a:pPr marL="342900" marR="0" lvl="0" indent="-266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000"/>
              <a:buChar char="●"/>
            </a:pPr>
            <a:r>
              <a:rPr lang="en-US" sz="1500" i="0" u="none" strike="noStrike" cap="none">
                <a:solidFill>
                  <a:srgbClr val="0B5394"/>
                </a:solidFill>
              </a:rPr>
              <a:t>Industrial Products and Services</a:t>
            </a:r>
            <a:endParaRPr sz="1500" i="0" u="none" strike="noStrike" cap="none">
              <a:solidFill>
                <a:srgbClr val="0B5394"/>
              </a:solidFill>
            </a:endParaRPr>
          </a:p>
          <a:p>
            <a:pPr marL="342900" marR="0" lvl="0" indent="-266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000"/>
              <a:buChar char="●"/>
            </a:pPr>
            <a:r>
              <a:rPr lang="en-US" sz="1500" i="0" u="none" strike="noStrike" cap="none">
                <a:solidFill>
                  <a:srgbClr val="0B5394"/>
                </a:solidFill>
              </a:rPr>
              <a:t>Information Technology</a:t>
            </a:r>
            <a:endParaRPr sz="1500" i="0" u="none" strike="noStrike" cap="none">
              <a:solidFill>
                <a:srgbClr val="0B5394"/>
              </a:solidFill>
            </a:endParaRPr>
          </a:p>
        </p:txBody>
      </p:sp>
      <p:sp>
        <p:nvSpPr>
          <p:cNvPr id="132" name="Google Shape;132;p21"/>
          <p:cNvSpPr txBox="1"/>
          <p:nvPr/>
        </p:nvSpPr>
        <p:spPr>
          <a:xfrm>
            <a:off x="4757444" y="1559182"/>
            <a:ext cx="4063200" cy="27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342900" marR="0" lvl="0" indent="-266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000"/>
              <a:buFont typeface="Arial"/>
              <a:buChar char="●"/>
            </a:pPr>
            <a:r>
              <a:rPr lang="en-US" sz="15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Miscellaneous</a:t>
            </a:r>
            <a:endParaRPr sz="1500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66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000"/>
              <a:buFont typeface="Arial"/>
              <a:buChar char="●"/>
            </a:pPr>
            <a:r>
              <a:rPr lang="en-US" sz="15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Professional Services</a:t>
            </a:r>
            <a:endParaRPr sz="1500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66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000"/>
              <a:buFont typeface="Arial"/>
              <a:buChar char="●"/>
            </a:pPr>
            <a:r>
              <a:rPr lang="en-US" sz="15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Scientific Management and Solutions</a:t>
            </a:r>
            <a:endParaRPr sz="1500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66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000"/>
              <a:buFont typeface="Arial"/>
              <a:buChar char="●"/>
            </a:pPr>
            <a:r>
              <a:rPr lang="en-US" sz="15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Security and Protection</a:t>
            </a:r>
            <a:endParaRPr sz="1500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66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000"/>
              <a:buFont typeface="Arial"/>
              <a:buChar char="●"/>
            </a:pPr>
            <a:r>
              <a:rPr lang="en-US" sz="15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Transportation and Logistics Services</a:t>
            </a:r>
            <a:endParaRPr sz="1500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66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000"/>
              <a:buFont typeface="Arial"/>
              <a:buChar char="●"/>
            </a:pPr>
            <a:r>
              <a:rPr lang="en-US" sz="15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Travel</a:t>
            </a:r>
            <a:endParaRPr sz="1050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21"/>
          <p:cNvSpPr txBox="1"/>
          <p:nvPr/>
        </p:nvSpPr>
        <p:spPr>
          <a:xfrm>
            <a:off x="2315899" y="765824"/>
            <a:ext cx="35229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Large Categories</a:t>
            </a:r>
            <a:endParaRPr sz="1800" b="1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p21" descr="GSA Star Mar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967" y="79225"/>
            <a:ext cx="900689" cy="813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 txBox="1">
            <a:spLocks noGrp="1"/>
          </p:cNvSpPr>
          <p:nvPr>
            <p:ph type="title" idx="4294967295"/>
          </p:nvPr>
        </p:nvSpPr>
        <p:spPr>
          <a:xfrm>
            <a:off x="1358100" y="2294662"/>
            <a:ext cx="6427800" cy="55397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50" tIns="68550" rIns="68550" bIns="6855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0B539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Offer Preparation </a:t>
            </a:r>
            <a:endParaRPr kumimoji="0" lang="en-US" sz="2250" b="1" i="0" u="none" strike="noStrike" kern="0" cap="none" spc="0" normalizeH="0" baseline="0" noProof="0" dirty="0">
              <a:ln>
                <a:noFill/>
              </a:ln>
              <a:solidFill>
                <a:srgbClr val="0B5394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p22" descr="GSA Star Mar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863" y="140698"/>
            <a:ext cx="900689" cy="813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 txBox="1">
            <a:spLocks noGrp="1"/>
          </p:cNvSpPr>
          <p:nvPr>
            <p:ph type="title"/>
          </p:nvPr>
        </p:nvSpPr>
        <p:spPr>
          <a:xfrm>
            <a:off x="1315278" y="369485"/>
            <a:ext cx="63102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9525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i="0" u="none" strike="noStrike" cap="none">
                <a:solidFill>
                  <a:srgbClr val="0B5394"/>
                </a:solidFill>
              </a:rPr>
              <a:t>Organizing Your Approach</a:t>
            </a:r>
            <a:endParaRPr sz="2700" b="1" i="0" u="none" strike="noStrike" cap="none">
              <a:solidFill>
                <a:srgbClr val="0B5394"/>
              </a:solidFill>
            </a:endParaRPr>
          </a:p>
        </p:txBody>
      </p:sp>
      <p:grpSp>
        <p:nvGrpSpPr>
          <p:cNvPr id="147" name="Google Shape;147;p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15278" y="1333506"/>
            <a:ext cx="6513445" cy="2997704"/>
            <a:chOff x="1132" y="516076"/>
            <a:chExt cx="8684593" cy="3996938"/>
          </a:xfrm>
        </p:grpSpPr>
        <p:sp>
          <p:nvSpPr>
            <p:cNvPr id="148" name="Google Shape;148;p23"/>
            <p:cNvSpPr/>
            <p:nvPr/>
          </p:nvSpPr>
          <p:spPr>
            <a:xfrm>
              <a:off x="1132" y="557176"/>
              <a:ext cx="2260800" cy="822000"/>
            </a:xfrm>
            <a:prstGeom prst="chevron">
              <a:avLst>
                <a:gd name="adj" fmla="val 50000"/>
              </a:avLst>
            </a:prstGeom>
            <a:gradFill>
              <a:gsLst>
                <a:gs pos="0">
                  <a:srgbClr val="75AB95"/>
                </a:gs>
                <a:gs pos="80000">
                  <a:srgbClr val="9AE1C3"/>
                </a:gs>
                <a:gs pos="100000">
                  <a:srgbClr val="9AE3C4"/>
                </a:gs>
              </a:gsLst>
              <a:lin ang="16200038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3725"/>
                </a:srgbClr>
              </a:outerShdw>
            </a:effectLst>
          </p:spPr>
          <p:txBody>
            <a:bodyPr spcFirstLastPara="1" wrap="square" lIns="68550" tIns="68550" rIns="685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3"/>
            <p:cNvSpPr txBox="1"/>
            <p:nvPr/>
          </p:nvSpPr>
          <p:spPr>
            <a:xfrm>
              <a:off x="453287" y="516076"/>
              <a:ext cx="1356600" cy="90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7600" rIns="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Prepare </a:t>
              </a: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3"/>
            <p:cNvSpPr/>
            <p:nvPr/>
          </p:nvSpPr>
          <p:spPr>
            <a:xfrm>
              <a:off x="1968005" y="592942"/>
              <a:ext cx="1876500" cy="750600"/>
            </a:xfrm>
            <a:prstGeom prst="chevron">
              <a:avLst>
                <a:gd name="adj" fmla="val 50000"/>
              </a:avLst>
            </a:prstGeom>
            <a:solidFill>
              <a:srgbClr val="E2F3EC">
                <a:alpha val="88627"/>
              </a:srgbClr>
            </a:solidFill>
            <a:ln w="9525" cap="flat" cmpd="sng">
              <a:solidFill>
                <a:srgbClr val="E2F3EC">
                  <a:alpha val="88627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3725"/>
                </a:srgbClr>
              </a:outerShdw>
            </a:effectLst>
          </p:spPr>
          <p:txBody>
            <a:bodyPr spcFirstLastPara="1" wrap="square" lIns="68550" tIns="68550" rIns="685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3"/>
            <p:cNvSpPr txBox="1"/>
            <p:nvPr/>
          </p:nvSpPr>
          <p:spPr>
            <a:xfrm>
              <a:off x="2343293" y="592942"/>
              <a:ext cx="1125900" cy="75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375" tIns="6175" rIns="0" bIns="61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75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Take Assessments/Training</a:t>
              </a: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3"/>
            <p:cNvSpPr/>
            <p:nvPr/>
          </p:nvSpPr>
          <p:spPr>
            <a:xfrm>
              <a:off x="3581745" y="592942"/>
              <a:ext cx="1876500" cy="750600"/>
            </a:xfrm>
            <a:prstGeom prst="chevron">
              <a:avLst>
                <a:gd name="adj" fmla="val 50000"/>
              </a:avLst>
            </a:prstGeom>
            <a:solidFill>
              <a:srgbClr val="DFF1EB">
                <a:alpha val="88627"/>
              </a:srgbClr>
            </a:solidFill>
            <a:ln w="9525" cap="flat" cmpd="sng">
              <a:solidFill>
                <a:srgbClr val="DFF1EB">
                  <a:alpha val="88627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3725"/>
                </a:srgbClr>
              </a:outerShdw>
            </a:effectLst>
          </p:spPr>
          <p:txBody>
            <a:bodyPr spcFirstLastPara="1" wrap="square" lIns="68550" tIns="68550" rIns="685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3"/>
            <p:cNvSpPr txBox="1"/>
            <p:nvPr/>
          </p:nvSpPr>
          <p:spPr>
            <a:xfrm>
              <a:off x="3957033" y="592942"/>
              <a:ext cx="1125900" cy="75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375" tIns="6175" rIns="0" bIns="61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75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Register for SAM </a:t>
              </a: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3"/>
            <p:cNvSpPr/>
            <p:nvPr/>
          </p:nvSpPr>
          <p:spPr>
            <a:xfrm>
              <a:off x="5195485" y="592942"/>
              <a:ext cx="1876500" cy="750600"/>
            </a:xfrm>
            <a:prstGeom prst="chevron">
              <a:avLst>
                <a:gd name="adj" fmla="val 50000"/>
              </a:avLst>
            </a:prstGeom>
            <a:solidFill>
              <a:srgbClr val="DDF0EC">
                <a:alpha val="88627"/>
              </a:srgbClr>
            </a:solidFill>
            <a:ln w="9525" cap="flat" cmpd="sng">
              <a:solidFill>
                <a:srgbClr val="DDF0EC">
                  <a:alpha val="88627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3725"/>
                </a:srgbClr>
              </a:outerShdw>
            </a:effectLst>
          </p:spPr>
          <p:txBody>
            <a:bodyPr spcFirstLastPara="1" wrap="square" lIns="68550" tIns="68550" rIns="685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3"/>
            <p:cNvSpPr txBox="1"/>
            <p:nvPr/>
          </p:nvSpPr>
          <p:spPr>
            <a:xfrm>
              <a:off x="5570773" y="592942"/>
              <a:ext cx="1125900" cy="75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375" tIns="6175" rIns="0" bIns="61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75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Get Docusign </a:t>
              </a: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3"/>
            <p:cNvSpPr/>
            <p:nvPr/>
          </p:nvSpPr>
          <p:spPr>
            <a:xfrm>
              <a:off x="6809225" y="592942"/>
              <a:ext cx="1876500" cy="750600"/>
            </a:xfrm>
            <a:prstGeom prst="chevron">
              <a:avLst>
                <a:gd name="adj" fmla="val 50000"/>
              </a:avLst>
            </a:prstGeom>
            <a:solidFill>
              <a:srgbClr val="DBEFEF">
                <a:alpha val="88627"/>
              </a:srgbClr>
            </a:solidFill>
            <a:ln w="9525" cap="flat" cmpd="sng">
              <a:solidFill>
                <a:srgbClr val="DBEFEF">
                  <a:alpha val="88627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3725"/>
                </a:srgbClr>
              </a:outerShdw>
            </a:effectLst>
          </p:spPr>
          <p:txBody>
            <a:bodyPr spcFirstLastPara="1" wrap="square" lIns="68550" tIns="68550" rIns="685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3"/>
            <p:cNvSpPr txBox="1"/>
            <p:nvPr/>
          </p:nvSpPr>
          <p:spPr>
            <a:xfrm>
              <a:off x="7184513" y="592942"/>
              <a:ext cx="1125900" cy="75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375" tIns="6175" rIns="0" bIns="61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75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Gather Required Documents</a:t>
              </a: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3"/>
            <p:cNvSpPr/>
            <p:nvPr/>
          </p:nvSpPr>
          <p:spPr>
            <a:xfrm>
              <a:off x="1132" y="1546988"/>
              <a:ext cx="2260800" cy="904200"/>
            </a:xfrm>
            <a:prstGeom prst="chevron">
              <a:avLst>
                <a:gd name="adj" fmla="val 50000"/>
              </a:avLst>
            </a:prstGeom>
            <a:gradFill>
              <a:gsLst>
                <a:gs pos="0">
                  <a:srgbClr val="4FA3A8"/>
                </a:gs>
                <a:gs pos="80000">
                  <a:srgbClr val="69D6DD"/>
                </a:gs>
                <a:gs pos="100000">
                  <a:srgbClr val="67DAE0"/>
                </a:gs>
              </a:gsLst>
              <a:lin ang="16200038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3725"/>
                </a:srgbClr>
              </a:outerShdw>
            </a:effectLst>
          </p:spPr>
          <p:txBody>
            <a:bodyPr spcFirstLastPara="1" wrap="square" lIns="68550" tIns="68550" rIns="685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3"/>
            <p:cNvSpPr txBox="1"/>
            <p:nvPr/>
          </p:nvSpPr>
          <p:spPr>
            <a:xfrm>
              <a:off x="453287" y="1546988"/>
              <a:ext cx="1356600" cy="90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7600" rIns="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Technical Proposal </a:t>
              </a: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3"/>
            <p:cNvSpPr/>
            <p:nvPr/>
          </p:nvSpPr>
          <p:spPr>
            <a:xfrm>
              <a:off x="1945195" y="1623793"/>
              <a:ext cx="1876500" cy="750600"/>
            </a:xfrm>
            <a:prstGeom prst="chevron">
              <a:avLst>
                <a:gd name="adj" fmla="val 50000"/>
              </a:avLst>
            </a:prstGeom>
            <a:solidFill>
              <a:srgbClr val="D8E9EB">
                <a:alpha val="88627"/>
              </a:srgbClr>
            </a:solidFill>
            <a:ln w="9525" cap="flat" cmpd="sng">
              <a:solidFill>
                <a:srgbClr val="D8E9EB">
                  <a:alpha val="88627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3725"/>
                </a:srgbClr>
              </a:outerShdw>
            </a:effectLst>
          </p:spPr>
          <p:txBody>
            <a:bodyPr spcFirstLastPara="1" wrap="square" lIns="68550" tIns="68550" rIns="685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3"/>
            <p:cNvSpPr txBox="1"/>
            <p:nvPr/>
          </p:nvSpPr>
          <p:spPr>
            <a:xfrm>
              <a:off x="2343308" y="1623868"/>
              <a:ext cx="1125900" cy="75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375" tIns="6175" rIns="0" bIns="61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75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Select appropriate SIN</a:t>
              </a: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3"/>
            <p:cNvSpPr/>
            <p:nvPr/>
          </p:nvSpPr>
          <p:spPr>
            <a:xfrm>
              <a:off x="3469210" y="1623868"/>
              <a:ext cx="1876500" cy="750600"/>
            </a:xfrm>
            <a:prstGeom prst="chevron">
              <a:avLst>
                <a:gd name="adj" fmla="val 50000"/>
              </a:avLst>
            </a:prstGeom>
            <a:solidFill>
              <a:srgbClr val="D6E3EA">
                <a:alpha val="88627"/>
              </a:srgbClr>
            </a:solidFill>
            <a:ln w="9525" cap="flat" cmpd="sng">
              <a:solidFill>
                <a:srgbClr val="D6E3EA">
                  <a:alpha val="88627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3725"/>
                </a:srgbClr>
              </a:outerShdw>
            </a:effectLst>
          </p:spPr>
          <p:txBody>
            <a:bodyPr spcFirstLastPara="1" wrap="square" lIns="68550" tIns="68550" rIns="685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3"/>
            <p:cNvSpPr txBox="1"/>
            <p:nvPr/>
          </p:nvSpPr>
          <p:spPr>
            <a:xfrm>
              <a:off x="3746598" y="1623868"/>
              <a:ext cx="1125900" cy="75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375" tIns="6175" rIns="0" bIns="61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75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Develop responses to the evaluation factors</a:t>
              </a: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3"/>
            <p:cNvSpPr/>
            <p:nvPr/>
          </p:nvSpPr>
          <p:spPr>
            <a:xfrm>
              <a:off x="4932725" y="1623868"/>
              <a:ext cx="1876500" cy="750600"/>
            </a:xfrm>
            <a:prstGeom prst="chevron">
              <a:avLst>
                <a:gd name="adj" fmla="val 50000"/>
              </a:avLst>
            </a:prstGeom>
            <a:solidFill>
              <a:srgbClr val="D4DEE9">
                <a:alpha val="88627"/>
              </a:srgbClr>
            </a:solidFill>
            <a:ln w="9525" cap="flat" cmpd="sng">
              <a:solidFill>
                <a:srgbClr val="D4DEE9">
                  <a:alpha val="88627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3725"/>
                </a:srgbClr>
              </a:outerShdw>
            </a:effectLst>
          </p:spPr>
          <p:txBody>
            <a:bodyPr spcFirstLastPara="1" wrap="square" lIns="68550" tIns="68550" rIns="685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3"/>
            <p:cNvSpPr txBox="1"/>
            <p:nvPr/>
          </p:nvSpPr>
          <p:spPr>
            <a:xfrm>
              <a:off x="5308013" y="1623868"/>
              <a:ext cx="1125900" cy="75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375" tIns="6175" rIns="0" bIns="61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75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Gather Required Documents</a:t>
              </a:r>
              <a:endPara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3"/>
            <p:cNvSpPr/>
            <p:nvPr/>
          </p:nvSpPr>
          <p:spPr>
            <a:xfrm>
              <a:off x="1132" y="2577901"/>
              <a:ext cx="2260800" cy="904200"/>
            </a:xfrm>
            <a:prstGeom prst="chevron">
              <a:avLst>
                <a:gd name="adj" fmla="val 50000"/>
              </a:avLst>
            </a:prstGeom>
            <a:gradFill>
              <a:gsLst>
                <a:gs pos="0">
                  <a:srgbClr val="2962A5"/>
                </a:gs>
                <a:gs pos="80000">
                  <a:srgbClr val="3782D9"/>
                </a:gs>
                <a:gs pos="100000">
                  <a:srgbClr val="3383DE"/>
                </a:gs>
              </a:gsLst>
              <a:lin ang="16200038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3725"/>
                </a:srgbClr>
              </a:outerShdw>
            </a:effectLst>
          </p:spPr>
          <p:txBody>
            <a:bodyPr spcFirstLastPara="1" wrap="square" lIns="68550" tIns="68550" rIns="685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3"/>
            <p:cNvSpPr txBox="1"/>
            <p:nvPr/>
          </p:nvSpPr>
          <p:spPr>
            <a:xfrm>
              <a:off x="453287" y="2577901"/>
              <a:ext cx="1356600" cy="90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7600" rIns="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Pricing Proposal </a:t>
              </a:r>
              <a:endPara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3"/>
            <p:cNvSpPr/>
            <p:nvPr/>
          </p:nvSpPr>
          <p:spPr>
            <a:xfrm>
              <a:off x="1968005" y="2654767"/>
              <a:ext cx="1876500" cy="750600"/>
            </a:xfrm>
            <a:prstGeom prst="chevron">
              <a:avLst>
                <a:gd name="adj" fmla="val 50000"/>
              </a:avLst>
            </a:prstGeom>
            <a:solidFill>
              <a:srgbClr val="D2DAE8">
                <a:alpha val="88627"/>
              </a:srgbClr>
            </a:solidFill>
            <a:ln w="9525" cap="flat" cmpd="sng">
              <a:solidFill>
                <a:srgbClr val="D2DAE8">
                  <a:alpha val="88627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3725"/>
                </a:srgbClr>
              </a:outerShdw>
            </a:effectLst>
          </p:spPr>
          <p:txBody>
            <a:bodyPr spcFirstLastPara="1" wrap="square" lIns="68550" tIns="68550" rIns="685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3"/>
            <p:cNvSpPr txBox="1"/>
            <p:nvPr/>
          </p:nvSpPr>
          <p:spPr>
            <a:xfrm>
              <a:off x="2343293" y="2654767"/>
              <a:ext cx="1125900" cy="75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375" tIns="6175" rIns="0" bIns="61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75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Research market &amp; competition</a:t>
              </a: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3"/>
            <p:cNvSpPr/>
            <p:nvPr/>
          </p:nvSpPr>
          <p:spPr>
            <a:xfrm>
              <a:off x="3581745" y="2654767"/>
              <a:ext cx="1876500" cy="750600"/>
            </a:xfrm>
            <a:prstGeom prst="chevron">
              <a:avLst>
                <a:gd name="adj" fmla="val 50000"/>
              </a:avLst>
            </a:prstGeom>
            <a:solidFill>
              <a:srgbClr val="D0D5E7">
                <a:alpha val="88627"/>
              </a:srgbClr>
            </a:solidFill>
            <a:ln w="9525" cap="flat" cmpd="sng">
              <a:solidFill>
                <a:srgbClr val="D0D5E7">
                  <a:alpha val="88627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3725"/>
                </a:srgbClr>
              </a:outerShdw>
            </a:effectLst>
          </p:spPr>
          <p:txBody>
            <a:bodyPr spcFirstLastPara="1" wrap="square" lIns="68550" tIns="68550" rIns="685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3"/>
            <p:cNvSpPr txBox="1"/>
            <p:nvPr/>
          </p:nvSpPr>
          <p:spPr>
            <a:xfrm>
              <a:off x="3957033" y="2654767"/>
              <a:ext cx="1125900" cy="75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375" tIns="6175" rIns="0" bIns="61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75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Formulate your proposed pricing </a:t>
              </a: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3"/>
            <p:cNvSpPr/>
            <p:nvPr/>
          </p:nvSpPr>
          <p:spPr>
            <a:xfrm>
              <a:off x="1132" y="3608814"/>
              <a:ext cx="2260800" cy="904200"/>
            </a:xfrm>
            <a:prstGeom prst="chevron">
              <a:avLst>
                <a:gd name="adj" fmla="val 50000"/>
              </a:avLst>
            </a:prstGeom>
            <a:gradFill>
              <a:gsLst>
                <a:gs pos="0">
                  <a:srgbClr val="111395"/>
                </a:gs>
                <a:gs pos="80000">
                  <a:srgbClr val="1719C3"/>
                </a:gs>
                <a:gs pos="100000">
                  <a:srgbClr val="1316C7"/>
                </a:gs>
              </a:gsLst>
              <a:lin ang="16200038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3725"/>
                </a:srgbClr>
              </a:outerShdw>
            </a:effectLst>
          </p:spPr>
          <p:txBody>
            <a:bodyPr spcFirstLastPara="1" wrap="square" lIns="68550" tIns="68550" rIns="685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3"/>
            <p:cNvSpPr txBox="1"/>
            <p:nvPr/>
          </p:nvSpPr>
          <p:spPr>
            <a:xfrm>
              <a:off x="453287" y="3608814"/>
              <a:ext cx="1356600" cy="90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7600" rIns="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Proposal Submission &amp; Award </a:t>
              </a:r>
              <a:endPara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23"/>
            <p:cNvSpPr/>
            <p:nvPr/>
          </p:nvSpPr>
          <p:spPr>
            <a:xfrm>
              <a:off x="1968005" y="3685680"/>
              <a:ext cx="1876500" cy="750600"/>
            </a:xfrm>
            <a:prstGeom prst="chevron">
              <a:avLst>
                <a:gd name="adj" fmla="val 50000"/>
              </a:avLst>
            </a:prstGeom>
            <a:solidFill>
              <a:srgbClr val="CFD1E4">
                <a:alpha val="88627"/>
              </a:srgbClr>
            </a:solidFill>
            <a:ln w="9525" cap="flat" cmpd="sng">
              <a:solidFill>
                <a:srgbClr val="CFD1E4">
                  <a:alpha val="88627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3725"/>
                </a:srgbClr>
              </a:outerShdw>
            </a:effectLst>
          </p:spPr>
          <p:txBody>
            <a:bodyPr spcFirstLastPara="1" wrap="square" lIns="68550" tIns="68550" rIns="685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23"/>
            <p:cNvSpPr txBox="1"/>
            <p:nvPr/>
          </p:nvSpPr>
          <p:spPr>
            <a:xfrm>
              <a:off x="2343293" y="3685680"/>
              <a:ext cx="1125900" cy="75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375" tIns="6175" rIns="0" bIns="61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75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Review Required Documents</a:t>
              </a: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23"/>
            <p:cNvSpPr/>
            <p:nvPr/>
          </p:nvSpPr>
          <p:spPr>
            <a:xfrm>
              <a:off x="3581745" y="3685680"/>
              <a:ext cx="1876500" cy="750600"/>
            </a:xfrm>
            <a:prstGeom prst="chevron">
              <a:avLst>
                <a:gd name="adj" fmla="val 50000"/>
              </a:avLst>
            </a:prstGeom>
            <a:solidFill>
              <a:srgbClr val="CDCDE3">
                <a:alpha val="88627"/>
              </a:srgbClr>
            </a:solidFill>
            <a:ln w="9525" cap="flat" cmpd="sng">
              <a:solidFill>
                <a:srgbClr val="CDCDE3">
                  <a:alpha val="88627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3725"/>
                </a:srgbClr>
              </a:outerShdw>
            </a:effectLst>
          </p:spPr>
          <p:txBody>
            <a:bodyPr spcFirstLastPara="1" wrap="square" lIns="68550" tIns="68550" rIns="685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23"/>
            <p:cNvSpPr txBox="1"/>
            <p:nvPr/>
          </p:nvSpPr>
          <p:spPr>
            <a:xfrm>
              <a:off x="3957033" y="3685680"/>
              <a:ext cx="1125900" cy="75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375" tIns="6175" rIns="0" bIns="61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75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Submit the Offer Responses Document </a:t>
              </a: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78" name="Google Shape;178;p23" descr="GSA Star Mar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863" y="140698"/>
            <a:ext cx="900689" cy="813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1871</Words>
  <Application>Microsoft Office PowerPoint</Application>
  <PresentationFormat>On-screen Show (16:9)</PresentationFormat>
  <Paragraphs>242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Times New Roman</vt:lpstr>
      <vt:lpstr>Noto Sans Symbols</vt:lpstr>
      <vt:lpstr>Calibri</vt:lpstr>
      <vt:lpstr>Roboto</vt:lpstr>
      <vt:lpstr>Arial</vt:lpstr>
      <vt:lpstr>Proxima Nova</vt:lpstr>
      <vt:lpstr>Blank Presentation</vt:lpstr>
      <vt:lpstr>Doing Business with GSA: Multiple Award Schedule (MAS) Information Technology (IT) Pre Award / Offer Preparation</vt:lpstr>
      <vt:lpstr>Tara Wetli </vt:lpstr>
      <vt:lpstr>Agenda</vt:lpstr>
      <vt:lpstr>Information Technology Category (ITC)</vt:lpstr>
      <vt:lpstr>GSA MAS Solicitation</vt:lpstr>
      <vt:lpstr>GSA MAS Solicitation</vt:lpstr>
      <vt:lpstr>MAS Available Offerings</vt:lpstr>
      <vt:lpstr>Offer Preparation </vt:lpstr>
      <vt:lpstr>Organizing Your Approach</vt:lpstr>
      <vt:lpstr>Prepare - Assessments/Training  and Registration</vt:lpstr>
      <vt:lpstr>Gather Required Documents - Financial Statements</vt:lpstr>
      <vt:lpstr>Gather Required Documentation (Products)  </vt:lpstr>
      <vt:lpstr>Gather Required Documentation (Services)  </vt:lpstr>
      <vt:lpstr>Pricing Requirements - Applicable to Both Products and Services</vt:lpstr>
      <vt:lpstr>Complete the Required Documents   </vt:lpstr>
      <vt:lpstr>Agent Authorization Letter </vt:lpstr>
      <vt:lpstr>Offer Responses Document </vt:lpstr>
      <vt:lpstr>Evaluation Factors: Factor 1 Corporate Experience  </vt:lpstr>
      <vt:lpstr>Evaluation Factors: Factor 2 Past Performance </vt:lpstr>
      <vt:lpstr>Evaluation Factors: Factor 3 Quality Control  </vt:lpstr>
      <vt:lpstr>Evaluation Factors: Factor 4 Relevant Project Experience  </vt:lpstr>
      <vt:lpstr>SIN Specific - Technical Evaluation Guidelines</vt:lpstr>
      <vt:lpstr>Commercial Sales Practices (CSP)  for non-TDR eOffers only</vt:lpstr>
      <vt:lpstr>IT FASt Lane - If Applicable </vt:lpstr>
      <vt:lpstr>Post Offer Submission</vt:lpstr>
      <vt:lpstr>Need More Information? </vt:lpstr>
      <vt:lpstr>GSA Office of IT Category</vt:lpstr>
      <vt:lpstr>GSA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YolandaGJohnson</dc:creator>
  <cp:lastModifiedBy>YolandaGJohnson</cp:lastModifiedBy>
  <cp:revision>2</cp:revision>
  <dcterms:modified xsi:type="dcterms:W3CDTF">2023-08-15T18:29:57Z</dcterms:modified>
</cp:coreProperties>
</file>