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192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42" name="Google Shape;142;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50" name="Google Shape;150;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p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82" name="Google Shape;182;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04" name="Google Shape;204;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Google Shape;210;p2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11" name="Google Shape;211;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18" name="Google Shape;218;p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25" name="Google Shape;225;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1" name="Google Shape;231;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32" name="Google Shape;232;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39" name="Google Shape;239;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46" name="Google Shape;246;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53" name="Google Shape;253;p2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0" name="Google Shape;260;p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61" name="Google Shape;261;p2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2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68" name="Google Shape;268;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19" name="Google Shape;1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3175" y="0"/>
            <a:ext cx="9140823" cy="1289875"/>
          </a:xfrm>
          <a:prstGeom prst="rect">
            <a:avLst/>
          </a:prstGeom>
          <a:noFill/>
          <a:ln>
            <a:noFill/>
          </a:ln>
        </p:spPr>
      </p:pic>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2"/>
          <p:cNvPicPr preferRelativeResize="0"/>
          <p:nvPr/>
        </p:nvPicPr>
        <p:blipFill rotWithShape="1">
          <a:blip r:embed="rId3">
            <a:alphaModFix/>
          </a:blip>
          <a:srcRect/>
          <a:stretch/>
        </p:blipFill>
        <p:spPr>
          <a:xfrm>
            <a:off x="671325" y="18057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6" name="Google Shape;56;p11"/>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0" name="Google Shape;6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7" name="Google Shape;27;p5"/>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1" name="Google Shape;31;p6"/>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6"/>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6" name="Google Shape;36;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Google Shape;40;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1" name="Google Shape;51;p10"/>
          <p:cNvSpPr>
            <a:spLocks noGrp="1"/>
          </p:cNvSpPr>
          <p:nvPr>
            <p:ph type="pic" idx="2"/>
          </p:nvPr>
        </p:nvSpPr>
        <p:spPr>
          <a:xfrm>
            <a:off x="1792288" y="459581"/>
            <a:ext cx="5486400" cy="3086100"/>
          </a:xfrm>
          <a:prstGeom prst="rect">
            <a:avLst/>
          </a:prstGeom>
          <a:noFill/>
          <a:ln>
            <a:noFill/>
          </a:ln>
        </p:spPr>
      </p:sp>
      <p:sp>
        <p:nvSpPr>
          <p:cNvPr id="52" name="Google Shape;52;p10"/>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m.gov/opp/1103ada8f9f94c4dbbe6dfd73b9b5e59/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o.usa.gov/xS5G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sam.gov/opp/c3621cd18404429498c811896a04f3d2/vi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sam.gov/opp/c3621cd18404429498c811896a04f3d2/vi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gather-information/mas-scope-and-templates#:~:text=The%20MAS%20solicitation%20outlines%20requirements,be%20submitted%20with%20your%20off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am.gov/opp/c3621cd18404429498c811896a04f3d2/vie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sa.gov/masroadma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learn-and-understand/startup-springboar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gsa.gov/masscopeandtemplat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offer.gs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go.usa.gov/xSUa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offer.gs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go.usa.gov/xHss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playlist?list=PLvdwyPgXnxxX3I6FfCXIB5GK0QKfi1EEq" TargetMode="External"/><Relationship Id="rId3" Type="http://schemas.openxmlformats.org/officeDocument/2006/relationships/hyperlink" Target="http://www.ebuy.gsa.gov/ebuy" TargetMode="External"/><Relationship Id="rId7" Type="http://schemas.openxmlformats.org/officeDocument/2006/relationships/hyperlink" Target="https://gsa.zoomgov.com/webinar/register/WN_EETVm2LNRH2MeM90Kg_D-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gsa.gov/buy-through-us/purchasing-programs/gsa-multiple-award-schedule/mas-roadmap/current-schedule-contractors/marketing-your-schedule-contract" TargetMode="External"/><Relationship Id="rId11" Type="http://schemas.openxmlformats.org/officeDocument/2006/relationships/hyperlink" Target="https://www.gsa.gov/buy-through-us/purchasing-programs/gsa-multiple-award-schedule/gsa-schedule-offerings/mas-categories/furniture-furnishing-category/industry-guidance-and-resources/quality-partnership-council" TargetMode="External"/><Relationship Id="rId5" Type="http://schemas.openxmlformats.org/officeDocument/2006/relationships/hyperlink" Target="mailto:officemanagement@gsa.gov" TargetMode="External"/><Relationship Id="rId10" Type="http://schemas.openxmlformats.org/officeDocument/2006/relationships/hyperlink" Target="https://www.youtube.com/watch?v=ojVyv0GpKvY&amp;list=PLvdwyPgXnxxUwR3TfOOsNfB-PjB3jn-RB" TargetMode="External"/><Relationship Id="rId4" Type="http://schemas.openxmlformats.org/officeDocument/2006/relationships/hyperlink" Target="mailto:furniture@gsa.gov" TargetMode="External"/><Relationship Id="rId9" Type="http://schemas.openxmlformats.org/officeDocument/2006/relationships/hyperlink" Target="https://www.youtube.com/playlist?list=PLvdwyPgXnxxV4FIKrI3Bt49XIHeYRgnn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gsa.gov/events" TargetMode="External"/><Relationship Id="rId3" Type="http://schemas.openxmlformats.org/officeDocument/2006/relationships/hyperlink" Target="mailto:Furniture@gsa.gov" TargetMode="External"/><Relationship Id="rId7" Type="http://schemas.openxmlformats.org/officeDocument/2006/relationships/hyperlink" Target="http://www.gsa.gov/schedul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gsa.gov/masroadmap" TargetMode="External"/><Relationship Id="rId5" Type="http://schemas.openxmlformats.org/officeDocument/2006/relationships/hyperlink" Target="mailto:maspmo@gsa.gov" TargetMode="External"/><Relationship Id="rId10" Type="http://schemas.openxmlformats.org/officeDocument/2006/relationships/hyperlink" Target="http://www.aptac-us.org/" TargetMode="External"/><Relationship Id="rId4" Type="http://schemas.openxmlformats.org/officeDocument/2006/relationships/hyperlink" Target="mailto:officemanagement@gsa.gov" TargetMode="External"/><Relationship Id="rId9" Type="http://schemas.openxmlformats.org/officeDocument/2006/relationships/hyperlink" Target="http://www.gsa.gov/smallbizresourc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gsaelibrary.gsa.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3"/>
          <p:cNvSpPr txBox="1">
            <a:spLocks noGrp="1"/>
          </p:cNvSpPr>
          <p:nvPr>
            <p:ph type="title" idx="4294967295"/>
          </p:nvPr>
        </p:nvSpPr>
        <p:spPr>
          <a:xfrm>
            <a:off x="2345300" y="1906550"/>
            <a:ext cx="5842800" cy="686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75000"/>
              </a:lnSpc>
              <a:spcBef>
                <a:spcPts val="1266"/>
              </a:spcBef>
              <a:spcAft>
                <a:spcPts val="0"/>
              </a:spcAft>
              <a:buClr>
                <a:srgbClr val="000000"/>
              </a:buClr>
              <a:buSzTx/>
              <a:buFont typeface="Arial"/>
              <a:buNone/>
              <a:tabLst/>
              <a:defRPr/>
            </a:pPr>
            <a:r>
              <a:rPr kumimoji="0" lang="en-US" sz="2600" b="0" i="0" u="none" strike="noStrike" kern="0" cap="none" spc="0" normalizeH="0" baseline="0" noProof="0" dirty="0">
                <a:ln>
                  <a:noFill/>
                </a:ln>
                <a:solidFill>
                  <a:srgbClr val="005087"/>
                </a:solidFill>
                <a:effectLst/>
                <a:uLnTx/>
                <a:uFillTx/>
                <a:latin typeface="Arial"/>
                <a:ea typeface="Arial"/>
                <a:cs typeface="Arial"/>
                <a:sym typeface="Arial"/>
              </a:rPr>
              <a:t>How to Get on the GSA Schedule for Office Management and Furniture</a:t>
            </a:r>
          </a:p>
          <a:p>
            <a:pPr marL="0" marR="0" lvl="0" indent="0" algn="r" defTabSz="914400" rtl="0" eaLnBrk="1" fontAlgn="auto" latinLnBrk="0" hangingPunct="1">
              <a:lnSpc>
                <a:spcPct val="75000"/>
              </a:lnSpc>
              <a:spcBef>
                <a:spcPts val="1266"/>
              </a:spcBef>
              <a:spcAft>
                <a:spcPts val="0"/>
              </a:spcAft>
              <a:buClr>
                <a:srgbClr val="000000"/>
              </a:buClr>
              <a:buSzTx/>
              <a:buFont typeface="Arial"/>
              <a:buNone/>
              <a:tabLst/>
              <a:defRPr/>
            </a:pPr>
            <a:endParaRPr kumimoji="0" lang="en-US" sz="2250" b="0" i="0" u="none" strike="noStrike" kern="0" cap="none" spc="0" normalizeH="0" baseline="0" noProof="0" dirty="0">
              <a:ln>
                <a:noFill/>
              </a:ln>
              <a:solidFill>
                <a:srgbClr val="005087"/>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1266"/>
              </a:spcBef>
              <a:spcAft>
                <a:spcPts val="0"/>
              </a:spcAft>
              <a:buClr>
                <a:srgbClr val="000000"/>
              </a:buClr>
              <a:buSzTx/>
              <a:buFont typeface="Arial"/>
              <a:buNone/>
              <a:tabLst/>
              <a:defRPr/>
            </a:pPr>
            <a:endParaRPr kumimoji="0" lang="en-US" sz="1969"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69" name="Google Shape;69;p13"/>
          <p:cNvSpPr txBox="1"/>
          <p:nvPr/>
        </p:nvSpPr>
        <p:spPr>
          <a:xfrm>
            <a:off x="4397496" y="2660597"/>
            <a:ext cx="3790547" cy="161409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None/>
            </a:pPr>
            <a:r>
              <a:rPr lang="en-US" sz="2250" b="1" i="0" u="none" strike="noStrike" cap="none">
                <a:solidFill>
                  <a:srgbClr val="0B5394"/>
                </a:solidFill>
                <a:latin typeface="Arial"/>
                <a:ea typeface="Arial"/>
                <a:cs typeface="Arial"/>
                <a:sym typeface="Arial"/>
              </a:rPr>
              <a:t>Kristine Stein</a:t>
            </a:r>
            <a:br>
              <a:rPr lang="en-US" sz="1266" b="0" i="0" u="none" strike="noStrike" cap="none">
                <a:solidFill>
                  <a:srgbClr val="0B5394"/>
                </a:solidFill>
                <a:latin typeface="Arial"/>
                <a:ea typeface="Arial"/>
                <a:cs typeface="Arial"/>
                <a:sym typeface="Arial"/>
              </a:rPr>
            </a:br>
            <a:r>
              <a:rPr lang="en-US" sz="1266" b="0" i="0" u="none" strike="noStrike" cap="none">
                <a:solidFill>
                  <a:srgbClr val="0B5394"/>
                </a:solidFill>
                <a:latin typeface="Arial"/>
                <a:ea typeface="Arial"/>
                <a:cs typeface="Arial"/>
                <a:sym typeface="Arial"/>
              </a:rPr>
              <a:t>Business Development Director</a:t>
            </a:r>
            <a:endParaRPr sz="1266" b="0" i="0" u="none" strike="noStrike" cap="none">
              <a:solidFill>
                <a:srgbClr val="0B5394"/>
              </a:solidFill>
              <a:latin typeface="Arial"/>
              <a:ea typeface="Arial"/>
              <a:cs typeface="Arial"/>
              <a:sym typeface="Arial"/>
            </a:endParaRPr>
          </a:p>
          <a:p>
            <a:pPr marL="0" marR="0" lvl="0" indent="0" algn="r" rtl="0">
              <a:lnSpc>
                <a:spcPct val="100000"/>
              </a:lnSpc>
              <a:spcBef>
                <a:spcPts val="0"/>
              </a:spcBef>
              <a:spcAft>
                <a:spcPts val="0"/>
              </a:spcAft>
              <a:buNone/>
            </a:pPr>
            <a:r>
              <a:rPr lang="en-US" sz="1266" b="0" i="0" u="none" strike="noStrike" cap="none">
                <a:solidFill>
                  <a:srgbClr val="0B5394"/>
                </a:solidFill>
                <a:latin typeface="Arial"/>
                <a:ea typeface="Arial"/>
                <a:cs typeface="Arial"/>
                <a:sym typeface="Arial"/>
              </a:rPr>
              <a:t>Integrated Workplace Acquisition Center </a:t>
            </a:r>
            <a:endParaRPr sz="1266" b="0" i="0" u="none" strike="noStrike" cap="none">
              <a:solidFill>
                <a:srgbClr val="0B5394"/>
              </a:solidFill>
              <a:latin typeface="Arial"/>
              <a:ea typeface="Arial"/>
              <a:cs typeface="Arial"/>
              <a:sym typeface="Arial"/>
            </a:endParaRPr>
          </a:p>
          <a:p>
            <a:pPr marL="0" marR="0" lvl="0" indent="0" algn="r" rtl="0">
              <a:lnSpc>
                <a:spcPct val="100000"/>
              </a:lnSpc>
              <a:spcBef>
                <a:spcPts val="0"/>
              </a:spcBef>
              <a:spcAft>
                <a:spcPts val="0"/>
              </a:spcAft>
              <a:buNone/>
            </a:pPr>
            <a:r>
              <a:rPr lang="en-US" sz="1266" b="0" i="0" u="none" strike="noStrike" cap="none">
                <a:solidFill>
                  <a:srgbClr val="0B5394"/>
                </a:solidFill>
                <a:latin typeface="Arial"/>
                <a:ea typeface="Arial"/>
                <a:cs typeface="Arial"/>
                <a:sym typeface="Arial"/>
              </a:rPr>
              <a:t>Federal Acquisition Service</a:t>
            </a:r>
            <a:r>
              <a:rPr lang="en-US" sz="1266" b="0" i="0" u="none" strike="noStrike" cap="none">
                <a:solidFill>
                  <a:srgbClr val="434343"/>
                </a:solidFill>
                <a:latin typeface="Arial"/>
                <a:ea typeface="Arial"/>
                <a:cs typeface="Arial"/>
                <a:sym typeface="Arial"/>
              </a:rPr>
              <a:t>s</a:t>
            </a:r>
            <a:endParaRPr sz="1266" b="0" i="0" u="none" strike="noStrike" cap="none">
              <a:solidFill>
                <a:srgbClr val="434343"/>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136" name="Google Shape;136;p22"/>
          <p:cNvSpPr txBox="1">
            <a:spLocks noGrp="1"/>
          </p:cNvSpPr>
          <p:nvPr>
            <p:ph type="title" idx="4294967295"/>
          </p:nvPr>
        </p:nvSpPr>
        <p:spPr>
          <a:xfrm>
            <a:off x="1634850" y="342750"/>
            <a:ext cx="5874300" cy="5145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What is the GSA MAS Solicitation?</a:t>
            </a:r>
          </a:p>
        </p:txBody>
      </p:sp>
      <p:sp>
        <p:nvSpPr>
          <p:cNvPr id="137" name="Google Shape;137;p22"/>
          <p:cNvSpPr txBox="1"/>
          <p:nvPr/>
        </p:nvSpPr>
        <p:spPr>
          <a:xfrm>
            <a:off x="2249698" y="1275444"/>
            <a:ext cx="4644600" cy="2592600"/>
          </a:xfrm>
          <a:prstGeom prst="rect">
            <a:avLst/>
          </a:prstGeom>
          <a:noFill/>
          <a:ln>
            <a:noFill/>
          </a:ln>
        </p:spPr>
        <p:txBody>
          <a:bodyPr spcFirstLastPara="1" wrap="square" lIns="64275" tIns="64275" rIns="64275" bIns="64275" anchor="t" anchorCtr="0">
            <a:spAutoFit/>
          </a:bodyPr>
          <a:lstStyle/>
          <a:p>
            <a:pPr marL="0" marR="0" lvl="0" indent="0" algn="l" rtl="0">
              <a:lnSpc>
                <a:spcPct val="100000"/>
              </a:lnSpc>
              <a:spcBef>
                <a:spcPts val="0"/>
              </a:spcBef>
              <a:spcAft>
                <a:spcPts val="0"/>
              </a:spcAft>
              <a:buNone/>
            </a:pPr>
            <a:r>
              <a:rPr lang="en-US" sz="1600" b="0" i="0" u="none" strike="noStrike" cap="none">
                <a:solidFill>
                  <a:srgbClr val="0B5394"/>
                </a:solidFill>
                <a:latin typeface="Arial"/>
                <a:ea typeface="Arial"/>
                <a:cs typeface="Arial"/>
                <a:sym typeface="Arial"/>
              </a:rPr>
              <a:t>GSA’s formal request for contractors to submit offers to obtain a Schedule contract. It provides detailed information and instructions, including:</a:t>
            </a:r>
            <a:endParaRPr sz="1600" b="0" i="0" u="none" strike="noStrike" cap="none">
              <a:solidFill>
                <a:srgbClr val="0B5394"/>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B5394"/>
              </a:solidFill>
              <a:latin typeface="Arial"/>
              <a:ea typeface="Arial"/>
              <a:cs typeface="Arial"/>
              <a:sym typeface="Arial"/>
            </a:endParaRPr>
          </a:p>
          <a:p>
            <a:pPr marL="321457" marR="0" lvl="0" indent="-228392" algn="l" rtl="0">
              <a:lnSpc>
                <a:spcPct val="100000"/>
              </a:lnSpc>
              <a:spcBef>
                <a:spcPts val="0"/>
              </a:spcBef>
              <a:spcAft>
                <a:spcPts val="0"/>
              </a:spcAft>
              <a:buClr>
                <a:srgbClr val="0B5394"/>
              </a:buClr>
              <a:buSzPts val="1600"/>
              <a:buFont typeface="Arial"/>
              <a:buChar char="●"/>
            </a:pPr>
            <a:r>
              <a:rPr lang="en-US" sz="1600" b="0" i="0" u="sng" strike="noStrike" cap="none">
                <a:solidFill>
                  <a:srgbClr val="0B5394"/>
                </a:solidFill>
                <a:latin typeface="Arial"/>
                <a:ea typeface="Arial"/>
                <a:cs typeface="Arial"/>
                <a:sym typeface="Arial"/>
              </a:rPr>
              <a:t>Required elements</a:t>
            </a:r>
            <a:r>
              <a:rPr lang="en-US" sz="1600" b="0" i="0" u="none" strike="noStrike" cap="none">
                <a:solidFill>
                  <a:srgbClr val="0B5394"/>
                </a:solidFill>
                <a:latin typeface="Arial"/>
                <a:ea typeface="Arial"/>
                <a:cs typeface="Arial"/>
                <a:sym typeface="Arial"/>
              </a:rPr>
              <a:t> of an offer.</a:t>
            </a:r>
            <a:endParaRPr sz="1600" b="0" i="0" u="none" strike="noStrike" cap="none">
              <a:solidFill>
                <a:srgbClr val="0B5394"/>
              </a:solidFill>
              <a:latin typeface="Arial"/>
              <a:ea typeface="Arial"/>
              <a:cs typeface="Arial"/>
              <a:sym typeface="Arial"/>
            </a:endParaRPr>
          </a:p>
          <a:p>
            <a:pPr marL="321457" marR="0" lvl="0" indent="-228392" algn="l" rtl="0">
              <a:lnSpc>
                <a:spcPct val="100000"/>
              </a:lnSpc>
              <a:spcBef>
                <a:spcPts val="0"/>
              </a:spcBef>
              <a:spcAft>
                <a:spcPts val="0"/>
              </a:spcAft>
              <a:buClr>
                <a:srgbClr val="0B5394"/>
              </a:buClr>
              <a:buSzPts val="1600"/>
              <a:buFont typeface="Arial"/>
              <a:buChar char="●"/>
            </a:pPr>
            <a:r>
              <a:rPr lang="en-US" sz="1600" b="0" i="0" u="sng" strike="noStrike" cap="none">
                <a:solidFill>
                  <a:srgbClr val="0B5394"/>
                </a:solidFill>
                <a:latin typeface="Arial"/>
                <a:ea typeface="Arial"/>
                <a:cs typeface="Arial"/>
                <a:sym typeface="Arial"/>
              </a:rPr>
              <a:t>Evaluation criteria</a:t>
            </a:r>
            <a:r>
              <a:rPr lang="en-US" sz="1600" b="0" i="0" u="none" strike="noStrike" cap="none">
                <a:solidFill>
                  <a:srgbClr val="0B5394"/>
                </a:solidFill>
                <a:latin typeface="Arial"/>
                <a:ea typeface="Arial"/>
                <a:cs typeface="Arial"/>
                <a:sym typeface="Arial"/>
              </a:rPr>
              <a:t> used to evaluate your offer and determine whether or not to award a Schedule contract to your company.</a:t>
            </a:r>
            <a:endParaRPr sz="1600" b="0" i="0" u="none" strike="noStrike" cap="none">
              <a:solidFill>
                <a:srgbClr val="0B5394"/>
              </a:solidFill>
              <a:latin typeface="Arial"/>
              <a:ea typeface="Arial"/>
              <a:cs typeface="Arial"/>
              <a:sym typeface="Arial"/>
            </a:endParaRPr>
          </a:p>
          <a:p>
            <a:pPr marL="321457" marR="0" lvl="0" indent="-228392" algn="l" rtl="0">
              <a:lnSpc>
                <a:spcPct val="100000"/>
              </a:lnSpc>
              <a:spcBef>
                <a:spcPts val="0"/>
              </a:spcBef>
              <a:spcAft>
                <a:spcPts val="0"/>
              </a:spcAft>
              <a:buClr>
                <a:srgbClr val="0B5394"/>
              </a:buClr>
              <a:buSzPts val="1600"/>
              <a:buFont typeface="Arial"/>
              <a:buChar char="●"/>
            </a:pPr>
            <a:r>
              <a:rPr lang="en-US" sz="1600" b="0" i="0" u="sng" strike="noStrike" cap="none">
                <a:solidFill>
                  <a:srgbClr val="0B5394"/>
                </a:solidFill>
                <a:latin typeface="Arial"/>
                <a:ea typeface="Arial"/>
                <a:cs typeface="Arial"/>
                <a:sym typeface="Arial"/>
              </a:rPr>
              <a:t>Specific terms and conditions</a:t>
            </a:r>
            <a:r>
              <a:rPr lang="en-US" sz="1600" b="0" i="0" u="none" strike="noStrike" cap="none">
                <a:solidFill>
                  <a:srgbClr val="0B5394"/>
                </a:solidFill>
                <a:latin typeface="Arial"/>
                <a:ea typeface="Arial"/>
                <a:cs typeface="Arial"/>
                <a:sym typeface="Arial"/>
              </a:rPr>
              <a:t> you will need to comply with as part of your contract.</a:t>
            </a:r>
            <a:endParaRPr sz="1600" b="0" i="0" u="none" strike="noStrike" cap="none">
              <a:solidFill>
                <a:srgbClr val="0B5394"/>
              </a:solidFill>
              <a:latin typeface="Arial"/>
              <a:ea typeface="Arial"/>
              <a:cs typeface="Arial"/>
              <a:sym typeface="Arial"/>
            </a:endParaRPr>
          </a:p>
        </p:txBody>
      </p:sp>
      <p:sp>
        <p:nvSpPr>
          <p:cNvPr id="138" name="Google Shape;138;p22"/>
          <p:cNvSpPr txBox="1"/>
          <p:nvPr/>
        </p:nvSpPr>
        <p:spPr>
          <a:xfrm>
            <a:off x="1430100" y="788175"/>
            <a:ext cx="6539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a:solidFill>
                  <a:schemeClr val="hlink"/>
                </a:solidFill>
                <a:hlinkClick r:id="rId3"/>
              </a:rPr>
              <a:t>www.</a:t>
            </a:r>
            <a:r>
              <a:rPr lang="en-US" sz="1700" u="sng">
                <a:solidFill>
                  <a:schemeClr val="hlink"/>
                </a:solidFill>
                <a:hlinkClick r:id="rId3"/>
              </a:rPr>
              <a:t>sam.gov/opp/1103ada8f9f94c4dbbe6dfd73b9b5e59/view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145" name="Google Shape;145;p23"/>
          <p:cNvSpPr txBox="1">
            <a:spLocks noGrp="1"/>
          </p:cNvSpPr>
          <p:nvPr>
            <p:ph type="title" idx="4294967295"/>
          </p:nvPr>
        </p:nvSpPr>
        <p:spPr>
          <a:xfrm>
            <a:off x="1430877" y="415653"/>
            <a:ext cx="4888800" cy="5145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Your First Two Steps</a:t>
            </a:r>
          </a:p>
        </p:txBody>
      </p:sp>
      <p:sp>
        <p:nvSpPr>
          <p:cNvPr id="146" name="Google Shape;146;p23"/>
          <p:cNvSpPr txBox="1"/>
          <p:nvPr/>
        </p:nvSpPr>
        <p:spPr>
          <a:xfrm>
            <a:off x="1357313" y="1137815"/>
            <a:ext cx="6264000" cy="2976000"/>
          </a:xfrm>
          <a:prstGeom prst="rect">
            <a:avLst/>
          </a:prstGeom>
          <a:noFill/>
          <a:ln>
            <a:noFill/>
          </a:ln>
        </p:spPr>
        <p:txBody>
          <a:bodyPr spcFirstLastPara="1" wrap="square" lIns="64275" tIns="64275" rIns="64275" bIns="64275" anchor="t" anchorCtr="0">
            <a:spAutoFit/>
          </a:bodyPr>
          <a:lstStyle/>
          <a:p>
            <a:pPr marL="0" marR="0" lvl="0" indent="0" algn="l" rtl="0">
              <a:lnSpc>
                <a:spcPct val="100000"/>
              </a:lnSpc>
              <a:spcBef>
                <a:spcPts val="0"/>
              </a:spcBef>
              <a:spcAft>
                <a:spcPts val="0"/>
              </a:spcAft>
              <a:buNone/>
            </a:pPr>
            <a:r>
              <a:rPr lang="en-US" sz="1758" b="1" i="0" u="none" strike="noStrike" cap="none">
                <a:solidFill>
                  <a:srgbClr val="85200C"/>
                </a:solidFill>
                <a:latin typeface="Arial"/>
                <a:ea typeface="Arial"/>
                <a:cs typeface="Arial"/>
                <a:sym typeface="Arial"/>
              </a:rPr>
              <a:t>STEP ONE   </a:t>
            </a:r>
            <a:r>
              <a:rPr lang="en-US" sz="1477" b="1" i="0" u="none" strike="noStrike" cap="none">
                <a:solidFill>
                  <a:schemeClr val="dk1"/>
                </a:solidFill>
                <a:latin typeface="Arial"/>
                <a:ea typeface="Arial"/>
                <a:cs typeface="Arial"/>
                <a:sym typeface="Arial"/>
              </a:rPr>
              <a:t>LEARN &amp; ASSESS</a:t>
            </a:r>
            <a:endParaRPr sz="1758" b="1" i="0" u="none" strike="noStrike" cap="none">
              <a:solidFill>
                <a:srgbClr val="85200C"/>
              </a:solidFill>
              <a:latin typeface="Arial"/>
              <a:ea typeface="Arial"/>
              <a:cs typeface="Arial"/>
              <a:sym typeface="Arial"/>
            </a:endParaRPr>
          </a:p>
          <a:p>
            <a:pPr marL="0" marR="0" lvl="0" indent="0" algn="l" rtl="0">
              <a:lnSpc>
                <a:spcPct val="100000"/>
              </a:lnSpc>
              <a:spcBef>
                <a:spcPts val="0"/>
              </a:spcBef>
              <a:spcAft>
                <a:spcPts val="0"/>
              </a:spcAft>
              <a:buNone/>
            </a:pPr>
            <a:r>
              <a:rPr lang="en-US" sz="1758" b="0" i="0" u="none" strike="noStrike" cap="none">
                <a:solidFill>
                  <a:schemeClr val="dk1"/>
                </a:solidFill>
                <a:latin typeface="Arial"/>
                <a:ea typeface="Arial"/>
                <a:cs typeface="Arial"/>
                <a:sym typeface="Arial"/>
              </a:rPr>
              <a:t>Go to </a:t>
            </a:r>
            <a:r>
              <a:rPr lang="en-US" sz="1758" b="0" i="0" u="sng" strike="noStrike" cap="none">
                <a:solidFill>
                  <a:schemeClr val="hlink"/>
                </a:solidFill>
                <a:latin typeface="Arial"/>
                <a:ea typeface="Arial"/>
                <a:cs typeface="Arial"/>
                <a:sym typeface="Arial"/>
                <a:hlinkClick r:id="rId3"/>
              </a:rPr>
              <a:t>https://go.usa.gov/xS5G7</a:t>
            </a:r>
            <a:endParaRPr sz="1758" b="0" i="0" u="none" strike="noStrike" cap="none">
              <a:solidFill>
                <a:schemeClr val="dk1"/>
              </a:solidFill>
              <a:latin typeface="Arial"/>
              <a:ea typeface="Arial"/>
              <a:cs typeface="Arial"/>
              <a:sym typeface="Arial"/>
            </a:endParaRPr>
          </a:p>
          <a:p>
            <a:pPr marL="642915" marR="0" lvl="0" indent="0" algn="l" rtl="0">
              <a:lnSpc>
                <a:spcPct val="100000"/>
              </a:lnSpc>
              <a:spcBef>
                <a:spcPts val="0"/>
              </a:spcBef>
              <a:spcAft>
                <a:spcPts val="0"/>
              </a:spcAft>
              <a:buNone/>
            </a:pPr>
            <a:r>
              <a:rPr lang="en-US" sz="1477" b="0" i="0" u="none" strike="noStrike" cap="none">
                <a:solidFill>
                  <a:schemeClr val="dk1"/>
                </a:solidFill>
                <a:latin typeface="Arial"/>
                <a:ea typeface="Arial"/>
                <a:cs typeface="Arial"/>
                <a:sym typeface="Arial"/>
              </a:rPr>
              <a:t>Complete the “Pathway to Success” and “Readiness Assessment” training</a:t>
            </a:r>
            <a:endParaRPr sz="1477" b="0" i="0" u="none" strike="noStrike" cap="none">
              <a:solidFill>
                <a:schemeClr val="dk1"/>
              </a:solidFill>
              <a:latin typeface="Arial"/>
              <a:ea typeface="Arial"/>
              <a:cs typeface="Arial"/>
              <a:sym typeface="Arial"/>
            </a:endParaRPr>
          </a:p>
          <a:p>
            <a:pPr marL="642915" marR="0" lvl="0" indent="0" algn="l" rtl="0">
              <a:lnSpc>
                <a:spcPct val="100000"/>
              </a:lnSpc>
              <a:spcBef>
                <a:spcPts val="0"/>
              </a:spcBef>
              <a:spcAft>
                <a:spcPts val="0"/>
              </a:spcAft>
              <a:buNone/>
            </a:pPr>
            <a:endParaRPr sz="1477"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758" b="1" i="0" u="none" strike="noStrike" cap="none">
                <a:solidFill>
                  <a:srgbClr val="85200C"/>
                </a:solidFill>
                <a:latin typeface="Arial"/>
                <a:ea typeface="Arial"/>
                <a:cs typeface="Arial"/>
                <a:sym typeface="Arial"/>
              </a:rPr>
              <a:t>STEP TWO </a:t>
            </a:r>
            <a:r>
              <a:rPr lang="en-US" sz="1758" b="0" i="0" u="none" strike="noStrike" cap="none">
                <a:solidFill>
                  <a:schemeClr val="dk1"/>
                </a:solidFill>
                <a:latin typeface="Arial"/>
                <a:ea typeface="Arial"/>
                <a:cs typeface="Arial"/>
                <a:sym typeface="Arial"/>
              </a:rPr>
              <a:t>  </a:t>
            </a:r>
            <a:r>
              <a:rPr lang="en-US" sz="1758" b="1" i="0" u="none" strike="noStrike" cap="none">
                <a:solidFill>
                  <a:schemeClr val="dk1"/>
                </a:solidFill>
                <a:latin typeface="Arial"/>
                <a:ea typeface="Arial"/>
                <a:cs typeface="Arial"/>
                <a:sym typeface="Arial"/>
              </a:rPr>
              <a:t>READ</a:t>
            </a:r>
            <a:endParaRPr sz="1758"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758" b="0" i="0" u="none" strike="noStrike" cap="none">
                <a:solidFill>
                  <a:schemeClr val="dk1"/>
                </a:solidFill>
                <a:latin typeface="Arial"/>
                <a:ea typeface="Arial"/>
                <a:cs typeface="Arial"/>
                <a:sym typeface="Arial"/>
              </a:rPr>
              <a:t>Go to </a:t>
            </a:r>
            <a:r>
              <a:rPr lang="en-US" sz="1758" b="0" i="0" u="sng" strike="noStrike" cap="none">
                <a:solidFill>
                  <a:schemeClr val="hlink"/>
                </a:solidFill>
                <a:latin typeface="Arial"/>
                <a:ea typeface="Arial"/>
                <a:cs typeface="Arial"/>
                <a:sym typeface="Arial"/>
                <a:hlinkClick r:id="rId4"/>
              </a:rPr>
              <a:t>this link</a:t>
            </a:r>
            <a:r>
              <a:rPr lang="en-US" sz="1758" b="0" i="0" u="none" strike="noStrike" cap="none">
                <a:solidFill>
                  <a:schemeClr val="dk1"/>
                </a:solidFill>
                <a:latin typeface="Arial"/>
                <a:ea typeface="Arial"/>
                <a:cs typeface="Arial"/>
                <a:sym typeface="Arial"/>
              </a:rPr>
              <a:t> </a:t>
            </a:r>
            <a:endParaRPr sz="1758" b="0" i="0" u="none" strike="noStrike" cap="none">
              <a:solidFill>
                <a:schemeClr val="dk1"/>
              </a:solidFill>
              <a:latin typeface="Arial"/>
              <a:ea typeface="Arial"/>
              <a:cs typeface="Arial"/>
              <a:sym typeface="Arial"/>
            </a:endParaRPr>
          </a:p>
          <a:p>
            <a:pPr marL="642915" marR="0" lvl="0" indent="0" algn="l" rtl="0">
              <a:lnSpc>
                <a:spcPct val="100000"/>
              </a:lnSpc>
              <a:spcBef>
                <a:spcPts val="0"/>
              </a:spcBef>
              <a:spcAft>
                <a:spcPts val="0"/>
              </a:spcAft>
              <a:buNone/>
            </a:pPr>
            <a:r>
              <a:rPr lang="en-US" sz="1758" b="0" i="0" u="none" strike="noStrike" cap="none">
                <a:solidFill>
                  <a:schemeClr val="dk1"/>
                </a:solidFill>
                <a:latin typeface="Arial"/>
                <a:ea typeface="Arial"/>
                <a:cs typeface="Arial"/>
                <a:sym typeface="Arial"/>
              </a:rPr>
              <a:t>Download and understand the solicitation and applicable Office Management or Furniture attachments</a:t>
            </a:r>
            <a:endParaRPr sz="1758"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758" b="0" i="0" u="none" strike="noStrike" cap="none">
                <a:solidFill>
                  <a:schemeClr val="dk1"/>
                </a:solidFill>
                <a:latin typeface="Arial"/>
                <a:ea typeface="Arial"/>
                <a:cs typeface="Arial"/>
                <a:sym typeface="Arial"/>
              </a:rPr>
              <a:t>t</a:t>
            </a:r>
            <a:endParaRPr sz="1758"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pic>
        <p:nvPicPr>
          <p:cNvPr id="153" name="Google Shape;153;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2208" y="76000"/>
            <a:ext cx="6239435" cy="4446984"/>
          </a:xfrm>
          <a:prstGeom prst="rect">
            <a:avLst/>
          </a:prstGeom>
          <a:noFill/>
          <a:ln>
            <a:noFill/>
          </a:ln>
        </p:spPr>
      </p:pic>
      <p:sp>
        <p:nvSpPr>
          <p:cNvPr id="154" name="Google Shape;154;p24"/>
          <p:cNvSpPr txBox="1">
            <a:spLocks noGrp="1"/>
          </p:cNvSpPr>
          <p:nvPr>
            <p:ph type="title" idx="4294967295"/>
          </p:nvPr>
        </p:nvSpPr>
        <p:spPr>
          <a:xfrm>
            <a:off x="6514910" y="1312717"/>
            <a:ext cx="2536882" cy="800086"/>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0" i="0" u="sng" strike="noStrike" kern="0" cap="none" spc="0" normalizeH="0" baseline="0" noProof="0" dirty="0">
                <a:ln>
                  <a:noFill/>
                </a:ln>
                <a:solidFill>
                  <a:schemeClr val="hlink"/>
                </a:solidFill>
                <a:effectLst/>
                <a:uLnTx/>
                <a:uFillTx/>
                <a:latin typeface="Arial"/>
                <a:ea typeface="Arial"/>
                <a:cs typeface="Arial"/>
                <a:sym typeface="Arial"/>
                <a:hlinkClick r:id="rId4"/>
              </a:rPr>
              <a:t>https://sam.gov/opp/c3621cd18404429498c811896a04f3d2/view</a:t>
            </a: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155" name="Google Shape;155;p24">
            <a:extLst>
              <a:ext uri="{C183D7F6-B498-43B3-948B-1728B52AA6E4}">
                <adec:decorative xmlns:adec="http://schemas.microsoft.com/office/drawing/2017/decorative" val="1"/>
              </a:ext>
            </a:extLst>
          </p:cNvPr>
          <p:cNvCxnSpPr>
            <a:endCxn id="154" idx="0"/>
          </p:cNvCxnSpPr>
          <p:nvPr/>
        </p:nvCxnSpPr>
        <p:spPr>
          <a:xfrm>
            <a:off x="6535351" y="460717"/>
            <a:ext cx="1248000" cy="852000"/>
          </a:xfrm>
          <a:prstGeom prst="straightConnector1">
            <a:avLst/>
          </a:prstGeom>
          <a:noFill/>
          <a:ln w="38100" cap="flat" cmpd="sng">
            <a:solidFill>
              <a:srgbClr val="85200C"/>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pic>
        <p:nvPicPr>
          <p:cNvPr id="162" name="Google Shape;162;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3143" y="124857"/>
            <a:ext cx="8321808" cy="4593603"/>
          </a:xfrm>
          <a:prstGeom prst="rect">
            <a:avLst/>
          </a:prstGeom>
          <a:noFill/>
          <a:ln>
            <a:noFill/>
          </a:ln>
        </p:spPr>
      </p:pic>
      <p:sp>
        <p:nvSpPr>
          <p:cNvPr id="163" name="Google Shape;163;p25"/>
          <p:cNvSpPr txBox="1">
            <a:spLocks noGrp="1"/>
          </p:cNvSpPr>
          <p:nvPr>
            <p:ph type="title" idx="4294967295"/>
          </p:nvPr>
        </p:nvSpPr>
        <p:spPr>
          <a:xfrm>
            <a:off x="1729617" y="1650428"/>
            <a:ext cx="1568953" cy="971578"/>
          </a:xfrm>
          <a:prstGeom prst="rect">
            <a:avLst/>
          </a:prstGeom>
          <a:solidFill>
            <a:srgbClr val="CCCCCC"/>
          </a:solid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95" b="1" i="0" u="none" strike="noStrike" kern="0" cap="none" spc="0" normalizeH="0" baseline="0" noProof="0" dirty="0">
                <a:ln>
                  <a:noFill/>
                </a:ln>
                <a:solidFill>
                  <a:srgbClr val="85200C"/>
                </a:solidFill>
                <a:effectLst/>
                <a:uLnTx/>
                <a:uFillTx/>
                <a:latin typeface="Arial"/>
                <a:ea typeface="Arial"/>
                <a:cs typeface="Arial"/>
                <a:sym typeface="Arial"/>
              </a:rPr>
              <a:t>HERE YOU See Important - Unique Requirements for Furniture and Office Management  </a:t>
            </a:r>
          </a:p>
        </p:txBody>
      </p:sp>
      <p:cxnSp>
        <p:nvCxnSpPr>
          <p:cNvPr id="164" name="Google Shape;164;p25" descr="red arrow"/>
          <p:cNvCxnSpPr/>
          <p:nvPr/>
        </p:nvCxnSpPr>
        <p:spPr>
          <a:xfrm>
            <a:off x="3101256" y="2980459"/>
            <a:ext cx="992250" cy="1267734"/>
          </a:xfrm>
          <a:prstGeom prst="straightConnector1">
            <a:avLst/>
          </a:prstGeom>
          <a:noFill/>
          <a:ln w="9525" cap="flat" cmpd="sng">
            <a:solidFill>
              <a:srgbClr val="85200C"/>
            </a:solidFill>
            <a:prstDash val="solid"/>
            <a:round/>
            <a:headEnd type="none" w="sm" len="sm"/>
            <a:tailEnd type="triangle" w="med" len="med"/>
          </a:ln>
        </p:spPr>
      </p:cxnSp>
      <p:cxnSp>
        <p:nvCxnSpPr>
          <p:cNvPr id="165" name="Google Shape;165;p25" descr="red arrow"/>
          <p:cNvCxnSpPr/>
          <p:nvPr/>
        </p:nvCxnSpPr>
        <p:spPr>
          <a:xfrm>
            <a:off x="3298570" y="2370656"/>
            <a:ext cx="992250" cy="1267734"/>
          </a:xfrm>
          <a:prstGeom prst="straightConnector1">
            <a:avLst/>
          </a:prstGeom>
          <a:noFill/>
          <a:ln w="9525" cap="flat" cmpd="sng">
            <a:solidFill>
              <a:srgbClr val="85200C"/>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sldNum" idx="12"/>
          </p:nvPr>
        </p:nvSpPr>
        <p:spPr>
          <a:xfrm>
            <a:off x="5965031" y="4661297"/>
            <a:ext cx="1339453" cy="34267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171" name="Google Shape;171;p26"/>
          <p:cNvSpPr txBox="1">
            <a:spLocks noGrp="1"/>
          </p:cNvSpPr>
          <p:nvPr>
            <p:ph type="title" idx="4294967295"/>
          </p:nvPr>
        </p:nvSpPr>
        <p:spPr>
          <a:xfrm>
            <a:off x="1807594" y="81404"/>
            <a:ext cx="4961672" cy="4338141"/>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Visit</a:t>
            </a:r>
            <a:r>
              <a:rPr kumimoji="0" lang="en-US" sz="984" b="1" i="0" u="none" strike="noStrike" kern="0" cap="none" spc="0" normalizeH="0" baseline="0" noProof="0" dirty="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6" b="1" i="0" u="sng" strike="noStrike" kern="0" cap="none" spc="0" normalizeH="0" baseline="0" noProof="0" dirty="0">
                <a:ln>
                  <a:noFill/>
                </a:ln>
                <a:solidFill>
                  <a:schemeClr val="hlink"/>
                </a:solidFill>
                <a:effectLst/>
                <a:uLnTx/>
                <a:uFillTx/>
                <a:latin typeface="Arial"/>
                <a:ea typeface="Arial"/>
                <a:cs typeface="Arial"/>
                <a:sym typeface="Arial"/>
                <a:hlinkClick r:id="rId3"/>
              </a:rPr>
              <a:t>MAS Scope  &amp; Templates PAGE</a:t>
            </a:r>
            <a:r>
              <a:rPr kumimoji="0" lang="en-US" sz="984" b="1" i="0" u="none" strike="noStrike" kern="0" cap="none" spc="0" normalizeH="0" baseline="0" noProof="0" dirty="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Here you will understand GSA requirements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1" i="0" u="none" strike="noStrike" kern="0" cap="none" spc="0" normalizeH="0" baseline="0" noProof="0" dirty="0">
                <a:ln>
                  <a:noFill/>
                </a:ln>
                <a:solidFill>
                  <a:srgbClr val="85200C"/>
                </a:solidFill>
                <a:effectLst/>
                <a:uLnTx/>
                <a:uFillTx/>
                <a:latin typeface="Arial"/>
                <a:ea typeface="Arial"/>
                <a:cs typeface="Arial"/>
                <a:sym typeface="Arial"/>
              </a:rPr>
              <a:t>SPECIFIC</a:t>
            </a: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 to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0" i="0" u="sng" strike="noStrike" kern="0" cap="none" spc="0" normalizeH="0" baseline="0" noProof="0" dirty="0">
                <a:ln>
                  <a:noFill/>
                </a:ln>
                <a:solidFill>
                  <a:srgbClr val="000000"/>
                </a:solidFill>
                <a:effectLst/>
                <a:uLnTx/>
                <a:uFillTx/>
                <a:latin typeface="Arial"/>
                <a:ea typeface="Arial"/>
                <a:cs typeface="Arial"/>
                <a:sym typeface="Arial"/>
              </a:rPr>
              <a:t>Furniture and Furnishings</a:t>
            </a: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 and </a:t>
            </a:r>
            <a:r>
              <a:rPr kumimoji="0" lang="en-US" sz="984" b="0" i="0" u="sng" strike="noStrike" kern="0" cap="none" spc="0" normalizeH="0" baseline="0" noProof="0" dirty="0">
                <a:ln>
                  <a:noFill/>
                </a:ln>
                <a:solidFill>
                  <a:srgbClr val="000000"/>
                </a:solidFill>
                <a:effectLst/>
                <a:uLnTx/>
                <a:uFillTx/>
                <a:latin typeface="Arial"/>
                <a:ea typeface="Arial"/>
                <a:cs typeface="Arial"/>
                <a:sym typeface="Arial"/>
              </a:rPr>
              <a:t>Office Management</a:t>
            </a: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1" i="0" u="none" strike="noStrike" kern="0" cap="none" spc="0" normalizeH="0" baseline="0" noProof="0" dirty="0">
              <a:ln>
                <a:noFill/>
              </a:ln>
              <a:solidFill>
                <a:srgbClr val="85200C"/>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1" i="0" u="none" strike="noStrike" kern="0" cap="none" spc="0" normalizeH="0" baseline="0" noProof="0" dirty="0">
                <a:ln>
                  <a:noFill/>
                </a:ln>
                <a:solidFill>
                  <a:srgbClr val="85200C"/>
                </a:solidFill>
                <a:effectLst/>
                <a:uLnTx/>
                <a:uFillTx/>
                <a:latin typeface="Arial"/>
                <a:ea typeface="Arial"/>
                <a:cs typeface="Arial"/>
                <a:sym typeface="Arial"/>
              </a:rPr>
              <a:t>SPECIFICS </a:t>
            </a: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INCLUDE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84" b="1" i="0" u="none" strike="noStrike" kern="0" cap="none" spc="0" normalizeH="0" baseline="0" noProof="0" dirty="0">
                <a:ln>
                  <a:noFill/>
                </a:ln>
                <a:solidFill>
                  <a:srgbClr val="85200C"/>
                </a:solidFill>
                <a:effectLst/>
                <a:uLnTx/>
                <a:uFillTx/>
                <a:latin typeface="Arial"/>
                <a:ea typeface="Arial"/>
                <a:cs typeface="Arial"/>
                <a:sym typeface="Arial"/>
              </a:rPr>
              <a:t>Packaged Furniture</a:t>
            </a: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984" b="1" i="0" u="none" strike="noStrike" kern="0" cap="none" spc="0" normalizeH="0" baseline="0" noProof="0" dirty="0">
                <a:ln>
                  <a:noFill/>
                </a:ln>
                <a:solidFill>
                  <a:srgbClr val="85200C"/>
                </a:solidFill>
                <a:effectLst/>
                <a:uLnTx/>
                <a:uFillTx/>
                <a:latin typeface="Arial"/>
                <a:ea typeface="Arial"/>
                <a:cs typeface="Arial"/>
                <a:sym typeface="Arial"/>
              </a:rPr>
              <a:t>SINs</a:t>
            </a:r>
          </a:p>
          <a:p>
            <a:pPr marL="321457"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a:p>
            <a:pPr marL="321457" marR="0" lvl="0" indent="-223234"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Perfect for furniture resellers/integrators</a:t>
            </a:r>
          </a:p>
          <a:p>
            <a:pPr marL="321457" marR="0" lvl="0" indent="-223234"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How does it work? </a:t>
            </a:r>
          </a:p>
          <a:p>
            <a:pPr marL="964372" marR="0" lvl="1" indent="-223234"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You sell NO products under your GSA contract.   </a:t>
            </a:r>
          </a:p>
          <a:p>
            <a:pPr marL="964372" marR="0" lvl="1" indent="-223234"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Rather, you are required to have </a:t>
            </a:r>
            <a:r>
              <a:rPr kumimoji="0" lang="en-US" sz="984" b="1" i="0" u="none" strike="noStrike" kern="0" cap="none" spc="0" normalizeH="0" baseline="0" noProof="0" dirty="0">
                <a:ln>
                  <a:noFill/>
                </a:ln>
                <a:solidFill>
                  <a:srgbClr val="85200C"/>
                </a:solidFill>
                <a:effectLst/>
                <a:uLnTx/>
                <a:uFillTx/>
                <a:latin typeface="Arial"/>
                <a:ea typeface="Arial"/>
                <a:cs typeface="Arial"/>
                <a:sym typeface="Arial"/>
              </a:rPr>
              <a:t>Contractor Teaming Arrangements (CTAs)</a:t>
            </a: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 with suppliers that provide furniture </a:t>
            </a:r>
            <a:r>
              <a:rPr kumimoji="0" lang="en-US" sz="984" b="0" i="1" u="sng" strike="noStrike" kern="0" cap="none" spc="0" normalizeH="0" baseline="0" noProof="0" dirty="0">
                <a:ln>
                  <a:noFill/>
                </a:ln>
                <a:solidFill>
                  <a:srgbClr val="000000"/>
                </a:solidFill>
                <a:effectLst/>
                <a:uLnTx/>
                <a:uFillTx/>
                <a:latin typeface="Arial"/>
                <a:ea typeface="Arial"/>
                <a:cs typeface="Arial"/>
                <a:sym typeface="Arial"/>
              </a:rPr>
              <a:t>on their own separate GSA contract. </a:t>
            </a:r>
          </a:p>
          <a:p>
            <a:pPr marL="964372" marR="0" lvl="1" indent="-223234"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For example, </a:t>
            </a:r>
          </a:p>
          <a:p>
            <a:pPr marL="1285829" marR="0" lvl="2" indent="-223233"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You offer design and installation services on </a:t>
            </a:r>
            <a:r>
              <a:rPr kumimoji="0" lang="en-US" sz="984" b="1" i="1" u="none" strike="noStrike" kern="0" cap="none" spc="0" normalizeH="0" baseline="0" noProof="0" dirty="0">
                <a:ln>
                  <a:noFill/>
                </a:ln>
                <a:solidFill>
                  <a:srgbClr val="000000"/>
                </a:solidFill>
                <a:effectLst/>
                <a:uLnTx/>
                <a:uFillTx/>
                <a:latin typeface="Arial"/>
                <a:ea typeface="Arial"/>
                <a:cs typeface="Arial"/>
                <a:sym typeface="Arial"/>
              </a:rPr>
              <a:t>your</a:t>
            </a: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 GSA Packaged Furniture contact.</a:t>
            </a:r>
          </a:p>
          <a:p>
            <a:pPr marL="1285829" marR="0" lvl="2" indent="-223233"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984" b="0" i="0" u="none" strike="noStrike" kern="0" cap="none" spc="0" normalizeH="0" baseline="0" noProof="0" dirty="0">
                <a:ln>
                  <a:noFill/>
                </a:ln>
                <a:solidFill>
                  <a:srgbClr val="000000"/>
                </a:solidFill>
                <a:effectLst/>
                <a:uLnTx/>
                <a:uFillTx/>
                <a:latin typeface="Arial"/>
                <a:ea typeface="Arial"/>
                <a:cs typeface="Arial"/>
                <a:sym typeface="Arial"/>
              </a:rPr>
              <a:t>To bid on complete furniture projects, you obtain CTAs with GSA manufacturers of systems furniture, seating, and executive wood furniture, etc.   </a:t>
            </a:r>
          </a:p>
          <a:p>
            <a:pPr marL="642915"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a:p>
            <a:pPr marL="321457"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84"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177" name="Google Shape;177;p27"/>
          <p:cNvSpPr txBox="1"/>
          <p:nvPr/>
        </p:nvSpPr>
        <p:spPr>
          <a:xfrm>
            <a:off x="1807600" y="857249"/>
            <a:ext cx="4717500" cy="3307800"/>
          </a:xfrm>
          <a:prstGeom prst="rect">
            <a:avLst/>
          </a:prstGeom>
          <a:noFill/>
          <a:ln>
            <a:noFill/>
          </a:ln>
        </p:spPr>
        <p:txBody>
          <a:bodyPr spcFirstLastPara="1" wrap="square" lIns="64275" tIns="64275" rIns="64275" bIns="64275" anchor="t" anchorCtr="0">
            <a:noAutofit/>
          </a:bodyPr>
          <a:lstStyle/>
          <a:p>
            <a:pPr marL="0" marR="0" lvl="0" indent="0" algn="l" rtl="0">
              <a:lnSpc>
                <a:spcPct val="100000"/>
              </a:lnSpc>
              <a:spcBef>
                <a:spcPts val="0"/>
              </a:spcBef>
              <a:spcAft>
                <a:spcPts val="0"/>
              </a:spcAft>
              <a:buNone/>
            </a:pPr>
            <a:endParaRPr sz="984"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84"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More requirements that are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85200C"/>
                </a:solidFill>
                <a:latin typeface="Arial"/>
                <a:ea typeface="Arial"/>
                <a:cs typeface="Arial"/>
                <a:sym typeface="Arial"/>
              </a:rPr>
              <a:t>SPECIFIC</a:t>
            </a:r>
            <a:r>
              <a:rPr lang="en-US" sz="1100" b="0" i="0" u="none" strike="noStrike" cap="none">
                <a:solidFill>
                  <a:srgbClr val="000000"/>
                </a:solidFill>
                <a:latin typeface="Arial"/>
                <a:ea typeface="Arial"/>
                <a:cs typeface="Arial"/>
                <a:sym typeface="Arial"/>
              </a:rPr>
              <a:t> to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sng" strike="noStrike" cap="none">
                <a:solidFill>
                  <a:srgbClr val="000000"/>
                </a:solidFill>
                <a:latin typeface="Arial"/>
                <a:ea typeface="Arial"/>
                <a:cs typeface="Arial"/>
                <a:sym typeface="Arial"/>
              </a:rPr>
              <a:t>Furniture and Furnishings</a:t>
            </a:r>
            <a:r>
              <a:rPr lang="en-US" sz="1100" b="0" i="0" u="none" strike="noStrike" cap="none">
                <a:solidFill>
                  <a:srgbClr val="000000"/>
                </a:solidFill>
                <a:latin typeface="Arial"/>
                <a:ea typeface="Arial"/>
                <a:cs typeface="Arial"/>
                <a:sym typeface="Arial"/>
              </a:rPr>
              <a:t> and </a:t>
            </a:r>
            <a:r>
              <a:rPr lang="en-US" sz="1100" b="0" i="0" u="sng" strike="noStrike" cap="none">
                <a:solidFill>
                  <a:srgbClr val="000000"/>
                </a:solidFill>
                <a:latin typeface="Arial"/>
                <a:ea typeface="Arial"/>
                <a:cs typeface="Arial"/>
                <a:sym typeface="Arial"/>
              </a:rPr>
              <a:t>Office Management</a:t>
            </a:r>
            <a:r>
              <a:rPr lang="en-US"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642915"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85200C"/>
                </a:solidFill>
                <a:latin typeface="Arial"/>
                <a:ea typeface="Arial"/>
                <a:cs typeface="Arial"/>
                <a:sym typeface="Arial"/>
              </a:rPr>
              <a:t>Furniture and Flooring Testing Requirements</a:t>
            </a:r>
            <a:endParaRPr sz="1100" b="1" i="0" u="none" strike="noStrike" cap="none">
              <a:solidFill>
                <a:srgbClr val="85200C"/>
              </a:solidFill>
              <a:latin typeface="Arial"/>
              <a:ea typeface="Arial"/>
              <a:cs typeface="Arial"/>
              <a:sym typeface="Arial"/>
            </a:endParaRPr>
          </a:p>
          <a:p>
            <a:pPr marL="321457" marR="0" lvl="0" indent="-204184"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Do you want to add furniture and flooring products to your GSA contract?  </a:t>
            </a:r>
            <a:endParaRPr sz="1100" b="0" i="0" u="none" strike="noStrike" cap="none">
              <a:solidFill>
                <a:srgbClr val="000000"/>
              </a:solidFill>
              <a:latin typeface="Arial"/>
              <a:ea typeface="Arial"/>
              <a:cs typeface="Arial"/>
              <a:sym typeface="Arial"/>
            </a:endParaRPr>
          </a:p>
          <a:p>
            <a:pPr marL="321457" marR="0" lvl="0" indent="-204184"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You are required to follow the guidance in the </a:t>
            </a:r>
            <a:r>
              <a:rPr lang="en-US" sz="1100" b="0" i="0" u="sng" strike="noStrike" cap="none">
                <a:solidFill>
                  <a:schemeClr val="hlink"/>
                </a:solidFill>
                <a:latin typeface="Arial"/>
                <a:ea typeface="Arial"/>
                <a:cs typeface="Arial"/>
                <a:sym typeface="Arial"/>
                <a:hlinkClick r:id="rId3"/>
              </a:rPr>
              <a:t>category attachment</a:t>
            </a:r>
            <a:r>
              <a:rPr lang="en-US" sz="1100" b="0" i="0" u="none" strike="noStrike" cap="none">
                <a:solidFill>
                  <a:srgbClr val="000000"/>
                </a:solidFill>
                <a:latin typeface="Arial"/>
                <a:ea typeface="Arial"/>
                <a:cs typeface="Arial"/>
                <a:sym typeface="Arial"/>
              </a:rPr>
              <a:t> for product testing </a:t>
            </a:r>
            <a:endParaRPr sz="1100" b="1" i="0" u="none" strike="noStrike" cap="none">
              <a:solidFill>
                <a:srgbClr val="000000"/>
              </a:solidFill>
              <a:latin typeface="Arial"/>
              <a:ea typeface="Arial"/>
              <a:cs typeface="Arial"/>
              <a:sym typeface="Arial"/>
            </a:endParaRPr>
          </a:p>
          <a:p>
            <a:pPr marL="321457" marR="0" lvl="0" indent="-204184"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Certify that you have completed all required testing.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85200C"/>
                </a:solidFill>
                <a:latin typeface="Arial"/>
                <a:ea typeface="Arial"/>
                <a:cs typeface="Arial"/>
                <a:sym typeface="Arial"/>
              </a:rPr>
              <a:t>Electronic Records Management </a:t>
            </a:r>
            <a:endParaRPr sz="1100" b="1" i="0" u="none" strike="noStrike" cap="none">
              <a:solidFill>
                <a:srgbClr val="85200C"/>
              </a:solidFill>
              <a:latin typeface="Arial"/>
              <a:ea typeface="Arial"/>
              <a:cs typeface="Arial"/>
              <a:sym typeface="Arial"/>
            </a:endParaRPr>
          </a:p>
          <a:p>
            <a:pPr marL="321457" marR="0" lvl="0" indent="-204184"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Do you want to offer </a:t>
            </a:r>
            <a:r>
              <a:rPr lang="en-US" sz="1100" b="0" i="0" u="none" strike="noStrike" cap="none">
                <a:solidFill>
                  <a:schemeClr val="dk1"/>
                </a:solidFill>
                <a:latin typeface="Arial"/>
                <a:ea typeface="Arial"/>
                <a:cs typeface="Arial"/>
                <a:sym typeface="Arial"/>
              </a:rPr>
              <a:t>Electronic Records Management (ERM)?</a:t>
            </a:r>
            <a:endParaRPr sz="1100" b="0" i="0" u="none" strike="noStrike" cap="none">
              <a:solidFill>
                <a:schemeClr val="dk1"/>
              </a:solidFill>
              <a:latin typeface="Arial"/>
              <a:ea typeface="Arial"/>
              <a:cs typeface="Arial"/>
              <a:sym typeface="Arial"/>
            </a:endParaRPr>
          </a:p>
          <a:p>
            <a:pPr marL="321457" marR="0" lvl="0" indent="-204184"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You must certify that you are capable of meeting elements set forth by the National Archives and Records Administration (NARA) </a:t>
            </a:r>
            <a:endParaRPr sz="1100" b="0" i="0" u="none" strike="noStrike" cap="none">
              <a:solidFill>
                <a:schemeClr val="dk1"/>
              </a:solidFill>
              <a:latin typeface="Arial"/>
              <a:ea typeface="Arial"/>
              <a:cs typeface="Arial"/>
              <a:sym typeface="Arial"/>
            </a:endParaRPr>
          </a:p>
          <a:p>
            <a:pPr marL="321457" marR="0" lvl="0" indent="0" algn="l" rtl="0">
              <a:lnSpc>
                <a:spcPct val="100000"/>
              </a:lnSpc>
              <a:spcBef>
                <a:spcPts val="0"/>
              </a:spcBef>
              <a:spcAft>
                <a:spcPts val="0"/>
              </a:spcAft>
              <a:buNone/>
            </a:pPr>
            <a:endParaRPr sz="984"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84"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84" b="0" i="0" u="none" strike="noStrike" cap="none">
              <a:solidFill>
                <a:srgbClr val="000000"/>
              </a:solidFill>
              <a:latin typeface="Arial"/>
              <a:ea typeface="Arial"/>
              <a:cs typeface="Arial"/>
              <a:sym typeface="Arial"/>
            </a:endParaRPr>
          </a:p>
        </p:txBody>
      </p:sp>
      <p:sp>
        <p:nvSpPr>
          <p:cNvPr id="178" name="Google Shape;178;p27"/>
          <p:cNvSpPr txBox="1">
            <a:spLocks noGrp="1"/>
          </p:cNvSpPr>
          <p:nvPr>
            <p:ph type="title" idx="4294967295"/>
          </p:nvPr>
        </p:nvSpPr>
        <p:spPr>
          <a:xfrm>
            <a:off x="779950" y="572550"/>
            <a:ext cx="6772800" cy="569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Continued</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185" name="Google Shape;185;p28"/>
          <p:cNvSpPr txBox="1">
            <a:spLocks noGrp="1"/>
          </p:cNvSpPr>
          <p:nvPr>
            <p:ph type="title" idx="4294967295"/>
          </p:nvPr>
        </p:nvSpPr>
        <p:spPr>
          <a:xfrm>
            <a:off x="2250949" y="1875534"/>
            <a:ext cx="4492200" cy="9480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281"/>
              </a:spcBef>
              <a:spcAft>
                <a:spcPts val="0"/>
              </a:spcAft>
              <a:buClr>
                <a:srgbClr val="000000"/>
              </a:buClr>
              <a:buSzTx/>
              <a:buFont typeface="Arial"/>
              <a:buNone/>
              <a:tabLst/>
              <a:defRPr/>
            </a:pPr>
            <a:r>
              <a:rPr kumimoji="0" lang="en-US" sz="2587" b="1" i="0" u="none" strike="noStrike" kern="0" cap="none" spc="0" normalizeH="0" baseline="0" noProof="0" dirty="0">
                <a:ln>
                  <a:noFill/>
                </a:ln>
                <a:solidFill>
                  <a:srgbClr val="0B5394"/>
                </a:solidFill>
                <a:effectLst/>
                <a:uLnTx/>
                <a:uFillTx/>
                <a:latin typeface="Arial"/>
                <a:ea typeface="Arial"/>
                <a:cs typeface="Arial"/>
                <a:sym typeface="Arial"/>
              </a:rPr>
              <a:t>The </a:t>
            </a:r>
            <a:r>
              <a:rPr kumimoji="0" lang="en-US" sz="2728" b="1" i="0" u="none" strike="noStrike" kern="0" cap="none" spc="0" normalizeH="0" baseline="0" noProof="0" dirty="0">
                <a:ln>
                  <a:noFill/>
                </a:ln>
                <a:solidFill>
                  <a:srgbClr val="0B5394"/>
                </a:solidFill>
                <a:effectLst/>
                <a:uLnTx/>
                <a:uFillTx/>
                <a:latin typeface="Arial"/>
                <a:ea typeface="Arial"/>
                <a:cs typeface="Arial"/>
                <a:sym typeface="Arial"/>
              </a:rPr>
              <a:t>Roadmap</a:t>
            </a:r>
            <a:r>
              <a:rPr kumimoji="0" lang="en-US" sz="2587" b="1" i="0" u="none" strike="noStrike" kern="0" cap="none" spc="0" normalizeH="0" baseline="0" noProof="0" dirty="0">
                <a:ln>
                  <a:noFill/>
                </a:ln>
                <a:solidFill>
                  <a:srgbClr val="0B5394"/>
                </a:solidFill>
                <a:effectLst/>
                <a:uLnTx/>
                <a:uFillTx/>
                <a:latin typeface="Arial"/>
                <a:ea typeface="Arial"/>
                <a:cs typeface="Arial"/>
                <a:sym typeface="Arial"/>
              </a:rPr>
              <a:t> for a GSA MAS Contract</a:t>
            </a:r>
            <a:endParaRPr kumimoji="0" lang="en-US" sz="2166" b="1" i="0" u="none" strike="noStrike" kern="0" cap="none" spc="0" normalizeH="0" baseline="0" noProof="0" dirty="0">
              <a:ln>
                <a:noFill/>
              </a:ln>
              <a:solidFill>
                <a:srgbClr val="0B5394"/>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192" name="Google Shape;192;p29"/>
          <p:cNvSpPr txBox="1">
            <a:spLocks noGrp="1"/>
          </p:cNvSpPr>
          <p:nvPr>
            <p:ph type="title" idx="4294967295"/>
          </p:nvPr>
        </p:nvSpPr>
        <p:spPr>
          <a:xfrm>
            <a:off x="398400" y="336700"/>
            <a:ext cx="8059800" cy="37491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17" b="0" i="0" u="none" strike="noStrike" kern="0" cap="none" spc="0" normalizeH="0" baseline="0" noProof="0" dirty="0">
                <a:ln>
                  <a:noFill/>
                </a:ln>
                <a:solidFill>
                  <a:srgbClr val="0B5394"/>
                </a:solidFill>
                <a:effectLst/>
                <a:uLnTx/>
                <a:uFillTx/>
                <a:latin typeface="Arial"/>
                <a:ea typeface="Arial"/>
                <a:cs typeface="Arial"/>
                <a:sym typeface="Arial"/>
              </a:rPr>
              <a:t>What is the MAS </a:t>
            </a:r>
            <a:r>
              <a:rPr kumimoji="0" lang="en-US" sz="2217" b="1" i="0" u="none" strike="noStrike" kern="0" cap="none" spc="0" normalizeH="0" baseline="0" noProof="0" dirty="0">
                <a:ln>
                  <a:noFill/>
                </a:ln>
                <a:solidFill>
                  <a:srgbClr val="0B5394"/>
                </a:solidFill>
                <a:effectLst/>
                <a:uLnTx/>
                <a:uFillTx/>
                <a:latin typeface="Arial"/>
                <a:ea typeface="Arial"/>
                <a:cs typeface="Arial"/>
                <a:sym typeface="Arial"/>
              </a:rPr>
              <a:t>Roadmap</a:t>
            </a:r>
            <a:r>
              <a:rPr kumimoji="0" lang="en-US" sz="2217" b="0" i="0" u="none" strike="noStrike" kern="0" cap="none" spc="0" normalizeH="0" baseline="0" noProof="0" dirty="0">
                <a:ln>
                  <a:noFill/>
                </a:ln>
                <a:solidFill>
                  <a:srgbClr val="0B5394"/>
                </a:solidFill>
                <a:effectLst/>
                <a:uLnTx/>
                <a:uFillTx/>
                <a:latin typeface="Arial"/>
                <a:ea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84" b="0" i="0" u="none" strike="noStrike" kern="0" cap="none" spc="0" normalizeH="0" baseline="0" noProof="0" dirty="0">
                <a:ln>
                  <a:noFill/>
                </a:ln>
                <a:solidFill>
                  <a:srgbClr val="0B5394"/>
                </a:solidFill>
                <a:effectLst/>
                <a:uLnTx/>
                <a:uFillTx/>
                <a:latin typeface="Arial"/>
                <a:ea typeface="Arial"/>
                <a:cs typeface="Arial"/>
                <a:sym typeface="Arial"/>
              </a:rPr>
              <a:t>Provides information on the contract award process to make it easier to do business with the government.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6" b="1" i="0" u="none" strike="noStrike" kern="0" cap="none" spc="0" normalizeH="0" baseline="0" noProof="0" dirty="0">
                <a:ln>
                  <a:noFill/>
                </a:ln>
                <a:solidFill>
                  <a:srgbClr val="0B5394"/>
                </a:solidFill>
                <a:effectLst/>
                <a:uLnTx/>
                <a:uFillTx/>
                <a:latin typeface="Arial"/>
                <a:ea typeface="Arial"/>
                <a:cs typeface="Arial"/>
                <a:sym typeface="Arial"/>
              </a:rPr>
              <a:t>Why is this helpful?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84" b="0" i="0" u="none" strike="noStrike" kern="0" cap="none" spc="0" normalizeH="0" baseline="0" noProof="0" dirty="0">
                <a:ln>
                  <a:noFill/>
                </a:ln>
                <a:solidFill>
                  <a:srgbClr val="0B5394"/>
                </a:solidFill>
                <a:effectLst/>
                <a:uLnTx/>
                <a:uFillTx/>
                <a:latin typeface="Arial"/>
                <a:ea typeface="Arial"/>
                <a:cs typeface="Arial"/>
                <a:sym typeface="Arial"/>
              </a:rPr>
              <a:t>Breaks down the offer submission process into easy to follow step-by-step instructions.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6" b="0" i="0" u="sng" strike="noStrike" kern="0" cap="none" spc="0" normalizeH="0" baseline="0" noProof="0" dirty="0">
                <a:ln>
                  <a:noFill/>
                </a:ln>
                <a:solidFill>
                  <a:srgbClr val="0B5394"/>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www.gsa.gov/masroadmap</a:t>
            </a:r>
            <a:endParaRPr kumimoji="0" lang="en-US" sz="2006" b="0" i="0" u="none" strike="noStrike" kern="0" cap="none" spc="0" normalizeH="0" baseline="0" noProof="0" dirty="0">
              <a:ln>
                <a:noFill/>
              </a:ln>
              <a:solidFill>
                <a:srgbClr val="0B5394"/>
              </a:solidFill>
              <a:effectLst/>
              <a:uLnTx/>
              <a:uFillTx/>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199" name="Google Shape;199;p30"/>
          <p:cNvSpPr txBox="1">
            <a:spLocks noGrp="1"/>
          </p:cNvSpPr>
          <p:nvPr>
            <p:ph type="title" idx="4294967295"/>
          </p:nvPr>
        </p:nvSpPr>
        <p:spPr>
          <a:xfrm>
            <a:off x="1931700" y="131100"/>
            <a:ext cx="5652600" cy="8310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What is required by EVERY GSA Contractor?  </a:t>
            </a:r>
            <a:r>
              <a:rPr kumimoji="0" lang="en-US" sz="1384" b="1" i="0" u="none" strike="noStrike" kern="0" cap="none" spc="0" normalizeH="0" baseline="0" noProof="0" dirty="0">
                <a:ln>
                  <a:noFill/>
                </a:ln>
                <a:solidFill>
                  <a:srgbClr val="0B5394"/>
                </a:solidFill>
                <a:effectLst/>
                <a:uLnTx/>
                <a:uFillTx/>
                <a:latin typeface="Arial"/>
                <a:ea typeface="Arial"/>
                <a:cs typeface="Arial"/>
                <a:sym typeface="Arial"/>
              </a:rPr>
              <a:t> </a:t>
            </a:r>
          </a:p>
        </p:txBody>
      </p:sp>
      <p:sp>
        <p:nvSpPr>
          <p:cNvPr id="200" name="Google Shape;200;p30"/>
          <p:cNvSpPr txBox="1"/>
          <p:nvPr/>
        </p:nvSpPr>
        <p:spPr>
          <a:xfrm>
            <a:off x="302400" y="1118650"/>
            <a:ext cx="8155800" cy="3281400"/>
          </a:xfrm>
          <a:prstGeom prst="rect">
            <a:avLst/>
          </a:prstGeom>
          <a:noFill/>
          <a:ln>
            <a:noFill/>
          </a:ln>
        </p:spPr>
        <p:txBody>
          <a:bodyPr spcFirstLastPara="1" wrap="square" lIns="64275" tIns="64275" rIns="64275" bIns="64275" anchor="t" anchorCtr="0">
            <a:spAutoFit/>
          </a:bodyPr>
          <a:lstStyle/>
          <a:p>
            <a:pPr marL="321457" marR="0" lvl="0" indent="-274728" algn="l" rtl="0">
              <a:lnSpc>
                <a:spcPct val="100000"/>
              </a:lnSpc>
              <a:spcBef>
                <a:spcPts val="0"/>
              </a:spcBef>
              <a:spcAft>
                <a:spcPts val="0"/>
              </a:spcAft>
              <a:buClr>
                <a:srgbClr val="0B5394"/>
              </a:buClr>
              <a:buSzPts val="2300"/>
              <a:buFont typeface="Arial"/>
              <a:buChar char="★"/>
            </a:pPr>
            <a:r>
              <a:rPr lang="en-US" sz="1795" b="0" i="0" u="none" strike="noStrike" cap="none">
                <a:solidFill>
                  <a:srgbClr val="0B5394"/>
                </a:solidFill>
                <a:latin typeface="Arial"/>
                <a:ea typeface="Arial"/>
                <a:cs typeface="Arial"/>
                <a:sym typeface="Arial"/>
              </a:rPr>
              <a:t>Must be in business for </a:t>
            </a:r>
            <a:r>
              <a:rPr lang="en-US" sz="1795" b="0" i="0" u="sng" strike="noStrike" cap="none">
                <a:solidFill>
                  <a:srgbClr val="0B5394"/>
                </a:solidFill>
                <a:latin typeface="Arial"/>
                <a:ea typeface="Arial"/>
                <a:cs typeface="Arial"/>
                <a:sym typeface="Arial"/>
              </a:rPr>
              <a:t>two years</a:t>
            </a:r>
            <a:r>
              <a:rPr lang="en-US" sz="1795" b="0" i="0" u="none" strike="noStrike" cap="none">
                <a:solidFill>
                  <a:srgbClr val="0B5394"/>
                </a:solidFill>
                <a:latin typeface="Arial"/>
                <a:ea typeface="Arial"/>
                <a:cs typeface="Arial"/>
                <a:sym typeface="Arial"/>
              </a:rPr>
              <a:t> and you must provide two years of financial statements</a:t>
            </a:r>
            <a:endParaRPr sz="1795" b="0" i="0" u="none" strike="noStrike" cap="none">
              <a:solidFill>
                <a:srgbClr val="0B5394"/>
              </a:solidFill>
              <a:latin typeface="Arial"/>
              <a:ea typeface="Arial"/>
              <a:cs typeface="Arial"/>
              <a:sym typeface="Arial"/>
            </a:endParaRPr>
          </a:p>
          <a:p>
            <a:pPr marL="642915" marR="0" lvl="1" indent="-274728" algn="l" rtl="0">
              <a:lnSpc>
                <a:spcPct val="100000"/>
              </a:lnSpc>
              <a:spcBef>
                <a:spcPts val="0"/>
              </a:spcBef>
              <a:spcAft>
                <a:spcPts val="0"/>
              </a:spcAft>
              <a:buClr>
                <a:srgbClr val="0B5394"/>
              </a:buClr>
              <a:buSzPts val="2300"/>
              <a:buFont typeface="Arial"/>
              <a:buChar char="○"/>
            </a:pPr>
            <a:r>
              <a:rPr lang="en-US" sz="1795" b="0" i="0" u="none" strike="noStrike" cap="none">
                <a:solidFill>
                  <a:srgbClr val="0B5394"/>
                </a:solidFill>
                <a:latin typeface="Arial"/>
                <a:ea typeface="Arial"/>
                <a:cs typeface="Arial"/>
                <a:sym typeface="Arial"/>
              </a:rPr>
              <a:t>Unless you are proposing under the Startup Program </a:t>
            </a:r>
            <a:r>
              <a:rPr lang="en-US" sz="1795" b="0" i="0" u="sng" strike="noStrike" cap="none">
                <a:solidFill>
                  <a:srgbClr val="0B5394"/>
                </a:solidFill>
                <a:latin typeface="Arial"/>
                <a:ea typeface="Arial"/>
                <a:cs typeface="Arial"/>
                <a:sym typeface="Arial"/>
                <a:hlinkClick r:id="rId3">
                  <a:extLst>
                    <a:ext uri="{A12FA001-AC4F-418D-AE19-62706E023703}">
                      <ahyp:hlinkClr xmlns:ahyp="http://schemas.microsoft.com/office/drawing/2018/hyperlinkcolor" val="tx"/>
                    </a:ext>
                  </a:extLst>
                </a:hlinkClick>
              </a:rPr>
              <a:t>GSA Springboard</a:t>
            </a:r>
            <a:r>
              <a:rPr lang="en-US" sz="1795" b="0" i="0" u="none" strike="noStrike" cap="none">
                <a:solidFill>
                  <a:srgbClr val="0B5394"/>
                </a:solidFill>
                <a:latin typeface="Arial"/>
                <a:ea typeface="Arial"/>
                <a:cs typeface="Arial"/>
                <a:sym typeface="Arial"/>
              </a:rPr>
              <a:t>  </a:t>
            </a:r>
            <a:endParaRPr sz="1795" b="0" i="0" u="none" strike="noStrike" cap="none">
              <a:solidFill>
                <a:srgbClr val="0B5394"/>
              </a:solidFill>
              <a:latin typeface="Arial"/>
              <a:ea typeface="Arial"/>
              <a:cs typeface="Arial"/>
              <a:sym typeface="Arial"/>
            </a:endParaRPr>
          </a:p>
          <a:p>
            <a:pPr marL="0" marR="0" lvl="0" indent="0" algn="l" rtl="0">
              <a:lnSpc>
                <a:spcPct val="100000"/>
              </a:lnSpc>
              <a:spcBef>
                <a:spcPts val="0"/>
              </a:spcBef>
              <a:spcAft>
                <a:spcPts val="0"/>
              </a:spcAft>
              <a:buNone/>
            </a:pPr>
            <a:endParaRPr sz="1795" b="0" i="0" u="none" strike="noStrike" cap="none">
              <a:solidFill>
                <a:srgbClr val="0B5394"/>
              </a:solidFill>
              <a:latin typeface="Arial"/>
              <a:ea typeface="Arial"/>
              <a:cs typeface="Arial"/>
              <a:sym typeface="Arial"/>
            </a:endParaRPr>
          </a:p>
          <a:p>
            <a:pPr marL="321457" marR="0" lvl="0" indent="-274728" algn="l" rtl="0">
              <a:lnSpc>
                <a:spcPct val="100000"/>
              </a:lnSpc>
              <a:spcBef>
                <a:spcPts val="0"/>
              </a:spcBef>
              <a:spcAft>
                <a:spcPts val="0"/>
              </a:spcAft>
              <a:buClr>
                <a:srgbClr val="0B5394"/>
              </a:buClr>
              <a:buSzPts val="2300"/>
              <a:buFont typeface="Arial"/>
              <a:buChar char="★"/>
            </a:pPr>
            <a:r>
              <a:rPr lang="en-US" sz="1795" b="0" i="0" u="none" strike="noStrike" cap="none">
                <a:solidFill>
                  <a:srgbClr val="0B5394"/>
                </a:solidFill>
                <a:latin typeface="Arial"/>
                <a:ea typeface="Arial"/>
                <a:cs typeface="Arial"/>
                <a:sym typeface="Arial"/>
              </a:rPr>
              <a:t>Ability to demonstrate past </a:t>
            </a:r>
            <a:r>
              <a:rPr lang="en-US" sz="1795" b="0" i="0" u="sng" strike="noStrike" cap="none">
                <a:solidFill>
                  <a:srgbClr val="0B5394"/>
                </a:solidFill>
                <a:latin typeface="Arial"/>
                <a:ea typeface="Arial"/>
                <a:cs typeface="Arial"/>
                <a:sym typeface="Arial"/>
              </a:rPr>
              <a:t>performance</a:t>
            </a:r>
            <a:endParaRPr sz="1795" b="0" i="0" u="sng" strike="noStrike" cap="none">
              <a:solidFill>
                <a:srgbClr val="0B5394"/>
              </a:solidFill>
              <a:latin typeface="Arial"/>
              <a:ea typeface="Arial"/>
              <a:cs typeface="Arial"/>
              <a:sym typeface="Arial"/>
            </a:endParaRPr>
          </a:p>
          <a:p>
            <a:pPr marL="321457" marR="0" lvl="0" indent="0" algn="l" rtl="0">
              <a:lnSpc>
                <a:spcPct val="100000"/>
              </a:lnSpc>
              <a:spcBef>
                <a:spcPts val="0"/>
              </a:spcBef>
              <a:spcAft>
                <a:spcPts val="0"/>
              </a:spcAft>
              <a:buNone/>
            </a:pPr>
            <a:endParaRPr sz="1795" b="0" i="0" u="none" strike="noStrike" cap="none">
              <a:solidFill>
                <a:srgbClr val="0B5394"/>
              </a:solidFill>
              <a:latin typeface="Arial"/>
              <a:ea typeface="Arial"/>
              <a:cs typeface="Arial"/>
              <a:sym typeface="Arial"/>
            </a:endParaRPr>
          </a:p>
          <a:p>
            <a:pPr marL="321457" marR="0" lvl="0" indent="-274728" algn="l" rtl="0">
              <a:lnSpc>
                <a:spcPct val="100000"/>
              </a:lnSpc>
              <a:spcBef>
                <a:spcPts val="0"/>
              </a:spcBef>
              <a:spcAft>
                <a:spcPts val="0"/>
              </a:spcAft>
              <a:buClr>
                <a:srgbClr val="0B5394"/>
              </a:buClr>
              <a:buSzPts val="2300"/>
              <a:buFont typeface="Arial"/>
              <a:buChar char="★"/>
            </a:pPr>
            <a:r>
              <a:rPr lang="en-US" sz="1795" b="0" i="0" u="none" strike="noStrike" cap="none">
                <a:solidFill>
                  <a:srgbClr val="0B5394"/>
                </a:solidFill>
                <a:latin typeface="Arial"/>
                <a:ea typeface="Arial"/>
                <a:cs typeface="Arial"/>
                <a:sym typeface="Arial"/>
              </a:rPr>
              <a:t>Products or services must be </a:t>
            </a:r>
            <a:r>
              <a:rPr lang="en-US" sz="1795" b="0" i="0" u="sng" strike="noStrike" cap="none">
                <a:solidFill>
                  <a:srgbClr val="0B5394"/>
                </a:solidFill>
                <a:latin typeface="Arial"/>
                <a:ea typeface="Arial"/>
                <a:cs typeface="Arial"/>
                <a:sym typeface="Arial"/>
              </a:rPr>
              <a:t>commercially</a:t>
            </a:r>
            <a:r>
              <a:rPr lang="en-US" sz="1795" b="0" i="0" u="none" strike="noStrike" cap="none">
                <a:solidFill>
                  <a:srgbClr val="0B5394"/>
                </a:solidFill>
                <a:latin typeface="Arial"/>
                <a:ea typeface="Arial"/>
                <a:cs typeface="Arial"/>
                <a:sym typeface="Arial"/>
              </a:rPr>
              <a:t> available</a:t>
            </a:r>
            <a:endParaRPr sz="1795" b="0" i="0" u="none" strike="noStrike" cap="none">
              <a:solidFill>
                <a:srgbClr val="0B5394"/>
              </a:solidFill>
              <a:latin typeface="Arial"/>
              <a:ea typeface="Arial"/>
              <a:cs typeface="Arial"/>
              <a:sym typeface="Arial"/>
            </a:endParaRPr>
          </a:p>
          <a:p>
            <a:pPr marL="0" marR="0" lvl="0" indent="0" algn="l" rtl="0">
              <a:lnSpc>
                <a:spcPct val="100000"/>
              </a:lnSpc>
              <a:spcBef>
                <a:spcPts val="0"/>
              </a:spcBef>
              <a:spcAft>
                <a:spcPts val="0"/>
              </a:spcAft>
              <a:buNone/>
            </a:pPr>
            <a:endParaRPr sz="1795" b="0" i="0" u="none" strike="noStrike" cap="none">
              <a:solidFill>
                <a:srgbClr val="0B5394"/>
              </a:solidFill>
              <a:latin typeface="Arial"/>
              <a:ea typeface="Arial"/>
              <a:cs typeface="Arial"/>
              <a:sym typeface="Arial"/>
            </a:endParaRPr>
          </a:p>
          <a:p>
            <a:pPr marL="321457" marR="0" lvl="0" indent="-274728" algn="l" rtl="0">
              <a:lnSpc>
                <a:spcPct val="100000"/>
              </a:lnSpc>
              <a:spcBef>
                <a:spcPts val="0"/>
              </a:spcBef>
              <a:spcAft>
                <a:spcPts val="0"/>
              </a:spcAft>
              <a:buClr>
                <a:srgbClr val="0B5394"/>
              </a:buClr>
              <a:buSzPts val="2300"/>
              <a:buFont typeface="Arial"/>
              <a:buChar char="★"/>
            </a:pPr>
            <a:r>
              <a:rPr lang="en-US" sz="1795" b="0" i="0" u="none" strike="noStrike" cap="none">
                <a:solidFill>
                  <a:srgbClr val="0B5394"/>
                </a:solidFill>
                <a:latin typeface="Arial"/>
                <a:ea typeface="Arial"/>
                <a:cs typeface="Arial"/>
                <a:sym typeface="Arial"/>
              </a:rPr>
              <a:t>Products or services must be </a:t>
            </a:r>
            <a:r>
              <a:rPr lang="en-US" sz="1795" b="0" i="0" u="sng" strike="noStrike" cap="none">
                <a:solidFill>
                  <a:srgbClr val="0B5394"/>
                </a:solidFill>
                <a:latin typeface="Arial"/>
                <a:ea typeface="Arial"/>
                <a:cs typeface="Arial"/>
                <a:sym typeface="Arial"/>
              </a:rPr>
              <a:t>compliant</a:t>
            </a:r>
            <a:r>
              <a:rPr lang="en-US" sz="1795" b="0" i="0" u="none" strike="noStrike" cap="none">
                <a:solidFill>
                  <a:srgbClr val="0B5394"/>
                </a:solidFill>
                <a:latin typeface="Arial"/>
                <a:ea typeface="Arial"/>
                <a:cs typeface="Arial"/>
                <a:sym typeface="Arial"/>
              </a:rPr>
              <a:t> with the Trade Agreements Act (TAA)</a:t>
            </a:r>
            <a:endParaRPr sz="1795" b="0" i="0" u="none" strike="noStrike" cap="none">
              <a:solidFill>
                <a:srgbClr val="0B5394"/>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207" name="Google Shape;207;p31"/>
          <p:cNvSpPr txBox="1">
            <a:spLocks noGrp="1"/>
          </p:cNvSpPr>
          <p:nvPr>
            <p:ph type="title" idx="4294967295"/>
          </p:nvPr>
        </p:nvSpPr>
        <p:spPr>
          <a:xfrm>
            <a:off x="2074307" y="1714465"/>
            <a:ext cx="4892400" cy="7416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281"/>
              </a:spcBef>
              <a:spcAft>
                <a:spcPts val="0"/>
              </a:spcAft>
              <a:buClr>
                <a:srgbClr val="000000"/>
              </a:buClr>
              <a:buSzTx/>
              <a:buFont typeface="Arial"/>
              <a:buNone/>
              <a:tabLst/>
              <a:defRPr/>
            </a:pPr>
            <a:r>
              <a:rPr kumimoji="0" lang="en-US" sz="2058" b="1" i="0" u="none" strike="noStrike" kern="0" cap="none" spc="0" normalizeH="0" baseline="0" noProof="0" dirty="0">
                <a:ln>
                  <a:noFill/>
                </a:ln>
                <a:solidFill>
                  <a:srgbClr val="0B5394"/>
                </a:solidFill>
                <a:effectLst/>
                <a:uLnTx/>
                <a:uFillTx/>
                <a:latin typeface="Arial"/>
                <a:ea typeface="Arial"/>
                <a:cs typeface="Arial"/>
                <a:sym typeface="Arial"/>
              </a:rPr>
              <a:t>Submitting your Offer</a:t>
            </a:r>
            <a:r>
              <a:rPr kumimoji="0" lang="en-US" sz="1917" b="1" i="0" u="none" strike="noStrike" kern="0" cap="none" spc="0" normalizeH="0" baseline="0" noProof="0" dirty="0">
                <a:ln>
                  <a:noFill/>
                </a:ln>
                <a:solidFill>
                  <a:srgbClr val="0B5394"/>
                </a:solidFill>
                <a:effectLst/>
                <a:uLnTx/>
                <a:uFillTx/>
                <a:latin typeface="Arial"/>
                <a:ea typeface="Arial"/>
                <a:cs typeface="Arial"/>
                <a:sym typeface="Arial"/>
              </a:rPr>
              <a:t> for a GSA MAS Contract</a:t>
            </a:r>
            <a:endParaRPr kumimoji="0" lang="en-US" sz="1777" b="1" i="0" u="none" strike="noStrike" kern="0" cap="none" spc="0" normalizeH="0" baseline="0" noProof="0" dirty="0">
              <a:ln>
                <a:noFill/>
              </a:ln>
              <a:solidFill>
                <a:srgbClr val="0B5394"/>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a:spLocks noGrp="1"/>
          </p:cNvSpPr>
          <p:nvPr>
            <p:ph type="title" idx="4294967295"/>
          </p:nvPr>
        </p:nvSpPr>
        <p:spPr>
          <a:xfrm>
            <a:off x="1840623" y="497865"/>
            <a:ext cx="5462648" cy="68533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05087"/>
                </a:solidFill>
                <a:effectLst/>
                <a:uLnTx/>
                <a:uFillTx/>
                <a:latin typeface="Arial"/>
                <a:ea typeface="Arial"/>
                <a:cs typeface="Arial"/>
                <a:sym typeface="Arial"/>
              </a:rPr>
              <a:t>Agenda</a:t>
            </a:r>
            <a:endParaRPr kumimoji="0" lang="en-US" sz="25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 name="Google Shape;75;p14"/>
          <p:cNvSpPr/>
          <p:nvPr/>
        </p:nvSpPr>
        <p:spPr>
          <a:xfrm>
            <a:off x="1839516" y="1149697"/>
            <a:ext cx="5464969" cy="3086227"/>
          </a:xfrm>
          <a:prstGeom prst="rect">
            <a:avLst/>
          </a:prstGeom>
          <a:noFill/>
          <a:ln>
            <a:noFill/>
          </a:ln>
        </p:spPr>
        <p:txBody>
          <a:bodyPr spcFirstLastPara="1" wrap="square" lIns="64275" tIns="32125" rIns="64275" bIns="32125" anchor="t" anchorCtr="0">
            <a:noAutofit/>
          </a:bodyPr>
          <a:lstStyle/>
          <a:p>
            <a:pPr marL="241093" marR="0" lvl="0" indent="0" algn="l" rtl="0">
              <a:lnSpc>
                <a:spcPct val="100000"/>
              </a:lnSpc>
              <a:spcBef>
                <a:spcPts val="0"/>
              </a:spcBef>
              <a:spcAft>
                <a:spcPts val="0"/>
              </a:spcAft>
              <a:buNone/>
            </a:pPr>
            <a:endParaRPr sz="1547" b="1" i="0" u="none" strike="noStrike" cap="none">
              <a:solidFill>
                <a:srgbClr val="434343"/>
              </a:solidFill>
              <a:latin typeface="Arial"/>
              <a:ea typeface="Arial"/>
              <a:cs typeface="Arial"/>
              <a:sym typeface="Arial"/>
            </a:endParaRPr>
          </a:p>
          <a:p>
            <a:pPr marL="241093" marR="0" lvl="0" indent="0" algn="l" rtl="0">
              <a:lnSpc>
                <a:spcPct val="100000"/>
              </a:lnSpc>
              <a:spcBef>
                <a:spcPts val="0"/>
              </a:spcBef>
              <a:spcAft>
                <a:spcPts val="0"/>
              </a:spcAft>
              <a:buNone/>
            </a:pPr>
            <a:endParaRPr sz="1547" b="1" i="0" u="none" strike="noStrike" cap="none">
              <a:solidFill>
                <a:srgbClr val="0B5394"/>
              </a:solidFill>
              <a:latin typeface="Arial"/>
              <a:ea typeface="Arial"/>
              <a:cs typeface="Arial"/>
              <a:sym typeface="Arial"/>
            </a:endParaRPr>
          </a:p>
          <a:p>
            <a:pPr marL="241093" marR="0" lvl="0" indent="-241093" algn="l" rtl="0">
              <a:lnSpc>
                <a:spcPct val="100000"/>
              </a:lnSpc>
              <a:spcBef>
                <a:spcPts val="0"/>
              </a:spcBef>
              <a:spcAft>
                <a:spcPts val="0"/>
              </a:spcAft>
              <a:buClr>
                <a:srgbClr val="0B5394"/>
              </a:buClr>
              <a:buSzPts val="2000"/>
              <a:buFont typeface="Arial"/>
              <a:buChar char="•"/>
            </a:pPr>
            <a:r>
              <a:rPr lang="en-US" sz="1547" b="1" i="0" u="none" strike="noStrike" cap="none">
                <a:solidFill>
                  <a:srgbClr val="0B5394"/>
                </a:solidFill>
                <a:latin typeface="Arial"/>
                <a:ea typeface="Arial"/>
                <a:cs typeface="Arial"/>
                <a:sym typeface="Arial"/>
              </a:rPr>
              <a:t>Understanding</a:t>
            </a:r>
            <a:r>
              <a:rPr lang="en-US" sz="1406" b="0" i="0" u="none" strike="noStrike" cap="none">
                <a:solidFill>
                  <a:srgbClr val="0B5394"/>
                </a:solidFill>
                <a:latin typeface="Arial"/>
                <a:ea typeface="Arial"/>
                <a:cs typeface="Arial"/>
                <a:sym typeface="Arial"/>
              </a:rPr>
              <a:t> the GSA Multiple Award Schedule (MAS) </a:t>
            </a:r>
            <a:endParaRPr sz="1406" b="0" i="0" u="none" strike="noStrike" cap="none">
              <a:solidFill>
                <a:srgbClr val="0B5394"/>
              </a:solidFill>
              <a:latin typeface="Arial"/>
              <a:ea typeface="Arial"/>
              <a:cs typeface="Arial"/>
              <a:sym typeface="Arial"/>
            </a:endParaRPr>
          </a:p>
          <a:p>
            <a:pPr marL="241093" marR="0" lvl="0" indent="-241093" algn="l" rtl="0">
              <a:lnSpc>
                <a:spcPct val="100000"/>
              </a:lnSpc>
              <a:spcBef>
                <a:spcPts val="0"/>
              </a:spcBef>
              <a:spcAft>
                <a:spcPts val="0"/>
              </a:spcAft>
              <a:buClr>
                <a:srgbClr val="0B5394"/>
              </a:buClr>
              <a:buSzPts val="2000"/>
              <a:buFont typeface="Arial"/>
              <a:buChar char="•"/>
            </a:pPr>
            <a:r>
              <a:rPr lang="en-US" sz="1406" b="0" i="0" u="none" strike="noStrike" cap="none">
                <a:solidFill>
                  <a:srgbClr val="0B5394"/>
                </a:solidFill>
                <a:latin typeface="Arial"/>
                <a:ea typeface="Arial"/>
                <a:cs typeface="Arial"/>
                <a:sym typeface="Arial"/>
              </a:rPr>
              <a:t>The GSA MAS </a:t>
            </a:r>
            <a:r>
              <a:rPr lang="en-US" sz="1547" b="1" i="0" u="none" strike="noStrike" cap="none">
                <a:solidFill>
                  <a:srgbClr val="0B5394"/>
                </a:solidFill>
                <a:latin typeface="Arial"/>
                <a:ea typeface="Arial"/>
                <a:cs typeface="Arial"/>
                <a:sym typeface="Arial"/>
              </a:rPr>
              <a:t>Solicitation </a:t>
            </a:r>
            <a:endParaRPr sz="1547" b="1" i="0" u="none" strike="noStrike" cap="none">
              <a:solidFill>
                <a:srgbClr val="0B5394"/>
              </a:solidFill>
              <a:latin typeface="Arial"/>
              <a:ea typeface="Arial"/>
              <a:cs typeface="Arial"/>
              <a:sym typeface="Arial"/>
            </a:endParaRPr>
          </a:p>
          <a:p>
            <a:pPr marL="241093" marR="0" lvl="0" indent="-241093" algn="l" rtl="0">
              <a:lnSpc>
                <a:spcPct val="100000"/>
              </a:lnSpc>
              <a:spcBef>
                <a:spcPts val="281"/>
              </a:spcBef>
              <a:spcAft>
                <a:spcPts val="0"/>
              </a:spcAft>
              <a:buClr>
                <a:srgbClr val="0B5394"/>
              </a:buClr>
              <a:buSzPts val="2000"/>
              <a:buFont typeface="Arial"/>
              <a:buChar char="•"/>
            </a:pPr>
            <a:r>
              <a:rPr lang="en-US" sz="1406" b="0" i="0" u="none" strike="noStrike" cap="none">
                <a:solidFill>
                  <a:srgbClr val="0B5394"/>
                </a:solidFill>
                <a:latin typeface="Arial"/>
                <a:ea typeface="Arial"/>
                <a:cs typeface="Arial"/>
                <a:sym typeface="Arial"/>
              </a:rPr>
              <a:t>The </a:t>
            </a:r>
            <a:r>
              <a:rPr lang="en-US" sz="1547" b="1" i="0" u="none" strike="noStrike" cap="none">
                <a:solidFill>
                  <a:srgbClr val="0B5394"/>
                </a:solidFill>
                <a:latin typeface="Arial"/>
                <a:ea typeface="Arial"/>
                <a:cs typeface="Arial"/>
                <a:sym typeface="Arial"/>
              </a:rPr>
              <a:t>Roadmap</a:t>
            </a:r>
            <a:r>
              <a:rPr lang="en-US" sz="1406" b="1" i="0" u="none" strike="noStrike" cap="none">
                <a:solidFill>
                  <a:srgbClr val="0B5394"/>
                </a:solidFill>
                <a:latin typeface="Arial"/>
                <a:ea typeface="Arial"/>
                <a:cs typeface="Arial"/>
                <a:sym typeface="Arial"/>
              </a:rPr>
              <a:t> </a:t>
            </a:r>
            <a:r>
              <a:rPr lang="en-US" sz="1406" b="0" i="0" u="none" strike="noStrike" cap="none">
                <a:solidFill>
                  <a:srgbClr val="0B5394"/>
                </a:solidFill>
                <a:latin typeface="Arial"/>
                <a:ea typeface="Arial"/>
                <a:cs typeface="Arial"/>
                <a:sym typeface="Arial"/>
              </a:rPr>
              <a:t>for a GSA MAS Contract</a:t>
            </a:r>
            <a:endParaRPr sz="1406" b="0" i="0" u="none" strike="noStrike" cap="none">
              <a:solidFill>
                <a:srgbClr val="0B5394"/>
              </a:solidFill>
              <a:latin typeface="Arial"/>
              <a:ea typeface="Arial"/>
              <a:cs typeface="Arial"/>
              <a:sym typeface="Arial"/>
            </a:endParaRPr>
          </a:p>
          <a:p>
            <a:pPr marL="241093" marR="0" lvl="0" indent="-241093" algn="l" rtl="0">
              <a:lnSpc>
                <a:spcPct val="100000"/>
              </a:lnSpc>
              <a:spcBef>
                <a:spcPts val="281"/>
              </a:spcBef>
              <a:spcAft>
                <a:spcPts val="0"/>
              </a:spcAft>
              <a:buClr>
                <a:srgbClr val="0B5394"/>
              </a:buClr>
              <a:buSzPts val="2000"/>
              <a:buFont typeface="Arial"/>
              <a:buChar char="•"/>
            </a:pPr>
            <a:r>
              <a:rPr lang="en-US" sz="1547" b="1" i="0" u="none" strike="noStrike" cap="none">
                <a:solidFill>
                  <a:srgbClr val="0B5394"/>
                </a:solidFill>
                <a:latin typeface="Arial"/>
                <a:ea typeface="Arial"/>
                <a:cs typeface="Arial"/>
                <a:sym typeface="Arial"/>
              </a:rPr>
              <a:t>Submitting your Offer</a:t>
            </a:r>
            <a:r>
              <a:rPr lang="en-US" sz="1406" b="1" i="0" u="none" strike="noStrike" cap="none">
                <a:solidFill>
                  <a:srgbClr val="0B5394"/>
                </a:solidFill>
                <a:latin typeface="Arial"/>
                <a:ea typeface="Arial"/>
                <a:cs typeface="Arial"/>
                <a:sym typeface="Arial"/>
              </a:rPr>
              <a:t> </a:t>
            </a:r>
            <a:r>
              <a:rPr lang="en-US" sz="1406" b="0" i="0" u="none" strike="noStrike" cap="none">
                <a:solidFill>
                  <a:srgbClr val="0B5394"/>
                </a:solidFill>
                <a:latin typeface="Arial"/>
                <a:ea typeface="Arial"/>
                <a:cs typeface="Arial"/>
                <a:sym typeface="Arial"/>
              </a:rPr>
              <a:t>for a GSA MAS Contract </a:t>
            </a:r>
            <a:endParaRPr sz="1406" b="0" i="0" u="none" strike="noStrike" cap="none">
              <a:solidFill>
                <a:srgbClr val="0B5394"/>
              </a:solidFill>
              <a:latin typeface="Arial"/>
              <a:ea typeface="Arial"/>
              <a:cs typeface="Arial"/>
              <a:sym typeface="Arial"/>
            </a:endParaRPr>
          </a:p>
          <a:p>
            <a:pPr marL="241093" marR="0" lvl="0" indent="-241093" algn="l" rtl="0">
              <a:lnSpc>
                <a:spcPct val="100000"/>
              </a:lnSpc>
              <a:spcBef>
                <a:spcPts val="281"/>
              </a:spcBef>
              <a:spcAft>
                <a:spcPts val="0"/>
              </a:spcAft>
              <a:buClr>
                <a:srgbClr val="0B5394"/>
              </a:buClr>
              <a:buSzPts val="2000"/>
              <a:buFont typeface="Arial"/>
              <a:buChar char="•"/>
            </a:pPr>
            <a:r>
              <a:rPr lang="en-US" sz="1406" b="0" i="0" u="none" strike="noStrike" cap="none">
                <a:solidFill>
                  <a:srgbClr val="0B5394"/>
                </a:solidFill>
                <a:latin typeface="Arial"/>
                <a:ea typeface="Arial"/>
                <a:cs typeface="Arial"/>
                <a:sym typeface="Arial"/>
              </a:rPr>
              <a:t>How Your Offer is </a:t>
            </a:r>
            <a:r>
              <a:rPr lang="en-US" sz="1547" b="1" i="0" u="none" strike="noStrike" cap="none">
                <a:solidFill>
                  <a:srgbClr val="0B5394"/>
                </a:solidFill>
                <a:latin typeface="Arial"/>
                <a:ea typeface="Arial"/>
                <a:cs typeface="Arial"/>
                <a:sym typeface="Arial"/>
              </a:rPr>
              <a:t>Evaluated </a:t>
            </a:r>
            <a:endParaRPr sz="1547" b="1" i="0" u="none" strike="noStrike" cap="none">
              <a:solidFill>
                <a:srgbClr val="0B5394"/>
              </a:solidFill>
              <a:latin typeface="Arial"/>
              <a:ea typeface="Arial"/>
              <a:cs typeface="Arial"/>
              <a:sym typeface="Arial"/>
            </a:endParaRPr>
          </a:p>
          <a:p>
            <a:pPr marL="241093" marR="0" lvl="0" indent="-241093" algn="l" rtl="0">
              <a:lnSpc>
                <a:spcPct val="100000"/>
              </a:lnSpc>
              <a:spcBef>
                <a:spcPts val="281"/>
              </a:spcBef>
              <a:spcAft>
                <a:spcPts val="0"/>
              </a:spcAft>
              <a:buClr>
                <a:srgbClr val="0B5394"/>
              </a:buClr>
              <a:buSzPts val="2000"/>
              <a:buFont typeface="Arial"/>
              <a:buChar char="•"/>
            </a:pPr>
            <a:r>
              <a:rPr lang="en-US" sz="1547" b="0" i="0" u="none" strike="noStrike" cap="none">
                <a:solidFill>
                  <a:srgbClr val="0B5394"/>
                </a:solidFill>
                <a:latin typeface="Arial"/>
                <a:ea typeface="Arial"/>
                <a:cs typeface="Arial"/>
                <a:sym typeface="Arial"/>
              </a:rPr>
              <a:t>Resources  </a:t>
            </a:r>
            <a:endParaRPr sz="1547" b="0" i="0" u="none" strike="noStrike" cap="none">
              <a:solidFill>
                <a:srgbClr val="0B5394"/>
              </a:solidFill>
              <a:latin typeface="Arial"/>
              <a:ea typeface="Arial"/>
              <a:cs typeface="Arial"/>
              <a:sym typeface="Arial"/>
            </a:endParaRPr>
          </a:p>
          <a:p>
            <a:pPr marL="241093" marR="0" lvl="0" indent="0" algn="l" rtl="0">
              <a:lnSpc>
                <a:spcPct val="100000"/>
              </a:lnSpc>
              <a:spcBef>
                <a:spcPts val="281"/>
              </a:spcBef>
              <a:spcAft>
                <a:spcPts val="0"/>
              </a:spcAft>
              <a:buNone/>
            </a:pPr>
            <a:endParaRPr sz="1406" b="0" i="0" u="none" strike="noStrike" cap="none">
              <a:solidFill>
                <a:srgbClr val="434343"/>
              </a:solidFill>
              <a:latin typeface="Arial"/>
              <a:ea typeface="Arial"/>
              <a:cs typeface="Arial"/>
              <a:sym typeface="Arial"/>
            </a:endParaRPr>
          </a:p>
          <a:p>
            <a:pPr marL="241093" marR="0" lvl="0" indent="0" algn="l" rtl="0">
              <a:lnSpc>
                <a:spcPct val="100000"/>
              </a:lnSpc>
              <a:spcBef>
                <a:spcPts val="281"/>
              </a:spcBef>
              <a:spcAft>
                <a:spcPts val="0"/>
              </a:spcAft>
              <a:buNone/>
            </a:pPr>
            <a:endParaRPr sz="1406" b="0" i="0" u="none" strike="noStrike" cap="none">
              <a:solidFill>
                <a:schemeClr val="dk1"/>
              </a:solidFill>
              <a:latin typeface="Arial"/>
              <a:ea typeface="Arial"/>
              <a:cs typeface="Arial"/>
              <a:sym typeface="Arial"/>
            </a:endParaRPr>
          </a:p>
          <a:p>
            <a:pPr marL="241093" marR="0" lvl="0" indent="0" algn="l" rtl="0">
              <a:lnSpc>
                <a:spcPct val="100000"/>
              </a:lnSpc>
              <a:spcBef>
                <a:spcPts val="281"/>
              </a:spcBef>
              <a:spcAft>
                <a:spcPts val="0"/>
              </a:spcAft>
              <a:buNone/>
            </a:pPr>
            <a:endParaRPr sz="1406" b="0" i="0" u="none" strike="noStrike" cap="none">
              <a:solidFill>
                <a:schemeClr val="dk1"/>
              </a:solidFill>
              <a:latin typeface="Arial"/>
              <a:ea typeface="Arial"/>
              <a:cs typeface="Arial"/>
              <a:sym typeface="Arial"/>
            </a:endParaRPr>
          </a:p>
        </p:txBody>
      </p:sp>
      <p:sp>
        <p:nvSpPr>
          <p:cNvPr id="77" name="Google Shape;77;p14"/>
          <p:cNvSpPr txBox="1">
            <a:spLocks noGrp="1"/>
          </p:cNvSpPr>
          <p:nvPr>
            <p:ph type="sldNum" idx="12"/>
          </p:nvPr>
        </p:nvSpPr>
        <p:spPr>
          <a:xfrm>
            <a:off x="5965031" y="4661297"/>
            <a:ext cx="1339453" cy="34267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214" name="Google Shape;214;p32"/>
          <p:cNvSpPr txBox="1">
            <a:spLocks noGrp="1"/>
          </p:cNvSpPr>
          <p:nvPr>
            <p:ph type="title" idx="4294967295"/>
          </p:nvPr>
        </p:nvSpPr>
        <p:spPr>
          <a:xfrm>
            <a:off x="277725" y="89550"/>
            <a:ext cx="8428200" cy="46725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6"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6" b="1" i="0" u="none" strike="noStrike" kern="0" cap="none" spc="0" normalizeH="0" baseline="0" noProof="0" dirty="0">
                <a:ln>
                  <a:noFill/>
                </a:ln>
                <a:solidFill>
                  <a:srgbClr val="0B5394"/>
                </a:solidFill>
                <a:effectLst/>
                <a:uLnTx/>
                <a:uFillTx/>
                <a:latin typeface="Arial"/>
                <a:ea typeface="Arial"/>
                <a:cs typeface="Arial"/>
                <a:sym typeface="Arial"/>
              </a:rPr>
              <a:t>Are you </a:t>
            </a:r>
            <a:r>
              <a:rPr kumimoji="0" lang="en-US" sz="1606" b="1" i="0" u="sng" strike="noStrike" kern="0" cap="none" spc="0" normalizeH="0" baseline="0" noProof="0" dirty="0">
                <a:ln>
                  <a:noFill/>
                </a:ln>
                <a:solidFill>
                  <a:srgbClr val="0B5394"/>
                </a:solidFill>
                <a:effectLst/>
                <a:uLnTx/>
                <a:uFillTx/>
                <a:latin typeface="Arial"/>
                <a:ea typeface="Arial"/>
                <a:cs typeface="Arial"/>
                <a:sym typeface="Arial"/>
              </a:rPr>
              <a:t>READY</a:t>
            </a:r>
            <a:r>
              <a:rPr kumimoji="0" lang="en-US" sz="1606" b="1" i="0" u="none" strike="noStrike" kern="0" cap="none" spc="0" normalizeH="0" baseline="0" noProof="0" dirty="0">
                <a:ln>
                  <a:noFill/>
                </a:ln>
                <a:solidFill>
                  <a:srgbClr val="0B5394"/>
                </a:solidFill>
                <a:effectLst/>
                <a:uLnTx/>
                <a:uFillTx/>
                <a:latin typeface="Arial"/>
                <a:ea typeface="Arial"/>
                <a:cs typeface="Arial"/>
                <a:sym typeface="Arial"/>
              </a:rPr>
              <a:t> for your offer submission?</a:t>
            </a:r>
            <a:r>
              <a:rPr kumimoji="0" lang="en-US" sz="1325" b="1" i="0" u="none" strike="noStrike" kern="0" cap="none" spc="0" normalizeH="0" baseline="0" noProof="0" dirty="0">
                <a:ln>
                  <a:noFill/>
                </a:ln>
                <a:solidFill>
                  <a:srgbClr val="0B5394"/>
                </a:solidFill>
                <a:effectLst/>
                <a:uLnTx/>
                <a:uFillTx/>
                <a:latin typeface="Arial"/>
                <a:ea typeface="Arial"/>
                <a:cs typeface="Arial"/>
                <a:sym typeface="Arial"/>
              </a:rPr>
              <a:t>  </a:t>
            </a: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25"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Have you:</a:t>
            </a:r>
          </a:p>
          <a:p>
            <a:pPr marL="321457" marR="0" lvl="0" indent="-244864" algn="l" defTabSz="914400" rtl="0" eaLnBrk="1" fontAlgn="auto" latinLnBrk="0" hangingPunct="1">
              <a:lnSpc>
                <a:spcPct val="100000"/>
              </a:lnSpc>
              <a:spcBef>
                <a:spcPts val="0"/>
              </a:spcBef>
              <a:spcAft>
                <a:spcPts val="0"/>
              </a:spcAft>
              <a:buClr>
                <a:srgbClr val="0B5394"/>
              </a:buClr>
              <a:buSzPts val="1800"/>
              <a:buFont typeface="Arial"/>
              <a:buChar char="❏"/>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Completed the preliminary training</a:t>
            </a:r>
          </a:p>
          <a:p>
            <a:pPr marL="321457" marR="0" lvl="0" indent="-244864" algn="l" defTabSz="914400" rtl="0" eaLnBrk="1" fontAlgn="auto" latinLnBrk="0" hangingPunct="1">
              <a:lnSpc>
                <a:spcPct val="100000"/>
              </a:lnSpc>
              <a:spcBef>
                <a:spcPts val="0"/>
              </a:spcBef>
              <a:spcAft>
                <a:spcPts val="0"/>
              </a:spcAft>
              <a:buClr>
                <a:srgbClr val="0B5394"/>
              </a:buClr>
              <a:buSzPts val="1800"/>
              <a:buFont typeface="Arial"/>
              <a:buChar char="❏"/>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Registered on </a:t>
            </a:r>
            <a:r>
              <a:rPr kumimoji="0" lang="en-US" sz="1325" b="0" i="0" u="sng" strike="noStrike" kern="0" cap="none" spc="0" normalizeH="0" baseline="0" noProof="0" dirty="0">
                <a:ln>
                  <a:noFill/>
                </a:ln>
                <a:solidFill>
                  <a:srgbClr val="0B5394"/>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Sam.gov</a:t>
            </a: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 </a:t>
            </a:r>
          </a:p>
          <a:p>
            <a:pPr marL="321457" marR="0" lvl="0" indent="-244864" algn="l" defTabSz="914400" rtl="0" eaLnBrk="1" fontAlgn="auto" latinLnBrk="0" hangingPunct="1">
              <a:lnSpc>
                <a:spcPct val="100000"/>
              </a:lnSpc>
              <a:spcBef>
                <a:spcPts val="0"/>
              </a:spcBef>
              <a:spcAft>
                <a:spcPts val="0"/>
              </a:spcAft>
              <a:buClr>
                <a:srgbClr val="0B5394"/>
              </a:buClr>
              <a:buSzPts val="1800"/>
              <a:buFont typeface="Arial"/>
              <a:buChar char="❏"/>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Familiarized yourself with the GSA MAS solicitation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25"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Great!   It’s time to develop your proposal for submission to GSA.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25"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25"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25"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25" b="1" i="0" u="none" strike="noStrike" kern="0" cap="none" spc="0" normalizeH="0" baseline="0" noProof="0" dirty="0">
                <a:ln>
                  <a:noFill/>
                </a:ln>
                <a:solidFill>
                  <a:srgbClr val="0B5394"/>
                </a:solidFill>
                <a:effectLst/>
                <a:uLnTx/>
                <a:uFillTx/>
                <a:latin typeface="Arial"/>
                <a:ea typeface="Arial"/>
                <a:cs typeface="Arial"/>
                <a:sym typeface="Arial"/>
              </a:rPr>
              <a:t>IMPORTANT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When assembling your offer, you must complete the forms (as applicable), which are located here </a:t>
            </a:r>
            <a:r>
              <a:rPr kumimoji="0" lang="en-US" sz="1325" b="0" i="0" u="sng" strike="noStrike" kern="0" cap="none" spc="0" normalizeH="0" baseline="0" noProof="0" dirty="0">
                <a:ln>
                  <a:noFill/>
                </a:ln>
                <a:solidFill>
                  <a:srgbClr val="0B5394"/>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www.gsa.gov/masscopeandtemplates</a:t>
            </a: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  Forms include: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25" b="0" i="0" u="none" strike="noStrike" kern="0" cap="none" spc="0" normalizeH="0" baseline="0" noProof="0" dirty="0">
              <a:ln>
                <a:noFill/>
              </a:ln>
              <a:solidFill>
                <a:srgbClr val="0B5394"/>
              </a:solidFill>
              <a:effectLst/>
              <a:uLnTx/>
              <a:uFillTx/>
              <a:latin typeface="Arial"/>
              <a:ea typeface="Arial"/>
              <a:cs typeface="Arial"/>
              <a:sym typeface="Arial"/>
            </a:endParaRPr>
          </a:p>
          <a:p>
            <a:pPr marL="321457" marR="0" lvl="0" indent="-244864" algn="l" defTabSz="914400" rtl="0" eaLnBrk="1" fontAlgn="auto" latinLnBrk="0" hangingPunct="1">
              <a:lnSpc>
                <a:spcPct val="100000"/>
              </a:lnSpc>
              <a:spcBef>
                <a:spcPts val="0"/>
              </a:spcBef>
              <a:spcAft>
                <a:spcPts val="0"/>
              </a:spcAft>
              <a:buClr>
                <a:srgbClr val="0B5394"/>
              </a:buClr>
              <a:buSzPts val="1800"/>
              <a:buFont typeface="Arial"/>
              <a:buChar char="●"/>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Agent Authorization Letter</a:t>
            </a:r>
          </a:p>
          <a:p>
            <a:pPr marL="321457" marR="0" lvl="0" indent="-244864" algn="l" defTabSz="914400" rtl="0" eaLnBrk="1" fontAlgn="auto" latinLnBrk="0" hangingPunct="1">
              <a:lnSpc>
                <a:spcPct val="100000"/>
              </a:lnSpc>
              <a:spcBef>
                <a:spcPts val="0"/>
              </a:spcBef>
              <a:spcAft>
                <a:spcPts val="0"/>
              </a:spcAft>
              <a:buClr>
                <a:srgbClr val="0B5394"/>
              </a:buClr>
              <a:buSzPts val="1800"/>
              <a:buFont typeface="Arial"/>
              <a:buChar char="●"/>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Letter of Supply</a:t>
            </a:r>
          </a:p>
          <a:p>
            <a:pPr marL="321457" marR="0" lvl="0" indent="-244864" algn="l" defTabSz="914400" rtl="0" eaLnBrk="1" fontAlgn="auto" latinLnBrk="0" hangingPunct="1">
              <a:lnSpc>
                <a:spcPct val="100000"/>
              </a:lnSpc>
              <a:spcBef>
                <a:spcPts val="0"/>
              </a:spcBef>
              <a:spcAft>
                <a:spcPts val="0"/>
              </a:spcAft>
              <a:buClr>
                <a:srgbClr val="0B5394"/>
              </a:buClr>
              <a:buSzPts val="1800"/>
              <a:buFont typeface="Arial"/>
              <a:buChar char="●"/>
              <a:tabLst/>
              <a:defRPr/>
            </a:pPr>
            <a:r>
              <a:rPr kumimoji="0" lang="en-US" sz="1325" b="0" i="0" u="none" strike="noStrike" kern="0" cap="none" spc="0" normalizeH="0" baseline="0" noProof="0" dirty="0">
                <a:ln>
                  <a:noFill/>
                </a:ln>
                <a:solidFill>
                  <a:srgbClr val="0B5394"/>
                </a:solidFill>
                <a:effectLst/>
                <a:uLnTx/>
                <a:uFillTx/>
                <a:latin typeface="Arial"/>
                <a:ea typeface="Arial"/>
                <a:cs typeface="Arial"/>
                <a:sym typeface="Arial"/>
              </a:rPr>
              <a:t>Price Proposal Template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25"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idx="4294967295"/>
          </p:nvPr>
        </p:nvSpPr>
        <p:spPr>
          <a:xfrm>
            <a:off x="5965031" y="4661297"/>
            <a:ext cx="1339453" cy="34277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chemeClr val="lt1"/>
                </a:solidFill>
                <a:effectLst/>
                <a:uLnTx/>
                <a:uFillTx/>
                <a:latin typeface="Arial"/>
                <a:ea typeface="Arial"/>
                <a:cs typeface="Arial"/>
                <a:sym typeface="Arial"/>
              </a:rPr>
              <a:t>2</a:t>
            </a:r>
          </a:p>
        </p:txBody>
      </p:sp>
      <p:pic>
        <p:nvPicPr>
          <p:cNvPr id="221" name="Google Shape;221;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52820" y="532512"/>
            <a:ext cx="7476565" cy="37493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228" name="Google Shape;228;p34"/>
          <p:cNvSpPr txBox="1">
            <a:spLocks noGrp="1"/>
          </p:cNvSpPr>
          <p:nvPr>
            <p:ph type="title" idx="4294967295"/>
          </p:nvPr>
        </p:nvSpPr>
        <p:spPr>
          <a:xfrm>
            <a:off x="293700" y="224225"/>
            <a:ext cx="8556600" cy="42417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84" b="1" i="0" u="none" strike="noStrike" kern="0" cap="none" spc="0" normalizeH="0" baseline="0" noProof="0" dirty="0">
                <a:ln>
                  <a:noFill/>
                </a:ln>
                <a:solidFill>
                  <a:srgbClr val="0B5394"/>
                </a:solidFill>
                <a:effectLst/>
                <a:uLnTx/>
                <a:uFillTx/>
                <a:latin typeface="Arial"/>
                <a:ea typeface="Arial"/>
                <a:cs typeface="Arial"/>
                <a:sym typeface="Arial"/>
              </a:rPr>
              <a:t>HOW TO Submit an OFFER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84" b="1"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84" b="1" i="0" u="none" strike="noStrike" kern="0" cap="none" spc="0" normalizeH="0" baseline="0" noProof="0" dirty="0">
                <a:ln>
                  <a:noFill/>
                </a:ln>
                <a:solidFill>
                  <a:srgbClr val="0B5394"/>
                </a:solidFill>
                <a:effectLst/>
                <a:uLnTx/>
                <a:uFillTx/>
                <a:latin typeface="Arial"/>
                <a:ea typeface="Arial"/>
                <a:cs typeface="Arial"/>
                <a:sym typeface="Arial"/>
              </a:rPr>
              <a:t>You will need to compile all the information below (as applicable) and submit it through the GSA </a:t>
            </a:r>
            <a:r>
              <a:rPr kumimoji="0" lang="en-US" sz="1484" b="1" i="0" u="none" strike="noStrike" kern="0" cap="none" spc="0" normalizeH="0" baseline="0" noProof="0" dirty="0" err="1">
                <a:ln>
                  <a:noFill/>
                </a:ln>
                <a:solidFill>
                  <a:srgbClr val="0B5394"/>
                </a:solidFill>
                <a:effectLst/>
                <a:uLnTx/>
                <a:uFillTx/>
                <a:latin typeface="Arial"/>
                <a:ea typeface="Arial"/>
                <a:cs typeface="Arial"/>
                <a:sym typeface="Arial"/>
              </a:rPr>
              <a:t>eOffer</a:t>
            </a:r>
            <a:r>
              <a:rPr kumimoji="0" lang="en-US" sz="1484" b="1" i="0" u="none" strike="noStrike" kern="0" cap="none" spc="0" normalizeH="0" baseline="0" noProof="0" dirty="0">
                <a:ln>
                  <a:noFill/>
                </a:ln>
                <a:solidFill>
                  <a:srgbClr val="0B5394"/>
                </a:solidFill>
                <a:effectLst/>
                <a:uLnTx/>
                <a:uFillTx/>
                <a:latin typeface="Arial"/>
                <a:ea typeface="Arial"/>
                <a:cs typeface="Arial"/>
                <a:sym typeface="Arial"/>
              </a:rPr>
              <a:t> system, </a:t>
            </a:r>
            <a:r>
              <a:rPr kumimoji="0" lang="en-US" sz="1484" b="1" i="0" u="sng" strike="noStrike" kern="0" cap="none" spc="0" normalizeH="0" baseline="0" noProof="0" dirty="0">
                <a:ln>
                  <a:noFill/>
                </a:ln>
                <a:solidFill>
                  <a:srgbClr val="0B5394"/>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www.eoffer.gsa.gov</a:t>
            </a:r>
            <a:endParaRPr kumimoji="0" lang="en-US" sz="1484" b="1"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84" b="1"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84" b="1" i="0" u="none" strike="noStrike" kern="0" cap="none" spc="0" normalizeH="0" baseline="0" noProof="0" dirty="0">
                <a:ln>
                  <a:noFill/>
                </a:ln>
                <a:solidFill>
                  <a:srgbClr val="0B5394"/>
                </a:solidFill>
                <a:effectLst/>
                <a:uLnTx/>
                <a:uFillTx/>
                <a:latin typeface="Arial"/>
                <a:ea typeface="Arial"/>
                <a:cs typeface="Arial"/>
                <a:sym typeface="Arial"/>
              </a:rPr>
              <a:t>You can find the forms and their descriptions at </a:t>
            </a:r>
            <a:r>
              <a:rPr kumimoji="0" lang="en-US" sz="1484" b="1" i="0" u="sng" strike="noStrike" kern="0" cap="none" spc="0" normalizeH="0" baseline="0" noProof="0" dirty="0">
                <a:ln>
                  <a:noFill/>
                </a:ln>
                <a:solidFill>
                  <a:srgbClr val="0B5394"/>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https://go.usa.gov/xSUaA</a:t>
            </a:r>
            <a:r>
              <a:rPr kumimoji="0" lang="en-US" sz="1484" b="1" i="0" u="none" strike="noStrike" kern="0" cap="none" spc="0" normalizeH="0" baseline="0" noProof="0" dirty="0">
                <a:ln>
                  <a:noFill/>
                </a:ln>
                <a:solidFill>
                  <a:srgbClr val="0B5394"/>
                </a:solidFill>
                <a:effectLst/>
                <a:uLnTx/>
                <a:uFillTx/>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84" b="1" i="0" u="none" strike="noStrike" kern="0" cap="none" spc="0" normalizeH="0" baseline="0" noProof="0" dirty="0">
              <a:ln>
                <a:noFill/>
              </a:ln>
              <a:solidFill>
                <a:srgbClr val="0B5394"/>
              </a:solidFill>
              <a:effectLst/>
              <a:uLnTx/>
              <a:uFillTx/>
              <a:latin typeface="Arial"/>
              <a:ea typeface="Arial"/>
              <a:cs typeface="Arial"/>
              <a:sym typeface="Arial"/>
            </a:endParaRPr>
          </a:p>
          <a:p>
            <a:pPr marL="321457" marR="0" lvl="0" indent="-263914" algn="l" defTabSz="914400" rtl="0" eaLnBrk="1" fontAlgn="auto" latinLnBrk="0" hangingPunct="1">
              <a:lnSpc>
                <a:spcPct val="100000"/>
              </a:lnSpc>
              <a:spcBef>
                <a:spcPts val="0"/>
              </a:spcBef>
              <a:spcAft>
                <a:spcPts val="0"/>
              </a:spcAft>
              <a:buClr>
                <a:srgbClr val="0B5394"/>
              </a:buClr>
              <a:buSzPts val="21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Financial statements</a:t>
            </a:r>
          </a:p>
          <a:p>
            <a:pPr marL="321457" marR="0" lvl="0" indent="-263914" algn="l" defTabSz="914400" rtl="0" eaLnBrk="1" fontAlgn="auto" latinLnBrk="0" hangingPunct="1">
              <a:lnSpc>
                <a:spcPct val="100000"/>
              </a:lnSpc>
              <a:spcBef>
                <a:spcPts val="0"/>
              </a:spcBef>
              <a:spcAft>
                <a:spcPts val="0"/>
              </a:spcAft>
              <a:buClr>
                <a:srgbClr val="0B5394"/>
              </a:buClr>
              <a:buSzPts val="21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Subcontracting plan</a:t>
            </a:r>
          </a:p>
          <a:p>
            <a:pPr marL="321457" marR="0" lvl="0" indent="-263914" algn="l" defTabSz="914400" rtl="0" eaLnBrk="1" fontAlgn="auto" latinLnBrk="0" hangingPunct="1">
              <a:lnSpc>
                <a:spcPct val="100000"/>
              </a:lnSpc>
              <a:spcBef>
                <a:spcPts val="0"/>
              </a:spcBef>
              <a:spcAft>
                <a:spcPts val="0"/>
              </a:spcAft>
              <a:buClr>
                <a:srgbClr val="0B5394"/>
              </a:buClr>
              <a:buSzPts val="21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Technical proposal</a:t>
            </a:r>
          </a:p>
          <a:p>
            <a:pPr marL="321457" marR="0" lvl="0" indent="-263914" algn="l" defTabSz="914400" rtl="0" eaLnBrk="1" fontAlgn="auto" latinLnBrk="0" hangingPunct="1">
              <a:lnSpc>
                <a:spcPct val="100000"/>
              </a:lnSpc>
              <a:spcBef>
                <a:spcPts val="0"/>
              </a:spcBef>
              <a:spcAft>
                <a:spcPts val="0"/>
              </a:spcAft>
              <a:buClr>
                <a:srgbClr val="0B5394"/>
              </a:buClr>
              <a:buSzPts val="21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Commercial Sales Practice-1 (CSP-1)</a:t>
            </a:r>
          </a:p>
          <a:p>
            <a:pPr marL="321457" marR="0" lvl="0" indent="-263914" algn="l" defTabSz="914400" rtl="0" eaLnBrk="1" fontAlgn="auto" latinLnBrk="0" hangingPunct="1">
              <a:lnSpc>
                <a:spcPct val="100000"/>
              </a:lnSpc>
              <a:spcBef>
                <a:spcPts val="0"/>
              </a:spcBef>
              <a:spcAft>
                <a:spcPts val="0"/>
              </a:spcAft>
              <a:buClr>
                <a:srgbClr val="0B5394"/>
              </a:buClr>
              <a:buSzPts val="21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Professional compensation plan</a:t>
            </a:r>
          </a:p>
          <a:p>
            <a:pPr marL="321457" marR="0" lvl="0" indent="-263914" algn="l" defTabSz="914400" rtl="0" eaLnBrk="1" fontAlgn="auto" latinLnBrk="0" hangingPunct="1">
              <a:lnSpc>
                <a:spcPct val="100000"/>
              </a:lnSpc>
              <a:spcBef>
                <a:spcPts val="0"/>
              </a:spcBef>
              <a:spcAft>
                <a:spcPts val="0"/>
              </a:spcAft>
              <a:buClr>
                <a:srgbClr val="0B5394"/>
              </a:buClr>
              <a:buSzPts val="21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Commercial price list</a:t>
            </a:r>
          </a:p>
          <a:p>
            <a:pPr marL="321457" marR="0" lvl="0" indent="-263914" algn="l" defTabSz="914400" rtl="0" eaLnBrk="1" fontAlgn="auto" latinLnBrk="0" hangingPunct="1">
              <a:lnSpc>
                <a:spcPct val="100000"/>
              </a:lnSpc>
              <a:spcBef>
                <a:spcPts val="0"/>
              </a:spcBef>
              <a:spcAft>
                <a:spcPts val="0"/>
              </a:spcAft>
              <a:buClr>
                <a:srgbClr val="0B5394"/>
              </a:buClr>
              <a:buSzPts val="21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Previous cancellation and rejection letters</a:t>
            </a:r>
          </a:p>
          <a:p>
            <a:pPr marL="321457" marR="0" lvl="0" indent="-223234" algn="l" defTabSz="914400" rtl="0" eaLnBrk="1" fontAlgn="auto" latinLnBrk="0" hangingPunct="1">
              <a:lnSpc>
                <a:spcPct val="100000"/>
              </a:lnSpc>
              <a:spcBef>
                <a:spcPts val="0"/>
              </a:spcBef>
              <a:spcAft>
                <a:spcPts val="0"/>
              </a:spcAft>
              <a:buClr>
                <a:srgbClr val="0B5394"/>
              </a:buClr>
              <a:buSzPts val="1400"/>
              <a:buFont typeface="Arial"/>
              <a:buChar char="●"/>
              <a:tabLst/>
              <a:defRPr/>
            </a:pPr>
            <a:r>
              <a:rPr kumimoji="0" lang="en-US" sz="1625" b="1" i="0" u="none" strike="noStrike" kern="0" cap="none" spc="0" normalizeH="0" baseline="0" noProof="0" dirty="0">
                <a:ln>
                  <a:noFill/>
                </a:ln>
                <a:solidFill>
                  <a:srgbClr val="0B5394"/>
                </a:solidFill>
                <a:effectLst/>
                <a:uLnTx/>
                <a:uFillTx/>
                <a:latin typeface="Arial"/>
                <a:ea typeface="Arial"/>
                <a:cs typeface="Arial"/>
                <a:sym typeface="Arial"/>
              </a:rPr>
              <a:t>Price narrative with supporting do</a:t>
            </a:r>
            <a:r>
              <a:rPr kumimoji="0" lang="en-US" sz="1484" b="1" i="0" u="none" strike="noStrike" kern="0" cap="none" spc="0" normalizeH="0" baseline="0" noProof="0" dirty="0">
                <a:ln>
                  <a:noFill/>
                </a:ln>
                <a:solidFill>
                  <a:srgbClr val="0B5394"/>
                </a:solidFill>
                <a:effectLst/>
                <a:uLnTx/>
                <a:uFillTx/>
                <a:latin typeface="Arial"/>
                <a:ea typeface="Arial"/>
                <a:cs typeface="Arial"/>
                <a:sym typeface="Arial"/>
              </a:rPr>
              <a:t>cumentation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idx="4294967295"/>
          </p:nvPr>
        </p:nvSpPr>
        <p:spPr>
          <a:xfrm>
            <a:off x="1652801" y="1439141"/>
            <a:ext cx="5786438" cy="465961"/>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281"/>
              </a:spcBef>
              <a:spcAft>
                <a:spcPts val="0"/>
              </a:spcAft>
              <a:buClr>
                <a:schemeClr val="dk1"/>
              </a:buClr>
              <a:buSzPts val="2000"/>
              <a:buFont typeface="Arial"/>
              <a:buNone/>
              <a:tabLst/>
              <a:defRPr/>
            </a:pPr>
            <a:r>
              <a:rPr kumimoji="0" lang="en-US" sz="2358" b="1" i="0" u="none" strike="noStrike" kern="0" cap="none" spc="0" normalizeH="0" baseline="0" noProof="0" dirty="0">
                <a:ln>
                  <a:noFill/>
                </a:ln>
                <a:solidFill>
                  <a:srgbClr val="0B5394"/>
                </a:solidFill>
                <a:effectLst/>
                <a:uLnTx/>
                <a:uFillTx/>
                <a:latin typeface="Arial"/>
                <a:ea typeface="Arial"/>
                <a:cs typeface="Arial"/>
                <a:sym typeface="Arial"/>
              </a:rPr>
              <a:t>How Your Offer is </a:t>
            </a:r>
            <a:r>
              <a:rPr kumimoji="0" lang="en-US" sz="2498" b="1" i="0" u="none" strike="noStrike" kern="0" cap="none" spc="0" normalizeH="0" baseline="0" noProof="0" dirty="0">
                <a:ln>
                  <a:noFill/>
                </a:ln>
                <a:solidFill>
                  <a:srgbClr val="0B5394"/>
                </a:solidFill>
                <a:effectLst/>
                <a:uLnTx/>
                <a:uFillTx/>
                <a:latin typeface="Arial"/>
                <a:ea typeface="Arial"/>
                <a:cs typeface="Arial"/>
                <a:sym typeface="Arial"/>
              </a:rPr>
              <a:t>Evaluated</a:t>
            </a:r>
            <a:endParaRPr kumimoji="0" lang="en-US" sz="1936" b="1" i="0" u="none" strike="noStrike" kern="0" cap="none" spc="0" normalizeH="0" baseline="0" noProof="0" dirty="0">
              <a:ln>
                <a:noFill/>
              </a:ln>
              <a:solidFill>
                <a:srgbClr val="0B5394"/>
              </a:solidFill>
              <a:effectLst/>
              <a:uLnTx/>
              <a:uFillTx/>
              <a:latin typeface="Arial"/>
              <a:ea typeface="Arial"/>
              <a:cs typeface="Arial"/>
              <a:sym typeface="Arial"/>
            </a:endParaRPr>
          </a:p>
        </p:txBody>
      </p:sp>
      <p:sp>
        <p:nvSpPr>
          <p:cNvPr id="235" name="Google Shape;235;p35"/>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
        <p:nvSpPr>
          <p:cNvPr id="242" name="Google Shape;242;p36"/>
          <p:cNvSpPr txBox="1">
            <a:spLocks noGrp="1"/>
          </p:cNvSpPr>
          <p:nvPr>
            <p:ph type="title" idx="4294967295"/>
          </p:nvPr>
        </p:nvSpPr>
        <p:spPr>
          <a:xfrm>
            <a:off x="614225" y="270875"/>
            <a:ext cx="8027700" cy="40446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47" b="1" i="0" u="none" strike="noStrike" kern="0" cap="none" spc="0" normalizeH="0" baseline="0" noProof="0" dirty="0">
                <a:ln>
                  <a:noFill/>
                </a:ln>
                <a:solidFill>
                  <a:srgbClr val="0B5394"/>
                </a:solidFill>
                <a:effectLst/>
                <a:uLnTx/>
                <a:uFillTx/>
                <a:latin typeface="Arial"/>
                <a:ea typeface="Arial"/>
                <a:cs typeface="Arial"/>
                <a:sym typeface="Arial"/>
              </a:rPr>
              <a:t>After You Submit</a:t>
            </a:r>
            <a:r>
              <a:rPr kumimoji="0" lang="en-US" sz="1936" b="0" i="0" u="none" strike="noStrike" kern="0" cap="none" spc="0" normalizeH="0" baseline="0" noProof="0" dirty="0">
                <a:ln>
                  <a:noFill/>
                </a:ln>
                <a:solidFill>
                  <a:srgbClr val="0B5394"/>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84" b="0" i="0" u="none" strike="noStrike" kern="0" cap="none" spc="0" normalizeH="0" baseline="0" noProof="0" dirty="0">
                <a:ln>
                  <a:noFill/>
                </a:ln>
                <a:solidFill>
                  <a:srgbClr val="0B5394"/>
                </a:solidFill>
                <a:effectLst/>
                <a:uLnTx/>
                <a:uFillTx/>
                <a:latin typeface="Arial"/>
                <a:ea typeface="Arial"/>
                <a:cs typeface="Arial"/>
                <a:sym typeface="Arial"/>
              </a:rPr>
              <a:t>your completed offer in </a:t>
            </a:r>
            <a:r>
              <a:rPr kumimoji="0" lang="en-US" sz="1584" b="0" i="0" u="sng" strike="noStrike" kern="0" cap="none" spc="0" normalizeH="0" baseline="0" noProof="0" dirty="0">
                <a:ln>
                  <a:noFill/>
                </a:ln>
                <a:solidFill>
                  <a:srgbClr val="0B5394"/>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www.eoffer.gsa.gov</a:t>
            </a:r>
            <a:r>
              <a:rPr kumimoji="0" lang="en-US" sz="1584" b="0" i="0" u="none" strike="noStrike" kern="0" cap="none" spc="0" normalizeH="0" baseline="0" noProof="0" dirty="0">
                <a:ln>
                  <a:noFill/>
                </a:ln>
                <a:solidFill>
                  <a:srgbClr val="0B5394"/>
                </a:solidFill>
                <a:effectLst/>
                <a:uLnTx/>
                <a:uFillTx/>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321457" marR="0" lvl="0" indent="-270264" algn="l" defTabSz="914400" rtl="0" eaLnBrk="1" fontAlgn="auto" latinLnBrk="0" hangingPunct="1">
              <a:lnSpc>
                <a:spcPct val="100000"/>
              </a:lnSpc>
              <a:spcBef>
                <a:spcPts val="0"/>
              </a:spcBef>
              <a:spcAft>
                <a:spcPts val="0"/>
              </a:spcAft>
              <a:buClr>
                <a:srgbClr val="0B5394"/>
              </a:buClr>
              <a:buSzPts val="2200"/>
              <a:buFont typeface="Arial"/>
              <a:buChar char="★"/>
              <a:tabLst/>
              <a:defRPr/>
            </a:pPr>
            <a:r>
              <a:rPr kumimoji="0" lang="en-US" sz="1725" b="0" i="0" u="none" strike="noStrike" kern="0" cap="none" spc="0" normalizeH="0" baseline="0" noProof="0" dirty="0">
                <a:ln>
                  <a:noFill/>
                </a:ln>
                <a:solidFill>
                  <a:srgbClr val="0B5394"/>
                </a:solidFill>
                <a:effectLst/>
                <a:uLnTx/>
                <a:uFillTx/>
                <a:latin typeface="Arial"/>
                <a:ea typeface="Arial"/>
                <a:cs typeface="Arial"/>
                <a:sym typeface="Arial"/>
              </a:rPr>
              <a:t>Your offer will be </a:t>
            </a:r>
            <a:r>
              <a:rPr kumimoji="0" lang="en-US" sz="1725" b="1" i="0" u="none" strike="noStrike" kern="0" cap="none" spc="0" normalizeH="0" baseline="0" noProof="0" dirty="0">
                <a:ln>
                  <a:noFill/>
                </a:ln>
                <a:solidFill>
                  <a:srgbClr val="85200C"/>
                </a:solidFill>
                <a:effectLst/>
                <a:uLnTx/>
                <a:uFillTx/>
                <a:latin typeface="Arial"/>
                <a:ea typeface="Arial"/>
                <a:cs typeface="Arial"/>
                <a:sym typeface="Arial"/>
              </a:rPr>
              <a:t>assigned</a:t>
            </a:r>
            <a:r>
              <a:rPr kumimoji="0" lang="en-US" sz="1725" b="0" i="0" u="none" strike="noStrike" kern="0" cap="none" spc="0" normalizeH="0" baseline="0" noProof="0" dirty="0">
                <a:ln>
                  <a:noFill/>
                </a:ln>
                <a:solidFill>
                  <a:srgbClr val="0B5394"/>
                </a:solidFill>
                <a:effectLst/>
                <a:uLnTx/>
                <a:uFillTx/>
                <a:latin typeface="Arial"/>
                <a:ea typeface="Arial"/>
                <a:cs typeface="Arial"/>
                <a:sym typeface="Arial"/>
              </a:rPr>
              <a:t> to one of our contracting professionals for review.</a:t>
            </a:r>
          </a:p>
          <a:p>
            <a:pPr marL="321457"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25" b="0" i="0" u="none" strike="noStrike" kern="0" cap="none" spc="0" normalizeH="0" baseline="0" noProof="0" dirty="0">
              <a:ln>
                <a:noFill/>
              </a:ln>
              <a:solidFill>
                <a:srgbClr val="0B5394"/>
              </a:solidFill>
              <a:effectLst/>
              <a:uLnTx/>
              <a:uFillTx/>
              <a:latin typeface="Arial"/>
              <a:ea typeface="Arial"/>
              <a:cs typeface="Arial"/>
              <a:sym typeface="Arial"/>
            </a:endParaRPr>
          </a:p>
          <a:p>
            <a:pPr marL="321457" marR="0" lvl="0" indent="-270264" algn="l" defTabSz="914400" rtl="0" eaLnBrk="1" fontAlgn="auto" latinLnBrk="0" hangingPunct="1">
              <a:lnSpc>
                <a:spcPct val="100000"/>
              </a:lnSpc>
              <a:spcBef>
                <a:spcPts val="0"/>
              </a:spcBef>
              <a:spcAft>
                <a:spcPts val="0"/>
              </a:spcAft>
              <a:buClr>
                <a:srgbClr val="0B5394"/>
              </a:buClr>
              <a:buSzPts val="2200"/>
              <a:buFont typeface="Arial"/>
              <a:buChar char="★"/>
              <a:tabLst/>
              <a:defRPr/>
            </a:pPr>
            <a:r>
              <a:rPr kumimoji="0" lang="en-US" sz="1725" b="0" i="0" u="none" strike="noStrike" kern="0" cap="none" spc="0" normalizeH="0" baseline="0" noProof="0" dirty="0">
                <a:ln>
                  <a:noFill/>
                </a:ln>
                <a:solidFill>
                  <a:srgbClr val="0B5394"/>
                </a:solidFill>
                <a:effectLst/>
                <a:uLnTx/>
                <a:uFillTx/>
                <a:latin typeface="Arial"/>
                <a:ea typeface="Arial"/>
                <a:cs typeface="Arial"/>
                <a:sym typeface="Arial"/>
              </a:rPr>
              <a:t>You will work directly with your assigned representative to </a:t>
            </a:r>
            <a:r>
              <a:rPr kumimoji="0" lang="en-US" sz="1725" b="1" i="0" u="none" strike="noStrike" kern="0" cap="none" spc="0" normalizeH="0" baseline="0" noProof="0" dirty="0">
                <a:ln>
                  <a:noFill/>
                </a:ln>
                <a:solidFill>
                  <a:srgbClr val="85200C"/>
                </a:solidFill>
                <a:effectLst/>
                <a:uLnTx/>
                <a:uFillTx/>
                <a:latin typeface="Arial"/>
                <a:ea typeface="Arial"/>
                <a:cs typeface="Arial"/>
                <a:sym typeface="Arial"/>
              </a:rPr>
              <a:t>clarify any questions or issues and negotiate pricing</a:t>
            </a:r>
            <a:r>
              <a:rPr kumimoji="0" lang="en-US" sz="1725" b="0" i="0" u="none" strike="noStrike" kern="0" cap="none" spc="0" normalizeH="0" baseline="0" noProof="0" dirty="0">
                <a:ln>
                  <a:noFill/>
                </a:ln>
                <a:solidFill>
                  <a:srgbClr val="0B5394"/>
                </a:solidFill>
                <a:effectLst/>
                <a:uLnTx/>
                <a:uFillTx/>
                <a:latin typeface="Arial"/>
                <a:ea typeface="Arial"/>
                <a:cs typeface="Arial"/>
                <a:sym typeface="Arial"/>
              </a:rPr>
              <a:t> or other elements of your offer, if necessary.</a:t>
            </a:r>
          </a:p>
          <a:p>
            <a:pPr marL="321457"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25" b="0" i="0" u="none" strike="noStrike" kern="0" cap="none" spc="0" normalizeH="0" baseline="0" noProof="0" dirty="0">
              <a:ln>
                <a:noFill/>
              </a:ln>
              <a:solidFill>
                <a:srgbClr val="0B5394"/>
              </a:solidFill>
              <a:effectLst/>
              <a:uLnTx/>
              <a:uFillTx/>
              <a:latin typeface="Arial"/>
              <a:ea typeface="Arial"/>
              <a:cs typeface="Arial"/>
              <a:sym typeface="Arial"/>
            </a:endParaRPr>
          </a:p>
          <a:p>
            <a:pPr marL="321457" marR="0" lvl="0" indent="-270264" algn="l" defTabSz="914400" rtl="0" eaLnBrk="1" fontAlgn="auto" latinLnBrk="0" hangingPunct="1">
              <a:lnSpc>
                <a:spcPct val="100000"/>
              </a:lnSpc>
              <a:spcBef>
                <a:spcPts val="0"/>
              </a:spcBef>
              <a:spcAft>
                <a:spcPts val="0"/>
              </a:spcAft>
              <a:buClr>
                <a:srgbClr val="0B5394"/>
              </a:buClr>
              <a:buSzPts val="2200"/>
              <a:buFont typeface="Arial"/>
              <a:buChar char="★"/>
              <a:tabLst/>
              <a:defRPr/>
            </a:pPr>
            <a:r>
              <a:rPr kumimoji="0" lang="en-US" sz="1725" b="0" i="0" u="none" strike="noStrike" kern="0" cap="none" spc="0" normalizeH="0" baseline="0" noProof="0" dirty="0">
                <a:ln>
                  <a:noFill/>
                </a:ln>
                <a:solidFill>
                  <a:srgbClr val="0B5394"/>
                </a:solidFill>
                <a:effectLst/>
                <a:uLnTx/>
                <a:uFillTx/>
                <a:latin typeface="Arial"/>
                <a:ea typeface="Arial"/>
                <a:cs typeface="Arial"/>
                <a:sym typeface="Arial"/>
              </a:rPr>
              <a:t>After review and negotiation, you will know whether you will receive a Schedule contract, based on the </a:t>
            </a:r>
            <a:r>
              <a:rPr kumimoji="0" lang="en-US" sz="1725" b="1" i="0" u="none" strike="noStrike" kern="0" cap="none" spc="0" normalizeH="0" baseline="0" noProof="0" dirty="0">
                <a:ln>
                  <a:noFill/>
                </a:ln>
                <a:solidFill>
                  <a:srgbClr val="85200C"/>
                </a:solidFill>
                <a:effectLst/>
                <a:uLnTx/>
                <a:uFillTx/>
                <a:latin typeface="Arial"/>
                <a:ea typeface="Arial"/>
                <a:cs typeface="Arial"/>
                <a:sym typeface="Arial"/>
              </a:rPr>
              <a:t>decision</a:t>
            </a:r>
            <a:r>
              <a:rPr kumimoji="0" lang="en-US" sz="1725" b="0" i="0" u="none" strike="noStrike" kern="0" cap="none" spc="0" normalizeH="0" baseline="0" noProof="0" dirty="0">
                <a:ln>
                  <a:noFill/>
                </a:ln>
                <a:solidFill>
                  <a:srgbClr val="0B5394"/>
                </a:solidFill>
                <a:effectLst/>
                <a:uLnTx/>
                <a:uFillTx/>
                <a:latin typeface="Arial"/>
                <a:ea typeface="Arial"/>
                <a:cs typeface="Arial"/>
                <a:sym typeface="Arial"/>
              </a:rPr>
              <a:t> of the GSA Contracting Officer.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25" b="0" i="0" u="none" strike="noStrike" kern="0" cap="none" spc="0" normalizeH="0" baseline="0" noProof="0" dirty="0">
                <a:ln>
                  <a:noFill/>
                </a:ln>
                <a:solidFill>
                  <a:srgbClr val="0B5394"/>
                </a:solidFill>
                <a:effectLst/>
                <a:uLnTx/>
                <a:uFillTx/>
                <a:latin typeface="Arial"/>
                <a:ea typeface="Arial"/>
                <a:cs typeface="Arial"/>
                <a:sym typeface="Arial"/>
              </a:rPr>
              <a:t>Learn more about finalizing your offer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84" b="0" i="0" u="sng" strike="noStrike" kern="0" cap="none" spc="0" normalizeH="0" baseline="0" noProof="0" dirty="0">
                <a:ln>
                  <a:noFill/>
                </a:ln>
                <a:solidFill>
                  <a:srgbClr val="0B5394"/>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https://go.usa.gov/xHssV</a:t>
            </a:r>
            <a:endParaRPr kumimoji="0" lang="en-US" sz="1584" b="0" i="0" u="none" strike="noStrike" kern="0" cap="none" spc="0" normalizeH="0" baseline="0" noProof="0" dirty="0">
              <a:ln>
                <a:noFill/>
              </a:ln>
              <a:solidFill>
                <a:srgbClr val="0B5394"/>
              </a:solidFill>
              <a:effectLst/>
              <a:uLnTx/>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idx="4294967295"/>
          </p:nvPr>
        </p:nvSpPr>
        <p:spPr>
          <a:xfrm>
            <a:off x="1652801" y="1439141"/>
            <a:ext cx="5786438" cy="465961"/>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281"/>
              </a:spcBef>
              <a:spcAft>
                <a:spcPts val="0"/>
              </a:spcAft>
              <a:buClr>
                <a:schemeClr val="dk1"/>
              </a:buClr>
              <a:buSzPts val="2000"/>
              <a:buFont typeface="Arial"/>
              <a:buNone/>
              <a:tabLst/>
              <a:defRPr/>
            </a:pPr>
            <a:r>
              <a:rPr kumimoji="0" lang="pt-BR" sz="2558" b="1" i="0" u="none" strike="noStrike" kern="0" cap="none" spc="0" normalizeH="0" baseline="0" noProof="0" dirty="0">
                <a:ln>
                  <a:noFill/>
                </a:ln>
                <a:solidFill>
                  <a:srgbClr val="0B5394"/>
                </a:solidFill>
                <a:effectLst/>
                <a:uLnTx/>
                <a:uFillTx/>
                <a:latin typeface="Arial"/>
                <a:ea typeface="Arial"/>
                <a:cs typeface="Arial"/>
                <a:sym typeface="Arial"/>
              </a:rPr>
              <a:t>Success as a GSA MAS Contractor </a:t>
            </a:r>
            <a:endParaRPr kumimoji="0" lang="pt-BR" sz="2136" b="1" i="0" u="none" strike="noStrike" kern="0" cap="none" spc="0" normalizeH="0" baseline="0" noProof="0" dirty="0">
              <a:ln>
                <a:noFill/>
              </a:ln>
              <a:solidFill>
                <a:srgbClr val="0B5394"/>
              </a:solidFill>
              <a:effectLst/>
              <a:uLnTx/>
              <a:uFillTx/>
              <a:latin typeface="Arial"/>
              <a:ea typeface="Arial"/>
              <a:cs typeface="Arial"/>
              <a:sym typeface="Arial"/>
            </a:endParaRPr>
          </a:p>
        </p:txBody>
      </p:sp>
      <p:sp>
        <p:nvSpPr>
          <p:cNvPr id="249" name="Google Shape;249;p37"/>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body" idx="1"/>
          </p:nvPr>
        </p:nvSpPr>
        <p:spPr>
          <a:xfrm>
            <a:off x="178600" y="139424"/>
            <a:ext cx="7868100" cy="4405800"/>
          </a:xfrm>
          <a:prstGeom prst="rect">
            <a:avLst/>
          </a:prstGeom>
          <a:noFill/>
          <a:ln>
            <a:noFill/>
          </a:ln>
        </p:spPr>
        <p:txBody>
          <a:bodyPr spcFirstLastPara="1" wrap="square" lIns="64275" tIns="64275" rIns="64275" bIns="64275" anchor="t" anchorCtr="0">
            <a:noAutofit/>
          </a:bodyPr>
          <a:lstStyle/>
          <a:p>
            <a:pPr marL="0" lvl="0" indent="0" algn="ctr" rtl="0">
              <a:lnSpc>
                <a:spcPct val="100000"/>
              </a:lnSpc>
              <a:spcBef>
                <a:spcPts val="281"/>
              </a:spcBef>
              <a:spcAft>
                <a:spcPts val="0"/>
              </a:spcAft>
              <a:buSzPts val="2000"/>
              <a:buNone/>
            </a:pPr>
            <a:r>
              <a:rPr lang="en-US" sz="1200">
                <a:solidFill>
                  <a:srgbClr val="0B5394"/>
                </a:solidFill>
              </a:rPr>
              <a:t>Nearly </a:t>
            </a:r>
            <a:r>
              <a:rPr lang="en-US" sz="1200" b="1">
                <a:solidFill>
                  <a:srgbClr val="0B5394"/>
                </a:solidFill>
              </a:rPr>
              <a:t>$800M</a:t>
            </a:r>
            <a:r>
              <a:rPr lang="en-US" sz="1200">
                <a:solidFill>
                  <a:srgbClr val="0B5394"/>
                </a:solidFill>
              </a:rPr>
              <a:t> in federal furniture sales are awarded annually to our MAS furniture suppliers and </a:t>
            </a:r>
            <a:endParaRPr sz="1200">
              <a:solidFill>
                <a:srgbClr val="0B5394"/>
              </a:solidFill>
            </a:endParaRPr>
          </a:p>
          <a:p>
            <a:pPr marL="0" lvl="0" indent="0" algn="ctr" rtl="0">
              <a:lnSpc>
                <a:spcPct val="100000"/>
              </a:lnSpc>
              <a:spcBef>
                <a:spcPts val="281"/>
              </a:spcBef>
              <a:spcAft>
                <a:spcPts val="0"/>
              </a:spcAft>
              <a:buSzPts val="2000"/>
              <a:buNone/>
            </a:pPr>
            <a:r>
              <a:rPr lang="en-US" sz="1200" b="1">
                <a:solidFill>
                  <a:srgbClr val="0B5394"/>
                </a:solidFill>
              </a:rPr>
              <a:t>Over $700M</a:t>
            </a:r>
            <a:r>
              <a:rPr lang="en-US" sz="1200">
                <a:solidFill>
                  <a:srgbClr val="0B5394"/>
                </a:solidFill>
              </a:rPr>
              <a:t> is awarded to our MAS office management suppliers  </a:t>
            </a:r>
            <a:endParaRPr sz="1200" b="1">
              <a:solidFill>
                <a:srgbClr val="0B5394"/>
              </a:solidFill>
            </a:endParaRPr>
          </a:p>
          <a:p>
            <a:pPr marL="0" lvl="0" indent="0" algn="l" rtl="0">
              <a:lnSpc>
                <a:spcPct val="100000"/>
              </a:lnSpc>
              <a:spcBef>
                <a:spcPts val="281"/>
              </a:spcBef>
              <a:spcAft>
                <a:spcPts val="0"/>
              </a:spcAft>
              <a:buSzPts val="2000"/>
              <a:buNone/>
            </a:pPr>
            <a:endParaRPr sz="1200" b="1">
              <a:solidFill>
                <a:srgbClr val="0B5394"/>
              </a:solidFill>
            </a:endParaRPr>
          </a:p>
          <a:p>
            <a:pPr marL="0" lvl="0" indent="0" algn="l" rtl="0">
              <a:lnSpc>
                <a:spcPct val="100000"/>
              </a:lnSpc>
              <a:spcBef>
                <a:spcPts val="281"/>
              </a:spcBef>
              <a:spcAft>
                <a:spcPts val="0"/>
              </a:spcAft>
              <a:buSzPts val="2000"/>
              <a:buNone/>
            </a:pPr>
            <a:r>
              <a:rPr lang="en-US" sz="1200" b="1">
                <a:solidFill>
                  <a:srgbClr val="0B5394"/>
                </a:solidFill>
              </a:rPr>
              <a:t>Four Tips for Success:</a:t>
            </a:r>
            <a:endParaRPr sz="1200" b="1">
              <a:solidFill>
                <a:srgbClr val="0B5394"/>
              </a:solidFill>
            </a:endParaRPr>
          </a:p>
          <a:p>
            <a:pPr marL="321457" lvl="0" indent="-223234" algn="l" rtl="0">
              <a:lnSpc>
                <a:spcPct val="100000"/>
              </a:lnSpc>
              <a:spcBef>
                <a:spcPts val="281"/>
              </a:spcBef>
              <a:spcAft>
                <a:spcPts val="0"/>
              </a:spcAft>
              <a:buClr>
                <a:srgbClr val="0B5394"/>
              </a:buClr>
              <a:buSzPts val="1400"/>
              <a:buChar char="★"/>
            </a:pPr>
            <a:r>
              <a:rPr lang="en-US" sz="1200">
                <a:solidFill>
                  <a:srgbClr val="0B5394"/>
                </a:solidFill>
              </a:rPr>
              <a:t>Dedicate a resource to your GSA contract.  </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Highlight your GSA contract on your own commercial website.  This will draw federal buyers to your company.</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Become familiar with your GSA Business Development Team (see emails below).</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Monitor the GSA site for Requests for Quotes very closely </a:t>
            </a:r>
            <a:r>
              <a:rPr lang="en-US" sz="1200" u="sng">
                <a:solidFill>
                  <a:srgbClr val="0B5394"/>
                </a:solidFill>
                <a:hlinkClick r:id="rId3">
                  <a:extLst>
                    <a:ext uri="{A12FA001-AC4F-418D-AE19-62706E023703}">
                      <ahyp:hlinkClr xmlns:ahyp="http://schemas.microsoft.com/office/drawing/2018/hyperlinkcolor" val="tx"/>
                    </a:ext>
                  </a:extLst>
                </a:hlinkClick>
              </a:rPr>
              <a:t>www.ebuy.gsa.gov/ebuy</a:t>
            </a:r>
            <a:endParaRPr sz="1200">
              <a:solidFill>
                <a:srgbClr val="0B5394"/>
              </a:solidFill>
            </a:endParaRPr>
          </a:p>
          <a:p>
            <a:pPr marL="457200" lvl="0" indent="0" algn="l" rtl="0">
              <a:lnSpc>
                <a:spcPct val="100000"/>
              </a:lnSpc>
              <a:spcBef>
                <a:spcPts val="0"/>
              </a:spcBef>
              <a:spcAft>
                <a:spcPts val="0"/>
              </a:spcAft>
              <a:buNone/>
            </a:pPr>
            <a:endParaRPr sz="1200">
              <a:solidFill>
                <a:srgbClr val="0B5394"/>
              </a:solidFill>
            </a:endParaRPr>
          </a:p>
          <a:p>
            <a:pPr marL="0" lvl="0" indent="0" algn="l" rtl="0">
              <a:lnSpc>
                <a:spcPct val="100000"/>
              </a:lnSpc>
              <a:spcBef>
                <a:spcPts val="281"/>
              </a:spcBef>
              <a:spcAft>
                <a:spcPts val="0"/>
              </a:spcAft>
              <a:buSzPts val="2000"/>
              <a:buNone/>
            </a:pPr>
            <a:r>
              <a:rPr lang="en-US" sz="1200">
                <a:solidFill>
                  <a:srgbClr val="0B5394"/>
                </a:solidFill>
              </a:rPr>
              <a:t>  </a:t>
            </a:r>
            <a:endParaRPr sz="1200">
              <a:solidFill>
                <a:srgbClr val="0B5394"/>
              </a:solidFill>
            </a:endParaRPr>
          </a:p>
          <a:p>
            <a:pPr marL="0" lvl="0" indent="0" algn="l" rtl="0">
              <a:lnSpc>
                <a:spcPct val="100000"/>
              </a:lnSpc>
              <a:spcBef>
                <a:spcPts val="281"/>
              </a:spcBef>
              <a:spcAft>
                <a:spcPts val="0"/>
              </a:spcAft>
              <a:buSzPts val="2000"/>
              <a:buNone/>
            </a:pPr>
            <a:r>
              <a:rPr lang="en-US" sz="1200" b="1">
                <a:solidFill>
                  <a:srgbClr val="0B5394"/>
                </a:solidFill>
              </a:rPr>
              <a:t>Resources for Success Marketing Your GSA Contract </a:t>
            </a:r>
            <a:endParaRPr sz="1200" b="1">
              <a:solidFill>
                <a:srgbClr val="0B5394"/>
              </a:solidFill>
            </a:endParaRPr>
          </a:p>
          <a:p>
            <a:pPr marL="321457" lvl="0" indent="-223234" algn="l" rtl="0">
              <a:lnSpc>
                <a:spcPct val="100000"/>
              </a:lnSpc>
              <a:spcBef>
                <a:spcPts val="281"/>
              </a:spcBef>
              <a:spcAft>
                <a:spcPts val="0"/>
              </a:spcAft>
              <a:buClr>
                <a:srgbClr val="0B5394"/>
              </a:buClr>
              <a:buSzPts val="1400"/>
              <a:buChar char="•"/>
            </a:pPr>
            <a:r>
              <a:rPr lang="en-US" sz="1200">
                <a:solidFill>
                  <a:srgbClr val="0B5394"/>
                </a:solidFill>
              </a:rPr>
              <a:t>Set-up a marketing consultation with the GSA business development team, email </a:t>
            </a:r>
            <a:r>
              <a:rPr lang="en-US" sz="1200" u="sng">
                <a:solidFill>
                  <a:srgbClr val="0B5394"/>
                </a:solidFill>
                <a:hlinkClick r:id="rId4">
                  <a:extLst>
                    <a:ext uri="{A12FA001-AC4F-418D-AE19-62706E023703}">
                      <ahyp:hlinkClr xmlns:ahyp="http://schemas.microsoft.com/office/drawing/2018/hyperlinkcolor" val="tx"/>
                    </a:ext>
                  </a:extLst>
                </a:hlinkClick>
              </a:rPr>
              <a:t>furniture@gsa.gov</a:t>
            </a:r>
            <a:r>
              <a:rPr lang="en-US" sz="1200">
                <a:solidFill>
                  <a:srgbClr val="0B5394"/>
                </a:solidFill>
              </a:rPr>
              <a:t> or </a:t>
            </a:r>
            <a:r>
              <a:rPr lang="en-US" sz="1200" u="sng">
                <a:solidFill>
                  <a:srgbClr val="0B5394"/>
                </a:solidFill>
                <a:hlinkClick r:id="rId5">
                  <a:extLst>
                    <a:ext uri="{A12FA001-AC4F-418D-AE19-62706E023703}">
                      <ahyp:hlinkClr xmlns:ahyp="http://schemas.microsoft.com/office/drawing/2018/hyperlinkcolor" val="tx"/>
                    </a:ext>
                  </a:extLst>
                </a:hlinkClick>
              </a:rPr>
              <a:t>officemanagement@gsa.gov</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Review GSA’s marketing guidance </a:t>
            </a:r>
            <a:r>
              <a:rPr lang="en-US" sz="1200" u="sng">
                <a:solidFill>
                  <a:srgbClr val="0B5394"/>
                </a:solidFill>
                <a:hlinkClick r:id="rId6">
                  <a:extLst>
                    <a:ext uri="{A12FA001-AC4F-418D-AE19-62706E023703}">
                      <ahyp:hlinkClr xmlns:ahyp="http://schemas.microsoft.com/office/drawing/2018/hyperlinkcolor" val="tx"/>
                    </a:ext>
                  </a:extLst>
                </a:hlinkClick>
              </a:rPr>
              <a:t>here</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Sign up and attend </a:t>
            </a:r>
            <a:r>
              <a:rPr lang="en-US" sz="1200" u="sng">
                <a:solidFill>
                  <a:srgbClr val="0B5394"/>
                </a:solidFill>
                <a:hlinkClick r:id="rId7">
                  <a:extLst>
                    <a:ext uri="{A12FA001-AC4F-418D-AE19-62706E023703}">
                      <ahyp:hlinkClr xmlns:ahyp="http://schemas.microsoft.com/office/drawing/2018/hyperlinkcolor" val="tx"/>
                    </a:ext>
                  </a:extLst>
                </a:hlinkClick>
              </a:rPr>
              <a:t>MAS Office Hours</a:t>
            </a:r>
            <a:r>
              <a:rPr lang="en-US" sz="1200">
                <a:solidFill>
                  <a:srgbClr val="0B5394"/>
                </a:solidFill>
              </a:rPr>
              <a:t>, monthly sessions to help YOU </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Watch the </a:t>
            </a:r>
            <a:r>
              <a:rPr lang="en-US" sz="1200" u="sng">
                <a:solidFill>
                  <a:srgbClr val="0B5394"/>
                </a:solidFill>
                <a:hlinkClick r:id="rId8">
                  <a:extLst>
                    <a:ext uri="{A12FA001-AC4F-418D-AE19-62706E023703}">
                      <ahyp:hlinkClr xmlns:ahyp="http://schemas.microsoft.com/office/drawing/2018/hyperlinkcolor" val="tx"/>
                    </a:ext>
                  </a:extLst>
                </a:hlinkClick>
              </a:rPr>
              <a:t>YouTube Playlist</a:t>
            </a:r>
            <a:r>
              <a:rPr lang="en-US" sz="1200">
                <a:solidFill>
                  <a:srgbClr val="0B5394"/>
                </a:solidFill>
              </a:rPr>
              <a:t> of past MAS Office Hours videos and LEARN!   </a:t>
            </a:r>
            <a:endParaRPr sz="1200" b="1">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Enjoy the </a:t>
            </a:r>
            <a:r>
              <a:rPr lang="en-US" sz="1200" u="sng">
                <a:solidFill>
                  <a:srgbClr val="0B5394"/>
                </a:solidFill>
                <a:hlinkClick r:id="rId9">
                  <a:extLst>
                    <a:ext uri="{A12FA001-AC4F-418D-AE19-62706E023703}">
                      <ahyp:hlinkClr xmlns:ahyp="http://schemas.microsoft.com/office/drawing/2018/hyperlinkcolor" val="tx"/>
                    </a:ext>
                  </a:extLst>
                </a:hlinkClick>
              </a:rPr>
              <a:t>YouTube Playlist</a:t>
            </a:r>
            <a:r>
              <a:rPr lang="en-US" sz="1200">
                <a:solidFill>
                  <a:srgbClr val="0B5394"/>
                </a:solidFill>
              </a:rPr>
              <a:t> of Office Mgmt training webinars </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Here is a </a:t>
            </a:r>
            <a:r>
              <a:rPr lang="en-US" sz="1200" u="sng">
                <a:solidFill>
                  <a:srgbClr val="0B5394"/>
                </a:solidFill>
                <a:hlinkClick r:id="rId10">
                  <a:extLst>
                    <a:ext uri="{A12FA001-AC4F-418D-AE19-62706E023703}">
                      <ahyp:hlinkClr xmlns:ahyp="http://schemas.microsoft.com/office/drawing/2018/hyperlinkcolor" val="tx"/>
                    </a:ext>
                  </a:extLst>
                </a:hlinkClick>
              </a:rPr>
              <a:t>great recorded training</a:t>
            </a:r>
            <a:r>
              <a:rPr lang="en-US" sz="1200">
                <a:solidFill>
                  <a:srgbClr val="0B5394"/>
                </a:solidFill>
              </a:rPr>
              <a:t> on Managing your GSA Contract </a:t>
            </a:r>
            <a:endParaRPr sz="1200">
              <a:solidFill>
                <a:srgbClr val="0B5394"/>
              </a:solidFill>
            </a:endParaRPr>
          </a:p>
          <a:p>
            <a:pPr marL="321457" lvl="0" indent="-223234" algn="l" rtl="0">
              <a:lnSpc>
                <a:spcPct val="100000"/>
              </a:lnSpc>
              <a:spcBef>
                <a:spcPts val="0"/>
              </a:spcBef>
              <a:spcAft>
                <a:spcPts val="0"/>
              </a:spcAft>
              <a:buClr>
                <a:srgbClr val="0B5394"/>
              </a:buClr>
              <a:buSzPts val="1400"/>
              <a:buChar char="•"/>
            </a:pPr>
            <a:r>
              <a:rPr lang="en-US" sz="1200">
                <a:solidFill>
                  <a:srgbClr val="0B5394"/>
                </a:solidFill>
              </a:rPr>
              <a:t>Furniture suppliers, </a:t>
            </a:r>
            <a:r>
              <a:rPr lang="en-US" sz="1200" u="sng">
                <a:solidFill>
                  <a:srgbClr val="0B5394"/>
                </a:solidFill>
                <a:hlinkClick r:id="rId11">
                  <a:extLst>
                    <a:ext uri="{A12FA001-AC4F-418D-AE19-62706E023703}">
                      <ahyp:hlinkClr xmlns:ahyp="http://schemas.microsoft.com/office/drawing/2018/hyperlinkcolor" val="tx"/>
                    </a:ext>
                  </a:extLst>
                </a:hlinkClick>
              </a:rPr>
              <a:t>join</a:t>
            </a:r>
            <a:r>
              <a:rPr lang="en-US" sz="1200">
                <a:solidFill>
                  <a:srgbClr val="0B5394"/>
                </a:solidFill>
              </a:rPr>
              <a:t> the GSA Quality Partnership Council, our Furniture Industry Forum </a:t>
            </a:r>
            <a:endParaRPr sz="1200">
              <a:solidFill>
                <a:srgbClr val="0B5394"/>
              </a:solidFill>
            </a:endParaRPr>
          </a:p>
        </p:txBody>
      </p:sp>
      <p:sp>
        <p:nvSpPr>
          <p:cNvPr id="256" name="Google Shape;256;p38"/>
          <p:cNvSpPr txBox="1">
            <a:spLocks noGrp="1"/>
          </p:cNvSpPr>
          <p:nvPr>
            <p:ph type="title" idx="4294967295"/>
          </p:nvPr>
        </p:nvSpPr>
        <p:spPr>
          <a:xfrm>
            <a:off x="5965031" y="4661297"/>
            <a:ext cx="1339453" cy="34277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chemeClr val="lt1"/>
                </a:solidFill>
                <a:effectLst/>
                <a:uLnTx/>
                <a:uFillTx/>
                <a:latin typeface="Arial"/>
                <a:ea typeface="Arial"/>
                <a:cs typeface="Arial"/>
                <a:sym typeface="Arial"/>
              </a:rPr>
              <a:t>2</a:t>
            </a:r>
          </a:p>
        </p:txBody>
      </p:sp>
      <p:cxnSp>
        <p:nvCxnSpPr>
          <p:cNvPr id="257" name="Google Shape;257;p38">
            <a:extLst>
              <a:ext uri="{C183D7F6-B498-43B3-948B-1728B52AA6E4}">
                <adec:decorative xmlns:adec="http://schemas.microsoft.com/office/drawing/2017/decorative" val="1"/>
              </a:ext>
            </a:extLst>
          </p:cNvPr>
          <p:cNvCxnSpPr/>
          <p:nvPr/>
        </p:nvCxnSpPr>
        <p:spPr>
          <a:xfrm>
            <a:off x="1674173" y="821363"/>
            <a:ext cx="4629234" cy="15609"/>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idx="4294967295"/>
          </p:nvPr>
        </p:nvSpPr>
        <p:spPr>
          <a:xfrm>
            <a:off x="1632023" y="1652153"/>
            <a:ext cx="5786438" cy="465961"/>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281"/>
              </a:spcBef>
              <a:spcAft>
                <a:spcPts val="0"/>
              </a:spcAft>
              <a:buClr>
                <a:schemeClr val="dk1"/>
              </a:buClr>
              <a:buSzPts val="2000"/>
              <a:buFont typeface="Arial"/>
              <a:buNone/>
              <a:tabLst/>
              <a:defRPr/>
            </a:pPr>
            <a:r>
              <a:rPr kumimoji="0" lang="en-US" sz="3039" b="0" i="0" u="none" strike="noStrike" kern="0" cap="none" spc="0" normalizeH="0" baseline="0" noProof="0" dirty="0">
                <a:ln>
                  <a:noFill/>
                </a:ln>
                <a:solidFill>
                  <a:srgbClr val="0B5394"/>
                </a:solidFill>
                <a:effectLst/>
                <a:uLnTx/>
                <a:uFillTx/>
                <a:latin typeface="Arial"/>
                <a:ea typeface="Arial"/>
                <a:cs typeface="Arial"/>
                <a:sym typeface="Arial"/>
              </a:rPr>
              <a:t>Resources </a:t>
            </a:r>
            <a:endParaRPr kumimoji="0" lang="en-US" sz="2617" b="0" i="0" u="none" strike="noStrike" kern="0" cap="none" spc="0" normalizeH="0" baseline="0" noProof="0" dirty="0">
              <a:ln>
                <a:noFill/>
              </a:ln>
              <a:solidFill>
                <a:srgbClr val="0B5394"/>
              </a:solidFill>
              <a:effectLst/>
              <a:uLnTx/>
              <a:uFillTx/>
              <a:latin typeface="Arial"/>
              <a:ea typeface="Arial"/>
              <a:cs typeface="Arial"/>
              <a:sym typeface="Arial"/>
            </a:endParaRPr>
          </a:p>
        </p:txBody>
      </p:sp>
      <p:sp>
        <p:nvSpPr>
          <p:cNvPr id="264" name="Google Shape;264;p39"/>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r>
              <a:rPr lang="en-US"/>
              <a:t>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body" idx="1"/>
          </p:nvPr>
        </p:nvSpPr>
        <p:spPr>
          <a:xfrm>
            <a:off x="1518025" y="3"/>
            <a:ext cx="5786400" cy="4449300"/>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281"/>
              </a:spcBef>
              <a:spcAft>
                <a:spcPts val="0"/>
              </a:spcAft>
              <a:buSzPts val="2000"/>
              <a:buNone/>
            </a:pPr>
            <a:r>
              <a:rPr lang="en-US" sz="2500">
                <a:solidFill>
                  <a:srgbClr val="0B5394"/>
                </a:solidFill>
              </a:rPr>
              <a:t>EMAIL for Help:</a:t>
            </a:r>
            <a:endParaRPr sz="2500">
              <a:solidFill>
                <a:srgbClr val="0B5394"/>
              </a:solidFill>
            </a:endParaRPr>
          </a:p>
          <a:p>
            <a:pPr marL="0" lvl="0" indent="0" algn="l" rtl="0">
              <a:lnSpc>
                <a:spcPct val="100000"/>
              </a:lnSpc>
              <a:spcBef>
                <a:spcPts val="281"/>
              </a:spcBef>
              <a:spcAft>
                <a:spcPts val="0"/>
              </a:spcAft>
              <a:buSzPts val="2000"/>
              <a:buNone/>
            </a:pPr>
            <a:endParaRPr sz="1666">
              <a:solidFill>
                <a:srgbClr val="0B5394"/>
              </a:solidFill>
            </a:endParaRPr>
          </a:p>
          <a:p>
            <a:pPr marL="321457" lvl="0" indent="-253098" algn="l" rtl="0">
              <a:lnSpc>
                <a:spcPct val="100000"/>
              </a:lnSpc>
              <a:spcBef>
                <a:spcPts val="281"/>
              </a:spcBef>
              <a:spcAft>
                <a:spcPts val="0"/>
              </a:spcAft>
              <a:buClr>
                <a:srgbClr val="0B5394"/>
              </a:buClr>
              <a:buSzPts val="1900"/>
              <a:buChar char="★"/>
            </a:pPr>
            <a:r>
              <a:rPr lang="en-US" sz="1455">
                <a:solidFill>
                  <a:srgbClr val="0B5394"/>
                </a:solidFill>
              </a:rPr>
              <a:t>GSA Furniture business development support </a:t>
            </a:r>
            <a:r>
              <a:rPr lang="en-US" sz="1455" u="sng">
                <a:solidFill>
                  <a:srgbClr val="0B5394"/>
                </a:solidFill>
                <a:hlinkClick r:id="rId3">
                  <a:extLst>
                    <a:ext uri="{A12FA001-AC4F-418D-AE19-62706E023703}">
                      <ahyp:hlinkClr xmlns:ahyp="http://schemas.microsoft.com/office/drawing/2018/hyperlinkcolor" val="tx"/>
                    </a:ext>
                  </a:extLst>
                </a:hlinkClick>
              </a:rPr>
              <a:t>furniture@gsa.gov</a:t>
            </a:r>
            <a:endParaRPr sz="1455">
              <a:solidFill>
                <a:srgbClr val="0B5394"/>
              </a:solidFill>
            </a:endParaRPr>
          </a:p>
          <a:p>
            <a:pPr marL="321457" lvl="0" indent="-253098" algn="l" rtl="0">
              <a:lnSpc>
                <a:spcPct val="100000"/>
              </a:lnSpc>
              <a:spcBef>
                <a:spcPts val="0"/>
              </a:spcBef>
              <a:spcAft>
                <a:spcPts val="0"/>
              </a:spcAft>
              <a:buClr>
                <a:srgbClr val="0B5394"/>
              </a:buClr>
              <a:buSzPts val="1900"/>
              <a:buChar char="★"/>
            </a:pPr>
            <a:r>
              <a:rPr lang="en-US" sz="1455">
                <a:solidFill>
                  <a:srgbClr val="0B5394"/>
                </a:solidFill>
              </a:rPr>
              <a:t>GSA Office Management business development support </a:t>
            </a:r>
            <a:r>
              <a:rPr lang="en-US" sz="1455" u="sng">
                <a:solidFill>
                  <a:srgbClr val="0B5394"/>
                </a:solidFill>
                <a:hlinkClick r:id="rId4">
                  <a:extLst>
                    <a:ext uri="{A12FA001-AC4F-418D-AE19-62706E023703}">
                      <ahyp:hlinkClr xmlns:ahyp="http://schemas.microsoft.com/office/drawing/2018/hyperlinkcolor" val="tx"/>
                    </a:ext>
                  </a:extLst>
                </a:hlinkClick>
              </a:rPr>
              <a:t>officemanagement@gsa.gov</a:t>
            </a:r>
            <a:r>
              <a:rPr lang="en-US" sz="1455">
                <a:solidFill>
                  <a:srgbClr val="0B5394"/>
                </a:solidFill>
              </a:rPr>
              <a:t> </a:t>
            </a:r>
            <a:endParaRPr sz="1455">
              <a:solidFill>
                <a:srgbClr val="0B5394"/>
              </a:solidFill>
            </a:endParaRPr>
          </a:p>
          <a:p>
            <a:pPr marL="321457" lvl="0" indent="-253098" algn="l" rtl="0">
              <a:lnSpc>
                <a:spcPct val="100000"/>
              </a:lnSpc>
              <a:spcBef>
                <a:spcPts val="0"/>
              </a:spcBef>
              <a:spcAft>
                <a:spcPts val="0"/>
              </a:spcAft>
              <a:buClr>
                <a:srgbClr val="0B5394"/>
              </a:buClr>
              <a:buSzPts val="1900"/>
              <a:buChar char="★"/>
            </a:pPr>
            <a:r>
              <a:rPr lang="en-US" sz="1455">
                <a:solidFill>
                  <a:srgbClr val="0B5394"/>
                </a:solidFill>
              </a:rPr>
              <a:t>GSA MAS Program Mgmt Office </a:t>
            </a:r>
            <a:r>
              <a:rPr lang="en-US" sz="1455" u="sng">
                <a:solidFill>
                  <a:srgbClr val="0B5394"/>
                </a:solidFill>
                <a:hlinkClick r:id="rId5">
                  <a:extLst>
                    <a:ext uri="{A12FA001-AC4F-418D-AE19-62706E023703}">
                      <ahyp:hlinkClr xmlns:ahyp="http://schemas.microsoft.com/office/drawing/2018/hyperlinkcolor" val="tx"/>
                    </a:ext>
                  </a:extLst>
                </a:hlinkClick>
              </a:rPr>
              <a:t>maspmo@gsa.gov</a:t>
            </a:r>
            <a:r>
              <a:rPr lang="en-US" sz="1455">
                <a:solidFill>
                  <a:srgbClr val="0B5394"/>
                </a:solidFill>
              </a:rPr>
              <a:t> </a:t>
            </a:r>
            <a:endParaRPr sz="1455">
              <a:solidFill>
                <a:srgbClr val="0B5394"/>
              </a:solidFill>
            </a:endParaRPr>
          </a:p>
          <a:p>
            <a:pPr marL="0" lvl="0" indent="0" algn="l" rtl="0">
              <a:lnSpc>
                <a:spcPct val="100000"/>
              </a:lnSpc>
              <a:spcBef>
                <a:spcPts val="281"/>
              </a:spcBef>
              <a:spcAft>
                <a:spcPts val="0"/>
              </a:spcAft>
              <a:buSzPts val="2000"/>
              <a:buNone/>
            </a:pPr>
            <a:endParaRPr sz="1455">
              <a:solidFill>
                <a:srgbClr val="0B5394"/>
              </a:solidFill>
            </a:endParaRPr>
          </a:p>
          <a:p>
            <a:pPr marL="0" lvl="0" indent="0" algn="l" rtl="0">
              <a:lnSpc>
                <a:spcPct val="100000"/>
              </a:lnSpc>
              <a:spcBef>
                <a:spcPts val="281"/>
              </a:spcBef>
              <a:spcAft>
                <a:spcPts val="0"/>
              </a:spcAft>
              <a:buSzPts val="2000"/>
              <a:buNone/>
            </a:pPr>
            <a:r>
              <a:rPr lang="en-US" sz="1666">
                <a:solidFill>
                  <a:srgbClr val="0B5394"/>
                </a:solidFill>
              </a:rPr>
              <a:t>Sites for Guidance and Tools:</a:t>
            </a:r>
            <a:endParaRPr sz="1666">
              <a:solidFill>
                <a:srgbClr val="0B5394"/>
              </a:solidFill>
            </a:endParaRPr>
          </a:p>
          <a:p>
            <a:pPr marL="0" lvl="0" indent="0" algn="l" rtl="0">
              <a:lnSpc>
                <a:spcPct val="100000"/>
              </a:lnSpc>
              <a:spcBef>
                <a:spcPts val="281"/>
              </a:spcBef>
              <a:spcAft>
                <a:spcPts val="0"/>
              </a:spcAft>
              <a:buSzPts val="2000"/>
              <a:buNone/>
            </a:pPr>
            <a:endParaRPr sz="1666">
              <a:solidFill>
                <a:srgbClr val="0B5394"/>
              </a:solidFill>
            </a:endParaRPr>
          </a:p>
          <a:p>
            <a:pPr marL="321457" lvl="0" indent="-266493" algn="l" rtl="0">
              <a:lnSpc>
                <a:spcPct val="100000"/>
              </a:lnSpc>
              <a:spcBef>
                <a:spcPts val="281"/>
              </a:spcBef>
              <a:spcAft>
                <a:spcPts val="0"/>
              </a:spcAft>
              <a:buClr>
                <a:srgbClr val="0B5394"/>
              </a:buClr>
              <a:buSzPts val="2200"/>
              <a:buChar char="★"/>
            </a:pPr>
            <a:r>
              <a:rPr lang="en-US" sz="1666" u="sng">
                <a:solidFill>
                  <a:srgbClr val="0B5394"/>
                </a:solidFill>
                <a:hlinkClick r:id="rId6">
                  <a:extLst>
                    <a:ext uri="{A12FA001-AC4F-418D-AE19-62706E023703}">
                      <ahyp:hlinkClr xmlns:ahyp="http://schemas.microsoft.com/office/drawing/2018/hyperlinkcolor" val="tx"/>
                    </a:ext>
                  </a:extLst>
                </a:hlinkClick>
              </a:rPr>
              <a:t>www.gsa.gov/masroadmap</a:t>
            </a:r>
            <a:endParaRPr sz="1666">
              <a:solidFill>
                <a:srgbClr val="0B5394"/>
              </a:solidFill>
            </a:endParaRPr>
          </a:p>
          <a:p>
            <a:pPr marL="321457" lvl="0" indent="-266493" algn="l" rtl="0">
              <a:lnSpc>
                <a:spcPct val="100000"/>
              </a:lnSpc>
              <a:spcBef>
                <a:spcPts val="0"/>
              </a:spcBef>
              <a:spcAft>
                <a:spcPts val="0"/>
              </a:spcAft>
              <a:buClr>
                <a:srgbClr val="0B5394"/>
              </a:buClr>
              <a:buSzPts val="2200"/>
              <a:buChar char="★"/>
            </a:pPr>
            <a:r>
              <a:rPr lang="en-US" sz="1666" u="sng">
                <a:solidFill>
                  <a:srgbClr val="0B5394"/>
                </a:solidFill>
                <a:hlinkClick r:id="rId7">
                  <a:extLst>
                    <a:ext uri="{A12FA001-AC4F-418D-AE19-62706E023703}">
                      <ahyp:hlinkClr xmlns:ahyp="http://schemas.microsoft.com/office/drawing/2018/hyperlinkcolor" val="tx"/>
                    </a:ext>
                  </a:extLst>
                </a:hlinkClick>
              </a:rPr>
              <a:t>www.gsa.gov/schedule</a:t>
            </a:r>
            <a:endParaRPr sz="1666">
              <a:solidFill>
                <a:srgbClr val="0B5394"/>
              </a:solidFill>
            </a:endParaRPr>
          </a:p>
          <a:p>
            <a:pPr marL="321457" lvl="0" indent="-266493" algn="l" rtl="0">
              <a:lnSpc>
                <a:spcPct val="100000"/>
              </a:lnSpc>
              <a:spcBef>
                <a:spcPts val="0"/>
              </a:spcBef>
              <a:spcAft>
                <a:spcPts val="0"/>
              </a:spcAft>
              <a:buClr>
                <a:srgbClr val="0B5394"/>
              </a:buClr>
              <a:buSzPts val="2200"/>
              <a:buChar char="★"/>
            </a:pPr>
            <a:r>
              <a:rPr lang="en-US" sz="1666" u="sng">
                <a:solidFill>
                  <a:srgbClr val="0B5394"/>
                </a:solidFill>
                <a:hlinkClick r:id="rId8">
                  <a:extLst>
                    <a:ext uri="{A12FA001-AC4F-418D-AE19-62706E023703}">
                      <ahyp:hlinkClr xmlns:ahyp="http://schemas.microsoft.com/office/drawing/2018/hyperlinkcolor" val="tx"/>
                    </a:ext>
                  </a:extLst>
                </a:hlinkClick>
              </a:rPr>
              <a:t>www.gsa.gov/events</a:t>
            </a:r>
            <a:endParaRPr sz="1666">
              <a:solidFill>
                <a:srgbClr val="0B5394"/>
              </a:solidFill>
            </a:endParaRPr>
          </a:p>
          <a:p>
            <a:pPr marL="321457" lvl="0" indent="-266493" algn="l" rtl="0">
              <a:lnSpc>
                <a:spcPct val="100000"/>
              </a:lnSpc>
              <a:spcBef>
                <a:spcPts val="0"/>
              </a:spcBef>
              <a:spcAft>
                <a:spcPts val="0"/>
              </a:spcAft>
              <a:buClr>
                <a:srgbClr val="0B5394"/>
              </a:buClr>
              <a:buSzPts val="2200"/>
              <a:buChar char="★"/>
            </a:pPr>
            <a:r>
              <a:rPr lang="en-US" sz="1666" u="sng">
                <a:solidFill>
                  <a:srgbClr val="0B5394"/>
                </a:solidFill>
                <a:hlinkClick r:id="rId9">
                  <a:extLst>
                    <a:ext uri="{A12FA001-AC4F-418D-AE19-62706E023703}">
                      <ahyp:hlinkClr xmlns:ahyp="http://schemas.microsoft.com/office/drawing/2018/hyperlinkcolor" val="tx"/>
                    </a:ext>
                  </a:extLst>
                </a:hlinkClick>
              </a:rPr>
              <a:t>www.gsa.gov/smallbizresources</a:t>
            </a:r>
            <a:endParaRPr sz="1666">
              <a:solidFill>
                <a:srgbClr val="0B5394"/>
              </a:solidFill>
            </a:endParaRPr>
          </a:p>
          <a:p>
            <a:pPr marL="321457" lvl="0" indent="-266493" algn="l" rtl="0">
              <a:lnSpc>
                <a:spcPct val="100000"/>
              </a:lnSpc>
              <a:spcBef>
                <a:spcPts val="0"/>
              </a:spcBef>
              <a:spcAft>
                <a:spcPts val="0"/>
              </a:spcAft>
              <a:buClr>
                <a:srgbClr val="0B5394"/>
              </a:buClr>
              <a:buSzPts val="2200"/>
              <a:buChar char="★"/>
            </a:pPr>
            <a:r>
              <a:rPr lang="en-US" sz="1666" u="sng">
                <a:solidFill>
                  <a:srgbClr val="0B5394"/>
                </a:solidFill>
                <a:hlinkClick r:id="rId10">
                  <a:extLst>
                    <a:ext uri="{A12FA001-AC4F-418D-AE19-62706E023703}">
                      <ahyp:hlinkClr xmlns:ahyp="http://schemas.microsoft.com/office/drawing/2018/hyperlinkcolor" val="tx"/>
                    </a:ext>
                  </a:extLst>
                </a:hlinkClick>
              </a:rPr>
              <a:t>www.aptac-us.org</a:t>
            </a:r>
            <a:r>
              <a:rPr lang="en-US" sz="1666">
                <a:solidFill>
                  <a:srgbClr val="0B5394"/>
                </a:solidFill>
              </a:rPr>
              <a:t> ( now branded as Apex Accelerators)</a:t>
            </a:r>
            <a:endParaRPr sz="1666">
              <a:solidFill>
                <a:srgbClr val="0B5394"/>
              </a:solidFill>
            </a:endParaRPr>
          </a:p>
          <a:p>
            <a:pPr marL="0" lvl="0" indent="0" algn="l" rtl="0">
              <a:lnSpc>
                <a:spcPct val="100000"/>
              </a:lnSpc>
              <a:spcBef>
                <a:spcPts val="281"/>
              </a:spcBef>
              <a:spcAft>
                <a:spcPts val="0"/>
              </a:spcAft>
              <a:buSzPts val="2000"/>
              <a:buNone/>
            </a:pPr>
            <a:endParaRPr sz="1266"/>
          </a:p>
          <a:p>
            <a:pPr marL="0" lvl="0" indent="0" algn="l" rtl="0">
              <a:lnSpc>
                <a:spcPct val="100000"/>
              </a:lnSpc>
              <a:spcBef>
                <a:spcPts val="281"/>
              </a:spcBef>
              <a:spcAft>
                <a:spcPts val="0"/>
              </a:spcAft>
              <a:buSzPts val="2000"/>
              <a:buNone/>
            </a:pPr>
            <a:endParaRPr sz="1266"/>
          </a:p>
          <a:p>
            <a:pPr marL="0" lvl="0" indent="0" algn="l" rtl="0">
              <a:lnSpc>
                <a:spcPct val="100000"/>
              </a:lnSpc>
              <a:spcBef>
                <a:spcPts val="281"/>
              </a:spcBef>
              <a:spcAft>
                <a:spcPts val="0"/>
              </a:spcAft>
              <a:buSzPts val="2000"/>
              <a:buNone/>
            </a:pPr>
            <a:endParaRPr sz="1266"/>
          </a:p>
          <a:p>
            <a:pPr marL="0" lvl="0" indent="0" algn="l" rtl="0">
              <a:lnSpc>
                <a:spcPct val="100000"/>
              </a:lnSpc>
              <a:spcBef>
                <a:spcPts val="281"/>
              </a:spcBef>
              <a:spcAft>
                <a:spcPts val="0"/>
              </a:spcAft>
              <a:buSzPts val="2000"/>
              <a:buNone/>
            </a:pPr>
            <a:endParaRPr sz="1266"/>
          </a:p>
          <a:p>
            <a:pPr marL="0" lvl="0" indent="0" algn="ctr" rtl="0">
              <a:lnSpc>
                <a:spcPct val="100000"/>
              </a:lnSpc>
              <a:spcBef>
                <a:spcPts val="281"/>
              </a:spcBef>
              <a:spcAft>
                <a:spcPts val="0"/>
              </a:spcAft>
              <a:buSzPts val="2000"/>
              <a:buNone/>
            </a:pPr>
            <a:r>
              <a:rPr lang="en-US" sz="1266"/>
              <a:t> </a:t>
            </a:r>
            <a:r>
              <a:rPr lang="en-US" sz="1547" b="1"/>
              <a:t>Thank You </a:t>
            </a:r>
            <a:endParaRPr sz="1547" b="1"/>
          </a:p>
          <a:p>
            <a:pPr marL="0" lvl="0" indent="0" algn="ctr" rtl="0">
              <a:lnSpc>
                <a:spcPct val="100000"/>
              </a:lnSpc>
              <a:spcBef>
                <a:spcPts val="281"/>
              </a:spcBef>
              <a:spcAft>
                <a:spcPts val="0"/>
              </a:spcAft>
              <a:buSzPts val="2000"/>
              <a:buNone/>
            </a:pPr>
            <a:endParaRPr sz="1617">
              <a:solidFill>
                <a:srgbClr val="434343"/>
              </a:solidFill>
            </a:endParaRPr>
          </a:p>
          <a:p>
            <a:pPr marL="0" lvl="0" indent="0" algn="ctr" rtl="0">
              <a:lnSpc>
                <a:spcPct val="100000"/>
              </a:lnSpc>
              <a:spcBef>
                <a:spcPts val="281"/>
              </a:spcBef>
              <a:spcAft>
                <a:spcPts val="0"/>
              </a:spcAft>
              <a:buSzPts val="2000"/>
              <a:buNone/>
            </a:pPr>
            <a:endParaRPr sz="1617">
              <a:solidFill>
                <a:srgbClr val="434343"/>
              </a:solidFill>
            </a:endParaRPr>
          </a:p>
          <a:p>
            <a:pPr marL="0" lvl="0" indent="0" algn="ctr" rtl="0">
              <a:lnSpc>
                <a:spcPct val="100000"/>
              </a:lnSpc>
              <a:spcBef>
                <a:spcPts val="281"/>
              </a:spcBef>
              <a:spcAft>
                <a:spcPts val="0"/>
              </a:spcAft>
              <a:buSzPts val="2000"/>
              <a:buNone/>
            </a:pPr>
            <a:endParaRPr sz="1617">
              <a:solidFill>
                <a:srgbClr val="434343"/>
              </a:solidFill>
            </a:endParaRPr>
          </a:p>
          <a:p>
            <a:pPr marL="0" lvl="0" indent="0" algn="ctr" rtl="0">
              <a:lnSpc>
                <a:spcPct val="100000"/>
              </a:lnSpc>
              <a:spcBef>
                <a:spcPts val="281"/>
              </a:spcBef>
              <a:spcAft>
                <a:spcPts val="0"/>
              </a:spcAft>
              <a:buSzPts val="2000"/>
              <a:buNone/>
            </a:pPr>
            <a:endParaRPr sz="1617">
              <a:solidFill>
                <a:srgbClr val="434343"/>
              </a:solidFill>
            </a:endParaRPr>
          </a:p>
          <a:p>
            <a:pPr marL="0" lvl="0" indent="0" algn="ctr" rtl="0">
              <a:lnSpc>
                <a:spcPct val="100000"/>
              </a:lnSpc>
              <a:spcBef>
                <a:spcPts val="281"/>
              </a:spcBef>
              <a:spcAft>
                <a:spcPts val="0"/>
              </a:spcAft>
              <a:buSzPts val="2000"/>
              <a:buNone/>
            </a:pPr>
            <a:endParaRPr sz="1617">
              <a:solidFill>
                <a:srgbClr val="434343"/>
              </a:solidFill>
            </a:endParaRPr>
          </a:p>
          <a:p>
            <a:pPr marL="0" lvl="0" indent="0" algn="ctr" rtl="0">
              <a:lnSpc>
                <a:spcPct val="100000"/>
              </a:lnSpc>
              <a:spcBef>
                <a:spcPts val="281"/>
              </a:spcBef>
              <a:spcAft>
                <a:spcPts val="0"/>
              </a:spcAft>
              <a:buSzPts val="2000"/>
              <a:buNone/>
            </a:pPr>
            <a:endParaRPr sz="1617">
              <a:solidFill>
                <a:srgbClr val="434343"/>
              </a:solidFill>
            </a:endParaRPr>
          </a:p>
          <a:p>
            <a:pPr marL="0" lvl="0" indent="0" algn="ctr" rtl="0">
              <a:lnSpc>
                <a:spcPct val="100000"/>
              </a:lnSpc>
              <a:spcBef>
                <a:spcPts val="281"/>
              </a:spcBef>
              <a:spcAft>
                <a:spcPts val="0"/>
              </a:spcAft>
              <a:buSzPts val="2000"/>
              <a:buNone/>
            </a:pPr>
            <a:endParaRPr sz="1617">
              <a:solidFill>
                <a:srgbClr val="434343"/>
              </a:solidFill>
            </a:endParaRPr>
          </a:p>
          <a:p>
            <a:pPr marL="0" lvl="0" indent="0" algn="ctr" rtl="0">
              <a:lnSpc>
                <a:spcPct val="100000"/>
              </a:lnSpc>
              <a:spcBef>
                <a:spcPts val="281"/>
              </a:spcBef>
              <a:spcAft>
                <a:spcPts val="0"/>
              </a:spcAft>
              <a:buSzPts val="2000"/>
              <a:buNone/>
            </a:pPr>
            <a:endParaRPr sz="1617">
              <a:solidFill>
                <a:srgbClr val="434343"/>
              </a:solidFill>
            </a:endParaRPr>
          </a:p>
        </p:txBody>
      </p:sp>
      <p:sp>
        <p:nvSpPr>
          <p:cNvPr id="271" name="Google Shape;271;p40"/>
          <p:cNvSpPr txBox="1">
            <a:spLocks noGrp="1"/>
          </p:cNvSpPr>
          <p:nvPr>
            <p:ph type="title" idx="4294967295"/>
          </p:nvPr>
        </p:nvSpPr>
        <p:spPr>
          <a:xfrm>
            <a:off x="5965031" y="4661297"/>
            <a:ext cx="1339453" cy="34277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chemeClr val="lt1"/>
                </a:solidFill>
                <a:effectLst/>
                <a:uLnTx/>
                <a:uFillTx/>
                <a:latin typeface="Arial"/>
                <a:ea typeface="Arial"/>
                <a:cs typeface="Arial"/>
                <a:sym typeface="Arial"/>
              </a:rPr>
              <a:t>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a:extLst>
              <a:ext uri="{C183D7F6-B498-43B3-948B-1728B52AA6E4}">
                <adec:decorative xmlns:adec="http://schemas.microsoft.com/office/drawing/2017/decorative" val="1"/>
              </a:ext>
            </a:extLst>
          </p:cNvPr>
          <p:cNvSpPr/>
          <p:nvPr/>
        </p:nvSpPr>
        <p:spPr>
          <a:xfrm>
            <a:off x="1357313" y="0"/>
            <a:ext cx="6429375" cy="4500563"/>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None/>
            </a:pPr>
            <a:endParaRPr sz="1687" b="0" i="0" u="none" strike="noStrike" cap="none">
              <a:solidFill>
                <a:schemeClr val="dk1"/>
              </a:solidFill>
              <a:latin typeface="Arial"/>
              <a:ea typeface="Arial"/>
              <a:cs typeface="Arial"/>
              <a:sym typeface="Arial"/>
            </a:endParaRPr>
          </a:p>
        </p:txBody>
      </p:sp>
      <p:pic>
        <p:nvPicPr>
          <p:cNvPr id="277" name="Google Shape;277;p41" descr="HiRez4inchGSAStarMarkRGB.jpg&#10;GSA Starmark"/>
          <p:cNvPicPr preferRelativeResize="0"/>
          <p:nvPr/>
        </p:nvPicPr>
        <p:blipFill rotWithShape="1">
          <a:blip r:embed="rId3">
            <a:alphaModFix/>
          </a:blip>
          <a:srcRect/>
          <a:stretch/>
        </p:blipFill>
        <p:spPr>
          <a:xfrm>
            <a:off x="3607594" y="1607344"/>
            <a:ext cx="2136428" cy="1928813"/>
          </a:xfrm>
          <a:prstGeom prst="rect">
            <a:avLst/>
          </a:prstGeom>
          <a:noFill/>
          <a:ln>
            <a:noFill/>
          </a:ln>
        </p:spPr>
      </p:pic>
      <p:sp>
        <p:nvSpPr>
          <p:cNvPr id="2" name="Title 1">
            <a:extLst>
              <a:ext uri="{FF2B5EF4-FFF2-40B4-BE49-F238E27FC236}">
                <a16:creationId xmlns:a16="http://schemas.microsoft.com/office/drawing/2014/main" id="{A47E53A5-2F3E-ACD9-2E3C-D207CBCDCE58}"/>
              </a:ext>
            </a:extLst>
          </p:cNvPr>
          <p:cNvSpPr>
            <a:spLocks noGrp="1"/>
          </p:cNvSpPr>
          <p:nvPr>
            <p:ph type="title" idx="4294967295"/>
          </p:nvPr>
        </p:nvSpPr>
        <p:spPr>
          <a:xfrm>
            <a:off x="628650" y="274638"/>
            <a:ext cx="7886700" cy="993775"/>
          </a:xfrm>
          <a:prstGeom prst="rect">
            <a:avLst/>
          </a:prstGeom>
        </p:spPr>
        <p:txBody>
          <a:bodyPr/>
          <a:lstStyle/>
          <a:p>
            <a:pPr algn="ctr"/>
            <a:r>
              <a:rPr lang="en-US" dirty="0">
                <a:solidFill>
                  <a:schemeClr val="bg1"/>
                </a:solidFill>
              </a:rPr>
              <a:t>GSA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sldNum" idx="12"/>
          </p:nvPr>
        </p:nvSpPr>
        <p:spPr>
          <a:xfrm>
            <a:off x="5965031" y="4661297"/>
            <a:ext cx="1339453" cy="34267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83" name="Google Shape;83;p15"/>
          <p:cNvSpPr txBox="1">
            <a:spLocks noGrp="1"/>
          </p:cNvSpPr>
          <p:nvPr>
            <p:ph type="title" idx="4294967295"/>
          </p:nvPr>
        </p:nvSpPr>
        <p:spPr>
          <a:xfrm>
            <a:off x="1793742" y="1776850"/>
            <a:ext cx="5391000" cy="12843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Understanding</a:t>
            </a:r>
            <a:r>
              <a:rPr kumimoji="0" lang="en-US" sz="2500" b="0" i="0" u="none" strike="noStrike" kern="0" cap="none" spc="0" normalizeH="0" baseline="0" noProof="0" dirty="0">
                <a:ln>
                  <a:noFill/>
                </a:ln>
                <a:solidFill>
                  <a:srgbClr val="0B5394"/>
                </a:solidFill>
                <a:effectLst/>
                <a:uLnTx/>
                <a:uFillTx/>
                <a:latin typeface="Arial"/>
                <a:ea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434343"/>
                </a:solidFill>
                <a:effectLst/>
                <a:uLnTx/>
                <a:uFillTx/>
                <a:latin typeface="Arial"/>
                <a:ea typeface="Arial"/>
                <a:cs typeface="Arial"/>
                <a:sym typeface="Arial"/>
              </a:rPr>
              <a:t>the GSA Multiple Award Schedule (MAS) </a:t>
            </a:r>
            <a:endParaRPr kumimoji="0" lang="en-US" sz="25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a:spLocks noGrp="1"/>
          </p:cNvSpPr>
          <p:nvPr>
            <p:ph type="title" idx="4294967295"/>
          </p:nvPr>
        </p:nvSpPr>
        <p:spPr>
          <a:xfrm>
            <a:off x="1838400" y="513457"/>
            <a:ext cx="5462736" cy="68535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What is a GSA Multiple Award Schedule?</a:t>
            </a:r>
          </a:p>
        </p:txBody>
      </p:sp>
      <p:sp>
        <p:nvSpPr>
          <p:cNvPr id="89" name="Google Shape;89;p16"/>
          <p:cNvSpPr/>
          <p:nvPr/>
        </p:nvSpPr>
        <p:spPr>
          <a:xfrm>
            <a:off x="1838400" y="1370707"/>
            <a:ext cx="5464969" cy="3086324"/>
          </a:xfrm>
          <a:prstGeom prst="rect">
            <a:avLst/>
          </a:prstGeom>
          <a:noFill/>
          <a:ln>
            <a:noFill/>
          </a:ln>
        </p:spPr>
        <p:txBody>
          <a:bodyPr spcFirstLastPara="1" wrap="square" lIns="64275" tIns="32125" rIns="64275" bIns="32125" anchor="t" anchorCtr="0">
            <a:noAutofit/>
          </a:bodyPr>
          <a:lstStyle/>
          <a:p>
            <a:pPr marL="241093" marR="0" lvl="0" indent="0" algn="l" rtl="0">
              <a:lnSpc>
                <a:spcPct val="100000"/>
              </a:lnSpc>
              <a:spcBef>
                <a:spcPts val="0"/>
              </a:spcBef>
              <a:spcAft>
                <a:spcPts val="0"/>
              </a:spcAft>
              <a:buNone/>
            </a:pPr>
            <a:r>
              <a:rPr lang="en-US" sz="1506" b="0" i="0" u="none" strike="noStrike" cap="none">
                <a:solidFill>
                  <a:srgbClr val="0B5394"/>
                </a:solidFill>
                <a:latin typeface="Arial"/>
                <a:ea typeface="Arial"/>
                <a:cs typeface="Arial"/>
                <a:sym typeface="Arial"/>
              </a:rPr>
              <a:t>GSA establishes long-term, governmentwide contracts with commercial firms to provide ordering activities with access to a wide variety of commercial supplies or services.</a:t>
            </a:r>
            <a:endParaRPr sz="1506" b="0" i="0" u="none" strike="noStrike" cap="none">
              <a:solidFill>
                <a:srgbClr val="0B5394"/>
              </a:solidFill>
              <a:latin typeface="Arial"/>
              <a:ea typeface="Arial"/>
              <a:cs typeface="Arial"/>
              <a:sym typeface="Arial"/>
            </a:endParaRPr>
          </a:p>
          <a:p>
            <a:pPr marL="241093" marR="0" lvl="0" indent="0" algn="l" rtl="0">
              <a:lnSpc>
                <a:spcPct val="100000"/>
              </a:lnSpc>
              <a:spcBef>
                <a:spcPts val="0"/>
              </a:spcBef>
              <a:spcAft>
                <a:spcPts val="0"/>
              </a:spcAft>
              <a:buNone/>
            </a:pPr>
            <a:endParaRPr sz="1506" b="0" i="0" u="none" strike="noStrike" cap="none">
              <a:solidFill>
                <a:srgbClr val="0B5394"/>
              </a:solidFill>
              <a:latin typeface="Arial"/>
              <a:ea typeface="Arial"/>
              <a:cs typeface="Arial"/>
              <a:sym typeface="Arial"/>
            </a:endParaRPr>
          </a:p>
          <a:p>
            <a:pPr marL="321457" marR="0" lvl="0" indent="-256372" algn="l" rtl="0">
              <a:lnSpc>
                <a:spcPct val="100000"/>
              </a:lnSpc>
              <a:spcBef>
                <a:spcPts val="0"/>
              </a:spcBef>
              <a:spcAft>
                <a:spcPts val="0"/>
              </a:spcAft>
              <a:buClr>
                <a:srgbClr val="0B5394"/>
              </a:buClr>
              <a:buSzPts val="2100"/>
              <a:buFont typeface="Arial"/>
              <a:buChar char="●"/>
            </a:pPr>
            <a:r>
              <a:rPr lang="en-US" sz="1506" b="0" i="0" u="none" strike="noStrike" cap="none">
                <a:solidFill>
                  <a:srgbClr val="0B5394"/>
                </a:solidFill>
                <a:latin typeface="Arial"/>
                <a:ea typeface="Arial"/>
                <a:cs typeface="Arial"/>
                <a:sym typeface="Arial"/>
              </a:rPr>
              <a:t>Multiple Award IDIQ (5-year award, three 5-year options)</a:t>
            </a:r>
            <a:endParaRPr sz="1506" b="0" i="0" u="none" strike="noStrike" cap="none">
              <a:solidFill>
                <a:srgbClr val="0B5394"/>
              </a:solidFill>
              <a:latin typeface="Arial"/>
              <a:ea typeface="Arial"/>
              <a:cs typeface="Arial"/>
              <a:sym typeface="Arial"/>
            </a:endParaRPr>
          </a:p>
          <a:p>
            <a:pPr marL="321457" marR="0" lvl="0" indent="-256372" algn="l" rtl="0">
              <a:lnSpc>
                <a:spcPct val="100000"/>
              </a:lnSpc>
              <a:spcBef>
                <a:spcPts val="0"/>
              </a:spcBef>
              <a:spcAft>
                <a:spcPts val="0"/>
              </a:spcAft>
              <a:buClr>
                <a:srgbClr val="0B5394"/>
              </a:buClr>
              <a:buSzPts val="2100"/>
              <a:buFont typeface="Arial"/>
              <a:buChar char="●"/>
            </a:pPr>
            <a:r>
              <a:rPr lang="en-US" sz="1506" b="0" i="0" u="none" strike="noStrike" cap="none">
                <a:solidFill>
                  <a:srgbClr val="0B5394"/>
                </a:solidFill>
                <a:latin typeface="Arial"/>
                <a:ea typeface="Arial"/>
                <a:cs typeface="Arial"/>
                <a:sym typeface="Arial"/>
              </a:rPr>
              <a:t>Fixed Price EPA (Economic Price Adjustment)</a:t>
            </a:r>
            <a:endParaRPr sz="1506" b="0" i="0" u="none" strike="noStrike" cap="none">
              <a:solidFill>
                <a:srgbClr val="0B5394"/>
              </a:solidFill>
              <a:latin typeface="Arial"/>
              <a:ea typeface="Arial"/>
              <a:cs typeface="Arial"/>
              <a:sym typeface="Arial"/>
            </a:endParaRPr>
          </a:p>
          <a:p>
            <a:pPr marL="321457" marR="0" lvl="0" indent="-256372" algn="l" rtl="0">
              <a:lnSpc>
                <a:spcPct val="100000"/>
              </a:lnSpc>
              <a:spcBef>
                <a:spcPts val="0"/>
              </a:spcBef>
              <a:spcAft>
                <a:spcPts val="0"/>
              </a:spcAft>
              <a:buClr>
                <a:srgbClr val="0B5394"/>
              </a:buClr>
              <a:buSzPts val="2100"/>
              <a:buFont typeface="Arial"/>
              <a:buChar char="●"/>
            </a:pPr>
            <a:r>
              <a:rPr lang="en-US" sz="1506" b="0" i="0" u="none" strike="noStrike" cap="none">
                <a:solidFill>
                  <a:srgbClr val="0B5394"/>
                </a:solidFill>
                <a:latin typeface="Arial"/>
                <a:ea typeface="Arial"/>
                <a:cs typeface="Arial"/>
                <a:sym typeface="Arial"/>
              </a:rPr>
              <a:t>Fair and reasonable pricing</a:t>
            </a:r>
            <a:endParaRPr sz="1506" b="0" i="0" u="none" strike="noStrike" cap="none">
              <a:solidFill>
                <a:srgbClr val="0B5394"/>
              </a:solidFill>
              <a:latin typeface="Arial"/>
              <a:ea typeface="Arial"/>
              <a:cs typeface="Arial"/>
              <a:sym typeface="Arial"/>
            </a:endParaRPr>
          </a:p>
          <a:p>
            <a:pPr marL="321457" marR="0" lvl="0" indent="-256372" algn="l" rtl="0">
              <a:lnSpc>
                <a:spcPct val="100000"/>
              </a:lnSpc>
              <a:spcBef>
                <a:spcPts val="0"/>
              </a:spcBef>
              <a:spcAft>
                <a:spcPts val="0"/>
              </a:spcAft>
              <a:buClr>
                <a:srgbClr val="0B5394"/>
              </a:buClr>
              <a:buSzPts val="2100"/>
              <a:buFont typeface="Arial"/>
              <a:buChar char="●"/>
            </a:pPr>
            <a:r>
              <a:rPr lang="en-US" sz="1506" b="0" i="0" u="none" strike="noStrike" cap="none">
                <a:solidFill>
                  <a:srgbClr val="0B5394"/>
                </a:solidFill>
                <a:latin typeface="Arial"/>
                <a:ea typeface="Arial"/>
                <a:cs typeface="Arial"/>
                <a:sym typeface="Arial"/>
              </a:rPr>
              <a:t>Price reductions may be applied at the order level</a:t>
            </a:r>
            <a:endParaRPr sz="1506" b="0" i="0" u="none" strike="noStrike" cap="none">
              <a:solidFill>
                <a:srgbClr val="0B5394"/>
              </a:solidFill>
              <a:latin typeface="Arial"/>
              <a:ea typeface="Arial"/>
              <a:cs typeface="Arial"/>
              <a:sym typeface="Arial"/>
            </a:endParaRPr>
          </a:p>
          <a:p>
            <a:pPr marL="321457" marR="0" lvl="0" indent="-256372" algn="l" rtl="0">
              <a:lnSpc>
                <a:spcPct val="100000"/>
              </a:lnSpc>
              <a:spcBef>
                <a:spcPts val="0"/>
              </a:spcBef>
              <a:spcAft>
                <a:spcPts val="0"/>
              </a:spcAft>
              <a:buClr>
                <a:srgbClr val="0B5394"/>
              </a:buClr>
              <a:buSzPts val="2100"/>
              <a:buFont typeface="Arial"/>
              <a:buChar char="●"/>
            </a:pPr>
            <a:r>
              <a:rPr lang="en-US" sz="1506" b="0" i="0" u="none" strike="noStrike" cap="none">
                <a:solidFill>
                  <a:srgbClr val="0B5394"/>
                </a:solidFill>
                <a:latin typeface="Arial"/>
                <a:ea typeface="Arial"/>
                <a:cs typeface="Arial"/>
                <a:sym typeface="Arial"/>
              </a:rPr>
              <a:t>Performance requirements established at the order level</a:t>
            </a:r>
            <a:endParaRPr sz="1506" b="0" i="0" u="none" strike="noStrike" cap="none">
              <a:solidFill>
                <a:srgbClr val="0B5394"/>
              </a:solidFill>
              <a:latin typeface="Arial"/>
              <a:ea typeface="Arial"/>
              <a:cs typeface="Arial"/>
              <a:sym typeface="Arial"/>
            </a:endParaRPr>
          </a:p>
          <a:p>
            <a:pPr marL="241093" marR="0" lvl="0" indent="0" algn="l" rtl="0">
              <a:lnSpc>
                <a:spcPct val="100000"/>
              </a:lnSpc>
              <a:spcBef>
                <a:spcPts val="0"/>
              </a:spcBef>
              <a:spcAft>
                <a:spcPts val="0"/>
              </a:spcAft>
              <a:buNone/>
            </a:pPr>
            <a:endParaRPr sz="1406" b="0" i="0" u="none" strike="noStrike" cap="none">
              <a:solidFill>
                <a:schemeClr val="dk1"/>
              </a:solidFill>
              <a:latin typeface="Arial"/>
              <a:ea typeface="Arial"/>
              <a:cs typeface="Arial"/>
              <a:sym typeface="Arial"/>
            </a:endParaRPr>
          </a:p>
        </p:txBody>
      </p:sp>
      <p:sp>
        <p:nvSpPr>
          <p:cNvPr id="90" name="Google Shape;90;p16"/>
          <p:cNvSpPr txBox="1">
            <a:spLocks noGrp="1"/>
          </p:cNvSpPr>
          <p:nvPr>
            <p:ph type="sldNum" idx="12"/>
          </p:nvPr>
        </p:nvSpPr>
        <p:spPr>
          <a:xfrm>
            <a:off x="5965031" y="4661297"/>
            <a:ext cx="1339453" cy="34267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a:spLocks noGrp="1"/>
          </p:cNvSpPr>
          <p:nvPr>
            <p:ph type="title" idx="4294967295"/>
          </p:nvPr>
        </p:nvSpPr>
        <p:spPr>
          <a:xfrm>
            <a:off x="1840654" y="172061"/>
            <a:ext cx="5462700" cy="685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9" b="1" i="0" u="none" strike="noStrike" kern="0" cap="none" spc="0" normalizeH="0" baseline="0" noProof="0" dirty="0">
                <a:ln>
                  <a:noFill/>
                </a:ln>
                <a:solidFill>
                  <a:srgbClr val="0B5394"/>
                </a:solidFill>
                <a:effectLst/>
                <a:uLnTx/>
                <a:uFillTx/>
                <a:latin typeface="Arial"/>
                <a:ea typeface="Arial"/>
                <a:cs typeface="Arial"/>
                <a:sym typeface="Arial"/>
              </a:rPr>
              <a:t>O</a:t>
            </a: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rganized into 12 Large Categories</a:t>
            </a:r>
            <a:r>
              <a:rPr kumimoji="0" lang="en-US" sz="2500" b="1" i="0" u="none" strike="noStrike" kern="0" cap="none" spc="0" normalizeH="0" baseline="0" noProof="0" dirty="0">
                <a:ln>
                  <a:noFill/>
                </a:ln>
                <a:solidFill>
                  <a:srgbClr val="005087"/>
                </a:solidFill>
                <a:effectLst/>
                <a:uLnTx/>
                <a:uFillTx/>
                <a:latin typeface="Arial"/>
                <a:ea typeface="Arial"/>
                <a:cs typeface="Arial"/>
                <a:sym typeface="Arial"/>
              </a:rPr>
              <a:t> </a:t>
            </a:r>
            <a:endParaRPr kumimoji="0" lang="en-US" sz="25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7" name="Google Shape;97;p17"/>
          <p:cNvSpPr txBox="1">
            <a:spLocks noGrp="1"/>
          </p:cNvSpPr>
          <p:nvPr>
            <p:ph type="sldNum" idx="12"/>
          </p:nvPr>
        </p:nvSpPr>
        <p:spPr>
          <a:xfrm>
            <a:off x="5965031" y="4661297"/>
            <a:ext cx="1339453" cy="34267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pic>
        <p:nvPicPr>
          <p:cNvPr id="98" name="Google Shape;98;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00191" y="928627"/>
            <a:ext cx="5625703" cy="3357896"/>
          </a:xfrm>
          <a:prstGeom prst="rect">
            <a:avLst/>
          </a:prstGeom>
          <a:noFill/>
          <a:ln>
            <a:noFill/>
          </a:ln>
        </p:spPr>
      </p:pic>
      <p:cxnSp>
        <p:nvCxnSpPr>
          <p:cNvPr id="99" name="Google Shape;99;p17" descr="red arrow"/>
          <p:cNvCxnSpPr/>
          <p:nvPr/>
        </p:nvCxnSpPr>
        <p:spPr>
          <a:xfrm flipH="1">
            <a:off x="5330039" y="1790701"/>
            <a:ext cx="426094" cy="581977"/>
          </a:xfrm>
          <a:prstGeom prst="straightConnector1">
            <a:avLst/>
          </a:prstGeom>
          <a:noFill/>
          <a:ln w="38100" cap="flat" cmpd="sng">
            <a:solidFill>
              <a:srgbClr val="85200C"/>
            </a:solidFill>
            <a:prstDash val="solid"/>
            <a:round/>
            <a:headEnd type="none" w="sm" len="sm"/>
            <a:tailEnd type="triangle" w="med" len="med"/>
          </a:ln>
        </p:spPr>
      </p:cxnSp>
      <p:cxnSp>
        <p:nvCxnSpPr>
          <p:cNvPr id="100" name="Google Shape;100;p17" descr="red arrow"/>
          <p:cNvCxnSpPr/>
          <p:nvPr/>
        </p:nvCxnSpPr>
        <p:spPr>
          <a:xfrm>
            <a:off x="2756408" y="830628"/>
            <a:ext cx="550758" cy="415547"/>
          </a:xfrm>
          <a:prstGeom prst="straightConnector1">
            <a:avLst/>
          </a:prstGeom>
          <a:noFill/>
          <a:ln w="38100" cap="flat" cmpd="sng">
            <a:solidFill>
              <a:srgbClr val="85200C"/>
            </a:solidFill>
            <a:prstDash val="solid"/>
            <a:round/>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8"/>
          <p:cNvSpPr txBox="1">
            <a:spLocks noGrp="1"/>
          </p:cNvSpPr>
          <p:nvPr>
            <p:ph type="sldNum" idx="12"/>
          </p:nvPr>
        </p:nvSpPr>
        <p:spPr>
          <a:xfrm>
            <a:off x="5965031" y="4661297"/>
            <a:ext cx="1339453" cy="34267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107" name="Google Shape;107;p18"/>
          <p:cNvSpPr txBox="1"/>
          <p:nvPr/>
        </p:nvSpPr>
        <p:spPr>
          <a:xfrm>
            <a:off x="1838400" y="988400"/>
            <a:ext cx="2135100" cy="4000500"/>
          </a:xfrm>
          <a:prstGeom prst="rect">
            <a:avLst/>
          </a:prstGeom>
          <a:noFill/>
          <a:ln>
            <a:noFill/>
          </a:ln>
        </p:spPr>
        <p:txBody>
          <a:bodyPr spcFirstLastPara="1" wrap="square" lIns="64275" tIns="64275" rIns="64275" bIns="64275" anchor="t" anchorCtr="0">
            <a:spAutoFit/>
          </a:bodyPr>
          <a:lstStyle/>
          <a:p>
            <a:pPr marL="0" marR="0" lvl="0" indent="0" algn="l" rtl="0">
              <a:lnSpc>
                <a:spcPct val="100000"/>
              </a:lnSpc>
              <a:spcBef>
                <a:spcPts val="0"/>
              </a:spcBef>
              <a:spcAft>
                <a:spcPts val="0"/>
              </a:spcAft>
              <a:buNone/>
            </a:pPr>
            <a:r>
              <a:rPr lang="en-US" sz="1617" b="1" i="0" u="none" strike="noStrike" cap="none">
                <a:solidFill>
                  <a:srgbClr val="85200C"/>
                </a:solidFill>
                <a:latin typeface="Arial"/>
                <a:ea typeface="Arial"/>
                <a:cs typeface="Arial"/>
                <a:sym typeface="Arial"/>
              </a:rPr>
              <a:t>Office Management</a:t>
            </a:r>
            <a:endParaRPr sz="1617" b="1" i="0" u="none" strike="noStrike" cap="none">
              <a:solidFill>
                <a:srgbClr val="85200C"/>
              </a:solidFill>
              <a:latin typeface="Arial"/>
              <a:ea typeface="Arial"/>
              <a:cs typeface="Arial"/>
              <a:sym typeface="Arial"/>
            </a:endParaRPr>
          </a:p>
          <a:p>
            <a:pPr marL="0" marR="0" lvl="0" indent="0" algn="l" rtl="0">
              <a:lnSpc>
                <a:spcPct val="100000"/>
              </a:lnSpc>
              <a:spcBef>
                <a:spcPts val="0"/>
              </a:spcBef>
              <a:spcAft>
                <a:spcPts val="0"/>
              </a:spcAft>
              <a:buNone/>
            </a:pPr>
            <a:endParaRPr sz="12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Document Services</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Office Services</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Audio Visual Services</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Mail Management</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Office Management Maintenance and Repair</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Printing and Photographic Equipment</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Office Supplies</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Audio Visual Products</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MediaServices</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MediaProducts</a:t>
            </a:r>
            <a:endParaRPr sz="1066" b="0" i="0" u="none" strike="noStrike" cap="none">
              <a:solidFill>
                <a:schemeClr val="dk1"/>
              </a:solidFill>
              <a:latin typeface="Arial"/>
              <a:ea typeface="Arial"/>
              <a:cs typeface="Arial"/>
              <a:sym typeface="Arial"/>
            </a:endParaRPr>
          </a:p>
          <a:p>
            <a:pPr marL="321457" marR="0" lvl="0" indent="-228392" algn="l" rtl="0">
              <a:lnSpc>
                <a:spcPct val="100000"/>
              </a:lnSpc>
              <a:spcBef>
                <a:spcPts val="0"/>
              </a:spcBef>
              <a:spcAft>
                <a:spcPts val="0"/>
              </a:spcAft>
              <a:buClr>
                <a:schemeClr val="dk1"/>
              </a:buClr>
              <a:buSzPts val="1600"/>
              <a:buFont typeface="Arial"/>
              <a:buChar char="★"/>
            </a:pPr>
            <a:r>
              <a:rPr lang="en-US" sz="1066" b="0" i="0" u="none" strike="noStrike" cap="none">
                <a:solidFill>
                  <a:schemeClr val="dk1"/>
                </a:solidFill>
                <a:latin typeface="Arial"/>
                <a:ea typeface="Arial"/>
                <a:cs typeface="Arial"/>
                <a:sym typeface="Arial"/>
              </a:rPr>
              <a:t>Records Services</a:t>
            </a:r>
            <a:endParaRPr sz="10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66" b="0" i="0" u="none" strike="noStrike" cap="none">
              <a:solidFill>
                <a:schemeClr val="dk1"/>
              </a:solidFill>
              <a:latin typeface="Arial"/>
              <a:ea typeface="Arial"/>
              <a:cs typeface="Arial"/>
              <a:sym typeface="Arial"/>
            </a:endParaRPr>
          </a:p>
        </p:txBody>
      </p:sp>
      <p:sp>
        <p:nvSpPr>
          <p:cNvPr id="108" name="Google Shape;108;p18"/>
          <p:cNvSpPr txBox="1"/>
          <p:nvPr/>
        </p:nvSpPr>
        <p:spPr>
          <a:xfrm>
            <a:off x="4373600" y="988400"/>
            <a:ext cx="2715600" cy="3630300"/>
          </a:xfrm>
          <a:prstGeom prst="rect">
            <a:avLst/>
          </a:prstGeom>
          <a:noFill/>
          <a:ln>
            <a:noFill/>
          </a:ln>
        </p:spPr>
        <p:txBody>
          <a:bodyPr spcFirstLastPara="1" wrap="square" lIns="64275" tIns="64275" rIns="64275" bIns="64275" anchor="t" anchorCtr="0">
            <a:spAutoFit/>
          </a:bodyPr>
          <a:lstStyle/>
          <a:p>
            <a:pPr marL="0" marR="0" lvl="0" indent="0" algn="l" rtl="0">
              <a:lnSpc>
                <a:spcPct val="100000"/>
              </a:lnSpc>
              <a:spcBef>
                <a:spcPts val="0"/>
              </a:spcBef>
              <a:spcAft>
                <a:spcPts val="0"/>
              </a:spcAft>
              <a:buNone/>
            </a:pPr>
            <a:r>
              <a:rPr lang="en-US" sz="1477" b="1" i="0" u="none" strike="noStrike" cap="none">
                <a:solidFill>
                  <a:srgbClr val="85200C"/>
                </a:solidFill>
                <a:latin typeface="Arial"/>
                <a:ea typeface="Arial"/>
                <a:cs typeface="Arial"/>
                <a:sym typeface="Arial"/>
              </a:rPr>
              <a:t>Furniture and Furnishings </a:t>
            </a:r>
            <a:endParaRPr sz="1477" b="1" i="0" u="none" strike="noStrike" cap="none">
              <a:solidFill>
                <a:srgbClr val="85200C"/>
              </a:solidFill>
              <a:latin typeface="Arial"/>
              <a:ea typeface="Arial"/>
              <a:cs typeface="Arial"/>
              <a:sym typeface="Arial"/>
            </a:endParaRPr>
          </a:p>
          <a:p>
            <a:pPr marL="0" marR="0" lvl="0" indent="0" algn="l" rtl="0">
              <a:lnSpc>
                <a:spcPct val="100000"/>
              </a:lnSpc>
              <a:spcBef>
                <a:spcPts val="0"/>
              </a:spcBef>
              <a:spcAft>
                <a:spcPts val="0"/>
              </a:spcAft>
              <a:buNone/>
            </a:pP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Miscellaneous Furniture</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Office Furniture</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Flooring</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Fitness Solutions</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Signs</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Household,Dormitory &amp; Quarters Furniture</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Packaged Furniture</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Healthcare Furniture</a:t>
            </a:r>
            <a:endParaRPr sz="1266" b="0" i="0" u="none" strike="noStrike" cap="none">
              <a:solidFill>
                <a:schemeClr val="dk1"/>
              </a:solidFill>
              <a:latin typeface="Arial"/>
              <a:ea typeface="Arial"/>
              <a:cs typeface="Arial"/>
              <a:sym typeface="Arial"/>
            </a:endParaRPr>
          </a:p>
          <a:p>
            <a:pPr marL="321457" marR="0" lvl="0" indent="-241092" algn="l" rtl="0">
              <a:lnSpc>
                <a:spcPct val="100000"/>
              </a:lnSpc>
              <a:spcBef>
                <a:spcPts val="0"/>
              </a:spcBef>
              <a:spcAft>
                <a:spcPts val="0"/>
              </a:spcAft>
              <a:buClr>
                <a:schemeClr val="dk1"/>
              </a:buClr>
              <a:buSzPts val="1800"/>
              <a:buFont typeface="Arial"/>
              <a:buChar char="★"/>
            </a:pPr>
            <a:r>
              <a:rPr lang="en-US" sz="1266" b="0" i="0" u="none" strike="noStrike" cap="none">
                <a:solidFill>
                  <a:schemeClr val="dk1"/>
                </a:solidFill>
                <a:latin typeface="Arial"/>
                <a:ea typeface="Arial"/>
                <a:cs typeface="Arial"/>
                <a:sym typeface="Arial"/>
              </a:rPr>
              <a:t>Furniture Services</a:t>
            </a:r>
            <a:endParaRPr sz="12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66" b="0" i="0" u="none" strike="noStrike" cap="none">
              <a:solidFill>
                <a:schemeClr val="dk1"/>
              </a:solidFill>
              <a:latin typeface="Arial"/>
              <a:ea typeface="Arial"/>
              <a:cs typeface="Arial"/>
              <a:sym typeface="Arial"/>
            </a:endParaRPr>
          </a:p>
        </p:txBody>
      </p:sp>
      <p:sp>
        <p:nvSpPr>
          <p:cNvPr id="109" name="Google Shape;109;p18"/>
          <p:cNvSpPr>
            <a:spLocks noGrp="1"/>
          </p:cNvSpPr>
          <p:nvPr>
            <p:ph type="title" idx="4294967295"/>
          </p:nvPr>
        </p:nvSpPr>
        <p:spPr>
          <a:xfrm>
            <a:off x="1246950" y="172050"/>
            <a:ext cx="6650100" cy="685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Categories are Divided into Subcategories</a:t>
            </a:r>
            <a:r>
              <a:rPr kumimoji="0" lang="en-US" sz="2109" b="0" i="0" u="none" strike="noStrike" kern="0" cap="none" spc="0" normalizeH="0" baseline="0" noProof="0" dirty="0">
                <a:ln>
                  <a:noFill/>
                </a:ln>
                <a:solidFill>
                  <a:srgbClr val="005087"/>
                </a:solidFill>
                <a:effectLst/>
                <a:uLnTx/>
                <a:uFillTx/>
                <a:latin typeface="Arial"/>
                <a:ea typeface="Arial"/>
                <a:cs typeface="Arial"/>
                <a:sym typeface="Arial"/>
              </a:rPr>
              <a:t> </a:t>
            </a:r>
            <a:endParaRPr kumimoji="0" lang="en-US" sz="843"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115" name="Google Shape;115;p19"/>
          <p:cNvSpPr txBox="1">
            <a:spLocks noGrp="1"/>
          </p:cNvSpPr>
          <p:nvPr>
            <p:ph type="title" idx="4294967295"/>
          </p:nvPr>
        </p:nvSpPr>
        <p:spPr>
          <a:xfrm>
            <a:off x="1830103" y="748150"/>
            <a:ext cx="3216600" cy="5145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NAICS and SINS</a:t>
            </a:r>
          </a:p>
        </p:txBody>
      </p:sp>
      <p:sp>
        <p:nvSpPr>
          <p:cNvPr id="116" name="Google Shape;116;p19"/>
          <p:cNvSpPr txBox="1"/>
          <p:nvPr/>
        </p:nvSpPr>
        <p:spPr>
          <a:xfrm>
            <a:off x="1695023" y="1475508"/>
            <a:ext cx="5391000" cy="2576400"/>
          </a:xfrm>
          <a:prstGeom prst="rect">
            <a:avLst/>
          </a:prstGeom>
          <a:noFill/>
          <a:ln>
            <a:noFill/>
          </a:ln>
        </p:spPr>
        <p:txBody>
          <a:bodyPr spcFirstLastPara="1" wrap="square" lIns="64275" tIns="64275" rIns="64275" bIns="64275" anchor="t" anchorCtr="0">
            <a:spAutoFit/>
          </a:bodyPr>
          <a:lstStyle/>
          <a:p>
            <a:pPr marL="0" marR="0" lvl="0" indent="0" algn="l" rtl="0">
              <a:lnSpc>
                <a:spcPct val="100000"/>
              </a:lnSpc>
              <a:spcBef>
                <a:spcPts val="0"/>
              </a:spcBef>
              <a:spcAft>
                <a:spcPts val="0"/>
              </a:spcAft>
              <a:buNone/>
            </a:pPr>
            <a:r>
              <a:rPr lang="en-US" sz="1766" b="0" i="0" u="none" strike="noStrike" cap="none">
                <a:solidFill>
                  <a:schemeClr val="dk1"/>
                </a:solidFill>
                <a:latin typeface="Arial"/>
                <a:ea typeface="Arial"/>
                <a:cs typeface="Arial"/>
                <a:sym typeface="Arial"/>
              </a:rPr>
              <a:t>A </a:t>
            </a:r>
            <a:r>
              <a:rPr lang="en-US" sz="1766" b="1" i="0" u="none" strike="noStrike" cap="none">
                <a:solidFill>
                  <a:srgbClr val="85200C"/>
                </a:solidFill>
                <a:latin typeface="Arial"/>
                <a:ea typeface="Arial"/>
                <a:cs typeface="Arial"/>
                <a:sym typeface="Arial"/>
              </a:rPr>
              <a:t>NAIC</a:t>
            </a:r>
            <a:r>
              <a:rPr lang="en-US" sz="1766" b="0" i="0" u="none" strike="noStrike" cap="none">
                <a:solidFill>
                  <a:schemeClr val="dk1"/>
                </a:solidFill>
                <a:latin typeface="Arial"/>
                <a:ea typeface="Arial"/>
                <a:cs typeface="Arial"/>
                <a:sym typeface="Arial"/>
              </a:rPr>
              <a:t> Code is a classification within the North American Industry Classification System.</a:t>
            </a:r>
            <a:endParaRPr sz="17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7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766" b="0" i="0" u="none" strike="noStrike" cap="none">
                <a:solidFill>
                  <a:schemeClr val="dk1"/>
                </a:solidFill>
                <a:latin typeface="Arial"/>
                <a:ea typeface="Arial"/>
                <a:cs typeface="Arial"/>
                <a:sym typeface="Arial"/>
              </a:rPr>
              <a:t>A Special Item Number, referred to as a </a:t>
            </a:r>
            <a:r>
              <a:rPr lang="en-US" sz="1766" b="1" i="0" u="none" strike="noStrike" cap="none">
                <a:solidFill>
                  <a:srgbClr val="85200C"/>
                </a:solidFill>
                <a:latin typeface="Arial"/>
                <a:ea typeface="Arial"/>
                <a:cs typeface="Arial"/>
                <a:sym typeface="Arial"/>
              </a:rPr>
              <a:t>SIN</a:t>
            </a:r>
            <a:r>
              <a:rPr lang="en-US" sz="1766" b="0" i="0" u="none" strike="noStrike" cap="none">
                <a:solidFill>
                  <a:schemeClr val="dk1"/>
                </a:solidFill>
                <a:latin typeface="Arial"/>
                <a:ea typeface="Arial"/>
                <a:cs typeface="Arial"/>
                <a:sym typeface="Arial"/>
              </a:rPr>
              <a:t> , is a number that identifies products and services that GSA Schedule contract holders offer to</a:t>
            </a:r>
            <a:endParaRPr sz="17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766" b="0" i="0" u="none" strike="noStrike" cap="none">
                <a:solidFill>
                  <a:schemeClr val="dk1"/>
                </a:solidFill>
                <a:latin typeface="Arial"/>
                <a:ea typeface="Arial"/>
                <a:cs typeface="Arial"/>
                <a:sym typeface="Arial"/>
              </a:rPr>
              <a:t>government buyers through a Schedule contract.</a:t>
            </a:r>
            <a:endParaRPr sz="17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766"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766" b="0" i="0" u="none" strike="noStrike" cap="none">
                <a:solidFill>
                  <a:schemeClr val="dk1"/>
                </a:solidFill>
                <a:latin typeface="Arial"/>
                <a:ea typeface="Arial"/>
                <a:cs typeface="Arial"/>
                <a:sym typeface="Arial"/>
              </a:rPr>
              <a:t>SINs align with NAICS codes.</a:t>
            </a:r>
            <a:endParaRPr sz="1766"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122" name="Google Shape;122;p20"/>
          <p:cNvSpPr txBox="1">
            <a:spLocks noGrp="1"/>
          </p:cNvSpPr>
          <p:nvPr>
            <p:ph type="title" idx="4294967295"/>
          </p:nvPr>
        </p:nvSpPr>
        <p:spPr>
          <a:xfrm>
            <a:off x="3460230" y="342751"/>
            <a:ext cx="2109300" cy="5145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GSA </a:t>
            </a:r>
            <a:r>
              <a:rPr kumimoji="0" lang="en-US" sz="2500" b="1" i="0" u="none" strike="noStrike" kern="0" cap="none" spc="0" normalizeH="0" baseline="0" noProof="0" dirty="0" err="1">
                <a:ln>
                  <a:noFill/>
                </a:ln>
                <a:solidFill>
                  <a:srgbClr val="0B5394"/>
                </a:solidFill>
                <a:effectLst/>
                <a:uLnTx/>
                <a:uFillTx/>
                <a:latin typeface="Arial"/>
                <a:ea typeface="Arial"/>
                <a:cs typeface="Arial"/>
                <a:sym typeface="Arial"/>
              </a:rPr>
              <a:t>elibrary</a:t>
            </a: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 </a:t>
            </a:r>
          </a:p>
        </p:txBody>
      </p:sp>
      <p:pic>
        <p:nvPicPr>
          <p:cNvPr id="123" name="Google Shape;123;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56073" y="962026"/>
            <a:ext cx="7517612" cy="2400325"/>
          </a:xfrm>
          <a:prstGeom prst="rect">
            <a:avLst/>
          </a:prstGeom>
          <a:noFill/>
          <a:ln>
            <a:noFill/>
          </a:ln>
        </p:spPr>
      </p:pic>
      <p:sp>
        <p:nvSpPr>
          <p:cNvPr id="124" name="Google Shape;124;p20"/>
          <p:cNvSpPr txBox="1"/>
          <p:nvPr/>
        </p:nvSpPr>
        <p:spPr>
          <a:xfrm>
            <a:off x="1608925" y="3362349"/>
            <a:ext cx="5811900" cy="1514700"/>
          </a:xfrm>
          <a:prstGeom prst="rect">
            <a:avLst/>
          </a:prstGeom>
          <a:noFill/>
          <a:ln>
            <a:noFill/>
          </a:ln>
        </p:spPr>
        <p:txBody>
          <a:bodyPr spcFirstLastPara="1" wrap="square" lIns="64275" tIns="64275" rIns="64275" bIns="64275" anchor="t" anchorCtr="0">
            <a:spAutoFit/>
          </a:bodyPr>
          <a:lstStyle/>
          <a:p>
            <a:pPr marL="0" marR="0" lvl="0" indent="0" algn="ctr" rtl="0">
              <a:lnSpc>
                <a:spcPct val="100000"/>
              </a:lnSpc>
              <a:spcBef>
                <a:spcPts val="0"/>
              </a:spcBef>
              <a:spcAft>
                <a:spcPts val="0"/>
              </a:spcAft>
              <a:buNone/>
            </a:pPr>
            <a:r>
              <a:rPr lang="en-US" sz="1687" b="0" i="0" u="sng" strike="noStrike" cap="none">
                <a:solidFill>
                  <a:schemeClr val="hlink"/>
                </a:solidFill>
                <a:latin typeface="Arial"/>
                <a:ea typeface="Arial"/>
                <a:cs typeface="Arial"/>
                <a:sym typeface="Arial"/>
                <a:hlinkClick r:id="rId4"/>
              </a:rPr>
              <a:t>www.gsaelibrary.gsa.gov</a:t>
            </a:r>
            <a:endParaRPr sz="1687" b="0" i="0" u="none" strike="noStrike" cap="none">
              <a:solidFill>
                <a:srgbClr val="434343"/>
              </a:solidFill>
              <a:latin typeface="Arial"/>
              <a:ea typeface="Arial"/>
              <a:cs typeface="Arial"/>
              <a:sym typeface="Arial"/>
            </a:endParaRPr>
          </a:p>
          <a:p>
            <a:pPr marL="0" marR="0" lvl="0" indent="0" algn="ctr" rtl="0">
              <a:lnSpc>
                <a:spcPct val="100000"/>
              </a:lnSpc>
              <a:spcBef>
                <a:spcPts val="0"/>
              </a:spcBef>
              <a:spcAft>
                <a:spcPts val="0"/>
              </a:spcAft>
              <a:buNone/>
            </a:pPr>
            <a:endParaRPr sz="1687" b="0"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None/>
            </a:pPr>
            <a:r>
              <a:rPr lang="en-US" sz="1406" b="1" i="0" u="none" strike="noStrike" cap="none">
                <a:solidFill>
                  <a:srgbClr val="434343"/>
                </a:solidFill>
                <a:latin typeface="Arial"/>
                <a:ea typeface="Arial"/>
                <a:cs typeface="Arial"/>
                <a:sym typeface="Arial"/>
              </a:rPr>
              <a:t>THE</a:t>
            </a:r>
            <a:r>
              <a:rPr lang="en-US" sz="1406" b="0" i="0" u="none" strike="noStrike" cap="none">
                <a:solidFill>
                  <a:srgbClr val="434343"/>
                </a:solidFill>
                <a:latin typeface="Arial"/>
                <a:ea typeface="Arial"/>
                <a:cs typeface="Arial"/>
                <a:sym typeface="Arial"/>
              </a:rPr>
              <a:t> </a:t>
            </a:r>
            <a:r>
              <a:rPr lang="en-US" sz="1406" b="1" i="0" u="none" strike="noStrike" cap="none">
                <a:solidFill>
                  <a:srgbClr val="85200C"/>
                </a:solidFill>
                <a:latin typeface="Arial"/>
                <a:ea typeface="Arial"/>
                <a:cs typeface="Arial"/>
                <a:sym typeface="Arial"/>
              </a:rPr>
              <a:t>official online source</a:t>
            </a:r>
            <a:r>
              <a:rPr lang="en-US" sz="1406" b="0" i="0" u="none" strike="noStrike" cap="none">
                <a:solidFill>
                  <a:srgbClr val="434343"/>
                </a:solidFill>
                <a:latin typeface="Arial"/>
                <a:ea typeface="Arial"/>
                <a:cs typeface="Arial"/>
                <a:sym typeface="Arial"/>
              </a:rPr>
              <a:t> for complete GSA Schedule information great market research tool.</a:t>
            </a:r>
            <a:endParaRPr sz="1406" b="0"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None/>
            </a:pPr>
            <a:endParaRPr sz="1406" b="0"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None/>
            </a:pPr>
            <a:endParaRPr sz="1406" b="0" i="0" u="none" strike="noStrike" cap="none">
              <a:solidFill>
                <a:srgbClr val="43434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sldNum" idx="12"/>
          </p:nvPr>
        </p:nvSpPr>
        <p:spPr>
          <a:xfrm>
            <a:off x="5965031" y="4661297"/>
            <a:ext cx="1339453" cy="34277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843"/>
              <a:buNone/>
            </a:pPr>
            <a:r>
              <a:rPr lang="en-US" sz="843"/>
              <a:t>2</a:t>
            </a:r>
            <a:endParaRPr/>
          </a:p>
        </p:txBody>
      </p:sp>
      <p:sp>
        <p:nvSpPr>
          <p:cNvPr id="130" name="Google Shape;130;p21"/>
          <p:cNvSpPr txBox="1">
            <a:spLocks noGrp="1"/>
          </p:cNvSpPr>
          <p:nvPr>
            <p:ph type="title" idx="4294967295"/>
          </p:nvPr>
        </p:nvSpPr>
        <p:spPr>
          <a:xfrm>
            <a:off x="852450" y="2122050"/>
            <a:ext cx="7439100" cy="899400"/>
          </a:xfrm>
          <a:prstGeom prst="rect">
            <a:avLst/>
          </a:prstGeom>
          <a:noFill/>
          <a:ln>
            <a:noFill/>
            <a:prstDash/>
          </a:ln>
          <a:effectLst/>
        </p:spPr>
        <p:txBody>
          <a:bodyPr rot="0" spcFirstLastPara="1" vertOverflow="overflow" horzOverflow="overflow" vert="horz" wrap="square" lIns="64275" tIns="64275" rIns="64275" bIns="6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B5394"/>
                </a:solidFill>
                <a:effectLst/>
                <a:uLnTx/>
                <a:uFillTx/>
                <a:latin typeface="Arial"/>
                <a:ea typeface="Arial"/>
                <a:cs typeface="Arial"/>
                <a:sym typeface="Arial"/>
              </a:rPr>
              <a:t>The GSA MAS</a:t>
            </a: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B5394"/>
                </a:solidFill>
                <a:effectLst/>
                <a:uLnTx/>
                <a:uFillTx/>
                <a:latin typeface="Arial"/>
                <a:ea typeface="Arial"/>
                <a:cs typeface="Arial"/>
                <a:sym typeface="Arial"/>
              </a:rPr>
              <a:t>Solicitation</a:t>
            </a:r>
            <a:r>
              <a:rPr kumimoji="0" lang="en-US" sz="2500" b="0" i="0" u="none" strike="noStrike" kern="0" cap="none" spc="0" normalizeH="0" baseline="0" noProof="0" dirty="0">
                <a:ln>
                  <a:noFill/>
                </a:ln>
                <a:solidFill>
                  <a:srgbClr val="0B5394"/>
                </a:solidFill>
                <a:effectLst/>
                <a:uLnTx/>
                <a:uFillTx/>
                <a:latin typeface="Arial"/>
                <a:ea typeface="Arial"/>
                <a:cs typeface="Arial"/>
                <a:sym typeface="Arial"/>
              </a:rPr>
              <a:t>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1358</Words>
  <Application>Microsoft Office PowerPoint</Application>
  <PresentationFormat>On-screen Show (16:9)</PresentationFormat>
  <Paragraphs>279</Paragraphs>
  <Slides>29</Slides>
  <Notes>29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Blank Presentation</vt:lpstr>
      <vt:lpstr>How to Get on the GSA Schedule for Office Management and Furniture  </vt:lpstr>
      <vt:lpstr>Agenda</vt:lpstr>
      <vt:lpstr>Understanding  the GSA Multiple Award Schedule (MAS) </vt:lpstr>
      <vt:lpstr>What is a GSA Multiple Award Schedule?</vt:lpstr>
      <vt:lpstr>Organized into 12 Large Categories </vt:lpstr>
      <vt:lpstr>Categories are Divided into Subcategories </vt:lpstr>
      <vt:lpstr>NAICS and SINS</vt:lpstr>
      <vt:lpstr>GSA elibrary </vt:lpstr>
      <vt:lpstr>The GSA MAS  Solicitation </vt:lpstr>
      <vt:lpstr>What is the GSA MAS Solicitation?</vt:lpstr>
      <vt:lpstr>Your First Two Steps</vt:lpstr>
      <vt:lpstr>https://sam.gov/opp/c3621cd18404429498c811896a04f3d2/view</vt:lpstr>
      <vt:lpstr>HERE YOU See Important - Unique Requirements for Furniture and Office Management  </vt:lpstr>
      <vt:lpstr>Visit    MAS Scope  &amp; Templates PAGE   Here you will understand GSA requirements  SPECIFIC to  Furniture and Furnishings and Office Management        SPECIFICS   INCLUDE   Packaged Furniture SINs  Perfect for furniture resellers/integrators How does it work?  You sell NO products under your GSA contract.    Rather, you are required to have Contractor Teaming Arrangements (CTAs) with suppliers that provide furniture on their own separate GSA contract.  For example,  You offer design and installation services on your GSA Packaged Furniture contact. To bid on complete furniture projects, you obtain CTAs with GSA manufacturers of systems furniture, seating, and executive wood furniture, etc.       </vt:lpstr>
      <vt:lpstr>Continued</vt:lpstr>
      <vt:lpstr>The Roadmap for a GSA MAS Contract</vt:lpstr>
      <vt:lpstr>What is the MAS Roadmap?   Provides information on the contract award process to make it easier to do business with the government.   Why is this helpful? Breaks down the offer submission process into easy to follow step-by-step instructions.     www.gsa.gov/masroadmap</vt:lpstr>
      <vt:lpstr>What is required by EVERY GSA Contractor?   </vt:lpstr>
      <vt:lpstr>Submitting your Offer for a GSA MAS Contract</vt:lpstr>
      <vt:lpstr> Are you READY for your offer submission?     Have you: Completed the preliminary training Registered on Sam.gov  Familiarized yourself with the GSA MAS solicitation  Great!   It’s time to develop your proposal for submission to GSA.    IMPORTANT When assembling your offer, you must complete the forms (as applicable), which are located here www.gsa.gov/masscopeandtemplates  Forms include:   Agent Authorization Letter Letter of Supply Price Proposal Template </vt:lpstr>
      <vt:lpstr>2</vt:lpstr>
      <vt:lpstr>HOW TO Submit an OFFER  You will need to compile all the information below (as applicable) and submit it through the GSA eOffer system, www.eoffer.gsa.gov  You can find the forms and their descriptions at https://go.usa.gov/xSUaA.  Financial statements Subcontracting plan Technical proposal Commercial Sales Practice-1 (CSP-1) Professional compensation plan Commercial price list Previous cancellation and rejection letters Price narrative with supporting documentation</vt:lpstr>
      <vt:lpstr>How Your Offer is Evaluated</vt:lpstr>
      <vt:lpstr>After You Submit  your completed offer in www.eoffer.gsa.gov:  Your offer will be assigned to one of our contracting professionals for review.  You will work directly with your assigned representative to clarify any questions or issues and negotiate pricing or other elements of your offer, if necessary.  After review and negotiation, you will know whether you will receive a Schedule contract, based on the decision of the GSA Contracting Officer.  Learn more about finalizing your offer at https://go.usa.gov/xHssV</vt:lpstr>
      <vt:lpstr>Success as a GSA MAS Contractor </vt:lpstr>
      <vt:lpstr>2</vt:lpstr>
      <vt:lpstr>Resources </vt:lpstr>
      <vt:lpstr>2</vt:lpstr>
      <vt:lpstr>GSA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2</cp:revision>
  <dcterms:modified xsi:type="dcterms:W3CDTF">2023-08-15T15:24:48Z</dcterms:modified>
</cp:coreProperties>
</file>