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756">
          <p15:clr>
            <a:srgbClr val="000000"/>
          </p15:clr>
        </p15:guide>
        <p15:guide id="2" pos="5328">
          <p15:clr>
            <a:srgbClr val="000000"/>
          </p15:clr>
        </p15:guide>
        <p15:guide id="3" orient="horz" pos="606">
          <p15:clr>
            <a:srgbClr val="9AA0A6"/>
          </p15:clr>
        </p15:guide>
        <p15:guide id="4" orient="horz" pos="54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712" autoAdjust="0"/>
  </p:normalViewPr>
  <p:slideViewPr>
    <p:cSldViewPr snapToGrid="0">
      <p:cViewPr varScale="1">
        <p:scale>
          <a:sx n="142" d="100"/>
          <a:sy n="142" d="100"/>
        </p:scale>
        <p:origin x="714" y="126"/>
      </p:cViewPr>
      <p:guideLst>
        <p:guide orient="horz" pos="756"/>
        <p:guide pos="5328"/>
        <p:guide orient="horz" pos="606"/>
        <p:guide orient="horz" pos="5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
        <p:nvSpPr>
          <p:cNvPr id="65" name="Google Shape;6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6" name="Google Shape;66;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2" name="Google Shape;13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9" name="Google Shape;13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6" name="Google Shape;14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3" name="Google Shape;15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0" name="Google Shape;16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7" name="Google Shape;16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4" name="Google Shape;17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1" name="Google Shape;18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87" name="Google Shape;18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3" name="Google Shape;7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1" name="Google Shape;8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8" name="Google Shape;8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5" name="Google Shape;9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4" name="Google Shape;10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1" name="Google Shape;11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8" name="Google Shape;11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5" name="Google Shape;12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pic>
        <p:nvPicPr>
          <p:cNvPr id="15" name="Google Shape;15;p2"/>
          <p:cNvPicPr preferRelativeResize="0"/>
          <p:nvPr/>
        </p:nvPicPr>
        <p:blipFill rotWithShape="1">
          <a:blip r:embed="rId2">
            <a:alphaModFix/>
          </a:blip>
          <a:srcRect/>
          <a:stretch/>
        </p:blipFill>
        <p:spPr>
          <a:xfrm>
            <a:off x="3175" y="0"/>
            <a:ext cx="9140823" cy="1289875"/>
          </a:xfrm>
          <a:prstGeom prst="rect">
            <a:avLst/>
          </a:prstGeom>
          <a:noFill/>
          <a:ln>
            <a:noFill/>
          </a:ln>
        </p:spPr>
      </p:pic>
      <p:sp>
        <p:nvSpPr>
          <p:cNvPr id="16" name="Google Shape;16;p2"/>
          <p:cNvSpPr/>
          <p:nvPr/>
        </p:nvSpPr>
        <p:spPr>
          <a:xfrm>
            <a:off x="0" y="1289873"/>
            <a:ext cx="9144000" cy="38538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7" name="Google Shape;17;p2"/>
          <p:cNvSpPr/>
          <p:nvPr/>
        </p:nvSpPr>
        <p:spPr>
          <a:xfrm>
            <a:off x="-8700" y="3975750"/>
            <a:ext cx="9161400" cy="1167600"/>
          </a:xfrm>
          <a:prstGeom prst="rect">
            <a:avLst/>
          </a:prstGeom>
          <a:solidFill>
            <a:srgbClr val="FFBA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8" name="Google Shape;18;p2"/>
          <p:cNvPicPr preferRelativeResize="0"/>
          <p:nvPr/>
        </p:nvPicPr>
        <p:blipFill rotWithShape="1">
          <a:blip r:embed="rId3">
            <a:alphaModFix/>
          </a:blip>
          <a:srcRect/>
          <a:stretch/>
        </p:blipFill>
        <p:spPr>
          <a:xfrm>
            <a:off x="671325" y="1805750"/>
            <a:ext cx="1698487" cy="3057276"/>
          </a:xfrm>
          <a:prstGeom prst="rect">
            <a:avLst/>
          </a:prstGeom>
          <a:noFill/>
          <a:ln>
            <a:noFill/>
          </a:ln>
        </p:spPr>
      </p:pic>
      <p:sp>
        <p:nvSpPr>
          <p:cNvPr id="19" name="Google Shape;19;p2"/>
          <p:cNvSpPr txBox="1">
            <a:spLocks noGrp="1"/>
          </p:cNvSpPr>
          <p:nvPr>
            <p:ph type="sldNum" idx="12"/>
          </p:nvPr>
        </p:nvSpPr>
        <p:spPr>
          <a:xfrm>
            <a:off x="8556784" y="4749851"/>
            <a:ext cx="548700" cy="393600"/>
          </a:xfrm>
          <a:prstGeom prst="rect">
            <a:avLst/>
          </a:prstGeom>
        </p:spPr>
        <p:txBody>
          <a:bodyPr spcFirstLastPara="1" wrap="square" lIns="0" tIns="0" rIns="0" bIns="0" anchor="t" anchorCtr="0">
            <a:noAutofit/>
          </a:bodyPr>
          <a:lstStyle>
            <a:lvl1pPr lvl="0">
              <a:buNone/>
              <a:defRPr sz="1300">
                <a:solidFill>
                  <a:schemeClr val="tx1"/>
                </a:solidFill>
              </a:defRPr>
            </a:lvl1pPr>
            <a:lvl2pPr lvl="1">
              <a:buNone/>
              <a:defRPr sz="1300">
                <a:solidFill>
                  <a:schemeClr val="tx1"/>
                </a:solidFill>
              </a:defRPr>
            </a:lvl2pPr>
            <a:lvl3pPr lvl="2">
              <a:buNone/>
              <a:defRPr sz="1300">
                <a:solidFill>
                  <a:schemeClr val="tx1"/>
                </a:solidFill>
              </a:defRPr>
            </a:lvl3pPr>
            <a:lvl4pPr lvl="3">
              <a:buNone/>
              <a:defRPr sz="1300">
                <a:solidFill>
                  <a:schemeClr val="tx1"/>
                </a:solidFill>
              </a:defRPr>
            </a:lvl4pPr>
            <a:lvl5pPr lvl="4">
              <a:buNone/>
              <a:defRPr sz="1300">
                <a:solidFill>
                  <a:schemeClr val="tx1"/>
                </a:solidFill>
              </a:defRPr>
            </a:lvl5pPr>
            <a:lvl6pPr lvl="5">
              <a:buNone/>
              <a:defRPr sz="1300">
                <a:solidFill>
                  <a:schemeClr val="tx1"/>
                </a:solidFill>
              </a:defRPr>
            </a:lvl6pPr>
            <a:lvl7pPr lvl="6">
              <a:buNone/>
              <a:defRPr sz="1300">
                <a:solidFill>
                  <a:schemeClr val="tx1"/>
                </a:solidFill>
              </a:defRPr>
            </a:lvl7pPr>
            <a:lvl8pPr lvl="7">
              <a:buNone/>
              <a:defRPr sz="1300">
                <a:solidFill>
                  <a:schemeClr val="tx1"/>
                </a:solidFill>
              </a:defRPr>
            </a:lvl8pPr>
            <a:lvl9pPr lvl="8">
              <a:buNone/>
              <a:defRPr sz="1300">
                <a:solidFill>
                  <a:schemeClr val="tx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5"/>
        <p:cNvGrpSpPr/>
        <p:nvPr/>
      </p:nvGrpSpPr>
      <p:grpSpPr>
        <a:xfrm>
          <a:off x="0" y="0"/>
          <a:ext cx="0" cy="0"/>
          <a:chOff x="0" y="0"/>
          <a:chExt cx="0" cy="0"/>
        </a:xfrm>
      </p:grpSpPr>
      <p:sp>
        <p:nvSpPr>
          <p:cNvPr id="56" name="Google Shape;56;p1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7" name="Google Shape;57;p11"/>
          <p:cNvSpPr txBox="1">
            <a:spLocks noGrp="1"/>
          </p:cNvSpPr>
          <p:nvPr>
            <p:ph type="body" idx="1"/>
          </p:nvPr>
        </p:nvSpPr>
        <p:spPr>
          <a:xfrm rot="5400000">
            <a:off x="2874764" y="-1217414"/>
            <a:ext cx="3394472" cy="82296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8" name="Google Shape;58;p1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5463778" y="1371601"/>
            <a:ext cx="4388644" cy="20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61" name="Google Shape;61;p12"/>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2" name="Google Shape;62;p12"/>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248C3D"/>
              </a:buClr>
              <a:buSzPts val="1400"/>
              <a:buFont typeface="Arial"/>
              <a:buNone/>
              <a:defRPr sz="2800" b="0" i="0" u="none" strike="noStrike" cap="none">
                <a:solidFill>
                  <a:srgbClr val="248C3D"/>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22" name="Google Shape;22;p3"/>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3" name="Google Shape;23;p3"/>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
        <p:nvSpPr>
          <p:cNvPr id="25" name="Google Shape;25;p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28" name="Google Shape;28;p5"/>
          <p:cNvSpPr txBox="1">
            <a:spLocks noGrp="1"/>
          </p:cNvSpPr>
          <p:nvPr>
            <p:ph type="body" idx="1"/>
          </p:nvPr>
        </p:nvSpPr>
        <p:spPr>
          <a:xfrm>
            <a:off x="722313" y="2180036"/>
            <a:ext cx="7772400" cy="112514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lnSpc>
                <a:spcPct val="100000"/>
              </a:lnSpc>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29" name="Google Shape;29;p5"/>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32" name="Google Shape;32;p6"/>
          <p:cNvSpPr txBox="1">
            <a:spLocks noGrp="1"/>
          </p:cNvSpPr>
          <p:nvPr>
            <p:ph type="body" idx="1"/>
          </p:nvPr>
        </p:nvSpPr>
        <p:spPr>
          <a:xfrm>
            <a:off x="457200" y="1200150"/>
            <a:ext cx="4038600" cy="339447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3" name="Google Shape;33;p6"/>
          <p:cNvSpPr txBox="1">
            <a:spLocks noGrp="1"/>
          </p:cNvSpPr>
          <p:nvPr>
            <p:ph type="body" idx="2"/>
          </p:nvPr>
        </p:nvSpPr>
        <p:spPr>
          <a:xfrm>
            <a:off x="4648200" y="1200150"/>
            <a:ext cx="4038600" cy="339447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4" name="Google Shape;34;p6"/>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37" name="Google Shape;37;p7"/>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8" name="Google Shape;38;p7"/>
          <p:cNvSpPr txBox="1">
            <a:spLocks noGrp="1"/>
          </p:cNvSpPr>
          <p:nvPr>
            <p:ph type="body" idx="2"/>
          </p:nvPr>
        </p:nvSpPr>
        <p:spPr>
          <a:xfrm>
            <a:off x="457200" y="1631157"/>
            <a:ext cx="4040188"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9" name="Google Shape;39;p7"/>
          <p:cNvSpPr txBox="1">
            <a:spLocks noGrp="1"/>
          </p:cNvSpPr>
          <p:nvPr>
            <p:ph type="body" idx="3"/>
          </p:nvPr>
        </p:nvSpPr>
        <p:spPr>
          <a:xfrm>
            <a:off x="4645027" y="1151335"/>
            <a:ext cx="4041775"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7"/>
          <p:cNvSpPr txBox="1">
            <a:spLocks noGrp="1"/>
          </p:cNvSpPr>
          <p:nvPr>
            <p:ph type="body" idx="4"/>
          </p:nvPr>
        </p:nvSpPr>
        <p:spPr>
          <a:xfrm>
            <a:off x="4645027" y="1631157"/>
            <a:ext cx="4041775"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1" name="Google Shape;41;p7"/>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4" name="Google Shape;44;p8"/>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457202" y="204787"/>
            <a:ext cx="3008313" cy="8715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7" name="Google Shape;47;p9"/>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 name="Google Shape;48;p9"/>
          <p:cNvSpPr txBox="1">
            <a:spLocks noGrp="1"/>
          </p:cNvSpPr>
          <p:nvPr>
            <p:ph type="body" idx="2"/>
          </p:nvPr>
        </p:nvSpPr>
        <p:spPr>
          <a:xfrm>
            <a:off x="457202" y="1076326"/>
            <a:ext cx="3008313" cy="351829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49" name="Google Shape;49;p9"/>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0"/>
        <p:cNvGrpSpPr/>
        <p:nvPr/>
      </p:nvGrpSpPr>
      <p:grpSpPr>
        <a:xfrm>
          <a:off x="0" y="0"/>
          <a:ext cx="0" cy="0"/>
          <a:chOff x="0" y="0"/>
          <a:chExt cx="0" cy="0"/>
        </a:xfrm>
      </p:grpSpPr>
      <p:sp>
        <p:nvSpPr>
          <p:cNvPr id="51" name="Google Shape;51;p10"/>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2" name="Google Shape;52;p10"/>
          <p:cNvSpPr>
            <a:spLocks noGrp="1"/>
          </p:cNvSpPr>
          <p:nvPr>
            <p:ph type="pic" idx="2"/>
          </p:nvPr>
        </p:nvSpPr>
        <p:spPr>
          <a:xfrm>
            <a:off x="1792288" y="459581"/>
            <a:ext cx="5486400" cy="3086100"/>
          </a:xfrm>
          <a:prstGeom prst="rect">
            <a:avLst/>
          </a:prstGeom>
          <a:noFill/>
          <a:ln>
            <a:noFill/>
          </a:ln>
        </p:spPr>
      </p:sp>
      <p:sp>
        <p:nvSpPr>
          <p:cNvPr id="53" name="Google Shape;53;p10"/>
          <p:cNvSpPr txBox="1">
            <a:spLocks noGrp="1"/>
          </p:cNvSpPr>
          <p:nvPr>
            <p:ph type="body" idx="1"/>
          </p:nvPr>
        </p:nvSpPr>
        <p:spPr>
          <a:xfrm>
            <a:off x="1792288" y="4025504"/>
            <a:ext cx="5486400" cy="60364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4" name="Google Shape;54;p10"/>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3177" y="4500562"/>
            <a:ext cx="9140825" cy="642938"/>
          </a:xfrm>
          <a:prstGeom prst="rect">
            <a:avLst/>
          </a:prstGeom>
          <a:solidFill>
            <a:srgbClr val="FFBA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1" name="Google Shape;11;p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sz="1400">
              <a:solidFill>
                <a:srgbClr val="000000"/>
              </a:solidFill>
            </a:endParaRPr>
          </a:p>
        </p:txBody>
      </p:sp>
      <p:sp>
        <p:nvSpPr>
          <p:cNvPr id="12" name="Google Shape;12;p1"/>
          <p:cNvSpPr/>
          <p:nvPr/>
        </p:nvSpPr>
        <p:spPr>
          <a:xfrm>
            <a:off x="0" y="0"/>
            <a:ext cx="9144000" cy="480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3" name="Google Shape;13;p1"/>
          <p:cNvSpPr/>
          <p:nvPr/>
        </p:nvSpPr>
        <p:spPr>
          <a:xfrm>
            <a:off x="0" y="0"/>
            <a:ext cx="9144000" cy="4500563"/>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hallways.cap.gsa.gov/app/#/gateway/category-management/6633/category-management-basics-and-program-metrics" TargetMode="External"/><Relationship Id="rId3" Type="http://schemas.openxmlformats.org/officeDocument/2006/relationships/hyperlink" Target="https://d2d.gsa.gov/report/public-category-management-dashboards-analytics" TargetMode="External"/><Relationship Id="rId7" Type="http://schemas.openxmlformats.org/officeDocument/2006/relationships/hyperlink" Target="https://www.gsa.gov/contactgroup/small-business-suppor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gsa.gov/small-business/small-business-resources/government-contracting-factsheets" TargetMode="External"/><Relationship Id="rId5" Type="http://schemas.openxmlformats.org/officeDocument/2006/relationships/hyperlink" Target="https://buy.gsa.gov/vendor-resources" TargetMode="External"/><Relationship Id="rId4" Type="http://schemas.openxmlformats.org/officeDocument/2006/relationships/hyperlink" Target="https://www.youtube.com/watch?v=T7Xegh1VdN8" TargetMode="External"/><Relationship Id="rId9" Type="http://schemas.openxmlformats.org/officeDocument/2006/relationships/hyperlink" Target="https://fedsim.gsa.gov/industry/"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bounce.quarry@gs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saadvantage.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3"/>
          <p:cNvSpPr txBox="1"/>
          <p:nvPr/>
        </p:nvSpPr>
        <p:spPr>
          <a:xfrm>
            <a:off x="4419600" y="820341"/>
            <a:ext cx="4038600" cy="1713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1" i="0" u="none" strike="noStrike" cap="none">
                <a:solidFill>
                  <a:schemeClr val="lt2"/>
                </a:solidFill>
                <a:latin typeface="Arial"/>
                <a:ea typeface="Arial"/>
                <a:cs typeface="Arial"/>
                <a:sym typeface="Arial"/>
              </a:rPr>
              <a:t>U.S. General Services Administration</a:t>
            </a:r>
            <a:endParaRPr sz="1400" b="0" i="0" u="none" strike="noStrike" cap="none">
              <a:solidFill>
                <a:srgbClr val="000000"/>
              </a:solidFill>
              <a:latin typeface="Arial"/>
              <a:ea typeface="Arial"/>
              <a:cs typeface="Arial"/>
              <a:sym typeface="Arial"/>
            </a:endParaRPr>
          </a:p>
        </p:txBody>
      </p:sp>
      <p:sp>
        <p:nvSpPr>
          <p:cNvPr id="69" name="Google Shape;69;p13"/>
          <p:cNvSpPr txBox="1">
            <a:spLocks noGrp="1"/>
          </p:cNvSpPr>
          <p:nvPr>
            <p:ph type="title" idx="4294967295"/>
          </p:nvPr>
        </p:nvSpPr>
        <p:spPr>
          <a:xfrm>
            <a:off x="2419200" y="1441675"/>
            <a:ext cx="6039000" cy="2869200"/>
          </a:xfrm>
          <a:prstGeom prst="rect">
            <a:avLst/>
          </a:prstGeom>
          <a:noFill/>
          <a:ln>
            <a:noFill/>
            <a:prstDash/>
          </a:ln>
          <a:effectLst/>
        </p:spPr>
        <p:txBody>
          <a:bodyPr rot="0" spcFirstLastPara="1" vertOverflow="overflow" horzOverflow="overflow" vert="horz" wrap="square" lIns="91425" tIns="91425" rIns="0" bIns="91425"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90000"/>
              </a:lnSpc>
              <a:spcBef>
                <a:spcPts val="190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9A8"/>
                </a:solidFill>
                <a:effectLst/>
                <a:uLnTx/>
                <a:uFillTx/>
                <a:latin typeface="Arial"/>
                <a:ea typeface="Arial"/>
                <a:cs typeface="Arial"/>
                <a:sym typeface="Arial"/>
              </a:rPr>
              <a:t>Session 7: How to Get on the GSA Schedule for Professional Services</a:t>
            </a:r>
          </a:p>
          <a:p>
            <a:pPr marL="0" marR="0" lvl="0" indent="0" algn="r" defTabSz="914400" rtl="0" eaLnBrk="1" fontAlgn="auto" latinLnBrk="0" hangingPunct="1">
              <a:lnSpc>
                <a:spcPct val="90000"/>
              </a:lnSpc>
              <a:spcBef>
                <a:spcPts val="120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595959"/>
                </a:solidFill>
                <a:effectLst/>
                <a:uLnTx/>
                <a:uFillTx/>
                <a:latin typeface="Arial"/>
                <a:ea typeface="Arial"/>
                <a:cs typeface="Arial"/>
                <a:sym typeface="Arial"/>
              </a:rPr>
              <a:t>August 3, 2023</a:t>
            </a:r>
          </a:p>
          <a:p>
            <a:pPr marL="0" marR="0" lvl="0" indent="0" algn="r" defTabSz="914400" rtl="0" eaLnBrk="1" fontAlgn="auto" latinLnBrk="0" hangingPunct="1">
              <a:lnSpc>
                <a:spcPct val="90000"/>
              </a:lnSpc>
              <a:spcBef>
                <a:spcPts val="120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595959"/>
                </a:solidFill>
                <a:effectLst/>
                <a:uLnTx/>
                <a:uFillTx/>
                <a:latin typeface="Arial"/>
                <a:ea typeface="Arial"/>
                <a:cs typeface="Arial"/>
                <a:sym typeface="Arial"/>
              </a:rPr>
              <a:t>Bounce Quarry GSA/FAS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400" b="0" i="0" u="none" strike="noStrike" kern="0" cap="none" spc="0" normalizeH="0" baseline="0" noProof="0" dirty="0">
              <a:ln>
                <a:noFill/>
              </a:ln>
              <a:solidFill>
                <a:srgbClr val="0059A8"/>
              </a:solidFill>
              <a:effectLst/>
              <a:uLnTx/>
              <a:uFillTx/>
              <a:latin typeface="Arial"/>
              <a:ea typeface="Arial"/>
              <a:cs typeface="Arial"/>
              <a:sym typeface="Arial"/>
            </a:endParaRPr>
          </a:p>
        </p:txBody>
      </p:sp>
      <p:sp>
        <p:nvSpPr>
          <p:cNvPr id="70" name="Google Shape;70;p13"/>
          <p:cNvSpPr txBox="1">
            <a:spLocks noGrp="1"/>
          </p:cNvSpPr>
          <p:nvPr>
            <p:ph type="sldNum" idx="12"/>
          </p:nvPr>
        </p:nvSpPr>
        <p:spPr>
          <a:xfrm>
            <a:off x="8556784" y="47498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2"/>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500" b="1" i="0" u="none" strike="noStrike">
                <a:solidFill>
                  <a:srgbClr val="0B5394"/>
                </a:solidFill>
              </a:rPr>
              <a:t>Is </a:t>
            </a:r>
            <a:r>
              <a:rPr lang="en-US" sz="2500" b="1">
                <a:solidFill>
                  <a:srgbClr val="0B5394"/>
                </a:solidFill>
              </a:rPr>
              <a:t>m</a:t>
            </a:r>
            <a:r>
              <a:rPr lang="en-US" sz="2500" b="1" i="0" u="none" strike="noStrike">
                <a:solidFill>
                  <a:srgbClr val="0B5394"/>
                </a:solidFill>
              </a:rPr>
              <a:t>y </a:t>
            </a:r>
            <a:r>
              <a:rPr lang="en-US" sz="2500" b="1">
                <a:solidFill>
                  <a:srgbClr val="0B5394"/>
                </a:solidFill>
              </a:rPr>
              <a:t>O</a:t>
            </a:r>
            <a:r>
              <a:rPr lang="en-US" sz="2500" b="1" i="0" u="none" strike="noStrike">
                <a:solidFill>
                  <a:srgbClr val="0B5394"/>
                </a:solidFill>
              </a:rPr>
              <a:t>rganization </a:t>
            </a:r>
            <a:r>
              <a:rPr lang="en-US" sz="2500" b="1">
                <a:solidFill>
                  <a:srgbClr val="0B5394"/>
                </a:solidFill>
              </a:rPr>
              <a:t>P</a:t>
            </a:r>
            <a:r>
              <a:rPr lang="en-US" sz="2500" b="1" i="0" u="none" strike="noStrike">
                <a:solidFill>
                  <a:srgbClr val="0B5394"/>
                </a:solidFill>
              </a:rPr>
              <a:t>ositioned for MAS </a:t>
            </a:r>
            <a:r>
              <a:rPr lang="en-US" sz="2500" b="1">
                <a:solidFill>
                  <a:srgbClr val="0B5394"/>
                </a:solidFill>
              </a:rPr>
              <a:t>C</a:t>
            </a:r>
            <a:r>
              <a:rPr lang="en-US" sz="2500" b="1" i="0" u="none" strike="noStrike">
                <a:solidFill>
                  <a:srgbClr val="0B5394"/>
                </a:solidFill>
              </a:rPr>
              <a:t>ontract </a:t>
            </a:r>
            <a:r>
              <a:rPr lang="en-US" sz="2500" b="1">
                <a:solidFill>
                  <a:srgbClr val="0B5394"/>
                </a:solidFill>
              </a:rPr>
              <a:t>S</a:t>
            </a:r>
            <a:r>
              <a:rPr lang="en-US" sz="2500" b="1" i="0" u="none" strike="noStrike">
                <a:solidFill>
                  <a:srgbClr val="0B5394"/>
                </a:solidFill>
              </a:rPr>
              <a:t>uccess?</a:t>
            </a:r>
            <a:endParaRPr sz="2500" b="1">
              <a:solidFill>
                <a:srgbClr val="0B5394"/>
              </a:solidFill>
            </a:endParaRPr>
          </a:p>
        </p:txBody>
      </p:sp>
      <p:sp>
        <p:nvSpPr>
          <p:cNvPr id="135" name="Google Shape;135;p22"/>
          <p:cNvSpPr txBox="1">
            <a:spLocks noGrp="1"/>
          </p:cNvSpPr>
          <p:nvPr>
            <p:ph type="body" idx="1"/>
          </p:nvPr>
        </p:nvSpPr>
        <p:spPr>
          <a:xfrm>
            <a:off x="457200" y="1504600"/>
            <a:ext cx="8229600" cy="3394500"/>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0000"/>
              </a:lnSpc>
              <a:spcBef>
                <a:spcPts val="400"/>
              </a:spcBef>
              <a:spcAft>
                <a:spcPts val="0"/>
              </a:spcAft>
              <a:buClr>
                <a:srgbClr val="0B5394"/>
              </a:buClr>
              <a:buSzPts val="2000"/>
              <a:buFont typeface="Arial"/>
              <a:buChar char="•"/>
            </a:pPr>
            <a:r>
              <a:rPr lang="en-US">
                <a:solidFill>
                  <a:srgbClr val="0B5394"/>
                </a:solidFill>
                <a:latin typeface="Arial"/>
                <a:ea typeface="Arial"/>
                <a:cs typeface="Arial"/>
                <a:sym typeface="Arial"/>
              </a:rPr>
              <a:t>Y</a:t>
            </a:r>
            <a:r>
              <a:rPr lang="en-US" sz="2000" b="0" i="0" u="none" strike="noStrike">
                <a:solidFill>
                  <a:srgbClr val="0B5394"/>
                </a:solidFill>
                <a:latin typeface="Arial"/>
                <a:ea typeface="Arial"/>
                <a:cs typeface="Arial"/>
                <a:sym typeface="Arial"/>
              </a:rPr>
              <a:t>our firm must invest in education for your organization’s staff on how the program works and how to successfully manage your contract </a:t>
            </a:r>
            <a:endParaRPr>
              <a:solidFill>
                <a:srgbClr val="0B5394"/>
              </a:solidFill>
            </a:endParaRPr>
          </a:p>
          <a:p>
            <a:pPr marL="101600" lvl="0" indent="0" algn="l" rtl="0">
              <a:lnSpc>
                <a:spcPct val="100000"/>
              </a:lnSpc>
              <a:spcBef>
                <a:spcPts val="400"/>
              </a:spcBef>
              <a:spcAft>
                <a:spcPts val="0"/>
              </a:spcAft>
              <a:buSzPts val="2000"/>
              <a:buNone/>
            </a:pPr>
            <a:r>
              <a:rPr lang="en-US" sz="2000" b="0" i="0" u="none" strike="noStrike">
                <a:solidFill>
                  <a:srgbClr val="0B5394"/>
                </a:solidFill>
                <a:latin typeface="Arial"/>
                <a:ea typeface="Arial"/>
                <a:cs typeface="Arial"/>
                <a:sym typeface="Arial"/>
              </a:rPr>
              <a:t>•    Prepare a MAS Contract Specific Business Plan </a:t>
            </a:r>
            <a:endParaRPr>
              <a:solidFill>
                <a:srgbClr val="0B5394"/>
              </a:solidFill>
            </a:endParaRPr>
          </a:p>
          <a:p>
            <a:pPr marL="101600" lvl="0" indent="0" algn="l" rtl="0">
              <a:lnSpc>
                <a:spcPct val="100000"/>
              </a:lnSpc>
              <a:spcBef>
                <a:spcPts val="400"/>
              </a:spcBef>
              <a:spcAft>
                <a:spcPts val="0"/>
              </a:spcAft>
              <a:buSzPts val="2000"/>
              <a:buNone/>
            </a:pPr>
            <a:r>
              <a:rPr lang="en-US" sz="2000" b="0" i="0" u="none" strike="noStrike">
                <a:solidFill>
                  <a:srgbClr val="0B5394"/>
                </a:solidFill>
                <a:latin typeface="Arial"/>
                <a:ea typeface="Arial"/>
                <a:cs typeface="Arial"/>
                <a:sym typeface="Arial"/>
              </a:rPr>
              <a:t>•    Devote Resources </a:t>
            </a:r>
            <a:endParaRPr>
              <a:solidFill>
                <a:srgbClr val="0B5394"/>
              </a:solidFill>
            </a:endParaRPr>
          </a:p>
          <a:p>
            <a:pPr marL="101600" lvl="0" indent="0" algn="l" rtl="0">
              <a:lnSpc>
                <a:spcPct val="100000"/>
              </a:lnSpc>
              <a:spcBef>
                <a:spcPts val="400"/>
              </a:spcBef>
              <a:spcAft>
                <a:spcPts val="0"/>
              </a:spcAft>
              <a:buSzPts val="2000"/>
              <a:buNone/>
            </a:pPr>
            <a:r>
              <a:rPr lang="en-US" sz="2000" b="0" i="0" u="none" strike="noStrike">
                <a:solidFill>
                  <a:srgbClr val="0B5394"/>
                </a:solidFill>
                <a:latin typeface="Arial"/>
                <a:ea typeface="Arial"/>
                <a:cs typeface="Arial"/>
                <a:sym typeface="Arial"/>
              </a:rPr>
              <a:t>•    Develop Expertise</a:t>
            </a:r>
            <a:endParaRPr>
              <a:solidFill>
                <a:srgbClr val="0B5394"/>
              </a:solidFill>
            </a:endParaRPr>
          </a:p>
        </p:txBody>
      </p:sp>
      <p:sp>
        <p:nvSpPr>
          <p:cNvPr id="136" name="Google Shape;136;p22"/>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10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3"/>
          <p:cNvSpPr txBox="1">
            <a:spLocks noGrp="1"/>
          </p:cNvSpPr>
          <p:nvPr>
            <p:ph type="title"/>
          </p:nvPr>
        </p:nvSpPr>
        <p:spPr>
          <a:xfrm>
            <a:off x="457200" y="205976"/>
            <a:ext cx="8229600" cy="5739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500" b="1" i="0" u="none" strike="noStrike">
                <a:solidFill>
                  <a:srgbClr val="0B5394"/>
                </a:solidFill>
              </a:rPr>
              <a:t>System for Award Management (SAM)</a:t>
            </a:r>
            <a:endParaRPr sz="2500" b="1">
              <a:solidFill>
                <a:srgbClr val="0B5394"/>
              </a:solidFill>
            </a:endParaRPr>
          </a:p>
        </p:txBody>
      </p:sp>
      <p:sp>
        <p:nvSpPr>
          <p:cNvPr id="142" name="Google Shape;142;p23"/>
          <p:cNvSpPr txBox="1">
            <a:spLocks noGrp="1"/>
          </p:cNvSpPr>
          <p:nvPr>
            <p:ph type="body" idx="1"/>
          </p:nvPr>
        </p:nvSpPr>
        <p:spPr>
          <a:xfrm>
            <a:off x="345025" y="1200153"/>
            <a:ext cx="8229600" cy="3394500"/>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1000"/>
              </a:spcBef>
              <a:spcAft>
                <a:spcPts val="0"/>
              </a:spcAft>
              <a:buClr>
                <a:srgbClr val="0B5394"/>
              </a:buClr>
              <a:buSzPts val="2000"/>
              <a:buChar char="•"/>
            </a:pPr>
            <a:r>
              <a:rPr lang="en-US" sz="2000" b="0" i="0" u="none" strike="noStrike">
                <a:solidFill>
                  <a:srgbClr val="0B5394"/>
                </a:solidFill>
                <a:latin typeface="Arial"/>
                <a:ea typeface="Arial"/>
                <a:cs typeface="Arial"/>
                <a:sym typeface="Arial"/>
              </a:rPr>
              <a:t>This website is the single point of entry for all Government procurements that exceed $25,000.</a:t>
            </a:r>
            <a:endParaRPr>
              <a:solidFill>
                <a:srgbClr val="0B5394"/>
              </a:solidFill>
            </a:endParaRPr>
          </a:p>
          <a:p>
            <a:pPr marL="457200" lvl="0" indent="-355600" algn="l" rtl="0">
              <a:lnSpc>
                <a:spcPct val="100000"/>
              </a:lnSpc>
              <a:spcBef>
                <a:spcPts val="1000"/>
              </a:spcBef>
              <a:spcAft>
                <a:spcPts val="0"/>
              </a:spcAft>
              <a:buClr>
                <a:srgbClr val="0B5394"/>
              </a:buClr>
              <a:buSzPts val="2000"/>
              <a:buChar char="•"/>
            </a:pPr>
            <a:r>
              <a:rPr lang="en-US" sz="2000" b="0" i="0" u="none" strike="noStrike">
                <a:solidFill>
                  <a:srgbClr val="0B5394"/>
                </a:solidFill>
                <a:latin typeface="Arial"/>
                <a:ea typeface="Arial"/>
                <a:cs typeface="Arial"/>
                <a:sym typeface="Arial"/>
              </a:rPr>
              <a:t>Refer to the following government marketplace websites: </a:t>
            </a:r>
            <a:endParaRPr sz="2000" b="0" i="0" u="none" strike="noStrike">
              <a:solidFill>
                <a:srgbClr val="0B5394"/>
              </a:solidFill>
              <a:latin typeface="Arial"/>
              <a:ea typeface="Arial"/>
              <a:cs typeface="Arial"/>
              <a:sym typeface="Arial"/>
            </a:endParaRPr>
          </a:p>
          <a:p>
            <a:pPr marL="457200" lvl="0" indent="-355600" algn="l" rtl="0">
              <a:spcBef>
                <a:spcPts val="1000"/>
              </a:spcBef>
              <a:spcAft>
                <a:spcPts val="0"/>
              </a:spcAft>
              <a:buClr>
                <a:srgbClr val="0B5394"/>
              </a:buClr>
              <a:buSzPts val="2000"/>
              <a:buChar char="•"/>
            </a:pPr>
            <a:r>
              <a:rPr lang="en-US">
                <a:solidFill>
                  <a:srgbClr val="0B5394"/>
                </a:solidFill>
              </a:rPr>
              <a:t>Contracting Opportunities and Contract Data Reports: 		 https://sam.gov/ </a:t>
            </a:r>
            <a:endParaRPr>
              <a:solidFill>
                <a:srgbClr val="0B5394"/>
              </a:solidFill>
            </a:endParaRPr>
          </a:p>
          <a:p>
            <a:pPr marL="101600" lvl="0" indent="0" algn="l" rtl="0">
              <a:lnSpc>
                <a:spcPct val="100000"/>
              </a:lnSpc>
              <a:spcBef>
                <a:spcPts val="1000"/>
              </a:spcBef>
              <a:spcAft>
                <a:spcPts val="0"/>
              </a:spcAft>
              <a:buSzPts val="2000"/>
              <a:buNone/>
            </a:pPr>
            <a:endParaRPr>
              <a:solidFill>
                <a:srgbClr val="0B5394"/>
              </a:solidFill>
            </a:endParaRPr>
          </a:p>
          <a:p>
            <a:pPr marL="101600" lvl="0" indent="0" algn="l" rtl="0">
              <a:lnSpc>
                <a:spcPct val="100000"/>
              </a:lnSpc>
              <a:spcBef>
                <a:spcPts val="1000"/>
              </a:spcBef>
              <a:spcAft>
                <a:spcPts val="0"/>
              </a:spcAft>
              <a:buSzPts val="2000"/>
              <a:buNone/>
            </a:pPr>
            <a:r>
              <a:rPr lang="en-US">
                <a:solidFill>
                  <a:srgbClr val="000000"/>
                </a:solidFill>
                <a:latin typeface="Arial"/>
                <a:ea typeface="Arial"/>
                <a:cs typeface="Arial"/>
                <a:sym typeface="Arial"/>
              </a:rPr>
              <a:t>	</a:t>
            </a:r>
            <a:br>
              <a:rPr lang="en-US"/>
            </a:br>
            <a:endParaRPr/>
          </a:p>
        </p:txBody>
      </p:sp>
      <p:sp>
        <p:nvSpPr>
          <p:cNvPr id="143" name="Google Shape;143;p23"/>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11</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4"/>
          <p:cNvSpPr txBox="1">
            <a:spLocks noGrp="1"/>
          </p:cNvSpPr>
          <p:nvPr>
            <p:ph type="title"/>
          </p:nvPr>
        </p:nvSpPr>
        <p:spPr>
          <a:xfrm>
            <a:off x="457200" y="205976"/>
            <a:ext cx="8229600" cy="5577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500" b="1" i="0" u="none" strike="noStrike">
                <a:solidFill>
                  <a:srgbClr val="0B5394"/>
                </a:solidFill>
              </a:rPr>
              <a:t>Getting Started</a:t>
            </a:r>
            <a:endParaRPr sz="2500" b="1">
              <a:solidFill>
                <a:srgbClr val="0B5394"/>
              </a:solidFill>
            </a:endParaRPr>
          </a:p>
        </p:txBody>
      </p:sp>
      <p:sp>
        <p:nvSpPr>
          <p:cNvPr id="149" name="Google Shape;149;p24"/>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0000"/>
              </a:lnSpc>
              <a:spcBef>
                <a:spcPts val="400"/>
              </a:spcBef>
              <a:spcAft>
                <a:spcPts val="0"/>
              </a:spcAft>
              <a:buClr>
                <a:srgbClr val="0B5394"/>
              </a:buClr>
              <a:buSzPts val="2000"/>
              <a:buFont typeface="Arial"/>
              <a:buChar char="•"/>
            </a:pPr>
            <a:r>
              <a:rPr lang="en-US" sz="2000" b="0" i="0" u="none" strike="noStrike">
                <a:solidFill>
                  <a:srgbClr val="0B5394"/>
                </a:solidFill>
                <a:latin typeface="Arial"/>
                <a:ea typeface="Arial"/>
                <a:cs typeface="Arial"/>
                <a:sym typeface="Arial"/>
              </a:rPr>
              <a:t>Take GSA MAS training courses and read all the available MAS program literature. </a:t>
            </a:r>
            <a:endParaRPr>
              <a:solidFill>
                <a:srgbClr val="0B5394"/>
              </a:solidFill>
            </a:endParaRPr>
          </a:p>
          <a:p>
            <a:pPr marL="457200" marR="0" lvl="0" indent="-355600" algn="l" rtl="0">
              <a:lnSpc>
                <a:spcPct val="100000"/>
              </a:lnSpc>
              <a:spcBef>
                <a:spcPts val="400"/>
              </a:spcBef>
              <a:spcAft>
                <a:spcPts val="0"/>
              </a:spcAft>
              <a:buClr>
                <a:srgbClr val="0B5394"/>
              </a:buClr>
              <a:buSzPts val="2000"/>
              <a:buFont typeface="Arial"/>
              <a:buChar char="•"/>
            </a:pPr>
            <a:r>
              <a:rPr lang="en-US" sz="2000" b="0" i="0" u="none" strike="noStrike">
                <a:solidFill>
                  <a:srgbClr val="0B5394"/>
                </a:solidFill>
                <a:latin typeface="Arial"/>
                <a:ea typeface="Arial"/>
                <a:cs typeface="Arial"/>
                <a:sym typeface="Arial"/>
              </a:rPr>
              <a:t>Read, and understand the MAS solicitation </a:t>
            </a:r>
            <a:endParaRPr>
              <a:solidFill>
                <a:srgbClr val="0B5394"/>
              </a:solidFill>
            </a:endParaRPr>
          </a:p>
          <a:p>
            <a:pPr marL="457200" marR="0" lvl="0" indent="-355600" algn="l" rtl="0">
              <a:lnSpc>
                <a:spcPct val="100000"/>
              </a:lnSpc>
              <a:spcBef>
                <a:spcPts val="400"/>
              </a:spcBef>
              <a:spcAft>
                <a:spcPts val="0"/>
              </a:spcAft>
              <a:buClr>
                <a:srgbClr val="0B5394"/>
              </a:buClr>
              <a:buSzPts val="2000"/>
              <a:buFont typeface="Arial"/>
              <a:buChar char="•"/>
            </a:pPr>
            <a:r>
              <a:rPr lang="en-US" sz="2000" b="0" i="0" u="none" strike="noStrike">
                <a:solidFill>
                  <a:srgbClr val="0B5394"/>
                </a:solidFill>
                <a:latin typeface="Arial"/>
                <a:ea typeface="Arial"/>
                <a:cs typeface="Arial"/>
                <a:sym typeface="Arial"/>
              </a:rPr>
              <a:t>GSA offers training resources through these sites: </a:t>
            </a:r>
            <a:endParaRPr>
              <a:solidFill>
                <a:srgbClr val="0B5394"/>
              </a:solidFill>
            </a:endParaRPr>
          </a:p>
          <a:p>
            <a:pPr marL="914400" lvl="1" indent="-355600" algn="l" rtl="0">
              <a:lnSpc>
                <a:spcPct val="100000"/>
              </a:lnSpc>
              <a:spcBef>
                <a:spcPts val="400"/>
              </a:spcBef>
              <a:spcAft>
                <a:spcPts val="0"/>
              </a:spcAft>
              <a:buClr>
                <a:srgbClr val="0B5394"/>
              </a:buClr>
              <a:buSzPts val="2000"/>
              <a:buChar char="–"/>
            </a:pPr>
            <a:r>
              <a:rPr lang="en-US" b="0" i="0" u="none" strike="noStrike">
                <a:solidFill>
                  <a:srgbClr val="0B5394"/>
                </a:solidFill>
                <a:latin typeface="Arial"/>
                <a:ea typeface="Arial"/>
                <a:cs typeface="Arial"/>
                <a:sym typeface="Arial"/>
              </a:rPr>
              <a:t>MAS Roadmap: gsa.gov/masroadmap  </a:t>
            </a:r>
            <a:endParaRPr>
              <a:solidFill>
                <a:srgbClr val="0B5394"/>
              </a:solidFill>
            </a:endParaRPr>
          </a:p>
          <a:p>
            <a:pPr marL="914400" lvl="1" indent="-355600" algn="l" rtl="0">
              <a:lnSpc>
                <a:spcPct val="100000"/>
              </a:lnSpc>
              <a:spcBef>
                <a:spcPts val="400"/>
              </a:spcBef>
              <a:spcAft>
                <a:spcPts val="0"/>
              </a:spcAft>
              <a:buClr>
                <a:srgbClr val="0B5394"/>
              </a:buClr>
              <a:buSzPts val="2000"/>
              <a:buChar char="–"/>
            </a:pPr>
            <a:r>
              <a:rPr lang="en-US" b="0" i="0" u="none" strike="noStrike">
                <a:solidFill>
                  <a:srgbClr val="0B5394"/>
                </a:solidFill>
                <a:latin typeface="Arial"/>
                <a:ea typeface="Arial"/>
                <a:cs typeface="Arial"/>
                <a:sym typeface="Arial"/>
              </a:rPr>
              <a:t>Schedule Information: gsa.gov/schedule </a:t>
            </a:r>
            <a:endParaRPr>
              <a:solidFill>
                <a:srgbClr val="0B5394"/>
              </a:solidFill>
            </a:endParaRPr>
          </a:p>
          <a:p>
            <a:pPr marL="914400" lvl="1" indent="-355600" algn="l" rtl="0">
              <a:lnSpc>
                <a:spcPct val="100000"/>
              </a:lnSpc>
              <a:spcBef>
                <a:spcPts val="400"/>
              </a:spcBef>
              <a:spcAft>
                <a:spcPts val="0"/>
              </a:spcAft>
              <a:buClr>
                <a:srgbClr val="0B5394"/>
              </a:buClr>
              <a:buSzPts val="2000"/>
              <a:buChar char="–"/>
            </a:pPr>
            <a:r>
              <a:rPr lang="en-US" b="0" i="0" u="none" strike="noStrike">
                <a:solidFill>
                  <a:srgbClr val="0B5394"/>
                </a:solidFill>
                <a:latin typeface="Arial"/>
                <a:ea typeface="Arial"/>
                <a:cs typeface="Arial"/>
                <a:sym typeface="Arial"/>
              </a:rPr>
              <a:t>GSA Training Events: gsa.gov/events</a:t>
            </a:r>
            <a:endParaRPr>
              <a:solidFill>
                <a:srgbClr val="0B5394"/>
              </a:solidFill>
            </a:endParaRPr>
          </a:p>
        </p:txBody>
      </p:sp>
      <p:sp>
        <p:nvSpPr>
          <p:cNvPr id="150" name="Google Shape;150;p2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12</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5"/>
          <p:cNvSpPr txBox="1">
            <a:spLocks noGrp="1"/>
          </p:cNvSpPr>
          <p:nvPr>
            <p:ph type="title"/>
          </p:nvPr>
        </p:nvSpPr>
        <p:spPr>
          <a:xfrm>
            <a:off x="457200" y="205976"/>
            <a:ext cx="8229600" cy="5259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500" b="1" i="0" u="none" strike="noStrike">
                <a:solidFill>
                  <a:srgbClr val="0B5394"/>
                </a:solidFill>
              </a:rPr>
              <a:t>Assemble Your Offer</a:t>
            </a:r>
            <a:endParaRPr sz="2500" b="1">
              <a:solidFill>
                <a:srgbClr val="0B5394"/>
              </a:solidFill>
            </a:endParaRPr>
          </a:p>
        </p:txBody>
      </p:sp>
      <p:sp>
        <p:nvSpPr>
          <p:cNvPr id="156" name="Google Shape;156;p25"/>
          <p:cNvSpPr txBox="1">
            <a:spLocks noGrp="1"/>
          </p:cNvSpPr>
          <p:nvPr>
            <p:ph type="body" idx="1"/>
          </p:nvPr>
        </p:nvSpPr>
        <p:spPr>
          <a:xfrm>
            <a:off x="457200" y="607052"/>
            <a:ext cx="8229600" cy="3929400"/>
          </a:xfrm>
          <a:prstGeom prst="rect">
            <a:avLst/>
          </a:prstGeom>
          <a:noFill/>
          <a:ln>
            <a:noFill/>
          </a:ln>
        </p:spPr>
        <p:txBody>
          <a:bodyPr spcFirstLastPara="1" wrap="square" lIns="91425" tIns="45700" rIns="91425" bIns="45700" anchor="t" anchorCtr="0">
            <a:noAutofit/>
          </a:bodyPr>
          <a:lstStyle/>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GSA eOffer</a:t>
            </a:r>
            <a:r>
              <a:rPr lang="en-US" sz="1200">
                <a:solidFill>
                  <a:srgbClr val="0B5394"/>
                </a:solidFill>
                <a:latin typeface="Arial"/>
                <a:ea typeface="Arial"/>
                <a:cs typeface="Arial"/>
                <a:sym typeface="Arial"/>
              </a:rPr>
              <a:t>: Download Templates</a:t>
            </a:r>
            <a:endParaRPr sz="1200" b="0" i="0" u="none" strike="noStrike">
              <a:solidFill>
                <a:srgbClr val="0B5394"/>
              </a:solidFill>
              <a:latin typeface="Arial"/>
              <a:ea typeface="Arial"/>
              <a:cs typeface="Arial"/>
              <a:sym typeface="Aria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Agent authorization letter </a:t>
            </a:r>
            <a:endParaRPr sz="1800">
              <a:solidFill>
                <a:srgbClr val="0B5394"/>
              </a:solidFil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Letter of supply (products only) </a:t>
            </a:r>
            <a:endParaRPr sz="1800">
              <a:solidFill>
                <a:srgbClr val="0B5394"/>
              </a:solidFil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Price proposal template You will also need to compile all the information below and submit it through the eOffer system. </a:t>
            </a:r>
            <a:endParaRPr sz="1800">
              <a:solidFill>
                <a:srgbClr val="0B5394"/>
              </a:solidFil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Financial statements </a:t>
            </a:r>
            <a:endParaRPr sz="1800">
              <a:solidFill>
                <a:srgbClr val="0B5394"/>
              </a:solidFil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Subcontracting plan (if you are not a small-business concern) </a:t>
            </a:r>
            <a:endParaRPr sz="1800">
              <a:solidFill>
                <a:srgbClr val="0B5394"/>
              </a:solidFil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Technical proposal </a:t>
            </a:r>
            <a:endParaRPr sz="1800">
              <a:solidFill>
                <a:srgbClr val="0B5394"/>
              </a:solidFil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Commercial Sales Practice-1 (CSP-1) </a:t>
            </a:r>
            <a:endParaRPr sz="1800">
              <a:solidFill>
                <a:srgbClr val="0B5394"/>
              </a:solidFil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Professional compensation plan </a:t>
            </a:r>
            <a:endParaRPr sz="1200" b="0" i="0" u="none" strike="noStrike">
              <a:solidFill>
                <a:srgbClr val="0B5394"/>
              </a:solidFill>
              <a:latin typeface="Arial"/>
              <a:ea typeface="Arial"/>
              <a:cs typeface="Arial"/>
              <a:sym typeface="Aria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Commercial price list </a:t>
            </a:r>
            <a:endParaRPr sz="1800">
              <a:solidFill>
                <a:srgbClr val="0B5394"/>
              </a:solidFil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Previous cancellation and rejection letters </a:t>
            </a:r>
            <a:endParaRPr sz="1800">
              <a:solidFill>
                <a:srgbClr val="0B5394"/>
              </a:solidFil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Price narrative with supporting documentation </a:t>
            </a:r>
            <a:endParaRPr sz="1800">
              <a:solidFill>
                <a:srgbClr val="0B5394"/>
              </a:solidFill>
            </a:endParaRPr>
          </a:p>
          <a:p>
            <a:pPr marL="457200" marR="0" lvl="0" indent="-342900" algn="l" rtl="0">
              <a:lnSpc>
                <a:spcPct val="100000"/>
              </a:lnSpc>
              <a:spcBef>
                <a:spcPts val="0"/>
              </a:spcBef>
              <a:spcAft>
                <a:spcPts val="0"/>
              </a:spcAft>
              <a:buClr>
                <a:srgbClr val="0B5394"/>
              </a:buClr>
              <a:buSzPts val="1800"/>
              <a:buFont typeface="Arial"/>
              <a:buChar char="•"/>
            </a:pPr>
            <a:r>
              <a:rPr lang="en-US" sz="1200" b="0" i="0" u="none" strike="noStrike">
                <a:solidFill>
                  <a:srgbClr val="0B5394"/>
                </a:solidFill>
                <a:latin typeface="Arial"/>
                <a:ea typeface="Arial"/>
                <a:cs typeface="Arial"/>
                <a:sym typeface="Arial"/>
              </a:rPr>
              <a:t>Successful past performance documentation</a:t>
            </a:r>
            <a:endParaRPr sz="1200">
              <a:solidFill>
                <a:srgbClr val="0B5394"/>
              </a:solidFill>
            </a:endParaRPr>
          </a:p>
        </p:txBody>
      </p:sp>
      <p:sp>
        <p:nvSpPr>
          <p:cNvPr id="157" name="Google Shape;157;p25"/>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13</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500" b="1" i="0" u="none" strike="noStrike">
                <a:solidFill>
                  <a:srgbClr val="0B5394"/>
                </a:solidFill>
              </a:rPr>
              <a:t>Evaluation Factors</a:t>
            </a:r>
            <a:endParaRPr sz="2500" b="1">
              <a:solidFill>
                <a:srgbClr val="0B5394"/>
              </a:solidFill>
            </a:endParaRPr>
          </a:p>
        </p:txBody>
      </p:sp>
      <p:sp>
        <p:nvSpPr>
          <p:cNvPr id="163" name="Google Shape;163;p26"/>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0000"/>
              </a:lnSpc>
              <a:spcBef>
                <a:spcPts val="400"/>
              </a:spcBef>
              <a:spcAft>
                <a:spcPts val="0"/>
              </a:spcAft>
              <a:buClr>
                <a:srgbClr val="0B5394"/>
              </a:buClr>
              <a:buSzPts val="2000"/>
              <a:buFont typeface="Arial"/>
              <a:buChar char="•"/>
            </a:pPr>
            <a:r>
              <a:rPr lang="en-US" sz="1400" b="0" i="0" u="none" strike="noStrike">
                <a:solidFill>
                  <a:srgbClr val="0B5394"/>
                </a:solidFill>
                <a:latin typeface="Arial"/>
                <a:ea typeface="Arial"/>
                <a:cs typeface="Arial"/>
                <a:sym typeface="Arial"/>
              </a:rPr>
              <a:t>After offers are received, each individual offer is evaluated on its own merit Offerors are provided opportunities to clarify deficiencies and are allowed to submit supplemental information Schedule contract evaluation factors include: </a:t>
            </a:r>
            <a:endParaRPr>
              <a:solidFill>
                <a:srgbClr val="0B5394"/>
              </a:solidFill>
            </a:endParaRPr>
          </a:p>
          <a:p>
            <a:pPr marL="457200" marR="0" lvl="0" indent="-355600" algn="l" rtl="0">
              <a:lnSpc>
                <a:spcPct val="100000"/>
              </a:lnSpc>
              <a:spcBef>
                <a:spcPts val="400"/>
              </a:spcBef>
              <a:spcAft>
                <a:spcPts val="0"/>
              </a:spcAft>
              <a:buClr>
                <a:srgbClr val="0B5394"/>
              </a:buClr>
              <a:buSzPts val="2000"/>
              <a:buFont typeface="Arial"/>
              <a:buChar char="•"/>
            </a:pPr>
            <a:r>
              <a:rPr lang="en-US" sz="1400" b="0" i="0" u="none" strike="noStrike">
                <a:solidFill>
                  <a:srgbClr val="0B5394"/>
                </a:solidFill>
                <a:latin typeface="Arial"/>
                <a:ea typeface="Arial"/>
                <a:cs typeface="Arial"/>
                <a:sym typeface="Arial"/>
              </a:rPr>
              <a:t>Technical </a:t>
            </a:r>
            <a:endParaRPr>
              <a:solidFill>
                <a:srgbClr val="0B5394"/>
              </a:solidFill>
            </a:endParaRPr>
          </a:p>
          <a:p>
            <a:pPr marL="101600" lvl="0" indent="0" algn="l" rtl="0">
              <a:lnSpc>
                <a:spcPct val="100000"/>
              </a:lnSpc>
              <a:spcBef>
                <a:spcPts val="400"/>
              </a:spcBef>
              <a:spcAft>
                <a:spcPts val="0"/>
              </a:spcAft>
              <a:buSzPts val="2000"/>
              <a:buNone/>
            </a:pPr>
            <a:r>
              <a:rPr lang="en-US" sz="1400">
                <a:solidFill>
                  <a:srgbClr val="0B5394"/>
                </a:solidFill>
                <a:latin typeface="Arial"/>
                <a:ea typeface="Arial"/>
                <a:cs typeface="Arial"/>
                <a:sym typeface="Arial"/>
              </a:rPr>
              <a:t>	</a:t>
            </a:r>
            <a:r>
              <a:rPr lang="en-US" sz="1400" b="0" i="0" u="none" strike="noStrike">
                <a:solidFill>
                  <a:srgbClr val="0B5394"/>
                </a:solidFill>
                <a:latin typeface="Arial"/>
                <a:ea typeface="Arial"/>
                <a:cs typeface="Arial"/>
                <a:sym typeface="Arial"/>
              </a:rPr>
              <a:t>○ Factor One – Corporate Experience </a:t>
            </a:r>
            <a:endParaRPr>
              <a:solidFill>
                <a:srgbClr val="0B5394"/>
              </a:solidFill>
            </a:endParaRPr>
          </a:p>
          <a:p>
            <a:pPr marL="101600" lvl="0" indent="0" algn="l" rtl="0">
              <a:lnSpc>
                <a:spcPct val="100000"/>
              </a:lnSpc>
              <a:spcBef>
                <a:spcPts val="400"/>
              </a:spcBef>
              <a:spcAft>
                <a:spcPts val="0"/>
              </a:spcAft>
              <a:buSzPts val="2000"/>
              <a:buNone/>
            </a:pPr>
            <a:r>
              <a:rPr lang="en-US" sz="1400">
                <a:solidFill>
                  <a:srgbClr val="0B5394"/>
                </a:solidFill>
                <a:latin typeface="Arial"/>
                <a:ea typeface="Arial"/>
                <a:cs typeface="Arial"/>
                <a:sym typeface="Arial"/>
              </a:rPr>
              <a:t>	</a:t>
            </a:r>
            <a:r>
              <a:rPr lang="en-US" sz="1400" b="0" i="0" u="none" strike="noStrike">
                <a:solidFill>
                  <a:srgbClr val="0B5394"/>
                </a:solidFill>
                <a:latin typeface="Arial"/>
                <a:ea typeface="Arial"/>
                <a:cs typeface="Arial"/>
                <a:sym typeface="Arial"/>
              </a:rPr>
              <a:t>○ Factor Two – Past Performance </a:t>
            </a:r>
            <a:endParaRPr>
              <a:solidFill>
                <a:srgbClr val="0B5394"/>
              </a:solidFill>
            </a:endParaRPr>
          </a:p>
          <a:p>
            <a:pPr marL="101600" lvl="0" indent="0" algn="l" rtl="0">
              <a:lnSpc>
                <a:spcPct val="100000"/>
              </a:lnSpc>
              <a:spcBef>
                <a:spcPts val="400"/>
              </a:spcBef>
              <a:spcAft>
                <a:spcPts val="0"/>
              </a:spcAft>
              <a:buSzPts val="2000"/>
              <a:buNone/>
            </a:pPr>
            <a:r>
              <a:rPr lang="en-US" sz="1400">
                <a:solidFill>
                  <a:srgbClr val="0B5394"/>
                </a:solidFill>
                <a:latin typeface="Arial"/>
                <a:ea typeface="Arial"/>
                <a:cs typeface="Arial"/>
                <a:sym typeface="Arial"/>
              </a:rPr>
              <a:t>	</a:t>
            </a:r>
            <a:r>
              <a:rPr lang="en-US" sz="1400" b="0" i="0" u="none" strike="noStrike">
                <a:solidFill>
                  <a:srgbClr val="0B5394"/>
                </a:solidFill>
                <a:latin typeface="Arial"/>
                <a:ea typeface="Arial"/>
                <a:cs typeface="Arial"/>
                <a:sym typeface="Arial"/>
              </a:rPr>
              <a:t>○ Factor Three – Quality Control </a:t>
            </a:r>
            <a:endParaRPr>
              <a:solidFill>
                <a:srgbClr val="0B5394"/>
              </a:solidFill>
            </a:endParaRPr>
          </a:p>
          <a:p>
            <a:pPr marL="101600" lvl="0" indent="0" algn="l" rtl="0">
              <a:lnSpc>
                <a:spcPct val="100000"/>
              </a:lnSpc>
              <a:spcBef>
                <a:spcPts val="400"/>
              </a:spcBef>
              <a:spcAft>
                <a:spcPts val="0"/>
              </a:spcAft>
              <a:buSzPts val="2000"/>
              <a:buNone/>
            </a:pPr>
            <a:r>
              <a:rPr lang="en-US" sz="1400">
                <a:solidFill>
                  <a:srgbClr val="0B5394"/>
                </a:solidFill>
                <a:latin typeface="Arial"/>
                <a:ea typeface="Arial"/>
                <a:cs typeface="Arial"/>
                <a:sym typeface="Arial"/>
              </a:rPr>
              <a:t>	</a:t>
            </a:r>
            <a:r>
              <a:rPr lang="en-US" sz="1400" b="0" i="0" u="none" strike="noStrike">
                <a:solidFill>
                  <a:srgbClr val="0B5394"/>
                </a:solidFill>
                <a:latin typeface="Arial"/>
                <a:ea typeface="Arial"/>
                <a:cs typeface="Arial"/>
                <a:sym typeface="Arial"/>
              </a:rPr>
              <a:t>○ Factor Four – Relevant Project Experience (services contracts only) </a:t>
            </a:r>
            <a:endParaRPr>
              <a:solidFill>
                <a:srgbClr val="0B5394"/>
              </a:solidFill>
            </a:endParaRPr>
          </a:p>
          <a:p>
            <a:pPr marL="101600" lvl="0" indent="0" algn="l" rtl="0">
              <a:lnSpc>
                <a:spcPct val="100000"/>
              </a:lnSpc>
              <a:spcBef>
                <a:spcPts val="400"/>
              </a:spcBef>
              <a:spcAft>
                <a:spcPts val="0"/>
              </a:spcAft>
              <a:buSzPts val="2000"/>
              <a:buNone/>
            </a:pPr>
            <a:r>
              <a:rPr lang="en-US" sz="1400" b="0" i="0" u="none" strike="noStrike">
                <a:solidFill>
                  <a:srgbClr val="0B5394"/>
                </a:solidFill>
                <a:latin typeface="Arial"/>
                <a:ea typeface="Arial"/>
                <a:cs typeface="Arial"/>
                <a:sym typeface="Arial"/>
              </a:rPr>
              <a:t>● Pricing</a:t>
            </a:r>
            <a:endParaRPr sz="1400">
              <a:solidFill>
                <a:srgbClr val="0B5394"/>
              </a:solidFill>
            </a:endParaRPr>
          </a:p>
        </p:txBody>
      </p:sp>
      <p:sp>
        <p:nvSpPr>
          <p:cNvPr id="164" name="Google Shape;164;p26"/>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14</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a:spLocks noGrp="1"/>
          </p:cNvSpPr>
          <p:nvPr>
            <p:ph type="title"/>
          </p:nvPr>
        </p:nvSpPr>
        <p:spPr>
          <a:xfrm>
            <a:off x="457200" y="205976"/>
            <a:ext cx="8229600" cy="5688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500" b="1">
                <a:solidFill>
                  <a:srgbClr val="0B5394"/>
                </a:solidFill>
              </a:rPr>
              <a:t>Additional Resources </a:t>
            </a:r>
            <a:endParaRPr sz="2500" b="1">
              <a:solidFill>
                <a:srgbClr val="0B5394"/>
              </a:solidFill>
            </a:endParaRPr>
          </a:p>
        </p:txBody>
      </p:sp>
      <p:sp>
        <p:nvSpPr>
          <p:cNvPr id="170" name="Google Shape;170;p27"/>
          <p:cNvSpPr txBox="1">
            <a:spLocks noGrp="1"/>
          </p:cNvSpPr>
          <p:nvPr>
            <p:ph type="body" idx="1"/>
          </p:nvPr>
        </p:nvSpPr>
        <p:spPr>
          <a:xfrm>
            <a:off x="457200" y="774800"/>
            <a:ext cx="8229600" cy="3828600"/>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0"/>
              </a:spcBef>
              <a:spcAft>
                <a:spcPts val="0"/>
              </a:spcAft>
              <a:buSzPts val="2000"/>
              <a:buFont typeface="Arial"/>
              <a:buChar char="•"/>
            </a:pPr>
            <a:r>
              <a:rPr lang="en-US" sz="1400" b="0" i="0" u="sng" strike="noStrike">
                <a:solidFill>
                  <a:schemeClr val="hlink"/>
                </a:solidFill>
                <a:latin typeface="Arial"/>
                <a:ea typeface="Arial"/>
                <a:cs typeface="Arial"/>
                <a:sym typeface="Arial"/>
                <a:hlinkClick r:id="rId3"/>
              </a:rPr>
              <a:t>Category Management dashboards</a:t>
            </a:r>
            <a:r>
              <a:rPr lang="en-US" sz="1400" b="0" i="0" u="none" strike="noStrike">
                <a:solidFill>
                  <a:srgbClr val="000000"/>
                </a:solidFill>
                <a:latin typeface="Arial"/>
                <a:ea typeface="Arial"/>
                <a:cs typeface="Arial"/>
                <a:sym typeface="Arial"/>
              </a:rPr>
              <a:t> </a:t>
            </a:r>
            <a:endParaRPr/>
          </a:p>
          <a:p>
            <a:pPr marL="742950" lvl="1" indent="-285750" algn="l" rtl="0">
              <a:lnSpc>
                <a:spcPct val="100000"/>
              </a:lnSpc>
              <a:spcBef>
                <a:spcPts val="0"/>
              </a:spcBef>
              <a:spcAft>
                <a:spcPts val="0"/>
              </a:spcAft>
              <a:buSzPts val="2000"/>
              <a:buFont typeface="Arial"/>
              <a:buChar char="•"/>
            </a:pPr>
            <a:r>
              <a:rPr lang="en-US" sz="1400" b="0" i="0" u="sng" strike="noStrike">
                <a:solidFill>
                  <a:schemeClr val="hlink"/>
                </a:solidFill>
                <a:latin typeface="Arial"/>
                <a:ea typeface="Arial"/>
                <a:cs typeface="Arial"/>
                <a:sym typeface="Arial"/>
                <a:hlinkClick r:id="rId4"/>
              </a:rPr>
              <a:t>Recorded Category Management dashboard presentation</a:t>
            </a:r>
            <a:endParaRPr sz="1400" b="0" i="0" u="none" strike="noStrike">
              <a:solidFill>
                <a:srgbClr val="000000"/>
              </a:solidFill>
              <a:latin typeface="Arial"/>
              <a:ea typeface="Arial"/>
              <a:cs typeface="Arial"/>
              <a:sym typeface="Arial"/>
            </a:endParaRPr>
          </a:p>
          <a:p>
            <a:pPr marL="457200" lvl="0" indent="-355600" algn="l" rtl="0">
              <a:lnSpc>
                <a:spcPct val="100000"/>
              </a:lnSpc>
              <a:spcBef>
                <a:spcPts val="0"/>
              </a:spcBef>
              <a:spcAft>
                <a:spcPts val="0"/>
              </a:spcAft>
              <a:buSzPts val="2000"/>
              <a:buFont typeface="Arial"/>
              <a:buChar char="•"/>
            </a:pPr>
            <a:r>
              <a:rPr lang="en-US" sz="1400" b="0" i="0" u="sng" strike="noStrike">
                <a:solidFill>
                  <a:schemeClr val="hlink"/>
                </a:solidFill>
                <a:latin typeface="Arial"/>
                <a:ea typeface="Arial"/>
                <a:cs typeface="Arial"/>
                <a:sym typeface="Arial"/>
                <a:hlinkClick r:id="rId5"/>
              </a:rPr>
              <a:t>BUY.GSA.GOV</a:t>
            </a:r>
            <a:endParaRPr sz="1400" b="0" i="0" u="none" strike="noStrike">
              <a:solidFill>
                <a:srgbClr val="000000"/>
              </a:solidFill>
              <a:latin typeface="Arial"/>
              <a:ea typeface="Arial"/>
              <a:cs typeface="Arial"/>
              <a:sym typeface="Arial"/>
            </a:endParaRPr>
          </a:p>
          <a:p>
            <a:pPr marL="742950" lvl="1" indent="-285750" algn="l" rtl="0">
              <a:lnSpc>
                <a:spcPct val="100000"/>
              </a:lnSpc>
              <a:spcBef>
                <a:spcPts val="0"/>
              </a:spcBef>
              <a:spcAft>
                <a:spcPts val="0"/>
              </a:spcAft>
              <a:buSzPts val="2000"/>
              <a:buFont typeface="Arial"/>
              <a:buChar char="•"/>
            </a:pPr>
            <a:r>
              <a:rPr lang="en-US" sz="1400" b="0" i="0" u="none" strike="noStrike">
                <a:solidFill>
                  <a:srgbClr val="000000"/>
                </a:solidFill>
                <a:latin typeface="Arial"/>
                <a:ea typeface="Arial"/>
                <a:cs typeface="Arial"/>
                <a:sym typeface="Arial"/>
              </a:rPr>
              <a:t>GSA Interact</a:t>
            </a:r>
            <a:endParaRPr/>
          </a:p>
          <a:p>
            <a:pPr marL="742950" lvl="1" indent="-285750" algn="l" rtl="0">
              <a:lnSpc>
                <a:spcPct val="100000"/>
              </a:lnSpc>
              <a:spcBef>
                <a:spcPts val="0"/>
              </a:spcBef>
              <a:spcAft>
                <a:spcPts val="0"/>
              </a:spcAft>
              <a:buSzPts val="2000"/>
              <a:buFont typeface="Arial"/>
              <a:buChar char="•"/>
            </a:pPr>
            <a:r>
              <a:rPr lang="en-US" sz="1400" b="0" i="0" u="none" strike="noStrike">
                <a:solidFill>
                  <a:srgbClr val="000000"/>
                </a:solidFill>
                <a:latin typeface="Arial"/>
                <a:ea typeface="Arial"/>
                <a:cs typeface="Arial"/>
                <a:sym typeface="Arial"/>
              </a:rPr>
              <a:t>Forecast of Contracting Opportunities Tool</a:t>
            </a:r>
            <a:endParaRPr/>
          </a:p>
          <a:p>
            <a:pPr marL="742950" lvl="1" indent="-285750" algn="l" rtl="0">
              <a:lnSpc>
                <a:spcPct val="100000"/>
              </a:lnSpc>
              <a:spcBef>
                <a:spcPts val="0"/>
              </a:spcBef>
              <a:spcAft>
                <a:spcPts val="0"/>
              </a:spcAft>
              <a:buSzPts val="2000"/>
              <a:buFont typeface="Arial"/>
              <a:buChar char="•"/>
            </a:pPr>
            <a:r>
              <a:rPr lang="en-US" sz="1400" b="0" i="0" u="none" strike="noStrike">
                <a:solidFill>
                  <a:srgbClr val="000000"/>
                </a:solidFill>
                <a:latin typeface="Arial"/>
                <a:ea typeface="Arial"/>
                <a:cs typeface="Arial"/>
                <a:sym typeface="Arial"/>
              </a:rPr>
              <a:t>Procurement Technical Assistance Centers</a:t>
            </a:r>
            <a:endParaRPr/>
          </a:p>
          <a:p>
            <a:pPr marL="742950" lvl="1" indent="-285750" algn="l" rtl="0">
              <a:lnSpc>
                <a:spcPct val="100000"/>
              </a:lnSpc>
              <a:spcBef>
                <a:spcPts val="0"/>
              </a:spcBef>
              <a:spcAft>
                <a:spcPts val="0"/>
              </a:spcAft>
              <a:buSzPts val="2000"/>
              <a:buFont typeface="Arial"/>
              <a:buChar char="•"/>
            </a:pPr>
            <a:r>
              <a:rPr lang="en-US" sz="1400" b="0" i="0" u="none" strike="noStrike">
                <a:solidFill>
                  <a:srgbClr val="000000"/>
                </a:solidFill>
                <a:latin typeface="Arial"/>
                <a:ea typeface="Arial"/>
                <a:cs typeface="Arial"/>
                <a:sym typeface="Arial"/>
              </a:rPr>
              <a:t>SAM.GOV Data Bank</a:t>
            </a:r>
            <a:endParaRPr/>
          </a:p>
          <a:p>
            <a:pPr marL="742950" lvl="1" indent="-285750" algn="l" rtl="0">
              <a:lnSpc>
                <a:spcPct val="100000"/>
              </a:lnSpc>
              <a:spcBef>
                <a:spcPts val="0"/>
              </a:spcBef>
              <a:spcAft>
                <a:spcPts val="0"/>
              </a:spcAft>
              <a:buSzPts val="2000"/>
              <a:buFont typeface="Arial"/>
              <a:buChar char="•"/>
            </a:pPr>
            <a:r>
              <a:rPr lang="en-US" sz="1400" b="0" i="0" u="none" strike="noStrike">
                <a:solidFill>
                  <a:srgbClr val="000000"/>
                </a:solidFill>
                <a:latin typeface="Arial"/>
                <a:ea typeface="Arial"/>
                <a:cs typeface="Arial"/>
                <a:sym typeface="Arial"/>
              </a:rPr>
              <a:t>Schedule Sales Query  </a:t>
            </a:r>
            <a:endParaRPr/>
          </a:p>
          <a:p>
            <a:pPr marL="457200" lvl="0" indent="-355600" algn="l" rtl="0">
              <a:lnSpc>
                <a:spcPct val="100000"/>
              </a:lnSpc>
              <a:spcBef>
                <a:spcPts val="0"/>
              </a:spcBef>
              <a:spcAft>
                <a:spcPts val="0"/>
              </a:spcAft>
              <a:buSzPts val="2000"/>
              <a:buFont typeface="Arial"/>
              <a:buChar char="•"/>
            </a:pPr>
            <a:r>
              <a:rPr lang="en-US" sz="1400" b="0" i="0" u="sng" strike="noStrike">
                <a:solidFill>
                  <a:schemeClr val="hlink"/>
                </a:solidFill>
                <a:latin typeface="Arial"/>
                <a:ea typeface="Arial"/>
                <a:cs typeface="Arial"/>
                <a:sym typeface="Arial"/>
                <a:hlinkClick r:id="rId6"/>
              </a:rPr>
              <a:t>Government Contracting Factsheets</a:t>
            </a:r>
            <a:endParaRPr sz="1400" b="0" i="0" u="none" strike="noStrike">
              <a:solidFill>
                <a:srgbClr val="000000"/>
              </a:solidFill>
              <a:latin typeface="Arial"/>
              <a:ea typeface="Arial"/>
              <a:cs typeface="Arial"/>
              <a:sym typeface="Arial"/>
            </a:endParaRPr>
          </a:p>
          <a:p>
            <a:pPr marL="457200" lvl="0" indent="-355600" algn="l" rtl="0">
              <a:lnSpc>
                <a:spcPct val="100000"/>
              </a:lnSpc>
              <a:spcBef>
                <a:spcPts val="0"/>
              </a:spcBef>
              <a:spcAft>
                <a:spcPts val="0"/>
              </a:spcAft>
              <a:buSzPts val="2000"/>
              <a:buFont typeface="Arial"/>
              <a:buChar char="•"/>
            </a:pPr>
            <a:r>
              <a:rPr lang="en-US" sz="1400" b="0" i="0" u="sng" strike="noStrike">
                <a:solidFill>
                  <a:schemeClr val="hlink"/>
                </a:solidFill>
                <a:latin typeface="Arial"/>
                <a:ea typeface="Arial"/>
                <a:cs typeface="Arial"/>
                <a:sym typeface="Arial"/>
                <a:hlinkClick r:id="rId7"/>
              </a:rPr>
              <a:t>GSA Small Business Support Contacts</a:t>
            </a:r>
            <a:endParaRPr sz="1400" b="0" i="0" u="none" strike="noStrike">
              <a:solidFill>
                <a:srgbClr val="000000"/>
              </a:solidFill>
              <a:latin typeface="Arial"/>
              <a:ea typeface="Arial"/>
              <a:cs typeface="Arial"/>
              <a:sym typeface="Arial"/>
            </a:endParaRPr>
          </a:p>
          <a:p>
            <a:pPr marL="457200" lvl="0" indent="-355600" algn="l" rtl="0">
              <a:lnSpc>
                <a:spcPct val="100000"/>
              </a:lnSpc>
              <a:spcBef>
                <a:spcPts val="0"/>
              </a:spcBef>
              <a:spcAft>
                <a:spcPts val="0"/>
              </a:spcAft>
              <a:buSzPts val="2000"/>
              <a:buFont typeface="Arial"/>
              <a:buChar char="•"/>
            </a:pPr>
            <a:r>
              <a:rPr lang="en-US" sz="1400" b="0" i="0" u="sng" strike="noStrike">
                <a:solidFill>
                  <a:schemeClr val="hlink"/>
                </a:solidFill>
                <a:latin typeface="Arial"/>
                <a:ea typeface="Arial"/>
                <a:cs typeface="Arial"/>
                <a:sym typeface="Arial"/>
                <a:hlinkClick r:id="rId8"/>
              </a:rPr>
              <a:t>Category Management Information </a:t>
            </a:r>
            <a:endParaRPr sz="1400" b="0" i="0" u="none" strike="noStrike">
              <a:solidFill>
                <a:srgbClr val="000000"/>
              </a:solidFill>
              <a:latin typeface="Arial"/>
              <a:ea typeface="Arial"/>
              <a:cs typeface="Arial"/>
              <a:sym typeface="Arial"/>
            </a:endParaRPr>
          </a:p>
          <a:p>
            <a:pPr marL="457200" marR="0" lvl="0" indent="-355600" algn="l" rtl="0">
              <a:lnSpc>
                <a:spcPct val="100000"/>
              </a:lnSpc>
              <a:spcBef>
                <a:spcPts val="0"/>
              </a:spcBef>
              <a:spcAft>
                <a:spcPts val="0"/>
              </a:spcAft>
              <a:buClr>
                <a:schemeClr val="dk1"/>
              </a:buClr>
              <a:buSzPts val="2000"/>
              <a:buFont typeface="Arial"/>
              <a:buChar char="•"/>
            </a:pPr>
            <a:r>
              <a:rPr lang="en-US" sz="1400" b="0" i="0" u="sng" strike="noStrike">
                <a:solidFill>
                  <a:schemeClr val="hlink"/>
                </a:solidFill>
                <a:latin typeface="Arial"/>
                <a:ea typeface="Arial"/>
                <a:cs typeface="Arial"/>
                <a:sym typeface="Arial"/>
                <a:hlinkClick r:id="rId9"/>
              </a:rPr>
              <a:t>GSA FEDSIM/Industry </a:t>
            </a:r>
            <a:endParaRPr sz="1400"/>
          </a:p>
        </p:txBody>
      </p:sp>
      <p:sp>
        <p:nvSpPr>
          <p:cNvPr id="171" name="Google Shape;171;p27"/>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15</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8"/>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0B5394"/>
                </a:solidFill>
              </a:rPr>
              <a:t>Contact Information </a:t>
            </a:r>
            <a:endParaRPr b="1">
              <a:solidFill>
                <a:srgbClr val="0B5394"/>
              </a:solidFill>
            </a:endParaRPr>
          </a:p>
        </p:txBody>
      </p:sp>
      <p:sp>
        <p:nvSpPr>
          <p:cNvPr id="177" name="Google Shape;177;p28"/>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1000"/>
              </a:spcBef>
              <a:spcAft>
                <a:spcPts val="0"/>
              </a:spcAft>
              <a:buClr>
                <a:srgbClr val="0B5394"/>
              </a:buClr>
              <a:buSzPts val="2000"/>
              <a:buFont typeface="Arial"/>
              <a:buChar char="•"/>
            </a:pPr>
            <a:r>
              <a:rPr lang="en-US" sz="2000" b="0" i="0" u="none" strike="noStrike">
                <a:solidFill>
                  <a:srgbClr val="0B5394"/>
                </a:solidFill>
                <a:latin typeface="Arial"/>
                <a:ea typeface="Arial"/>
                <a:cs typeface="Arial"/>
                <a:sym typeface="Arial"/>
              </a:rPr>
              <a:t>Contact Information </a:t>
            </a:r>
            <a:endParaRPr>
              <a:solidFill>
                <a:srgbClr val="0B5394"/>
              </a:solidFill>
            </a:endParaRPr>
          </a:p>
          <a:p>
            <a:pPr marL="0" lvl="0" indent="0" algn="l" rtl="0">
              <a:lnSpc>
                <a:spcPct val="100000"/>
              </a:lnSpc>
              <a:spcBef>
                <a:spcPts val="1000"/>
              </a:spcBef>
              <a:spcAft>
                <a:spcPts val="0"/>
              </a:spcAft>
              <a:buSzPts val="2000"/>
              <a:buNone/>
            </a:pPr>
            <a:r>
              <a:rPr lang="en-US" sz="2000" b="0" i="1" u="none" strike="noStrike">
                <a:solidFill>
                  <a:srgbClr val="0B5394"/>
                </a:solidFill>
                <a:latin typeface="Arial"/>
                <a:ea typeface="Arial"/>
                <a:cs typeface="Arial"/>
                <a:sym typeface="Arial"/>
              </a:rPr>
              <a:t> 	Bounce Quarry</a:t>
            </a:r>
            <a:endParaRPr b="0">
              <a:solidFill>
                <a:srgbClr val="0B5394"/>
              </a:solidFill>
            </a:endParaRPr>
          </a:p>
          <a:p>
            <a:pPr marL="152400" lvl="0" indent="0" algn="l" rtl="0">
              <a:lnSpc>
                <a:spcPct val="100000"/>
              </a:lnSpc>
              <a:spcBef>
                <a:spcPts val="1000"/>
              </a:spcBef>
              <a:spcAft>
                <a:spcPts val="0"/>
              </a:spcAft>
              <a:buSzPts val="2000"/>
              <a:buNone/>
            </a:pPr>
            <a:r>
              <a:rPr lang="en-US" sz="2000" b="0" i="1" u="none" strike="noStrike">
                <a:solidFill>
                  <a:srgbClr val="0B5394"/>
                </a:solidFill>
                <a:latin typeface="Arial"/>
                <a:ea typeface="Arial"/>
                <a:cs typeface="Arial"/>
                <a:sym typeface="Arial"/>
              </a:rPr>
              <a:t>	Supplier Relationship Management Specialist for the 	Professional Services Category</a:t>
            </a:r>
            <a:endParaRPr b="0">
              <a:solidFill>
                <a:srgbClr val="0B5394"/>
              </a:solidFill>
            </a:endParaRPr>
          </a:p>
          <a:p>
            <a:pPr marL="0" lvl="0" indent="0" algn="l" rtl="0">
              <a:lnSpc>
                <a:spcPct val="100000"/>
              </a:lnSpc>
              <a:spcBef>
                <a:spcPts val="1000"/>
              </a:spcBef>
              <a:spcAft>
                <a:spcPts val="0"/>
              </a:spcAft>
              <a:buSzPts val="2000"/>
              <a:buNone/>
            </a:pPr>
            <a:r>
              <a:rPr lang="en-US" sz="2000" b="0" i="1" u="sng" strike="noStrike">
                <a:solidFill>
                  <a:srgbClr val="0B5394"/>
                </a:solidFill>
                <a:latin typeface="Arial"/>
                <a:ea typeface="Arial"/>
                <a:cs typeface="Arial"/>
                <a:sym typeface="Arial"/>
                <a:hlinkClick r:id="rId3">
                  <a:extLst>
                    <a:ext uri="{A12FA001-AC4F-418D-AE19-62706E023703}">
                      <ahyp:hlinkClr xmlns:ahyp="http://schemas.microsoft.com/office/drawing/2018/hyperlinkcolor" val="tx"/>
                    </a:ext>
                  </a:extLst>
                </a:hlinkClick>
              </a:rPr>
              <a:t>	bounce.quarry@gsa.gov</a:t>
            </a:r>
            <a:endParaRPr b="0">
              <a:solidFill>
                <a:srgbClr val="0B5394"/>
              </a:solidFill>
            </a:endParaRPr>
          </a:p>
          <a:p>
            <a:pPr marL="0" lvl="0" indent="0" algn="l" rtl="0">
              <a:lnSpc>
                <a:spcPct val="100000"/>
              </a:lnSpc>
              <a:spcBef>
                <a:spcPts val="1000"/>
              </a:spcBef>
              <a:spcAft>
                <a:spcPts val="0"/>
              </a:spcAft>
              <a:buSzPts val="2000"/>
              <a:buNone/>
            </a:pPr>
            <a:r>
              <a:rPr lang="en-US" sz="2000" b="0" i="1" u="none" strike="noStrike">
                <a:solidFill>
                  <a:srgbClr val="0B5394"/>
                </a:solidFill>
                <a:latin typeface="Arial"/>
                <a:ea typeface="Arial"/>
                <a:cs typeface="Arial"/>
                <a:sym typeface="Arial"/>
              </a:rPr>
              <a:t>	(253) 229-0534</a:t>
            </a:r>
            <a:endParaRPr b="0">
              <a:solidFill>
                <a:srgbClr val="0B5394"/>
              </a:solidFill>
            </a:endParaRPr>
          </a:p>
          <a:p>
            <a:pPr marL="101600" lvl="0" indent="0" algn="l" rtl="0">
              <a:lnSpc>
                <a:spcPct val="100000"/>
              </a:lnSpc>
              <a:spcBef>
                <a:spcPts val="400"/>
              </a:spcBef>
              <a:spcAft>
                <a:spcPts val="0"/>
              </a:spcAft>
              <a:buSzPts val="2000"/>
              <a:buNone/>
            </a:pPr>
            <a:r>
              <a:rPr lang="en-US">
                <a:solidFill>
                  <a:srgbClr val="0B5394"/>
                </a:solidFill>
              </a:rPr>
              <a:t>	</a:t>
            </a:r>
            <a:br>
              <a:rPr lang="en-US"/>
            </a:br>
            <a:endParaRPr/>
          </a:p>
        </p:txBody>
      </p:sp>
      <p:sp>
        <p:nvSpPr>
          <p:cNvPr id="178" name="Google Shape;178;p28"/>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16</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9"/>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0B5394"/>
                </a:solidFill>
              </a:rPr>
              <a:t>Questions?</a:t>
            </a:r>
            <a:endParaRPr b="1">
              <a:solidFill>
                <a:srgbClr val="0B5394"/>
              </a:solidFill>
            </a:endParaRPr>
          </a:p>
        </p:txBody>
      </p:sp>
      <p:sp>
        <p:nvSpPr>
          <p:cNvPr id="184" name="Google Shape;184;p29"/>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17</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pic>
        <p:nvPicPr>
          <p:cNvPr id="190" name="Google Shape;190;p30" descr="GSA Star Mark"/>
          <p:cNvPicPr preferRelativeResize="0"/>
          <p:nvPr/>
        </p:nvPicPr>
        <p:blipFill rotWithShape="1">
          <a:blip r:embed="rId3">
            <a:alphaModFix/>
          </a:blip>
          <a:srcRect/>
          <a:stretch/>
        </p:blipFill>
        <p:spPr>
          <a:xfrm>
            <a:off x="3044952" y="1051560"/>
            <a:ext cx="3038302" cy="2743200"/>
          </a:xfrm>
          <a:prstGeom prst="rect">
            <a:avLst/>
          </a:prstGeom>
          <a:noFill/>
          <a:ln>
            <a:noFill/>
          </a:ln>
        </p:spPr>
      </p:pic>
      <p:sp>
        <p:nvSpPr>
          <p:cNvPr id="191" name="Google Shape;191;p30"/>
          <p:cNvSpPr txBox="1">
            <a:spLocks noGrp="1"/>
          </p:cNvSpPr>
          <p:nvPr>
            <p:ph type="sldNum" idx="12"/>
          </p:nvPr>
        </p:nvSpPr>
        <p:spPr>
          <a:xfrm>
            <a:off x="6400800" y="4661297"/>
            <a:ext cx="1828800" cy="321600"/>
          </a:xfrm>
          <a:prstGeom prst="rect">
            <a:avLst/>
          </a:prstGeom>
        </p:spPr>
        <p:txBody>
          <a:bodyPr spcFirstLastPara="1" wrap="square" lIns="0" tIns="0" rIns="0" bIns="0" anchor="ctr" anchorCtr="0">
            <a:noAutofit/>
          </a:bodyPr>
          <a:lstStyle/>
          <a:p>
            <a:pPr marL="0" lvl="0" indent="0" algn="r" rtl="0">
              <a:spcBef>
                <a:spcPts val="0"/>
              </a:spcBef>
              <a:spcAft>
                <a:spcPts val="0"/>
              </a:spcAft>
              <a:buClr>
                <a:srgbClr val="000000"/>
              </a:buClr>
              <a:buSzPts val="1200"/>
              <a:buFont typeface="Arial"/>
              <a:buNone/>
            </a:pPr>
            <a:r>
              <a:rPr lang="en-US"/>
              <a:t>2</a:t>
            </a:r>
            <a:endParaRPr/>
          </a:p>
        </p:txBody>
      </p:sp>
      <p:sp>
        <p:nvSpPr>
          <p:cNvPr id="2" name="Title 1">
            <a:extLst>
              <a:ext uri="{FF2B5EF4-FFF2-40B4-BE49-F238E27FC236}">
                <a16:creationId xmlns:a16="http://schemas.microsoft.com/office/drawing/2014/main" id="{99F53A92-9078-41D2-1B10-4AA55F0B48A9}"/>
              </a:ext>
            </a:extLst>
          </p:cNvPr>
          <p:cNvSpPr>
            <a:spLocks noGrp="1"/>
          </p:cNvSpPr>
          <p:nvPr>
            <p:ph type="title" idx="4294967295"/>
          </p:nvPr>
        </p:nvSpPr>
        <p:spPr>
          <a:xfrm>
            <a:off x="914400" y="4661297"/>
            <a:ext cx="676367" cy="408373"/>
          </a:xfrm>
          <a:prstGeom prst="rect">
            <a:avLst/>
          </a:prstGeom>
        </p:spPr>
        <p:txBody>
          <a:bodyPr anchor="b"/>
          <a:lstStyle/>
          <a:p>
            <a:r>
              <a:rPr lang="en-US" dirty="0">
                <a:solidFill>
                  <a:srgbClr val="FFC000"/>
                </a:solidFill>
              </a:rPr>
              <a:t>GSA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4"/>
          <p:cNvSpPr>
            <a:spLocks noGrp="1"/>
          </p:cNvSpPr>
          <p:nvPr>
            <p:ph type="title" idx="4294967295"/>
          </p:nvPr>
        </p:nvSpPr>
        <p:spPr>
          <a:xfrm>
            <a:off x="687378" y="248803"/>
            <a:ext cx="7769100" cy="6429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Agenda</a:t>
            </a:r>
            <a:endParaRPr kumimoji="0" lang="en-US" sz="1400" b="1" i="0" u="none" strike="noStrike" kern="0" cap="none" spc="0" normalizeH="0" baseline="0" noProof="0" dirty="0">
              <a:ln>
                <a:noFill/>
              </a:ln>
              <a:solidFill>
                <a:srgbClr val="0B5394"/>
              </a:solidFill>
              <a:effectLst/>
              <a:uLnTx/>
              <a:uFillTx/>
              <a:latin typeface="Arial"/>
              <a:ea typeface="Arial"/>
              <a:cs typeface="Arial"/>
              <a:sym typeface="Arial"/>
            </a:endParaRPr>
          </a:p>
        </p:txBody>
      </p:sp>
      <p:sp>
        <p:nvSpPr>
          <p:cNvPr id="76" name="Google Shape;76;p14"/>
          <p:cNvSpPr/>
          <p:nvPr/>
        </p:nvSpPr>
        <p:spPr>
          <a:xfrm>
            <a:off x="685725" y="1028699"/>
            <a:ext cx="7772400" cy="3434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B5394"/>
              </a:buClr>
              <a:buSzPts val="2000"/>
              <a:buFont typeface="Arial"/>
              <a:buChar char="•"/>
            </a:pPr>
            <a:r>
              <a:rPr lang="en-US" sz="1800" b="0" i="0" u="none" strike="noStrike" cap="none">
                <a:solidFill>
                  <a:srgbClr val="0B5394"/>
                </a:solidFill>
                <a:latin typeface="Arial"/>
                <a:ea typeface="Arial"/>
                <a:cs typeface="Arial"/>
                <a:sym typeface="Arial"/>
              </a:rPr>
              <a:t>Introduction </a:t>
            </a:r>
            <a:endParaRPr sz="1800" b="0" i="0" u="none" strike="noStrike" cap="none">
              <a:solidFill>
                <a:srgbClr val="0B5394"/>
              </a:solidFill>
              <a:latin typeface="Arial"/>
              <a:ea typeface="Arial"/>
              <a:cs typeface="Arial"/>
              <a:sym typeface="Arial"/>
            </a:endParaRPr>
          </a:p>
          <a:p>
            <a:pPr marL="342900" marR="0" lvl="0" indent="-342900" algn="l" rtl="0">
              <a:lnSpc>
                <a:spcPct val="100000"/>
              </a:lnSpc>
              <a:spcBef>
                <a:spcPts val="400"/>
              </a:spcBef>
              <a:spcAft>
                <a:spcPts val="0"/>
              </a:spcAft>
              <a:buClr>
                <a:srgbClr val="0B5394"/>
              </a:buClr>
              <a:buSzPts val="2000"/>
              <a:buFont typeface="Arial"/>
              <a:buChar char="•"/>
            </a:pPr>
            <a:r>
              <a:rPr lang="en-US" sz="1800" b="0" i="0" u="none" strike="noStrike" cap="none">
                <a:solidFill>
                  <a:srgbClr val="0B5394"/>
                </a:solidFill>
                <a:latin typeface="Arial"/>
                <a:ea typeface="Arial"/>
                <a:cs typeface="Arial"/>
                <a:sym typeface="Arial"/>
              </a:rPr>
              <a:t>Multiple Award Schedule Program</a:t>
            </a:r>
            <a:endParaRPr sz="1800" b="0" i="0" u="none" strike="noStrike" cap="none">
              <a:solidFill>
                <a:srgbClr val="0B5394"/>
              </a:solidFill>
              <a:latin typeface="Arial"/>
              <a:ea typeface="Arial"/>
              <a:cs typeface="Arial"/>
              <a:sym typeface="Arial"/>
            </a:endParaRPr>
          </a:p>
          <a:p>
            <a:pPr marL="342900" marR="0" lvl="0" indent="-342900" algn="l" rtl="0">
              <a:lnSpc>
                <a:spcPct val="100000"/>
              </a:lnSpc>
              <a:spcBef>
                <a:spcPts val="400"/>
              </a:spcBef>
              <a:spcAft>
                <a:spcPts val="0"/>
              </a:spcAft>
              <a:buClr>
                <a:srgbClr val="0B5394"/>
              </a:buClr>
              <a:buSzPts val="2000"/>
              <a:buFont typeface="Arial"/>
              <a:buChar char="•"/>
            </a:pPr>
            <a:r>
              <a:rPr lang="en-US" sz="1800" b="0" i="0" u="none" strike="noStrike" cap="none">
                <a:solidFill>
                  <a:srgbClr val="0B5394"/>
                </a:solidFill>
                <a:latin typeface="Arial"/>
                <a:ea typeface="Arial"/>
                <a:cs typeface="Arial"/>
                <a:sym typeface="Arial"/>
              </a:rPr>
              <a:t>Category Management </a:t>
            </a:r>
            <a:endParaRPr sz="1800" b="0" i="0" u="none" strike="noStrike" cap="none">
              <a:solidFill>
                <a:srgbClr val="0B5394"/>
              </a:solidFill>
              <a:latin typeface="Arial"/>
              <a:ea typeface="Arial"/>
              <a:cs typeface="Arial"/>
              <a:sym typeface="Arial"/>
            </a:endParaRPr>
          </a:p>
          <a:p>
            <a:pPr marL="342900" marR="0" lvl="0" indent="-342900" algn="l" rtl="0">
              <a:lnSpc>
                <a:spcPct val="100000"/>
              </a:lnSpc>
              <a:spcBef>
                <a:spcPts val="400"/>
              </a:spcBef>
              <a:spcAft>
                <a:spcPts val="0"/>
              </a:spcAft>
              <a:buClr>
                <a:srgbClr val="0B5394"/>
              </a:buClr>
              <a:buSzPts val="2000"/>
              <a:buFont typeface="Arial"/>
              <a:buChar char="•"/>
            </a:pPr>
            <a:r>
              <a:rPr lang="en-US" sz="1800" b="0" i="0" u="none" strike="noStrike" cap="none">
                <a:solidFill>
                  <a:srgbClr val="0B5394"/>
                </a:solidFill>
                <a:latin typeface="Arial"/>
                <a:ea typeface="Arial"/>
                <a:cs typeface="Arial"/>
                <a:sym typeface="Arial"/>
              </a:rPr>
              <a:t>Professional Services</a:t>
            </a:r>
            <a:endParaRPr>
              <a:solidFill>
                <a:srgbClr val="0B5394"/>
              </a:solidFill>
            </a:endParaRPr>
          </a:p>
          <a:p>
            <a:pPr marL="342900" marR="0" lvl="0" indent="-342900" algn="l" rtl="0">
              <a:lnSpc>
                <a:spcPct val="100000"/>
              </a:lnSpc>
              <a:spcBef>
                <a:spcPts val="400"/>
              </a:spcBef>
              <a:spcAft>
                <a:spcPts val="0"/>
              </a:spcAft>
              <a:buClr>
                <a:srgbClr val="0B5394"/>
              </a:buClr>
              <a:buSzPts val="2000"/>
              <a:buFont typeface="Arial"/>
              <a:buChar char="•"/>
            </a:pPr>
            <a:r>
              <a:rPr lang="en-US" sz="1800" b="0" i="0" u="none" strike="noStrike" cap="none">
                <a:solidFill>
                  <a:srgbClr val="0B5394"/>
                </a:solidFill>
                <a:latin typeface="Arial"/>
                <a:ea typeface="Arial"/>
                <a:cs typeface="Arial"/>
                <a:sym typeface="Arial"/>
              </a:rPr>
              <a:t>MAS Program Benefits</a:t>
            </a:r>
            <a:endParaRPr>
              <a:solidFill>
                <a:srgbClr val="0B5394"/>
              </a:solidFill>
            </a:endParaRPr>
          </a:p>
          <a:p>
            <a:pPr marL="342900" marR="0" lvl="0" indent="-342900" algn="l" rtl="0">
              <a:lnSpc>
                <a:spcPct val="100000"/>
              </a:lnSpc>
              <a:spcBef>
                <a:spcPts val="400"/>
              </a:spcBef>
              <a:spcAft>
                <a:spcPts val="0"/>
              </a:spcAft>
              <a:buClr>
                <a:srgbClr val="0B5394"/>
              </a:buClr>
              <a:buSzPts val="2000"/>
              <a:buFont typeface="Arial"/>
              <a:buChar char="•"/>
            </a:pPr>
            <a:r>
              <a:rPr lang="en-US" sz="1800" b="0" i="0" u="none" strike="noStrike" cap="none">
                <a:solidFill>
                  <a:srgbClr val="0B5394"/>
                </a:solidFill>
                <a:latin typeface="Arial"/>
                <a:ea typeface="Arial"/>
                <a:cs typeface="Arial"/>
                <a:sym typeface="Arial"/>
              </a:rPr>
              <a:t>Is MAS a Good Opportunity for my Firm</a:t>
            </a:r>
            <a:endParaRPr>
              <a:solidFill>
                <a:srgbClr val="0B5394"/>
              </a:solidFill>
            </a:endParaRPr>
          </a:p>
          <a:p>
            <a:pPr marL="342900" marR="0" lvl="0" indent="-342900" algn="l" rtl="0">
              <a:lnSpc>
                <a:spcPct val="100000"/>
              </a:lnSpc>
              <a:spcBef>
                <a:spcPts val="400"/>
              </a:spcBef>
              <a:spcAft>
                <a:spcPts val="0"/>
              </a:spcAft>
              <a:buClr>
                <a:srgbClr val="0B5394"/>
              </a:buClr>
              <a:buSzPts val="2000"/>
              <a:buFont typeface="Arial"/>
              <a:buChar char="•"/>
            </a:pPr>
            <a:r>
              <a:rPr lang="en-US" sz="1800" b="0" i="0" u="none" strike="noStrike" cap="none">
                <a:solidFill>
                  <a:srgbClr val="0B5394"/>
                </a:solidFill>
                <a:latin typeface="Arial"/>
                <a:ea typeface="Arial"/>
                <a:cs typeface="Arial"/>
                <a:sym typeface="Arial"/>
              </a:rPr>
              <a:t>SAM</a:t>
            </a:r>
            <a:endParaRPr>
              <a:solidFill>
                <a:srgbClr val="0B5394"/>
              </a:solidFill>
            </a:endParaRPr>
          </a:p>
          <a:p>
            <a:pPr marL="342900" marR="0" lvl="0" indent="-342900" algn="l" rtl="0">
              <a:lnSpc>
                <a:spcPct val="100000"/>
              </a:lnSpc>
              <a:spcBef>
                <a:spcPts val="400"/>
              </a:spcBef>
              <a:spcAft>
                <a:spcPts val="0"/>
              </a:spcAft>
              <a:buClr>
                <a:srgbClr val="0B5394"/>
              </a:buClr>
              <a:buSzPts val="2000"/>
              <a:buFont typeface="Arial"/>
              <a:buChar char="•"/>
            </a:pPr>
            <a:r>
              <a:rPr lang="en-US" sz="1800" b="0" i="0" u="none" strike="noStrike" cap="none">
                <a:solidFill>
                  <a:srgbClr val="0B5394"/>
                </a:solidFill>
                <a:latin typeface="Arial"/>
                <a:ea typeface="Arial"/>
                <a:cs typeface="Arial"/>
                <a:sym typeface="Arial"/>
              </a:rPr>
              <a:t>Offer Submission</a:t>
            </a:r>
            <a:endParaRPr>
              <a:solidFill>
                <a:srgbClr val="0B5394"/>
              </a:solidFill>
            </a:endParaRPr>
          </a:p>
          <a:p>
            <a:pPr marL="342900" marR="0" lvl="0" indent="-342900" algn="l" rtl="0">
              <a:lnSpc>
                <a:spcPct val="100000"/>
              </a:lnSpc>
              <a:spcBef>
                <a:spcPts val="400"/>
              </a:spcBef>
              <a:spcAft>
                <a:spcPts val="0"/>
              </a:spcAft>
              <a:buClr>
                <a:srgbClr val="0B5394"/>
              </a:buClr>
              <a:buSzPts val="2000"/>
              <a:buFont typeface="Arial"/>
              <a:buChar char="•"/>
            </a:pPr>
            <a:r>
              <a:rPr lang="en-US" sz="1800" b="0" i="0" u="none" strike="noStrike" cap="none">
                <a:solidFill>
                  <a:srgbClr val="0B5394"/>
                </a:solidFill>
                <a:latin typeface="Arial"/>
                <a:ea typeface="Arial"/>
                <a:cs typeface="Arial"/>
                <a:sym typeface="Arial"/>
              </a:rPr>
              <a:t>Additional Resources</a:t>
            </a:r>
            <a:endParaRPr>
              <a:solidFill>
                <a:srgbClr val="0B5394"/>
              </a:solidFill>
            </a:endParaRPr>
          </a:p>
          <a:p>
            <a:pPr marL="0" marR="0" lvl="0" indent="0" algn="l" rtl="0">
              <a:lnSpc>
                <a:spcPct val="100000"/>
              </a:lnSpc>
              <a:spcBef>
                <a:spcPts val="400"/>
              </a:spcBef>
              <a:spcAft>
                <a:spcPts val="0"/>
              </a:spcAft>
              <a:buNone/>
            </a:pPr>
            <a:endParaRPr sz="2000" b="0" i="0" u="none" strike="noStrike" cap="none">
              <a:solidFill>
                <a:schemeClr val="dk1"/>
              </a:solidFill>
              <a:latin typeface="Arial"/>
              <a:ea typeface="Arial"/>
              <a:cs typeface="Arial"/>
              <a:sym typeface="Arial"/>
            </a:endParaRPr>
          </a:p>
          <a:p>
            <a:pPr marL="342900" marR="0" lvl="0" indent="-215900" algn="l" rtl="0">
              <a:lnSpc>
                <a:spcPct val="100000"/>
              </a:lnSpc>
              <a:spcBef>
                <a:spcPts val="400"/>
              </a:spcBef>
              <a:spcAft>
                <a:spcPts val="0"/>
              </a:spcAft>
              <a:buClr>
                <a:schemeClr val="dk1"/>
              </a:buClr>
              <a:buSzPts val="2000"/>
              <a:buFont typeface="Arial"/>
              <a:buNone/>
            </a:pPr>
            <a:endParaRPr sz="1400" b="0" i="0" u="none" strike="noStrike" cap="none">
              <a:solidFill>
                <a:srgbClr val="000000"/>
              </a:solidFill>
              <a:latin typeface="Arial"/>
              <a:ea typeface="Arial"/>
              <a:cs typeface="Arial"/>
              <a:sym typeface="Arial"/>
            </a:endParaRPr>
          </a:p>
        </p:txBody>
      </p:sp>
      <p:sp>
        <p:nvSpPr>
          <p:cNvPr id="78" name="Google Shape;78;p1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a:spLocks noGrp="1"/>
          </p:cNvSpPr>
          <p:nvPr>
            <p:ph type="title" idx="4294967295"/>
          </p:nvPr>
        </p:nvSpPr>
        <p:spPr>
          <a:xfrm>
            <a:off x="582175" y="106824"/>
            <a:ext cx="7871100" cy="6249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Multiple Award Schedule (MAS)</a:t>
            </a:r>
            <a:br>
              <a:rPr kumimoji="0" lang="en-US" sz="4000" b="0" i="0" u="none" strike="noStrike" kern="0" cap="none" spc="0" normalizeH="0" baseline="0" noProof="0" dirty="0">
                <a:ln>
                  <a:noFill/>
                </a:ln>
                <a:solidFill>
                  <a:srgbClr val="000000"/>
                </a:solidFill>
                <a:effectLst/>
                <a:uLnTx/>
                <a:uFillTx/>
                <a:latin typeface="Arial"/>
                <a:ea typeface="Arial"/>
                <a:cs typeface="Arial"/>
                <a:sym typeface="Arial"/>
              </a:rPr>
            </a:b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84" name="Google Shape;84;p15"/>
          <p:cNvSpPr txBox="1"/>
          <p:nvPr/>
        </p:nvSpPr>
        <p:spPr>
          <a:xfrm>
            <a:off x="684215" y="803672"/>
            <a:ext cx="8001000" cy="3355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B5394"/>
                </a:solidFill>
                <a:latin typeface="Arial"/>
                <a:ea typeface="Arial"/>
                <a:cs typeface="Arial"/>
                <a:sym typeface="Arial"/>
              </a:rPr>
              <a:t>The MAS program, commonly referred to as GSA’s Schedule program, is the premier commercial acquisition program within the federal government. </a:t>
            </a:r>
            <a:endParaRPr>
              <a:solidFill>
                <a:srgbClr val="0B5394"/>
              </a:solidFill>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0B5394"/>
              </a:solidFill>
              <a:latin typeface="Arial"/>
              <a:ea typeface="Arial"/>
              <a:cs typeface="Arial"/>
              <a:sym typeface="Arial"/>
            </a:endParaRPr>
          </a:p>
          <a:p>
            <a:pPr marL="342900" marR="0" lvl="0" indent="-3429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GSA’s Multiple Award Schedule (MAS) is an indefinite-delivery, indefinite-quantity (IDIQ) contract for commercial products and services</a:t>
            </a:r>
            <a:endParaRPr>
              <a:solidFill>
                <a:srgbClr val="0B5394"/>
              </a:solidFill>
            </a:endParaRPr>
          </a:p>
          <a:p>
            <a:pPr marL="0" marR="0" lvl="0" indent="0" algn="l" rtl="0">
              <a:lnSpc>
                <a:spcPct val="100000"/>
              </a:lnSpc>
              <a:spcBef>
                <a:spcPts val="0"/>
              </a:spcBef>
              <a:spcAft>
                <a:spcPts val="0"/>
              </a:spcAft>
              <a:buNone/>
            </a:pPr>
            <a:r>
              <a:rPr lang="en-US" sz="1600" b="0" i="0" u="none" strike="noStrike" cap="none">
                <a:solidFill>
                  <a:srgbClr val="0B5394"/>
                </a:solidFill>
                <a:latin typeface="Arial"/>
                <a:ea typeface="Arial"/>
                <a:cs typeface="Arial"/>
                <a:sym typeface="Arial"/>
              </a:rPr>
              <a:t> </a:t>
            </a:r>
            <a:endParaRPr>
              <a:solidFill>
                <a:srgbClr val="0B5394"/>
              </a:solidFill>
            </a:endParaRPr>
          </a:p>
          <a:p>
            <a:pPr marL="342900" marR="0" lvl="0" indent="-3429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Under the MAS Program, GSA enters into contracts with commercial firms to provide commercial products and services to federal agencies and other authorized users. </a:t>
            </a:r>
            <a:endParaRPr>
              <a:solidFill>
                <a:srgbClr val="0B5394"/>
              </a:solidFill>
            </a:endParaRPr>
          </a:p>
          <a:p>
            <a:pPr marL="342900" marR="0" lvl="0" indent="-241300" algn="l" rtl="0">
              <a:lnSpc>
                <a:spcPct val="100000"/>
              </a:lnSpc>
              <a:spcBef>
                <a:spcPts val="0"/>
              </a:spcBef>
              <a:spcAft>
                <a:spcPts val="0"/>
              </a:spcAft>
              <a:buClr>
                <a:srgbClr val="000000"/>
              </a:buClr>
              <a:buSzPts val="1600"/>
              <a:buFont typeface="Arial"/>
              <a:buNone/>
            </a:pPr>
            <a:endParaRPr sz="1600" b="0" i="0" u="none" strike="noStrike" cap="none">
              <a:solidFill>
                <a:srgbClr val="0B5394"/>
              </a:solidFill>
              <a:latin typeface="Arial"/>
              <a:ea typeface="Arial"/>
              <a:cs typeface="Arial"/>
              <a:sym typeface="Arial"/>
            </a:endParaRPr>
          </a:p>
          <a:p>
            <a:pPr marL="342900" marR="0" lvl="0" indent="-342900" algn="l" rtl="0">
              <a:lnSpc>
                <a:spcPct val="100000"/>
              </a:lnSpc>
              <a:spcBef>
                <a:spcPts val="0"/>
              </a:spcBef>
              <a:spcAft>
                <a:spcPts val="0"/>
              </a:spcAft>
              <a:buClr>
                <a:srgbClr val="0B5394"/>
              </a:buClr>
              <a:buSzPts val="1600"/>
              <a:buFont typeface="Arial"/>
              <a:buChar char="•"/>
            </a:pPr>
            <a:r>
              <a:rPr lang="en-US" sz="1600" b="0" i="0" u="none" strike="noStrike" cap="none">
                <a:solidFill>
                  <a:srgbClr val="0B5394"/>
                </a:solidFill>
                <a:latin typeface="Arial"/>
                <a:ea typeface="Arial"/>
                <a:cs typeface="Arial"/>
                <a:sym typeface="Arial"/>
              </a:rPr>
              <a:t>Buying activities place orders directly with MAS contractors to acquire products and services to meet their procurement needs.  </a:t>
            </a:r>
            <a:endParaRPr sz="1600" b="0" i="0" u="none" strike="noStrike" cap="none">
              <a:solidFill>
                <a:srgbClr val="0B5394"/>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p:txBody>
      </p:sp>
      <p:sp>
        <p:nvSpPr>
          <p:cNvPr id="85" name="Google Shape;85;p15"/>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800" b="1" i="0" u="none" strike="noStrike">
                <a:solidFill>
                  <a:srgbClr val="0B5394"/>
                </a:solidFill>
              </a:rPr>
              <a:t>Category Management</a:t>
            </a:r>
            <a:endParaRPr b="1">
              <a:solidFill>
                <a:srgbClr val="0B5394"/>
              </a:solidFill>
            </a:endParaRPr>
          </a:p>
        </p:txBody>
      </p:sp>
      <p:sp>
        <p:nvSpPr>
          <p:cNvPr id="91" name="Google Shape;91;p16"/>
          <p:cNvSpPr txBox="1">
            <a:spLocks noGrp="1"/>
          </p:cNvSpPr>
          <p:nvPr>
            <p:ph type="body" idx="1"/>
          </p:nvPr>
        </p:nvSpPr>
        <p:spPr>
          <a:xfrm>
            <a:off x="457200" y="874514"/>
            <a:ext cx="8229600" cy="3394472"/>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100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The MAS program aligns closely with Category Management as a Tier 2 contract, Category Management allows the government to eliminate redundancies, increase efficiency, and deliver more value and savings from the government’s acquisition programs. </a:t>
            </a:r>
            <a:endParaRPr>
              <a:solidFill>
                <a:srgbClr val="0B5394"/>
              </a:solidFill>
            </a:endParaRPr>
          </a:p>
          <a:p>
            <a:pPr marL="457200" lvl="0" indent="-355600" algn="l" rtl="0">
              <a:lnSpc>
                <a:spcPct val="100000"/>
              </a:lnSpc>
              <a:spcBef>
                <a:spcPts val="100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Identifies core areas of spend </a:t>
            </a:r>
            <a:endParaRPr sz="1400" b="0">
              <a:solidFill>
                <a:srgbClr val="0B5394"/>
              </a:solidFill>
            </a:endParaRPr>
          </a:p>
          <a:p>
            <a:pPr marL="457200" lvl="0" indent="-355600" algn="l" rtl="0">
              <a:lnSpc>
                <a:spcPct val="100000"/>
              </a:lnSpc>
              <a:spcBef>
                <a:spcPts val="100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Collectively develops heightened levels of expertise </a:t>
            </a:r>
            <a:endParaRPr sz="1400" b="0">
              <a:solidFill>
                <a:srgbClr val="0B5394"/>
              </a:solidFill>
            </a:endParaRPr>
          </a:p>
          <a:p>
            <a:pPr marL="457200" lvl="0" indent="-355600" algn="l" rtl="0">
              <a:lnSpc>
                <a:spcPct val="100000"/>
              </a:lnSpc>
              <a:spcBef>
                <a:spcPts val="100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Leverages shared best practices </a:t>
            </a:r>
            <a:endParaRPr sz="1400" b="0">
              <a:solidFill>
                <a:srgbClr val="0B5394"/>
              </a:solidFill>
            </a:endParaRPr>
          </a:p>
          <a:p>
            <a:pPr marL="457200" lvl="0" indent="-355600" algn="l" rtl="0">
              <a:lnSpc>
                <a:spcPct val="100000"/>
              </a:lnSpc>
              <a:spcBef>
                <a:spcPts val="100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Provides acquisition, supply, and demand management solutions</a:t>
            </a:r>
            <a:endParaRPr>
              <a:solidFill>
                <a:srgbClr val="0B5394"/>
              </a:solidFill>
            </a:endParaRPr>
          </a:p>
          <a:p>
            <a:pPr marL="457200" lvl="0" indent="-355600" algn="l" rtl="0">
              <a:lnSpc>
                <a:spcPct val="100000"/>
              </a:lnSpc>
              <a:spcBef>
                <a:spcPts val="1000"/>
              </a:spcBef>
              <a:spcAft>
                <a:spcPts val="0"/>
              </a:spcAft>
              <a:buClr>
                <a:srgbClr val="0B5394"/>
              </a:buClr>
              <a:buSzPts val="2000"/>
              <a:buChar char="•"/>
            </a:pPr>
            <a:r>
              <a:rPr lang="en-US" sz="1400">
                <a:solidFill>
                  <a:srgbClr val="0B5394"/>
                </a:solidFill>
                <a:latin typeface="Arial"/>
                <a:ea typeface="Arial"/>
                <a:cs typeface="Arial"/>
                <a:sym typeface="Arial"/>
              </a:rPr>
              <a:t>Eliminates contract redundancies</a:t>
            </a:r>
            <a:r>
              <a:rPr lang="en-US" sz="1400" b="0" i="0" u="none" strike="noStrike">
                <a:solidFill>
                  <a:srgbClr val="0B5394"/>
                </a:solidFill>
                <a:latin typeface="Arial"/>
                <a:ea typeface="Arial"/>
                <a:cs typeface="Arial"/>
                <a:sym typeface="Arial"/>
              </a:rPr>
              <a:t> </a:t>
            </a:r>
            <a:endParaRPr sz="1400" b="0">
              <a:solidFill>
                <a:srgbClr val="0B5394"/>
              </a:solidFill>
            </a:endParaRPr>
          </a:p>
          <a:p>
            <a:pPr marL="101600" lvl="0" indent="0" algn="l" rtl="0">
              <a:lnSpc>
                <a:spcPct val="100000"/>
              </a:lnSpc>
              <a:spcBef>
                <a:spcPts val="400"/>
              </a:spcBef>
              <a:spcAft>
                <a:spcPts val="0"/>
              </a:spcAft>
              <a:buSzPts val="2000"/>
              <a:buNone/>
            </a:pPr>
            <a:br>
              <a:rPr lang="en-US"/>
            </a:br>
            <a:endParaRPr/>
          </a:p>
        </p:txBody>
      </p:sp>
      <p:sp>
        <p:nvSpPr>
          <p:cNvPr id="92" name="Google Shape;92;p16"/>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7"/>
          <p:cNvSpPr>
            <a:spLocks noGrp="1"/>
          </p:cNvSpPr>
          <p:nvPr>
            <p:ph type="title" idx="4294967295"/>
          </p:nvPr>
        </p:nvSpPr>
        <p:spPr>
          <a:xfrm>
            <a:off x="365761" y="170894"/>
            <a:ext cx="8090852" cy="642938"/>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500" b="1" i="0" u="none" strike="noStrike" kern="0" cap="none" spc="0" normalizeH="0" baseline="0" noProof="0" dirty="0">
                <a:ln>
                  <a:noFill/>
                </a:ln>
                <a:solidFill>
                  <a:srgbClr val="0B5394"/>
                </a:solidFill>
                <a:effectLst/>
                <a:uLnTx/>
                <a:uFillTx/>
                <a:latin typeface="Arial"/>
                <a:ea typeface="Arial"/>
                <a:cs typeface="Arial"/>
                <a:sym typeface="Arial"/>
              </a:rPr>
              <a:t>Professional Services </a:t>
            </a:r>
          </a:p>
        </p:txBody>
      </p:sp>
      <p:sp>
        <p:nvSpPr>
          <p:cNvPr id="98" name="Google Shape;98;p17"/>
          <p:cNvSpPr txBox="1"/>
          <p:nvPr/>
        </p:nvSpPr>
        <p:spPr>
          <a:xfrm>
            <a:off x="4983480" y="1312099"/>
            <a:ext cx="3657600" cy="642938"/>
          </a:xfrm>
          <a:prstGeom prst="rect">
            <a:avLst/>
          </a:prstGeom>
          <a:noFill/>
          <a:ln>
            <a:noFill/>
          </a:ln>
        </p:spPr>
        <p:txBody>
          <a:bodyPr spcFirstLastPara="1" wrap="square" lIns="0" tIns="0" rIns="0" bIns="0" anchor="b" anchorCtr="0">
            <a:noAutofit/>
          </a:bodyPr>
          <a:lstStyle/>
          <a:p>
            <a:pPr marL="285750" marR="0" lvl="0" indent="-285750" algn="r" rtl="0">
              <a:lnSpc>
                <a:spcPct val="100000"/>
              </a:lnSpc>
              <a:spcBef>
                <a:spcPts val="0"/>
              </a:spcBef>
              <a:spcAft>
                <a:spcPts val="0"/>
              </a:spcAft>
              <a:buClr>
                <a:srgbClr val="0B5394"/>
              </a:buClr>
              <a:buSzPts val="1800"/>
              <a:buFont typeface="Arial"/>
              <a:buChar char="•"/>
            </a:pPr>
            <a:r>
              <a:rPr lang="en-US" sz="1800" b="0" i="0" u="none" strike="noStrike" cap="none">
                <a:solidFill>
                  <a:srgbClr val="0B5394"/>
                </a:solidFill>
                <a:latin typeface="Arial"/>
                <a:ea typeface="Arial"/>
                <a:cs typeface="Arial"/>
                <a:sym typeface="Arial"/>
              </a:rPr>
              <a:t>Total Obligated in 2023 $261.1B</a:t>
            </a:r>
            <a:endParaRPr>
              <a:solidFill>
                <a:srgbClr val="0B5394"/>
              </a:solidFill>
            </a:endParaRPr>
          </a:p>
          <a:p>
            <a:pPr marL="0" marR="0" lvl="0" indent="0" algn="r"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0" name="Google Shape;100;p17"/>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5</a:t>
            </a:fld>
            <a:endParaRPr/>
          </a:p>
        </p:txBody>
      </p:sp>
      <p:pic>
        <p:nvPicPr>
          <p:cNvPr id="101" name="Google Shape;101;p17">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148962" y="1140329"/>
            <a:ext cx="4978718" cy="286282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8"/>
          <p:cNvSpPr txBox="1">
            <a:spLocks noGrp="1"/>
          </p:cNvSpPr>
          <p:nvPr>
            <p:ph type="title"/>
          </p:nvPr>
        </p:nvSpPr>
        <p:spPr>
          <a:xfrm>
            <a:off x="457200" y="205976"/>
            <a:ext cx="8229600" cy="5259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500" b="1" i="0" u="none" strike="noStrike">
                <a:solidFill>
                  <a:srgbClr val="0B5394"/>
                </a:solidFill>
              </a:rPr>
              <a:t>Professional Services Sub Categories</a:t>
            </a:r>
            <a:endParaRPr sz="2500" b="1">
              <a:solidFill>
                <a:srgbClr val="0B5394"/>
              </a:solidFill>
            </a:endParaRPr>
          </a:p>
        </p:txBody>
      </p:sp>
      <p:sp>
        <p:nvSpPr>
          <p:cNvPr id="107" name="Google Shape;107;p18"/>
          <p:cNvSpPr txBox="1">
            <a:spLocks noGrp="1"/>
          </p:cNvSpPr>
          <p:nvPr>
            <p:ph type="body" idx="1"/>
          </p:nvPr>
        </p:nvSpPr>
        <p:spPr>
          <a:xfrm>
            <a:off x="457200" y="916981"/>
            <a:ext cx="8229600" cy="3394472"/>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Marketing and Public Relations </a:t>
            </a:r>
            <a:endParaRPr sz="1400" b="0">
              <a:solidFill>
                <a:srgbClr val="0B5394"/>
              </a:solidFill>
            </a:endParaRPr>
          </a:p>
          <a:p>
            <a:pPr marL="457200" lvl="0" indent="-355600" algn="l" rtl="0">
              <a:lnSpc>
                <a:spcPct val="100000"/>
              </a:lnSpc>
              <a:spcBef>
                <a:spcPts val="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Financial Services </a:t>
            </a:r>
            <a:endParaRPr sz="1400" b="0">
              <a:solidFill>
                <a:srgbClr val="0B5394"/>
              </a:solidFill>
            </a:endParaRPr>
          </a:p>
          <a:p>
            <a:pPr marL="457200" lvl="0" indent="-355600" algn="l" rtl="0">
              <a:lnSpc>
                <a:spcPct val="100000"/>
              </a:lnSpc>
              <a:spcBef>
                <a:spcPts val="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Legal Services </a:t>
            </a:r>
            <a:endParaRPr sz="1400" b="0">
              <a:solidFill>
                <a:srgbClr val="0B5394"/>
              </a:solidFill>
            </a:endParaRPr>
          </a:p>
          <a:p>
            <a:pPr marL="457200" lvl="0" indent="-355600" algn="l" rtl="0">
              <a:lnSpc>
                <a:spcPct val="100000"/>
              </a:lnSpc>
              <a:spcBef>
                <a:spcPts val="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Technical &amp; Engineering Services (non-IT) </a:t>
            </a:r>
            <a:endParaRPr sz="1400" b="0">
              <a:solidFill>
                <a:srgbClr val="0B5394"/>
              </a:solidFill>
            </a:endParaRPr>
          </a:p>
          <a:p>
            <a:pPr marL="457200" lvl="0" indent="-355600" algn="l" rtl="0">
              <a:lnSpc>
                <a:spcPct val="100000"/>
              </a:lnSpc>
              <a:spcBef>
                <a:spcPts val="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Business Administrative Services </a:t>
            </a:r>
            <a:endParaRPr sz="1400" b="0">
              <a:solidFill>
                <a:srgbClr val="0B5394"/>
              </a:solidFill>
            </a:endParaRPr>
          </a:p>
          <a:p>
            <a:pPr marL="457200" lvl="0" indent="-355600" algn="l" rtl="0">
              <a:lnSpc>
                <a:spcPct val="100000"/>
              </a:lnSpc>
              <a:spcBef>
                <a:spcPts val="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Logistical Services </a:t>
            </a:r>
            <a:endParaRPr sz="1400" b="0">
              <a:solidFill>
                <a:srgbClr val="0B5394"/>
              </a:solidFill>
            </a:endParaRPr>
          </a:p>
          <a:p>
            <a:pPr marL="457200" lvl="0" indent="-355600" algn="l" rtl="0">
              <a:lnSpc>
                <a:spcPct val="100000"/>
              </a:lnSpc>
              <a:spcBef>
                <a:spcPts val="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Language Services </a:t>
            </a:r>
            <a:endParaRPr sz="1400" b="0">
              <a:solidFill>
                <a:srgbClr val="0B5394"/>
              </a:solidFill>
            </a:endParaRPr>
          </a:p>
          <a:p>
            <a:pPr marL="457200" lvl="0" indent="-355600" algn="l" rtl="0">
              <a:lnSpc>
                <a:spcPct val="100000"/>
              </a:lnSpc>
              <a:spcBef>
                <a:spcPts val="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Environmental Services </a:t>
            </a:r>
            <a:endParaRPr sz="1400" b="0">
              <a:solidFill>
                <a:srgbClr val="0B5394"/>
              </a:solidFill>
            </a:endParaRPr>
          </a:p>
          <a:p>
            <a:pPr marL="457200" lvl="0" indent="-355600" algn="l" rtl="0">
              <a:lnSpc>
                <a:spcPct val="100000"/>
              </a:lnSpc>
              <a:spcBef>
                <a:spcPts val="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Training </a:t>
            </a:r>
            <a:endParaRPr sz="1400">
              <a:solidFill>
                <a:srgbClr val="0B5394"/>
              </a:solidFill>
            </a:endParaRPr>
          </a:p>
          <a:p>
            <a:pPr marL="457200" lvl="0" indent="-355600" algn="l" rtl="0">
              <a:lnSpc>
                <a:spcPct val="100000"/>
              </a:lnSpc>
              <a:spcBef>
                <a:spcPts val="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Identity Protection Services</a:t>
            </a:r>
            <a:endParaRPr sz="1400" b="0">
              <a:solidFill>
                <a:srgbClr val="0B5394"/>
              </a:solidFill>
            </a:endParaRPr>
          </a:p>
          <a:p>
            <a:pPr marL="101600" lvl="0" indent="0" algn="l" rtl="0">
              <a:lnSpc>
                <a:spcPct val="100000"/>
              </a:lnSpc>
              <a:spcBef>
                <a:spcPts val="400"/>
              </a:spcBef>
              <a:spcAft>
                <a:spcPts val="0"/>
              </a:spcAft>
              <a:buSzPts val="2000"/>
              <a:buNone/>
            </a:pPr>
            <a:br>
              <a:rPr lang="en-US"/>
            </a:br>
            <a:endParaRPr/>
          </a:p>
        </p:txBody>
      </p:sp>
      <p:sp>
        <p:nvSpPr>
          <p:cNvPr id="108" name="Google Shape;108;p18"/>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6</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9"/>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500" b="1">
                <a:solidFill>
                  <a:srgbClr val="0B5394"/>
                </a:solidFill>
              </a:rPr>
              <a:t>B</a:t>
            </a:r>
            <a:r>
              <a:rPr lang="en-US" sz="2500" b="1" i="0" u="none" strike="noStrike">
                <a:solidFill>
                  <a:srgbClr val="0B5394"/>
                </a:solidFill>
              </a:rPr>
              <a:t>enefits of the MAS Program</a:t>
            </a:r>
            <a:endParaRPr sz="2500" b="1">
              <a:solidFill>
                <a:srgbClr val="0B5394"/>
              </a:solidFill>
            </a:endParaRPr>
          </a:p>
        </p:txBody>
      </p:sp>
      <p:sp>
        <p:nvSpPr>
          <p:cNvPr id="114" name="Google Shape;114;p19"/>
          <p:cNvSpPr txBox="1">
            <a:spLocks noGrp="1"/>
          </p:cNvSpPr>
          <p:nvPr>
            <p:ph type="body" idx="1"/>
          </p:nvPr>
        </p:nvSpPr>
        <p:spPr>
          <a:xfrm>
            <a:off x="457200" y="1063228"/>
            <a:ext cx="8229600" cy="3394472"/>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0000"/>
              </a:lnSpc>
              <a:spcBef>
                <a:spcPts val="400"/>
              </a:spcBef>
              <a:spcAft>
                <a:spcPts val="0"/>
              </a:spcAft>
              <a:buClr>
                <a:srgbClr val="0B5394"/>
              </a:buClr>
              <a:buSzPts val="2000"/>
              <a:buFont typeface="Arial"/>
              <a:buChar char="•"/>
            </a:pPr>
            <a:r>
              <a:rPr lang="en-US" sz="1400" b="0" i="0" u="none" strike="noStrike">
                <a:solidFill>
                  <a:srgbClr val="0B5394"/>
                </a:solidFill>
                <a:latin typeface="Arial"/>
                <a:ea typeface="Arial"/>
                <a:cs typeface="Arial"/>
                <a:sym typeface="Arial"/>
              </a:rPr>
              <a:t>The MAS program is designed to mirror commercial buying practices in accordance with FAR Part 12 and helps to foster the government’s use of commercial practices and access to commercial markets. </a:t>
            </a:r>
            <a:endParaRPr>
              <a:solidFill>
                <a:srgbClr val="0B5394"/>
              </a:solidFill>
            </a:endParaRPr>
          </a:p>
          <a:p>
            <a:pPr marL="457200" marR="0" lvl="0" indent="-355600" algn="l" rtl="0">
              <a:lnSpc>
                <a:spcPct val="100000"/>
              </a:lnSpc>
              <a:spcBef>
                <a:spcPts val="400"/>
              </a:spcBef>
              <a:spcAft>
                <a:spcPts val="0"/>
              </a:spcAft>
              <a:buClr>
                <a:srgbClr val="0B5394"/>
              </a:buClr>
              <a:buSzPts val="2000"/>
              <a:buFont typeface="Arial"/>
              <a:buChar char="•"/>
            </a:pPr>
            <a:r>
              <a:rPr lang="en-US" sz="1400">
                <a:solidFill>
                  <a:srgbClr val="0B5394"/>
                </a:solidFill>
                <a:latin typeface="Arial"/>
                <a:ea typeface="Arial"/>
                <a:cs typeface="Arial"/>
                <a:sym typeface="Arial"/>
              </a:rPr>
              <a:t>Streamlined Ordering process for federal buyers</a:t>
            </a:r>
            <a:endParaRPr>
              <a:solidFill>
                <a:srgbClr val="0B5394"/>
              </a:solidFill>
            </a:endParaRPr>
          </a:p>
          <a:p>
            <a:pPr marL="457200" marR="0" lvl="0" indent="-355600" algn="l" rtl="0">
              <a:lnSpc>
                <a:spcPct val="100000"/>
              </a:lnSpc>
              <a:spcBef>
                <a:spcPts val="400"/>
              </a:spcBef>
              <a:spcAft>
                <a:spcPts val="0"/>
              </a:spcAft>
              <a:buClr>
                <a:srgbClr val="0B5394"/>
              </a:buClr>
              <a:buSzPts val="2000"/>
              <a:buFont typeface="Arial"/>
              <a:buChar char="•"/>
            </a:pPr>
            <a:r>
              <a:rPr lang="en-US" sz="1400" b="0" i="0" u="none" strike="noStrike">
                <a:solidFill>
                  <a:srgbClr val="0B5394"/>
                </a:solidFill>
                <a:latin typeface="Arial"/>
                <a:ea typeface="Arial"/>
                <a:cs typeface="Arial"/>
                <a:sym typeface="Arial"/>
              </a:rPr>
              <a:t>Uses procedures that follow FAR 8.4. </a:t>
            </a:r>
            <a:endParaRPr>
              <a:solidFill>
                <a:srgbClr val="0B5394"/>
              </a:solidFill>
            </a:endParaRPr>
          </a:p>
          <a:p>
            <a:pPr marL="457200" lvl="0" indent="-355600" algn="l" rtl="0">
              <a:lnSpc>
                <a:spcPct val="100000"/>
              </a:lnSpc>
              <a:spcBef>
                <a:spcPts val="1000"/>
              </a:spcBef>
              <a:spcAft>
                <a:spcPts val="0"/>
              </a:spcAft>
              <a:buClr>
                <a:srgbClr val="0B5394"/>
              </a:buClr>
              <a:buSzPts val="2000"/>
              <a:buChar char="•"/>
            </a:pPr>
            <a:r>
              <a:rPr lang="en-US" sz="1400" b="0" i="0" u="none" strike="noStrike" cap="none">
                <a:solidFill>
                  <a:srgbClr val="0B5394"/>
                </a:solidFill>
                <a:latin typeface="Arial"/>
                <a:ea typeface="Arial"/>
                <a:cs typeface="Arial"/>
                <a:sym typeface="Arial"/>
              </a:rPr>
              <a:t>Reduction in costs in selling to the government</a:t>
            </a:r>
            <a:endParaRPr>
              <a:solidFill>
                <a:srgbClr val="0B5394"/>
              </a:solidFill>
            </a:endParaRPr>
          </a:p>
          <a:p>
            <a:pPr marL="457200" marR="0" lvl="0" indent="-355600" algn="l" rtl="0">
              <a:lnSpc>
                <a:spcPct val="100000"/>
              </a:lnSpc>
              <a:spcBef>
                <a:spcPts val="1000"/>
              </a:spcBef>
              <a:spcAft>
                <a:spcPts val="0"/>
              </a:spcAft>
              <a:buClr>
                <a:srgbClr val="0B5394"/>
              </a:buClr>
              <a:buSzPts val="2000"/>
              <a:buFont typeface="Arial"/>
              <a:buChar char="•"/>
            </a:pPr>
            <a:r>
              <a:rPr lang="en-US" sz="1400">
                <a:solidFill>
                  <a:srgbClr val="0B5394"/>
                </a:solidFill>
                <a:latin typeface="Arial"/>
                <a:ea typeface="Arial"/>
                <a:cs typeface="Arial"/>
                <a:sym typeface="Arial"/>
              </a:rPr>
              <a:t>Opportunities</a:t>
            </a:r>
            <a:r>
              <a:rPr lang="en-US" sz="1400" b="0" i="0" u="none" strike="noStrike" cap="none">
                <a:solidFill>
                  <a:srgbClr val="0B5394"/>
                </a:solidFill>
                <a:latin typeface="Arial"/>
                <a:ea typeface="Arial"/>
                <a:cs typeface="Arial"/>
                <a:sym typeface="Arial"/>
              </a:rPr>
              <a:t> across the government if you become a MAS contractor. </a:t>
            </a:r>
            <a:endParaRPr>
              <a:solidFill>
                <a:srgbClr val="0B5394"/>
              </a:solidFill>
            </a:endParaRPr>
          </a:p>
          <a:p>
            <a:pPr marL="101600" marR="0" lvl="0" indent="0" algn="l" rtl="0">
              <a:lnSpc>
                <a:spcPct val="100000"/>
              </a:lnSpc>
              <a:spcBef>
                <a:spcPts val="1000"/>
              </a:spcBef>
              <a:spcAft>
                <a:spcPts val="0"/>
              </a:spcAft>
              <a:buClr>
                <a:srgbClr val="000000"/>
              </a:buClr>
              <a:buSzPts val="2000"/>
              <a:buNone/>
            </a:pPr>
            <a:endParaRPr sz="1800" b="0" i="0" u="none" strike="noStrike" cap="none">
              <a:solidFill>
                <a:srgbClr val="000000"/>
              </a:solidFill>
              <a:latin typeface="Arial"/>
              <a:ea typeface="Arial"/>
              <a:cs typeface="Arial"/>
              <a:sym typeface="Arial"/>
            </a:endParaRPr>
          </a:p>
          <a:p>
            <a:pPr marL="457200" lvl="0" indent="-228600" algn="l" rtl="0">
              <a:lnSpc>
                <a:spcPct val="100000"/>
              </a:lnSpc>
              <a:spcBef>
                <a:spcPts val="1000"/>
              </a:spcBef>
              <a:spcAft>
                <a:spcPts val="0"/>
              </a:spcAft>
              <a:buClr>
                <a:srgbClr val="000000"/>
              </a:buClr>
              <a:buSzPts val="2000"/>
              <a:buNone/>
            </a:pPr>
            <a:endParaRPr sz="1600" b="0" i="0" u="none" strike="noStrike" cap="none">
              <a:solidFill>
                <a:srgbClr val="000000"/>
              </a:solidFill>
              <a:latin typeface="Arial"/>
              <a:ea typeface="Arial"/>
              <a:cs typeface="Arial"/>
              <a:sym typeface="Arial"/>
            </a:endParaRPr>
          </a:p>
          <a:p>
            <a:pPr marL="457200" lvl="0" indent="-228600" algn="l" rtl="0">
              <a:lnSpc>
                <a:spcPct val="100000"/>
              </a:lnSpc>
              <a:spcBef>
                <a:spcPts val="1000"/>
              </a:spcBef>
              <a:spcAft>
                <a:spcPts val="0"/>
              </a:spcAft>
              <a:buClr>
                <a:srgbClr val="000000"/>
              </a:buClr>
              <a:buSzPts val="2000"/>
              <a:buNone/>
            </a:pPr>
            <a:endParaRPr sz="1600" b="0" i="0" u="none" strike="noStrike" cap="none">
              <a:solidFill>
                <a:srgbClr val="000000"/>
              </a:solidFill>
              <a:latin typeface="Arial"/>
              <a:ea typeface="Arial"/>
              <a:cs typeface="Arial"/>
              <a:sym typeface="Arial"/>
            </a:endParaRPr>
          </a:p>
          <a:p>
            <a:pPr marL="457200" lvl="0" indent="-228600" algn="l" rtl="0">
              <a:lnSpc>
                <a:spcPct val="100000"/>
              </a:lnSpc>
              <a:spcBef>
                <a:spcPts val="1000"/>
              </a:spcBef>
              <a:spcAft>
                <a:spcPts val="0"/>
              </a:spcAft>
              <a:buClr>
                <a:srgbClr val="000000"/>
              </a:buClr>
              <a:buSzPts val="2000"/>
              <a:buNone/>
            </a:pPr>
            <a:endParaRPr sz="1600" b="0" i="0" u="none" strike="noStrike" cap="none">
              <a:solidFill>
                <a:srgbClr val="000000"/>
              </a:solidFill>
              <a:latin typeface="Arial"/>
              <a:ea typeface="Arial"/>
              <a:cs typeface="Arial"/>
              <a:sym typeface="Arial"/>
            </a:endParaRPr>
          </a:p>
          <a:p>
            <a:pPr marL="457200" marR="0" lvl="0" indent="-228600" algn="l" rtl="0">
              <a:lnSpc>
                <a:spcPct val="100000"/>
              </a:lnSpc>
              <a:spcBef>
                <a:spcPts val="400"/>
              </a:spcBef>
              <a:spcAft>
                <a:spcPts val="0"/>
              </a:spcAft>
              <a:buClr>
                <a:schemeClr val="dk1"/>
              </a:buClr>
              <a:buSzPts val="2000"/>
              <a:buFont typeface="Arial"/>
              <a:buNone/>
            </a:pPr>
            <a:endParaRPr sz="1600" b="0" i="0" u="none" strike="noStrike">
              <a:solidFill>
                <a:srgbClr val="000000"/>
              </a:solidFill>
              <a:latin typeface="Arial"/>
              <a:ea typeface="Arial"/>
              <a:cs typeface="Arial"/>
              <a:sym typeface="Arial"/>
            </a:endParaRPr>
          </a:p>
        </p:txBody>
      </p:sp>
      <p:sp>
        <p:nvSpPr>
          <p:cNvPr id="115" name="Google Shape;115;p19"/>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7</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457200" y="205976"/>
            <a:ext cx="8229600" cy="5259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500" b="1" i="0" u="none" strike="noStrike">
                <a:solidFill>
                  <a:srgbClr val="0B5394"/>
                </a:solidFill>
              </a:rPr>
              <a:t>Is MAS a Good Opportunity for my </a:t>
            </a:r>
            <a:r>
              <a:rPr lang="en-US" sz="2500" b="1">
                <a:solidFill>
                  <a:srgbClr val="0B5394"/>
                </a:solidFill>
              </a:rPr>
              <a:t>Firm?</a:t>
            </a:r>
            <a:endParaRPr sz="2500" b="1">
              <a:solidFill>
                <a:srgbClr val="0B5394"/>
              </a:solidFill>
            </a:endParaRPr>
          </a:p>
        </p:txBody>
      </p:sp>
      <p:sp>
        <p:nvSpPr>
          <p:cNvPr id="121" name="Google Shape;121;p20"/>
          <p:cNvSpPr txBox="1">
            <a:spLocks noGrp="1"/>
          </p:cNvSpPr>
          <p:nvPr>
            <p:ph type="body" idx="1"/>
          </p:nvPr>
        </p:nvSpPr>
        <p:spPr>
          <a:xfrm>
            <a:off x="457200" y="874514"/>
            <a:ext cx="8229600" cy="3394472"/>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100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It is important to understand the scope, requirements, and commitment needed to become a GSA MAS contractor</a:t>
            </a:r>
            <a:endParaRPr sz="1400" b="0">
              <a:solidFill>
                <a:srgbClr val="0B5394"/>
              </a:solidFill>
            </a:endParaRPr>
          </a:p>
          <a:p>
            <a:pPr marL="457200" lvl="0" indent="-355600" algn="l" rtl="0">
              <a:lnSpc>
                <a:spcPct val="100000"/>
              </a:lnSpc>
              <a:spcBef>
                <a:spcPts val="100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Does market research show that federal, state, and local governments are buying the types of products and services that your company wants to offer? </a:t>
            </a:r>
            <a:endParaRPr sz="1400" b="0">
              <a:solidFill>
                <a:srgbClr val="0B5394"/>
              </a:solidFill>
            </a:endParaRPr>
          </a:p>
          <a:p>
            <a:pPr marL="457200" lvl="0" indent="-355600" algn="l" rtl="0">
              <a:lnSpc>
                <a:spcPct val="100000"/>
              </a:lnSpc>
              <a:spcBef>
                <a:spcPts val="100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Have you been in business for at least two years and have two years of financial statements to support this? </a:t>
            </a:r>
            <a:endParaRPr sz="1400" b="0">
              <a:solidFill>
                <a:srgbClr val="0B5394"/>
              </a:solidFill>
            </a:endParaRPr>
          </a:p>
          <a:p>
            <a:pPr marL="457200" lvl="0" indent="-355600" algn="l" rtl="0">
              <a:lnSpc>
                <a:spcPct val="100000"/>
              </a:lnSpc>
              <a:spcBef>
                <a:spcPts val="100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Do you have evidence of successful past performance? </a:t>
            </a:r>
            <a:endParaRPr sz="1400" b="0">
              <a:solidFill>
                <a:srgbClr val="0B5394"/>
              </a:solidFill>
            </a:endParaRPr>
          </a:p>
          <a:p>
            <a:pPr marL="457200" lvl="0" indent="-355600" algn="l" rtl="0">
              <a:lnSpc>
                <a:spcPct val="100000"/>
              </a:lnSpc>
              <a:spcBef>
                <a:spcPts val="1000"/>
              </a:spcBef>
              <a:spcAft>
                <a:spcPts val="0"/>
              </a:spcAft>
              <a:buClr>
                <a:srgbClr val="0B5394"/>
              </a:buClr>
              <a:buSzPts val="2000"/>
              <a:buChar char="•"/>
            </a:pPr>
            <a:r>
              <a:rPr lang="en-US" sz="1400" b="0" i="0" u="none" strike="noStrike">
                <a:solidFill>
                  <a:srgbClr val="0B5394"/>
                </a:solidFill>
                <a:latin typeface="Arial"/>
                <a:ea typeface="Arial"/>
                <a:cs typeface="Arial"/>
                <a:sym typeface="Arial"/>
              </a:rPr>
              <a:t>Do you have the resources to market your commercial products and services after the award of the contract? Companies who can answer “yes” to the above questions – and understand their commitments and obligations – enhance their chance at a successful outcome. The award of a GSA MAS contract does not guarantee future sales, and it is up to you to market your company.</a:t>
            </a:r>
            <a:endParaRPr sz="1400" b="0">
              <a:solidFill>
                <a:srgbClr val="0B5394"/>
              </a:solidFill>
            </a:endParaRPr>
          </a:p>
          <a:p>
            <a:pPr marL="101600" lvl="0" indent="0" algn="l" rtl="0">
              <a:lnSpc>
                <a:spcPct val="100000"/>
              </a:lnSpc>
              <a:spcBef>
                <a:spcPts val="400"/>
              </a:spcBef>
              <a:spcAft>
                <a:spcPts val="0"/>
              </a:spcAft>
              <a:buSzPts val="2000"/>
              <a:buNone/>
            </a:pPr>
            <a:br>
              <a:rPr lang="en-US"/>
            </a:br>
            <a:endParaRPr/>
          </a:p>
        </p:txBody>
      </p:sp>
      <p:sp>
        <p:nvSpPr>
          <p:cNvPr id="122" name="Google Shape;122;p20"/>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8</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1"/>
          <p:cNvSpPr txBox="1">
            <a:spLocks noGrp="1"/>
          </p:cNvSpPr>
          <p:nvPr>
            <p:ph type="title"/>
          </p:nvPr>
        </p:nvSpPr>
        <p:spPr>
          <a:xfrm>
            <a:off x="253672" y="205978"/>
            <a:ext cx="8433128"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500" b="1" i="0" u="none" strike="noStrike">
                <a:solidFill>
                  <a:srgbClr val="0B5394"/>
                </a:solidFill>
              </a:rPr>
              <a:t>Competing on the MAS Program</a:t>
            </a:r>
            <a:endParaRPr sz="2500" b="1">
              <a:solidFill>
                <a:srgbClr val="0B5394"/>
              </a:solidFill>
            </a:endParaRPr>
          </a:p>
        </p:txBody>
      </p:sp>
      <p:sp>
        <p:nvSpPr>
          <p:cNvPr id="128" name="Google Shape;128;p21"/>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0000"/>
              </a:lnSpc>
              <a:spcBef>
                <a:spcPts val="400"/>
              </a:spcBef>
              <a:spcAft>
                <a:spcPts val="0"/>
              </a:spcAft>
              <a:buClr>
                <a:srgbClr val="0B5394"/>
              </a:buClr>
              <a:buSzPts val="2000"/>
              <a:buFont typeface="Arial"/>
              <a:buChar char="•"/>
            </a:pPr>
            <a:r>
              <a:rPr lang="en-US" sz="2000" b="0" i="0" u="none" strike="noStrike">
                <a:solidFill>
                  <a:srgbClr val="0B5394"/>
                </a:solidFill>
                <a:latin typeface="Arial"/>
                <a:ea typeface="Arial"/>
                <a:cs typeface="Arial"/>
                <a:sym typeface="Arial"/>
              </a:rPr>
              <a:t>Take a look at your competitors</a:t>
            </a:r>
            <a:endParaRPr>
              <a:solidFill>
                <a:srgbClr val="0B5394"/>
              </a:solidFill>
            </a:endParaRPr>
          </a:p>
          <a:p>
            <a:pPr marL="914400" lvl="1" indent="-355600" algn="l" rtl="0">
              <a:lnSpc>
                <a:spcPct val="100000"/>
              </a:lnSpc>
              <a:spcBef>
                <a:spcPts val="400"/>
              </a:spcBef>
              <a:spcAft>
                <a:spcPts val="0"/>
              </a:spcAft>
              <a:buClr>
                <a:srgbClr val="0B5394"/>
              </a:buClr>
              <a:buSzPts val="2000"/>
              <a:buChar char="–"/>
            </a:pPr>
            <a:r>
              <a:rPr lang="en-US" b="0" i="0" u="none" strike="noStrike">
                <a:solidFill>
                  <a:srgbClr val="0B5394"/>
                </a:solidFill>
                <a:latin typeface="Arial"/>
                <a:ea typeface="Arial"/>
                <a:cs typeface="Arial"/>
                <a:sym typeface="Arial"/>
              </a:rPr>
              <a:t>GSA eLibrary www.gsaelibrary.gsa.gov </a:t>
            </a:r>
            <a:endParaRPr>
              <a:solidFill>
                <a:srgbClr val="0B5394"/>
              </a:solidFill>
            </a:endParaRPr>
          </a:p>
          <a:p>
            <a:pPr marL="914400" lvl="1" indent="-355600" algn="l" rtl="0">
              <a:lnSpc>
                <a:spcPct val="100000"/>
              </a:lnSpc>
              <a:spcBef>
                <a:spcPts val="400"/>
              </a:spcBef>
              <a:spcAft>
                <a:spcPts val="0"/>
              </a:spcAft>
              <a:buClr>
                <a:srgbClr val="0B5394"/>
              </a:buClr>
              <a:buSzPts val="2000"/>
              <a:buChar char="–"/>
            </a:pPr>
            <a:r>
              <a:rPr lang="en-US" sz="2000" b="0" i="0" u="none" strike="noStrike">
                <a:solidFill>
                  <a:srgbClr val="0B5394"/>
                </a:solidFill>
                <a:latin typeface="Arial"/>
                <a:ea typeface="Arial"/>
                <a:cs typeface="Arial"/>
                <a:sym typeface="Arial"/>
              </a:rPr>
              <a:t>GSA Advantage!® </a:t>
            </a:r>
            <a:r>
              <a:rPr lang="en-US" sz="2000" b="0" i="0" u="sng" strike="noStrike">
                <a:solidFill>
                  <a:srgbClr val="0B5394"/>
                </a:solidFill>
                <a:latin typeface="Arial"/>
                <a:ea typeface="Arial"/>
                <a:cs typeface="Arial"/>
                <a:sym typeface="Arial"/>
                <a:hlinkClick r:id="rId3">
                  <a:extLst>
                    <a:ext uri="{A12FA001-AC4F-418D-AE19-62706E023703}">
                      <ahyp:hlinkClr xmlns:ahyp="http://schemas.microsoft.com/office/drawing/2018/hyperlinkcolor" val="tx"/>
                    </a:ext>
                  </a:extLst>
                </a:hlinkClick>
              </a:rPr>
              <a:t>www.gsaadvantage.gov</a:t>
            </a:r>
            <a:endParaRPr sz="2000" b="0" i="0" u="none" strike="noStrike">
              <a:solidFill>
                <a:srgbClr val="0B5394"/>
              </a:solidFill>
              <a:latin typeface="Arial"/>
              <a:ea typeface="Arial"/>
              <a:cs typeface="Arial"/>
              <a:sym typeface="Arial"/>
            </a:endParaRPr>
          </a:p>
          <a:p>
            <a:pPr marL="101600" lvl="0" indent="0" algn="l" rtl="0">
              <a:lnSpc>
                <a:spcPct val="100000"/>
              </a:lnSpc>
              <a:spcBef>
                <a:spcPts val="400"/>
              </a:spcBef>
              <a:spcAft>
                <a:spcPts val="0"/>
              </a:spcAft>
              <a:buSzPts val="2000"/>
              <a:buNone/>
            </a:pPr>
            <a:r>
              <a:rPr lang="en-US" sz="2000" b="0" i="0" u="none" strike="noStrike">
                <a:solidFill>
                  <a:srgbClr val="000000"/>
                </a:solidFill>
                <a:latin typeface="Arial"/>
                <a:ea typeface="Arial"/>
                <a:cs typeface="Arial"/>
                <a:sym typeface="Arial"/>
              </a:rPr>
              <a:t>	</a:t>
            </a:r>
            <a:endParaRPr/>
          </a:p>
        </p:txBody>
      </p:sp>
      <p:sp>
        <p:nvSpPr>
          <p:cNvPr id="129" name="Google Shape;129;p2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9</a:t>
            </a:r>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924</Words>
  <Application>Microsoft Office PowerPoint</Application>
  <PresentationFormat>On-screen Show (16:9)</PresentationFormat>
  <Paragraphs>146</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Blank Presentation</vt:lpstr>
      <vt:lpstr>Session 7: How to Get on the GSA Schedule for Professional Services August 3, 2023 Bounce Quarry GSA/FAS </vt:lpstr>
      <vt:lpstr>Agenda</vt:lpstr>
      <vt:lpstr>Multiple Award Schedule (MAS) </vt:lpstr>
      <vt:lpstr>Category Management</vt:lpstr>
      <vt:lpstr>Professional Services </vt:lpstr>
      <vt:lpstr>Professional Services Sub Categories</vt:lpstr>
      <vt:lpstr>Benefits of the MAS Program</vt:lpstr>
      <vt:lpstr>Is MAS a Good Opportunity for my Firm?</vt:lpstr>
      <vt:lpstr>Competing on the MAS Program</vt:lpstr>
      <vt:lpstr>Is my Organization Positioned for MAS Contract Success?</vt:lpstr>
      <vt:lpstr>System for Award Management (SAM)</vt:lpstr>
      <vt:lpstr>Getting Started</vt:lpstr>
      <vt:lpstr>Assemble Your Offer</vt:lpstr>
      <vt:lpstr>Evaluation Factors</vt:lpstr>
      <vt:lpstr>Additional Resources </vt:lpstr>
      <vt:lpstr>Contact Information </vt:lpstr>
      <vt:lpstr>Questions?</vt:lpstr>
      <vt:lpstr>GSA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YolandaGJohnson</dc:creator>
  <cp:lastModifiedBy>YolandaGJohnson</cp:lastModifiedBy>
  <cp:revision>2</cp:revision>
  <dcterms:modified xsi:type="dcterms:W3CDTF">2023-08-15T18:42:37Z</dcterms:modified>
</cp:coreProperties>
</file>