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A2C747-1E9A-4AA1-A38F-6996D43273E2}">
  <a:tblStyle styleId="{87A2C747-1E9A-4AA1-A38F-6996D43273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Ludmilla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Gissa</a:t>
            </a: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0459a02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0459a027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f0459a02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06e182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06e18223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f06e18223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0459a0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f0459a0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0459a027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0459a027d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f0459a027d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Ludmilla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Gissa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 sz="1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Typically, small businesses will e-blast capabilities statements to the acquisition workforce in hopes of making connections.  Let’s push this conversation further.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 sz="1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From your perspective, can you provide some tips and best practices about communicating and engaging with government stakeholders?</a:t>
            </a: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Ludmilla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Gissa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 sz="1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A key part of marketing to the Federal is that capabilities statement.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 sz="1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Tell us your perspective of capabilities statements in terms of how they are organized and presented?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Ludmilla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Gissa</a:t>
            </a: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Ludmilla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Gissa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 sz="1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Let’s talk about the importance of market research. </a:t>
            </a: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Ludmilla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Gissa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1400"/>
              <a:buFont typeface="Roboto"/>
              <a:buNone/>
            </a:pPr>
            <a:r>
              <a:rPr lang="en-US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We’ve been talking about marketing small businesses to the federal  government as prime contractors.  Let’s now talk about marketing your business as a subcontractor.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475" cy="41173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987654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3619578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>
            <a:spLocks noGrp="1"/>
          </p:cNvSpPr>
          <p:nvPr>
            <p:ph type="pic" idx="4"/>
          </p:nvPr>
        </p:nvSpPr>
        <p:spPr>
          <a:xfrm>
            <a:off x="6251502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"/>
          <p:cNvSpPr>
            <a:spLocks noGrp="1"/>
          </p:cNvSpPr>
          <p:nvPr>
            <p:ph type="pic" idx="5"/>
          </p:nvPr>
        </p:nvSpPr>
        <p:spPr>
          <a:xfrm>
            <a:off x="8883426" y="2253456"/>
            <a:ext cx="2351087" cy="2351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5_제목 슬라이드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860473"/>
            <a:ext cx="1687816" cy="9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cting@sb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small.business@ed.gov" TargetMode="External"/><Relationship Id="rId4" Type="http://schemas.openxmlformats.org/officeDocument/2006/relationships/hyperlink" Target="mailto:subcontracting@sba.go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FR9p" TargetMode="External"/><Relationship Id="rId3" Type="http://schemas.openxmlformats.org/officeDocument/2006/relationships/hyperlink" Target="https://www.gsa.gov/" TargetMode="External"/><Relationship Id="rId7" Type="http://schemas.openxmlformats.org/officeDocument/2006/relationships/hyperlink" Target="https://www.sba.gov/" TargetMode="External"/><Relationship Id="rId12" Type="http://schemas.openxmlformats.org/officeDocument/2006/relationships/hyperlink" Target="https://go.usa.gov/xFRb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sa.gov/pbs" TargetMode="External"/><Relationship Id="rId11" Type="http://schemas.openxmlformats.org/officeDocument/2006/relationships/hyperlink" Target="https://go.usa.gov/xFNkS" TargetMode="External"/><Relationship Id="rId5" Type="http://schemas.openxmlformats.org/officeDocument/2006/relationships/hyperlink" Target="https://www.gsa.gov/fas" TargetMode="External"/><Relationship Id="rId10" Type="http://schemas.openxmlformats.org/officeDocument/2006/relationships/hyperlink" Target="https://www.aptac-us.org/" TargetMode="External"/><Relationship Id="rId4" Type="http://schemas.openxmlformats.org/officeDocument/2006/relationships/hyperlink" Target="https://www.gsa.gov/osdbu" TargetMode="External"/><Relationship Id="rId9" Type="http://schemas.openxmlformats.org/officeDocument/2006/relationships/hyperlink" Target="https://go.usa.gov/xFRP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descr="Small Business Works 2021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80" y="5904548"/>
            <a:ext cx="1589376" cy="93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 descr="GSA Starmark log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8361" y="5607264"/>
            <a:ext cx="988738" cy="96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 descr="Five people sitting at a table looking at two people on a television monitor; decorative red and blue image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"/>
            <a:ext cx="12192000" cy="47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90D48-FC58-41E0-8EDA-48DC01BDAA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45260" y="4481519"/>
            <a:ext cx="8148118" cy="20928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Welcome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Market to the Federal Government: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Panel Discussion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224" name="Google Shape;224;p26"/>
          <p:cNvSpPr txBox="1"/>
          <p:nvPr/>
        </p:nvSpPr>
        <p:spPr>
          <a:xfrm>
            <a:off x="136730" y="1895951"/>
            <a:ext cx="7839300" cy="29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Quick round robin, last words of advice.  </a:t>
            </a:r>
            <a:endParaRPr sz="320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In 30 seconds, tell us parting comments that you really want small businesses to know when marketing to the federal government? </a:t>
            </a: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210" t="14265" r="558" b="16717"/>
          <a:stretch/>
        </p:blipFill>
        <p:spPr>
          <a:xfrm rot="5400000">
            <a:off x="6903720" y="1417320"/>
            <a:ext cx="685800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 idx="4294967295"/>
          </p:nvPr>
        </p:nvSpPr>
        <p:spPr>
          <a:xfrm>
            <a:off x="1644150" y="2147775"/>
            <a:ext cx="7865100" cy="12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310500" y="540817"/>
            <a:ext cx="1136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Roboto"/>
              <a:buNone/>
            </a:pPr>
            <a:r>
              <a:rPr lang="en-US" sz="456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Contact us:</a:t>
            </a:r>
            <a:endParaRPr sz="456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310500" y="1812508"/>
            <a:ext cx="11360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Wallace D. Sermons II</a:t>
            </a:r>
            <a:endParaRPr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Prime Contracting inbox: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contracting@sba.gov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Subcontracting inbox: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subcontracting@sba.gov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Calvin Mitchell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sng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hlinkClick r:id="rId5"/>
              </a:rPr>
              <a:t>small.business@ed.gov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Dwight D. </a:t>
            </a:r>
            <a:r>
              <a:rPr lang="en-US" b="1" dirty="0" err="1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Deneal</a:t>
            </a:r>
            <a:endParaRPr dirty="0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DLAHQSmallBusiness@dla.mil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99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99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415600" y="32492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70707"/>
              <a:buFont typeface="Roboto"/>
              <a:buNone/>
            </a:pPr>
            <a:r>
              <a:rPr lang="en-US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Small Business Resources</a:t>
            </a:r>
            <a:endParaRPr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415600" y="103613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U.S.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General Services Administration (GSA)</a:t>
            </a: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https://www.gsa.gov</a:t>
            </a:r>
            <a:endParaRPr sz="7466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Office of Small &amp; Disadvantaged Business Utilization (OSDBU)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https://www.gsa.gov/osdbu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Acquisition Service (FAS) - Commercial Products &amp; Services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https://www.gsa.gov/fas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Buildings Services (PBS) - Construction, Architecture, Interior Design, and Real Estate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https://www.gsa.gov/pbs</a:t>
            </a: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Administration (SBA)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https://www.sba.gov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SBA Size Standards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https://go.usa.gov/xFR9p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69" lvl="1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7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Small Business Loans -</a:t>
            </a:r>
            <a:r>
              <a:rPr lang="en-US" sz="7466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https://go.usa.gov/xFRPD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Procurement Technical Assistance Centers (PTACS)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https://www.aptac-us.org/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 for Award Management (SAM) -</a:t>
            </a:r>
            <a:r>
              <a:rPr lang="en-US" sz="7466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https://go.usa.gov/xFNkS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37"/>
              <a:buNone/>
            </a:pPr>
            <a:endParaRPr sz="7466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4" lvl="0" indent="-4233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7466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Federal Agency Procurement Forecasts - </a:t>
            </a:r>
            <a:r>
              <a:rPr lang="en-US" sz="7466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https://go.usa.gov/xFRbn</a:t>
            </a:r>
            <a:endParaRPr sz="7466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None/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7142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 idx="4294967295"/>
          </p:nvPr>
        </p:nvSpPr>
        <p:spPr>
          <a:xfrm>
            <a:off x="2076375" y="2128000"/>
            <a:ext cx="7865100" cy="224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90259"/>
            <a:ext cx="12187188" cy="433971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4294967295"/>
          </p:nvPr>
        </p:nvSpPr>
        <p:spPr>
          <a:xfrm>
            <a:off x="177282" y="298129"/>
            <a:ext cx="10604112" cy="7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9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Today’s Moderator</a:t>
            </a:r>
          </a:p>
        </p:txBody>
      </p:sp>
      <p:sp>
        <p:nvSpPr>
          <p:cNvPr id="119" name="Google Shape;11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08521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63894" y="3638939"/>
            <a:ext cx="11223413" cy="215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Exodie C. Roe III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OSDBU Associate Administrator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U.S. </a:t>
            </a:r>
            <a:r>
              <a:rPr lang="en-US" sz="28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General Services Administration</a:t>
            </a:r>
            <a:endParaRPr/>
          </a:p>
        </p:txBody>
      </p:sp>
      <p:pic>
        <p:nvPicPr>
          <p:cNvPr id="121" name="Google Shape;121;p18" descr="Photo of Exodie Roe, Associate Administrator OSDBU."/>
          <p:cNvPicPr preferRelativeResize="0"/>
          <p:nvPr/>
        </p:nvPicPr>
        <p:blipFill rotWithShape="1">
          <a:blip r:embed="rId3">
            <a:alphaModFix/>
          </a:blip>
          <a:srcRect t="2" b="17876"/>
          <a:stretch/>
        </p:blipFill>
        <p:spPr>
          <a:xfrm>
            <a:off x="7435182" y="1506371"/>
            <a:ext cx="400843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38468"/>
            <a:ext cx="12192000" cy="441436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9" descr="Photo of Calvin Mitchell Jr.&#10;Director, OSDBU, &#10;Department of Education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276" t="-1" r="20684" b="20756"/>
          <a:stretch/>
        </p:blipFill>
        <p:spPr>
          <a:xfrm>
            <a:off x="1064393" y="1587552"/>
            <a:ext cx="2286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 idx="4294967295"/>
          </p:nvPr>
        </p:nvSpPr>
        <p:spPr>
          <a:xfrm>
            <a:off x="683343" y="289247"/>
            <a:ext cx="10417500" cy="7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INTRODUCING TODAY’S PANELISTS</a:t>
            </a:r>
          </a:p>
        </p:txBody>
      </p:sp>
      <p:pic>
        <p:nvPicPr>
          <p:cNvPr id="132" name="Google Shape;132;p19" descr="Photo of Dwight D. Deneal&#10;Director, Office of Small Business Programs, DL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578" y="1579568"/>
            <a:ext cx="219456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 descr="Photo of Wallace D. Sermons II&#10;Deputy Director, &#10;Area &amp; Field Program Execution, SBA."/>
          <p:cNvSpPr txBox="1"/>
          <p:nvPr/>
        </p:nvSpPr>
        <p:spPr>
          <a:xfrm>
            <a:off x="4775056" y="4467730"/>
            <a:ext cx="3524833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Wallace D. Sermons II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Deputy Director,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 &amp; Field Program Execution, SBA</a:t>
            </a:r>
            <a:endParaRPr dirty="0"/>
          </a:p>
        </p:txBody>
      </p:sp>
      <p:sp>
        <p:nvSpPr>
          <p:cNvPr id="134" name="Google Shape;134;p19"/>
          <p:cNvSpPr txBox="1"/>
          <p:nvPr/>
        </p:nvSpPr>
        <p:spPr>
          <a:xfrm>
            <a:off x="8570424" y="4467730"/>
            <a:ext cx="259832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Dwight D. </a:t>
            </a:r>
            <a:r>
              <a:rPr lang="en-US" sz="1800" b="1" i="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Deneal</a:t>
            </a:r>
            <a:endParaRPr sz="18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Director, Office of Small Business Programs, DLA</a:t>
            </a:r>
            <a:endParaRPr dirty="0"/>
          </a:p>
        </p:txBody>
      </p:sp>
      <p:sp>
        <p:nvSpPr>
          <p:cNvPr id="135" name="Google Shape;13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3345" y="1579567"/>
            <a:ext cx="2468880" cy="2729327"/>
          </a:xfrm>
          <a:prstGeom prst="rect">
            <a:avLst/>
          </a:prstGeom>
          <a:solidFill>
            <a:srgbClr val="9F9F9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9" descr="Photo of Wallace D. Sermons II&#10;Deputy Director, &#10;Area &amp; Field Program Execution, SBA.&#10;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50069" y="1587552"/>
            <a:ext cx="1891861" cy="2703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979689" y="4467730"/>
            <a:ext cx="2772112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Calvin </a:t>
            </a:r>
            <a:r>
              <a:rPr lang="en-US" sz="1800" b="1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Mitchell Jr.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Director, OSDBU,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Department of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46" name="Google Shape;146;p20"/>
          <p:cNvSpPr txBox="1"/>
          <p:nvPr/>
        </p:nvSpPr>
        <p:spPr>
          <a:xfrm>
            <a:off x="449035" y="2601789"/>
            <a:ext cx="7659000" cy="28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are some unique considerations when marketing to the Federal government? </a:t>
            </a:r>
            <a:endParaRPr sz="32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0" descr="Blue glass building"/>
          <p:cNvPicPr preferRelativeResize="0"/>
          <p:nvPr/>
        </p:nvPicPr>
        <p:blipFill rotWithShape="1">
          <a:blip r:embed="rId3">
            <a:alphaModFix/>
          </a:blip>
          <a:srcRect l="55418" r="5816" b="618"/>
          <a:stretch/>
        </p:blipFill>
        <p:spPr>
          <a:xfrm>
            <a:off x="8412480" y="0"/>
            <a:ext cx="4023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59" name="Google Shape;159;p21"/>
          <p:cNvSpPr txBox="1"/>
          <p:nvPr/>
        </p:nvSpPr>
        <p:spPr>
          <a:xfrm>
            <a:off x="327259" y="2600875"/>
            <a:ext cx="7643886" cy="30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How should small businesses engage buyers and the acquisition workforce?  </a:t>
            </a:r>
            <a:endParaRPr sz="3200" b="0" i="0" u="none" strike="noStrike" cap="none">
              <a:solidFill>
                <a:srgbClr val="0021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1" name="Google Shape;161;p21" descr="Blue glass build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315" r="6680" b="618"/>
          <a:stretch/>
        </p:blipFill>
        <p:spPr>
          <a:xfrm>
            <a:off x="8505521" y="0"/>
            <a:ext cx="384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72" name="Google Shape;17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56135" y="2505715"/>
            <a:ext cx="7615010" cy="301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How should small businesses use their capabilities statements to introduce their business to your federal agency?  </a:t>
            </a:r>
            <a:endParaRPr/>
          </a:p>
        </p:txBody>
      </p:sp>
      <p:pic>
        <p:nvPicPr>
          <p:cNvPr id="176" name="Google Shape;176;p22" descr="Blue glass building"/>
          <p:cNvPicPr preferRelativeResize="0"/>
          <p:nvPr/>
        </p:nvPicPr>
        <p:blipFill rotWithShape="1">
          <a:blip r:embed="rId3">
            <a:alphaModFix/>
          </a:blip>
          <a:srcRect l="55418" r="5816" b="618"/>
          <a:stretch/>
        </p:blipFill>
        <p:spPr>
          <a:xfrm>
            <a:off x="8412480" y="0"/>
            <a:ext cx="40233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85" name="Google Shape;185;p23"/>
          <p:cNvSpPr txBox="1"/>
          <p:nvPr/>
        </p:nvSpPr>
        <p:spPr>
          <a:xfrm>
            <a:off x="204235" y="2009990"/>
            <a:ext cx="77817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pitfalls do you see small businesses getting into when marketing to the federal government and how can they avoid these issues?</a:t>
            </a: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3" descr="Blue glass building"/>
          <p:cNvPicPr preferRelativeResize="0"/>
          <p:nvPr/>
        </p:nvPicPr>
        <p:blipFill rotWithShape="1">
          <a:blip r:embed="rId3">
            <a:alphaModFix/>
          </a:blip>
          <a:srcRect l="55418" r="5816" b="618"/>
          <a:stretch/>
        </p:blipFill>
        <p:spPr>
          <a:xfrm>
            <a:off x="8412480" y="0"/>
            <a:ext cx="40233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198" name="Google Shape;198;p24"/>
          <p:cNvSpPr txBox="1"/>
          <p:nvPr/>
        </p:nvSpPr>
        <p:spPr>
          <a:xfrm>
            <a:off x="316559" y="2238515"/>
            <a:ext cx="77916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Why is it important for small businesses to respond to Requests For Information and Sources Sought Notices?</a:t>
            </a: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4" descr="Blue glass building"/>
          <p:cNvPicPr preferRelativeResize="0"/>
          <p:nvPr/>
        </p:nvPicPr>
        <p:blipFill rotWithShape="1">
          <a:blip r:embed="rId3">
            <a:alphaModFix/>
          </a:blip>
          <a:srcRect l="55418" r="5816" b="618"/>
          <a:stretch/>
        </p:blipFill>
        <p:spPr>
          <a:xfrm>
            <a:off x="8412480" y="0"/>
            <a:ext cx="40233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508" y="3628669"/>
            <a:ext cx="6938680" cy="2005560"/>
          </a:xfrm>
          <a:custGeom>
            <a:avLst/>
            <a:gdLst/>
            <a:ahLst/>
            <a:cxnLst/>
            <a:rect l="l" t="t" r="r" b="b"/>
            <a:pathLst>
              <a:path w="7245894" h="2010045" extrusionOk="0">
                <a:moveTo>
                  <a:pt x="3067050" y="69733"/>
                </a:moveTo>
                <a:cubicBezTo>
                  <a:pt x="4380623" y="-260467"/>
                  <a:pt x="6389521" y="714258"/>
                  <a:pt x="7236369" y="260233"/>
                </a:cubicBezTo>
                <a:lnTo>
                  <a:pt x="7245894" y="381270"/>
                </a:lnTo>
                <a:cubicBezTo>
                  <a:pt x="6005346" y="916994"/>
                  <a:pt x="3793247" y="-252258"/>
                  <a:pt x="2400299" y="874016"/>
                </a:cubicBezTo>
                <a:cubicBezTo>
                  <a:pt x="885824" y="1928967"/>
                  <a:pt x="230505" y="1970459"/>
                  <a:pt x="0" y="2010045"/>
                </a:cubicBezTo>
                <a:cubicBezTo>
                  <a:pt x="1473200" y="1661724"/>
                  <a:pt x="2193925" y="275179"/>
                  <a:pt x="3067050" y="69733"/>
                </a:cubicBezTo>
                <a:close/>
              </a:path>
            </a:pathLst>
          </a:custGeom>
          <a:solidFill>
            <a:srgbClr val="0145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204230" y="269762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SMALL BUSINESS WORKS 2021</a:t>
            </a:r>
            <a:endParaRPr sz="14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 idx="4294967295"/>
          </p:nvPr>
        </p:nvSpPr>
        <p:spPr>
          <a:xfrm>
            <a:off x="204230" y="909341"/>
            <a:ext cx="4135200" cy="646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216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QUESTION:</a:t>
            </a:r>
          </a:p>
        </p:txBody>
      </p:sp>
      <p:sp>
        <p:nvSpPr>
          <p:cNvPr id="211" name="Google Shape;211;p25"/>
          <p:cNvSpPr txBox="1"/>
          <p:nvPr/>
        </p:nvSpPr>
        <p:spPr>
          <a:xfrm>
            <a:off x="326185" y="2185765"/>
            <a:ext cx="77817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163"/>
                </a:solidFill>
                <a:latin typeface="Roboto"/>
                <a:ea typeface="Roboto"/>
                <a:cs typeface="Roboto"/>
                <a:sym typeface="Roboto"/>
              </a:rPr>
              <a:t>What are some factors that small businesses should consider when marketing their business as a subcontractor? </a:t>
            </a:r>
            <a:endParaRPr sz="3200" b="0" i="0" u="none" strike="noStrike" cap="none">
              <a:solidFill>
                <a:srgbClr val="0021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8035" y="1"/>
            <a:ext cx="414717" cy="68570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555541"/>
            <a:ext cx="2710500" cy="0"/>
          </a:xfrm>
          <a:prstGeom prst="straightConnector1">
            <a:avLst/>
          </a:prstGeom>
          <a:noFill/>
          <a:ln w="38100" cap="flat" cmpd="sng">
            <a:solidFill>
              <a:srgbClr val="0021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83168"/>
            <a:ext cx="6463053" cy="1609116"/>
          </a:xfrm>
          <a:custGeom>
            <a:avLst/>
            <a:gdLst/>
            <a:ahLst/>
            <a:cxnLst/>
            <a:rect l="l" t="t" r="r" b="b"/>
            <a:pathLst>
              <a:path w="6795499" h="1596571" extrusionOk="0">
                <a:moveTo>
                  <a:pt x="0" y="740228"/>
                </a:moveTo>
                <a:cubicBezTo>
                  <a:pt x="916698" y="543076"/>
                  <a:pt x="2008656" y="894563"/>
                  <a:pt x="3047274" y="1009831"/>
                </a:cubicBezTo>
                <a:cubicBezTo>
                  <a:pt x="4586877" y="1290441"/>
                  <a:pt x="5821681" y="700465"/>
                  <a:pt x="6795499" y="0"/>
                </a:cubicBezTo>
                <a:cubicBezTo>
                  <a:pt x="6246375" y="590852"/>
                  <a:pt x="5424835" y="1120745"/>
                  <a:pt x="4441371" y="1246777"/>
                </a:cubicBezTo>
                <a:cubicBezTo>
                  <a:pt x="2934334" y="1442387"/>
                  <a:pt x="684106" y="872550"/>
                  <a:pt x="6894" y="1596571"/>
                </a:cubicBezTo>
                <a:lnTo>
                  <a:pt x="0" y="7402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5" descr="Blue glass building"/>
          <p:cNvPicPr preferRelativeResize="0"/>
          <p:nvPr/>
        </p:nvPicPr>
        <p:blipFill rotWithShape="1">
          <a:blip r:embed="rId3">
            <a:alphaModFix/>
          </a:blip>
          <a:srcRect l="55418" r="5816" b="618"/>
          <a:stretch/>
        </p:blipFill>
        <p:spPr>
          <a:xfrm>
            <a:off x="8412480" y="0"/>
            <a:ext cx="40233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591</Words>
  <Application>Microsoft Office PowerPoint</Application>
  <PresentationFormat>Widescreen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</vt:lpstr>
      <vt:lpstr>Calibri</vt:lpstr>
      <vt:lpstr>Open Sans</vt:lpstr>
      <vt:lpstr>Arial</vt:lpstr>
      <vt:lpstr>1_Office Theme</vt:lpstr>
      <vt:lpstr>Welcome How to Market to the Federal Government:  A Panel Discussion</vt:lpstr>
      <vt:lpstr>Today’s Moderator</vt:lpstr>
      <vt:lpstr>INTRODUCING TODAY’S PANELISTS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Questions?</vt:lpstr>
      <vt:lpstr>Contact us: </vt:lpstr>
      <vt:lpstr>Small Business Resources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7</cp:revision>
  <dcterms:modified xsi:type="dcterms:W3CDTF">2021-09-30T15:46:33Z</dcterms:modified>
</cp:coreProperties>
</file>