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  <p:embeddedFont>
      <p:font typeface="Source Sans Pro SemiBold" panose="020B06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yjAROL96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(Link to embedded video: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SBA Surety Bonds for Small Businesses – YouTube</a:t>
            </a:r>
            <a:r>
              <a:rPr lang="en-US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 descr="Small Business Works&#10;Image of a storefron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 descr="GSA log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>
            <a:spLocks noGrp="1"/>
          </p:cNvSpPr>
          <p:nvPr>
            <p:ph type="title" idx="4294967295"/>
          </p:nvPr>
        </p:nvSpPr>
        <p:spPr>
          <a:xfrm>
            <a:off x="687387" y="340132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Making an impact</a:t>
            </a:r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176" name="Google Shape;176;p23" descr="Icon of bags of money."/>
          <p:cNvGrpSpPr/>
          <p:nvPr/>
        </p:nvGrpSpPr>
        <p:grpSpPr>
          <a:xfrm>
            <a:off x="1191154" y="1540972"/>
            <a:ext cx="3046019" cy="2758270"/>
            <a:chOff x="902043" y="2300732"/>
            <a:chExt cx="3046019" cy="2758270"/>
          </a:xfrm>
        </p:grpSpPr>
        <p:pic>
          <p:nvPicPr>
            <p:cNvPr id="177" name="Google Shape;177;p23" descr="Icon of bags of mone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7849" y="2300732"/>
              <a:ext cx="1550213" cy="1798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3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2043" y="2591333"/>
              <a:ext cx="1611269" cy="18693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34683" y="3289858"/>
              <a:ext cx="1524895" cy="1769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3"/>
          <p:cNvSpPr txBox="1"/>
          <p:nvPr/>
        </p:nvSpPr>
        <p:spPr>
          <a:xfrm>
            <a:off x="4616872" y="1529824"/>
            <a:ext cx="3421874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guarantee more than </a:t>
            </a:r>
            <a:r>
              <a:rPr lang="en-US" sz="2600" b="1" i="0" u="none" strike="noStrike" cap="none">
                <a:solidFill>
                  <a:srgbClr val="CC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$7 billion</a:t>
            </a:r>
            <a:r>
              <a:rPr lang="en-US" sz="26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year in contract bonds for over </a:t>
            </a:r>
            <a:r>
              <a:rPr lang="en-US" sz="2600" b="1" i="0" u="none" strike="noStrike" cap="none">
                <a:solidFill>
                  <a:srgbClr val="CC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1,600</a:t>
            </a:r>
            <a:r>
              <a:rPr lang="en-US" sz="26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small businesses annually. </a:t>
            </a:r>
            <a:endParaRPr sz="2600" b="1" i="0" u="none" strike="noStrike" cap="none">
              <a:solidFill>
                <a:srgbClr val="002E6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>
            <a:spLocks noGrp="1"/>
          </p:cNvSpPr>
          <p:nvPr>
            <p:ph type="title" idx="4294967295"/>
          </p:nvPr>
        </p:nvSpPr>
        <p:spPr>
          <a:xfrm>
            <a:off x="687387" y="160734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Fast application process</a:t>
            </a:r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7" name="Google Shape;187;p24" descr="An image of a person working in a warehouse."/>
          <p:cNvPicPr preferRelativeResize="0"/>
          <p:nvPr/>
        </p:nvPicPr>
        <p:blipFill rotWithShape="1">
          <a:blip r:embed="rId3">
            <a:alphaModFix/>
          </a:blip>
          <a:srcRect l="3590" t="6367" r="3076" b="213"/>
          <a:stretch/>
        </p:blipFill>
        <p:spPr>
          <a:xfrm>
            <a:off x="1324534" y="924577"/>
            <a:ext cx="5849471" cy="329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 descr="&quot; &quot;"/>
          <p:cNvSpPr/>
          <p:nvPr/>
        </p:nvSpPr>
        <p:spPr>
          <a:xfrm rot="10800000" flipH="1">
            <a:off x="0" y="3644388"/>
            <a:ext cx="8311057" cy="574534"/>
          </a:xfrm>
          <a:prstGeom prst="rect">
            <a:avLst/>
          </a:prstGeom>
          <a:solidFill>
            <a:srgbClr val="002E6D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331616" y="3777766"/>
            <a:ext cx="78979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• Up-to-date technology    • Experienced and professional staff    • </a:t>
            </a:r>
            <a:r>
              <a:rPr lang="en-US" sz="1400" b="1" i="0" u="none" strike="noStrike" cap="none">
                <a:solidFill>
                  <a:srgbClr val="FFFF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Online application process </a:t>
            </a:r>
            <a:endParaRPr sz="1400" b="1" i="0" u="none" strike="noStrike" cap="none">
              <a:solidFill>
                <a:srgbClr val="FFFF0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>
            <a:spLocks noGrp="1"/>
          </p:cNvSpPr>
          <p:nvPr>
            <p:ph type="title" idx="4294967295"/>
          </p:nvPr>
        </p:nvSpPr>
        <p:spPr>
          <a:xfrm>
            <a:off x="687387" y="253039"/>
            <a:ext cx="7769225" cy="8522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Prior Approval Program +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QuickApp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Fast decisions</a:t>
            </a:r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96" name="Google Shape;196;p25" descr="Icon of a sign saying &quot;Only 2 Days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6497" y="1176369"/>
            <a:ext cx="1826989" cy="18925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5054721" y="3529099"/>
            <a:ext cx="32302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Decisions in about </a:t>
            </a:r>
            <a:r>
              <a:rPr lang="en-US" sz="2000" b="1" i="0" u="none" strike="noStrike" cap="none">
                <a:solidFill>
                  <a:srgbClr val="207DB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days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larger contracts.</a:t>
            </a:r>
            <a:r>
              <a:rPr lang="en-US" sz="20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  <p:pic>
        <p:nvPicPr>
          <p:cNvPr id="198" name="Google Shape;198;p25" descr="Icon of an arrow circling &quot;24 hours&quot;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676" y="1400937"/>
            <a:ext cx="1386498" cy="14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1225713" y="3375211"/>
            <a:ext cx="28555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Decisions in about </a:t>
            </a:r>
            <a:r>
              <a:rPr lang="en-US" sz="2000" b="1" i="0" u="none" strike="noStrike" cap="none">
                <a:solidFill>
                  <a:srgbClr val="207DB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24 hours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</a:t>
            </a:r>
            <a:r>
              <a:rPr lang="en-US" sz="20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QuickApp</a:t>
            </a:r>
            <a:r>
              <a:rPr lang="en-US"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bonds up to </a:t>
            </a:r>
            <a:r>
              <a:rPr lang="en-US" sz="2000" b="1" i="0" u="none" strike="noStrike" cap="none">
                <a:solidFill>
                  <a:srgbClr val="007DB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$400,000</a:t>
            </a:r>
            <a:r>
              <a:rPr lang="en-US"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2000" b="1" i="0" u="none" strike="noStrike" cap="none">
              <a:solidFill>
                <a:srgbClr val="1B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0" name="Google Shape;200;p25" descr="&quot; &quot;"/>
          <p:cNvCxnSpPr/>
          <p:nvPr/>
        </p:nvCxnSpPr>
        <p:spPr>
          <a:xfrm>
            <a:off x="1248285" y="3211771"/>
            <a:ext cx="548640" cy="0"/>
          </a:xfrm>
          <a:prstGeom prst="straightConnector1">
            <a:avLst/>
          </a:prstGeom>
          <a:noFill/>
          <a:ln w="44450" cap="flat" cmpd="sng">
            <a:solidFill>
              <a:srgbClr val="007D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5" descr="&quot; &quot;"/>
          <p:cNvCxnSpPr/>
          <p:nvPr/>
        </p:nvCxnSpPr>
        <p:spPr>
          <a:xfrm>
            <a:off x="5054721" y="3211771"/>
            <a:ext cx="548640" cy="0"/>
          </a:xfrm>
          <a:prstGeom prst="straightConnector1">
            <a:avLst/>
          </a:prstGeom>
          <a:noFill/>
          <a:ln w="44450" cap="flat" cmpd="sng">
            <a:solidFill>
              <a:srgbClr val="007DB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>
            <a:spLocks noGrp="1"/>
          </p:cNvSpPr>
          <p:nvPr>
            <p:ph type="title" idx="4294967295"/>
          </p:nvPr>
        </p:nvSpPr>
        <p:spPr>
          <a:xfrm>
            <a:off x="687387" y="246880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eligibility</a:t>
            </a:r>
          </a:p>
        </p:txBody>
      </p:sp>
      <p:sp>
        <p:nvSpPr>
          <p:cNvPr id="207" name="Google Shape;207;p2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8" name="Google Shape;208;p26" descr="An image of two people looking over a set of plans."/>
          <p:cNvPicPr preferRelativeResize="0"/>
          <p:nvPr/>
        </p:nvPicPr>
        <p:blipFill rotWithShape="1">
          <a:blip r:embed="rId3">
            <a:alphaModFix/>
          </a:blip>
          <a:srcRect l="12411" t="4993" r="34039" b="22124"/>
          <a:stretch/>
        </p:blipFill>
        <p:spPr>
          <a:xfrm>
            <a:off x="4779437" y="1156753"/>
            <a:ext cx="4017778" cy="33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973184" y="1007736"/>
            <a:ext cx="389748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42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a small business based on: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SBA size standards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U.S. based, for profit firm with legal resident owners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973184" y="2248419"/>
            <a:ext cx="3806252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42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requirements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Possess good character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on public debts &amp; taxes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Eligible to do business with the federal government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Pass underwriting standards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involved in bankruptcy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>
            <a:spLocks noGrp="1"/>
          </p:cNvSpPr>
          <p:nvPr>
            <p:ph type="title" idx="4294967295"/>
          </p:nvPr>
        </p:nvSpPr>
        <p:spPr>
          <a:xfrm>
            <a:off x="684215" y="243248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Contract bond fees</a:t>
            </a:r>
          </a:p>
        </p:txBody>
      </p:sp>
      <p:sp>
        <p:nvSpPr>
          <p:cNvPr id="216" name="Google Shape;216;p2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17" name="Google Shape;217;p27" descr="Two people work together in an office."/>
          <p:cNvPicPr preferRelativeResize="0"/>
          <p:nvPr/>
        </p:nvPicPr>
        <p:blipFill rotWithShape="1">
          <a:blip r:embed="rId3">
            <a:alphaModFix/>
          </a:blip>
          <a:srcRect l="35629" t="29578" r="2426"/>
          <a:stretch/>
        </p:blipFill>
        <p:spPr>
          <a:xfrm>
            <a:off x="87721" y="1125140"/>
            <a:ext cx="4481107" cy="3395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7" descr="&quot; &quot;"/>
          <p:cNvGrpSpPr/>
          <p:nvPr/>
        </p:nvGrpSpPr>
        <p:grpSpPr>
          <a:xfrm>
            <a:off x="4572001" y="1125140"/>
            <a:ext cx="3881440" cy="3395451"/>
            <a:chOff x="4499661" y="2473111"/>
            <a:chExt cx="3951979" cy="2993052"/>
          </a:xfrm>
        </p:grpSpPr>
        <p:sp>
          <p:nvSpPr>
            <p:cNvPr id="219" name="Google Shape;219;p27"/>
            <p:cNvSpPr/>
            <p:nvPr/>
          </p:nvSpPr>
          <p:spPr>
            <a:xfrm rot="10800000" flipH="1">
              <a:off x="4499661" y="5320113"/>
              <a:ext cx="3951979" cy="14605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 rot="10800000" flipH="1">
              <a:off x="4499661" y="2473111"/>
              <a:ext cx="3951979" cy="1460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4727014" y="1413502"/>
            <a:ext cx="3454544" cy="430887"/>
          </a:xfrm>
          <a:custGeom>
            <a:avLst/>
            <a:gdLst/>
            <a:ahLst/>
            <a:cxnLst/>
            <a:rect l="l" t="t" r="r" b="b"/>
            <a:pathLst>
              <a:path w="1522103" h="461665" extrusionOk="0">
                <a:moveTo>
                  <a:pt x="272191" y="322931"/>
                </a:moveTo>
                <a:lnTo>
                  <a:pt x="1522103" y="0"/>
                </a:lnTo>
                <a:lnTo>
                  <a:pt x="1522103" y="461665"/>
                </a:lnTo>
                <a:lnTo>
                  <a:pt x="0" y="461665"/>
                </a:lnTo>
                <a:lnTo>
                  <a:pt x="272191" y="32293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SBA bid bond fee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4743805" y="2249173"/>
            <a:ext cx="335568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SBA contractor’s fee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0.6% of the contract amount paid to SBA for the guarantee</a:t>
            </a:r>
            <a:endParaRPr sz="1400" b="1" i="0" u="none" strike="noStrike" cap="none">
              <a:solidFill>
                <a:srgbClr val="002E6D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743805" y="3615279"/>
            <a:ext cx="335568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Surety’s premium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paid to the surety company for the bond </a:t>
            </a:r>
            <a:endParaRPr sz="1400" b="1" i="0" u="none" strike="noStrike" cap="none">
              <a:solidFill>
                <a:srgbClr val="002E6D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>
            <a:spLocks noGrp="1"/>
          </p:cNvSpPr>
          <p:nvPr>
            <p:ph type="title" idx="4294967295"/>
          </p:nvPr>
        </p:nvSpPr>
        <p:spPr>
          <a:xfrm>
            <a:off x="687387" y="193122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Find an SBA authorized agent</a:t>
            </a:r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pSp>
        <p:nvGrpSpPr>
          <p:cNvPr id="230" name="Google Shape;230;p28" descr="Icon of a mobile device."/>
          <p:cNvGrpSpPr/>
          <p:nvPr/>
        </p:nvGrpSpPr>
        <p:grpSpPr>
          <a:xfrm>
            <a:off x="2439521" y="1263656"/>
            <a:ext cx="3490632" cy="2335970"/>
            <a:chOff x="2365562" y="1194173"/>
            <a:chExt cx="3490632" cy="2335970"/>
          </a:xfrm>
        </p:grpSpPr>
        <p:pic>
          <p:nvPicPr>
            <p:cNvPr id="231" name="Google Shape;231;p28" descr="&quot; 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65562" y="1194173"/>
              <a:ext cx="3490632" cy="233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8" descr="&quot; &quot;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8443" y="1385793"/>
              <a:ext cx="1677532" cy="12666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28"/>
          <p:cNvSpPr txBox="1"/>
          <p:nvPr/>
        </p:nvSpPr>
        <p:spPr>
          <a:xfrm>
            <a:off x="2739166" y="3325349"/>
            <a:ext cx="2891342" cy="93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sba.gov/osg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>
            <a:spLocks noGrp="1"/>
          </p:cNvSpPr>
          <p:nvPr>
            <p:ph type="title" idx="4294967295"/>
          </p:nvPr>
        </p:nvSpPr>
        <p:spPr>
          <a:xfrm>
            <a:off x="687387" y="355428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you benefit</a:t>
            </a:r>
          </a:p>
        </p:txBody>
      </p:sp>
      <p:sp>
        <p:nvSpPr>
          <p:cNvPr id="239" name="Google Shape;239;p2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40" name="Google Shape;240;p29" descr="Icon of a piggy bank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356" y="1594517"/>
            <a:ext cx="1854120" cy="165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1327010" y="3515907"/>
            <a:ext cx="20285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Grow your business</a:t>
            </a:r>
            <a:endParaRPr/>
          </a:p>
        </p:txBody>
      </p:sp>
      <p:pic>
        <p:nvPicPr>
          <p:cNvPr id="242" name="Google Shape;242;p29" descr="Icon of increasing money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652668" y="2035240"/>
            <a:ext cx="1211965" cy="1190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3600648" y="3504025"/>
            <a:ext cx="1964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</a:t>
            </a:r>
            <a:br>
              <a:rPr lang="en-US" sz="24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opportunity</a:t>
            </a:r>
            <a:endParaRPr/>
          </a:p>
        </p:txBody>
      </p:sp>
      <p:pic>
        <p:nvPicPr>
          <p:cNvPr id="244" name="Google Shape;244;p29" descr="Icon of arrows pointing in different direction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6386" y="1920875"/>
            <a:ext cx="1253177" cy="1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6088353" y="3514812"/>
            <a:ext cx="26774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Flexible requirements </a:t>
            </a:r>
            <a:endParaRPr/>
          </a:p>
        </p:txBody>
      </p:sp>
      <p:cxnSp>
        <p:nvCxnSpPr>
          <p:cNvPr id="246" name="Google Shape;246;p29" descr="&quot; &quot;"/>
          <p:cNvCxnSpPr/>
          <p:nvPr/>
        </p:nvCxnSpPr>
        <p:spPr>
          <a:xfrm>
            <a:off x="3163563" y="1393456"/>
            <a:ext cx="0" cy="3067424"/>
          </a:xfrm>
          <a:prstGeom prst="straightConnector1">
            <a:avLst/>
          </a:prstGeom>
          <a:noFill/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29" descr="&quot; &quot;"/>
          <p:cNvCxnSpPr/>
          <p:nvPr/>
        </p:nvCxnSpPr>
        <p:spPr>
          <a:xfrm>
            <a:off x="5638704" y="1393456"/>
            <a:ext cx="0" cy="3067424"/>
          </a:xfrm>
          <a:prstGeom prst="straightConnector1">
            <a:avLst/>
          </a:prstGeom>
          <a:noFill/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title" idx="4294967295"/>
          </p:nvPr>
        </p:nvSpPr>
        <p:spPr>
          <a:xfrm>
            <a:off x="1726345" y="501814"/>
            <a:ext cx="658834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676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7976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Vera Hall, Small Business Owner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0" descr="Icon of a woma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294" y="283721"/>
            <a:ext cx="714233" cy="772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1726346" y="1265955"/>
            <a:ext cx="6022759" cy="150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“The ability to get this type of bonding through the SBA’s Surety Bond Guarantee program allows you as a small business owner to realistically compete with larger corporations for contracts that you want and need to grow your business.”</a:t>
            </a:r>
            <a:endParaRPr sz="2000" b="1" i="0" u="none" strike="noStrike" cap="none">
              <a:solidFill>
                <a:srgbClr val="002E6D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1726345" y="3025346"/>
            <a:ext cx="6993621" cy="66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C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Let the SBG Program help your business grow. </a:t>
            </a:r>
            <a:endParaRPr sz="1800" b="1" i="0" u="none" strike="noStrike" cap="none">
              <a:solidFill>
                <a:srgbClr val="002E6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7" name="Google Shape;257;p30" descr="Image of a speaker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8125" y="3690913"/>
            <a:ext cx="609600" cy="50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319368" y="506050"/>
            <a:ext cx="8505264" cy="916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Obtain Surety Bonds: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Every Small Business Should Know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818965" y="2319618"/>
            <a:ext cx="4975411" cy="122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Tamara E. Murray </a:t>
            </a:r>
            <a:endParaRPr sz="320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Underwriting Marketing Specialist </a:t>
            </a:r>
            <a:endParaRPr sz="105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Small Business Administration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2" name="Google Shape;82;p15" descr="Photo of Tamara E. Murra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5865" y="2158252"/>
            <a:ext cx="1745184" cy="20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 title="SBA Surety Bonds for Small Business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889" y="297113"/>
            <a:ext cx="7187452" cy="4060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9A5D51-3377-1A76-44F9-3E544DE6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3530" y="4493892"/>
            <a:ext cx="8229600" cy="857250"/>
          </a:xfrm>
        </p:spPr>
        <p:txBody>
          <a:bodyPr/>
          <a:lstStyle/>
          <a:p>
            <a:r>
              <a:rPr lang="en-US" sz="1100" dirty="0">
                <a:solidFill>
                  <a:srgbClr val="FFC000"/>
                </a:solidFill>
              </a:rPr>
              <a:t>Link to embedded video: SBA Surety Bonds for Small Businesses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>
            <a:spLocks noGrp="1"/>
          </p:cNvSpPr>
          <p:nvPr>
            <p:ph type="title" idx="4294967295"/>
          </p:nvPr>
        </p:nvSpPr>
        <p:spPr>
          <a:xfrm>
            <a:off x="684215" y="343883"/>
            <a:ext cx="7769225" cy="5066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SBA guarantees contract bonds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6" name="Google Shape;96;p17" descr="An image of three people in hard hats looking over a set of plans."/>
          <p:cNvPicPr preferRelativeResize="0"/>
          <p:nvPr/>
        </p:nvPicPr>
        <p:blipFill rotWithShape="1">
          <a:blip r:embed="rId3">
            <a:alphaModFix/>
          </a:blip>
          <a:srcRect l="6574" r="25297" b="5229"/>
          <a:stretch/>
        </p:blipFill>
        <p:spPr>
          <a:xfrm>
            <a:off x="684215" y="1172287"/>
            <a:ext cx="3215916" cy="2982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 descr="1 Bid"/>
          <p:cNvGrpSpPr/>
          <p:nvPr/>
        </p:nvGrpSpPr>
        <p:grpSpPr>
          <a:xfrm>
            <a:off x="4327062" y="1173665"/>
            <a:ext cx="4242816" cy="603504"/>
            <a:chOff x="4369841" y="1574149"/>
            <a:chExt cx="4551735" cy="682326"/>
          </a:xfrm>
        </p:grpSpPr>
        <p:sp>
          <p:nvSpPr>
            <p:cNvPr id="98" name="Google Shape;98;p17"/>
            <p:cNvSpPr/>
            <p:nvPr/>
          </p:nvSpPr>
          <p:spPr>
            <a:xfrm flipH="1">
              <a:off x="4369841" y="1574149"/>
              <a:ext cx="4551735" cy="682326"/>
            </a:xfrm>
            <a:prstGeom prst="snip1Rect">
              <a:avLst>
                <a:gd name="adj" fmla="val 16667"/>
              </a:avLst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4977580" y="1716001"/>
              <a:ext cx="59503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Bid</a:t>
              </a:r>
              <a:endPara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4551549" y="1593582"/>
              <a:ext cx="590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/>
            </a:p>
          </p:txBody>
        </p:sp>
      </p:grpSp>
      <p:grpSp>
        <p:nvGrpSpPr>
          <p:cNvPr id="101" name="Google Shape;101;p17" descr="2 Performance"/>
          <p:cNvGrpSpPr/>
          <p:nvPr/>
        </p:nvGrpSpPr>
        <p:grpSpPr>
          <a:xfrm>
            <a:off x="4327062" y="1800003"/>
            <a:ext cx="4242816" cy="645820"/>
            <a:chOff x="4369839" y="2400406"/>
            <a:chExt cx="4551735" cy="730169"/>
          </a:xfrm>
        </p:grpSpPr>
        <p:sp>
          <p:nvSpPr>
            <p:cNvPr id="102" name="Google Shape;102;p17"/>
            <p:cNvSpPr/>
            <p:nvPr/>
          </p:nvSpPr>
          <p:spPr>
            <a:xfrm flipH="1">
              <a:off x="4369839" y="2448249"/>
              <a:ext cx="4551735" cy="682326"/>
            </a:xfrm>
            <a:prstGeom prst="snip1Rect">
              <a:avLst>
                <a:gd name="adj" fmla="val 16667"/>
              </a:avLst>
            </a:prstGeom>
            <a:solidFill>
              <a:srgbClr val="207D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4993969" y="2504606"/>
              <a:ext cx="3222932" cy="430887"/>
            </a:xfrm>
            <a:custGeom>
              <a:avLst/>
              <a:gdLst/>
              <a:ahLst/>
              <a:cxnLst/>
              <a:rect l="l" t="t" r="r" b="b"/>
              <a:pathLst>
                <a:path w="1522103" h="461665" extrusionOk="0">
                  <a:moveTo>
                    <a:pt x="272191" y="322931"/>
                  </a:moveTo>
                  <a:lnTo>
                    <a:pt x="1522103" y="0"/>
                  </a:lnTo>
                  <a:lnTo>
                    <a:pt x="1522103" y="461665"/>
                  </a:lnTo>
                  <a:lnTo>
                    <a:pt x="0" y="461665"/>
                  </a:lnTo>
                  <a:lnTo>
                    <a:pt x="272191" y="3229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Performance</a:t>
              </a:r>
              <a:endParaRPr sz="1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4551549" y="2400406"/>
              <a:ext cx="590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/>
            </a:p>
          </p:txBody>
        </p:sp>
      </p:grpSp>
      <p:grpSp>
        <p:nvGrpSpPr>
          <p:cNvPr id="105" name="Google Shape;105;p17" descr="3 Payment"/>
          <p:cNvGrpSpPr/>
          <p:nvPr/>
        </p:nvGrpSpPr>
        <p:grpSpPr>
          <a:xfrm>
            <a:off x="4327062" y="2521460"/>
            <a:ext cx="4245437" cy="603217"/>
            <a:chOff x="4369842" y="3214692"/>
            <a:chExt cx="4551734" cy="682326"/>
          </a:xfrm>
        </p:grpSpPr>
        <p:sp>
          <p:nvSpPr>
            <p:cNvPr id="106" name="Google Shape;106;p17"/>
            <p:cNvSpPr/>
            <p:nvPr/>
          </p:nvSpPr>
          <p:spPr>
            <a:xfrm flipH="1">
              <a:off x="4369842" y="3214692"/>
              <a:ext cx="4551734" cy="682326"/>
            </a:xfrm>
            <a:prstGeom prst="snip1Rect">
              <a:avLst>
                <a:gd name="adj" fmla="val 16667"/>
              </a:avLst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4977580" y="3341245"/>
              <a:ext cx="375652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Payment</a:t>
              </a:r>
              <a:endParaRPr sz="1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4551549" y="3234125"/>
              <a:ext cx="590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/>
            </a:p>
          </p:txBody>
        </p:sp>
      </p:grpSp>
      <p:grpSp>
        <p:nvGrpSpPr>
          <p:cNvPr id="109" name="Google Shape;109;p17" descr="4 Ancillary"/>
          <p:cNvGrpSpPr/>
          <p:nvPr/>
        </p:nvGrpSpPr>
        <p:grpSpPr>
          <a:xfrm>
            <a:off x="4327062" y="3200593"/>
            <a:ext cx="4242816" cy="603504"/>
            <a:chOff x="4369841" y="4048410"/>
            <a:chExt cx="4551735" cy="682326"/>
          </a:xfrm>
        </p:grpSpPr>
        <p:sp>
          <p:nvSpPr>
            <p:cNvPr id="110" name="Google Shape;110;p17"/>
            <p:cNvSpPr/>
            <p:nvPr/>
          </p:nvSpPr>
          <p:spPr>
            <a:xfrm flipH="1">
              <a:off x="4369841" y="4048410"/>
              <a:ext cx="4551735" cy="682326"/>
            </a:xfrm>
            <a:prstGeom prst="snip1Rect">
              <a:avLst>
                <a:gd name="adj" fmla="val 16667"/>
              </a:avLst>
            </a:prstGeom>
            <a:solidFill>
              <a:srgbClr val="207D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4977580" y="4171155"/>
              <a:ext cx="3879139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Maintenance</a:t>
              </a:r>
              <a:endParaRPr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4551549" y="4081290"/>
              <a:ext cx="590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/>
            </a:p>
          </p:txBody>
        </p:sp>
      </p:grpSp>
      <p:sp>
        <p:nvSpPr>
          <p:cNvPr id="113" name="Google Shape;113;p17"/>
          <p:cNvSpPr txBox="1"/>
          <p:nvPr/>
        </p:nvSpPr>
        <p:spPr>
          <a:xfrm>
            <a:off x="4278165" y="3860520"/>
            <a:ext cx="4761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Contracts and subcontracts </a:t>
            </a:r>
            <a:r>
              <a:rPr lang="en-US" sz="1400" b="1" i="0" u="none" strike="noStrike" cap="none">
                <a:solidFill>
                  <a:srgbClr val="207DB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$6.5 million.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4278165" y="4154010"/>
            <a:ext cx="34731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 federal contracts </a:t>
            </a:r>
            <a:r>
              <a:rPr lang="en-US" sz="1400" b="1" i="0" u="none" strike="noStrike" cap="none">
                <a:solidFill>
                  <a:srgbClr val="007DB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$</a:t>
            </a:r>
            <a:r>
              <a:rPr lang="en-US" sz="1400" b="1" i="0" u="none" strike="noStrike" cap="none">
                <a:solidFill>
                  <a:srgbClr val="207DB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million.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>
            <a:spLocks noGrp="1"/>
          </p:cNvSpPr>
          <p:nvPr>
            <p:ph type="title" idx="4294967295"/>
          </p:nvPr>
        </p:nvSpPr>
        <p:spPr>
          <a:xfrm>
            <a:off x="684215" y="249382"/>
            <a:ext cx="7769225" cy="8757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Evaluation based on capacity, capital &amp; character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21" name="Google Shape;121;p18" descr="Icon of a checklist."/>
          <p:cNvGrpSpPr/>
          <p:nvPr/>
        </p:nvGrpSpPr>
        <p:grpSpPr>
          <a:xfrm>
            <a:off x="684215" y="1076499"/>
            <a:ext cx="1406012" cy="1863497"/>
            <a:chOff x="707923" y="1921627"/>
            <a:chExt cx="1406012" cy="1863497"/>
          </a:xfrm>
        </p:grpSpPr>
        <p:cxnSp>
          <p:nvCxnSpPr>
            <p:cNvPr id="122" name="Google Shape;122;p18"/>
            <p:cNvCxnSpPr/>
            <p:nvPr/>
          </p:nvCxnSpPr>
          <p:spPr>
            <a:xfrm>
              <a:off x="940634" y="3785124"/>
              <a:ext cx="548640" cy="0"/>
            </a:xfrm>
            <a:prstGeom prst="straightConnector1">
              <a:avLst/>
            </a:prstGeom>
            <a:noFill/>
            <a:ln w="44450" cap="flat" cmpd="sng">
              <a:solidFill>
                <a:srgbClr val="007DBC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23" name="Google Shape;123;p18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7923" y="1921627"/>
              <a:ext cx="1406012" cy="1820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8"/>
          <p:cNvSpPr txBox="1"/>
          <p:nvPr/>
        </p:nvSpPr>
        <p:spPr>
          <a:xfrm>
            <a:off x="901221" y="3098063"/>
            <a:ext cx="234564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Capacity</a:t>
            </a:r>
            <a:r>
              <a:rPr lang="en-US" sz="15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(your ability to complete the work) is based on experience in your field, key personnel experience, and day-to-day business management practices.</a:t>
            </a:r>
            <a:endParaRPr sz="1500" b="1" i="0" u="none" strike="noStrike" cap="none">
              <a:solidFill>
                <a:srgbClr val="207DBB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grpSp>
        <p:nvGrpSpPr>
          <p:cNvPr id="125" name="Google Shape;125;p18" descr="Icon of people and money."/>
          <p:cNvGrpSpPr/>
          <p:nvPr/>
        </p:nvGrpSpPr>
        <p:grpSpPr>
          <a:xfrm>
            <a:off x="3698461" y="1308137"/>
            <a:ext cx="1321780" cy="1631859"/>
            <a:chOff x="3722169" y="2153265"/>
            <a:chExt cx="1321780" cy="1631859"/>
          </a:xfrm>
        </p:grpSpPr>
        <p:cxnSp>
          <p:nvCxnSpPr>
            <p:cNvPr id="126" name="Google Shape;126;p18"/>
            <p:cNvCxnSpPr/>
            <p:nvPr/>
          </p:nvCxnSpPr>
          <p:spPr>
            <a:xfrm>
              <a:off x="3823590" y="3785124"/>
              <a:ext cx="548640" cy="0"/>
            </a:xfrm>
            <a:prstGeom prst="straightConnector1">
              <a:avLst/>
            </a:prstGeom>
            <a:noFill/>
            <a:ln w="44450" cap="flat" cmpd="sng">
              <a:solidFill>
                <a:srgbClr val="007DBC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27" name="Google Shape;127;p18" descr="A close up of a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22169" y="2153265"/>
              <a:ext cx="1321780" cy="1345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8"/>
          <p:cNvSpPr txBox="1"/>
          <p:nvPr/>
        </p:nvSpPr>
        <p:spPr>
          <a:xfrm>
            <a:off x="3774988" y="3106523"/>
            <a:ext cx="220205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Capital</a:t>
            </a:r>
            <a:r>
              <a:rPr lang="en-US" sz="1500" b="1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is based on your company’s cash flow, profitability and the quality of your financial statements. </a:t>
            </a:r>
            <a:endParaRPr/>
          </a:p>
        </p:txBody>
      </p:sp>
      <p:grpSp>
        <p:nvGrpSpPr>
          <p:cNvPr id="129" name="Google Shape;129;p18" descr="Icon of thumbs up and a line of stars."/>
          <p:cNvGrpSpPr/>
          <p:nvPr/>
        </p:nvGrpSpPr>
        <p:grpSpPr>
          <a:xfrm>
            <a:off x="6194823" y="1265026"/>
            <a:ext cx="1537140" cy="1674970"/>
            <a:chOff x="6218531" y="2110154"/>
            <a:chExt cx="1537140" cy="1674970"/>
          </a:xfrm>
        </p:grpSpPr>
        <p:cxnSp>
          <p:nvCxnSpPr>
            <p:cNvPr id="130" name="Google Shape;130;p18"/>
            <p:cNvCxnSpPr/>
            <p:nvPr/>
          </p:nvCxnSpPr>
          <p:spPr>
            <a:xfrm>
              <a:off x="6566298" y="3785124"/>
              <a:ext cx="548640" cy="0"/>
            </a:xfrm>
            <a:prstGeom prst="straightConnector1">
              <a:avLst/>
            </a:prstGeom>
            <a:noFill/>
            <a:ln w="44450" cap="flat" cmpd="sng">
              <a:solidFill>
                <a:srgbClr val="007DBC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31" name="Google Shape;131;p18" descr="Icon of thumbs up and a line of stars.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8531" y="2110154"/>
              <a:ext cx="1537140" cy="13481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8"/>
          <p:cNvSpPr txBox="1"/>
          <p:nvPr/>
        </p:nvSpPr>
        <p:spPr>
          <a:xfrm>
            <a:off x="6521740" y="3086490"/>
            <a:ext cx="2057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Character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means the small business owner’s personal credit history and business reputation.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38" name="Google Shape;138;p19" descr="A woman works in a workshop."/>
          <p:cNvPicPr preferRelativeResize="0"/>
          <p:nvPr/>
        </p:nvPicPr>
        <p:blipFill rotWithShape="1">
          <a:blip r:embed="rId3">
            <a:alphaModFix/>
          </a:blip>
          <a:srcRect l="10572" r="23050" b="8231"/>
          <a:stretch/>
        </p:blipFill>
        <p:spPr>
          <a:xfrm>
            <a:off x="0" y="619375"/>
            <a:ext cx="3768436" cy="34732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>
            <a:spLocks noGrp="1"/>
          </p:cNvSpPr>
          <p:nvPr>
            <p:ph type="title" idx="4294967295"/>
          </p:nvPr>
        </p:nvSpPr>
        <p:spPr>
          <a:xfrm>
            <a:off x="4035705" y="845199"/>
            <a:ext cx="3952209" cy="32474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We help small businesses facing barriers to success by creating access and opportunity to qualify for contract bonding, increase bonding capacity and grow.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>
            <a:spLocks noGrp="1"/>
          </p:cNvSpPr>
          <p:nvPr>
            <p:ph type="title" idx="4294967295"/>
          </p:nvPr>
        </p:nvSpPr>
        <p:spPr>
          <a:xfrm>
            <a:off x="687387" y="319989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Providing access and creating stability</a:t>
            </a: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46" name="Google Shape;146;p20" descr="Icon of a hand with money."/>
          <p:cNvPicPr preferRelativeResize="0"/>
          <p:nvPr/>
        </p:nvPicPr>
        <p:blipFill rotWithShape="1">
          <a:blip r:embed="rId3">
            <a:alphaModFix/>
          </a:blip>
          <a:srcRect l="11991"/>
          <a:stretch/>
        </p:blipFill>
        <p:spPr>
          <a:xfrm flipH="1">
            <a:off x="525081" y="1705204"/>
            <a:ext cx="1840583" cy="186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2656830" y="1560795"/>
            <a:ext cx="6172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gain access </a:t>
            </a:r>
            <a:r>
              <a:rPr lang="en-US" sz="2800" b="0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to</a:t>
            </a:r>
            <a:r>
              <a:rPr lang="en-US" sz="28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bid, performance, </a:t>
            </a:r>
            <a:br>
              <a:rPr lang="en-US" sz="28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</a:br>
            <a:r>
              <a:rPr lang="en-US" sz="28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payment, and maintenance bonds.</a:t>
            </a:r>
            <a:endParaRPr/>
          </a:p>
        </p:txBody>
      </p:sp>
      <p:cxnSp>
        <p:nvCxnSpPr>
          <p:cNvPr id="148" name="Google Shape;148;p20" descr="&quot; &quot;"/>
          <p:cNvCxnSpPr/>
          <p:nvPr/>
        </p:nvCxnSpPr>
        <p:spPr>
          <a:xfrm rot="10800000">
            <a:off x="2578100" y="2646258"/>
            <a:ext cx="6540500" cy="0"/>
          </a:xfrm>
          <a:prstGeom prst="straightConnector1">
            <a:avLst/>
          </a:prstGeom>
          <a:noFill/>
          <a:ln w="12700" cap="flat" cmpd="sng">
            <a:solidFill>
              <a:srgbClr val="007DBC"/>
            </a:solidFill>
            <a:prstDash val="dot"/>
            <a:round/>
            <a:headEnd type="none" w="sm" len="sm"/>
            <a:tailEnd type="oval" w="med" len="med"/>
          </a:ln>
        </p:spPr>
      </p:cxnSp>
      <p:sp>
        <p:nvSpPr>
          <p:cNvPr id="149" name="Google Shape;149;p20"/>
          <p:cNvSpPr txBox="1"/>
          <p:nvPr/>
        </p:nvSpPr>
        <p:spPr>
          <a:xfrm>
            <a:off x="2725319" y="2792004"/>
            <a:ext cx="603522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Our guarantee allows small businesses to </a:t>
            </a:r>
            <a:r>
              <a:rPr lang="en-US" sz="28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qualify for more bonding</a:t>
            </a:r>
            <a:r>
              <a:rPr lang="en-US" sz="2800" b="1" i="0" u="none" strike="noStrike" cap="none">
                <a:solidFill>
                  <a:srgbClr val="002E6D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.</a:t>
            </a:r>
            <a:endParaRPr/>
          </a:p>
        </p:txBody>
      </p:sp>
      <p:cxnSp>
        <p:nvCxnSpPr>
          <p:cNvPr id="150" name="Google Shape;150;p20" descr="&quot; &quot;"/>
          <p:cNvCxnSpPr/>
          <p:nvPr/>
        </p:nvCxnSpPr>
        <p:spPr>
          <a:xfrm rot="10800000">
            <a:off x="2603500" y="3819680"/>
            <a:ext cx="6540500" cy="0"/>
          </a:xfrm>
          <a:prstGeom prst="straightConnector1">
            <a:avLst/>
          </a:prstGeom>
          <a:noFill/>
          <a:ln w="12700" cap="flat" cmpd="sng">
            <a:solidFill>
              <a:srgbClr val="007DBC"/>
            </a:solidFill>
            <a:prstDash val="dot"/>
            <a:round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>
            <a:spLocks noGrp="1"/>
          </p:cNvSpPr>
          <p:nvPr>
            <p:ph type="title" idx="4294967295"/>
          </p:nvPr>
        </p:nvSpPr>
        <p:spPr>
          <a:xfrm>
            <a:off x="687387" y="31486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Benefits of SBA guaranteed bonds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7" name="Google Shape;157;p21" descr="An image shows increased capacity, starting with $100 K Working Capital (WC), $1 million traditional surety bond market, eligible for 10x, $2 million SBG Program, eligible for 20x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5" y="1125141"/>
            <a:ext cx="3290299" cy="384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195482" y="1525370"/>
            <a:ext cx="4134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capital required is about half what is normally needed for contract bonds.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4244888" y="2848929"/>
            <a:ext cx="38846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count the unused portion of working capital bank lines of credit.</a:t>
            </a:r>
            <a:endParaRPr/>
          </a:p>
        </p:txBody>
      </p:sp>
      <p:cxnSp>
        <p:nvCxnSpPr>
          <p:cNvPr id="160" name="Google Shape;160;p21" descr="&quot; &quot;"/>
          <p:cNvCxnSpPr/>
          <p:nvPr/>
        </p:nvCxnSpPr>
        <p:spPr>
          <a:xfrm rot="10800000">
            <a:off x="4244888" y="2571750"/>
            <a:ext cx="4899112" cy="0"/>
          </a:xfrm>
          <a:prstGeom prst="straightConnector1">
            <a:avLst/>
          </a:prstGeom>
          <a:noFill/>
          <a:ln w="12700" cap="flat" cmpd="sng">
            <a:solidFill>
              <a:srgbClr val="007DBC"/>
            </a:solidFill>
            <a:prstDash val="dot"/>
            <a:round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6" name="Google Shape;166;p22" descr="People working in a warehouse."/>
          <p:cNvPicPr preferRelativeResize="0"/>
          <p:nvPr/>
        </p:nvPicPr>
        <p:blipFill rotWithShape="1">
          <a:blip r:embed="rId3">
            <a:alphaModFix/>
          </a:blip>
          <a:srcRect t="19808" b="1921"/>
          <a:stretch/>
        </p:blipFill>
        <p:spPr>
          <a:xfrm>
            <a:off x="919062" y="337096"/>
            <a:ext cx="7933765" cy="393462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 descr="&quot; &quot;"/>
          <p:cNvSpPr/>
          <p:nvPr/>
        </p:nvSpPr>
        <p:spPr>
          <a:xfrm>
            <a:off x="734803" y="337097"/>
            <a:ext cx="2578597" cy="3934622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 idx="4294967295"/>
          </p:nvPr>
        </p:nvSpPr>
        <p:spPr>
          <a:xfrm>
            <a:off x="1048871" y="1334911"/>
            <a:ext cx="213472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Bond guarantees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available on larger projects with internal financial statements.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 descr="&quot; &quot;"/>
          <p:cNvSpPr/>
          <p:nvPr/>
        </p:nvSpPr>
        <p:spPr>
          <a:xfrm>
            <a:off x="734803" y="337098"/>
            <a:ext cx="184259" cy="3934622"/>
          </a:xfrm>
          <a:prstGeom prst="rect">
            <a:avLst/>
          </a:prstGeom>
          <a:solidFill>
            <a:srgbClr val="002E6D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Open Sans</vt:lpstr>
      <vt:lpstr>Source Sans Pro</vt:lpstr>
      <vt:lpstr>Arial</vt:lpstr>
      <vt:lpstr>Source Sans Pro SemiBold</vt:lpstr>
      <vt:lpstr>Calibri</vt:lpstr>
      <vt:lpstr>Roboto</vt:lpstr>
      <vt:lpstr>Blank Presentation</vt:lpstr>
      <vt:lpstr>Small Business Works 2022: Navigating Equity in Procurement</vt:lpstr>
      <vt:lpstr>How to Obtain Surety Bonds: What Every Small Business Should Know</vt:lpstr>
      <vt:lpstr>Link to embedded video: SBA Surety Bonds for Small Businesses</vt:lpstr>
      <vt:lpstr>SBA guarantees contract bonds</vt:lpstr>
      <vt:lpstr>Evaluation based on capacity, capital &amp; character</vt:lpstr>
      <vt:lpstr>We help small businesses facing barriers to success by creating access and opportunity to qualify for contract bonding, increase bonding capacity and grow. </vt:lpstr>
      <vt:lpstr>Providing access and creating stability</vt:lpstr>
      <vt:lpstr>Benefits of SBA guaranteed bonds</vt:lpstr>
      <vt:lpstr>Bond guarantees  available on larger projects with internal financial statements.</vt:lpstr>
      <vt:lpstr>Making an impact</vt:lpstr>
      <vt:lpstr>Fast application process</vt:lpstr>
      <vt:lpstr>Prior Approval Program + QuickApp = Fast decisions</vt:lpstr>
      <vt:lpstr>Program eligibility</vt:lpstr>
      <vt:lpstr>Contract bond fees</vt:lpstr>
      <vt:lpstr>Find an SBA authorized agent</vt:lpstr>
      <vt:lpstr>How you benefit</vt:lpstr>
      <vt:lpstr>Vera Hall, Small Business Owner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2022-07-27T00:41:28Z</dcterms:modified>
</cp:coreProperties>
</file>