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Open Sans" panose="020B0606030504020204" pitchFamily="34" charset="0"/>
      <p:regular r:id="rId39"/>
      <p:bold r:id="rId40"/>
      <p:italic r:id="rId41"/>
      <p:boldItalic r:id="rId42"/>
    </p:embeddedFont>
    <p:embeddedFont>
      <p:font typeface="Quattrocento Sans" panose="020B0502050000020003" pitchFamily="34" charset="0"/>
      <p:regular r:id="rId43"/>
      <p:bold r:id="rId44"/>
      <p:italic r:id="rId45"/>
      <p:boldItalic r:id="rId46"/>
    </p:embeddedFont>
    <p:embeddedFont>
      <p:font typeface="Roboto" panose="02000000000000000000" pitchFamily="2" charset="0"/>
      <p:regular r:id="rId47"/>
      <p:bold r:id="rId48"/>
      <p:italic r:id="rId49"/>
      <p:boldItalic r:id="rId50"/>
    </p:embeddedFont>
    <p:embeddedFont>
      <p:font typeface="Source Sans Pro" panose="020B0503030403020204" pitchFamily="34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56">
          <p15:clr>
            <a:srgbClr val="000000"/>
          </p15:clr>
        </p15:guide>
        <p15:guide id="2" pos="5328">
          <p15:clr>
            <a:srgbClr val="000000"/>
          </p15:clr>
        </p15:guide>
        <p15:guide id="3" orient="horz" pos="606">
          <p15:clr>
            <a:srgbClr val="9AA0A6"/>
          </p15:clr>
        </p15:guide>
        <p15:guide id="4" orient="horz" pos="5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7" autoAdjust="0"/>
    <p:restoredTop sz="86385" autoAdjust="0"/>
  </p:normalViewPr>
  <p:slideViewPr>
    <p:cSldViewPr snapToGrid="0">
      <p:cViewPr varScale="1">
        <p:scale>
          <a:sx n="125" d="100"/>
          <a:sy n="125" d="100"/>
        </p:scale>
        <p:origin x="78" y="180"/>
      </p:cViewPr>
      <p:guideLst>
        <p:guide orient="horz" pos="756"/>
        <p:guide pos="5328"/>
        <p:guide orient="horz" pos="606"/>
        <p:guide orient="horz" pos="540"/>
      </p:guideLst>
    </p:cSldViewPr>
  </p:slideViewPr>
  <p:outlineViewPr>
    <p:cViewPr>
      <p:scale>
        <a:sx n="33" d="100"/>
        <a:sy n="33" d="100"/>
      </p:scale>
      <p:origin x="0" y="-2315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8" name="Google Shape;7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3c1ac99e4e_0_19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13c1ac99e4e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3c1ac99e4e_0_20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13c1ac99e4e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3c1ac99e4e_0_2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13c1ac99e4e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3c1ac99e4e_0_2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13c1ac99e4e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3c1ac99e4e_0_2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13c1ac99e4e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3c1ac99e4e_0_2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13c1ac99e4e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3c1ac99e4e_0_23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13c1ac99e4e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3c1ac99e4e_0_24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13c1ac99e4e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3c1ac99e4e_0_25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13c1ac99e4e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3c1ac99e4e_0_26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13c1ac99e4e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3c1ac99e4e_0_14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g13c1ac99e4e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3c1ac99e4e_0_26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13c1ac99e4e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3c1ac99e4e_0_27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13c1ac99e4e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3c1ac99e4e_0_28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13c1ac99e4e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3c1ac99e4e_0_2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13c1ac99e4e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3c1ac99e4e_0_29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13c1ac99e4e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3c1ac99e4e_0_30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g13c1ac99e4e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3c1ac99e4e_0_30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13c1ac99e4e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3c1ac99e4e_0_3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g13c1ac99e4e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3c1ac99e4e_0_3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13c1ac99e4e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3c1ac99e4e_0_3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g13c1ac99e4e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c1ac99e4e_0_15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13c1ac99e4e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3c1ac99e4e_0_33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g13c1ac99e4e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0" name="Google Shape;31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7" name="Google Shape;3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3c1ac99e4e_0_15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13c1ac99e4e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3c1ac99e4e_0_16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13c1ac99e4e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3c1ac99e4e_0_17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13c1ac99e4e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3c1ac99e4e_0_17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13c1ac99e4e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3c1ac99e4e_0_18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13c1ac99e4e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3c1ac99e4e_0_19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13c1ac99e4e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1289873"/>
            <a:ext cx="9144000" cy="3853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-8700" y="3975750"/>
            <a:ext cx="9161400" cy="1167600"/>
          </a:xfrm>
          <a:prstGeom prst="rect">
            <a:avLst/>
          </a:prstGeom>
          <a:solidFill>
            <a:srgbClr val="FF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0033" y="1729550"/>
            <a:ext cx="1698487" cy="3057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with Subtitle">
  <p:cSld name="Title and Content - with Subtitl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628650" y="397988"/>
            <a:ext cx="78867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dt" idx="10"/>
          </p:nvPr>
        </p:nvSpPr>
        <p:spPr>
          <a:xfrm>
            <a:off x="390920" y="4645725"/>
            <a:ext cx="1795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ftr" idx="11"/>
          </p:nvPr>
        </p:nvSpPr>
        <p:spPr>
          <a:xfrm>
            <a:off x="3028950" y="464572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6796510" y="464572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2"/>
          </p:nvPr>
        </p:nvSpPr>
        <p:spPr>
          <a:xfrm>
            <a:off x="628650" y="847166"/>
            <a:ext cx="78867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75"/>
              <a:buFont typeface="Arial"/>
              <a:buNone/>
              <a:defRPr sz="1575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hapter Slide - Screen Only">
  <p:cSld name="Chapter Slide - Screen Only">
    <p:bg>
      <p:bgPr>
        <a:solidFill>
          <a:srgbClr val="007EB4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311700" y="1014602"/>
            <a:ext cx="8520600" cy="263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●"/>
              <a:defRPr sz="2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■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1218975" y="189731"/>
            <a:ext cx="75342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5"/>
              </a:buClr>
              <a:buSzPts val="2800"/>
              <a:buFont typeface="Arial"/>
              <a:buNone/>
              <a:defRPr sz="1800" b="1" i="1" u="none" strike="noStrike" cap="none">
                <a:solidFill>
                  <a:srgbClr val="00266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8C3D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248C3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344424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457200" y="1631157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4"/>
          </p:nvPr>
        </p:nvSpPr>
        <p:spPr>
          <a:xfrm>
            <a:off x="4645027" y="1631157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2"/>
          </p:nvPr>
        </p:nvSpPr>
        <p:spPr>
          <a:xfrm>
            <a:off x="457202" y="1076326"/>
            <a:ext cx="3008313" cy="3518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3177" y="4500562"/>
            <a:ext cx="9140825" cy="642938"/>
          </a:xfrm>
          <a:prstGeom prst="rect">
            <a:avLst/>
          </a:prstGeom>
          <a:solidFill>
            <a:srgbClr val="FFB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325374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0" y="0"/>
            <a:ext cx="9144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0" y="0"/>
            <a:ext cx="9144000" cy="450056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974550" y="4528550"/>
            <a:ext cx="1093248" cy="61494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gister.gov/documents/2022/03/31/2022-06604/small-business-size-standards-agriculture-forestry-fishing-and-hunting-mining-quarrying-and-oil-and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federalregister.gov/documents/2022/03/31/2022-06611/small-business-size-standards-professional-scientific-and-technical-services-management-of-companies" TargetMode="External"/><Relationship Id="rId5" Type="http://schemas.openxmlformats.org/officeDocument/2006/relationships/hyperlink" Target="https://www.federalregister.gov/documents/2022/03/31/2022-06608/small-business-size-standards-education-services-health-care-and-social-assistance-arts" TargetMode="External"/><Relationship Id="rId4" Type="http://schemas.openxmlformats.org/officeDocument/2006/relationships/hyperlink" Target="https://www.federalregister.gov/documents/2022/03/31/2022-06609/small-business-size-standards-transportation-and-warehousing-information-finance-and-insurance-rea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gister.gov/documents/2022/06/06/2022-12131/small-business-size-standards-calculation-of-number-of-employees-for-all-programs-and-of-averag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gister.gov/documents/2022/04/26/2022-08091/small-business-size-standards-manufacturing-and-industries-with-employee-based-size-standards-i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gister.gov/documents/2022/07/05/2022-13250/small-business-size-standards-adoption-of-2022-north-american-industry-classification-system-for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gister.gov/documents/2021/11/08/2021-24348/national-defense-authorization-act-of-2020-definition-of-surviving-spouse-for-service-disabled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gister.gov/documents/2022/07/06/2022-13563/veteran-owned-small-business-and-service-disabled-veteran-owned-small-business-certificatio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a.gov/article/2021/may/18/sba-announces-new-hubzones-expand-federal-contracting-opportunities-small-businesse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federalregister.gov/documents/2019/11/15/2019-24610/hubzone-program-provisions-for-governor-designated-covered-area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gister.gov/documents/2021/05/05/2021-09397/hubzone-program-extending-map-freez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gister.gov/documents/2019/11/26/2019-24915/small-business-hubzone-program-and-government-contracting-program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gister.gov/documents/2021/11/18/2021-25002/past-performance-ratings-for-small-business-joint-venture-members-and-small-business-first-tier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gister.gov/documents/2022/05/23/2022-10953/class-waiver-of-the-nonmanufacturer-rul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gister.gov/documents/2022/05/13/2022-10329/termination-of-nonmanufacturer-rule-class-waiver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federalregister.gov/documents/2022/06/08/2022-12317/small-business-size-standards-termination-of-nonmanufacturer-rule-class-waiver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gister.gov/documents/2022/03/18/2022-05788/women-owned-small-business-federal-contracting-program-identification-of-eligible-industrie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gister.gov/documents/2022/04/26/2022-08577/federal-acquisition-regulation-applicability-of-small-business-regulations-outside-the-united-state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gister.gov/documents/2021/08/11/2021-16364/federal-acquisition-regulation-revision-of-limitations-on-subcontractin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gister.gov/documents/2021/08/11/2021-16365/federal-acquisition-regulation-scope-of-review-by-procurement-center-representatives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gister.gov/documents/2021/08/11/2021-16366/federal-acquisition-regulation-good-faith-in-small-business-subcontractin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gister.gov/documents/2021/11/04/2021-22145/federal-acquisition-regulation-consolidation-and-substantial-bundlin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gister.gov/documents/2022/02/24/2022-03105/federal-acquisition-regulation-small-business-program-amendments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gister.gov/documents/2021/06/14/2021-12003/federal-acquisition-regulation-update-of-historically-underutilized-business-zone-program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gister.gov/documents/2021/10/07/2021-21343/federal-acquisition-regulation-certification-of-women-owned-small-businesses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gress.gov/bill/117th-congress/senate-bill/1605/tex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gress.gov/bill/117th-congress/senate-bill/58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itehouse.gov/wp-content/uploads/2021/12/M-22-03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federalregister.gov/documents/2021/01/25/2021-01753/advancing-racial-equity-and-support-for-underserved-communities-through-the-federal-governmen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a.gov/blog/sba-releases-fy-2020-disaggregated-contracting-dat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hyperlink" Target="https://www.whitehouse.gov/cea/written-materials/2021/12/01/the-benefits-of-increased-equity-in-federal-contracting/" TargetMode="External"/><Relationship Id="rId4" Type="http://schemas.openxmlformats.org/officeDocument/2006/relationships/hyperlink" Target="https://www.whitehouse.gov/briefing-room/statements-releases/2021/12/02/fact-sheet-biden-harris-administration-announces-reforms-to-increase-equity-and-level-the-playing-field-for-underserved-small-business-owners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/>
        </p:nvSpPr>
        <p:spPr>
          <a:xfrm>
            <a:off x="1459250" y="687500"/>
            <a:ext cx="7093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1">
                <a:solidFill>
                  <a:schemeClr val="lt2"/>
                </a:solidFill>
              </a:rPr>
              <a:t>U.S. General Services Administration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1" name="Google Shape;81;p16" descr="Image of a storefront with the words Small Business Works in a circle.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2425" y="4100925"/>
            <a:ext cx="1782400" cy="10026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>
            <a:spLocks noGrp="1"/>
          </p:cNvSpPr>
          <p:nvPr>
            <p:ph type="title" idx="4294967295"/>
          </p:nvPr>
        </p:nvSpPr>
        <p:spPr>
          <a:xfrm>
            <a:off x="2571750" y="2091875"/>
            <a:ext cx="6039000" cy="1262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0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59A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Small Business Works 2022: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Navigating Equity in Procurement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59A8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6" descr="GSA logo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600" y="311500"/>
            <a:ext cx="698675" cy="63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>
            <a:spLocks noGrp="1"/>
          </p:cNvSpPr>
          <p:nvPr>
            <p:ph type="title"/>
          </p:nvPr>
        </p:nvSpPr>
        <p:spPr>
          <a:xfrm>
            <a:off x="628650" y="397988"/>
            <a:ext cx="78867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latin typeface="Source Sans Pro"/>
                <a:ea typeface="Source Sans Pro"/>
                <a:cs typeface="Source Sans Pro"/>
                <a:sym typeface="Source Sans Pro"/>
              </a:rPr>
              <a:t>Final Rules (4): Revised Monetary Based Size Standards</a:t>
            </a:r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body" idx="1"/>
          </p:nvPr>
        </p:nvSpPr>
        <p:spPr>
          <a:xfrm>
            <a:off x="628650" y="1132726"/>
            <a:ext cx="7886700" cy="3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SBA issued four final rules to address monetary-based size standards, including all used in government procurement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Reviewed 468 size standards</a:t>
            </a:r>
            <a:endParaRPr/>
          </a:p>
          <a:p>
            <a:pPr marL="2857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229 increases</a:t>
            </a:r>
            <a:endParaRPr/>
          </a:p>
          <a:p>
            <a:pPr marL="2857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No decreases because of COVID-19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Notable changes</a:t>
            </a:r>
            <a:endParaRPr/>
          </a:p>
          <a:p>
            <a:pPr marL="2857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Engineering Services, 541330 to $22.5 million</a:t>
            </a:r>
            <a:endParaRPr/>
          </a:p>
          <a:p>
            <a:pPr marL="2857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Administrative Management and Consulting Services, 541611 to $21.5 million</a:t>
            </a:r>
            <a:endParaRPr/>
          </a:p>
          <a:p>
            <a:pPr marL="2857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Architectural Services, 541310 to $11 million</a:t>
            </a:r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sldNum" idx="12"/>
          </p:nvPr>
        </p:nvSpPr>
        <p:spPr>
          <a:xfrm>
            <a:off x="6796510" y="464572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ubTitle" idx="2"/>
          </p:nvPr>
        </p:nvSpPr>
        <p:spPr>
          <a:xfrm>
            <a:off x="628650" y="707677"/>
            <a:ext cx="78867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i="0" u="sng">
                <a:solidFill>
                  <a:schemeClr val="hlink"/>
                </a:solidFill>
                <a:hlinkClick r:id="rId3"/>
              </a:rPr>
              <a:t>87 FR 18607</a:t>
            </a:r>
            <a:r>
              <a:rPr lang="en-US" i="0"/>
              <a:t> ; </a:t>
            </a:r>
            <a:r>
              <a:rPr lang="en-US" i="0" u="sng">
                <a:solidFill>
                  <a:schemeClr val="hlink"/>
                </a:solidFill>
                <a:hlinkClick r:id="rId4"/>
              </a:rPr>
              <a:t>87 FR 18627</a:t>
            </a:r>
            <a:r>
              <a:rPr lang="en-US" i="0"/>
              <a:t>; </a:t>
            </a:r>
            <a:r>
              <a:rPr lang="en-US" i="0" u="sng">
                <a:solidFill>
                  <a:schemeClr val="hlink"/>
                </a:solidFill>
                <a:hlinkClick r:id="rId5"/>
              </a:rPr>
              <a:t>87 FR 18646</a:t>
            </a:r>
            <a:r>
              <a:rPr lang="en-US" i="0"/>
              <a:t>; </a:t>
            </a:r>
            <a:r>
              <a:rPr lang="en-US" i="0" u="sng">
                <a:solidFill>
                  <a:schemeClr val="hlink"/>
                </a:solidFill>
                <a:hlinkClick r:id="rId6"/>
              </a:rPr>
              <a:t>87 FR 18665</a:t>
            </a:r>
            <a:r>
              <a:rPr lang="en-US"/>
              <a:t> (March 31, 2022)</a:t>
            </a:r>
            <a:endParaRPr i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>
            <a:spLocks noGrp="1"/>
          </p:cNvSpPr>
          <p:nvPr>
            <p:ph type="title"/>
          </p:nvPr>
        </p:nvSpPr>
        <p:spPr>
          <a:xfrm>
            <a:off x="628650" y="275163"/>
            <a:ext cx="78867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latin typeface="Source Sans Pro"/>
                <a:ea typeface="Source Sans Pro"/>
                <a:cs typeface="Source Sans Pro"/>
                <a:sym typeface="Source Sans Pro"/>
              </a:rPr>
              <a:t>SBA Final Rule: Calculation of Employee-Based Size Standards</a:t>
            </a:r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body" idx="1"/>
          </p:nvPr>
        </p:nvSpPr>
        <p:spPr>
          <a:xfrm>
            <a:off x="628650" y="1132726"/>
            <a:ext cx="7886700" cy="3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Source Sans Pro"/>
                <a:ea typeface="Source Sans Pro"/>
                <a:cs typeface="Source Sans Pro"/>
                <a:sym typeface="Source Sans Pro"/>
              </a:rPr>
              <a:t>Adopts a 24-month average to calculate a business’s number of employees for size purposes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Source Sans Pro"/>
                <a:ea typeface="Source Sans Pro"/>
                <a:cs typeface="Source Sans Pro"/>
                <a:sym typeface="Source Sans Pro"/>
              </a:rPr>
              <a:t>Permits businesses in SBA’s loan, SBIC, and surety programs to use 5-year average receipts, in addition to 3-year average receipts</a:t>
            </a:r>
            <a:endParaRPr/>
          </a:p>
        </p:txBody>
      </p:sp>
      <p:sp>
        <p:nvSpPr>
          <p:cNvPr id="153" name="Google Shape;153;p26"/>
          <p:cNvSpPr txBox="1">
            <a:spLocks noGrp="1"/>
          </p:cNvSpPr>
          <p:nvPr>
            <p:ph type="sldNum" idx="12"/>
          </p:nvPr>
        </p:nvSpPr>
        <p:spPr>
          <a:xfrm>
            <a:off x="6796510" y="464572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subTitle" idx="2"/>
          </p:nvPr>
        </p:nvSpPr>
        <p:spPr>
          <a:xfrm>
            <a:off x="571500" y="847112"/>
            <a:ext cx="78867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87 FR 34094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628650" y="228162"/>
            <a:ext cx="82254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latin typeface="Source Sans Pro"/>
                <a:ea typeface="Source Sans Pro"/>
                <a:cs typeface="Source Sans Pro"/>
                <a:sym typeface="Source Sans Pro"/>
              </a:rPr>
              <a:t>SBA Proposed Rule: Manufacturing and Employee-Based Size Standards</a:t>
            </a:r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body" idx="1"/>
          </p:nvPr>
        </p:nvSpPr>
        <p:spPr>
          <a:xfrm>
            <a:off x="628650" y="1132725"/>
            <a:ext cx="7886700" cy="31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Reviewed 432 employee-based size standards</a:t>
            </a:r>
            <a:endParaRPr/>
          </a:p>
          <a:p>
            <a:pPr marL="2857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Proposed to increase 150 size standards</a:t>
            </a:r>
            <a:endParaRPr/>
          </a:p>
          <a:p>
            <a:pPr marL="28575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120 of the increases are in manufacturing industries</a:t>
            </a:r>
            <a:endParaRPr/>
          </a:p>
          <a:p>
            <a:pPr marL="2857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Proposed to retain 282 size standards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Proposes to retain the 500-employee size standard for the nonmanufacturer rule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If finalized, would add 250 small businesses</a:t>
            </a:r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sldNum" idx="12"/>
          </p:nvPr>
        </p:nvSpPr>
        <p:spPr>
          <a:xfrm>
            <a:off x="6796510" y="464572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62" name="Google Shape;162;p27"/>
          <p:cNvSpPr txBox="1">
            <a:spLocks noGrp="1"/>
          </p:cNvSpPr>
          <p:nvPr>
            <p:ph type="subTitle" idx="2"/>
          </p:nvPr>
        </p:nvSpPr>
        <p:spPr>
          <a:xfrm>
            <a:off x="628650" y="596262"/>
            <a:ext cx="78867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87 FR 24752</a:t>
            </a:r>
            <a:r>
              <a:rPr lang="en-US"/>
              <a:t>  (April 26, 2022)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>
            <a:spLocks noGrp="1"/>
          </p:cNvSpPr>
          <p:nvPr>
            <p:ph type="title"/>
          </p:nvPr>
        </p:nvSpPr>
        <p:spPr>
          <a:xfrm>
            <a:off x="628650" y="244462"/>
            <a:ext cx="82254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latin typeface="Source Sans Pro"/>
                <a:ea typeface="Source Sans Pro"/>
                <a:cs typeface="Source Sans Pro"/>
                <a:sym typeface="Source Sans Pro"/>
              </a:rPr>
              <a:t>SBA Proposed Rule: Adoption of 2022 NAICS for Size Standards</a:t>
            </a:r>
            <a:endParaRPr/>
          </a:p>
        </p:txBody>
      </p:sp>
      <p:sp>
        <p:nvSpPr>
          <p:cNvPr id="168" name="Google Shape;168;p28"/>
          <p:cNvSpPr txBox="1">
            <a:spLocks noGrp="1"/>
          </p:cNvSpPr>
          <p:nvPr>
            <p:ph type="body" idx="1"/>
          </p:nvPr>
        </p:nvSpPr>
        <p:spPr>
          <a:xfrm>
            <a:off x="628650" y="1132725"/>
            <a:ext cx="7886700" cy="29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Proposes to reorganize SBA’s size standard table for OMB’s new NAICS revision.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New NAICS codes were effective in January.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The NAICS 2022 revision creates 111 new industries.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Comments due August 4.</a:t>
            </a:r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sldNum" idx="12"/>
          </p:nvPr>
        </p:nvSpPr>
        <p:spPr>
          <a:xfrm>
            <a:off x="6796510" y="464572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subTitle" idx="2"/>
          </p:nvPr>
        </p:nvSpPr>
        <p:spPr>
          <a:xfrm>
            <a:off x="628650" y="939162"/>
            <a:ext cx="78867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87 FR 40034</a:t>
            </a:r>
            <a:r>
              <a:rPr lang="en-US"/>
              <a:t>  (July 5, 2022)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>
            <a:spLocks noGrp="1"/>
          </p:cNvSpPr>
          <p:nvPr>
            <p:ph type="title"/>
          </p:nvPr>
        </p:nvSpPr>
        <p:spPr>
          <a:xfrm>
            <a:off x="628650" y="183054"/>
            <a:ext cx="7886700" cy="5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latin typeface="Source Sans Pro"/>
                <a:ea typeface="Source Sans Pro"/>
                <a:cs typeface="Source Sans Pro"/>
                <a:sym typeface="Source Sans Pro"/>
              </a:rPr>
              <a:t>Direct Final Rule: Definition of Surviving Spouse/Change to Sole-Source Thresholds</a:t>
            </a:r>
            <a:endParaRPr/>
          </a:p>
        </p:txBody>
      </p:sp>
      <p:sp>
        <p:nvSpPr>
          <p:cNvPr id="176" name="Google Shape;176;p29"/>
          <p:cNvSpPr txBox="1">
            <a:spLocks noGrp="1"/>
          </p:cNvSpPr>
          <p:nvPr>
            <p:ph type="body" idx="1"/>
          </p:nvPr>
        </p:nvSpPr>
        <p:spPr>
          <a:xfrm>
            <a:off x="628650" y="1490756"/>
            <a:ext cx="7886700" cy="30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Source Sans Pro"/>
                <a:ea typeface="Source Sans Pro"/>
                <a:cs typeface="Source Sans Pro"/>
                <a:sym typeface="Source Sans Pro"/>
              </a:rPr>
              <a:t>Allows surviving spouse of deceased service-disabled veteran to qualify as owner of SDVOSBC for up to:</a:t>
            </a:r>
            <a:endParaRPr/>
          </a:p>
          <a:p>
            <a:pPr marL="2857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Source Sans Pro"/>
                <a:ea typeface="Source Sans Pro"/>
                <a:cs typeface="Source Sans Pro"/>
                <a:sym typeface="Source Sans Pro"/>
              </a:rPr>
              <a:t>10 years after veteran’s death, if veteran was 100% disabled</a:t>
            </a:r>
            <a:endParaRPr/>
          </a:p>
          <a:p>
            <a:pPr marL="2857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Source Sans Pro"/>
                <a:ea typeface="Source Sans Pro"/>
                <a:cs typeface="Source Sans Pro"/>
                <a:sym typeface="Source Sans Pro"/>
              </a:rPr>
              <a:t>3 years after veteran’s death, for less than 100% disability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Source Sans Pro"/>
                <a:ea typeface="Source Sans Pro"/>
                <a:cs typeface="Source Sans Pro"/>
                <a:sym typeface="Source Sans Pro"/>
              </a:rPr>
              <a:t>Changes 8(a) sole-source </a:t>
            </a:r>
            <a:r>
              <a:rPr lang="en-US" sz="1800" u="sng">
                <a:latin typeface="Source Sans Pro"/>
                <a:ea typeface="Source Sans Pro"/>
                <a:cs typeface="Source Sans Pro"/>
                <a:sym typeface="Source Sans Pro"/>
              </a:rPr>
              <a:t>J&amp;A</a:t>
            </a:r>
            <a:r>
              <a:rPr lang="en-US" sz="1800">
                <a:latin typeface="Source Sans Pro"/>
                <a:ea typeface="Source Sans Pro"/>
                <a:cs typeface="Source Sans Pro"/>
                <a:sym typeface="Source Sans Pro"/>
              </a:rPr>
              <a:t> threshold to $100 mil for DoD, $25 mil for civilian </a:t>
            </a:r>
            <a:endParaRPr/>
          </a:p>
          <a:p>
            <a:pPr marL="2857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Source Sans Pro"/>
                <a:ea typeface="Source Sans Pro"/>
                <a:cs typeface="Source Sans Pro"/>
                <a:sym typeface="Source Sans Pro"/>
              </a:rPr>
              <a:t>Applies to entity-owned (ANC/Tribe for DOD &amp; civilian agencies; NHO for DOD only) firms and </a:t>
            </a:r>
            <a:endParaRPr/>
          </a:p>
          <a:p>
            <a:pPr marL="2857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Source Sans Pro"/>
                <a:ea typeface="Source Sans Pro"/>
                <a:cs typeface="Source Sans Pro"/>
                <a:sym typeface="Source Sans Pro"/>
              </a:rPr>
              <a:t>Applies if only one eligible Participant would submit a fair-market offer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Source Sans Pro"/>
                <a:ea typeface="Source Sans Pro"/>
                <a:cs typeface="Source Sans Pro"/>
                <a:sym typeface="Source Sans Pro"/>
              </a:rPr>
              <a:t>Changes sole-source thresholds in 8(a), WOSB, and HUBZone to:</a:t>
            </a:r>
            <a:endParaRPr/>
          </a:p>
          <a:p>
            <a:pPr marL="2857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Source Sans Pro"/>
                <a:ea typeface="Source Sans Pro"/>
                <a:cs typeface="Source Sans Pro"/>
                <a:sym typeface="Source Sans Pro"/>
              </a:rPr>
              <a:t>$4.5 mil for nonmanufacturing (but still $4 mil in SDVOSBC)</a:t>
            </a:r>
            <a:endParaRPr/>
          </a:p>
          <a:p>
            <a:pPr marL="2857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Source Sans Pro"/>
                <a:ea typeface="Source Sans Pro"/>
                <a:cs typeface="Source Sans Pro"/>
                <a:sym typeface="Source Sans Pro"/>
              </a:rPr>
              <a:t>$7 mil for manufacturing (same for SDVOSBC)</a:t>
            </a:r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sldNum" idx="12"/>
          </p:nvPr>
        </p:nvSpPr>
        <p:spPr>
          <a:xfrm>
            <a:off x="6796510" y="464572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78" name="Google Shape;178;p29"/>
          <p:cNvSpPr txBox="1">
            <a:spLocks noGrp="1"/>
          </p:cNvSpPr>
          <p:nvPr>
            <p:ph type="subTitle" idx="2"/>
          </p:nvPr>
        </p:nvSpPr>
        <p:spPr>
          <a:xfrm>
            <a:off x="628650" y="968703"/>
            <a:ext cx="78867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i="0" u="sng">
                <a:solidFill>
                  <a:schemeClr val="hlink"/>
                </a:solidFill>
                <a:hlinkClick r:id="rId3"/>
              </a:rPr>
              <a:t>86 FR 61670</a:t>
            </a:r>
            <a:r>
              <a:rPr lang="en-US" i="0"/>
              <a:t>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>
            <a:spLocks noGrp="1"/>
          </p:cNvSpPr>
          <p:nvPr>
            <p:ph type="title"/>
          </p:nvPr>
        </p:nvSpPr>
        <p:spPr>
          <a:xfrm>
            <a:off x="628649" y="258563"/>
            <a:ext cx="83367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Source Sans Pro"/>
                <a:ea typeface="Source Sans Pro"/>
                <a:cs typeface="Source Sans Pro"/>
                <a:sym typeface="Source Sans Pro"/>
              </a:rPr>
              <a:t>Proposed Rule: Veteran-Owned, Service-Disabled Veteran-Owned Certification</a:t>
            </a:r>
            <a:endParaRPr/>
          </a:p>
        </p:txBody>
      </p:sp>
      <p:sp>
        <p:nvSpPr>
          <p:cNvPr id="184" name="Google Shape;184;p30"/>
          <p:cNvSpPr txBox="1">
            <a:spLocks noGrp="1"/>
          </p:cNvSpPr>
          <p:nvPr>
            <p:ph type="body" idx="1"/>
          </p:nvPr>
        </p:nvSpPr>
        <p:spPr>
          <a:xfrm>
            <a:off x="628650" y="1132726"/>
            <a:ext cx="7886700" cy="3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20000"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 b="0" i="0">
                <a:latin typeface="Arial"/>
                <a:ea typeface="Arial"/>
                <a:cs typeface="Arial"/>
                <a:sym typeface="Arial"/>
              </a:rPr>
              <a:t>Would establish an SBA certification program for VOSBs and SDVOSBs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Generally, SBA adopts </a:t>
            </a:r>
            <a:r>
              <a:rPr lang="en-US" sz="2000" b="0" i="0">
                <a:latin typeface="Arial"/>
                <a:ea typeface="Arial"/>
                <a:cs typeface="Arial"/>
                <a:sym typeface="Arial"/>
              </a:rPr>
              <a:t>existing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application</a:t>
            </a:r>
            <a:r>
              <a:rPr lang="en-US" sz="2000" b="0" i="0">
                <a:latin typeface="Arial"/>
                <a:ea typeface="Arial"/>
                <a:cs typeface="Arial"/>
                <a:sym typeface="Arial"/>
              </a:rPr>
              <a:t> requirements from the VA</a:t>
            </a:r>
            <a:endParaRPr/>
          </a:p>
          <a:p>
            <a:pPr marL="5715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 b="0" i="0">
                <a:latin typeface="Arial"/>
                <a:ea typeface="Arial"/>
                <a:cs typeface="Arial"/>
                <a:sym typeface="Arial"/>
              </a:rPr>
              <a:t>SBA considering eliminating incarceration from the "good character" requirement for certification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Certification is required</a:t>
            </a:r>
            <a:r>
              <a:rPr lang="en-US" sz="2000" b="0" i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for </a:t>
            </a:r>
            <a:r>
              <a:rPr lang="en-US" sz="2000" b="0" i="0">
                <a:latin typeface="Arial"/>
                <a:ea typeface="Arial"/>
                <a:cs typeface="Arial"/>
                <a:sym typeface="Arial"/>
              </a:rPr>
              <a:t>set-aside or sole source SDVO or VOSB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contracts</a:t>
            </a:r>
            <a:endParaRPr sz="2000" b="0" i="0"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 b="0" i="0">
                <a:latin typeface="Arial"/>
                <a:ea typeface="Arial"/>
                <a:cs typeface="Arial"/>
                <a:sym typeface="Arial"/>
              </a:rPr>
              <a:t>Eligible for a term of three years from certification</a:t>
            </a:r>
            <a:endParaRPr/>
          </a:p>
          <a:p>
            <a:pPr marL="57150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Currently</a:t>
            </a:r>
            <a:r>
              <a:rPr lang="en-US" sz="2000" b="0" i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VA verified-firms maintain eligibility through transfer date</a:t>
            </a:r>
            <a:endParaRPr sz="2000" b="0" i="0">
              <a:latin typeface="Arial"/>
              <a:ea typeface="Arial"/>
              <a:cs typeface="Arial"/>
              <a:sym typeface="Arial"/>
            </a:endParaRPr>
          </a:p>
          <a:p>
            <a:pPr marL="57150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 b="0" i="0">
                <a:latin typeface="Arial"/>
                <a:ea typeface="Arial"/>
                <a:cs typeface="Arial"/>
                <a:sym typeface="Arial"/>
              </a:rPr>
              <a:t>Self-certified firms must apply within one-year grace period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 b="0" i="0">
                <a:latin typeface="Arial"/>
                <a:ea typeface="Arial"/>
                <a:cs typeface="Arial"/>
                <a:sym typeface="Arial"/>
              </a:rPr>
              <a:t>Comments due August 5</a:t>
            </a:r>
            <a:endParaRPr/>
          </a:p>
        </p:txBody>
      </p:sp>
      <p:sp>
        <p:nvSpPr>
          <p:cNvPr id="185" name="Google Shape;185;p30"/>
          <p:cNvSpPr txBox="1">
            <a:spLocks noGrp="1"/>
          </p:cNvSpPr>
          <p:nvPr>
            <p:ph type="sldNum" idx="12"/>
          </p:nvPr>
        </p:nvSpPr>
        <p:spPr>
          <a:xfrm>
            <a:off x="6796510" y="464572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186" name="Google Shape;186;p30"/>
          <p:cNvSpPr txBox="1">
            <a:spLocks noGrp="1"/>
          </p:cNvSpPr>
          <p:nvPr>
            <p:ph type="subTitle" idx="2"/>
          </p:nvPr>
        </p:nvSpPr>
        <p:spPr>
          <a:xfrm>
            <a:off x="628650" y="707677"/>
            <a:ext cx="78867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i="0" u="sng">
                <a:solidFill>
                  <a:schemeClr val="hlink"/>
                </a:solidFill>
                <a:hlinkClick r:id="rId3"/>
              </a:rPr>
              <a:t>87 FR 40141</a:t>
            </a:r>
            <a:r>
              <a:rPr lang="en-US" i="0"/>
              <a:t>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>
            <a:spLocks noGrp="1"/>
          </p:cNvSpPr>
          <p:nvPr>
            <p:ph type="title"/>
          </p:nvPr>
        </p:nvSpPr>
        <p:spPr>
          <a:xfrm>
            <a:off x="628650" y="213738"/>
            <a:ext cx="78867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latin typeface="Source Sans Pro"/>
                <a:ea typeface="Source Sans Pro"/>
                <a:cs typeface="Source Sans Pro"/>
                <a:sym typeface="Source Sans Pro"/>
              </a:rPr>
              <a:t>Direct Final Rule: HUBZone Governor-Designated Covered Areas</a:t>
            </a:r>
            <a:endParaRPr/>
          </a:p>
        </p:txBody>
      </p:sp>
      <p:sp>
        <p:nvSpPr>
          <p:cNvPr id="192" name="Google Shape;192;p31"/>
          <p:cNvSpPr txBox="1">
            <a:spLocks noGrp="1"/>
          </p:cNvSpPr>
          <p:nvPr>
            <p:ph type="body" idx="1"/>
          </p:nvPr>
        </p:nvSpPr>
        <p:spPr>
          <a:xfrm>
            <a:off x="628650" y="1132726"/>
            <a:ext cx="7886700" cy="3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Added new type of HUBZone: “Governor-Designated Covered Area”</a:t>
            </a:r>
            <a:endParaRPr sz="2000"/>
          </a:p>
          <a:p>
            <a:pPr marL="2857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Non-urbanized areas with populations of 50,000 or less</a:t>
            </a:r>
            <a:endParaRPr/>
          </a:p>
          <a:p>
            <a:pPr marL="2857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Unemployment of at least 120% the state or US average</a:t>
            </a:r>
            <a:endParaRPr/>
          </a:p>
          <a:p>
            <a:pPr marL="2857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Opportunity Zones encouraged</a:t>
            </a:r>
            <a:endParaRPr/>
          </a:p>
          <a:p>
            <a:pPr marL="2857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Governors must petition SBA – limited to one petition per year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Published November 11, 2019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Effective January 1, 2020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Illinois</a:t>
            </a: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, Colorado, and Virginia  granted expansions</a:t>
            </a:r>
            <a:endParaRPr/>
          </a:p>
        </p:txBody>
      </p:sp>
      <p:sp>
        <p:nvSpPr>
          <p:cNvPr id="193" name="Google Shape;193;p31"/>
          <p:cNvSpPr txBox="1">
            <a:spLocks noGrp="1"/>
          </p:cNvSpPr>
          <p:nvPr>
            <p:ph type="sldNum" idx="12"/>
          </p:nvPr>
        </p:nvSpPr>
        <p:spPr>
          <a:xfrm>
            <a:off x="6796510" y="464572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194" name="Google Shape;194;p31"/>
          <p:cNvSpPr txBox="1">
            <a:spLocks noGrp="1"/>
          </p:cNvSpPr>
          <p:nvPr>
            <p:ph type="subTitle" idx="2"/>
          </p:nvPr>
        </p:nvSpPr>
        <p:spPr>
          <a:xfrm>
            <a:off x="628650" y="847166"/>
            <a:ext cx="78867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84 FR 62447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>
            <a:spLocks noGrp="1"/>
          </p:cNvSpPr>
          <p:nvPr>
            <p:ph type="title"/>
          </p:nvPr>
        </p:nvSpPr>
        <p:spPr>
          <a:xfrm>
            <a:off x="628650" y="198388"/>
            <a:ext cx="78867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Source Sans Pro"/>
                <a:ea typeface="Source Sans Pro"/>
                <a:cs typeface="Source Sans Pro"/>
                <a:sym typeface="Source Sans Pro"/>
              </a:rPr>
              <a:t>Direct Final Rule: Extending HUBZone Map Freeze</a:t>
            </a:r>
            <a:endParaRPr sz="2000" b="1"/>
          </a:p>
        </p:txBody>
      </p:sp>
      <p:sp>
        <p:nvSpPr>
          <p:cNvPr id="200" name="Google Shape;200;p32"/>
          <p:cNvSpPr txBox="1">
            <a:spLocks noGrp="1"/>
          </p:cNvSpPr>
          <p:nvPr>
            <p:ph type="body" idx="1"/>
          </p:nvPr>
        </p:nvSpPr>
        <p:spPr>
          <a:xfrm>
            <a:off x="628650" y="1128588"/>
            <a:ext cx="7886700" cy="33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Source Sans Pro"/>
                <a:ea typeface="Source Sans Pro"/>
                <a:cs typeface="Source Sans Pro"/>
                <a:sym typeface="Source Sans Pro"/>
              </a:rPr>
              <a:t>Extends the HUBZone Map freeze until June 30, 2023</a:t>
            </a:r>
            <a:endParaRPr sz="1800"/>
          </a:p>
          <a:p>
            <a:pPr marL="342900" lvl="1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Source Sans Pro"/>
                <a:ea typeface="Source Sans Pro"/>
                <a:cs typeface="Source Sans Pro"/>
                <a:sym typeface="Source Sans Pro"/>
              </a:rPr>
              <a:t>Qualified census tract data using the 2020 Census results will not be available until late 2022.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lvl="1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Source Sans Pro"/>
                <a:ea typeface="Source Sans Pro"/>
                <a:cs typeface="Source Sans Pro"/>
                <a:sym typeface="Source Sans Pro"/>
              </a:rPr>
              <a:t>Applies to all current Redesignated Areas and Qualified Base Closure Areas, and most current Qualified Disaster Areas.</a:t>
            </a:r>
            <a:endParaRPr/>
          </a:p>
          <a:p>
            <a:pPr marL="342900" lvl="1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Source Sans Pro"/>
                <a:ea typeface="Source Sans Pro"/>
                <a:cs typeface="Source Sans Pro"/>
                <a:sym typeface="Source Sans Pro"/>
              </a:rPr>
              <a:t>The HUBZone Map has been updated to reflect the new expiration date for those areas.</a:t>
            </a:r>
            <a:endParaRPr/>
          </a:p>
          <a:p>
            <a:pPr marL="342900" lvl="1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Source Sans Pro"/>
                <a:ea typeface="Source Sans Pro"/>
                <a:cs typeface="Source Sans Pro"/>
                <a:sym typeface="Source Sans Pro"/>
              </a:rPr>
              <a:t>After SBA receives the Census data from HUD, SBA will post a list identifying areas newly designated as Qualified Census Tracts, Qualified Non-metropolitan Counties, and Redesignated Areas, so that firms can plan accordingly.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1" name="Google Shape;201;p32"/>
          <p:cNvSpPr txBox="1">
            <a:spLocks noGrp="1"/>
          </p:cNvSpPr>
          <p:nvPr>
            <p:ph type="sldNum" idx="12"/>
          </p:nvPr>
        </p:nvSpPr>
        <p:spPr>
          <a:xfrm>
            <a:off x="6796510" y="464572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02" name="Google Shape;202;p32"/>
          <p:cNvSpPr txBox="1">
            <a:spLocks noGrp="1"/>
          </p:cNvSpPr>
          <p:nvPr>
            <p:ph type="subTitle" idx="2"/>
          </p:nvPr>
        </p:nvSpPr>
        <p:spPr>
          <a:xfrm>
            <a:off x="628650" y="847166"/>
            <a:ext cx="78867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86 FR 23863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 txBox="1">
            <a:spLocks noGrp="1"/>
          </p:cNvSpPr>
          <p:nvPr>
            <p:ph type="title"/>
          </p:nvPr>
        </p:nvSpPr>
        <p:spPr>
          <a:xfrm>
            <a:off x="628650" y="198388"/>
            <a:ext cx="78867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Source Sans Pro"/>
                <a:ea typeface="Source Sans Pro"/>
                <a:cs typeface="Source Sans Pro"/>
                <a:sym typeface="Source Sans Pro"/>
              </a:rPr>
              <a:t>HUBZone: New Qualified Non-Metropolitan Counties</a:t>
            </a:r>
            <a:endParaRPr sz="2000" b="1"/>
          </a:p>
        </p:txBody>
      </p:sp>
      <p:sp>
        <p:nvSpPr>
          <p:cNvPr id="208" name="Google Shape;208;p33"/>
          <p:cNvSpPr txBox="1">
            <a:spLocks noGrp="1"/>
          </p:cNvSpPr>
          <p:nvPr>
            <p:ph type="body" idx="1"/>
          </p:nvPr>
        </p:nvSpPr>
        <p:spPr>
          <a:xfrm>
            <a:off x="628650" y="1132725"/>
            <a:ext cx="7886700" cy="28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In early August, the HUBZone Map was updated to add 452 new Qualified Non-Metropolitan Counties (QNMCs). </a:t>
            </a:r>
            <a:endParaRPr sz="200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This update is in response to a statutory change to the definition of the term “Qualified Non‐Metropolitan County” that went into effect in 2020. 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SBA conducted an analysis using the amended definition to identify additional non‐metropolitan counties that would qualify as QNMCs and have added them to the HUBZone map. </a:t>
            </a:r>
            <a:endParaRPr/>
          </a:p>
        </p:txBody>
      </p:sp>
      <p:sp>
        <p:nvSpPr>
          <p:cNvPr id="209" name="Google Shape;209;p33"/>
          <p:cNvSpPr txBox="1">
            <a:spLocks noGrp="1"/>
          </p:cNvSpPr>
          <p:nvPr>
            <p:ph type="sldNum" idx="12"/>
          </p:nvPr>
        </p:nvSpPr>
        <p:spPr>
          <a:xfrm>
            <a:off x="6796510" y="464572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10" name="Google Shape;210;p33"/>
          <p:cNvSpPr txBox="1">
            <a:spLocks noGrp="1"/>
          </p:cNvSpPr>
          <p:nvPr>
            <p:ph type="subTitle" idx="2"/>
          </p:nvPr>
        </p:nvSpPr>
        <p:spPr>
          <a:xfrm>
            <a:off x="628650" y="847166"/>
            <a:ext cx="78867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84 FR 65222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>
            <a:spLocks noGrp="1"/>
          </p:cNvSpPr>
          <p:nvPr>
            <p:ph type="title"/>
          </p:nvPr>
        </p:nvSpPr>
        <p:spPr>
          <a:xfrm>
            <a:off x="628650" y="213755"/>
            <a:ext cx="8515500" cy="6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Source Sans Pro"/>
                <a:ea typeface="Source Sans Pro"/>
                <a:cs typeface="Source Sans Pro"/>
                <a:sym typeface="Source Sans Pro"/>
              </a:rPr>
              <a:t>SBA Proposed Rule: Past Performance Ratings for </a:t>
            </a:r>
            <a:endParaRPr sz="1800"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Source Sans Pro"/>
                <a:ea typeface="Source Sans Pro"/>
                <a:cs typeface="Source Sans Pro"/>
                <a:sym typeface="Source Sans Pro"/>
              </a:rPr>
              <a:t>JV members and Subcontractors</a:t>
            </a:r>
            <a:endParaRPr/>
          </a:p>
        </p:txBody>
      </p:sp>
      <p:sp>
        <p:nvSpPr>
          <p:cNvPr id="216" name="Google Shape;216;p34"/>
          <p:cNvSpPr txBox="1">
            <a:spLocks noGrp="1"/>
          </p:cNvSpPr>
          <p:nvPr>
            <p:ph type="body" idx="1"/>
          </p:nvPr>
        </p:nvSpPr>
        <p:spPr>
          <a:xfrm>
            <a:off x="628650" y="1132726"/>
            <a:ext cx="7886700" cy="3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Proposes to let small business use past performance from a joint venture, provided it worked on the joint venture’s contracts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Proposes to let a small business use past performance from a first-tier subcontract to go after a prime contract</a:t>
            </a:r>
            <a:endParaRPr/>
          </a:p>
          <a:p>
            <a:pPr marL="2857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Requires a change to subcontracting plans to direct primes to provide a rating to the small business within 15 days</a:t>
            </a:r>
            <a:endParaRPr/>
          </a:p>
          <a:p>
            <a:pPr marL="2857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Requested comment on whether to require a time frame within which the small business must make the request (e.g., during the prime’s period of performance)</a:t>
            </a:r>
            <a:endParaRPr/>
          </a:p>
        </p:txBody>
      </p:sp>
      <p:sp>
        <p:nvSpPr>
          <p:cNvPr id="217" name="Google Shape;217;p34"/>
          <p:cNvSpPr txBox="1">
            <a:spLocks noGrp="1"/>
          </p:cNvSpPr>
          <p:nvPr>
            <p:ph type="sldNum" idx="12"/>
          </p:nvPr>
        </p:nvSpPr>
        <p:spPr>
          <a:xfrm>
            <a:off x="6796510" y="464572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18" name="Google Shape;218;p34"/>
          <p:cNvSpPr txBox="1">
            <a:spLocks noGrp="1"/>
          </p:cNvSpPr>
          <p:nvPr>
            <p:ph type="subTitle" idx="2"/>
          </p:nvPr>
        </p:nvSpPr>
        <p:spPr>
          <a:xfrm>
            <a:off x="628650" y="857262"/>
            <a:ext cx="78867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86 FR 64410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>
            <a:spLocks noGrp="1"/>
          </p:cNvSpPr>
          <p:nvPr>
            <p:ph type="title" idx="4294967295"/>
          </p:nvPr>
        </p:nvSpPr>
        <p:spPr>
          <a:xfrm>
            <a:off x="687440" y="319128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Legislative and Regulatory Updates</a:t>
            </a:r>
          </a:p>
        </p:txBody>
      </p:sp>
      <p:sp>
        <p:nvSpPr>
          <p:cNvPr id="89" name="Google Shape;89;p17"/>
          <p:cNvSpPr txBox="1"/>
          <p:nvPr/>
        </p:nvSpPr>
        <p:spPr>
          <a:xfrm>
            <a:off x="3246906" y="2737135"/>
            <a:ext cx="5211300" cy="16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Sam Le</a:t>
            </a:r>
            <a:endParaRPr sz="1400" b="0" i="0" u="none" strike="noStrike" cap="none">
              <a:solidFill>
                <a:srgbClr val="3864B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Director of Policy Planning &amp; Liaison</a:t>
            </a:r>
            <a:endParaRPr sz="1050" b="0" i="0" u="none" strike="noStrike" cap="none">
              <a:solidFill>
                <a:srgbClr val="3864B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U.S. Small Business Administration</a:t>
            </a:r>
            <a:endParaRPr sz="1400" b="0" i="0" u="none" strike="noStrike" cap="none">
              <a:solidFill>
                <a:srgbClr val="3864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7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/>
              <a:t>2</a:t>
            </a:r>
            <a:endParaRPr/>
          </a:p>
        </p:txBody>
      </p:sp>
      <p:pic>
        <p:nvPicPr>
          <p:cNvPr id="91" name="Google Shape;91;p17" descr="A person wearing glasses and a sui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442" y="1315616"/>
            <a:ext cx="2390083" cy="3117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>
            <a:spLocks noGrp="1"/>
          </p:cNvSpPr>
          <p:nvPr>
            <p:ph type="title"/>
          </p:nvPr>
        </p:nvSpPr>
        <p:spPr>
          <a:xfrm>
            <a:off x="628650" y="397988"/>
            <a:ext cx="78867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Source Sans Pro"/>
                <a:ea typeface="Source Sans Pro"/>
                <a:cs typeface="Source Sans Pro"/>
                <a:sym typeface="Source Sans Pro"/>
              </a:rPr>
              <a:t>Nonmanufacturer Rule Class Waiver: Dental Equipment</a:t>
            </a:r>
            <a:endParaRPr/>
          </a:p>
        </p:txBody>
      </p:sp>
      <p:sp>
        <p:nvSpPr>
          <p:cNvPr id="224" name="Google Shape;224;p35"/>
          <p:cNvSpPr txBox="1">
            <a:spLocks noGrp="1"/>
          </p:cNvSpPr>
          <p:nvPr>
            <p:ph type="body" idx="1"/>
          </p:nvPr>
        </p:nvSpPr>
        <p:spPr>
          <a:xfrm>
            <a:off x="628650" y="1132726"/>
            <a:ext cx="7886700" cy="3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 b="0" i="0">
                <a:latin typeface="Arial"/>
                <a:ea typeface="Arial"/>
                <a:cs typeface="Arial"/>
                <a:sym typeface="Arial"/>
              </a:rPr>
              <a:t>SBA issued a class waiver under </a:t>
            </a:r>
            <a:r>
              <a:rPr lang="en-US" sz="1800"/>
              <a:t>NAICS code 339114 for:</a:t>
            </a:r>
            <a:endParaRPr/>
          </a:p>
          <a:p>
            <a:pPr marL="569912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dental chairs, </a:t>
            </a:r>
            <a:endParaRPr/>
          </a:p>
          <a:p>
            <a:pPr marL="569912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dental delivery systems, </a:t>
            </a:r>
            <a:endParaRPr/>
          </a:p>
          <a:p>
            <a:pPr marL="569912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dental lights, </a:t>
            </a:r>
            <a:endParaRPr/>
          </a:p>
          <a:p>
            <a:pPr marL="569912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dental cabinets, </a:t>
            </a:r>
            <a:endParaRPr/>
          </a:p>
          <a:p>
            <a:pPr marL="569912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dental stools, </a:t>
            </a:r>
            <a:endParaRPr/>
          </a:p>
          <a:p>
            <a:pPr marL="569912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dental handpieces, </a:t>
            </a:r>
            <a:endParaRPr/>
          </a:p>
          <a:p>
            <a:pPr marL="569912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dental infection control apparatus, </a:t>
            </a:r>
            <a:endParaRPr/>
          </a:p>
          <a:p>
            <a:pPr marL="569912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dental air management systems, and </a:t>
            </a:r>
            <a:endParaRPr/>
          </a:p>
          <a:p>
            <a:pPr marL="569912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mechanical room equipment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Allows otherwise qualified regular dealers to supply the waived items on certain small business contracts, regardless of the business size of the manufacturer. 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5" name="Google Shape;225;p35"/>
          <p:cNvSpPr txBox="1">
            <a:spLocks noGrp="1"/>
          </p:cNvSpPr>
          <p:nvPr>
            <p:ph type="sldNum" idx="12"/>
          </p:nvPr>
        </p:nvSpPr>
        <p:spPr>
          <a:xfrm>
            <a:off x="6796510" y="464572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226" name="Google Shape;226;p35"/>
          <p:cNvSpPr txBox="1">
            <a:spLocks noGrp="1"/>
          </p:cNvSpPr>
          <p:nvPr>
            <p:ph type="subTitle" idx="2"/>
          </p:nvPr>
        </p:nvSpPr>
        <p:spPr>
          <a:xfrm>
            <a:off x="628650" y="750162"/>
            <a:ext cx="78867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87 FR 31292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>
            <a:spLocks noGrp="1"/>
          </p:cNvSpPr>
          <p:nvPr>
            <p:ph type="title"/>
          </p:nvPr>
        </p:nvSpPr>
        <p:spPr>
          <a:xfrm>
            <a:off x="628650" y="397988"/>
            <a:ext cx="78867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0" b="1">
                <a:latin typeface="Source Sans Pro"/>
                <a:ea typeface="Source Sans Pro"/>
                <a:cs typeface="Source Sans Pro"/>
                <a:sym typeface="Source Sans Pro"/>
              </a:rPr>
              <a:t>Nonmanufacturer Rule Class Waivers: Terminations</a:t>
            </a:r>
            <a:endParaRPr sz="2150" b="1"/>
          </a:p>
        </p:txBody>
      </p:sp>
      <p:sp>
        <p:nvSpPr>
          <p:cNvPr id="232" name="Google Shape;232;p36"/>
          <p:cNvSpPr txBox="1">
            <a:spLocks noGrp="1"/>
          </p:cNvSpPr>
          <p:nvPr>
            <p:ph type="body" idx="1"/>
          </p:nvPr>
        </p:nvSpPr>
        <p:spPr>
          <a:xfrm>
            <a:off x="628650" y="1545626"/>
            <a:ext cx="7886700" cy="3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 b="0" i="0">
                <a:latin typeface="Arial"/>
                <a:ea typeface="Arial"/>
                <a:cs typeface="Arial"/>
                <a:sym typeface="Arial"/>
              </a:rPr>
              <a:t>SBA terminated the class waivers of the nonmanufacturer rule for;</a:t>
            </a:r>
            <a:endParaRPr/>
          </a:p>
          <a:p>
            <a:pPr marL="3429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radiology equipment, NAICS code 334517; and</a:t>
            </a:r>
            <a:endParaRPr/>
          </a:p>
          <a:p>
            <a:pPr marL="3429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furniture under NAICS codes 337215, 337127, and 337113.</a:t>
            </a:r>
            <a:endParaRPr/>
          </a:p>
          <a:p>
            <a:pPr marL="28575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endParaRPr sz="2000" b="0" i="0"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 b="0" i="0">
                <a:latin typeface="Arial"/>
                <a:ea typeface="Arial"/>
                <a:cs typeface="Arial"/>
                <a:sym typeface="Arial"/>
              </a:rPr>
              <a:t>Small businesses will need to provide the product of a small-business manufacturer for set-aside contracts, unless the agency obtains an individual waiver. 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3" name="Google Shape;233;p36"/>
          <p:cNvSpPr txBox="1">
            <a:spLocks noGrp="1"/>
          </p:cNvSpPr>
          <p:nvPr>
            <p:ph type="sldNum" idx="12"/>
          </p:nvPr>
        </p:nvSpPr>
        <p:spPr>
          <a:xfrm>
            <a:off x="6796510" y="464572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234" name="Google Shape;234;p36"/>
          <p:cNvSpPr txBox="1">
            <a:spLocks noGrp="1"/>
          </p:cNvSpPr>
          <p:nvPr>
            <p:ph type="subTitle" idx="2"/>
          </p:nvPr>
        </p:nvSpPr>
        <p:spPr>
          <a:xfrm>
            <a:off x="628650" y="1023637"/>
            <a:ext cx="78867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i="0" u="sng">
                <a:solidFill>
                  <a:schemeClr val="hlink"/>
                </a:solidFill>
                <a:hlinkClick r:id="rId3"/>
              </a:rPr>
              <a:t>87 FR 29424</a:t>
            </a:r>
            <a:r>
              <a:rPr lang="en-US" i="0"/>
              <a:t> </a:t>
            </a:r>
            <a:r>
              <a:rPr lang="en-US"/>
              <a:t>(radiology equipment); </a:t>
            </a:r>
            <a:r>
              <a:rPr lang="en-US" i="0" u="sng">
                <a:solidFill>
                  <a:schemeClr val="hlink"/>
                </a:solidFill>
                <a:hlinkClick r:id="rId4"/>
              </a:rPr>
              <a:t>87 FR 34921</a:t>
            </a:r>
            <a:r>
              <a:rPr lang="en-US" i="0"/>
              <a:t> </a:t>
            </a:r>
            <a:r>
              <a:rPr lang="en-US"/>
              <a:t>(furniture)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75"/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7"/>
          <p:cNvSpPr txBox="1">
            <a:spLocks noGrp="1"/>
          </p:cNvSpPr>
          <p:nvPr>
            <p:ph type="title"/>
          </p:nvPr>
        </p:nvSpPr>
        <p:spPr>
          <a:xfrm>
            <a:off x="628650" y="397988"/>
            <a:ext cx="7886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Source Sans Pro"/>
                <a:ea typeface="Source Sans Pro"/>
                <a:cs typeface="Source Sans Pro"/>
                <a:sym typeface="Source Sans Pro"/>
              </a:rPr>
              <a:t>Notice of new WOSB Program NAICS Codes</a:t>
            </a:r>
            <a:endParaRPr sz="1460"/>
          </a:p>
        </p:txBody>
      </p:sp>
      <p:sp>
        <p:nvSpPr>
          <p:cNvPr id="240" name="Google Shape;240;p37"/>
          <p:cNvSpPr txBox="1">
            <a:spLocks noGrp="1"/>
          </p:cNvSpPr>
          <p:nvPr>
            <p:ph type="body" idx="1"/>
          </p:nvPr>
        </p:nvSpPr>
        <p:spPr>
          <a:xfrm>
            <a:off x="570000" y="1464812"/>
            <a:ext cx="8004000" cy="3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SBA identified new NAICS codes for the WOSB program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Underrepresented industries are qualified for EDWOSB set-asides/sole-source procurements</a:t>
            </a:r>
            <a:endParaRPr/>
          </a:p>
          <a:p>
            <a:pPr marL="2857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113 underrepresented NAICS codes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Substantially underrepresented industries are qualified for WOSB set-asides/sole-source procurements</a:t>
            </a:r>
            <a:endParaRPr/>
          </a:p>
          <a:p>
            <a:pPr marL="2857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646 substantially underrepresented NAICS codes</a:t>
            </a:r>
            <a:endParaRPr/>
          </a:p>
          <a:p>
            <a:pPr marL="28575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endParaRPr sz="2000" b="0" i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8575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endParaRPr sz="2000" b="0" i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41" name="Google Shape;241;p37"/>
          <p:cNvSpPr txBox="1">
            <a:spLocks noGrp="1"/>
          </p:cNvSpPr>
          <p:nvPr>
            <p:ph type="sldNum" idx="12"/>
          </p:nvPr>
        </p:nvSpPr>
        <p:spPr>
          <a:xfrm>
            <a:off x="6796510" y="464572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242" name="Google Shape;242;p37"/>
          <p:cNvSpPr txBox="1">
            <a:spLocks noGrp="1"/>
          </p:cNvSpPr>
          <p:nvPr>
            <p:ph type="subTitle" idx="2"/>
          </p:nvPr>
        </p:nvSpPr>
        <p:spPr>
          <a:xfrm>
            <a:off x="628650" y="1052977"/>
            <a:ext cx="78867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87 FR 15468</a:t>
            </a:r>
            <a:r>
              <a:rPr lang="en-US"/>
              <a:t> </a:t>
            </a:r>
            <a:r>
              <a:rPr lang="en-US">
                <a:solidFill>
                  <a:srgbClr val="A5A5A5"/>
                </a:solidFill>
              </a:rPr>
              <a:t>(March 18, 2022)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8"/>
          <p:cNvSpPr txBox="1">
            <a:spLocks noGrp="1"/>
          </p:cNvSpPr>
          <p:nvPr>
            <p:ph type="title"/>
          </p:nvPr>
        </p:nvSpPr>
        <p:spPr>
          <a:xfrm>
            <a:off x="628650" y="397988"/>
            <a:ext cx="78867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Source Sans Pro"/>
                <a:ea typeface="Source Sans Pro"/>
                <a:cs typeface="Source Sans Pro"/>
                <a:sym typeface="Source Sans Pro"/>
              </a:rPr>
              <a:t>FAR Final Rule: Small Business Programs Overseas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8" name="Google Shape;248;p38"/>
          <p:cNvSpPr txBox="1">
            <a:spLocks noGrp="1"/>
          </p:cNvSpPr>
          <p:nvPr>
            <p:ph type="body" idx="1"/>
          </p:nvPr>
        </p:nvSpPr>
        <p:spPr>
          <a:xfrm>
            <a:off x="628650" y="1245094"/>
            <a:ext cx="8004000" cy="3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 b="0" i="0">
                <a:latin typeface="Source Sans Pro"/>
                <a:ea typeface="Source Sans Pro"/>
                <a:cs typeface="Source Sans Pro"/>
                <a:sym typeface="Source Sans Pro"/>
              </a:rPr>
              <a:t>Amends FAR 19.000 to specify that agencies “may apply” Part 19 (Small Business Programs) outside the United states and its outlying areas.</a:t>
            </a:r>
            <a:endParaRPr/>
          </a:p>
          <a:p>
            <a:pPr marL="2857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Source Sans Pro"/>
                <a:ea typeface="Source Sans Pro"/>
                <a:cs typeface="Source Sans Pro"/>
                <a:sym typeface="Source Sans Pro"/>
              </a:rPr>
              <a:t>If applied, participants must meet definition of small business concern</a:t>
            </a:r>
            <a:endParaRPr/>
          </a:p>
          <a:p>
            <a:pPr marL="2857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Source Sans Pro"/>
                <a:ea typeface="Source Sans Pro"/>
                <a:cs typeface="Source Sans Pro"/>
                <a:sym typeface="Source Sans Pro"/>
              </a:rPr>
              <a:t>And must submit representations</a:t>
            </a:r>
            <a:endParaRPr/>
          </a:p>
          <a:p>
            <a:pPr marL="2857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 b="1">
                <a:latin typeface="Source Sans Pro"/>
                <a:ea typeface="Source Sans Pro"/>
                <a:cs typeface="Source Sans Pro"/>
                <a:sym typeface="Source Sans Pro"/>
              </a:rPr>
              <a:t>Note:</a:t>
            </a:r>
            <a:r>
              <a:rPr lang="en-US" sz="1800">
                <a:latin typeface="Source Sans Pro"/>
                <a:ea typeface="Source Sans Pro"/>
                <a:cs typeface="Source Sans Pro"/>
                <a:sym typeface="Source Sans Pro"/>
              </a:rPr>
              <a:t> SBA definition of “Small business concern” at 13 CFR 121.105: </a:t>
            </a:r>
            <a:endParaRPr/>
          </a:p>
          <a:p>
            <a:pPr marL="97155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Source Sans Pro"/>
                <a:ea typeface="Source Sans Pro"/>
                <a:cs typeface="Source Sans Pro"/>
                <a:sym typeface="Source Sans Pro"/>
              </a:rPr>
              <a:t>“place of business located in the United States, and which operates primarily within the United States or which makes a significant contribution to the U.S. economy through payment of taxes or use of American products, materials or labor.”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Source Sans Pro"/>
                <a:ea typeface="Source Sans Pro"/>
                <a:cs typeface="Source Sans Pro"/>
                <a:sym typeface="Source Sans Pro"/>
              </a:rPr>
              <a:t>Applies bundling definition to contracts performed entirely outside the U.S. (they previously were exempted)</a:t>
            </a:r>
            <a:endParaRPr/>
          </a:p>
          <a:p>
            <a:pPr marL="2857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endParaRPr sz="1800"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857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857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857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endParaRPr sz="1800" b="0" i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9" name="Google Shape;249;p38"/>
          <p:cNvSpPr txBox="1">
            <a:spLocks noGrp="1"/>
          </p:cNvSpPr>
          <p:nvPr>
            <p:ph type="sldNum" idx="12"/>
          </p:nvPr>
        </p:nvSpPr>
        <p:spPr>
          <a:xfrm>
            <a:off x="6796510" y="464572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250" name="Google Shape;250;p38"/>
          <p:cNvSpPr txBox="1">
            <a:spLocks noGrp="1"/>
          </p:cNvSpPr>
          <p:nvPr>
            <p:ph type="subTitle" idx="2"/>
          </p:nvPr>
        </p:nvSpPr>
        <p:spPr>
          <a:xfrm>
            <a:off x="628650" y="861967"/>
            <a:ext cx="78867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87 FR 24836</a:t>
            </a:r>
            <a:endParaRPr>
              <a:solidFill>
                <a:srgbClr val="A5A5A5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9"/>
          <p:cNvSpPr txBox="1">
            <a:spLocks noGrp="1"/>
          </p:cNvSpPr>
          <p:nvPr>
            <p:ph type="title"/>
          </p:nvPr>
        </p:nvSpPr>
        <p:spPr>
          <a:xfrm>
            <a:off x="628650" y="397988"/>
            <a:ext cx="78867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FAR Final Rule: Limitations on Subcontracting</a:t>
            </a:r>
            <a:endParaRPr/>
          </a:p>
        </p:txBody>
      </p:sp>
      <p:sp>
        <p:nvSpPr>
          <p:cNvPr id="256" name="Google Shape;256;p39"/>
          <p:cNvSpPr txBox="1">
            <a:spLocks noGrp="1"/>
          </p:cNvSpPr>
          <p:nvPr>
            <p:ph type="body" idx="1"/>
          </p:nvPr>
        </p:nvSpPr>
        <p:spPr>
          <a:xfrm>
            <a:off x="628650" y="1245094"/>
            <a:ext cx="8004000" cy="3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 b="0" i="0">
                <a:latin typeface="Source Sans Pro"/>
                <a:ea typeface="Source Sans Pro"/>
                <a:cs typeface="Source Sans Pro"/>
                <a:sym typeface="Source Sans Pro"/>
              </a:rPr>
              <a:t>Applies across all small business programs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 b="0" i="0">
                <a:latin typeface="Source Sans Pro"/>
                <a:ea typeface="Source Sans Pro"/>
                <a:cs typeface="Source Sans Pro"/>
                <a:sym typeface="Source Sans Pro"/>
              </a:rPr>
              <a:t>Calculated as a percentage of the overall contract amount to be spent by the prime contractor on subcontractors.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 b="0" i="0">
                <a:latin typeface="Source Sans Pro"/>
                <a:ea typeface="Source Sans Pro"/>
                <a:cs typeface="Source Sans Pro"/>
                <a:sym typeface="Source Sans Pro"/>
              </a:rPr>
              <a:t>“</a:t>
            </a: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S</a:t>
            </a:r>
            <a:r>
              <a:rPr lang="en-US" sz="2000" b="0" i="0">
                <a:latin typeface="Source Sans Pro"/>
                <a:ea typeface="Source Sans Pro"/>
                <a:cs typeface="Source Sans Pro"/>
                <a:sym typeface="Source Sans Pro"/>
              </a:rPr>
              <a:t>imilarly situated entity”—a small business subcontractor that has the same small business program status as that which qualified the prime contractor for the prime contract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N</a:t>
            </a:r>
            <a:r>
              <a:rPr lang="en-US" sz="2000" b="0" i="0">
                <a:latin typeface="Source Sans Pro"/>
                <a:ea typeface="Source Sans Pro"/>
                <a:cs typeface="Source Sans Pro"/>
                <a:sym typeface="Source Sans Pro"/>
              </a:rPr>
              <a:t>onmanufacturer rule does not apply to small business set-asides at or below the simplified acquisition threshold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 b="0" i="0">
                <a:latin typeface="Source Sans Pro"/>
                <a:ea typeface="Source Sans Pro"/>
                <a:cs typeface="Source Sans Pro"/>
                <a:sym typeface="Source Sans Pro"/>
              </a:rPr>
              <a:t>Waivers of the nonmanufacturer rule allowed for procurements under the HUBZone Program</a:t>
            </a:r>
            <a:endParaRPr/>
          </a:p>
          <a:p>
            <a:pPr marL="28575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endParaRPr sz="2000" b="0" i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7" name="Google Shape;257;p39"/>
          <p:cNvSpPr txBox="1">
            <a:spLocks noGrp="1"/>
          </p:cNvSpPr>
          <p:nvPr>
            <p:ph type="sldNum" idx="12"/>
          </p:nvPr>
        </p:nvSpPr>
        <p:spPr>
          <a:xfrm>
            <a:off x="6796510" y="464572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258" name="Google Shape;258;p39"/>
          <p:cNvSpPr txBox="1">
            <a:spLocks noGrp="1"/>
          </p:cNvSpPr>
          <p:nvPr>
            <p:ph type="subTitle" idx="2"/>
          </p:nvPr>
        </p:nvSpPr>
        <p:spPr>
          <a:xfrm>
            <a:off x="628650" y="861967"/>
            <a:ext cx="78867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86 FR 44233</a:t>
            </a:r>
            <a:endParaRPr>
              <a:solidFill>
                <a:srgbClr val="A5A5A5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0"/>
          <p:cNvSpPr txBox="1">
            <a:spLocks noGrp="1"/>
          </p:cNvSpPr>
          <p:nvPr>
            <p:ph type="title"/>
          </p:nvPr>
        </p:nvSpPr>
        <p:spPr>
          <a:xfrm>
            <a:off x="628650" y="397988"/>
            <a:ext cx="78867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FAR Final Rule: Scope of PCR Review</a:t>
            </a:r>
            <a:endParaRPr/>
          </a:p>
        </p:txBody>
      </p:sp>
      <p:sp>
        <p:nvSpPr>
          <p:cNvPr id="264" name="Google Shape;264;p40"/>
          <p:cNvSpPr txBox="1">
            <a:spLocks noGrp="1"/>
          </p:cNvSpPr>
          <p:nvPr>
            <p:ph type="body" idx="1"/>
          </p:nvPr>
        </p:nvSpPr>
        <p:spPr>
          <a:xfrm>
            <a:off x="628650" y="1245093"/>
            <a:ext cx="7886700" cy="35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COs must provide the PCR a copy of any proposed acquisition package, at the PCR’s discretion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PCRs may recommend the set-aside or sole-source award to a small business; the breakout of discrete components, items, and requirements for competition; and ways to improve competition</a:t>
            </a:r>
            <a:endParaRPr/>
          </a:p>
          <a:p>
            <a:pPr marL="2857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endParaRPr sz="1800"/>
          </a:p>
        </p:txBody>
      </p:sp>
      <p:sp>
        <p:nvSpPr>
          <p:cNvPr id="265" name="Google Shape;265;p40"/>
          <p:cNvSpPr txBox="1">
            <a:spLocks noGrp="1"/>
          </p:cNvSpPr>
          <p:nvPr>
            <p:ph type="sldNum" idx="12"/>
          </p:nvPr>
        </p:nvSpPr>
        <p:spPr>
          <a:xfrm>
            <a:off x="6796510" y="464572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266" name="Google Shape;266;p40"/>
          <p:cNvSpPr txBox="1">
            <a:spLocks noGrp="1"/>
          </p:cNvSpPr>
          <p:nvPr>
            <p:ph type="subTitle" idx="2"/>
          </p:nvPr>
        </p:nvSpPr>
        <p:spPr>
          <a:xfrm>
            <a:off x="628650" y="861967"/>
            <a:ext cx="78867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86 FR 44247</a:t>
            </a:r>
            <a:endParaRPr>
              <a:solidFill>
                <a:srgbClr val="A5A5A5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1"/>
          <p:cNvSpPr txBox="1">
            <a:spLocks noGrp="1"/>
          </p:cNvSpPr>
          <p:nvPr>
            <p:ph type="title"/>
          </p:nvPr>
        </p:nvSpPr>
        <p:spPr>
          <a:xfrm>
            <a:off x="628650" y="397988"/>
            <a:ext cx="78867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FAR Final Rule: Good Faith in Small Business Subcontracting</a:t>
            </a:r>
            <a:endParaRPr/>
          </a:p>
        </p:txBody>
      </p:sp>
      <p:sp>
        <p:nvSpPr>
          <p:cNvPr id="272" name="Google Shape;272;p41"/>
          <p:cNvSpPr txBox="1">
            <a:spLocks noGrp="1"/>
          </p:cNvSpPr>
          <p:nvPr>
            <p:ph type="body" idx="1"/>
          </p:nvPr>
        </p:nvSpPr>
        <p:spPr>
          <a:xfrm>
            <a:off x="628650" y="1245093"/>
            <a:ext cx="7886700" cy="35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Provides examples of activities that contracting officers may consider when evaluating whether the prime contractor made a good faith effort to comply with its small business subcontracting plan.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Requires prime contractors with commercial subcontracting plans to include indirect costs, with certain exceptions, in their subcontracting goals</a:t>
            </a:r>
            <a:endParaRPr/>
          </a:p>
        </p:txBody>
      </p:sp>
      <p:sp>
        <p:nvSpPr>
          <p:cNvPr id="273" name="Google Shape;273;p41"/>
          <p:cNvSpPr txBox="1">
            <a:spLocks noGrp="1"/>
          </p:cNvSpPr>
          <p:nvPr>
            <p:ph type="sldNum" idx="12"/>
          </p:nvPr>
        </p:nvSpPr>
        <p:spPr>
          <a:xfrm>
            <a:off x="6796510" y="464572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274" name="Google Shape;274;p41"/>
          <p:cNvSpPr txBox="1">
            <a:spLocks noGrp="1"/>
          </p:cNvSpPr>
          <p:nvPr>
            <p:ph type="subTitle" idx="2"/>
          </p:nvPr>
        </p:nvSpPr>
        <p:spPr>
          <a:xfrm>
            <a:off x="628650" y="861967"/>
            <a:ext cx="78867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86 FR 44249</a:t>
            </a:r>
            <a:endParaRPr>
              <a:solidFill>
                <a:srgbClr val="A5A5A5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2"/>
          <p:cNvSpPr txBox="1">
            <a:spLocks noGrp="1"/>
          </p:cNvSpPr>
          <p:nvPr>
            <p:ph type="title"/>
          </p:nvPr>
        </p:nvSpPr>
        <p:spPr>
          <a:xfrm>
            <a:off x="628650" y="397988"/>
            <a:ext cx="78867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FAR Final Rule: Consolidation and Bundling</a:t>
            </a:r>
            <a:endParaRPr/>
          </a:p>
        </p:txBody>
      </p:sp>
      <p:sp>
        <p:nvSpPr>
          <p:cNvPr id="280" name="Google Shape;280;p42"/>
          <p:cNvSpPr txBox="1">
            <a:spLocks noGrp="1"/>
          </p:cNvSpPr>
          <p:nvPr>
            <p:ph type="body" idx="1"/>
          </p:nvPr>
        </p:nvSpPr>
        <p:spPr>
          <a:xfrm>
            <a:off x="628650" y="1245093"/>
            <a:ext cx="7886700" cy="35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Quattrocento Sans"/>
                <a:ea typeface="Quattrocento Sans"/>
                <a:cs typeface="Quattrocento Sans"/>
                <a:sym typeface="Quattrocento Sans"/>
              </a:rPr>
              <a:t>Re</a:t>
            </a:r>
            <a:r>
              <a:rPr lang="en-US" sz="2000" b="0" i="0">
                <a:latin typeface="Quattrocento Sans"/>
                <a:ea typeface="Quattrocento Sans"/>
                <a:cs typeface="Quattrocento Sans"/>
                <a:sym typeface="Quattrocento Sans"/>
              </a:rPr>
              <a:t>quires the publication on SAM.gov of a notice, no later than 7 days before the solicitation, for</a:t>
            </a:r>
            <a:endParaRPr/>
          </a:p>
          <a:p>
            <a:pPr marL="2857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 b="0" i="0">
                <a:latin typeface="Quattrocento Sans"/>
                <a:ea typeface="Quattrocento Sans"/>
                <a:cs typeface="Quattrocento Sans"/>
                <a:sym typeface="Quattrocento Sans"/>
              </a:rPr>
              <a:t>Substantial bundling, and for</a:t>
            </a:r>
            <a:endParaRPr/>
          </a:p>
          <a:p>
            <a:pPr marL="2857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Quattrocento Sans"/>
                <a:ea typeface="Quattrocento Sans"/>
                <a:cs typeface="Quattrocento Sans"/>
                <a:sym typeface="Quattrocento Sans"/>
              </a:rPr>
              <a:t>Consolidation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Quattrocento Sans"/>
                <a:ea typeface="Quattrocento Sans"/>
                <a:cs typeface="Quattrocento Sans"/>
                <a:sym typeface="Quattrocento Sans"/>
              </a:rPr>
              <a:t>Re</a:t>
            </a:r>
            <a:r>
              <a:rPr lang="en-US" sz="2000" b="0" i="0">
                <a:latin typeface="Quattrocento Sans"/>
                <a:ea typeface="Quattrocento Sans"/>
                <a:cs typeface="Quattrocento Sans"/>
                <a:sym typeface="Quattrocento Sans"/>
              </a:rPr>
              <a:t>quires the publication on SAM.gov of a determination, with the publication of the solicitation of</a:t>
            </a:r>
            <a:endParaRPr/>
          </a:p>
          <a:p>
            <a:pPr marL="2857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Quattrocento Sans"/>
                <a:ea typeface="Quattrocento Sans"/>
                <a:cs typeface="Quattrocento Sans"/>
                <a:sym typeface="Quattrocento Sans"/>
              </a:rPr>
              <a:t>The rationale for substantial bundling, or that</a:t>
            </a:r>
            <a:endParaRPr/>
          </a:p>
          <a:p>
            <a:pPr marL="2857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Quattrocento Sans"/>
                <a:ea typeface="Quattrocento Sans"/>
                <a:cs typeface="Quattrocento Sans"/>
                <a:sym typeface="Quattrocento Sans"/>
              </a:rPr>
              <a:t>Consolidation of contract requirements is necessary and justified</a:t>
            </a:r>
            <a:endParaRPr/>
          </a:p>
          <a:p>
            <a:pPr marL="285750" lvl="1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endParaRPr sz="20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8575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endParaRPr sz="2000"/>
          </a:p>
        </p:txBody>
      </p:sp>
      <p:sp>
        <p:nvSpPr>
          <p:cNvPr id="281" name="Google Shape;281;p42"/>
          <p:cNvSpPr txBox="1">
            <a:spLocks noGrp="1"/>
          </p:cNvSpPr>
          <p:nvPr>
            <p:ph type="sldNum" idx="12"/>
          </p:nvPr>
        </p:nvSpPr>
        <p:spPr>
          <a:xfrm>
            <a:off x="6796510" y="464572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282" name="Google Shape;282;p42"/>
          <p:cNvSpPr txBox="1">
            <a:spLocks noGrp="1"/>
          </p:cNvSpPr>
          <p:nvPr>
            <p:ph type="subTitle" idx="2"/>
          </p:nvPr>
        </p:nvSpPr>
        <p:spPr>
          <a:xfrm>
            <a:off x="628650" y="861967"/>
            <a:ext cx="78867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5"/>
              <a:buNone/>
            </a:pPr>
            <a:r>
              <a:rPr lang="en-US" sz="6200" u="sng">
                <a:solidFill>
                  <a:schemeClr val="hlink"/>
                </a:solidFill>
                <a:hlinkClick r:id="rId3"/>
              </a:rPr>
              <a:t>86 FR 61038</a:t>
            </a:r>
            <a:endParaRPr sz="6200" u="sng">
              <a:solidFill>
                <a:schemeClr val="hlink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5238"/>
              <a:buFont typeface="Arial"/>
              <a:buNone/>
            </a:pPr>
            <a:endParaRPr u="sng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3"/>
          <p:cNvSpPr txBox="1">
            <a:spLocks noGrp="1"/>
          </p:cNvSpPr>
          <p:nvPr>
            <p:ph type="title"/>
          </p:nvPr>
        </p:nvSpPr>
        <p:spPr>
          <a:xfrm>
            <a:off x="628650" y="397988"/>
            <a:ext cx="78867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Source Sans Pro"/>
                <a:ea typeface="Source Sans Pro"/>
                <a:cs typeface="Source Sans Pro"/>
                <a:sym typeface="Source Sans Pro"/>
              </a:rPr>
              <a:t>FAR Proposed Rule: Small Business Program Amendments</a:t>
            </a:r>
            <a:endParaRPr sz="2000" b="1"/>
          </a:p>
        </p:txBody>
      </p:sp>
      <p:sp>
        <p:nvSpPr>
          <p:cNvPr id="289" name="Google Shape;289;p43"/>
          <p:cNvSpPr txBox="1">
            <a:spLocks noGrp="1"/>
          </p:cNvSpPr>
          <p:nvPr>
            <p:ph type="body" idx="1"/>
          </p:nvPr>
        </p:nvSpPr>
        <p:spPr>
          <a:xfrm>
            <a:off x="628650" y="1255427"/>
            <a:ext cx="7996200" cy="3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Size changes</a:t>
            </a:r>
            <a:endParaRPr/>
          </a:p>
          <a:p>
            <a:pPr marL="569912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Size determined at offer on a multiple-award contract, even if price not evaluated (e.g., two-step eval)</a:t>
            </a:r>
            <a:endParaRPr/>
          </a:p>
          <a:p>
            <a:pPr marL="569912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IT value-added reseller size standard of 150 employees</a:t>
            </a:r>
            <a:endParaRPr/>
          </a:p>
          <a:p>
            <a:pPr marL="2857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Allow status protests based on ostensible subcontractor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Allow set-asides for socioeconomic programs where multiple-award contract was set aside for small business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Cannot exercise an option past 5</a:t>
            </a:r>
            <a:r>
              <a:rPr lang="en-US" sz="2000" baseline="30000">
                <a:latin typeface="Source Sans Pro"/>
                <a:ea typeface="Source Sans Pro"/>
                <a:cs typeface="Source Sans Pro"/>
                <a:sym typeface="Source Sans Pro"/>
              </a:rPr>
              <a:t>th</a:t>
            </a: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 year on an 8(a) contract if firm is no longer an 8(a) participant</a:t>
            </a:r>
            <a:endParaRPr/>
          </a:p>
          <a:p>
            <a:pPr marL="28575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endParaRPr sz="2000"/>
          </a:p>
        </p:txBody>
      </p:sp>
      <p:sp>
        <p:nvSpPr>
          <p:cNvPr id="290" name="Google Shape;290;p43"/>
          <p:cNvSpPr txBox="1">
            <a:spLocks noGrp="1"/>
          </p:cNvSpPr>
          <p:nvPr>
            <p:ph type="sldNum" idx="12"/>
          </p:nvPr>
        </p:nvSpPr>
        <p:spPr>
          <a:xfrm>
            <a:off x="6796510" y="464572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291" name="Google Shape;291;p43"/>
          <p:cNvSpPr txBox="1">
            <a:spLocks noGrp="1"/>
          </p:cNvSpPr>
          <p:nvPr>
            <p:ph type="subTitle" idx="2"/>
          </p:nvPr>
        </p:nvSpPr>
        <p:spPr>
          <a:xfrm>
            <a:off x="628650" y="847166"/>
            <a:ext cx="78867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87 FR 10327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4"/>
          <p:cNvSpPr txBox="1">
            <a:spLocks noGrp="1"/>
          </p:cNvSpPr>
          <p:nvPr>
            <p:ph type="title"/>
          </p:nvPr>
        </p:nvSpPr>
        <p:spPr>
          <a:xfrm>
            <a:off x="628650" y="397988"/>
            <a:ext cx="78867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Source Sans Pro"/>
                <a:ea typeface="Source Sans Pro"/>
                <a:cs typeface="Source Sans Pro"/>
                <a:sym typeface="Source Sans Pro"/>
              </a:rPr>
              <a:t>FAR Proposed Rule: Update of HUBZone Program</a:t>
            </a:r>
            <a:endParaRPr sz="2000" b="1"/>
          </a:p>
        </p:txBody>
      </p:sp>
      <p:sp>
        <p:nvSpPr>
          <p:cNvPr id="297" name="Google Shape;297;p44"/>
          <p:cNvSpPr txBox="1">
            <a:spLocks noGrp="1"/>
          </p:cNvSpPr>
          <p:nvPr>
            <p:ph type="sldNum" idx="12"/>
          </p:nvPr>
        </p:nvSpPr>
        <p:spPr>
          <a:xfrm>
            <a:off x="6796510" y="464572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298" name="Google Shape;298;p44"/>
          <p:cNvSpPr txBox="1">
            <a:spLocks noGrp="1"/>
          </p:cNvSpPr>
          <p:nvPr>
            <p:ph type="subTitle" idx="2"/>
          </p:nvPr>
        </p:nvSpPr>
        <p:spPr>
          <a:xfrm>
            <a:off x="628650" y="847166"/>
            <a:ext cx="78867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86 FR 31468</a:t>
            </a:r>
            <a:endParaRPr/>
          </a:p>
        </p:txBody>
      </p:sp>
      <p:sp>
        <p:nvSpPr>
          <p:cNvPr id="299" name="Google Shape;299;p44"/>
          <p:cNvSpPr txBox="1"/>
          <p:nvPr/>
        </p:nvSpPr>
        <p:spPr>
          <a:xfrm>
            <a:off x="708144" y="1182532"/>
            <a:ext cx="74253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Published June 14, 2021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Implements SBA's comprehensive revision (84 FR 65222)</a:t>
            </a:r>
            <a:endParaRPr/>
          </a:p>
          <a:p>
            <a:pPr marL="2857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Removes requirement for firm to be HUBZone qualified at both offer and award for HUBZone set-asides—instead just offer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Authorizes sole source awards under SAT </a:t>
            </a:r>
            <a:endParaRPr/>
          </a:p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Legislative Action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5"/>
          <p:cNvSpPr txBox="1">
            <a:spLocks noGrp="1"/>
          </p:cNvSpPr>
          <p:nvPr>
            <p:ph type="title"/>
          </p:nvPr>
        </p:nvSpPr>
        <p:spPr>
          <a:xfrm>
            <a:off x="628650" y="397988"/>
            <a:ext cx="78867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Source Sans Pro"/>
                <a:ea typeface="Source Sans Pro"/>
                <a:cs typeface="Source Sans Pro"/>
                <a:sym typeface="Source Sans Pro"/>
              </a:rPr>
              <a:t>FAR Proposed Rule: WOSB Certification</a:t>
            </a:r>
            <a:endParaRPr sz="2000" b="1"/>
          </a:p>
        </p:txBody>
      </p:sp>
      <p:sp>
        <p:nvSpPr>
          <p:cNvPr id="305" name="Google Shape;305;p45"/>
          <p:cNvSpPr txBox="1">
            <a:spLocks noGrp="1"/>
          </p:cNvSpPr>
          <p:nvPr>
            <p:ph type="sldNum" idx="12"/>
          </p:nvPr>
        </p:nvSpPr>
        <p:spPr>
          <a:xfrm>
            <a:off x="6796510" y="464572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306" name="Google Shape;306;p45"/>
          <p:cNvSpPr txBox="1">
            <a:spLocks noGrp="1"/>
          </p:cNvSpPr>
          <p:nvPr>
            <p:ph type="subTitle" idx="2"/>
          </p:nvPr>
        </p:nvSpPr>
        <p:spPr>
          <a:xfrm>
            <a:off x="628650" y="847166"/>
            <a:ext cx="78867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86 FR 55769</a:t>
            </a:r>
            <a:endParaRPr/>
          </a:p>
        </p:txBody>
      </p:sp>
      <p:sp>
        <p:nvSpPr>
          <p:cNvPr id="307" name="Google Shape;307;p45"/>
          <p:cNvSpPr txBox="1"/>
          <p:nvPr/>
        </p:nvSpPr>
        <p:spPr>
          <a:xfrm>
            <a:off x="708144" y="1182532"/>
            <a:ext cx="74253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Would require agencies to check SBA’s DSBS for WOSB/EDWOSB designation for WOSB/EDWOSB set-asides and sole-source awards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Firms may submit offers no WOSB/EDWOSB set-asides if certification is pending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Would remove mentions of the WOSB repository, which no longer exists</a:t>
            </a:r>
            <a:endParaRPr/>
          </a:p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6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314" name="Google Shape;314;p46"/>
          <p:cNvSpPr txBox="1">
            <a:spLocks noGrp="1"/>
          </p:cNvSpPr>
          <p:nvPr>
            <p:ph type="title" idx="4294967295"/>
          </p:nvPr>
        </p:nvSpPr>
        <p:spPr>
          <a:xfrm>
            <a:off x="0" y="1840320"/>
            <a:ext cx="9144000" cy="1325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Questions?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7"/>
          <p:cNvSpPr txBox="1">
            <a:spLocks noGrp="1"/>
          </p:cNvSpPr>
          <p:nvPr>
            <p:ph type="title" idx="4294967295"/>
          </p:nvPr>
        </p:nvSpPr>
        <p:spPr>
          <a:xfrm>
            <a:off x="0" y="1840320"/>
            <a:ext cx="9144000" cy="1325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Thank You!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629401" y="235663"/>
            <a:ext cx="86826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59A8"/>
                </a:solidFill>
              </a:rPr>
              <a:t>National Defense Authorization Act for Fiscal Year 2022</a:t>
            </a:r>
            <a:r>
              <a:rPr lang="en-US" sz="1800" b="1"/>
              <a:t>	</a:t>
            </a:r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629400" y="1246402"/>
            <a:ext cx="8040300" cy="28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latin typeface="Quattrocento Sans"/>
                <a:ea typeface="Quattrocento Sans"/>
                <a:cs typeface="Quattrocento Sans"/>
                <a:sym typeface="Quattrocento Sans"/>
              </a:rPr>
              <a:t>Sect. 861</a:t>
            </a:r>
            <a:r>
              <a:rPr lang="en-US" sz="1800">
                <a:latin typeface="Quattrocento Sans"/>
                <a:ea typeface="Quattrocento Sans"/>
                <a:cs typeface="Quattrocento Sans"/>
                <a:sym typeface="Quattrocento Sans"/>
              </a:rPr>
              <a:t> - Keeps the Miller Act threshold for bonding protection for small-business subcontractors on construction projects at its present level, instead of raising it for inflation.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latin typeface="Quattrocento Sans"/>
                <a:ea typeface="Quattrocento Sans"/>
                <a:cs typeface="Quattrocento Sans"/>
                <a:sym typeface="Quattrocento Sans"/>
              </a:rPr>
              <a:t>Sect. 863</a:t>
            </a:r>
            <a:r>
              <a:rPr lang="en-US" sz="1800">
                <a:latin typeface="Quattrocento Sans"/>
                <a:ea typeface="Quattrocento Sans"/>
                <a:cs typeface="Quattrocento Sans"/>
                <a:sym typeface="Quattrocento Sans"/>
              </a:rPr>
              <a:t> - Requires update to SAM.gov for small business status changes and notification to agencies where the firm has a pending offer, if the change would affect eligibility.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latin typeface="Quattrocento Sans"/>
                <a:ea typeface="Quattrocento Sans"/>
                <a:cs typeface="Quattrocento Sans"/>
                <a:sym typeface="Quattrocento Sans"/>
              </a:rPr>
              <a:t>Sect. 864</a:t>
            </a:r>
            <a:r>
              <a:rPr lang="en-US" sz="1800">
                <a:latin typeface="Quattrocento Sans"/>
                <a:ea typeface="Quattrocento Sans"/>
                <a:cs typeface="Quattrocento Sans"/>
                <a:sym typeface="Quattrocento Sans"/>
              </a:rPr>
              <a:t> - Gives OHA jurisdiction over HUBZone appeals.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latin typeface="Quattrocento Sans"/>
                <a:ea typeface="Quattrocento Sans"/>
                <a:cs typeface="Quattrocento Sans"/>
                <a:sym typeface="Quattrocento Sans"/>
              </a:rPr>
              <a:t>Sect. 866</a:t>
            </a:r>
            <a:r>
              <a:rPr lang="en-US" sz="1800">
                <a:latin typeface="Quattrocento Sans"/>
                <a:ea typeface="Quattrocento Sans"/>
                <a:cs typeface="Quattrocento Sans"/>
                <a:sym typeface="Quattrocento Sans"/>
              </a:rPr>
              <a:t> - Requires DoD report on CMMC effects on small business.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3" name="Google Shape;103;p19"/>
          <p:cNvSpPr txBox="1">
            <a:spLocks noGrp="1"/>
          </p:cNvSpPr>
          <p:nvPr>
            <p:ph type="sldNum" idx="12"/>
          </p:nvPr>
        </p:nvSpPr>
        <p:spPr>
          <a:xfrm>
            <a:off x="6796510" y="464572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subTitle" idx="2"/>
          </p:nvPr>
        </p:nvSpPr>
        <p:spPr>
          <a:xfrm>
            <a:off x="629401" y="785760"/>
            <a:ext cx="78867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b="0" u="sng">
                <a:solidFill>
                  <a:schemeClr val="hlink"/>
                </a:solidFill>
                <a:hlinkClick r:id="rId3"/>
              </a:rPr>
              <a:t>Pub. Law 117-81</a:t>
            </a:r>
            <a:r>
              <a:rPr lang="en-US" b="0"/>
              <a:t>, signed by the President on 12/27/21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629401" y="397988"/>
            <a:ext cx="86826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Source Sans Pro"/>
                <a:ea typeface="Source Sans Pro"/>
                <a:cs typeface="Source Sans Pro"/>
                <a:sym typeface="Source Sans Pro"/>
              </a:rPr>
              <a:t>The Price Act </a:t>
            </a:r>
            <a:endParaRPr sz="2000" b="1"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629401" y="1452966"/>
            <a:ext cx="8040300" cy="36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Quattrocento Sans"/>
                <a:ea typeface="Quattrocento Sans"/>
                <a:cs typeface="Quattrocento Sans"/>
                <a:sym typeface="Quattrocento Sans"/>
              </a:rPr>
              <a:t>DHS operates a Procurement Innovation Lab aimed at experimenting with innovative acquisition techniques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Quattrocento Sans"/>
                <a:ea typeface="Quattrocento Sans"/>
                <a:cs typeface="Quattrocento Sans"/>
                <a:sym typeface="Quattrocento Sans"/>
              </a:rPr>
              <a:t>Directs DHS to issue an annual report on innovative procurement techniques, including those used to meet small-business goals.</a:t>
            </a:r>
            <a:endParaRPr/>
          </a:p>
          <a:p>
            <a:pPr marL="2857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Quattrocento Sans"/>
                <a:ea typeface="Quattrocento Sans"/>
                <a:cs typeface="Quattrocento Sans"/>
                <a:sym typeface="Quattrocento Sans"/>
              </a:rPr>
              <a:t>Sunsets after 3 years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Quattrocento Sans"/>
                <a:ea typeface="Quattrocento Sans"/>
                <a:cs typeface="Quattrocento Sans"/>
                <a:sym typeface="Quattrocento Sans"/>
              </a:rPr>
              <a:t>Requires OMB to convene the CAO Council to examine best practices in acquisition innovation, including in contracting with small businesses</a:t>
            </a:r>
            <a:endParaRPr/>
          </a:p>
          <a:p>
            <a:pPr marL="2857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Quattrocento Sans"/>
                <a:ea typeface="Quattrocento Sans"/>
                <a:cs typeface="Quattrocento Sans"/>
                <a:sym typeface="Quattrocento Sans"/>
              </a:rPr>
              <a:t>CAO Council may form a working group to address</a:t>
            </a:r>
            <a:endParaRPr/>
          </a:p>
          <a:p>
            <a:pPr marL="2857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Quattrocento Sans"/>
                <a:ea typeface="Quattrocento Sans"/>
                <a:cs typeface="Quattrocento Sans"/>
                <a:sym typeface="Quattrocento Sans"/>
              </a:rPr>
              <a:t>CAO Council (or the working group) must issue a report on innovative acquisition techniques that lead to meeting or exceeding small-business goals</a:t>
            </a:r>
            <a:endParaRPr sz="1800" b="0" i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1" name="Google Shape;111;p20"/>
          <p:cNvSpPr txBox="1">
            <a:spLocks noGrp="1"/>
          </p:cNvSpPr>
          <p:nvPr>
            <p:ph type="sldNum" idx="12"/>
          </p:nvPr>
        </p:nvSpPr>
        <p:spPr>
          <a:xfrm>
            <a:off x="6796510" y="464572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subTitle" idx="2"/>
          </p:nvPr>
        </p:nvSpPr>
        <p:spPr>
          <a:xfrm>
            <a:off x="629401" y="785760"/>
            <a:ext cx="78867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1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Promoting Rigorous and Innovative Cost Efficiencies for Federal Procurement and Acquisitions Act of 2021</a:t>
            </a:r>
            <a:br>
              <a:rPr lang="en-US" sz="1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b="0" u="sng">
                <a:solidFill>
                  <a:schemeClr val="hlink"/>
                </a:solidFill>
                <a:hlinkClick r:id="rId3"/>
              </a:rPr>
              <a:t>Pub. Law 117-88</a:t>
            </a:r>
            <a:r>
              <a:rPr lang="en-US" b="0"/>
              <a:t>, signed by the President on 2/22/22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Executive Action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629401" y="397988"/>
            <a:ext cx="86826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OMB Memorandum: Advancing Equity in Procurement</a:t>
            </a:r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506700" y="1248663"/>
            <a:ext cx="8347200" cy="29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AutoNum type="arabicPeriod"/>
            </a:pPr>
            <a:r>
              <a:rPr lang="en-US" sz="1600">
                <a:latin typeface="Quattrocento Sans"/>
                <a:ea typeface="Quattrocento Sans"/>
                <a:cs typeface="Quattrocento Sans"/>
                <a:sym typeface="Quattrocento Sans"/>
              </a:rPr>
              <a:t>Raises governmentwide SDB contracting goal to 11% for FY22, on the way to 15% by 2025.</a:t>
            </a:r>
            <a:endParaRPr/>
          </a:p>
          <a:p>
            <a:pPr marL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AutoNum type="arabicPeriod"/>
            </a:pPr>
            <a:r>
              <a:rPr lang="en-US" sz="1600">
                <a:latin typeface="Quattrocento Sans"/>
                <a:ea typeface="Quattrocento Sans"/>
                <a:cs typeface="Quattrocento Sans"/>
                <a:sym typeface="Quattrocento Sans"/>
              </a:rPr>
              <a:t>Implements major changes to Category Management.</a:t>
            </a:r>
            <a:endParaRPr/>
          </a:p>
          <a:p>
            <a:pPr marL="600075" lvl="1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AutoNum type="alphaUcPeriod"/>
            </a:pPr>
            <a:r>
              <a:rPr lang="en-US" sz="1600">
                <a:latin typeface="Quattrocento Sans"/>
                <a:ea typeface="Quattrocento Sans"/>
                <a:cs typeface="Quattrocento Sans"/>
                <a:sym typeface="Quattrocento Sans"/>
              </a:rPr>
              <a:t>automatic Tier 2 credit for socioeconomic small businesses (SDB, WOSB, HUBZone, SDVOSB)</a:t>
            </a:r>
            <a:endParaRPr/>
          </a:p>
          <a:p>
            <a:pPr marL="600075" lvl="1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AutoNum type="alphaUcPeriod"/>
            </a:pPr>
            <a:r>
              <a:rPr lang="en-US" sz="1600">
                <a:latin typeface="Quattrocento Sans"/>
                <a:ea typeface="Quattrocento Sans"/>
                <a:cs typeface="Quattrocento Sans"/>
                <a:sym typeface="Quattrocento Sans"/>
              </a:rPr>
              <a:t>reinforced importance of small-business goal achievements</a:t>
            </a:r>
            <a:endParaRPr/>
          </a:p>
          <a:p>
            <a:pPr marL="600075" lvl="1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AutoNum type="alphaUcPeriod"/>
            </a:pPr>
            <a:r>
              <a:rPr lang="en-US" sz="1600">
                <a:latin typeface="Quattrocento Sans"/>
                <a:ea typeface="Quattrocento Sans"/>
                <a:cs typeface="Quattrocento Sans"/>
                <a:sym typeface="Quattrocento Sans"/>
              </a:rPr>
              <a:t>making SBA and Dept. of Commerce voting members on the Category Management Leadership Council.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AutoNum type="arabicPeriod"/>
            </a:pPr>
            <a:r>
              <a:rPr lang="en-US" sz="1600">
                <a:latin typeface="Quattrocento Sans"/>
                <a:ea typeface="Quattrocento Sans"/>
                <a:cs typeface="Quattrocento Sans"/>
                <a:sym typeface="Quattrocento Sans"/>
              </a:rPr>
              <a:t>Seeks to increase new entrants and reverse the decline in the small business supplier base.</a:t>
            </a:r>
            <a:endParaRPr/>
          </a:p>
          <a:p>
            <a:pPr marL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AutoNum type="arabicPeriod"/>
            </a:pPr>
            <a:r>
              <a:rPr lang="en-US" sz="1600">
                <a:latin typeface="Quattrocento Sans"/>
                <a:ea typeface="Quattrocento Sans"/>
                <a:cs typeface="Quattrocento Sans"/>
                <a:sym typeface="Quattrocento Sans"/>
              </a:rPr>
              <a:t>Makes Federal senior managers accountable for small business contracting goals.</a:t>
            </a:r>
            <a:endParaRPr/>
          </a:p>
          <a:p>
            <a:pPr marL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AutoNum type="arabicPeriod"/>
            </a:pPr>
            <a:r>
              <a:rPr lang="en-US" sz="1600">
                <a:latin typeface="Quattrocento Sans"/>
                <a:ea typeface="Quattrocento Sans"/>
                <a:cs typeface="Quattrocento Sans"/>
                <a:sym typeface="Quattrocento Sans"/>
              </a:rPr>
              <a:t>Ensures OSDBUs have access to senior leadership</a:t>
            </a:r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sldNum" idx="12"/>
          </p:nvPr>
        </p:nvSpPr>
        <p:spPr>
          <a:xfrm>
            <a:off x="6796510" y="464572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subTitle" idx="2"/>
          </p:nvPr>
        </p:nvSpPr>
        <p:spPr>
          <a:xfrm>
            <a:off x="1649009" y="818231"/>
            <a:ext cx="78867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M-22-03</a:t>
            </a:r>
            <a:r>
              <a:rPr lang="en-US"/>
              <a:t>, Dec. 2, 2021 – implementing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Executive Order 13985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629401" y="229088"/>
            <a:ext cx="86826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SBA Disaggregated Data Release</a:t>
            </a:r>
            <a:r>
              <a:rPr lang="en-US" b="1"/>
              <a:t>	</a:t>
            </a:r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sldNum" idx="12"/>
          </p:nvPr>
        </p:nvSpPr>
        <p:spPr>
          <a:xfrm>
            <a:off x="6796510" y="464572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ubTitle" idx="2"/>
          </p:nvPr>
        </p:nvSpPr>
        <p:spPr>
          <a:xfrm>
            <a:off x="628651" y="701035"/>
            <a:ext cx="78867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SBA.gov</a:t>
            </a:r>
            <a:r>
              <a:rPr lang="en-US"/>
              <a:t> – as discussed on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whitehouse.gov</a:t>
            </a:r>
            <a:r>
              <a:rPr lang="en-US"/>
              <a:t> and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analyzed by CEA</a:t>
            </a:r>
            <a:endParaRPr/>
          </a:p>
        </p:txBody>
      </p:sp>
      <p:pic>
        <p:nvPicPr>
          <p:cNvPr id="133" name="Google Shape;133;p23" descr="Pie chart showing FY 2020 federal contracting by race and business size (see data summary below for details).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627899" y="1046786"/>
            <a:ext cx="5996400" cy="389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Recent SBA and FAR Regulatory Action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2123</Words>
  <Application>Microsoft Office PowerPoint</Application>
  <PresentationFormat>On-screen Show (16:9)</PresentationFormat>
  <Paragraphs>228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Open Sans</vt:lpstr>
      <vt:lpstr>Roboto</vt:lpstr>
      <vt:lpstr>Source Sans Pro</vt:lpstr>
      <vt:lpstr>Calibri</vt:lpstr>
      <vt:lpstr>Arial</vt:lpstr>
      <vt:lpstr>Quattrocento Sans</vt:lpstr>
      <vt:lpstr>Blank Presentation</vt:lpstr>
      <vt:lpstr>Small Business Works 2022: Navigating Equity in Procurement</vt:lpstr>
      <vt:lpstr>Legislative and Regulatory Updates</vt:lpstr>
      <vt:lpstr>Legislative Action</vt:lpstr>
      <vt:lpstr>National Defense Authorization Act for Fiscal Year 2022 </vt:lpstr>
      <vt:lpstr>The Price Act </vt:lpstr>
      <vt:lpstr>Executive Action</vt:lpstr>
      <vt:lpstr>OMB Memorandum: Advancing Equity in Procurement</vt:lpstr>
      <vt:lpstr>SBA Disaggregated Data Release </vt:lpstr>
      <vt:lpstr>Recent SBA and FAR Regulatory Action</vt:lpstr>
      <vt:lpstr>Final Rules (4): Revised Monetary Based Size Standards</vt:lpstr>
      <vt:lpstr>SBA Final Rule: Calculation of Employee-Based Size Standards</vt:lpstr>
      <vt:lpstr>SBA Proposed Rule: Manufacturing and Employee-Based Size Standards</vt:lpstr>
      <vt:lpstr>SBA Proposed Rule: Adoption of 2022 NAICS for Size Standards</vt:lpstr>
      <vt:lpstr>Direct Final Rule: Definition of Surviving Spouse/Change to Sole-Source Thresholds</vt:lpstr>
      <vt:lpstr>Proposed Rule: Veteran-Owned, Service-Disabled Veteran-Owned Certification</vt:lpstr>
      <vt:lpstr>Direct Final Rule: HUBZone Governor-Designated Covered Areas</vt:lpstr>
      <vt:lpstr>Direct Final Rule: Extending HUBZone Map Freeze</vt:lpstr>
      <vt:lpstr>HUBZone: New Qualified Non-Metropolitan Counties</vt:lpstr>
      <vt:lpstr>SBA Proposed Rule: Past Performance Ratings for  JV members and Subcontractors</vt:lpstr>
      <vt:lpstr>Nonmanufacturer Rule Class Waiver: Dental Equipment</vt:lpstr>
      <vt:lpstr>Nonmanufacturer Rule Class Waivers: Terminations</vt:lpstr>
      <vt:lpstr>Notice of new WOSB Program NAICS Codes</vt:lpstr>
      <vt:lpstr>FAR Final Rule: Small Business Programs Overseas</vt:lpstr>
      <vt:lpstr>FAR Final Rule: Limitations on Subcontracting</vt:lpstr>
      <vt:lpstr>FAR Final Rule: Scope of PCR Review</vt:lpstr>
      <vt:lpstr>FAR Final Rule: Good Faith in Small Business Subcontracting</vt:lpstr>
      <vt:lpstr>FAR Final Rule: Consolidation and Bundling</vt:lpstr>
      <vt:lpstr>FAR Proposed Rule: Small Business Program Amendments</vt:lpstr>
      <vt:lpstr>FAR Proposed Rule: Update of HUBZone Program</vt:lpstr>
      <vt:lpstr>FAR Proposed Rule: WOSB Certification</vt:lpstr>
      <vt:lpstr>Questions?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Business Works 2022: Navigating Equity in Procurement</dc:title>
  <cp:lastModifiedBy>YolandaGJohnson</cp:lastModifiedBy>
  <cp:revision>1</cp:revision>
  <dcterms:modified xsi:type="dcterms:W3CDTF">2022-07-27T19:34:17Z</dcterms:modified>
</cp:coreProperties>
</file>