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comments/comment1.xml" ContentType="application/vnd.openxmlformats-officedocument.presentationml.comments+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59" r:id="rId1"/>
  </p:sldMasterIdLst>
  <p:notesMasterIdLst>
    <p:notesMasterId r:id="rId2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Lst>
  <p:sldSz cx="9144000" cy="5143500" type="screen16x9"/>
  <p:notesSz cx="6858000" cy="9144000"/>
  <p:embeddedFontLst>
    <p:embeddedFont>
      <p:font typeface="Helvetica Neue" panose="020B0604020202020204" charset="0"/>
      <p:regular r:id="rId29"/>
      <p:bold r:id="rId30"/>
      <p:italic r:id="rId31"/>
      <p:boldItalic r:id="rId32"/>
    </p:embeddedFont>
    <p:embeddedFont>
      <p:font typeface="Roboto" panose="02000000000000000000" pitchFamily="2" charset="0"/>
      <p:regular r:id="rId33"/>
      <p:bold r:id="rId34"/>
      <p:italic r:id="rId35"/>
      <p:boldItalic r:id="rId36"/>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756">
          <p15:clr>
            <a:srgbClr val="000000"/>
          </p15:clr>
        </p15:guide>
        <p15:guide id="2" pos="5328">
          <p15:clr>
            <a:srgbClr val="000000"/>
          </p15:clr>
        </p15:guide>
        <p15:guide id="3" orient="horz" pos="606">
          <p15:clr>
            <a:srgbClr val="9AA0A6"/>
          </p15:clr>
        </p15:guide>
        <p15:guide id="4" orient="horz" pos="540">
          <p15:clr>
            <a:srgbClr val="9AA0A6"/>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riani Brown - ZCRC" initials="" lastIdx="1" clrIdx="0"/>
  <p:cmAuthor id="1" name="Jacqueline Baker - ZCRC" initials="" lastIdx="2" clrIdx="1"/>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2" autoAdjust="0"/>
    <p:restoredTop sz="94947" autoAdjust="0"/>
  </p:normalViewPr>
  <p:slideViewPr>
    <p:cSldViewPr snapToGrid="0">
      <p:cViewPr varScale="1">
        <p:scale>
          <a:sx n="143" d="100"/>
          <a:sy n="143" d="100"/>
        </p:scale>
        <p:origin x="684" y="114"/>
      </p:cViewPr>
      <p:guideLst>
        <p:guide orient="horz" pos="756"/>
        <p:guide pos="5328"/>
        <p:guide orient="horz" pos="606"/>
        <p:guide orient="horz" pos="540"/>
      </p:guideLst>
    </p:cSldViewPr>
  </p:slideViewPr>
  <p:outlineViewPr>
    <p:cViewPr>
      <p:scale>
        <a:sx n="33" d="100"/>
        <a:sy n="33" d="100"/>
      </p:scale>
      <p:origin x="0" y="-210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font" Target="fonts/font6.fntdata"/><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font" Target="fonts/font1.fntdata"/><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font" Target="fonts/font4.fntdata"/><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36" Type="http://schemas.openxmlformats.org/officeDocument/2006/relationships/font" Target="fonts/font8.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font" Target="fonts/font3.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font" Target="fonts/font2.fntdata"/><Relationship Id="rId35" Type="http://schemas.openxmlformats.org/officeDocument/2006/relationships/font" Target="fonts/font7.fntdata"/><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font" Target="fonts/font5.fntdata"/><Relationship Id="rId38" Type="http://schemas.openxmlformats.org/officeDocument/2006/relationships/presProps" Target="pres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3-08-01T18:54:16.094" idx="2">
    <p:pos x="82" y="456"/>
    <p:text>insert "and" quality</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886200" y="0"/>
            <a:ext cx="2971800" cy="457200"/>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6" name="Google Shape;6;n"/>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36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L="914400" marR="0" lvl="1" indent="-228600" algn="l" rtl="0">
              <a:lnSpc>
                <a:spcPct val="100000"/>
              </a:lnSpc>
              <a:spcBef>
                <a:spcPts val="36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2pPr>
            <a:lvl3pPr marL="1371600" marR="0" lvl="2" indent="-228600" algn="l" rtl="0">
              <a:lnSpc>
                <a:spcPct val="100000"/>
              </a:lnSpc>
              <a:spcBef>
                <a:spcPts val="36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3pPr>
            <a:lvl4pPr marL="1828800" marR="0" lvl="3" indent="-228600" algn="l" rtl="0">
              <a:lnSpc>
                <a:spcPct val="100000"/>
              </a:lnSpc>
              <a:spcBef>
                <a:spcPts val="36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4pPr>
            <a:lvl5pPr marL="2286000" marR="0" lvl="4" indent="-228600" algn="l" rtl="0">
              <a:lnSpc>
                <a:spcPct val="100000"/>
              </a:lnSpc>
              <a:spcBef>
                <a:spcPts val="36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6800"/>
            <a:ext cx="2971800" cy="457200"/>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886200" y="8686800"/>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chemeClr val="dk1"/>
                </a:solidFill>
                <a:latin typeface="Arial"/>
                <a:ea typeface="Arial"/>
                <a:cs typeface="Arial"/>
                <a:sym typeface="Arial"/>
              </a:rPr>
              <a:t>‹#›</a:t>
            </a:fld>
            <a:endParaRPr sz="1200" b="0" i="0" u="none" strike="noStrike" cap="none">
              <a:solidFill>
                <a:schemeClr val="dk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p1:notes"/>
          <p:cNvSpPr txBox="1">
            <a:spLocks noGrp="1"/>
          </p:cNvSpPr>
          <p:nvPr>
            <p:ph type="sldNum" idx="12"/>
          </p:nvPr>
        </p:nvSpPr>
        <p:spPr>
          <a:xfrm>
            <a:off x="3886200" y="8686800"/>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SzPts val="1200"/>
              <a:buNone/>
            </a:pPr>
            <a:fld id="{00000000-1234-1234-1234-123412341234}" type="slidenum">
              <a:rPr lang="en-US" sz="1200" b="0" i="0" u="none" strike="noStrike" cap="none">
                <a:solidFill>
                  <a:schemeClr val="dk1"/>
                </a:solidFill>
                <a:latin typeface="Arial"/>
                <a:ea typeface="Arial"/>
                <a:cs typeface="Arial"/>
                <a:sym typeface="Arial"/>
              </a:rPr>
              <a:t>1</a:t>
            </a:fld>
            <a:endParaRPr sz="1200" b="0" i="0" u="none" strike="noStrike" cap="none">
              <a:solidFill>
                <a:schemeClr val="dk1"/>
              </a:solidFill>
              <a:latin typeface="Arial"/>
              <a:ea typeface="Arial"/>
              <a:cs typeface="Arial"/>
              <a:sym typeface="Arial"/>
            </a:endParaRPr>
          </a:p>
        </p:txBody>
      </p:sp>
      <p:sp>
        <p:nvSpPr>
          <p:cNvPr id="64" name="Google Shape;64;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65" name="Google Shape;65;p1: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SzPts val="1400"/>
              <a:buNone/>
            </a:pPr>
            <a:endParaRPr sz="12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Google Shape;120;p10:notes"/>
          <p:cNvSpPr txBox="1">
            <a:spLocks noGrp="1"/>
          </p:cNvSpPr>
          <p:nvPr>
            <p:ph type="body" idx="1"/>
          </p:nvPr>
        </p:nvSpPr>
        <p:spPr>
          <a:xfrm>
            <a:off x="914400" y="4343400"/>
            <a:ext cx="50292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360"/>
              </a:spcBef>
              <a:spcAft>
                <a:spcPts val="0"/>
              </a:spcAft>
              <a:buSzPts val="1400"/>
              <a:buNone/>
            </a:pPr>
            <a:endParaRPr/>
          </a:p>
        </p:txBody>
      </p:sp>
      <p:sp>
        <p:nvSpPr>
          <p:cNvPr id="121" name="Google Shape;121;p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
            <a:headEnd type="none" w="sm" len="sm"/>
            <a:tailEnd type="none" w="sm" len="sm"/>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p11:notes"/>
          <p:cNvSpPr txBox="1">
            <a:spLocks noGrp="1"/>
          </p:cNvSpPr>
          <p:nvPr>
            <p:ph type="body" idx="1"/>
          </p:nvPr>
        </p:nvSpPr>
        <p:spPr>
          <a:xfrm>
            <a:off x="914400" y="4343400"/>
            <a:ext cx="50292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360"/>
              </a:spcBef>
              <a:spcAft>
                <a:spcPts val="0"/>
              </a:spcAft>
              <a:buSzPts val="1400"/>
              <a:buNone/>
            </a:pPr>
            <a:endParaRPr/>
          </a:p>
        </p:txBody>
      </p:sp>
      <p:sp>
        <p:nvSpPr>
          <p:cNvPr id="127" name="Google Shape;127;p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
            <a:headEnd type="none" w="sm" len="sm"/>
            <a:tailEnd type="none" w="sm" len="sm"/>
          </a:ln>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Google Shape;132;p12:notes"/>
          <p:cNvSpPr txBox="1">
            <a:spLocks noGrp="1"/>
          </p:cNvSpPr>
          <p:nvPr>
            <p:ph type="body" idx="1"/>
          </p:nvPr>
        </p:nvSpPr>
        <p:spPr>
          <a:xfrm>
            <a:off x="914400" y="4343400"/>
            <a:ext cx="50292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360"/>
              </a:spcBef>
              <a:spcAft>
                <a:spcPts val="0"/>
              </a:spcAft>
              <a:buSzPts val="1400"/>
              <a:buNone/>
            </a:pPr>
            <a:endParaRPr/>
          </a:p>
        </p:txBody>
      </p:sp>
      <p:sp>
        <p:nvSpPr>
          <p:cNvPr id="133" name="Google Shape;133;p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
            <a:headEnd type="none" w="sm" len="sm"/>
            <a:tailEnd type="none" w="sm" len="sm"/>
          </a:ln>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Google Shape;138;p13:notes"/>
          <p:cNvSpPr txBox="1">
            <a:spLocks noGrp="1"/>
          </p:cNvSpPr>
          <p:nvPr>
            <p:ph type="body" idx="1"/>
          </p:nvPr>
        </p:nvSpPr>
        <p:spPr>
          <a:xfrm>
            <a:off x="914400" y="4343400"/>
            <a:ext cx="50292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360"/>
              </a:spcBef>
              <a:spcAft>
                <a:spcPts val="0"/>
              </a:spcAft>
              <a:buSzPts val="1400"/>
              <a:buNone/>
            </a:pPr>
            <a:endParaRPr/>
          </a:p>
        </p:txBody>
      </p:sp>
      <p:sp>
        <p:nvSpPr>
          <p:cNvPr id="139" name="Google Shape;139;p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
            <a:headEnd type="none" w="sm" len="sm"/>
            <a:tailEnd type="none" w="sm" len="sm"/>
          </a:ln>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Google Shape;144;p14:notes"/>
          <p:cNvSpPr txBox="1">
            <a:spLocks noGrp="1"/>
          </p:cNvSpPr>
          <p:nvPr>
            <p:ph type="body" idx="1"/>
          </p:nvPr>
        </p:nvSpPr>
        <p:spPr>
          <a:xfrm>
            <a:off x="914400" y="4343400"/>
            <a:ext cx="50292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360"/>
              </a:spcBef>
              <a:spcAft>
                <a:spcPts val="0"/>
              </a:spcAft>
              <a:buSzPts val="1400"/>
              <a:buNone/>
            </a:pPr>
            <a:endParaRPr/>
          </a:p>
        </p:txBody>
      </p:sp>
      <p:sp>
        <p:nvSpPr>
          <p:cNvPr id="145" name="Google Shape;145;p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
            <a:headEnd type="none" w="sm" len="sm"/>
            <a:tailEnd type="none" w="sm" len="sm"/>
          </a:ln>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Google Shape;150;p15:notes"/>
          <p:cNvSpPr txBox="1">
            <a:spLocks noGrp="1"/>
          </p:cNvSpPr>
          <p:nvPr>
            <p:ph type="body" idx="1"/>
          </p:nvPr>
        </p:nvSpPr>
        <p:spPr>
          <a:xfrm>
            <a:off x="914400" y="4343400"/>
            <a:ext cx="50292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360"/>
              </a:spcBef>
              <a:spcAft>
                <a:spcPts val="0"/>
              </a:spcAft>
              <a:buSzPts val="1400"/>
              <a:buNone/>
            </a:pPr>
            <a:endParaRPr/>
          </a:p>
        </p:txBody>
      </p:sp>
      <p:sp>
        <p:nvSpPr>
          <p:cNvPr id="151" name="Google Shape;151;p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
            <a:headEnd type="none" w="sm" len="sm"/>
            <a:tailEnd type="none" w="sm" len="sm"/>
          </a:ln>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Google Shape;156;p16:notes"/>
          <p:cNvSpPr txBox="1">
            <a:spLocks noGrp="1"/>
          </p:cNvSpPr>
          <p:nvPr>
            <p:ph type="body" idx="1"/>
          </p:nvPr>
        </p:nvSpPr>
        <p:spPr>
          <a:xfrm>
            <a:off x="914400" y="4343400"/>
            <a:ext cx="50292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360"/>
              </a:spcBef>
              <a:spcAft>
                <a:spcPts val="0"/>
              </a:spcAft>
              <a:buSzPts val="1400"/>
              <a:buNone/>
            </a:pPr>
            <a:endParaRPr/>
          </a:p>
        </p:txBody>
      </p:sp>
      <p:sp>
        <p:nvSpPr>
          <p:cNvPr id="157" name="Google Shape;157;p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
            <a:headEnd type="none" w="sm" len="sm"/>
            <a:tailEnd type="none" w="sm" len="sm"/>
          </a:ln>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1"/>
        <p:cNvGrpSpPr/>
        <p:nvPr/>
      </p:nvGrpSpPr>
      <p:grpSpPr>
        <a:xfrm>
          <a:off x="0" y="0"/>
          <a:ext cx="0" cy="0"/>
          <a:chOff x="0" y="0"/>
          <a:chExt cx="0" cy="0"/>
        </a:xfrm>
      </p:grpSpPr>
      <p:sp>
        <p:nvSpPr>
          <p:cNvPr id="162" name="Google Shape;162;p17:notes"/>
          <p:cNvSpPr txBox="1">
            <a:spLocks noGrp="1"/>
          </p:cNvSpPr>
          <p:nvPr>
            <p:ph type="body" idx="1"/>
          </p:nvPr>
        </p:nvSpPr>
        <p:spPr>
          <a:xfrm>
            <a:off x="685801"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10000"/>
              </a:lnSpc>
              <a:spcBef>
                <a:spcPts val="0"/>
              </a:spcBef>
              <a:spcAft>
                <a:spcPts val="0"/>
              </a:spcAft>
              <a:buClr>
                <a:schemeClr val="dk1"/>
              </a:buClr>
              <a:buSzPts val="1100"/>
              <a:buFont typeface="Arial"/>
              <a:buNone/>
            </a:pPr>
            <a:r>
              <a:rPr lang="en-US" sz="1300" b="1">
                <a:solidFill>
                  <a:srgbClr val="454540"/>
                </a:solidFill>
                <a:highlight>
                  <a:srgbClr val="FFFFFF"/>
                </a:highlight>
                <a:latin typeface="Helvetica Neue"/>
                <a:ea typeface="Helvetica Neue"/>
                <a:cs typeface="Helvetica Neue"/>
                <a:sym typeface="Helvetica Neue"/>
              </a:rPr>
              <a:t>What is SAM.gov?</a:t>
            </a:r>
            <a:endParaRPr sz="1300" b="1">
              <a:solidFill>
                <a:srgbClr val="454540"/>
              </a:solidFill>
              <a:highlight>
                <a:srgbClr val="FFFFFF"/>
              </a:highlight>
              <a:latin typeface="Helvetica Neue"/>
              <a:ea typeface="Helvetica Neue"/>
              <a:cs typeface="Helvetica Neue"/>
              <a:sym typeface="Helvetica Neue"/>
            </a:endParaRPr>
          </a:p>
          <a:p>
            <a:pPr marL="0" lvl="0" indent="0" algn="l" rtl="0">
              <a:lnSpc>
                <a:spcPct val="130000"/>
              </a:lnSpc>
              <a:spcBef>
                <a:spcPts val="400"/>
              </a:spcBef>
              <a:spcAft>
                <a:spcPts val="0"/>
              </a:spcAft>
              <a:buClr>
                <a:schemeClr val="dk1"/>
              </a:buClr>
              <a:buSzPts val="1100"/>
              <a:buFont typeface="Arial"/>
              <a:buNone/>
            </a:pPr>
            <a:r>
              <a:rPr lang="en-US" sz="1200">
                <a:solidFill>
                  <a:srgbClr val="454540"/>
                </a:solidFill>
                <a:highlight>
                  <a:srgbClr val="FFFFFF"/>
                </a:highlight>
                <a:latin typeface="Helvetica Neue"/>
                <a:ea typeface="Helvetica Neue"/>
                <a:cs typeface="Helvetica Neue"/>
                <a:sym typeface="Helvetica Neue"/>
              </a:rPr>
              <a:t>The System for Award Management (SAM.gov) is an official website of the U.S. Government. There is no cost to use SAM.gov. You can use this site to:</a:t>
            </a:r>
            <a:endParaRPr sz="1200">
              <a:solidFill>
                <a:srgbClr val="454540"/>
              </a:solidFill>
              <a:highlight>
                <a:srgbClr val="FFFFFF"/>
              </a:highlight>
              <a:latin typeface="Helvetica Neue"/>
              <a:ea typeface="Helvetica Neue"/>
              <a:cs typeface="Helvetica Neue"/>
              <a:sym typeface="Helvetica Neue"/>
            </a:endParaRPr>
          </a:p>
          <a:p>
            <a:pPr marL="457200" lvl="0" indent="-304800" algn="l" rtl="0">
              <a:lnSpc>
                <a:spcPct val="130000"/>
              </a:lnSpc>
              <a:spcBef>
                <a:spcPts val="1200"/>
              </a:spcBef>
              <a:spcAft>
                <a:spcPts val="0"/>
              </a:spcAft>
              <a:buClr>
                <a:srgbClr val="2E2E2A"/>
              </a:buClr>
              <a:buSzPts val="1200"/>
              <a:buFont typeface="Helvetica Neue"/>
              <a:buChar char="●"/>
            </a:pPr>
            <a:r>
              <a:rPr lang="en-US" sz="1200">
                <a:solidFill>
                  <a:srgbClr val="2E2E2A"/>
                </a:solidFill>
                <a:highlight>
                  <a:srgbClr val="FFFFFF"/>
                </a:highlight>
                <a:latin typeface="Helvetica Neue"/>
                <a:ea typeface="Helvetica Neue"/>
                <a:cs typeface="Helvetica Neue"/>
                <a:sym typeface="Helvetica Neue"/>
              </a:rPr>
              <a:t>Register to do business with the U.S. Government</a:t>
            </a:r>
            <a:endParaRPr sz="1200">
              <a:solidFill>
                <a:srgbClr val="2E2E2A"/>
              </a:solidFill>
              <a:highlight>
                <a:srgbClr val="FFFFFF"/>
              </a:highlight>
              <a:latin typeface="Helvetica Neue"/>
              <a:ea typeface="Helvetica Neue"/>
              <a:cs typeface="Helvetica Neue"/>
              <a:sym typeface="Helvetica Neue"/>
            </a:endParaRPr>
          </a:p>
          <a:p>
            <a:pPr marL="457200" lvl="0" indent="-304800" algn="l" rtl="0">
              <a:lnSpc>
                <a:spcPct val="130000"/>
              </a:lnSpc>
              <a:spcBef>
                <a:spcPts val="0"/>
              </a:spcBef>
              <a:spcAft>
                <a:spcPts val="0"/>
              </a:spcAft>
              <a:buClr>
                <a:srgbClr val="2E2E2A"/>
              </a:buClr>
              <a:buSzPts val="1200"/>
              <a:buFont typeface="Helvetica Neue"/>
              <a:buChar char="●"/>
            </a:pPr>
            <a:r>
              <a:rPr lang="en-US" sz="1200">
                <a:solidFill>
                  <a:srgbClr val="2E2E2A"/>
                </a:solidFill>
                <a:highlight>
                  <a:srgbClr val="FFFFFF"/>
                </a:highlight>
                <a:latin typeface="Helvetica Neue"/>
                <a:ea typeface="Helvetica Neue"/>
                <a:cs typeface="Helvetica Neue"/>
                <a:sym typeface="Helvetica Neue"/>
              </a:rPr>
              <a:t>Update, renew, or check the status of your entity registration</a:t>
            </a:r>
            <a:endParaRPr sz="1200">
              <a:solidFill>
                <a:srgbClr val="2E2E2A"/>
              </a:solidFill>
              <a:highlight>
                <a:srgbClr val="FFFFFF"/>
              </a:highlight>
              <a:latin typeface="Helvetica Neue"/>
              <a:ea typeface="Helvetica Neue"/>
              <a:cs typeface="Helvetica Neue"/>
              <a:sym typeface="Helvetica Neue"/>
            </a:endParaRPr>
          </a:p>
          <a:p>
            <a:pPr marL="457200" lvl="0" indent="-304800" algn="l" rtl="0">
              <a:lnSpc>
                <a:spcPct val="130000"/>
              </a:lnSpc>
              <a:spcBef>
                <a:spcPts val="0"/>
              </a:spcBef>
              <a:spcAft>
                <a:spcPts val="0"/>
              </a:spcAft>
              <a:buClr>
                <a:srgbClr val="2E2E2A"/>
              </a:buClr>
              <a:buSzPts val="1200"/>
              <a:buFont typeface="Helvetica Neue"/>
              <a:buChar char="●"/>
            </a:pPr>
            <a:r>
              <a:rPr lang="en-US" sz="1200">
                <a:solidFill>
                  <a:srgbClr val="2E2E2A"/>
                </a:solidFill>
                <a:highlight>
                  <a:srgbClr val="FFFFFF"/>
                </a:highlight>
                <a:latin typeface="Helvetica Neue"/>
                <a:ea typeface="Helvetica Neue"/>
                <a:cs typeface="Helvetica Neue"/>
                <a:sym typeface="Helvetica Neue"/>
              </a:rPr>
              <a:t>Search for entity registration and exclusion records</a:t>
            </a:r>
            <a:endParaRPr sz="1200">
              <a:solidFill>
                <a:srgbClr val="2E2E2A"/>
              </a:solidFill>
              <a:highlight>
                <a:srgbClr val="FFFFFF"/>
              </a:highlight>
              <a:latin typeface="Helvetica Neue"/>
              <a:ea typeface="Helvetica Neue"/>
              <a:cs typeface="Helvetica Neue"/>
              <a:sym typeface="Helvetica Neue"/>
            </a:endParaRPr>
          </a:p>
          <a:p>
            <a:pPr marL="457200" lvl="0" indent="-304800" algn="l" rtl="0">
              <a:lnSpc>
                <a:spcPct val="130000"/>
              </a:lnSpc>
              <a:spcBef>
                <a:spcPts val="0"/>
              </a:spcBef>
              <a:spcAft>
                <a:spcPts val="0"/>
              </a:spcAft>
              <a:buClr>
                <a:srgbClr val="2E2E2A"/>
              </a:buClr>
              <a:buSzPts val="1200"/>
              <a:buFont typeface="Helvetica Neue"/>
              <a:buChar char="●"/>
            </a:pPr>
            <a:r>
              <a:rPr lang="en-US" sz="1200">
                <a:solidFill>
                  <a:srgbClr val="2E2E2A"/>
                </a:solidFill>
                <a:highlight>
                  <a:srgbClr val="FFFFFF"/>
                </a:highlight>
                <a:latin typeface="Helvetica Neue"/>
                <a:ea typeface="Helvetica Neue"/>
                <a:cs typeface="Helvetica Neue"/>
                <a:sym typeface="Helvetica Neue"/>
              </a:rPr>
              <a:t>Search for assistance listings (formerly CFDA.gov), wage determinations (formerly WDOL.gov), contract opportunities (formerly FBO.gov), and contract data reports (formerly part of FPDS.gov).</a:t>
            </a:r>
            <a:endParaRPr sz="1200">
              <a:solidFill>
                <a:srgbClr val="2E2E2A"/>
              </a:solidFill>
              <a:highlight>
                <a:srgbClr val="FFFFFF"/>
              </a:highlight>
              <a:latin typeface="Helvetica Neue"/>
              <a:ea typeface="Helvetica Neue"/>
              <a:cs typeface="Helvetica Neue"/>
              <a:sym typeface="Helvetica Neue"/>
            </a:endParaRPr>
          </a:p>
          <a:p>
            <a:pPr marL="457200" lvl="0" indent="-304800" algn="l" rtl="0">
              <a:lnSpc>
                <a:spcPct val="130000"/>
              </a:lnSpc>
              <a:spcBef>
                <a:spcPts val="0"/>
              </a:spcBef>
              <a:spcAft>
                <a:spcPts val="0"/>
              </a:spcAft>
              <a:buClr>
                <a:srgbClr val="2E2E2A"/>
              </a:buClr>
              <a:buSzPts val="1200"/>
              <a:buFont typeface="Helvetica Neue"/>
              <a:buChar char="●"/>
            </a:pPr>
            <a:r>
              <a:rPr lang="en-US" sz="1200">
                <a:solidFill>
                  <a:srgbClr val="2E2E2A"/>
                </a:solidFill>
                <a:highlight>
                  <a:srgbClr val="FFFFFF"/>
                </a:highlight>
                <a:latin typeface="Helvetica Neue"/>
                <a:ea typeface="Helvetica Neue"/>
                <a:cs typeface="Helvetica Neue"/>
                <a:sym typeface="Helvetica Neue"/>
              </a:rPr>
              <a:t>View and submit BioPreferred and Service Contract Reports</a:t>
            </a:r>
            <a:endParaRPr sz="1200">
              <a:solidFill>
                <a:srgbClr val="2E2E2A"/>
              </a:solidFill>
              <a:highlight>
                <a:srgbClr val="FFFFFF"/>
              </a:highlight>
              <a:latin typeface="Helvetica Neue"/>
              <a:ea typeface="Helvetica Neue"/>
              <a:cs typeface="Helvetica Neue"/>
              <a:sym typeface="Helvetica Neue"/>
            </a:endParaRPr>
          </a:p>
          <a:p>
            <a:pPr marL="457200" lvl="0" indent="-304800" algn="l" rtl="0">
              <a:lnSpc>
                <a:spcPct val="130000"/>
              </a:lnSpc>
              <a:spcBef>
                <a:spcPts val="0"/>
              </a:spcBef>
              <a:spcAft>
                <a:spcPts val="0"/>
              </a:spcAft>
              <a:buClr>
                <a:srgbClr val="2E2E2A"/>
              </a:buClr>
              <a:buSzPts val="1200"/>
              <a:buFont typeface="Helvetica Neue"/>
              <a:buChar char="●"/>
            </a:pPr>
            <a:r>
              <a:rPr lang="en-US" sz="1200">
                <a:solidFill>
                  <a:srgbClr val="2E2E2A"/>
                </a:solidFill>
                <a:highlight>
                  <a:srgbClr val="FFFFFF"/>
                </a:highlight>
                <a:latin typeface="Helvetica Neue"/>
                <a:ea typeface="Helvetica Neue"/>
                <a:cs typeface="Helvetica Neue"/>
                <a:sym typeface="Helvetica Neue"/>
              </a:rPr>
              <a:t>Access publicly available award data via data extracts and system accounts</a:t>
            </a:r>
            <a:endParaRPr sz="1200">
              <a:solidFill>
                <a:srgbClr val="2E2E2A"/>
              </a:solidFill>
              <a:highlight>
                <a:srgbClr val="FFFFFF"/>
              </a:highlight>
              <a:latin typeface="Helvetica Neue"/>
              <a:ea typeface="Helvetica Neue"/>
              <a:cs typeface="Helvetica Neue"/>
              <a:sym typeface="Helvetica Neue"/>
            </a:endParaRPr>
          </a:p>
          <a:p>
            <a:pPr marL="0" lvl="0" indent="0" algn="l" rtl="0">
              <a:lnSpc>
                <a:spcPct val="100000"/>
              </a:lnSpc>
              <a:spcBef>
                <a:spcPts val="1200"/>
              </a:spcBef>
              <a:spcAft>
                <a:spcPts val="0"/>
              </a:spcAft>
              <a:buSzPts val="1400"/>
              <a:buNone/>
            </a:pPr>
            <a:endParaRPr/>
          </a:p>
        </p:txBody>
      </p:sp>
      <p:sp>
        <p:nvSpPr>
          <p:cNvPr id="163" name="Google Shape;163;p17:notes"/>
          <p:cNvSpPr>
            <a:spLocks noGrp="1" noRot="1" noChangeAspect="1"/>
          </p:cNvSpPr>
          <p:nvPr>
            <p:ph type="sldImg" idx="2"/>
          </p:nvPr>
        </p:nvSpPr>
        <p:spPr>
          <a:xfrm>
            <a:off x="397556" y="685488"/>
            <a:ext cx="6063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7"/>
        <p:cNvGrpSpPr/>
        <p:nvPr/>
      </p:nvGrpSpPr>
      <p:grpSpPr>
        <a:xfrm>
          <a:off x="0" y="0"/>
          <a:ext cx="0" cy="0"/>
          <a:chOff x="0" y="0"/>
          <a:chExt cx="0" cy="0"/>
        </a:xfrm>
      </p:grpSpPr>
      <p:sp>
        <p:nvSpPr>
          <p:cNvPr id="168" name="Google Shape;168;p18:notes"/>
          <p:cNvSpPr txBox="1">
            <a:spLocks noGrp="1"/>
          </p:cNvSpPr>
          <p:nvPr>
            <p:ph type="body" idx="1"/>
          </p:nvPr>
        </p:nvSpPr>
        <p:spPr>
          <a:xfrm>
            <a:off x="685801"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169" name="Google Shape;169;p18:notes"/>
          <p:cNvSpPr>
            <a:spLocks noGrp="1" noRot="1" noChangeAspect="1"/>
          </p:cNvSpPr>
          <p:nvPr>
            <p:ph type="sldImg" idx="2"/>
          </p:nvPr>
        </p:nvSpPr>
        <p:spPr>
          <a:xfrm>
            <a:off x="397556" y="685488"/>
            <a:ext cx="6063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
        <p:cNvGrpSpPr/>
        <p:nvPr/>
      </p:nvGrpSpPr>
      <p:grpSpPr>
        <a:xfrm>
          <a:off x="0" y="0"/>
          <a:ext cx="0" cy="0"/>
          <a:chOff x="0" y="0"/>
          <a:chExt cx="0" cy="0"/>
        </a:xfrm>
      </p:grpSpPr>
      <p:sp>
        <p:nvSpPr>
          <p:cNvPr id="174" name="Google Shape;174;p19:notes"/>
          <p:cNvSpPr txBox="1">
            <a:spLocks noGrp="1"/>
          </p:cNvSpPr>
          <p:nvPr>
            <p:ph type="body" idx="1"/>
          </p:nvPr>
        </p:nvSpPr>
        <p:spPr>
          <a:xfrm>
            <a:off x="685801"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175" name="Google Shape;175;p19:notes"/>
          <p:cNvSpPr>
            <a:spLocks noGrp="1" noRot="1" noChangeAspect="1"/>
          </p:cNvSpPr>
          <p:nvPr>
            <p:ph type="sldImg" idx="2"/>
          </p:nvPr>
        </p:nvSpPr>
        <p:spPr>
          <a:xfrm>
            <a:off x="397556" y="685488"/>
            <a:ext cx="6063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Google Shape;71;p2:notes"/>
          <p:cNvSpPr txBox="1">
            <a:spLocks noGrp="1"/>
          </p:cNvSpPr>
          <p:nvPr>
            <p:ph type="body" idx="1"/>
          </p:nvPr>
        </p:nvSpPr>
        <p:spPr>
          <a:xfrm>
            <a:off x="914400" y="4343400"/>
            <a:ext cx="50292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360"/>
              </a:spcBef>
              <a:spcAft>
                <a:spcPts val="0"/>
              </a:spcAft>
              <a:buSzPts val="1400"/>
              <a:buNone/>
            </a:pPr>
            <a:endParaRPr/>
          </a:p>
        </p:txBody>
      </p:sp>
      <p:sp>
        <p:nvSpPr>
          <p:cNvPr id="72" name="Google Shape;72;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
            <a:headEnd type="none" w="sm" len="sm"/>
            <a:tailEnd type="none" w="sm" len="sm"/>
          </a:ln>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9"/>
        <p:cNvGrpSpPr/>
        <p:nvPr/>
      </p:nvGrpSpPr>
      <p:grpSpPr>
        <a:xfrm>
          <a:off x="0" y="0"/>
          <a:ext cx="0" cy="0"/>
          <a:chOff x="0" y="0"/>
          <a:chExt cx="0" cy="0"/>
        </a:xfrm>
      </p:grpSpPr>
      <p:sp>
        <p:nvSpPr>
          <p:cNvPr id="180" name="Google Shape;180;p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181" name="Google Shape;181;p20: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182" name="Google Shape;182;p20:notes"/>
          <p:cNvSpPr txBox="1">
            <a:spLocks noGrp="1"/>
          </p:cNvSpPr>
          <p:nvPr>
            <p:ph type="sldNum" idx="12"/>
          </p:nvPr>
        </p:nvSpPr>
        <p:spPr>
          <a:xfrm>
            <a:off x="3886200" y="8686800"/>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t>20</a:t>
            </a:fld>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Google Shape;187;p21:notes"/>
          <p:cNvSpPr txBox="1">
            <a:spLocks noGrp="1"/>
          </p:cNvSpPr>
          <p:nvPr>
            <p:ph type="body" idx="1"/>
          </p:nvPr>
        </p:nvSpPr>
        <p:spPr>
          <a:xfrm>
            <a:off x="914400" y="4343400"/>
            <a:ext cx="50292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360"/>
              </a:spcBef>
              <a:spcAft>
                <a:spcPts val="0"/>
              </a:spcAft>
              <a:buSzPts val="1400"/>
              <a:buNone/>
            </a:pPr>
            <a:endParaRPr/>
          </a:p>
        </p:txBody>
      </p:sp>
      <p:sp>
        <p:nvSpPr>
          <p:cNvPr id="188" name="Google Shape;188;p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
            <a:headEnd type="none" w="sm" len="sm"/>
            <a:tailEnd type="none" w="sm" len="sm"/>
          </a:ln>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2"/>
        <p:cNvGrpSpPr/>
        <p:nvPr/>
      </p:nvGrpSpPr>
      <p:grpSpPr>
        <a:xfrm>
          <a:off x="0" y="0"/>
          <a:ext cx="0" cy="0"/>
          <a:chOff x="0" y="0"/>
          <a:chExt cx="0" cy="0"/>
        </a:xfrm>
      </p:grpSpPr>
      <p:sp>
        <p:nvSpPr>
          <p:cNvPr id="193" name="Google Shape;193;p22:notes"/>
          <p:cNvSpPr txBox="1">
            <a:spLocks noGrp="1"/>
          </p:cNvSpPr>
          <p:nvPr>
            <p:ph type="body" idx="1"/>
          </p:nvPr>
        </p:nvSpPr>
        <p:spPr>
          <a:xfrm>
            <a:off x="914400" y="4343400"/>
            <a:ext cx="50292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360"/>
              </a:spcBef>
              <a:spcAft>
                <a:spcPts val="0"/>
              </a:spcAft>
              <a:buSzPts val="1400"/>
              <a:buNone/>
            </a:pPr>
            <a:endParaRPr/>
          </a:p>
        </p:txBody>
      </p:sp>
      <p:sp>
        <p:nvSpPr>
          <p:cNvPr id="194" name="Google Shape;194;p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
            <a:headEnd type="none" w="sm" len="sm"/>
            <a:tailEnd type="none" w="sm" len="sm"/>
          </a:ln>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Google Shape;199;g25dcf909705_0_0:notes"/>
          <p:cNvSpPr txBox="1">
            <a:spLocks noGrp="1"/>
          </p:cNvSpPr>
          <p:nvPr>
            <p:ph type="body" idx="1"/>
          </p:nvPr>
        </p:nvSpPr>
        <p:spPr>
          <a:xfrm>
            <a:off x="914400" y="4343400"/>
            <a:ext cx="50292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360"/>
              </a:spcBef>
              <a:spcAft>
                <a:spcPts val="0"/>
              </a:spcAft>
              <a:buSzPts val="1400"/>
              <a:buNone/>
            </a:pPr>
            <a:endParaRPr/>
          </a:p>
        </p:txBody>
      </p:sp>
      <p:sp>
        <p:nvSpPr>
          <p:cNvPr id="200" name="Google Shape;200;g25dcf909705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
            <a:headEnd type="none" w="sm" len="sm"/>
            <a:tailEnd type="none" w="sm" len="sm"/>
          </a:ln>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4"/>
        <p:cNvGrpSpPr/>
        <p:nvPr/>
      </p:nvGrpSpPr>
      <p:grpSpPr>
        <a:xfrm>
          <a:off x="0" y="0"/>
          <a:ext cx="0" cy="0"/>
          <a:chOff x="0" y="0"/>
          <a:chExt cx="0" cy="0"/>
        </a:xfrm>
      </p:grpSpPr>
      <p:sp>
        <p:nvSpPr>
          <p:cNvPr id="205" name="Google Shape;205;p23:notes"/>
          <p:cNvSpPr txBox="1">
            <a:spLocks noGrp="1"/>
          </p:cNvSpPr>
          <p:nvPr>
            <p:ph type="body" idx="1"/>
          </p:nvPr>
        </p:nvSpPr>
        <p:spPr>
          <a:xfrm>
            <a:off x="914400" y="4343400"/>
            <a:ext cx="50292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360"/>
              </a:spcBef>
              <a:spcAft>
                <a:spcPts val="0"/>
              </a:spcAft>
              <a:buSzPts val="1400"/>
              <a:buNone/>
            </a:pPr>
            <a:endParaRPr/>
          </a:p>
        </p:txBody>
      </p:sp>
      <p:sp>
        <p:nvSpPr>
          <p:cNvPr id="206" name="Google Shape;206;p2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
            <a:headEnd type="none" w="sm" len="sm"/>
            <a:tailEnd type="none" w="sm" len="sm"/>
          </a:ln>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0"/>
        <p:cNvGrpSpPr/>
        <p:nvPr/>
      </p:nvGrpSpPr>
      <p:grpSpPr>
        <a:xfrm>
          <a:off x="0" y="0"/>
          <a:ext cx="0" cy="0"/>
          <a:chOff x="0" y="0"/>
          <a:chExt cx="0" cy="0"/>
        </a:xfrm>
      </p:grpSpPr>
      <p:sp>
        <p:nvSpPr>
          <p:cNvPr id="211" name="Google Shape;211;p24:notes"/>
          <p:cNvSpPr txBox="1">
            <a:spLocks noGrp="1"/>
          </p:cNvSpPr>
          <p:nvPr>
            <p:ph type="body" idx="1"/>
          </p:nvPr>
        </p:nvSpPr>
        <p:spPr>
          <a:xfrm>
            <a:off x="914400" y="4343400"/>
            <a:ext cx="50292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360"/>
              </a:spcBef>
              <a:spcAft>
                <a:spcPts val="0"/>
              </a:spcAft>
              <a:buSzPts val="1400"/>
              <a:buNone/>
            </a:pPr>
            <a:endParaRPr/>
          </a:p>
        </p:txBody>
      </p:sp>
      <p:sp>
        <p:nvSpPr>
          <p:cNvPr id="212" name="Google Shape;212;p2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
            <a:headEnd type="none" w="sm" len="sm"/>
            <a:tailEnd type="none" w="sm" len="sm"/>
          </a:ln>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6"/>
        <p:cNvGrpSpPr/>
        <p:nvPr/>
      </p:nvGrpSpPr>
      <p:grpSpPr>
        <a:xfrm>
          <a:off x="0" y="0"/>
          <a:ext cx="0" cy="0"/>
          <a:chOff x="0" y="0"/>
          <a:chExt cx="0" cy="0"/>
        </a:xfrm>
      </p:grpSpPr>
      <p:sp>
        <p:nvSpPr>
          <p:cNvPr id="217" name="Google Shape;217;p25:notes"/>
          <p:cNvSpPr txBox="1">
            <a:spLocks noGrp="1"/>
          </p:cNvSpPr>
          <p:nvPr>
            <p:ph type="body" idx="1"/>
          </p:nvPr>
        </p:nvSpPr>
        <p:spPr>
          <a:xfrm>
            <a:off x="914400" y="4343400"/>
            <a:ext cx="50292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360"/>
              </a:spcBef>
              <a:spcAft>
                <a:spcPts val="0"/>
              </a:spcAft>
              <a:buSzPts val="1400"/>
              <a:buNone/>
            </a:pPr>
            <a:endParaRPr/>
          </a:p>
        </p:txBody>
      </p:sp>
      <p:sp>
        <p:nvSpPr>
          <p:cNvPr id="218" name="Google Shape;218;p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3:notes"/>
          <p:cNvSpPr txBox="1">
            <a:spLocks noGrp="1"/>
          </p:cNvSpPr>
          <p:nvPr>
            <p:ph type="body" idx="1"/>
          </p:nvPr>
        </p:nvSpPr>
        <p:spPr>
          <a:xfrm>
            <a:off x="914400" y="4343400"/>
            <a:ext cx="50292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360"/>
              </a:spcBef>
              <a:spcAft>
                <a:spcPts val="0"/>
              </a:spcAft>
              <a:buSzPts val="1400"/>
              <a:buNone/>
            </a:pPr>
            <a:endParaRPr dirty="0"/>
          </a:p>
        </p:txBody>
      </p:sp>
      <p:sp>
        <p:nvSpPr>
          <p:cNvPr id="78" name="Google Shape;78;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4:notes"/>
          <p:cNvSpPr txBox="1">
            <a:spLocks noGrp="1"/>
          </p:cNvSpPr>
          <p:nvPr>
            <p:ph type="body" idx="1"/>
          </p:nvPr>
        </p:nvSpPr>
        <p:spPr>
          <a:xfrm>
            <a:off x="914400" y="4343400"/>
            <a:ext cx="50292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360"/>
              </a:spcBef>
              <a:spcAft>
                <a:spcPts val="0"/>
              </a:spcAft>
              <a:buSzPts val="1400"/>
              <a:buNone/>
            </a:pPr>
            <a:endParaRPr/>
          </a:p>
        </p:txBody>
      </p:sp>
      <p:sp>
        <p:nvSpPr>
          <p:cNvPr id="84" name="Google Shape;84;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p5:notes"/>
          <p:cNvSpPr txBox="1">
            <a:spLocks noGrp="1"/>
          </p:cNvSpPr>
          <p:nvPr>
            <p:ph type="body" idx="1"/>
          </p:nvPr>
        </p:nvSpPr>
        <p:spPr>
          <a:xfrm>
            <a:off x="914400" y="4343400"/>
            <a:ext cx="50292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360"/>
              </a:spcBef>
              <a:spcAft>
                <a:spcPts val="0"/>
              </a:spcAft>
              <a:buSzPts val="1400"/>
              <a:buNone/>
            </a:pPr>
            <a:endParaRPr/>
          </a:p>
        </p:txBody>
      </p:sp>
      <p:sp>
        <p:nvSpPr>
          <p:cNvPr id="90" name="Google Shape;90;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p6:notes"/>
          <p:cNvSpPr txBox="1">
            <a:spLocks noGrp="1"/>
          </p:cNvSpPr>
          <p:nvPr>
            <p:ph type="body" idx="1"/>
          </p:nvPr>
        </p:nvSpPr>
        <p:spPr>
          <a:xfrm>
            <a:off x="685801"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96" name="Google Shape;96;p6:notes"/>
          <p:cNvSpPr>
            <a:spLocks noGrp="1" noRot="1" noChangeAspect="1"/>
          </p:cNvSpPr>
          <p:nvPr>
            <p:ph type="sldImg" idx="2"/>
          </p:nvPr>
        </p:nvSpPr>
        <p:spPr>
          <a:xfrm>
            <a:off x="397556" y="685488"/>
            <a:ext cx="6063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p7:notes"/>
          <p:cNvSpPr txBox="1">
            <a:spLocks noGrp="1"/>
          </p:cNvSpPr>
          <p:nvPr>
            <p:ph type="body" idx="1"/>
          </p:nvPr>
        </p:nvSpPr>
        <p:spPr>
          <a:xfrm>
            <a:off x="914400" y="4343400"/>
            <a:ext cx="50292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360"/>
              </a:spcBef>
              <a:spcAft>
                <a:spcPts val="0"/>
              </a:spcAft>
              <a:buSzPts val="1400"/>
              <a:buNone/>
            </a:pPr>
            <a:endParaRPr/>
          </a:p>
        </p:txBody>
      </p:sp>
      <p:sp>
        <p:nvSpPr>
          <p:cNvPr id="102" name="Google Shape;102;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
            <a:headEnd type="none" w="sm" len="sm"/>
            <a:tailEnd type="none" w="sm" len="sm"/>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108" name="Google Shape;108;p8: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109" name="Google Shape;109;p8:notes"/>
          <p:cNvSpPr txBox="1">
            <a:spLocks noGrp="1"/>
          </p:cNvSpPr>
          <p:nvPr>
            <p:ph type="sldNum" idx="12"/>
          </p:nvPr>
        </p:nvSpPr>
        <p:spPr>
          <a:xfrm>
            <a:off x="3886200" y="8686800"/>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t>8</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Google Shape;114;p9:notes"/>
          <p:cNvSpPr txBox="1">
            <a:spLocks noGrp="1"/>
          </p:cNvSpPr>
          <p:nvPr>
            <p:ph type="body" idx="1"/>
          </p:nvPr>
        </p:nvSpPr>
        <p:spPr>
          <a:xfrm>
            <a:off x="914400" y="4343400"/>
            <a:ext cx="50292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360"/>
              </a:spcBef>
              <a:spcAft>
                <a:spcPts val="0"/>
              </a:spcAft>
              <a:buSzPts val="1400"/>
              <a:buNone/>
            </a:pPr>
            <a:endParaRPr/>
          </a:p>
        </p:txBody>
      </p:sp>
      <p:sp>
        <p:nvSpPr>
          <p:cNvPr id="115" name="Google Shape;115;p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Title Slide" type="title">
  <p:cSld name="TITLE">
    <p:spTree>
      <p:nvGrpSpPr>
        <p:cNvPr id="1" name="Shape 14"/>
        <p:cNvGrpSpPr/>
        <p:nvPr/>
      </p:nvGrpSpPr>
      <p:grpSpPr>
        <a:xfrm>
          <a:off x="0" y="0"/>
          <a:ext cx="0" cy="0"/>
          <a:chOff x="0" y="0"/>
          <a:chExt cx="0" cy="0"/>
        </a:xfrm>
      </p:grpSpPr>
      <p:pic>
        <p:nvPicPr>
          <p:cNvPr id="15" name="Google Shape;15;p2"/>
          <p:cNvPicPr preferRelativeResize="0"/>
          <p:nvPr/>
        </p:nvPicPr>
        <p:blipFill rotWithShape="1">
          <a:blip r:embed="rId2">
            <a:alphaModFix/>
          </a:blip>
          <a:srcRect/>
          <a:stretch/>
        </p:blipFill>
        <p:spPr>
          <a:xfrm>
            <a:off x="3175" y="0"/>
            <a:ext cx="9140823" cy="1289875"/>
          </a:xfrm>
          <a:prstGeom prst="rect">
            <a:avLst/>
          </a:prstGeom>
          <a:noFill/>
          <a:ln>
            <a:noFill/>
          </a:ln>
        </p:spPr>
      </p:pic>
      <p:sp>
        <p:nvSpPr>
          <p:cNvPr id="16" name="Google Shape;16;p2"/>
          <p:cNvSpPr/>
          <p:nvPr/>
        </p:nvSpPr>
        <p:spPr>
          <a:xfrm>
            <a:off x="0" y="1289873"/>
            <a:ext cx="9144000" cy="3853800"/>
          </a:xfrm>
          <a:prstGeom prst="rect">
            <a:avLst/>
          </a:prstGeom>
          <a:solidFill>
            <a:srgbClr val="F2F2F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2400"/>
              <a:buFont typeface="Arial"/>
              <a:buNone/>
            </a:pPr>
            <a:endParaRPr sz="2400" b="0" i="0" u="none" strike="noStrike" cap="none">
              <a:solidFill>
                <a:schemeClr val="dk1"/>
              </a:solidFill>
              <a:latin typeface="Arial"/>
              <a:ea typeface="Arial"/>
              <a:cs typeface="Arial"/>
              <a:sym typeface="Arial"/>
            </a:endParaRPr>
          </a:p>
        </p:txBody>
      </p:sp>
      <p:sp>
        <p:nvSpPr>
          <p:cNvPr id="17" name="Google Shape;17;p2"/>
          <p:cNvSpPr/>
          <p:nvPr/>
        </p:nvSpPr>
        <p:spPr>
          <a:xfrm>
            <a:off x="-8700" y="3975750"/>
            <a:ext cx="9161400" cy="1167600"/>
          </a:xfrm>
          <a:prstGeom prst="rect">
            <a:avLst/>
          </a:prstGeom>
          <a:solidFill>
            <a:srgbClr val="FFBA00"/>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pic>
        <p:nvPicPr>
          <p:cNvPr id="18" name="Google Shape;18;p2"/>
          <p:cNvPicPr preferRelativeResize="0"/>
          <p:nvPr/>
        </p:nvPicPr>
        <p:blipFill rotWithShape="1">
          <a:blip r:embed="rId3">
            <a:alphaModFix/>
          </a:blip>
          <a:srcRect/>
          <a:stretch/>
        </p:blipFill>
        <p:spPr>
          <a:xfrm>
            <a:off x="671325" y="1805750"/>
            <a:ext cx="1698487" cy="3057276"/>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54"/>
        <p:cNvGrpSpPr/>
        <p:nvPr/>
      </p:nvGrpSpPr>
      <p:grpSpPr>
        <a:xfrm>
          <a:off x="0" y="0"/>
          <a:ext cx="0" cy="0"/>
          <a:chOff x="0" y="0"/>
          <a:chExt cx="0" cy="0"/>
        </a:xfrm>
      </p:grpSpPr>
      <p:sp>
        <p:nvSpPr>
          <p:cNvPr id="55" name="Google Shape;55;p11"/>
          <p:cNvSpPr txBox="1">
            <a:spLocks noGrp="1"/>
          </p:cNvSpPr>
          <p:nvPr>
            <p:ph type="title"/>
          </p:nvPr>
        </p:nvSpPr>
        <p:spPr>
          <a:xfrm>
            <a:off x="457200" y="205978"/>
            <a:ext cx="8229600" cy="857250"/>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1pPr>
            <a:lvl2pPr marR="0" lvl="1"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2pPr>
            <a:lvl3pPr marR="0" lvl="2"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3pPr>
            <a:lvl4pPr marR="0" lvl="3"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4pPr>
            <a:lvl5pPr marR="0" lvl="4"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5pPr>
            <a:lvl6pPr marR="0" lvl="5"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6pPr>
            <a:lvl7pPr marR="0" lvl="6"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7pPr>
            <a:lvl8pPr marR="0" lvl="7"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8pPr>
            <a:lvl9pPr marR="0" lvl="8"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9pPr>
          </a:lstStyle>
          <a:p>
            <a:endParaRPr/>
          </a:p>
        </p:txBody>
      </p:sp>
      <p:sp>
        <p:nvSpPr>
          <p:cNvPr id="56" name="Google Shape;56;p11"/>
          <p:cNvSpPr txBox="1">
            <a:spLocks noGrp="1"/>
          </p:cNvSpPr>
          <p:nvPr>
            <p:ph type="body" idx="1"/>
          </p:nvPr>
        </p:nvSpPr>
        <p:spPr>
          <a:xfrm rot="5400000">
            <a:off x="2874764" y="-1217414"/>
            <a:ext cx="3394472" cy="8229600"/>
          </a:xfrm>
          <a:prstGeom prst="rect">
            <a:avLst/>
          </a:prstGeom>
          <a:noFill/>
          <a:ln>
            <a:noFill/>
          </a:ln>
        </p:spPr>
        <p:txBody>
          <a:bodyPr spcFirstLastPara="1" wrap="square" lIns="91425" tIns="45700" rIns="91425" bIns="45700" anchor="t" anchorCtr="0">
            <a:noAutofit/>
          </a:bodyPr>
          <a:lstStyle>
            <a:lvl1pPr marL="457200" marR="0" lvl="0"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1pPr>
            <a:lvl2pPr marL="914400" marR="0" lvl="1"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2pPr>
            <a:lvl3pPr marL="1371600" marR="0" lvl="2"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228600" algn="l" rtl="0">
              <a:lnSpc>
                <a:spcPct val="100000"/>
              </a:lnSpc>
              <a:spcBef>
                <a:spcPts val="400"/>
              </a:spcBef>
              <a:spcAft>
                <a:spcPts val="0"/>
              </a:spcAft>
              <a:buClr>
                <a:srgbClr val="000000"/>
              </a:buClr>
              <a:buSzPts val="1400"/>
              <a:buFont typeface="Arial"/>
              <a:buNone/>
              <a:defRPr sz="2000" b="0" i="0" u="none" strike="noStrike" cap="none">
                <a:solidFill>
                  <a:schemeClr val="dk1"/>
                </a:solidFill>
                <a:latin typeface="Arial"/>
                <a:ea typeface="Arial"/>
                <a:cs typeface="Arial"/>
                <a:sym typeface="Arial"/>
              </a:defRPr>
            </a:lvl4pPr>
            <a:lvl5pPr marL="2286000" marR="0" lvl="4"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57" name="Google Shape;57;p11"/>
          <p:cNvSpPr txBox="1">
            <a:spLocks noGrp="1"/>
          </p:cNvSpPr>
          <p:nvPr>
            <p:ph type="sldNum" idx="12"/>
          </p:nvPr>
        </p:nvSpPr>
        <p:spPr>
          <a:xfrm>
            <a:off x="6400800" y="4661297"/>
            <a:ext cx="1828800" cy="321469"/>
          </a:xfrm>
          <a:prstGeom prst="rect">
            <a:avLst/>
          </a:prstGeom>
          <a:noFill/>
          <a:ln>
            <a:noFill/>
          </a:ln>
        </p:spPr>
        <p:txBody>
          <a:bodyPr spcFirstLastPara="1" wrap="square" lIns="0" tIns="0" rIns="0" bIns="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9pPr>
          </a:lstStyle>
          <a:p>
            <a:pPr marL="0" lvl="0" indent="0" algn="r" rtl="0">
              <a:spcBef>
                <a:spcPts val="0"/>
              </a:spcBef>
              <a:spcAft>
                <a:spcPts val="0"/>
              </a:spcAft>
              <a:buNone/>
            </a:pPr>
            <a:r>
              <a:rPr lang="en-US"/>
              <a:t>2</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58"/>
        <p:cNvGrpSpPr/>
        <p:nvPr/>
      </p:nvGrpSpPr>
      <p:grpSpPr>
        <a:xfrm>
          <a:off x="0" y="0"/>
          <a:ext cx="0" cy="0"/>
          <a:chOff x="0" y="0"/>
          <a:chExt cx="0" cy="0"/>
        </a:xfrm>
      </p:grpSpPr>
      <p:sp>
        <p:nvSpPr>
          <p:cNvPr id="59" name="Google Shape;59;p12"/>
          <p:cNvSpPr txBox="1">
            <a:spLocks noGrp="1"/>
          </p:cNvSpPr>
          <p:nvPr>
            <p:ph type="title"/>
          </p:nvPr>
        </p:nvSpPr>
        <p:spPr>
          <a:xfrm rot="5400000">
            <a:off x="5463778" y="1371601"/>
            <a:ext cx="4388644" cy="2057400"/>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1pPr>
            <a:lvl2pPr marR="0" lvl="1"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2pPr>
            <a:lvl3pPr marR="0" lvl="2"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3pPr>
            <a:lvl4pPr marR="0" lvl="3"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4pPr>
            <a:lvl5pPr marR="0" lvl="4"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5pPr>
            <a:lvl6pPr marR="0" lvl="5"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6pPr>
            <a:lvl7pPr marR="0" lvl="6"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7pPr>
            <a:lvl8pPr marR="0" lvl="7"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8pPr>
            <a:lvl9pPr marR="0" lvl="8"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9pPr>
          </a:lstStyle>
          <a:p>
            <a:endParaRPr/>
          </a:p>
        </p:txBody>
      </p:sp>
      <p:sp>
        <p:nvSpPr>
          <p:cNvPr id="60" name="Google Shape;60;p12"/>
          <p:cNvSpPr txBox="1">
            <a:spLocks noGrp="1"/>
          </p:cNvSpPr>
          <p:nvPr>
            <p:ph type="body" idx="1"/>
          </p:nvPr>
        </p:nvSpPr>
        <p:spPr>
          <a:xfrm rot="5400000">
            <a:off x="1272778" y="-609599"/>
            <a:ext cx="4388644" cy="6019800"/>
          </a:xfrm>
          <a:prstGeom prst="rect">
            <a:avLst/>
          </a:prstGeom>
          <a:noFill/>
          <a:ln>
            <a:noFill/>
          </a:ln>
        </p:spPr>
        <p:txBody>
          <a:bodyPr spcFirstLastPara="1" wrap="square" lIns="91425" tIns="45700" rIns="91425" bIns="45700" anchor="t" anchorCtr="0">
            <a:noAutofit/>
          </a:bodyPr>
          <a:lstStyle>
            <a:lvl1pPr marL="457200" marR="0" lvl="0"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1pPr>
            <a:lvl2pPr marL="914400" marR="0" lvl="1"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2pPr>
            <a:lvl3pPr marL="1371600" marR="0" lvl="2"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228600" algn="l" rtl="0">
              <a:lnSpc>
                <a:spcPct val="100000"/>
              </a:lnSpc>
              <a:spcBef>
                <a:spcPts val="400"/>
              </a:spcBef>
              <a:spcAft>
                <a:spcPts val="0"/>
              </a:spcAft>
              <a:buClr>
                <a:srgbClr val="000000"/>
              </a:buClr>
              <a:buSzPts val="1400"/>
              <a:buFont typeface="Arial"/>
              <a:buNone/>
              <a:defRPr sz="2000" b="0" i="0" u="none" strike="noStrike" cap="none">
                <a:solidFill>
                  <a:schemeClr val="dk1"/>
                </a:solidFill>
                <a:latin typeface="Arial"/>
                <a:ea typeface="Arial"/>
                <a:cs typeface="Arial"/>
                <a:sym typeface="Arial"/>
              </a:defRPr>
            </a:lvl4pPr>
            <a:lvl5pPr marL="2286000" marR="0" lvl="4"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61" name="Google Shape;61;p12"/>
          <p:cNvSpPr txBox="1">
            <a:spLocks noGrp="1"/>
          </p:cNvSpPr>
          <p:nvPr>
            <p:ph type="sldNum" idx="12"/>
          </p:nvPr>
        </p:nvSpPr>
        <p:spPr>
          <a:xfrm>
            <a:off x="6400800" y="4661297"/>
            <a:ext cx="1828800" cy="321469"/>
          </a:xfrm>
          <a:prstGeom prst="rect">
            <a:avLst/>
          </a:prstGeom>
          <a:noFill/>
          <a:ln>
            <a:noFill/>
          </a:ln>
        </p:spPr>
        <p:txBody>
          <a:bodyPr spcFirstLastPara="1" wrap="square" lIns="0" tIns="0" rIns="0" bIns="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9pPr>
          </a:lstStyle>
          <a:p>
            <a:pPr marL="0" lvl="0" indent="0" algn="r" rtl="0">
              <a:spcBef>
                <a:spcPts val="0"/>
              </a:spcBef>
              <a:spcAft>
                <a:spcPts val="0"/>
              </a:spcAft>
              <a:buNone/>
            </a:pPr>
            <a:r>
              <a:rPr lang="en-US"/>
              <a:t>2</a:t>
            </a: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9"/>
        <p:cNvGrpSpPr/>
        <p:nvPr/>
      </p:nvGrpSpPr>
      <p:grpSpPr>
        <a:xfrm>
          <a:off x="0" y="0"/>
          <a:ext cx="0" cy="0"/>
          <a:chOff x="0" y="0"/>
          <a:chExt cx="0" cy="0"/>
        </a:xfrm>
      </p:grpSpPr>
      <p:sp>
        <p:nvSpPr>
          <p:cNvPr id="20" name="Google Shape;20;p3"/>
          <p:cNvSpPr txBox="1">
            <a:spLocks noGrp="1"/>
          </p:cNvSpPr>
          <p:nvPr>
            <p:ph type="title"/>
          </p:nvPr>
        </p:nvSpPr>
        <p:spPr>
          <a:xfrm>
            <a:off x="457200" y="205978"/>
            <a:ext cx="8229600" cy="857250"/>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248C3D"/>
              </a:buClr>
              <a:buSzPts val="1400"/>
              <a:buFont typeface="Arial"/>
              <a:buNone/>
              <a:defRPr sz="2800" b="0" i="0" u="none" strike="noStrike" cap="none">
                <a:solidFill>
                  <a:srgbClr val="248C3D"/>
                </a:solidFill>
                <a:latin typeface="Arial"/>
                <a:ea typeface="Arial"/>
                <a:cs typeface="Arial"/>
                <a:sym typeface="Arial"/>
              </a:defRPr>
            </a:lvl1pPr>
            <a:lvl2pPr marR="0" lvl="1"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2pPr>
            <a:lvl3pPr marR="0" lvl="2"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3pPr>
            <a:lvl4pPr marR="0" lvl="3"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4pPr>
            <a:lvl5pPr marR="0" lvl="4"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5pPr>
            <a:lvl6pPr marR="0" lvl="5"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6pPr>
            <a:lvl7pPr marR="0" lvl="6"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7pPr>
            <a:lvl8pPr marR="0" lvl="7"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8pPr>
            <a:lvl9pPr marR="0" lvl="8"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9pPr>
          </a:lstStyle>
          <a:p>
            <a:endParaRPr/>
          </a:p>
        </p:txBody>
      </p:sp>
      <p:sp>
        <p:nvSpPr>
          <p:cNvPr id="21" name="Google Shape;21;p3"/>
          <p:cNvSpPr txBox="1">
            <a:spLocks noGrp="1"/>
          </p:cNvSpPr>
          <p:nvPr>
            <p:ph type="body" idx="1"/>
          </p:nvPr>
        </p:nvSpPr>
        <p:spPr>
          <a:xfrm>
            <a:off x="457200" y="1200150"/>
            <a:ext cx="8229600" cy="3394472"/>
          </a:xfrm>
          <a:prstGeom prst="rect">
            <a:avLst/>
          </a:prstGeom>
          <a:noFill/>
          <a:ln>
            <a:noFill/>
          </a:ln>
        </p:spPr>
        <p:txBody>
          <a:bodyPr spcFirstLastPara="1" wrap="square" lIns="91425" tIns="45700" rIns="91425" bIns="45700" anchor="t" anchorCtr="0">
            <a:noAutofit/>
          </a:bodyPr>
          <a:lstStyle>
            <a:lvl1pPr marL="457200" marR="0" lvl="0"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1pPr>
            <a:lvl2pPr marL="914400" marR="0" lvl="1"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2pPr>
            <a:lvl3pPr marL="1371600" marR="0" lvl="2"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228600" algn="l" rtl="0">
              <a:lnSpc>
                <a:spcPct val="100000"/>
              </a:lnSpc>
              <a:spcBef>
                <a:spcPts val="400"/>
              </a:spcBef>
              <a:spcAft>
                <a:spcPts val="0"/>
              </a:spcAft>
              <a:buClr>
                <a:srgbClr val="000000"/>
              </a:buClr>
              <a:buSzPts val="1400"/>
              <a:buFont typeface="Arial"/>
              <a:buNone/>
              <a:defRPr sz="2000" b="0" i="0" u="none" strike="noStrike" cap="none">
                <a:solidFill>
                  <a:schemeClr val="dk1"/>
                </a:solidFill>
                <a:latin typeface="Arial"/>
                <a:ea typeface="Arial"/>
                <a:cs typeface="Arial"/>
                <a:sym typeface="Arial"/>
              </a:defRPr>
            </a:lvl4pPr>
            <a:lvl5pPr marL="2286000" marR="0" lvl="4"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22" name="Google Shape;22;p3"/>
          <p:cNvSpPr txBox="1">
            <a:spLocks noGrp="1"/>
          </p:cNvSpPr>
          <p:nvPr>
            <p:ph type="sldNum" idx="12"/>
          </p:nvPr>
        </p:nvSpPr>
        <p:spPr>
          <a:xfrm>
            <a:off x="6400800" y="4661297"/>
            <a:ext cx="1828800" cy="321469"/>
          </a:xfrm>
          <a:prstGeom prst="rect">
            <a:avLst/>
          </a:prstGeom>
          <a:noFill/>
          <a:ln>
            <a:noFill/>
          </a:ln>
        </p:spPr>
        <p:txBody>
          <a:bodyPr spcFirstLastPara="1" wrap="square" lIns="0" tIns="0" rIns="0" bIns="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9pPr>
          </a:lstStyle>
          <a:p>
            <a:pPr marL="0" lvl="0" indent="0" algn="r" rtl="0">
              <a:spcBef>
                <a:spcPts val="0"/>
              </a:spcBef>
              <a:spcAft>
                <a:spcPts val="0"/>
              </a:spcAft>
              <a:buNone/>
            </a:pPr>
            <a:r>
              <a:rPr lang="en-US"/>
              <a:t>2</a:t>
            </a: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23"/>
        <p:cNvGrpSpPr/>
        <p:nvPr/>
      </p:nvGrpSpPr>
      <p:grpSpPr>
        <a:xfrm>
          <a:off x="0" y="0"/>
          <a:ext cx="0" cy="0"/>
          <a:chOff x="0" y="0"/>
          <a:chExt cx="0" cy="0"/>
        </a:xfrm>
      </p:grpSpPr>
      <p:sp>
        <p:nvSpPr>
          <p:cNvPr id="24" name="Google Shape;24;p4"/>
          <p:cNvSpPr txBox="1">
            <a:spLocks noGrp="1"/>
          </p:cNvSpPr>
          <p:nvPr>
            <p:ph type="sldNum" idx="12"/>
          </p:nvPr>
        </p:nvSpPr>
        <p:spPr>
          <a:xfrm>
            <a:off x="6400800" y="4661297"/>
            <a:ext cx="1828800" cy="321469"/>
          </a:xfrm>
          <a:prstGeom prst="rect">
            <a:avLst/>
          </a:prstGeom>
          <a:noFill/>
          <a:ln>
            <a:noFill/>
          </a:ln>
        </p:spPr>
        <p:txBody>
          <a:bodyPr spcFirstLastPara="1" wrap="square" lIns="0" tIns="0" rIns="0" bIns="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9pPr>
          </a:lstStyle>
          <a:p>
            <a:pPr marL="0" lvl="0" indent="0" algn="r" rtl="0">
              <a:spcBef>
                <a:spcPts val="0"/>
              </a:spcBef>
              <a:spcAft>
                <a:spcPts val="0"/>
              </a:spcAft>
              <a:buNone/>
            </a:pPr>
            <a:r>
              <a:rPr lang="en-US"/>
              <a:t>2</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5"/>
        <p:cNvGrpSpPr/>
        <p:nvPr/>
      </p:nvGrpSpPr>
      <p:grpSpPr>
        <a:xfrm>
          <a:off x="0" y="0"/>
          <a:ext cx="0" cy="0"/>
          <a:chOff x="0" y="0"/>
          <a:chExt cx="0" cy="0"/>
        </a:xfrm>
      </p:grpSpPr>
      <p:sp>
        <p:nvSpPr>
          <p:cNvPr id="26" name="Google Shape;26;p5"/>
          <p:cNvSpPr txBox="1">
            <a:spLocks noGrp="1"/>
          </p:cNvSpPr>
          <p:nvPr>
            <p:ph type="title"/>
          </p:nvPr>
        </p:nvSpPr>
        <p:spPr>
          <a:xfrm>
            <a:off x="722313" y="3305176"/>
            <a:ext cx="7772400" cy="1021556"/>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4000" b="1" i="0" u="none" strike="noStrike" cap="none">
                <a:solidFill>
                  <a:srgbClr val="005087"/>
                </a:solidFill>
                <a:latin typeface="Arial"/>
                <a:ea typeface="Arial"/>
                <a:cs typeface="Arial"/>
                <a:sym typeface="Arial"/>
              </a:defRPr>
            </a:lvl1pPr>
            <a:lvl2pPr marR="0" lvl="1"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2pPr>
            <a:lvl3pPr marR="0" lvl="2"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3pPr>
            <a:lvl4pPr marR="0" lvl="3"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4pPr>
            <a:lvl5pPr marR="0" lvl="4"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5pPr>
            <a:lvl6pPr marR="0" lvl="5"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6pPr>
            <a:lvl7pPr marR="0" lvl="6"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7pPr>
            <a:lvl8pPr marR="0" lvl="7"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8pPr>
            <a:lvl9pPr marR="0" lvl="8"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9pPr>
          </a:lstStyle>
          <a:p>
            <a:endParaRPr/>
          </a:p>
        </p:txBody>
      </p:sp>
      <p:sp>
        <p:nvSpPr>
          <p:cNvPr id="27" name="Google Shape;27;p5"/>
          <p:cNvSpPr txBox="1">
            <a:spLocks noGrp="1"/>
          </p:cNvSpPr>
          <p:nvPr>
            <p:ph type="body" idx="1"/>
          </p:nvPr>
        </p:nvSpPr>
        <p:spPr>
          <a:xfrm>
            <a:off x="722313" y="2180036"/>
            <a:ext cx="7772400" cy="1125140"/>
          </a:xfrm>
          <a:prstGeom prst="rect">
            <a:avLst/>
          </a:prstGeom>
          <a:noFill/>
          <a:ln>
            <a:noFill/>
          </a:ln>
        </p:spPr>
        <p:txBody>
          <a:bodyPr spcFirstLastPara="1" wrap="square" lIns="91425" tIns="45700" rIns="91425" bIns="45700" anchor="b" anchorCtr="0">
            <a:noAutofit/>
          </a:bodyPr>
          <a:lstStyle>
            <a:lvl1pPr marL="457200" marR="0" lvl="0" indent="-228600" algn="l" rtl="0">
              <a:lnSpc>
                <a:spcPct val="100000"/>
              </a:lnSpc>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1pPr>
            <a:lvl2pPr marL="914400" marR="0" lvl="1" indent="-228600" algn="l" rtl="0">
              <a:lnSpc>
                <a:spcPct val="100000"/>
              </a:lnSpc>
              <a:spcBef>
                <a:spcPts val="36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2pPr>
            <a:lvl3pPr marL="1371600" marR="0" lvl="2" indent="-228600" algn="l" rtl="0">
              <a:lnSpc>
                <a:spcPct val="100000"/>
              </a:lnSpc>
              <a:spcBef>
                <a:spcPts val="32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3pPr>
            <a:lvl4pPr marL="1828800" marR="0" lvl="3" indent="-228600" algn="l" rtl="0">
              <a:lnSpc>
                <a:spcPct val="100000"/>
              </a:lnSpc>
              <a:spcBef>
                <a:spcPts val="28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4pPr>
            <a:lvl5pPr marL="2286000" marR="0" lvl="4" indent="-228600" algn="l" rtl="0">
              <a:lnSpc>
                <a:spcPct val="100000"/>
              </a:lnSpc>
              <a:spcBef>
                <a:spcPts val="28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5pPr>
            <a:lvl6pPr marL="2743200" marR="0" lvl="5" indent="-228600" algn="l" rtl="0">
              <a:lnSpc>
                <a:spcPct val="100000"/>
              </a:lnSpc>
              <a:spcBef>
                <a:spcPts val="28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6pPr>
            <a:lvl7pPr marL="3200400" marR="0" lvl="6" indent="-228600" algn="l" rtl="0">
              <a:lnSpc>
                <a:spcPct val="100000"/>
              </a:lnSpc>
              <a:spcBef>
                <a:spcPts val="28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7pPr>
            <a:lvl8pPr marL="3657600" marR="0" lvl="7" indent="-228600" algn="l" rtl="0">
              <a:lnSpc>
                <a:spcPct val="100000"/>
              </a:lnSpc>
              <a:spcBef>
                <a:spcPts val="28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8pPr>
            <a:lvl9pPr marL="4114800" marR="0" lvl="8" indent="-228600" algn="l" rtl="0">
              <a:lnSpc>
                <a:spcPct val="100000"/>
              </a:lnSpc>
              <a:spcBef>
                <a:spcPts val="28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9pPr>
          </a:lstStyle>
          <a:p>
            <a:endParaRPr/>
          </a:p>
        </p:txBody>
      </p:sp>
      <p:sp>
        <p:nvSpPr>
          <p:cNvPr id="28" name="Google Shape;28;p5"/>
          <p:cNvSpPr txBox="1">
            <a:spLocks noGrp="1"/>
          </p:cNvSpPr>
          <p:nvPr>
            <p:ph type="sldNum" idx="12"/>
          </p:nvPr>
        </p:nvSpPr>
        <p:spPr>
          <a:xfrm>
            <a:off x="6400800" y="4661297"/>
            <a:ext cx="1828800" cy="321469"/>
          </a:xfrm>
          <a:prstGeom prst="rect">
            <a:avLst/>
          </a:prstGeom>
          <a:noFill/>
          <a:ln>
            <a:noFill/>
          </a:ln>
        </p:spPr>
        <p:txBody>
          <a:bodyPr spcFirstLastPara="1" wrap="square" lIns="0" tIns="0" rIns="0" bIns="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9pPr>
          </a:lstStyle>
          <a:p>
            <a:pPr marL="0" lvl="0" indent="0" algn="r" rtl="0">
              <a:spcBef>
                <a:spcPts val="0"/>
              </a:spcBef>
              <a:spcAft>
                <a:spcPts val="0"/>
              </a:spcAft>
              <a:buNone/>
            </a:pPr>
            <a:r>
              <a:rPr lang="en-US"/>
              <a:t>2</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9"/>
        <p:cNvGrpSpPr/>
        <p:nvPr/>
      </p:nvGrpSpPr>
      <p:grpSpPr>
        <a:xfrm>
          <a:off x="0" y="0"/>
          <a:ext cx="0" cy="0"/>
          <a:chOff x="0" y="0"/>
          <a:chExt cx="0" cy="0"/>
        </a:xfrm>
      </p:grpSpPr>
      <p:sp>
        <p:nvSpPr>
          <p:cNvPr id="30" name="Google Shape;30;p6"/>
          <p:cNvSpPr txBox="1">
            <a:spLocks noGrp="1"/>
          </p:cNvSpPr>
          <p:nvPr>
            <p:ph type="title"/>
          </p:nvPr>
        </p:nvSpPr>
        <p:spPr>
          <a:xfrm>
            <a:off x="457200" y="205978"/>
            <a:ext cx="8229600" cy="857250"/>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1pPr>
            <a:lvl2pPr marR="0" lvl="1"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2pPr>
            <a:lvl3pPr marR="0" lvl="2"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3pPr>
            <a:lvl4pPr marR="0" lvl="3"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4pPr>
            <a:lvl5pPr marR="0" lvl="4"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5pPr>
            <a:lvl6pPr marR="0" lvl="5"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6pPr>
            <a:lvl7pPr marR="0" lvl="6"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7pPr>
            <a:lvl8pPr marR="0" lvl="7"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8pPr>
            <a:lvl9pPr marR="0" lvl="8"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9pPr>
          </a:lstStyle>
          <a:p>
            <a:endParaRPr/>
          </a:p>
        </p:txBody>
      </p:sp>
      <p:sp>
        <p:nvSpPr>
          <p:cNvPr id="31" name="Google Shape;31;p6"/>
          <p:cNvSpPr txBox="1">
            <a:spLocks noGrp="1"/>
          </p:cNvSpPr>
          <p:nvPr>
            <p:ph type="body" idx="1"/>
          </p:nvPr>
        </p:nvSpPr>
        <p:spPr>
          <a:xfrm>
            <a:off x="457200" y="1200150"/>
            <a:ext cx="4038600" cy="3394472"/>
          </a:xfrm>
          <a:prstGeom prst="rect">
            <a:avLst/>
          </a:prstGeom>
          <a:noFill/>
          <a:ln>
            <a:noFill/>
          </a:ln>
        </p:spPr>
        <p:txBody>
          <a:bodyPr spcFirstLastPara="1" wrap="square" lIns="91425" tIns="45700" rIns="91425" bIns="45700" anchor="t" anchorCtr="0">
            <a:noAutofit/>
          </a:bodyPr>
          <a:lstStyle>
            <a:lvl1pPr marL="457200" marR="0" lvl="0" indent="-406400" algn="l" rtl="0">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228600" algn="l" rtl="0">
              <a:lnSpc>
                <a:spcPct val="100000"/>
              </a:lnSpc>
              <a:spcBef>
                <a:spcPts val="36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L="2286000" marR="0" lvl="4" indent="-342900" algn="l" rtl="0">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32" name="Google Shape;32;p6"/>
          <p:cNvSpPr txBox="1">
            <a:spLocks noGrp="1"/>
          </p:cNvSpPr>
          <p:nvPr>
            <p:ph type="body" idx="2"/>
          </p:nvPr>
        </p:nvSpPr>
        <p:spPr>
          <a:xfrm>
            <a:off x="4648200" y="1200150"/>
            <a:ext cx="4038600" cy="3394472"/>
          </a:xfrm>
          <a:prstGeom prst="rect">
            <a:avLst/>
          </a:prstGeom>
          <a:noFill/>
          <a:ln>
            <a:noFill/>
          </a:ln>
        </p:spPr>
        <p:txBody>
          <a:bodyPr spcFirstLastPara="1" wrap="square" lIns="91425" tIns="45700" rIns="91425" bIns="45700" anchor="t" anchorCtr="0">
            <a:noAutofit/>
          </a:bodyPr>
          <a:lstStyle>
            <a:lvl1pPr marL="457200" marR="0" lvl="0" indent="-406400" algn="l" rtl="0">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228600" algn="l" rtl="0">
              <a:lnSpc>
                <a:spcPct val="100000"/>
              </a:lnSpc>
              <a:spcBef>
                <a:spcPts val="36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L="2286000" marR="0" lvl="4" indent="-342900" algn="l" rtl="0">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33" name="Google Shape;33;p6"/>
          <p:cNvSpPr txBox="1">
            <a:spLocks noGrp="1"/>
          </p:cNvSpPr>
          <p:nvPr>
            <p:ph type="sldNum" idx="12"/>
          </p:nvPr>
        </p:nvSpPr>
        <p:spPr>
          <a:xfrm>
            <a:off x="6400800" y="4661297"/>
            <a:ext cx="1828800" cy="321469"/>
          </a:xfrm>
          <a:prstGeom prst="rect">
            <a:avLst/>
          </a:prstGeom>
          <a:noFill/>
          <a:ln>
            <a:noFill/>
          </a:ln>
        </p:spPr>
        <p:txBody>
          <a:bodyPr spcFirstLastPara="1" wrap="square" lIns="0" tIns="0" rIns="0" bIns="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9pPr>
          </a:lstStyle>
          <a:p>
            <a:pPr marL="0" lvl="0" indent="0" algn="r" rtl="0">
              <a:spcBef>
                <a:spcPts val="0"/>
              </a:spcBef>
              <a:spcAft>
                <a:spcPts val="0"/>
              </a:spcAft>
              <a:buNone/>
            </a:pPr>
            <a:r>
              <a:rPr lang="en-US"/>
              <a:t>2</a:t>
            </a: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4"/>
        <p:cNvGrpSpPr/>
        <p:nvPr/>
      </p:nvGrpSpPr>
      <p:grpSpPr>
        <a:xfrm>
          <a:off x="0" y="0"/>
          <a:ext cx="0" cy="0"/>
          <a:chOff x="0" y="0"/>
          <a:chExt cx="0" cy="0"/>
        </a:xfrm>
      </p:grpSpPr>
      <p:sp>
        <p:nvSpPr>
          <p:cNvPr id="35" name="Google Shape;35;p7"/>
          <p:cNvSpPr txBox="1">
            <a:spLocks noGrp="1"/>
          </p:cNvSpPr>
          <p:nvPr>
            <p:ph type="title"/>
          </p:nvPr>
        </p:nvSpPr>
        <p:spPr>
          <a:xfrm>
            <a:off x="457200" y="205978"/>
            <a:ext cx="8229600" cy="857250"/>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1pPr>
            <a:lvl2pPr marR="0" lvl="1"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2pPr>
            <a:lvl3pPr marR="0" lvl="2"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3pPr>
            <a:lvl4pPr marR="0" lvl="3"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4pPr>
            <a:lvl5pPr marR="0" lvl="4"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5pPr>
            <a:lvl6pPr marR="0" lvl="5"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6pPr>
            <a:lvl7pPr marR="0" lvl="6"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7pPr>
            <a:lvl8pPr marR="0" lvl="7"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8pPr>
            <a:lvl9pPr marR="0" lvl="8"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9pPr>
          </a:lstStyle>
          <a:p>
            <a:endParaRPr/>
          </a:p>
        </p:txBody>
      </p:sp>
      <p:sp>
        <p:nvSpPr>
          <p:cNvPr id="36" name="Google Shape;36;p7"/>
          <p:cNvSpPr txBox="1">
            <a:spLocks noGrp="1"/>
          </p:cNvSpPr>
          <p:nvPr>
            <p:ph type="body" idx="1"/>
          </p:nvPr>
        </p:nvSpPr>
        <p:spPr>
          <a:xfrm>
            <a:off x="457200" y="1151335"/>
            <a:ext cx="4040188" cy="479822"/>
          </a:xfrm>
          <a:prstGeom prst="rect">
            <a:avLst/>
          </a:prstGeom>
          <a:noFill/>
          <a:ln>
            <a:noFill/>
          </a:ln>
        </p:spPr>
        <p:txBody>
          <a:bodyPr spcFirstLastPara="1" wrap="square" lIns="91425" tIns="45700" rIns="91425" bIns="45700" anchor="b" anchorCtr="0">
            <a:noAutofit/>
          </a:bodyPr>
          <a:lstStyle>
            <a:lvl1pPr marL="457200" marR="0" lvl="0" indent="-228600" algn="l" rtl="0">
              <a:lnSpc>
                <a:spcPct val="100000"/>
              </a:lnSpc>
              <a:spcBef>
                <a:spcPts val="480"/>
              </a:spcBef>
              <a:spcAft>
                <a:spcPts val="0"/>
              </a:spcAft>
              <a:buClr>
                <a:schemeClr val="dk1"/>
              </a:buClr>
              <a:buSzPts val="2400"/>
              <a:buFont typeface="Arial"/>
              <a:buNone/>
              <a:defRPr sz="2400" b="1" i="0" u="none" strike="noStrike" cap="none">
                <a:solidFill>
                  <a:schemeClr val="dk1"/>
                </a:solidFill>
                <a:latin typeface="Arial"/>
                <a:ea typeface="Arial"/>
                <a:cs typeface="Arial"/>
                <a:sym typeface="Arial"/>
              </a:defRPr>
            </a:lvl1pPr>
            <a:lvl2pPr marL="914400" marR="0" lvl="1" indent="-228600" algn="l" rtl="0">
              <a:lnSpc>
                <a:spcPct val="100000"/>
              </a:lnSpc>
              <a:spcBef>
                <a:spcPts val="400"/>
              </a:spcBef>
              <a:spcAft>
                <a:spcPts val="0"/>
              </a:spcAft>
              <a:buClr>
                <a:schemeClr val="dk1"/>
              </a:buClr>
              <a:buSzPts val="2000"/>
              <a:buFont typeface="Arial"/>
              <a:buNone/>
              <a:defRPr sz="2000" b="1" i="0" u="none" strike="noStrike" cap="none">
                <a:solidFill>
                  <a:schemeClr val="dk1"/>
                </a:solidFill>
                <a:latin typeface="Arial"/>
                <a:ea typeface="Arial"/>
                <a:cs typeface="Arial"/>
                <a:sym typeface="Arial"/>
              </a:defRPr>
            </a:lvl2pPr>
            <a:lvl3pPr marL="1371600" marR="0" lvl="2" indent="-228600" algn="l" rtl="0">
              <a:lnSpc>
                <a:spcPct val="100000"/>
              </a:lnSpc>
              <a:spcBef>
                <a:spcPts val="360"/>
              </a:spcBef>
              <a:spcAft>
                <a:spcPts val="0"/>
              </a:spcAft>
              <a:buClr>
                <a:schemeClr val="dk1"/>
              </a:buClr>
              <a:buSzPts val="1800"/>
              <a:buFont typeface="Arial"/>
              <a:buNone/>
              <a:defRPr sz="1800" b="1" i="0" u="none" strike="noStrike" cap="none">
                <a:solidFill>
                  <a:schemeClr val="dk1"/>
                </a:solidFill>
                <a:latin typeface="Arial"/>
                <a:ea typeface="Arial"/>
                <a:cs typeface="Arial"/>
                <a:sym typeface="Arial"/>
              </a:defRPr>
            </a:lvl3pPr>
            <a:lvl4pPr marL="1828800" marR="0" lvl="3" indent="-228600" algn="l" rtl="0">
              <a:lnSpc>
                <a:spcPct val="100000"/>
              </a:lnSpc>
              <a:spcBef>
                <a:spcPts val="32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4pPr>
            <a:lvl5pPr marL="2286000" marR="0" lvl="4" indent="-228600" algn="l" rtl="0">
              <a:lnSpc>
                <a:spcPct val="100000"/>
              </a:lnSpc>
              <a:spcBef>
                <a:spcPts val="32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5pPr>
            <a:lvl6pPr marL="2743200" marR="0" lvl="5" indent="-228600" algn="l" rtl="0">
              <a:lnSpc>
                <a:spcPct val="100000"/>
              </a:lnSpc>
              <a:spcBef>
                <a:spcPts val="32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6pPr>
            <a:lvl7pPr marL="3200400" marR="0" lvl="6" indent="-228600" algn="l" rtl="0">
              <a:lnSpc>
                <a:spcPct val="100000"/>
              </a:lnSpc>
              <a:spcBef>
                <a:spcPts val="32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7pPr>
            <a:lvl8pPr marL="3657600" marR="0" lvl="7" indent="-228600" algn="l" rtl="0">
              <a:lnSpc>
                <a:spcPct val="100000"/>
              </a:lnSpc>
              <a:spcBef>
                <a:spcPts val="32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8pPr>
            <a:lvl9pPr marL="4114800" marR="0" lvl="8" indent="-228600" algn="l" rtl="0">
              <a:lnSpc>
                <a:spcPct val="100000"/>
              </a:lnSpc>
              <a:spcBef>
                <a:spcPts val="32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9pPr>
          </a:lstStyle>
          <a:p>
            <a:endParaRPr/>
          </a:p>
        </p:txBody>
      </p:sp>
      <p:sp>
        <p:nvSpPr>
          <p:cNvPr id="37" name="Google Shape;37;p7"/>
          <p:cNvSpPr txBox="1">
            <a:spLocks noGrp="1"/>
          </p:cNvSpPr>
          <p:nvPr>
            <p:ph type="body" idx="2"/>
          </p:nvPr>
        </p:nvSpPr>
        <p:spPr>
          <a:xfrm>
            <a:off x="457200" y="1631157"/>
            <a:ext cx="4040188" cy="2963466"/>
          </a:xfrm>
          <a:prstGeom prst="rect">
            <a:avLst/>
          </a:prstGeom>
          <a:noFill/>
          <a:ln>
            <a:noFill/>
          </a:ln>
        </p:spPr>
        <p:txBody>
          <a:bodyPr spcFirstLastPara="1" wrap="square" lIns="91425" tIns="45700" rIns="91425" bIns="45700" anchor="t" anchorCtr="0">
            <a:noAutofit/>
          </a:bodyPr>
          <a:lstStyle>
            <a:lvl1pPr marL="457200" marR="0" lvl="0" indent="-381000" algn="l" rtl="0">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1pPr>
            <a:lvl2pPr marL="914400" marR="0" lvl="1"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2pPr>
            <a:lvl3pPr marL="1371600" marR="0" lvl="2" indent="-342900" algn="l" rtl="0">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3pPr>
            <a:lvl4pPr marL="1828800" marR="0" lvl="3" indent="-228600" algn="l" rtl="0">
              <a:lnSpc>
                <a:spcPct val="100000"/>
              </a:lnSpc>
              <a:spcBef>
                <a:spcPts val="320"/>
              </a:spcBef>
              <a:spcAft>
                <a:spcPts val="0"/>
              </a:spcAft>
              <a:buClr>
                <a:srgbClr val="000000"/>
              </a:buClr>
              <a:buSzPts val="1400"/>
              <a:buFont typeface="Arial"/>
              <a:buNone/>
              <a:defRPr sz="1600" b="0" i="0" u="none" strike="noStrike" cap="none">
                <a:solidFill>
                  <a:schemeClr val="dk1"/>
                </a:solidFill>
                <a:latin typeface="Arial"/>
                <a:ea typeface="Arial"/>
                <a:cs typeface="Arial"/>
                <a:sym typeface="Arial"/>
              </a:defRPr>
            </a:lvl4pPr>
            <a:lvl5pPr marL="2286000" marR="0" lvl="4" indent="-330200" algn="l" rtl="0">
              <a:lnSpc>
                <a:spcPct val="100000"/>
              </a:lnSpc>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lnSpc>
                <a:spcPct val="100000"/>
              </a:lnSpc>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lnSpc>
                <a:spcPct val="100000"/>
              </a:lnSpc>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lnSpc>
                <a:spcPct val="100000"/>
              </a:lnSpc>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lnSpc>
                <a:spcPct val="100000"/>
              </a:lnSpc>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38" name="Google Shape;38;p7"/>
          <p:cNvSpPr txBox="1">
            <a:spLocks noGrp="1"/>
          </p:cNvSpPr>
          <p:nvPr>
            <p:ph type="body" idx="3"/>
          </p:nvPr>
        </p:nvSpPr>
        <p:spPr>
          <a:xfrm>
            <a:off x="4645027" y="1151335"/>
            <a:ext cx="4041775" cy="479822"/>
          </a:xfrm>
          <a:prstGeom prst="rect">
            <a:avLst/>
          </a:prstGeom>
          <a:noFill/>
          <a:ln>
            <a:noFill/>
          </a:ln>
        </p:spPr>
        <p:txBody>
          <a:bodyPr spcFirstLastPara="1" wrap="square" lIns="91425" tIns="45700" rIns="91425" bIns="45700" anchor="b" anchorCtr="0">
            <a:noAutofit/>
          </a:bodyPr>
          <a:lstStyle>
            <a:lvl1pPr marL="457200" marR="0" lvl="0" indent="-228600" algn="l" rtl="0">
              <a:lnSpc>
                <a:spcPct val="100000"/>
              </a:lnSpc>
              <a:spcBef>
                <a:spcPts val="480"/>
              </a:spcBef>
              <a:spcAft>
                <a:spcPts val="0"/>
              </a:spcAft>
              <a:buClr>
                <a:schemeClr val="dk1"/>
              </a:buClr>
              <a:buSzPts val="2400"/>
              <a:buFont typeface="Arial"/>
              <a:buNone/>
              <a:defRPr sz="2400" b="1" i="0" u="none" strike="noStrike" cap="none">
                <a:solidFill>
                  <a:schemeClr val="dk1"/>
                </a:solidFill>
                <a:latin typeface="Arial"/>
                <a:ea typeface="Arial"/>
                <a:cs typeface="Arial"/>
                <a:sym typeface="Arial"/>
              </a:defRPr>
            </a:lvl1pPr>
            <a:lvl2pPr marL="914400" marR="0" lvl="1" indent="-228600" algn="l" rtl="0">
              <a:lnSpc>
                <a:spcPct val="100000"/>
              </a:lnSpc>
              <a:spcBef>
                <a:spcPts val="400"/>
              </a:spcBef>
              <a:spcAft>
                <a:spcPts val="0"/>
              </a:spcAft>
              <a:buClr>
                <a:schemeClr val="dk1"/>
              </a:buClr>
              <a:buSzPts val="2000"/>
              <a:buFont typeface="Arial"/>
              <a:buNone/>
              <a:defRPr sz="2000" b="1" i="0" u="none" strike="noStrike" cap="none">
                <a:solidFill>
                  <a:schemeClr val="dk1"/>
                </a:solidFill>
                <a:latin typeface="Arial"/>
                <a:ea typeface="Arial"/>
                <a:cs typeface="Arial"/>
                <a:sym typeface="Arial"/>
              </a:defRPr>
            </a:lvl2pPr>
            <a:lvl3pPr marL="1371600" marR="0" lvl="2" indent="-228600" algn="l" rtl="0">
              <a:lnSpc>
                <a:spcPct val="100000"/>
              </a:lnSpc>
              <a:spcBef>
                <a:spcPts val="360"/>
              </a:spcBef>
              <a:spcAft>
                <a:spcPts val="0"/>
              </a:spcAft>
              <a:buClr>
                <a:schemeClr val="dk1"/>
              </a:buClr>
              <a:buSzPts val="1800"/>
              <a:buFont typeface="Arial"/>
              <a:buNone/>
              <a:defRPr sz="1800" b="1" i="0" u="none" strike="noStrike" cap="none">
                <a:solidFill>
                  <a:schemeClr val="dk1"/>
                </a:solidFill>
                <a:latin typeface="Arial"/>
                <a:ea typeface="Arial"/>
                <a:cs typeface="Arial"/>
                <a:sym typeface="Arial"/>
              </a:defRPr>
            </a:lvl3pPr>
            <a:lvl4pPr marL="1828800" marR="0" lvl="3" indent="-228600" algn="l" rtl="0">
              <a:lnSpc>
                <a:spcPct val="100000"/>
              </a:lnSpc>
              <a:spcBef>
                <a:spcPts val="32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4pPr>
            <a:lvl5pPr marL="2286000" marR="0" lvl="4" indent="-228600" algn="l" rtl="0">
              <a:lnSpc>
                <a:spcPct val="100000"/>
              </a:lnSpc>
              <a:spcBef>
                <a:spcPts val="32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5pPr>
            <a:lvl6pPr marL="2743200" marR="0" lvl="5" indent="-228600" algn="l" rtl="0">
              <a:lnSpc>
                <a:spcPct val="100000"/>
              </a:lnSpc>
              <a:spcBef>
                <a:spcPts val="32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6pPr>
            <a:lvl7pPr marL="3200400" marR="0" lvl="6" indent="-228600" algn="l" rtl="0">
              <a:lnSpc>
                <a:spcPct val="100000"/>
              </a:lnSpc>
              <a:spcBef>
                <a:spcPts val="32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7pPr>
            <a:lvl8pPr marL="3657600" marR="0" lvl="7" indent="-228600" algn="l" rtl="0">
              <a:lnSpc>
                <a:spcPct val="100000"/>
              </a:lnSpc>
              <a:spcBef>
                <a:spcPts val="32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8pPr>
            <a:lvl9pPr marL="4114800" marR="0" lvl="8" indent="-228600" algn="l" rtl="0">
              <a:lnSpc>
                <a:spcPct val="100000"/>
              </a:lnSpc>
              <a:spcBef>
                <a:spcPts val="32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9pPr>
          </a:lstStyle>
          <a:p>
            <a:endParaRPr/>
          </a:p>
        </p:txBody>
      </p:sp>
      <p:sp>
        <p:nvSpPr>
          <p:cNvPr id="39" name="Google Shape;39;p7"/>
          <p:cNvSpPr txBox="1">
            <a:spLocks noGrp="1"/>
          </p:cNvSpPr>
          <p:nvPr>
            <p:ph type="body" idx="4"/>
          </p:nvPr>
        </p:nvSpPr>
        <p:spPr>
          <a:xfrm>
            <a:off x="4645027" y="1631157"/>
            <a:ext cx="4041775" cy="2963466"/>
          </a:xfrm>
          <a:prstGeom prst="rect">
            <a:avLst/>
          </a:prstGeom>
          <a:noFill/>
          <a:ln>
            <a:noFill/>
          </a:ln>
        </p:spPr>
        <p:txBody>
          <a:bodyPr spcFirstLastPara="1" wrap="square" lIns="91425" tIns="45700" rIns="91425" bIns="45700" anchor="t" anchorCtr="0">
            <a:noAutofit/>
          </a:bodyPr>
          <a:lstStyle>
            <a:lvl1pPr marL="457200" marR="0" lvl="0" indent="-381000" algn="l" rtl="0">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1pPr>
            <a:lvl2pPr marL="914400" marR="0" lvl="1"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2pPr>
            <a:lvl3pPr marL="1371600" marR="0" lvl="2" indent="-342900" algn="l" rtl="0">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3pPr>
            <a:lvl4pPr marL="1828800" marR="0" lvl="3" indent="-228600" algn="l" rtl="0">
              <a:lnSpc>
                <a:spcPct val="100000"/>
              </a:lnSpc>
              <a:spcBef>
                <a:spcPts val="320"/>
              </a:spcBef>
              <a:spcAft>
                <a:spcPts val="0"/>
              </a:spcAft>
              <a:buClr>
                <a:srgbClr val="000000"/>
              </a:buClr>
              <a:buSzPts val="1400"/>
              <a:buFont typeface="Arial"/>
              <a:buNone/>
              <a:defRPr sz="1600" b="0" i="0" u="none" strike="noStrike" cap="none">
                <a:solidFill>
                  <a:schemeClr val="dk1"/>
                </a:solidFill>
                <a:latin typeface="Arial"/>
                <a:ea typeface="Arial"/>
                <a:cs typeface="Arial"/>
                <a:sym typeface="Arial"/>
              </a:defRPr>
            </a:lvl4pPr>
            <a:lvl5pPr marL="2286000" marR="0" lvl="4" indent="-330200" algn="l" rtl="0">
              <a:lnSpc>
                <a:spcPct val="100000"/>
              </a:lnSpc>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lnSpc>
                <a:spcPct val="100000"/>
              </a:lnSpc>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lnSpc>
                <a:spcPct val="100000"/>
              </a:lnSpc>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lnSpc>
                <a:spcPct val="100000"/>
              </a:lnSpc>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lnSpc>
                <a:spcPct val="100000"/>
              </a:lnSpc>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40" name="Google Shape;40;p7"/>
          <p:cNvSpPr txBox="1">
            <a:spLocks noGrp="1"/>
          </p:cNvSpPr>
          <p:nvPr>
            <p:ph type="sldNum" idx="12"/>
          </p:nvPr>
        </p:nvSpPr>
        <p:spPr>
          <a:xfrm>
            <a:off x="6400800" y="4661297"/>
            <a:ext cx="1828800" cy="321469"/>
          </a:xfrm>
          <a:prstGeom prst="rect">
            <a:avLst/>
          </a:prstGeom>
          <a:noFill/>
          <a:ln>
            <a:noFill/>
          </a:ln>
        </p:spPr>
        <p:txBody>
          <a:bodyPr spcFirstLastPara="1" wrap="square" lIns="0" tIns="0" rIns="0" bIns="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9pPr>
          </a:lstStyle>
          <a:p>
            <a:pPr marL="0" lvl="0" indent="0" algn="r" rtl="0">
              <a:spcBef>
                <a:spcPts val="0"/>
              </a:spcBef>
              <a:spcAft>
                <a:spcPts val="0"/>
              </a:spcAft>
              <a:buNone/>
            </a:pPr>
            <a:r>
              <a:rPr lang="en-US"/>
              <a:t>2</a:t>
            </a: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1"/>
        <p:cNvGrpSpPr/>
        <p:nvPr/>
      </p:nvGrpSpPr>
      <p:grpSpPr>
        <a:xfrm>
          <a:off x="0" y="0"/>
          <a:ext cx="0" cy="0"/>
          <a:chOff x="0" y="0"/>
          <a:chExt cx="0" cy="0"/>
        </a:xfrm>
      </p:grpSpPr>
      <p:sp>
        <p:nvSpPr>
          <p:cNvPr id="42" name="Google Shape;42;p8"/>
          <p:cNvSpPr txBox="1">
            <a:spLocks noGrp="1"/>
          </p:cNvSpPr>
          <p:nvPr>
            <p:ph type="title"/>
          </p:nvPr>
        </p:nvSpPr>
        <p:spPr>
          <a:xfrm>
            <a:off x="457200" y="205978"/>
            <a:ext cx="8229600" cy="857250"/>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1pPr>
            <a:lvl2pPr marR="0" lvl="1"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2pPr>
            <a:lvl3pPr marR="0" lvl="2"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3pPr>
            <a:lvl4pPr marR="0" lvl="3"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4pPr>
            <a:lvl5pPr marR="0" lvl="4"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5pPr>
            <a:lvl6pPr marR="0" lvl="5"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6pPr>
            <a:lvl7pPr marR="0" lvl="6"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7pPr>
            <a:lvl8pPr marR="0" lvl="7"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8pPr>
            <a:lvl9pPr marR="0" lvl="8"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9pPr>
          </a:lstStyle>
          <a:p>
            <a:endParaRPr/>
          </a:p>
        </p:txBody>
      </p:sp>
      <p:sp>
        <p:nvSpPr>
          <p:cNvPr id="43" name="Google Shape;43;p8"/>
          <p:cNvSpPr txBox="1">
            <a:spLocks noGrp="1"/>
          </p:cNvSpPr>
          <p:nvPr>
            <p:ph type="sldNum" idx="12"/>
          </p:nvPr>
        </p:nvSpPr>
        <p:spPr>
          <a:xfrm>
            <a:off x="6400800" y="4661297"/>
            <a:ext cx="1828800" cy="321469"/>
          </a:xfrm>
          <a:prstGeom prst="rect">
            <a:avLst/>
          </a:prstGeom>
          <a:noFill/>
          <a:ln>
            <a:noFill/>
          </a:ln>
        </p:spPr>
        <p:txBody>
          <a:bodyPr spcFirstLastPara="1" wrap="square" lIns="0" tIns="0" rIns="0" bIns="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9pPr>
          </a:lstStyle>
          <a:p>
            <a:pPr marL="0" lvl="0" indent="0" algn="r" rtl="0">
              <a:spcBef>
                <a:spcPts val="0"/>
              </a:spcBef>
              <a:spcAft>
                <a:spcPts val="0"/>
              </a:spcAft>
              <a:buNone/>
            </a:pPr>
            <a:r>
              <a:rPr lang="en-US"/>
              <a:t>2</a:t>
            </a:r>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44"/>
        <p:cNvGrpSpPr/>
        <p:nvPr/>
      </p:nvGrpSpPr>
      <p:grpSpPr>
        <a:xfrm>
          <a:off x="0" y="0"/>
          <a:ext cx="0" cy="0"/>
          <a:chOff x="0" y="0"/>
          <a:chExt cx="0" cy="0"/>
        </a:xfrm>
      </p:grpSpPr>
      <p:sp>
        <p:nvSpPr>
          <p:cNvPr id="45" name="Google Shape;45;p9"/>
          <p:cNvSpPr txBox="1">
            <a:spLocks noGrp="1"/>
          </p:cNvSpPr>
          <p:nvPr>
            <p:ph type="title"/>
          </p:nvPr>
        </p:nvSpPr>
        <p:spPr>
          <a:xfrm>
            <a:off x="457202" y="204787"/>
            <a:ext cx="3008313" cy="871538"/>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2000" b="1" i="0" u="none" strike="noStrike" cap="none">
                <a:solidFill>
                  <a:srgbClr val="005087"/>
                </a:solidFill>
                <a:latin typeface="Arial"/>
                <a:ea typeface="Arial"/>
                <a:cs typeface="Arial"/>
                <a:sym typeface="Arial"/>
              </a:defRPr>
            </a:lvl1pPr>
            <a:lvl2pPr marR="0" lvl="1"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2pPr>
            <a:lvl3pPr marR="0" lvl="2"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3pPr>
            <a:lvl4pPr marR="0" lvl="3"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4pPr>
            <a:lvl5pPr marR="0" lvl="4"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5pPr>
            <a:lvl6pPr marR="0" lvl="5"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6pPr>
            <a:lvl7pPr marR="0" lvl="6"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7pPr>
            <a:lvl8pPr marR="0" lvl="7"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8pPr>
            <a:lvl9pPr marR="0" lvl="8"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9pPr>
          </a:lstStyle>
          <a:p>
            <a:endParaRPr/>
          </a:p>
        </p:txBody>
      </p:sp>
      <p:sp>
        <p:nvSpPr>
          <p:cNvPr id="46" name="Google Shape;46;p9"/>
          <p:cNvSpPr txBox="1">
            <a:spLocks noGrp="1"/>
          </p:cNvSpPr>
          <p:nvPr>
            <p:ph type="body" idx="1"/>
          </p:nvPr>
        </p:nvSpPr>
        <p:spPr>
          <a:xfrm>
            <a:off x="3575050" y="204788"/>
            <a:ext cx="5111750" cy="4389835"/>
          </a:xfrm>
          <a:prstGeom prst="rect">
            <a:avLst/>
          </a:prstGeom>
          <a:noFill/>
          <a:ln>
            <a:noFill/>
          </a:ln>
        </p:spPr>
        <p:txBody>
          <a:bodyPr spcFirstLastPara="1" wrap="square" lIns="91425" tIns="45700" rIns="91425" bIns="45700" anchor="t" anchorCtr="0">
            <a:noAutofit/>
          </a:bodyPr>
          <a:lstStyle>
            <a:lvl1pPr marL="457200" marR="0" lvl="0" indent="-431800" algn="l" rtl="0">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228600" algn="l" rtl="0">
              <a:lnSpc>
                <a:spcPct val="100000"/>
              </a:lnSpc>
              <a:spcBef>
                <a:spcPts val="400"/>
              </a:spcBef>
              <a:spcAft>
                <a:spcPts val="0"/>
              </a:spcAft>
              <a:buClr>
                <a:srgbClr val="000000"/>
              </a:buClr>
              <a:buSzPts val="1400"/>
              <a:buFont typeface="Arial"/>
              <a:buNone/>
              <a:defRPr sz="2000" b="0" i="0" u="none" strike="noStrike" cap="none">
                <a:solidFill>
                  <a:schemeClr val="dk1"/>
                </a:solidFill>
                <a:latin typeface="Arial"/>
                <a:ea typeface="Arial"/>
                <a:cs typeface="Arial"/>
                <a:sym typeface="Arial"/>
              </a:defRPr>
            </a:lvl4pPr>
            <a:lvl5pPr marL="2286000" marR="0" lvl="4"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47" name="Google Shape;47;p9"/>
          <p:cNvSpPr txBox="1">
            <a:spLocks noGrp="1"/>
          </p:cNvSpPr>
          <p:nvPr>
            <p:ph type="body" idx="2"/>
          </p:nvPr>
        </p:nvSpPr>
        <p:spPr>
          <a:xfrm>
            <a:off x="457202" y="1076326"/>
            <a:ext cx="3008313" cy="3518298"/>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28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1pPr>
            <a:lvl2pPr marL="914400" marR="0" lvl="1" indent="-228600" algn="l" rtl="0">
              <a:lnSpc>
                <a:spcPct val="100000"/>
              </a:lnSpc>
              <a:spcBef>
                <a:spcPts val="240"/>
              </a:spcBef>
              <a:spcAft>
                <a:spcPts val="0"/>
              </a:spcAft>
              <a:buClr>
                <a:schemeClr val="dk1"/>
              </a:buClr>
              <a:buSzPts val="1200"/>
              <a:buFont typeface="Arial"/>
              <a:buNone/>
              <a:defRPr sz="1200" b="0" i="0" u="none" strike="noStrike" cap="none">
                <a:solidFill>
                  <a:schemeClr val="dk1"/>
                </a:solidFill>
                <a:latin typeface="Arial"/>
                <a:ea typeface="Arial"/>
                <a:cs typeface="Arial"/>
                <a:sym typeface="Arial"/>
              </a:defRPr>
            </a:lvl2pPr>
            <a:lvl3pPr marL="1371600" marR="0" lvl="2" indent="-228600" algn="l" rtl="0">
              <a:lnSpc>
                <a:spcPct val="100000"/>
              </a:lnSpc>
              <a:spcBef>
                <a:spcPts val="2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3pPr>
            <a:lvl4pPr marL="1828800" marR="0" lvl="3" indent="-228600" algn="l" rtl="0">
              <a:lnSpc>
                <a:spcPct val="100000"/>
              </a:lnSpc>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4pPr>
            <a:lvl5pPr marL="2286000" marR="0" lvl="4" indent="-228600" algn="l" rtl="0">
              <a:lnSpc>
                <a:spcPct val="100000"/>
              </a:lnSpc>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5pPr>
            <a:lvl6pPr marL="2743200" marR="0" lvl="5" indent="-228600" algn="l" rtl="0">
              <a:lnSpc>
                <a:spcPct val="100000"/>
              </a:lnSpc>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6pPr>
            <a:lvl7pPr marL="3200400" marR="0" lvl="6" indent="-228600" algn="l" rtl="0">
              <a:lnSpc>
                <a:spcPct val="100000"/>
              </a:lnSpc>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7pPr>
            <a:lvl8pPr marL="3657600" marR="0" lvl="7" indent="-228600" algn="l" rtl="0">
              <a:lnSpc>
                <a:spcPct val="100000"/>
              </a:lnSpc>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8pPr>
            <a:lvl9pPr marL="4114800" marR="0" lvl="8" indent="-228600" algn="l" rtl="0">
              <a:lnSpc>
                <a:spcPct val="100000"/>
              </a:lnSpc>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9pPr>
          </a:lstStyle>
          <a:p>
            <a:endParaRPr/>
          </a:p>
        </p:txBody>
      </p:sp>
      <p:sp>
        <p:nvSpPr>
          <p:cNvPr id="48" name="Google Shape;48;p9"/>
          <p:cNvSpPr txBox="1">
            <a:spLocks noGrp="1"/>
          </p:cNvSpPr>
          <p:nvPr>
            <p:ph type="sldNum" idx="12"/>
          </p:nvPr>
        </p:nvSpPr>
        <p:spPr>
          <a:xfrm>
            <a:off x="6400800" y="4661297"/>
            <a:ext cx="1828800" cy="321469"/>
          </a:xfrm>
          <a:prstGeom prst="rect">
            <a:avLst/>
          </a:prstGeom>
          <a:noFill/>
          <a:ln>
            <a:noFill/>
          </a:ln>
        </p:spPr>
        <p:txBody>
          <a:bodyPr spcFirstLastPara="1" wrap="square" lIns="0" tIns="0" rIns="0" bIns="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9pPr>
          </a:lstStyle>
          <a:p>
            <a:pPr marL="0" lvl="0" indent="0" algn="r" rtl="0">
              <a:spcBef>
                <a:spcPts val="0"/>
              </a:spcBef>
              <a:spcAft>
                <a:spcPts val="0"/>
              </a:spcAft>
              <a:buNone/>
            </a:pPr>
            <a:r>
              <a:rPr lang="en-US"/>
              <a:t>2</a:t>
            </a:r>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49"/>
        <p:cNvGrpSpPr/>
        <p:nvPr/>
      </p:nvGrpSpPr>
      <p:grpSpPr>
        <a:xfrm>
          <a:off x="0" y="0"/>
          <a:ext cx="0" cy="0"/>
          <a:chOff x="0" y="0"/>
          <a:chExt cx="0" cy="0"/>
        </a:xfrm>
      </p:grpSpPr>
      <p:sp>
        <p:nvSpPr>
          <p:cNvPr id="50" name="Google Shape;50;p10"/>
          <p:cNvSpPr txBox="1">
            <a:spLocks noGrp="1"/>
          </p:cNvSpPr>
          <p:nvPr>
            <p:ph type="title"/>
          </p:nvPr>
        </p:nvSpPr>
        <p:spPr>
          <a:xfrm>
            <a:off x="1792288" y="3600450"/>
            <a:ext cx="5486400" cy="425054"/>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2000" b="1" i="0" u="none" strike="noStrike" cap="none">
                <a:solidFill>
                  <a:srgbClr val="005087"/>
                </a:solidFill>
                <a:latin typeface="Arial"/>
                <a:ea typeface="Arial"/>
                <a:cs typeface="Arial"/>
                <a:sym typeface="Arial"/>
              </a:defRPr>
            </a:lvl1pPr>
            <a:lvl2pPr marR="0" lvl="1"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2pPr>
            <a:lvl3pPr marR="0" lvl="2"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3pPr>
            <a:lvl4pPr marR="0" lvl="3"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4pPr>
            <a:lvl5pPr marR="0" lvl="4"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5pPr>
            <a:lvl6pPr marR="0" lvl="5"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6pPr>
            <a:lvl7pPr marR="0" lvl="6"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7pPr>
            <a:lvl8pPr marR="0" lvl="7"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8pPr>
            <a:lvl9pPr marR="0" lvl="8"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9pPr>
          </a:lstStyle>
          <a:p>
            <a:endParaRPr/>
          </a:p>
        </p:txBody>
      </p:sp>
      <p:sp>
        <p:nvSpPr>
          <p:cNvPr id="51" name="Google Shape;51;p10"/>
          <p:cNvSpPr>
            <a:spLocks noGrp="1"/>
          </p:cNvSpPr>
          <p:nvPr>
            <p:ph type="pic" idx="2"/>
          </p:nvPr>
        </p:nvSpPr>
        <p:spPr>
          <a:xfrm>
            <a:off x="1792288" y="459581"/>
            <a:ext cx="5486400" cy="3086100"/>
          </a:xfrm>
          <a:prstGeom prst="rect">
            <a:avLst/>
          </a:prstGeom>
          <a:noFill/>
          <a:ln>
            <a:noFill/>
          </a:ln>
        </p:spPr>
      </p:sp>
      <p:sp>
        <p:nvSpPr>
          <p:cNvPr id="52" name="Google Shape;52;p10"/>
          <p:cNvSpPr txBox="1">
            <a:spLocks noGrp="1"/>
          </p:cNvSpPr>
          <p:nvPr>
            <p:ph type="body" idx="1"/>
          </p:nvPr>
        </p:nvSpPr>
        <p:spPr>
          <a:xfrm>
            <a:off x="1792288" y="4025504"/>
            <a:ext cx="5486400" cy="603646"/>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28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1pPr>
            <a:lvl2pPr marL="914400" marR="0" lvl="1" indent="-228600" algn="l" rtl="0">
              <a:lnSpc>
                <a:spcPct val="100000"/>
              </a:lnSpc>
              <a:spcBef>
                <a:spcPts val="240"/>
              </a:spcBef>
              <a:spcAft>
                <a:spcPts val="0"/>
              </a:spcAft>
              <a:buClr>
                <a:schemeClr val="dk1"/>
              </a:buClr>
              <a:buSzPts val="1200"/>
              <a:buFont typeface="Arial"/>
              <a:buNone/>
              <a:defRPr sz="1200" b="0" i="0" u="none" strike="noStrike" cap="none">
                <a:solidFill>
                  <a:schemeClr val="dk1"/>
                </a:solidFill>
                <a:latin typeface="Arial"/>
                <a:ea typeface="Arial"/>
                <a:cs typeface="Arial"/>
                <a:sym typeface="Arial"/>
              </a:defRPr>
            </a:lvl2pPr>
            <a:lvl3pPr marL="1371600" marR="0" lvl="2" indent="-228600" algn="l" rtl="0">
              <a:lnSpc>
                <a:spcPct val="100000"/>
              </a:lnSpc>
              <a:spcBef>
                <a:spcPts val="2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3pPr>
            <a:lvl4pPr marL="1828800" marR="0" lvl="3" indent="-228600" algn="l" rtl="0">
              <a:lnSpc>
                <a:spcPct val="100000"/>
              </a:lnSpc>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4pPr>
            <a:lvl5pPr marL="2286000" marR="0" lvl="4" indent="-228600" algn="l" rtl="0">
              <a:lnSpc>
                <a:spcPct val="100000"/>
              </a:lnSpc>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5pPr>
            <a:lvl6pPr marL="2743200" marR="0" lvl="5" indent="-228600" algn="l" rtl="0">
              <a:lnSpc>
                <a:spcPct val="100000"/>
              </a:lnSpc>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6pPr>
            <a:lvl7pPr marL="3200400" marR="0" lvl="6" indent="-228600" algn="l" rtl="0">
              <a:lnSpc>
                <a:spcPct val="100000"/>
              </a:lnSpc>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7pPr>
            <a:lvl8pPr marL="3657600" marR="0" lvl="7" indent="-228600" algn="l" rtl="0">
              <a:lnSpc>
                <a:spcPct val="100000"/>
              </a:lnSpc>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8pPr>
            <a:lvl9pPr marL="4114800" marR="0" lvl="8" indent="-228600" algn="l" rtl="0">
              <a:lnSpc>
                <a:spcPct val="100000"/>
              </a:lnSpc>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9pPr>
          </a:lstStyle>
          <a:p>
            <a:endParaRPr/>
          </a:p>
        </p:txBody>
      </p:sp>
      <p:sp>
        <p:nvSpPr>
          <p:cNvPr id="53" name="Google Shape;53;p10"/>
          <p:cNvSpPr txBox="1">
            <a:spLocks noGrp="1"/>
          </p:cNvSpPr>
          <p:nvPr>
            <p:ph type="sldNum" idx="12"/>
          </p:nvPr>
        </p:nvSpPr>
        <p:spPr>
          <a:xfrm>
            <a:off x="6400800" y="4661297"/>
            <a:ext cx="1828800" cy="321469"/>
          </a:xfrm>
          <a:prstGeom prst="rect">
            <a:avLst/>
          </a:prstGeom>
          <a:noFill/>
          <a:ln>
            <a:noFill/>
          </a:ln>
        </p:spPr>
        <p:txBody>
          <a:bodyPr spcFirstLastPara="1" wrap="square" lIns="0" tIns="0" rIns="0" bIns="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9pPr>
          </a:lstStyle>
          <a:p>
            <a:pPr marL="0" lvl="0" indent="0" algn="r" rtl="0">
              <a:spcBef>
                <a:spcPts val="0"/>
              </a:spcBef>
              <a:spcAft>
                <a:spcPts val="0"/>
              </a:spcAft>
              <a:buNone/>
            </a:pPr>
            <a:r>
              <a:rPr lang="en-US"/>
              <a:t>2</a:t>
            </a:r>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p:nvPr/>
        </p:nvSpPr>
        <p:spPr>
          <a:xfrm>
            <a:off x="3177" y="4500562"/>
            <a:ext cx="9140825" cy="642938"/>
          </a:xfrm>
          <a:prstGeom prst="rect">
            <a:avLst/>
          </a:prstGeom>
          <a:solidFill>
            <a:srgbClr val="FFBA00"/>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2400"/>
              <a:buFont typeface="Arial"/>
              <a:buNone/>
            </a:pPr>
            <a:endParaRPr sz="2400" b="0" i="0" u="none" strike="noStrike" cap="none">
              <a:solidFill>
                <a:schemeClr val="dk1"/>
              </a:solidFill>
              <a:latin typeface="Arial"/>
              <a:ea typeface="Arial"/>
              <a:cs typeface="Arial"/>
              <a:sym typeface="Arial"/>
            </a:endParaRPr>
          </a:p>
        </p:txBody>
      </p:sp>
      <p:sp>
        <p:nvSpPr>
          <p:cNvPr id="11" name="Google Shape;11;p1"/>
          <p:cNvSpPr txBox="1">
            <a:spLocks noGrp="1"/>
          </p:cNvSpPr>
          <p:nvPr>
            <p:ph type="sldNum" idx="12"/>
          </p:nvPr>
        </p:nvSpPr>
        <p:spPr>
          <a:xfrm>
            <a:off x="6400800" y="4661297"/>
            <a:ext cx="1828800" cy="321469"/>
          </a:xfrm>
          <a:prstGeom prst="rect">
            <a:avLst/>
          </a:prstGeom>
          <a:noFill/>
          <a:ln>
            <a:noFill/>
          </a:ln>
        </p:spPr>
        <p:txBody>
          <a:bodyPr spcFirstLastPara="1" wrap="square" lIns="0" tIns="0" rIns="0" bIns="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9pPr>
          </a:lstStyle>
          <a:p>
            <a:pPr marL="0" lvl="0" indent="0" algn="r" rtl="0">
              <a:spcBef>
                <a:spcPts val="0"/>
              </a:spcBef>
              <a:spcAft>
                <a:spcPts val="0"/>
              </a:spcAft>
              <a:buNone/>
            </a:pPr>
            <a:r>
              <a:rPr lang="en-US"/>
              <a:t>2</a:t>
            </a:r>
            <a:endParaRPr sz="1400">
              <a:solidFill>
                <a:srgbClr val="000000"/>
              </a:solidFill>
            </a:endParaRPr>
          </a:p>
        </p:txBody>
      </p:sp>
      <p:sp>
        <p:nvSpPr>
          <p:cNvPr id="12" name="Google Shape;12;p1"/>
          <p:cNvSpPr/>
          <p:nvPr/>
        </p:nvSpPr>
        <p:spPr>
          <a:xfrm>
            <a:off x="0" y="0"/>
            <a:ext cx="9144000" cy="48006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2400"/>
              <a:buFont typeface="Arial"/>
              <a:buNone/>
            </a:pPr>
            <a:endParaRPr sz="2400" b="0" i="0" u="none" strike="noStrike" cap="none">
              <a:solidFill>
                <a:schemeClr val="dk1"/>
              </a:solidFill>
              <a:latin typeface="Arial"/>
              <a:ea typeface="Arial"/>
              <a:cs typeface="Arial"/>
              <a:sym typeface="Arial"/>
            </a:endParaRPr>
          </a:p>
        </p:txBody>
      </p:sp>
      <p:sp>
        <p:nvSpPr>
          <p:cNvPr id="13" name="Google Shape;13;p1"/>
          <p:cNvSpPr/>
          <p:nvPr/>
        </p:nvSpPr>
        <p:spPr>
          <a:xfrm>
            <a:off x="0" y="0"/>
            <a:ext cx="9144000" cy="4500563"/>
          </a:xfrm>
          <a:prstGeom prst="rect">
            <a:avLst/>
          </a:prstGeom>
          <a:solidFill>
            <a:srgbClr val="F2F2F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2400"/>
              <a:buFont typeface="Arial"/>
              <a:buNone/>
            </a:pPr>
            <a:endParaRPr sz="2400" b="0" i="0" u="none" strike="noStrike" cap="none">
              <a:solidFill>
                <a:schemeClr val="dk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am.gov" TargetMode="External"/><Relationship Id="rId7" Type="http://schemas.openxmlformats.org/officeDocument/2006/relationships/hyperlink" Target="https://www.gsaelibrary.gsa.gov/"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hyperlink" Target="https://www.acquisition.gov/procurement-forecasts" TargetMode="External"/><Relationship Id="rId5" Type="http://schemas.openxmlformats.org/officeDocument/2006/relationships/hyperlink" Target="https://www.gsa.gov/buying-selling/forecast-of-contracting-opportunities" TargetMode="External"/><Relationship Id="rId4" Type="http://schemas.openxmlformats.org/officeDocument/2006/relationships/hyperlink" Target="https://web.sba.gov/pro-net/search/dsp_dsbs.cfm"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www.fpds.gov/fpdsng_cms/index.php/en/"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hyperlink" Target="https://www.performance.gov/" TargetMode="External"/><Relationship Id="rId5" Type="http://schemas.openxmlformats.org/officeDocument/2006/relationships/hyperlink" Target="https://www.sba.gov/business-guide/plan-your-business/market-research-competitive-analysis" TargetMode="External"/><Relationship Id="rId4" Type="http://schemas.openxmlformats.org/officeDocument/2006/relationships/hyperlink" Target="https://www.usaspending.gov/"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www.sba.gov/federal-contracting/contracting-assistance-programs"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hyperlink" Target="https://hallways.cap.gsa.gov/app/#/"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8" name="Google Shape;68;p13"/>
          <p:cNvSpPr txBox="1">
            <a:spLocks noGrp="1"/>
          </p:cNvSpPr>
          <p:nvPr>
            <p:ph type="title" idx="4294967295"/>
          </p:nvPr>
        </p:nvSpPr>
        <p:spPr>
          <a:xfrm>
            <a:off x="228600" y="2087358"/>
            <a:ext cx="8780400" cy="686400"/>
          </a:xfrm>
          <a:prstGeom prst="rect">
            <a:avLst/>
          </a:prstGeom>
          <a:noFill/>
          <a:ln>
            <a:noFill/>
            <a:prstDash/>
          </a:ln>
          <a:effectLst/>
        </p:spPr>
        <p:txBody>
          <a:bodyPr rot="0" spcFirstLastPara="1" vertOverflow="overflow" horzOverflow="overflow" vert="horz" wrap="square" lIns="0" tIns="0" rIns="0" bIns="0" numCol="1" spcCol="0" rtlCol="0" fromWordArt="0" anchor="t" anchorCtr="0" forceAA="0" compatLnSpc="1">
            <a:prstTxWarp prst="textNoShape">
              <a:avLst/>
            </a:prstTxWarp>
            <a:noAutofit/>
          </a:bodyPr>
          <a:lstStyle/>
          <a:p>
            <a:pPr marL="0" marR="0" lvl="0" indent="0" algn="r" defTabSz="914400" rtl="0" eaLnBrk="1" fontAlgn="auto" latinLnBrk="0" hangingPunct="1">
              <a:lnSpc>
                <a:spcPct val="75000"/>
              </a:lnSpc>
              <a:spcBef>
                <a:spcPts val="0"/>
              </a:spcBef>
              <a:spcAft>
                <a:spcPts val="0"/>
              </a:spcAft>
              <a:buClr>
                <a:srgbClr val="000000"/>
              </a:buClr>
              <a:buSzPts val="3200"/>
              <a:buFont typeface="Arial"/>
              <a:buNone/>
              <a:tabLst/>
              <a:defRPr/>
            </a:pPr>
            <a:r>
              <a:rPr kumimoji="0" lang="en-US" sz="2200" b="1" i="0" u="none" strike="noStrike" kern="0" cap="none" spc="0" normalizeH="0" baseline="0" noProof="0" dirty="0">
                <a:ln>
                  <a:noFill/>
                </a:ln>
                <a:solidFill>
                  <a:srgbClr val="005087"/>
                </a:solidFill>
                <a:effectLst/>
                <a:uLnTx/>
                <a:uFillTx/>
                <a:latin typeface="Arial"/>
                <a:ea typeface="Arial"/>
                <a:cs typeface="Arial"/>
                <a:sym typeface="Arial"/>
              </a:rPr>
              <a:t>Leveraging Equity - Maximizing Small Business</a:t>
            </a:r>
          </a:p>
          <a:p>
            <a:pPr marL="0" marR="0" lvl="0" indent="0" algn="r" defTabSz="914400" rtl="0" eaLnBrk="1" fontAlgn="auto" latinLnBrk="0" hangingPunct="1">
              <a:lnSpc>
                <a:spcPct val="75000"/>
              </a:lnSpc>
              <a:spcBef>
                <a:spcPts val="0"/>
              </a:spcBef>
              <a:spcAft>
                <a:spcPts val="0"/>
              </a:spcAft>
              <a:buClr>
                <a:srgbClr val="000000"/>
              </a:buClr>
              <a:buSzPts val="3200"/>
              <a:buFont typeface="Arial"/>
              <a:buNone/>
              <a:tabLst/>
              <a:defRPr/>
            </a:pPr>
            <a:r>
              <a:rPr kumimoji="0" lang="en-US" sz="2200" b="1" i="0" u="none" strike="noStrike" kern="0" cap="none" spc="0" normalizeH="0" baseline="0" noProof="0" dirty="0">
                <a:ln>
                  <a:noFill/>
                </a:ln>
                <a:solidFill>
                  <a:srgbClr val="005087"/>
                </a:solidFill>
                <a:effectLst/>
                <a:uLnTx/>
                <a:uFillTx/>
                <a:latin typeface="Arial"/>
                <a:ea typeface="Arial"/>
                <a:cs typeface="Arial"/>
                <a:sym typeface="Arial"/>
              </a:rPr>
              <a:t> Success in Federal Contracting</a:t>
            </a:r>
            <a:endParaRPr kumimoji="0" lang="en-US" sz="400" b="1" i="0" u="none" strike="noStrike" kern="0" cap="none" spc="0" normalizeH="0" baseline="0" noProof="0" dirty="0">
              <a:ln>
                <a:noFill/>
              </a:ln>
              <a:solidFill>
                <a:srgbClr val="000000"/>
              </a:solidFill>
              <a:effectLst/>
              <a:uLnTx/>
              <a:uFillTx/>
              <a:latin typeface="Arial"/>
              <a:ea typeface="Arial"/>
              <a:cs typeface="Arial"/>
              <a:sym typeface="Arial"/>
            </a:endParaRPr>
          </a:p>
          <a:p>
            <a:pPr marL="0" marR="0" lvl="0" indent="0" algn="r" defTabSz="914400" rtl="0" eaLnBrk="1" fontAlgn="auto" latinLnBrk="0" hangingPunct="1">
              <a:lnSpc>
                <a:spcPct val="75000"/>
              </a:lnSpc>
              <a:spcBef>
                <a:spcPts val="1800"/>
              </a:spcBef>
              <a:spcAft>
                <a:spcPts val="0"/>
              </a:spcAft>
              <a:buClr>
                <a:srgbClr val="000000"/>
              </a:buClr>
              <a:buSzPts val="1400"/>
              <a:buFont typeface="Arial"/>
              <a:buNone/>
              <a:tabLst/>
              <a:defRPr/>
            </a:pPr>
            <a:endParaRPr kumimoji="0" lang="en-US" sz="1400" b="0" i="0" u="none" strike="noStrike" kern="0" cap="none" spc="0" normalizeH="0" baseline="0" noProof="0" dirty="0">
              <a:ln>
                <a:noFill/>
              </a:ln>
              <a:solidFill>
                <a:srgbClr val="000000"/>
              </a:solidFill>
              <a:effectLst/>
              <a:uLnTx/>
              <a:uFillTx/>
              <a:latin typeface="Arial"/>
              <a:ea typeface="Arial"/>
              <a:cs typeface="Arial"/>
              <a:sym typeface="Arial"/>
            </a:endParaRPr>
          </a:p>
          <a:p>
            <a:pPr marL="0" marR="0" lvl="0" indent="0" algn="r" defTabSz="914400" rtl="0" eaLnBrk="1" fontAlgn="auto" latinLnBrk="0" hangingPunct="1">
              <a:lnSpc>
                <a:spcPct val="100000"/>
              </a:lnSpc>
              <a:spcBef>
                <a:spcPts val="1800"/>
              </a:spcBef>
              <a:spcAft>
                <a:spcPts val="0"/>
              </a:spcAft>
              <a:buClr>
                <a:srgbClr val="000000"/>
              </a:buClr>
              <a:buSzPts val="2800"/>
              <a:buFont typeface="Arial"/>
              <a:buNone/>
              <a:tabLst/>
              <a:defRPr/>
            </a:pPr>
            <a:endParaRPr kumimoji="0" lang="en-US" sz="2800" b="0" i="0" u="none" strike="noStrike" kern="0" cap="none" spc="0" normalizeH="0" baseline="0" noProof="0" dirty="0">
              <a:ln>
                <a:noFill/>
              </a:ln>
              <a:solidFill>
                <a:schemeClr val="dk1"/>
              </a:solidFill>
              <a:effectLst/>
              <a:uLnTx/>
              <a:uFillTx/>
              <a:latin typeface="Arial"/>
              <a:ea typeface="Arial"/>
              <a:cs typeface="Arial"/>
              <a:sym typeface="Arial"/>
            </a:endParaRPr>
          </a:p>
        </p:txBody>
      </p:sp>
      <p:sp>
        <p:nvSpPr>
          <p:cNvPr id="69" name="Google Shape;69;p13"/>
          <p:cNvSpPr txBox="1"/>
          <p:nvPr/>
        </p:nvSpPr>
        <p:spPr>
          <a:xfrm>
            <a:off x="3969475" y="2894574"/>
            <a:ext cx="4977000" cy="1002900"/>
          </a:xfrm>
          <a:prstGeom prst="rect">
            <a:avLst/>
          </a:prstGeom>
          <a:noFill/>
          <a:ln>
            <a:noFill/>
          </a:ln>
        </p:spPr>
        <p:txBody>
          <a:bodyPr spcFirstLastPara="1" wrap="square" lIns="0" tIns="0" rIns="0" bIns="0" anchor="t" anchorCtr="0">
            <a:noAutofit/>
          </a:bodyPr>
          <a:lstStyle/>
          <a:p>
            <a:pPr marL="0" marR="0" lvl="0" indent="0" algn="r" rtl="0">
              <a:lnSpc>
                <a:spcPct val="75000"/>
              </a:lnSpc>
              <a:spcBef>
                <a:spcPts val="1800"/>
              </a:spcBef>
              <a:spcAft>
                <a:spcPts val="0"/>
              </a:spcAft>
              <a:buClr>
                <a:srgbClr val="000000"/>
              </a:buClr>
              <a:buSzPts val="2800"/>
              <a:buFont typeface="Arial"/>
              <a:buNone/>
            </a:pPr>
            <a:r>
              <a:rPr lang="en-US" sz="1800" b="0" i="0" u="none" strike="noStrike" cap="none">
                <a:solidFill>
                  <a:srgbClr val="0B5394"/>
                </a:solidFill>
                <a:latin typeface="Arial"/>
                <a:ea typeface="Arial"/>
                <a:cs typeface="Arial"/>
                <a:sym typeface="Arial"/>
              </a:rPr>
              <a:t>Judith Stackhouse -Jordan</a:t>
            </a:r>
            <a:endParaRPr sz="1800" b="0" i="0" u="none" strike="noStrike" cap="none">
              <a:solidFill>
                <a:srgbClr val="0B5394"/>
              </a:solidFill>
              <a:latin typeface="Arial"/>
              <a:ea typeface="Arial"/>
              <a:cs typeface="Arial"/>
              <a:sym typeface="Arial"/>
            </a:endParaRPr>
          </a:p>
          <a:p>
            <a:pPr marL="0" marR="0" lvl="0" indent="0" algn="r" rtl="0">
              <a:lnSpc>
                <a:spcPct val="75000"/>
              </a:lnSpc>
              <a:spcBef>
                <a:spcPts val="0"/>
              </a:spcBef>
              <a:spcAft>
                <a:spcPts val="0"/>
              </a:spcAft>
              <a:buClr>
                <a:srgbClr val="000000"/>
              </a:buClr>
              <a:buSzPts val="2800"/>
              <a:buFont typeface="Arial"/>
              <a:buNone/>
            </a:pPr>
            <a:r>
              <a:rPr lang="en-US" sz="1800" b="0" i="0" u="none" strike="noStrike" cap="none">
                <a:solidFill>
                  <a:srgbClr val="0B5394"/>
                </a:solidFill>
                <a:latin typeface="Arial"/>
                <a:ea typeface="Arial"/>
                <a:cs typeface="Arial"/>
                <a:sym typeface="Arial"/>
              </a:rPr>
              <a:t>Michelle Leshe  </a:t>
            </a:r>
            <a:endParaRPr sz="1800" b="0" i="0" u="none" strike="noStrike" cap="none">
              <a:solidFill>
                <a:srgbClr val="0B5394"/>
              </a:solidFill>
              <a:latin typeface="Arial"/>
              <a:ea typeface="Arial"/>
              <a:cs typeface="Arial"/>
              <a:sym typeface="Arial"/>
            </a:endParaRPr>
          </a:p>
          <a:p>
            <a:pPr marL="0" marR="0" lvl="0" indent="0" algn="r" rtl="0">
              <a:lnSpc>
                <a:spcPct val="75000"/>
              </a:lnSpc>
              <a:spcBef>
                <a:spcPts val="0"/>
              </a:spcBef>
              <a:spcAft>
                <a:spcPts val="0"/>
              </a:spcAft>
              <a:buClr>
                <a:srgbClr val="000000"/>
              </a:buClr>
              <a:buSzPts val="2300"/>
              <a:buFont typeface="Arial"/>
              <a:buNone/>
            </a:pPr>
            <a:r>
              <a:rPr lang="en-US" sz="1800" b="0" i="0" u="none" strike="noStrike" cap="none">
                <a:solidFill>
                  <a:srgbClr val="0B5394"/>
                </a:solidFill>
                <a:latin typeface="Arial"/>
                <a:ea typeface="Arial"/>
                <a:cs typeface="Arial"/>
                <a:sym typeface="Arial"/>
              </a:rPr>
              <a:t>GSA Office of Small &amp; Disadvantaged Business Utilization (OSDBU)</a:t>
            </a:r>
            <a:endParaRPr sz="1800" b="0" i="0" u="none" strike="noStrike" cap="none">
              <a:solidFill>
                <a:srgbClr val="0B5394"/>
              </a:solidFill>
              <a:latin typeface="Arial"/>
              <a:ea typeface="Arial"/>
              <a:cs typeface="Arial"/>
              <a:sym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Google Shape;123;p22"/>
          <p:cNvSpPr>
            <a:spLocks noGrp="1"/>
          </p:cNvSpPr>
          <p:nvPr>
            <p:ph type="title" idx="4294967295"/>
          </p:nvPr>
        </p:nvSpPr>
        <p:spPr>
          <a:xfrm>
            <a:off x="687450" y="0"/>
            <a:ext cx="7769100" cy="688200"/>
          </a:xfrm>
          <a:prstGeom prst="rect">
            <a:avLst/>
          </a:prstGeom>
          <a:noFill/>
          <a:ln>
            <a:noFill/>
            <a:prstDash/>
          </a:ln>
          <a:effectLst/>
        </p:spPr>
        <p:txBody>
          <a:bodyPr rot="0" spcFirstLastPara="1" vertOverflow="overflow" horzOverflow="overflow" vert="horz" wrap="square" lIns="0" tIns="0" rIns="0" bIns="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1600"/>
              </a:spcBef>
              <a:spcAft>
                <a:spcPts val="1000"/>
              </a:spcAft>
              <a:buClr>
                <a:schemeClr val="dk1"/>
              </a:buClr>
              <a:buSzPts val="1100"/>
              <a:buFont typeface="Arial"/>
              <a:buNone/>
              <a:tabLst/>
              <a:defRPr/>
            </a:pPr>
            <a:r>
              <a:rPr kumimoji="0" lang="en-US" sz="3200" b="1" i="0" u="none" strike="noStrike" kern="0" cap="none" spc="0" normalizeH="0" baseline="0" noProof="0" dirty="0">
                <a:ln>
                  <a:noFill/>
                </a:ln>
                <a:solidFill>
                  <a:srgbClr val="0B5394"/>
                </a:solidFill>
                <a:effectLst/>
                <a:uLnTx/>
                <a:uFillTx/>
                <a:latin typeface="Arial"/>
                <a:ea typeface="Arial"/>
                <a:cs typeface="Arial"/>
                <a:sym typeface="Arial"/>
              </a:rPr>
              <a:t>Navigating Federal Contracting</a:t>
            </a:r>
            <a:endParaRPr kumimoji="0" lang="en-US" sz="3200" b="0" i="0" u="none" strike="noStrike" kern="0" cap="none" spc="0" normalizeH="0" baseline="0" noProof="0" dirty="0">
              <a:ln>
                <a:noFill/>
              </a:ln>
              <a:solidFill>
                <a:srgbClr val="0B5394"/>
              </a:solidFill>
              <a:effectLst/>
              <a:uLnTx/>
              <a:uFillTx/>
              <a:latin typeface="Arial"/>
              <a:ea typeface="Arial"/>
              <a:cs typeface="Arial"/>
              <a:sym typeface="Arial"/>
            </a:endParaRPr>
          </a:p>
        </p:txBody>
      </p:sp>
      <p:sp>
        <p:nvSpPr>
          <p:cNvPr id="124" name="Google Shape;124;p22"/>
          <p:cNvSpPr/>
          <p:nvPr/>
        </p:nvSpPr>
        <p:spPr>
          <a:xfrm>
            <a:off x="73150" y="884830"/>
            <a:ext cx="8383500" cy="3572100"/>
          </a:xfrm>
          <a:prstGeom prst="rect">
            <a:avLst/>
          </a:prstGeom>
          <a:noFill/>
          <a:ln w="9525" cap="flat" cmpd="sng">
            <a:solidFill>
              <a:srgbClr val="000000"/>
            </a:solidFill>
            <a:prstDash val="solid"/>
            <a:round/>
            <a:headEnd type="none" w="sm" len="sm"/>
            <a:tailEnd type="none" w="sm" len="sm"/>
          </a:ln>
        </p:spPr>
        <p:txBody>
          <a:bodyPr spcFirstLastPara="1" wrap="square" lIns="91425" tIns="45700" rIns="91425" bIns="45700" anchor="t" anchorCtr="0">
            <a:noAutofit/>
          </a:bodyPr>
          <a:lstStyle/>
          <a:p>
            <a:pPr marL="457200" marR="0" lvl="0" indent="-349250" algn="l" rtl="0">
              <a:lnSpc>
                <a:spcPct val="100000"/>
              </a:lnSpc>
              <a:spcBef>
                <a:spcPts val="800"/>
              </a:spcBef>
              <a:spcAft>
                <a:spcPts val="0"/>
              </a:spcAft>
              <a:buClr>
                <a:schemeClr val="dk1"/>
              </a:buClr>
              <a:buSzPts val="1900"/>
              <a:buFont typeface="Arial"/>
              <a:buChar char="●"/>
            </a:pPr>
            <a:r>
              <a:rPr lang="en-US" sz="1900" b="0" i="0" u="none" strike="noStrike" cap="none">
                <a:solidFill>
                  <a:schemeClr val="dk1"/>
                </a:solidFill>
                <a:latin typeface="Arial"/>
                <a:ea typeface="Arial"/>
                <a:cs typeface="Arial"/>
                <a:sym typeface="Arial"/>
              </a:rPr>
              <a:t>Lack of Understanding of the Federal Contracting Process</a:t>
            </a:r>
            <a:endParaRPr sz="1900" b="0" i="0" u="none" strike="noStrike" cap="none">
              <a:solidFill>
                <a:schemeClr val="dk1"/>
              </a:solidFill>
              <a:latin typeface="Arial"/>
              <a:ea typeface="Arial"/>
              <a:cs typeface="Arial"/>
              <a:sym typeface="Arial"/>
            </a:endParaRPr>
          </a:p>
          <a:p>
            <a:pPr marL="914400" marR="0" lvl="1" indent="-349250" algn="l" rtl="0">
              <a:lnSpc>
                <a:spcPct val="100000"/>
              </a:lnSpc>
              <a:spcBef>
                <a:spcPts val="0"/>
              </a:spcBef>
              <a:spcAft>
                <a:spcPts val="0"/>
              </a:spcAft>
              <a:buClr>
                <a:schemeClr val="dk1"/>
              </a:buClr>
              <a:buSzPts val="1900"/>
              <a:buFont typeface="Arial"/>
              <a:buChar char="○"/>
            </a:pPr>
            <a:r>
              <a:rPr lang="en-US" sz="1900" b="0" i="0" u="none" strike="noStrike" cap="none">
                <a:solidFill>
                  <a:schemeClr val="dk1"/>
                </a:solidFill>
                <a:latin typeface="Arial"/>
                <a:ea typeface="Arial"/>
                <a:cs typeface="Arial"/>
                <a:sym typeface="Arial"/>
              </a:rPr>
              <a:t>Educate yourself about the process</a:t>
            </a:r>
            <a:endParaRPr sz="1900" b="0" i="0" u="none" strike="noStrike" cap="none">
              <a:solidFill>
                <a:schemeClr val="dk1"/>
              </a:solidFill>
              <a:latin typeface="Arial"/>
              <a:ea typeface="Arial"/>
              <a:cs typeface="Arial"/>
              <a:sym typeface="Arial"/>
            </a:endParaRPr>
          </a:p>
          <a:p>
            <a:pPr marL="914400" marR="0" lvl="1" indent="-349250" algn="l" rtl="0">
              <a:lnSpc>
                <a:spcPct val="100000"/>
              </a:lnSpc>
              <a:spcBef>
                <a:spcPts val="0"/>
              </a:spcBef>
              <a:spcAft>
                <a:spcPts val="0"/>
              </a:spcAft>
              <a:buClr>
                <a:schemeClr val="dk1"/>
              </a:buClr>
              <a:buSzPts val="1900"/>
              <a:buFont typeface="Arial"/>
              <a:buChar char="○"/>
            </a:pPr>
            <a:r>
              <a:rPr lang="en-US" sz="1900" b="0" i="0" u="none" strike="noStrike" cap="none">
                <a:solidFill>
                  <a:schemeClr val="dk1"/>
                </a:solidFill>
                <a:latin typeface="Arial"/>
                <a:ea typeface="Arial"/>
                <a:cs typeface="Arial"/>
                <a:sym typeface="Arial"/>
              </a:rPr>
              <a:t>Explore resources at OSDBU, SBA, APEX, Advocacy Groups, FAR</a:t>
            </a:r>
            <a:endParaRPr sz="1900" b="0" i="0" u="none" strike="noStrike" cap="none">
              <a:solidFill>
                <a:schemeClr val="dk1"/>
              </a:solidFill>
              <a:latin typeface="Arial"/>
              <a:ea typeface="Arial"/>
              <a:cs typeface="Arial"/>
              <a:sym typeface="Arial"/>
            </a:endParaRPr>
          </a:p>
          <a:p>
            <a:pPr marL="914400" marR="0" lvl="1" indent="-349250" algn="l" rtl="0">
              <a:lnSpc>
                <a:spcPct val="100000"/>
              </a:lnSpc>
              <a:spcBef>
                <a:spcPts val="0"/>
              </a:spcBef>
              <a:spcAft>
                <a:spcPts val="0"/>
              </a:spcAft>
              <a:buClr>
                <a:schemeClr val="dk1"/>
              </a:buClr>
              <a:buSzPts val="1900"/>
              <a:buFont typeface="Arial"/>
              <a:buChar char="○"/>
            </a:pPr>
            <a:r>
              <a:rPr lang="en-US" sz="1900" b="0" i="0" u="none" strike="noStrike" cap="none">
                <a:solidFill>
                  <a:schemeClr val="dk1"/>
                </a:solidFill>
                <a:latin typeface="Arial"/>
                <a:ea typeface="Arial"/>
                <a:cs typeface="Arial"/>
                <a:sym typeface="Arial"/>
              </a:rPr>
              <a:t>Attend workshops, webinars </a:t>
            </a:r>
            <a:endParaRPr sz="1900" b="0" i="0" u="none" strike="noStrike" cap="none">
              <a:solidFill>
                <a:schemeClr val="dk1"/>
              </a:solidFill>
              <a:latin typeface="Arial"/>
              <a:ea typeface="Arial"/>
              <a:cs typeface="Arial"/>
              <a:sym typeface="Arial"/>
            </a:endParaRPr>
          </a:p>
          <a:p>
            <a:pPr marL="914400" marR="0" lvl="1" indent="-349250" algn="l" rtl="0">
              <a:lnSpc>
                <a:spcPct val="100000"/>
              </a:lnSpc>
              <a:spcBef>
                <a:spcPts val="0"/>
              </a:spcBef>
              <a:spcAft>
                <a:spcPts val="0"/>
              </a:spcAft>
              <a:buClr>
                <a:schemeClr val="dk1"/>
              </a:buClr>
              <a:buSzPts val="1900"/>
              <a:buFont typeface="Arial"/>
              <a:buChar char="○"/>
            </a:pPr>
            <a:r>
              <a:rPr lang="en-US" sz="1900" b="0" i="0" u="none" strike="noStrike" cap="none">
                <a:solidFill>
                  <a:schemeClr val="dk1"/>
                </a:solidFill>
                <a:latin typeface="Arial"/>
                <a:ea typeface="Arial"/>
                <a:cs typeface="Arial"/>
                <a:sym typeface="Arial"/>
              </a:rPr>
              <a:t>How does the Federal award what you sale?</a:t>
            </a:r>
            <a:endParaRPr sz="1900" b="0" i="0" u="none" strike="noStrike" cap="none">
              <a:solidFill>
                <a:schemeClr val="dk1"/>
              </a:solidFill>
              <a:latin typeface="Arial"/>
              <a:ea typeface="Arial"/>
              <a:cs typeface="Arial"/>
              <a:sym typeface="Arial"/>
            </a:endParaRPr>
          </a:p>
          <a:p>
            <a:pPr marL="457200" marR="0" lvl="0" indent="0" algn="l" rtl="0">
              <a:lnSpc>
                <a:spcPct val="100000"/>
              </a:lnSpc>
              <a:spcBef>
                <a:spcPts val="0"/>
              </a:spcBef>
              <a:spcAft>
                <a:spcPts val="0"/>
              </a:spcAft>
              <a:buClr>
                <a:srgbClr val="000000"/>
              </a:buClr>
              <a:buSzPts val="1900"/>
              <a:buFont typeface="Arial"/>
              <a:buNone/>
            </a:pPr>
            <a:endParaRPr sz="1900" b="0" i="0" u="none" strike="noStrike" cap="none">
              <a:solidFill>
                <a:schemeClr val="dk1"/>
              </a:solidFill>
              <a:latin typeface="Arial"/>
              <a:ea typeface="Arial"/>
              <a:cs typeface="Arial"/>
              <a:sym typeface="Arial"/>
            </a:endParaRPr>
          </a:p>
          <a:p>
            <a:pPr marL="457200" marR="0" lvl="0" indent="-349250" algn="l" rtl="0">
              <a:lnSpc>
                <a:spcPct val="100000"/>
              </a:lnSpc>
              <a:spcBef>
                <a:spcPts val="0"/>
              </a:spcBef>
              <a:spcAft>
                <a:spcPts val="0"/>
              </a:spcAft>
              <a:buClr>
                <a:schemeClr val="dk1"/>
              </a:buClr>
              <a:buSzPts val="1900"/>
              <a:buFont typeface="Arial"/>
              <a:buChar char="●"/>
            </a:pPr>
            <a:r>
              <a:rPr lang="en-US" sz="1900" b="0" i="0" u="none" strike="noStrike" cap="none">
                <a:solidFill>
                  <a:schemeClr val="dk1"/>
                </a:solidFill>
                <a:latin typeface="Arial"/>
                <a:ea typeface="Arial"/>
                <a:cs typeface="Arial"/>
                <a:sym typeface="Arial"/>
              </a:rPr>
              <a:t>Lack of relevant past performance</a:t>
            </a:r>
            <a:endParaRPr sz="1900" b="0" i="0" u="none" strike="noStrike" cap="none">
              <a:solidFill>
                <a:schemeClr val="dk1"/>
              </a:solidFill>
              <a:latin typeface="Arial"/>
              <a:ea typeface="Arial"/>
              <a:cs typeface="Arial"/>
              <a:sym typeface="Arial"/>
            </a:endParaRPr>
          </a:p>
          <a:p>
            <a:pPr marL="914400" marR="0" lvl="1" indent="-349250" algn="l" rtl="0">
              <a:lnSpc>
                <a:spcPct val="100000"/>
              </a:lnSpc>
              <a:spcBef>
                <a:spcPts val="0"/>
              </a:spcBef>
              <a:spcAft>
                <a:spcPts val="0"/>
              </a:spcAft>
              <a:buClr>
                <a:schemeClr val="dk1"/>
              </a:buClr>
              <a:buSzPts val="1900"/>
              <a:buFont typeface="Arial"/>
              <a:buChar char="○"/>
            </a:pPr>
            <a:r>
              <a:rPr lang="en-US" sz="1900" b="0" i="0" u="none" strike="noStrike" cap="none">
                <a:solidFill>
                  <a:schemeClr val="dk1"/>
                </a:solidFill>
                <a:latin typeface="Arial"/>
                <a:ea typeface="Arial"/>
                <a:cs typeface="Arial"/>
                <a:sym typeface="Arial"/>
              </a:rPr>
              <a:t>Leveraging and articulating commercial experience</a:t>
            </a:r>
            <a:endParaRPr sz="1900" b="0" i="0" u="none" strike="noStrike" cap="none">
              <a:solidFill>
                <a:schemeClr val="dk1"/>
              </a:solidFill>
              <a:latin typeface="Arial"/>
              <a:ea typeface="Arial"/>
              <a:cs typeface="Arial"/>
              <a:sym typeface="Arial"/>
            </a:endParaRPr>
          </a:p>
          <a:p>
            <a:pPr marL="914400" marR="0" lvl="1" indent="-349250" algn="l" rtl="0">
              <a:lnSpc>
                <a:spcPct val="100000"/>
              </a:lnSpc>
              <a:spcBef>
                <a:spcPts val="0"/>
              </a:spcBef>
              <a:spcAft>
                <a:spcPts val="0"/>
              </a:spcAft>
              <a:buClr>
                <a:schemeClr val="dk1"/>
              </a:buClr>
              <a:buSzPts val="1900"/>
              <a:buFont typeface="Arial"/>
              <a:buChar char="○"/>
            </a:pPr>
            <a:r>
              <a:rPr lang="en-US" sz="1900" b="0" i="0" u="none" strike="noStrike" cap="none">
                <a:solidFill>
                  <a:schemeClr val="dk1"/>
                </a:solidFill>
                <a:latin typeface="Arial"/>
                <a:ea typeface="Arial"/>
                <a:cs typeface="Arial"/>
                <a:sym typeface="Arial"/>
              </a:rPr>
              <a:t>Build relationships with government agencies through smaller contracts </a:t>
            </a:r>
            <a:endParaRPr sz="1900" b="0" i="0" u="none" strike="noStrike" cap="none">
              <a:solidFill>
                <a:schemeClr val="dk1"/>
              </a:solidFill>
              <a:latin typeface="Arial"/>
              <a:ea typeface="Arial"/>
              <a:cs typeface="Arial"/>
              <a:sym typeface="Arial"/>
            </a:endParaRPr>
          </a:p>
          <a:p>
            <a:pPr marL="914400" marR="0" lvl="1" indent="-349250" algn="l" rtl="0">
              <a:lnSpc>
                <a:spcPct val="100000"/>
              </a:lnSpc>
              <a:spcBef>
                <a:spcPts val="0"/>
              </a:spcBef>
              <a:spcAft>
                <a:spcPts val="0"/>
              </a:spcAft>
              <a:buClr>
                <a:schemeClr val="dk1"/>
              </a:buClr>
              <a:buSzPts val="1900"/>
              <a:buFont typeface="Arial"/>
              <a:buChar char="○"/>
            </a:pPr>
            <a:r>
              <a:rPr lang="en-US" sz="1900" b="0" i="0" u="none" strike="noStrike" cap="none">
                <a:solidFill>
                  <a:schemeClr val="dk1"/>
                </a:solidFill>
                <a:latin typeface="Arial"/>
                <a:ea typeface="Arial"/>
                <a:cs typeface="Arial"/>
                <a:sym typeface="Arial"/>
              </a:rPr>
              <a:t>Subcontracting with primes</a:t>
            </a:r>
            <a:endParaRPr sz="1900" b="0" i="0" u="none" strike="noStrike" cap="none">
              <a:solidFill>
                <a:schemeClr val="dk1"/>
              </a:solidFill>
              <a:latin typeface="Arial"/>
              <a:ea typeface="Arial"/>
              <a:cs typeface="Arial"/>
              <a:sym typeface="Arial"/>
            </a:endParaRPr>
          </a:p>
          <a:p>
            <a:pPr marL="914400" marR="0" lvl="1" indent="-349250" algn="l" rtl="0">
              <a:lnSpc>
                <a:spcPct val="100000"/>
              </a:lnSpc>
              <a:spcBef>
                <a:spcPts val="0"/>
              </a:spcBef>
              <a:spcAft>
                <a:spcPts val="0"/>
              </a:spcAft>
              <a:buClr>
                <a:schemeClr val="dk1"/>
              </a:buClr>
              <a:buSzPts val="1900"/>
              <a:buFont typeface="Arial"/>
              <a:buChar char="○"/>
            </a:pPr>
            <a:r>
              <a:rPr lang="en-US" sz="1900" b="0" i="0" u="none" strike="noStrike" cap="none">
                <a:solidFill>
                  <a:schemeClr val="dk1"/>
                </a:solidFill>
                <a:latin typeface="Arial"/>
                <a:ea typeface="Arial"/>
                <a:cs typeface="Arial"/>
                <a:sym typeface="Arial"/>
              </a:rPr>
              <a:t>Partnering and Teaming </a:t>
            </a:r>
            <a:endParaRPr sz="1900" b="0" i="0" u="none" strike="noStrike" cap="none">
              <a:solidFill>
                <a:schemeClr val="dk1"/>
              </a:solidFill>
              <a:latin typeface="Arial"/>
              <a:ea typeface="Arial"/>
              <a:cs typeface="Arial"/>
              <a:sym typeface="Arial"/>
            </a:endParaRPr>
          </a:p>
          <a:p>
            <a:pPr marL="457200" marR="0" lvl="0" indent="0" algn="l" rtl="0">
              <a:lnSpc>
                <a:spcPct val="100000"/>
              </a:lnSpc>
              <a:spcBef>
                <a:spcPts val="0"/>
              </a:spcBef>
              <a:spcAft>
                <a:spcPts val="0"/>
              </a:spcAft>
              <a:buClr>
                <a:srgbClr val="000000"/>
              </a:buClr>
              <a:buSzPts val="1600"/>
              <a:buFont typeface="Arial"/>
              <a:buNone/>
            </a:pPr>
            <a:endParaRPr sz="1600" b="0" i="0" u="none" strike="noStrike" cap="none">
              <a:solidFill>
                <a:schemeClr val="dk1"/>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600"/>
              <a:buFont typeface="Arial"/>
              <a:buNone/>
            </a:pPr>
            <a:endParaRPr sz="1600" b="0" i="0" u="none" strike="noStrike" cap="none">
              <a:solidFill>
                <a:schemeClr val="dk1"/>
              </a:solidFill>
              <a:latin typeface="Arial"/>
              <a:ea typeface="Arial"/>
              <a:cs typeface="Arial"/>
              <a:sym typeface="Aria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Google Shape;129;p23"/>
          <p:cNvSpPr>
            <a:spLocks noGrp="1"/>
          </p:cNvSpPr>
          <p:nvPr>
            <p:ph type="title" idx="4294967295"/>
          </p:nvPr>
        </p:nvSpPr>
        <p:spPr>
          <a:xfrm>
            <a:off x="538875" y="102885"/>
            <a:ext cx="7769100" cy="688200"/>
          </a:xfrm>
          <a:prstGeom prst="rect">
            <a:avLst/>
          </a:prstGeom>
          <a:noFill/>
          <a:ln>
            <a:noFill/>
            <a:prstDash/>
          </a:ln>
          <a:effectLst/>
        </p:spPr>
        <p:txBody>
          <a:bodyPr rot="0" spcFirstLastPara="1" vertOverflow="overflow" horzOverflow="overflow" vert="horz" wrap="square" lIns="0" tIns="0" rIns="0" bIns="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1600"/>
              </a:spcBef>
              <a:spcAft>
                <a:spcPts val="1000"/>
              </a:spcAft>
              <a:buClr>
                <a:schemeClr val="dk1"/>
              </a:buClr>
              <a:buSzPts val="1100"/>
              <a:buFont typeface="Arial"/>
              <a:buNone/>
              <a:tabLst/>
              <a:defRPr/>
            </a:pPr>
            <a:r>
              <a:rPr kumimoji="0" lang="en-US" sz="3200" b="1" i="0" u="none" strike="noStrike" kern="0" cap="none" spc="0" normalizeH="0" baseline="0" noProof="0" dirty="0">
                <a:ln>
                  <a:noFill/>
                </a:ln>
                <a:solidFill>
                  <a:srgbClr val="0B5394"/>
                </a:solidFill>
                <a:effectLst/>
                <a:uLnTx/>
                <a:uFillTx/>
                <a:latin typeface="Arial"/>
                <a:ea typeface="Arial"/>
                <a:cs typeface="Arial"/>
                <a:sym typeface="Arial"/>
              </a:rPr>
              <a:t>Navigating Federal Contracting</a:t>
            </a:r>
          </a:p>
        </p:txBody>
      </p:sp>
      <p:sp>
        <p:nvSpPr>
          <p:cNvPr id="130" name="Google Shape;130;p23"/>
          <p:cNvSpPr/>
          <p:nvPr/>
        </p:nvSpPr>
        <p:spPr>
          <a:xfrm>
            <a:off x="73150" y="884830"/>
            <a:ext cx="8383500" cy="3572100"/>
          </a:xfrm>
          <a:prstGeom prst="rect">
            <a:avLst/>
          </a:prstGeom>
          <a:noFill/>
          <a:ln w="9525" cap="flat" cmpd="sng">
            <a:solidFill>
              <a:srgbClr val="000000"/>
            </a:solidFill>
            <a:prstDash val="solid"/>
            <a:round/>
            <a:headEnd type="none" w="sm" len="sm"/>
            <a:tailEnd type="none" w="sm" len="sm"/>
          </a:ln>
        </p:spPr>
        <p:txBody>
          <a:bodyPr spcFirstLastPara="1" wrap="square" lIns="91425" tIns="45700" rIns="91425" bIns="45700" anchor="t" anchorCtr="0">
            <a:noAutofit/>
          </a:bodyPr>
          <a:lstStyle/>
          <a:p>
            <a:pPr marL="457200" marR="0" lvl="0" indent="-349250" algn="l" rtl="0">
              <a:lnSpc>
                <a:spcPct val="100000"/>
              </a:lnSpc>
              <a:spcBef>
                <a:spcPts val="800"/>
              </a:spcBef>
              <a:spcAft>
                <a:spcPts val="0"/>
              </a:spcAft>
              <a:buClr>
                <a:srgbClr val="0B5394"/>
              </a:buClr>
              <a:buSzPts val="1900"/>
              <a:buFont typeface="Arial"/>
              <a:buChar char="●"/>
            </a:pPr>
            <a:r>
              <a:rPr lang="en-US" sz="1900" b="0" i="0" u="none" strike="noStrike" cap="none">
                <a:solidFill>
                  <a:srgbClr val="0B5394"/>
                </a:solidFill>
                <a:latin typeface="Arial"/>
                <a:ea typeface="Arial"/>
                <a:cs typeface="Arial"/>
                <a:sym typeface="Arial"/>
              </a:rPr>
              <a:t>Limited Access to Contracting Opportunities</a:t>
            </a:r>
            <a:endParaRPr sz="1900" b="0" i="0" u="none" strike="noStrike" cap="none">
              <a:solidFill>
                <a:srgbClr val="0B5394"/>
              </a:solidFill>
              <a:latin typeface="Arial"/>
              <a:ea typeface="Arial"/>
              <a:cs typeface="Arial"/>
              <a:sym typeface="Arial"/>
            </a:endParaRPr>
          </a:p>
          <a:p>
            <a:pPr marL="914400" marR="0" lvl="1" indent="-349250" algn="l" rtl="0">
              <a:lnSpc>
                <a:spcPct val="100000"/>
              </a:lnSpc>
              <a:spcBef>
                <a:spcPts val="0"/>
              </a:spcBef>
              <a:spcAft>
                <a:spcPts val="0"/>
              </a:spcAft>
              <a:buClr>
                <a:srgbClr val="0B5394"/>
              </a:buClr>
              <a:buSzPts val="1900"/>
              <a:buFont typeface="Arial"/>
              <a:buChar char="○"/>
            </a:pPr>
            <a:r>
              <a:rPr lang="en-US" sz="1900" b="0" i="0" u="none" strike="noStrike" cap="none">
                <a:solidFill>
                  <a:srgbClr val="0B5394"/>
                </a:solidFill>
                <a:latin typeface="Arial"/>
                <a:ea typeface="Arial"/>
                <a:cs typeface="Arial"/>
                <a:sym typeface="Arial"/>
              </a:rPr>
              <a:t>Utilize online platforms -SAM.gov</a:t>
            </a:r>
            <a:endParaRPr sz="1900" b="0" i="0" u="none" strike="noStrike" cap="none">
              <a:solidFill>
                <a:srgbClr val="0B5394"/>
              </a:solidFill>
              <a:latin typeface="Arial"/>
              <a:ea typeface="Arial"/>
              <a:cs typeface="Arial"/>
              <a:sym typeface="Arial"/>
            </a:endParaRPr>
          </a:p>
          <a:p>
            <a:pPr marL="914400" marR="0" lvl="1" indent="-349250" algn="l" rtl="0">
              <a:lnSpc>
                <a:spcPct val="100000"/>
              </a:lnSpc>
              <a:spcBef>
                <a:spcPts val="0"/>
              </a:spcBef>
              <a:spcAft>
                <a:spcPts val="0"/>
              </a:spcAft>
              <a:buClr>
                <a:srgbClr val="0B5394"/>
              </a:buClr>
              <a:buSzPts val="1900"/>
              <a:buFont typeface="Arial"/>
              <a:buChar char="○"/>
            </a:pPr>
            <a:r>
              <a:rPr lang="en-US" sz="1900" b="0" i="0" u="none" strike="noStrike" cap="none">
                <a:solidFill>
                  <a:srgbClr val="0B5394"/>
                </a:solidFill>
                <a:latin typeface="Arial"/>
                <a:ea typeface="Arial"/>
                <a:cs typeface="Arial"/>
                <a:sym typeface="Arial"/>
              </a:rPr>
              <a:t>Forecast of contracting opportunities</a:t>
            </a:r>
            <a:endParaRPr sz="1900" b="0" i="0" u="none" strike="noStrike" cap="none">
              <a:solidFill>
                <a:srgbClr val="0B5394"/>
              </a:solidFill>
              <a:latin typeface="Arial"/>
              <a:ea typeface="Arial"/>
              <a:cs typeface="Arial"/>
              <a:sym typeface="Arial"/>
            </a:endParaRPr>
          </a:p>
          <a:p>
            <a:pPr marL="914400" marR="0" lvl="1" indent="-349250" algn="l" rtl="0">
              <a:lnSpc>
                <a:spcPct val="100000"/>
              </a:lnSpc>
              <a:spcBef>
                <a:spcPts val="0"/>
              </a:spcBef>
              <a:spcAft>
                <a:spcPts val="0"/>
              </a:spcAft>
              <a:buClr>
                <a:srgbClr val="0B5394"/>
              </a:buClr>
              <a:buSzPts val="1900"/>
              <a:buFont typeface="Arial"/>
              <a:buChar char="○"/>
            </a:pPr>
            <a:r>
              <a:rPr lang="en-US" sz="1900" b="0" i="0" u="none" strike="noStrike" cap="none">
                <a:solidFill>
                  <a:srgbClr val="0B5394"/>
                </a:solidFill>
                <a:latin typeface="Arial"/>
                <a:ea typeface="Arial"/>
                <a:cs typeface="Arial"/>
                <a:sym typeface="Arial"/>
              </a:rPr>
              <a:t>Attend Events</a:t>
            </a:r>
            <a:endParaRPr sz="1900" b="0" i="0" u="none" strike="noStrike" cap="none">
              <a:solidFill>
                <a:srgbClr val="0B5394"/>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900"/>
              <a:buFont typeface="Arial"/>
              <a:buNone/>
            </a:pPr>
            <a:endParaRPr sz="1900" b="0" i="0" u="none" strike="noStrike" cap="none">
              <a:solidFill>
                <a:srgbClr val="0B5394"/>
              </a:solidFill>
              <a:latin typeface="Arial"/>
              <a:ea typeface="Arial"/>
              <a:cs typeface="Arial"/>
              <a:sym typeface="Arial"/>
            </a:endParaRPr>
          </a:p>
          <a:p>
            <a:pPr marL="457200" marR="0" lvl="0" indent="-349250" algn="l" rtl="0">
              <a:lnSpc>
                <a:spcPct val="100000"/>
              </a:lnSpc>
              <a:spcBef>
                <a:spcPts val="0"/>
              </a:spcBef>
              <a:spcAft>
                <a:spcPts val="0"/>
              </a:spcAft>
              <a:buClr>
                <a:srgbClr val="0B5394"/>
              </a:buClr>
              <a:buSzPts val="1900"/>
              <a:buFont typeface="Arial"/>
              <a:buChar char="●"/>
            </a:pPr>
            <a:r>
              <a:rPr lang="en-US" sz="1900" b="0" i="0" u="none" strike="noStrike" cap="none">
                <a:solidFill>
                  <a:srgbClr val="0B5394"/>
                </a:solidFill>
                <a:latin typeface="Arial"/>
                <a:ea typeface="Arial"/>
                <a:cs typeface="Arial"/>
                <a:sym typeface="Arial"/>
              </a:rPr>
              <a:t>Limited Resources -Capital, Bonding</a:t>
            </a:r>
            <a:endParaRPr sz="1900" b="0" i="0" u="none" strike="noStrike" cap="none">
              <a:solidFill>
                <a:srgbClr val="0B5394"/>
              </a:solidFill>
              <a:latin typeface="Arial"/>
              <a:ea typeface="Arial"/>
              <a:cs typeface="Arial"/>
              <a:sym typeface="Arial"/>
            </a:endParaRPr>
          </a:p>
          <a:p>
            <a:pPr marL="914400" marR="0" lvl="1" indent="-349250" algn="l" rtl="0">
              <a:lnSpc>
                <a:spcPct val="100000"/>
              </a:lnSpc>
              <a:spcBef>
                <a:spcPts val="0"/>
              </a:spcBef>
              <a:spcAft>
                <a:spcPts val="0"/>
              </a:spcAft>
              <a:buClr>
                <a:srgbClr val="0B5394"/>
              </a:buClr>
              <a:buSzPts val="1900"/>
              <a:buFont typeface="Arial"/>
              <a:buChar char="○"/>
            </a:pPr>
            <a:r>
              <a:rPr lang="en-US" sz="1900" b="0" i="0" u="none" strike="noStrike" cap="none">
                <a:solidFill>
                  <a:srgbClr val="0B5394"/>
                </a:solidFill>
                <a:latin typeface="Arial"/>
                <a:ea typeface="Arial"/>
                <a:cs typeface="Arial"/>
                <a:sym typeface="Arial"/>
              </a:rPr>
              <a:t>Explore government back loans, lines of credit, 8(a) Business development</a:t>
            </a:r>
            <a:endParaRPr sz="1900" b="0" i="0" u="none" strike="noStrike" cap="none">
              <a:solidFill>
                <a:srgbClr val="0B5394"/>
              </a:solidFill>
              <a:latin typeface="Arial"/>
              <a:ea typeface="Arial"/>
              <a:cs typeface="Arial"/>
              <a:sym typeface="Arial"/>
            </a:endParaRPr>
          </a:p>
          <a:p>
            <a:pPr marL="914400" marR="0" lvl="1" indent="-349250" algn="l" rtl="0">
              <a:lnSpc>
                <a:spcPct val="100000"/>
              </a:lnSpc>
              <a:spcBef>
                <a:spcPts val="0"/>
              </a:spcBef>
              <a:spcAft>
                <a:spcPts val="0"/>
              </a:spcAft>
              <a:buClr>
                <a:srgbClr val="0B5394"/>
              </a:buClr>
              <a:buSzPts val="1900"/>
              <a:buFont typeface="Arial"/>
              <a:buChar char="○"/>
            </a:pPr>
            <a:r>
              <a:rPr lang="en-US" sz="1900" b="0" i="0" u="none" strike="noStrike" cap="none">
                <a:solidFill>
                  <a:srgbClr val="0B5394"/>
                </a:solidFill>
                <a:latin typeface="Arial"/>
                <a:ea typeface="Arial"/>
                <a:cs typeface="Arial"/>
                <a:sym typeface="Arial"/>
              </a:rPr>
              <a:t>Partner with financial institutions that specialize in federal contracting, prime contractor support</a:t>
            </a:r>
            <a:endParaRPr sz="1900" b="0" i="0" u="none" strike="noStrike" cap="none">
              <a:solidFill>
                <a:srgbClr val="0B5394"/>
              </a:solidFill>
              <a:latin typeface="Arial"/>
              <a:ea typeface="Arial"/>
              <a:cs typeface="Arial"/>
              <a:sym typeface="Arial"/>
            </a:endParaRPr>
          </a:p>
          <a:p>
            <a:pPr marL="914400" marR="0" lvl="1" indent="-349250" algn="l" rtl="0">
              <a:lnSpc>
                <a:spcPct val="100000"/>
              </a:lnSpc>
              <a:spcBef>
                <a:spcPts val="0"/>
              </a:spcBef>
              <a:spcAft>
                <a:spcPts val="0"/>
              </a:spcAft>
              <a:buClr>
                <a:srgbClr val="0B5394"/>
              </a:buClr>
              <a:buSzPts val="1900"/>
              <a:buFont typeface="Arial"/>
              <a:buChar char="○"/>
            </a:pPr>
            <a:r>
              <a:rPr lang="en-US" sz="1900" b="0" i="0" u="none" strike="noStrike" cap="none">
                <a:solidFill>
                  <a:srgbClr val="0B5394"/>
                </a:solidFill>
                <a:latin typeface="Arial"/>
                <a:ea typeface="Arial"/>
                <a:cs typeface="Arial"/>
                <a:sym typeface="Arial"/>
              </a:rPr>
              <a:t>Prime training and support </a:t>
            </a:r>
            <a:endParaRPr sz="1900" b="0" i="0" u="none" strike="noStrike" cap="none">
              <a:solidFill>
                <a:srgbClr val="0B5394"/>
              </a:solidFill>
              <a:latin typeface="Arial"/>
              <a:ea typeface="Arial"/>
              <a:cs typeface="Arial"/>
              <a:sym typeface="Arial"/>
            </a:endParaRPr>
          </a:p>
          <a:p>
            <a:pPr marL="914400" marR="0" lvl="1" indent="-349250" algn="l" rtl="0">
              <a:lnSpc>
                <a:spcPct val="100000"/>
              </a:lnSpc>
              <a:spcBef>
                <a:spcPts val="0"/>
              </a:spcBef>
              <a:spcAft>
                <a:spcPts val="0"/>
              </a:spcAft>
              <a:buClr>
                <a:srgbClr val="0B5394"/>
              </a:buClr>
              <a:buSzPts val="1900"/>
              <a:buFont typeface="Arial"/>
              <a:buChar char="○"/>
            </a:pPr>
            <a:r>
              <a:rPr lang="en-US" sz="1900" b="0" i="0" u="none" strike="noStrike" cap="none">
                <a:solidFill>
                  <a:srgbClr val="0B5394"/>
                </a:solidFill>
                <a:latin typeface="Arial"/>
                <a:ea typeface="Arial"/>
                <a:cs typeface="Arial"/>
                <a:sym typeface="Arial"/>
              </a:rPr>
              <a:t>Sustaining resources to grow</a:t>
            </a:r>
            <a:endParaRPr sz="1900" b="0" i="0" u="none" strike="noStrike" cap="none">
              <a:solidFill>
                <a:srgbClr val="0B5394"/>
              </a:solidFill>
              <a:latin typeface="Arial"/>
              <a:ea typeface="Arial"/>
              <a:cs typeface="Arial"/>
              <a:sym typeface="Arial"/>
            </a:endParaRPr>
          </a:p>
          <a:p>
            <a:pPr marL="914400" marR="0" lvl="0" indent="0" algn="l" rtl="0">
              <a:lnSpc>
                <a:spcPct val="100000"/>
              </a:lnSpc>
              <a:spcBef>
                <a:spcPts val="0"/>
              </a:spcBef>
              <a:spcAft>
                <a:spcPts val="0"/>
              </a:spcAft>
              <a:buClr>
                <a:srgbClr val="000000"/>
              </a:buClr>
              <a:buSzPts val="2300"/>
              <a:buFont typeface="Arial"/>
              <a:buNone/>
            </a:pPr>
            <a:endParaRPr sz="2300" b="0" i="0" u="none" strike="noStrike" cap="none">
              <a:solidFill>
                <a:schemeClr val="dk1"/>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000"/>
              <a:buFont typeface="Arial"/>
              <a:buNone/>
            </a:pPr>
            <a:endParaRPr sz="2000" b="0" i="0" u="none" strike="noStrike" cap="none">
              <a:solidFill>
                <a:schemeClr val="dk1"/>
              </a:solidFill>
              <a:latin typeface="Arial"/>
              <a:ea typeface="Arial"/>
              <a:cs typeface="Arial"/>
              <a:sym typeface="Aria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5" name="Google Shape;135;p24"/>
          <p:cNvSpPr>
            <a:spLocks noGrp="1"/>
          </p:cNvSpPr>
          <p:nvPr>
            <p:ph type="title" idx="4294967295"/>
          </p:nvPr>
        </p:nvSpPr>
        <p:spPr>
          <a:xfrm>
            <a:off x="687450" y="143068"/>
            <a:ext cx="7769100" cy="688200"/>
          </a:xfrm>
          <a:prstGeom prst="rect">
            <a:avLst/>
          </a:prstGeom>
          <a:noFill/>
          <a:ln>
            <a:noFill/>
            <a:prstDash/>
          </a:ln>
          <a:effectLst/>
        </p:spPr>
        <p:txBody>
          <a:bodyPr rot="0" spcFirstLastPara="1" vertOverflow="overflow" horzOverflow="overflow" vert="horz" wrap="square" lIns="0" tIns="0" rIns="0" bIns="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1600"/>
              </a:spcBef>
              <a:spcAft>
                <a:spcPts val="1000"/>
              </a:spcAft>
              <a:buClr>
                <a:schemeClr val="dk1"/>
              </a:buClr>
              <a:buSzPts val="1100"/>
              <a:buFont typeface="Arial"/>
              <a:buNone/>
              <a:tabLst/>
              <a:defRPr/>
            </a:pPr>
            <a:r>
              <a:rPr kumimoji="0" lang="en-US" sz="3200" b="1" i="0" u="none" strike="noStrike" kern="0" cap="none" spc="0" normalizeH="0" baseline="0" noProof="0" dirty="0">
                <a:ln>
                  <a:noFill/>
                </a:ln>
                <a:solidFill>
                  <a:srgbClr val="0B5394"/>
                </a:solidFill>
                <a:effectLst/>
                <a:uLnTx/>
                <a:uFillTx/>
                <a:latin typeface="Arial"/>
                <a:ea typeface="Arial"/>
                <a:cs typeface="Arial"/>
                <a:sym typeface="Arial"/>
              </a:rPr>
              <a:t>Navigating Federal Contracting</a:t>
            </a:r>
            <a:endParaRPr kumimoji="0" lang="en-US" sz="3200" b="0" i="0" u="none" strike="noStrike" kern="0" cap="none" spc="0" normalizeH="0" baseline="0" noProof="0" dirty="0">
              <a:ln>
                <a:noFill/>
              </a:ln>
              <a:solidFill>
                <a:srgbClr val="0B5394"/>
              </a:solidFill>
              <a:effectLst/>
              <a:uLnTx/>
              <a:uFillTx/>
              <a:latin typeface="Arial"/>
              <a:ea typeface="Arial"/>
              <a:cs typeface="Arial"/>
              <a:sym typeface="Arial"/>
            </a:endParaRPr>
          </a:p>
        </p:txBody>
      </p:sp>
      <p:sp>
        <p:nvSpPr>
          <p:cNvPr id="136" name="Google Shape;136;p24"/>
          <p:cNvSpPr/>
          <p:nvPr/>
        </p:nvSpPr>
        <p:spPr>
          <a:xfrm>
            <a:off x="0" y="908925"/>
            <a:ext cx="8880600" cy="3572100"/>
          </a:xfrm>
          <a:prstGeom prst="rect">
            <a:avLst/>
          </a:prstGeom>
          <a:noFill/>
          <a:ln w="9525" cap="flat" cmpd="sng">
            <a:solidFill>
              <a:srgbClr val="000000"/>
            </a:solidFill>
            <a:prstDash val="solid"/>
            <a:round/>
            <a:headEnd type="none" w="sm" len="sm"/>
            <a:tailEnd type="none" w="sm" len="sm"/>
          </a:ln>
        </p:spPr>
        <p:txBody>
          <a:bodyPr spcFirstLastPara="1" wrap="square" lIns="91425" tIns="45700" rIns="91425" bIns="45700" anchor="t" anchorCtr="0">
            <a:noAutofit/>
          </a:bodyPr>
          <a:lstStyle/>
          <a:p>
            <a:pPr marL="457200" marR="0" lvl="0" indent="-349250" algn="l" rtl="0">
              <a:lnSpc>
                <a:spcPct val="100000"/>
              </a:lnSpc>
              <a:spcBef>
                <a:spcPts val="0"/>
              </a:spcBef>
              <a:spcAft>
                <a:spcPts val="0"/>
              </a:spcAft>
              <a:buClr>
                <a:srgbClr val="0B5394"/>
              </a:buClr>
              <a:buSzPts val="1900"/>
              <a:buFont typeface="Arial"/>
              <a:buChar char="●"/>
            </a:pPr>
            <a:r>
              <a:rPr lang="en-US" sz="1900" b="0" i="0" u="none" strike="noStrike" cap="none">
                <a:solidFill>
                  <a:srgbClr val="0B5394"/>
                </a:solidFill>
                <a:latin typeface="Arial"/>
                <a:ea typeface="Arial"/>
                <a:cs typeface="Arial"/>
                <a:sym typeface="Arial"/>
              </a:rPr>
              <a:t>Lengthy procurement process - No Feedback or follow up from government</a:t>
            </a:r>
            <a:endParaRPr sz="1900" b="0" i="0" u="none" strike="noStrike" cap="none">
              <a:solidFill>
                <a:srgbClr val="0B5394"/>
              </a:solidFill>
              <a:latin typeface="Arial"/>
              <a:ea typeface="Arial"/>
              <a:cs typeface="Arial"/>
              <a:sym typeface="Arial"/>
            </a:endParaRPr>
          </a:p>
          <a:p>
            <a:pPr marL="914400" marR="0" lvl="1" indent="-349250" algn="l" rtl="0">
              <a:lnSpc>
                <a:spcPct val="100000"/>
              </a:lnSpc>
              <a:spcBef>
                <a:spcPts val="0"/>
              </a:spcBef>
              <a:spcAft>
                <a:spcPts val="0"/>
              </a:spcAft>
              <a:buClr>
                <a:srgbClr val="0B5394"/>
              </a:buClr>
              <a:buSzPts val="1900"/>
              <a:buFont typeface="Arial"/>
              <a:buChar char="○"/>
            </a:pPr>
            <a:r>
              <a:rPr lang="en-US" sz="1900" b="0" i="0" u="none" strike="noStrike" cap="none">
                <a:solidFill>
                  <a:srgbClr val="0B5394"/>
                </a:solidFill>
                <a:latin typeface="Arial"/>
                <a:ea typeface="Arial"/>
                <a:cs typeface="Arial"/>
                <a:sym typeface="Arial"/>
              </a:rPr>
              <a:t>Patience is key</a:t>
            </a:r>
            <a:endParaRPr sz="1900" b="0" i="0" u="none" strike="noStrike" cap="none">
              <a:solidFill>
                <a:srgbClr val="0B5394"/>
              </a:solidFill>
              <a:latin typeface="Arial"/>
              <a:ea typeface="Arial"/>
              <a:cs typeface="Arial"/>
              <a:sym typeface="Arial"/>
            </a:endParaRPr>
          </a:p>
          <a:p>
            <a:pPr marL="914400" marR="0" lvl="1" indent="-349250" algn="l" rtl="0">
              <a:lnSpc>
                <a:spcPct val="100000"/>
              </a:lnSpc>
              <a:spcBef>
                <a:spcPts val="0"/>
              </a:spcBef>
              <a:spcAft>
                <a:spcPts val="0"/>
              </a:spcAft>
              <a:buClr>
                <a:srgbClr val="0B5394"/>
              </a:buClr>
              <a:buSzPts val="1900"/>
              <a:buFont typeface="Arial"/>
              <a:buChar char="○"/>
            </a:pPr>
            <a:r>
              <a:rPr lang="en-US" sz="1900" b="0" i="0" u="none" strike="noStrike" cap="none">
                <a:solidFill>
                  <a:srgbClr val="0B5394"/>
                </a:solidFill>
                <a:latin typeface="Arial"/>
                <a:ea typeface="Arial"/>
                <a:cs typeface="Arial"/>
                <a:sym typeface="Arial"/>
              </a:rPr>
              <a:t>Allow ample time </a:t>
            </a:r>
            <a:endParaRPr sz="1900" b="0" i="0" u="none" strike="noStrike" cap="none">
              <a:solidFill>
                <a:srgbClr val="0B5394"/>
              </a:solidFill>
              <a:latin typeface="Arial"/>
              <a:ea typeface="Arial"/>
              <a:cs typeface="Arial"/>
              <a:sym typeface="Arial"/>
            </a:endParaRPr>
          </a:p>
          <a:p>
            <a:pPr marL="914400" marR="0" lvl="1" indent="-349250" algn="l" rtl="0">
              <a:lnSpc>
                <a:spcPct val="100000"/>
              </a:lnSpc>
              <a:spcBef>
                <a:spcPts val="0"/>
              </a:spcBef>
              <a:spcAft>
                <a:spcPts val="0"/>
              </a:spcAft>
              <a:buClr>
                <a:srgbClr val="0B5394"/>
              </a:buClr>
              <a:buSzPts val="1900"/>
              <a:buFont typeface="Arial"/>
              <a:buChar char="○"/>
            </a:pPr>
            <a:r>
              <a:rPr lang="en-US" sz="1900" b="0" i="0" u="none" strike="noStrike" cap="none">
                <a:solidFill>
                  <a:srgbClr val="0B5394"/>
                </a:solidFill>
                <a:latin typeface="Arial"/>
                <a:ea typeface="Arial"/>
                <a:cs typeface="Arial"/>
                <a:sym typeface="Arial"/>
              </a:rPr>
              <a:t>Follow instructions closely </a:t>
            </a:r>
            <a:endParaRPr sz="1900" b="0" i="0" u="none" strike="noStrike" cap="none">
              <a:solidFill>
                <a:srgbClr val="0B5394"/>
              </a:solidFill>
              <a:latin typeface="Arial"/>
              <a:ea typeface="Arial"/>
              <a:cs typeface="Arial"/>
              <a:sym typeface="Arial"/>
            </a:endParaRPr>
          </a:p>
          <a:p>
            <a:pPr marL="914400" marR="0" lvl="1" indent="-349250" algn="l" rtl="0">
              <a:lnSpc>
                <a:spcPct val="100000"/>
              </a:lnSpc>
              <a:spcBef>
                <a:spcPts val="0"/>
              </a:spcBef>
              <a:spcAft>
                <a:spcPts val="0"/>
              </a:spcAft>
              <a:buClr>
                <a:srgbClr val="0B5394"/>
              </a:buClr>
              <a:buSzPts val="1900"/>
              <a:buFont typeface="Arial"/>
              <a:buChar char="○"/>
            </a:pPr>
            <a:r>
              <a:rPr lang="en-US" sz="1900" b="0" i="0" u="none" strike="noStrike" cap="none">
                <a:solidFill>
                  <a:srgbClr val="0B5394"/>
                </a:solidFill>
                <a:latin typeface="Arial"/>
                <a:ea typeface="Arial"/>
                <a:cs typeface="Arial"/>
                <a:sym typeface="Arial"/>
              </a:rPr>
              <a:t>Be prepared to navigate bureaucracy</a:t>
            </a:r>
            <a:endParaRPr sz="1800" b="0" i="0" u="none" strike="noStrike" cap="none">
              <a:solidFill>
                <a:srgbClr val="0B5394"/>
              </a:solidFill>
              <a:latin typeface="Arial"/>
              <a:ea typeface="Arial"/>
              <a:cs typeface="Arial"/>
              <a:sym typeface="Arial"/>
            </a:endParaRPr>
          </a:p>
          <a:p>
            <a:pPr marL="45720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0B5394"/>
              </a:solidFill>
              <a:latin typeface="Arial"/>
              <a:ea typeface="Arial"/>
              <a:cs typeface="Arial"/>
              <a:sym typeface="Arial"/>
            </a:endParaRPr>
          </a:p>
          <a:p>
            <a:pPr marL="457200" marR="0" lvl="0" indent="-342900" algn="l" rtl="0">
              <a:lnSpc>
                <a:spcPct val="100000"/>
              </a:lnSpc>
              <a:spcBef>
                <a:spcPts val="0"/>
              </a:spcBef>
              <a:spcAft>
                <a:spcPts val="0"/>
              </a:spcAft>
              <a:buClr>
                <a:srgbClr val="0B5394"/>
              </a:buClr>
              <a:buSzPts val="1800"/>
              <a:buFont typeface="Arial"/>
              <a:buChar char="●"/>
            </a:pPr>
            <a:r>
              <a:rPr lang="en-US" sz="1800" b="0" i="0" u="none" strike="noStrike" cap="none">
                <a:solidFill>
                  <a:srgbClr val="0B5394"/>
                </a:solidFill>
                <a:latin typeface="Arial"/>
                <a:ea typeface="Arial"/>
                <a:cs typeface="Arial"/>
                <a:sym typeface="Arial"/>
              </a:rPr>
              <a:t>Complex certification process</a:t>
            </a:r>
            <a:endParaRPr sz="1800" b="0" i="0" u="none" strike="noStrike" cap="none">
              <a:solidFill>
                <a:srgbClr val="0B5394"/>
              </a:solidFill>
              <a:latin typeface="Arial"/>
              <a:ea typeface="Arial"/>
              <a:cs typeface="Arial"/>
              <a:sym typeface="Arial"/>
            </a:endParaRPr>
          </a:p>
          <a:p>
            <a:pPr marL="914400" marR="0" lvl="1" indent="-342900" algn="l" rtl="0">
              <a:lnSpc>
                <a:spcPct val="100000"/>
              </a:lnSpc>
              <a:spcBef>
                <a:spcPts val="0"/>
              </a:spcBef>
              <a:spcAft>
                <a:spcPts val="0"/>
              </a:spcAft>
              <a:buClr>
                <a:srgbClr val="0B5394"/>
              </a:buClr>
              <a:buSzPts val="1800"/>
              <a:buFont typeface="Arial"/>
              <a:buChar char="○"/>
            </a:pPr>
            <a:r>
              <a:rPr lang="en-US" sz="1800" b="0" i="0" u="none" strike="noStrike" cap="none">
                <a:solidFill>
                  <a:srgbClr val="0B5394"/>
                </a:solidFill>
                <a:latin typeface="Arial"/>
                <a:ea typeface="Arial"/>
                <a:cs typeface="Arial"/>
                <a:sym typeface="Arial"/>
              </a:rPr>
              <a:t>Research various certifications available</a:t>
            </a:r>
            <a:endParaRPr sz="1800" b="0" i="0" u="none" strike="noStrike" cap="none">
              <a:solidFill>
                <a:srgbClr val="0B5394"/>
              </a:solidFill>
              <a:latin typeface="Arial"/>
              <a:ea typeface="Arial"/>
              <a:cs typeface="Arial"/>
              <a:sym typeface="Arial"/>
            </a:endParaRPr>
          </a:p>
          <a:p>
            <a:pPr marL="914400" marR="0" lvl="1" indent="-342900" algn="l" rtl="0">
              <a:lnSpc>
                <a:spcPct val="100000"/>
              </a:lnSpc>
              <a:spcBef>
                <a:spcPts val="0"/>
              </a:spcBef>
              <a:spcAft>
                <a:spcPts val="0"/>
              </a:spcAft>
              <a:buClr>
                <a:srgbClr val="0B5394"/>
              </a:buClr>
              <a:buSzPts val="1800"/>
              <a:buFont typeface="Arial"/>
              <a:buChar char="○"/>
            </a:pPr>
            <a:r>
              <a:rPr lang="en-US" sz="1800" b="0" i="0" u="none" strike="noStrike" cap="none">
                <a:solidFill>
                  <a:srgbClr val="0B5394"/>
                </a:solidFill>
                <a:latin typeface="Arial"/>
                <a:ea typeface="Arial"/>
                <a:cs typeface="Arial"/>
                <a:sym typeface="Arial"/>
              </a:rPr>
              <a:t>Identify certification relevant to your firm - focus on certification requirements - not benefits to determine applicability</a:t>
            </a:r>
            <a:endParaRPr sz="1800" b="0" i="0" u="none" strike="noStrike" cap="none">
              <a:solidFill>
                <a:srgbClr val="0B5394"/>
              </a:solidFill>
              <a:latin typeface="Arial"/>
              <a:ea typeface="Arial"/>
              <a:cs typeface="Arial"/>
              <a:sym typeface="Arial"/>
            </a:endParaRPr>
          </a:p>
          <a:p>
            <a:pPr marL="914400" marR="0" lvl="1" indent="-342900" algn="l" rtl="0">
              <a:lnSpc>
                <a:spcPct val="100000"/>
              </a:lnSpc>
              <a:spcBef>
                <a:spcPts val="0"/>
              </a:spcBef>
              <a:spcAft>
                <a:spcPts val="0"/>
              </a:spcAft>
              <a:buClr>
                <a:srgbClr val="0B5394"/>
              </a:buClr>
              <a:buSzPts val="1800"/>
              <a:buFont typeface="Arial"/>
              <a:buChar char="○"/>
            </a:pPr>
            <a:r>
              <a:rPr lang="en-US" sz="1800" b="0" i="0" u="none" strike="noStrike" cap="none">
                <a:solidFill>
                  <a:srgbClr val="0B5394"/>
                </a:solidFill>
                <a:latin typeface="Arial"/>
                <a:ea typeface="Arial"/>
                <a:cs typeface="Arial"/>
                <a:sym typeface="Arial"/>
              </a:rPr>
              <a:t>Ensure you have required documentation -resumes, tax returns, licences</a:t>
            </a:r>
            <a:endParaRPr sz="1800" b="0" i="0" u="none" strike="noStrike" cap="none">
              <a:solidFill>
                <a:srgbClr val="0B5394"/>
              </a:solidFill>
              <a:latin typeface="Arial"/>
              <a:ea typeface="Arial"/>
              <a:cs typeface="Arial"/>
              <a:sym typeface="Arial"/>
            </a:endParaRPr>
          </a:p>
          <a:p>
            <a:pPr marL="914400" marR="0" lvl="0" indent="0" algn="l" rtl="0">
              <a:lnSpc>
                <a:spcPct val="100000"/>
              </a:lnSpc>
              <a:spcBef>
                <a:spcPts val="0"/>
              </a:spcBef>
              <a:spcAft>
                <a:spcPts val="0"/>
              </a:spcAft>
              <a:buClr>
                <a:srgbClr val="000000"/>
              </a:buClr>
              <a:buSzPts val="2000"/>
              <a:buFont typeface="Arial"/>
              <a:buNone/>
            </a:pPr>
            <a:endParaRPr sz="2000" b="0" i="0" u="none" strike="noStrike" cap="none">
              <a:solidFill>
                <a:schemeClr val="dk1"/>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100"/>
              <a:buFont typeface="Arial"/>
              <a:buNone/>
            </a:pPr>
            <a:endParaRPr sz="2100" b="0" i="0" u="none" strike="noStrike" cap="none">
              <a:solidFill>
                <a:schemeClr val="dk1"/>
              </a:solidFill>
              <a:latin typeface="Arial"/>
              <a:ea typeface="Arial"/>
              <a:cs typeface="Arial"/>
              <a:sym typeface="Aria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40"/>
        <p:cNvGrpSpPr/>
        <p:nvPr/>
      </p:nvGrpSpPr>
      <p:grpSpPr>
        <a:xfrm>
          <a:off x="0" y="0"/>
          <a:ext cx="0" cy="0"/>
          <a:chOff x="0" y="0"/>
          <a:chExt cx="0" cy="0"/>
        </a:xfrm>
      </p:grpSpPr>
      <p:sp>
        <p:nvSpPr>
          <p:cNvPr id="141" name="Google Shape;141;p25"/>
          <p:cNvSpPr>
            <a:spLocks noGrp="1"/>
          </p:cNvSpPr>
          <p:nvPr>
            <p:ph type="title" idx="4294967295"/>
          </p:nvPr>
        </p:nvSpPr>
        <p:spPr>
          <a:xfrm>
            <a:off x="687450" y="143068"/>
            <a:ext cx="7769100" cy="688200"/>
          </a:xfrm>
          <a:prstGeom prst="rect">
            <a:avLst/>
          </a:prstGeom>
          <a:noFill/>
          <a:ln>
            <a:noFill/>
            <a:prstDash/>
          </a:ln>
          <a:effectLst/>
        </p:spPr>
        <p:txBody>
          <a:bodyPr rot="0" spcFirstLastPara="1" vertOverflow="overflow" horzOverflow="overflow" vert="horz" wrap="square" lIns="0" tIns="0" rIns="0" bIns="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1600"/>
              </a:spcBef>
              <a:spcAft>
                <a:spcPts val="1000"/>
              </a:spcAft>
              <a:buClr>
                <a:schemeClr val="dk1"/>
              </a:buClr>
              <a:buSzPts val="1100"/>
              <a:buFont typeface="Arial"/>
              <a:buNone/>
              <a:tabLst/>
              <a:defRPr/>
            </a:pPr>
            <a:r>
              <a:rPr kumimoji="0" lang="en-US" sz="3200" b="1" i="0" u="none" strike="noStrike" kern="0" cap="none" spc="0" normalizeH="0" baseline="0" noProof="0" dirty="0">
                <a:ln>
                  <a:noFill/>
                </a:ln>
                <a:solidFill>
                  <a:srgbClr val="0B5394"/>
                </a:solidFill>
                <a:effectLst/>
                <a:uLnTx/>
                <a:uFillTx/>
                <a:latin typeface="Arial"/>
                <a:ea typeface="Arial"/>
                <a:cs typeface="Arial"/>
                <a:sym typeface="Arial"/>
              </a:rPr>
              <a:t>Navigating Federal Contracting</a:t>
            </a:r>
            <a:endParaRPr kumimoji="0" lang="en-US" sz="3200" b="0" i="0" u="none" strike="noStrike" kern="0" cap="none" spc="0" normalizeH="0" baseline="0" noProof="0" dirty="0">
              <a:ln>
                <a:noFill/>
              </a:ln>
              <a:solidFill>
                <a:srgbClr val="0B5394"/>
              </a:solidFill>
              <a:effectLst/>
              <a:uLnTx/>
              <a:uFillTx/>
              <a:latin typeface="Arial"/>
              <a:ea typeface="Arial"/>
              <a:cs typeface="Arial"/>
              <a:sym typeface="Arial"/>
            </a:endParaRPr>
          </a:p>
        </p:txBody>
      </p:sp>
      <p:sp>
        <p:nvSpPr>
          <p:cNvPr id="142" name="Google Shape;142;p25"/>
          <p:cNvSpPr/>
          <p:nvPr/>
        </p:nvSpPr>
        <p:spPr>
          <a:xfrm>
            <a:off x="161550" y="857250"/>
            <a:ext cx="8759100" cy="3572100"/>
          </a:xfrm>
          <a:prstGeom prst="rect">
            <a:avLst/>
          </a:prstGeom>
          <a:noFill/>
          <a:ln w="9525" cap="flat" cmpd="sng">
            <a:solidFill>
              <a:srgbClr val="000000"/>
            </a:solidFill>
            <a:prstDash val="solid"/>
            <a:round/>
            <a:headEnd type="none" w="sm" len="sm"/>
            <a:tailEnd type="none" w="sm" len="sm"/>
          </a:ln>
        </p:spPr>
        <p:txBody>
          <a:bodyPr spcFirstLastPara="1" wrap="square" lIns="91425" tIns="45700" rIns="91425" bIns="45700" anchor="t" anchorCtr="0">
            <a:noAutofit/>
          </a:bodyPr>
          <a:lstStyle/>
          <a:p>
            <a:pPr marL="457200" marR="0" lvl="0" indent="-323850" algn="l" rtl="0">
              <a:lnSpc>
                <a:spcPct val="100000"/>
              </a:lnSpc>
              <a:spcBef>
                <a:spcPts val="0"/>
              </a:spcBef>
              <a:spcAft>
                <a:spcPts val="0"/>
              </a:spcAft>
              <a:buClr>
                <a:srgbClr val="0B5394"/>
              </a:buClr>
              <a:buSzPts val="1500"/>
              <a:buFont typeface="Arial"/>
              <a:buChar char="●"/>
            </a:pPr>
            <a:r>
              <a:rPr lang="en-US" sz="1500" b="0" i="0" u="none" strike="noStrike" cap="none">
                <a:solidFill>
                  <a:srgbClr val="0B5394"/>
                </a:solidFill>
                <a:latin typeface="Arial"/>
                <a:ea typeface="Arial"/>
                <a:cs typeface="Arial"/>
                <a:sym typeface="Arial"/>
              </a:rPr>
              <a:t>Limited contacts/No Feedback or Follow up </a:t>
            </a:r>
            <a:endParaRPr sz="1500" b="0" i="0" u="none" strike="noStrike" cap="none">
              <a:solidFill>
                <a:srgbClr val="0B5394"/>
              </a:solidFill>
              <a:latin typeface="Arial"/>
              <a:ea typeface="Arial"/>
              <a:cs typeface="Arial"/>
              <a:sym typeface="Arial"/>
            </a:endParaRPr>
          </a:p>
          <a:p>
            <a:pPr marL="914400" marR="0" lvl="1" indent="-323850" algn="l" rtl="0">
              <a:lnSpc>
                <a:spcPct val="100000"/>
              </a:lnSpc>
              <a:spcBef>
                <a:spcPts val="0"/>
              </a:spcBef>
              <a:spcAft>
                <a:spcPts val="0"/>
              </a:spcAft>
              <a:buClr>
                <a:srgbClr val="0B5394"/>
              </a:buClr>
              <a:buSzPts val="1500"/>
              <a:buFont typeface="Arial"/>
              <a:buChar char="○"/>
            </a:pPr>
            <a:r>
              <a:rPr lang="en-US" sz="1500" b="0" i="0" u="none" strike="noStrike" cap="none">
                <a:solidFill>
                  <a:srgbClr val="0B5394"/>
                </a:solidFill>
                <a:latin typeface="Arial"/>
                <a:ea typeface="Arial"/>
                <a:cs typeface="Arial"/>
                <a:sym typeface="Arial"/>
              </a:rPr>
              <a:t>Comment on rules</a:t>
            </a:r>
            <a:endParaRPr sz="1500" b="0" i="0" u="none" strike="noStrike" cap="none">
              <a:solidFill>
                <a:srgbClr val="0B5394"/>
              </a:solidFill>
              <a:latin typeface="Arial"/>
              <a:ea typeface="Arial"/>
              <a:cs typeface="Arial"/>
              <a:sym typeface="Arial"/>
            </a:endParaRPr>
          </a:p>
          <a:p>
            <a:pPr marL="914400" marR="0" lvl="1" indent="-323850" algn="l" rtl="0">
              <a:lnSpc>
                <a:spcPct val="100000"/>
              </a:lnSpc>
              <a:spcBef>
                <a:spcPts val="0"/>
              </a:spcBef>
              <a:spcAft>
                <a:spcPts val="0"/>
              </a:spcAft>
              <a:buClr>
                <a:srgbClr val="0B5394"/>
              </a:buClr>
              <a:buSzPts val="1500"/>
              <a:buFont typeface="Arial"/>
              <a:buChar char="○"/>
            </a:pPr>
            <a:r>
              <a:rPr lang="en-US" sz="1500" b="0" i="0" u="none" strike="noStrike" cap="none">
                <a:solidFill>
                  <a:srgbClr val="0B5394"/>
                </a:solidFill>
                <a:latin typeface="Arial"/>
                <a:ea typeface="Arial"/>
                <a:cs typeface="Arial"/>
                <a:sym typeface="Arial"/>
              </a:rPr>
              <a:t>Utilize questions options on RFI and applicable SAM.gov notices</a:t>
            </a:r>
            <a:endParaRPr sz="1500" b="0" i="0" u="none" strike="noStrike" cap="none">
              <a:solidFill>
                <a:srgbClr val="0B5394"/>
              </a:solidFill>
              <a:latin typeface="Arial"/>
              <a:ea typeface="Arial"/>
              <a:cs typeface="Arial"/>
              <a:sym typeface="Arial"/>
            </a:endParaRPr>
          </a:p>
          <a:p>
            <a:pPr marL="914400" marR="0" lvl="1" indent="-323850" algn="l" rtl="0">
              <a:lnSpc>
                <a:spcPct val="100000"/>
              </a:lnSpc>
              <a:spcBef>
                <a:spcPts val="0"/>
              </a:spcBef>
              <a:spcAft>
                <a:spcPts val="0"/>
              </a:spcAft>
              <a:buClr>
                <a:srgbClr val="0B5394"/>
              </a:buClr>
              <a:buSzPts val="1500"/>
              <a:buFont typeface="Arial"/>
              <a:buChar char="○"/>
            </a:pPr>
            <a:r>
              <a:rPr lang="en-US" sz="1500" b="0" i="0" u="none" strike="noStrike" cap="none">
                <a:solidFill>
                  <a:srgbClr val="0B5394"/>
                </a:solidFill>
                <a:latin typeface="Arial"/>
                <a:ea typeface="Arial"/>
                <a:cs typeface="Arial"/>
                <a:sym typeface="Arial"/>
              </a:rPr>
              <a:t>Attend Events/Industry Days </a:t>
            </a:r>
            <a:endParaRPr sz="1500" b="0" i="0" u="none" strike="noStrike" cap="none">
              <a:solidFill>
                <a:srgbClr val="0B5394"/>
              </a:solidFill>
              <a:latin typeface="Arial"/>
              <a:ea typeface="Arial"/>
              <a:cs typeface="Arial"/>
              <a:sym typeface="Arial"/>
            </a:endParaRPr>
          </a:p>
          <a:p>
            <a:pPr marL="914400" marR="0" lvl="1" indent="-323850" algn="l" rtl="0">
              <a:lnSpc>
                <a:spcPct val="100000"/>
              </a:lnSpc>
              <a:spcBef>
                <a:spcPts val="0"/>
              </a:spcBef>
              <a:spcAft>
                <a:spcPts val="0"/>
              </a:spcAft>
              <a:buClr>
                <a:srgbClr val="0B5394"/>
              </a:buClr>
              <a:buSzPts val="1500"/>
              <a:buFont typeface="Arial"/>
              <a:buChar char="○"/>
            </a:pPr>
            <a:r>
              <a:rPr lang="en-US" sz="1500" b="0" i="0" u="none" strike="noStrike" cap="none">
                <a:solidFill>
                  <a:srgbClr val="0B5394"/>
                </a:solidFill>
                <a:latin typeface="Arial"/>
                <a:ea typeface="Arial"/>
                <a:cs typeface="Arial"/>
                <a:sym typeface="Arial"/>
              </a:rPr>
              <a:t>Use OSDBU as first POC</a:t>
            </a:r>
            <a:endParaRPr sz="1500" b="0" i="0" u="none" strike="noStrike" cap="none">
              <a:solidFill>
                <a:srgbClr val="0B5394"/>
              </a:solidFill>
              <a:latin typeface="Arial"/>
              <a:ea typeface="Arial"/>
              <a:cs typeface="Arial"/>
              <a:sym typeface="Arial"/>
            </a:endParaRPr>
          </a:p>
          <a:p>
            <a:pPr marL="457200" marR="0" lvl="0" indent="0" algn="l" rtl="0">
              <a:lnSpc>
                <a:spcPct val="100000"/>
              </a:lnSpc>
              <a:spcBef>
                <a:spcPts val="0"/>
              </a:spcBef>
              <a:spcAft>
                <a:spcPts val="0"/>
              </a:spcAft>
              <a:buClr>
                <a:srgbClr val="000000"/>
              </a:buClr>
              <a:buSzPts val="1500"/>
              <a:buFont typeface="Arial"/>
              <a:buNone/>
            </a:pPr>
            <a:endParaRPr sz="1500" b="0" i="0" u="none" strike="noStrike" cap="none">
              <a:solidFill>
                <a:srgbClr val="0B5394"/>
              </a:solidFill>
              <a:latin typeface="Arial"/>
              <a:ea typeface="Arial"/>
              <a:cs typeface="Arial"/>
              <a:sym typeface="Arial"/>
            </a:endParaRPr>
          </a:p>
          <a:p>
            <a:pPr marL="457200" marR="0" lvl="0" indent="-323850" algn="l" rtl="0">
              <a:lnSpc>
                <a:spcPct val="100000"/>
              </a:lnSpc>
              <a:spcBef>
                <a:spcPts val="0"/>
              </a:spcBef>
              <a:spcAft>
                <a:spcPts val="0"/>
              </a:spcAft>
              <a:buClr>
                <a:srgbClr val="0B5394"/>
              </a:buClr>
              <a:buSzPts val="1500"/>
              <a:buFont typeface="Arial"/>
              <a:buChar char="●"/>
            </a:pPr>
            <a:r>
              <a:rPr lang="en-US" sz="1500" b="0" i="0" u="none" strike="noStrike" cap="none">
                <a:solidFill>
                  <a:srgbClr val="0B5394"/>
                </a:solidFill>
                <a:latin typeface="Arial"/>
                <a:ea typeface="Arial"/>
                <a:cs typeface="Arial"/>
                <a:sym typeface="Arial"/>
              </a:rPr>
              <a:t>Limited resources for marketing -</a:t>
            </a:r>
            <a:endParaRPr sz="1500" b="0" i="0" u="none" strike="noStrike" cap="none">
              <a:solidFill>
                <a:srgbClr val="0B5394"/>
              </a:solidFill>
              <a:latin typeface="Arial"/>
              <a:ea typeface="Arial"/>
              <a:cs typeface="Arial"/>
              <a:sym typeface="Arial"/>
            </a:endParaRPr>
          </a:p>
          <a:p>
            <a:pPr marL="914400" marR="0" lvl="1" indent="-323850" algn="l" rtl="0">
              <a:lnSpc>
                <a:spcPct val="100000"/>
              </a:lnSpc>
              <a:spcBef>
                <a:spcPts val="0"/>
              </a:spcBef>
              <a:spcAft>
                <a:spcPts val="0"/>
              </a:spcAft>
              <a:buClr>
                <a:srgbClr val="0B5394"/>
              </a:buClr>
              <a:buSzPts val="1500"/>
              <a:buFont typeface="Arial"/>
              <a:buChar char="○"/>
            </a:pPr>
            <a:r>
              <a:rPr lang="en-US" sz="1500" b="0" i="0" u="none" strike="noStrike" cap="none">
                <a:solidFill>
                  <a:srgbClr val="0B5394"/>
                </a:solidFill>
                <a:latin typeface="Arial"/>
                <a:ea typeface="Arial"/>
                <a:cs typeface="Arial"/>
                <a:sym typeface="Arial"/>
              </a:rPr>
              <a:t>Leverage digital tools</a:t>
            </a:r>
            <a:endParaRPr sz="1500" b="0" i="0" u="none" strike="noStrike" cap="none">
              <a:solidFill>
                <a:srgbClr val="0B5394"/>
              </a:solidFill>
              <a:latin typeface="Arial"/>
              <a:ea typeface="Arial"/>
              <a:cs typeface="Arial"/>
              <a:sym typeface="Arial"/>
            </a:endParaRPr>
          </a:p>
          <a:p>
            <a:pPr marL="914400" marR="0" lvl="1" indent="-323850" algn="l" rtl="0">
              <a:lnSpc>
                <a:spcPct val="100000"/>
              </a:lnSpc>
              <a:spcBef>
                <a:spcPts val="0"/>
              </a:spcBef>
              <a:spcAft>
                <a:spcPts val="0"/>
              </a:spcAft>
              <a:buClr>
                <a:srgbClr val="0B5394"/>
              </a:buClr>
              <a:buSzPts val="1500"/>
              <a:buFont typeface="Arial"/>
              <a:buChar char="○"/>
            </a:pPr>
            <a:r>
              <a:rPr lang="en-US" sz="1500" b="0" i="0" u="none" strike="noStrike" cap="none">
                <a:solidFill>
                  <a:srgbClr val="0B5394"/>
                </a:solidFill>
                <a:latin typeface="Arial"/>
                <a:ea typeface="Arial"/>
                <a:cs typeface="Arial"/>
                <a:sym typeface="Arial"/>
              </a:rPr>
              <a:t>Attend conferences </a:t>
            </a:r>
            <a:endParaRPr sz="1500" b="0" i="0" u="none" strike="noStrike" cap="none">
              <a:solidFill>
                <a:srgbClr val="0B5394"/>
              </a:solidFill>
              <a:latin typeface="Arial"/>
              <a:ea typeface="Arial"/>
              <a:cs typeface="Arial"/>
              <a:sym typeface="Arial"/>
            </a:endParaRPr>
          </a:p>
          <a:p>
            <a:pPr marL="914400" marR="0" lvl="1" indent="-323850" algn="l" rtl="0">
              <a:lnSpc>
                <a:spcPct val="100000"/>
              </a:lnSpc>
              <a:spcBef>
                <a:spcPts val="0"/>
              </a:spcBef>
              <a:spcAft>
                <a:spcPts val="0"/>
              </a:spcAft>
              <a:buClr>
                <a:srgbClr val="0B5394"/>
              </a:buClr>
              <a:buSzPts val="1500"/>
              <a:buFont typeface="Arial"/>
              <a:buChar char="○"/>
            </a:pPr>
            <a:r>
              <a:rPr lang="en-US" sz="1500" b="0" i="0" u="none" strike="noStrike" cap="none">
                <a:solidFill>
                  <a:srgbClr val="0B5394"/>
                </a:solidFill>
                <a:latin typeface="Arial"/>
                <a:ea typeface="Arial"/>
                <a:cs typeface="Arial"/>
                <a:sym typeface="Arial"/>
              </a:rPr>
              <a:t>Connect with Local Chambers of Commerce, State, Local support</a:t>
            </a:r>
            <a:endParaRPr sz="1500" b="0" i="0" u="none" strike="noStrike" cap="none">
              <a:solidFill>
                <a:srgbClr val="0B5394"/>
              </a:solidFill>
              <a:latin typeface="Arial"/>
              <a:ea typeface="Arial"/>
              <a:cs typeface="Arial"/>
              <a:sym typeface="Arial"/>
            </a:endParaRPr>
          </a:p>
          <a:p>
            <a:pPr marL="457200" marR="0" lvl="0" indent="0" algn="l" rtl="0">
              <a:lnSpc>
                <a:spcPct val="100000"/>
              </a:lnSpc>
              <a:spcBef>
                <a:spcPts val="0"/>
              </a:spcBef>
              <a:spcAft>
                <a:spcPts val="0"/>
              </a:spcAft>
              <a:buClr>
                <a:srgbClr val="000000"/>
              </a:buClr>
              <a:buSzPts val="1500"/>
              <a:buFont typeface="Arial"/>
              <a:buNone/>
            </a:pPr>
            <a:endParaRPr sz="1500" b="0" i="0" u="none" strike="noStrike" cap="none">
              <a:solidFill>
                <a:srgbClr val="0B5394"/>
              </a:solidFill>
              <a:latin typeface="Arial"/>
              <a:ea typeface="Arial"/>
              <a:cs typeface="Arial"/>
              <a:sym typeface="Arial"/>
            </a:endParaRPr>
          </a:p>
          <a:p>
            <a:pPr marL="457200" marR="0" lvl="0" indent="-323850" algn="l" rtl="0">
              <a:lnSpc>
                <a:spcPct val="100000"/>
              </a:lnSpc>
              <a:spcBef>
                <a:spcPts val="0"/>
              </a:spcBef>
              <a:spcAft>
                <a:spcPts val="0"/>
              </a:spcAft>
              <a:buClr>
                <a:srgbClr val="0B5394"/>
              </a:buClr>
              <a:buSzPts val="1500"/>
              <a:buFont typeface="Arial"/>
              <a:buChar char="●"/>
            </a:pPr>
            <a:r>
              <a:rPr lang="en-US" sz="1500" b="0" i="0" u="none" strike="noStrike" cap="none">
                <a:solidFill>
                  <a:srgbClr val="0B5394"/>
                </a:solidFill>
                <a:latin typeface="Arial"/>
                <a:ea typeface="Arial"/>
                <a:cs typeface="Arial"/>
                <a:sym typeface="Arial"/>
              </a:rPr>
              <a:t>Intense Competition - </a:t>
            </a:r>
            <a:endParaRPr sz="1500" b="0" i="0" u="none" strike="noStrike" cap="none">
              <a:solidFill>
                <a:srgbClr val="0B5394"/>
              </a:solidFill>
              <a:latin typeface="Arial"/>
              <a:ea typeface="Arial"/>
              <a:cs typeface="Arial"/>
              <a:sym typeface="Arial"/>
            </a:endParaRPr>
          </a:p>
          <a:p>
            <a:pPr marL="914400" marR="0" lvl="1" indent="-323850" algn="l" rtl="0">
              <a:lnSpc>
                <a:spcPct val="100000"/>
              </a:lnSpc>
              <a:spcBef>
                <a:spcPts val="0"/>
              </a:spcBef>
              <a:spcAft>
                <a:spcPts val="0"/>
              </a:spcAft>
              <a:buClr>
                <a:srgbClr val="0B5394"/>
              </a:buClr>
              <a:buSzPts val="1500"/>
              <a:buFont typeface="Arial"/>
              <a:buChar char="○"/>
            </a:pPr>
            <a:r>
              <a:rPr lang="en-US" sz="1500" b="0" i="0" u="none" strike="noStrike" cap="none">
                <a:solidFill>
                  <a:srgbClr val="0B5394"/>
                </a:solidFill>
                <a:latin typeface="Arial"/>
                <a:ea typeface="Arial"/>
                <a:cs typeface="Arial"/>
                <a:sym typeface="Arial"/>
              </a:rPr>
              <a:t>Identify and research competitors</a:t>
            </a:r>
            <a:endParaRPr sz="1500" b="0" i="0" u="none" strike="noStrike" cap="none">
              <a:solidFill>
                <a:srgbClr val="0B5394"/>
              </a:solidFill>
              <a:latin typeface="Arial"/>
              <a:ea typeface="Arial"/>
              <a:cs typeface="Arial"/>
              <a:sym typeface="Arial"/>
            </a:endParaRPr>
          </a:p>
          <a:p>
            <a:pPr marL="914400" marR="0" lvl="1" indent="-323850" algn="l" rtl="0">
              <a:lnSpc>
                <a:spcPct val="100000"/>
              </a:lnSpc>
              <a:spcBef>
                <a:spcPts val="0"/>
              </a:spcBef>
              <a:spcAft>
                <a:spcPts val="0"/>
              </a:spcAft>
              <a:buClr>
                <a:srgbClr val="0B5394"/>
              </a:buClr>
              <a:buSzPts val="1500"/>
              <a:buFont typeface="Arial"/>
              <a:buChar char="○"/>
            </a:pPr>
            <a:r>
              <a:rPr lang="en-US" sz="1500" b="0" i="0" u="none" strike="noStrike" cap="none">
                <a:solidFill>
                  <a:srgbClr val="0B5394"/>
                </a:solidFill>
                <a:latin typeface="Arial"/>
                <a:ea typeface="Arial"/>
                <a:cs typeface="Arial"/>
                <a:sym typeface="Arial"/>
              </a:rPr>
              <a:t>Large Business </a:t>
            </a:r>
            <a:endParaRPr sz="1500" b="0" i="0" u="none" strike="noStrike" cap="none">
              <a:solidFill>
                <a:srgbClr val="0B5394"/>
              </a:solidFill>
              <a:latin typeface="Arial"/>
              <a:ea typeface="Arial"/>
              <a:cs typeface="Arial"/>
              <a:sym typeface="Arial"/>
            </a:endParaRPr>
          </a:p>
          <a:p>
            <a:pPr marL="914400" marR="0" lvl="1" indent="-323850" algn="l" rtl="0">
              <a:lnSpc>
                <a:spcPct val="100000"/>
              </a:lnSpc>
              <a:spcBef>
                <a:spcPts val="0"/>
              </a:spcBef>
              <a:spcAft>
                <a:spcPts val="0"/>
              </a:spcAft>
              <a:buClr>
                <a:srgbClr val="0B5394"/>
              </a:buClr>
              <a:buSzPts val="1500"/>
              <a:buFont typeface="Arial"/>
              <a:buChar char="○"/>
            </a:pPr>
            <a:r>
              <a:rPr lang="en-US" sz="1500" b="0" i="0" u="none" strike="noStrike" cap="none">
                <a:solidFill>
                  <a:srgbClr val="0B5394"/>
                </a:solidFill>
                <a:latin typeface="Arial"/>
                <a:ea typeface="Arial"/>
                <a:cs typeface="Arial"/>
                <a:sym typeface="Arial"/>
              </a:rPr>
              <a:t>Small Business</a:t>
            </a:r>
            <a:endParaRPr sz="1500" b="0" i="0" u="none" strike="noStrike" cap="none">
              <a:solidFill>
                <a:srgbClr val="0B5394"/>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700"/>
              <a:buFont typeface="Arial"/>
              <a:buNone/>
            </a:pPr>
            <a:endParaRPr sz="1700" b="0" i="0" u="none" strike="noStrike" cap="none">
              <a:solidFill>
                <a:schemeClr val="dk1"/>
              </a:solidFill>
              <a:latin typeface="Arial"/>
              <a:ea typeface="Arial"/>
              <a:cs typeface="Arial"/>
              <a:sym typeface="Arial"/>
            </a:endParaRPr>
          </a:p>
          <a:p>
            <a:pPr marL="45720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a:p>
            <a:pPr marL="457200" marR="0" lvl="0" indent="0" algn="l" rtl="0">
              <a:lnSpc>
                <a:spcPct val="100000"/>
              </a:lnSpc>
              <a:spcBef>
                <a:spcPts val="0"/>
              </a:spcBef>
              <a:spcAft>
                <a:spcPts val="0"/>
              </a:spcAft>
              <a:buClr>
                <a:srgbClr val="000000"/>
              </a:buClr>
              <a:buSzPts val="1600"/>
              <a:buFont typeface="Arial"/>
              <a:buNone/>
            </a:pPr>
            <a:endParaRPr sz="1600" b="0" i="0" u="none" strike="noStrike" cap="none">
              <a:solidFill>
                <a:schemeClr val="dk1"/>
              </a:solidFill>
              <a:latin typeface="Arial"/>
              <a:ea typeface="Arial"/>
              <a:cs typeface="Arial"/>
              <a:sym typeface="Aria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147" name="Google Shape;147;p26"/>
          <p:cNvSpPr>
            <a:spLocks noGrp="1"/>
          </p:cNvSpPr>
          <p:nvPr>
            <p:ph type="title" idx="4294967295"/>
          </p:nvPr>
        </p:nvSpPr>
        <p:spPr>
          <a:xfrm>
            <a:off x="687450" y="143068"/>
            <a:ext cx="7769100" cy="688200"/>
          </a:xfrm>
          <a:prstGeom prst="rect">
            <a:avLst/>
          </a:prstGeom>
          <a:noFill/>
          <a:ln>
            <a:noFill/>
            <a:prstDash/>
          </a:ln>
          <a:effectLst/>
        </p:spPr>
        <p:txBody>
          <a:bodyPr rot="0" spcFirstLastPara="1" vertOverflow="overflow" horzOverflow="overflow" vert="horz" wrap="square" lIns="0" tIns="0" rIns="0" bIns="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1600"/>
              </a:spcBef>
              <a:spcAft>
                <a:spcPts val="1000"/>
              </a:spcAft>
              <a:buClr>
                <a:schemeClr val="dk1"/>
              </a:buClr>
              <a:buSzPts val="1100"/>
              <a:buFont typeface="Arial"/>
              <a:buNone/>
              <a:tabLst/>
              <a:defRPr/>
            </a:pPr>
            <a:r>
              <a:rPr kumimoji="0" lang="en-US" sz="3200" b="1" i="0" u="none" strike="noStrike" kern="0" cap="none" spc="0" normalizeH="0" baseline="0" noProof="0" dirty="0">
                <a:ln>
                  <a:noFill/>
                </a:ln>
                <a:solidFill>
                  <a:srgbClr val="0B5394"/>
                </a:solidFill>
                <a:effectLst/>
                <a:uLnTx/>
                <a:uFillTx/>
                <a:latin typeface="Arial"/>
                <a:ea typeface="Arial"/>
                <a:cs typeface="Arial"/>
                <a:sym typeface="Arial"/>
              </a:rPr>
              <a:t>Navigating Federal Contracting</a:t>
            </a:r>
            <a:endParaRPr kumimoji="0" lang="en-US" sz="3200" b="0" i="0" u="none" strike="noStrike" kern="0" cap="none" spc="0" normalizeH="0" baseline="0" noProof="0" dirty="0">
              <a:ln>
                <a:noFill/>
              </a:ln>
              <a:solidFill>
                <a:srgbClr val="0B5394"/>
              </a:solidFill>
              <a:effectLst/>
              <a:uLnTx/>
              <a:uFillTx/>
              <a:latin typeface="Arial"/>
              <a:ea typeface="Arial"/>
              <a:cs typeface="Arial"/>
              <a:sym typeface="Arial"/>
            </a:endParaRPr>
          </a:p>
        </p:txBody>
      </p:sp>
      <p:sp>
        <p:nvSpPr>
          <p:cNvPr id="148" name="Google Shape;148;p26"/>
          <p:cNvSpPr/>
          <p:nvPr/>
        </p:nvSpPr>
        <p:spPr>
          <a:xfrm>
            <a:off x="73150" y="884830"/>
            <a:ext cx="8383500" cy="3572100"/>
          </a:xfrm>
          <a:prstGeom prst="rect">
            <a:avLst/>
          </a:prstGeom>
          <a:noFill/>
          <a:ln w="9525" cap="flat" cmpd="sng">
            <a:solidFill>
              <a:srgbClr val="000000"/>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800"/>
              </a:spcBef>
              <a:spcAft>
                <a:spcPts val="0"/>
              </a:spcAft>
              <a:buClr>
                <a:srgbClr val="000000"/>
              </a:buClr>
              <a:buSzPts val="2300"/>
              <a:buFont typeface="Arial"/>
              <a:buNone/>
            </a:pPr>
            <a:r>
              <a:rPr lang="en-US" sz="2400" b="0" i="0" u="none" strike="noStrike" cap="none">
                <a:solidFill>
                  <a:srgbClr val="0B5394"/>
                </a:solidFill>
                <a:latin typeface="Arial"/>
                <a:ea typeface="Arial"/>
                <a:cs typeface="Arial"/>
                <a:sym typeface="Arial"/>
              </a:rPr>
              <a:t>Pre-Award Tips</a:t>
            </a:r>
            <a:endParaRPr sz="2400" b="0" i="0" u="none" strike="noStrike" cap="none">
              <a:solidFill>
                <a:srgbClr val="0B5394"/>
              </a:solidFill>
              <a:latin typeface="Arial"/>
              <a:ea typeface="Arial"/>
              <a:cs typeface="Arial"/>
              <a:sym typeface="Arial"/>
            </a:endParaRPr>
          </a:p>
          <a:p>
            <a:pPr marL="457200" marR="0" lvl="0" indent="-368300" algn="l" rtl="0">
              <a:lnSpc>
                <a:spcPct val="100000"/>
              </a:lnSpc>
              <a:spcBef>
                <a:spcPts val="0"/>
              </a:spcBef>
              <a:spcAft>
                <a:spcPts val="0"/>
              </a:spcAft>
              <a:buClr>
                <a:srgbClr val="0B5394"/>
              </a:buClr>
              <a:buSzPts val="2200"/>
              <a:buFont typeface="Arial"/>
              <a:buChar char="●"/>
            </a:pPr>
            <a:r>
              <a:rPr lang="en-US" sz="2200" b="0" i="0" u="none" strike="noStrike" cap="none">
                <a:solidFill>
                  <a:srgbClr val="0B5394"/>
                </a:solidFill>
                <a:latin typeface="Arial"/>
                <a:ea typeface="Arial"/>
                <a:cs typeface="Arial"/>
                <a:sym typeface="Arial"/>
              </a:rPr>
              <a:t>Focus on contracts that align with business capabilities and expertise</a:t>
            </a:r>
            <a:endParaRPr sz="2200" b="0" i="0" u="none" strike="noStrike" cap="none">
              <a:solidFill>
                <a:srgbClr val="0B5394"/>
              </a:solidFill>
              <a:latin typeface="Arial"/>
              <a:ea typeface="Arial"/>
              <a:cs typeface="Arial"/>
              <a:sym typeface="Arial"/>
            </a:endParaRPr>
          </a:p>
          <a:p>
            <a:pPr marL="457200" marR="0" lvl="0" indent="-368300" algn="l" rtl="0">
              <a:lnSpc>
                <a:spcPct val="100000"/>
              </a:lnSpc>
              <a:spcBef>
                <a:spcPts val="0"/>
              </a:spcBef>
              <a:spcAft>
                <a:spcPts val="0"/>
              </a:spcAft>
              <a:buClr>
                <a:srgbClr val="0B5394"/>
              </a:buClr>
              <a:buSzPts val="2200"/>
              <a:buFont typeface="Arial"/>
              <a:buChar char="●"/>
            </a:pPr>
            <a:r>
              <a:rPr lang="en-US" sz="2200" b="0" i="0" u="none" strike="noStrike" cap="none">
                <a:solidFill>
                  <a:srgbClr val="0B5394"/>
                </a:solidFill>
                <a:latin typeface="Arial"/>
                <a:ea typeface="Arial"/>
                <a:cs typeface="Arial"/>
                <a:sym typeface="Arial"/>
              </a:rPr>
              <a:t>Consider socioeconomic designations </a:t>
            </a:r>
            <a:endParaRPr sz="2200" b="0" i="0" u="none" strike="noStrike" cap="none">
              <a:solidFill>
                <a:srgbClr val="0B5394"/>
              </a:solidFill>
              <a:latin typeface="Arial"/>
              <a:ea typeface="Arial"/>
              <a:cs typeface="Arial"/>
              <a:sym typeface="Arial"/>
            </a:endParaRPr>
          </a:p>
          <a:p>
            <a:pPr marL="457200" marR="0" lvl="0" indent="-368300" algn="l" rtl="0">
              <a:lnSpc>
                <a:spcPct val="100000"/>
              </a:lnSpc>
              <a:spcBef>
                <a:spcPts val="0"/>
              </a:spcBef>
              <a:spcAft>
                <a:spcPts val="0"/>
              </a:spcAft>
              <a:buClr>
                <a:srgbClr val="0B5394"/>
              </a:buClr>
              <a:buSzPts val="2200"/>
              <a:buFont typeface="Arial"/>
              <a:buChar char="●"/>
            </a:pPr>
            <a:r>
              <a:rPr lang="en-US" sz="2200" b="0" i="0" u="none" strike="noStrike" cap="none">
                <a:solidFill>
                  <a:srgbClr val="0B5394"/>
                </a:solidFill>
                <a:latin typeface="Arial"/>
                <a:ea typeface="Arial"/>
                <a:cs typeface="Arial"/>
                <a:sym typeface="Arial"/>
              </a:rPr>
              <a:t>Thoroughly review solicitations including evaluation criteria</a:t>
            </a:r>
            <a:endParaRPr sz="2200" b="0" i="0" u="none" strike="noStrike" cap="none">
              <a:solidFill>
                <a:srgbClr val="0B5394"/>
              </a:solidFill>
              <a:latin typeface="Arial"/>
              <a:ea typeface="Arial"/>
              <a:cs typeface="Arial"/>
              <a:sym typeface="Arial"/>
            </a:endParaRPr>
          </a:p>
          <a:p>
            <a:pPr marL="457200" marR="0" lvl="0" indent="-368300" algn="l" rtl="0">
              <a:lnSpc>
                <a:spcPct val="100000"/>
              </a:lnSpc>
              <a:spcBef>
                <a:spcPts val="0"/>
              </a:spcBef>
              <a:spcAft>
                <a:spcPts val="0"/>
              </a:spcAft>
              <a:buClr>
                <a:srgbClr val="0B5394"/>
              </a:buClr>
              <a:buSzPts val="2200"/>
              <a:buFont typeface="Arial"/>
              <a:buChar char="●"/>
            </a:pPr>
            <a:r>
              <a:rPr lang="en-US" sz="2200" b="0" i="0" u="none" strike="noStrike" cap="none">
                <a:solidFill>
                  <a:srgbClr val="0B5394"/>
                </a:solidFill>
                <a:latin typeface="Arial"/>
                <a:ea typeface="Arial"/>
                <a:cs typeface="Arial"/>
                <a:sym typeface="Arial"/>
              </a:rPr>
              <a:t>Seek clarification </a:t>
            </a:r>
            <a:endParaRPr sz="2200" b="0" i="0" u="none" strike="noStrike" cap="none">
              <a:solidFill>
                <a:srgbClr val="0B5394"/>
              </a:solidFill>
              <a:latin typeface="Arial"/>
              <a:ea typeface="Arial"/>
              <a:cs typeface="Arial"/>
              <a:sym typeface="Arial"/>
            </a:endParaRPr>
          </a:p>
          <a:p>
            <a:pPr marL="457200" marR="0" lvl="0" indent="-368300" algn="l" rtl="0">
              <a:lnSpc>
                <a:spcPct val="100000"/>
              </a:lnSpc>
              <a:spcBef>
                <a:spcPts val="0"/>
              </a:spcBef>
              <a:spcAft>
                <a:spcPts val="0"/>
              </a:spcAft>
              <a:buClr>
                <a:srgbClr val="0B5394"/>
              </a:buClr>
              <a:buSzPts val="2200"/>
              <a:buFont typeface="Arial"/>
              <a:buChar char="●"/>
            </a:pPr>
            <a:r>
              <a:rPr lang="en-US" sz="2200" b="0" i="0" u="none" strike="noStrike" cap="none">
                <a:solidFill>
                  <a:srgbClr val="0B5394"/>
                </a:solidFill>
                <a:latin typeface="Arial"/>
                <a:ea typeface="Arial"/>
                <a:cs typeface="Arial"/>
                <a:sym typeface="Arial"/>
              </a:rPr>
              <a:t>Attend Industry Events</a:t>
            </a:r>
            <a:endParaRPr sz="2200" b="0" i="0" u="none" strike="noStrike" cap="none">
              <a:solidFill>
                <a:srgbClr val="0B5394"/>
              </a:solidFill>
              <a:latin typeface="Arial"/>
              <a:ea typeface="Arial"/>
              <a:cs typeface="Arial"/>
              <a:sym typeface="Arial"/>
            </a:endParaRPr>
          </a:p>
          <a:p>
            <a:pPr marL="457200" marR="0" lvl="0" indent="-368300" algn="l" rtl="0">
              <a:lnSpc>
                <a:spcPct val="100000"/>
              </a:lnSpc>
              <a:spcBef>
                <a:spcPts val="0"/>
              </a:spcBef>
              <a:spcAft>
                <a:spcPts val="0"/>
              </a:spcAft>
              <a:buClr>
                <a:srgbClr val="0B5394"/>
              </a:buClr>
              <a:buSzPts val="2200"/>
              <a:buFont typeface="Arial"/>
              <a:buChar char="●"/>
            </a:pPr>
            <a:r>
              <a:rPr lang="en-US" sz="2200" b="0" i="0" u="none" strike="noStrike" cap="none">
                <a:solidFill>
                  <a:srgbClr val="0B5394"/>
                </a:solidFill>
                <a:latin typeface="Arial"/>
                <a:ea typeface="Arial"/>
                <a:cs typeface="Arial"/>
                <a:sym typeface="Arial"/>
              </a:rPr>
              <a:t>Building Strong relationships</a:t>
            </a:r>
            <a:endParaRPr sz="2200" b="0" i="0" u="none" strike="noStrike" cap="none">
              <a:solidFill>
                <a:srgbClr val="0B5394"/>
              </a:solidFill>
              <a:latin typeface="Arial"/>
              <a:ea typeface="Arial"/>
              <a:cs typeface="Arial"/>
              <a:sym typeface="Arial"/>
            </a:endParaRPr>
          </a:p>
          <a:p>
            <a:pPr marL="457200" marR="0" lvl="0" indent="-368300" algn="l" rtl="0">
              <a:lnSpc>
                <a:spcPct val="100000"/>
              </a:lnSpc>
              <a:spcBef>
                <a:spcPts val="0"/>
              </a:spcBef>
              <a:spcAft>
                <a:spcPts val="0"/>
              </a:spcAft>
              <a:buClr>
                <a:srgbClr val="0B5394"/>
              </a:buClr>
              <a:buSzPts val="2200"/>
              <a:buFont typeface="Arial"/>
              <a:buChar char="●"/>
            </a:pPr>
            <a:r>
              <a:rPr lang="en-US" sz="2200" b="0" i="0" u="none" strike="noStrike" cap="none">
                <a:solidFill>
                  <a:srgbClr val="0B5394"/>
                </a:solidFill>
                <a:latin typeface="Arial"/>
                <a:ea typeface="Arial"/>
                <a:cs typeface="Arial"/>
                <a:sym typeface="Arial"/>
              </a:rPr>
              <a:t>Leverage Technology to streamline processes</a:t>
            </a:r>
            <a:endParaRPr sz="2200" b="0" i="0" u="none" strike="noStrike" cap="none">
              <a:solidFill>
                <a:srgbClr val="0B5394"/>
              </a:solidFill>
              <a:latin typeface="Arial"/>
              <a:ea typeface="Arial"/>
              <a:cs typeface="Arial"/>
              <a:sym typeface="Arial"/>
            </a:endParaRPr>
          </a:p>
          <a:p>
            <a:pPr marL="457200" marR="0" lvl="0" indent="-368300" algn="l" rtl="0">
              <a:lnSpc>
                <a:spcPct val="100000"/>
              </a:lnSpc>
              <a:spcBef>
                <a:spcPts val="0"/>
              </a:spcBef>
              <a:spcAft>
                <a:spcPts val="0"/>
              </a:spcAft>
              <a:buClr>
                <a:srgbClr val="0B5394"/>
              </a:buClr>
              <a:buSzPts val="2200"/>
              <a:buFont typeface="Arial"/>
              <a:buChar char="●"/>
            </a:pPr>
            <a:r>
              <a:rPr lang="en-US" sz="2200" b="0" i="0" u="none" strike="noStrike" cap="none">
                <a:solidFill>
                  <a:srgbClr val="0B5394"/>
                </a:solidFill>
                <a:latin typeface="Arial"/>
                <a:ea typeface="Arial"/>
                <a:cs typeface="Arial"/>
                <a:sym typeface="Arial"/>
              </a:rPr>
              <a:t>Join SB Associations - Align with SBA and APEX</a:t>
            </a:r>
            <a:endParaRPr sz="2200" b="0" i="0" u="none" strike="noStrike" cap="none">
              <a:solidFill>
                <a:srgbClr val="0B5394"/>
              </a:solidFill>
              <a:latin typeface="Arial"/>
              <a:ea typeface="Arial"/>
              <a:cs typeface="Arial"/>
              <a:sym typeface="Arial"/>
            </a:endParaRPr>
          </a:p>
          <a:p>
            <a:pPr marL="45720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52"/>
        <p:cNvGrpSpPr/>
        <p:nvPr/>
      </p:nvGrpSpPr>
      <p:grpSpPr>
        <a:xfrm>
          <a:off x="0" y="0"/>
          <a:ext cx="0" cy="0"/>
          <a:chOff x="0" y="0"/>
          <a:chExt cx="0" cy="0"/>
        </a:xfrm>
      </p:grpSpPr>
      <p:sp>
        <p:nvSpPr>
          <p:cNvPr id="153" name="Google Shape;153;p27"/>
          <p:cNvSpPr>
            <a:spLocks noGrp="1"/>
          </p:cNvSpPr>
          <p:nvPr>
            <p:ph type="title" idx="4294967295"/>
          </p:nvPr>
        </p:nvSpPr>
        <p:spPr>
          <a:xfrm>
            <a:off x="687450" y="143068"/>
            <a:ext cx="7769100" cy="688200"/>
          </a:xfrm>
          <a:prstGeom prst="rect">
            <a:avLst/>
          </a:prstGeom>
          <a:noFill/>
          <a:ln>
            <a:noFill/>
            <a:prstDash/>
          </a:ln>
          <a:effectLst/>
        </p:spPr>
        <p:txBody>
          <a:bodyPr rot="0" spcFirstLastPara="1" vertOverflow="overflow" horzOverflow="overflow" vert="horz" wrap="square" lIns="0" tIns="0" rIns="0" bIns="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1600"/>
              </a:spcBef>
              <a:spcAft>
                <a:spcPts val="1000"/>
              </a:spcAft>
              <a:buClr>
                <a:schemeClr val="dk1"/>
              </a:buClr>
              <a:buSzPts val="1100"/>
              <a:buFont typeface="Arial"/>
              <a:buNone/>
              <a:tabLst/>
              <a:defRPr/>
            </a:pPr>
            <a:r>
              <a:rPr kumimoji="0" lang="en-US" sz="3200" b="1" i="0" u="none" strike="noStrike" kern="0" cap="none" spc="0" normalizeH="0" baseline="0" noProof="0" dirty="0">
                <a:ln>
                  <a:noFill/>
                </a:ln>
                <a:solidFill>
                  <a:srgbClr val="0B5394"/>
                </a:solidFill>
                <a:effectLst/>
                <a:uLnTx/>
                <a:uFillTx/>
                <a:latin typeface="Arial"/>
                <a:ea typeface="Arial"/>
                <a:cs typeface="Arial"/>
                <a:sym typeface="Arial"/>
              </a:rPr>
              <a:t>Navigating Federal Contracting</a:t>
            </a:r>
            <a:endParaRPr kumimoji="0" lang="en-US" sz="3200" b="0" i="0" u="none" strike="noStrike" kern="0" cap="none" spc="0" normalizeH="0" baseline="0" noProof="0" dirty="0">
              <a:ln>
                <a:noFill/>
              </a:ln>
              <a:solidFill>
                <a:srgbClr val="0B5394"/>
              </a:solidFill>
              <a:effectLst/>
              <a:uLnTx/>
              <a:uFillTx/>
              <a:latin typeface="Arial"/>
              <a:ea typeface="Arial"/>
              <a:cs typeface="Arial"/>
              <a:sym typeface="Arial"/>
            </a:endParaRPr>
          </a:p>
        </p:txBody>
      </p:sp>
      <p:sp>
        <p:nvSpPr>
          <p:cNvPr id="154" name="Google Shape;154;p27"/>
          <p:cNvSpPr/>
          <p:nvPr/>
        </p:nvSpPr>
        <p:spPr>
          <a:xfrm>
            <a:off x="73150" y="884830"/>
            <a:ext cx="8383500" cy="3572100"/>
          </a:xfrm>
          <a:prstGeom prst="rect">
            <a:avLst/>
          </a:prstGeom>
          <a:noFill/>
          <a:ln w="9525" cap="flat" cmpd="sng">
            <a:solidFill>
              <a:srgbClr val="000000"/>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800"/>
              </a:spcBef>
              <a:spcAft>
                <a:spcPts val="0"/>
              </a:spcAft>
              <a:buClr>
                <a:srgbClr val="000000"/>
              </a:buClr>
              <a:buSzPts val="2300"/>
              <a:buFont typeface="Arial"/>
              <a:buNone/>
            </a:pPr>
            <a:r>
              <a:rPr lang="en-US" sz="1800" b="0" i="0" u="none" strike="noStrike" cap="none">
                <a:solidFill>
                  <a:srgbClr val="0B5394"/>
                </a:solidFill>
                <a:latin typeface="Arial"/>
                <a:ea typeface="Arial"/>
                <a:cs typeface="Arial"/>
                <a:sym typeface="Arial"/>
              </a:rPr>
              <a:t>GSA MAS Contract</a:t>
            </a:r>
            <a:endParaRPr sz="1800" b="0" i="0" u="none" strike="noStrike" cap="none">
              <a:solidFill>
                <a:srgbClr val="0B5394"/>
              </a:solidFill>
              <a:latin typeface="Arial"/>
              <a:ea typeface="Arial"/>
              <a:cs typeface="Arial"/>
              <a:sym typeface="Arial"/>
            </a:endParaRPr>
          </a:p>
          <a:p>
            <a:pPr marL="457200" marR="0" lvl="0" indent="-330200" algn="l" rtl="0">
              <a:lnSpc>
                <a:spcPct val="100000"/>
              </a:lnSpc>
              <a:spcBef>
                <a:spcPts val="0"/>
              </a:spcBef>
              <a:spcAft>
                <a:spcPts val="0"/>
              </a:spcAft>
              <a:buClr>
                <a:srgbClr val="0B5394"/>
              </a:buClr>
              <a:buSzPts val="1600"/>
              <a:buFont typeface="Arial"/>
              <a:buChar char="●"/>
            </a:pPr>
            <a:r>
              <a:rPr lang="en-US" sz="1600" b="0" i="0" u="none" strike="noStrike" cap="none">
                <a:solidFill>
                  <a:srgbClr val="0B5394"/>
                </a:solidFill>
                <a:latin typeface="Arial"/>
                <a:ea typeface="Arial"/>
                <a:cs typeface="Arial"/>
                <a:sym typeface="Arial"/>
              </a:rPr>
              <a:t>Understand the GSA Schedule</a:t>
            </a:r>
            <a:endParaRPr sz="1600" b="0" i="0" u="none" strike="noStrike" cap="none">
              <a:solidFill>
                <a:srgbClr val="0B5394"/>
              </a:solidFill>
              <a:latin typeface="Arial"/>
              <a:ea typeface="Arial"/>
              <a:cs typeface="Arial"/>
              <a:sym typeface="Arial"/>
            </a:endParaRPr>
          </a:p>
          <a:p>
            <a:pPr marL="914400" marR="0" lvl="1" indent="-330200" algn="l" rtl="0">
              <a:lnSpc>
                <a:spcPct val="100000"/>
              </a:lnSpc>
              <a:spcBef>
                <a:spcPts val="0"/>
              </a:spcBef>
              <a:spcAft>
                <a:spcPts val="0"/>
              </a:spcAft>
              <a:buClr>
                <a:srgbClr val="0B5394"/>
              </a:buClr>
              <a:buSzPts val="1600"/>
              <a:buFont typeface="Arial"/>
              <a:buChar char="○"/>
            </a:pPr>
            <a:r>
              <a:rPr lang="en-US" sz="1600" b="0" i="0" u="none" strike="noStrike" cap="none">
                <a:solidFill>
                  <a:srgbClr val="0B5394"/>
                </a:solidFill>
                <a:latin typeface="Arial"/>
                <a:ea typeface="Arial"/>
                <a:cs typeface="Arial"/>
                <a:sym typeface="Arial"/>
              </a:rPr>
              <a:t>Scope of products covered and prebid considerations</a:t>
            </a:r>
            <a:endParaRPr sz="1600" b="0" i="0" u="none" strike="noStrike" cap="none">
              <a:solidFill>
                <a:srgbClr val="0B5394"/>
              </a:solidFill>
              <a:latin typeface="Arial"/>
              <a:ea typeface="Arial"/>
              <a:cs typeface="Arial"/>
              <a:sym typeface="Arial"/>
            </a:endParaRPr>
          </a:p>
          <a:p>
            <a:pPr marL="457200" marR="0" lvl="0" indent="-330200" algn="l" rtl="0">
              <a:lnSpc>
                <a:spcPct val="100000"/>
              </a:lnSpc>
              <a:spcBef>
                <a:spcPts val="0"/>
              </a:spcBef>
              <a:spcAft>
                <a:spcPts val="0"/>
              </a:spcAft>
              <a:buClr>
                <a:srgbClr val="0B5394"/>
              </a:buClr>
              <a:buSzPts val="1600"/>
              <a:buFont typeface="Arial"/>
              <a:buChar char="●"/>
            </a:pPr>
            <a:r>
              <a:rPr lang="en-US" sz="1600" b="0" i="0" u="none" strike="noStrike" cap="none">
                <a:solidFill>
                  <a:srgbClr val="0B5394"/>
                </a:solidFill>
                <a:latin typeface="Arial"/>
                <a:ea typeface="Arial"/>
                <a:cs typeface="Arial"/>
                <a:sym typeface="Arial"/>
              </a:rPr>
              <a:t>Identify Target Customers</a:t>
            </a:r>
            <a:endParaRPr sz="1600" b="0" i="0" u="none" strike="noStrike" cap="none">
              <a:solidFill>
                <a:srgbClr val="0B5394"/>
              </a:solidFill>
              <a:latin typeface="Arial"/>
              <a:ea typeface="Arial"/>
              <a:cs typeface="Arial"/>
              <a:sym typeface="Arial"/>
            </a:endParaRPr>
          </a:p>
          <a:p>
            <a:pPr marL="914400" marR="0" lvl="1" indent="-330200" algn="l" rtl="0">
              <a:lnSpc>
                <a:spcPct val="100000"/>
              </a:lnSpc>
              <a:spcBef>
                <a:spcPts val="0"/>
              </a:spcBef>
              <a:spcAft>
                <a:spcPts val="0"/>
              </a:spcAft>
              <a:buClr>
                <a:srgbClr val="0B5394"/>
              </a:buClr>
              <a:buSzPts val="1600"/>
              <a:buFont typeface="Arial"/>
              <a:buChar char="○"/>
            </a:pPr>
            <a:r>
              <a:rPr lang="en-US" sz="1600" b="0" i="0" u="none" strike="noStrike" cap="none">
                <a:solidFill>
                  <a:srgbClr val="0B5394"/>
                </a:solidFill>
                <a:latin typeface="Arial"/>
                <a:ea typeface="Arial"/>
                <a:cs typeface="Arial"/>
                <a:sym typeface="Arial"/>
              </a:rPr>
              <a:t>Agencies which use the GSA Schedule</a:t>
            </a:r>
            <a:endParaRPr sz="1600" b="0" i="0" u="none" strike="noStrike" cap="none">
              <a:solidFill>
                <a:srgbClr val="0B5394"/>
              </a:solidFill>
              <a:latin typeface="Arial"/>
              <a:ea typeface="Arial"/>
              <a:cs typeface="Arial"/>
              <a:sym typeface="Arial"/>
            </a:endParaRPr>
          </a:p>
          <a:p>
            <a:pPr marL="457200" marR="0" lvl="0" indent="-330200" algn="l" rtl="0">
              <a:lnSpc>
                <a:spcPct val="100000"/>
              </a:lnSpc>
              <a:spcBef>
                <a:spcPts val="0"/>
              </a:spcBef>
              <a:spcAft>
                <a:spcPts val="0"/>
              </a:spcAft>
              <a:buClr>
                <a:srgbClr val="0B5394"/>
              </a:buClr>
              <a:buSzPts val="1600"/>
              <a:buFont typeface="Arial"/>
              <a:buChar char="●"/>
            </a:pPr>
            <a:r>
              <a:rPr lang="en-US" sz="1600" b="0" i="0" u="none" strike="noStrike" cap="none">
                <a:solidFill>
                  <a:srgbClr val="0B5394"/>
                </a:solidFill>
                <a:latin typeface="Arial"/>
                <a:ea typeface="Arial"/>
                <a:cs typeface="Arial"/>
                <a:sym typeface="Arial"/>
              </a:rPr>
              <a:t>Highlight Value</a:t>
            </a:r>
            <a:endParaRPr sz="1600" b="0" i="0" u="none" strike="noStrike" cap="none">
              <a:solidFill>
                <a:srgbClr val="0B5394"/>
              </a:solidFill>
              <a:latin typeface="Arial"/>
              <a:ea typeface="Arial"/>
              <a:cs typeface="Arial"/>
              <a:sym typeface="Arial"/>
            </a:endParaRPr>
          </a:p>
          <a:p>
            <a:pPr marL="914400" marR="0" lvl="1" indent="-330200" algn="l" rtl="0">
              <a:lnSpc>
                <a:spcPct val="100000"/>
              </a:lnSpc>
              <a:spcBef>
                <a:spcPts val="0"/>
              </a:spcBef>
              <a:spcAft>
                <a:spcPts val="0"/>
              </a:spcAft>
              <a:buClr>
                <a:srgbClr val="0B5394"/>
              </a:buClr>
              <a:buSzPts val="1600"/>
              <a:buFont typeface="Arial"/>
              <a:buChar char="○"/>
            </a:pPr>
            <a:r>
              <a:rPr lang="en-US" sz="1600" b="0" i="0" u="none" strike="noStrike" cap="none">
                <a:solidFill>
                  <a:srgbClr val="0B5394"/>
                </a:solidFill>
                <a:latin typeface="Arial"/>
                <a:ea typeface="Arial"/>
                <a:cs typeface="Arial"/>
                <a:sym typeface="Arial"/>
              </a:rPr>
              <a:t>Understand and articulate value</a:t>
            </a:r>
            <a:endParaRPr sz="1600" b="0" i="0" u="none" strike="noStrike" cap="none">
              <a:solidFill>
                <a:srgbClr val="0B5394"/>
              </a:solidFill>
              <a:latin typeface="Arial"/>
              <a:ea typeface="Arial"/>
              <a:cs typeface="Arial"/>
              <a:sym typeface="Arial"/>
            </a:endParaRPr>
          </a:p>
          <a:p>
            <a:pPr marL="457200" marR="0" lvl="0" indent="-330200" algn="l" rtl="0">
              <a:lnSpc>
                <a:spcPct val="100000"/>
              </a:lnSpc>
              <a:spcBef>
                <a:spcPts val="0"/>
              </a:spcBef>
              <a:spcAft>
                <a:spcPts val="0"/>
              </a:spcAft>
              <a:buClr>
                <a:srgbClr val="0B5394"/>
              </a:buClr>
              <a:buSzPts val="1600"/>
              <a:buFont typeface="Arial"/>
              <a:buChar char="●"/>
            </a:pPr>
            <a:r>
              <a:rPr lang="en-US" sz="1600" b="0" i="0" u="none" strike="noStrike" cap="none">
                <a:solidFill>
                  <a:srgbClr val="0B5394"/>
                </a:solidFill>
                <a:latin typeface="Arial"/>
                <a:ea typeface="Arial"/>
                <a:cs typeface="Arial"/>
                <a:sym typeface="Arial"/>
              </a:rPr>
              <a:t>Extensive Marketing Strategy</a:t>
            </a:r>
            <a:endParaRPr sz="1600" b="0" i="0" u="none" strike="noStrike" cap="none">
              <a:solidFill>
                <a:srgbClr val="0B5394"/>
              </a:solidFill>
              <a:latin typeface="Arial"/>
              <a:ea typeface="Arial"/>
              <a:cs typeface="Arial"/>
              <a:sym typeface="Arial"/>
            </a:endParaRPr>
          </a:p>
          <a:p>
            <a:pPr marL="914400" marR="0" lvl="1" indent="-330200" algn="l" rtl="0">
              <a:lnSpc>
                <a:spcPct val="100000"/>
              </a:lnSpc>
              <a:spcBef>
                <a:spcPts val="0"/>
              </a:spcBef>
              <a:spcAft>
                <a:spcPts val="0"/>
              </a:spcAft>
              <a:buClr>
                <a:srgbClr val="0B5394"/>
              </a:buClr>
              <a:buSzPts val="1600"/>
              <a:buFont typeface="Arial"/>
              <a:buChar char="○"/>
            </a:pPr>
            <a:r>
              <a:rPr lang="en-US" sz="1600" b="0" i="0" u="none" strike="noStrike" cap="none">
                <a:solidFill>
                  <a:srgbClr val="0B5394"/>
                </a:solidFill>
                <a:latin typeface="Arial"/>
                <a:ea typeface="Arial"/>
                <a:cs typeface="Arial"/>
                <a:sym typeface="Arial"/>
              </a:rPr>
              <a:t>Brochures, Websites,</a:t>
            </a:r>
            <a:endParaRPr sz="1600" b="0" i="0" u="none" strike="noStrike" cap="none">
              <a:solidFill>
                <a:srgbClr val="0B5394"/>
              </a:solidFill>
              <a:latin typeface="Arial"/>
              <a:ea typeface="Arial"/>
              <a:cs typeface="Arial"/>
              <a:sym typeface="Arial"/>
            </a:endParaRPr>
          </a:p>
          <a:p>
            <a:pPr marL="457200" marR="0" lvl="0" indent="-330200" algn="l" rtl="0">
              <a:lnSpc>
                <a:spcPct val="100000"/>
              </a:lnSpc>
              <a:spcBef>
                <a:spcPts val="0"/>
              </a:spcBef>
              <a:spcAft>
                <a:spcPts val="0"/>
              </a:spcAft>
              <a:buClr>
                <a:srgbClr val="0B5394"/>
              </a:buClr>
              <a:buSzPts val="1600"/>
              <a:buFont typeface="Arial"/>
              <a:buChar char="●"/>
            </a:pPr>
            <a:r>
              <a:rPr lang="en-US" sz="1600" b="0" i="0" u="none" strike="noStrike" cap="none">
                <a:solidFill>
                  <a:srgbClr val="0B5394"/>
                </a:solidFill>
                <a:latin typeface="Arial"/>
                <a:ea typeface="Arial"/>
                <a:cs typeface="Arial"/>
                <a:sym typeface="Arial"/>
              </a:rPr>
              <a:t>Seek clarification </a:t>
            </a:r>
            <a:endParaRPr sz="1600" b="0" i="0" u="none" strike="noStrike" cap="none">
              <a:solidFill>
                <a:srgbClr val="0B5394"/>
              </a:solidFill>
              <a:latin typeface="Arial"/>
              <a:ea typeface="Arial"/>
              <a:cs typeface="Arial"/>
              <a:sym typeface="Arial"/>
            </a:endParaRPr>
          </a:p>
          <a:p>
            <a:pPr marL="457200" marR="0" lvl="0" indent="-330200" algn="l" rtl="0">
              <a:lnSpc>
                <a:spcPct val="100000"/>
              </a:lnSpc>
              <a:spcBef>
                <a:spcPts val="0"/>
              </a:spcBef>
              <a:spcAft>
                <a:spcPts val="0"/>
              </a:spcAft>
              <a:buClr>
                <a:srgbClr val="0B5394"/>
              </a:buClr>
              <a:buSzPts val="1600"/>
              <a:buFont typeface="Arial"/>
              <a:buChar char="●"/>
            </a:pPr>
            <a:r>
              <a:rPr lang="en-US" sz="1600" b="0" i="0" u="none" strike="noStrike" cap="none">
                <a:solidFill>
                  <a:srgbClr val="0B5394"/>
                </a:solidFill>
                <a:latin typeface="Arial"/>
                <a:ea typeface="Arial"/>
                <a:cs typeface="Arial"/>
                <a:sym typeface="Arial"/>
              </a:rPr>
              <a:t>Attend Industry Events</a:t>
            </a:r>
            <a:endParaRPr sz="1600" b="0" i="0" u="none" strike="noStrike" cap="none">
              <a:solidFill>
                <a:srgbClr val="0B5394"/>
              </a:solidFill>
              <a:latin typeface="Arial"/>
              <a:ea typeface="Arial"/>
              <a:cs typeface="Arial"/>
              <a:sym typeface="Arial"/>
            </a:endParaRPr>
          </a:p>
          <a:p>
            <a:pPr marL="457200" marR="0" lvl="0" indent="-330200" algn="l" rtl="0">
              <a:lnSpc>
                <a:spcPct val="100000"/>
              </a:lnSpc>
              <a:spcBef>
                <a:spcPts val="0"/>
              </a:spcBef>
              <a:spcAft>
                <a:spcPts val="0"/>
              </a:spcAft>
              <a:buClr>
                <a:srgbClr val="0B5394"/>
              </a:buClr>
              <a:buSzPts val="1600"/>
              <a:buFont typeface="Arial"/>
              <a:buChar char="●"/>
            </a:pPr>
            <a:r>
              <a:rPr lang="en-US" sz="1600" b="0" i="0" u="none" strike="noStrike" cap="none">
                <a:solidFill>
                  <a:srgbClr val="0B5394"/>
                </a:solidFill>
                <a:latin typeface="Arial"/>
                <a:ea typeface="Arial"/>
                <a:cs typeface="Arial"/>
                <a:sym typeface="Arial"/>
              </a:rPr>
              <a:t>Building Strong relationships</a:t>
            </a:r>
            <a:endParaRPr sz="1600" b="0" i="0" u="none" strike="noStrike" cap="none">
              <a:solidFill>
                <a:srgbClr val="0B5394"/>
              </a:solidFill>
              <a:latin typeface="Arial"/>
              <a:ea typeface="Arial"/>
              <a:cs typeface="Arial"/>
              <a:sym typeface="Arial"/>
            </a:endParaRPr>
          </a:p>
          <a:p>
            <a:pPr marL="457200" marR="0" lvl="0" indent="-330200" algn="l" rtl="0">
              <a:lnSpc>
                <a:spcPct val="100000"/>
              </a:lnSpc>
              <a:spcBef>
                <a:spcPts val="0"/>
              </a:spcBef>
              <a:spcAft>
                <a:spcPts val="0"/>
              </a:spcAft>
              <a:buClr>
                <a:srgbClr val="0B5394"/>
              </a:buClr>
              <a:buSzPts val="1600"/>
              <a:buFont typeface="Arial"/>
              <a:buChar char="●"/>
            </a:pPr>
            <a:r>
              <a:rPr lang="en-US" sz="1600" b="0" i="0" u="none" strike="noStrike" cap="none">
                <a:solidFill>
                  <a:srgbClr val="0B5394"/>
                </a:solidFill>
                <a:latin typeface="Arial"/>
                <a:ea typeface="Arial"/>
                <a:cs typeface="Arial"/>
                <a:sym typeface="Arial"/>
              </a:rPr>
              <a:t>Leverage Technology to streamline processes</a:t>
            </a:r>
            <a:endParaRPr sz="1600" b="0" i="0" u="none" strike="noStrike" cap="none">
              <a:solidFill>
                <a:srgbClr val="0B5394"/>
              </a:solidFill>
              <a:latin typeface="Arial"/>
              <a:ea typeface="Arial"/>
              <a:cs typeface="Arial"/>
              <a:sym typeface="Arial"/>
            </a:endParaRPr>
          </a:p>
          <a:p>
            <a:pPr marL="457200" marR="0" lvl="0" indent="-330200" algn="l" rtl="0">
              <a:lnSpc>
                <a:spcPct val="100000"/>
              </a:lnSpc>
              <a:spcBef>
                <a:spcPts val="0"/>
              </a:spcBef>
              <a:spcAft>
                <a:spcPts val="0"/>
              </a:spcAft>
              <a:buClr>
                <a:srgbClr val="0B5394"/>
              </a:buClr>
              <a:buSzPts val="1600"/>
              <a:buFont typeface="Arial"/>
              <a:buChar char="●"/>
            </a:pPr>
            <a:r>
              <a:rPr lang="en-US" sz="1600" b="0" i="0" u="none" strike="noStrike" cap="none">
                <a:solidFill>
                  <a:srgbClr val="0B5394"/>
                </a:solidFill>
                <a:latin typeface="Arial"/>
                <a:ea typeface="Arial"/>
                <a:cs typeface="Arial"/>
                <a:sym typeface="Arial"/>
              </a:rPr>
              <a:t>Join SB Associations - Align with SBA and APEX</a:t>
            </a:r>
            <a:endParaRPr sz="1600" b="0" i="0" u="none" strike="noStrike" cap="none">
              <a:solidFill>
                <a:srgbClr val="0B5394"/>
              </a:solidFill>
              <a:latin typeface="Arial"/>
              <a:ea typeface="Arial"/>
              <a:cs typeface="Arial"/>
              <a:sym typeface="Arial"/>
            </a:endParaRPr>
          </a:p>
          <a:p>
            <a:pPr marL="457200" marR="0" lvl="0" indent="0" algn="l"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Arial"/>
              <a:ea typeface="Arial"/>
              <a:cs typeface="Arial"/>
              <a:sym typeface="Aria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sp>
        <p:nvSpPr>
          <p:cNvPr id="159" name="Google Shape;159;p28"/>
          <p:cNvSpPr>
            <a:spLocks noGrp="1"/>
          </p:cNvSpPr>
          <p:nvPr>
            <p:ph type="title" idx="4294967295"/>
          </p:nvPr>
        </p:nvSpPr>
        <p:spPr>
          <a:xfrm>
            <a:off x="687450" y="143068"/>
            <a:ext cx="7769100" cy="688200"/>
          </a:xfrm>
          <a:prstGeom prst="rect">
            <a:avLst/>
          </a:prstGeom>
          <a:noFill/>
          <a:ln>
            <a:noFill/>
            <a:prstDash/>
          </a:ln>
          <a:effectLst/>
        </p:spPr>
        <p:txBody>
          <a:bodyPr rot="0" spcFirstLastPara="1" vertOverflow="overflow" horzOverflow="overflow" vert="horz" wrap="square" lIns="0" tIns="0" rIns="0" bIns="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1600"/>
              </a:spcBef>
              <a:spcAft>
                <a:spcPts val="1000"/>
              </a:spcAft>
              <a:buClr>
                <a:schemeClr val="dk1"/>
              </a:buClr>
              <a:buSzPts val="1100"/>
              <a:buFont typeface="Arial"/>
              <a:buNone/>
              <a:tabLst/>
              <a:defRPr/>
            </a:pPr>
            <a:r>
              <a:rPr kumimoji="0" lang="en-US" sz="3200" b="1" i="0" u="none" strike="noStrike" kern="0" cap="none" spc="0" normalizeH="0" baseline="0" noProof="0" dirty="0">
                <a:ln>
                  <a:noFill/>
                </a:ln>
                <a:solidFill>
                  <a:srgbClr val="0B5394"/>
                </a:solidFill>
                <a:effectLst/>
                <a:uLnTx/>
                <a:uFillTx/>
                <a:latin typeface="Arial"/>
                <a:ea typeface="Arial"/>
                <a:cs typeface="Arial"/>
                <a:sym typeface="Arial"/>
              </a:rPr>
              <a:t>Navigating Federal Contracting</a:t>
            </a:r>
            <a:endParaRPr kumimoji="0" lang="en-US" sz="3200" b="0" i="0" u="none" strike="noStrike" kern="0" cap="none" spc="0" normalizeH="0" baseline="0" noProof="0" dirty="0">
              <a:ln>
                <a:noFill/>
              </a:ln>
              <a:solidFill>
                <a:srgbClr val="0B5394"/>
              </a:solidFill>
              <a:effectLst/>
              <a:uLnTx/>
              <a:uFillTx/>
              <a:latin typeface="Arial"/>
              <a:ea typeface="Arial"/>
              <a:cs typeface="Arial"/>
              <a:sym typeface="Arial"/>
            </a:endParaRPr>
          </a:p>
        </p:txBody>
      </p:sp>
      <p:sp>
        <p:nvSpPr>
          <p:cNvPr id="160" name="Google Shape;160;p28"/>
          <p:cNvSpPr/>
          <p:nvPr/>
        </p:nvSpPr>
        <p:spPr>
          <a:xfrm>
            <a:off x="73150" y="884830"/>
            <a:ext cx="8383500" cy="3572100"/>
          </a:xfrm>
          <a:prstGeom prst="rect">
            <a:avLst/>
          </a:prstGeom>
          <a:noFill/>
          <a:ln w="9525" cap="flat" cmpd="sng">
            <a:solidFill>
              <a:srgbClr val="000000"/>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2300"/>
              <a:buFont typeface="Arial"/>
              <a:buNone/>
            </a:pPr>
            <a:r>
              <a:rPr lang="en-US" sz="2300" b="0" i="0" u="none" strike="noStrike" cap="none">
                <a:solidFill>
                  <a:srgbClr val="0B5394"/>
                </a:solidFill>
                <a:latin typeface="Arial"/>
                <a:ea typeface="Arial"/>
                <a:cs typeface="Arial"/>
                <a:sym typeface="Arial"/>
              </a:rPr>
              <a:t>Post Award Tips</a:t>
            </a:r>
            <a:endParaRPr sz="2300" b="0" i="0" u="none" strike="noStrike" cap="none">
              <a:solidFill>
                <a:srgbClr val="0B5394"/>
              </a:solidFill>
              <a:latin typeface="Arial"/>
              <a:ea typeface="Arial"/>
              <a:cs typeface="Arial"/>
              <a:sym typeface="Arial"/>
            </a:endParaRPr>
          </a:p>
          <a:p>
            <a:pPr marL="457200" marR="0" lvl="0" indent="-361950" algn="l" rtl="0">
              <a:lnSpc>
                <a:spcPct val="100000"/>
              </a:lnSpc>
              <a:spcBef>
                <a:spcPts val="0"/>
              </a:spcBef>
              <a:spcAft>
                <a:spcPts val="0"/>
              </a:spcAft>
              <a:buClr>
                <a:srgbClr val="0B5394"/>
              </a:buClr>
              <a:buSzPts val="2100"/>
              <a:buFont typeface="Arial"/>
              <a:buChar char="●"/>
            </a:pPr>
            <a:r>
              <a:rPr lang="en-US" sz="1900" b="0" i="0" u="none" strike="noStrike" cap="none">
                <a:solidFill>
                  <a:srgbClr val="0B5394"/>
                </a:solidFill>
                <a:latin typeface="Arial"/>
                <a:ea typeface="Arial"/>
                <a:cs typeface="Arial"/>
                <a:sym typeface="Arial"/>
              </a:rPr>
              <a:t>Look for socioeconomic and small business set asides</a:t>
            </a:r>
            <a:endParaRPr sz="2100" b="0" i="0" u="none" strike="noStrike" cap="none">
              <a:solidFill>
                <a:srgbClr val="0B5394"/>
              </a:solidFill>
              <a:latin typeface="Arial"/>
              <a:ea typeface="Arial"/>
              <a:cs typeface="Arial"/>
              <a:sym typeface="Arial"/>
            </a:endParaRPr>
          </a:p>
          <a:p>
            <a:pPr marL="457200" marR="0" lvl="0" indent="-361950" algn="l" rtl="0">
              <a:lnSpc>
                <a:spcPct val="100000"/>
              </a:lnSpc>
              <a:spcBef>
                <a:spcPts val="0"/>
              </a:spcBef>
              <a:spcAft>
                <a:spcPts val="0"/>
              </a:spcAft>
              <a:buClr>
                <a:srgbClr val="0B5394"/>
              </a:buClr>
              <a:buSzPts val="2100"/>
              <a:buFont typeface="Arial"/>
              <a:buChar char="●"/>
            </a:pPr>
            <a:r>
              <a:rPr lang="en-US" sz="2100" b="0" i="0" u="none" strike="noStrike" cap="none">
                <a:solidFill>
                  <a:srgbClr val="0B5394"/>
                </a:solidFill>
                <a:latin typeface="Arial"/>
                <a:ea typeface="Arial"/>
                <a:cs typeface="Arial"/>
                <a:sym typeface="Arial"/>
              </a:rPr>
              <a:t>Foster relationships </a:t>
            </a:r>
            <a:endParaRPr sz="2100" b="0" i="0" u="none" strike="noStrike" cap="none">
              <a:solidFill>
                <a:srgbClr val="0B5394"/>
              </a:solidFill>
              <a:latin typeface="Arial"/>
              <a:ea typeface="Arial"/>
              <a:cs typeface="Arial"/>
              <a:sym typeface="Arial"/>
            </a:endParaRPr>
          </a:p>
          <a:p>
            <a:pPr marL="914400" marR="0" lvl="1" indent="-361950" algn="l" rtl="0">
              <a:lnSpc>
                <a:spcPct val="100000"/>
              </a:lnSpc>
              <a:spcBef>
                <a:spcPts val="0"/>
              </a:spcBef>
              <a:spcAft>
                <a:spcPts val="0"/>
              </a:spcAft>
              <a:buClr>
                <a:srgbClr val="0B5394"/>
              </a:buClr>
              <a:buSzPts val="2100"/>
              <a:buFont typeface="Arial"/>
              <a:buChar char="○"/>
            </a:pPr>
            <a:r>
              <a:rPr lang="en-US" sz="2100" b="0" i="0" u="none" strike="noStrike" cap="none">
                <a:solidFill>
                  <a:srgbClr val="0B5394"/>
                </a:solidFill>
                <a:latin typeface="Arial"/>
                <a:ea typeface="Arial"/>
                <a:cs typeface="Arial"/>
                <a:sym typeface="Arial"/>
              </a:rPr>
              <a:t>Be prepared to educate your customer on what you offer</a:t>
            </a:r>
            <a:endParaRPr sz="2100" b="0" i="0" u="none" strike="noStrike" cap="none">
              <a:solidFill>
                <a:srgbClr val="0B5394"/>
              </a:solidFill>
              <a:latin typeface="Arial"/>
              <a:ea typeface="Arial"/>
              <a:cs typeface="Arial"/>
              <a:sym typeface="Arial"/>
            </a:endParaRPr>
          </a:p>
          <a:p>
            <a:pPr marL="914400" marR="0" lvl="1" indent="-361950" algn="l" rtl="0">
              <a:lnSpc>
                <a:spcPct val="100000"/>
              </a:lnSpc>
              <a:spcBef>
                <a:spcPts val="0"/>
              </a:spcBef>
              <a:spcAft>
                <a:spcPts val="0"/>
              </a:spcAft>
              <a:buClr>
                <a:srgbClr val="0B5394"/>
              </a:buClr>
              <a:buSzPts val="2100"/>
              <a:buFont typeface="Arial"/>
              <a:buChar char="○"/>
            </a:pPr>
            <a:r>
              <a:rPr lang="en-US" sz="2100" b="0" i="0" u="none" strike="noStrike" cap="none">
                <a:solidFill>
                  <a:srgbClr val="0B5394"/>
                </a:solidFill>
                <a:latin typeface="Arial"/>
                <a:ea typeface="Arial"/>
                <a:cs typeface="Arial"/>
                <a:sym typeface="Arial"/>
              </a:rPr>
              <a:t>Attend Industry days</a:t>
            </a:r>
            <a:endParaRPr sz="2100" b="0" i="0" u="none" strike="noStrike" cap="none">
              <a:solidFill>
                <a:srgbClr val="0B5394"/>
              </a:solidFill>
              <a:latin typeface="Arial"/>
              <a:ea typeface="Arial"/>
              <a:cs typeface="Arial"/>
              <a:sym typeface="Arial"/>
            </a:endParaRPr>
          </a:p>
          <a:p>
            <a:pPr marL="457200" marR="0" lvl="0" indent="-361950" algn="l" rtl="0">
              <a:lnSpc>
                <a:spcPct val="100000"/>
              </a:lnSpc>
              <a:spcBef>
                <a:spcPts val="0"/>
              </a:spcBef>
              <a:spcAft>
                <a:spcPts val="0"/>
              </a:spcAft>
              <a:buClr>
                <a:srgbClr val="0B5394"/>
              </a:buClr>
              <a:buSzPts val="2100"/>
              <a:buFont typeface="Arial"/>
              <a:buChar char="●"/>
            </a:pPr>
            <a:r>
              <a:rPr lang="en-US" sz="2100" b="0" i="0" u="none" strike="noStrike" cap="none">
                <a:solidFill>
                  <a:srgbClr val="0B5394"/>
                </a:solidFill>
                <a:latin typeface="Arial"/>
                <a:ea typeface="Arial"/>
                <a:cs typeface="Arial"/>
                <a:sym typeface="Arial"/>
              </a:rPr>
              <a:t>Leverage previous success performance </a:t>
            </a:r>
            <a:endParaRPr sz="2100" b="0" i="0" u="none" strike="noStrike" cap="none">
              <a:solidFill>
                <a:srgbClr val="0B5394"/>
              </a:solidFill>
              <a:latin typeface="Arial"/>
              <a:ea typeface="Arial"/>
              <a:cs typeface="Arial"/>
              <a:sym typeface="Arial"/>
            </a:endParaRPr>
          </a:p>
          <a:p>
            <a:pPr marL="457200" marR="0" lvl="0" indent="-361950" algn="l" rtl="0">
              <a:lnSpc>
                <a:spcPct val="100000"/>
              </a:lnSpc>
              <a:spcBef>
                <a:spcPts val="0"/>
              </a:spcBef>
              <a:spcAft>
                <a:spcPts val="0"/>
              </a:spcAft>
              <a:buClr>
                <a:srgbClr val="0B5394"/>
              </a:buClr>
              <a:buSzPts val="2100"/>
              <a:buFont typeface="Arial"/>
              <a:buChar char="●"/>
            </a:pPr>
            <a:r>
              <a:rPr lang="en-US" sz="2100" b="0" i="0" u="none" strike="noStrike" cap="none">
                <a:solidFill>
                  <a:srgbClr val="0B5394"/>
                </a:solidFill>
                <a:latin typeface="Arial"/>
                <a:ea typeface="Arial"/>
                <a:cs typeface="Arial"/>
                <a:sym typeface="Arial"/>
              </a:rPr>
              <a:t>Monitor task awards</a:t>
            </a:r>
            <a:endParaRPr sz="2100" b="0" i="0" u="none" strike="noStrike" cap="none">
              <a:solidFill>
                <a:srgbClr val="0B5394"/>
              </a:solidFill>
              <a:latin typeface="Arial"/>
              <a:ea typeface="Arial"/>
              <a:cs typeface="Arial"/>
              <a:sym typeface="Arial"/>
            </a:endParaRPr>
          </a:p>
          <a:p>
            <a:pPr marL="457200" marR="0" lvl="0" indent="-361950" algn="l" rtl="0">
              <a:lnSpc>
                <a:spcPct val="100000"/>
              </a:lnSpc>
              <a:spcBef>
                <a:spcPts val="0"/>
              </a:spcBef>
              <a:spcAft>
                <a:spcPts val="0"/>
              </a:spcAft>
              <a:buClr>
                <a:srgbClr val="0B5394"/>
              </a:buClr>
              <a:buSzPts val="2100"/>
              <a:buFont typeface="Arial"/>
              <a:buChar char="●"/>
            </a:pPr>
            <a:r>
              <a:rPr lang="en-US" sz="2100" b="0" i="0" u="none" strike="noStrike" cap="none">
                <a:solidFill>
                  <a:srgbClr val="0B5394"/>
                </a:solidFill>
                <a:latin typeface="Arial"/>
                <a:ea typeface="Arial"/>
                <a:cs typeface="Arial"/>
                <a:sym typeface="Arial"/>
              </a:rPr>
              <a:t>Customize proposal for specific task orders</a:t>
            </a:r>
            <a:endParaRPr sz="2100" b="0" i="0" u="none" strike="noStrike" cap="none">
              <a:solidFill>
                <a:srgbClr val="0B5394"/>
              </a:solidFill>
              <a:latin typeface="Arial"/>
              <a:ea typeface="Arial"/>
              <a:cs typeface="Arial"/>
              <a:sym typeface="Arial"/>
            </a:endParaRPr>
          </a:p>
          <a:p>
            <a:pPr marL="457200" marR="0" lvl="0" indent="-361950" algn="l" rtl="0">
              <a:lnSpc>
                <a:spcPct val="100000"/>
              </a:lnSpc>
              <a:spcBef>
                <a:spcPts val="0"/>
              </a:spcBef>
              <a:spcAft>
                <a:spcPts val="0"/>
              </a:spcAft>
              <a:buClr>
                <a:srgbClr val="0B5394"/>
              </a:buClr>
              <a:buSzPts val="2100"/>
              <a:buFont typeface="Arial"/>
              <a:buChar char="●"/>
            </a:pPr>
            <a:r>
              <a:rPr lang="en-US" sz="2100" b="0" i="0" u="none" strike="noStrike" cap="none">
                <a:solidFill>
                  <a:srgbClr val="0B5394"/>
                </a:solidFill>
                <a:latin typeface="Arial"/>
                <a:ea typeface="Arial"/>
                <a:cs typeface="Arial"/>
                <a:sym typeface="Arial"/>
              </a:rPr>
              <a:t>Highlight differentiators</a:t>
            </a:r>
            <a:endParaRPr sz="2100" b="0" i="0" u="none" strike="noStrike" cap="none">
              <a:solidFill>
                <a:srgbClr val="0B5394"/>
              </a:solidFill>
              <a:latin typeface="Arial"/>
              <a:ea typeface="Arial"/>
              <a:cs typeface="Arial"/>
              <a:sym typeface="Arial"/>
            </a:endParaRPr>
          </a:p>
          <a:p>
            <a:pPr marL="457200" marR="0" lvl="0" indent="-361950" algn="l" rtl="0">
              <a:lnSpc>
                <a:spcPct val="100000"/>
              </a:lnSpc>
              <a:spcBef>
                <a:spcPts val="0"/>
              </a:spcBef>
              <a:spcAft>
                <a:spcPts val="0"/>
              </a:spcAft>
              <a:buClr>
                <a:srgbClr val="0B5394"/>
              </a:buClr>
              <a:buSzPts val="2100"/>
              <a:buFont typeface="Arial"/>
              <a:buChar char="●"/>
            </a:pPr>
            <a:r>
              <a:rPr lang="en-US" sz="2100" b="0" i="0" u="none" strike="noStrike" cap="none">
                <a:solidFill>
                  <a:srgbClr val="0B5394"/>
                </a:solidFill>
                <a:latin typeface="Arial"/>
                <a:ea typeface="Arial"/>
                <a:cs typeface="Arial"/>
                <a:sym typeface="Arial"/>
              </a:rPr>
              <a:t>Continue to innovate</a:t>
            </a:r>
            <a:endParaRPr sz="2100" b="0" i="0" u="none" strike="noStrike" cap="none">
              <a:solidFill>
                <a:srgbClr val="0B5394"/>
              </a:solidFill>
              <a:latin typeface="Arial"/>
              <a:ea typeface="Arial"/>
              <a:cs typeface="Arial"/>
              <a:sym typeface="Arial"/>
            </a:endParaRPr>
          </a:p>
          <a:p>
            <a:pPr marL="457200" marR="0" lvl="0" indent="-361950" algn="l" rtl="0">
              <a:lnSpc>
                <a:spcPct val="100000"/>
              </a:lnSpc>
              <a:spcBef>
                <a:spcPts val="0"/>
              </a:spcBef>
              <a:spcAft>
                <a:spcPts val="0"/>
              </a:spcAft>
              <a:buClr>
                <a:srgbClr val="0B5394"/>
              </a:buClr>
              <a:buSzPts val="2100"/>
              <a:buFont typeface="Arial"/>
              <a:buChar char="●"/>
            </a:pPr>
            <a:r>
              <a:rPr lang="en-US" sz="2100" b="0" i="0" u="none" strike="noStrike" cap="none">
                <a:solidFill>
                  <a:srgbClr val="0B5394"/>
                </a:solidFill>
                <a:latin typeface="Arial"/>
                <a:ea typeface="Arial"/>
                <a:cs typeface="Arial"/>
                <a:sym typeface="Arial"/>
              </a:rPr>
              <a:t>Ask for feedback</a:t>
            </a:r>
            <a:endParaRPr sz="2100" b="0" i="0" u="none" strike="noStrike" cap="none">
              <a:solidFill>
                <a:srgbClr val="0B5394"/>
              </a:solidFill>
              <a:latin typeface="Arial"/>
              <a:ea typeface="Arial"/>
              <a:cs typeface="Arial"/>
              <a:sym typeface="Aria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64"/>
        <p:cNvGrpSpPr/>
        <p:nvPr/>
      </p:nvGrpSpPr>
      <p:grpSpPr>
        <a:xfrm>
          <a:off x="0" y="0"/>
          <a:ext cx="0" cy="0"/>
          <a:chOff x="0" y="0"/>
          <a:chExt cx="0" cy="0"/>
        </a:xfrm>
      </p:grpSpPr>
      <p:sp>
        <p:nvSpPr>
          <p:cNvPr id="165" name="Google Shape;165;p29"/>
          <p:cNvSpPr txBox="1">
            <a:spLocks noGrp="1"/>
          </p:cNvSpPr>
          <p:nvPr>
            <p:ph type="title"/>
          </p:nvPr>
        </p:nvSpPr>
        <p:spPr>
          <a:xfrm>
            <a:off x="1219139" y="158126"/>
            <a:ext cx="6605100" cy="505500"/>
          </a:xfrm>
          <a:prstGeom prst="rect">
            <a:avLst/>
          </a:prstGeom>
          <a:noFill/>
          <a:ln>
            <a:noFill/>
          </a:ln>
        </p:spPr>
        <p:txBody>
          <a:bodyPr spcFirstLastPara="1" wrap="square" lIns="0" tIns="12700" rIns="0" bIns="0" anchor="ctr" anchorCtr="0">
            <a:spAutoFit/>
          </a:bodyPr>
          <a:lstStyle/>
          <a:p>
            <a:pPr marL="0" marR="0" lvl="0" indent="0" algn="ctr" rtl="0">
              <a:lnSpc>
                <a:spcPct val="100000"/>
              </a:lnSpc>
              <a:spcBef>
                <a:spcPts val="805"/>
              </a:spcBef>
              <a:spcAft>
                <a:spcPts val="805"/>
              </a:spcAft>
              <a:buSzPts val="4400"/>
              <a:buNone/>
            </a:pPr>
            <a:r>
              <a:rPr lang="en-US" sz="3200" b="1">
                <a:solidFill>
                  <a:srgbClr val="0B5394"/>
                </a:solidFill>
              </a:rPr>
              <a:t>Utilizing eTools and Data</a:t>
            </a:r>
            <a:endParaRPr sz="3200" b="1">
              <a:solidFill>
                <a:srgbClr val="0B5394"/>
              </a:solidFill>
              <a:latin typeface="Arial"/>
              <a:ea typeface="Arial"/>
              <a:cs typeface="Arial"/>
              <a:sym typeface="Arial"/>
            </a:endParaRPr>
          </a:p>
        </p:txBody>
      </p:sp>
      <p:sp>
        <p:nvSpPr>
          <p:cNvPr id="166" name="Google Shape;166;p29"/>
          <p:cNvSpPr txBox="1"/>
          <p:nvPr/>
        </p:nvSpPr>
        <p:spPr>
          <a:xfrm>
            <a:off x="118150" y="813586"/>
            <a:ext cx="8807100" cy="3567900"/>
          </a:xfrm>
          <a:prstGeom prst="rect">
            <a:avLst/>
          </a:prstGeom>
          <a:noFill/>
          <a:ln w="9525" cap="flat" cmpd="sng">
            <a:solidFill>
              <a:srgbClr val="000000"/>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805"/>
              </a:spcBef>
              <a:spcAft>
                <a:spcPts val="0"/>
              </a:spcAft>
              <a:buClr>
                <a:schemeClr val="dk1"/>
              </a:buClr>
              <a:buSzPts val="4400"/>
              <a:buFont typeface="Arial"/>
              <a:buNone/>
            </a:pPr>
            <a:r>
              <a:rPr lang="en-US" sz="2100" b="1" i="0" u="none" strike="noStrike" cap="none">
                <a:solidFill>
                  <a:srgbClr val="1B1B1B"/>
                </a:solidFill>
                <a:latin typeface="Arial"/>
                <a:ea typeface="Arial"/>
                <a:cs typeface="Arial"/>
                <a:sym typeface="Arial"/>
              </a:rPr>
              <a:t>R</a:t>
            </a:r>
            <a:r>
              <a:rPr lang="en-US" sz="2100" b="1" i="0" u="none" strike="noStrike" cap="none">
                <a:solidFill>
                  <a:srgbClr val="0B5394"/>
                </a:solidFill>
                <a:latin typeface="Arial"/>
                <a:ea typeface="Arial"/>
                <a:cs typeface="Arial"/>
                <a:sym typeface="Arial"/>
              </a:rPr>
              <a:t>esearch the Federal Market</a:t>
            </a:r>
            <a:endParaRPr sz="700" b="1" i="0" u="none" strike="noStrike" cap="none">
              <a:solidFill>
                <a:srgbClr val="0B5394"/>
              </a:solidFill>
              <a:latin typeface="Helvetica Neue"/>
              <a:ea typeface="Helvetica Neue"/>
              <a:cs typeface="Helvetica Neue"/>
              <a:sym typeface="Helvetica Neue"/>
            </a:endParaRPr>
          </a:p>
          <a:p>
            <a:pPr marL="0" marR="0" lvl="0" indent="0" algn="l" rtl="0">
              <a:lnSpc>
                <a:spcPct val="115000"/>
              </a:lnSpc>
              <a:spcBef>
                <a:spcPts val="805"/>
              </a:spcBef>
              <a:spcAft>
                <a:spcPts val="0"/>
              </a:spcAft>
              <a:buClr>
                <a:srgbClr val="000000"/>
              </a:buClr>
              <a:buSzPts val="1300"/>
              <a:buFont typeface="Arial"/>
              <a:buNone/>
            </a:pPr>
            <a:endParaRPr sz="1300" b="1" i="0" u="none" strike="noStrike" cap="none">
              <a:solidFill>
                <a:srgbClr val="0B5394"/>
              </a:solidFill>
              <a:latin typeface="Helvetica Neue"/>
              <a:ea typeface="Helvetica Neue"/>
              <a:cs typeface="Helvetica Neue"/>
              <a:sym typeface="Helvetica Neue"/>
            </a:endParaRPr>
          </a:p>
          <a:p>
            <a:pPr marL="457200" marR="0" lvl="0" indent="-311150" algn="l" rtl="0">
              <a:lnSpc>
                <a:spcPct val="115000"/>
              </a:lnSpc>
              <a:spcBef>
                <a:spcPts val="0"/>
              </a:spcBef>
              <a:spcAft>
                <a:spcPts val="0"/>
              </a:spcAft>
              <a:buClr>
                <a:srgbClr val="0B5394"/>
              </a:buClr>
              <a:buSzPts val="1300"/>
              <a:buFont typeface="Helvetica Neue"/>
              <a:buChar char="●"/>
            </a:pPr>
            <a:r>
              <a:rPr lang="en-US" sz="1300" b="1" i="0" u="sng" strike="noStrike" cap="none">
                <a:solidFill>
                  <a:srgbClr val="0B5394"/>
                </a:solidFill>
                <a:latin typeface="Arial"/>
                <a:ea typeface="Arial"/>
                <a:cs typeface="Arial"/>
                <a:sym typeface="Arial"/>
                <a:hlinkClick r:id="rId3">
                  <a:extLst>
                    <a:ext uri="{A12FA001-AC4F-418D-AE19-62706E023703}">
                      <ahyp:hlinkClr xmlns:ahyp="http://schemas.microsoft.com/office/drawing/2018/hyperlinkcolor" val="tx"/>
                    </a:ext>
                  </a:extLst>
                </a:hlinkClick>
              </a:rPr>
              <a:t>SAM.gov</a:t>
            </a:r>
            <a:r>
              <a:rPr lang="en-US" sz="1300" b="1" i="0" u="none" strike="noStrike" cap="none">
                <a:solidFill>
                  <a:srgbClr val="0B5394"/>
                </a:solidFill>
                <a:latin typeface="Arial"/>
                <a:ea typeface="Arial"/>
                <a:cs typeface="Arial"/>
                <a:sym typeface="Arial"/>
              </a:rPr>
              <a:t> </a:t>
            </a:r>
            <a:r>
              <a:rPr lang="en-US" sz="1300" b="0" i="0" u="none" strike="noStrike" cap="none">
                <a:solidFill>
                  <a:srgbClr val="0B5394"/>
                </a:solidFill>
                <a:latin typeface="Arial"/>
                <a:ea typeface="Arial"/>
                <a:cs typeface="Arial"/>
                <a:sym typeface="Arial"/>
              </a:rPr>
              <a:t>– Register, manage, and search government contracts and grants</a:t>
            </a:r>
            <a:endParaRPr sz="1300" b="0" i="0" u="none" strike="noStrike" cap="none">
              <a:solidFill>
                <a:srgbClr val="0B5394"/>
              </a:solidFill>
              <a:latin typeface="Arial"/>
              <a:ea typeface="Arial"/>
              <a:cs typeface="Arial"/>
              <a:sym typeface="Arial"/>
            </a:endParaRPr>
          </a:p>
          <a:p>
            <a:pPr marL="457200" marR="0" lvl="0" indent="0" algn="l" rtl="0">
              <a:lnSpc>
                <a:spcPct val="115000"/>
              </a:lnSpc>
              <a:spcBef>
                <a:spcPts val="0"/>
              </a:spcBef>
              <a:spcAft>
                <a:spcPts val="0"/>
              </a:spcAft>
              <a:buClr>
                <a:srgbClr val="000000"/>
              </a:buClr>
              <a:buSzPts val="100"/>
              <a:buFont typeface="Arial"/>
              <a:buNone/>
            </a:pPr>
            <a:endParaRPr sz="100" b="0" i="0" u="none" strike="noStrike" cap="none">
              <a:solidFill>
                <a:srgbClr val="0B5394"/>
              </a:solidFill>
              <a:latin typeface="Arial"/>
              <a:ea typeface="Arial"/>
              <a:cs typeface="Arial"/>
              <a:sym typeface="Arial"/>
            </a:endParaRPr>
          </a:p>
          <a:p>
            <a:pPr marL="457200" marR="0" lvl="0" indent="-311150" algn="l" rtl="0">
              <a:lnSpc>
                <a:spcPct val="115000"/>
              </a:lnSpc>
              <a:spcBef>
                <a:spcPts val="600"/>
              </a:spcBef>
              <a:spcAft>
                <a:spcPts val="0"/>
              </a:spcAft>
              <a:buClr>
                <a:srgbClr val="0B5394"/>
              </a:buClr>
              <a:buSzPts val="1300"/>
              <a:buFont typeface="Helvetica Neue"/>
              <a:buChar char="●"/>
            </a:pPr>
            <a:r>
              <a:rPr lang="en-US" sz="1300" b="1" i="0" u="sng" strike="noStrike" cap="none">
                <a:solidFill>
                  <a:srgbClr val="0B5394"/>
                </a:solidFill>
                <a:latin typeface="Arial"/>
                <a:ea typeface="Arial"/>
                <a:cs typeface="Arial"/>
                <a:sym typeface="Arial"/>
                <a:hlinkClick r:id="rId4">
                  <a:extLst>
                    <a:ext uri="{A12FA001-AC4F-418D-AE19-62706E023703}">
                      <ahyp:hlinkClr xmlns:ahyp="http://schemas.microsoft.com/office/drawing/2018/hyperlinkcolor" val="tx"/>
                    </a:ext>
                  </a:extLst>
                </a:hlinkClick>
              </a:rPr>
              <a:t>SBA Dynamic Small Business Search (DSBS)</a:t>
            </a:r>
            <a:r>
              <a:rPr lang="en-US" sz="1300" b="0" i="0" u="none" strike="noStrike" cap="none">
                <a:solidFill>
                  <a:srgbClr val="0B5394"/>
                </a:solidFill>
                <a:latin typeface="Arial"/>
                <a:ea typeface="Arial"/>
                <a:cs typeface="Arial"/>
                <a:sym typeface="Arial"/>
              </a:rPr>
              <a:t> –The Dynamic Small Business Search (DSBS) database</a:t>
            </a:r>
            <a:r>
              <a:rPr lang="en-US" sz="1300" b="1" i="0" u="none" strike="noStrike" cap="none">
                <a:solidFill>
                  <a:srgbClr val="0B5394"/>
                </a:solidFill>
                <a:latin typeface="Arial"/>
                <a:ea typeface="Arial"/>
                <a:cs typeface="Arial"/>
                <a:sym typeface="Arial"/>
              </a:rPr>
              <a:t> </a:t>
            </a:r>
            <a:r>
              <a:rPr lang="en-US" sz="1300" b="0" i="0" u="none" strike="noStrike" cap="none">
                <a:solidFill>
                  <a:srgbClr val="0B5394"/>
                </a:solidFill>
                <a:latin typeface="Arial"/>
                <a:ea typeface="Arial"/>
                <a:cs typeface="Arial"/>
                <a:sym typeface="Arial"/>
              </a:rPr>
              <a:t>is maintained by the SBA. Contracting Officers and prime contractors use this tool to identify potential small business contractors for upcoming potential prime contracting and subcontracting opportunities.</a:t>
            </a:r>
            <a:endParaRPr sz="1300" b="0" i="0" u="none" strike="noStrike" cap="none">
              <a:solidFill>
                <a:srgbClr val="0B5394"/>
              </a:solidFill>
              <a:latin typeface="Arial"/>
              <a:ea typeface="Arial"/>
              <a:cs typeface="Arial"/>
              <a:sym typeface="Arial"/>
            </a:endParaRPr>
          </a:p>
          <a:p>
            <a:pPr marL="457200" marR="0" lvl="0" indent="0" algn="l" rtl="0">
              <a:lnSpc>
                <a:spcPct val="100000"/>
              </a:lnSpc>
              <a:spcBef>
                <a:spcPts val="600"/>
              </a:spcBef>
              <a:spcAft>
                <a:spcPts val="0"/>
              </a:spcAft>
              <a:buClr>
                <a:srgbClr val="000000"/>
              </a:buClr>
              <a:buSzPts val="100"/>
              <a:buFont typeface="Arial"/>
              <a:buNone/>
            </a:pPr>
            <a:endParaRPr sz="100" b="0" i="0" u="none" strike="noStrike" cap="none">
              <a:solidFill>
                <a:srgbClr val="0B5394"/>
              </a:solidFill>
              <a:latin typeface="Arial"/>
              <a:ea typeface="Arial"/>
              <a:cs typeface="Arial"/>
              <a:sym typeface="Arial"/>
            </a:endParaRPr>
          </a:p>
          <a:p>
            <a:pPr marL="457200" marR="0" lvl="0" indent="-311150" algn="l" rtl="0">
              <a:lnSpc>
                <a:spcPct val="115000"/>
              </a:lnSpc>
              <a:spcBef>
                <a:spcPts val="0"/>
              </a:spcBef>
              <a:spcAft>
                <a:spcPts val="0"/>
              </a:spcAft>
              <a:buClr>
                <a:srgbClr val="0B5394"/>
              </a:buClr>
              <a:buSzPts val="1300"/>
              <a:buFont typeface="Helvetica Neue"/>
              <a:buChar char="●"/>
            </a:pPr>
            <a:r>
              <a:rPr lang="en-US" sz="1300" b="1" i="0" u="sng" strike="noStrike" cap="none">
                <a:solidFill>
                  <a:srgbClr val="0B5394"/>
                </a:solidFill>
                <a:latin typeface="Arial"/>
                <a:ea typeface="Arial"/>
                <a:cs typeface="Arial"/>
                <a:sym typeface="Arial"/>
                <a:hlinkClick r:id="rId5">
                  <a:extLst>
                    <a:ext uri="{A12FA001-AC4F-418D-AE19-62706E023703}">
                      <ahyp:hlinkClr xmlns:ahyp="http://schemas.microsoft.com/office/drawing/2018/hyperlinkcolor" val="tx"/>
                    </a:ext>
                  </a:extLst>
                </a:hlinkClick>
              </a:rPr>
              <a:t>GSA Forecast of Contracting Opportunities Tool</a:t>
            </a:r>
            <a:r>
              <a:rPr lang="en-US" sz="1300" b="0" i="0" u="none" strike="noStrike" cap="none">
                <a:solidFill>
                  <a:srgbClr val="0B5394"/>
                </a:solidFill>
                <a:latin typeface="Arial"/>
                <a:ea typeface="Arial"/>
                <a:cs typeface="Arial"/>
                <a:sym typeface="Arial"/>
              </a:rPr>
              <a:t> – Learn about potential prime contracting opportunities </a:t>
            </a:r>
            <a:endParaRPr sz="1300" b="0" i="0" u="none" strike="noStrike" cap="none">
              <a:solidFill>
                <a:srgbClr val="0B5394"/>
              </a:solidFill>
              <a:latin typeface="Arial"/>
              <a:ea typeface="Arial"/>
              <a:cs typeface="Arial"/>
              <a:sym typeface="Arial"/>
            </a:endParaRPr>
          </a:p>
          <a:p>
            <a:pPr marL="457200" marR="0" lvl="0" indent="0" algn="l" rtl="0">
              <a:lnSpc>
                <a:spcPct val="115000"/>
              </a:lnSpc>
              <a:spcBef>
                <a:spcPts val="0"/>
              </a:spcBef>
              <a:spcAft>
                <a:spcPts val="0"/>
              </a:spcAft>
              <a:buClr>
                <a:srgbClr val="000000"/>
              </a:buClr>
              <a:buSzPts val="100"/>
              <a:buFont typeface="Arial"/>
              <a:buNone/>
            </a:pPr>
            <a:endParaRPr sz="100" b="0" i="0" u="none" strike="noStrike" cap="none">
              <a:solidFill>
                <a:srgbClr val="0B5394"/>
              </a:solidFill>
              <a:latin typeface="Arial"/>
              <a:ea typeface="Arial"/>
              <a:cs typeface="Arial"/>
              <a:sym typeface="Arial"/>
            </a:endParaRPr>
          </a:p>
          <a:p>
            <a:pPr marL="457200" marR="0" lvl="0" indent="-311150" algn="l" rtl="0">
              <a:lnSpc>
                <a:spcPct val="115000"/>
              </a:lnSpc>
              <a:spcBef>
                <a:spcPts val="600"/>
              </a:spcBef>
              <a:spcAft>
                <a:spcPts val="0"/>
              </a:spcAft>
              <a:buClr>
                <a:srgbClr val="0B5394"/>
              </a:buClr>
              <a:buSzPts val="1300"/>
              <a:buFont typeface="Helvetica Neue"/>
              <a:buChar char="●"/>
            </a:pPr>
            <a:r>
              <a:rPr lang="en-US" sz="1300" b="1" i="0" u="sng" strike="noStrike" cap="none">
                <a:solidFill>
                  <a:srgbClr val="0B5394"/>
                </a:solidFill>
                <a:latin typeface="Arial"/>
                <a:ea typeface="Arial"/>
                <a:cs typeface="Arial"/>
                <a:sym typeface="Arial"/>
                <a:hlinkClick r:id="rId6">
                  <a:extLst>
                    <a:ext uri="{A12FA001-AC4F-418D-AE19-62706E023703}">
                      <ahyp:hlinkClr xmlns:ahyp="http://schemas.microsoft.com/office/drawing/2018/hyperlinkcolor" val="tx"/>
                    </a:ext>
                  </a:extLst>
                </a:hlinkClick>
              </a:rPr>
              <a:t>Federal Agency Procurement Forecasts</a:t>
            </a:r>
            <a:r>
              <a:rPr lang="en-US" sz="1300" b="0" i="0" u="none" strike="noStrike" cap="none">
                <a:solidFill>
                  <a:srgbClr val="0B5394"/>
                </a:solidFill>
                <a:latin typeface="Arial"/>
                <a:ea typeface="Arial"/>
                <a:cs typeface="Arial"/>
                <a:sym typeface="Arial"/>
              </a:rPr>
              <a:t> – Learn about potential prime contracting </a:t>
            </a:r>
            <a:endParaRPr sz="100" b="0" i="0" u="none" strike="noStrike" cap="none">
              <a:solidFill>
                <a:srgbClr val="0B5394"/>
              </a:solidFill>
              <a:latin typeface="Arial"/>
              <a:ea typeface="Arial"/>
              <a:cs typeface="Arial"/>
              <a:sym typeface="Arial"/>
            </a:endParaRPr>
          </a:p>
          <a:p>
            <a:pPr marL="457200" marR="0" lvl="0" indent="0" algn="l" rtl="0">
              <a:lnSpc>
                <a:spcPct val="115000"/>
              </a:lnSpc>
              <a:spcBef>
                <a:spcPts val="600"/>
              </a:spcBef>
              <a:spcAft>
                <a:spcPts val="0"/>
              </a:spcAft>
              <a:buClr>
                <a:srgbClr val="000000"/>
              </a:buClr>
              <a:buSzPts val="100"/>
              <a:buFont typeface="Arial"/>
              <a:buNone/>
            </a:pPr>
            <a:endParaRPr sz="100" b="0" i="0" u="none" strike="noStrike" cap="none">
              <a:solidFill>
                <a:srgbClr val="0B5394"/>
              </a:solidFill>
              <a:latin typeface="Arial"/>
              <a:ea typeface="Arial"/>
              <a:cs typeface="Arial"/>
              <a:sym typeface="Arial"/>
            </a:endParaRPr>
          </a:p>
          <a:p>
            <a:pPr marL="457200" marR="0" lvl="0" indent="-311150" algn="l" rtl="0">
              <a:lnSpc>
                <a:spcPct val="115000"/>
              </a:lnSpc>
              <a:spcBef>
                <a:spcPts val="600"/>
              </a:spcBef>
              <a:spcAft>
                <a:spcPts val="0"/>
              </a:spcAft>
              <a:buClr>
                <a:srgbClr val="0B5394"/>
              </a:buClr>
              <a:buSzPts val="1300"/>
              <a:buFont typeface="Arial"/>
              <a:buChar char="●"/>
            </a:pPr>
            <a:r>
              <a:rPr lang="en-US" sz="1300" b="1" i="0" u="sng" strike="noStrike" cap="none">
                <a:solidFill>
                  <a:srgbClr val="0B5394"/>
                </a:solidFill>
                <a:latin typeface="Arial"/>
                <a:ea typeface="Arial"/>
                <a:cs typeface="Arial"/>
                <a:sym typeface="Arial"/>
                <a:hlinkClick r:id="rId7">
                  <a:extLst>
                    <a:ext uri="{A12FA001-AC4F-418D-AE19-62706E023703}">
                      <ahyp:hlinkClr xmlns:ahyp="http://schemas.microsoft.com/office/drawing/2018/hyperlinkcolor" val="tx"/>
                    </a:ext>
                  </a:extLst>
                </a:hlinkClick>
              </a:rPr>
              <a:t>GSA eLibrary</a:t>
            </a:r>
            <a:r>
              <a:rPr lang="en-US" sz="1300" b="0" i="0" u="none" strike="noStrike" cap="none">
                <a:solidFill>
                  <a:srgbClr val="0B5394"/>
                </a:solidFill>
                <a:latin typeface="Arial"/>
                <a:ea typeface="Arial"/>
                <a:cs typeface="Arial"/>
                <a:sym typeface="Arial"/>
              </a:rPr>
              <a:t> is the official online source for complete GSA and VA Schedules information including awards.  Small Businesses can utilize this tool to locate contractors for potential teaming arrangements and/or subcontracting opportunities. </a:t>
            </a:r>
            <a:endParaRPr sz="1300" b="0" i="0" u="none" strike="noStrike" cap="none">
              <a:solidFill>
                <a:srgbClr val="0B5394"/>
              </a:solidFill>
              <a:latin typeface="Arial"/>
              <a:ea typeface="Arial"/>
              <a:cs typeface="Arial"/>
              <a:sym typeface="Arial"/>
            </a:endParaRPr>
          </a:p>
          <a:p>
            <a:pPr marL="457200" marR="0" lvl="0" indent="0" algn="l" rtl="0">
              <a:lnSpc>
                <a:spcPct val="115000"/>
              </a:lnSpc>
              <a:spcBef>
                <a:spcPts val="600"/>
              </a:spcBef>
              <a:spcAft>
                <a:spcPts val="0"/>
              </a:spcAft>
              <a:buClr>
                <a:srgbClr val="000000"/>
              </a:buClr>
              <a:buSzPts val="100"/>
              <a:buFont typeface="Arial"/>
              <a:buNone/>
            </a:pPr>
            <a:r>
              <a:rPr lang="en-US" sz="100" b="0" i="0" u="none" strike="noStrike" cap="none">
                <a:solidFill>
                  <a:srgbClr val="000000"/>
                </a:solidFill>
                <a:latin typeface="Arial"/>
                <a:ea typeface="Arial"/>
                <a:cs typeface="Arial"/>
                <a:sym typeface="Arial"/>
              </a:rPr>
              <a:t> </a:t>
            </a:r>
            <a:endParaRPr sz="100" b="0" i="0" u="none" strike="noStrike" cap="none">
              <a:solidFill>
                <a:srgbClr val="1B1B1B"/>
              </a:solidFill>
              <a:latin typeface="Arial"/>
              <a:ea typeface="Arial"/>
              <a:cs typeface="Arial"/>
              <a:sym typeface="Arial"/>
            </a:endParaRPr>
          </a:p>
          <a:p>
            <a:pPr marL="0" marR="0" lvl="0" indent="0" algn="l" rtl="0">
              <a:lnSpc>
                <a:spcPct val="115000"/>
              </a:lnSpc>
              <a:spcBef>
                <a:spcPts val="0"/>
              </a:spcBef>
              <a:spcAft>
                <a:spcPts val="0"/>
              </a:spcAft>
              <a:buClr>
                <a:srgbClr val="000000"/>
              </a:buClr>
              <a:buSzPts val="600"/>
              <a:buFont typeface="Arial"/>
              <a:buNone/>
            </a:pPr>
            <a:endParaRPr sz="600" b="0" i="0" u="none" strike="noStrike" cap="none">
              <a:solidFill>
                <a:srgbClr val="1B1B1B"/>
              </a:solidFill>
              <a:latin typeface="Helvetica Neue"/>
              <a:ea typeface="Helvetica Neue"/>
              <a:cs typeface="Helvetica Neue"/>
              <a:sym typeface="Helvetica Neue"/>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70"/>
        <p:cNvGrpSpPr/>
        <p:nvPr/>
      </p:nvGrpSpPr>
      <p:grpSpPr>
        <a:xfrm>
          <a:off x="0" y="0"/>
          <a:ext cx="0" cy="0"/>
          <a:chOff x="0" y="0"/>
          <a:chExt cx="0" cy="0"/>
        </a:xfrm>
      </p:grpSpPr>
      <p:sp>
        <p:nvSpPr>
          <p:cNvPr id="171" name="Google Shape;171;p30"/>
          <p:cNvSpPr txBox="1">
            <a:spLocks noGrp="1"/>
          </p:cNvSpPr>
          <p:nvPr>
            <p:ph type="title"/>
          </p:nvPr>
        </p:nvSpPr>
        <p:spPr>
          <a:xfrm>
            <a:off x="1150564" y="182226"/>
            <a:ext cx="6605100" cy="505500"/>
          </a:xfrm>
          <a:prstGeom prst="rect">
            <a:avLst/>
          </a:prstGeom>
          <a:noFill/>
          <a:ln>
            <a:noFill/>
          </a:ln>
        </p:spPr>
        <p:txBody>
          <a:bodyPr spcFirstLastPara="1" wrap="square" lIns="0" tIns="12700" rIns="0" bIns="0" anchor="ctr" anchorCtr="0">
            <a:spAutoFit/>
          </a:bodyPr>
          <a:lstStyle/>
          <a:p>
            <a:pPr marL="0" lvl="0" indent="0" algn="ctr" rtl="0">
              <a:lnSpc>
                <a:spcPct val="100000"/>
              </a:lnSpc>
              <a:spcBef>
                <a:spcPts val="805"/>
              </a:spcBef>
              <a:spcAft>
                <a:spcPts val="805"/>
              </a:spcAft>
              <a:buClr>
                <a:schemeClr val="dk1"/>
              </a:buClr>
              <a:buSzPts val="4400"/>
              <a:buFont typeface="Arial"/>
              <a:buNone/>
            </a:pPr>
            <a:r>
              <a:rPr lang="en-US" sz="3200" b="1">
                <a:solidFill>
                  <a:srgbClr val="0B5394"/>
                </a:solidFill>
              </a:rPr>
              <a:t>Utilizing eTools and Data</a:t>
            </a:r>
            <a:endParaRPr sz="3200" b="1">
              <a:solidFill>
                <a:srgbClr val="0B5394"/>
              </a:solidFill>
            </a:endParaRPr>
          </a:p>
        </p:txBody>
      </p:sp>
      <p:sp>
        <p:nvSpPr>
          <p:cNvPr id="172" name="Google Shape;172;p30"/>
          <p:cNvSpPr txBox="1"/>
          <p:nvPr/>
        </p:nvSpPr>
        <p:spPr>
          <a:xfrm>
            <a:off x="118150" y="724174"/>
            <a:ext cx="8807100" cy="34539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805"/>
              </a:spcBef>
              <a:spcAft>
                <a:spcPts val="0"/>
              </a:spcAft>
              <a:buClr>
                <a:schemeClr val="dk1"/>
              </a:buClr>
              <a:buSzPts val="4400"/>
              <a:buFont typeface="Arial"/>
              <a:buNone/>
            </a:pPr>
            <a:r>
              <a:rPr lang="en-US" sz="2200" b="1" i="0" u="none" strike="noStrike" cap="none">
                <a:solidFill>
                  <a:srgbClr val="0B5394"/>
                </a:solidFill>
                <a:latin typeface="Arial"/>
                <a:ea typeface="Arial"/>
                <a:cs typeface="Arial"/>
                <a:sym typeface="Arial"/>
              </a:rPr>
              <a:t>Research the Federal Market</a:t>
            </a:r>
            <a:endParaRPr sz="1500" b="1" i="0" u="none" strike="noStrike" cap="none">
              <a:solidFill>
                <a:srgbClr val="0B5394"/>
              </a:solidFill>
              <a:latin typeface="Helvetica Neue"/>
              <a:ea typeface="Helvetica Neue"/>
              <a:cs typeface="Helvetica Neue"/>
              <a:sym typeface="Helvetica Neue"/>
            </a:endParaRPr>
          </a:p>
          <a:p>
            <a:pPr marL="457200" marR="0" lvl="0" indent="0" algn="l" rtl="0">
              <a:lnSpc>
                <a:spcPct val="115000"/>
              </a:lnSpc>
              <a:spcBef>
                <a:spcPts val="805"/>
              </a:spcBef>
              <a:spcAft>
                <a:spcPts val="0"/>
              </a:spcAft>
              <a:buClr>
                <a:srgbClr val="000000"/>
              </a:buClr>
              <a:buSzPts val="100"/>
              <a:buFont typeface="Arial"/>
              <a:buNone/>
            </a:pPr>
            <a:endParaRPr sz="100" b="0" i="0" u="none" strike="noStrike" cap="none">
              <a:solidFill>
                <a:srgbClr val="0B5394"/>
              </a:solidFill>
              <a:latin typeface="Arial"/>
              <a:ea typeface="Arial"/>
              <a:cs typeface="Arial"/>
              <a:sym typeface="Arial"/>
            </a:endParaRPr>
          </a:p>
          <a:p>
            <a:pPr marL="457200" marR="0" lvl="0" indent="-342900" algn="l" rtl="0">
              <a:lnSpc>
                <a:spcPct val="115000"/>
              </a:lnSpc>
              <a:spcBef>
                <a:spcPts val="600"/>
              </a:spcBef>
              <a:spcAft>
                <a:spcPts val="0"/>
              </a:spcAft>
              <a:buClr>
                <a:srgbClr val="0B5394"/>
              </a:buClr>
              <a:buSzPts val="1800"/>
              <a:buFont typeface="Helvetica Neue"/>
              <a:buChar char="●"/>
            </a:pPr>
            <a:r>
              <a:rPr lang="en-US" sz="1800" b="1" i="0" u="sng" strike="noStrike" cap="none">
                <a:solidFill>
                  <a:srgbClr val="0B5394"/>
                </a:solidFill>
                <a:latin typeface="Arial"/>
                <a:ea typeface="Arial"/>
                <a:cs typeface="Arial"/>
                <a:sym typeface="Arial"/>
                <a:hlinkClick r:id="rId3">
                  <a:extLst>
                    <a:ext uri="{A12FA001-AC4F-418D-AE19-62706E023703}">
                      <ahyp:hlinkClr xmlns:ahyp="http://schemas.microsoft.com/office/drawing/2018/hyperlinkcolor" val="tx"/>
                    </a:ext>
                  </a:extLst>
                </a:hlinkClick>
              </a:rPr>
              <a:t>FPDS</a:t>
            </a:r>
            <a:r>
              <a:rPr lang="en-US" sz="1800" b="0" i="0" u="none" strike="noStrike" cap="none">
                <a:solidFill>
                  <a:srgbClr val="0B5394"/>
                </a:solidFill>
                <a:latin typeface="Arial"/>
                <a:ea typeface="Arial"/>
                <a:cs typeface="Arial"/>
                <a:sym typeface="Arial"/>
              </a:rPr>
              <a:t> – Conduct Market Research, analyze competition, identify subcontracting opportunities and track real-time Federal Contracts</a:t>
            </a:r>
            <a:endParaRPr sz="1800" b="0" i="0" u="none" strike="noStrike" cap="none">
              <a:solidFill>
                <a:srgbClr val="0B5394"/>
              </a:solidFill>
              <a:latin typeface="Arial"/>
              <a:ea typeface="Arial"/>
              <a:cs typeface="Arial"/>
              <a:sym typeface="Arial"/>
            </a:endParaRPr>
          </a:p>
          <a:p>
            <a:pPr marL="457200" marR="0" lvl="0" indent="-342900" algn="l" rtl="0">
              <a:lnSpc>
                <a:spcPct val="115000"/>
              </a:lnSpc>
              <a:spcBef>
                <a:spcPts val="0"/>
              </a:spcBef>
              <a:spcAft>
                <a:spcPts val="0"/>
              </a:spcAft>
              <a:buClr>
                <a:srgbClr val="0B5394"/>
              </a:buClr>
              <a:buSzPts val="1800"/>
              <a:buFont typeface="Helvetica Neue"/>
              <a:buChar char="●"/>
            </a:pPr>
            <a:r>
              <a:rPr lang="en-US" sz="1800" b="1" i="0" u="sng" strike="noStrike" cap="none">
                <a:solidFill>
                  <a:srgbClr val="0B5394"/>
                </a:solidFill>
                <a:latin typeface="Arial"/>
                <a:ea typeface="Arial"/>
                <a:cs typeface="Arial"/>
                <a:sym typeface="Arial"/>
                <a:hlinkClick r:id="rId4">
                  <a:extLst>
                    <a:ext uri="{A12FA001-AC4F-418D-AE19-62706E023703}">
                      <ahyp:hlinkClr xmlns:ahyp="http://schemas.microsoft.com/office/drawing/2018/hyperlinkcolor" val="tx"/>
                    </a:ext>
                  </a:extLst>
                </a:hlinkClick>
              </a:rPr>
              <a:t>USASpending</a:t>
            </a:r>
            <a:r>
              <a:rPr lang="en-US" sz="1800" b="1" i="0" u="none" strike="noStrike" cap="none">
                <a:solidFill>
                  <a:srgbClr val="0B5394"/>
                </a:solidFill>
                <a:latin typeface="Arial"/>
                <a:ea typeface="Arial"/>
                <a:cs typeface="Arial"/>
                <a:sym typeface="Arial"/>
              </a:rPr>
              <a:t> </a:t>
            </a:r>
            <a:r>
              <a:rPr lang="en-US" sz="1800" b="0" i="0" u="none" strike="noStrike" cap="none">
                <a:solidFill>
                  <a:srgbClr val="0B5394"/>
                </a:solidFill>
                <a:latin typeface="Arial"/>
                <a:ea typeface="Arial"/>
                <a:cs typeface="Arial"/>
                <a:sym typeface="Arial"/>
              </a:rPr>
              <a:t>–USAspending is the official open data source of federal spending information, including information about federal awards such as contracts, grants, and loans.</a:t>
            </a:r>
            <a:endParaRPr sz="1800" b="0" i="0" u="none" strike="noStrike" cap="none">
              <a:solidFill>
                <a:srgbClr val="0B5394"/>
              </a:solidFill>
              <a:latin typeface="Arial"/>
              <a:ea typeface="Arial"/>
              <a:cs typeface="Arial"/>
              <a:sym typeface="Arial"/>
            </a:endParaRPr>
          </a:p>
          <a:p>
            <a:pPr marL="457200" marR="0" lvl="0" indent="-342900" algn="l" rtl="0">
              <a:lnSpc>
                <a:spcPct val="115000"/>
              </a:lnSpc>
              <a:spcBef>
                <a:spcPts val="0"/>
              </a:spcBef>
              <a:spcAft>
                <a:spcPts val="0"/>
              </a:spcAft>
              <a:buClr>
                <a:srgbClr val="0B5394"/>
              </a:buClr>
              <a:buSzPts val="1800"/>
              <a:buFont typeface="Helvetica Neue"/>
              <a:buChar char="●"/>
            </a:pPr>
            <a:r>
              <a:rPr lang="en-US" sz="1800" b="1" i="0" u="sng" strike="noStrike" cap="none">
                <a:solidFill>
                  <a:srgbClr val="0B5394"/>
                </a:solidFill>
                <a:latin typeface="Arial"/>
                <a:ea typeface="Arial"/>
                <a:cs typeface="Arial"/>
                <a:sym typeface="Arial"/>
                <a:hlinkClick r:id="rId5">
                  <a:extLst>
                    <a:ext uri="{A12FA001-AC4F-418D-AE19-62706E023703}">
                      <ahyp:hlinkClr xmlns:ahyp="http://schemas.microsoft.com/office/drawing/2018/hyperlinkcolor" val="tx"/>
                    </a:ext>
                  </a:extLst>
                </a:hlinkClick>
              </a:rPr>
              <a:t>SBA Market research and competitive analysis</a:t>
            </a:r>
            <a:r>
              <a:rPr lang="en-US" sz="1800" b="0" i="0" u="none" strike="noStrike" cap="none">
                <a:solidFill>
                  <a:srgbClr val="0B5394"/>
                </a:solidFill>
                <a:latin typeface="Arial"/>
                <a:ea typeface="Arial"/>
                <a:cs typeface="Arial"/>
                <a:sym typeface="Arial"/>
              </a:rPr>
              <a:t> – Conducting Market Research and a Competitive Analysis affords your business a competitive edge.</a:t>
            </a:r>
            <a:endParaRPr sz="1800" b="0" i="0" u="none" strike="noStrike" cap="none">
              <a:solidFill>
                <a:srgbClr val="0B5394"/>
              </a:solidFill>
              <a:latin typeface="Arial"/>
              <a:ea typeface="Arial"/>
              <a:cs typeface="Arial"/>
              <a:sym typeface="Arial"/>
            </a:endParaRPr>
          </a:p>
          <a:p>
            <a:pPr marL="457200" marR="0" lvl="0" indent="-342900" algn="l" rtl="0">
              <a:lnSpc>
                <a:spcPct val="115000"/>
              </a:lnSpc>
              <a:spcBef>
                <a:spcPts val="0"/>
              </a:spcBef>
              <a:spcAft>
                <a:spcPts val="0"/>
              </a:spcAft>
              <a:buClr>
                <a:srgbClr val="0B5394"/>
              </a:buClr>
              <a:buSzPts val="1800"/>
              <a:buFont typeface="Arial"/>
              <a:buChar char="●"/>
            </a:pPr>
            <a:r>
              <a:rPr lang="en-US" sz="1800" b="1" i="0" u="sng" strike="noStrike" cap="none">
                <a:solidFill>
                  <a:srgbClr val="0B5394"/>
                </a:solidFill>
                <a:latin typeface="Arial"/>
                <a:ea typeface="Arial"/>
                <a:cs typeface="Arial"/>
                <a:sym typeface="Arial"/>
                <a:hlinkClick r:id="rId6">
                  <a:extLst>
                    <a:ext uri="{A12FA001-AC4F-418D-AE19-62706E023703}">
                      <ahyp:hlinkClr xmlns:ahyp="http://schemas.microsoft.com/office/drawing/2018/hyperlinkcolor" val="tx"/>
                    </a:ext>
                  </a:extLst>
                </a:hlinkClick>
              </a:rPr>
              <a:t>Performance.gov</a:t>
            </a:r>
            <a:r>
              <a:rPr lang="en-US" sz="1800" b="1" i="0" u="none" strike="noStrike" cap="none">
                <a:solidFill>
                  <a:srgbClr val="0B5394"/>
                </a:solidFill>
                <a:latin typeface="Arial"/>
                <a:ea typeface="Arial"/>
                <a:cs typeface="Arial"/>
                <a:sym typeface="Arial"/>
              </a:rPr>
              <a:t> -</a:t>
            </a:r>
            <a:r>
              <a:rPr lang="en-US" sz="1650" b="0" i="0" u="none" strike="noStrike" cap="none">
                <a:solidFill>
                  <a:srgbClr val="0B5394"/>
                </a:solidFill>
                <a:highlight>
                  <a:srgbClr val="FFFFFF"/>
                </a:highlight>
                <a:latin typeface="Arial"/>
                <a:ea typeface="Arial"/>
                <a:cs typeface="Arial"/>
                <a:sym typeface="Arial"/>
              </a:rPr>
              <a:t>Track what the U.S. Federal Government is doing about issues that matter to you.</a:t>
            </a:r>
            <a:endParaRPr sz="1950" b="0" i="0" u="none" strike="noStrike" cap="none">
              <a:solidFill>
                <a:srgbClr val="0B5394"/>
              </a:solidFill>
              <a:highlight>
                <a:srgbClr val="FFFFFF"/>
              </a:highlight>
              <a:latin typeface="Arial"/>
              <a:ea typeface="Arial"/>
              <a:cs typeface="Arial"/>
              <a:sym typeface="Aria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76"/>
        <p:cNvGrpSpPr/>
        <p:nvPr/>
      </p:nvGrpSpPr>
      <p:grpSpPr>
        <a:xfrm>
          <a:off x="0" y="0"/>
          <a:ext cx="0" cy="0"/>
          <a:chOff x="0" y="0"/>
          <a:chExt cx="0" cy="0"/>
        </a:xfrm>
      </p:grpSpPr>
      <p:sp>
        <p:nvSpPr>
          <p:cNvPr id="177" name="Google Shape;177;p31"/>
          <p:cNvSpPr txBox="1">
            <a:spLocks noGrp="1"/>
          </p:cNvSpPr>
          <p:nvPr>
            <p:ph type="title"/>
          </p:nvPr>
        </p:nvSpPr>
        <p:spPr>
          <a:xfrm>
            <a:off x="1150564" y="182226"/>
            <a:ext cx="6605100" cy="505500"/>
          </a:xfrm>
          <a:prstGeom prst="rect">
            <a:avLst/>
          </a:prstGeom>
          <a:noFill/>
          <a:ln>
            <a:noFill/>
          </a:ln>
        </p:spPr>
        <p:txBody>
          <a:bodyPr spcFirstLastPara="1" wrap="square" lIns="0" tIns="12700" rIns="0" bIns="0" anchor="ctr" anchorCtr="0">
            <a:spAutoFit/>
          </a:bodyPr>
          <a:lstStyle/>
          <a:p>
            <a:pPr marL="0" lvl="0" indent="0" algn="ctr" rtl="0">
              <a:lnSpc>
                <a:spcPct val="100000"/>
              </a:lnSpc>
              <a:spcBef>
                <a:spcPts val="805"/>
              </a:spcBef>
              <a:spcAft>
                <a:spcPts val="805"/>
              </a:spcAft>
              <a:buClr>
                <a:schemeClr val="dk1"/>
              </a:buClr>
              <a:buSzPts val="4400"/>
              <a:buFont typeface="Arial"/>
              <a:buNone/>
            </a:pPr>
            <a:r>
              <a:rPr lang="en-US" sz="3200" b="1">
                <a:solidFill>
                  <a:srgbClr val="0B5394"/>
                </a:solidFill>
              </a:rPr>
              <a:t>Utilizing eTools and Data</a:t>
            </a:r>
            <a:endParaRPr sz="3200" b="1">
              <a:solidFill>
                <a:srgbClr val="0B5394"/>
              </a:solidFill>
            </a:endParaRPr>
          </a:p>
        </p:txBody>
      </p:sp>
      <p:sp>
        <p:nvSpPr>
          <p:cNvPr id="178" name="Google Shape;178;p31"/>
          <p:cNvSpPr txBox="1"/>
          <p:nvPr/>
        </p:nvSpPr>
        <p:spPr>
          <a:xfrm>
            <a:off x="168450" y="1139841"/>
            <a:ext cx="8807100" cy="28638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805"/>
              </a:spcBef>
              <a:spcAft>
                <a:spcPts val="0"/>
              </a:spcAft>
              <a:buClr>
                <a:schemeClr val="dk1"/>
              </a:buClr>
              <a:buSzPts val="4400"/>
              <a:buFont typeface="Arial"/>
              <a:buNone/>
            </a:pPr>
            <a:r>
              <a:rPr lang="en-US" sz="2500" b="1" i="0" u="none" strike="noStrike" cap="none">
                <a:solidFill>
                  <a:srgbClr val="0B5394"/>
                </a:solidFill>
                <a:latin typeface="Arial"/>
                <a:ea typeface="Arial"/>
                <a:cs typeface="Arial"/>
                <a:sym typeface="Arial"/>
              </a:rPr>
              <a:t>Research the Federal Market</a:t>
            </a:r>
            <a:endParaRPr sz="1800" b="1" i="0" u="none" strike="noStrike" cap="none">
              <a:solidFill>
                <a:srgbClr val="0B5394"/>
              </a:solidFill>
              <a:latin typeface="Helvetica Neue"/>
              <a:ea typeface="Helvetica Neue"/>
              <a:cs typeface="Helvetica Neue"/>
              <a:sym typeface="Helvetica Neue"/>
            </a:endParaRPr>
          </a:p>
          <a:p>
            <a:pPr marL="457200" marR="0" lvl="0" indent="0" algn="l" rtl="0">
              <a:lnSpc>
                <a:spcPct val="115000"/>
              </a:lnSpc>
              <a:spcBef>
                <a:spcPts val="805"/>
              </a:spcBef>
              <a:spcAft>
                <a:spcPts val="0"/>
              </a:spcAft>
              <a:buClr>
                <a:srgbClr val="000000"/>
              </a:buClr>
              <a:buSzPts val="300"/>
              <a:buFont typeface="Arial"/>
              <a:buNone/>
            </a:pPr>
            <a:endParaRPr sz="300" b="0" i="0" u="none" strike="noStrike" cap="none">
              <a:solidFill>
                <a:srgbClr val="0B5394"/>
              </a:solidFill>
              <a:latin typeface="Arial"/>
              <a:ea typeface="Arial"/>
              <a:cs typeface="Arial"/>
              <a:sym typeface="Arial"/>
            </a:endParaRPr>
          </a:p>
          <a:p>
            <a:pPr marL="457200" marR="0" lvl="0" indent="-342900" algn="l" rtl="0">
              <a:lnSpc>
                <a:spcPct val="115000"/>
              </a:lnSpc>
              <a:spcBef>
                <a:spcPts val="600"/>
              </a:spcBef>
              <a:spcAft>
                <a:spcPts val="0"/>
              </a:spcAft>
              <a:buClr>
                <a:srgbClr val="0B5394"/>
              </a:buClr>
              <a:buSzPts val="1800"/>
              <a:buFont typeface="Arial"/>
              <a:buChar char="●"/>
            </a:pPr>
            <a:r>
              <a:rPr lang="en-US" sz="1800" b="1" i="0" u="sng" strike="noStrike" cap="none">
                <a:solidFill>
                  <a:srgbClr val="0B5394"/>
                </a:solidFill>
                <a:highlight>
                  <a:srgbClr val="EFEFEF"/>
                </a:highlight>
                <a:latin typeface="Arial"/>
                <a:ea typeface="Arial"/>
                <a:cs typeface="Arial"/>
                <a:sym typeface="Arial"/>
                <a:hlinkClick r:id="rId3">
                  <a:extLst>
                    <a:ext uri="{A12FA001-AC4F-418D-AE19-62706E023703}">
                      <ahyp:hlinkClr xmlns:ahyp="http://schemas.microsoft.com/office/drawing/2018/hyperlinkcolor" val="tx"/>
                    </a:ext>
                  </a:extLst>
                </a:hlinkClick>
              </a:rPr>
              <a:t>Contracting Assistance Programs</a:t>
            </a:r>
            <a:r>
              <a:rPr lang="en-US" sz="1800" b="1" i="0" u="none" strike="noStrike" cap="none">
                <a:solidFill>
                  <a:srgbClr val="0B5394"/>
                </a:solidFill>
                <a:highlight>
                  <a:srgbClr val="EFEFEF"/>
                </a:highlight>
                <a:latin typeface="Arial"/>
                <a:ea typeface="Arial"/>
                <a:cs typeface="Arial"/>
                <a:sym typeface="Arial"/>
              </a:rPr>
              <a:t> - </a:t>
            </a:r>
            <a:r>
              <a:rPr lang="en-US" sz="1800" b="0" i="0" u="none" strike="noStrike" cap="none">
                <a:solidFill>
                  <a:srgbClr val="0B5394"/>
                </a:solidFill>
                <a:highlight>
                  <a:srgbClr val="EFEFEF"/>
                </a:highlight>
                <a:latin typeface="Arial"/>
                <a:ea typeface="Arial"/>
                <a:cs typeface="Arial"/>
                <a:sym typeface="Arial"/>
              </a:rPr>
              <a:t>Access information on SBA </a:t>
            </a:r>
            <a:r>
              <a:rPr lang="en-US" sz="1800" b="0" i="0" u="none" strike="noStrike" cap="none">
                <a:solidFill>
                  <a:srgbClr val="0B5394"/>
                </a:solidFill>
                <a:highlight>
                  <a:srgbClr val="EFEFEF"/>
                </a:highlight>
                <a:latin typeface="Helvetica Neue"/>
                <a:ea typeface="Helvetica Neue"/>
                <a:cs typeface="Helvetica Neue"/>
                <a:sym typeface="Helvetica Neue"/>
              </a:rPr>
              <a:t>programs to help small businesses win federal contracts.</a:t>
            </a:r>
            <a:endParaRPr sz="1800" b="0" i="0" u="none" strike="noStrike" cap="none">
              <a:solidFill>
                <a:srgbClr val="0B5394"/>
              </a:solidFill>
              <a:highlight>
                <a:srgbClr val="EFEFEF"/>
              </a:highlight>
              <a:latin typeface="Arial"/>
              <a:ea typeface="Arial"/>
              <a:cs typeface="Arial"/>
              <a:sym typeface="Arial"/>
            </a:endParaRPr>
          </a:p>
          <a:p>
            <a:pPr marL="457200" marR="0" lvl="0" indent="-342900" algn="l" rtl="0">
              <a:lnSpc>
                <a:spcPct val="115000"/>
              </a:lnSpc>
              <a:spcBef>
                <a:spcPts val="0"/>
              </a:spcBef>
              <a:spcAft>
                <a:spcPts val="0"/>
              </a:spcAft>
              <a:buClr>
                <a:srgbClr val="0B5394"/>
              </a:buClr>
              <a:buSzPts val="1800"/>
              <a:buFont typeface="Arial"/>
              <a:buChar char="●"/>
            </a:pPr>
            <a:r>
              <a:rPr lang="en-US" sz="1800" b="1" i="0" u="sng" strike="noStrike" cap="none">
                <a:solidFill>
                  <a:srgbClr val="0B5394"/>
                </a:solidFill>
                <a:highlight>
                  <a:srgbClr val="EFEFEF"/>
                </a:highlight>
                <a:latin typeface="Arial"/>
                <a:ea typeface="Arial"/>
                <a:cs typeface="Arial"/>
                <a:sym typeface="Arial"/>
                <a:hlinkClick r:id="rId4">
                  <a:extLst>
                    <a:ext uri="{A12FA001-AC4F-418D-AE19-62706E023703}">
                      <ahyp:hlinkClr xmlns:ahyp="http://schemas.microsoft.com/office/drawing/2018/hyperlinkcolor" val="tx"/>
                    </a:ext>
                  </a:extLst>
                </a:hlinkClick>
              </a:rPr>
              <a:t>Acquisition Gateway</a:t>
            </a:r>
            <a:r>
              <a:rPr lang="en-US" sz="1800" b="1" i="0" u="none" strike="noStrike" cap="none">
                <a:solidFill>
                  <a:srgbClr val="0B5394"/>
                </a:solidFill>
                <a:highlight>
                  <a:srgbClr val="EFEFEF"/>
                </a:highlight>
                <a:latin typeface="Arial"/>
                <a:ea typeface="Arial"/>
                <a:cs typeface="Arial"/>
                <a:sym typeface="Arial"/>
              </a:rPr>
              <a:t> - </a:t>
            </a:r>
            <a:r>
              <a:rPr lang="en-US" sz="1800" b="0" i="0" u="none" strike="noStrike" cap="none">
                <a:solidFill>
                  <a:srgbClr val="0B5394"/>
                </a:solidFill>
                <a:highlight>
                  <a:srgbClr val="EFEFEF"/>
                </a:highlight>
                <a:latin typeface="Arial"/>
                <a:ea typeface="Arial"/>
                <a:cs typeface="Arial"/>
                <a:sym typeface="Arial"/>
              </a:rPr>
              <a:t>Access market research tools, best practices and templates, training, and collaborative spaces and communities.</a:t>
            </a:r>
            <a:endParaRPr sz="1800" b="0" i="0" u="none" strike="noStrike" cap="none">
              <a:solidFill>
                <a:srgbClr val="0B5394"/>
              </a:solidFill>
              <a:highlight>
                <a:srgbClr val="EFEFEF"/>
              </a:highlight>
              <a:latin typeface="Arial"/>
              <a:ea typeface="Arial"/>
              <a:cs typeface="Arial"/>
              <a:sym typeface="Arial"/>
            </a:endParaRPr>
          </a:p>
          <a:p>
            <a:pPr marL="0" marR="0" lvl="0" indent="0" algn="l" rtl="0">
              <a:lnSpc>
                <a:spcPct val="115000"/>
              </a:lnSpc>
              <a:spcBef>
                <a:spcPts val="600"/>
              </a:spcBef>
              <a:spcAft>
                <a:spcPts val="0"/>
              </a:spcAft>
              <a:buClr>
                <a:srgbClr val="000000"/>
              </a:buClr>
              <a:buSzPts val="2400"/>
              <a:buFont typeface="Arial"/>
              <a:buNone/>
            </a:pPr>
            <a:endParaRPr sz="2400" b="0" i="0" u="none" strike="noStrike" cap="none">
              <a:solidFill>
                <a:schemeClr val="dk1"/>
              </a:solidFill>
              <a:highlight>
                <a:srgbClr val="FFFFFF"/>
              </a:highlight>
              <a:latin typeface="Arial"/>
              <a:ea typeface="Arial"/>
              <a:cs typeface="Arial"/>
              <a:sym typeface="Arial"/>
            </a:endParaRPr>
          </a:p>
          <a:p>
            <a:pPr marL="0" marR="0" lvl="0" indent="0" algn="l" rtl="0">
              <a:lnSpc>
                <a:spcPct val="115000"/>
              </a:lnSpc>
              <a:spcBef>
                <a:spcPts val="600"/>
              </a:spcBef>
              <a:spcAft>
                <a:spcPts val="0"/>
              </a:spcAft>
              <a:buClr>
                <a:srgbClr val="000000"/>
              </a:buClr>
              <a:buSzPts val="1950"/>
              <a:buFont typeface="Arial"/>
              <a:buNone/>
            </a:pPr>
            <a:endParaRPr sz="1950" b="0" i="0" u="none" strike="noStrike" cap="none">
              <a:solidFill>
                <a:schemeClr val="dk1"/>
              </a:solidFill>
              <a:highlight>
                <a:srgbClr val="FFFFFF"/>
              </a:highlight>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Google Shape;74;p14"/>
          <p:cNvSpPr>
            <a:spLocks noGrp="1"/>
          </p:cNvSpPr>
          <p:nvPr>
            <p:ph type="title" idx="4294967295"/>
          </p:nvPr>
        </p:nvSpPr>
        <p:spPr>
          <a:xfrm>
            <a:off x="684225" y="333035"/>
            <a:ext cx="7769100" cy="1376700"/>
          </a:xfrm>
          <a:prstGeom prst="rect">
            <a:avLst/>
          </a:prstGeom>
          <a:noFill/>
          <a:ln>
            <a:noFill/>
            <a:prstDash/>
          </a:ln>
          <a:effectLst/>
        </p:spPr>
        <p:txBody>
          <a:bodyPr rot="0" spcFirstLastPara="1" vertOverflow="overflow" horzOverflow="overflow" vert="horz" wrap="square" lIns="0" tIns="0" rIns="0" bIns="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1600"/>
              </a:spcBef>
              <a:spcAft>
                <a:spcPts val="0"/>
              </a:spcAft>
              <a:buClr>
                <a:srgbClr val="000000"/>
              </a:buClr>
              <a:buSzPts val="1100"/>
              <a:buFont typeface="Arial"/>
              <a:buNone/>
              <a:tabLst/>
              <a:defRPr/>
            </a:pPr>
            <a:r>
              <a:rPr kumimoji="0" lang="en-US" sz="2300" b="1" i="0" u="none" strike="noStrike" kern="0" cap="none" spc="0" normalizeH="0" baseline="0" noProof="0" dirty="0">
                <a:ln>
                  <a:noFill/>
                </a:ln>
                <a:solidFill>
                  <a:srgbClr val="0B5394"/>
                </a:solidFill>
                <a:effectLst/>
                <a:uLnTx/>
                <a:uFillTx/>
                <a:latin typeface="Arial"/>
                <a:ea typeface="Arial"/>
                <a:cs typeface="Arial"/>
                <a:sym typeface="Arial"/>
              </a:rPr>
              <a:t>Advancing Racial Equity and Support for Underserved Communities through the Federal Government</a:t>
            </a:r>
            <a:r>
              <a:rPr kumimoji="0" lang="en-US" sz="2300" b="1" i="0" u="sng" strike="noStrike" kern="0" cap="none" spc="0" normalizeH="0" baseline="0" noProof="0" dirty="0">
                <a:ln>
                  <a:noFill/>
                </a:ln>
                <a:solidFill>
                  <a:srgbClr val="0B5394"/>
                </a:solidFill>
                <a:effectLst/>
                <a:uLnTx/>
                <a:uFillTx/>
                <a:latin typeface="Arial"/>
                <a:ea typeface="Arial"/>
                <a:cs typeface="Arial"/>
                <a:sym typeface="Arial"/>
              </a:rPr>
              <a:t> </a:t>
            </a:r>
          </a:p>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r>
              <a:rPr kumimoji="0" lang="en-US" sz="2100" b="0" i="0" u="none" strike="noStrike" kern="0" cap="none" spc="0" normalizeH="0" baseline="0" noProof="0" dirty="0">
                <a:ln>
                  <a:noFill/>
                </a:ln>
                <a:solidFill>
                  <a:srgbClr val="0B5394"/>
                </a:solidFill>
                <a:effectLst/>
                <a:uLnTx/>
                <a:uFillTx/>
                <a:latin typeface="Arial"/>
                <a:ea typeface="Arial"/>
                <a:cs typeface="Arial"/>
                <a:sym typeface="Arial"/>
              </a:rPr>
              <a:t>(Executive Order 13895)</a:t>
            </a:r>
          </a:p>
          <a:p>
            <a:pPr marL="0" marR="0" lvl="0" indent="0" algn="r" defTabSz="914400" rtl="0" eaLnBrk="1" fontAlgn="auto" latinLnBrk="0" hangingPunct="1">
              <a:lnSpc>
                <a:spcPct val="100000"/>
              </a:lnSpc>
              <a:spcBef>
                <a:spcPts val="0"/>
              </a:spcBef>
              <a:spcAft>
                <a:spcPts val="0"/>
              </a:spcAft>
              <a:buClr>
                <a:srgbClr val="000000"/>
              </a:buClr>
              <a:buSzPts val="3200"/>
              <a:buFont typeface="Arial"/>
              <a:buNone/>
              <a:tabLst/>
              <a:defRPr/>
            </a:pPr>
            <a:endParaRPr kumimoji="0" lang="en-US" sz="3200" b="0" i="0" u="none" strike="noStrike" kern="0" cap="none" spc="0" normalizeH="0" baseline="0" noProof="0" dirty="0">
              <a:ln>
                <a:noFill/>
              </a:ln>
              <a:solidFill>
                <a:srgbClr val="005087"/>
              </a:solidFill>
              <a:effectLst/>
              <a:uLnTx/>
              <a:uFillTx/>
              <a:latin typeface="Arial"/>
              <a:ea typeface="Arial"/>
              <a:cs typeface="Arial"/>
              <a:sym typeface="Arial"/>
            </a:endParaRPr>
          </a:p>
        </p:txBody>
      </p:sp>
      <p:sp>
        <p:nvSpPr>
          <p:cNvPr id="75" name="Google Shape;75;p14"/>
          <p:cNvSpPr/>
          <p:nvPr/>
        </p:nvSpPr>
        <p:spPr>
          <a:xfrm>
            <a:off x="685788" y="1659340"/>
            <a:ext cx="7772400" cy="3086100"/>
          </a:xfrm>
          <a:prstGeom prst="rect">
            <a:avLst/>
          </a:prstGeom>
          <a:noFill/>
          <a:ln>
            <a:noFill/>
          </a:ln>
        </p:spPr>
        <p:txBody>
          <a:bodyPr spcFirstLastPara="1" wrap="square" lIns="91425" tIns="45700" rIns="91425" bIns="45700" anchor="t" anchorCtr="0">
            <a:noAutofit/>
          </a:bodyPr>
          <a:lstStyle/>
          <a:p>
            <a:pPr marL="342900" marR="0" lvl="0" indent="0" algn="l" rtl="0">
              <a:lnSpc>
                <a:spcPct val="100000"/>
              </a:lnSpc>
              <a:spcBef>
                <a:spcPts val="1600"/>
              </a:spcBef>
              <a:spcAft>
                <a:spcPts val="0"/>
              </a:spcAft>
              <a:buClr>
                <a:srgbClr val="000000"/>
              </a:buClr>
              <a:buSzPts val="2300"/>
              <a:buFont typeface="Arial"/>
              <a:buNone/>
            </a:pPr>
            <a:endParaRPr sz="2300" b="0" i="1" u="none" strike="noStrike" cap="none">
              <a:solidFill>
                <a:schemeClr val="dk1"/>
              </a:solidFill>
              <a:latin typeface="Arial"/>
              <a:ea typeface="Arial"/>
              <a:cs typeface="Arial"/>
              <a:sym typeface="Arial"/>
            </a:endParaRPr>
          </a:p>
          <a:p>
            <a:pPr marL="342900" marR="0" lvl="0" indent="0" algn="l" rtl="0">
              <a:lnSpc>
                <a:spcPct val="100000"/>
              </a:lnSpc>
              <a:spcBef>
                <a:spcPts val="1600"/>
              </a:spcBef>
              <a:spcAft>
                <a:spcPts val="0"/>
              </a:spcAft>
              <a:buClr>
                <a:srgbClr val="000000"/>
              </a:buClr>
              <a:buSzPts val="2300"/>
              <a:buFont typeface="Arial"/>
              <a:buNone/>
            </a:pPr>
            <a:r>
              <a:rPr lang="en-US" sz="2300" b="0" i="1" u="none" strike="noStrike" cap="none">
                <a:solidFill>
                  <a:srgbClr val="0B5394"/>
                </a:solidFill>
                <a:latin typeface="Arial"/>
                <a:ea typeface="Arial"/>
                <a:cs typeface="Arial"/>
                <a:sym typeface="Arial"/>
              </a:rPr>
              <a:t>“Make Federal Contracting and procurement opportunities more readily available to all eligible vendors and to remove barriers faced by underserved individuals and communities”</a:t>
            </a:r>
            <a:endParaRPr sz="2300" b="0" i="1" u="none" strike="noStrike" cap="none">
              <a:solidFill>
                <a:srgbClr val="0B5394"/>
              </a:solidFill>
              <a:latin typeface="Arial"/>
              <a:ea typeface="Arial"/>
              <a:cs typeface="Arial"/>
              <a:sym typeface="Arial"/>
            </a:endParaRPr>
          </a:p>
          <a:p>
            <a:pPr marL="342900" marR="0" lvl="0" indent="0" algn="l" rtl="0">
              <a:lnSpc>
                <a:spcPct val="100000"/>
              </a:lnSpc>
              <a:spcBef>
                <a:spcPts val="0"/>
              </a:spcBef>
              <a:spcAft>
                <a:spcPts val="0"/>
              </a:spcAft>
              <a:buClr>
                <a:srgbClr val="000000"/>
              </a:buClr>
              <a:buSzPts val="2000"/>
              <a:buFont typeface="Arial"/>
              <a:buNone/>
            </a:pPr>
            <a:endParaRPr sz="2000" b="0" i="0" u="none" strike="noStrike" cap="none">
              <a:solidFill>
                <a:schemeClr val="dk1"/>
              </a:solidFill>
              <a:latin typeface="Arial"/>
              <a:ea typeface="Arial"/>
              <a:cs typeface="Arial"/>
              <a:sym typeface="Aria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83"/>
        <p:cNvGrpSpPr/>
        <p:nvPr/>
      </p:nvGrpSpPr>
      <p:grpSpPr>
        <a:xfrm>
          <a:off x="0" y="0"/>
          <a:ext cx="0" cy="0"/>
          <a:chOff x="0" y="0"/>
          <a:chExt cx="0" cy="0"/>
        </a:xfrm>
      </p:grpSpPr>
      <p:sp>
        <p:nvSpPr>
          <p:cNvPr id="184" name="Google Shape;184;p32"/>
          <p:cNvSpPr txBox="1">
            <a:spLocks noGrp="1"/>
          </p:cNvSpPr>
          <p:nvPr>
            <p:ph type="title"/>
          </p:nvPr>
        </p:nvSpPr>
        <p:spPr>
          <a:xfrm>
            <a:off x="457200" y="144828"/>
            <a:ext cx="8229600" cy="603000"/>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400"/>
              <a:buNone/>
            </a:pPr>
            <a:r>
              <a:rPr lang="en-US" dirty="0">
                <a:solidFill>
                  <a:schemeClr val="bg1">
                    <a:lumMod val="95000"/>
                  </a:schemeClr>
                </a:solidFill>
              </a:rPr>
              <a:t>Poll</a:t>
            </a:r>
            <a:endParaRPr dirty="0">
              <a:solidFill>
                <a:schemeClr val="bg1">
                  <a:lumMod val="95000"/>
                </a:schemeClr>
              </a:solidFill>
            </a:endParaRPr>
          </a:p>
        </p:txBody>
      </p:sp>
      <p:sp>
        <p:nvSpPr>
          <p:cNvPr id="185" name="Google Shape;185;p32"/>
          <p:cNvSpPr txBox="1">
            <a:spLocks noGrp="1"/>
          </p:cNvSpPr>
          <p:nvPr>
            <p:ph type="body" idx="1"/>
          </p:nvPr>
        </p:nvSpPr>
        <p:spPr>
          <a:xfrm>
            <a:off x="365750" y="1200150"/>
            <a:ext cx="8229600" cy="3394500"/>
          </a:xfrm>
          <a:prstGeom prst="rect">
            <a:avLst/>
          </a:prstGeom>
          <a:noFill/>
          <a:ln>
            <a:noFill/>
          </a:ln>
        </p:spPr>
        <p:txBody>
          <a:bodyPr spcFirstLastPara="1" wrap="square" lIns="91425" tIns="45700" rIns="91425" bIns="45700" anchor="t" anchorCtr="0">
            <a:noAutofit/>
          </a:bodyPr>
          <a:lstStyle/>
          <a:p>
            <a:pPr marL="0" lvl="0" indent="0" algn="l" rtl="0">
              <a:lnSpc>
                <a:spcPct val="115000"/>
              </a:lnSpc>
              <a:spcBef>
                <a:spcPts val="0"/>
              </a:spcBef>
              <a:spcAft>
                <a:spcPts val="0"/>
              </a:spcAft>
              <a:buClr>
                <a:schemeClr val="dk1"/>
              </a:buClr>
              <a:buSzPts val="1100"/>
              <a:buFont typeface="Arial"/>
              <a:buNone/>
            </a:pPr>
            <a:r>
              <a:rPr lang="en-US" sz="1900" dirty="0">
                <a:solidFill>
                  <a:srgbClr val="0B5394"/>
                </a:solidFill>
              </a:rPr>
              <a:t>Poll: </a:t>
            </a:r>
            <a:r>
              <a:rPr lang="en-US" sz="1600" dirty="0">
                <a:solidFill>
                  <a:srgbClr val="0B5394"/>
                </a:solidFill>
              </a:rPr>
              <a:t>Have you developed a response to a Federal Request for Proposal/Solicitation (Quotes)?</a:t>
            </a:r>
            <a:endParaRPr sz="2400" dirty="0">
              <a:solidFill>
                <a:srgbClr val="0B5394"/>
              </a:solidFill>
            </a:endParaRPr>
          </a:p>
          <a:p>
            <a:pPr marL="0" lvl="0" indent="0" algn="l" rtl="0">
              <a:lnSpc>
                <a:spcPct val="100000"/>
              </a:lnSpc>
              <a:spcBef>
                <a:spcPts val="400"/>
              </a:spcBef>
              <a:spcAft>
                <a:spcPts val="0"/>
              </a:spcAft>
              <a:buSzPts val="2000"/>
              <a:buNone/>
            </a:pPr>
            <a:endParaRP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89"/>
        <p:cNvGrpSpPr/>
        <p:nvPr/>
      </p:nvGrpSpPr>
      <p:grpSpPr>
        <a:xfrm>
          <a:off x="0" y="0"/>
          <a:ext cx="0" cy="0"/>
          <a:chOff x="0" y="0"/>
          <a:chExt cx="0" cy="0"/>
        </a:xfrm>
      </p:grpSpPr>
      <p:sp>
        <p:nvSpPr>
          <p:cNvPr id="190" name="Google Shape;190;p33"/>
          <p:cNvSpPr>
            <a:spLocks noGrp="1"/>
          </p:cNvSpPr>
          <p:nvPr>
            <p:ph type="title" idx="4294967295"/>
          </p:nvPr>
        </p:nvSpPr>
        <p:spPr>
          <a:xfrm>
            <a:off x="687450" y="143068"/>
            <a:ext cx="7769100" cy="688200"/>
          </a:xfrm>
          <a:prstGeom prst="rect">
            <a:avLst/>
          </a:prstGeom>
          <a:noFill/>
          <a:ln>
            <a:noFill/>
            <a:prstDash/>
          </a:ln>
          <a:effectLst/>
        </p:spPr>
        <p:txBody>
          <a:bodyPr rot="0" spcFirstLastPara="1" vertOverflow="overflow" horzOverflow="overflow" vert="horz" wrap="square" lIns="0" tIns="0" rIns="0" bIns="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1600"/>
              </a:spcBef>
              <a:spcAft>
                <a:spcPts val="1000"/>
              </a:spcAft>
              <a:buClr>
                <a:schemeClr val="dk1"/>
              </a:buClr>
              <a:buSzPts val="1100"/>
              <a:buFont typeface="Arial"/>
              <a:buNone/>
              <a:tabLst/>
              <a:defRPr/>
            </a:pPr>
            <a:r>
              <a:rPr kumimoji="0" lang="en-US" sz="3200" b="1" i="0" u="none" strike="noStrike" kern="0" cap="none" spc="0" normalizeH="0" baseline="0" noProof="0" dirty="0">
                <a:ln>
                  <a:noFill/>
                </a:ln>
                <a:solidFill>
                  <a:srgbClr val="0B5394"/>
                </a:solidFill>
                <a:effectLst/>
                <a:uLnTx/>
                <a:uFillTx/>
                <a:latin typeface="Arial"/>
                <a:ea typeface="Arial"/>
                <a:cs typeface="Arial"/>
                <a:sym typeface="Arial"/>
              </a:rPr>
              <a:t>Proposal Tips</a:t>
            </a:r>
            <a:endParaRPr kumimoji="0" lang="en-US" sz="3200" b="0" i="0" u="none" strike="noStrike" kern="0" cap="none" spc="0" normalizeH="0" baseline="0" noProof="0" dirty="0">
              <a:ln>
                <a:noFill/>
              </a:ln>
              <a:solidFill>
                <a:srgbClr val="0B5394"/>
              </a:solidFill>
              <a:effectLst/>
              <a:uLnTx/>
              <a:uFillTx/>
              <a:latin typeface="Arial"/>
              <a:ea typeface="Arial"/>
              <a:cs typeface="Arial"/>
              <a:sym typeface="Arial"/>
            </a:endParaRPr>
          </a:p>
        </p:txBody>
      </p:sp>
      <p:sp>
        <p:nvSpPr>
          <p:cNvPr id="191" name="Google Shape;191;p33"/>
          <p:cNvSpPr/>
          <p:nvPr/>
        </p:nvSpPr>
        <p:spPr>
          <a:xfrm>
            <a:off x="74700" y="892855"/>
            <a:ext cx="8383500" cy="3572100"/>
          </a:xfrm>
          <a:prstGeom prst="rect">
            <a:avLst/>
          </a:prstGeom>
          <a:noFill/>
          <a:ln w="9525" cap="flat" cmpd="sng">
            <a:solidFill>
              <a:srgbClr val="000000"/>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15000"/>
              </a:lnSpc>
              <a:spcBef>
                <a:spcPts val="0"/>
              </a:spcBef>
              <a:spcAft>
                <a:spcPts val="0"/>
              </a:spcAft>
              <a:buClr>
                <a:srgbClr val="000000"/>
              </a:buClr>
              <a:buSzPts val="1300"/>
              <a:buFont typeface="Arial"/>
              <a:buNone/>
            </a:pPr>
            <a:r>
              <a:rPr lang="en-US" b="0" i="0" u="none" strike="noStrike" cap="none">
                <a:solidFill>
                  <a:schemeClr val="dk1"/>
                </a:solidFill>
                <a:latin typeface="Arial"/>
                <a:ea typeface="Arial"/>
                <a:cs typeface="Arial"/>
                <a:sym typeface="Arial"/>
              </a:rPr>
              <a:t>U</a:t>
            </a:r>
            <a:r>
              <a:rPr lang="en-US" b="0" i="0" u="none" strike="noStrike" cap="none">
                <a:solidFill>
                  <a:srgbClr val="0B5394"/>
                </a:solidFill>
                <a:latin typeface="Arial"/>
                <a:ea typeface="Arial"/>
                <a:cs typeface="Arial"/>
                <a:sym typeface="Arial"/>
              </a:rPr>
              <a:t>nderstanding the Phases of Government Contracting -What to know and When</a:t>
            </a:r>
            <a:endParaRPr b="0" i="0" u="none" strike="noStrike" cap="none">
              <a:solidFill>
                <a:srgbClr val="0B5394"/>
              </a:solidFill>
              <a:latin typeface="Arial"/>
              <a:ea typeface="Arial"/>
              <a:cs typeface="Arial"/>
              <a:sym typeface="Arial"/>
            </a:endParaRPr>
          </a:p>
          <a:p>
            <a:pPr marL="0" marR="0" lvl="0" indent="0" algn="l" rtl="0">
              <a:lnSpc>
                <a:spcPct val="115000"/>
              </a:lnSpc>
              <a:spcBef>
                <a:spcPts val="0"/>
              </a:spcBef>
              <a:spcAft>
                <a:spcPts val="0"/>
              </a:spcAft>
              <a:buClr>
                <a:srgbClr val="000000"/>
              </a:buClr>
              <a:buSzPts val="1300"/>
              <a:buFont typeface="Arial"/>
              <a:buNone/>
            </a:pPr>
            <a:endParaRPr sz="1500" b="0" i="0" u="none" strike="noStrike" cap="none">
              <a:solidFill>
                <a:srgbClr val="0B5394"/>
              </a:solidFill>
              <a:latin typeface="Arial"/>
              <a:ea typeface="Arial"/>
              <a:cs typeface="Arial"/>
              <a:sym typeface="Arial"/>
            </a:endParaRPr>
          </a:p>
          <a:p>
            <a:pPr marL="457200" marR="0" lvl="0" indent="-323850" algn="l" rtl="0">
              <a:lnSpc>
                <a:spcPct val="115000"/>
              </a:lnSpc>
              <a:spcBef>
                <a:spcPts val="0"/>
              </a:spcBef>
              <a:spcAft>
                <a:spcPts val="0"/>
              </a:spcAft>
              <a:buClr>
                <a:srgbClr val="0B5394"/>
              </a:buClr>
              <a:buSzPts val="1500"/>
              <a:buFont typeface="Arial"/>
              <a:buChar char="●"/>
            </a:pPr>
            <a:r>
              <a:rPr lang="en-US" sz="1500" b="0" i="0" u="none" strike="noStrike" cap="none">
                <a:solidFill>
                  <a:srgbClr val="0B5394"/>
                </a:solidFill>
                <a:latin typeface="Arial"/>
                <a:ea typeface="Arial"/>
                <a:cs typeface="Arial"/>
                <a:sym typeface="Arial"/>
              </a:rPr>
              <a:t>Pre-Solicitation: Identifying the requirement, performing market research, and preparing the statement of work and solicitation package.  </a:t>
            </a:r>
            <a:endParaRPr sz="1500" b="0" i="0" u="none" strike="noStrike" cap="none">
              <a:solidFill>
                <a:srgbClr val="0B5394"/>
              </a:solidFill>
              <a:latin typeface="Arial"/>
              <a:ea typeface="Arial"/>
              <a:cs typeface="Arial"/>
              <a:sym typeface="Arial"/>
            </a:endParaRPr>
          </a:p>
          <a:p>
            <a:pPr marL="457200" marR="0" lvl="0" indent="-323850" algn="l" rtl="0">
              <a:lnSpc>
                <a:spcPct val="115000"/>
              </a:lnSpc>
              <a:spcBef>
                <a:spcPts val="0"/>
              </a:spcBef>
              <a:spcAft>
                <a:spcPts val="0"/>
              </a:spcAft>
              <a:buClr>
                <a:srgbClr val="0B5394"/>
              </a:buClr>
              <a:buSzPts val="1500"/>
              <a:buFont typeface="Arial"/>
              <a:buChar char="●"/>
            </a:pPr>
            <a:r>
              <a:rPr lang="en-US" sz="1500" b="0" i="0" u="none" strike="noStrike" cap="none">
                <a:solidFill>
                  <a:srgbClr val="0B5394"/>
                </a:solidFill>
                <a:latin typeface="Arial"/>
                <a:ea typeface="Arial"/>
                <a:cs typeface="Arial"/>
                <a:sym typeface="Arial"/>
              </a:rPr>
              <a:t>Solicitation: Identifying prospective service providers, distributing the solicitation package, and receiving proposals.  </a:t>
            </a:r>
            <a:endParaRPr sz="1500" b="0" i="0" u="none" strike="noStrike" cap="none">
              <a:solidFill>
                <a:srgbClr val="0B5394"/>
              </a:solidFill>
              <a:latin typeface="Arial"/>
              <a:ea typeface="Arial"/>
              <a:cs typeface="Arial"/>
              <a:sym typeface="Arial"/>
            </a:endParaRPr>
          </a:p>
          <a:p>
            <a:pPr marL="457200" marR="0" lvl="0" indent="-323850" algn="l" rtl="0">
              <a:lnSpc>
                <a:spcPct val="115000"/>
              </a:lnSpc>
              <a:spcBef>
                <a:spcPts val="0"/>
              </a:spcBef>
              <a:spcAft>
                <a:spcPts val="0"/>
              </a:spcAft>
              <a:buClr>
                <a:srgbClr val="0B5394"/>
              </a:buClr>
              <a:buSzPts val="1500"/>
              <a:buFont typeface="Arial"/>
              <a:buChar char="●"/>
            </a:pPr>
            <a:r>
              <a:rPr lang="en-US" sz="1500" b="0" i="0" u="none" strike="noStrike" cap="none">
                <a:solidFill>
                  <a:srgbClr val="0B5394"/>
                </a:solidFill>
                <a:latin typeface="Arial"/>
                <a:ea typeface="Arial"/>
                <a:cs typeface="Arial"/>
                <a:sym typeface="Arial"/>
              </a:rPr>
              <a:t>Evaluation: Evaluating the proposals submitted by the offerors fairly, accurately, and efficiently (e.g., Technical, Management, Past Performance, and Cost). Each proposal submitted by an offeror is evaluated based on responsiveness to the solicitation package and each proposal is given a score.  </a:t>
            </a:r>
            <a:endParaRPr sz="1500" b="0" i="0" u="none" strike="noStrike" cap="none">
              <a:solidFill>
                <a:srgbClr val="0B5394"/>
              </a:solidFill>
              <a:latin typeface="Arial"/>
              <a:ea typeface="Arial"/>
              <a:cs typeface="Arial"/>
              <a:sym typeface="Arial"/>
            </a:endParaRPr>
          </a:p>
          <a:p>
            <a:pPr marL="457200" marR="0" lvl="0" indent="-323850" algn="l" rtl="0">
              <a:lnSpc>
                <a:spcPct val="115000"/>
              </a:lnSpc>
              <a:spcBef>
                <a:spcPts val="0"/>
              </a:spcBef>
              <a:spcAft>
                <a:spcPts val="0"/>
              </a:spcAft>
              <a:buClr>
                <a:srgbClr val="0B5394"/>
              </a:buClr>
              <a:buSzPts val="1500"/>
              <a:buFont typeface="Arial"/>
              <a:buChar char="●"/>
            </a:pPr>
            <a:r>
              <a:rPr lang="en-US" sz="1500" b="0" i="0" u="none" strike="noStrike" cap="none">
                <a:solidFill>
                  <a:srgbClr val="0B5394"/>
                </a:solidFill>
                <a:latin typeface="Arial"/>
                <a:ea typeface="Arial"/>
                <a:cs typeface="Arial"/>
                <a:sym typeface="Arial"/>
              </a:rPr>
              <a:t>Award: Making the best value decision for the award, obtaining all pre-award approvals, executing the contract with the successful offeror, notifying the unsuccessful offerors, and conducting debriefings.  </a:t>
            </a:r>
            <a:endParaRPr sz="1500" b="0" i="0" u="none" strike="noStrike" cap="none">
              <a:solidFill>
                <a:srgbClr val="0B5394"/>
              </a:solidFill>
              <a:latin typeface="Arial"/>
              <a:ea typeface="Arial"/>
              <a:cs typeface="Arial"/>
              <a:sym typeface="Arial"/>
            </a:endParaRPr>
          </a:p>
          <a:p>
            <a:pPr marL="457200" marR="0" lvl="0" indent="0" algn="l" rtl="0">
              <a:lnSpc>
                <a:spcPct val="100000"/>
              </a:lnSpc>
              <a:spcBef>
                <a:spcPts val="0"/>
              </a:spcBef>
              <a:spcAft>
                <a:spcPts val="0"/>
              </a:spcAft>
              <a:buClr>
                <a:srgbClr val="000000"/>
              </a:buClr>
              <a:buSzPts val="1700"/>
              <a:buFont typeface="Arial"/>
              <a:buNone/>
            </a:pPr>
            <a:endParaRPr sz="1700" b="0" i="0" u="none" strike="noStrike" cap="none">
              <a:solidFill>
                <a:schemeClr val="dk1"/>
              </a:solidFill>
              <a:latin typeface="Arial"/>
              <a:ea typeface="Arial"/>
              <a:cs typeface="Arial"/>
              <a:sym typeface="Aria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95"/>
        <p:cNvGrpSpPr/>
        <p:nvPr/>
      </p:nvGrpSpPr>
      <p:grpSpPr>
        <a:xfrm>
          <a:off x="0" y="0"/>
          <a:ext cx="0" cy="0"/>
          <a:chOff x="0" y="0"/>
          <a:chExt cx="0" cy="0"/>
        </a:xfrm>
      </p:grpSpPr>
      <p:sp>
        <p:nvSpPr>
          <p:cNvPr id="196" name="Google Shape;196;p34"/>
          <p:cNvSpPr>
            <a:spLocks noGrp="1"/>
          </p:cNvSpPr>
          <p:nvPr>
            <p:ph type="title" idx="4294967295"/>
          </p:nvPr>
        </p:nvSpPr>
        <p:spPr>
          <a:xfrm>
            <a:off x="687450" y="70734"/>
            <a:ext cx="7769100" cy="540900"/>
          </a:xfrm>
          <a:prstGeom prst="rect">
            <a:avLst/>
          </a:prstGeom>
          <a:noFill/>
          <a:ln>
            <a:noFill/>
            <a:prstDash/>
          </a:ln>
          <a:effectLst/>
        </p:spPr>
        <p:txBody>
          <a:bodyPr rot="0" spcFirstLastPara="1" vertOverflow="overflow" horzOverflow="overflow" vert="horz" wrap="square" lIns="0" tIns="0" rIns="0" bIns="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1600"/>
              </a:spcBef>
              <a:spcAft>
                <a:spcPts val="1000"/>
              </a:spcAft>
              <a:buClr>
                <a:schemeClr val="dk1"/>
              </a:buClr>
              <a:buSzPts val="1100"/>
              <a:buFont typeface="Arial"/>
              <a:buNone/>
              <a:tabLst/>
              <a:defRPr/>
            </a:pPr>
            <a:r>
              <a:rPr kumimoji="0" lang="en-US" sz="3200" b="0" i="0" u="none" strike="noStrike" kern="0" cap="none" spc="0" normalizeH="0" baseline="0" noProof="0" dirty="0">
                <a:ln>
                  <a:noFill/>
                </a:ln>
                <a:solidFill>
                  <a:srgbClr val="0B5394"/>
                </a:solidFill>
                <a:effectLst/>
                <a:uLnTx/>
                <a:uFillTx/>
                <a:latin typeface="Arial"/>
                <a:ea typeface="Arial"/>
                <a:cs typeface="Arial"/>
                <a:sym typeface="Arial"/>
              </a:rPr>
              <a:t>Proposal Tips </a:t>
            </a:r>
            <a:r>
              <a:rPr kumimoji="0" lang="en-US" sz="3200" b="0" i="0" u="none" strike="noStrike" kern="0" cap="none" spc="0" normalizeH="0" baseline="0" noProof="0" dirty="0" err="1">
                <a:ln>
                  <a:noFill/>
                </a:ln>
                <a:solidFill>
                  <a:srgbClr val="0B5394"/>
                </a:solidFill>
                <a:effectLst/>
                <a:uLnTx/>
                <a:uFillTx/>
                <a:latin typeface="Arial"/>
                <a:ea typeface="Arial"/>
                <a:cs typeface="Arial"/>
                <a:sym typeface="Arial"/>
              </a:rPr>
              <a:t>con’t</a:t>
            </a:r>
            <a:endParaRPr kumimoji="0" lang="en-US" sz="3200" b="0" i="0" u="none" strike="noStrike" kern="0" cap="none" spc="0" normalizeH="0" baseline="0" noProof="0" dirty="0">
              <a:ln>
                <a:noFill/>
              </a:ln>
              <a:solidFill>
                <a:srgbClr val="0B5394"/>
              </a:solidFill>
              <a:effectLst/>
              <a:uLnTx/>
              <a:uFillTx/>
              <a:latin typeface="Arial"/>
              <a:ea typeface="Arial"/>
              <a:cs typeface="Arial"/>
              <a:sym typeface="Arial"/>
            </a:endParaRPr>
          </a:p>
        </p:txBody>
      </p:sp>
      <p:sp>
        <p:nvSpPr>
          <p:cNvPr id="197" name="Google Shape;197;p34"/>
          <p:cNvSpPr/>
          <p:nvPr/>
        </p:nvSpPr>
        <p:spPr>
          <a:xfrm>
            <a:off x="130300" y="724100"/>
            <a:ext cx="8383500" cy="4152300"/>
          </a:xfrm>
          <a:prstGeom prst="rect">
            <a:avLst/>
          </a:prstGeom>
          <a:noFill/>
          <a:ln w="9525" cap="flat" cmpd="sng">
            <a:solidFill>
              <a:srgbClr val="000000"/>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15000"/>
              </a:lnSpc>
              <a:spcBef>
                <a:spcPts val="0"/>
              </a:spcBef>
              <a:spcAft>
                <a:spcPts val="0"/>
              </a:spcAft>
              <a:buClr>
                <a:srgbClr val="000000"/>
              </a:buClr>
              <a:buSzPts val="1400"/>
              <a:buFont typeface="Arial"/>
              <a:buNone/>
            </a:pPr>
            <a:r>
              <a:rPr lang="en-US" sz="1800" b="0" i="0" u="none" strike="noStrike" cap="none">
                <a:solidFill>
                  <a:srgbClr val="0B5394"/>
                </a:solidFill>
                <a:highlight>
                  <a:srgbClr val="F3F3F3"/>
                </a:highlight>
                <a:latin typeface="Arial"/>
                <a:ea typeface="Arial"/>
                <a:cs typeface="Arial"/>
                <a:sym typeface="Arial"/>
              </a:rPr>
              <a:t>How to Prepare -What to know and When</a:t>
            </a:r>
            <a:endParaRPr sz="1800" b="0" i="0" u="none" strike="noStrike" cap="none">
              <a:solidFill>
                <a:srgbClr val="0B5394"/>
              </a:solidFill>
              <a:highlight>
                <a:srgbClr val="F3F3F3"/>
              </a:highlight>
              <a:latin typeface="Arial"/>
              <a:ea typeface="Arial"/>
              <a:cs typeface="Arial"/>
              <a:sym typeface="Arial"/>
            </a:endParaRPr>
          </a:p>
          <a:p>
            <a:pPr marL="457200" lvl="0" indent="-323850" algn="l" rtl="0">
              <a:lnSpc>
                <a:spcPct val="115000"/>
              </a:lnSpc>
              <a:spcBef>
                <a:spcPts val="0"/>
              </a:spcBef>
              <a:spcAft>
                <a:spcPts val="0"/>
              </a:spcAft>
              <a:buClr>
                <a:srgbClr val="0B5394"/>
              </a:buClr>
              <a:buSzPts val="1500"/>
              <a:buChar char="●"/>
            </a:pPr>
            <a:r>
              <a:rPr lang="en-US" sz="1500">
                <a:solidFill>
                  <a:srgbClr val="0B5394"/>
                </a:solidFill>
                <a:highlight>
                  <a:srgbClr val="F3F3F3"/>
                </a:highlight>
              </a:rPr>
              <a:t>Create a compliance matrix: Develop a compliance matrix that cross-references proposal requirements with the corresponding response sections to ensure completeness and compliance.</a:t>
            </a:r>
            <a:endParaRPr sz="1500">
              <a:solidFill>
                <a:srgbClr val="0B5394"/>
              </a:solidFill>
              <a:highlight>
                <a:srgbClr val="F3F3F3"/>
              </a:highlight>
            </a:endParaRPr>
          </a:p>
          <a:p>
            <a:pPr marL="457200" lvl="0" indent="-323850" algn="l" rtl="0">
              <a:lnSpc>
                <a:spcPct val="115000"/>
              </a:lnSpc>
              <a:spcBef>
                <a:spcPts val="0"/>
              </a:spcBef>
              <a:spcAft>
                <a:spcPts val="0"/>
              </a:spcAft>
              <a:buClr>
                <a:srgbClr val="0B5394"/>
              </a:buClr>
              <a:buSzPts val="1500"/>
              <a:buChar char="●"/>
            </a:pPr>
            <a:r>
              <a:rPr lang="en-US" sz="1500">
                <a:solidFill>
                  <a:srgbClr val="0B5394"/>
                </a:solidFill>
              </a:rPr>
              <a:t>Administration: Ensuring that the contractor adheres to the terms and conditions of the contract, monitoring contractor performance, processing and paying invoices, executing modifications, handling claims, and closing out the contract.</a:t>
            </a:r>
            <a:endParaRPr sz="1500">
              <a:solidFill>
                <a:srgbClr val="0B5394"/>
              </a:solidFill>
            </a:endParaRPr>
          </a:p>
          <a:p>
            <a:pPr marL="457200" marR="0" lvl="0" indent="-323850" algn="l" rtl="0">
              <a:lnSpc>
                <a:spcPct val="115000"/>
              </a:lnSpc>
              <a:spcBef>
                <a:spcPts val="1000"/>
              </a:spcBef>
              <a:spcAft>
                <a:spcPts val="0"/>
              </a:spcAft>
              <a:buClr>
                <a:srgbClr val="0B5394"/>
              </a:buClr>
              <a:buSzPts val="1500"/>
              <a:buFont typeface="Arial"/>
              <a:buChar char="●"/>
            </a:pPr>
            <a:r>
              <a:rPr lang="en-US" sz="1500" b="0" i="0" u="none" strike="noStrike" cap="none">
                <a:solidFill>
                  <a:srgbClr val="0B5394"/>
                </a:solidFill>
                <a:highlight>
                  <a:srgbClr val="F3F3F3"/>
                </a:highlight>
                <a:latin typeface="Arial"/>
                <a:ea typeface="Arial"/>
                <a:cs typeface="Arial"/>
                <a:sym typeface="Arial"/>
              </a:rPr>
              <a:t>Review the proposal: Carefully read the entire proposal to understand the requirements, evaluation criteria, and submission instructions.</a:t>
            </a:r>
            <a:endParaRPr sz="1500" b="0" i="0" u="none" strike="noStrike" cap="none">
              <a:solidFill>
                <a:srgbClr val="0B5394"/>
              </a:solidFill>
              <a:highlight>
                <a:srgbClr val="F3F3F3"/>
              </a:highlight>
              <a:latin typeface="Arial"/>
              <a:ea typeface="Arial"/>
              <a:cs typeface="Arial"/>
              <a:sym typeface="Arial"/>
            </a:endParaRPr>
          </a:p>
          <a:p>
            <a:pPr marL="457200" marR="0" lvl="0" indent="-323850" algn="l" rtl="0">
              <a:lnSpc>
                <a:spcPct val="115000"/>
              </a:lnSpc>
              <a:spcBef>
                <a:spcPts val="0"/>
              </a:spcBef>
              <a:spcAft>
                <a:spcPts val="0"/>
              </a:spcAft>
              <a:buClr>
                <a:srgbClr val="0B5394"/>
              </a:buClr>
              <a:buSzPts val="1500"/>
              <a:buFont typeface="Arial"/>
              <a:buChar char="●"/>
            </a:pPr>
            <a:r>
              <a:rPr lang="en-US" sz="1500" b="0" i="0" u="none" strike="noStrike" cap="none">
                <a:solidFill>
                  <a:srgbClr val="0B5394"/>
                </a:solidFill>
                <a:highlight>
                  <a:srgbClr val="F3F3F3"/>
                </a:highlight>
                <a:latin typeface="Arial"/>
                <a:ea typeface="Arial"/>
                <a:cs typeface="Arial"/>
                <a:sym typeface="Arial"/>
              </a:rPr>
              <a:t>Develop a strategy: Determine key selling points, highlight competitive advantages, and align them with the needs of the agency. </a:t>
            </a:r>
            <a:endParaRPr sz="1500" b="0" i="0" u="none" strike="noStrike" cap="none">
              <a:solidFill>
                <a:srgbClr val="0B5394"/>
              </a:solidFill>
              <a:highlight>
                <a:srgbClr val="F3F3F3"/>
              </a:highlight>
              <a:latin typeface="Arial"/>
              <a:ea typeface="Arial"/>
              <a:cs typeface="Arial"/>
              <a:sym typeface="Arial"/>
            </a:endParaRPr>
          </a:p>
          <a:p>
            <a:pPr marL="457200" marR="0" lvl="0" indent="-323850" algn="l" rtl="0">
              <a:lnSpc>
                <a:spcPct val="115000"/>
              </a:lnSpc>
              <a:spcBef>
                <a:spcPts val="0"/>
              </a:spcBef>
              <a:spcAft>
                <a:spcPts val="0"/>
              </a:spcAft>
              <a:buClr>
                <a:srgbClr val="0B5394"/>
              </a:buClr>
              <a:buSzPts val="1500"/>
              <a:buFont typeface="Arial"/>
              <a:buChar char="●"/>
            </a:pPr>
            <a:r>
              <a:rPr lang="en-US" sz="1500" b="0" i="0" u="none" strike="noStrike" cap="none">
                <a:solidFill>
                  <a:srgbClr val="0B5394"/>
                </a:solidFill>
                <a:highlight>
                  <a:srgbClr val="F3F3F3"/>
                </a:highlight>
                <a:latin typeface="Arial"/>
                <a:ea typeface="Arial"/>
                <a:cs typeface="Arial"/>
                <a:sym typeface="Arial"/>
              </a:rPr>
              <a:t>Establish a proposal team: Assemble a team with expertise in the subject matter, technical writing, and proposal management to collaborate on developing the response.</a:t>
            </a:r>
            <a:endParaRPr sz="1500" b="0" i="0" u="none" strike="noStrike" cap="none">
              <a:solidFill>
                <a:srgbClr val="0B5394"/>
              </a:solidFill>
              <a:highlight>
                <a:srgbClr val="F3F3F3"/>
              </a:highlight>
              <a:latin typeface="Arial"/>
              <a:ea typeface="Arial"/>
              <a:cs typeface="Arial"/>
              <a:sym typeface="Arial"/>
            </a:endParaRPr>
          </a:p>
          <a:p>
            <a:pPr marL="0" marR="0" lvl="0" indent="0" algn="l" rtl="0">
              <a:lnSpc>
                <a:spcPct val="115000"/>
              </a:lnSpc>
              <a:spcBef>
                <a:spcPts val="1000"/>
              </a:spcBef>
              <a:spcAft>
                <a:spcPts val="0"/>
              </a:spcAft>
              <a:buClr>
                <a:srgbClr val="000000"/>
              </a:buClr>
              <a:buSzPts val="1200"/>
              <a:buFont typeface="Arial"/>
              <a:buNone/>
            </a:pPr>
            <a:endParaRPr sz="1200" b="0" i="0" u="none" strike="noStrike" cap="none">
              <a:solidFill>
                <a:schemeClr val="dk1"/>
              </a:solidFill>
              <a:highlight>
                <a:srgbClr val="F3F3F3"/>
              </a:highlight>
              <a:latin typeface="Arial"/>
              <a:ea typeface="Arial"/>
              <a:cs typeface="Arial"/>
              <a:sym typeface="Arial"/>
            </a:endParaRPr>
          </a:p>
          <a:p>
            <a:pPr marL="45720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highlight>
                <a:srgbClr val="F3F3F3"/>
              </a:highlight>
              <a:latin typeface="Arial"/>
              <a:ea typeface="Arial"/>
              <a:cs typeface="Arial"/>
              <a:sym typeface="Aria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sp>
        <p:nvSpPr>
          <p:cNvPr id="202" name="Google Shape;202;p35"/>
          <p:cNvSpPr>
            <a:spLocks noGrp="1"/>
          </p:cNvSpPr>
          <p:nvPr>
            <p:ph type="title" idx="4294967295"/>
          </p:nvPr>
        </p:nvSpPr>
        <p:spPr>
          <a:xfrm>
            <a:off x="687450" y="70734"/>
            <a:ext cx="7769100" cy="540900"/>
          </a:xfrm>
          <a:prstGeom prst="rect">
            <a:avLst/>
          </a:prstGeom>
          <a:noFill/>
          <a:ln>
            <a:noFill/>
            <a:prstDash/>
          </a:ln>
          <a:effectLst/>
        </p:spPr>
        <p:txBody>
          <a:bodyPr rot="0" spcFirstLastPara="1" vertOverflow="overflow" horzOverflow="overflow" vert="horz" wrap="square" lIns="0" tIns="0" rIns="0" bIns="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1600"/>
              </a:spcBef>
              <a:spcAft>
                <a:spcPts val="1000"/>
              </a:spcAft>
              <a:buClr>
                <a:schemeClr val="dk1"/>
              </a:buClr>
              <a:buSzPts val="1100"/>
              <a:buFont typeface="Arial"/>
              <a:buNone/>
              <a:tabLst/>
              <a:defRPr/>
            </a:pPr>
            <a:r>
              <a:rPr kumimoji="0" lang="en-US" sz="3200" b="0" i="0" u="none" strike="noStrike" kern="0" cap="none" spc="0" normalizeH="0" baseline="0" noProof="0" dirty="0">
                <a:ln>
                  <a:noFill/>
                </a:ln>
                <a:solidFill>
                  <a:srgbClr val="0B5394"/>
                </a:solidFill>
                <a:effectLst/>
                <a:uLnTx/>
                <a:uFillTx/>
                <a:latin typeface="Arial"/>
                <a:ea typeface="Arial"/>
                <a:cs typeface="Arial"/>
                <a:sym typeface="Arial"/>
              </a:rPr>
              <a:t>Proposal Tips </a:t>
            </a:r>
            <a:r>
              <a:rPr kumimoji="0" lang="en-US" sz="3200" b="0" i="0" u="none" strike="noStrike" kern="0" cap="none" spc="0" normalizeH="0" baseline="0" noProof="0" dirty="0" err="1">
                <a:ln>
                  <a:noFill/>
                </a:ln>
                <a:solidFill>
                  <a:srgbClr val="0B5394"/>
                </a:solidFill>
                <a:effectLst/>
                <a:uLnTx/>
                <a:uFillTx/>
                <a:latin typeface="Arial"/>
                <a:ea typeface="Arial"/>
                <a:cs typeface="Arial"/>
                <a:sym typeface="Arial"/>
              </a:rPr>
              <a:t>con’t</a:t>
            </a:r>
            <a:endParaRPr kumimoji="0" lang="en-US" sz="3200" b="0" i="0" u="none" strike="noStrike" kern="0" cap="none" spc="0" normalizeH="0" baseline="0" noProof="0" dirty="0">
              <a:ln>
                <a:noFill/>
              </a:ln>
              <a:solidFill>
                <a:srgbClr val="0B5394"/>
              </a:solidFill>
              <a:effectLst/>
              <a:uLnTx/>
              <a:uFillTx/>
              <a:latin typeface="Arial"/>
              <a:ea typeface="Arial"/>
              <a:cs typeface="Arial"/>
              <a:sym typeface="Arial"/>
            </a:endParaRPr>
          </a:p>
        </p:txBody>
      </p:sp>
      <p:sp>
        <p:nvSpPr>
          <p:cNvPr id="203" name="Google Shape;203;p35"/>
          <p:cNvSpPr/>
          <p:nvPr/>
        </p:nvSpPr>
        <p:spPr>
          <a:xfrm>
            <a:off x="130300" y="724096"/>
            <a:ext cx="8383500" cy="3696900"/>
          </a:xfrm>
          <a:prstGeom prst="rect">
            <a:avLst/>
          </a:prstGeom>
          <a:noFill/>
          <a:ln w="9525" cap="flat" cmpd="sng">
            <a:solidFill>
              <a:srgbClr val="000000"/>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15000"/>
              </a:lnSpc>
              <a:spcBef>
                <a:spcPts val="0"/>
              </a:spcBef>
              <a:spcAft>
                <a:spcPts val="0"/>
              </a:spcAft>
              <a:buClr>
                <a:srgbClr val="000000"/>
              </a:buClr>
              <a:buSzPts val="1400"/>
              <a:buFont typeface="Arial"/>
              <a:buNone/>
            </a:pPr>
            <a:r>
              <a:rPr lang="en-US" sz="1700" b="0" i="0" u="none" strike="noStrike" cap="none">
                <a:solidFill>
                  <a:srgbClr val="0B5394"/>
                </a:solidFill>
                <a:highlight>
                  <a:srgbClr val="F3F3F3"/>
                </a:highlight>
                <a:latin typeface="Arial"/>
                <a:ea typeface="Arial"/>
                <a:cs typeface="Arial"/>
                <a:sym typeface="Arial"/>
              </a:rPr>
              <a:t>How to Prepare -What to know and When co</a:t>
            </a:r>
            <a:r>
              <a:rPr lang="en-US" sz="1700">
                <a:solidFill>
                  <a:srgbClr val="0B5394"/>
                </a:solidFill>
                <a:highlight>
                  <a:srgbClr val="F3F3F3"/>
                </a:highlight>
              </a:rPr>
              <a:t>n’t</a:t>
            </a:r>
            <a:endParaRPr sz="1700" b="0" i="0" u="none" strike="noStrike" cap="none">
              <a:solidFill>
                <a:srgbClr val="0B5394"/>
              </a:solidFill>
              <a:highlight>
                <a:srgbClr val="F3F3F3"/>
              </a:highlight>
              <a:latin typeface="Arial"/>
              <a:ea typeface="Arial"/>
              <a:cs typeface="Arial"/>
              <a:sym typeface="Arial"/>
            </a:endParaRPr>
          </a:p>
          <a:p>
            <a:pPr marL="457200" marR="0" lvl="0" indent="0" algn="l" rtl="0">
              <a:lnSpc>
                <a:spcPct val="115000"/>
              </a:lnSpc>
              <a:spcBef>
                <a:spcPts val="1000"/>
              </a:spcBef>
              <a:spcAft>
                <a:spcPts val="0"/>
              </a:spcAft>
              <a:buNone/>
            </a:pPr>
            <a:endParaRPr sz="1500" b="0" i="0" u="none" strike="noStrike" cap="none">
              <a:solidFill>
                <a:srgbClr val="0B5394"/>
              </a:solidFill>
              <a:highlight>
                <a:srgbClr val="F3F3F3"/>
              </a:highlight>
              <a:latin typeface="Arial"/>
              <a:ea typeface="Arial"/>
              <a:cs typeface="Arial"/>
              <a:sym typeface="Arial"/>
            </a:endParaRPr>
          </a:p>
          <a:p>
            <a:pPr marL="457200" marR="0" lvl="0" indent="-323850" algn="l" rtl="0">
              <a:lnSpc>
                <a:spcPct val="115000"/>
              </a:lnSpc>
              <a:spcBef>
                <a:spcPts val="0"/>
              </a:spcBef>
              <a:spcAft>
                <a:spcPts val="0"/>
              </a:spcAft>
              <a:buClr>
                <a:srgbClr val="0B5394"/>
              </a:buClr>
              <a:buSzPts val="1500"/>
              <a:buFont typeface="Arial"/>
              <a:buChar char="●"/>
            </a:pPr>
            <a:r>
              <a:rPr lang="en-US" sz="1500" b="0" i="0" u="none" strike="noStrike" cap="none">
                <a:solidFill>
                  <a:srgbClr val="0B5394"/>
                </a:solidFill>
                <a:highlight>
                  <a:srgbClr val="F3F3F3"/>
                </a:highlight>
                <a:latin typeface="Arial"/>
                <a:ea typeface="Arial"/>
                <a:cs typeface="Arial"/>
                <a:sym typeface="Arial"/>
              </a:rPr>
              <a:t>Tailor the response: Customize the proposal to demonstrate a deep understanding of the agency's mission, objectives, and challenges. Showcase relevant experience, qualifications, and innovative solutions.</a:t>
            </a:r>
            <a:endParaRPr sz="1500" b="0" i="0" u="none" strike="noStrike" cap="none">
              <a:solidFill>
                <a:srgbClr val="0B5394"/>
              </a:solidFill>
              <a:highlight>
                <a:srgbClr val="F3F3F3"/>
              </a:highlight>
              <a:latin typeface="Arial"/>
              <a:ea typeface="Arial"/>
              <a:cs typeface="Arial"/>
              <a:sym typeface="Arial"/>
            </a:endParaRPr>
          </a:p>
          <a:p>
            <a:pPr marL="457200" marR="0" lvl="0" indent="-323850" algn="l" rtl="0">
              <a:lnSpc>
                <a:spcPct val="115000"/>
              </a:lnSpc>
              <a:spcBef>
                <a:spcPts val="0"/>
              </a:spcBef>
              <a:spcAft>
                <a:spcPts val="0"/>
              </a:spcAft>
              <a:buClr>
                <a:srgbClr val="0B5394"/>
              </a:buClr>
              <a:buSzPts val="1500"/>
              <a:buFont typeface="Arial"/>
              <a:buChar char="●"/>
            </a:pPr>
            <a:r>
              <a:rPr lang="en-US" sz="1500" b="0" i="0" u="none" strike="noStrike" cap="none">
                <a:solidFill>
                  <a:srgbClr val="0B5394"/>
                </a:solidFill>
                <a:highlight>
                  <a:srgbClr val="F3F3F3"/>
                </a:highlight>
                <a:latin typeface="Arial"/>
                <a:ea typeface="Arial"/>
                <a:cs typeface="Arial"/>
                <a:sym typeface="Arial"/>
              </a:rPr>
              <a:t>Emphasize past performance: Highlight successful past performance, relevant contract experience, and positive customer feedback to build credibility and demonstrate capability.</a:t>
            </a:r>
            <a:endParaRPr sz="1500" b="0" i="0" u="none" strike="noStrike" cap="none">
              <a:solidFill>
                <a:srgbClr val="0B5394"/>
              </a:solidFill>
              <a:highlight>
                <a:srgbClr val="F3F3F3"/>
              </a:highlight>
              <a:latin typeface="Arial"/>
              <a:ea typeface="Arial"/>
              <a:cs typeface="Arial"/>
              <a:sym typeface="Arial"/>
            </a:endParaRPr>
          </a:p>
          <a:p>
            <a:pPr marL="457200" marR="0" lvl="0" indent="-323850" algn="l" rtl="0">
              <a:lnSpc>
                <a:spcPct val="115000"/>
              </a:lnSpc>
              <a:spcBef>
                <a:spcPts val="0"/>
              </a:spcBef>
              <a:spcAft>
                <a:spcPts val="0"/>
              </a:spcAft>
              <a:buClr>
                <a:srgbClr val="0B5394"/>
              </a:buClr>
              <a:buSzPts val="1500"/>
              <a:buFont typeface="Arial"/>
              <a:buChar char="●"/>
            </a:pPr>
            <a:r>
              <a:rPr lang="en-US" sz="1500" b="0" i="0" u="none" strike="noStrike" cap="none">
                <a:solidFill>
                  <a:srgbClr val="0B5394"/>
                </a:solidFill>
                <a:highlight>
                  <a:srgbClr val="F3F3F3"/>
                </a:highlight>
                <a:latin typeface="Arial"/>
                <a:ea typeface="Arial"/>
                <a:cs typeface="Arial"/>
                <a:sym typeface="Arial"/>
              </a:rPr>
              <a:t>Strengthen technical approach: Clearly outline the technical approach, methodologies, and timelines, demonstrating how the small business will meet the agency's needs effectively and efficiently.</a:t>
            </a:r>
            <a:endParaRPr sz="1500" b="0" i="0" u="none" strike="noStrike" cap="none">
              <a:solidFill>
                <a:srgbClr val="0B5394"/>
              </a:solidFill>
              <a:highlight>
                <a:srgbClr val="F3F3F3"/>
              </a:highlight>
              <a:latin typeface="Arial"/>
              <a:ea typeface="Arial"/>
              <a:cs typeface="Arial"/>
              <a:sym typeface="Arial"/>
            </a:endParaRPr>
          </a:p>
          <a:p>
            <a:pPr marL="457200" marR="0" lvl="0" indent="-323850" algn="l" rtl="0">
              <a:lnSpc>
                <a:spcPct val="115000"/>
              </a:lnSpc>
              <a:spcBef>
                <a:spcPts val="0"/>
              </a:spcBef>
              <a:spcAft>
                <a:spcPts val="0"/>
              </a:spcAft>
              <a:buClr>
                <a:srgbClr val="0B5394"/>
              </a:buClr>
              <a:buSzPts val="1500"/>
              <a:buFont typeface="Arial"/>
              <a:buChar char="●"/>
            </a:pPr>
            <a:r>
              <a:rPr lang="en-US" sz="1500" b="0" i="0" u="none" strike="noStrike" cap="none">
                <a:solidFill>
                  <a:srgbClr val="0B5394"/>
                </a:solidFill>
                <a:highlight>
                  <a:srgbClr val="F3F3F3"/>
                </a:highlight>
                <a:latin typeface="Arial"/>
                <a:ea typeface="Arial"/>
                <a:cs typeface="Arial"/>
                <a:sym typeface="Arial"/>
              </a:rPr>
              <a:t>Focus on value: Articulate the value proposition, emphasizing cost-effectiveness, quality</a:t>
            </a:r>
            <a:endParaRPr sz="1500" b="0" i="0" u="none" strike="noStrike" cap="none">
              <a:solidFill>
                <a:srgbClr val="0B5394"/>
              </a:solidFill>
              <a:highlight>
                <a:srgbClr val="F3F3F3"/>
              </a:highlight>
              <a:latin typeface="Arial"/>
              <a:ea typeface="Arial"/>
              <a:cs typeface="Arial"/>
              <a:sym typeface="Arial"/>
            </a:endParaRPr>
          </a:p>
          <a:p>
            <a:pPr marL="457200" marR="0" lvl="0" indent="0" algn="l" rtl="0">
              <a:lnSpc>
                <a:spcPct val="115000"/>
              </a:lnSpc>
              <a:spcBef>
                <a:spcPts val="1000"/>
              </a:spcBef>
              <a:spcAft>
                <a:spcPts val="0"/>
              </a:spcAft>
              <a:buClr>
                <a:srgbClr val="000000"/>
              </a:buClr>
              <a:buSzPts val="1200"/>
              <a:buFont typeface="Arial"/>
              <a:buNone/>
            </a:pPr>
            <a:endParaRPr sz="1200" b="0" i="0" u="none" strike="noStrike" cap="none">
              <a:solidFill>
                <a:schemeClr val="dk1"/>
              </a:solidFill>
              <a:highlight>
                <a:srgbClr val="F3F3F3"/>
              </a:highlight>
              <a:latin typeface="Arial"/>
              <a:ea typeface="Arial"/>
              <a:cs typeface="Arial"/>
              <a:sym typeface="Arial"/>
            </a:endParaRPr>
          </a:p>
          <a:p>
            <a:pPr marL="45720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highlight>
                <a:srgbClr val="F3F3F3"/>
              </a:highlight>
              <a:latin typeface="Arial"/>
              <a:ea typeface="Arial"/>
              <a:cs typeface="Arial"/>
              <a:sym typeface="Aria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07"/>
        <p:cNvGrpSpPr/>
        <p:nvPr/>
      </p:nvGrpSpPr>
      <p:grpSpPr>
        <a:xfrm>
          <a:off x="0" y="0"/>
          <a:ext cx="0" cy="0"/>
          <a:chOff x="0" y="0"/>
          <a:chExt cx="0" cy="0"/>
        </a:xfrm>
      </p:grpSpPr>
      <p:sp>
        <p:nvSpPr>
          <p:cNvPr id="208" name="Google Shape;208;p36"/>
          <p:cNvSpPr>
            <a:spLocks noGrp="1"/>
          </p:cNvSpPr>
          <p:nvPr>
            <p:ph type="title" idx="4294967295"/>
          </p:nvPr>
        </p:nvSpPr>
        <p:spPr>
          <a:xfrm>
            <a:off x="687450" y="143068"/>
            <a:ext cx="7769100" cy="688200"/>
          </a:xfrm>
          <a:prstGeom prst="rect">
            <a:avLst/>
          </a:prstGeom>
          <a:noFill/>
          <a:ln>
            <a:noFill/>
            <a:prstDash/>
          </a:ln>
          <a:effectLst/>
        </p:spPr>
        <p:txBody>
          <a:bodyPr rot="0" spcFirstLastPara="1" vertOverflow="overflow" horzOverflow="overflow" vert="horz" wrap="square" lIns="0" tIns="0" rIns="0" bIns="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1600"/>
              </a:spcBef>
              <a:spcAft>
                <a:spcPts val="1000"/>
              </a:spcAft>
              <a:buClr>
                <a:schemeClr val="dk1"/>
              </a:buClr>
              <a:buSzPts val="1100"/>
              <a:buFont typeface="Arial"/>
              <a:buNone/>
              <a:tabLst/>
              <a:defRPr/>
            </a:pPr>
            <a:r>
              <a:rPr kumimoji="0" lang="en-US" sz="3200" b="1" i="0" u="none" strike="noStrike" kern="0" cap="none" spc="0" normalizeH="0" baseline="0" noProof="0" dirty="0">
                <a:ln>
                  <a:noFill/>
                </a:ln>
                <a:solidFill>
                  <a:srgbClr val="0B5394"/>
                </a:solidFill>
                <a:effectLst/>
                <a:uLnTx/>
                <a:uFillTx/>
                <a:latin typeface="Arial"/>
                <a:ea typeface="Arial"/>
                <a:cs typeface="Arial"/>
                <a:sym typeface="Arial"/>
              </a:rPr>
              <a:t>RESOURCES</a:t>
            </a:r>
            <a:endParaRPr kumimoji="0" lang="en-US" sz="3200" b="0" i="0" u="none" strike="noStrike" kern="0" cap="none" spc="0" normalizeH="0" baseline="0" noProof="0" dirty="0">
              <a:ln>
                <a:noFill/>
              </a:ln>
              <a:solidFill>
                <a:srgbClr val="0B5394"/>
              </a:solidFill>
              <a:effectLst/>
              <a:uLnTx/>
              <a:uFillTx/>
              <a:latin typeface="Arial"/>
              <a:ea typeface="Arial"/>
              <a:cs typeface="Arial"/>
              <a:sym typeface="Arial"/>
            </a:endParaRPr>
          </a:p>
        </p:txBody>
      </p:sp>
      <p:sp>
        <p:nvSpPr>
          <p:cNvPr id="209" name="Google Shape;209;p36"/>
          <p:cNvSpPr/>
          <p:nvPr/>
        </p:nvSpPr>
        <p:spPr>
          <a:xfrm>
            <a:off x="73150" y="884830"/>
            <a:ext cx="8383500" cy="3572100"/>
          </a:xfrm>
          <a:prstGeom prst="rect">
            <a:avLst/>
          </a:prstGeom>
          <a:noFill/>
          <a:ln w="9525" cap="flat" cmpd="sng">
            <a:solidFill>
              <a:srgbClr val="000000"/>
            </a:solidFill>
            <a:prstDash val="solid"/>
            <a:round/>
            <a:headEnd type="none" w="sm" len="sm"/>
            <a:tailEnd type="none" w="sm" len="sm"/>
          </a:ln>
        </p:spPr>
        <p:txBody>
          <a:bodyPr spcFirstLastPara="1" wrap="square" lIns="91425" tIns="45700" rIns="91425" bIns="45700" anchor="t" anchorCtr="0">
            <a:noAutofit/>
          </a:bodyPr>
          <a:lstStyle/>
          <a:p>
            <a:pPr marL="457200" marR="0" lvl="0" indent="-361950" algn="l" rtl="0">
              <a:lnSpc>
                <a:spcPct val="100000"/>
              </a:lnSpc>
              <a:spcBef>
                <a:spcPts val="0"/>
              </a:spcBef>
              <a:spcAft>
                <a:spcPts val="0"/>
              </a:spcAft>
              <a:buClr>
                <a:srgbClr val="0B5394"/>
              </a:buClr>
              <a:buSzPts val="2100"/>
              <a:buFont typeface="Arial"/>
              <a:buChar char="●"/>
            </a:pPr>
            <a:r>
              <a:rPr lang="en-US" sz="2100" b="0" i="0" u="none" strike="noStrike" cap="none">
                <a:solidFill>
                  <a:srgbClr val="0B5394"/>
                </a:solidFill>
                <a:latin typeface="Arial"/>
                <a:ea typeface="Arial"/>
                <a:cs typeface="Arial"/>
                <a:sym typeface="Arial"/>
              </a:rPr>
              <a:t>Federal OSDBU Offices</a:t>
            </a:r>
            <a:endParaRPr sz="2100" b="0" i="0" u="none" strike="noStrike" cap="none">
              <a:solidFill>
                <a:srgbClr val="0B5394"/>
              </a:solidFill>
              <a:latin typeface="Arial"/>
              <a:ea typeface="Arial"/>
              <a:cs typeface="Arial"/>
              <a:sym typeface="Arial"/>
            </a:endParaRPr>
          </a:p>
          <a:p>
            <a:pPr marL="457200" marR="0" lvl="0" indent="-361950" algn="l" rtl="0">
              <a:lnSpc>
                <a:spcPct val="100000"/>
              </a:lnSpc>
              <a:spcBef>
                <a:spcPts val="0"/>
              </a:spcBef>
              <a:spcAft>
                <a:spcPts val="0"/>
              </a:spcAft>
              <a:buClr>
                <a:srgbClr val="0B5394"/>
              </a:buClr>
              <a:buSzPts val="2100"/>
              <a:buFont typeface="Arial"/>
              <a:buChar char="●"/>
            </a:pPr>
            <a:r>
              <a:rPr lang="en-US" sz="2100" b="0" i="0" u="none" strike="noStrike" cap="none">
                <a:solidFill>
                  <a:srgbClr val="0B5394"/>
                </a:solidFill>
                <a:latin typeface="Arial"/>
                <a:ea typeface="Arial"/>
                <a:cs typeface="Arial"/>
                <a:sym typeface="Arial"/>
              </a:rPr>
              <a:t>GSA.gov/events </a:t>
            </a:r>
            <a:endParaRPr sz="2100" b="0" i="0" u="none" strike="noStrike" cap="none">
              <a:solidFill>
                <a:srgbClr val="0B5394"/>
              </a:solidFill>
              <a:latin typeface="Arial"/>
              <a:ea typeface="Arial"/>
              <a:cs typeface="Arial"/>
              <a:sym typeface="Arial"/>
            </a:endParaRPr>
          </a:p>
          <a:p>
            <a:pPr marL="457200" marR="0" lvl="0" indent="-361950" algn="l" rtl="0">
              <a:lnSpc>
                <a:spcPct val="100000"/>
              </a:lnSpc>
              <a:spcBef>
                <a:spcPts val="0"/>
              </a:spcBef>
              <a:spcAft>
                <a:spcPts val="0"/>
              </a:spcAft>
              <a:buClr>
                <a:srgbClr val="0B5394"/>
              </a:buClr>
              <a:buSzPts val="2100"/>
              <a:buFont typeface="Arial"/>
              <a:buChar char="●"/>
            </a:pPr>
            <a:r>
              <a:rPr lang="en-US" sz="2100" b="0" i="0" u="none" strike="noStrike" cap="none">
                <a:solidFill>
                  <a:srgbClr val="0B5394"/>
                </a:solidFill>
                <a:latin typeface="Arial"/>
                <a:ea typeface="Arial"/>
                <a:cs typeface="Arial"/>
                <a:sym typeface="Arial"/>
              </a:rPr>
              <a:t>APEX Accelerators (Formerly PTAC’s)</a:t>
            </a:r>
            <a:endParaRPr sz="2100" b="0" i="0" u="none" strike="noStrike" cap="none">
              <a:solidFill>
                <a:srgbClr val="0B5394"/>
              </a:solidFill>
              <a:latin typeface="Arial"/>
              <a:ea typeface="Arial"/>
              <a:cs typeface="Arial"/>
              <a:sym typeface="Arial"/>
            </a:endParaRPr>
          </a:p>
          <a:p>
            <a:pPr marL="457200" marR="0" lvl="0" indent="-361950" algn="l" rtl="0">
              <a:lnSpc>
                <a:spcPct val="100000"/>
              </a:lnSpc>
              <a:spcBef>
                <a:spcPts val="0"/>
              </a:spcBef>
              <a:spcAft>
                <a:spcPts val="0"/>
              </a:spcAft>
              <a:buClr>
                <a:srgbClr val="0B5394"/>
              </a:buClr>
              <a:buSzPts val="2100"/>
              <a:buFont typeface="Arial"/>
              <a:buChar char="●"/>
            </a:pPr>
            <a:r>
              <a:rPr lang="en-US" sz="2100" b="0" i="0" u="none" strike="noStrike" cap="none">
                <a:solidFill>
                  <a:srgbClr val="0B5394"/>
                </a:solidFill>
                <a:latin typeface="Arial"/>
                <a:ea typeface="Arial"/>
                <a:cs typeface="Arial"/>
                <a:sym typeface="Arial"/>
              </a:rPr>
              <a:t>SBA </a:t>
            </a:r>
            <a:endParaRPr sz="2100" b="0" i="0" u="none" strike="noStrike" cap="none">
              <a:solidFill>
                <a:srgbClr val="0B5394"/>
              </a:solidFill>
              <a:latin typeface="Arial"/>
              <a:ea typeface="Arial"/>
              <a:cs typeface="Arial"/>
              <a:sym typeface="Arial"/>
            </a:endParaRPr>
          </a:p>
          <a:p>
            <a:pPr marL="457200" marR="0" lvl="0" indent="-361950" algn="l" rtl="0">
              <a:lnSpc>
                <a:spcPct val="100000"/>
              </a:lnSpc>
              <a:spcBef>
                <a:spcPts val="0"/>
              </a:spcBef>
              <a:spcAft>
                <a:spcPts val="0"/>
              </a:spcAft>
              <a:buClr>
                <a:srgbClr val="0B5394"/>
              </a:buClr>
              <a:buSzPts val="2100"/>
              <a:buFont typeface="Arial"/>
              <a:buChar char="●"/>
            </a:pPr>
            <a:r>
              <a:rPr lang="en-US" sz="2100" b="0" i="0" u="none" strike="noStrike" cap="none">
                <a:solidFill>
                  <a:srgbClr val="0B5394"/>
                </a:solidFill>
                <a:latin typeface="Arial"/>
                <a:ea typeface="Arial"/>
                <a:cs typeface="Arial"/>
                <a:sym typeface="Arial"/>
              </a:rPr>
              <a:t>Forecast of Contracting Opportunities</a:t>
            </a:r>
            <a:endParaRPr sz="2100" b="0" i="0" u="none" strike="noStrike" cap="none">
              <a:solidFill>
                <a:srgbClr val="0B5394"/>
              </a:solidFill>
              <a:latin typeface="Arial"/>
              <a:ea typeface="Arial"/>
              <a:cs typeface="Arial"/>
              <a:sym typeface="Arial"/>
            </a:endParaRPr>
          </a:p>
          <a:p>
            <a:pPr marL="457200" marR="0" lvl="0" indent="-361950" algn="l" rtl="0">
              <a:lnSpc>
                <a:spcPct val="100000"/>
              </a:lnSpc>
              <a:spcBef>
                <a:spcPts val="0"/>
              </a:spcBef>
              <a:spcAft>
                <a:spcPts val="0"/>
              </a:spcAft>
              <a:buClr>
                <a:srgbClr val="0B5394"/>
              </a:buClr>
              <a:buSzPts val="2100"/>
              <a:buFont typeface="Arial"/>
              <a:buChar char="●"/>
            </a:pPr>
            <a:r>
              <a:rPr lang="en-US" sz="2100" b="0" i="0" u="none" strike="noStrike" cap="none">
                <a:solidFill>
                  <a:srgbClr val="0B5394"/>
                </a:solidFill>
                <a:latin typeface="Arial"/>
                <a:ea typeface="Arial"/>
                <a:cs typeface="Arial"/>
                <a:sym typeface="Arial"/>
              </a:rPr>
              <a:t>eTools Listed Previously </a:t>
            </a:r>
            <a:endParaRPr sz="2100" b="0" i="0" u="none" strike="noStrike" cap="none">
              <a:solidFill>
                <a:srgbClr val="0B5394"/>
              </a:solidFill>
              <a:latin typeface="Arial"/>
              <a:ea typeface="Arial"/>
              <a:cs typeface="Arial"/>
              <a:sym typeface="Arial"/>
            </a:endParaRPr>
          </a:p>
          <a:p>
            <a:pPr marL="457200" marR="0" lvl="0" indent="0" algn="l" rtl="0">
              <a:lnSpc>
                <a:spcPct val="100000"/>
              </a:lnSpc>
              <a:spcBef>
                <a:spcPts val="0"/>
              </a:spcBef>
              <a:spcAft>
                <a:spcPts val="0"/>
              </a:spcAft>
              <a:buClr>
                <a:srgbClr val="000000"/>
              </a:buClr>
              <a:buSzPts val="2100"/>
              <a:buFont typeface="Arial"/>
              <a:buNone/>
            </a:pPr>
            <a:endParaRPr sz="2100" b="0" i="0" u="none" strike="noStrike" cap="none">
              <a:solidFill>
                <a:schemeClr val="dk1"/>
              </a:solidFill>
              <a:latin typeface="Arial"/>
              <a:ea typeface="Arial"/>
              <a:cs typeface="Arial"/>
              <a:sym typeface="Arial"/>
            </a:endParaRPr>
          </a:p>
          <a:p>
            <a:pPr marL="457200" marR="0" lvl="0" indent="0" algn="l" rtl="0">
              <a:lnSpc>
                <a:spcPct val="100000"/>
              </a:lnSpc>
              <a:spcBef>
                <a:spcPts val="0"/>
              </a:spcBef>
              <a:spcAft>
                <a:spcPts val="0"/>
              </a:spcAft>
              <a:buClr>
                <a:srgbClr val="000000"/>
              </a:buClr>
              <a:buSzPts val="2100"/>
              <a:buFont typeface="Arial"/>
              <a:buNone/>
            </a:pPr>
            <a:endParaRPr sz="2100" b="0" i="0" u="none" strike="noStrike" cap="none">
              <a:solidFill>
                <a:schemeClr val="dk1"/>
              </a:solidFill>
              <a:latin typeface="Arial"/>
              <a:ea typeface="Arial"/>
              <a:cs typeface="Arial"/>
              <a:sym typeface="Aria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13"/>
        <p:cNvGrpSpPr/>
        <p:nvPr/>
      </p:nvGrpSpPr>
      <p:grpSpPr>
        <a:xfrm>
          <a:off x="0" y="0"/>
          <a:ext cx="0" cy="0"/>
          <a:chOff x="0" y="0"/>
          <a:chExt cx="0" cy="0"/>
        </a:xfrm>
      </p:grpSpPr>
      <p:sp>
        <p:nvSpPr>
          <p:cNvPr id="214" name="Google Shape;214;p37"/>
          <p:cNvSpPr>
            <a:spLocks noGrp="1"/>
          </p:cNvSpPr>
          <p:nvPr>
            <p:ph type="title" idx="4294967295"/>
          </p:nvPr>
        </p:nvSpPr>
        <p:spPr>
          <a:xfrm>
            <a:off x="687450" y="143068"/>
            <a:ext cx="7769100" cy="688200"/>
          </a:xfrm>
          <a:prstGeom prst="rect">
            <a:avLst/>
          </a:prstGeom>
          <a:noFill/>
          <a:ln>
            <a:noFill/>
            <a:prstDash/>
          </a:ln>
          <a:effectLst/>
        </p:spPr>
        <p:txBody>
          <a:bodyPr rot="0" spcFirstLastPara="1" vertOverflow="overflow" horzOverflow="overflow" vert="horz" wrap="square" lIns="0" tIns="0" rIns="0" bIns="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1600"/>
              </a:spcBef>
              <a:spcAft>
                <a:spcPts val="1000"/>
              </a:spcAft>
              <a:buClr>
                <a:schemeClr val="dk1"/>
              </a:buClr>
              <a:buSzPts val="1100"/>
              <a:buFont typeface="Arial"/>
              <a:buNone/>
              <a:tabLst/>
              <a:defRPr/>
            </a:pPr>
            <a:r>
              <a:rPr kumimoji="0" lang="en-US" sz="3200" b="1" i="0" u="none" strike="noStrike" kern="0" cap="none" spc="0" normalizeH="0" baseline="0" noProof="0" dirty="0">
                <a:ln>
                  <a:noFill/>
                </a:ln>
                <a:solidFill>
                  <a:srgbClr val="0B5394"/>
                </a:solidFill>
                <a:effectLst/>
                <a:uLnTx/>
                <a:uFillTx/>
                <a:latin typeface="Arial"/>
                <a:ea typeface="Arial"/>
                <a:cs typeface="Arial"/>
                <a:sym typeface="Arial"/>
              </a:rPr>
              <a:t>Ways to Stay Informed </a:t>
            </a:r>
            <a:endParaRPr kumimoji="0" lang="en-US" sz="3200" b="0" i="0" u="none" strike="noStrike" kern="0" cap="none" spc="0" normalizeH="0" baseline="0" noProof="0" dirty="0">
              <a:ln>
                <a:noFill/>
              </a:ln>
              <a:solidFill>
                <a:srgbClr val="0B5394"/>
              </a:solidFill>
              <a:effectLst/>
              <a:uLnTx/>
              <a:uFillTx/>
              <a:latin typeface="Arial"/>
              <a:ea typeface="Arial"/>
              <a:cs typeface="Arial"/>
              <a:sym typeface="Arial"/>
            </a:endParaRPr>
          </a:p>
        </p:txBody>
      </p:sp>
      <p:sp>
        <p:nvSpPr>
          <p:cNvPr id="215" name="Google Shape;215;p37"/>
          <p:cNvSpPr/>
          <p:nvPr/>
        </p:nvSpPr>
        <p:spPr>
          <a:xfrm>
            <a:off x="73150" y="884830"/>
            <a:ext cx="8383500" cy="3572100"/>
          </a:xfrm>
          <a:prstGeom prst="rect">
            <a:avLst/>
          </a:prstGeom>
          <a:noFill/>
          <a:ln w="9525" cap="flat" cmpd="sng">
            <a:solidFill>
              <a:srgbClr val="000000"/>
            </a:solidFill>
            <a:prstDash val="solid"/>
            <a:round/>
            <a:headEnd type="none" w="sm" len="sm"/>
            <a:tailEnd type="none" w="sm" len="sm"/>
          </a:ln>
        </p:spPr>
        <p:txBody>
          <a:bodyPr spcFirstLastPara="1" wrap="square" lIns="91425" tIns="45700" rIns="91425" bIns="45700" anchor="t" anchorCtr="0">
            <a:noAutofit/>
          </a:bodyPr>
          <a:lstStyle/>
          <a:p>
            <a:pPr marL="457200" marR="0" lvl="0" indent="-361950" algn="l" rtl="0">
              <a:lnSpc>
                <a:spcPct val="100000"/>
              </a:lnSpc>
              <a:spcBef>
                <a:spcPts val="800"/>
              </a:spcBef>
              <a:spcAft>
                <a:spcPts val="0"/>
              </a:spcAft>
              <a:buClr>
                <a:srgbClr val="0B5394"/>
              </a:buClr>
              <a:buSzPts val="2100"/>
              <a:buFont typeface="Arial"/>
              <a:buChar char="●"/>
            </a:pPr>
            <a:r>
              <a:rPr lang="en-US" sz="2300" b="0" i="0" u="none" strike="noStrike" cap="none">
                <a:solidFill>
                  <a:srgbClr val="0B5394"/>
                </a:solidFill>
                <a:latin typeface="Arial"/>
                <a:ea typeface="Arial"/>
                <a:cs typeface="Arial"/>
                <a:sym typeface="Arial"/>
              </a:rPr>
              <a:t>Respond to Notices</a:t>
            </a:r>
            <a:endParaRPr sz="2300" b="0" i="0" u="none" strike="noStrike" cap="none">
              <a:solidFill>
                <a:srgbClr val="0B5394"/>
              </a:solidFill>
              <a:latin typeface="Arial"/>
              <a:ea typeface="Arial"/>
              <a:cs typeface="Arial"/>
              <a:sym typeface="Arial"/>
            </a:endParaRPr>
          </a:p>
          <a:p>
            <a:pPr marL="457200" marR="0" lvl="0" indent="-361950" algn="l" rtl="0">
              <a:lnSpc>
                <a:spcPct val="100000"/>
              </a:lnSpc>
              <a:spcBef>
                <a:spcPts val="0"/>
              </a:spcBef>
              <a:spcAft>
                <a:spcPts val="0"/>
              </a:spcAft>
              <a:buClr>
                <a:srgbClr val="0B5394"/>
              </a:buClr>
              <a:buSzPts val="2100"/>
              <a:buFont typeface="Arial"/>
              <a:buChar char="●"/>
            </a:pPr>
            <a:r>
              <a:rPr lang="en-US" sz="2300" b="0" i="0" u="none" strike="noStrike" cap="none">
                <a:solidFill>
                  <a:srgbClr val="0B5394"/>
                </a:solidFill>
                <a:latin typeface="Arial"/>
                <a:ea typeface="Arial"/>
                <a:cs typeface="Arial"/>
                <a:sym typeface="Arial"/>
              </a:rPr>
              <a:t>Respond to Surveys</a:t>
            </a:r>
            <a:endParaRPr sz="2300" b="0" i="0" u="none" strike="noStrike" cap="none">
              <a:solidFill>
                <a:srgbClr val="0B5394"/>
              </a:solidFill>
              <a:latin typeface="Arial"/>
              <a:ea typeface="Arial"/>
              <a:cs typeface="Arial"/>
              <a:sym typeface="Arial"/>
            </a:endParaRPr>
          </a:p>
          <a:p>
            <a:pPr marL="457200" marR="0" lvl="0" indent="-361950" algn="l" rtl="0">
              <a:lnSpc>
                <a:spcPct val="100000"/>
              </a:lnSpc>
              <a:spcBef>
                <a:spcPts val="0"/>
              </a:spcBef>
              <a:spcAft>
                <a:spcPts val="0"/>
              </a:spcAft>
              <a:buClr>
                <a:srgbClr val="0B5394"/>
              </a:buClr>
              <a:buSzPts val="2100"/>
              <a:buFont typeface="Arial"/>
              <a:buChar char="●"/>
            </a:pPr>
            <a:r>
              <a:rPr lang="en-US" sz="2100" b="0" i="0" u="none" strike="noStrike" cap="none">
                <a:solidFill>
                  <a:srgbClr val="0B5394"/>
                </a:solidFill>
                <a:latin typeface="Arial"/>
                <a:ea typeface="Arial"/>
                <a:cs typeface="Arial"/>
                <a:sym typeface="Arial"/>
              </a:rPr>
              <a:t>Participate in Focus Group</a:t>
            </a:r>
            <a:endParaRPr sz="2100" b="0" i="0" u="none" strike="noStrike" cap="none">
              <a:solidFill>
                <a:srgbClr val="0B5394"/>
              </a:solidFill>
              <a:latin typeface="Arial"/>
              <a:ea typeface="Arial"/>
              <a:cs typeface="Arial"/>
              <a:sym typeface="Arial"/>
            </a:endParaRPr>
          </a:p>
          <a:p>
            <a:pPr marL="457200" marR="0" lvl="0" indent="-361950" algn="l" rtl="0">
              <a:lnSpc>
                <a:spcPct val="100000"/>
              </a:lnSpc>
              <a:spcBef>
                <a:spcPts val="0"/>
              </a:spcBef>
              <a:spcAft>
                <a:spcPts val="0"/>
              </a:spcAft>
              <a:buClr>
                <a:srgbClr val="0B5394"/>
              </a:buClr>
              <a:buSzPts val="2100"/>
              <a:buFont typeface="Arial"/>
              <a:buChar char="●"/>
            </a:pPr>
            <a:r>
              <a:rPr lang="en-US" sz="2100" b="0" i="0" u="none" strike="noStrike" cap="none">
                <a:solidFill>
                  <a:srgbClr val="0B5394"/>
                </a:solidFill>
                <a:latin typeface="Arial"/>
                <a:ea typeface="Arial"/>
                <a:cs typeface="Arial"/>
                <a:sym typeface="Arial"/>
              </a:rPr>
              <a:t>Follow up as your Grow</a:t>
            </a:r>
            <a:endParaRPr sz="2100" b="0" i="0" u="none" strike="noStrike" cap="none">
              <a:solidFill>
                <a:srgbClr val="0B5394"/>
              </a:solidFill>
              <a:latin typeface="Arial"/>
              <a:ea typeface="Arial"/>
              <a:cs typeface="Arial"/>
              <a:sym typeface="Arial"/>
            </a:endParaRPr>
          </a:p>
          <a:p>
            <a:pPr marL="457200" marR="0" lvl="0" indent="-361950" algn="l" rtl="0">
              <a:lnSpc>
                <a:spcPct val="100000"/>
              </a:lnSpc>
              <a:spcBef>
                <a:spcPts val="0"/>
              </a:spcBef>
              <a:spcAft>
                <a:spcPts val="0"/>
              </a:spcAft>
              <a:buClr>
                <a:srgbClr val="0B5394"/>
              </a:buClr>
              <a:buSzPts val="2100"/>
              <a:buFont typeface="Arial"/>
              <a:buChar char="●"/>
            </a:pPr>
            <a:r>
              <a:rPr lang="en-US" sz="2100" b="0" i="0" u="none" strike="noStrike" cap="none">
                <a:solidFill>
                  <a:srgbClr val="0B5394"/>
                </a:solidFill>
                <a:latin typeface="Arial"/>
                <a:ea typeface="Arial"/>
                <a:cs typeface="Arial"/>
                <a:sym typeface="Arial"/>
              </a:rPr>
              <a:t>Join Industry Association</a:t>
            </a:r>
            <a:endParaRPr sz="2100" b="0" i="0" u="none" strike="noStrike" cap="none">
              <a:solidFill>
                <a:srgbClr val="0B5394"/>
              </a:solidFill>
              <a:latin typeface="Arial"/>
              <a:ea typeface="Arial"/>
              <a:cs typeface="Arial"/>
              <a:sym typeface="Arial"/>
            </a:endParaRPr>
          </a:p>
          <a:p>
            <a:pPr marL="457200" marR="0" lvl="0" indent="-361950" algn="l" rtl="0">
              <a:lnSpc>
                <a:spcPct val="100000"/>
              </a:lnSpc>
              <a:spcBef>
                <a:spcPts val="0"/>
              </a:spcBef>
              <a:spcAft>
                <a:spcPts val="0"/>
              </a:spcAft>
              <a:buClr>
                <a:srgbClr val="0B5394"/>
              </a:buClr>
              <a:buSzPts val="2100"/>
              <a:buFont typeface="Arial"/>
              <a:buChar char="●"/>
            </a:pPr>
            <a:r>
              <a:rPr lang="en-US" sz="2100" b="0" i="0" u="none" strike="noStrike" cap="none">
                <a:solidFill>
                  <a:srgbClr val="0B5394"/>
                </a:solidFill>
                <a:latin typeface="Arial"/>
                <a:ea typeface="Arial"/>
                <a:cs typeface="Arial"/>
                <a:sym typeface="Arial"/>
              </a:rPr>
              <a:t>Subscriptions Services</a:t>
            </a:r>
            <a:endParaRPr sz="2100" b="0" i="0" u="none" strike="noStrike" cap="none">
              <a:solidFill>
                <a:srgbClr val="0B5394"/>
              </a:solidFill>
              <a:latin typeface="Arial"/>
              <a:ea typeface="Arial"/>
              <a:cs typeface="Arial"/>
              <a:sym typeface="Arial"/>
            </a:endParaRPr>
          </a:p>
          <a:p>
            <a:pPr marL="457200" marR="0" lvl="0" indent="-361950" algn="l" rtl="0">
              <a:lnSpc>
                <a:spcPct val="100000"/>
              </a:lnSpc>
              <a:spcBef>
                <a:spcPts val="0"/>
              </a:spcBef>
              <a:spcAft>
                <a:spcPts val="0"/>
              </a:spcAft>
              <a:buClr>
                <a:srgbClr val="0B5394"/>
              </a:buClr>
              <a:buSzPts val="2100"/>
              <a:buFont typeface="Arial"/>
              <a:buChar char="●"/>
            </a:pPr>
            <a:r>
              <a:rPr lang="en-US" sz="2100" b="0" i="0" u="none" strike="noStrike" cap="none">
                <a:solidFill>
                  <a:srgbClr val="0B5394"/>
                </a:solidFill>
                <a:latin typeface="Arial"/>
                <a:ea typeface="Arial"/>
                <a:cs typeface="Arial"/>
                <a:sym typeface="Arial"/>
              </a:rPr>
              <a:t>Networking</a:t>
            </a:r>
            <a:endParaRPr sz="2100" b="0" i="0" u="none" strike="noStrike" cap="none">
              <a:solidFill>
                <a:srgbClr val="0B5394"/>
              </a:solidFill>
              <a:latin typeface="Arial"/>
              <a:ea typeface="Arial"/>
              <a:cs typeface="Arial"/>
              <a:sym typeface="Arial"/>
            </a:endParaRPr>
          </a:p>
          <a:p>
            <a:pPr marL="457200" marR="0" lvl="0" indent="-361950" algn="l" rtl="0">
              <a:lnSpc>
                <a:spcPct val="100000"/>
              </a:lnSpc>
              <a:spcBef>
                <a:spcPts val="0"/>
              </a:spcBef>
              <a:spcAft>
                <a:spcPts val="0"/>
              </a:spcAft>
              <a:buClr>
                <a:srgbClr val="0B5394"/>
              </a:buClr>
              <a:buSzPts val="2100"/>
              <a:buFont typeface="Arial"/>
              <a:buChar char="●"/>
            </a:pPr>
            <a:r>
              <a:rPr lang="en-US" sz="2100" b="0" i="0" u="none" strike="noStrike" cap="none">
                <a:solidFill>
                  <a:srgbClr val="0B5394"/>
                </a:solidFill>
                <a:latin typeface="Arial"/>
                <a:ea typeface="Arial"/>
                <a:cs typeface="Arial"/>
                <a:sym typeface="Arial"/>
              </a:rPr>
              <a:t>Social Media and Online Communities</a:t>
            </a:r>
            <a:endParaRPr sz="2100" b="0" i="0" u="none" strike="noStrike" cap="none">
              <a:solidFill>
                <a:srgbClr val="0B5394"/>
              </a:solidFill>
              <a:latin typeface="Arial"/>
              <a:ea typeface="Arial"/>
              <a:cs typeface="Arial"/>
              <a:sym typeface="Aria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19"/>
        <p:cNvGrpSpPr/>
        <p:nvPr/>
      </p:nvGrpSpPr>
      <p:grpSpPr>
        <a:xfrm>
          <a:off x="0" y="0"/>
          <a:ext cx="0" cy="0"/>
          <a:chOff x="0" y="0"/>
          <a:chExt cx="0" cy="0"/>
        </a:xfrm>
      </p:grpSpPr>
      <p:sp>
        <p:nvSpPr>
          <p:cNvPr id="221" name="Google Shape;221;p38"/>
          <p:cNvSpPr txBox="1">
            <a:spLocks noGrp="1"/>
          </p:cNvSpPr>
          <p:nvPr>
            <p:ph type="title" idx="4294967295"/>
          </p:nvPr>
        </p:nvSpPr>
        <p:spPr>
          <a:xfrm>
            <a:off x="685800" y="1371600"/>
            <a:ext cx="8001000" cy="1971900"/>
          </a:xfrm>
          <a:prstGeom prst="rect">
            <a:avLst/>
          </a:prstGeom>
          <a:noFill/>
          <a:ln>
            <a:noFill/>
            <a:prstDash/>
          </a:ln>
          <a:effectLst/>
        </p:spPr>
        <p:txBody>
          <a:bodyPr rot="0" spcFirstLastPara="1" vertOverflow="overflow" horzOverflow="overflow" vert="horz" wrap="square" lIns="91425" tIns="45700" rIns="91425" bIns="45700" numCol="1" spcCol="0" rtlCol="0" fromWordArt="0" anchor="t" anchorCtr="0" forceAA="0" compatLnSpc="1">
            <a:prstTxWarp prst="textNoShape">
              <a:avLst/>
            </a:prstTxWarp>
            <a:noAutofit/>
          </a:bodyPr>
          <a:lstStyle/>
          <a:p>
            <a:pPr marL="0" marR="0" lvl="0" indent="0" algn="ctr" defTabSz="914400" rtl="0" eaLnBrk="1" fontAlgn="auto" latinLnBrk="0" hangingPunct="1">
              <a:lnSpc>
                <a:spcPct val="100000"/>
              </a:lnSpc>
              <a:spcBef>
                <a:spcPts val="1600"/>
              </a:spcBef>
              <a:spcAft>
                <a:spcPts val="0"/>
              </a:spcAft>
              <a:buClr>
                <a:schemeClr val="dk1"/>
              </a:buClr>
              <a:buSzPts val="1100"/>
              <a:buFont typeface="Arial"/>
              <a:buNone/>
              <a:tabLst/>
              <a:defRPr/>
            </a:pPr>
            <a:r>
              <a:rPr kumimoji="0" lang="en-US" sz="5600" b="1" i="0" u="none" strike="noStrike" kern="0" cap="none" spc="0" normalizeH="0" baseline="0" noProof="0" dirty="0">
                <a:ln>
                  <a:noFill/>
                </a:ln>
                <a:solidFill>
                  <a:srgbClr val="0B5394"/>
                </a:solidFill>
                <a:effectLst/>
                <a:uLnTx/>
                <a:uFillTx/>
                <a:latin typeface="Arial"/>
                <a:ea typeface="Arial"/>
                <a:cs typeface="Arial"/>
                <a:sym typeface="Arial"/>
              </a:rPr>
              <a:t>Questions?</a:t>
            </a:r>
            <a:endParaRPr kumimoji="0" lang="en-US" sz="2200" b="0" i="0" u="none" strike="noStrike" kern="0" cap="none" spc="0" normalizeH="0" baseline="0" noProof="0" dirty="0">
              <a:ln>
                <a:noFill/>
              </a:ln>
              <a:solidFill>
                <a:srgbClr val="0B5394"/>
              </a:solidFill>
              <a:effectLst/>
              <a:uLnTx/>
              <a:uFillTx/>
              <a:latin typeface="Arial"/>
              <a:ea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kumimoji="0" lang="en-US" sz="2000" b="0" i="0" u="none" strike="noStrike" kern="0" cap="none" spc="0" normalizeH="0" baseline="0" noProof="0" dirty="0">
              <a:ln>
                <a:noFill/>
              </a:ln>
              <a:solidFill>
                <a:schemeClr val="dk1"/>
              </a:solidFill>
              <a:effectLst/>
              <a:uLnTx/>
              <a:uFillTx/>
              <a:latin typeface="Arial"/>
              <a:ea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kumimoji="0" lang="en-US" sz="2000" b="0" i="0" u="none" strike="noStrike" kern="0" cap="none" spc="0" normalizeH="0" baseline="0" noProof="0" dirty="0">
              <a:ln>
                <a:noFill/>
              </a:ln>
              <a:solidFill>
                <a:schemeClr val="dk1"/>
              </a:solidFill>
              <a:effectLst/>
              <a:uLnTx/>
              <a:uFillTx/>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Google Shape;80;p15"/>
          <p:cNvSpPr>
            <a:spLocks noGrp="1"/>
          </p:cNvSpPr>
          <p:nvPr>
            <p:ph type="title" idx="4294967295"/>
          </p:nvPr>
        </p:nvSpPr>
        <p:spPr>
          <a:xfrm>
            <a:off x="684225" y="251631"/>
            <a:ext cx="7769100" cy="444000"/>
          </a:xfrm>
          <a:prstGeom prst="rect">
            <a:avLst/>
          </a:prstGeom>
          <a:noFill/>
          <a:ln>
            <a:noFill/>
            <a:prstDash/>
          </a:ln>
          <a:effectLst/>
        </p:spPr>
        <p:txBody>
          <a:bodyPr rot="0" spcFirstLastPara="1" vertOverflow="overflow" horzOverflow="overflow" vert="horz" wrap="square" lIns="0" tIns="0" rIns="0" bIns="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r>
              <a:rPr kumimoji="0" lang="en-US" sz="3200" b="1" i="0" u="none" strike="noStrike" kern="0" cap="none" spc="0" normalizeH="0" baseline="0" noProof="0" dirty="0">
                <a:ln>
                  <a:noFill/>
                </a:ln>
                <a:solidFill>
                  <a:srgbClr val="0B5394"/>
                </a:solidFill>
                <a:effectLst/>
                <a:uLnTx/>
                <a:uFillTx/>
                <a:latin typeface="Arial"/>
                <a:ea typeface="Arial"/>
                <a:cs typeface="Arial"/>
                <a:sym typeface="Arial"/>
              </a:rPr>
              <a:t>Diversity, Equity and Inclusion: Now</a:t>
            </a:r>
            <a:endParaRPr kumimoji="0" lang="en-US" sz="3200" b="0" i="0" u="none" strike="noStrike" kern="0" cap="none" spc="0" normalizeH="0" baseline="0" noProof="0" dirty="0">
              <a:ln>
                <a:noFill/>
              </a:ln>
              <a:solidFill>
                <a:srgbClr val="0B5394"/>
              </a:solidFill>
              <a:effectLst/>
              <a:uLnTx/>
              <a:uFillTx/>
              <a:latin typeface="Arial"/>
              <a:ea typeface="Arial"/>
              <a:cs typeface="Arial"/>
              <a:sym typeface="Arial"/>
            </a:endParaRPr>
          </a:p>
        </p:txBody>
      </p:sp>
      <p:sp>
        <p:nvSpPr>
          <p:cNvPr id="81" name="Google Shape;81;p15"/>
          <p:cNvSpPr/>
          <p:nvPr/>
        </p:nvSpPr>
        <p:spPr>
          <a:xfrm>
            <a:off x="166300" y="921357"/>
            <a:ext cx="8394300" cy="3615300"/>
          </a:xfrm>
          <a:prstGeom prst="rect">
            <a:avLst/>
          </a:prstGeom>
          <a:noFill/>
          <a:ln>
            <a:noFill/>
          </a:ln>
        </p:spPr>
        <p:txBody>
          <a:bodyPr spcFirstLastPara="1" wrap="square" lIns="91425" tIns="45700" rIns="91425" bIns="45700" anchor="t" anchorCtr="0">
            <a:noAutofit/>
          </a:bodyPr>
          <a:lstStyle/>
          <a:p>
            <a:pPr marL="457200" marR="0" lvl="0" indent="-330200" algn="l" rtl="0">
              <a:lnSpc>
                <a:spcPct val="100000"/>
              </a:lnSpc>
              <a:spcBef>
                <a:spcPts val="0"/>
              </a:spcBef>
              <a:spcAft>
                <a:spcPts val="0"/>
              </a:spcAft>
              <a:buClr>
                <a:srgbClr val="0B5394"/>
              </a:buClr>
              <a:buSzPts val="1600"/>
              <a:buFont typeface="Arial"/>
              <a:buChar char="•"/>
            </a:pPr>
            <a:r>
              <a:rPr lang="en-US" sz="1600" b="0" i="0" u="none" strike="noStrike" cap="none">
                <a:solidFill>
                  <a:srgbClr val="0B5394"/>
                </a:solidFill>
                <a:latin typeface="Arial"/>
                <a:ea typeface="Arial"/>
                <a:cs typeface="Arial"/>
                <a:sym typeface="Arial"/>
              </a:rPr>
              <a:t>Executive Order 13895, </a:t>
            </a:r>
            <a:r>
              <a:rPr lang="en-US" sz="1600" b="1" i="1" u="none" strike="noStrike" cap="none">
                <a:solidFill>
                  <a:srgbClr val="0B5394"/>
                </a:solidFill>
                <a:latin typeface="Arial"/>
                <a:ea typeface="Arial"/>
                <a:cs typeface="Arial"/>
                <a:sym typeface="Arial"/>
              </a:rPr>
              <a:t>Advancing Racial Equity and Support for Underserved Communities through the Federal Government</a:t>
            </a:r>
            <a:r>
              <a:rPr lang="en-US" sz="1600" b="0" i="0" u="none" strike="noStrike" cap="none">
                <a:solidFill>
                  <a:srgbClr val="0B5394"/>
                </a:solidFill>
                <a:latin typeface="Arial"/>
                <a:ea typeface="Arial"/>
                <a:cs typeface="Arial"/>
                <a:sym typeface="Arial"/>
              </a:rPr>
              <a:t> January 2021</a:t>
            </a:r>
            <a:endParaRPr sz="1600" b="0" i="1" u="none" strike="noStrike" cap="none">
              <a:solidFill>
                <a:srgbClr val="0B5394"/>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600"/>
              <a:buFont typeface="Arial"/>
              <a:buNone/>
            </a:pPr>
            <a:endParaRPr sz="1600" b="1" i="0" u="none" strike="noStrike" cap="none">
              <a:solidFill>
                <a:srgbClr val="0B5394"/>
              </a:solidFill>
              <a:latin typeface="Arial"/>
              <a:ea typeface="Arial"/>
              <a:cs typeface="Arial"/>
              <a:sym typeface="Arial"/>
            </a:endParaRPr>
          </a:p>
          <a:p>
            <a:pPr marL="457200" marR="0" lvl="0" indent="-330200" algn="l" rtl="0">
              <a:lnSpc>
                <a:spcPct val="100000"/>
              </a:lnSpc>
              <a:spcBef>
                <a:spcPts val="0"/>
              </a:spcBef>
              <a:spcAft>
                <a:spcPts val="0"/>
              </a:spcAft>
              <a:buClr>
                <a:srgbClr val="0B5394"/>
              </a:buClr>
              <a:buSzPts val="1600"/>
              <a:buFont typeface="Arial"/>
              <a:buChar char="•"/>
            </a:pPr>
            <a:r>
              <a:rPr lang="en-US" sz="1600" b="1" i="0" u="none" strike="noStrike" cap="none">
                <a:solidFill>
                  <a:srgbClr val="0B5394"/>
                </a:solidFill>
                <a:latin typeface="Arial"/>
                <a:ea typeface="Arial"/>
                <a:cs typeface="Arial"/>
                <a:sym typeface="Arial"/>
              </a:rPr>
              <a:t>2021, December</a:t>
            </a:r>
            <a:r>
              <a:rPr lang="en-US" sz="1600" b="0" i="0" u="none" strike="noStrike" cap="none">
                <a:solidFill>
                  <a:srgbClr val="0B5394"/>
                </a:solidFill>
                <a:latin typeface="Arial"/>
                <a:ea typeface="Arial"/>
                <a:cs typeface="Arial"/>
                <a:sym typeface="Arial"/>
              </a:rPr>
              <a:t>: OMB Memorandum M-22-03, </a:t>
            </a:r>
            <a:r>
              <a:rPr lang="en-US" sz="1600" b="0" i="1" u="none" strike="noStrike" cap="none">
                <a:solidFill>
                  <a:srgbClr val="0B5394"/>
                </a:solidFill>
                <a:latin typeface="Arial"/>
                <a:ea typeface="Arial"/>
                <a:cs typeface="Arial"/>
                <a:sym typeface="Arial"/>
              </a:rPr>
              <a:t>Advancing Equity in Federal Procurement</a:t>
            </a:r>
            <a:endParaRPr sz="1600" b="0" i="1" u="none" strike="noStrike" cap="none">
              <a:solidFill>
                <a:srgbClr val="0B5394"/>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600"/>
              <a:buFont typeface="Arial"/>
              <a:buNone/>
            </a:pPr>
            <a:endParaRPr sz="1600" b="1" i="0" u="none" strike="noStrike" cap="none">
              <a:solidFill>
                <a:srgbClr val="0B5394"/>
              </a:solidFill>
              <a:latin typeface="Arial"/>
              <a:ea typeface="Arial"/>
              <a:cs typeface="Arial"/>
              <a:sym typeface="Arial"/>
            </a:endParaRPr>
          </a:p>
          <a:p>
            <a:pPr marL="457200" marR="0" lvl="0" indent="-330200" algn="l" rtl="0">
              <a:lnSpc>
                <a:spcPct val="100000"/>
              </a:lnSpc>
              <a:spcBef>
                <a:spcPts val="0"/>
              </a:spcBef>
              <a:spcAft>
                <a:spcPts val="0"/>
              </a:spcAft>
              <a:buClr>
                <a:srgbClr val="0B5394"/>
              </a:buClr>
              <a:buSzPts val="1600"/>
              <a:buFont typeface="Arial"/>
              <a:buChar char="•"/>
            </a:pPr>
            <a:r>
              <a:rPr lang="en-US" sz="1600" b="1" i="0" u="none" strike="noStrike" cap="none">
                <a:solidFill>
                  <a:srgbClr val="0B5394"/>
                </a:solidFill>
                <a:latin typeface="Arial"/>
                <a:ea typeface="Arial"/>
                <a:cs typeface="Arial"/>
                <a:sym typeface="Arial"/>
              </a:rPr>
              <a:t>2022, June:</a:t>
            </a:r>
            <a:r>
              <a:rPr lang="en-US" sz="1600" b="0" i="0" u="none" strike="noStrike" cap="none">
                <a:solidFill>
                  <a:srgbClr val="0B5394"/>
                </a:solidFill>
                <a:latin typeface="Arial"/>
                <a:ea typeface="Arial"/>
                <a:cs typeface="Arial"/>
                <a:sym typeface="Arial"/>
              </a:rPr>
              <a:t> OMB Memorandum, </a:t>
            </a:r>
            <a:r>
              <a:rPr lang="en-US" sz="1600" b="0" i="1" u="none" strike="noStrike" cap="none">
                <a:solidFill>
                  <a:srgbClr val="0B5394"/>
                </a:solidFill>
                <a:latin typeface="Arial"/>
                <a:ea typeface="Arial"/>
                <a:cs typeface="Arial"/>
                <a:sym typeface="Arial"/>
              </a:rPr>
              <a:t>Strategies for Meeting and Exceeding the Small Disadvantaged Business Goal for Fiscal Year 2022</a:t>
            </a:r>
            <a:endParaRPr sz="1600" b="0" i="1" u="none" strike="noStrike" cap="none">
              <a:solidFill>
                <a:srgbClr val="0B5394"/>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600"/>
              <a:buFont typeface="Arial"/>
              <a:buNone/>
            </a:pPr>
            <a:endParaRPr sz="1600" b="1" i="0" u="none" strike="noStrike" cap="none">
              <a:solidFill>
                <a:srgbClr val="0B5394"/>
              </a:solidFill>
              <a:latin typeface="Arial"/>
              <a:ea typeface="Arial"/>
              <a:cs typeface="Arial"/>
              <a:sym typeface="Arial"/>
            </a:endParaRPr>
          </a:p>
          <a:p>
            <a:pPr marL="457200" marR="0" lvl="0" indent="-330200" algn="l" rtl="0">
              <a:lnSpc>
                <a:spcPct val="100000"/>
              </a:lnSpc>
              <a:spcBef>
                <a:spcPts val="0"/>
              </a:spcBef>
              <a:spcAft>
                <a:spcPts val="0"/>
              </a:spcAft>
              <a:buClr>
                <a:srgbClr val="0B5394"/>
              </a:buClr>
              <a:buSzPts val="1600"/>
              <a:buFont typeface="Arial"/>
              <a:buChar char="•"/>
            </a:pPr>
            <a:r>
              <a:rPr lang="en-US" sz="1600" b="1" i="0" u="none" strike="noStrike" cap="none">
                <a:solidFill>
                  <a:srgbClr val="0B5394"/>
                </a:solidFill>
                <a:latin typeface="Arial"/>
                <a:ea typeface="Arial"/>
                <a:cs typeface="Arial"/>
                <a:sym typeface="Arial"/>
              </a:rPr>
              <a:t>2022, October:</a:t>
            </a:r>
            <a:r>
              <a:rPr lang="en-US" sz="1600" b="0" i="0" u="none" strike="noStrike" cap="none">
                <a:solidFill>
                  <a:srgbClr val="0B5394"/>
                </a:solidFill>
                <a:latin typeface="Arial"/>
                <a:ea typeface="Arial"/>
                <a:cs typeface="Arial"/>
                <a:sym typeface="Arial"/>
              </a:rPr>
              <a:t> OMB Memorandum M-23-01, </a:t>
            </a:r>
            <a:r>
              <a:rPr lang="en-US" sz="1600" b="0" i="1" u="none" strike="noStrike" cap="none">
                <a:solidFill>
                  <a:srgbClr val="0B5394"/>
                </a:solidFill>
                <a:latin typeface="Arial"/>
                <a:ea typeface="Arial"/>
                <a:cs typeface="Arial"/>
                <a:sym typeface="Arial"/>
              </a:rPr>
              <a:t>Increasing the Share of Contract Dollars Awarded to Small Disadvantaged Businesses</a:t>
            </a:r>
            <a:endParaRPr sz="1600" b="0" i="1" u="none" strike="noStrike" cap="none">
              <a:solidFill>
                <a:srgbClr val="0B5394"/>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600"/>
              <a:buFont typeface="Arial"/>
              <a:buNone/>
            </a:pPr>
            <a:endParaRPr sz="1600" b="1" i="0" u="none" strike="noStrike" cap="none">
              <a:solidFill>
                <a:srgbClr val="0B5394"/>
              </a:solidFill>
              <a:latin typeface="Arial"/>
              <a:ea typeface="Arial"/>
              <a:cs typeface="Arial"/>
              <a:sym typeface="Arial"/>
            </a:endParaRPr>
          </a:p>
          <a:p>
            <a:pPr marL="457200" marR="0" lvl="0" indent="-330200" algn="l" rtl="0">
              <a:lnSpc>
                <a:spcPct val="100000"/>
              </a:lnSpc>
              <a:spcBef>
                <a:spcPts val="0"/>
              </a:spcBef>
              <a:spcAft>
                <a:spcPts val="0"/>
              </a:spcAft>
              <a:buClr>
                <a:srgbClr val="0B5394"/>
              </a:buClr>
              <a:buSzPts val="1600"/>
              <a:buFont typeface="Arial"/>
              <a:buChar char="•"/>
            </a:pPr>
            <a:r>
              <a:rPr lang="en-US" sz="1600" b="1" i="0" u="none" strike="noStrike" cap="none">
                <a:solidFill>
                  <a:srgbClr val="0B5394"/>
                </a:solidFill>
                <a:latin typeface="Arial"/>
                <a:ea typeface="Arial"/>
                <a:cs typeface="Arial"/>
                <a:sym typeface="Arial"/>
              </a:rPr>
              <a:t>2023, February:</a:t>
            </a:r>
            <a:r>
              <a:rPr lang="en-US" sz="1600" b="0" i="0" u="none" strike="noStrike" cap="none">
                <a:solidFill>
                  <a:srgbClr val="0B5394"/>
                </a:solidFill>
                <a:latin typeface="Arial"/>
                <a:ea typeface="Arial"/>
                <a:cs typeface="Arial"/>
                <a:sym typeface="Arial"/>
              </a:rPr>
              <a:t> OMB Memorandum M-23-11, </a:t>
            </a:r>
            <a:r>
              <a:rPr lang="en-US" sz="1600" b="0" i="1" u="none" strike="noStrike" cap="none">
                <a:solidFill>
                  <a:srgbClr val="0B5394"/>
                </a:solidFill>
                <a:latin typeface="Arial"/>
                <a:ea typeface="Arial"/>
                <a:cs typeface="Arial"/>
                <a:sym typeface="Arial"/>
              </a:rPr>
              <a:t>Creating a More Diverse and Resilient Federal Marketplace through Increased Participation of New and Recent Entrants</a:t>
            </a:r>
            <a:endParaRPr sz="1600" b="0" i="1" u="none" strike="noStrike" cap="none">
              <a:solidFill>
                <a:srgbClr val="0B5394"/>
              </a:solidFill>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6"/>
          <p:cNvSpPr>
            <a:spLocks noGrp="1"/>
          </p:cNvSpPr>
          <p:nvPr>
            <p:ph type="title" idx="4294967295"/>
          </p:nvPr>
        </p:nvSpPr>
        <p:spPr>
          <a:xfrm>
            <a:off x="687450" y="199283"/>
            <a:ext cx="7769100" cy="1029000"/>
          </a:xfrm>
          <a:prstGeom prst="rect">
            <a:avLst/>
          </a:prstGeom>
          <a:noFill/>
          <a:ln>
            <a:noFill/>
            <a:prstDash/>
          </a:ln>
          <a:effectLst/>
        </p:spPr>
        <p:txBody>
          <a:bodyPr rot="0" spcFirstLastPara="1" vertOverflow="overflow" horzOverflow="overflow" vert="horz" wrap="square" lIns="0" tIns="0" rIns="0" bIns="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1600"/>
              </a:spcBef>
              <a:spcAft>
                <a:spcPts val="0"/>
              </a:spcAft>
              <a:buClr>
                <a:srgbClr val="000000"/>
              </a:buClr>
              <a:buSzPts val="1100"/>
              <a:buFont typeface="Arial"/>
              <a:buNone/>
              <a:tabLst/>
              <a:defRPr/>
            </a:pPr>
            <a:r>
              <a:rPr kumimoji="0" lang="en-US" sz="3200" b="1" i="0" u="none" strike="noStrike" kern="0" cap="none" spc="0" normalizeH="0" baseline="0" noProof="0" dirty="0">
                <a:ln>
                  <a:noFill/>
                </a:ln>
                <a:solidFill>
                  <a:srgbClr val="0B5394"/>
                </a:solidFill>
                <a:effectLst/>
                <a:uLnTx/>
                <a:uFillTx/>
                <a:latin typeface="Arial"/>
                <a:ea typeface="Arial"/>
                <a:cs typeface="Arial"/>
                <a:sym typeface="Arial"/>
              </a:rPr>
              <a:t>GSA Equity Vision  </a:t>
            </a:r>
          </a:p>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kumimoji="0" lang="en-US" sz="1900" b="0" i="0" u="none" strike="noStrike" kern="0" cap="none" spc="0" normalizeH="0" baseline="0" noProof="0" dirty="0">
              <a:ln>
                <a:noFill/>
              </a:ln>
              <a:solidFill>
                <a:schemeClr val="dk1"/>
              </a:solidFill>
              <a:effectLst/>
              <a:uLnTx/>
              <a:uFillTx/>
              <a:latin typeface="Arial"/>
              <a:ea typeface="Arial"/>
              <a:cs typeface="Arial"/>
              <a:sym typeface="Arial"/>
            </a:endParaRPr>
          </a:p>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r>
              <a:rPr kumimoji="0" lang="en-US" sz="1900" b="0" i="0" u="none" strike="noStrike" kern="0" cap="none" spc="0" normalizeH="0" baseline="0" noProof="0" dirty="0">
                <a:ln>
                  <a:noFill/>
                </a:ln>
                <a:solidFill>
                  <a:srgbClr val="0B5394"/>
                </a:solidFill>
                <a:effectLst/>
                <a:uLnTx/>
                <a:uFillTx/>
                <a:latin typeface="Arial"/>
                <a:ea typeface="Arial"/>
                <a:cs typeface="Arial"/>
                <a:sym typeface="Arial"/>
              </a:rPr>
              <a:t>Advancing Equity and Supplier Diversity in Federal Procurement for Socioeconomic Small Business (SESB’s) </a:t>
            </a:r>
            <a:endParaRPr kumimoji="0" lang="en-US" sz="3000" b="0" i="0" u="none" strike="noStrike" kern="0" cap="none" spc="0" normalizeH="0" baseline="0" noProof="0" dirty="0">
              <a:ln>
                <a:noFill/>
              </a:ln>
              <a:solidFill>
                <a:srgbClr val="0B5394"/>
              </a:solidFill>
              <a:effectLst/>
              <a:uLnTx/>
              <a:uFillTx/>
              <a:latin typeface="Arial"/>
              <a:ea typeface="Arial"/>
              <a:cs typeface="Arial"/>
              <a:sym typeface="Arial"/>
            </a:endParaRPr>
          </a:p>
        </p:txBody>
      </p:sp>
      <p:sp>
        <p:nvSpPr>
          <p:cNvPr id="87" name="Google Shape;87;p16"/>
          <p:cNvSpPr/>
          <p:nvPr/>
        </p:nvSpPr>
        <p:spPr>
          <a:xfrm>
            <a:off x="685788" y="1363465"/>
            <a:ext cx="7772400" cy="3086100"/>
          </a:xfrm>
          <a:prstGeom prst="rect">
            <a:avLst/>
          </a:prstGeom>
          <a:noFill/>
          <a:ln>
            <a:noFill/>
          </a:ln>
        </p:spPr>
        <p:txBody>
          <a:bodyPr spcFirstLastPara="1" wrap="square" lIns="91425" tIns="45700" rIns="91425" bIns="45700" anchor="t" anchorCtr="0">
            <a:noAutofit/>
          </a:bodyPr>
          <a:lstStyle/>
          <a:p>
            <a:pPr marL="457200" marR="0" lvl="0" indent="-355600" algn="l" rtl="0">
              <a:lnSpc>
                <a:spcPct val="115000"/>
              </a:lnSpc>
              <a:spcBef>
                <a:spcPts val="0"/>
              </a:spcBef>
              <a:spcAft>
                <a:spcPts val="0"/>
              </a:spcAft>
              <a:buClr>
                <a:srgbClr val="0B5394"/>
              </a:buClr>
              <a:buSzPts val="2000"/>
              <a:buFont typeface="Roboto"/>
              <a:buChar char="●"/>
            </a:pPr>
            <a:r>
              <a:rPr lang="en-US" sz="2000" b="0" i="0" u="none" strike="noStrike" cap="none">
                <a:solidFill>
                  <a:srgbClr val="0B5394"/>
                </a:solidFill>
                <a:latin typeface="Roboto"/>
                <a:ea typeface="Roboto"/>
                <a:cs typeface="Roboto"/>
                <a:sym typeface="Roboto"/>
              </a:rPr>
              <a:t>Establish new GWAC’s to increase SESB representation</a:t>
            </a:r>
            <a:endParaRPr sz="2000" b="0" i="0" u="none" strike="noStrike" cap="none">
              <a:solidFill>
                <a:srgbClr val="0B5394"/>
              </a:solidFill>
              <a:latin typeface="Roboto"/>
              <a:ea typeface="Roboto"/>
              <a:cs typeface="Roboto"/>
              <a:sym typeface="Roboto"/>
            </a:endParaRPr>
          </a:p>
          <a:p>
            <a:pPr marL="457200" marR="0" lvl="0" indent="-355600" algn="l" rtl="0">
              <a:lnSpc>
                <a:spcPct val="160000"/>
              </a:lnSpc>
              <a:spcBef>
                <a:spcPts val="0"/>
              </a:spcBef>
              <a:spcAft>
                <a:spcPts val="0"/>
              </a:spcAft>
              <a:buClr>
                <a:srgbClr val="0B5394"/>
              </a:buClr>
              <a:buSzPts val="2000"/>
              <a:buFont typeface="Roboto"/>
              <a:buChar char="●"/>
            </a:pPr>
            <a:r>
              <a:rPr lang="en-US" sz="2000" b="0" i="0" u="none" strike="noStrike" cap="none">
                <a:solidFill>
                  <a:srgbClr val="0B5394"/>
                </a:solidFill>
                <a:latin typeface="Roboto"/>
                <a:ea typeface="Roboto"/>
                <a:cs typeface="Roboto"/>
                <a:sym typeface="Roboto"/>
              </a:rPr>
              <a:t>Enhance access to opportunities for SESB’s to participate on the Multiple Award Schedule contract vehicle</a:t>
            </a:r>
            <a:endParaRPr sz="2000" b="0" i="0" u="none" strike="noStrike" cap="none">
              <a:solidFill>
                <a:srgbClr val="0B5394"/>
              </a:solidFill>
              <a:latin typeface="Roboto"/>
              <a:ea typeface="Roboto"/>
              <a:cs typeface="Roboto"/>
              <a:sym typeface="Roboto"/>
            </a:endParaRPr>
          </a:p>
          <a:p>
            <a:pPr marL="457200" marR="0" lvl="0" indent="-355600" algn="l" rtl="0">
              <a:lnSpc>
                <a:spcPct val="160000"/>
              </a:lnSpc>
              <a:spcBef>
                <a:spcPts val="0"/>
              </a:spcBef>
              <a:spcAft>
                <a:spcPts val="0"/>
              </a:spcAft>
              <a:buClr>
                <a:srgbClr val="0B5394"/>
              </a:buClr>
              <a:buSzPts val="2000"/>
              <a:buFont typeface="Roboto"/>
              <a:buChar char="●"/>
            </a:pPr>
            <a:r>
              <a:rPr lang="en-US" sz="2000" b="0" i="0" u="none" strike="noStrike" cap="none">
                <a:solidFill>
                  <a:srgbClr val="0B5394"/>
                </a:solidFill>
                <a:latin typeface="Roboto"/>
                <a:ea typeface="Roboto"/>
                <a:cs typeface="Roboto"/>
                <a:sym typeface="Roboto"/>
              </a:rPr>
              <a:t>Post Award Support and Resources </a:t>
            </a:r>
            <a:endParaRPr sz="2000" b="0" i="0" u="none" strike="noStrike" cap="none">
              <a:solidFill>
                <a:srgbClr val="0B5394"/>
              </a:solidFill>
              <a:latin typeface="Roboto"/>
              <a:ea typeface="Roboto"/>
              <a:cs typeface="Roboto"/>
              <a:sym typeface="Roboto"/>
            </a:endParaRPr>
          </a:p>
          <a:p>
            <a:pPr marL="457200" marR="0" lvl="0" indent="-355600" algn="l" rtl="0">
              <a:lnSpc>
                <a:spcPct val="160000"/>
              </a:lnSpc>
              <a:spcBef>
                <a:spcPts val="0"/>
              </a:spcBef>
              <a:spcAft>
                <a:spcPts val="0"/>
              </a:spcAft>
              <a:buClr>
                <a:srgbClr val="0B5394"/>
              </a:buClr>
              <a:buSzPts val="2000"/>
              <a:buFont typeface="Roboto"/>
              <a:buChar char="●"/>
            </a:pPr>
            <a:r>
              <a:rPr lang="en-US" sz="2000" b="0" i="0" u="none" strike="noStrike" cap="none">
                <a:solidFill>
                  <a:srgbClr val="0B5394"/>
                </a:solidFill>
                <a:latin typeface="Roboto"/>
                <a:ea typeface="Roboto"/>
                <a:cs typeface="Roboto"/>
                <a:sym typeface="Roboto"/>
              </a:rPr>
              <a:t>Enhance supplier diversity and vendor education</a:t>
            </a:r>
            <a:endParaRPr sz="2000" b="0" i="0" u="none" strike="noStrike" cap="none">
              <a:solidFill>
                <a:srgbClr val="0B5394"/>
              </a:solidFill>
              <a:latin typeface="Roboto"/>
              <a:ea typeface="Roboto"/>
              <a:cs typeface="Roboto"/>
              <a:sym typeface="Roboto"/>
            </a:endParaRPr>
          </a:p>
          <a:p>
            <a:pPr marL="457200" marR="0" lvl="0" indent="-355600" algn="l" rtl="0">
              <a:lnSpc>
                <a:spcPct val="160000"/>
              </a:lnSpc>
              <a:spcBef>
                <a:spcPts val="0"/>
              </a:spcBef>
              <a:spcAft>
                <a:spcPts val="0"/>
              </a:spcAft>
              <a:buClr>
                <a:srgbClr val="0B5394"/>
              </a:buClr>
              <a:buSzPts val="2000"/>
              <a:buFont typeface="Roboto"/>
              <a:buChar char="●"/>
            </a:pPr>
            <a:r>
              <a:rPr lang="en-US" sz="2000" b="0" i="0" u="none" strike="noStrike" cap="none">
                <a:solidFill>
                  <a:srgbClr val="0B5394"/>
                </a:solidFill>
                <a:latin typeface="Roboto"/>
                <a:ea typeface="Roboto"/>
                <a:cs typeface="Roboto"/>
                <a:sym typeface="Roboto"/>
              </a:rPr>
              <a:t>Expand Forecast Tool</a:t>
            </a:r>
            <a:endParaRPr sz="2000" b="0" i="0" u="none" strike="noStrike" cap="none">
              <a:solidFill>
                <a:srgbClr val="0B5394"/>
              </a:solidFill>
              <a:latin typeface="Roboto"/>
              <a:ea typeface="Roboto"/>
              <a:cs typeface="Roboto"/>
              <a:sym typeface="Roboto"/>
            </a:endParaRPr>
          </a:p>
          <a:p>
            <a:pPr marL="457200" marR="0" lvl="0" indent="-355600" algn="l" rtl="0">
              <a:lnSpc>
                <a:spcPct val="160000"/>
              </a:lnSpc>
              <a:spcBef>
                <a:spcPts val="0"/>
              </a:spcBef>
              <a:spcAft>
                <a:spcPts val="0"/>
              </a:spcAft>
              <a:buClr>
                <a:srgbClr val="0B5394"/>
              </a:buClr>
              <a:buSzPts val="2000"/>
              <a:buFont typeface="Roboto"/>
              <a:buChar char="●"/>
            </a:pPr>
            <a:r>
              <a:rPr lang="en-US" sz="2000" b="0" i="0" u="none" strike="noStrike" cap="none">
                <a:solidFill>
                  <a:srgbClr val="0B5394"/>
                </a:solidFill>
                <a:latin typeface="Roboto"/>
                <a:ea typeface="Roboto"/>
                <a:cs typeface="Roboto"/>
                <a:sym typeface="Roboto"/>
              </a:rPr>
              <a:t>Educating the Acquisition Workforce </a:t>
            </a:r>
            <a:endParaRPr sz="2000" b="0" i="0" u="none" strike="noStrike" cap="none">
              <a:solidFill>
                <a:srgbClr val="0B5394"/>
              </a:solidFill>
              <a:latin typeface="Roboto"/>
              <a:ea typeface="Roboto"/>
              <a:cs typeface="Roboto"/>
              <a:sym typeface="Roboto"/>
            </a:endParaRPr>
          </a:p>
          <a:p>
            <a:pPr marL="0" marR="0" lvl="0" indent="0" algn="l" rtl="0">
              <a:lnSpc>
                <a:spcPct val="100000"/>
              </a:lnSpc>
              <a:spcBef>
                <a:spcPts val="1600"/>
              </a:spcBef>
              <a:spcAft>
                <a:spcPts val="0"/>
              </a:spcAft>
              <a:buClr>
                <a:srgbClr val="000000"/>
              </a:buClr>
              <a:buSzPts val="2300"/>
              <a:buFont typeface="Arial"/>
              <a:buNone/>
            </a:pPr>
            <a:endParaRPr sz="2300" b="0" i="0" u="none" strike="noStrike" cap="none">
              <a:solidFill>
                <a:schemeClr val="dk1"/>
              </a:solidFill>
              <a:latin typeface="Arial"/>
              <a:ea typeface="Arial"/>
              <a:cs typeface="Arial"/>
              <a:sym typeface="Arial"/>
            </a:endParaRPr>
          </a:p>
          <a:p>
            <a:pPr marL="0" marR="0" lvl="0" indent="0" algn="l" rtl="0">
              <a:lnSpc>
                <a:spcPct val="100000"/>
              </a:lnSpc>
              <a:spcBef>
                <a:spcPts val="1600"/>
              </a:spcBef>
              <a:spcAft>
                <a:spcPts val="0"/>
              </a:spcAft>
              <a:buClr>
                <a:srgbClr val="000000"/>
              </a:buClr>
              <a:buSzPts val="1200"/>
              <a:buFont typeface="Arial"/>
              <a:buNone/>
            </a:pPr>
            <a:endParaRPr sz="1200" b="0" i="0" u="none" strike="noStrike" cap="none">
              <a:solidFill>
                <a:schemeClr val="dk1"/>
              </a:solidFill>
              <a:latin typeface="Arial"/>
              <a:ea typeface="Arial"/>
              <a:cs typeface="Arial"/>
              <a:sym typeface="Arial"/>
            </a:endParaRPr>
          </a:p>
          <a:p>
            <a:pPr marL="342900" marR="0" lvl="0" indent="0" algn="l" rtl="0">
              <a:lnSpc>
                <a:spcPct val="100000"/>
              </a:lnSpc>
              <a:spcBef>
                <a:spcPts val="0"/>
              </a:spcBef>
              <a:spcAft>
                <a:spcPts val="0"/>
              </a:spcAft>
              <a:buClr>
                <a:srgbClr val="000000"/>
              </a:buClr>
              <a:buSzPts val="2000"/>
              <a:buFont typeface="Arial"/>
              <a:buNone/>
            </a:pPr>
            <a:endParaRPr sz="2000" b="0" i="0" u="none" strike="noStrike" cap="none">
              <a:solidFill>
                <a:schemeClr val="dk1"/>
              </a:solidFill>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p17"/>
          <p:cNvSpPr>
            <a:spLocks noGrp="1"/>
          </p:cNvSpPr>
          <p:nvPr>
            <p:ph type="title" idx="4294967295"/>
          </p:nvPr>
        </p:nvSpPr>
        <p:spPr>
          <a:xfrm>
            <a:off x="330901" y="170068"/>
            <a:ext cx="8127300" cy="685200"/>
          </a:xfrm>
          <a:prstGeom prst="rect">
            <a:avLst/>
          </a:prstGeom>
          <a:noFill/>
          <a:ln>
            <a:noFill/>
            <a:prstDash/>
          </a:ln>
          <a:effectLst/>
        </p:spPr>
        <p:txBody>
          <a:bodyPr rot="0" spcFirstLastPara="1" vertOverflow="overflow" horzOverflow="overflow" vert="horz" wrap="square" lIns="0" tIns="0" rIns="0" bIns="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1600"/>
              </a:spcBef>
              <a:spcAft>
                <a:spcPts val="0"/>
              </a:spcAft>
              <a:buClr>
                <a:srgbClr val="000000"/>
              </a:buClr>
              <a:buSzPts val="1100"/>
              <a:buFont typeface="Arial"/>
              <a:buNone/>
              <a:tabLst/>
              <a:defRPr/>
            </a:pPr>
            <a:r>
              <a:rPr kumimoji="0" lang="en-US" sz="3000" b="1" i="0" u="none" strike="noStrike" kern="0" cap="none" spc="0" normalizeH="0" baseline="0" noProof="0" dirty="0">
                <a:ln>
                  <a:noFill/>
                </a:ln>
                <a:solidFill>
                  <a:srgbClr val="0B5394"/>
                </a:solidFill>
                <a:effectLst/>
                <a:uLnTx/>
                <a:uFillTx/>
                <a:latin typeface="Arial"/>
                <a:ea typeface="Arial"/>
                <a:cs typeface="Arial"/>
                <a:sym typeface="Arial"/>
              </a:rPr>
              <a:t>GSA Fiscal Year 2023 Goals</a:t>
            </a:r>
            <a:endParaRPr kumimoji="0" lang="en-US" sz="2800" b="1" i="0" u="none" strike="noStrike" kern="0" cap="none" spc="0" normalizeH="0" baseline="0" noProof="0" dirty="0">
              <a:ln>
                <a:noFill/>
              </a:ln>
              <a:solidFill>
                <a:srgbClr val="0B5394"/>
              </a:solidFill>
              <a:effectLst/>
              <a:uLnTx/>
              <a:uFillTx/>
              <a:latin typeface="Arial"/>
              <a:ea typeface="Arial"/>
              <a:cs typeface="Arial"/>
              <a:sym typeface="Arial"/>
            </a:endParaRPr>
          </a:p>
        </p:txBody>
      </p:sp>
      <p:sp>
        <p:nvSpPr>
          <p:cNvPr id="93" name="Google Shape;93;p17"/>
          <p:cNvSpPr/>
          <p:nvPr/>
        </p:nvSpPr>
        <p:spPr>
          <a:xfrm>
            <a:off x="197413" y="932414"/>
            <a:ext cx="7772400" cy="3086100"/>
          </a:xfrm>
          <a:prstGeom prst="rect">
            <a:avLst/>
          </a:prstGeom>
          <a:noFill/>
          <a:ln w="28575" cap="flat" cmpd="sng">
            <a:solidFill>
              <a:srgbClr val="000000"/>
            </a:solidFill>
            <a:prstDash val="solid"/>
            <a:round/>
            <a:headEnd type="none" w="sm" len="sm"/>
            <a:tailEnd type="none" w="sm" len="sm"/>
          </a:ln>
        </p:spPr>
        <p:txBody>
          <a:bodyPr spcFirstLastPara="1" wrap="square" lIns="91425" tIns="45700" rIns="91425" bIns="45700" anchor="t" anchorCtr="0">
            <a:noAutofit/>
          </a:bodyPr>
          <a:lstStyle/>
          <a:p>
            <a:pPr marL="457200" marR="0" lvl="0" indent="0" algn="l" rtl="0">
              <a:lnSpc>
                <a:spcPct val="160000"/>
              </a:lnSpc>
              <a:spcBef>
                <a:spcPts val="1200"/>
              </a:spcBef>
              <a:spcAft>
                <a:spcPts val="0"/>
              </a:spcAft>
              <a:buClr>
                <a:srgbClr val="000000"/>
              </a:buClr>
              <a:buSzPts val="1200"/>
              <a:buFont typeface="Arial"/>
              <a:buNone/>
            </a:pPr>
            <a:endParaRPr sz="1200" b="1" i="0" u="none" strike="noStrike" cap="none">
              <a:solidFill>
                <a:srgbClr val="1B1B1B"/>
              </a:solidFill>
              <a:highlight>
                <a:srgbClr val="FFFFFF"/>
              </a:highlight>
              <a:latin typeface="Helvetica Neue"/>
              <a:ea typeface="Helvetica Neue"/>
              <a:cs typeface="Helvetica Neue"/>
              <a:sym typeface="Helvetica Neue"/>
            </a:endParaRPr>
          </a:p>
          <a:p>
            <a:pPr marL="457200" marR="0" lvl="0" indent="-342900" algn="l" rtl="0">
              <a:lnSpc>
                <a:spcPct val="160000"/>
              </a:lnSpc>
              <a:spcBef>
                <a:spcPts val="1200"/>
              </a:spcBef>
              <a:spcAft>
                <a:spcPts val="0"/>
              </a:spcAft>
              <a:buClr>
                <a:srgbClr val="1B1B1B"/>
              </a:buClr>
              <a:buSzPts val="1800"/>
              <a:buFont typeface="Helvetica Neue"/>
              <a:buChar char="●"/>
            </a:pPr>
            <a:r>
              <a:rPr lang="en-US" sz="1800" b="0" i="0" u="none" strike="noStrike" cap="none">
                <a:solidFill>
                  <a:srgbClr val="1B1B1B"/>
                </a:solidFill>
                <a:highlight>
                  <a:srgbClr val="FFFFFF"/>
                </a:highlight>
                <a:latin typeface="Helvetica Neue"/>
                <a:ea typeface="Helvetica Neue"/>
                <a:cs typeface="Helvetica Neue"/>
                <a:sym typeface="Helvetica Neue"/>
              </a:rPr>
              <a:t>33 percent of prime contracts for small businesses</a:t>
            </a:r>
            <a:endParaRPr sz="1800" b="0" i="0" u="none" strike="noStrike" cap="none">
              <a:solidFill>
                <a:srgbClr val="1B1B1B"/>
              </a:solidFill>
              <a:highlight>
                <a:srgbClr val="FFFFFF"/>
              </a:highlight>
              <a:latin typeface="Helvetica Neue"/>
              <a:ea typeface="Helvetica Neue"/>
              <a:cs typeface="Helvetica Neue"/>
              <a:sym typeface="Helvetica Neue"/>
            </a:endParaRPr>
          </a:p>
          <a:p>
            <a:pPr marL="457200" marR="0" lvl="0" indent="-342900" algn="l" rtl="0">
              <a:lnSpc>
                <a:spcPct val="160000"/>
              </a:lnSpc>
              <a:spcBef>
                <a:spcPts val="0"/>
              </a:spcBef>
              <a:spcAft>
                <a:spcPts val="0"/>
              </a:spcAft>
              <a:buClr>
                <a:srgbClr val="1B1B1B"/>
              </a:buClr>
              <a:buSzPts val="1800"/>
              <a:buFont typeface="Helvetica Neue"/>
              <a:buChar char="●"/>
            </a:pPr>
            <a:r>
              <a:rPr lang="en-US" sz="1800" b="0" i="0" u="none" strike="noStrike" cap="none">
                <a:solidFill>
                  <a:srgbClr val="1B1B1B"/>
                </a:solidFill>
                <a:highlight>
                  <a:srgbClr val="FFFFFF"/>
                </a:highlight>
                <a:latin typeface="Helvetica Neue"/>
                <a:ea typeface="Helvetica Neue"/>
                <a:cs typeface="Helvetica Neue"/>
                <a:sym typeface="Helvetica Neue"/>
              </a:rPr>
              <a:t>21.90 percent of prime contracts for small disadvantaged businesses</a:t>
            </a:r>
            <a:endParaRPr sz="1800" b="0" i="0" u="none" strike="noStrike" cap="none">
              <a:solidFill>
                <a:srgbClr val="1B1B1B"/>
              </a:solidFill>
              <a:highlight>
                <a:srgbClr val="FFFFFF"/>
              </a:highlight>
              <a:latin typeface="Helvetica Neue"/>
              <a:ea typeface="Helvetica Neue"/>
              <a:cs typeface="Helvetica Neue"/>
              <a:sym typeface="Helvetica Neue"/>
            </a:endParaRPr>
          </a:p>
          <a:p>
            <a:pPr marL="457200" marR="0" lvl="0" indent="-342900" algn="l" rtl="0">
              <a:lnSpc>
                <a:spcPct val="160000"/>
              </a:lnSpc>
              <a:spcBef>
                <a:spcPts val="0"/>
              </a:spcBef>
              <a:spcAft>
                <a:spcPts val="0"/>
              </a:spcAft>
              <a:buClr>
                <a:srgbClr val="1B1B1B"/>
              </a:buClr>
              <a:buSzPts val="1800"/>
              <a:buFont typeface="Helvetica Neue"/>
              <a:buChar char="●"/>
            </a:pPr>
            <a:r>
              <a:rPr lang="en-US" sz="1800" b="0" i="0" u="none" strike="noStrike" cap="none">
                <a:solidFill>
                  <a:srgbClr val="1B1B1B"/>
                </a:solidFill>
                <a:highlight>
                  <a:srgbClr val="FFFFFF"/>
                </a:highlight>
                <a:latin typeface="Helvetica Neue"/>
                <a:ea typeface="Helvetica Neue"/>
                <a:cs typeface="Helvetica Neue"/>
                <a:sym typeface="Helvetica Neue"/>
              </a:rPr>
              <a:t>5 percent of prime contracts for women-owned small businesses</a:t>
            </a:r>
            <a:endParaRPr sz="1800" b="0" i="0" u="none" strike="noStrike" cap="none">
              <a:solidFill>
                <a:srgbClr val="1B1B1B"/>
              </a:solidFill>
              <a:highlight>
                <a:srgbClr val="FFFFFF"/>
              </a:highlight>
              <a:latin typeface="Helvetica Neue"/>
              <a:ea typeface="Helvetica Neue"/>
              <a:cs typeface="Helvetica Neue"/>
              <a:sym typeface="Helvetica Neue"/>
            </a:endParaRPr>
          </a:p>
          <a:p>
            <a:pPr marL="457200" marR="0" lvl="0" indent="-342900" algn="l" rtl="0">
              <a:lnSpc>
                <a:spcPct val="160000"/>
              </a:lnSpc>
              <a:spcBef>
                <a:spcPts val="0"/>
              </a:spcBef>
              <a:spcAft>
                <a:spcPts val="0"/>
              </a:spcAft>
              <a:buClr>
                <a:srgbClr val="1B1B1B"/>
              </a:buClr>
              <a:buSzPts val="1800"/>
              <a:buFont typeface="Helvetica Neue"/>
              <a:buChar char="●"/>
            </a:pPr>
            <a:r>
              <a:rPr lang="en-US" sz="1800" b="0" i="0" u="none" strike="noStrike" cap="none">
                <a:solidFill>
                  <a:srgbClr val="1B1B1B"/>
                </a:solidFill>
                <a:highlight>
                  <a:srgbClr val="FFFFFF"/>
                </a:highlight>
                <a:latin typeface="Helvetica Neue"/>
                <a:ea typeface="Helvetica Neue"/>
                <a:cs typeface="Helvetica Neue"/>
                <a:sym typeface="Helvetica Neue"/>
              </a:rPr>
              <a:t>3 percent of prime contracts for service-disabled veteran-owned small businesses</a:t>
            </a:r>
            <a:endParaRPr sz="1800" b="0" i="0" u="none" strike="noStrike" cap="none">
              <a:solidFill>
                <a:srgbClr val="1B1B1B"/>
              </a:solidFill>
              <a:highlight>
                <a:srgbClr val="FFFFFF"/>
              </a:highlight>
              <a:latin typeface="Helvetica Neue"/>
              <a:ea typeface="Helvetica Neue"/>
              <a:cs typeface="Helvetica Neue"/>
              <a:sym typeface="Helvetica Neue"/>
            </a:endParaRPr>
          </a:p>
          <a:p>
            <a:pPr marL="457200" marR="0" lvl="0" indent="-342900" algn="l" rtl="0">
              <a:lnSpc>
                <a:spcPct val="160000"/>
              </a:lnSpc>
              <a:spcBef>
                <a:spcPts val="0"/>
              </a:spcBef>
              <a:spcAft>
                <a:spcPts val="0"/>
              </a:spcAft>
              <a:buClr>
                <a:srgbClr val="1B1B1B"/>
              </a:buClr>
              <a:buSzPts val="1800"/>
              <a:buFont typeface="Helvetica Neue"/>
              <a:buChar char="●"/>
            </a:pPr>
            <a:r>
              <a:rPr lang="en-US" sz="1800" b="0" i="0" u="none" strike="noStrike" cap="none">
                <a:solidFill>
                  <a:srgbClr val="1B1B1B"/>
                </a:solidFill>
                <a:highlight>
                  <a:srgbClr val="FFFFFF"/>
                </a:highlight>
                <a:latin typeface="Helvetica Neue"/>
                <a:ea typeface="Helvetica Neue"/>
                <a:cs typeface="Helvetica Neue"/>
                <a:sym typeface="Helvetica Neue"/>
              </a:rPr>
              <a:t>3 percent of prime contracts for HUBZone small businesses</a:t>
            </a:r>
            <a:endParaRPr sz="1800" b="0" i="0" u="none" strike="noStrike" cap="none">
              <a:solidFill>
                <a:srgbClr val="1B1B1B"/>
              </a:solidFill>
              <a:highlight>
                <a:srgbClr val="FFFFFF"/>
              </a:highlight>
              <a:latin typeface="Helvetica Neue"/>
              <a:ea typeface="Helvetica Neue"/>
              <a:cs typeface="Helvetica Neue"/>
              <a:sym typeface="Helvetica Neue"/>
            </a:endParaRPr>
          </a:p>
          <a:p>
            <a:pPr marL="457200" marR="0" lvl="0" indent="0" algn="l" rtl="0">
              <a:lnSpc>
                <a:spcPct val="160000"/>
              </a:lnSpc>
              <a:spcBef>
                <a:spcPts val="1200"/>
              </a:spcBef>
              <a:spcAft>
                <a:spcPts val="0"/>
              </a:spcAft>
              <a:buClr>
                <a:srgbClr val="000000"/>
              </a:buClr>
              <a:buSzPts val="2500"/>
              <a:buFont typeface="Arial"/>
              <a:buNone/>
            </a:pPr>
            <a:endParaRPr sz="2500" b="0" i="0" u="none" strike="noStrike" cap="none">
              <a:solidFill>
                <a:srgbClr val="1B1B1B"/>
              </a:solidFill>
              <a:latin typeface="Arial"/>
              <a:ea typeface="Arial"/>
              <a:cs typeface="Arial"/>
              <a:sym typeface="Arial"/>
            </a:endParaRPr>
          </a:p>
          <a:p>
            <a:pPr marL="0" marR="0" lvl="0" indent="0" algn="l" rtl="0">
              <a:lnSpc>
                <a:spcPct val="100000"/>
              </a:lnSpc>
              <a:spcBef>
                <a:spcPts val="1600"/>
              </a:spcBef>
              <a:spcAft>
                <a:spcPts val="0"/>
              </a:spcAft>
              <a:buClr>
                <a:srgbClr val="000000"/>
              </a:buClr>
              <a:buSzPts val="1200"/>
              <a:buFont typeface="Arial"/>
              <a:buNone/>
            </a:pPr>
            <a:endParaRPr sz="1200" b="0" i="0" u="none" strike="noStrike" cap="none">
              <a:solidFill>
                <a:schemeClr val="dk1"/>
              </a:solidFill>
              <a:latin typeface="Arial"/>
              <a:ea typeface="Arial"/>
              <a:cs typeface="Arial"/>
              <a:sym typeface="Arial"/>
            </a:endParaRPr>
          </a:p>
          <a:p>
            <a:pPr marL="342900" marR="0" lvl="0" indent="0" algn="l" rtl="0">
              <a:lnSpc>
                <a:spcPct val="100000"/>
              </a:lnSpc>
              <a:spcBef>
                <a:spcPts val="0"/>
              </a:spcBef>
              <a:spcAft>
                <a:spcPts val="0"/>
              </a:spcAft>
              <a:buClr>
                <a:srgbClr val="000000"/>
              </a:buClr>
              <a:buSzPts val="2000"/>
              <a:buFont typeface="Arial"/>
              <a:buNone/>
            </a:pPr>
            <a:endParaRPr sz="2000" b="0" i="0" u="none" strike="noStrike" cap="none">
              <a:solidFill>
                <a:schemeClr val="dk1"/>
              </a:solidFill>
              <a:latin typeface="Arial"/>
              <a:ea typeface="Arial"/>
              <a:cs typeface="Arial"/>
              <a:sym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Google Shape;98;p18"/>
          <p:cNvSpPr txBox="1">
            <a:spLocks noGrp="1"/>
          </p:cNvSpPr>
          <p:nvPr>
            <p:ph type="title"/>
          </p:nvPr>
        </p:nvSpPr>
        <p:spPr>
          <a:xfrm>
            <a:off x="1150564" y="182226"/>
            <a:ext cx="6605100" cy="505500"/>
          </a:xfrm>
          <a:prstGeom prst="rect">
            <a:avLst/>
          </a:prstGeom>
          <a:noFill/>
          <a:ln>
            <a:noFill/>
          </a:ln>
        </p:spPr>
        <p:txBody>
          <a:bodyPr spcFirstLastPara="1" wrap="square" lIns="0" tIns="12700" rIns="0" bIns="0" anchor="ctr" anchorCtr="0">
            <a:spAutoFit/>
          </a:bodyPr>
          <a:lstStyle/>
          <a:p>
            <a:pPr marL="0" lvl="0" indent="0" algn="ctr" rtl="0">
              <a:lnSpc>
                <a:spcPct val="100000"/>
              </a:lnSpc>
              <a:spcBef>
                <a:spcPts val="805"/>
              </a:spcBef>
              <a:spcAft>
                <a:spcPts val="805"/>
              </a:spcAft>
              <a:buClr>
                <a:schemeClr val="dk1"/>
              </a:buClr>
              <a:buSzPts val="4400"/>
              <a:buFont typeface="Arial"/>
              <a:buNone/>
            </a:pPr>
            <a:r>
              <a:rPr lang="en-US" sz="3200" b="1">
                <a:solidFill>
                  <a:srgbClr val="0B5394"/>
                </a:solidFill>
              </a:rPr>
              <a:t>Equity Data </a:t>
            </a:r>
            <a:endParaRPr sz="3200" b="1">
              <a:solidFill>
                <a:srgbClr val="0B5394"/>
              </a:solidFill>
            </a:endParaRPr>
          </a:p>
        </p:txBody>
      </p:sp>
      <p:sp>
        <p:nvSpPr>
          <p:cNvPr id="99" name="Google Shape;99;p18"/>
          <p:cNvSpPr txBox="1"/>
          <p:nvPr/>
        </p:nvSpPr>
        <p:spPr>
          <a:xfrm>
            <a:off x="118150" y="724166"/>
            <a:ext cx="8807100" cy="4083000"/>
          </a:xfrm>
          <a:prstGeom prst="rect">
            <a:avLst/>
          </a:prstGeom>
          <a:noFill/>
          <a:ln>
            <a:noFill/>
          </a:ln>
        </p:spPr>
        <p:txBody>
          <a:bodyPr spcFirstLastPara="1" wrap="square" lIns="91425" tIns="45700" rIns="91425" bIns="45700" anchor="t" anchorCtr="0">
            <a:spAutoFit/>
          </a:bodyPr>
          <a:lstStyle/>
          <a:p>
            <a:pPr marL="0" marR="0" lvl="0" indent="0" algn="l" rtl="0">
              <a:lnSpc>
                <a:spcPct val="115000"/>
              </a:lnSpc>
              <a:spcBef>
                <a:spcPts val="600"/>
              </a:spcBef>
              <a:spcAft>
                <a:spcPts val="0"/>
              </a:spcAft>
              <a:buClr>
                <a:srgbClr val="000000"/>
              </a:buClr>
              <a:buSzPts val="1400"/>
              <a:buFont typeface="Arial"/>
              <a:buNone/>
            </a:pPr>
            <a:r>
              <a:rPr lang="en-US" sz="1400" b="1" i="0" u="sng" strike="noStrike" cap="none">
                <a:solidFill>
                  <a:srgbClr val="0B5394"/>
                </a:solidFill>
                <a:latin typeface="Arial"/>
                <a:ea typeface="Arial"/>
                <a:cs typeface="Arial"/>
                <a:sym typeface="Arial"/>
              </a:rPr>
              <a:t>Supplier Base Dashboard</a:t>
            </a:r>
            <a:r>
              <a:rPr lang="en-US" sz="1400" b="0" i="0" u="none" strike="noStrike" cap="none">
                <a:solidFill>
                  <a:srgbClr val="0B5394"/>
                </a:solidFill>
                <a:latin typeface="Arial"/>
                <a:ea typeface="Arial"/>
                <a:cs typeface="Arial"/>
                <a:sym typeface="Arial"/>
              </a:rPr>
              <a:t> – GSA and OMB partnered to develop this tool to track the size of the supplier base and the mix of new entrants, recent entrants, and established vendors in the supplier base.  The dashboard will help agencies identify the number of entities which are:</a:t>
            </a:r>
            <a:endParaRPr sz="1400" b="0" i="0" u="none" strike="noStrike" cap="none">
              <a:solidFill>
                <a:srgbClr val="0B5394"/>
              </a:solidFill>
              <a:latin typeface="Arial"/>
              <a:ea typeface="Arial"/>
              <a:cs typeface="Arial"/>
              <a:sym typeface="Arial"/>
            </a:endParaRPr>
          </a:p>
          <a:p>
            <a:pPr marL="914400" marR="0" lvl="0" indent="-317500" algn="l" rtl="0">
              <a:lnSpc>
                <a:spcPct val="100000"/>
              </a:lnSpc>
              <a:spcBef>
                <a:spcPts val="800"/>
              </a:spcBef>
              <a:spcAft>
                <a:spcPts val="0"/>
              </a:spcAft>
              <a:buClr>
                <a:srgbClr val="0B5394"/>
              </a:buClr>
              <a:buSzPts val="1400"/>
              <a:buFont typeface="Arial"/>
              <a:buChar char="●"/>
            </a:pPr>
            <a:r>
              <a:rPr lang="en-US" sz="1400" b="0" i="0" u="none" strike="noStrike" cap="none">
                <a:solidFill>
                  <a:srgbClr val="0B5394"/>
                </a:solidFill>
                <a:latin typeface="Arial"/>
                <a:ea typeface="Arial"/>
                <a:cs typeface="Arial"/>
                <a:sym typeface="Arial"/>
              </a:rPr>
              <a:t>Doing business with the agency</a:t>
            </a:r>
            <a:endParaRPr sz="1400" b="0" i="0" u="none" strike="noStrike" cap="none">
              <a:solidFill>
                <a:srgbClr val="0B5394"/>
              </a:solidFill>
              <a:latin typeface="Arial"/>
              <a:ea typeface="Arial"/>
              <a:cs typeface="Arial"/>
              <a:sym typeface="Arial"/>
            </a:endParaRPr>
          </a:p>
          <a:p>
            <a:pPr marL="914400" marR="0" lvl="0" indent="-317500" algn="l" rtl="0">
              <a:lnSpc>
                <a:spcPct val="100000"/>
              </a:lnSpc>
              <a:spcBef>
                <a:spcPts val="0"/>
              </a:spcBef>
              <a:spcAft>
                <a:spcPts val="0"/>
              </a:spcAft>
              <a:buClr>
                <a:srgbClr val="0B5394"/>
              </a:buClr>
              <a:buSzPts val="1400"/>
              <a:buFont typeface="Arial"/>
              <a:buChar char="●"/>
            </a:pPr>
            <a:r>
              <a:rPr lang="en-US" sz="1400" b="0" i="0" u="none" strike="noStrike" cap="none">
                <a:solidFill>
                  <a:srgbClr val="0B5394"/>
                </a:solidFill>
                <a:latin typeface="Arial"/>
                <a:ea typeface="Arial"/>
                <a:cs typeface="Arial"/>
                <a:sym typeface="Arial"/>
              </a:rPr>
              <a:t>New entrants, recent entrants, or established vendors; </a:t>
            </a:r>
            <a:endParaRPr sz="1400" b="0" i="0" u="none" strike="noStrike" cap="none">
              <a:solidFill>
                <a:srgbClr val="0B5394"/>
              </a:solidFill>
              <a:latin typeface="Arial"/>
              <a:ea typeface="Arial"/>
              <a:cs typeface="Arial"/>
              <a:sym typeface="Arial"/>
            </a:endParaRPr>
          </a:p>
          <a:p>
            <a:pPr marL="914400" marR="0" lvl="0" indent="-317500" algn="l" rtl="0">
              <a:lnSpc>
                <a:spcPct val="100000"/>
              </a:lnSpc>
              <a:spcBef>
                <a:spcPts val="0"/>
              </a:spcBef>
              <a:spcAft>
                <a:spcPts val="0"/>
              </a:spcAft>
              <a:buClr>
                <a:srgbClr val="0B5394"/>
              </a:buClr>
              <a:buSzPts val="1400"/>
              <a:buFont typeface="Arial"/>
              <a:buChar char="●"/>
            </a:pPr>
            <a:r>
              <a:rPr lang="en-US" sz="1400" b="0" i="0" u="none" strike="noStrike" cap="none">
                <a:solidFill>
                  <a:srgbClr val="0B5394"/>
                </a:solidFill>
                <a:latin typeface="Arial"/>
                <a:ea typeface="Arial"/>
                <a:cs typeface="Arial"/>
                <a:sym typeface="Arial"/>
              </a:rPr>
              <a:t>Small businesses or other than small businesses;</a:t>
            </a:r>
            <a:endParaRPr sz="1400" b="0" i="0" u="none" strike="noStrike" cap="none">
              <a:solidFill>
                <a:srgbClr val="0B5394"/>
              </a:solidFill>
              <a:latin typeface="Arial"/>
              <a:ea typeface="Arial"/>
              <a:cs typeface="Arial"/>
              <a:sym typeface="Arial"/>
            </a:endParaRPr>
          </a:p>
          <a:p>
            <a:pPr marL="914400" marR="0" lvl="0" indent="-317500" algn="l" rtl="0">
              <a:lnSpc>
                <a:spcPct val="100000"/>
              </a:lnSpc>
              <a:spcBef>
                <a:spcPts val="0"/>
              </a:spcBef>
              <a:spcAft>
                <a:spcPts val="0"/>
              </a:spcAft>
              <a:buClr>
                <a:srgbClr val="0B5394"/>
              </a:buClr>
              <a:buSzPts val="1400"/>
              <a:buFont typeface="Arial"/>
              <a:buChar char="●"/>
            </a:pPr>
            <a:r>
              <a:rPr lang="en-US" sz="1400" b="0" i="0" u="none" strike="noStrike" cap="none">
                <a:solidFill>
                  <a:srgbClr val="0B5394"/>
                </a:solidFill>
                <a:latin typeface="Arial"/>
                <a:ea typeface="Arial"/>
                <a:cs typeface="Arial"/>
                <a:sym typeface="Arial"/>
              </a:rPr>
              <a:t>Socio-economic small businesses; and</a:t>
            </a:r>
            <a:endParaRPr sz="1400" b="0" i="0" u="none" strike="noStrike" cap="none">
              <a:solidFill>
                <a:srgbClr val="0B5394"/>
              </a:solidFill>
              <a:latin typeface="Arial"/>
              <a:ea typeface="Arial"/>
              <a:cs typeface="Arial"/>
              <a:sym typeface="Arial"/>
            </a:endParaRPr>
          </a:p>
          <a:p>
            <a:pPr marL="914400" marR="0" lvl="0" indent="-317500" algn="l" rtl="0">
              <a:lnSpc>
                <a:spcPct val="100000"/>
              </a:lnSpc>
              <a:spcBef>
                <a:spcPts val="0"/>
              </a:spcBef>
              <a:spcAft>
                <a:spcPts val="0"/>
              </a:spcAft>
              <a:buClr>
                <a:srgbClr val="0B5394"/>
              </a:buClr>
              <a:buSzPts val="1400"/>
              <a:buFont typeface="Arial"/>
              <a:buChar char="●"/>
            </a:pPr>
            <a:r>
              <a:rPr lang="en-US" sz="1400" b="0" i="0" u="none" strike="noStrike" cap="none">
                <a:solidFill>
                  <a:srgbClr val="0B5394"/>
                </a:solidFill>
                <a:latin typeface="Arial"/>
                <a:ea typeface="Arial"/>
                <a:cs typeface="Arial"/>
                <a:sym typeface="Arial"/>
              </a:rPr>
              <a:t>Within individual market segments of the above </a:t>
            </a:r>
            <a:endParaRPr sz="1400" b="0" i="0" u="none" strike="noStrike" cap="none">
              <a:solidFill>
                <a:srgbClr val="0B5394"/>
              </a:solidFill>
              <a:latin typeface="Arial"/>
              <a:ea typeface="Arial"/>
              <a:cs typeface="Arial"/>
              <a:sym typeface="Arial"/>
            </a:endParaRPr>
          </a:p>
          <a:p>
            <a:pPr marL="457200" marR="0" lvl="0" indent="0" algn="l" rtl="0">
              <a:lnSpc>
                <a:spcPct val="115000"/>
              </a:lnSpc>
              <a:spcBef>
                <a:spcPts val="600"/>
              </a:spcBef>
              <a:spcAft>
                <a:spcPts val="0"/>
              </a:spcAft>
              <a:buClr>
                <a:srgbClr val="000000"/>
              </a:buClr>
              <a:buSzPts val="1400"/>
              <a:buFont typeface="Arial"/>
              <a:buNone/>
            </a:pPr>
            <a:endParaRPr sz="1400" b="0" i="0" u="none" strike="noStrike" cap="none">
              <a:solidFill>
                <a:srgbClr val="0B5394"/>
              </a:solidFill>
              <a:latin typeface="Arial"/>
              <a:ea typeface="Arial"/>
              <a:cs typeface="Arial"/>
              <a:sym typeface="Arial"/>
            </a:endParaRPr>
          </a:p>
          <a:p>
            <a:pPr marL="0" marR="0" lvl="0" indent="0" algn="l" rtl="0">
              <a:lnSpc>
                <a:spcPct val="115000"/>
              </a:lnSpc>
              <a:spcBef>
                <a:spcPts val="600"/>
              </a:spcBef>
              <a:spcAft>
                <a:spcPts val="0"/>
              </a:spcAft>
              <a:buClr>
                <a:srgbClr val="000000"/>
              </a:buClr>
              <a:buSzPts val="1400"/>
              <a:buFont typeface="Arial"/>
              <a:buNone/>
            </a:pPr>
            <a:r>
              <a:rPr lang="en-US" sz="1400" b="1" i="0" u="none" strike="noStrike" cap="none">
                <a:solidFill>
                  <a:srgbClr val="0B5394"/>
                </a:solidFill>
                <a:latin typeface="Arial"/>
                <a:ea typeface="Arial"/>
                <a:cs typeface="Arial"/>
                <a:sym typeface="Arial"/>
              </a:rPr>
              <a:t>Governmentwide Procurement Equity Tool</a:t>
            </a:r>
            <a:r>
              <a:rPr lang="en-US" sz="1400" b="0" i="0" u="none" strike="noStrike" cap="none">
                <a:solidFill>
                  <a:srgbClr val="0B5394"/>
                </a:solidFill>
                <a:latin typeface="Arial"/>
                <a:ea typeface="Arial"/>
                <a:cs typeface="Arial"/>
                <a:sym typeface="Arial"/>
              </a:rPr>
              <a:t> - GSA and OMB partnered to develop a tool delivering centralized data analytic capabilities capturing vendor demographic, geographic,and historical procurement.</a:t>
            </a:r>
            <a:endParaRPr sz="1400" b="0" i="0" u="none" strike="noStrike" cap="none">
              <a:solidFill>
                <a:srgbClr val="0B5394"/>
              </a:solidFill>
              <a:latin typeface="Arial"/>
              <a:ea typeface="Arial"/>
              <a:cs typeface="Arial"/>
              <a:sym typeface="Arial"/>
            </a:endParaRPr>
          </a:p>
          <a:p>
            <a:pPr marL="457200" marR="0" lvl="0" indent="0" algn="l" rtl="0">
              <a:lnSpc>
                <a:spcPct val="100000"/>
              </a:lnSpc>
              <a:spcBef>
                <a:spcPts val="1000"/>
              </a:spcBef>
              <a:spcAft>
                <a:spcPts val="0"/>
              </a:spcAft>
              <a:buClr>
                <a:srgbClr val="000000"/>
              </a:buClr>
              <a:buSzPts val="1400"/>
              <a:buFont typeface="Arial"/>
              <a:buNone/>
            </a:pPr>
            <a:r>
              <a:rPr lang="en-US" sz="1400" b="0" i="0" u="none" strike="noStrike" cap="none">
                <a:solidFill>
                  <a:srgbClr val="0B5394"/>
                </a:solidFill>
                <a:latin typeface="Arial"/>
                <a:ea typeface="Arial"/>
                <a:cs typeface="Arial"/>
                <a:sym typeface="Arial"/>
              </a:rPr>
              <a:t>Goals of the Procurement Equity Tool is to help the acquisition workforce:</a:t>
            </a:r>
            <a:endParaRPr sz="1400" b="0" i="0" u="none" strike="noStrike" cap="none">
              <a:solidFill>
                <a:srgbClr val="0B5394"/>
              </a:solidFill>
              <a:latin typeface="Arial"/>
              <a:ea typeface="Arial"/>
              <a:cs typeface="Arial"/>
              <a:sym typeface="Arial"/>
            </a:endParaRPr>
          </a:p>
          <a:p>
            <a:pPr marL="914400" marR="0" lvl="0" indent="-317500" algn="l" rtl="0">
              <a:lnSpc>
                <a:spcPct val="100000"/>
              </a:lnSpc>
              <a:spcBef>
                <a:spcPts val="800"/>
              </a:spcBef>
              <a:spcAft>
                <a:spcPts val="0"/>
              </a:spcAft>
              <a:buClr>
                <a:srgbClr val="0B5394"/>
              </a:buClr>
              <a:buSzPts val="1400"/>
              <a:buFont typeface="Arial"/>
              <a:buChar char="●"/>
            </a:pPr>
            <a:r>
              <a:rPr lang="en-US" sz="1400" b="0" i="0" u="none" strike="noStrike" cap="none">
                <a:solidFill>
                  <a:srgbClr val="0B5394"/>
                </a:solidFill>
                <a:latin typeface="Arial"/>
                <a:ea typeface="Arial"/>
                <a:cs typeface="Arial"/>
                <a:sym typeface="Arial"/>
              </a:rPr>
              <a:t>Understand the impact of current buying practices across industries and sectors</a:t>
            </a:r>
            <a:endParaRPr sz="1400" b="0" i="0" u="none" strike="noStrike" cap="none">
              <a:solidFill>
                <a:srgbClr val="0B5394"/>
              </a:solidFill>
              <a:latin typeface="Arial"/>
              <a:ea typeface="Arial"/>
              <a:cs typeface="Arial"/>
              <a:sym typeface="Arial"/>
            </a:endParaRPr>
          </a:p>
          <a:p>
            <a:pPr marL="914400" marR="0" lvl="0" indent="-317500" algn="l" rtl="0">
              <a:lnSpc>
                <a:spcPct val="100000"/>
              </a:lnSpc>
              <a:spcBef>
                <a:spcPts val="0"/>
              </a:spcBef>
              <a:spcAft>
                <a:spcPts val="0"/>
              </a:spcAft>
              <a:buClr>
                <a:srgbClr val="0B5394"/>
              </a:buClr>
              <a:buSzPts val="1400"/>
              <a:buFont typeface="Arial"/>
              <a:buChar char="●"/>
            </a:pPr>
            <a:r>
              <a:rPr lang="en-US" sz="1400" b="0" i="0" u="none" strike="noStrike" cap="none">
                <a:solidFill>
                  <a:srgbClr val="0B5394"/>
                </a:solidFill>
                <a:latin typeface="Arial"/>
                <a:ea typeface="Arial"/>
                <a:cs typeface="Arial"/>
                <a:sym typeface="Arial"/>
              </a:rPr>
              <a:t>Target areas with the greatest opportunity for small business growth</a:t>
            </a:r>
            <a:endParaRPr sz="1400" b="0" i="0" u="none" strike="noStrike" cap="none">
              <a:solidFill>
                <a:srgbClr val="0B5394"/>
              </a:solidFill>
              <a:latin typeface="Arial"/>
              <a:ea typeface="Arial"/>
              <a:cs typeface="Arial"/>
              <a:sym typeface="Arial"/>
            </a:endParaRPr>
          </a:p>
          <a:p>
            <a:pPr marL="0" marR="0" lvl="0" indent="0" algn="l" rtl="0">
              <a:lnSpc>
                <a:spcPct val="115000"/>
              </a:lnSpc>
              <a:spcBef>
                <a:spcPts val="600"/>
              </a:spcBef>
              <a:spcAft>
                <a:spcPts val="0"/>
              </a:spcAft>
              <a:buClr>
                <a:srgbClr val="000000"/>
              </a:buClr>
              <a:buSzPts val="1400"/>
              <a:buFont typeface="Arial"/>
              <a:buNone/>
            </a:pPr>
            <a:endParaRPr sz="1400" b="0" i="0" u="none" strike="noStrike" cap="none">
              <a:solidFill>
                <a:schemeClr val="dk1"/>
              </a:solidFill>
              <a:highlight>
                <a:srgbClr val="FFFFFF"/>
              </a:highlight>
              <a:latin typeface="Arial"/>
              <a:ea typeface="Arial"/>
              <a:cs typeface="Arial"/>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Google Shape;104;p19"/>
          <p:cNvSpPr>
            <a:spLocks noGrp="1"/>
          </p:cNvSpPr>
          <p:nvPr>
            <p:ph type="title" idx="4294967295"/>
          </p:nvPr>
        </p:nvSpPr>
        <p:spPr>
          <a:xfrm>
            <a:off x="330901" y="170068"/>
            <a:ext cx="8127300" cy="685200"/>
          </a:xfrm>
          <a:prstGeom prst="rect">
            <a:avLst/>
          </a:prstGeom>
          <a:noFill/>
          <a:ln>
            <a:noFill/>
            <a:prstDash/>
          </a:ln>
          <a:effectLst/>
        </p:spPr>
        <p:txBody>
          <a:bodyPr rot="0" spcFirstLastPara="1" vertOverflow="overflow" horzOverflow="overflow" vert="horz" wrap="square" lIns="0" tIns="0" rIns="0" bIns="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1600"/>
              </a:spcBef>
              <a:spcAft>
                <a:spcPts val="0"/>
              </a:spcAft>
              <a:buClr>
                <a:srgbClr val="000000"/>
              </a:buClr>
              <a:buSzPts val="1100"/>
              <a:buFont typeface="Arial"/>
              <a:buNone/>
              <a:tabLst/>
              <a:defRPr/>
            </a:pPr>
            <a:r>
              <a:rPr kumimoji="0" lang="en-US" sz="3000" b="1" i="0" u="none" strike="noStrike" kern="0" cap="none" spc="0" normalizeH="0" baseline="0" noProof="0" dirty="0">
                <a:ln>
                  <a:noFill/>
                </a:ln>
                <a:solidFill>
                  <a:srgbClr val="0B5394"/>
                </a:solidFill>
                <a:effectLst/>
                <a:uLnTx/>
                <a:uFillTx/>
                <a:latin typeface="Arial"/>
                <a:ea typeface="Arial"/>
                <a:cs typeface="Arial"/>
                <a:sym typeface="Arial"/>
              </a:rPr>
              <a:t>Three Types of Firms Seeking Federal Contracts</a:t>
            </a:r>
            <a:endParaRPr kumimoji="0" lang="en-US" sz="2800" b="0" i="0" u="none" strike="noStrike" kern="0" cap="none" spc="0" normalizeH="0" baseline="0" noProof="0" dirty="0">
              <a:ln>
                <a:noFill/>
              </a:ln>
              <a:solidFill>
                <a:srgbClr val="0B5394"/>
              </a:solidFill>
              <a:effectLst/>
              <a:uLnTx/>
              <a:uFillTx/>
              <a:latin typeface="Arial"/>
              <a:ea typeface="Arial"/>
              <a:cs typeface="Arial"/>
              <a:sym typeface="Arial"/>
            </a:endParaRPr>
          </a:p>
        </p:txBody>
      </p:sp>
      <p:sp>
        <p:nvSpPr>
          <p:cNvPr id="105" name="Google Shape;105;p19"/>
          <p:cNvSpPr/>
          <p:nvPr/>
        </p:nvSpPr>
        <p:spPr>
          <a:xfrm>
            <a:off x="197413" y="932414"/>
            <a:ext cx="7772400" cy="3086100"/>
          </a:xfrm>
          <a:prstGeom prst="rect">
            <a:avLst/>
          </a:prstGeom>
          <a:noFill/>
          <a:ln>
            <a:noFill/>
          </a:ln>
        </p:spPr>
        <p:txBody>
          <a:bodyPr spcFirstLastPara="1" wrap="square" lIns="91425" tIns="45700" rIns="91425" bIns="45700" anchor="t" anchorCtr="0">
            <a:noAutofit/>
          </a:bodyPr>
          <a:lstStyle/>
          <a:p>
            <a:pPr marL="0" marR="0" lvl="0" indent="0" algn="l" rtl="0">
              <a:lnSpc>
                <a:spcPct val="115000"/>
              </a:lnSpc>
              <a:spcBef>
                <a:spcPts val="0"/>
              </a:spcBef>
              <a:spcAft>
                <a:spcPts val="0"/>
              </a:spcAft>
              <a:buClr>
                <a:srgbClr val="000000"/>
              </a:buClr>
              <a:buSzPts val="2400"/>
              <a:buFont typeface="Arial"/>
              <a:buNone/>
            </a:pPr>
            <a:endParaRPr sz="2400" b="0" i="0" u="none" strike="noStrike" cap="none">
              <a:solidFill>
                <a:srgbClr val="0B5394"/>
              </a:solidFill>
              <a:latin typeface="Roboto"/>
              <a:ea typeface="Roboto"/>
              <a:cs typeface="Roboto"/>
              <a:sym typeface="Roboto"/>
            </a:endParaRPr>
          </a:p>
          <a:p>
            <a:pPr marL="457200" marR="0" lvl="0" indent="-355600" algn="l" rtl="0">
              <a:lnSpc>
                <a:spcPct val="115000"/>
              </a:lnSpc>
              <a:spcBef>
                <a:spcPts val="0"/>
              </a:spcBef>
              <a:spcAft>
                <a:spcPts val="0"/>
              </a:spcAft>
              <a:buClr>
                <a:srgbClr val="0B5394"/>
              </a:buClr>
              <a:buSzPts val="2000"/>
              <a:buFont typeface="Arial"/>
              <a:buChar char="●"/>
            </a:pPr>
            <a:r>
              <a:rPr lang="en-US" sz="2000" b="0" i="0" u="none" strike="noStrike" cap="none">
                <a:solidFill>
                  <a:srgbClr val="0B5394"/>
                </a:solidFill>
                <a:latin typeface="Arial"/>
                <a:ea typeface="Arial"/>
                <a:cs typeface="Arial"/>
                <a:sym typeface="Arial"/>
              </a:rPr>
              <a:t>Brand New - Small Businesses Seeking Work New to Business</a:t>
            </a:r>
            <a:endParaRPr sz="1800" b="0" i="0" u="none" strike="noStrike" cap="none">
              <a:solidFill>
                <a:srgbClr val="0B5394"/>
              </a:solidFill>
              <a:latin typeface="Arial"/>
              <a:ea typeface="Arial"/>
              <a:cs typeface="Arial"/>
              <a:sym typeface="Arial"/>
            </a:endParaRPr>
          </a:p>
          <a:p>
            <a:pPr marL="457200" marR="0" lvl="0" indent="-355600" algn="l" rtl="0">
              <a:lnSpc>
                <a:spcPct val="160000"/>
              </a:lnSpc>
              <a:spcBef>
                <a:spcPts val="0"/>
              </a:spcBef>
              <a:spcAft>
                <a:spcPts val="0"/>
              </a:spcAft>
              <a:buClr>
                <a:srgbClr val="0B5394"/>
              </a:buClr>
              <a:buSzPts val="2000"/>
              <a:buFont typeface="Arial"/>
              <a:buChar char="●"/>
            </a:pPr>
            <a:r>
              <a:rPr lang="en-US" sz="2000" b="0" i="0" u="none" strike="noStrike" cap="none">
                <a:solidFill>
                  <a:srgbClr val="0B5394"/>
                </a:solidFill>
                <a:latin typeface="Arial"/>
                <a:ea typeface="Arial"/>
                <a:cs typeface="Arial"/>
                <a:sym typeface="Arial"/>
              </a:rPr>
              <a:t>Familiar - Small Businesses Seeking Work New to Federal Contracting</a:t>
            </a:r>
            <a:endParaRPr sz="2000" b="0" i="0" u="none" strike="noStrike" cap="none">
              <a:solidFill>
                <a:srgbClr val="0B5394"/>
              </a:solidFill>
              <a:latin typeface="Arial"/>
              <a:ea typeface="Arial"/>
              <a:cs typeface="Arial"/>
              <a:sym typeface="Arial"/>
            </a:endParaRPr>
          </a:p>
          <a:p>
            <a:pPr marL="457200" marR="0" lvl="0" indent="-355600" algn="l" rtl="0">
              <a:lnSpc>
                <a:spcPct val="160000"/>
              </a:lnSpc>
              <a:spcBef>
                <a:spcPts val="0"/>
              </a:spcBef>
              <a:spcAft>
                <a:spcPts val="0"/>
              </a:spcAft>
              <a:buClr>
                <a:srgbClr val="0B5394"/>
              </a:buClr>
              <a:buSzPts val="2000"/>
              <a:buFont typeface="Arial"/>
              <a:buChar char="●"/>
            </a:pPr>
            <a:r>
              <a:rPr lang="en-US" sz="2000" b="0" i="0" u="none" strike="noStrike" cap="none">
                <a:solidFill>
                  <a:srgbClr val="0B5394"/>
                </a:solidFill>
                <a:latin typeface="Arial"/>
                <a:ea typeface="Arial"/>
                <a:cs typeface="Arial"/>
                <a:sym typeface="Arial"/>
              </a:rPr>
              <a:t>Active - Small Businesses Seeking Work That Have Orders or Contracts</a:t>
            </a:r>
            <a:endParaRPr sz="700" b="0" i="0" u="none" strike="noStrike" cap="none">
              <a:solidFill>
                <a:srgbClr val="0B5394"/>
              </a:solidFill>
              <a:latin typeface="Arial"/>
              <a:ea typeface="Arial"/>
              <a:cs typeface="Arial"/>
              <a:sym typeface="Arial"/>
            </a:endParaRPr>
          </a:p>
          <a:p>
            <a:pPr marL="342900" marR="0" lvl="0" indent="0" algn="l" rtl="0">
              <a:lnSpc>
                <a:spcPct val="100000"/>
              </a:lnSpc>
              <a:spcBef>
                <a:spcPts val="1200"/>
              </a:spcBef>
              <a:spcAft>
                <a:spcPts val="0"/>
              </a:spcAft>
              <a:buClr>
                <a:srgbClr val="000000"/>
              </a:buClr>
              <a:buSzPts val="2000"/>
              <a:buFont typeface="Arial"/>
              <a:buNone/>
            </a:pPr>
            <a:endParaRPr sz="2000" b="0" i="0" u="none" strike="noStrike" cap="none">
              <a:solidFill>
                <a:schemeClr val="dk1"/>
              </a:solidFill>
              <a:latin typeface="Arial"/>
              <a:ea typeface="Arial"/>
              <a:cs typeface="Arial"/>
              <a:sym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Google Shape;111;p20"/>
          <p:cNvSpPr txBox="1">
            <a:spLocks noGrp="1"/>
          </p:cNvSpPr>
          <p:nvPr>
            <p:ph type="title"/>
          </p:nvPr>
        </p:nvSpPr>
        <p:spPr>
          <a:xfrm>
            <a:off x="457200" y="144828"/>
            <a:ext cx="8229600" cy="603000"/>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400"/>
              <a:buNone/>
            </a:pPr>
            <a:r>
              <a:rPr lang="en-US" dirty="0">
                <a:solidFill>
                  <a:schemeClr val="bg1">
                    <a:lumMod val="95000"/>
                  </a:schemeClr>
                </a:solidFill>
              </a:rPr>
              <a:t>Poll</a:t>
            </a:r>
            <a:endParaRPr dirty="0">
              <a:solidFill>
                <a:schemeClr val="bg1">
                  <a:lumMod val="95000"/>
                </a:schemeClr>
              </a:solidFill>
            </a:endParaRPr>
          </a:p>
        </p:txBody>
      </p:sp>
      <p:sp>
        <p:nvSpPr>
          <p:cNvPr id="112" name="Google Shape;112;p20"/>
          <p:cNvSpPr txBox="1">
            <a:spLocks noGrp="1"/>
          </p:cNvSpPr>
          <p:nvPr>
            <p:ph type="body" idx="1"/>
          </p:nvPr>
        </p:nvSpPr>
        <p:spPr>
          <a:xfrm>
            <a:off x="291860" y="747828"/>
            <a:ext cx="8229600" cy="3394500"/>
          </a:xfrm>
          <a:prstGeom prst="rect">
            <a:avLst/>
          </a:prstGeom>
          <a:noFill/>
          <a:ln>
            <a:noFill/>
          </a:ln>
        </p:spPr>
        <p:txBody>
          <a:bodyPr spcFirstLastPara="1" wrap="square" lIns="91425" tIns="45700" rIns="91425" bIns="45700" anchor="t" anchorCtr="0">
            <a:noAutofit/>
          </a:bodyPr>
          <a:lstStyle/>
          <a:p>
            <a:pPr marL="0" lvl="0" indent="0" algn="l" rtl="0">
              <a:lnSpc>
                <a:spcPct val="115000"/>
              </a:lnSpc>
              <a:spcBef>
                <a:spcPts val="0"/>
              </a:spcBef>
              <a:spcAft>
                <a:spcPts val="0"/>
              </a:spcAft>
              <a:buClr>
                <a:schemeClr val="dk1"/>
              </a:buClr>
              <a:buSzPts val="1100"/>
              <a:buFont typeface="Arial"/>
              <a:buNone/>
            </a:pPr>
            <a:r>
              <a:rPr lang="en-US" sz="1700" dirty="0">
                <a:solidFill>
                  <a:srgbClr val="0B5394"/>
                </a:solidFill>
              </a:rPr>
              <a:t>Poll: Level of experience with government procurement (brand new, familiar but not made sales, have several orders or contracts, expert) </a:t>
            </a:r>
            <a:endParaRPr sz="1700" dirty="0">
              <a:solidFill>
                <a:srgbClr val="0B5394"/>
              </a:solidFill>
            </a:endParaRPr>
          </a:p>
          <a:p>
            <a:pPr marL="0" lvl="0" indent="0" algn="l" rtl="0">
              <a:lnSpc>
                <a:spcPct val="115000"/>
              </a:lnSpc>
              <a:spcBef>
                <a:spcPts val="0"/>
              </a:spcBef>
              <a:spcAft>
                <a:spcPts val="0"/>
              </a:spcAft>
              <a:buClr>
                <a:schemeClr val="dk1"/>
              </a:buClr>
              <a:buSzPts val="1100"/>
              <a:buFont typeface="Arial"/>
              <a:buNone/>
            </a:pPr>
            <a:endParaRPr sz="2300" dirty="0">
              <a:solidFill>
                <a:srgbClr val="0B5394"/>
              </a:solidFill>
            </a:endParaRPr>
          </a:p>
          <a:p>
            <a:pPr marL="0" lvl="0" indent="0" algn="l" rtl="0">
              <a:lnSpc>
                <a:spcPct val="115000"/>
              </a:lnSpc>
              <a:spcBef>
                <a:spcPts val="0"/>
              </a:spcBef>
              <a:spcAft>
                <a:spcPts val="0"/>
              </a:spcAft>
              <a:buClr>
                <a:schemeClr val="dk1"/>
              </a:buClr>
              <a:buSzPts val="1100"/>
              <a:buFont typeface="Arial"/>
              <a:buNone/>
            </a:pPr>
            <a:r>
              <a:rPr lang="en-US" sz="2200" dirty="0">
                <a:solidFill>
                  <a:srgbClr val="0B5394"/>
                </a:solidFill>
              </a:rPr>
              <a:t>Questions: </a:t>
            </a:r>
            <a:endParaRPr sz="2200" dirty="0">
              <a:solidFill>
                <a:srgbClr val="0B5394"/>
              </a:solidFill>
            </a:endParaRPr>
          </a:p>
          <a:p>
            <a:pPr marL="0" lvl="0" indent="0" algn="l" rtl="0">
              <a:lnSpc>
                <a:spcPct val="115000"/>
              </a:lnSpc>
              <a:spcBef>
                <a:spcPts val="0"/>
              </a:spcBef>
              <a:spcAft>
                <a:spcPts val="0"/>
              </a:spcAft>
              <a:buClr>
                <a:schemeClr val="dk1"/>
              </a:buClr>
              <a:buSzPts val="1100"/>
              <a:buFont typeface="Arial"/>
              <a:buNone/>
            </a:pPr>
            <a:r>
              <a:rPr lang="en-US" sz="2200" dirty="0">
                <a:solidFill>
                  <a:srgbClr val="0B5394"/>
                </a:solidFill>
              </a:rPr>
              <a:t>Poll: Level of experience with government procurement</a:t>
            </a:r>
            <a:endParaRPr sz="2200" dirty="0">
              <a:solidFill>
                <a:srgbClr val="0B5394"/>
              </a:solidFill>
            </a:endParaRPr>
          </a:p>
          <a:p>
            <a:pPr marL="457200" lvl="0" indent="-368300" algn="l" rtl="0">
              <a:lnSpc>
                <a:spcPct val="115000"/>
              </a:lnSpc>
              <a:spcBef>
                <a:spcPts val="0"/>
              </a:spcBef>
              <a:spcAft>
                <a:spcPts val="0"/>
              </a:spcAft>
              <a:buClr>
                <a:srgbClr val="0B5394"/>
              </a:buClr>
              <a:buSzPts val="2200"/>
              <a:buAutoNum type="alphaLcPeriod"/>
            </a:pPr>
            <a:r>
              <a:rPr lang="en-US" sz="2200" dirty="0">
                <a:solidFill>
                  <a:srgbClr val="0B5394"/>
                </a:solidFill>
              </a:rPr>
              <a:t>Novice- brand new</a:t>
            </a:r>
            <a:endParaRPr sz="2200" dirty="0">
              <a:solidFill>
                <a:srgbClr val="0B5394"/>
              </a:solidFill>
            </a:endParaRPr>
          </a:p>
          <a:p>
            <a:pPr marL="457200" lvl="0" indent="-368300" algn="l" rtl="0">
              <a:lnSpc>
                <a:spcPct val="115000"/>
              </a:lnSpc>
              <a:spcBef>
                <a:spcPts val="0"/>
              </a:spcBef>
              <a:spcAft>
                <a:spcPts val="0"/>
              </a:spcAft>
              <a:buClr>
                <a:srgbClr val="0B5394"/>
              </a:buClr>
              <a:buSzPts val="2200"/>
              <a:buAutoNum type="alphaLcPeriod"/>
            </a:pPr>
            <a:r>
              <a:rPr lang="en-US" sz="2200" dirty="0">
                <a:solidFill>
                  <a:srgbClr val="0B5394"/>
                </a:solidFill>
              </a:rPr>
              <a:t>Beginner but not made sales, </a:t>
            </a:r>
            <a:endParaRPr sz="2200" dirty="0">
              <a:solidFill>
                <a:srgbClr val="0B5394"/>
              </a:solidFill>
            </a:endParaRPr>
          </a:p>
          <a:p>
            <a:pPr marL="457200" lvl="0" indent="-368300" algn="l" rtl="0">
              <a:lnSpc>
                <a:spcPct val="115000"/>
              </a:lnSpc>
              <a:spcBef>
                <a:spcPts val="0"/>
              </a:spcBef>
              <a:spcAft>
                <a:spcPts val="0"/>
              </a:spcAft>
              <a:buClr>
                <a:srgbClr val="0B5394"/>
              </a:buClr>
              <a:buSzPts val="2200"/>
              <a:buAutoNum type="alphaLcPeriod"/>
            </a:pPr>
            <a:r>
              <a:rPr lang="en-US" sz="2200" dirty="0">
                <a:solidFill>
                  <a:srgbClr val="0B5394"/>
                </a:solidFill>
              </a:rPr>
              <a:t>Intermediate have several orders or contracts, </a:t>
            </a:r>
            <a:endParaRPr sz="2200" dirty="0">
              <a:solidFill>
                <a:srgbClr val="0B5394"/>
              </a:solidFill>
            </a:endParaRPr>
          </a:p>
          <a:p>
            <a:pPr marL="457200" lvl="0" indent="-368300" algn="l" rtl="0">
              <a:lnSpc>
                <a:spcPct val="115000"/>
              </a:lnSpc>
              <a:spcBef>
                <a:spcPts val="0"/>
              </a:spcBef>
              <a:spcAft>
                <a:spcPts val="0"/>
              </a:spcAft>
              <a:buClr>
                <a:srgbClr val="0B5394"/>
              </a:buClr>
              <a:buSzPts val="2200"/>
              <a:buAutoNum type="alphaLcPeriod"/>
            </a:pPr>
            <a:r>
              <a:rPr lang="en-US" sz="2200" dirty="0">
                <a:solidFill>
                  <a:srgbClr val="0B5394"/>
                </a:solidFill>
              </a:rPr>
              <a:t>Expert - several years of experience</a:t>
            </a:r>
            <a:endParaRPr sz="2200" dirty="0">
              <a:solidFill>
                <a:srgbClr val="0B5394"/>
              </a:solidFill>
            </a:endParaRPr>
          </a:p>
          <a:p>
            <a:pPr marL="0" lvl="0" indent="0" algn="l" rtl="0">
              <a:lnSpc>
                <a:spcPct val="115000"/>
              </a:lnSpc>
              <a:spcBef>
                <a:spcPts val="0"/>
              </a:spcBef>
              <a:spcAft>
                <a:spcPts val="0"/>
              </a:spcAft>
              <a:buClr>
                <a:schemeClr val="dk1"/>
              </a:buClr>
              <a:buSzPts val="1100"/>
              <a:buFont typeface="Arial"/>
              <a:buNone/>
            </a:pPr>
            <a:endParaRPr sz="1900" dirty="0">
              <a:solidFill>
                <a:schemeClr val="dk1"/>
              </a:solidFill>
            </a:endParaRPr>
          </a:p>
          <a:p>
            <a:pPr marL="0" lvl="0" indent="0" algn="l" rtl="0">
              <a:lnSpc>
                <a:spcPct val="100000"/>
              </a:lnSpc>
              <a:spcBef>
                <a:spcPts val="400"/>
              </a:spcBef>
              <a:spcAft>
                <a:spcPts val="0"/>
              </a:spcAft>
              <a:buSzPts val="2000"/>
              <a:buNone/>
            </a:pPr>
            <a:endParaRP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Google Shape;117;p21"/>
          <p:cNvSpPr>
            <a:spLocks noGrp="1"/>
          </p:cNvSpPr>
          <p:nvPr>
            <p:ph type="title" idx="4294967295"/>
          </p:nvPr>
        </p:nvSpPr>
        <p:spPr>
          <a:xfrm>
            <a:off x="687438" y="276832"/>
            <a:ext cx="7769100" cy="685200"/>
          </a:xfrm>
          <a:prstGeom prst="rect">
            <a:avLst/>
          </a:prstGeom>
          <a:noFill/>
          <a:ln>
            <a:noFill/>
            <a:prstDash/>
          </a:ln>
          <a:effectLst/>
        </p:spPr>
        <p:txBody>
          <a:bodyPr rot="0" spcFirstLastPara="1" vertOverflow="overflow" horzOverflow="overflow" vert="horz" wrap="square" lIns="0" tIns="0" rIns="0" bIns="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15000"/>
              </a:lnSpc>
              <a:spcBef>
                <a:spcPts val="0"/>
              </a:spcBef>
              <a:spcAft>
                <a:spcPts val="0"/>
              </a:spcAft>
              <a:buClr>
                <a:schemeClr val="dk1"/>
              </a:buClr>
              <a:buSzPts val="1100"/>
              <a:buFont typeface="Arial"/>
              <a:buNone/>
              <a:tabLst/>
              <a:defRPr/>
            </a:pPr>
            <a:r>
              <a:rPr kumimoji="0" lang="en-US" sz="2600" b="1" i="0" u="none" strike="noStrike" kern="0" cap="none" spc="0" normalizeH="0" baseline="0" noProof="0" dirty="0">
                <a:ln>
                  <a:noFill/>
                </a:ln>
                <a:solidFill>
                  <a:srgbClr val="0B5394"/>
                </a:solidFill>
                <a:effectLst/>
                <a:highlight>
                  <a:srgbClr val="F3F3F3"/>
                </a:highlight>
                <a:uLnTx/>
                <a:uFillTx/>
                <a:latin typeface="Arial"/>
                <a:ea typeface="Arial"/>
                <a:cs typeface="Arial"/>
                <a:sym typeface="Arial"/>
              </a:rPr>
              <a:t>Small Business Reasons for Not Applying for Federal Contracts</a:t>
            </a:r>
            <a:endParaRPr kumimoji="0" lang="en-US" sz="2600" b="0" i="0" u="none" strike="noStrike" kern="0" cap="none" spc="0" normalizeH="0" baseline="0" noProof="0" dirty="0">
              <a:ln>
                <a:noFill/>
              </a:ln>
              <a:solidFill>
                <a:srgbClr val="0B5394"/>
              </a:solidFill>
              <a:effectLst/>
              <a:highlight>
                <a:srgbClr val="F3F3F3"/>
              </a:highlight>
              <a:uLnTx/>
              <a:uFillTx/>
              <a:latin typeface="Arial"/>
              <a:ea typeface="Arial"/>
              <a:cs typeface="Arial"/>
              <a:sym typeface="Arial"/>
            </a:endParaRPr>
          </a:p>
        </p:txBody>
      </p:sp>
      <p:pic>
        <p:nvPicPr>
          <p:cNvPr id="118" name="Google Shape;118;p21">
            <a:extLst>
              <a:ext uri="{C183D7F6-B498-43B3-948B-1728B52AA6E4}">
                <adec:decorative xmlns:adec="http://schemas.microsoft.com/office/drawing/2017/decorative" val="1"/>
              </a:ext>
            </a:extLst>
          </p:cNvPr>
          <p:cNvPicPr preferRelativeResize="0"/>
          <p:nvPr/>
        </p:nvPicPr>
        <p:blipFill rotWithShape="1">
          <a:blip r:embed="rId3">
            <a:alphaModFix/>
          </a:blip>
          <a:srcRect l="17669" t="14191" r="20505" b="13809"/>
          <a:stretch/>
        </p:blipFill>
        <p:spPr>
          <a:xfrm>
            <a:off x="790575" y="1258945"/>
            <a:ext cx="7303502" cy="3177211"/>
          </a:xfrm>
          <a:prstGeom prst="rect">
            <a:avLst/>
          </a:prstGeom>
          <a:noFill/>
          <a:ln>
            <a:noFill/>
          </a:ln>
        </p:spPr>
      </p:pic>
    </p:spTree>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TotalTime>
  <Words>1825</Words>
  <Application>Microsoft Office PowerPoint</Application>
  <PresentationFormat>On-screen Show (16:9)</PresentationFormat>
  <Paragraphs>228</Paragraphs>
  <Slides>26</Slides>
  <Notes>26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26</vt:i4>
      </vt:variant>
    </vt:vector>
  </HeadingPairs>
  <TitlesOfParts>
    <vt:vector size="30" baseType="lpstr">
      <vt:lpstr>Roboto</vt:lpstr>
      <vt:lpstr>Arial</vt:lpstr>
      <vt:lpstr>Helvetica Neue</vt:lpstr>
      <vt:lpstr>Blank Presentation</vt:lpstr>
      <vt:lpstr>Leveraging Equity - Maximizing Small Business  Success in Federal Contracting  </vt:lpstr>
      <vt:lpstr>Advancing Racial Equity and Support for Underserved Communities through the Federal Government  (Executive Order 13895) </vt:lpstr>
      <vt:lpstr>Diversity, Equity and Inclusion: Now</vt:lpstr>
      <vt:lpstr>GSA Equity Vision    Advancing Equity and Supplier Diversity in Federal Procurement for Socioeconomic Small Business (SESB’s) </vt:lpstr>
      <vt:lpstr>GSA Fiscal Year 2023 Goals</vt:lpstr>
      <vt:lpstr>Equity Data </vt:lpstr>
      <vt:lpstr>Three Types of Firms Seeking Federal Contracts</vt:lpstr>
      <vt:lpstr>Poll</vt:lpstr>
      <vt:lpstr>Small Business Reasons for Not Applying for Federal Contracts</vt:lpstr>
      <vt:lpstr>Navigating Federal Contracting</vt:lpstr>
      <vt:lpstr>Navigating Federal Contracting</vt:lpstr>
      <vt:lpstr>Navigating Federal Contracting</vt:lpstr>
      <vt:lpstr>Navigating Federal Contracting</vt:lpstr>
      <vt:lpstr>Navigating Federal Contracting</vt:lpstr>
      <vt:lpstr>Navigating Federal Contracting</vt:lpstr>
      <vt:lpstr>Navigating Federal Contracting</vt:lpstr>
      <vt:lpstr>Utilizing eTools and Data</vt:lpstr>
      <vt:lpstr>Utilizing eTools and Data</vt:lpstr>
      <vt:lpstr>Utilizing eTools and Data</vt:lpstr>
      <vt:lpstr>Poll</vt:lpstr>
      <vt:lpstr>Proposal Tips</vt:lpstr>
      <vt:lpstr>Proposal Tips con’t</vt:lpstr>
      <vt:lpstr>Proposal Tips con’t</vt:lpstr>
      <vt:lpstr>RESOURCES</vt:lpstr>
      <vt:lpstr>Ways to Stay Informed </vt:lpstr>
      <vt:lpstr>Questions?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YolandaGJohnson</dc:creator>
  <cp:lastModifiedBy>YolandaGJohnson</cp:lastModifiedBy>
  <cp:revision>4</cp:revision>
  <dcterms:modified xsi:type="dcterms:W3CDTF">2023-08-15T18:06:04Z</dcterms:modified>
</cp:coreProperties>
</file>