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Ruiz - ZCRC"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Lst>
    </p:cSldViewPr>
  </p:slideViewPr>
  <p:outlineViewPr>
    <p:cViewPr>
      <p:scale>
        <a:sx n="33" d="100"/>
        <a:sy n="33" d="100"/>
      </p:scale>
      <p:origin x="0" y="-1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3" name="Google Shape;14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8" name="Google Shape;1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3" name="Google Shape;1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5" name="Google Shape;1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5" name="Google Shape;2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6" name="Google Shape;2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8" name="Google Shape;2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5" name="Google Shape;2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2" name="Google Shape;24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1" name="Google Shape;25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8" name="Google Shape;2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5" name="Google Shape;2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2" name="Google Shape;27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9" name="Google Shape;27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6" name="Google Shape;2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3" name="Google Shape;29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9" name="Google Shape;1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7" name="Google Shape;1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rotWithShape="1">
          <a:blip r:embed="rId14">
            <a:alphaModFix/>
          </a:blip>
          <a:src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rfi@research.gsa.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gsa.gov/Event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rfi@research.gsa.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gsa.zoomgov.com/webinar/register/WN_l5qHmmgESnunpqB6L_NKIQ" TargetMode="External"/><Relationship Id="rId4" Type="http://schemas.openxmlformats.org/officeDocument/2006/relationships/hyperlink" Target="https://feedback.gsa.gov/jfe/form/SV_cHfsLyPMssmfae1"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1" i="0" u="none" strike="noStrike" cap="none">
                <a:solidFill>
                  <a:schemeClr val="lt2"/>
                </a:solidFill>
                <a:latin typeface="Arial"/>
                <a:ea typeface="Arial"/>
                <a:cs typeface="Arial"/>
                <a:sym typeface="Arial"/>
              </a:rPr>
              <a:t>U.S. General Services Administration</a:t>
            </a:r>
            <a:endParaRPr sz="1400" b="0" i="0" u="none" strike="noStrike" cap="none">
              <a:solidFill>
                <a:schemeClr val="dk1"/>
              </a:solidFill>
              <a:latin typeface="Arial"/>
              <a:ea typeface="Arial"/>
              <a:cs typeface="Arial"/>
              <a:sym typeface="Arial"/>
            </a:endParaRPr>
          </a:p>
        </p:txBody>
      </p:sp>
      <p:pic>
        <p:nvPicPr>
          <p:cNvPr id="71" name="Google Shape;71;p14" descr="Small Business Works&#10;Image of a storefront.&#10;"/>
          <p:cNvPicPr preferRelativeResize="0"/>
          <p:nvPr/>
        </p:nvPicPr>
        <p:blipFill rotWithShape="1">
          <a:blip r:embed="rId3">
            <a:alphaModFix/>
          </a:blip>
          <a:srcRect/>
          <a:stretch/>
        </p:blipFill>
        <p:spPr>
          <a:xfrm>
            <a:off x="7242425" y="4100925"/>
            <a:ext cx="1782400" cy="1002600"/>
          </a:xfrm>
          <a:prstGeom prst="rect">
            <a:avLst/>
          </a:prstGeom>
          <a:noFill/>
          <a:ln>
            <a:noFill/>
          </a:ln>
        </p:spPr>
      </p:pic>
      <p:sp>
        <p:nvSpPr>
          <p:cNvPr id="72" name="Google Shape;72;p14"/>
          <p:cNvSpPr txBox="1">
            <a:spLocks noGrp="1"/>
          </p:cNvSpPr>
          <p:nvPr>
            <p:ph type="title" idx="4294967295"/>
          </p:nvPr>
        </p:nvSpPr>
        <p:spPr>
          <a:xfrm>
            <a:off x="2571750" y="2091875"/>
            <a:ext cx="6039000" cy="19887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Market Research as a Service (MRAS) for Small Business Vendors</a:t>
            </a:r>
          </a:p>
          <a:p>
            <a:pPr marL="0" marR="0" lvl="0" indent="0" algn="r" defTabSz="914400" rtl="0" eaLnBrk="1" fontAlgn="auto" latinLnBrk="0" hangingPunct="1">
              <a:lnSpc>
                <a:spcPct val="90000"/>
              </a:lnSpc>
              <a:spcBef>
                <a:spcPts val="1200"/>
              </a:spcBef>
              <a:spcAft>
                <a:spcPts val="0"/>
              </a:spcAft>
              <a:buClr>
                <a:srgbClr val="000000"/>
              </a:buClr>
              <a:buSzPts val="2400"/>
              <a:buFont typeface="Arial"/>
              <a:buNone/>
              <a:tabLst/>
              <a:defRPr/>
            </a:pPr>
            <a:endParaRPr kumimoji="0" lang="en-US" sz="2400" b="1" i="0" u="none" strike="noStrike" kern="0" cap="none" spc="0" normalizeH="0" baseline="0" noProof="0" dirty="0">
              <a:ln>
                <a:noFill/>
              </a:ln>
              <a:solidFill>
                <a:srgbClr val="595959"/>
              </a:solidFill>
              <a:effectLst/>
              <a:uLnTx/>
              <a:uFillTx/>
              <a:latin typeface="Arial"/>
              <a:ea typeface="Arial"/>
              <a:cs typeface="Arial"/>
              <a:sym typeface="Arial"/>
            </a:endParaRPr>
          </a:p>
        </p:txBody>
      </p:sp>
      <p:pic>
        <p:nvPicPr>
          <p:cNvPr id="73" name="Google Shape;73;p14" descr="GSA logo."/>
          <p:cNvPicPr preferRelativeResize="0"/>
          <p:nvPr/>
        </p:nvPicPr>
        <p:blipFill rotWithShape="1">
          <a:blip r:embed="rId4">
            <a:alphaModFix/>
          </a:blip>
          <a:src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46" name="Google Shape;146;p23">
            <a:extLst>
              <a:ext uri="{C183D7F6-B498-43B3-948B-1728B52AA6E4}">
                <adec:decorative xmlns:adec="http://schemas.microsoft.com/office/drawing/2017/decorative" val="1"/>
              </a:ext>
            </a:extLst>
          </p:cNvPr>
          <p:cNvPicPr preferRelativeResize="0"/>
          <p:nvPr/>
        </p:nvPicPr>
        <p:blipFill rotWithShape="1">
          <a:blip r:embed="rId3">
            <a:alphaModFix/>
          </a:blip>
          <a:srcRect l="35985" t="25000" r="37290" b="43994"/>
          <a:stretch/>
        </p:blipFill>
        <p:spPr>
          <a:xfrm>
            <a:off x="96225" y="1085850"/>
            <a:ext cx="4466597" cy="2915201"/>
          </a:xfrm>
          <a:prstGeom prst="rect">
            <a:avLst/>
          </a:prstGeom>
          <a:noFill/>
          <a:ln>
            <a:noFill/>
          </a:ln>
        </p:spPr>
      </p:pic>
      <p:pic>
        <p:nvPicPr>
          <p:cNvPr id="147" name="Google Shape;147;p23">
            <a:extLst>
              <a:ext uri="{C183D7F6-B498-43B3-948B-1728B52AA6E4}">
                <adec:decorative xmlns:adec="http://schemas.microsoft.com/office/drawing/2017/decorative" val="1"/>
              </a:ext>
            </a:extLst>
          </p:cNvPr>
          <p:cNvPicPr preferRelativeResize="0"/>
          <p:nvPr/>
        </p:nvPicPr>
        <p:blipFill rotWithShape="1">
          <a:blip r:embed="rId3">
            <a:alphaModFix/>
          </a:blip>
          <a:srcRect l="36082" t="55726" r="37291" b="10917"/>
          <a:stretch/>
        </p:blipFill>
        <p:spPr>
          <a:xfrm>
            <a:off x="4685300" y="1114425"/>
            <a:ext cx="4322448" cy="3046151"/>
          </a:xfrm>
          <a:prstGeom prst="rect">
            <a:avLst/>
          </a:prstGeom>
          <a:noFill/>
          <a:ln>
            <a:noFill/>
          </a:ln>
        </p:spPr>
      </p:pic>
      <p:sp>
        <p:nvSpPr>
          <p:cNvPr id="148" name="Google Shape;148;p23"/>
          <p:cNvSpPr>
            <a:spLocks noGrp="1"/>
          </p:cNvSpPr>
          <p:nvPr>
            <p:ph type="title" idx="4294967295"/>
          </p:nvPr>
        </p:nvSpPr>
        <p:spPr>
          <a:xfrm>
            <a:off x="533290" y="120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900" b="0" i="0" u="none" strike="noStrike" kern="0" cap="none" spc="0" normalizeH="0" baseline="0" noProof="0" dirty="0">
                <a:ln>
                  <a:noFill/>
                </a:ln>
                <a:solidFill>
                  <a:srgbClr val="3864B2"/>
                </a:solidFill>
                <a:effectLst/>
                <a:uLnTx/>
                <a:uFillTx/>
                <a:latin typeface="Arial"/>
                <a:ea typeface="Arial"/>
                <a:cs typeface="Arial"/>
                <a:sym typeface="Arial"/>
              </a:rPr>
              <a:t>We Produce Visuals to Make Decisions Easier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How to find MRAS Surveys/RFIs</a:t>
            </a:r>
          </a:p>
        </p:txBody>
      </p:sp>
      <p:sp>
        <p:nvSpPr>
          <p:cNvPr id="154" name="Google Shape;154;p24"/>
          <p:cNvSpPr txBox="1"/>
          <p:nvPr/>
        </p:nvSpPr>
        <p:spPr>
          <a:xfrm>
            <a:off x="485925" y="1285875"/>
            <a:ext cx="6912000" cy="37866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All MRAS RFIs are posted via GSA’s eBuy site as a Request for Quote (RFQ) as a Sources Selection under the applicable SINs and contracts.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If you’re under the SIN and contract for that RFI you will get notified via email.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Make sure the email associated with your company in eLibrary is current and up to date, as RFI requests will be sent to that email.</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55" name="Google Shape;155;p2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161" name="Google Shape;161;p25">
            <a:extLst>
              <a:ext uri="{C183D7F6-B498-43B3-948B-1728B52AA6E4}">
                <adec:decorative xmlns:adec="http://schemas.microsoft.com/office/drawing/2017/decorative" val="1"/>
              </a:ext>
            </a:extLst>
          </p:cNvPr>
          <p:cNvPicPr preferRelativeResize="0"/>
          <p:nvPr/>
        </p:nvPicPr>
        <p:blipFill rotWithShape="1">
          <a:blip r:embed="rId3">
            <a:alphaModFix/>
          </a:blip>
          <a:srcRect l="29713" t="25883" r="43193" b="58915"/>
          <a:stretch/>
        </p:blipFill>
        <p:spPr>
          <a:xfrm>
            <a:off x="138300" y="2260200"/>
            <a:ext cx="4662302" cy="1471400"/>
          </a:xfrm>
          <a:prstGeom prst="rect">
            <a:avLst/>
          </a:prstGeom>
          <a:noFill/>
          <a:ln>
            <a:noFill/>
          </a:ln>
        </p:spPr>
      </p:pic>
      <p:pic>
        <p:nvPicPr>
          <p:cNvPr id="162" name="Google Shape;162;p25">
            <a:extLst>
              <a:ext uri="{C183D7F6-B498-43B3-948B-1728B52AA6E4}">
                <adec:decorative xmlns:adec="http://schemas.microsoft.com/office/drawing/2017/decorative" val="1"/>
              </a:ext>
            </a:extLst>
          </p:cNvPr>
          <p:cNvPicPr preferRelativeResize="0"/>
          <p:nvPr/>
        </p:nvPicPr>
        <p:blipFill rotWithShape="1">
          <a:blip r:embed="rId4">
            <a:alphaModFix/>
          </a:blip>
          <a:srcRect l="22890" t="45346" r="35254" b="33424"/>
          <a:stretch/>
        </p:blipFill>
        <p:spPr>
          <a:xfrm>
            <a:off x="138300" y="291400"/>
            <a:ext cx="6761448" cy="1928950"/>
          </a:xfrm>
          <a:prstGeom prst="rect">
            <a:avLst/>
          </a:prstGeom>
          <a:noFill/>
          <a:ln>
            <a:noFill/>
          </a:ln>
        </p:spPr>
      </p:pic>
      <p:cxnSp>
        <p:nvCxnSpPr>
          <p:cNvPr id="163" name="Google Shape;163;p25">
            <a:extLst>
              <a:ext uri="{C183D7F6-B498-43B3-948B-1728B52AA6E4}">
                <adec:decorative xmlns:adec="http://schemas.microsoft.com/office/drawing/2017/decorative" val="1"/>
              </a:ext>
            </a:extLst>
          </p:cNvPr>
          <p:cNvCxnSpPr>
            <a:stCxn id="164" idx="1"/>
          </p:cNvCxnSpPr>
          <p:nvPr/>
        </p:nvCxnSpPr>
        <p:spPr>
          <a:xfrm flipH="1">
            <a:off x="6006300" y="319838"/>
            <a:ext cx="398400" cy="498300"/>
          </a:xfrm>
          <a:prstGeom prst="straightConnector1">
            <a:avLst/>
          </a:prstGeom>
          <a:noFill/>
          <a:ln w="9525" cap="flat" cmpd="sng">
            <a:solidFill>
              <a:srgbClr val="FF0000"/>
            </a:solidFill>
            <a:prstDash val="solid"/>
            <a:round/>
            <a:headEnd type="none" w="sm" len="sm"/>
            <a:tailEnd type="triangle" w="med" len="med"/>
          </a:ln>
        </p:spPr>
      </p:cxnSp>
      <p:sp>
        <p:nvSpPr>
          <p:cNvPr id="164" name="Google Shape;164;p25"/>
          <p:cNvSpPr txBox="1"/>
          <p:nvPr/>
        </p:nvSpPr>
        <p:spPr>
          <a:xfrm>
            <a:off x="6404700" y="78338"/>
            <a:ext cx="2739300" cy="48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Review the Scope description in the summary</a:t>
            </a:r>
            <a:endParaRPr sz="1400" b="0" i="0" u="none" strike="noStrike" cap="none">
              <a:solidFill>
                <a:srgbClr val="FF0000"/>
              </a:solidFill>
              <a:latin typeface="Arial"/>
              <a:ea typeface="Arial"/>
              <a:cs typeface="Arial"/>
              <a:sym typeface="Arial"/>
            </a:endParaRPr>
          </a:p>
        </p:txBody>
      </p:sp>
      <p:sp>
        <p:nvSpPr>
          <p:cNvPr id="165" name="Google Shape;165;p25">
            <a:extLst>
              <a:ext uri="{C183D7F6-B498-43B3-948B-1728B52AA6E4}">
                <adec:decorative xmlns:adec="http://schemas.microsoft.com/office/drawing/2017/decorative" val="1"/>
              </a:ext>
            </a:extLst>
          </p:cNvPr>
          <p:cNvSpPr/>
          <p:nvPr/>
        </p:nvSpPr>
        <p:spPr>
          <a:xfrm>
            <a:off x="1453350" y="1791675"/>
            <a:ext cx="1212300" cy="59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6" name="Google Shape;166;p25">
            <a:extLst>
              <a:ext uri="{C183D7F6-B498-43B3-948B-1728B52AA6E4}">
                <adec:decorative xmlns:adec="http://schemas.microsoft.com/office/drawing/2017/decorative" val="1"/>
              </a:ext>
            </a:extLst>
          </p:cNvPr>
          <p:cNvCxnSpPr>
            <a:stCxn id="167" idx="1"/>
          </p:cNvCxnSpPr>
          <p:nvPr/>
        </p:nvCxnSpPr>
        <p:spPr>
          <a:xfrm flipH="1">
            <a:off x="2668675" y="1829175"/>
            <a:ext cx="3378000" cy="241800"/>
          </a:xfrm>
          <a:prstGeom prst="straightConnector1">
            <a:avLst/>
          </a:prstGeom>
          <a:noFill/>
          <a:ln w="9525" cap="flat" cmpd="sng">
            <a:solidFill>
              <a:srgbClr val="FF0000"/>
            </a:solidFill>
            <a:prstDash val="solid"/>
            <a:round/>
            <a:headEnd type="none" w="sm" len="sm"/>
            <a:tailEnd type="triangle" w="med" len="med"/>
          </a:ln>
        </p:spPr>
      </p:cxnSp>
      <p:sp>
        <p:nvSpPr>
          <p:cNvPr id="167" name="Google Shape;167;p25"/>
          <p:cNvSpPr txBox="1">
            <a:spLocks noGrp="1"/>
          </p:cNvSpPr>
          <p:nvPr>
            <p:ph type="title" idx="4294967295"/>
          </p:nvPr>
        </p:nvSpPr>
        <p:spPr>
          <a:xfrm>
            <a:off x="6046675" y="1587675"/>
            <a:ext cx="2739300" cy="48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Be sure to meet the due date for responses</a:t>
            </a:r>
          </a:p>
        </p:txBody>
      </p:sp>
      <p:sp>
        <p:nvSpPr>
          <p:cNvPr id="168" name="Google Shape;168;p25">
            <a:extLst>
              <a:ext uri="{C183D7F6-B498-43B3-948B-1728B52AA6E4}">
                <adec:decorative xmlns:adec="http://schemas.microsoft.com/office/drawing/2017/decorative" val="1"/>
              </a:ext>
            </a:extLst>
          </p:cNvPr>
          <p:cNvSpPr/>
          <p:nvPr/>
        </p:nvSpPr>
        <p:spPr>
          <a:xfrm>
            <a:off x="138300" y="2949800"/>
            <a:ext cx="4362000" cy="781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5"/>
          <p:cNvSpPr txBox="1"/>
          <p:nvPr/>
        </p:nvSpPr>
        <p:spPr>
          <a:xfrm>
            <a:off x="6046675" y="2605000"/>
            <a:ext cx="3000000" cy="78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Be sure to download any requirements attachments like the PWS or SOW</a:t>
            </a:r>
            <a:endParaRPr sz="1400" b="0" i="0" u="none" strike="noStrike" cap="none">
              <a:solidFill>
                <a:srgbClr val="FF0000"/>
              </a:solidFill>
              <a:latin typeface="Arial"/>
              <a:ea typeface="Arial"/>
              <a:cs typeface="Arial"/>
              <a:sym typeface="Arial"/>
            </a:endParaRPr>
          </a:p>
        </p:txBody>
      </p:sp>
      <p:cxnSp>
        <p:nvCxnSpPr>
          <p:cNvPr id="170" name="Google Shape;170;p25">
            <a:extLst>
              <a:ext uri="{C183D7F6-B498-43B3-948B-1728B52AA6E4}">
                <adec:decorative xmlns:adec="http://schemas.microsoft.com/office/drawing/2017/decorative" val="1"/>
              </a:ext>
            </a:extLst>
          </p:cNvPr>
          <p:cNvCxnSpPr>
            <a:stCxn id="169" idx="1"/>
            <a:endCxn id="168" idx="6"/>
          </p:cNvCxnSpPr>
          <p:nvPr/>
        </p:nvCxnSpPr>
        <p:spPr>
          <a:xfrm flipH="1">
            <a:off x="4500175" y="2995900"/>
            <a:ext cx="1546500" cy="3447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a:extLst>
              <a:ext uri="{C183D7F6-B498-43B3-948B-1728B52AA6E4}">
                <adec:decorative xmlns:adec="http://schemas.microsoft.com/office/drawing/2017/decorative" val="1"/>
              </a:ext>
            </a:extLst>
          </p:cNvPr>
          <p:cNvPicPr preferRelativeResize="0"/>
          <p:nvPr/>
        </p:nvPicPr>
        <p:blipFill rotWithShape="1">
          <a:blip r:embed="rId3">
            <a:alphaModFix/>
          </a:blip>
          <a:srcRect l="28337" t="24069" r="29393" b="22121"/>
          <a:stretch/>
        </p:blipFill>
        <p:spPr>
          <a:xfrm>
            <a:off x="158100" y="88875"/>
            <a:ext cx="7913856" cy="4420024"/>
          </a:xfrm>
          <a:prstGeom prst="rect">
            <a:avLst/>
          </a:prstGeom>
          <a:noFill/>
          <a:ln>
            <a:noFill/>
          </a:ln>
        </p:spPr>
      </p:pic>
      <p:sp>
        <p:nvSpPr>
          <p:cNvPr id="176" name="Google Shape;176;p2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cxnSp>
        <p:nvCxnSpPr>
          <p:cNvPr id="177" name="Google Shape;177;p26">
            <a:extLst>
              <a:ext uri="{C183D7F6-B498-43B3-948B-1728B52AA6E4}">
                <adec:decorative xmlns:adec="http://schemas.microsoft.com/office/drawing/2017/decorative" val="1"/>
              </a:ext>
            </a:extLst>
          </p:cNvPr>
          <p:cNvCxnSpPr>
            <a:stCxn id="178" idx="1"/>
          </p:cNvCxnSpPr>
          <p:nvPr/>
        </p:nvCxnSpPr>
        <p:spPr>
          <a:xfrm flipH="1">
            <a:off x="4869763" y="2952200"/>
            <a:ext cx="1726800" cy="622800"/>
          </a:xfrm>
          <a:prstGeom prst="straightConnector1">
            <a:avLst/>
          </a:prstGeom>
          <a:noFill/>
          <a:ln w="9525" cap="flat" cmpd="sng">
            <a:solidFill>
              <a:srgbClr val="FF0000"/>
            </a:solidFill>
            <a:prstDash val="solid"/>
            <a:round/>
            <a:headEnd type="none" w="sm" len="sm"/>
            <a:tailEnd type="triangle" w="med" len="med"/>
          </a:ln>
        </p:spPr>
      </p:cxnSp>
      <p:sp>
        <p:nvSpPr>
          <p:cNvPr id="178" name="Google Shape;178;p26"/>
          <p:cNvSpPr txBox="1">
            <a:spLocks noGrp="1"/>
          </p:cNvSpPr>
          <p:nvPr>
            <p:ph type="title" idx="4294967295"/>
          </p:nvPr>
        </p:nvSpPr>
        <p:spPr>
          <a:xfrm>
            <a:off x="6596563" y="2710700"/>
            <a:ext cx="2739300" cy="48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Be sure to include a URL only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sldNum" idx="12"/>
          </p:nvPr>
        </p:nvSpPr>
        <p:spPr>
          <a:xfrm>
            <a:off x="6400800" y="33658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184" name="Google Shape;184;p27">
            <a:extLst>
              <a:ext uri="{C183D7F6-B498-43B3-948B-1728B52AA6E4}">
                <adec:decorative xmlns:adec="http://schemas.microsoft.com/office/drawing/2017/decorative" val="1"/>
              </a:ext>
            </a:extLst>
          </p:cNvPr>
          <p:cNvPicPr preferRelativeResize="0"/>
          <p:nvPr/>
        </p:nvPicPr>
        <p:blipFill rotWithShape="1">
          <a:blip r:embed="rId3">
            <a:alphaModFix/>
          </a:blip>
          <a:srcRect l="27614" t="33155" r="29448" b="10330"/>
          <a:stretch/>
        </p:blipFill>
        <p:spPr>
          <a:xfrm>
            <a:off x="585575" y="134450"/>
            <a:ext cx="4790150" cy="3546550"/>
          </a:xfrm>
          <a:prstGeom prst="rect">
            <a:avLst/>
          </a:prstGeom>
          <a:noFill/>
          <a:ln>
            <a:noFill/>
          </a:ln>
        </p:spPr>
      </p:pic>
      <p:cxnSp>
        <p:nvCxnSpPr>
          <p:cNvPr id="185" name="Google Shape;185;p27">
            <a:extLst>
              <a:ext uri="{C183D7F6-B498-43B3-948B-1728B52AA6E4}">
                <adec:decorative xmlns:adec="http://schemas.microsoft.com/office/drawing/2017/decorative" val="1"/>
              </a:ext>
            </a:extLst>
          </p:cNvPr>
          <p:cNvCxnSpPr/>
          <p:nvPr/>
        </p:nvCxnSpPr>
        <p:spPr>
          <a:xfrm flipH="1">
            <a:off x="2856600" y="1298975"/>
            <a:ext cx="3163800" cy="345900"/>
          </a:xfrm>
          <a:prstGeom prst="straightConnector1">
            <a:avLst/>
          </a:prstGeom>
          <a:noFill/>
          <a:ln w="9525" cap="flat" cmpd="sng">
            <a:solidFill>
              <a:srgbClr val="FF0000"/>
            </a:solidFill>
            <a:prstDash val="solid"/>
            <a:round/>
            <a:headEnd type="none" w="sm" len="sm"/>
            <a:tailEnd type="triangle" w="med" len="med"/>
          </a:ln>
        </p:spPr>
      </p:cxnSp>
      <p:cxnSp>
        <p:nvCxnSpPr>
          <p:cNvPr id="186" name="Google Shape;186;p27">
            <a:extLst>
              <a:ext uri="{C183D7F6-B498-43B3-948B-1728B52AA6E4}">
                <adec:decorative xmlns:adec="http://schemas.microsoft.com/office/drawing/2017/decorative" val="1"/>
              </a:ext>
            </a:extLst>
          </p:cNvPr>
          <p:cNvCxnSpPr/>
          <p:nvPr/>
        </p:nvCxnSpPr>
        <p:spPr>
          <a:xfrm flipH="1">
            <a:off x="4597250" y="393200"/>
            <a:ext cx="1214100" cy="238800"/>
          </a:xfrm>
          <a:prstGeom prst="straightConnector1">
            <a:avLst/>
          </a:prstGeom>
          <a:noFill/>
          <a:ln w="9525" cap="flat" cmpd="sng">
            <a:solidFill>
              <a:srgbClr val="FF0000"/>
            </a:solidFill>
            <a:prstDash val="solid"/>
            <a:round/>
            <a:headEnd type="none" w="sm" len="sm"/>
            <a:tailEnd type="triangle" w="med" len="med"/>
          </a:ln>
        </p:spPr>
      </p:cxnSp>
      <p:sp>
        <p:nvSpPr>
          <p:cNvPr id="187" name="Google Shape;187;p27"/>
          <p:cNvSpPr txBox="1"/>
          <p:nvPr/>
        </p:nvSpPr>
        <p:spPr>
          <a:xfrm>
            <a:off x="5797700" y="62600"/>
            <a:ext cx="2739300" cy="48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By selecting yes, your responses will be included in the report </a:t>
            </a:r>
            <a:endParaRPr sz="1400" b="0" i="0" u="none" strike="noStrike" cap="none">
              <a:solidFill>
                <a:srgbClr val="FF0000"/>
              </a:solidFill>
              <a:latin typeface="Arial"/>
              <a:ea typeface="Arial"/>
              <a:cs typeface="Arial"/>
              <a:sym typeface="Arial"/>
            </a:endParaRPr>
          </a:p>
        </p:txBody>
      </p:sp>
      <p:sp>
        <p:nvSpPr>
          <p:cNvPr id="188" name="Google Shape;188;p27"/>
          <p:cNvSpPr txBox="1"/>
          <p:nvPr/>
        </p:nvSpPr>
        <p:spPr>
          <a:xfrm>
            <a:off x="5963750" y="945575"/>
            <a:ext cx="2739300" cy="135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Multiple answers can be selected here. </a:t>
            </a:r>
            <a:r>
              <a:rPr lang="en-US" sz="1400" b="1" i="0" u="none" strike="noStrike" cap="none">
                <a:solidFill>
                  <a:srgbClr val="FF0000"/>
                </a:solidFill>
                <a:latin typeface="Arial"/>
                <a:ea typeface="Arial"/>
                <a:cs typeface="Arial"/>
                <a:sym typeface="Arial"/>
              </a:rPr>
              <a:t>Non GSA Contract Holder</a:t>
            </a:r>
            <a:r>
              <a:rPr lang="en-US" sz="1400" b="0" i="0" u="none" strike="noStrike" cap="none">
                <a:solidFill>
                  <a:srgbClr val="FF0000"/>
                </a:solidFill>
                <a:latin typeface="Arial"/>
                <a:ea typeface="Arial"/>
                <a:cs typeface="Arial"/>
                <a:sym typeface="Arial"/>
              </a:rPr>
              <a:t> information will be filtered out of our reports as we only research markets within GSA Contracts. </a:t>
            </a:r>
            <a:endParaRPr sz="1400" b="0" i="0" u="none" strike="noStrike" cap="none">
              <a:solidFill>
                <a:srgbClr val="FF0000"/>
              </a:solidFill>
              <a:latin typeface="Arial"/>
              <a:ea typeface="Arial"/>
              <a:cs typeface="Arial"/>
              <a:sym typeface="Arial"/>
            </a:endParaRPr>
          </a:p>
        </p:txBody>
      </p:sp>
      <p:cxnSp>
        <p:nvCxnSpPr>
          <p:cNvPr id="189" name="Google Shape;189;p27">
            <a:extLst>
              <a:ext uri="{C183D7F6-B498-43B3-948B-1728B52AA6E4}">
                <adec:decorative xmlns:adec="http://schemas.microsoft.com/office/drawing/2017/decorative" val="1"/>
              </a:ext>
            </a:extLst>
          </p:cNvPr>
          <p:cNvCxnSpPr/>
          <p:nvPr/>
        </p:nvCxnSpPr>
        <p:spPr>
          <a:xfrm flipH="1">
            <a:off x="4005275" y="2970700"/>
            <a:ext cx="1695900" cy="223500"/>
          </a:xfrm>
          <a:prstGeom prst="straightConnector1">
            <a:avLst/>
          </a:prstGeom>
          <a:noFill/>
          <a:ln w="9525" cap="flat" cmpd="sng">
            <a:solidFill>
              <a:srgbClr val="FF0000"/>
            </a:solidFill>
            <a:prstDash val="solid"/>
            <a:round/>
            <a:headEnd type="none" w="sm" len="sm"/>
            <a:tailEnd type="triangle" w="med" len="med"/>
          </a:ln>
        </p:spPr>
      </p:cxnSp>
      <p:sp>
        <p:nvSpPr>
          <p:cNvPr id="190" name="Google Shape;190;p27"/>
          <p:cNvSpPr txBox="1">
            <a:spLocks noGrp="1"/>
          </p:cNvSpPr>
          <p:nvPr>
            <p:ph type="title" idx="4294967295"/>
          </p:nvPr>
        </p:nvSpPr>
        <p:spPr>
          <a:xfrm>
            <a:off x="5701175" y="2711200"/>
            <a:ext cx="2739300" cy="48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Choose the SIN or NAICS most appropriate for the requirement</a:t>
            </a:r>
          </a:p>
        </p:txBody>
      </p:sp>
      <p:pic>
        <p:nvPicPr>
          <p:cNvPr id="191" name="Google Shape;191;p27">
            <a:extLst>
              <a:ext uri="{C183D7F6-B498-43B3-948B-1728B52AA6E4}">
                <adec:decorative xmlns:adec="http://schemas.microsoft.com/office/drawing/2017/decorative" val="1"/>
              </a:ext>
            </a:extLst>
          </p:cNvPr>
          <p:cNvPicPr preferRelativeResize="0"/>
          <p:nvPr/>
        </p:nvPicPr>
        <p:blipFill rotWithShape="1">
          <a:blip r:embed="rId4">
            <a:alphaModFix/>
          </a:blip>
          <a:srcRect l="28094" t="51505" r="29848" b="29528"/>
          <a:stretch/>
        </p:blipFill>
        <p:spPr>
          <a:xfrm>
            <a:off x="354124" y="3739675"/>
            <a:ext cx="5358125" cy="1358999"/>
          </a:xfrm>
          <a:prstGeom prst="rect">
            <a:avLst/>
          </a:prstGeom>
          <a:noFill/>
          <a:ln>
            <a:noFill/>
          </a:ln>
        </p:spPr>
      </p:pic>
      <p:cxnSp>
        <p:nvCxnSpPr>
          <p:cNvPr id="192" name="Google Shape;192;p27">
            <a:extLst>
              <a:ext uri="{C183D7F6-B498-43B3-948B-1728B52AA6E4}">
                <adec:decorative xmlns:adec="http://schemas.microsoft.com/office/drawing/2017/decorative" val="1"/>
              </a:ext>
            </a:extLst>
          </p:cNvPr>
          <p:cNvCxnSpPr/>
          <p:nvPr/>
        </p:nvCxnSpPr>
        <p:spPr>
          <a:xfrm flipH="1">
            <a:off x="5430200" y="3310450"/>
            <a:ext cx="888300" cy="5097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198" name="Google Shape;198;p28">
            <a:extLst>
              <a:ext uri="{C183D7F6-B498-43B3-948B-1728B52AA6E4}">
                <adec:decorative xmlns:adec="http://schemas.microsoft.com/office/drawing/2017/decorative" val="1"/>
              </a:ext>
            </a:extLst>
          </p:cNvPr>
          <p:cNvPicPr preferRelativeResize="0"/>
          <p:nvPr/>
        </p:nvPicPr>
        <p:blipFill rotWithShape="1">
          <a:blip r:embed="rId3">
            <a:alphaModFix/>
          </a:blip>
          <a:srcRect l="29245" t="21479" r="25752" b="6050"/>
          <a:stretch/>
        </p:blipFill>
        <p:spPr>
          <a:xfrm>
            <a:off x="67825" y="50625"/>
            <a:ext cx="5370173" cy="4864250"/>
          </a:xfrm>
          <a:prstGeom prst="rect">
            <a:avLst/>
          </a:prstGeom>
          <a:noFill/>
          <a:ln>
            <a:noFill/>
          </a:ln>
        </p:spPr>
      </p:pic>
      <p:cxnSp>
        <p:nvCxnSpPr>
          <p:cNvPr id="199" name="Google Shape;199;p28">
            <a:extLst>
              <a:ext uri="{C183D7F6-B498-43B3-948B-1728B52AA6E4}">
                <adec:decorative xmlns:adec="http://schemas.microsoft.com/office/drawing/2017/decorative" val="1"/>
              </a:ext>
            </a:extLst>
          </p:cNvPr>
          <p:cNvCxnSpPr/>
          <p:nvPr/>
        </p:nvCxnSpPr>
        <p:spPr>
          <a:xfrm flipH="1">
            <a:off x="2755950" y="857250"/>
            <a:ext cx="1779900" cy="394800"/>
          </a:xfrm>
          <a:prstGeom prst="straightConnector1">
            <a:avLst/>
          </a:prstGeom>
          <a:noFill/>
          <a:ln w="9525" cap="flat" cmpd="sng">
            <a:solidFill>
              <a:srgbClr val="FF0000"/>
            </a:solidFill>
            <a:prstDash val="solid"/>
            <a:round/>
            <a:headEnd type="none" w="sm" len="sm"/>
            <a:tailEnd type="triangle" w="med" len="med"/>
          </a:ln>
        </p:spPr>
      </p:cxnSp>
      <p:sp>
        <p:nvSpPr>
          <p:cNvPr id="200" name="Google Shape;200;p28"/>
          <p:cNvSpPr txBox="1"/>
          <p:nvPr/>
        </p:nvSpPr>
        <p:spPr>
          <a:xfrm>
            <a:off x="4945563" y="3286075"/>
            <a:ext cx="2739300" cy="48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Be sure to select any and all designations, or “NA” if none apply</a:t>
            </a:r>
            <a:endParaRPr sz="1400" b="0" i="0" u="none" strike="noStrike" cap="none">
              <a:solidFill>
                <a:srgbClr val="FF0000"/>
              </a:solidFill>
              <a:latin typeface="Arial"/>
              <a:ea typeface="Arial"/>
              <a:cs typeface="Arial"/>
              <a:sym typeface="Arial"/>
            </a:endParaRPr>
          </a:p>
        </p:txBody>
      </p:sp>
      <p:sp>
        <p:nvSpPr>
          <p:cNvPr id="201" name="Google Shape;201;p28"/>
          <p:cNvSpPr txBox="1">
            <a:spLocks noGrp="1"/>
          </p:cNvSpPr>
          <p:nvPr>
            <p:ph type="title" idx="4294967295"/>
          </p:nvPr>
        </p:nvSpPr>
        <p:spPr>
          <a:xfrm>
            <a:off x="4535838" y="479025"/>
            <a:ext cx="2739300" cy="48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Select “other” if you are not a small business</a:t>
            </a:r>
          </a:p>
        </p:txBody>
      </p:sp>
      <p:cxnSp>
        <p:nvCxnSpPr>
          <p:cNvPr id="202" name="Google Shape;202;p28">
            <a:extLst>
              <a:ext uri="{C183D7F6-B498-43B3-948B-1728B52AA6E4}">
                <adec:decorative xmlns:adec="http://schemas.microsoft.com/office/drawing/2017/decorative" val="1"/>
              </a:ext>
            </a:extLst>
          </p:cNvPr>
          <p:cNvCxnSpPr>
            <a:stCxn id="200" idx="1"/>
          </p:cNvCxnSpPr>
          <p:nvPr/>
        </p:nvCxnSpPr>
        <p:spPr>
          <a:xfrm flipH="1">
            <a:off x="3362163" y="3527575"/>
            <a:ext cx="1583400" cy="6363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sldNum" idx="12"/>
          </p:nvPr>
        </p:nvSpPr>
        <p:spPr>
          <a:xfrm>
            <a:off x="6400800" y="3518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08" name="Google Shape;208;p29">
            <a:extLst>
              <a:ext uri="{C183D7F6-B498-43B3-948B-1728B52AA6E4}">
                <adec:decorative xmlns:adec="http://schemas.microsoft.com/office/drawing/2017/decorative" val="1"/>
              </a:ext>
            </a:extLst>
          </p:cNvPr>
          <p:cNvPicPr preferRelativeResize="0"/>
          <p:nvPr/>
        </p:nvPicPr>
        <p:blipFill rotWithShape="1">
          <a:blip r:embed="rId3">
            <a:alphaModFix/>
          </a:blip>
          <a:srcRect l="28481" t="23642" r="28818" b="34659"/>
          <a:stretch/>
        </p:blipFill>
        <p:spPr>
          <a:xfrm>
            <a:off x="229425" y="36525"/>
            <a:ext cx="4883626" cy="2682674"/>
          </a:xfrm>
          <a:prstGeom prst="rect">
            <a:avLst/>
          </a:prstGeom>
          <a:noFill/>
          <a:ln>
            <a:noFill/>
          </a:ln>
        </p:spPr>
      </p:pic>
      <p:pic>
        <p:nvPicPr>
          <p:cNvPr id="209" name="Google Shape;209;p29">
            <a:extLst>
              <a:ext uri="{C183D7F6-B498-43B3-948B-1728B52AA6E4}">
                <adec:decorative xmlns:adec="http://schemas.microsoft.com/office/drawing/2017/decorative" val="1"/>
              </a:ext>
            </a:extLst>
          </p:cNvPr>
          <p:cNvPicPr preferRelativeResize="0"/>
          <p:nvPr/>
        </p:nvPicPr>
        <p:blipFill rotWithShape="1">
          <a:blip r:embed="rId4">
            <a:alphaModFix/>
          </a:blip>
          <a:srcRect l="28534" t="20789" r="30252" b="48412"/>
          <a:stretch/>
        </p:blipFill>
        <p:spPr>
          <a:xfrm>
            <a:off x="229425" y="2786185"/>
            <a:ext cx="4883626" cy="2052940"/>
          </a:xfrm>
          <a:prstGeom prst="rect">
            <a:avLst/>
          </a:prstGeom>
          <a:noFill/>
          <a:ln>
            <a:noFill/>
          </a:ln>
        </p:spPr>
      </p:pic>
      <p:sp>
        <p:nvSpPr>
          <p:cNvPr id="210" name="Google Shape;210;p29"/>
          <p:cNvSpPr txBox="1"/>
          <p:nvPr/>
        </p:nvSpPr>
        <p:spPr>
          <a:xfrm>
            <a:off x="6122100" y="2719200"/>
            <a:ext cx="2412300" cy="130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Provide honest feedback about the survey, include questions or concerns you may have about the requirement</a:t>
            </a:r>
            <a:endParaRPr sz="1400" b="0" i="0" u="none" strike="noStrike" cap="none">
              <a:solidFill>
                <a:srgbClr val="FF0000"/>
              </a:solidFill>
              <a:latin typeface="Arial"/>
              <a:ea typeface="Arial"/>
              <a:cs typeface="Arial"/>
              <a:sym typeface="Arial"/>
            </a:endParaRPr>
          </a:p>
        </p:txBody>
      </p:sp>
      <p:sp>
        <p:nvSpPr>
          <p:cNvPr id="211" name="Google Shape;211;p29"/>
          <p:cNvSpPr txBox="1">
            <a:spLocks noGrp="1"/>
          </p:cNvSpPr>
          <p:nvPr>
            <p:ph type="title" idx="4294967295"/>
          </p:nvPr>
        </p:nvSpPr>
        <p:spPr>
          <a:xfrm>
            <a:off x="6249625" y="394750"/>
            <a:ext cx="2739300" cy="990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Examples of technical questions, answers can be explained in capabilities statement</a:t>
            </a:r>
          </a:p>
        </p:txBody>
      </p:sp>
      <p:cxnSp>
        <p:nvCxnSpPr>
          <p:cNvPr id="212" name="Google Shape;212;p29">
            <a:extLst>
              <a:ext uri="{C183D7F6-B498-43B3-948B-1728B52AA6E4}">
                <adec:decorative xmlns:adec="http://schemas.microsoft.com/office/drawing/2017/decorative" val="1"/>
              </a:ext>
            </a:extLst>
          </p:cNvPr>
          <p:cNvCxnSpPr/>
          <p:nvPr/>
        </p:nvCxnSpPr>
        <p:spPr>
          <a:xfrm flipH="1">
            <a:off x="5002825" y="645100"/>
            <a:ext cx="1246800" cy="489900"/>
          </a:xfrm>
          <a:prstGeom prst="straightConnector1">
            <a:avLst/>
          </a:prstGeom>
          <a:noFill/>
          <a:ln w="9525" cap="flat" cmpd="sng">
            <a:solidFill>
              <a:srgbClr val="FF0000"/>
            </a:solidFill>
            <a:prstDash val="solid"/>
            <a:round/>
            <a:headEnd type="none" w="sm" len="sm"/>
            <a:tailEnd type="triangle" w="med" len="med"/>
          </a:ln>
        </p:spPr>
      </p:cxnSp>
      <p:cxnSp>
        <p:nvCxnSpPr>
          <p:cNvPr id="213" name="Google Shape;213;p29">
            <a:extLst>
              <a:ext uri="{C183D7F6-B498-43B3-948B-1728B52AA6E4}">
                <adec:decorative xmlns:adec="http://schemas.microsoft.com/office/drawing/2017/decorative" val="1"/>
              </a:ext>
            </a:extLst>
          </p:cNvPr>
          <p:cNvCxnSpPr/>
          <p:nvPr/>
        </p:nvCxnSpPr>
        <p:spPr>
          <a:xfrm flipH="1">
            <a:off x="4661125" y="2938950"/>
            <a:ext cx="1508700" cy="5040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0">
            <a:extLst>
              <a:ext uri="{C183D7F6-B498-43B3-948B-1728B52AA6E4}">
                <adec:decorative xmlns:adec="http://schemas.microsoft.com/office/drawing/2017/decorative" val="1"/>
              </a:ext>
            </a:extLst>
          </p:cNvPr>
          <p:cNvPicPr preferRelativeResize="0"/>
          <p:nvPr/>
        </p:nvPicPr>
        <p:blipFill rotWithShape="1">
          <a:blip r:embed="rId3">
            <a:alphaModFix/>
          </a:blip>
          <a:srcRect l="33394" t="28781" r="35222" b="6568"/>
          <a:stretch/>
        </p:blipFill>
        <p:spPr>
          <a:xfrm>
            <a:off x="169300" y="46775"/>
            <a:ext cx="4274174" cy="4952999"/>
          </a:xfrm>
          <a:prstGeom prst="rect">
            <a:avLst/>
          </a:prstGeom>
          <a:noFill/>
          <a:ln>
            <a:noFill/>
          </a:ln>
        </p:spPr>
      </p:pic>
      <p:sp>
        <p:nvSpPr>
          <p:cNvPr id="219" name="Google Shape;219;p30"/>
          <p:cNvSpPr txBox="1">
            <a:spLocks noGrp="1"/>
          </p:cNvSpPr>
          <p:nvPr>
            <p:ph type="sldNum" idx="12"/>
          </p:nvPr>
        </p:nvSpPr>
        <p:spPr>
          <a:xfrm>
            <a:off x="6400800" y="3518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cxnSp>
        <p:nvCxnSpPr>
          <p:cNvPr id="220" name="Google Shape;220;p30">
            <a:extLst>
              <a:ext uri="{C183D7F6-B498-43B3-948B-1728B52AA6E4}">
                <adec:decorative xmlns:adec="http://schemas.microsoft.com/office/drawing/2017/decorative" val="1"/>
              </a:ext>
            </a:extLst>
          </p:cNvPr>
          <p:cNvCxnSpPr/>
          <p:nvPr/>
        </p:nvCxnSpPr>
        <p:spPr>
          <a:xfrm flipH="1">
            <a:off x="4020575" y="717075"/>
            <a:ext cx="1246800" cy="489900"/>
          </a:xfrm>
          <a:prstGeom prst="straightConnector1">
            <a:avLst/>
          </a:prstGeom>
          <a:noFill/>
          <a:ln w="9525" cap="flat" cmpd="sng">
            <a:solidFill>
              <a:srgbClr val="FF0000"/>
            </a:solidFill>
            <a:prstDash val="solid"/>
            <a:round/>
            <a:headEnd type="none" w="sm" len="sm"/>
            <a:tailEnd type="triangle" w="med" len="med"/>
          </a:ln>
        </p:spPr>
      </p:cxnSp>
      <p:cxnSp>
        <p:nvCxnSpPr>
          <p:cNvPr id="221" name="Google Shape;221;p30">
            <a:extLst>
              <a:ext uri="{C183D7F6-B498-43B3-948B-1728B52AA6E4}">
                <adec:decorative xmlns:adec="http://schemas.microsoft.com/office/drawing/2017/decorative" val="1"/>
              </a:ext>
            </a:extLst>
          </p:cNvPr>
          <p:cNvCxnSpPr/>
          <p:nvPr/>
        </p:nvCxnSpPr>
        <p:spPr>
          <a:xfrm flipH="1">
            <a:off x="4514800" y="2728275"/>
            <a:ext cx="1222800" cy="743100"/>
          </a:xfrm>
          <a:prstGeom prst="straightConnector1">
            <a:avLst/>
          </a:prstGeom>
          <a:noFill/>
          <a:ln w="9525" cap="flat" cmpd="sng">
            <a:solidFill>
              <a:srgbClr val="FF0000"/>
            </a:solidFill>
            <a:prstDash val="solid"/>
            <a:round/>
            <a:headEnd type="none" w="sm" len="sm"/>
            <a:tailEnd type="triangle" w="med" len="med"/>
          </a:ln>
        </p:spPr>
      </p:cxnSp>
      <p:sp>
        <p:nvSpPr>
          <p:cNvPr id="222" name="Google Shape;222;p30"/>
          <p:cNvSpPr txBox="1">
            <a:spLocks noGrp="1"/>
          </p:cNvSpPr>
          <p:nvPr>
            <p:ph type="title" idx="4294967295"/>
          </p:nvPr>
        </p:nvSpPr>
        <p:spPr>
          <a:xfrm>
            <a:off x="5665500" y="2266125"/>
            <a:ext cx="2412300" cy="1305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POC Information will be sent to you should you have additional questions.</a:t>
            </a:r>
          </a:p>
        </p:txBody>
      </p:sp>
      <p:sp>
        <p:nvSpPr>
          <p:cNvPr id="223" name="Google Shape;223;p30"/>
          <p:cNvSpPr txBox="1"/>
          <p:nvPr/>
        </p:nvSpPr>
        <p:spPr>
          <a:xfrm>
            <a:off x="5346325" y="377375"/>
            <a:ext cx="2412300" cy="130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Include more information about relevant experience in your capabilities statement</a:t>
            </a:r>
            <a:endParaRPr sz="1400" b="0" i="0" u="none" strike="noStrike" cap="none">
              <a:solidFill>
                <a:srgbClr val="FF0000"/>
              </a:solidFill>
              <a:latin typeface="Arial"/>
              <a:ea typeface="Arial"/>
              <a:cs typeface="Arial"/>
              <a:sym typeface="Arial"/>
            </a:endParaRPr>
          </a:p>
        </p:txBody>
      </p:sp>
      <p:cxnSp>
        <p:nvCxnSpPr>
          <p:cNvPr id="224" name="Google Shape;224;p30" descr="Think red arrow pointing down and left."/>
          <p:cNvCxnSpPr/>
          <p:nvPr/>
        </p:nvCxnSpPr>
        <p:spPr>
          <a:xfrm flipH="1">
            <a:off x="4418700" y="3792575"/>
            <a:ext cx="1246800" cy="489900"/>
          </a:xfrm>
          <a:prstGeom prst="straightConnector1">
            <a:avLst/>
          </a:prstGeom>
          <a:noFill/>
          <a:ln w="9525" cap="flat" cmpd="sng">
            <a:solidFill>
              <a:srgbClr val="FF0000"/>
            </a:solidFill>
            <a:prstDash val="solid"/>
            <a:round/>
            <a:headEnd type="none" w="sm" len="sm"/>
            <a:tailEnd type="triangle" w="med" len="med"/>
          </a:ln>
        </p:spPr>
      </p:cxnSp>
      <p:sp>
        <p:nvSpPr>
          <p:cNvPr id="225" name="Google Shape;225;p30"/>
          <p:cNvSpPr txBox="1"/>
          <p:nvPr/>
        </p:nvSpPr>
        <p:spPr>
          <a:xfrm>
            <a:off x="5704625" y="3471375"/>
            <a:ext cx="2412300" cy="130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By submitting your response to the survey, you agree to have your information shared with other Government entities</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Tips for your Capability Statement</a:t>
            </a:r>
          </a:p>
        </p:txBody>
      </p:sp>
      <p:sp>
        <p:nvSpPr>
          <p:cNvPr id="231" name="Google Shape;231;p31"/>
          <p:cNvSpPr/>
          <p:nvPr/>
        </p:nvSpPr>
        <p:spPr>
          <a:xfrm>
            <a:off x="684213" y="1285875"/>
            <a:ext cx="7772400" cy="2571900"/>
          </a:xfrm>
          <a:prstGeom prst="rect">
            <a:avLst/>
          </a:prstGeom>
          <a:noFill/>
          <a:ln>
            <a:noFill/>
          </a:ln>
        </p:spPr>
        <p:txBody>
          <a:bodyPr spcFirstLastPara="1" wrap="square" lIns="0" tIns="0" rIns="0" bIns="0" anchor="t" anchorCtr="0">
            <a:noAutofit/>
          </a:bodyPr>
          <a:lstStyle/>
          <a:p>
            <a:pPr marL="342900" marR="0" lvl="0" indent="-311150" algn="l" rtl="0">
              <a:lnSpc>
                <a:spcPct val="10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You have two instances to include a capability statement:</a:t>
            </a:r>
            <a:endParaRPr sz="1500" b="0" i="0" u="none" strike="noStrike" cap="none">
              <a:solidFill>
                <a:schemeClr val="dk1"/>
              </a:solidFill>
              <a:latin typeface="Arial"/>
              <a:ea typeface="Arial"/>
              <a:cs typeface="Arial"/>
              <a:sym typeface="Arial"/>
            </a:endParaRPr>
          </a:p>
          <a:p>
            <a:pPr marL="914400" marR="0" lvl="1" indent="-323850" algn="l" rtl="0">
              <a:lnSpc>
                <a:spcPct val="10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You can provide a general capability statement in the “Company Information” section in the field “Capability Statement URL”.</a:t>
            </a:r>
            <a:endParaRPr sz="1500" b="0" i="0" u="none" strike="noStrike" cap="none">
              <a:solidFill>
                <a:schemeClr val="dk1"/>
              </a:solidFill>
              <a:latin typeface="Arial"/>
              <a:ea typeface="Arial"/>
              <a:cs typeface="Arial"/>
              <a:sym typeface="Arial"/>
            </a:endParaRPr>
          </a:p>
          <a:p>
            <a:pPr marL="914400" marR="0" lvl="1" indent="-323850" algn="l" rtl="0">
              <a:lnSpc>
                <a:spcPct val="10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At the end of the survey you can upload a more specific Capability Statement. </a:t>
            </a:r>
            <a:endParaRPr sz="1500" b="0" i="0" u="none" strike="noStrike" cap="none">
              <a:solidFill>
                <a:schemeClr val="dk1"/>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342900" marR="0" lvl="0" indent="-311150" algn="l" rtl="0">
              <a:lnSpc>
                <a:spcPct val="10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Only one attachment can be uploaded, so combine your files into one document.</a:t>
            </a:r>
            <a:endParaRPr sz="15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342900" marR="0" lvl="0" indent="-311150" algn="l" rtl="0">
              <a:lnSpc>
                <a:spcPct val="10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Provide more information on any technical questions that you answered as “No”.</a:t>
            </a:r>
            <a:endParaRPr sz="15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342900" marR="0" lvl="0" indent="-311150" algn="l" rtl="0">
              <a:lnSpc>
                <a:spcPct val="10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Be sure to elaborate on any additional open ended questions that may be asked in the survey.</a:t>
            </a:r>
            <a:endParaRPr sz="15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342900" marR="0" lvl="0" indent="-311150" algn="l" rtl="0">
              <a:lnSpc>
                <a:spcPct val="10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Please note this is an optional document.</a:t>
            </a:r>
            <a:endParaRPr sz="1500" b="0" i="0" u="none" strike="noStrike" cap="none">
              <a:solidFill>
                <a:schemeClr val="dk1"/>
              </a:solidFill>
              <a:latin typeface="Arial"/>
              <a:ea typeface="Arial"/>
              <a:cs typeface="Arial"/>
              <a:sym typeface="Arial"/>
            </a:endParaRPr>
          </a:p>
        </p:txBody>
      </p:sp>
      <p:sp>
        <p:nvSpPr>
          <p:cNvPr id="232" name="Google Shape;232;p3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What Happens Next?</a:t>
            </a:r>
          </a:p>
        </p:txBody>
      </p:sp>
      <p:sp>
        <p:nvSpPr>
          <p:cNvPr id="238" name="Google Shape;238;p32"/>
          <p:cNvSpPr/>
          <p:nvPr/>
        </p:nvSpPr>
        <p:spPr>
          <a:xfrm>
            <a:off x="684213" y="1285875"/>
            <a:ext cx="7772400" cy="2571900"/>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 Market Research Report summarizing your responses is sent to Agency Acquisition Professionals.</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Feedback you provide regarding the requirement is summarized in a report to Agency Acquisition Professionals.</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An Agency Point of Contact is provided to you if you have further questions regarding the RFI or requirement.</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39" name="Google Shape;239;p3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a:spLocks noGrp="1"/>
          </p:cNvSpPr>
          <p:nvPr>
            <p:ph type="title" idx="4294967295"/>
          </p:nvPr>
        </p:nvSpPr>
        <p:spPr>
          <a:xfrm>
            <a:off x="353125" y="153999"/>
            <a:ext cx="8100300" cy="9711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Making Market Research Easy:</a:t>
            </a:r>
          </a:p>
          <a:p>
            <a:pPr marL="0" marR="0" lvl="0" indent="0" algn="ctr" defTabSz="914400" rtl="0" eaLnBrk="1" fontAlgn="auto" latinLnBrk="0" hangingPunct="1">
              <a:lnSpc>
                <a:spcPct val="9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Enhancing Industry Partnerships</a:t>
            </a:r>
          </a:p>
          <a:p>
            <a:pPr marL="0" marR="0" lvl="0" indent="0" algn="l" defTabSz="914400" rtl="0" eaLnBrk="1" fontAlgn="auto" latinLnBrk="0" hangingPunct="1">
              <a:lnSpc>
                <a:spcPct val="9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79" name="Google Shape;79;p15"/>
          <p:cNvSpPr txBox="1"/>
          <p:nvPr/>
        </p:nvSpPr>
        <p:spPr>
          <a:xfrm>
            <a:off x="2086325" y="1195225"/>
            <a:ext cx="5788200" cy="873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600"/>
              <a:buFont typeface="Arial"/>
              <a:buNone/>
            </a:pPr>
            <a:r>
              <a:rPr lang="en-US" sz="2600" b="1" i="0" u="none" strike="noStrike" cap="none">
                <a:solidFill>
                  <a:srgbClr val="3864B2"/>
                </a:solidFill>
                <a:latin typeface="Open Sans"/>
                <a:ea typeface="Open Sans"/>
                <a:cs typeface="Open Sans"/>
                <a:sym typeface="Open Sans"/>
              </a:rPr>
              <a:t>Tiffany Shabanian </a:t>
            </a:r>
            <a:r>
              <a:rPr lang="en-US" sz="1100" b="1" i="0" u="none" strike="noStrike" cap="none">
                <a:solidFill>
                  <a:srgbClr val="3864B2"/>
                </a:solidFill>
                <a:latin typeface="Open Sans"/>
                <a:ea typeface="Open Sans"/>
                <a:cs typeface="Open Sans"/>
                <a:sym typeface="Open Sans"/>
              </a:rPr>
              <a:t>tiffany.shabanian@gsa.gov</a:t>
            </a:r>
            <a:endParaRPr sz="40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rgbClr val="3864B2"/>
                </a:solidFill>
                <a:latin typeface="Open Sans"/>
                <a:ea typeface="Open Sans"/>
                <a:cs typeface="Open Sans"/>
                <a:sym typeface="Open Sans"/>
              </a:rPr>
              <a:t>Program Manager, Market Research as a Service</a:t>
            </a:r>
            <a:endParaRPr sz="10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a:solidFill>
                  <a:srgbClr val="3864B2"/>
                </a:solidFill>
                <a:latin typeface="Open Sans"/>
                <a:ea typeface="Open Sans"/>
                <a:cs typeface="Open Sans"/>
                <a:sym typeface="Open Sans"/>
              </a:rPr>
              <a:t>U.S. </a:t>
            </a:r>
            <a:r>
              <a:rPr lang="en-US" sz="1100" b="0" i="0" u="none" strike="noStrike" cap="none">
                <a:solidFill>
                  <a:srgbClr val="3864B2"/>
                </a:solidFill>
                <a:latin typeface="Open Sans"/>
                <a:ea typeface="Open Sans"/>
                <a:cs typeface="Open Sans"/>
                <a:sym typeface="Open Sans"/>
              </a:rPr>
              <a:t>General Services Administration</a:t>
            </a:r>
            <a:endParaRPr sz="400" b="0" i="0" u="none" strike="noStrike" cap="none">
              <a:solidFill>
                <a:srgbClr val="3864B2"/>
              </a:solidFill>
              <a:latin typeface="Arial"/>
              <a:ea typeface="Arial"/>
              <a:cs typeface="Arial"/>
              <a:sym typeface="Arial"/>
            </a:endParaRPr>
          </a:p>
        </p:txBody>
      </p:sp>
      <p:sp>
        <p:nvSpPr>
          <p:cNvPr id="80" name="Google Shape;80;p1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81" name="Google Shape;81;p15" descr="Photo of Tiffany Shabanian."/>
          <p:cNvPicPr preferRelativeResize="0"/>
          <p:nvPr/>
        </p:nvPicPr>
        <p:blipFill rotWithShape="1">
          <a:blip r:embed="rId3">
            <a:alphaModFix/>
          </a:blip>
          <a:srcRect/>
          <a:stretch/>
        </p:blipFill>
        <p:spPr>
          <a:xfrm>
            <a:off x="672650" y="1119034"/>
            <a:ext cx="878700" cy="1006500"/>
          </a:xfrm>
          <a:prstGeom prst="rect">
            <a:avLst/>
          </a:prstGeom>
          <a:noFill/>
          <a:ln>
            <a:noFill/>
          </a:ln>
        </p:spPr>
      </p:pic>
      <p:sp>
        <p:nvSpPr>
          <p:cNvPr id="82" name="Google Shape;82;p15"/>
          <p:cNvSpPr txBox="1"/>
          <p:nvPr/>
        </p:nvSpPr>
        <p:spPr>
          <a:xfrm>
            <a:off x="2086325" y="2307825"/>
            <a:ext cx="4284000" cy="790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600"/>
              <a:buFont typeface="Arial"/>
              <a:buNone/>
            </a:pPr>
            <a:r>
              <a:rPr lang="en-US" sz="2600" b="1" i="0" u="none" strike="noStrike" cap="none">
                <a:solidFill>
                  <a:srgbClr val="3864B2"/>
                </a:solidFill>
                <a:latin typeface="Open Sans"/>
                <a:ea typeface="Open Sans"/>
                <a:cs typeface="Open Sans"/>
                <a:sym typeface="Open Sans"/>
              </a:rPr>
              <a:t>Kristy Wilbur </a:t>
            </a:r>
            <a:r>
              <a:rPr lang="en-US" sz="1100" b="1" i="0" u="none" strike="noStrike" cap="none">
                <a:solidFill>
                  <a:srgbClr val="3864B2"/>
                </a:solidFill>
                <a:latin typeface="Open Sans"/>
                <a:ea typeface="Open Sans"/>
                <a:cs typeface="Open Sans"/>
                <a:sym typeface="Open Sans"/>
              </a:rPr>
              <a:t>kristy.wilbur@gsa.gov</a:t>
            </a:r>
            <a:endParaRPr sz="1100" b="1" i="0" u="none" strike="noStrike" cap="none">
              <a:solidFill>
                <a:srgbClr val="3864B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rgbClr val="3864B2"/>
                </a:solidFill>
                <a:latin typeface="Open Sans"/>
                <a:ea typeface="Open Sans"/>
                <a:cs typeface="Open Sans"/>
                <a:sym typeface="Open Sans"/>
              </a:rPr>
              <a:t>Branch Chief, Market Research as a Service</a:t>
            </a:r>
            <a:endParaRPr sz="10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a:solidFill>
                  <a:srgbClr val="3864B2"/>
                </a:solidFill>
                <a:latin typeface="Open Sans"/>
                <a:ea typeface="Open Sans"/>
                <a:cs typeface="Open Sans"/>
                <a:sym typeface="Open Sans"/>
              </a:rPr>
              <a:t>U.S. </a:t>
            </a:r>
            <a:r>
              <a:rPr lang="en-US" sz="1100" b="0" i="0" u="none" strike="noStrike" cap="none">
                <a:solidFill>
                  <a:srgbClr val="3864B2"/>
                </a:solidFill>
                <a:latin typeface="Open Sans"/>
                <a:ea typeface="Open Sans"/>
                <a:cs typeface="Open Sans"/>
                <a:sym typeface="Open Sans"/>
              </a:rPr>
              <a:t>General Services Administration</a:t>
            </a:r>
            <a:endParaRPr sz="400" b="0" i="0" u="none" strike="noStrike" cap="none">
              <a:solidFill>
                <a:srgbClr val="3864B2"/>
              </a:solidFill>
              <a:latin typeface="Arial"/>
              <a:ea typeface="Arial"/>
              <a:cs typeface="Arial"/>
              <a:sym typeface="Arial"/>
            </a:endParaRPr>
          </a:p>
        </p:txBody>
      </p:sp>
      <p:pic>
        <p:nvPicPr>
          <p:cNvPr id="83" name="Google Shape;83;p15" descr="Photo of Kristy Wilbur."/>
          <p:cNvPicPr preferRelativeResize="0"/>
          <p:nvPr/>
        </p:nvPicPr>
        <p:blipFill rotWithShape="1">
          <a:blip r:embed="rId4">
            <a:alphaModFix/>
          </a:blip>
          <a:srcRect/>
          <a:stretch/>
        </p:blipFill>
        <p:spPr>
          <a:xfrm>
            <a:off x="716600" y="2279550"/>
            <a:ext cx="878700" cy="971100"/>
          </a:xfrm>
          <a:prstGeom prst="flowChartConnector">
            <a:avLst/>
          </a:prstGeom>
          <a:noFill/>
          <a:ln>
            <a:noFill/>
          </a:ln>
        </p:spPr>
      </p:pic>
      <p:pic>
        <p:nvPicPr>
          <p:cNvPr id="84" name="Google Shape;84;p15" descr="Photo of Kevan Kivlan."/>
          <p:cNvPicPr preferRelativeResize="0"/>
          <p:nvPr/>
        </p:nvPicPr>
        <p:blipFill rotWithShape="1">
          <a:blip r:embed="rId5">
            <a:alphaModFix/>
          </a:blip>
          <a:srcRect/>
          <a:stretch/>
        </p:blipFill>
        <p:spPr>
          <a:xfrm>
            <a:off x="694700" y="3423589"/>
            <a:ext cx="878700" cy="979800"/>
          </a:xfrm>
          <a:prstGeom prst="ellipse">
            <a:avLst/>
          </a:prstGeom>
          <a:noFill/>
          <a:ln>
            <a:noFill/>
          </a:ln>
        </p:spPr>
      </p:pic>
      <p:sp>
        <p:nvSpPr>
          <p:cNvPr id="85" name="Google Shape;85;p15"/>
          <p:cNvSpPr txBox="1"/>
          <p:nvPr/>
        </p:nvSpPr>
        <p:spPr>
          <a:xfrm>
            <a:off x="2086325" y="3312725"/>
            <a:ext cx="4166400" cy="971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600"/>
              <a:buFont typeface="Arial"/>
              <a:buNone/>
            </a:pPr>
            <a:r>
              <a:rPr lang="en-US" sz="2600" b="1" i="0" u="none" strike="noStrike" cap="none">
                <a:solidFill>
                  <a:srgbClr val="3864B2"/>
                </a:solidFill>
                <a:latin typeface="Open Sans"/>
                <a:ea typeface="Open Sans"/>
                <a:cs typeface="Open Sans"/>
                <a:sym typeface="Open Sans"/>
              </a:rPr>
              <a:t>Kevan Kivlan </a:t>
            </a:r>
            <a:r>
              <a:rPr lang="en-US" sz="1100" b="1" i="0" u="none" strike="noStrike" cap="none">
                <a:solidFill>
                  <a:srgbClr val="3864B2"/>
                </a:solidFill>
                <a:latin typeface="Open Sans"/>
                <a:ea typeface="Open Sans"/>
                <a:cs typeface="Open Sans"/>
                <a:sym typeface="Open Sans"/>
              </a:rPr>
              <a:t>kevin.kivlan@gsa.gov</a:t>
            </a:r>
            <a:endParaRPr sz="1100" b="1" i="0" u="none" strike="noStrike" cap="none">
              <a:solidFill>
                <a:srgbClr val="3864B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rgbClr val="3864B2"/>
                </a:solidFill>
                <a:latin typeface="Open Sans"/>
                <a:ea typeface="Open Sans"/>
                <a:cs typeface="Open Sans"/>
                <a:sym typeface="Open Sans"/>
              </a:rPr>
              <a:t>Director, Customer and Stakeholder Engagement</a:t>
            </a:r>
            <a:endParaRPr sz="1400" b="0" i="0" u="none" strike="noStrike" cap="none">
              <a:solidFill>
                <a:srgbClr val="3864B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sz="1100">
                <a:solidFill>
                  <a:srgbClr val="3864B2"/>
                </a:solidFill>
                <a:latin typeface="Open Sans"/>
                <a:ea typeface="Open Sans"/>
                <a:cs typeface="Open Sans"/>
                <a:sym typeface="Open Sans"/>
              </a:rPr>
              <a:t>U.S. </a:t>
            </a:r>
            <a:r>
              <a:rPr lang="en-US" sz="1100" b="0" i="0" u="none" strike="noStrike" cap="none">
                <a:solidFill>
                  <a:srgbClr val="3864B2"/>
                </a:solidFill>
                <a:latin typeface="Open Sans"/>
                <a:ea typeface="Open Sans"/>
                <a:cs typeface="Open Sans"/>
                <a:sym typeface="Open Sans"/>
              </a:rPr>
              <a:t>General Services Administration</a:t>
            </a:r>
            <a:endParaRPr sz="1400" b="0" i="0" u="none" strike="noStrike" cap="none">
              <a:solidFill>
                <a:srgbClr val="3864B2"/>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3864B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a:spLocks noGrp="1"/>
          </p:cNvSpPr>
          <p:nvPr>
            <p:ph type="title" idx="4294967295"/>
          </p:nvPr>
        </p:nvSpPr>
        <p:spPr>
          <a:xfrm>
            <a:off x="684215" y="101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The Results - Industry</a:t>
            </a:r>
          </a:p>
        </p:txBody>
      </p:sp>
      <p:sp>
        <p:nvSpPr>
          <p:cNvPr id="245" name="Google Shape;245;p33"/>
          <p:cNvSpPr/>
          <p:nvPr/>
        </p:nvSpPr>
        <p:spPr>
          <a:xfrm>
            <a:off x="684225" y="752475"/>
            <a:ext cx="7772400" cy="1447200"/>
          </a:xfrm>
          <a:prstGeom prst="rect">
            <a:avLst/>
          </a:prstGeom>
          <a:noFill/>
          <a:ln>
            <a:noFill/>
          </a:ln>
        </p:spPr>
        <p:txBody>
          <a:bodyPr spcFirstLastPara="1" wrap="square" lIns="0" tIns="0" rIns="0" bIns="0" anchor="t" anchorCtr="0">
            <a:noAutofit/>
          </a:bodyPr>
          <a:lstStyle/>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Visibility as potential source in front of customers.</a:t>
            </a:r>
            <a:endParaRPr sz="1800" b="0" i="0" u="none" strike="noStrike" cap="none">
              <a:solidFill>
                <a:schemeClr val="dk1"/>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Access to GSA and Agency Points of Contacts.</a:t>
            </a:r>
            <a:endParaRPr sz="1800" b="0" i="0" u="none" strike="noStrike" cap="none">
              <a:solidFill>
                <a:schemeClr val="dk1"/>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Responses to RFI lead to additional business; 50% or more of the requirements we research go to a GSA contract holder.</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3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47" name="Google Shape;247;p33"/>
          <p:cNvSpPr/>
          <p:nvPr/>
        </p:nvSpPr>
        <p:spPr>
          <a:xfrm>
            <a:off x="684225" y="2733675"/>
            <a:ext cx="7772400" cy="1447200"/>
          </a:xfrm>
          <a:prstGeom prst="rect">
            <a:avLst/>
          </a:prstGeom>
          <a:noFill/>
          <a:ln>
            <a:noFill/>
          </a:ln>
        </p:spPr>
        <p:txBody>
          <a:bodyPr spcFirstLastPara="1" wrap="square" lIns="0" tIns="0" rIns="0" bIns="0" anchor="t"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Provides agencies with visuals and data they can include in reports to Small Business.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Provides agencies with narratives they can leverage for Acquisition Planning.</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Gives agencies an outlook on whether competition and socio-economic participation is likely.</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33"/>
          <p:cNvSpPr/>
          <p:nvPr/>
        </p:nvSpPr>
        <p:spPr>
          <a:xfrm>
            <a:off x="684215" y="2082403"/>
            <a:ext cx="7769100" cy="642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800" b="0" i="0" u="none" strike="noStrike" cap="none">
                <a:solidFill>
                  <a:srgbClr val="3864B2"/>
                </a:solidFill>
                <a:latin typeface="Arial"/>
                <a:ea typeface="Arial"/>
                <a:cs typeface="Arial"/>
                <a:sym typeface="Arial"/>
              </a:rPr>
              <a:t>The Results - Agency Acquisition Professionals</a:t>
            </a:r>
            <a:endParaRPr sz="3200" b="0" i="0" u="none" strike="noStrike" cap="none">
              <a:solidFill>
                <a:srgbClr val="3864B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Reminders - Attachments</a:t>
            </a:r>
          </a:p>
        </p:txBody>
      </p:sp>
      <p:sp>
        <p:nvSpPr>
          <p:cNvPr id="254" name="Google Shape;254;p34"/>
          <p:cNvSpPr/>
          <p:nvPr/>
        </p:nvSpPr>
        <p:spPr>
          <a:xfrm>
            <a:off x="684213" y="1285875"/>
            <a:ext cx="7772400" cy="2571900"/>
          </a:xfrm>
          <a:prstGeom prst="rect">
            <a:avLst/>
          </a:prstGeom>
          <a:noFill/>
          <a:ln>
            <a:noFill/>
          </a:ln>
        </p:spPr>
        <p:txBody>
          <a:bodyPr spcFirstLastPara="1" wrap="square" lIns="0" tIns="0" rIns="0" bIns="0" anchor="t" anchorCtr="0">
            <a:noAutofit/>
          </a:bodyPr>
          <a:lstStyle/>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You must respond to our RFIs to have your information included. If you send us attachments or capabilities statements via email, they will not be included in the report seen by buyers. </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We will not forward your attachment unless it has been uploaded via the RFI form. </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Please do not email attachments. </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We recommend forwarding any attachments not included in your RFI response to the customer directly once we provide a POC. </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3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a:spLocks noGrp="1"/>
          </p:cNvSpPr>
          <p:nvPr>
            <p:ph type="title" idx="4294967295"/>
          </p:nvPr>
        </p:nvSpPr>
        <p:spPr>
          <a:xfrm>
            <a:off x="383850" y="122823"/>
            <a:ext cx="8069400" cy="10023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Reminders - Points of Contact and Questions</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261" name="Google Shape;261;p35"/>
          <p:cNvSpPr/>
          <p:nvPr/>
        </p:nvSpPr>
        <p:spPr>
          <a:xfrm>
            <a:off x="684225" y="1285875"/>
            <a:ext cx="7772400" cy="3059100"/>
          </a:xfrm>
          <a:prstGeom prst="rect">
            <a:avLst/>
          </a:prstGeom>
          <a:noFill/>
          <a:ln>
            <a:noFill/>
          </a:ln>
        </p:spPr>
        <p:txBody>
          <a:bodyPr spcFirstLastPara="1" wrap="square" lIns="0" tIns="0" rIns="0" bIns="0" anchor="t" anchorCtr="0">
            <a:noAutofit/>
          </a:bodyPr>
          <a:lstStyle/>
          <a:p>
            <a:pPr marL="342900" marR="0" lvl="0" indent="-3175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We send Agency POC information to the email included in your original response, 5-10 days after RFIs closes. If you still need the Agency POC information,  email us that you lost the email. Only vendors that respond to the RFI can be given the Agency POC information</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Questions may be asked in your RFI response via the Optional Feedback Question; it is up to the Agency to answer your questions once the RFI closes. If you do not receive a response from the agency, you can reach out to the GSA POC.</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We are unable to provide information regarding the expected acquisition strategy, or expected RFP date. Please contact the Agency POC for this information.</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262" name="Google Shape;262;p3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Reminders - Extensions and Updates</a:t>
            </a:r>
          </a:p>
        </p:txBody>
      </p:sp>
      <p:sp>
        <p:nvSpPr>
          <p:cNvPr id="268" name="Google Shape;268;p36"/>
          <p:cNvSpPr/>
          <p:nvPr/>
        </p:nvSpPr>
        <p:spPr>
          <a:xfrm>
            <a:off x="684225" y="1285875"/>
            <a:ext cx="7772400" cy="3190800"/>
          </a:xfrm>
          <a:prstGeom prst="rect">
            <a:avLst/>
          </a:prstGeom>
          <a:noFill/>
          <a:ln>
            <a:noFill/>
          </a:ln>
        </p:spPr>
        <p:txBody>
          <a:bodyPr spcFirstLastPara="1" wrap="square" lIns="0" tIns="0" rIns="0" bIns="0" anchor="t" anchorCtr="0">
            <a:noAutofit/>
          </a:bodyPr>
          <a:lstStyle/>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No extensions will be granted. This is only market research and the RFIs are meant to be streamlined, therefore, please respond with whatever information you have available by the due date. </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In order to Re-open your RFI we will need your Business Name, Email, and the Subject description of the RFI from Ebuy, the RFQ number is not mandatory.</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After you respond to a survey, you will receive an email with a </a:t>
            </a:r>
            <a:r>
              <a:rPr lang="en-US" sz="1800">
                <a:solidFill>
                  <a:schemeClr val="dk1"/>
                </a:solidFill>
              </a:rPr>
              <a:t>c</a:t>
            </a:r>
            <a:r>
              <a:rPr lang="en-US" sz="1800" b="0" i="0" u="none" strike="noStrike" cap="none">
                <a:solidFill>
                  <a:schemeClr val="dk1"/>
                </a:solidFill>
                <a:latin typeface="Arial"/>
                <a:ea typeface="Arial"/>
                <a:cs typeface="Arial"/>
                <a:sym typeface="Arial"/>
              </a:rPr>
              <a:t>onfirmation of your </a:t>
            </a:r>
            <a:r>
              <a:rPr lang="en-US" sz="1800">
                <a:solidFill>
                  <a:schemeClr val="dk1"/>
                </a:solidFill>
              </a:rPr>
              <a:t>r</a:t>
            </a:r>
            <a:r>
              <a:rPr lang="en-US" sz="1800" b="0" i="0" u="none" strike="noStrike" cap="none">
                <a:solidFill>
                  <a:schemeClr val="dk1"/>
                </a:solidFill>
                <a:latin typeface="Arial"/>
                <a:ea typeface="Arial"/>
                <a:cs typeface="Arial"/>
                <a:sym typeface="Arial"/>
              </a:rPr>
              <a:t>esponses. </a:t>
            </a:r>
            <a:r>
              <a:rPr lang="en-US" sz="1800">
                <a:solidFill>
                  <a:schemeClr val="dk1"/>
                </a:solidFill>
              </a:rPr>
              <a:t>E</a:t>
            </a:r>
            <a:r>
              <a:rPr lang="en-US" sz="1800" b="0" i="0" u="none" strike="noStrike" cap="none">
                <a:solidFill>
                  <a:schemeClr val="dk1"/>
                </a:solidFill>
                <a:latin typeface="Arial"/>
                <a:ea typeface="Arial"/>
                <a:cs typeface="Arial"/>
                <a:sym typeface="Arial"/>
              </a:rPr>
              <a:t>mail </a:t>
            </a:r>
            <a:r>
              <a:rPr lang="en-US" sz="1800" b="1" i="0" u="sng" strike="noStrike" cap="none">
                <a:solidFill>
                  <a:schemeClr val="hlink"/>
                </a:solidFill>
                <a:latin typeface="Arial"/>
                <a:ea typeface="Arial"/>
                <a:cs typeface="Arial"/>
                <a:sym typeface="Arial"/>
                <a:hlinkClick r:id="rId3"/>
              </a:rPr>
              <a:t>rfi@research.gsa.gov</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if you need to update your response.</a:t>
            </a:r>
            <a:endParaRPr sz="1800" b="0" i="0" u="none" strike="noStrike" cap="none">
              <a:solidFill>
                <a:schemeClr val="dk1"/>
              </a:solidFill>
              <a:latin typeface="Arial"/>
              <a:ea typeface="Arial"/>
              <a:cs typeface="Arial"/>
              <a:sym typeface="Arial"/>
            </a:endParaRPr>
          </a:p>
        </p:txBody>
      </p:sp>
      <p:sp>
        <p:nvSpPr>
          <p:cNvPr id="269" name="Google Shape;269;p3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MRAS Industry Training Schedule</a:t>
            </a:r>
          </a:p>
        </p:txBody>
      </p:sp>
      <p:sp>
        <p:nvSpPr>
          <p:cNvPr id="275" name="Google Shape;275;p37"/>
          <p:cNvSpPr txBox="1"/>
          <p:nvPr/>
        </p:nvSpPr>
        <p:spPr>
          <a:xfrm>
            <a:off x="485925" y="1285875"/>
            <a:ext cx="84060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Making Market Research Easy - Enhancing Industry Partnerships</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800" b="0" i="0" u="none" strike="noStrike" cap="none">
                <a:solidFill>
                  <a:schemeClr val="dk1"/>
                </a:solidFill>
                <a:latin typeface="Arial"/>
                <a:ea typeface="Arial"/>
                <a:cs typeface="Arial"/>
                <a:sym typeface="Arial"/>
              </a:rPr>
              <a:t>Want to learn more about Requests for Information (RFIs) and how they can be a useful tool for your business? Participants in this session will walk away with a better understanding of why GSA collects industry responses and and how the data collected shapes future purchasing decisions.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August 23, 2022  - 12pm - 1pm ET</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September 27, 2022  - 12pm - 1pm ET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800" b="0" i="0" u="none" strike="noStrike" cap="none">
                <a:solidFill>
                  <a:schemeClr val="dk1"/>
                </a:solidFill>
                <a:latin typeface="Arial"/>
                <a:ea typeface="Arial"/>
                <a:cs typeface="Arial"/>
                <a:sym typeface="Arial"/>
              </a:rPr>
              <a:t>Click </a:t>
            </a:r>
            <a:r>
              <a:rPr lang="en-US" sz="1800" b="1" i="0" u="sng" strike="noStrike" cap="none">
                <a:solidFill>
                  <a:schemeClr val="hlink"/>
                </a:solidFill>
                <a:latin typeface="Arial"/>
                <a:ea typeface="Arial"/>
                <a:cs typeface="Arial"/>
                <a:sym typeface="Arial"/>
                <a:hlinkClick r:id="rId3"/>
              </a:rPr>
              <a:t>HERE</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to register or visit </a:t>
            </a:r>
            <a:r>
              <a:rPr lang="en-US" sz="1800" b="1" i="0" u="none" strike="noStrike" cap="none">
                <a:solidFill>
                  <a:schemeClr val="dk1"/>
                </a:solidFill>
                <a:latin typeface="Arial"/>
                <a:ea typeface="Arial"/>
                <a:cs typeface="Arial"/>
                <a:sym typeface="Arial"/>
              </a:rPr>
              <a:t>www.GSA.gov/Events</a:t>
            </a:r>
            <a:r>
              <a:rPr lang="en-US" sz="1800" b="0" i="0" u="none" strike="noStrike" cap="none">
                <a:solidFill>
                  <a:schemeClr val="dk1"/>
                </a:solidFill>
                <a:latin typeface="Arial"/>
                <a:ea typeface="Arial"/>
                <a:cs typeface="Arial"/>
                <a:sym typeface="Arial"/>
              </a:rPr>
              <a:t> for more information.</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3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Resources</a:t>
            </a:r>
          </a:p>
        </p:txBody>
      </p:sp>
      <p:sp>
        <p:nvSpPr>
          <p:cNvPr id="282" name="Google Shape;282;p38"/>
          <p:cNvSpPr txBox="1"/>
          <p:nvPr/>
        </p:nvSpPr>
        <p:spPr>
          <a:xfrm>
            <a:off x="485925" y="1285875"/>
            <a:ext cx="8084700" cy="22473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Please email: </a:t>
            </a:r>
            <a:r>
              <a:rPr lang="en-US" sz="2000" b="0" i="0" u="sng" strike="noStrike" cap="none">
                <a:solidFill>
                  <a:schemeClr val="hlink"/>
                </a:solidFill>
                <a:latin typeface="Arial"/>
                <a:ea typeface="Arial"/>
                <a:cs typeface="Arial"/>
                <a:sym typeface="Arial"/>
                <a:hlinkClick r:id="rId3"/>
              </a:rPr>
              <a:t>rfi@research.gsa.gov</a:t>
            </a:r>
            <a:r>
              <a:rPr lang="en-US" sz="2000" b="0" i="0" u="none" strike="noStrike" cap="none">
                <a:solidFill>
                  <a:schemeClr val="dk1"/>
                </a:solidFill>
                <a:latin typeface="Arial"/>
                <a:ea typeface="Arial"/>
                <a:cs typeface="Arial"/>
                <a:sym typeface="Arial"/>
              </a:rPr>
              <a:t> for any additional questions</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submit an Industry Help Request: </a:t>
            </a:r>
            <a:r>
              <a:rPr lang="en-US" sz="2000" b="0" i="0" u="sng" strike="noStrike" cap="none">
                <a:solidFill>
                  <a:schemeClr val="hlink"/>
                </a:solidFill>
                <a:latin typeface="Arial"/>
                <a:ea typeface="Arial"/>
                <a:cs typeface="Arial"/>
                <a:sym typeface="Arial"/>
                <a:hlinkClick r:id="rId4"/>
              </a:rPr>
              <a:t>Industry Help Request Form</a:t>
            </a:r>
            <a:endParaRPr sz="2000" b="0" i="0" u="none" strike="noStrike" cap="none">
              <a:solidFill>
                <a:srgbClr val="0000F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Sign up for future </a:t>
            </a:r>
            <a:r>
              <a:rPr lang="en-US" sz="2000" b="0" i="0" u="sng" strike="noStrike" cap="none">
                <a:solidFill>
                  <a:schemeClr val="hlink"/>
                </a:solidFill>
                <a:latin typeface="Arial"/>
                <a:ea typeface="Arial"/>
                <a:cs typeface="Arial"/>
                <a:sym typeface="Arial"/>
                <a:hlinkClick r:id="rId5"/>
              </a:rPr>
              <a:t>MRAS Industry Training</a:t>
            </a:r>
            <a:endParaRPr sz="2000" b="0" i="0" u="none" strike="noStrike" cap="none">
              <a:solidFill>
                <a:srgbClr val="0000F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FF"/>
                </a:solidFill>
                <a:latin typeface="Arial"/>
                <a:ea typeface="Arial"/>
                <a:cs typeface="Arial"/>
                <a:sym typeface="Arial"/>
              </a:rPr>
              <a:t>       </a:t>
            </a:r>
            <a:endParaRPr sz="20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83" name="Google Shape;283;p3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3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290" name="Google Shape;290;p39"/>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3000" b="1"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1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40"/>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30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1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Objectives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91" name="Google Shape;91;p16"/>
          <p:cNvSpPr/>
          <p:nvPr/>
        </p:nvSpPr>
        <p:spPr>
          <a:xfrm>
            <a:off x="684213" y="1370410"/>
            <a:ext cx="77724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What is MRAS?</a:t>
            </a:r>
            <a:endParaRPr sz="2000" b="0" i="0" u="none" strike="noStrike" cap="none">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Overview of MRAS Successes</a:t>
            </a:r>
            <a:endParaRPr sz="2000" b="0" i="0" u="none" strike="noStrike" cap="none">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Why Market Research is conducted</a:t>
            </a:r>
            <a:endParaRPr sz="2000" b="0" i="0" u="none" strike="noStrike" cap="none">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When and how we conduct Market Research</a:t>
            </a:r>
            <a:endParaRPr sz="2000" b="0" i="0" u="none" strike="noStrike" cap="none">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Completing GSA’s Market Research Surveys</a:t>
            </a:r>
            <a:endParaRPr sz="2000" b="0" i="0" u="none" strike="noStrike" cap="none">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Ensuring agencies get accurate information about your business</a:t>
            </a:r>
            <a:endParaRPr sz="2000" b="0" i="0" u="none" strike="noStrike" cap="none">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What GSA does with the results</a:t>
            </a:r>
            <a:endParaRPr sz="2000" b="0" i="0" u="none" strike="noStrike" cap="none">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Reminders and Resources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93" name="Google Shape;93;p1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a:spLocks noGrp="1"/>
          </p:cNvSpPr>
          <p:nvPr>
            <p:ph type="title" idx="4294967295"/>
          </p:nvPr>
        </p:nvSpPr>
        <p:spPr>
          <a:xfrm>
            <a:off x="681050" y="337777"/>
            <a:ext cx="7772400" cy="7875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What is Market Research as a Service (MRAS)?</a:t>
            </a: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99" name="Google Shape;99;p17"/>
          <p:cNvSpPr/>
          <p:nvPr/>
        </p:nvSpPr>
        <p:spPr>
          <a:xfrm>
            <a:off x="684213" y="1285875"/>
            <a:ext cx="7772400" cy="257175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222222"/>
              </a:buClr>
              <a:buSzPts val="1800"/>
              <a:buFont typeface="Arial"/>
              <a:buChar char="•"/>
            </a:pPr>
            <a:r>
              <a:rPr lang="en-US" sz="1800" b="0" i="0" u="none" strike="noStrike" cap="none">
                <a:solidFill>
                  <a:schemeClr val="dk1"/>
                </a:solidFill>
                <a:latin typeface="Arial"/>
                <a:ea typeface="Arial"/>
                <a:cs typeface="Arial"/>
                <a:sym typeface="Arial"/>
              </a:rPr>
              <a:t>MRAS uses the latest research techniques to help agencies visualize the competition and socioeconomic responses that they can expect if they use GSA’s acquisition vehicles.</a:t>
            </a:r>
            <a:endParaRPr sz="18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rgbClr val="222222"/>
              </a:buClr>
              <a:buSzPts val="1800"/>
              <a:buFont typeface="Arial"/>
              <a:buChar char="•"/>
            </a:pPr>
            <a:r>
              <a:rPr lang="en-US" sz="1800" b="0" i="0" u="none" strike="noStrike" cap="none">
                <a:solidFill>
                  <a:srgbClr val="222222"/>
                </a:solidFill>
                <a:latin typeface="Arial"/>
                <a:ea typeface="Arial"/>
                <a:cs typeface="Arial"/>
                <a:sym typeface="Arial"/>
              </a:rPr>
              <a:t>We conduct market research for both products and services</a:t>
            </a:r>
            <a:endParaRPr sz="1800" b="0" i="0" u="none" strike="noStrike" cap="none">
              <a:solidFill>
                <a:srgbClr val="222222"/>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222222"/>
              </a:solidFill>
              <a:latin typeface="Arial"/>
              <a:ea typeface="Arial"/>
              <a:cs typeface="Arial"/>
              <a:sym typeface="Arial"/>
            </a:endParaRPr>
          </a:p>
          <a:p>
            <a:pPr marL="457200" marR="0" lvl="0" indent="-342900" algn="l" rtl="0">
              <a:lnSpc>
                <a:spcPct val="115000"/>
              </a:lnSpc>
              <a:spcBef>
                <a:spcPts val="0"/>
              </a:spcBef>
              <a:spcAft>
                <a:spcPts val="0"/>
              </a:spcAft>
              <a:buClr>
                <a:srgbClr val="222222"/>
              </a:buClr>
              <a:buSzPts val="1800"/>
              <a:buFont typeface="Arial"/>
              <a:buChar char="•"/>
            </a:pPr>
            <a:r>
              <a:rPr lang="en-US" sz="1800" b="0" i="0" u="none" strike="noStrike" cap="none">
                <a:solidFill>
                  <a:srgbClr val="222222"/>
                </a:solidFill>
                <a:latin typeface="Arial"/>
                <a:ea typeface="Arial"/>
                <a:cs typeface="Arial"/>
                <a:sym typeface="Arial"/>
              </a:rPr>
              <a:t>Federal and State/Local agencies can choose to utilize MRAS for market research analysis but it is not a requirement.</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00" name="Google Shape;100;p1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a:spLocks noGrp="1"/>
          </p:cNvSpPr>
          <p:nvPr>
            <p:ph type="title" idx="4294967295"/>
          </p:nvPr>
        </p:nvSpPr>
        <p:spPr>
          <a:xfrm>
            <a:off x="660200" y="138177"/>
            <a:ext cx="7793400" cy="634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2400" b="0"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400" b="0" i="0" u="none" strike="noStrike" kern="0" cap="none" spc="0" normalizeH="0" baseline="0" noProof="0" dirty="0">
                <a:ln>
                  <a:noFill/>
                </a:ln>
                <a:solidFill>
                  <a:srgbClr val="3864B2"/>
                </a:solidFill>
                <a:effectLst/>
                <a:uLnTx/>
                <a:uFillTx/>
                <a:latin typeface="Arial"/>
                <a:ea typeface="Arial"/>
                <a:cs typeface="Arial"/>
                <a:sym typeface="Arial"/>
              </a:rPr>
              <a:t>GSA’s Market Research as a Service (MRAS) Successes</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06" name="Google Shape;106;p18"/>
          <p:cNvSpPr txBox="1"/>
          <p:nvPr/>
        </p:nvSpPr>
        <p:spPr>
          <a:xfrm>
            <a:off x="547600" y="1200150"/>
            <a:ext cx="4545000" cy="32325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350 + clients and 20+ Agencies supported</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$2</a:t>
            </a:r>
            <a:r>
              <a:rPr lang="en-US" sz="1800">
                <a:solidFill>
                  <a:schemeClr val="dk1"/>
                </a:solidFill>
              </a:rPr>
              <a:t>3</a:t>
            </a:r>
            <a:r>
              <a:rPr lang="en-US" sz="1800" b="0" i="0" u="none" strike="noStrike" cap="none">
                <a:solidFill>
                  <a:schemeClr val="dk1"/>
                </a:solidFill>
                <a:latin typeface="Arial"/>
                <a:ea typeface="Arial"/>
                <a:cs typeface="Arial"/>
                <a:sym typeface="Arial"/>
              </a:rPr>
              <a:t> billion worth of projects awarded to GSA schedule holders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50% or more of the requirements we research go to a GSA contract holder.</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07" name="Google Shape;107;p1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08" name="Google Shape;108;p18" descr="Image of two people sitting at table. One person is gesturing and looking at a laptop screen."/>
          <p:cNvPicPr preferRelativeResize="0"/>
          <p:nvPr/>
        </p:nvPicPr>
        <p:blipFill rotWithShape="1">
          <a:blip r:embed="rId3">
            <a:alphaModFix/>
          </a:blip>
          <a:srcRect t="1225" b="2923"/>
          <a:stretch/>
        </p:blipFill>
        <p:spPr>
          <a:xfrm>
            <a:off x="5309200" y="772825"/>
            <a:ext cx="3613500" cy="2298000"/>
          </a:xfrm>
          <a:prstGeom prst="roundRect">
            <a:avLst>
              <a:gd name="adj" fmla="val 16667"/>
            </a:avLst>
          </a:prstGeom>
          <a:noFill/>
          <a:ln>
            <a:noFill/>
          </a:ln>
          <a:effectLst>
            <a:outerShdw blurRad="57150" dist="19050" dir="4560000" algn="bl" rotWithShape="0">
              <a:srgbClr val="000000"/>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a:spLocks noGrp="1"/>
          </p:cNvSpPr>
          <p:nvPr>
            <p:ph type="title" idx="4294967295"/>
          </p:nvPr>
        </p:nvSpPr>
        <p:spPr>
          <a:xfrm>
            <a:off x="162125" y="274775"/>
            <a:ext cx="8655600" cy="850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000" b="0" i="0" u="none" strike="noStrike" kern="0" cap="none" spc="0" normalizeH="0" baseline="0" noProof="0" dirty="0">
                <a:ln>
                  <a:noFill/>
                </a:ln>
                <a:solidFill>
                  <a:srgbClr val="3864B2"/>
                </a:solidFill>
                <a:effectLst/>
                <a:uLnTx/>
                <a:uFillTx/>
                <a:latin typeface="Arial"/>
                <a:ea typeface="Arial"/>
                <a:cs typeface="Arial"/>
                <a:sym typeface="Arial"/>
              </a:rPr>
              <a:t>MRAS Success Story - Department of Commerce</a:t>
            </a:r>
          </a:p>
        </p:txBody>
      </p:sp>
      <p:sp>
        <p:nvSpPr>
          <p:cNvPr id="114" name="Google Shape;114;p19"/>
          <p:cNvSpPr txBox="1"/>
          <p:nvPr/>
        </p:nvSpPr>
        <p:spPr>
          <a:xfrm>
            <a:off x="286675" y="1285875"/>
            <a:ext cx="5292900" cy="33246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Arial"/>
                <a:ea typeface="Arial"/>
                <a:cs typeface="Arial"/>
                <a:sym typeface="Arial"/>
              </a:rPr>
              <a:t>Requirement: </a:t>
            </a:r>
            <a:r>
              <a:rPr lang="en-US" sz="1500" b="0" i="0" u="none" strike="noStrike" cap="none">
                <a:solidFill>
                  <a:schemeClr val="dk1"/>
                </a:solidFill>
                <a:latin typeface="Arial"/>
                <a:ea typeface="Arial"/>
                <a:cs typeface="Arial"/>
                <a:sym typeface="Arial"/>
              </a:rPr>
              <a:t>The Department of Commerce is seeking program and project management efforts to maintain business objectives, organizational performance, as well as to coordinate and manage various projects and strategic initiatives. utilizing a GSA solution.  </a:t>
            </a:r>
            <a:endParaRPr sz="15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Arial"/>
                <a:ea typeface="Arial"/>
                <a:cs typeface="Arial"/>
                <a:sym typeface="Arial"/>
              </a:rPr>
              <a:t>Possible GSA Solutions: </a:t>
            </a:r>
            <a:r>
              <a:rPr lang="en-US" sz="1500" b="0" i="0" u="none" strike="noStrike" cap="none">
                <a:solidFill>
                  <a:schemeClr val="dk1"/>
                </a:solidFill>
                <a:latin typeface="Arial"/>
                <a:ea typeface="Arial"/>
                <a:cs typeface="Arial"/>
                <a:sym typeface="Arial"/>
              </a:rPr>
              <a:t>Multiple Award Schedule (MAS), OASIS Small Business, OASIS 8A, OASIS Unrestricted or BPA.</a:t>
            </a:r>
            <a:endParaRPr sz="15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Arial"/>
                <a:ea typeface="Arial"/>
                <a:cs typeface="Arial"/>
                <a:sym typeface="Arial"/>
              </a:rPr>
              <a:t>Outcome: </a:t>
            </a:r>
            <a:r>
              <a:rPr lang="en-US" sz="1500" b="0" i="0" u="none" strike="noStrike" cap="none">
                <a:solidFill>
                  <a:schemeClr val="dk1"/>
                </a:solidFill>
                <a:latin typeface="Arial"/>
                <a:ea typeface="Arial"/>
                <a:cs typeface="Arial"/>
                <a:sym typeface="Arial"/>
              </a:rPr>
              <a:t>86 vendors responded, of those 74 were small businesses.</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500" b="0" i="0" u="none" strike="noStrike" cap="none">
              <a:solidFill>
                <a:schemeClr val="dk1"/>
              </a:solidFill>
              <a:latin typeface="Arial"/>
              <a:ea typeface="Arial"/>
              <a:cs typeface="Arial"/>
              <a:sym typeface="Arial"/>
            </a:endParaRPr>
          </a:p>
        </p:txBody>
      </p:sp>
      <p:sp>
        <p:nvSpPr>
          <p:cNvPr id="115" name="Google Shape;115;p1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16" name="Google Shape;116;p19" descr="Person holding a lightbulb."/>
          <p:cNvPicPr preferRelativeResize="0"/>
          <p:nvPr/>
        </p:nvPicPr>
        <p:blipFill rotWithShape="1">
          <a:blip r:embed="rId3">
            <a:alphaModFix/>
          </a:blip>
          <a:srcRect/>
          <a:stretch/>
        </p:blipFill>
        <p:spPr>
          <a:xfrm>
            <a:off x="5965800" y="962025"/>
            <a:ext cx="3135000" cy="2513400"/>
          </a:xfrm>
          <a:prstGeom prst="roundRect">
            <a:avLst>
              <a:gd name="adj" fmla="val 16667"/>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a:spLocks noGrp="1"/>
          </p:cNvSpPr>
          <p:nvPr>
            <p:ph type="title" idx="4294967295"/>
          </p:nvPr>
        </p:nvSpPr>
        <p:spPr>
          <a:xfrm>
            <a:off x="687440" y="21435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Why Customers Research</a:t>
            </a:r>
          </a:p>
        </p:txBody>
      </p:sp>
      <p:sp>
        <p:nvSpPr>
          <p:cNvPr id="122" name="Google Shape;122;p20"/>
          <p:cNvSpPr txBox="1"/>
          <p:nvPr/>
        </p:nvSpPr>
        <p:spPr>
          <a:xfrm>
            <a:off x="684225" y="1125100"/>
            <a:ext cx="8001000" cy="3363300"/>
          </a:xfrm>
          <a:prstGeom prst="rect">
            <a:avLst/>
          </a:prstGeom>
          <a:noFill/>
          <a:ln>
            <a:noFill/>
          </a:ln>
        </p:spPr>
        <p:txBody>
          <a:bodyPr spcFirstLastPara="1" wrap="square" lIns="91425" tIns="45700" rIns="91425" bIns="45700" anchor="t" anchorCtr="0">
            <a:spAutoFit/>
          </a:bodyPr>
          <a:lstStyle/>
          <a:p>
            <a:pPr marL="457200" marR="0"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To gain knowledge</a:t>
            </a:r>
            <a:endParaRPr sz="1700" b="0" i="0" u="none" strike="noStrike" cap="none">
              <a:solidFill>
                <a:schemeClr val="dk1"/>
              </a:solidFill>
              <a:latin typeface="Arial"/>
              <a:ea typeface="Arial"/>
              <a:cs typeface="Arial"/>
              <a:sym typeface="Arial"/>
            </a:endParaRPr>
          </a:p>
          <a:p>
            <a:pPr marL="914400" marR="0" lvl="1" indent="-336550" algn="l" rtl="0">
              <a:lnSpc>
                <a:spcPct val="115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Start the conversation</a:t>
            </a:r>
            <a:endParaRPr sz="1700" b="0" i="0" u="none" strike="noStrike" cap="none">
              <a:solidFill>
                <a:schemeClr val="dk1"/>
              </a:solidFill>
              <a:latin typeface="Calibri"/>
              <a:ea typeface="Calibri"/>
              <a:cs typeface="Calibri"/>
              <a:sym typeface="Calibri"/>
            </a:endParaRPr>
          </a:p>
          <a:p>
            <a:pPr marL="914400" marR="0" lvl="1" indent="-336550" algn="l" rtl="0">
              <a:lnSpc>
                <a:spcPct val="115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Understand and begin to act</a:t>
            </a:r>
            <a:endParaRPr sz="1700" b="0" i="0" u="none" strike="noStrike" cap="none">
              <a:solidFill>
                <a:schemeClr val="dk1"/>
              </a:solidFill>
              <a:latin typeface="Calibri"/>
              <a:ea typeface="Calibri"/>
              <a:cs typeface="Calibri"/>
              <a:sym typeface="Calibri"/>
            </a:endParaRPr>
          </a:p>
          <a:p>
            <a:pPr marL="457200" marR="0"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To make informed decisions</a:t>
            </a:r>
            <a:endParaRPr sz="1700" b="0" i="0" u="none" strike="noStrike" cap="none">
              <a:solidFill>
                <a:schemeClr val="dk1"/>
              </a:solidFill>
              <a:latin typeface="Arial"/>
              <a:ea typeface="Arial"/>
              <a:cs typeface="Arial"/>
              <a:sym typeface="Arial"/>
            </a:endParaRPr>
          </a:p>
          <a:p>
            <a:pPr marL="914400" marR="0" lvl="1" indent="-336550" algn="l" rtl="0">
              <a:lnSpc>
                <a:spcPct val="115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See the solutions and understand the impact</a:t>
            </a:r>
            <a:endParaRPr sz="1700" b="0" i="0" u="none" strike="noStrike" cap="none">
              <a:solidFill>
                <a:schemeClr val="dk1"/>
              </a:solidFill>
              <a:latin typeface="Calibri"/>
              <a:ea typeface="Calibri"/>
              <a:cs typeface="Calibri"/>
              <a:sym typeface="Calibri"/>
            </a:endParaRPr>
          </a:p>
          <a:p>
            <a:pPr marL="457200" marR="0"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To drive mission capabilities</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To remain relevant, gain efficiency, and innovate.</a:t>
            </a:r>
            <a:endParaRPr sz="1700" b="0" i="0" u="none" strike="noStrike" cap="none">
              <a:solidFill>
                <a:schemeClr val="dk1"/>
              </a:solidFill>
              <a:latin typeface="Arial"/>
              <a:ea typeface="Arial"/>
              <a:cs typeface="Arial"/>
              <a:sym typeface="Arial"/>
            </a:endParaRPr>
          </a:p>
          <a:p>
            <a:pPr marL="914400" marR="0" lvl="1" indent="-336550" algn="l" rtl="0">
              <a:lnSpc>
                <a:spcPct val="115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Gathering feedback</a:t>
            </a:r>
            <a:endParaRPr sz="1700" b="0" i="0" u="none" strike="noStrike" cap="none">
              <a:solidFill>
                <a:schemeClr val="dk1"/>
              </a:solidFill>
              <a:latin typeface="Calibri"/>
              <a:ea typeface="Calibri"/>
              <a:cs typeface="Calibri"/>
              <a:sym typeface="Calibri"/>
            </a:endParaRPr>
          </a:p>
          <a:p>
            <a:pPr marL="914400" marR="0" lvl="1" indent="-336550" algn="l" rtl="0">
              <a:lnSpc>
                <a:spcPct val="115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Listening to Stakeholders</a:t>
            </a:r>
            <a:endParaRPr sz="1700" b="0" i="0" u="none" strike="noStrike" cap="none">
              <a:solidFill>
                <a:schemeClr val="dk1"/>
              </a:solidFill>
              <a:latin typeface="Calibri"/>
              <a:ea typeface="Calibri"/>
              <a:cs typeface="Calibri"/>
              <a:sym typeface="Calibri"/>
            </a:endParaRPr>
          </a:p>
          <a:p>
            <a:pPr marL="457200" marR="0"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To ensure regulatory compliance, understand market constraints, and recognize opportunities.</a:t>
            </a:r>
            <a:endParaRPr sz="1700" b="0" i="0" u="none" strike="noStrike" cap="none">
              <a:solidFill>
                <a:schemeClr val="dk1"/>
              </a:solidFill>
              <a:latin typeface="Arial"/>
              <a:ea typeface="Arial"/>
              <a:cs typeface="Arial"/>
              <a:sym typeface="Arial"/>
            </a:endParaRPr>
          </a:p>
        </p:txBody>
      </p:sp>
      <p:sp>
        <p:nvSpPr>
          <p:cNvPr id="123" name="Google Shape;123;p2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24" name="Google Shape;124;p20" descr="Image of a cityscape with the words &quot;Data has a better idea&quot;."/>
          <p:cNvPicPr preferRelativeResize="0"/>
          <p:nvPr/>
        </p:nvPicPr>
        <p:blipFill rotWithShape="1">
          <a:blip r:embed="rId3">
            <a:alphaModFix/>
          </a:blip>
          <a:srcRect/>
          <a:stretch/>
        </p:blipFill>
        <p:spPr>
          <a:xfrm>
            <a:off x="5937000" y="1125100"/>
            <a:ext cx="3207000" cy="2236500"/>
          </a:xfrm>
          <a:prstGeom prst="roundRect">
            <a:avLst>
              <a:gd name="adj" fmla="val 16667"/>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How we Research</a:t>
            </a:r>
          </a:p>
        </p:txBody>
      </p:sp>
      <p:sp>
        <p:nvSpPr>
          <p:cNvPr id="130" name="Google Shape;130;p21"/>
          <p:cNvSpPr txBox="1"/>
          <p:nvPr/>
        </p:nvSpPr>
        <p:spPr>
          <a:xfrm>
            <a:off x="485925" y="1285875"/>
            <a:ext cx="5529600" cy="40944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We use commercially available software to streamline the process.</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We keep it simple</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We ask questions with a purpose but consider how we want to visualize the data.</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We use video, websites, demos, manuals, and more.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31" name="Google Shape;131;p2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32" name="Google Shape;132;p21">
            <a:extLst>
              <a:ext uri="{C183D7F6-B498-43B3-948B-1728B52AA6E4}">
                <adec:decorative xmlns:adec="http://schemas.microsoft.com/office/drawing/2017/decorative" val="1"/>
              </a:ext>
            </a:extLst>
          </p:cNvPr>
          <p:cNvPicPr preferRelativeResize="0"/>
          <p:nvPr/>
        </p:nvPicPr>
        <p:blipFill rotWithShape="1">
          <a:blip r:embed="rId3">
            <a:alphaModFix/>
          </a:blip>
          <a:srcRect l="3030" r="-3030"/>
          <a:stretch/>
        </p:blipFill>
        <p:spPr>
          <a:xfrm>
            <a:off x="6130450" y="150224"/>
            <a:ext cx="2719500" cy="4044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How we Research (Cont.)</a:t>
            </a:r>
          </a:p>
        </p:txBody>
      </p:sp>
      <p:sp>
        <p:nvSpPr>
          <p:cNvPr id="138" name="Google Shape;138;p22"/>
          <p:cNvSpPr txBox="1"/>
          <p:nvPr/>
        </p:nvSpPr>
        <p:spPr>
          <a:xfrm>
            <a:off x="485925" y="1285875"/>
            <a:ext cx="3960300" cy="37095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We ask yes or no questions.</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We ask for ranges, pre-set percentages, and more.</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We ask questions with visualization and creating data sets in mind.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39" name="Google Shape;139;p2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40" name="Google Shape;140;p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56550" y="1114425"/>
            <a:ext cx="4033901" cy="3232175"/>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1486</Words>
  <Application>Microsoft Office PowerPoint</Application>
  <PresentationFormat>On-screen Show (16:9)</PresentationFormat>
  <Paragraphs>186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Arial</vt:lpstr>
      <vt:lpstr>Calibri</vt:lpstr>
      <vt:lpstr>Roboto</vt:lpstr>
      <vt:lpstr>Blank Presentation</vt:lpstr>
      <vt:lpstr>Small Business Works 2022: Market Research as a Service (MRAS) for Small Business Vendors </vt:lpstr>
      <vt:lpstr> Making Market Research Easy: Enhancing Industry Partnerships </vt:lpstr>
      <vt:lpstr>Objectives</vt:lpstr>
      <vt:lpstr>What is Market Research as a Service (MRAS)? </vt:lpstr>
      <vt:lpstr> GSA’s Market Research as a Service (MRAS) Successes </vt:lpstr>
      <vt:lpstr>MRAS Success Story - Department of Commerce</vt:lpstr>
      <vt:lpstr>Why Customers Research</vt:lpstr>
      <vt:lpstr>How we Research</vt:lpstr>
      <vt:lpstr>How we Research (Cont.)</vt:lpstr>
      <vt:lpstr>We Produce Visuals to Make Decisions Easier</vt:lpstr>
      <vt:lpstr>How to find MRAS Surveys/RFIs</vt:lpstr>
      <vt:lpstr>Be sure to meet the due date for responses</vt:lpstr>
      <vt:lpstr>Be sure to include a URL only</vt:lpstr>
      <vt:lpstr>Choose the SIN or NAICS most appropriate for the requirement</vt:lpstr>
      <vt:lpstr>Select “other” if you are not a small business</vt:lpstr>
      <vt:lpstr>Examples of technical questions, answers can be explained in capabilities statement</vt:lpstr>
      <vt:lpstr>POC Information will be sent to you should you have additional questions.</vt:lpstr>
      <vt:lpstr>Tips for your Capability Statement</vt:lpstr>
      <vt:lpstr>What Happens Next?</vt:lpstr>
      <vt:lpstr>The Results - Industry</vt:lpstr>
      <vt:lpstr>Reminders - Attachments</vt:lpstr>
      <vt:lpstr> Reminders - Points of Contact and Questions </vt:lpstr>
      <vt:lpstr>Reminders - Extensions and Updates</vt:lpstr>
      <vt:lpstr>MRAS Industry Training Schedule</vt:lpstr>
      <vt:lpstr>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2022: Market Research as a Service (MRAS) for Small Business Vendors </dc:title>
  <cp:lastModifiedBy>YolandaGJohnson</cp:lastModifiedBy>
  <cp:revision>1</cp:revision>
  <dcterms:modified xsi:type="dcterms:W3CDTF">2022-07-27T00:50:58Z</dcterms:modified>
</cp:coreProperties>
</file>