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5143500" type="screen16x9"/>
  <p:notesSz cx="6858000" cy="9144000"/>
  <p:embeddedFontLs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4">
          <p15:clr>
            <a:srgbClr val="747775"/>
          </p15:clr>
        </p15:guide>
        <p15:guide id="2" orient="horz" pos="3240">
          <p15:clr>
            <a:srgbClr val="747775"/>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538055-BACC-4991-8B6E-C316DBFB8B0D}">
  <a:tblStyle styleId="{3D538055-BACC-4991-8B6E-C316DBFB8B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08" autoAdjust="0"/>
  </p:normalViewPr>
  <p:slideViewPr>
    <p:cSldViewPr snapToGrid="0">
      <p:cViewPr varScale="1">
        <p:scale>
          <a:sx n="94" d="100"/>
          <a:sy n="94" d="100"/>
        </p:scale>
        <p:origin x="102" y="546"/>
      </p:cViewPr>
      <p:guideLst>
        <p:guide orient="horz" pos="3024"/>
        <p:guide orient="horz" pos="324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f13387398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f133873983_0_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68" name="Google Shape;68;g3f133873983_0_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a566d38ec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2" name="Google Shape;122;g3ca566d38e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cb0e329c3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8" name="Google Shape;128;g3cb0e329c3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cb0e329c32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000"/>
              </a:spcAft>
              <a:buNone/>
            </a:pPr>
            <a:endParaRPr/>
          </a:p>
        </p:txBody>
      </p:sp>
      <p:sp>
        <p:nvSpPr>
          <p:cNvPr id="134" name="Google Shape;134;g3cb0e329c3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cb0e329c3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000"/>
              </a:spcAft>
              <a:buNone/>
            </a:pPr>
            <a:endParaRPr/>
          </a:p>
        </p:txBody>
      </p:sp>
      <p:sp>
        <p:nvSpPr>
          <p:cNvPr id="140" name="Google Shape;140;g3cb0e329c3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cb0e329c32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000"/>
              </a:spcAft>
              <a:buNone/>
            </a:pPr>
            <a:endParaRPr/>
          </a:p>
        </p:txBody>
      </p:sp>
      <p:sp>
        <p:nvSpPr>
          <p:cNvPr id="146" name="Google Shape;146;g3cb0e329c3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cb0e329c3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000"/>
              </a:spcAft>
              <a:buNone/>
            </a:pPr>
            <a:endParaRPr/>
          </a:p>
        </p:txBody>
      </p:sp>
      <p:sp>
        <p:nvSpPr>
          <p:cNvPr id="152" name="Google Shape;152;g3cb0e329c3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cb0e329c32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000"/>
              </a:spcAft>
              <a:buNone/>
            </a:pPr>
            <a:endParaRPr/>
          </a:p>
        </p:txBody>
      </p:sp>
      <p:sp>
        <p:nvSpPr>
          <p:cNvPr id="159" name="Google Shape;159;g3cb0e329c3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cb0e329c32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1000"/>
              </a:spcAft>
              <a:buNone/>
            </a:pPr>
            <a:endParaRPr/>
          </a:p>
        </p:txBody>
      </p:sp>
      <p:sp>
        <p:nvSpPr>
          <p:cNvPr id="165" name="Google Shape;165;g3cb0e329c3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2f61082a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solidFill>
                <a:schemeClr val="dk1"/>
              </a:solidFill>
            </a:endParaRPr>
          </a:p>
        </p:txBody>
      </p:sp>
      <p:sp>
        <p:nvSpPr>
          <p:cNvPr id="171" name="Google Shape;171;g3d2f61082a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d2f61082a7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endParaRPr>
              <a:solidFill>
                <a:schemeClr val="dk1"/>
              </a:solidFill>
            </a:endParaRPr>
          </a:p>
        </p:txBody>
      </p:sp>
      <p:sp>
        <p:nvSpPr>
          <p:cNvPr id="177" name="Google Shape;177;g3d2f61082a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d2f61082a7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endParaRPr>
              <a:solidFill>
                <a:schemeClr val="dk1"/>
              </a:solidFill>
            </a:endParaRPr>
          </a:p>
        </p:txBody>
      </p:sp>
      <p:sp>
        <p:nvSpPr>
          <p:cNvPr id="183" name="Google Shape;183;g3d2f61082a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cb0e329c3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9" name="Google Shape;189;g3cb0e329c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d3f331d1d7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g3d3f331d1d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3f331d1d7_4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2" name="Google Shape;202;g3d3f331d1d7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9" name="Google Shape;2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d2f61082a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g3d2f61082a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ca566d38e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g3ca566d38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ca566d38e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g3ca566d38e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ca566d38e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 name="Google Shape;92;g3ca566d38e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b0e329c3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sz="1100">
              <a:solidFill>
                <a:schemeClr val="dk1"/>
              </a:solidFill>
            </a:endParaRPr>
          </a:p>
        </p:txBody>
      </p:sp>
      <p:sp>
        <p:nvSpPr>
          <p:cNvPr id="98" name="Google Shape;98;g3cb0e329c3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ca566d38ec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04" name="Google Shape;104;g3ca566d38e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ca566d38e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0" name="Google Shape;110;g3ca566d38e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a566d38e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6" name="Google Shape;116;g3ca566d38e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l="7798" r="7807" b="36705"/>
          <a:stretch/>
        </p:blipFill>
        <p:spPr>
          <a:xfrm>
            <a:off x="0" y="1285877"/>
            <a:ext cx="9144003" cy="3857625"/>
          </a:xfrm>
          <a:prstGeom prst="rect">
            <a:avLst/>
          </a:prstGeom>
          <a:noFill/>
          <a:ln>
            <a:noFill/>
          </a:ln>
        </p:spPr>
      </p:pic>
      <p:pic>
        <p:nvPicPr>
          <p:cNvPr id="14" name="Google Shape;14;p2" descr="GSA 250 Starmark U.S. General Services Administration" title="GSA Star Mark 250 2026 Logo STARMARK SIGNATURE_72dpi.png"/>
          <p:cNvPicPr preferRelativeResize="0"/>
          <p:nvPr/>
        </p:nvPicPr>
        <p:blipFill>
          <a:blip r:embed="rId3">
            <a:alphaModFix/>
          </a:blip>
          <a:stretch>
            <a:fillRect/>
          </a:stretch>
        </p:blipFill>
        <p:spPr>
          <a:xfrm>
            <a:off x="278100" y="194425"/>
            <a:ext cx="1981350" cy="578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7" name="Google Shape;57;p12"/>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8" name="Google Shape;58;p12"/>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1208351"/>
            <a:ext cx="8229600" cy="6447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457200" y="1853150"/>
            <a:ext cx="8229600" cy="27417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pic>
        <p:nvPicPr>
          <p:cNvPr id="19" name="Google Shape;19;p3" descr="GSA 250 Starmark U.S. General Services Administration" title="GSA Star Mark 250 2026 Logo STARMARK SIGNATURE_72dpi.png"/>
          <p:cNvPicPr preferRelativeResize="0"/>
          <p:nvPr/>
        </p:nvPicPr>
        <p:blipFill>
          <a:blip r:embed="rId2">
            <a:alphaModFix/>
          </a:blip>
          <a:stretch>
            <a:fillRect/>
          </a:stretch>
        </p:blipFill>
        <p:spPr>
          <a:xfrm>
            <a:off x="278100" y="194425"/>
            <a:ext cx="1981350" cy="578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5"/>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5"/>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 name="Google Shape;28;p6"/>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9" name="Google Shape;29;p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7"/>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5" name="Google Shape;35;p7"/>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7" name="Google Shape;37;p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 name="Google Shape;40;p8"/>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3" name="Google Shape;43;p9"/>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 name="Google Shape;44;p9"/>
          <p:cNvSpPr txBox="1">
            <a:spLocks noGrp="1"/>
          </p:cNvSpPr>
          <p:nvPr>
            <p:ph type="body" idx="2"/>
          </p:nvPr>
        </p:nvSpPr>
        <p:spPr>
          <a:xfrm>
            <a:off x="457201"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8" name="Google Shape;48;p10"/>
          <p:cNvSpPr>
            <a:spLocks noGrp="1"/>
          </p:cNvSpPr>
          <p:nvPr>
            <p:ph type="pic" idx="2"/>
          </p:nvPr>
        </p:nvSpPr>
        <p:spPr>
          <a:xfrm>
            <a:off x="1792288" y="459581"/>
            <a:ext cx="5486400" cy="3086100"/>
          </a:xfrm>
          <a:prstGeom prst="rect">
            <a:avLst/>
          </a:prstGeom>
          <a:noFill/>
          <a:ln>
            <a:noFill/>
          </a:ln>
        </p:spPr>
      </p:sp>
      <p:sp>
        <p:nvSpPr>
          <p:cNvPr id="49" name="Google Shape;49;p10"/>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10"/>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3" name="Google Shape;53;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 name="Google Shape;54;p11"/>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Decorative design element. "/>
          <p:cNvPicPr preferRelativeResize="0"/>
          <p:nvPr/>
        </p:nvPicPr>
        <p:blipFill rotWithShape="1">
          <a:blip r:embed="rId12">
            <a:alphaModFix/>
          </a:blip>
          <a:srcRect t="46752" b="38804"/>
          <a:stretch/>
        </p:blipFill>
        <p:spPr>
          <a:xfrm flipH="1">
            <a:off x="3" y="4514300"/>
            <a:ext cx="9143997" cy="629199"/>
          </a:xfrm>
          <a:prstGeom prst="rect">
            <a:avLst/>
          </a:prstGeom>
          <a:noFill/>
          <a:ln>
            <a:noFill/>
          </a:ln>
        </p:spPr>
      </p:pic>
      <p:sp>
        <p:nvSpPr>
          <p:cNvPr id="11" name="Google Shape;11;p1"/>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quisition.gov/far-overhaul/far-part-deviation-guide/far-overhaul-part-16#FAR_16_50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quisition.gov/far-overhaul/far-part-deviation-guide/far-overhaul-part-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cquisition.gov/fss-ordering-procedur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quisition.gov/far-overhaul/far-part-deviation-guide/far-overhaul-part-1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govinfo.gov/content/pkg/USCODE-2023-title41/pdf/USCODE-2023-title41-subtitleI-divsnC-chap41-sec4106.pdf" TargetMode="External"/><Relationship Id="rId4" Type="http://schemas.openxmlformats.org/officeDocument/2006/relationships/hyperlink" Target="https://www.congress.gov/103/bills/s1587/BILLS-103s1587enr.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tvmo.gsa.gov/one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sa.gov/buy-through-us/products-and-services/professional-services/buy-services/oasis-plus/buyers-guide/research-the-oasis-plus-contract-features/blanket-purchase-agreem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itvmo.gsa.gov/onegov/" TargetMode="External"/><Relationship Id="rId5" Type="http://schemas.openxmlformats.org/officeDocument/2006/relationships/hyperlink" Target="https://www.acquisition.gov/sites/default/files/page_file_uploads/far-companion.pdf" TargetMode="External"/><Relationship Id="rId4" Type="http://schemas.openxmlformats.org/officeDocument/2006/relationships/hyperlink" Target="https://www.acquisition.gov/far-overhaul/far-part-deviation-guide/far-overhaul-part-16#FAR_Subpart_16_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ao.gov/products/b-42243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a:extLst>
              <a:ext uri="{FF2B5EF4-FFF2-40B4-BE49-F238E27FC236}">
                <a16:creationId xmlns:a16="http://schemas.microsoft.com/office/drawing/2014/main" id="{D4113D0B-5453-A590-A1C2-007F81E7488D}"/>
              </a:ext>
            </a:extLst>
          </p:cNvPr>
          <p:cNvSpPr>
            <a:spLocks noGrp="1"/>
          </p:cNvSpPr>
          <p:nvPr>
            <p:ph type="ctrTitle" idx="4294967295"/>
          </p:nvPr>
        </p:nvSpPr>
        <p:spPr>
          <a:xfrm>
            <a:off x="1143000" y="-1790700"/>
            <a:ext cx="6858000" cy="1533846"/>
          </a:xfrm>
          <a:prstGeom prst="rect">
            <a:avLst/>
          </a:prstGeom>
        </p:spPr>
        <p:txBody>
          <a:bodyPr anchor="b"/>
          <a:lstStyle/>
          <a:p>
            <a:r>
              <a:rPr lang="en-US" dirty="0"/>
              <a:t>Opening slide</a:t>
            </a:r>
          </a:p>
        </p:txBody>
      </p:sp>
      <p:pic>
        <p:nvPicPr>
          <p:cNvPr id="70" name="Google Shape;70;p14" descr="title slide: OSIG+ Training Blanket Purchase Agreements (BPAs) presented by Gabby Arculeo"/>
          <p:cNvPicPr preferRelativeResize="0"/>
          <p:nvPr/>
        </p:nvPicPr>
        <p:blipFill rotWithShape="1">
          <a:blip r:embed="rId3">
            <a:alphaModFix/>
          </a:blip>
          <a:srcRect t="19981"/>
          <a:stretch/>
        </p:blipFill>
        <p:spPr>
          <a:xfrm>
            <a:off x="0" y="1043450"/>
            <a:ext cx="9144000" cy="410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idx="4294967295"/>
          </p:nvPr>
        </p:nvSpPr>
        <p:spPr>
          <a:xfrm>
            <a:off x="0" y="94012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Fair Opportunity</a:t>
            </a:r>
            <a:endParaRPr kumimoji="0" lang="en-US" sz="2700" b="1"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25" name="Google Shape;125;p23"/>
          <p:cNvSpPr txBox="1">
            <a:spLocks noGrp="1"/>
          </p:cNvSpPr>
          <p:nvPr>
            <p:ph type="body" idx="1"/>
          </p:nvPr>
        </p:nvSpPr>
        <p:spPr>
          <a:xfrm>
            <a:off x="913200" y="1534575"/>
            <a:ext cx="7317600" cy="3287400"/>
          </a:xfrm>
          <a:prstGeom prst="rect">
            <a:avLst/>
          </a:prstGeom>
          <a:noFill/>
          <a:ln>
            <a:noFill/>
          </a:ln>
        </p:spPr>
        <p:txBody>
          <a:bodyPr spcFirstLastPara="1" wrap="square" lIns="68575" tIns="34275" rIns="68575" bIns="34275" anchor="t" anchorCtr="0">
            <a:normAutofit/>
          </a:bodyPr>
          <a:lstStyle/>
          <a:p>
            <a:pPr marL="457200" lvl="0" indent="-306705" algn="l" rtl="0">
              <a:lnSpc>
                <a:spcPct val="115000"/>
              </a:lnSpc>
              <a:spcBef>
                <a:spcPts val="800"/>
              </a:spcBef>
              <a:spcAft>
                <a:spcPts val="0"/>
              </a:spcAft>
              <a:buSzPts val="1230"/>
              <a:buChar char="•"/>
            </a:pPr>
            <a:r>
              <a:rPr lang="en-US" sz="1230"/>
              <a:t>FAR 16.507-2(a)(1): “The contracting officer must provide each awardee a fair opportunity to be considered for each order or BPA valued above the micro-purchase threshold”... “unless a sole source order or BPA is justified and approved according to 16.507-6.”</a:t>
            </a:r>
            <a:endParaRPr sz="1230"/>
          </a:p>
          <a:p>
            <a:pPr marL="457200" lvl="0" indent="-306705" algn="l" rtl="0">
              <a:lnSpc>
                <a:spcPct val="115000"/>
              </a:lnSpc>
              <a:spcBef>
                <a:spcPts val="1000"/>
              </a:spcBef>
              <a:spcAft>
                <a:spcPts val="0"/>
              </a:spcAft>
              <a:buSzPts val="1230"/>
              <a:buChar char="•"/>
            </a:pPr>
            <a:r>
              <a:rPr lang="en-US" sz="1230"/>
              <a:t>To place task orders against BPAs established under an IDIQ, the ordering procedures must comply with FAR 16.507-2(c)(3), which includes providing fair opportunity to BPA recipients based on the total estimated value of the order.</a:t>
            </a:r>
            <a:endParaRPr sz="1230"/>
          </a:p>
          <a:p>
            <a:pPr marL="457200" lvl="0" indent="-306705" algn="l" rtl="0">
              <a:lnSpc>
                <a:spcPct val="115000"/>
              </a:lnSpc>
              <a:spcBef>
                <a:spcPts val="1000"/>
              </a:spcBef>
              <a:spcAft>
                <a:spcPts val="1000"/>
              </a:spcAft>
              <a:buSzPts val="1230"/>
              <a:buChar char="•"/>
            </a:pPr>
            <a:r>
              <a:rPr lang="en-US" sz="1230"/>
              <a:t>When a BPA with a single source is established under a multiple-award IDIQ, FAR 16.507-2(c)(3) requires COs to follow the same procedures as placing a task or delivery order, including any required Exception to Fair Opportunity (FAR 16.505(b)(2)). Once the single-award BPA is properly justified and approved, BPA orders issued within the scope, value, and period of performance do not require a separate fair opportunity justification approval—because the competition decision occurred at the BPA level.</a:t>
            </a:r>
            <a:endParaRPr sz="123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idx="4294967295"/>
          </p:nvPr>
        </p:nvSpPr>
        <p:spPr>
          <a:xfrm>
            <a:off x="0" y="932425"/>
            <a:ext cx="91767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Fair Opportunity under OASIS+</a:t>
            </a:r>
          </a:p>
        </p:txBody>
      </p:sp>
      <p:sp>
        <p:nvSpPr>
          <p:cNvPr id="131" name="Google Shape;131;p24"/>
          <p:cNvSpPr txBox="1">
            <a:spLocks noGrp="1"/>
          </p:cNvSpPr>
          <p:nvPr>
            <p:ph type="body" idx="1"/>
          </p:nvPr>
        </p:nvSpPr>
        <p:spPr>
          <a:xfrm>
            <a:off x="913200" y="1511441"/>
            <a:ext cx="7317600" cy="3341700"/>
          </a:xfrm>
          <a:prstGeom prst="rect">
            <a:avLst/>
          </a:prstGeom>
          <a:noFill/>
          <a:ln>
            <a:noFill/>
          </a:ln>
        </p:spPr>
        <p:txBody>
          <a:bodyPr spcFirstLastPara="1" wrap="square" lIns="68575" tIns="34275" rIns="68575" bIns="34275" anchor="t" anchorCtr="0">
            <a:normAutofit/>
          </a:bodyPr>
          <a:lstStyle/>
          <a:p>
            <a:pPr marL="457200" lvl="0" indent="-330200" algn="l" rtl="0">
              <a:lnSpc>
                <a:spcPct val="90000"/>
              </a:lnSpc>
              <a:spcBef>
                <a:spcPts val="800"/>
              </a:spcBef>
              <a:spcAft>
                <a:spcPts val="0"/>
              </a:spcAft>
              <a:buSzPts val="1600"/>
              <a:buChar char="•"/>
            </a:pPr>
            <a:r>
              <a:rPr lang="en-US" sz="1600"/>
              <a:t>A contractor’s awarded CLINs (NAICs Codes) are the Fair Opportunity pools they are eligible to compete in. </a:t>
            </a:r>
            <a:endParaRPr sz="1600"/>
          </a:p>
          <a:p>
            <a:pPr marL="457200" lvl="0" indent="-330200" algn="l" rtl="0">
              <a:lnSpc>
                <a:spcPct val="90000"/>
              </a:lnSpc>
              <a:spcBef>
                <a:spcPts val="1000"/>
              </a:spcBef>
              <a:spcAft>
                <a:spcPts val="0"/>
              </a:spcAft>
              <a:buSzPts val="1600"/>
              <a:buChar char="•"/>
            </a:pPr>
            <a:r>
              <a:rPr lang="en-US" sz="1600"/>
              <a:t>When an Ordering Contracting Officer wishes to establish a BPA under OASIS+, they would post their requirement to the Domain NAICs they deem most appropriate in eBuy. </a:t>
            </a:r>
            <a:endParaRPr sz="1600"/>
          </a:p>
          <a:p>
            <a:pPr marL="457200" lvl="0" indent="-330200" algn="l" rtl="0">
              <a:lnSpc>
                <a:spcPct val="90000"/>
              </a:lnSpc>
              <a:spcBef>
                <a:spcPts val="1000"/>
              </a:spcBef>
              <a:spcAft>
                <a:spcPts val="0"/>
              </a:spcAft>
              <a:buSzPts val="1600"/>
              <a:buChar char="•"/>
            </a:pPr>
            <a:r>
              <a:rPr lang="en-US" sz="1600"/>
              <a:t>An OASIS+ contractor may only propose to the BPA solicitation posted to their respective Fair Opportunity pools. </a:t>
            </a:r>
            <a:endParaRPr sz="1600"/>
          </a:p>
          <a:p>
            <a:pPr marL="457200" lvl="0" indent="-330200" algn="l" rtl="0">
              <a:lnSpc>
                <a:spcPct val="90000"/>
              </a:lnSpc>
              <a:spcBef>
                <a:spcPts val="1000"/>
              </a:spcBef>
              <a:spcAft>
                <a:spcPts val="1000"/>
              </a:spcAft>
              <a:buSzPts val="1600"/>
              <a:buChar char="•"/>
            </a:pPr>
            <a:r>
              <a:rPr lang="en-US" sz="1600"/>
              <a:t>The Ordering Contracting Officer (OCO) will make their award decision and administer the BPA according to the terms and conditions they set.</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idx="4294967295"/>
          </p:nvPr>
        </p:nvSpPr>
        <p:spPr>
          <a:xfrm>
            <a:off x="0" y="94012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Fair Opportunity &amp; Thresholds </a:t>
            </a:r>
          </a:p>
        </p:txBody>
      </p:sp>
      <p:sp>
        <p:nvSpPr>
          <p:cNvPr id="137" name="Google Shape;137;p25"/>
          <p:cNvSpPr txBox="1">
            <a:spLocks noGrp="1"/>
          </p:cNvSpPr>
          <p:nvPr>
            <p:ph type="body" idx="1"/>
          </p:nvPr>
        </p:nvSpPr>
        <p:spPr>
          <a:xfrm>
            <a:off x="913200" y="1488298"/>
            <a:ext cx="7317600" cy="34110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800"/>
              </a:spcBef>
              <a:spcAft>
                <a:spcPts val="0"/>
              </a:spcAft>
              <a:buSzPts val="1800"/>
              <a:buChar char="•"/>
            </a:pPr>
            <a:r>
              <a:rPr lang="en-US" sz="1800"/>
              <a:t>FAR 16.507-3 Orders valued </a:t>
            </a:r>
            <a:r>
              <a:rPr lang="en-US" sz="1800" b="1"/>
              <a:t>above the micro purchase threshold but not above the SAT.</a:t>
            </a:r>
            <a:endParaRPr sz="1800" b="1"/>
          </a:p>
          <a:p>
            <a:pPr marL="914400" lvl="1" indent="-342900" algn="l" rtl="0">
              <a:lnSpc>
                <a:spcPct val="90000"/>
              </a:lnSpc>
              <a:spcBef>
                <a:spcPts val="1000"/>
              </a:spcBef>
              <a:spcAft>
                <a:spcPts val="0"/>
              </a:spcAft>
              <a:buSzPts val="1800"/>
              <a:buChar char="–"/>
            </a:pPr>
            <a:r>
              <a:rPr lang="en-US" sz="1800"/>
              <a:t>Fairly consider all contract holders</a:t>
            </a:r>
            <a:endParaRPr sz="1800"/>
          </a:p>
          <a:p>
            <a:pPr marL="914400" lvl="1" indent="-342900" algn="l" rtl="0">
              <a:lnSpc>
                <a:spcPct val="90000"/>
              </a:lnSpc>
              <a:spcBef>
                <a:spcPts val="1000"/>
              </a:spcBef>
              <a:spcAft>
                <a:spcPts val="0"/>
              </a:spcAft>
              <a:buSzPts val="1800"/>
              <a:buChar char="–"/>
            </a:pPr>
            <a:r>
              <a:rPr lang="en-US" sz="1800"/>
              <a:t>May order without new solicitation if existing info allows fair consideration</a:t>
            </a:r>
            <a:endParaRPr sz="1800"/>
          </a:p>
          <a:p>
            <a:pPr marL="914400" lvl="1" indent="-342900" algn="l" rtl="0">
              <a:lnSpc>
                <a:spcPct val="90000"/>
              </a:lnSpc>
              <a:spcBef>
                <a:spcPts val="1000"/>
              </a:spcBef>
              <a:spcAft>
                <a:spcPts val="1000"/>
              </a:spcAft>
              <a:buSzPts val="1800"/>
              <a:buChar char="–"/>
            </a:pPr>
            <a:r>
              <a:rPr lang="en-US" sz="1800"/>
              <a:t>Document rationale showing all were fairly considered</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idx="4294967295"/>
          </p:nvPr>
        </p:nvSpPr>
        <p:spPr>
          <a:xfrm>
            <a:off x="0" y="93242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Fair Opportunity &amp; Thresholds </a:t>
            </a:r>
            <a:r>
              <a:rPr kumimoji="0" lang="en-US" sz="2700" b="1" i="0" u="none" strike="noStrike" kern="0" cap="none" spc="0" normalizeH="0" baseline="0" noProof="0" dirty="0">
                <a:ln>
                  <a:noFill/>
                </a:ln>
                <a:solidFill>
                  <a:schemeClr val="bg1"/>
                </a:solidFill>
                <a:effectLst/>
                <a:uLnTx/>
                <a:uFillTx/>
                <a:latin typeface="Arial"/>
                <a:ea typeface="Arial"/>
                <a:cs typeface="Arial"/>
                <a:sym typeface="Arial"/>
              </a:rPr>
              <a:t>2</a:t>
            </a:r>
          </a:p>
        </p:txBody>
      </p:sp>
      <p:sp>
        <p:nvSpPr>
          <p:cNvPr id="143" name="Google Shape;143;p26"/>
          <p:cNvSpPr txBox="1">
            <a:spLocks noGrp="1"/>
          </p:cNvSpPr>
          <p:nvPr>
            <p:ph type="body" idx="1"/>
          </p:nvPr>
        </p:nvSpPr>
        <p:spPr>
          <a:xfrm>
            <a:off x="913200" y="1488302"/>
            <a:ext cx="7317600" cy="32877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800"/>
              </a:spcBef>
              <a:spcAft>
                <a:spcPts val="0"/>
              </a:spcAft>
              <a:buSzPts val="1800"/>
              <a:buChar char="•"/>
            </a:pPr>
            <a:r>
              <a:rPr lang="en-US" sz="1800"/>
              <a:t>FAR 16.507-4</a:t>
            </a:r>
            <a:r>
              <a:rPr lang="en-US" sz="1800" b="1"/>
              <a:t> </a:t>
            </a:r>
            <a:r>
              <a:rPr lang="en-US" sz="1800"/>
              <a:t>Orders valued</a:t>
            </a:r>
            <a:r>
              <a:rPr lang="en-US" sz="1800" b="1"/>
              <a:t> above the SAT but not above </a:t>
            </a:r>
            <a:br>
              <a:rPr lang="en-US" sz="1800" b="1"/>
            </a:br>
            <a:r>
              <a:rPr lang="en-US" sz="1800" b="1"/>
              <a:t>$7.5 million.</a:t>
            </a:r>
            <a:endParaRPr sz="1800" b="1"/>
          </a:p>
          <a:p>
            <a:pPr marL="914400" lvl="1" indent="-342900" algn="l" rtl="0">
              <a:lnSpc>
                <a:spcPct val="90000"/>
              </a:lnSpc>
              <a:spcBef>
                <a:spcPts val="1000"/>
              </a:spcBef>
              <a:spcAft>
                <a:spcPts val="0"/>
              </a:spcAft>
              <a:buSzPts val="1800"/>
              <a:buChar char="–"/>
            </a:pPr>
            <a:r>
              <a:rPr lang="en-US" sz="1800"/>
              <a:t>Provide fair notice to all contractors via:</a:t>
            </a:r>
            <a:endParaRPr sz="1800"/>
          </a:p>
          <a:p>
            <a:pPr marL="1371600" lvl="2" indent="-342900" algn="l" rtl="0">
              <a:lnSpc>
                <a:spcPct val="90000"/>
              </a:lnSpc>
              <a:spcBef>
                <a:spcPts val="1000"/>
              </a:spcBef>
              <a:spcAft>
                <a:spcPts val="0"/>
              </a:spcAft>
              <a:buSzPts val="1800"/>
              <a:buChar char="•"/>
            </a:pPr>
            <a:r>
              <a:rPr lang="en-US" sz="1800"/>
              <a:t>Solicitation or</a:t>
            </a:r>
            <a:endParaRPr sz="1800"/>
          </a:p>
          <a:p>
            <a:pPr marL="1371600" lvl="2" indent="-342900" algn="l" rtl="0">
              <a:lnSpc>
                <a:spcPct val="90000"/>
              </a:lnSpc>
              <a:spcBef>
                <a:spcPts val="1000"/>
              </a:spcBef>
              <a:spcAft>
                <a:spcPts val="0"/>
              </a:spcAft>
              <a:buSzPts val="1800"/>
              <a:buChar char="•"/>
            </a:pPr>
            <a:r>
              <a:rPr lang="en-US" sz="1800"/>
              <a:t>Notice of intent (contractor must respond to compete)</a:t>
            </a:r>
            <a:endParaRPr sz="1800"/>
          </a:p>
          <a:p>
            <a:pPr marL="914400" lvl="1" indent="-342900" algn="l" rtl="0">
              <a:lnSpc>
                <a:spcPct val="90000"/>
              </a:lnSpc>
              <a:spcBef>
                <a:spcPts val="1000"/>
              </a:spcBef>
              <a:spcAft>
                <a:spcPts val="1000"/>
              </a:spcAft>
              <a:buSzPts val="1800"/>
              <a:buChar char="–"/>
            </a:pPr>
            <a:r>
              <a:rPr lang="en-US" sz="1800"/>
              <a:t>Document that all responses were fairly evaluated</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idx="4294967295"/>
          </p:nvPr>
        </p:nvSpPr>
        <p:spPr>
          <a:xfrm>
            <a:off x="0" y="92357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OASIS+ vs MAS BPAs</a:t>
            </a:r>
          </a:p>
        </p:txBody>
      </p:sp>
      <p:pic>
        <p:nvPicPr>
          <p:cNvPr id="149" name="Google Shape;149;p27" descr="video of a comedy tv show where the characters are fake fighting"/>
          <p:cNvPicPr preferRelativeResize="0"/>
          <p:nvPr/>
        </p:nvPicPr>
        <p:blipFill>
          <a:blip r:embed="rId3">
            <a:alphaModFix/>
          </a:blip>
          <a:stretch>
            <a:fillRect/>
          </a:stretch>
        </p:blipFill>
        <p:spPr>
          <a:xfrm>
            <a:off x="2644998" y="1530150"/>
            <a:ext cx="3884950" cy="2860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p:nvPr/>
        </p:nvSpPr>
        <p:spPr>
          <a:xfrm>
            <a:off x="0" y="923575"/>
            <a:ext cx="91440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2700"/>
              <a:buFont typeface="Arial"/>
              <a:buNone/>
            </a:pPr>
            <a:r>
              <a:rPr lang="en-US" sz="2700" b="1">
                <a:solidFill>
                  <a:schemeClr val="dk1"/>
                </a:solidFill>
              </a:rPr>
              <a:t>OASIS+ vs MAS BPAs</a:t>
            </a:r>
            <a:endParaRPr sz="2700" b="1" i="0" u="none" strike="noStrike" cap="none">
              <a:solidFill>
                <a:schemeClr val="dk1"/>
              </a:solidFill>
              <a:latin typeface="Arial"/>
              <a:ea typeface="Arial"/>
              <a:cs typeface="Arial"/>
              <a:sym typeface="Arial"/>
            </a:endParaRPr>
          </a:p>
        </p:txBody>
      </p:sp>
      <p:sp>
        <p:nvSpPr>
          <p:cNvPr id="155" name="Google Shape;155;p28"/>
          <p:cNvSpPr txBox="1">
            <a:spLocks noGrp="1"/>
          </p:cNvSpPr>
          <p:nvPr>
            <p:ph type="title" idx="4294967295"/>
          </p:nvPr>
        </p:nvSpPr>
        <p:spPr>
          <a:xfrm>
            <a:off x="-150" y="1299075"/>
            <a:ext cx="9144000" cy="261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1400"/>
              </a:spcBef>
              <a:spcAft>
                <a:spcPts val="400"/>
              </a:spcAft>
              <a:buClr>
                <a:schemeClr val="dk1"/>
              </a:buClr>
              <a:buSzPts val="1100"/>
              <a:buFont typeface="Arial"/>
              <a:buNone/>
              <a:tabLst/>
              <a:defRPr/>
            </a:pPr>
            <a:r>
              <a:rPr kumimoji="0" lang="en-US" sz="1200" b="1" i="0" u="sng" strike="noStrike" kern="0" cap="none" spc="0" normalizeH="0" baseline="0" noProof="0" dirty="0">
                <a:ln>
                  <a:noFill/>
                </a:ln>
                <a:solidFill>
                  <a:srgbClr val="1155CC"/>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RFO FAR Part 16</a:t>
            </a:r>
            <a:r>
              <a:rPr kumimoji="0" lang="en-US" sz="1200" b="1" i="0" u="none" strike="noStrike" kern="0" cap="none" spc="0" normalizeH="0" baseline="0" noProof="0" dirty="0">
                <a:ln>
                  <a:noFill/>
                </a:ln>
                <a:solidFill>
                  <a:schemeClr val="dk1"/>
                </a:solidFill>
                <a:effectLst/>
                <a:uLnTx/>
                <a:uFillTx/>
                <a:latin typeface="Arial"/>
                <a:ea typeface="Arial"/>
                <a:cs typeface="Arial"/>
                <a:sym typeface="Arial"/>
              </a:rPr>
              <a:t> BPAs vs. </a:t>
            </a:r>
            <a:r>
              <a:rPr kumimoji="0" lang="en-US" sz="1200" b="1" i="0" u="sng" strike="noStrike" kern="0" cap="none" spc="0" normalizeH="0" baseline="0" noProof="0" dirty="0">
                <a:ln>
                  <a:noFill/>
                </a:ln>
                <a:solidFill>
                  <a:srgbClr val="1155CC"/>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GSAR 538.71</a:t>
            </a:r>
            <a:r>
              <a:rPr kumimoji="0" lang="en-US" sz="1200" b="1" i="0" u="none" strike="noStrike" kern="0" cap="none" spc="0" normalizeH="0" baseline="0" noProof="0" dirty="0">
                <a:ln>
                  <a:noFill/>
                </a:ln>
                <a:solidFill>
                  <a:schemeClr val="dk1"/>
                </a:solidFill>
                <a:effectLst/>
                <a:uLnTx/>
                <a:uFillTx/>
                <a:latin typeface="Arial"/>
                <a:ea typeface="Arial"/>
                <a:cs typeface="Arial"/>
                <a:sym typeface="Arial"/>
              </a:rPr>
              <a:t> FSS BPAs</a:t>
            </a:r>
            <a:endParaRPr kumimoji="0" lang="en-US"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156" name="Google Shape;156;p28"/>
          <p:cNvGraphicFramePr/>
          <p:nvPr>
            <p:extLst>
              <p:ext uri="{D42A27DB-BD31-4B8C-83A1-F6EECF244321}">
                <p14:modId xmlns:p14="http://schemas.microsoft.com/office/powerpoint/2010/main" val="3071220439"/>
              </p:ext>
            </p:extLst>
          </p:nvPr>
        </p:nvGraphicFramePr>
        <p:xfrm>
          <a:off x="952500" y="1603895"/>
          <a:ext cx="7239000" cy="2818132"/>
        </p:xfrm>
        <a:graphic>
          <a:graphicData uri="http://schemas.openxmlformats.org/drawingml/2006/table">
            <a:tbl>
              <a:tblPr firstRow="1">
                <a:noFill/>
                <a:tableStyleId>{3D538055-BACC-4991-8B6E-C316DBFB8B0D}</a:tableStyleId>
              </a:tblPr>
              <a:tblGrid>
                <a:gridCol w="1554025">
                  <a:extLst>
                    <a:ext uri="{9D8B030D-6E8A-4147-A177-3AD203B41FA5}">
                      <a16:colId xmlns:a16="http://schemas.microsoft.com/office/drawing/2014/main" val="20000"/>
                    </a:ext>
                  </a:extLst>
                </a:gridCol>
                <a:gridCol w="3198625">
                  <a:extLst>
                    <a:ext uri="{9D8B030D-6E8A-4147-A177-3AD203B41FA5}">
                      <a16:colId xmlns:a16="http://schemas.microsoft.com/office/drawing/2014/main" val="20001"/>
                    </a:ext>
                  </a:extLst>
                </a:gridCol>
                <a:gridCol w="2486350">
                  <a:extLst>
                    <a:ext uri="{9D8B030D-6E8A-4147-A177-3AD203B41FA5}">
                      <a16:colId xmlns:a16="http://schemas.microsoft.com/office/drawing/2014/main" val="20002"/>
                    </a:ext>
                  </a:extLst>
                </a:gridCol>
              </a:tblGrid>
              <a:tr h="276250">
                <a:tc>
                  <a:txBody>
                    <a:bodyPr/>
                    <a:lstStyle/>
                    <a:p>
                      <a:pPr marL="0" lvl="0" indent="0" algn="ctr" rtl="0">
                        <a:lnSpc>
                          <a:spcPct val="115000"/>
                        </a:lnSpc>
                        <a:spcBef>
                          <a:spcPts val="0"/>
                        </a:spcBef>
                        <a:spcAft>
                          <a:spcPts val="0"/>
                        </a:spcAft>
                        <a:buNone/>
                      </a:pPr>
                      <a:r>
                        <a:rPr lang="en-US" sz="1000" b="1">
                          <a:solidFill>
                            <a:srgbClr val="FFFFFF"/>
                          </a:solidFill>
                        </a:rPr>
                        <a:t>Topic</a:t>
                      </a:r>
                      <a:endParaRPr sz="10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tc>
                  <a:txBody>
                    <a:bodyPr/>
                    <a:lstStyle/>
                    <a:p>
                      <a:pPr marL="0" lvl="0" indent="0" algn="ctr" rtl="0">
                        <a:lnSpc>
                          <a:spcPct val="115000"/>
                        </a:lnSpc>
                        <a:spcBef>
                          <a:spcPts val="0"/>
                        </a:spcBef>
                        <a:spcAft>
                          <a:spcPts val="0"/>
                        </a:spcAft>
                        <a:buNone/>
                      </a:pPr>
                      <a:r>
                        <a:rPr lang="en-US" sz="1000" b="1">
                          <a:solidFill>
                            <a:srgbClr val="FFFFFF"/>
                          </a:solidFill>
                        </a:rPr>
                        <a:t>RFO FAR Part 16 BPAs </a:t>
                      </a:r>
                      <a:endParaRPr sz="10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tc>
                  <a:txBody>
                    <a:bodyPr/>
                    <a:lstStyle/>
                    <a:p>
                      <a:pPr marL="0" lvl="0" indent="0" algn="ctr" rtl="0">
                        <a:lnSpc>
                          <a:spcPct val="115000"/>
                        </a:lnSpc>
                        <a:spcBef>
                          <a:spcPts val="0"/>
                        </a:spcBef>
                        <a:spcAft>
                          <a:spcPts val="0"/>
                        </a:spcAft>
                        <a:buNone/>
                      </a:pPr>
                      <a:r>
                        <a:rPr lang="en-US" sz="1000" b="1">
                          <a:solidFill>
                            <a:srgbClr val="FFFFFF"/>
                          </a:solidFill>
                        </a:rPr>
                        <a:t>GSAR 538.71 FSS (MAS) BPAs </a:t>
                      </a:r>
                      <a:endParaRPr sz="10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US" sz="1000" b="1"/>
                        <a:t>Underlying Contract</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IDIQ / Multiple Award Contract (MAC) / Governmentwide Acquisition Contract (GWAC)</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Multiple Award Schedule (MAS/FSS)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US" sz="1000" b="1"/>
                        <a:t>Governing Authority</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FAR Subpart 16.5 (Class Deviation RFO-16-2025)</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GSAR 538.71</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US" sz="1000" b="1"/>
                        <a:t>Primary Purpose</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Support complex, non-commercial, or evolving requirements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Streamline buying of commercial products and services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US" sz="1000" b="1"/>
                        <a:t>Typical Use Cases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Professional services, IT services, engineering, advisory, R&amp;D</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Software, products, standardized commercial services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US" sz="1000" b="1"/>
                        <a:t>Competition Model</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Fair Opportunity at the BPA/order level</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MAS ordering procedures (GSAR </a:t>
                      </a:r>
                      <a:r>
                        <a:rPr lang="en-US" sz="1000" u="sng">
                          <a:solidFill>
                            <a:srgbClr val="1155CC"/>
                          </a:solidFill>
                          <a:hlinkClick r:id="rId4">
                            <a:extLst>
                              <a:ext uri="{A12FA001-AC4F-418D-AE19-62706E023703}">
                                <ahyp:hlinkClr xmlns:ahyp="http://schemas.microsoft.com/office/drawing/2018/hyperlinkcolor" val="tx"/>
                              </a:ext>
                            </a:extLst>
                          </a:hlinkClick>
                        </a:rPr>
                        <a:t>538.71</a:t>
                      </a:r>
                      <a:r>
                        <a:rPr lang="en-US" sz="1000"/>
                        <a:t>)</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US" sz="1000" b="1"/>
                        <a:t>Pricing Flexibility</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Fixed price, T&amp;M/LH, cost-type orders allowed</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dirty="0"/>
                        <a:t>Fixed price and T&amp;M/LH orders only </a:t>
                      </a:r>
                      <a:endParaRPr sz="1000" dirty="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idx="4294967295"/>
          </p:nvPr>
        </p:nvSpPr>
        <p:spPr>
          <a:xfrm>
            <a:off x="-13550" y="92357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OASIS+ vs MAS BPAs </a:t>
            </a:r>
            <a:r>
              <a:rPr kumimoji="0" lang="en-US" sz="2700" b="1" i="0" u="none" strike="noStrike" kern="0" cap="none" spc="0" normalizeH="0" baseline="0" noProof="0" dirty="0">
                <a:ln>
                  <a:noFill/>
                </a:ln>
                <a:solidFill>
                  <a:schemeClr val="bg1"/>
                </a:solidFill>
                <a:effectLst/>
                <a:uLnTx/>
                <a:uFillTx/>
                <a:latin typeface="Arial"/>
                <a:ea typeface="Arial"/>
                <a:cs typeface="Arial"/>
                <a:sym typeface="Arial"/>
              </a:rPr>
              <a:t>2</a:t>
            </a:r>
          </a:p>
        </p:txBody>
      </p:sp>
      <p:graphicFrame>
        <p:nvGraphicFramePr>
          <p:cNvPr id="162" name="Google Shape;162;p29"/>
          <p:cNvGraphicFramePr/>
          <p:nvPr>
            <p:extLst>
              <p:ext uri="{D42A27DB-BD31-4B8C-83A1-F6EECF244321}">
                <p14:modId xmlns:p14="http://schemas.microsoft.com/office/powerpoint/2010/main" val="3646734620"/>
              </p:ext>
            </p:extLst>
          </p:nvPr>
        </p:nvGraphicFramePr>
        <p:xfrm>
          <a:off x="294625" y="1478261"/>
          <a:ext cx="8392175" cy="2843300"/>
        </p:xfrm>
        <a:graphic>
          <a:graphicData uri="http://schemas.openxmlformats.org/drawingml/2006/table">
            <a:tbl>
              <a:tblPr firstRow="1">
                <a:noFill/>
                <a:tableStyleId>{3D538055-BACC-4991-8B6E-C316DBFB8B0D}</a:tableStyleId>
              </a:tblPr>
              <a:tblGrid>
                <a:gridCol w="2020150">
                  <a:extLst>
                    <a:ext uri="{9D8B030D-6E8A-4147-A177-3AD203B41FA5}">
                      <a16:colId xmlns:a16="http://schemas.microsoft.com/office/drawing/2014/main" val="20000"/>
                    </a:ext>
                  </a:extLst>
                </a:gridCol>
                <a:gridCol w="3380300">
                  <a:extLst>
                    <a:ext uri="{9D8B030D-6E8A-4147-A177-3AD203B41FA5}">
                      <a16:colId xmlns:a16="http://schemas.microsoft.com/office/drawing/2014/main" val="20001"/>
                    </a:ext>
                  </a:extLst>
                </a:gridCol>
                <a:gridCol w="2991725">
                  <a:extLst>
                    <a:ext uri="{9D8B030D-6E8A-4147-A177-3AD203B41FA5}">
                      <a16:colId xmlns:a16="http://schemas.microsoft.com/office/drawing/2014/main" val="20002"/>
                    </a:ext>
                  </a:extLst>
                </a:gridCol>
              </a:tblGrid>
              <a:tr h="290725">
                <a:tc>
                  <a:txBody>
                    <a:bodyPr/>
                    <a:lstStyle/>
                    <a:p>
                      <a:pPr marL="0" lvl="0" indent="0" algn="ctr" rtl="0">
                        <a:lnSpc>
                          <a:spcPct val="115000"/>
                        </a:lnSpc>
                        <a:spcBef>
                          <a:spcPts val="0"/>
                        </a:spcBef>
                        <a:spcAft>
                          <a:spcPts val="0"/>
                        </a:spcAft>
                        <a:buNone/>
                      </a:pPr>
                      <a:r>
                        <a:rPr lang="en-US" sz="1000" b="1">
                          <a:solidFill>
                            <a:srgbClr val="FFFFFF"/>
                          </a:solidFill>
                        </a:rPr>
                        <a:t>Topic</a:t>
                      </a:r>
                      <a:endParaRPr sz="10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tc>
                  <a:txBody>
                    <a:bodyPr/>
                    <a:lstStyle/>
                    <a:p>
                      <a:pPr marL="0" lvl="0" indent="0" algn="ctr" rtl="0">
                        <a:lnSpc>
                          <a:spcPct val="115000"/>
                        </a:lnSpc>
                        <a:spcBef>
                          <a:spcPts val="0"/>
                        </a:spcBef>
                        <a:spcAft>
                          <a:spcPts val="0"/>
                        </a:spcAft>
                        <a:buNone/>
                      </a:pPr>
                      <a:r>
                        <a:rPr lang="en-US" sz="1000" b="1">
                          <a:solidFill>
                            <a:srgbClr val="FFFFFF"/>
                          </a:solidFill>
                        </a:rPr>
                        <a:t>RFO FAR Part 16 BPAs </a:t>
                      </a:r>
                      <a:endParaRPr sz="10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tc>
                  <a:txBody>
                    <a:bodyPr/>
                    <a:lstStyle/>
                    <a:p>
                      <a:pPr marL="0" lvl="0" indent="0" algn="ctr" rtl="0">
                        <a:lnSpc>
                          <a:spcPct val="115000"/>
                        </a:lnSpc>
                        <a:spcBef>
                          <a:spcPts val="0"/>
                        </a:spcBef>
                        <a:spcAft>
                          <a:spcPts val="0"/>
                        </a:spcAft>
                        <a:buNone/>
                      </a:pPr>
                      <a:r>
                        <a:rPr lang="en-US" sz="1000" b="1">
                          <a:solidFill>
                            <a:srgbClr val="FFFFFF"/>
                          </a:solidFill>
                        </a:rPr>
                        <a:t>GSAR 538.71 FSS (MAS) BPAs </a:t>
                      </a:r>
                      <a:endParaRPr sz="10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396450">
                <a:tc>
                  <a:txBody>
                    <a:bodyPr/>
                    <a:lstStyle/>
                    <a:p>
                      <a:pPr marL="0" lvl="0" indent="0" algn="l" rtl="0">
                        <a:lnSpc>
                          <a:spcPct val="115000"/>
                        </a:lnSpc>
                        <a:spcBef>
                          <a:spcPts val="0"/>
                        </a:spcBef>
                        <a:spcAft>
                          <a:spcPts val="0"/>
                        </a:spcAft>
                        <a:buNone/>
                      </a:pPr>
                      <a:r>
                        <a:rPr lang="en-US" sz="1000" b="1"/>
                        <a:t>Labor Flexibility</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Highly flexible labor categories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Limited to MAS labor categories and OLMs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6450">
                <a:tc>
                  <a:txBody>
                    <a:bodyPr/>
                    <a:lstStyle/>
                    <a:p>
                      <a:pPr marL="0" lvl="0" indent="0" algn="l" rtl="0">
                        <a:lnSpc>
                          <a:spcPct val="115000"/>
                        </a:lnSpc>
                        <a:spcBef>
                          <a:spcPts val="0"/>
                        </a:spcBef>
                        <a:spcAft>
                          <a:spcPts val="0"/>
                        </a:spcAft>
                        <a:buNone/>
                      </a:pPr>
                      <a:r>
                        <a:rPr lang="en-US" sz="1000" b="1"/>
                        <a:t>Order Complexity</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Well-suited for custom, mission-specific solutions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Best for repeatable, predictable acquisitions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3100">
                <a:tc>
                  <a:txBody>
                    <a:bodyPr/>
                    <a:lstStyle/>
                    <a:p>
                      <a:pPr marL="0" lvl="0" indent="0" algn="l" rtl="0">
                        <a:lnSpc>
                          <a:spcPct val="115000"/>
                        </a:lnSpc>
                        <a:spcBef>
                          <a:spcPts val="0"/>
                        </a:spcBef>
                        <a:spcAft>
                          <a:spcPts val="0"/>
                        </a:spcAft>
                        <a:buNone/>
                      </a:pPr>
                      <a:r>
                        <a:rPr lang="en-US" sz="1000" b="1"/>
                        <a:t>BPA Establishment</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BPA terms based on the IDIQ and tailored to agency mission needs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BPA terms based on MAS contract and tailored to agency mission needs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13475">
                <a:tc>
                  <a:txBody>
                    <a:bodyPr/>
                    <a:lstStyle/>
                    <a:p>
                      <a:pPr marL="0" lvl="0" indent="0" algn="l" rtl="0">
                        <a:lnSpc>
                          <a:spcPct val="115000"/>
                        </a:lnSpc>
                        <a:spcBef>
                          <a:spcPts val="0"/>
                        </a:spcBef>
                        <a:spcAft>
                          <a:spcPts val="0"/>
                        </a:spcAft>
                        <a:buNone/>
                      </a:pPr>
                      <a:r>
                        <a:rPr lang="en-US" sz="1000" b="1"/>
                        <a:t>Term Limits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BPA ordering period cannot extend beyond the remaining term of the OASIS+ contract, including option periods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BPA term tied to remaining MAS contract term, including option periods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3100">
                <a:tc>
                  <a:txBody>
                    <a:bodyPr/>
                    <a:lstStyle/>
                    <a:p>
                      <a:pPr marL="0" lvl="0" indent="0" algn="l" rtl="0">
                        <a:lnSpc>
                          <a:spcPct val="115000"/>
                        </a:lnSpc>
                        <a:spcBef>
                          <a:spcPts val="0"/>
                        </a:spcBef>
                        <a:spcAft>
                          <a:spcPts val="0"/>
                        </a:spcAft>
                        <a:buNone/>
                      </a:pPr>
                      <a:r>
                        <a:rPr lang="en-US" sz="1000" b="1"/>
                        <a:t>Domain/SIN</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Limited to one Domain due to the fair opportunity pools and current limitations of the eBuy system</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dirty="0"/>
                        <a:t>BPAs can cross multiple SINs</a:t>
                      </a:r>
                      <a:endParaRPr sz="1000" dirty="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idx="4294967295"/>
          </p:nvPr>
        </p:nvSpPr>
        <p:spPr>
          <a:xfrm>
            <a:off x="0" y="92812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OASIS+ vs MAS BPAs </a:t>
            </a:r>
            <a:r>
              <a:rPr lang="en-US" sz="2700" b="1" dirty="0">
                <a:solidFill>
                  <a:schemeClr val="bg1"/>
                </a:solidFill>
              </a:rPr>
              <a:t>3</a:t>
            </a:r>
            <a:endParaRPr kumimoji="0" lang="en-US" sz="2700" b="1" i="0" u="none" strike="noStrike" kern="0" cap="none" spc="0" normalizeH="0" baseline="0" noProof="0" dirty="0">
              <a:ln>
                <a:noFill/>
              </a:ln>
              <a:solidFill>
                <a:schemeClr val="bg1"/>
              </a:solidFill>
              <a:effectLst/>
              <a:uLnTx/>
              <a:uFillTx/>
              <a:latin typeface="Arial"/>
              <a:ea typeface="Arial"/>
              <a:cs typeface="Arial"/>
              <a:sym typeface="Arial"/>
            </a:endParaRPr>
          </a:p>
        </p:txBody>
      </p:sp>
      <p:graphicFrame>
        <p:nvGraphicFramePr>
          <p:cNvPr id="168" name="Google Shape;168;p30"/>
          <p:cNvGraphicFramePr/>
          <p:nvPr>
            <p:extLst>
              <p:ext uri="{D42A27DB-BD31-4B8C-83A1-F6EECF244321}">
                <p14:modId xmlns:p14="http://schemas.microsoft.com/office/powerpoint/2010/main" val="769022733"/>
              </p:ext>
            </p:extLst>
          </p:nvPr>
        </p:nvGraphicFramePr>
        <p:xfrm>
          <a:off x="146705" y="1442498"/>
          <a:ext cx="8827150" cy="2890864"/>
        </p:xfrm>
        <a:graphic>
          <a:graphicData uri="http://schemas.openxmlformats.org/drawingml/2006/table">
            <a:tbl>
              <a:tblPr firstRow="1">
                <a:noFill/>
                <a:tableStyleId>{3D538055-BACC-4991-8B6E-C316DBFB8B0D}</a:tableStyleId>
              </a:tblPr>
              <a:tblGrid>
                <a:gridCol w="1191025">
                  <a:extLst>
                    <a:ext uri="{9D8B030D-6E8A-4147-A177-3AD203B41FA5}">
                      <a16:colId xmlns:a16="http://schemas.microsoft.com/office/drawing/2014/main" val="20000"/>
                    </a:ext>
                  </a:extLst>
                </a:gridCol>
                <a:gridCol w="3207400">
                  <a:extLst>
                    <a:ext uri="{9D8B030D-6E8A-4147-A177-3AD203B41FA5}">
                      <a16:colId xmlns:a16="http://schemas.microsoft.com/office/drawing/2014/main" val="20001"/>
                    </a:ext>
                  </a:extLst>
                </a:gridCol>
                <a:gridCol w="4428725">
                  <a:extLst>
                    <a:ext uri="{9D8B030D-6E8A-4147-A177-3AD203B41FA5}">
                      <a16:colId xmlns:a16="http://schemas.microsoft.com/office/drawing/2014/main" val="20002"/>
                    </a:ext>
                  </a:extLst>
                </a:gridCol>
              </a:tblGrid>
              <a:tr h="276250">
                <a:tc>
                  <a:txBody>
                    <a:bodyPr/>
                    <a:lstStyle/>
                    <a:p>
                      <a:pPr marL="0" lvl="0" indent="0" algn="ctr" rtl="0">
                        <a:lnSpc>
                          <a:spcPct val="115000"/>
                        </a:lnSpc>
                        <a:spcBef>
                          <a:spcPts val="0"/>
                        </a:spcBef>
                        <a:spcAft>
                          <a:spcPts val="0"/>
                        </a:spcAft>
                        <a:buNone/>
                      </a:pPr>
                      <a:r>
                        <a:rPr lang="en-US" sz="900" b="1">
                          <a:solidFill>
                            <a:srgbClr val="FFFFFF"/>
                          </a:solidFill>
                        </a:rPr>
                        <a:t>Topic</a:t>
                      </a:r>
                      <a:endParaRPr sz="9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tc>
                  <a:txBody>
                    <a:bodyPr/>
                    <a:lstStyle/>
                    <a:p>
                      <a:pPr marL="0" lvl="0" indent="0" algn="ctr" rtl="0">
                        <a:lnSpc>
                          <a:spcPct val="115000"/>
                        </a:lnSpc>
                        <a:spcBef>
                          <a:spcPts val="0"/>
                        </a:spcBef>
                        <a:spcAft>
                          <a:spcPts val="0"/>
                        </a:spcAft>
                        <a:buNone/>
                      </a:pPr>
                      <a:r>
                        <a:rPr lang="en-US" sz="900" b="1">
                          <a:solidFill>
                            <a:srgbClr val="FFFFFF"/>
                          </a:solidFill>
                        </a:rPr>
                        <a:t>RFO FAR Part 16 BPAs </a:t>
                      </a:r>
                      <a:endParaRPr sz="9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tc>
                  <a:txBody>
                    <a:bodyPr/>
                    <a:lstStyle/>
                    <a:p>
                      <a:pPr marL="0" lvl="0" indent="0" algn="ctr" rtl="0">
                        <a:lnSpc>
                          <a:spcPct val="115000"/>
                        </a:lnSpc>
                        <a:spcBef>
                          <a:spcPts val="0"/>
                        </a:spcBef>
                        <a:spcAft>
                          <a:spcPts val="0"/>
                        </a:spcAft>
                        <a:buNone/>
                      </a:pPr>
                      <a:r>
                        <a:rPr lang="en-US" sz="900" b="1">
                          <a:solidFill>
                            <a:srgbClr val="FFFFFF"/>
                          </a:solidFill>
                        </a:rPr>
                        <a:t>GSAR 538.71 FSS (MAS) BPAs </a:t>
                      </a:r>
                      <a:endParaRPr sz="900">
                        <a:solidFill>
                          <a:srgbClr val="FFFFFF"/>
                        </a:solidFill>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US" sz="1000" b="1"/>
                        <a:t>BPA On-Ramping </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Encouraged, requires determination for not using in BPAs over 5 years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Allowed, but not prescribed</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US" sz="1000" b="1"/>
                        <a:t>Best For</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Long-term mission support and evolving requirements for all contract types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Quick access to commercial solutions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US" sz="1000" b="1"/>
                        <a:t>Protests </a:t>
                      </a:r>
                      <a:endParaRPr sz="1000" b="1"/>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Follows overhauled </a:t>
                      </a:r>
                      <a:r>
                        <a:rPr lang="en-US" sz="1000" u="sng">
                          <a:solidFill>
                            <a:srgbClr val="1155CC"/>
                          </a:solidFill>
                          <a:hlinkClick r:id="rId3">
                            <a:extLst>
                              <a:ext uri="{A12FA001-AC4F-418D-AE19-62706E023703}">
                                <ahyp:hlinkClr xmlns:ahyp="http://schemas.microsoft.com/office/drawing/2018/hyperlinkcolor" val="tx"/>
                              </a:ext>
                            </a:extLst>
                          </a:hlinkClick>
                        </a:rPr>
                        <a:t>FAR 16.508 Protests of orders</a:t>
                      </a:r>
                      <a:r>
                        <a:rPr lang="en-US" sz="1000"/>
                        <a:t>, protests only on the basis of:</a:t>
                      </a:r>
                      <a:endParaRPr sz="1000"/>
                    </a:p>
                    <a:p>
                      <a:pPr marL="457200" lvl="0" indent="-298450" algn="l" rtl="0">
                        <a:lnSpc>
                          <a:spcPct val="115000"/>
                        </a:lnSpc>
                        <a:spcBef>
                          <a:spcPts val="0"/>
                        </a:spcBef>
                        <a:spcAft>
                          <a:spcPts val="0"/>
                        </a:spcAft>
                        <a:buSzPts val="1100"/>
                        <a:buChar char="●"/>
                      </a:pPr>
                      <a:r>
                        <a:rPr lang="en-US" sz="1000"/>
                        <a:t>The order increases the scope, period, or maximum value of the contract  </a:t>
                      </a:r>
                      <a:r>
                        <a:rPr lang="en-US" sz="1000" u="sng">
                          <a:solidFill>
                            <a:srgbClr val="1155CC"/>
                          </a:solidFill>
                          <a:hlinkClick r:id="rId4">
                            <a:extLst>
                              <a:ext uri="{A12FA001-AC4F-418D-AE19-62706E023703}">
                                <ahyp:hlinkClr xmlns:ahyp="http://schemas.microsoft.com/office/drawing/2018/hyperlinkcolor" val="tx"/>
                              </a:ext>
                            </a:extLst>
                          </a:hlinkClick>
                        </a:rPr>
                        <a:t>10 </a:t>
                      </a:r>
                      <a:r>
                        <a:rPr lang="en-US" sz="11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U.S.C. § 2304c</a:t>
                      </a:r>
                      <a:r>
                        <a:rPr lang="en-US" sz="1000"/>
                        <a:t>; or</a:t>
                      </a:r>
                      <a:endParaRPr sz="1000"/>
                    </a:p>
                    <a:p>
                      <a:pPr marL="457200" lvl="0" indent="-292100" algn="l" rtl="0">
                        <a:lnSpc>
                          <a:spcPct val="115000"/>
                        </a:lnSpc>
                        <a:spcBef>
                          <a:spcPts val="0"/>
                        </a:spcBef>
                        <a:spcAft>
                          <a:spcPts val="0"/>
                        </a:spcAft>
                        <a:buSzPts val="1000"/>
                        <a:buChar char="●"/>
                      </a:pPr>
                      <a:r>
                        <a:rPr lang="en-US" sz="1000"/>
                        <a:t>Order valued in excess of $10 million (</a:t>
                      </a:r>
                      <a:r>
                        <a:rPr lang="en-US" sz="1000" u="sng">
                          <a:solidFill>
                            <a:srgbClr val="1155CC"/>
                          </a:solidFill>
                          <a:hlinkClick r:id="rId5">
                            <a:extLst>
                              <a:ext uri="{A12FA001-AC4F-418D-AE19-62706E023703}">
                                <ahyp:hlinkClr xmlns:ahyp="http://schemas.microsoft.com/office/drawing/2018/hyperlinkcolor" val="tx"/>
                              </a:ext>
                            </a:extLst>
                          </a:hlinkClick>
                        </a:rPr>
                        <a:t>41 U.S.C. 4106(f)</a:t>
                      </a:r>
                      <a:r>
                        <a:rPr lang="en-US" sz="1000"/>
                        <a:t>) (for all GSA IDIQs)</a:t>
                      </a:r>
                      <a:endParaRPr sz="100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dirty="0"/>
                        <a:t>Subject to the jurisdictional thresholds established by the awarding agency, Government Accountability Office (GAO) and the Court of Federal Claims (COFC).</a:t>
                      </a:r>
                      <a:endParaRPr sz="1000" dirty="0"/>
                    </a:p>
                    <a:p>
                      <a:pPr marL="457200" lvl="0" indent="-292100" algn="l" rtl="0">
                        <a:lnSpc>
                          <a:spcPct val="115000"/>
                        </a:lnSpc>
                        <a:spcBef>
                          <a:spcPts val="0"/>
                        </a:spcBef>
                        <a:spcAft>
                          <a:spcPts val="0"/>
                        </a:spcAft>
                        <a:buSzPts val="1000"/>
                        <a:buChar char="●"/>
                      </a:pPr>
                      <a:r>
                        <a:rPr lang="en-US" sz="1000" dirty="0"/>
                        <a:t>For GAO protests, the jurisdictional threshold is typically $35 million for </a:t>
                      </a:r>
                      <a:r>
                        <a:rPr lang="en-US" sz="1000" dirty="0" err="1"/>
                        <a:t>DoW</a:t>
                      </a:r>
                      <a:r>
                        <a:rPr lang="en-US" sz="1000" dirty="0"/>
                        <a:t> procurements (RFO 16.508) and $10 million for civilian agency procurements (4 C.F.R. § 21.2).</a:t>
                      </a:r>
                      <a:endParaRPr sz="1000" dirty="0"/>
                    </a:p>
                    <a:p>
                      <a:pPr marL="457200" lvl="0" indent="-292100" algn="l" rtl="0">
                        <a:lnSpc>
                          <a:spcPct val="115000"/>
                        </a:lnSpc>
                        <a:spcBef>
                          <a:spcPts val="0"/>
                        </a:spcBef>
                        <a:spcAft>
                          <a:spcPts val="0"/>
                        </a:spcAft>
                        <a:buSzPts val="1000"/>
                        <a:buChar char="●"/>
                      </a:pPr>
                      <a:r>
                        <a:rPr lang="en-US" sz="1000" dirty="0"/>
                        <a:t>For COFC protests, there is no specific dollar threshold, but the court generally exercises jurisdiction over protests related to procurements that exceed the simplified acquisition threshold (SAT).</a:t>
                      </a:r>
                      <a:endParaRPr sz="1000" dirty="0"/>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idx="4294967295"/>
          </p:nvPr>
        </p:nvSpPr>
        <p:spPr>
          <a:xfrm>
            <a:off x="0" y="93242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FAQs</a:t>
            </a:r>
          </a:p>
        </p:txBody>
      </p:sp>
      <p:sp>
        <p:nvSpPr>
          <p:cNvPr id="174" name="Google Shape;174;p31"/>
          <p:cNvSpPr txBox="1">
            <a:spLocks noGrp="1"/>
          </p:cNvSpPr>
          <p:nvPr>
            <p:ph type="body" idx="1"/>
          </p:nvPr>
        </p:nvSpPr>
        <p:spPr>
          <a:xfrm>
            <a:off x="913200" y="1472875"/>
            <a:ext cx="7484400" cy="24831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US" sz="1800">
                <a:solidFill>
                  <a:srgbClr val="222222"/>
                </a:solidFill>
              </a:rPr>
              <a:t>How can we best make the business case for OASIS+, given that—unlike GSA MAS, which allows a single BPA with both unrestricted and set-aside orders—it requires at least two separate BPAs (Unrestricted and Small Business), increasing administrative burden?    </a:t>
            </a:r>
            <a:endParaRPr sz="1800">
              <a:solidFill>
                <a:srgbClr val="222222"/>
              </a:solidFill>
            </a:endParaRPr>
          </a:p>
          <a:p>
            <a:pPr marL="0" lvl="0" indent="0" algn="ctr" rtl="0">
              <a:lnSpc>
                <a:spcPct val="115000"/>
              </a:lnSpc>
              <a:spcBef>
                <a:spcPts val="0"/>
              </a:spcBef>
              <a:spcAft>
                <a:spcPts val="0"/>
              </a:spcAft>
              <a:buNone/>
            </a:pPr>
            <a:endParaRPr sz="1800">
              <a:solidFill>
                <a:srgbClr val="222222"/>
              </a:solidFill>
            </a:endParaRPr>
          </a:p>
          <a:p>
            <a:pPr marL="0" lvl="0" indent="0" algn="l" rtl="0">
              <a:lnSpc>
                <a:spcPct val="115000"/>
              </a:lnSpc>
              <a:spcBef>
                <a:spcPts val="0"/>
              </a:spcBef>
              <a:spcAft>
                <a:spcPts val="0"/>
              </a:spcAft>
              <a:buNone/>
            </a:pPr>
            <a:endParaRPr sz="1800">
              <a:solidFill>
                <a:srgbClr val="22222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idx="4294967295"/>
          </p:nvPr>
        </p:nvSpPr>
        <p:spPr>
          <a:xfrm>
            <a:off x="0" y="929750"/>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FAQs </a:t>
            </a:r>
            <a:r>
              <a:rPr kumimoji="0" lang="en-US" sz="2700" b="1" i="0" u="none" strike="noStrike" kern="0" cap="none" spc="0" normalizeH="0" baseline="0" noProof="0" dirty="0">
                <a:ln>
                  <a:noFill/>
                </a:ln>
                <a:solidFill>
                  <a:srgbClr val="FFFFFF"/>
                </a:solidFill>
                <a:effectLst/>
                <a:uLnTx/>
                <a:uFillTx/>
                <a:latin typeface="Arial"/>
                <a:ea typeface="Arial"/>
                <a:cs typeface="Arial"/>
                <a:sym typeface="Arial"/>
              </a:rPr>
              <a:t>2</a:t>
            </a:r>
          </a:p>
        </p:txBody>
      </p:sp>
      <p:sp>
        <p:nvSpPr>
          <p:cNvPr id="180" name="Google Shape;180;p32"/>
          <p:cNvSpPr txBox="1">
            <a:spLocks noGrp="1"/>
          </p:cNvSpPr>
          <p:nvPr>
            <p:ph type="body" idx="1"/>
          </p:nvPr>
        </p:nvSpPr>
        <p:spPr>
          <a:xfrm>
            <a:off x="913200" y="1716300"/>
            <a:ext cx="7317600" cy="20703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US" sz="1800">
                <a:solidFill>
                  <a:srgbClr val="222222"/>
                </a:solidFill>
              </a:rPr>
              <a:t>Should the OASIS+ PMO allow OCOs the same flexibility as MAS—where BPAs are solicited through eBuy, but Call Orders can be solicited and managed through alternate methods?         </a:t>
            </a:r>
            <a:endParaRPr sz="1800">
              <a:solidFill>
                <a:srgbClr val="222222"/>
              </a:solidFill>
            </a:endParaRPr>
          </a:p>
          <a:p>
            <a:pPr marL="0" lvl="0" indent="0" algn="l" rtl="0">
              <a:lnSpc>
                <a:spcPct val="115000"/>
              </a:lnSpc>
              <a:spcBef>
                <a:spcPts val="0"/>
              </a:spcBef>
              <a:spcAft>
                <a:spcPts val="0"/>
              </a:spcAft>
              <a:buNone/>
            </a:pPr>
            <a:endParaRPr sz="1800">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idx="4294967295"/>
          </p:nvPr>
        </p:nvSpPr>
        <p:spPr>
          <a:xfrm>
            <a:off x="0" y="937600"/>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Agenda</a:t>
            </a:r>
          </a:p>
        </p:txBody>
      </p:sp>
      <p:sp>
        <p:nvSpPr>
          <p:cNvPr id="76" name="Google Shape;76;p15"/>
          <p:cNvSpPr txBox="1">
            <a:spLocks noGrp="1"/>
          </p:cNvSpPr>
          <p:nvPr>
            <p:ph type="body" idx="1"/>
          </p:nvPr>
        </p:nvSpPr>
        <p:spPr>
          <a:xfrm>
            <a:off x="916675" y="1534575"/>
            <a:ext cx="7541400" cy="2785800"/>
          </a:xfrm>
          <a:prstGeom prst="rect">
            <a:avLst/>
          </a:prstGeom>
          <a:noFill/>
          <a:ln>
            <a:noFill/>
          </a:ln>
        </p:spPr>
        <p:txBody>
          <a:bodyPr spcFirstLastPara="1" wrap="square" lIns="68575" tIns="34275" rIns="68575" bIns="34275" anchor="t" anchorCtr="0">
            <a:normAutofit lnSpcReduction="10000"/>
          </a:bodyPr>
          <a:lstStyle/>
          <a:p>
            <a:pPr marL="457200" lvl="0" indent="-336550" algn="l" rtl="0">
              <a:lnSpc>
                <a:spcPct val="70000"/>
              </a:lnSpc>
              <a:spcBef>
                <a:spcPts val="800"/>
              </a:spcBef>
              <a:spcAft>
                <a:spcPts val="0"/>
              </a:spcAft>
              <a:buSzPts val="1700"/>
              <a:buChar char="•"/>
            </a:pPr>
            <a:r>
              <a:rPr lang="en-US" sz="1700" dirty="0"/>
              <a:t>Disclaimers</a:t>
            </a:r>
            <a:endParaRPr sz="1700" dirty="0"/>
          </a:p>
          <a:p>
            <a:pPr marL="457200" lvl="0" indent="-336550" algn="l" rtl="0">
              <a:lnSpc>
                <a:spcPct val="70000"/>
              </a:lnSpc>
              <a:spcBef>
                <a:spcPts val="1000"/>
              </a:spcBef>
              <a:spcAft>
                <a:spcPts val="0"/>
              </a:spcAft>
              <a:buSzPts val="1700"/>
              <a:buChar char="•"/>
            </a:pPr>
            <a:r>
              <a:rPr lang="en-US" sz="1700" dirty="0"/>
              <a:t>What is a BPA and why agencies use them</a:t>
            </a:r>
            <a:endParaRPr sz="1700" dirty="0"/>
          </a:p>
          <a:p>
            <a:pPr marL="457200" lvl="0" indent="-336550" algn="l" rtl="0">
              <a:lnSpc>
                <a:spcPct val="70000"/>
              </a:lnSpc>
              <a:spcBef>
                <a:spcPts val="1000"/>
              </a:spcBef>
              <a:spcAft>
                <a:spcPts val="0"/>
              </a:spcAft>
              <a:buSzPts val="1700"/>
              <a:buChar char="•"/>
            </a:pPr>
            <a:r>
              <a:rPr lang="en-US" sz="1700" dirty="0"/>
              <a:t>Single vs Multiple Award BPAs</a:t>
            </a:r>
            <a:endParaRPr sz="1700" dirty="0"/>
          </a:p>
          <a:p>
            <a:pPr marL="457200" lvl="0" indent="-336550" algn="l" rtl="0">
              <a:lnSpc>
                <a:spcPct val="70000"/>
              </a:lnSpc>
              <a:spcBef>
                <a:spcPts val="1000"/>
              </a:spcBef>
              <a:spcAft>
                <a:spcPts val="0"/>
              </a:spcAft>
              <a:buSzPts val="1700"/>
              <a:buChar char="•"/>
            </a:pPr>
            <a:r>
              <a:rPr lang="en-US" sz="1700" dirty="0"/>
              <a:t>Understand OASIS+ BPA fundamentals</a:t>
            </a:r>
            <a:endParaRPr sz="1700" dirty="0"/>
          </a:p>
          <a:p>
            <a:pPr marL="457200" lvl="0" indent="-336550" algn="l" rtl="0">
              <a:lnSpc>
                <a:spcPct val="70000"/>
              </a:lnSpc>
              <a:spcBef>
                <a:spcPts val="1000"/>
              </a:spcBef>
              <a:spcAft>
                <a:spcPts val="0"/>
              </a:spcAft>
              <a:buSzPts val="1700"/>
              <a:buChar char="•"/>
            </a:pPr>
            <a:r>
              <a:rPr lang="en-US" sz="1700" dirty="0"/>
              <a:t>Learn how to pitch BPAs to government customers</a:t>
            </a:r>
            <a:endParaRPr sz="1700" dirty="0"/>
          </a:p>
          <a:p>
            <a:pPr marL="457200" lvl="0" indent="-336550" algn="l" rtl="0">
              <a:lnSpc>
                <a:spcPct val="70000"/>
              </a:lnSpc>
              <a:spcBef>
                <a:spcPts val="1000"/>
              </a:spcBef>
              <a:spcAft>
                <a:spcPts val="0"/>
              </a:spcAft>
              <a:buSzPts val="1700"/>
              <a:buChar char="•"/>
            </a:pPr>
            <a:r>
              <a:rPr lang="en-US" sz="1700" dirty="0"/>
              <a:t>Understand fair opportunity and thresholds</a:t>
            </a:r>
            <a:endParaRPr sz="1700" dirty="0"/>
          </a:p>
          <a:p>
            <a:pPr marL="457200" lvl="0" indent="-336550" algn="l" rtl="0">
              <a:lnSpc>
                <a:spcPct val="70000"/>
              </a:lnSpc>
              <a:spcBef>
                <a:spcPts val="1000"/>
              </a:spcBef>
              <a:spcAft>
                <a:spcPts val="0"/>
              </a:spcAft>
              <a:buSzPts val="1700"/>
              <a:buChar char="•"/>
            </a:pPr>
            <a:r>
              <a:rPr lang="en-US" sz="1700" dirty="0"/>
              <a:t>Compare OASIS+ BPAs vs Schedule BPAs</a:t>
            </a:r>
            <a:endParaRPr sz="1700" dirty="0"/>
          </a:p>
          <a:p>
            <a:pPr marL="457200" lvl="0" indent="-336550" algn="l" rtl="0">
              <a:lnSpc>
                <a:spcPct val="70000"/>
              </a:lnSpc>
              <a:spcBef>
                <a:spcPts val="1000"/>
              </a:spcBef>
              <a:spcAft>
                <a:spcPts val="0"/>
              </a:spcAft>
              <a:buSzPts val="1700"/>
              <a:buChar char="•"/>
            </a:pPr>
            <a:r>
              <a:rPr lang="en-US" sz="1700" dirty="0"/>
              <a:t>FAQs</a:t>
            </a:r>
            <a:endParaRPr sz="1700" dirty="0"/>
          </a:p>
          <a:p>
            <a:pPr marL="457200" lvl="0" indent="-336550" algn="l" rtl="0">
              <a:lnSpc>
                <a:spcPct val="70000"/>
              </a:lnSpc>
              <a:spcBef>
                <a:spcPts val="1000"/>
              </a:spcBef>
              <a:spcAft>
                <a:spcPts val="1000"/>
              </a:spcAft>
              <a:buSzPts val="1700"/>
              <a:buChar char="•"/>
            </a:pPr>
            <a:r>
              <a:rPr lang="en-US" sz="1700" dirty="0"/>
              <a:t>Contractor Supply Sources</a:t>
            </a:r>
            <a:endParaRPr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idx="4294967295"/>
          </p:nvPr>
        </p:nvSpPr>
        <p:spPr>
          <a:xfrm>
            <a:off x="0" y="937450"/>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FAQs </a:t>
            </a:r>
            <a:r>
              <a:rPr kumimoji="0" lang="en-US" sz="2700" b="1" i="0" u="none" strike="noStrike" kern="0" cap="none" spc="0" normalizeH="0" baseline="0" noProof="0" dirty="0">
                <a:ln>
                  <a:noFill/>
                </a:ln>
                <a:solidFill>
                  <a:schemeClr val="lt1"/>
                </a:solidFill>
                <a:effectLst/>
                <a:uLnTx/>
                <a:uFillTx/>
                <a:latin typeface="Arial"/>
                <a:ea typeface="Arial"/>
                <a:cs typeface="Arial"/>
                <a:sym typeface="Arial"/>
              </a:rPr>
              <a:t>3</a:t>
            </a:r>
          </a:p>
        </p:txBody>
      </p:sp>
      <p:sp>
        <p:nvSpPr>
          <p:cNvPr id="186" name="Google Shape;186;p33"/>
          <p:cNvSpPr txBox="1">
            <a:spLocks noGrp="1"/>
          </p:cNvSpPr>
          <p:nvPr>
            <p:ph type="body" idx="1"/>
          </p:nvPr>
        </p:nvSpPr>
        <p:spPr>
          <a:xfrm>
            <a:off x="913200" y="1422250"/>
            <a:ext cx="7317600" cy="27309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US" sz="1800">
                <a:solidFill>
                  <a:srgbClr val="222222"/>
                </a:solidFill>
              </a:rPr>
              <a:t>I'm trying to enter my OASIS+ BPA into SAM.gov/FPDS, but the system won't accept it. What's wrong?</a:t>
            </a:r>
            <a:endParaRPr sz="1800">
              <a:solidFill>
                <a:srgbClr val="22222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idx="4294967295"/>
          </p:nvPr>
        </p:nvSpPr>
        <p:spPr>
          <a:xfrm>
            <a:off x="0" y="940150"/>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A note on 8(a) BPAs</a:t>
            </a:r>
          </a:p>
        </p:txBody>
      </p:sp>
      <p:sp>
        <p:nvSpPr>
          <p:cNvPr id="192" name="Google Shape;192;p34"/>
          <p:cNvSpPr txBox="1">
            <a:spLocks noGrp="1"/>
          </p:cNvSpPr>
          <p:nvPr>
            <p:ph type="body" idx="1"/>
          </p:nvPr>
        </p:nvSpPr>
        <p:spPr>
          <a:xfrm>
            <a:off x="913200" y="1635000"/>
            <a:ext cx="7317600" cy="2271000"/>
          </a:xfrm>
          <a:prstGeom prst="rect">
            <a:avLst/>
          </a:prstGeom>
          <a:noFill/>
          <a:ln>
            <a:noFill/>
          </a:ln>
        </p:spPr>
        <p:txBody>
          <a:bodyPr spcFirstLastPara="1" wrap="square" lIns="68575" tIns="34275" rIns="68575" bIns="34275" anchor="ctr" anchorCtr="0">
            <a:normAutofit/>
          </a:bodyPr>
          <a:lstStyle/>
          <a:p>
            <a:pPr marL="457200" lvl="0" indent="-342900" algn="l" rtl="0">
              <a:lnSpc>
                <a:spcPct val="90000"/>
              </a:lnSpc>
              <a:spcBef>
                <a:spcPts val="800"/>
              </a:spcBef>
              <a:spcAft>
                <a:spcPts val="1000"/>
              </a:spcAft>
              <a:buSzPts val="1800"/>
              <a:buChar char="•"/>
            </a:pPr>
            <a:r>
              <a:rPr lang="en-US" sz="1800"/>
              <a:t>SBA approval at the OASIS+ master level </a:t>
            </a:r>
            <a:r>
              <a:rPr lang="en-US" sz="1800" b="1"/>
              <a:t>does not</a:t>
            </a:r>
            <a:r>
              <a:rPr lang="en-US" sz="1800"/>
              <a:t> automatically cover a BPA or orders issued under it.  Ordering activities must offer, and SBA must accept, each order under a BPA, in addition to offering and accepting the BPA itself (FAR 19.108-6 (GSA Class Deviation RFO-2025-16)).</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p:nvPr/>
        </p:nvSpPr>
        <p:spPr>
          <a:xfrm>
            <a:off x="0" y="932425"/>
            <a:ext cx="9144000" cy="900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2700"/>
              <a:buFont typeface="Arial"/>
              <a:buNone/>
            </a:pPr>
            <a:r>
              <a:rPr lang="en-US" sz="2700" b="1">
                <a:solidFill>
                  <a:schemeClr val="dk1"/>
                </a:solidFill>
              </a:rPr>
              <a:t>FAR 52.208-90 </a:t>
            </a:r>
            <a:endParaRPr sz="2700" b="1">
              <a:solidFill>
                <a:schemeClr val="dk1"/>
              </a:solidFill>
            </a:endParaRPr>
          </a:p>
          <a:p>
            <a:pPr marL="0" marR="0" lvl="0" indent="0" algn="ctr" rtl="0">
              <a:lnSpc>
                <a:spcPct val="100000"/>
              </a:lnSpc>
              <a:spcBef>
                <a:spcPts val="0"/>
              </a:spcBef>
              <a:spcAft>
                <a:spcPts val="0"/>
              </a:spcAft>
              <a:buClr>
                <a:schemeClr val="dk1"/>
              </a:buClr>
              <a:buSzPts val="2700"/>
              <a:buFont typeface="Arial"/>
              <a:buNone/>
            </a:pPr>
            <a:r>
              <a:rPr lang="en-US" sz="2700" b="1">
                <a:solidFill>
                  <a:schemeClr val="dk1"/>
                </a:solidFill>
              </a:rPr>
              <a:t>Government Supply Sources</a:t>
            </a:r>
            <a:endParaRPr sz="2700" b="1" i="0" u="none" strike="noStrike" cap="none">
              <a:solidFill>
                <a:schemeClr val="dk1"/>
              </a:solidFill>
              <a:latin typeface="Arial"/>
              <a:ea typeface="Arial"/>
              <a:cs typeface="Arial"/>
              <a:sym typeface="Arial"/>
            </a:endParaRPr>
          </a:p>
        </p:txBody>
      </p:sp>
      <p:sp>
        <p:nvSpPr>
          <p:cNvPr id="198" name="Google Shape;198;p35"/>
          <p:cNvSpPr txBox="1">
            <a:spLocks noGrp="1"/>
          </p:cNvSpPr>
          <p:nvPr>
            <p:ph type="title" idx="4294967295"/>
          </p:nvPr>
        </p:nvSpPr>
        <p:spPr>
          <a:xfrm>
            <a:off x="913200" y="1939800"/>
            <a:ext cx="7317600" cy="2401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rmAutofit/>
          </a:bodyPr>
          <a:lstStyle/>
          <a:p>
            <a:pPr marL="457200" marR="0" lvl="0" indent="-323850" algn="l" defTabSz="914400" rtl="0" eaLnBrk="1" fontAlgn="auto" latinLnBrk="0" hangingPunct="1">
              <a:lnSpc>
                <a:spcPct val="100000"/>
              </a:lnSpc>
              <a:spcBef>
                <a:spcPts val="400"/>
              </a:spcBef>
              <a:spcAft>
                <a:spcPts val="0"/>
              </a:spcAft>
              <a:buClr>
                <a:schemeClr val="dk1"/>
              </a:buClr>
              <a:buSzPts val="1500"/>
              <a:buFont typeface="Arial"/>
              <a:buChar char="•"/>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Contract modification to incorporate this clause TBD. </a:t>
            </a:r>
          </a:p>
          <a:p>
            <a:pPr marL="457200" marR="0" lvl="0" indent="-323850" algn="l" defTabSz="914400" rtl="0" eaLnBrk="1" fontAlgn="auto" latinLnBrk="0" hangingPunct="1">
              <a:lnSpc>
                <a:spcPct val="100000"/>
              </a:lnSpc>
              <a:spcBef>
                <a:spcPts val="1000"/>
              </a:spcBef>
              <a:spcAft>
                <a:spcPts val="0"/>
              </a:spcAft>
              <a:buClr>
                <a:schemeClr val="dk1"/>
              </a:buClr>
              <a:buSzPts val="1500"/>
              <a:buFont typeface="Arial"/>
              <a:buChar char="•"/>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When possible, contractors should prioritize </a:t>
            </a:r>
            <a:r>
              <a:rPr kumimoji="0" lang="en-US" sz="1500" b="0" i="0" u="sng" strike="noStrike" kern="0" cap="none" spc="0" normalizeH="0" baseline="0" noProof="0" dirty="0" err="1">
                <a:ln>
                  <a:noFill/>
                </a:ln>
                <a:solidFill>
                  <a:schemeClr val="hlink"/>
                </a:solidFill>
                <a:effectLst/>
                <a:uLnTx/>
                <a:uFillTx/>
                <a:latin typeface="Arial"/>
                <a:ea typeface="Arial"/>
                <a:cs typeface="Arial"/>
                <a:sym typeface="Arial"/>
                <a:hlinkClick r:id="rId3"/>
              </a:rPr>
              <a:t>OneGov</a:t>
            </a: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 discounted items whenever possible.</a:t>
            </a:r>
          </a:p>
          <a:p>
            <a:pPr marL="457200" marR="0" lvl="0" indent="-323850" algn="l" defTabSz="914400" rtl="0" eaLnBrk="1" fontAlgn="auto" latinLnBrk="0" hangingPunct="1">
              <a:lnSpc>
                <a:spcPct val="100000"/>
              </a:lnSpc>
              <a:spcBef>
                <a:spcPts val="1000"/>
              </a:spcBef>
              <a:spcAft>
                <a:spcPts val="0"/>
              </a:spcAft>
              <a:buClr>
                <a:schemeClr val="dk1"/>
              </a:buClr>
              <a:buSzPts val="1500"/>
              <a:buFont typeface="Arial"/>
              <a:buChar char="•"/>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The ordering Contracting Officer can restrict or prohibit the use of other Government contracts for a specific order as long as this is clearly stated at the order level. Otherwise, contractors may use other federal contracts as needed.</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99" name="Google Shape;199;p35" descr="decorative elemnet only: flashing light bulb"/>
          <p:cNvPicPr preferRelativeResize="0"/>
          <p:nvPr/>
        </p:nvPicPr>
        <p:blipFill>
          <a:blip r:embed="rId4">
            <a:alphaModFix/>
          </a:blip>
          <a:stretch>
            <a:fillRect/>
          </a:stretch>
        </p:blipFill>
        <p:spPr>
          <a:xfrm>
            <a:off x="7762900" y="651250"/>
            <a:ext cx="1288550" cy="128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idx="4294967295"/>
          </p:nvPr>
        </p:nvSpPr>
        <p:spPr>
          <a:xfrm>
            <a:off x="0" y="932425"/>
            <a:ext cx="9144000" cy="9003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FAR 52.208-90 </a:t>
            </a:r>
          </a:p>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Government Supply Sources</a:t>
            </a:r>
          </a:p>
        </p:txBody>
      </p:sp>
      <p:sp>
        <p:nvSpPr>
          <p:cNvPr id="205" name="Google Shape;205;p36"/>
          <p:cNvSpPr txBox="1">
            <a:spLocks noGrp="1"/>
          </p:cNvSpPr>
          <p:nvPr>
            <p:ph type="body" idx="1"/>
          </p:nvPr>
        </p:nvSpPr>
        <p:spPr>
          <a:xfrm>
            <a:off x="913200" y="2012675"/>
            <a:ext cx="7317600" cy="25722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spcBef>
                <a:spcPts val="400"/>
              </a:spcBef>
              <a:spcAft>
                <a:spcPts val="0"/>
              </a:spcAft>
              <a:buNone/>
            </a:pPr>
            <a:r>
              <a:rPr lang="en-US" sz="1600"/>
              <a:t>As prescribed in 8.105-2(c), insert the following clause:</a:t>
            </a:r>
            <a:endParaRPr sz="1600"/>
          </a:p>
          <a:p>
            <a:pPr marL="457200" lvl="0" indent="0" algn="l" rtl="0">
              <a:spcBef>
                <a:spcPts val="400"/>
              </a:spcBef>
              <a:spcAft>
                <a:spcPts val="0"/>
              </a:spcAft>
              <a:buNone/>
            </a:pPr>
            <a:endParaRPr sz="1600"/>
          </a:p>
          <a:p>
            <a:pPr marL="457200" lvl="0" indent="0" algn="ctr" rtl="0">
              <a:spcBef>
                <a:spcPts val="400"/>
              </a:spcBef>
              <a:spcAft>
                <a:spcPts val="0"/>
              </a:spcAft>
              <a:buNone/>
            </a:pPr>
            <a:r>
              <a:rPr lang="en-US" sz="1600"/>
              <a:t>Government Supply Sources (Deviation Date)</a:t>
            </a:r>
            <a:endParaRPr sz="1600"/>
          </a:p>
          <a:p>
            <a:pPr marL="0" lvl="0" indent="0" algn="l" rtl="0">
              <a:spcBef>
                <a:spcPts val="1000"/>
              </a:spcBef>
              <a:spcAft>
                <a:spcPts val="0"/>
              </a:spcAft>
              <a:buNone/>
            </a:pPr>
            <a:r>
              <a:rPr lang="en-US" sz="1600"/>
              <a:t>The Contracting Officer may issue the Contractor an authorization to use Government supply sources in the performance of this contract. Title to all property acquired by the Contractor under such an authorization shall vest in the Government unless otherwise specified in the contract. The provisions of the clause at FAR 52.245-1, Government Property, apply to all property acquired under such authorization.</a:t>
            </a:r>
            <a:endParaRPr sz="1600"/>
          </a:p>
          <a:p>
            <a:pPr marL="457200" lvl="0" indent="0" algn="ctr" rtl="0">
              <a:spcBef>
                <a:spcPts val="400"/>
              </a:spcBef>
              <a:spcAft>
                <a:spcPts val="0"/>
              </a:spcAft>
              <a:buNone/>
            </a:pPr>
            <a:r>
              <a:rPr lang="en-US" sz="1600"/>
              <a:t>(End of clause)</a:t>
            </a:r>
            <a:endParaRPr sz="1600"/>
          </a:p>
          <a:p>
            <a:pPr marL="457200" lvl="0" indent="0" algn="l" rtl="0">
              <a:spcBef>
                <a:spcPts val="400"/>
              </a:spcBef>
              <a:spcAft>
                <a:spcPts val="0"/>
              </a:spcAft>
              <a:buNone/>
            </a:pPr>
            <a:endParaRPr sz="1800"/>
          </a:p>
        </p:txBody>
      </p:sp>
      <p:pic>
        <p:nvPicPr>
          <p:cNvPr id="206" name="Google Shape;206;p36" descr="decorative elemnet only: flashing light bulb"/>
          <p:cNvPicPr preferRelativeResize="0"/>
          <p:nvPr/>
        </p:nvPicPr>
        <p:blipFill>
          <a:blip r:embed="rId3">
            <a:alphaModFix/>
          </a:blip>
          <a:stretch>
            <a:fillRect/>
          </a:stretch>
        </p:blipFill>
        <p:spPr>
          <a:xfrm>
            <a:off x="7762900" y="651250"/>
            <a:ext cx="1288550" cy="128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idx="4294967295"/>
          </p:nvPr>
        </p:nvSpPr>
        <p:spPr>
          <a:xfrm>
            <a:off x="0" y="937100"/>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Any Questions</a:t>
            </a:r>
          </a:p>
        </p:txBody>
      </p:sp>
      <p:pic>
        <p:nvPicPr>
          <p:cNvPr id="212" name="Google Shape;212;p37" descr="decorative element: question mark" title="Royalty-Free photo: Question mark illustration | PickPik"/>
          <p:cNvPicPr preferRelativeResize="0"/>
          <p:nvPr/>
        </p:nvPicPr>
        <p:blipFill rotWithShape="1">
          <a:blip r:embed="rId3">
            <a:alphaModFix/>
          </a:blip>
          <a:srcRect/>
          <a:stretch/>
        </p:blipFill>
        <p:spPr>
          <a:xfrm>
            <a:off x="3053148" y="1381657"/>
            <a:ext cx="3043317" cy="3043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p:nvPr/>
        </p:nvSpPr>
        <p:spPr>
          <a:xfrm>
            <a:off x="1465200" y="932418"/>
            <a:ext cx="67656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2700"/>
              <a:buFont typeface="Arial"/>
              <a:buNone/>
            </a:pPr>
            <a:r>
              <a:rPr lang="en-US" sz="2700" b="1">
                <a:solidFill>
                  <a:schemeClr val="dk1"/>
                </a:solidFill>
              </a:rPr>
              <a:t>Resources</a:t>
            </a:r>
            <a:endParaRPr sz="2700" b="1" i="0" u="none" strike="noStrike" cap="none">
              <a:solidFill>
                <a:schemeClr val="dk1"/>
              </a:solidFill>
              <a:latin typeface="Arial"/>
              <a:ea typeface="Arial"/>
              <a:cs typeface="Arial"/>
              <a:sym typeface="Arial"/>
            </a:endParaRPr>
          </a:p>
        </p:txBody>
      </p:sp>
      <p:sp>
        <p:nvSpPr>
          <p:cNvPr id="218" name="Google Shape;218;p38"/>
          <p:cNvSpPr txBox="1">
            <a:spLocks noGrp="1"/>
          </p:cNvSpPr>
          <p:nvPr>
            <p:ph type="title" idx="4294967295"/>
          </p:nvPr>
        </p:nvSpPr>
        <p:spPr>
          <a:xfrm>
            <a:off x="913200" y="1713497"/>
            <a:ext cx="7317600" cy="185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rmAutofit/>
          </a:bodyPr>
          <a:lstStyle/>
          <a:p>
            <a:pPr marL="457200" marR="0" lvl="0" indent="-342900" algn="l" defTabSz="914400" rtl="0" eaLnBrk="1" fontAlgn="auto" latinLnBrk="0" hangingPunct="1">
              <a:lnSpc>
                <a:spcPct val="90000"/>
              </a:lnSpc>
              <a:spcBef>
                <a:spcPts val="800"/>
              </a:spcBef>
              <a:spcAft>
                <a:spcPts val="0"/>
              </a:spcAft>
              <a:buClr>
                <a:schemeClr val="dk1"/>
              </a:buClr>
              <a:buSzPts val="1800"/>
              <a:buFont typeface="Arial"/>
              <a:buChar char="•"/>
              <a:tabLst/>
              <a:defRPr/>
            </a:pPr>
            <a:r>
              <a:rPr kumimoji="0" lang="en-US" sz="1800" b="0" i="0" u="sng" strike="noStrike" kern="0" cap="none" spc="0" normalizeH="0" baseline="0" noProof="0" dirty="0">
                <a:ln>
                  <a:noFill/>
                </a:ln>
                <a:solidFill>
                  <a:schemeClr val="hlink"/>
                </a:solidFill>
                <a:effectLst/>
                <a:uLnTx/>
                <a:uFillTx/>
                <a:latin typeface="Arial"/>
                <a:ea typeface="Arial"/>
                <a:cs typeface="Arial"/>
                <a:sym typeface="Arial"/>
                <a:hlinkClick r:id="rId3"/>
              </a:rPr>
              <a:t>Blanket Purchase Agreements Toolkit</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 (on the OASIS+ website!)</a:t>
            </a:r>
          </a:p>
          <a:p>
            <a:pPr marL="457200" marR="0" lvl="0" indent="-342900" algn="l" defTabSz="914400" rtl="0" eaLnBrk="1" fontAlgn="auto" latinLnBrk="0" hangingPunct="1">
              <a:lnSpc>
                <a:spcPct val="90000"/>
              </a:lnSpc>
              <a:spcBef>
                <a:spcPts val="100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sz="1800" b="0" i="0" u="sng" strike="noStrike" kern="0" cap="none" spc="0" normalizeH="0" baseline="0" noProof="0" dirty="0">
                <a:ln>
                  <a:noFill/>
                </a:ln>
                <a:solidFill>
                  <a:schemeClr val="hlink"/>
                </a:solidFill>
                <a:effectLst/>
                <a:uLnTx/>
                <a:uFillTx/>
                <a:latin typeface="Arial"/>
                <a:ea typeface="Arial"/>
                <a:cs typeface="Arial"/>
                <a:sym typeface="Arial"/>
                <a:hlinkClick r:id="rId4"/>
              </a:rPr>
              <a:t>RFO-2025-16 FAR Subpart 16.5</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a:t>
            </a:r>
          </a:p>
          <a:p>
            <a:pPr marL="457200" marR="0" lvl="0" indent="-342900" algn="l" defTabSz="914400" rtl="0" eaLnBrk="1" fontAlgn="auto" latinLnBrk="0" hangingPunct="1">
              <a:lnSpc>
                <a:spcPct val="90000"/>
              </a:lnSpc>
              <a:spcBef>
                <a:spcPts val="1000"/>
              </a:spcBef>
              <a:spcAft>
                <a:spcPts val="0"/>
              </a:spcAft>
              <a:buClr>
                <a:schemeClr val="dk1"/>
              </a:buClr>
              <a:buSzPts val="1800"/>
              <a:buFont typeface="Arial"/>
              <a:buChar char="•"/>
              <a:tabLst/>
              <a:defRPr/>
            </a:pPr>
            <a:r>
              <a:rPr kumimoji="0" lang="en-US" sz="1800" b="0" i="0" u="sng" strike="noStrike" kern="0" cap="none" spc="0" normalizeH="0" baseline="0" noProof="0" dirty="0">
                <a:ln>
                  <a:noFill/>
                </a:ln>
                <a:solidFill>
                  <a:schemeClr val="hlink"/>
                </a:solidFill>
                <a:effectLst/>
                <a:uLnTx/>
                <a:uFillTx/>
                <a:latin typeface="Arial"/>
                <a:ea typeface="Arial"/>
                <a:cs typeface="Arial"/>
                <a:sym typeface="Arial"/>
                <a:hlinkClick r:id="rId5"/>
              </a:rPr>
              <a:t>FAR Companion 2.0</a:t>
            </a:r>
            <a:endParaRPr kumimoji="0" lang="en-US" sz="18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42900" algn="l" defTabSz="914400" rtl="0" eaLnBrk="1" fontAlgn="auto" latinLnBrk="0" hangingPunct="1">
              <a:lnSpc>
                <a:spcPct val="90000"/>
              </a:lnSpc>
              <a:spcBef>
                <a:spcPts val="1000"/>
              </a:spcBef>
              <a:spcAft>
                <a:spcPts val="1000"/>
              </a:spcAft>
              <a:buClr>
                <a:schemeClr val="dk1"/>
              </a:buClr>
              <a:buSzPts val="1800"/>
              <a:buFont typeface="Arial"/>
              <a:buChar char="•"/>
              <a:tabLst/>
              <a:defRPr/>
            </a:pPr>
            <a:r>
              <a:rPr kumimoji="0" lang="en-US" sz="1800" b="0" i="0" u="sng" strike="noStrike" kern="0" cap="none" spc="0" normalizeH="0" baseline="0" noProof="0" dirty="0" err="1">
                <a:ln>
                  <a:noFill/>
                </a:ln>
                <a:solidFill>
                  <a:schemeClr val="hlink"/>
                </a:solidFill>
                <a:effectLst/>
                <a:uLnTx/>
                <a:uFillTx/>
                <a:latin typeface="Arial"/>
                <a:ea typeface="Arial"/>
                <a:cs typeface="Arial"/>
                <a:sym typeface="Arial"/>
                <a:hlinkClick r:id="rId6"/>
              </a:rPr>
              <a:t>OneGov</a:t>
            </a:r>
            <a:endParaRPr kumimoji="0" lang="en-US"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idx="4294967295"/>
          </p:nvPr>
        </p:nvSpPr>
        <p:spPr>
          <a:xfrm>
            <a:off x="0" y="938153"/>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Disclaimers</a:t>
            </a:r>
          </a:p>
        </p:txBody>
      </p:sp>
      <p:sp>
        <p:nvSpPr>
          <p:cNvPr id="82" name="Google Shape;82;p16"/>
          <p:cNvSpPr txBox="1">
            <a:spLocks noGrp="1"/>
          </p:cNvSpPr>
          <p:nvPr>
            <p:ph type="body" idx="1"/>
          </p:nvPr>
        </p:nvSpPr>
        <p:spPr>
          <a:xfrm>
            <a:off x="918925" y="1496000"/>
            <a:ext cx="7532700" cy="21018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800"/>
              </a:spcBef>
              <a:spcAft>
                <a:spcPts val="0"/>
              </a:spcAft>
              <a:buSzPts val="1800"/>
              <a:buChar char="•"/>
            </a:pPr>
            <a:r>
              <a:rPr lang="en-US" sz="1800"/>
              <a:t>An agency must have an approved class deviation in place adopting the Revolutionary FAR Overhaul (RFO) Part 16 procedures.</a:t>
            </a:r>
            <a:endParaRPr sz="1800"/>
          </a:p>
          <a:p>
            <a:pPr marL="457200" lvl="0" indent="-342900" algn="l" rtl="0">
              <a:lnSpc>
                <a:spcPct val="90000"/>
              </a:lnSpc>
              <a:spcBef>
                <a:spcPts val="1000"/>
              </a:spcBef>
              <a:spcAft>
                <a:spcPts val="1000"/>
              </a:spcAft>
              <a:buSzPts val="1800"/>
              <a:buChar char="•"/>
            </a:pPr>
            <a:r>
              <a:rPr lang="en-US" sz="1800"/>
              <a:t>See if the Federal agency has officially signed the Deviation noted at FAR Parts and Agency Deviations. Scroll down to FAR Part 16 and select the arrow on the bottom right to view all agencies with an active Deviation.</a:t>
            </a:r>
            <a:endParaRPr sz="1800"/>
          </a:p>
        </p:txBody>
      </p:sp>
      <p:pic>
        <p:nvPicPr>
          <p:cNvPr id="83" name="Google Shape;83;p16" descr="screen cap of Part 16 - type of contracts showing issuance date and agency deviations"/>
          <p:cNvPicPr preferRelativeResize="0"/>
          <p:nvPr/>
        </p:nvPicPr>
        <p:blipFill>
          <a:blip r:embed="rId3">
            <a:alphaModFix/>
          </a:blip>
          <a:stretch>
            <a:fillRect/>
          </a:stretch>
        </p:blipFill>
        <p:spPr>
          <a:xfrm>
            <a:off x="1327175" y="3266900"/>
            <a:ext cx="5943600" cy="115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idx="4294967295"/>
          </p:nvPr>
        </p:nvSpPr>
        <p:spPr>
          <a:xfrm>
            <a:off x="0" y="93817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Disclaimers Continued</a:t>
            </a:r>
          </a:p>
        </p:txBody>
      </p:sp>
      <p:sp>
        <p:nvSpPr>
          <p:cNvPr id="89" name="Google Shape;89;p17"/>
          <p:cNvSpPr txBox="1">
            <a:spLocks noGrp="1"/>
          </p:cNvSpPr>
          <p:nvPr>
            <p:ph type="body" idx="1"/>
          </p:nvPr>
        </p:nvSpPr>
        <p:spPr>
          <a:xfrm>
            <a:off x="918925" y="1485750"/>
            <a:ext cx="7317600" cy="2613600"/>
          </a:xfrm>
          <a:prstGeom prst="rect">
            <a:avLst/>
          </a:prstGeom>
          <a:noFill/>
          <a:ln>
            <a:noFill/>
          </a:ln>
        </p:spPr>
        <p:txBody>
          <a:bodyPr spcFirstLastPara="1" wrap="square" lIns="68575" tIns="34275" rIns="68575" bIns="34275" anchor="ctr" anchorCtr="0">
            <a:normAutofit/>
          </a:bodyPr>
          <a:lstStyle/>
          <a:p>
            <a:pPr marL="457200" lvl="0" indent="-342900" algn="l" rtl="0">
              <a:lnSpc>
                <a:spcPct val="90000"/>
              </a:lnSpc>
              <a:spcBef>
                <a:spcPts val="800"/>
              </a:spcBef>
              <a:spcAft>
                <a:spcPts val="0"/>
              </a:spcAft>
              <a:buSzPts val="1800"/>
              <a:buChar char="•"/>
            </a:pPr>
            <a:r>
              <a:rPr lang="en-US" sz="1800"/>
              <a:t>This guidance is based on RFO-16-2025 and RGO-538-2026 </a:t>
            </a:r>
            <a:br>
              <a:rPr lang="en-US" sz="1800"/>
            </a:br>
            <a:r>
              <a:rPr lang="en-US" sz="1800"/>
              <a:t>and subject to change when the final FAR and GSAR case are issued. You should rely solely on the final FAR and GSAR rules once issued.</a:t>
            </a:r>
            <a:endParaRPr sz="1800"/>
          </a:p>
          <a:p>
            <a:pPr marL="457200" lvl="0" indent="-342900" algn="l" rtl="0">
              <a:lnSpc>
                <a:spcPct val="90000"/>
              </a:lnSpc>
              <a:spcBef>
                <a:spcPts val="1000"/>
              </a:spcBef>
              <a:spcAft>
                <a:spcPts val="1000"/>
              </a:spcAft>
              <a:buSzPts val="1800"/>
              <a:buChar char="•"/>
            </a:pPr>
            <a:r>
              <a:rPr lang="en-US" sz="1800"/>
              <a:t>The cross-references in the RFO FAR (e.g., to Part 12 or Part 13) for BPAs are informational and do not inherently restrict the applicability of a section to commercial or non-commercial acquisitions unless explicitly stated.</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idx="4294967295"/>
          </p:nvPr>
        </p:nvSpPr>
        <p:spPr>
          <a:xfrm>
            <a:off x="0" y="932425"/>
            <a:ext cx="9144000" cy="9003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What is a BPA </a:t>
            </a:r>
            <a:b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b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and why do agencies use them?</a:t>
            </a:r>
          </a:p>
        </p:txBody>
      </p:sp>
      <p:sp>
        <p:nvSpPr>
          <p:cNvPr id="95" name="Google Shape;95;p18"/>
          <p:cNvSpPr txBox="1">
            <a:spLocks noGrp="1"/>
          </p:cNvSpPr>
          <p:nvPr>
            <p:ph type="body" idx="1"/>
          </p:nvPr>
        </p:nvSpPr>
        <p:spPr>
          <a:xfrm>
            <a:off x="913200" y="2161325"/>
            <a:ext cx="7773600" cy="28341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800"/>
              </a:spcBef>
              <a:spcAft>
                <a:spcPts val="0"/>
              </a:spcAft>
              <a:buSzPts val="1800"/>
              <a:buChar char="•"/>
            </a:pPr>
            <a:r>
              <a:rPr lang="en-US" sz="1800"/>
              <a:t>According to FAR 12.201-1(e)(3) A blanket purchase agreement (BPA) is a simplified method of filling anticipated repetitive needs for supplies or services.</a:t>
            </a:r>
            <a:endParaRPr sz="1800"/>
          </a:p>
          <a:p>
            <a:pPr marL="457200" lvl="0" indent="-342900" algn="l" rtl="0">
              <a:lnSpc>
                <a:spcPct val="90000"/>
              </a:lnSpc>
              <a:spcBef>
                <a:spcPts val="1000"/>
              </a:spcBef>
              <a:spcAft>
                <a:spcPts val="0"/>
              </a:spcAft>
              <a:buSzPts val="1800"/>
              <a:buChar char="•"/>
            </a:pPr>
            <a:r>
              <a:rPr lang="en-US" sz="1800"/>
              <a:t>Used when an agency expects recurring or ongoing needs</a:t>
            </a:r>
            <a:endParaRPr sz="1800"/>
          </a:p>
          <a:p>
            <a:pPr marL="914400" lvl="1" indent="-342900" algn="l" rtl="0">
              <a:lnSpc>
                <a:spcPct val="90000"/>
              </a:lnSpc>
              <a:spcBef>
                <a:spcPts val="1000"/>
              </a:spcBef>
              <a:spcAft>
                <a:spcPts val="0"/>
              </a:spcAft>
              <a:buSzPts val="1800"/>
              <a:buChar char="–"/>
            </a:pPr>
            <a:r>
              <a:rPr lang="en-US" sz="1800"/>
              <a:t>Orders (calls) are where work and money are actually awarded</a:t>
            </a:r>
            <a:endParaRPr sz="1800"/>
          </a:p>
          <a:p>
            <a:pPr marL="457200" lvl="0" indent="-342900" algn="l" rtl="0">
              <a:lnSpc>
                <a:spcPct val="90000"/>
              </a:lnSpc>
              <a:spcBef>
                <a:spcPts val="1000"/>
              </a:spcBef>
              <a:spcAft>
                <a:spcPts val="1000"/>
              </a:spcAft>
              <a:buSzPts val="1800"/>
              <a:buChar char="•"/>
            </a:pPr>
            <a:r>
              <a:rPr lang="en-US" sz="1800"/>
              <a:t>Used if the agency values lower administrative effort in the long-run</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idx="4294967295"/>
          </p:nvPr>
        </p:nvSpPr>
        <p:spPr>
          <a:xfrm>
            <a:off x="0" y="92357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Single vs Multiple Award BPAs</a:t>
            </a:r>
          </a:p>
        </p:txBody>
      </p:sp>
      <p:pic>
        <p:nvPicPr>
          <p:cNvPr id="101" name="Google Shape;101;p19" descr="screen cap of a single vs multiple award BPAs decision matrix. It shows examples side by side comparison:  of factors: number of capable contractors, competition needs, task order lead time, priscing pressure, admin burden, flexibility for varied needs, best for.  single award BPA: one clearly best suited contractor, not required after BPA award, fastest, lower, lower, limited, narrow, speicalized, urgent. and multiple award BPA: more than one qualified contractor, required at task order level, upfront - slighly longer, higher due to competition, higher fair opportunity, high, varying complexity, geographically diverse, innovative, multi-disciplinary work "/>
          <p:cNvPicPr preferRelativeResize="0"/>
          <p:nvPr/>
        </p:nvPicPr>
        <p:blipFill>
          <a:blip r:embed="rId3">
            <a:alphaModFix/>
          </a:blip>
          <a:stretch>
            <a:fillRect/>
          </a:stretch>
        </p:blipFill>
        <p:spPr>
          <a:xfrm>
            <a:off x="2026686" y="1408375"/>
            <a:ext cx="4995165" cy="305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idx="4294967295"/>
          </p:nvPr>
        </p:nvSpPr>
        <p:spPr>
          <a:xfrm>
            <a:off x="0" y="94287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OASIS+ BPA Fundamentals</a:t>
            </a:r>
          </a:p>
        </p:txBody>
      </p:sp>
      <p:sp>
        <p:nvSpPr>
          <p:cNvPr id="107" name="Google Shape;107;p20"/>
          <p:cNvSpPr txBox="1">
            <a:spLocks noGrp="1"/>
          </p:cNvSpPr>
          <p:nvPr>
            <p:ph type="body" idx="1"/>
          </p:nvPr>
        </p:nvSpPr>
        <p:spPr>
          <a:xfrm>
            <a:off x="913200" y="1550000"/>
            <a:ext cx="7545000" cy="2955900"/>
          </a:xfrm>
          <a:prstGeom prst="rect">
            <a:avLst/>
          </a:prstGeom>
          <a:noFill/>
          <a:ln>
            <a:noFill/>
          </a:ln>
        </p:spPr>
        <p:txBody>
          <a:bodyPr spcFirstLastPara="1" wrap="square" lIns="68575" tIns="34275" rIns="68575" bIns="34275" anchor="t" anchorCtr="0">
            <a:normAutofit fontScale="92500" lnSpcReduction="20000"/>
          </a:bodyPr>
          <a:lstStyle/>
          <a:p>
            <a:pPr marL="457200" lvl="0" indent="-323850" algn="l" rtl="0">
              <a:lnSpc>
                <a:spcPct val="100000"/>
              </a:lnSpc>
              <a:spcBef>
                <a:spcPts val="800"/>
              </a:spcBef>
              <a:spcAft>
                <a:spcPts val="0"/>
              </a:spcAft>
              <a:buSzPts val="1500"/>
              <a:buChar char="•"/>
            </a:pPr>
            <a:r>
              <a:rPr lang="en-US" sz="1500"/>
              <a:t>BPAs can be established under indefinite delivery indefinite quantity (IDIQ) contracts for both </a:t>
            </a:r>
            <a:r>
              <a:rPr lang="en-US" sz="1500" b="1"/>
              <a:t>commercial</a:t>
            </a:r>
            <a:r>
              <a:rPr lang="en-US" sz="1500"/>
              <a:t> and </a:t>
            </a:r>
            <a:r>
              <a:rPr lang="en-US" sz="1500" b="1"/>
              <a:t>non-commercial </a:t>
            </a:r>
            <a:r>
              <a:rPr lang="en-US" sz="1500"/>
              <a:t>acquisitions. The IDIQ must allow for the placement of BPAs, and OASIS+ does!</a:t>
            </a:r>
            <a:endParaRPr sz="1500"/>
          </a:p>
          <a:p>
            <a:pPr marL="457200" lvl="0" indent="-323850" algn="l" rtl="0">
              <a:lnSpc>
                <a:spcPct val="100000"/>
              </a:lnSpc>
              <a:spcBef>
                <a:spcPts val="1000"/>
              </a:spcBef>
              <a:spcAft>
                <a:spcPts val="0"/>
              </a:spcAft>
              <a:buSzPts val="1500"/>
              <a:buChar char="•"/>
            </a:pPr>
            <a:r>
              <a:rPr lang="en-US" sz="1500"/>
              <a:t>Supports FFP, T&amp;M, Labor Hour, and </a:t>
            </a:r>
            <a:r>
              <a:rPr lang="en-US" sz="1500" b="1"/>
              <a:t>Cost-Reimbursable</a:t>
            </a:r>
            <a:r>
              <a:rPr lang="en-US" sz="1500"/>
              <a:t> orders</a:t>
            </a:r>
            <a:endParaRPr sz="1500"/>
          </a:p>
          <a:p>
            <a:pPr marL="457200" lvl="0" indent="-323850" algn="l" rtl="0">
              <a:lnSpc>
                <a:spcPct val="100000"/>
              </a:lnSpc>
              <a:spcBef>
                <a:spcPts val="1000"/>
              </a:spcBef>
              <a:spcAft>
                <a:spcPts val="0"/>
              </a:spcAft>
              <a:buSzPts val="1500"/>
              <a:buChar char="•"/>
            </a:pPr>
            <a:r>
              <a:rPr lang="en-US" sz="1500"/>
              <a:t>Supplies or services outside the scope of the parent OASIS+ contract are not authorized under any OASIS+ BPA.</a:t>
            </a:r>
            <a:endParaRPr sz="1500"/>
          </a:p>
          <a:p>
            <a:pPr marL="457200" lvl="0" indent="-323850" algn="l" rtl="0">
              <a:lnSpc>
                <a:spcPct val="100000"/>
              </a:lnSpc>
              <a:spcBef>
                <a:spcPts val="1000"/>
              </a:spcBef>
              <a:spcAft>
                <a:spcPts val="0"/>
              </a:spcAft>
              <a:buSzPts val="1500"/>
              <a:buChar char="•"/>
            </a:pPr>
            <a:r>
              <a:rPr lang="en-US" sz="1500"/>
              <a:t>Ordering Contracting Officers establishing a BPA must have a Delegation of Procurement Authority (DPA).</a:t>
            </a:r>
            <a:endParaRPr sz="1500"/>
          </a:p>
          <a:p>
            <a:pPr marL="457200" lvl="0" indent="-323850" algn="l" rtl="0">
              <a:lnSpc>
                <a:spcPct val="100000"/>
              </a:lnSpc>
              <a:spcBef>
                <a:spcPts val="1000"/>
              </a:spcBef>
              <a:spcAft>
                <a:spcPts val="0"/>
              </a:spcAft>
              <a:buSzPts val="1500"/>
              <a:buChar char="•"/>
            </a:pPr>
            <a:r>
              <a:rPr lang="en-US" sz="1500"/>
              <a:t>BPAs </a:t>
            </a:r>
            <a:r>
              <a:rPr lang="en-US" sz="1500" b="1"/>
              <a:t>cannot cross OASIS+ Domains/CLINs.*</a:t>
            </a:r>
            <a:endParaRPr sz="1500" b="1"/>
          </a:p>
          <a:p>
            <a:pPr marL="914400" lvl="1" indent="-323850" algn="l" rtl="0">
              <a:lnSpc>
                <a:spcPct val="100000"/>
              </a:lnSpc>
              <a:spcBef>
                <a:spcPts val="1000"/>
              </a:spcBef>
              <a:spcAft>
                <a:spcPts val="0"/>
              </a:spcAft>
              <a:buSzPts val="1500"/>
              <a:buChar char="–"/>
            </a:pPr>
            <a:r>
              <a:rPr lang="en-US" sz="1500"/>
              <a:t>Serve as fair opportunity pools.</a:t>
            </a:r>
            <a:endParaRPr sz="1500"/>
          </a:p>
          <a:p>
            <a:pPr marL="914400" lvl="1" indent="-323850" algn="l" rtl="0">
              <a:lnSpc>
                <a:spcPct val="100000"/>
              </a:lnSpc>
              <a:spcBef>
                <a:spcPts val="1000"/>
              </a:spcBef>
              <a:spcAft>
                <a:spcPts val="1000"/>
              </a:spcAft>
              <a:buSzPts val="1500"/>
              <a:buChar char="–"/>
            </a:pPr>
            <a:r>
              <a:rPr lang="en-US" sz="1500"/>
              <a:t>System limitation of eBuy.</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idx="4294967295"/>
          </p:nvPr>
        </p:nvSpPr>
        <p:spPr>
          <a:xfrm>
            <a:off x="0" y="940125"/>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OASIS+ BPA Fundamentals Continued</a:t>
            </a:r>
          </a:p>
        </p:txBody>
      </p:sp>
      <p:sp>
        <p:nvSpPr>
          <p:cNvPr id="113" name="Google Shape;113;p21"/>
          <p:cNvSpPr txBox="1">
            <a:spLocks noGrp="1"/>
          </p:cNvSpPr>
          <p:nvPr>
            <p:ph type="body" idx="1"/>
          </p:nvPr>
        </p:nvSpPr>
        <p:spPr>
          <a:xfrm>
            <a:off x="913200" y="1550000"/>
            <a:ext cx="7317600" cy="3453300"/>
          </a:xfrm>
          <a:prstGeom prst="rect">
            <a:avLst/>
          </a:prstGeom>
          <a:noFill/>
          <a:ln>
            <a:noFill/>
          </a:ln>
        </p:spPr>
        <p:txBody>
          <a:bodyPr spcFirstLastPara="1" wrap="square" lIns="68575" tIns="34275" rIns="68575" bIns="34275" anchor="t" anchorCtr="0">
            <a:normAutofit/>
          </a:bodyPr>
          <a:lstStyle/>
          <a:p>
            <a:pPr marL="457200" lvl="0" indent="-321628" algn="l" rtl="0">
              <a:lnSpc>
                <a:spcPct val="70000"/>
              </a:lnSpc>
              <a:spcBef>
                <a:spcPts val="800"/>
              </a:spcBef>
              <a:spcAft>
                <a:spcPts val="0"/>
              </a:spcAft>
              <a:buSzPts val="1465"/>
              <a:buChar char="•"/>
            </a:pPr>
            <a:r>
              <a:rPr lang="en-US" sz="1465">
                <a:solidFill>
                  <a:schemeClr val="dk1"/>
                </a:solidFill>
              </a:rPr>
              <a:t>OASIS+ BPAs must align with the timeline of the underlying contract, inclusive of options (see </a:t>
            </a:r>
            <a:r>
              <a:rPr lang="en-US" sz="1465" u="sng">
                <a:solidFill>
                  <a:schemeClr val="hlink"/>
                </a:solidFill>
                <a:hlinkClick r:id="rId3"/>
              </a:rPr>
              <a:t>Diltex, Inc., B-433434</a:t>
            </a:r>
            <a:r>
              <a:rPr lang="en-US" sz="1465">
                <a:solidFill>
                  <a:schemeClr val="dk1"/>
                </a:solidFill>
              </a:rPr>
              <a:t>). Ensure your BPA meets these requirements:</a:t>
            </a:r>
            <a:endParaRPr sz="1465">
              <a:solidFill>
                <a:schemeClr val="dk1"/>
              </a:solidFill>
            </a:endParaRPr>
          </a:p>
          <a:p>
            <a:pPr marL="914400" lvl="1" indent="-315278" algn="l" rtl="0">
              <a:lnSpc>
                <a:spcPct val="70000"/>
              </a:lnSpc>
              <a:spcBef>
                <a:spcPts val="1000"/>
              </a:spcBef>
              <a:spcAft>
                <a:spcPts val="0"/>
              </a:spcAft>
              <a:buClr>
                <a:schemeClr val="dk1"/>
              </a:buClr>
              <a:buSzPts val="1365"/>
              <a:buChar char="–"/>
            </a:pPr>
            <a:r>
              <a:rPr lang="en-US" sz="1365" b="1">
                <a:solidFill>
                  <a:schemeClr val="dk1"/>
                </a:solidFill>
              </a:rPr>
              <a:t>Duration Limit:</a:t>
            </a:r>
            <a:r>
              <a:rPr lang="en-US" sz="1365">
                <a:solidFill>
                  <a:schemeClr val="dk1"/>
                </a:solidFill>
              </a:rPr>
              <a:t> a BPA ordering period cannot extend beyond the remaining term of the OASIS+ contract, including option periods.</a:t>
            </a:r>
            <a:endParaRPr sz="1365">
              <a:solidFill>
                <a:schemeClr val="dk1"/>
              </a:solidFill>
            </a:endParaRPr>
          </a:p>
          <a:p>
            <a:pPr marL="914400" lvl="1" indent="-315278" algn="l" rtl="0">
              <a:lnSpc>
                <a:spcPct val="70000"/>
              </a:lnSpc>
              <a:spcBef>
                <a:spcPts val="1000"/>
              </a:spcBef>
              <a:spcAft>
                <a:spcPts val="0"/>
              </a:spcAft>
              <a:buClr>
                <a:schemeClr val="dk1"/>
              </a:buClr>
              <a:buSzPts val="1365"/>
              <a:buChar char="–"/>
            </a:pPr>
            <a:r>
              <a:rPr lang="en-US" sz="1365" b="1">
                <a:solidFill>
                  <a:schemeClr val="dk1"/>
                </a:solidFill>
              </a:rPr>
              <a:t>Performance Coverage:</a:t>
            </a:r>
            <a:r>
              <a:rPr lang="en-US" sz="1365">
                <a:solidFill>
                  <a:schemeClr val="dk1"/>
                </a:solidFill>
              </a:rPr>
              <a:t> Your specific contract must have sufficient active and/or option periods to cover the entire BPA ordering period.</a:t>
            </a:r>
            <a:endParaRPr sz="1365">
              <a:solidFill>
                <a:schemeClr val="dk1"/>
              </a:solidFill>
            </a:endParaRPr>
          </a:p>
          <a:p>
            <a:pPr marL="1371600" lvl="2" indent="-308927" algn="l" rtl="0">
              <a:lnSpc>
                <a:spcPct val="70000"/>
              </a:lnSpc>
              <a:spcBef>
                <a:spcPts val="1000"/>
              </a:spcBef>
              <a:spcAft>
                <a:spcPts val="0"/>
              </a:spcAft>
              <a:buClr>
                <a:schemeClr val="dk1"/>
              </a:buClr>
              <a:buSzPts val="1265"/>
              <a:buChar char="•"/>
            </a:pPr>
            <a:r>
              <a:rPr lang="en-US" sz="1265">
                <a:solidFill>
                  <a:schemeClr val="dk1"/>
                </a:solidFill>
              </a:rPr>
              <a:t>for example, a five-year BPA may only be awarded if you have at least five years of total contract eligibility remaining, combining the current term and available options.</a:t>
            </a:r>
            <a:endParaRPr sz="1265">
              <a:solidFill>
                <a:schemeClr val="dk1"/>
              </a:solidFill>
            </a:endParaRPr>
          </a:p>
          <a:p>
            <a:pPr marL="914400" lvl="1" indent="-315278" algn="l" rtl="0">
              <a:lnSpc>
                <a:spcPct val="70000"/>
              </a:lnSpc>
              <a:spcBef>
                <a:spcPts val="1000"/>
              </a:spcBef>
              <a:spcAft>
                <a:spcPts val="1000"/>
              </a:spcAft>
              <a:buClr>
                <a:schemeClr val="dk1"/>
              </a:buClr>
              <a:buSzPts val="1365"/>
              <a:buChar char="–"/>
            </a:pPr>
            <a:r>
              <a:rPr lang="en-US" sz="1365" b="1">
                <a:solidFill>
                  <a:schemeClr val="dk1"/>
                </a:solidFill>
              </a:rPr>
              <a:t>Existing BPA Task Orders:</a:t>
            </a:r>
            <a:r>
              <a:rPr lang="en-US" sz="1365">
                <a:solidFill>
                  <a:schemeClr val="dk1"/>
                </a:solidFill>
              </a:rPr>
              <a:t> Task orders awarded before the OASIS+ contract expires may continue for the full period of performance stated in the order, in accordance with FAR 52.216-22, Indefinite Quantity (Apr 2023) (Deviation), and may extend up to five years and six months beyond the OASIS+ contract expiration.</a:t>
            </a:r>
            <a:endParaRPr sz="1365">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idx="4294967295"/>
          </p:nvPr>
        </p:nvSpPr>
        <p:spPr>
          <a:xfrm>
            <a:off x="0" y="924700"/>
            <a:ext cx="91440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700"/>
              <a:buFont typeface="Arial"/>
              <a:buNone/>
              <a:tabLst/>
              <a:defRPr/>
            </a:pPr>
            <a:r>
              <a:rPr kumimoji="0" lang="en-US" sz="2700" b="1" i="0" u="none" strike="noStrike" kern="0" cap="none" spc="0" normalizeH="0" baseline="0" noProof="0" dirty="0">
                <a:ln>
                  <a:noFill/>
                </a:ln>
                <a:solidFill>
                  <a:schemeClr val="dk1"/>
                </a:solidFill>
                <a:effectLst/>
                <a:uLnTx/>
                <a:uFillTx/>
                <a:latin typeface="Arial"/>
                <a:ea typeface="Arial"/>
                <a:cs typeface="Arial"/>
                <a:sym typeface="Arial"/>
              </a:rPr>
              <a:t>BPA Value Proposition</a:t>
            </a:r>
          </a:p>
        </p:txBody>
      </p:sp>
      <p:sp>
        <p:nvSpPr>
          <p:cNvPr id="119" name="Google Shape;119;p22"/>
          <p:cNvSpPr txBox="1">
            <a:spLocks noGrp="1"/>
          </p:cNvSpPr>
          <p:nvPr>
            <p:ph type="body" idx="1"/>
          </p:nvPr>
        </p:nvSpPr>
        <p:spPr>
          <a:xfrm>
            <a:off x="913200" y="1496000"/>
            <a:ext cx="7615500" cy="34914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800"/>
              </a:spcBef>
              <a:spcAft>
                <a:spcPts val="0"/>
              </a:spcAft>
              <a:buSzPts val="1800"/>
              <a:buChar char="•"/>
            </a:pPr>
            <a:r>
              <a:rPr lang="en-US" sz="1800"/>
              <a:t>BPAs are a lead-time reduction strategy</a:t>
            </a:r>
            <a:endParaRPr sz="1800"/>
          </a:p>
          <a:p>
            <a:pPr marL="457200" lvl="0" indent="-342900" algn="l" rtl="0">
              <a:lnSpc>
                <a:spcPct val="90000"/>
              </a:lnSpc>
              <a:spcBef>
                <a:spcPts val="1000"/>
              </a:spcBef>
              <a:spcAft>
                <a:spcPts val="0"/>
              </a:spcAft>
              <a:buSzPts val="1800"/>
              <a:buChar char="•"/>
            </a:pPr>
            <a:r>
              <a:rPr lang="en-US" sz="1800"/>
              <a:t>Flexible for evolving requirements</a:t>
            </a:r>
            <a:endParaRPr sz="1800"/>
          </a:p>
          <a:p>
            <a:pPr marL="457200" lvl="0" indent="-342900" algn="l" rtl="0">
              <a:lnSpc>
                <a:spcPct val="90000"/>
              </a:lnSpc>
              <a:spcBef>
                <a:spcPts val="1000"/>
              </a:spcBef>
              <a:spcAft>
                <a:spcPts val="0"/>
              </a:spcAft>
              <a:buSzPts val="1800"/>
              <a:buChar char="•"/>
            </a:pPr>
            <a:r>
              <a:rPr lang="en-US" sz="1800"/>
              <a:t>Risk reduction and administrative efficiency</a:t>
            </a:r>
            <a:endParaRPr sz="1800"/>
          </a:p>
          <a:p>
            <a:pPr marL="914400" lvl="1" indent="-342900" algn="l" rtl="0">
              <a:lnSpc>
                <a:spcPct val="90000"/>
              </a:lnSpc>
              <a:spcBef>
                <a:spcPts val="1000"/>
              </a:spcBef>
              <a:spcAft>
                <a:spcPts val="1000"/>
              </a:spcAft>
              <a:buSzPts val="1800"/>
              <a:buChar char="–"/>
            </a:pPr>
            <a:r>
              <a:rPr lang="en-US" sz="1800"/>
              <a:t>Example: “If you expect recurring or evolving needs, an OASIS+ BPA can reduce lead time, streamline ordering, and stay fully compliant with Revolutionary FAR Overhaul subpart 16.5. You compete once, then order quickly - either through a single award for speed or multiple awards for flexibility and competition.”</a:t>
            </a:r>
            <a:endParaRPr sz="180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On-screen Show (16:9)</PresentationFormat>
  <Paragraphs>149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Roboto</vt:lpstr>
      <vt:lpstr>Blank Presentation</vt:lpstr>
      <vt:lpstr>Opening slide</vt:lpstr>
      <vt:lpstr>Agenda</vt:lpstr>
      <vt:lpstr>Disclaimers</vt:lpstr>
      <vt:lpstr>Disclaimers Continued</vt:lpstr>
      <vt:lpstr>What is a BPA  and why do agencies use them?</vt:lpstr>
      <vt:lpstr>Single vs Multiple Award BPAs</vt:lpstr>
      <vt:lpstr>OASIS+ BPA Fundamentals</vt:lpstr>
      <vt:lpstr>OASIS+ BPA Fundamentals Continued</vt:lpstr>
      <vt:lpstr>BPA Value Proposition</vt:lpstr>
      <vt:lpstr>Fair Opportunity</vt:lpstr>
      <vt:lpstr>Fair Opportunity under OASIS+</vt:lpstr>
      <vt:lpstr>Fair Opportunity &amp; Thresholds </vt:lpstr>
      <vt:lpstr>Fair Opportunity &amp; Thresholds 2</vt:lpstr>
      <vt:lpstr>OASIS+ vs MAS BPAs</vt:lpstr>
      <vt:lpstr>RFO FAR Part 16 BPAs vs. GSAR 538.71 FSS BPAs</vt:lpstr>
      <vt:lpstr>OASIS+ vs MAS BPAs 2</vt:lpstr>
      <vt:lpstr>OASIS+ vs MAS BPAs 3</vt:lpstr>
      <vt:lpstr>FAQs</vt:lpstr>
      <vt:lpstr>FAQs 2</vt:lpstr>
      <vt:lpstr>FAQs 3</vt:lpstr>
      <vt:lpstr>A note on 8(a) BPAs</vt:lpstr>
      <vt:lpstr>Contract modification to incorporate this clause TBD.  When possible, contractors should prioritize OneGov discounted items whenever possible. The ordering Contracting Officer can restrict or prohibit the use of other Government contracts for a specific order as long as this is clearly stated at the order level. Otherwise, contractors may use other federal contracts as needed.</vt:lpstr>
      <vt:lpstr>FAR 52.208-90  Government Supply Sources</vt:lpstr>
      <vt:lpstr>Any Questions</vt:lpstr>
      <vt:lpstr>Blanket Purchase Agreements Toolkit (on the OASIS+ website!) (RFO-2025-16 FAR Subpart 16.5) FAR Companion 2.0 OneGov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AlyssaMWong</cp:lastModifiedBy>
  <cp:revision>2</cp:revision>
  <dcterms:modified xsi:type="dcterms:W3CDTF">2026-06-23T18:48:22Z</dcterms:modified>
</cp:coreProperties>
</file>