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000000"/>
          </p15:clr>
        </p15:guide>
        <p15:guide id="2" pos="5328">
          <p15:clr>
            <a:srgbClr val="000000"/>
          </p15:clr>
        </p15:guide>
        <p15:guide id="3" orient="horz" pos="606">
          <p15:clr>
            <a:srgbClr val="9AA0A6"/>
          </p15:clr>
        </p15:guide>
        <p15:guide id="4" orient="horz" pos="54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12" autoAdjust="0"/>
  </p:normalViewPr>
  <p:slideViewPr>
    <p:cSldViewPr snapToGrid="0">
      <p:cViewPr varScale="1">
        <p:scale>
          <a:sx n="142" d="100"/>
          <a:sy n="142" d="100"/>
        </p:scale>
        <p:origin x="696" y="126"/>
      </p:cViewPr>
      <p:guideLst>
        <p:guide orient="horz" pos="756"/>
        <p:guide pos="5328"/>
        <p:guide orient="horz" pos="606"/>
        <p:guide orient="horz" pos="540"/>
      </p:guideLst>
    </p:cSldViewPr>
  </p:slideViewPr>
  <p:outlineViewPr>
    <p:cViewPr>
      <p:scale>
        <a:sx n="33" d="100"/>
        <a:sy n="33" d="100"/>
      </p:scale>
      <p:origin x="0" y="-1001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" name="Google Shape;12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1" name="Google Shape;14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2" name="Google Shape;142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8" name="Google Shape;1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161" name="Google Shape;1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2" name="Google Shape;162;p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175" name="Google Shape;17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6" name="Google Shape;176;p1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sp>
        <p:nvSpPr>
          <p:cNvPr id="182" name="Google Shape;1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" name="Google Shape;183;p1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191" name="Google Shape;1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2" name="Google Shape;192;p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71" name="Google Shape;7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" name="Google Shape;72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0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sp>
        <p:nvSpPr>
          <p:cNvPr id="199" name="Google Shape;1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0" name="Google Shape;200;p2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sp>
        <p:nvSpPr>
          <p:cNvPr id="207" name="Google Shape;20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08" name="Google Shape;208;p2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2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215" name="Google Shape;21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6" name="Google Shape;216;p2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sp>
        <p:nvSpPr>
          <p:cNvPr id="224" name="Google Shape;22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5" name="Google Shape;225;p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  <p:sp>
        <p:nvSpPr>
          <p:cNvPr id="233" name="Google Shape;23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4" name="Google Shape;234;p2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sp>
        <p:nvSpPr>
          <p:cNvPr id="241" name="Google Shape;24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2" name="Google Shape;242;p2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49" name="Google Shape;24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0" name="Google Shape;250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56" name="Google Shape;25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sp>
        <p:nvSpPr>
          <p:cNvPr id="263" name="Google Shape;26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64" name="Google Shape;264;p2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9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sp>
        <p:nvSpPr>
          <p:cNvPr id="270" name="Google Shape;2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1" name="Google Shape;271;p2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" name="Google Shape;86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7" name="Google Shape;107;p7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sldNum" idx="12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4" name="Google Shape;114;p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75" y="0"/>
            <a:ext cx="9140823" cy="1289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/>
          <p:nvPr/>
        </p:nvSpPr>
        <p:spPr>
          <a:xfrm>
            <a:off x="0" y="1289873"/>
            <a:ext cx="9144000" cy="38538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8700" y="3975750"/>
            <a:ext cx="9161400" cy="1167600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325" y="1805750"/>
            <a:ext cx="1698487" cy="3057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4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48C3D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248C3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2"/>
          </p:nvPr>
        </p:nvSpPr>
        <p:spPr>
          <a:xfrm>
            <a:off x="457200" y="163115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3"/>
          </p:nvPr>
        </p:nvSpPr>
        <p:spPr>
          <a:xfrm>
            <a:off x="4645027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4"/>
          </p:nvPr>
        </p:nvSpPr>
        <p:spPr>
          <a:xfrm>
            <a:off x="4645027" y="1631157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body" idx="2"/>
          </p:nvPr>
        </p:nvSpPr>
        <p:spPr>
          <a:xfrm>
            <a:off x="457202" y="1076326"/>
            <a:ext cx="3008313" cy="3518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rgbClr val="005087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3177" y="4500562"/>
            <a:ext cx="9140825" cy="642938"/>
          </a:xfrm>
          <a:prstGeom prst="rect">
            <a:avLst/>
          </a:prstGeom>
          <a:solidFill>
            <a:srgbClr val="FFBA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400800" y="4661297"/>
            <a:ext cx="1828800" cy="3214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0" y="0"/>
            <a:ext cx="91440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0" y="0"/>
            <a:ext cx="9144000" cy="450056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m.gov/opp/b9cd986b393b4e99b12f55568468f459/view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ws.gsa.gov/sws-search/viewSolDocument.do?method=view&amp;solNum=NDdRU01EMjBSMDAwMQ==&amp;solRefresh=MDAxNw==&amp;solDoc=MDkwMDI5YjQ4YWE5YzJlZQ==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mascategoryrequirement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system/files/Letter%20of%20Compliance%20for%20SIN%20339940_REV_12_2020_508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sa.gov/system/files/OS4%20Rules_for_offer_and_modification_submittals_11_12_20_508.pdf" TargetMode="External"/><Relationship Id="rId5" Type="http://schemas.openxmlformats.org/officeDocument/2006/relationships/hyperlink" Target="https://www.gsa.gov/system/files/GSA%20Business%20Rules%20and%20Agreement%20For%20MAS%20Enhanced%20OS4%20SINs_Revised%20JUNE2023.pdf" TargetMode="External"/><Relationship Id="rId4" Type="http://schemas.openxmlformats.org/officeDocument/2006/relationships/hyperlink" Target="https://www.gsa.gov/system/files/Letter%20of%20Compliance%20for%20SIN%20339940OS4_REV_12_2020_508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library.gsa.go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advantage.gov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.gov/buying-selling/purchasing-programs/gsa-schedules/gsa-schedule-offerings/mas-categories/office-management-category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sa.gov/csd" TargetMode="External"/><Relationship Id="rId4" Type="http://schemas.openxmlformats.org/officeDocument/2006/relationships/hyperlink" Target="http://www.gsa.gov/os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FSSI.OfficeSupplies@GSA.GOV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saelibrary.gsa.gov/ElibMain/sinDetails.do?scheduleNumber=MAS&amp;specialItemNumber=339940OS4&amp;executeQuery=Y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/>
        </p:nvSpPr>
        <p:spPr>
          <a:xfrm>
            <a:off x="4419600" y="820341"/>
            <a:ext cx="4038600" cy="1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U.S. General Services Administration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13"/>
          <p:cNvSpPr txBox="1">
            <a:spLocks noGrp="1"/>
          </p:cNvSpPr>
          <p:nvPr>
            <p:ph type="title" idx="4294967295"/>
          </p:nvPr>
        </p:nvSpPr>
        <p:spPr>
          <a:xfrm>
            <a:off x="2711343" y="1726883"/>
            <a:ext cx="6039000" cy="18777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0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rgbClr val="005087"/>
              </a:buClr>
              <a:buSzPts val="3400"/>
              <a:buFont typeface="Calibri"/>
              <a:buNone/>
              <a:tabLst/>
              <a:defRPr/>
            </a:pPr>
            <a:r>
              <a:rPr kumimoji="0" lang="pt-BR" sz="3600" b="0" i="0" u="none" strike="noStrike" kern="0" cap="none" spc="0" normalizeH="0" baseline="0" noProof="0" dirty="0">
                <a:ln>
                  <a:noFill/>
                </a:ln>
                <a:solidFill>
                  <a:srgbClr val="005087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OS4 Purchasing Channel</a:t>
            </a:r>
            <a:endParaRPr kumimoji="0" lang="pt-BR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2D3A"/>
              </a:buClr>
              <a:buSzPts val="2000"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Maria Viscione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192D3A"/>
              </a:buClr>
              <a:buSzPts val="1400"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R2 MAS Branch Chief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700"/>
              </a:spcBef>
              <a:spcAft>
                <a:spcPts val="0"/>
              </a:spcAft>
              <a:buClr>
                <a:srgbClr val="192D3A"/>
              </a:buClr>
              <a:buSzPts val="1400"/>
              <a:buFont typeface="Arial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>
                <a:ln>
                  <a:noFill/>
                </a:ln>
                <a:solidFill>
                  <a:srgbClr val="0B5394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Program Manager, OS4 FSSI, BIC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457200" y="12014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500" b="1">
                <a:solidFill>
                  <a:srgbClr val="0B5394"/>
                </a:solidFill>
              </a:rPr>
              <a:t>OS4 Sales FY23 through 5/31/23</a:t>
            </a:r>
            <a:endParaRPr sz="2500" b="1">
              <a:solidFill>
                <a:srgbClr val="0B5394"/>
              </a:solidFill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31" name="Google Shape;131;p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1725" y="815948"/>
            <a:ext cx="8425075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3"/>
          <p:cNvSpPr txBox="1">
            <a:spLocks noGrp="1"/>
          </p:cNvSpPr>
          <p:nvPr>
            <p:ph type="title"/>
          </p:nvPr>
        </p:nvSpPr>
        <p:spPr>
          <a:xfrm>
            <a:off x="457200" y="154900"/>
            <a:ext cx="8229600" cy="8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500" b="1">
                <a:solidFill>
                  <a:srgbClr val="0B5394"/>
                </a:solidFill>
              </a:rPr>
              <a:t>How to Submit an Offer for OS4</a:t>
            </a:r>
            <a:endParaRPr sz="2500" b="1">
              <a:solidFill>
                <a:srgbClr val="0B5394"/>
              </a:solidFill>
            </a:endParaRPr>
          </a:p>
        </p:txBody>
      </p:sp>
      <p:sp>
        <p:nvSpPr>
          <p:cNvPr id="138" name="Google Shape;138;p23"/>
          <p:cNvSpPr txBox="1">
            <a:spLocks noGrp="1"/>
          </p:cNvSpPr>
          <p:nvPr>
            <p:ph type="body" idx="1"/>
          </p:nvPr>
        </p:nvSpPr>
        <p:spPr>
          <a:xfrm>
            <a:off x="224750" y="988000"/>
            <a:ext cx="8694600" cy="3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</a:pPr>
            <a:r>
              <a:rPr lang="en-US" sz="8000">
                <a:solidFill>
                  <a:srgbClr val="0B5394"/>
                </a:solidFill>
              </a:rPr>
              <a:t>You will need to access the new consolidated MAS schedule. Link is below:</a:t>
            </a:r>
            <a:endParaRPr sz="8000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</a:pPr>
            <a:r>
              <a:rPr lang="en-US" sz="8000" u="sng">
                <a:solidFill>
                  <a:srgbClr val="0B53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https://sam.gov/opp/b9cd986b393b4e99b12f55568468f459/view</a:t>
            </a:r>
            <a:endParaRPr sz="8000" u="sng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</a:pPr>
            <a:endParaRPr sz="8000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</a:pPr>
            <a:r>
              <a:rPr lang="en-US" sz="8000">
                <a:solidFill>
                  <a:srgbClr val="0B5394"/>
                </a:solidFill>
              </a:rPr>
              <a:t>From there you would go to the Office Management category:</a:t>
            </a:r>
            <a:endParaRPr sz="8000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</a:pPr>
            <a:r>
              <a:rPr lang="en-US" sz="8000" u="sng">
                <a:solidFill>
                  <a:srgbClr val="0B539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https://sws.gsa.gov/sws-search/viewSolDocument.do?method=view&amp;solNum=NDdRU01EMjBSMDAwMQ==&amp;solRefresh=MDAxNw==&amp;solDoc=MDkwMDI5YjQ4YWE5YzJlZQ==</a:t>
            </a:r>
            <a:endParaRPr sz="8000" u="sng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</a:pPr>
            <a:endParaRPr sz="8000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00"/>
              <a:buFont typeface="Arial"/>
              <a:buNone/>
            </a:pPr>
            <a:r>
              <a:rPr lang="en-US" sz="8000">
                <a:solidFill>
                  <a:srgbClr val="0B5394"/>
                </a:solidFill>
              </a:rPr>
              <a:t>Page  22  of the PDF doc there starts the OS4 SINs.</a:t>
            </a:r>
            <a:endParaRPr sz="8000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96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4"/>
          <p:cNvSpPr txBox="1">
            <a:spLocks noGrp="1"/>
          </p:cNvSpPr>
          <p:nvPr>
            <p:ph type="title"/>
          </p:nvPr>
        </p:nvSpPr>
        <p:spPr>
          <a:xfrm>
            <a:off x="457200" y="30757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500" b="1">
                <a:solidFill>
                  <a:srgbClr val="0B5394"/>
                </a:solidFill>
              </a:rPr>
              <a:t>How to Submit an Offer for OS4</a:t>
            </a:r>
            <a:endParaRPr sz="2500" b="1">
              <a:solidFill>
                <a:srgbClr val="0B5394"/>
              </a:solidFill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489"/>
              <a:buFont typeface="Arial"/>
              <a:buNone/>
            </a:pPr>
            <a:r>
              <a:rPr lang="en-US" sz="1600">
                <a:solidFill>
                  <a:srgbClr val="0B5394"/>
                </a:solidFill>
              </a:rPr>
              <a:t>Then go to the link for the mandatory OS4 requirements: </a:t>
            </a:r>
            <a:r>
              <a:rPr lang="en-US" sz="1600" u="sng">
                <a:solidFill>
                  <a:srgbClr val="0B53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http://www.gsa.gov/mascategoryrequirements</a:t>
            </a:r>
            <a:endParaRPr sz="1600" u="sng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489"/>
              <a:buFont typeface="Arial"/>
              <a:buNone/>
            </a:pPr>
            <a:endParaRPr sz="1600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489"/>
              <a:buFont typeface="Arial"/>
              <a:buNone/>
            </a:pPr>
            <a:endParaRPr sz="1600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489"/>
              <a:buFont typeface="Arial"/>
              <a:buNone/>
            </a:pPr>
            <a:r>
              <a:rPr lang="en-US" sz="1600">
                <a:solidFill>
                  <a:srgbClr val="0B5394"/>
                </a:solidFill>
              </a:rPr>
              <a:t>All vendors must complete the Letter of Compliance for SIN 339940OS4 (located at </a:t>
            </a:r>
            <a:r>
              <a:rPr lang="en-US" sz="1600" u="sng">
                <a:solidFill>
                  <a:srgbClr val="0B539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www.gsa.gov/mascategoryrequirements</a:t>
            </a:r>
            <a:r>
              <a:rPr lang="en-US" sz="1600">
                <a:solidFill>
                  <a:srgbClr val="0B5394"/>
                </a:solidFill>
              </a:rPr>
              <a:t>) in order to certify their understanding of the requirements under this SIN.  </a:t>
            </a:r>
            <a:endParaRPr sz="1600">
              <a:solidFill>
                <a:srgbClr val="0B5394"/>
              </a:solidFill>
            </a:endParaRPr>
          </a:p>
          <a:p>
            <a:pPr marL="1270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2500" b="1">
                <a:solidFill>
                  <a:srgbClr val="0B5394"/>
                </a:solidFill>
              </a:rPr>
              <a:t>How to Submit an Offer for OS4</a:t>
            </a:r>
            <a:endParaRPr sz="2500" b="1">
              <a:solidFill>
                <a:srgbClr val="0B5394"/>
              </a:solidFill>
            </a:endParaRPr>
          </a:p>
        </p:txBody>
      </p:sp>
      <p:sp>
        <p:nvSpPr>
          <p:cNvPr id="152" name="Google Shape;152;p25"/>
          <p:cNvSpPr txBox="1">
            <a:spLocks noGrp="1"/>
          </p:cNvSpPr>
          <p:nvPr>
            <p:ph type="body" idx="1"/>
          </p:nvPr>
        </p:nvSpPr>
        <p:spPr>
          <a:xfrm>
            <a:off x="217074" y="526709"/>
            <a:ext cx="8709852" cy="4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1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sz="5600">
                <a:solidFill>
                  <a:srgbClr val="0B5394"/>
                </a:solidFill>
                <a:highlight>
                  <a:srgbClr val="FFFFFF"/>
                </a:highlight>
              </a:rPr>
              <a:t>Access the category specific requirements for Office Management. Under the Office Supplies SubcategoryOS4 information is  highlighted below.</a:t>
            </a:r>
            <a:endParaRPr sz="5600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42857"/>
              <a:buNone/>
            </a:pPr>
            <a:r>
              <a:rPr lang="en-US" sz="5600" b="1">
                <a:solidFill>
                  <a:srgbClr val="0B5394"/>
                </a:solidFill>
                <a:highlight>
                  <a:srgbClr val="FFFFFF"/>
                </a:highlight>
              </a:rPr>
              <a:t> Office Supplies Subcategory</a:t>
            </a:r>
            <a:endParaRPr sz="5600" b="1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1790700" lvl="2" indent="-3238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alibri"/>
              <a:buChar char="■"/>
            </a:pPr>
            <a:r>
              <a:rPr lang="en-US" sz="5600">
                <a:solidFill>
                  <a:srgbClr val="0B5394"/>
                </a:solidFill>
                <a:highlight>
                  <a:srgbClr val="FFFFFF"/>
                </a:highlight>
              </a:rPr>
              <a:t>SIN 339940 --- Office Products</a:t>
            </a:r>
            <a:endParaRPr sz="5600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2387600" lvl="3" indent="-3238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alibri"/>
              <a:buChar char="■"/>
            </a:pPr>
            <a:r>
              <a:rPr lang="en-US" sz="5600">
                <a:solidFill>
                  <a:srgbClr val="0B5394"/>
                </a:solidFill>
                <a:highlight>
                  <a:srgbClr val="FFFFFF"/>
                </a:highlight>
              </a:rPr>
              <a:t>Review, complete, and submit the </a:t>
            </a:r>
            <a:r>
              <a:rPr lang="en-US" sz="5600" u="sng">
                <a:solidFill>
                  <a:srgbClr val="0B5394"/>
                </a:solidFill>
                <a:highlight>
                  <a:srgbClr val="FFFFFF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Letter of Compliance for SIN 339940 [PDF - 411 KB]</a:t>
            </a:r>
            <a:r>
              <a:rPr lang="en-US" sz="5600">
                <a:solidFill>
                  <a:srgbClr val="0B5394"/>
                </a:solidFill>
                <a:highlight>
                  <a:srgbClr val="FFFFFF"/>
                </a:highlight>
              </a:rPr>
              <a:t>.</a:t>
            </a:r>
            <a:endParaRPr sz="5600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1790700" lvl="2" indent="-3238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alibri"/>
              <a:buChar char="■"/>
            </a:pPr>
            <a:r>
              <a:rPr lang="en-US" sz="5600">
                <a:solidFill>
                  <a:srgbClr val="0B5394"/>
                </a:solidFill>
                <a:highlight>
                  <a:srgbClr val="FFFFFF"/>
                </a:highlight>
              </a:rPr>
              <a:t>OS4 SINs 339940OS4 Office Products and Supplies and 339940OVER Overseas Office Products and Supplies</a:t>
            </a:r>
            <a:endParaRPr sz="5600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2387600" lvl="3" indent="-3238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alibri"/>
              <a:buChar char="■"/>
            </a:pPr>
            <a:r>
              <a:rPr lang="en-US" sz="5600" u="sng">
                <a:solidFill>
                  <a:srgbClr val="0B5394"/>
                </a:solidFill>
                <a:highlight>
                  <a:srgbClr val="FFFF00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Letter of Compliance [PDF - 216 KB]</a:t>
            </a:r>
            <a:r>
              <a:rPr lang="en-US" sz="5600">
                <a:solidFill>
                  <a:srgbClr val="0B5394"/>
                </a:solidFill>
                <a:highlight>
                  <a:srgbClr val="FFFF00"/>
                </a:highlight>
              </a:rPr>
              <a:t> -</a:t>
            </a:r>
            <a:r>
              <a:rPr lang="en-US" sz="5600">
                <a:solidFill>
                  <a:srgbClr val="0B5394"/>
                </a:solidFill>
                <a:highlight>
                  <a:srgbClr val="FFFFFF"/>
                </a:highlight>
              </a:rPr>
              <a:t> Offers proposing products under OS4 must ensure they have met all of the requirements outlined in this document.</a:t>
            </a:r>
            <a:endParaRPr sz="5600">
              <a:solidFill>
                <a:srgbClr val="0B5394"/>
              </a:solidFill>
              <a:highlight>
                <a:srgbClr val="FFFFFF"/>
              </a:highlight>
            </a:endParaRPr>
          </a:p>
          <a:p>
            <a:pPr marL="2387600" lvl="3" indent="-3238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alibri"/>
              <a:buChar char="■"/>
            </a:pPr>
            <a:r>
              <a:rPr lang="en-US" sz="5600" u="sng">
                <a:solidFill>
                  <a:srgbClr val="0B5394"/>
                </a:solidFill>
                <a:highlight>
                  <a:srgbClr val="FFFF00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OS4 Business Rules [PDF - 120 KB]</a:t>
            </a:r>
            <a:endParaRPr sz="5600" u="sng">
              <a:solidFill>
                <a:srgbClr val="0B5394"/>
              </a:solidFill>
              <a:highlight>
                <a:srgbClr val="FFFF00"/>
              </a:highlight>
            </a:endParaRPr>
          </a:p>
          <a:p>
            <a:pPr marL="2387600" lvl="3" indent="-32385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Calibri"/>
              <a:buChar char="■"/>
            </a:pPr>
            <a:r>
              <a:rPr lang="en-US" sz="5600" u="sng">
                <a:solidFill>
                  <a:srgbClr val="0B5394"/>
                </a:solidFill>
                <a:highlight>
                  <a:srgbClr val="FFFF00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OS4 Rules for Offer and Modification Submittal [PDF - 86 KB]</a:t>
            </a:r>
            <a:endParaRPr sz="5600" u="sng">
              <a:solidFill>
                <a:srgbClr val="0B5394"/>
              </a:solidFill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>
            <a:spLocks noGrp="1"/>
          </p:cNvSpPr>
          <p:nvPr>
            <p:ph type="title"/>
          </p:nvPr>
        </p:nvSpPr>
        <p:spPr>
          <a:xfrm>
            <a:off x="700216" y="10779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2500" b="1">
                <a:solidFill>
                  <a:srgbClr val="0B5394"/>
                </a:solidFill>
              </a:rPr>
              <a:t>GSA eLibrary</a:t>
            </a:r>
            <a:endParaRPr sz="2500" b="1">
              <a:solidFill>
                <a:srgbClr val="0B5394"/>
              </a:solidFill>
            </a:endParaRPr>
          </a:p>
        </p:txBody>
      </p:sp>
      <p:pic>
        <p:nvPicPr>
          <p:cNvPr id="158" name="Google Shape;158;p26" descr="Screen shot of GSA eLibrary contractor listing page. 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95646" y="834414"/>
            <a:ext cx="8752708" cy="36131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7"/>
          <p:cNvSpPr txBox="1">
            <a:spLocks noGrp="1"/>
          </p:cNvSpPr>
          <p:nvPr>
            <p:ph type="title"/>
          </p:nvPr>
        </p:nvSpPr>
        <p:spPr>
          <a:xfrm>
            <a:off x="762000" y="5715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2500" b="1">
                <a:solidFill>
                  <a:srgbClr val="0B5394"/>
                </a:solidFill>
              </a:rPr>
              <a:t>Within GSA eLibrary</a:t>
            </a:r>
            <a:endParaRPr sz="2500" b="1">
              <a:solidFill>
                <a:srgbClr val="0B5394"/>
              </a:solidFill>
            </a:endParaRPr>
          </a:p>
        </p:txBody>
      </p:sp>
      <p:sp>
        <p:nvSpPr>
          <p:cNvPr id="165" name="Google Shape;165;p27"/>
          <p:cNvSpPr/>
          <p:nvPr/>
        </p:nvSpPr>
        <p:spPr>
          <a:xfrm>
            <a:off x="838840" y="787149"/>
            <a:ext cx="7772400" cy="79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</a:pPr>
            <a:r>
              <a:rPr lang="en-US" sz="18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www.gsaelibrary.gsa.gov</a:t>
            </a: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on your internet browser.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Type “OS4” into the search bar.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6" name="Google Shape;166;p2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427469"/>
            <a:ext cx="8839200" cy="3505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>
            <a:spLocks noGrp="1"/>
          </p:cNvSpPr>
          <p:nvPr>
            <p:ph type="title"/>
          </p:nvPr>
        </p:nvSpPr>
        <p:spPr>
          <a:xfrm>
            <a:off x="680037" y="8474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2500" b="1">
                <a:solidFill>
                  <a:srgbClr val="0B5394"/>
                </a:solidFill>
              </a:rPr>
              <a:t>SINs Under Category</a:t>
            </a:r>
            <a:endParaRPr sz="2500" b="1">
              <a:solidFill>
                <a:srgbClr val="0B5394"/>
              </a:solidFill>
            </a:endParaRPr>
          </a:p>
        </p:txBody>
      </p:sp>
      <p:pic>
        <p:nvPicPr>
          <p:cNvPr id="172" name="Google Shape;172;p28" descr="Screen shot of GSA eLibrary SIN search results page 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72994" y="928301"/>
            <a:ext cx="8798011" cy="3286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457200" y="3075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556"/>
              <a:buFont typeface="Calibri"/>
              <a:buNone/>
            </a:pPr>
            <a:r>
              <a:rPr lang="en-US" b="1">
                <a:solidFill>
                  <a:srgbClr val="0B5394"/>
                </a:solidFill>
              </a:rPr>
              <a:t>GSA eBuy 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179" name="Google Shape;179;p29"/>
          <p:cNvSpPr/>
          <p:nvPr/>
        </p:nvSpPr>
        <p:spPr>
          <a:xfrm>
            <a:off x="685788" y="1185331"/>
            <a:ext cx="7772400" cy="277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Customers can use GSA eBuy to post RFQs (Request for Quotes) for FSSI OS4.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GSA eBuy is an online Request for Quote (RFQ) tool. Buyers may prepare and post RFQs for specific supplies.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When searching GSA eBuy, search “OS4” instead of 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    “Office Supplies.”</a:t>
            </a:r>
            <a:endParaRPr sz="20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For orders over the micro-purchase threshold</a:t>
            </a:r>
            <a:endParaRPr sz="20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0"/>
          <p:cNvSpPr txBox="1">
            <a:spLocks noGrp="1"/>
          </p:cNvSpPr>
          <p:nvPr>
            <p:ph type="title"/>
          </p:nvPr>
        </p:nvSpPr>
        <p:spPr>
          <a:xfrm>
            <a:off x="457200" y="3075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 b="1">
                <a:solidFill>
                  <a:srgbClr val="0B5394"/>
                </a:solidFill>
              </a:rPr>
              <a:t>eBuy Login</a:t>
            </a:r>
            <a:br>
              <a:rPr lang="en-US" b="1">
                <a:solidFill>
                  <a:srgbClr val="3D85C6"/>
                </a:solidFill>
              </a:rPr>
            </a:br>
            <a:endParaRPr b="1">
              <a:solidFill>
                <a:srgbClr val="3D85C6"/>
              </a:solidFill>
            </a:endParaRPr>
          </a:p>
        </p:txBody>
      </p:sp>
      <p:sp>
        <p:nvSpPr>
          <p:cNvPr id="186" name="Google Shape;186;p30"/>
          <p:cNvSpPr/>
          <p:nvPr/>
        </p:nvSpPr>
        <p:spPr>
          <a:xfrm>
            <a:off x="685800" y="870005"/>
            <a:ext cx="7772400" cy="48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Select “Buyer” at the top right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30" descr="Screen shot of GSA eBuy Login Page, highlighting the &quot;Buyer&quot; button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46042"/>
            <a:ext cx="9144000" cy="321203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0" descr="Screen shot of GSA eBuy buyer button"/>
          <p:cNvSpPr/>
          <p:nvPr/>
        </p:nvSpPr>
        <p:spPr>
          <a:xfrm>
            <a:off x="7239000" y="1352550"/>
            <a:ext cx="609600" cy="533400"/>
          </a:xfrm>
          <a:prstGeom prst="ellipse">
            <a:avLst/>
          </a:prstGeom>
          <a:noFill/>
          <a:ln w="9525" cap="flat" cmpd="sng">
            <a:solidFill>
              <a:srgbClr val="ED1C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b="1">
                <a:solidFill>
                  <a:srgbClr val="0B5394"/>
                </a:solidFill>
              </a:rPr>
              <a:t>eBuy Login</a:t>
            </a:r>
            <a:endParaRPr b="1">
              <a:solidFill>
                <a:srgbClr val="0B5394"/>
              </a:solidFill>
            </a:endParaRPr>
          </a:p>
        </p:txBody>
      </p:sp>
      <p:pic>
        <p:nvPicPr>
          <p:cNvPr id="195" name="Google Shape;195;p31" descr="Screen shot of GSA eBuy login p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437" y="1447137"/>
            <a:ext cx="7467600" cy="2953414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1"/>
          <p:cNvSpPr txBox="1"/>
          <p:nvPr/>
        </p:nvSpPr>
        <p:spPr>
          <a:xfrm>
            <a:off x="527425" y="952163"/>
            <a:ext cx="717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0B5394"/>
                </a:solidFill>
              </a:rPr>
              <a:t>Customers enter their GSA Advantage!® ID and Password to log in</a:t>
            </a:r>
            <a:endParaRPr>
              <a:solidFill>
                <a:srgbClr val="0B5394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457200" y="3075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b="1">
                <a:solidFill>
                  <a:srgbClr val="0B5394"/>
                </a:solidFill>
              </a:rPr>
              <a:t>Agenda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684213" y="137041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Overview of OS4</a:t>
            </a:r>
            <a:endParaRPr sz="20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Sales and Cost Avoidance</a:t>
            </a:r>
            <a:endParaRPr sz="20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How to submit an offer for OS4</a:t>
            </a:r>
            <a:endParaRPr sz="20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GSA eLibrary/GSA eBuy/GSA Advantage!</a:t>
            </a:r>
            <a:endParaRPr sz="20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New Vendor Engagement</a:t>
            </a:r>
            <a:endParaRPr sz="20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Resources/Points of Contact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2"/>
          <p:cNvSpPr txBox="1">
            <a:spLocks noGrp="1"/>
          </p:cNvSpPr>
          <p:nvPr>
            <p:ph type="title"/>
          </p:nvPr>
        </p:nvSpPr>
        <p:spPr>
          <a:xfrm>
            <a:off x="635900" y="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>
                <a:solidFill>
                  <a:srgbClr val="0B5394"/>
                </a:solidFill>
              </a:rPr>
              <a:t>eBuy Search</a:t>
            </a:r>
            <a:br>
              <a:rPr lang="en-US"/>
            </a:br>
            <a:endParaRPr/>
          </a:p>
        </p:txBody>
      </p:sp>
      <p:sp>
        <p:nvSpPr>
          <p:cNvPr id="203" name="Google Shape;203;p32"/>
          <p:cNvSpPr/>
          <p:nvPr/>
        </p:nvSpPr>
        <p:spPr>
          <a:xfrm>
            <a:off x="685800" y="53332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r>
              <a:rPr lang="en-US" sz="1700" b="1">
                <a:solidFill>
                  <a:srgbClr val="3D85C6"/>
                </a:solidFill>
              </a:rPr>
              <a:t>Click “Prepare RFQ now”</a:t>
            </a:r>
            <a:endParaRPr sz="1700" b="1" i="0" u="none" strike="noStrike" cap="none">
              <a:solidFill>
                <a:srgbClr val="3D85C6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Click “Prepare an RFQ now”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32" descr="GSA eBuy and its &quot;Prepare an RFQ now&quot; but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3525" y="938584"/>
            <a:ext cx="7867650" cy="3686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title"/>
          </p:nvPr>
        </p:nvSpPr>
        <p:spPr>
          <a:xfrm>
            <a:off x="806500" y="150350"/>
            <a:ext cx="65550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 b="1">
                <a:solidFill>
                  <a:srgbClr val="0B5394"/>
                </a:solidFill>
              </a:rPr>
              <a:t>eBuy Search</a:t>
            </a:r>
            <a:r>
              <a:rPr lang="en-US"/>
              <a:t> </a:t>
            </a:r>
            <a:br>
              <a:rPr lang="en-US"/>
            </a:br>
            <a:endParaRPr/>
          </a:p>
        </p:txBody>
      </p:sp>
      <p:sp>
        <p:nvSpPr>
          <p:cNvPr id="211" name="Google Shape;211;p33"/>
          <p:cNvSpPr/>
          <p:nvPr/>
        </p:nvSpPr>
        <p:spPr>
          <a:xfrm>
            <a:off x="2356200" y="719625"/>
            <a:ext cx="44316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/>
              <a:t>Type “OS4” into the eBuy Search Bar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3" descr="GSA eBuy search fiel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6850" y="1200149"/>
            <a:ext cx="6263200" cy="3012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4"/>
          <p:cNvSpPr txBox="1">
            <a:spLocks noGrp="1"/>
          </p:cNvSpPr>
          <p:nvPr>
            <p:ph type="title"/>
          </p:nvPr>
        </p:nvSpPr>
        <p:spPr>
          <a:xfrm>
            <a:off x="455613" y="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b="1">
                <a:solidFill>
                  <a:srgbClr val="0B5394"/>
                </a:solidFill>
              </a:rPr>
              <a:t>GSA Advantage!® Online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219" name="Google Shape;219;p34"/>
          <p:cNvSpPr/>
          <p:nvPr/>
        </p:nvSpPr>
        <p:spPr>
          <a:xfrm>
            <a:off x="576636" y="643668"/>
            <a:ext cx="7772400" cy="47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</a:pPr>
            <a:r>
              <a:rPr lang="en-US" sz="20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https://www.gsaadvantage.gov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7751" y="1100450"/>
            <a:ext cx="8585323" cy="35987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21950" y="1436750"/>
            <a:ext cx="8585400" cy="472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5"/>
          <p:cNvSpPr txBox="1">
            <a:spLocks noGrp="1"/>
          </p:cNvSpPr>
          <p:nvPr>
            <p:ph type="title"/>
          </p:nvPr>
        </p:nvSpPr>
        <p:spPr>
          <a:xfrm>
            <a:off x="457200" y="-182025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en-US" b="1">
                <a:solidFill>
                  <a:srgbClr val="0B5394"/>
                </a:solidFill>
              </a:rPr>
              <a:t>Customers Can Access the FSSI Office Supply Items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228" name="Google Shape;228;p35"/>
          <p:cNvSpPr/>
          <p:nvPr/>
        </p:nvSpPr>
        <p:spPr>
          <a:xfrm>
            <a:off x="490497" y="675234"/>
            <a:ext cx="7772400" cy="5106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Hover your mouse over Products; click on “Office Supplies &amp; Equipment FSSI (BIC)”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9" name="Google Shape;229;p35" descr="Screen shot of GSA Browse Categories function highlighting the Federal Strategic Sourcing Initiative (FSSI) link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189223"/>
            <a:ext cx="8827129" cy="320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35" descr="Screen shot of GSA Advantage highlighting the FSSI link "/>
          <p:cNvSpPr/>
          <p:nvPr/>
        </p:nvSpPr>
        <p:spPr>
          <a:xfrm>
            <a:off x="152400" y="3943350"/>
            <a:ext cx="2286000" cy="38100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6"/>
          <p:cNvSpPr txBox="1">
            <a:spLocks noGrp="1"/>
          </p:cNvSpPr>
          <p:nvPr>
            <p:ph type="title"/>
          </p:nvPr>
        </p:nvSpPr>
        <p:spPr>
          <a:xfrm>
            <a:off x="457200" y="57145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b="1">
                <a:solidFill>
                  <a:srgbClr val="0B5394"/>
                </a:solidFill>
              </a:rPr>
              <a:t>FSSI Office Supplies (OS4)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237" name="Google Shape;237;p3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/>
          </a:p>
        </p:txBody>
      </p:sp>
      <p:pic>
        <p:nvPicPr>
          <p:cNvPr id="238" name="Google Shape;238;p3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914395"/>
            <a:ext cx="9144000" cy="38421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7"/>
          <p:cNvSpPr txBox="1">
            <a:spLocks noGrp="1"/>
          </p:cNvSpPr>
          <p:nvPr>
            <p:ph type="title"/>
          </p:nvPr>
        </p:nvSpPr>
        <p:spPr>
          <a:xfrm>
            <a:off x="457200" y="13492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b="1">
                <a:solidFill>
                  <a:srgbClr val="0B5394"/>
                </a:solidFill>
              </a:rPr>
              <a:t>BLUE “FSSI” Icon!!</a:t>
            </a:r>
            <a:endParaRPr b="1">
              <a:solidFill>
                <a:srgbClr val="0B5394"/>
              </a:solidFill>
            </a:endParaRPr>
          </a:p>
        </p:txBody>
      </p:sp>
      <p:pic>
        <p:nvPicPr>
          <p:cNvPr id="245" name="Google Shape;245;p37" descr="Screen shot of GSA Advantage FSSI store page search results page highlighting the Blue FSSI icon. 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976" y="992174"/>
            <a:ext cx="8611263" cy="334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37" descr="Screen shot of GSA Advantage FSSI store page search results page highlighting the Blue FSSI icon. "/>
          <p:cNvSpPr/>
          <p:nvPr/>
        </p:nvSpPr>
        <p:spPr>
          <a:xfrm>
            <a:off x="2004252" y="2341229"/>
            <a:ext cx="762000" cy="2571750"/>
          </a:xfrm>
          <a:prstGeom prst="ellipse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8"/>
          <p:cNvSpPr txBox="1">
            <a:spLocks noGrp="1"/>
          </p:cNvSpPr>
          <p:nvPr>
            <p:ph type="title"/>
          </p:nvPr>
        </p:nvSpPr>
        <p:spPr>
          <a:xfrm>
            <a:off x="457200" y="122850"/>
            <a:ext cx="8229600" cy="6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0B5394"/>
                </a:solidFill>
              </a:rPr>
              <a:t>New Vendor Orientation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253" name="Google Shape;253;p38"/>
          <p:cNvSpPr txBox="1">
            <a:spLocks noGrp="1"/>
          </p:cNvSpPr>
          <p:nvPr>
            <p:ph type="body" idx="1"/>
          </p:nvPr>
        </p:nvSpPr>
        <p:spPr>
          <a:xfrm>
            <a:off x="457200" y="763650"/>
            <a:ext cx="8229600" cy="3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None/>
            </a:pPr>
            <a:r>
              <a:rPr lang="en-US" sz="1600">
                <a:solidFill>
                  <a:srgbClr val="0B5394"/>
                </a:solidFill>
              </a:rPr>
              <a:t>Once you have been awarded an MAS contract, the R2 Office of Customer and Stakeholder Engagement (CASE) Group conducts New Vendor Orientation webinars.</a:t>
            </a:r>
            <a:endParaRPr sz="1600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None/>
            </a:pPr>
            <a:endParaRPr sz="1600" u="sng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None/>
            </a:pPr>
            <a:r>
              <a:rPr lang="en-US" sz="1600" u="sng">
                <a:solidFill>
                  <a:srgbClr val="0B5394"/>
                </a:solidFill>
              </a:rPr>
              <a:t>Topics will include:</a:t>
            </a:r>
            <a:endParaRPr sz="1600" u="sng">
              <a:solidFill>
                <a:srgbClr val="0B5394"/>
              </a:solidFill>
            </a:endParaRPr>
          </a:p>
          <a:p>
            <a:pPr marL="457200" lvl="0" indent="-30861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900"/>
              <a:buChar char="•"/>
            </a:pPr>
            <a:r>
              <a:rPr lang="en-US" sz="1600">
                <a:solidFill>
                  <a:srgbClr val="0B5394"/>
                </a:solidFill>
              </a:rPr>
              <a:t>Meet your Business Development (BD) Team </a:t>
            </a:r>
            <a:endParaRPr sz="1600">
              <a:solidFill>
                <a:srgbClr val="0B5394"/>
              </a:solidFill>
            </a:endParaRPr>
          </a:p>
          <a:p>
            <a:pPr marL="457200" lvl="0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900"/>
              <a:buChar char="•"/>
            </a:pPr>
            <a:r>
              <a:rPr lang="en-US" sz="1600">
                <a:solidFill>
                  <a:srgbClr val="0B5394"/>
                </a:solidFill>
              </a:rPr>
              <a:t>MAS Contract aspects/requirements (101 level)</a:t>
            </a:r>
            <a:endParaRPr sz="1600">
              <a:solidFill>
                <a:srgbClr val="0B5394"/>
              </a:solidFill>
            </a:endParaRPr>
          </a:p>
          <a:p>
            <a:pPr marL="457200" lvl="0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900"/>
              <a:buChar char="•"/>
            </a:pPr>
            <a:r>
              <a:rPr lang="en-US" sz="1600">
                <a:solidFill>
                  <a:srgbClr val="0B5394"/>
                </a:solidFill>
              </a:rPr>
              <a:t>Making the best use of your contract</a:t>
            </a:r>
            <a:endParaRPr sz="1600">
              <a:solidFill>
                <a:srgbClr val="0B5394"/>
              </a:solidFill>
            </a:endParaRPr>
          </a:p>
          <a:p>
            <a:pPr marL="457200" lvl="0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900"/>
              <a:buChar char="•"/>
            </a:pPr>
            <a:r>
              <a:rPr lang="en-US" sz="1600">
                <a:solidFill>
                  <a:srgbClr val="0B5394"/>
                </a:solidFill>
              </a:rPr>
              <a:t>Tools/Resources</a:t>
            </a:r>
            <a:endParaRPr sz="1600">
              <a:solidFill>
                <a:srgbClr val="0B5394"/>
              </a:solidFill>
            </a:endParaRPr>
          </a:p>
          <a:p>
            <a:pPr marL="457200" lvl="0" indent="-30861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900"/>
              <a:buChar char="•"/>
            </a:pPr>
            <a:r>
              <a:rPr lang="en-US" sz="1600">
                <a:solidFill>
                  <a:srgbClr val="0B5394"/>
                </a:solidFill>
              </a:rPr>
              <a:t>Discussion</a:t>
            </a:r>
            <a:endParaRPr sz="1600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None/>
            </a:pPr>
            <a:endParaRPr sz="1600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None/>
            </a:pPr>
            <a:r>
              <a:rPr lang="en-US" sz="1600">
                <a:solidFill>
                  <a:srgbClr val="0B5394"/>
                </a:solidFill>
              </a:rPr>
              <a:t>The R2 BD team will be provide vendor support and vendor training.</a:t>
            </a:r>
            <a:endParaRPr sz="1600"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9"/>
          <p:cNvSpPr txBox="1">
            <a:spLocks noGrp="1"/>
          </p:cNvSpPr>
          <p:nvPr>
            <p:ph type="title"/>
          </p:nvPr>
        </p:nvSpPr>
        <p:spPr>
          <a:xfrm>
            <a:off x="457200" y="221550"/>
            <a:ext cx="8229600" cy="6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>
                <a:solidFill>
                  <a:srgbClr val="0B5394"/>
                </a:solidFill>
              </a:rPr>
              <a:t>New Vendor Orientation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260" name="Google Shape;260;p39"/>
          <p:cNvSpPr txBox="1">
            <a:spLocks noGrp="1"/>
          </p:cNvSpPr>
          <p:nvPr>
            <p:ph type="body" idx="1"/>
          </p:nvPr>
        </p:nvSpPr>
        <p:spPr>
          <a:xfrm>
            <a:off x="457200" y="539450"/>
            <a:ext cx="8229600" cy="4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None/>
            </a:pPr>
            <a:endParaRPr u="sng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None/>
            </a:pPr>
            <a:r>
              <a:rPr lang="en-US" u="sng">
                <a:solidFill>
                  <a:srgbClr val="0B5394"/>
                </a:solidFill>
              </a:rPr>
              <a:t>Other Topics Covered:</a:t>
            </a:r>
            <a:endParaRPr u="sng">
              <a:solidFill>
                <a:srgbClr val="0B5394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125"/>
              <a:buChar char="•"/>
            </a:pPr>
            <a:r>
              <a:rPr lang="en-US">
                <a:solidFill>
                  <a:srgbClr val="0B5394"/>
                </a:solidFill>
              </a:rPr>
              <a:t>Contract Sales Reporting</a:t>
            </a:r>
            <a:endParaRPr>
              <a:solidFill>
                <a:srgbClr val="0B5394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25"/>
              <a:buChar char="•"/>
            </a:pPr>
            <a:r>
              <a:rPr lang="en-US">
                <a:solidFill>
                  <a:srgbClr val="0B5394"/>
                </a:solidFill>
              </a:rPr>
              <a:t>Sales Criteria</a:t>
            </a:r>
            <a:endParaRPr>
              <a:solidFill>
                <a:srgbClr val="0B5394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25"/>
              <a:buChar char="•"/>
            </a:pPr>
            <a:r>
              <a:rPr lang="en-US">
                <a:solidFill>
                  <a:srgbClr val="0B5394"/>
                </a:solidFill>
              </a:rPr>
              <a:t>Compliance - such as Trade Agreements Act (TAA)</a:t>
            </a:r>
            <a:endParaRPr>
              <a:solidFill>
                <a:srgbClr val="0B5394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25"/>
              <a:buChar char="•"/>
            </a:pPr>
            <a:r>
              <a:rPr lang="en-US">
                <a:solidFill>
                  <a:srgbClr val="0B5394"/>
                </a:solidFill>
              </a:rPr>
              <a:t>MAS Buying Procedures</a:t>
            </a:r>
            <a:endParaRPr>
              <a:solidFill>
                <a:srgbClr val="0B5394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25"/>
              <a:buChar char="•"/>
            </a:pPr>
            <a:r>
              <a:rPr lang="en-US">
                <a:solidFill>
                  <a:srgbClr val="0B5394"/>
                </a:solidFill>
              </a:rPr>
              <a:t>Visibility to Customers</a:t>
            </a:r>
            <a:endParaRPr>
              <a:solidFill>
                <a:srgbClr val="0B5394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25"/>
              <a:buChar char="•"/>
            </a:pPr>
            <a:r>
              <a:rPr lang="en-US">
                <a:solidFill>
                  <a:srgbClr val="0B5394"/>
                </a:solidFill>
              </a:rPr>
              <a:t>Types of Contract Modifications</a:t>
            </a:r>
            <a:endParaRPr>
              <a:solidFill>
                <a:srgbClr val="0B5394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25"/>
              <a:buChar char="•"/>
            </a:pPr>
            <a:r>
              <a:rPr lang="en-US">
                <a:solidFill>
                  <a:srgbClr val="0B5394"/>
                </a:solidFill>
              </a:rPr>
              <a:t>Market Research</a:t>
            </a:r>
            <a:endParaRPr>
              <a:solidFill>
                <a:srgbClr val="0B5394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25"/>
              <a:buChar char="•"/>
            </a:pPr>
            <a:r>
              <a:rPr lang="en-US">
                <a:solidFill>
                  <a:srgbClr val="0B5394"/>
                </a:solidFill>
              </a:rPr>
              <a:t>GSA Customer Service Directors (CSDs)</a:t>
            </a:r>
            <a:endParaRPr>
              <a:solidFill>
                <a:srgbClr val="0B5394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25"/>
              <a:buChar char="•"/>
            </a:pPr>
            <a:r>
              <a:rPr lang="en-US">
                <a:solidFill>
                  <a:srgbClr val="0B5394"/>
                </a:solidFill>
              </a:rPr>
              <a:t>Contractor Teaming Arrangements</a:t>
            </a:r>
            <a:endParaRPr>
              <a:solidFill>
                <a:srgbClr val="0B5394"/>
              </a:solidFill>
            </a:endParaRPr>
          </a:p>
          <a:p>
            <a:pPr marL="457200" lvl="0" indent="-32575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125"/>
              <a:buChar char="•"/>
            </a:pPr>
            <a:r>
              <a:rPr lang="en-US">
                <a:solidFill>
                  <a:srgbClr val="0B5394"/>
                </a:solidFill>
              </a:rPr>
              <a:t>Additional Training and Resources/Points of Contact</a:t>
            </a:r>
            <a:endParaRPr>
              <a:solidFill>
                <a:srgbClr val="0B5394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0"/>
          <p:cNvSpPr txBox="1">
            <a:spLocks noGrp="1"/>
          </p:cNvSpPr>
          <p:nvPr>
            <p:ph type="title"/>
          </p:nvPr>
        </p:nvSpPr>
        <p:spPr>
          <a:xfrm>
            <a:off x="684213" y="13335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b="1">
                <a:solidFill>
                  <a:srgbClr val="0B5394"/>
                </a:solidFill>
              </a:rPr>
              <a:t>Information Sources</a:t>
            </a:r>
            <a:endParaRPr b="1">
              <a:solidFill>
                <a:srgbClr val="0B5394"/>
              </a:solidFill>
            </a:endParaRPr>
          </a:p>
        </p:txBody>
      </p:sp>
      <p:sp>
        <p:nvSpPr>
          <p:cNvPr id="267" name="Google Shape;267;p40"/>
          <p:cNvSpPr/>
          <p:nvPr/>
        </p:nvSpPr>
        <p:spPr>
          <a:xfrm>
            <a:off x="630425" y="642417"/>
            <a:ext cx="7772400" cy="41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000"/>
              <a:buFont typeface="Arial"/>
              <a:buNone/>
            </a:pPr>
            <a:endParaRPr sz="1600" b="1" i="0" u="sng" strike="noStrike" cap="none">
              <a:solidFill>
                <a:srgbClr val="0050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2000"/>
              <a:buFont typeface="Arial"/>
              <a:buNone/>
            </a:pPr>
            <a:endParaRPr sz="1600" b="1" i="0" u="sng" strike="noStrike" cap="none">
              <a:solidFill>
                <a:srgbClr val="00508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1600" b="1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https://www.gsa.gov/buying-selling/purchasing-programs/gsa-schedules</a:t>
            </a:r>
            <a:endParaRPr sz="1600" b="1" i="0" u="sng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Overview of GSA Schedules Program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1600" b="1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https://www.gsa.gov/buying-selling/purchasing-programs/gsa-schedules/gsa-schedule-offerings/mas-categories/office-management-category</a:t>
            </a:r>
            <a:endParaRPr sz="16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Office Management Category under Schedules Program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600" b="1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http://www.gsa.gov/os4</a:t>
            </a:r>
            <a:endParaRPr sz="16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Links to information on OS4 Program 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1600" b="1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http://www.gsa.gov/csd</a:t>
            </a:r>
            <a:endParaRPr sz="16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087"/>
              </a:buClr>
              <a:buSzPts val="1600"/>
              <a:buFont typeface="Arial"/>
              <a:buNone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Find your local GSA Customer Service Director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15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>
            <a:spLocks noGrp="1"/>
          </p:cNvSpPr>
          <p:nvPr>
            <p:ph type="title"/>
          </p:nvPr>
        </p:nvSpPr>
        <p:spPr>
          <a:xfrm>
            <a:off x="457200" y="307576"/>
            <a:ext cx="8229600" cy="1349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Calibri"/>
              <a:buNone/>
            </a:pPr>
            <a:r>
              <a:rPr lang="en-US" sz="3600" b="1">
                <a:solidFill>
                  <a:srgbClr val="0B5394"/>
                </a:solidFill>
              </a:rPr>
              <a:t>Thank You!</a:t>
            </a:r>
            <a:endParaRPr sz="3600" b="1">
              <a:solidFill>
                <a:srgbClr val="0B5394"/>
              </a:solidFill>
            </a:endParaRPr>
          </a:p>
        </p:txBody>
      </p:sp>
      <p:sp>
        <p:nvSpPr>
          <p:cNvPr id="274" name="Google Shape;274;p41"/>
          <p:cNvSpPr/>
          <p:nvPr/>
        </p:nvSpPr>
        <p:spPr>
          <a:xfrm>
            <a:off x="684213" y="1657350"/>
            <a:ext cx="7772400" cy="27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From the GSA OS4 Program Team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Feel free to contact us!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Arial"/>
              <a:buNone/>
            </a:pPr>
            <a:r>
              <a:rPr lang="en-US" sz="2000" b="1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FSSI.OfficeSupplies@GSA.GOV</a:t>
            </a:r>
            <a:endParaRPr sz="20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Maria Viscione</a:t>
            </a:r>
            <a:endParaRPr sz="20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maria.viscione@gsa.gov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5"/>
          <p:cNvSpPr txBox="1">
            <a:spLocks noGrp="1"/>
          </p:cNvSpPr>
          <p:nvPr>
            <p:ph type="title"/>
          </p:nvPr>
        </p:nvSpPr>
        <p:spPr>
          <a:xfrm>
            <a:off x="457200" y="3075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br>
              <a:rPr lang="en-US"/>
            </a:br>
            <a:r>
              <a:rPr lang="en-US">
                <a:solidFill>
                  <a:srgbClr val="0B5394"/>
                </a:solidFill>
              </a:rPr>
              <a:t>FSSI OS4 Overview</a:t>
            </a:r>
            <a:endParaRPr>
              <a:solidFill>
                <a:srgbClr val="0B5394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668792" y="1164827"/>
            <a:ext cx="8358300" cy="35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Federal Strategic Sourcing Initiative (FSSI) for Office Supplies Fourth Generation (OS4) - </a:t>
            </a:r>
            <a:r>
              <a:rPr lang="en-US" sz="18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A Best In Class (BIC) Program!</a:t>
            </a:r>
            <a:endParaRPr sz="1800" b="1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Program consists of 63 OS4 contracts to date (as of July 1</a:t>
            </a:r>
            <a:r>
              <a:rPr lang="en-US" sz="1800" b="0" i="0" u="none" strike="noStrike" cap="none" baseline="30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2023)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Enhanced Special Item Numbers (SINs)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SIN 339940OS4</a:t>
            </a: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: Enhanced SIN For Office Products &amp; Services / Office Supplies 4</a:t>
            </a:r>
            <a:r>
              <a:rPr lang="en-US" sz="1600" b="0" i="0" u="none" strike="noStrike" cap="none" baseline="30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Generation (OS4)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SIN 339940OVER</a:t>
            </a: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: Enhanced SIN For Overseas Office Products &amp; Service / Office Supplies 4</a:t>
            </a:r>
            <a:r>
              <a:rPr lang="en-US" sz="1600" b="0" i="0" u="none" strike="noStrike" cap="none" baseline="30000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Generation (OS4)</a:t>
            </a:r>
            <a:endParaRPr sz="16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All contracts are Multiple Award Schedule (MAS) contracts. They are awarded for a base period of five years and have three five year options. Total contract period, if all options are exercised, is twenty years.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p42" descr="HiRez4inchGSAStarMarkRGB.jpg&#10;&#10;GSA Star Mar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4952" y="1051560"/>
            <a:ext cx="3038302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75E5D5B-9191-B198-A95A-143E35E3FB1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8650" y="0"/>
            <a:ext cx="7886700" cy="993775"/>
          </a:xfrm>
          <a:prstGeom prst="rect">
            <a:avLst/>
          </a:prstGeom>
        </p:spPr>
        <p:txBody>
          <a:bodyPr anchor="b"/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GSA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457200" y="3075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br>
              <a:rPr lang="en-US"/>
            </a:br>
            <a:r>
              <a:rPr lang="en-US">
                <a:solidFill>
                  <a:srgbClr val="0B5394"/>
                </a:solidFill>
              </a:rPr>
              <a:t>FSSI OS4 Overview SIN 339940OS4 </a:t>
            </a:r>
            <a:br>
              <a:rPr lang="en-US">
                <a:solidFill>
                  <a:srgbClr val="0B5394"/>
                </a:solidFill>
              </a:rPr>
            </a:br>
            <a:r>
              <a:rPr lang="en-US">
                <a:solidFill>
                  <a:srgbClr val="0B5394"/>
                </a:solidFill>
              </a:rPr>
              <a:t>(On Consolidated MAS 99)</a:t>
            </a:r>
            <a:br>
              <a:rPr lang="en-US"/>
            </a:br>
            <a:endParaRPr/>
          </a:p>
        </p:txBody>
      </p:sp>
      <p:sp>
        <p:nvSpPr>
          <p:cNvPr id="89" name="Google Shape;89;p16"/>
          <p:cNvSpPr/>
          <p:nvPr/>
        </p:nvSpPr>
        <p:spPr>
          <a:xfrm>
            <a:off x="607373" y="1388676"/>
            <a:ext cx="7772400" cy="3214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Offerors may offer their entire commercial catalog, or may offer a select, limited line of office products.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This SIN also includes all commercially available services related to support office products.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Optional services include, but are not limited to: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Desktop Delivery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Secure Desktop Delivery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On-Site Stores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Walk-in Stores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457200" y="3075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br>
              <a:rPr lang="en-US"/>
            </a:br>
            <a:r>
              <a:rPr lang="en-US" b="1">
                <a:solidFill>
                  <a:srgbClr val="0B5394"/>
                </a:solidFill>
              </a:rPr>
              <a:t>FSSI OS4 Overview SIN 339940OVER</a:t>
            </a:r>
            <a:br>
              <a:rPr lang="en-US" b="1">
                <a:solidFill>
                  <a:srgbClr val="0B5394"/>
                </a:solidFill>
              </a:rPr>
            </a:br>
            <a:r>
              <a:rPr lang="en-US" b="1">
                <a:solidFill>
                  <a:srgbClr val="0B5394"/>
                </a:solidFill>
              </a:rPr>
              <a:t>(On consolidated MAS 99)</a:t>
            </a:r>
            <a:br>
              <a:rPr lang="en-US">
                <a:solidFill>
                  <a:srgbClr val="0B5394"/>
                </a:solidFill>
              </a:rPr>
            </a:br>
            <a:endParaRPr>
              <a:solidFill>
                <a:srgbClr val="0B5394"/>
              </a:solidFill>
            </a:endParaRPr>
          </a:p>
        </p:txBody>
      </p:sp>
      <p:sp>
        <p:nvSpPr>
          <p:cNvPr id="96" name="Google Shape;96;p17"/>
          <p:cNvSpPr/>
          <p:nvPr/>
        </p:nvSpPr>
        <p:spPr>
          <a:xfrm>
            <a:off x="685800" y="1500095"/>
            <a:ext cx="7772400" cy="3149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This SIN covers items for use only in overseas destinations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This SIN also includes all commercially available services related to the support office products.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Optional services include, but are not limited to: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Desktop Delivery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Secure Desktop Delivery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On-Site Stores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Walk-in Stores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>
            <a:spLocks noGrp="1"/>
          </p:cNvSpPr>
          <p:nvPr>
            <p:ph type="title"/>
          </p:nvPr>
        </p:nvSpPr>
        <p:spPr>
          <a:xfrm>
            <a:off x="457200" y="154900"/>
            <a:ext cx="8229600" cy="12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276542"/>
              <a:buFont typeface="Calibri"/>
              <a:buNone/>
            </a:pPr>
            <a:br>
              <a:rPr lang="en-US"/>
            </a:br>
            <a:r>
              <a:rPr lang="en-US">
                <a:solidFill>
                  <a:srgbClr val="0B5394"/>
                </a:solidFill>
              </a:rPr>
              <a:t>OS4 Solution</a:t>
            </a:r>
            <a:br>
              <a:rPr lang="en-US">
                <a:solidFill>
                  <a:srgbClr val="0B5394"/>
                </a:solidFill>
              </a:rPr>
            </a:br>
            <a:r>
              <a:rPr lang="en-US" sz="1800">
                <a:solidFill>
                  <a:srgbClr val="0B5394"/>
                </a:solidFill>
              </a:rPr>
              <a:t>OS4, the Office Supplies solution, has awarded 63 contracts! </a:t>
            </a:r>
            <a:br>
              <a:rPr lang="en-US" sz="1800">
                <a:solidFill>
                  <a:srgbClr val="0B5394"/>
                </a:solidFill>
              </a:rPr>
            </a:br>
            <a:r>
              <a:rPr lang="en-US" sz="1800">
                <a:solidFill>
                  <a:srgbClr val="0B5394"/>
                </a:solidFill>
              </a:rPr>
              <a:t>(as of July 1st 2023)</a:t>
            </a:r>
            <a:br>
              <a:rPr lang="en-US" sz="1800">
                <a:solidFill>
                  <a:srgbClr val="0B5394"/>
                </a:solidFill>
              </a:rPr>
            </a:br>
            <a:endParaRPr sz="1800">
              <a:solidFill>
                <a:srgbClr val="0B5394"/>
              </a:solidFill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584321" y="1667435"/>
            <a:ext cx="7772400" cy="316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This list is updated frequently. For the updated list of vendors on </a:t>
            </a:r>
            <a:r>
              <a:rPr lang="en-US" sz="18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SIN 339940OS4 </a:t>
            </a: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1800" b="1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SIN 339940OVER</a:t>
            </a: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, please see: 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Arial"/>
              <a:buNone/>
            </a:pPr>
            <a:r>
              <a:rPr lang="en-US" sz="1800" b="0" i="0" u="sng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https://www.gsaelibrary.gsa.gov/ElibMain/sinDetails.do?scheduleNumber=MAS&amp;specialItemNumber=339940OS4&amp;executeQuery=YES</a:t>
            </a:r>
            <a:endParaRPr sz="1800" b="0" i="0" u="none" strike="noStrike" cap="non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Major features: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Real time order status! – Find out where your order is in real time.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Convenience fees – No longer be limited by minimum orders – vendors will ship orders below minimum order amount for a nominal shipping fee.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>
            <a:spLocks noGrp="1"/>
          </p:cNvSpPr>
          <p:nvPr>
            <p:ph type="title"/>
          </p:nvPr>
        </p:nvSpPr>
        <p:spPr>
          <a:xfrm>
            <a:off x="826033" y="76200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br>
              <a:rPr lang="en-US">
                <a:solidFill>
                  <a:srgbClr val="0B5394"/>
                </a:solidFill>
              </a:rPr>
            </a:br>
            <a:r>
              <a:rPr lang="en-US">
                <a:solidFill>
                  <a:srgbClr val="0B5394"/>
                </a:solidFill>
              </a:rPr>
              <a:t>OS4 Features</a:t>
            </a:r>
            <a:endParaRPr>
              <a:solidFill>
                <a:srgbClr val="0B5394"/>
              </a:solidFill>
            </a:endParaRPr>
          </a:p>
        </p:txBody>
      </p:sp>
      <p:sp>
        <p:nvSpPr>
          <p:cNvPr id="110" name="Google Shape;110;p19"/>
          <p:cNvSpPr/>
          <p:nvPr/>
        </p:nvSpPr>
        <p:spPr>
          <a:xfrm>
            <a:off x="300011" y="578383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Improved pricing and savings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Enhanced vendor requirements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Capture data (data spending tracking capabilities)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Vendor accountability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Provide 4-day direct delivery (CONUS) and 7-day direct delivery (OCONUS)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Enable achievement of socio-economic goals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Support nation’s Small Businesses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Drive compliance with mandates, acts, orders (e.g., TAA, AbilityOne/ETS)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Conform with Agency business practices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Easy to use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Makes it easy to purchase green items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ts val="1600"/>
              <a:buFont typeface="Arial"/>
              <a:buChar char="•"/>
            </a:pPr>
            <a:r>
              <a:rPr lang="en-US" sz="1600" b="0" i="0" u="none" strike="noStrike" cap="non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Offers enhanced delivery options including next-day delivery, desktop delivery, and secure desktop delivery</a:t>
            </a:r>
            <a:endParaRPr sz="1800" b="0" i="0" u="none" strike="noStrike" cap="non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457200" y="3075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n-US" sz="2500" b="1">
                <a:solidFill>
                  <a:srgbClr val="0B5394"/>
                </a:solidFill>
              </a:rPr>
              <a:t>Value to the Customer</a:t>
            </a:r>
            <a:endParaRPr sz="2500" b="1">
              <a:solidFill>
                <a:srgbClr val="0B5394"/>
              </a:solidFill>
            </a:endParaRPr>
          </a:p>
        </p:txBody>
      </p:sp>
      <p:sp>
        <p:nvSpPr>
          <p:cNvPr id="117" name="Google Shape;117;p20"/>
          <p:cNvSpPr/>
          <p:nvPr/>
        </p:nvSpPr>
        <p:spPr>
          <a:xfrm>
            <a:off x="685800" y="1648351"/>
            <a:ext cx="7772400" cy="18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000"/>
              <a:buChar char="•"/>
            </a:pPr>
            <a:r>
              <a:rPr lang="en-US" sz="2000" i="0" u="none" strike="noStrike" cap="none">
                <a:solidFill>
                  <a:srgbClr val="0B5394"/>
                </a:solidFill>
              </a:rPr>
              <a:t>Continue to provide Government Savings under OS4</a:t>
            </a:r>
            <a:endParaRPr sz="1800" i="0" u="none" strike="noStrike" cap="none">
              <a:solidFill>
                <a:srgbClr val="0B539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Char char="•"/>
            </a:pPr>
            <a:r>
              <a:rPr lang="en-US" sz="2000" i="0" u="none" strike="noStrike" cap="none">
                <a:solidFill>
                  <a:srgbClr val="0B5394"/>
                </a:solidFill>
              </a:rPr>
              <a:t>Enable Agency Socio-economic Goals</a:t>
            </a:r>
            <a:endParaRPr sz="1800" i="0" u="none" strike="noStrike" cap="none">
              <a:solidFill>
                <a:srgbClr val="0B539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Char char="•"/>
            </a:pPr>
            <a:r>
              <a:rPr lang="en-US" sz="2000" i="0" u="none" strike="noStrike" cap="none">
                <a:solidFill>
                  <a:srgbClr val="0B5394"/>
                </a:solidFill>
              </a:rPr>
              <a:t>Meet all Procurement Regulations</a:t>
            </a:r>
            <a:endParaRPr sz="1800" i="0" u="none" strike="noStrike" cap="none">
              <a:solidFill>
                <a:srgbClr val="0B5394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5394"/>
              </a:buClr>
              <a:buSzPts val="2000"/>
              <a:buChar char="•"/>
            </a:pPr>
            <a:r>
              <a:rPr lang="en-US" sz="2000" i="0" u="none" strike="noStrike" cap="none">
                <a:solidFill>
                  <a:srgbClr val="0B5394"/>
                </a:solidFill>
              </a:rPr>
              <a:t>Government Savings</a:t>
            </a:r>
            <a:endParaRPr sz="1800" i="0" u="none" strike="noStrike" cap="none">
              <a:solidFill>
                <a:srgbClr val="0B5394"/>
              </a:solidFill>
            </a:endParaRPr>
          </a:p>
          <a:p>
            <a:pPr marL="8001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1"/>
          <p:cNvSpPr txBox="1">
            <a:spLocks noGrp="1"/>
          </p:cNvSpPr>
          <p:nvPr>
            <p:ph type="title"/>
          </p:nvPr>
        </p:nvSpPr>
        <p:spPr>
          <a:xfrm>
            <a:off x="457200" y="30757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Calibri"/>
              <a:buNone/>
            </a:pPr>
            <a:r>
              <a:rPr lang="en-US" sz="2500" b="1">
                <a:solidFill>
                  <a:srgbClr val="0B5394"/>
                </a:solidFill>
              </a:rPr>
              <a:t>Value to the Customer</a:t>
            </a:r>
            <a:endParaRPr sz="2500" b="1">
              <a:solidFill>
                <a:srgbClr val="0B5394"/>
              </a:solidFill>
            </a:endParaRPr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63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7200" u="sng">
                <a:solidFill>
                  <a:srgbClr val="0B5394"/>
                </a:solidFill>
              </a:rPr>
              <a:t>OS4 Figures since inception:</a:t>
            </a:r>
            <a:endParaRPr>
              <a:solidFill>
                <a:srgbClr val="0B5394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en-US" sz="6400" u="sng">
                <a:solidFill>
                  <a:srgbClr val="0B5394"/>
                </a:solidFill>
              </a:rPr>
              <a:t>OS4 FY19:</a:t>
            </a:r>
            <a:endParaRPr>
              <a:solidFill>
                <a:srgbClr val="0B5394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en-US" sz="6400">
                <a:solidFill>
                  <a:srgbClr val="0B5394"/>
                </a:solidFill>
              </a:rPr>
              <a:t>$23.6M sales</a:t>
            </a:r>
            <a:endParaRPr>
              <a:solidFill>
                <a:srgbClr val="0B5394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en-US" sz="6400">
                <a:solidFill>
                  <a:srgbClr val="0B5394"/>
                </a:solidFill>
              </a:rPr>
              <a:t>$5.2M cost avoidance</a:t>
            </a:r>
            <a:endParaRPr>
              <a:solidFill>
                <a:srgbClr val="0B5394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en-US" sz="6400" u="sng">
                <a:solidFill>
                  <a:srgbClr val="0B5394"/>
                </a:solidFill>
              </a:rPr>
              <a:t>OS4 FY20: </a:t>
            </a:r>
            <a:endParaRPr>
              <a:solidFill>
                <a:srgbClr val="0B5394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en-US" sz="6400">
                <a:solidFill>
                  <a:srgbClr val="0B5394"/>
                </a:solidFill>
              </a:rPr>
              <a:t>$92.7M sales</a:t>
            </a:r>
            <a:endParaRPr>
              <a:solidFill>
                <a:srgbClr val="0B5394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en-US" sz="6400">
                <a:solidFill>
                  <a:srgbClr val="0B5394"/>
                </a:solidFill>
              </a:rPr>
              <a:t>$26.3M cost avoidance</a:t>
            </a:r>
            <a:endParaRPr>
              <a:solidFill>
                <a:srgbClr val="0B5394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en-US" sz="6400" u="sng">
                <a:solidFill>
                  <a:srgbClr val="0B5394"/>
                </a:solidFill>
              </a:rPr>
              <a:t>OS4 FY21:</a:t>
            </a:r>
            <a:endParaRPr>
              <a:solidFill>
                <a:srgbClr val="0B5394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en-US" sz="6400">
                <a:solidFill>
                  <a:srgbClr val="0B5394"/>
                </a:solidFill>
              </a:rPr>
              <a:t>$155.2M sales</a:t>
            </a:r>
            <a:endParaRPr>
              <a:solidFill>
                <a:srgbClr val="0B5394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en-US" sz="6400">
                <a:solidFill>
                  <a:srgbClr val="0B5394"/>
                </a:solidFill>
              </a:rPr>
              <a:t>$60.9M cost avoidance</a:t>
            </a:r>
            <a:endParaRPr>
              <a:solidFill>
                <a:srgbClr val="0B5394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en-US" sz="6400" u="sng">
                <a:solidFill>
                  <a:srgbClr val="0B5394"/>
                </a:solidFill>
              </a:rPr>
              <a:t>   OS4 FY22:</a:t>
            </a:r>
            <a:endParaRPr>
              <a:solidFill>
                <a:srgbClr val="0B5394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B5394"/>
              </a:buClr>
              <a:buSzPct val="100000"/>
              <a:buFont typeface="Arial"/>
              <a:buChar char="•"/>
            </a:pPr>
            <a:r>
              <a:rPr lang="en-US" sz="6400">
                <a:solidFill>
                  <a:srgbClr val="0B5394"/>
                </a:solidFill>
              </a:rPr>
              <a:t>$157.3M sales</a:t>
            </a:r>
            <a:endParaRPr>
              <a:solidFill>
                <a:srgbClr val="0B5394"/>
              </a:solidFill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6400">
                <a:solidFill>
                  <a:srgbClr val="0B5394"/>
                </a:solidFill>
              </a:rPr>
              <a:t>$96.2M cost avoidance</a:t>
            </a:r>
            <a:br>
              <a:rPr lang="en-US"/>
            </a:b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1321</Words>
  <Application>Microsoft Office PowerPoint</Application>
  <PresentationFormat>On-screen Show (16:9)</PresentationFormat>
  <Paragraphs>197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Blank Presentation</vt:lpstr>
      <vt:lpstr>OS4 Purchasing Channel Maria Viscione R2 MAS Branch Chief Program Manager, OS4 FSSI, BIC</vt:lpstr>
      <vt:lpstr>Agenda</vt:lpstr>
      <vt:lpstr> FSSI OS4 Overview </vt:lpstr>
      <vt:lpstr> FSSI OS4 Overview SIN 339940OS4  (On Consolidated MAS 99) </vt:lpstr>
      <vt:lpstr> FSSI OS4 Overview SIN 339940OVER (On consolidated MAS 99) </vt:lpstr>
      <vt:lpstr> OS4 Solution OS4, the Office Supplies solution, has awarded 63 contracts!  (as of July 1st 2023) </vt:lpstr>
      <vt:lpstr> OS4 Features</vt:lpstr>
      <vt:lpstr>Value to the Customer</vt:lpstr>
      <vt:lpstr>Value to the Customer</vt:lpstr>
      <vt:lpstr>OS4 Sales FY23 through 5/31/23</vt:lpstr>
      <vt:lpstr>How to Submit an Offer for OS4</vt:lpstr>
      <vt:lpstr>How to Submit an Offer for OS4</vt:lpstr>
      <vt:lpstr>How to Submit an Offer for OS4</vt:lpstr>
      <vt:lpstr>GSA eLibrary</vt:lpstr>
      <vt:lpstr>Within GSA eLibrary</vt:lpstr>
      <vt:lpstr>SINs Under Category</vt:lpstr>
      <vt:lpstr>GSA eBuy </vt:lpstr>
      <vt:lpstr>eBuy Login </vt:lpstr>
      <vt:lpstr>eBuy Login</vt:lpstr>
      <vt:lpstr>eBuy Search </vt:lpstr>
      <vt:lpstr>eBuy Search  </vt:lpstr>
      <vt:lpstr>GSA Advantage!® Online</vt:lpstr>
      <vt:lpstr>Customers Can Access the FSSI Office Supply Items</vt:lpstr>
      <vt:lpstr>FSSI Office Supplies (OS4)</vt:lpstr>
      <vt:lpstr>BLUE “FSSI” Icon!!</vt:lpstr>
      <vt:lpstr>New Vendor Orientation</vt:lpstr>
      <vt:lpstr>New Vendor Orientation</vt:lpstr>
      <vt:lpstr>Information Sources</vt:lpstr>
      <vt:lpstr>Thank You!</vt:lpstr>
      <vt:lpstr>GSA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OS4 Purchasing Channel Maria Viscione R2 MAS Branch Chief Program Manager, OS4 FSSI, BIC</dc:title>
  <dc:creator>YolandaGJohnson</dc:creator>
  <cp:lastModifiedBy>YolandaGJohnson</cp:lastModifiedBy>
  <cp:revision>1</cp:revision>
  <dcterms:modified xsi:type="dcterms:W3CDTF">2023-08-15T15:45:52Z</dcterms:modified>
</cp:coreProperties>
</file>