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6858000" cy="12192000"/>
  <p:embeddedFontLst>
    <p:embeddedFont>
      <p:font typeface="Mate"/>
      <p:regular r:id="rId36"/>
      <p: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  <p:embeddedFont>
      <p:font typeface="Merriweather"/>
      <p:regular r:id="rId46"/>
      <p:bold r:id="rId47"/>
      <p:italic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54" roundtripDataSignature="AMtx7mj1mN6VKczFuOHla3s/Zp1H6gbX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F4EDF0-92AA-4F0E-92A2-3E147D22D053}">
  <a:tblStyle styleId="{EDF4EDF0-92AA-4F0E-92A2-3E147D22D0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88E4DE7F-A430-4B73-A7AA-9A9773D8253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43A78B1-71A8-4837-AF57-4ADD17BA823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HelveticaNeue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Merriweather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Merriweather-italic.fntdata"/><Relationship Id="rId47" Type="http://schemas.openxmlformats.org/officeDocument/2006/relationships/font" Target="fonts/Merriweather-bold.fntdata"/><Relationship Id="rId49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font" Target="fonts/Mate-italic.fntdata"/><Relationship Id="rId36" Type="http://schemas.openxmlformats.org/officeDocument/2006/relationships/font" Target="fonts/Mate-regular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54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414" y="0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bb482b017_0_71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ebb482b017_0_71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** MAKE COPY TO EDIT**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bc2562c1a_0_70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ebc2562c1a_0_70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ebc2562c1a_0_70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bc2562c1a_0_81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ebc2562c1a_0_81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The RFO reinforces that it is the</a:t>
            </a:r>
            <a:r>
              <a:rPr b="1"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Government’s policy to provide maximum practicable opportunities in its acquisitions</a:t>
            </a:r>
            <a:r>
              <a:rPr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to small business</a:t>
            </a:r>
            <a:r>
              <a:rPr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b="1"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6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8(a) participants, and other small business socioeconomic categories (i.e. veteran-owned small business, service-disabled veteran-owned small business, HUBZone small business, small disadvantaged business, and women-owned small business concerns).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ebc2562c1a_0_81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bc2562c1a_0_371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ebc2562c1a_0_371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must set aside contracts valued at more than the micro-purchase threshold for small businesses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 certain circumstances which are: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there is a reasonable expectation of obtaining offers from two or more responsible small business concerns; and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 That are competitive in terms of fair market prices, quality, and delivery.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contracting officer must document the reason when a contract is not set aside for small business as required</a:t>
            </a:r>
            <a:endParaRPr sz="14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ebc2562c1a_0_371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ebc2562c1a_0_790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ebc2562c1a_0_790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Socio economic set-asides are retained in the RFO.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may set aside or sole source contracts under the HUBZone Program. See 19.105.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may set aside or sole source contracts under the SDVOSB Program. See 19.106.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may set aside or sole source contracts under the WOSB Program. See 19.107.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may set aside or sole source contracts under the 8(a) Program. See 19.108.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may set aside task orders or delivery orders. See 19.111-2.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must require a small business subcontracting plan in certain acquisitions. See 19.109 and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19.302-1.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must use a HUBZone price evaluation preference in full and open competitions. See 19.110.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Contracting officers may use reserves on multiple-award contracts for any of the small business concerns identified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8" name="Google Shape;308;g3ebc2562c1a_0_790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bba147869_0_0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ebba147869_0_0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Revolutionary FAR Overhaul (RFO)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Small business concerns shall be afforded an equitable opportunity to compete for all contracts that they can perform to the extent consistent with the Government’s interest.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9" name="Google Shape;339;g3ebba147869_0_0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ebc2562c1a_0_62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3ebc2562c1a_0_62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Revolutionary FAR Overhaul (RFO)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Small business concerns shall be afforded an equitable opportunity to compete for all contracts that they can perform to the extent consistent with the Government’s interest.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8" name="Google Shape;348;g3ebc2562c1a_0_62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ebc2562c1a_0_0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3ebc2562c1a_0_0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Revolutionary FAR Overhaul (RFO)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Small business concerns shall be afforded an equitable opportunity to compete for all contracts that they can perform to the extent consistent with the Government’s interest.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7" name="Google Shape;357;g3ebc2562c1a_0_0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bc2562c1a_0_7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3ebc2562c1a_0_7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3ebc2562c1a_0_7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11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eb8a86efdc_0_259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eb8a86efdc_0_259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Today we want to get your feedback on the Forecast of Contracting Opportunities Tool.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tool provides early visibility into upcoming federal contracting opportunities before they are posted for solicitation. The goal is to help small businesses plan ahead and target the right work.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tool brings forecast information from multiple agencies into one place and is available at acquisitiongateway.gov/forecast.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want to hear whether you use the tool, how you use it, and how it can be improved.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eb8a86efdc_0_259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bb482b017_0_637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ebb482b017_0_637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ebc2562c1a_0_48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ebc2562c1a_0_48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g3ebc2562c1a_0_48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-825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0:notes"/>
          <p:cNvSpPr txBox="1"/>
          <p:nvPr>
            <p:ph idx="12" type="sldNum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eb8a86efdc_0_270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3eb8a86efdc_0_270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Alliant 2 - </a:t>
            </a:r>
            <a:r>
              <a:rPr lang="en-US" sz="1500">
                <a:solidFill>
                  <a:srgbClr val="1B1B1B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offers </a:t>
            </a:r>
            <a:r>
              <a:rPr b="1" lang="en-US" sz="1500">
                <a:solidFill>
                  <a:srgbClr val="1B1B1B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worldwide coverage</a:t>
            </a:r>
            <a:r>
              <a:rPr lang="en-US" sz="1500">
                <a:solidFill>
                  <a:srgbClr val="1B1B1B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b="1" lang="en-US" sz="1500">
                <a:solidFill>
                  <a:srgbClr val="1B1B1B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full range of comprehensive IT services-based solutions </a:t>
            </a:r>
            <a:r>
              <a:rPr lang="en-US" sz="1500">
                <a:solidFill>
                  <a:srgbClr val="1B1B1B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 standard and non-standard IT labor categories including artificial intelligence, distributed ledger technology, robotic process automation, and other emerging technologies.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Alliant 3 - GSA’s next-generation governmentwide acquisition contract (GWAC) for IT services. Learn how Alliant 3 expands flexibility for agencies and supports emerging technologies such as Artificial Intelligence, Blockchain, and Robotic Process Automation.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Polaris is a small business governmentwide acquisition contract for acquiring customized information technology services and IT services-based solutions. Polaris has four unique set aside pools: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Small Business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Women-Owned Small Business (task orders may be issued)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HUBZone Business (task orders may be issued)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Service-Disabled Veteran-Owned Small Business (task orders may be issued)</a:t>
            </a:r>
            <a:endParaRPr sz="1500">
              <a:solidFill>
                <a:srgbClr val="1B1B1B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OASIS+ GSA launched OASIS+ Phase II, a major expansion of our next-generation government-wide contract program. This new phase ensures the program's compliance with Executive Order 14240, "Eliminating Waste and Saving Taxpayer Dollars by Consolidating Procurement," dated March 20, 2025.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Phase II will introduce </a:t>
            </a:r>
            <a:r>
              <a:rPr b="1"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five </a:t>
            </a: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service domains across all six OASIS+ solicitations for a total of </a:t>
            </a:r>
            <a:r>
              <a:rPr b="1"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13 domains</a:t>
            </a: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combined.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5" name="Google Shape;435;g3eb8a86efdc_0_270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32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32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ebc2562c1a_0_1241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3ebc2562c1a_0_1241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3ebc2562c1a_0_1241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33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33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36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36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ebb482b017_0_485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3ebb482b017_0_485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ebb482b017_0_212:notes"/>
          <p:cNvSpPr/>
          <p:nvPr>
            <p:ph idx="2" type="sldImg"/>
          </p:nvPr>
        </p:nvSpPr>
        <p:spPr>
          <a:xfrm>
            <a:off x="381300" y="914400"/>
            <a:ext cx="6096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ebb482b017_0_212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B1B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Office of Small Business (OSB), was established by the Small Business Act. </a:t>
            </a:r>
            <a:endParaRPr sz="1500">
              <a:solidFill>
                <a:srgbClr val="1B1B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B1B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500">
              <a:solidFill>
                <a:srgbClr val="1B1B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B1B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OSB is responsible for administering, implementing, and coordinating our small business programs. OSB provides guidance and advice, as appropriate, to contracting activities and serves as a liaison between the small business community and contracting activities.</a:t>
            </a:r>
            <a:endParaRPr sz="1500">
              <a:solidFill>
                <a:srgbClr val="1B1B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ebc2562c1a_0_28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ebc2562c1a_0_28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FY 25 &amp; FY26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top 10 agencies account for approximately 96.9%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obligations among the top 25 agencies.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GSA ranks 11th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with approximately </a:t>
            </a: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$38.0 billion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obligations, representing about </a:t>
            </a: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0.5%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the top 25 total.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ebc2562c1a_0_28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ebc2562c1a_0_38:notes"/>
          <p:cNvSpPr/>
          <p:nvPr>
            <p:ph idx="2" type="sldImg"/>
          </p:nvPr>
        </p:nvSpPr>
        <p:spPr>
          <a:xfrm>
            <a:off x="-635000" y="914400"/>
            <a:ext cx="8128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ebc2562c1a_0_38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top 25 agencies account for approximately $8.413 trillion in obligations. The largest obligations are concentrated in HHS and SSA, which together account for more than 70% of the total. GSA appears just outside the top 10, ranking 11th with $38.0 billion in obligations.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top 10 agencies account for approximately 96.9%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obligations among the top 25 agencies.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GSA ranks 11th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with approximately </a:t>
            </a: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$38.0 billion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obligations, representing about </a:t>
            </a:r>
            <a:r>
              <a:rPr b="1"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0.5%</a:t>
            </a:r>
            <a:r>
              <a:rPr lang="en-US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the top 25 total.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ebc2562c1a_0_38:notes"/>
          <p:cNvSpPr txBox="1"/>
          <p:nvPr>
            <p:ph idx="12" type="sldNum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ebb482b017_0_645"/>
          <p:cNvSpPr txBox="1"/>
          <p:nvPr>
            <p:ph type="ctrTitle"/>
          </p:nvPr>
        </p:nvSpPr>
        <p:spPr>
          <a:xfrm>
            <a:off x="586041" y="1562967"/>
            <a:ext cx="80229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71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4" name="Google Shape;14;g3ebb482b017_0_645"/>
          <p:cNvSpPr txBox="1"/>
          <p:nvPr>
            <p:ph idx="1" type="subTitle"/>
          </p:nvPr>
        </p:nvSpPr>
        <p:spPr>
          <a:xfrm>
            <a:off x="586034" y="4349033"/>
            <a:ext cx="8022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g3ebb482b017_0_645"/>
          <p:cNvSpPr/>
          <p:nvPr/>
        </p:nvSpPr>
        <p:spPr>
          <a:xfrm>
            <a:off x="12700" y="0"/>
            <a:ext cx="12192000" cy="137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16;g3ebb482b017_0_645" title="GSA Star Mark 250 2026 Logo STARMARK SIGNATURE_300dpi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5667" y="266746"/>
            <a:ext cx="2920216" cy="8519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3ebb482b017_0_645"/>
          <p:cNvSpPr/>
          <p:nvPr/>
        </p:nvSpPr>
        <p:spPr>
          <a:xfrm>
            <a:off x="6096000" y="6445700"/>
            <a:ext cx="6096000" cy="4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3ebb482b017_0_645"/>
          <p:cNvSpPr/>
          <p:nvPr/>
        </p:nvSpPr>
        <p:spPr>
          <a:xfrm>
            <a:off x="67" y="6445700"/>
            <a:ext cx="6096000" cy="4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3ebb482b017_0_645" title="FAST 2026 Full Colo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967" y="1680982"/>
            <a:ext cx="3496033" cy="349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SA Starmark End Slide">
  <p:cSld name="BLANK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bb482b017_0_700"/>
          <p:cNvSpPr/>
          <p:nvPr/>
        </p:nvSpPr>
        <p:spPr>
          <a:xfrm>
            <a:off x="0" y="13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.S. General Services Administration Logo" id="69" name="Google Shape;69;g3ebb482b017_0_700" title="250 Signature.png"/>
          <p:cNvPicPr preferRelativeResize="0"/>
          <p:nvPr/>
        </p:nvPicPr>
        <p:blipFill rotWithShape="1">
          <a:blip r:embed="rId2">
            <a:alphaModFix/>
          </a:blip>
          <a:srcRect b="0" l="661" r="661" t="0"/>
          <a:stretch/>
        </p:blipFill>
        <p:spPr>
          <a:xfrm>
            <a:off x="5351401" y="2646633"/>
            <a:ext cx="1651833" cy="14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r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제목 슬라이드">
  <p:cSld name="10_제목 슬라이드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>
            <p:ph idx="2" type="pic"/>
          </p:nvPr>
        </p:nvSpPr>
        <p:spPr>
          <a:xfrm>
            <a:off x="0" y="1"/>
            <a:ext cx="12192000" cy="4190999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ebb482b017_0_653"/>
          <p:cNvSpPr txBox="1"/>
          <p:nvPr>
            <p:ph type="title"/>
          </p:nvPr>
        </p:nvSpPr>
        <p:spPr>
          <a:xfrm>
            <a:off x="3946967" y="2451433"/>
            <a:ext cx="7294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g3ebb482b017_0_653"/>
          <p:cNvSpPr txBox="1"/>
          <p:nvPr>
            <p:ph idx="1" type="subTitle"/>
          </p:nvPr>
        </p:nvSpPr>
        <p:spPr>
          <a:xfrm>
            <a:off x="5291033" y="4060500"/>
            <a:ext cx="59499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g3ebb482b017_0_653"/>
          <p:cNvSpPr/>
          <p:nvPr/>
        </p:nvSpPr>
        <p:spPr>
          <a:xfrm flipH="1" rot="10800000">
            <a:off x="151100" y="3428900"/>
            <a:ext cx="1621500" cy="212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3ebb482b017_0_653"/>
          <p:cNvSpPr/>
          <p:nvPr/>
        </p:nvSpPr>
        <p:spPr>
          <a:xfrm flipH="1" rot="10800000">
            <a:off x="1772700" y="100"/>
            <a:ext cx="16215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3ebb482b017_0_653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613170"/>
            <a:ext cx="858435" cy="8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3ebb482b017_0_653"/>
          <p:cNvSpPr txBox="1"/>
          <p:nvPr/>
        </p:nvSpPr>
        <p:spPr>
          <a:xfrm>
            <a:off x="112966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4" name="Google Shape;134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Speaker">
  <p:cSld name="CUSTOM_13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ebb482b017_0_685"/>
          <p:cNvSpPr txBox="1"/>
          <p:nvPr>
            <p:ph idx="1" type="subTitle"/>
          </p:nvPr>
        </p:nvSpPr>
        <p:spPr>
          <a:xfrm>
            <a:off x="4588200" y="4076267"/>
            <a:ext cx="30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g3ebb482b017_0_685"/>
          <p:cNvSpPr/>
          <p:nvPr/>
        </p:nvSpPr>
        <p:spPr>
          <a:xfrm rot="5400000">
            <a:off x="-2841850" y="2841750"/>
            <a:ext cx="6096000" cy="4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g3ebb482b017_0_685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613170"/>
            <a:ext cx="858435" cy="85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ebb482b017_0_696"/>
          <p:cNvSpPr txBox="1"/>
          <p:nvPr>
            <p:ph type="title"/>
          </p:nvPr>
        </p:nvSpPr>
        <p:spPr>
          <a:xfrm>
            <a:off x="950967" y="593367"/>
            <a:ext cx="51453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" name="Google Shape;33;g3ebb482b017_0_696"/>
          <p:cNvSpPr/>
          <p:nvPr/>
        </p:nvSpPr>
        <p:spPr>
          <a:xfrm>
            <a:off x="8948800" y="3428800"/>
            <a:ext cx="16215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3ebb482b017_0_696"/>
          <p:cNvSpPr/>
          <p:nvPr/>
        </p:nvSpPr>
        <p:spPr>
          <a:xfrm>
            <a:off x="10570400" y="0"/>
            <a:ext cx="1621500" cy="3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ebb482b017_0_660"/>
          <p:cNvSpPr txBox="1"/>
          <p:nvPr>
            <p:ph idx="1" type="body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Char char="●"/>
              <a:defRPr sz="1600"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Barlow"/>
              <a:buChar char="○"/>
              <a:defRPr sz="1600"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Barlow"/>
              <a:buChar char="■"/>
              <a:defRPr/>
            </a:lvl9pPr>
          </a:lstStyle>
          <a:p/>
        </p:txBody>
      </p:sp>
      <p:sp>
        <p:nvSpPr>
          <p:cNvPr id="37" name="Google Shape;37;g3ebb482b017_0_660"/>
          <p:cNvSpPr txBox="1"/>
          <p:nvPr>
            <p:ph type="title"/>
          </p:nvPr>
        </p:nvSpPr>
        <p:spPr>
          <a:xfrm>
            <a:off x="950967" y="512064"/>
            <a:ext cx="1029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8" name="Google Shape;38;g3ebb482b017_0_660"/>
          <p:cNvSpPr/>
          <p:nvPr/>
        </p:nvSpPr>
        <p:spPr>
          <a:xfrm rot="5400000">
            <a:off x="-2841850" y="3603850"/>
            <a:ext cx="6096000" cy="4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g3ebb482b017_0_660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613170"/>
            <a:ext cx="858435" cy="8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ebb482b017_0_660"/>
          <p:cNvSpPr txBox="1"/>
          <p:nvPr/>
        </p:nvSpPr>
        <p:spPr>
          <a:xfrm>
            <a:off x="112966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ebb482b017_0_666"/>
          <p:cNvSpPr txBox="1"/>
          <p:nvPr>
            <p:ph type="title"/>
          </p:nvPr>
        </p:nvSpPr>
        <p:spPr>
          <a:xfrm>
            <a:off x="950967" y="512064"/>
            <a:ext cx="1029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3" name="Google Shape;43;g3ebb482b017_0_666"/>
          <p:cNvSpPr txBox="1"/>
          <p:nvPr>
            <p:ph idx="1" type="body"/>
          </p:nvPr>
        </p:nvSpPr>
        <p:spPr>
          <a:xfrm>
            <a:off x="950967" y="2664967"/>
            <a:ext cx="47469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600"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■"/>
              <a:defRPr sz="1600"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600"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○"/>
              <a:defRPr sz="1600"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■"/>
              <a:defRPr sz="1600"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600"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○"/>
              <a:defRPr sz="1600"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rgbClr val="000043"/>
              </a:buClr>
              <a:buSzPts val="1900"/>
              <a:buFont typeface="Quicksand Medium"/>
              <a:buChar char="■"/>
              <a:defRPr sz="1600"/>
            </a:lvl9pPr>
          </a:lstStyle>
          <a:p/>
        </p:txBody>
      </p:sp>
      <p:sp>
        <p:nvSpPr>
          <p:cNvPr id="44" name="Google Shape;44;g3ebb482b017_0_666"/>
          <p:cNvSpPr txBox="1"/>
          <p:nvPr>
            <p:ph idx="2" type="subTitle"/>
          </p:nvPr>
        </p:nvSpPr>
        <p:spPr>
          <a:xfrm>
            <a:off x="950967" y="1552500"/>
            <a:ext cx="474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45" name="Google Shape;45;g3ebb482b017_0_666"/>
          <p:cNvSpPr/>
          <p:nvPr/>
        </p:nvSpPr>
        <p:spPr>
          <a:xfrm rot="5400000">
            <a:off x="-2841850" y="3603850"/>
            <a:ext cx="6096000" cy="4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3ebb482b017_0_666"/>
          <p:cNvSpPr txBox="1"/>
          <p:nvPr>
            <p:ph idx="3" type="body"/>
          </p:nvPr>
        </p:nvSpPr>
        <p:spPr>
          <a:xfrm>
            <a:off x="6365267" y="2664967"/>
            <a:ext cx="47469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600"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■"/>
              <a:defRPr sz="1600"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600"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○"/>
              <a:defRPr sz="1600"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■"/>
              <a:defRPr sz="1600"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●"/>
              <a:defRPr sz="1600"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43"/>
              </a:buClr>
              <a:buSzPts val="1900"/>
              <a:buFont typeface="Quicksand Medium"/>
              <a:buChar char="○"/>
              <a:defRPr sz="1600"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rgbClr val="000043"/>
              </a:buClr>
              <a:buSzPts val="1900"/>
              <a:buFont typeface="Quicksand Medium"/>
              <a:buChar char="■"/>
              <a:defRPr sz="1600"/>
            </a:lvl9pPr>
          </a:lstStyle>
          <a:p/>
        </p:txBody>
      </p:sp>
      <p:sp>
        <p:nvSpPr>
          <p:cNvPr id="47" name="Google Shape;47;g3ebb482b017_0_666"/>
          <p:cNvSpPr txBox="1"/>
          <p:nvPr>
            <p:ph idx="4" type="subTitle"/>
          </p:nvPr>
        </p:nvSpPr>
        <p:spPr>
          <a:xfrm>
            <a:off x="6365267" y="1552500"/>
            <a:ext cx="474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pic>
        <p:nvPicPr>
          <p:cNvPr id="48" name="Google Shape;48;g3ebb482b017_0_666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613170"/>
            <a:ext cx="858435" cy="8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3ebb482b017_0_666"/>
          <p:cNvSpPr txBox="1"/>
          <p:nvPr/>
        </p:nvSpPr>
        <p:spPr>
          <a:xfrm>
            <a:off x="112966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bb482b017_0_675"/>
          <p:cNvSpPr/>
          <p:nvPr/>
        </p:nvSpPr>
        <p:spPr>
          <a:xfrm>
            <a:off x="6096000" y="6445700"/>
            <a:ext cx="6096000" cy="4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3ebb482b017_0_675"/>
          <p:cNvSpPr/>
          <p:nvPr/>
        </p:nvSpPr>
        <p:spPr>
          <a:xfrm>
            <a:off x="67" y="6445700"/>
            <a:ext cx="6096000" cy="4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3ebb482b017_0_675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551013"/>
            <a:ext cx="858435" cy="8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ebb482b017_0_675"/>
          <p:cNvSpPr txBox="1"/>
          <p:nvPr/>
        </p:nvSpPr>
        <p:spPr>
          <a:xfrm>
            <a:off x="112966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bb482b017_0_680"/>
          <p:cNvSpPr txBox="1"/>
          <p:nvPr>
            <p:ph idx="1" type="subTitle"/>
          </p:nvPr>
        </p:nvSpPr>
        <p:spPr>
          <a:xfrm>
            <a:off x="1938967" y="4086633"/>
            <a:ext cx="30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7" name="Google Shape;57;g3ebb482b017_0_680"/>
          <p:cNvSpPr txBox="1"/>
          <p:nvPr>
            <p:ph idx="2" type="subTitle"/>
          </p:nvPr>
        </p:nvSpPr>
        <p:spPr>
          <a:xfrm>
            <a:off x="7237167" y="4086633"/>
            <a:ext cx="301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g3ebb482b017_0_680"/>
          <p:cNvSpPr/>
          <p:nvPr/>
        </p:nvSpPr>
        <p:spPr>
          <a:xfrm rot="5400000">
            <a:off x="-2841850" y="2841750"/>
            <a:ext cx="6096000" cy="4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3ebb482b017_0_680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613170"/>
            <a:ext cx="858435" cy="85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0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bb482b017_0_689"/>
          <p:cNvSpPr/>
          <p:nvPr/>
        </p:nvSpPr>
        <p:spPr>
          <a:xfrm flipH="1" rot="10800000">
            <a:off x="0" y="100"/>
            <a:ext cx="1129200" cy="3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3ebb482b017_0_689"/>
          <p:cNvSpPr/>
          <p:nvPr/>
        </p:nvSpPr>
        <p:spPr>
          <a:xfrm flipH="1" rot="10800000">
            <a:off x="0" y="3429100"/>
            <a:ext cx="11283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ebb482b017_0_689"/>
          <p:cNvSpPr txBox="1"/>
          <p:nvPr>
            <p:ph idx="1" type="body"/>
          </p:nvPr>
        </p:nvSpPr>
        <p:spPr>
          <a:xfrm>
            <a:off x="3967700" y="1629765"/>
            <a:ext cx="7314000" cy="4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Char char="●"/>
              <a:defRPr sz="1600"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Barlow"/>
              <a:buChar char="○"/>
              <a:defRPr sz="1600"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Barlow"/>
              <a:buChar char="■"/>
              <a:defRPr/>
            </a:lvl9pPr>
          </a:lstStyle>
          <a:p/>
        </p:txBody>
      </p:sp>
      <p:sp>
        <p:nvSpPr>
          <p:cNvPr id="64" name="Google Shape;64;g3ebb482b017_0_689"/>
          <p:cNvSpPr txBox="1"/>
          <p:nvPr>
            <p:ph type="title"/>
          </p:nvPr>
        </p:nvSpPr>
        <p:spPr>
          <a:xfrm>
            <a:off x="3967700" y="512067"/>
            <a:ext cx="7314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65" name="Google Shape;65;g3ebb482b017_0_689" title="FAST 2026 Blue.png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1333567" y="5613170"/>
            <a:ext cx="858435" cy="8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ebb482b017_0_689"/>
          <p:cNvSpPr txBox="1"/>
          <p:nvPr/>
        </p:nvSpPr>
        <p:spPr>
          <a:xfrm>
            <a:off x="11296610" y="63700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ebb482b017_0_6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"/>
              <a:buNone/>
              <a:defRPr b="1" i="0" sz="3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g3ebb482b017_0_64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28.png"/><Relationship Id="rId7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://www.sba.gov/federal-contracting/contracting-guide/size-standards" TargetMode="External"/><Relationship Id="rId5" Type="http://schemas.openxmlformats.org/officeDocument/2006/relationships/hyperlink" Target="http://www.sam.gov/" TargetMode="External"/><Relationship Id="rId6" Type="http://schemas.openxmlformats.org/officeDocument/2006/relationships/hyperlink" Target="http://www.gsa.gov/entityid" TargetMode="External"/><Relationship Id="rId7" Type="http://schemas.openxmlformats.org/officeDocument/2006/relationships/hyperlink" Target="http://www.sba.gov/federal-contracting/contracting-assistance-programs" TargetMode="External"/><Relationship Id="rId8" Type="http://schemas.openxmlformats.org/officeDocument/2006/relationships/hyperlink" Target="http://www.census.gov/naic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hyperlink" Target="https://acquisitiongateway.gov/forecast" TargetMode="External"/><Relationship Id="rId7" Type="http://schemas.openxmlformats.org/officeDocument/2006/relationships/hyperlink" Target="https://www.fbf.gov/" TargetMode="External"/><Relationship Id="rId8" Type="http://schemas.openxmlformats.org/officeDocument/2006/relationships/hyperlink" Target="https://www.acquisition.gov/procurement-forecast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hyperlink" Target="https://acquisitiongateway.gov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hyperlink" Target="http://www.gsa.gov/gwac" TargetMode="External"/><Relationship Id="rId9" Type="http://schemas.openxmlformats.org/officeDocument/2006/relationships/hyperlink" Target="http://gsa.gov/oasis-plus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hyperlink" Target="https://www.gsa.gov/about-gsa/gsa-events?audience=1206&amp;stateList=All&amp;captcha_sid=50215125&amp;captcha_token=_zQNQExemBPieMEsOEKeP2kxRNcJVZ1H1b_GWXhAmUg" TargetMode="External"/><Relationship Id="rId5" Type="http://schemas.openxmlformats.org/officeDocument/2006/relationships/hyperlink" Target="https://www.gsa.gov/small-business/small-business-resources/contact-information-for-small-business-suppor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hyperlink" Target="http://www.aptac-us.org/new/" TargetMode="External"/><Relationship Id="rId5" Type="http://schemas.openxmlformats.org/officeDocument/2006/relationships/hyperlink" Target="https://www.sba.gov/contracting/resources-small-businesses/pcr-directory" TargetMode="External"/><Relationship Id="rId6" Type="http://schemas.openxmlformats.org/officeDocument/2006/relationships/hyperlink" Target="https://www.sba.gov/tools/local-assistance/sbdc" TargetMode="External"/><Relationship Id="rId7" Type="http://schemas.openxmlformats.org/officeDocument/2006/relationships/hyperlink" Target="https://www.score.org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hyperlink" Target="https://www.gsa.gov/small-business/small-business-resources/contact-information-for-small-business-suppor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chasity.ash@gsa.gov" TargetMode="External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gsa.gov/small-busines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www.gsa.gov/about-us/contact-us/small-business-support" TargetMode="External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gsa.gov/pb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www.gsa.gov/fas" TargetMode="External"/><Relationship Id="rId5" Type="http://schemas.openxmlformats.org/officeDocument/2006/relationships/hyperlink" Target="http://www.gsaauctions.gov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bb482b017_0_71"/>
          <p:cNvSpPr txBox="1"/>
          <p:nvPr>
            <p:ph type="ctrTitle"/>
          </p:nvPr>
        </p:nvSpPr>
        <p:spPr>
          <a:xfrm>
            <a:off x="586041" y="1562967"/>
            <a:ext cx="80229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DOING BUSINESS WITH GSA</a:t>
            </a:r>
            <a:endParaRPr sz="6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ebb482b017_0_71"/>
          <p:cNvSpPr txBox="1"/>
          <p:nvPr>
            <p:ph idx="1" type="subTitle"/>
          </p:nvPr>
        </p:nvSpPr>
        <p:spPr>
          <a:xfrm>
            <a:off x="586059" y="4384758"/>
            <a:ext cx="8022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Office of Small Business (OSB) | June 16, 2026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bc2562c1a_0_70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3ebc2562c1a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ebc2562c1a_0_70"/>
          <p:cNvSpPr txBox="1"/>
          <p:nvPr>
            <p:ph idx="4294967295" type="title"/>
          </p:nvPr>
        </p:nvSpPr>
        <p:spPr>
          <a:xfrm>
            <a:off x="968760" y="142577"/>
            <a:ext cx="109728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Small Business Achievement</a:t>
            </a:r>
            <a:endParaRPr/>
          </a:p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is image depicts the overall small business spending, including a breakdown of total eligible dollars, goals that are currently met, goals that are not currently met, and the GSA-wide goal." id="247" name="Google Shape;247;g3ebc2562c1a_0_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88" y="1085850"/>
            <a:ext cx="12106924" cy="550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bc2562c1a_0_81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3ebc2562c1a_0_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ebc2562c1a_0_81"/>
          <p:cNvPicPr preferRelativeResize="0"/>
          <p:nvPr/>
        </p:nvPicPr>
        <p:blipFill rotWithShape="1">
          <a:blip r:embed="rId5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ebc2562c1a_0_81"/>
          <p:cNvSpPr txBox="1"/>
          <p:nvPr>
            <p:ph idx="4294967295" type="title"/>
          </p:nvPr>
        </p:nvSpPr>
        <p:spPr>
          <a:xfrm>
            <a:off x="285900" y="312275"/>
            <a:ext cx="11430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81000" wrap="square" tIns="0">
            <a:noAutofit/>
          </a:bodyPr>
          <a:lstStyle/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the Use of Small Businesses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he image shows the text &quot;RFO and Small Business.&quot;" id="257" name="Google Shape;257;g3ebc2562c1a_0_81"/>
          <p:cNvGrpSpPr/>
          <p:nvPr/>
        </p:nvGrpSpPr>
        <p:grpSpPr>
          <a:xfrm>
            <a:off x="571500" y="1238250"/>
            <a:ext cx="11049000" cy="676425"/>
            <a:chOff x="571500" y="1238250"/>
            <a:chExt cx="11049000" cy="676425"/>
          </a:xfrm>
        </p:grpSpPr>
        <p:sp>
          <p:nvSpPr>
            <p:cNvPr id="258" name="Google Shape;258;g3ebc2562c1a_0_81"/>
            <p:cNvSpPr txBox="1"/>
            <p:nvPr/>
          </p:nvSpPr>
          <p:spPr>
            <a:xfrm>
              <a:off x="571500" y="1238250"/>
              <a:ext cx="11049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rPr>
                <a:t>RFO and Small Business</a:t>
              </a:r>
              <a:endParaRPr b="1" i="0" sz="36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ebc2562c1a_0_81"/>
            <p:cNvSpPr/>
            <p:nvPr/>
          </p:nvSpPr>
          <p:spPr>
            <a:xfrm>
              <a:off x="571500" y="1857375"/>
              <a:ext cx="762000" cy="57300"/>
            </a:xfrm>
            <a:prstGeom prst="roundRect">
              <a:avLst>
                <a:gd fmla="val 50000" name="adj"/>
              </a:avLst>
            </a:prstGeom>
            <a:solidFill>
              <a:srgbClr val="0F17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illustrates information for the contract rule of two.&#10;" id="260" name="Google Shape;260;g3ebc2562c1a_0_81"/>
          <p:cNvGrpSpPr/>
          <p:nvPr/>
        </p:nvGrpSpPr>
        <p:grpSpPr>
          <a:xfrm>
            <a:off x="571500" y="2095500"/>
            <a:ext cx="5429400" cy="4191000"/>
            <a:chOff x="571500" y="2095500"/>
            <a:chExt cx="5429400" cy="4191000"/>
          </a:xfrm>
        </p:grpSpPr>
        <p:sp>
          <p:nvSpPr>
            <p:cNvPr id="261" name="Google Shape;261;g3ebc2562c1a_0_81"/>
            <p:cNvSpPr/>
            <p:nvPr/>
          </p:nvSpPr>
          <p:spPr>
            <a:xfrm>
              <a:off x="571500" y="2095500"/>
              <a:ext cx="5429400" cy="4191000"/>
            </a:xfrm>
            <a:prstGeom prst="roundRect">
              <a:avLst>
                <a:gd fmla="val 363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g3ebc2562c1a_0_8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1500" y="2095500"/>
              <a:ext cx="5429400" cy="57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g3ebc2562c1a_0_81"/>
            <p:cNvSpPr txBox="1"/>
            <p:nvPr/>
          </p:nvSpPr>
          <p:spPr>
            <a:xfrm>
              <a:off x="762000" y="2143125"/>
              <a:ext cx="5048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 Contracts: Rule of Two</a:t>
              </a:r>
              <a:endPara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3ebc2562c1a_0_81"/>
            <p:cNvSpPr txBox="1"/>
            <p:nvPr/>
          </p:nvSpPr>
          <p:spPr>
            <a:xfrm>
              <a:off x="809625" y="2809875"/>
              <a:ext cx="49530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Applies when 2+ small businesses can provide supplies/services above the MPT.</a:t>
              </a:r>
              <a:endParaRPr b="1" i="0" sz="1400" u="none" cap="none" strike="noStrik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334155"/>
                </a:buClr>
                <a:buSzPts val="1400"/>
                <a:buFont typeface="Arial"/>
                <a:buChar char="●"/>
              </a:pPr>
              <a:r>
                <a:rPr b="1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Required by statute</a:t>
              </a: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 between the micro-purchase threshold (MPT) and the Simplified Acquisition Threshold (SAT).</a:t>
              </a:r>
              <a:endParaRPr b="0" i="0" sz="1400" u="none" cap="none" strike="noStrik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1125"/>
                </a:spcBef>
                <a:spcAft>
                  <a:spcPts val="1125"/>
                </a:spcAft>
                <a:buClr>
                  <a:srgbClr val="334155"/>
                </a:buClr>
                <a:buSzPts val="1400"/>
                <a:buFont typeface="Arial"/>
                <a:buChar char="●"/>
              </a:pP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The FAR Council </a:t>
              </a:r>
              <a:r>
                <a:rPr b="1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retained the rule above the SAT</a:t>
              </a: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 as essential to sound procurement.</a:t>
              </a:r>
              <a:endParaRPr b="0" i="0" sz="1400" u="none" cap="none" strike="noStrik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illustrates information for the order's discretion." id="265" name="Google Shape;265;g3ebc2562c1a_0_81"/>
          <p:cNvGrpSpPr/>
          <p:nvPr/>
        </p:nvGrpSpPr>
        <p:grpSpPr>
          <a:xfrm>
            <a:off x="6191102" y="2095500"/>
            <a:ext cx="5429548" cy="4191000"/>
            <a:chOff x="6191102" y="2095500"/>
            <a:chExt cx="5429548" cy="4191000"/>
          </a:xfrm>
        </p:grpSpPr>
        <p:sp>
          <p:nvSpPr>
            <p:cNvPr id="266" name="Google Shape;266;g3ebc2562c1a_0_81"/>
            <p:cNvSpPr/>
            <p:nvPr/>
          </p:nvSpPr>
          <p:spPr>
            <a:xfrm>
              <a:off x="6191250" y="2095500"/>
              <a:ext cx="5429400" cy="4191000"/>
            </a:xfrm>
            <a:prstGeom prst="roundRect">
              <a:avLst>
                <a:gd fmla="val 363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7" name="Google Shape;267;g3ebc2562c1a_0_8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91102" y="2095500"/>
              <a:ext cx="5429250" cy="57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g3ebc2562c1a_0_81"/>
            <p:cNvSpPr txBox="1"/>
            <p:nvPr/>
          </p:nvSpPr>
          <p:spPr>
            <a:xfrm>
              <a:off x="6318726" y="2143125"/>
              <a:ext cx="5048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 Orders: Discretionary</a:t>
              </a:r>
              <a:endPara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3ebc2562c1a_0_81"/>
            <p:cNvSpPr txBox="1"/>
            <p:nvPr/>
          </p:nvSpPr>
          <p:spPr>
            <a:xfrm>
              <a:off x="6429375" y="2809875"/>
              <a:ext cx="49530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FAR Part 19 reaffirms that the </a:t>
              </a:r>
              <a:r>
                <a:rPr b="1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rule of two does not apply</a:t>
              </a: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 to orders under multiple-award contracts.</a:t>
              </a:r>
              <a:endParaRPr b="0" i="0" sz="1400" u="none" cap="none" strike="noStrik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Contracting officers may, at their </a:t>
              </a:r>
              <a:r>
                <a:rPr b="1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discretion</a:t>
              </a:r>
              <a:r>
                <a:rPr b="0" i="0" lang="en-US" sz="14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, set aside orders.</a:t>
              </a:r>
              <a:endParaRPr b="0" i="0" sz="1400" u="none" cap="none" strike="noStrik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125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rgbClr val="334155"/>
                  </a:solidFill>
                  <a:highlight>
                    <a:srgbClr val="F1F5F9"/>
                  </a:highlight>
                  <a:latin typeface="Arial"/>
                  <a:ea typeface="Arial"/>
                  <a:cs typeface="Arial"/>
                  <a:sym typeface="Arial"/>
                </a:rPr>
                <a:t>The decision to set-aside (or not) is an exercise of discretion and </a:t>
              </a:r>
              <a:r>
                <a:rPr b="1" i="1" lang="en-US" sz="1400" u="none" cap="none" strike="noStrike">
                  <a:solidFill>
                    <a:srgbClr val="334155"/>
                  </a:solidFill>
                  <a:highlight>
                    <a:srgbClr val="F1F5F9"/>
                  </a:highlight>
                  <a:latin typeface="Arial"/>
                  <a:ea typeface="Arial"/>
                  <a:cs typeface="Arial"/>
                  <a:sym typeface="Arial"/>
                </a:rPr>
                <a:t>not a basis for a protest</a:t>
              </a:r>
              <a:r>
                <a:rPr b="0" i="1" lang="en-US" sz="1400" u="none" cap="none" strike="noStrike">
                  <a:solidFill>
                    <a:srgbClr val="334155"/>
                  </a:solidFill>
                  <a:highlight>
                    <a:srgbClr val="F1F5F9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1" sz="1400" u="none" cap="none" strike="noStrike">
                <a:solidFill>
                  <a:srgbClr val="334155"/>
                </a:solidFill>
                <a:highlight>
                  <a:srgbClr val="F1F5F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bc2562c1a_0_371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Encouraging the Use of Small Businesses (Cont)</a:t>
            </a:r>
            <a:endParaRPr/>
          </a:p>
        </p:txBody>
      </p:sp>
      <p:sp>
        <p:nvSpPr>
          <p:cNvPr id="276" name="Google Shape;276;g3ebc2562c1a_0_371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3ebc2562c1a_0_3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ebc2562c1a_0_371"/>
          <p:cNvPicPr preferRelativeResize="0"/>
          <p:nvPr/>
        </p:nvPicPr>
        <p:blipFill rotWithShape="1">
          <a:blip r:embed="rId5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ebc2562c1a_0_371"/>
          <p:cNvSpPr txBox="1"/>
          <p:nvPr/>
        </p:nvSpPr>
        <p:spPr>
          <a:xfrm>
            <a:off x="381000" y="190500"/>
            <a:ext cx="11430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81000" wrap="square" tIns="0">
            <a:noAutofit/>
          </a:bodyPr>
          <a:lstStyle/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the Use of Small Businesses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he image shows the text &quot;RFO and Small Business.&quot;" id="280" name="Google Shape;280;g3ebc2562c1a_0_371"/>
          <p:cNvGrpSpPr/>
          <p:nvPr/>
        </p:nvGrpSpPr>
        <p:grpSpPr>
          <a:xfrm>
            <a:off x="571500" y="1238250"/>
            <a:ext cx="11049000" cy="676425"/>
            <a:chOff x="571500" y="1238250"/>
            <a:chExt cx="11049000" cy="676425"/>
          </a:xfrm>
        </p:grpSpPr>
        <p:sp>
          <p:nvSpPr>
            <p:cNvPr id="281" name="Google Shape;281;g3ebc2562c1a_0_371"/>
            <p:cNvSpPr txBox="1"/>
            <p:nvPr/>
          </p:nvSpPr>
          <p:spPr>
            <a:xfrm>
              <a:off x="571500" y="1238250"/>
              <a:ext cx="11049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rPr>
                <a:t>RFO and Small Business</a:t>
              </a:r>
              <a:endParaRPr b="1" i="0" sz="36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3ebc2562c1a_0_371"/>
            <p:cNvSpPr/>
            <p:nvPr/>
          </p:nvSpPr>
          <p:spPr>
            <a:xfrm>
              <a:off x="571500" y="1857375"/>
              <a:ext cx="762000" cy="57300"/>
            </a:xfrm>
            <a:prstGeom prst="roundRect">
              <a:avLst>
                <a:gd fmla="val 50000" name="adj"/>
              </a:avLst>
            </a:prstGeom>
            <a:solidFill>
              <a:srgbClr val="0F17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illustrates the workflow for the small business set-aside and program authorities." id="283" name="Google Shape;283;g3ebc2562c1a_0_371"/>
          <p:cNvGrpSpPr/>
          <p:nvPr/>
        </p:nvGrpSpPr>
        <p:grpSpPr>
          <a:xfrm>
            <a:off x="571500" y="2095500"/>
            <a:ext cx="11049000" cy="4381500"/>
            <a:chOff x="571500" y="2095500"/>
            <a:chExt cx="11049000" cy="4381500"/>
          </a:xfrm>
        </p:grpSpPr>
        <p:sp>
          <p:nvSpPr>
            <p:cNvPr id="284" name="Google Shape;284;g3ebc2562c1a_0_371"/>
            <p:cNvSpPr/>
            <p:nvPr/>
          </p:nvSpPr>
          <p:spPr>
            <a:xfrm>
              <a:off x="571500" y="2095500"/>
              <a:ext cx="11049000" cy="4381500"/>
            </a:xfrm>
            <a:prstGeom prst="roundRect">
              <a:avLst>
                <a:gd fmla="val 4347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3ebc2562c1a_0_371"/>
            <p:cNvSpPr txBox="1"/>
            <p:nvPr/>
          </p:nvSpPr>
          <p:spPr>
            <a:xfrm>
              <a:off x="762000" y="2286000"/>
              <a:ext cx="10668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Small Business Set-Aside &amp; Program Authorities</a:t>
              </a:r>
              <a:endParaRPr b="1" i="0" sz="1800" u="none" cap="none" strike="noStrik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" name="Google Shape;286;g3ebc2562c1a_0_371"/>
            <p:cNvGrpSpPr/>
            <p:nvPr/>
          </p:nvGrpSpPr>
          <p:grpSpPr>
            <a:xfrm>
              <a:off x="762000" y="2952750"/>
              <a:ext cx="10668000" cy="3238500"/>
              <a:chOff x="0" y="0"/>
              <a:chExt cx="10668000" cy="3238500"/>
            </a:xfrm>
          </p:grpSpPr>
          <p:sp>
            <p:nvSpPr>
              <p:cNvPr id="287" name="Google Shape;287;g3ebc2562c1a_0_371"/>
              <p:cNvSpPr/>
              <p:nvPr/>
            </p:nvSpPr>
            <p:spPr>
              <a:xfrm>
                <a:off x="0" y="0"/>
                <a:ext cx="10668000" cy="3238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8" name="Google Shape;288;g3ebc2562c1a_0_371"/>
              <p:cNvGrpSpPr/>
              <p:nvPr/>
            </p:nvGrpSpPr>
            <p:grpSpPr>
              <a:xfrm>
                <a:off x="0" y="190500"/>
                <a:ext cx="2476500" cy="2476500"/>
                <a:chOff x="0" y="190500"/>
                <a:chExt cx="2476500" cy="2476500"/>
              </a:xfrm>
            </p:grpSpPr>
            <p:sp>
              <p:nvSpPr>
                <p:cNvPr id="289" name="Google Shape;289;g3ebc2562c1a_0_371"/>
                <p:cNvSpPr/>
                <p:nvPr/>
              </p:nvSpPr>
              <p:spPr>
                <a:xfrm>
                  <a:off x="0" y="190500"/>
                  <a:ext cx="2476500" cy="2476500"/>
                </a:xfrm>
                <a:prstGeom prst="roundRect">
                  <a:avLst>
                    <a:gd fmla="val 3846" name="adj"/>
                  </a:avLst>
                </a:prstGeom>
                <a:solidFill>
                  <a:srgbClr val="3B82F6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g3ebc2562c1a_0_371"/>
                <p:cNvSpPr txBox="1"/>
                <p:nvPr/>
              </p:nvSpPr>
              <p:spPr>
                <a:xfrm>
                  <a:off x="95250" y="285750"/>
                  <a:ext cx="2286000" cy="228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5250" lIns="95250" spcFirstLastPara="1" rIns="95250" wrap="square" tIns="95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General Mandate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75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Set aside contracts valued above MPT for small businesses in certain circumstances. (Ref: 19.104)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1" name="Google Shape;291;g3ebc2562c1a_0_371"/>
              <p:cNvGrpSpPr/>
              <p:nvPr/>
            </p:nvGrpSpPr>
            <p:grpSpPr>
              <a:xfrm>
                <a:off x="2714625" y="476250"/>
                <a:ext cx="2476500" cy="2190900"/>
                <a:chOff x="2714625" y="476250"/>
                <a:chExt cx="2476500" cy="2190900"/>
              </a:xfrm>
            </p:grpSpPr>
            <p:sp>
              <p:nvSpPr>
                <p:cNvPr id="292" name="Google Shape;292;g3ebc2562c1a_0_371"/>
                <p:cNvSpPr/>
                <p:nvPr/>
              </p:nvSpPr>
              <p:spPr>
                <a:xfrm>
                  <a:off x="2714625" y="476250"/>
                  <a:ext cx="2476500" cy="2190900"/>
                </a:xfrm>
                <a:prstGeom prst="roundRect">
                  <a:avLst>
                    <a:gd fmla="val 4347" name="adj"/>
                  </a:avLst>
                </a:prstGeom>
                <a:solidFill>
                  <a:srgbClr val="10B98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g3ebc2562c1a_0_371"/>
                <p:cNvSpPr txBox="1"/>
                <p:nvPr/>
              </p:nvSpPr>
              <p:spPr>
                <a:xfrm>
                  <a:off x="2809875" y="571500"/>
                  <a:ext cx="2286000" cy="20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5250" lIns="95250" spcFirstLastPara="1" rIns="95250" wrap="square" tIns="95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Program Access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298450" lvl="0" marL="457200" marR="0" rtl="0" algn="l">
                    <a:lnSpc>
                      <a:spcPct val="100000"/>
                    </a:lnSpc>
                    <a:spcBef>
                      <a:spcPts val="75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Arial"/>
                    <a:buChar char="●"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HUBZone Program (19.105)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298450" lvl="0" marL="457200" marR="0" rtl="0" algn="l">
                    <a:lnSpc>
                      <a:spcPct val="100000"/>
                    </a:lnSpc>
                    <a:spcBef>
                      <a:spcPts val="375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Arial"/>
                    <a:buChar char="●"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SDVOSB Program (19.106)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298450" lvl="0" marL="457200" marR="0" rtl="0" algn="l">
                    <a:lnSpc>
                      <a:spcPct val="100000"/>
                    </a:lnSpc>
                    <a:spcBef>
                      <a:spcPts val="375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Arial"/>
                    <a:buChar char="●"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WOSB Program (19.107)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-298450" lvl="0" marL="457200" marR="0" rtl="0" algn="l">
                    <a:lnSpc>
                      <a:spcPct val="100000"/>
                    </a:lnSpc>
                    <a:spcBef>
                      <a:spcPts val="375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Arial"/>
                    <a:buChar char="●"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8(a) Program (19.108)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g3ebc2562c1a_0_371"/>
              <p:cNvGrpSpPr/>
              <p:nvPr/>
            </p:nvGrpSpPr>
            <p:grpSpPr>
              <a:xfrm>
                <a:off x="5429250" y="762000"/>
                <a:ext cx="2476500" cy="1905000"/>
                <a:chOff x="5429250" y="762000"/>
                <a:chExt cx="2476500" cy="1905000"/>
              </a:xfrm>
            </p:grpSpPr>
            <p:sp>
              <p:nvSpPr>
                <p:cNvPr id="295" name="Google Shape;295;g3ebc2562c1a_0_371"/>
                <p:cNvSpPr/>
                <p:nvPr/>
              </p:nvSpPr>
              <p:spPr>
                <a:xfrm>
                  <a:off x="5429250" y="762000"/>
                  <a:ext cx="2476500" cy="1905000"/>
                </a:xfrm>
                <a:prstGeom prst="roundRect">
                  <a:avLst>
                    <a:gd fmla="val 5000" name="adj"/>
                  </a:avLst>
                </a:prstGeom>
                <a:solidFill>
                  <a:srgbClr val="F59E0B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g3ebc2562c1a_0_371"/>
                <p:cNvSpPr txBox="1"/>
                <p:nvPr/>
              </p:nvSpPr>
              <p:spPr>
                <a:xfrm>
                  <a:off x="5524500" y="857250"/>
                  <a:ext cx="2286000" cy="1714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5250" lIns="95250" spcFirstLastPara="1" rIns="95250" wrap="square" tIns="95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Order Strategy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75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Set aside task/delivery orders (19.111-2) or use reserves on multiple-award contracts.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7" name="Google Shape;297;g3ebc2562c1a_0_371"/>
              <p:cNvGrpSpPr/>
              <p:nvPr/>
            </p:nvGrpSpPr>
            <p:grpSpPr>
              <a:xfrm>
                <a:off x="8143875" y="1047750"/>
                <a:ext cx="2476500" cy="1619100"/>
                <a:chOff x="8143875" y="1047750"/>
                <a:chExt cx="2476500" cy="1619100"/>
              </a:xfrm>
            </p:grpSpPr>
            <p:sp>
              <p:nvSpPr>
                <p:cNvPr id="298" name="Google Shape;298;g3ebc2562c1a_0_371"/>
                <p:cNvSpPr/>
                <p:nvPr/>
              </p:nvSpPr>
              <p:spPr>
                <a:xfrm>
                  <a:off x="8143875" y="1047750"/>
                  <a:ext cx="2476500" cy="1619100"/>
                </a:xfrm>
                <a:prstGeom prst="roundRect">
                  <a:avLst>
                    <a:gd fmla="val 5882" name="adj"/>
                  </a:avLst>
                </a:prstGeom>
                <a:solidFill>
                  <a:srgbClr val="6366F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g3ebc2562c1a_0_371"/>
                <p:cNvSpPr txBox="1"/>
                <p:nvPr/>
              </p:nvSpPr>
              <p:spPr>
                <a:xfrm>
                  <a:off x="8239125" y="1143000"/>
                  <a:ext cx="2286000" cy="142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5250" lIns="95250" spcFirstLastPara="1" rIns="95250" wrap="square" tIns="95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Preferences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75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HUBZone price evaluation preference in full and open competitions (19.110).</a:t>
                  </a:r>
                  <a:endParaRPr b="0" i="0" sz="1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" name="Google Shape;300;g3ebc2562c1a_0_371"/>
              <p:cNvGrpSpPr/>
              <p:nvPr/>
            </p:nvGrpSpPr>
            <p:grpSpPr>
              <a:xfrm>
                <a:off x="0" y="2762250"/>
                <a:ext cx="10620375" cy="381000"/>
                <a:chOff x="0" y="2762250"/>
                <a:chExt cx="10620375" cy="381000"/>
              </a:xfrm>
            </p:grpSpPr>
            <p:sp>
              <p:nvSpPr>
                <p:cNvPr id="301" name="Google Shape;301;g3ebc2562c1a_0_371"/>
                <p:cNvSpPr txBox="1"/>
                <p:nvPr/>
              </p:nvSpPr>
              <p:spPr>
                <a:xfrm>
                  <a:off x="0" y="2762250"/>
                  <a:ext cx="24765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1" i="0" lang="en-US" sz="1000" u="none" cap="none" strike="noStrike">
                      <a:solidFill>
                        <a:srgbClr val="64748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CORE MANDATE</a:t>
                  </a:r>
                  <a:endParaRPr b="1" i="0" sz="1000" u="none" cap="none" strike="noStrike">
                    <a:solidFill>
                      <a:srgbClr val="64748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g3ebc2562c1a_0_371"/>
                <p:cNvSpPr txBox="1"/>
                <p:nvPr/>
              </p:nvSpPr>
              <p:spPr>
                <a:xfrm>
                  <a:off x="2714625" y="2762250"/>
                  <a:ext cx="24765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1" i="0" lang="en-US" sz="1000" u="none" cap="none" strike="noStrike">
                      <a:solidFill>
                        <a:srgbClr val="64748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SOCIO-ECONOMIC</a:t>
                  </a:r>
                  <a:endParaRPr b="1" i="0" sz="1000" u="none" cap="none" strike="noStrike">
                    <a:solidFill>
                      <a:srgbClr val="64748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g3ebc2562c1a_0_371"/>
                <p:cNvSpPr txBox="1"/>
                <p:nvPr/>
              </p:nvSpPr>
              <p:spPr>
                <a:xfrm>
                  <a:off x="5429250" y="2762250"/>
                  <a:ext cx="24765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1" i="0" lang="en-US" sz="1000" u="none" cap="none" strike="noStrike">
                      <a:solidFill>
                        <a:srgbClr val="64748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ORDER FLEXIBILITY</a:t>
                  </a:r>
                  <a:endParaRPr b="1" i="0" sz="1000" u="none" cap="none" strike="noStrike">
                    <a:solidFill>
                      <a:srgbClr val="64748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g3ebc2562c1a_0_371"/>
                <p:cNvSpPr txBox="1"/>
                <p:nvPr/>
              </p:nvSpPr>
              <p:spPr>
                <a:xfrm>
                  <a:off x="8143875" y="2762250"/>
                  <a:ext cx="24765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1" i="0" lang="en-US" sz="1000" u="none" cap="none" strike="noStrike">
                      <a:solidFill>
                        <a:srgbClr val="64748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PREFERENCES</a:t>
                  </a:r>
                  <a:endParaRPr b="1" i="0" sz="1000" u="none" cap="none" strike="noStrike">
                    <a:solidFill>
                      <a:srgbClr val="64748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ebc2562c1a_0_790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Encouraging the Use of Small Businesses (Cont.)</a:t>
            </a:r>
            <a:br>
              <a:rPr b="1" lang="en-US"/>
            </a:br>
            <a:endParaRPr/>
          </a:p>
        </p:txBody>
      </p:sp>
      <p:sp>
        <p:nvSpPr>
          <p:cNvPr id="311" name="Google Shape;311;g3ebc2562c1a_0_790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3ebc2562c1a_0_7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ebc2562c1a_0_790"/>
          <p:cNvPicPr preferRelativeResize="0"/>
          <p:nvPr/>
        </p:nvPicPr>
        <p:blipFill rotWithShape="1">
          <a:blip r:embed="rId5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ebc2562c1a_0_790"/>
          <p:cNvSpPr txBox="1"/>
          <p:nvPr/>
        </p:nvSpPr>
        <p:spPr>
          <a:xfrm>
            <a:off x="381000" y="190500"/>
            <a:ext cx="11430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81000" wrap="square" tIns="0">
            <a:noAutofit/>
          </a:bodyPr>
          <a:lstStyle/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the Use of Small Businesses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he image shows the text &quot;RFO and Small Business.&quot;" id="315" name="Google Shape;315;g3ebc2562c1a_0_790"/>
          <p:cNvGrpSpPr/>
          <p:nvPr/>
        </p:nvGrpSpPr>
        <p:grpSpPr>
          <a:xfrm>
            <a:off x="571500" y="1238250"/>
            <a:ext cx="11049000" cy="676425"/>
            <a:chOff x="571500" y="1238250"/>
            <a:chExt cx="11049000" cy="676425"/>
          </a:xfrm>
        </p:grpSpPr>
        <p:sp>
          <p:nvSpPr>
            <p:cNvPr id="316" name="Google Shape;316;g3ebc2562c1a_0_790"/>
            <p:cNvSpPr txBox="1"/>
            <p:nvPr/>
          </p:nvSpPr>
          <p:spPr>
            <a:xfrm>
              <a:off x="571500" y="1238250"/>
              <a:ext cx="11049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rPr>
                <a:t>RFO and Small Business</a:t>
              </a:r>
              <a:endParaRPr b="1" i="0" sz="36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3ebc2562c1a_0_790"/>
            <p:cNvSpPr/>
            <p:nvPr/>
          </p:nvSpPr>
          <p:spPr>
            <a:xfrm>
              <a:off x="571500" y="1857375"/>
              <a:ext cx="762000" cy="57300"/>
            </a:xfrm>
            <a:prstGeom prst="roundRect">
              <a:avLst>
                <a:gd fmla="val 50000" name="adj"/>
              </a:avLst>
            </a:prstGeom>
            <a:solidFill>
              <a:srgbClr val="0F17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provides information on competing 8(a) orders and the automatic release associated with 8(a) contracts." id="318" name="Google Shape;318;g3ebc2562c1a_0_790"/>
          <p:cNvGrpSpPr/>
          <p:nvPr/>
        </p:nvGrpSpPr>
        <p:grpSpPr>
          <a:xfrm>
            <a:off x="571500" y="2095500"/>
            <a:ext cx="11049000" cy="4381500"/>
            <a:chOff x="571500" y="2095500"/>
            <a:chExt cx="11049000" cy="4381500"/>
          </a:xfrm>
        </p:grpSpPr>
        <p:sp>
          <p:nvSpPr>
            <p:cNvPr id="319" name="Google Shape;319;g3ebc2562c1a_0_790"/>
            <p:cNvSpPr/>
            <p:nvPr/>
          </p:nvSpPr>
          <p:spPr>
            <a:xfrm>
              <a:off x="571500" y="2095500"/>
              <a:ext cx="11049000" cy="4381500"/>
            </a:xfrm>
            <a:prstGeom prst="roundRect">
              <a:avLst>
                <a:gd fmla="val 4347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g3ebc2562c1a_0_790"/>
            <p:cNvGrpSpPr/>
            <p:nvPr/>
          </p:nvGrpSpPr>
          <p:grpSpPr>
            <a:xfrm>
              <a:off x="952500" y="2476500"/>
              <a:ext cx="4572000" cy="3619500"/>
              <a:chOff x="952500" y="2476500"/>
              <a:chExt cx="4572000" cy="3619500"/>
            </a:xfrm>
          </p:grpSpPr>
          <p:sp>
            <p:nvSpPr>
              <p:cNvPr id="321" name="Google Shape;321;g3ebc2562c1a_0_790"/>
              <p:cNvSpPr/>
              <p:nvPr/>
            </p:nvSpPr>
            <p:spPr>
              <a:xfrm>
                <a:off x="952500" y="2476500"/>
                <a:ext cx="4572000" cy="3619500"/>
              </a:xfrm>
              <a:prstGeom prst="roundRect">
                <a:avLst>
                  <a:gd fmla="val 394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E2E8F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3ebc2562c1a_0_790"/>
              <p:cNvSpPr/>
              <p:nvPr/>
            </p:nvSpPr>
            <p:spPr>
              <a:xfrm>
                <a:off x="952500" y="2476500"/>
                <a:ext cx="4572000" cy="476400"/>
              </a:xfrm>
              <a:prstGeom prst="roundRect">
                <a:avLst>
                  <a:gd fmla="val 30000" name="adj"/>
                </a:avLst>
              </a:prstGeom>
              <a:solidFill>
                <a:srgbClr val="3B82F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g3ebc2562c1a_0_790"/>
              <p:cNvSpPr/>
              <p:nvPr/>
            </p:nvSpPr>
            <p:spPr>
              <a:xfrm>
                <a:off x="952500" y="2809875"/>
                <a:ext cx="4572000" cy="142800"/>
              </a:xfrm>
              <a:prstGeom prst="rect">
                <a:avLst/>
              </a:prstGeom>
              <a:solidFill>
                <a:srgbClr val="3B82F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3ebc2562c1a_0_790"/>
              <p:cNvSpPr txBox="1"/>
              <p:nvPr/>
            </p:nvSpPr>
            <p:spPr>
              <a:xfrm>
                <a:off x="1095375" y="2476500"/>
                <a:ext cx="42864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Competing 8(a) Orders</a:t>
                </a:r>
                <a:endParaRPr b="1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3ebc2562c1a_0_790"/>
              <p:cNvSpPr txBox="1"/>
              <p:nvPr/>
            </p:nvSpPr>
            <p:spPr>
              <a:xfrm>
                <a:off x="1095375" y="3095625"/>
                <a:ext cx="4286400" cy="28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1E293B"/>
                    </a:solidFill>
                    <a:latin typeface="Arial"/>
                    <a:ea typeface="Arial"/>
                    <a:cs typeface="Arial"/>
                    <a:sym typeface="Arial"/>
                  </a:rPr>
                  <a:t>Applicable Order Types:</a:t>
                </a:r>
                <a:endParaRPr b="1" i="0" sz="13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rgbClr val="64748B"/>
                    </a:solidFill>
                    <a:latin typeface="Arial"/>
                    <a:ea typeface="Arial"/>
                    <a:cs typeface="Arial"/>
                    <a:sym typeface="Arial"/>
                  </a:rPr>
                  <a:t>Delivery Orders, Task Orders, Purchase Orders, and BPA Calls</a:t>
                </a:r>
                <a:endParaRPr b="0" i="0" sz="1100" u="none" cap="none" strike="noStrike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125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1E293B"/>
                    </a:solidFill>
                    <a:latin typeface="Arial"/>
                    <a:ea typeface="Arial"/>
                    <a:cs typeface="Arial"/>
                    <a:sym typeface="Arial"/>
                  </a:rPr>
                  <a:t>Requirement:</a:t>
                </a:r>
                <a:endParaRPr b="1" i="0" sz="13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When an acquisition is below the competitive threshold, COs </a:t>
                </a:r>
                <a:r>
                  <a:rPr b="1" i="0" lang="en-US" sz="1300" u="none" cap="none" strike="noStrike">
                    <a:solidFill>
                      <a:srgbClr val="3B82F6"/>
                    </a:solidFill>
                    <a:latin typeface="Arial"/>
                    <a:ea typeface="Arial"/>
                    <a:cs typeface="Arial"/>
                    <a:sym typeface="Arial"/>
                  </a:rPr>
                  <a:t>must first</a:t>
                </a: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 attempt a competitive 8(a) order.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1E293B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Process:</a:t>
                </a:r>
                <a:endParaRPr b="1" i="0" sz="13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11150" lvl="0" marL="457200" marR="0" rtl="0" algn="l">
                  <a:lnSpc>
                    <a:spcPct val="10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334155"/>
                  </a:buClr>
                  <a:buSzPts val="1300"/>
                  <a:buFont typeface="Arial"/>
                  <a:buChar char="●"/>
                </a:pP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Use SBA-approved gov-wide contracts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11150" lvl="0" marL="45720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34155"/>
                  </a:buClr>
                  <a:buSzPts val="1300"/>
                  <a:buFont typeface="Arial"/>
                  <a:buChar char="●"/>
                </a:pP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Must try competitive before sole source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6" name="Google Shape;326;g3ebc2562c1a_0_79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24500" y="4152900"/>
              <a:ext cx="952500" cy="266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7" name="Google Shape;327;g3ebc2562c1a_0_790"/>
            <p:cNvGrpSpPr/>
            <p:nvPr/>
          </p:nvGrpSpPr>
          <p:grpSpPr>
            <a:xfrm>
              <a:off x="6096000" y="2476500"/>
              <a:ext cx="5143500" cy="3619500"/>
              <a:chOff x="6096000" y="2476500"/>
              <a:chExt cx="5143500" cy="3619500"/>
            </a:xfrm>
          </p:grpSpPr>
          <p:sp>
            <p:nvSpPr>
              <p:cNvPr id="328" name="Google Shape;328;g3ebc2562c1a_0_790"/>
              <p:cNvSpPr/>
              <p:nvPr/>
            </p:nvSpPr>
            <p:spPr>
              <a:xfrm>
                <a:off x="6096000" y="2476500"/>
                <a:ext cx="5143500" cy="3619500"/>
              </a:xfrm>
              <a:prstGeom prst="roundRect">
                <a:avLst>
                  <a:gd fmla="val 394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E2E8F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g3ebc2562c1a_0_790"/>
              <p:cNvSpPr/>
              <p:nvPr/>
            </p:nvSpPr>
            <p:spPr>
              <a:xfrm>
                <a:off x="6096000" y="2476500"/>
                <a:ext cx="5143500" cy="476400"/>
              </a:xfrm>
              <a:prstGeom prst="roundRect">
                <a:avLst>
                  <a:gd fmla="val 30000" name="adj"/>
                </a:avLst>
              </a:prstGeom>
              <a:solidFill>
                <a:srgbClr val="10B9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3ebc2562c1a_0_790"/>
              <p:cNvSpPr/>
              <p:nvPr/>
            </p:nvSpPr>
            <p:spPr>
              <a:xfrm>
                <a:off x="6096000" y="2809875"/>
                <a:ext cx="5143500" cy="142800"/>
              </a:xfrm>
              <a:prstGeom prst="rect">
                <a:avLst/>
              </a:prstGeom>
              <a:solidFill>
                <a:srgbClr val="10B9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g3ebc2562c1a_0_790"/>
              <p:cNvSpPr txBox="1"/>
              <p:nvPr/>
            </p:nvSpPr>
            <p:spPr>
              <a:xfrm>
                <a:off x="6238875" y="2476500"/>
                <a:ext cx="48579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Automatic Release from 8(a)</a:t>
                </a:r>
                <a:endParaRPr b="1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g3ebc2562c1a_0_790"/>
              <p:cNvSpPr txBox="1"/>
              <p:nvPr/>
            </p:nvSpPr>
            <p:spPr>
              <a:xfrm>
                <a:off x="6238875" y="3095625"/>
                <a:ext cx="4857900" cy="28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1E293B"/>
                    </a:solidFill>
                    <a:latin typeface="Arial"/>
                    <a:ea typeface="Arial"/>
                    <a:cs typeface="Arial"/>
                    <a:sym typeface="Arial"/>
                  </a:rPr>
                  <a:t>The Condition:</a:t>
                </a:r>
                <a:endParaRPr b="1" i="0" sz="13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125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A requirement is </a:t>
                </a:r>
                <a:r>
                  <a:rPr b="1" i="0" lang="en-US" sz="1300" u="none" cap="none" strike="noStrike">
                    <a:solidFill>
                      <a:srgbClr val="059669"/>
                    </a:solidFill>
                    <a:latin typeface="Arial"/>
                    <a:ea typeface="Arial"/>
                    <a:cs typeface="Arial"/>
                    <a:sym typeface="Arial"/>
                  </a:rPr>
                  <a:t>automatically released</a:t>
                </a: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 if the follow-on acquisition is set aside for other programs.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1E293B"/>
                    </a:solidFill>
                    <a:latin typeface="Arial"/>
                    <a:ea typeface="Arial"/>
                    <a:cs typeface="Arial"/>
                    <a:sym typeface="Arial"/>
                  </a:rPr>
                  <a:t>Qualifying Programs:</a:t>
                </a:r>
                <a:endParaRPr b="1" i="0" sz="1300" u="none" cap="none" strike="noStrike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0B981"/>
                    </a:solidFill>
                    <a:latin typeface="Mate"/>
                    <a:ea typeface="Mate"/>
                    <a:cs typeface="Mate"/>
                    <a:sym typeface="Mate"/>
                  </a:rPr>
                  <a:t>      </a:t>
                </a: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HUBZone Programs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0B981"/>
                    </a:solidFill>
                    <a:latin typeface="Mate"/>
                    <a:ea typeface="Mate"/>
                    <a:cs typeface="Mate"/>
                    <a:sym typeface="Mate"/>
                  </a:rPr>
                  <a:t>      </a:t>
                </a: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SDVOSB Programs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10B981"/>
                    </a:solidFill>
                    <a:latin typeface="Mate"/>
                    <a:ea typeface="Mate"/>
                    <a:cs typeface="Mate"/>
                    <a:sym typeface="Mate"/>
                  </a:rPr>
                  <a:t>      </a:t>
                </a:r>
                <a:r>
                  <a:rPr b="0" i="0" lang="en-US" sz="1300" u="none" cap="none" strike="noStrike">
                    <a:solidFill>
                      <a:srgbClr val="334155"/>
                    </a:solidFill>
                    <a:latin typeface="Arial"/>
                    <a:ea typeface="Arial"/>
                    <a:cs typeface="Arial"/>
                    <a:sym typeface="Arial"/>
                  </a:rPr>
                  <a:t>WOSB Programs</a:t>
                </a:r>
                <a:endParaRPr b="0" i="0" sz="1300" u="none" cap="none" strike="noStrike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33" name="Google Shape;333;g3ebc2562c1a_0_7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43349" y="4335658"/>
            <a:ext cx="282767" cy="2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ebc2562c1a_0_7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8875" y="4694931"/>
            <a:ext cx="282767" cy="2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ebc2562c1a_0_7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48205" y="5057327"/>
            <a:ext cx="282767" cy="26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ebba147869_0_0"/>
          <p:cNvSpPr txBox="1"/>
          <p:nvPr>
            <p:ph idx="4294967295"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Encouraging the Use of Small Businesses (Cont..)</a:t>
            </a:r>
            <a:endParaRPr/>
          </a:p>
        </p:txBody>
      </p:sp>
      <p:pic>
        <p:nvPicPr>
          <p:cNvPr id="342" name="Google Shape;342;g3ebba147869_0_0"/>
          <p:cNvPicPr preferRelativeResize="0"/>
          <p:nvPr/>
        </p:nvPicPr>
        <p:blipFill rotWithShape="1">
          <a:blip r:embed="rId4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ebba147869_0_0"/>
          <p:cNvSpPr txBox="1"/>
          <p:nvPr/>
        </p:nvSpPr>
        <p:spPr>
          <a:xfrm>
            <a:off x="381000" y="142875"/>
            <a:ext cx="11430000" cy="861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381000" wrap="square" tIns="0">
            <a:spAutoFit/>
          </a:bodyPr>
          <a:lstStyle/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the Use of Small Businesses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g3ebba147869_0_0"/>
          <p:cNvSpPr/>
          <p:nvPr/>
        </p:nvSpPr>
        <p:spPr>
          <a:xfrm>
            <a:off x="571500" y="1524000"/>
            <a:ext cx="11430000" cy="4628400"/>
          </a:xfrm>
          <a:prstGeom prst="roundRect">
            <a:avLst>
              <a:gd fmla="val 5000" name="adj"/>
            </a:avLst>
          </a:prstGeom>
          <a:solidFill>
            <a:srgbClr val="F8FAFC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FAR 19.202-1, the Contracting Officer shall: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acquisitions of supplies and services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acquisitions so more than one small business concern may perform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delivery schedules are realistic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prime contractors to subcontract with small businesses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copy of the acquisition package to the Small Business Administration (SBA) Procurement Center Representative (PCR)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……what else can COs use to encourage the use of small businesses?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ebc2562c1a_0_62"/>
          <p:cNvSpPr txBox="1"/>
          <p:nvPr>
            <p:ph idx="4294967295"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Encouraging the Use of Small Businesses</a:t>
            </a:r>
            <a:br>
              <a:rPr lang="en-US" sz="3600"/>
            </a:br>
            <a:r>
              <a:rPr lang="en-US" sz="3600"/>
              <a:t>(Cont…)</a:t>
            </a:r>
            <a:endParaRPr/>
          </a:p>
        </p:txBody>
      </p:sp>
      <p:pic>
        <p:nvPicPr>
          <p:cNvPr id="351" name="Google Shape;351;g3ebc2562c1a_0_62"/>
          <p:cNvPicPr preferRelativeResize="0"/>
          <p:nvPr/>
        </p:nvPicPr>
        <p:blipFill rotWithShape="1">
          <a:blip r:embed="rId4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3ebc2562c1a_0_62"/>
          <p:cNvSpPr txBox="1"/>
          <p:nvPr/>
        </p:nvSpPr>
        <p:spPr>
          <a:xfrm>
            <a:off x="381000" y="142875"/>
            <a:ext cx="11430000" cy="861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381000" wrap="square" tIns="0">
            <a:spAutoFit/>
          </a:bodyPr>
          <a:lstStyle/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the Use of Small Businesses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g3ebc2562c1a_0_62"/>
          <p:cNvSpPr/>
          <p:nvPr/>
        </p:nvSpPr>
        <p:spPr>
          <a:xfrm>
            <a:off x="571500" y="1524000"/>
            <a:ext cx="11430000" cy="4628400"/>
          </a:xfrm>
          <a:prstGeom prst="roundRect">
            <a:avLst>
              <a:gd fmla="val 5000" name="adj"/>
            </a:avLst>
          </a:prstGeom>
          <a:solidFill>
            <a:srgbClr val="F8FAFC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FAR 19.202-1, the Contracting Officer shall: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acquisitions of supplies and services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acquisitions so more than one small business concern may perform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delivery schedules are realistic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prime contractors to subcontract with small businesses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copy of the acquisition package to the Small Business Administration (SBA) Procurement Center Representative (PCR)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……what else can COs use to encourage the use of small businesses?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ebc2562c1a_0_0"/>
          <p:cNvSpPr txBox="1"/>
          <p:nvPr>
            <p:ph idx="4294967295"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/>
              <a:t>Encouraging the Use of Small Businesses</a:t>
            </a:r>
            <a:br>
              <a:rPr lang="en-US" sz="3200"/>
            </a:br>
            <a:r>
              <a:rPr lang="en-US" sz="3200"/>
              <a:t>(Cont….)</a:t>
            </a:r>
            <a:endParaRPr/>
          </a:p>
        </p:txBody>
      </p:sp>
      <p:pic>
        <p:nvPicPr>
          <p:cNvPr id="360" name="Google Shape;360;g3ebc2562c1a_0_0"/>
          <p:cNvPicPr preferRelativeResize="0"/>
          <p:nvPr/>
        </p:nvPicPr>
        <p:blipFill rotWithShape="1">
          <a:blip r:embed="rId4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ebc2562c1a_0_0"/>
          <p:cNvSpPr txBox="1"/>
          <p:nvPr/>
        </p:nvSpPr>
        <p:spPr>
          <a:xfrm>
            <a:off x="381000" y="142875"/>
            <a:ext cx="11430000" cy="861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381000" wrap="square" tIns="0">
            <a:spAutoFit/>
          </a:bodyPr>
          <a:lstStyle/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the Use of Small Businesses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g3ebc2562c1a_0_0"/>
          <p:cNvSpPr/>
          <p:nvPr/>
        </p:nvSpPr>
        <p:spPr>
          <a:xfrm>
            <a:off x="571500" y="1259525"/>
            <a:ext cx="11430000" cy="4893000"/>
          </a:xfrm>
          <a:prstGeom prst="roundRect">
            <a:avLst>
              <a:gd fmla="val 5000" name="adj"/>
            </a:avLst>
          </a:prstGeom>
          <a:solidFill>
            <a:srgbClr val="F8FAFC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 Participation Plan Evaluation Factor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ensure firms receiving a Government contract will utilize small businesses in performance of the contract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Emphasis is on prime contractor including small businesses in proposal development and ultimately subcontracting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when acquisition not set-aside for small business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 be used if bundling &amp; consolidation applies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3ebc2562c1a_0_7"/>
          <p:cNvPicPr preferRelativeResize="0"/>
          <p:nvPr/>
        </p:nvPicPr>
        <p:blipFill rotWithShape="1">
          <a:blip r:embed="rId4">
            <a:alphaModFix/>
          </a:blip>
          <a:srcRect b="14024" l="0" r="0" t="14024"/>
          <a:stretch/>
        </p:blipFill>
        <p:spPr>
          <a:xfrm>
            <a:off x="0" y="0"/>
            <a:ext cx="12192000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ebc2562c1a_0_7"/>
          <p:cNvSpPr txBox="1"/>
          <p:nvPr>
            <p:ph idx="4294967295" type="title"/>
          </p:nvPr>
        </p:nvSpPr>
        <p:spPr>
          <a:xfrm>
            <a:off x="381000" y="142875"/>
            <a:ext cx="11430000" cy="369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38100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ACCESSING FEDERAL CONTRACT OPPORTUNITIES</a:t>
            </a:r>
            <a:endParaRPr/>
          </a:p>
        </p:txBody>
      </p:sp>
      <p:grpSp>
        <p:nvGrpSpPr>
          <p:cNvPr descr="This image offers details about the System for Award Management (SAM) and includes the website URL." id="370" name="Google Shape;370;g3ebc2562c1a_0_7"/>
          <p:cNvGrpSpPr/>
          <p:nvPr/>
        </p:nvGrpSpPr>
        <p:grpSpPr>
          <a:xfrm>
            <a:off x="571500" y="1524000"/>
            <a:ext cx="3429000" cy="1905000"/>
            <a:chOff x="571500" y="1524000"/>
            <a:chExt cx="3429000" cy="1905000"/>
          </a:xfrm>
        </p:grpSpPr>
        <p:sp>
          <p:nvSpPr>
            <p:cNvPr id="371" name="Google Shape;371;g3ebc2562c1a_0_7"/>
            <p:cNvSpPr/>
            <p:nvPr/>
          </p:nvSpPr>
          <p:spPr>
            <a:xfrm>
              <a:off x="571500" y="1524000"/>
              <a:ext cx="3429000" cy="1905000"/>
            </a:xfrm>
            <a:prstGeom prst="roundRect">
              <a:avLst>
                <a:gd fmla="val 5000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3ebc2562c1a_0_7"/>
            <p:cNvSpPr txBox="1"/>
            <p:nvPr/>
          </p:nvSpPr>
          <p:spPr>
            <a:xfrm>
              <a:off x="762000" y="171450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1E293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System for Award Management (SAM)</a:t>
              </a:r>
              <a:endParaRPr b="1" i="0" sz="1400" u="none" cap="none" strike="noStrik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-US" sz="1100" u="none" cap="none" strike="noStrike">
                  <a:solidFill>
                    <a:srgbClr val="64748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Register Here. It’s Free</a:t>
              </a:r>
              <a:endParaRPr b="0" i="1" sz="1100" u="none" cap="none" strike="noStrike">
                <a:solidFill>
                  <a:srgbClr val="64748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sng" cap="none" strike="noStrike">
                  <a:solidFill>
                    <a:srgbClr val="0284C7"/>
                  </a:solidFill>
                  <a:latin typeface="Montserrat"/>
                  <a:ea typeface="Montserrat"/>
                  <a:cs typeface="Montserrat"/>
                  <a:sym typeface="Montserrat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www.sam.gov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offers details about the Unique Entity Identifier (UEI) and includes the website URL." id="373" name="Google Shape;373;g3ebc2562c1a_0_7"/>
          <p:cNvGrpSpPr/>
          <p:nvPr/>
        </p:nvGrpSpPr>
        <p:grpSpPr>
          <a:xfrm>
            <a:off x="4381500" y="1524000"/>
            <a:ext cx="3429000" cy="1905000"/>
            <a:chOff x="4381500" y="1524000"/>
            <a:chExt cx="3429000" cy="1905000"/>
          </a:xfrm>
        </p:grpSpPr>
        <p:sp>
          <p:nvSpPr>
            <p:cNvPr id="374" name="Google Shape;374;g3ebc2562c1a_0_7"/>
            <p:cNvSpPr/>
            <p:nvPr/>
          </p:nvSpPr>
          <p:spPr>
            <a:xfrm>
              <a:off x="4381500" y="1524000"/>
              <a:ext cx="3429000" cy="1905000"/>
            </a:xfrm>
            <a:prstGeom prst="roundRect">
              <a:avLst>
                <a:gd fmla="val 5000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3ebc2562c1a_0_7"/>
            <p:cNvSpPr txBox="1"/>
            <p:nvPr/>
          </p:nvSpPr>
          <p:spPr>
            <a:xfrm>
              <a:off x="4572000" y="171450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C4A6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Unique Entity Identifier (UEI)</a:t>
              </a:r>
              <a:endParaRPr b="1" i="0" sz="1400" u="none" cap="none" strike="noStrike">
                <a:solidFill>
                  <a:srgbClr val="0C4A6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-US" sz="1100" u="none" cap="none" strike="noStrike">
                  <a:solidFill>
                    <a:srgbClr val="0369A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Assigned through SAM.GOV registration</a:t>
              </a:r>
              <a:endParaRPr b="0" i="1" sz="1100" u="none" cap="none" strike="noStrike">
                <a:solidFill>
                  <a:srgbClr val="0369A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sng" cap="none" strike="noStrike">
                  <a:solidFill>
                    <a:srgbClr val="0284C7"/>
                  </a:solidFill>
                  <a:latin typeface="Montserrat"/>
                  <a:ea typeface="Montserrat"/>
                  <a:cs typeface="Montserrat"/>
                  <a:sym typeface="Montserrat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www.gsa.gov/entityid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offers details about the Small Business Administration (SBA) and includes the website URL." id="376" name="Google Shape;376;g3ebc2562c1a_0_7"/>
          <p:cNvGrpSpPr/>
          <p:nvPr/>
        </p:nvGrpSpPr>
        <p:grpSpPr>
          <a:xfrm>
            <a:off x="8191500" y="1524000"/>
            <a:ext cx="3429000" cy="1905000"/>
            <a:chOff x="8191500" y="1524000"/>
            <a:chExt cx="3429000" cy="1905000"/>
          </a:xfrm>
        </p:grpSpPr>
        <p:sp>
          <p:nvSpPr>
            <p:cNvPr id="377" name="Google Shape;377;g3ebc2562c1a_0_7"/>
            <p:cNvSpPr/>
            <p:nvPr/>
          </p:nvSpPr>
          <p:spPr>
            <a:xfrm>
              <a:off x="8191500" y="1524000"/>
              <a:ext cx="3429000" cy="1905000"/>
            </a:xfrm>
            <a:prstGeom prst="roundRect">
              <a:avLst>
                <a:gd fmla="val 5000" name="adj"/>
              </a:avLst>
            </a:prstGeom>
            <a:solidFill>
              <a:srgbClr val="FFF7ED"/>
            </a:solidFill>
            <a:ln cap="flat" cmpd="sng" w="9525">
              <a:solidFill>
                <a:srgbClr val="FED7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3ebc2562c1a_0_7"/>
            <p:cNvSpPr txBox="1"/>
            <p:nvPr/>
          </p:nvSpPr>
          <p:spPr>
            <a:xfrm>
              <a:off x="8382000" y="171450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5"/>
                <a:buFont typeface="Arial"/>
                <a:buNone/>
              </a:pPr>
              <a:r>
                <a:rPr b="1" i="0" lang="en-US" sz="1295" u="none" cap="none" strike="noStrike">
                  <a:solidFill>
                    <a:srgbClr val="7C2D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Small Business Administration (SBA)</a:t>
              </a:r>
              <a:endParaRPr b="1" i="0" sz="1295" u="none" cap="none" strike="noStrike">
                <a:solidFill>
                  <a:srgbClr val="7C2D1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18"/>
                <a:buFont typeface="Arial"/>
                <a:buNone/>
              </a:pPr>
              <a:r>
                <a:rPr b="0" i="0" lang="en-US" sz="1018" u="none" cap="none" strike="noStrike">
                  <a:solidFill>
                    <a:srgbClr val="9A341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Categories</a:t>
              </a:r>
              <a:endParaRPr b="0" i="0" sz="1018" u="none" cap="none" strike="noStrike">
                <a:solidFill>
                  <a:srgbClr val="9A341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925"/>
                <a:buFont typeface="Arial"/>
                <a:buNone/>
              </a:pPr>
              <a:r>
                <a:rPr b="0" i="0" lang="en-US" sz="925" u="sng" cap="none" strike="noStrike">
                  <a:solidFill>
                    <a:srgbClr val="0284C7"/>
                  </a:solidFill>
                  <a:latin typeface="Montserrat"/>
                  <a:ea typeface="Montserrat"/>
                  <a:cs typeface="Montserrat"/>
                  <a:sym typeface="Montserrat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www.sba.gov/.../contracting-assistance-programs</a:t>
              </a:r>
              <a:endParaRPr b="0" i="0" sz="12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offers details about the NAICS Industry Code and includes the website URL." id="379" name="Google Shape;379;g3ebc2562c1a_0_7"/>
          <p:cNvGrpSpPr/>
          <p:nvPr/>
        </p:nvGrpSpPr>
        <p:grpSpPr>
          <a:xfrm>
            <a:off x="2476500" y="4000500"/>
            <a:ext cx="3429000" cy="1905000"/>
            <a:chOff x="2476500" y="4000500"/>
            <a:chExt cx="3429000" cy="1905000"/>
          </a:xfrm>
        </p:grpSpPr>
        <p:sp>
          <p:nvSpPr>
            <p:cNvPr id="380" name="Google Shape;380;g3ebc2562c1a_0_7"/>
            <p:cNvSpPr/>
            <p:nvPr/>
          </p:nvSpPr>
          <p:spPr>
            <a:xfrm>
              <a:off x="2476500" y="4000500"/>
              <a:ext cx="3429000" cy="1905000"/>
            </a:xfrm>
            <a:prstGeom prst="roundRect">
              <a:avLst>
                <a:gd fmla="val 5000" name="adj"/>
              </a:avLst>
            </a:prstGeom>
            <a:solidFill>
              <a:srgbClr val="F1F5F9"/>
            </a:solidFill>
            <a:ln cap="flat" cmpd="sng" w="9525">
              <a:solidFill>
                <a:srgbClr val="CBD5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3ebc2562c1a_0_7"/>
            <p:cNvSpPr txBox="1"/>
            <p:nvPr/>
          </p:nvSpPr>
          <p:spPr>
            <a:xfrm>
              <a:off x="2667000" y="419100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33415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NAICS Industry Codes</a:t>
              </a:r>
              <a:endParaRPr b="1" i="0" sz="14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-US" sz="1100" u="none" cap="none" strike="noStrike">
                  <a:solidFill>
                    <a:srgbClr val="4755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Identify your NAICS</a:t>
              </a:r>
              <a:endParaRPr b="0" i="1" sz="1100" u="none" cap="none" strike="noStrike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sng" cap="none" strike="noStrike">
                  <a:solidFill>
                    <a:srgbClr val="0284C7"/>
                  </a:solidFill>
                  <a:latin typeface="Montserrat"/>
                  <a:ea typeface="Montserrat"/>
                  <a:cs typeface="Montserrat"/>
                  <a:sym typeface="Montserrat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www.census.gov/naics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his image offers details about the size standards and includes the website URL." id="382" name="Google Shape;382;g3ebc2562c1a_0_7"/>
          <p:cNvGrpSpPr/>
          <p:nvPr/>
        </p:nvGrpSpPr>
        <p:grpSpPr>
          <a:xfrm>
            <a:off x="6286500" y="4000500"/>
            <a:ext cx="3429000" cy="1905000"/>
            <a:chOff x="6286500" y="4000500"/>
            <a:chExt cx="3429000" cy="1905000"/>
          </a:xfrm>
        </p:grpSpPr>
        <p:sp>
          <p:nvSpPr>
            <p:cNvPr id="383" name="Google Shape;383;g3ebc2562c1a_0_7"/>
            <p:cNvSpPr/>
            <p:nvPr/>
          </p:nvSpPr>
          <p:spPr>
            <a:xfrm>
              <a:off x="6286500" y="4000500"/>
              <a:ext cx="3429000" cy="1905000"/>
            </a:xfrm>
            <a:prstGeom prst="roundRect">
              <a:avLst>
                <a:gd fmla="val 5000" name="adj"/>
              </a:avLst>
            </a:prstGeom>
            <a:solidFill>
              <a:srgbClr val="F0FDF4"/>
            </a:solidFill>
            <a:ln cap="flat" cmpd="sng" w="9525">
              <a:solidFill>
                <a:srgbClr val="BBF7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3ebc2562c1a_0_7"/>
            <p:cNvSpPr txBox="1"/>
            <p:nvPr/>
          </p:nvSpPr>
          <p:spPr>
            <a:xfrm>
              <a:off x="6477000" y="419100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14532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Size Standards</a:t>
              </a:r>
              <a:endParaRPr b="1" i="0" sz="1400" u="none" cap="none" strike="noStrike">
                <a:solidFill>
                  <a:srgbClr val="14532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-US" sz="1100" u="none" cap="none" strike="noStrike">
                  <a:solidFill>
                    <a:srgbClr val="16653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Determine your size of business</a:t>
              </a:r>
              <a:endParaRPr b="0" i="1" sz="1100" u="none" cap="none" strike="noStrike">
                <a:solidFill>
                  <a:srgbClr val="16653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sng" cap="none" strike="noStrike">
                  <a:solidFill>
                    <a:srgbClr val="0284C7"/>
                  </a:solidFill>
                  <a:latin typeface="Montserrat"/>
                  <a:ea typeface="Montserrat"/>
                  <a:cs typeface="Montserrat"/>
                  <a:sym typeface="Montserrat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www.sba.gov/.../size-standards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"/>
          <p:cNvSpPr/>
          <p:nvPr/>
        </p:nvSpPr>
        <p:spPr>
          <a:xfrm>
            <a:off x="0" y="0"/>
            <a:ext cx="12188825" cy="10863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1"/>
          <p:cNvSpPr txBox="1"/>
          <p:nvPr>
            <p:ph idx="4294967295" type="title"/>
          </p:nvPr>
        </p:nvSpPr>
        <p:spPr>
          <a:xfrm>
            <a:off x="968760" y="142577"/>
            <a:ext cx="10972800" cy="629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FEDERAL CONTRACT OPPORTUNITIES 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1"/>
          <p:cNvSpPr txBox="1"/>
          <p:nvPr/>
        </p:nvSpPr>
        <p:spPr>
          <a:xfrm>
            <a:off x="300839" y="1371600"/>
            <a:ext cx="7380778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SAM.Gov includes the following:</a:t>
            </a:r>
            <a:endParaRPr b="0" i="0" sz="2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Contract Opportunities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(Formerly fbo.gov)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Contract Data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(Reports only:  from fpds.gov)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Wage Determinations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(Formerly wdol.gov)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Entity Registration: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(Combined with the former beta.sam.gov)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Entity Reporting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Assistance Listings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(Formerly cfda.gov)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8304" y="2133600"/>
            <a:ext cx="3828353" cy="3733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000" rotWithShape="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eb8a86efdc_0_259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/>
              <a:t>ACCESSING FEDERAL CONTRACT OPPORTUNITIES (CONT..)</a:t>
            </a:r>
            <a:endParaRPr/>
          </a:p>
        </p:txBody>
      </p:sp>
      <p:sp>
        <p:nvSpPr>
          <p:cNvPr id="401" name="Google Shape;401;g3eb8a86efdc_0_259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g3eb8a86efdc_0_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eb8a86efdc_0_259"/>
          <p:cNvSpPr txBox="1"/>
          <p:nvPr/>
        </p:nvSpPr>
        <p:spPr>
          <a:xfrm>
            <a:off x="1082735" y="-110098"/>
            <a:ext cx="10972800" cy="16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FEDERAL CONTRACT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OPPORTUNITIES (CONT.)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ecast of Contracting Opportunities logo" id="404" name="Google Shape;404;g3eb8a86efdc_0_2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50" y="1196400"/>
            <a:ext cx="4892994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eb8a86efdc_0_259"/>
          <p:cNvSpPr txBox="1"/>
          <p:nvPr/>
        </p:nvSpPr>
        <p:spPr>
          <a:xfrm>
            <a:off x="542625" y="2520300"/>
            <a:ext cx="10972800" cy="41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potential contracting opportunities early in the acquisition process.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your marketing strategies before opportunities post in the System for Award Management (SAM) and eBuy.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more effective in business development &amp; planning.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lead time to prepare for the nature and scope of potential procurement opportunities.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bb482b017_0_637"/>
          <p:cNvSpPr txBox="1"/>
          <p:nvPr>
            <p:ph type="title"/>
          </p:nvPr>
        </p:nvSpPr>
        <p:spPr>
          <a:xfrm>
            <a:off x="3913996" y="352250"/>
            <a:ext cx="37242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TOPICS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ebb482b017_0_637"/>
          <p:cNvSpPr txBox="1"/>
          <p:nvPr>
            <p:ph idx="1" type="subTitle"/>
          </p:nvPr>
        </p:nvSpPr>
        <p:spPr>
          <a:xfrm>
            <a:off x="4381500" y="1833575"/>
            <a:ext cx="67644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●"/>
            </a:pPr>
            <a:r>
              <a:rPr b="1" lang="en-US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OSB Overview</a:t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●"/>
            </a:pPr>
            <a:r>
              <a:rPr b="1" lang="en-US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Accessing Federal Contract Opportunities</a:t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●"/>
            </a:pPr>
            <a:r>
              <a:rPr b="1" lang="en-US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Forecasting of Contracting Opportunities </a:t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●"/>
            </a:pPr>
            <a:r>
              <a:rPr b="1" lang="en-US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Small Business Resources</a:t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ebc2562c1a_0_48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Accessing Federal Contract Opportunities (Cont…)</a:t>
            </a:r>
            <a:endParaRPr/>
          </a:p>
        </p:txBody>
      </p:sp>
      <p:sp>
        <p:nvSpPr>
          <p:cNvPr id="412" name="Google Shape;412;g3ebc2562c1a_0_48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3ebc2562c1a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3ebc2562c1a_0_48"/>
          <p:cNvSpPr txBox="1"/>
          <p:nvPr/>
        </p:nvSpPr>
        <p:spPr>
          <a:xfrm>
            <a:off x="968760" y="142577"/>
            <a:ext cx="109728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FEDERAL CONTRACT OPPORTUNITIES 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3ebc2562c1a_0_48"/>
          <p:cNvSpPr txBox="1"/>
          <p:nvPr/>
        </p:nvSpPr>
        <p:spPr>
          <a:xfrm>
            <a:off x="1163873" y="1617432"/>
            <a:ext cx="47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Access the Forecast Tool: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of Acquisition.gov" id="416" name="Google Shape;416;g3ebc2562c1a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225393"/>
            <a:ext cx="5218205" cy="38933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d arrow pointing left" id="417" name="Google Shape;417;g3ebc2562c1a_0_48"/>
          <p:cNvSpPr/>
          <p:nvPr/>
        </p:nvSpPr>
        <p:spPr>
          <a:xfrm rot="1541719">
            <a:off x="1944332" y="4681574"/>
            <a:ext cx="901552" cy="20073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3ebc2562c1a_0_48"/>
          <p:cNvSpPr txBox="1"/>
          <p:nvPr/>
        </p:nvSpPr>
        <p:spPr>
          <a:xfrm>
            <a:off x="6644499" y="1582388"/>
            <a:ext cx="422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3ebc2562c1a_0_48"/>
          <p:cNvSpPr txBox="1"/>
          <p:nvPr>
            <p:ph idx="1" type="body"/>
          </p:nvPr>
        </p:nvSpPr>
        <p:spPr>
          <a:xfrm>
            <a:off x="6066074" y="2038176"/>
            <a:ext cx="5638800" cy="4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431789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13"/>
              <a:buFont typeface="Courier New"/>
              <a:buChar char="o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Focuses on acquisition planning and increases awareness of potential prime and subcontracting opportunities.</a:t>
            </a:r>
            <a:endParaRPr/>
          </a:p>
          <a:p>
            <a:pPr indent="-348413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13"/>
              <a:buFont typeface="Courier New"/>
              <a:buNone/>
            </a:pPr>
            <a:r>
              <a:t/>
            </a:r>
            <a:endParaRPr sz="1400"/>
          </a:p>
          <a:p>
            <a:pPr indent="-440256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13"/>
              <a:buFont typeface="Courier New"/>
              <a:buChar char="o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goal is to help both GSA buyers and vendors easily communicate around potential contracting opportunities.</a:t>
            </a:r>
            <a:endParaRPr sz="2400"/>
          </a:p>
          <a:p>
            <a:pPr indent="-350530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13"/>
              <a:buFont typeface="Courier New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40256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13"/>
              <a:buFont typeface="Courier New"/>
              <a:buChar char="o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tool includes information for 12 Federal Agencies, including (GSA, DOI, DOL, SBA, OPM, VA, DOC, SSA, HHS, NRC, FCC, DOT)</a:t>
            </a:r>
            <a:endParaRPr/>
          </a:p>
          <a:p>
            <a:pPr indent="-350530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13"/>
              <a:buFont typeface="Courier New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750"/>
              <a:buChar char="•"/>
            </a:pPr>
            <a:r>
              <a:rPr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Forecast Website Access: </a:t>
            </a:r>
            <a:endParaRPr/>
          </a:p>
          <a:p>
            <a:pPr indent="-4318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⮚"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https://acquisitiongateway.gov/forecast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⮚"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https://www.fbf.gov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⮚"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https://www.acquisition.gov/procurement-forecasts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189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189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189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Accessing Federal Contract Opportunities (Cont….)</a:t>
            </a:r>
            <a:endParaRPr/>
          </a:p>
        </p:txBody>
      </p:sp>
      <p:pic>
        <p:nvPicPr>
          <p:cNvPr descr="The image displays the logo for the 250th anniversary of the GSA." id="426" name="Google Shape;4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608667" cy="147446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0"/>
          <p:cNvSpPr txBox="1"/>
          <p:nvPr/>
        </p:nvSpPr>
        <p:spPr>
          <a:xfrm>
            <a:off x="4721517" y="111245"/>
            <a:ext cx="698335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FEDERAL CONTRACT OPPORTUNITIES (CONT.)</a:t>
            </a:r>
            <a:r>
              <a:rPr b="1" i="0" lang="en-US" sz="2667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20"/>
          <p:cNvCxnSpPr/>
          <p:nvPr/>
        </p:nvCxnSpPr>
        <p:spPr>
          <a:xfrm>
            <a:off x="1524000" y="1447801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creenshot of Acquisition Gateway" id="429" name="Google Shape;4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76" y="1560757"/>
            <a:ext cx="11310256" cy="4498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arrow pointing right " id="430" name="Google Shape;43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2022" y="4906390"/>
            <a:ext cx="877900" cy="46333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0"/>
          <p:cNvSpPr txBox="1"/>
          <p:nvPr/>
        </p:nvSpPr>
        <p:spPr>
          <a:xfrm>
            <a:off x="4038600" y="6172200"/>
            <a:ext cx="5715000" cy="4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1" marL="4825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https://acquisitiongateway.gov/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eb8a86efdc_0_270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Accessing Federal Contract Opportunities (Cont…..)</a:t>
            </a:r>
            <a:endParaRPr/>
          </a:p>
        </p:txBody>
      </p:sp>
      <p:pic>
        <p:nvPicPr>
          <p:cNvPr id="438" name="Google Shape;438;g3eb8a86efdc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789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3eb8a86efdc_0_270"/>
          <p:cNvSpPr txBox="1"/>
          <p:nvPr/>
        </p:nvSpPr>
        <p:spPr>
          <a:xfrm>
            <a:off x="1737360" y="133749"/>
            <a:ext cx="10134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FEDERAL CONTRACT OPPORTUNITIES 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0" name="Google Shape;440;g3eb8a86efdc_0_270"/>
          <p:cNvGraphicFramePr/>
          <p:nvPr/>
        </p:nvGraphicFramePr>
        <p:xfrm>
          <a:off x="0" y="914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{443A78B1-71A8-4837-AF57-4ADD17BA823D}</a:tableStyleId>
              </a:tblPr>
              <a:tblGrid>
                <a:gridCol w="6912200"/>
                <a:gridCol w="5279800"/>
              </a:tblGrid>
              <a:tr h="921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ontserrat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GSA GOVERNMENTWIDE ACQUISITION CONTRACTS (GWAC):  </a:t>
                      </a:r>
                      <a:r>
                        <a:rPr b="1" lang="en-US" sz="1800" u="sng" cap="none" strike="noStrik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4"/>
                        </a:rPr>
                        <a:t>www.gsa.gov/gwac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1575" marB="41575" marR="91450" marL="91450">
                    <a:solidFill>
                      <a:schemeClr val="lt1"/>
                    </a:solidFill>
                  </a:tcPr>
                </a:tc>
                <a:tc hMerge="1"/>
              </a:tr>
              <a:tr h="45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Alliant 2: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GWAC represents the next generation GWAC vehicle for comprehensive information technology (IT) solutions through customizable hardware, software, and services solutions purchased as a total package.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Small business governmentwide acquisition contract for acquiring customized information technology services and IT services-based solutions. 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1575" marB="4157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Alliant 3: </a:t>
                      </a:r>
                      <a:r>
                        <a:rPr lang="en-US" sz="1600" u="none" cap="none" strike="noStrike"/>
                        <a:t>GSA’s next-generation Governmentwide Acquisition Contract for information technology services  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1575" marB="41575" marR="91450" marL="91450">
                    <a:solidFill>
                      <a:srgbClr val="F2F2F2"/>
                    </a:solidFill>
                  </a:tcPr>
                </a:tc>
              </a:tr>
              <a:tr h="3816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575" marB="41575" marR="91450" marL="91450"/>
                </a:tc>
                <a:tc hMerge="1"/>
              </a:tr>
            </a:tbl>
          </a:graphicData>
        </a:graphic>
      </p:graphicFrame>
      <p:pic>
        <p:nvPicPr>
          <p:cNvPr descr="The image shows the Alliant 2 logo." id="441" name="Google Shape;441;g3eb8a86efdc_0_2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4629" y="2077700"/>
            <a:ext cx="1600201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shows the Alliant 3 logo." id="442" name="Google Shape;442;g3eb8a86efdc_0_2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43938" y="2144485"/>
            <a:ext cx="1566862" cy="469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shows the Polaris logo." id="443" name="Google Shape;443;g3eb8a86efdc_0_2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43945" y="4005264"/>
            <a:ext cx="1528762" cy="419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ASIS+ logo" id="444" name="Google Shape;444;g3eb8a86efdc_0_2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34238" y="3934075"/>
            <a:ext cx="3586275" cy="12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3eb8a86efdc_0_270"/>
          <p:cNvSpPr txBox="1"/>
          <p:nvPr/>
        </p:nvSpPr>
        <p:spPr>
          <a:xfrm>
            <a:off x="7319125" y="5209925"/>
            <a:ext cx="40641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Largest governmentwide, multi-agency contract program that provides professional services via six indefinite delivery, indefinite quantity, or IDIQ, contracts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gsa.gov/oasis-plus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2"/>
          <p:cNvSpPr txBox="1"/>
          <p:nvPr>
            <p:ph idx="4294967295" type="title"/>
          </p:nvPr>
        </p:nvSpPr>
        <p:spPr>
          <a:xfrm>
            <a:off x="1737360" y="133749"/>
            <a:ext cx="10134600" cy="629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BUSINESS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3" name="Google Shape;453;p32"/>
          <p:cNvGraphicFramePr/>
          <p:nvPr/>
        </p:nvGraphicFramePr>
        <p:xfrm>
          <a:off x="228600" y="1455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{443A78B1-71A8-4837-AF57-4ADD17BA823D}</a:tableStyleId>
              </a:tblPr>
              <a:tblGrid>
                <a:gridCol w="4141625"/>
                <a:gridCol w="7628250"/>
              </a:tblGrid>
              <a:tr h="190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cap="none" strike="noStrike"/>
                        <a:t>OSB Training and Counseling 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25400">
                      <a:solidFill>
                        <a:srgbClr val="BAE6F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36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53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</a:rPr>
                        <a:t>T</a:t>
                      </a:r>
                      <a:r>
                        <a:rPr b="0" lang="en-US" sz="2000" u="none" cap="none" strike="noStrike">
                          <a:solidFill>
                            <a:schemeClr val="lt1"/>
                          </a:solidFill>
                        </a:rPr>
                        <a:t>raining and counseling on</a:t>
                      </a:r>
                      <a:r>
                        <a:rPr b="0" lang="en-US" sz="2000" u="none" cap="none" strike="noStrike"/>
                        <a:t> Doing Business with GSA</a:t>
                      </a:r>
                      <a:r>
                        <a:rPr b="0" lang="en-US" sz="2000" u="none" cap="none" strike="noStrike">
                          <a:solidFill>
                            <a:schemeClr val="lt1"/>
                          </a:solidFill>
                        </a:rPr>
                        <a:t>  </a:t>
                      </a:r>
                      <a:endParaRPr sz="1400" u="none" cap="none" strike="noStrike"/>
                    </a:p>
                    <a:p>
                      <a:pPr indent="0" lvl="2" marL="54864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260"/>
                        <a:buFont typeface="Courier New"/>
                        <a:buNone/>
                      </a:pPr>
                      <a:r>
                        <a:rPr b="0" lang="en-US" sz="1100" u="sng" cap="none" strike="noStrike">
                          <a:solidFill>
                            <a:srgbClr val="1155CC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gsa.gov events page</a:t>
                      </a: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1" sz="1800" u="sng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11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u="none" cap="none" strike="noStrike"/>
                        <a:t>SMALL BUSINESS FIRST FRIDAYS </a:t>
                      </a:r>
                      <a:br>
                        <a:rPr lang="en-US" sz="1400" u="none" cap="none" strike="noStrike"/>
                      </a:b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          Monthly OSB National Training (MONT)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u="none" cap="none" strike="noStrike"/>
                        <a:t>                      1:1 Counseling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BAE6F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AE6F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BAE6F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AE6F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E6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440"/>
                        <a:buFont typeface="Courier New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3175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/>
                        <a:t>Join us for OSB’s Small Business First Fridays training - This webinar covers basic  aspects of navigating the federal sector. </a:t>
                      </a:r>
                      <a:endParaRPr sz="1400" u="none" cap="none" strike="noStrike"/>
                    </a:p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3175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/>
                        <a:t>Targeted training to industry on specific topics to deepen understanding of federal acquisition strategies. </a:t>
                      </a:r>
                      <a:endParaRPr sz="1400" u="none" cap="none" strike="noStrike"/>
                    </a:p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3175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/>
                        <a:t>Ccounseling from Small Business Technical Advisors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contact an </a:t>
                      </a: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OSB small business specialist</a:t>
                      </a:r>
                      <a:r>
                        <a:rPr lang="en-US" sz="14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BAE6F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BAE6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3ebc2562c1a_0_1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3ebc2562c1a_0_1241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Small Business Resources (Cont..)</a:t>
            </a:r>
            <a:endParaRPr/>
          </a:p>
        </p:txBody>
      </p:sp>
      <p:sp>
        <p:nvSpPr>
          <p:cNvPr id="461" name="Google Shape;461;g3ebc2562c1a_0_1241"/>
          <p:cNvSpPr txBox="1"/>
          <p:nvPr/>
        </p:nvSpPr>
        <p:spPr>
          <a:xfrm>
            <a:off x="1737360" y="133749"/>
            <a:ext cx="10134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BUSINESS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2" name="Google Shape;462;g3ebc2562c1a_0_1241"/>
          <p:cNvGraphicFramePr/>
          <p:nvPr/>
        </p:nvGraphicFramePr>
        <p:xfrm>
          <a:off x="228600" y="145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{443A78B1-71A8-4837-AF57-4ADD17BA823D}</a:tableStyleId>
              </a:tblPr>
              <a:tblGrid>
                <a:gridCol w="4141625"/>
                <a:gridCol w="7628250"/>
              </a:tblGrid>
              <a:tr h="177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APEX Accelerators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lt1"/>
                          </a:solidFill>
                        </a:rPr>
                        <a:t>(Formerly known as Procurement Technical Assistance Center- PTAC)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36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53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lt1"/>
                          </a:solidFill>
                        </a:rPr>
                        <a:t>T</a:t>
                      </a:r>
                      <a:r>
                        <a:rPr b="0" lang="en-US" sz="2000" u="none" cap="none" strike="noStrike">
                          <a:solidFill>
                            <a:schemeClr val="lt1"/>
                          </a:solidFill>
                        </a:rPr>
                        <a:t>raining and counseling on Marketing, Financial, and Contracting  </a:t>
                      </a:r>
                      <a:endParaRPr sz="1400" u="none" cap="none" strike="noStrike"/>
                    </a:p>
                    <a:p>
                      <a:pPr indent="0" lvl="2" marL="54864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260"/>
                        <a:buFont typeface="Courier New"/>
                        <a:buNone/>
                      </a:pPr>
                      <a:r>
                        <a:rPr b="1" lang="en-US" sz="1800" u="sng" cap="none" strike="noStrike">
                          <a:solidFill>
                            <a:schemeClr val="lt1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 https://www.apexaccelerators.us/ </a:t>
                      </a:r>
                      <a:endParaRPr b="1" sz="1800" u="sng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91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</a:rPr>
                        <a:t>Small Business Administration (SBA)</a:t>
                      </a:r>
                      <a:endParaRPr b="1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91437" lvl="2" marL="7315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897"/>
                        </a:buClr>
                        <a:buSzPts val="1440"/>
                        <a:buFont typeface="Courier New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47" lvl="2" marL="834389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</a:rPr>
                        <a:t>Procurement Center Representatives (PCRs) - </a:t>
                      </a:r>
                      <a:r>
                        <a:rPr b="0" lang="en-US" sz="16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https://www.sba.gov/contracting/resources-small-businesses/pcr-directory</a:t>
                      </a:r>
                      <a:endParaRPr b="0" sz="1600" u="sng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194307" lvl="2" marL="834389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600" u="sng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47" lvl="2" marL="834389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</a:rPr>
                        <a:t>SBA Business Development Centers –</a:t>
                      </a:r>
                      <a:endParaRPr sz="1400" u="none" cap="none" strike="noStrike"/>
                    </a:p>
                    <a:p>
                      <a:pPr indent="0" lvl="2" marL="54864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b="0" lang="en-US" sz="16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https://www.sba.gov/tools/local-assistance/sbdc </a:t>
                      </a:r>
                      <a:endParaRPr b="0" sz="1600" u="sng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194307" lvl="2" marL="834389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None/>
                      </a:pPr>
                      <a:r>
                        <a:t/>
                      </a:r>
                      <a:endParaRPr sz="1600" u="sng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47" lvl="2" marL="834389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4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</a:rPr>
                        <a:t>Get free and confidential mentoring by former CEOs through SCORE  -  </a:t>
                      </a:r>
                      <a:r>
                        <a:rPr b="0" lang="en-US" sz="16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https://www.score.org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descr="The image illustrates the current information for APEX accelerators, including the website URL." id="463" name="Google Shape;463;g3ebc2562c1a_0_1241"/>
          <p:cNvCxnSpPr/>
          <p:nvPr/>
        </p:nvCxnSpPr>
        <p:spPr>
          <a:xfrm rot="10800000">
            <a:off x="228565" y="3276600"/>
            <a:ext cx="11769900" cy="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miter lim="8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3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Small Business Resources (Cont…)</a:t>
            </a: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0" y="0"/>
            <a:ext cx="12188825" cy="10863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3"/>
          <p:cNvSpPr txBox="1"/>
          <p:nvPr/>
        </p:nvSpPr>
        <p:spPr>
          <a:xfrm>
            <a:off x="1737360" y="133749"/>
            <a:ext cx="10134600" cy="629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BUSINESS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image displays a screenshot of the SBA business research page." id="473" name="Google Shape;47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784" y="1219200"/>
            <a:ext cx="10608416" cy="3053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emphasizes the capabilities of narratives, which are shown within a red circle." id="474" name="Google Shape;47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784" y="4272256"/>
            <a:ext cx="10608416" cy="83820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3"/>
          <p:cNvSpPr/>
          <p:nvPr/>
        </p:nvSpPr>
        <p:spPr>
          <a:xfrm>
            <a:off x="914400" y="4592302"/>
            <a:ext cx="2318381" cy="576995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image emphasizes the keyword, which are shown within a red circle." id="476" name="Google Shape;47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784" y="5148023"/>
            <a:ext cx="10608416" cy="80146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3"/>
          <p:cNvSpPr/>
          <p:nvPr/>
        </p:nvSpPr>
        <p:spPr>
          <a:xfrm>
            <a:off x="587862" y="5201902"/>
            <a:ext cx="1926738" cy="729395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image emphasizes no given text, which is shown within a red circle." id="478" name="Google Shape;478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7784" y="5963902"/>
            <a:ext cx="10608416" cy="82731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3"/>
          <p:cNvSpPr/>
          <p:nvPr/>
        </p:nvSpPr>
        <p:spPr>
          <a:xfrm>
            <a:off x="742890" y="6145780"/>
            <a:ext cx="1716536" cy="576995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33"/>
          <p:cNvCxnSpPr/>
          <p:nvPr/>
        </p:nvCxnSpPr>
        <p:spPr>
          <a:xfrm flipH="1" rot="10800000">
            <a:off x="2459426" y="6268702"/>
            <a:ext cx="4474774" cy="165575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Small Business Resources (Cont….)</a:t>
            </a:r>
            <a:endParaRPr/>
          </a:p>
        </p:txBody>
      </p:sp>
      <p:pic>
        <p:nvPicPr>
          <p:cNvPr id="487" name="Google Shape;4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6"/>
          <p:cNvSpPr txBox="1"/>
          <p:nvPr/>
        </p:nvSpPr>
        <p:spPr>
          <a:xfrm>
            <a:off x="1737360" y="133749"/>
            <a:ext cx="10134600" cy="629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BUSINESS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2743200" y="1123890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GSA Small Business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0" name="Google Shape;490;p36"/>
          <p:cNvGraphicFramePr/>
          <p:nvPr/>
        </p:nvGraphicFramePr>
        <p:xfrm>
          <a:off x="609600" y="16269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{EDF4EDF0-92AA-4F0E-92A2-3E147D22D053}</a:tableStyleId>
              </a:tblPr>
              <a:tblGrid>
                <a:gridCol w="3305250"/>
                <a:gridCol w="2077600"/>
                <a:gridCol w="2833075"/>
                <a:gridCol w="2833075"/>
              </a:tblGrid>
              <a:tr h="38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Phone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Email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Region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002060"/>
                    </a:solidFill>
                  </a:tcPr>
                </a:tc>
              </a:tr>
              <a:tr h="5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Anthony Caruso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213-200-0946</a:t>
                      </a:r>
                      <a:endParaRPr b="0"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Anthony.caruso@gsa.gov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CA, NV, AZ, HI</a:t>
                      </a:r>
                      <a:endParaRPr b="0"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5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Jemeek Morris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917-969-7963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Jemeek.Morris@gsa.gov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Northern NJ, NY, PR, USVI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Alex Stutzman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253-753-6745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Alexander.Stutzman@gsa.gov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AK, ID, OR, WA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Kimberly Hutchinson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312-353-1889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Kimberly.hutchinson@gsa.gov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IL, IN, MI, MN, OH, WI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Carolina Vargas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913-415-8309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Carolina.Vargas@gsa.gov 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KS, MO, NE, IA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Sean Murphy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202-336-2482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Sean.Murphy@gsa.gov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Washinton DC area including parts of MD and VA.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Albert Garza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817-978-2828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Albert.Garza@gsa.gov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AR, LA, NM, OK, TX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 George, Jr.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Business Specialist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404-215-6740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Major.george@gsa.gov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AL, FL, GA, KY, MS, NC, SC, TN</a:t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rgbClr val="F0F5FA"/>
                    </a:solidFill>
                  </a:tcPr>
                </a:tc>
              </a:tr>
              <a:tr h="32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91" name="Google Shape;491;p36"/>
          <p:cNvSpPr txBox="1"/>
          <p:nvPr/>
        </p:nvSpPr>
        <p:spPr>
          <a:xfrm>
            <a:off x="535260" y="6215488"/>
            <a:ext cx="11259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https://www.gsa.gov/small-business/small-business-resources/contact-information-for-small-business-support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ebb482b017_0_485"/>
          <p:cNvSpPr txBox="1"/>
          <p:nvPr>
            <p:ph idx="4294967295" type="title"/>
          </p:nvPr>
        </p:nvSpPr>
        <p:spPr>
          <a:xfrm>
            <a:off x="8438775" y="1594350"/>
            <a:ext cx="2190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OUR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SMALL BUSINESS WEBSITE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3ebb482b017_0_485"/>
          <p:cNvSpPr txBox="1"/>
          <p:nvPr/>
        </p:nvSpPr>
        <p:spPr>
          <a:xfrm>
            <a:off x="1421625" y="1594359"/>
            <a:ext cx="5943600" cy="366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Paula Mensah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Supervisory Small Business Advisor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Office of Small Business (OSB)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PaulaL.Mensah@gsa.gov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Chasity Ash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Supervisory Small Business Advisor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Office of Small Business (OSB)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chasity.ash@gsa.gov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Arial"/>
              <a:buNone/>
            </a:pPr>
            <a:r>
              <a:t/>
            </a:r>
            <a:endParaRPr b="1" i="0" sz="1238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image displayed is a QR code that links to the GSA small business websites." id="498" name="Google Shape;498;g3ebb482b017_0_4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7034" y="2970112"/>
            <a:ext cx="3334366" cy="237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ebb482b017_0_212"/>
          <p:cNvSpPr txBox="1"/>
          <p:nvPr>
            <p:ph type="title"/>
          </p:nvPr>
        </p:nvSpPr>
        <p:spPr>
          <a:xfrm>
            <a:off x="950967" y="2088600"/>
            <a:ext cx="72396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7100">
                <a:latin typeface="Arial"/>
                <a:ea typeface="Arial"/>
                <a:cs typeface="Arial"/>
                <a:sym typeface="Arial"/>
              </a:rPr>
              <a:t>Thank You.</a:t>
            </a:r>
            <a:endParaRPr sz="7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361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>
            <p:ph type="title"/>
          </p:nvPr>
        </p:nvSpPr>
        <p:spPr>
          <a:xfrm>
            <a:off x="1905000" y="228600"/>
            <a:ext cx="97536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4813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Agency Overview 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5"/>
          <p:cNvGraphicFramePr/>
          <p:nvPr/>
        </p:nvGraphicFramePr>
        <p:xfrm>
          <a:off x="457200" y="12878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{EDF4EDF0-92AA-4F0E-92A2-3E147D22D053}</a:tableStyleId>
              </a:tblPr>
              <a:tblGrid>
                <a:gridCol w="8328950"/>
                <a:gridCol w="3215350"/>
              </a:tblGrid>
              <a:tr h="5107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Office of Small Business (OSB)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</a:tr>
              <a:tr h="371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4150" lvl="1" marL="742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7404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https://www.gsa.gov/small-business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77" name="Google Shape;177;p5"/>
          <p:cNvSpPr txBox="1"/>
          <p:nvPr/>
        </p:nvSpPr>
        <p:spPr>
          <a:xfrm>
            <a:off x="1524000" y="2057400"/>
            <a:ext cx="9372600" cy="3447098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Small Business Act as amended by Public Law 95-507, the Office of Small &amp; Disadvantaged Business was established to: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each Federal Executive Agency, for the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contractors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subcontractors.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respective organization.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>
            <p:ph type="title"/>
          </p:nvPr>
        </p:nvSpPr>
        <p:spPr>
          <a:xfrm>
            <a:off x="1905000" y="228600"/>
            <a:ext cx="97536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4813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Agency Overview (Cont.)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6"/>
          <p:cNvGraphicFramePr/>
          <p:nvPr/>
        </p:nvGraphicFramePr>
        <p:xfrm>
          <a:off x="254771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{EDF4EDF0-92AA-4F0E-92A2-3E147D22D053}</a:tableStyleId>
              </a:tblPr>
              <a:tblGrid>
                <a:gridCol w="5536425"/>
                <a:gridCol w="6484950"/>
              </a:tblGrid>
              <a:tr h="6519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Office of Small Business (OSB)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</a:tr>
              <a:tr h="415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GSA Small Business Support, please reach out to 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local small business advocate.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400" u="sng" cap="none" strike="noStrike">
                          <a:solidFill>
                            <a:srgbClr val="3B82F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https://www.gsa.gov/about-us/contact-us/small-business-support</a:t>
                      </a:r>
                      <a:endParaRPr b="0" i="0" sz="2400" u="none" cap="none" strike="noStrike">
                        <a:solidFill>
                          <a:srgbClr val="3B82F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-184150" lvl="1" marL="742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055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People shaking hands"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5458" y="2218265"/>
            <a:ext cx="5839096" cy="389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>
            <p:ph type="title"/>
          </p:nvPr>
        </p:nvSpPr>
        <p:spPr>
          <a:xfrm>
            <a:off x="1905000" y="208739"/>
            <a:ext cx="975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4813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Agency Overview (Cont..)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685801" y="1524000"/>
            <a:ext cx="5334000" cy="43434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Public Buildings Service (PBS)</a:t>
            </a:r>
            <a:endParaRPr/>
          </a:p>
          <a:p>
            <a:pPr indent="-152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As the landlord for the civilian federal government, PBS acquires space on behalf of the federal government through new construction and leasing, and acts as a caretaker for federal properties across the country. </a:t>
            </a:r>
            <a:endParaRPr/>
          </a:p>
          <a:p>
            <a:pPr indent="-139700" lvl="0" marL="22860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PBS owns or leases 8,800 assets, maintains an inventory of more than 370 million square feet of workspace, and preserves more than 500 historic properties.</a:t>
            </a:r>
            <a:endParaRPr/>
          </a:p>
          <a:p>
            <a:pPr indent="-1809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</a:pPr>
            <a:r>
              <a:t/>
            </a:r>
            <a:endParaRPr sz="750"/>
          </a:p>
        </p:txBody>
      </p:sp>
      <p:sp>
        <p:nvSpPr>
          <p:cNvPr id="195" name="Google Shape;195;p7"/>
          <p:cNvSpPr txBox="1"/>
          <p:nvPr>
            <p:ph idx="2" type="body"/>
          </p:nvPr>
        </p:nvSpPr>
        <p:spPr>
          <a:xfrm>
            <a:off x="6258560" y="1524000"/>
            <a:ext cx="4760100" cy="17415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What does PBS Procure?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lang="en-US" sz="1050">
                <a:latin typeface="Arial"/>
                <a:ea typeface="Arial"/>
                <a:cs typeface="Arial"/>
                <a:sym typeface="Arial"/>
              </a:rPr>
              <a:t>Construction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lang="en-US" sz="1050">
                <a:latin typeface="Arial"/>
                <a:ea typeface="Arial"/>
                <a:cs typeface="Arial"/>
                <a:sym typeface="Arial"/>
              </a:rPr>
              <a:t>A&amp;E Services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lang="en-US" sz="1050">
                <a:latin typeface="Arial"/>
                <a:ea typeface="Arial"/>
                <a:cs typeface="Arial"/>
                <a:sym typeface="Arial"/>
              </a:rPr>
              <a:t>Janitorial  Landscape   Interior Design      Painting 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050">
                <a:latin typeface="Arial"/>
                <a:ea typeface="Arial"/>
                <a:cs typeface="Arial"/>
                <a:sym typeface="Arial"/>
              </a:rPr>
              <a:t>HVAC  Lighting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en-US" sz="1050">
                <a:latin typeface="Arial"/>
                <a:ea typeface="Arial"/>
                <a:cs typeface="Arial"/>
                <a:sym typeface="Arial"/>
              </a:rPr>
              <a:t>Security  Window Washing   Electrical   Lease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lang="en-US" sz="105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6248400" y="3657600"/>
            <a:ext cx="4759960" cy="2215991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the PBS Opportunities?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Forecast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Subcontracting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Multiple Award Schedules (MAS)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Indefinite Delivery Indefinite Quantities (IDIQ)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t/>
            </a:r>
            <a:endParaRPr b="0" i="0" sz="23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4625340" y="6020415"/>
            <a:ext cx="29413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www.gsa.gov/pbs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>
            <p:ph type="title"/>
          </p:nvPr>
        </p:nvSpPr>
        <p:spPr>
          <a:xfrm>
            <a:off x="1905000" y="208739"/>
            <a:ext cx="9753600" cy="457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4813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Agency Overview (Cont...)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457200" y="1524000"/>
            <a:ext cx="5476762" cy="3901068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Acquisition Services (FAS)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America's only source solely dedicated to procuring goods and services for government.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integral part of GSA, FAS possesses unrivaled capability to deliver comprehensive products and services across government at the best value possible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t/>
            </a:r>
            <a:endParaRPr b="0" i="0" sz="23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449917" y="5346235"/>
            <a:ext cx="2981325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https://www.gsa.gov/fas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www.gsaauctions.gov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6293736" y="1524001"/>
            <a:ext cx="5120700" cy="16971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FAS Procure?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Environmental    Moving Services    Information Technology    Transportation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Furniture    Law Enforcement Equipment    Professional Training    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Telecom &amp; Network Services	Travel Services    Staffing Services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Emergency Preparedness &amp; Response Equipment…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t/>
            </a:r>
            <a:endParaRPr b="0" i="0" sz="23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6276974" y="4053840"/>
            <a:ext cx="5101800" cy="24588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the FAS Opportunities?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Forecast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Subcontracting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Multiple Award Schedules (MAS)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Indefinite Delivery Indefinite Quantities (IDIQ)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Governmentwide Acquisition Contracts (GWAC)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t/>
            </a:r>
            <a:endParaRPr b="0" i="0" sz="23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 txBox="1"/>
          <p:nvPr>
            <p:ph type="title"/>
          </p:nvPr>
        </p:nvSpPr>
        <p:spPr>
          <a:xfrm>
            <a:off x="1905000" y="228600"/>
            <a:ext cx="97536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4813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Agency Overview (Cont….)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6" name="Google Shape;216;p9"/>
          <p:cNvGraphicFramePr/>
          <p:nvPr/>
        </p:nvGraphicFramePr>
        <p:xfrm>
          <a:off x="457200" y="13149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{EDF4EDF0-92AA-4F0E-92A2-3E147D22D053}</a:tableStyleId>
              </a:tblPr>
              <a:tblGrid>
                <a:gridCol w="8328950"/>
                <a:gridCol w="3215350"/>
              </a:tblGrid>
              <a:tr h="5256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Office of Small Business (OSB)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</a:tr>
              <a:tr h="382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4150" lvl="1" marL="742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1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739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217" name="Google Shape;217;p9"/>
          <p:cNvSpPr txBox="1"/>
          <p:nvPr/>
        </p:nvSpPr>
        <p:spPr>
          <a:xfrm>
            <a:off x="1543050" y="2000723"/>
            <a:ext cx="9372600" cy="46166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GSA’s Customers?</a:t>
            </a:r>
            <a:endParaRPr b="1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4">
            <a:alphaModFix/>
          </a:blip>
          <a:srcRect b="0" l="10996" r="0" t="0"/>
          <a:stretch/>
        </p:blipFill>
        <p:spPr>
          <a:xfrm>
            <a:off x="3581400" y="2586210"/>
            <a:ext cx="4788218" cy="39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bc2562c1a_0_28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3ebc2562c1a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ebc2562c1a_0_28"/>
          <p:cNvSpPr txBox="1"/>
          <p:nvPr>
            <p:ph idx="4294967295" type="title"/>
          </p:nvPr>
        </p:nvSpPr>
        <p:spPr>
          <a:xfrm>
            <a:off x="968760" y="142577"/>
            <a:ext cx="10972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Obligations by Awarding Agency</a:t>
            </a:r>
            <a:endParaRPr/>
          </a:p>
          <a:p>
            <a:pPr indent="0" lvl="0" marL="4813300" marR="0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ebc2562c1a_0_28"/>
          <p:cNvSpPr txBox="1"/>
          <p:nvPr/>
        </p:nvSpPr>
        <p:spPr>
          <a:xfrm>
            <a:off x="1832275" y="2617775"/>
            <a:ext cx="1039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g3ebc2562c1a_0_28"/>
          <p:cNvGraphicFramePr/>
          <p:nvPr/>
        </p:nvGraphicFramePr>
        <p:xfrm>
          <a:off x="-171625" y="1086300"/>
          <a:ext cx="3000000" cy="3000000"/>
        </p:xfrm>
        <a:graphic>
          <a:graphicData uri="http://schemas.openxmlformats.org/drawingml/2006/table">
            <a:tbl>
              <a:tblPr firstRow="1">
                <a:solidFill>
                  <a:srgbClr val="FFFFFF"/>
                </a:solidFill>
                <a:tableStyleId>{88E4DE7F-A430-4B73-A7AA-9A9773D82533}</a:tableStyleId>
              </a:tblPr>
              <a:tblGrid>
                <a:gridCol w="2027500"/>
                <a:gridCol w="4983075"/>
                <a:gridCol w="1637300"/>
                <a:gridCol w="2910450"/>
              </a:tblGrid>
              <a:tr h="713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Rank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Awarding Agency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Obligations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Share of Top 25 Total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1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Health and Human Services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$3.390T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40.3%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2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Social Security Administration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$2.612T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31.0%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3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Defense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$642.8B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7.6%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5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4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Veterans Affairs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$464.8B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5.5%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5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Agriculture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$297.7B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3.5%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6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Transportation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$194.3B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2.3%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7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Education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$150.2B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1.8%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8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Housing and Urban Development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$137.3B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1.6%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9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Homeland Security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$136.2B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1.6%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10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highlight>
                            <a:srgbClr val="FFFFFF"/>
                          </a:highlight>
                        </a:rPr>
                        <a:t>Department of Energy</a:t>
                      </a:r>
                      <a:endParaRPr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$122.4B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1.5%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11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General Services Administration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$38.0B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highlight>
                            <a:srgbClr val="FFFFFF"/>
                          </a:highlight>
                        </a:rPr>
                        <a:t>0.5%</a:t>
                      </a:r>
                      <a:endParaRPr b="1" sz="17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ebc2562c1a_0_38"/>
          <p:cNvSpPr txBox="1"/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Federal Obligations by Awarding Agency (Cont)</a:t>
            </a:r>
            <a:endParaRPr/>
          </a:p>
        </p:txBody>
      </p:sp>
      <p:sp>
        <p:nvSpPr>
          <p:cNvPr id="235" name="Google Shape;235;g3ebc2562c1a_0_38"/>
          <p:cNvSpPr/>
          <p:nvPr/>
        </p:nvSpPr>
        <p:spPr>
          <a:xfrm>
            <a:off x="0" y="0"/>
            <a:ext cx="12188700" cy="108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ebc2562c1a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ebc2562c1a_0_38"/>
          <p:cNvSpPr txBox="1"/>
          <p:nvPr/>
        </p:nvSpPr>
        <p:spPr>
          <a:xfrm>
            <a:off x="968760" y="142577"/>
            <a:ext cx="10972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Obligations by Awarding Agency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813300" marR="0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813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8" name="Google Shape;238;g3ebc2562c1a_0_38"/>
          <p:cNvGraphicFramePr/>
          <p:nvPr/>
        </p:nvGraphicFramePr>
        <p:xfrm>
          <a:off x="968760" y="1615877"/>
          <a:ext cx="3000000" cy="3000000"/>
        </p:xfrm>
        <a:graphic>
          <a:graphicData uri="http://schemas.openxmlformats.org/drawingml/2006/table">
            <a:tbl>
              <a:tblPr firstRow="1">
                <a:solidFill>
                  <a:srgbClr val="FFFFFF"/>
                </a:solidFill>
                <a:tableStyleId>{88E4DE7F-A430-4B73-A7AA-9A9773D82533}</a:tableStyleId>
              </a:tblPr>
              <a:tblGrid>
                <a:gridCol w="4584550"/>
                <a:gridCol w="2385300"/>
                <a:gridCol w="3212600"/>
              </a:tblGrid>
              <a:tr h="10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Agency Group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Obligations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Share of Top 25 Total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highlight>
                            <a:srgbClr val="FFFFFF"/>
                          </a:highlight>
                        </a:rPr>
                        <a:t>HHS and SSA</a:t>
                      </a:r>
                      <a:endParaRPr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$6.002T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71.3%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highlight>
                            <a:srgbClr val="FFFFFF"/>
                          </a:highlight>
                        </a:rPr>
                        <a:t>Agencies ranked 3–5</a:t>
                      </a:r>
                      <a:endParaRPr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$1.405T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16.7%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highlight>
                            <a:srgbClr val="FFFFFF"/>
                          </a:highlight>
                        </a:rPr>
                        <a:t>Agencies ranked 6–10</a:t>
                      </a:r>
                      <a:endParaRPr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$740.4B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8.8%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GSA, ranked 11th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$38.0B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0.5%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highlight>
                            <a:srgbClr val="FFFFFF"/>
                          </a:highlight>
                        </a:rPr>
                        <a:t>Other agencies ranked 12–25</a:t>
                      </a:r>
                      <a:endParaRPr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$227.0B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highlight>
                            <a:srgbClr val="FFFFFF"/>
                          </a:highlight>
                        </a:rPr>
                        <a:t>2.7%</a:t>
                      </a:r>
                      <a:endParaRPr b="1" sz="2400" u="none" cap="none" strike="noStrike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3E3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SA FAST26 Virtual Acquisition Summit (Industry)">
  <a:themeElements>
    <a:clrScheme name="Simple Light">
      <a:dk1>
        <a:srgbClr val="000000"/>
      </a:dk1>
      <a:lt1>
        <a:srgbClr val="FFFFFF"/>
      </a:lt1>
      <a:dk2>
        <a:srgbClr val="C20E0E"/>
      </a:dk2>
      <a:lt2>
        <a:srgbClr val="EFEFEF"/>
      </a:lt2>
      <a:accent1>
        <a:srgbClr val="690B0B"/>
      </a:accent1>
      <a:accent2>
        <a:srgbClr val="000000"/>
      </a:accent2>
      <a:accent3>
        <a:srgbClr val="C20E0E"/>
      </a:accent3>
      <a:accent4>
        <a:srgbClr val="EFEFEF"/>
      </a:accent4>
      <a:accent5>
        <a:srgbClr val="690B0B"/>
      </a:accent5>
      <a:accent6>
        <a:srgbClr val="000000"/>
      </a:accent6>
      <a:hlink>
        <a:srgbClr val="690B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D1BF0D04-1D90-4430-8500-FCE57DF64744</vt:lpwstr>
  </property>
  <property fmtid="{D5CDD505-2E9C-101B-9397-08002B2CF9AE}" pid="3" name="ArticulatePath">
    <vt:lpwstr>FAST Industry Training_6.15.26_508</vt:lpwstr>
  </property>
</Properties>
</file>