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tamaran" panose="020B0604020202020204" charset="0"/>
      <p:regular r:id="rId19"/>
      <p:bold r:id="rId20"/>
    </p:embeddedFont>
    <p:embeddedFont>
      <p:font typeface="Catamaran SemiBold" panose="020B0604020202020204" charset="0"/>
      <p:regular r:id="rId21"/>
      <p:bold r:id="rId22"/>
    </p:embeddedFont>
    <p:embeddedFont>
      <p:font typeface="Century Gothic" panose="020B0502020202020204" pitchFamily="34" charset="0"/>
      <p:regular r:id="rId23"/>
      <p:bold r:id="rId24"/>
      <p:italic r:id="rId25"/>
      <p:boldItalic r:id="rId26"/>
    </p:embeddedFont>
    <p:embeddedFont>
      <p:font typeface="Fjalla One" panose="02000506040000020004" pitchFamily="2" charset="0"/>
      <p:regular r:id="rId27"/>
    </p:embeddedFont>
    <p:embeddedFont>
      <p:font typeface="Instrument Sans" panose="020B0604020202020204" charset="0"/>
      <p:regular r:id="rId28"/>
      <p:bold r:id="rId29"/>
      <p:italic r:id="rId30"/>
      <p:boldItalic r:id="rId31"/>
    </p:embeddedFont>
    <p:embeddedFont>
      <p:font typeface="Merriweather" panose="00000500000000000000" pitchFamily="2" charset="0"/>
      <p:regular r:id="rId32"/>
      <p:bold r:id="rId33"/>
      <p:italic r:id="rId34"/>
      <p:boldItalic r:id="rId35"/>
    </p:embeddedFont>
    <p:embeddedFont>
      <p:font typeface="Merriweather Medium" panose="020B0604020202020204" charset="0"/>
      <p:regular r:id="rId36"/>
      <p:bold r:id="rId37"/>
      <p:italic r:id="rId38"/>
      <p:boldItalic r:id="rId39"/>
    </p:embeddedFont>
    <p:embeddedFont>
      <p:font typeface="Public Sans" panose="020B0604020202020204"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Condensed Medium" panose="02000000000000000000" pitchFamily="2" charset="0"/>
      <p:regular r:id="rId48"/>
      <p:bold r:id="rId49"/>
      <p:italic r:id="rId50"/>
      <p:boldItalic r:id="rId51"/>
    </p:embeddedFont>
    <p:embeddedFont>
      <p:font typeface="Roboto Medium" panose="02000000000000000000" pitchFamily="2"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3">
          <p15:clr>
            <a:srgbClr val="747775"/>
          </p15:clr>
        </p15:guide>
        <p15:guide id="2" pos="196">
          <p15:clr>
            <a:srgbClr val="747775"/>
          </p15:clr>
        </p15:guide>
        <p15:guide id="3" orient="horz" pos="72">
          <p15:clr>
            <a:srgbClr val="747775"/>
          </p15:clr>
        </p15:guide>
        <p15:guide id="4" orient="horz" pos="2160">
          <p15:clr>
            <a:srgbClr val="747775"/>
          </p15:clr>
        </p15:guide>
        <p15:guide id="5" pos="2880">
          <p15:clr>
            <a:srgbClr val="747775"/>
          </p15:clr>
        </p15:guide>
        <p15:guide id="6" orient="horz" pos="279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BBB2CF-9EAE-48CC-A3E0-F9E5276DEF3B}">
  <a:tblStyle styleId="{DCBBB2CF-9EAE-48CC-A3E0-F9E5276DEF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598" autoAdjust="0"/>
  </p:normalViewPr>
  <p:slideViewPr>
    <p:cSldViewPr snapToGrid="0">
      <p:cViewPr varScale="1">
        <p:scale>
          <a:sx n="114" d="100"/>
          <a:sy n="114" d="100"/>
        </p:scale>
        <p:origin x="120" y="756"/>
      </p:cViewPr>
      <p:guideLst>
        <p:guide orient="horz" pos="433"/>
        <p:guide pos="196"/>
        <p:guide orient="horz" pos="72"/>
        <p:guide orient="horz" pos="2160"/>
        <p:guide pos="2880"/>
        <p:guide orient="horz" pos="2794"/>
      </p:guideLst>
    </p:cSldViewPr>
  </p:slideViewPr>
  <p:outlineViewPr>
    <p:cViewPr>
      <p:scale>
        <a:sx n="33" d="100"/>
        <a:sy n="33" d="100"/>
      </p:scale>
      <p:origin x="0" y="-4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55" Type="http://schemas.openxmlformats.org/officeDocument/2006/relationships/font" Target="fonts/font3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font" Target="fonts/font3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3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59" Type="http://schemas.openxmlformats.org/officeDocument/2006/relationships/theme" Target="theme/theme1.xml"/><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font" Target="fonts/font3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8716af6e5d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8716af6e5d_1_22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The Multiple Award Schedule — or MAS — remains central to how OneGov works. It’s the foundation that makes this strategy possible.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By using MAS, we’re able to streamline and scale our agreements with OEMs while keeping the acquisition process familiar and accessible to agencies.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Under the OneGov model, MAS offers clear advantages for both government and industry.</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For agencies, it means:</a:t>
            </a:r>
            <a:endParaRPr>
              <a:solidFill>
                <a:schemeClr val="dk1"/>
              </a:solidFill>
              <a:latin typeface="Public Sans"/>
              <a:ea typeface="Public Sans"/>
              <a:cs typeface="Public Sans"/>
              <a:sym typeface="Public Sans"/>
            </a:endParaRPr>
          </a:p>
          <a:p>
            <a:pPr marL="457200" lvl="0" indent="-298450" algn="l" rtl="0">
              <a:lnSpc>
                <a:spcPct val="115000"/>
              </a:lnSpc>
              <a:spcBef>
                <a:spcPts val="120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Stronger buying power</a:t>
            </a:r>
            <a:r>
              <a:rPr lang="en">
                <a:solidFill>
                  <a:schemeClr val="dk1"/>
                </a:solidFill>
                <a:latin typeface="Public Sans"/>
                <a:ea typeface="Public Sans"/>
                <a:cs typeface="Public Sans"/>
                <a:sym typeface="Public Sans"/>
              </a:rPr>
              <a:t> through coordinated, governmentwide negotiations that go beyond individual agency thresholds.</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Fair, consistent pricing</a:t>
            </a:r>
            <a:r>
              <a:rPr lang="en">
                <a:solidFill>
                  <a:schemeClr val="dk1"/>
                </a:solidFill>
                <a:latin typeface="Public Sans"/>
                <a:ea typeface="Public Sans"/>
                <a:cs typeface="Public Sans"/>
                <a:sym typeface="Public Sans"/>
              </a:rPr>
              <a:t> across agencies — no more paying different rates for the same product.</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Improved compliance and risk management</a:t>
            </a:r>
            <a:r>
              <a:rPr lang="en">
                <a:solidFill>
                  <a:schemeClr val="dk1"/>
                </a:solidFill>
                <a:latin typeface="Public Sans"/>
                <a:ea typeface="Public Sans"/>
                <a:cs typeface="Public Sans"/>
                <a:sym typeface="Public Sans"/>
              </a:rPr>
              <a:t> through standardized terms and conditions.</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Faster acquisition cycles</a:t>
            </a:r>
            <a:r>
              <a:rPr lang="en">
                <a:solidFill>
                  <a:schemeClr val="dk1"/>
                </a:solidFill>
                <a:latin typeface="Public Sans"/>
                <a:ea typeface="Public Sans"/>
                <a:cs typeface="Public Sans"/>
                <a:sym typeface="Public Sans"/>
              </a:rPr>
              <a:t> because the work of negotiating and vetting has already been done.</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Greater transparency</a:t>
            </a:r>
            <a:r>
              <a:rPr lang="en">
                <a:solidFill>
                  <a:schemeClr val="dk1"/>
                </a:solidFill>
                <a:latin typeface="Public Sans"/>
                <a:ea typeface="Public Sans"/>
                <a:cs typeface="Public Sans"/>
                <a:sym typeface="Public Sans"/>
              </a:rPr>
              <a:t> into pricing, vendor performance, and usage across government.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And for industry, the MAS framework simplifies engagement.</a:t>
            </a:r>
            <a:endParaRPr>
              <a:solidFill>
                <a:schemeClr val="dk1"/>
              </a:solidFill>
              <a:latin typeface="Public Sans"/>
              <a:ea typeface="Public Sans"/>
              <a:cs typeface="Public Sans"/>
              <a:sym typeface="Public Sans"/>
            </a:endParaRPr>
          </a:p>
          <a:p>
            <a:pPr marL="457200" lvl="0" indent="-298450" algn="l" rtl="0">
              <a:lnSpc>
                <a:spcPct val="115000"/>
              </a:lnSpc>
              <a:spcBef>
                <a:spcPts val="120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Fewer duplicative negotiations</a:t>
            </a:r>
            <a:r>
              <a:rPr lang="en">
                <a:solidFill>
                  <a:schemeClr val="dk1"/>
                </a:solidFill>
                <a:latin typeface="Public Sans"/>
                <a:ea typeface="Public Sans"/>
                <a:cs typeface="Public Sans"/>
                <a:sym typeface="Public Sans"/>
              </a:rPr>
              <a:t> — one unified set of terms instead of dozens of separate agreements.</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Predictable demand signals</a:t>
            </a:r>
            <a:r>
              <a:rPr lang="en">
                <a:solidFill>
                  <a:schemeClr val="dk1"/>
                </a:solidFill>
                <a:latin typeface="Public Sans"/>
                <a:ea typeface="Public Sans"/>
                <a:cs typeface="Public Sans"/>
                <a:sym typeface="Public Sans"/>
              </a:rPr>
              <a:t> based on the government’s consolidated buying power.</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b="1">
                <a:solidFill>
                  <a:schemeClr val="dk1"/>
                </a:solidFill>
                <a:latin typeface="Public Sans"/>
                <a:ea typeface="Public Sans"/>
                <a:cs typeface="Public Sans"/>
                <a:sym typeface="Public Sans"/>
              </a:rPr>
              <a:t>A single, coordinated process</a:t>
            </a:r>
            <a:r>
              <a:rPr lang="en">
                <a:solidFill>
                  <a:schemeClr val="dk1"/>
                </a:solidFill>
                <a:latin typeface="Public Sans"/>
                <a:ea typeface="Public Sans"/>
                <a:cs typeface="Public Sans"/>
                <a:sym typeface="Public Sans"/>
              </a:rPr>
              <a:t> that reduces administrative burden and allows companies to focus on delivery and innovation.</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MAS is what allows OneGov to deliver scale with structure. It’s not reinventing federal procurement — it’s optimizing what already works, and using that platform to modernize how agencies and industry partner to achieve shared outcomes.</a:t>
            </a:r>
            <a:endParaRPr>
              <a:solidFill>
                <a:schemeClr val="dk1"/>
              </a:solidFill>
              <a:latin typeface="Public Sans"/>
              <a:ea typeface="Public Sans"/>
              <a:cs typeface="Public Sans"/>
              <a:sym typeface="Public Sans"/>
            </a:endParaRPr>
          </a:p>
        </p:txBody>
      </p:sp>
      <p:sp>
        <p:nvSpPr>
          <p:cNvPr id="285" name="Google Shape;285;g38716af6e5d_1_2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8716af6e5d_1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8716af6e5d_1_23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Here’s what we’re seeing so far.</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To date, OneGov has delivered more than </a:t>
            </a:r>
            <a:r>
              <a:rPr lang="en" b="1">
                <a:solidFill>
                  <a:schemeClr val="dk1"/>
                </a:solidFill>
                <a:latin typeface="Public Sans"/>
                <a:ea typeface="Public Sans"/>
                <a:cs typeface="Public Sans"/>
                <a:sym typeface="Public Sans"/>
              </a:rPr>
              <a:t>$1 billion</a:t>
            </a:r>
            <a:r>
              <a:rPr lang="en">
                <a:solidFill>
                  <a:schemeClr val="dk1"/>
                </a:solidFill>
                <a:latin typeface="Public Sans"/>
                <a:ea typeface="Public Sans"/>
                <a:cs typeface="Public Sans"/>
                <a:sym typeface="Public Sans"/>
              </a:rPr>
              <a:t> in cumulative savings across participating agreements.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 currently have </a:t>
            </a:r>
            <a:r>
              <a:rPr lang="en" b="1">
                <a:solidFill>
                  <a:schemeClr val="dk1"/>
                </a:solidFill>
                <a:latin typeface="Public Sans"/>
                <a:ea typeface="Public Sans"/>
                <a:cs typeface="Public Sans"/>
                <a:sym typeface="Public Sans"/>
              </a:rPr>
              <a:t>20 active offers</a:t>
            </a:r>
            <a:r>
              <a:rPr lang="en">
                <a:solidFill>
                  <a:schemeClr val="dk1"/>
                </a:solidFill>
                <a:latin typeface="Public Sans"/>
                <a:ea typeface="Public Sans"/>
                <a:cs typeface="Public Sans"/>
                <a:sym typeface="Public Sans"/>
              </a:rPr>
              <a:t> spanning software, cloud, cybersecurity, and related technologies—each with established pricing and terms that agencies can access today.</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At the same time, we’re continuing to expand awareness and adoption.</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We’re working closely with CIOs, CAOs, and acquisition leaders across the CFO Act agencies, and using data to identify where existing contracts are expiring and where there are opportunities to transition into these agreements.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So while these numbers are important, the bigger takeaway is that this is scaling—both in terms of adoption and in how we’re targeting opportunities across the enterprise.</a:t>
            </a:r>
            <a:endParaRPr>
              <a:solidFill>
                <a:schemeClr val="dk1"/>
              </a:solidFill>
              <a:latin typeface="Public Sans"/>
              <a:ea typeface="Public Sans"/>
              <a:cs typeface="Public Sans"/>
              <a:sym typeface="Public Sans"/>
            </a:endParaRPr>
          </a:p>
        </p:txBody>
      </p:sp>
      <p:sp>
        <p:nvSpPr>
          <p:cNvPr id="294" name="Google Shape;294;g38716af6e5d_1_2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8716af6e5d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As you can see here, OneGov is already delivering access to a robust and diverse portfolio of software and services from many of the world’s leading technology providers. These aren’t just brand names—they represent the breadth of IT needs across government, and the types of solutions we’re simplifying under OneGov.</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Through these governmentwide agreements, agencies now have access to:</a:t>
            </a:r>
            <a:endParaRPr>
              <a:solidFill>
                <a:schemeClr val="dk1"/>
              </a:solidFill>
              <a:latin typeface="Public Sans"/>
              <a:ea typeface="Public Sans"/>
              <a:cs typeface="Public Sans"/>
              <a:sym typeface="Public Sans"/>
            </a:endParaRPr>
          </a:p>
          <a:p>
            <a:pPr marL="457200" lvl="0" indent="-298450" algn="l" rtl="0">
              <a:lnSpc>
                <a:spcPct val="115000"/>
              </a:lnSpc>
              <a:spcBef>
                <a:spcPts val="120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Enterprise software and collaboration tools, including Microsoft, Google, Box, and Adobe—covering email, file storage, productivity suites, CRM, and workflow automation.</a:t>
            </a:r>
            <a:br>
              <a:rPr lang="en">
                <a:solidFill>
                  <a:schemeClr val="dk1"/>
                </a:solidFill>
                <a:latin typeface="Public Sans"/>
                <a:ea typeface="Public Sans"/>
                <a:cs typeface="Public Sans"/>
                <a:sym typeface="Public Sans"/>
              </a:rPr>
            </a:br>
            <a:r>
              <a:rPr lang="en">
                <a:solidFill>
                  <a:schemeClr val="dk1"/>
                </a:solidFill>
                <a:latin typeface="Public Sans"/>
                <a:ea typeface="Public Sans"/>
                <a:cs typeface="Public Sans"/>
                <a:sym typeface="Public Sans"/>
              </a:rPr>
              <a:t>Cloud platforms and infrastructure, including Amazon Web Services and Google Cloud, which are foundational to agencies’ modernization efforts and digital transformation goals.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AI and large language models, from providers like OpenAI’s ChatGPT, Google’s Gemini, xAI Grok, and Perplexity—ensuring secure, standards-based access to commercial generative AI while maintaining control over procurement, pricing, and usage.</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Cybersecurity and risk management tools, including Palo Alto Networks, Tenable, Broadcom, Elastic, and Cohesity—delivering critical capabilities for zero trust, endpoint protection, vulnerability scanning, and secure data management.</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Digital identity, authentication, and signing services, such as ID.me and DocuSign—streamlining how agencies verify user access and deliver secure, paperless workflows.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Emerging tech and developer platforms, including Meta, Oracle, ServiceNow, and Copilot—providing tools for software development, digital services, and future-ready infrastructure.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Each of these deals represents real savings, real simplification, and real speed to mission. They’re negotiated with governmentwide usage in mind, meaning we’ve done the work upfront—so agencies can move faster with less friction.</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000"/>
              </a:spcAft>
              <a:buClr>
                <a:schemeClr val="dk1"/>
              </a:buClr>
              <a:buSzPts val="1100"/>
              <a:buFont typeface="Arial"/>
              <a:buNone/>
            </a:pPr>
            <a:r>
              <a:rPr lang="en">
                <a:solidFill>
                  <a:schemeClr val="dk1"/>
                </a:solidFill>
                <a:latin typeface="Public Sans"/>
                <a:ea typeface="Public Sans"/>
                <a:cs typeface="Public Sans"/>
                <a:sym typeface="Public Sans"/>
              </a:rPr>
              <a:t>And we’re not done. This portfolio will continue to grow as we identify high-value opportunities across government IT demand.</a:t>
            </a:r>
            <a:endParaRPr/>
          </a:p>
        </p:txBody>
      </p:sp>
      <p:sp>
        <p:nvSpPr>
          <p:cNvPr id="309" name="Google Shape;309;g38716af6e5d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8716af6e5d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As we’ve implemented these agreements, we’ve learned a lot about what works—and where we need to refine the model.</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In the early stages, limited-time offers helped drive awareness and adoption. They showed that we could move quickly, generate savings, and operate at scale.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What we’re seeing now is a shift.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We’re focusing less on the number of deals, and more on long-term value—prioritizing OEMs with broad, enterprise impact and using data to guide where we engage.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We’re also moving toward more direct agreements, where pricing, terms, and accountability are established up front and applied consistently across agencies.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And over time, the expectation is that savings come less from one-time discounts and more from structural efficiency—coordinated demand, standardized terms, and reduced duplication.</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So this is an evolving model.</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We’re taking what we’ve learned, refining the approach, and building toward something that is more durable, more scalable, and easier for both agencies and industry to operate within.</a:t>
            </a:r>
            <a:endParaRPr/>
          </a:p>
        </p:txBody>
      </p:sp>
      <p:sp>
        <p:nvSpPr>
          <p:cNvPr id="340" name="Google Shape;340;g38716af6e5d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8716af6e5d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57" name="Google Shape;357;g38716af6e5d_1_29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I’ll close with just a few brief points.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First, we covered a lot today, but the core idea is straightforward.</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 are taking a more coordinated approach to common IT buying—bringing demand together, working more directly with OEMs, and establishing more consistent pricing and terms across government.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Second, this is still evolving.</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 have additional agreements in development, and we’re continuing to refine how this model operates based on feedback from both agencies and industry.</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If you’re interested in learning more or getting involved, we’ve included resources here.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That includes the OneGov site, points of contact, and information on upcoming webinars and engagement opportunities.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For industry, continued engagement is important.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Your feedback helps shape how these agreements are structured and how this model develops over time.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With that, I’ll pause and turn it back for questions.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And thank you again for the opportunity to be here today.</a:t>
            </a:r>
            <a:endParaRPr>
              <a:solidFill>
                <a:schemeClr val="dk1"/>
              </a:solidFill>
              <a:latin typeface="Public Sans"/>
              <a:ea typeface="Public Sans"/>
              <a:cs typeface="Public Sans"/>
              <a:sym typeface="Public Sans"/>
            </a:endParaRPr>
          </a:p>
        </p:txBody>
      </p:sp>
      <p:sp>
        <p:nvSpPr>
          <p:cNvPr id="358" name="Google Shape;358;g38716af6e5d_1_29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d0e6622c4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d0e6622c4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d0e6622c4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d0e6622c4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8716af6e5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 name="Google Shape;99;g38716af6e5d_1_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914400" lvl="0" indent="0" algn="l" rtl="0">
              <a:lnSpc>
                <a:spcPct val="115000"/>
              </a:lnSpc>
              <a:spcBef>
                <a:spcPts val="0"/>
              </a:spcBef>
              <a:spcAft>
                <a:spcPts val="1000"/>
              </a:spcAft>
              <a:buClr>
                <a:schemeClr val="dk1"/>
              </a:buClr>
              <a:buSzPts val="1100"/>
              <a:buFont typeface="Arial"/>
              <a:buNone/>
            </a:pPr>
            <a:r>
              <a:rPr lang="en">
                <a:solidFill>
                  <a:schemeClr val="dk1"/>
                </a:solidFill>
                <a:latin typeface="Public Sans"/>
                <a:ea typeface="Public Sans"/>
                <a:cs typeface="Public Sans"/>
                <a:sym typeface="Public Sans"/>
              </a:rPr>
              <a:t>I’m joined today by the real expert. Jaime Martinez, Division Director for Acquisition. </a:t>
            </a:r>
            <a:endParaRPr/>
          </a:p>
        </p:txBody>
      </p:sp>
      <p:sp>
        <p:nvSpPr>
          <p:cNvPr id="100" name="Google Shape;100;g38716af6e5d_1_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8716af6e5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2" name="Google Shape;112;g38716af6e5d_1_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I’ll start with a quick overview of the OneGov Strategy—what it is and why we’re taking this approach.</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Then I’ll walk through what we’re seeing in practice, including examples of how agencies are already using this model.</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From there, I’ll cover how it works—how we engage with OEMs, how we prioritize, and how the Multiple Award Schedule supports delivery.</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I’ll also touch on what this means in terms of results, the types of solutions available today, and what we’re learning as we scale.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And finally, I’ll close with where we’re headed next and how you can engage.</a:t>
            </a:r>
            <a:endParaRPr>
              <a:solidFill>
                <a:schemeClr val="dk1"/>
              </a:solidFill>
              <a:latin typeface="Public Sans"/>
              <a:ea typeface="Public Sans"/>
              <a:cs typeface="Public Sans"/>
              <a:sym typeface="Public Sans"/>
            </a:endParaRPr>
          </a:p>
        </p:txBody>
      </p:sp>
      <p:sp>
        <p:nvSpPr>
          <p:cNvPr id="113" name="Google Shape;113;g38716af6e5d_1_3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8716af6e5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0" name="Google Shape;120;g38716af6e5d_1_4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At its core, the OneGov Strategy is GSA’s enterprise approach to how the federal government buys and manages common IT.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Today, many agencies are still buying the same products and services separately—with different pricing, different terms, and different levels of performance. That fragmentation limits visibility, creates inconsistency, and makes it harder to manage risk across the enterprise.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OneGov is designed to address that by bringing those efforts together—so we can approach the market more consistently, using shared data and coordinated demand.</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This directly supports Executive Order 14240, which calls for reducing duplication, improving efficiency, and ensuring the government is getting cost-effective commercial solutions.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 started with enterprise software, where fragmentation was most visible, and we’re continuing to expand into areas like cloud, cybersecurity, and infrastructure.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This isn’t a new contract vehicle. It builds on the Multiple Award Schedule and focuses on how we engage—working more directly with OEMs to establish consistent pricing, terms, and expectations across government.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At a high level, that approach leads to more consistent outcomes—more predictable pricing, clearer accountability, stronger security expectations, and a simpler acquisition experience for agencies.</a:t>
            </a:r>
            <a:endParaRPr>
              <a:solidFill>
                <a:schemeClr val="dk1"/>
              </a:solidFill>
              <a:latin typeface="Public Sans"/>
              <a:ea typeface="Public Sans"/>
              <a:cs typeface="Public Sans"/>
              <a:sym typeface="Public Sans"/>
            </a:endParaRPr>
          </a:p>
        </p:txBody>
      </p:sp>
      <p:sp>
        <p:nvSpPr>
          <p:cNvPr id="121" name="Google Shape;121;g38716af6e5d_1_4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8716af6e5d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1" name="Google Shape;131;g38716af6e5d_1_6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You’ve likely seen some of the recent coverage around OneGov.</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We’re starting to see consistent attention across federal IT and acquisition communities—from trade press to agency forums.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What that tells us is that this approach is resonating. Agencies are looking for more coordinated ways to buy, and industry is engaging in that shift.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But more importantly, the attention is being driven by results.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So with that, let me show you what this looks like in practice.</a:t>
            </a:r>
            <a:endParaRPr>
              <a:solidFill>
                <a:schemeClr val="dk1"/>
              </a:solidFill>
              <a:latin typeface="Public Sans"/>
              <a:ea typeface="Public Sans"/>
              <a:cs typeface="Public Sans"/>
              <a:sym typeface="Public Sans"/>
            </a:endParaRPr>
          </a:p>
        </p:txBody>
      </p:sp>
      <p:sp>
        <p:nvSpPr>
          <p:cNvPr id="132" name="Google Shape;132;g38716af6e5d_1_6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8716af6e5d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9" name="Google Shape;149;g38716af6e5d_1_8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 following examples show how OneGov is changing the way federal agencies buy and deliver.</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These stories demonstrate faster buying, stronger pricing, and measurable mission impact.</a:t>
            </a:r>
            <a:endParaRPr>
              <a:solidFill>
                <a:schemeClr val="dk1"/>
              </a:solidFill>
              <a:latin typeface="Public Sans"/>
              <a:ea typeface="Public Sans"/>
              <a:cs typeface="Public Sans"/>
              <a:sym typeface="Public Sans"/>
            </a:endParaRPr>
          </a:p>
          <a:p>
            <a:pPr marL="228600" lvl="0" indent="0" algn="l" rtl="0">
              <a:lnSpc>
                <a:spcPct val="115000"/>
              </a:lnSpc>
              <a:spcBef>
                <a:spcPts val="120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Centers for Medicare &amp; Medicaid Services + Amazon Web Services (via GDIT)</a:t>
            </a:r>
            <a:endParaRPr b="1">
              <a:solidFill>
                <a:schemeClr val="dk1"/>
              </a:solidFill>
              <a:latin typeface="Public Sans"/>
              <a:ea typeface="Public Sans"/>
              <a:cs typeface="Public Sans"/>
              <a:sym typeface="Public Sans"/>
            </a:endParaRPr>
          </a:p>
          <a:p>
            <a:pPr marL="457200" lvl="0" indent="-298450" algn="l" rtl="0">
              <a:lnSpc>
                <a:spcPct val="115000"/>
              </a:lnSpc>
              <a:spcBef>
                <a:spcPts val="120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CMS needed to move fast. In under 60 days, they transitioned a number of applications to the cloud using the OneGov model.</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GDIT supported the agreement with AWS, delivering significant taxpayer savings.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Those savings are now being reinvested in digital services for our senior citizens and vulnerable populations.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This shows how OneGov supports cloud adoption at speed and scale.</a:t>
            </a:r>
            <a:endParaRPr>
              <a:solidFill>
                <a:schemeClr val="dk1"/>
              </a:solidFill>
              <a:latin typeface="Public Sans"/>
              <a:ea typeface="Public Sans"/>
              <a:cs typeface="Public Sans"/>
              <a:sym typeface="Public Sans"/>
            </a:endParaRPr>
          </a:p>
          <a:p>
            <a:pPr marL="228600" lvl="0" indent="0" algn="l" rtl="0">
              <a:lnSpc>
                <a:spcPct val="115000"/>
              </a:lnSpc>
              <a:spcBef>
                <a:spcPts val="120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Department of the Treasury + ID.me</a:t>
            </a:r>
            <a:endParaRPr b="1">
              <a:solidFill>
                <a:schemeClr val="dk1"/>
              </a:solidFill>
              <a:latin typeface="Public Sans"/>
              <a:ea typeface="Public Sans"/>
              <a:cs typeface="Public Sans"/>
              <a:sym typeface="Public Sans"/>
            </a:endParaRPr>
          </a:p>
          <a:p>
            <a:pPr marL="457200" lvl="0" indent="-298450" algn="l" rtl="0">
              <a:lnSpc>
                <a:spcPct val="115000"/>
              </a:lnSpc>
              <a:spcBef>
                <a:spcPts val="120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Treasury identified the need for scalable digital identity services.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Working with the MAS IT team and ID.me, they awarded a $1 billion BPA.</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 MAS team added ID.me to Schedule directly and awarded the task order in under 45 days.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 deal established permanent pricing and eliminated repetitive negotiations.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It created a reusable, secure digital identity solution for broader government use.</a:t>
            </a:r>
            <a:endParaRPr>
              <a:solidFill>
                <a:schemeClr val="dk1"/>
              </a:solidFill>
              <a:latin typeface="Public Sans"/>
              <a:ea typeface="Public Sans"/>
              <a:cs typeface="Public Sans"/>
              <a:sym typeface="Public Sans"/>
            </a:endParaRPr>
          </a:p>
          <a:p>
            <a:pPr marL="228600" lvl="0" indent="0" algn="l" rtl="0">
              <a:lnSpc>
                <a:spcPct val="115000"/>
              </a:lnSpc>
              <a:spcBef>
                <a:spcPts val="120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Department of Transportation + Google Workspace</a:t>
            </a:r>
            <a:endParaRPr b="1">
              <a:solidFill>
                <a:schemeClr val="dk1"/>
              </a:solidFill>
              <a:latin typeface="Public Sans"/>
              <a:ea typeface="Public Sans"/>
              <a:cs typeface="Public Sans"/>
              <a:sym typeface="Public Sans"/>
            </a:endParaRPr>
          </a:p>
          <a:p>
            <a:pPr marL="457200" lvl="0" indent="-298450" algn="l" rtl="0">
              <a:lnSpc>
                <a:spcPct val="115000"/>
              </a:lnSpc>
              <a:spcBef>
                <a:spcPts val="120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DOT used OneGov to secure an $89 million enterprise license for Google Workspace.</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Initial onboarding happened in 22 days, with rollout expanding across more than 50,000 employees.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By leveraging government-wide demand, DOT received better pricing and simplified procurement terms.</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These examples highlights collaboration and IT modernization at scale.</a:t>
            </a:r>
            <a:endParaRPr>
              <a:solidFill>
                <a:schemeClr val="dk1"/>
              </a:solidFill>
              <a:latin typeface="Public Sans"/>
              <a:ea typeface="Public Sans"/>
              <a:cs typeface="Public Sans"/>
              <a:sym typeface="Public Sans"/>
            </a:endParaRPr>
          </a:p>
        </p:txBody>
      </p:sp>
      <p:sp>
        <p:nvSpPr>
          <p:cNvPr id="150" name="Google Shape;150;g38716af6e5d_1_8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8716af6e5d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8716af6e5d_1_10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As I begin, I want to provide some insight on what OneGov is and what we consider the pillars of our OneGov engagements with OEMs.  </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First</a:t>
            </a:r>
            <a:r>
              <a:rPr lang="en">
                <a:solidFill>
                  <a:schemeClr val="dk1"/>
                </a:solidFill>
                <a:latin typeface="Public Sans"/>
                <a:ea typeface="Public Sans"/>
                <a:cs typeface="Public Sans"/>
                <a:sym typeface="Public Sans"/>
              </a:rPr>
              <a:t>, direct contracts with OEMs via the Multiple Award Schedule.  Contracting directly with the OEM establishes a single catalog for the OEM products, rather than multiple versions being spread across numerous reseller versions. This improves accuracy, agility, and C-SCRM safety of the catalog. It ensures end-of-life products are removed timely from the supply chain and only genuine products are represented.</a:t>
            </a:r>
            <a:r>
              <a:rPr lang="en" sz="1050">
                <a:solidFill>
                  <a:srgbClr val="3C4043"/>
                </a:solidFill>
                <a:latin typeface="Roboto"/>
                <a:ea typeface="Roboto"/>
                <a:cs typeface="Roboto"/>
                <a:sym typeface="Roboto"/>
              </a:rPr>
              <a:t> </a:t>
            </a:r>
            <a:endParaRPr sz="1050">
              <a:solidFill>
                <a:srgbClr val="3C40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Second</a:t>
            </a:r>
            <a:r>
              <a:rPr lang="en">
                <a:solidFill>
                  <a:schemeClr val="dk1"/>
                </a:solidFill>
                <a:latin typeface="Public Sans"/>
                <a:ea typeface="Public Sans"/>
                <a:cs typeface="Public Sans"/>
                <a:sym typeface="Public Sans"/>
              </a:rPr>
              <a:t>, pricing based on the buying power of the Government, not a discount of one but Government wide enterprise discount. </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Third</a:t>
            </a:r>
            <a:r>
              <a:rPr lang="en">
                <a:solidFill>
                  <a:schemeClr val="dk1"/>
                </a:solidFill>
                <a:latin typeface="Public Sans"/>
                <a:ea typeface="Public Sans"/>
                <a:cs typeface="Public Sans"/>
                <a:sym typeface="Public Sans"/>
              </a:rPr>
              <a:t>, a full catalog of offerings, if agencies need it we want to make sure it’s available on contract. </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And </a:t>
            </a:r>
            <a:r>
              <a:rPr lang="en" b="1">
                <a:solidFill>
                  <a:schemeClr val="dk1"/>
                </a:solidFill>
                <a:latin typeface="Public Sans"/>
                <a:ea typeface="Public Sans"/>
                <a:cs typeface="Public Sans"/>
                <a:sym typeface="Public Sans"/>
              </a:rPr>
              <a:t>finally</a:t>
            </a:r>
            <a:r>
              <a:rPr lang="en">
                <a:solidFill>
                  <a:schemeClr val="dk1"/>
                </a:solidFill>
                <a:latin typeface="Public Sans"/>
                <a:ea typeface="Public Sans"/>
                <a:cs typeface="Public Sans"/>
                <a:sym typeface="Public Sans"/>
              </a:rPr>
              <a:t>, verifiable data to calculate cost savings.  </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These 4 pillars are what make a contractor part of OneGov and what we are looking to achieve with our OneGov industry engagements. </a:t>
            </a:r>
            <a:endParaRPr>
              <a:solidFill>
                <a:schemeClr val="dk1"/>
              </a:solidFill>
              <a:latin typeface="Public Sans"/>
              <a:ea typeface="Public Sans"/>
              <a:cs typeface="Public Sans"/>
              <a:sym typeface="Public Sans"/>
            </a:endParaRPr>
          </a:p>
        </p:txBody>
      </p:sp>
      <p:sp>
        <p:nvSpPr>
          <p:cNvPr id="164" name="Google Shape;164;g38716af6e5d_1_101: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8716af6e5d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8716af6e5d_1_1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At a high level, where this model is heading is toward more direct relationships with OEMs.</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Historically, agencies have often purchased through multiple layers—resellers, integrators, and other intermediaries—which can create variation in pricing, terms, and visibility.</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Under OneGov, we’re working to establish more direct agreements with the OEMs who develop and support these products, using the Multiple Award Schedule as the foundation.</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That allows us to set more consistent pricing and terms at the enterprise level, while also creating a clearer line of accountability for performance, security, and support.</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At the same time, partners continue to play a critical role.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Resellers, integrators, and small businesses remain essential for implementation, integration, and mission support. The difference is that those roles are more clearly aligned within an OEM-led structure.</a:t>
            </a:r>
            <a:endParaRPr>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Over time, the goal is a more streamlined model—where agencies can access a full catalog of OEM offerings through a single, consistent framework, with pricing and terms established upfront.</a:t>
            </a:r>
            <a:endParaRPr>
              <a:solidFill>
                <a:schemeClr val="dk1"/>
              </a:solidFill>
              <a:latin typeface="Public Sans"/>
              <a:ea typeface="Public Sans"/>
              <a:cs typeface="Public Sans"/>
              <a:sym typeface="Public Sans"/>
            </a:endParaRPr>
          </a:p>
        </p:txBody>
      </p:sp>
      <p:sp>
        <p:nvSpPr>
          <p:cNvPr id="184" name="Google Shape;184;g38716af6e5d_1_1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8716af6e5d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8716af6e5d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The next piece of the OneGov framework is how we focus our efforts — what we call our </a:t>
            </a:r>
            <a:r>
              <a:rPr lang="en" b="1">
                <a:solidFill>
                  <a:schemeClr val="dk1"/>
                </a:solidFill>
                <a:latin typeface="Public Sans"/>
                <a:ea typeface="Public Sans"/>
                <a:cs typeface="Public Sans"/>
                <a:sym typeface="Public Sans"/>
              </a:rPr>
              <a:t>tiered engagement model.</a:t>
            </a:r>
            <a:endParaRPr b="1">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The federal IT marketplace is vast, and not every software provider has the same governmentwide footprint or strategic importance. The tiered model helps us prioritize where to engage first, ensuring our resources are concentrated where they can deliver the </a:t>
            </a:r>
            <a:r>
              <a:rPr lang="en" b="1">
                <a:solidFill>
                  <a:schemeClr val="dk1"/>
                </a:solidFill>
                <a:latin typeface="Public Sans"/>
                <a:ea typeface="Public Sans"/>
                <a:cs typeface="Public Sans"/>
                <a:sym typeface="Public Sans"/>
              </a:rPr>
              <a:t>greatest enterprise value.</a:t>
            </a:r>
            <a:endParaRPr b="1">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Here’s how it works.</a:t>
            </a:r>
            <a:endParaRPr>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We’ve structured OneGov engagement into </a:t>
            </a:r>
            <a:r>
              <a:rPr lang="en" b="1">
                <a:solidFill>
                  <a:schemeClr val="dk1"/>
                </a:solidFill>
                <a:latin typeface="Public Sans"/>
                <a:ea typeface="Public Sans"/>
                <a:cs typeface="Public Sans"/>
                <a:sym typeface="Public Sans"/>
              </a:rPr>
              <a:t>four tiers</a:t>
            </a:r>
            <a:r>
              <a:rPr lang="en">
                <a:solidFill>
                  <a:schemeClr val="dk1"/>
                </a:solidFill>
                <a:latin typeface="Public Sans"/>
                <a:ea typeface="Public Sans"/>
                <a:cs typeface="Public Sans"/>
                <a:sym typeface="Public Sans"/>
              </a:rPr>
              <a:t>, based on overall government spend, agency reach, and impact on federal operations.</a:t>
            </a:r>
            <a:endParaRPr>
              <a:solidFill>
                <a:schemeClr val="dk1"/>
              </a:solidFill>
              <a:latin typeface="Public Sans"/>
              <a:ea typeface="Public Sans"/>
              <a:cs typeface="Public Sans"/>
              <a:sym typeface="Public Sans"/>
            </a:endParaRPr>
          </a:p>
          <a:p>
            <a:pPr marL="914400" lvl="0" indent="-298450" algn="l" rtl="0">
              <a:spcBef>
                <a:spcPts val="1200"/>
              </a:spcBef>
              <a:spcAft>
                <a:spcPts val="0"/>
              </a:spcAft>
              <a:buClr>
                <a:schemeClr val="dk1"/>
              </a:buClr>
              <a:buSzPts val="1100"/>
              <a:buFont typeface="Roboto"/>
              <a:buChar char="●"/>
            </a:pPr>
            <a:r>
              <a:rPr lang="en" b="1">
                <a:solidFill>
                  <a:schemeClr val="dk1"/>
                </a:solidFill>
                <a:latin typeface="Public Sans"/>
                <a:ea typeface="Public Sans"/>
                <a:cs typeface="Public Sans"/>
                <a:sym typeface="Public Sans"/>
              </a:rPr>
              <a:t>Tier 1</a:t>
            </a:r>
            <a:r>
              <a:rPr lang="en">
                <a:solidFill>
                  <a:schemeClr val="dk1"/>
                </a:solidFill>
                <a:latin typeface="Public Sans"/>
                <a:ea typeface="Public Sans"/>
                <a:cs typeface="Public Sans"/>
                <a:sym typeface="Public Sans"/>
              </a:rPr>
              <a:t> includes the largest OEMs with governmentwide contracts and mission-critical platforms — companies like Microsoft, Adobe, and Google. These providers touch nearly every agency and represent the greatest opportunity for standardization and savings.</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914400" lvl="0" indent="-298450" algn="l" rtl="0">
              <a:spcBef>
                <a:spcPts val="0"/>
              </a:spcBef>
              <a:spcAft>
                <a:spcPts val="0"/>
              </a:spcAft>
              <a:buClr>
                <a:schemeClr val="dk1"/>
              </a:buClr>
              <a:buSzPts val="1100"/>
              <a:buFont typeface="Roboto"/>
              <a:buChar char="●"/>
            </a:pPr>
            <a:r>
              <a:rPr lang="en" b="1">
                <a:solidFill>
                  <a:schemeClr val="dk1"/>
                </a:solidFill>
                <a:latin typeface="Public Sans"/>
                <a:ea typeface="Public Sans"/>
                <a:cs typeface="Public Sans"/>
                <a:sym typeface="Public Sans"/>
              </a:rPr>
              <a:t>Tier 2</a:t>
            </a:r>
            <a:r>
              <a:rPr lang="en">
                <a:solidFill>
                  <a:schemeClr val="dk1"/>
                </a:solidFill>
                <a:latin typeface="Public Sans"/>
                <a:ea typeface="Public Sans"/>
                <a:cs typeface="Public Sans"/>
                <a:sym typeface="Public Sans"/>
              </a:rPr>
              <a:t> covers OEMs with significant multi-agency use — often focused on specialized capabilities like cybersecurity, workflow, or analytics.</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914400" lvl="0" indent="-298450" algn="l" rtl="0">
              <a:spcBef>
                <a:spcPts val="0"/>
              </a:spcBef>
              <a:spcAft>
                <a:spcPts val="0"/>
              </a:spcAft>
              <a:buClr>
                <a:schemeClr val="dk1"/>
              </a:buClr>
              <a:buSzPts val="1100"/>
              <a:buFont typeface="Roboto"/>
              <a:buChar char="●"/>
            </a:pPr>
            <a:r>
              <a:rPr lang="en" b="1">
                <a:solidFill>
                  <a:schemeClr val="dk1"/>
                </a:solidFill>
                <a:latin typeface="Public Sans"/>
                <a:ea typeface="Public Sans"/>
                <a:cs typeface="Public Sans"/>
                <a:sym typeface="Public Sans"/>
              </a:rPr>
              <a:t>Tier 3</a:t>
            </a:r>
            <a:r>
              <a:rPr lang="en">
                <a:solidFill>
                  <a:schemeClr val="dk1"/>
                </a:solidFill>
                <a:latin typeface="Public Sans"/>
                <a:ea typeface="Public Sans"/>
                <a:cs typeface="Public Sans"/>
                <a:sym typeface="Public Sans"/>
              </a:rPr>
              <a:t> includes emerging or niche providers with growing federal adoption. These are innovators who may start with one or two agencies but can scale quickly under the OneGov model.</a:t>
            </a:r>
            <a:br>
              <a:rPr lang="en">
                <a:solidFill>
                  <a:schemeClr val="dk1"/>
                </a:solidFill>
                <a:latin typeface="Public Sans"/>
                <a:ea typeface="Public Sans"/>
                <a:cs typeface="Public Sans"/>
                <a:sym typeface="Public Sans"/>
              </a:rPr>
            </a:br>
            <a:endParaRPr>
              <a:solidFill>
                <a:schemeClr val="dk1"/>
              </a:solidFill>
              <a:latin typeface="Public Sans"/>
              <a:ea typeface="Public Sans"/>
              <a:cs typeface="Public Sans"/>
              <a:sym typeface="Public Sans"/>
            </a:endParaRPr>
          </a:p>
          <a:p>
            <a:pPr marL="914400" lvl="0" indent="-298450" algn="l" rtl="0">
              <a:spcBef>
                <a:spcPts val="0"/>
              </a:spcBef>
              <a:spcAft>
                <a:spcPts val="0"/>
              </a:spcAft>
              <a:buClr>
                <a:schemeClr val="dk1"/>
              </a:buClr>
              <a:buSzPts val="1100"/>
              <a:buFont typeface="Roboto"/>
              <a:buChar char="●"/>
            </a:pPr>
            <a:r>
              <a:rPr lang="en" b="1">
                <a:solidFill>
                  <a:schemeClr val="dk1"/>
                </a:solidFill>
                <a:latin typeface="Public Sans"/>
                <a:ea typeface="Public Sans"/>
                <a:cs typeface="Public Sans"/>
                <a:sym typeface="Public Sans"/>
              </a:rPr>
              <a:t>Tier 4</a:t>
            </a:r>
            <a:r>
              <a:rPr lang="en">
                <a:solidFill>
                  <a:schemeClr val="dk1"/>
                </a:solidFill>
                <a:latin typeface="Public Sans"/>
                <a:ea typeface="Public Sans"/>
                <a:cs typeface="Public Sans"/>
                <a:sym typeface="Public Sans"/>
              </a:rPr>
              <a:t> represents OEMs with smaller government footprints — typically those with between $10 million and $50 million in total spend across five or more CFO Act agencies.</a:t>
            </a:r>
            <a:endParaRPr>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The tiered model supports </a:t>
            </a:r>
            <a:r>
              <a:rPr lang="en" b="1">
                <a:solidFill>
                  <a:schemeClr val="dk1"/>
                </a:solidFill>
                <a:latin typeface="Public Sans"/>
                <a:ea typeface="Public Sans"/>
                <a:cs typeface="Public Sans"/>
                <a:sym typeface="Public Sans"/>
              </a:rPr>
              <a:t>data-driven decision-making.</a:t>
            </a:r>
            <a:r>
              <a:rPr lang="en">
                <a:solidFill>
                  <a:schemeClr val="dk1"/>
                </a:solidFill>
                <a:latin typeface="Public Sans"/>
                <a:ea typeface="Public Sans"/>
                <a:cs typeface="Public Sans"/>
                <a:sym typeface="Public Sans"/>
              </a:rPr>
              <a:t> As we collect more information on usage, cost, and performance, we can move OEMs up or down tiers based on measurable outcomes — keeping the strategy dynamic and accountable.</a:t>
            </a:r>
            <a:endParaRPr>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In short, this model gives us focus without rigidity. It lets us prioritize enterprise-scale contracts first, while still enabling innovation and competition from smaller players.</a:t>
            </a:r>
            <a:endParaRPr>
              <a:solidFill>
                <a:schemeClr val="dk1"/>
              </a:solidFill>
              <a:latin typeface="Public Sans"/>
              <a:ea typeface="Public Sans"/>
              <a:cs typeface="Public Sans"/>
              <a:sym typeface="Public Sans"/>
            </a:endParaRPr>
          </a:p>
          <a:p>
            <a:pPr marL="0" lvl="0" indent="0" algn="l" rtl="0">
              <a:spcBef>
                <a:spcPts val="1200"/>
              </a:spcBef>
              <a:spcAft>
                <a:spcPts val="1200"/>
              </a:spcAft>
              <a:buClr>
                <a:schemeClr val="dk1"/>
              </a:buClr>
              <a:buSzPts val="1100"/>
              <a:buFont typeface="Arial"/>
              <a:buNone/>
            </a:pPr>
            <a:r>
              <a:rPr lang="en">
                <a:solidFill>
                  <a:schemeClr val="dk1"/>
                </a:solidFill>
                <a:latin typeface="Public Sans"/>
                <a:ea typeface="Public Sans"/>
                <a:cs typeface="Public Sans"/>
                <a:sym typeface="Public Sans"/>
              </a:rPr>
              <a:t>This is how we scale the strategy responsibly — starting where it matters most, then expanding outward as success compounds.</a:t>
            </a:r>
            <a:endParaRPr>
              <a:solidFill>
                <a:schemeClr val="dk1"/>
              </a:solidFill>
              <a:latin typeface="Public Sans"/>
              <a:ea typeface="Public Sans"/>
              <a:cs typeface="Public Sans"/>
              <a:sym typeface="Public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5" name="Google Shape;15;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pic>
        <p:nvPicPr>
          <p:cNvPr id="16" name="Google Shape;16;p2" title="FAST 2026 Full Color.png"/>
          <p:cNvPicPr preferRelativeResize="0"/>
          <p:nvPr/>
        </p:nvPicPr>
        <p:blipFill>
          <a:blip r:embed="rId3">
            <a:alphaModFix/>
          </a:blip>
          <a:stretch>
            <a:fillRect/>
          </a:stretch>
        </p:blipFill>
        <p:spPr>
          <a:xfrm>
            <a:off x="5553100" y="1388688"/>
            <a:ext cx="2919352" cy="29193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Presenters">
  <p:cSld name="BLANK_1_1">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11"/>
          <p:cNvGrpSpPr/>
          <p:nvPr/>
        </p:nvGrpSpPr>
        <p:grpSpPr>
          <a:xfrm>
            <a:off x="1673938" y="1221550"/>
            <a:ext cx="2123600" cy="2131650"/>
            <a:chOff x="3388225" y="1623400"/>
            <a:chExt cx="2123600" cy="2131650"/>
          </a:xfrm>
        </p:grpSpPr>
        <p:sp>
          <p:nvSpPr>
            <p:cNvPr id="53" name="Google Shape;53;p11"/>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11"/>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55" name="Google Shape;55;p11"/>
          <p:cNvGrpSpPr/>
          <p:nvPr/>
        </p:nvGrpSpPr>
        <p:grpSpPr>
          <a:xfrm>
            <a:off x="5346438" y="1221550"/>
            <a:ext cx="2123600" cy="2131650"/>
            <a:chOff x="3388225" y="1623400"/>
            <a:chExt cx="2123600" cy="2131650"/>
          </a:xfrm>
        </p:grpSpPr>
        <p:sp>
          <p:nvSpPr>
            <p:cNvPr id="56" name="Google Shape;56;p11"/>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1"/>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Option 2">
  <p:cSld name="TITLE_1">
    <p:spTree>
      <p:nvGrpSpPr>
        <p:cNvPr id="1" name="Shape 58"/>
        <p:cNvGrpSpPr/>
        <p:nvPr/>
      </p:nvGrpSpPr>
      <p:grpSpPr>
        <a:xfrm>
          <a:off x="0" y="0"/>
          <a:ext cx="0" cy="0"/>
          <a:chOff x="0" y="0"/>
          <a:chExt cx="0" cy="0"/>
        </a:xfrm>
      </p:grpSpPr>
      <p:sp>
        <p:nvSpPr>
          <p:cNvPr id="59" name="Google Shape;59;p12"/>
          <p:cNvSpPr/>
          <p:nvPr/>
        </p:nvSpPr>
        <p:spPr>
          <a:xfrm flipH="1">
            <a:off x="0" y="1428750"/>
            <a:ext cx="9144000" cy="3714900"/>
          </a:xfrm>
          <a:prstGeom prst="rtTriangle">
            <a:avLst/>
          </a:prstGeom>
          <a:solidFill>
            <a:srgbClr val="024D86"/>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60" name="Google Shape;60;p12"/>
          <p:cNvSpPr txBox="1"/>
          <p:nvPr/>
        </p:nvSpPr>
        <p:spPr>
          <a:xfrm>
            <a:off x="296569" y="174131"/>
            <a:ext cx="5434500" cy="551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400" b="1">
                <a:latin typeface="Instrument Sans"/>
                <a:ea typeface="Instrument Sans"/>
                <a:cs typeface="Instrument Sans"/>
                <a:sym typeface="Instrument Sans"/>
              </a:rPr>
              <a:t>FAS</a:t>
            </a:r>
            <a:endParaRPr sz="1400" b="1">
              <a:latin typeface="Instrument Sans"/>
              <a:ea typeface="Instrument Sans"/>
              <a:cs typeface="Instrument Sans"/>
              <a:sym typeface="Instrument Sans"/>
            </a:endParaRPr>
          </a:p>
          <a:p>
            <a:pPr marL="0" lvl="0" indent="0" algn="l" rtl="0">
              <a:spcBef>
                <a:spcPts val="0"/>
              </a:spcBef>
              <a:spcAft>
                <a:spcPts val="0"/>
              </a:spcAft>
              <a:buNone/>
            </a:pPr>
            <a:r>
              <a:rPr lang="en" sz="1400" b="1">
                <a:latin typeface="Instrument Sans"/>
                <a:ea typeface="Instrument Sans"/>
                <a:cs typeface="Instrument Sans"/>
                <a:sym typeface="Instrument Sans"/>
              </a:rPr>
              <a:t>Federal Acquisition Service</a:t>
            </a:r>
            <a:endParaRPr sz="4200" b="1">
              <a:latin typeface="Instrument Sans"/>
              <a:ea typeface="Instrument Sans"/>
              <a:cs typeface="Instrument Sans"/>
              <a:sym typeface="Instrument Sans"/>
            </a:endParaRPr>
          </a:p>
        </p:txBody>
      </p:sp>
      <p:cxnSp>
        <p:nvCxnSpPr>
          <p:cNvPr id="61" name="Google Shape;61;p12"/>
          <p:cNvCxnSpPr/>
          <p:nvPr/>
        </p:nvCxnSpPr>
        <p:spPr>
          <a:xfrm>
            <a:off x="760106" y="344756"/>
            <a:ext cx="1811100" cy="0"/>
          </a:xfrm>
          <a:prstGeom prst="straightConnector1">
            <a:avLst/>
          </a:prstGeom>
          <a:noFill/>
          <a:ln w="21425" cap="flat" cmpd="sng">
            <a:solidFill>
              <a:srgbClr val="024D86"/>
            </a:solidFill>
            <a:prstDash val="solid"/>
            <a:round/>
            <a:headEnd type="none" w="med" len="med"/>
            <a:tailEnd type="none" w="med" len="med"/>
          </a:ln>
        </p:spPr>
      </p:cxnSp>
      <p:pic>
        <p:nvPicPr>
          <p:cNvPr id="62" name="Google Shape;62;p12" title="GSA Star Mark 250 2026 Logo STARMARK_300dpi.png"/>
          <p:cNvPicPr preferRelativeResize="0"/>
          <p:nvPr/>
        </p:nvPicPr>
        <p:blipFill rotWithShape="1">
          <a:blip r:embed="rId2">
            <a:alphaModFix/>
          </a:blip>
          <a:srcRect t="942" b="932"/>
          <a:stretch/>
        </p:blipFill>
        <p:spPr>
          <a:xfrm>
            <a:off x="8152875" y="174129"/>
            <a:ext cx="744244" cy="669356"/>
          </a:xfrm>
          <a:prstGeom prst="rect">
            <a:avLst/>
          </a:prstGeom>
          <a:noFill/>
          <a:ln>
            <a:noFill/>
          </a:ln>
        </p:spPr>
      </p:pic>
      <p:pic>
        <p:nvPicPr>
          <p:cNvPr id="63" name="Google Shape;63;p12" title="GSA-bw-4.png"/>
          <p:cNvPicPr preferRelativeResize="0"/>
          <p:nvPr/>
        </p:nvPicPr>
        <p:blipFill rotWithShape="1">
          <a:blip r:embed="rId3">
            <a:alphaModFix/>
          </a:blip>
          <a:srcRect r="2210" b="19942"/>
          <a:stretch/>
        </p:blipFill>
        <p:spPr>
          <a:xfrm>
            <a:off x="2965387" y="1349381"/>
            <a:ext cx="6178613" cy="37939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ing">
  <p:cSld name="CUSTOM">
    <p:spTree>
      <p:nvGrpSpPr>
        <p:cNvPr id="1" name="Shape 64"/>
        <p:cNvGrpSpPr/>
        <p:nvPr/>
      </p:nvGrpSpPr>
      <p:grpSpPr>
        <a:xfrm>
          <a:off x="0" y="0"/>
          <a:ext cx="0" cy="0"/>
          <a:chOff x="0" y="0"/>
          <a:chExt cx="0" cy="0"/>
        </a:xfrm>
      </p:grpSpPr>
      <p:sp>
        <p:nvSpPr>
          <p:cNvPr id="65" name="Google Shape;65;p13"/>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66" name="Google Shape;66;p13"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67" name="Google Shape;67;p13"/>
          <p:cNvSpPr txBox="1">
            <a:spLocks noGrp="1"/>
          </p:cNvSpPr>
          <p:nvPr>
            <p:ph type="title"/>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p13"/>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ing">
  <p:cSld name="CUSTOM_1">
    <p:spTree>
      <p:nvGrpSpPr>
        <p:cNvPr id="1" name="Shape 69"/>
        <p:cNvGrpSpPr/>
        <p:nvPr/>
      </p:nvGrpSpPr>
      <p:grpSpPr>
        <a:xfrm>
          <a:off x="0" y="0"/>
          <a:ext cx="0" cy="0"/>
          <a:chOff x="0" y="0"/>
          <a:chExt cx="0" cy="0"/>
        </a:xfrm>
      </p:grpSpPr>
      <p:sp>
        <p:nvSpPr>
          <p:cNvPr id="70" name="Google Shape;70;p14"/>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71" name="Google Shape;71;p14"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72" name="Google Shape;72;p14"/>
          <p:cNvSpPr txBox="1">
            <a:spLocks noGrp="1"/>
          </p:cNvSpPr>
          <p:nvPr>
            <p:ph type="title"/>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14"/>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ing">
  <p:cSld name="CUSTOM_2">
    <p:spTree>
      <p:nvGrpSpPr>
        <p:cNvPr id="1" name="Shape 74"/>
        <p:cNvGrpSpPr/>
        <p:nvPr/>
      </p:nvGrpSpPr>
      <p:grpSpPr>
        <a:xfrm>
          <a:off x="0" y="0"/>
          <a:ext cx="0" cy="0"/>
          <a:chOff x="0" y="0"/>
          <a:chExt cx="0" cy="0"/>
        </a:xfrm>
      </p:grpSpPr>
      <p:sp>
        <p:nvSpPr>
          <p:cNvPr id="75" name="Google Shape;75;p15"/>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76" name="Google Shape;76;p15"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77" name="Google Shape;77;p15"/>
          <p:cNvSpPr txBox="1">
            <a:spLocks noGrp="1"/>
          </p:cNvSpPr>
          <p:nvPr>
            <p:ph type="title"/>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p15"/>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ing">
  <p:cSld name="CUSTOM_3">
    <p:spTree>
      <p:nvGrpSpPr>
        <p:cNvPr id="1" name="Shape 79"/>
        <p:cNvGrpSpPr/>
        <p:nvPr/>
      </p:nvGrpSpPr>
      <p:grpSpPr>
        <a:xfrm>
          <a:off x="0" y="0"/>
          <a:ext cx="0" cy="0"/>
          <a:chOff x="0" y="0"/>
          <a:chExt cx="0" cy="0"/>
        </a:xfrm>
      </p:grpSpPr>
      <p:sp>
        <p:nvSpPr>
          <p:cNvPr id="80" name="Google Shape;80;p16"/>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81" name="Google Shape;81;p16"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82" name="Google Shape;82;p16"/>
          <p:cNvSpPr txBox="1">
            <a:spLocks noGrp="1"/>
          </p:cNvSpPr>
          <p:nvPr>
            <p:ph type="title"/>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16"/>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ll text with subhead 1">
  <p:cSld name="BLANK_2_1_1_1_1">
    <p:bg>
      <p:bgPr>
        <a:solidFill>
          <a:srgbClr val="FFFFFF"/>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591750" y="324427"/>
            <a:ext cx="8138100" cy="768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None/>
              <a:defRPr sz="3000" b="1">
                <a:solidFill>
                  <a:srgbClr val="003C71"/>
                </a:solidFill>
                <a:latin typeface="Arial"/>
                <a:ea typeface="Arial"/>
                <a:cs typeface="Arial"/>
                <a:sym typeface="Arial"/>
              </a:defRPr>
            </a:lvl1pPr>
            <a:lvl2pPr lvl="1">
              <a:spcBef>
                <a:spcPts val="0"/>
              </a:spcBef>
              <a:spcAft>
                <a:spcPts val="0"/>
              </a:spcAft>
              <a:buNone/>
              <a:defRPr sz="3000" b="1">
                <a:solidFill>
                  <a:srgbClr val="003C71"/>
                </a:solidFill>
                <a:latin typeface="Arial"/>
                <a:ea typeface="Arial"/>
                <a:cs typeface="Arial"/>
                <a:sym typeface="Arial"/>
              </a:defRPr>
            </a:lvl2pPr>
            <a:lvl3pPr lvl="2">
              <a:spcBef>
                <a:spcPts val="0"/>
              </a:spcBef>
              <a:spcAft>
                <a:spcPts val="0"/>
              </a:spcAft>
              <a:buNone/>
              <a:defRPr sz="3000" b="1">
                <a:solidFill>
                  <a:srgbClr val="003C71"/>
                </a:solidFill>
                <a:latin typeface="Arial"/>
                <a:ea typeface="Arial"/>
                <a:cs typeface="Arial"/>
                <a:sym typeface="Arial"/>
              </a:defRPr>
            </a:lvl3pPr>
            <a:lvl4pPr lvl="3">
              <a:spcBef>
                <a:spcPts val="0"/>
              </a:spcBef>
              <a:spcAft>
                <a:spcPts val="0"/>
              </a:spcAft>
              <a:buNone/>
              <a:defRPr sz="3000" b="1">
                <a:solidFill>
                  <a:srgbClr val="003C71"/>
                </a:solidFill>
                <a:latin typeface="Arial"/>
                <a:ea typeface="Arial"/>
                <a:cs typeface="Arial"/>
                <a:sym typeface="Arial"/>
              </a:defRPr>
            </a:lvl4pPr>
            <a:lvl5pPr lvl="4">
              <a:spcBef>
                <a:spcPts val="0"/>
              </a:spcBef>
              <a:spcAft>
                <a:spcPts val="0"/>
              </a:spcAft>
              <a:buNone/>
              <a:defRPr sz="3000" b="1">
                <a:solidFill>
                  <a:srgbClr val="003C71"/>
                </a:solidFill>
                <a:latin typeface="Arial"/>
                <a:ea typeface="Arial"/>
                <a:cs typeface="Arial"/>
                <a:sym typeface="Arial"/>
              </a:defRPr>
            </a:lvl5pPr>
            <a:lvl6pPr lvl="5">
              <a:spcBef>
                <a:spcPts val="0"/>
              </a:spcBef>
              <a:spcAft>
                <a:spcPts val="0"/>
              </a:spcAft>
              <a:buNone/>
              <a:defRPr sz="3000" b="1">
                <a:solidFill>
                  <a:srgbClr val="003C71"/>
                </a:solidFill>
                <a:latin typeface="Arial"/>
                <a:ea typeface="Arial"/>
                <a:cs typeface="Arial"/>
                <a:sym typeface="Arial"/>
              </a:defRPr>
            </a:lvl6pPr>
            <a:lvl7pPr lvl="6">
              <a:spcBef>
                <a:spcPts val="0"/>
              </a:spcBef>
              <a:spcAft>
                <a:spcPts val="0"/>
              </a:spcAft>
              <a:buNone/>
              <a:defRPr sz="3000" b="1">
                <a:solidFill>
                  <a:srgbClr val="003C71"/>
                </a:solidFill>
                <a:latin typeface="Arial"/>
                <a:ea typeface="Arial"/>
                <a:cs typeface="Arial"/>
                <a:sym typeface="Arial"/>
              </a:defRPr>
            </a:lvl7pPr>
            <a:lvl8pPr lvl="7">
              <a:spcBef>
                <a:spcPts val="0"/>
              </a:spcBef>
              <a:spcAft>
                <a:spcPts val="0"/>
              </a:spcAft>
              <a:buNone/>
              <a:defRPr sz="3000" b="1">
                <a:solidFill>
                  <a:srgbClr val="003C71"/>
                </a:solidFill>
                <a:latin typeface="Arial"/>
                <a:ea typeface="Arial"/>
                <a:cs typeface="Arial"/>
                <a:sym typeface="Arial"/>
              </a:defRPr>
            </a:lvl8pPr>
            <a:lvl9pPr lvl="8">
              <a:spcBef>
                <a:spcPts val="0"/>
              </a:spcBef>
              <a:spcAft>
                <a:spcPts val="0"/>
              </a:spcAft>
              <a:buNone/>
              <a:defRPr sz="3000" b="1">
                <a:solidFill>
                  <a:srgbClr val="003C71"/>
                </a:solidFill>
                <a:latin typeface="Arial"/>
                <a:ea typeface="Arial"/>
                <a:cs typeface="Arial"/>
                <a:sym typeface="Arial"/>
              </a:defRPr>
            </a:lvl9pPr>
          </a:lstStyle>
          <a:p>
            <a:endParaRPr/>
          </a:p>
        </p:txBody>
      </p:sp>
      <p:sp>
        <p:nvSpPr>
          <p:cNvPr id="86" name="Google Shape;86;p17"/>
          <p:cNvSpPr txBox="1">
            <a:spLocks noGrp="1"/>
          </p:cNvSpPr>
          <p:nvPr>
            <p:ph type="subTitle" idx="1"/>
          </p:nvPr>
        </p:nvSpPr>
        <p:spPr>
          <a:xfrm>
            <a:off x="707100" y="1053383"/>
            <a:ext cx="8022600" cy="39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a:solidFill>
                  <a:srgbClr val="0579BD"/>
                </a:solidFill>
                <a:latin typeface="Arial"/>
                <a:ea typeface="Arial"/>
                <a:cs typeface="Arial"/>
                <a:sym typeface="Arial"/>
              </a:defRPr>
            </a:lvl1pPr>
            <a:lvl2pPr lvl="1">
              <a:spcBef>
                <a:spcPts val="0"/>
              </a:spcBef>
              <a:spcAft>
                <a:spcPts val="0"/>
              </a:spcAft>
              <a:buNone/>
              <a:defRPr sz="2400" b="1">
                <a:solidFill>
                  <a:srgbClr val="0579BD"/>
                </a:solidFill>
                <a:latin typeface="Arial"/>
                <a:ea typeface="Arial"/>
                <a:cs typeface="Arial"/>
                <a:sym typeface="Arial"/>
              </a:defRPr>
            </a:lvl2pPr>
            <a:lvl3pPr lvl="2">
              <a:spcBef>
                <a:spcPts val="0"/>
              </a:spcBef>
              <a:spcAft>
                <a:spcPts val="0"/>
              </a:spcAft>
              <a:buNone/>
              <a:defRPr sz="2400" b="1">
                <a:solidFill>
                  <a:srgbClr val="0579BD"/>
                </a:solidFill>
                <a:latin typeface="Arial"/>
                <a:ea typeface="Arial"/>
                <a:cs typeface="Arial"/>
                <a:sym typeface="Arial"/>
              </a:defRPr>
            </a:lvl3pPr>
            <a:lvl4pPr lvl="3">
              <a:spcBef>
                <a:spcPts val="0"/>
              </a:spcBef>
              <a:spcAft>
                <a:spcPts val="0"/>
              </a:spcAft>
              <a:buNone/>
              <a:defRPr sz="2400" b="1">
                <a:solidFill>
                  <a:srgbClr val="0579BD"/>
                </a:solidFill>
                <a:latin typeface="Arial"/>
                <a:ea typeface="Arial"/>
                <a:cs typeface="Arial"/>
                <a:sym typeface="Arial"/>
              </a:defRPr>
            </a:lvl4pPr>
            <a:lvl5pPr lvl="4">
              <a:spcBef>
                <a:spcPts val="0"/>
              </a:spcBef>
              <a:spcAft>
                <a:spcPts val="0"/>
              </a:spcAft>
              <a:buNone/>
              <a:defRPr sz="2400" b="1">
                <a:solidFill>
                  <a:srgbClr val="0579BD"/>
                </a:solidFill>
                <a:latin typeface="Arial"/>
                <a:ea typeface="Arial"/>
                <a:cs typeface="Arial"/>
                <a:sym typeface="Arial"/>
              </a:defRPr>
            </a:lvl5pPr>
            <a:lvl6pPr lvl="5">
              <a:spcBef>
                <a:spcPts val="0"/>
              </a:spcBef>
              <a:spcAft>
                <a:spcPts val="0"/>
              </a:spcAft>
              <a:buNone/>
              <a:defRPr sz="2400" b="1">
                <a:solidFill>
                  <a:srgbClr val="0579BD"/>
                </a:solidFill>
                <a:latin typeface="Arial"/>
                <a:ea typeface="Arial"/>
                <a:cs typeface="Arial"/>
                <a:sym typeface="Arial"/>
              </a:defRPr>
            </a:lvl6pPr>
            <a:lvl7pPr lvl="6">
              <a:spcBef>
                <a:spcPts val="0"/>
              </a:spcBef>
              <a:spcAft>
                <a:spcPts val="0"/>
              </a:spcAft>
              <a:buNone/>
              <a:defRPr sz="2400" b="1">
                <a:solidFill>
                  <a:srgbClr val="0579BD"/>
                </a:solidFill>
                <a:latin typeface="Arial"/>
                <a:ea typeface="Arial"/>
                <a:cs typeface="Arial"/>
                <a:sym typeface="Arial"/>
              </a:defRPr>
            </a:lvl7pPr>
            <a:lvl8pPr lvl="7">
              <a:spcBef>
                <a:spcPts val="0"/>
              </a:spcBef>
              <a:spcAft>
                <a:spcPts val="0"/>
              </a:spcAft>
              <a:buNone/>
              <a:defRPr sz="2400" b="1">
                <a:solidFill>
                  <a:srgbClr val="0579BD"/>
                </a:solidFill>
                <a:latin typeface="Arial"/>
                <a:ea typeface="Arial"/>
                <a:cs typeface="Arial"/>
                <a:sym typeface="Arial"/>
              </a:defRPr>
            </a:lvl8pPr>
            <a:lvl9pPr lvl="8">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87" name="Google Shape;87;p17"/>
          <p:cNvSpPr txBox="1">
            <a:spLocks noGrp="1"/>
          </p:cNvSpPr>
          <p:nvPr>
            <p:ph type="body" idx="2"/>
          </p:nvPr>
        </p:nvSpPr>
        <p:spPr>
          <a:xfrm>
            <a:off x="591750" y="1446975"/>
            <a:ext cx="7866000" cy="3387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000000"/>
              </a:buClr>
              <a:buSzPts val="1800"/>
              <a:buFont typeface="Arial"/>
              <a:buChar char="●"/>
              <a:defRPr sz="1800" b="1">
                <a:solidFill>
                  <a:srgbClr val="000000"/>
                </a:solidFill>
                <a:latin typeface="Arial"/>
                <a:ea typeface="Arial"/>
                <a:cs typeface="Arial"/>
                <a:sym typeface="Arial"/>
              </a:defRPr>
            </a:lvl1pPr>
            <a:lvl2pPr marL="914400" lvl="1"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2pPr>
            <a:lvl3pPr marL="1371600" lvl="2"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3pPr>
            <a:lvl4pPr marL="1828800" lvl="3"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4pPr>
            <a:lvl5pPr marL="2286000" lvl="4"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5pPr>
            <a:lvl6pPr marL="2743200" lvl="5"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6pPr>
            <a:lvl7pPr marL="3200400" lvl="6"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7pPr>
            <a:lvl8pPr marL="3657600" lvl="7"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8pPr>
            <a:lvl9pPr marL="4114800" lvl="8"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9pPr>
          </a:lstStyle>
          <a:p>
            <a:endParaRPr/>
          </a:p>
        </p:txBody>
      </p:sp>
      <p:sp>
        <p:nvSpPr>
          <p:cNvPr id="88" name="Google Shape;88;p17"/>
          <p:cNvSpPr txBox="1">
            <a:spLocks noGrp="1"/>
          </p:cNvSpPr>
          <p:nvPr>
            <p:ph type="sldNum" idx="12"/>
          </p:nvPr>
        </p:nvSpPr>
        <p:spPr>
          <a:xfrm>
            <a:off x="8816850" y="4717080"/>
            <a:ext cx="324600" cy="290700"/>
          </a:xfrm>
          <a:prstGeom prst="rect">
            <a:avLst/>
          </a:prstGeom>
        </p:spPr>
        <p:txBody>
          <a:bodyPr spcFirstLastPara="1" wrap="square" lIns="91425" tIns="91425" rIns="91425" bIns="91425" anchor="t" anchorCtr="0">
            <a:noAutofit/>
          </a:bodyPr>
          <a:lstStyle>
            <a:lvl1pPr lvl="0" algn="ctr">
              <a:buNone/>
              <a:defRPr sz="900">
                <a:solidFill>
                  <a:schemeClr val="dk1"/>
                </a:solidFill>
              </a:defRPr>
            </a:lvl1pPr>
            <a:lvl2pPr lvl="1" algn="ctr">
              <a:buNone/>
              <a:defRPr sz="900">
                <a:solidFill>
                  <a:schemeClr val="dk1"/>
                </a:solidFill>
              </a:defRPr>
            </a:lvl2pPr>
            <a:lvl3pPr lvl="2" algn="ctr">
              <a:buNone/>
              <a:defRPr sz="900">
                <a:solidFill>
                  <a:schemeClr val="dk1"/>
                </a:solidFill>
              </a:defRPr>
            </a:lvl3pPr>
            <a:lvl4pPr lvl="3" algn="ctr">
              <a:buNone/>
              <a:defRPr sz="900">
                <a:solidFill>
                  <a:schemeClr val="dk1"/>
                </a:solidFill>
              </a:defRPr>
            </a:lvl4pPr>
            <a:lvl5pPr lvl="4" algn="ctr">
              <a:buNone/>
              <a:defRPr sz="900">
                <a:solidFill>
                  <a:schemeClr val="dk1"/>
                </a:solidFill>
              </a:defRPr>
            </a:lvl5pPr>
            <a:lvl6pPr lvl="5" algn="ctr">
              <a:buNone/>
              <a:defRPr sz="900">
                <a:solidFill>
                  <a:schemeClr val="dk1"/>
                </a:solidFill>
              </a:defRPr>
            </a:lvl6pPr>
            <a:lvl7pPr lvl="6" algn="ctr">
              <a:buNone/>
              <a:defRPr sz="900">
                <a:solidFill>
                  <a:schemeClr val="dk1"/>
                </a:solidFill>
              </a:defRPr>
            </a:lvl7pPr>
            <a:lvl8pPr lvl="7" algn="ctr">
              <a:buNone/>
              <a:defRPr sz="900">
                <a:solidFill>
                  <a:schemeClr val="dk1"/>
                </a:solidFill>
              </a:defRPr>
            </a:lvl8pPr>
            <a:lvl9pPr lvl="8" algn="ctr">
              <a:buNone/>
              <a:defRPr sz="900">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912">
          <p15:clr>
            <a:srgbClr val="FA7B17"/>
          </p15:clr>
        </p15:guide>
        <p15:guide id="2" orient="horz" pos="688">
          <p15:clr>
            <a:srgbClr val="FA7B17"/>
          </p15:clr>
        </p15:guide>
        <p15:guide id="3" pos="5328">
          <p15:clr>
            <a:srgbClr val="FA7B17"/>
          </p15:clr>
        </p15:guide>
        <p15:guide id="4" pos="445">
          <p15:clr>
            <a:srgbClr val="FA7B17"/>
          </p15:clr>
        </p15:guide>
        <p15:guide id="5" orient="horz" pos="3046">
          <p15:clr>
            <a:srgbClr val="FA7B17"/>
          </p15:clr>
        </p15:guide>
        <p15:guide id="6" pos="373">
          <p15:clr>
            <a:srgbClr val="FA7B17"/>
          </p15:clr>
        </p15:guide>
        <p15:guide id="7" pos="2880">
          <p15:clr>
            <a:srgbClr val="FA7B17"/>
          </p15:clr>
        </p15:guide>
        <p15:guide id="8" pos="297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9" name="Google Shape;19;p3"/>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800"/>
              <a:buFont typeface="Merriweather"/>
              <a:buChar char="●"/>
              <a:defRPr sz="1800" b="1">
                <a:latin typeface="Merriweather"/>
                <a:ea typeface="Merriweather"/>
                <a:cs typeface="Merriweather"/>
                <a:sym typeface="Merriweathe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Font typeface="Merriweather"/>
              <a:buChar char="●"/>
              <a:defRPr>
                <a:latin typeface="Merriweather"/>
                <a:ea typeface="Merriweather"/>
                <a:cs typeface="Merriweather"/>
                <a:sym typeface="Merriweather"/>
              </a:defRPr>
            </a:lvl1pPr>
            <a:lvl2pPr marL="914400" lvl="1" indent="-317500">
              <a:spcBef>
                <a:spcPts val="0"/>
              </a:spcBef>
              <a:spcAft>
                <a:spcPts val="0"/>
              </a:spcAft>
              <a:buSzPts val="1400"/>
              <a:buFont typeface="Merriweather"/>
              <a:buChar char="○"/>
              <a:defRPr>
                <a:latin typeface="Merriweather"/>
                <a:ea typeface="Merriweather"/>
                <a:cs typeface="Merriweather"/>
                <a:sym typeface="Merriweather"/>
              </a:defRPr>
            </a:lvl2pPr>
            <a:lvl3pPr marL="1371600" lvl="2" indent="-317500">
              <a:spcBef>
                <a:spcPts val="0"/>
              </a:spcBef>
              <a:spcAft>
                <a:spcPts val="0"/>
              </a:spcAft>
              <a:buSzPts val="1400"/>
              <a:buFont typeface="Merriweather"/>
              <a:buChar char="■"/>
              <a:defRPr>
                <a:latin typeface="Merriweather"/>
                <a:ea typeface="Merriweather"/>
                <a:cs typeface="Merriweather"/>
                <a:sym typeface="Merriweather"/>
              </a:defRPr>
            </a:lvl3pPr>
            <a:lvl4pPr marL="1828800" lvl="3" indent="-317500">
              <a:spcBef>
                <a:spcPts val="0"/>
              </a:spcBef>
              <a:spcAft>
                <a:spcPts val="0"/>
              </a:spcAft>
              <a:buSzPts val="1400"/>
              <a:buFont typeface="Merriweather"/>
              <a:buChar char="●"/>
              <a:defRPr>
                <a:latin typeface="Merriweather"/>
                <a:ea typeface="Merriweather"/>
                <a:cs typeface="Merriweather"/>
                <a:sym typeface="Merriweather"/>
              </a:defRPr>
            </a:lvl4pPr>
            <a:lvl5pPr marL="2286000" lvl="4" indent="-317500">
              <a:spcBef>
                <a:spcPts val="0"/>
              </a:spcBef>
              <a:spcAft>
                <a:spcPts val="0"/>
              </a:spcAft>
              <a:buSzPts val="1400"/>
              <a:buFont typeface="Merriweather"/>
              <a:buChar char="○"/>
              <a:defRPr>
                <a:latin typeface="Merriweather"/>
                <a:ea typeface="Merriweather"/>
                <a:cs typeface="Merriweather"/>
                <a:sym typeface="Merriweather"/>
              </a:defRPr>
            </a:lvl5pPr>
            <a:lvl6pPr marL="2743200" lvl="5" indent="-317500">
              <a:spcBef>
                <a:spcPts val="0"/>
              </a:spcBef>
              <a:spcAft>
                <a:spcPts val="0"/>
              </a:spcAft>
              <a:buSzPts val="1400"/>
              <a:buFont typeface="Merriweather"/>
              <a:buChar char="■"/>
              <a:defRPr>
                <a:latin typeface="Merriweather"/>
                <a:ea typeface="Merriweather"/>
                <a:cs typeface="Merriweather"/>
                <a:sym typeface="Merriweather"/>
              </a:defRPr>
            </a:lvl6pPr>
            <a:lvl7pPr marL="3200400" lvl="6" indent="-317500">
              <a:spcBef>
                <a:spcPts val="0"/>
              </a:spcBef>
              <a:spcAft>
                <a:spcPts val="0"/>
              </a:spcAft>
              <a:buSzPts val="1400"/>
              <a:buFont typeface="Merriweather"/>
              <a:buChar char="●"/>
              <a:defRPr>
                <a:latin typeface="Merriweather"/>
                <a:ea typeface="Merriweather"/>
                <a:cs typeface="Merriweather"/>
                <a:sym typeface="Merriweather"/>
              </a:defRPr>
            </a:lvl7pPr>
            <a:lvl8pPr marL="3657600" lvl="7" indent="-317500">
              <a:spcBef>
                <a:spcPts val="0"/>
              </a:spcBef>
              <a:spcAft>
                <a:spcPts val="0"/>
              </a:spcAft>
              <a:buSzPts val="1400"/>
              <a:buFont typeface="Merriweather"/>
              <a:buChar char="○"/>
              <a:defRPr>
                <a:latin typeface="Merriweather"/>
                <a:ea typeface="Merriweather"/>
                <a:cs typeface="Merriweather"/>
                <a:sym typeface="Merriweather"/>
              </a:defRPr>
            </a:lvl8pPr>
            <a:lvl9pPr marL="4114800" lvl="8" indent="-317500">
              <a:spcBef>
                <a:spcPts val="0"/>
              </a:spcBef>
              <a:spcAft>
                <a:spcPts val="0"/>
              </a:spcAft>
              <a:buSzPts val="1400"/>
              <a:buFont typeface="Merriweather"/>
              <a:buChar char="■"/>
              <a:defRPr>
                <a:latin typeface="Merriweather"/>
                <a:ea typeface="Merriweather"/>
                <a:cs typeface="Merriweather"/>
                <a:sym typeface="Merriweather"/>
              </a:defRPr>
            </a:lvl9pPr>
          </a:lstStyle>
          <a:p>
            <a:endParaRPr/>
          </a:p>
        </p:txBody>
      </p:sp>
      <p:sp>
        <p:nvSpPr>
          <p:cNvPr id="23" name="Google Shape;23;p4"/>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800"/>
              <a:buFont typeface="Merriweather"/>
              <a:buChar char="●"/>
              <a:defRPr sz="1800" b="1">
                <a:latin typeface="Merriweather"/>
                <a:ea typeface="Merriweather"/>
                <a:cs typeface="Merriweather"/>
                <a:sym typeface="Merriweathe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7" name="Google Shape;27;p5"/>
          <p:cNvSpPr txBox="1">
            <a:spLocks noGrp="1"/>
          </p:cNvSpPr>
          <p:nvPr>
            <p:ph type="body" idx="1"/>
          </p:nvPr>
        </p:nvSpPr>
        <p:spPr>
          <a:xfrm>
            <a:off x="311700" y="1152475"/>
            <a:ext cx="3666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Font typeface="Merriweather"/>
              <a:buChar char="●"/>
              <a:defRPr sz="1400">
                <a:latin typeface="Merriweather"/>
                <a:ea typeface="Merriweather"/>
                <a:cs typeface="Merriweather"/>
                <a:sym typeface="Merriweather"/>
              </a:defRPr>
            </a:lvl1pPr>
            <a:lvl2pPr marL="914400" lvl="1" indent="-304800">
              <a:spcBef>
                <a:spcPts val="0"/>
              </a:spcBef>
              <a:spcAft>
                <a:spcPts val="0"/>
              </a:spcAft>
              <a:buSzPts val="1200"/>
              <a:buFont typeface="Merriweather"/>
              <a:buChar char="○"/>
              <a:defRPr sz="1200">
                <a:latin typeface="Merriweather"/>
                <a:ea typeface="Merriweather"/>
                <a:cs typeface="Merriweather"/>
                <a:sym typeface="Merriweather"/>
              </a:defRPr>
            </a:lvl2pPr>
            <a:lvl3pPr marL="1371600" lvl="2" indent="-304800">
              <a:spcBef>
                <a:spcPts val="0"/>
              </a:spcBef>
              <a:spcAft>
                <a:spcPts val="0"/>
              </a:spcAft>
              <a:buSzPts val="1200"/>
              <a:buFont typeface="Merriweather"/>
              <a:buChar char="■"/>
              <a:defRPr sz="1200">
                <a:latin typeface="Merriweather"/>
                <a:ea typeface="Merriweather"/>
                <a:cs typeface="Merriweather"/>
                <a:sym typeface="Merriweather"/>
              </a:defRPr>
            </a:lvl3pPr>
            <a:lvl4pPr marL="1828800" lvl="3" indent="-304800">
              <a:spcBef>
                <a:spcPts val="0"/>
              </a:spcBef>
              <a:spcAft>
                <a:spcPts val="0"/>
              </a:spcAft>
              <a:buSzPts val="1200"/>
              <a:buFont typeface="Merriweather"/>
              <a:buChar char="●"/>
              <a:defRPr sz="1200">
                <a:latin typeface="Merriweather"/>
                <a:ea typeface="Merriweather"/>
                <a:cs typeface="Merriweather"/>
                <a:sym typeface="Merriweather"/>
              </a:defRPr>
            </a:lvl4pPr>
            <a:lvl5pPr marL="2286000" lvl="4" indent="-304800">
              <a:spcBef>
                <a:spcPts val="0"/>
              </a:spcBef>
              <a:spcAft>
                <a:spcPts val="0"/>
              </a:spcAft>
              <a:buSzPts val="1200"/>
              <a:buFont typeface="Merriweather"/>
              <a:buChar char="○"/>
              <a:defRPr sz="1200">
                <a:latin typeface="Merriweather"/>
                <a:ea typeface="Merriweather"/>
                <a:cs typeface="Merriweather"/>
                <a:sym typeface="Merriweather"/>
              </a:defRPr>
            </a:lvl5pPr>
            <a:lvl6pPr marL="2743200" lvl="5" indent="-304800">
              <a:spcBef>
                <a:spcPts val="0"/>
              </a:spcBef>
              <a:spcAft>
                <a:spcPts val="0"/>
              </a:spcAft>
              <a:buSzPts val="1200"/>
              <a:buFont typeface="Merriweather"/>
              <a:buChar char="■"/>
              <a:defRPr sz="1200">
                <a:latin typeface="Merriweather"/>
                <a:ea typeface="Merriweather"/>
                <a:cs typeface="Merriweather"/>
                <a:sym typeface="Merriweather"/>
              </a:defRPr>
            </a:lvl6pPr>
            <a:lvl7pPr marL="3200400" lvl="6" indent="-304800">
              <a:spcBef>
                <a:spcPts val="0"/>
              </a:spcBef>
              <a:spcAft>
                <a:spcPts val="0"/>
              </a:spcAft>
              <a:buSzPts val="1200"/>
              <a:buFont typeface="Merriweather"/>
              <a:buChar char="●"/>
              <a:defRPr sz="1200">
                <a:latin typeface="Merriweather"/>
                <a:ea typeface="Merriweather"/>
                <a:cs typeface="Merriweather"/>
                <a:sym typeface="Merriweather"/>
              </a:defRPr>
            </a:lvl7pPr>
            <a:lvl8pPr marL="3657600" lvl="7" indent="-304800">
              <a:spcBef>
                <a:spcPts val="0"/>
              </a:spcBef>
              <a:spcAft>
                <a:spcPts val="0"/>
              </a:spcAft>
              <a:buSzPts val="1200"/>
              <a:buFont typeface="Merriweather"/>
              <a:buChar char="○"/>
              <a:defRPr sz="1200">
                <a:latin typeface="Merriweather"/>
                <a:ea typeface="Merriweather"/>
                <a:cs typeface="Merriweather"/>
                <a:sym typeface="Merriweather"/>
              </a:defRPr>
            </a:lvl8pPr>
            <a:lvl9pPr marL="4114800" lvl="8" indent="-304800">
              <a:spcBef>
                <a:spcPts val="0"/>
              </a:spcBef>
              <a:spcAft>
                <a:spcPts val="0"/>
              </a:spcAft>
              <a:buSzPts val="1200"/>
              <a:buFont typeface="Merriweather"/>
              <a:buChar char="■"/>
              <a:defRPr sz="1200">
                <a:latin typeface="Merriweather"/>
                <a:ea typeface="Merriweather"/>
                <a:cs typeface="Merriweather"/>
                <a:sym typeface="Merriweather"/>
              </a:defRPr>
            </a:lvl9pPr>
          </a:lstStyle>
          <a:p>
            <a:endParaRPr/>
          </a:p>
        </p:txBody>
      </p:sp>
      <p:sp>
        <p:nvSpPr>
          <p:cNvPr id="28" name="Google Shape;28;p5"/>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
        <p:nvSpPr>
          <p:cNvPr id="30" name="Google Shape;30;p5"/>
          <p:cNvSpPr txBox="1">
            <a:spLocks noGrp="1"/>
          </p:cNvSpPr>
          <p:nvPr>
            <p:ph type="body" idx="2"/>
          </p:nvPr>
        </p:nvSpPr>
        <p:spPr>
          <a:xfrm>
            <a:off x="4805850" y="1152475"/>
            <a:ext cx="3666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Font typeface="Merriweather"/>
              <a:buChar char="●"/>
              <a:defRPr sz="1400">
                <a:latin typeface="Merriweather"/>
                <a:ea typeface="Merriweather"/>
                <a:cs typeface="Merriweather"/>
                <a:sym typeface="Merriweather"/>
              </a:defRPr>
            </a:lvl1pPr>
            <a:lvl2pPr marL="914400" lvl="1" indent="-304800">
              <a:spcBef>
                <a:spcPts val="0"/>
              </a:spcBef>
              <a:spcAft>
                <a:spcPts val="0"/>
              </a:spcAft>
              <a:buSzPts val="1200"/>
              <a:buFont typeface="Merriweather"/>
              <a:buChar char="○"/>
              <a:defRPr sz="1200">
                <a:latin typeface="Merriweather"/>
                <a:ea typeface="Merriweather"/>
                <a:cs typeface="Merriweather"/>
                <a:sym typeface="Merriweather"/>
              </a:defRPr>
            </a:lvl2pPr>
            <a:lvl3pPr marL="1371600" lvl="2" indent="-304800">
              <a:spcBef>
                <a:spcPts val="0"/>
              </a:spcBef>
              <a:spcAft>
                <a:spcPts val="0"/>
              </a:spcAft>
              <a:buSzPts val="1200"/>
              <a:buFont typeface="Merriweather"/>
              <a:buChar char="■"/>
              <a:defRPr sz="1200">
                <a:latin typeface="Merriweather"/>
                <a:ea typeface="Merriweather"/>
                <a:cs typeface="Merriweather"/>
                <a:sym typeface="Merriweather"/>
              </a:defRPr>
            </a:lvl3pPr>
            <a:lvl4pPr marL="1828800" lvl="3" indent="-304800">
              <a:spcBef>
                <a:spcPts val="0"/>
              </a:spcBef>
              <a:spcAft>
                <a:spcPts val="0"/>
              </a:spcAft>
              <a:buSzPts val="1200"/>
              <a:buFont typeface="Merriweather"/>
              <a:buChar char="●"/>
              <a:defRPr sz="1200">
                <a:latin typeface="Merriweather"/>
                <a:ea typeface="Merriweather"/>
                <a:cs typeface="Merriweather"/>
                <a:sym typeface="Merriweather"/>
              </a:defRPr>
            </a:lvl4pPr>
            <a:lvl5pPr marL="2286000" lvl="4" indent="-304800">
              <a:spcBef>
                <a:spcPts val="0"/>
              </a:spcBef>
              <a:spcAft>
                <a:spcPts val="0"/>
              </a:spcAft>
              <a:buSzPts val="1200"/>
              <a:buFont typeface="Merriweather"/>
              <a:buChar char="○"/>
              <a:defRPr sz="1200">
                <a:latin typeface="Merriweather"/>
                <a:ea typeface="Merriweather"/>
                <a:cs typeface="Merriweather"/>
                <a:sym typeface="Merriweather"/>
              </a:defRPr>
            </a:lvl5pPr>
            <a:lvl6pPr marL="2743200" lvl="5" indent="-304800">
              <a:spcBef>
                <a:spcPts val="0"/>
              </a:spcBef>
              <a:spcAft>
                <a:spcPts val="0"/>
              </a:spcAft>
              <a:buSzPts val="1200"/>
              <a:buFont typeface="Merriweather"/>
              <a:buChar char="■"/>
              <a:defRPr sz="1200">
                <a:latin typeface="Merriweather"/>
                <a:ea typeface="Merriweather"/>
                <a:cs typeface="Merriweather"/>
                <a:sym typeface="Merriweather"/>
              </a:defRPr>
            </a:lvl6pPr>
            <a:lvl7pPr marL="3200400" lvl="6" indent="-304800">
              <a:spcBef>
                <a:spcPts val="0"/>
              </a:spcBef>
              <a:spcAft>
                <a:spcPts val="0"/>
              </a:spcAft>
              <a:buSzPts val="1200"/>
              <a:buFont typeface="Merriweather"/>
              <a:buChar char="●"/>
              <a:defRPr sz="1200">
                <a:latin typeface="Merriweather"/>
                <a:ea typeface="Merriweather"/>
                <a:cs typeface="Merriweather"/>
                <a:sym typeface="Merriweather"/>
              </a:defRPr>
            </a:lvl7pPr>
            <a:lvl8pPr marL="3657600" lvl="7" indent="-304800">
              <a:spcBef>
                <a:spcPts val="0"/>
              </a:spcBef>
              <a:spcAft>
                <a:spcPts val="0"/>
              </a:spcAft>
              <a:buSzPts val="1200"/>
              <a:buFont typeface="Merriweather"/>
              <a:buChar char="○"/>
              <a:defRPr sz="1200">
                <a:latin typeface="Merriweather"/>
                <a:ea typeface="Merriweather"/>
                <a:cs typeface="Merriweather"/>
                <a:sym typeface="Merriweather"/>
              </a:defRPr>
            </a:lvl8pPr>
            <a:lvl9pPr marL="4114800" lvl="8" indent="-304800">
              <a:spcBef>
                <a:spcPts val="0"/>
              </a:spcBef>
              <a:spcAft>
                <a:spcPts val="0"/>
              </a:spcAft>
              <a:buSzPts val="1200"/>
              <a:buFont typeface="Merriweather"/>
              <a:buChar char="■"/>
              <a:defRPr sz="1200">
                <a:latin typeface="Merriweather"/>
                <a:ea typeface="Merriweather"/>
                <a:cs typeface="Merriweather"/>
                <a:sym typeface="Merriweath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amp; Image">
  <p:cSld name="ONE_COLUMN_TEXT">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1700" y="1389600"/>
            <a:ext cx="49683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6"/>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
        <p:nvSpPr>
          <p:cNvPr id="35" name="Google Shape;35;p6"/>
          <p:cNvSpPr txBox="1">
            <a:spLocks noGrp="1"/>
          </p:cNvSpPr>
          <p:nvPr>
            <p:ph type="title"/>
          </p:nvPr>
        </p:nvSpPr>
        <p:spPr>
          <a:xfrm>
            <a:off x="311700" y="445025"/>
            <a:ext cx="49683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7" title="FAST 2026 Blue.png"/>
          <p:cNvPicPr preferRelativeResize="0"/>
          <p:nvPr/>
        </p:nvPicPr>
        <p:blipFill>
          <a:blip r:embed="rId2">
            <a:alphaModFix amt="15000"/>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 FAQ">
  <p:cSld name="BLANK_3">
    <p:spTree>
      <p:nvGrpSpPr>
        <p:cNvPr id="1" name="Shape 39"/>
        <p:cNvGrpSpPr/>
        <p:nvPr/>
      </p:nvGrpSpPr>
      <p:grpSpPr>
        <a:xfrm>
          <a:off x="0" y="0"/>
          <a:ext cx="0" cy="0"/>
          <a:chOff x="0" y="0"/>
          <a:chExt cx="0" cy="0"/>
        </a:xfrm>
      </p:grpSpPr>
      <p:sp>
        <p:nvSpPr>
          <p:cNvPr id="40" name="Google Shape;40;p8"/>
          <p:cNvSpPr txBox="1"/>
          <p:nvPr/>
        </p:nvSpPr>
        <p:spPr>
          <a:xfrm>
            <a:off x="1935900" y="1808250"/>
            <a:ext cx="5272200" cy="12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Merriweather"/>
                <a:ea typeface="Merriweather"/>
                <a:cs typeface="Merriweather"/>
                <a:sym typeface="Merriweather"/>
              </a:rPr>
              <a:t>Thank You</a:t>
            </a:r>
            <a:endParaRPr sz="6000">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41"/>
        <p:cNvGrpSpPr/>
        <p:nvPr/>
      </p:nvGrpSpPr>
      <p:grpSpPr>
        <a:xfrm>
          <a:off x="0" y="0"/>
          <a:ext cx="0" cy="0"/>
          <a:chOff x="0" y="0"/>
          <a:chExt cx="0" cy="0"/>
        </a:xfrm>
      </p:grpSpPr>
      <p:sp>
        <p:nvSpPr>
          <p:cNvPr id="42" name="Google Shape;42;p9"/>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 name="Google Shape;43;p9"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presentor">
  <p:cSld name="BLANK_1">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6" name="Google Shape;46;p10"/>
          <p:cNvGrpSpPr/>
          <p:nvPr/>
        </p:nvGrpSpPr>
        <p:grpSpPr>
          <a:xfrm>
            <a:off x="3510200" y="1221550"/>
            <a:ext cx="2123600" cy="2131650"/>
            <a:chOff x="3388225" y="1623400"/>
            <a:chExt cx="2123600" cy="2131650"/>
          </a:xfrm>
        </p:grpSpPr>
        <p:sp>
          <p:nvSpPr>
            <p:cNvPr id="47" name="Google Shape;47;p10"/>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8;p10"/>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9" name="Google Shape;49;p10"/>
          <p:cNvSpPr txBox="1"/>
          <p:nvPr/>
        </p:nvSpPr>
        <p:spPr>
          <a:xfrm>
            <a:off x="2202750" y="3496775"/>
            <a:ext cx="4738500" cy="9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5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solidFill>
            <a:srgbClr val="F5F6F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7" name="Google Shape;7;p1"/>
          <p:cNvSpPr/>
          <p:nvPr/>
        </p:nvSpPr>
        <p:spPr>
          <a:xfrm>
            <a:off x="0" y="4677112"/>
            <a:ext cx="4342448" cy="134620"/>
          </a:xfrm>
          <a:custGeom>
            <a:avLst/>
            <a:gdLst/>
            <a:ahLst/>
            <a:cxnLst/>
            <a:rect l="l" t="t" r="r" b="b"/>
            <a:pathLst>
              <a:path w="8684895" h="269240" extrusionOk="0">
                <a:moveTo>
                  <a:pt x="8684793" y="0"/>
                </a:moveTo>
                <a:lnTo>
                  <a:pt x="0" y="0"/>
                </a:lnTo>
                <a:lnTo>
                  <a:pt x="0" y="269163"/>
                </a:lnTo>
                <a:lnTo>
                  <a:pt x="8684793" y="269163"/>
                </a:lnTo>
                <a:lnTo>
                  <a:pt x="8684793" y="0"/>
                </a:lnTo>
                <a:close/>
              </a:path>
            </a:pathLst>
          </a:custGeom>
          <a:solidFill>
            <a:srgbClr val="1F2D61"/>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8" name="Google Shape;8;p1"/>
          <p:cNvSpPr/>
          <p:nvPr/>
        </p:nvSpPr>
        <p:spPr>
          <a:xfrm>
            <a:off x="7299283" y="4672349"/>
            <a:ext cx="1145540" cy="139382"/>
          </a:xfrm>
          <a:custGeom>
            <a:avLst/>
            <a:gdLst/>
            <a:ahLst/>
            <a:cxnLst/>
            <a:rect l="l" t="t" r="r" b="b"/>
            <a:pathLst>
              <a:path w="2291080" h="278765" extrusionOk="0">
                <a:moveTo>
                  <a:pt x="2290762" y="0"/>
                </a:moveTo>
                <a:lnTo>
                  <a:pt x="0" y="0"/>
                </a:lnTo>
                <a:lnTo>
                  <a:pt x="0" y="278688"/>
                </a:lnTo>
                <a:lnTo>
                  <a:pt x="2290762" y="278688"/>
                </a:lnTo>
                <a:lnTo>
                  <a:pt x="2290762" y="0"/>
                </a:lnTo>
                <a:close/>
              </a:path>
            </a:pathLst>
          </a:custGeom>
          <a:solidFill>
            <a:srgbClr val="B1111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9" name="Google Shape;9;p1"/>
          <p:cNvSpPr/>
          <p:nvPr/>
        </p:nvSpPr>
        <p:spPr>
          <a:xfrm>
            <a:off x="4786473" y="4677112"/>
            <a:ext cx="2290763" cy="134620"/>
          </a:xfrm>
          <a:custGeom>
            <a:avLst/>
            <a:gdLst/>
            <a:ahLst/>
            <a:cxnLst/>
            <a:rect l="l" t="t" r="r" b="b"/>
            <a:pathLst>
              <a:path w="4581525" h="269240" extrusionOk="0">
                <a:moveTo>
                  <a:pt x="4581525" y="0"/>
                </a:moveTo>
                <a:lnTo>
                  <a:pt x="0" y="0"/>
                </a:lnTo>
                <a:lnTo>
                  <a:pt x="0" y="269163"/>
                </a:lnTo>
                <a:lnTo>
                  <a:pt x="4581525" y="269163"/>
                </a:lnTo>
                <a:lnTo>
                  <a:pt x="4581525" y="0"/>
                </a:lnTo>
                <a:close/>
              </a:path>
            </a:pathLst>
          </a:custGeom>
          <a:solidFill>
            <a:srgbClr val="1F2D61"/>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10" name="Google Shape;10;p1"/>
          <p:cNvSpPr/>
          <p:nvPr/>
        </p:nvSpPr>
        <p:spPr>
          <a:xfrm>
            <a:off x="8555677" y="4672349"/>
            <a:ext cx="588963" cy="139382"/>
          </a:xfrm>
          <a:custGeom>
            <a:avLst/>
            <a:gdLst/>
            <a:ahLst/>
            <a:cxnLst/>
            <a:rect l="l" t="t" r="r" b="b"/>
            <a:pathLst>
              <a:path w="1177925" h="278765" extrusionOk="0">
                <a:moveTo>
                  <a:pt x="1177899" y="0"/>
                </a:moveTo>
                <a:lnTo>
                  <a:pt x="0" y="0"/>
                </a:lnTo>
                <a:lnTo>
                  <a:pt x="0" y="278688"/>
                </a:lnTo>
                <a:lnTo>
                  <a:pt x="1177899" y="278688"/>
                </a:lnTo>
                <a:lnTo>
                  <a:pt x="1177899" y="0"/>
                </a:lnTo>
                <a:close/>
              </a:path>
            </a:pathLst>
          </a:custGeom>
          <a:solidFill>
            <a:srgbClr val="B1111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11" name="Google Shape;11;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notesSlide" Target="../notesSlides/notesSlide12.xml"/><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slideLayout" Target="../slideLayouts/slideLayout3.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13.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hyperlink" Target="http://gsa.gov/events" TargetMode="External"/><Relationship Id="rId3" Type="http://schemas.openxmlformats.org/officeDocument/2006/relationships/notesSlide" Target="../notesSlides/notesSlide14.xml"/><Relationship Id="rId7" Type="http://schemas.openxmlformats.org/officeDocument/2006/relationships/hyperlink" Target="mailto:cloudinfo@gsa.gov" TargetMode="Externa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mailto:itvmo@gsa.gov" TargetMode="External"/><Relationship Id="rId11" Type="http://schemas.openxmlformats.org/officeDocument/2006/relationships/hyperlink" Target="https://web.cvent.com/event/503ffb69-9c1e-4486-a6cf-2ec518f3d390/summary" TargetMode="External"/><Relationship Id="rId5" Type="http://schemas.openxmlformats.org/officeDocument/2006/relationships/hyperlink" Target="https://itvmo.gsa.gov/onegov/?tabName=agreements-tab#current" TargetMode="External"/><Relationship Id="rId10" Type="http://schemas.openxmlformats.org/officeDocument/2006/relationships/hyperlink" Target="https://itvmo.gsa.gov/onegov/?tabName=events-tab#onegov-events-list" TargetMode="External"/><Relationship Id="rId4" Type="http://schemas.openxmlformats.org/officeDocument/2006/relationships/hyperlink" Target="https://itvmo.gsa.gov/onegov/" TargetMode="External"/><Relationship Id="rId9" Type="http://schemas.openxmlformats.org/officeDocument/2006/relationships/hyperlink" Target="https://app.smartsheetgov.com/b/form/233c68b6fe644b0485a9f837807bc60f"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1B9EA286-19D4-15BB-DAD7-59EADE975F25}"/>
              </a:ext>
            </a:extLst>
          </p:cNvPr>
          <p:cNvSpPr>
            <a:spLocks noGrp="1"/>
          </p:cNvSpPr>
          <p:nvPr>
            <p:ph type="ctrTitle" idx="4294967295"/>
          </p:nvPr>
        </p:nvSpPr>
        <p:spPr>
          <a:xfrm>
            <a:off x="1143000" y="-1790700"/>
            <a:ext cx="6858000" cy="1790700"/>
          </a:xfrm>
          <a:prstGeom prst="rect">
            <a:avLst/>
          </a:prstGeom>
        </p:spPr>
        <p:txBody>
          <a:bodyPr anchor="b"/>
          <a:lstStyle/>
          <a:p>
            <a:r>
              <a:rPr lang="en-US" dirty="0"/>
              <a:t>OneGov Welcome Slide </a:t>
            </a:r>
          </a:p>
        </p:txBody>
      </p:sp>
      <p:sp>
        <p:nvSpPr>
          <p:cNvPr id="93" name="Google Shape;93;p18"/>
          <p:cNvSpPr txBox="1"/>
          <p:nvPr/>
        </p:nvSpPr>
        <p:spPr>
          <a:xfrm>
            <a:off x="247604" y="1306137"/>
            <a:ext cx="5055300" cy="1547400"/>
          </a:xfrm>
          <a:prstGeom prst="rect">
            <a:avLst/>
          </a:prstGeom>
          <a:noFill/>
          <a:ln>
            <a:noFill/>
          </a:ln>
        </p:spPr>
        <p:txBody>
          <a:bodyPr spcFirstLastPara="1" wrap="square" lIns="0" tIns="67150" rIns="0" bIns="0" anchor="t" anchorCtr="0">
            <a:spAutoFit/>
          </a:bodyPr>
          <a:lstStyle/>
          <a:p>
            <a:pPr marL="6425" marR="2570" lvl="0" indent="0" algn="l" rtl="0">
              <a:lnSpc>
                <a:spcPct val="109882"/>
              </a:lnSpc>
              <a:spcBef>
                <a:spcPts val="0"/>
              </a:spcBef>
              <a:spcAft>
                <a:spcPts val="0"/>
              </a:spcAft>
              <a:buNone/>
            </a:pPr>
            <a:r>
              <a:rPr lang="en" sz="4098" dirty="0">
                <a:latin typeface="Merriweather"/>
                <a:ea typeface="Merriweather"/>
                <a:cs typeface="Merriweather"/>
                <a:sym typeface="Merriweather"/>
              </a:rPr>
              <a:t>OneGov Strategy</a:t>
            </a:r>
            <a:endParaRPr sz="4098" dirty="0">
              <a:latin typeface="Merriweather"/>
              <a:ea typeface="Merriweather"/>
              <a:cs typeface="Merriweather"/>
              <a:sym typeface="Merriweather"/>
            </a:endParaRPr>
          </a:p>
          <a:p>
            <a:pPr marL="6425" marR="2570" lvl="0" indent="0" algn="l" rtl="0">
              <a:lnSpc>
                <a:spcPct val="109882"/>
              </a:lnSpc>
              <a:spcBef>
                <a:spcPts val="0"/>
              </a:spcBef>
              <a:spcAft>
                <a:spcPts val="0"/>
              </a:spcAft>
              <a:buNone/>
            </a:pPr>
            <a:r>
              <a:rPr lang="en" sz="1598" dirty="0">
                <a:latin typeface="Merriweather"/>
                <a:ea typeface="Merriweather"/>
                <a:cs typeface="Merriweather"/>
                <a:sym typeface="Merriweather"/>
              </a:rPr>
              <a:t>One government.</a:t>
            </a:r>
            <a:endParaRPr sz="1598" dirty="0">
              <a:latin typeface="Merriweather"/>
              <a:ea typeface="Merriweather"/>
              <a:cs typeface="Merriweather"/>
              <a:sym typeface="Merriweather"/>
            </a:endParaRPr>
          </a:p>
          <a:p>
            <a:pPr marL="6425" marR="2570" lvl="0" indent="0" algn="l" rtl="0">
              <a:lnSpc>
                <a:spcPct val="109882"/>
              </a:lnSpc>
              <a:spcBef>
                <a:spcPts val="0"/>
              </a:spcBef>
              <a:spcAft>
                <a:spcPts val="0"/>
              </a:spcAft>
              <a:buNone/>
            </a:pPr>
            <a:r>
              <a:rPr lang="en" sz="1598" dirty="0">
                <a:latin typeface="Merriweather"/>
                <a:ea typeface="Merriweather"/>
                <a:cs typeface="Merriweather"/>
                <a:sym typeface="Merriweather"/>
              </a:rPr>
              <a:t>One strategy.</a:t>
            </a:r>
            <a:endParaRPr sz="1598" dirty="0">
              <a:latin typeface="Merriweather"/>
              <a:ea typeface="Merriweather"/>
              <a:cs typeface="Merriweather"/>
              <a:sym typeface="Merriweather"/>
            </a:endParaRPr>
          </a:p>
          <a:p>
            <a:pPr marL="6425" marR="2570" lvl="0" indent="0" algn="l" rtl="0">
              <a:lnSpc>
                <a:spcPct val="109882"/>
              </a:lnSpc>
              <a:spcBef>
                <a:spcPts val="0"/>
              </a:spcBef>
              <a:spcAft>
                <a:spcPts val="0"/>
              </a:spcAft>
              <a:buNone/>
            </a:pPr>
            <a:r>
              <a:rPr lang="en" sz="1598" dirty="0">
                <a:latin typeface="Merriweather"/>
                <a:ea typeface="Merriweather"/>
                <a:cs typeface="Merriweather"/>
                <a:sym typeface="Merriweather"/>
              </a:rPr>
              <a:t>Smarter buying.</a:t>
            </a:r>
            <a:endParaRPr sz="1598" dirty="0">
              <a:latin typeface="Merriweather"/>
              <a:ea typeface="Merriweather"/>
              <a:cs typeface="Merriweather"/>
              <a:sym typeface="Merriweather"/>
            </a:endParaRPr>
          </a:p>
        </p:txBody>
      </p:sp>
      <p:sp>
        <p:nvSpPr>
          <p:cNvPr id="94" name="Google Shape;94;p18">
            <a:extLst>
              <a:ext uri="{C183D7F6-B498-43B3-948B-1728B52AA6E4}">
                <adec:decorative xmlns:adec="http://schemas.microsoft.com/office/drawing/2017/decorative" val="1"/>
              </a:ext>
            </a:extLst>
          </p:cNvPr>
          <p:cNvSpPr/>
          <p:nvPr/>
        </p:nvSpPr>
        <p:spPr>
          <a:xfrm>
            <a:off x="254029" y="3622418"/>
            <a:ext cx="4380196" cy="9637"/>
          </a:xfrm>
          <a:custGeom>
            <a:avLst/>
            <a:gdLst/>
            <a:ahLst/>
            <a:cxnLst/>
            <a:rect l="l" t="t" r="r" b="b"/>
            <a:pathLst>
              <a:path w="8658225" h="19050" extrusionOk="0">
                <a:moveTo>
                  <a:pt x="8658225" y="0"/>
                </a:moveTo>
                <a:lnTo>
                  <a:pt x="0" y="0"/>
                </a:lnTo>
                <a:lnTo>
                  <a:pt x="0" y="19050"/>
                </a:lnTo>
                <a:lnTo>
                  <a:pt x="8658225" y="19050"/>
                </a:lnTo>
                <a:lnTo>
                  <a:pt x="8658225" y="0"/>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708"/>
          </a:p>
        </p:txBody>
      </p:sp>
      <p:sp>
        <p:nvSpPr>
          <p:cNvPr id="95" name="Google Shape;95;p18"/>
          <p:cNvSpPr txBox="1"/>
          <p:nvPr/>
        </p:nvSpPr>
        <p:spPr>
          <a:xfrm>
            <a:off x="247598" y="3188120"/>
            <a:ext cx="2404500" cy="439555"/>
          </a:xfrm>
          <a:prstGeom prst="rect">
            <a:avLst/>
          </a:prstGeom>
          <a:noFill/>
          <a:ln>
            <a:noFill/>
          </a:ln>
        </p:spPr>
        <p:txBody>
          <a:bodyPr spcFirstLastPara="1" wrap="square" lIns="0" tIns="6425" rIns="0" bIns="0" anchor="t" anchorCtr="0">
            <a:spAutoFit/>
          </a:bodyPr>
          <a:lstStyle/>
          <a:p>
            <a:pPr marL="6425" lvl="0" indent="0" algn="l" rtl="0">
              <a:lnSpc>
                <a:spcPct val="100000"/>
              </a:lnSpc>
              <a:spcBef>
                <a:spcPts val="0"/>
              </a:spcBef>
              <a:spcAft>
                <a:spcPts val="0"/>
              </a:spcAft>
              <a:buNone/>
            </a:pPr>
            <a:r>
              <a:rPr lang="en" dirty="0">
                <a:latin typeface="Merriweather"/>
                <a:ea typeface="Merriweather"/>
                <a:cs typeface="Merriweather"/>
                <a:sym typeface="Merriweather"/>
              </a:rPr>
              <a:t>Federal Acquisition Service</a:t>
            </a:r>
            <a:endParaRPr dirty="0">
              <a:latin typeface="Merriweather"/>
              <a:ea typeface="Merriweather"/>
              <a:cs typeface="Merriweather"/>
              <a:sym typeface="Merriweather"/>
            </a:endParaRPr>
          </a:p>
          <a:p>
            <a:pPr marL="6425" lvl="0" indent="0" algn="l" rtl="0">
              <a:lnSpc>
                <a:spcPct val="100000"/>
              </a:lnSpc>
              <a:spcBef>
                <a:spcPts val="0"/>
              </a:spcBef>
              <a:spcAft>
                <a:spcPts val="0"/>
              </a:spcAft>
              <a:buNone/>
            </a:pPr>
            <a:r>
              <a:rPr lang="en" sz="1414" dirty="0">
                <a:latin typeface="Merriweather"/>
                <a:ea typeface="Merriweather"/>
                <a:cs typeface="Merriweather"/>
                <a:sym typeface="Merriweather"/>
              </a:rPr>
              <a:t>Office of IT Category</a:t>
            </a:r>
            <a:endParaRPr sz="1414" dirty="0">
              <a:latin typeface="Merriweather"/>
              <a:ea typeface="Merriweather"/>
              <a:cs typeface="Merriweather"/>
              <a:sym typeface="Merriweather"/>
            </a:endParaRPr>
          </a:p>
        </p:txBody>
      </p:sp>
      <p:sp>
        <p:nvSpPr>
          <p:cNvPr id="96" name="Google Shape;96;p18"/>
          <p:cNvSpPr txBox="1"/>
          <p:nvPr/>
        </p:nvSpPr>
        <p:spPr>
          <a:xfrm>
            <a:off x="3365775" y="3323900"/>
            <a:ext cx="1268700" cy="223500"/>
          </a:xfrm>
          <a:prstGeom prst="rect">
            <a:avLst/>
          </a:prstGeom>
          <a:noFill/>
          <a:ln>
            <a:noFill/>
          </a:ln>
        </p:spPr>
        <p:txBody>
          <a:bodyPr spcFirstLastPara="1" wrap="square" lIns="0" tIns="5775" rIns="0" bIns="0" anchor="t" anchorCtr="0">
            <a:spAutoFit/>
          </a:bodyPr>
          <a:lstStyle/>
          <a:p>
            <a:pPr marL="6425" lvl="0" indent="0" algn="l" rtl="0">
              <a:lnSpc>
                <a:spcPct val="100000"/>
              </a:lnSpc>
              <a:spcBef>
                <a:spcPts val="0"/>
              </a:spcBef>
              <a:spcAft>
                <a:spcPts val="0"/>
              </a:spcAft>
              <a:buNone/>
            </a:pPr>
            <a:r>
              <a:rPr lang="en" sz="1414">
                <a:latin typeface="Merriweather"/>
                <a:ea typeface="Merriweather"/>
                <a:cs typeface="Merriweather"/>
                <a:sym typeface="Merriweather"/>
              </a:rPr>
              <a:t>April 14, 2026</a:t>
            </a:r>
            <a:endParaRPr sz="1414">
              <a:latin typeface="Merriweather"/>
              <a:ea typeface="Merriweather"/>
              <a:cs typeface="Merriweather"/>
              <a:sym typeface="Merriweathe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Benefits of MAS</a:t>
            </a:r>
            <a:endParaRPr dirty="0"/>
          </a:p>
        </p:txBody>
      </p:sp>
      <p:sp>
        <p:nvSpPr>
          <p:cNvPr id="288" name="Google Shape;288;p27"/>
          <p:cNvSpPr txBox="1">
            <a:spLocks noGrp="1"/>
          </p:cNvSpPr>
          <p:nvPr>
            <p:ph type="body" idx="1"/>
          </p:nvPr>
        </p:nvSpPr>
        <p:spPr>
          <a:xfrm>
            <a:off x="311700" y="888625"/>
            <a:ext cx="4028400" cy="37989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0"/>
              </a:spcAft>
              <a:buSzPts val="770"/>
              <a:buNone/>
            </a:pPr>
            <a:r>
              <a:rPr lang="en" sz="1300" b="1">
                <a:solidFill>
                  <a:srgbClr val="262626"/>
                </a:solidFill>
              </a:rPr>
              <a:t>For Government</a:t>
            </a:r>
            <a:endParaRPr sz="1300" b="1">
              <a:solidFill>
                <a:srgbClr val="262626"/>
              </a:solidFill>
            </a:endParaRPr>
          </a:p>
          <a:p>
            <a:pPr marL="0" lvl="0" indent="0" algn="l" rtl="0">
              <a:lnSpc>
                <a:spcPct val="95000"/>
              </a:lnSpc>
              <a:spcBef>
                <a:spcPts val="0"/>
              </a:spcBef>
              <a:spcAft>
                <a:spcPts val="0"/>
              </a:spcAft>
              <a:buSzPts val="770"/>
              <a:buNone/>
            </a:pPr>
            <a:endParaRPr sz="1100" b="1">
              <a:solidFill>
                <a:srgbClr val="262626"/>
              </a:solidFill>
            </a:endParaRPr>
          </a:p>
          <a:p>
            <a:pPr marL="0" lvl="0" indent="0" algn="l" rtl="0">
              <a:lnSpc>
                <a:spcPct val="95000"/>
              </a:lnSpc>
              <a:spcBef>
                <a:spcPts val="0"/>
              </a:spcBef>
              <a:spcAft>
                <a:spcPts val="0"/>
              </a:spcAft>
              <a:buSzPts val="770"/>
              <a:buNone/>
            </a:pPr>
            <a:r>
              <a:rPr lang="en" sz="1100" b="1">
                <a:solidFill>
                  <a:srgbClr val="262626"/>
                </a:solidFill>
              </a:rPr>
              <a:t>Stronger buying power</a:t>
            </a:r>
            <a:r>
              <a:rPr lang="en" sz="1100">
                <a:solidFill>
                  <a:srgbClr val="262626"/>
                </a:solidFill>
              </a:rPr>
              <a:t> through coordinated, governmentwide negotiations that go beyond MAS’s $500K ceiling.</a:t>
            </a:r>
            <a:br>
              <a:rPr lang="en" sz="1100">
                <a:solidFill>
                  <a:srgbClr val="262626"/>
                </a:solidFill>
              </a:rPr>
            </a:br>
            <a:endParaRPr sz="1100">
              <a:solidFill>
                <a:srgbClr val="262626"/>
              </a:solidFill>
            </a:endParaRPr>
          </a:p>
          <a:p>
            <a:pPr marL="0" lvl="0" indent="0" algn="l" rtl="0">
              <a:lnSpc>
                <a:spcPct val="95000"/>
              </a:lnSpc>
              <a:spcBef>
                <a:spcPts val="0"/>
              </a:spcBef>
              <a:spcAft>
                <a:spcPts val="0"/>
              </a:spcAft>
              <a:buSzPts val="770"/>
              <a:buNone/>
            </a:pPr>
            <a:r>
              <a:rPr lang="en" sz="1100" b="1">
                <a:solidFill>
                  <a:srgbClr val="262626"/>
                </a:solidFill>
              </a:rPr>
              <a:t>Consistent, fair, and reasonable pricing</a:t>
            </a:r>
            <a:r>
              <a:rPr lang="en" sz="1100">
                <a:solidFill>
                  <a:srgbClr val="262626"/>
                </a:solidFill>
              </a:rPr>
              <a:t> across agencies, reducing disparities for identical products.</a:t>
            </a:r>
            <a:br>
              <a:rPr lang="en" sz="1100">
                <a:solidFill>
                  <a:srgbClr val="262626"/>
                </a:solidFill>
              </a:rPr>
            </a:br>
            <a:endParaRPr sz="1100">
              <a:solidFill>
                <a:srgbClr val="262626"/>
              </a:solidFill>
            </a:endParaRPr>
          </a:p>
          <a:p>
            <a:pPr marL="0" lvl="0" indent="0" algn="l" rtl="0">
              <a:lnSpc>
                <a:spcPct val="95000"/>
              </a:lnSpc>
              <a:spcBef>
                <a:spcPts val="0"/>
              </a:spcBef>
              <a:spcAft>
                <a:spcPts val="0"/>
              </a:spcAft>
              <a:buSzPts val="770"/>
              <a:buNone/>
            </a:pPr>
            <a:r>
              <a:rPr lang="en" sz="1100" b="1">
                <a:solidFill>
                  <a:srgbClr val="262626"/>
                </a:solidFill>
              </a:rPr>
              <a:t>Improved compliance and risk management</a:t>
            </a:r>
            <a:r>
              <a:rPr lang="en" sz="1100">
                <a:solidFill>
                  <a:srgbClr val="262626"/>
                </a:solidFill>
              </a:rPr>
              <a:t> through standardized terms &amp; conditions.</a:t>
            </a:r>
            <a:br>
              <a:rPr lang="en" sz="1100">
                <a:solidFill>
                  <a:srgbClr val="262626"/>
                </a:solidFill>
              </a:rPr>
            </a:br>
            <a:endParaRPr sz="1100">
              <a:solidFill>
                <a:srgbClr val="262626"/>
              </a:solidFill>
            </a:endParaRPr>
          </a:p>
          <a:p>
            <a:pPr marL="0" lvl="0" indent="0" algn="l" rtl="0">
              <a:lnSpc>
                <a:spcPct val="95000"/>
              </a:lnSpc>
              <a:spcBef>
                <a:spcPts val="0"/>
              </a:spcBef>
              <a:spcAft>
                <a:spcPts val="0"/>
              </a:spcAft>
              <a:buSzPts val="770"/>
              <a:buNone/>
            </a:pPr>
            <a:r>
              <a:rPr lang="en" sz="1100" b="1">
                <a:solidFill>
                  <a:srgbClr val="262626"/>
                </a:solidFill>
              </a:rPr>
              <a:t>Faster acquisition cycles</a:t>
            </a:r>
            <a:r>
              <a:rPr lang="en" sz="1100">
                <a:solidFill>
                  <a:srgbClr val="262626"/>
                </a:solidFill>
              </a:rPr>
              <a:t> with already approved and negotiated contracts with OEMs evaluated for experience, past performance, and quality control.</a:t>
            </a:r>
            <a:br>
              <a:rPr lang="en" sz="1100">
                <a:solidFill>
                  <a:srgbClr val="262626"/>
                </a:solidFill>
              </a:rPr>
            </a:br>
            <a:endParaRPr sz="1100">
              <a:solidFill>
                <a:srgbClr val="262626"/>
              </a:solidFill>
            </a:endParaRPr>
          </a:p>
          <a:p>
            <a:pPr marL="0" lvl="0" indent="0" algn="l" rtl="0">
              <a:lnSpc>
                <a:spcPct val="95000"/>
              </a:lnSpc>
              <a:spcBef>
                <a:spcPts val="0"/>
              </a:spcBef>
              <a:spcAft>
                <a:spcPts val="0"/>
              </a:spcAft>
              <a:buSzPts val="770"/>
              <a:buNone/>
            </a:pPr>
            <a:r>
              <a:rPr lang="en" sz="1100" b="1">
                <a:solidFill>
                  <a:srgbClr val="262626"/>
                </a:solidFill>
              </a:rPr>
              <a:t>Greater transparency</a:t>
            </a:r>
            <a:r>
              <a:rPr lang="en" sz="1100">
                <a:solidFill>
                  <a:srgbClr val="262626"/>
                </a:solidFill>
              </a:rPr>
              <a:t> into pricing, terms, and vendor performance across government.</a:t>
            </a:r>
            <a:br>
              <a:rPr lang="en" sz="1100">
                <a:solidFill>
                  <a:srgbClr val="262626"/>
                </a:solidFill>
              </a:rPr>
            </a:br>
            <a:endParaRPr sz="1100">
              <a:solidFill>
                <a:srgbClr val="262626"/>
              </a:solidFill>
            </a:endParaRPr>
          </a:p>
          <a:p>
            <a:pPr marL="0" lvl="0" indent="0" algn="l" rtl="0">
              <a:lnSpc>
                <a:spcPct val="95000"/>
              </a:lnSpc>
              <a:spcBef>
                <a:spcPts val="0"/>
              </a:spcBef>
              <a:spcAft>
                <a:spcPts val="0"/>
              </a:spcAft>
              <a:buSzPts val="770"/>
              <a:buNone/>
            </a:pPr>
            <a:r>
              <a:rPr lang="en" sz="1100" b="1">
                <a:solidFill>
                  <a:srgbClr val="262626"/>
                </a:solidFill>
              </a:rPr>
              <a:t>Reduced duplication of efforts</a:t>
            </a:r>
            <a:r>
              <a:rPr lang="en" sz="1100">
                <a:solidFill>
                  <a:srgbClr val="262626"/>
                </a:solidFill>
              </a:rPr>
              <a:t>—agencies no longer need to individually vet, negotiate, or reconcile terms.</a:t>
            </a:r>
            <a:endParaRPr sz="1100">
              <a:solidFill>
                <a:srgbClr val="262626"/>
              </a:solidFill>
            </a:endParaRPr>
          </a:p>
        </p:txBody>
      </p:sp>
      <p:sp>
        <p:nvSpPr>
          <p:cNvPr id="289" name="Google Shape;289;p27"/>
          <p:cNvSpPr txBox="1">
            <a:spLocks noGrp="1"/>
          </p:cNvSpPr>
          <p:nvPr>
            <p:ph type="body" idx="2"/>
          </p:nvPr>
        </p:nvSpPr>
        <p:spPr>
          <a:xfrm>
            <a:off x="4679425" y="942788"/>
            <a:ext cx="3885300" cy="3534900"/>
          </a:xfrm>
          <a:prstGeom prst="rect">
            <a:avLst/>
          </a:prstGeom>
        </p:spPr>
        <p:txBody>
          <a:bodyPr spcFirstLastPara="1" wrap="square" lIns="91425" tIns="91425" rIns="91425" bIns="91425" anchor="ctr" anchorCtr="0">
            <a:noAutofit/>
          </a:bodyPr>
          <a:lstStyle/>
          <a:p>
            <a:pPr marL="0" marR="0" lvl="0" indent="0" algn="l" rtl="0">
              <a:lnSpc>
                <a:spcPct val="95000"/>
              </a:lnSpc>
              <a:spcBef>
                <a:spcPts val="0"/>
              </a:spcBef>
              <a:spcAft>
                <a:spcPts val="0"/>
              </a:spcAft>
              <a:buNone/>
            </a:pPr>
            <a:endParaRPr sz="1100" b="1"/>
          </a:p>
          <a:p>
            <a:pPr marL="0" marR="0" lvl="0" indent="0" algn="l" rtl="0">
              <a:lnSpc>
                <a:spcPct val="95000"/>
              </a:lnSpc>
              <a:spcBef>
                <a:spcPts val="0"/>
              </a:spcBef>
              <a:spcAft>
                <a:spcPts val="0"/>
              </a:spcAft>
              <a:buNone/>
            </a:pPr>
            <a:r>
              <a:rPr lang="en" sz="1300" b="1"/>
              <a:t>For Industry</a:t>
            </a:r>
            <a:endParaRPr sz="1300" b="1"/>
          </a:p>
          <a:p>
            <a:pPr marL="0" marR="0" lvl="0" indent="0" algn="l" rtl="0">
              <a:lnSpc>
                <a:spcPct val="95000"/>
              </a:lnSpc>
              <a:spcBef>
                <a:spcPts val="0"/>
              </a:spcBef>
              <a:spcAft>
                <a:spcPts val="0"/>
              </a:spcAft>
              <a:buNone/>
            </a:pPr>
            <a:endParaRPr sz="1100" b="1"/>
          </a:p>
          <a:p>
            <a:pPr marL="0" marR="0" lvl="0" indent="0" algn="l" rtl="0">
              <a:lnSpc>
                <a:spcPct val="95000"/>
              </a:lnSpc>
              <a:spcBef>
                <a:spcPts val="0"/>
              </a:spcBef>
              <a:spcAft>
                <a:spcPts val="0"/>
              </a:spcAft>
              <a:buNone/>
            </a:pPr>
            <a:r>
              <a:rPr lang="en" sz="1100" b="1">
                <a:solidFill>
                  <a:srgbClr val="000000"/>
                </a:solidFill>
              </a:rPr>
              <a:t>Streamlined engagement </a:t>
            </a:r>
            <a:r>
              <a:rPr lang="en" sz="1100">
                <a:solidFill>
                  <a:srgbClr val="000000"/>
                </a:solidFill>
              </a:rPr>
              <a:t>with a single, coordinated governmentwide process instead of navigating multiple separate agency negotiations.</a:t>
            </a:r>
            <a:br>
              <a:rPr lang="en" sz="1100">
                <a:solidFill>
                  <a:srgbClr val="000000"/>
                </a:solidFill>
              </a:rPr>
            </a:br>
            <a:endParaRPr sz="1100">
              <a:solidFill>
                <a:srgbClr val="000000"/>
              </a:solidFill>
            </a:endParaRPr>
          </a:p>
          <a:p>
            <a:pPr marL="0" marR="0" lvl="0" indent="0" algn="l" rtl="0">
              <a:lnSpc>
                <a:spcPct val="95000"/>
              </a:lnSpc>
              <a:spcBef>
                <a:spcPts val="0"/>
              </a:spcBef>
              <a:spcAft>
                <a:spcPts val="0"/>
              </a:spcAft>
              <a:buNone/>
            </a:pPr>
            <a:r>
              <a:rPr lang="en" sz="1100" b="1">
                <a:solidFill>
                  <a:srgbClr val="000000"/>
                </a:solidFill>
              </a:rPr>
              <a:t>Clear and consistent requirements </a:t>
            </a:r>
            <a:r>
              <a:rPr lang="en" sz="1100">
                <a:solidFill>
                  <a:srgbClr val="000000"/>
                </a:solidFill>
              </a:rPr>
              <a:t>through standardized T&amp;Cs, pricing structures, and compliance expectations.</a:t>
            </a:r>
            <a:br>
              <a:rPr lang="en" sz="1100">
                <a:solidFill>
                  <a:srgbClr val="000000"/>
                </a:solidFill>
              </a:rPr>
            </a:br>
            <a:endParaRPr sz="1100">
              <a:solidFill>
                <a:srgbClr val="000000"/>
              </a:solidFill>
            </a:endParaRPr>
          </a:p>
          <a:p>
            <a:pPr marL="0" marR="0" lvl="0" indent="0" algn="l" rtl="0">
              <a:lnSpc>
                <a:spcPct val="95000"/>
              </a:lnSpc>
              <a:spcBef>
                <a:spcPts val="0"/>
              </a:spcBef>
              <a:spcAft>
                <a:spcPts val="0"/>
              </a:spcAft>
              <a:buNone/>
            </a:pPr>
            <a:r>
              <a:rPr lang="en" sz="1100" b="1">
                <a:solidFill>
                  <a:srgbClr val="000000"/>
                </a:solidFill>
              </a:rPr>
              <a:t>Faster time to award </a:t>
            </a:r>
            <a:r>
              <a:rPr lang="en" sz="1100">
                <a:solidFill>
                  <a:srgbClr val="000000"/>
                </a:solidFill>
              </a:rPr>
              <a:t>due to pre-vetting and reduced administrative burden for each offeror.</a:t>
            </a:r>
            <a:br>
              <a:rPr lang="en" sz="1100">
                <a:solidFill>
                  <a:srgbClr val="000000"/>
                </a:solidFill>
              </a:rPr>
            </a:br>
            <a:endParaRPr sz="1100">
              <a:solidFill>
                <a:srgbClr val="000000"/>
              </a:solidFill>
            </a:endParaRPr>
          </a:p>
          <a:p>
            <a:pPr marL="0" marR="0" lvl="0" indent="0" algn="l" rtl="0">
              <a:lnSpc>
                <a:spcPct val="95000"/>
              </a:lnSpc>
              <a:spcBef>
                <a:spcPts val="0"/>
              </a:spcBef>
              <a:spcAft>
                <a:spcPts val="0"/>
              </a:spcAft>
              <a:buNone/>
            </a:pPr>
            <a:r>
              <a:rPr lang="en" sz="1100" b="1">
                <a:solidFill>
                  <a:srgbClr val="000000"/>
                </a:solidFill>
              </a:rPr>
              <a:t>Larger, more predictable demand signals</a:t>
            </a:r>
            <a:r>
              <a:rPr lang="en" sz="1100">
                <a:solidFill>
                  <a:srgbClr val="000000"/>
                </a:solidFill>
              </a:rPr>
              <a:t> driven by aggregated government needs and consolidated buying.</a:t>
            </a:r>
            <a:br>
              <a:rPr lang="en" sz="1100" b="1">
                <a:solidFill>
                  <a:srgbClr val="000000"/>
                </a:solidFill>
              </a:rPr>
            </a:br>
            <a:endParaRPr sz="1100" b="1">
              <a:solidFill>
                <a:srgbClr val="000000"/>
              </a:solidFill>
            </a:endParaRPr>
          </a:p>
          <a:p>
            <a:pPr marL="0" marR="0" lvl="0" indent="0" algn="l" rtl="0">
              <a:lnSpc>
                <a:spcPct val="95000"/>
              </a:lnSpc>
              <a:spcBef>
                <a:spcPts val="0"/>
              </a:spcBef>
              <a:spcAft>
                <a:spcPts val="0"/>
              </a:spcAft>
              <a:buNone/>
            </a:pPr>
            <a:r>
              <a:rPr lang="en" sz="1100" b="1">
                <a:solidFill>
                  <a:srgbClr val="000000"/>
                </a:solidFill>
              </a:rPr>
              <a:t>Less price variance pressure </a:t>
            </a:r>
            <a:r>
              <a:rPr lang="en" sz="1100">
                <a:solidFill>
                  <a:srgbClr val="000000"/>
                </a:solidFill>
              </a:rPr>
              <a:t>as unified purchasing reduces agency-by-agency renegotiation and one-off discount demands.</a:t>
            </a:r>
            <a:br>
              <a:rPr lang="en" sz="1100" b="1">
                <a:solidFill>
                  <a:srgbClr val="000000"/>
                </a:solidFill>
              </a:rPr>
            </a:br>
            <a:endParaRPr sz="1100" b="1">
              <a:solidFill>
                <a:srgbClr val="000000"/>
              </a:solidFill>
            </a:endParaRPr>
          </a:p>
          <a:p>
            <a:pPr marL="0" marR="0" lvl="0" indent="0" algn="l" rtl="0">
              <a:lnSpc>
                <a:spcPct val="95000"/>
              </a:lnSpc>
              <a:spcBef>
                <a:spcPts val="0"/>
              </a:spcBef>
              <a:spcAft>
                <a:spcPts val="0"/>
              </a:spcAft>
              <a:buNone/>
            </a:pPr>
            <a:r>
              <a:rPr lang="en" sz="1100" b="1">
                <a:solidFill>
                  <a:srgbClr val="000000"/>
                </a:solidFill>
              </a:rPr>
              <a:t>Improved relationship building </a:t>
            </a:r>
            <a:r>
              <a:rPr lang="en" sz="1100">
                <a:solidFill>
                  <a:srgbClr val="000000"/>
                </a:solidFill>
              </a:rPr>
              <a:t>with a centralized team that understands their portfolio and long-term roadmap.</a:t>
            </a:r>
            <a:endParaRPr sz="1100">
              <a:solidFill>
                <a:srgbClr val="000000"/>
              </a:solidFill>
            </a:endParaRPr>
          </a:p>
          <a:p>
            <a:pPr marL="0" lvl="0" indent="0" algn="l" rtl="0">
              <a:spcBef>
                <a:spcPts val="0"/>
              </a:spcBef>
              <a:spcAft>
                <a:spcPts val="0"/>
              </a:spcAft>
              <a:buNone/>
            </a:pPr>
            <a:endParaRPr sz="1100">
              <a:solidFill>
                <a:srgbClr val="000000"/>
              </a:solidFill>
            </a:endParaRPr>
          </a:p>
        </p:txBody>
      </p:sp>
      <p:sp>
        <p:nvSpPr>
          <p:cNvPr id="290" name="Google Shape;290;p27"/>
          <p:cNvSpPr txBox="1">
            <a:spLocks noGrp="1"/>
          </p:cNvSpPr>
          <p:nvPr>
            <p:ph type="sldNum" idx="12"/>
          </p:nvPr>
        </p:nvSpPr>
        <p:spPr>
          <a:xfrm>
            <a:off x="847245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Impact</a:t>
            </a:r>
            <a:endParaRPr dirty="0"/>
          </a:p>
        </p:txBody>
      </p:sp>
      <p:grpSp>
        <p:nvGrpSpPr>
          <p:cNvPr id="298" name="Google Shape;298;p28" descr="A banner displaying the message: &quot;Achieved cumulative savings of 1.1 billion to date.&quot;"/>
          <p:cNvGrpSpPr/>
          <p:nvPr/>
        </p:nvGrpSpPr>
        <p:grpSpPr>
          <a:xfrm>
            <a:off x="311700" y="1017725"/>
            <a:ext cx="8831162" cy="1133188"/>
            <a:chOff x="8" y="1323114"/>
            <a:chExt cx="8011577" cy="731750"/>
          </a:xfrm>
        </p:grpSpPr>
        <p:sp>
          <p:nvSpPr>
            <p:cNvPr id="299" name="Google Shape;299;p28"/>
            <p:cNvSpPr txBox="1"/>
            <p:nvPr/>
          </p:nvSpPr>
          <p:spPr>
            <a:xfrm>
              <a:off x="8" y="1323114"/>
              <a:ext cx="2715000" cy="731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6075" tIns="38025" rIns="76075" bIns="38025" anchor="ctr" anchorCtr="0">
              <a:noAutofit/>
            </a:bodyPr>
            <a:lstStyle/>
            <a:p>
              <a:pPr marL="0" lvl="0" indent="0" algn="ctr" rtl="0">
                <a:lnSpc>
                  <a:spcPct val="115000"/>
                </a:lnSpc>
                <a:spcBef>
                  <a:spcPts val="1371"/>
                </a:spcBef>
                <a:spcAft>
                  <a:spcPts val="1371"/>
                </a:spcAft>
                <a:buNone/>
              </a:pPr>
              <a:r>
                <a:rPr lang="en" sz="3799" b="1">
                  <a:latin typeface="Merriweather"/>
                  <a:ea typeface="Merriweather"/>
                  <a:cs typeface="Merriweather"/>
                  <a:sym typeface="Merriweather"/>
                </a:rPr>
                <a:t>$1.1B</a:t>
              </a:r>
              <a:endParaRPr sz="3799">
                <a:latin typeface="Merriweather Medium"/>
                <a:ea typeface="Merriweather Medium"/>
                <a:cs typeface="Merriweather Medium"/>
                <a:sym typeface="Merriweather Medium"/>
              </a:endParaRPr>
            </a:p>
          </p:txBody>
        </p:sp>
        <p:sp>
          <p:nvSpPr>
            <p:cNvPr id="300" name="Google Shape;300;p28"/>
            <p:cNvSpPr/>
            <p:nvPr/>
          </p:nvSpPr>
          <p:spPr>
            <a:xfrm>
              <a:off x="2789785" y="1323164"/>
              <a:ext cx="5221800" cy="731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6075" tIns="38025" rIns="76075" bIns="38025" anchor="ctr" anchorCtr="0">
              <a:noAutofit/>
            </a:bodyPr>
            <a:lstStyle/>
            <a:p>
              <a:pPr marL="0" lvl="0" indent="0" algn="l" rtl="0">
                <a:spcBef>
                  <a:spcPts val="0"/>
                </a:spcBef>
                <a:spcAft>
                  <a:spcPts val="0"/>
                </a:spcAft>
                <a:buNone/>
              </a:pPr>
              <a:endParaRPr sz="2052">
                <a:latin typeface="Merriweather"/>
                <a:ea typeface="Merriweather"/>
                <a:cs typeface="Merriweather"/>
                <a:sym typeface="Merriweather"/>
              </a:endParaRPr>
            </a:p>
          </p:txBody>
        </p:sp>
        <p:sp>
          <p:nvSpPr>
            <p:cNvPr id="301" name="Google Shape;301;p28"/>
            <p:cNvSpPr txBox="1"/>
            <p:nvPr/>
          </p:nvSpPr>
          <p:spPr>
            <a:xfrm>
              <a:off x="2914384" y="1388533"/>
              <a:ext cx="4972200" cy="6132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6075" tIns="38025" rIns="76075" bIns="38025" anchor="ctr" anchorCtr="0">
              <a:noAutofit/>
            </a:bodyPr>
            <a:lstStyle/>
            <a:p>
              <a:pPr marL="0" lvl="0" indent="0" algn="l" rtl="0">
                <a:lnSpc>
                  <a:spcPct val="115000"/>
                </a:lnSpc>
                <a:spcBef>
                  <a:spcPts val="1336"/>
                </a:spcBef>
                <a:spcAft>
                  <a:spcPts val="1336"/>
                </a:spcAft>
                <a:buNone/>
              </a:pPr>
              <a:r>
                <a:rPr lang="en" sz="2081" b="1">
                  <a:solidFill>
                    <a:srgbClr val="003C71"/>
                  </a:solidFill>
                  <a:latin typeface="Merriweather"/>
                  <a:ea typeface="Merriweather"/>
                  <a:cs typeface="Merriweather"/>
                  <a:sym typeface="Merriweather"/>
                </a:rPr>
                <a:t>Cumulative savings</a:t>
              </a:r>
              <a:r>
                <a:rPr lang="en" sz="2081">
                  <a:solidFill>
                    <a:srgbClr val="003C71"/>
                  </a:solidFill>
                  <a:latin typeface="Merriweather"/>
                  <a:ea typeface="Merriweather"/>
                  <a:cs typeface="Merriweather"/>
                  <a:sym typeface="Merriweather"/>
                </a:rPr>
                <a:t> achieved to date</a:t>
              </a:r>
              <a:endParaRPr sz="2081">
                <a:solidFill>
                  <a:srgbClr val="003C71"/>
                </a:solidFill>
                <a:latin typeface="Merriweather"/>
                <a:ea typeface="Merriweather"/>
                <a:cs typeface="Merriweather"/>
                <a:sym typeface="Merriweather"/>
              </a:endParaRPr>
            </a:p>
          </p:txBody>
        </p:sp>
      </p:grpSp>
      <p:grpSp>
        <p:nvGrpSpPr>
          <p:cNvPr id="302" name="Google Shape;302;p28" descr="A banner displaying the message: &quot;20 Active Offers.&quot;"/>
          <p:cNvGrpSpPr/>
          <p:nvPr/>
        </p:nvGrpSpPr>
        <p:grpSpPr>
          <a:xfrm>
            <a:off x="311700" y="2329575"/>
            <a:ext cx="8832249" cy="923857"/>
            <a:chOff x="-36" y="3088561"/>
            <a:chExt cx="7287335" cy="731768"/>
          </a:xfrm>
        </p:grpSpPr>
        <p:sp>
          <p:nvSpPr>
            <p:cNvPr id="303" name="Google Shape;303;p28"/>
            <p:cNvSpPr txBox="1"/>
            <p:nvPr/>
          </p:nvSpPr>
          <p:spPr>
            <a:xfrm>
              <a:off x="-36" y="3088561"/>
              <a:ext cx="2474100" cy="731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6075" tIns="38025" rIns="76075" bIns="38025" anchor="ctr" anchorCtr="0">
              <a:noAutofit/>
            </a:bodyPr>
            <a:lstStyle/>
            <a:p>
              <a:pPr marL="0" lvl="0" indent="0" algn="ctr" rtl="0">
                <a:lnSpc>
                  <a:spcPct val="115000"/>
                </a:lnSpc>
                <a:spcBef>
                  <a:spcPts val="1371"/>
                </a:spcBef>
                <a:spcAft>
                  <a:spcPts val="1371"/>
                </a:spcAft>
                <a:buNone/>
              </a:pPr>
              <a:r>
                <a:rPr lang="en" sz="4704" b="1">
                  <a:latin typeface="Merriweather"/>
                  <a:ea typeface="Merriweather"/>
                  <a:cs typeface="Merriweather"/>
                  <a:sym typeface="Merriweather"/>
                </a:rPr>
                <a:t>20</a:t>
              </a:r>
              <a:endParaRPr sz="4704">
                <a:latin typeface="Merriweather Medium"/>
                <a:ea typeface="Merriweather Medium"/>
                <a:cs typeface="Merriweather Medium"/>
                <a:sym typeface="Merriweather Medium"/>
              </a:endParaRPr>
            </a:p>
          </p:txBody>
        </p:sp>
        <p:sp>
          <p:nvSpPr>
            <p:cNvPr id="304" name="Google Shape;304;p28"/>
            <p:cNvSpPr/>
            <p:nvPr/>
          </p:nvSpPr>
          <p:spPr>
            <a:xfrm>
              <a:off x="2551499" y="3088629"/>
              <a:ext cx="4735800" cy="731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6075" tIns="38025" rIns="76075" bIns="38025" anchor="ctr" anchorCtr="0">
              <a:noAutofit/>
            </a:bodyPr>
            <a:lstStyle/>
            <a:p>
              <a:pPr marL="0" lvl="0" indent="0" algn="l" rtl="0">
                <a:spcBef>
                  <a:spcPts val="0"/>
                </a:spcBef>
                <a:spcAft>
                  <a:spcPts val="0"/>
                </a:spcAft>
                <a:buNone/>
              </a:pPr>
              <a:endParaRPr sz="2505">
                <a:latin typeface="Merriweather"/>
                <a:ea typeface="Merriweather"/>
                <a:cs typeface="Merriweather"/>
                <a:sym typeface="Merriweather"/>
              </a:endParaRPr>
            </a:p>
          </p:txBody>
        </p:sp>
        <p:sp>
          <p:nvSpPr>
            <p:cNvPr id="305" name="Google Shape;305;p28"/>
            <p:cNvSpPr txBox="1"/>
            <p:nvPr/>
          </p:nvSpPr>
          <p:spPr>
            <a:xfrm>
              <a:off x="2658555" y="3157864"/>
              <a:ext cx="4542900" cy="5979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6075" tIns="38025" rIns="76075" bIns="38025" anchor="ctr" anchorCtr="0">
              <a:noAutofit/>
            </a:bodyPr>
            <a:lstStyle/>
            <a:p>
              <a:pPr marL="0" lvl="0" indent="0" algn="l" rtl="0">
                <a:lnSpc>
                  <a:spcPct val="115000"/>
                </a:lnSpc>
                <a:spcBef>
                  <a:spcPts val="1336"/>
                </a:spcBef>
                <a:spcAft>
                  <a:spcPts val="1336"/>
                </a:spcAft>
                <a:buNone/>
              </a:pPr>
              <a:r>
                <a:rPr lang="en" sz="1990" b="1">
                  <a:solidFill>
                    <a:srgbClr val="003C71"/>
                  </a:solidFill>
                  <a:latin typeface="Merriweather"/>
                  <a:ea typeface="Merriweather"/>
                  <a:cs typeface="Merriweather"/>
                  <a:sym typeface="Merriweather"/>
                </a:rPr>
                <a:t># of active offers </a:t>
              </a:r>
              <a:endParaRPr sz="1990">
                <a:solidFill>
                  <a:srgbClr val="003C71"/>
                </a:solidFill>
                <a:latin typeface="Merriweather"/>
                <a:ea typeface="Merriweather"/>
                <a:cs typeface="Merriweather"/>
                <a:sym typeface="Merriweather"/>
              </a:endParaRPr>
            </a:p>
          </p:txBody>
        </p:sp>
      </p:grpSp>
      <p:sp>
        <p:nvSpPr>
          <p:cNvPr id="297" name="Google Shape;297;p28"/>
          <p:cNvSpPr txBox="1">
            <a:spLocks noGrp="1"/>
          </p:cNvSpPr>
          <p:nvPr>
            <p:ph type="body" idx="1"/>
          </p:nvPr>
        </p:nvSpPr>
        <p:spPr>
          <a:xfrm>
            <a:off x="311700" y="3382913"/>
            <a:ext cx="8141700" cy="1050864"/>
          </a:xfrm>
          <a:prstGeom prst="rect">
            <a:avLst/>
          </a:prstGeom>
          <a:noFill/>
          <a:ln>
            <a:noFill/>
          </a:ln>
        </p:spPr>
        <p:txBody>
          <a:bodyPr spcFirstLastPara="1" wrap="square" lIns="66575" tIns="66575" rIns="66575" bIns="66575" anchor="ctr" anchorCtr="0">
            <a:noAutofit/>
          </a:bodyPr>
          <a:lstStyle/>
          <a:p>
            <a:pPr marL="0" lvl="0" indent="0" algn="l" rtl="0">
              <a:lnSpc>
                <a:spcPct val="95000"/>
              </a:lnSpc>
              <a:spcBef>
                <a:spcPts val="1200"/>
              </a:spcBef>
              <a:spcAft>
                <a:spcPts val="0"/>
              </a:spcAft>
              <a:buSzPts val="935"/>
              <a:buNone/>
            </a:pPr>
            <a:r>
              <a:rPr lang="en" sz="1435" b="1">
                <a:solidFill>
                  <a:schemeClr val="dk1"/>
                </a:solidFill>
                <a:latin typeface="Merriweather"/>
                <a:ea typeface="Merriweather"/>
                <a:cs typeface="Merriweather"/>
                <a:sym typeface="Merriweather"/>
              </a:rPr>
              <a:t>Expanding Agency Awareness:</a:t>
            </a:r>
            <a:r>
              <a:rPr lang="en" sz="1235" b="1">
                <a:solidFill>
                  <a:schemeClr val="dk1"/>
                </a:solidFill>
                <a:latin typeface="Merriweather"/>
                <a:ea typeface="Merriweather"/>
                <a:cs typeface="Merriweather"/>
                <a:sym typeface="Merriweather"/>
              </a:rPr>
              <a:t> </a:t>
            </a:r>
            <a:r>
              <a:rPr lang="en" sz="1235">
                <a:solidFill>
                  <a:schemeClr val="dk1"/>
                </a:solidFill>
                <a:latin typeface="Merriweather"/>
                <a:ea typeface="Merriweather"/>
                <a:cs typeface="Merriweather"/>
                <a:sym typeface="Merriweather"/>
              </a:rPr>
              <a:t>Conducting targeted outreach to CIO, CAO, and procurement communities; integrating updates into IT Buyers CoP sessions, OEM briefings, and quarterly IT Category touchpoints.</a:t>
            </a:r>
            <a:endParaRPr sz="1235">
              <a:solidFill>
                <a:schemeClr val="dk1"/>
              </a:solidFill>
              <a:latin typeface="Merriweather"/>
              <a:ea typeface="Merriweather"/>
              <a:cs typeface="Merriweather"/>
              <a:sym typeface="Merriweather"/>
            </a:endParaRPr>
          </a:p>
          <a:p>
            <a:pPr marL="457200" lvl="0" indent="-300673" algn="l" rtl="0">
              <a:lnSpc>
                <a:spcPct val="95000"/>
              </a:lnSpc>
              <a:spcBef>
                <a:spcPts val="1200"/>
              </a:spcBef>
              <a:spcAft>
                <a:spcPts val="0"/>
              </a:spcAft>
              <a:buClr>
                <a:schemeClr val="dk1"/>
              </a:buClr>
              <a:buSzPts val="1135"/>
              <a:buFont typeface="Roboto"/>
              <a:buChar char="●"/>
            </a:pPr>
            <a:r>
              <a:rPr lang="en" sz="1235">
                <a:solidFill>
                  <a:schemeClr val="dk1"/>
                </a:solidFill>
                <a:latin typeface="Merriweather"/>
                <a:ea typeface="Merriweather"/>
                <a:cs typeface="Merriweather"/>
                <a:sym typeface="Merriweather"/>
              </a:rPr>
              <a:t>Leveraging GSA’s AI platform to </a:t>
            </a:r>
            <a:r>
              <a:rPr lang="en" sz="1235" b="1">
                <a:solidFill>
                  <a:schemeClr val="dk1"/>
                </a:solidFill>
                <a:latin typeface="Merriweather"/>
                <a:ea typeface="Merriweather"/>
                <a:cs typeface="Merriweather"/>
                <a:sym typeface="Merriweather"/>
              </a:rPr>
              <a:t>analyse FPDS data to understand spend type and product categories and contract expirations </a:t>
            </a:r>
            <a:r>
              <a:rPr lang="en" sz="1235">
                <a:solidFill>
                  <a:schemeClr val="dk1"/>
                </a:solidFill>
                <a:latin typeface="Merriweather"/>
                <a:ea typeface="Merriweather"/>
                <a:cs typeface="Merriweather"/>
                <a:sym typeface="Merriweather"/>
              </a:rPr>
              <a:t>of the 24 CFO Act agencies across OneGov discount OEMs </a:t>
            </a:r>
            <a:r>
              <a:rPr lang="en" sz="1167">
                <a:solidFill>
                  <a:schemeClr val="dk1"/>
                </a:solidFill>
                <a:latin typeface="Merriweather"/>
                <a:ea typeface="Merriweather"/>
                <a:cs typeface="Merriweather"/>
                <a:sym typeface="Merriweather"/>
              </a:rPr>
              <a:t>t</a:t>
            </a:r>
            <a:r>
              <a:rPr lang="en" sz="1235">
                <a:solidFill>
                  <a:schemeClr val="dk1"/>
                </a:solidFill>
                <a:latin typeface="Merriweather"/>
                <a:ea typeface="Merriweather"/>
                <a:cs typeface="Merriweather"/>
                <a:sym typeface="Merriweather"/>
              </a:rPr>
              <a:t>o appropriately target agences that could make use of the discounts </a:t>
            </a:r>
            <a:endParaRPr sz="1167">
              <a:solidFill>
                <a:schemeClr val="dk1"/>
              </a:solidFill>
              <a:latin typeface="Merriweather"/>
              <a:ea typeface="Merriweather"/>
              <a:cs typeface="Merriweather"/>
              <a:sym typeface="Merriweather"/>
            </a:endParaRPr>
          </a:p>
        </p:txBody>
      </p:sp>
      <p:sp>
        <p:nvSpPr>
          <p:cNvPr id="306" name="Google Shape;306;p28"/>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36" name="Google Shape;336;p29"/>
          <p:cNvSpPr txBox="1">
            <a:spLocks noGrp="1"/>
          </p:cNvSpPr>
          <p:nvPr>
            <p:ph type="title"/>
          </p:nvPr>
        </p:nvSpPr>
        <p:spPr>
          <a:xfrm>
            <a:off x="311700" y="114650"/>
            <a:ext cx="2559091"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Deal Categories</a:t>
            </a:r>
            <a:endParaRPr dirty="0"/>
          </a:p>
        </p:txBody>
      </p:sp>
      <p:grpSp>
        <p:nvGrpSpPr>
          <p:cNvPr id="314" name="Google Shape;314;p29" descr="An image of a square box displaying logos of 20 Fortune 100 to 500 companies, such as Microsoft, Google, and others."/>
          <p:cNvGrpSpPr/>
          <p:nvPr/>
        </p:nvGrpSpPr>
        <p:grpSpPr>
          <a:xfrm>
            <a:off x="206830" y="783771"/>
            <a:ext cx="2573464" cy="3667718"/>
            <a:chOff x="107315" y="887136"/>
            <a:chExt cx="2519827" cy="3755518"/>
          </a:xfrm>
        </p:grpSpPr>
        <p:pic>
          <p:nvPicPr>
            <p:cNvPr id="315" name="Google Shape;315;p29" descr="File:Chatgpt-logo-1672775463-logotic-brand.svg - Wikimedia Commons"/>
            <p:cNvPicPr preferRelativeResize="0"/>
            <p:nvPr/>
          </p:nvPicPr>
          <p:blipFill rotWithShape="1">
            <a:blip r:embed="rId4">
              <a:alphaModFix/>
            </a:blip>
            <a:srcRect t="37289" b="37436"/>
            <a:stretch/>
          </p:blipFill>
          <p:spPr>
            <a:xfrm>
              <a:off x="962220" y="4422642"/>
              <a:ext cx="870446" cy="220012"/>
            </a:xfrm>
            <a:prstGeom prst="rect">
              <a:avLst/>
            </a:prstGeom>
            <a:noFill/>
            <a:ln>
              <a:noFill/>
            </a:ln>
          </p:spPr>
        </p:pic>
        <p:pic>
          <p:nvPicPr>
            <p:cNvPr id="316" name="Google Shape;316;p29" descr="File:Google Gemini logo.svg - Wikipedia"/>
            <p:cNvPicPr preferRelativeResize="0"/>
            <p:nvPr/>
          </p:nvPicPr>
          <p:blipFill>
            <a:blip r:embed="rId5">
              <a:alphaModFix/>
            </a:blip>
            <a:stretch>
              <a:fillRect/>
            </a:stretch>
          </p:blipFill>
          <p:spPr>
            <a:xfrm>
              <a:off x="1846751" y="3247144"/>
              <a:ext cx="634125" cy="234698"/>
            </a:xfrm>
            <a:prstGeom prst="rect">
              <a:avLst/>
            </a:prstGeom>
            <a:noFill/>
            <a:ln>
              <a:noFill/>
            </a:ln>
          </p:spPr>
        </p:pic>
        <p:pic>
          <p:nvPicPr>
            <p:cNvPr id="317" name="Google Shape;317;p29"/>
            <p:cNvPicPr preferRelativeResize="0"/>
            <p:nvPr/>
          </p:nvPicPr>
          <p:blipFill>
            <a:blip r:embed="rId6">
              <a:alphaModFix/>
            </a:blip>
            <a:stretch>
              <a:fillRect/>
            </a:stretch>
          </p:blipFill>
          <p:spPr>
            <a:xfrm>
              <a:off x="1464647" y="2882406"/>
              <a:ext cx="955643" cy="216046"/>
            </a:xfrm>
            <a:prstGeom prst="rect">
              <a:avLst/>
            </a:prstGeom>
            <a:noFill/>
            <a:ln>
              <a:noFill/>
            </a:ln>
          </p:spPr>
        </p:pic>
        <p:pic>
          <p:nvPicPr>
            <p:cNvPr id="318" name="Google Shape;318;p29" descr="File:Logo Grok AI (2025).png - Wikimedia Commons"/>
            <p:cNvPicPr preferRelativeResize="0"/>
            <p:nvPr/>
          </p:nvPicPr>
          <p:blipFill rotWithShape="1">
            <a:blip r:embed="rId7">
              <a:alphaModFix/>
            </a:blip>
            <a:srcRect l="4953" t="12566" r="3497" b="12235"/>
            <a:stretch/>
          </p:blipFill>
          <p:spPr>
            <a:xfrm>
              <a:off x="231396" y="3671753"/>
              <a:ext cx="494554" cy="157601"/>
            </a:xfrm>
            <a:prstGeom prst="rect">
              <a:avLst/>
            </a:prstGeom>
            <a:noFill/>
            <a:ln>
              <a:noFill/>
            </a:ln>
          </p:spPr>
        </p:pic>
        <p:pic>
          <p:nvPicPr>
            <p:cNvPr id="319" name="Google Shape;319;p29" descr="File:Microsoft logo (2012).svg - Wikimedia Commons"/>
            <p:cNvPicPr preferRelativeResize="0"/>
            <p:nvPr/>
          </p:nvPicPr>
          <p:blipFill>
            <a:blip r:embed="rId8">
              <a:alphaModFix/>
            </a:blip>
            <a:stretch>
              <a:fillRect/>
            </a:stretch>
          </p:blipFill>
          <p:spPr>
            <a:xfrm>
              <a:off x="209778" y="1919199"/>
              <a:ext cx="1100400" cy="234702"/>
            </a:xfrm>
            <a:prstGeom prst="rect">
              <a:avLst/>
            </a:prstGeom>
            <a:noFill/>
            <a:ln>
              <a:noFill/>
            </a:ln>
          </p:spPr>
        </p:pic>
        <p:pic>
          <p:nvPicPr>
            <p:cNvPr id="320" name="Google Shape;320;p29" descr="File:SAP 2011 logo.svg - Wikipedia"/>
            <p:cNvPicPr preferRelativeResize="0"/>
            <p:nvPr/>
          </p:nvPicPr>
          <p:blipFill>
            <a:blip r:embed="rId9">
              <a:alphaModFix/>
            </a:blip>
            <a:stretch>
              <a:fillRect/>
            </a:stretch>
          </p:blipFill>
          <p:spPr>
            <a:xfrm>
              <a:off x="313107" y="887136"/>
              <a:ext cx="509847" cy="253388"/>
            </a:xfrm>
            <a:prstGeom prst="rect">
              <a:avLst/>
            </a:prstGeom>
            <a:noFill/>
            <a:ln>
              <a:noFill/>
            </a:ln>
          </p:spPr>
        </p:pic>
        <p:pic>
          <p:nvPicPr>
            <p:cNvPr id="321" name="Google Shape;321;p29" descr="File:Adobe Corporate logo.svg - Wikimedia Commons"/>
            <p:cNvPicPr preferRelativeResize="0"/>
            <p:nvPr/>
          </p:nvPicPr>
          <p:blipFill>
            <a:blip r:embed="rId10">
              <a:alphaModFix/>
            </a:blip>
            <a:stretch>
              <a:fillRect/>
            </a:stretch>
          </p:blipFill>
          <p:spPr>
            <a:xfrm>
              <a:off x="1671430" y="1024286"/>
              <a:ext cx="785686" cy="207469"/>
            </a:xfrm>
            <a:prstGeom prst="rect">
              <a:avLst/>
            </a:prstGeom>
            <a:noFill/>
            <a:ln>
              <a:noFill/>
            </a:ln>
          </p:spPr>
        </p:pic>
        <p:pic>
          <p:nvPicPr>
            <p:cNvPr id="322" name="Google Shape;322;p29"/>
            <p:cNvPicPr preferRelativeResize="0"/>
            <p:nvPr/>
          </p:nvPicPr>
          <p:blipFill>
            <a:blip r:embed="rId11">
              <a:alphaModFix/>
            </a:blip>
            <a:stretch>
              <a:fillRect/>
            </a:stretch>
          </p:blipFill>
          <p:spPr>
            <a:xfrm>
              <a:off x="1944866" y="4317815"/>
              <a:ext cx="682276" cy="234702"/>
            </a:xfrm>
            <a:prstGeom prst="rect">
              <a:avLst/>
            </a:prstGeom>
            <a:noFill/>
            <a:ln>
              <a:noFill/>
            </a:ln>
          </p:spPr>
        </p:pic>
        <p:pic>
          <p:nvPicPr>
            <p:cNvPr id="323" name="Google Shape;323;p29" descr="About Us | Deepsouth Technology"/>
            <p:cNvPicPr preferRelativeResize="0"/>
            <p:nvPr/>
          </p:nvPicPr>
          <p:blipFill>
            <a:blip r:embed="rId12">
              <a:alphaModFix/>
            </a:blip>
            <a:stretch>
              <a:fillRect/>
            </a:stretch>
          </p:blipFill>
          <p:spPr>
            <a:xfrm>
              <a:off x="401490" y="2355545"/>
              <a:ext cx="448537" cy="269113"/>
            </a:xfrm>
            <a:prstGeom prst="rect">
              <a:avLst/>
            </a:prstGeom>
            <a:noFill/>
            <a:ln>
              <a:noFill/>
            </a:ln>
          </p:spPr>
        </p:pic>
        <p:pic>
          <p:nvPicPr>
            <p:cNvPr id="324" name="Google Shape;324;p29" descr="File:Box, Inc. logo.svg - Wikimedia Commons"/>
            <p:cNvPicPr preferRelativeResize="0"/>
            <p:nvPr/>
          </p:nvPicPr>
          <p:blipFill>
            <a:blip r:embed="rId13">
              <a:alphaModFix/>
            </a:blip>
            <a:stretch>
              <a:fillRect/>
            </a:stretch>
          </p:blipFill>
          <p:spPr>
            <a:xfrm>
              <a:off x="1011739" y="903245"/>
              <a:ext cx="412109" cy="221180"/>
            </a:xfrm>
            <a:prstGeom prst="rect">
              <a:avLst/>
            </a:prstGeom>
            <a:noFill/>
            <a:ln>
              <a:noFill/>
            </a:ln>
          </p:spPr>
        </p:pic>
        <p:pic>
          <p:nvPicPr>
            <p:cNvPr id="325" name="Google Shape;325;p29" descr="File:Oracle logo.svg - Wikipedia"/>
            <p:cNvPicPr preferRelativeResize="0"/>
            <p:nvPr/>
          </p:nvPicPr>
          <p:blipFill>
            <a:blip r:embed="rId14">
              <a:alphaModFix/>
            </a:blip>
            <a:stretch>
              <a:fillRect/>
            </a:stretch>
          </p:blipFill>
          <p:spPr>
            <a:xfrm>
              <a:off x="201651" y="1543161"/>
              <a:ext cx="955648" cy="124691"/>
            </a:xfrm>
            <a:prstGeom prst="rect">
              <a:avLst/>
            </a:prstGeom>
            <a:noFill/>
            <a:ln>
              <a:noFill/>
            </a:ln>
          </p:spPr>
        </p:pic>
        <p:pic>
          <p:nvPicPr>
            <p:cNvPr id="326" name="Google Shape;326;p29" descr="File:Google 2015 logo.svg - Wikimedia Commons"/>
            <p:cNvPicPr preferRelativeResize="0"/>
            <p:nvPr/>
          </p:nvPicPr>
          <p:blipFill>
            <a:blip r:embed="rId15">
              <a:alphaModFix/>
            </a:blip>
            <a:stretch>
              <a:fillRect/>
            </a:stretch>
          </p:blipFill>
          <p:spPr>
            <a:xfrm>
              <a:off x="1063985" y="4032851"/>
              <a:ext cx="638672" cy="216053"/>
            </a:xfrm>
            <a:prstGeom prst="rect">
              <a:avLst/>
            </a:prstGeom>
            <a:noFill/>
            <a:ln>
              <a:noFill/>
            </a:ln>
          </p:spPr>
        </p:pic>
        <p:pic>
          <p:nvPicPr>
            <p:cNvPr id="327" name="Google Shape;327;p29" descr="File:Docusign Full Color.svg - Wikimedia Commons"/>
            <p:cNvPicPr preferRelativeResize="0"/>
            <p:nvPr/>
          </p:nvPicPr>
          <p:blipFill>
            <a:blip r:embed="rId16">
              <a:alphaModFix/>
            </a:blip>
            <a:stretch>
              <a:fillRect/>
            </a:stretch>
          </p:blipFill>
          <p:spPr>
            <a:xfrm>
              <a:off x="342571" y="3295691"/>
              <a:ext cx="1166684" cy="234703"/>
            </a:xfrm>
            <a:prstGeom prst="rect">
              <a:avLst/>
            </a:prstGeom>
            <a:noFill/>
            <a:ln>
              <a:noFill/>
            </a:ln>
          </p:spPr>
        </p:pic>
        <p:pic>
          <p:nvPicPr>
            <p:cNvPr id="328" name="Google Shape;328;p29" descr="File:OpenAI Logo.svg - Wikimedia Commons"/>
            <p:cNvPicPr preferRelativeResize="0"/>
            <p:nvPr/>
          </p:nvPicPr>
          <p:blipFill>
            <a:blip r:embed="rId17">
              <a:alphaModFix/>
            </a:blip>
            <a:stretch>
              <a:fillRect/>
            </a:stretch>
          </p:blipFill>
          <p:spPr>
            <a:xfrm>
              <a:off x="1846750" y="3922177"/>
              <a:ext cx="763088" cy="207465"/>
            </a:xfrm>
            <a:prstGeom prst="rect">
              <a:avLst/>
            </a:prstGeom>
            <a:noFill/>
            <a:ln>
              <a:noFill/>
            </a:ln>
          </p:spPr>
        </p:pic>
        <p:pic>
          <p:nvPicPr>
            <p:cNvPr id="329" name="Google Shape;329;p29" descr="File:ServiceNow logo.svg - Wikimedia Commons"/>
            <p:cNvPicPr preferRelativeResize="0"/>
            <p:nvPr/>
          </p:nvPicPr>
          <p:blipFill>
            <a:blip r:embed="rId18">
              <a:alphaModFix/>
            </a:blip>
            <a:stretch>
              <a:fillRect/>
            </a:stretch>
          </p:blipFill>
          <p:spPr>
            <a:xfrm>
              <a:off x="507225" y="1257309"/>
              <a:ext cx="1030525" cy="152968"/>
            </a:xfrm>
            <a:prstGeom prst="rect">
              <a:avLst/>
            </a:prstGeom>
            <a:noFill/>
            <a:ln>
              <a:noFill/>
            </a:ln>
          </p:spPr>
        </p:pic>
        <p:pic>
          <p:nvPicPr>
            <p:cNvPr id="330" name="Google Shape;330;p29" descr="File:PaloAltoNetworks 2020 Logo.svg - Wikimedia Commons"/>
            <p:cNvPicPr preferRelativeResize="0"/>
            <p:nvPr/>
          </p:nvPicPr>
          <p:blipFill>
            <a:blip r:embed="rId19">
              <a:alphaModFix/>
            </a:blip>
            <a:stretch>
              <a:fillRect/>
            </a:stretch>
          </p:blipFill>
          <p:spPr>
            <a:xfrm>
              <a:off x="1507112" y="1568420"/>
              <a:ext cx="955648" cy="174988"/>
            </a:xfrm>
            <a:prstGeom prst="rect">
              <a:avLst/>
            </a:prstGeom>
            <a:noFill/>
            <a:ln>
              <a:noFill/>
            </a:ln>
          </p:spPr>
        </p:pic>
        <p:pic>
          <p:nvPicPr>
            <p:cNvPr id="331" name="Google Shape;331;p29" descr="File:Perplexity AI logo.svg - Wikimedia Commons"/>
            <p:cNvPicPr preferRelativeResize="0"/>
            <p:nvPr/>
          </p:nvPicPr>
          <p:blipFill>
            <a:blip r:embed="rId20">
              <a:alphaModFix/>
            </a:blip>
            <a:stretch>
              <a:fillRect/>
            </a:stretch>
          </p:blipFill>
          <p:spPr>
            <a:xfrm>
              <a:off x="1537746" y="2012918"/>
              <a:ext cx="1053056" cy="253388"/>
            </a:xfrm>
            <a:prstGeom prst="rect">
              <a:avLst/>
            </a:prstGeom>
            <a:noFill/>
            <a:ln>
              <a:noFill/>
            </a:ln>
          </p:spPr>
        </p:pic>
        <p:pic>
          <p:nvPicPr>
            <p:cNvPr id="332" name="Google Shape;332;p29"/>
            <p:cNvPicPr preferRelativeResize="0"/>
            <p:nvPr/>
          </p:nvPicPr>
          <p:blipFill>
            <a:blip r:embed="rId21">
              <a:alphaModFix/>
            </a:blip>
            <a:stretch>
              <a:fillRect/>
            </a:stretch>
          </p:blipFill>
          <p:spPr>
            <a:xfrm>
              <a:off x="1011733" y="3632767"/>
              <a:ext cx="870435" cy="244300"/>
            </a:xfrm>
            <a:prstGeom prst="rect">
              <a:avLst/>
            </a:prstGeom>
            <a:noFill/>
            <a:ln>
              <a:noFill/>
            </a:ln>
          </p:spPr>
        </p:pic>
        <p:pic>
          <p:nvPicPr>
            <p:cNvPr id="333" name="Google Shape;333;p29"/>
            <p:cNvPicPr preferRelativeResize="0"/>
            <p:nvPr/>
          </p:nvPicPr>
          <p:blipFill>
            <a:blip r:embed="rId22">
              <a:alphaModFix/>
            </a:blip>
            <a:stretch>
              <a:fillRect/>
            </a:stretch>
          </p:blipFill>
          <p:spPr>
            <a:xfrm>
              <a:off x="125650" y="2826307"/>
              <a:ext cx="1107649" cy="161583"/>
            </a:xfrm>
            <a:prstGeom prst="rect">
              <a:avLst/>
            </a:prstGeom>
            <a:noFill/>
            <a:ln>
              <a:noFill/>
            </a:ln>
          </p:spPr>
        </p:pic>
        <p:pic>
          <p:nvPicPr>
            <p:cNvPr id="334" name="Google Shape;334;p29"/>
            <p:cNvPicPr preferRelativeResize="0"/>
            <p:nvPr/>
          </p:nvPicPr>
          <p:blipFill>
            <a:blip r:embed="rId23">
              <a:alphaModFix/>
            </a:blip>
            <a:stretch>
              <a:fillRect/>
            </a:stretch>
          </p:blipFill>
          <p:spPr>
            <a:xfrm>
              <a:off x="1128469" y="2530895"/>
              <a:ext cx="1448751" cy="202825"/>
            </a:xfrm>
            <a:prstGeom prst="rect">
              <a:avLst/>
            </a:prstGeom>
            <a:noFill/>
            <a:ln>
              <a:noFill/>
            </a:ln>
          </p:spPr>
        </p:pic>
        <p:pic>
          <p:nvPicPr>
            <p:cNvPr id="335" name="Google Shape;335;p29" descr="File:ID.me Logo.png - Wikimedia Commons"/>
            <p:cNvPicPr preferRelativeResize="0"/>
            <p:nvPr/>
          </p:nvPicPr>
          <p:blipFill>
            <a:blip r:embed="rId24">
              <a:alphaModFix/>
            </a:blip>
            <a:stretch>
              <a:fillRect/>
            </a:stretch>
          </p:blipFill>
          <p:spPr>
            <a:xfrm>
              <a:off x="107315" y="3996090"/>
              <a:ext cx="742716" cy="289564"/>
            </a:xfrm>
            <a:prstGeom prst="rect">
              <a:avLst/>
            </a:prstGeom>
            <a:noFill/>
            <a:ln>
              <a:noFill/>
            </a:ln>
          </p:spPr>
        </p:pic>
      </p:grpSp>
      <p:graphicFrame>
        <p:nvGraphicFramePr>
          <p:cNvPr id="313" name="Google Shape;313;p29"/>
          <p:cNvGraphicFramePr/>
          <p:nvPr>
            <p:extLst>
              <p:ext uri="{D42A27DB-BD31-4B8C-83A1-F6EECF244321}">
                <p14:modId xmlns:p14="http://schemas.microsoft.com/office/powerpoint/2010/main" val="1456629410"/>
              </p:ext>
            </p:extLst>
          </p:nvPr>
        </p:nvGraphicFramePr>
        <p:xfrm>
          <a:off x="3050611" y="114650"/>
          <a:ext cx="5511372" cy="4544628"/>
        </p:xfrm>
        <a:graphic>
          <a:graphicData uri="http://schemas.openxmlformats.org/drawingml/2006/table">
            <a:tbl>
              <a:tblPr firstRow="1">
                <a:noFill/>
                <a:tableStyleId>{DCBBB2CF-9EAE-48CC-A3E0-F9E5276DEF3B}</a:tableStyleId>
              </a:tblPr>
              <a:tblGrid>
                <a:gridCol w="5511372">
                  <a:extLst>
                    <a:ext uri="{9D8B030D-6E8A-4147-A177-3AD203B41FA5}">
                      <a16:colId xmlns:a16="http://schemas.microsoft.com/office/drawing/2014/main" val="20000"/>
                    </a:ext>
                  </a:extLst>
                </a:gridCol>
              </a:tblGrid>
              <a:tr h="695591">
                <a:tc>
                  <a:txBody>
                    <a:bodyPr/>
                    <a:lstStyle/>
                    <a:p>
                      <a:pPr marL="228600" lvl="0" indent="0" algn="l" rtl="0">
                        <a:lnSpc>
                          <a:spcPct val="115000"/>
                        </a:lnSpc>
                        <a:spcBef>
                          <a:spcPts val="0"/>
                        </a:spcBef>
                        <a:spcAft>
                          <a:spcPts val="500"/>
                        </a:spcAft>
                        <a:buNone/>
                      </a:pPr>
                      <a:r>
                        <a:rPr lang="en" sz="1200" b="1">
                          <a:solidFill>
                            <a:schemeClr val="dk1"/>
                          </a:solidFill>
                          <a:latin typeface="Catamaran"/>
                          <a:ea typeface="Catamaran"/>
                          <a:cs typeface="Catamaran"/>
                          <a:sym typeface="Catamaran"/>
                        </a:rPr>
                        <a:t>Enterprise software and collaboration tools</a:t>
                      </a:r>
                      <a:r>
                        <a:rPr lang="en" sz="1200">
                          <a:solidFill>
                            <a:schemeClr val="dk1"/>
                          </a:solidFill>
                          <a:latin typeface="Catamaran"/>
                          <a:ea typeface="Catamaran"/>
                          <a:cs typeface="Catamaran"/>
                          <a:sym typeface="Catamaran"/>
                        </a:rPr>
                        <a:t>, including Microsoft, Google, Box, and Adobe—covering email, file storage, productivity suites, CRM, and workflow automation.</a:t>
                      </a:r>
                      <a:endParaRPr sz="1200">
                        <a:latin typeface="Catamaran"/>
                        <a:ea typeface="Catamaran"/>
                        <a:cs typeface="Catamaran"/>
                        <a:sym typeface="Catamaran"/>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695591">
                <a:tc>
                  <a:txBody>
                    <a:bodyPr/>
                    <a:lstStyle/>
                    <a:p>
                      <a:pPr marL="228600" lvl="0" indent="0" algn="l" rtl="0">
                        <a:lnSpc>
                          <a:spcPct val="115000"/>
                        </a:lnSpc>
                        <a:spcBef>
                          <a:spcPts val="0"/>
                        </a:spcBef>
                        <a:spcAft>
                          <a:spcPts val="500"/>
                        </a:spcAft>
                        <a:buNone/>
                      </a:pPr>
                      <a:r>
                        <a:rPr lang="en" sz="1200" b="1" dirty="0">
                          <a:solidFill>
                            <a:schemeClr val="dk1"/>
                          </a:solidFill>
                          <a:latin typeface="Catamaran"/>
                          <a:ea typeface="Catamaran"/>
                          <a:cs typeface="Catamaran"/>
                          <a:sym typeface="Catamaran"/>
                        </a:rPr>
                        <a:t>Cloud platforms and infrastructure</a:t>
                      </a:r>
                      <a:r>
                        <a:rPr lang="en" sz="1200" dirty="0">
                          <a:solidFill>
                            <a:schemeClr val="dk1"/>
                          </a:solidFill>
                          <a:latin typeface="Catamaran"/>
                          <a:ea typeface="Catamaran"/>
                          <a:cs typeface="Catamaran"/>
                          <a:sym typeface="Catamaran"/>
                        </a:rPr>
                        <a:t>, including Amazon Web Services and Google Cloud, which are foundational to agencies’ modernization efforts and digital transformation goals.</a:t>
                      </a:r>
                      <a:endParaRPr sz="1200" dirty="0">
                        <a:latin typeface="Catamaran"/>
                        <a:ea typeface="Catamaran"/>
                        <a:cs typeface="Catamaran"/>
                        <a:sym typeface="Catamaran"/>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898102">
                <a:tc>
                  <a:txBody>
                    <a:bodyPr/>
                    <a:lstStyle/>
                    <a:p>
                      <a:pPr marL="228600" lvl="0" indent="0" algn="l" rtl="0">
                        <a:lnSpc>
                          <a:spcPct val="115000"/>
                        </a:lnSpc>
                        <a:spcBef>
                          <a:spcPts val="0"/>
                        </a:spcBef>
                        <a:spcAft>
                          <a:spcPts val="500"/>
                        </a:spcAft>
                        <a:buNone/>
                      </a:pPr>
                      <a:r>
                        <a:rPr lang="en" sz="1200" b="1">
                          <a:solidFill>
                            <a:schemeClr val="dk1"/>
                          </a:solidFill>
                          <a:latin typeface="Catamaran"/>
                          <a:ea typeface="Catamaran"/>
                          <a:cs typeface="Catamaran"/>
                          <a:sym typeface="Catamaran"/>
                        </a:rPr>
                        <a:t>AI and large language models</a:t>
                      </a:r>
                      <a:r>
                        <a:rPr lang="en" sz="1200">
                          <a:solidFill>
                            <a:schemeClr val="dk1"/>
                          </a:solidFill>
                          <a:latin typeface="Catamaran"/>
                          <a:ea typeface="Catamaran"/>
                          <a:cs typeface="Catamaran"/>
                          <a:sym typeface="Catamaran"/>
                        </a:rPr>
                        <a:t>, from providers like OpenAI (ChatGPT), Google (Gemini), xAI (Grok), and Perplexity—ensuring secure, standards-based access to commercial generative AI while maintaining control over procurement, pricing, and usage.</a:t>
                      </a:r>
                      <a:endParaRPr sz="1200">
                        <a:latin typeface="Catamaran"/>
                        <a:ea typeface="Catamaran"/>
                        <a:cs typeface="Catamaran"/>
                        <a:sym typeface="Catamaran"/>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gradFill>
                      <a:gsLst>
                        <a:gs pos="0">
                          <a:srgbClr val="FFFFFF"/>
                        </a:gs>
                        <a:gs pos="100000">
                          <a:srgbClr val="B3B3B3"/>
                        </a:gs>
                      </a:gsLst>
                      <a:path path="circle">
                        <a:fillToRect l="50000" t="50000" r="50000" b="50000"/>
                      </a:path>
                      <a:tileRect/>
                    </a:gradFill>
                  </a:tcPr>
                </a:tc>
                <a:extLst>
                  <a:ext uri="{0D108BD9-81ED-4DB2-BD59-A6C34878D82A}">
                    <a16:rowId xmlns:a16="http://schemas.microsoft.com/office/drawing/2014/main" val="10002"/>
                  </a:ext>
                </a:extLst>
              </a:tr>
              <a:tr h="695591">
                <a:tc>
                  <a:txBody>
                    <a:bodyPr/>
                    <a:lstStyle/>
                    <a:p>
                      <a:pPr marL="228600" lvl="0" indent="0" algn="l" rtl="0">
                        <a:lnSpc>
                          <a:spcPct val="115000"/>
                        </a:lnSpc>
                        <a:spcBef>
                          <a:spcPts val="0"/>
                        </a:spcBef>
                        <a:spcAft>
                          <a:spcPts val="500"/>
                        </a:spcAft>
                        <a:buNone/>
                      </a:pPr>
                      <a:r>
                        <a:rPr lang="en" sz="1200" b="1">
                          <a:solidFill>
                            <a:schemeClr val="dk1"/>
                          </a:solidFill>
                          <a:latin typeface="Catamaran"/>
                          <a:ea typeface="Catamaran"/>
                          <a:cs typeface="Catamaran"/>
                          <a:sym typeface="Catamaran"/>
                        </a:rPr>
                        <a:t>Cybersecurity and risk management tools</a:t>
                      </a:r>
                      <a:r>
                        <a:rPr lang="en" sz="1200">
                          <a:solidFill>
                            <a:schemeClr val="dk1"/>
                          </a:solidFill>
                          <a:latin typeface="Catamaran"/>
                          <a:ea typeface="Catamaran"/>
                          <a:cs typeface="Catamaran"/>
                          <a:sym typeface="Catamaran"/>
                        </a:rPr>
                        <a:t>, including Palo Alto Networks, Tenable, Broadcom, Elastic, and Cohesity—delivering critical capabilities for zero trust, endpoint protection, vulnerability scanning, and secure data management.</a:t>
                      </a:r>
                      <a:endParaRPr sz="1200">
                        <a:latin typeface="Catamaran"/>
                        <a:ea typeface="Catamaran"/>
                        <a:cs typeface="Catamaran"/>
                        <a:sym typeface="Catamaran"/>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gradFill>
                      <a:gsLst>
                        <a:gs pos="0">
                          <a:srgbClr val="F2F2F2"/>
                        </a:gs>
                        <a:gs pos="100000">
                          <a:srgbClr val="A6A6A6"/>
                        </a:gs>
                      </a:gsLst>
                      <a:path path="circle">
                        <a:fillToRect l="50000" t="50000" r="50000" b="50000"/>
                      </a:path>
                      <a:tileRect/>
                    </a:gradFill>
                  </a:tcPr>
                </a:tc>
                <a:extLst>
                  <a:ext uri="{0D108BD9-81ED-4DB2-BD59-A6C34878D82A}">
                    <a16:rowId xmlns:a16="http://schemas.microsoft.com/office/drawing/2014/main" val="10003"/>
                  </a:ext>
                </a:extLst>
              </a:tr>
              <a:tr h="695591">
                <a:tc>
                  <a:txBody>
                    <a:bodyPr/>
                    <a:lstStyle/>
                    <a:p>
                      <a:pPr marL="228600" lvl="0" indent="0" algn="l" rtl="0">
                        <a:lnSpc>
                          <a:spcPct val="115000"/>
                        </a:lnSpc>
                        <a:spcBef>
                          <a:spcPts val="0"/>
                        </a:spcBef>
                        <a:spcAft>
                          <a:spcPts val="500"/>
                        </a:spcAft>
                        <a:buNone/>
                      </a:pPr>
                      <a:r>
                        <a:rPr lang="en" sz="1200" b="1">
                          <a:solidFill>
                            <a:schemeClr val="dk1"/>
                          </a:solidFill>
                          <a:latin typeface="Catamaran"/>
                          <a:ea typeface="Catamaran"/>
                          <a:cs typeface="Catamaran"/>
                          <a:sym typeface="Catamaran"/>
                        </a:rPr>
                        <a:t>Digital identity, authentication, and signing services</a:t>
                      </a:r>
                      <a:r>
                        <a:rPr lang="en" sz="1200">
                          <a:solidFill>
                            <a:schemeClr val="dk1"/>
                          </a:solidFill>
                          <a:latin typeface="Catamaran"/>
                          <a:ea typeface="Catamaran"/>
                          <a:cs typeface="Catamaran"/>
                          <a:sym typeface="Catamaran"/>
                        </a:rPr>
                        <a:t>, such as ID.me and DocuSign— streamlining how agencies verify user access and deliver secure, paperless workflows.</a:t>
                      </a:r>
                      <a:endParaRPr sz="1200">
                        <a:latin typeface="Catamaran"/>
                        <a:ea typeface="Catamaran"/>
                        <a:cs typeface="Catamaran"/>
                        <a:sym typeface="Catamaran"/>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gradFill>
                      <a:gsLst>
                        <a:gs pos="0">
                          <a:srgbClr val="D8D8D8"/>
                        </a:gs>
                        <a:gs pos="100000">
                          <a:srgbClr val="D0E0E3"/>
                        </a:gs>
                      </a:gsLst>
                      <a:path path="circle">
                        <a:fillToRect l="50000" t="50000" r="50000" b="50000"/>
                      </a:path>
                      <a:tileRect/>
                    </a:gradFill>
                  </a:tcPr>
                </a:tc>
                <a:extLst>
                  <a:ext uri="{0D108BD9-81ED-4DB2-BD59-A6C34878D82A}">
                    <a16:rowId xmlns:a16="http://schemas.microsoft.com/office/drawing/2014/main" val="10004"/>
                  </a:ext>
                </a:extLst>
              </a:tr>
              <a:tr h="695591">
                <a:tc>
                  <a:txBody>
                    <a:bodyPr/>
                    <a:lstStyle/>
                    <a:p>
                      <a:pPr marL="228600" lvl="0" indent="0" algn="l" rtl="0">
                        <a:lnSpc>
                          <a:spcPct val="115000"/>
                        </a:lnSpc>
                        <a:spcBef>
                          <a:spcPts val="0"/>
                        </a:spcBef>
                        <a:spcAft>
                          <a:spcPts val="500"/>
                        </a:spcAft>
                        <a:buNone/>
                      </a:pPr>
                      <a:r>
                        <a:rPr lang="en" sz="1200" b="1" dirty="0">
                          <a:solidFill>
                            <a:schemeClr val="dk1"/>
                          </a:solidFill>
                          <a:latin typeface="Catamaran"/>
                          <a:ea typeface="Catamaran"/>
                          <a:cs typeface="Catamaran"/>
                          <a:sym typeface="Catamaran"/>
                        </a:rPr>
                        <a:t>Emerging tech and developer platforms</a:t>
                      </a:r>
                      <a:r>
                        <a:rPr lang="en" sz="1200" dirty="0">
                          <a:solidFill>
                            <a:schemeClr val="dk1"/>
                          </a:solidFill>
                          <a:latin typeface="Catamaran"/>
                          <a:ea typeface="Catamaran"/>
                          <a:cs typeface="Catamaran"/>
                          <a:sym typeface="Catamaran"/>
                        </a:rPr>
                        <a:t>, including Oracle, ServiceNow, and Copilot—providing tools for software development, digital services, and future-ready infrastructure.</a:t>
                      </a:r>
                      <a:endParaRPr sz="1200" dirty="0">
                        <a:latin typeface="Catamaran"/>
                        <a:ea typeface="Catamaran"/>
                        <a:cs typeface="Catamaran"/>
                        <a:sym typeface="Catamaran"/>
                      </a:endParaRPr>
                    </a:p>
                  </a:txBody>
                  <a:tcPr marL="45725" marR="45725"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5D5DB"/>
                    </a:solidFill>
                  </a:tcPr>
                </a:tc>
                <a:extLst>
                  <a:ext uri="{0D108BD9-81ED-4DB2-BD59-A6C34878D82A}">
                    <a16:rowId xmlns:a16="http://schemas.microsoft.com/office/drawing/2014/main" val="10005"/>
                  </a:ext>
                </a:extLst>
              </a:tr>
            </a:tbl>
          </a:graphicData>
        </a:graphic>
      </p:graphicFrame>
      <p:sp>
        <p:nvSpPr>
          <p:cNvPr id="337" name="Google Shape;337;p29"/>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53" name="Google Shape;353;p30"/>
          <p:cNvSpPr txBox="1">
            <a:spLocks noGrp="1"/>
          </p:cNvSpPr>
          <p:nvPr>
            <p:ph type="title"/>
          </p:nvPr>
        </p:nvSpPr>
        <p:spPr>
          <a:xfrm>
            <a:off x="311700" y="1146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Maturity</a:t>
            </a:r>
            <a:endParaRPr dirty="0"/>
          </a:p>
        </p:txBody>
      </p:sp>
      <p:grpSp>
        <p:nvGrpSpPr>
          <p:cNvPr id="342" name="Google Shape;342;p30" descr="The banner displays the phrase: &quot;Strong Start, Maturity Strategy, and Looking Ahead.&quot;"/>
          <p:cNvGrpSpPr/>
          <p:nvPr/>
        </p:nvGrpSpPr>
        <p:grpSpPr>
          <a:xfrm>
            <a:off x="200171" y="809626"/>
            <a:ext cx="8748974" cy="443859"/>
            <a:chOff x="2566175" y="2609010"/>
            <a:chExt cx="10682508" cy="392102"/>
          </a:xfrm>
        </p:grpSpPr>
        <p:sp>
          <p:nvSpPr>
            <p:cNvPr id="343" name="Google Shape;343;p30"/>
            <p:cNvSpPr/>
            <p:nvPr/>
          </p:nvSpPr>
          <p:spPr>
            <a:xfrm>
              <a:off x="2566175" y="2609010"/>
              <a:ext cx="3613800" cy="392100"/>
            </a:xfrm>
            <a:prstGeom prst="chevron">
              <a:avLst>
                <a:gd name="adj" fmla="val 50000"/>
              </a:avLst>
            </a:prstGeom>
            <a:gradFill>
              <a:gsLst>
                <a:gs pos="0">
                  <a:srgbClr val="FFFFFF"/>
                </a:gs>
                <a:gs pos="100000">
                  <a:srgbClr val="B3B3B3"/>
                </a:gs>
              </a:gsLst>
              <a:path path="circle">
                <a:fillToRect l="50000" t="50000" r="50000" b="50000"/>
              </a:path>
              <a:tileRect/>
            </a:gradFill>
            <a:ln w="7825" cap="flat" cmpd="sng">
              <a:solidFill>
                <a:schemeClr val="dk2"/>
              </a:solidFill>
              <a:prstDash val="solid"/>
              <a:round/>
              <a:headEnd type="none" w="sm" len="sm"/>
              <a:tailEnd type="none" w="sm" len="sm"/>
            </a:ln>
          </p:spPr>
          <p:txBody>
            <a:bodyPr spcFirstLastPara="1" wrap="square" lIns="74900" tIns="74900" rIns="74900" bIns="74900" anchor="ctr" anchorCtr="0">
              <a:noAutofit/>
            </a:bodyPr>
            <a:lstStyle/>
            <a:p>
              <a:pPr marL="0" marR="0" lvl="0" indent="0" algn="ctr" rtl="0">
                <a:lnSpc>
                  <a:spcPct val="100000"/>
                </a:lnSpc>
                <a:spcBef>
                  <a:spcPts val="0"/>
                </a:spcBef>
                <a:spcAft>
                  <a:spcPts val="0"/>
                </a:spcAft>
                <a:buNone/>
              </a:pPr>
              <a:r>
                <a:rPr lang="en" sz="1800" b="1">
                  <a:solidFill>
                    <a:srgbClr val="003C71"/>
                  </a:solidFill>
                  <a:latin typeface="Catamaran"/>
                  <a:ea typeface="Catamaran"/>
                  <a:cs typeface="Catamaran"/>
                  <a:sym typeface="Catamaran"/>
                </a:rPr>
                <a:t>Strong Start</a:t>
              </a:r>
              <a:endParaRPr sz="1800" b="1">
                <a:solidFill>
                  <a:srgbClr val="003C71"/>
                </a:solidFill>
                <a:latin typeface="Catamaran"/>
                <a:ea typeface="Catamaran"/>
                <a:cs typeface="Catamaran"/>
                <a:sym typeface="Catamaran"/>
              </a:endParaRPr>
            </a:p>
          </p:txBody>
        </p:sp>
        <p:sp>
          <p:nvSpPr>
            <p:cNvPr id="344" name="Google Shape;344;p30"/>
            <p:cNvSpPr/>
            <p:nvPr/>
          </p:nvSpPr>
          <p:spPr>
            <a:xfrm>
              <a:off x="9518483" y="2609012"/>
              <a:ext cx="3730200" cy="392100"/>
            </a:xfrm>
            <a:prstGeom prst="chevron">
              <a:avLst>
                <a:gd name="adj" fmla="val 50000"/>
              </a:avLst>
            </a:prstGeom>
            <a:gradFill>
              <a:gsLst>
                <a:gs pos="0">
                  <a:srgbClr val="D8D8D8"/>
                </a:gs>
                <a:gs pos="100000">
                  <a:srgbClr val="0D588B">
                    <a:alpha val="37254"/>
                  </a:srgbClr>
                </a:gs>
              </a:gsLst>
              <a:path path="circle">
                <a:fillToRect l="50000" t="50000" r="50000" b="50000"/>
              </a:path>
              <a:tileRect/>
            </a:gradFill>
            <a:ln w="7825" cap="flat" cmpd="sng">
              <a:solidFill>
                <a:schemeClr val="dk2"/>
              </a:solidFill>
              <a:prstDash val="solid"/>
              <a:round/>
              <a:headEnd type="none" w="sm" len="sm"/>
              <a:tailEnd type="none" w="sm" len="sm"/>
            </a:ln>
          </p:spPr>
          <p:txBody>
            <a:bodyPr spcFirstLastPara="1" wrap="square" lIns="74900" tIns="74900" rIns="74900" bIns="74900" anchor="ctr" anchorCtr="0">
              <a:noAutofit/>
            </a:bodyPr>
            <a:lstStyle/>
            <a:p>
              <a:pPr marL="0" lvl="0" indent="0" algn="ctr" rtl="0">
                <a:spcBef>
                  <a:spcPts val="0"/>
                </a:spcBef>
                <a:spcAft>
                  <a:spcPts val="0"/>
                </a:spcAft>
                <a:buNone/>
              </a:pPr>
              <a:r>
                <a:rPr lang="en" sz="1800" b="1">
                  <a:solidFill>
                    <a:srgbClr val="003C71"/>
                  </a:solidFill>
                  <a:latin typeface="Catamaran"/>
                  <a:ea typeface="Catamaran"/>
                  <a:cs typeface="Catamaran"/>
                  <a:sym typeface="Catamaran"/>
                </a:rPr>
                <a:t>Looking Ahead</a:t>
              </a:r>
              <a:endParaRPr sz="1800" b="1">
                <a:solidFill>
                  <a:srgbClr val="003C71"/>
                </a:solidFill>
                <a:latin typeface="Catamaran"/>
                <a:ea typeface="Catamaran"/>
                <a:cs typeface="Catamaran"/>
                <a:sym typeface="Catamaran"/>
              </a:endParaRPr>
            </a:p>
          </p:txBody>
        </p:sp>
        <p:sp>
          <p:nvSpPr>
            <p:cNvPr id="345" name="Google Shape;345;p30"/>
            <p:cNvSpPr/>
            <p:nvPr/>
          </p:nvSpPr>
          <p:spPr>
            <a:xfrm>
              <a:off x="6041100" y="2609010"/>
              <a:ext cx="3613800" cy="392100"/>
            </a:xfrm>
            <a:prstGeom prst="chevron">
              <a:avLst>
                <a:gd name="adj" fmla="val 50000"/>
              </a:avLst>
            </a:prstGeom>
            <a:gradFill>
              <a:gsLst>
                <a:gs pos="0">
                  <a:srgbClr val="D8D8D8"/>
                </a:gs>
                <a:gs pos="100000">
                  <a:srgbClr val="D0E0E3"/>
                </a:gs>
              </a:gsLst>
              <a:path path="circle">
                <a:fillToRect l="50000" t="50000" r="50000" b="50000"/>
              </a:path>
              <a:tileRect/>
            </a:gradFill>
            <a:ln w="7825" cap="flat" cmpd="sng">
              <a:solidFill>
                <a:schemeClr val="dk2"/>
              </a:solidFill>
              <a:prstDash val="solid"/>
              <a:round/>
              <a:headEnd type="none" w="sm" len="sm"/>
              <a:tailEnd type="none" w="sm" len="sm"/>
            </a:ln>
          </p:spPr>
          <p:txBody>
            <a:bodyPr spcFirstLastPara="1" wrap="square" lIns="74900" tIns="74900" rIns="74900" bIns="74900" anchor="ctr" anchorCtr="0">
              <a:noAutofit/>
            </a:bodyPr>
            <a:lstStyle/>
            <a:p>
              <a:pPr marL="0" lvl="0" indent="0" algn="ctr" rtl="0">
                <a:spcBef>
                  <a:spcPts val="0"/>
                </a:spcBef>
                <a:spcAft>
                  <a:spcPts val="0"/>
                </a:spcAft>
                <a:buNone/>
              </a:pPr>
              <a:r>
                <a:rPr lang="en" sz="1800" b="1">
                  <a:solidFill>
                    <a:srgbClr val="003C71"/>
                  </a:solidFill>
                  <a:latin typeface="Catamaran"/>
                  <a:ea typeface="Catamaran"/>
                  <a:cs typeface="Catamaran"/>
                  <a:sym typeface="Catamaran"/>
                </a:rPr>
                <a:t>Maturity Strategy</a:t>
              </a:r>
              <a:endParaRPr sz="1800" b="1">
                <a:solidFill>
                  <a:srgbClr val="003C71"/>
                </a:solidFill>
                <a:latin typeface="Catamaran"/>
                <a:ea typeface="Catamaran"/>
                <a:cs typeface="Catamaran"/>
                <a:sym typeface="Catamaran"/>
              </a:endParaRPr>
            </a:p>
          </p:txBody>
        </p:sp>
      </p:grpSp>
      <p:sp>
        <p:nvSpPr>
          <p:cNvPr id="347" name="Google Shape;347;p30"/>
          <p:cNvSpPr txBox="1"/>
          <p:nvPr/>
        </p:nvSpPr>
        <p:spPr>
          <a:xfrm>
            <a:off x="200300" y="1381206"/>
            <a:ext cx="2710500" cy="261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700" b="1">
                <a:latin typeface="Merriweather"/>
                <a:ea typeface="Merriweather"/>
                <a:cs typeface="Merriweather"/>
                <a:sym typeface="Merriweather"/>
              </a:rPr>
              <a:t>Year One Momentum</a:t>
            </a:r>
            <a:endParaRPr sz="1700">
              <a:latin typeface="Merriweather"/>
              <a:ea typeface="Merriweather"/>
              <a:cs typeface="Merriweather"/>
              <a:sym typeface="Merriweather"/>
            </a:endParaRPr>
          </a:p>
        </p:txBody>
      </p:sp>
      <p:sp>
        <p:nvSpPr>
          <p:cNvPr id="346" name="Google Shape;346;p30"/>
          <p:cNvSpPr txBox="1"/>
          <p:nvPr/>
        </p:nvSpPr>
        <p:spPr>
          <a:xfrm>
            <a:off x="266838" y="1787038"/>
            <a:ext cx="2643900" cy="2003400"/>
          </a:xfrm>
          <a:prstGeom prst="rect">
            <a:avLst/>
          </a:prstGeom>
          <a:noFill/>
          <a:ln>
            <a:noFill/>
          </a:ln>
        </p:spPr>
        <p:txBody>
          <a:bodyPr spcFirstLastPara="1" wrap="square" lIns="0" tIns="0" rIns="0" bIns="0" anchor="t" anchorCtr="0">
            <a:spAutoFit/>
          </a:bodyPr>
          <a:lstStyle/>
          <a:p>
            <a:pPr marL="228600" lvl="0" indent="-196850" algn="l" rtl="0">
              <a:lnSpc>
                <a:spcPct val="115000"/>
              </a:lnSpc>
              <a:spcBef>
                <a:spcPts val="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20+ agreements executed in &lt;12 months</a:t>
            </a:r>
            <a:endParaRPr sz="1300">
              <a:solidFill>
                <a:schemeClr val="dk1"/>
              </a:solidFill>
              <a:latin typeface="Merriweather"/>
              <a:ea typeface="Merriweather"/>
              <a:cs typeface="Merriweather"/>
              <a:sym typeface="Merriweather"/>
            </a:endParaRPr>
          </a:p>
          <a:p>
            <a:pPr marL="228600" lvl="0" indent="-196850" algn="l" rtl="0">
              <a:lnSpc>
                <a:spcPct val="115000"/>
              </a:lnSpc>
              <a:spcBef>
                <a:spcPts val="50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Time-limited discounts drove fast adoption</a:t>
            </a:r>
            <a:endParaRPr sz="1300">
              <a:solidFill>
                <a:schemeClr val="dk1"/>
              </a:solidFill>
              <a:latin typeface="Merriweather"/>
              <a:ea typeface="Merriweather"/>
              <a:cs typeface="Merriweather"/>
              <a:sym typeface="Merriweather"/>
            </a:endParaRPr>
          </a:p>
          <a:p>
            <a:pPr marL="228600" lvl="0" indent="-196850" algn="l" rtl="0">
              <a:lnSpc>
                <a:spcPct val="115000"/>
              </a:lnSpc>
              <a:spcBef>
                <a:spcPts val="50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Proved speed, savings, and scale are possible</a:t>
            </a:r>
            <a:endParaRPr sz="1300">
              <a:solidFill>
                <a:schemeClr val="dk1"/>
              </a:solidFill>
              <a:latin typeface="Merriweather"/>
              <a:ea typeface="Merriweather"/>
              <a:cs typeface="Merriweather"/>
              <a:sym typeface="Merriweather"/>
            </a:endParaRPr>
          </a:p>
          <a:p>
            <a:pPr marL="228600" lvl="0" indent="-196850" algn="l" rtl="0">
              <a:lnSpc>
                <a:spcPct val="115000"/>
              </a:lnSpc>
              <a:spcBef>
                <a:spcPts val="500"/>
              </a:spcBef>
              <a:spcAft>
                <a:spcPts val="500"/>
              </a:spcAft>
              <a:buClr>
                <a:schemeClr val="dk1"/>
              </a:buClr>
              <a:buSzPts val="1300"/>
              <a:buFont typeface="Merriweather"/>
              <a:buChar char="●"/>
            </a:pPr>
            <a:r>
              <a:rPr lang="en" sz="1300">
                <a:solidFill>
                  <a:schemeClr val="dk1"/>
                </a:solidFill>
                <a:latin typeface="Merriweather"/>
                <a:ea typeface="Merriweather"/>
                <a:cs typeface="Merriweather"/>
                <a:sym typeface="Merriweather"/>
              </a:rPr>
              <a:t>Agencies saw early, tangible results</a:t>
            </a:r>
            <a:endParaRPr sz="1300">
              <a:latin typeface="Merriweather"/>
              <a:ea typeface="Merriweather"/>
              <a:cs typeface="Merriweather"/>
              <a:sym typeface="Merriweather"/>
            </a:endParaRPr>
          </a:p>
        </p:txBody>
      </p:sp>
      <p:sp>
        <p:nvSpPr>
          <p:cNvPr id="349" name="Google Shape;349;p30"/>
          <p:cNvSpPr txBox="1"/>
          <p:nvPr/>
        </p:nvSpPr>
        <p:spPr>
          <a:xfrm>
            <a:off x="3058270" y="1386079"/>
            <a:ext cx="2710500" cy="261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700" b="1">
                <a:latin typeface="Merriweather"/>
                <a:ea typeface="Merriweather"/>
                <a:cs typeface="Merriweather"/>
                <a:sym typeface="Merriweather"/>
              </a:rPr>
              <a:t>Quality over Quantity</a:t>
            </a:r>
            <a:endParaRPr sz="1700">
              <a:latin typeface="Merriweather"/>
              <a:ea typeface="Merriweather"/>
              <a:cs typeface="Merriweather"/>
              <a:sym typeface="Merriweather"/>
            </a:endParaRPr>
          </a:p>
        </p:txBody>
      </p:sp>
      <p:sp>
        <p:nvSpPr>
          <p:cNvPr id="348" name="Google Shape;348;p30"/>
          <p:cNvSpPr txBox="1"/>
          <p:nvPr/>
        </p:nvSpPr>
        <p:spPr>
          <a:xfrm>
            <a:off x="3058270" y="1791905"/>
            <a:ext cx="2710500" cy="2233500"/>
          </a:xfrm>
          <a:prstGeom prst="rect">
            <a:avLst/>
          </a:prstGeom>
          <a:noFill/>
          <a:ln>
            <a:noFill/>
          </a:ln>
        </p:spPr>
        <p:txBody>
          <a:bodyPr spcFirstLastPara="1" wrap="square" lIns="0" tIns="0" rIns="0" bIns="0" anchor="t" anchorCtr="0">
            <a:spAutoFit/>
          </a:bodyPr>
          <a:lstStyle/>
          <a:p>
            <a:pPr marL="228600" lvl="0" indent="-196850" algn="l" rtl="0">
              <a:lnSpc>
                <a:spcPct val="115000"/>
              </a:lnSpc>
              <a:spcBef>
                <a:spcPts val="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Shift from number of deals to long-term value</a:t>
            </a:r>
            <a:endParaRPr sz="1300">
              <a:solidFill>
                <a:schemeClr val="dk1"/>
              </a:solidFill>
              <a:latin typeface="Merriweather"/>
              <a:ea typeface="Merriweather"/>
              <a:cs typeface="Merriweather"/>
              <a:sym typeface="Merriweather"/>
            </a:endParaRPr>
          </a:p>
          <a:p>
            <a:pPr marL="228600" lvl="0" indent="-196850" algn="l" rtl="0">
              <a:lnSpc>
                <a:spcPct val="115000"/>
              </a:lnSpc>
              <a:spcBef>
                <a:spcPts val="50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Prioritizing OEMs with broad, enterprise impact</a:t>
            </a:r>
            <a:endParaRPr sz="1300">
              <a:solidFill>
                <a:schemeClr val="dk1"/>
              </a:solidFill>
              <a:latin typeface="Merriweather"/>
              <a:ea typeface="Merriweather"/>
              <a:cs typeface="Merriweather"/>
              <a:sym typeface="Merriweather"/>
            </a:endParaRPr>
          </a:p>
          <a:p>
            <a:pPr marL="228600" lvl="0" indent="-196850" algn="l" rtl="0">
              <a:lnSpc>
                <a:spcPct val="115000"/>
              </a:lnSpc>
              <a:spcBef>
                <a:spcPts val="50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Identifying targets through usage + spend data</a:t>
            </a:r>
            <a:endParaRPr sz="1300">
              <a:solidFill>
                <a:schemeClr val="dk1"/>
              </a:solidFill>
              <a:latin typeface="Merriweather"/>
              <a:ea typeface="Merriweather"/>
              <a:cs typeface="Merriweather"/>
              <a:sym typeface="Merriweather"/>
            </a:endParaRPr>
          </a:p>
          <a:p>
            <a:pPr marL="228600" lvl="0" indent="-196850" algn="l" rtl="0">
              <a:lnSpc>
                <a:spcPct val="115000"/>
              </a:lnSpc>
              <a:spcBef>
                <a:spcPts val="500"/>
              </a:spcBef>
              <a:spcAft>
                <a:spcPts val="500"/>
              </a:spcAft>
              <a:buClr>
                <a:schemeClr val="dk1"/>
              </a:buClr>
              <a:buSzPts val="1300"/>
              <a:buFont typeface="Merriweather"/>
              <a:buChar char="●"/>
            </a:pPr>
            <a:r>
              <a:rPr lang="en" sz="1300">
                <a:solidFill>
                  <a:schemeClr val="dk1"/>
                </a:solidFill>
                <a:latin typeface="Merriweather"/>
                <a:ea typeface="Merriweather"/>
                <a:cs typeface="Merriweather"/>
                <a:sym typeface="Merriweather"/>
              </a:rPr>
              <a:t>Direct contracts increase accountability and standardization</a:t>
            </a:r>
            <a:endParaRPr sz="1300">
              <a:solidFill>
                <a:schemeClr val="dk1"/>
              </a:solidFill>
              <a:latin typeface="Merriweather"/>
              <a:ea typeface="Merriweather"/>
              <a:cs typeface="Merriweather"/>
              <a:sym typeface="Merriweather"/>
            </a:endParaRPr>
          </a:p>
        </p:txBody>
      </p:sp>
      <p:sp>
        <p:nvSpPr>
          <p:cNvPr id="351" name="Google Shape;351;p30"/>
          <p:cNvSpPr txBox="1"/>
          <p:nvPr/>
        </p:nvSpPr>
        <p:spPr>
          <a:xfrm>
            <a:off x="5985838" y="1383031"/>
            <a:ext cx="2845200" cy="261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600"/>
              <a:buFont typeface="Arial"/>
              <a:buNone/>
            </a:pPr>
            <a:r>
              <a:rPr lang="en" sz="1700" b="1">
                <a:latin typeface="Merriweather"/>
                <a:ea typeface="Merriweather"/>
                <a:cs typeface="Merriweather"/>
                <a:sym typeface="Merriweather"/>
              </a:rPr>
              <a:t>Scaled Durable Outcomes</a:t>
            </a:r>
            <a:endParaRPr sz="1700">
              <a:latin typeface="Merriweather"/>
              <a:ea typeface="Merriweather"/>
              <a:cs typeface="Merriweather"/>
              <a:sym typeface="Merriweather"/>
            </a:endParaRPr>
          </a:p>
        </p:txBody>
      </p:sp>
      <p:sp>
        <p:nvSpPr>
          <p:cNvPr id="350" name="Google Shape;350;p30"/>
          <p:cNvSpPr txBox="1"/>
          <p:nvPr/>
        </p:nvSpPr>
        <p:spPr>
          <a:xfrm>
            <a:off x="6035113" y="1788856"/>
            <a:ext cx="2710500" cy="2169300"/>
          </a:xfrm>
          <a:prstGeom prst="rect">
            <a:avLst/>
          </a:prstGeom>
          <a:noFill/>
          <a:ln>
            <a:noFill/>
          </a:ln>
        </p:spPr>
        <p:txBody>
          <a:bodyPr spcFirstLastPara="1" wrap="square" lIns="0" tIns="0" rIns="0" bIns="0" anchor="t" anchorCtr="0">
            <a:spAutoFit/>
          </a:bodyPr>
          <a:lstStyle/>
          <a:p>
            <a:pPr marL="228600" marR="0" lvl="0" indent="-196850" algn="l" rtl="0">
              <a:lnSpc>
                <a:spcPct val="115000"/>
              </a:lnSpc>
              <a:spcBef>
                <a:spcPts val="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Moving away from limited-time discounts as a primary driver</a:t>
            </a:r>
            <a:endParaRPr sz="1300">
              <a:solidFill>
                <a:schemeClr val="dk1"/>
              </a:solidFill>
              <a:latin typeface="Merriweather"/>
              <a:ea typeface="Merriweather"/>
              <a:cs typeface="Merriweather"/>
              <a:sym typeface="Merriweather"/>
            </a:endParaRPr>
          </a:p>
          <a:p>
            <a:pPr marL="228600" marR="0" lvl="0" indent="-196850" algn="l" rtl="0">
              <a:lnSpc>
                <a:spcPct val="115000"/>
              </a:lnSpc>
              <a:spcBef>
                <a:spcPts val="500"/>
              </a:spcBef>
              <a:spcAft>
                <a:spcPts val="0"/>
              </a:spcAft>
              <a:buClr>
                <a:schemeClr val="dk1"/>
              </a:buClr>
              <a:buSzPts val="1300"/>
              <a:buFont typeface="Merriweather"/>
              <a:buChar char="●"/>
            </a:pPr>
            <a:r>
              <a:rPr lang="en" sz="1300">
                <a:solidFill>
                  <a:schemeClr val="dk1"/>
                </a:solidFill>
                <a:latin typeface="Merriweather"/>
                <a:ea typeface="Merriweather"/>
                <a:cs typeface="Merriweather"/>
                <a:sym typeface="Merriweather"/>
              </a:rPr>
              <a:t>Savings to come from structural efficiency and consolidated demand</a:t>
            </a:r>
            <a:endParaRPr sz="1300">
              <a:solidFill>
                <a:schemeClr val="dk1"/>
              </a:solidFill>
              <a:latin typeface="Merriweather"/>
              <a:ea typeface="Merriweather"/>
              <a:cs typeface="Merriweather"/>
              <a:sym typeface="Merriweather"/>
            </a:endParaRPr>
          </a:p>
          <a:p>
            <a:pPr marL="228600" marR="0" lvl="0" indent="-196850" algn="l" rtl="0">
              <a:lnSpc>
                <a:spcPct val="115000"/>
              </a:lnSpc>
              <a:spcBef>
                <a:spcPts val="500"/>
              </a:spcBef>
              <a:spcAft>
                <a:spcPts val="500"/>
              </a:spcAft>
              <a:buClr>
                <a:schemeClr val="dk1"/>
              </a:buClr>
              <a:buSzPts val="1300"/>
              <a:buFont typeface="Merriweather"/>
              <a:buChar char="●"/>
            </a:pPr>
            <a:r>
              <a:rPr lang="en" sz="1300">
                <a:solidFill>
                  <a:schemeClr val="dk1"/>
                </a:solidFill>
                <a:latin typeface="Merriweather"/>
                <a:ea typeface="Merriweather"/>
                <a:cs typeface="Merriweather"/>
                <a:sym typeface="Merriweather"/>
              </a:rPr>
              <a:t>Working with OMB on mandatory-use policies to scale adoption</a:t>
            </a:r>
            <a:endParaRPr sz="1300">
              <a:solidFill>
                <a:schemeClr val="dk1"/>
              </a:solidFill>
              <a:latin typeface="Merriweather"/>
              <a:ea typeface="Merriweather"/>
              <a:cs typeface="Merriweather"/>
              <a:sym typeface="Merriweather"/>
            </a:endParaRPr>
          </a:p>
        </p:txBody>
      </p:sp>
      <p:sp>
        <p:nvSpPr>
          <p:cNvPr id="352" name="Google Shape;352;p30"/>
          <p:cNvSpPr txBox="1"/>
          <p:nvPr/>
        </p:nvSpPr>
        <p:spPr>
          <a:xfrm>
            <a:off x="291450" y="4204884"/>
            <a:ext cx="8561100" cy="364500"/>
          </a:xfrm>
          <a:prstGeom prst="rect">
            <a:avLst/>
          </a:prstGeom>
          <a:noFill/>
          <a:ln>
            <a:noFill/>
          </a:ln>
        </p:spPr>
        <p:txBody>
          <a:bodyPr spcFirstLastPara="1" wrap="square" lIns="45725" tIns="45725" rIns="45725" bIns="45725" anchor="t" anchorCtr="0">
            <a:noAutofit/>
          </a:bodyPr>
          <a:lstStyle/>
          <a:p>
            <a:pPr marL="0" lvl="0" indent="0" algn="ctr" rtl="0">
              <a:lnSpc>
                <a:spcPct val="115000"/>
              </a:lnSpc>
              <a:spcBef>
                <a:spcPts val="0"/>
              </a:spcBef>
              <a:spcAft>
                <a:spcPts val="0"/>
              </a:spcAft>
              <a:buNone/>
            </a:pPr>
            <a:r>
              <a:rPr lang="en" b="1">
                <a:solidFill>
                  <a:srgbClr val="003C71"/>
                </a:solidFill>
                <a:latin typeface="Merriweather"/>
                <a:ea typeface="Merriweather"/>
                <a:cs typeface="Merriweather"/>
                <a:sym typeface="Merriweather"/>
              </a:rPr>
              <a:t>Long-term value, simplified acquisition, stronger buying posture</a:t>
            </a:r>
            <a:endParaRPr b="1">
              <a:solidFill>
                <a:srgbClr val="003C71"/>
              </a:solidFill>
              <a:latin typeface="Merriweather"/>
              <a:ea typeface="Merriweather"/>
              <a:cs typeface="Merriweather"/>
              <a:sym typeface="Merriweather"/>
            </a:endParaRPr>
          </a:p>
          <a:p>
            <a:pPr marL="0" lvl="0" indent="0" algn="l" rtl="0">
              <a:spcBef>
                <a:spcPts val="500"/>
              </a:spcBef>
              <a:spcAft>
                <a:spcPts val="0"/>
              </a:spcAft>
              <a:buNone/>
            </a:pPr>
            <a:endParaRPr sz="1500">
              <a:solidFill>
                <a:schemeClr val="dk1"/>
              </a:solidFill>
              <a:latin typeface="Merriweather"/>
              <a:ea typeface="Merriweather"/>
              <a:cs typeface="Merriweather"/>
              <a:sym typeface="Merriweather"/>
            </a:endParaRPr>
          </a:p>
        </p:txBody>
      </p:sp>
      <p:sp>
        <p:nvSpPr>
          <p:cNvPr id="354" name="Google Shape;354;p30"/>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90"/>
              <a:buFont typeface="Arial"/>
              <a:buNone/>
            </a:pPr>
            <a:r>
              <a:rPr lang="en" dirty="0"/>
              <a:t>What’s Next?</a:t>
            </a:r>
            <a:endParaRPr sz="3000" dirty="0">
              <a:latin typeface="Catamaran"/>
              <a:ea typeface="Catamaran"/>
              <a:cs typeface="Catamaran"/>
              <a:sym typeface="Catamaran"/>
            </a:endParaRPr>
          </a:p>
        </p:txBody>
      </p:sp>
      <p:sp>
        <p:nvSpPr>
          <p:cNvPr id="364" name="Google Shape;364;p31"/>
          <p:cNvSpPr txBox="1">
            <a:spLocks noGrp="1"/>
          </p:cNvSpPr>
          <p:nvPr>
            <p:ph type="body" idx="1"/>
          </p:nvPr>
        </p:nvSpPr>
        <p:spPr>
          <a:xfrm>
            <a:off x="311700" y="1152475"/>
            <a:ext cx="5034000" cy="3416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a:solidFill>
                  <a:srgbClr val="000000"/>
                </a:solidFill>
              </a:rPr>
              <a:t>RESOURCES</a:t>
            </a:r>
            <a:r>
              <a:rPr lang="en" sz="2000">
                <a:solidFill>
                  <a:srgbClr val="000000"/>
                </a:solidFill>
              </a:rPr>
              <a:t> </a:t>
            </a:r>
            <a:endParaRPr sz="2000">
              <a:solidFill>
                <a:srgbClr val="000000"/>
              </a:solidFill>
            </a:endParaRPr>
          </a:p>
          <a:p>
            <a:pPr marL="342900" lvl="0" indent="-241300" algn="l" rtl="0">
              <a:lnSpc>
                <a:spcPct val="115000"/>
              </a:lnSpc>
              <a:spcBef>
                <a:spcPts val="1000"/>
              </a:spcBef>
              <a:spcAft>
                <a:spcPts val="0"/>
              </a:spcAft>
              <a:buClr>
                <a:srgbClr val="000000"/>
              </a:buClr>
              <a:buSzPts val="2000"/>
              <a:buChar char="●"/>
            </a:pPr>
            <a:r>
              <a:rPr lang="en" sz="2000">
                <a:solidFill>
                  <a:srgbClr val="000000"/>
                </a:solidFill>
              </a:rPr>
              <a:t>For updates and more information visit: </a:t>
            </a:r>
            <a:r>
              <a:rPr lang="en" sz="2000" u="sng">
                <a:solidFill>
                  <a:schemeClr val="hlink"/>
                </a:solidFill>
                <a:hlinkClick r:id="rId4"/>
              </a:rPr>
              <a:t>https://itvmo.gsa.gov/onegov/</a:t>
            </a:r>
            <a:endParaRPr sz="2000"/>
          </a:p>
          <a:p>
            <a:pPr marL="342900" lvl="0" indent="-241300" algn="l" rtl="0">
              <a:lnSpc>
                <a:spcPct val="115000"/>
              </a:lnSpc>
              <a:spcBef>
                <a:spcPts val="1000"/>
              </a:spcBef>
              <a:spcAft>
                <a:spcPts val="0"/>
              </a:spcAft>
              <a:buClr>
                <a:srgbClr val="000000"/>
              </a:buClr>
              <a:buSzPts val="2000"/>
              <a:buChar char="●"/>
            </a:pPr>
            <a:r>
              <a:rPr lang="en" sz="2000" u="sng">
                <a:solidFill>
                  <a:schemeClr val="hlink"/>
                </a:solidFill>
                <a:hlinkClick r:id="rId5"/>
              </a:rPr>
              <a:t>Current Agreements </a:t>
            </a:r>
            <a:endParaRPr sz="2000">
              <a:solidFill>
                <a:schemeClr val="accent4"/>
              </a:solidFill>
            </a:endParaRPr>
          </a:p>
          <a:p>
            <a:pPr marL="342900" lvl="0" indent="-241300" algn="l" rtl="0">
              <a:lnSpc>
                <a:spcPct val="115000"/>
              </a:lnSpc>
              <a:spcBef>
                <a:spcPts val="1000"/>
              </a:spcBef>
              <a:spcAft>
                <a:spcPts val="0"/>
              </a:spcAft>
              <a:buClr>
                <a:srgbClr val="000000"/>
              </a:buClr>
              <a:buSzPts val="2000"/>
              <a:buChar char="●"/>
            </a:pPr>
            <a:r>
              <a:rPr lang="en" sz="2000">
                <a:solidFill>
                  <a:srgbClr val="262626"/>
                </a:solidFill>
              </a:rPr>
              <a:t>General Inquiries: </a:t>
            </a:r>
            <a:r>
              <a:rPr lang="en" sz="2000" u="sng">
                <a:solidFill>
                  <a:schemeClr val="hlink"/>
                </a:solidFill>
                <a:hlinkClick r:id="rId6"/>
              </a:rPr>
              <a:t>itvmo@gsa.gov</a:t>
            </a:r>
            <a:r>
              <a:rPr lang="en" sz="2000"/>
              <a:t> </a:t>
            </a:r>
            <a:endParaRPr sz="2000"/>
          </a:p>
          <a:p>
            <a:pPr marL="342900" lvl="0" indent="-241300" algn="l" rtl="0">
              <a:lnSpc>
                <a:spcPct val="115000"/>
              </a:lnSpc>
              <a:spcBef>
                <a:spcPts val="1000"/>
              </a:spcBef>
              <a:spcAft>
                <a:spcPts val="1000"/>
              </a:spcAft>
              <a:buClr>
                <a:srgbClr val="000000"/>
              </a:buClr>
              <a:buSzPts val="2000"/>
              <a:buChar char="●"/>
            </a:pPr>
            <a:r>
              <a:rPr lang="en" sz="2000">
                <a:solidFill>
                  <a:srgbClr val="262626"/>
                </a:solidFill>
              </a:rPr>
              <a:t>Deal Specific Questions: </a:t>
            </a:r>
            <a:r>
              <a:rPr lang="en" sz="2000" u="sng">
                <a:solidFill>
                  <a:schemeClr val="hlink"/>
                </a:solidFill>
                <a:hlinkClick r:id="rId7"/>
              </a:rPr>
              <a:t>cloudinfo@gsa.gov</a:t>
            </a:r>
            <a:endParaRPr sz="2000"/>
          </a:p>
        </p:txBody>
      </p:sp>
      <p:sp>
        <p:nvSpPr>
          <p:cNvPr id="362" name="Google Shape;362;p31"/>
          <p:cNvSpPr txBox="1"/>
          <p:nvPr/>
        </p:nvSpPr>
        <p:spPr>
          <a:xfrm>
            <a:off x="5345675" y="724250"/>
            <a:ext cx="3597900" cy="306600"/>
          </a:xfrm>
          <a:prstGeom prst="rect">
            <a:avLst/>
          </a:prstGeom>
          <a:noFill/>
          <a:ln w="9525" cap="flat" cmpd="sng">
            <a:solidFill>
              <a:srgbClr val="0B1B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latin typeface="Merriweather"/>
                <a:ea typeface="Merriweather"/>
                <a:cs typeface="Merriweather"/>
                <a:sym typeface="Merriweather"/>
              </a:rPr>
              <a:t>UPCOMING INFORMATION SESSIONS</a:t>
            </a:r>
            <a:endParaRPr sz="1300" b="1">
              <a:latin typeface="Merriweather"/>
              <a:ea typeface="Merriweather"/>
              <a:cs typeface="Merriweather"/>
              <a:sym typeface="Merriweather"/>
            </a:endParaRPr>
          </a:p>
        </p:txBody>
      </p:sp>
      <p:sp>
        <p:nvSpPr>
          <p:cNvPr id="361" name="Google Shape;361;p31"/>
          <p:cNvSpPr txBox="1">
            <a:spLocks noGrp="1"/>
          </p:cNvSpPr>
          <p:nvPr>
            <p:ph type="body" idx="1"/>
          </p:nvPr>
        </p:nvSpPr>
        <p:spPr>
          <a:xfrm>
            <a:off x="5345675" y="1073250"/>
            <a:ext cx="3615600" cy="3362400"/>
          </a:xfrm>
          <a:prstGeom prst="rect">
            <a:avLst/>
          </a:prstGeom>
          <a:solidFill>
            <a:srgbClr val="062349"/>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000"/>
              <a:buFont typeface="Public Sans"/>
              <a:buNone/>
            </a:pPr>
            <a:r>
              <a:rPr lang="en" sz="1700" b="1" dirty="0">
                <a:solidFill>
                  <a:schemeClr val="bg1"/>
                </a:solidFill>
                <a:sym typeface="Merriweather"/>
              </a:rPr>
              <a:t>Educational Webinars</a:t>
            </a:r>
            <a:endParaRPr sz="1300" b="1" dirty="0">
              <a:solidFill>
                <a:schemeClr val="bg1"/>
              </a:solidFill>
              <a:sym typeface="Merriweather"/>
            </a:endParaRPr>
          </a:p>
          <a:p>
            <a:pPr marL="0" lvl="0" indent="0" algn="l" rtl="0">
              <a:spcBef>
                <a:spcPts val="0"/>
              </a:spcBef>
              <a:spcAft>
                <a:spcPts val="0"/>
              </a:spcAft>
              <a:buClr>
                <a:schemeClr val="dk1"/>
              </a:buClr>
              <a:buSzPts val="2000"/>
              <a:buFont typeface="Public Sans"/>
              <a:buNone/>
            </a:pPr>
            <a:r>
              <a:rPr lang="en" sz="1300" b="1" u="sng" dirty="0">
                <a:solidFill>
                  <a:srgbClr val="49C6FF"/>
                </a:solidFill>
                <a:sym typeface="Merriweather"/>
                <a:hlinkClick r:id="rId8">
                  <a:extLst>
                    <a:ext uri="{A12FA001-AC4F-418D-AE19-62706E023703}">
                      <ahyp:hlinkClr xmlns:ahyp="http://schemas.microsoft.com/office/drawing/2018/hyperlinkcolor" val="tx"/>
                    </a:ext>
                  </a:extLst>
                </a:hlinkClick>
              </a:rPr>
              <a:t>gsa.gov/events</a:t>
            </a:r>
            <a:endParaRPr sz="1300" b="1" dirty="0">
              <a:solidFill>
                <a:srgbClr val="49C6FF"/>
              </a:solidFill>
              <a:sym typeface="Merriweather"/>
            </a:endParaRPr>
          </a:p>
          <a:p>
            <a:pPr marL="0" lvl="0" indent="0" algn="l" rtl="0">
              <a:spcBef>
                <a:spcPts val="0"/>
              </a:spcBef>
              <a:spcAft>
                <a:spcPts val="0"/>
              </a:spcAft>
              <a:buClr>
                <a:schemeClr val="dk1"/>
              </a:buClr>
              <a:buSzPts val="2000"/>
              <a:buFont typeface="Public Sans"/>
              <a:buNone/>
            </a:pPr>
            <a:endParaRPr sz="1300" b="1" dirty="0">
              <a:solidFill>
                <a:srgbClr val="49C6FF"/>
              </a:solidFill>
              <a:sym typeface="Merriweather"/>
            </a:endParaRPr>
          </a:p>
          <a:p>
            <a:pPr marL="0" lvl="0" indent="0" algn="l" rtl="0">
              <a:spcBef>
                <a:spcPts val="0"/>
              </a:spcBef>
              <a:spcAft>
                <a:spcPts val="0"/>
              </a:spcAft>
              <a:buClr>
                <a:schemeClr val="dk1"/>
              </a:buClr>
              <a:buSzPts val="2000"/>
              <a:buFont typeface="Public Sans"/>
              <a:buNone/>
            </a:pPr>
            <a:r>
              <a:rPr lang="en" sz="1700" b="1" dirty="0">
                <a:solidFill>
                  <a:schemeClr val="bg1"/>
                </a:solidFill>
                <a:sym typeface="Merriweather"/>
              </a:rPr>
              <a:t>Agency Office Hours</a:t>
            </a:r>
            <a:endParaRPr sz="1700" b="1" dirty="0">
              <a:solidFill>
                <a:schemeClr val="bg1"/>
              </a:solidFill>
              <a:sym typeface="Merriweather"/>
            </a:endParaRPr>
          </a:p>
          <a:p>
            <a:pPr marL="0" lvl="0" indent="0" algn="l" rtl="0">
              <a:spcBef>
                <a:spcPts val="0"/>
              </a:spcBef>
              <a:spcAft>
                <a:spcPts val="0"/>
              </a:spcAft>
              <a:buClr>
                <a:schemeClr val="dk1"/>
              </a:buClr>
              <a:buSzPts val="2000"/>
              <a:buFont typeface="Public Sans"/>
              <a:buNone/>
            </a:pPr>
            <a:r>
              <a:rPr lang="en" sz="1300" b="1" u="sng" dirty="0">
                <a:solidFill>
                  <a:srgbClr val="49C6FF"/>
                </a:solidFill>
                <a:sym typeface="Merriweather"/>
                <a:hlinkClick r:id="rId9">
                  <a:extLst>
                    <a:ext uri="{A12FA001-AC4F-418D-AE19-62706E023703}">
                      <ahyp:hlinkClr xmlns:ahyp="http://schemas.microsoft.com/office/drawing/2018/hyperlinkcolor" val="tx"/>
                    </a:ext>
                  </a:extLst>
                </a:hlinkClick>
              </a:rPr>
              <a:t>Sign Up</a:t>
            </a:r>
            <a:endParaRPr sz="1700" b="1" dirty="0">
              <a:solidFill>
                <a:srgbClr val="49C6FF"/>
              </a:solidFill>
              <a:sym typeface="Merriweather"/>
            </a:endParaRPr>
          </a:p>
          <a:p>
            <a:pPr marL="0" lvl="0" indent="0" algn="l" rtl="0">
              <a:lnSpc>
                <a:spcPct val="100000"/>
              </a:lnSpc>
              <a:spcBef>
                <a:spcPts val="0"/>
              </a:spcBef>
              <a:spcAft>
                <a:spcPts val="0"/>
              </a:spcAft>
              <a:buClr>
                <a:schemeClr val="dk1"/>
              </a:buClr>
              <a:buSzPts val="1100"/>
              <a:buFont typeface="Arial"/>
              <a:buNone/>
            </a:pPr>
            <a:endParaRPr sz="1700" b="1" dirty="0">
              <a:solidFill>
                <a:srgbClr val="49C6FF"/>
              </a:solidFill>
              <a:sym typeface="Merriweather"/>
            </a:endParaRPr>
          </a:p>
          <a:p>
            <a:pPr marL="0" lvl="0" indent="0" algn="l" rtl="0">
              <a:spcBef>
                <a:spcPts val="0"/>
              </a:spcBef>
              <a:spcAft>
                <a:spcPts val="0"/>
              </a:spcAft>
              <a:buClr>
                <a:schemeClr val="dk1"/>
              </a:buClr>
              <a:buSzPts val="2000"/>
              <a:buFont typeface="Public Sans"/>
              <a:buNone/>
            </a:pPr>
            <a:r>
              <a:rPr lang="en" sz="1700" b="1" dirty="0">
                <a:solidFill>
                  <a:schemeClr val="bg1"/>
                </a:solidFill>
                <a:sym typeface="Merriweather"/>
              </a:rPr>
              <a:t>OEM LTO Webinars</a:t>
            </a:r>
            <a:endParaRPr sz="1700" b="1" dirty="0">
              <a:solidFill>
                <a:schemeClr val="bg1"/>
              </a:solidFill>
              <a:sym typeface="Merriweather"/>
            </a:endParaRPr>
          </a:p>
          <a:p>
            <a:pPr marL="0" lvl="0" indent="0" algn="l" rtl="0">
              <a:spcBef>
                <a:spcPts val="0"/>
              </a:spcBef>
              <a:spcAft>
                <a:spcPts val="0"/>
              </a:spcAft>
              <a:buClr>
                <a:schemeClr val="dk1"/>
              </a:buClr>
              <a:buSzPts val="2000"/>
              <a:buFont typeface="Public Sans"/>
              <a:buNone/>
            </a:pPr>
            <a:r>
              <a:rPr lang="en" sz="1300" b="1" u="sng" dirty="0">
                <a:solidFill>
                  <a:srgbClr val="49C6FF"/>
                </a:solidFill>
                <a:sym typeface="Merriweather"/>
                <a:hlinkClick r:id="rId10">
                  <a:extLst>
                    <a:ext uri="{A12FA001-AC4F-418D-AE19-62706E023703}">
                      <ahyp:hlinkClr xmlns:ahyp="http://schemas.microsoft.com/office/drawing/2018/hyperlinkcolor" val="tx"/>
                    </a:ext>
                  </a:extLst>
                </a:hlinkClick>
              </a:rPr>
              <a:t>Register</a:t>
            </a:r>
            <a:endParaRPr sz="1700" b="1" dirty="0">
              <a:solidFill>
                <a:srgbClr val="49C6FF"/>
              </a:solidFill>
              <a:sym typeface="Merriweather"/>
            </a:endParaRPr>
          </a:p>
          <a:p>
            <a:pPr marL="0" lvl="0" indent="0" algn="l" rtl="0">
              <a:spcBef>
                <a:spcPts val="0"/>
              </a:spcBef>
              <a:spcAft>
                <a:spcPts val="0"/>
              </a:spcAft>
              <a:buClr>
                <a:schemeClr val="dk1"/>
              </a:buClr>
              <a:buSzPts val="2000"/>
              <a:buFont typeface="Public Sans"/>
              <a:buNone/>
            </a:pPr>
            <a:endParaRPr sz="1700" b="1" dirty="0">
              <a:solidFill>
                <a:srgbClr val="49C6FF"/>
              </a:solidFill>
              <a:sym typeface="Merriweather"/>
            </a:endParaRPr>
          </a:p>
          <a:p>
            <a:pPr marL="0" lvl="0" indent="0" algn="l" rtl="0">
              <a:spcBef>
                <a:spcPts val="0"/>
              </a:spcBef>
              <a:spcAft>
                <a:spcPts val="0"/>
              </a:spcAft>
              <a:buClr>
                <a:schemeClr val="dk1"/>
              </a:buClr>
              <a:buSzPts val="2000"/>
              <a:buFont typeface="Public Sans"/>
              <a:buNone/>
            </a:pPr>
            <a:r>
              <a:rPr lang="en" sz="1700" b="1" dirty="0">
                <a:solidFill>
                  <a:schemeClr val="bg1"/>
                </a:solidFill>
                <a:sym typeface="Merriweather"/>
              </a:rPr>
              <a:t>ITVMO Annual Summit</a:t>
            </a:r>
            <a:endParaRPr sz="1300" b="1" dirty="0">
              <a:solidFill>
                <a:schemeClr val="bg1"/>
              </a:solidFill>
              <a:sym typeface="Merriweather"/>
            </a:endParaRPr>
          </a:p>
          <a:p>
            <a:pPr marL="0" lvl="0" indent="0" algn="l" rtl="0">
              <a:spcBef>
                <a:spcPts val="0"/>
              </a:spcBef>
              <a:spcAft>
                <a:spcPts val="0"/>
              </a:spcAft>
              <a:buClr>
                <a:schemeClr val="dk1"/>
              </a:buClr>
              <a:buSzPts val="2000"/>
              <a:buFont typeface="Public Sans"/>
              <a:buNone/>
            </a:pPr>
            <a:r>
              <a:rPr lang="en" sz="1300" b="1" dirty="0">
                <a:solidFill>
                  <a:schemeClr val="bg1"/>
                </a:solidFill>
                <a:sym typeface="Merriweather"/>
              </a:rPr>
              <a:t>Wednesday May 6, 2026</a:t>
            </a:r>
            <a:endParaRPr sz="1300" b="1" dirty="0">
              <a:solidFill>
                <a:schemeClr val="bg1"/>
              </a:solidFill>
              <a:sym typeface="Merriweather"/>
            </a:endParaRPr>
          </a:p>
          <a:p>
            <a:pPr marL="0" lvl="0" indent="0" algn="l" rtl="0">
              <a:spcBef>
                <a:spcPts val="0"/>
              </a:spcBef>
              <a:spcAft>
                <a:spcPts val="0"/>
              </a:spcAft>
              <a:buClr>
                <a:schemeClr val="dk1"/>
              </a:buClr>
              <a:buSzPts val="2000"/>
              <a:buFont typeface="Public Sans"/>
              <a:buNone/>
            </a:pPr>
            <a:r>
              <a:rPr lang="en" sz="1300" b="1" u="sng" dirty="0">
                <a:solidFill>
                  <a:srgbClr val="49C6FF"/>
                </a:solidFill>
                <a:sym typeface="Merriweather"/>
                <a:hlinkClick r:id="rId11">
                  <a:extLst>
                    <a:ext uri="{A12FA001-AC4F-418D-AE19-62706E023703}">
                      <ahyp:hlinkClr xmlns:ahyp="http://schemas.microsoft.com/office/drawing/2018/hyperlinkcolor" val="tx"/>
                    </a:ext>
                  </a:extLst>
                </a:hlinkClick>
              </a:rPr>
              <a:t>Register</a:t>
            </a:r>
            <a:endParaRPr sz="1700" b="1" dirty="0">
              <a:solidFill>
                <a:srgbClr val="49C6FF"/>
              </a:solidFill>
              <a:latin typeface="Catamaran"/>
              <a:ea typeface="Catamaran"/>
              <a:cs typeface="Catamaran"/>
              <a:sym typeface="Catamaran"/>
            </a:endParaRPr>
          </a:p>
        </p:txBody>
      </p:sp>
      <p:sp>
        <p:nvSpPr>
          <p:cNvPr id="363" name="Google Shape;363;p31"/>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300">
                <a:solidFill>
                  <a:schemeClr val="tx1"/>
                </a:solidFill>
              </a:rPr>
              <a:t>14</a:t>
            </a:fld>
            <a:endParaRPr sz="1300">
              <a:solidFill>
                <a:schemeClr val="tx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2" name="Title 1">
            <a:extLst>
              <a:ext uri="{FF2B5EF4-FFF2-40B4-BE49-F238E27FC236}">
                <a16:creationId xmlns:a16="http://schemas.microsoft.com/office/drawing/2014/main" id="{C54E2CE3-D9CC-04CB-B754-A4FB31BB26E5}"/>
              </a:ext>
            </a:extLst>
          </p:cNvPr>
          <p:cNvSpPr>
            <a:spLocks noGrp="1"/>
          </p:cNvSpPr>
          <p:nvPr>
            <p:ph type="title" idx="4294967295"/>
          </p:nvPr>
        </p:nvSpPr>
        <p:spPr>
          <a:xfrm>
            <a:off x="628650" y="-993775"/>
            <a:ext cx="7886700" cy="993775"/>
          </a:xfrm>
          <a:prstGeom prst="rect">
            <a:avLst/>
          </a:prstGeom>
        </p:spPr>
        <p:txBody>
          <a:bodyPr anchor="b"/>
          <a:lstStyle/>
          <a:p>
            <a:r>
              <a:rPr lang="en-US" dirty="0"/>
              <a:t>Thank you Slide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Title 1">
            <a:extLst>
              <a:ext uri="{FF2B5EF4-FFF2-40B4-BE49-F238E27FC236}">
                <a16:creationId xmlns:a16="http://schemas.microsoft.com/office/drawing/2014/main" id="{CA864809-555D-718A-FFA8-DDFBECD72CD1}"/>
              </a:ext>
            </a:extLst>
          </p:cNvPr>
          <p:cNvSpPr>
            <a:spLocks noGrp="1"/>
          </p:cNvSpPr>
          <p:nvPr>
            <p:ph type="title" idx="4294967295"/>
          </p:nvPr>
        </p:nvSpPr>
        <p:spPr>
          <a:xfrm>
            <a:off x="628650" y="-993775"/>
            <a:ext cx="7886700" cy="993775"/>
          </a:xfrm>
          <a:prstGeom prst="rect">
            <a:avLst/>
          </a:prstGeom>
        </p:spPr>
        <p:txBody>
          <a:bodyPr anchor="b"/>
          <a:lstStyle/>
          <a:p>
            <a:r>
              <a:rPr lang="en-US" dirty="0"/>
              <a:t>Closing Slide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84625"/>
            <a:ext cx="6996000" cy="533100"/>
          </a:xfrm>
          <a:prstGeom prst="rect">
            <a:avLst/>
          </a:prstGeom>
          <a:noFill/>
          <a:ln>
            <a:noFill/>
          </a:ln>
        </p:spPr>
        <p:txBody>
          <a:bodyPr spcFirstLastPara="1" wrap="square" lIns="91425" tIns="91425" rIns="91425" bIns="91425" anchor="ctr" anchorCtr="0">
            <a:noAutofit/>
          </a:bodyPr>
          <a:lstStyle/>
          <a:p>
            <a:pPr lvl="0">
              <a:buSzPts val="990"/>
            </a:pPr>
            <a:r>
              <a:rPr lang="en" sz="1800" b="1" dirty="0">
                <a:solidFill>
                  <a:schemeClr val="dk1"/>
                </a:solidFill>
                <a:latin typeface="Merriweather"/>
                <a:ea typeface="Merriweather"/>
                <a:cs typeface="Merriweather"/>
                <a:sym typeface="Merriweather"/>
              </a:rPr>
              <a:t>Meet your Speakers</a:t>
            </a:r>
            <a:endParaRPr sz="1800" b="1" dirty="0">
              <a:latin typeface="Merriweather"/>
              <a:ea typeface="Merriweather"/>
              <a:cs typeface="Merriweather"/>
              <a:sym typeface="Merriweather"/>
            </a:endParaRPr>
          </a:p>
        </p:txBody>
      </p:sp>
      <p:pic>
        <p:nvPicPr>
          <p:cNvPr id="108" name="Google Shape;108;p19" descr="A headshot of Jeremy Wustner-Brown, a Branch Chief, smiling while dressed in a business suit."/>
          <p:cNvPicPr preferRelativeResize="0"/>
          <p:nvPr/>
        </p:nvPicPr>
        <p:blipFill rotWithShape="1">
          <a:blip r:embed="rId4">
            <a:alphaModFix/>
          </a:blip>
          <a:srcRect l="5580" t="3460" b="31995"/>
          <a:stretch/>
        </p:blipFill>
        <p:spPr>
          <a:xfrm>
            <a:off x="1857268" y="1419582"/>
            <a:ext cx="1705500" cy="1749300"/>
          </a:xfrm>
          <a:prstGeom prst="ellipse">
            <a:avLst/>
          </a:prstGeom>
          <a:noFill/>
          <a:ln>
            <a:noFill/>
          </a:ln>
        </p:spPr>
      </p:pic>
      <p:sp>
        <p:nvSpPr>
          <p:cNvPr id="106" name="Google Shape;106;p19"/>
          <p:cNvSpPr txBox="1"/>
          <p:nvPr/>
        </p:nvSpPr>
        <p:spPr>
          <a:xfrm>
            <a:off x="1311192" y="3318573"/>
            <a:ext cx="2666100" cy="345900"/>
          </a:xfrm>
          <a:prstGeom prst="rect">
            <a:avLst/>
          </a:prstGeom>
          <a:noFill/>
          <a:ln>
            <a:noFill/>
          </a:ln>
        </p:spPr>
        <p:txBody>
          <a:bodyPr spcFirstLastPara="1" wrap="square" lIns="69900" tIns="34950" rIns="69900" bIns="34950" anchor="b" anchorCtr="0">
            <a:noAutofit/>
          </a:bodyPr>
          <a:lstStyle/>
          <a:p>
            <a:pPr marL="0" lvl="0" indent="0" algn="ctr" rtl="0">
              <a:lnSpc>
                <a:spcPct val="90000"/>
              </a:lnSpc>
              <a:spcBef>
                <a:spcPts val="0"/>
              </a:spcBef>
              <a:spcAft>
                <a:spcPts val="0"/>
              </a:spcAft>
              <a:buNone/>
            </a:pPr>
            <a:r>
              <a:rPr lang="en" sz="1606" b="1">
                <a:solidFill>
                  <a:schemeClr val="dk1"/>
                </a:solidFill>
                <a:latin typeface="Merriweather"/>
                <a:ea typeface="Merriweather"/>
                <a:cs typeface="Merriweather"/>
                <a:sym typeface="Merriweather"/>
              </a:rPr>
              <a:t>Jeremy Wustner-Brown</a:t>
            </a:r>
            <a:endParaRPr sz="1606" b="1">
              <a:solidFill>
                <a:schemeClr val="dk1"/>
              </a:solidFill>
              <a:latin typeface="Merriweather"/>
              <a:ea typeface="Merriweather"/>
              <a:cs typeface="Merriweather"/>
              <a:sym typeface="Merriweather"/>
            </a:endParaRPr>
          </a:p>
        </p:txBody>
      </p:sp>
      <p:sp>
        <p:nvSpPr>
          <p:cNvPr id="107" name="Google Shape;107;p19"/>
          <p:cNvSpPr txBox="1"/>
          <p:nvPr/>
        </p:nvSpPr>
        <p:spPr>
          <a:xfrm>
            <a:off x="1126725" y="3603566"/>
            <a:ext cx="3034800" cy="1215000"/>
          </a:xfrm>
          <a:prstGeom prst="rect">
            <a:avLst/>
          </a:prstGeom>
          <a:noFill/>
          <a:ln>
            <a:noFill/>
          </a:ln>
        </p:spPr>
        <p:txBody>
          <a:bodyPr spcFirstLastPara="1" wrap="square" lIns="69900" tIns="34950" rIns="69900" bIns="34950" anchor="t" anchorCtr="0">
            <a:noAutofit/>
          </a:bodyPr>
          <a:lstStyle/>
          <a:p>
            <a:pPr marL="0" lvl="0" indent="0" algn="ctr" rtl="0">
              <a:lnSpc>
                <a:spcPct val="90000"/>
              </a:lnSpc>
              <a:spcBef>
                <a:spcPts val="0"/>
              </a:spcBef>
              <a:spcAft>
                <a:spcPts val="0"/>
              </a:spcAft>
              <a:buNone/>
            </a:pPr>
            <a:r>
              <a:rPr lang="en" sz="1300">
                <a:solidFill>
                  <a:schemeClr val="dk1"/>
                </a:solidFill>
                <a:latin typeface="Merriweather"/>
                <a:ea typeface="Merriweather"/>
                <a:cs typeface="Merriweather"/>
                <a:sym typeface="Merriweather"/>
              </a:rPr>
              <a:t>Branch Chief, </a:t>
            </a:r>
            <a:endParaRPr sz="1300">
              <a:solidFill>
                <a:schemeClr val="dk1"/>
              </a:solidFill>
              <a:latin typeface="Merriweather"/>
              <a:ea typeface="Merriweather"/>
              <a:cs typeface="Merriweather"/>
              <a:sym typeface="Merriweather"/>
            </a:endParaRPr>
          </a:p>
          <a:p>
            <a:pPr marL="0" lvl="0" indent="0" algn="ctr" rtl="0">
              <a:lnSpc>
                <a:spcPct val="90000"/>
              </a:lnSpc>
              <a:spcBef>
                <a:spcPts val="0"/>
              </a:spcBef>
              <a:spcAft>
                <a:spcPts val="0"/>
              </a:spcAft>
              <a:buNone/>
            </a:pPr>
            <a:r>
              <a:rPr lang="en" sz="1300">
                <a:solidFill>
                  <a:schemeClr val="dk1"/>
                </a:solidFill>
                <a:latin typeface="Merriweather"/>
                <a:ea typeface="Merriweather"/>
                <a:cs typeface="Merriweather"/>
                <a:sym typeface="Merriweather"/>
              </a:rPr>
              <a:t>Stakeholder Engagement</a:t>
            </a:r>
            <a:endParaRPr sz="1300">
              <a:solidFill>
                <a:schemeClr val="dk1"/>
              </a:solidFill>
              <a:latin typeface="Merriweather"/>
              <a:ea typeface="Merriweather"/>
              <a:cs typeface="Merriweather"/>
              <a:sym typeface="Merriweather"/>
            </a:endParaRPr>
          </a:p>
          <a:p>
            <a:pPr marL="0" lvl="0" indent="0" algn="ctr" rtl="0">
              <a:lnSpc>
                <a:spcPct val="90000"/>
              </a:lnSpc>
              <a:spcBef>
                <a:spcPts val="0"/>
              </a:spcBef>
              <a:spcAft>
                <a:spcPts val="0"/>
              </a:spcAft>
              <a:buNone/>
            </a:pPr>
            <a:r>
              <a:rPr lang="en" sz="1300" b="1">
                <a:solidFill>
                  <a:schemeClr val="dk1"/>
                </a:solidFill>
                <a:latin typeface="Merriweather"/>
                <a:ea typeface="Merriweather"/>
                <a:cs typeface="Merriweather"/>
                <a:sym typeface="Merriweather"/>
              </a:rPr>
              <a:t>Office of Information</a:t>
            </a:r>
            <a:endParaRPr sz="1300" b="1">
              <a:solidFill>
                <a:schemeClr val="dk1"/>
              </a:solidFill>
              <a:latin typeface="Merriweather"/>
              <a:ea typeface="Merriweather"/>
              <a:cs typeface="Merriweather"/>
              <a:sym typeface="Merriweather"/>
            </a:endParaRPr>
          </a:p>
          <a:p>
            <a:pPr marL="0" lvl="0" indent="0" algn="ctr" rtl="0">
              <a:lnSpc>
                <a:spcPct val="90000"/>
              </a:lnSpc>
              <a:spcBef>
                <a:spcPts val="0"/>
              </a:spcBef>
              <a:spcAft>
                <a:spcPts val="0"/>
              </a:spcAft>
              <a:buNone/>
            </a:pPr>
            <a:r>
              <a:rPr lang="en" sz="1300" b="1">
                <a:solidFill>
                  <a:schemeClr val="dk1"/>
                </a:solidFill>
                <a:latin typeface="Merriweather"/>
                <a:ea typeface="Merriweather"/>
                <a:cs typeface="Merriweather"/>
                <a:sym typeface="Merriweather"/>
              </a:rPr>
              <a:t>Technology Category</a:t>
            </a:r>
            <a:endParaRPr sz="1300" b="1">
              <a:solidFill>
                <a:schemeClr val="dk1"/>
              </a:solidFill>
              <a:latin typeface="Merriweather"/>
              <a:ea typeface="Merriweather"/>
              <a:cs typeface="Merriweather"/>
              <a:sym typeface="Merriweather"/>
            </a:endParaRPr>
          </a:p>
        </p:txBody>
      </p:sp>
      <p:pic>
        <p:nvPicPr>
          <p:cNvPr id="109" name="Google Shape;109;p19" descr="A headshot of Jaime Martinez, a Division Director of Acquisition, smiling while dressed in a business suit."/>
          <p:cNvPicPr preferRelativeResize="0"/>
          <p:nvPr/>
        </p:nvPicPr>
        <p:blipFill rotWithShape="1">
          <a:blip r:embed="rId5">
            <a:alphaModFix/>
          </a:blip>
          <a:srcRect l="-16050" r="-16050" b="6191"/>
          <a:stretch/>
        </p:blipFill>
        <p:spPr>
          <a:xfrm>
            <a:off x="5688575" y="1351750"/>
            <a:ext cx="1705500" cy="1749300"/>
          </a:xfrm>
          <a:prstGeom prst="ellipse">
            <a:avLst/>
          </a:prstGeom>
          <a:noFill/>
          <a:ln>
            <a:noFill/>
          </a:ln>
        </p:spPr>
      </p:pic>
      <p:sp>
        <p:nvSpPr>
          <p:cNvPr id="104" name="Google Shape;104;p19"/>
          <p:cNvSpPr txBox="1"/>
          <p:nvPr/>
        </p:nvSpPr>
        <p:spPr>
          <a:xfrm>
            <a:off x="5226050" y="3318575"/>
            <a:ext cx="2682300" cy="348000"/>
          </a:xfrm>
          <a:prstGeom prst="rect">
            <a:avLst/>
          </a:prstGeom>
          <a:noFill/>
          <a:ln>
            <a:noFill/>
          </a:ln>
        </p:spPr>
        <p:txBody>
          <a:bodyPr spcFirstLastPara="1" wrap="square" lIns="70350" tIns="35175" rIns="70350" bIns="35175" anchor="b" anchorCtr="0">
            <a:noAutofit/>
          </a:bodyPr>
          <a:lstStyle/>
          <a:p>
            <a:pPr marL="0" lvl="0" indent="0" algn="ctr" rtl="0">
              <a:lnSpc>
                <a:spcPct val="90000"/>
              </a:lnSpc>
              <a:spcBef>
                <a:spcPts val="0"/>
              </a:spcBef>
              <a:spcAft>
                <a:spcPts val="0"/>
              </a:spcAft>
              <a:buNone/>
            </a:pPr>
            <a:r>
              <a:rPr lang="en" sz="1616" b="1">
                <a:solidFill>
                  <a:schemeClr val="dk1"/>
                </a:solidFill>
                <a:latin typeface="Merriweather"/>
                <a:ea typeface="Merriweather"/>
                <a:cs typeface="Merriweather"/>
                <a:sym typeface="Merriweather"/>
              </a:rPr>
              <a:t>Jaime Martinez</a:t>
            </a:r>
            <a:endParaRPr sz="1616" b="1">
              <a:solidFill>
                <a:schemeClr val="dk1"/>
              </a:solidFill>
              <a:latin typeface="Merriweather"/>
              <a:ea typeface="Merriweather"/>
              <a:cs typeface="Merriweather"/>
              <a:sym typeface="Merriweather"/>
            </a:endParaRPr>
          </a:p>
        </p:txBody>
      </p:sp>
      <p:sp>
        <p:nvSpPr>
          <p:cNvPr id="105" name="Google Shape;105;p19"/>
          <p:cNvSpPr txBox="1"/>
          <p:nvPr/>
        </p:nvSpPr>
        <p:spPr>
          <a:xfrm>
            <a:off x="5040453" y="3605315"/>
            <a:ext cx="3053700" cy="1222200"/>
          </a:xfrm>
          <a:prstGeom prst="rect">
            <a:avLst/>
          </a:prstGeom>
          <a:noFill/>
          <a:ln>
            <a:noFill/>
          </a:ln>
        </p:spPr>
        <p:txBody>
          <a:bodyPr spcFirstLastPara="1" wrap="square" lIns="70350" tIns="35175" rIns="70350" bIns="35175" anchor="t" anchorCtr="0">
            <a:noAutofit/>
          </a:bodyPr>
          <a:lstStyle/>
          <a:p>
            <a:pPr marL="0" lvl="0" indent="0" algn="ctr" rtl="0">
              <a:lnSpc>
                <a:spcPct val="90000"/>
              </a:lnSpc>
              <a:spcBef>
                <a:spcPts val="0"/>
              </a:spcBef>
              <a:spcAft>
                <a:spcPts val="0"/>
              </a:spcAft>
              <a:buNone/>
            </a:pPr>
            <a:r>
              <a:rPr lang="en" sz="1308">
                <a:solidFill>
                  <a:schemeClr val="dk1"/>
                </a:solidFill>
                <a:latin typeface="Merriweather"/>
                <a:ea typeface="Merriweather"/>
                <a:cs typeface="Merriweather"/>
                <a:sym typeface="Merriweather"/>
              </a:rPr>
              <a:t>Division Director,</a:t>
            </a:r>
            <a:endParaRPr sz="1308">
              <a:solidFill>
                <a:schemeClr val="dk1"/>
              </a:solidFill>
              <a:latin typeface="Merriweather"/>
              <a:ea typeface="Merriweather"/>
              <a:cs typeface="Merriweather"/>
              <a:sym typeface="Merriweather"/>
            </a:endParaRPr>
          </a:p>
          <a:p>
            <a:pPr marL="0" lvl="0" indent="0" algn="ctr" rtl="0">
              <a:lnSpc>
                <a:spcPct val="90000"/>
              </a:lnSpc>
              <a:spcBef>
                <a:spcPts val="0"/>
              </a:spcBef>
              <a:spcAft>
                <a:spcPts val="0"/>
              </a:spcAft>
              <a:buNone/>
            </a:pPr>
            <a:r>
              <a:rPr lang="en" sz="1308">
                <a:solidFill>
                  <a:schemeClr val="dk1"/>
                </a:solidFill>
                <a:latin typeface="Merriweather"/>
                <a:ea typeface="Merriweather"/>
                <a:cs typeface="Merriweather"/>
                <a:sym typeface="Merriweather"/>
              </a:rPr>
              <a:t>Acquisition</a:t>
            </a:r>
            <a:endParaRPr sz="1308">
              <a:solidFill>
                <a:schemeClr val="dk1"/>
              </a:solidFill>
              <a:latin typeface="Merriweather"/>
              <a:ea typeface="Merriweather"/>
              <a:cs typeface="Merriweather"/>
              <a:sym typeface="Merriweather"/>
            </a:endParaRPr>
          </a:p>
          <a:p>
            <a:pPr marL="0" lvl="0" indent="0" algn="ctr" rtl="0">
              <a:lnSpc>
                <a:spcPct val="90000"/>
              </a:lnSpc>
              <a:spcBef>
                <a:spcPts val="0"/>
              </a:spcBef>
              <a:spcAft>
                <a:spcPts val="0"/>
              </a:spcAft>
              <a:buNone/>
            </a:pPr>
            <a:r>
              <a:rPr lang="en" sz="1308" b="1">
                <a:solidFill>
                  <a:schemeClr val="dk1"/>
                </a:solidFill>
                <a:latin typeface="Merriweather"/>
                <a:ea typeface="Merriweather"/>
                <a:cs typeface="Merriweather"/>
                <a:sym typeface="Merriweather"/>
              </a:rPr>
              <a:t>Office of Information</a:t>
            </a:r>
            <a:endParaRPr sz="1308" b="1">
              <a:solidFill>
                <a:schemeClr val="dk1"/>
              </a:solidFill>
              <a:latin typeface="Merriweather"/>
              <a:ea typeface="Merriweather"/>
              <a:cs typeface="Merriweather"/>
              <a:sym typeface="Merriweather"/>
            </a:endParaRPr>
          </a:p>
          <a:p>
            <a:pPr marL="0" lvl="0" indent="0" algn="ctr" rtl="0">
              <a:lnSpc>
                <a:spcPct val="90000"/>
              </a:lnSpc>
              <a:spcBef>
                <a:spcPts val="0"/>
              </a:spcBef>
              <a:spcAft>
                <a:spcPts val="0"/>
              </a:spcAft>
              <a:buNone/>
            </a:pPr>
            <a:r>
              <a:rPr lang="en" sz="1308" b="1">
                <a:solidFill>
                  <a:schemeClr val="dk1"/>
                </a:solidFill>
                <a:latin typeface="Merriweather"/>
                <a:ea typeface="Merriweather"/>
                <a:cs typeface="Merriweather"/>
                <a:sym typeface="Merriweather"/>
              </a:rPr>
              <a:t>Technology Category</a:t>
            </a:r>
            <a:endParaRPr sz="1308" b="1">
              <a:solidFill>
                <a:schemeClr val="dk1"/>
              </a:solidFill>
              <a:latin typeface="Merriweather"/>
              <a:ea typeface="Merriweather"/>
              <a:cs typeface="Merriweather"/>
              <a:sym typeface="Merriweather"/>
            </a:endParaRPr>
          </a:p>
        </p:txBody>
      </p:sp>
      <p:sp>
        <p:nvSpPr>
          <p:cNvPr id="103" name="Google Shape;103;p19"/>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300">
                <a:solidFill>
                  <a:schemeClr val="tx1"/>
                </a:solidFill>
              </a:rPr>
              <a:t>2</a:t>
            </a:fld>
            <a:endParaRPr sz="1300">
              <a:solidFill>
                <a:schemeClr val="tx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90"/>
              <a:buFont typeface="Arial"/>
              <a:buNone/>
            </a:pPr>
            <a:r>
              <a:rPr lang="en" dirty="0"/>
              <a:t>Agenda</a:t>
            </a:r>
            <a:endParaRPr sz="2520" dirty="0"/>
          </a:p>
        </p:txBody>
      </p:sp>
      <p:sp>
        <p:nvSpPr>
          <p:cNvPr id="117" name="Google Shape;117;p20"/>
          <p:cNvSpPr txBox="1"/>
          <p:nvPr/>
        </p:nvSpPr>
        <p:spPr>
          <a:xfrm>
            <a:off x="139800" y="1335850"/>
            <a:ext cx="8864400" cy="2593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Clr>
                <a:schemeClr val="dk1"/>
              </a:buClr>
              <a:buSzPts val="1800"/>
              <a:buFont typeface="Catamaran"/>
              <a:buChar char="●"/>
            </a:pPr>
            <a:r>
              <a:rPr lang="en" sz="1800" b="1">
                <a:solidFill>
                  <a:schemeClr val="dk1"/>
                </a:solidFill>
                <a:latin typeface="Merriweather"/>
                <a:ea typeface="Merriweather"/>
                <a:cs typeface="Merriweather"/>
                <a:sym typeface="Merriweather"/>
              </a:rPr>
              <a:t>Overview of OneGov - </a:t>
            </a:r>
            <a:r>
              <a:rPr lang="en" sz="1800">
                <a:solidFill>
                  <a:schemeClr val="dk1"/>
                </a:solidFill>
                <a:latin typeface="Merriweather"/>
                <a:ea typeface="Merriweather"/>
                <a:cs typeface="Merriweather"/>
                <a:sym typeface="Merriweather"/>
              </a:rPr>
              <a:t>What it is and why it matters</a:t>
            </a:r>
            <a:endParaRPr sz="1800">
              <a:solidFill>
                <a:schemeClr val="dk1"/>
              </a:solidFill>
              <a:latin typeface="Merriweather"/>
              <a:ea typeface="Merriweather"/>
              <a:cs typeface="Merriweather"/>
              <a:sym typeface="Merriweather"/>
            </a:endParaRPr>
          </a:p>
          <a:p>
            <a:pPr marL="457200" lvl="0" indent="-342900" algn="l" rtl="0">
              <a:lnSpc>
                <a:spcPct val="115000"/>
              </a:lnSpc>
              <a:spcBef>
                <a:spcPts val="1000"/>
              </a:spcBef>
              <a:spcAft>
                <a:spcPts val="0"/>
              </a:spcAft>
              <a:buClr>
                <a:schemeClr val="dk1"/>
              </a:buClr>
              <a:buSzPts val="1800"/>
              <a:buFont typeface="Catamaran"/>
              <a:buChar char="●"/>
            </a:pPr>
            <a:r>
              <a:rPr lang="en" sz="1800" b="1">
                <a:solidFill>
                  <a:schemeClr val="dk1"/>
                </a:solidFill>
                <a:latin typeface="Merriweather"/>
                <a:ea typeface="Merriweather"/>
                <a:cs typeface="Merriweather"/>
                <a:sym typeface="Merriweather"/>
              </a:rPr>
              <a:t>What We’re Seeing in Practice - </a:t>
            </a:r>
            <a:r>
              <a:rPr lang="en" sz="1800">
                <a:solidFill>
                  <a:schemeClr val="dk1"/>
                </a:solidFill>
                <a:latin typeface="Merriweather"/>
                <a:ea typeface="Merriweather"/>
                <a:cs typeface="Merriweather"/>
                <a:sym typeface="Merriweather"/>
              </a:rPr>
              <a:t>Agency examples and early outcomes</a:t>
            </a:r>
            <a:endParaRPr sz="1800">
              <a:solidFill>
                <a:schemeClr val="dk1"/>
              </a:solidFill>
              <a:latin typeface="Merriweather"/>
              <a:ea typeface="Merriweather"/>
              <a:cs typeface="Merriweather"/>
              <a:sym typeface="Merriweather"/>
            </a:endParaRPr>
          </a:p>
          <a:p>
            <a:pPr marL="457200" lvl="0" indent="-342900" algn="l" rtl="0">
              <a:lnSpc>
                <a:spcPct val="115000"/>
              </a:lnSpc>
              <a:spcBef>
                <a:spcPts val="1000"/>
              </a:spcBef>
              <a:spcAft>
                <a:spcPts val="0"/>
              </a:spcAft>
              <a:buClr>
                <a:schemeClr val="dk1"/>
              </a:buClr>
              <a:buSzPts val="1800"/>
              <a:buFont typeface="Catamaran"/>
              <a:buChar char="●"/>
            </a:pPr>
            <a:r>
              <a:rPr lang="en" sz="1800" b="1">
                <a:solidFill>
                  <a:schemeClr val="dk1"/>
                </a:solidFill>
                <a:latin typeface="Merriweather"/>
                <a:ea typeface="Merriweather"/>
                <a:cs typeface="Merriweather"/>
                <a:sym typeface="Merriweather"/>
              </a:rPr>
              <a:t>How It Works - </a:t>
            </a:r>
            <a:r>
              <a:rPr lang="en" sz="1800">
                <a:solidFill>
                  <a:schemeClr val="dk1"/>
                </a:solidFill>
                <a:latin typeface="Merriweather"/>
                <a:ea typeface="Merriweather"/>
                <a:cs typeface="Merriweather"/>
                <a:sym typeface="Merriweather"/>
              </a:rPr>
              <a:t>OEM engagement, prioritization, and MAS delivery</a:t>
            </a:r>
            <a:endParaRPr sz="1800">
              <a:solidFill>
                <a:schemeClr val="dk1"/>
              </a:solidFill>
              <a:latin typeface="Merriweather"/>
              <a:ea typeface="Merriweather"/>
              <a:cs typeface="Merriweather"/>
              <a:sym typeface="Merriweather"/>
            </a:endParaRPr>
          </a:p>
          <a:p>
            <a:pPr marL="457200" lvl="0" indent="-342900" algn="l" rtl="0">
              <a:lnSpc>
                <a:spcPct val="115000"/>
              </a:lnSpc>
              <a:spcBef>
                <a:spcPts val="1000"/>
              </a:spcBef>
              <a:spcAft>
                <a:spcPts val="0"/>
              </a:spcAft>
              <a:buClr>
                <a:schemeClr val="dk1"/>
              </a:buClr>
              <a:buSzPts val="1800"/>
              <a:buFont typeface="Catamaran"/>
              <a:buChar char="●"/>
            </a:pPr>
            <a:r>
              <a:rPr lang="en" sz="1800" b="1">
                <a:solidFill>
                  <a:schemeClr val="dk1"/>
                </a:solidFill>
                <a:latin typeface="Merriweather"/>
                <a:ea typeface="Merriweather"/>
                <a:cs typeface="Merriweather"/>
                <a:sym typeface="Merriweather"/>
              </a:rPr>
              <a:t>Results and Current Portfolio - </a:t>
            </a:r>
            <a:r>
              <a:rPr lang="en" sz="1800">
                <a:solidFill>
                  <a:schemeClr val="dk1"/>
                </a:solidFill>
                <a:latin typeface="Merriweather"/>
                <a:ea typeface="Merriweather"/>
                <a:cs typeface="Merriweather"/>
                <a:sym typeface="Merriweather"/>
              </a:rPr>
              <a:t>Savings, active agreements, and solution areas</a:t>
            </a:r>
            <a:endParaRPr sz="1800">
              <a:solidFill>
                <a:schemeClr val="dk1"/>
              </a:solidFill>
              <a:latin typeface="Merriweather"/>
              <a:ea typeface="Merriweather"/>
              <a:cs typeface="Merriweather"/>
              <a:sym typeface="Merriweather"/>
            </a:endParaRPr>
          </a:p>
          <a:p>
            <a:pPr marL="457200" lvl="0" indent="-342900" algn="l" rtl="0">
              <a:lnSpc>
                <a:spcPct val="115000"/>
              </a:lnSpc>
              <a:spcBef>
                <a:spcPts val="1200"/>
              </a:spcBef>
              <a:spcAft>
                <a:spcPts val="1000"/>
              </a:spcAft>
              <a:buClr>
                <a:schemeClr val="dk1"/>
              </a:buClr>
              <a:buSzPts val="1800"/>
              <a:buFont typeface="Catamaran"/>
              <a:buChar char="●"/>
            </a:pPr>
            <a:r>
              <a:rPr lang="en" sz="1800" b="1">
                <a:solidFill>
                  <a:schemeClr val="dk1"/>
                </a:solidFill>
                <a:latin typeface="Merriweather"/>
                <a:ea typeface="Merriweather"/>
                <a:cs typeface="Merriweather"/>
                <a:sym typeface="Merriweather"/>
              </a:rPr>
              <a:t>What’s Next - </a:t>
            </a:r>
            <a:r>
              <a:rPr lang="en" sz="1800">
                <a:solidFill>
                  <a:schemeClr val="dk1"/>
                </a:solidFill>
                <a:latin typeface="Merriweather"/>
                <a:ea typeface="Merriweather"/>
                <a:cs typeface="Merriweather"/>
                <a:sym typeface="Merriweather"/>
              </a:rPr>
              <a:t>Scaling the model and how to engage</a:t>
            </a:r>
            <a:endParaRPr sz="1800">
              <a:solidFill>
                <a:schemeClr val="dk1"/>
              </a:solidFill>
              <a:latin typeface="Merriweather"/>
              <a:ea typeface="Merriweather"/>
              <a:cs typeface="Merriweather"/>
              <a:sym typeface="Merriweather"/>
            </a:endParaRPr>
          </a:p>
        </p:txBody>
      </p:sp>
      <p:sp>
        <p:nvSpPr>
          <p:cNvPr id="116" name="Google Shape;116;p20"/>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49683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90"/>
              <a:buFont typeface="Arial"/>
              <a:buNone/>
            </a:pPr>
            <a:r>
              <a:rPr lang="en" sz="1800" b="1" dirty="0">
                <a:solidFill>
                  <a:schemeClr val="dk1"/>
                </a:solidFill>
                <a:latin typeface="Merriweather"/>
                <a:ea typeface="Merriweather"/>
                <a:cs typeface="Merriweather"/>
                <a:sym typeface="Merriweather"/>
              </a:rPr>
              <a:t>OneGov Overview</a:t>
            </a:r>
            <a:endParaRPr sz="1800" b="1" dirty="0">
              <a:solidFill>
                <a:schemeClr val="dk1"/>
              </a:solidFill>
              <a:latin typeface="Merriweather"/>
              <a:ea typeface="Merriweather"/>
              <a:cs typeface="Merriweather"/>
              <a:sym typeface="Merriweather"/>
            </a:endParaRPr>
          </a:p>
        </p:txBody>
      </p:sp>
      <p:sp>
        <p:nvSpPr>
          <p:cNvPr id="125" name="Google Shape;125;p21"/>
          <p:cNvSpPr/>
          <p:nvPr/>
        </p:nvSpPr>
        <p:spPr>
          <a:xfrm>
            <a:off x="321946" y="1017725"/>
            <a:ext cx="5127300" cy="1366800"/>
          </a:xfrm>
          <a:prstGeom prst="roundRect">
            <a:avLst>
              <a:gd name="adj" fmla="val 16667"/>
            </a:avLst>
          </a:prstGeom>
          <a:solidFill>
            <a:schemeClr val="lt2"/>
          </a:solidFill>
          <a:ln w="8100" cap="flat" cmpd="sng">
            <a:solidFill>
              <a:srgbClr val="EEEEEE"/>
            </a:solidFill>
            <a:prstDash val="solid"/>
            <a:round/>
            <a:headEnd type="none" w="sm" len="sm"/>
            <a:tailEnd type="none" w="sm" len="sm"/>
          </a:ln>
        </p:spPr>
        <p:txBody>
          <a:bodyPr spcFirstLastPara="1" wrap="square" lIns="77775" tIns="77775" rIns="77775" bIns="77775" anchor="ctr" anchorCtr="0">
            <a:noAutofit/>
          </a:bodyPr>
          <a:lstStyle/>
          <a:p>
            <a:pPr marL="0" lvl="0" indent="0" algn="l" rtl="0">
              <a:lnSpc>
                <a:spcPct val="115000"/>
              </a:lnSpc>
              <a:spcBef>
                <a:spcPts val="0"/>
              </a:spcBef>
              <a:spcAft>
                <a:spcPts val="0"/>
              </a:spcAft>
              <a:buNone/>
            </a:pPr>
            <a:r>
              <a:rPr lang="en" sz="1200">
                <a:solidFill>
                  <a:srgbClr val="262626"/>
                </a:solidFill>
                <a:latin typeface="Merriweather"/>
                <a:ea typeface="Merriweather"/>
                <a:cs typeface="Merriweather"/>
                <a:sym typeface="Merriweather"/>
              </a:rPr>
              <a:t>OneGov is GSA’s enterprise acquisition strategy focused on delivering greater value, security, and accountability for agencies.</a:t>
            </a:r>
            <a:endParaRPr sz="1200">
              <a:solidFill>
                <a:srgbClr val="262626"/>
              </a:solidFill>
              <a:latin typeface="Merriweather"/>
              <a:ea typeface="Merriweather"/>
              <a:cs typeface="Merriweather"/>
              <a:sym typeface="Merriweather"/>
            </a:endParaRPr>
          </a:p>
          <a:p>
            <a:pPr marL="0" lvl="0" indent="0" algn="l" rtl="0">
              <a:lnSpc>
                <a:spcPct val="115000"/>
              </a:lnSpc>
              <a:spcBef>
                <a:spcPts val="851"/>
              </a:spcBef>
              <a:spcAft>
                <a:spcPts val="0"/>
              </a:spcAft>
              <a:buNone/>
            </a:pPr>
            <a:r>
              <a:rPr lang="en" sz="1200">
                <a:solidFill>
                  <a:schemeClr val="dk1"/>
                </a:solidFill>
                <a:latin typeface="Merriweather"/>
                <a:ea typeface="Merriweather"/>
                <a:cs typeface="Merriweather"/>
                <a:sym typeface="Merriweather"/>
              </a:rPr>
              <a:t>Launched publicly on April 29, 2025, the initial focus areas include major software vendors. It aims to buy as one government, consolidating purchasing power to secure better pricing, stronger terms, and improved vendor performance.</a:t>
            </a:r>
            <a:endParaRPr sz="1200">
              <a:latin typeface="Merriweather"/>
              <a:ea typeface="Merriweather"/>
              <a:cs typeface="Merriweather"/>
              <a:sym typeface="Merriweather"/>
            </a:endParaRPr>
          </a:p>
        </p:txBody>
      </p:sp>
      <p:sp>
        <p:nvSpPr>
          <p:cNvPr id="127" name="Google Shape;127;p21"/>
          <p:cNvSpPr txBox="1"/>
          <p:nvPr/>
        </p:nvSpPr>
        <p:spPr>
          <a:xfrm>
            <a:off x="322484" y="2495616"/>
            <a:ext cx="5041200" cy="2121900"/>
          </a:xfrm>
          <a:prstGeom prst="rect">
            <a:avLst/>
          </a:prstGeom>
          <a:noFill/>
          <a:ln>
            <a:noFill/>
          </a:ln>
        </p:spPr>
        <p:txBody>
          <a:bodyPr spcFirstLastPara="1" wrap="square" lIns="77775" tIns="77775" rIns="77775" bIns="77775" anchor="t" anchorCtr="0">
            <a:spAutoFit/>
          </a:bodyPr>
          <a:lstStyle/>
          <a:p>
            <a:pPr marL="0" lvl="0" indent="0" algn="l" rtl="0">
              <a:spcBef>
                <a:spcPts val="851"/>
              </a:spcBef>
              <a:spcAft>
                <a:spcPts val="0"/>
              </a:spcAft>
              <a:buNone/>
            </a:pPr>
            <a:r>
              <a:rPr lang="en" b="1">
                <a:solidFill>
                  <a:schemeClr val="dk1"/>
                </a:solidFill>
                <a:latin typeface="Merriweather"/>
                <a:ea typeface="Merriweather"/>
                <a:cs typeface="Merriweather"/>
                <a:sym typeface="Merriweather"/>
              </a:rPr>
              <a:t>Why OneGov Matters</a:t>
            </a:r>
            <a:endParaRPr b="1">
              <a:solidFill>
                <a:schemeClr val="dk1"/>
              </a:solidFill>
              <a:latin typeface="Merriweather"/>
              <a:ea typeface="Merriweather"/>
              <a:cs typeface="Merriweather"/>
              <a:sym typeface="Merriweather"/>
            </a:endParaRPr>
          </a:p>
          <a:p>
            <a:pPr marL="388929" lvl="0" indent="-259285" algn="l" rtl="0">
              <a:lnSpc>
                <a:spcPct val="115000"/>
              </a:lnSpc>
              <a:spcBef>
                <a:spcPts val="851"/>
              </a:spcBef>
              <a:spcAft>
                <a:spcPts val="0"/>
              </a:spcAft>
              <a:buClr>
                <a:schemeClr val="dk1"/>
              </a:buClr>
              <a:buSzPts val="1021"/>
              <a:buFont typeface="Merriweather"/>
              <a:buChar char="●"/>
            </a:pPr>
            <a:r>
              <a:rPr lang="en" sz="1021">
                <a:solidFill>
                  <a:schemeClr val="dk1"/>
                </a:solidFill>
                <a:latin typeface="Merriweather"/>
                <a:ea typeface="Merriweather"/>
                <a:cs typeface="Merriweather"/>
                <a:sym typeface="Merriweather"/>
              </a:rPr>
              <a:t>Software licensing is fragmented and inefficient across government, OneGov addresses that with a coordinated, strategic approach.</a:t>
            </a:r>
            <a:endParaRPr sz="1021">
              <a:solidFill>
                <a:schemeClr val="dk1"/>
              </a:solidFill>
              <a:latin typeface="Merriweather"/>
              <a:ea typeface="Merriweather"/>
              <a:cs typeface="Merriweather"/>
              <a:sym typeface="Merriweather"/>
            </a:endParaRPr>
          </a:p>
          <a:p>
            <a:pPr marL="388929" lvl="0" indent="-259285" algn="l" rtl="0">
              <a:lnSpc>
                <a:spcPct val="115000"/>
              </a:lnSpc>
              <a:spcBef>
                <a:spcPts val="851"/>
              </a:spcBef>
              <a:spcAft>
                <a:spcPts val="0"/>
              </a:spcAft>
              <a:buClr>
                <a:schemeClr val="dk1"/>
              </a:buClr>
              <a:buSzPts val="1021"/>
              <a:buFont typeface="Merriweather"/>
              <a:buChar char="●"/>
            </a:pPr>
            <a:r>
              <a:rPr lang="en" sz="1021">
                <a:solidFill>
                  <a:schemeClr val="dk1"/>
                </a:solidFill>
                <a:latin typeface="Merriweather"/>
                <a:ea typeface="Merriweather"/>
                <a:cs typeface="Merriweather"/>
                <a:sym typeface="Merriweather"/>
              </a:rPr>
              <a:t>Better terms mean cost savings, but also improved cybersecurity, stronger SLAs, and more direct lines of accountability with vendors.</a:t>
            </a:r>
            <a:endParaRPr sz="1021">
              <a:solidFill>
                <a:schemeClr val="dk1"/>
              </a:solidFill>
              <a:latin typeface="Merriweather"/>
              <a:ea typeface="Merriweather"/>
              <a:cs typeface="Merriweather"/>
              <a:sym typeface="Merriweather"/>
            </a:endParaRPr>
          </a:p>
          <a:p>
            <a:pPr marL="388929" lvl="0" indent="-259285" algn="l" rtl="0">
              <a:lnSpc>
                <a:spcPct val="115000"/>
              </a:lnSpc>
              <a:spcBef>
                <a:spcPts val="851"/>
              </a:spcBef>
              <a:spcAft>
                <a:spcPts val="851"/>
              </a:spcAft>
              <a:buClr>
                <a:schemeClr val="dk1"/>
              </a:buClr>
              <a:buSzPts val="1021"/>
              <a:buFont typeface="Merriweather"/>
              <a:buChar char="●"/>
            </a:pPr>
            <a:r>
              <a:rPr lang="en" sz="1021">
                <a:solidFill>
                  <a:schemeClr val="dk1"/>
                </a:solidFill>
                <a:latin typeface="Merriweather"/>
                <a:ea typeface="Merriweather"/>
                <a:cs typeface="Merriweather"/>
                <a:sym typeface="Merriweather"/>
              </a:rPr>
              <a:t>Supports the PMA and President’s Executive Order (EO) 14240: Eliminating Waste and Saving Taxpayer Dollars by Consolidating Federal Contracting, to ensure Commercial, Cost-Effective Solutions in Federal Contracts.</a:t>
            </a:r>
            <a:endParaRPr sz="1021">
              <a:solidFill>
                <a:schemeClr val="dk1"/>
              </a:solidFill>
              <a:latin typeface="Merriweather"/>
              <a:ea typeface="Merriweather"/>
              <a:cs typeface="Merriweather"/>
              <a:sym typeface="Merriweather"/>
            </a:endParaRPr>
          </a:p>
        </p:txBody>
      </p:sp>
      <p:sp>
        <p:nvSpPr>
          <p:cNvPr id="126" name="Google Shape;126;p21"/>
          <p:cNvSpPr/>
          <p:nvPr/>
        </p:nvSpPr>
        <p:spPr>
          <a:xfrm>
            <a:off x="5524325" y="519032"/>
            <a:ext cx="2948400" cy="2050500"/>
          </a:xfrm>
          <a:prstGeom prst="roundRect">
            <a:avLst>
              <a:gd name="adj" fmla="val 5975"/>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0225" tIns="70225" rIns="70225" bIns="70225" anchor="t" anchorCtr="0">
            <a:noAutofit/>
          </a:bodyPr>
          <a:lstStyle/>
          <a:p>
            <a:pPr marL="0" lvl="0" indent="0" algn="l" rtl="0">
              <a:spcBef>
                <a:spcPts val="0"/>
              </a:spcBef>
              <a:spcAft>
                <a:spcPts val="0"/>
              </a:spcAft>
              <a:buNone/>
            </a:pPr>
            <a:r>
              <a:rPr lang="en" sz="1531" b="1">
                <a:solidFill>
                  <a:schemeClr val="dk1"/>
                </a:solidFill>
                <a:latin typeface="Merriweather"/>
                <a:ea typeface="Merriweather"/>
                <a:cs typeface="Merriweather"/>
                <a:sym typeface="Merriweather"/>
              </a:rPr>
              <a:t>Strategic Goals</a:t>
            </a:r>
            <a:endParaRPr sz="1531" b="1">
              <a:solidFill>
                <a:schemeClr val="dk1"/>
              </a:solidFill>
              <a:latin typeface="Merriweather"/>
              <a:ea typeface="Merriweather"/>
              <a:cs typeface="Merriweather"/>
              <a:sym typeface="Merriweather"/>
            </a:endParaRPr>
          </a:p>
          <a:p>
            <a:pPr marL="0" lvl="0" indent="0" algn="l" rtl="0">
              <a:lnSpc>
                <a:spcPct val="115000"/>
              </a:lnSpc>
              <a:spcBef>
                <a:spcPts val="1000"/>
              </a:spcBef>
              <a:spcAft>
                <a:spcPts val="0"/>
              </a:spcAft>
              <a:buNone/>
            </a:pPr>
            <a:r>
              <a:rPr lang="en" sz="815" b="1">
                <a:solidFill>
                  <a:schemeClr val="dk1"/>
                </a:solidFill>
                <a:latin typeface="Merriweather"/>
                <a:ea typeface="Merriweather"/>
                <a:cs typeface="Merriweather"/>
                <a:sym typeface="Merriweather"/>
              </a:rPr>
              <a:t>Unify </a:t>
            </a:r>
            <a:r>
              <a:rPr lang="en" sz="815">
                <a:solidFill>
                  <a:schemeClr val="dk1"/>
                </a:solidFill>
                <a:latin typeface="Merriweather"/>
                <a:ea typeface="Merriweather"/>
                <a:cs typeface="Merriweather"/>
                <a:sym typeface="Merriweather"/>
              </a:rPr>
              <a:t>IT buying across agencies to reduce duplication and increase value.</a:t>
            </a:r>
            <a:endParaRPr sz="815">
              <a:solidFill>
                <a:schemeClr val="dk1"/>
              </a:solidFill>
              <a:latin typeface="Merriweather"/>
              <a:ea typeface="Merriweather"/>
              <a:cs typeface="Merriweather"/>
              <a:sym typeface="Merriweather"/>
            </a:endParaRPr>
          </a:p>
          <a:p>
            <a:pPr marL="0" lvl="0" indent="0" algn="l" rtl="0">
              <a:lnSpc>
                <a:spcPct val="115000"/>
              </a:lnSpc>
              <a:spcBef>
                <a:spcPts val="805"/>
              </a:spcBef>
              <a:spcAft>
                <a:spcPts val="0"/>
              </a:spcAft>
              <a:buNone/>
            </a:pPr>
            <a:r>
              <a:rPr lang="en" sz="815" b="1">
                <a:solidFill>
                  <a:schemeClr val="dk1"/>
                </a:solidFill>
                <a:latin typeface="Merriweather"/>
                <a:ea typeface="Merriweather"/>
                <a:cs typeface="Merriweather"/>
                <a:sym typeface="Merriweather"/>
              </a:rPr>
              <a:t>Modernize </a:t>
            </a:r>
            <a:r>
              <a:rPr lang="en" sz="815">
                <a:solidFill>
                  <a:schemeClr val="dk1"/>
                </a:solidFill>
                <a:latin typeface="Merriweather"/>
                <a:ea typeface="Merriweather"/>
                <a:cs typeface="Merriweather"/>
                <a:sym typeface="Merriweather"/>
              </a:rPr>
              <a:t>acquisition models to reflect how commercial IT is delivered today.</a:t>
            </a:r>
            <a:endParaRPr sz="815">
              <a:solidFill>
                <a:schemeClr val="dk1"/>
              </a:solidFill>
              <a:latin typeface="Merriweather"/>
              <a:ea typeface="Merriweather"/>
              <a:cs typeface="Merriweather"/>
              <a:sym typeface="Merriweather"/>
            </a:endParaRPr>
          </a:p>
          <a:p>
            <a:pPr marL="0" lvl="0" indent="0" algn="l" rtl="0">
              <a:lnSpc>
                <a:spcPct val="115000"/>
              </a:lnSpc>
              <a:spcBef>
                <a:spcPts val="805"/>
              </a:spcBef>
              <a:spcAft>
                <a:spcPts val="0"/>
              </a:spcAft>
              <a:buNone/>
            </a:pPr>
            <a:r>
              <a:rPr lang="en" sz="805" b="1">
                <a:solidFill>
                  <a:schemeClr val="dk1"/>
                </a:solidFill>
                <a:latin typeface="Merriweather"/>
                <a:ea typeface="Merriweather"/>
                <a:cs typeface="Merriweather"/>
                <a:sym typeface="Merriweather"/>
              </a:rPr>
              <a:t>Strengthen strategic partnerships</a:t>
            </a:r>
            <a:r>
              <a:rPr lang="en" sz="805">
                <a:solidFill>
                  <a:schemeClr val="dk1"/>
                </a:solidFill>
                <a:latin typeface="Merriweather"/>
                <a:ea typeface="Merriweather"/>
                <a:cs typeface="Merriweather"/>
                <a:sym typeface="Merriweather"/>
              </a:rPr>
              <a:t> with industry to foster innovation and accountability.</a:t>
            </a:r>
            <a:endParaRPr sz="805">
              <a:solidFill>
                <a:schemeClr val="dk1"/>
              </a:solidFill>
              <a:latin typeface="Merriweather"/>
              <a:ea typeface="Merriweather"/>
              <a:cs typeface="Merriweather"/>
              <a:sym typeface="Merriweather"/>
            </a:endParaRPr>
          </a:p>
          <a:p>
            <a:pPr marL="0" lvl="0" indent="0" algn="l" rtl="0">
              <a:lnSpc>
                <a:spcPct val="115000"/>
              </a:lnSpc>
              <a:spcBef>
                <a:spcPts val="805"/>
              </a:spcBef>
              <a:spcAft>
                <a:spcPts val="0"/>
              </a:spcAft>
              <a:buNone/>
            </a:pPr>
            <a:r>
              <a:rPr lang="en" sz="805" b="1">
                <a:solidFill>
                  <a:schemeClr val="dk1"/>
                </a:solidFill>
                <a:latin typeface="Merriweather"/>
                <a:ea typeface="Merriweather"/>
                <a:cs typeface="Merriweather"/>
                <a:sym typeface="Merriweather"/>
              </a:rPr>
              <a:t>Standardize </a:t>
            </a:r>
            <a:r>
              <a:rPr lang="en" sz="805">
                <a:solidFill>
                  <a:schemeClr val="dk1"/>
                </a:solidFill>
                <a:latin typeface="Merriweather"/>
                <a:ea typeface="Merriweather"/>
                <a:cs typeface="Merriweather"/>
                <a:sym typeface="Merriweather"/>
              </a:rPr>
              <a:t>terms and performance expectations to improve security, transparency, and mission outcomes.</a:t>
            </a:r>
            <a:endParaRPr sz="805">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805">
              <a:solidFill>
                <a:schemeClr val="dk1"/>
              </a:solidFill>
              <a:latin typeface="Merriweather"/>
              <a:ea typeface="Merriweather"/>
              <a:cs typeface="Merriweather"/>
              <a:sym typeface="Merriweather"/>
            </a:endParaRPr>
          </a:p>
          <a:p>
            <a:pPr marL="0" lvl="0" indent="0" algn="l" rtl="0">
              <a:lnSpc>
                <a:spcPct val="115000"/>
              </a:lnSpc>
              <a:spcBef>
                <a:spcPts val="805"/>
              </a:spcBef>
              <a:spcAft>
                <a:spcPts val="805"/>
              </a:spcAft>
              <a:buClr>
                <a:schemeClr val="dk1"/>
              </a:buClr>
              <a:buSzPts val="1100"/>
              <a:buFont typeface="Arial"/>
              <a:buNone/>
            </a:pPr>
            <a:endParaRPr sz="815">
              <a:solidFill>
                <a:schemeClr val="dk1"/>
              </a:solidFill>
              <a:latin typeface="Merriweather"/>
              <a:ea typeface="Merriweather"/>
              <a:cs typeface="Merriweather"/>
              <a:sym typeface="Merriweather"/>
            </a:endParaRPr>
          </a:p>
        </p:txBody>
      </p:sp>
      <p:sp>
        <p:nvSpPr>
          <p:cNvPr id="128" name="Google Shape;128;p21"/>
          <p:cNvSpPr/>
          <p:nvPr/>
        </p:nvSpPr>
        <p:spPr>
          <a:xfrm>
            <a:off x="5524325" y="2800063"/>
            <a:ext cx="2948400" cy="1635600"/>
          </a:xfrm>
          <a:prstGeom prst="roundRect">
            <a:avLst>
              <a:gd name="adj" fmla="val 5975"/>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70225" tIns="70225" rIns="70225" bIns="70225" anchor="t" anchorCtr="0">
            <a:noAutofit/>
          </a:bodyPr>
          <a:lstStyle/>
          <a:p>
            <a:pPr marL="0" lvl="0" indent="0" algn="l" rtl="0">
              <a:spcBef>
                <a:spcPts val="0"/>
              </a:spcBef>
              <a:spcAft>
                <a:spcPts val="0"/>
              </a:spcAft>
              <a:buNone/>
            </a:pPr>
            <a:r>
              <a:rPr lang="en" sz="1531" b="1">
                <a:solidFill>
                  <a:schemeClr val="dk1"/>
                </a:solidFill>
                <a:latin typeface="Merriweather"/>
                <a:ea typeface="Merriweather"/>
                <a:cs typeface="Merriweather"/>
                <a:sym typeface="Merriweather"/>
              </a:rPr>
              <a:t>Benefits </a:t>
            </a:r>
            <a:endParaRPr sz="1531" b="1">
              <a:solidFill>
                <a:schemeClr val="dk1"/>
              </a:solidFill>
              <a:latin typeface="Merriweather"/>
              <a:ea typeface="Merriweather"/>
              <a:cs typeface="Merriweather"/>
              <a:sym typeface="Merriweather"/>
            </a:endParaRPr>
          </a:p>
          <a:p>
            <a:pPr marL="0" lvl="0" indent="0" algn="l" rtl="0">
              <a:lnSpc>
                <a:spcPct val="115000"/>
              </a:lnSpc>
              <a:spcBef>
                <a:spcPts val="1000"/>
              </a:spcBef>
              <a:spcAft>
                <a:spcPts val="0"/>
              </a:spcAft>
              <a:buNone/>
            </a:pPr>
            <a:r>
              <a:rPr lang="en" sz="861" b="1">
                <a:solidFill>
                  <a:schemeClr val="dk1"/>
                </a:solidFill>
                <a:latin typeface="Merriweather"/>
                <a:ea typeface="Merriweather"/>
                <a:cs typeface="Merriweather"/>
                <a:sym typeface="Merriweather"/>
              </a:rPr>
              <a:t>Billions </a:t>
            </a:r>
            <a:r>
              <a:rPr lang="en" sz="861">
                <a:solidFill>
                  <a:schemeClr val="dk1"/>
                </a:solidFill>
                <a:latin typeface="Merriweather"/>
                <a:ea typeface="Merriweather"/>
                <a:cs typeface="Merriweather"/>
                <a:sym typeface="Merriweather"/>
              </a:rPr>
              <a:t>in savings in FY26.</a:t>
            </a:r>
            <a:endParaRPr sz="861">
              <a:solidFill>
                <a:schemeClr val="dk1"/>
              </a:solidFill>
              <a:latin typeface="Merriweather"/>
              <a:ea typeface="Merriweather"/>
              <a:cs typeface="Merriweather"/>
              <a:sym typeface="Merriweather"/>
            </a:endParaRPr>
          </a:p>
          <a:p>
            <a:pPr marL="0" lvl="0" indent="0" algn="l" rtl="0">
              <a:lnSpc>
                <a:spcPct val="115000"/>
              </a:lnSpc>
              <a:spcBef>
                <a:spcPts val="170"/>
              </a:spcBef>
              <a:spcAft>
                <a:spcPts val="0"/>
              </a:spcAft>
              <a:buNone/>
            </a:pPr>
            <a:r>
              <a:rPr lang="en" sz="861" b="1">
                <a:solidFill>
                  <a:schemeClr val="dk1"/>
                </a:solidFill>
                <a:latin typeface="Merriweather"/>
                <a:ea typeface="Merriweather"/>
                <a:cs typeface="Merriweather"/>
                <a:sym typeface="Merriweather"/>
              </a:rPr>
              <a:t>Visibility </a:t>
            </a:r>
            <a:r>
              <a:rPr lang="en" sz="861">
                <a:solidFill>
                  <a:schemeClr val="dk1"/>
                </a:solidFill>
                <a:latin typeface="Merriweather"/>
                <a:ea typeface="Merriweather"/>
                <a:cs typeface="Merriweather"/>
                <a:sym typeface="Merriweather"/>
              </a:rPr>
              <a:t>and </a:t>
            </a:r>
            <a:r>
              <a:rPr lang="en" sz="861" b="1">
                <a:solidFill>
                  <a:schemeClr val="dk1"/>
                </a:solidFill>
                <a:latin typeface="Merriweather"/>
                <a:ea typeface="Merriweather"/>
                <a:cs typeface="Merriweather"/>
                <a:sym typeface="Merriweather"/>
              </a:rPr>
              <a:t>accountability </a:t>
            </a:r>
            <a:r>
              <a:rPr lang="en" sz="861">
                <a:solidFill>
                  <a:schemeClr val="dk1"/>
                </a:solidFill>
                <a:latin typeface="Merriweather"/>
                <a:ea typeface="Merriweather"/>
                <a:cs typeface="Merriweather"/>
                <a:sym typeface="Merriweather"/>
              </a:rPr>
              <a:t>via direct OEM contracts.</a:t>
            </a:r>
            <a:endParaRPr sz="861">
              <a:solidFill>
                <a:schemeClr val="dk1"/>
              </a:solidFill>
              <a:latin typeface="Merriweather"/>
              <a:ea typeface="Merriweather"/>
              <a:cs typeface="Merriweather"/>
              <a:sym typeface="Merriweather"/>
            </a:endParaRPr>
          </a:p>
          <a:p>
            <a:pPr marL="0" lvl="0" indent="0" algn="l" rtl="0">
              <a:lnSpc>
                <a:spcPct val="115000"/>
              </a:lnSpc>
              <a:spcBef>
                <a:spcPts val="170"/>
              </a:spcBef>
              <a:spcAft>
                <a:spcPts val="0"/>
              </a:spcAft>
              <a:buNone/>
            </a:pPr>
            <a:r>
              <a:rPr lang="en" sz="861">
                <a:solidFill>
                  <a:schemeClr val="dk1"/>
                </a:solidFill>
                <a:latin typeface="Merriweather"/>
                <a:ea typeface="Merriweather"/>
                <a:cs typeface="Merriweather"/>
                <a:sym typeface="Merriweather"/>
              </a:rPr>
              <a:t>Improved </a:t>
            </a:r>
            <a:r>
              <a:rPr lang="en" sz="861" b="1">
                <a:solidFill>
                  <a:schemeClr val="dk1"/>
                </a:solidFill>
                <a:latin typeface="Merriweather"/>
                <a:ea typeface="Merriweather"/>
                <a:cs typeface="Merriweather"/>
                <a:sym typeface="Merriweather"/>
              </a:rPr>
              <a:t>security</a:t>
            </a:r>
            <a:r>
              <a:rPr lang="en" sz="861">
                <a:solidFill>
                  <a:schemeClr val="dk1"/>
                </a:solidFill>
                <a:latin typeface="Merriweather"/>
                <a:ea typeface="Merriweather"/>
                <a:cs typeface="Merriweather"/>
                <a:sym typeface="Merriweather"/>
              </a:rPr>
              <a:t>, data protection, support, and response.</a:t>
            </a:r>
            <a:endParaRPr sz="861">
              <a:solidFill>
                <a:schemeClr val="dk1"/>
              </a:solidFill>
              <a:latin typeface="Merriweather"/>
              <a:ea typeface="Merriweather"/>
              <a:cs typeface="Merriweather"/>
              <a:sym typeface="Merriweather"/>
            </a:endParaRPr>
          </a:p>
          <a:p>
            <a:pPr marL="0" lvl="0" indent="0" algn="l" rtl="0">
              <a:lnSpc>
                <a:spcPct val="115000"/>
              </a:lnSpc>
              <a:spcBef>
                <a:spcPts val="170"/>
              </a:spcBef>
              <a:spcAft>
                <a:spcPts val="0"/>
              </a:spcAft>
              <a:buNone/>
            </a:pPr>
            <a:r>
              <a:rPr lang="en" sz="861">
                <a:solidFill>
                  <a:schemeClr val="dk1"/>
                </a:solidFill>
                <a:latin typeface="Merriweather"/>
                <a:ea typeface="Merriweather"/>
                <a:cs typeface="Merriweather"/>
                <a:sym typeface="Merriweather"/>
              </a:rPr>
              <a:t>Improved </a:t>
            </a:r>
            <a:r>
              <a:rPr lang="en" sz="861" b="1">
                <a:solidFill>
                  <a:schemeClr val="dk1"/>
                </a:solidFill>
                <a:latin typeface="Merriweather"/>
                <a:ea typeface="Merriweather"/>
                <a:cs typeface="Merriweather"/>
                <a:sym typeface="Merriweather"/>
              </a:rPr>
              <a:t>efficiency</a:t>
            </a:r>
            <a:r>
              <a:rPr lang="en" sz="861">
                <a:solidFill>
                  <a:schemeClr val="dk1"/>
                </a:solidFill>
                <a:latin typeface="Merriweather"/>
                <a:ea typeface="Merriweather"/>
                <a:cs typeface="Merriweather"/>
                <a:sym typeface="Merriweather"/>
              </a:rPr>
              <a:t> and reduced administrative burden for agencies.</a:t>
            </a:r>
            <a:endParaRPr sz="861">
              <a:solidFill>
                <a:schemeClr val="dk1"/>
              </a:solidFill>
              <a:latin typeface="Merriweather"/>
              <a:ea typeface="Merriweather"/>
              <a:cs typeface="Merriweather"/>
              <a:sym typeface="Merriweather"/>
            </a:endParaRPr>
          </a:p>
          <a:p>
            <a:pPr marL="0" lvl="0" indent="0" algn="l" rtl="0">
              <a:lnSpc>
                <a:spcPct val="115000"/>
              </a:lnSpc>
              <a:spcBef>
                <a:spcPts val="851"/>
              </a:spcBef>
              <a:spcAft>
                <a:spcPts val="0"/>
              </a:spcAft>
              <a:buNone/>
            </a:pPr>
            <a:endParaRPr sz="861">
              <a:solidFill>
                <a:schemeClr val="dk1"/>
              </a:solidFill>
              <a:latin typeface="Catamaran"/>
              <a:ea typeface="Catamaran"/>
              <a:cs typeface="Catamaran"/>
              <a:sym typeface="Catamaran"/>
            </a:endParaRPr>
          </a:p>
          <a:p>
            <a:pPr marL="0" lvl="0" indent="0" algn="l" rtl="0">
              <a:spcBef>
                <a:spcPts val="0"/>
              </a:spcBef>
              <a:spcAft>
                <a:spcPts val="0"/>
              </a:spcAft>
              <a:buNone/>
            </a:pPr>
            <a:endParaRPr sz="1843" b="1">
              <a:solidFill>
                <a:schemeClr val="dk1"/>
              </a:solidFill>
              <a:latin typeface="Catamaran"/>
              <a:ea typeface="Catamaran"/>
              <a:cs typeface="Catamaran"/>
              <a:sym typeface="Catamaran"/>
            </a:endParaRPr>
          </a:p>
        </p:txBody>
      </p:sp>
      <p:sp>
        <p:nvSpPr>
          <p:cNvPr id="124" name="Google Shape;124;p21"/>
          <p:cNvSpPr txBox="1">
            <a:spLocks noGrp="1"/>
          </p:cNvSpPr>
          <p:nvPr>
            <p:ph type="sldNum" idx="12"/>
          </p:nvPr>
        </p:nvSpPr>
        <p:spPr>
          <a:xfrm>
            <a:off x="847245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300">
                <a:solidFill>
                  <a:schemeClr val="tx1"/>
                </a:solidFill>
              </a:rPr>
              <a:t>4</a:t>
            </a:fld>
            <a:endParaRPr sz="130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90"/>
              <a:buFont typeface="Arial"/>
              <a:buNone/>
            </a:pPr>
            <a:r>
              <a:rPr lang="en" dirty="0"/>
              <a:t>OneGov Strategy - In the news</a:t>
            </a:r>
            <a:endParaRPr dirty="0"/>
          </a:p>
        </p:txBody>
      </p:sp>
      <p:grpSp>
        <p:nvGrpSpPr>
          <p:cNvPr id="136" name="Google Shape;136;p22" descr="An image of a collection of nine news articles covering the successful launch of OneGov."/>
          <p:cNvGrpSpPr/>
          <p:nvPr/>
        </p:nvGrpSpPr>
        <p:grpSpPr>
          <a:xfrm>
            <a:off x="311700" y="1017737"/>
            <a:ext cx="8091695" cy="3532492"/>
            <a:chOff x="121100" y="743100"/>
            <a:chExt cx="8658351" cy="4110120"/>
          </a:xfrm>
        </p:grpSpPr>
        <p:pic>
          <p:nvPicPr>
            <p:cNvPr id="137" name="Google Shape;137;p22" title="Screenshot 2026-01-02 at 9.47.01 AM.png"/>
            <p:cNvPicPr preferRelativeResize="0"/>
            <p:nvPr/>
          </p:nvPicPr>
          <p:blipFill>
            <a:blip r:embed="rId4">
              <a:alphaModFix/>
            </a:blip>
            <a:stretch>
              <a:fillRect/>
            </a:stretch>
          </p:blipFill>
          <p:spPr>
            <a:xfrm>
              <a:off x="4572476" y="4095775"/>
              <a:ext cx="3832871" cy="476475"/>
            </a:xfrm>
            <a:prstGeom prst="rect">
              <a:avLst/>
            </a:prstGeom>
            <a:noFill/>
            <a:ln>
              <a:noFill/>
            </a:ln>
          </p:spPr>
        </p:pic>
        <p:pic>
          <p:nvPicPr>
            <p:cNvPr id="138" name="Google Shape;138;p22" title="Screenshot 2026-01-02 at 9.48.08 AM.png"/>
            <p:cNvPicPr preferRelativeResize="0"/>
            <p:nvPr/>
          </p:nvPicPr>
          <p:blipFill>
            <a:blip r:embed="rId5">
              <a:alphaModFix/>
            </a:blip>
            <a:stretch>
              <a:fillRect/>
            </a:stretch>
          </p:blipFill>
          <p:spPr>
            <a:xfrm>
              <a:off x="310663" y="743100"/>
              <a:ext cx="3655197" cy="692480"/>
            </a:xfrm>
            <a:prstGeom prst="rect">
              <a:avLst/>
            </a:prstGeom>
            <a:noFill/>
            <a:ln>
              <a:noFill/>
            </a:ln>
          </p:spPr>
        </p:pic>
        <p:pic>
          <p:nvPicPr>
            <p:cNvPr id="139" name="Google Shape;139;p22" title="Screenshot 2026-01-02 at 9.49.06 AM.png"/>
            <p:cNvPicPr preferRelativeResize="0"/>
            <p:nvPr/>
          </p:nvPicPr>
          <p:blipFill>
            <a:blip r:embed="rId6">
              <a:alphaModFix/>
            </a:blip>
            <a:stretch>
              <a:fillRect/>
            </a:stretch>
          </p:blipFill>
          <p:spPr>
            <a:xfrm>
              <a:off x="5803574" y="2257642"/>
              <a:ext cx="2601784" cy="692475"/>
            </a:xfrm>
            <a:prstGeom prst="rect">
              <a:avLst/>
            </a:prstGeom>
            <a:noFill/>
            <a:ln>
              <a:noFill/>
            </a:ln>
          </p:spPr>
        </p:pic>
        <p:pic>
          <p:nvPicPr>
            <p:cNvPr id="140" name="Google Shape;140;p22" title="Screenshot 2026-01-02 at 9.49.35 AM.png"/>
            <p:cNvPicPr preferRelativeResize="0"/>
            <p:nvPr/>
          </p:nvPicPr>
          <p:blipFill>
            <a:blip r:embed="rId7">
              <a:alphaModFix/>
            </a:blip>
            <a:stretch>
              <a:fillRect/>
            </a:stretch>
          </p:blipFill>
          <p:spPr>
            <a:xfrm>
              <a:off x="4772919" y="1479089"/>
              <a:ext cx="4006533" cy="618265"/>
            </a:xfrm>
            <a:prstGeom prst="rect">
              <a:avLst/>
            </a:prstGeom>
            <a:noFill/>
            <a:ln>
              <a:noFill/>
            </a:ln>
          </p:spPr>
        </p:pic>
        <p:pic>
          <p:nvPicPr>
            <p:cNvPr id="141" name="Google Shape;141;p22" title="Screenshot 2026-01-02 at 9.50.03 AM.png"/>
            <p:cNvPicPr preferRelativeResize="0"/>
            <p:nvPr/>
          </p:nvPicPr>
          <p:blipFill>
            <a:blip r:embed="rId8">
              <a:alphaModFix/>
            </a:blip>
            <a:stretch>
              <a:fillRect/>
            </a:stretch>
          </p:blipFill>
          <p:spPr>
            <a:xfrm>
              <a:off x="1010843" y="2097346"/>
              <a:ext cx="3762074" cy="957768"/>
            </a:xfrm>
            <a:prstGeom prst="rect">
              <a:avLst/>
            </a:prstGeom>
            <a:noFill/>
            <a:ln>
              <a:noFill/>
            </a:ln>
          </p:spPr>
        </p:pic>
        <p:pic>
          <p:nvPicPr>
            <p:cNvPr id="142" name="Google Shape;142;p22" title="Screenshot 2026-01-02 at 9.52.09 AM.png"/>
            <p:cNvPicPr preferRelativeResize="0"/>
            <p:nvPr/>
          </p:nvPicPr>
          <p:blipFill>
            <a:blip r:embed="rId9">
              <a:alphaModFix/>
            </a:blip>
            <a:stretch>
              <a:fillRect/>
            </a:stretch>
          </p:blipFill>
          <p:spPr>
            <a:xfrm>
              <a:off x="121100" y="1488638"/>
              <a:ext cx="3117456" cy="476476"/>
            </a:xfrm>
            <a:prstGeom prst="rect">
              <a:avLst/>
            </a:prstGeom>
            <a:noFill/>
            <a:ln>
              <a:noFill/>
            </a:ln>
          </p:spPr>
        </p:pic>
        <p:pic>
          <p:nvPicPr>
            <p:cNvPr id="143" name="Google Shape;143;p22" title="Screenshot 2026-01-02 at 9.52.24 AM.png"/>
            <p:cNvPicPr preferRelativeResize="0"/>
            <p:nvPr/>
          </p:nvPicPr>
          <p:blipFill>
            <a:blip r:embed="rId10">
              <a:alphaModFix/>
            </a:blip>
            <a:stretch>
              <a:fillRect/>
            </a:stretch>
          </p:blipFill>
          <p:spPr>
            <a:xfrm>
              <a:off x="4772928" y="2913817"/>
              <a:ext cx="3307911" cy="1122346"/>
            </a:xfrm>
            <a:prstGeom prst="rect">
              <a:avLst/>
            </a:prstGeom>
            <a:noFill/>
            <a:ln>
              <a:noFill/>
            </a:ln>
          </p:spPr>
        </p:pic>
        <p:pic>
          <p:nvPicPr>
            <p:cNvPr id="144" name="Google Shape;144;p22" title="Screenshot 2026-01-02 at 9.53.37 AM.png"/>
            <p:cNvPicPr preferRelativeResize="0"/>
            <p:nvPr/>
          </p:nvPicPr>
          <p:blipFill>
            <a:blip r:embed="rId11">
              <a:alphaModFix/>
            </a:blip>
            <a:stretch>
              <a:fillRect/>
            </a:stretch>
          </p:blipFill>
          <p:spPr>
            <a:xfrm>
              <a:off x="4273632" y="780549"/>
              <a:ext cx="2656138" cy="538251"/>
            </a:xfrm>
            <a:prstGeom prst="rect">
              <a:avLst/>
            </a:prstGeom>
            <a:noFill/>
            <a:ln>
              <a:noFill/>
            </a:ln>
          </p:spPr>
        </p:pic>
        <p:pic>
          <p:nvPicPr>
            <p:cNvPr id="145" name="Google Shape;145;p22" title="Screenshot 2026-01-02 at 9.54.24 AM.png"/>
            <p:cNvPicPr preferRelativeResize="0"/>
            <p:nvPr/>
          </p:nvPicPr>
          <p:blipFill>
            <a:blip r:embed="rId12">
              <a:alphaModFix/>
            </a:blip>
            <a:stretch>
              <a:fillRect/>
            </a:stretch>
          </p:blipFill>
          <p:spPr>
            <a:xfrm>
              <a:off x="235914" y="3174074"/>
              <a:ext cx="3729938" cy="957769"/>
            </a:xfrm>
            <a:prstGeom prst="rect">
              <a:avLst/>
            </a:prstGeom>
            <a:noFill/>
            <a:ln>
              <a:noFill/>
            </a:ln>
          </p:spPr>
        </p:pic>
        <p:pic>
          <p:nvPicPr>
            <p:cNvPr id="146" name="Google Shape;146;p22" title="Screenshot 2026-01-02 at 9.48.26 AM.png"/>
            <p:cNvPicPr preferRelativeResize="0"/>
            <p:nvPr/>
          </p:nvPicPr>
          <p:blipFill>
            <a:blip r:embed="rId13">
              <a:alphaModFix/>
            </a:blip>
            <a:stretch>
              <a:fillRect/>
            </a:stretch>
          </p:blipFill>
          <p:spPr>
            <a:xfrm>
              <a:off x="1541462" y="3857855"/>
              <a:ext cx="2601782" cy="995364"/>
            </a:xfrm>
            <a:prstGeom prst="rect">
              <a:avLst/>
            </a:prstGeom>
            <a:noFill/>
            <a:ln>
              <a:noFill/>
            </a:ln>
          </p:spPr>
        </p:pic>
      </p:grpSp>
      <p:sp>
        <p:nvSpPr>
          <p:cNvPr id="135" name="Google Shape;135;p22"/>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990"/>
              <a:buFont typeface="Arial"/>
              <a:buNone/>
            </a:pPr>
            <a:r>
              <a:rPr lang="en" dirty="0"/>
              <a:t>OneGov success stories</a:t>
            </a:r>
            <a:endParaRPr dirty="0"/>
          </a:p>
        </p:txBody>
      </p:sp>
      <p:grpSp>
        <p:nvGrpSpPr>
          <p:cNvPr id="154" name="Google Shape;154;p23" descr="An image showcasing OneGov success stories from the Center for Medicare and Medicaid, the Department of the Treasury, and the Department of Transportation, accompanied by nine bullet points highlighting these successes"/>
          <p:cNvGrpSpPr/>
          <p:nvPr/>
        </p:nvGrpSpPr>
        <p:grpSpPr>
          <a:xfrm>
            <a:off x="311698" y="1017702"/>
            <a:ext cx="8141639" cy="3507663"/>
            <a:chOff x="229761" y="747175"/>
            <a:chExt cx="8735664" cy="3778180"/>
          </a:xfrm>
        </p:grpSpPr>
        <p:sp>
          <p:nvSpPr>
            <p:cNvPr id="155" name="Google Shape;155;p23"/>
            <p:cNvSpPr txBox="1"/>
            <p:nvPr/>
          </p:nvSpPr>
          <p:spPr>
            <a:xfrm>
              <a:off x="1533825" y="747175"/>
              <a:ext cx="7431600" cy="1140000"/>
            </a:xfrm>
            <a:prstGeom prst="rect">
              <a:avLst/>
            </a:prstGeom>
            <a:noFill/>
            <a:ln>
              <a:noFill/>
            </a:ln>
          </p:spPr>
          <p:txBody>
            <a:bodyPr spcFirstLastPara="1" wrap="square" lIns="42450" tIns="42450" rIns="42450" bIns="42450" anchor="t" anchorCtr="0">
              <a:noAutofit/>
            </a:bodyPr>
            <a:lstStyle/>
            <a:p>
              <a:pPr marL="0" lvl="0" indent="0" algn="l" rtl="0">
                <a:lnSpc>
                  <a:spcPct val="115000"/>
                </a:lnSpc>
                <a:spcBef>
                  <a:spcPts val="0"/>
                </a:spcBef>
                <a:spcAft>
                  <a:spcPts val="0"/>
                </a:spcAft>
                <a:buNone/>
              </a:pPr>
              <a:r>
                <a:rPr lang="en" sz="1107" b="1">
                  <a:solidFill>
                    <a:srgbClr val="000000"/>
                  </a:solidFill>
                  <a:latin typeface="Merriweather"/>
                  <a:ea typeface="Merriweather"/>
                  <a:cs typeface="Merriweather"/>
                  <a:sym typeface="Merriweather"/>
                </a:rPr>
                <a:t>Centers for Medicare and Medicaid Services and Amazon Web Services (via GDIT)</a:t>
              </a:r>
              <a:endParaRPr sz="1107" b="1">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With support from GDIT, CMS transitioned to the OneGov cloud acquisition model using Amazon Web Services.</a:t>
              </a:r>
              <a:endParaRPr sz="1107">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New applications moved to the cloud in under 60 days, generating millions in taxpayer savings.</a:t>
              </a:r>
              <a:endParaRPr sz="1107">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Savings are now reinvested into digital modernization for seniors and vulnerable populations.</a:t>
              </a:r>
              <a:endParaRPr sz="1107">
                <a:solidFill>
                  <a:srgbClr val="000000"/>
                </a:solidFill>
                <a:latin typeface="Merriweather"/>
                <a:ea typeface="Merriweather"/>
                <a:cs typeface="Merriweather"/>
                <a:sym typeface="Merriweather"/>
              </a:endParaRPr>
            </a:p>
          </p:txBody>
        </p:sp>
        <p:pic>
          <p:nvPicPr>
            <p:cNvPr id="156" name="Google Shape;156;p23" descr="File:Seal of the United States Department of Transportation ..."/>
            <p:cNvPicPr preferRelativeResize="0"/>
            <p:nvPr/>
          </p:nvPicPr>
          <p:blipFill>
            <a:blip r:embed="rId4">
              <a:alphaModFix/>
            </a:blip>
            <a:stretch>
              <a:fillRect/>
            </a:stretch>
          </p:blipFill>
          <p:spPr>
            <a:xfrm>
              <a:off x="229761" y="3382619"/>
              <a:ext cx="1141596" cy="1142736"/>
            </a:xfrm>
            <a:prstGeom prst="rect">
              <a:avLst/>
            </a:prstGeom>
            <a:noFill/>
            <a:ln>
              <a:noFill/>
            </a:ln>
          </p:spPr>
        </p:pic>
        <p:pic>
          <p:nvPicPr>
            <p:cNvPr id="157" name="Google Shape;157;p23" descr="File:Seal of the United States Department of the Treasury.svg - Wikimedia  Commons"/>
            <p:cNvPicPr preferRelativeResize="0"/>
            <p:nvPr/>
          </p:nvPicPr>
          <p:blipFill>
            <a:blip r:embed="rId5">
              <a:alphaModFix/>
            </a:blip>
            <a:stretch>
              <a:fillRect/>
            </a:stretch>
          </p:blipFill>
          <p:spPr>
            <a:xfrm>
              <a:off x="229763" y="2063516"/>
              <a:ext cx="1141595" cy="1142737"/>
            </a:xfrm>
            <a:prstGeom prst="rect">
              <a:avLst/>
            </a:prstGeom>
            <a:noFill/>
            <a:ln>
              <a:noFill/>
            </a:ln>
          </p:spPr>
        </p:pic>
        <p:pic>
          <p:nvPicPr>
            <p:cNvPr id="158" name="Google Shape;158;p23" descr="File:US Department of Health and Human Services seal.svg ..."/>
            <p:cNvPicPr preferRelativeResize="0"/>
            <p:nvPr/>
          </p:nvPicPr>
          <p:blipFill>
            <a:blip r:embed="rId6">
              <a:alphaModFix/>
            </a:blip>
            <a:stretch>
              <a:fillRect/>
            </a:stretch>
          </p:blipFill>
          <p:spPr>
            <a:xfrm>
              <a:off x="231167" y="747225"/>
              <a:ext cx="1138788" cy="1139925"/>
            </a:xfrm>
            <a:prstGeom prst="rect">
              <a:avLst/>
            </a:prstGeom>
            <a:noFill/>
            <a:ln>
              <a:noFill/>
            </a:ln>
          </p:spPr>
        </p:pic>
        <p:sp>
          <p:nvSpPr>
            <p:cNvPr id="159" name="Google Shape;159;p23"/>
            <p:cNvSpPr txBox="1"/>
            <p:nvPr/>
          </p:nvSpPr>
          <p:spPr>
            <a:xfrm>
              <a:off x="1533825" y="2088388"/>
              <a:ext cx="7431600" cy="1140000"/>
            </a:xfrm>
            <a:prstGeom prst="rect">
              <a:avLst/>
            </a:prstGeom>
            <a:noFill/>
            <a:ln>
              <a:noFill/>
            </a:ln>
          </p:spPr>
          <p:txBody>
            <a:bodyPr spcFirstLastPara="1" wrap="square" lIns="42450" tIns="42450" rIns="42450" bIns="42450" anchor="t" anchorCtr="0">
              <a:noAutofit/>
            </a:bodyPr>
            <a:lstStyle/>
            <a:p>
              <a:pPr marL="0" lvl="0" indent="0" algn="l" rtl="0">
                <a:lnSpc>
                  <a:spcPct val="115000"/>
                </a:lnSpc>
                <a:spcBef>
                  <a:spcPts val="0"/>
                </a:spcBef>
                <a:spcAft>
                  <a:spcPts val="0"/>
                </a:spcAft>
                <a:buNone/>
              </a:pPr>
              <a:r>
                <a:rPr lang="en" sz="1107" b="1">
                  <a:solidFill>
                    <a:srgbClr val="000000"/>
                  </a:solidFill>
                  <a:latin typeface="Merriweather"/>
                  <a:ea typeface="Merriweather"/>
                  <a:cs typeface="Merriweather"/>
                  <a:sym typeface="Merriweather"/>
                </a:rPr>
                <a:t>Department of the Treasury + ID.me</a:t>
              </a:r>
              <a:endParaRPr sz="1107" b="1">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Treasury partnered with GSA to establish a $1B+ BPA with ID.me for digital identity services.</a:t>
              </a:r>
              <a:endParaRPr sz="1107">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The MAS IT team added ID.me to Schedule and awarded the task order in under 45 days.</a:t>
              </a:r>
              <a:endParaRPr sz="1107">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This is a direct, permanent-pricing agreement—improving security, reducing duplication, and standardizing access across government.</a:t>
              </a:r>
              <a:endParaRPr sz="1107">
                <a:solidFill>
                  <a:srgbClr val="000000"/>
                </a:solidFill>
                <a:latin typeface="Merriweather"/>
                <a:ea typeface="Merriweather"/>
                <a:cs typeface="Merriweather"/>
                <a:sym typeface="Merriweather"/>
              </a:endParaRPr>
            </a:p>
          </p:txBody>
        </p:sp>
        <p:sp>
          <p:nvSpPr>
            <p:cNvPr id="160" name="Google Shape;160;p23"/>
            <p:cNvSpPr txBox="1"/>
            <p:nvPr/>
          </p:nvSpPr>
          <p:spPr>
            <a:xfrm>
              <a:off x="1533825" y="3384000"/>
              <a:ext cx="7431600" cy="1140000"/>
            </a:xfrm>
            <a:prstGeom prst="rect">
              <a:avLst/>
            </a:prstGeom>
            <a:noFill/>
            <a:ln>
              <a:noFill/>
            </a:ln>
          </p:spPr>
          <p:txBody>
            <a:bodyPr spcFirstLastPara="1" wrap="square" lIns="42450" tIns="42450" rIns="42450" bIns="42450" anchor="t" anchorCtr="0">
              <a:noAutofit/>
            </a:bodyPr>
            <a:lstStyle/>
            <a:p>
              <a:pPr marL="0" lvl="0" indent="0" algn="l" rtl="0">
                <a:lnSpc>
                  <a:spcPct val="115000"/>
                </a:lnSpc>
                <a:spcBef>
                  <a:spcPts val="0"/>
                </a:spcBef>
                <a:spcAft>
                  <a:spcPts val="0"/>
                </a:spcAft>
                <a:buNone/>
              </a:pPr>
              <a:r>
                <a:rPr lang="en" sz="1107" b="1">
                  <a:solidFill>
                    <a:srgbClr val="000000"/>
                  </a:solidFill>
                  <a:latin typeface="Merriweather"/>
                  <a:ea typeface="Merriweather"/>
                  <a:cs typeface="Merriweather"/>
                  <a:sym typeface="Merriweather"/>
                </a:rPr>
                <a:t>Department of Transportation + Google Workspace</a:t>
              </a:r>
              <a:endParaRPr sz="1107" b="1">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DOT used OneGov to award an $89M enterprise license for Google Workspace tools.</a:t>
              </a:r>
              <a:endParaRPr sz="1107">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Initial users onboarded in just 22 days, with rollout expanding across its 50,000+ workforce.</a:t>
              </a:r>
              <a:endParaRPr sz="1107">
                <a:solidFill>
                  <a:srgbClr val="000000"/>
                </a:solidFill>
                <a:latin typeface="Merriweather"/>
                <a:ea typeface="Merriweather"/>
                <a:cs typeface="Merriweather"/>
                <a:sym typeface="Merriweather"/>
              </a:endParaRPr>
            </a:p>
            <a:p>
              <a:pPr marL="212232" lvl="0" indent="-176406" algn="l" rtl="0">
                <a:lnSpc>
                  <a:spcPct val="115000"/>
                </a:lnSpc>
                <a:spcBef>
                  <a:spcPts val="0"/>
                </a:spcBef>
                <a:spcAft>
                  <a:spcPts val="0"/>
                </a:spcAft>
                <a:buClr>
                  <a:srgbClr val="000000"/>
                </a:buClr>
                <a:buSzPts val="1107"/>
                <a:buFont typeface="Merriweather"/>
                <a:buChar char="●"/>
              </a:pPr>
              <a:r>
                <a:rPr lang="en" sz="1107">
                  <a:solidFill>
                    <a:srgbClr val="000000"/>
                  </a:solidFill>
                  <a:latin typeface="Merriweather"/>
                  <a:ea typeface="Merriweather"/>
                  <a:cs typeface="Merriweather"/>
                  <a:sym typeface="Merriweather"/>
                </a:rPr>
                <a:t>The agreement simplified procurement terms and supports collaboration and IT modernization.</a:t>
              </a:r>
              <a:endParaRPr sz="1107">
                <a:solidFill>
                  <a:srgbClr val="000000"/>
                </a:solidFill>
                <a:latin typeface="Merriweather"/>
                <a:ea typeface="Merriweather"/>
                <a:cs typeface="Merriweather"/>
                <a:sym typeface="Merriweather"/>
              </a:endParaRPr>
            </a:p>
          </p:txBody>
        </p:sp>
      </p:grpSp>
      <p:sp>
        <p:nvSpPr>
          <p:cNvPr id="153" name="Google Shape;153;p23"/>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1"/>
                </a:solidFill>
                <a:latin typeface="Merriweather"/>
                <a:ea typeface="Merriweather"/>
                <a:cs typeface="Merriweather"/>
                <a:sym typeface="Merriweather"/>
              </a:rPr>
              <a:t>Four Pillars of the OneGov Strategy</a:t>
            </a:r>
            <a:endParaRPr sz="3000" dirty="0">
              <a:solidFill>
                <a:schemeClr val="lt1"/>
              </a:solidFill>
              <a:latin typeface="Catamaran"/>
              <a:ea typeface="Catamaran"/>
              <a:cs typeface="Catamaran"/>
              <a:sym typeface="Catamaran"/>
            </a:endParaRPr>
          </a:p>
        </p:txBody>
      </p:sp>
      <p:grpSp>
        <p:nvGrpSpPr>
          <p:cNvPr id="167" name="Google Shape;167;p24" descr="An image of a rectangular box featuring four blue labels: 01 Direct Contracting, 02 Best Pricing, 03 Full Catalog of Offerings, and 04 Verifiable Data."/>
          <p:cNvGrpSpPr/>
          <p:nvPr/>
        </p:nvGrpSpPr>
        <p:grpSpPr>
          <a:xfrm>
            <a:off x="571417" y="1289171"/>
            <a:ext cx="7921561" cy="2903815"/>
            <a:chOff x="799469" y="1147334"/>
            <a:chExt cx="7545063" cy="2848832"/>
          </a:xfrm>
        </p:grpSpPr>
        <p:sp>
          <p:nvSpPr>
            <p:cNvPr id="168" name="Google Shape;168;p24"/>
            <p:cNvSpPr/>
            <p:nvPr/>
          </p:nvSpPr>
          <p:spPr>
            <a:xfrm>
              <a:off x="799469" y="1147334"/>
              <a:ext cx="1830825" cy="2848832"/>
            </a:xfrm>
            <a:custGeom>
              <a:avLst/>
              <a:gdLst/>
              <a:ahLst/>
              <a:cxnLst/>
              <a:rect l="l" t="t" r="r" b="b"/>
              <a:pathLst>
                <a:path w="134669" h="209550" extrusionOk="0">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062349"/>
            </a:solidFill>
            <a:ln>
              <a:noFill/>
            </a:ln>
          </p:spPr>
          <p:txBody>
            <a:bodyPr spcFirstLastPara="1" wrap="square" lIns="98600" tIns="98600" rIns="98600" bIns="98600" anchor="ctr" anchorCtr="0">
              <a:noAutofit/>
            </a:bodyPr>
            <a:lstStyle/>
            <a:p>
              <a:pPr marL="0" lvl="0" indent="0" algn="l" rtl="0">
                <a:spcBef>
                  <a:spcPts val="0"/>
                </a:spcBef>
                <a:spcAft>
                  <a:spcPts val="0"/>
                </a:spcAft>
                <a:buNone/>
              </a:pPr>
              <a:endParaRPr sz="1510">
                <a:latin typeface="Roboto"/>
                <a:ea typeface="Roboto"/>
                <a:cs typeface="Roboto"/>
                <a:sym typeface="Roboto"/>
              </a:endParaRPr>
            </a:p>
          </p:txBody>
        </p:sp>
        <p:sp>
          <p:nvSpPr>
            <p:cNvPr id="169" name="Google Shape;169;p24"/>
            <p:cNvSpPr txBox="1"/>
            <p:nvPr/>
          </p:nvSpPr>
          <p:spPr>
            <a:xfrm>
              <a:off x="918694" y="2136173"/>
              <a:ext cx="1585200" cy="1544700"/>
            </a:xfrm>
            <a:prstGeom prst="rect">
              <a:avLst/>
            </a:prstGeom>
            <a:noFill/>
            <a:ln>
              <a:noFill/>
            </a:ln>
          </p:spPr>
          <p:txBody>
            <a:bodyPr spcFirstLastPara="1" wrap="square" lIns="0" tIns="19700" rIns="0" bIns="19700" anchor="b" anchorCtr="0">
              <a:noAutofit/>
            </a:bodyPr>
            <a:lstStyle/>
            <a:p>
              <a:pPr marL="0" lvl="0" indent="0" algn="l" rtl="0">
                <a:spcBef>
                  <a:spcPts val="0"/>
                </a:spcBef>
                <a:spcAft>
                  <a:spcPts val="0"/>
                </a:spcAft>
                <a:buNone/>
              </a:pPr>
              <a:r>
                <a:rPr lang="en" sz="2804">
                  <a:solidFill>
                    <a:schemeClr val="lt1"/>
                  </a:solidFill>
                  <a:latin typeface="Roboto Condensed Medium"/>
                  <a:ea typeface="Roboto Condensed Medium"/>
                  <a:cs typeface="Roboto Condensed Medium"/>
                  <a:sym typeface="Roboto Condensed Medium"/>
                </a:rPr>
                <a:t>Direct Contracting via MAS</a:t>
              </a:r>
              <a:endParaRPr sz="2804">
                <a:solidFill>
                  <a:schemeClr val="lt1"/>
                </a:solidFill>
                <a:latin typeface="Roboto Condensed Medium"/>
                <a:ea typeface="Roboto Condensed Medium"/>
                <a:cs typeface="Roboto Condensed Medium"/>
                <a:sym typeface="Roboto Condensed Medium"/>
              </a:endParaRPr>
            </a:p>
          </p:txBody>
        </p:sp>
        <p:sp>
          <p:nvSpPr>
            <p:cNvPr id="170" name="Google Shape;170;p24"/>
            <p:cNvSpPr/>
            <p:nvPr/>
          </p:nvSpPr>
          <p:spPr>
            <a:xfrm>
              <a:off x="2704206" y="1147334"/>
              <a:ext cx="1830825" cy="2848832"/>
            </a:xfrm>
            <a:custGeom>
              <a:avLst/>
              <a:gdLst/>
              <a:ahLst/>
              <a:cxnLst/>
              <a:rect l="l" t="t" r="r" b="b"/>
              <a:pathLst>
                <a:path w="134669" h="209550" extrusionOk="0">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062349"/>
            </a:solidFill>
            <a:ln>
              <a:noFill/>
            </a:ln>
          </p:spPr>
          <p:txBody>
            <a:bodyPr spcFirstLastPara="1" wrap="square" lIns="98600" tIns="98600" rIns="98600" bIns="98600" anchor="ctr" anchorCtr="0">
              <a:noAutofit/>
            </a:bodyPr>
            <a:lstStyle/>
            <a:p>
              <a:pPr marL="0" lvl="0" indent="0" algn="l" rtl="0">
                <a:spcBef>
                  <a:spcPts val="0"/>
                </a:spcBef>
                <a:spcAft>
                  <a:spcPts val="0"/>
                </a:spcAft>
                <a:buNone/>
              </a:pPr>
              <a:endParaRPr sz="1510">
                <a:latin typeface="Roboto"/>
                <a:ea typeface="Roboto"/>
                <a:cs typeface="Roboto"/>
                <a:sym typeface="Roboto"/>
              </a:endParaRPr>
            </a:p>
          </p:txBody>
        </p:sp>
        <p:sp>
          <p:nvSpPr>
            <p:cNvPr id="171" name="Google Shape;171;p24"/>
            <p:cNvSpPr txBox="1"/>
            <p:nvPr/>
          </p:nvSpPr>
          <p:spPr>
            <a:xfrm>
              <a:off x="2827019" y="2136073"/>
              <a:ext cx="1585200" cy="1544700"/>
            </a:xfrm>
            <a:prstGeom prst="rect">
              <a:avLst/>
            </a:prstGeom>
            <a:noFill/>
            <a:ln>
              <a:noFill/>
            </a:ln>
          </p:spPr>
          <p:txBody>
            <a:bodyPr spcFirstLastPara="1" wrap="square" lIns="0" tIns="19700" rIns="0" bIns="19700" anchor="b" anchorCtr="0">
              <a:noAutofit/>
            </a:bodyPr>
            <a:lstStyle/>
            <a:p>
              <a:pPr marL="0" lvl="0" indent="0" algn="l" rtl="0">
                <a:spcBef>
                  <a:spcPts val="0"/>
                </a:spcBef>
                <a:spcAft>
                  <a:spcPts val="0"/>
                </a:spcAft>
                <a:buNone/>
              </a:pPr>
              <a:r>
                <a:rPr lang="en" sz="2804">
                  <a:solidFill>
                    <a:schemeClr val="lt1"/>
                  </a:solidFill>
                  <a:latin typeface="Roboto Condensed Medium"/>
                  <a:ea typeface="Roboto Condensed Medium"/>
                  <a:cs typeface="Roboto Condensed Medium"/>
                  <a:sym typeface="Roboto Condensed Medium"/>
                </a:rPr>
                <a:t>Best Pricing</a:t>
              </a:r>
              <a:endParaRPr sz="2804">
                <a:solidFill>
                  <a:schemeClr val="lt1"/>
                </a:solidFill>
                <a:latin typeface="Roboto Condensed Medium"/>
                <a:ea typeface="Roboto Condensed Medium"/>
                <a:cs typeface="Roboto Condensed Medium"/>
                <a:sym typeface="Roboto Condensed Medium"/>
              </a:endParaRPr>
            </a:p>
          </p:txBody>
        </p:sp>
        <p:sp>
          <p:nvSpPr>
            <p:cNvPr id="172" name="Google Shape;172;p24"/>
            <p:cNvSpPr/>
            <p:nvPr/>
          </p:nvSpPr>
          <p:spPr>
            <a:xfrm>
              <a:off x="4608956" y="1147334"/>
              <a:ext cx="1830825" cy="2848832"/>
            </a:xfrm>
            <a:custGeom>
              <a:avLst/>
              <a:gdLst/>
              <a:ahLst/>
              <a:cxnLst/>
              <a:rect l="l" t="t" r="r" b="b"/>
              <a:pathLst>
                <a:path w="134669" h="209550" extrusionOk="0">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062349"/>
            </a:solidFill>
            <a:ln>
              <a:noFill/>
            </a:ln>
          </p:spPr>
          <p:txBody>
            <a:bodyPr spcFirstLastPara="1" wrap="square" lIns="98600" tIns="98600" rIns="98600" bIns="98600" anchor="ctr" anchorCtr="0">
              <a:noAutofit/>
            </a:bodyPr>
            <a:lstStyle/>
            <a:p>
              <a:pPr marL="0" lvl="0" indent="0" algn="l" rtl="0">
                <a:spcBef>
                  <a:spcPts val="0"/>
                </a:spcBef>
                <a:spcAft>
                  <a:spcPts val="0"/>
                </a:spcAft>
                <a:buNone/>
              </a:pPr>
              <a:endParaRPr sz="1510">
                <a:latin typeface="Roboto"/>
                <a:ea typeface="Roboto"/>
                <a:cs typeface="Roboto"/>
                <a:sym typeface="Roboto"/>
              </a:endParaRPr>
            </a:p>
          </p:txBody>
        </p:sp>
        <p:sp>
          <p:nvSpPr>
            <p:cNvPr id="173" name="Google Shape;173;p24"/>
            <p:cNvSpPr txBox="1"/>
            <p:nvPr/>
          </p:nvSpPr>
          <p:spPr>
            <a:xfrm>
              <a:off x="4729198" y="2136073"/>
              <a:ext cx="1585200" cy="1544700"/>
            </a:xfrm>
            <a:prstGeom prst="rect">
              <a:avLst/>
            </a:prstGeom>
            <a:noFill/>
            <a:ln>
              <a:noFill/>
            </a:ln>
          </p:spPr>
          <p:txBody>
            <a:bodyPr spcFirstLastPara="1" wrap="square" lIns="0" tIns="19700" rIns="0" bIns="19700" anchor="b" anchorCtr="0">
              <a:noAutofit/>
            </a:bodyPr>
            <a:lstStyle/>
            <a:p>
              <a:pPr marL="0" lvl="0" indent="0" algn="l" rtl="0">
                <a:spcBef>
                  <a:spcPts val="0"/>
                </a:spcBef>
                <a:spcAft>
                  <a:spcPts val="0"/>
                </a:spcAft>
                <a:buNone/>
              </a:pPr>
              <a:r>
                <a:rPr lang="en" sz="2804">
                  <a:solidFill>
                    <a:schemeClr val="lt1"/>
                  </a:solidFill>
                  <a:latin typeface="Roboto Medium"/>
                  <a:ea typeface="Roboto Medium"/>
                  <a:cs typeface="Roboto Medium"/>
                  <a:sym typeface="Roboto Medium"/>
                </a:rPr>
                <a:t>Full Catalog of Offerings</a:t>
              </a:r>
              <a:endParaRPr sz="2804">
                <a:solidFill>
                  <a:schemeClr val="lt1"/>
                </a:solidFill>
                <a:latin typeface="Roboto Medium"/>
                <a:ea typeface="Roboto Medium"/>
                <a:cs typeface="Roboto Medium"/>
                <a:sym typeface="Roboto Medium"/>
              </a:endParaRPr>
            </a:p>
          </p:txBody>
        </p:sp>
        <p:sp>
          <p:nvSpPr>
            <p:cNvPr id="174" name="Google Shape;174;p24"/>
            <p:cNvSpPr/>
            <p:nvPr/>
          </p:nvSpPr>
          <p:spPr>
            <a:xfrm>
              <a:off x="6513706" y="1147334"/>
              <a:ext cx="1830825" cy="2848832"/>
            </a:xfrm>
            <a:custGeom>
              <a:avLst/>
              <a:gdLst/>
              <a:ahLst/>
              <a:cxnLst/>
              <a:rect l="l" t="t" r="r" b="b"/>
              <a:pathLst>
                <a:path w="134669" h="209550" extrusionOk="0">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rgbClr val="062349"/>
            </a:solidFill>
            <a:ln>
              <a:noFill/>
            </a:ln>
          </p:spPr>
          <p:txBody>
            <a:bodyPr spcFirstLastPara="1" wrap="square" lIns="98600" tIns="98600" rIns="98600" bIns="98600" anchor="ctr" anchorCtr="0">
              <a:noAutofit/>
            </a:bodyPr>
            <a:lstStyle/>
            <a:p>
              <a:pPr marL="0" lvl="0" indent="0" algn="l" rtl="0">
                <a:spcBef>
                  <a:spcPts val="0"/>
                </a:spcBef>
                <a:spcAft>
                  <a:spcPts val="0"/>
                </a:spcAft>
                <a:buNone/>
              </a:pPr>
              <a:endParaRPr sz="1510">
                <a:latin typeface="Roboto"/>
                <a:ea typeface="Roboto"/>
                <a:cs typeface="Roboto"/>
                <a:sym typeface="Roboto"/>
              </a:endParaRPr>
            </a:p>
          </p:txBody>
        </p:sp>
        <p:sp>
          <p:nvSpPr>
            <p:cNvPr id="175" name="Google Shape;175;p24"/>
            <p:cNvSpPr txBox="1"/>
            <p:nvPr/>
          </p:nvSpPr>
          <p:spPr>
            <a:xfrm>
              <a:off x="6630521" y="2136073"/>
              <a:ext cx="1585200" cy="1544700"/>
            </a:xfrm>
            <a:prstGeom prst="rect">
              <a:avLst/>
            </a:prstGeom>
            <a:noFill/>
            <a:ln>
              <a:noFill/>
            </a:ln>
          </p:spPr>
          <p:txBody>
            <a:bodyPr spcFirstLastPara="1" wrap="square" lIns="0" tIns="19700" rIns="0" bIns="19700" anchor="b" anchorCtr="0">
              <a:noAutofit/>
            </a:bodyPr>
            <a:lstStyle/>
            <a:p>
              <a:pPr marL="0" lvl="0" indent="0" algn="l" rtl="0">
                <a:spcBef>
                  <a:spcPts val="0"/>
                </a:spcBef>
                <a:spcAft>
                  <a:spcPts val="0"/>
                </a:spcAft>
                <a:buNone/>
              </a:pPr>
              <a:r>
                <a:rPr lang="en" sz="2804">
                  <a:solidFill>
                    <a:schemeClr val="lt1"/>
                  </a:solidFill>
                  <a:latin typeface="Roboto Medium"/>
                  <a:ea typeface="Roboto Medium"/>
                  <a:cs typeface="Roboto Medium"/>
                  <a:sym typeface="Roboto Medium"/>
                </a:rPr>
                <a:t>Verifiable Data</a:t>
              </a:r>
              <a:endParaRPr sz="2804">
                <a:solidFill>
                  <a:schemeClr val="lt1"/>
                </a:solidFill>
                <a:latin typeface="Roboto Medium"/>
                <a:ea typeface="Roboto Medium"/>
                <a:cs typeface="Roboto Medium"/>
                <a:sym typeface="Roboto Medium"/>
              </a:endParaRPr>
            </a:p>
          </p:txBody>
        </p:sp>
        <p:sp>
          <p:nvSpPr>
            <p:cNvPr id="176" name="Google Shape;176;p24"/>
            <p:cNvSpPr txBox="1"/>
            <p:nvPr/>
          </p:nvSpPr>
          <p:spPr>
            <a:xfrm>
              <a:off x="918694" y="1243373"/>
              <a:ext cx="864900" cy="89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255" b="1">
                  <a:solidFill>
                    <a:schemeClr val="lt1"/>
                  </a:solidFill>
                  <a:latin typeface="Fjalla One"/>
                  <a:ea typeface="Fjalla One"/>
                  <a:cs typeface="Fjalla One"/>
                  <a:sym typeface="Fjalla One"/>
                </a:rPr>
                <a:t>01</a:t>
              </a:r>
              <a:endParaRPr sz="6255">
                <a:solidFill>
                  <a:schemeClr val="lt1"/>
                </a:solidFill>
                <a:latin typeface="Fjalla One"/>
                <a:ea typeface="Fjalla One"/>
                <a:cs typeface="Fjalla One"/>
                <a:sym typeface="Fjalla One"/>
              </a:endParaRPr>
            </a:p>
          </p:txBody>
        </p:sp>
        <p:sp>
          <p:nvSpPr>
            <p:cNvPr id="177" name="Google Shape;177;p24"/>
            <p:cNvSpPr txBox="1"/>
            <p:nvPr/>
          </p:nvSpPr>
          <p:spPr>
            <a:xfrm>
              <a:off x="2823890" y="1243373"/>
              <a:ext cx="864900" cy="89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255" b="1">
                  <a:solidFill>
                    <a:schemeClr val="lt1"/>
                  </a:solidFill>
                  <a:latin typeface="Fjalla One"/>
                  <a:ea typeface="Fjalla One"/>
                  <a:cs typeface="Fjalla One"/>
                  <a:sym typeface="Fjalla One"/>
                </a:rPr>
                <a:t>02</a:t>
              </a:r>
              <a:endParaRPr sz="6255">
                <a:solidFill>
                  <a:schemeClr val="lt1"/>
                </a:solidFill>
                <a:latin typeface="Fjalla One"/>
                <a:ea typeface="Fjalla One"/>
                <a:cs typeface="Fjalla One"/>
                <a:sym typeface="Fjalla One"/>
              </a:endParaRPr>
            </a:p>
          </p:txBody>
        </p:sp>
        <p:sp>
          <p:nvSpPr>
            <p:cNvPr id="178" name="Google Shape;178;p24"/>
            <p:cNvSpPr txBox="1"/>
            <p:nvPr/>
          </p:nvSpPr>
          <p:spPr>
            <a:xfrm>
              <a:off x="4729195" y="1243373"/>
              <a:ext cx="864900" cy="89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255" b="1">
                  <a:solidFill>
                    <a:schemeClr val="lt1"/>
                  </a:solidFill>
                  <a:latin typeface="Fjalla One"/>
                  <a:ea typeface="Fjalla One"/>
                  <a:cs typeface="Fjalla One"/>
                  <a:sym typeface="Fjalla One"/>
                </a:rPr>
                <a:t>03</a:t>
              </a:r>
              <a:endParaRPr sz="6255">
                <a:solidFill>
                  <a:schemeClr val="lt1"/>
                </a:solidFill>
                <a:latin typeface="Fjalla One"/>
                <a:ea typeface="Fjalla One"/>
                <a:cs typeface="Fjalla One"/>
                <a:sym typeface="Fjalla One"/>
              </a:endParaRPr>
            </a:p>
          </p:txBody>
        </p:sp>
        <p:sp>
          <p:nvSpPr>
            <p:cNvPr id="179" name="Google Shape;179;p24"/>
            <p:cNvSpPr txBox="1"/>
            <p:nvPr/>
          </p:nvSpPr>
          <p:spPr>
            <a:xfrm>
              <a:off x="6630520" y="1243373"/>
              <a:ext cx="864900" cy="89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255" b="1">
                  <a:solidFill>
                    <a:schemeClr val="lt1"/>
                  </a:solidFill>
                  <a:latin typeface="Fjalla One"/>
                  <a:ea typeface="Fjalla One"/>
                  <a:cs typeface="Fjalla One"/>
                  <a:sym typeface="Fjalla One"/>
                </a:rPr>
                <a:t>04</a:t>
              </a:r>
              <a:endParaRPr sz="6255">
                <a:solidFill>
                  <a:schemeClr val="lt1"/>
                </a:solidFill>
                <a:latin typeface="Fjalla One"/>
                <a:ea typeface="Fjalla One"/>
                <a:cs typeface="Fjalla One"/>
                <a:sym typeface="Fjalla One"/>
              </a:endParaRPr>
            </a:p>
          </p:txBody>
        </p:sp>
      </p:grpSp>
      <p:sp>
        <p:nvSpPr>
          <p:cNvPr id="180" name="Google Shape;180;p24"/>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360200" y="11465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dirty="0"/>
              <a:t>Direct Contract Vision </a:t>
            </a:r>
            <a:endParaRPr dirty="0"/>
          </a:p>
        </p:txBody>
      </p:sp>
      <p:grpSp>
        <p:nvGrpSpPr>
          <p:cNvPr id="188" name="Google Shape;188;p25" descr="An image illustrating the definitions of privity of contract, reseller business integration, mandatory use, price reduction, and mature state."/>
          <p:cNvGrpSpPr/>
          <p:nvPr/>
        </p:nvGrpSpPr>
        <p:grpSpPr>
          <a:xfrm>
            <a:off x="184493" y="687355"/>
            <a:ext cx="8696295" cy="3863068"/>
            <a:chOff x="987708" y="1528936"/>
            <a:chExt cx="9972816" cy="4429615"/>
          </a:xfrm>
        </p:grpSpPr>
        <p:sp>
          <p:nvSpPr>
            <p:cNvPr id="189" name="Google Shape;189;p25"/>
            <p:cNvSpPr/>
            <p:nvPr/>
          </p:nvSpPr>
          <p:spPr>
            <a:xfrm>
              <a:off x="1851804" y="1536664"/>
              <a:ext cx="4200900" cy="801900"/>
            </a:xfrm>
            <a:prstGeom prst="rect">
              <a:avLst/>
            </a:prstGeom>
            <a:solidFill>
              <a:srgbClr val="1F6084"/>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FFFFFF"/>
                </a:solidFill>
                <a:latin typeface="Calibri"/>
                <a:ea typeface="Calibri"/>
                <a:cs typeface="Calibri"/>
                <a:sym typeface="Calibri"/>
              </a:endParaRPr>
            </a:p>
          </p:txBody>
        </p:sp>
        <p:sp>
          <p:nvSpPr>
            <p:cNvPr id="190" name="Google Shape;190;p25"/>
            <p:cNvSpPr/>
            <p:nvPr/>
          </p:nvSpPr>
          <p:spPr>
            <a:xfrm>
              <a:off x="1419756" y="2439341"/>
              <a:ext cx="4200900" cy="801900"/>
            </a:xfrm>
            <a:prstGeom prst="rect">
              <a:avLst/>
            </a:prstGeom>
            <a:solidFill>
              <a:srgbClr val="366A7C"/>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FFFFFF"/>
                </a:solidFill>
                <a:latin typeface="Calibri"/>
                <a:ea typeface="Calibri"/>
                <a:cs typeface="Calibri"/>
                <a:sym typeface="Calibri"/>
              </a:endParaRPr>
            </a:p>
          </p:txBody>
        </p:sp>
        <p:sp>
          <p:nvSpPr>
            <p:cNvPr id="191" name="Google Shape;191;p25"/>
            <p:cNvSpPr/>
            <p:nvPr/>
          </p:nvSpPr>
          <p:spPr>
            <a:xfrm>
              <a:off x="987708" y="3342018"/>
              <a:ext cx="4200900" cy="801900"/>
            </a:xfrm>
            <a:prstGeom prst="rect">
              <a:avLst/>
            </a:prstGeom>
            <a:solidFill>
              <a:srgbClr val="78909C"/>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FFFFFF"/>
                </a:solidFill>
                <a:latin typeface="Calibri"/>
                <a:ea typeface="Calibri"/>
                <a:cs typeface="Calibri"/>
                <a:sym typeface="Calibri"/>
              </a:endParaRPr>
            </a:p>
          </p:txBody>
        </p:sp>
        <p:sp>
          <p:nvSpPr>
            <p:cNvPr id="192" name="Google Shape;192;p25"/>
            <p:cNvSpPr/>
            <p:nvPr/>
          </p:nvSpPr>
          <p:spPr>
            <a:xfrm>
              <a:off x="1419756" y="4244695"/>
              <a:ext cx="4200900" cy="801900"/>
            </a:xfrm>
            <a:prstGeom prst="rect">
              <a:avLst/>
            </a:prstGeom>
            <a:solidFill>
              <a:srgbClr val="D8D8D8"/>
            </a:solidFill>
            <a:ln w="9525" cap="flat" cmpd="sng">
              <a:solidFill>
                <a:srgbClr val="1F6084"/>
              </a:solidFill>
              <a:prstDash val="solid"/>
              <a:round/>
              <a:headEnd type="none" w="sm" len="sm"/>
              <a:tailEnd type="none" w="sm" len="sm"/>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FFFFFF"/>
                </a:solidFill>
                <a:latin typeface="Calibri"/>
                <a:ea typeface="Calibri"/>
                <a:cs typeface="Calibri"/>
                <a:sym typeface="Calibri"/>
              </a:endParaRPr>
            </a:p>
          </p:txBody>
        </p:sp>
        <p:sp>
          <p:nvSpPr>
            <p:cNvPr id="193" name="Google Shape;193;p25"/>
            <p:cNvSpPr/>
            <p:nvPr/>
          </p:nvSpPr>
          <p:spPr>
            <a:xfrm>
              <a:off x="1851804" y="5147371"/>
              <a:ext cx="4200900" cy="801900"/>
            </a:xfrm>
            <a:prstGeom prst="rect">
              <a:avLst/>
            </a:prstGeom>
            <a:solidFill>
              <a:srgbClr val="CEDDE5"/>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FFFFFF"/>
                </a:solidFill>
                <a:latin typeface="Calibri"/>
                <a:ea typeface="Calibri"/>
                <a:cs typeface="Calibri"/>
                <a:sym typeface="Calibri"/>
              </a:endParaRPr>
            </a:p>
          </p:txBody>
        </p:sp>
        <p:sp>
          <p:nvSpPr>
            <p:cNvPr id="194" name="Google Shape;194;p25"/>
            <p:cNvSpPr/>
            <p:nvPr/>
          </p:nvSpPr>
          <p:spPr>
            <a:xfrm rot="5400000">
              <a:off x="6706974" y="1647799"/>
              <a:ext cx="4294800" cy="4212300"/>
            </a:xfrm>
            <a:prstGeom prst="blockArc">
              <a:avLst>
                <a:gd name="adj1" fmla="val 14607650"/>
                <a:gd name="adj2" fmla="val 2233101"/>
                <a:gd name="adj3" fmla="val 4696"/>
              </a:avLst>
            </a:prstGeom>
            <a:solidFill>
              <a:srgbClr val="1F6084"/>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000000"/>
                </a:solidFill>
                <a:latin typeface="Calibri"/>
                <a:ea typeface="Calibri"/>
                <a:cs typeface="Calibri"/>
                <a:sym typeface="Calibri"/>
              </a:endParaRPr>
            </a:p>
          </p:txBody>
        </p:sp>
        <p:sp>
          <p:nvSpPr>
            <p:cNvPr id="195" name="Google Shape;195;p25"/>
            <p:cNvSpPr/>
            <p:nvPr/>
          </p:nvSpPr>
          <p:spPr>
            <a:xfrm rot="5400000">
              <a:off x="7015985" y="2004044"/>
              <a:ext cx="3676800" cy="3606000"/>
            </a:xfrm>
            <a:prstGeom prst="blockArc">
              <a:avLst>
                <a:gd name="adj1" fmla="val 12866219"/>
                <a:gd name="adj2" fmla="val 2208223"/>
                <a:gd name="adj3" fmla="val 5499"/>
              </a:avLst>
            </a:prstGeom>
            <a:solidFill>
              <a:srgbClr val="366A7C"/>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000000"/>
                </a:solidFill>
                <a:latin typeface="Calibri"/>
                <a:ea typeface="Calibri"/>
                <a:cs typeface="Calibri"/>
                <a:sym typeface="Calibri"/>
              </a:endParaRPr>
            </a:p>
          </p:txBody>
        </p:sp>
        <p:sp>
          <p:nvSpPr>
            <p:cNvPr id="196" name="Google Shape;196;p25"/>
            <p:cNvSpPr/>
            <p:nvPr/>
          </p:nvSpPr>
          <p:spPr>
            <a:xfrm rot="5400000">
              <a:off x="7314189" y="2290052"/>
              <a:ext cx="3058200" cy="2999400"/>
            </a:xfrm>
            <a:prstGeom prst="blockArc">
              <a:avLst>
                <a:gd name="adj1" fmla="val 10838337"/>
                <a:gd name="adj2" fmla="val 2182271"/>
                <a:gd name="adj3" fmla="val 6616"/>
              </a:avLst>
            </a:prstGeom>
            <a:solidFill>
              <a:srgbClr val="78909C"/>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000000"/>
                </a:solidFill>
                <a:latin typeface="Calibri"/>
                <a:ea typeface="Calibri"/>
                <a:cs typeface="Calibri"/>
                <a:sym typeface="Calibri"/>
              </a:endParaRPr>
            </a:p>
          </p:txBody>
        </p:sp>
        <p:sp>
          <p:nvSpPr>
            <p:cNvPr id="197" name="Google Shape;197;p25"/>
            <p:cNvSpPr/>
            <p:nvPr/>
          </p:nvSpPr>
          <p:spPr>
            <a:xfrm rot="5400000">
              <a:off x="7638301" y="2613735"/>
              <a:ext cx="2404200" cy="2358000"/>
            </a:xfrm>
            <a:prstGeom prst="blockArc">
              <a:avLst>
                <a:gd name="adj1" fmla="val 8967793"/>
                <a:gd name="adj2" fmla="val 2161550"/>
                <a:gd name="adj3" fmla="val 8273"/>
              </a:avLst>
            </a:prstGeom>
            <a:solidFill>
              <a:srgbClr val="D8D8D8"/>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000000"/>
                </a:solidFill>
                <a:latin typeface="Calibri"/>
                <a:ea typeface="Calibri"/>
                <a:cs typeface="Calibri"/>
                <a:sym typeface="Calibri"/>
              </a:endParaRPr>
            </a:p>
          </p:txBody>
        </p:sp>
        <p:sp>
          <p:nvSpPr>
            <p:cNvPr id="198" name="Google Shape;198;p25"/>
            <p:cNvSpPr/>
            <p:nvPr/>
          </p:nvSpPr>
          <p:spPr>
            <a:xfrm rot="5400000">
              <a:off x="7958977" y="2919652"/>
              <a:ext cx="1764300" cy="1730400"/>
            </a:xfrm>
            <a:prstGeom prst="blockArc">
              <a:avLst>
                <a:gd name="adj1" fmla="val 6738623"/>
                <a:gd name="adj2" fmla="val 2043077"/>
                <a:gd name="adj3" fmla="val 11219"/>
              </a:avLst>
            </a:prstGeom>
            <a:solidFill>
              <a:srgbClr val="CEDDE5"/>
            </a:solidFill>
            <a:ln>
              <a:noFill/>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b="0" i="0" u="none" strike="noStrike" cap="none">
                <a:solidFill>
                  <a:srgbClr val="000000"/>
                </a:solidFill>
                <a:latin typeface="Calibri"/>
                <a:ea typeface="Calibri"/>
                <a:cs typeface="Calibri"/>
                <a:sym typeface="Calibri"/>
              </a:endParaRPr>
            </a:p>
          </p:txBody>
        </p:sp>
        <p:grpSp>
          <p:nvGrpSpPr>
            <p:cNvPr id="199" name="Google Shape;199;p25"/>
            <p:cNvGrpSpPr/>
            <p:nvPr/>
          </p:nvGrpSpPr>
          <p:grpSpPr>
            <a:xfrm>
              <a:off x="8323402" y="3432298"/>
              <a:ext cx="1039224" cy="708251"/>
              <a:chOff x="3750844" y="2560015"/>
              <a:chExt cx="2970060" cy="2024154"/>
            </a:xfrm>
          </p:grpSpPr>
          <p:grpSp>
            <p:nvGrpSpPr>
              <p:cNvPr id="200" name="Google Shape;200;p25"/>
              <p:cNvGrpSpPr/>
              <p:nvPr/>
            </p:nvGrpSpPr>
            <p:grpSpPr>
              <a:xfrm>
                <a:off x="3750844" y="2864355"/>
                <a:ext cx="2970060" cy="1357403"/>
                <a:chOff x="3750844" y="2864355"/>
                <a:chExt cx="2970060" cy="1357403"/>
              </a:xfrm>
            </p:grpSpPr>
            <p:grpSp>
              <p:nvGrpSpPr>
                <p:cNvPr id="201" name="Google Shape;201;p25"/>
                <p:cNvGrpSpPr/>
                <p:nvPr/>
              </p:nvGrpSpPr>
              <p:grpSpPr>
                <a:xfrm>
                  <a:off x="3750844" y="2864355"/>
                  <a:ext cx="1024691" cy="1357403"/>
                  <a:chOff x="5847150" y="2503257"/>
                  <a:chExt cx="1570889" cy="2080949"/>
                </a:xfrm>
              </p:grpSpPr>
              <p:sp>
                <p:nvSpPr>
                  <p:cNvPr id="202" name="Google Shape;202;p25"/>
                  <p:cNvSpPr/>
                  <p:nvPr/>
                </p:nvSpPr>
                <p:spPr>
                  <a:xfrm>
                    <a:off x="5981212" y="2503257"/>
                    <a:ext cx="1302761" cy="1757068"/>
                  </a:xfrm>
                  <a:custGeom>
                    <a:avLst/>
                    <a:gdLst/>
                    <a:ahLst/>
                    <a:cxnLst/>
                    <a:rect l="l" t="t" r="r" b="b"/>
                    <a:pathLst>
                      <a:path w="5024" h="6776" extrusionOk="0">
                        <a:moveTo>
                          <a:pt x="2509" y="0"/>
                        </a:moveTo>
                        <a:lnTo>
                          <a:pt x="2776" y="11"/>
                        </a:lnTo>
                        <a:lnTo>
                          <a:pt x="3022" y="43"/>
                        </a:lnTo>
                        <a:lnTo>
                          <a:pt x="3246" y="91"/>
                        </a:lnTo>
                        <a:lnTo>
                          <a:pt x="3454" y="160"/>
                        </a:lnTo>
                        <a:lnTo>
                          <a:pt x="3646" y="251"/>
                        </a:lnTo>
                        <a:lnTo>
                          <a:pt x="3822" y="353"/>
                        </a:lnTo>
                        <a:lnTo>
                          <a:pt x="3983" y="475"/>
                        </a:lnTo>
                        <a:lnTo>
                          <a:pt x="4127" y="609"/>
                        </a:lnTo>
                        <a:lnTo>
                          <a:pt x="4260" y="758"/>
                        </a:lnTo>
                        <a:lnTo>
                          <a:pt x="4378" y="924"/>
                        </a:lnTo>
                        <a:lnTo>
                          <a:pt x="4484" y="1100"/>
                        </a:lnTo>
                        <a:lnTo>
                          <a:pt x="4580" y="1287"/>
                        </a:lnTo>
                        <a:lnTo>
                          <a:pt x="4661" y="1490"/>
                        </a:lnTo>
                        <a:lnTo>
                          <a:pt x="4735" y="1698"/>
                        </a:lnTo>
                        <a:lnTo>
                          <a:pt x="4794" y="1917"/>
                        </a:lnTo>
                        <a:lnTo>
                          <a:pt x="4847" y="2141"/>
                        </a:lnTo>
                        <a:lnTo>
                          <a:pt x="4890" y="2376"/>
                        </a:lnTo>
                        <a:lnTo>
                          <a:pt x="4927" y="2616"/>
                        </a:lnTo>
                        <a:lnTo>
                          <a:pt x="4959" y="2862"/>
                        </a:lnTo>
                        <a:lnTo>
                          <a:pt x="4981" y="3113"/>
                        </a:lnTo>
                        <a:lnTo>
                          <a:pt x="4997" y="3364"/>
                        </a:lnTo>
                        <a:lnTo>
                          <a:pt x="5013" y="3620"/>
                        </a:lnTo>
                        <a:lnTo>
                          <a:pt x="5018" y="3882"/>
                        </a:lnTo>
                        <a:lnTo>
                          <a:pt x="5024" y="4138"/>
                        </a:lnTo>
                        <a:lnTo>
                          <a:pt x="5024" y="4400"/>
                        </a:lnTo>
                        <a:lnTo>
                          <a:pt x="5024" y="4661"/>
                        </a:lnTo>
                        <a:lnTo>
                          <a:pt x="5018" y="4918"/>
                        </a:lnTo>
                        <a:lnTo>
                          <a:pt x="5018" y="5174"/>
                        </a:lnTo>
                        <a:lnTo>
                          <a:pt x="5013" y="5430"/>
                        </a:lnTo>
                        <a:lnTo>
                          <a:pt x="5008" y="5676"/>
                        </a:lnTo>
                        <a:lnTo>
                          <a:pt x="5008" y="5921"/>
                        </a:lnTo>
                        <a:lnTo>
                          <a:pt x="4997" y="5991"/>
                        </a:lnTo>
                        <a:lnTo>
                          <a:pt x="4976" y="6049"/>
                        </a:lnTo>
                        <a:lnTo>
                          <a:pt x="4933" y="6103"/>
                        </a:lnTo>
                        <a:lnTo>
                          <a:pt x="4879" y="6146"/>
                        </a:lnTo>
                        <a:lnTo>
                          <a:pt x="4778" y="6204"/>
                        </a:lnTo>
                        <a:lnTo>
                          <a:pt x="4655" y="6268"/>
                        </a:lnTo>
                        <a:lnTo>
                          <a:pt x="4506" y="6343"/>
                        </a:lnTo>
                        <a:lnTo>
                          <a:pt x="4330" y="6418"/>
                        </a:lnTo>
                        <a:lnTo>
                          <a:pt x="4132" y="6498"/>
                        </a:lnTo>
                        <a:lnTo>
                          <a:pt x="3913" y="6567"/>
                        </a:lnTo>
                        <a:lnTo>
                          <a:pt x="3673" y="6637"/>
                        </a:lnTo>
                        <a:lnTo>
                          <a:pt x="3411" y="6690"/>
                        </a:lnTo>
                        <a:lnTo>
                          <a:pt x="3129" y="6738"/>
                        </a:lnTo>
                        <a:lnTo>
                          <a:pt x="2830" y="6765"/>
                        </a:lnTo>
                        <a:lnTo>
                          <a:pt x="2509" y="6776"/>
                        </a:lnTo>
                        <a:lnTo>
                          <a:pt x="2194" y="6765"/>
                        </a:lnTo>
                        <a:lnTo>
                          <a:pt x="1895" y="6738"/>
                        </a:lnTo>
                        <a:lnTo>
                          <a:pt x="1613" y="6690"/>
                        </a:lnTo>
                        <a:lnTo>
                          <a:pt x="1351" y="6637"/>
                        </a:lnTo>
                        <a:lnTo>
                          <a:pt x="1111" y="6567"/>
                        </a:lnTo>
                        <a:lnTo>
                          <a:pt x="892" y="6498"/>
                        </a:lnTo>
                        <a:lnTo>
                          <a:pt x="694" y="6418"/>
                        </a:lnTo>
                        <a:lnTo>
                          <a:pt x="518" y="6343"/>
                        </a:lnTo>
                        <a:lnTo>
                          <a:pt x="369" y="6268"/>
                        </a:lnTo>
                        <a:lnTo>
                          <a:pt x="246" y="6204"/>
                        </a:lnTo>
                        <a:lnTo>
                          <a:pt x="145" y="6146"/>
                        </a:lnTo>
                        <a:lnTo>
                          <a:pt x="91" y="6103"/>
                        </a:lnTo>
                        <a:lnTo>
                          <a:pt x="49" y="6049"/>
                        </a:lnTo>
                        <a:lnTo>
                          <a:pt x="22" y="5991"/>
                        </a:lnTo>
                        <a:lnTo>
                          <a:pt x="16" y="5921"/>
                        </a:lnTo>
                        <a:lnTo>
                          <a:pt x="11" y="5676"/>
                        </a:lnTo>
                        <a:lnTo>
                          <a:pt x="11" y="5430"/>
                        </a:lnTo>
                        <a:lnTo>
                          <a:pt x="6" y="5174"/>
                        </a:lnTo>
                        <a:lnTo>
                          <a:pt x="0" y="4918"/>
                        </a:lnTo>
                        <a:lnTo>
                          <a:pt x="0" y="4661"/>
                        </a:lnTo>
                        <a:lnTo>
                          <a:pt x="0" y="4400"/>
                        </a:lnTo>
                        <a:lnTo>
                          <a:pt x="0" y="4138"/>
                        </a:lnTo>
                        <a:lnTo>
                          <a:pt x="6" y="3882"/>
                        </a:lnTo>
                        <a:lnTo>
                          <a:pt x="11" y="3620"/>
                        </a:lnTo>
                        <a:lnTo>
                          <a:pt x="22" y="3364"/>
                        </a:lnTo>
                        <a:lnTo>
                          <a:pt x="43" y="3113"/>
                        </a:lnTo>
                        <a:lnTo>
                          <a:pt x="65" y="2862"/>
                        </a:lnTo>
                        <a:lnTo>
                          <a:pt x="97" y="2616"/>
                        </a:lnTo>
                        <a:lnTo>
                          <a:pt x="129" y="2376"/>
                        </a:lnTo>
                        <a:lnTo>
                          <a:pt x="177" y="2141"/>
                        </a:lnTo>
                        <a:lnTo>
                          <a:pt x="230" y="1917"/>
                        </a:lnTo>
                        <a:lnTo>
                          <a:pt x="289" y="1698"/>
                        </a:lnTo>
                        <a:lnTo>
                          <a:pt x="363" y="1490"/>
                        </a:lnTo>
                        <a:lnTo>
                          <a:pt x="444" y="1287"/>
                        </a:lnTo>
                        <a:lnTo>
                          <a:pt x="540" y="1100"/>
                        </a:lnTo>
                        <a:lnTo>
                          <a:pt x="646" y="924"/>
                        </a:lnTo>
                        <a:lnTo>
                          <a:pt x="764" y="758"/>
                        </a:lnTo>
                        <a:lnTo>
                          <a:pt x="892" y="609"/>
                        </a:lnTo>
                        <a:lnTo>
                          <a:pt x="1041" y="475"/>
                        </a:lnTo>
                        <a:lnTo>
                          <a:pt x="1202" y="353"/>
                        </a:lnTo>
                        <a:lnTo>
                          <a:pt x="1378" y="251"/>
                        </a:lnTo>
                        <a:lnTo>
                          <a:pt x="1570" y="160"/>
                        </a:lnTo>
                        <a:lnTo>
                          <a:pt x="1778" y="91"/>
                        </a:lnTo>
                        <a:lnTo>
                          <a:pt x="2002" y="43"/>
                        </a:lnTo>
                        <a:lnTo>
                          <a:pt x="2248" y="11"/>
                        </a:lnTo>
                        <a:lnTo>
                          <a:pt x="2509" y="0"/>
                        </a:lnTo>
                        <a:close/>
                      </a:path>
                    </a:pathLst>
                  </a:custGeom>
                  <a:solidFill>
                    <a:srgbClr val="2B021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3" name="Google Shape;203;p25"/>
                  <p:cNvSpPr/>
                  <p:nvPr/>
                </p:nvSpPr>
                <p:spPr>
                  <a:xfrm>
                    <a:off x="5981212" y="2504813"/>
                    <a:ext cx="836267" cy="1755512"/>
                  </a:xfrm>
                  <a:custGeom>
                    <a:avLst/>
                    <a:gdLst/>
                    <a:ahLst/>
                    <a:cxnLst/>
                    <a:rect l="l" t="t" r="r" b="b"/>
                    <a:pathLst>
                      <a:path w="3225" h="6770" extrusionOk="0">
                        <a:moveTo>
                          <a:pt x="2328" y="0"/>
                        </a:moveTo>
                        <a:lnTo>
                          <a:pt x="3225" y="1777"/>
                        </a:lnTo>
                        <a:lnTo>
                          <a:pt x="2509" y="6770"/>
                        </a:lnTo>
                        <a:lnTo>
                          <a:pt x="2194" y="6759"/>
                        </a:lnTo>
                        <a:lnTo>
                          <a:pt x="1895" y="6732"/>
                        </a:lnTo>
                        <a:lnTo>
                          <a:pt x="1613" y="6684"/>
                        </a:lnTo>
                        <a:lnTo>
                          <a:pt x="1351" y="6631"/>
                        </a:lnTo>
                        <a:lnTo>
                          <a:pt x="1111" y="6561"/>
                        </a:lnTo>
                        <a:lnTo>
                          <a:pt x="892" y="6492"/>
                        </a:lnTo>
                        <a:lnTo>
                          <a:pt x="694" y="6412"/>
                        </a:lnTo>
                        <a:lnTo>
                          <a:pt x="518" y="6337"/>
                        </a:lnTo>
                        <a:lnTo>
                          <a:pt x="369" y="6262"/>
                        </a:lnTo>
                        <a:lnTo>
                          <a:pt x="246" y="6198"/>
                        </a:lnTo>
                        <a:lnTo>
                          <a:pt x="145" y="6140"/>
                        </a:lnTo>
                        <a:lnTo>
                          <a:pt x="91" y="6097"/>
                        </a:lnTo>
                        <a:lnTo>
                          <a:pt x="49" y="6043"/>
                        </a:lnTo>
                        <a:lnTo>
                          <a:pt x="22" y="5985"/>
                        </a:lnTo>
                        <a:lnTo>
                          <a:pt x="16" y="5915"/>
                        </a:lnTo>
                        <a:lnTo>
                          <a:pt x="11" y="5670"/>
                        </a:lnTo>
                        <a:lnTo>
                          <a:pt x="11" y="5419"/>
                        </a:lnTo>
                        <a:lnTo>
                          <a:pt x="6" y="5163"/>
                        </a:lnTo>
                        <a:lnTo>
                          <a:pt x="0" y="4901"/>
                        </a:lnTo>
                        <a:lnTo>
                          <a:pt x="0" y="4639"/>
                        </a:lnTo>
                        <a:lnTo>
                          <a:pt x="0" y="4378"/>
                        </a:lnTo>
                        <a:lnTo>
                          <a:pt x="0" y="4116"/>
                        </a:lnTo>
                        <a:lnTo>
                          <a:pt x="6" y="3854"/>
                        </a:lnTo>
                        <a:lnTo>
                          <a:pt x="11" y="3593"/>
                        </a:lnTo>
                        <a:lnTo>
                          <a:pt x="27" y="3331"/>
                        </a:lnTo>
                        <a:lnTo>
                          <a:pt x="43" y="3075"/>
                        </a:lnTo>
                        <a:lnTo>
                          <a:pt x="70" y="2824"/>
                        </a:lnTo>
                        <a:lnTo>
                          <a:pt x="97" y="2578"/>
                        </a:lnTo>
                        <a:lnTo>
                          <a:pt x="139" y="2333"/>
                        </a:lnTo>
                        <a:lnTo>
                          <a:pt x="182" y="2098"/>
                        </a:lnTo>
                        <a:lnTo>
                          <a:pt x="241" y="1874"/>
                        </a:lnTo>
                        <a:lnTo>
                          <a:pt x="305" y="1655"/>
                        </a:lnTo>
                        <a:lnTo>
                          <a:pt x="379" y="1446"/>
                        </a:lnTo>
                        <a:lnTo>
                          <a:pt x="465" y="1244"/>
                        </a:lnTo>
                        <a:lnTo>
                          <a:pt x="561" y="1057"/>
                        </a:lnTo>
                        <a:lnTo>
                          <a:pt x="668" y="880"/>
                        </a:lnTo>
                        <a:lnTo>
                          <a:pt x="791" y="720"/>
                        </a:lnTo>
                        <a:lnTo>
                          <a:pt x="929" y="571"/>
                        </a:lnTo>
                        <a:lnTo>
                          <a:pt x="1079" y="437"/>
                        </a:lnTo>
                        <a:lnTo>
                          <a:pt x="1244" y="320"/>
                        </a:lnTo>
                        <a:lnTo>
                          <a:pt x="1426" y="218"/>
                        </a:lnTo>
                        <a:lnTo>
                          <a:pt x="1629" y="138"/>
                        </a:lnTo>
                        <a:lnTo>
                          <a:pt x="1842" y="69"/>
                        </a:lnTo>
                        <a:lnTo>
                          <a:pt x="2077" y="26"/>
                        </a:lnTo>
                        <a:lnTo>
                          <a:pt x="2328"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4" name="Google Shape;204;p25"/>
                  <p:cNvSpPr/>
                  <p:nvPr/>
                </p:nvSpPr>
                <p:spPr>
                  <a:xfrm>
                    <a:off x="6187622" y="2503257"/>
                    <a:ext cx="1096352" cy="1757068"/>
                  </a:xfrm>
                  <a:custGeom>
                    <a:avLst/>
                    <a:gdLst/>
                    <a:ahLst/>
                    <a:cxnLst/>
                    <a:rect l="l" t="t" r="r" b="b"/>
                    <a:pathLst>
                      <a:path w="4228" h="6776" extrusionOk="0">
                        <a:moveTo>
                          <a:pt x="1713" y="0"/>
                        </a:moveTo>
                        <a:lnTo>
                          <a:pt x="1980" y="11"/>
                        </a:lnTo>
                        <a:lnTo>
                          <a:pt x="2226" y="43"/>
                        </a:lnTo>
                        <a:lnTo>
                          <a:pt x="2450" y="91"/>
                        </a:lnTo>
                        <a:lnTo>
                          <a:pt x="2658" y="160"/>
                        </a:lnTo>
                        <a:lnTo>
                          <a:pt x="2850" y="251"/>
                        </a:lnTo>
                        <a:lnTo>
                          <a:pt x="3026" y="353"/>
                        </a:lnTo>
                        <a:lnTo>
                          <a:pt x="3187" y="475"/>
                        </a:lnTo>
                        <a:lnTo>
                          <a:pt x="3331" y="609"/>
                        </a:lnTo>
                        <a:lnTo>
                          <a:pt x="3464" y="758"/>
                        </a:lnTo>
                        <a:lnTo>
                          <a:pt x="3582" y="924"/>
                        </a:lnTo>
                        <a:lnTo>
                          <a:pt x="3688" y="1100"/>
                        </a:lnTo>
                        <a:lnTo>
                          <a:pt x="3784" y="1287"/>
                        </a:lnTo>
                        <a:lnTo>
                          <a:pt x="3865" y="1490"/>
                        </a:lnTo>
                        <a:lnTo>
                          <a:pt x="3939" y="1698"/>
                        </a:lnTo>
                        <a:lnTo>
                          <a:pt x="3998" y="1917"/>
                        </a:lnTo>
                        <a:lnTo>
                          <a:pt x="4051" y="2141"/>
                        </a:lnTo>
                        <a:lnTo>
                          <a:pt x="4094" y="2376"/>
                        </a:lnTo>
                        <a:lnTo>
                          <a:pt x="4131" y="2616"/>
                        </a:lnTo>
                        <a:lnTo>
                          <a:pt x="4163" y="2862"/>
                        </a:lnTo>
                        <a:lnTo>
                          <a:pt x="4185" y="3113"/>
                        </a:lnTo>
                        <a:lnTo>
                          <a:pt x="4201" y="3364"/>
                        </a:lnTo>
                        <a:lnTo>
                          <a:pt x="4217" y="3620"/>
                        </a:lnTo>
                        <a:lnTo>
                          <a:pt x="4222" y="3882"/>
                        </a:lnTo>
                        <a:lnTo>
                          <a:pt x="4228" y="4138"/>
                        </a:lnTo>
                        <a:lnTo>
                          <a:pt x="4228" y="4400"/>
                        </a:lnTo>
                        <a:lnTo>
                          <a:pt x="4228" y="4661"/>
                        </a:lnTo>
                        <a:lnTo>
                          <a:pt x="4222" y="4918"/>
                        </a:lnTo>
                        <a:lnTo>
                          <a:pt x="4222" y="5174"/>
                        </a:lnTo>
                        <a:lnTo>
                          <a:pt x="4217" y="5430"/>
                        </a:lnTo>
                        <a:lnTo>
                          <a:pt x="4212" y="5676"/>
                        </a:lnTo>
                        <a:lnTo>
                          <a:pt x="4212" y="5921"/>
                        </a:lnTo>
                        <a:lnTo>
                          <a:pt x="4201" y="5991"/>
                        </a:lnTo>
                        <a:lnTo>
                          <a:pt x="4180" y="6049"/>
                        </a:lnTo>
                        <a:lnTo>
                          <a:pt x="4137" y="6103"/>
                        </a:lnTo>
                        <a:lnTo>
                          <a:pt x="4083" y="6146"/>
                        </a:lnTo>
                        <a:lnTo>
                          <a:pt x="3982" y="6204"/>
                        </a:lnTo>
                        <a:lnTo>
                          <a:pt x="3859" y="6268"/>
                        </a:lnTo>
                        <a:lnTo>
                          <a:pt x="3710" y="6343"/>
                        </a:lnTo>
                        <a:lnTo>
                          <a:pt x="3534" y="6418"/>
                        </a:lnTo>
                        <a:lnTo>
                          <a:pt x="3336" y="6498"/>
                        </a:lnTo>
                        <a:lnTo>
                          <a:pt x="3117" y="6567"/>
                        </a:lnTo>
                        <a:lnTo>
                          <a:pt x="2877" y="6637"/>
                        </a:lnTo>
                        <a:lnTo>
                          <a:pt x="2615" y="6690"/>
                        </a:lnTo>
                        <a:lnTo>
                          <a:pt x="2333" y="6738"/>
                        </a:lnTo>
                        <a:lnTo>
                          <a:pt x="2034" y="6765"/>
                        </a:lnTo>
                        <a:lnTo>
                          <a:pt x="1713" y="6776"/>
                        </a:lnTo>
                        <a:lnTo>
                          <a:pt x="2429" y="1783"/>
                        </a:lnTo>
                        <a:lnTo>
                          <a:pt x="2220" y="1858"/>
                        </a:lnTo>
                        <a:lnTo>
                          <a:pt x="2023" y="1912"/>
                        </a:lnTo>
                        <a:lnTo>
                          <a:pt x="1831" y="1944"/>
                        </a:lnTo>
                        <a:lnTo>
                          <a:pt x="1649" y="1960"/>
                        </a:lnTo>
                        <a:lnTo>
                          <a:pt x="1473" y="1960"/>
                        </a:lnTo>
                        <a:lnTo>
                          <a:pt x="1297" y="1954"/>
                        </a:lnTo>
                        <a:lnTo>
                          <a:pt x="1121" y="1944"/>
                        </a:lnTo>
                        <a:lnTo>
                          <a:pt x="950" y="1928"/>
                        </a:lnTo>
                        <a:lnTo>
                          <a:pt x="774" y="1912"/>
                        </a:lnTo>
                        <a:lnTo>
                          <a:pt x="592" y="1901"/>
                        </a:lnTo>
                        <a:lnTo>
                          <a:pt x="406" y="1901"/>
                        </a:lnTo>
                        <a:lnTo>
                          <a:pt x="208" y="1912"/>
                        </a:lnTo>
                        <a:lnTo>
                          <a:pt x="0" y="1938"/>
                        </a:lnTo>
                        <a:lnTo>
                          <a:pt x="0" y="1928"/>
                        </a:lnTo>
                        <a:lnTo>
                          <a:pt x="5" y="1896"/>
                        </a:lnTo>
                        <a:lnTo>
                          <a:pt x="11" y="1842"/>
                        </a:lnTo>
                        <a:lnTo>
                          <a:pt x="21" y="1767"/>
                        </a:lnTo>
                        <a:lnTo>
                          <a:pt x="32" y="1682"/>
                        </a:lnTo>
                        <a:lnTo>
                          <a:pt x="53" y="1586"/>
                        </a:lnTo>
                        <a:lnTo>
                          <a:pt x="80" y="1474"/>
                        </a:lnTo>
                        <a:lnTo>
                          <a:pt x="112" y="1356"/>
                        </a:lnTo>
                        <a:lnTo>
                          <a:pt x="149" y="1228"/>
                        </a:lnTo>
                        <a:lnTo>
                          <a:pt x="197" y="1100"/>
                        </a:lnTo>
                        <a:lnTo>
                          <a:pt x="256" y="967"/>
                        </a:lnTo>
                        <a:lnTo>
                          <a:pt x="325" y="838"/>
                        </a:lnTo>
                        <a:lnTo>
                          <a:pt x="400" y="705"/>
                        </a:lnTo>
                        <a:lnTo>
                          <a:pt x="491" y="582"/>
                        </a:lnTo>
                        <a:lnTo>
                          <a:pt x="592" y="465"/>
                        </a:lnTo>
                        <a:lnTo>
                          <a:pt x="710" y="353"/>
                        </a:lnTo>
                        <a:lnTo>
                          <a:pt x="838" y="256"/>
                        </a:lnTo>
                        <a:lnTo>
                          <a:pt x="982" y="166"/>
                        </a:lnTo>
                        <a:lnTo>
                          <a:pt x="1137" y="96"/>
                        </a:lnTo>
                        <a:lnTo>
                          <a:pt x="1313" y="43"/>
                        </a:lnTo>
                        <a:lnTo>
                          <a:pt x="1505" y="11"/>
                        </a:lnTo>
                        <a:lnTo>
                          <a:pt x="1713"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5" name="Google Shape;205;p25"/>
                  <p:cNvSpPr/>
                  <p:nvPr/>
                </p:nvSpPr>
                <p:spPr>
                  <a:xfrm>
                    <a:off x="6885161" y="2553044"/>
                    <a:ext cx="398815" cy="1673830"/>
                  </a:xfrm>
                  <a:custGeom>
                    <a:avLst/>
                    <a:gdLst/>
                    <a:ahLst/>
                    <a:cxnLst/>
                    <a:rect l="l" t="t" r="r" b="b"/>
                    <a:pathLst>
                      <a:path w="1538" h="6455" extrusionOk="0">
                        <a:moveTo>
                          <a:pt x="38" y="0"/>
                        </a:moveTo>
                        <a:lnTo>
                          <a:pt x="246" y="107"/>
                        </a:lnTo>
                        <a:lnTo>
                          <a:pt x="433" y="230"/>
                        </a:lnTo>
                        <a:lnTo>
                          <a:pt x="598" y="374"/>
                        </a:lnTo>
                        <a:lnTo>
                          <a:pt x="748" y="540"/>
                        </a:lnTo>
                        <a:lnTo>
                          <a:pt x="881" y="721"/>
                        </a:lnTo>
                        <a:lnTo>
                          <a:pt x="998" y="913"/>
                        </a:lnTo>
                        <a:lnTo>
                          <a:pt x="1105" y="1122"/>
                        </a:lnTo>
                        <a:lnTo>
                          <a:pt x="1191" y="1346"/>
                        </a:lnTo>
                        <a:lnTo>
                          <a:pt x="1271" y="1581"/>
                        </a:lnTo>
                        <a:lnTo>
                          <a:pt x="1335" y="1826"/>
                        </a:lnTo>
                        <a:lnTo>
                          <a:pt x="1388" y="2083"/>
                        </a:lnTo>
                        <a:lnTo>
                          <a:pt x="1431" y="2344"/>
                        </a:lnTo>
                        <a:lnTo>
                          <a:pt x="1468" y="2617"/>
                        </a:lnTo>
                        <a:lnTo>
                          <a:pt x="1495" y="2894"/>
                        </a:lnTo>
                        <a:lnTo>
                          <a:pt x="1511" y="3177"/>
                        </a:lnTo>
                        <a:lnTo>
                          <a:pt x="1527" y="3460"/>
                        </a:lnTo>
                        <a:lnTo>
                          <a:pt x="1532" y="3749"/>
                        </a:lnTo>
                        <a:lnTo>
                          <a:pt x="1538" y="4037"/>
                        </a:lnTo>
                        <a:lnTo>
                          <a:pt x="1538" y="4325"/>
                        </a:lnTo>
                        <a:lnTo>
                          <a:pt x="1538" y="4613"/>
                        </a:lnTo>
                        <a:lnTo>
                          <a:pt x="1532" y="4896"/>
                        </a:lnTo>
                        <a:lnTo>
                          <a:pt x="1527" y="5179"/>
                        </a:lnTo>
                        <a:lnTo>
                          <a:pt x="1527" y="5457"/>
                        </a:lnTo>
                        <a:lnTo>
                          <a:pt x="1522" y="5729"/>
                        </a:lnTo>
                        <a:lnTo>
                          <a:pt x="1511" y="5799"/>
                        </a:lnTo>
                        <a:lnTo>
                          <a:pt x="1490" y="5857"/>
                        </a:lnTo>
                        <a:lnTo>
                          <a:pt x="1447" y="5911"/>
                        </a:lnTo>
                        <a:lnTo>
                          <a:pt x="1393" y="5954"/>
                        </a:lnTo>
                        <a:lnTo>
                          <a:pt x="1292" y="6012"/>
                        </a:lnTo>
                        <a:lnTo>
                          <a:pt x="1159" y="6082"/>
                        </a:lnTo>
                        <a:lnTo>
                          <a:pt x="1004" y="6156"/>
                        </a:lnTo>
                        <a:lnTo>
                          <a:pt x="822" y="6237"/>
                        </a:lnTo>
                        <a:lnTo>
                          <a:pt x="619" y="6311"/>
                        </a:lnTo>
                        <a:lnTo>
                          <a:pt x="390" y="6386"/>
                        </a:lnTo>
                        <a:lnTo>
                          <a:pt x="139" y="6455"/>
                        </a:lnTo>
                        <a:lnTo>
                          <a:pt x="198" y="6391"/>
                        </a:lnTo>
                        <a:lnTo>
                          <a:pt x="267" y="6306"/>
                        </a:lnTo>
                        <a:lnTo>
                          <a:pt x="347" y="6194"/>
                        </a:lnTo>
                        <a:lnTo>
                          <a:pt x="427" y="6055"/>
                        </a:lnTo>
                        <a:lnTo>
                          <a:pt x="518" y="5890"/>
                        </a:lnTo>
                        <a:lnTo>
                          <a:pt x="609" y="5708"/>
                        </a:lnTo>
                        <a:lnTo>
                          <a:pt x="699" y="5505"/>
                        </a:lnTo>
                        <a:lnTo>
                          <a:pt x="785" y="5281"/>
                        </a:lnTo>
                        <a:lnTo>
                          <a:pt x="876" y="5046"/>
                        </a:lnTo>
                        <a:lnTo>
                          <a:pt x="956" y="4790"/>
                        </a:lnTo>
                        <a:lnTo>
                          <a:pt x="1030" y="4523"/>
                        </a:lnTo>
                        <a:lnTo>
                          <a:pt x="1094" y="4245"/>
                        </a:lnTo>
                        <a:lnTo>
                          <a:pt x="1153" y="3962"/>
                        </a:lnTo>
                        <a:lnTo>
                          <a:pt x="1196" y="3663"/>
                        </a:lnTo>
                        <a:lnTo>
                          <a:pt x="1223" y="3364"/>
                        </a:lnTo>
                        <a:lnTo>
                          <a:pt x="1239" y="3054"/>
                        </a:lnTo>
                        <a:lnTo>
                          <a:pt x="1233" y="2745"/>
                        </a:lnTo>
                        <a:lnTo>
                          <a:pt x="1212" y="2435"/>
                        </a:lnTo>
                        <a:lnTo>
                          <a:pt x="1164" y="2125"/>
                        </a:lnTo>
                        <a:lnTo>
                          <a:pt x="1068" y="1992"/>
                        </a:lnTo>
                        <a:lnTo>
                          <a:pt x="972" y="1880"/>
                        </a:lnTo>
                        <a:lnTo>
                          <a:pt x="876" y="1784"/>
                        </a:lnTo>
                        <a:lnTo>
                          <a:pt x="774" y="1693"/>
                        </a:lnTo>
                        <a:lnTo>
                          <a:pt x="678" y="1613"/>
                        </a:lnTo>
                        <a:lnTo>
                          <a:pt x="582" y="1527"/>
                        </a:lnTo>
                        <a:lnTo>
                          <a:pt x="486" y="1431"/>
                        </a:lnTo>
                        <a:lnTo>
                          <a:pt x="390" y="1330"/>
                        </a:lnTo>
                        <a:lnTo>
                          <a:pt x="288" y="1202"/>
                        </a:lnTo>
                        <a:lnTo>
                          <a:pt x="192" y="1058"/>
                        </a:lnTo>
                        <a:lnTo>
                          <a:pt x="96" y="876"/>
                        </a:lnTo>
                        <a:lnTo>
                          <a:pt x="54" y="764"/>
                        </a:lnTo>
                        <a:lnTo>
                          <a:pt x="22" y="641"/>
                        </a:lnTo>
                        <a:lnTo>
                          <a:pt x="6" y="518"/>
                        </a:lnTo>
                        <a:lnTo>
                          <a:pt x="0" y="390"/>
                        </a:lnTo>
                        <a:lnTo>
                          <a:pt x="6" y="273"/>
                        </a:lnTo>
                        <a:lnTo>
                          <a:pt x="16" y="166"/>
                        </a:lnTo>
                        <a:lnTo>
                          <a:pt x="27" y="70"/>
                        </a:lnTo>
                        <a:lnTo>
                          <a:pt x="38"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6" name="Google Shape;206;p25"/>
                  <p:cNvSpPr/>
                  <p:nvPr/>
                </p:nvSpPr>
                <p:spPr>
                  <a:xfrm>
                    <a:off x="5847150" y="3808875"/>
                    <a:ext cx="1570885" cy="775329"/>
                  </a:xfrm>
                  <a:custGeom>
                    <a:avLst/>
                    <a:gdLst/>
                    <a:ahLst/>
                    <a:cxnLst/>
                    <a:rect l="l" t="t" r="r" b="b"/>
                    <a:pathLst>
                      <a:path w="6058" h="2990" extrusionOk="0">
                        <a:moveTo>
                          <a:pt x="2135" y="0"/>
                        </a:moveTo>
                        <a:lnTo>
                          <a:pt x="3918" y="0"/>
                        </a:lnTo>
                        <a:lnTo>
                          <a:pt x="3918" y="433"/>
                        </a:lnTo>
                        <a:lnTo>
                          <a:pt x="3928" y="518"/>
                        </a:lnTo>
                        <a:lnTo>
                          <a:pt x="3960" y="598"/>
                        </a:lnTo>
                        <a:lnTo>
                          <a:pt x="4003" y="662"/>
                        </a:lnTo>
                        <a:lnTo>
                          <a:pt x="4067" y="721"/>
                        </a:lnTo>
                        <a:lnTo>
                          <a:pt x="4142" y="764"/>
                        </a:lnTo>
                        <a:lnTo>
                          <a:pt x="5733" y="1426"/>
                        </a:lnTo>
                        <a:lnTo>
                          <a:pt x="5823" y="1479"/>
                        </a:lnTo>
                        <a:lnTo>
                          <a:pt x="5904" y="1543"/>
                        </a:lnTo>
                        <a:lnTo>
                          <a:pt x="5968" y="1623"/>
                        </a:lnTo>
                        <a:lnTo>
                          <a:pt x="6021" y="1714"/>
                        </a:lnTo>
                        <a:lnTo>
                          <a:pt x="6048" y="1815"/>
                        </a:lnTo>
                        <a:lnTo>
                          <a:pt x="6058" y="1922"/>
                        </a:lnTo>
                        <a:lnTo>
                          <a:pt x="6058" y="2632"/>
                        </a:lnTo>
                        <a:lnTo>
                          <a:pt x="6048" y="2728"/>
                        </a:lnTo>
                        <a:lnTo>
                          <a:pt x="6010" y="2814"/>
                        </a:lnTo>
                        <a:lnTo>
                          <a:pt x="5957" y="2883"/>
                        </a:lnTo>
                        <a:lnTo>
                          <a:pt x="5882" y="2942"/>
                        </a:lnTo>
                        <a:lnTo>
                          <a:pt x="5797" y="2979"/>
                        </a:lnTo>
                        <a:lnTo>
                          <a:pt x="5701" y="2990"/>
                        </a:lnTo>
                        <a:lnTo>
                          <a:pt x="352" y="2990"/>
                        </a:lnTo>
                        <a:lnTo>
                          <a:pt x="261" y="2979"/>
                        </a:lnTo>
                        <a:lnTo>
                          <a:pt x="176" y="2942"/>
                        </a:lnTo>
                        <a:lnTo>
                          <a:pt x="101" y="2883"/>
                        </a:lnTo>
                        <a:lnTo>
                          <a:pt x="48" y="2814"/>
                        </a:lnTo>
                        <a:lnTo>
                          <a:pt x="10" y="2728"/>
                        </a:lnTo>
                        <a:lnTo>
                          <a:pt x="0" y="2632"/>
                        </a:lnTo>
                        <a:lnTo>
                          <a:pt x="0" y="1922"/>
                        </a:lnTo>
                        <a:lnTo>
                          <a:pt x="10" y="1815"/>
                        </a:lnTo>
                        <a:lnTo>
                          <a:pt x="37" y="1714"/>
                        </a:lnTo>
                        <a:lnTo>
                          <a:pt x="85" y="1623"/>
                        </a:lnTo>
                        <a:lnTo>
                          <a:pt x="154" y="1543"/>
                        </a:lnTo>
                        <a:lnTo>
                          <a:pt x="235" y="1479"/>
                        </a:lnTo>
                        <a:lnTo>
                          <a:pt x="325" y="1426"/>
                        </a:lnTo>
                        <a:lnTo>
                          <a:pt x="1916" y="764"/>
                        </a:lnTo>
                        <a:lnTo>
                          <a:pt x="1991" y="721"/>
                        </a:lnTo>
                        <a:lnTo>
                          <a:pt x="2055" y="662"/>
                        </a:lnTo>
                        <a:lnTo>
                          <a:pt x="2098" y="598"/>
                        </a:lnTo>
                        <a:lnTo>
                          <a:pt x="2130" y="518"/>
                        </a:lnTo>
                        <a:lnTo>
                          <a:pt x="2135" y="433"/>
                        </a:lnTo>
                        <a:lnTo>
                          <a:pt x="2135" y="0"/>
                        </a:lnTo>
                        <a:close/>
                      </a:path>
                    </a:pathLst>
                  </a:custGeom>
                  <a:solidFill>
                    <a:srgbClr val="E8AB6B"/>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7" name="Google Shape;207;p25"/>
                  <p:cNvSpPr/>
                  <p:nvPr/>
                </p:nvSpPr>
                <p:spPr>
                  <a:xfrm>
                    <a:off x="5847150" y="4012432"/>
                    <a:ext cx="1570885" cy="571773"/>
                  </a:xfrm>
                  <a:custGeom>
                    <a:avLst/>
                    <a:gdLst/>
                    <a:ahLst/>
                    <a:cxnLst/>
                    <a:rect l="l" t="t" r="r" b="b"/>
                    <a:pathLst>
                      <a:path w="6058" h="2205" extrusionOk="0">
                        <a:moveTo>
                          <a:pt x="1863" y="0"/>
                        </a:moveTo>
                        <a:lnTo>
                          <a:pt x="3026" y="502"/>
                        </a:lnTo>
                        <a:lnTo>
                          <a:pt x="4190" y="0"/>
                        </a:lnTo>
                        <a:lnTo>
                          <a:pt x="5733" y="641"/>
                        </a:lnTo>
                        <a:lnTo>
                          <a:pt x="5823" y="694"/>
                        </a:lnTo>
                        <a:lnTo>
                          <a:pt x="5904" y="758"/>
                        </a:lnTo>
                        <a:lnTo>
                          <a:pt x="5968" y="838"/>
                        </a:lnTo>
                        <a:lnTo>
                          <a:pt x="6021" y="929"/>
                        </a:lnTo>
                        <a:lnTo>
                          <a:pt x="6048" y="1030"/>
                        </a:lnTo>
                        <a:lnTo>
                          <a:pt x="6058" y="1137"/>
                        </a:lnTo>
                        <a:lnTo>
                          <a:pt x="6058" y="1847"/>
                        </a:lnTo>
                        <a:lnTo>
                          <a:pt x="6048" y="1943"/>
                        </a:lnTo>
                        <a:lnTo>
                          <a:pt x="6010" y="2029"/>
                        </a:lnTo>
                        <a:lnTo>
                          <a:pt x="5957" y="2098"/>
                        </a:lnTo>
                        <a:lnTo>
                          <a:pt x="5882" y="2157"/>
                        </a:lnTo>
                        <a:lnTo>
                          <a:pt x="5797" y="2194"/>
                        </a:lnTo>
                        <a:lnTo>
                          <a:pt x="5701" y="2205"/>
                        </a:lnTo>
                        <a:lnTo>
                          <a:pt x="352" y="2205"/>
                        </a:lnTo>
                        <a:lnTo>
                          <a:pt x="261" y="2194"/>
                        </a:lnTo>
                        <a:lnTo>
                          <a:pt x="176" y="2157"/>
                        </a:lnTo>
                        <a:lnTo>
                          <a:pt x="101" y="2098"/>
                        </a:lnTo>
                        <a:lnTo>
                          <a:pt x="48" y="2029"/>
                        </a:lnTo>
                        <a:lnTo>
                          <a:pt x="10" y="1943"/>
                        </a:lnTo>
                        <a:lnTo>
                          <a:pt x="0" y="1847"/>
                        </a:lnTo>
                        <a:lnTo>
                          <a:pt x="0" y="1137"/>
                        </a:lnTo>
                        <a:lnTo>
                          <a:pt x="10" y="1030"/>
                        </a:lnTo>
                        <a:lnTo>
                          <a:pt x="37" y="929"/>
                        </a:lnTo>
                        <a:lnTo>
                          <a:pt x="85" y="838"/>
                        </a:lnTo>
                        <a:lnTo>
                          <a:pt x="154" y="758"/>
                        </a:lnTo>
                        <a:lnTo>
                          <a:pt x="235" y="694"/>
                        </a:lnTo>
                        <a:lnTo>
                          <a:pt x="325" y="641"/>
                        </a:lnTo>
                        <a:lnTo>
                          <a:pt x="1863" y="0"/>
                        </a:lnTo>
                        <a:close/>
                      </a:path>
                    </a:pathLst>
                  </a:custGeom>
                  <a:solidFill>
                    <a:srgbClr val="ED7D31"/>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8" name="Google Shape;208;p25"/>
                  <p:cNvSpPr/>
                  <p:nvPr/>
                </p:nvSpPr>
                <p:spPr>
                  <a:xfrm>
                    <a:off x="6280195" y="3808875"/>
                    <a:ext cx="582923" cy="252047"/>
                  </a:xfrm>
                  <a:custGeom>
                    <a:avLst/>
                    <a:gdLst/>
                    <a:ahLst/>
                    <a:cxnLst/>
                    <a:rect l="l" t="t" r="r" b="b"/>
                    <a:pathLst>
                      <a:path w="2248" h="972" extrusionOk="0">
                        <a:moveTo>
                          <a:pt x="465" y="0"/>
                        </a:moveTo>
                        <a:lnTo>
                          <a:pt x="2248" y="0"/>
                        </a:lnTo>
                        <a:lnTo>
                          <a:pt x="2248" y="11"/>
                        </a:lnTo>
                        <a:lnTo>
                          <a:pt x="2242" y="32"/>
                        </a:lnTo>
                        <a:lnTo>
                          <a:pt x="2226" y="69"/>
                        </a:lnTo>
                        <a:lnTo>
                          <a:pt x="2210" y="118"/>
                        </a:lnTo>
                        <a:lnTo>
                          <a:pt x="2184" y="176"/>
                        </a:lnTo>
                        <a:lnTo>
                          <a:pt x="2146" y="240"/>
                        </a:lnTo>
                        <a:lnTo>
                          <a:pt x="2104" y="310"/>
                        </a:lnTo>
                        <a:lnTo>
                          <a:pt x="2056" y="384"/>
                        </a:lnTo>
                        <a:lnTo>
                          <a:pt x="1992" y="465"/>
                        </a:lnTo>
                        <a:lnTo>
                          <a:pt x="1922" y="539"/>
                        </a:lnTo>
                        <a:lnTo>
                          <a:pt x="1837" y="614"/>
                        </a:lnTo>
                        <a:lnTo>
                          <a:pt x="1741" y="689"/>
                        </a:lnTo>
                        <a:lnTo>
                          <a:pt x="1634" y="758"/>
                        </a:lnTo>
                        <a:lnTo>
                          <a:pt x="1516" y="822"/>
                        </a:lnTo>
                        <a:lnTo>
                          <a:pt x="1383" y="876"/>
                        </a:lnTo>
                        <a:lnTo>
                          <a:pt x="1234" y="918"/>
                        </a:lnTo>
                        <a:lnTo>
                          <a:pt x="1068" y="950"/>
                        </a:lnTo>
                        <a:lnTo>
                          <a:pt x="892" y="966"/>
                        </a:lnTo>
                        <a:lnTo>
                          <a:pt x="694" y="972"/>
                        </a:lnTo>
                        <a:lnTo>
                          <a:pt x="481" y="956"/>
                        </a:lnTo>
                        <a:lnTo>
                          <a:pt x="251" y="924"/>
                        </a:lnTo>
                        <a:lnTo>
                          <a:pt x="0" y="865"/>
                        </a:lnTo>
                        <a:lnTo>
                          <a:pt x="246" y="764"/>
                        </a:lnTo>
                        <a:lnTo>
                          <a:pt x="321" y="721"/>
                        </a:lnTo>
                        <a:lnTo>
                          <a:pt x="385" y="662"/>
                        </a:lnTo>
                        <a:lnTo>
                          <a:pt x="428" y="598"/>
                        </a:lnTo>
                        <a:lnTo>
                          <a:pt x="460" y="518"/>
                        </a:lnTo>
                        <a:lnTo>
                          <a:pt x="465" y="433"/>
                        </a:lnTo>
                        <a:lnTo>
                          <a:pt x="465" y="0"/>
                        </a:lnTo>
                        <a:close/>
                      </a:path>
                    </a:pathLst>
                  </a:custGeom>
                  <a:solidFill>
                    <a:srgbClr val="D29460"/>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09" name="Google Shape;209;p25"/>
                  <p:cNvSpPr/>
                  <p:nvPr/>
                </p:nvSpPr>
                <p:spPr>
                  <a:xfrm>
                    <a:off x="5847150" y="4210284"/>
                    <a:ext cx="276681" cy="373921"/>
                  </a:xfrm>
                  <a:custGeom>
                    <a:avLst/>
                    <a:gdLst/>
                    <a:ahLst/>
                    <a:cxnLst/>
                    <a:rect l="l" t="t" r="r" b="b"/>
                    <a:pathLst>
                      <a:path w="1067" h="1442" extrusionOk="0">
                        <a:moveTo>
                          <a:pt x="149" y="0"/>
                        </a:moveTo>
                        <a:lnTo>
                          <a:pt x="864" y="566"/>
                        </a:lnTo>
                        <a:lnTo>
                          <a:pt x="950" y="652"/>
                        </a:lnTo>
                        <a:lnTo>
                          <a:pt x="1014" y="753"/>
                        </a:lnTo>
                        <a:lnTo>
                          <a:pt x="1051" y="865"/>
                        </a:lnTo>
                        <a:lnTo>
                          <a:pt x="1067" y="988"/>
                        </a:lnTo>
                        <a:lnTo>
                          <a:pt x="1067" y="1442"/>
                        </a:lnTo>
                        <a:lnTo>
                          <a:pt x="352" y="1442"/>
                        </a:lnTo>
                        <a:lnTo>
                          <a:pt x="261" y="1431"/>
                        </a:lnTo>
                        <a:lnTo>
                          <a:pt x="176" y="1394"/>
                        </a:lnTo>
                        <a:lnTo>
                          <a:pt x="101" y="1335"/>
                        </a:lnTo>
                        <a:lnTo>
                          <a:pt x="48" y="1266"/>
                        </a:lnTo>
                        <a:lnTo>
                          <a:pt x="10" y="1180"/>
                        </a:lnTo>
                        <a:lnTo>
                          <a:pt x="0" y="1084"/>
                        </a:lnTo>
                        <a:lnTo>
                          <a:pt x="0" y="374"/>
                        </a:lnTo>
                        <a:lnTo>
                          <a:pt x="10" y="267"/>
                        </a:lnTo>
                        <a:lnTo>
                          <a:pt x="37" y="166"/>
                        </a:lnTo>
                        <a:lnTo>
                          <a:pt x="85" y="81"/>
                        </a:lnTo>
                        <a:lnTo>
                          <a:pt x="149" y="0"/>
                        </a:lnTo>
                        <a:close/>
                      </a:path>
                    </a:pathLst>
                  </a:custGeom>
                  <a:solidFill>
                    <a:srgbClr val="ED7D31"/>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0" name="Google Shape;210;p25"/>
                  <p:cNvSpPr/>
                  <p:nvPr/>
                </p:nvSpPr>
                <p:spPr>
                  <a:xfrm>
                    <a:off x="7141358" y="4210284"/>
                    <a:ext cx="276681" cy="373921"/>
                  </a:xfrm>
                  <a:custGeom>
                    <a:avLst/>
                    <a:gdLst/>
                    <a:ahLst/>
                    <a:cxnLst/>
                    <a:rect l="l" t="t" r="r" b="b"/>
                    <a:pathLst>
                      <a:path w="1067" h="1442" extrusionOk="0">
                        <a:moveTo>
                          <a:pt x="918" y="0"/>
                        </a:moveTo>
                        <a:lnTo>
                          <a:pt x="982" y="81"/>
                        </a:lnTo>
                        <a:lnTo>
                          <a:pt x="1030" y="171"/>
                        </a:lnTo>
                        <a:lnTo>
                          <a:pt x="1057" y="267"/>
                        </a:lnTo>
                        <a:lnTo>
                          <a:pt x="1067" y="374"/>
                        </a:lnTo>
                        <a:lnTo>
                          <a:pt x="1067" y="1084"/>
                        </a:lnTo>
                        <a:lnTo>
                          <a:pt x="1057" y="1180"/>
                        </a:lnTo>
                        <a:lnTo>
                          <a:pt x="1019" y="1266"/>
                        </a:lnTo>
                        <a:lnTo>
                          <a:pt x="966" y="1335"/>
                        </a:lnTo>
                        <a:lnTo>
                          <a:pt x="891" y="1394"/>
                        </a:lnTo>
                        <a:lnTo>
                          <a:pt x="806" y="1431"/>
                        </a:lnTo>
                        <a:lnTo>
                          <a:pt x="710" y="1442"/>
                        </a:lnTo>
                        <a:lnTo>
                          <a:pt x="0" y="1442"/>
                        </a:lnTo>
                        <a:lnTo>
                          <a:pt x="0" y="988"/>
                        </a:lnTo>
                        <a:lnTo>
                          <a:pt x="10" y="865"/>
                        </a:lnTo>
                        <a:lnTo>
                          <a:pt x="53" y="753"/>
                        </a:lnTo>
                        <a:lnTo>
                          <a:pt x="117" y="652"/>
                        </a:lnTo>
                        <a:lnTo>
                          <a:pt x="197" y="566"/>
                        </a:lnTo>
                        <a:lnTo>
                          <a:pt x="918" y="0"/>
                        </a:lnTo>
                        <a:close/>
                      </a:path>
                    </a:pathLst>
                  </a:custGeom>
                  <a:solidFill>
                    <a:srgbClr val="ED7D31"/>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1" name="Google Shape;211;p25"/>
                  <p:cNvSpPr/>
                  <p:nvPr/>
                </p:nvSpPr>
                <p:spPr>
                  <a:xfrm>
                    <a:off x="6586179" y="4142605"/>
                    <a:ext cx="92832" cy="348769"/>
                  </a:xfrm>
                  <a:custGeom>
                    <a:avLst/>
                    <a:gdLst/>
                    <a:ahLst/>
                    <a:cxnLst/>
                    <a:rect l="l" t="t" r="r" b="b"/>
                    <a:pathLst>
                      <a:path w="358" h="1345" extrusionOk="0">
                        <a:moveTo>
                          <a:pt x="0" y="0"/>
                        </a:moveTo>
                        <a:lnTo>
                          <a:pt x="358" y="0"/>
                        </a:lnTo>
                        <a:lnTo>
                          <a:pt x="358" y="1196"/>
                        </a:lnTo>
                        <a:lnTo>
                          <a:pt x="347" y="1255"/>
                        </a:lnTo>
                        <a:lnTo>
                          <a:pt x="315" y="1303"/>
                        </a:lnTo>
                        <a:lnTo>
                          <a:pt x="262" y="1335"/>
                        </a:lnTo>
                        <a:lnTo>
                          <a:pt x="203" y="1345"/>
                        </a:lnTo>
                        <a:lnTo>
                          <a:pt x="150" y="1345"/>
                        </a:lnTo>
                        <a:lnTo>
                          <a:pt x="91" y="1335"/>
                        </a:lnTo>
                        <a:lnTo>
                          <a:pt x="43" y="1303"/>
                        </a:lnTo>
                        <a:lnTo>
                          <a:pt x="11" y="1255"/>
                        </a:lnTo>
                        <a:lnTo>
                          <a:pt x="0" y="1196"/>
                        </a:lnTo>
                        <a:lnTo>
                          <a:pt x="0" y="0"/>
                        </a:lnTo>
                        <a:close/>
                      </a:path>
                    </a:pathLst>
                  </a:custGeom>
                  <a:solidFill>
                    <a:srgbClr val="C55A11"/>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2" name="Google Shape;212;p25"/>
                  <p:cNvSpPr/>
                  <p:nvPr/>
                </p:nvSpPr>
                <p:spPr>
                  <a:xfrm>
                    <a:off x="6262302" y="3937751"/>
                    <a:ext cx="369517" cy="336322"/>
                  </a:xfrm>
                  <a:custGeom>
                    <a:avLst/>
                    <a:gdLst/>
                    <a:ahLst/>
                    <a:cxnLst/>
                    <a:rect l="l" t="t" r="r" b="b"/>
                    <a:pathLst>
                      <a:path w="1425" h="1297" extrusionOk="0">
                        <a:moveTo>
                          <a:pt x="299" y="0"/>
                        </a:moveTo>
                        <a:lnTo>
                          <a:pt x="352" y="0"/>
                        </a:lnTo>
                        <a:lnTo>
                          <a:pt x="406" y="26"/>
                        </a:lnTo>
                        <a:lnTo>
                          <a:pt x="1425" y="790"/>
                        </a:lnTo>
                        <a:lnTo>
                          <a:pt x="833" y="1265"/>
                        </a:lnTo>
                        <a:lnTo>
                          <a:pt x="779" y="1292"/>
                        </a:lnTo>
                        <a:lnTo>
                          <a:pt x="721" y="1297"/>
                        </a:lnTo>
                        <a:lnTo>
                          <a:pt x="667" y="1276"/>
                        </a:lnTo>
                        <a:lnTo>
                          <a:pt x="625" y="1238"/>
                        </a:lnTo>
                        <a:lnTo>
                          <a:pt x="0" y="363"/>
                        </a:lnTo>
                        <a:lnTo>
                          <a:pt x="203" y="58"/>
                        </a:lnTo>
                        <a:lnTo>
                          <a:pt x="246" y="21"/>
                        </a:lnTo>
                        <a:lnTo>
                          <a:pt x="299" y="0"/>
                        </a:lnTo>
                        <a:close/>
                      </a:path>
                    </a:pathLst>
                  </a:custGeom>
                  <a:solidFill>
                    <a:srgbClr val="D8D8D8"/>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3" name="Google Shape;213;p25"/>
                  <p:cNvSpPr/>
                  <p:nvPr/>
                </p:nvSpPr>
                <p:spPr>
                  <a:xfrm>
                    <a:off x="6631817" y="3937751"/>
                    <a:ext cx="371069" cy="336322"/>
                  </a:xfrm>
                  <a:custGeom>
                    <a:avLst/>
                    <a:gdLst/>
                    <a:ahLst/>
                    <a:cxnLst/>
                    <a:rect l="l" t="t" r="r" b="b"/>
                    <a:pathLst>
                      <a:path w="1431" h="1297" extrusionOk="0">
                        <a:moveTo>
                          <a:pt x="1132" y="0"/>
                        </a:moveTo>
                        <a:lnTo>
                          <a:pt x="1185" y="21"/>
                        </a:lnTo>
                        <a:lnTo>
                          <a:pt x="1228" y="58"/>
                        </a:lnTo>
                        <a:lnTo>
                          <a:pt x="1431" y="363"/>
                        </a:lnTo>
                        <a:lnTo>
                          <a:pt x="801" y="1238"/>
                        </a:lnTo>
                        <a:lnTo>
                          <a:pt x="758" y="1276"/>
                        </a:lnTo>
                        <a:lnTo>
                          <a:pt x="705" y="1297"/>
                        </a:lnTo>
                        <a:lnTo>
                          <a:pt x="652" y="1292"/>
                        </a:lnTo>
                        <a:lnTo>
                          <a:pt x="598" y="1265"/>
                        </a:lnTo>
                        <a:lnTo>
                          <a:pt x="0" y="790"/>
                        </a:lnTo>
                        <a:lnTo>
                          <a:pt x="1025" y="26"/>
                        </a:lnTo>
                        <a:lnTo>
                          <a:pt x="1079" y="0"/>
                        </a:lnTo>
                        <a:lnTo>
                          <a:pt x="1132" y="0"/>
                        </a:lnTo>
                        <a:close/>
                      </a:path>
                    </a:pathLst>
                  </a:custGeom>
                  <a:solidFill>
                    <a:srgbClr val="D8D8D8"/>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4" name="Google Shape;214;p25"/>
                  <p:cNvSpPr/>
                  <p:nvPr/>
                </p:nvSpPr>
                <p:spPr>
                  <a:xfrm>
                    <a:off x="6179324" y="2918669"/>
                    <a:ext cx="913540" cy="996778"/>
                  </a:xfrm>
                  <a:custGeom>
                    <a:avLst/>
                    <a:gdLst/>
                    <a:ahLst/>
                    <a:cxnLst/>
                    <a:rect l="l" t="t" r="r" b="b"/>
                    <a:pathLst>
                      <a:path w="3523" h="3844" extrusionOk="0">
                        <a:moveTo>
                          <a:pt x="2637" y="0"/>
                        </a:moveTo>
                        <a:lnTo>
                          <a:pt x="2706" y="107"/>
                        </a:lnTo>
                        <a:lnTo>
                          <a:pt x="2792" y="214"/>
                        </a:lnTo>
                        <a:lnTo>
                          <a:pt x="2898" y="320"/>
                        </a:lnTo>
                        <a:lnTo>
                          <a:pt x="3010" y="427"/>
                        </a:lnTo>
                        <a:lnTo>
                          <a:pt x="3123" y="534"/>
                        </a:lnTo>
                        <a:lnTo>
                          <a:pt x="3235" y="646"/>
                        </a:lnTo>
                        <a:lnTo>
                          <a:pt x="3336" y="763"/>
                        </a:lnTo>
                        <a:lnTo>
                          <a:pt x="3421" y="886"/>
                        </a:lnTo>
                        <a:lnTo>
                          <a:pt x="3486" y="1009"/>
                        </a:lnTo>
                        <a:lnTo>
                          <a:pt x="3523" y="1143"/>
                        </a:lnTo>
                        <a:lnTo>
                          <a:pt x="3523" y="1276"/>
                        </a:lnTo>
                        <a:lnTo>
                          <a:pt x="3512" y="1409"/>
                        </a:lnTo>
                        <a:lnTo>
                          <a:pt x="3384" y="2659"/>
                        </a:lnTo>
                        <a:lnTo>
                          <a:pt x="3363" y="2798"/>
                        </a:lnTo>
                        <a:lnTo>
                          <a:pt x="3309" y="2926"/>
                        </a:lnTo>
                        <a:lnTo>
                          <a:pt x="3235" y="3038"/>
                        </a:lnTo>
                        <a:lnTo>
                          <a:pt x="3139" y="3139"/>
                        </a:lnTo>
                        <a:lnTo>
                          <a:pt x="3021" y="3219"/>
                        </a:lnTo>
                        <a:lnTo>
                          <a:pt x="2007" y="3780"/>
                        </a:lnTo>
                        <a:lnTo>
                          <a:pt x="1905" y="3823"/>
                        </a:lnTo>
                        <a:lnTo>
                          <a:pt x="1799" y="3844"/>
                        </a:lnTo>
                        <a:lnTo>
                          <a:pt x="1692" y="3844"/>
                        </a:lnTo>
                        <a:lnTo>
                          <a:pt x="1591" y="3823"/>
                        </a:lnTo>
                        <a:lnTo>
                          <a:pt x="1489" y="3780"/>
                        </a:lnTo>
                        <a:lnTo>
                          <a:pt x="475" y="3219"/>
                        </a:lnTo>
                        <a:lnTo>
                          <a:pt x="357" y="3139"/>
                        </a:lnTo>
                        <a:lnTo>
                          <a:pt x="261" y="3038"/>
                        </a:lnTo>
                        <a:lnTo>
                          <a:pt x="187" y="2926"/>
                        </a:lnTo>
                        <a:lnTo>
                          <a:pt x="133" y="2798"/>
                        </a:lnTo>
                        <a:lnTo>
                          <a:pt x="107" y="2659"/>
                        </a:lnTo>
                        <a:lnTo>
                          <a:pt x="0" y="1607"/>
                        </a:lnTo>
                        <a:lnTo>
                          <a:pt x="5" y="1442"/>
                        </a:lnTo>
                        <a:lnTo>
                          <a:pt x="32" y="1292"/>
                        </a:lnTo>
                        <a:lnTo>
                          <a:pt x="75" y="1164"/>
                        </a:lnTo>
                        <a:lnTo>
                          <a:pt x="133" y="1057"/>
                        </a:lnTo>
                        <a:lnTo>
                          <a:pt x="203" y="961"/>
                        </a:lnTo>
                        <a:lnTo>
                          <a:pt x="283" y="881"/>
                        </a:lnTo>
                        <a:lnTo>
                          <a:pt x="379" y="812"/>
                        </a:lnTo>
                        <a:lnTo>
                          <a:pt x="486" y="758"/>
                        </a:lnTo>
                        <a:lnTo>
                          <a:pt x="598" y="710"/>
                        </a:lnTo>
                        <a:lnTo>
                          <a:pt x="720" y="667"/>
                        </a:lnTo>
                        <a:lnTo>
                          <a:pt x="849" y="635"/>
                        </a:lnTo>
                        <a:lnTo>
                          <a:pt x="982" y="603"/>
                        </a:lnTo>
                        <a:lnTo>
                          <a:pt x="1126" y="577"/>
                        </a:lnTo>
                        <a:lnTo>
                          <a:pt x="1265" y="550"/>
                        </a:lnTo>
                        <a:lnTo>
                          <a:pt x="1409" y="529"/>
                        </a:lnTo>
                        <a:lnTo>
                          <a:pt x="1559" y="496"/>
                        </a:lnTo>
                        <a:lnTo>
                          <a:pt x="1703" y="464"/>
                        </a:lnTo>
                        <a:lnTo>
                          <a:pt x="1852" y="427"/>
                        </a:lnTo>
                        <a:lnTo>
                          <a:pt x="1996" y="384"/>
                        </a:lnTo>
                        <a:lnTo>
                          <a:pt x="2135" y="331"/>
                        </a:lnTo>
                        <a:lnTo>
                          <a:pt x="2268" y="267"/>
                        </a:lnTo>
                        <a:lnTo>
                          <a:pt x="2402" y="192"/>
                        </a:lnTo>
                        <a:lnTo>
                          <a:pt x="2525" y="107"/>
                        </a:lnTo>
                        <a:lnTo>
                          <a:pt x="2637" y="0"/>
                        </a:lnTo>
                        <a:close/>
                      </a:path>
                    </a:pathLst>
                  </a:custGeom>
                  <a:solidFill>
                    <a:srgbClr val="F2BD7B"/>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5" name="Google Shape;215;p25"/>
                  <p:cNvSpPr/>
                  <p:nvPr/>
                </p:nvSpPr>
                <p:spPr>
                  <a:xfrm>
                    <a:off x="6771584" y="4491374"/>
                    <a:ext cx="276940" cy="92832"/>
                  </a:xfrm>
                  <a:custGeom>
                    <a:avLst/>
                    <a:gdLst/>
                    <a:ahLst/>
                    <a:cxnLst/>
                    <a:rect l="l" t="t" r="r" b="b"/>
                    <a:pathLst>
                      <a:path w="1068" h="358" extrusionOk="0">
                        <a:moveTo>
                          <a:pt x="299" y="0"/>
                        </a:moveTo>
                        <a:lnTo>
                          <a:pt x="764" y="0"/>
                        </a:lnTo>
                        <a:lnTo>
                          <a:pt x="860" y="16"/>
                        </a:lnTo>
                        <a:lnTo>
                          <a:pt x="945" y="59"/>
                        </a:lnTo>
                        <a:lnTo>
                          <a:pt x="1009" y="123"/>
                        </a:lnTo>
                        <a:lnTo>
                          <a:pt x="1052" y="209"/>
                        </a:lnTo>
                        <a:lnTo>
                          <a:pt x="1068" y="305"/>
                        </a:lnTo>
                        <a:lnTo>
                          <a:pt x="1068" y="358"/>
                        </a:lnTo>
                        <a:lnTo>
                          <a:pt x="0" y="358"/>
                        </a:lnTo>
                        <a:lnTo>
                          <a:pt x="0" y="305"/>
                        </a:lnTo>
                        <a:lnTo>
                          <a:pt x="16" y="209"/>
                        </a:lnTo>
                        <a:lnTo>
                          <a:pt x="59" y="123"/>
                        </a:lnTo>
                        <a:lnTo>
                          <a:pt x="123" y="59"/>
                        </a:lnTo>
                        <a:lnTo>
                          <a:pt x="203" y="16"/>
                        </a:lnTo>
                        <a:lnTo>
                          <a:pt x="299" y="0"/>
                        </a:lnTo>
                        <a:close/>
                      </a:path>
                    </a:pathLst>
                  </a:custGeom>
                  <a:solidFill>
                    <a:srgbClr val="C55A11"/>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grpSp>
            <p:grpSp>
              <p:nvGrpSpPr>
                <p:cNvPr id="216" name="Google Shape;216;p25"/>
                <p:cNvGrpSpPr/>
                <p:nvPr/>
              </p:nvGrpSpPr>
              <p:grpSpPr>
                <a:xfrm>
                  <a:off x="5762976" y="2908711"/>
                  <a:ext cx="957928" cy="1268963"/>
                  <a:chOff x="5847150" y="2503257"/>
                  <a:chExt cx="1570889" cy="2080949"/>
                </a:xfrm>
              </p:grpSpPr>
              <p:sp>
                <p:nvSpPr>
                  <p:cNvPr id="217" name="Google Shape;217;p25"/>
                  <p:cNvSpPr/>
                  <p:nvPr/>
                </p:nvSpPr>
                <p:spPr>
                  <a:xfrm>
                    <a:off x="5981212" y="2503257"/>
                    <a:ext cx="1302761" cy="1757068"/>
                  </a:xfrm>
                  <a:custGeom>
                    <a:avLst/>
                    <a:gdLst/>
                    <a:ahLst/>
                    <a:cxnLst/>
                    <a:rect l="l" t="t" r="r" b="b"/>
                    <a:pathLst>
                      <a:path w="5024" h="6776" extrusionOk="0">
                        <a:moveTo>
                          <a:pt x="2509" y="0"/>
                        </a:moveTo>
                        <a:lnTo>
                          <a:pt x="2776" y="11"/>
                        </a:lnTo>
                        <a:lnTo>
                          <a:pt x="3022" y="43"/>
                        </a:lnTo>
                        <a:lnTo>
                          <a:pt x="3246" y="91"/>
                        </a:lnTo>
                        <a:lnTo>
                          <a:pt x="3454" y="160"/>
                        </a:lnTo>
                        <a:lnTo>
                          <a:pt x="3646" y="251"/>
                        </a:lnTo>
                        <a:lnTo>
                          <a:pt x="3822" y="353"/>
                        </a:lnTo>
                        <a:lnTo>
                          <a:pt x="3983" y="475"/>
                        </a:lnTo>
                        <a:lnTo>
                          <a:pt x="4127" y="609"/>
                        </a:lnTo>
                        <a:lnTo>
                          <a:pt x="4260" y="758"/>
                        </a:lnTo>
                        <a:lnTo>
                          <a:pt x="4378" y="924"/>
                        </a:lnTo>
                        <a:lnTo>
                          <a:pt x="4484" y="1100"/>
                        </a:lnTo>
                        <a:lnTo>
                          <a:pt x="4580" y="1287"/>
                        </a:lnTo>
                        <a:lnTo>
                          <a:pt x="4661" y="1490"/>
                        </a:lnTo>
                        <a:lnTo>
                          <a:pt x="4735" y="1698"/>
                        </a:lnTo>
                        <a:lnTo>
                          <a:pt x="4794" y="1917"/>
                        </a:lnTo>
                        <a:lnTo>
                          <a:pt x="4847" y="2141"/>
                        </a:lnTo>
                        <a:lnTo>
                          <a:pt x="4890" y="2376"/>
                        </a:lnTo>
                        <a:lnTo>
                          <a:pt x="4927" y="2616"/>
                        </a:lnTo>
                        <a:lnTo>
                          <a:pt x="4959" y="2862"/>
                        </a:lnTo>
                        <a:lnTo>
                          <a:pt x="4981" y="3113"/>
                        </a:lnTo>
                        <a:lnTo>
                          <a:pt x="4997" y="3364"/>
                        </a:lnTo>
                        <a:lnTo>
                          <a:pt x="5013" y="3620"/>
                        </a:lnTo>
                        <a:lnTo>
                          <a:pt x="5018" y="3882"/>
                        </a:lnTo>
                        <a:lnTo>
                          <a:pt x="5024" y="4138"/>
                        </a:lnTo>
                        <a:lnTo>
                          <a:pt x="5024" y="4400"/>
                        </a:lnTo>
                        <a:lnTo>
                          <a:pt x="5024" y="4661"/>
                        </a:lnTo>
                        <a:lnTo>
                          <a:pt x="5018" y="4918"/>
                        </a:lnTo>
                        <a:lnTo>
                          <a:pt x="5018" y="5174"/>
                        </a:lnTo>
                        <a:lnTo>
                          <a:pt x="5013" y="5430"/>
                        </a:lnTo>
                        <a:lnTo>
                          <a:pt x="5008" y="5676"/>
                        </a:lnTo>
                        <a:lnTo>
                          <a:pt x="5008" y="5921"/>
                        </a:lnTo>
                        <a:lnTo>
                          <a:pt x="4997" y="5991"/>
                        </a:lnTo>
                        <a:lnTo>
                          <a:pt x="4976" y="6049"/>
                        </a:lnTo>
                        <a:lnTo>
                          <a:pt x="4933" y="6103"/>
                        </a:lnTo>
                        <a:lnTo>
                          <a:pt x="4879" y="6146"/>
                        </a:lnTo>
                        <a:lnTo>
                          <a:pt x="4778" y="6204"/>
                        </a:lnTo>
                        <a:lnTo>
                          <a:pt x="4655" y="6268"/>
                        </a:lnTo>
                        <a:lnTo>
                          <a:pt x="4506" y="6343"/>
                        </a:lnTo>
                        <a:lnTo>
                          <a:pt x="4330" y="6418"/>
                        </a:lnTo>
                        <a:lnTo>
                          <a:pt x="4132" y="6498"/>
                        </a:lnTo>
                        <a:lnTo>
                          <a:pt x="3913" y="6567"/>
                        </a:lnTo>
                        <a:lnTo>
                          <a:pt x="3673" y="6637"/>
                        </a:lnTo>
                        <a:lnTo>
                          <a:pt x="3411" y="6690"/>
                        </a:lnTo>
                        <a:lnTo>
                          <a:pt x="3129" y="6738"/>
                        </a:lnTo>
                        <a:lnTo>
                          <a:pt x="2830" y="6765"/>
                        </a:lnTo>
                        <a:lnTo>
                          <a:pt x="2509" y="6776"/>
                        </a:lnTo>
                        <a:lnTo>
                          <a:pt x="2194" y="6765"/>
                        </a:lnTo>
                        <a:lnTo>
                          <a:pt x="1895" y="6738"/>
                        </a:lnTo>
                        <a:lnTo>
                          <a:pt x="1613" y="6690"/>
                        </a:lnTo>
                        <a:lnTo>
                          <a:pt x="1351" y="6637"/>
                        </a:lnTo>
                        <a:lnTo>
                          <a:pt x="1111" y="6567"/>
                        </a:lnTo>
                        <a:lnTo>
                          <a:pt x="892" y="6498"/>
                        </a:lnTo>
                        <a:lnTo>
                          <a:pt x="694" y="6418"/>
                        </a:lnTo>
                        <a:lnTo>
                          <a:pt x="518" y="6343"/>
                        </a:lnTo>
                        <a:lnTo>
                          <a:pt x="369" y="6268"/>
                        </a:lnTo>
                        <a:lnTo>
                          <a:pt x="246" y="6204"/>
                        </a:lnTo>
                        <a:lnTo>
                          <a:pt x="145" y="6146"/>
                        </a:lnTo>
                        <a:lnTo>
                          <a:pt x="91" y="6103"/>
                        </a:lnTo>
                        <a:lnTo>
                          <a:pt x="49" y="6049"/>
                        </a:lnTo>
                        <a:lnTo>
                          <a:pt x="22" y="5991"/>
                        </a:lnTo>
                        <a:lnTo>
                          <a:pt x="16" y="5921"/>
                        </a:lnTo>
                        <a:lnTo>
                          <a:pt x="11" y="5676"/>
                        </a:lnTo>
                        <a:lnTo>
                          <a:pt x="11" y="5430"/>
                        </a:lnTo>
                        <a:lnTo>
                          <a:pt x="6" y="5174"/>
                        </a:lnTo>
                        <a:lnTo>
                          <a:pt x="0" y="4918"/>
                        </a:lnTo>
                        <a:lnTo>
                          <a:pt x="0" y="4661"/>
                        </a:lnTo>
                        <a:lnTo>
                          <a:pt x="0" y="4400"/>
                        </a:lnTo>
                        <a:lnTo>
                          <a:pt x="0" y="4138"/>
                        </a:lnTo>
                        <a:lnTo>
                          <a:pt x="6" y="3882"/>
                        </a:lnTo>
                        <a:lnTo>
                          <a:pt x="11" y="3620"/>
                        </a:lnTo>
                        <a:lnTo>
                          <a:pt x="22" y="3364"/>
                        </a:lnTo>
                        <a:lnTo>
                          <a:pt x="43" y="3113"/>
                        </a:lnTo>
                        <a:lnTo>
                          <a:pt x="65" y="2862"/>
                        </a:lnTo>
                        <a:lnTo>
                          <a:pt x="97" y="2616"/>
                        </a:lnTo>
                        <a:lnTo>
                          <a:pt x="129" y="2376"/>
                        </a:lnTo>
                        <a:lnTo>
                          <a:pt x="177" y="2141"/>
                        </a:lnTo>
                        <a:lnTo>
                          <a:pt x="230" y="1917"/>
                        </a:lnTo>
                        <a:lnTo>
                          <a:pt x="289" y="1698"/>
                        </a:lnTo>
                        <a:lnTo>
                          <a:pt x="363" y="1490"/>
                        </a:lnTo>
                        <a:lnTo>
                          <a:pt x="444" y="1287"/>
                        </a:lnTo>
                        <a:lnTo>
                          <a:pt x="540" y="1100"/>
                        </a:lnTo>
                        <a:lnTo>
                          <a:pt x="646" y="924"/>
                        </a:lnTo>
                        <a:lnTo>
                          <a:pt x="764" y="758"/>
                        </a:lnTo>
                        <a:lnTo>
                          <a:pt x="892" y="609"/>
                        </a:lnTo>
                        <a:lnTo>
                          <a:pt x="1041" y="475"/>
                        </a:lnTo>
                        <a:lnTo>
                          <a:pt x="1202" y="353"/>
                        </a:lnTo>
                        <a:lnTo>
                          <a:pt x="1378" y="251"/>
                        </a:lnTo>
                        <a:lnTo>
                          <a:pt x="1570" y="160"/>
                        </a:lnTo>
                        <a:lnTo>
                          <a:pt x="1778" y="91"/>
                        </a:lnTo>
                        <a:lnTo>
                          <a:pt x="2002" y="43"/>
                        </a:lnTo>
                        <a:lnTo>
                          <a:pt x="2248" y="11"/>
                        </a:lnTo>
                        <a:lnTo>
                          <a:pt x="2509" y="0"/>
                        </a:lnTo>
                        <a:close/>
                      </a:path>
                    </a:pathLst>
                  </a:custGeom>
                  <a:solidFill>
                    <a:srgbClr val="2B021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8" name="Google Shape;218;p25"/>
                  <p:cNvSpPr/>
                  <p:nvPr/>
                </p:nvSpPr>
                <p:spPr>
                  <a:xfrm>
                    <a:off x="5981212" y="2504813"/>
                    <a:ext cx="836267" cy="1755512"/>
                  </a:xfrm>
                  <a:custGeom>
                    <a:avLst/>
                    <a:gdLst/>
                    <a:ahLst/>
                    <a:cxnLst/>
                    <a:rect l="l" t="t" r="r" b="b"/>
                    <a:pathLst>
                      <a:path w="3225" h="6770" extrusionOk="0">
                        <a:moveTo>
                          <a:pt x="2328" y="0"/>
                        </a:moveTo>
                        <a:lnTo>
                          <a:pt x="3225" y="1777"/>
                        </a:lnTo>
                        <a:lnTo>
                          <a:pt x="2509" y="6770"/>
                        </a:lnTo>
                        <a:lnTo>
                          <a:pt x="2194" y="6759"/>
                        </a:lnTo>
                        <a:lnTo>
                          <a:pt x="1895" y="6732"/>
                        </a:lnTo>
                        <a:lnTo>
                          <a:pt x="1613" y="6684"/>
                        </a:lnTo>
                        <a:lnTo>
                          <a:pt x="1351" y="6631"/>
                        </a:lnTo>
                        <a:lnTo>
                          <a:pt x="1111" y="6561"/>
                        </a:lnTo>
                        <a:lnTo>
                          <a:pt x="892" y="6492"/>
                        </a:lnTo>
                        <a:lnTo>
                          <a:pt x="694" y="6412"/>
                        </a:lnTo>
                        <a:lnTo>
                          <a:pt x="518" y="6337"/>
                        </a:lnTo>
                        <a:lnTo>
                          <a:pt x="369" y="6262"/>
                        </a:lnTo>
                        <a:lnTo>
                          <a:pt x="246" y="6198"/>
                        </a:lnTo>
                        <a:lnTo>
                          <a:pt x="145" y="6140"/>
                        </a:lnTo>
                        <a:lnTo>
                          <a:pt x="91" y="6097"/>
                        </a:lnTo>
                        <a:lnTo>
                          <a:pt x="49" y="6043"/>
                        </a:lnTo>
                        <a:lnTo>
                          <a:pt x="22" y="5985"/>
                        </a:lnTo>
                        <a:lnTo>
                          <a:pt x="16" y="5915"/>
                        </a:lnTo>
                        <a:lnTo>
                          <a:pt x="11" y="5670"/>
                        </a:lnTo>
                        <a:lnTo>
                          <a:pt x="11" y="5419"/>
                        </a:lnTo>
                        <a:lnTo>
                          <a:pt x="6" y="5163"/>
                        </a:lnTo>
                        <a:lnTo>
                          <a:pt x="0" y="4901"/>
                        </a:lnTo>
                        <a:lnTo>
                          <a:pt x="0" y="4639"/>
                        </a:lnTo>
                        <a:lnTo>
                          <a:pt x="0" y="4378"/>
                        </a:lnTo>
                        <a:lnTo>
                          <a:pt x="0" y="4116"/>
                        </a:lnTo>
                        <a:lnTo>
                          <a:pt x="6" y="3854"/>
                        </a:lnTo>
                        <a:lnTo>
                          <a:pt x="11" y="3593"/>
                        </a:lnTo>
                        <a:lnTo>
                          <a:pt x="27" y="3331"/>
                        </a:lnTo>
                        <a:lnTo>
                          <a:pt x="43" y="3075"/>
                        </a:lnTo>
                        <a:lnTo>
                          <a:pt x="70" y="2824"/>
                        </a:lnTo>
                        <a:lnTo>
                          <a:pt x="97" y="2578"/>
                        </a:lnTo>
                        <a:lnTo>
                          <a:pt x="139" y="2333"/>
                        </a:lnTo>
                        <a:lnTo>
                          <a:pt x="182" y="2098"/>
                        </a:lnTo>
                        <a:lnTo>
                          <a:pt x="241" y="1874"/>
                        </a:lnTo>
                        <a:lnTo>
                          <a:pt x="305" y="1655"/>
                        </a:lnTo>
                        <a:lnTo>
                          <a:pt x="379" y="1446"/>
                        </a:lnTo>
                        <a:lnTo>
                          <a:pt x="465" y="1244"/>
                        </a:lnTo>
                        <a:lnTo>
                          <a:pt x="561" y="1057"/>
                        </a:lnTo>
                        <a:lnTo>
                          <a:pt x="668" y="880"/>
                        </a:lnTo>
                        <a:lnTo>
                          <a:pt x="791" y="720"/>
                        </a:lnTo>
                        <a:lnTo>
                          <a:pt x="929" y="571"/>
                        </a:lnTo>
                        <a:lnTo>
                          <a:pt x="1079" y="437"/>
                        </a:lnTo>
                        <a:lnTo>
                          <a:pt x="1244" y="320"/>
                        </a:lnTo>
                        <a:lnTo>
                          <a:pt x="1426" y="218"/>
                        </a:lnTo>
                        <a:lnTo>
                          <a:pt x="1629" y="138"/>
                        </a:lnTo>
                        <a:lnTo>
                          <a:pt x="1842" y="69"/>
                        </a:lnTo>
                        <a:lnTo>
                          <a:pt x="2077" y="26"/>
                        </a:lnTo>
                        <a:lnTo>
                          <a:pt x="2328"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19" name="Google Shape;219;p25"/>
                  <p:cNvSpPr/>
                  <p:nvPr/>
                </p:nvSpPr>
                <p:spPr>
                  <a:xfrm>
                    <a:off x="6187622" y="2503257"/>
                    <a:ext cx="1096352" cy="1757068"/>
                  </a:xfrm>
                  <a:custGeom>
                    <a:avLst/>
                    <a:gdLst/>
                    <a:ahLst/>
                    <a:cxnLst/>
                    <a:rect l="l" t="t" r="r" b="b"/>
                    <a:pathLst>
                      <a:path w="4228" h="6776" extrusionOk="0">
                        <a:moveTo>
                          <a:pt x="1713" y="0"/>
                        </a:moveTo>
                        <a:lnTo>
                          <a:pt x="1980" y="11"/>
                        </a:lnTo>
                        <a:lnTo>
                          <a:pt x="2226" y="43"/>
                        </a:lnTo>
                        <a:lnTo>
                          <a:pt x="2450" y="91"/>
                        </a:lnTo>
                        <a:lnTo>
                          <a:pt x="2658" y="160"/>
                        </a:lnTo>
                        <a:lnTo>
                          <a:pt x="2850" y="251"/>
                        </a:lnTo>
                        <a:lnTo>
                          <a:pt x="3026" y="353"/>
                        </a:lnTo>
                        <a:lnTo>
                          <a:pt x="3187" y="475"/>
                        </a:lnTo>
                        <a:lnTo>
                          <a:pt x="3331" y="609"/>
                        </a:lnTo>
                        <a:lnTo>
                          <a:pt x="3464" y="758"/>
                        </a:lnTo>
                        <a:lnTo>
                          <a:pt x="3582" y="924"/>
                        </a:lnTo>
                        <a:lnTo>
                          <a:pt x="3688" y="1100"/>
                        </a:lnTo>
                        <a:lnTo>
                          <a:pt x="3784" y="1287"/>
                        </a:lnTo>
                        <a:lnTo>
                          <a:pt x="3865" y="1490"/>
                        </a:lnTo>
                        <a:lnTo>
                          <a:pt x="3939" y="1698"/>
                        </a:lnTo>
                        <a:lnTo>
                          <a:pt x="3998" y="1917"/>
                        </a:lnTo>
                        <a:lnTo>
                          <a:pt x="4051" y="2141"/>
                        </a:lnTo>
                        <a:lnTo>
                          <a:pt x="4094" y="2376"/>
                        </a:lnTo>
                        <a:lnTo>
                          <a:pt x="4131" y="2616"/>
                        </a:lnTo>
                        <a:lnTo>
                          <a:pt x="4163" y="2862"/>
                        </a:lnTo>
                        <a:lnTo>
                          <a:pt x="4185" y="3113"/>
                        </a:lnTo>
                        <a:lnTo>
                          <a:pt x="4201" y="3364"/>
                        </a:lnTo>
                        <a:lnTo>
                          <a:pt x="4217" y="3620"/>
                        </a:lnTo>
                        <a:lnTo>
                          <a:pt x="4222" y="3882"/>
                        </a:lnTo>
                        <a:lnTo>
                          <a:pt x="4228" y="4138"/>
                        </a:lnTo>
                        <a:lnTo>
                          <a:pt x="4228" y="4400"/>
                        </a:lnTo>
                        <a:lnTo>
                          <a:pt x="4228" y="4661"/>
                        </a:lnTo>
                        <a:lnTo>
                          <a:pt x="4222" y="4918"/>
                        </a:lnTo>
                        <a:lnTo>
                          <a:pt x="4222" y="5174"/>
                        </a:lnTo>
                        <a:lnTo>
                          <a:pt x="4217" y="5430"/>
                        </a:lnTo>
                        <a:lnTo>
                          <a:pt x="4212" y="5676"/>
                        </a:lnTo>
                        <a:lnTo>
                          <a:pt x="4212" y="5921"/>
                        </a:lnTo>
                        <a:lnTo>
                          <a:pt x="4201" y="5991"/>
                        </a:lnTo>
                        <a:lnTo>
                          <a:pt x="4180" y="6049"/>
                        </a:lnTo>
                        <a:lnTo>
                          <a:pt x="4137" y="6103"/>
                        </a:lnTo>
                        <a:lnTo>
                          <a:pt x="4083" y="6146"/>
                        </a:lnTo>
                        <a:lnTo>
                          <a:pt x="3982" y="6204"/>
                        </a:lnTo>
                        <a:lnTo>
                          <a:pt x="3859" y="6268"/>
                        </a:lnTo>
                        <a:lnTo>
                          <a:pt x="3710" y="6343"/>
                        </a:lnTo>
                        <a:lnTo>
                          <a:pt x="3534" y="6418"/>
                        </a:lnTo>
                        <a:lnTo>
                          <a:pt x="3336" y="6498"/>
                        </a:lnTo>
                        <a:lnTo>
                          <a:pt x="3117" y="6567"/>
                        </a:lnTo>
                        <a:lnTo>
                          <a:pt x="2877" y="6637"/>
                        </a:lnTo>
                        <a:lnTo>
                          <a:pt x="2615" y="6690"/>
                        </a:lnTo>
                        <a:lnTo>
                          <a:pt x="2333" y="6738"/>
                        </a:lnTo>
                        <a:lnTo>
                          <a:pt x="2034" y="6765"/>
                        </a:lnTo>
                        <a:lnTo>
                          <a:pt x="1713" y="6776"/>
                        </a:lnTo>
                        <a:lnTo>
                          <a:pt x="2429" y="1783"/>
                        </a:lnTo>
                        <a:lnTo>
                          <a:pt x="2220" y="1858"/>
                        </a:lnTo>
                        <a:lnTo>
                          <a:pt x="2023" y="1912"/>
                        </a:lnTo>
                        <a:lnTo>
                          <a:pt x="1831" y="1944"/>
                        </a:lnTo>
                        <a:lnTo>
                          <a:pt x="1649" y="1960"/>
                        </a:lnTo>
                        <a:lnTo>
                          <a:pt x="1473" y="1960"/>
                        </a:lnTo>
                        <a:lnTo>
                          <a:pt x="1297" y="1954"/>
                        </a:lnTo>
                        <a:lnTo>
                          <a:pt x="1121" y="1944"/>
                        </a:lnTo>
                        <a:lnTo>
                          <a:pt x="950" y="1928"/>
                        </a:lnTo>
                        <a:lnTo>
                          <a:pt x="774" y="1912"/>
                        </a:lnTo>
                        <a:lnTo>
                          <a:pt x="592" y="1901"/>
                        </a:lnTo>
                        <a:lnTo>
                          <a:pt x="406" y="1901"/>
                        </a:lnTo>
                        <a:lnTo>
                          <a:pt x="208" y="1912"/>
                        </a:lnTo>
                        <a:lnTo>
                          <a:pt x="0" y="1938"/>
                        </a:lnTo>
                        <a:lnTo>
                          <a:pt x="0" y="1928"/>
                        </a:lnTo>
                        <a:lnTo>
                          <a:pt x="5" y="1896"/>
                        </a:lnTo>
                        <a:lnTo>
                          <a:pt x="11" y="1842"/>
                        </a:lnTo>
                        <a:lnTo>
                          <a:pt x="21" y="1767"/>
                        </a:lnTo>
                        <a:lnTo>
                          <a:pt x="32" y="1682"/>
                        </a:lnTo>
                        <a:lnTo>
                          <a:pt x="53" y="1586"/>
                        </a:lnTo>
                        <a:lnTo>
                          <a:pt x="80" y="1474"/>
                        </a:lnTo>
                        <a:lnTo>
                          <a:pt x="112" y="1356"/>
                        </a:lnTo>
                        <a:lnTo>
                          <a:pt x="149" y="1228"/>
                        </a:lnTo>
                        <a:lnTo>
                          <a:pt x="197" y="1100"/>
                        </a:lnTo>
                        <a:lnTo>
                          <a:pt x="256" y="967"/>
                        </a:lnTo>
                        <a:lnTo>
                          <a:pt x="325" y="838"/>
                        </a:lnTo>
                        <a:lnTo>
                          <a:pt x="400" y="705"/>
                        </a:lnTo>
                        <a:lnTo>
                          <a:pt x="491" y="582"/>
                        </a:lnTo>
                        <a:lnTo>
                          <a:pt x="592" y="465"/>
                        </a:lnTo>
                        <a:lnTo>
                          <a:pt x="710" y="353"/>
                        </a:lnTo>
                        <a:lnTo>
                          <a:pt x="838" y="256"/>
                        </a:lnTo>
                        <a:lnTo>
                          <a:pt x="982" y="166"/>
                        </a:lnTo>
                        <a:lnTo>
                          <a:pt x="1137" y="96"/>
                        </a:lnTo>
                        <a:lnTo>
                          <a:pt x="1313" y="43"/>
                        </a:lnTo>
                        <a:lnTo>
                          <a:pt x="1505" y="11"/>
                        </a:lnTo>
                        <a:lnTo>
                          <a:pt x="1713"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0" name="Google Shape;220;p25"/>
                  <p:cNvSpPr/>
                  <p:nvPr/>
                </p:nvSpPr>
                <p:spPr>
                  <a:xfrm>
                    <a:off x="6885161" y="2553044"/>
                    <a:ext cx="398815" cy="1673830"/>
                  </a:xfrm>
                  <a:custGeom>
                    <a:avLst/>
                    <a:gdLst/>
                    <a:ahLst/>
                    <a:cxnLst/>
                    <a:rect l="l" t="t" r="r" b="b"/>
                    <a:pathLst>
                      <a:path w="1538" h="6455" extrusionOk="0">
                        <a:moveTo>
                          <a:pt x="38" y="0"/>
                        </a:moveTo>
                        <a:lnTo>
                          <a:pt x="246" y="107"/>
                        </a:lnTo>
                        <a:lnTo>
                          <a:pt x="433" y="230"/>
                        </a:lnTo>
                        <a:lnTo>
                          <a:pt x="598" y="374"/>
                        </a:lnTo>
                        <a:lnTo>
                          <a:pt x="748" y="540"/>
                        </a:lnTo>
                        <a:lnTo>
                          <a:pt x="881" y="721"/>
                        </a:lnTo>
                        <a:lnTo>
                          <a:pt x="998" y="913"/>
                        </a:lnTo>
                        <a:lnTo>
                          <a:pt x="1105" y="1122"/>
                        </a:lnTo>
                        <a:lnTo>
                          <a:pt x="1191" y="1346"/>
                        </a:lnTo>
                        <a:lnTo>
                          <a:pt x="1271" y="1581"/>
                        </a:lnTo>
                        <a:lnTo>
                          <a:pt x="1335" y="1826"/>
                        </a:lnTo>
                        <a:lnTo>
                          <a:pt x="1388" y="2083"/>
                        </a:lnTo>
                        <a:lnTo>
                          <a:pt x="1431" y="2344"/>
                        </a:lnTo>
                        <a:lnTo>
                          <a:pt x="1468" y="2617"/>
                        </a:lnTo>
                        <a:lnTo>
                          <a:pt x="1495" y="2894"/>
                        </a:lnTo>
                        <a:lnTo>
                          <a:pt x="1511" y="3177"/>
                        </a:lnTo>
                        <a:lnTo>
                          <a:pt x="1527" y="3460"/>
                        </a:lnTo>
                        <a:lnTo>
                          <a:pt x="1532" y="3749"/>
                        </a:lnTo>
                        <a:lnTo>
                          <a:pt x="1538" y="4037"/>
                        </a:lnTo>
                        <a:lnTo>
                          <a:pt x="1538" y="4325"/>
                        </a:lnTo>
                        <a:lnTo>
                          <a:pt x="1538" y="4613"/>
                        </a:lnTo>
                        <a:lnTo>
                          <a:pt x="1532" y="4896"/>
                        </a:lnTo>
                        <a:lnTo>
                          <a:pt x="1527" y="5179"/>
                        </a:lnTo>
                        <a:lnTo>
                          <a:pt x="1527" y="5457"/>
                        </a:lnTo>
                        <a:lnTo>
                          <a:pt x="1522" y="5729"/>
                        </a:lnTo>
                        <a:lnTo>
                          <a:pt x="1511" y="5799"/>
                        </a:lnTo>
                        <a:lnTo>
                          <a:pt x="1490" y="5857"/>
                        </a:lnTo>
                        <a:lnTo>
                          <a:pt x="1447" y="5911"/>
                        </a:lnTo>
                        <a:lnTo>
                          <a:pt x="1393" y="5954"/>
                        </a:lnTo>
                        <a:lnTo>
                          <a:pt x="1292" y="6012"/>
                        </a:lnTo>
                        <a:lnTo>
                          <a:pt x="1159" y="6082"/>
                        </a:lnTo>
                        <a:lnTo>
                          <a:pt x="1004" y="6156"/>
                        </a:lnTo>
                        <a:lnTo>
                          <a:pt x="822" y="6237"/>
                        </a:lnTo>
                        <a:lnTo>
                          <a:pt x="619" y="6311"/>
                        </a:lnTo>
                        <a:lnTo>
                          <a:pt x="390" y="6386"/>
                        </a:lnTo>
                        <a:lnTo>
                          <a:pt x="139" y="6455"/>
                        </a:lnTo>
                        <a:lnTo>
                          <a:pt x="198" y="6391"/>
                        </a:lnTo>
                        <a:lnTo>
                          <a:pt x="267" y="6306"/>
                        </a:lnTo>
                        <a:lnTo>
                          <a:pt x="347" y="6194"/>
                        </a:lnTo>
                        <a:lnTo>
                          <a:pt x="427" y="6055"/>
                        </a:lnTo>
                        <a:lnTo>
                          <a:pt x="518" y="5890"/>
                        </a:lnTo>
                        <a:lnTo>
                          <a:pt x="609" y="5708"/>
                        </a:lnTo>
                        <a:lnTo>
                          <a:pt x="699" y="5505"/>
                        </a:lnTo>
                        <a:lnTo>
                          <a:pt x="785" y="5281"/>
                        </a:lnTo>
                        <a:lnTo>
                          <a:pt x="876" y="5046"/>
                        </a:lnTo>
                        <a:lnTo>
                          <a:pt x="956" y="4790"/>
                        </a:lnTo>
                        <a:lnTo>
                          <a:pt x="1030" y="4523"/>
                        </a:lnTo>
                        <a:lnTo>
                          <a:pt x="1094" y="4245"/>
                        </a:lnTo>
                        <a:lnTo>
                          <a:pt x="1153" y="3962"/>
                        </a:lnTo>
                        <a:lnTo>
                          <a:pt x="1196" y="3663"/>
                        </a:lnTo>
                        <a:lnTo>
                          <a:pt x="1223" y="3364"/>
                        </a:lnTo>
                        <a:lnTo>
                          <a:pt x="1239" y="3054"/>
                        </a:lnTo>
                        <a:lnTo>
                          <a:pt x="1233" y="2745"/>
                        </a:lnTo>
                        <a:lnTo>
                          <a:pt x="1212" y="2435"/>
                        </a:lnTo>
                        <a:lnTo>
                          <a:pt x="1164" y="2125"/>
                        </a:lnTo>
                        <a:lnTo>
                          <a:pt x="1068" y="1992"/>
                        </a:lnTo>
                        <a:lnTo>
                          <a:pt x="972" y="1880"/>
                        </a:lnTo>
                        <a:lnTo>
                          <a:pt x="876" y="1784"/>
                        </a:lnTo>
                        <a:lnTo>
                          <a:pt x="774" y="1693"/>
                        </a:lnTo>
                        <a:lnTo>
                          <a:pt x="678" y="1613"/>
                        </a:lnTo>
                        <a:lnTo>
                          <a:pt x="582" y="1527"/>
                        </a:lnTo>
                        <a:lnTo>
                          <a:pt x="486" y="1431"/>
                        </a:lnTo>
                        <a:lnTo>
                          <a:pt x="390" y="1330"/>
                        </a:lnTo>
                        <a:lnTo>
                          <a:pt x="288" y="1202"/>
                        </a:lnTo>
                        <a:lnTo>
                          <a:pt x="192" y="1058"/>
                        </a:lnTo>
                        <a:lnTo>
                          <a:pt x="96" y="876"/>
                        </a:lnTo>
                        <a:lnTo>
                          <a:pt x="54" y="764"/>
                        </a:lnTo>
                        <a:lnTo>
                          <a:pt x="22" y="641"/>
                        </a:lnTo>
                        <a:lnTo>
                          <a:pt x="6" y="518"/>
                        </a:lnTo>
                        <a:lnTo>
                          <a:pt x="0" y="390"/>
                        </a:lnTo>
                        <a:lnTo>
                          <a:pt x="6" y="273"/>
                        </a:lnTo>
                        <a:lnTo>
                          <a:pt x="16" y="166"/>
                        </a:lnTo>
                        <a:lnTo>
                          <a:pt x="27" y="70"/>
                        </a:lnTo>
                        <a:lnTo>
                          <a:pt x="38"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1" name="Google Shape;221;p25"/>
                  <p:cNvSpPr/>
                  <p:nvPr/>
                </p:nvSpPr>
                <p:spPr>
                  <a:xfrm>
                    <a:off x="5847150" y="3808875"/>
                    <a:ext cx="1570885" cy="775329"/>
                  </a:xfrm>
                  <a:custGeom>
                    <a:avLst/>
                    <a:gdLst/>
                    <a:ahLst/>
                    <a:cxnLst/>
                    <a:rect l="l" t="t" r="r" b="b"/>
                    <a:pathLst>
                      <a:path w="6058" h="2990" extrusionOk="0">
                        <a:moveTo>
                          <a:pt x="2135" y="0"/>
                        </a:moveTo>
                        <a:lnTo>
                          <a:pt x="3918" y="0"/>
                        </a:lnTo>
                        <a:lnTo>
                          <a:pt x="3918" y="433"/>
                        </a:lnTo>
                        <a:lnTo>
                          <a:pt x="3928" y="518"/>
                        </a:lnTo>
                        <a:lnTo>
                          <a:pt x="3960" y="598"/>
                        </a:lnTo>
                        <a:lnTo>
                          <a:pt x="4003" y="662"/>
                        </a:lnTo>
                        <a:lnTo>
                          <a:pt x="4067" y="721"/>
                        </a:lnTo>
                        <a:lnTo>
                          <a:pt x="4142" y="764"/>
                        </a:lnTo>
                        <a:lnTo>
                          <a:pt x="5733" y="1426"/>
                        </a:lnTo>
                        <a:lnTo>
                          <a:pt x="5823" y="1479"/>
                        </a:lnTo>
                        <a:lnTo>
                          <a:pt x="5904" y="1543"/>
                        </a:lnTo>
                        <a:lnTo>
                          <a:pt x="5968" y="1623"/>
                        </a:lnTo>
                        <a:lnTo>
                          <a:pt x="6021" y="1714"/>
                        </a:lnTo>
                        <a:lnTo>
                          <a:pt x="6048" y="1815"/>
                        </a:lnTo>
                        <a:lnTo>
                          <a:pt x="6058" y="1922"/>
                        </a:lnTo>
                        <a:lnTo>
                          <a:pt x="6058" y="2632"/>
                        </a:lnTo>
                        <a:lnTo>
                          <a:pt x="6048" y="2728"/>
                        </a:lnTo>
                        <a:lnTo>
                          <a:pt x="6010" y="2814"/>
                        </a:lnTo>
                        <a:lnTo>
                          <a:pt x="5957" y="2883"/>
                        </a:lnTo>
                        <a:lnTo>
                          <a:pt x="5882" y="2942"/>
                        </a:lnTo>
                        <a:lnTo>
                          <a:pt x="5797" y="2979"/>
                        </a:lnTo>
                        <a:lnTo>
                          <a:pt x="5701" y="2990"/>
                        </a:lnTo>
                        <a:lnTo>
                          <a:pt x="352" y="2990"/>
                        </a:lnTo>
                        <a:lnTo>
                          <a:pt x="261" y="2979"/>
                        </a:lnTo>
                        <a:lnTo>
                          <a:pt x="176" y="2942"/>
                        </a:lnTo>
                        <a:lnTo>
                          <a:pt x="101" y="2883"/>
                        </a:lnTo>
                        <a:lnTo>
                          <a:pt x="48" y="2814"/>
                        </a:lnTo>
                        <a:lnTo>
                          <a:pt x="10" y="2728"/>
                        </a:lnTo>
                        <a:lnTo>
                          <a:pt x="0" y="2632"/>
                        </a:lnTo>
                        <a:lnTo>
                          <a:pt x="0" y="1922"/>
                        </a:lnTo>
                        <a:lnTo>
                          <a:pt x="10" y="1815"/>
                        </a:lnTo>
                        <a:lnTo>
                          <a:pt x="37" y="1714"/>
                        </a:lnTo>
                        <a:lnTo>
                          <a:pt x="85" y="1623"/>
                        </a:lnTo>
                        <a:lnTo>
                          <a:pt x="154" y="1543"/>
                        </a:lnTo>
                        <a:lnTo>
                          <a:pt x="235" y="1479"/>
                        </a:lnTo>
                        <a:lnTo>
                          <a:pt x="325" y="1426"/>
                        </a:lnTo>
                        <a:lnTo>
                          <a:pt x="1916" y="764"/>
                        </a:lnTo>
                        <a:lnTo>
                          <a:pt x="1991" y="721"/>
                        </a:lnTo>
                        <a:lnTo>
                          <a:pt x="2055" y="662"/>
                        </a:lnTo>
                        <a:lnTo>
                          <a:pt x="2098" y="598"/>
                        </a:lnTo>
                        <a:lnTo>
                          <a:pt x="2130" y="518"/>
                        </a:lnTo>
                        <a:lnTo>
                          <a:pt x="2135" y="433"/>
                        </a:lnTo>
                        <a:lnTo>
                          <a:pt x="2135" y="0"/>
                        </a:lnTo>
                        <a:close/>
                      </a:path>
                    </a:pathLst>
                  </a:custGeom>
                  <a:solidFill>
                    <a:srgbClr val="8C570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2" name="Google Shape;222;p25"/>
                  <p:cNvSpPr/>
                  <p:nvPr/>
                </p:nvSpPr>
                <p:spPr>
                  <a:xfrm>
                    <a:off x="5847150" y="4012432"/>
                    <a:ext cx="1570885" cy="571773"/>
                  </a:xfrm>
                  <a:custGeom>
                    <a:avLst/>
                    <a:gdLst/>
                    <a:ahLst/>
                    <a:cxnLst/>
                    <a:rect l="l" t="t" r="r" b="b"/>
                    <a:pathLst>
                      <a:path w="6058" h="2205" extrusionOk="0">
                        <a:moveTo>
                          <a:pt x="1863" y="0"/>
                        </a:moveTo>
                        <a:lnTo>
                          <a:pt x="3026" y="502"/>
                        </a:lnTo>
                        <a:lnTo>
                          <a:pt x="4190" y="0"/>
                        </a:lnTo>
                        <a:lnTo>
                          <a:pt x="5733" y="641"/>
                        </a:lnTo>
                        <a:lnTo>
                          <a:pt x="5823" y="694"/>
                        </a:lnTo>
                        <a:lnTo>
                          <a:pt x="5904" y="758"/>
                        </a:lnTo>
                        <a:lnTo>
                          <a:pt x="5968" y="838"/>
                        </a:lnTo>
                        <a:lnTo>
                          <a:pt x="6021" y="929"/>
                        </a:lnTo>
                        <a:lnTo>
                          <a:pt x="6048" y="1030"/>
                        </a:lnTo>
                        <a:lnTo>
                          <a:pt x="6058" y="1137"/>
                        </a:lnTo>
                        <a:lnTo>
                          <a:pt x="6058" y="1847"/>
                        </a:lnTo>
                        <a:lnTo>
                          <a:pt x="6048" y="1943"/>
                        </a:lnTo>
                        <a:lnTo>
                          <a:pt x="6010" y="2029"/>
                        </a:lnTo>
                        <a:lnTo>
                          <a:pt x="5957" y="2098"/>
                        </a:lnTo>
                        <a:lnTo>
                          <a:pt x="5882" y="2157"/>
                        </a:lnTo>
                        <a:lnTo>
                          <a:pt x="5797" y="2194"/>
                        </a:lnTo>
                        <a:lnTo>
                          <a:pt x="5701" y="2205"/>
                        </a:lnTo>
                        <a:lnTo>
                          <a:pt x="352" y="2205"/>
                        </a:lnTo>
                        <a:lnTo>
                          <a:pt x="261" y="2194"/>
                        </a:lnTo>
                        <a:lnTo>
                          <a:pt x="176" y="2157"/>
                        </a:lnTo>
                        <a:lnTo>
                          <a:pt x="101" y="2098"/>
                        </a:lnTo>
                        <a:lnTo>
                          <a:pt x="48" y="2029"/>
                        </a:lnTo>
                        <a:lnTo>
                          <a:pt x="10" y="1943"/>
                        </a:lnTo>
                        <a:lnTo>
                          <a:pt x="0" y="1847"/>
                        </a:lnTo>
                        <a:lnTo>
                          <a:pt x="0" y="1137"/>
                        </a:lnTo>
                        <a:lnTo>
                          <a:pt x="10" y="1030"/>
                        </a:lnTo>
                        <a:lnTo>
                          <a:pt x="37" y="929"/>
                        </a:lnTo>
                        <a:lnTo>
                          <a:pt x="85" y="838"/>
                        </a:lnTo>
                        <a:lnTo>
                          <a:pt x="154" y="758"/>
                        </a:lnTo>
                        <a:lnTo>
                          <a:pt x="235" y="694"/>
                        </a:lnTo>
                        <a:lnTo>
                          <a:pt x="325" y="641"/>
                        </a:lnTo>
                        <a:lnTo>
                          <a:pt x="1863" y="0"/>
                        </a:lnTo>
                        <a:close/>
                      </a:path>
                    </a:pathLst>
                  </a:custGeom>
                  <a:solidFill>
                    <a:srgbClr val="0072B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3" name="Google Shape;223;p25"/>
                  <p:cNvSpPr/>
                  <p:nvPr/>
                </p:nvSpPr>
                <p:spPr>
                  <a:xfrm>
                    <a:off x="6280195" y="3808875"/>
                    <a:ext cx="582923" cy="252047"/>
                  </a:xfrm>
                  <a:custGeom>
                    <a:avLst/>
                    <a:gdLst/>
                    <a:ahLst/>
                    <a:cxnLst/>
                    <a:rect l="l" t="t" r="r" b="b"/>
                    <a:pathLst>
                      <a:path w="2248" h="972" extrusionOk="0">
                        <a:moveTo>
                          <a:pt x="465" y="0"/>
                        </a:moveTo>
                        <a:lnTo>
                          <a:pt x="2248" y="0"/>
                        </a:lnTo>
                        <a:lnTo>
                          <a:pt x="2248" y="11"/>
                        </a:lnTo>
                        <a:lnTo>
                          <a:pt x="2242" y="32"/>
                        </a:lnTo>
                        <a:lnTo>
                          <a:pt x="2226" y="69"/>
                        </a:lnTo>
                        <a:lnTo>
                          <a:pt x="2210" y="118"/>
                        </a:lnTo>
                        <a:lnTo>
                          <a:pt x="2184" y="176"/>
                        </a:lnTo>
                        <a:lnTo>
                          <a:pt x="2146" y="240"/>
                        </a:lnTo>
                        <a:lnTo>
                          <a:pt x="2104" y="310"/>
                        </a:lnTo>
                        <a:lnTo>
                          <a:pt x="2056" y="384"/>
                        </a:lnTo>
                        <a:lnTo>
                          <a:pt x="1992" y="465"/>
                        </a:lnTo>
                        <a:lnTo>
                          <a:pt x="1922" y="539"/>
                        </a:lnTo>
                        <a:lnTo>
                          <a:pt x="1837" y="614"/>
                        </a:lnTo>
                        <a:lnTo>
                          <a:pt x="1741" y="689"/>
                        </a:lnTo>
                        <a:lnTo>
                          <a:pt x="1634" y="758"/>
                        </a:lnTo>
                        <a:lnTo>
                          <a:pt x="1516" y="822"/>
                        </a:lnTo>
                        <a:lnTo>
                          <a:pt x="1383" y="876"/>
                        </a:lnTo>
                        <a:lnTo>
                          <a:pt x="1234" y="918"/>
                        </a:lnTo>
                        <a:lnTo>
                          <a:pt x="1068" y="950"/>
                        </a:lnTo>
                        <a:lnTo>
                          <a:pt x="892" y="966"/>
                        </a:lnTo>
                        <a:lnTo>
                          <a:pt x="694" y="972"/>
                        </a:lnTo>
                        <a:lnTo>
                          <a:pt x="481" y="956"/>
                        </a:lnTo>
                        <a:lnTo>
                          <a:pt x="251" y="924"/>
                        </a:lnTo>
                        <a:lnTo>
                          <a:pt x="0" y="865"/>
                        </a:lnTo>
                        <a:lnTo>
                          <a:pt x="246" y="764"/>
                        </a:lnTo>
                        <a:lnTo>
                          <a:pt x="321" y="721"/>
                        </a:lnTo>
                        <a:lnTo>
                          <a:pt x="385" y="662"/>
                        </a:lnTo>
                        <a:lnTo>
                          <a:pt x="428" y="598"/>
                        </a:lnTo>
                        <a:lnTo>
                          <a:pt x="460" y="518"/>
                        </a:lnTo>
                        <a:lnTo>
                          <a:pt x="465" y="433"/>
                        </a:lnTo>
                        <a:lnTo>
                          <a:pt x="465" y="0"/>
                        </a:lnTo>
                        <a:close/>
                      </a:path>
                    </a:pathLst>
                  </a:custGeom>
                  <a:solidFill>
                    <a:srgbClr val="5D3A0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4" name="Google Shape;224;p25"/>
                  <p:cNvSpPr/>
                  <p:nvPr/>
                </p:nvSpPr>
                <p:spPr>
                  <a:xfrm>
                    <a:off x="5847150" y="4210284"/>
                    <a:ext cx="276681" cy="373921"/>
                  </a:xfrm>
                  <a:custGeom>
                    <a:avLst/>
                    <a:gdLst/>
                    <a:ahLst/>
                    <a:cxnLst/>
                    <a:rect l="l" t="t" r="r" b="b"/>
                    <a:pathLst>
                      <a:path w="1067" h="1442" extrusionOk="0">
                        <a:moveTo>
                          <a:pt x="149" y="0"/>
                        </a:moveTo>
                        <a:lnTo>
                          <a:pt x="864" y="566"/>
                        </a:lnTo>
                        <a:lnTo>
                          <a:pt x="950" y="652"/>
                        </a:lnTo>
                        <a:lnTo>
                          <a:pt x="1014" y="753"/>
                        </a:lnTo>
                        <a:lnTo>
                          <a:pt x="1051" y="865"/>
                        </a:lnTo>
                        <a:lnTo>
                          <a:pt x="1067" y="988"/>
                        </a:lnTo>
                        <a:lnTo>
                          <a:pt x="1067" y="1442"/>
                        </a:lnTo>
                        <a:lnTo>
                          <a:pt x="352" y="1442"/>
                        </a:lnTo>
                        <a:lnTo>
                          <a:pt x="261" y="1431"/>
                        </a:lnTo>
                        <a:lnTo>
                          <a:pt x="176" y="1394"/>
                        </a:lnTo>
                        <a:lnTo>
                          <a:pt x="101" y="1335"/>
                        </a:lnTo>
                        <a:lnTo>
                          <a:pt x="48" y="1266"/>
                        </a:lnTo>
                        <a:lnTo>
                          <a:pt x="10" y="1180"/>
                        </a:lnTo>
                        <a:lnTo>
                          <a:pt x="0" y="1084"/>
                        </a:lnTo>
                        <a:lnTo>
                          <a:pt x="0" y="374"/>
                        </a:lnTo>
                        <a:lnTo>
                          <a:pt x="10" y="267"/>
                        </a:lnTo>
                        <a:lnTo>
                          <a:pt x="37" y="166"/>
                        </a:lnTo>
                        <a:lnTo>
                          <a:pt x="85" y="81"/>
                        </a:lnTo>
                        <a:lnTo>
                          <a:pt x="149" y="0"/>
                        </a:lnTo>
                        <a:close/>
                      </a:path>
                    </a:pathLst>
                  </a:custGeom>
                  <a:solidFill>
                    <a:srgbClr val="0072B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5" name="Google Shape;225;p25"/>
                  <p:cNvSpPr/>
                  <p:nvPr/>
                </p:nvSpPr>
                <p:spPr>
                  <a:xfrm>
                    <a:off x="7141358" y="4210284"/>
                    <a:ext cx="276681" cy="373921"/>
                  </a:xfrm>
                  <a:custGeom>
                    <a:avLst/>
                    <a:gdLst/>
                    <a:ahLst/>
                    <a:cxnLst/>
                    <a:rect l="l" t="t" r="r" b="b"/>
                    <a:pathLst>
                      <a:path w="1067" h="1442" extrusionOk="0">
                        <a:moveTo>
                          <a:pt x="918" y="0"/>
                        </a:moveTo>
                        <a:lnTo>
                          <a:pt x="982" y="81"/>
                        </a:lnTo>
                        <a:lnTo>
                          <a:pt x="1030" y="171"/>
                        </a:lnTo>
                        <a:lnTo>
                          <a:pt x="1057" y="267"/>
                        </a:lnTo>
                        <a:lnTo>
                          <a:pt x="1067" y="374"/>
                        </a:lnTo>
                        <a:lnTo>
                          <a:pt x="1067" y="1084"/>
                        </a:lnTo>
                        <a:lnTo>
                          <a:pt x="1057" y="1180"/>
                        </a:lnTo>
                        <a:lnTo>
                          <a:pt x="1019" y="1266"/>
                        </a:lnTo>
                        <a:lnTo>
                          <a:pt x="966" y="1335"/>
                        </a:lnTo>
                        <a:lnTo>
                          <a:pt x="891" y="1394"/>
                        </a:lnTo>
                        <a:lnTo>
                          <a:pt x="806" y="1431"/>
                        </a:lnTo>
                        <a:lnTo>
                          <a:pt x="710" y="1442"/>
                        </a:lnTo>
                        <a:lnTo>
                          <a:pt x="0" y="1442"/>
                        </a:lnTo>
                        <a:lnTo>
                          <a:pt x="0" y="988"/>
                        </a:lnTo>
                        <a:lnTo>
                          <a:pt x="10" y="865"/>
                        </a:lnTo>
                        <a:lnTo>
                          <a:pt x="53" y="753"/>
                        </a:lnTo>
                        <a:lnTo>
                          <a:pt x="117" y="652"/>
                        </a:lnTo>
                        <a:lnTo>
                          <a:pt x="197" y="566"/>
                        </a:lnTo>
                        <a:lnTo>
                          <a:pt x="918" y="0"/>
                        </a:lnTo>
                        <a:close/>
                      </a:path>
                    </a:pathLst>
                  </a:custGeom>
                  <a:solidFill>
                    <a:srgbClr val="0072B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6" name="Google Shape;226;p25"/>
                  <p:cNvSpPr/>
                  <p:nvPr/>
                </p:nvSpPr>
                <p:spPr>
                  <a:xfrm>
                    <a:off x="6586179" y="4142605"/>
                    <a:ext cx="92832" cy="348769"/>
                  </a:xfrm>
                  <a:custGeom>
                    <a:avLst/>
                    <a:gdLst/>
                    <a:ahLst/>
                    <a:cxnLst/>
                    <a:rect l="l" t="t" r="r" b="b"/>
                    <a:pathLst>
                      <a:path w="358" h="1345" extrusionOk="0">
                        <a:moveTo>
                          <a:pt x="0" y="0"/>
                        </a:moveTo>
                        <a:lnTo>
                          <a:pt x="358" y="0"/>
                        </a:lnTo>
                        <a:lnTo>
                          <a:pt x="358" y="1196"/>
                        </a:lnTo>
                        <a:lnTo>
                          <a:pt x="347" y="1255"/>
                        </a:lnTo>
                        <a:lnTo>
                          <a:pt x="315" y="1303"/>
                        </a:lnTo>
                        <a:lnTo>
                          <a:pt x="262" y="1335"/>
                        </a:lnTo>
                        <a:lnTo>
                          <a:pt x="203" y="1345"/>
                        </a:lnTo>
                        <a:lnTo>
                          <a:pt x="150" y="1345"/>
                        </a:lnTo>
                        <a:lnTo>
                          <a:pt x="91" y="1335"/>
                        </a:lnTo>
                        <a:lnTo>
                          <a:pt x="43" y="1303"/>
                        </a:lnTo>
                        <a:lnTo>
                          <a:pt x="11" y="1255"/>
                        </a:lnTo>
                        <a:lnTo>
                          <a:pt x="0" y="1196"/>
                        </a:lnTo>
                        <a:lnTo>
                          <a:pt x="0" y="0"/>
                        </a:lnTo>
                        <a:close/>
                      </a:path>
                    </a:pathLst>
                  </a:custGeom>
                  <a:solidFill>
                    <a:srgbClr val="39B5FE"/>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7" name="Google Shape;227;p25"/>
                  <p:cNvSpPr/>
                  <p:nvPr/>
                </p:nvSpPr>
                <p:spPr>
                  <a:xfrm>
                    <a:off x="6262302" y="3937751"/>
                    <a:ext cx="369517" cy="336322"/>
                  </a:xfrm>
                  <a:custGeom>
                    <a:avLst/>
                    <a:gdLst/>
                    <a:ahLst/>
                    <a:cxnLst/>
                    <a:rect l="l" t="t" r="r" b="b"/>
                    <a:pathLst>
                      <a:path w="1425" h="1297" extrusionOk="0">
                        <a:moveTo>
                          <a:pt x="299" y="0"/>
                        </a:moveTo>
                        <a:lnTo>
                          <a:pt x="352" y="0"/>
                        </a:lnTo>
                        <a:lnTo>
                          <a:pt x="406" y="26"/>
                        </a:lnTo>
                        <a:lnTo>
                          <a:pt x="1425" y="790"/>
                        </a:lnTo>
                        <a:lnTo>
                          <a:pt x="833" y="1265"/>
                        </a:lnTo>
                        <a:lnTo>
                          <a:pt x="779" y="1292"/>
                        </a:lnTo>
                        <a:lnTo>
                          <a:pt x="721" y="1297"/>
                        </a:lnTo>
                        <a:lnTo>
                          <a:pt x="667" y="1276"/>
                        </a:lnTo>
                        <a:lnTo>
                          <a:pt x="625" y="1238"/>
                        </a:lnTo>
                        <a:lnTo>
                          <a:pt x="0" y="363"/>
                        </a:lnTo>
                        <a:lnTo>
                          <a:pt x="203" y="58"/>
                        </a:lnTo>
                        <a:lnTo>
                          <a:pt x="246" y="21"/>
                        </a:lnTo>
                        <a:lnTo>
                          <a:pt x="299" y="0"/>
                        </a:lnTo>
                        <a:close/>
                      </a:path>
                    </a:pathLst>
                  </a:custGeom>
                  <a:solidFill>
                    <a:srgbClr val="D8D8D8"/>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8" name="Google Shape;228;p25"/>
                  <p:cNvSpPr/>
                  <p:nvPr/>
                </p:nvSpPr>
                <p:spPr>
                  <a:xfrm>
                    <a:off x="6631817" y="3937751"/>
                    <a:ext cx="371069" cy="336322"/>
                  </a:xfrm>
                  <a:custGeom>
                    <a:avLst/>
                    <a:gdLst/>
                    <a:ahLst/>
                    <a:cxnLst/>
                    <a:rect l="l" t="t" r="r" b="b"/>
                    <a:pathLst>
                      <a:path w="1431" h="1297" extrusionOk="0">
                        <a:moveTo>
                          <a:pt x="1132" y="0"/>
                        </a:moveTo>
                        <a:lnTo>
                          <a:pt x="1185" y="21"/>
                        </a:lnTo>
                        <a:lnTo>
                          <a:pt x="1228" y="58"/>
                        </a:lnTo>
                        <a:lnTo>
                          <a:pt x="1431" y="363"/>
                        </a:lnTo>
                        <a:lnTo>
                          <a:pt x="801" y="1238"/>
                        </a:lnTo>
                        <a:lnTo>
                          <a:pt x="758" y="1276"/>
                        </a:lnTo>
                        <a:lnTo>
                          <a:pt x="705" y="1297"/>
                        </a:lnTo>
                        <a:lnTo>
                          <a:pt x="652" y="1292"/>
                        </a:lnTo>
                        <a:lnTo>
                          <a:pt x="598" y="1265"/>
                        </a:lnTo>
                        <a:lnTo>
                          <a:pt x="0" y="790"/>
                        </a:lnTo>
                        <a:lnTo>
                          <a:pt x="1025" y="26"/>
                        </a:lnTo>
                        <a:lnTo>
                          <a:pt x="1079" y="0"/>
                        </a:lnTo>
                        <a:lnTo>
                          <a:pt x="1132" y="0"/>
                        </a:lnTo>
                        <a:close/>
                      </a:path>
                    </a:pathLst>
                  </a:custGeom>
                  <a:solidFill>
                    <a:srgbClr val="D8D8D8"/>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29" name="Google Shape;229;p25"/>
                  <p:cNvSpPr/>
                  <p:nvPr/>
                </p:nvSpPr>
                <p:spPr>
                  <a:xfrm>
                    <a:off x="6179324" y="2918669"/>
                    <a:ext cx="913540" cy="996778"/>
                  </a:xfrm>
                  <a:custGeom>
                    <a:avLst/>
                    <a:gdLst/>
                    <a:ahLst/>
                    <a:cxnLst/>
                    <a:rect l="l" t="t" r="r" b="b"/>
                    <a:pathLst>
                      <a:path w="3523" h="3844" extrusionOk="0">
                        <a:moveTo>
                          <a:pt x="2637" y="0"/>
                        </a:moveTo>
                        <a:lnTo>
                          <a:pt x="2706" y="107"/>
                        </a:lnTo>
                        <a:lnTo>
                          <a:pt x="2792" y="214"/>
                        </a:lnTo>
                        <a:lnTo>
                          <a:pt x="2898" y="320"/>
                        </a:lnTo>
                        <a:lnTo>
                          <a:pt x="3010" y="427"/>
                        </a:lnTo>
                        <a:lnTo>
                          <a:pt x="3123" y="534"/>
                        </a:lnTo>
                        <a:lnTo>
                          <a:pt x="3235" y="646"/>
                        </a:lnTo>
                        <a:lnTo>
                          <a:pt x="3336" y="763"/>
                        </a:lnTo>
                        <a:lnTo>
                          <a:pt x="3421" y="886"/>
                        </a:lnTo>
                        <a:lnTo>
                          <a:pt x="3486" y="1009"/>
                        </a:lnTo>
                        <a:lnTo>
                          <a:pt x="3523" y="1143"/>
                        </a:lnTo>
                        <a:lnTo>
                          <a:pt x="3523" y="1276"/>
                        </a:lnTo>
                        <a:lnTo>
                          <a:pt x="3512" y="1409"/>
                        </a:lnTo>
                        <a:lnTo>
                          <a:pt x="3384" y="2659"/>
                        </a:lnTo>
                        <a:lnTo>
                          <a:pt x="3363" y="2798"/>
                        </a:lnTo>
                        <a:lnTo>
                          <a:pt x="3309" y="2926"/>
                        </a:lnTo>
                        <a:lnTo>
                          <a:pt x="3235" y="3038"/>
                        </a:lnTo>
                        <a:lnTo>
                          <a:pt x="3139" y="3139"/>
                        </a:lnTo>
                        <a:lnTo>
                          <a:pt x="3021" y="3219"/>
                        </a:lnTo>
                        <a:lnTo>
                          <a:pt x="2007" y="3780"/>
                        </a:lnTo>
                        <a:lnTo>
                          <a:pt x="1905" y="3823"/>
                        </a:lnTo>
                        <a:lnTo>
                          <a:pt x="1799" y="3844"/>
                        </a:lnTo>
                        <a:lnTo>
                          <a:pt x="1692" y="3844"/>
                        </a:lnTo>
                        <a:lnTo>
                          <a:pt x="1591" y="3823"/>
                        </a:lnTo>
                        <a:lnTo>
                          <a:pt x="1489" y="3780"/>
                        </a:lnTo>
                        <a:lnTo>
                          <a:pt x="475" y="3219"/>
                        </a:lnTo>
                        <a:lnTo>
                          <a:pt x="357" y="3139"/>
                        </a:lnTo>
                        <a:lnTo>
                          <a:pt x="261" y="3038"/>
                        </a:lnTo>
                        <a:lnTo>
                          <a:pt x="187" y="2926"/>
                        </a:lnTo>
                        <a:lnTo>
                          <a:pt x="133" y="2798"/>
                        </a:lnTo>
                        <a:lnTo>
                          <a:pt x="107" y="2659"/>
                        </a:lnTo>
                        <a:lnTo>
                          <a:pt x="0" y="1607"/>
                        </a:lnTo>
                        <a:lnTo>
                          <a:pt x="5" y="1442"/>
                        </a:lnTo>
                        <a:lnTo>
                          <a:pt x="32" y="1292"/>
                        </a:lnTo>
                        <a:lnTo>
                          <a:pt x="75" y="1164"/>
                        </a:lnTo>
                        <a:lnTo>
                          <a:pt x="133" y="1057"/>
                        </a:lnTo>
                        <a:lnTo>
                          <a:pt x="203" y="961"/>
                        </a:lnTo>
                        <a:lnTo>
                          <a:pt x="283" y="881"/>
                        </a:lnTo>
                        <a:lnTo>
                          <a:pt x="379" y="812"/>
                        </a:lnTo>
                        <a:lnTo>
                          <a:pt x="486" y="758"/>
                        </a:lnTo>
                        <a:lnTo>
                          <a:pt x="598" y="710"/>
                        </a:lnTo>
                        <a:lnTo>
                          <a:pt x="720" y="667"/>
                        </a:lnTo>
                        <a:lnTo>
                          <a:pt x="849" y="635"/>
                        </a:lnTo>
                        <a:lnTo>
                          <a:pt x="982" y="603"/>
                        </a:lnTo>
                        <a:lnTo>
                          <a:pt x="1126" y="577"/>
                        </a:lnTo>
                        <a:lnTo>
                          <a:pt x="1265" y="550"/>
                        </a:lnTo>
                        <a:lnTo>
                          <a:pt x="1409" y="529"/>
                        </a:lnTo>
                        <a:lnTo>
                          <a:pt x="1559" y="496"/>
                        </a:lnTo>
                        <a:lnTo>
                          <a:pt x="1703" y="464"/>
                        </a:lnTo>
                        <a:lnTo>
                          <a:pt x="1852" y="427"/>
                        </a:lnTo>
                        <a:lnTo>
                          <a:pt x="1996" y="384"/>
                        </a:lnTo>
                        <a:lnTo>
                          <a:pt x="2135" y="331"/>
                        </a:lnTo>
                        <a:lnTo>
                          <a:pt x="2268" y="267"/>
                        </a:lnTo>
                        <a:lnTo>
                          <a:pt x="2402" y="192"/>
                        </a:lnTo>
                        <a:lnTo>
                          <a:pt x="2525" y="107"/>
                        </a:lnTo>
                        <a:lnTo>
                          <a:pt x="2637" y="0"/>
                        </a:lnTo>
                        <a:close/>
                      </a:path>
                    </a:pathLst>
                  </a:custGeom>
                  <a:solidFill>
                    <a:srgbClr val="8C570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0" name="Google Shape;230;p25"/>
                  <p:cNvSpPr/>
                  <p:nvPr/>
                </p:nvSpPr>
                <p:spPr>
                  <a:xfrm>
                    <a:off x="6771584" y="4491374"/>
                    <a:ext cx="276940" cy="92832"/>
                  </a:xfrm>
                  <a:custGeom>
                    <a:avLst/>
                    <a:gdLst/>
                    <a:ahLst/>
                    <a:cxnLst/>
                    <a:rect l="l" t="t" r="r" b="b"/>
                    <a:pathLst>
                      <a:path w="1068" h="358" extrusionOk="0">
                        <a:moveTo>
                          <a:pt x="299" y="0"/>
                        </a:moveTo>
                        <a:lnTo>
                          <a:pt x="764" y="0"/>
                        </a:lnTo>
                        <a:lnTo>
                          <a:pt x="860" y="16"/>
                        </a:lnTo>
                        <a:lnTo>
                          <a:pt x="945" y="59"/>
                        </a:lnTo>
                        <a:lnTo>
                          <a:pt x="1009" y="123"/>
                        </a:lnTo>
                        <a:lnTo>
                          <a:pt x="1052" y="209"/>
                        </a:lnTo>
                        <a:lnTo>
                          <a:pt x="1068" y="305"/>
                        </a:lnTo>
                        <a:lnTo>
                          <a:pt x="1068" y="358"/>
                        </a:lnTo>
                        <a:lnTo>
                          <a:pt x="0" y="358"/>
                        </a:lnTo>
                        <a:lnTo>
                          <a:pt x="0" y="305"/>
                        </a:lnTo>
                        <a:lnTo>
                          <a:pt x="16" y="209"/>
                        </a:lnTo>
                        <a:lnTo>
                          <a:pt x="59" y="123"/>
                        </a:lnTo>
                        <a:lnTo>
                          <a:pt x="123" y="59"/>
                        </a:lnTo>
                        <a:lnTo>
                          <a:pt x="203" y="16"/>
                        </a:lnTo>
                        <a:lnTo>
                          <a:pt x="299" y="0"/>
                        </a:lnTo>
                        <a:close/>
                      </a:path>
                    </a:pathLst>
                  </a:custGeom>
                  <a:solidFill>
                    <a:srgbClr val="39B5FE"/>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grpSp>
          </p:grpSp>
          <p:grpSp>
            <p:nvGrpSpPr>
              <p:cNvPr id="231" name="Google Shape;231;p25"/>
              <p:cNvGrpSpPr/>
              <p:nvPr/>
            </p:nvGrpSpPr>
            <p:grpSpPr>
              <a:xfrm>
                <a:off x="4329308" y="2560015"/>
                <a:ext cx="1813407" cy="2024154"/>
                <a:chOff x="3646140" y="2479660"/>
                <a:chExt cx="1885430" cy="2104547"/>
              </a:xfrm>
            </p:grpSpPr>
            <p:sp>
              <p:nvSpPr>
                <p:cNvPr id="232" name="Google Shape;232;p25"/>
                <p:cNvSpPr/>
                <p:nvPr/>
              </p:nvSpPr>
              <p:spPr>
                <a:xfrm>
                  <a:off x="4262257" y="3713449"/>
                  <a:ext cx="653196" cy="544027"/>
                </a:xfrm>
                <a:custGeom>
                  <a:avLst/>
                  <a:gdLst/>
                  <a:ahLst/>
                  <a:cxnLst/>
                  <a:rect l="l" t="t" r="r" b="b"/>
                  <a:pathLst>
                    <a:path w="2519" h="2098" extrusionOk="0">
                      <a:moveTo>
                        <a:pt x="0" y="0"/>
                      </a:moveTo>
                      <a:lnTo>
                        <a:pt x="2519" y="0"/>
                      </a:lnTo>
                      <a:lnTo>
                        <a:pt x="2519" y="977"/>
                      </a:lnTo>
                      <a:lnTo>
                        <a:pt x="1259" y="2098"/>
                      </a:lnTo>
                      <a:lnTo>
                        <a:pt x="0" y="977"/>
                      </a:lnTo>
                      <a:lnTo>
                        <a:pt x="0" y="0"/>
                      </a:lnTo>
                      <a:close/>
                    </a:path>
                  </a:pathLst>
                </a:custGeom>
                <a:solidFill>
                  <a:srgbClr val="E8AB6B"/>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3" name="Google Shape;233;p25"/>
                <p:cNvSpPr/>
                <p:nvPr/>
              </p:nvSpPr>
              <p:spPr>
                <a:xfrm>
                  <a:off x="3646140" y="3962645"/>
                  <a:ext cx="1885425" cy="621560"/>
                </a:xfrm>
                <a:custGeom>
                  <a:avLst/>
                  <a:gdLst/>
                  <a:ahLst/>
                  <a:cxnLst/>
                  <a:rect l="l" t="t" r="r" b="b"/>
                  <a:pathLst>
                    <a:path w="7271" h="2397" extrusionOk="0">
                      <a:moveTo>
                        <a:pt x="2290" y="0"/>
                      </a:moveTo>
                      <a:lnTo>
                        <a:pt x="3635" y="859"/>
                      </a:lnTo>
                      <a:lnTo>
                        <a:pt x="5039" y="37"/>
                      </a:lnTo>
                      <a:lnTo>
                        <a:pt x="5071" y="58"/>
                      </a:lnTo>
                      <a:lnTo>
                        <a:pt x="5109" y="69"/>
                      </a:lnTo>
                      <a:lnTo>
                        <a:pt x="6844" y="475"/>
                      </a:lnTo>
                      <a:lnTo>
                        <a:pt x="6961" y="518"/>
                      </a:lnTo>
                      <a:lnTo>
                        <a:pt x="7068" y="587"/>
                      </a:lnTo>
                      <a:lnTo>
                        <a:pt x="7153" y="672"/>
                      </a:lnTo>
                      <a:lnTo>
                        <a:pt x="7217" y="779"/>
                      </a:lnTo>
                      <a:lnTo>
                        <a:pt x="7260" y="897"/>
                      </a:lnTo>
                      <a:lnTo>
                        <a:pt x="7271" y="1019"/>
                      </a:lnTo>
                      <a:lnTo>
                        <a:pt x="7271" y="2119"/>
                      </a:lnTo>
                      <a:lnTo>
                        <a:pt x="7260" y="2205"/>
                      </a:lnTo>
                      <a:lnTo>
                        <a:pt x="7217" y="2285"/>
                      </a:lnTo>
                      <a:lnTo>
                        <a:pt x="7159" y="2344"/>
                      </a:lnTo>
                      <a:lnTo>
                        <a:pt x="7084" y="2381"/>
                      </a:lnTo>
                      <a:lnTo>
                        <a:pt x="6993" y="2397"/>
                      </a:lnTo>
                      <a:lnTo>
                        <a:pt x="278" y="2397"/>
                      </a:lnTo>
                      <a:lnTo>
                        <a:pt x="187" y="2381"/>
                      </a:lnTo>
                      <a:lnTo>
                        <a:pt x="112" y="2344"/>
                      </a:lnTo>
                      <a:lnTo>
                        <a:pt x="54" y="2285"/>
                      </a:lnTo>
                      <a:lnTo>
                        <a:pt x="11" y="2205"/>
                      </a:lnTo>
                      <a:lnTo>
                        <a:pt x="0" y="2119"/>
                      </a:lnTo>
                      <a:lnTo>
                        <a:pt x="0" y="1019"/>
                      </a:lnTo>
                      <a:lnTo>
                        <a:pt x="11" y="897"/>
                      </a:lnTo>
                      <a:lnTo>
                        <a:pt x="54" y="779"/>
                      </a:lnTo>
                      <a:lnTo>
                        <a:pt x="118" y="672"/>
                      </a:lnTo>
                      <a:lnTo>
                        <a:pt x="203" y="587"/>
                      </a:lnTo>
                      <a:lnTo>
                        <a:pt x="310" y="518"/>
                      </a:lnTo>
                      <a:lnTo>
                        <a:pt x="427" y="475"/>
                      </a:lnTo>
                      <a:lnTo>
                        <a:pt x="2162" y="69"/>
                      </a:lnTo>
                      <a:lnTo>
                        <a:pt x="2232" y="42"/>
                      </a:lnTo>
                      <a:lnTo>
                        <a:pt x="2290" y="0"/>
                      </a:lnTo>
                      <a:close/>
                    </a:path>
                  </a:pathLst>
                </a:custGeom>
                <a:solidFill>
                  <a:srgbClr val="F2F2F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4" name="Google Shape;234;p25"/>
                <p:cNvSpPr/>
                <p:nvPr/>
              </p:nvSpPr>
              <p:spPr>
                <a:xfrm>
                  <a:off x="4262257" y="3713449"/>
                  <a:ext cx="653196" cy="303133"/>
                </a:xfrm>
                <a:custGeom>
                  <a:avLst/>
                  <a:gdLst/>
                  <a:ahLst/>
                  <a:cxnLst/>
                  <a:rect l="l" t="t" r="r" b="b"/>
                  <a:pathLst>
                    <a:path w="2519" h="1169" extrusionOk="0">
                      <a:moveTo>
                        <a:pt x="0" y="0"/>
                      </a:moveTo>
                      <a:lnTo>
                        <a:pt x="2519" y="0"/>
                      </a:lnTo>
                      <a:lnTo>
                        <a:pt x="2519" y="176"/>
                      </a:lnTo>
                      <a:lnTo>
                        <a:pt x="2514" y="187"/>
                      </a:lnTo>
                      <a:lnTo>
                        <a:pt x="2493" y="213"/>
                      </a:lnTo>
                      <a:lnTo>
                        <a:pt x="2455" y="261"/>
                      </a:lnTo>
                      <a:lnTo>
                        <a:pt x="2407" y="320"/>
                      </a:lnTo>
                      <a:lnTo>
                        <a:pt x="2348" y="389"/>
                      </a:lnTo>
                      <a:lnTo>
                        <a:pt x="2274" y="469"/>
                      </a:lnTo>
                      <a:lnTo>
                        <a:pt x="2188" y="555"/>
                      </a:lnTo>
                      <a:lnTo>
                        <a:pt x="2087" y="640"/>
                      </a:lnTo>
                      <a:lnTo>
                        <a:pt x="1980" y="731"/>
                      </a:lnTo>
                      <a:lnTo>
                        <a:pt x="1852" y="817"/>
                      </a:lnTo>
                      <a:lnTo>
                        <a:pt x="1719" y="902"/>
                      </a:lnTo>
                      <a:lnTo>
                        <a:pt x="1574" y="977"/>
                      </a:lnTo>
                      <a:lnTo>
                        <a:pt x="1414" y="1046"/>
                      </a:lnTo>
                      <a:lnTo>
                        <a:pt x="1243" y="1100"/>
                      </a:lnTo>
                      <a:lnTo>
                        <a:pt x="1062" y="1142"/>
                      </a:lnTo>
                      <a:lnTo>
                        <a:pt x="870" y="1164"/>
                      </a:lnTo>
                      <a:lnTo>
                        <a:pt x="667" y="1169"/>
                      </a:lnTo>
                      <a:lnTo>
                        <a:pt x="459" y="1148"/>
                      </a:lnTo>
                      <a:lnTo>
                        <a:pt x="235" y="1105"/>
                      </a:lnTo>
                      <a:lnTo>
                        <a:pt x="0" y="1035"/>
                      </a:lnTo>
                      <a:lnTo>
                        <a:pt x="0" y="0"/>
                      </a:lnTo>
                      <a:close/>
                    </a:path>
                  </a:pathLst>
                </a:custGeom>
                <a:solidFill>
                  <a:srgbClr val="D29460"/>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5" name="Google Shape;235;p25"/>
                <p:cNvSpPr/>
                <p:nvPr/>
              </p:nvSpPr>
              <p:spPr>
                <a:xfrm>
                  <a:off x="4116785" y="2878476"/>
                  <a:ext cx="944139" cy="1016226"/>
                </a:xfrm>
                <a:custGeom>
                  <a:avLst/>
                  <a:gdLst/>
                  <a:ahLst/>
                  <a:cxnLst/>
                  <a:rect l="l" t="t" r="r" b="b"/>
                  <a:pathLst>
                    <a:path w="3641" h="3919" extrusionOk="0">
                      <a:moveTo>
                        <a:pt x="0" y="0"/>
                      </a:moveTo>
                      <a:lnTo>
                        <a:pt x="3641" y="0"/>
                      </a:lnTo>
                      <a:lnTo>
                        <a:pt x="3518" y="2686"/>
                      </a:lnTo>
                      <a:lnTo>
                        <a:pt x="3497" y="2830"/>
                      </a:lnTo>
                      <a:lnTo>
                        <a:pt x="3454" y="2974"/>
                      </a:lnTo>
                      <a:lnTo>
                        <a:pt x="3384" y="3102"/>
                      </a:lnTo>
                      <a:lnTo>
                        <a:pt x="3294" y="3220"/>
                      </a:lnTo>
                      <a:lnTo>
                        <a:pt x="3182" y="3316"/>
                      </a:lnTo>
                      <a:lnTo>
                        <a:pt x="2605" y="3754"/>
                      </a:lnTo>
                      <a:lnTo>
                        <a:pt x="2488" y="3823"/>
                      </a:lnTo>
                      <a:lnTo>
                        <a:pt x="2365" y="3876"/>
                      </a:lnTo>
                      <a:lnTo>
                        <a:pt x="2237" y="3908"/>
                      </a:lnTo>
                      <a:lnTo>
                        <a:pt x="2098" y="3919"/>
                      </a:lnTo>
                      <a:lnTo>
                        <a:pt x="1543" y="3919"/>
                      </a:lnTo>
                      <a:lnTo>
                        <a:pt x="1404" y="3908"/>
                      </a:lnTo>
                      <a:lnTo>
                        <a:pt x="1276" y="3876"/>
                      </a:lnTo>
                      <a:lnTo>
                        <a:pt x="1153" y="3823"/>
                      </a:lnTo>
                      <a:lnTo>
                        <a:pt x="1036" y="3754"/>
                      </a:lnTo>
                      <a:lnTo>
                        <a:pt x="459" y="3316"/>
                      </a:lnTo>
                      <a:lnTo>
                        <a:pt x="347" y="3220"/>
                      </a:lnTo>
                      <a:lnTo>
                        <a:pt x="256" y="3102"/>
                      </a:lnTo>
                      <a:lnTo>
                        <a:pt x="187" y="2974"/>
                      </a:lnTo>
                      <a:lnTo>
                        <a:pt x="144" y="2830"/>
                      </a:lnTo>
                      <a:lnTo>
                        <a:pt x="123" y="2686"/>
                      </a:lnTo>
                      <a:lnTo>
                        <a:pt x="0" y="0"/>
                      </a:lnTo>
                      <a:close/>
                    </a:path>
                  </a:pathLst>
                </a:custGeom>
                <a:solidFill>
                  <a:srgbClr val="F2BD7B"/>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6" name="Google Shape;236;p25"/>
                <p:cNvSpPr/>
                <p:nvPr/>
              </p:nvSpPr>
              <p:spPr>
                <a:xfrm>
                  <a:off x="5206139" y="4136900"/>
                  <a:ext cx="325431" cy="447305"/>
                </a:xfrm>
                <a:custGeom>
                  <a:avLst/>
                  <a:gdLst/>
                  <a:ahLst/>
                  <a:cxnLst/>
                  <a:rect l="l" t="t" r="r" b="b"/>
                  <a:pathLst>
                    <a:path w="1255" h="1725" extrusionOk="0">
                      <a:moveTo>
                        <a:pt x="1137" y="0"/>
                      </a:moveTo>
                      <a:lnTo>
                        <a:pt x="1201" y="107"/>
                      </a:lnTo>
                      <a:lnTo>
                        <a:pt x="1244" y="225"/>
                      </a:lnTo>
                      <a:lnTo>
                        <a:pt x="1255" y="347"/>
                      </a:lnTo>
                      <a:lnTo>
                        <a:pt x="1255" y="1447"/>
                      </a:lnTo>
                      <a:lnTo>
                        <a:pt x="1244" y="1533"/>
                      </a:lnTo>
                      <a:lnTo>
                        <a:pt x="1201" y="1613"/>
                      </a:lnTo>
                      <a:lnTo>
                        <a:pt x="1143" y="1672"/>
                      </a:lnTo>
                      <a:lnTo>
                        <a:pt x="1068" y="1709"/>
                      </a:lnTo>
                      <a:lnTo>
                        <a:pt x="977" y="1725"/>
                      </a:lnTo>
                      <a:lnTo>
                        <a:pt x="0" y="1725"/>
                      </a:lnTo>
                      <a:lnTo>
                        <a:pt x="0" y="1335"/>
                      </a:lnTo>
                      <a:lnTo>
                        <a:pt x="6" y="1218"/>
                      </a:lnTo>
                      <a:lnTo>
                        <a:pt x="38" y="1106"/>
                      </a:lnTo>
                      <a:lnTo>
                        <a:pt x="86" y="999"/>
                      </a:lnTo>
                      <a:lnTo>
                        <a:pt x="150" y="903"/>
                      </a:lnTo>
                      <a:lnTo>
                        <a:pt x="230" y="817"/>
                      </a:lnTo>
                      <a:lnTo>
                        <a:pt x="1137" y="0"/>
                      </a:lnTo>
                      <a:close/>
                    </a:path>
                  </a:pathLst>
                </a:custGeom>
                <a:solidFill>
                  <a:srgbClr val="F2F2F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7" name="Google Shape;237;p25"/>
                <p:cNvSpPr/>
                <p:nvPr/>
              </p:nvSpPr>
              <p:spPr>
                <a:xfrm>
                  <a:off x="3646140" y="4136900"/>
                  <a:ext cx="325431" cy="447305"/>
                </a:xfrm>
                <a:custGeom>
                  <a:avLst/>
                  <a:gdLst/>
                  <a:ahLst/>
                  <a:cxnLst/>
                  <a:rect l="l" t="t" r="r" b="b"/>
                  <a:pathLst>
                    <a:path w="1255" h="1725" extrusionOk="0">
                      <a:moveTo>
                        <a:pt x="118" y="0"/>
                      </a:moveTo>
                      <a:lnTo>
                        <a:pt x="1025" y="817"/>
                      </a:lnTo>
                      <a:lnTo>
                        <a:pt x="1105" y="903"/>
                      </a:lnTo>
                      <a:lnTo>
                        <a:pt x="1169" y="999"/>
                      </a:lnTo>
                      <a:lnTo>
                        <a:pt x="1217" y="1106"/>
                      </a:lnTo>
                      <a:lnTo>
                        <a:pt x="1249" y="1218"/>
                      </a:lnTo>
                      <a:lnTo>
                        <a:pt x="1255" y="1335"/>
                      </a:lnTo>
                      <a:lnTo>
                        <a:pt x="1255" y="1725"/>
                      </a:lnTo>
                      <a:lnTo>
                        <a:pt x="278" y="1725"/>
                      </a:lnTo>
                      <a:lnTo>
                        <a:pt x="187" y="1709"/>
                      </a:lnTo>
                      <a:lnTo>
                        <a:pt x="112" y="1672"/>
                      </a:lnTo>
                      <a:lnTo>
                        <a:pt x="54" y="1613"/>
                      </a:lnTo>
                      <a:lnTo>
                        <a:pt x="11" y="1533"/>
                      </a:lnTo>
                      <a:lnTo>
                        <a:pt x="0" y="1447"/>
                      </a:lnTo>
                      <a:lnTo>
                        <a:pt x="0" y="347"/>
                      </a:lnTo>
                      <a:lnTo>
                        <a:pt x="11" y="225"/>
                      </a:lnTo>
                      <a:lnTo>
                        <a:pt x="54" y="107"/>
                      </a:lnTo>
                      <a:lnTo>
                        <a:pt x="118" y="0"/>
                      </a:lnTo>
                      <a:close/>
                    </a:path>
                  </a:pathLst>
                </a:custGeom>
                <a:solidFill>
                  <a:srgbClr val="F2F2F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8" name="Google Shape;238;p25"/>
                <p:cNvSpPr/>
                <p:nvPr/>
              </p:nvSpPr>
              <p:spPr>
                <a:xfrm>
                  <a:off x="4497450" y="4257478"/>
                  <a:ext cx="182812" cy="326727"/>
                </a:xfrm>
                <a:custGeom>
                  <a:avLst/>
                  <a:gdLst/>
                  <a:ahLst/>
                  <a:cxnLst/>
                  <a:rect l="l" t="t" r="r" b="b"/>
                  <a:pathLst>
                    <a:path w="705" h="1260" extrusionOk="0">
                      <a:moveTo>
                        <a:pt x="91" y="0"/>
                      </a:moveTo>
                      <a:lnTo>
                        <a:pt x="614" y="0"/>
                      </a:lnTo>
                      <a:lnTo>
                        <a:pt x="705" y="1260"/>
                      </a:lnTo>
                      <a:lnTo>
                        <a:pt x="0" y="1260"/>
                      </a:lnTo>
                      <a:lnTo>
                        <a:pt x="91" y="0"/>
                      </a:lnTo>
                      <a:close/>
                    </a:path>
                  </a:pathLst>
                </a:custGeom>
                <a:solidFill>
                  <a:srgbClr val="5B9BD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39" name="Google Shape;239;p25"/>
                <p:cNvSpPr/>
                <p:nvPr/>
              </p:nvSpPr>
              <p:spPr>
                <a:xfrm>
                  <a:off x="4497450" y="4185391"/>
                  <a:ext cx="182812" cy="108132"/>
                </a:xfrm>
                <a:custGeom>
                  <a:avLst/>
                  <a:gdLst/>
                  <a:ahLst/>
                  <a:cxnLst/>
                  <a:rect l="l" t="t" r="r" b="b"/>
                  <a:pathLst>
                    <a:path w="705" h="417" extrusionOk="0">
                      <a:moveTo>
                        <a:pt x="0" y="0"/>
                      </a:moveTo>
                      <a:lnTo>
                        <a:pt x="705" y="0"/>
                      </a:lnTo>
                      <a:lnTo>
                        <a:pt x="705" y="80"/>
                      </a:lnTo>
                      <a:lnTo>
                        <a:pt x="689" y="171"/>
                      </a:lnTo>
                      <a:lnTo>
                        <a:pt x="657" y="251"/>
                      </a:lnTo>
                      <a:lnTo>
                        <a:pt x="603" y="321"/>
                      </a:lnTo>
                      <a:lnTo>
                        <a:pt x="534" y="374"/>
                      </a:lnTo>
                      <a:lnTo>
                        <a:pt x="454" y="406"/>
                      </a:lnTo>
                      <a:lnTo>
                        <a:pt x="363" y="417"/>
                      </a:lnTo>
                      <a:lnTo>
                        <a:pt x="342" y="417"/>
                      </a:lnTo>
                      <a:lnTo>
                        <a:pt x="251" y="406"/>
                      </a:lnTo>
                      <a:lnTo>
                        <a:pt x="171" y="374"/>
                      </a:lnTo>
                      <a:lnTo>
                        <a:pt x="102" y="321"/>
                      </a:lnTo>
                      <a:lnTo>
                        <a:pt x="48" y="251"/>
                      </a:lnTo>
                      <a:lnTo>
                        <a:pt x="16" y="171"/>
                      </a:lnTo>
                      <a:lnTo>
                        <a:pt x="0" y="80"/>
                      </a:lnTo>
                      <a:lnTo>
                        <a:pt x="0" y="0"/>
                      </a:lnTo>
                      <a:close/>
                    </a:path>
                  </a:pathLst>
                </a:custGeom>
                <a:solidFill>
                  <a:srgbClr val="2E75B5"/>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0" name="Google Shape;240;p25"/>
                <p:cNvSpPr/>
                <p:nvPr/>
              </p:nvSpPr>
              <p:spPr>
                <a:xfrm>
                  <a:off x="4152829" y="3878110"/>
                  <a:ext cx="435896" cy="459752"/>
                </a:xfrm>
                <a:custGeom>
                  <a:avLst/>
                  <a:gdLst/>
                  <a:ahLst/>
                  <a:cxnLst/>
                  <a:rect l="l" t="t" r="r" b="b"/>
                  <a:pathLst>
                    <a:path w="1681" h="1773" extrusionOk="0">
                      <a:moveTo>
                        <a:pt x="294" y="0"/>
                      </a:moveTo>
                      <a:lnTo>
                        <a:pt x="352" y="0"/>
                      </a:lnTo>
                      <a:lnTo>
                        <a:pt x="400" y="32"/>
                      </a:lnTo>
                      <a:lnTo>
                        <a:pt x="1681" y="1185"/>
                      </a:lnTo>
                      <a:lnTo>
                        <a:pt x="1671" y="1191"/>
                      </a:lnTo>
                      <a:lnTo>
                        <a:pt x="1633" y="1212"/>
                      </a:lnTo>
                      <a:lnTo>
                        <a:pt x="1575" y="1244"/>
                      </a:lnTo>
                      <a:lnTo>
                        <a:pt x="1495" y="1292"/>
                      </a:lnTo>
                      <a:lnTo>
                        <a:pt x="1399" y="1351"/>
                      </a:lnTo>
                      <a:lnTo>
                        <a:pt x="1286" y="1426"/>
                      </a:lnTo>
                      <a:lnTo>
                        <a:pt x="1158" y="1511"/>
                      </a:lnTo>
                      <a:lnTo>
                        <a:pt x="1025" y="1612"/>
                      </a:lnTo>
                      <a:lnTo>
                        <a:pt x="881" y="1730"/>
                      </a:lnTo>
                      <a:lnTo>
                        <a:pt x="822" y="1762"/>
                      </a:lnTo>
                      <a:lnTo>
                        <a:pt x="758" y="1773"/>
                      </a:lnTo>
                      <a:lnTo>
                        <a:pt x="694" y="1757"/>
                      </a:lnTo>
                      <a:lnTo>
                        <a:pt x="641" y="1719"/>
                      </a:lnTo>
                      <a:lnTo>
                        <a:pt x="603" y="1666"/>
                      </a:lnTo>
                      <a:lnTo>
                        <a:pt x="0" y="342"/>
                      </a:lnTo>
                      <a:lnTo>
                        <a:pt x="192" y="59"/>
                      </a:lnTo>
                      <a:lnTo>
                        <a:pt x="235" y="16"/>
                      </a:lnTo>
                      <a:lnTo>
                        <a:pt x="294" y="0"/>
                      </a:lnTo>
                      <a:close/>
                    </a:path>
                  </a:pathLst>
                </a:custGeom>
                <a:solidFill>
                  <a:srgbClr val="D8D8D8"/>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1" name="Google Shape;241;p25"/>
                <p:cNvSpPr/>
                <p:nvPr/>
              </p:nvSpPr>
              <p:spPr>
                <a:xfrm>
                  <a:off x="4588726" y="3878110"/>
                  <a:ext cx="436155" cy="459752"/>
                </a:xfrm>
                <a:custGeom>
                  <a:avLst/>
                  <a:gdLst/>
                  <a:ahLst/>
                  <a:cxnLst/>
                  <a:rect l="l" t="t" r="r" b="b"/>
                  <a:pathLst>
                    <a:path w="1682" h="1773" extrusionOk="0">
                      <a:moveTo>
                        <a:pt x="1388" y="0"/>
                      </a:moveTo>
                      <a:lnTo>
                        <a:pt x="1447" y="16"/>
                      </a:lnTo>
                      <a:lnTo>
                        <a:pt x="1490" y="59"/>
                      </a:lnTo>
                      <a:lnTo>
                        <a:pt x="1682" y="342"/>
                      </a:lnTo>
                      <a:lnTo>
                        <a:pt x="1079" y="1666"/>
                      </a:lnTo>
                      <a:lnTo>
                        <a:pt x="1041" y="1719"/>
                      </a:lnTo>
                      <a:lnTo>
                        <a:pt x="988" y="1757"/>
                      </a:lnTo>
                      <a:lnTo>
                        <a:pt x="924" y="1773"/>
                      </a:lnTo>
                      <a:lnTo>
                        <a:pt x="860" y="1762"/>
                      </a:lnTo>
                      <a:lnTo>
                        <a:pt x="801" y="1730"/>
                      </a:lnTo>
                      <a:lnTo>
                        <a:pt x="657" y="1612"/>
                      </a:lnTo>
                      <a:lnTo>
                        <a:pt x="524" y="1511"/>
                      </a:lnTo>
                      <a:lnTo>
                        <a:pt x="395" y="1426"/>
                      </a:lnTo>
                      <a:lnTo>
                        <a:pt x="283" y="1351"/>
                      </a:lnTo>
                      <a:lnTo>
                        <a:pt x="187" y="1292"/>
                      </a:lnTo>
                      <a:lnTo>
                        <a:pt x="107" y="1244"/>
                      </a:lnTo>
                      <a:lnTo>
                        <a:pt x="48" y="1212"/>
                      </a:lnTo>
                      <a:lnTo>
                        <a:pt x="11" y="1191"/>
                      </a:lnTo>
                      <a:lnTo>
                        <a:pt x="0" y="1185"/>
                      </a:lnTo>
                      <a:lnTo>
                        <a:pt x="1282" y="32"/>
                      </a:lnTo>
                      <a:lnTo>
                        <a:pt x="1330" y="0"/>
                      </a:lnTo>
                      <a:lnTo>
                        <a:pt x="1388" y="0"/>
                      </a:lnTo>
                      <a:close/>
                    </a:path>
                  </a:pathLst>
                </a:custGeom>
                <a:solidFill>
                  <a:srgbClr val="D8D8D8"/>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2" name="Google Shape;242;p25"/>
                <p:cNvSpPr/>
                <p:nvPr/>
              </p:nvSpPr>
              <p:spPr>
                <a:xfrm>
                  <a:off x="4808879" y="2615538"/>
                  <a:ext cx="358622" cy="735137"/>
                </a:xfrm>
                <a:custGeom>
                  <a:avLst/>
                  <a:gdLst/>
                  <a:ahLst/>
                  <a:cxnLst/>
                  <a:rect l="l" t="t" r="r" b="b"/>
                  <a:pathLst>
                    <a:path w="1383" h="2835" extrusionOk="0">
                      <a:moveTo>
                        <a:pt x="459" y="0"/>
                      </a:moveTo>
                      <a:lnTo>
                        <a:pt x="582" y="16"/>
                      </a:lnTo>
                      <a:lnTo>
                        <a:pt x="699" y="48"/>
                      </a:lnTo>
                      <a:lnTo>
                        <a:pt x="801" y="96"/>
                      </a:lnTo>
                      <a:lnTo>
                        <a:pt x="897" y="160"/>
                      </a:lnTo>
                      <a:lnTo>
                        <a:pt x="977" y="240"/>
                      </a:lnTo>
                      <a:lnTo>
                        <a:pt x="1052" y="325"/>
                      </a:lnTo>
                      <a:lnTo>
                        <a:pt x="1110" y="427"/>
                      </a:lnTo>
                      <a:lnTo>
                        <a:pt x="1169" y="534"/>
                      </a:lnTo>
                      <a:lnTo>
                        <a:pt x="1212" y="646"/>
                      </a:lnTo>
                      <a:lnTo>
                        <a:pt x="1255" y="763"/>
                      </a:lnTo>
                      <a:lnTo>
                        <a:pt x="1287" y="881"/>
                      </a:lnTo>
                      <a:lnTo>
                        <a:pt x="1313" y="998"/>
                      </a:lnTo>
                      <a:lnTo>
                        <a:pt x="1335" y="1121"/>
                      </a:lnTo>
                      <a:lnTo>
                        <a:pt x="1351" y="1233"/>
                      </a:lnTo>
                      <a:lnTo>
                        <a:pt x="1367" y="1345"/>
                      </a:lnTo>
                      <a:lnTo>
                        <a:pt x="1372" y="1452"/>
                      </a:lnTo>
                      <a:lnTo>
                        <a:pt x="1377" y="1548"/>
                      </a:lnTo>
                      <a:lnTo>
                        <a:pt x="1383" y="1633"/>
                      </a:lnTo>
                      <a:lnTo>
                        <a:pt x="1383" y="1708"/>
                      </a:lnTo>
                      <a:lnTo>
                        <a:pt x="1383" y="1772"/>
                      </a:lnTo>
                      <a:lnTo>
                        <a:pt x="1383" y="1815"/>
                      </a:lnTo>
                      <a:lnTo>
                        <a:pt x="1383" y="1847"/>
                      </a:lnTo>
                      <a:lnTo>
                        <a:pt x="1383" y="1852"/>
                      </a:lnTo>
                      <a:lnTo>
                        <a:pt x="1287" y="1975"/>
                      </a:lnTo>
                      <a:lnTo>
                        <a:pt x="1212" y="2109"/>
                      </a:lnTo>
                      <a:lnTo>
                        <a:pt x="1164" y="2242"/>
                      </a:lnTo>
                      <a:lnTo>
                        <a:pt x="1127" y="2370"/>
                      </a:lnTo>
                      <a:lnTo>
                        <a:pt x="1105" y="2493"/>
                      </a:lnTo>
                      <a:lnTo>
                        <a:pt x="1094" y="2605"/>
                      </a:lnTo>
                      <a:lnTo>
                        <a:pt x="1094" y="2696"/>
                      </a:lnTo>
                      <a:lnTo>
                        <a:pt x="1094" y="2771"/>
                      </a:lnTo>
                      <a:lnTo>
                        <a:pt x="1100" y="2819"/>
                      </a:lnTo>
                      <a:lnTo>
                        <a:pt x="1100" y="2835"/>
                      </a:lnTo>
                      <a:lnTo>
                        <a:pt x="870" y="2482"/>
                      </a:lnTo>
                      <a:lnTo>
                        <a:pt x="844" y="2413"/>
                      </a:lnTo>
                      <a:lnTo>
                        <a:pt x="828" y="2344"/>
                      </a:lnTo>
                      <a:lnTo>
                        <a:pt x="822" y="2274"/>
                      </a:lnTo>
                      <a:lnTo>
                        <a:pt x="817" y="2189"/>
                      </a:lnTo>
                      <a:lnTo>
                        <a:pt x="806" y="2093"/>
                      </a:lnTo>
                      <a:lnTo>
                        <a:pt x="790" y="1986"/>
                      </a:lnTo>
                      <a:lnTo>
                        <a:pt x="769" y="1868"/>
                      </a:lnTo>
                      <a:lnTo>
                        <a:pt x="737" y="1746"/>
                      </a:lnTo>
                      <a:lnTo>
                        <a:pt x="699" y="1623"/>
                      </a:lnTo>
                      <a:lnTo>
                        <a:pt x="651" y="1505"/>
                      </a:lnTo>
                      <a:lnTo>
                        <a:pt x="598" y="1388"/>
                      </a:lnTo>
                      <a:lnTo>
                        <a:pt x="529" y="1286"/>
                      </a:lnTo>
                      <a:lnTo>
                        <a:pt x="449" y="1190"/>
                      </a:lnTo>
                      <a:lnTo>
                        <a:pt x="358" y="1110"/>
                      </a:lnTo>
                      <a:lnTo>
                        <a:pt x="251" y="1051"/>
                      </a:lnTo>
                      <a:lnTo>
                        <a:pt x="128" y="1014"/>
                      </a:lnTo>
                      <a:lnTo>
                        <a:pt x="0" y="90"/>
                      </a:lnTo>
                      <a:lnTo>
                        <a:pt x="166" y="37"/>
                      </a:lnTo>
                      <a:lnTo>
                        <a:pt x="320" y="10"/>
                      </a:lnTo>
                      <a:lnTo>
                        <a:pt x="459"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3" name="Google Shape;243;p25"/>
                <p:cNvSpPr/>
                <p:nvPr/>
              </p:nvSpPr>
              <p:spPr>
                <a:xfrm>
                  <a:off x="4983393" y="3241249"/>
                  <a:ext cx="149363" cy="290684"/>
                </a:xfrm>
                <a:custGeom>
                  <a:avLst/>
                  <a:gdLst/>
                  <a:ahLst/>
                  <a:cxnLst/>
                  <a:rect l="l" t="t" r="r" b="b"/>
                  <a:pathLst>
                    <a:path w="576" h="1121" extrusionOk="0">
                      <a:moveTo>
                        <a:pt x="288" y="0"/>
                      </a:moveTo>
                      <a:lnTo>
                        <a:pt x="288" y="0"/>
                      </a:lnTo>
                      <a:lnTo>
                        <a:pt x="379" y="16"/>
                      </a:lnTo>
                      <a:lnTo>
                        <a:pt x="454" y="53"/>
                      </a:lnTo>
                      <a:lnTo>
                        <a:pt x="518" y="112"/>
                      </a:lnTo>
                      <a:lnTo>
                        <a:pt x="555" y="187"/>
                      </a:lnTo>
                      <a:lnTo>
                        <a:pt x="576" y="272"/>
                      </a:lnTo>
                      <a:lnTo>
                        <a:pt x="566" y="363"/>
                      </a:lnTo>
                      <a:lnTo>
                        <a:pt x="411" y="993"/>
                      </a:lnTo>
                      <a:lnTo>
                        <a:pt x="389" y="1046"/>
                      </a:lnTo>
                      <a:lnTo>
                        <a:pt x="352" y="1084"/>
                      </a:lnTo>
                      <a:lnTo>
                        <a:pt x="304" y="1111"/>
                      </a:lnTo>
                      <a:lnTo>
                        <a:pt x="245" y="1121"/>
                      </a:lnTo>
                      <a:lnTo>
                        <a:pt x="187" y="1111"/>
                      </a:lnTo>
                      <a:lnTo>
                        <a:pt x="133" y="1078"/>
                      </a:lnTo>
                      <a:lnTo>
                        <a:pt x="101" y="1030"/>
                      </a:lnTo>
                      <a:lnTo>
                        <a:pt x="80" y="972"/>
                      </a:lnTo>
                      <a:lnTo>
                        <a:pt x="0" y="326"/>
                      </a:lnTo>
                      <a:lnTo>
                        <a:pt x="0" y="240"/>
                      </a:lnTo>
                      <a:lnTo>
                        <a:pt x="26" y="165"/>
                      </a:lnTo>
                      <a:lnTo>
                        <a:pt x="69" y="101"/>
                      </a:lnTo>
                      <a:lnTo>
                        <a:pt x="128" y="48"/>
                      </a:lnTo>
                      <a:lnTo>
                        <a:pt x="203" y="16"/>
                      </a:lnTo>
                      <a:lnTo>
                        <a:pt x="288" y="0"/>
                      </a:lnTo>
                      <a:close/>
                    </a:path>
                  </a:pathLst>
                </a:custGeom>
                <a:solidFill>
                  <a:srgbClr val="F2BD7B"/>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4" name="Google Shape;244;p25"/>
                <p:cNvSpPr/>
                <p:nvPr/>
              </p:nvSpPr>
              <p:spPr>
                <a:xfrm>
                  <a:off x="4004764" y="2479660"/>
                  <a:ext cx="984072" cy="871014"/>
                </a:xfrm>
                <a:custGeom>
                  <a:avLst/>
                  <a:gdLst/>
                  <a:ahLst/>
                  <a:cxnLst/>
                  <a:rect l="l" t="t" r="r" b="b"/>
                  <a:pathLst>
                    <a:path w="3795" h="3359" extrusionOk="0">
                      <a:moveTo>
                        <a:pt x="2252" y="0"/>
                      </a:moveTo>
                      <a:lnTo>
                        <a:pt x="2477" y="6"/>
                      </a:lnTo>
                      <a:lnTo>
                        <a:pt x="2679" y="27"/>
                      </a:lnTo>
                      <a:lnTo>
                        <a:pt x="2861" y="59"/>
                      </a:lnTo>
                      <a:lnTo>
                        <a:pt x="3026" y="107"/>
                      </a:lnTo>
                      <a:lnTo>
                        <a:pt x="3176" y="166"/>
                      </a:lnTo>
                      <a:lnTo>
                        <a:pt x="3304" y="235"/>
                      </a:lnTo>
                      <a:lnTo>
                        <a:pt x="3416" y="310"/>
                      </a:lnTo>
                      <a:lnTo>
                        <a:pt x="3512" y="385"/>
                      </a:lnTo>
                      <a:lnTo>
                        <a:pt x="3598" y="465"/>
                      </a:lnTo>
                      <a:lnTo>
                        <a:pt x="3662" y="550"/>
                      </a:lnTo>
                      <a:lnTo>
                        <a:pt x="3715" y="630"/>
                      </a:lnTo>
                      <a:lnTo>
                        <a:pt x="3752" y="705"/>
                      </a:lnTo>
                      <a:lnTo>
                        <a:pt x="3779" y="775"/>
                      </a:lnTo>
                      <a:lnTo>
                        <a:pt x="3790" y="839"/>
                      </a:lnTo>
                      <a:lnTo>
                        <a:pt x="3795" y="951"/>
                      </a:lnTo>
                      <a:lnTo>
                        <a:pt x="3790" y="1063"/>
                      </a:lnTo>
                      <a:lnTo>
                        <a:pt x="3768" y="1170"/>
                      </a:lnTo>
                      <a:lnTo>
                        <a:pt x="3736" y="1271"/>
                      </a:lnTo>
                      <a:lnTo>
                        <a:pt x="3683" y="1362"/>
                      </a:lnTo>
                      <a:lnTo>
                        <a:pt x="3619" y="1453"/>
                      </a:lnTo>
                      <a:lnTo>
                        <a:pt x="3528" y="1533"/>
                      </a:lnTo>
                      <a:lnTo>
                        <a:pt x="3427" y="1602"/>
                      </a:lnTo>
                      <a:lnTo>
                        <a:pt x="3304" y="1666"/>
                      </a:lnTo>
                      <a:lnTo>
                        <a:pt x="3155" y="1720"/>
                      </a:lnTo>
                      <a:lnTo>
                        <a:pt x="2989" y="1762"/>
                      </a:lnTo>
                      <a:lnTo>
                        <a:pt x="2802" y="1794"/>
                      </a:lnTo>
                      <a:lnTo>
                        <a:pt x="2589" y="1810"/>
                      </a:lnTo>
                      <a:lnTo>
                        <a:pt x="2349" y="1821"/>
                      </a:lnTo>
                      <a:lnTo>
                        <a:pt x="2204" y="1816"/>
                      </a:lnTo>
                      <a:lnTo>
                        <a:pt x="2060" y="1805"/>
                      </a:lnTo>
                      <a:lnTo>
                        <a:pt x="1911" y="1789"/>
                      </a:lnTo>
                      <a:lnTo>
                        <a:pt x="1767" y="1784"/>
                      </a:lnTo>
                      <a:lnTo>
                        <a:pt x="1617" y="1784"/>
                      </a:lnTo>
                      <a:lnTo>
                        <a:pt x="1468" y="1794"/>
                      </a:lnTo>
                      <a:lnTo>
                        <a:pt x="1313" y="1826"/>
                      </a:lnTo>
                      <a:lnTo>
                        <a:pt x="1153" y="1880"/>
                      </a:lnTo>
                      <a:lnTo>
                        <a:pt x="993" y="1960"/>
                      </a:lnTo>
                      <a:lnTo>
                        <a:pt x="881" y="2040"/>
                      </a:lnTo>
                      <a:lnTo>
                        <a:pt x="790" y="2131"/>
                      </a:lnTo>
                      <a:lnTo>
                        <a:pt x="720" y="2238"/>
                      </a:lnTo>
                      <a:lnTo>
                        <a:pt x="667" y="2350"/>
                      </a:lnTo>
                      <a:lnTo>
                        <a:pt x="624" y="2462"/>
                      </a:lnTo>
                      <a:lnTo>
                        <a:pt x="598" y="2579"/>
                      </a:lnTo>
                      <a:lnTo>
                        <a:pt x="576" y="2691"/>
                      </a:lnTo>
                      <a:lnTo>
                        <a:pt x="566" y="2793"/>
                      </a:lnTo>
                      <a:lnTo>
                        <a:pt x="566" y="2889"/>
                      </a:lnTo>
                      <a:lnTo>
                        <a:pt x="566" y="2964"/>
                      </a:lnTo>
                      <a:lnTo>
                        <a:pt x="571" y="3028"/>
                      </a:lnTo>
                      <a:lnTo>
                        <a:pt x="571" y="3065"/>
                      </a:lnTo>
                      <a:lnTo>
                        <a:pt x="576" y="3076"/>
                      </a:lnTo>
                      <a:lnTo>
                        <a:pt x="293" y="3359"/>
                      </a:lnTo>
                      <a:lnTo>
                        <a:pt x="293" y="3337"/>
                      </a:lnTo>
                      <a:lnTo>
                        <a:pt x="293" y="3284"/>
                      </a:lnTo>
                      <a:lnTo>
                        <a:pt x="288" y="3199"/>
                      </a:lnTo>
                      <a:lnTo>
                        <a:pt x="277" y="3092"/>
                      </a:lnTo>
                      <a:lnTo>
                        <a:pt x="261" y="2974"/>
                      </a:lnTo>
                      <a:lnTo>
                        <a:pt x="235" y="2846"/>
                      </a:lnTo>
                      <a:lnTo>
                        <a:pt x="197" y="2713"/>
                      </a:lnTo>
                      <a:lnTo>
                        <a:pt x="149" y="2590"/>
                      </a:lnTo>
                      <a:lnTo>
                        <a:pt x="91" y="2472"/>
                      </a:lnTo>
                      <a:lnTo>
                        <a:pt x="16" y="2376"/>
                      </a:lnTo>
                      <a:lnTo>
                        <a:pt x="10" y="2366"/>
                      </a:lnTo>
                      <a:lnTo>
                        <a:pt x="10" y="2328"/>
                      </a:lnTo>
                      <a:lnTo>
                        <a:pt x="5" y="2264"/>
                      </a:lnTo>
                      <a:lnTo>
                        <a:pt x="0" y="2184"/>
                      </a:lnTo>
                      <a:lnTo>
                        <a:pt x="0" y="2083"/>
                      </a:lnTo>
                      <a:lnTo>
                        <a:pt x="10" y="1965"/>
                      </a:lnTo>
                      <a:lnTo>
                        <a:pt x="21" y="1837"/>
                      </a:lnTo>
                      <a:lnTo>
                        <a:pt x="43" y="1698"/>
                      </a:lnTo>
                      <a:lnTo>
                        <a:pt x="75" y="1554"/>
                      </a:lnTo>
                      <a:lnTo>
                        <a:pt x="123" y="1399"/>
                      </a:lnTo>
                      <a:lnTo>
                        <a:pt x="181" y="1244"/>
                      </a:lnTo>
                      <a:lnTo>
                        <a:pt x="261" y="1090"/>
                      </a:lnTo>
                      <a:lnTo>
                        <a:pt x="357" y="935"/>
                      </a:lnTo>
                      <a:lnTo>
                        <a:pt x="475" y="780"/>
                      </a:lnTo>
                      <a:lnTo>
                        <a:pt x="614" y="636"/>
                      </a:lnTo>
                      <a:lnTo>
                        <a:pt x="774" y="502"/>
                      </a:lnTo>
                      <a:lnTo>
                        <a:pt x="566" y="363"/>
                      </a:lnTo>
                      <a:lnTo>
                        <a:pt x="726" y="289"/>
                      </a:lnTo>
                      <a:lnTo>
                        <a:pt x="902" y="225"/>
                      </a:lnTo>
                      <a:lnTo>
                        <a:pt x="1094" y="171"/>
                      </a:lnTo>
                      <a:lnTo>
                        <a:pt x="1302" y="123"/>
                      </a:lnTo>
                      <a:lnTo>
                        <a:pt x="1510" y="81"/>
                      </a:lnTo>
                      <a:lnTo>
                        <a:pt x="1713" y="48"/>
                      </a:lnTo>
                      <a:lnTo>
                        <a:pt x="1911" y="22"/>
                      </a:lnTo>
                      <a:lnTo>
                        <a:pt x="2092" y="6"/>
                      </a:lnTo>
                      <a:lnTo>
                        <a:pt x="2252"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5" name="Google Shape;245;p25"/>
                <p:cNvSpPr/>
                <p:nvPr/>
              </p:nvSpPr>
              <p:spPr>
                <a:xfrm>
                  <a:off x="4004764" y="2609833"/>
                  <a:ext cx="740582" cy="740842"/>
                </a:xfrm>
                <a:custGeom>
                  <a:avLst/>
                  <a:gdLst/>
                  <a:ahLst/>
                  <a:cxnLst/>
                  <a:rect l="l" t="t" r="r" b="b"/>
                  <a:pathLst>
                    <a:path w="2856" h="2857" extrusionOk="0">
                      <a:moveTo>
                        <a:pt x="774" y="0"/>
                      </a:moveTo>
                      <a:lnTo>
                        <a:pt x="667" y="166"/>
                      </a:lnTo>
                      <a:lnTo>
                        <a:pt x="592" y="326"/>
                      </a:lnTo>
                      <a:lnTo>
                        <a:pt x="534" y="481"/>
                      </a:lnTo>
                      <a:lnTo>
                        <a:pt x="496" y="630"/>
                      </a:lnTo>
                      <a:lnTo>
                        <a:pt x="475" y="764"/>
                      </a:lnTo>
                      <a:lnTo>
                        <a:pt x="464" y="887"/>
                      </a:lnTo>
                      <a:lnTo>
                        <a:pt x="464" y="988"/>
                      </a:lnTo>
                      <a:lnTo>
                        <a:pt x="470" y="1073"/>
                      </a:lnTo>
                      <a:lnTo>
                        <a:pt x="475" y="1138"/>
                      </a:lnTo>
                      <a:lnTo>
                        <a:pt x="486" y="1180"/>
                      </a:lnTo>
                      <a:lnTo>
                        <a:pt x="486" y="1196"/>
                      </a:lnTo>
                      <a:lnTo>
                        <a:pt x="656" y="1100"/>
                      </a:lnTo>
                      <a:lnTo>
                        <a:pt x="817" y="1036"/>
                      </a:lnTo>
                      <a:lnTo>
                        <a:pt x="971" y="993"/>
                      </a:lnTo>
                      <a:lnTo>
                        <a:pt x="1121" y="972"/>
                      </a:lnTo>
                      <a:lnTo>
                        <a:pt x="1265" y="972"/>
                      </a:lnTo>
                      <a:lnTo>
                        <a:pt x="1409" y="983"/>
                      </a:lnTo>
                      <a:lnTo>
                        <a:pt x="1542" y="1004"/>
                      </a:lnTo>
                      <a:lnTo>
                        <a:pt x="1681" y="1036"/>
                      </a:lnTo>
                      <a:lnTo>
                        <a:pt x="1815" y="1079"/>
                      </a:lnTo>
                      <a:lnTo>
                        <a:pt x="1954" y="1116"/>
                      </a:lnTo>
                      <a:lnTo>
                        <a:pt x="2092" y="1159"/>
                      </a:lnTo>
                      <a:lnTo>
                        <a:pt x="2236" y="1202"/>
                      </a:lnTo>
                      <a:lnTo>
                        <a:pt x="2381" y="1239"/>
                      </a:lnTo>
                      <a:lnTo>
                        <a:pt x="2530" y="1266"/>
                      </a:lnTo>
                      <a:lnTo>
                        <a:pt x="2690" y="1282"/>
                      </a:lnTo>
                      <a:lnTo>
                        <a:pt x="2856" y="1282"/>
                      </a:lnTo>
                      <a:lnTo>
                        <a:pt x="2701" y="1303"/>
                      </a:lnTo>
                      <a:lnTo>
                        <a:pt x="2530" y="1314"/>
                      </a:lnTo>
                      <a:lnTo>
                        <a:pt x="2349" y="1319"/>
                      </a:lnTo>
                      <a:lnTo>
                        <a:pt x="2204" y="1314"/>
                      </a:lnTo>
                      <a:lnTo>
                        <a:pt x="2060" y="1303"/>
                      </a:lnTo>
                      <a:lnTo>
                        <a:pt x="1911" y="1287"/>
                      </a:lnTo>
                      <a:lnTo>
                        <a:pt x="1767" y="1282"/>
                      </a:lnTo>
                      <a:lnTo>
                        <a:pt x="1617" y="1282"/>
                      </a:lnTo>
                      <a:lnTo>
                        <a:pt x="1468" y="1292"/>
                      </a:lnTo>
                      <a:lnTo>
                        <a:pt x="1313" y="1324"/>
                      </a:lnTo>
                      <a:lnTo>
                        <a:pt x="1153" y="1378"/>
                      </a:lnTo>
                      <a:lnTo>
                        <a:pt x="993" y="1458"/>
                      </a:lnTo>
                      <a:lnTo>
                        <a:pt x="881" y="1538"/>
                      </a:lnTo>
                      <a:lnTo>
                        <a:pt x="790" y="1629"/>
                      </a:lnTo>
                      <a:lnTo>
                        <a:pt x="720" y="1736"/>
                      </a:lnTo>
                      <a:lnTo>
                        <a:pt x="667" y="1848"/>
                      </a:lnTo>
                      <a:lnTo>
                        <a:pt x="624" y="1960"/>
                      </a:lnTo>
                      <a:lnTo>
                        <a:pt x="598" y="2077"/>
                      </a:lnTo>
                      <a:lnTo>
                        <a:pt x="576" y="2189"/>
                      </a:lnTo>
                      <a:lnTo>
                        <a:pt x="566" y="2291"/>
                      </a:lnTo>
                      <a:lnTo>
                        <a:pt x="566" y="2387"/>
                      </a:lnTo>
                      <a:lnTo>
                        <a:pt x="566" y="2462"/>
                      </a:lnTo>
                      <a:lnTo>
                        <a:pt x="571" y="2526"/>
                      </a:lnTo>
                      <a:lnTo>
                        <a:pt x="571" y="2563"/>
                      </a:lnTo>
                      <a:lnTo>
                        <a:pt x="576" y="2574"/>
                      </a:lnTo>
                      <a:lnTo>
                        <a:pt x="293" y="2857"/>
                      </a:lnTo>
                      <a:lnTo>
                        <a:pt x="293" y="2835"/>
                      </a:lnTo>
                      <a:lnTo>
                        <a:pt x="293" y="2782"/>
                      </a:lnTo>
                      <a:lnTo>
                        <a:pt x="288" y="2697"/>
                      </a:lnTo>
                      <a:lnTo>
                        <a:pt x="277" y="2590"/>
                      </a:lnTo>
                      <a:lnTo>
                        <a:pt x="261" y="2472"/>
                      </a:lnTo>
                      <a:lnTo>
                        <a:pt x="235" y="2344"/>
                      </a:lnTo>
                      <a:lnTo>
                        <a:pt x="197" y="2211"/>
                      </a:lnTo>
                      <a:lnTo>
                        <a:pt x="149" y="2088"/>
                      </a:lnTo>
                      <a:lnTo>
                        <a:pt x="91" y="1970"/>
                      </a:lnTo>
                      <a:lnTo>
                        <a:pt x="16" y="1874"/>
                      </a:lnTo>
                      <a:lnTo>
                        <a:pt x="10" y="1864"/>
                      </a:lnTo>
                      <a:lnTo>
                        <a:pt x="10" y="1826"/>
                      </a:lnTo>
                      <a:lnTo>
                        <a:pt x="5" y="1762"/>
                      </a:lnTo>
                      <a:lnTo>
                        <a:pt x="0" y="1682"/>
                      </a:lnTo>
                      <a:lnTo>
                        <a:pt x="0" y="1581"/>
                      </a:lnTo>
                      <a:lnTo>
                        <a:pt x="10" y="1463"/>
                      </a:lnTo>
                      <a:lnTo>
                        <a:pt x="21" y="1335"/>
                      </a:lnTo>
                      <a:lnTo>
                        <a:pt x="43" y="1196"/>
                      </a:lnTo>
                      <a:lnTo>
                        <a:pt x="75" y="1052"/>
                      </a:lnTo>
                      <a:lnTo>
                        <a:pt x="123" y="897"/>
                      </a:lnTo>
                      <a:lnTo>
                        <a:pt x="181" y="742"/>
                      </a:lnTo>
                      <a:lnTo>
                        <a:pt x="261" y="588"/>
                      </a:lnTo>
                      <a:lnTo>
                        <a:pt x="357" y="433"/>
                      </a:lnTo>
                      <a:lnTo>
                        <a:pt x="475" y="278"/>
                      </a:lnTo>
                      <a:lnTo>
                        <a:pt x="614" y="134"/>
                      </a:lnTo>
                      <a:lnTo>
                        <a:pt x="774" y="0"/>
                      </a:lnTo>
                      <a:close/>
                    </a:path>
                  </a:pathLst>
                </a:custGeom>
                <a:solidFill>
                  <a:srgbClr val="262626"/>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6" name="Google Shape;246;p25"/>
                <p:cNvSpPr/>
                <p:nvPr/>
              </p:nvSpPr>
              <p:spPr>
                <a:xfrm>
                  <a:off x="4044956" y="3241249"/>
                  <a:ext cx="149363" cy="290684"/>
                </a:xfrm>
                <a:custGeom>
                  <a:avLst/>
                  <a:gdLst/>
                  <a:ahLst/>
                  <a:cxnLst/>
                  <a:rect l="l" t="t" r="r" b="b"/>
                  <a:pathLst>
                    <a:path w="576" h="1121" extrusionOk="0">
                      <a:moveTo>
                        <a:pt x="288" y="0"/>
                      </a:moveTo>
                      <a:lnTo>
                        <a:pt x="288" y="0"/>
                      </a:lnTo>
                      <a:lnTo>
                        <a:pt x="373" y="16"/>
                      </a:lnTo>
                      <a:lnTo>
                        <a:pt x="448" y="48"/>
                      </a:lnTo>
                      <a:lnTo>
                        <a:pt x="507" y="101"/>
                      </a:lnTo>
                      <a:lnTo>
                        <a:pt x="549" y="165"/>
                      </a:lnTo>
                      <a:lnTo>
                        <a:pt x="576" y="240"/>
                      </a:lnTo>
                      <a:lnTo>
                        <a:pt x="576" y="326"/>
                      </a:lnTo>
                      <a:lnTo>
                        <a:pt x="496" y="972"/>
                      </a:lnTo>
                      <a:lnTo>
                        <a:pt x="475" y="1030"/>
                      </a:lnTo>
                      <a:lnTo>
                        <a:pt x="443" y="1078"/>
                      </a:lnTo>
                      <a:lnTo>
                        <a:pt x="389" y="1111"/>
                      </a:lnTo>
                      <a:lnTo>
                        <a:pt x="331" y="1121"/>
                      </a:lnTo>
                      <a:lnTo>
                        <a:pt x="272" y="1111"/>
                      </a:lnTo>
                      <a:lnTo>
                        <a:pt x="224" y="1084"/>
                      </a:lnTo>
                      <a:lnTo>
                        <a:pt x="186" y="1046"/>
                      </a:lnTo>
                      <a:lnTo>
                        <a:pt x="165" y="993"/>
                      </a:lnTo>
                      <a:lnTo>
                        <a:pt x="10" y="363"/>
                      </a:lnTo>
                      <a:lnTo>
                        <a:pt x="0" y="272"/>
                      </a:lnTo>
                      <a:lnTo>
                        <a:pt x="21" y="187"/>
                      </a:lnTo>
                      <a:lnTo>
                        <a:pt x="58" y="112"/>
                      </a:lnTo>
                      <a:lnTo>
                        <a:pt x="122" y="53"/>
                      </a:lnTo>
                      <a:lnTo>
                        <a:pt x="197" y="16"/>
                      </a:lnTo>
                      <a:lnTo>
                        <a:pt x="288" y="0"/>
                      </a:lnTo>
                      <a:close/>
                    </a:path>
                  </a:pathLst>
                </a:custGeom>
                <a:solidFill>
                  <a:srgbClr val="F2BD7B"/>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sp>
              <p:nvSpPr>
                <p:cNvPr id="247" name="Google Shape;247;p25"/>
                <p:cNvSpPr/>
                <p:nvPr/>
              </p:nvSpPr>
              <p:spPr>
                <a:xfrm>
                  <a:off x="4770242" y="4512119"/>
                  <a:ext cx="326468" cy="72088"/>
                </a:xfrm>
                <a:custGeom>
                  <a:avLst/>
                  <a:gdLst/>
                  <a:ahLst/>
                  <a:cxnLst/>
                  <a:rect l="l" t="t" r="r" b="b"/>
                  <a:pathLst>
                    <a:path w="1259" h="278" extrusionOk="0">
                      <a:moveTo>
                        <a:pt x="277" y="0"/>
                      </a:moveTo>
                      <a:lnTo>
                        <a:pt x="982" y="0"/>
                      </a:lnTo>
                      <a:lnTo>
                        <a:pt x="1067" y="11"/>
                      </a:lnTo>
                      <a:lnTo>
                        <a:pt x="1142" y="54"/>
                      </a:lnTo>
                      <a:lnTo>
                        <a:pt x="1206" y="112"/>
                      </a:lnTo>
                      <a:lnTo>
                        <a:pt x="1243" y="187"/>
                      </a:lnTo>
                      <a:lnTo>
                        <a:pt x="1259" y="278"/>
                      </a:lnTo>
                      <a:lnTo>
                        <a:pt x="0" y="278"/>
                      </a:lnTo>
                      <a:lnTo>
                        <a:pt x="16" y="187"/>
                      </a:lnTo>
                      <a:lnTo>
                        <a:pt x="53" y="112"/>
                      </a:lnTo>
                      <a:lnTo>
                        <a:pt x="117" y="54"/>
                      </a:lnTo>
                      <a:lnTo>
                        <a:pt x="192" y="11"/>
                      </a:lnTo>
                      <a:lnTo>
                        <a:pt x="277" y="0"/>
                      </a:lnTo>
                      <a:close/>
                    </a:path>
                  </a:pathLst>
                </a:custGeom>
                <a:solidFill>
                  <a:srgbClr val="F2F2F2"/>
                </a:solidFill>
                <a:ln>
                  <a:noFill/>
                </a:ln>
              </p:spPr>
              <p:txBody>
                <a:bodyPr spcFirstLastPara="1" wrap="square" lIns="126900" tIns="63450" rIns="126900" bIns="63450" anchor="t" anchorCtr="0">
                  <a:noAutofit/>
                </a:bodyPr>
                <a:lstStyle/>
                <a:p>
                  <a:pPr marL="0" marR="0" lvl="0" indent="0" algn="l" rtl="0">
                    <a:spcBef>
                      <a:spcPts val="0"/>
                    </a:spcBef>
                    <a:spcAft>
                      <a:spcPts val="0"/>
                    </a:spcAft>
                    <a:buNone/>
                  </a:pPr>
                  <a:endParaRPr sz="3331">
                    <a:solidFill>
                      <a:srgbClr val="000000"/>
                    </a:solidFill>
                    <a:latin typeface="Calibri"/>
                    <a:ea typeface="Calibri"/>
                    <a:cs typeface="Calibri"/>
                    <a:sym typeface="Calibri"/>
                  </a:endParaRPr>
                </a:p>
              </p:txBody>
            </p:sp>
          </p:grpSp>
        </p:grpSp>
        <p:sp>
          <p:nvSpPr>
            <p:cNvPr id="248" name="Google Shape;248;p25"/>
            <p:cNvSpPr/>
            <p:nvPr/>
          </p:nvSpPr>
          <p:spPr>
            <a:xfrm>
              <a:off x="6027725" y="3472249"/>
              <a:ext cx="2102440" cy="2102440"/>
            </a:xfrm>
            <a:custGeom>
              <a:avLst/>
              <a:gdLst/>
              <a:ahLst/>
              <a:cxnLst/>
              <a:rect l="l" t="t" r="r" b="b"/>
              <a:pathLst>
                <a:path w="2113005" h="2113005" extrusionOk="0">
                  <a:moveTo>
                    <a:pt x="2113005" y="0"/>
                  </a:moveTo>
                  <a:cubicBezTo>
                    <a:pt x="1966783" y="214185"/>
                    <a:pt x="1736124" y="1056504"/>
                    <a:pt x="1297459" y="1519881"/>
                  </a:cubicBezTo>
                  <a:cubicBezTo>
                    <a:pt x="858794" y="1983258"/>
                    <a:pt x="430426" y="2071815"/>
                    <a:pt x="0" y="2113005"/>
                  </a:cubicBezTo>
                </a:path>
              </a:pathLst>
            </a:custGeom>
            <a:noFill/>
            <a:ln w="52875" cap="flat" cmpd="sng">
              <a:solidFill>
                <a:srgbClr val="CEDDE5"/>
              </a:solidFill>
              <a:prstDash val="solid"/>
              <a:round/>
              <a:headEnd type="none" w="sm" len="sm"/>
              <a:tailEnd type="none" w="sm" len="sm"/>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a:solidFill>
                  <a:srgbClr val="000000"/>
                </a:solidFill>
                <a:latin typeface="Calibri"/>
                <a:ea typeface="Calibri"/>
                <a:cs typeface="Calibri"/>
                <a:sym typeface="Calibri"/>
              </a:endParaRPr>
            </a:p>
          </p:txBody>
        </p:sp>
        <p:sp>
          <p:nvSpPr>
            <p:cNvPr id="249" name="Google Shape;249;p25"/>
            <p:cNvSpPr/>
            <p:nvPr/>
          </p:nvSpPr>
          <p:spPr>
            <a:xfrm>
              <a:off x="5572235" y="2804984"/>
              <a:ext cx="2755556" cy="1869473"/>
            </a:xfrm>
            <a:custGeom>
              <a:avLst/>
              <a:gdLst/>
              <a:ahLst/>
              <a:cxnLst/>
              <a:rect l="l" t="t" r="r" b="b"/>
              <a:pathLst>
                <a:path w="2755556" h="1869473" extrusionOk="0">
                  <a:moveTo>
                    <a:pt x="2755556" y="0"/>
                  </a:moveTo>
                  <a:cubicBezTo>
                    <a:pt x="2200531" y="437636"/>
                    <a:pt x="1843215" y="1159476"/>
                    <a:pt x="1383956" y="1470454"/>
                  </a:cubicBezTo>
                  <a:cubicBezTo>
                    <a:pt x="924697" y="1781432"/>
                    <a:pt x="474705" y="1891613"/>
                    <a:pt x="0" y="1865870"/>
                  </a:cubicBezTo>
                </a:path>
              </a:pathLst>
            </a:custGeom>
            <a:noFill/>
            <a:ln w="52875" cap="flat" cmpd="sng">
              <a:solidFill>
                <a:srgbClr val="D8D8D8"/>
              </a:solidFill>
              <a:prstDash val="solid"/>
              <a:round/>
              <a:headEnd type="none" w="sm" len="sm"/>
              <a:tailEnd type="none" w="sm" len="sm"/>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a:solidFill>
                  <a:srgbClr val="000000"/>
                </a:solidFill>
                <a:latin typeface="Calibri"/>
                <a:ea typeface="Calibri"/>
                <a:cs typeface="Calibri"/>
                <a:sym typeface="Calibri"/>
              </a:endParaRPr>
            </a:p>
          </p:txBody>
        </p:sp>
        <p:sp>
          <p:nvSpPr>
            <p:cNvPr id="250" name="Google Shape;250;p25"/>
            <p:cNvSpPr/>
            <p:nvPr/>
          </p:nvSpPr>
          <p:spPr>
            <a:xfrm>
              <a:off x="5102679" y="2325145"/>
              <a:ext cx="3805880" cy="1492489"/>
            </a:xfrm>
            <a:custGeom>
              <a:avLst/>
              <a:gdLst/>
              <a:ahLst/>
              <a:cxnLst/>
              <a:rect l="l" t="t" r="r" b="b"/>
              <a:pathLst>
                <a:path w="3805880" h="1492489" extrusionOk="0">
                  <a:moveTo>
                    <a:pt x="3805880" y="22638"/>
                  </a:moveTo>
                  <a:cubicBezTo>
                    <a:pt x="3451653" y="-54592"/>
                    <a:pt x="3002691" y="72065"/>
                    <a:pt x="2706129" y="306843"/>
                  </a:cubicBezTo>
                  <a:cubicBezTo>
                    <a:pt x="2409567" y="541621"/>
                    <a:pt x="1884403" y="1093557"/>
                    <a:pt x="1433382" y="1283027"/>
                  </a:cubicBezTo>
                  <a:cubicBezTo>
                    <a:pt x="982361" y="1472497"/>
                    <a:pt x="405713" y="1551786"/>
                    <a:pt x="0" y="1443665"/>
                  </a:cubicBezTo>
                </a:path>
              </a:pathLst>
            </a:custGeom>
            <a:noFill/>
            <a:ln w="52875" cap="flat" cmpd="sng">
              <a:solidFill>
                <a:srgbClr val="78909C"/>
              </a:solidFill>
              <a:prstDash val="solid"/>
              <a:round/>
              <a:headEnd type="none" w="sm" len="sm"/>
              <a:tailEnd type="none" w="sm" len="sm"/>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a:solidFill>
                  <a:srgbClr val="000000"/>
                </a:solidFill>
                <a:latin typeface="Calibri"/>
                <a:ea typeface="Calibri"/>
                <a:cs typeface="Calibri"/>
                <a:sym typeface="Calibri"/>
              </a:endParaRPr>
            </a:p>
          </p:txBody>
        </p:sp>
        <p:sp>
          <p:nvSpPr>
            <p:cNvPr id="251" name="Google Shape;251;p25"/>
            <p:cNvSpPr/>
            <p:nvPr/>
          </p:nvSpPr>
          <p:spPr>
            <a:xfrm>
              <a:off x="5572235" y="2009800"/>
              <a:ext cx="4349578" cy="811323"/>
            </a:xfrm>
            <a:custGeom>
              <a:avLst/>
              <a:gdLst/>
              <a:ahLst/>
              <a:cxnLst/>
              <a:rect l="l" t="t" r="r" b="b"/>
              <a:pathLst>
                <a:path w="4349578" h="811323" extrusionOk="0">
                  <a:moveTo>
                    <a:pt x="4349578" y="399768"/>
                  </a:moveTo>
                  <a:cubicBezTo>
                    <a:pt x="4075670" y="159840"/>
                    <a:pt x="3344564" y="-119216"/>
                    <a:pt x="2693774" y="53778"/>
                  </a:cubicBezTo>
                  <a:cubicBezTo>
                    <a:pt x="2042984" y="226772"/>
                    <a:pt x="1412789" y="570703"/>
                    <a:pt x="963827" y="696330"/>
                  </a:cubicBezTo>
                  <a:cubicBezTo>
                    <a:pt x="514865" y="821957"/>
                    <a:pt x="356286" y="815778"/>
                    <a:pt x="0" y="807541"/>
                  </a:cubicBezTo>
                </a:path>
              </a:pathLst>
            </a:custGeom>
            <a:noFill/>
            <a:ln w="52875" cap="flat" cmpd="sng">
              <a:solidFill>
                <a:srgbClr val="1F6084"/>
              </a:solidFill>
              <a:prstDash val="solid"/>
              <a:round/>
              <a:headEnd type="none" w="sm" len="sm"/>
              <a:tailEnd type="none" w="sm" len="sm"/>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a:solidFill>
                  <a:srgbClr val="000000"/>
                </a:solidFill>
                <a:latin typeface="Calibri"/>
                <a:ea typeface="Calibri"/>
                <a:cs typeface="Calibri"/>
                <a:sym typeface="Calibri"/>
              </a:endParaRPr>
            </a:p>
          </p:txBody>
        </p:sp>
        <p:sp>
          <p:nvSpPr>
            <p:cNvPr id="252" name="Google Shape;252;p25"/>
            <p:cNvSpPr/>
            <p:nvPr/>
          </p:nvSpPr>
          <p:spPr>
            <a:xfrm>
              <a:off x="5941225" y="1740126"/>
              <a:ext cx="4759063" cy="1200781"/>
            </a:xfrm>
            <a:custGeom>
              <a:avLst/>
              <a:gdLst/>
              <a:ahLst/>
              <a:cxnLst/>
              <a:rect l="l" t="t" r="r" b="b"/>
              <a:pathLst>
                <a:path w="4759063" h="1200781" extrusionOk="0">
                  <a:moveTo>
                    <a:pt x="4759063" y="1200781"/>
                  </a:moveTo>
                  <a:cubicBezTo>
                    <a:pt x="4460441" y="682827"/>
                    <a:pt x="3927039" y="136040"/>
                    <a:pt x="3165040" y="26889"/>
                  </a:cubicBezTo>
                  <a:cubicBezTo>
                    <a:pt x="2403041" y="-82262"/>
                    <a:pt x="1888176" y="171051"/>
                    <a:pt x="1150890" y="249311"/>
                  </a:cubicBezTo>
                  <a:cubicBezTo>
                    <a:pt x="413604" y="327571"/>
                    <a:pt x="-31239" y="189586"/>
                    <a:pt x="1712" y="199884"/>
                  </a:cubicBezTo>
                </a:path>
              </a:pathLst>
            </a:custGeom>
            <a:noFill/>
            <a:ln w="52875" cap="flat" cmpd="sng">
              <a:solidFill>
                <a:srgbClr val="1F6084"/>
              </a:solidFill>
              <a:prstDash val="solid"/>
              <a:round/>
              <a:headEnd type="none" w="sm" len="sm"/>
              <a:tailEnd type="none" w="sm" len="sm"/>
            </a:ln>
          </p:spPr>
          <p:txBody>
            <a:bodyPr spcFirstLastPara="1" wrap="square" lIns="126900" tIns="63450" rIns="126900" bIns="63450" anchor="ctr" anchorCtr="0">
              <a:noAutofit/>
            </a:bodyPr>
            <a:lstStyle/>
            <a:p>
              <a:pPr marL="0" marR="0" lvl="0" indent="0" algn="ctr" rtl="0">
                <a:spcBef>
                  <a:spcPts val="0"/>
                </a:spcBef>
                <a:spcAft>
                  <a:spcPts val="0"/>
                </a:spcAft>
                <a:buNone/>
              </a:pPr>
              <a:endParaRPr sz="3331">
                <a:solidFill>
                  <a:srgbClr val="000000"/>
                </a:solidFill>
                <a:latin typeface="Calibri"/>
                <a:ea typeface="Calibri"/>
                <a:cs typeface="Calibri"/>
                <a:sym typeface="Calibri"/>
              </a:endParaRPr>
            </a:p>
          </p:txBody>
        </p:sp>
        <p:sp>
          <p:nvSpPr>
            <p:cNvPr id="253" name="Google Shape;253;p25"/>
            <p:cNvSpPr txBox="1"/>
            <p:nvPr/>
          </p:nvSpPr>
          <p:spPr>
            <a:xfrm>
              <a:off x="1851793" y="1528936"/>
              <a:ext cx="4200900" cy="801900"/>
            </a:xfrm>
            <a:prstGeom prst="rect">
              <a:avLst/>
            </a:prstGeom>
            <a:noFill/>
            <a:ln>
              <a:noFill/>
            </a:ln>
          </p:spPr>
          <p:txBody>
            <a:bodyPr spcFirstLastPara="1" wrap="square" lIns="128850" tIns="21450" rIns="21450" bIns="21450" anchor="ctr" anchorCtr="0">
              <a:noAutofit/>
            </a:bodyPr>
            <a:lstStyle/>
            <a:p>
              <a:pPr marL="0" marR="0" lvl="0" indent="0" algn="l" rtl="0">
                <a:spcBef>
                  <a:spcPts val="0"/>
                </a:spcBef>
                <a:spcAft>
                  <a:spcPts val="0"/>
                </a:spcAft>
                <a:buNone/>
              </a:pPr>
              <a:r>
                <a:rPr lang="en" sz="1409" b="1">
                  <a:solidFill>
                    <a:srgbClr val="FFFFFF"/>
                  </a:solidFill>
                  <a:latin typeface="Catamaran"/>
                  <a:ea typeface="Catamaran"/>
                  <a:cs typeface="Catamaran"/>
                  <a:sym typeface="Catamaran"/>
                </a:rPr>
                <a:t>Privity of Contract</a:t>
              </a:r>
              <a:r>
                <a:rPr lang="en" sz="1292" b="1">
                  <a:solidFill>
                    <a:srgbClr val="FFFFFF"/>
                  </a:solidFill>
                  <a:latin typeface="Catamaran"/>
                  <a:ea typeface="Catamaran"/>
                  <a:cs typeface="Catamaran"/>
                  <a:sym typeface="Catamaran"/>
                </a:rPr>
                <a:t> </a:t>
              </a:r>
              <a:r>
                <a:rPr lang="en" sz="1292">
                  <a:solidFill>
                    <a:srgbClr val="FFFFFF"/>
                  </a:solidFill>
                  <a:latin typeface="Catamaran"/>
                  <a:ea typeface="Catamaran"/>
                  <a:cs typeface="Catamaran"/>
                  <a:sym typeface="Catamaran"/>
                </a:rPr>
                <a:t>- </a:t>
              </a:r>
              <a:r>
                <a:rPr lang="en" sz="1174">
                  <a:solidFill>
                    <a:srgbClr val="FFFFFF"/>
                  </a:solidFill>
                  <a:latin typeface="Catamaran"/>
                  <a:ea typeface="Catamaran"/>
                  <a:cs typeface="Catamaran"/>
                  <a:sym typeface="Catamaran"/>
                </a:rPr>
                <a:t>Single direct contract between GSA and OEM on the Multiple Award Schedule (MAS)</a:t>
              </a:r>
              <a:endParaRPr sz="1174"/>
            </a:p>
          </p:txBody>
        </p:sp>
        <p:sp>
          <p:nvSpPr>
            <p:cNvPr id="254" name="Google Shape;254;p25"/>
            <p:cNvSpPr txBox="1"/>
            <p:nvPr/>
          </p:nvSpPr>
          <p:spPr>
            <a:xfrm>
              <a:off x="1419739" y="2439319"/>
              <a:ext cx="4200900" cy="801900"/>
            </a:xfrm>
            <a:prstGeom prst="rect">
              <a:avLst/>
            </a:prstGeom>
            <a:noFill/>
            <a:ln>
              <a:noFill/>
            </a:ln>
          </p:spPr>
          <p:txBody>
            <a:bodyPr spcFirstLastPara="1" wrap="square" lIns="128850" tIns="21450" rIns="21450" bIns="21450" anchor="ctr" anchorCtr="0">
              <a:noAutofit/>
            </a:bodyPr>
            <a:lstStyle/>
            <a:p>
              <a:pPr marL="0" lvl="0" indent="0" algn="l" rtl="0">
                <a:spcBef>
                  <a:spcPts val="0"/>
                </a:spcBef>
                <a:spcAft>
                  <a:spcPts val="0"/>
                </a:spcAft>
                <a:buClr>
                  <a:srgbClr val="000000"/>
                </a:buClr>
                <a:buSzPts val="1277"/>
                <a:buFont typeface="Arial"/>
                <a:buNone/>
              </a:pPr>
              <a:r>
                <a:rPr lang="en" sz="1411" b="1">
                  <a:solidFill>
                    <a:srgbClr val="FFFFFF"/>
                  </a:solidFill>
                  <a:latin typeface="Catamaran"/>
                  <a:ea typeface="Catamaran"/>
                  <a:cs typeface="Catamaran"/>
                  <a:sym typeface="Catamaran"/>
                </a:rPr>
                <a:t>Reseller &amp; Small Business Integration </a:t>
              </a:r>
              <a:r>
                <a:rPr lang="en" sz="1411">
                  <a:solidFill>
                    <a:srgbClr val="FFFFFF"/>
                  </a:solidFill>
                  <a:latin typeface="Catamaran"/>
                  <a:ea typeface="Catamaran"/>
                  <a:cs typeface="Catamaran"/>
                  <a:sym typeface="Catamaran"/>
                </a:rPr>
                <a:t>- </a:t>
              </a:r>
              <a:r>
                <a:rPr lang="en" sz="1174">
                  <a:solidFill>
                    <a:srgbClr val="FFFFFF"/>
                  </a:solidFill>
                  <a:latin typeface="Catamaran"/>
                  <a:ea typeface="Catamaran"/>
                  <a:cs typeface="Catamaran"/>
                  <a:sym typeface="Catamaran"/>
                </a:rPr>
                <a:t>Reseller, Integrator and Small Business support services built into the OEM catalog as subcontractors</a:t>
              </a:r>
              <a:endParaRPr sz="1411">
                <a:solidFill>
                  <a:srgbClr val="FFFFFF"/>
                </a:solidFill>
              </a:endParaRPr>
            </a:p>
          </p:txBody>
        </p:sp>
        <p:sp>
          <p:nvSpPr>
            <p:cNvPr id="255" name="Google Shape;255;p25"/>
            <p:cNvSpPr txBox="1"/>
            <p:nvPr/>
          </p:nvSpPr>
          <p:spPr>
            <a:xfrm>
              <a:off x="987719" y="3343473"/>
              <a:ext cx="4200900" cy="801900"/>
            </a:xfrm>
            <a:prstGeom prst="rect">
              <a:avLst/>
            </a:prstGeom>
            <a:noFill/>
            <a:ln>
              <a:noFill/>
            </a:ln>
          </p:spPr>
          <p:txBody>
            <a:bodyPr spcFirstLastPara="1" wrap="square" lIns="128850" tIns="21450" rIns="21450" bIns="21450" anchor="ctr" anchorCtr="0">
              <a:noAutofit/>
            </a:bodyPr>
            <a:lstStyle/>
            <a:p>
              <a:pPr marL="0" lvl="0" indent="0" algn="l" rtl="0">
                <a:spcBef>
                  <a:spcPts val="0"/>
                </a:spcBef>
                <a:spcAft>
                  <a:spcPts val="0"/>
                </a:spcAft>
                <a:buClr>
                  <a:srgbClr val="000000"/>
                </a:buClr>
                <a:buSzPts val="1277"/>
                <a:buFont typeface="Arial"/>
                <a:buNone/>
              </a:pPr>
              <a:r>
                <a:rPr lang="en" sz="1411" b="1">
                  <a:solidFill>
                    <a:srgbClr val="FFFFFF"/>
                  </a:solidFill>
                  <a:latin typeface="Catamaran"/>
                  <a:ea typeface="Catamaran"/>
                  <a:cs typeface="Catamaran"/>
                  <a:sym typeface="Catamaran"/>
                </a:rPr>
                <a:t>Mandatory Use</a:t>
              </a:r>
              <a:r>
                <a:rPr lang="en" sz="1411">
                  <a:solidFill>
                    <a:srgbClr val="FFFFFF"/>
                  </a:solidFill>
                  <a:latin typeface="Catamaran"/>
                  <a:ea typeface="Catamaran"/>
                  <a:cs typeface="Catamaran"/>
                  <a:sym typeface="Catamaran"/>
                </a:rPr>
                <a:t> - </a:t>
              </a:r>
              <a:r>
                <a:rPr lang="en" sz="1174">
                  <a:solidFill>
                    <a:srgbClr val="FFFFFF"/>
                  </a:solidFill>
                  <a:latin typeface="Catamaran"/>
                  <a:ea typeface="Catamaran"/>
                  <a:cs typeface="Catamaran"/>
                  <a:sym typeface="Catamaran"/>
                </a:rPr>
                <a:t>Seeking OMB guidance for mandatory use for all federal agencies; single source for OEM's products and services</a:t>
              </a:r>
              <a:endParaRPr sz="1527">
                <a:solidFill>
                  <a:srgbClr val="FFFFFF"/>
                </a:solidFill>
                <a:latin typeface="Catamaran"/>
                <a:ea typeface="Catamaran"/>
                <a:cs typeface="Catamaran"/>
                <a:sym typeface="Catamaran"/>
              </a:endParaRPr>
            </a:p>
          </p:txBody>
        </p:sp>
        <p:sp>
          <p:nvSpPr>
            <p:cNvPr id="256" name="Google Shape;256;p25"/>
            <p:cNvSpPr txBox="1"/>
            <p:nvPr/>
          </p:nvSpPr>
          <p:spPr>
            <a:xfrm>
              <a:off x="1419773" y="4244699"/>
              <a:ext cx="4200900" cy="801900"/>
            </a:xfrm>
            <a:prstGeom prst="rect">
              <a:avLst/>
            </a:prstGeom>
            <a:noFill/>
            <a:ln>
              <a:noFill/>
            </a:ln>
          </p:spPr>
          <p:txBody>
            <a:bodyPr spcFirstLastPara="1" wrap="square" lIns="128850" tIns="21450" rIns="214775" bIns="21450" anchor="ctr" anchorCtr="0">
              <a:noAutofit/>
            </a:bodyPr>
            <a:lstStyle/>
            <a:p>
              <a:pPr marL="0" lvl="0" indent="0" algn="l" rtl="0">
                <a:spcBef>
                  <a:spcPts val="0"/>
                </a:spcBef>
                <a:spcAft>
                  <a:spcPts val="0"/>
                </a:spcAft>
                <a:buClr>
                  <a:srgbClr val="000000"/>
                </a:buClr>
                <a:buSzPts val="1277"/>
                <a:buFont typeface="Arial"/>
                <a:buNone/>
              </a:pPr>
              <a:r>
                <a:rPr lang="en" sz="1411" b="1">
                  <a:solidFill>
                    <a:srgbClr val="434343"/>
                  </a:solidFill>
                  <a:latin typeface="Catamaran"/>
                  <a:ea typeface="Catamaran"/>
                  <a:cs typeface="Catamaran"/>
                  <a:sym typeface="Catamaran"/>
                </a:rPr>
                <a:t>Price Reductions</a:t>
              </a:r>
              <a:r>
                <a:rPr lang="en" sz="1411">
                  <a:solidFill>
                    <a:srgbClr val="434343"/>
                  </a:solidFill>
                  <a:latin typeface="Catamaran"/>
                  <a:ea typeface="Catamaran"/>
                  <a:cs typeface="Catamaran"/>
                  <a:sym typeface="Catamaran"/>
                </a:rPr>
                <a:t> </a:t>
              </a:r>
              <a:r>
                <a:rPr lang="en" sz="1528">
                  <a:solidFill>
                    <a:srgbClr val="434343"/>
                  </a:solidFill>
                  <a:latin typeface="Catamaran"/>
                  <a:ea typeface="Catamaran"/>
                  <a:cs typeface="Catamaran"/>
                  <a:sym typeface="Catamaran"/>
                </a:rPr>
                <a:t>- </a:t>
              </a:r>
              <a:r>
                <a:rPr lang="en" sz="1174">
                  <a:solidFill>
                    <a:srgbClr val="434343"/>
                  </a:solidFill>
                  <a:latin typeface="Catamaran"/>
                  <a:ea typeface="Catamaran"/>
                  <a:cs typeface="Catamaran"/>
                  <a:sym typeface="Catamaran"/>
                </a:rPr>
                <a:t>Deep discounts from commercial pricing expected</a:t>
              </a:r>
              <a:endParaRPr sz="1174">
                <a:solidFill>
                  <a:srgbClr val="FFFFFF"/>
                </a:solidFill>
                <a:latin typeface="Catamaran"/>
                <a:ea typeface="Catamaran"/>
                <a:cs typeface="Catamaran"/>
                <a:sym typeface="Catamaran"/>
              </a:endParaRPr>
            </a:p>
          </p:txBody>
        </p:sp>
        <p:sp>
          <p:nvSpPr>
            <p:cNvPr id="257" name="Google Shape;257;p25"/>
            <p:cNvSpPr txBox="1"/>
            <p:nvPr/>
          </p:nvSpPr>
          <p:spPr>
            <a:xfrm>
              <a:off x="1846110" y="5147351"/>
              <a:ext cx="4212300" cy="811200"/>
            </a:xfrm>
            <a:prstGeom prst="rect">
              <a:avLst/>
            </a:prstGeom>
            <a:noFill/>
            <a:ln>
              <a:noFill/>
            </a:ln>
          </p:spPr>
          <p:txBody>
            <a:bodyPr spcFirstLastPara="1" wrap="square" lIns="128850" tIns="21450" rIns="21450" bIns="21450" anchor="ctr" anchorCtr="0">
              <a:noAutofit/>
            </a:bodyPr>
            <a:lstStyle/>
            <a:p>
              <a:pPr marL="0" lvl="0" indent="0" algn="l" rtl="0">
                <a:lnSpc>
                  <a:spcPct val="100000"/>
                </a:lnSpc>
                <a:spcBef>
                  <a:spcPts val="0"/>
                </a:spcBef>
                <a:spcAft>
                  <a:spcPts val="0"/>
                </a:spcAft>
                <a:buNone/>
              </a:pPr>
              <a:r>
                <a:rPr lang="en" sz="1409" b="1">
                  <a:solidFill>
                    <a:srgbClr val="434343"/>
                  </a:solidFill>
                  <a:latin typeface="Catamaran"/>
                  <a:ea typeface="Catamaran"/>
                  <a:cs typeface="Catamaran"/>
                  <a:sym typeface="Catamaran"/>
                </a:rPr>
                <a:t>Mature State</a:t>
              </a:r>
              <a:r>
                <a:rPr lang="en" sz="1528" b="1">
                  <a:solidFill>
                    <a:srgbClr val="434343"/>
                  </a:solidFill>
                  <a:latin typeface="Catamaran"/>
                  <a:ea typeface="Catamaran"/>
                  <a:cs typeface="Catamaran"/>
                  <a:sym typeface="Catamaran"/>
                </a:rPr>
                <a:t> </a:t>
              </a:r>
              <a:r>
                <a:rPr lang="en" sz="1528">
                  <a:solidFill>
                    <a:srgbClr val="434343"/>
                  </a:solidFill>
                  <a:latin typeface="Catamaran"/>
                  <a:ea typeface="Catamaran"/>
                  <a:cs typeface="Catamaran"/>
                  <a:sym typeface="Catamaran"/>
                </a:rPr>
                <a:t>-</a:t>
              </a:r>
              <a:r>
                <a:rPr lang="en" sz="1174">
                  <a:solidFill>
                    <a:srgbClr val="434343"/>
                  </a:solidFill>
                  <a:latin typeface="Catamaran"/>
                  <a:ea typeface="Catamaran"/>
                  <a:cs typeface="Catamaran"/>
                  <a:sym typeface="Catamaran"/>
                </a:rPr>
                <a:t> GSA will consolidate agency requirements and place orders on behalf of the government</a:t>
              </a:r>
              <a:endParaRPr sz="1644">
                <a:solidFill>
                  <a:srgbClr val="FFFFFF"/>
                </a:solidFill>
                <a:latin typeface="Catamaran"/>
                <a:ea typeface="Catamaran"/>
                <a:cs typeface="Catamaran"/>
                <a:sym typeface="Catamaran"/>
              </a:endParaRPr>
            </a:p>
          </p:txBody>
        </p:sp>
      </p:grpSp>
      <p:sp>
        <p:nvSpPr>
          <p:cNvPr id="187" name="Google Shape;187;p25"/>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80" name="Google Shape;280;p2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Tiers and IT Focus</a:t>
            </a:r>
            <a:endParaRPr dirty="0"/>
          </a:p>
        </p:txBody>
      </p:sp>
      <p:sp>
        <p:nvSpPr>
          <p:cNvPr id="279" name="Google Shape;279;p26"/>
          <p:cNvSpPr txBox="1"/>
          <p:nvPr/>
        </p:nvSpPr>
        <p:spPr>
          <a:xfrm>
            <a:off x="311700" y="1017725"/>
            <a:ext cx="8615400"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The OneGov initiative has adopted a tiered model to prioritize OEM engagement based on governmentwide impact, spend, and agency footprint. Starting with software and cloud providers with FedRAMP-authorized cloud solutions (excluding on-premise offerings), this structures engagement into four tiers that reflective of relative scale and reach across the federal enterprise</a:t>
            </a:r>
            <a:endParaRPr sz="1200">
              <a:solidFill>
                <a:schemeClr val="dk1"/>
              </a:solidFill>
              <a:latin typeface="Merriweather"/>
              <a:ea typeface="Merriweather"/>
              <a:cs typeface="Merriweather"/>
              <a:sym typeface="Merriweather"/>
            </a:endParaRPr>
          </a:p>
        </p:txBody>
      </p:sp>
      <p:grpSp>
        <p:nvGrpSpPr>
          <p:cNvPr id="262" name="Google Shape;262;p26" descr="An illustration depicts four tiers: tier 1 - 500M; tier 2 - 200M to 500M; tier 3 - 50M to 200M; and tier 4 - 10M to 50M."/>
          <p:cNvGrpSpPr/>
          <p:nvPr/>
        </p:nvGrpSpPr>
        <p:grpSpPr>
          <a:xfrm>
            <a:off x="667130" y="2011437"/>
            <a:ext cx="7480378" cy="2582141"/>
            <a:chOff x="667130" y="1838754"/>
            <a:chExt cx="7480378" cy="2582141"/>
          </a:xfrm>
        </p:grpSpPr>
        <p:grpSp>
          <p:nvGrpSpPr>
            <p:cNvPr id="263" name="Google Shape;263;p26"/>
            <p:cNvGrpSpPr/>
            <p:nvPr/>
          </p:nvGrpSpPr>
          <p:grpSpPr>
            <a:xfrm>
              <a:off x="667130" y="1838754"/>
              <a:ext cx="7480378" cy="558726"/>
              <a:chOff x="444182" y="438789"/>
              <a:chExt cx="7567404" cy="731700"/>
            </a:xfrm>
          </p:grpSpPr>
          <p:sp>
            <p:nvSpPr>
              <p:cNvPr id="264" name="Google Shape;264;p26"/>
              <p:cNvSpPr txBox="1"/>
              <p:nvPr/>
            </p:nvSpPr>
            <p:spPr>
              <a:xfrm>
                <a:off x="444182" y="488975"/>
                <a:ext cx="2271000" cy="629700"/>
              </a:xfrm>
              <a:prstGeom prst="rect">
                <a:avLst/>
              </a:prstGeom>
              <a:noFill/>
              <a:ln>
                <a:noFill/>
              </a:ln>
            </p:spPr>
            <p:txBody>
              <a:bodyPr spcFirstLastPara="1" wrap="square" lIns="78750" tIns="39350" rIns="78750" bIns="39350" anchor="ctr" anchorCtr="0">
                <a:noAutofit/>
              </a:bodyPr>
              <a:lstStyle/>
              <a:p>
                <a:pPr marL="0" lvl="0" indent="0" algn="l" rtl="0">
                  <a:lnSpc>
                    <a:spcPct val="90000"/>
                  </a:lnSpc>
                  <a:spcBef>
                    <a:spcPts val="0"/>
                  </a:spcBef>
                  <a:spcAft>
                    <a:spcPts val="0"/>
                  </a:spcAft>
                  <a:buNone/>
                </a:pPr>
                <a:r>
                  <a:rPr lang="en" sz="3440">
                    <a:solidFill>
                      <a:srgbClr val="276194"/>
                    </a:solidFill>
                    <a:latin typeface="Roboto Medium"/>
                    <a:ea typeface="Roboto Medium"/>
                    <a:cs typeface="Roboto Medium"/>
                    <a:sym typeface="Roboto Medium"/>
                  </a:rPr>
                  <a:t>Tier 1</a:t>
                </a:r>
                <a:endParaRPr sz="3440">
                  <a:solidFill>
                    <a:srgbClr val="276194"/>
                  </a:solidFill>
                  <a:latin typeface="Roboto Medium"/>
                  <a:ea typeface="Roboto Medium"/>
                  <a:cs typeface="Roboto Medium"/>
                  <a:sym typeface="Roboto Medium"/>
                </a:endParaRPr>
              </a:p>
            </p:txBody>
          </p:sp>
          <p:sp>
            <p:nvSpPr>
              <p:cNvPr id="265" name="Google Shape;265;p26"/>
              <p:cNvSpPr/>
              <p:nvPr/>
            </p:nvSpPr>
            <p:spPr>
              <a:xfrm>
                <a:off x="2789785" y="438789"/>
                <a:ext cx="5221800" cy="731700"/>
              </a:xfrm>
              <a:prstGeom prst="rect">
                <a:avLst/>
              </a:prstGeom>
              <a:solidFill>
                <a:srgbClr val="1F6084"/>
              </a:solidFill>
              <a:ln>
                <a:noFill/>
              </a:ln>
            </p:spPr>
            <p:txBody>
              <a:bodyPr spcFirstLastPara="1" wrap="square" lIns="78750" tIns="39350" rIns="78750" bIns="39350" anchor="ctr" anchorCtr="0">
                <a:noAutofit/>
              </a:bodyPr>
              <a:lstStyle/>
              <a:p>
                <a:pPr marL="0" lvl="0" indent="0" algn="l" rtl="0">
                  <a:spcBef>
                    <a:spcPts val="0"/>
                  </a:spcBef>
                  <a:spcAft>
                    <a:spcPts val="0"/>
                  </a:spcAft>
                  <a:buNone/>
                </a:pPr>
                <a:endParaRPr sz="1068"/>
              </a:p>
            </p:txBody>
          </p:sp>
          <p:sp>
            <p:nvSpPr>
              <p:cNvPr id="266" name="Google Shape;266;p26"/>
              <p:cNvSpPr txBox="1"/>
              <p:nvPr/>
            </p:nvSpPr>
            <p:spPr>
              <a:xfrm>
                <a:off x="2914386" y="523066"/>
                <a:ext cx="5012100" cy="575400"/>
              </a:xfrm>
              <a:prstGeom prst="rect">
                <a:avLst/>
              </a:prstGeom>
              <a:noFill/>
              <a:ln>
                <a:noFill/>
              </a:ln>
            </p:spPr>
            <p:txBody>
              <a:bodyPr spcFirstLastPara="1" wrap="square" lIns="78750" tIns="39350" rIns="78750" bIns="39350" anchor="ctr" anchorCtr="0">
                <a:noAutofit/>
              </a:bodyPr>
              <a:lstStyle/>
              <a:p>
                <a:pPr marL="0" lvl="0" indent="0" algn="l" rtl="0">
                  <a:spcBef>
                    <a:spcPts val="0"/>
                  </a:spcBef>
                  <a:spcAft>
                    <a:spcPts val="0"/>
                  </a:spcAft>
                  <a:buClr>
                    <a:schemeClr val="dk1"/>
                  </a:buClr>
                  <a:buSzPts val="1100"/>
                  <a:buFont typeface="Arial"/>
                  <a:buNone/>
                </a:pPr>
                <a:r>
                  <a:rPr lang="en" sz="1425">
                    <a:solidFill>
                      <a:schemeClr val="lt1"/>
                    </a:solidFill>
                  </a:rPr>
                  <a:t>$500M in annual federal spend, a presence across all 24 CFO Act agencies</a:t>
                </a:r>
                <a:endParaRPr sz="856">
                  <a:solidFill>
                    <a:schemeClr val="lt1"/>
                  </a:solidFill>
                  <a:latin typeface="Roboto"/>
                  <a:ea typeface="Roboto"/>
                  <a:cs typeface="Roboto"/>
                  <a:sym typeface="Roboto"/>
                </a:endParaRPr>
              </a:p>
            </p:txBody>
          </p:sp>
        </p:grpSp>
        <p:grpSp>
          <p:nvGrpSpPr>
            <p:cNvPr id="267" name="Google Shape;267;p26"/>
            <p:cNvGrpSpPr/>
            <p:nvPr/>
          </p:nvGrpSpPr>
          <p:grpSpPr>
            <a:xfrm>
              <a:off x="910176" y="2514051"/>
              <a:ext cx="6879992" cy="558726"/>
              <a:chOff x="690055" y="1323150"/>
              <a:chExt cx="6960032" cy="731700"/>
            </a:xfrm>
          </p:grpSpPr>
          <p:sp>
            <p:nvSpPr>
              <p:cNvPr id="268" name="Google Shape;268;p26"/>
              <p:cNvSpPr txBox="1"/>
              <p:nvPr/>
            </p:nvSpPr>
            <p:spPr>
              <a:xfrm>
                <a:off x="690055" y="1373346"/>
                <a:ext cx="2025300" cy="629700"/>
              </a:xfrm>
              <a:prstGeom prst="rect">
                <a:avLst/>
              </a:prstGeom>
              <a:noFill/>
              <a:ln>
                <a:noFill/>
              </a:ln>
            </p:spPr>
            <p:txBody>
              <a:bodyPr spcFirstLastPara="1" wrap="square" lIns="78750" tIns="39350" rIns="78750" bIns="39350" anchor="ctr" anchorCtr="0">
                <a:noAutofit/>
              </a:bodyPr>
              <a:lstStyle/>
              <a:p>
                <a:pPr marL="0" lvl="0" indent="0" algn="l" rtl="0">
                  <a:lnSpc>
                    <a:spcPct val="90000"/>
                  </a:lnSpc>
                  <a:spcBef>
                    <a:spcPts val="0"/>
                  </a:spcBef>
                  <a:spcAft>
                    <a:spcPts val="0"/>
                  </a:spcAft>
                  <a:buNone/>
                </a:pPr>
                <a:r>
                  <a:rPr lang="en" sz="3440">
                    <a:solidFill>
                      <a:srgbClr val="366A7C"/>
                    </a:solidFill>
                    <a:latin typeface="Roboto Medium"/>
                    <a:ea typeface="Roboto Medium"/>
                    <a:cs typeface="Roboto Medium"/>
                    <a:sym typeface="Roboto Medium"/>
                  </a:rPr>
                  <a:t>Tier 2</a:t>
                </a:r>
                <a:endParaRPr sz="3440">
                  <a:solidFill>
                    <a:srgbClr val="366A7C"/>
                  </a:solidFill>
                  <a:latin typeface="Roboto Medium"/>
                  <a:ea typeface="Roboto Medium"/>
                  <a:cs typeface="Roboto Medium"/>
                  <a:sym typeface="Roboto Medium"/>
                </a:endParaRPr>
              </a:p>
            </p:txBody>
          </p:sp>
          <p:sp>
            <p:nvSpPr>
              <p:cNvPr id="269" name="Google Shape;269;p26"/>
              <p:cNvSpPr/>
              <p:nvPr/>
            </p:nvSpPr>
            <p:spPr>
              <a:xfrm>
                <a:off x="2789787" y="1323150"/>
                <a:ext cx="4860300" cy="731700"/>
              </a:xfrm>
              <a:prstGeom prst="rect">
                <a:avLst/>
              </a:prstGeom>
              <a:solidFill>
                <a:srgbClr val="366A7C"/>
              </a:solidFill>
              <a:ln>
                <a:noFill/>
              </a:ln>
            </p:spPr>
            <p:txBody>
              <a:bodyPr spcFirstLastPara="1" wrap="square" lIns="78750" tIns="39350" rIns="78750" bIns="39350" anchor="ctr" anchorCtr="0">
                <a:noAutofit/>
              </a:bodyPr>
              <a:lstStyle/>
              <a:p>
                <a:pPr marL="0" lvl="0" indent="0" algn="l" rtl="0">
                  <a:spcBef>
                    <a:spcPts val="0"/>
                  </a:spcBef>
                  <a:spcAft>
                    <a:spcPts val="0"/>
                  </a:spcAft>
                  <a:buNone/>
                </a:pPr>
                <a:endParaRPr sz="1068"/>
              </a:p>
            </p:txBody>
          </p:sp>
          <p:sp>
            <p:nvSpPr>
              <p:cNvPr id="270" name="Google Shape;270;p26"/>
              <p:cNvSpPr txBox="1"/>
              <p:nvPr/>
            </p:nvSpPr>
            <p:spPr>
              <a:xfrm>
                <a:off x="2914387" y="1529721"/>
                <a:ext cx="4373100" cy="330600"/>
              </a:xfrm>
              <a:prstGeom prst="rect">
                <a:avLst/>
              </a:prstGeom>
              <a:solidFill>
                <a:srgbClr val="366A7C"/>
              </a:solidFill>
              <a:ln>
                <a:noFill/>
              </a:ln>
            </p:spPr>
            <p:txBody>
              <a:bodyPr spcFirstLastPara="1" wrap="square" lIns="78750" tIns="39350" rIns="78750" bIns="39350" anchor="ctr" anchorCtr="0">
                <a:noAutofit/>
              </a:bodyPr>
              <a:lstStyle/>
              <a:p>
                <a:pPr marL="0" lvl="0" indent="0" algn="l" rtl="0">
                  <a:spcBef>
                    <a:spcPts val="0"/>
                  </a:spcBef>
                  <a:spcAft>
                    <a:spcPts val="0"/>
                  </a:spcAft>
                  <a:buClr>
                    <a:schemeClr val="dk1"/>
                  </a:buClr>
                  <a:buSzPts val="1100"/>
                  <a:buFont typeface="Arial"/>
                  <a:buNone/>
                </a:pPr>
                <a:r>
                  <a:rPr lang="en" sz="1425">
                    <a:solidFill>
                      <a:schemeClr val="lt1"/>
                    </a:solidFill>
                  </a:rPr>
                  <a:t>$200M–$500M in spend, 18+ CFO Act agencies </a:t>
                </a:r>
                <a:endParaRPr sz="856">
                  <a:solidFill>
                    <a:schemeClr val="lt1"/>
                  </a:solidFill>
                  <a:latin typeface="Roboto"/>
                  <a:ea typeface="Roboto"/>
                  <a:cs typeface="Roboto"/>
                  <a:sym typeface="Roboto"/>
                </a:endParaRPr>
              </a:p>
            </p:txBody>
          </p:sp>
        </p:grpSp>
        <p:grpSp>
          <p:nvGrpSpPr>
            <p:cNvPr id="271" name="Google Shape;271;p26"/>
            <p:cNvGrpSpPr/>
            <p:nvPr/>
          </p:nvGrpSpPr>
          <p:grpSpPr>
            <a:xfrm>
              <a:off x="1149689" y="3186859"/>
              <a:ext cx="6281951" cy="558726"/>
              <a:chOff x="932354" y="2204250"/>
              <a:chExt cx="6355033" cy="731700"/>
            </a:xfrm>
          </p:grpSpPr>
          <p:sp>
            <p:nvSpPr>
              <p:cNvPr id="272" name="Google Shape;272;p26"/>
              <p:cNvSpPr txBox="1"/>
              <p:nvPr/>
            </p:nvSpPr>
            <p:spPr>
              <a:xfrm>
                <a:off x="932354" y="2254438"/>
                <a:ext cx="1782600" cy="629700"/>
              </a:xfrm>
              <a:prstGeom prst="rect">
                <a:avLst/>
              </a:prstGeom>
              <a:noFill/>
              <a:ln>
                <a:noFill/>
              </a:ln>
            </p:spPr>
            <p:txBody>
              <a:bodyPr spcFirstLastPara="1" wrap="square" lIns="78750" tIns="39350" rIns="78750" bIns="39350" anchor="ctr" anchorCtr="0">
                <a:noAutofit/>
              </a:bodyPr>
              <a:lstStyle/>
              <a:p>
                <a:pPr marL="0" lvl="0" indent="0" algn="l" rtl="0">
                  <a:lnSpc>
                    <a:spcPct val="90000"/>
                  </a:lnSpc>
                  <a:spcBef>
                    <a:spcPts val="0"/>
                  </a:spcBef>
                  <a:spcAft>
                    <a:spcPts val="0"/>
                  </a:spcAft>
                  <a:buNone/>
                </a:pPr>
                <a:r>
                  <a:rPr lang="en" sz="3440">
                    <a:solidFill>
                      <a:schemeClr val="accent3"/>
                    </a:solidFill>
                    <a:latin typeface="Roboto Medium"/>
                    <a:ea typeface="Roboto Medium"/>
                    <a:cs typeface="Roboto Medium"/>
                    <a:sym typeface="Roboto Medium"/>
                  </a:rPr>
                  <a:t>Tier 3</a:t>
                </a:r>
                <a:endParaRPr sz="3440">
                  <a:solidFill>
                    <a:schemeClr val="accent3"/>
                  </a:solidFill>
                  <a:latin typeface="Roboto Medium"/>
                  <a:ea typeface="Roboto Medium"/>
                  <a:cs typeface="Roboto Medium"/>
                  <a:sym typeface="Roboto Medium"/>
                </a:endParaRPr>
              </a:p>
            </p:txBody>
          </p:sp>
          <p:sp>
            <p:nvSpPr>
              <p:cNvPr id="273" name="Google Shape;273;p26"/>
              <p:cNvSpPr/>
              <p:nvPr/>
            </p:nvSpPr>
            <p:spPr>
              <a:xfrm>
                <a:off x="2789787" y="2204250"/>
                <a:ext cx="4497600" cy="731700"/>
              </a:xfrm>
              <a:prstGeom prst="rect">
                <a:avLst/>
              </a:prstGeom>
              <a:solidFill>
                <a:schemeClr val="accent3"/>
              </a:solidFill>
              <a:ln>
                <a:noFill/>
              </a:ln>
            </p:spPr>
            <p:txBody>
              <a:bodyPr spcFirstLastPara="1" wrap="square" lIns="78750" tIns="39350" rIns="78750" bIns="39350" anchor="ctr" anchorCtr="0">
                <a:noAutofit/>
              </a:bodyPr>
              <a:lstStyle/>
              <a:p>
                <a:pPr marL="0" lvl="0" indent="0" algn="l" rtl="0">
                  <a:spcBef>
                    <a:spcPts val="0"/>
                  </a:spcBef>
                  <a:spcAft>
                    <a:spcPts val="0"/>
                  </a:spcAft>
                  <a:buNone/>
                </a:pPr>
                <a:endParaRPr sz="1068"/>
              </a:p>
            </p:txBody>
          </p:sp>
          <p:sp>
            <p:nvSpPr>
              <p:cNvPr id="274" name="Google Shape;274;p26"/>
              <p:cNvSpPr txBox="1"/>
              <p:nvPr/>
            </p:nvSpPr>
            <p:spPr>
              <a:xfrm>
                <a:off x="2914386" y="2254439"/>
                <a:ext cx="3849900" cy="629700"/>
              </a:xfrm>
              <a:prstGeom prst="rect">
                <a:avLst/>
              </a:prstGeom>
              <a:noFill/>
              <a:ln>
                <a:noFill/>
              </a:ln>
            </p:spPr>
            <p:txBody>
              <a:bodyPr spcFirstLastPara="1" wrap="square" lIns="78750" tIns="39350" rIns="78750" bIns="39350" anchor="ctr" anchorCtr="0">
                <a:noAutofit/>
              </a:bodyPr>
              <a:lstStyle/>
              <a:p>
                <a:pPr marL="0" lvl="0" indent="0" algn="l" rtl="0">
                  <a:spcBef>
                    <a:spcPts val="0"/>
                  </a:spcBef>
                  <a:spcAft>
                    <a:spcPts val="0"/>
                  </a:spcAft>
                  <a:buNone/>
                </a:pPr>
                <a:r>
                  <a:rPr lang="en" sz="1425">
                    <a:solidFill>
                      <a:schemeClr val="lt1"/>
                    </a:solidFill>
                  </a:rPr>
                  <a:t>Tier 3: $50M–$200M in spend, 10+ CFO Act agencies </a:t>
                </a:r>
                <a:endParaRPr sz="856">
                  <a:solidFill>
                    <a:schemeClr val="lt1"/>
                  </a:solidFill>
                  <a:latin typeface="Roboto"/>
                  <a:ea typeface="Roboto"/>
                  <a:cs typeface="Roboto"/>
                  <a:sym typeface="Roboto"/>
                </a:endParaRPr>
              </a:p>
            </p:txBody>
          </p:sp>
        </p:grpSp>
        <p:grpSp>
          <p:nvGrpSpPr>
            <p:cNvPr id="275" name="Google Shape;275;p26"/>
            <p:cNvGrpSpPr/>
            <p:nvPr/>
          </p:nvGrpSpPr>
          <p:grpSpPr>
            <a:xfrm>
              <a:off x="1398875" y="3862168"/>
              <a:ext cx="5675422" cy="558726"/>
              <a:chOff x="1184439" y="3088625"/>
              <a:chExt cx="5741448" cy="731700"/>
            </a:xfrm>
          </p:grpSpPr>
          <p:sp>
            <p:nvSpPr>
              <p:cNvPr id="276" name="Google Shape;276;p26"/>
              <p:cNvSpPr txBox="1"/>
              <p:nvPr/>
            </p:nvSpPr>
            <p:spPr>
              <a:xfrm>
                <a:off x="1184439" y="3138805"/>
                <a:ext cx="1530600" cy="629700"/>
              </a:xfrm>
              <a:prstGeom prst="rect">
                <a:avLst/>
              </a:prstGeom>
              <a:noFill/>
              <a:ln>
                <a:noFill/>
              </a:ln>
            </p:spPr>
            <p:txBody>
              <a:bodyPr spcFirstLastPara="1" wrap="square" lIns="78750" tIns="39350" rIns="78750" bIns="39350" anchor="ctr" anchorCtr="0">
                <a:noAutofit/>
              </a:bodyPr>
              <a:lstStyle/>
              <a:p>
                <a:pPr marL="0" lvl="0" indent="0" algn="l" rtl="0">
                  <a:lnSpc>
                    <a:spcPct val="90000"/>
                  </a:lnSpc>
                  <a:spcBef>
                    <a:spcPts val="0"/>
                  </a:spcBef>
                  <a:spcAft>
                    <a:spcPts val="0"/>
                  </a:spcAft>
                  <a:buNone/>
                </a:pPr>
                <a:r>
                  <a:rPr lang="en" sz="3440">
                    <a:solidFill>
                      <a:srgbClr val="CEDDE5"/>
                    </a:solidFill>
                    <a:latin typeface="Roboto Medium"/>
                    <a:ea typeface="Roboto Medium"/>
                    <a:cs typeface="Roboto Medium"/>
                    <a:sym typeface="Roboto Medium"/>
                  </a:rPr>
                  <a:t>Tier 4</a:t>
                </a:r>
                <a:endParaRPr sz="3440">
                  <a:solidFill>
                    <a:srgbClr val="CEDDE5"/>
                  </a:solidFill>
                  <a:latin typeface="Roboto Medium"/>
                  <a:ea typeface="Roboto Medium"/>
                  <a:cs typeface="Roboto Medium"/>
                  <a:sym typeface="Roboto Medium"/>
                </a:endParaRPr>
              </a:p>
            </p:txBody>
          </p:sp>
          <p:sp>
            <p:nvSpPr>
              <p:cNvPr id="277" name="Google Shape;277;p26"/>
              <p:cNvSpPr/>
              <p:nvPr/>
            </p:nvSpPr>
            <p:spPr>
              <a:xfrm>
                <a:off x="2789787" y="3088625"/>
                <a:ext cx="4136100" cy="731700"/>
              </a:xfrm>
              <a:prstGeom prst="rect">
                <a:avLst/>
              </a:prstGeom>
              <a:solidFill>
                <a:srgbClr val="CEDDE5"/>
              </a:solidFill>
              <a:ln>
                <a:noFill/>
              </a:ln>
            </p:spPr>
            <p:txBody>
              <a:bodyPr spcFirstLastPara="1" wrap="square" lIns="78750" tIns="39350" rIns="78750" bIns="39350" anchor="ctr" anchorCtr="0">
                <a:noAutofit/>
              </a:bodyPr>
              <a:lstStyle/>
              <a:p>
                <a:pPr marL="0" lvl="0" indent="0" algn="l" rtl="0">
                  <a:spcBef>
                    <a:spcPts val="0"/>
                  </a:spcBef>
                  <a:spcAft>
                    <a:spcPts val="0"/>
                  </a:spcAft>
                  <a:buNone/>
                </a:pPr>
                <a:endParaRPr sz="1068"/>
              </a:p>
            </p:txBody>
          </p:sp>
        </p:grpSp>
        <p:sp>
          <p:nvSpPr>
            <p:cNvPr id="278" name="Google Shape;278;p26"/>
            <p:cNvSpPr txBox="1"/>
            <p:nvPr/>
          </p:nvSpPr>
          <p:spPr>
            <a:xfrm>
              <a:off x="3118810" y="3913102"/>
              <a:ext cx="3998400" cy="483600"/>
            </a:xfrm>
            <a:prstGeom prst="rect">
              <a:avLst/>
            </a:prstGeom>
            <a:noFill/>
            <a:ln>
              <a:noFill/>
            </a:ln>
          </p:spPr>
          <p:txBody>
            <a:bodyPr spcFirstLastPara="1" wrap="square" lIns="78750" tIns="39350" rIns="78750" bIns="39350" anchor="ctr" anchorCtr="0">
              <a:noAutofit/>
            </a:bodyPr>
            <a:lstStyle/>
            <a:p>
              <a:pPr marL="0" lvl="0" indent="0" algn="l" rtl="0">
                <a:spcBef>
                  <a:spcPts val="0"/>
                </a:spcBef>
                <a:spcAft>
                  <a:spcPts val="0"/>
                </a:spcAft>
                <a:buNone/>
              </a:pPr>
              <a:r>
                <a:rPr lang="en" sz="1603">
                  <a:solidFill>
                    <a:schemeClr val="dk2"/>
                  </a:solidFill>
                </a:rPr>
                <a:t>Tier 4: $10M–$50M in spend, 5+ CFO Act agencies</a:t>
              </a:r>
              <a:endParaRPr sz="1034">
                <a:solidFill>
                  <a:srgbClr val="FFFFFF"/>
                </a:solidFill>
                <a:latin typeface="Roboto"/>
                <a:ea typeface="Roboto"/>
                <a:cs typeface="Roboto"/>
                <a:sym typeface="Roboto"/>
              </a:endParaRPr>
            </a:p>
          </p:txBody>
        </p:sp>
      </p:grpSp>
      <p:sp>
        <p:nvSpPr>
          <p:cNvPr id="281" name="Google Shape;281;p26"/>
          <p:cNvSpPr txBox="1">
            <a:spLocks noGrp="1"/>
          </p:cNvSpPr>
          <p:nvPr>
            <p:ph type="sldNum" idx="12"/>
          </p:nvPr>
        </p:nvSpPr>
        <p:spPr>
          <a:xfrm>
            <a:off x="8453408" y="47584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300">
                <a:solidFill>
                  <a:schemeClr val="tx1"/>
                </a:solidFill>
              </a:rPr>
              <a:t>9</a:t>
            </a:fld>
            <a:endParaRPr sz="1300">
              <a:solidFill>
                <a:schemeClr val="tx1"/>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3878</Words>
  <Application>Microsoft Office PowerPoint</Application>
  <PresentationFormat>On-screen Show (16:9)</PresentationFormat>
  <Paragraphs>284</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Fjalla One</vt:lpstr>
      <vt:lpstr>Roboto Medium</vt:lpstr>
      <vt:lpstr>Calibri</vt:lpstr>
      <vt:lpstr>Roboto</vt:lpstr>
      <vt:lpstr>Century Gothic</vt:lpstr>
      <vt:lpstr>Catamaran SemiBold</vt:lpstr>
      <vt:lpstr>Roboto Condensed Medium</vt:lpstr>
      <vt:lpstr>Merriweather Medium</vt:lpstr>
      <vt:lpstr>Catamaran</vt:lpstr>
      <vt:lpstr>Arial</vt:lpstr>
      <vt:lpstr>Instrument Sans</vt:lpstr>
      <vt:lpstr>Merriweather</vt:lpstr>
      <vt:lpstr>Public Sans</vt:lpstr>
      <vt:lpstr>Simple Light</vt:lpstr>
      <vt:lpstr>OneGov Welcome Slide </vt:lpstr>
      <vt:lpstr>Meet your Speakers</vt:lpstr>
      <vt:lpstr>Agenda</vt:lpstr>
      <vt:lpstr>OneGov Overview</vt:lpstr>
      <vt:lpstr>OneGov Strategy - In the news</vt:lpstr>
      <vt:lpstr>OneGov success stories</vt:lpstr>
      <vt:lpstr>Four Pillars of the OneGov Strategy</vt:lpstr>
      <vt:lpstr>Direct Contract Vision </vt:lpstr>
      <vt:lpstr>Tiers and IT Focus</vt:lpstr>
      <vt:lpstr>Benefits of MAS</vt:lpstr>
      <vt:lpstr>Impact</vt:lpstr>
      <vt:lpstr>Deal Categories</vt:lpstr>
      <vt:lpstr>Maturity</vt:lpstr>
      <vt:lpstr>What’s Next?</vt:lpstr>
      <vt:lpstr>Thank you Slide </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NakiaGraham</dc:creator>
  <cp:lastModifiedBy>NakiaGraham</cp:lastModifiedBy>
  <cp:revision>3</cp:revision>
  <dcterms:modified xsi:type="dcterms:W3CDTF">2026-04-13T14:22:31Z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A2BEBB18-799D-4771-87D2-E020CFCDAD90</vt:lpwstr>
  </property>
  <property fmtid="{D5CDD505-2E9C-101B-9397-08002B2CF9AE}" pid="3" name="ArticulatePath">
    <vt:lpwstr>OneGov FAST Webinar 2026 - FAST Theme</vt:lpwstr>
  </property>
</Properties>
</file>