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Barlow" panose="00000500000000000000" pitchFamily="2"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Merriweather" panose="00000500000000000000" pitchFamily="2" charset="0"/>
      <p:regular r:id="rId26"/>
      <p:bold r:id="rId27"/>
      <p:italic r:id="rId28"/>
      <p:boldItalic r:id="rId29"/>
    </p:embeddedFont>
    <p:embeddedFont>
      <p:font typeface="Montserrat" pitchFamily="2" charset="0"/>
      <p:regular r:id="rId30"/>
      <p:bold r:id="rId31"/>
      <p:italic r:id="rId32"/>
      <p:boldItalic r:id="rId33"/>
    </p:embeddedFont>
  </p:embeddedFontLst>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598" autoAdjust="0"/>
  </p:normalViewPr>
  <p:slideViewPr>
    <p:cSldViewPr snapToGrid="0">
      <p:cViewPr varScale="1">
        <p:scale>
          <a:sx n="133" d="100"/>
          <a:sy n="133" d="100"/>
        </p:scale>
        <p:origin x="378" y="120"/>
      </p:cViewPr>
      <p:guideLst/>
    </p:cSldViewPr>
  </p:slideViewPr>
  <p:outlineViewPr>
    <p:cViewPr>
      <p:scale>
        <a:sx n="33" d="100"/>
        <a:sy n="33" d="100"/>
      </p:scale>
      <p:origin x="0" y="-16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 MAKE COPY TO EDIT**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eab891e605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eab891e60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eab891e605_0_20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eab891e605_0_2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en" b="1">
                <a:solidFill>
                  <a:schemeClr val="dk1"/>
                </a:solidFill>
              </a:rPr>
              <a:t>Reduced contract duplication</a:t>
            </a:r>
            <a:r>
              <a:rPr lang="en">
                <a:solidFill>
                  <a:schemeClr val="dk1"/>
                </a:solidFill>
              </a:rPr>
              <a:t> creates a more streamlined federal procurement environment, lowering administrative burdens for contractors.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Greater efficiency in procurement processes</a:t>
            </a:r>
            <a:r>
              <a:rPr lang="en">
                <a:solidFill>
                  <a:schemeClr val="dk1"/>
                </a:solidFill>
              </a:rPr>
              <a:t> can reduce proposal, management, and compliance costs for industry partners.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Consolidation under GSA</a:t>
            </a:r>
            <a:r>
              <a:rPr lang="en">
                <a:solidFill>
                  <a:schemeClr val="dk1"/>
                </a:solidFill>
              </a:rPr>
              <a:t> provides a more unified and predictable contracting landscape, making it easier for companies to navigate federal opportunities.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Increased competition</a:t>
            </a:r>
            <a:r>
              <a:rPr lang="en">
                <a:solidFill>
                  <a:schemeClr val="dk1"/>
                </a:solidFill>
              </a:rPr>
              <a:t> across contract vehicles can drive innovation, improve service quality, and deliver better value to government customers.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Standardized acquisition practices</a:t>
            </a:r>
            <a:r>
              <a:rPr lang="en">
                <a:solidFill>
                  <a:schemeClr val="dk1"/>
                </a:solidFill>
              </a:rPr>
              <a:t> across agencies can simplify participation for contractors and reduce redundant business development efforts.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More strategic use of contracting resources</a:t>
            </a:r>
            <a:r>
              <a:rPr lang="en">
                <a:solidFill>
                  <a:schemeClr val="dk1"/>
                </a:solidFill>
              </a:rPr>
              <a:t> allows industry partners to focus on delivering solutions rather than managing overlapping contract requirements.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Reduced overhead and resource expenditures</a:t>
            </a:r>
            <a:r>
              <a:rPr lang="en">
                <a:solidFill>
                  <a:schemeClr val="dk1"/>
                </a:solidFill>
              </a:rPr>
              <a:t> benefit both government and industry by eliminating inefficiencies in contract administration.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Expanded opportunities for vendors</a:t>
            </a:r>
            <a:r>
              <a:rPr lang="en">
                <a:solidFill>
                  <a:schemeClr val="dk1"/>
                </a:solidFill>
              </a:rPr>
              <a:t> through aligned contract offerings and broader access to government-wide acquisition channels.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Improved acquisition planning and business strategy</a:t>
            </a:r>
            <a:r>
              <a:rPr lang="en">
                <a:solidFill>
                  <a:schemeClr val="dk1"/>
                </a:solidFill>
              </a:rPr>
              <a:t> can create a more stable and sustainable marketplace for federal IT contractors.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Better alignment of contract vehicles with agency mission needs</a:t>
            </a:r>
            <a:r>
              <a:rPr lang="en">
                <a:solidFill>
                  <a:schemeClr val="dk1"/>
                </a:solidFill>
              </a:rPr>
              <a:t> supports faster delivery of technology products and services.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Potential cost savings across government procurement</a:t>
            </a:r>
            <a:r>
              <a:rPr lang="en">
                <a:solidFill>
                  <a:schemeClr val="dk1"/>
                </a:solidFill>
              </a:rPr>
              <a:t> can increase available funding for mission-critical programs and future industry opportunities.</a:t>
            </a:r>
            <a:endParaRPr>
              <a:solidFill>
                <a:schemeClr val="dk1"/>
              </a:solidFill>
            </a:endParaRPr>
          </a:p>
          <a:p>
            <a:pPr marL="4572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eab891e605_0_2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eab891e605_0_2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200000"/>
              </a:lnSpc>
              <a:spcBef>
                <a:spcPts val="1200"/>
              </a:spcBef>
              <a:spcAft>
                <a:spcPts val="0"/>
              </a:spcAft>
              <a:buClr>
                <a:schemeClr val="dk1"/>
              </a:buClr>
              <a:buSzPts val="1300"/>
              <a:buChar char="●"/>
            </a:pPr>
            <a:r>
              <a:rPr lang="en" sz="1300">
                <a:solidFill>
                  <a:schemeClr val="dk1"/>
                </a:solidFill>
              </a:rPr>
              <a:t>Nick just talked about our Procurement Consolidation Planning and the steps we took to organize ourselves as an agency. Now that we’ve submitted the plan to OMB, I’m going to share with you how we are working to implement our plan, and some early successes. </a:t>
            </a:r>
            <a:endParaRPr sz="1300">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eab891e605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eab891e605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a:solidFill>
                  <a:schemeClr val="dk1"/>
                </a:solidFill>
              </a:rPr>
              <a:t>Let’s discuss the impact we aim to achieve as we continue to work this process. Consolidating Contracts and Centralizing Acquisition will enable Savings, Efficiency, and better Customer Experience. </a:t>
            </a:r>
            <a:endParaRPr>
              <a:solidFill>
                <a:schemeClr val="dk1"/>
              </a:solidFill>
            </a:endParaRPr>
          </a:p>
          <a:p>
            <a:pPr marL="0" lvl="0" indent="0" algn="l" rtl="0">
              <a:lnSpc>
                <a:spcPct val="100000"/>
              </a:lnSpc>
              <a:spcBef>
                <a:spcPts val="1400"/>
              </a:spcBef>
              <a:spcAft>
                <a:spcPts val="0"/>
              </a:spcAft>
              <a:buNone/>
            </a:pPr>
            <a:r>
              <a:rPr lang="en" b="1">
                <a:solidFill>
                  <a:schemeClr val="dk1"/>
                </a:solidFill>
              </a:rPr>
              <a:t>Savings: </a:t>
            </a:r>
            <a:endParaRPr b="1">
              <a:solidFill>
                <a:schemeClr val="dk1"/>
              </a:solidFill>
            </a:endParaRPr>
          </a:p>
          <a:p>
            <a:pPr marL="457200" lvl="0" indent="-298450" algn="l" rtl="0">
              <a:lnSpc>
                <a:spcPct val="100000"/>
              </a:lnSpc>
              <a:spcBef>
                <a:spcPts val="1400"/>
              </a:spcBef>
              <a:spcAft>
                <a:spcPts val="0"/>
              </a:spcAft>
              <a:buClr>
                <a:schemeClr val="dk1"/>
              </a:buClr>
              <a:buSzPts val="1100"/>
              <a:buChar char="●"/>
            </a:pPr>
            <a:r>
              <a:rPr lang="en">
                <a:solidFill>
                  <a:schemeClr val="dk1"/>
                </a:solidFill>
              </a:rPr>
              <a:t>Across the Federal Government, there is approximately, $64B in annual spend suitable for consolidation. A full effort to transition these dollars into gov-wide vehicles (existing or newly created), grounded in category management, shared services, or demand management, can save $1B in near term.  and up to $4B overtime.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Standardize processes so agencies can </a:t>
            </a:r>
            <a:r>
              <a:rPr lang="en" b="1">
                <a:solidFill>
                  <a:schemeClr val="dk1"/>
                </a:solidFill>
              </a:rPr>
              <a:t>place and manage their own orders</a:t>
            </a:r>
            <a:r>
              <a:rPr lang="en">
                <a:solidFill>
                  <a:schemeClr val="dk1"/>
                </a:solidFill>
              </a:rPr>
              <a:t> without creating overlapping contracts.</a:t>
            </a:r>
            <a:endParaRPr>
              <a:solidFill>
                <a:schemeClr val="dk1"/>
              </a:solidFill>
            </a:endParaRPr>
          </a:p>
          <a:p>
            <a:pPr marL="0" lvl="0" indent="0" algn="l" rtl="0">
              <a:lnSpc>
                <a:spcPct val="100000"/>
              </a:lnSpc>
              <a:spcBef>
                <a:spcPts val="1200"/>
              </a:spcBef>
              <a:spcAft>
                <a:spcPts val="0"/>
              </a:spcAft>
              <a:buNone/>
            </a:pPr>
            <a:r>
              <a:rPr lang="en" b="1">
                <a:solidFill>
                  <a:schemeClr val="dk1"/>
                </a:solidFill>
              </a:rPr>
              <a:t>Efficiency: </a:t>
            </a:r>
            <a:endParaRPr b="1">
              <a:solidFill>
                <a:schemeClr val="dk1"/>
              </a:solidFill>
            </a:endParaRPr>
          </a:p>
          <a:p>
            <a:pPr marL="0" lvl="0" indent="457200" algn="l" rtl="0">
              <a:lnSpc>
                <a:spcPct val="100000"/>
              </a:lnSpc>
              <a:spcBef>
                <a:spcPts val="200"/>
              </a:spcBef>
              <a:spcAft>
                <a:spcPts val="0"/>
              </a:spcAft>
              <a:buNone/>
            </a:pPr>
            <a:r>
              <a:rPr lang="en">
                <a:solidFill>
                  <a:schemeClr val="dk1"/>
                </a:solidFill>
              </a:rPr>
              <a:t>Short Term</a:t>
            </a:r>
            <a:endParaRPr>
              <a:solidFill>
                <a:schemeClr val="dk1"/>
              </a:solidFill>
            </a:endParaRPr>
          </a:p>
          <a:p>
            <a:pPr marL="457200" lvl="0" indent="-298450" algn="l" rtl="0">
              <a:lnSpc>
                <a:spcPct val="100000"/>
              </a:lnSpc>
              <a:spcBef>
                <a:spcPts val="1200"/>
              </a:spcBef>
              <a:spcAft>
                <a:spcPts val="0"/>
              </a:spcAft>
              <a:buClr>
                <a:schemeClr val="dk1"/>
              </a:buClr>
              <a:buSzPts val="1100"/>
              <a:buChar char="●"/>
            </a:pPr>
            <a:r>
              <a:rPr lang="en" b="1">
                <a:solidFill>
                  <a:schemeClr val="dk1"/>
                </a:solidFill>
              </a:rPr>
              <a:t>Eliminate Contract Duplication:</a:t>
            </a:r>
            <a:r>
              <a:rPr lang="en">
                <a:solidFill>
                  <a:schemeClr val="dk1"/>
                </a:solidFill>
              </a:rPr>
              <a:t> Reduce redundancy across government-wide contract vehicles.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b="1">
                <a:solidFill>
                  <a:schemeClr val="dk1"/>
                </a:solidFill>
              </a:rPr>
              <a:t>Enable Demand Management:</a:t>
            </a:r>
            <a:r>
              <a:rPr lang="en">
                <a:solidFill>
                  <a:schemeClr val="dk1"/>
                </a:solidFill>
              </a:rPr>
              <a:t> Improve visibility and control of procurement needs to better manage agency demand.</a:t>
            </a:r>
            <a:endParaRPr>
              <a:solidFill>
                <a:schemeClr val="dk1"/>
              </a:solidFill>
            </a:endParaRPr>
          </a:p>
          <a:p>
            <a:pPr marL="0" lvl="0" indent="457200" algn="l" rtl="0">
              <a:lnSpc>
                <a:spcPct val="100000"/>
              </a:lnSpc>
              <a:spcBef>
                <a:spcPts val="1200"/>
              </a:spcBef>
              <a:spcAft>
                <a:spcPts val="0"/>
              </a:spcAft>
              <a:buNone/>
            </a:pPr>
            <a:r>
              <a:rPr lang="en">
                <a:solidFill>
                  <a:schemeClr val="dk1"/>
                </a:solidFill>
              </a:rPr>
              <a:t>Long Term </a:t>
            </a:r>
            <a:endParaRPr>
              <a:solidFill>
                <a:schemeClr val="dk1"/>
              </a:solidFill>
            </a:endParaRPr>
          </a:p>
          <a:p>
            <a:pPr marL="457200" lvl="0" indent="-298450" algn="l" rtl="0">
              <a:lnSpc>
                <a:spcPct val="100000"/>
              </a:lnSpc>
              <a:spcBef>
                <a:spcPts val="1200"/>
              </a:spcBef>
              <a:spcAft>
                <a:spcPts val="0"/>
              </a:spcAft>
              <a:buClr>
                <a:schemeClr val="dk1"/>
              </a:buClr>
              <a:buSzPts val="1100"/>
              <a:buChar char="●"/>
            </a:pPr>
            <a:r>
              <a:rPr lang="en">
                <a:solidFill>
                  <a:schemeClr val="dk1"/>
                </a:solidFill>
              </a:rPr>
              <a:t> </a:t>
            </a:r>
            <a:r>
              <a:rPr lang="en" b="1">
                <a:solidFill>
                  <a:schemeClr val="dk1"/>
                </a:solidFill>
              </a:rPr>
              <a:t>Realize efficiencies</a:t>
            </a:r>
            <a:r>
              <a:rPr lang="en">
                <a:solidFill>
                  <a:schemeClr val="dk1"/>
                </a:solidFill>
              </a:rPr>
              <a:t> via consolidation and volume purchasing.</a:t>
            </a:r>
            <a:endParaRPr>
              <a:solidFill>
                <a:schemeClr val="dk1"/>
              </a:solidFill>
            </a:endParaRPr>
          </a:p>
          <a:p>
            <a:pPr marL="0" lvl="0" indent="0" algn="l" rtl="0">
              <a:lnSpc>
                <a:spcPct val="100000"/>
              </a:lnSpc>
              <a:spcBef>
                <a:spcPts val="1200"/>
              </a:spcBef>
              <a:spcAft>
                <a:spcPts val="0"/>
              </a:spcAft>
              <a:buNone/>
            </a:pPr>
            <a:r>
              <a:rPr lang="en" b="1">
                <a:solidFill>
                  <a:schemeClr val="dk1"/>
                </a:solidFill>
              </a:rPr>
              <a:t>Customer Experience: </a:t>
            </a:r>
            <a:endParaRPr b="1">
              <a:solidFill>
                <a:schemeClr val="dk1"/>
              </a:solidFill>
            </a:endParaRPr>
          </a:p>
          <a:p>
            <a:pPr marL="457200" lvl="0" indent="-228600" algn="l" rtl="0">
              <a:lnSpc>
                <a:spcPct val="100000"/>
              </a:lnSpc>
              <a:spcBef>
                <a:spcPts val="1200"/>
              </a:spcBef>
              <a:spcAft>
                <a:spcPts val="0"/>
              </a:spcAft>
              <a:buNone/>
            </a:pPr>
            <a:r>
              <a:rPr lang="en" b="1">
                <a:solidFill>
                  <a:schemeClr val="dk1"/>
                </a:solidFill>
              </a:rPr>
              <a:t>Short-Term Impact</a:t>
            </a:r>
            <a:endParaRPr b="1">
              <a:solidFill>
                <a:schemeClr val="dk1"/>
              </a:solidFill>
            </a:endParaRPr>
          </a:p>
          <a:p>
            <a:pPr marL="457200" lvl="0" indent="-298450" algn="l" rtl="0">
              <a:lnSpc>
                <a:spcPct val="100000"/>
              </a:lnSpc>
              <a:spcBef>
                <a:spcPts val="1200"/>
              </a:spcBef>
              <a:spcAft>
                <a:spcPts val="0"/>
              </a:spcAft>
              <a:buClr>
                <a:schemeClr val="dk1"/>
              </a:buClr>
              <a:buSzPts val="1100"/>
              <a:buChar char="●"/>
            </a:pPr>
            <a:r>
              <a:rPr lang="en">
                <a:solidFill>
                  <a:schemeClr val="dk1"/>
                </a:solidFill>
              </a:rPr>
              <a:t>Reduce Agency Burden: Free agency resources by reducing involvement in acquisition management, allowing focus on mission priorities.</a:t>
            </a:r>
            <a:endParaRPr>
              <a:solidFill>
                <a:schemeClr val="dk1"/>
              </a:solidFill>
            </a:endParaRPr>
          </a:p>
          <a:p>
            <a:pPr marL="457200" lvl="0" indent="-228600" algn="l" rtl="0">
              <a:lnSpc>
                <a:spcPct val="100000"/>
              </a:lnSpc>
              <a:spcBef>
                <a:spcPts val="1200"/>
              </a:spcBef>
              <a:spcAft>
                <a:spcPts val="0"/>
              </a:spcAft>
              <a:buNone/>
            </a:pPr>
            <a:r>
              <a:rPr lang="en" b="1">
                <a:solidFill>
                  <a:schemeClr val="dk1"/>
                </a:solidFill>
              </a:rPr>
              <a:t>Long-Term Impact</a:t>
            </a:r>
            <a:endParaRPr b="1">
              <a:solidFill>
                <a:schemeClr val="dk1"/>
              </a:solidFill>
            </a:endParaRPr>
          </a:p>
          <a:p>
            <a:pPr marL="457200" lvl="0" indent="-298450" algn="l" rtl="0">
              <a:lnSpc>
                <a:spcPct val="100000"/>
              </a:lnSpc>
              <a:spcBef>
                <a:spcPts val="200"/>
              </a:spcBef>
              <a:spcAft>
                <a:spcPts val="0"/>
              </a:spcAft>
              <a:buClr>
                <a:schemeClr val="dk1"/>
              </a:buClr>
              <a:buSzPts val="1100"/>
              <a:buChar char="●"/>
            </a:pPr>
            <a:r>
              <a:rPr lang="en">
                <a:solidFill>
                  <a:srgbClr val="212121"/>
                </a:solidFill>
              </a:rPr>
              <a:t>Provide compliant acquisition solutions  that save agencies time and money while directly supporting mission outcomes. </a:t>
            </a:r>
            <a:endParaRPr>
              <a:solidFill>
                <a:srgbClr val="212121"/>
              </a:solidFill>
            </a:endParaRPr>
          </a:p>
          <a:p>
            <a:pPr marL="457200" lvl="0" indent="-298450" algn="l" rtl="0">
              <a:lnSpc>
                <a:spcPct val="100000"/>
              </a:lnSpc>
              <a:spcBef>
                <a:spcPts val="1000"/>
              </a:spcBef>
              <a:spcAft>
                <a:spcPts val="0"/>
              </a:spcAft>
              <a:buClr>
                <a:schemeClr val="dk1"/>
              </a:buClr>
              <a:buSzPts val="1100"/>
              <a:buChar char="●"/>
            </a:pPr>
            <a:r>
              <a:rPr lang="en" b="1">
                <a:solidFill>
                  <a:schemeClr val="dk1"/>
                </a:solidFill>
              </a:rPr>
              <a:t>Institutionalize Reforms for consistent experience for customers long-term:</a:t>
            </a:r>
            <a:r>
              <a:rPr lang="en">
                <a:solidFill>
                  <a:schemeClr val="dk1"/>
                </a:solidFill>
              </a:rPr>
              <a:t> Cement impact through key policy and regulatory changes: Revolutionary FAR Overhaul; Federal Management Regulations; Federal Travel Regulations; President’s Management Agenda</a:t>
            </a:r>
            <a:endParaRPr>
              <a:solidFill>
                <a:schemeClr val="dk1"/>
              </a:solidFill>
            </a:endParaRPr>
          </a:p>
          <a:p>
            <a:pPr marL="457200" lvl="0" indent="0" algn="l" rtl="0">
              <a:lnSpc>
                <a:spcPct val="100000"/>
              </a:lnSpc>
              <a:spcBef>
                <a:spcPts val="1200"/>
              </a:spcBef>
              <a:spcAft>
                <a:spcPts val="0"/>
              </a:spcAft>
              <a:buNone/>
            </a:pPr>
            <a:endParaRPr>
              <a:solidFill>
                <a:schemeClr val="dk1"/>
              </a:solidFill>
            </a:endParaRPr>
          </a:p>
          <a:p>
            <a:pPr marL="0" lvl="0" indent="0" algn="l" rtl="0">
              <a:lnSpc>
                <a:spcPct val="100000"/>
              </a:lnSpc>
              <a:spcBef>
                <a:spcPts val="1200"/>
              </a:spcBef>
              <a:spcAft>
                <a:spcPts val="0"/>
              </a:spcAft>
              <a:buNone/>
            </a:pPr>
            <a:r>
              <a:rPr lang="en">
                <a:solidFill>
                  <a:schemeClr val="dk1"/>
                </a:solidFill>
              </a:rPr>
              <a:t>With that, I will turn it over to Dana Marsalla to talk about next steps, training and comms. </a:t>
            </a:r>
            <a:endParaRPr>
              <a:solidFill>
                <a:schemeClr val="dk1"/>
              </a:solidFill>
            </a:endParaRPr>
          </a:p>
          <a:p>
            <a:pPr marL="0" lvl="0" indent="0" algn="l" rtl="0">
              <a:lnSpc>
                <a:spcPct val="100000"/>
              </a:lnSpc>
              <a:spcBef>
                <a:spcPts val="1200"/>
              </a:spcBef>
              <a:spcAft>
                <a:spcPts val="0"/>
              </a:spcAft>
              <a:buNone/>
            </a:pPr>
            <a:endParaRPr>
              <a:solidFill>
                <a:schemeClr val="dk1"/>
              </a:solidFill>
            </a:endParaRPr>
          </a:p>
          <a:p>
            <a:pPr marL="0" lvl="0" indent="0" algn="l" rtl="0">
              <a:lnSpc>
                <a:spcPct val="100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eab891e605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eab891e605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Additionally:</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OCAS Successes:</a:t>
            </a:r>
            <a:endParaRPr b="1">
              <a:solidFill>
                <a:schemeClr val="dk1"/>
              </a:solidFill>
            </a:endParaRPr>
          </a:p>
          <a:p>
            <a:pPr marL="1828800" lvl="3" indent="-298450" algn="l" rtl="0">
              <a:lnSpc>
                <a:spcPct val="115000"/>
              </a:lnSpc>
              <a:spcBef>
                <a:spcPts val="0"/>
              </a:spcBef>
              <a:spcAft>
                <a:spcPts val="0"/>
              </a:spcAft>
              <a:buClr>
                <a:srgbClr val="222222"/>
              </a:buClr>
              <a:buSzPts val="1100"/>
              <a:buAutoNum type="arabicPeriod"/>
            </a:pPr>
            <a:r>
              <a:rPr lang="en">
                <a:solidFill>
                  <a:srgbClr val="222222"/>
                </a:solidFill>
                <a:highlight>
                  <a:schemeClr val="lt1"/>
                </a:highlight>
              </a:rPr>
              <a:t>Partnering with Treasury Common Services Center (TCSC), formerly Bureau of Fiscal Services, to transition a portion of shared services portfolio to GSA.</a:t>
            </a:r>
            <a:endParaRPr>
              <a:solidFill>
                <a:srgbClr val="222222"/>
              </a:solidFill>
              <a:highlight>
                <a:schemeClr val="lt1"/>
              </a:highlight>
            </a:endParaRPr>
          </a:p>
          <a:p>
            <a:pPr marL="1828800" lvl="3" indent="-298450" algn="l" rtl="0">
              <a:lnSpc>
                <a:spcPct val="115000"/>
              </a:lnSpc>
              <a:spcBef>
                <a:spcPts val="0"/>
              </a:spcBef>
              <a:spcAft>
                <a:spcPts val="0"/>
              </a:spcAft>
              <a:buClr>
                <a:srgbClr val="222222"/>
              </a:buClr>
              <a:buSzPts val="1100"/>
              <a:buAutoNum type="arabicPeriod"/>
            </a:pPr>
            <a:r>
              <a:rPr lang="en">
                <a:solidFill>
                  <a:srgbClr val="222222"/>
                </a:solidFill>
                <a:highlight>
                  <a:schemeClr val="lt1"/>
                </a:highlight>
              </a:rPr>
              <a:t>~2,600 hours and $221,416 saved per year through one system enhancement to allow CO/CS staff to view documents directly in the application instead of downloading PDFs.</a:t>
            </a:r>
            <a:endParaRPr>
              <a:solidFill>
                <a:srgbClr val="222222"/>
              </a:solidFill>
              <a:highlight>
                <a:schemeClr val="lt1"/>
              </a:highlight>
            </a:endParaRPr>
          </a:p>
          <a:p>
            <a:pPr marL="1828800" lvl="3" indent="-298450" algn="l" rtl="0">
              <a:lnSpc>
                <a:spcPct val="115000"/>
              </a:lnSpc>
              <a:spcBef>
                <a:spcPts val="0"/>
              </a:spcBef>
              <a:spcAft>
                <a:spcPts val="0"/>
              </a:spcAft>
              <a:buClr>
                <a:srgbClr val="222222"/>
              </a:buClr>
              <a:buSzPts val="1100"/>
              <a:buAutoNum type="arabicPeriod"/>
            </a:pPr>
            <a:r>
              <a:rPr lang="en">
                <a:solidFill>
                  <a:srgbClr val="222222"/>
                </a:solidFill>
                <a:highlight>
                  <a:schemeClr val="lt1"/>
                </a:highlight>
              </a:rPr>
              <a:t>OPM and SBA saw ~20 day reduction in FY25 PALT times by using OCAS services</a:t>
            </a:r>
            <a:endParaRPr>
              <a:solidFill>
                <a:srgbClr val="222222"/>
              </a:solidFill>
              <a:highlight>
                <a:schemeClr val="lt1"/>
              </a:highlight>
            </a:endParaRPr>
          </a:p>
          <a:p>
            <a:pPr marL="1828800" lvl="3" indent="-298450" algn="l" rtl="0">
              <a:lnSpc>
                <a:spcPct val="115000"/>
              </a:lnSpc>
              <a:spcBef>
                <a:spcPts val="0"/>
              </a:spcBef>
              <a:spcAft>
                <a:spcPts val="0"/>
              </a:spcAft>
              <a:buClr>
                <a:srgbClr val="222222"/>
              </a:buClr>
              <a:buSzPts val="1100"/>
              <a:buAutoNum type="arabicPeriod"/>
            </a:pPr>
            <a:r>
              <a:rPr lang="en">
                <a:solidFill>
                  <a:srgbClr val="222222"/>
                </a:solidFill>
                <a:highlight>
                  <a:schemeClr val="lt1"/>
                </a:highlight>
              </a:rPr>
              <a:t>OCAS awarded &gt;400 contracts for pilot agencies in FY25, totalling more than $200M representing 8 of the 10 categories</a:t>
            </a:r>
            <a:endParaRPr>
              <a:solidFill>
                <a:srgbClr val="222222"/>
              </a:solidFill>
              <a:highlight>
                <a:schemeClr val="lt1"/>
              </a:highlight>
            </a:endParaRPr>
          </a:p>
          <a:p>
            <a:pPr marL="1828800" lvl="3" indent="-298450" algn="l" rtl="0">
              <a:lnSpc>
                <a:spcPct val="115000"/>
              </a:lnSpc>
              <a:spcBef>
                <a:spcPts val="0"/>
              </a:spcBef>
              <a:spcAft>
                <a:spcPts val="0"/>
              </a:spcAft>
              <a:buClr>
                <a:srgbClr val="222222"/>
              </a:buClr>
              <a:buSzPts val="1100"/>
              <a:buAutoNum type="arabicPeriod"/>
            </a:pPr>
            <a:r>
              <a:rPr lang="en">
                <a:solidFill>
                  <a:srgbClr val="222222"/>
                </a:solidFill>
                <a:highlight>
                  <a:schemeClr val="lt1"/>
                </a:highlight>
              </a:rPr>
              <a:t>Demonstrating a commitment to collaboration, OCAS released a new tool that enables customers to directly submit requirements and associated documentation, ensuring customer voices actively shape customer experience.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a9fa940987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a9fa940987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e978a11eaa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e978a11ea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eab891e6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eab891e6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eab891e605_0_2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eab891e605_0_2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200000"/>
              </a:lnSpc>
              <a:spcBef>
                <a:spcPts val="1200"/>
              </a:spcBef>
              <a:spcAft>
                <a:spcPts val="0"/>
              </a:spcAft>
              <a:buClr>
                <a:schemeClr val="dk1"/>
              </a:buClr>
              <a:buSzPts val="1300"/>
              <a:buChar char="●"/>
            </a:pPr>
            <a:r>
              <a:rPr lang="en" sz="1300">
                <a:solidFill>
                  <a:schemeClr val="dk1"/>
                </a:solidFill>
              </a:rPr>
              <a:t>Nick just talked about our Procurement Consolidation Planning and the steps we took to organize ourselves as an agency. Now that we’ve submitted the plan to OMB, I’m going to share with you how we are working to implement our plan, and some early successes. </a:t>
            </a:r>
            <a:endParaRPr sz="1300">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eab891e60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eab891e60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eab891e60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eab891e60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eab891e60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eab891e60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eab891e60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eab891e60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eab891e60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eab891e60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39531" y="1172225"/>
            <a:ext cx="6017100" cy="20526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5200"/>
              <a:buNone/>
              <a:defRPr sz="5300">
                <a:solidFill>
                  <a:schemeClr val="accent1"/>
                </a:solidFill>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39525" y="3261775"/>
            <a:ext cx="6017100" cy="55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accent2"/>
                </a:solidFill>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
        <p:nvSpPr>
          <p:cNvPr id="11" name="Google Shape;11;p2"/>
          <p:cNvSpPr/>
          <p:nvPr/>
        </p:nvSpPr>
        <p:spPr>
          <a:xfrm>
            <a:off x="9525" y="0"/>
            <a:ext cx="9144000" cy="1033500"/>
          </a:xfrm>
          <a:prstGeom prst="rect">
            <a:avLst/>
          </a:prstGeom>
          <a:solidFill>
            <a:srgbClr val="FFFFFF"/>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endParaRPr sz="700">
              <a:latin typeface="Century Gothic"/>
              <a:ea typeface="Century Gothic"/>
              <a:cs typeface="Century Gothic"/>
              <a:sym typeface="Century Gothic"/>
            </a:endParaRPr>
          </a:p>
        </p:txBody>
      </p:sp>
      <p:pic>
        <p:nvPicPr>
          <p:cNvPr id="12" name="Google Shape;12;p2" title="GSA Star Mark 250 2026 Logo STARMARK SIGNATURE_300dpi.png"/>
          <p:cNvPicPr preferRelativeResize="0"/>
          <p:nvPr/>
        </p:nvPicPr>
        <p:blipFill>
          <a:blip r:embed="rId2">
            <a:alphaModFix/>
          </a:blip>
          <a:stretch>
            <a:fillRect/>
          </a:stretch>
        </p:blipFill>
        <p:spPr>
          <a:xfrm>
            <a:off x="491750" y="200060"/>
            <a:ext cx="2190163" cy="638951"/>
          </a:xfrm>
          <a:prstGeom prst="rect">
            <a:avLst/>
          </a:prstGeom>
          <a:noFill/>
          <a:ln>
            <a:noFill/>
          </a:ln>
        </p:spPr>
      </p:pic>
      <p:sp>
        <p:nvSpPr>
          <p:cNvPr id="13" name="Google Shape;13;p2"/>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2" title="FAST 2026 Full Color.png"/>
          <p:cNvPicPr preferRelativeResize="0"/>
          <p:nvPr/>
        </p:nvPicPr>
        <p:blipFill>
          <a:blip r:embed="rId3">
            <a:alphaModFix/>
          </a:blip>
          <a:stretch>
            <a:fillRect/>
          </a:stretch>
        </p:blipFill>
        <p:spPr>
          <a:xfrm>
            <a:off x="6392225" y="1260736"/>
            <a:ext cx="2622024" cy="26220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SA Starmark End Slide">
  <p:cSld name="BLANK_2">
    <p:spTree>
      <p:nvGrpSpPr>
        <p:cNvPr id="1" name="Shape 63"/>
        <p:cNvGrpSpPr/>
        <p:nvPr/>
      </p:nvGrpSpPr>
      <p:grpSpPr>
        <a:xfrm>
          <a:off x="0" y="0"/>
          <a:ext cx="0" cy="0"/>
          <a:chOff x="0" y="0"/>
          <a:chExt cx="0" cy="0"/>
        </a:xfrm>
      </p:grpSpPr>
      <p:sp>
        <p:nvSpPr>
          <p:cNvPr id="64" name="Google Shape;64;p11"/>
          <p:cNvSpPr/>
          <p:nvPr/>
        </p:nvSpPr>
        <p:spPr>
          <a:xfrm>
            <a:off x="0" y="10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5" name="Google Shape;65;p11" descr="U.S. General Services Administration Logo" title="250 Signature.png"/>
          <p:cNvPicPr preferRelativeResize="0"/>
          <p:nvPr/>
        </p:nvPicPr>
        <p:blipFill rotWithShape="1">
          <a:blip r:embed="rId2">
            <a:alphaModFix/>
          </a:blip>
          <a:srcRect l="661" r="661"/>
          <a:stretch/>
        </p:blipFill>
        <p:spPr>
          <a:xfrm>
            <a:off x="4013551" y="1984975"/>
            <a:ext cx="1238875" cy="11199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8" name="Google Shape;68;p12"/>
          <p:cNvSpPr txBox="1">
            <a:spLocks noGrp="1"/>
          </p:cNvSpPr>
          <p:nvPr>
            <p:ph type="sldNum" idx="12"/>
          </p:nvPr>
        </p:nvSpPr>
        <p:spPr>
          <a:xfrm>
            <a:off x="8472458" y="47775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AND_BODY_5">
  <p:cSld name="TITLE_AND_BODY_5">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1" name="Google Shape;71;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72" name="Google Shape;72;p13"/>
          <p:cNvSpPr txBox="1">
            <a:spLocks noGrp="1"/>
          </p:cNvSpPr>
          <p:nvPr>
            <p:ph type="sldNum" idx="12"/>
          </p:nvPr>
        </p:nvSpPr>
        <p:spPr>
          <a:xfrm>
            <a:off x="8453408" y="475846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pic>
        <p:nvPicPr>
          <p:cNvPr id="73" name="Google Shape;73;p13" title="FAST 2026 Blue.png"/>
          <p:cNvPicPr preferRelativeResize="0"/>
          <p:nvPr/>
        </p:nvPicPr>
        <p:blipFill>
          <a:blip r:embed="rId2">
            <a:alphaModFix amt="15000"/>
          </a:blip>
          <a:stretch>
            <a:fillRect/>
          </a:stretch>
        </p:blipFill>
        <p:spPr>
          <a:xfrm>
            <a:off x="8500175" y="3961226"/>
            <a:ext cx="643825" cy="6438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6" name="Google Shape;76;p14"/>
          <p:cNvSpPr txBox="1">
            <a:spLocks noGrp="1"/>
          </p:cNvSpPr>
          <p:nvPr>
            <p:ph type="body" idx="1"/>
          </p:nvPr>
        </p:nvSpPr>
        <p:spPr>
          <a:xfrm>
            <a:off x="311700" y="1152475"/>
            <a:ext cx="3666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7" name="Google Shape;77;p14"/>
          <p:cNvSpPr txBox="1">
            <a:spLocks noGrp="1"/>
          </p:cNvSpPr>
          <p:nvPr>
            <p:ph type="sldNum" idx="12"/>
          </p:nvPr>
        </p:nvSpPr>
        <p:spPr>
          <a:xfrm>
            <a:off x="8472458" y="475846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pic>
        <p:nvPicPr>
          <p:cNvPr id="78" name="Google Shape;78;p14" title="FAST 2026 Blue.png"/>
          <p:cNvPicPr preferRelativeResize="0"/>
          <p:nvPr/>
        </p:nvPicPr>
        <p:blipFill>
          <a:blip r:embed="rId2">
            <a:alphaModFix amt="15000"/>
          </a:blip>
          <a:stretch>
            <a:fillRect/>
          </a:stretch>
        </p:blipFill>
        <p:spPr>
          <a:xfrm>
            <a:off x="8500175" y="3961226"/>
            <a:ext cx="643825" cy="643825"/>
          </a:xfrm>
          <a:prstGeom prst="rect">
            <a:avLst/>
          </a:prstGeom>
          <a:noFill/>
          <a:ln>
            <a:noFill/>
          </a:ln>
        </p:spPr>
      </p:pic>
      <p:sp>
        <p:nvSpPr>
          <p:cNvPr id="79" name="Google Shape;79;p14"/>
          <p:cNvSpPr txBox="1">
            <a:spLocks noGrp="1"/>
          </p:cNvSpPr>
          <p:nvPr>
            <p:ph type="body" idx="2"/>
          </p:nvPr>
        </p:nvSpPr>
        <p:spPr>
          <a:xfrm>
            <a:off x="4805850" y="1152475"/>
            <a:ext cx="3666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ullet Points">
  <p:cSld name="TITLE_AND_BODY_2">
    <p:spTree>
      <p:nvGrpSpPr>
        <p:cNvPr id="1" name="Shape 80"/>
        <p:cNvGrpSpPr/>
        <p:nvPr/>
      </p:nvGrpSpPr>
      <p:grpSpPr>
        <a:xfrm>
          <a:off x="0" y="0"/>
          <a:ext cx="0" cy="0"/>
          <a:chOff x="0" y="0"/>
          <a:chExt cx="0" cy="0"/>
        </a:xfrm>
      </p:grpSpPr>
      <p:sp>
        <p:nvSpPr>
          <p:cNvPr id="81" name="Google Shape;81;p15"/>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3B5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3B5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3B5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3B5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3B5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3B5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3B5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3B5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3B5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15"/>
          <p:cNvSpPr txBox="1">
            <a:spLocks noGrp="1"/>
          </p:cNvSpPr>
          <p:nvPr>
            <p:ph type="body" idx="1"/>
          </p:nvPr>
        </p:nvSpPr>
        <p:spPr>
          <a:xfrm>
            <a:off x="594350" y="1196419"/>
            <a:ext cx="7882200" cy="37443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55600" algn="l">
              <a:lnSpc>
                <a:spcPct val="100000"/>
              </a:lnSpc>
              <a:spcBef>
                <a:spcPts val="800"/>
              </a:spcBef>
              <a:spcAft>
                <a:spcPts val="0"/>
              </a:spcAft>
              <a:buClr>
                <a:srgbClr val="000000"/>
              </a:buClr>
              <a:buSzPts val="2000"/>
              <a:buFont typeface="Arial"/>
              <a:buChar char="○"/>
              <a:defRPr sz="2000">
                <a:solidFill>
                  <a:srgbClr val="000000"/>
                </a:solidFill>
                <a:latin typeface="Arial"/>
                <a:ea typeface="Arial"/>
                <a:cs typeface="Arial"/>
                <a:sym typeface="Arial"/>
              </a:defRPr>
            </a:lvl2pPr>
            <a:lvl3pPr marL="1371600" lvl="2" indent="-355600" algn="l">
              <a:lnSpc>
                <a:spcPct val="100000"/>
              </a:lnSpc>
              <a:spcBef>
                <a:spcPts val="800"/>
              </a:spcBef>
              <a:spcAft>
                <a:spcPts val="0"/>
              </a:spcAft>
              <a:buClr>
                <a:srgbClr val="000000"/>
              </a:buClr>
              <a:buSzPts val="2000"/>
              <a:buFont typeface="Arial"/>
              <a:buChar char="■"/>
              <a:defRPr sz="2000">
                <a:solidFill>
                  <a:srgbClr val="000000"/>
                </a:solidFill>
                <a:latin typeface="Arial"/>
                <a:ea typeface="Arial"/>
                <a:cs typeface="Arial"/>
                <a:sym typeface="Arial"/>
              </a:defRPr>
            </a:lvl3pPr>
            <a:lvl4pPr marL="1828800" lvl="3" indent="-355600" algn="l">
              <a:lnSpc>
                <a:spcPct val="100000"/>
              </a:lnSpc>
              <a:spcBef>
                <a:spcPts val="800"/>
              </a:spcBef>
              <a:spcAft>
                <a:spcPts val="0"/>
              </a:spcAft>
              <a:buClr>
                <a:srgbClr val="000000"/>
              </a:buClr>
              <a:buSzPts val="2000"/>
              <a:buFont typeface="Arial"/>
              <a:buChar char="●"/>
              <a:defRPr sz="2000">
                <a:solidFill>
                  <a:srgbClr val="000000"/>
                </a:solidFill>
                <a:latin typeface="Arial"/>
                <a:ea typeface="Arial"/>
                <a:cs typeface="Arial"/>
                <a:sym typeface="Arial"/>
              </a:defRPr>
            </a:lvl4pPr>
            <a:lvl5pPr marL="2286000" lvl="4" indent="-355600" algn="l">
              <a:lnSpc>
                <a:spcPct val="100000"/>
              </a:lnSpc>
              <a:spcBef>
                <a:spcPts val="800"/>
              </a:spcBef>
              <a:spcAft>
                <a:spcPts val="0"/>
              </a:spcAft>
              <a:buClr>
                <a:srgbClr val="000000"/>
              </a:buClr>
              <a:buSzPts val="2000"/>
              <a:buFont typeface="Arial"/>
              <a:buChar char="○"/>
              <a:defRPr sz="2000">
                <a:solidFill>
                  <a:srgbClr val="000000"/>
                </a:solidFill>
                <a:latin typeface="Arial"/>
                <a:ea typeface="Arial"/>
                <a:cs typeface="Arial"/>
                <a:sym typeface="Arial"/>
              </a:defRPr>
            </a:lvl5pPr>
            <a:lvl6pPr marL="2743200" lvl="5" indent="-355600" algn="l">
              <a:lnSpc>
                <a:spcPct val="100000"/>
              </a:lnSpc>
              <a:spcBef>
                <a:spcPts val="800"/>
              </a:spcBef>
              <a:spcAft>
                <a:spcPts val="0"/>
              </a:spcAft>
              <a:buClr>
                <a:srgbClr val="000000"/>
              </a:buClr>
              <a:buSzPts val="2000"/>
              <a:buFont typeface="Arial"/>
              <a:buChar char="■"/>
              <a:defRPr sz="2000">
                <a:solidFill>
                  <a:srgbClr val="000000"/>
                </a:solidFill>
                <a:latin typeface="Arial"/>
                <a:ea typeface="Arial"/>
                <a:cs typeface="Arial"/>
                <a:sym typeface="Arial"/>
              </a:defRPr>
            </a:lvl6pPr>
            <a:lvl7pPr marL="3200400" lvl="6" indent="-355600" algn="l">
              <a:lnSpc>
                <a:spcPct val="100000"/>
              </a:lnSpc>
              <a:spcBef>
                <a:spcPts val="800"/>
              </a:spcBef>
              <a:spcAft>
                <a:spcPts val="0"/>
              </a:spcAft>
              <a:buClr>
                <a:srgbClr val="000000"/>
              </a:buClr>
              <a:buSzPts val="2000"/>
              <a:buFont typeface="Arial"/>
              <a:buChar char="●"/>
              <a:defRPr sz="2000">
                <a:solidFill>
                  <a:srgbClr val="000000"/>
                </a:solidFill>
                <a:latin typeface="Arial"/>
                <a:ea typeface="Arial"/>
                <a:cs typeface="Arial"/>
                <a:sym typeface="Arial"/>
              </a:defRPr>
            </a:lvl7pPr>
            <a:lvl8pPr marL="3657600" lvl="7" indent="-355600" algn="l">
              <a:lnSpc>
                <a:spcPct val="100000"/>
              </a:lnSpc>
              <a:spcBef>
                <a:spcPts val="800"/>
              </a:spcBef>
              <a:spcAft>
                <a:spcPts val="0"/>
              </a:spcAft>
              <a:buClr>
                <a:srgbClr val="000000"/>
              </a:buClr>
              <a:buSzPts val="2000"/>
              <a:buFont typeface="Arial"/>
              <a:buChar char="○"/>
              <a:defRPr sz="2000">
                <a:solidFill>
                  <a:srgbClr val="000000"/>
                </a:solidFill>
                <a:latin typeface="Arial"/>
                <a:ea typeface="Arial"/>
                <a:cs typeface="Arial"/>
                <a:sym typeface="Arial"/>
              </a:defRPr>
            </a:lvl8pPr>
            <a:lvl9pPr marL="4114800" lvl="8" indent="-355600" algn="l">
              <a:lnSpc>
                <a:spcPct val="100000"/>
              </a:lnSpc>
              <a:spcBef>
                <a:spcPts val="800"/>
              </a:spcBef>
              <a:spcAft>
                <a:spcPts val="800"/>
              </a:spcAft>
              <a:buClr>
                <a:srgbClr val="000000"/>
              </a:buClr>
              <a:buSzPts val="2000"/>
              <a:buFont typeface="Arial"/>
              <a:buChar char="■"/>
              <a:defRPr sz="2000">
                <a:solidFill>
                  <a:srgbClr val="000000"/>
                </a:solidFill>
                <a:latin typeface="Arial"/>
                <a:ea typeface="Arial"/>
                <a:cs typeface="Arial"/>
                <a:sym typeface="Arial"/>
              </a:defRPr>
            </a:lvl9pPr>
          </a:lstStyle>
          <a:p>
            <a:endParaRPr/>
          </a:p>
        </p:txBody>
      </p:sp>
      <p:sp>
        <p:nvSpPr>
          <p:cNvPr id="83" name="Google Shape;83;p15"/>
          <p:cNvSpPr txBox="1">
            <a:spLocks noGrp="1"/>
          </p:cNvSpPr>
          <p:nvPr>
            <p:ph type="title"/>
          </p:nvPr>
        </p:nvSpPr>
        <p:spPr>
          <a:xfrm>
            <a:off x="591758" y="187256"/>
            <a:ext cx="7882200" cy="555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3B5C"/>
              </a:buClr>
              <a:buSzPts val="3100"/>
              <a:buNone/>
              <a:defRPr sz="3500" b="1">
                <a:solidFill>
                  <a:srgbClr val="003B5C"/>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84" name="Google Shape;84;p15"/>
          <p:cNvCxnSpPr/>
          <p:nvPr/>
        </p:nvCxnSpPr>
        <p:spPr>
          <a:xfrm>
            <a:off x="707100" y="692658"/>
            <a:ext cx="7763400" cy="6900"/>
          </a:xfrm>
          <a:prstGeom prst="straightConnector1">
            <a:avLst/>
          </a:prstGeom>
          <a:noFill/>
          <a:ln w="19050" cap="flat" cmpd="sng">
            <a:solidFill>
              <a:srgbClr val="000000"/>
            </a:solidFill>
            <a:prstDash val="solid"/>
            <a:round/>
            <a:headEnd type="none" w="sm" len="sm"/>
            <a:tailEnd type="none" w="sm" len="sm"/>
          </a:ln>
        </p:spPr>
      </p:cxnSp>
      <p:sp>
        <p:nvSpPr>
          <p:cNvPr id="85" name="Google Shape;85;p15"/>
          <p:cNvSpPr txBox="1">
            <a:spLocks noGrp="1"/>
          </p:cNvSpPr>
          <p:nvPr>
            <p:ph type="subTitle" idx="2"/>
          </p:nvPr>
        </p:nvSpPr>
        <p:spPr>
          <a:xfrm>
            <a:off x="591750" y="706374"/>
            <a:ext cx="78822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None/>
              <a:defRPr sz="22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g3eab891e605_15_0)">
  <p:cSld name="Title and body (g3eab891e605_15_0)">
    <p:spTree>
      <p:nvGrpSpPr>
        <p:cNvPr id="1" name="Shape 86"/>
        <p:cNvGrpSpPr/>
        <p:nvPr/>
      </p:nvGrpSpPr>
      <p:grpSpPr>
        <a:xfrm>
          <a:off x="0" y="0"/>
          <a:ext cx="0" cy="0"/>
          <a:chOff x="0" y="0"/>
          <a:chExt cx="0" cy="0"/>
        </a:xfrm>
      </p:grpSpPr>
      <p:sp>
        <p:nvSpPr>
          <p:cNvPr id="87" name="Google Shape;87;p16"/>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88" name="Google Shape;88;p16"/>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g3eab891e605_22_0)">
  <p:cSld name="Blank (g3eab891e605_22_0)">
    <p:spTree>
      <p:nvGrpSpPr>
        <p:cNvPr id="1" name="Shape 89"/>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g3eab891e605_43_0)">
  <p:cSld name="Title and body (g3eab891e605_43_0)">
    <p:spTree>
      <p:nvGrpSpPr>
        <p:cNvPr id="1" name="Shape 90"/>
        <p:cNvGrpSpPr/>
        <p:nvPr/>
      </p:nvGrpSpPr>
      <p:grpSpPr>
        <a:xfrm>
          <a:off x="0" y="0"/>
          <a:ext cx="0" cy="0"/>
          <a:chOff x="0" y="0"/>
          <a:chExt cx="0" cy="0"/>
        </a:xfrm>
      </p:grpSpPr>
      <p:sp>
        <p:nvSpPr>
          <p:cNvPr id="91" name="Google Shape;91;p18"/>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92" name="Google Shape;92;p18"/>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g3eab891e605_57_0)">
  <p:cSld name="Blank (g3eab891e605_57_0)">
    <p:spTree>
      <p:nvGrpSpPr>
        <p:cNvPr id="1" name="Shape 93"/>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g3eab891e605_64_0)">
  <p:cSld name="Blank (g3eab891e605_64_0)">
    <p:spTree>
      <p:nvGrpSpPr>
        <p:cNvPr id="1" name="Shape 9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2960225" y="1838575"/>
            <a:ext cx="54708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7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3968275" y="3045375"/>
            <a:ext cx="4462500" cy="6780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1800"/>
              <a:buNone/>
              <a:defRPr sz="1400">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1600"/>
              </a:spcBef>
              <a:spcAft>
                <a:spcPts val="0"/>
              </a:spcAft>
              <a:buClr>
                <a:schemeClr val="dk1"/>
              </a:buClr>
              <a:buSzPts val="1400"/>
              <a:buNone/>
              <a:defRPr>
                <a:solidFill>
                  <a:schemeClr val="dk1"/>
                </a:solidFill>
              </a:defRPr>
            </a:lvl3pPr>
            <a:lvl4pPr lvl="3">
              <a:spcBef>
                <a:spcPts val="1600"/>
              </a:spcBef>
              <a:spcAft>
                <a:spcPts val="0"/>
              </a:spcAft>
              <a:buClr>
                <a:schemeClr val="dk1"/>
              </a:buClr>
              <a:buSzPts val="1400"/>
              <a:buNone/>
              <a:defRPr>
                <a:solidFill>
                  <a:schemeClr val="dk1"/>
                </a:solidFill>
              </a:defRPr>
            </a:lvl4pPr>
            <a:lvl5pPr lvl="4">
              <a:spcBef>
                <a:spcPts val="1600"/>
              </a:spcBef>
              <a:spcAft>
                <a:spcPts val="0"/>
              </a:spcAft>
              <a:buClr>
                <a:schemeClr val="dk1"/>
              </a:buClr>
              <a:buSzPts val="1400"/>
              <a:buNone/>
              <a:defRPr>
                <a:solidFill>
                  <a:schemeClr val="dk1"/>
                </a:solidFill>
              </a:defRPr>
            </a:lvl5pPr>
            <a:lvl6pPr lvl="5">
              <a:spcBef>
                <a:spcPts val="1600"/>
              </a:spcBef>
              <a:spcAft>
                <a:spcPts val="0"/>
              </a:spcAft>
              <a:buClr>
                <a:schemeClr val="dk1"/>
              </a:buClr>
              <a:buSzPts val="1400"/>
              <a:buNone/>
              <a:defRPr>
                <a:solidFill>
                  <a:schemeClr val="dk1"/>
                </a:solidFill>
              </a:defRPr>
            </a:lvl6pPr>
            <a:lvl7pPr lvl="6">
              <a:spcBef>
                <a:spcPts val="1600"/>
              </a:spcBef>
              <a:spcAft>
                <a:spcPts val="0"/>
              </a:spcAft>
              <a:buClr>
                <a:schemeClr val="dk1"/>
              </a:buClr>
              <a:buSzPts val="1400"/>
              <a:buNone/>
              <a:defRPr>
                <a:solidFill>
                  <a:schemeClr val="dk1"/>
                </a:solidFill>
              </a:defRPr>
            </a:lvl7pPr>
            <a:lvl8pPr lvl="7">
              <a:spcBef>
                <a:spcPts val="1600"/>
              </a:spcBef>
              <a:spcAft>
                <a:spcPts val="0"/>
              </a:spcAft>
              <a:buClr>
                <a:schemeClr val="dk1"/>
              </a:buClr>
              <a:buSzPts val="1400"/>
              <a:buNone/>
              <a:defRPr>
                <a:solidFill>
                  <a:schemeClr val="dk1"/>
                </a:solidFill>
              </a:defRPr>
            </a:lvl8pPr>
            <a:lvl9pPr lvl="8">
              <a:spcBef>
                <a:spcPts val="1600"/>
              </a:spcBef>
              <a:spcAft>
                <a:spcPts val="1600"/>
              </a:spcAft>
              <a:buClr>
                <a:schemeClr val="dk1"/>
              </a:buClr>
              <a:buSzPts val="1400"/>
              <a:buNone/>
              <a:defRPr>
                <a:solidFill>
                  <a:schemeClr val="dk1"/>
                </a:solidFill>
              </a:defRPr>
            </a:lvl9pPr>
          </a:lstStyle>
          <a:p>
            <a:endParaRPr/>
          </a:p>
        </p:txBody>
      </p:sp>
      <p:sp>
        <p:nvSpPr>
          <p:cNvPr id="19" name="Google Shape;19;p3"/>
          <p:cNvSpPr/>
          <p:nvPr/>
        </p:nvSpPr>
        <p:spPr>
          <a:xfrm rot="10800000" flipH="1">
            <a:off x="113325" y="2571600"/>
            <a:ext cx="1216200" cy="159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10800000" flipH="1">
            <a:off x="1329525" y="0"/>
            <a:ext cx="12162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3"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22" name="Google Shape;22;p3"/>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g3eab891e605_82_0)">
  <p:cSld name="Title and body (g3eab891e605_82_0)">
    <p:spTree>
      <p:nvGrpSpPr>
        <p:cNvPr id="1" name="Shape 95"/>
        <p:cNvGrpSpPr/>
        <p:nvPr/>
      </p:nvGrpSpPr>
      <p:grpSpPr>
        <a:xfrm>
          <a:off x="0" y="0"/>
          <a:ext cx="0" cy="0"/>
          <a:chOff x="0" y="0"/>
          <a:chExt cx="0" cy="0"/>
        </a:xfrm>
      </p:grpSpPr>
      <p:sp>
        <p:nvSpPr>
          <p:cNvPr id="96" name="Google Shape;96;p21"/>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97" name="Google Shape;97;p21"/>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25" name="Google Shape;25;p4"/>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4"/>
          <p:cNvSpPr/>
          <p:nvPr/>
        </p:nvSpPr>
        <p:spPr>
          <a:xfrm rot="5400000">
            <a:off x="-2131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27;p4"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28" name="Google Shape;28;p4"/>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5"/>
          <p:cNvSpPr txBox="1">
            <a:spLocks noGrp="1"/>
          </p:cNvSpPr>
          <p:nvPr>
            <p:ph type="body" idx="1"/>
          </p:nvPr>
        </p:nvSpPr>
        <p:spPr>
          <a:xfrm>
            <a:off x="713225" y="1998725"/>
            <a:ext cx="3560100" cy="1279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43"/>
              </a:buClr>
              <a:buSzPts val="1400"/>
              <a:buFont typeface="Quicksand Medium"/>
              <a:buChar char=""/>
              <a:defRPr sz="1400">
                <a:solidFill>
                  <a:schemeClr val="dk1"/>
                </a:solidFill>
              </a:defRPr>
            </a:lvl1pPr>
            <a:lvl2pPr marL="914400" lvl="1" indent="-317500">
              <a:spcBef>
                <a:spcPts val="0"/>
              </a:spcBef>
              <a:spcAft>
                <a:spcPts val="0"/>
              </a:spcAft>
              <a:buClr>
                <a:srgbClr val="000043"/>
              </a:buClr>
              <a:buSzPts val="1400"/>
              <a:buFont typeface="Quicksand Medium"/>
              <a:buChar char="●"/>
              <a:defRPr sz="1200"/>
            </a:lvl2pPr>
            <a:lvl3pPr marL="1371600" lvl="2" indent="-317500">
              <a:spcBef>
                <a:spcPts val="1600"/>
              </a:spcBef>
              <a:spcAft>
                <a:spcPts val="0"/>
              </a:spcAft>
              <a:buClr>
                <a:srgbClr val="000043"/>
              </a:buClr>
              <a:buSzPts val="1400"/>
              <a:buFont typeface="Quicksand Medium"/>
              <a:buChar char="■"/>
              <a:defRPr sz="1200"/>
            </a:lvl3pPr>
            <a:lvl4pPr marL="1828800" lvl="3" indent="-317500">
              <a:spcBef>
                <a:spcPts val="1600"/>
              </a:spcBef>
              <a:spcAft>
                <a:spcPts val="0"/>
              </a:spcAft>
              <a:buClr>
                <a:srgbClr val="000043"/>
              </a:buClr>
              <a:buSzPts val="1400"/>
              <a:buFont typeface="Quicksand Medium"/>
              <a:buChar char="●"/>
              <a:defRPr sz="1200"/>
            </a:lvl4pPr>
            <a:lvl5pPr marL="2286000" lvl="4" indent="-317500">
              <a:spcBef>
                <a:spcPts val="1600"/>
              </a:spcBef>
              <a:spcAft>
                <a:spcPts val="0"/>
              </a:spcAft>
              <a:buClr>
                <a:srgbClr val="000043"/>
              </a:buClr>
              <a:buSzPts val="1400"/>
              <a:buFont typeface="Quicksand Medium"/>
              <a:buChar char="○"/>
              <a:defRPr sz="1200"/>
            </a:lvl5pPr>
            <a:lvl6pPr marL="2743200" lvl="5" indent="-317500">
              <a:spcBef>
                <a:spcPts val="1600"/>
              </a:spcBef>
              <a:spcAft>
                <a:spcPts val="0"/>
              </a:spcAft>
              <a:buClr>
                <a:srgbClr val="000043"/>
              </a:buClr>
              <a:buSzPts val="1400"/>
              <a:buFont typeface="Quicksand Medium"/>
              <a:buChar char="■"/>
              <a:defRPr sz="1200"/>
            </a:lvl6pPr>
            <a:lvl7pPr marL="3200400" lvl="6" indent="-317500">
              <a:spcBef>
                <a:spcPts val="1600"/>
              </a:spcBef>
              <a:spcAft>
                <a:spcPts val="0"/>
              </a:spcAft>
              <a:buClr>
                <a:srgbClr val="000043"/>
              </a:buClr>
              <a:buSzPts val="1400"/>
              <a:buFont typeface="Quicksand Medium"/>
              <a:buChar char="●"/>
              <a:defRPr sz="1200"/>
            </a:lvl7pPr>
            <a:lvl8pPr marL="3657600" lvl="7" indent="-317500">
              <a:spcBef>
                <a:spcPts val="1600"/>
              </a:spcBef>
              <a:spcAft>
                <a:spcPts val="0"/>
              </a:spcAft>
              <a:buClr>
                <a:srgbClr val="000043"/>
              </a:buClr>
              <a:buSzPts val="1400"/>
              <a:buFont typeface="Quicksand Medium"/>
              <a:buChar char="○"/>
              <a:defRPr sz="1200"/>
            </a:lvl8pPr>
            <a:lvl9pPr marL="4114800" lvl="8" indent="-317500">
              <a:spcBef>
                <a:spcPts val="1600"/>
              </a:spcBef>
              <a:spcAft>
                <a:spcPts val="1600"/>
              </a:spcAft>
              <a:buClr>
                <a:srgbClr val="000043"/>
              </a:buClr>
              <a:buSzPts val="1400"/>
              <a:buFont typeface="Quicksand Medium"/>
              <a:buChar char="■"/>
              <a:defRPr sz="1200"/>
            </a:lvl9pPr>
          </a:lstStyle>
          <a:p>
            <a:endParaRPr/>
          </a:p>
        </p:txBody>
      </p:sp>
      <p:sp>
        <p:nvSpPr>
          <p:cNvPr id="32" name="Google Shape;32;p5"/>
          <p:cNvSpPr txBox="1">
            <a:spLocks noGrp="1"/>
          </p:cNvSpPr>
          <p:nvPr>
            <p:ph type="subTitle" idx="2"/>
          </p:nvPr>
        </p:nvSpPr>
        <p:spPr>
          <a:xfrm>
            <a:off x="713225" y="1164375"/>
            <a:ext cx="3560100" cy="470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None/>
              <a:defRPr b="1">
                <a:solidFill>
                  <a:schemeClr val="accent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33" name="Google Shape;33;p5"/>
          <p:cNvSpPr/>
          <p:nvPr/>
        </p:nvSpPr>
        <p:spPr>
          <a:xfrm rot="5400000">
            <a:off x="-2131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body" idx="3"/>
          </p:nvPr>
        </p:nvSpPr>
        <p:spPr>
          <a:xfrm>
            <a:off x="4773950" y="1998725"/>
            <a:ext cx="3560100" cy="1279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43"/>
              </a:buClr>
              <a:buSzPts val="1400"/>
              <a:buFont typeface="Quicksand Medium"/>
              <a:buChar char=""/>
              <a:defRPr sz="1400">
                <a:solidFill>
                  <a:schemeClr val="dk1"/>
                </a:solidFill>
              </a:defRPr>
            </a:lvl1pPr>
            <a:lvl2pPr marL="914400" lvl="1" indent="-317500">
              <a:spcBef>
                <a:spcPts val="0"/>
              </a:spcBef>
              <a:spcAft>
                <a:spcPts val="0"/>
              </a:spcAft>
              <a:buClr>
                <a:srgbClr val="000043"/>
              </a:buClr>
              <a:buSzPts val="1400"/>
              <a:buFont typeface="Quicksand Medium"/>
              <a:buChar char="●"/>
              <a:defRPr sz="1200"/>
            </a:lvl2pPr>
            <a:lvl3pPr marL="1371600" lvl="2" indent="-317500">
              <a:spcBef>
                <a:spcPts val="1600"/>
              </a:spcBef>
              <a:spcAft>
                <a:spcPts val="0"/>
              </a:spcAft>
              <a:buClr>
                <a:srgbClr val="000043"/>
              </a:buClr>
              <a:buSzPts val="1400"/>
              <a:buFont typeface="Quicksand Medium"/>
              <a:buChar char="■"/>
              <a:defRPr sz="1200"/>
            </a:lvl3pPr>
            <a:lvl4pPr marL="1828800" lvl="3" indent="-317500">
              <a:spcBef>
                <a:spcPts val="1600"/>
              </a:spcBef>
              <a:spcAft>
                <a:spcPts val="0"/>
              </a:spcAft>
              <a:buClr>
                <a:srgbClr val="000043"/>
              </a:buClr>
              <a:buSzPts val="1400"/>
              <a:buFont typeface="Quicksand Medium"/>
              <a:buChar char="●"/>
              <a:defRPr sz="1200"/>
            </a:lvl4pPr>
            <a:lvl5pPr marL="2286000" lvl="4" indent="-317500">
              <a:spcBef>
                <a:spcPts val="1600"/>
              </a:spcBef>
              <a:spcAft>
                <a:spcPts val="0"/>
              </a:spcAft>
              <a:buClr>
                <a:srgbClr val="000043"/>
              </a:buClr>
              <a:buSzPts val="1400"/>
              <a:buFont typeface="Quicksand Medium"/>
              <a:buChar char="○"/>
              <a:defRPr sz="1200"/>
            </a:lvl5pPr>
            <a:lvl6pPr marL="2743200" lvl="5" indent="-317500">
              <a:spcBef>
                <a:spcPts val="1600"/>
              </a:spcBef>
              <a:spcAft>
                <a:spcPts val="0"/>
              </a:spcAft>
              <a:buClr>
                <a:srgbClr val="000043"/>
              </a:buClr>
              <a:buSzPts val="1400"/>
              <a:buFont typeface="Quicksand Medium"/>
              <a:buChar char="■"/>
              <a:defRPr sz="1200"/>
            </a:lvl6pPr>
            <a:lvl7pPr marL="3200400" lvl="6" indent="-317500">
              <a:spcBef>
                <a:spcPts val="1600"/>
              </a:spcBef>
              <a:spcAft>
                <a:spcPts val="0"/>
              </a:spcAft>
              <a:buClr>
                <a:srgbClr val="000043"/>
              </a:buClr>
              <a:buSzPts val="1400"/>
              <a:buFont typeface="Quicksand Medium"/>
              <a:buChar char="●"/>
              <a:defRPr sz="1200"/>
            </a:lvl7pPr>
            <a:lvl8pPr marL="3657600" lvl="7" indent="-317500">
              <a:spcBef>
                <a:spcPts val="1600"/>
              </a:spcBef>
              <a:spcAft>
                <a:spcPts val="0"/>
              </a:spcAft>
              <a:buClr>
                <a:srgbClr val="000043"/>
              </a:buClr>
              <a:buSzPts val="1400"/>
              <a:buFont typeface="Quicksand Medium"/>
              <a:buChar char="○"/>
              <a:defRPr sz="1200"/>
            </a:lvl8pPr>
            <a:lvl9pPr marL="4114800" lvl="8" indent="-317500">
              <a:spcBef>
                <a:spcPts val="1600"/>
              </a:spcBef>
              <a:spcAft>
                <a:spcPts val="1600"/>
              </a:spcAft>
              <a:buClr>
                <a:srgbClr val="000043"/>
              </a:buClr>
              <a:buSzPts val="1400"/>
              <a:buFont typeface="Quicksand Medium"/>
              <a:buChar char="■"/>
              <a:defRPr sz="1200"/>
            </a:lvl9pPr>
          </a:lstStyle>
          <a:p>
            <a:endParaRPr/>
          </a:p>
        </p:txBody>
      </p:sp>
      <p:sp>
        <p:nvSpPr>
          <p:cNvPr id="35" name="Google Shape;35;p5"/>
          <p:cNvSpPr txBox="1">
            <a:spLocks noGrp="1"/>
          </p:cNvSpPr>
          <p:nvPr>
            <p:ph type="subTitle" idx="4"/>
          </p:nvPr>
        </p:nvSpPr>
        <p:spPr>
          <a:xfrm>
            <a:off x="4773950" y="1164375"/>
            <a:ext cx="3560100" cy="470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None/>
              <a:defRPr b="1">
                <a:solidFill>
                  <a:schemeClr val="accent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pic>
        <p:nvPicPr>
          <p:cNvPr id="36" name="Google Shape;36;p5"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37" name="Google Shape;37;p5"/>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6"/>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Google Shape;41;p6" title="FAST 2026 Blue.png"/>
          <p:cNvPicPr preferRelativeResize="0"/>
          <p:nvPr/>
        </p:nvPicPr>
        <p:blipFill>
          <a:blip r:embed="rId2">
            <a:alphaModFix amt="15000"/>
          </a:blip>
          <a:stretch>
            <a:fillRect/>
          </a:stretch>
        </p:blipFill>
        <p:spPr>
          <a:xfrm>
            <a:off x="8500175" y="4163260"/>
            <a:ext cx="643825" cy="643825"/>
          </a:xfrm>
          <a:prstGeom prst="rect">
            <a:avLst/>
          </a:prstGeom>
          <a:noFill/>
          <a:ln>
            <a:noFill/>
          </a:ln>
        </p:spPr>
      </p:pic>
      <p:sp>
        <p:nvSpPr>
          <p:cNvPr id="42" name="Google Shape;42;p6"/>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CUSTOM_13">
    <p:spTree>
      <p:nvGrpSpPr>
        <p:cNvPr id="1" name="Shape 43"/>
        <p:cNvGrpSpPr/>
        <p:nvPr/>
      </p:nvGrpSpPr>
      <p:grpSpPr>
        <a:xfrm>
          <a:off x="0" y="0"/>
          <a:ext cx="0" cy="0"/>
          <a:chOff x="0" y="0"/>
          <a:chExt cx="0" cy="0"/>
        </a:xfrm>
      </p:grpSpPr>
      <p:sp>
        <p:nvSpPr>
          <p:cNvPr id="44" name="Google Shape;44;p7"/>
          <p:cNvSpPr txBox="1">
            <a:spLocks noGrp="1"/>
          </p:cNvSpPr>
          <p:nvPr>
            <p:ph type="subTitle" idx="1"/>
          </p:nvPr>
        </p:nvSpPr>
        <p:spPr>
          <a:xfrm>
            <a:off x="1454225" y="3064975"/>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45" name="Google Shape;45;p7"/>
          <p:cNvSpPr txBox="1">
            <a:spLocks noGrp="1"/>
          </p:cNvSpPr>
          <p:nvPr>
            <p:ph type="subTitle" idx="2"/>
          </p:nvPr>
        </p:nvSpPr>
        <p:spPr>
          <a:xfrm>
            <a:off x="5427875" y="3064975"/>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46" name="Google Shape;46;p7"/>
          <p:cNvSpPr/>
          <p:nvPr/>
        </p:nvSpPr>
        <p:spPr>
          <a:xfrm rot="5400000">
            <a:off x="-2131350" y="2131350"/>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7"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Speaker">
  <p:cSld name="CUSTOM_13_1">
    <p:spTree>
      <p:nvGrpSpPr>
        <p:cNvPr id="1" name="Shape 48"/>
        <p:cNvGrpSpPr/>
        <p:nvPr/>
      </p:nvGrpSpPr>
      <p:grpSpPr>
        <a:xfrm>
          <a:off x="0" y="0"/>
          <a:ext cx="0" cy="0"/>
          <a:chOff x="0" y="0"/>
          <a:chExt cx="0" cy="0"/>
        </a:xfrm>
      </p:grpSpPr>
      <p:sp>
        <p:nvSpPr>
          <p:cNvPr id="49" name="Google Shape;49;p8"/>
          <p:cNvSpPr txBox="1">
            <a:spLocks noGrp="1"/>
          </p:cNvSpPr>
          <p:nvPr>
            <p:ph type="subTitle" idx="1"/>
          </p:nvPr>
        </p:nvSpPr>
        <p:spPr>
          <a:xfrm>
            <a:off x="3441150" y="3057200"/>
            <a:ext cx="2261700" cy="408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b="1">
                <a:solidFill>
                  <a:schemeClr val="accent1"/>
                </a:solidFill>
              </a:defRPr>
            </a:lvl1pPr>
            <a:lvl2pPr lvl="1" algn="ctr">
              <a:spcBef>
                <a:spcPts val="1600"/>
              </a:spcBef>
              <a:spcAft>
                <a:spcPts val="0"/>
              </a:spcAft>
              <a:buNone/>
              <a:defRPr b="1">
                <a:solidFill>
                  <a:schemeClr val="accent1"/>
                </a:solidFill>
              </a:defRPr>
            </a:lvl2pPr>
            <a:lvl3pPr lvl="2" algn="ctr">
              <a:spcBef>
                <a:spcPts val="1600"/>
              </a:spcBef>
              <a:spcAft>
                <a:spcPts val="0"/>
              </a:spcAft>
              <a:buNone/>
              <a:defRPr b="1">
                <a:solidFill>
                  <a:schemeClr val="accent1"/>
                </a:solidFill>
              </a:defRPr>
            </a:lvl3pPr>
            <a:lvl4pPr lvl="3" algn="ctr">
              <a:spcBef>
                <a:spcPts val="1600"/>
              </a:spcBef>
              <a:spcAft>
                <a:spcPts val="0"/>
              </a:spcAft>
              <a:buNone/>
              <a:defRPr b="1">
                <a:solidFill>
                  <a:schemeClr val="accent1"/>
                </a:solidFill>
              </a:defRPr>
            </a:lvl4pPr>
            <a:lvl5pPr lvl="4" algn="ctr">
              <a:spcBef>
                <a:spcPts val="1600"/>
              </a:spcBef>
              <a:spcAft>
                <a:spcPts val="0"/>
              </a:spcAft>
              <a:buNone/>
              <a:defRPr b="1">
                <a:solidFill>
                  <a:schemeClr val="accent1"/>
                </a:solidFill>
              </a:defRPr>
            </a:lvl5pPr>
            <a:lvl6pPr lvl="5" algn="ctr">
              <a:spcBef>
                <a:spcPts val="1600"/>
              </a:spcBef>
              <a:spcAft>
                <a:spcPts val="0"/>
              </a:spcAft>
              <a:buNone/>
              <a:defRPr b="1">
                <a:solidFill>
                  <a:schemeClr val="accent1"/>
                </a:solidFill>
              </a:defRPr>
            </a:lvl6pPr>
            <a:lvl7pPr lvl="6" algn="ctr">
              <a:spcBef>
                <a:spcPts val="1600"/>
              </a:spcBef>
              <a:spcAft>
                <a:spcPts val="0"/>
              </a:spcAft>
              <a:buNone/>
              <a:defRPr b="1">
                <a:solidFill>
                  <a:schemeClr val="accent1"/>
                </a:solidFill>
              </a:defRPr>
            </a:lvl7pPr>
            <a:lvl8pPr lvl="7" algn="ctr">
              <a:spcBef>
                <a:spcPts val="1600"/>
              </a:spcBef>
              <a:spcAft>
                <a:spcPts val="0"/>
              </a:spcAft>
              <a:buNone/>
              <a:defRPr b="1">
                <a:solidFill>
                  <a:schemeClr val="accent1"/>
                </a:solidFill>
              </a:defRPr>
            </a:lvl8pPr>
            <a:lvl9pPr lvl="8" algn="ctr">
              <a:spcBef>
                <a:spcPts val="1600"/>
              </a:spcBef>
              <a:spcAft>
                <a:spcPts val="1600"/>
              </a:spcAft>
              <a:buNone/>
              <a:defRPr b="1">
                <a:solidFill>
                  <a:schemeClr val="accent1"/>
                </a:solidFill>
              </a:defRPr>
            </a:lvl9pPr>
          </a:lstStyle>
          <a:p>
            <a:endParaRPr/>
          </a:p>
        </p:txBody>
      </p:sp>
      <p:sp>
        <p:nvSpPr>
          <p:cNvPr id="50" name="Google Shape;50;p8"/>
          <p:cNvSpPr/>
          <p:nvPr/>
        </p:nvSpPr>
        <p:spPr>
          <a:xfrm rot="5400000">
            <a:off x="-2131350" y="2131350"/>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8"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2">
  <p:cSld name="CUSTOM_10">
    <p:spTree>
      <p:nvGrpSpPr>
        <p:cNvPr id="1" name="Shape 52"/>
        <p:cNvGrpSpPr/>
        <p:nvPr/>
      </p:nvGrpSpPr>
      <p:grpSpPr>
        <a:xfrm>
          <a:off x="0" y="0"/>
          <a:ext cx="0" cy="0"/>
          <a:chOff x="0" y="0"/>
          <a:chExt cx="0" cy="0"/>
        </a:xfrm>
      </p:grpSpPr>
      <p:sp>
        <p:nvSpPr>
          <p:cNvPr id="53" name="Google Shape;53;p9"/>
          <p:cNvSpPr/>
          <p:nvPr/>
        </p:nvSpPr>
        <p:spPr>
          <a:xfrm rot="10800000" flipH="1">
            <a:off x="0" y="0"/>
            <a:ext cx="8469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p:nvPr/>
        </p:nvSpPr>
        <p:spPr>
          <a:xfrm rot="10800000" flipH="1">
            <a:off x="0" y="2571750"/>
            <a:ext cx="8463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txBox="1">
            <a:spLocks noGrp="1"/>
          </p:cNvSpPr>
          <p:nvPr>
            <p:ph type="body" idx="1"/>
          </p:nvPr>
        </p:nvSpPr>
        <p:spPr>
          <a:xfrm>
            <a:off x="2975775" y="1222323"/>
            <a:ext cx="5485500" cy="3726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56" name="Google Shape;56;p9"/>
          <p:cNvSpPr txBox="1">
            <a:spLocks noGrp="1"/>
          </p:cNvSpPr>
          <p:nvPr>
            <p:ph type="title"/>
          </p:nvPr>
        </p:nvSpPr>
        <p:spPr>
          <a:xfrm>
            <a:off x="2975775" y="384050"/>
            <a:ext cx="5485500" cy="624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57" name="Google Shape;57;p9"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58" name="Google Shape;58;p9"/>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713225" y="445025"/>
            <a:ext cx="3858900" cy="1338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800"/>
              <a:buNone/>
              <a:defRPr sz="72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61" name="Google Shape;61;p10"/>
          <p:cNvSpPr/>
          <p:nvPr/>
        </p:nvSpPr>
        <p:spPr>
          <a:xfrm>
            <a:off x="6711600" y="257160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0"/>
          <p:cNvSpPr/>
          <p:nvPr/>
        </p:nvSpPr>
        <p:spPr>
          <a:xfrm>
            <a:off x="7927800" y="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hyperlink" Target="http://go.gov"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17.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22"/>
          <p:cNvSpPr txBox="1">
            <a:spLocks noGrp="1"/>
          </p:cNvSpPr>
          <p:nvPr>
            <p:ph type="ctrTitle"/>
          </p:nvPr>
        </p:nvSpPr>
        <p:spPr>
          <a:xfrm>
            <a:off x="439531" y="1172225"/>
            <a:ext cx="60171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Arial"/>
                <a:ea typeface="Arial"/>
                <a:cs typeface="Arial"/>
                <a:sym typeface="Arial"/>
              </a:rPr>
              <a:t>Procurement Consolidation </a:t>
            </a:r>
            <a:endParaRPr dirty="0">
              <a:solidFill>
                <a:schemeClr val="accent1"/>
              </a:solidFill>
              <a:latin typeface="Arial"/>
              <a:ea typeface="Arial"/>
              <a:cs typeface="Arial"/>
              <a:sym typeface="Arial"/>
            </a:endParaRPr>
          </a:p>
        </p:txBody>
      </p:sp>
      <p:sp>
        <p:nvSpPr>
          <p:cNvPr id="103" name="Google Shape;103;p22"/>
          <p:cNvSpPr txBox="1">
            <a:spLocks noGrp="1"/>
          </p:cNvSpPr>
          <p:nvPr>
            <p:ph type="subTitle" idx="1"/>
          </p:nvPr>
        </p:nvSpPr>
        <p:spPr>
          <a:xfrm>
            <a:off x="439525" y="3261775"/>
            <a:ext cx="6017100" cy="55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Customer Education Service Center| June 16, 2026</a:t>
            </a:r>
            <a:endParaRPr>
              <a:latin typeface="Arial"/>
              <a:ea typeface="Arial"/>
              <a:cs typeface="Arial"/>
              <a:sym typeface="Arial"/>
            </a:endParaRPr>
          </a:p>
          <a:p>
            <a:pPr marL="0" lvl="0" indent="0" algn="l" rtl="0">
              <a:spcBef>
                <a:spcPts val="0"/>
              </a:spcBef>
              <a:spcAft>
                <a:spcPts val="0"/>
              </a:spcAft>
              <a:buNone/>
            </a:pPr>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Merriweather"/>
                <a:ea typeface="Merriweather"/>
                <a:cs typeface="Merriweather"/>
                <a:sym typeface="Merriweather"/>
              </a:rPr>
              <a:t>Workstream 2 (Continued)</a:t>
            </a:r>
            <a:endParaRPr sz="1800" b="1" dirty="0">
              <a:latin typeface="Merriweather"/>
              <a:ea typeface="Merriweather"/>
              <a:cs typeface="Merriweather"/>
              <a:sym typeface="Merriweather"/>
            </a:endParaRPr>
          </a:p>
        </p:txBody>
      </p:sp>
      <p:sp>
        <p:nvSpPr>
          <p:cNvPr id="228" name="Google Shape;228;p31"/>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Merriweather"/>
              <a:buChar char="●"/>
            </a:pPr>
            <a:r>
              <a:rPr lang="en" sz="1600">
                <a:solidFill>
                  <a:schemeClr val="dk1"/>
                </a:solidFill>
                <a:latin typeface="Merriweather"/>
                <a:ea typeface="Merriweather"/>
                <a:cs typeface="Merriweather"/>
                <a:sym typeface="Merriweather"/>
              </a:rPr>
              <a:t>Unlike workstream 1, solutions available on “opt-in” basis. </a:t>
            </a:r>
            <a:endParaRPr sz="1600">
              <a:solidFill>
                <a:schemeClr val="dk1"/>
              </a:solidFill>
              <a:latin typeface="Merriweather"/>
              <a:ea typeface="Merriweather"/>
              <a:cs typeface="Merriweather"/>
              <a:sym typeface="Merriweather"/>
            </a:endParaRPr>
          </a:p>
          <a:p>
            <a:pPr marL="914400" lvl="1" indent="-342900" algn="l" rtl="0">
              <a:lnSpc>
                <a:spcPct val="115000"/>
              </a:lnSpc>
              <a:spcBef>
                <a:spcPts val="1000"/>
              </a:spcBef>
              <a:spcAft>
                <a:spcPts val="0"/>
              </a:spcAft>
              <a:buClr>
                <a:schemeClr val="dk1"/>
              </a:buClr>
              <a:buSzPts val="1800"/>
              <a:buFont typeface="Merriweather"/>
              <a:buChar char="○"/>
            </a:pPr>
            <a:r>
              <a:rPr lang="en" sz="1600">
                <a:solidFill>
                  <a:schemeClr val="dk1"/>
                </a:solidFill>
                <a:latin typeface="Merriweather"/>
                <a:ea typeface="Merriweather"/>
                <a:cs typeface="Merriweather"/>
                <a:sym typeface="Merriweather"/>
              </a:rPr>
              <a:t>Provide assisted acquisition as customer agencies ask for assistance. </a:t>
            </a:r>
            <a:endParaRPr sz="1600">
              <a:solidFill>
                <a:schemeClr val="dk1"/>
              </a:solidFill>
              <a:latin typeface="Merriweather"/>
              <a:ea typeface="Merriweather"/>
              <a:cs typeface="Merriweather"/>
              <a:sym typeface="Merriweather"/>
            </a:endParaRPr>
          </a:p>
          <a:p>
            <a:pPr marL="457200" lvl="0" indent="-342900" algn="l" rtl="0">
              <a:lnSpc>
                <a:spcPct val="115000"/>
              </a:lnSpc>
              <a:spcBef>
                <a:spcPts val="1000"/>
              </a:spcBef>
              <a:spcAft>
                <a:spcPts val="0"/>
              </a:spcAft>
              <a:buClr>
                <a:schemeClr val="dk1"/>
              </a:buClr>
              <a:buSzPts val="1800"/>
              <a:buFont typeface="Merriweather"/>
              <a:buChar char="●"/>
            </a:pPr>
            <a:r>
              <a:rPr lang="en" sz="1600">
                <a:solidFill>
                  <a:schemeClr val="dk1"/>
                </a:solidFill>
                <a:latin typeface="Merriweather"/>
                <a:ea typeface="Merriweather"/>
                <a:cs typeface="Merriweather"/>
                <a:sym typeface="Merriweather"/>
              </a:rPr>
              <a:t>To ensure transition success, we want to understand:</a:t>
            </a:r>
            <a:endParaRPr sz="1600">
              <a:solidFill>
                <a:schemeClr val="dk1"/>
              </a:solidFill>
              <a:latin typeface="Merriweather"/>
              <a:ea typeface="Merriweather"/>
              <a:cs typeface="Merriweather"/>
              <a:sym typeface="Merriweather"/>
            </a:endParaRPr>
          </a:p>
          <a:p>
            <a:pPr marL="914400" lvl="1" indent="-342900" algn="l" rtl="0">
              <a:lnSpc>
                <a:spcPct val="115000"/>
              </a:lnSpc>
              <a:spcBef>
                <a:spcPts val="1000"/>
              </a:spcBef>
              <a:spcAft>
                <a:spcPts val="0"/>
              </a:spcAft>
              <a:buClr>
                <a:schemeClr val="dk1"/>
              </a:buClr>
              <a:buSzPts val="1800"/>
              <a:buFont typeface="Merriweather"/>
              <a:buChar char="○"/>
            </a:pPr>
            <a:r>
              <a:rPr lang="en" sz="1600">
                <a:solidFill>
                  <a:schemeClr val="dk1"/>
                </a:solidFill>
                <a:latin typeface="Merriweather"/>
                <a:ea typeface="Merriweather"/>
                <a:cs typeface="Merriweather"/>
                <a:sym typeface="Merriweather"/>
              </a:rPr>
              <a:t>Overall federal marketplace, </a:t>
            </a:r>
            <a:endParaRPr sz="1600">
              <a:solidFill>
                <a:schemeClr val="dk1"/>
              </a:solidFill>
              <a:latin typeface="Merriweather"/>
              <a:ea typeface="Merriweather"/>
              <a:cs typeface="Merriweather"/>
              <a:sym typeface="Merriweather"/>
            </a:endParaRPr>
          </a:p>
          <a:p>
            <a:pPr marL="914400" lvl="1" indent="-342900" algn="l" rtl="0">
              <a:lnSpc>
                <a:spcPct val="115000"/>
              </a:lnSpc>
              <a:spcBef>
                <a:spcPts val="1000"/>
              </a:spcBef>
              <a:spcAft>
                <a:spcPts val="0"/>
              </a:spcAft>
              <a:buClr>
                <a:schemeClr val="dk1"/>
              </a:buClr>
              <a:buSzPts val="1800"/>
              <a:buFont typeface="Merriweather"/>
              <a:buChar char="○"/>
            </a:pPr>
            <a:r>
              <a:rPr lang="en" sz="1600">
                <a:solidFill>
                  <a:schemeClr val="dk1"/>
                </a:solidFill>
                <a:latin typeface="Merriweather"/>
                <a:ea typeface="Merriweather"/>
                <a:cs typeface="Merriweather"/>
                <a:sym typeface="Merriweather"/>
              </a:rPr>
              <a:t>Contracts that agencies currently have,</a:t>
            </a:r>
            <a:endParaRPr sz="1600">
              <a:solidFill>
                <a:schemeClr val="dk1"/>
              </a:solidFill>
              <a:latin typeface="Merriweather"/>
              <a:ea typeface="Merriweather"/>
              <a:cs typeface="Merriweather"/>
              <a:sym typeface="Merriweather"/>
            </a:endParaRPr>
          </a:p>
          <a:p>
            <a:pPr marL="914400" lvl="1" indent="-342900" algn="l" rtl="0">
              <a:lnSpc>
                <a:spcPct val="115000"/>
              </a:lnSpc>
              <a:spcBef>
                <a:spcPts val="1000"/>
              </a:spcBef>
              <a:spcAft>
                <a:spcPts val="0"/>
              </a:spcAft>
              <a:buClr>
                <a:schemeClr val="dk1"/>
              </a:buClr>
              <a:buSzPts val="1800"/>
              <a:buFont typeface="Merriweather"/>
              <a:buChar char="○"/>
            </a:pPr>
            <a:r>
              <a:rPr lang="en" sz="1600">
                <a:solidFill>
                  <a:schemeClr val="dk1"/>
                </a:solidFill>
                <a:latin typeface="Merriweather"/>
                <a:ea typeface="Merriweather"/>
                <a:cs typeface="Merriweather"/>
                <a:sym typeface="Merriweather"/>
              </a:rPr>
              <a:t>When these contracts come up for renewal, so we can work with agencies to understand a transition solution.</a:t>
            </a:r>
            <a:endParaRPr sz="1600">
              <a:solidFill>
                <a:schemeClr val="dk1"/>
              </a:solidFill>
              <a:latin typeface="Merriweather"/>
              <a:ea typeface="Merriweather"/>
              <a:cs typeface="Merriweather"/>
              <a:sym typeface="Merriweather"/>
            </a:endParaRPr>
          </a:p>
          <a:p>
            <a:pPr marL="457200" lvl="0" indent="-342900" algn="l" rtl="0">
              <a:lnSpc>
                <a:spcPct val="115000"/>
              </a:lnSpc>
              <a:spcBef>
                <a:spcPts val="1000"/>
              </a:spcBef>
              <a:spcAft>
                <a:spcPts val="500"/>
              </a:spcAft>
              <a:buClr>
                <a:schemeClr val="dk1"/>
              </a:buClr>
              <a:buSzPts val="1800"/>
              <a:buFont typeface="Merriweather"/>
              <a:buChar char="●"/>
            </a:pPr>
            <a:r>
              <a:rPr lang="en" sz="1600">
                <a:solidFill>
                  <a:schemeClr val="dk1"/>
                </a:solidFill>
                <a:latin typeface="Merriweather"/>
                <a:ea typeface="Merriweather"/>
                <a:cs typeface="Merriweather"/>
                <a:sym typeface="Merriweather"/>
              </a:rPr>
              <a:t>We want to look at data and identify where to best support agencies requesting assistance.</a:t>
            </a:r>
            <a:endParaRPr sz="1600">
              <a:solidFill>
                <a:schemeClr val="dk1"/>
              </a:solidFill>
              <a:latin typeface="Merriweather"/>
              <a:ea typeface="Merriweather"/>
              <a:cs typeface="Merriweather"/>
              <a:sym typeface="Merriweather"/>
            </a:endParaRPr>
          </a:p>
        </p:txBody>
      </p:sp>
      <p:cxnSp>
        <p:nvCxnSpPr>
          <p:cNvPr id="229" name="Google Shape;229;p31">
            <a:extLst>
              <a:ext uri="{C183D7F6-B498-43B3-948B-1728B52AA6E4}">
                <adec:decorative xmlns:adec="http://schemas.microsoft.com/office/drawing/2017/decorative" val="1"/>
              </a:ext>
            </a:extLst>
          </p:cNvPr>
          <p:cNvCxnSpPr/>
          <p:nvPr/>
        </p:nvCxnSpPr>
        <p:spPr>
          <a:xfrm>
            <a:off x="305390" y="1076925"/>
            <a:ext cx="5497200" cy="0"/>
          </a:xfrm>
          <a:prstGeom prst="straightConnector1">
            <a:avLst/>
          </a:prstGeom>
          <a:noFill/>
          <a:ln w="9525" cap="flat" cmpd="sng">
            <a:solidFill>
              <a:schemeClr val="dk2"/>
            </a:solidFill>
            <a:prstDash val="solid"/>
            <a:round/>
            <a:headEnd type="none" w="med" len="med"/>
            <a:tailEnd type="none" w="med" len="med"/>
          </a:ln>
        </p:spPr>
      </p:cxn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33"/>
        <p:cNvGrpSpPr/>
        <p:nvPr/>
      </p:nvGrpSpPr>
      <p:grpSpPr>
        <a:xfrm>
          <a:off x="0" y="0"/>
          <a:ext cx="0" cy="0"/>
          <a:chOff x="0" y="0"/>
          <a:chExt cx="0" cy="0"/>
        </a:xfrm>
      </p:grpSpPr>
      <p:sp>
        <p:nvSpPr>
          <p:cNvPr id="234" name="Google Shape;234;p32" descr="This image is a header with the text &quot;Procurement Consolidation: Industry Impacts&quot;"/>
          <p:cNvSpPr/>
          <p:nvPr/>
        </p:nvSpPr>
        <p:spPr>
          <a:xfrm>
            <a:off x="0" y="0"/>
            <a:ext cx="9144000" cy="762000"/>
          </a:xfrm>
          <a:prstGeom prst="rect">
            <a:avLst/>
          </a:prstGeom>
          <a:solidFill>
            <a:srgbClr val="FFFFFF"/>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37" name="Google Shape;237;p32"/>
          <p:cNvSpPr txBox="1">
            <a:spLocks noGrp="1"/>
          </p:cNvSpPr>
          <p:nvPr>
            <p:ph type="title"/>
          </p:nvPr>
        </p:nvSpPr>
        <p:spPr>
          <a:xfrm>
            <a:off x="713225" y="95250"/>
            <a:ext cx="7717500" cy="572700"/>
          </a:xfrm>
          <a:prstGeom prst="rect">
            <a:avLst/>
          </a:prstGeom>
          <a:solidFill>
            <a:srgbClr val="000000">
              <a:alpha val="0"/>
            </a:srgbClr>
          </a:solidFill>
          <a:ln>
            <a:noFill/>
          </a:ln>
        </p:spPr>
        <p:txBody>
          <a:bodyPr spcFirstLastPara="1" wrap="square" lIns="95250" tIns="95250" rIns="95250" bIns="95250" anchor="ctr" anchorCtr="0">
            <a:noAutofit/>
          </a:bodyPr>
          <a:lstStyle/>
          <a:p>
            <a:pPr marL="0" lvl="0" indent="0" algn="l" rtl="0">
              <a:spcBef>
                <a:spcPts val="0"/>
              </a:spcBef>
              <a:spcAft>
                <a:spcPts val="0"/>
              </a:spcAft>
              <a:buNone/>
            </a:pPr>
            <a:r>
              <a:rPr lang="en" sz="2170" dirty="0">
                <a:solidFill>
                  <a:srgbClr val="690B0B"/>
                </a:solidFill>
                <a:latin typeface="Montserrat"/>
                <a:ea typeface="Montserrat"/>
                <a:cs typeface="Montserrat"/>
                <a:sym typeface="Montserrat"/>
              </a:rPr>
              <a:t>Procurement Consolidation: Industry Impacts</a:t>
            </a:r>
            <a:endParaRPr dirty="0"/>
          </a:p>
        </p:txBody>
      </p:sp>
      <p:cxnSp>
        <p:nvCxnSpPr>
          <p:cNvPr id="235" name="Google Shape;235;p32">
            <a:extLst>
              <a:ext uri="{C183D7F6-B498-43B3-948B-1728B52AA6E4}">
                <adec:decorative xmlns:adec="http://schemas.microsoft.com/office/drawing/2017/decorative" val="1"/>
              </a:ext>
            </a:extLst>
          </p:cNvPr>
          <p:cNvCxnSpPr/>
          <p:nvPr/>
        </p:nvCxnSpPr>
        <p:spPr>
          <a:xfrm>
            <a:off x="713222" y="762000"/>
            <a:ext cx="7717500" cy="0"/>
          </a:xfrm>
          <a:prstGeom prst="straightConnector1">
            <a:avLst/>
          </a:prstGeom>
          <a:solidFill>
            <a:srgbClr val="FFFFFF"/>
          </a:solidFill>
          <a:ln w="19050" cap="flat" cmpd="sng">
            <a:solidFill>
              <a:srgbClr val="C20E0E"/>
            </a:solidFill>
            <a:prstDash val="solid"/>
            <a:round/>
            <a:headEnd type="none" w="sm" len="sm"/>
            <a:tailEnd type="none" w="sm" len="sm"/>
          </a:ln>
        </p:spPr>
      </p:cxnSp>
      <p:grpSp>
        <p:nvGrpSpPr>
          <p:cNvPr id="238" name="Google Shape;238;p32" descr="This image highlights two key aspects: operational efficiencies and market strategy impact, each of which includes multiple bullet points.&#10;"/>
          <p:cNvGrpSpPr/>
          <p:nvPr/>
        </p:nvGrpSpPr>
        <p:grpSpPr>
          <a:xfrm>
            <a:off x="704850" y="1047750"/>
            <a:ext cx="7724700" cy="3524400"/>
            <a:chOff x="704850" y="1047750"/>
            <a:chExt cx="7724700" cy="3524400"/>
          </a:xfrm>
        </p:grpSpPr>
        <p:grpSp>
          <p:nvGrpSpPr>
            <p:cNvPr id="239" name="Google Shape;239;p32"/>
            <p:cNvGrpSpPr/>
            <p:nvPr/>
          </p:nvGrpSpPr>
          <p:grpSpPr>
            <a:xfrm>
              <a:off x="704850" y="1047750"/>
              <a:ext cx="3762300" cy="3524400"/>
              <a:chOff x="704850" y="1047750"/>
              <a:chExt cx="3762300" cy="3524400"/>
            </a:xfrm>
          </p:grpSpPr>
          <p:sp>
            <p:nvSpPr>
              <p:cNvPr id="240" name="Google Shape;240;p32"/>
              <p:cNvSpPr/>
              <p:nvPr/>
            </p:nvSpPr>
            <p:spPr>
              <a:xfrm>
                <a:off x="704850" y="1047750"/>
                <a:ext cx="3762300" cy="3524400"/>
              </a:xfrm>
              <a:prstGeom prst="roundRect">
                <a:avLst>
                  <a:gd name="adj" fmla="val 2162"/>
                </a:avLst>
              </a:prstGeom>
              <a:solidFill>
                <a:srgbClr val="FFFFFF"/>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41" name="Google Shape;241;p32"/>
              <p:cNvSpPr/>
              <p:nvPr/>
            </p:nvSpPr>
            <p:spPr>
              <a:xfrm>
                <a:off x="704850" y="1047750"/>
                <a:ext cx="3762300" cy="381000"/>
              </a:xfrm>
              <a:prstGeom prst="roundRect">
                <a:avLst>
                  <a:gd name="adj" fmla="val 20000"/>
                </a:avLst>
              </a:prstGeom>
              <a:solidFill>
                <a:srgbClr val="690B0B"/>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42" name="Google Shape;242;p32"/>
              <p:cNvSpPr/>
              <p:nvPr/>
            </p:nvSpPr>
            <p:spPr>
              <a:xfrm>
                <a:off x="704850" y="1238250"/>
                <a:ext cx="3762300" cy="190500"/>
              </a:xfrm>
              <a:prstGeom prst="rect">
                <a:avLst/>
              </a:prstGeom>
              <a:solidFill>
                <a:srgbClr val="690B0B"/>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43" name="Google Shape;243;p32"/>
              <p:cNvSpPr txBox="1"/>
              <p:nvPr/>
            </p:nvSpPr>
            <p:spPr>
              <a:xfrm>
                <a:off x="704850" y="1047750"/>
                <a:ext cx="3762300" cy="38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400" b="1">
                    <a:solidFill>
                      <a:srgbClr val="FFFFFF"/>
                    </a:solidFill>
                    <a:latin typeface="Montserrat"/>
                    <a:ea typeface="Montserrat"/>
                    <a:cs typeface="Montserrat"/>
                    <a:sym typeface="Montserrat"/>
                  </a:rPr>
                  <a:t>Operational Efficiencies</a:t>
                </a:r>
                <a:endParaRPr sz="1400" b="1">
                  <a:solidFill>
                    <a:srgbClr val="FFFFFF"/>
                  </a:solidFill>
                  <a:latin typeface="Montserrat"/>
                  <a:ea typeface="Montserrat"/>
                  <a:cs typeface="Montserrat"/>
                  <a:sym typeface="Montserrat"/>
                </a:endParaRPr>
              </a:p>
            </p:txBody>
          </p:sp>
          <p:sp>
            <p:nvSpPr>
              <p:cNvPr id="244" name="Google Shape;244;p32"/>
              <p:cNvSpPr txBox="1"/>
              <p:nvPr/>
            </p:nvSpPr>
            <p:spPr>
              <a:xfrm>
                <a:off x="800100" y="1524000"/>
                <a:ext cx="3571800" cy="2952900"/>
              </a:xfrm>
              <a:prstGeom prst="rect">
                <a:avLst/>
              </a:prstGeom>
              <a:noFill/>
              <a:ln>
                <a:noFill/>
              </a:ln>
            </p:spPr>
            <p:txBody>
              <a:bodyPr spcFirstLastPara="1" wrap="square" lIns="47625" tIns="47625" rIns="47625" bIns="47625" anchor="t" anchorCtr="0">
                <a:noAutofit/>
              </a:bodyPr>
              <a:lstStyle/>
              <a:p>
                <a:pPr marL="457200" lvl="0" indent="-295275" algn="l" rtl="0">
                  <a:spcBef>
                    <a:spcPts val="0"/>
                  </a:spcBef>
                  <a:spcAft>
                    <a:spcPts val="0"/>
                  </a:spcAft>
                  <a:buClr>
                    <a:srgbClr val="333333"/>
                  </a:buClr>
                  <a:buSzPts val="1050"/>
                  <a:buFont typeface="Arial"/>
                  <a:buChar char="●"/>
                </a:pPr>
                <a:r>
                  <a:rPr lang="en" sz="1050" b="1">
                    <a:solidFill>
                      <a:srgbClr val="333333"/>
                    </a:solidFill>
                    <a:latin typeface="Arial"/>
                    <a:ea typeface="Arial"/>
                    <a:cs typeface="Arial"/>
                    <a:sym typeface="Arial"/>
                  </a:rPr>
                  <a:t>Reduced contract duplication</a:t>
                </a:r>
                <a:r>
                  <a:rPr lang="en" sz="1050">
                    <a:solidFill>
                      <a:srgbClr val="333333"/>
                    </a:solidFill>
                    <a:latin typeface="Arial"/>
                    <a:ea typeface="Arial"/>
                    <a:cs typeface="Arial"/>
                    <a:sym typeface="Arial"/>
                  </a:rPr>
                  <a:t> creates a more streamlined federal environment.</a:t>
                </a:r>
                <a:endParaRPr sz="1050">
                  <a:solidFill>
                    <a:srgbClr val="333333"/>
                  </a:solidFill>
                  <a:latin typeface="Arial"/>
                  <a:ea typeface="Arial"/>
                  <a:cs typeface="Arial"/>
                  <a:sym typeface="Arial"/>
                </a:endParaRPr>
              </a:p>
              <a:p>
                <a:pPr marL="457200" lvl="0" indent="-295275" algn="l" rtl="0">
                  <a:spcBef>
                    <a:spcPts val="900"/>
                  </a:spcBef>
                  <a:spcAft>
                    <a:spcPts val="0"/>
                  </a:spcAft>
                  <a:buClr>
                    <a:srgbClr val="333333"/>
                  </a:buClr>
                  <a:buSzPts val="1050"/>
                  <a:buFont typeface="Arial"/>
                  <a:buChar char="●"/>
                </a:pPr>
                <a:r>
                  <a:rPr lang="en" sz="1050" b="1">
                    <a:solidFill>
                      <a:srgbClr val="333333"/>
                    </a:solidFill>
                    <a:latin typeface="Arial"/>
                    <a:ea typeface="Arial"/>
                    <a:cs typeface="Arial"/>
                    <a:sym typeface="Arial"/>
                  </a:rPr>
                  <a:t>Greater efficiency</a:t>
                </a:r>
                <a:r>
                  <a:rPr lang="en" sz="1050">
                    <a:solidFill>
                      <a:srgbClr val="333333"/>
                    </a:solidFill>
                    <a:latin typeface="Arial"/>
                    <a:ea typeface="Arial"/>
                    <a:cs typeface="Arial"/>
                    <a:sym typeface="Arial"/>
                  </a:rPr>
                  <a:t> reduces proposal, management, and compliance costs.</a:t>
                </a:r>
                <a:endParaRPr sz="1050">
                  <a:solidFill>
                    <a:srgbClr val="333333"/>
                  </a:solidFill>
                  <a:latin typeface="Arial"/>
                  <a:ea typeface="Arial"/>
                  <a:cs typeface="Arial"/>
                  <a:sym typeface="Arial"/>
                </a:endParaRPr>
              </a:p>
              <a:p>
                <a:pPr marL="457200" lvl="0" indent="-295275" algn="l" rtl="0">
                  <a:spcBef>
                    <a:spcPts val="900"/>
                  </a:spcBef>
                  <a:spcAft>
                    <a:spcPts val="0"/>
                  </a:spcAft>
                  <a:buClr>
                    <a:srgbClr val="333333"/>
                  </a:buClr>
                  <a:buSzPts val="1050"/>
                  <a:buFont typeface="Arial"/>
                  <a:buChar char="●"/>
                </a:pPr>
                <a:r>
                  <a:rPr lang="en" sz="1050" b="1">
                    <a:solidFill>
                      <a:srgbClr val="333333"/>
                    </a:solidFill>
                    <a:latin typeface="Arial"/>
                    <a:ea typeface="Arial"/>
                    <a:cs typeface="Arial"/>
                    <a:sym typeface="Arial"/>
                  </a:rPr>
                  <a:t>Standardized acquisition practices</a:t>
                </a:r>
                <a:r>
                  <a:rPr lang="en" sz="1050">
                    <a:solidFill>
                      <a:srgbClr val="333333"/>
                    </a:solidFill>
                    <a:latin typeface="Arial"/>
                    <a:ea typeface="Arial"/>
                    <a:cs typeface="Arial"/>
                    <a:sym typeface="Arial"/>
                  </a:rPr>
                  <a:t> simplify participation and reduce redundant efforts.</a:t>
                </a:r>
                <a:endParaRPr sz="1050">
                  <a:solidFill>
                    <a:srgbClr val="333333"/>
                  </a:solidFill>
                  <a:latin typeface="Arial"/>
                  <a:ea typeface="Arial"/>
                  <a:cs typeface="Arial"/>
                  <a:sym typeface="Arial"/>
                </a:endParaRPr>
              </a:p>
              <a:p>
                <a:pPr marL="457200" lvl="0" indent="-295275" algn="l" rtl="0">
                  <a:spcBef>
                    <a:spcPts val="900"/>
                  </a:spcBef>
                  <a:spcAft>
                    <a:spcPts val="0"/>
                  </a:spcAft>
                  <a:buClr>
                    <a:srgbClr val="333333"/>
                  </a:buClr>
                  <a:buSzPts val="1050"/>
                  <a:buFont typeface="Arial"/>
                  <a:buChar char="●"/>
                </a:pPr>
                <a:r>
                  <a:rPr lang="en" sz="1050" b="1">
                    <a:solidFill>
                      <a:srgbClr val="333333"/>
                    </a:solidFill>
                    <a:latin typeface="Arial"/>
                    <a:ea typeface="Arial"/>
                    <a:cs typeface="Arial"/>
                    <a:sym typeface="Arial"/>
                  </a:rPr>
                  <a:t>Reduced overhead</a:t>
                </a:r>
                <a:r>
                  <a:rPr lang="en" sz="1050">
                    <a:solidFill>
                      <a:srgbClr val="333333"/>
                    </a:solidFill>
                    <a:latin typeface="Arial"/>
                    <a:ea typeface="Arial"/>
                    <a:cs typeface="Arial"/>
                    <a:sym typeface="Arial"/>
                  </a:rPr>
                  <a:t> benefits both government and industry by eliminating inefficiencies.</a:t>
                </a:r>
                <a:endParaRPr sz="1050">
                  <a:solidFill>
                    <a:srgbClr val="333333"/>
                  </a:solidFill>
                  <a:latin typeface="Arial"/>
                  <a:ea typeface="Arial"/>
                  <a:cs typeface="Arial"/>
                  <a:sym typeface="Arial"/>
                </a:endParaRPr>
              </a:p>
              <a:p>
                <a:pPr marL="457200" lvl="0" indent="-295275" algn="l" rtl="0">
                  <a:spcBef>
                    <a:spcPts val="900"/>
                  </a:spcBef>
                  <a:spcAft>
                    <a:spcPts val="0"/>
                  </a:spcAft>
                  <a:buClr>
                    <a:srgbClr val="333333"/>
                  </a:buClr>
                  <a:buSzPts val="1050"/>
                  <a:buFont typeface="Arial"/>
                  <a:buChar char="●"/>
                </a:pPr>
                <a:r>
                  <a:rPr lang="en" sz="1050" b="1">
                    <a:solidFill>
                      <a:srgbClr val="333333"/>
                    </a:solidFill>
                    <a:latin typeface="Arial"/>
                    <a:ea typeface="Arial"/>
                    <a:cs typeface="Arial"/>
                    <a:sym typeface="Arial"/>
                  </a:rPr>
                  <a:t>Better alignment</a:t>
                </a:r>
                <a:r>
                  <a:rPr lang="en" sz="1050">
                    <a:solidFill>
                      <a:srgbClr val="333333"/>
                    </a:solidFill>
                    <a:latin typeface="Arial"/>
                    <a:ea typeface="Arial"/>
                    <a:cs typeface="Arial"/>
                    <a:sym typeface="Arial"/>
                  </a:rPr>
                  <a:t> with agency mission needs supports faster delivery.</a:t>
                </a:r>
                <a:endParaRPr sz="1050">
                  <a:solidFill>
                    <a:srgbClr val="333333"/>
                  </a:solidFill>
                  <a:latin typeface="Arial"/>
                  <a:ea typeface="Arial"/>
                  <a:cs typeface="Arial"/>
                  <a:sym typeface="Arial"/>
                </a:endParaRPr>
              </a:p>
            </p:txBody>
          </p:sp>
        </p:grpSp>
        <p:grpSp>
          <p:nvGrpSpPr>
            <p:cNvPr id="245" name="Google Shape;245;p32"/>
            <p:cNvGrpSpPr/>
            <p:nvPr/>
          </p:nvGrpSpPr>
          <p:grpSpPr>
            <a:xfrm>
              <a:off x="4667250" y="1047750"/>
              <a:ext cx="3762300" cy="3524400"/>
              <a:chOff x="4667250" y="1047750"/>
              <a:chExt cx="3762300" cy="3524400"/>
            </a:xfrm>
          </p:grpSpPr>
          <p:sp>
            <p:nvSpPr>
              <p:cNvPr id="246" name="Google Shape;246;p32"/>
              <p:cNvSpPr/>
              <p:nvPr/>
            </p:nvSpPr>
            <p:spPr>
              <a:xfrm>
                <a:off x="4667250" y="1047750"/>
                <a:ext cx="3762300" cy="3524400"/>
              </a:xfrm>
              <a:prstGeom prst="roundRect">
                <a:avLst>
                  <a:gd name="adj" fmla="val 2162"/>
                </a:avLst>
              </a:prstGeom>
              <a:solidFill>
                <a:srgbClr val="FFFFFF"/>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47" name="Google Shape;247;p32"/>
              <p:cNvSpPr/>
              <p:nvPr/>
            </p:nvSpPr>
            <p:spPr>
              <a:xfrm>
                <a:off x="4667250" y="1047750"/>
                <a:ext cx="3762300" cy="381000"/>
              </a:xfrm>
              <a:prstGeom prst="roundRect">
                <a:avLst>
                  <a:gd name="adj" fmla="val 20000"/>
                </a:avLst>
              </a:prstGeom>
              <a:solidFill>
                <a:srgbClr val="07376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48" name="Google Shape;248;p32"/>
              <p:cNvSpPr/>
              <p:nvPr/>
            </p:nvSpPr>
            <p:spPr>
              <a:xfrm>
                <a:off x="4667250" y="1238250"/>
                <a:ext cx="3762300" cy="190500"/>
              </a:xfrm>
              <a:prstGeom prst="rect">
                <a:avLst/>
              </a:prstGeom>
              <a:solidFill>
                <a:srgbClr val="07376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49" name="Google Shape;249;p32"/>
              <p:cNvSpPr txBox="1"/>
              <p:nvPr/>
            </p:nvSpPr>
            <p:spPr>
              <a:xfrm>
                <a:off x="4667250" y="1047750"/>
                <a:ext cx="3762300" cy="38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400" b="1">
                    <a:solidFill>
                      <a:srgbClr val="FFFFFF"/>
                    </a:solidFill>
                    <a:latin typeface="Montserrat"/>
                    <a:ea typeface="Montserrat"/>
                    <a:cs typeface="Montserrat"/>
                    <a:sym typeface="Montserrat"/>
                  </a:rPr>
                  <a:t>Market Strategic Impact</a:t>
                </a:r>
                <a:endParaRPr sz="1400" b="1">
                  <a:solidFill>
                    <a:srgbClr val="FFFFFF"/>
                  </a:solidFill>
                  <a:latin typeface="Montserrat"/>
                  <a:ea typeface="Montserrat"/>
                  <a:cs typeface="Montserrat"/>
                  <a:sym typeface="Montserrat"/>
                </a:endParaRPr>
              </a:p>
            </p:txBody>
          </p:sp>
          <p:sp>
            <p:nvSpPr>
              <p:cNvPr id="250" name="Google Shape;250;p32"/>
              <p:cNvSpPr txBox="1"/>
              <p:nvPr/>
            </p:nvSpPr>
            <p:spPr>
              <a:xfrm>
                <a:off x="4762500" y="1524000"/>
                <a:ext cx="3571800" cy="2952900"/>
              </a:xfrm>
              <a:prstGeom prst="rect">
                <a:avLst/>
              </a:prstGeom>
              <a:noFill/>
              <a:ln>
                <a:noFill/>
              </a:ln>
            </p:spPr>
            <p:txBody>
              <a:bodyPr spcFirstLastPara="1" wrap="square" lIns="47625" tIns="47625" rIns="47625" bIns="47625" anchor="t" anchorCtr="0">
                <a:noAutofit/>
              </a:bodyPr>
              <a:lstStyle/>
              <a:p>
                <a:pPr marL="457200" lvl="0" indent="-295275" algn="l" rtl="0">
                  <a:spcBef>
                    <a:spcPts val="0"/>
                  </a:spcBef>
                  <a:spcAft>
                    <a:spcPts val="0"/>
                  </a:spcAft>
                  <a:buClr>
                    <a:srgbClr val="333333"/>
                  </a:buClr>
                  <a:buSzPts val="1050"/>
                  <a:buFont typeface="Arial"/>
                  <a:buChar char="●"/>
                </a:pPr>
                <a:r>
                  <a:rPr lang="en" sz="1050" b="1">
                    <a:solidFill>
                      <a:srgbClr val="333333"/>
                    </a:solidFill>
                    <a:latin typeface="Arial"/>
                    <a:ea typeface="Arial"/>
                    <a:cs typeface="Arial"/>
                    <a:sym typeface="Arial"/>
                  </a:rPr>
                  <a:t>Consolidation under GSA</a:t>
                </a:r>
                <a:r>
                  <a:rPr lang="en" sz="1050">
                    <a:solidFill>
                      <a:srgbClr val="333333"/>
                    </a:solidFill>
                    <a:latin typeface="Arial"/>
                    <a:ea typeface="Arial"/>
                    <a:cs typeface="Arial"/>
                    <a:sym typeface="Arial"/>
                  </a:rPr>
                  <a:t> provides a unified and predictable landscape.</a:t>
                </a:r>
                <a:endParaRPr sz="1050">
                  <a:solidFill>
                    <a:srgbClr val="333333"/>
                  </a:solidFill>
                  <a:latin typeface="Arial"/>
                  <a:ea typeface="Arial"/>
                  <a:cs typeface="Arial"/>
                  <a:sym typeface="Arial"/>
                </a:endParaRPr>
              </a:p>
              <a:p>
                <a:pPr marL="457200" lvl="0" indent="-295275" algn="l" rtl="0">
                  <a:spcBef>
                    <a:spcPts val="750"/>
                  </a:spcBef>
                  <a:spcAft>
                    <a:spcPts val="0"/>
                  </a:spcAft>
                  <a:buClr>
                    <a:srgbClr val="333333"/>
                  </a:buClr>
                  <a:buSzPts val="1050"/>
                  <a:buFont typeface="Arial"/>
                  <a:buChar char="●"/>
                </a:pPr>
                <a:r>
                  <a:rPr lang="en" sz="1050" b="1">
                    <a:solidFill>
                      <a:srgbClr val="333333"/>
                    </a:solidFill>
                    <a:latin typeface="Arial"/>
                    <a:ea typeface="Arial"/>
                    <a:cs typeface="Arial"/>
                    <a:sym typeface="Arial"/>
                  </a:rPr>
                  <a:t>Increased competition</a:t>
                </a:r>
                <a:r>
                  <a:rPr lang="en" sz="1050">
                    <a:solidFill>
                      <a:srgbClr val="333333"/>
                    </a:solidFill>
                    <a:latin typeface="Arial"/>
                    <a:ea typeface="Arial"/>
                    <a:cs typeface="Arial"/>
                    <a:sym typeface="Arial"/>
                  </a:rPr>
                  <a:t> drives innovation and improves service quality.</a:t>
                </a:r>
                <a:endParaRPr sz="1050">
                  <a:solidFill>
                    <a:srgbClr val="333333"/>
                  </a:solidFill>
                  <a:latin typeface="Arial"/>
                  <a:ea typeface="Arial"/>
                  <a:cs typeface="Arial"/>
                  <a:sym typeface="Arial"/>
                </a:endParaRPr>
              </a:p>
              <a:p>
                <a:pPr marL="457200" lvl="0" indent="-295275" algn="l" rtl="0">
                  <a:spcBef>
                    <a:spcPts val="750"/>
                  </a:spcBef>
                  <a:spcAft>
                    <a:spcPts val="0"/>
                  </a:spcAft>
                  <a:buClr>
                    <a:srgbClr val="333333"/>
                  </a:buClr>
                  <a:buSzPts val="1050"/>
                  <a:buFont typeface="Arial"/>
                  <a:buChar char="●"/>
                </a:pPr>
                <a:r>
                  <a:rPr lang="en" sz="1050" b="1">
                    <a:solidFill>
                      <a:srgbClr val="333333"/>
                    </a:solidFill>
                    <a:latin typeface="Arial"/>
                    <a:ea typeface="Arial"/>
                    <a:cs typeface="Arial"/>
                    <a:sym typeface="Arial"/>
                  </a:rPr>
                  <a:t>Strategic resource use</a:t>
                </a:r>
                <a:r>
                  <a:rPr lang="en" sz="1050">
                    <a:solidFill>
                      <a:srgbClr val="333333"/>
                    </a:solidFill>
                    <a:latin typeface="Arial"/>
                    <a:ea typeface="Arial"/>
                    <a:cs typeface="Arial"/>
                    <a:sym typeface="Arial"/>
                  </a:rPr>
                  <a:t> allows focus on solutions over management.</a:t>
                </a:r>
                <a:endParaRPr sz="1050">
                  <a:solidFill>
                    <a:srgbClr val="333333"/>
                  </a:solidFill>
                  <a:latin typeface="Arial"/>
                  <a:ea typeface="Arial"/>
                  <a:cs typeface="Arial"/>
                  <a:sym typeface="Arial"/>
                </a:endParaRPr>
              </a:p>
              <a:p>
                <a:pPr marL="457200" lvl="0" indent="-295275" algn="l" rtl="0">
                  <a:spcBef>
                    <a:spcPts val="750"/>
                  </a:spcBef>
                  <a:spcAft>
                    <a:spcPts val="0"/>
                  </a:spcAft>
                  <a:buClr>
                    <a:srgbClr val="333333"/>
                  </a:buClr>
                  <a:buSzPts val="1050"/>
                  <a:buFont typeface="Arial"/>
                  <a:buChar char="●"/>
                </a:pPr>
                <a:r>
                  <a:rPr lang="en" sz="1050" b="1">
                    <a:solidFill>
                      <a:srgbClr val="333333"/>
                    </a:solidFill>
                    <a:latin typeface="Arial"/>
                    <a:ea typeface="Arial"/>
                    <a:cs typeface="Arial"/>
                    <a:sym typeface="Arial"/>
                  </a:rPr>
                  <a:t>Expanded opportunities</a:t>
                </a:r>
                <a:r>
                  <a:rPr lang="en" sz="1050">
                    <a:solidFill>
                      <a:srgbClr val="333333"/>
                    </a:solidFill>
                    <a:latin typeface="Arial"/>
                    <a:ea typeface="Arial"/>
                    <a:cs typeface="Arial"/>
                    <a:sym typeface="Arial"/>
                  </a:rPr>
                  <a:t> through aligned offerings and broader access.</a:t>
                </a:r>
                <a:endParaRPr sz="1050">
                  <a:solidFill>
                    <a:srgbClr val="333333"/>
                  </a:solidFill>
                  <a:latin typeface="Arial"/>
                  <a:ea typeface="Arial"/>
                  <a:cs typeface="Arial"/>
                  <a:sym typeface="Arial"/>
                </a:endParaRPr>
              </a:p>
              <a:p>
                <a:pPr marL="457200" lvl="0" indent="-295275" algn="l" rtl="0">
                  <a:spcBef>
                    <a:spcPts val="750"/>
                  </a:spcBef>
                  <a:spcAft>
                    <a:spcPts val="0"/>
                  </a:spcAft>
                  <a:buClr>
                    <a:srgbClr val="333333"/>
                  </a:buClr>
                  <a:buSzPts val="1050"/>
                  <a:buFont typeface="Arial"/>
                  <a:buChar char="●"/>
                </a:pPr>
                <a:r>
                  <a:rPr lang="en" sz="1050" b="1">
                    <a:solidFill>
                      <a:srgbClr val="333333"/>
                    </a:solidFill>
                    <a:latin typeface="Arial"/>
                    <a:ea typeface="Arial"/>
                    <a:cs typeface="Arial"/>
                    <a:sym typeface="Arial"/>
                  </a:rPr>
                  <a:t>Improved planning</a:t>
                </a:r>
                <a:r>
                  <a:rPr lang="en" sz="1050">
                    <a:solidFill>
                      <a:srgbClr val="333333"/>
                    </a:solidFill>
                    <a:latin typeface="Arial"/>
                    <a:ea typeface="Arial"/>
                    <a:cs typeface="Arial"/>
                    <a:sym typeface="Arial"/>
                  </a:rPr>
                  <a:t> creates a stable and sustainable marketplace.</a:t>
                </a:r>
                <a:endParaRPr sz="1050">
                  <a:solidFill>
                    <a:srgbClr val="333333"/>
                  </a:solidFill>
                  <a:latin typeface="Arial"/>
                  <a:ea typeface="Arial"/>
                  <a:cs typeface="Arial"/>
                  <a:sym typeface="Arial"/>
                </a:endParaRPr>
              </a:p>
              <a:p>
                <a:pPr marL="457200" lvl="0" indent="-295275" algn="l" rtl="0">
                  <a:spcBef>
                    <a:spcPts val="750"/>
                  </a:spcBef>
                  <a:spcAft>
                    <a:spcPts val="0"/>
                  </a:spcAft>
                  <a:buClr>
                    <a:srgbClr val="333333"/>
                  </a:buClr>
                  <a:buSzPts val="1050"/>
                  <a:buFont typeface="Arial"/>
                  <a:buChar char="●"/>
                </a:pPr>
                <a:r>
                  <a:rPr lang="en" sz="1050" b="1">
                    <a:solidFill>
                      <a:srgbClr val="333333"/>
                    </a:solidFill>
                    <a:latin typeface="Arial"/>
                    <a:ea typeface="Arial"/>
                    <a:cs typeface="Arial"/>
                    <a:sym typeface="Arial"/>
                  </a:rPr>
                  <a:t>Cost savings</a:t>
                </a:r>
                <a:r>
                  <a:rPr lang="en" sz="1050">
                    <a:solidFill>
                      <a:srgbClr val="333333"/>
                    </a:solidFill>
                    <a:latin typeface="Arial"/>
                    <a:ea typeface="Arial"/>
                    <a:cs typeface="Arial"/>
                    <a:sym typeface="Arial"/>
                  </a:rPr>
                  <a:t> increase available funding for mission-critical programs.</a:t>
                </a:r>
                <a:endParaRPr sz="1050">
                  <a:solidFill>
                    <a:srgbClr val="333333"/>
                  </a:solidFill>
                  <a:latin typeface="Arial"/>
                  <a:ea typeface="Arial"/>
                  <a:cs typeface="Arial"/>
                  <a:sym typeface="Arial"/>
                </a:endParaRPr>
              </a:p>
            </p:txBody>
          </p:sp>
        </p:grpSp>
      </p:grpSp>
      <p:sp>
        <p:nvSpPr>
          <p:cNvPr id="251" name="Google Shape;251;p32">
            <a:extLst>
              <a:ext uri="{C183D7F6-B498-43B3-948B-1728B52AA6E4}">
                <adec:decorative xmlns:adec="http://schemas.microsoft.com/office/drawing/2017/decorative" val="1"/>
              </a:ext>
            </a:extLst>
          </p:cNvPr>
          <p:cNvSpPr/>
          <p:nvPr/>
        </p:nvSpPr>
        <p:spPr>
          <a:xfrm>
            <a:off x="0" y="4834204"/>
            <a:ext cx="4572000" cy="309300"/>
          </a:xfrm>
          <a:prstGeom prst="rect">
            <a:avLst/>
          </a:prstGeom>
          <a:solidFill>
            <a:srgbClr val="690B0B"/>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36" name="Google Shape;236;p32"/>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11</a:t>
            </a:fld>
            <a:endParaRPr sz="1300">
              <a:solidFill>
                <a:srgbClr val="000000"/>
              </a:solidFill>
            </a:endParaRPr>
          </a:p>
        </p:txBody>
      </p:sp>
      <p:pic>
        <p:nvPicPr>
          <p:cNvPr id="253" name="Google Shape;253;p32" descr="This image features the FAST 2026 logo in grayscale. "/>
          <p:cNvPicPr preferRelativeResize="0"/>
          <p:nvPr/>
        </p:nvPicPr>
        <p:blipFill rotWithShape="1">
          <a:blip r:embed="rId5">
            <a:alphaModFix/>
          </a:blip>
          <a:srcRect/>
          <a:stretch/>
        </p:blipFill>
        <p:spPr>
          <a:xfrm>
            <a:off x="8500177" y="4163263"/>
            <a:ext cx="643800" cy="643800"/>
          </a:xfrm>
          <a:prstGeom prst="rect">
            <a:avLst/>
          </a:prstGeom>
          <a:noFill/>
          <a:ln>
            <a:noFill/>
          </a:ln>
        </p:spPr>
      </p:pic>
      <p:sp>
        <p:nvSpPr>
          <p:cNvPr id="252" name="Google Shape;252;p32">
            <a:extLst>
              <a:ext uri="{C183D7F6-B498-43B3-948B-1728B52AA6E4}">
                <adec:decorative xmlns:adec="http://schemas.microsoft.com/office/drawing/2017/decorative" val="1"/>
              </a:ext>
            </a:extLst>
          </p:cNvPr>
          <p:cNvSpPr/>
          <p:nvPr/>
        </p:nvSpPr>
        <p:spPr>
          <a:xfrm>
            <a:off x="4572000" y="4834204"/>
            <a:ext cx="4572000" cy="309300"/>
          </a:xfrm>
          <a:prstGeom prst="rect">
            <a:avLst/>
          </a:prstGeom>
          <a:solidFill>
            <a:srgbClr val="C20E0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3"/>
          <p:cNvSpPr txBox="1">
            <a:spLocks noGrp="1"/>
          </p:cNvSpPr>
          <p:nvPr>
            <p:ph type="title" idx="4294967295"/>
          </p:nvPr>
        </p:nvSpPr>
        <p:spPr>
          <a:xfrm>
            <a:off x="440798" y="1660325"/>
            <a:ext cx="7882200" cy="7143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3000" b="1">
                <a:solidFill>
                  <a:schemeClr val="accent1"/>
                </a:solidFill>
              </a:rPr>
              <a:t>Implementation and Impact</a:t>
            </a:r>
            <a:endParaRPr sz="3000" b="1">
              <a:solidFill>
                <a:schemeClr val="accent1"/>
              </a:solidFill>
            </a:endParaRPr>
          </a:p>
        </p:txBody>
      </p:sp>
      <p:sp>
        <p:nvSpPr>
          <p:cNvPr id="259" name="Google Shape;259;p33"/>
          <p:cNvSpPr txBox="1">
            <a:spLocks noGrp="1"/>
          </p:cNvSpPr>
          <p:nvPr>
            <p:ph type="body" idx="4294967295"/>
          </p:nvPr>
        </p:nvSpPr>
        <p:spPr>
          <a:xfrm>
            <a:off x="1223525" y="2306875"/>
            <a:ext cx="7065900" cy="794700"/>
          </a:xfrm>
          <a:prstGeom prst="rect">
            <a:avLst/>
          </a:prstGeom>
          <a:noFill/>
          <a:ln>
            <a:noFill/>
          </a:ln>
        </p:spPr>
        <p:txBody>
          <a:bodyPr spcFirstLastPara="1" wrap="square" lIns="91425" tIns="91425" rIns="91425" bIns="91425" anchor="t" anchorCtr="0">
            <a:noAutofit/>
          </a:bodyPr>
          <a:lstStyle/>
          <a:p>
            <a:pPr marL="0" lvl="0" indent="0" algn="l" rtl="0">
              <a:spcBef>
                <a:spcPts val="400"/>
              </a:spcBef>
              <a:spcAft>
                <a:spcPts val="0"/>
              </a:spcAft>
              <a:buClr>
                <a:schemeClr val="dk1"/>
              </a:buClr>
              <a:buSzPts val="1100"/>
              <a:buFont typeface="Arial"/>
              <a:buNone/>
            </a:pPr>
            <a:r>
              <a:rPr lang="en" sz="1600">
                <a:solidFill>
                  <a:srgbClr val="434343"/>
                </a:solidFill>
              </a:rPr>
              <a:t>Jose Palos, Marketing and Communications Program Manager</a:t>
            </a:r>
            <a:endParaRPr sz="1600">
              <a:solidFill>
                <a:srgbClr val="434343"/>
              </a:solidFill>
            </a:endParaRPr>
          </a:p>
          <a:p>
            <a:pPr marL="0" lvl="0" indent="0" algn="l" rtl="0">
              <a:lnSpc>
                <a:spcPct val="100000"/>
              </a:lnSpc>
              <a:spcBef>
                <a:spcPts val="1600"/>
              </a:spcBef>
              <a:spcAft>
                <a:spcPts val="0"/>
              </a:spcAft>
              <a:buNone/>
            </a:pPr>
            <a:endParaRPr>
              <a:solidFill>
                <a:srgbClr val="595959"/>
              </a:solidFill>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63"/>
        <p:cNvGrpSpPr/>
        <p:nvPr/>
      </p:nvGrpSpPr>
      <p:grpSpPr>
        <a:xfrm>
          <a:off x="0" y="0"/>
          <a:ext cx="0" cy="0"/>
          <a:chOff x="0" y="0"/>
          <a:chExt cx="0" cy="0"/>
        </a:xfrm>
      </p:grpSpPr>
      <p:sp>
        <p:nvSpPr>
          <p:cNvPr id="265" name="Google Shape;265;p34" descr="This image is a header with the text &quot;Impact of Successful Implementation.&quot;"/>
          <p:cNvSpPr/>
          <p:nvPr/>
        </p:nvSpPr>
        <p:spPr>
          <a:xfrm>
            <a:off x="0" y="0"/>
            <a:ext cx="9144000" cy="762000"/>
          </a:xfrm>
          <a:prstGeom prst="rect">
            <a:avLst/>
          </a:prstGeom>
          <a:solidFill>
            <a:srgbClr val="F8F9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81" name="Google Shape;281;p34"/>
          <p:cNvSpPr txBox="1">
            <a:spLocks noGrp="1"/>
          </p:cNvSpPr>
          <p:nvPr>
            <p:ph type="title" idx="4294967295"/>
          </p:nvPr>
        </p:nvSpPr>
        <p:spPr>
          <a:xfrm>
            <a:off x="630898" y="103200"/>
            <a:ext cx="7882200" cy="555600"/>
          </a:xfrm>
          <a:prstGeom prst="rect">
            <a:avLst/>
          </a:prstGeom>
          <a:solidFill>
            <a:srgbClr val="000000">
              <a:alpha val="0"/>
            </a:srgb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800" b="1" dirty="0">
                <a:solidFill>
                  <a:srgbClr val="073763"/>
                </a:solidFill>
                <a:latin typeface="Montserrat"/>
                <a:ea typeface="Montserrat"/>
                <a:cs typeface="Montserrat"/>
                <a:sym typeface="Montserrat"/>
              </a:rPr>
              <a:t>Impact of Successful Implementation</a:t>
            </a:r>
            <a:endParaRPr sz="2800" b="1" dirty="0">
              <a:solidFill>
                <a:srgbClr val="073763"/>
              </a:solidFill>
              <a:latin typeface="Montserrat"/>
              <a:ea typeface="Montserrat"/>
              <a:cs typeface="Montserrat"/>
              <a:sym typeface="Montserrat"/>
            </a:endParaRPr>
          </a:p>
        </p:txBody>
      </p:sp>
      <p:grpSp>
        <p:nvGrpSpPr>
          <p:cNvPr id="267" name="Google Shape;267;p34" descr="This image highlights the short-term for the five bullet points."/>
          <p:cNvGrpSpPr/>
          <p:nvPr/>
        </p:nvGrpSpPr>
        <p:grpSpPr>
          <a:xfrm>
            <a:off x="381000" y="952500"/>
            <a:ext cx="4048200" cy="3429000"/>
            <a:chOff x="381000" y="952500"/>
            <a:chExt cx="4048200" cy="3429000"/>
          </a:xfrm>
        </p:grpSpPr>
        <p:sp>
          <p:nvSpPr>
            <p:cNvPr id="268" name="Google Shape;268;p34"/>
            <p:cNvSpPr/>
            <p:nvPr/>
          </p:nvSpPr>
          <p:spPr>
            <a:xfrm>
              <a:off x="381000" y="952500"/>
              <a:ext cx="4048200" cy="3429000"/>
            </a:xfrm>
            <a:prstGeom prst="roundRect">
              <a:avLst>
                <a:gd name="adj" fmla="val 3333"/>
              </a:avLst>
            </a:prstGeom>
            <a:solidFill>
              <a:srgbClr val="FFFFFF"/>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69" name="Google Shape;269;p34"/>
            <p:cNvSpPr/>
            <p:nvPr/>
          </p:nvSpPr>
          <p:spPr>
            <a:xfrm>
              <a:off x="381000" y="952500"/>
              <a:ext cx="4048200" cy="476400"/>
            </a:xfrm>
            <a:prstGeom prst="roundRect">
              <a:avLst>
                <a:gd name="adj" fmla="val 24000"/>
              </a:avLst>
            </a:prstGeom>
            <a:solidFill>
              <a:srgbClr val="C20E0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70" name="Google Shape;270;p34"/>
            <p:cNvSpPr/>
            <p:nvPr/>
          </p:nvSpPr>
          <p:spPr>
            <a:xfrm>
              <a:off x="381000" y="1238250"/>
              <a:ext cx="4048200" cy="190500"/>
            </a:xfrm>
            <a:prstGeom prst="rect">
              <a:avLst/>
            </a:prstGeom>
            <a:solidFill>
              <a:srgbClr val="C20E0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71" name="Google Shape;271;p34"/>
            <p:cNvSpPr txBox="1"/>
            <p:nvPr/>
          </p:nvSpPr>
          <p:spPr>
            <a:xfrm>
              <a:off x="381000" y="952500"/>
              <a:ext cx="4048200" cy="47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Short Term</a:t>
              </a:r>
              <a:endParaRPr sz="1800" b="1">
                <a:solidFill>
                  <a:srgbClr val="FFFFFF"/>
                </a:solidFill>
                <a:latin typeface="Montserrat"/>
                <a:ea typeface="Montserrat"/>
                <a:cs typeface="Montserrat"/>
                <a:sym typeface="Montserrat"/>
              </a:endParaRPr>
            </a:p>
          </p:txBody>
        </p:sp>
        <p:sp>
          <p:nvSpPr>
            <p:cNvPr id="272" name="Google Shape;272;p34"/>
            <p:cNvSpPr txBox="1"/>
            <p:nvPr/>
          </p:nvSpPr>
          <p:spPr>
            <a:xfrm>
              <a:off x="571500" y="1524000"/>
              <a:ext cx="3667200" cy="2667000"/>
            </a:xfrm>
            <a:prstGeom prst="rect">
              <a:avLst/>
            </a:prstGeom>
            <a:noFill/>
            <a:ln>
              <a:noFill/>
            </a:ln>
          </p:spPr>
          <p:txBody>
            <a:bodyPr spcFirstLastPara="1" wrap="square" lIns="0" tIns="0" rIns="0" bIns="0" anchor="t" anchorCtr="0">
              <a:noAutofit/>
            </a:bodyPr>
            <a:lstStyle/>
            <a:p>
              <a:pPr marL="457200" lvl="0" indent="-311150" algn="l" rtl="0">
                <a:spcBef>
                  <a:spcPts val="0"/>
                </a:spcBef>
                <a:spcAft>
                  <a:spcPts val="0"/>
                </a:spcAft>
                <a:buClr>
                  <a:srgbClr val="333333"/>
                </a:buClr>
                <a:buSzPts val="1300"/>
                <a:buFont typeface="Montserrat"/>
                <a:buChar char="●"/>
              </a:pPr>
              <a:r>
                <a:rPr lang="en" sz="1300" b="0">
                  <a:solidFill>
                    <a:srgbClr val="333333"/>
                  </a:solidFill>
                  <a:latin typeface="Montserrat"/>
                  <a:ea typeface="Montserrat"/>
                  <a:cs typeface="Montserrat"/>
                  <a:sym typeface="Montserrat"/>
                </a:rPr>
                <a:t>Achieve savings of over $1 billion</a:t>
              </a:r>
              <a:endParaRPr sz="1300" b="0">
                <a:solidFill>
                  <a:srgbClr val="333333"/>
                </a:solidFill>
                <a:latin typeface="Montserrat"/>
                <a:ea typeface="Montserrat"/>
                <a:cs typeface="Montserrat"/>
                <a:sym typeface="Montserrat"/>
              </a:endParaRPr>
            </a:p>
            <a:p>
              <a:pPr marL="457200" lvl="0" indent="-311150" algn="l" rtl="0">
                <a:spcBef>
                  <a:spcPts val="900"/>
                </a:spcBef>
                <a:spcAft>
                  <a:spcPts val="0"/>
                </a:spcAft>
                <a:buClr>
                  <a:srgbClr val="333333"/>
                </a:buClr>
                <a:buSzPts val="1300"/>
                <a:buFont typeface="Montserrat"/>
                <a:buChar char="●"/>
              </a:pPr>
              <a:r>
                <a:rPr lang="en" sz="1300" b="0">
                  <a:solidFill>
                    <a:srgbClr val="333333"/>
                  </a:solidFill>
                  <a:latin typeface="Montserrat"/>
                  <a:ea typeface="Montserrat"/>
                  <a:cs typeface="Montserrat"/>
                  <a:sym typeface="Montserrat"/>
                </a:rPr>
                <a:t>Drive administrative savings through process standardization</a:t>
              </a:r>
              <a:endParaRPr sz="1300" b="0">
                <a:solidFill>
                  <a:srgbClr val="333333"/>
                </a:solidFill>
                <a:latin typeface="Montserrat"/>
                <a:ea typeface="Montserrat"/>
                <a:cs typeface="Montserrat"/>
                <a:sym typeface="Montserrat"/>
              </a:endParaRPr>
            </a:p>
            <a:p>
              <a:pPr marL="457200" lvl="0" indent="-311150" algn="l" rtl="0">
                <a:spcBef>
                  <a:spcPts val="900"/>
                </a:spcBef>
                <a:spcAft>
                  <a:spcPts val="0"/>
                </a:spcAft>
                <a:buClr>
                  <a:srgbClr val="333333"/>
                </a:buClr>
                <a:buSzPts val="1300"/>
                <a:buFont typeface="Montserrat"/>
                <a:buChar char="●"/>
              </a:pPr>
              <a:r>
                <a:rPr lang="en" sz="1300" b="0">
                  <a:solidFill>
                    <a:srgbClr val="333333"/>
                  </a:solidFill>
                  <a:latin typeface="Montserrat"/>
                  <a:ea typeface="Montserrat"/>
                  <a:cs typeface="Montserrat"/>
                  <a:sym typeface="Montserrat"/>
                </a:rPr>
                <a:t>Eliminate Contract Duplication</a:t>
              </a:r>
              <a:endParaRPr sz="1300" b="0">
                <a:solidFill>
                  <a:srgbClr val="333333"/>
                </a:solidFill>
                <a:latin typeface="Montserrat"/>
                <a:ea typeface="Montserrat"/>
                <a:cs typeface="Montserrat"/>
                <a:sym typeface="Montserrat"/>
              </a:endParaRPr>
            </a:p>
            <a:p>
              <a:pPr marL="457200" lvl="0" indent="-311150" algn="l" rtl="0">
                <a:spcBef>
                  <a:spcPts val="900"/>
                </a:spcBef>
                <a:spcAft>
                  <a:spcPts val="0"/>
                </a:spcAft>
                <a:buClr>
                  <a:srgbClr val="333333"/>
                </a:buClr>
                <a:buSzPts val="1300"/>
                <a:buFont typeface="Montserrat"/>
                <a:buChar char="●"/>
              </a:pPr>
              <a:r>
                <a:rPr lang="en" sz="1300" b="0">
                  <a:solidFill>
                    <a:srgbClr val="333333"/>
                  </a:solidFill>
                  <a:latin typeface="Montserrat"/>
                  <a:ea typeface="Montserrat"/>
                  <a:cs typeface="Montserrat"/>
                  <a:sym typeface="Montserrat"/>
                </a:rPr>
                <a:t>Enable Demand Management</a:t>
              </a:r>
              <a:endParaRPr sz="1300" b="0">
                <a:solidFill>
                  <a:srgbClr val="333333"/>
                </a:solidFill>
                <a:latin typeface="Montserrat"/>
                <a:ea typeface="Montserrat"/>
                <a:cs typeface="Montserrat"/>
                <a:sym typeface="Montserrat"/>
              </a:endParaRPr>
            </a:p>
            <a:p>
              <a:pPr marL="457200" lvl="0" indent="-311150" algn="l" rtl="0">
                <a:spcBef>
                  <a:spcPts val="900"/>
                </a:spcBef>
                <a:spcAft>
                  <a:spcPts val="0"/>
                </a:spcAft>
                <a:buClr>
                  <a:srgbClr val="333333"/>
                </a:buClr>
                <a:buSzPts val="1300"/>
                <a:buFont typeface="Montserrat"/>
                <a:buChar char="●"/>
              </a:pPr>
              <a:r>
                <a:rPr lang="en" sz="1300" b="0">
                  <a:solidFill>
                    <a:srgbClr val="333333"/>
                  </a:solidFill>
                  <a:latin typeface="Montserrat"/>
                  <a:ea typeface="Montserrat"/>
                  <a:cs typeface="Montserrat"/>
                  <a:sym typeface="Montserrat"/>
                </a:rPr>
                <a:t>Reduce agency involvement in acquisition management, freeing resources</a:t>
              </a:r>
              <a:endParaRPr sz="1300" b="0">
                <a:solidFill>
                  <a:srgbClr val="333333"/>
                </a:solidFill>
                <a:latin typeface="Montserrat"/>
                <a:ea typeface="Montserrat"/>
                <a:cs typeface="Montserrat"/>
                <a:sym typeface="Montserrat"/>
              </a:endParaRPr>
            </a:p>
          </p:txBody>
        </p:sp>
      </p:grpSp>
      <p:grpSp>
        <p:nvGrpSpPr>
          <p:cNvPr id="274" name="Google Shape;274;p34" descr="This image highlights the long-term for the four bullet points."/>
          <p:cNvGrpSpPr/>
          <p:nvPr/>
        </p:nvGrpSpPr>
        <p:grpSpPr>
          <a:xfrm>
            <a:off x="4714875" y="952500"/>
            <a:ext cx="4048200" cy="3429000"/>
            <a:chOff x="4714875" y="952500"/>
            <a:chExt cx="4048200" cy="3429000"/>
          </a:xfrm>
        </p:grpSpPr>
        <p:sp>
          <p:nvSpPr>
            <p:cNvPr id="275" name="Google Shape;275;p34"/>
            <p:cNvSpPr/>
            <p:nvPr/>
          </p:nvSpPr>
          <p:spPr>
            <a:xfrm>
              <a:off x="4714875" y="952500"/>
              <a:ext cx="4048200" cy="3429000"/>
            </a:xfrm>
            <a:prstGeom prst="roundRect">
              <a:avLst>
                <a:gd name="adj" fmla="val 3333"/>
              </a:avLst>
            </a:prstGeom>
            <a:solidFill>
              <a:srgbClr val="FFFFFF"/>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76" name="Google Shape;276;p34"/>
            <p:cNvSpPr/>
            <p:nvPr/>
          </p:nvSpPr>
          <p:spPr>
            <a:xfrm>
              <a:off x="4714875" y="952500"/>
              <a:ext cx="4048200" cy="476400"/>
            </a:xfrm>
            <a:prstGeom prst="roundRect">
              <a:avLst>
                <a:gd name="adj" fmla="val 24000"/>
              </a:avLst>
            </a:prstGeom>
            <a:solidFill>
              <a:srgbClr val="07376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77" name="Google Shape;277;p34"/>
            <p:cNvSpPr/>
            <p:nvPr/>
          </p:nvSpPr>
          <p:spPr>
            <a:xfrm>
              <a:off x="4714875" y="1238250"/>
              <a:ext cx="4048200" cy="190500"/>
            </a:xfrm>
            <a:prstGeom prst="rect">
              <a:avLst/>
            </a:prstGeom>
            <a:solidFill>
              <a:srgbClr val="07376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78" name="Google Shape;278;p34"/>
            <p:cNvSpPr txBox="1"/>
            <p:nvPr/>
          </p:nvSpPr>
          <p:spPr>
            <a:xfrm>
              <a:off x="4714875" y="952500"/>
              <a:ext cx="4048200" cy="47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Long Term</a:t>
              </a:r>
              <a:endParaRPr sz="1800" b="1">
                <a:solidFill>
                  <a:srgbClr val="FFFFFF"/>
                </a:solidFill>
                <a:latin typeface="Montserrat"/>
                <a:ea typeface="Montserrat"/>
                <a:cs typeface="Montserrat"/>
                <a:sym typeface="Montserrat"/>
              </a:endParaRPr>
            </a:p>
          </p:txBody>
        </p:sp>
        <p:sp>
          <p:nvSpPr>
            <p:cNvPr id="279" name="Google Shape;279;p34"/>
            <p:cNvSpPr txBox="1"/>
            <p:nvPr/>
          </p:nvSpPr>
          <p:spPr>
            <a:xfrm>
              <a:off x="4905375" y="1524000"/>
              <a:ext cx="3667200" cy="2667000"/>
            </a:xfrm>
            <a:prstGeom prst="rect">
              <a:avLst/>
            </a:prstGeom>
            <a:noFill/>
            <a:ln>
              <a:noFill/>
            </a:ln>
          </p:spPr>
          <p:txBody>
            <a:bodyPr spcFirstLastPara="1" wrap="square" lIns="0" tIns="0" rIns="0" bIns="0" anchor="t" anchorCtr="0">
              <a:noAutofit/>
            </a:bodyPr>
            <a:lstStyle/>
            <a:p>
              <a:pPr marL="457200" lvl="0" indent="-311150" algn="l" rtl="0">
                <a:spcBef>
                  <a:spcPts val="0"/>
                </a:spcBef>
                <a:spcAft>
                  <a:spcPts val="0"/>
                </a:spcAft>
                <a:buClr>
                  <a:srgbClr val="333333"/>
                </a:buClr>
                <a:buSzPts val="1300"/>
                <a:buFont typeface="Montserrat"/>
                <a:buChar char="●"/>
              </a:pPr>
              <a:r>
                <a:rPr lang="en" sz="1300" b="0">
                  <a:solidFill>
                    <a:srgbClr val="333333"/>
                  </a:solidFill>
                  <a:latin typeface="Montserrat"/>
                  <a:ea typeface="Montserrat"/>
                  <a:cs typeface="Montserrat"/>
                  <a:sym typeface="Montserrat"/>
                </a:rPr>
                <a:t>Spend optimization achieving nearly $4B in savings</a:t>
              </a:r>
              <a:endParaRPr sz="1300" b="0">
                <a:solidFill>
                  <a:srgbClr val="333333"/>
                </a:solidFill>
                <a:latin typeface="Montserrat"/>
                <a:ea typeface="Montserrat"/>
                <a:cs typeface="Montserrat"/>
                <a:sym typeface="Montserrat"/>
              </a:endParaRPr>
            </a:p>
            <a:p>
              <a:pPr marL="457200" lvl="0" indent="-311150" algn="l" rtl="0">
                <a:spcBef>
                  <a:spcPts val="750"/>
                </a:spcBef>
                <a:spcAft>
                  <a:spcPts val="0"/>
                </a:spcAft>
                <a:buClr>
                  <a:srgbClr val="333333"/>
                </a:buClr>
                <a:buSzPts val="1300"/>
                <a:buFont typeface="Montserrat"/>
                <a:buChar char="●"/>
              </a:pPr>
              <a:r>
                <a:rPr lang="en" sz="1300" b="0">
                  <a:solidFill>
                    <a:srgbClr val="333333"/>
                  </a:solidFill>
                  <a:latin typeface="Montserrat"/>
                  <a:ea typeface="Montserrat"/>
                  <a:cs typeface="Montserrat"/>
                  <a:sym typeface="Montserrat"/>
                </a:rPr>
                <a:t>Leverage consolidation and volume purchasing</a:t>
              </a:r>
              <a:endParaRPr sz="1300" b="0">
                <a:solidFill>
                  <a:srgbClr val="333333"/>
                </a:solidFill>
                <a:latin typeface="Montserrat"/>
                <a:ea typeface="Montserrat"/>
                <a:cs typeface="Montserrat"/>
                <a:sym typeface="Montserrat"/>
              </a:endParaRPr>
            </a:p>
            <a:p>
              <a:pPr marL="457200" lvl="0" indent="-311150" algn="l" rtl="0">
                <a:spcBef>
                  <a:spcPts val="750"/>
                </a:spcBef>
                <a:spcAft>
                  <a:spcPts val="0"/>
                </a:spcAft>
                <a:buClr>
                  <a:srgbClr val="333333"/>
                </a:buClr>
                <a:buSzPts val="1300"/>
                <a:buFont typeface="Montserrat"/>
                <a:buChar char="●"/>
              </a:pPr>
              <a:r>
                <a:rPr lang="en" sz="1300" b="0">
                  <a:solidFill>
                    <a:srgbClr val="333333"/>
                  </a:solidFill>
                  <a:latin typeface="Montserrat"/>
                  <a:ea typeface="Montserrat"/>
                  <a:cs typeface="Montserrat"/>
                  <a:sym typeface="Montserrat"/>
                </a:rPr>
                <a:t>Compliant solutions supporting mission outcomes</a:t>
              </a:r>
              <a:endParaRPr sz="1300" b="0">
                <a:solidFill>
                  <a:srgbClr val="333333"/>
                </a:solidFill>
                <a:latin typeface="Montserrat"/>
                <a:ea typeface="Montserrat"/>
                <a:cs typeface="Montserrat"/>
                <a:sym typeface="Montserrat"/>
              </a:endParaRPr>
            </a:p>
            <a:p>
              <a:pPr marL="457200" lvl="0" indent="-311150" algn="l" rtl="0">
                <a:spcBef>
                  <a:spcPts val="750"/>
                </a:spcBef>
                <a:spcAft>
                  <a:spcPts val="0"/>
                </a:spcAft>
                <a:buClr>
                  <a:srgbClr val="333333"/>
                </a:buClr>
                <a:buSzPts val="1300"/>
                <a:buFont typeface="Montserrat"/>
                <a:buChar char="●"/>
              </a:pPr>
              <a:r>
                <a:rPr lang="en" sz="1300" b="1">
                  <a:solidFill>
                    <a:srgbClr val="073763"/>
                  </a:solidFill>
                  <a:latin typeface="Montserrat"/>
                  <a:ea typeface="Montserrat"/>
                  <a:cs typeface="Montserrat"/>
                  <a:sym typeface="Montserrat"/>
                </a:rPr>
                <a:t>Cement through:</a:t>
              </a:r>
              <a:endParaRPr sz="1300" b="0">
                <a:solidFill>
                  <a:srgbClr val="333333"/>
                </a:solidFill>
                <a:latin typeface="Montserrat"/>
                <a:ea typeface="Montserrat"/>
                <a:cs typeface="Montserrat"/>
                <a:sym typeface="Montserrat"/>
              </a:endParaRPr>
            </a:p>
            <a:p>
              <a:pPr marL="914400" lvl="1" indent="-311150" algn="l" rtl="0">
                <a:spcBef>
                  <a:spcPts val="375"/>
                </a:spcBef>
                <a:spcAft>
                  <a:spcPts val="0"/>
                </a:spcAft>
                <a:buClr>
                  <a:srgbClr val="333333"/>
                </a:buClr>
                <a:buSzPts val="1300"/>
                <a:buFont typeface="Montserrat"/>
                <a:buChar char="○"/>
              </a:pPr>
              <a:r>
                <a:rPr lang="en" sz="1300" b="0">
                  <a:solidFill>
                    <a:srgbClr val="333333"/>
                  </a:solidFill>
                  <a:latin typeface="Montserrat"/>
                  <a:ea typeface="Montserrat"/>
                  <a:cs typeface="Montserrat"/>
                  <a:sym typeface="Montserrat"/>
                </a:rPr>
                <a:t>FAR Overhaul &amp; Fed Regulations</a:t>
              </a:r>
              <a:endParaRPr sz="1300" b="0">
                <a:solidFill>
                  <a:srgbClr val="333333"/>
                </a:solidFill>
                <a:latin typeface="Montserrat"/>
                <a:ea typeface="Montserrat"/>
                <a:cs typeface="Montserrat"/>
                <a:sym typeface="Montserrat"/>
              </a:endParaRPr>
            </a:p>
            <a:p>
              <a:pPr marL="914400" lvl="1" indent="-311150" algn="l" rtl="0">
                <a:spcBef>
                  <a:spcPts val="225"/>
                </a:spcBef>
                <a:spcAft>
                  <a:spcPts val="0"/>
                </a:spcAft>
                <a:buClr>
                  <a:srgbClr val="333333"/>
                </a:buClr>
                <a:buSzPts val="1300"/>
                <a:buFont typeface="Montserrat"/>
                <a:buChar char="○"/>
              </a:pPr>
              <a:r>
                <a:rPr lang="en" sz="1300" b="0">
                  <a:solidFill>
                    <a:srgbClr val="333333"/>
                  </a:solidFill>
                  <a:latin typeface="Montserrat"/>
                  <a:ea typeface="Montserrat"/>
                  <a:cs typeface="Montserrat"/>
                  <a:sym typeface="Montserrat"/>
                </a:rPr>
                <a:t>President’s Management Agenda</a:t>
              </a:r>
              <a:endParaRPr sz="1300" b="0">
                <a:solidFill>
                  <a:srgbClr val="333333"/>
                </a:solidFill>
                <a:latin typeface="Montserrat"/>
                <a:ea typeface="Montserrat"/>
                <a:cs typeface="Montserrat"/>
                <a:sym typeface="Montserrat"/>
              </a:endParaRPr>
            </a:p>
          </p:txBody>
        </p:sp>
      </p:grpSp>
      <p:pic>
        <p:nvPicPr>
          <p:cNvPr id="273" name="Google Shape;273;p34" descr="This image features the FAST 2026 logo in grayscale. "/>
          <p:cNvPicPr preferRelativeResize="0"/>
          <p:nvPr/>
        </p:nvPicPr>
        <p:blipFill>
          <a:blip r:embed="rId5">
            <a:alphaModFix amt="15000"/>
          </a:blip>
          <a:stretch>
            <a:fillRect/>
          </a:stretch>
        </p:blipFill>
        <p:spPr>
          <a:xfrm>
            <a:off x="8500175" y="4163260"/>
            <a:ext cx="643825" cy="643825"/>
          </a:xfrm>
          <a:prstGeom prst="rect">
            <a:avLst/>
          </a:prstGeom>
          <a:noFill/>
          <a:ln>
            <a:noFill/>
          </a:ln>
        </p:spPr>
      </p:pic>
      <p:sp>
        <p:nvSpPr>
          <p:cNvPr id="266" name="Google Shape;266;p34">
            <a:extLst>
              <a:ext uri="{C183D7F6-B498-43B3-948B-1728B52AA6E4}">
                <adec:decorative xmlns:adec="http://schemas.microsoft.com/office/drawing/2017/decorative" val="1"/>
              </a:ext>
            </a:extLst>
          </p:cNvPr>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4">
            <a:extLst>
              <a:ext uri="{C183D7F6-B498-43B3-948B-1728B52AA6E4}">
                <adec:decorative xmlns:adec="http://schemas.microsoft.com/office/drawing/2017/decorative" val="1"/>
              </a:ext>
            </a:extLst>
          </p:cNvPr>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4"/>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13</a:t>
            </a:fld>
            <a:endParaRPr sz="1300">
              <a:solidFill>
                <a:srgbClr val="000000"/>
              </a:solidFil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85"/>
        <p:cNvGrpSpPr/>
        <p:nvPr/>
      </p:nvGrpSpPr>
      <p:grpSpPr>
        <a:xfrm>
          <a:off x="0" y="0"/>
          <a:ext cx="0" cy="0"/>
          <a:chOff x="0" y="0"/>
          <a:chExt cx="0" cy="0"/>
        </a:xfrm>
      </p:grpSpPr>
      <p:sp>
        <p:nvSpPr>
          <p:cNvPr id="290" name="Google Shape;290;p35"/>
          <p:cNvSpPr txBox="1">
            <a:spLocks noGrp="1"/>
          </p:cNvSpPr>
          <p:nvPr>
            <p:ph type="title" idx="4294967295"/>
          </p:nvPr>
        </p:nvSpPr>
        <p:spPr>
          <a:xfrm>
            <a:off x="381000" y="190500"/>
            <a:ext cx="8382000" cy="571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3200" b="1" dirty="0">
                <a:solidFill>
                  <a:srgbClr val="073763"/>
                </a:solidFill>
                <a:latin typeface="Montserrat"/>
                <a:ea typeface="Montserrat"/>
                <a:cs typeface="Montserrat"/>
                <a:sym typeface="Montserrat"/>
              </a:rPr>
              <a:t>Wins</a:t>
            </a:r>
            <a:endParaRPr sz="3200" b="1" dirty="0">
              <a:solidFill>
                <a:srgbClr val="073763"/>
              </a:solidFill>
              <a:latin typeface="Montserrat"/>
              <a:ea typeface="Montserrat"/>
              <a:cs typeface="Montserrat"/>
              <a:sym typeface="Montserrat"/>
            </a:endParaRPr>
          </a:p>
        </p:txBody>
      </p:sp>
      <p:grpSp>
        <p:nvGrpSpPr>
          <p:cNvPr id="291" name="Google Shape;291;p35" descr="This image highlights workstream one for governmentwide IDVs and shared services wins, which provided 64 million in savings."/>
          <p:cNvGrpSpPr/>
          <p:nvPr/>
        </p:nvGrpSpPr>
        <p:grpSpPr>
          <a:xfrm>
            <a:off x="285750" y="952500"/>
            <a:ext cx="4191000" cy="3429000"/>
            <a:chOff x="285750" y="952500"/>
            <a:chExt cx="4191000" cy="3429000"/>
          </a:xfrm>
        </p:grpSpPr>
        <p:sp>
          <p:nvSpPr>
            <p:cNvPr id="292" name="Google Shape;292;p35"/>
            <p:cNvSpPr/>
            <p:nvPr/>
          </p:nvSpPr>
          <p:spPr>
            <a:xfrm>
              <a:off x="285750" y="952500"/>
              <a:ext cx="4191000" cy="3429000"/>
            </a:xfrm>
            <a:prstGeom prst="roundRect">
              <a:avLst>
                <a:gd name="adj" fmla="val 3333"/>
              </a:avLst>
            </a:prstGeom>
            <a:solidFill>
              <a:srgbClr val="FFFFFF"/>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93" name="Google Shape;293;p35"/>
            <p:cNvSpPr/>
            <p:nvPr/>
          </p:nvSpPr>
          <p:spPr>
            <a:xfrm>
              <a:off x="285750" y="952500"/>
              <a:ext cx="4191000" cy="476400"/>
            </a:xfrm>
            <a:prstGeom prst="roundRect">
              <a:avLst>
                <a:gd name="adj" fmla="val 24000"/>
              </a:avLst>
            </a:prstGeom>
            <a:solidFill>
              <a:srgbClr val="07376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94" name="Google Shape;294;p35"/>
            <p:cNvSpPr/>
            <p:nvPr/>
          </p:nvSpPr>
          <p:spPr>
            <a:xfrm>
              <a:off x="285750" y="1238250"/>
              <a:ext cx="4191000" cy="190500"/>
            </a:xfrm>
            <a:prstGeom prst="rect">
              <a:avLst/>
            </a:prstGeom>
            <a:solidFill>
              <a:srgbClr val="07376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95" name="Google Shape;295;p35"/>
            <p:cNvSpPr txBox="1"/>
            <p:nvPr/>
          </p:nvSpPr>
          <p:spPr>
            <a:xfrm>
              <a:off x="381000" y="952500"/>
              <a:ext cx="4000500" cy="47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400" b="1">
                  <a:solidFill>
                    <a:srgbClr val="FFFFFF"/>
                  </a:solidFill>
                  <a:latin typeface="Montserrat"/>
                  <a:ea typeface="Montserrat"/>
                  <a:cs typeface="Montserrat"/>
                  <a:sym typeface="Montserrat"/>
                </a:rPr>
                <a:t>Workstream 1</a:t>
              </a:r>
              <a:endParaRPr sz="14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000" b="0" i="1">
                  <a:solidFill>
                    <a:srgbClr val="FFFFFF"/>
                  </a:solidFill>
                  <a:latin typeface="Montserrat"/>
                  <a:ea typeface="Montserrat"/>
                  <a:cs typeface="Montserrat"/>
                  <a:sym typeface="Montserrat"/>
                </a:rPr>
                <a:t>Government-Wide IDVs &amp; Shared Services</a:t>
              </a:r>
              <a:endParaRPr sz="1000" b="0" i="1">
                <a:solidFill>
                  <a:srgbClr val="FFFFFF"/>
                </a:solidFill>
                <a:latin typeface="Montserrat"/>
                <a:ea typeface="Montserrat"/>
                <a:cs typeface="Montserrat"/>
                <a:sym typeface="Montserrat"/>
              </a:endParaRPr>
            </a:p>
          </p:txBody>
        </p:sp>
        <p:sp>
          <p:nvSpPr>
            <p:cNvPr id="296" name="Google Shape;296;p35"/>
            <p:cNvSpPr txBox="1"/>
            <p:nvPr/>
          </p:nvSpPr>
          <p:spPr>
            <a:xfrm>
              <a:off x="428625" y="1524000"/>
              <a:ext cx="3905400" cy="2762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C20E0E"/>
                  </a:solidFill>
                  <a:latin typeface="Montserrat"/>
                  <a:ea typeface="Montserrat"/>
                  <a:cs typeface="Montserrat"/>
                  <a:sym typeface="Montserrat"/>
                </a:rPr>
                <a:t>• Projected savings:</a:t>
              </a:r>
              <a:r>
                <a:rPr lang="en" sz="1100" b="0">
                  <a:solidFill>
                    <a:srgbClr val="333333"/>
                  </a:solidFill>
                  <a:latin typeface="Montserrat"/>
                  <a:ea typeface="Montserrat"/>
                  <a:cs typeface="Montserrat"/>
                  <a:sym typeface="Montserrat"/>
                </a:rPr>
                <a:t> $64M from consolidation of 5 contracts.</a:t>
              </a:r>
              <a:endParaRPr sz="1100" b="0">
                <a:solidFill>
                  <a:srgbClr val="333333"/>
                </a:solidFill>
                <a:latin typeface="Montserrat"/>
                <a:ea typeface="Montserrat"/>
                <a:cs typeface="Montserrat"/>
                <a:sym typeface="Montserrat"/>
              </a:endParaRPr>
            </a:p>
            <a:p>
              <a:pPr marL="0" lvl="0" indent="0" algn="l" rtl="0">
                <a:spcBef>
                  <a:spcPts val="900"/>
                </a:spcBef>
                <a:spcAft>
                  <a:spcPts val="0"/>
                </a:spcAft>
                <a:buNone/>
              </a:pPr>
              <a:r>
                <a:rPr lang="en" sz="1100" b="1">
                  <a:solidFill>
                    <a:srgbClr val="C20E0E"/>
                  </a:solidFill>
                  <a:latin typeface="Montserrat"/>
                  <a:ea typeface="Montserrat"/>
                  <a:cs typeface="Montserrat"/>
                  <a:sym typeface="Montserrat"/>
                </a:rPr>
                <a:t>• Pilot Transition:</a:t>
              </a:r>
              <a:r>
                <a:rPr lang="en" sz="1100" b="0">
                  <a:solidFill>
                    <a:srgbClr val="333333"/>
                  </a:solidFill>
                  <a:latin typeface="Montserrat"/>
                  <a:ea typeface="Montserrat"/>
                  <a:cs typeface="Montserrat"/>
                  <a:sym typeface="Montserrat"/>
                </a:rPr>
                <a:t> 163 task orders ($228M) agreed for transition.</a:t>
              </a:r>
              <a:endParaRPr sz="1100" b="0">
                <a:solidFill>
                  <a:srgbClr val="333333"/>
                </a:solidFill>
                <a:latin typeface="Montserrat"/>
                <a:ea typeface="Montserrat"/>
                <a:cs typeface="Montserrat"/>
                <a:sym typeface="Montserrat"/>
              </a:endParaRPr>
            </a:p>
            <a:p>
              <a:pPr marL="0" lvl="0" indent="0" algn="l" rtl="0">
                <a:spcBef>
                  <a:spcPts val="900"/>
                </a:spcBef>
                <a:spcAft>
                  <a:spcPts val="0"/>
                </a:spcAft>
                <a:buNone/>
              </a:pPr>
              <a:r>
                <a:rPr lang="en" sz="1100" b="1">
                  <a:solidFill>
                    <a:srgbClr val="C20E0E"/>
                  </a:solidFill>
                  <a:latin typeface="Montserrat"/>
                  <a:ea typeface="Montserrat"/>
                  <a:cs typeface="Montserrat"/>
                  <a:sym typeface="Montserrat"/>
                </a:rPr>
                <a:t>• Leveraging Solutions:</a:t>
              </a:r>
              <a:endParaRPr sz="1100" b="0">
                <a:solidFill>
                  <a:srgbClr val="333333"/>
                </a:solidFill>
                <a:latin typeface="Montserrat"/>
                <a:ea typeface="Montserrat"/>
                <a:cs typeface="Montserrat"/>
                <a:sym typeface="Montserrat"/>
              </a:endParaRPr>
            </a:p>
            <a:p>
              <a:pPr marL="457200" lvl="0" indent="-298450" algn="l" rtl="0">
                <a:spcBef>
                  <a:spcPts val="450"/>
                </a:spcBef>
                <a:spcAft>
                  <a:spcPts val="0"/>
                </a:spcAft>
                <a:buClr>
                  <a:srgbClr val="333333"/>
                </a:buClr>
                <a:buSzPts val="1100"/>
                <a:buFont typeface="Montserrat"/>
                <a:buChar char="●"/>
              </a:pPr>
              <a:r>
                <a:rPr lang="en" sz="1100" b="1">
                  <a:solidFill>
                    <a:srgbClr val="333333"/>
                  </a:solidFill>
                  <a:latin typeface="Montserrat"/>
                  <a:ea typeface="Montserrat"/>
                  <a:cs typeface="Montserrat"/>
                  <a:sym typeface="Montserrat"/>
                </a:rPr>
                <a:t>OneGov:</a:t>
              </a:r>
              <a:r>
                <a:rPr lang="en" sz="1100" b="0">
                  <a:solidFill>
                    <a:srgbClr val="333333"/>
                  </a:solidFill>
                  <a:latin typeface="Montserrat"/>
                  <a:ea typeface="Montserrat"/>
                  <a:cs typeface="Montserrat"/>
                  <a:sym typeface="Montserrat"/>
                </a:rPr>
                <a:t> Adobe, Google, Salesforce (70-90% discounts)</a:t>
              </a:r>
              <a:endParaRPr sz="1100" b="0">
                <a:solidFill>
                  <a:srgbClr val="333333"/>
                </a:solidFill>
                <a:latin typeface="Montserrat"/>
                <a:ea typeface="Montserrat"/>
                <a:cs typeface="Montserrat"/>
                <a:sym typeface="Montserrat"/>
              </a:endParaRPr>
            </a:p>
            <a:p>
              <a:pPr marL="457200" lvl="0" indent="-298450" algn="l" rtl="0">
                <a:spcBef>
                  <a:spcPts val="600"/>
                </a:spcBef>
                <a:spcAft>
                  <a:spcPts val="0"/>
                </a:spcAft>
                <a:buClr>
                  <a:srgbClr val="333333"/>
                </a:buClr>
                <a:buSzPts val="1100"/>
                <a:buFont typeface="Montserrat"/>
                <a:buChar char="●"/>
              </a:pPr>
              <a:r>
                <a:rPr lang="en" sz="1100" b="1">
                  <a:solidFill>
                    <a:srgbClr val="333333"/>
                  </a:solidFill>
                  <a:latin typeface="Montserrat"/>
                  <a:ea typeface="Montserrat"/>
                  <a:cs typeface="Montserrat"/>
                  <a:sym typeface="Montserrat"/>
                </a:rPr>
                <a:t>Software as a Shared Service:</a:t>
              </a:r>
              <a:r>
                <a:rPr lang="en" sz="1100" b="0">
                  <a:solidFill>
                    <a:srgbClr val="333333"/>
                  </a:solidFill>
                  <a:latin typeface="Montserrat"/>
                  <a:ea typeface="Montserrat"/>
                  <a:cs typeface="Montserrat"/>
                  <a:sym typeface="Montserrat"/>
                </a:rPr>
                <a:t> Go.Gov ($2B)</a:t>
              </a:r>
              <a:endParaRPr sz="1100" b="0">
                <a:solidFill>
                  <a:srgbClr val="333333"/>
                </a:solidFill>
                <a:latin typeface="Montserrat"/>
                <a:ea typeface="Montserrat"/>
                <a:cs typeface="Montserrat"/>
                <a:sym typeface="Montserrat"/>
              </a:endParaRPr>
            </a:p>
          </p:txBody>
        </p:sp>
      </p:grpSp>
      <p:grpSp>
        <p:nvGrpSpPr>
          <p:cNvPr id="297" name="Google Shape;297;p35" descr="This image depicts Work Stream Two for assisted and centralized acquisition wins, valued at $1.5 billion across 908 contracts."/>
          <p:cNvGrpSpPr/>
          <p:nvPr/>
        </p:nvGrpSpPr>
        <p:grpSpPr>
          <a:xfrm>
            <a:off x="4667250" y="952500"/>
            <a:ext cx="4191000" cy="3429000"/>
            <a:chOff x="4667250" y="952500"/>
            <a:chExt cx="4191000" cy="3429000"/>
          </a:xfrm>
        </p:grpSpPr>
        <p:sp>
          <p:nvSpPr>
            <p:cNvPr id="298" name="Google Shape;298;p35"/>
            <p:cNvSpPr/>
            <p:nvPr/>
          </p:nvSpPr>
          <p:spPr>
            <a:xfrm>
              <a:off x="4667250" y="952500"/>
              <a:ext cx="4191000" cy="3429000"/>
            </a:xfrm>
            <a:prstGeom prst="roundRect">
              <a:avLst>
                <a:gd name="adj" fmla="val 3333"/>
              </a:avLst>
            </a:prstGeom>
            <a:solidFill>
              <a:srgbClr val="FFFFFF"/>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99" name="Google Shape;299;p35"/>
            <p:cNvSpPr/>
            <p:nvPr/>
          </p:nvSpPr>
          <p:spPr>
            <a:xfrm>
              <a:off x="4667250" y="952500"/>
              <a:ext cx="4191000" cy="476400"/>
            </a:xfrm>
            <a:prstGeom prst="roundRect">
              <a:avLst>
                <a:gd name="adj" fmla="val 24000"/>
              </a:avLst>
            </a:prstGeom>
            <a:solidFill>
              <a:srgbClr val="690B0B"/>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00" name="Google Shape;300;p35"/>
            <p:cNvSpPr/>
            <p:nvPr/>
          </p:nvSpPr>
          <p:spPr>
            <a:xfrm>
              <a:off x="4667250" y="1238250"/>
              <a:ext cx="4191000" cy="190500"/>
            </a:xfrm>
            <a:prstGeom prst="rect">
              <a:avLst/>
            </a:prstGeom>
            <a:solidFill>
              <a:srgbClr val="690B0B"/>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01" name="Google Shape;301;p35"/>
            <p:cNvSpPr txBox="1"/>
            <p:nvPr/>
          </p:nvSpPr>
          <p:spPr>
            <a:xfrm>
              <a:off x="4762500" y="952500"/>
              <a:ext cx="4000500" cy="47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400" b="1">
                  <a:solidFill>
                    <a:srgbClr val="FFFFFF"/>
                  </a:solidFill>
                  <a:latin typeface="Montserrat"/>
                  <a:ea typeface="Montserrat"/>
                  <a:cs typeface="Montserrat"/>
                  <a:sym typeface="Montserrat"/>
                </a:rPr>
                <a:t>Workstream 2</a:t>
              </a:r>
              <a:endParaRPr sz="14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000" b="0" i="1">
                  <a:solidFill>
                    <a:srgbClr val="FFFFFF"/>
                  </a:solidFill>
                  <a:latin typeface="Montserrat"/>
                  <a:ea typeface="Montserrat"/>
                  <a:cs typeface="Montserrat"/>
                  <a:sym typeface="Montserrat"/>
                </a:rPr>
                <a:t>Assisted &amp; Centralized Acquisition</a:t>
              </a:r>
              <a:endParaRPr sz="1000" b="0" i="1">
                <a:solidFill>
                  <a:srgbClr val="FFFFFF"/>
                </a:solidFill>
                <a:latin typeface="Montserrat"/>
                <a:ea typeface="Montserrat"/>
                <a:cs typeface="Montserrat"/>
                <a:sym typeface="Montserrat"/>
              </a:endParaRPr>
            </a:p>
          </p:txBody>
        </p:sp>
        <p:sp>
          <p:nvSpPr>
            <p:cNvPr id="302" name="Google Shape;302;p35"/>
            <p:cNvSpPr txBox="1"/>
            <p:nvPr/>
          </p:nvSpPr>
          <p:spPr>
            <a:xfrm>
              <a:off x="4810125" y="1524000"/>
              <a:ext cx="3905400" cy="2762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690B0B"/>
                  </a:solidFill>
                  <a:latin typeface="Montserrat"/>
                  <a:ea typeface="Montserrat"/>
                  <a:cs typeface="Montserrat"/>
                  <a:sym typeface="Montserrat"/>
                </a:rPr>
                <a:t>• Contract Centralization:</a:t>
              </a:r>
              <a:endParaRPr sz="1100" b="0">
                <a:solidFill>
                  <a:srgbClr val="333333"/>
                </a:solidFill>
                <a:latin typeface="Montserrat"/>
                <a:ea typeface="Montserrat"/>
                <a:cs typeface="Montserrat"/>
                <a:sym typeface="Montserrat"/>
              </a:endParaRPr>
            </a:p>
            <a:p>
              <a:pPr marL="142875" marR="0" lvl="0" indent="0" algn="l" rtl="0">
                <a:spcBef>
                  <a:spcPts val="900"/>
                </a:spcBef>
                <a:spcAft>
                  <a:spcPts val="0"/>
                </a:spcAft>
                <a:buNone/>
              </a:pPr>
              <a:r>
                <a:rPr lang="en" sz="1100" b="0">
                  <a:solidFill>
                    <a:srgbClr val="333333"/>
                  </a:solidFill>
                  <a:latin typeface="Montserrat"/>
                  <a:ea typeface="Montserrat"/>
                  <a:cs typeface="Montserrat"/>
                  <a:sym typeface="Montserrat"/>
                </a:rPr>
                <a:t>908 contracts across Pilot Agencies (valued at ~$1.5B).</a:t>
              </a:r>
              <a:endParaRPr sz="1100" b="0">
                <a:solidFill>
                  <a:srgbClr val="333333"/>
                </a:solidFill>
                <a:latin typeface="Montserrat"/>
                <a:ea typeface="Montserrat"/>
                <a:cs typeface="Montserrat"/>
                <a:sym typeface="Montserrat"/>
              </a:endParaRPr>
            </a:p>
            <a:p>
              <a:pPr marL="0" lvl="0" indent="0" algn="l" rtl="0">
                <a:spcBef>
                  <a:spcPts val="900"/>
                </a:spcBef>
                <a:spcAft>
                  <a:spcPts val="0"/>
                </a:spcAft>
                <a:buNone/>
              </a:pPr>
              <a:r>
                <a:rPr lang="en" sz="1100" b="1">
                  <a:solidFill>
                    <a:srgbClr val="690B0B"/>
                  </a:solidFill>
                  <a:latin typeface="Montserrat"/>
                  <a:ea typeface="Montserrat"/>
                  <a:cs typeface="Montserrat"/>
                  <a:sym typeface="Montserrat"/>
                </a:rPr>
                <a:t>• Realized Savings:</a:t>
              </a:r>
              <a:r>
                <a:rPr lang="en" sz="1100" b="0">
                  <a:solidFill>
                    <a:srgbClr val="333333"/>
                  </a:solidFill>
                  <a:latin typeface="Montserrat"/>
                  <a:ea typeface="Montserrat"/>
                  <a:cs typeface="Montserrat"/>
                  <a:sym typeface="Montserrat"/>
                </a:rPr>
                <a:t> $6.5M achieved through increased visibility and reduced spend.</a:t>
              </a:r>
              <a:endParaRPr sz="1100" b="0">
                <a:solidFill>
                  <a:srgbClr val="333333"/>
                </a:solidFill>
                <a:latin typeface="Montserrat"/>
                <a:ea typeface="Montserrat"/>
                <a:cs typeface="Montserrat"/>
                <a:sym typeface="Montserrat"/>
              </a:endParaRPr>
            </a:p>
            <a:p>
              <a:pPr marL="0" lvl="0" indent="0" algn="l" rtl="0">
                <a:spcBef>
                  <a:spcPts val="900"/>
                </a:spcBef>
                <a:spcAft>
                  <a:spcPts val="0"/>
                </a:spcAft>
                <a:buNone/>
              </a:pPr>
              <a:r>
                <a:rPr lang="en" sz="1100" b="1">
                  <a:solidFill>
                    <a:srgbClr val="690B0B"/>
                  </a:solidFill>
                  <a:latin typeface="Montserrat"/>
                  <a:ea typeface="Montserrat"/>
                  <a:cs typeface="Montserrat"/>
                  <a:sym typeface="Montserrat"/>
                </a:rPr>
                <a:t>• Process Efficiency:</a:t>
              </a:r>
              <a:r>
                <a:rPr lang="en" sz="1100" b="0">
                  <a:solidFill>
                    <a:srgbClr val="333333"/>
                  </a:solidFill>
                  <a:latin typeface="Montserrat"/>
                  <a:ea typeface="Montserrat"/>
                  <a:cs typeface="Montserrat"/>
                  <a:sym typeface="Montserrat"/>
                </a:rPr>
                <a:t> Deployed Automated Intake Tool to streamline procurement intake and triage.</a:t>
              </a:r>
              <a:endParaRPr sz="1100" b="0">
                <a:solidFill>
                  <a:srgbClr val="333333"/>
                </a:solidFill>
                <a:latin typeface="Montserrat"/>
                <a:ea typeface="Montserrat"/>
                <a:cs typeface="Montserrat"/>
                <a:sym typeface="Montserrat"/>
              </a:endParaRPr>
            </a:p>
          </p:txBody>
        </p:sp>
      </p:grpSp>
      <p:pic>
        <p:nvPicPr>
          <p:cNvPr id="288" name="Google Shape;288;p35" descr="This image features the FAST 2026 logo in grayscale. "/>
          <p:cNvPicPr preferRelativeResize="0"/>
          <p:nvPr/>
        </p:nvPicPr>
        <p:blipFill>
          <a:blip r:embed="rId5">
            <a:alphaModFix amt="15000"/>
          </a:blip>
          <a:stretch>
            <a:fillRect/>
          </a:stretch>
        </p:blipFill>
        <p:spPr>
          <a:xfrm>
            <a:off x="8500175" y="4163260"/>
            <a:ext cx="643825" cy="643825"/>
          </a:xfrm>
          <a:prstGeom prst="rect">
            <a:avLst/>
          </a:prstGeom>
          <a:noFill/>
          <a:ln>
            <a:noFill/>
          </a:ln>
        </p:spPr>
      </p:pic>
      <p:sp>
        <p:nvSpPr>
          <p:cNvPr id="287" name="Google Shape;287;p35">
            <a:extLst>
              <a:ext uri="{C183D7F6-B498-43B3-948B-1728B52AA6E4}">
                <adec:decorative xmlns:adec="http://schemas.microsoft.com/office/drawing/2017/decorative" val="1"/>
              </a:ext>
            </a:extLst>
          </p:cNvPr>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a:extLst>
              <a:ext uri="{C183D7F6-B498-43B3-948B-1728B52AA6E4}">
                <adec:decorative xmlns:adec="http://schemas.microsoft.com/office/drawing/2017/decorative" val="1"/>
              </a:ext>
            </a:extLst>
          </p:cNvPr>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14</a:t>
            </a:fld>
            <a:endParaRPr sz="1300">
              <a:solidFill>
                <a:srgbClr val="000000"/>
              </a:solidFil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txBox="1">
            <a:spLocks noGrp="1"/>
          </p:cNvSpPr>
          <p:nvPr>
            <p:ph type="title"/>
          </p:nvPr>
        </p:nvSpPr>
        <p:spPr>
          <a:xfrm>
            <a:off x="713225" y="1566450"/>
            <a:ext cx="5429700" cy="118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300">
                <a:latin typeface="Arial"/>
                <a:ea typeface="Arial"/>
                <a:cs typeface="Arial"/>
                <a:sym typeface="Arial"/>
              </a:rPr>
              <a:t>Thank You.</a:t>
            </a:r>
            <a:endParaRPr sz="5300">
              <a:latin typeface="Arial"/>
              <a:ea typeface="Arial"/>
              <a:cs typeface="Arial"/>
              <a:sym typeface="Aria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2" name="Title 1">
            <a:extLst>
              <a:ext uri="{FF2B5EF4-FFF2-40B4-BE49-F238E27FC236}">
                <a16:creationId xmlns:a16="http://schemas.microsoft.com/office/drawing/2014/main" id="{DFE9BE58-9713-7A7D-678C-FF52B49BD8C4}"/>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Presenters</a:t>
            </a:r>
          </a:p>
        </p:txBody>
      </p:sp>
      <p:sp>
        <p:nvSpPr>
          <p:cNvPr id="108" name="Google Shape;108;p23"/>
          <p:cNvSpPr txBox="1">
            <a:spLocks noGrp="1"/>
          </p:cNvSpPr>
          <p:nvPr>
            <p:ph type="subTitle" idx="4294967295"/>
          </p:nvPr>
        </p:nvSpPr>
        <p:spPr>
          <a:xfrm>
            <a:off x="4522325" y="3987425"/>
            <a:ext cx="3257400" cy="72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a:latin typeface="Arial"/>
                <a:ea typeface="Arial"/>
                <a:cs typeface="Arial"/>
                <a:sym typeface="Arial"/>
              </a:rPr>
              <a:t>Marketing and Communications Program Manager</a:t>
            </a:r>
            <a:endParaRPr>
              <a:latin typeface="Arial"/>
              <a:ea typeface="Arial"/>
              <a:cs typeface="Arial"/>
              <a:sym typeface="Arial"/>
            </a:endParaRPr>
          </a:p>
        </p:txBody>
      </p:sp>
      <p:pic>
        <p:nvPicPr>
          <p:cNvPr id="110" name="Google Shape;110;p23" descr="This image showcases Josilyn Reed, an Event Management Specialist at the Customer Education Service Center."/>
          <p:cNvPicPr preferRelativeResize="0"/>
          <p:nvPr/>
        </p:nvPicPr>
        <p:blipFill rotWithShape="1">
          <a:blip r:embed="rId4">
            <a:alphaModFix/>
          </a:blip>
          <a:srcRect t="8851"/>
          <a:stretch/>
        </p:blipFill>
        <p:spPr>
          <a:xfrm>
            <a:off x="594100" y="336600"/>
            <a:ext cx="2649900" cy="3020100"/>
          </a:xfrm>
          <a:prstGeom prst="ellipse">
            <a:avLst/>
          </a:prstGeom>
          <a:noFill/>
          <a:ln>
            <a:noFill/>
          </a:ln>
        </p:spPr>
      </p:pic>
      <p:pic>
        <p:nvPicPr>
          <p:cNvPr id="113" name="Google Shape;113;p23" descr="This image features José Palos, the Marketing and Communications Program Manager at the Customer Education Service Center."/>
          <p:cNvPicPr preferRelativeResize="0"/>
          <p:nvPr/>
        </p:nvPicPr>
        <p:blipFill rotWithShape="1">
          <a:blip r:embed="rId5">
            <a:alphaModFix/>
          </a:blip>
          <a:srcRect l="3087" r="3096"/>
          <a:stretch/>
        </p:blipFill>
        <p:spPr>
          <a:xfrm>
            <a:off x="4874150" y="336600"/>
            <a:ext cx="2649900" cy="3020100"/>
          </a:xfrm>
          <a:prstGeom prst="ellipse">
            <a:avLst/>
          </a:prstGeom>
          <a:noFill/>
          <a:ln>
            <a:noFill/>
          </a:ln>
        </p:spPr>
      </p:pic>
      <p:sp>
        <p:nvSpPr>
          <p:cNvPr id="112" name="Google Shape;112;p23"/>
          <p:cNvSpPr txBox="1">
            <a:spLocks noGrp="1"/>
          </p:cNvSpPr>
          <p:nvPr>
            <p:ph type="subTitle" idx="1"/>
          </p:nvPr>
        </p:nvSpPr>
        <p:spPr>
          <a:xfrm>
            <a:off x="1077000" y="3578825"/>
            <a:ext cx="22617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latin typeface="Arial"/>
                <a:ea typeface="Arial"/>
                <a:cs typeface="Arial"/>
                <a:sym typeface="Arial"/>
              </a:rPr>
              <a:t>Josilyn Reed</a:t>
            </a:r>
            <a:endParaRPr>
              <a:latin typeface="Arial"/>
              <a:ea typeface="Arial"/>
              <a:cs typeface="Arial"/>
              <a:sym typeface="Arial"/>
            </a:endParaRPr>
          </a:p>
        </p:txBody>
      </p:sp>
      <p:sp>
        <p:nvSpPr>
          <p:cNvPr id="109" name="Google Shape;109;p23"/>
          <p:cNvSpPr txBox="1">
            <a:spLocks noGrp="1"/>
          </p:cNvSpPr>
          <p:nvPr>
            <p:ph type="subTitle" idx="1"/>
          </p:nvPr>
        </p:nvSpPr>
        <p:spPr>
          <a:xfrm>
            <a:off x="5068250" y="3553575"/>
            <a:ext cx="22617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latin typeface="Arial"/>
                <a:ea typeface="Arial"/>
                <a:cs typeface="Arial"/>
                <a:sym typeface="Arial"/>
              </a:rPr>
              <a:t>Jose Palos</a:t>
            </a:r>
            <a:endParaRPr>
              <a:latin typeface="Arial"/>
              <a:ea typeface="Arial"/>
              <a:cs typeface="Arial"/>
              <a:sym typeface="Arial"/>
            </a:endParaRPr>
          </a:p>
        </p:txBody>
      </p:sp>
      <p:sp>
        <p:nvSpPr>
          <p:cNvPr id="111" name="Google Shape;111;p23"/>
          <p:cNvSpPr txBox="1">
            <a:spLocks noGrp="1"/>
          </p:cNvSpPr>
          <p:nvPr>
            <p:ph type="subTitle" idx="4294967295"/>
          </p:nvPr>
        </p:nvSpPr>
        <p:spPr>
          <a:xfrm>
            <a:off x="665350" y="4139825"/>
            <a:ext cx="3257400" cy="72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a:latin typeface="Arial"/>
                <a:ea typeface="Arial"/>
                <a:cs typeface="Arial"/>
                <a:sym typeface="Arial"/>
              </a:rPr>
              <a:t>Event Management Specialist</a:t>
            </a:r>
            <a:endParaRPr>
              <a:latin typeface="Arial"/>
              <a:ea typeface="Arial"/>
              <a:cs typeface="Arial"/>
              <a:sym typeface="Aria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Title 1">
            <a:extLst>
              <a:ext uri="{FF2B5EF4-FFF2-40B4-BE49-F238E27FC236}">
                <a16:creationId xmlns:a16="http://schemas.microsoft.com/office/drawing/2014/main" id="{8DC955C8-F5F1-5C41-2244-4A2808444801}"/>
              </a:ext>
            </a:extLst>
          </p:cNvPr>
          <p:cNvSpPr>
            <a:spLocks noGrp="1"/>
          </p:cNvSpPr>
          <p:nvPr>
            <p:ph type="title" idx="4294967295"/>
          </p:nvPr>
        </p:nvSpPr>
        <p:spPr>
          <a:xfrm>
            <a:off x="311700" y="-650225"/>
            <a:ext cx="8520600" cy="572700"/>
          </a:xfrm>
        </p:spPr>
        <p:txBody>
          <a:bodyPr/>
          <a:lstStyle/>
          <a:p>
            <a:r>
              <a:rPr lang="en-US" dirty="0"/>
              <a:t>Agenda</a:t>
            </a:r>
          </a:p>
        </p:txBody>
      </p:sp>
      <p:grpSp>
        <p:nvGrpSpPr>
          <p:cNvPr id="118" name="Google Shape;118;p24" descr="This image is a header with the text &quot;Agenda.&quot;"/>
          <p:cNvGrpSpPr/>
          <p:nvPr/>
        </p:nvGrpSpPr>
        <p:grpSpPr>
          <a:xfrm>
            <a:off x="762000" y="381000"/>
            <a:ext cx="7620000" cy="619125"/>
            <a:chOff x="762000" y="381000"/>
            <a:chExt cx="7620000" cy="619125"/>
          </a:xfrm>
        </p:grpSpPr>
        <p:sp>
          <p:nvSpPr>
            <p:cNvPr id="119" name="Google Shape;119;p24"/>
            <p:cNvSpPr/>
            <p:nvPr/>
          </p:nvSpPr>
          <p:spPr>
            <a:xfrm>
              <a:off x="762000" y="381000"/>
              <a:ext cx="7620000" cy="571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20" name="Google Shape;120;p24"/>
            <p:cNvSpPr txBox="1"/>
            <p:nvPr/>
          </p:nvSpPr>
          <p:spPr>
            <a:xfrm>
              <a:off x="762000" y="381000"/>
              <a:ext cx="7620000" cy="571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3600" b="1">
                  <a:solidFill>
                    <a:srgbClr val="690B0B"/>
                  </a:solidFill>
                  <a:latin typeface="Merriweather"/>
                  <a:ea typeface="Merriweather"/>
                  <a:cs typeface="Merriweather"/>
                  <a:sym typeface="Merriweather"/>
                </a:rPr>
                <a:t>Agenda</a:t>
              </a:r>
              <a:endParaRPr sz="3600" b="1">
                <a:solidFill>
                  <a:srgbClr val="690B0B"/>
                </a:solidFill>
                <a:latin typeface="Merriweather"/>
                <a:ea typeface="Merriweather"/>
                <a:cs typeface="Merriweather"/>
                <a:sym typeface="Merriweather"/>
              </a:endParaRPr>
            </a:p>
          </p:txBody>
        </p:sp>
        <p:cxnSp>
          <p:nvCxnSpPr>
            <p:cNvPr id="121" name="Google Shape;121;p24"/>
            <p:cNvCxnSpPr/>
            <p:nvPr/>
          </p:nvCxnSpPr>
          <p:spPr>
            <a:xfrm>
              <a:off x="4095750" y="1000125"/>
              <a:ext cx="952500" cy="0"/>
            </a:xfrm>
            <a:prstGeom prst="straightConnector1">
              <a:avLst/>
            </a:prstGeom>
            <a:solidFill>
              <a:srgbClr val="FFFFFF"/>
            </a:solidFill>
            <a:ln w="28575" cap="rnd" cmpd="sng">
              <a:solidFill>
                <a:srgbClr val="C20E0E"/>
              </a:solidFill>
              <a:prstDash val="solid"/>
              <a:round/>
              <a:headEnd type="none" w="sm" len="sm"/>
              <a:tailEnd type="none" w="sm" len="sm"/>
            </a:ln>
          </p:spPr>
        </p:cxnSp>
      </p:grpSp>
      <p:grpSp>
        <p:nvGrpSpPr>
          <p:cNvPr id="122" name="Google Shape;122;p24" descr="This image illustrates the agenda schedule for procurement consolidation overview, workstreams, implementation &amp; impact, and Q&amp;A/Closing."/>
          <p:cNvGrpSpPr/>
          <p:nvPr/>
        </p:nvGrpSpPr>
        <p:grpSpPr>
          <a:xfrm>
            <a:off x="1428750" y="1296850"/>
            <a:ext cx="6286500" cy="2857500"/>
            <a:chOff x="1428750" y="1333500"/>
            <a:chExt cx="6286500" cy="2857500"/>
          </a:xfrm>
        </p:grpSpPr>
        <p:grpSp>
          <p:nvGrpSpPr>
            <p:cNvPr id="123" name="Google Shape;123;p24"/>
            <p:cNvGrpSpPr/>
            <p:nvPr/>
          </p:nvGrpSpPr>
          <p:grpSpPr>
            <a:xfrm>
              <a:off x="1428750" y="1333500"/>
              <a:ext cx="6286500" cy="571500"/>
              <a:chOff x="1428750" y="1333500"/>
              <a:chExt cx="6286500" cy="571500"/>
            </a:xfrm>
          </p:grpSpPr>
          <p:sp>
            <p:nvSpPr>
              <p:cNvPr id="124" name="Google Shape;124;p24"/>
              <p:cNvSpPr/>
              <p:nvPr/>
            </p:nvSpPr>
            <p:spPr>
              <a:xfrm>
                <a:off x="1428750" y="1333500"/>
                <a:ext cx="571500" cy="571500"/>
              </a:xfrm>
              <a:prstGeom prst="roundRect">
                <a:avLst>
                  <a:gd name="adj" fmla="val 50000"/>
                </a:avLst>
              </a:prstGeom>
              <a:solidFill>
                <a:srgbClr val="690B0B"/>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25" name="Google Shape;125;p24"/>
              <p:cNvSpPr txBox="1"/>
              <p:nvPr/>
            </p:nvSpPr>
            <p:spPr>
              <a:xfrm>
                <a:off x="1428750" y="1333500"/>
                <a:ext cx="571500" cy="571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b="1">
                    <a:solidFill>
                      <a:srgbClr val="FFFFFF"/>
                    </a:solidFill>
                    <a:latin typeface="Arial"/>
                    <a:ea typeface="Arial"/>
                    <a:cs typeface="Arial"/>
                    <a:sym typeface="Arial"/>
                  </a:rPr>
                  <a:t>01</a:t>
                </a:r>
                <a:endParaRPr sz="2000" b="1">
                  <a:solidFill>
                    <a:srgbClr val="FFFFFF"/>
                  </a:solidFill>
                  <a:latin typeface="Arial"/>
                  <a:ea typeface="Arial"/>
                  <a:cs typeface="Arial"/>
                  <a:sym typeface="Arial"/>
                </a:endParaRPr>
              </a:p>
            </p:txBody>
          </p:sp>
          <p:sp>
            <p:nvSpPr>
              <p:cNvPr id="126" name="Google Shape;126;p24"/>
              <p:cNvSpPr txBox="1"/>
              <p:nvPr/>
            </p:nvSpPr>
            <p:spPr>
              <a:xfrm>
                <a:off x="2190750" y="1333500"/>
                <a:ext cx="5524500" cy="571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200" b="0">
                    <a:solidFill>
                      <a:srgbClr val="000000"/>
                    </a:solidFill>
                    <a:latin typeface="Merriweather"/>
                    <a:ea typeface="Merriweather"/>
                    <a:cs typeface="Merriweather"/>
                    <a:sym typeface="Merriweather"/>
                  </a:rPr>
                  <a:t>Procurement Consolidation Overview</a:t>
                </a:r>
                <a:endParaRPr sz="2200" b="0">
                  <a:solidFill>
                    <a:srgbClr val="000000"/>
                  </a:solidFill>
                  <a:latin typeface="Merriweather"/>
                  <a:ea typeface="Merriweather"/>
                  <a:cs typeface="Merriweather"/>
                  <a:sym typeface="Merriweather"/>
                </a:endParaRPr>
              </a:p>
            </p:txBody>
          </p:sp>
        </p:grpSp>
        <p:grpSp>
          <p:nvGrpSpPr>
            <p:cNvPr id="127" name="Google Shape;127;p24"/>
            <p:cNvGrpSpPr/>
            <p:nvPr/>
          </p:nvGrpSpPr>
          <p:grpSpPr>
            <a:xfrm>
              <a:off x="1428750" y="2095500"/>
              <a:ext cx="6286500" cy="571500"/>
              <a:chOff x="1428750" y="2095500"/>
              <a:chExt cx="6286500" cy="571500"/>
            </a:xfrm>
          </p:grpSpPr>
          <p:sp>
            <p:nvSpPr>
              <p:cNvPr id="128" name="Google Shape;128;p24"/>
              <p:cNvSpPr/>
              <p:nvPr/>
            </p:nvSpPr>
            <p:spPr>
              <a:xfrm>
                <a:off x="1428750" y="2095500"/>
                <a:ext cx="571500" cy="571500"/>
              </a:xfrm>
              <a:prstGeom prst="roundRect">
                <a:avLst>
                  <a:gd name="adj" fmla="val 50000"/>
                </a:avLst>
              </a:prstGeom>
              <a:solidFill>
                <a:srgbClr val="690B0B"/>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29" name="Google Shape;129;p24"/>
              <p:cNvSpPr txBox="1"/>
              <p:nvPr/>
            </p:nvSpPr>
            <p:spPr>
              <a:xfrm>
                <a:off x="1428750" y="2095500"/>
                <a:ext cx="571500" cy="571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b="1">
                    <a:solidFill>
                      <a:srgbClr val="FFFFFF"/>
                    </a:solidFill>
                    <a:latin typeface="Arial"/>
                    <a:ea typeface="Arial"/>
                    <a:cs typeface="Arial"/>
                    <a:sym typeface="Arial"/>
                  </a:rPr>
                  <a:t>02</a:t>
                </a:r>
                <a:endParaRPr sz="2000" b="1">
                  <a:solidFill>
                    <a:srgbClr val="FFFFFF"/>
                  </a:solidFill>
                  <a:latin typeface="Arial"/>
                  <a:ea typeface="Arial"/>
                  <a:cs typeface="Arial"/>
                  <a:sym typeface="Arial"/>
                </a:endParaRPr>
              </a:p>
            </p:txBody>
          </p:sp>
          <p:sp>
            <p:nvSpPr>
              <p:cNvPr id="130" name="Google Shape;130;p24"/>
              <p:cNvSpPr txBox="1"/>
              <p:nvPr/>
            </p:nvSpPr>
            <p:spPr>
              <a:xfrm>
                <a:off x="2190750" y="2095500"/>
                <a:ext cx="5524500" cy="571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200" b="0">
                    <a:solidFill>
                      <a:srgbClr val="000000"/>
                    </a:solidFill>
                    <a:latin typeface="Merriweather"/>
                    <a:ea typeface="Merriweather"/>
                    <a:cs typeface="Merriweather"/>
                    <a:sym typeface="Merriweather"/>
                  </a:rPr>
                  <a:t>Workstreams</a:t>
                </a:r>
                <a:endParaRPr sz="2200" b="0">
                  <a:solidFill>
                    <a:srgbClr val="000000"/>
                  </a:solidFill>
                  <a:latin typeface="Merriweather"/>
                  <a:ea typeface="Merriweather"/>
                  <a:cs typeface="Merriweather"/>
                  <a:sym typeface="Merriweather"/>
                </a:endParaRPr>
              </a:p>
            </p:txBody>
          </p:sp>
        </p:grpSp>
        <p:grpSp>
          <p:nvGrpSpPr>
            <p:cNvPr id="131" name="Google Shape;131;p24"/>
            <p:cNvGrpSpPr/>
            <p:nvPr/>
          </p:nvGrpSpPr>
          <p:grpSpPr>
            <a:xfrm>
              <a:off x="1428750" y="2857500"/>
              <a:ext cx="6286500" cy="571500"/>
              <a:chOff x="1428750" y="2857500"/>
              <a:chExt cx="6286500" cy="571500"/>
            </a:xfrm>
          </p:grpSpPr>
          <p:sp>
            <p:nvSpPr>
              <p:cNvPr id="132" name="Google Shape;132;p24"/>
              <p:cNvSpPr/>
              <p:nvPr/>
            </p:nvSpPr>
            <p:spPr>
              <a:xfrm>
                <a:off x="1428750" y="2857500"/>
                <a:ext cx="571500" cy="571500"/>
              </a:xfrm>
              <a:prstGeom prst="roundRect">
                <a:avLst>
                  <a:gd name="adj" fmla="val 50000"/>
                </a:avLst>
              </a:prstGeom>
              <a:solidFill>
                <a:srgbClr val="690B0B"/>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33" name="Google Shape;133;p24"/>
              <p:cNvSpPr txBox="1"/>
              <p:nvPr/>
            </p:nvSpPr>
            <p:spPr>
              <a:xfrm>
                <a:off x="1428750" y="2857500"/>
                <a:ext cx="571500" cy="571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b="1">
                    <a:solidFill>
                      <a:srgbClr val="FFFFFF"/>
                    </a:solidFill>
                    <a:latin typeface="Arial"/>
                    <a:ea typeface="Arial"/>
                    <a:cs typeface="Arial"/>
                    <a:sym typeface="Arial"/>
                  </a:rPr>
                  <a:t>03</a:t>
                </a:r>
                <a:endParaRPr sz="2000" b="1">
                  <a:solidFill>
                    <a:srgbClr val="FFFFFF"/>
                  </a:solidFill>
                  <a:latin typeface="Arial"/>
                  <a:ea typeface="Arial"/>
                  <a:cs typeface="Arial"/>
                  <a:sym typeface="Arial"/>
                </a:endParaRPr>
              </a:p>
            </p:txBody>
          </p:sp>
          <p:sp>
            <p:nvSpPr>
              <p:cNvPr id="134" name="Google Shape;134;p24"/>
              <p:cNvSpPr txBox="1"/>
              <p:nvPr/>
            </p:nvSpPr>
            <p:spPr>
              <a:xfrm>
                <a:off x="2190750" y="2857500"/>
                <a:ext cx="5524500" cy="571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200" b="0">
                    <a:solidFill>
                      <a:srgbClr val="000000"/>
                    </a:solidFill>
                    <a:latin typeface="Merriweather"/>
                    <a:ea typeface="Merriweather"/>
                    <a:cs typeface="Merriweather"/>
                    <a:sym typeface="Merriweather"/>
                  </a:rPr>
                  <a:t>Implementation and Impact</a:t>
                </a:r>
                <a:endParaRPr sz="2200" b="0">
                  <a:solidFill>
                    <a:srgbClr val="000000"/>
                  </a:solidFill>
                  <a:latin typeface="Merriweather"/>
                  <a:ea typeface="Merriweather"/>
                  <a:cs typeface="Merriweather"/>
                  <a:sym typeface="Merriweather"/>
                </a:endParaRPr>
              </a:p>
            </p:txBody>
          </p:sp>
        </p:grpSp>
        <p:grpSp>
          <p:nvGrpSpPr>
            <p:cNvPr id="135" name="Google Shape;135;p24"/>
            <p:cNvGrpSpPr/>
            <p:nvPr/>
          </p:nvGrpSpPr>
          <p:grpSpPr>
            <a:xfrm>
              <a:off x="1428750" y="3619500"/>
              <a:ext cx="6286500" cy="571500"/>
              <a:chOff x="1428750" y="3619500"/>
              <a:chExt cx="6286500" cy="571500"/>
            </a:xfrm>
          </p:grpSpPr>
          <p:sp>
            <p:nvSpPr>
              <p:cNvPr id="136" name="Google Shape;136;p24"/>
              <p:cNvSpPr/>
              <p:nvPr/>
            </p:nvSpPr>
            <p:spPr>
              <a:xfrm>
                <a:off x="1428750" y="3619500"/>
                <a:ext cx="571500" cy="571500"/>
              </a:xfrm>
              <a:prstGeom prst="roundRect">
                <a:avLst>
                  <a:gd name="adj" fmla="val 50000"/>
                </a:avLst>
              </a:prstGeom>
              <a:solidFill>
                <a:srgbClr val="690B0B"/>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37" name="Google Shape;137;p24"/>
              <p:cNvSpPr txBox="1"/>
              <p:nvPr/>
            </p:nvSpPr>
            <p:spPr>
              <a:xfrm>
                <a:off x="1428750" y="3619500"/>
                <a:ext cx="571500" cy="571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b="1">
                    <a:solidFill>
                      <a:srgbClr val="FFFFFF"/>
                    </a:solidFill>
                    <a:latin typeface="Arial"/>
                    <a:ea typeface="Arial"/>
                    <a:cs typeface="Arial"/>
                    <a:sym typeface="Arial"/>
                  </a:rPr>
                  <a:t>04</a:t>
                </a:r>
                <a:endParaRPr sz="2000" b="1">
                  <a:solidFill>
                    <a:srgbClr val="FFFFFF"/>
                  </a:solidFill>
                  <a:latin typeface="Arial"/>
                  <a:ea typeface="Arial"/>
                  <a:cs typeface="Arial"/>
                  <a:sym typeface="Arial"/>
                </a:endParaRPr>
              </a:p>
            </p:txBody>
          </p:sp>
          <p:sp>
            <p:nvSpPr>
              <p:cNvPr id="138" name="Google Shape;138;p24"/>
              <p:cNvSpPr txBox="1"/>
              <p:nvPr/>
            </p:nvSpPr>
            <p:spPr>
              <a:xfrm>
                <a:off x="2190750" y="3619500"/>
                <a:ext cx="5524500" cy="571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200" b="0">
                    <a:solidFill>
                      <a:srgbClr val="000000"/>
                    </a:solidFill>
                    <a:latin typeface="Merriweather"/>
                    <a:ea typeface="Merriweather"/>
                    <a:cs typeface="Merriweather"/>
                    <a:sym typeface="Merriweather"/>
                  </a:rPr>
                  <a:t>Q&amp;A / Closeout</a:t>
                </a:r>
                <a:endParaRPr sz="2200" b="0">
                  <a:solidFill>
                    <a:srgbClr val="000000"/>
                  </a:solidFill>
                  <a:latin typeface="Merriweather"/>
                  <a:ea typeface="Merriweather"/>
                  <a:cs typeface="Merriweather"/>
                  <a:sym typeface="Merriweather"/>
                </a:endParaRPr>
              </a:p>
            </p:txBody>
          </p:sp>
        </p:grpSp>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idx="4294967295"/>
          </p:nvPr>
        </p:nvSpPr>
        <p:spPr>
          <a:xfrm>
            <a:off x="440798" y="1660325"/>
            <a:ext cx="7882200" cy="7143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3000">
                <a:solidFill>
                  <a:schemeClr val="accent1"/>
                </a:solidFill>
              </a:rPr>
              <a:t>Procurement Consolidation Overview</a:t>
            </a:r>
            <a:endParaRPr sz="3000" b="1">
              <a:solidFill>
                <a:schemeClr val="accent1"/>
              </a:solidFill>
            </a:endParaRPr>
          </a:p>
        </p:txBody>
      </p:sp>
      <p:sp>
        <p:nvSpPr>
          <p:cNvPr id="144" name="Google Shape;144;p25"/>
          <p:cNvSpPr txBox="1">
            <a:spLocks noGrp="1"/>
          </p:cNvSpPr>
          <p:nvPr>
            <p:ph type="body" idx="4294967295"/>
          </p:nvPr>
        </p:nvSpPr>
        <p:spPr>
          <a:xfrm>
            <a:off x="935100" y="2316500"/>
            <a:ext cx="7065900" cy="794700"/>
          </a:xfrm>
          <a:prstGeom prst="rect">
            <a:avLst/>
          </a:prstGeom>
          <a:noFill/>
          <a:ln>
            <a:noFill/>
          </a:ln>
        </p:spPr>
        <p:txBody>
          <a:bodyPr spcFirstLastPara="1" wrap="square" lIns="91425" tIns="91425" rIns="91425" bIns="91425" anchor="t" anchorCtr="0">
            <a:noAutofit/>
          </a:bodyPr>
          <a:lstStyle/>
          <a:p>
            <a:pPr marL="0" lvl="0" indent="0" algn="ctr" rtl="0">
              <a:spcBef>
                <a:spcPts val="400"/>
              </a:spcBef>
              <a:spcAft>
                <a:spcPts val="0"/>
              </a:spcAft>
              <a:buClr>
                <a:schemeClr val="dk1"/>
              </a:buClr>
              <a:buSzPts val="1100"/>
              <a:buFont typeface="Arial"/>
              <a:buNone/>
            </a:pPr>
            <a:r>
              <a:rPr lang="en" sz="1600">
                <a:solidFill>
                  <a:srgbClr val="434343"/>
                </a:solidFill>
              </a:rPr>
              <a:t>Josilyn Reed, Events Management Specialist </a:t>
            </a:r>
            <a:endParaRPr sz="1600">
              <a:solidFill>
                <a:srgbClr val="434343"/>
              </a:solidFill>
            </a:endParaRPr>
          </a:p>
          <a:p>
            <a:pPr marL="0" lvl="0" indent="0" algn="ctr" rtl="0">
              <a:spcBef>
                <a:spcPts val="1600"/>
              </a:spcBef>
              <a:spcAft>
                <a:spcPts val="0"/>
              </a:spcAft>
              <a:buClr>
                <a:schemeClr val="dk1"/>
              </a:buClr>
              <a:buSzPts val="1100"/>
              <a:buFont typeface="Arial"/>
              <a:buNone/>
            </a:pPr>
            <a:endParaRPr sz="1600">
              <a:solidFill>
                <a:srgbClr val="434343"/>
              </a:solidFill>
            </a:endParaRPr>
          </a:p>
          <a:p>
            <a:pPr marL="0" lvl="0" indent="0" algn="ctr" rtl="0">
              <a:lnSpc>
                <a:spcPct val="100000"/>
              </a:lnSpc>
              <a:spcBef>
                <a:spcPts val="1600"/>
              </a:spcBef>
              <a:spcAft>
                <a:spcPts val="0"/>
              </a:spcAft>
              <a:buNone/>
            </a:pPr>
            <a:endParaRPr>
              <a:solidFill>
                <a:srgbClr val="595959"/>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8"/>
        <p:cNvGrpSpPr/>
        <p:nvPr/>
      </p:nvGrpSpPr>
      <p:grpSpPr>
        <a:xfrm>
          <a:off x="0" y="0"/>
          <a:ext cx="0" cy="0"/>
          <a:chOff x="0" y="0"/>
          <a:chExt cx="0" cy="0"/>
        </a:xfrm>
      </p:grpSpPr>
      <p:sp>
        <p:nvSpPr>
          <p:cNvPr id="2" name="Title 1">
            <a:extLst>
              <a:ext uri="{FF2B5EF4-FFF2-40B4-BE49-F238E27FC236}">
                <a16:creationId xmlns:a16="http://schemas.microsoft.com/office/drawing/2014/main" id="{CF6B5E73-1506-C0AF-6353-A5F8FDD8AF5F}"/>
              </a:ext>
            </a:extLst>
          </p:cNvPr>
          <p:cNvSpPr>
            <a:spLocks noGrp="1"/>
          </p:cNvSpPr>
          <p:nvPr>
            <p:ph type="title"/>
          </p:nvPr>
        </p:nvSpPr>
        <p:spPr>
          <a:xfrm>
            <a:off x="713225" y="-572700"/>
            <a:ext cx="7717500" cy="572700"/>
          </a:xfrm>
        </p:spPr>
        <p:txBody>
          <a:bodyPr spcFirstLastPara="1" wrap="square" lIns="91425" tIns="91425" rIns="91425" bIns="91425" anchor="b" anchorCtr="0">
            <a:noAutofit/>
          </a:bodyPr>
          <a:lstStyle/>
          <a:p>
            <a:r>
              <a:rPr lang="en-US" dirty="0"/>
              <a:t>Procurement Consolidation Plan</a:t>
            </a:r>
          </a:p>
        </p:txBody>
      </p:sp>
      <p:sp>
        <p:nvSpPr>
          <p:cNvPr id="149" name="Google Shape;149;p26">
            <a:extLst>
              <a:ext uri="{C183D7F6-B498-43B3-948B-1728B52AA6E4}">
                <adec:decorative xmlns:adec="http://schemas.microsoft.com/office/drawing/2017/decorative" val="1"/>
              </a:ext>
            </a:extLst>
          </p:cNvPr>
          <p:cNvSpPr/>
          <p:nvPr/>
        </p:nvSpPr>
        <p:spPr>
          <a:xfrm rot="5400000">
            <a:off x="-2131352" y="2417098"/>
            <a:ext cx="4572000" cy="309300"/>
          </a:xfrm>
          <a:prstGeom prst="rect">
            <a:avLst/>
          </a:prstGeom>
          <a:solidFill>
            <a:srgbClr val="C20E0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152" name="Google Shape;152;p26" descr="This image is a header with the text &quot;Procurement Consolidation Plan.&quot;"/>
          <p:cNvGrpSpPr/>
          <p:nvPr/>
        </p:nvGrpSpPr>
        <p:grpSpPr>
          <a:xfrm>
            <a:off x="713225" y="384048"/>
            <a:ext cx="7717500" cy="616077"/>
            <a:chOff x="713225" y="384048"/>
            <a:chExt cx="7717500" cy="616077"/>
          </a:xfrm>
        </p:grpSpPr>
        <p:sp>
          <p:nvSpPr>
            <p:cNvPr id="153" name="Google Shape;153;p26"/>
            <p:cNvSpPr txBox="1"/>
            <p:nvPr/>
          </p:nvSpPr>
          <p:spPr>
            <a:xfrm>
              <a:off x="713225" y="384048"/>
              <a:ext cx="7717500" cy="572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800" b="1" dirty="0">
                  <a:solidFill>
                    <a:srgbClr val="690B0B"/>
                  </a:solidFill>
                  <a:latin typeface="Merriweather"/>
                  <a:ea typeface="Merriweather"/>
                  <a:cs typeface="Merriweather"/>
                  <a:sym typeface="Merriweather"/>
                </a:rPr>
                <a:t>Procurement Consolidation Plan</a:t>
              </a:r>
              <a:endParaRPr sz="2800" b="1" dirty="0">
                <a:solidFill>
                  <a:srgbClr val="690B0B"/>
                </a:solidFill>
                <a:latin typeface="Merriweather"/>
                <a:ea typeface="Merriweather"/>
                <a:cs typeface="Merriweather"/>
                <a:sym typeface="Merriweather"/>
              </a:endParaRPr>
            </a:p>
          </p:txBody>
        </p:sp>
        <p:cxnSp>
          <p:nvCxnSpPr>
            <p:cNvPr id="154" name="Google Shape;154;p26"/>
            <p:cNvCxnSpPr/>
            <p:nvPr/>
          </p:nvCxnSpPr>
          <p:spPr>
            <a:xfrm>
              <a:off x="713225" y="1000125"/>
              <a:ext cx="7716300" cy="0"/>
            </a:xfrm>
            <a:prstGeom prst="straightConnector1">
              <a:avLst/>
            </a:prstGeom>
            <a:solidFill>
              <a:srgbClr val="FFFFFF"/>
            </a:solidFill>
            <a:ln w="19050" cap="flat" cmpd="sng">
              <a:solidFill>
                <a:srgbClr val="C20E0E"/>
              </a:solidFill>
              <a:prstDash val="solid"/>
              <a:round/>
              <a:headEnd type="none" w="sm" len="sm"/>
              <a:tailEnd type="none" w="sm" len="sm"/>
            </a:ln>
          </p:spPr>
        </p:cxnSp>
      </p:grpSp>
      <p:grpSp>
        <p:nvGrpSpPr>
          <p:cNvPr id="155" name="Google Shape;155;p26" descr="This image highlights the discussion point for Governance &amp; Framework, which is regulated by Executive Orders 14240 and the OMB Procurement Consolidation Implementation Plan."/>
          <p:cNvGrpSpPr/>
          <p:nvPr/>
        </p:nvGrpSpPr>
        <p:grpSpPr>
          <a:xfrm>
            <a:off x="714375" y="1333500"/>
            <a:ext cx="7715400" cy="809700"/>
            <a:chOff x="714375" y="1333500"/>
            <a:chExt cx="7715400" cy="809700"/>
          </a:xfrm>
        </p:grpSpPr>
        <p:sp>
          <p:nvSpPr>
            <p:cNvPr id="156" name="Google Shape;156;p26"/>
            <p:cNvSpPr/>
            <p:nvPr/>
          </p:nvSpPr>
          <p:spPr>
            <a:xfrm>
              <a:off x="714375" y="1333500"/>
              <a:ext cx="7715400" cy="809700"/>
            </a:xfrm>
            <a:prstGeom prst="roundRect">
              <a:avLst>
                <a:gd name="adj" fmla="val 9411"/>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58" name="Google Shape;158;p26"/>
            <p:cNvSpPr txBox="1"/>
            <p:nvPr/>
          </p:nvSpPr>
          <p:spPr>
            <a:xfrm>
              <a:off x="1381125" y="1333500"/>
              <a:ext cx="6858000" cy="809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690B0B"/>
                  </a:solidFill>
                  <a:latin typeface="Merriweather"/>
                  <a:ea typeface="Merriweather"/>
                  <a:cs typeface="Merriweather"/>
                  <a:sym typeface="Merriweather"/>
                </a:rPr>
                <a:t>Governance &amp; Framework</a:t>
              </a:r>
              <a:endParaRPr sz="1400" b="1">
                <a:solidFill>
                  <a:srgbClr val="690B0B"/>
                </a:solidFill>
                <a:latin typeface="Merriweather"/>
                <a:ea typeface="Merriweather"/>
                <a:cs typeface="Merriweather"/>
                <a:sym typeface="Merriweather"/>
              </a:endParaRPr>
            </a:p>
            <a:p>
              <a:pPr marL="0" lvl="0" indent="0" algn="l" rtl="0">
                <a:spcBef>
                  <a:spcPts val="300"/>
                </a:spcBef>
                <a:spcAft>
                  <a:spcPts val="0"/>
                </a:spcAft>
                <a:buNone/>
              </a:pPr>
              <a:r>
                <a:rPr lang="en" sz="1400">
                  <a:solidFill>
                    <a:srgbClr val="333333"/>
                  </a:solidFill>
                  <a:latin typeface="Merriweather"/>
                  <a:ea typeface="Merriweather"/>
                  <a:cs typeface="Merriweather"/>
                  <a:sym typeface="Merriweather"/>
                </a:rPr>
                <a:t>Governed by </a:t>
              </a:r>
              <a:r>
                <a:rPr lang="en" sz="1400" b="1">
                  <a:solidFill>
                    <a:srgbClr val="333333"/>
                  </a:solidFill>
                  <a:latin typeface="Merriweather"/>
                  <a:ea typeface="Merriweather"/>
                  <a:cs typeface="Merriweather"/>
                  <a:sym typeface="Merriweather"/>
                </a:rPr>
                <a:t>Executive Order 14240</a:t>
              </a:r>
              <a:r>
                <a:rPr lang="en" sz="1400">
                  <a:solidFill>
                    <a:srgbClr val="333333"/>
                  </a:solidFill>
                  <a:latin typeface="Merriweather"/>
                  <a:ea typeface="Merriweather"/>
                  <a:cs typeface="Merriweather"/>
                  <a:sym typeface="Merriweather"/>
                </a:rPr>
                <a:t> and the OMB Procurement Consolidation Implementation Plan.</a:t>
              </a:r>
              <a:endParaRPr sz="1400">
                <a:solidFill>
                  <a:srgbClr val="333333"/>
                </a:solidFill>
                <a:latin typeface="Merriweather"/>
                <a:ea typeface="Merriweather"/>
                <a:cs typeface="Merriweather"/>
                <a:sym typeface="Merriweather"/>
              </a:endParaRPr>
            </a:p>
          </p:txBody>
        </p:sp>
      </p:grpSp>
      <p:pic>
        <p:nvPicPr>
          <p:cNvPr id="4" name="Picture 3">
            <a:extLst>
              <a:ext uri="{FF2B5EF4-FFF2-40B4-BE49-F238E27FC236}">
                <a16:creationId xmlns:a16="http://schemas.microsoft.com/office/drawing/2014/main" id="{30D1FB47-2A2B-9841-B3DC-D1233E98E56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4875" y="1522633"/>
            <a:ext cx="341434" cy="358506"/>
          </a:xfrm>
          <a:prstGeom prst="rect">
            <a:avLst/>
          </a:prstGeom>
        </p:spPr>
      </p:pic>
      <p:grpSp>
        <p:nvGrpSpPr>
          <p:cNvPr id="159" name="Google Shape;159;p26" descr="This image highlights the discussion point for Data-Driven Insights: to understand the big picture and identify potential cost savings with agency data."/>
          <p:cNvGrpSpPr/>
          <p:nvPr/>
        </p:nvGrpSpPr>
        <p:grpSpPr>
          <a:xfrm>
            <a:off x="714375" y="2333625"/>
            <a:ext cx="7715400" cy="809700"/>
            <a:chOff x="714375" y="2333625"/>
            <a:chExt cx="7715400" cy="809700"/>
          </a:xfrm>
        </p:grpSpPr>
        <p:sp>
          <p:nvSpPr>
            <p:cNvPr id="160" name="Google Shape;160;p26"/>
            <p:cNvSpPr/>
            <p:nvPr/>
          </p:nvSpPr>
          <p:spPr>
            <a:xfrm>
              <a:off x="714375" y="2333625"/>
              <a:ext cx="7715400" cy="809700"/>
            </a:xfrm>
            <a:prstGeom prst="roundRect">
              <a:avLst>
                <a:gd name="adj" fmla="val 9411"/>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62" name="Google Shape;162;p26"/>
            <p:cNvSpPr txBox="1"/>
            <p:nvPr/>
          </p:nvSpPr>
          <p:spPr>
            <a:xfrm>
              <a:off x="1381125" y="2333625"/>
              <a:ext cx="6858000" cy="809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690B0B"/>
                  </a:solidFill>
                  <a:latin typeface="Merriweather"/>
                  <a:ea typeface="Merriweather"/>
                  <a:cs typeface="Merriweather"/>
                  <a:sym typeface="Merriweather"/>
                </a:rPr>
                <a:t>Data-Driven Insights</a:t>
              </a:r>
              <a:endParaRPr sz="1400" b="1">
                <a:solidFill>
                  <a:srgbClr val="690B0B"/>
                </a:solidFill>
                <a:latin typeface="Merriweather"/>
                <a:ea typeface="Merriweather"/>
                <a:cs typeface="Merriweather"/>
                <a:sym typeface="Merriweather"/>
              </a:endParaRPr>
            </a:p>
            <a:p>
              <a:pPr marL="0" lvl="0" indent="0" algn="l" rtl="0">
                <a:spcBef>
                  <a:spcPts val="300"/>
                </a:spcBef>
                <a:spcAft>
                  <a:spcPts val="0"/>
                </a:spcAft>
                <a:buNone/>
              </a:pPr>
              <a:r>
                <a:rPr lang="en" sz="1400">
                  <a:solidFill>
                    <a:srgbClr val="333333"/>
                  </a:solidFill>
                  <a:latin typeface="Merriweather"/>
                  <a:ea typeface="Merriweather"/>
                  <a:cs typeface="Merriweather"/>
                  <a:sym typeface="Merriweather"/>
                </a:rPr>
                <a:t>Analyzing agency data to understand the </a:t>
              </a:r>
              <a:r>
                <a:rPr lang="en" sz="1400" b="1">
                  <a:solidFill>
                    <a:srgbClr val="333333"/>
                  </a:solidFill>
                  <a:latin typeface="Merriweather"/>
                  <a:ea typeface="Merriweather"/>
                  <a:cs typeface="Merriweather"/>
                  <a:sym typeface="Merriweather"/>
                </a:rPr>
                <a:t>big picture</a:t>
              </a:r>
              <a:r>
                <a:rPr lang="en" sz="1400">
                  <a:solidFill>
                    <a:srgbClr val="333333"/>
                  </a:solidFill>
                  <a:latin typeface="Merriweather"/>
                  <a:ea typeface="Merriweather"/>
                  <a:cs typeface="Merriweather"/>
                  <a:sym typeface="Merriweather"/>
                </a:rPr>
                <a:t> and identify potential </a:t>
              </a:r>
              <a:r>
                <a:rPr lang="en" sz="1400" b="1">
                  <a:solidFill>
                    <a:srgbClr val="333333"/>
                  </a:solidFill>
                  <a:latin typeface="Merriweather"/>
                  <a:ea typeface="Merriweather"/>
                  <a:cs typeface="Merriweather"/>
                  <a:sym typeface="Merriweather"/>
                </a:rPr>
                <a:t>cost savings</a:t>
              </a:r>
              <a:r>
                <a:rPr lang="en" sz="1400">
                  <a:solidFill>
                    <a:srgbClr val="333333"/>
                  </a:solidFill>
                  <a:latin typeface="Merriweather"/>
                  <a:ea typeface="Merriweather"/>
                  <a:cs typeface="Merriweather"/>
                  <a:sym typeface="Merriweather"/>
                </a:rPr>
                <a:t>.</a:t>
              </a:r>
              <a:endParaRPr sz="1400">
                <a:solidFill>
                  <a:srgbClr val="333333"/>
                </a:solidFill>
                <a:latin typeface="Merriweather"/>
                <a:ea typeface="Merriweather"/>
                <a:cs typeface="Merriweather"/>
                <a:sym typeface="Merriweather"/>
              </a:endParaRPr>
            </a:p>
          </p:txBody>
        </p:sp>
      </p:grpSp>
      <p:pic>
        <p:nvPicPr>
          <p:cNvPr id="6" name="Picture 5">
            <a:extLst>
              <a:ext uri="{FF2B5EF4-FFF2-40B4-BE49-F238E27FC236}">
                <a16:creationId xmlns:a16="http://schemas.microsoft.com/office/drawing/2014/main" id="{5C9C6B90-43D1-A9EF-43AA-0EE5E721F31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51807" y="2533559"/>
            <a:ext cx="440765" cy="386794"/>
          </a:xfrm>
          <a:prstGeom prst="rect">
            <a:avLst/>
          </a:prstGeom>
        </p:spPr>
      </p:pic>
      <p:grpSp>
        <p:nvGrpSpPr>
          <p:cNvPr id="163" name="Google Shape;163;p26" descr="This image highlights the discussion point for Organizational Structure, and the OMB implementation memo suggests a structure centered around two major groupings."/>
          <p:cNvGrpSpPr/>
          <p:nvPr/>
        </p:nvGrpSpPr>
        <p:grpSpPr>
          <a:xfrm>
            <a:off x="714375" y="3333750"/>
            <a:ext cx="7715400" cy="809700"/>
            <a:chOff x="714375" y="3333750"/>
            <a:chExt cx="7715400" cy="809700"/>
          </a:xfrm>
        </p:grpSpPr>
        <p:sp>
          <p:nvSpPr>
            <p:cNvPr id="164" name="Google Shape;164;p26"/>
            <p:cNvSpPr/>
            <p:nvPr/>
          </p:nvSpPr>
          <p:spPr>
            <a:xfrm>
              <a:off x="714375" y="3333750"/>
              <a:ext cx="7715400" cy="809700"/>
            </a:xfrm>
            <a:prstGeom prst="roundRect">
              <a:avLst>
                <a:gd name="adj" fmla="val 9411"/>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66" name="Google Shape;166;p26"/>
            <p:cNvSpPr txBox="1"/>
            <p:nvPr/>
          </p:nvSpPr>
          <p:spPr>
            <a:xfrm>
              <a:off x="1381125" y="3333750"/>
              <a:ext cx="6858000" cy="809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690B0B"/>
                  </a:solidFill>
                  <a:latin typeface="Merriweather"/>
                  <a:ea typeface="Merriweather"/>
                  <a:cs typeface="Merriweather"/>
                  <a:sym typeface="Merriweather"/>
                </a:rPr>
                <a:t>Organizational Structure</a:t>
              </a:r>
              <a:endParaRPr sz="1400" b="1">
                <a:solidFill>
                  <a:srgbClr val="690B0B"/>
                </a:solidFill>
                <a:latin typeface="Merriweather"/>
                <a:ea typeface="Merriweather"/>
                <a:cs typeface="Merriweather"/>
                <a:sym typeface="Merriweather"/>
              </a:endParaRPr>
            </a:p>
            <a:p>
              <a:pPr marL="0" lvl="0" indent="0" algn="l" rtl="0">
                <a:spcBef>
                  <a:spcPts val="300"/>
                </a:spcBef>
                <a:spcAft>
                  <a:spcPts val="0"/>
                </a:spcAft>
                <a:buNone/>
              </a:pPr>
              <a:r>
                <a:rPr lang="en" sz="1400">
                  <a:solidFill>
                    <a:srgbClr val="333333"/>
                  </a:solidFill>
                  <a:latin typeface="Merriweather"/>
                  <a:ea typeface="Merriweather"/>
                  <a:cs typeface="Merriweather"/>
                  <a:sym typeface="Merriweather"/>
                </a:rPr>
                <a:t>The OMB implementation memo suggests a structure centered around </a:t>
              </a:r>
              <a:r>
                <a:rPr lang="en" sz="1400" b="1">
                  <a:solidFill>
                    <a:srgbClr val="333333"/>
                  </a:solidFill>
                  <a:latin typeface="Merriweather"/>
                  <a:ea typeface="Merriweather"/>
                  <a:cs typeface="Merriweather"/>
                  <a:sym typeface="Merriweather"/>
                </a:rPr>
                <a:t>two major groupings</a:t>
              </a:r>
              <a:r>
                <a:rPr lang="en" sz="1400">
                  <a:solidFill>
                    <a:srgbClr val="333333"/>
                  </a:solidFill>
                  <a:latin typeface="Merriweather"/>
                  <a:ea typeface="Merriweather"/>
                  <a:cs typeface="Merriweather"/>
                  <a:sym typeface="Merriweather"/>
                </a:rPr>
                <a:t>.</a:t>
              </a:r>
              <a:endParaRPr sz="1400">
                <a:solidFill>
                  <a:srgbClr val="333333"/>
                </a:solidFill>
                <a:latin typeface="Merriweather"/>
                <a:ea typeface="Merriweather"/>
                <a:cs typeface="Merriweather"/>
                <a:sym typeface="Merriweather"/>
              </a:endParaRPr>
            </a:p>
          </p:txBody>
        </p:sp>
      </p:grpSp>
      <p:pic>
        <p:nvPicPr>
          <p:cNvPr id="8" name="Picture 7">
            <a:extLst>
              <a:ext uri="{FF2B5EF4-FFF2-40B4-BE49-F238E27FC236}">
                <a16:creationId xmlns:a16="http://schemas.microsoft.com/office/drawing/2014/main" id="{F02E2B13-6F0D-BE1C-DD63-E3E028C76CA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27246" y="3534480"/>
            <a:ext cx="319063" cy="319063"/>
          </a:xfrm>
          <a:prstGeom prst="rect">
            <a:avLst/>
          </a:prstGeom>
        </p:spPr>
      </p:pic>
      <p:pic>
        <p:nvPicPr>
          <p:cNvPr id="150" name="Google Shape;150;p26" descr="This image features the FAST 2026 logo in grayscale. "/>
          <p:cNvPicPr preferRelativeResize="0"/>
          <p:nvPr/>
        </p:nvPicPr>
        <p:blipFill>
          <a:blip r:embed="rId7">
            <a:alphaModFix amt="15000"/>
          </a:blip>
          <a:stretch>
            <a:fillRect/>
          </a:stretch>
        </p:blipFill>
        <p:spPr>
          <a:xfrm>
            <a:off x="8500175" y="4209877"/>
            <a:ext cx="643825" cy="643825"/>
          </a:xfrm>
          <a:prstGeom prst="rect">
            <a:avLst/>
          </a:prstGeom>
          <a:noFill/>
          <a:ln>
            <a:noFill/>
          </a:ln>
        </p:spPr>
      </p:pic>
      <p:sp>
        <p:nvSpPr>
          <p:cNvPr id="151" name="Google Shape;151;p26"/>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5</a:t>
            </a:fld>
            <a:endParaRPr sz="1300">
              <a:solidFill>
                <a:srgbClr val="000000"/>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70"/>
        <p:cNvGrpSpPr/>
        <p:nvPr/>
      </p:nvGrpSpPr>
      <p:grpSpPr>
        <a:xfrm>
          <a:off x="0" y="0"/>
          <a:ext cx="0" cy="0"/>
          <a:chOff x="0" y="0"/>
          <a:chExt cx="0" cy="0"/>
        </a:xfrm>
      </p:grpSpPr>
      <p:sp>
        <p:nvSpPr>
          <p:cNvPr id="175" name="Google Shape;175;p27"/>
          <p:cNvSpPr txBox="1">
            <a:spLocks noGrp="1"/>
          </p:cNvSpPr>
          <p:nvPr>
            <p:ph type="title" idx="4294967295"/>
          </p:nvPr>
        </p:nvSpPr>
        <p:spPr>
          <a:xfrm>
            <a:off x="311700" y="445025"/>
            <a:ext cx="8520600" cy="572700"/>
          </a:xfrm>
          <a:prstGeom prst="rect">
            <a:avLst/>
          </a:prstGeom>
          <a:solidFill>
            <a:srgbClr val="000000">
              <a:alpha val="0"/>
            </a:srgb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3200" b="1" i="0" dirty="0">
                <a:solidFill>
                  <a:srgbClr val="690B0B"/>
                </a:solidFill>
                <a:latin typeface="Merriweather"/>
                <a:ea typeface="Merriweather"/>
                <a:cs typeface="Merriweather"/>
                <a:sym typeface="Merriweather"/>
              </a:rPr>
              <a:t>Two Workstreams</a:t>
            </a:r>
            <a:endParaRPr sz="3200" b="1" i="0" dirty="0">
              <a:solidFill>
                <a:srgbClr val="690B0B"/>
              </a:solidFill>
              <a:latin typeface="Merriweather"/>
              <a:ea typeface="Merriweather"/>
              <a:cs typeface="Merriweather"/>
              <a:sym typeface="Merriweather"/>
            </a:endParaRPr>
          </a:p>
        </p:txBody>
      </p:sp>
      <p:grpSp>
        <p:nvGrpSpPr>
          <p:cNvPr id="176" name="Google Shape;176;p27" descr="This image highlights work stream one for government-wide IDVs and shared services to enable agencies to retain internal contracting authority. "/>
          <p:cNvGrpSpPr/>
          <p:nvPr/>
        </p:nvGrpSpPr>
        <p:grpSpPr>
          <a:xfrm>
            <a:off x="428625" y="1333500"/>
            <a:ext cx="4000500" cy="3048000"/>
            <a:chOff x="428625" y="1333500"/>
            <a:chExt cx="4000500" cy="3048000"/>
          </a:xfrm>
        </p:grpSpPr>
        <p:sp>
          <p:nvSpPr>
            <p:cNvPr id="177" name="Google Shape;177;p27"/>
            <p:cNvSpPr/>
            <p:nvPr/>
          </p:nvSpPr>
          <p:spPr>
            <a:xfrm>
              <a:off x="428625" y="1333500"/>
              <a:ext cx="4000500" cy="3048000"/>
            </a:xfrm>
            <a:prstGeom prst="roundRect">
              <a:avLst>
                <a:gd name="adj" fmla="val 3750"/>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78" name="Google Shape;178;p27"/>
            <p:cNvSpPr txBox="1"/>
            <p:nvPr/>
          </p:nvSpPr>
          <p:spPr>
            <a:xfrm>
              <a:off x="428625" y="1333500"/>
              <a:ext cx="4000500" cy="3048000"/>
            </a:xfrm>
            <a:prstGeom prst="rect">
              <a:avLst/>
            </a:prstGeom>
            <a:noFill/>
            <a:ln>
              <a:noFill/>
            </a:ln>
          </p:spPr>
          <p:txBody>
            <a:bodyPr spcFirstLastPara="1" wrap="square" lIns="238125" tIns="238125" rIns="238125" bIns="238125" anchor="t" anchorCtr="0">
              <a:noAutofit/>
            </a:bodyPr>
            <a:lstStyle/>
            <a:p>
              <a:pPr marL="0" lvl="0" indent="0" algn="ctr" rtl="0">
                <a:spcBef>
                  <a:spcPts val="0"/>
                </a:spcBef>
                <a:spcAft>
                  <a:spcPts val="0"/>
                </a:spcAft>
                <a:buNone/>
              </a:pPr>
              <a:r>
                <a:rPr lang="en" sz="2000" b="1">
                  <a:solidFill>
                    <a:srgbClr val="690B0B"/>
                  </a:solidFill>
                  <a:latin typeface="Merriweather"/>
                  <a:ea typeface="Merriweather"/>
                  <a:cs typeface="Merriweather"/>
                  <a:sym typeface="Merriweather"/>
                </a:rPr>
                <a:t>Workstream 1</a:t>
              </a:r>
              <a:endParaRPr sz="2000" b="1">
                <a:solidFill>
                  <a:srgbClr val="690B0B"/>
                </a:solidFill>
                <a:latin typeface="Merriweather"/>
                <a:ea typeface="Merriweather"/>
                <a:cs typeface="Merriweather"/>
                <a:sym typeface="Merriweather"/>
              </a:endParaRPr>
            </a:p>
            <a:p>
              <a:pPr marL="0" lvl="0" indent="0" algn="ctr" rtl="0">
                <a:spcBef>
                  <a:spcPts val="900"/>
                </a:spcBef>
                <a:spcAft>
                  <a:spcPts val="0"/>
                </a:spcAft>
                <a:buNone/>
              </a:pPr>
              <a:r>
                <a:rPr lang="en" sz="1400" b="1">
                  <a:solidFill>
                    <a:srgbClr val="333333"/>
                  </a:solidFill>
                  <a:latin typeface="Merriweather"/>
                  <a:ea typeface="Merriweather"/>
                  <a:cs typeface="Merriweather"/>
                  <a:sym typeface="Merriweather"/>
                </a:rPr>
                <a:t>Government-Wide IDVs and Shared Services</a:t>
              </a:r>
              <a:endParaRPr sz="1400" b="1">
                <a:solidFill>
                  <a:srgbClr val="333333"/>
                </a:solidFill>
                <a:latin typeface="Merriweather"/>
                <a:ea typeface="Merriweather"/>
                <a:cs typeface="Merriweather"/>
                <a:sym typeface="Merriweather"/>
              </a:endParaRPr>
            </a:p>
            <a:p>
              <a:pPr marL="0" lvl="0" indent="0" algn="l" rtl="0">
                <a:spcBef>
                  <a:spcPts val="1500"/>
                </a:spcBef>
                <a:spcAft>
                  <a:spcPts val="0"/>
                </a:spcAft>
                <a:buNone/>
              </a:pPr>
              <a:r>
                <a:rPr lang="en" sz="1300" b="0">
                  <a:solidFill>
                    <a:srgbClr val="555555"/>
                  </a:solidFill>
                  <a:latin typeface="Merriweather"/>
                  <a:ea typeface="Merriweather"/>
                  <a:cs typeface="Merriweather"/>
                  <a:sym typeface="Merriweather"/>
                </a:rPr>
                <a:t>Agencies retain internal contracting authority while prioritizing the use of existing governmentwide contract vehicles and shared acquisition services.</a:t>
              </a:r>
              <a:endParaRPr sz="1300" b="0">
                <a:solidFill>
                  <a:srgbClr val="555555"/>
                </a:solidFill>
                <a:latin typeface="Merriweather"/>
                <a:ea typeface="Merriweather"/>
                <a:cs typeface="Merriweather"/>
                <a:sym typeface="Merriweather"/>
              </a:endParaRPr>
            </a:p>
          </p:txBody>
        </p:sp>
      </p:grpSp>
      <p:pic>
        <p:nvPicPr>
          <p:cNvPr id="182" name="Google Shape;182;p2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567238" y="1333500"/>
            <a:ext cx="9600" cy="3000300"/>
          </a:xfrm>
          <a:prstGeom prst="rect">
            <a:avLst/>
          </a:prstGeom>
          <a:noFill/>
          <a:ln>
            <a:noFill/>
          </a:ln>
        </p:spPr>
      </p:pic>
      <p:grpSp>
        <p:nvGrpSpPr>
          <p:cNvPr id="179" name="Google Shape;179;p27" descr="This image illustrates work stream two for assisted and centralized acquisition, where agencies choose to receive centralized acquisition support.&#10;"/>
          <p:cNvGrpSpPr/>
          <p:nvPr/>
        </p:nvGrpSpPr>
        <p:grpSpPr>
          <a:xfrm>
            <a:off x="4714875" y="1333500"/>
            <a:ext cx="4000500" cy="3048000"/>
            <a:chOff x="4714875" y="1333500"/>
            <a:chExt cx="4000500" cy="3048000"/>
          </a:xfrm>
        </p:grpSpPr>
        <p:sp>
          <p:nvSpPr>
            <p:cNvPr id="180" name="Google Shape;180;p27"/>
            <p:cNvSpPr/>
            <p:nvPr/>
          </p:nvSpPr>
          <p:spPr>
            <a:xfrm>
              <a:off x="4714875" y="1333500"/>
              <a:ext cx="4000500" cy="3048000"/>
            </a:xfrm>
            <a:prstGeom prst="roundRect">
              <a:avLst>
                <a:gd name="adj" fmla="val 3750"/>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81" name="Google Shape;181;p27"/>
            <p:cNvSpPr txBox="1"/>
            <p:nvPr/>
          </p:nvSpPr>
          <p:spPr>
            <a:xfrm>
              <a:off x="4714875" y="1333500"/>
              <a:ext cx="4000500" cy="3048000"/>
            </a:xfrm>
            <a:prstGeom prst="rect">
              <a:avLst/>
            </a:prstGeom>
            <a:noFill/>
            <a:ln>
              <a:noFill/>
            </a:ln>
          </p:spPr>
          <p:txBody>
            <a:bodyPr spcFirstLastPara="1" wrap="square" lIns="238125" tIns="238125" rIns="238125" bIns="238125" anchor="t" anchorCtr="0">
              <a:noAutofit/>
            </a:bodyPr>
            <a:lstStyle/>
            <a:p>
              <a:pPr marL="0" lvl="0" indent="0" algn="ctr" rtl="0">
                <a:spcBef>
                  <a:spcPts val="0"/>
                </a:spcBef>
                <a:spcAft>
                  <a:spcPts val="0"/>
                </a:spcAft>
                <a:buNone/>
              </a:pPr>
              <a:r>
                <a:rPr lang="en" sz="2000" b="1">
                  <a:solidFill>
                    <a:srgbClr val="690B0B"/>
                  </a:solidFill>
                  <a:latin typeface="Merriweather"/>
                  <a:ea typeface="Merriweather"/>
                  <a:cs typeface="Merriweather"/>
                  <a:sym typeface="Merriweather"/>
                </a:rPr>
                <a:t>Workstream 2</a:t>
              </a:r>
              <a:endParaRPr sz="2000" b="1">
                <a:solidFill>
                  <a:srgbClr val="690B0B"/>
                </a:solidFill>
                <a:latin typeface="Merriweather"/>
                <a:ea typeface="Merriweather"/>
                <a:cs typeface="Merriweather"/>
                <a:sym typeface="Merriweather"/>
              </a:endParaRPr>
            </a:p>
            <a:p>
              <a:pPr marL="0" lvl="0" indent="0" algn="ctr" rtl="0">
                <a:spcBef>
                  <a:spcPts val="900"/>
                </a:spcBef>
                <a:spcAft>
                  <a:spcPts val="0"/>
                </a:spcAft>
                <a:buNone/>
              </a:pPr>
              <a:r>
                <a:rPr lang="en" sz="1400" b="1">
                  <a:solidFill>
                    <a:srgbClr val="333333"/>
                  </a:solidFill>
                  <a:latin typeface="Merriweather"/>
                  <a:ea typeface="Merriweather"/>
                  <a:cs typeface="Merriweather"/>
                  <a:sym typeface="Merriweather"/>
                </a:rPr>
                <a:t>Assisted and Centralized Acquisition</a:t>
              </a:r>
              <a:endParaRPr sz="1400" b="1">
                <a:solidFill>
                  <a:srgbClr val="333333"/>
                </a:solidFill>
                <a:latin typeface="Merriweather"/>
                <a:ea typeface="Merriweather"/>
                <a:cs typeface="Merriweather"/>
                <a:sym typeface="Merriweather"/>
              </a:endParaRPr>
            </a:p>
            <a:p>
              <a:pPr marL="0" lvl="0" indent="0" algn="l" rtl="0">
                <a:spcBef>
                  <a:spcPts val="1500"/>
                </a:spcBef>
                <a:spcAft>
                  <a:spcPts val="0"/>
                </a:spcAft>
                <a:buNone/>
              </a:pPr>
              <a:r>
                <a:rPr lang="en" sz="1300" b="0">
                  <a:solidFill>
                    <a:srgbClr val="555555"/>
                  </a:solidFill>
                  <a:latin typeface="Merriweather"/>
                  <a:ea typeface="Merriweather"/>
                  <a:cs typeface="Merriweather"/>
                  <a:sym typeface="Merriweather"/>
                </a:rPr>
                <a:t>Agencies may elect to receive centralized acquisition support from GSA for planning, strategy development, or contract execution.</a:t>
              </a:r>
              <a:endParaRPr sz="1300" b="0">
                <a:solidFill>
                  <a:srgbClr val="555555"/>
                </a:solidFill>
                <a:latin typeface="Merriweather"/>
                <a:ea typeface="Merriweather"/>
                <a:cs typeface="Merriweather"/>
                <a:sym typeface="Merriweather"/>
              </a:endParaRPr>
            </a:p>
          </p:txBody>
        </p:sp>
      </p:grpSp>
      <p:pic>
        <p:nvPicPr>
          <p:cNvPr id="173" name="Google Shape;173;p27" descr="This image features the FAST 2026 logo in grayscale. "/>
          <p:cNvPicPr preferRelativeResize="0"/>
          <p:nvPr/>
        </p:nvPicPr>
        <p:blipFill>
          <a:blip r:embed="rId6">
            <a:alphaModFix amt="15000"/>
          </a:blip>
          <a:stretch>
            <a:fillRect/>
          </a:stretch>
        </p:blipFill>
        <p:spPr>
          <a:xfrm>
            <a:off x="8500175" y="4163260"/>
            <a:ext cx="643825" cy="643825"/>
          </a:xfrm>
          <a:prstGeom prst="rect">
            <a:avLst/>
          </a:prstGeom>
          <a:noFill/>
          <a:ln>
            <a:noFill/>
          </a:ln>
        </p:spPr>
      </p:pic>
      <p:sp>
        <p:nvSpPr>
          <p:cNvPr id="172" name="Google Shape;172;p27">
            <a:extLst>
              <a:ext uri="{C183D7F6-B498-43B3-948B-1728B52AA6E4}">
                <adec:decorative xmlns:adec="http://schemas.microsoft.com/office/drawing/2017/decorative" val="1"/>
              </a:ext>
            </a:extLst>
          </p:cNvPr>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7">
            <a:extLst>
              <a:ext uri="{C183D7F6-B498-43B3-948B-1728B52AA6E4}">
                <adec:decorative xmlns:adec="http://schemas.microsoft.com/office/drawing/2017/decorative" val="1"/>
              </a:ext>
            </a:extLst>
          </p:cNvPr>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7"/>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6</a:t>
            </a:fld>
            <a:endParaRPr sz="1300">
              <a:solidFill>
                <a:srgbClr val="000000"/>
              </a:solidFill>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Merriweather"/>
                <a:ea typeface="Merriweather"/>
                <a:cs typeface="Merriweather"/>
                <a:sym typeface="Merriweather"/>
              </a:rPr>
              <a:t>Workstream 1</a:t>
            </a:r>
            <a:endParaRPr sz="1800" b="1" dirty="0">
              <a:latin typeface="Merriweather"/>
              <a:ea typeface="Merriweather"/>
              <a:cs typeface="Merriweather"/>
              <a:sym typeface="Merriweather"/>
            </a:endParaRPr>
          </a:p>
        </p:txBody>
      </p:sp>
      <p:sp>
        <p:nvSpPr>
          <p:cNvPr id="188" name="Google Shape;188;p28"/>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Agency led execution providing many governmentwide vehicles.</a:t>
            </a:r>
            <a:endParaRPr sz="1600">
              <a:solidFill>
                <a:schemeClr val="dk1"/>
              </a:solidFill>
              <a:latin typeface="Merriweather"/>
              <a:ea typeface="Merriweather"/>
              <a:cs typeface="Merriweather"/>
              <a:sym typeface="Merriweather"/>
            </a:endParaRPr>
          </a:p>
          <a:p>
            <a:pPr marL="914400" lvl="1" indent="-330200" algn="l" rtl="0">
              <a:lnSpc>
                <a:spcPct val="115000"/>
              </a:lnSpc>
              <a:spcBef>
                <a:spcPts val="100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For example: Schedules, GWACs, Governmentwide IDIQs like OASIS+, etc.</a:t>
            </a:r>
            <a:endParaRPr sz="1600">
              <a:solidFill>
                <a:schemeClr val="dk1"/>
              </a:solidFill>
              <a:latin typeface="Merriweather"/>
              <a:ea typeface="Merriweather"/>
              <a:cs typeface="Merriweather"/>
              <a:sym typeface="Merriweather"/>
            </a:endParaRPr>
          </a:p>
          <a:p>
            <a:pPr marL="457200" lvl="0" indent="-330200" algn="l" rtl="0">
              <a:lnSpc>
                <a:spcPct val="115000"/>
              </a:lnSpc>
              <a:spcBef>
                <a:spcPts val="100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Offers number of shared service solutions managing central support providing streamlined efficiency for agencies.</a:t>
            </a:r>
            <a:endParaRPr sz="1600">
              <a:solidFill>
                <a:schemeClr val="dk1"/>
              </a:solidFill>
              <a:latin typeface="Merriweather"/>
              <a:ea typeface="Merriweather"/>
              <a:cs typeface="Merriweather"/>
              <a:sym typeface="Merriweather"/>
            </a:endParaRPr>
          </a:p>
          <a:p>
            <a:pPr marL="914400" lvl="1" indent="-330200" algn="l" rtl="0">
              <a:lnSpc>
                <a:spcPct val="115000"/>
              </a:lnSpc>
              <a:spcBef>
                <a:spcPts val="100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For example: </a:t>
            </a:r>
            <a:r>
              <a:rPr lang="en" sz="1600">
                <a:solidFill>
                  <a:schemeClr val="dk1"/>
                </a:solidFill>
                <a:uFill>
                  <a:noFill/>
                </a:uFill>
                <a:latin typeface="Merriweather"/>
                <a:ea typeface="Merriweather"/>
                <a:cs typeface="Merriweather"/>
                <a:sym typeface="Merriweather"/>
                <a:hlinkClick r:id="rId4">
                  <a:extLst>
                    <a:ext uri="{A12FA001-AC4F-418D-AE19-62706E023703}">
                      <ahyp:hlinkClr xmlns:ahyp="http://schemas.microsoft.com/office/drawing/2018/hyperlinkcolor" val="tx"/>
                    </a:ext>
                  </a:extLst>
                </a:hlinkClick>
              </a:rPr>
              <a:t>GO.gov</a:t>
            </a:r>
            <a:r>
              <a:rPr lang="en" sz="1600">
                <a:solidFill>
                  <a:schemeClr val="dk1"/>
                </a:solidFill>
                <a:latin typeface="Merriweather"/>
                <a:ea typeface="Merriweather"/>
                <a:cs typeface="Merriweather"/>
                <a:sym typeface="Merriweather"/>
              </a:rPr>
              <a:t>, Fleet, GSA SmartPay, City Pairs, etc.</a:t>
            </a:r>
            <a:endParaRPr sz="1600">
              <a:solidFill>
                <a:schemeClr val="dk1"/>
              </a:solidFill>
              <a:latin typeface="Merriweather"/>
              <a:ea typeface="Merriweather"/>
              <a:cs typeface="Merriweather"/>
              <a:sym typeface="Merriweather"/>
            </a:endParaRPr>
          </a:p>
          <a:p>
            <a:pPr marL="457200" lvl="0" indent="-330200" algn="l" rtl="0">
              <a:lnSpc>
                <a:spcPct val="115000"/>
              </a:lnSpc>
              <a:spcBef>
                <a:spcPts val="100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The plan provides agencies with data, advisement, and recommendations </a:t>
            </a:r>
            <a:endParaRPr sz="1600">
              <a:solidFill>
                <a:schemeClr val="dk1"/>
              </a:solidFill>
              <a:latin typeface="Merriweather"/>
              <a:ea typeface="Merriweather"/>
              <a:cs typeface="Merriweather"/>
              <a:sym typeface="Merriweather"/>
            </a:endParaRPr>
          </a:p>
          <a:p>
            <a:pPr marL="914400" lvl="1" indent="-330200" algn="l" rtl="0">
              <a:lnSpc>
                <a:spcPct val="115000"/>
              </a:lnSpc>
              <a:spcBef>
                <a:spcPts val="100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Solutions are available to support agency objectives</a:t>
            </a:r>
            <a:endParaRPr sz="1600">
              <a:solidFill>
                <a:schemeClr val="dk1"/>
              </a:solidFill>
              <a:latin typeface="Merriweather"/>
              <a:ea typeface="Merriweather"/>
              <a:cs typeface="Merriweather"/>
              <a:sym typeface="Merriweather"/>
            </a:endParaRPr>
          </a:p>
          <a:p>
            <a:pPr marL="914400" lvl="1" indent="-330200" algn="l" rtl="0">
              <a:lnSpc>
                <a:spcPct val="115000"/>
              </a:lnSpc>
              <a:spcBef>
                <a:spcPts val="400"/>
              </a:spcBef>
              <a:spcAft>
                <a:spcPts val="500"/>
              </a:spcAft>
              <a:buClr>
                <a:schemeClr val="dk1"/>
              </a:buClr>
              <a:buSzPts val="1600"/>
              <a:buFont typeface="Merriweather"/>
              <a:buChar char="○"/>
            </a:pPr>
            <a:r>
              <a:rPr lang="en" sz="1600">
                <a:solidFill>
                  <a:schemeClr val="dk1"/>
                </a:solidFill>
                <a:latin typeface="Merriweather"/>
                <a:ea typeface="Merriweather"/>
                <a:cs typeface="Merriweather"/>
                <a:sym typeface="Merriweather"/>
              </a:rPr>
              <a:t>Agencies determine how to meet consolidation targets</a:t>
            </a:r>
            <a:endParaRPr sz="1600">
              <a:solidFill>
                <a:schemeClr val="dk1"/>
              </a:solidFill>
              <a:latin typeface="Merriweather"/>
              <a:ea typeface="Merriweather"/>
              <a:cs typeface="Merriweather"/>
              <a:sym typeface="Merriweather"/>
            </a:endParaRPr>
          </a:p>
        </p:txBody>
      </p:sp>
      <p:cxnSp>
        <p:nvCxnSpPr>
          <p:cNvPr id="189" name="Google Shape;189;p28">
            <a:extLst>
              <a:ext uri="{C183D7F6-B498-43B3-948B-1728B52AA6E4}">
                <adec:decorative xmlns:adec="http://schemas.microsoft.com/office/drawing/2017/decorative" val="1"/>
              </a:ext>
            </a:extLst>
          </p:cNvPr>
          <p:cNvCxnSpPr/>
          <p:nvPr/>
        </p:nvCxnSpPr>
        <p:spPr>
          <a:xfrm>
            <a:off x="305390" y="1076925"/>
            <a:ext cx="5497200" cy="0"/>
          </a:xfrm>
          <a:prstGeom prst="straightConnector1">
            <a:avLst/>
          </a:prstGeom>
          <a:noFill/>
          <a:ln w="9525" cap="flat" cmpd="sng">
            <a:solidFill>
              <a:schemeClr val="dk2"/>
            </a:solidFill>
            <a:prstDash val="solid"/>
            <a:round/>
            <a:headEnd type="none" w="med" len="med"/>
            <a:tailEnd type="none" w="med" len="med"/>
          </a:ln>
        </p:spPr>
      </p:cxn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93"/>
        <p:cNvGrpSpPr/>
        <p:nvPr/>
      </p:nvGrpSpPr>
      <p:grpSpPr>
        <a:xfrm>
          <a:off x="0" y="0"/>
          <a:ext cx="0" cy="0"/>
          <a:chOff x="0" y="0"/>
          <a:chExt cx="0" cy="0"/>
        </a:xfrm>
      </p:grpSpPr>
      <p:sp>
        <p:nvSpPr>
          <p:cNvPr id="194" name="Google Shape;194;p29" descr="This image is a header with the text &quot;FAR 8.104.&quot;"/>
          <p:cNvSpPr/>
          <p:nvPr/>
        </p:nvSpPr>
        <p:spPr>
          <a:xfrm>
            <a:off x="0" y="0"/>
            <a:ext cx="9144000" cy="762000"/>
          </a:xfrm>
          <a:prstGeom prst="rect">
            <a:avLst/>
          </a:prstGeom>
          <a:solidFill>
            <a:srgbClr val="690B0B"/>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95" name="Google Shape;195;p29"/>
          <p:cNvSpPr txBox="1">
            <a:spLocks noGrp="1"/>
          </p:cNvSpPr>
          <p:nvPr>
            <p:ph type="title"/>
          </p:nvPr>
        </p:nvSpPr>
        <p:spPr>
          <a:xfrm>
            <a:off x="381000" y="95250"/>
            <a:ext cx="8382000" cy="571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2800" b="1" i="0" dirty="0">
                <a:solidFill>
                  <a:srgbClr val="FFFFFF"/>
                </a:solidFill>
                <a:latin typeface="Merriweather"/>
                <a:ea typeface="Merriweather"/>
                <a:cs typeface="Merriweather"/>
                <a:sym typeface="Merriweather"/>
              </a:rPr>
              <a:t>FAR 8.104</a:t>
            </a:r>
            <a:endParaRPr sz="2800" b="1" i="0" dirty="0">
              <a:solidFill>
                <a:srgbClr val="FFFFFF"/>
              </a:solidFill>
              <a:latin typeface="Merriweather"/>
              <a:ea typeface="Merriweather"/>
              <a:cs typeface="Merriweather"/>
              <a:sym typeface="Merriweather"/>
            </a:endParaRPr>
          </a:p>
        </p:txBody>
      </p:sp>
      <p:grpSp>
        <p:nvGrpSpPr>
          <p:cNvPr id="196" name="Google Shape;196;p29" descr="The image illustrates an exclamation mark symbol in front of the text &quot;Source prioritization&quot;, followed by established prioritization of existing sources and contracts."/>
          <p:cNvGrpSpPr/>
          <p:nvPr/>
        </p:nvGrpSpPr>
        <p:grpSpPr>
          <a:xfrm>
            <a:off x="476250" y="1143000"/>
            <a:ext cx="4000500" cy="1428900"/>
            <a:chOff x="476250" y="1143000"/>
            <a:chExt cx="4000500" cy="1428900"/>
          </a:xfrm>
        </p:grpSpPr>
        <p:sp>
          <p:nvSpPr>
            <p:cNvPr id="197" name="Google Shape;197;p29"/>
            <p:cNvSpPr/>
            <p:nvPr/>
          </p:nvSpPr>
          <p:spPr>
            <a:xfrm>
              <a:off x="476250" y="1143000"/>
              <a:ext cx="4000500" cy="1428900"/>
            </a:xfrm>
            <a:prstGeom prst="roundRect">
              <a:avLst>
                <a:gd name="adj" fmla="val 5333"/>
              </a:avLst>
            </a:prstGeom>
            <a:solidFill>
              <a:srgbClr val="FFFFFF"/>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99" name="Google Shape;199;p29"/>
            <p:cNvSpPr txBox="1"/>
            <p:nvPr/>
          </p:nvSpPr>
          <p:spPr>
            <a:xfrm>
              <a:off x="1143000" y="1143000"/>
              <a:ext cx="3143400" cy="1428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dirty="0">
                  <a:solidFill>
                    <a:srgbClr val="690B0B"/>
                  </a:solidFill>
                  <a:latin typeface="Merriweather"/>
                  <a:ea typeface="Merriweather"/>
                  <a:cs typeface="Merriweather"/>
                  <a:sym typeface="Merriweather"/>
                </a:rPr>
                <a:t>Source Prioritization</a:t>
              </a:r>
              <a:endParaRPr sz="1400" b="1" dirty="0">
                <a:solidFill>
                  <a:srgbClr val="690B0B"/>
                </a:solidFill>
                <a:latin typeface="Merriweather"/>
                <a:ea typeface="Merriweather"/>
                <a:cs typeface="Merriweather"/>
                <a:sym typeface="Merriweather"/>
              </a:endParaRPr>
            </a:p>
            <a:p>
              <a:pPr marL="0" lvl="0" indent="0" algn="l" rtl="0">
                <a:spcBef>
                  <a:spcPts val="375"/>
                </a:spcBef>
                <a:spcAft>
                  <a:spcPts val="0"/>
                </a:spcAft>
                <a:buNone/>
              </a:pPr>
              <a:r>
                <a:rPr lang="en" sz="1400" b="0" dirty="0">
                  <a:solidFill>
                    <a:srgbClr val="333333"/>
                  </a:solidFill>
                  <a:latin typeface="Merriweather"/>
                  <a:ea typeface="Merriweather"/>
                  <a:cs typeface="Merriweather"/>
                  <a:sym typeface="Merriweather"/>
                </a:rPr>
                <a:t>Establishes prioritization of existing sources and contracts</a:t>
              </a:r>
              <a:endParaRPr sz="1400" b="0" dirty="0">
                <a:solidFill>
                  <a:srgbClr val="333333"/>
                </a:solidFill>
                <a:latin typeface="Merriweather"/>
                <a:ea typeface="Merriweather"/>
                <a:cs typeface="Merriweather"/>
                <a:sym typeface="Merriweather"/>
              </a:endParaRPr>
            </a:p>
          </p:txBody>
        </p:sp>
      </p:grpSp>
      <p:grpSp>
        <p:nvGrpSpPr>
          <p:cNvPr id="200" name="Google Shape;200;p29" descr="The image illustrates a planet Earth symbol in front of the text &quot; Governmentwide solutions&quot;, followed by support for the use of governmentwide acquisition and solutions."/>
          <p:cNvGrpSpPr/>
          <p:nvPr/>
        </p:nvGrpSpPr>
        <p:grpSpPr>
          <a:xfrm>
            <a:off x="4667250" y="1143000"/>
            <a:ext cx="4000500" cy="1428900"/>
            <a:chOff x="4667250" y="1143000"/>
            <a:chExt cx="4000500" cy="1428900"/>
          </a:xfrm>
        </p:grpSpPr>
        <p:sp>
          <p:nvSpPr>
            <p:cNvPr id="201" name="Google Shape;201;p29"/>
            <p:cNvSpPr/>
            <p:nvPr/>
          </p:nvSpPr>
          <p:spPr>
            <a:xfrm>
              <a:off x="4667250" y="1143000"/>
              <a:ext cx="4000500" cy="1428900"/>
            </a:xfrm>
            <a:prstGeom prst="roundRect">
              <a:avLst>
                <a:gd name="adj" fmla="val 5333"/>
              </a:avLst>
            </a:prstGeom>
            <a:solidFill>
              <a:srgbClr val="FFFFFF"/>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3" name="Google Shape;203;p29"/>
            <p:cNvSpPr txBox="1"/>
            <p:nvPr/>
          </p:nvSpPr>
          <p:spPr>
            <a:xfrm>
              <a:off x="5334000" y="1143000"/>
              <a:ext cx="3143400" cy="1428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dirty="0">
                  <a:solidFill>
                    <a:srgbClr val="690B0B"/>
                  </a:solidFill>
                  <a:latin typeface="Merriweather"/>
                  <a:ea typeface="Merriweather"/>
                  <a:cs typeface="Merriweather"/>
                  <a:sym typeface="Merriweather"/>
                </a:rPr>
                <a:t>Governmentwide Solutions</a:t>
              </a:r>
              <a:endParaRPr sz="1400" b="1" dirty="0">
                <a:solidFill>
                  <a:srgbClr val="690B0B"/>
                </a:solidFill>
                <a:latin typeface="Merriweather"/>
                <a:ea typeface="Merriweather"/>
                <a:cs typeface="Merriweather"/>
                <a:sym typeface="Merriweather"/>
              </a:endParaRPr>
            </a:p>
            <a:p>
              <a:pPr marL="0" lvl="0" indent="0" algn="l" rtl="0">
                <a:spcBef>
                  <a:spcPts val="375"/>
                </a:spcBef>
                <a:spcAft>
                  <a:spcPts val="0"/>
                </a:spcAft>
                <a:buNone/>
              </a:pPr>
              <a:r>
                <a:rPr lang="en" sz="1400" b="0" dirty="0">
                  <a:solidFill>
                    <a:srgbClr val="333333"/>
                  </a:solidFill>
                  <a:latin typeface="Merriweather"/>
                  <a:ea typeface="Merriweather"/>
                  <a:cs typeface="Merriweather"/>
                  <a:sym typeface="Merriweather"/>
                </a:rPr>
                <a:t>Supports use of governmentwide acquisition and solutions</a:t>
              </a:r>
              <a:endParaRPr sz="1400" b="0" dirty="0">
                <a:solidFill>
                  <a:srgbClr val="333333"/>
                </a:solidFill>
                <a:latin typeface="Merriweather"/>
                <a:ea typeface="Merriweather"/>
                <a:cs typeface="Merriweather"/>
                <a:sym typeface="Merriweather"/>
              </a:endParaRPr>
            </a:p>
          </p:txBody>
        </p:sp>
      </p:grpSp>
      <p:grpSp>
        <p:nvGrpSpPr>
          <p:cNvPr id="204" name="Google Shape;204;p29" descr="The image illustrates two hands doing a handshake symbol in front of the text &quot; Strategic Alignment&quot;, followed by alignment with procurement consolidation objectives. "/>
          <p:cNvGrpSpPr/>
          <p:nvPr/>
        </p:nvGrpSpPr>
        <p:grpSpPr>
          <a:xfrm>
            <a:off x="476250" y="2762250"/>
            <a:ext cx="4000500" cy="1428900"/>
            <a:chOff x="476250" y="2762250"/>
            <a:chExt cx="4000500" cy="1428900"/>
          </a:xfrm>
        </p:grpSpPr>
        <p:sp>
          <p:nvSpPr>
            <p:cNvPr id="205" name="Google Shape;205;p29"/>
            <p:cNvSpPr/>
            <p:nvPr/>
          </p:nvSpPr>
          <p:spPr>
            <a:xfrm>
              <a:off x="476250" y="2762250"/>
              <a:ext cx="4000500" cy="1428900"/>
            </a:xfrm>
            <a:prstGeom prst="roundRect">
              <a:avLst>
                <a:gd name="adj" fmla="val 5333"/>
              </a:avLst>
            </a:prstGeom>
            <a:solidFill>
              <a:srgbClr val="FFFFFF"/>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7" name="Google Shape;207;p29"/>
            <p:cNvSpPr txBox="1"/>
            <p:nvPr/>
          </p:nvSpPr>
          <p:spPr>
            <a:xfrm>
              <a:off x="1143000" y="2762250"/>
              <a:ext cx="3143400" cy="1428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dirty="0">
                  <a:solidFill>
                    <a:srgbClr val="690B0B"/>
                  </a:solidFill>
                  <a:latin typeface="Merriweather"/>
                  <a:ea typeface="Merriweather"/>
                  <a:cs typeface="Merriweather"/>
                  <a:sym typeface="Merriweather"/>
                </a:rPr>
                <a:t>Strategic Alignment</a:t>
              </a:r>
              <a:endParaRPr sz="1400" b="1" dirty="0">
                <a:solidFill>
                  <a:srgbClr val="690B0B"/>
                </a:solidFill>
                <a:latin typeface="Merriweather"/>
                <a:ea typeface="Merriweather"/>
                <a:cs typeface="Merriweather"/>
                <a:sym typeface="Merriweather"/>
              </a:endParaRPr>
            </a:p>
            <a:p>
              <a:pPr marL="0" lvl="0" indent="0" algn="l" rtl="0">
                <a:spcBef>
                  <a:spcPts val="375"/>
                </a:spcBef>
                <a:spcAft>
                  <a:spcPts val="0"/>
                </a:spcAft>
                <a:buNone/>
              </a:pPr>
              <a:r>
                <a:rPr lang="en" sz="1400" b="0" dirty="0">
                  <a:solidFill>
                    <a:srgbClr val="333333"/>
                  </a:solidFill>
                  <a:latin typeface="Merriweather"/>
                  <a:ea typeface="Merriweather"/>
                  <a:cs typeface="Merriweather"/>
                  <a:sym typeface="Merriweather"/>
                </a:rPr>
                <a:t>Aligns with Procurement Consolidation objectives</a:t>
              </a:r>
              <a:endParaRPr sz="1400" b="0" dirty="0">
                <a:solidFill>
                  <a:srgbClr val="333333"/>
                </a:solidFill>
                <a:latin typeface="Merriweather"/>
                <a:ea typeface="Merriweather"/>
                <a:cs typeface="Merriweather"/>
                <a:sym typeface="Merriweather"/>
              </a:endParaRPr>
            </a:p>
          </p:txBody>
        </p:sp>
      </p:grpSp>
      <p:grpSp>
        <p:nvGrpSpPr>
          <p:cNvPr id="208" name="Google Shape;208;p29" descr="The image illustrates a clock with a clockwise arrow symbol in front of the text &quot; Regulatory Evolution&quot;, followed by the statement &quot;will be reflected in future regulatory updates.&quot;"/>
          <p:cNvGrpSpPr/>
          <p:nvPr/>
        </p:nvGrpSpPr>
        <p:grpSpPr>
          <a:xfrm>
            <a:off x="4667250" y="2762250"/>
            <a:ext cx="4000500" cy="1428900"/>
            <a:chOff x="4667250" y="2762250"/>
            <a:chExt cx="4000500" cy="1428900"/>
          </a:xfrm>
        </p:grpSpPr>
        <p:sp>
          <p:nvSpPr>
            <p:cNvPr id="209" name="Google Shape;209;p29"/>
            <p:cNvSpPr/>
            <p:nvPr/>
          </p:nvSpPr>
          <p:spPr>
            <a:xfrm>
              <a:off x="4667250" y="2762250"/>
              <a:ext cx="4000500" cy="1428900"/>
            </a:xfrm>
            <a:prstGeom prst="roundRect">
              <a:avLst>
                <a:gd name="adj" fmla="val 5333"/>
              </a:avLst>
            </a:prstGeom>
            <a:solidFill>
              <a:srgbClr val="FFFFFF"/>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11" name="Google Shape;211;p29"/>
            <p:cNvSpPr txBox="1"/>
            <p:nvPr/>
          </p:nvSpPr>
          <p:spPr>
            <a:xfrm>
              <a:off x="5334000" y="2762250"/>
              <a:ext cx="3143400" cy="1428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690B0B"/>
                  </a:solidFill>
                  <a:latin typeface="Merriweather"/>
                  <a:ea typeface="Merriweather"/>
                  <a:cs typeface="Merriweather"/>
                  <a:sym typeface="Merriweather"/>
                </a:rPr>
                <a:t>Regulatory Evolution</a:t>
              </a:r>
              <a:endParaRPr sz="1400" b="1">
                <a:solidFill>
                  <a:srgbClr val="690B0B"/>
                </a:solidFill>
                <a:latin typeface="Merriweather"/>
                <a:ea typeface="Merriweather"/>
                <a:cs typeface="Merriweather"/>
                <a:sym typeface="Merriweather"/>
              </a:endParaRPr>
            </a:p>
            <a:p>
              <a:pPr marL="0" lvl="0" indent="0" algn="l" rtl="0">
                <a:spcBef>
                  <a:spcPts val="375"/>
                </a:spcBef>
                <a:spcAft>
                  <a:spcPts val="0"/>
                </a:spcAft>
                <a:buNone/>
              </a:pPr>
              <a:r>
                <a:rPr lang="en" sz="1400" b="0">
                  <a:solidFill>
                    <a:srgbClr val="333333"/>
                  </a:solidFill>
                  <a:latin typeface="Merriweather"/>
                  <a:ea typeface="Merriweather"/>
                  <a:cs typeface="Merriweather"/>
                  <a:sym typeface="Merriweather"/>
                </a:rPr>
                <a:t>Will be reflected in future regulatory updates</a:t>
              </a:r>
              <a:endParaRPr sz="1400" b="0">
                <a:solidFill>
                  <a:srgbClr val="333333"/>
                </a:solidFill>
                <a:latin typeface="Merriweather"/>
                <a:ea typeface="Merriweather"/>
                <a:cs typeface="Merriweather"/>
                <a:sym typeface="Merriweather"/>
              </a:endParaRPr>
            </a:p>
          </p:txBody>
        </p:sp>
      </p:grpSp>
      <p:pic>
        <p:nvPicPr>
          <p:cNvPr id="212" name="Google Shape;212;p29" descr="This image features the FAST 2026 logo in grayscale. "/>
          <p:cNvPicPr preferRelativeResize="0"/>
          <p:nvPr/>
        </p:nvPicPr>
        <p:blipFill rotWithShape="1">
          <a:blip r:embed="rId5">
            <a:alphaModFix/>
          </a:blip>
          <a:srcRect/>
          <a:stretch/>
        </p:blipFill>
        <p:spPr>
          <a:xfrm>
            <a:off x="8382000" y="4381500"/>
            <a:ext cx="476400" cy="476400"/>
          </a:xfrm>
          <a:prstGeom prst="rect">
            <a:avLst/>
          </a:prstGeom>
          <a:noFill/>
          <a:ln>
            <a:noFill/>
          </a:ln>
        </p:spPr>
      </p:pic>
      <p:sp>
        <p:nvSpPr>
          <p:cNvPr id="213" name="Google Shape;213;p29"/>
          <p:cNvSpPr txBox="1"/>
          <p:nvPr/>
        </p:nvSpPr>
        <p:spPr>
          <a:xfrm>
            <a:off x="8286750" y="4762500"/>
            <a:ext cx="571500" cy="381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r" rtl="0">
              <a:spcBef>
                <a:spcPts val="0"/>
              </a:spcBef>
              <a:spcAft>
                <a:spcPts val="0"/>
              </a:spcAft>
              <a:buNone/>
            </a:pPr>
            <a:r>
              <a:rPr lang="en" sz="1100" b="0">
                <a:solidFill>
                  <a:srgbClr val="555555"/>
                </a:solidFill>
                <a:latin typeface="Arial"/>
                <a:ea typeface="Arial"/>
                <a:cs typeface="Arial"/>
                <a:sym typeface="Arial"/>
              </a:rPr>
              <a:t>7</a:t>
            </a:r>
            <a:endParaRPr sz="1100" b="0">
              <a:solidFill>
                <a:srgbClr val="555555"/>
              </a:solidFill>
              <a:latin typeface="Arial"/>
              <a:ea typeface="Arial"/>
              <a:cs typeface="Arial"/>
              <a:sym typeface="Arial"/>
            </a:endParaRPr>
          </a:p>
        </p:txBody>
      </p:sp>
      <p:sp>
        <p:nvSpPr>
          <p:cNvPr id="214" name="Google Shape;214;p29">
            <a:extLst>
              <a:ext uri="{C183D7F6-B498-43B3-948B-1728B52AA6E4}">
                <adec:decorative xmlns:adec="http://schemas.microsoft.com/office/drawing/2017/decorative" val="1"/>
              </a:ext>
            </a:extLst>
          </p:cNvPr>
          <p:cNvSpPr/>
          <p:nvPr/>
        </p:nvSpPr>
        <p:spPr>
          <a:xfrm>
            <a:off x="0" y="5000625"/>
            <a:ext cx="4572000" cy="142800"/>
          </a:xfrm>
          <a:prstGeom prst="rect">
            <a:avLst/>
          </a:prstGeom>
          <a:solidFill>
            <a:srgbClr val="690B0B"/>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15" name="Google Shape;215;p29">
            <a:extLst>
              <a:ext uri="{C183D7F6-B498-43B3-948B-1728B52AA6E4}">
                <adec:decorative xmlns:adec="http://schemas.microsoft.com/office/drawing/2017/decorative" val="1"/>
              </a:ext>
            </a:extLst>
          </p:cNvPr>
          <p:cNvSpPr/>
          <p:nvPr/>
        </p:nvSpPr>
        <p:spPr>
          <a:xfrm>
            <a:off x="4572000" y="5000625"/>
            <a:ext cx="4572000" cy="142800"/>
          </a:xfrm>
          <a:prstGeom prst="rect">
            <a:avLst/>
          </a:prstGeom>
          <a:solidFill>
            <a:srgbClr val="C20E0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DF73FFAD-6F11-D4CB-F8B7-FC28682F47F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84833" y="1285034"/>
            <a:ext cx="267667" cy="382381"/>
          </a:xfrm>
          <a:prstGeom prst="rect">
            <a:avLst/>
          </a:prstGeom>
        </p:spPr>
      </p:pic>
      <p:pic>
        <p:nvPicPr>
          <p:cNvPr id="5" name="Picture 4">
            <a:extLst>
              <a:ext uri="{FF2B5EF4-FFF2-40B4-BE49-F238E27FC236}">
                <a16:creationId xmlns:a16="http://schemas.microsoft.com/office/drawing/2014/main" id="{529A9CA4-8B42-1ACD-713A-AF8529B9429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83159" y="2868983"/>
            <a:ext cx="340669" cy="321742"/>
          </a:xfrm>
          <a:prstGeom prst="rect">
            <a:avLst/>
          </a:prstGeom>
        </p:spPr>
      </p:pic>
      <p:pic>
        <p:nvPicPr>
          <p:cNvPr id="7" name="Picture 6">
            <a:extLst>
              <a:ext uri="{FF2B5EF4-FFF2-40B4-BE49-F238E27FC236}">
                <a16:creationId xmlns:a16="http://schemas.microsoft.com/office/drawing/2014/main" id="{17EAB4FE-656F-60A5-C238-CAF93AF16BB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857731" y="1276870"/>
            <a:ext cx="357097" cy="294605"/>
          </a:xfrm>
          <a:prstGeom prst="rect">
            <a:avLst/>
          </a:prstGeom>
        </p:spPr>
      </p:pic>
      <p:pic>
        <p:nvPicPr>
          <p:cNvPr id="9" name="Picture 8">
            <a:extLst>
              <a:ext uri="{FF2B5EF4-FFF2-40B4-BE49-F238E27FC236}">
                <a16:creationId xmlns:a16="http://schemas.microsoft.com/office/drawing/2014/main" id="{5A6B02FA-C4EF-5E58-3BCA-A881D20AF363}"/>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876794" y="2866862"/>
            <a:ext cx="338034" cy="312031"/>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Merriweather"/>
                <a:ea typeface="Merriweather"/>
                <a:cs typeface="Merriweather"/>
                <a:sym typeface="Merriweather"/>
              </a:rPr>
              <a:t>Workstream 2</a:t>
            </a:r>
            <a:endParaRPr sz="1800" b="1" dirty="0">
              <a:latin typeface="Merriweather"/>
              <a:ea typeface="Merriweather"/>
              <a:cs typeface="Merriweather"/>
              <a:sym typeface="Merriweather"/>
            </a:endParaRPr>
          </a:p>
        </p:txBody>
      </p:sp>
      <p:sp>
        <p:nvSpPr>
          <p:cNvPr id="221" name="Google Shape;221;p30"/>
          <p:cNvSpPr txBox="1">
            <a:spLocks noGrp="1"/>
          </p:cNvSpPr>
          <p:nvPr>
            <p:ph type="body" idx="1"/>
          </p:nvPr>
        </p:nvSpPr>
        <p:spPr>
          <a:xfrm>
            <a:off x="713225" y="1152475"/>
            <a:ext cx="7717500" cy="3767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Merriweather"/>
              <a:buChar char="●"/>
            </a:pPr>
            <a:r>
              <a:rPr lang="en" sz="1500">
                <a:solidFill>
                  <a:schemeClr val="dk1"/>
                </a:solidFill>
                <a:latin typeface="Merriweather"/>
                <a:ea typeface="Merriweather"/>
                <a:cs typeface="Merriweather"/>
                <a:sym typeface="Merriweather"/>
              </a:rPr>
              <a:t>Provides assisted acquisition to customer agencies.</a:t>
            </a:r>
            <a:endParaRPr sz="1500">
              <a:solidFill>
                <a:schemeClr val="dk1"/>
              </a:solidFill>
              <a:latin typeface="Merriweather"/>
              <a:ea typeface="Merriweather"/>
              <a:cs typeface="Merriweather"/>
              <a:sym typeface="Merriweather"/>
            </a:endParaRPr>
          </a:p>
          <a:p>
            <a:pPr marL="914400" lvl="1" indent="-336550" algn="l" rtl="0">
              <a:lnSpc>
                <a:spcPct val="115000"/>
              </a:lnSpc>
              <a:spcBef>
                <a:spcPts val="1000"/>
              </a:spcBef>
              <a:spcAft>
                <a:spcPts val="0"/>
              </a:spcAft>
              <a:buClr>
                <a:schemeClr val="dk1"/>
              </a:buClr>
              <a:buSzPts val="1700"/>
              <a:buFont typeface="Merriweather"/>
              <a:buChar char="○"/>
            </a:pPr>
            <a:r>
              <a:rPr lang="en" sz="1500">
                <a:solidFill>
                  <a:schemeClr val="dk1"/>
                </a:solidFill>
                <a:latin typeface="Merriweather"/>
                <a:ea typeface="Merriweather"/>
                <a:cs typeface="Merriweather"/>
                <a:sym typeface="Merriweather"/>
              </a:rPr>
              <a:t>For example: RWAs, requisitions, assisted acquisition, etc.</a:t>
            </a:r>
            <a:endParaRPr sz="1500">
              <a:solidFill>
                <a:schemeClr val="dk1"/>
              </a:solidFill>
              <a:latin typeface="Merriweather"/>
              <a:ea typeface="Merriweather"/>
              <a:cs typeface="Merriweather"/>
              <a:sym typeface="Merriweather"/>
            </a:endParaRPr>
          </a:p>
          <a:p>
            <a:pPr marL="457200" lvl="0" indent="-336550" algn="l" rtl="0">
              <a:lnSpc>
                <a:spcPct val="115000"/>
              </a:lnSpc>
              <a:spcBef>
                <a:spcPts val="1000"/>
              </a:spcBef>
              <a:spcAft>
                <a:spcPts val="0"/>
              </a:spcAft>
              <a:buClr>
                <a:schemeClr val="dk1"/>
              </a:buClr>
              <a:buSzPts val="1700"/>
              <a:buFont typeface="Merriweather"/>
              <a:buChar char="●"/>
            </a:pPr>
            <a:r>
              <a:rPr lang="en" sz="1500">
                <a:solidFill>
                  <a:schemeClr val="dk1"/>
                </a:solidFill>
                <a:latin typeface="Merriweather"/>
                <a:ea typeface="Merriweather"/>
                <a:cs typeface="Merriweather"/>
                <a:sym typeface="Merriweather"/>
              </a:rPr>
              <a:t>Within FAS, every business portfolio has a version of assisted acquisition business.</a:t>
            </a:r>
            <a:endParaRPr sz="1500">
              <a:solidFill>
                <a:schemeClr val="dk1"/>
              </a:solidFill>
              <a:latin typeface="Merriweather"/>
              <a:ea typeface="Merriweather"/>
              <a:cs typeface="Merriweather"/>
              <a:sym typeface="Merriweather"/>
            </a:endParaRPr>
          </a:p>
          <a:p>
            <a:pPr marL="914400" lvl="1" indent="-336550" algn="l" rtl="0">
              <a:lnSpc>
                <a:spcPct val="115000"/>
              </a:lnSpc>
              <a:spcBef>
                <a:spcPts val="1000"/>
              </a:spcBef>
              <a:spcAft>
                <a:spcPts val="0"/>
              </a:spcAft>
              <a:buClr>
                <a:schemeClr val="dk1"/>
              </a:buClr>
              <a:buSzPts val="1700"/>
              <a:buFont typeface="Merriweather"/>
              <a:buChar char="○"/>
            </a:pPr>
            <a:r>
              <a:rPr lang="en" sz="1500">
                <a:solidFill>
                  <a:schemeClr val="dk1"/>
                </a:solidFill>
                <a:latin typeface="Merriweather"/>
                <a:ea typeface="Merriweather"/>
                <a:cs typeface="Merriweather"/>
                <a:sym typeface="Merriweather"/>
              </a:rPr>
              <a:t>Largest is AAS: high-dollar, high-complex actions where we provide contracting staff and program support (eg. CORs).</a:t>
            </a:r>
            <a:endParaRPr sz="1500">
              <a:solidFill>
                <a:schemeClr val="dk1"/>
              </a:solidFill>
              <a:latin typeface="Merriweather"/>
              <a:ea typeface="Merriweather"/>
              <a:cs typeface="Merriweather"/>
              <a:sym typeface="Merriweather"/>
            </a:endParaRPr>
          </a:p>
          <a:p>
            <a:pPr marL="457200" lvl="0" indent="-336550" algn="l" rtl="0">
              <a:lnSpc>
                <a:spcPct val="115000"/>
              </a:lnSpc>
              <a:spcBef>
                <a:spcPts val="1000"/>
              </a:spcBef>
              <a:spcAft>
                <a:spcPts val="0"/>
              </a:spcAft>
              <a:buClr>
                <a:schemeClr val="dk1"/>
              </a:buClr>
              <a:buSzPts val="1700"/>
              <a:buFont typeface="Merriweather"/>
              <a:buChar char="●"/>
            </a:pPr>
            <a:r>
              <a:rPr lang="en" sz="1500">
                <a:solidFill>
                  <a:schemeClr val="dk1"/>
                </a:solidFill>
                <a:latin typeface="Merriweather"/>
                <a:ea typeface="Merriweather"/>
                <a:cs typeface="Merriweather"/>
                <a:sym typeface="Merriweather"/>
              </a:rPr>
              <a:t>For many years, customers have asked for acquisition support for non-complex requirements. </a:t>
            </a:r>
            <a:endParaRPr sz="1500">
              <a:solidFill>
                <a:schemeClr val="dk1"/>
              </a:solidFill>
              <a:latin typeface="Merriweather"/>
              <a:ea typeface="Merriweather"/>
              <a:cs typeface="Merriweather"/>
              <a:sym typeface="Merriweather"/>
            </a:endParaRPr>
          </a:p>
          <a:p>
            <a:pPr marL="914400" lvl="1" indent="-336550" algn="l" rtl="0">
              <a:lnSpc>
                <a:spcPct val="115000"/>
              </a:lnSpc>
              <a:spcBef>
                <a:spcPts val="1000"/>
              </a:spcBef>
              <a:spcAft>
                <a:spcPts val="0"/>
              </a:spcAft>
              <a:buClr>
                <a:schemeClr val="dk1"/>
              </a:buClr>
              <a:buSzPts val="1700"/>
              <a:buFont typeface="Merriweather"/>
              <a:buChar char="○"/>
            </a:pPr>
            <a:r>
              <a:rPr lang="en" sz="1500">
                <a:solidFill>
                  <a:schemeClr val="dk1"/>
                </a:solidFill>
                <a:latin typeface="Merriweather"/>
                <a:ea typeface="Merriweather"/>
                <a:cs typeface="Merriweather"/>
                <a:sym typeface="Merriweather"/>
              </a:rPr>
              <a:t>For example: common use products/services.</a:t>
            </a:r>
            <a:endParaRPr sz="1500">
              <a:solidFill>
                <a:schemeClr val="dk1"/>
              </a:solidFill>
              <a:latin typeface="Merriweather"/>
              <a:ea typeface="Merriweather"/>
              <a:cs typeface="Merriweather"/>
              <a:sym typeface="Merriweather"/>
            </a:endParaRPr>
          </a:p>
          <a:p>
            <a:pPr marL="914400" lvl="1" indent="-336550" algn="l" rtl="0">
              <a:lnSpc>
                <a:spcPct val="115000"/>
              </a:lnSpc>
              <a:spcBef>
                <a:spcPts val="1000"/>
              </a:spcBef>
              <a:spcAft>
                <a:spcPts val="500"/>
              </a:spcAft>
              <a:buClr>
                <a:schemeClr val="dk1"/>
              </a:buClr>
              <a:buSzPts val="1700"/>
              <a:buFont typeface="Merriweather"/>
              <a:buChar char="○"/>
            </a:pPr>
            <a:r>
              <a:rPr lang="en" sz="1500">
                <a:solidFill>
                  <a:schemeClr val="dk1"/>
                </a:solidFill>
                <a:latin typeface="Merriweather"/>
                <a:ea typeface="Merriweather"/>
                <a:cs typeface="Merriweather"/>
                <a:sym typeface="Merriweather"/>
              </a:rPr>
              <a:t>Establishment of OCAS to fill the gap. </a:t>
            </a:r>
            <a:endParaRPr sz="1500">
              <a:solidFill>
                <a:schemeClr val="dk1"/>
              </a:solidFill>
              <a:latin typeface="Merriweather"/>
              <a:ea typeface="Merriweather"/>
              <a:cs typeface="Merriweather"/>
              <a:sym typeface="Merriweather"/>
            </a:endParaRPr>
          </a:p>
        </p:txBody>
      </p:sp>
      <p:cxnSp>
        <p:nvCxnSpPr>
          <p:cNvPr id="222" name="Google Shape;222;p30">
            <a:extLst>
              <a:ext uri="{C183D7F6-B498-43B3-948B-1728B52AA6E4}">
                <adec:decorative xmlns:adec="http://schemas.microsoft.com/office/drawing/2017/decorative" val="1"/>
              </a:ext>
            </a:extLst>
          </p:cNvPr>
          <p:cNvCxnSpPr/>
          <p:nvPr/>
        </p:nvCxnSpPr>
        <p:spPr>
          <a:xfrm>
            <a:off x="305390" y="1076925"/>
            <a:ext cx="5497200" cy="0"/>
          </a:xfrm>
          <a:prstGeom prst="straightConnector1">
            <a:avLst/>
          </a:prstGeom>
          <a:noFill/>
          <a:ln w="9525" cap="flat" cmpd="sng">
            <a:solidFill>
              <a:schemeClr val="dk2"/>
            </a:solidFill>
            <a:prstDash val="solid"/>
            <a:round/>
            <a:headEnd type="none" w="med" len="med"/>
            <a:tailEnd type="none" w="med" len="med"/>
          </a:ln>
        </p:spPr>
      </p:cxn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SA FAST26 Virtual Acquisition Summit (Industry)">
  <a:themeElements>
    <a:clrScheme name="Simple Light">
      <a:dk1>
        <a:srgbClr val="000000"/>
      </a:dk1>
      <a:lt1>
        <a:srgbClr val="FFFFFF"/>
      </a:lt1>
      <a:dk2>
        <a:srgbClr val="C20E0E"/>
      </a:dk2>
      <a:lt2>
        <a:srgbClr val="EFEFEF"/>
      </a:lt2>
      <a:accent1>
        <a:srgbClr val="690B0B"/>
      </a:accent1>
      <a:accent2>
        <a:srgbClr val="000000"/>
      </a:accent2>
      <a:accent3>
        <a:srgbClr val="C20E0E"/>
      </a:accent3>
      <a:accent4>
        <a:srgbClr val="EFEFEF"/>
      </a:accent4>
      <a:accent5>
        <a:srgbClr val="690B0B"/>
      </a:accent5>
      <a:accent6>
        <a:srgbClr val="000000"/>
      </a:accent6>
      <a:hlink>
        <a:srgbClr val="690B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1450</Words>
  <Application>Microsoft Office PowerPoint</Application>
  <PresentationFormat>On-screen Show (16:9)</PresentationFormat>
  <Paragraphs>159</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Century Gothic</vt:lpstr>
      <vt:lpstr>Quicksand Medium</vt:lpstr>
      <vt:lpstr>Arial</vt:lpstr>
      <vt:lpstr>Merriweather</vt:lpstr>
      <vt:lpstr>Montserrat</vt:lpstr>
      <vt:lpstr>Barlow</vt:lpstr>
      <vt:lpstr>GSA FAST26 Virtual Acquisition Summit (Industry)</vt:lpstr>
      <vt:lpstr>Procurement Consolidation </vt:lpstr>
      <vt:lpstr>Presenters</vt:lpstr>
      <vt:lpstr>Agenda</vt:lpstr>
      <vt:lpstr>Procurement Consolidation Overview</vt:lpstr>
      <vt:lpstr>Procurement Consolidation Plan</vt:lpstr>
      <vt:lpstr>Two Workstreams</vt:lpstr>
      <vt:lpstr>Workstream 1</vt:lpstr>
      <vt:lpstr>FAR 8.104</vt:lpstr>
      <vt:lpstr>Workstream 2</vt:lpstr>
      <vt:lpstr>Workstream 2 (Continued)</vt:lpstr>
      <vt:lpstr>Procurement Consolidation: Industry Impacts</vt:lpstr>
      <vt:lpstr>Implementation and Impact</vt:lpstr>
      <vt:lpstr>Impact of Successful Implementation</vt:lpstr>
      <vt:lpstr>Wins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NakiaGraham</cp:lastModifiedBy>
  <cp:revision>2</cp:revision>
  <dcterms:modified xsi:type="dcterms:W3CDTF">2026-06-11T18:56:48Z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7965D7B6-6C2F-461A-806F-D97EC125313D</vt:lpwstr>
  </property>
  <property fmtid="{D5CDD505-2E9C-101B-9397-08002B2CF9AE}" pid="3" name="ArticulatePath">
    <vt:lpwstr>Procurement Consolidaiton- FAST26 GSA Virtual Acquisition Summit (Industry)</vt:lpwstr>
  </property>
</Properties>
</file>