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756">
          <p15:clr>
            <a:srgbClr val="000000"/>
          </p15:clr>
        </p15:guide>
        <p15:guide id="2" pos="5328">
          <p15:clr>
            <a:srgbClr val="000000"/>
          </p15:clr>
        </p15:guide>
        <p15:guide id="3" orient="horz" pos="606">
          <p15:clr>
            <a:srgbClr val="9AA0A6"/>
          </p15:clr>
        </p15:guide>
        <p15:guide id="4" orient="horz" pos="54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712" autoAdjust="0"/>
  </p:normalViewPr>
  <p:slideViewPr>
    <p:cSldViewPr snapToGrid="0">
      <p:cViewPr varScale="1">
        <p:scale>
          <a:sx n="142" d="100"/>
          <a:sy n="142" d="100"/>
        </p:scale>
        <p:origin x="714" y="126"/>
      </p:cViewPr>
      <p:guideLst>
        <p:guide orient="horz" pos="756"/>
        <p:guide pos="5328"/>
        <p:guide orient="horz" pos="606"/>
        <p:guide orient="horz" pos="540"/>
      </p:guideLst>
    </p:cSldViewPr>
  </p:slideViewPr>
  <p:outlineViewPr>
    <p:cViewPr>
      <p:scale>
        <a:sx n="33" d="100"/>
        <a:sy n="33" d="100"/>
      </p:scale>
      <p:origin x="0" y="-81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1:notes"/>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t>1</a:t>
            </a:fld>
            <a:endParaRPr/>
          </a:p>
        </p:txBody>
      </p:sp>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65" name="Google Shape;65;p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1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8" name="Google Shape;128;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1: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35" name="Google Shape;13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42" name="Google Shape;14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3: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149" name="Google Shape;14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p2: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79" name="Google Shape;79;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86" name="Google Shape;8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93" name="Google Shape;9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0" name="Google Shape;10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7: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07" name="Google Shape;10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14" name="Google Shape;114;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9: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121" name="Google Shape;12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pic>
        <p:nvPicPr>
          <p:cNvPr id="15" name="Google Shape;15;p2"/>
          <p:cNvPicPr preferRelativeResize="0"/>
          <p:nvPr/>
        </p:nvPicPr>
        <p:blipFill rotWithShape="1">
          <a:blip r:embed="rId2">
            <a:alphaModFix/>
          </a:blip>
          <a:srcRect/>
          <a:stretch/>
        </p:blipFill>
        <p:spPr>
          <a:xfrm>
            <a:off x="3175" y="0"/>
            <a:ext cx="9140823" cy="1289875"/>
          </a:xfrm>
          <a:prstGeom prst="rect">
            <a:avLst/>
          </a:prstGeom>
          <a:noFill/>
          <a:ln>
            <a:noFill/>
          </a:ln>
        </p:spPr>
      </p:pic>
      <p:sp>
        <p:nvSpPr>
          <p:cNvPr id="16" name="Google Shape;16;p2"/>
          <p:cNvSpPr/>
          <p:nvPr/>
        </p:nvSpPr>
        <p:spPr>
          <a:xfrm>
            <a:off x="0" y="1289873"/>
            <a:ext cx="9144000" cy="3853800"/>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7" name="Google Shape;17;p2"/>
          <p:cNvSpPr/>
          <p:nvPr/>
        </p:nvSpPr>
        <p:spPr>
          <a:xfrm>
            <a:off x="-8700" y="3975750"/>
            <a:ext cx="9161400" cy="1167600"/>
          </a:xfrm>
          <a:prstGeom prst="rect">
            <a:avLst/>
          </a:prstGeom>
          <a:solidFill>
            <a:srgbClr val="FFBA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8" name="Google Shape;18;p2"/>
          <p:cNvPicPr preferRelativeResize="0"/>
          <p:nvPr/>
        </p:nvPicPr>
        <p:blipFill rotWithShape="1">
          <a:blip r:embed="rId3">
            <a:alphaModFix/>
          </a:blip>
          <a:srcRect/>
          <a:stretch/>
        </p:blipFill>
        <p:spPr>
          <a:xfrm>
            <a:off x="671325" y="1805750"/>
            <a:ext cx="1698487" cy="305727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4"/>
        <p:cNvGrpSpPr/>
        <p:nvPr/>
      </p:nvGrpSpPr>
      <p:grpSpPr>
        <a:xfrm>
          <a:off x="0" y="0"/>
          <a:ext cx="0" cy="0"/>
          <a:chOff x="0" y="0"/>
          <a:chExt cx="0" cy="0"/>
        </a:xfrm>
      </p:grpSpPr>
      <p:sp>
        <p:nvSpPr>
          <p:cNvPr id="55" name="Google Shape;55;p1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6" name="Google Shape;56;p11"/>
          <p:cNvSpPr txBox="1">
            <a:spLocks noGrp="1"/>
          </p:cNvSpPr>
          <p:nvPr>
            <p:ph type="body" idx="1"/>
          </p:nvPr>
        </p:nvSpPr>
        <p:spPr>
          <a:xfrm rot="5400000">
            <a:off x="2874764" y="-1217414"/>
            <a:ext cx="3394472" cy="82296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7" name="Google Shape;57;p1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8"/>
        <p:cNvGrpSpPr/>
        <p:nvPr/>
      </p:nvGrpSpPr>
      <p:grpSpPr>
        <a:xfrm>
          <a:off x="0" y="0"/>
          <a:ext cx="0" cy="0"/>
          <a:chOff x="0" y="0"/>
          <a:chExt cx="0" cy="0"/>
        </a:xfrm>
      </p:grpSpPr>
      <p:sp>
        <p:nvSpPr>
          <p:cNvPr id="59" name="Google Shape;59;p12"/>
          <p:cNvSpPr txBox="1">
            <a:spLocks noGrp="1"/>
          </p:cNvSpPr>
          <p:nvPr>
            <p:ph type="title"/>
          </p:nvPr>
        </p:nvSpPr>
        <p:spPr>
          <a:xfrm rot="5400000">
            <a:off x="5463778" y="1371601"/>
            <a:ext cx="4388644" cy="20574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60" name="Google Shape;60;p12"/>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1" name="Google Shape;61;p12"/>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248C3D"/>
              </a:buClr>
              <a:buSzPts val="1400"/>
              <a:buFont typeface="Arial"/>
              <a:buNone/>
              <a:defRPr sz="2800" b="0" i="0" u="none" strike="noStrike" cap="none">
                <a:solidFill>
                  <a:srgbClr val="248C3D"/>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21" name="Google Shape;21;p3"/>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2" name="Google Shape;22;p3"/>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722313" y="3305176"/>
            <a:ext cx="7772400" cy="1021556"/>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27" name="Google Shape;27;p5"/>
          <p:cNvSpPr txBox="1">
            <a:spLocks noGrp="1"/>
          </p:cNvSpPr>
          <p:nvPr>
            <p:ph type="body" idx="1"/>
          </p:nvPr>
        </p:nvSpPr>
        <p:spPr>
          <a:xfrm>
            <a:off x="722313" y="2180036"/>
            <a:ext cx="7772400" cy="1125140"/>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2pPr>
            <a:lvl3pPr marL="1371600" marR="0" lvl="2" indent="-228600" algn="l" rtl="0">
              <a:lnSpc>
                <a:spcPct val="100000"/>
              </a:lnSpc>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3pPr>
            <a:lvl4pPr marL="1828800" marR="0" lvl="3"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2286000" marR="0" lvl="4"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2743200" marR="0" lvl="5"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3200400" marR="0" lvl="6"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3657600" marR="0" lvl="7"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4114800" marR="0" lvl="8"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endParaRPr/>
          </a:p>
        </p:txBody>
      </p:sp>
      <p:sp>
        <p:nvSpPr>
          <p:cNvPr id="28" name="Google Shape;28;p5"/>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31" name="Google Shape;31;p6"/>
          <p:cNvSpPr txBox="1">
            <a:spLocks noGrp="1"/>
          </p:cNvSpPr>
          <p:nvPr>
            <p:ph type="body" idx="1"/>
          </p:nvPr>
        </p:nvSpPr>
        <p:spPr>
          <a:xfrm>
            <a:off x="457200" y="1200150"/>
            <a:ext cx="4038600" cy="339447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 name="Google Shape;32;p6"/>
          <p:cNvSpPr txBox="1">
            <a:spLocks noGrp="1"/>
          </p:cNvSpPr>
          <p:nvPr>
            <p:ph type="body" idx="2"/>
          </p:nvPr>
        </p:nvSpPr>
        <p:spPr>
          <a:xfrm>
            <a:off x="4648200" y="1200150"/>
            <a:ext cx="4038600" cy="3394472"/>
          </a:xfrm>
          <a:prstGeom prst="rect">
            <a:avLst/>
          </a:prstGeom>
          <a:noFill/>
          <a:ln>
            <a:noFill/>
          </a:ln>
        </p:spPr>
        <p:txBody>
          <a:bodyPr spcFirstLastPara="1" wrap="square" lIns="91425" tIns="45700" rIns="91425" bIns="45700"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L="2286000" marR="0" lvl="4"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3" name="Google Shape;33;p6"/>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36" name="Google Shape;36;p7"/>
          <p:cNvSpPr txBox="1">
            <a:spLocks noGrp="1"/>
          </p:cNvSpPr>
          <p:nvPr>
            <p:ph type="body" idx="1"/>
          </p:nvPr>
        </p:nvSpPr>
        <p:spPr>
          <a:xfrm>
            <a:off x="457200" y="1151335"/>
            <a:ext cx="4040188"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7" name="Google Shape;37;p7"/>
          <p:cNvSpPr txBox="1">
            <a:spLocks noGrp="1"/>
          </p:cNvSpPr>
          <p:nvPr>
            <p:ph type="body" idx="2"/>
          </p:nvPr>
        </p:nvSpPr>
        <p:spPr>
          <a:xfrm>
            <a:off x="457200" y="1631157"/>
            <a:ext cx="4040188"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38" name="Google Shape;38;p7"/>
          <p:cNvSpPr txBox="1">
            <a:spLocks noGrp="1"/>
          </p:cNvSpPr>
          <p:nvPr>
            <p:ph type="body" idx="3"/>
          </p:nvPr>
        </p:nvSpPr>
        <p:spPr>
          <a:xfrm>
            <a:off x="4645027" y="1151335"/>
            <a:ext cx="4041775" cy="479822"/>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480"/>
              </a:spcBef>
              <a:spcAft>
                <a:spcPts val="0"/>
              </a:spcAft>
              <a:buClr>
                <a:schemeClr val="dk1"/>
              </a:buClr>
              <a:buSzPts val="2400"/>
              <a:buFont typeface="Arial"/>
              <a:buNone/>
              <a:defRPr sz="2400" b="1" i="0" u="none" strike="noStrike" cap="none">
                <a:solidFill>
                  <a:schemeClr val="dk1"/>
                </a:solidFill>
                <a:latin typeface="Arial"/>
                <a:ea typeface="Arial"/>
                <a:cs typeface="Arial"/>
                <a:sym typeface="Arial"/>
              </a:defRPr>
            </a:lvl1pPr>
            <a:lvl2pPr marL="914400" marR="0" lvl="1" indent="-228600" algn="l" rtl="0">
              <a:lnSpc>
                <a:spcPct val="100000"/>
              </a:lnSpc>
              <a:spcBef>
                <a:spcPts val="4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100000"/>
              </a:lnSpc>
              <a:spcBef>
                <a:spcPts val="32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39" name="Google Shape;39;p7"/>
          <p:cNvSpPr txBox="1">
            <a:spLocks noGrp="1"/>
          </p:cNvSpPr>
          <p:nvPr>
            <p:ph type="body" idx="4"/>
          </p:nvPr>
        </p:nvSpPr>
        <p:spPr>
          <a:xfrm>
            <a:off x="4645027" y="1631157"/>
            <a:ext cx="4041775" cy="2963466"/>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228600" algn="l" rtl="0">
              <a:lnSpc>
                <a:spcPct val="100000"/>
              </a:lnSpc>
              <a:spcBef>
                <a:spcPts val="320"/>
              </a:spcBef>
              <a:spcAft>
                <a:spcPts val="0"/>
              </a:spcAft>
              <a:buClr>
                <a:srgbClr val="000000"/>
              </a:buClr>
              <a:buSzPts val="1400"/>
              <a:buFont typeface="Arial"/>
              <a:buNone/>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Google Shape;40;p7"/>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3" name="Google Shape;43;p8"/>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4"/>
        <p:cNvGrpSpPr/>
        <p:nvPr/>
      </p:nvGrpSpPr>
      <p:grpSpPr>
        <a:xfrm>
          <a:off x="0" y="0"/>
          <a:ext cx="0" cy="0"/>
          <a:chOff x="0" y="0"/>
          <a:chExt cx="0" cy="0"/>
        </a:xfrm>
      </p:grpSpPr>
      <p:sp>
        <p:nvSpPr>
          <p:cNvPr id="45" name="Google Shape;45;p9"/>
          <p:cNvSpPr txBox="1">
            <a:spLocks noGrp="1"/>
          </p:cNvSpPr>
          <p:nvPr>
            <p:ph type="title"/>
          </p:nvPr>
        </p:nvSpPr>
        <p:spPr>
          <a:xfrm>
            <a:off x="457202" y="204787"/>
            <a:ext cx="3008313" cy="8715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46" name="Google Shape;46;p9"/>
          <p:cNvSpPr txBox="1">
            <a:spLocks noGrp="1"/>
          </p:cNvSpPr>
          <p:nvPr>
            <p:ph type="body" idx="1"/>
          </p:nvPr>
        </p:nvSpPr>
        <p:spPr>
          <a:xfrm>
            <a:off x="3575050" y="204788"/>
            <a:ext cx="5111750" cy="4389835"/>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228600" algn="l" rtl="0">
              <a:lnSpc>
                <a:spcPct val="100000"/>
              </a:lnSpc>
              <a:spcBef>
                <a:spcPts val="400"/>
              </a:spcBef>
              <a:spcAft>
                <a:spcPts val="0"/>
              </a:spcAft>
              <a:buClr>
                <a:srgbClr val="000000"/>
              </a:buClr>
              <a:buSzPts val="1400"/>
              <a:buFont typeface="Arial"/>
              <a:buNone/>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47" name="Google Shape;47;p9"/>
          <p:cNvSpPr txBox="1">
            <a:spLocks noGrp="1"/>
          </p:cNvSpPr>
          <p:nvPr>
            <p:ph type="body" idx="2"/>
          </p:nvPr>
        </p:nvSpPr>
        <p:spPr>
          <a:xfrm>
            <a:off x="457202" y="1076326"/>
            <a:ext cx="3008313" cy="351829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48" name="Google Shape;48;p9"/>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9"/>
        <p:cNvGrpSpPr/>
        <p:nvPr/>
      </p:nvGrpSpPr>
      <p:grpSpPr>
        <a:xfrm>
          <a:off x="0" y="0"/>
          <a:ext cx="0" cy="0"/>
          <a:chOff x="0" y="0"/>
          <a:chExt cx="0" cy="0"/>
        </a:xfrm>
      </p:grpSpPr>
      <p:sp>
        <p:nvSpPr>
          <p:cNvPr id="50" name="Google Shape;50;p10"/>
          <p:cNvSpPr txBox="1">
            <a:spLocks noGrp="1"/>
          </p:cNvSpPr>
          <p:nvPr>
            <p:ph type="title"/>
          </p:nvPr>
        </p:nvSpPr>
        <p:spPr>
          <a:xfrm>
            <a:off x="1792288" y="3600450"/>
            <a:ext cx="5486400" cy="42505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rgbClr val="005087"/>
                </a:solidFill>
                <a:latin typeface="Arial"/>
                <a:ea typeface="Arial"/>
                <a:cs typeface="Arial"/>
                <a:sym typeface="Arial"/>
              </a:defRPr>
            </a:lvl1pPr>
            <a:lvl2pPr marR="0" lvl="1"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2pPr>
            <a:lvl3pPr marR="0" lvl="2"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3pPr>
            <a:lvl4pPr marR="0" lvl="3"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4pPr>
            <a:lvl5pPr marR="0" lvl="4"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5pPr>
            <a:lvl6pPr marR="0" lvl="5"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6pPr>
            <a:lvl7pPr marR="0" lvl="6"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7pPr>
            <a:lvl8pPr marR="0" lvl="7"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8pPr>
            <a:lvl9pPr marR="0" lvl="8" algn="r" rtl="0">
              <a:lnSpc>
                <a:spcPct val="100000"/>
              </a:lnSpc>
              <a:spcBef>
                <a:spcPts val="0"/>
              </a:spcBef>
              <a:spcAft>
                <a:spcPts val="0"/>
              </a:spcAft>
              <a:buClr>
                <a:srgbClr val="000000"/>
              </a:buClr>
              <a:buSzPts val="1400"/>
              <a:buFont typeface="Arial"/>
              <a:buNone/>
              <a:defRPr sz="2800" b="0" i="0" u="none" strike="noStrike" cap="none">
                <a:solidFill>
                  <a:srgbClr val="005087"/>
                </a:solidFill>
                <a:latin typeface="Arial"/>
                <a:ea typeface="Arial"/>
                <a:cs typeface="Arial"/>
                <a:sym typeface="Arial"/>
              </a:defRPr>
            </a:lvl9pPr>
          </a:lstStyle>
          <a:p>
            <a:endParaRPr/>
          </a:p>
        </p:txBody>
      </p:sp>
      <p:sp>
        <p:nvSpPr>
          <p:cNvPr id="51" name="Google Shape;51;p10"/>
          <p:cNvSpPr>
            <a:spLocks noGrp="1"/>
          </p:cNvSpPr>
          <p:nvPr>
            <p:ph type="pic" idx="2"/>
          </p:nvPr>
        </p:nvSpPr>
        <p:spPr>
          <a:xfrm>
            <a:off x="1792288" y="459581"/>
            <a:ext cx="5486400" cy="3086100"/>
          </a:xfrm>
          <a:prstGeom prst="rect">
            <a:avLst/>
          </a:prstGeom>
          <a:noFill/>
          <a:ln>
            <a:noFill/>
          </a:ln>
        </p:spPr>
      </p:sp>
      <p:sp>
        <p:nvSpPr>
          <p:cNvPr id="52" name="Google Shape;52;p10"/>
          <p:cNvSpPr txBox="1">
            <a:spLocks noGrp="1"/>
          </p:cNvSpPr>
          <p:nvPr>
            <p:ph type="body" idx="1"/>
          </p:nvPr>
        </p:nvSpPr>
        <p:spPr>
          <a:xfrm>
            <a:off x="1792288" y="4025504"/>
            <a:ext cx="5486400" cy="603646"/>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914400" marR="0" lvl="1" indent="-228600" algn="l" rtl="0">
              <a:lnSpc>
                <a:spcPct val="100000"/>
              </a:lnSpc>
              <a:spcBef>
                <a:spcPts val="24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3pPr>
            <a:lvl4pPr marL="1828800" marR="0" lvl="3"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4pPr>
            <a:lvl5pPr marL="2286000" marR="0" lvl="4"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5pPr>
            <a:lvl6pPr marL="2743200" marR="0" lvl="5"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6pPr>
            <a:lvl7pPr marL="3200400" marR="0" lvl="6"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7pPr>
            <a:lvl8pPr marL="3657600" marR="0" lvl="7"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8pPr>
            <a:lvl9pPr marL="4114800" marR="0" lvl="8" indent="-228600" algn="l" rtl="0">
              <a:lnSpc>
                <a:spcPct val="100000"/>
              </a:lnSpc>
              <a:spcBef>
                <a:spcPts val="18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9pPr>
          </a:lstStyle>
          <a:p>
            <a:endParaRPr/>
          </a:p>
        </p:txBody>
      </p:sp>
      <p:sp>
        <p:nvSpPr>
          <p:cNvPr id="53" name="Google Shape;53;p10"/>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p:nvPr/>
        </p:nvSpPr>
        <p:spPr>
          <a:xfrm>
            <a:off x="3177" y="4500562"/>
            <a:ext cx="9140825" cy="642938"/>
          </a:xfrm>
          <a:prstGeom prst="rect">
            <a:avLst/>
          </a:prstGeom>
          <a:solidFill>
            <a:srgbClr val="FFBA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1" name="Google Shape;11;p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r>
              <a:rPr lang="en-US"/>
              <a:t>2</a:t>
            </a:r>
            <a:endParaRPr sz="1400">
              <a:solidFill>
                <a:srgbClr val="000000"/>
              </a:solidFill>
            </a:endParaRPr>
          </a:p>
        </p:txBody>
      </p:sp>
      <p:sp>
        <p:nvSpPr>
          <p:cNvPr id="12" name="Google Shape;12;p1"/>
          <p:cNvSpPr/>
          <p:nvPr/>
        </p:nvSpPr>
        <p:spPr>
          <a:xfrm>
            <a:off x="0" y="0"/>
            <a:ext cx="9144000" cy="480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13" name="Google Shape;13;p1"/>
          <p:cNvSpPr/>
          <p:nvPr/>
        </p:nvSpPr>
        <p:spPr>
          <a:xfrm>
            <a:off x="0" y="0"/>
            <a:ext cx="9144000" cy="4500563"/>
          </a:xfrm>
          <a:prstGeom prst="rect">
            <a:avLst/>
          </a:prstGeom>
          <a:solidFill>
            <a:srgbClr val="F2F2F2"/>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sites.google.com/a/gsa.gov/mas/category-smes" TargetMode="External"/><Relationship Id="rId3" Type="http://schemas.openxmlformats.org/officeDocument/2006/relationships/hyperlink" Target="https://docs.google.com/document/d/1tPcl8lLQWkEHam-AQeY_zENpKhqxeBRDObEP--TfKSA/edit" TargetMode="External"/><Relationship Id="rId7" Type="http://schemas.openxmlformats.org/officeDocument/2006/relationships/hyperlink" Target="https://docs.google.com/spreadsheets/d/1gkJ2K-tAPXDqB4Mok1UlpUQ1HMhhn2Bg6OGcKrLAxp8/edit#gid=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docs.google.com/spreadsheets/d/16p5rfApWfQns1pBvI5Bud5EAW8QtnCICvszp5oRGnf4/edit#gid=462782171" TargetMode="External"/><Relationship Id="rId5" Type="http://schemas.openxmlformats.org/officeDocument/2006/relationships/hyperlink" Target="http://gsa.gov/mascategoryrequirements" TargetMode="External"/><Relationship Id="rId4" Type="http://schemas.openxmlformats.org/officeDocument/2006/relationships/hyperlink" Target="https://eoffer.gsa.gov/util/publishedsolicitationutil?solicitationNumber=47QSMD20R0001&amp;refreshAmendNumber=0017&amp;scheduleNumber=MAS&amp;solicitationType=SCHEDULES&amp;isMas=Y"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p:nvPr/>
        </p:nvSpPr>
        <p:spPr>
          <a:xfrm>
            <a:off x="4419600" y="820341"/>
            <a:ext cx="4038600" cy="171300"/>
          </a:xfrm>
          <a:prstGeom prst="rect">
            <a:avLst/>
          </a:prstGeom>
          <a:noFill/>
          <a:ln>
            <a:noFill/>
          </a:ln>
        </p:spPr>
        <p:txBody>
          <a:bodyPr spcFirstLastPara="1" wrap="square" lIns="0" tIns="0" rIns="0" bIns="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US" sz="1200" b="1" i="0" u="none" strike="noStrike" cap="none">
                <a:solidFill>
                  <a:schemeClr val="lt2"/>
                </a:solidFill>
                <a:latin typeface="Arial"/>
                <a:ea typeface="Arial"/>
                <a:cs typeface="Arial"/>
                <a:sym typeface="Arial"/>
              </a:rPr>
              <a:t>U.S. General Services Administration</a:t>
            </a:r>
            <a:endParaRPr sz="1400" b="0" i="0" u="none" strike="noStrike" cap="none">
              <a:solidFill>
                <a:srgbClr val="000000"/>
              </a:solidFill>
              <a:latin typeface="Arial"/>
              <a:ea typeface="Arial"/>
              <a:cs typeface="Arial"/>
              <a:sym typeface="Arial"/>
            </a:endParaRPr>
          </a:p>
        </p:txBody>
      </p:sp>
      <p:sp>
        <p:nvSpPr>
          <p:cNvPr id="68" name="Google Shape;68;p13"/>
          <p:cNvSpPr txBox="1">
            <a:spLocks noGrp="1"/>
          </p:cNvSpPr>
          <p:nvPr>
            <p:ph type="title" idx="4294967295"/>
          </p:nvPr>
        </p:nvSpPr>
        <p:spPr>
          <a:xfrm>
            <a:off x="2419350" y="1634675"/>
            <a:ext cx="6039000" cy="2127219"/>
          </a:xfrm>
          <a:prstGeom prst="rect">
            <a:avLst/>
          </a:prstGeom>
          <a:noFill/>
          <a:ln>
            <a:noFill/>
            <a:prstDash/>
          </a:ln>
          <a:effectLst/>
        </p:spPr>
        <p:txBody>
          <a:bodyPr rot="0" spcFirstLastPara="1" vertOverflow="overflow" horzOverflow="overflow" vert="horz" wrap="square" lIns="91425" tIns="91425" rIns="0" bIns="91425"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90000"/>
              </a:lnSpc>
              <a:spcBef>
                <a:spcPts val="1900"/>
              </a:spcBef>
              <a:spcAft>
                <a:spcPts val="0"/>
              </a:spcAft>
              <a:buClr>
                <a:srgbClr val="000000"/>
              </a:buClr>
              <a:buSzPts val="3600"/>
              <a:buFont typeface="Arial"/>
              <a:buNone/>
              <a:tabLst/>
              <a:defRPr/>
            </a:pPr>
            <a:r>
              <a:rPr kumimoji="0" lang="en-US" sz="3600" b="0" i="0" u="none" strike="noStrike" kern="0" cap="none" spc="0" normalizeH="0" baseline="0" noProof="0" dirty="0">
                <a:ln>
                  <a:noFill/>
                </a:ln>
                <a:solidFill>
                  <a:srgbClr val="0059A8"/>
                </a:solidFill>
                <a:effectLst/>
                <a:uLnTx/>
                <a:uFillTx/>
                <a:latin typeface="Arial"/>
                <a:ea typeface="Arial"/>
                <a:cs typeface="Arial"/>
                <a:sym typeface="Arial"/>
              </a:rPr>
              <a:t>Scientific Management &amp; Solutions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r" defTabSz="914400" rtl="0" eaLnBrk="1" fontAlgn="auto" latinLnBrk="0" hangingPunct="1">
              <a:lnSpc>
                <a:spcPct val="90000"/>
              </a:lnSpc>
              <a:spcBef>
                <a:spcPts val="120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595959"/>
                </a:solidFill>
                <a:effectLst/>
                <a:uLnTx/>
                <a:uFillTx/>
                <a:latin typeface="Arial"/>
                <a:ea typeface="Arial"/>
                <a:cs typeface="Arial"/>
                <a:sym typeface="Arial"/>
              </a:rPr>
              <a:t>Presented By: James Watkins</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400" b="0" i="0" u="none" strike="noStrike" kern="0" cap="none" spc="0" normalizeH="0" baseline="0" noProof="0" dirty="0">
              <a:ln>
                <a:noFill/>
              </a:ln>
              <a:solidFill>
                <a:srgbClr val="0059A8"/>
              </a:solidFill>
              <a:effectLst/>
              <a:uLnTx/>
              <a:uFillTx/>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2"/>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0B5394"/>
                </a:solidFill>
              </a:rPr>
              <a:t>Testing and Analysis Subcategory</a:t>
            </a:r>
            <a:endParaRPr b="1"/>
          </a:p>
        </p:txBody>
      </p:sp>
      <p:sp>
        <p:nvSpPr>
          <p:cNvPr id="131" name="Google Shape;131;p22"/>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360"/>
              </a:spcBef>
              <a:spcAft>
                <a:spcPts val="0"/>
              </a:spcAft>
              <a:buSzPts val="2000"/>
              <a:buChar char="•"/>
            </a:pPr>
            <a:r>
              <a:rPr lang="en-US" sz="1400" b="0" i="0" u="none" strike="noStrike">
                <a:solidFill>
                  <a:srgbClr val="000000"/>
                </a:solidFill>
                <a:latin typeface="Arial"/>
                <a:ea typeface="Arial"/>
                <a:cs typeface="Arial"/>
                <a:sym typeface="Arial"/>
              </a:rPr>
              <a:t>541380 Testing Laboratory Services</a:t>
            </a:r>
            <a:r>
              <a:rPr lang="en-US" sz="1400" i="0" u="none" strike="noStrike">
                <a:solidFill>
                  <a:srgbClr val="000000"/>
                </a:solidFill>
                <a:latin typeface="Arial"/>
                <a:ea typeface="Arial"/>
                <a:cs typeface="Arial"/>
                <a:sym typeface="Arial"/>
              </a:rPr>
              <a:t>: </a:t>
            </a:r>
            <a:r>
              <a:rPr lang="en-US" sz="1400" b="0" i="0" u="none" strike="noStrike">
                <a:solidFill>
                  <a:srgbClr val="000000"/>
                </a:solidFill>
                <a:latin typeface="Arial"/>
                <a:ea typeface="Arial"/>
                <a:cs typeface="Arial"/>
                <a:sym typeface="Arial"/>
              </a:rPr>
              <a:t>Includes testing laboratory services and veterinary, natural, and life sciences; testing services and laboratories; and other professional, scientific, and technical consulting services. </a:t>
            </a:r>
            <a:br>
              <a:rPr lang="en-US" sz="1400" b="0" i="0" u="none" strike="noStrike">
                <a:solidFill>
                  <a:srgbClr val="000000"/>
                </a:solidFill>
                <a:latin typeface="Arial"/>
                <a:ea typeface="Arial"/>
                <a:cs typeface="Arial"/>
                <a:sym typeface="Arial"/>
              </a:rPr>
            </a:br>
            <a:br>
              <a:rPr lang="en-US" sz="1400" b="0" i="0" u="none" strike="noStrike">
                <a:solidFill>
                  <a:srgbClr val="000000"/>
                </a:solidFill>
                <a:latin typeface="Arial"/>
                <a:ea typeface="Arial"/>
                <a:cs typeface="Arial"/>
                <a:sym typeface="Arial"/>
              </a:rPr>
            </a:br>
            <a:r>
              <a:rPr lang="en-US" sz="1400" b="0" i="0" u="none" strike="noStrike">
                <a:solidFill>
                  <a:srgbClr val="000000"/>
                </a:solidFill>
                <a:latin typeface="Arial"/>
                <a:ea typeface="Arial"/>
                <a:cs typeface="Arial"/>
                <a:sym typeface="Arial"/>
              </a:rPr>
              <a:t>Testing and services include, but are not limited to: physical, chemical, analytical, or other testing services; quality assurance; fire safety inspections; training; safety audits; relying upon experimental, empirical, quantifiable data, relying on the scientific method, and professional services, tasks, and labor categories in the fields of biology, chemistry, physics, earth sciences, atmospheric science, oceanography, materials sciences, mathematics, geology, astronomy, veterinary medicine, statistics, systems science, etc., (excludes social and behavioral sciences). </a:t>
            </a:r>
            <a:br>
              <a:rPr lang="en-US" sz="1400" b="0" i="0" u="none" strike="noStrike">
                <a:solidFill>
                  <a:srgbClr val="000000"/>
                </a:solidFill>
                <a:latin typeface="Arial"/>
                <a:ea typeface="Arial"/>
                <a:cs typeface="Arial"/>
                <a:sym typeface="Arial"/>
              </a:rPr>
            </a:br>
            <a:br>
              <a:rPr lang="en-US" sz="1400" b="0" i="0" u="none" strike="noStrike">
                <a:solidFill>
                  <a:srgbClr val="000000"/>
                </a:solidFill>
                <a:latin typeface="Arial"/>
                <a:ea typeface="Arial"/>
                <a:cs typeface="Arial"/>
                <a:sym typeface="Arial"/>
              </a:rPr>
            </a:br>
            <a:br>
              <a:rPr lang="en-US" sz="1400" b="0" i="0" u="none" strike="noStrike">
                <a:solidFill>
                  <a:srgbClr val="000000"/>
                </a:solidFill>
                <a:latin typeface="Arial"/>
                <a:ea typeface="Arial"/>
                <a:cs typeface="Arial"/>
                <a:sym typeface="Arial"/>
              </a:rPr>
            </a:br>
            <a:r>
              <a:rPr lang="en-US" sz="1400" b="0" i="0" u="none" strike="noStrike">
                <a:solidFill>
                  <a:srgbClr val="000000"/>
                </a:solidFill>
                <a:latin typeface="Arial"/>
                <a:ea typeface="Arial"/>
                <a:cs typeface="Arial"/>
                <a:sym typeface="Arial"/>
              </a:rPr>
              <a:t>Examples of labor categories include, but are not limited to, Scientific Researchers, Biologists, Physicists, Mathematicians, Statisticians, Research Engineers, Meteorologists, Lab Technicians, Veterinarians and Veterinary Services, Chemists, Biochemical Engineers, Research Nurses.</a:t>
            </a:r>
            <a:endParaRPr sz="1400"/>
          </a:p>
        </p:txBody>
      </p:sp>
      <p:sp>
        <p:nvSpPr>
          <p:cNvPr id="132" name="Google Shape;132;p22"/>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2</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3"/>
          <p:cNvSpPr>
            <a:spLocks noGrp="1"/>
          </p:cNvSpPr>
          <p:nvPr>
            <p:ph type="title" idx="4294967295"/>
          </p:nvPr>
        </p:nvSpPr>
        <p:spPr>
          <a:xfrm>
            <a:off x="684215" y="482203"/>
            <a:ext cx="7769100" cy="6429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Resources</a:t>
            </a:r>
            <a:endParaRPr kumimoji="0" lang="en-US" sz="14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38" name="Google Shape;138;p23"/>
          <p:cNvSpPr/>
          <p:nvPr/>
        </p:nvSpPr>
        <p:spPr>
          <a:xfrm>
            <a:off x="684213" y="1285875"/>
            <a:ext cx="7772400" cy="2571750"/>
          </a:xfrm>
          <a:prstGeom prst="rect">
            <a:avLst/>
          </a:prstGeom>
          <a:noFill/>
          <a:ln>
            <a:noFill/>
          </a:ln>
        </p:spPr>
        <p:txBody>
          <a:bodyPr spcFirstLastPara="1" wrap="square" lIns="0" tIns="0" rIns="0" bIns="0" anchor="t" anchorCtr="0">
            <a:noAutofit/>
          </a:bodyPr>
          <a:lstStyle/>
          <a:p>
            <a:pPr marL="0" marR="0" lvl="0" indent="-88900" algn="l" rtl="0">
              <a:lnSpc>
                <a:spcPct val="100000"/>
              </a:lnSpc>
              <a:spcBef>
                <a:spcPts val="0"/>
              </a:spcBef>
              <a:spcAft>
                <a:spcPts val="0"/>
              </a:spcAft>
              <a:buClr>
                <a:srgbClr val="000000"/>
              </a:buClr>
              <a:buSzPts val="1400"/>
              <a:buFont typeface="Arial"/>
              <a:buChar char="•"/>
            </a:pPr>
            <a:r>
              <a:rPr lang="en-US" sz="1400" b="1" i="0" u="sng" strike="noStrike" cap="none">
                <a:solidFill>
                  <a:schemeClr val="hlink"/>
                </a:solidFill>
                <a:latin typeface="Arial"/>
                <a:ea typeface="Arial"/>
                <a:cs typeface="Arial"/>
                <a:sym typeface="Arial"/>
                <a:hlinkClick r:id="rId3"/>
              </a:rPr>
              <a:t>Required SIN Review Document</a:t>
            </a:r>
            <a:r>
              <a:rPr lang="en-US" sz="1400" b="0" i="0" u="none" strike="noStrike" cap="none">
                <a:solidFill>
                  <a:srgbClr val="003399"/>
                </a:solidFill>
                <a:latin typeface="Arial"/>
                <a:ea typeface="Arial"/>
                <a:cs typeface="Arial"/>
                <a:sym typeface="Arial"/>
              </a:rPr>
              <a:t> - Check to see if your offer has a SIN that has required SIN review and begin this process to request the review. </a:t>
            </a:r>
            <a:endParaRPr sz="1400" b="1" i="0" u="none" strike="noStrike" cap="none">
              <a:solidFill>
                <a:srgbClr val="000000"/>
              </a:solidFill>
              <a:latin typeface="Arial"/>
              <a:ea typeface="Arial"/>
              <a:cs typeface="Arial"/>
              <a:sym typeface="Arial"/>
            </a:endParaRPr>
          </a:p>
          <a:p>
            <a:pPr marL="0" marR="0" lvl="0" indent="-88900" algn="l" rtl="0">
              <a:lnSpc>
                <a:spcPct val="100000"/>
              </a:lnSpc>
              <a:spcBef>
                <a:spcPts val="0"/>
              </a:spcBef>
              <a:spcAft>
                <a:spcPts val="0"/>
              </a:spcAft>
              <a:buClr>
                <a:srgbClr val="000000"/>
              </a:buClr>
              <a:buSzPts val="1400"/>
              <a:buFont typeface="Arial"/>
              <a:buChar char="•"/>
            </a:pPr>
            <a:br>
              <a:rPr lang="en-US" sz="1400" b="0" i="0" u="none" strike="noStrike" cap="none">
                <a:solidFill>
                  <a:srgbClr val="000000"/>
                </a:solidFill>
                <a:latin typeface="Arial"/>
                <a:ea typeface="Arial"/>
                <a:cs typeface="Arial"/>
                <a:sym typeface="Arial"/>
              </a:rPr>
            </a:br>
            <a:r>
              <a:rPr lang="en-US" sz="1400" b="1" i="0" u="sng" strike="noStrike" cap="none">
                <a:solidFill>
                  <a:schemeClr val="hlink"/>
                </a:solidFill>
                <a:latin typeface="Arial"/>
                <a:ea typeface="Arial"/>
                <a:cs typeface="Arial"/>
                <a:sym typeface="Arial"/>
                <a:hlinkClick r:id="rId4"/>
              </a:rPr>
              <a:t>Category Attachment - Solicitation</a:t>
            </a:r>
            <a:r>
              <a:rPr lang="en-US" sz="1400" b="0" i="0" u="none" strike="noStrike" cap="none">
                <a:solidFill>
                  <a:srgbClr val="003399"/>
                </a:solidFill>
                <a:latin typeface="Arial"/>
                <a:ea typeface="Arial"/>
                <a:cs typeface="Arial"/>
                <a:sym typeface="Arial"/>
              </a:rPr>
              <a:t> - Pay special attention to the instructions at the large category, subcategory and SIN levels.</a:t>
            </a:r>
            <a:endParaRPr sz="1400" b="0" i="0" u="none" strike="noStrike" cap="none">
              <a:solidFill>
                <a:srgbClr val="000000"/>
              </a:solidFill>
              <a:latin typeface="Arial"/>
              <a:ea typeface="Arial"/>
              <a:cs typeface="Arial"/>
              <a:sym typeface="Arial"/>
            </a:endParaRPr>
          </a:p>
          <a:p>
            <a:pPr marL="0" marR="0" lvl="0" indent="-88900" algn="l" rtl="0">
              <a:lnSpc>
                <a:spcPct val="100000"/>
              </a:lnSpc>
              <a:spcBef>
                <a:spcPts val="0"/>
              </a:spcBef>
              <a:spcAft>
                <a:spcPts val="0"/>
              </a:spcAft>
              <a:buClr>
                <a:srgbClr val="000000"/>
              </a:buClr>
              <a:buSzPts val="1400"/>
              <a:buFont typeface="Arial"/>
              <a:buChar char="•"/>
            </a:pPr>
            <a:br>
              <a:rPr lang="en-US" sz="1400" b="0" i="0" u="none" strike="noStrike" cap="none">
                <a:solidFill>
                  <a:srgbClr val="000000"/>
                </a:solidFill>
                <a:latin typeface="Arial"/>
                <a:ea typeface="Arial"/>
                <a:cs typeface="Arial"/>
                <a:sym typeface="Arial"/>
              </a:rPr>
            </a:br>
            <a:r>
              <a:rPr lang="en-US" sz="1400" b="1" i="0" u="sng" strike="noStrike" cap="none">
                <a:solidFill>
                  <a:schemeClr val="hlink"/>
                </a:solidFill>
                <a:latin typeface="Arial"/>
                <a:ea typeface="Arial"/>
                <a:cs typeface="Arial"/>
                <a:sym typeface="Arial"/>
                <a:hlinkClick r:id="rId5"/>
              </a:rPr>
              <a:t>Available Offerings and Requirements</a:t>
            </a:r>
            <a:r>
              <a:rPr lang="en-US" sz="1400" b="0" i="0" u="none" strike="noStrike" cap="none">
                <a:solidFill>
                  <a:srgbClr val="003399"/>
                </a:solidFill>
                <a:latin typeface="Arial"/>
                <a:ea typeface="Arial"/>
                <a:cs typeface="Arial"/>
                <a:sym typeface="Arial"/>
              </a:rPr>
              <a:t> GSA.gov Page - this page outlines the required additional attachments by large category.</a:t>
            </a:r>
            <a:endParaRPr sz="1400" b="0" i="0" u="none" strike="noStrike" cap="none">
              <a:solidFill>
                <a:srgbClr val="000000"/>
              </a:solidFill>
              <a:latin typeface="Arial"/>
              <a:ea typeface="Arial"/>
              <a:cs typeface="Arial"/>
              <a:sym typeface="Arial"/>
            </a:endParaRPr>
          </a:p>
          <a:p>
            <a:pPr marL="0" marR="0" lvl="0" indent="-88900" algn="l" rtl="0">
              <a:lnSpc>
                <a:spcPct val="100000"/>
              </a:lnSpc>
              <a:spcBef>
                <a:spcPts val="0"/>
              </a:spcBef>
              <a:spcAft>
                <a:spcPts val="0"/>
              </a:spcAft>
              <a:buClr>
                <a:srgbClr val="000000"/>
              </a:buClr>
              <a:buSzPts val="1400"/>
              <a:buFont typeface="Arial"/>
              <a:buChar char="•"/>
            </a:pPr>
            <a:br>
              <a:rPr lang="en-US" sz="1400" b="0" i="0" u="none" strike="noStrike" cap="none">
                <a:solidFill>
                  <a:srgbClr val="000000"/>
                </a:solidFill>
                <a:latin typeface="Arial"/>
                <a:ea typeface="Arial"/>
                <a:cs typeface="Arial"/>
                <a:sym typeface="Arial"/>
              </a:rPr>
            </a:br>
            <a:r>
              <a:rPr lang="en-US" sz="1400" b="1" i="0" u="sng" strike="noStrike" cap="none">
                <a:solidFill>
                  <a:schemeClr val="hlink"/>
                </a:solidFill>
                <a:latin typeface="Arial"/>
                <a:ea typeface="Arial"/>
                <a:cs typeface="Arial"/>
                <a:sym typeface="Arial"/>
                <a:hlinkClick r:id="rId6"/>
              </a:rPr>
              <a:t>Offer Review Checklist</a:t>
            </a:r>
            <a:r>
              <a:rPr lang="en-US" sz="1400" b="0" i="0" u="none" strike="noStrike" cap="none">
                <a:solidFill>
                  <a:srgbClr val="003399"/>
                </a:solidFill>
                <a:latin typeface="Arial"/>
                <a:ea typeface="Arial"/>
                <a:cs typeface="Arial"/>
                <a:sym typeface="Arial"/>
              </a:rPr>
              <a:t> - outlines requirements by category for all MAS offers.</a:t>
            </a:r>
            <a:endParaRPr sz="1400" b="0" i="0" u="none" strike="noStrike" cap="none">
              <a:solidFill>
                <a:srgbClr val="000000"/>
              </a:solidFill>
              <a:latin typeface="Arial"/>
              <a:ea typeface="Arial"/>
              <a:cs typeface="Arial"/>
              <a:sym typeface="Arial"/>
            </a:endParaRPr>
          </a:p>
          <a:p>
            <a:pPr marL="0" marR="0" lvl="0" indent="-88900" algn="l" rtl="0">
              <a:lnSpc>
                <a:spcPct val="100000"/>
              </a:lnSpc>
              <a:spcBef>
                <a:spcPts val="0"/>
              </a:spcBef>
              <a:spcAft>
                <a:spcPts val="0"/>
              </a:spcAft>
              <a:buClr>
                <a:srgbClr val="000000"/>
              </a:buClr>
              <a:buSzPts val="1400"/>
              <a:buFont typeface="Arial"/>
              <a:buChar char="•"/>
            </a:pPr>
            <a:br>
              <a:rPr lang="en-US" sz="1400" b="0" i="0" u="none" strike="noStrike" cap="none">
                <a:solidFill>
                  <a:srgbClr val="000000"/>
                </a:solidFill>
                <a:latin typeface="Arial"/>
                <a:ea typeface="Arial"/>
                <a:cs typeface="Arial"/>
                <a:sym typeface="Arial"/>
              </a:rPr>
            </a:br>
            <a:r>
              <a:rPr lang="en-US" sz="1400" b="1" i="0" u="sng" strike="noStrike" cap="none">
                <a:solidFill>
                  <a:schemeClr val="hlink"/>
                </a:solidFill>
                <a:latin typeface="Arial"/>
                <a:ea typeface="Arial"/>
                <a:cs typeface="Arial"/>
                <a:sym typeface="Arial"/>
                <a:hlinkClick r:id="rId7"/>
              </a:rPr>
              <a:t>Award Checklist</a:t>
            </a:r>
            <a:r>
              <a:rPr lang="en-US" sz="1400" b="0" i="0" u="none" strike="noStrike" cap="none">
                <a:solidFill>
                  <a:srgbClr val="003399"/>
                </a:solidFill>
                <a:latin typeface="Arial"/>
                <a:ea typeface="Arial"/>
                <a:cs typeface="Arial"/>
                <a:sym typeface="Arial"/>
              </a:rPr>
              <a:t> - outlines requirements by category for all MAS awards.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br>
              <a:rPr lang="en-US" sz="1400" b="0" i="0" u="none" strike="noStrike" cap="none">
                <a:solidFill>
                  <a:srgbClr val="000000"/>
                </a:solidFill>
                <a:latin typeface="Arial"/>
                <a:ea typeface="Arial"/>
                <a:cs typeface="Arial"/>
                <a:sym typeface="Arial"/>
              </a:rPr>
            </a:br>
            <a:r>
              <a:rPr lang="en-US" sz="1400" b="1" i="0" u="sng" strike="noStrike" cap="none">
                <a:solidFill>
                  <a:schemeClr val="hlink"/>
                </a:solidFill>
                <a:latin typeface="Arial"/>
                <a:ea typeface="Arial"/>
                <a:cs typeface="Arial"/>
                <a:sym typeface="Arial"/>
                <a:hlinkClick r:id="rId8"/>
              </a:rPr>
              <a:t>SIN SMEs</a:t>
            </a:r>
            <a:r>
              <a:rPr lang="en-US" sz="1400" b="1" i="0" u="sng" strike="noStrike" cap="none">
                <a:solidFill>
                  <a:srgbClr val="003399"/>
                </a:solidFill>
                <a:latin typeface="Arial"/>
                <a:ea typeface="Arial"/>
                <a:cs typeface="Arial"/>
                <a:sym typeface="Arial"/>
              </a:rPr>
              <a:t> </a:t>
            </a:r>
            <a:r>
              <a:rPr lang="en-US" sz="1400" b="0" i="0" u="none" strike="noStrike" cap="none">
                <a:solidFill>
                  <a:srgbClr val="003399"/>
                </a:solidFill>
                <a:latin typeface="Arial"/>
                <a:ea typeface="Arial"/>
                <a:cs typeface="Arial"/>
                <a:sym typeface="Arial"/>
              </a:rPr>
              <a:t>- Reach out to the SIN SME with your question.</a:t>
            </a:r>
            <a:endParaRPr sz="1400" b="0" i="0" u="none" strike="noStrike" cap="none">
              <a:solidFill>
                <a:srgbClr val="000000"/>
              </a:solidFill>
              <a:latin typeface="Arial"/>
              <a:ea typeface="Arial"/>
              <a:cs typeface="Arial"/>
              <a:sym typeface="Arial"/>
            </a:endParaRPr>
          </a:p>
        </p:txBody>
      </p:sp>
      <p:sp>
        <p:nvSpPr>
          <p:cNvPr id="139" name="Google Shape;139;p23"/>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4"/>
          <p:cNvSpPr>
            <a:spLocks noGrp="1"/>
          </p:cNvSpPr>
          <p:nvPr>
            <p:ph type="title" idx="4294967295"/>
          </p:nvPr>
        </p:nvSpPr>
        <p:spPr>
          <a:xfrm>
            <a:off x="2854584" y="468319"/>
            <a:ext cx="3216669" cy="748407"/>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3200" b="0" i="0" u="none" strike="noStrike" kern="0" cap="none" spc="0" normalizeH="0" baseline="0" noProof="0" dirty="0">
                <a:ln>
                  <a:noFill/>
                </a:ln>
                <a:solidFill>
                  <a:srgbClr val="7F7F7F"/>
                </a:solidFill>
                <a:effectLst/>
                <a:uLnTx/>
                <a:uFillTx/>
                <a:latin typeface="Arial"/>
                <a:ea typeface="Arial"/>
                <a:cs typeface="Arial"/>
                <a:sym typeface="Arial"/>
              </a:rPr>
              <a:t>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3200" b="0" i="0" u="none" strike="noStrike" kern="0" cap="none" spc="0" normalizeH="0" baseline="0" noProof="0" dirty="0">
              <a:ln>
                <a:noFill/>
              </a:ln>
              <a:solidFill>
                <a:srgbClr val="7F7F7F"/>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3000"/>
              <a:buFont typeface="Arial"/>
              <a:buNone/>
              <a:tabLst/>
              <a:defRPr/>
            </a:pPr>
            <a:r>
              <a:rPr kumimoji="0" lang="en-US" sz="3000" b="1" i="0" u="none" strike="noStrike" kern="0" cap="none" spc="0" normalizeH="0" baseline="0" noProof="0" dirty="0">
                <a:ln>
                  <a:noFill/>
                </a:ln>
                <a:solidFill>
                  <a:srgbClr val="0B5394"/>
                </a:solidFill>
                <a:effectLst/>
                <a:uLnTx/>
                <a:uFillTx/>
                <a:latin typeface="Arial"/>
                <a:ea typeface="Arial"/>
                <a:cs typeface="Arial"/>
                <a:sym typeface="Arial"/>
              </a:rPr>
              <a:t>Questions?</a:t>
            </a:r>
            <a:r>
              <a:rPr kumimoji="0" lang="en-US" sz="3000" b="0" i="0" u="none" strike="noStrike" kern="0" cap="none" spc="0" normalizeH="0" baseline="0" noProof="0" dirty="0">
                <a:ln>
                  <a:noFill/>
                </a:ln>
                <a:solidFill>
                  <a:srgbClr val="0B5394"/>
                </a:solidFill>
                <a:effectLst/>
                <a:uLnTx/>
                <a:uFillTx/>
                <a:latin typeface="Arial"/>
                <a:ea typeface="Arial"/>
                <a:cs typeface="Arial"/>
                <a:sym typeface="Arial"/>
              </a:rPr>
              <a:t> </a:t>
            </a: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3200"/>
              <a:buFont typeface="Arial"/>
              <a:buNone/>
              <a:tabLst/>
              <a:defRPr/>
            </a:pPr>
            <a:endParaRPr kumimoji="0" lang="en-US" sz="3200" b="0" i="0" u="none" strike="noStrike" kern="0" cap="none" spc="0" normalizeH="0" baseline="0" noProof="0" dirty="0">
              <a:ln>
                <a:noFill/>
              </a:ln>
              <a:solidFill>
                <a:srgbClr val="7F7F7F"/>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146" name="Google Shape;146;p2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pic>
        <p:nvPicPr>
          <p:cNvPr id="152" name="Google Shape;152;p25" descr="HiRez4inchGSAStarMarkRGB.jpg&#10;&#10;GSA Star Mark&#10;"/>
          <p:cNvPicPr preferRelativeResize="0"/>
          <p:nvPr/>
        </p:nvPicPr>
        <p:blipFill rotWithShape="1">
          <a:blip r:embed="rId3">
            <a:alphaModFix/>
          </a:blip>
          <a:srcRect/>
          <a:stretch/>
        </p:blipFill>
        <p:spPr>
          <a:xfrm>
            <a:off x="3044952" y="1051560"/>
            <a:ext cx="3038302" cy="2743200"/>
          </a:xfrm>
          <a:prstGeom prst="rect">
            <a:avLst/>
          </a:prstGeom>
          <a:noFill/>
          <a:ln>
            <a:noFill/>
          </a:ln>
        </p:spPr>
      </p:pic>
      <p:sp>
        <p:nvSpPr>
          <p:cNvPr id="2" name="Title 1">
            <a:extLst>
              <a:ext uri="{FF2B5EF4-FFF2-40B4-BE49-F238E27FC236}">
                <a16:creationId xmlns:a16="http://schemas.microsoft.com/office/drawing/2014/main" id="{9E17F4BA-CD6E-B3C6-27B8-A9AFC3A8BAD6}"/>
              </a:ext>
            </a:extLst>
          </p:cNvPr>
          <p:cNvSpPr>
            <a:spLocks noGrp="1"/>
          </p:cNvSpPr>
          <p:nvPr>
            <p:ph type="title" idx="4294967295"/>
          </p:nvPr>
        </p:nvSpPr>
        <p:spPr>
          <a:xfrm>
            <a:off x="637528" y="4545368"/>
            <a:ext cx="2105672" cy="443883"/>
          </a:xfrm>
          <a:prstGeom prst="rect">
            <a:avLst/>
          </a:prstGeom>
        </p:spPr>
        <p:txBody>
          <a:bodyPr anchor="b"/>
          <a:lstStyle/>
          <a:p>
            <a:r>
              <a:rPr lang="en-US" dirty="0">
                <a:solidFill>
                  <a:srgbClr val="FFC000"/>
                </a:solidFill>
              </a:rPr>
              <a:t>GSA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4"/>
          <p:cNvSpPr>
            <a:spLocks noGrp="1"/>
          </p:cNvSpPr>
          <p:nvPr>
            <p:ph type="title" idx="4294967295"/>
          </p:nvPr>
        </p:nvSpPr>
        <p:spPr>
          <a:xfrm>
            <a:off x="684215" y="482203"/>
            <a:ext cx="7769225" cy="642938"/>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3200"/>
              <a:buFont typeface="Arial"/>
              <a:buNone/>
              <a:tabLst/>
              <a:defRPr/>
            </a:pPr>
            <a:r>
              <a:rPr kumimoji="0" lang="en-US" sz="3200" b="1" i="0" u="none" strike="noStrike" kern="0" cap="none" spc="0" normalizeH="0" baseline="0" noProof="0" dirty="0">
                <a:ln>
                  <a:noFill/>
                </a:ln>
                <a:solidFill>
                  <a:srgbClr val="0B5394"/>
                </a:solidFill>
                <a:effectLst/>
                <a:uLnTx/>
                <a:uFillTx/>
                <a:latin typeface="Arial"/>
                <a:ea typeface="Arial"/>
                <a:cs typeface="Arial"/>
                <a:sym typeface="Arial"/>
              </a:rPr>
              <a:t>Introduction</a:t>
            </a:r>
            <a:endParaRPr kumimoji="0" lang="en-US" sz="14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74" name="Google Shape;74;p14"/>
          <p:cNvSpPr/>
          <p:nvPr/>
        </p:nvSpPr>
        <p:spPr>
          <a:xfrm>
            <a:off x="684213" y="1370410"/>
            <a:ext cx="7772400" cy="3086100"/>
          </a:xfrm>
          <a:prstGeom prst="rect">
            <a:avLst/>
          </a:prstGeom>
          <a:noFill/>
          <a:ln>
            <a:noFill/>
          </a:ln>
        </p:spPr>
        <p:txBody>
          <a:bodyPr spcFirstLastPara="1" wrap="square" lIns="91425" tIns="45700" rIns="91425" bIns="45700" anchor="t" anchorCtr="0">
            <a:noAutofit/>
          </a:bodyPr>
          <a:lstStyle/>
          <a:p>
            <a:pPr marL="457200" marR="0" lvl="0" indent="-11430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Calibri"/>
                <a:ea typeface="Calibri"/>
                <a:cs typeface="Calibri"/>
                <a:sym typeface="Calibri"/>
              </a:rPr>
              <a:t>Six Subcategories</a:t>
            </a:r>
            <a:endParaRPr/>
          </a:p>
          <a:p>
            <a:pPr marL="457200" marR="0" lvl="0" indent="-11430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Calibri"/>
                <a:ea typeface="Calibri"/>
                <a:cs typeface="Calibri"/>
                <a:sym typeface="Calibri"/>
              </a:rPr>
              <a:t>SINs under each Subcategory</a:t>
            </a:r>
            <a:endParaRPr/>
          </a:p>
          <a:p>
            <a:pPr marL="457200" marR="0" lvl="0" indent="-11430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Calibri"/>
                <a:ea typeface="Calibri"/>
                <a:cs typeface="Calibri"/>
                <a:sym typeface="Calibri"/>
              </a:rPr>
              <a:t>Additional SIN Requirements</a:t>
            </a:r>
            <a:endParaRPr/>
          </a:p>
          <a:p>
            <a:pPr marL="457200" marR="0" lvl="0" indent="-11430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Calibri"/>
                <a:ea typeface="Calibri"/>
                <a:cs typeface="Calibri"/>
                <a:sym typeface="Calibri"/>
              </a:rPr>
              <a:t>Cooperative Purchasing SINS</a:t>
            </a:r>
            <a:endParaRPr/>
          </a:p>
          <a:p>
            <a:pPr marL="457200" marR="0" lvl="0" indent="-11430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Calibri"/>
                <a:ea typeface="Calibri"/>
                <a:cs typeface="Calibri"/>
                <a:sym typeface="Calibri"/>
              </a:rPr>
              <a:t>Resources</a:t>
            </a:r>
            <a:endParaRPr/>
          </a:p>
          <a:p>
            <a:pPr marL="457200" marR="0" lvl="0" indent="-114300" algn="l" rtl="0">
              <a:lnSpc>
                <a:spcPct val="100000"/>
              </a:lnSpc>
              <a:spcBef>
                <a:spcPts val="0"/>
              </a:spcBef>
              <a:spcAft>
                <a:spcPts val="0"/>
              </a:spcAft>
              <a:buClr>
                <a:srgbClr val="000000"/>
              </a:buClr>
              <a:buSzPts val="1800"/>
              <a:buFont typeface="Arial"/>
              <a:buChar char="•"/>
            </a:pPr>
            <a:r>
              <a:rPr lang="en-US" sz="1800" b="0" i="0" u="none" strike="noStrike" cap="none">
                <a:solidFill>
                  <a:srgbClr val="000000"/>
                </a:solidFill>
                <a:latin typeface="Calibri"/>
                <a:ea typeface="Calibri"/>
                <a:cs typeface="Calibri"/>
                <a:sym typeface="Calibri"/>
              </a:rPr>
              <a:t>Questions</a:t>
            </a:r>
            <a:endParaRPr/>
          </a:p>
        </p:txBody>
      </p:sp>
      <p:sp>
        <p:nvSpPr>
          <p:cNvPr id="76" name="Google Shape;76;p14"/>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0B5394"/>
                </a:solidFill>
              </a:rPr>
              <a:t>Subcategories</a:t>
            </a:r>
            <a:endParaRPr b="1"/>
          </a:p>
        </p:txBody>
      </p:sp>
      <p:sp>
        <p:nvSpPr>
          <p:cNvPr id="82" name="Google Shape;82;p15"/>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p>
            <a:pPr marL="457200" marR="0" lvl="0" indent="-355600" algn="l" rtl="0">
              <a:lnSpc>
                <a:spcPct val="100000"/>
              </a:lnSpc>
              <a:spcBef>
                <a:spcPts val="400"/>
              </a:spcBef>
              <a:spcAft>
                <a:spcPts val="0"/>
              </a:spcAft>
              <a:buClr>
                <a:schemeClr val="dk1"/>
              </a:buClr>
              <a:buSzPts val="2000"/>
              <a:buFont typeface="Arial"/>
              <a:buChar char="•"/>
            </a:pPr>
            <a:r>
              <a:rPr lang="en-US" sz="1800" b="0" i="0" u="none" strike="noStrike">
                <a:solidFill>
                  <a:srgbClr val="000000"/>
                </a:solidFill>
                <a:latin typeface="Calibri"/>
                <a:ea typeface="Calibri"/>
                <a:cs typeface="Calibri"/>
                <a:sym typeface="Calibri"/>
              </a:rPr>
              <a:t>Laboratory Animal Caging Equipment</a:t>
            </a:r>
            <a:endParaRPr/>
          </a:p>
          <a:p>
            <a:pPr marL="457200" marR="0" lvl="0" indent="-355600" algn="l" rtl="0">
              <a:lnSpc>
                <a:spcPct val="100000"/>
              </a:lnSpc>
              <a:spcBef>
                <a:spcPts val="400"/>
              </a:spcBef>
              <a:spcAft>
                <a:spcPts val="0"/>
              </a:spcAft>
              <a:buClr>
                <a:schemeClr val="dk1"/>
              </a:buClr>
              <a:buSzPts val="2000"/>
              <a:buFont typeface="Arial"/>
              <a:buChar char="•"/>
            </a:pPr>
            <a:r>
              <a:rPr lang="en-US" sz="1800" b="0" i="0" u="none" strike="noStrike">
                <a:solidFill>
                  <a:srgbClr val="000000"/>
                </a:solidFill>
                <a:latin typeface="Calibri"/>
                <a:ea typeface="Calibri"/>
                <a:cs typeface="Calibri"/>
                <a:sym typeface="Calibri"/>
              </a:rPr>
              <a:t>Laboratory Equipment </a:t>
            </a:r>
            <a:endParaRPr sz="1800">
              <a:solidFill>
                <a:srgbClr val="000000"/>
              </a:solidFill>
              <a:latin typeface="Calibri"/>
              <a:ea typeface="Calibri"/>
              <a:cs typeface="Calibri"/>
              <a:sym typeface="Calibri"/>
            </a:endParaRPr>
          </a:p>
          <a:p>
            <a:pPr marL="457200" marR="0" lvl="0" indent="-355600" algn="l" rtl="0">
              <a:lnSpc>
                <a:spcPct val="100000"/>
              </a:lnSpc>
              <a:spcBef>
                <a:spcPts val="400"/>
              </a:spcBef>
              <a:spcAft>
                <a:spcPts val="0"/>
              </a:spcAft>
              <a:buClr>
                <a:schemeClr val="dk1"/>
              </a:buClr>
              <a:buSzPts val="2000"/>
              <a:buFont typeface="Arial"/>
              <a:buChar char="•"/>
            </a:pPr>
            <a:r>
              <a:rPr lang="en-US" sz="1800" b="0" i="0" u="none" strike="noStrike">
                <a:solidFill>
                  <a:srgbClr val="000000"/>
                </a:solidFill>
                <a:latin typeface="Calibri"/>
                <a:ea typeface="Calibri"/>
                <a:cs typeface="Calibri"/>
                <a:sym typeface="Calibri"/>
              </a:rPr>
              <a:t>Medical Equipment</a:t>
            </a:r>
            <a:endParaRPr/>
          </a:p>
          <a:p>
            <a:pPr marL="457200" marR="0" lvl="0" indent="-355600" algn="l" rtl="0">
              <a:lnSpc>
                <a:spcPct val="100000"/>
              </a:lnSpc>
              <a:spcBef>
                <a:spcPts val="400"/>
              </a:spcBef>
              <a:spcAft>
                <a:spcPts val="0"/>
              </a:spcAft>
              <a:buClr>
                <a:schemeClr val="dk1"/>
              </a:buClr>
              <a:buSzPts val="2000"/>
              <a:buFont typeface="Arial"/>
              <a:buChar char="•"/>
            </a:pPr>
            <a:r>
              <a:rPr lang="en-US" sz="1800" b="0" i="0" u="none" strike="noStrike">
                <a:solidFill>
                  <a:srgbClr val="000000"/>
                </a:solidFill>
                <a:latin typeface="Calibri"/>
                <a:ea typeface="Calibri"/>
                <a:cs typeface="Calibri"/>
                <a:sym typeface="Calibri"/>
              </a:rPr>
              <a:t>Scientific Services</a:t>
            </a:r>
            <a:endParaRPr/>
          </a:p>
          <a:p>
            <a:pPr marL="457200" marR="0" lvl="0" indent="-355600" algn="l" rtl="0">
              <a:lnSpc>
                <a:spcPct val="100000"/>
              </a:lnSpc>
              <a:spcBef>
                <a:spcPts val="400"/>
              </a:spcBef>
              <a:spcAft>
                <a:spcPts val="0"/>
              </a:spcAft>
              <a:buClr>
                <a:schemeClr val="dk1"/>
              </a:buClr>
              <a:buSzPts val="2000"/>
              <a:buFont typeface="Arial"/>
              <a:buChar char="•"/>
            </a:pPr>
            <a:r>
              <a:rPr lang="en-US" sz="1800" b="0" i="0" u="none" strike="noStrike">
                <a:solidFill>
                  <a:srgbClr val="000000"/>
                </a:solidFill>
                <a:latin typeface="Calibri"/>
                <a:ea typeface="Calibri"/>
                <a:cs typeface="Calibri"/>
                <a:sym typeface="Calibri"/>
              </a:rPr>
              <a:t>Search and Navigation </a:t>
            </a:r>
            <a:endParaRPr sz="1800">
              <a:solidFill>
                <a:srgbClr val="000000"/>
              </a:solidFill>
              <a:latin typeface="Calibri"/>
              <a:ea typeface="Calibri"/>
              <a:cs typeface="Calibri"/>
              <a:sym typeface="Calibri"/>
            </a:endParaRPr>
          </a:p>
          <a:p>
            <a:pPr marL="457200" marR="0" lvl="0" indent="-355600" algn="l" rtl="0">
              <a:lnSpc>
                <a:spcPct val="100000"/>
              </a:lnSpc>
              <a:spcBef>
                <a:spcPts val="400"/>
              </a:spcBef>
              <a:spcAft>
                <a:spcPts val="0"/>
              </a:spcAft>
              <a:buClr>
                <a:schemeClr val="dk1"/>
              </a:buClr>
              <a:buSzPts val="2000"/>
              <a:buFont typeface="Arial"/>
              <a:buChar char="•"/>
            </a:pPr>
            <a:r>
              <a:rPr lang="en-US" sz="1800" b="0" i="0" u="none" strike="noStrike">
                <a:solidFill>
                  <a:srgbClr val="000000"/>
                </a:solidFill>
                <a:latin typeface="Calibri"/>
                <a:ea typeface="Calibri"/>
                <a:cs typeface="Calibri"/>
                <a:sym typeface="Calibri"/>
              </a:rPr>
              <a:t>Testing and Analysis</a:t>
            </a:r>
            <a:endParaRPr/>
          </a:p>
        </p:txBody>
      </p:sp>
      <p:sp>
        <p:nvSpPr>
          <p:cNvPr id="83" name="Google Shape;83;p15"/>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2</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6"/>
          <p:cNvSpPr>
            <a:spLocks noGrp="1"/>
          </p:cNvSpPr>
          <p:nvPr>
            <p:ph type="title" idx="4294967295"/>
          </p:nvPr>
        </p:nvSpPr>
        <p:spPr>
          <a:xfrm>
            <a:off x="764350" y="214299"/>
            <a:ext cx="7769100" cy="837900"/>
          </a:xfrm>
          <a:prstGeom prst="rect">
            <a:avLst/>
          </a:prstGeom>
          <a:noFill/>
          <a:ln>
            <a:noFill/>
            <a:prstDash/>
          </a:ln>
          <a:effectLst/>
        </p:spPr>
        <p:txBody>
          <a:bodyPr rot="0" spcFirstLastPara="1"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
                <a:srgbClr val="000000"/>
              </a:buClr>
              <a:buSzPts val="2400"/>
              <a:buFont typeface="Arial"/>
              <a:buNone/>
              <a:tabLst/>
              <a:defRPr/>
            </a:pPr>
            <a:endParaRPr kumimoji="0" lang="en-US"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Pts val="2400"/>
              <a:buFont typeface="Arial"/>
              <a:buNone/>
              <a:tabLst/>
              <a:defRPr/>
            </a:pPr>
            <a:r>
              <a:rPr kumimoji="0" lang="en-US" sz="2400" b="1" i="0" u="none" strike="noStrike" kern="0" cap="none" spc="0" normalizeH="0" baseline="0" noProof="0" dirty="0">
                <a:ln>
                  <a:noFill/>
                </a:ln>
                <a:solidFill>
                  <a:srgbClr val="0B5394"/>
                </a:solidFill>
                <a:effectLst/>
                <a:uLnTx/>
                <a:uFillTx/>
                <a:latin typeface="Arial"/>
                <a:ea typeface="Arial"/>
                <a:cs typeface="Arial"/>
                <a:sym typeface="Arial"/>
              </a:rPr>
              <a:t>Laboratory Animal Caging Equipment</a:t>
            </a:r>
            <a:br>
              <a:rPr kumimoji="0" lang="en-US" sz="1800" b="1" i="0" u="none" strike="noStrike" kern="0" cap="none" spc="0" normalizeH="0" baseline="0" noProof="0" dirty="0">
                <a:ln>
                  <a:noFill/>
                </a:ln>
                <a:solidFill>
                  <a:srgbClr val="000000"/>
                </a:solidFill>
                <a:effectLst/>
                <a:uLnTx/>
                <a:uFillTx/>
                <a:latin typeface="Arial"/>
                <a:ea typeface="Arial"/>
                <a:cs typeface="Arial"/>
                <a:sym typeface="Arial"/>
              </a:rPr>
            </a:br>
            <a:r>
              <a:rPr kumimoji="0" lang="en-US" sz="2400" b="1" i="0" u="none" strike="noStrike" kern="0" cap="none" spc="0" normalizeH="0" baseline="0" noProof="0" dirty="0">
                <a:ln>
                  <a:noFill/>
                </a:ln>
                <a:solidFill>
                  <a:srgbClr val="0B5394"/>
                </a:solidFill>
                <a:effectLst/>
                <a:uLnTx/>
                <a:uFillTx/>
                <a:latin typeface="Arial"/>
                <a:ea typeface="Arial"/>
                <a:cs typeface="Arial"/>
                <a:sym typeface="Arial"/>
              </a:rPr>
              <a:t>Subcategory</a:t>
            </a:r>
            <a:r>
              <a:rPr kumimoji="0" lang="en-US" sz="2400" b="1" i="0" u="none" strike="noStrike" kern="0" cap="none" spc="0" normalizeH="0" baseline="0" noProof="0" dirty="0">
                <a:ln>
                  <a:noFill/>
                </a:ln>
                <a:solidFill>
                  <a:srgbClr val="0B5394"/>
                </a:solidFill>
                <a:effectLst/>
                <a:uLnTx/>
                <a:uFillTx/>
                <a:latin typeface="Calibri"/>
                <a:ea typeface="Calibri"/>
                <a:cs typeface="Calibri"/>
                <a:sym typeface="Calibri"/>
              </a:rPr>
              <a:t> </a:t>
            </a:r>
            <a:endParaRPr kumimoji="0" lang="en-US" sz="1400" b="1" i="0" u="none" strike="noStrike" kern="0" cap="none" spc="0" normalizeH="0" baseline="0" noProof="0" dirty="0">
              <a:ln>
                <a:noFill/>
              </a:ln>
              <a:solidFill>
                <a:srgbClr val="000000"/>
              </a:solidFill>
              <a:effectLst/>
              <a:uLnTx/>
              <a:uFillTx/>
              <a:latin typeface="Arial"/>
              <a:ea typeface="Arial"/>
              <a:cs typeface="Arial"/>
              <a:sym typeface="Arial"/>
            </a:endParaRPr>
          </a:p>
        </p:txBody>
      </p:sp>
      <p:sp>
        <p:nvSpPr>
          <p:cNvPr id="89" name="Google Shape;89;p16"/>
          <p:cNvSpPr/>
          <p:nvPr/>
        </p:nvSpPr>
        <p:spPr>
          <a:xfrm>
            <a:off x="684213" y="1285875"/>
            <a:ext cx="7772400" cy="25717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360"/>
              </a:spcBef>
              <a:spcAft>
                <a:spcPts val="0"/>
              </a:spcAft>
              <a:buNone/>
            </a:pPr>
            <a:r>
              <a:rPr lang="en-US" sz="1800" b="0" i="0" u="none" strike="noStrike" cap="none">
                <a:solidFill>
                  <a:srgbClr val="000000"/>
                </a:solidFill>
                <a:latin typeface="Calibri"/>
                <a:ea typeface="Calibri"/>
                <a:cs typeface="Calibri"/>
                <a:sym typeface="Calibri"/>
              </a:rPr>
              <a:t>333999 Animal Caging Equipment</a:t>
            </a:r>
            <a:endParaRPr sz="2800" b="0" i="0" u="none" strike="noStrike" cap="none">
              <a:solidFill>
                <a:srgbClr val="000000"/>
              </a:solidFill>
              <a:latin typeface="Arial"/>
              <a:ea typeface="Arial"/>
              <a:cs typeface="Arial"/>
              <a:sym typeface="Arial"/>
            </a:endParaRPr>
          </a:p>
          <a:p>
            <a:pPr marL="0" marR="0" lvl="0" indent="0" algn="l" rtl="0">
              <a:lnSpc>
                <a:spcPct val="100000"/>
              </a:lnSpc>
              <a:spcBef>
                <a:spcPts val="360"/>
              </a:spcBef>
              <a:spcAft>
                <a:spcPts val="0"/>
              </a:spcAft>
              <a:buNone/>
            </a:pPr>
            <a:r>
              <a:rPr lang="en-US" sz="1800" b="0" i="0" u="none" strike="noStrike" cap="none">
                <a:solidFill>
                  <a:srgbClr val="000000"/>
                </a:solidFill>
                <a:latin typeface="Calibri"/>
                <a:ea typeface="Calibri"/>
                <a:cs typeface="Calibri"/>
                <a:sym typeface="Calibri"/>
              </a:rPr>
              <a:t>Includes animal cages and caging systems intended for the care, study and storage of animals that are  used in the research biomedical environment.</a:t>
            </a:r>
            <a:endParaRPr sz="2800" b="0" i="0" u="none" strike="noStrike" cap="none">
              <a:solidFill>
                <a:srgbClr val="000000"/>
              </a:solidFill>
              <a:latin typeface="Arial"/>
              <a:ea typeface="Arial"/>
              <a:cs typeface="Arial"/>
              <a:sym typeface="Arial"/>
            </a:endParaRPr>
          </a:p>
          <a:p>
            <a:pPr marL="0" marR="0" lvl="0" indent="0" algn="l" rtl="0">
              <a:lnSpc>
                <a:spcPct val="100000"/>
              </a:lnSpc>
              <a:spcBef>
                <a:spcPts val="360"/>
              </a:spcBef>
              <a:spcAft>
                <a:spcPts val="0"/>
              </a:spcAft>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360"/>
              </a:spcBef>
              <a:spcAft>
                <a:spcPts val="0"/>
              </a:spcAft>
              <a:buNone/>
            </a:pPr>
            <a:r>
              <a:rPr lang="en-US" sz="1200" b="0" i="0" u="none" strike="noStrike" cap="none">
                <a:solidFill>
                  <a:srgbClr val="000000"/>
                </a:solidFill>
                <a:latin typeface="Arial"/>
                <a:ea typeface="Arial"/>
                <a:cs typeface="Arial"/>
                <a:sym typeface="Arial"/>
              </a:rPr>
              <a:t>Note: Food and water delivery systems may be included but not the food or water itself. Devices for animal restraint, surgery or dissection are excluded</a:t>
            </a:r>
            <a:endParaRPr sz="1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br>
              <a:rPr lang="en-US" sz="2800" b="0" i="0" u="none" strike="noStrike" cap="none">
                <a:solidFill>
                  <a:srgbClr val="000000"/>
                </a:solidFill>
                <a:latin typeface="Arial"/>
                <a:ea typeface="Arial"/>
                <a:cs typeface="Arial"/>
                <a:sym typeface="Arial"/>
              </a:rPr>
            </a:br>
            <a:endParaRPr sz="1400" b="0" i="0" u="none" strike="noStrike" cap="none">
              <a:solidFill>
                <a:srgbClr val="000000"/>
              </a:solidFill>
              <a:latin typeface="Arial"/>
              <a:ea typeface="Arial"/>
              <a:cs typeface="Arial"/>
              <a:sym typeface="Arial"/>
            </a:endParaRPr>
          </a:p>
        </p:txBody>
      </p:sp>
      <p:sp>
        <p:nvSpPr>
          <p:cNvPr id="90" name="Google Shape;90;p16"/>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0B5394"/>
                </a:solidFill>
              </a:rPr>
              <a:t>Laboratory Equipment Subcategory</a:t>
            </a:r>
            <a:endParaRPr b="1"/>
          </a:p>
        </p:txBody>
      </p:sp>
      <p:sp>
        <p:nvSpPr>
          <p:cNvPr id="96" name="Google Shape;96;p17"/>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360"/>
              </a:spcBef>
              <a:spcAft>
                <a:spcPts val="0"/>
              </a:spcAft>
              <a:buSzPts val="2000"/>
              <a:buChar char="•"/>
            </a:pPr>
            <a:r>
              <a:rPr lang="en-US" sz="1400" b="0" i="0" u="none" strike="noStrike">
                <a:solidFill>
                  <a:srgbClr val="000000"/>
                </a:solidFill>
                <a:latin typeface="Arial"/>
                <a:ea typeface="Arial"/>
                <a:cs typeface="Arial"/>
                <a:sym typeface="Arial"/>
              </a:rPr>
              <a:t>333314 Microscope: Includes microscopes and borescopes</a:t>
            </a:r>
            <a:endParaRPr sz="1400" b="0"/>
          </a:p>
          <a:p>
            <a:pPr marL="457200" lvl="0" indent="-355600" algn="l" rtl="0">
              <a:lnSpc>
                <a:spcPct val="100000"/>
              </a:lnSpc>
              <a:spcBef>
                <a:spcPts val="360"/>
              </a:spcBef>
              <a:spcAft>
                <a:spcPts val="0"/>
              </a:spcAft>
              <a:buSzPts val="2000"/>
              <a:buChar char="•"/>
            </a:pPr>
            <a:r>
              <a:rPr lang="en-US" sz="1400" b="0" i="0" u="none" strike="noStrike">
                <a:solidFill>
                  <a:srgbClr val="000000"/>
                </a:solidFill>
                <a:latin typeface="Arial"/>
                <a:ea typeface="Arial"/>
                <a:cs typeface="Arial"/>
                <a:sym typeface="Arial"/>
              </a:rPr>
              <a:t>333415 Laboratory Refrigerators and Freezers: </a:t>
            </a:r>
            <a:r>
              <a:rPr lang="en-US" sz="1400" b="0" i="0" u="none" strike="noStrike">
                <a:solidFill>
                  <a:srgbClr val="000000"/>
                </a:solidFill>
                <a:latin typeface="Calibri"/>
                <a:ea typeface="Calibri"/>
                <a:cs typeface="Calibri"/>
                <a:sym typeface="Calibri"/>
              </a:rPr>
              <a:t>Includes reach-in and walk-in refrigerator and freezer configurations suitable for blood banking, chromatography, mortuary, and other special-use cooling or freezing requirements. Excludes all household, commercial or display case refrigerators and freezers.</a:t>
            </a:r>
            <a:endParaRPr sz="1400" i="0" u="none" strike="noStrike">
              <a:solidFill>
                <a:srgbClr val="000000"/>
              </a:solidFill>
              <a:latin typeface="Calibri"/>
              <a:ea typeface="Calibri"/>
              <a:cs typeface="Calibri"/>
              <a:sym typeface="Calibri"/>
            </a:endParaRPr>
          </a:p>
          <a:p>
            <a:pPr marL="457200" lvl="0" indent="-355600" algn="l" rtl="0">
              <a:lnSpc>
                <a:spcPct val="100000"/>
              </a:lnSpc>
              <a:spcBef>
                <a:spcPts val="360"/>
              </a:spcBef>
              <a:spcAft>
                <a:spcPts val="0"/>
              </a:spcAft>
              <a:buSzPts val="2000"/>
              <a:buChar char="•"/>
            </a:pPr>
            <a:r>
              <a:rPr lang="en-US" sz="1400" b="0" i="0" u="none" strike="noStrike">
                <a:solidFill>
                  <a:srgbClr val="000000"/>
                </a:solidFill>
                <a:latin typeface="Arial"/>
                <a:ea typeface="Arial"/>
                <a:cs typeface="Arial"/>
                <a:sym typeface="Arial"/>
              </a:rPr>
              <a:t>334513 Water, Air, Soil and Seismic Measuring: </a:t>
            </a:r>
            <a:r>
              <a:rPr lang="en-US" sz="1400" b="0" i="0" u="none" strike="noStrike">
                <a:solidFill>
                  <a:srgbClr val="000000"/>
                </a:solidFill>
                <a:latin typeface="Calibri"/>
                <a:ea typeface="Calibri"/>
                <a:cs typeface="Calibri"/>
                <a:sym typeface="Calibri"/>
              </a:rPr>
              <a:t>Includes water current meters, seawater sampling, and salinity measuring equipment.</a:t>
            </a:r>
            <a:endParaRPr sz="1400" b="0"/>
          </a:p>
          <a:p>
            <a:pPr marL="457200" lvl="0" indent="-355600" algn="l" rtl="0">
              <a:lnSpc>
                <a:spcPct val="100000"/>
              </a:lnSpc>
              <a:spcBef>
                <a:spcPts val="360"/>
              </a:spcBef>
              <a:spcAft>
                <a:spcPts val="0"/>
              </a:spcAft>
              <a:buSzPts val="2000"/>
              <a:buChar char="•"/>
            </a:pPr>
            <a:r>
              <a:rPr lang="en-US" sz="1400" b="0" i="0" u="none" strike="noStrike">
                <a:solidFill>
                  <a:srgbClr val="000000"/>
                </a:solidFill>
                <a:latin typeface="Arial"/>
                <a:ea typeface="Arial"/>
                <a:cs typeface="Arial"/>
                <a:sym typeface="Arial"/>
              </a:rPr>
              <a:t>334515 Diagnostic, Measuring and Testing Equipment: </a:t>
            </a:r>
            <a:r>
              <a:rPr lang="en-US" sz="1400" b="0" i="0" u="none" strike="noStrike">
                <a:solidFill>
                  <a:srgbClr val="000000"/>
                </a:solidFill>
                <a:latin typeface="Calibri"/>
                <a:ea typeface="Calibri"/>
                <a:cs typeface="Calibri"/>
                <a:sym typeface="Calibri"/>
              </a:rPr>
              <a:t>Includes water current meters, seawater sampling, and salinity measuring equipment.</a:t>
            </a:r>
            <a:endParaRPr sz="1400" b="0"/>
          </a:p>
          <a:p>
            <a:pPr marL="457200" lvl="0" indent="-355600" algn="l" rtl="0">
              <a:lnSpc>
                <a:spcPct val="100000"/>
              </a:lnSpc>
              <a:spcBef>
                <a:spcPts val="360"/>
              </a:spcBef>
              <a:spcAft>
                <a:spcPts val="0"/>
              </a:spcAft>
              <a:buSzPts val="2000"/>
              <a:buChar char="•"/>
            </a:pPr>
            <a:r>
              <a:rPr lang="en-US" sz="1400" b="0" i="0" u="none" strike="noStrike">
                <a:solidFill>
                  <a:srgbClr val="000000"/>
                </a:solidFill>
                <a:latin typeface="Arial"/>
                <a:ea typeface="Arial"/>
                <a:cs typeface="Arial"/>
                <a:sym typeface="Arial"/>
              </a:rPr>
              <a:t>334516 Analytical Instruments: </a:t>
            </a:r>
            <a:r>
              <a:rPr lang="en-US" sz="1400" b="0" i="0" u="none" strike="noStrike">
                <a:solidFill>
                  <a:srgbClr val="000000"/>
                </a:solidFill>
                <a:latin typeface="Calibri"/>
                <a:ea typeface="Calibri"/>
                <a:cs typeface="Calibri"/>
                <a:sym typeface="Calibri"/>
              </a:rPr>
              <a:t>Includes analytical equipment for laboratory use, such as testing equipment, etc.</a:t>
            </a:r>
            <a:endParaRPr sz="1400" b="0"/>
          </a:p>
          <a:p>
            <a:pPr marL="101600" lvl="0" indent="0" algn="l" rtl="0">
              <a:lnSpc>
                <a:spcPct val="100000"/>
              </a:lnSpc>
              <a:spcBef>
                <a:spcPts val="360"/>
              </a:spcBef>
              <a:spcAft>
                <a:spcPts val="0"/>
              </a:spcAft>
              <a:buSzPts val="2000"/>
              <a:buNone/>
            </a:pPr>
            <a:r>
              <a:rPr lang="en-US" sz="1400" b="0" i="0" u="none" strike="noStrike">
                <a:solidFill>
                  <a:srgbClr val="000000"/>
                </a:solidFill>
                <a:latin typeface="Arial"/>
                <a:ea typeface="Arial"/>
                <a:cs typeface="Arial"/>
                <a:sym typeface="Arial"/>
              </a:rPr>
              <a:t>   </a:t>
            </a:r>
            <a:endParaRPr/>
          </a:p>
          <a:p>
            <a:pPr marL="101600" lvl="0" indent="0" algn="l" rtl="0">
              <a:lnSpc>
                <a:spcPct val="100000"/>
              </a:lnSpc>
              <a:spcBef>
                <a:spcPts val="360"/>
              </a:spcBef>
              <a:spcAft>
                <a:spcPts val="0"/>
              </a:spcAft>
              <a:buSzPts val="2000"/>
              <a:buNone/>
            </a:pPr>
            <a:r>
              <a:rPr lang="en-US" sz="1400" b="0" i="0" u="none" strike="noStrike">
                <a:solidFill>
                  <a:srgbClr val="000000"/>
                </a:solidFill>
                <a:latin typeface="Arial"/>
                <a:ea typeface="Arial"/>
                <a:cs typeface="Arial"/>
                <a:sym typeface="Arial"/>
              </a:rPr>
              <a:t>Note: Subject to Cooperative Purchasing</a:t>
            </a:r>
            <a:endParaRPr sz="1400" b="0"/>
          </a:p>
          <a:p>
            <a:pPr marL="101600" lvl="0" indent="0" algn="l" rtl="0">
              <a:lnSpc>
                <a:spcPct val="100000"/>
              </a:lnSpc>
              <a:spcBef>
                <a:spcPts val="400"/>
              </a:spcBef>
              <a:spcAft>
                <a:spcPts val="0"/>
              </a:spcAft>
              <a:buSzPts val="2000"/>
              <a:buNone/>
            </a:pPr>
            <a:br>
              <a:rPr lang="en-US"/>
            </a:br>
            <a:endParaRPr/>
          </a:p>
        </p:txBody>
      </p:sp>
      <p:sp>
        <p:nvSpPr>
          <p:cNvPr id="97" name="Google Shape;97;p17"/>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2</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0B5394"/>
                </a:solidFill>
              </a:rPr>
              <a:t>Laboratory Equipment Subcategory Cont’d</a:t>
            </a:r>
            <a:endParaRPr b="1"/>
          </a:p>
        </p:txBody>
      </p:sp>
      <p:sp>
        <p:nvSpPr>
          <p:cNvPr id="103" name="Google Shape;103;p18"/>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360"/>
              </a:spcBef>
              <a:spcAft>
                <a:spcPts val="0"/>
              </a:spcAft>
              <a:buSzPts val="2000"/>
              <a:buChar char="•"/>
            </a:pPr>
            <a:r>
              <a:rPr lang="en-US" sz="1200" b="0" i="0" u="none" strike="noStrike">
                <a:solidFill>
                  <a:srgbClr val="000000"/>
                </a:solidFill>
                <a:latin typeface="Arial"/>
                <a:ea typeface="Arial"/>
                <a:cs typeface="Arial"/>
                <a:sym typeface="Arial"/>
              </a:rPr>
              <a:t>334519ENV Environmental Measuring Instruments: </a:t>
            </a:r>
            <a:r>
              <a:rPr lang="en-US" sz="1200" b="0" i="0" u="none" strike="noStrike">
                <a:solidFill>
                  <a:srgbClr val="000000"/>
                </a:solidFill>
                <a:latin typeface="Calibri"/>
                <a:ea typeface="Calibri"/>
                <a:cs typeface="Calibri"/>
                <a:sym typeface="Calibri"/>
              </a:rPr>
              <a:t>Includes a variety of measuring instruments, such as manual and automatic samplers, water quality meters, water analyzers, radioactivity detectors, air sampling equipment, gas alarms, etc.</a:t>
            </a:r>
            <a:endParaRPr sz="1200" i="0" u="none" strike="noStrike">
              <a:solidFill>
                <a:srgbClr val="000000"/>
              </a:solidFill>
              <a:latin typeface="Calibri"/>
              <a:ea typeface="Calibri"/>
              <a:cs typeface="Calibri"/>
              <a:sym typeface="Calibri"/>
            </a:endParaRPr>
          </a:p>
          <a:p>
            <a:pPr marL="457200" lvl="0" indent="-355600" algn="l" rtl="0">
              <a:lnSpc>
                <a:spcPct val="100000"/>
              </a:lnSpc>
              <a:spcBef>
                <a:spcPts val="360"/>
              </a:spcBef>
              <a:spcAft>
                <a:spcPts val="0"/>
              </a:spcAft>
              <a:buSzPts val="2000"/>
              <a:buChar char="•"/>
            </a:pPr>
            <a:r>
              <a:rPr lang="en-US" sz="1200" b="0" i="0" u="none" strike="noStrike">
                <a:solidFill>
                  <a:srgbClr val="000000"/>
                </a:solidFill>
                <a:latin typeface="Arial"/>
                <a:ea typeface="Arial"/>
                <a:cs typeface="Arial"/>
                <a:sym typeface="Arial"/>
              </a:rPr>
              <a:t>339113LAB Laboratory Equipment and Products: </a:t>
            </a:r>
            <a:r>
              <a:rPr lang="en-US" sz="1200" b="0" i="0" u="none" strike="noStrike">
                <a:solidFill>
                  <a:srgbClr val="000000"/>
                </a:solidFill>
                <a:latin typeface="Calibri"/>
                <a:ea typeface="Calibri"/>
                <a:cs typeface="Calibri"/>
                <a:sym typeface="Calibri"/>
              </a:rPr>
              <a:t>Includes both general and special purpose laboratory ware to contain, measure, and transfer laboratory samples and solutions. Products include reusable and disposable plasticware, non-plastic ware, and non-glassware.</a:t>
            </a:r>
            <a:endParaRPr sz="1200" b="0"/>
          </a:p>
          <a:p>
            <a:pPr marL="457200" lvl="0" indent="-228600" algn="l" rtl="0">
              <a:lnSpc>
                <a:spcPct val="100000"/>
              </a:lnSpc>
              <a:spcBef>
                <a:spcPts val="360"/>
              </a:spcBef>
              <a:spcAft>
                <a:spcPts val="0"/>
              </a:spcAft>
              <a:buSzPts val="2000"/>
              <a:buNone/>
            </a:pPr>
            <a:endParaRPr sz="1200" b="0"/>
          </a:p>
          <a:p>
            <a:pPr marL="457200" lvl="0" indent="-355600" algn="l" rtl="0">
              <a:lnSpc>
                <a:spcPct val="100000"/>
              </a:lnSpc>
              <a:spcBef>
                <a:spcPts val="360"/>
              </a:spcBef>
              <a:spcAft>
                <a:spcPts val="0"/>
              </a:spcAft>
              <a:buSzPts val="2000"/>
              <a:buChar char="•"/>
            </a:pPr>
            <a:r>
              <a:rPr lang="en-US" sz="1200" b="0" i="0" u="none" strike="noStrike">
                <a:solidFill>
                  <a:srgbClr val="000000"/>
                </a:solidFill>
                <a:latin typeface="Arial"/>
                <a:ea typeface="Arial"/>
                <a:cs typeface="Arial"/>
                <a:sym typeface="Arial"/>
              </a:rPr>
              <a:t>532490L Laboratory Maintenance, Repair, Leasing and Warranties: Includes products for lab maintenance, repair, leasing, and warranties, such as equipment maintenance, repair and service; calibration and calibration traceability certificate; extended warranties; etc. </a:t>
            </a:r>
            <a:endParaRPr sz="1200" i="0" u="none" strike="noStrike">
              <a:solidFill>
                <a:srgbClr val="000000"/>
              </a:solidFill>
              <a:latin typeface="Arial"/>
              <a:ea typeface="Arial"/>
              <a:cs typeface="Arial"/>
              <a:sym typeface="Arial"/>
            </a:endParaRPr>
          </a:p>
          <a:p>
            <a:pPr marL="101600" lvl="0" indent="0" algn="l" rtl="0">
              <a:lnSpc>
                <a:spcPct val="100000"/>
              </a:lnSpc>
              <a:spcBef>
                <a:spcPts val="360"/>
              </a:spcBef>
              <a:spcAft>
                <a:spcPts val="0"/>
              </a:spcAft>
              <a:buSzPts val="2000"/>
              <a:buNone/>
            </a:pPr>
            <a:br>
              <a:rPr lang="en-US" sz="1200" b="0"/>
            </a:br>
            <a:r>
              <a:rPr lang="en-US" sz="1200" b="1" i="0" u="none" strike="noStrike">
                <a:solidFill>
                  <a:srgbClr val="000000"/>
                </a:solidFill>
                <a:latin typeface="Arial"/>
                <a:ea typeface="Arial"/>
                <a:cs typeface="Arial"/>
                <a:sym typeface="Arial"/>
              </a:rPr>
              <a:t>NOTE:</a:t>
            </a:r>
            <a:r>
              <a:rPr lang="en-US" sz="1200" b="0" i="0" u="none" strike="noStrike">
                <a:solidFill>
                  <a:srgbClr val="000000"/>
                </a:solidFill>
                <a:latin typeface="Arial"/>
                <a:ea typeface="Arial"/>
                <a:cs typeface="Arial"/>
                <a:sym typeface="Arial"/>
              </a:rPr>
              <a:t> The offeror must be an Original Equipment Manufacturer (OEM) or be OEM approved and certified.  Offerors shall provide a copy of their current OEM certification with their offer.  Additionally, Contractors shall maintain a current OEM certificate for the life of the contract.  Copies of the current OEM Certification shall be provided to Government Agencies upon request. </a:t>
            </a:r>
            <a:endParaRPr sz="1200"/>
          </a:p>
        </p:txBody>
      </p:sp>
      <p:sp>
        <p:nvSpPr>
          <p:cNvPr id="104" name="Google Shape;104;p18"/>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2</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9"/>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0B5394"/>
                </a:solidFill>
              </a:rPr>
              <a:t>Medical Equipment Subcategory</a:t>
            </a:r>
            <a:endParaRPr b="1"/>
          </a:p>
        </p:txBody>
      </p:sp>
      <p:sp>
        <p:nvSpPr>
          <p:cNvPr id="110" name="Google Shape;110;p19"/>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360"/>
              </a:spcBef>
              <a:spcAft>
                <a:spcPts val="0"/>
              </a:spcAft>
              <a:buSzPts val="2000"/>
              <a:buChar char="•"/>
            </a:pPr>
            <a:r>
              <a:rPr lang="en-US" sz="1800" b="0" i="0" u="none" strike="noStrike">
                <a:solidFill>
                  <a:srgbClr val="000000"/>
                </a:solidFill>
                <a:latin typeface="Arial"/>
                <a:ea typeface="Arial"/>
                <a:cs typeface="Arial"/>
                <a:sym typeface="Arial"/>
              </a:rPr>
              <a:t>339112 Breathing Air Equipment and Related Items: Includes breathing air equipment, inhalator devices, respiratory protection products, etc.</a:t>
            </a:r>
            <a:endParaRPr sz="1800" i="0" u="none" strike="noStrike">
              <a:solidFill>
                <a:srgbClr val="000000"/>
              </a:solidFill>
              <a:latin typeface="Arial"/>
              <a:ea typeface="Arial"/>
              <a:cs typeface="Arial"/>
              <a:sym typeface="Arial"/>
            </a:endParaRPr>
          </a:p>
          <a:p>
            <a:pPr marL="101600" lvl="0" indent="0" algn="l" rtl="0">
              <a:lnSpc>
                <a:spcPct val="100000"/>
              </a:lnSpc>
              <a:spcBef>
                <a:spcPts val="360"/>
              </a:spcBef>
              <a:spcAft>
                <a:spcPts val="0"/>
              </a:spcAft>
              <a:buSzPts val="2000"/>
              <a:buNone/>
            </a:pPr>
            <a:br>
              <a:rPr lang="en-US" b="0"/>
            </a:br>
            <a:r>
              <a:rPr lang="en-US" sz="1800" b="1" i="0" u="none" strike="noStrike">
                <a:solidFill>
                  <a:srgbClr val="000000"/>
                </a:solidFill>
                <a:latin typeface="Arial"/>
                <a:ea typeface="Arial"/>
                <a:cs typeface="Arial"/>
                <a:sym typeface="Arial"/>
              </a:rPr>
              <a:t>Note: </a:t>
            </a:r>
            <a:r>
              <a:rPr lang="en-US" sz="1800" b="0" i="0" u="none" strike="noStrike">
                <a:solidFill>
                  <a:srgbClr val="000000"/>
                </a:solidFill>
                <a:latin typeface="Arial"/>
                <a:ea typeface="Arial"/>
                <a:cs typeface="Arial"/>
                <a:sym typeface="Arial"/>
              </a:rPr>
              <a:t>Subject to Cooperative Purchasing</a:t>
            </a:r>
            <a:endParaRPr/>
          </a:p>
          <a:p>
            <a:pPr marL="101600" lvl="0" indent="0" algn="l" rtl="0">
              <a:lnSpc>
                <a:spcPct val="100000"/>
              </a:lnSpc>
              <a:spcBef>
                <a:spcPts val="360"/>
              </a:spcBef>
              <a:spcAft>
                <a:spcPts val="0"/>
              </a:spcAft>
              <a:buSzPts val="2000"/>
              <a:buNone/>
            </a:pPr>
            <a:endParaRPr b="0"/>
          </a:p>
          <a:p>
            <a:pPr marL="457200" lvl="0" indent="-355600" algn="l" rtl="0">
              <a:lnSpc>
                <a:spcPct val="100000"/>
              </a:lnSpc>
              <a:spcBef>
                <a:spcPts val="360"/>
              </a:spcBef>
              <a:spcAft>
                <a:spcPts val="0"/>
              </a:spcAft>
              <a:buSzPts val="2000"/>
              <a:buFont typeface="Arial"/>
              <a:buChar char="•"/>
            </a:pPr>
            <a:r>
              <a:rPr lang="en-US" sz="1800" b="0" i="0" u="none" strike="noStrike">
                <a:solidFill>
                  <a:srgbClr val="000000"/>
                </a:solidFill>
                <a:latin typeface="Arial"/>
                <a:ea typeface="Arial"/>
                <a:cs typeface="Arial"/>
                <a:sym typeface="Arial"/>
              </a:rPr>
              <a:t>339113R Medical/Rescue and Patient Transportation Products: Includes medical and rescue products related to transporting patients, including kits and immobilization devices. </a:t>
            </a:r>
            <a:endParaRPr sz="1800" i="0" u="none" strike="noStrike">
              <a:solidFill>
                <a:srgbClr val="000000"/>
              </a:solidFill>
              <a:latin typeface="Arial"/>
              <a:ea typeface="Arial"/>
              <a:cs typeface="Arial"/>
              <a:sym typeface="Arial"/>
            </a:endParaRPr>
          </a:p>
          <a:p>
            <a:pPr marL="101600" lvl="0" indent="0" algn="l" rtl="0">
              <a:lnSpc>
                <a:spcPct val="100000"/>
              </a:lnSpc>
              <a:spcBef>
                <a:spcPts val="360"/>
              </a:spcBef>
              <a:spcAft>
                <a:spcPts val="0"/>
              </a:spcAft>
              <a:buSzPts val="2000"/>
              <a:buNone/>
            </a:pPr>
            <a:endParaRPr sz="1800" b="1">
              <a:solidFill>
                <a:srgbClr val="000000"/>
              </a:solidFill>
              <a:latin typeface="Arial"/>
              <a:ea typeface="Arial"/>
              <a:cs typeface="Arial"/>
              <a:sym typeface="Arial"/>
            </a:endParaRPr>
          </a:p>
          <a:p>
            <a:pPr marL="101600" lvl="0" indent="0" algn="l" rtl="0">
              <a:lnSpc>
                <a:spcPct val="100000"/>
              </a:lnSpc>
              <a:spcBef>
                <a:spcPts val="360"/>
              </a:spcBef>
              <a:spcAft>
                <a:spcPts val="0"/>
              </a:spcAft>
              <a:buSzPts val="2000"/>
              <a:buNone/>
            </a:pPr>
            <a:r>
              <a:rPr lang="en-US" sz="1800" b="1" i="0" u="none" strike="noStrike">
                <a:solidFill>
                  <a:srgbClr val="000000"/>
                </a:solidFill>
                <a:latin typeface="Arial"/>
                <a:ea typeface="Arial"/>
                <a:cs typeface="Arial"/>
                <a:sym typeface="Arial"/>
              </a:rPr>
              <a:t>NOTE: </a:t>
            </a:r>
            <a:r>
              <a:rPr lang="en-US" sz="1800" b="0" i="0" u="none" strike="noStrike">
                <a:solidFill>
                  <a:srgbClr val="000000"/>
                </a:solidFill>
                <a:latin typeface="Arial"/>
                <a:ea typeface="Arial"/>
                <a:cs typeface="Arial"/>
                <a:sym typeface="Arial"/>
              </a:rPr>
              <a:t>Subject to Cooperative Purchasing</a:t>
            </a:r>
            <a:endParaRPr/>
          </a:p>
        </p:txBody>
      </p:sp>
      <p:sp>
        <p:nvSpPr>
          <p:cNvPr id="111" name="Google Shape;111;p19"/>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2</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0"/>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0B5394"/>
                </a:solidFill>
              </a:rPr>
              <a:t>Scientific Services Subcategory</a:t>
            </a:r>
            <a:endParaRPr b="1"/>
          </a:p>
        </p:txBody>
      </p:sp>
      <p:sp>
        <p:nvSpPr>
          <p:cNvPr id="117" name="Google Shape;117;p20"/>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360"/>
              </a:spcBef>
              <a:spcAft>
                <a:spcPts val="0"/>
              </a:spcAft>
              <a:buSzPts val="2000"/>
              <a:buChar char="•"/>
            </a:pPr>
            <a:r>
              <a:rPr lang="en-US" sz="1200" b="0" i="0" u="none" strike="noStrike">
                <a:solidFill>
                  <a:srgbClr val="000000"/>
                </a:solidFill>
                <a:latin typeface="Arial"/>
                <a:ea typeface="Arial"/>
                <a:cs typeface="Arial"/>
                <a:sym typeface="Arial"/>
              </a:rPr>
              <a:t>532490ESA Equipment Service Agreements: Offers the customer an option to receive all labor, parts, and materials necessary to maintain equipment in good operating condition. Includes emergency services, engineering hardware and software modifications, operator training, instrument certification, etc.</a:t>
            </a:r>
            <a:endParaRPr sz="1200" i="0" u="none" strike="noStrike">
              <a:solidFill>
                <a:srgbClr val="000000"/>
              </a:solidFill>
              <a:latin typeface="Arial"/>
              <a:ea typeface="Arial"/>
              <a:cs typeface="Arial"/>
              <a:sym typeface="Arial"/>
            </a:endParaRPr>
          </a:p>
          <a:p>
            <a:pPr marL="101600" lvl="0" indent="0" algn="l" rtl="0">
              <a:lnSpc>
                <a:spcPct val="100000"/>
              </a:lnSpc>
              <a:spcBef>
                <a:spcPts val="360"/>
              </a:spcBef>
              <a:spcAft>
                <a:spcPts val="0"/>
              </a:spcAft>
              <a:buSzPts val="2000"/>
              <a:buNone/>
            </a:pPr>
            <a:br>
              <a:rPr lang="en-US" sz="1200" b="0"/>
            </a:br>
            <a:r>
              <a:rPr lang="en-US" sz="1200" b="1" i="0" u="none" strike="noStrike">
                <a:solidFill>
                  <a:srgbClr val="000000"/>
                </a:solidFill>
                <a:latin typeface="Arial"/>
                <a:ea typeface="Arial"/>
                <a:cs typeface="Arial"/>
                <a:sym typeface="Arial"/>
              </a:rPr>
              <a:t>Note:</a:t>
            </a:r>
            <a:r>
              <a:rPr lang="en-US" sz="1200" b="0" i="0" u="none" strike="noStrike">
                <a:solidFill>
                  <a:srgbClr val="000000"/>
                </a:solidFill>
                <a:latin typeface="Arial"/>
                <a:ea typeface="Arial"/>
                <a:cs typeface="Arial"/>
                <a:sym typeface="Arial"/>
              </a:rPr>
              <a:t> All remanufactured parts used in providing Product Support Options must be identified per 552.238-78 and meet the prescribed definition of "factory rebuilt to original specifications." </a:t>
            </a:r>
            <a:endParaRPr sz="1200" b="0"/>
          </a:p>
          <a:p>
            <a:pPr marL="457200" lvl="0" indent="-228600" algn="l" rtl="0">
              <a:lnSpc>
                <a:spcPct val="100000"/>
              </a:lnSpc>
              <a:spcBef>
                <a:spcPts val="360"/>
              </a:spcBef>
              <a:spcAft>
                <a:spcPts val="0"/>
              </a:spcAft>
              <a:buSzPts val="2000"/>
              <a:buNone/>
            </a:pPr>
            <a:endParaRPr sz="1200" b="0" i="0" u="none" strike="noStrike">
              <a:solidFill>
                <a:srgbClr val="000000"/>
              </a:solidFill>
              <a:latin typeface="Arial"/>
              <a:ea typeface="Arial"/>
              <a:cs typeface="Arial"/>
              <a:sym typeface="Arial"/>
            </a:endParaRPr>
          </a:p>
          <a:p>
            <a:pPr marL="457200" lvl="0" indent="-355600" algn="l" rtl="0">
              <a:lnSpc>
                <a:spcPct val="100000"/>
              </a:lnSpc>
              <a:spcBef>
                <a:spcPts val="360"/>
              </a:spcBef>
              <a:spcAft>
                <a:spcPts val="0"/>
              </a:spcAft>
              <a:buSzPts val="2000"/>
              <a:buChar char="•"/>
            </a:pPr>
            <a:r>
              <a:rPr lang="en-US" sz="1200" b="0" i="0" u="none" strike="noStrike">
                <a:solidFill>
                  <a:srgbClr val="000000"/>
                </a:solidFill>
                <a:latin typeface="Arial"/>
                <a:ea typeface="Arial"/>
                <a:cs typeface="Arial"/>
                <a:sym typeface="Arial"/>
              </a:rPr>
              <a:t>541990TAD Technical/Application Development Support (TADS): Includes technical or application development support, such as systems integration and application development.</a:t>
            </a:r>
            <a:endParaRPr/>
          </a:p>
          <a:p>
            <a:pPr marL="101600" lvl="0" indent="0" algn="l" rtl="0">
              <a:lnSpc>
                <a:spcPct val="100000"/>
              </a:lnSpc>
              <a:spcBef>
                <a:spcPts val="360"/>
              </a:spcBef>
              <a:spcAft>
                <a:spcPts val="0"/>
              </a:spcAft>
              <a:buSzPts val="2000"/>
              <a:buNone/>
            </a:pPr>
            <a:endParaRPr sz="1200" b="0"/>
          </a:p>
          <a:p>
            <a:pPr marL="457200" lvl="0" indent="-355600" algn="l" rtl="0">
              <a:lnSpc>
                <a:spcPct val="100000"/>
              </a:lnSpc>
              <a:spcBef>
                <a:spcPts val="360"/>
              </a:spcBef>
              <a:spcAft>
                <a:spcPts val="0"/>
              </a:spcAft>
              <a:buSzPts val="2000"/>
              <a:buChar char="•"/>
            </a:pPr>
            <a:r>
              <a:rPr lang="en-US" sz="1200" b="0" i="0" u="none" strike="noStrike">
                <a:solidFill>
                  <a:srgbClr val="000000"/>
                </a:solidFill>
                <a:latin typeface="Arial"/>
                <a:ea typeface="Arial"/>
                <a:cs typeface="Arial"/>
                <a:sym typeface="Arial"/>
              </a:rPr>
              <a:t>611430TTS Technical Training And Support (TTS): Offers the customer an option to receive training in the use of the purchased equipment, in addition to technical support. Includes onsite and offsite, basic operator, hardware, software, installation, and applications development training.</a:t>
            </a:r>
            <a:endParaRPr sz="1200" b="0"/>
          </a:p>
          <a:p>
            <a:pPr marL="101600" lvl="0" indent="0" algn="l" rtl="0">
              <a:lnSpc>
                <a:spcPct val="100000"/>
              </a:lnSpc>
              <a:spcBef>
                <a:spcPts val="400"/>
              </a:spcBef>
              <a:spcAft>
                <a:spcPts val="0"/>
              </a:spcAft>
              <a:buSzPts val="2000"/>
              <a:buNone/>
            </a:pPr>
            <a:br>
              <a:rPr lang="en-US"/>
            </a:br>
            <a:endParaRPr/>
          </a:p>
        </p:txBody>
      </p:sp>
      <p:sp>
        <p:nvSpPr>
          <p:cNvPr id="118" name="Google Shape;118;p20"/>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2</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0B5394"/>
                </a:solidFill>
              </a:rPr>
              <a:t>Search &amp; Navigation Subcategory</a:t>
            </a:r>
            <a:endParaRPr b="1"/>
          </a:p>
        </p:txBody>
      </p:sp>
      <p:sp>
        <p:nvSpPr>
          <p:cNvPr id="124" name="Google Shape;124;p21"/>
          <p:cNvSpPr txBox="1">
            <a:spLocks noGrp="1"/>
          </p:cNvSpPr>
          <p:nvPr>
            <p:ph type="body" idx="1"/>
          </p:nvPr>
        </p:nvSpPr>
        <p:spPr>
          <a:xfrm>
            <a:off x="457200" y="1200150"/>
            <a:ext cx="8229600" cy="3394472"/>
          </a:xfrm>
          <a:prstGeom prst="rect">
            <a:avLst/>
          </a:prstGeom>
          <a:noFill/>
          <a:ln>
            <a:noFill/>
          </a:ln>
        </p:spPr>
        <p:txBody>
          <a:bodyPr spcFirstLastPara="1" wrap="square" lIns="91425" tIns="45700" rIns="91425" bIns="45700" anchor="t" anchorCtr="0">
            <a:noAutofit/>
          </a:bodyPr>
          <a:lstStyle/>
          <a:p>
            <a:pPr marL="457200" lvl="0" indent="-355600" algn="l" rtl="0">
              <a:lnSpc>
                <a:spcPct val="100000"/>
              </a:lnSpc>
              <a:spcBef>
                <a:spcPts val="360"/>
              </a:spcBef>
              <a:spcAft>
                <a:spcPts val="0"/>
              </a:spcAft>
              <a:buSzPts val="2000"/>
              <a:buChar char="•"/>
            </a:pPr>
            <a:r>
              <a:rPr lang="en-US" sz="1800" b="0" i="0" u="none" strike="noStrike">
                <a:solidFill>
                  <a:srgbClr val="000000"/>
                </a:solidFill>
                <a:latin typeface="Arial"/>
                <a:ea typeface="Arial"/>
                <a:cs typeface="Arial"/>
                <a:sym typeface="Arial"/>
              </a:rPr>
              <a:t>334511 Search, Detection, Navigation, Guidance, Aeronautical and Nautical Systems and Instruments: Includes telecommunications equipment and accessories, such as radar (except airborne), underwater, light, and laser equipment. </a:t>
            </a:r>
            <a:br>
              <a:rPr lang="en-US" sz="1800" b="0" i="0" u="none" strike="noStrike">
                <a:solidFill>
                  <a:srgbClr val="000000"/>
                </a:solidFill>
                <a:latin typeface="Arial"/>
                <a:ea typeface="Arial"/>
                <a:cs typeface="Arial"/>
                <a:sym typeface="Arial"/>
              </a:rPr>
            </a:br>
            <a:br>
              <a:rPr lang="en-US" sz="1800" b="0" i="0" u="none" strike="noStrike">
                <a:solidFill>
                  <a:srgbClr val="000000"/>
                </a:solidFill>
                <a:latin typeface="Arial"/>
                <a:ea typeface="Arial"/>
                <a:cs typeface="Arial"/>
                <a:sym typeface="Arial"/>
              </a:rPr>
            </a:br>
            <a:br>
              <a:rPr lang="en-US" sz="1800" b="0" i="0" u="none" strike="noStrike">
                <a:solidFill>
                  <a:srgbClr val="000000"/>
                </a:solidFill>
                <a:latin typeface="Arial"/>
                <a:ea typeface="Arial"/>
                <a:cs typeface="Arial"/>
                <a:sym typeface="Arial"/>
              </a:rPr>
            </a:br>
            <a:endParaRPr b="0"/>
          </a:p>
          <a:p>
            <a:pPr marL="457200" marR="0" lvl="0" indent="-355600" algn="l" rtl="0">
              <a:lnSpc>
                <a:spcPct val="100000"/>
              </a:lnSpc>
              <a:spcBef>
                <a:spcPts val="400"/>
              </a:spcBef>
              <a:spcAft>
                <a:spcPts val="0"/>
              </a:spcAft>
              <a:buClr>
                <a:schemeClr val="dk1"/>
              </a:buClr>
              <a:buSzPts val="2000"/>
              <a:buFont typeface="Arial"/>
              <a:buChar char="•"/>
            </a:pPr>
            <a:r>
              <a:rPr lang="en-US" sz="1800" b="1" i="0" u="none" strike="noStrike">
                <a:solidFill>
                  <a:srgbClr val="000000"/>
                </a:solidFill>
                <a:latin typeface="Arial"/>
                <a:ea typeface="Arial"/>
                <a:cs typeface="Arial"/>
                <a:sym typeface="Arial"/>
              </a:rPr>
              <a:t>NOTE:</a:t>
            </a:r>
            <a:r>
              <a:rPr lang="en-US" sz="1800" b="0" i="0" u="none" strike="noStrike">
                <a:solidFill>
                  <a:srgbClr val="000000"/>
                </a:solidFill>
                <a:latin typeface="Arial"/>
                <a:ea typeface="Arial"/>
                <a:cs typeface="Arial"/>
                <a:sym typeface="Arial"/>
              </a:rPr>
              <a:t> Subject to Cooperative Purchasing </a:t>
            </a:r>
            <a:endParaRPr/>
          </a:p>
        </p:txBody>
      </p:sp>
      <p:sp>
        <p:nvSpPr>
          <p:cNvPr id="125" name="Google Shape;125;p21"/>
          <p:cNvSpPr txBox="1">
            <a:spLocks noGrp="1"/>
          </p:cNvSpPr>
          <p:nvPr>
            <p:ph type="sldNum" idx="12"/>
          </p:nvPr>
        </p:nvSpPr>
        <p:spPr>
          <a:xfrm>
            <a:off x="6400800" y="4661297"/>
            <a:ext cx="1828800" cy="321469"/>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SzPts val="1200"/>
              <a:buNone/>
            </a:pPr>
            <a:r>
              <a:rPr lang="en-US"/>
              <a:t>2</a:t>
            </a:r>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1009</Words>
  <Application>Microsoft Office PowerPoint</Application>
  <PresentationFormat>On-screen Show (16:9)</PresentationFormat>
  <Paragraphs>82</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Blank Presentation</vt:lpstr>
      <vt:lpstr>Scientific Management &amp; Solutions  Presented By: James Watkins </vt:lpstr>
      <vt:lpstr>Introduction</vt:lpstr>
      <vt:lpstr>Subcategories</vt:lpstr>
      <vt:lpstr> Laboratory Animal Caging Equipment Subcategory </vt:lpstr>
      <vt:lpstr>Laboratory Equipment Subcategory</vt:lpstr>
      <vt:lpstr>Laboratory Equipment Subcategory Cont’d</vt:lpstr>
      <vt:lpstr>Medical Equipment Subcategory</vt:lpstr>
      <vt:lpstr>Scientific Services Subcategory</vt:lpstr>
      <vt:lpstr>Search &amp; Navigation Subcategory</vt:lpstr>
      <vt:lpstr>Testing and Analysis Subcategory</vt:lpstr>
      <vt:lpstr>Resources</vt:lpstr>
      <vt:lpstr>       Questions?   </vt:lpstr>
      <vt:lpstr>GSA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YolandaGJohnson</dc:creator>
  <cp:lastModifiedBy>YolandaGJohnson</cp:lastModifiedBy>
  <cp:revision>2</cp:revision>
  <dcterms:modified xsi:type="dcterms:W3CDTF">2023-08-15T17:04:39Z</dcterms:modified>
</cp:coreProperties>
</file>