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cbb24b408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13cbb24b408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13cbb24b408_0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cbb24b408_0_3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13cbb24b408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cbb24b408_0_3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3" name="Google Shape;173;g13cbb24b408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3cbb24b408_0_3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g13cbb24b408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cbb24b408_0_4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g13cbb24b408_0_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cbb24b408_0_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3cbb24b408_0_4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13cbb24b408_0_4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3cbb24b408_0_4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9" name="Google Shape;249;g13cbb24b408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3cbb24b408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3cbb24b408_0_4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13cbb24b408_0_4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cbb24b408_0_4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9" name="Google Shape;269;g13cbb24b408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3cbb24b408_0_5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9" name="Google Shape;289;g13cbb24b408_0_5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cbb24b4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13cbb24b40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3cbb24b4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3cbb24b408_0_5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g13cbb24b408_0_5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3cbb24b408_0_5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g13cbb24b408_0_5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cbb24b408_0_5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2" name="Google Shape;312;g13cbb24b408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cbb24b408_0_5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13cbb24b408_0_5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20" name="Google Shape;320;g13cbb24b408_0_5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cbb24b408_0_5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5" name="Google Shape;335;g13cbb24b408_0_5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3cbb24b408_0_5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5" name="Google Shape;345;g13cbb24b408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3cbb24b408_0_5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4" name="Google Shape;354;g13cbb24b408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3cbb24b408_0_5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3" name="Google Shape;373;g13cbb24b408_0_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3cbb24b408_0_6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0" name="Google Shape;410;g13cbb24b408_0_6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3cbb24b408_0_6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g13cbb24b408_0_6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2" name="Google Shape;4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39" name="Google Shape;4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cbb24b408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g13cbb24b408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cbaed7876_0_0:notes"/>
          <p:cNvSpPr>
            <a:spLocks noGrp="1" noRot="1" noChangeAspect="1"/>
          </p:cNvSpPr>
          <p:nvPr>
            <p:ph type="sldImg" idx="2"/>
          </p:nvPr>
        </p:nvSpPr>
        <p:spPr>
          <a:xfrm>
            <a:off x="1504950" y="577850"/>
            <a:ext cx="3933825" cy="2212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g13cbaed787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3319" lvl="0" indent="-173319" algn="l" rtl="0">
              <a:spcBef>
                <a:spcPts val="293"/>
              </a:spcBef>
              <a:spcAft>
                <a:spcPts val="0"/>
              </a:spcAft>
              <a:buNone/>
            </a:pPr>
            <a:endParaRPr/>
          </a:p>
        </p:txBody>
      </p:sp>
      <p:sp>
        <p:nvSpPr>
          <p:cNvPr id="109" name="Google Shape;109;g13cbaed787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100"/>
              <a:buFont typeface="Source Sans Pro"/>
              <a:buNone/>
            </a:pPr>
            <a:fld id="{00000000-1234-1234-1234-123412341234}" type="slidenum">
              <a:rPr lang="en-US" sz="1100" b="0" i="0" u="none" strike="noStrike" cap="none">
                <a:solidFill>
                  <a:srgbClr val="000000"/>
                </a:solidFill>
                <a:latin typeface="Source Sans Pro"/>
                <a:ea typeface="Source Sans Pro"/>
                <a:cs typeface="Source Sans Pro"/>
                <a:sym typeface="Source Sans Pro"/>
              </a:rPr>
              <a:t>5</a:t>
            </a:fld>
            <a:endParaRPr sz="11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cbb24b408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6" name="Google Shape;126;g13cbb24b408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cbb24b408_0_3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g13cbb24b408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cbb24b408_0_3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13cbb24b408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3cbb24b408_0_3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13cbb24b408_0_3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BA Logo Slide">
  <p:cSld name="SBA Logo Slide">
    <p:spTree>
      <p:nvGrpSpPr>
        <p:cNvPr id="1" name="Shape 65"/>
        <p:cNvGrpSpPr/>
        <p:nvPr/>
      </p:nvGrpSpPr>
      <p:grpSpPr>
        <a:xfrm>
          <a:off x="0" y="0"/>
          <a:ext cx="0" cy="0"/>
          <a:chOff x="0" y="0"/>
          <a:chExt cx="0" cy="0"/>
        </a:xfrm>
      </p:grpSpPr>
      <p:sp>
        <p:nvSpPr>
          <p:cNvPr id="66" name="Google Shape;66;p14"/>
          <p:cNvSpPr/>
          <p:nvPr/>
        </p:nvSpPr>
        <p:spPr>
          <a:xfrm>
            <a:off x="0" y="0"/>
            <a:ext cx="9144000" cy="5143500"/>
          </a:xfrm>
          <a:prstGeom prst="rect">
            <a:avLst/>
          </a:prstGeom>
          <a:solidFill>
            <a:srgbClr val="003E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67" name="Google Shape;67;p14"/>
          <p:cNvPicPr preferRelativeResize="0"/>
          <p:nvPr/>
        </p:nvPicPr>
        <p:blipFill rotWithShape="1">
          <a:blip r:embed="rId2">
            <a:alphaModFix/>
          </a:blip>
          <a:srcRect/>
          <a:stretch/>
        </p:blipFill>
        <p:spPr>
          <a:xfrm>
            <a:off x="2895312" y="1204885"/>
            <a:ext cx="2515032" cy="273373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 with Subtitle">
  <p:cSld name="Title and Content - with Subtitle">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276456"/>
            <a:ext cx="7886700" cy="4491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rgbClr val="003F80"/>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628650" y="1189311"/>
            <a:ext cx="7886700" cy="3335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417815" y="4645730"/>
            <a:ext cx="17958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028950" y="4645730"/>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6796510" y="4645730"/>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5"/>
          <p:cNvSpPr txBox="1">
            <a:spLocks noGrp="1"/>
          </p:cNvSpPr>
          <p:nvPr>
            <p:ph type="subTitle" idx="2"/>
          </p:nvPr>
        </p:nvSpPr>
        <p:spPr>
          <a:xfrm>
            <a:off x="628650" y="725634"/>
            <a:ext cx="7886700" cy="5220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898989"/>
              </a:buClr>
              <a:buSzPts val="1575"/>
              <a:buNone/>
              <a:defRPr sz="1575" b="1">
                <a:solidFill>
                  <a:srgbClr val="898989"/>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6">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ba.gov/federal-contracting/counseling-help/contracting-area-directors-directory"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acquisition.gov/content/part-19-small-business-programs#i1101696"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81" name="Google Shape;81;p16" descr="Image of a storefront with the words Small Business Works in a circle.&#10;"/>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82" name="Google Shape;82;p16"/>
          <p:cNvSpPr txBox="1">
            <a:spLocks noGrp="1"/>
          </p:cNvSpPr>
          <p:nvPr>
            <p:ph type="title" idx="4294967295"/>
          </p:nvPr>
        </p:nvSpPr>
        <p:spPr>
          <a:xfrm>
            <a:off x="2571750" y="2091875"/>
            <a:ext cx="6039000" cy="12621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Navigating Equity in Procurement</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83" name="Google Shape;83;p16"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628650" y="207342"/>
            <a:ext cx="7886700" cy="33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3864B2"/>
                </a:solidFill>
              </a:rPr>
              <a:t>Offer Letters </a:t>
            </a:r>
            <a:endParaRPr sz="3200">
              <a:solidFill>
                <a:srgbClr val="3864B2"/>
              </a:solidFill>
            </a:endParaRPr>
          </a:p>
        </p:txBody>
      </p:sp>
      <p:sp>
        <p:nvSpPr>
          <p:cNvPr id="162" name="Google Shape;162;p25"/>
          <p:cNvSpPr txBox="1">
            <a:spLocks noGrp="1"/>
          </p:cNvSpPr>
          <p:nvPr>
            <p:ph type="body" idx="1"/>
          </p:nvPr>
        </p:nvSpPr>
        <p:spPr>
          <a:xfrm>
            <a:off x="557697" y="735760"/>
            <a:ext cx="8028600" cy="3927000"/>
          </a:xfrm>
          <a:prstGeom prst="rect">
            <a:avLst/>
          </a:prstGeom>
          <a:noFill/>
          <a:ln>
            <a:noFill/>
          </a:ln>
        </p:spPr>
        <p:txBody>
          <a:bodyPr spcFirstLastPara="1" wrap="square" lIns="91425" tIns="45700" rIns="91425" bIns="45700" anchor="t" anchorCtr="0">
            <a:noAutofit/>
          </a:bodyPr>
          <a:lstStyle/>
          <a:p>
            <a:pPr marL="171438" lvl="0" indent="-133338" algn="l" rtl="0">
              <a:lnSpc>
                <a:spcPct val="100000"/>
              </a:lnSpc>
              <a:spcBef>
                <a:spcPts val="0"/>
              </a:spcBef>
              <a:spcAft>
                <a:spcPts val="0"/>
              </a:spcAft>
              <a:buSzPts val="1200"/>
              <a:buChar char="●"/>
            </a:pPr>
            <a:r>
              <a:rPr lang="en-US" sz="1200" b="1"/>
              <a:t>Sole Source Offer Letters </a:t>
            </a:r>
            <a:endParaRPr sz="1200"/>
          </a:p>
          <a:p>
            <a:pPr marL="457200" lvl="0" indent="0" algn="l" rtl="0">
              <a:lnSpc>
                <a:spcPct val="100000"/>
              </a:lnSpc>
              <a:spcBef>
                <a:spcPts val="375"/>
              </a:spcBef>
              <a:spcAft>
                <a:spcPts val="0"/>
              </a:spcAft>
              <a:buNone/>
            </a:pPr>
            <a:r>
              <a:rPr lang="en-US" sz="1200"/>
              <a:t>– Open Requirements</a:t>
            </a:r>
            <a:endParaRPr sz="1200"/>
          </a:p>
          <a:p>
            <a:pPr marL="457200" lvl="0" indent="0" algn="l" rtl="0">
              <a:lnSpc>
                <a:spcPct val="100000"/>
              </a:lnSpc>
              <a:spcBef>
                <a:spcPts val="375"/>
              </a:spcBef>
              <a:spcAft>
                <a:spcPts val="0"/>
              </a:spcAft>
              <a:buNone/>
            </a:pPr>
            <a:r>
              <a:rPr lang="en-US" sz="1200"/>
              <a:t>– Nominated 8(a) Participants</a:t>
            </a:r>
            <a:endParaRPr sz="1200"/>
          </a:p>
          <a:p>
            <a:pPr marL="171438" lvl="0" indent="-133338" algn="l" rtl="0">
              <a:lnSpc>
                <a:spcPct val="100000"/>
              </a:lnSpc>
              <a:spcBef>
                <a:spcPts val="750"/>
              </a:spcBef>
              <a:spcAft>
                <a:spcPts val="0"/>
              </a:spcAft>
              <a:buSzPts val="1200"/>
              <a:buChar char="●"/>
            </a:pPr>
            <a:r>
              <a:rPr lang="en-US" sz="1200" b="1"/>
              <a:t>Joint Ventures</a:t>
            </a:r>
            <a:endParaRPr sz="1200"/>
          </a:p>
          <a:p>
            <a:pPr marL="457200" lvl="0" indent="0" algn="l" rtl="0">
              <a:lnSpc>
                <a:spcPct val="100000"/>
              </a:lnSpc>
              <a:spcBef>
                <a:spcPts val="375"/>
              </a:spcBef>
              <a:spcAft>
                <a:spcPts val="0"/>
              </a:spcAft>
              <a:buNone/>
            </a:pPr>
            <a:r>
              <a:rPr lang="en-US" sz="1200"/>
              <a:t>– Approval before award</a:t>
            </a:r>
            <a:endParaRPr sz="1200"/>
          </a:p>
          <a:p>
            <a:pPr marL="171438" lvl="0" indent="-133338" algn="l" rtl="0">
              <a:lnSpc>
                <a:spcPct val="100000"/>
              </a:lnSpc>
              <a:spcBef>
                <a:spcPts val="750"/>
              </a:spcBef>
              <a:spcAft>
                <a:spcPts val="0"/>
              </a:spcAft>
              <a:buSzPts val="1200"/>
              <a:buChar char="●"/>
            </a:pPr>
            <a:r>
              <a:rPr lang="en-US" sz="1200" b="1"/>
              <a:t>Basic Ordering Agreements and Blanket Purchase Agreements</a:t>
            </a:r>
            <a:endParaRPr sz="1200"/>
          </a:p>
          <a:p>
            <a:pPr marL="457200" lvl="0" indent="0" algn="l" rtl="0">
              <a:lnSpc>
                <a:spcPct val="100000"/>
              </a:lnSpc>
              <a:spcBef>
                <a:spcPts val="375"/>
              </a:spcBef>
              <a:spcAft>
                <a:spcPts val="0"/>
              </a:spcAft>
              <a:buNone/>
            </a:pPr>
            <a:r>
              <a:rPr lang="en-US" sz="1200"/>
              <a:t>– Are not contracts</a:t>
            </a:r>
            <a:endParaRPr sz="1200"/>
          </a:p>
          <a:p>
            <a:pPr marL="457200" lvl="0" indent="0" algn="l" rtl="0">
              <a:lnSpc>
                <a:spcPct val="100000"/>
              </a:lnSpc>
              <a:spcBef>
                <a:spcPts val="375"/>
              </a:spcBef>
              <a:spcAft>
                <a:spcPts val="0"/>
              </a:spcAft>
              <a:buNone/>
            </a:pPr>
            <a:r>
              <a:rPr lang="en-US" sz="1200"/>
              <a:t>– Each order must be offered and accepted</a:t>
            </a:r>
            <a:endParaRPr sz="1200"/>
          </a:p>
          <a:p>
            <a:pPr marL="171438" lvl="0" indent="-133338" algn="l" rtl="0">
              <a:lnSpc>
                <a:spcPct val="100000"/>
              </a:lnSpc>
              <a:spcBef>
                <a:spcPts val="750"/>
              </a:spcBef>
              <a:spcAft>
                <a:spcPts val="0"/>
              </a:spcAft>
              <a:buSzPts val="1200"/>
              <a:buChar char="●"/>
            </a:pPr>
            <a:r>
              <a:rPr lang="en-US" sz="1200" b="1"/>
              <a:t>Competitives</a:t>
            </a:r>
            <a:endParaRPr sz="1200"/>
          </a:p>
          <a:p>
            <a:pPr marL="457200" lvl="0" indent="0" algn="l" rtl="0">
              <a:lnSpc>
                <a:spcPct val="100000"/>
              </a:lnSpc>
              <a:spcBef>
                <a:spcPts val="375"/>
              </a:spcBef>
              <a:spcAft>
                <a:spcPts val="0"/>
              </a:spcAft>
              <a:buNone/>
            </a:pPr>
            <a:r>
              <a:rPr lang="en-US" sz="1200"/>
              <a:t>– Overseas requirements sent to the Management and Technical Assistance Division at SBA’s headquarters</a:t>
            </a:r>
            <a:endParaRPr sz="1200"/>
          </a:p>
          <a:p>
            <a:pPr marL="171438" lvl="0" indent="-133338" algn="l" rtl="0">
              <a:lnSpc>
                <a:spcPct val="100000"/>
              </a:lnSpc>
              <a:spcBef>
                <a:spcPts val="750"/>
              </a:spcBef>
              <a:spcAft>
                <a:spcPts val="0"/>
              </a:spcAft>
              <a:buSzPts val="1200"/>
              <a:buChar char="●"/>
            </a:pPr>
            <a:r>
              <a:rPr lang="en-US" sz="1200" b="1"/>
              <a:t>Task or Delivery Order Contracts </a:t>
            </a:r>
            <a:endParaRPr sz="1200"/>
          </a:p>
          <a:p>
            <a:pPr marL="457200" lvl="0" indent="0" algn="l" rtl="0">
              <a:lnSpc>
                <a:spcPct val="100000"/>
              </a:lnSpc>
              <a:spcBef>
                <a:spcPts val="375"/>
              </a:spcBef>
              <a:spcAft>
                <a:spcPts val="0"/>
              </a:spcAft>
              <a:buNone/>
            </a:pPr>
            <a:r>
              <a:rPr lang="en-US" sz="1200"/>
              <a:t>– Competitive task orders</a:t>
            </a:r>
            <a:endParaRPr sz="1200"/>
          </a:p>
          <a:p>
            <a:pPr marL="457200" lvl="0" indent="0" algn="l" rtl="0">
              <a:lnSpc>
                <a:spcPct val="100000"/>
              </a:lnSpc>
              <a:spcBef>
                <a:spcPts val="375"/>
              </a:spcBef>
              <a:spcAft>
                <a:spcPts val="0"/>
              </a:spcAft>
              <a:buNone/>
            </a:pPr>
            <a:r>
              <a:rPr lang="en-US" sz="1200"/>
              <a:t>– Sole source orders</a:t>
            </a:r>
            <a:endParaRPr sz="1200"/>
          </a:p>
          <a:p>
            <a:pPr marL="171438" lvl="0" indent="-133338" algn="l" rtl="0">
              <a:lnSpc>
                <a:spcPct val="100000"/>
              </a:lnSpc>
              <a:spcBef>
                <a:spcPts val="750"/>
              </a:spcBef>
              <a:spcAft>
                <a:spcPts val="0"/>
              </a:spcAft>
              <a:buSzPts val="1200"/>
              <a:buChar char="●"/>
            </a:pPr>
            <a:r>
              <a:rPr lang="en-US" sz="1200" b="1"/>
              <a:t>Establishing a new Multiple Award Contract (MAC)</a:t>
            </a:r>
            <a:endParaRPr sz="1200"/>
          </a:p>
          <a:p>
            <a:pPr marL="457200" lvl="0" indent="0" algn="l" rtl="0">
              <a:lnSpc>
                <a:spcPct val="100000"/>
              </a:lnSpc>
              <a:spcBef>
                <a:spcPts val="375"/>
              </a:spcBef>
              <a:spcAft>
                <a:spcPts val="0"/>
              </a:spcAft>
              <a:buNone/>
            </a:pPr>
            <a:r>
              <a:rPr lang="en-US" sz="1200"/>
              <a:t>– Multiple NAICS codes, &gt; 5 times the NAICS and/or period of performance greater than 5 years</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628650" y="125630"/>
            <a:ext cx="7886700" cy="83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How to Submit an 8(a) Offer Letter</a:t>
            </a:r>
            <a:br>
              <a:rPr lang="en-US" sz="4000">
                <a:solidFill>
                  <a:srgbClr val="3864B2"/>
                </a:solidFill>
              </a:rPr>
            </a:br>
            <a:r>
              <a:rPr lang="en-US" sz="2400">
                <a:solidFill>
                  <a:srgbClr val="3864B2"/>
                </a:solidFill>
              </a:rPr>
              <a:t>13 CFR 124.502(c)</a:t>
            </a:r>
            <a:endParaRPr sz="2400">
              <a:solidFill>
                <a:srgbClr val="3864B2"/>
              </a:solidFill>
            </a:endParaRPr>
          </a:p>
        </p:txBody>
      </p:sp>
      <p:sp>
        <p:nvSpPr>
          <p:cNvPr id="168" name="Google Shape;168;p26"/>
          <p:cNvSpPr txBox="1">
            <a:spLocks noGrp="1"/>
          </p:cNvSpPr>
          <p:nvPr>
            <p:ph type="body" idx="1"/>
          </p:nvPr>
        </p:nvSpPr>
        <p:spPr>
          <a:xfrm>
            <a:off x="571500" y="962035"/>
            <a:ext cx="7886700" cy="3456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Noto Sans Symbols"/>
              <a:buNone/>
            </a:pPr>
            <a:r>
              <a:rPr lang="en-US" b="1"/>
              <a:t>Contents of an 8(a) Offer Letter:</a:t>
            </a:r>
            <a:endParaRPr/>
          </a:p>
          <a:p>
            <a:pPr marL="0" lvl="0" indent="0" algn="l" rtl="0">
              <a:lnSpc>
                <a:spcPct val="90000"/>
              </a:lnSpc>
              <a:spcBef>
                <a:spcPts val="750"/>
              </a:spcBef>
              <a:spcAft>
                <a:spcPts val="0"/>
              </a:spcAft>
              <a:buClr>
                <a:schemeClr val="dk1"/>
              </a:buClr>
              <a:buSzPts val="1500"/>
              <a:buFont typeface="Noto Sans Symbols"/>
              <a:buNone/>
            </a:pPr>
            <a:endParaRPr sz="1500" b="1">
              <a:solidFill>
                <a:schemeClr val="lt1"/>
              </a:solidFill>
            </a:endParaRPr>
          </a:p>
          <a:p>
            <a:pPr marL="366712" lvl="1" indent="0" algn="l" rtl="0">
              <a:lnSpc>
                <a:spcPct val="90000"/>
              </a:lnSpc>
              <a:spcBef>
                <a:spcPts val="375"/>
              </a:spcBef>
              <a:spcAft>
                <a:spcPts val="0"/>
              </a:spcAft>
              <a:buClr>
                <a:schemeClr val="dk1"/>
              </a:buClr>
              <a:buSzPts val="1600"/>
              <a:buFont typeface="Noto Sans Symbols"/>
              <a:buNone/>
            </a:pPr>
            <a:endParaRPr sz="1600"/>
          </a:p>
        </p:txBody>
      </p:sp>
      <p:sp>
        <p:nvSpPr>
          <p:cNvPr id="169" name="Google Shape;169;p26"/>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70" name="Google Shape;170;p26"/>
          <p:cNvSpPr/>
          <p:nvPr/>
        </p:nvSpPr>
        <p:spPr>
          <a:xfrm>
            <a:off x="628650" y="1253927"/>
            <a:ext cx="8225400" cy="32106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lvl="0" indent="0" algn="l" rtl="0">
              <a:lnSpc>
                <a:spcPct val="115000"/>
              </a:lnSpc>
              <a:spcBef>
                <a:spcPts val="0"/>
              </a:spcBef>
              <a:spcAft>
                <a:spcPts val="0"/>
              </a:spcAft>
              <a:buClr>
                <a:srgbClr val="002060"/>
              </a:buClr>
              <a:buSzPts val="1600"/>
              <a:buFont typeface="Noto Sans Symbols"/>
              <a:buNone/>
            </a:pPr>
            <a:r>
              <a:rPr lang="en-US" sz="1300">
                <a:solidFill>
                  <a:schemeClr val="dk1"/>
                </a:solidFill>
              </a:rPr>
              <a:t>   Email Offering Letter to dcofferletters@sba.gov and include the following information: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1. A description of the work to be performed;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2. The estimated period of performance;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3. The NAICS Code that applies to the principal nature of the acquisition;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4. The anticipated dollar value of the requirement, including options, if any;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5. Any special restrictions or geographical limitations on the requirement;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6. The location of the work to be performed for construction procurements;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7. Any special capabilities or disciplines needed for contract performance;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8. The type of contract to be awarded, such as firm fixed price, cost reimbursement, or time and materials; </a:t>
            </a:r>
            <a:endParaRPr sz="1300">
              <a:solidFill>
                <a:schemeClr val="dk1"/>
              </a:solidFill>
            </a:endParaRPr>
          </a:p>
          <a:p>
            <a:pPr marL="457200" lvl="1" indent="0" algn="l" rtl="0">
              <a:lnSpc>
                <a:spcPct val="115000"/>
              </a:lnSpc>
              <a:spcBef>
                <a:spcPts val="0"/>
              </a:spcBef>
              <a:spcAft>
                <a:spcPts val="0"/>
              </a:spcAft>
              <a:buClr>
                <a:srgbClr val="002060"/>
              </a:buClr>
              <a:buSzPts val="1600"/>
              <a:buFont typeface="Noto Sans Symbols"/>
              <a:buNone/>
            </a:pPr>
            <a:r>
              <a:rPr lang="en-US" sz="1300">
                <a:solidFill>
                  <a:schemeClr val="dk1"/>
                </a:solidFill>
              </a:rPr>
              <a:t>9. The acquisition history, if any, of the requirement; </a:t>
            </a:r>
            <a:endParaRPr sz="1300">
              <a:solidFill>
                <a:schemeClr val="dk1"/>
              </a:solidFill>
            </a:endParaRPr>
          </a:p>
          <a:p>
            <a:pPr marL="457200" lvl="1" indent="0" algn="l" rtl="0">
              <a:lnSpc>
                <a:spcPct val="115000"/>
              </a:lnSpc>
              <a:spcBef>
                <a:spcPts val="0"/>
              </a:spcBef>
              <a:spcAft>
                <a:spcPts val="0"/>
              </a:spcAft>
              <a:buSzPts val="1600"/>
              <a:buNone/>
            </a:pPr>
            <a:r>
              <a:rPr lang="en-US" sz="1300">
                <a:solidFill>
                  <a:schemeClr val="dk1"/>
                </a:solidFill>
              </a:rPr>
              <a:t>10. The names and addresses of any small business contractors which have performed on this requirement during the previous 24 months</a:t>
            </a:r>
            <a:endParaRPr sz="13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a:extLst>
              <a:ext uri="{C183D7F6-B498-43B3-948B-1728B52AA6E4}">
                <adec:decorative xmlns:adec="http://schemas.microsoft.com/office/drawing/2017/decorative" val="1"/>
              </a:ext>
            </a:extLst>
          </p:cNvPr>
          <p:cNvSpPr/>
          <p:nvPr/>
        </p:nvSpPr>
        <p:spPr>
          <a:xfrm>
            <a:off x="763475" y="1531395"/>
            <a:ext cx="7886700" cy="26100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27"/>
          <p:cNvSpPr txBox="1">
            <a:spLocks noGrp="1"/>
          </p:cNvSpPr>
          <p:nvPr>
            <p:ph type="title"/>
          </p:nvPr>
        </p:nvSpPr>
        <p:spPr>
          <a:xfrm>
            <a:off x="628650" y="276455"/>
            <a:ext cx="7886700" cy="857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3F80"/>
              </a:buClr>
              <a:buSzPct val="112676"/>
              <a:buFont typeface="Source Sans Pro"/>
              <a:buNone/>
            </a:pPr>
            <a:r>
              <a:rPr lang="en-US" sz="3550">
                <a:solidFill>
                  <a:srgbClr val="3864B2"/>
                </a:solidFill>
              </a:rPr>
              <a:t>How to Submit an 8(a) Offer Letter</a:t>
            </a:r>
            <a:br>
              <a:rPr lang="en-US" sz="3550">
                <a:solidFill>
                  <a:srgbClr val="3864B2"/>
                </a:solidFill>
              </a:rPr>
            </a:br>
            <a:r>
              <a:rPr lang="en-US" sz="2650">
                <a:solidFill>
                  <a:srgbClr val="3864B2"/>
                </a:solidFill>
              </a:rPr>
              <a:t>13 CFR 124.502(c)</a:t>
            </a:r>
            <a:endParaRPr sz="2650">
              <a:solidFill>
                <a:srgbClr val="3864B2"/>
              </a:solidFill>
            </a:endParaRPr>
          </a:p>
        </p:txBody>
      </p:sp>
      <p:sp>
        <p:nvSpPr>
          <p:cNvPr id="177" name="Google Shape;177;p27"/>
          <p:cNvSpPr txBox="1">
            <a:spLocks noGrp="1"/>
          </p:cNvSpPr>
          <p:nvPr>
            <p:ph type="body" idx="1"/>
          </p:nvPr>
        </p:nvSpPr>
        <p:spPr>
          <a:xfrm>
            <a:off x="663600" y="1363350"/>
            <a:ext cx="7816800" cy="2610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50000"/>
              <a:buFont typeface="Noto Sans Symbols"/>
              <a:buNone/>
            </a:pPr>
            <a:endParaRPr sz="4800" b="1"/>
          </a:p>
          <a:p>
            <a:pPr marL="0" lvl="0" indent="0" algn="l" rtl="0">
              <a:lnSpc>
                <a:spcPct val="90000"/>
              </a:lnSpc>
              <a:spcBef>
                <a:spcPts val="0"/>
              </a:spcBef>
              <a:spcAft>
                <a:spcPts val="0"/>
              </a:spcAft>
              <a:buClr>
                <a:schemeClr val="dk1"/>
              </a:buClr>
              <a:buSzPct val="50000"/>
              <a:buFont typeface="Noto Sans Symbols"/>
              <a:buNone/>
            </a:pPr>
            <a:endParaRPr sz="4800" b="1"/>
          </a:p>
          <a:p>
            <a:pPr marL="366712" lvl="1" indent="0" algn="l" rtl="0">
              <a:lnSpc>
                <a:spcPct val="115000"/>
              </a:lnSpc>
              <a:spcBef>
                <a:spcPts val="375"/>
              </a:spcBef>
              <a:spcAft>
                <a:spcPts val="0"/>
              </a:spcAft>
              <a:buClr>
                <a:srgbClr val="002060"/>
              </a:buClr>
              <a:buSzPct val="28571"/>
              <a:buFont typeface="Noto Sans Symbols"/>
              <a:buNone/>
            </a:pPr>
            <a:r>
              <a:rPr lang="en-US" sz="5600">
                <a:solidFill>
                  <a:schemeClr val="dk1"/>
                </a:solidFill>
              </a:rPr>
              <a:t>11. A statement that prior to the offering no solicitation for the specific acquisition has been issued as a small business set-aside, or as a small disadvantaged business set-aside if applicable, and that no other public communication (such as a notice in the Commerce Business Daily/BETA.SAM.GOV) has been made showing the procuring activity’s clear intent to use any of these means of procurement; </a:t>
            </a:r>
            <a:endParaRPr sz="5600">
              <a:solidFill>
                <a:schemeClr val="dk1"/>
              </a:solidFill>
            </a:endParaRPr>
          </a:p>
          <a:p>
            <a:pPr marL="366712" lvl="1" indent="0" algn="l" rtl="0">
              <a:lnSpc>
                <a:spcPct val="115000"/>
              </a:lnSpc>
              <a:spcBef>
                <a:spcPts val="375"/>
              </a:spcBef>
              <a:spcAft>
                <a:spcPts val="0"/>
              </a:spcAft>
              <a:buClr>
                <a:srgbClr val="002060"/>
              </a:buClr>
              <a:buSzPct val="28571"/>
              <a:buFont typeface="Noto Sans Symbols"/>
              <a:buNone/>
            </a:pPr>
            <a:r>
              <a:rPr lang="en-US" sz="5600">
                <a:solidFill>
                  <a:schemeClr val="dk1"/>
                </a:solidFill>
              </a:rPr>
              <a:t>12. Identification of any specific participant that the procuring activity contracting officer nominates for award of a sole source 8(a) contract, if appropriate, including a brief justification for the nomination, such as one of the following: (i) The Participant, through its own efforts, marketed the requirement and caused it to be reserved for the 8(a) BD program; or (ii)The acquisition is a follow-on or renewal contract and the nominated concern is the incumbent; </a:t>
            </a:r>
            <a:r>
              <a:rPr lang="en-US" sz="5600" b="1">
                <a:solidFill>
                  <a:srgbClr val="CC0000"/>
                </a:solidFill>
              </a:rPr>
              <a:t>For competitive requirements, leave this section blank.</a:t>
            </a:r>
            <a:endParaRPr sz="5600" b="1">
              <a:solidFill>
                <a:srgbClr val="CC0000"/>
              </a:solidFill>
            </a:endParaRPr>
          </a:p>
          <a:p>
            <a:pPr marL="171438" lvl="0" indent="-38088" algn="l" rtl="0">
              <a:lnSpc>
                <a:spcPct val="90000"/>
              </a:lnSpc>
              <a:spcBef>
                <a:spcPts val="750"/>
              </a:spcBef>
              <a:spcAft>
                <a:spcPts val="0"/>
              </a:spcAft>
              <a:buClr>
                <a:schemeClr val="dk1"/>
              </a:buClr>
              <a:buSzPct val="150000"/>
              <a:buNone/>
            </a:pPr>
            <a:endParaRPr b="1">
              <a:solidFill>
                <a:srgbClr val="CC0000"/>
              </a:solidFill>
            </a:endParaRPr>
          </a:p>
        </p:txBody>
      </p:sp>
      <p:sp>
        <p:nvSpPr>
          <p:cNvPr id="178" name="Google Shape;178;p27"/>
          <p:cNvSpPr txBox="1"/>
          <p:nvPr/>
        </p:nvSpPr>
        <p:spPr>
          <a:xfrm>
            <a:off x="961875" y="1200150"/>
            <a:ext cx="36450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2400"/>
              <a:buFont typeface="Noto Sans Symbols"/>
              <a:buNone/>
            </a:pPr>
            <a:r>
              <a:rPr lang="en-US" b="1">
                <a:solidFill>
                  <a:schemeClr val="dk1"/>
                </a:solidFill>
              </a:rPr>
              <a:t>Contents of an 8(a) Offer Letter (con’t):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a:extLst>
              <a:ext uri="{C183D7F6-B498-43B3-948B-1728B52AA6E4}">
                <adec:decorative xmlns:adec="http://schemas.microsoft.com/office/drawing/2017/decorative" val="1"/>
              </a:ext>
            </a:extLst>
          </p:cNvPr>
          <p:cNvSpPr/>
          <p:nvPr/>
        </p:nvSpPr>
        <p:spPr>
          <a:xfrm>
            <a:off x="845175" y="1599800"/>
            <a:ext cx="7886700" cy="20223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28"/>
          <p:cNvSpPr txBox="1">
            <a:spLocks noGrp="1"/>
          </p:cNvSpPr>
          <p:nvPr>
            <p:ph type="title"/>
          </p:nvPr>
        </p:nvSpPr>
        <p:spPr>
          <a:xfrm>
            <a:off x="628650" y="276456"/>
            <a:ext cx="7886700" cy="8151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3F80"/>
              </a:buClr>
              <a:buSzPct val="112676"/>
              <a:buFont typeface="Source Sans Pro"/>
              <a:buNone/>
            </a:pPr>
            <a:r>
              <a:rPr lang="en-US" sz="3550">
                <a:solidFill>
                  <a:srgbClr val="3864B2"/>
                </a:solidFill>
              </a:rPr>
              <a:t>How to Submit an 8(a) Offer Letter</a:t>
            </a:r>
            <a:br>
              <a:rPr lang="en-US" sz="3550">
                <a:solidFill>
                  <a:srgbClr val="3864B2"/>
                </a:solidFill>
              </a:rPr>
            </a:br>
            <a:r>
              <a:rPr lang="en-US" sz="2650">
                <a:solidFill>
                  <a:srgbClr val="3864B2"/>
                </a:solidFill>
              </a:rPr>
              <a:t>13 CFR 124.502(c)</a:t>
            </a:r>
            <a:endParaRPr sz="2650">
              <a:solidFill>
                <a:srgbClr val="3864B2"/>
              </a:solidFill>
            </a:endParaRPr>
          </a:p>
        </p:txBody>
      </p:sp>
      <p:sp>
        <p:nvSpPr>
          <p:cNvPr id="185" name="Google Shape;185;p28"/>
          <p:cNvSpPr txBox="1"/>
          <p:nvPr/>
        </p:nvSpPr>
        <p:spPr>
          <a:xfrm>
            <a:off x="968625" y="1200138"/>
            <a:ext cx="54474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b="1">
                <a:solidFill>
                  <a:schemeClr val="dk1"/>
                </a:solidFill>
              </a:rPr>
              <a:t>Contents of an 8(a) Offer Letter (con’t):</a:t>
            </a:r>
            <a:endParaRPr/>
          </a:p>
        </p:txBody>
      </p:sp>
      <p:sp>
        <p:nvSpPr>
          <p:cNvPr id="186" name="Google Shape;186;p28"/>
          <p:cNvSpPr txBox="1">
            <a:spLocks noGrp="1"/>
          </p:cNvSpPr>
          <p:nvPr>
            <p:ph type="body" idx="1"/>
          </p:nvPr>
        </p:nvSpPr>
        <p:spPr>
          <a:xfrm>
            <a:off x="845175" y="3751755"/>
            <a:ext cx="7886700" cy="1038000"/>
          </a:xfrm>
          <a:prstGeom prst="rect">
            <a:avLst/>
          </a:prstGeom>
          <a:noFill/>
          <a:ln>
            <a:noFill/>
          </a:ln>
        </p:spPr>
        <p:txBody>
          <a:bodyPr spcFirstLastPara="1" wrap="square" lIns="91425" tIns="45700" rIns="91425" bIns="45700" anchor="t" anchorCtr="0">
            <a:normAutofit/>
          </a:bodyPr>
          <a:lstStyle/>
          <a:p>
            <a:pPr marL="652462" lvl="1" indent="-273050" algn="l" rtl="0">
              <a:lnSpc>
                <a:spcPct val="90000"/>
              </a:lnSpc>
              <a:spcBef>
                <a:spcPts val="375"/>
              </a:spcBef>
              <a:spcAft>
                <a:spcPts val="0"/>
              </a:spcAft>
              <a:buSzPts val="1200"/>
              <a:buFont typeface="Noto Sans Symbols"/>
              <a:buChar char="⮚"/>
            </a:pPr>
            <a:r>
              <a:rPr lang="en-US" sz="1200">
                <a:solidFill>
                  <a:schemeClr val="dk1"/>
                </a:solidFill>
              </a:rPr>
              <a:t>Include a Statement of Work (SOW). </a:t>
            </a:r>
            <a:endParaRPr sz="1200">
              <a:solidFill>
                <a:schemeClr val="dk1"/>
              </a:solidFill>
            </a:endParaRPr>
          </a:p>
          <a:p>
            <a:pPr marL="652462" lvl="1" indent="-273050" algn="l" rtl="0">
              <a:lnSpc>
                <a:spcPct val="90000"/>
              </a:lnSpc>
              <a:spcBef>
                <a:spcPts val="375"/>
              </a:spcBef>
              <a:spcAft>
                <a:spcPts val="0"/>
              </a:spcAft>
              <a:buSzPts val="1200"/>
              <a:buFont typeface="Noto Sans Symbols"/>
              <a:buChar char="⮚"/>
            </a:pPr>
            <a:r>
              <a:rPr lang="en-US" sz="1200">
                <a:solidFill>
                  <a:schemeClr val="dk1"/>
                </a:solidFill>
              </a:rPr>
              <a:t>Include contact person’s name, telephone, E-mail address, physical address, and FAX Number. </a:t>
            </a:r>
            <a:endParaRPr sz="1200">
              <a:solidFill>
                <a:schemeClr val="dk1"/>
              </a:solidFill>
            </a:endParaRPr>
          </a:p>
          <a:p>
            <a:pPr marL="652462" lvl="1" indent="-273050" algn="l" rtl="0">
              <a:lnSpc>
                <a:spcPct val="90000"/>
              </a:lnSpc>
              <a:spcBef>
                <a:spcPts val="375"/>
              </a:spcBef>
              <a:spcAft>
                <a:spcPts val="0"/>
              </a:spcAft>
              <a:buSzPts val="1200"/>
              <a:buFont typeface="Noto Sans Symbols"/>
              <a:buChar char="⮚"/>
            </a:pPr>
            <a:r>
              <a:rPr lang="en-US" sz="1200">
                <a:solidFill>
                  <a:schemeClr val="dk1"/>
                </a:solidFill>
              </a:rPr>
              <a:t>Please address the 8(a) Offering Letter to the DDD/8(a) Business Development </a:t>
            </a:r>
            <a:endParaRPr sz="1200">
              <a:solidFill>
                <a:schemeClr val="dk1"/>
              </a:solidFill>
            </a:endParaRPr>
          </a:p>
        </p:txBody>
      </p:sp>
      <p:sp>
        <p:nvSpPr>
          <p:cNvPr id="187" name="Google Shape;187;p28"/>
          <p:cNvSpPr txBox="1">
            <a:spLocks noGrp="1"/>
          </p:cNvSpPr>
          <p:nvPr>
            <p:ph type="body" idx="1"/>
          </p:nvPr>
        </p:nvSpPr>
        <p:spPr>
          <a:xfrm>
            <a:off x="586200" y="1509600"/>
            <a:ext cx="7971600" cy="2124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750"/>
              </a:spcBef>
              <a:spcAft>
                <a:spcPts val="0"/>
              </a:spcAft>
              <a:buClr>
                <a:schemeClr val="dk1"/>
              </a:buClr>
              <a:buSzPts val="1500"/>
              <a:buFont typeface="Noto Sans Symbols"/>
              <a:buNone/>
            </a:pPr>
            <a:endParaRPr b="1">
              <a:solidFill>
                <a:schemeClr val="dk1"/>
              </a:solidFill>
            </a:endParaRPr>
          </a:p>
          <a:p>
            <a:pPr marL="366712" lvl="1" indent="0" algn="l" rtl="0">
              <a:lnSpc>
                <a:spcPct val="115000"/>
              </a:lnSpc>
              <a:spcBef>
                <a:spcPts val="375"/>
              </a:spcBef>
              <a:spcAft>
                <a:spcPts val="0"/>
              </a:spcAft>
              <a:buClr>
                <a:srgbClr val="002060"/>
              </a:buClr>
              <a:buSzPts val="1600"/>
              <a:buFont typeface="Noto Sans Symbols"/>
              <a:buNone/>
            </a:pPr>
            <a:r>
              <a:rPr lang="en-US">
                <a:solidFill>
                  <a:schemeClr val="dk1"/>
                </a:solidFill>
              </a:rPr>
              <a:t>13. Bonding requirements, if applicable; </a:t>
            </a:r>
            <a:endParaRPr>
              <a:solidFill>
                <a:schemeClr val="dk1"/>
              </a:solidFill>
            </a:endParaRPr>
          </a:p>
          <a:p>
            <a:pPr marL="366712" lvl="1" indent="0" algn="l" rtl="0">
              <a:lnSpc>
                <a:spcPct val="115000"/>
              </a:lnSpc>
              <a:spcBef>
                <a:spcPts val="375"/>
              </a:spcBef>
              <a:spcAft>
                <a:spcPts val="0"/>
              </a:spcAft>
              <a:buClr>
                <a:srgbClr val="002060"/>
              </a:buClr>
              <a:buSzPts val="1600"/>
              <a:buFont typeface="Noto Sans Symbols"/>
              <a:buNone/>
            </a:pPr>
            <a:r>
              <a:rPr lang="en-US">
                <a:solidFill>
                  <a:schemeClr val="dk1"/>
                </a:solidFill>
              </a:rPr>
              <a:t>14. Identification of all Participants which have expressed an interest in being considered for the acquisition; </a:t>
            </a:r>
            <a:endParaRPr>
              <a:solidFill>
                <a:schemeClr val="dk1"/>
              </a:solidFill>
            </a:endParaRPr>
          </a:p>
          <a:p>
            <a:pPr marL="366712" lvl="1" indent="0" algn="l" rtl="0">
              <a:lnSpc>
                <a:spcPct val="115000"/>
              </a:lnSpc>
              <a:spcBef>
                <a:spcPts val="375"/>
              </a:spcBef>
              <a:spcAft>
                <a:spcPts val="0"/>
              </a:spcAft>
              <a:buClr>
                <a:srgbClr val="002060"/>
              </a:buClr>
              <a:buSzPts val="1600"/>
              <a:buFont typeface="Noto Sans Symbols"/>
              <a:buNone/>
            </a:pPr>
            <a:r>
              <a:rPr lang="en-US">
                <a:solidFill>
                  <a:schemeClr val="dk1"/>
                </a:solidFill>
              </a:rPr>
              <a:t>15. Identification of all SBA field offices which have requested that the requirement be awarded through the 8(a) BD Program;</a:t>
            </a:r>
            <a:endParaRPr>
              <a:solidFill>
                <a:schemeClr val="dk1"/>
              </a:solidFill>
            </a:endParaRPr>
          </a:p>
          <a:p>
            <a:pPr marL="366712" lvl="1" indent="0" algn="l" rtl="0">
              <a:lnSpc>
                <a:spcPct val="115000"/>
              </a:lnSpc>
              <a:spcBef>
                <a:spcPts val="375"/>
              </a:spcBef>
              <a:spcAft>
                <a:spcPts val="0"/>
              </a:spcAft>
              <a:buClr>
                <a:srgbClr val="002060"/>
              </a:buClr>
              <a:buSzPts val="1600"/>
              <a:buFont typeface="Noto Sans Symbols"/>
              <a:buNone/>
            </a:pPr>
            <a:r>
              <a:rPr lang="en-US">
                <a:solidFill>
                  <a:schemeClr val="dk1"/>
                </a:solidFill>
              </a:rPr>
              <a:t>16. A request, if appropriate, that a requirement whose estimated contract value is under the applicable competitive threshold be awarded as an 8(a) competitive contract; and </a:t>
            </a:r>
            <a:endParaRPr>
              <a:solidFill>
                <a:schemeClr val="dk1"/>
              </a:solidFill>
            </a:endParaRPr>
          </a:p>
          <a:p>
            <a:pPr marL="366712" lvl="1" indent="0" algn="l" rtl="0">
              <a:lnSpc>
                <a:spcPct val="115000"/>
              </a:lnSpc>
              <a:spcBef>
                <a:spcPts val="375"/>
              </a:spcBef>
              <a:spcAft>
                <a:spcPts val="0"/>
              </a:spcAft>
              <a:buClr>
                <a:srgbClr val="002060"/>
              </a:buClr>
              <a:buSzPts val="1600"/>
              <a:buFont typeface="Noto Sans Symbols"/>
              <a:buNone/>
            </a:pPr>
            <a:r>
              <a:rPr lang="en-US">
                <a:solidFill>
                  <a:schemeClr val="dk1"/>
                </a:solidFill>
              </a:rPr>
              <a:t>17. Any other information that the procuring activity deems relevant or which SBA requests. </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628650" y="220530"/>
            <a:ext cx="7886700" cy="912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Offer Letter</a:t>
            </a:r>
            <a:br>
              <a:rPr lang="en-US" sz="3200">
                <a:solidFill>
                  <a:srgbClr val="3864B2"/>
                </a:solidFill>
              </a:rPr>
            </a:br>
            <a:r>
              <a:rPr lang="en-US" sz="3200">
                <a:solidFill>
                  <a:srgbClr val="3864B2"/>
                </a:solidFill>
              </a:rPr>
              <a:t>Do’s and Don’t Tips</a:t>
            </a:r>
            <a:endParaRPr sz="3200">
              <a:solidFill>
                <a:srgbClr val="3864B2"/>
              </a:solidFill>
            </a:endParaRPr>
          </a:p>
        </p:txBody>
      </p:sp>
      <p:sp>
        <p:nvSpPr>
          <p:cNvPr id="193" name="Google Shape;193;p29">
            <a:extLst>
              <a:ext uri="{C183D7F6-B498-43B3-948B-1728B52AA6E4}">
                <adec:decorative xmlns:adec="http://schemas.microsoft.com/office/drawing/2017/decorative" val="1"/>
              </a:ext>
            </a:extLst>
          </p:cNvPr>
          <p:cNvSpPr/>
          <p:nvPr/>
        </p:nvSpPr>
        <p:spPr>
          <a:xfrm>
            <a:off x="4675238" y="3792308"/>
            <a:ext cx="276000" cy="20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a:extLst>
              <a:ext uri="{C183D7F6-B498-43B3-948B-1728B52AA6E4}">
                <adec:decorative xmlns:adec="http://schemas.microsoft.com/office/drawing/2017/decorative" val="1"/>
              </a:ext>
            </a:extLst>
          </p:cNvPr>
          <p:cNvSpPr/>
          <p:nvPr/>
        </p:nvSpPr>
        <p:spPr>
          <a:xfrm>
            <a:off x="752935" y="3750518"/>
            <a:ext cx="276000" cy="20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txBox="1"/>
          <p:nvPr/>
        </p:nvSpPr>
        <p:spPr>
          <a:xfrm>
            <a:off x="1028894" y="3680488"/>
            <a:ext cx="32529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rPr>
              <a:t>Do send the offering letter to the district office where the contracting activity is located OR to the district office that services the 8(a) participant </a:t>
            </a:r>
            <a:endParaRPr sz="1200" b="1"/>
          </a:p>
        </p:txBody>
      </p:sp>
      <p:sp>
        <p:nvSpPr>
          <p:cNvPr id="196" name="Google Shape;196;p29"/>
          <p:cNvSpPr txBox="1"/>
          <p:nvPr/>
        </p:nvSpPr>
        <p:spPr>
          <a:xfrm>
            <a:off x="4951197" y="3750518"/>
            <a:ext cx="295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rPr>
              <a:t>Do not move forward without contacting the SBA</a:t>
            </a:r>
            <a:endParaRPr sz="1200" b="1"/>
          </a:p>
        </p:txBody>
      </p:sp>
      <p:grpSp>
        <p:nvGrpSpPr>
          <p:cNvPr id="197" name="Google Shape;197;p29">
            <a:extLst>
              <a:ext uri="{C183D7F6-B498-43B3-948B-1728B52AA6E4}">
                <adec:decorative xmlns:adec="http://schemas.microsoft.com/office/drawing/2017/decorative" val="1"/>
              </a:ext>
            </a:extLst>
          </p:cNvPr>
          <p:cNvGrpSpPr/>
          <p:nvPr/>
        </p:nvGrpSpPr>
        <p:grpSpPr>
          <a:xfrm>
            <a:off x="756262" y="1186013"/>
            <a:ext cx="7700926" cy="2511921"/>
            <a:chOff x="3327" y="0"/>
            <a:chExt cx="7700926" cy="3349228"/>
          </a:xfrm>
        </p:grpSpPr>
        <p:sp>
          <p:nvSpPr>
            <p:cNvPr id="198" name="Google Shape;198;p29"/>
            <p:cNvSpPr/>
            <p:nvPr/>
          </p:nvSpPr>
          <p:spPr>
            <a:xfrm>
              <a:off x="3327" y="793912"/>
              <a:ext cx="3756600" cy="441900"/>
            </a:xfrm>
            <a:prstGeom prst="rect">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199" name="Google Shape;199;p29"/>
            <p:cNvSpPr/>
            <p:nvPr/>
          </p:nvSpPr>
          <p:spPr>
            <a:xfrm>
              <a:off x="3327" y="0"/>
              <a:ext cx="3756600" cy="7938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0" name="Google Shape;200;p29"/>
            <p:cNvSpPr txBox="1"/>
            <p:nvPr/>
          </p:nvSpPr>
          <p:spPr>
            <a:xfrm>
              <a:off x="3327" y="0"/>
              <a:ext cx="3756600" cy="793800"/>
            </a:xfrm>
            <a:prstGeom prst="rect">
              <a:avLst/>
            </a:prstGeom>
            <a:noFill/>
            <a:ln>
              <a:noFill/>
            </a:ln>
          </p:spPr>
          <p:txBody>
            <a:bodyPr spcFirstLastPara="1" wrap="square" lIns="91425" tIns="60950" rIns="91425" bIns="60950"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3000" b="1" i="0" u="none" strike="noStrike" cap="none">
                  <a:solidFill>
                    <a:schemeClr val="dk1"/>
                  </a:solidFill>
                </a:rPr>
                <a:t>Do’s</a:t>
              </a:r>
              <a:endParaRPr sz="3000" b="1"/>
            </a:p>
          </p:txBody>
        </p:sp>
        <p:sp>
          <p:nvSpPr>
            <p:cNvPr id="201" name="Google Shape;201;p29"/>
            <p:cNvSpPr/>
            <p:nvPr/>
          </p:nvSpPr>
          <p:spPr>
            <a:xfrm>
              <a:off x="3327" y="1603156"/>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2" name="Google Shape;202;p29"/>
            <p:cNvSpPr/>
            <p:nvPr/>
          </p:nvSpPr>
          <p:spPr>
            <a:xfrm>
              <a:off x="266282" y="1419505"/>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3" name="Google Shape;203;p29"/>
            <p:cNvSpPr txBox="1"/>
            <p:nvPr/>
          </p:nvSpPr>
          <p:spPr>
            <a:xfrm>
              <a:off x="266282" y="1419505"/>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make sure the NAICS code matches the work</a:t>
              </a:r>
              <a:endParaRPr sz="1200" b="1" i="0" u="none" strike="noStrike" cap="none">
                <a:solidFill>
                  <a:schemeClr val="dk1"/>
                </a:solidFill>
              </a:endParaRPr>
            </a:p>
          </p:txBody>
        </p:sp>
        <p:sp>
          <p:nvSpPr>
            <p:cNvPr id="204" name="Google Shape;204;p29"/>
            <p:cNvSpPr/>
            <p:nvPr/>
          </p:nvSpPr>
          <p:spPr>
            <a:xfrm>
              <a:off x="3327" y="2246418"/>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5" name="Google Shape;205;p29"/>
            <p:cNvSpPr/>
            <p:nvPr/>
          </p:nvSpPr>
          <p:spPr>
            <a:xfrm>
              <a:off x="266282" y="2062766"/>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6" name="Google Shape;206;p29"/>
            <p:cNvSpPr txBox="1"/>
            <p:nvPr/>
          </p:nvSpPr>
          <p:spPr>
            <a:xfrm>
              <a:off x="266282" y="2062766"/>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your homework / Due diligence</a:t>
              </a:r>
              <a:endParaRPr sz="1200" b="1" i="0" u="none" strike="noStrike" cap="none">
                <a:solidFill>
                  <a:schemeClr val="dk1"/>
                </a:solidFill>
              </a:endParaRPr>
            </a:p>
          </p:txBody>
        </p:sp>
        <p:sp>
          <p:nvSpPr>
            <p:cNvPr id="207" name="Google Shape;207;p29"/>
            <p:cNvSpPr/>
            <p:nvPr/>
          </p:nvSpPr>
          <p:spPr>
            <a:xfrm>
              <a:off x="3327" y="2889680"/>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8" name="Google Shape;208;p29"/>
            <p:cNvSpPr/>
            <p:nvPr/>
          </p:nvSpPr>
          <p:spPr>
            <a:xfrm>
              <a:off x="266282" y="2706028"/>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09" name="Google Shape;209;p29"/>
            <p:cNvSpPr txBox="1"/>
            <p:nvPr/>
          </p:nvSpPr>
          <p:spPr>
            <a:xfrm>
              <a:off x="266282" y="2706028"/>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give yourself time</a:t>
              </a:r>
              <a:endParaRPr sz="1200" b="1" i="0" u="none" strike="noStrike" cap="none">
                <a:solidFill>
                  <a:schemeClr val="dk1"/>
                </a:solidFill>
              </a:endParaRPr>
            </a:p>
          </p:txBody>
        </p:sp>
        <p:sp>
          <p:nvSpPr>
            <p:cNvPr id="210" name="Google Shape;210;p29"/>
            <p:cNvSpPr/>
            <p:nvPr/>
          </p:nvSpPr>
          <p:spPr>
            <a:xfrm>
              <a:off x="3947653" y="793912"/>
              <a:ext cx="3756600" cy="441900"/>
            </a:xfrm>
            <a:prstGeom prst="rect">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1" name="Google Shape;211;p29"/>
            <p:cNvSpPr/>
            <p:nvPr/>
          </p:nvSpPr>
          <p:spPr>
            <a:xfrm>
              <a:off x="3947653" y="0"/>
              <a:ext cx="3756600" cy="7938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2" name="Google Shape;212;p29"/>
            <p:cNvSpPr txBox="1"/>
            <p:nvPr/>
          </p:nvSpPr>
          <p:spPr>
            <a:xfrm>
              <a:off x="3947653" y="0"/>
              <a:ext cx="3756600" cy="793800"/>
            </a:xfrm>
            <a:prstGeom prst="rect">
              <a:avLst/>
            </a:prstGeom>
            <a:noFill/>
            <a:ln>
              <a:noFill/>
            </a:ln>
          </p:spPr>
          <p:txBody>
            <a:bodyPr spcFirstLastPara="1" wrap="square" lIns="91425" tIns="60950" rIns="91425" bIns="60950" anchor="ctr" anchorCtr="0">
              <a:noAutofit/>
            </a:bodyPr>
            <a:lstStyle/>
            <a:p>
              <a:pPr marL="0" marR="0" lvl="0" indent="0" algn="l" rtl="0">
                <a:lnSpc>
                  <a:spcPct val="90000"/>
                </a:lnSpc>
                <a:spcBef>
                  <a:spcPts val="0"/>
                </a:spcBef>
                <a:spcAft>
                  <a:spcPts val="0"/>
                </a:spcAft>
                <a:buClr>
                  <a:schemeClr val="dk1"/>
                </a:buClr>
                <a:buSzPts val="4800"/>
                <a:buFont typeface="Calibri"/>
                <a:buNone/>
              </a:pPr>
              <a:r>
                <a:rPr lang="en-US" sz="3000" b="1" i="0" u="none" strike="noStrike" cap="none">
                  <a:solidFill>
                    <a:schemeClr val="dk1"/>
                  </a:solidFill>
                </a:rPr>
                <a:t>Do</a:t>
              </a:r>
              <a:r>
                <a:rPr lang="en-US" sz="3000" b="1">
                  <a:solidFill>
                    <a:schemeClr val="dk1"/>
                  </a:solidFill>
                </a:rPr>
                <a:t>n’ts</a:t>
              </a:r>
              <a:endParaRPr sz="3000" b="1"/>
            </a:p>
          </p:txBody>
        </p:sp>
        <p:sp>
          <p:nvSpPr>
            <p:cNvPr id="213" name="Google Shape;213;p29"/>
            <p:cNvSpPr/>
            <p:nvPr/>
          </p:nvSpPr>
          <p:spPr>
            <a:xfrm>
              <a:off x="3947653" y="1603156"/>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4" name="Google Shape;214;p29"/>
            <p:cNvSpPr/>
            <p:nvPr/>
          </p:nvSpPr>
          <p:spPr>
            <a:xfrm>
              <a:off x="4210608" y="1419505"/>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5" name="Google Shape;215;p29"/>
            <p:cNvSpPr txBox="1"/>
            <p:nvPr/>
          </p:nvSpPr>
          <p:spPr>
            <a:xfrm>
              <a:off x="4210608" y="1419505"/>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not include the firm on your email</a:t>
              </a:r>
              <a:endParaRPr sz="1200" b="1" i="0" u="none" strike="noStrike" cap="none">
                <a:solidFill>
                  <a:schemeClr val="dk1"/>
                </a:solidFill>
              </a:endParaRPr>
            </a:p>
          </p:txBody>
        </p:sp>
        <p:sp>
          <p:nvSpPr>
            <p:cNvPr id="216" name="Google Shape;216;p29"/>
            <p:cNvSpPr/>
            <p:nvPr/>
          </p:nvSpPr>
          <p:spPr>
            <a:xfrm>
              <a:off x="3947653" y="2246418"/>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7" name="Google Shape;217;p29"/>
            <p:cNvSpPr/>
            <p:nvPr/>
          </p:nvSpPr>
          <p:spPr>
            <a:xfrm>
              <a:off x="4210608" y="2062766"/>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18" name="Google Shape;218;p29"/>
            <p:cNvSpPr txBox="1"/>
            <p:nvPr/>
          </p:nvSpPr>
          <p:spPr>
            <a:xfrm>
              <a:off x="4210608" y="2062766"/>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not request or negotiate pricing with firm prior to receiving an acceptance letter</a:t>
              </a:r>
              <a:endParaRPr sz="1200" b="1" i="0" u="none" strike="noStrike" cap="none">
                <a:solidFill>
                  <a:schemeClr val="dk1"/>
                </a:solidFill>
              </a:endParaRPr>
            </a:p>
          </p:txBody>
        </p:sp>
        <p:sp>
          <p:nvSpPr>
            <p:cNvPr id="219" name="Google Shape;219;p29"/>
            <p:cNvSpPr/>
            <p:nvPr/>
          </p:nvSpPr>
          <p:spPr>
            <a:xfrm>
              <a:off x="3947653" y="2889680"/>
              <a:ext cx="276000" cy="27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20" name="Google Shape;220;p29"/>
            <p:cNvSpPr/>
            <p:nvPr/>
          </p:nvSpPr>
          <p:spPr>
            <a:xfrm>
              <a:off x="4210608" y="2706028"/>
              <a:ext cx="3493500" cy="6432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p>
          </p:txBody>
        </p:sp>
        <p:sp>
          <p:nvSpPr>
            <p:cNvPr id="221" name="Google Shape;221;p29"/>
            <p:cNvSpPr txBox="1"/>
            <p:nvPr/>
          </p:nvSpPr>
          <p:spPr>
            <a:xfrm>
              <a:off x="4210608" y="2706028"/>
              <a:ext cx="3493500" cy="643200"/>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200" b="1" i="0" u="none" strike="noStrike" cap="none">
                  <a:solidFill>
                    <a:schemeClr val="dk1"/>
                  </a:solidFill>
                </a:rPr>
                <a:t>Do not “compete” a requirement with a few selected firms</a:t>
              </a:r>
              <a:endParaRPr sz="1200" b="1" i="0" u="none" strike="noStrike" cap="none">
                <a:solidFill>
                  <a:schemeClr val="dk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628650" y="157656"/>
            <a:ext cx="7886700" cy="85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How to Submit an 8(a) Offer Letter (cont.)</a:t>
            </a:r>
            <a:endParaRPr sz="3200">
              <a:solidFill>
                <a:srgbClr val="3864B2"/>
              </a:solidFill>
            </a:endParaRPr>
          </a:p>
        </p:txBody>
      </p:sp>
      <p:sp>
        <p:nvSpPr>
          <p:cNvPr id="228" name="Google Shape;228;p30"/>
          <p:cNvSpPr txBox="1">
            <a:spLocks noGrp="1"/>
          </p:cNvSpPr>
          <p:nvPr>
            <p:ph type="body" idx="1"/>
          </p:nvPr>
        </p:nvSpPr>
        <p:spPr>
          <a:xfrm>
            <a:off x="571500" y="699439"/>
            <a:ext cx="7886700" cy="315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Noto Sans Symbols"/>
              <a:buNone/>
            </a:pPr>
            <a:r>
              <a:rPr lang="en-US" b="1"/>
              <a:t>SBA’s Role and Responsibilities:</a:t>
            </a:r>
            <a:endParaRPr b="1"/>
          </a:p>
        </p:txBody>
      </p:sp>
      <p:grpSp>
        <p:nvGrpSpPr>
          <p:cNvPr id="229" name="Google Shape;229;p30">
            <a:extLst>
              <a:ext uri="{C183D7F6-B498-43B3-948B-1728B52AA6E4}">
                <adec:decorative xmlns:adec="http://schemas.microsoft.com/office/drawing/2017/decorative" val="1"/>
              </a:ext>
            </a:extLst>
          </p:cNvPr>
          <p:cNvGrpSpPr/>
          <p:nvPr/>
        </p:nvGrpSpPr>
        <p:grpSpPr>
          <a:xfrm>
            <a:off x="-3709911" y="591625"/>
            <a:ext cx="12027326" cy="4298850"/>
            <a:chOff x="-4812411" y="-737561"/>
            <a:chExt cx="12027326" cy="5731800"/>
          </a:xfrm>
        </p:grpSpPr>
        <p:sp>
          <p:nvSpPr>
            <p:cNvPr id="230" name="Google Shape;230;p30"/>
            <p:cNvSpPr/>
            <p:nvPr/>
          </p:nvSpPr>
          <p:spPr>
            <a:xfrm>
              <a:off x="-4812411" y="-737561"/>
              <a:ext cx="5731800" cy="5731800"/>
            </a:xfrm>
            <a:prstGeom prst="blockArc">
              <a:avLst>
                <a:gd name="adj1" fmla="val 18900000"/>
                <a:gd name="adj2" fmla="val 2700000"/>
                <a:gd name="adj3" fmla="val 377"/>
              </a:avLst>
            </a:prstGeom>
            <a:noFill/>
            <a:ln w="12700" cap="flat" cmpd="sng">
              <a:solidFill>
                <a:srgbClr val="609C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0"/>
            <p:cNvSpPr/>
            <p:nvPr/>
          </p:nvSpPr>
          <p:spPr>
            <a:xfrm>
              <a:off x="402349" y="265961"/>
              <a:ext cx="6812400" cy="532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txBox="1"/>
            <p:nvPr/>
          </p:nvSpPr>
          <p:spPr>
            <a:xfrm>
              <a:off x="402349" y="265961"/>
              <a:ext cx="6812400" cy="532200"/>
            </a:xfrm>
            <a:prstGeom prst="rect">
              <a:avLst/>
            </a:prstGeom>
            <a:noFill/>
            <a:ln>
              <a:noFill/>
            </a:ln>
          </p:spPr>
          <p:txBody>
            <a:bodyPr spcFirstLastPara="1" wrap="square" lIns="42247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200" b="1">
                  <a:solidFill>
                    <a:schemeClr val="dk1"/>
                  </a:solidFill>
                </a:rPr>
                <a:t>Confirm firm is current &amp; in compliance w/ 8(a) program</a:t>
              </a:r>
              <a:endParaRPr sz="1200" b="1">
                <a:solidFill>
                  <a:schemeClr val="dk1"/>
                </a:solidFill>
              </a:endParaRPr>
            </a:p>
          </p:txBody>
        </p:sp>
        <p:sp>
          <p:nvSpPr>
            <p:cNvPr id="233" name="Google Shape;233;p30"/>
            <p:cNvSpPr/>
            <p:nvPr/>
          </p:nvSpPr>
          <p:spPr>
            <a:xfrm>
              <a:off x="69684" y="199428"/>
              <a:ext cx="665400" cy="6654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0"/>
            <p:cNvSpPr/>
            <p:nvPr/>
          </p:nvSpPr>
          <p:spPr>
            <a:xfrm>
              <a:off x="783754" y="1064102"/>
              <a:ext cx="6431100" cy="532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txBox="1"/>
            <p:nvPr/>
          </p:nvSpPr>
          <p:spPr>
            <a:xfrm>
              <a:off x="783754" y="1064102"/>
              <a:ext cx="6431100" cy="532200"/>
            </a:xfrm>
            <a:prstGeom prst="rect">
              <a:avLst/>
            </a:prstGeom>
            <a:noFill/>
            <a:ln>
              <a:noFill/>
            </a:ln>
          </p:spPr>
          <p:txBody>
            <a:bodyPr spcFirstLastPara="1" wrap="square" lIns="42247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200" b="1">
                  <a:solidFill>
                    <a:schemeClr val="dk1"/>
                  </a:solidFill>
                </a:rPr>
                <a:t>Confirm firm is small under the requested NAICS code</a:t>
              </a:r>
              <a:endParaRPr sz="1200" b="1">
                <a:solidFill>
                  <a:schemeClr val="dk1"/>
                </a:solidFill>
              </a:endParaRPr>
            </a:p>
          </p:txBody>
        </p:sp>
        <p:sp>
          <p:nvSpPr>
            <p:cNvPr id="236" name="Google Shape;236;p30"/>
            <p:cNvSpPr/>
            <p:nvPr/>
          </p:nvSpPr>
          <p:spPr>
            <a:xfrm>
              <a:off x="451089" y="997569"/>
              <a:ext cx="665400" cy="6654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0"/>
            <p:cNvSpPr/>
            <p:nvPr/>
          </p:nvSpPr>
          <p:spPr>
            <a:xfrm>
              <a:off x="900815" y="1862243"/>
              <a:ext cx="6314100" cy="532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0"/>
            <p:cNvSpPr txBox="1"/>
            <p:nvPr/>
          </p:nvSpPr>
          <p:spPr>
            <a:xfrm>
              <a:off x="900815" y="1862243"/>
              <a:ext cx="6314100" cy="532200"/>
            </a:xfrm>
            <a:prstGeom prst="rect">
              <a:avLst/>
            </a:prstGeom>
            <a:noFill/>
            <a:ln>
              <a:noFill/>
            </a:ln>
          </p:spPr>
          <p:txBody>
            <a:bodyPr spcFirstLastPara="1" wrap="square" lIns="42247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200" b="1">
                  <a:solidFill>
                    <a:schemeClr val="dk1"/>
                  </a:solidFill>
                </a:rPr>
                <a:t>Confirm sole source restrictions (transitional stage of the 8(a) program) </a:t>
              </a:r>
              <a:endParaRPr sz="1200" b="1">
                <a:solidFill>
                  <a:schemeClr val="dk1"/>
                </a:solidFill>
              </a:endParaRPr>
            </a:p>
          </p:txBody>
        </p:sp>
        <p:sp>
          <p:nvSpPr>
            <p:cNvPr id="239" name="Google Shape;239;p30"/>
            <p:cNvSpPr/>
            <p:nvPr/>
          </p:nvSpPr>
          <p:spPr>
            <a:xfrm>
              <a:off x="568150" y="1795710"/>
              <a:ext cx="665400" cy="6654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783754" y="2660384"/>
              <a:ext cx="6431100" cy="532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0"/>
            <p:cNvSpPr txBox="1"/>
            <p:nvPr/>
          </p:nvSpPr>
          <p:spPr>
            <a:xfrm>
              <a:off x="783754" y="2660384"/>
              <a:ext cx="6431100" cy="532200"/>
            </a:xfrm>
            <a:prstGeom prst="rect">
              <a:avLst/>
            </a:prstGeom>
            <a:noFill/>
            <a:ln>
              <a:noFill/>
            </a:ln>
          </p:spPr>
          <p:txBody>
            <a:bodyPr spcFirstLastPara="1" wrap="square" lIns="42247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200" b="1">
                  <a:solidFill>
                    <a:schemeClr val="dk1"/>
                  </a:solidFill>
                </a:rPr>
                <a:t>No sole source contract awards after firm graduates</a:t>
              </a:r>
              <a:endParaRPr sz="1200" b="1">
                <a:solidFill>
                  <a:schemeClr val="dk1"/>
                </a:solidFill>
              </a:endParaRPr>
            </a:p>
          </p:txBody>
        </p:sp>
        <p:sp>
          <p:nvSpPr>
            <p:cNvPr id="242" name="Google Shape;242;p30"/>
            <p:cNvSpPr/>
            <p:nvPr/>
          </p:nvSpPr>
          <p:spPr>
            <a:xfrm>
              <a:off x="451089" y="2593851"/>
              <a:ext cx="665400" cy="6654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402349" y="3458525"/>
              <a:ext cx="6812400" cy="532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txBox="1"/>
            <p:nvPr/>
          </p:nvSpPr>
          <p:spPr>
            <a:xfrm>
              <a:off x="402349" y="3458525"/>
              <a:ext cx="6812400" cy="532200"/>
            </a:xfrm>
            <a:prstGeom prst="rect">
              <a:avLst/>
            </a:prstGeom>
            <a:noFill/>
            <a:ln>
              <a:noFill/>
            </a:ln>
          </p:spPr>
          <p:txBody>
            <a:bodyPr spcFirstLastPara="1" wrap="square" lIns="422475" tIns="40625" rIns="40625" bIns="406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200" b="1">
                  <a:solidFill>
                    <a:schemeClr val="dk1"/>
                  </a:solidFill>
                </a:rPr>
                <a:t>5 working day acceptance sole source and competitive requirements*, 2 working days for below Simplified Acquisition Threshold (SAT)</a:t>
              </a:r>
              <a:endParaRPr sz="1200" b="1">
                <a:solidFill>
                  <a:schemeClr val="dk1"/>
                </a:solidFill>
              </a:endParaRPr>
            </a:p>
          </p:txBody>
        </p:sp>
        <p:sp>
          <p:nvSpPr>
            <p:cNvPr id="245" name="Google Shape;245;p30"/>
            <p:cNvSpPr/>
            <p:nvPr/>
          </p:nvSpPr>
          <p:spPr>
            <a:xfrm>
              <a:off x="69684" y="3391992"/>
              <a:ext cx="665400" cy="6654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0"/>
          <p:cNvSpPr txBox="1"/>
          <p:nvPr/>
        </p:nvSpPr>
        <p:spPr>
          <a:xfrm>
            <a:off x="1185300" y="4126310"/>
            <a:ext cx="72729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solidFill>
                  <a:schemeClr val="dk1"/>
                </a:solidFill>
              </a:rPr>
              <a:t>* Not including Joint Ventures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628650" y="276456"/>
            <a:ext cx="7886700" cy="801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Entity-Owned Exemption to Competition</a:t>
            </a:r>
            <a:br>
              <a:rPr lang="en-US" sz="3200">
                <a:solidFill>
                  <a:srgbClr val="3864B2"/>
                </a:solidFill>
              </a:rPr>
            </a:br>
            <a:r>
              <a:rPr lang="en-US" sz="2400">
                <a:solidFill>
                  <a:srgbClr val="3864B2"/>
                </a:solidFill>
              </a:rPr>
              <a:t>13 CFR 124.506(b)</a:t>
            </a:r>
            <a:endParaRPr sz="2400">
              <a:solidFill>
                <a:srgbClr val="3864B2"/>
              </a:solidFill>
            </a:endParaRPr>
          </a:p>
        </p:txBody>
      </p:sp>
      <p:sp>
        <p:nvSpPr>
          <p:cNvPr id="252" name="Google Shape;252;p31"/>
          <p:cNvSpPr/>
          <p:nvPr/>
        </p:nvSpPr>
        <p:spPr>
          <a:xfrm>
            <a:off x="461085" y="1200150"/>
            <a:ext cx="7886700" cy="715800"/>
          </a:xfrm>
          <a:prstGeom prst="roundRect">
            <a:avLst>
              <a:gd name="adj" fmla="val 16667"/>
            </a:avLst>
          </a:prstGeom>
          <a:solidFill>
            <a:srgbClr val="CC0000"/>
          </a:solidFill>
          <a:ln w="12700" cap="flat" cmpd="sng">
            <a:solidFill>
              <a:srgbClr val="CC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1800" b="1">
                <a:solidFill>
                  <a:schemeClr val="lt1"/>
                </a:solidFill>
                <a:highlight>
                  <a:srgbClr val="CC0000"/>
                </a:highlight>
              </a:rPr>
              <a:t>Alaska Native Corporations (ANC), Native Hawaiian Organizations (NHO), Indian Tribes:</a:t>
            </a:r>
            <a:endParaRPr sz="1800">
              <a:solidFill>
                <a:srgbClr val="CC0000"/>
              </a:solidFill>
            </a:endParaRPr>
          </a:p>
        </p:txBody>
      </p:sp>
      <p:sp>
        <p:nvSpPr>
          <p:cNvPr id="253" name="Google Shape;253;p31"/>
          <p:cNvSpPr txBox="1"/>
          <p:nvPr/>
        </p:nvSpPr>
        <p:spPr>
          <a:xfrm>
            <a:off x="514285" y="2038339"/>
            <a:ext cx="7886700" cy="2384700"/>
          </a:xfrm>
          <a:prstGeom prst="rect">
            <a:avLst/>
          </a:prstGeom>
          <a:noFill/>
          <a:ln>
            <a:noFill/>
          </a:ln>
        </p:spPr>
        <p:txBody>
          <a:bodyPr spcFirstLastPara="1" wrap="square" lIns="250400" tIns="30475" rIns="170675" bIns="30475" anchor="t" anchorCtr="0">
            <a:noAutofit/>
          </a:bodyPr>
          <a:lstStyle/>
          <a:p>
            <a:pPr marL="457200" marR="0" lvl="0" indent="-323850" algn="l" rtl="0">
              <a:lnSpc>
                <a:spcPct val="90000"/>
              </a:lnSpc>
              <a:spcBef>
                <a:spcPts val="0"/>
              </a:spcBef>
              <a:spcAft>
                <a:spcPts val="0"/>
              </a:spcAft>
              <a:buClr>
                <a:schemeClr val="dk2"/>
              </a:buClr>
              <a:buSzPts val="1500"/>
              <a:buChar char="●"/>
            </a:pPr>
            <a:r>
              <a:rPr lang="en-US" sz="1500" i="0" u="none" strike="noStrike" cap="none">
                <a:solidFill>
                  <a:schemeClr val="dk2"/>
                </a:solidFill>
              </a:rPr>
              <a:t>Entity-owned firms can be awarded  a sole source 8(a) contract that exceeds the threshold if SBA has not accepted the requirement as a competitive procurement.</a:t>
            </a:r>
            <a:endParaRPr sz="1500"/>
          </a:p>
          <a:p>
            <a:pPr marL="457200" marR="0" lvl="0" indent="-323850" algn="l" rtl="0">
              <a:lnSpc>
                <a:spcPct val="90000"/>
              </a:lnSpc>
              <a:spcBef>
                <a:spcPts val="0"/>
              </a:spcBef>
              <a:spcAft>
                <a:spcPts val="0"/>
              </a:spcAft>
              <a:buClr>
                <a:schemeClr val="dk2"/>
              </a:buClr>
              <a:buSzPts val="1500"/>
              <a:buChar char="●"/>
            </a:pPr>
            <a:r>
              <a:rPr lang="en-US" sz="1500" i="0" u="none" strike="noStrike" cap="none">
                <a:solidFill>
                  <a:schemeClr val="dk2"/>
                </a:solidFill>
              </a:rPr>
              <a:t>A procurement may not be removed from competition to award it to an entity-owned concern on a sole source basis.</a:t>
            </a:r>
            <a:endParaRPr sz="1500"/>
          </a:p>
          <a:p>
            <a:pPr marL="457200" marR="0" lvl="0" indent="-323850" algn="l" rtl="0">
              <a:lnSpc>
                <a:spcPct val="90000"/>
              </a:lnSpc>
              <a:spcBef>
                <a:spcPts val="0"/>
              </a:spcBef>
              <a:spcAft>
                <a:spcPts val="0"/>
              </a:spcAft>
              <a:buClr>
                <a:schemeClr val="dk2"/>
              </a:buClr>
              <a:buSzPts val="1500"/>
              <a:buChar char="●"/>
            </a:pPr>
            <a:r>
              <a:rPr lang="en-US" sz="1500" i="0" u="none" strike="noStrike" cap="none">
                <a:solidFill>
                  <a:schemeClr val="dk2"/>
                </a:solidFill>
              </a:rPr>
              <a:t>An entity-owned joint venture may be awarded sole source 8(a) contracts above the competitive threshold amount, provided that it meets the requirements of 13 CFR 124.513.</a:t>
            </a:r>
            <a:endParaRPr sz="1500"/>
          </a:p>
          <a:p>
            <a:pPr marL="457200" marR="0" lvl="0" indent="-323850" algn="l" rtl="0">
              <a:lnSpc>
                <a:spcPct val="90000"/>
              </a:lnSpc>
              <a:spcBef>
                <a:spcPts val="0"/>
              </a:spcBef>
              <a:spcAft>
                <a:spcPts val="0"/>
              </a:spcAft>
              <a:buClr>
                <a:schemeClr val="dk2"/>
              </a:buClr>
              <a:buSzPts val="1500"/>
              <a:buChar char="●"/>
            </a:pPr>
            <a:r>
              <a:rPr lang="en-US" sz="1500" i="0" u="none" strike="noStrike" cap="none">
                <a:solidFill>
                  <a:schemeClr val="dk2"/>
                </a:solidFill>
              </a:rPr>
              <a:t>An approved J&amp;A is necessary to award an 8(a) sole source contract for an amount exceeding $22,000,000 (Non-DOD agencies) or $100,000,000 (DOD Agencies).</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2">
            <a:extLst>
              <a:ext uri="{C183D7F6-B498-43B3-948B-1728B52AA6E4}">
                <adec:decorative xmlns:adec="http://schemas.microsoft.com/office/drawing/2017/decorative" val="1"/>
              </a:ext>
            </a:extLst>
          </p:cNvPr>
          <p:cNvSpPr/>
          <p:nvPr/>
        </p:nvSpPr>
        <p:spPr>
          <a:xfrm>
            <a:off x="6102849" y="831601"/>
            <a:ext cx="2788800" cy="37164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2">
            <a:extLst>
              <a:ext uri="{C183D7F6-B498-43B3-948B-1728B52AA6E4}">
                <adec:decorative xmlns:adec="http://schemas.microsoft.com/office/drawing/2017/decorative" val="1"/>
              </a:ext>
            </a:extLst>
          </p:cNvPr>
          <p:cNvSpPr/>
          <p:nvPr/>
        </p:nvSpPr>
        <p:spPr>
          <a:xfrm>
            <a:off x="3063703" y="831601"/>
            <a:ext cx="2950500" cy="38142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2">
            <a:extLst>
              <a:ext uri="{C183D7F6-B498-43B3-948B-1728B52AA6E4}">
                <adec:decorative xmlns:adec="http://schemas.microsoft.com/office/drawing/2017/decorative" val="1"/>
              </a:ext>
            </a:extLst>
          </p:cNvPr>
          <p:cNvSpPr/>
          <p:nvPr/>
        </p:nvSpPr>
        <p:spPr>
          <a:xfrm>
            <a:off x="282803" y="831601"/>
            <a:ext cx="2677200" cy="37164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32"/>
          <p:cNvSpPr txBox="1">
            <a:spLocks noGrp="1"/>
          </p:cNvSpPr>
          <p:nvPr>
            <p:ph type="title"/>
          </p:nvPr>
        </p:nvSpPr>
        <p:spPr>
          <a:xfrm>
            <a:off x="628650" y="106772"/>
            <a:ext cx="7886700" cy="668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Contracting Vehicles</a:t>
            </a:r>
            <a:endParaRPr sz="3200">
              <a:solidFill>
                <a:srgbClr val="3864B2"/>
              </a:solidFill>
            </a:endParaRPr>
          </a:p>
        </p:txBody>
      </p:sp>
      <p:sp>
        <p:nvSpPr>
          <p:cNvPr id="263" name="Google Shape;263;p32">
            <a:extLst>
              <a:ext uri="{C183D7F6-B498-43B3-948B-1728B52AA6E4}">
                <adec:decorative xmlns:adec="http://schemas.microsoft.com/office/drawing/2017/decorative" val="1"/>
              </a:ext>
            </a:extLst>
          </p:cNvPr>
          <p:cNvSpPr txBox="1"/>
          <p:nvPr/>
        </p:nvSpPr>
        <p:spPr>
          <a:xfrm>
            <a:off x="699149" y="1118255"/>
            <a:ext cx="243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32"/>
          <p:cNvSpPr txBox="1"/>
          <p:nvPr/>
        </p:nvSpPr>
        <p:spPr>
          <a:xfrm>
            <a:off x="405340" y="1041850"/>
            <a:ext cx="2432100" cy="203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rPr>
              <a:t>BOA</a:t>
            </a:r>
            <a:endParaRPr/>
          </a:p>
          <a:p>
            <a:pPr marL="0" marR="0" lvl="0" indent="0" algn="ctr" rtl="0">
              <a:spcBef>
                <a:spcPts val="0"/>
              </a:spcBef>
              <a:spcAft>
                <a:spcPts val="0"/>
              </a:spcAft>
              <a:buNone/>
            </a:pPr>
            <a:endParaRPr>
              <a:solidFill>
                <a:schemeClr val="dk1"/>
              </a:solidFill>
            </a:endParaRPr>
          </a:p>
          <a:p>
            <a:pPr marL="285750" marR="0" lvl="0" indent="-260350" algn="l" rtl="0">
              <a:spcBef>
                <a:spcPts val="0"/>
              </a:spcBef>
              <a:spcAft>
                <a:spcPts val="0"/>
              </a:spcAft>
              <a:buClr>
                <a:schemeClr val="dk1"/>
              </a:buClr>
              <a:buSzPts val="1400"/>
              <a:buChar char="•"/>
            </a:pPr>
            <a:r>
              <a:rPr lang="en-US">
                <a:solidFill>
                  <a:schemeClr val="dk1"/>
                </a:solidFill>
              </a:rPr>
              <a:t>Not a contract, just an agreement</a:t>
            </a:r>
            <a:endParaRPr/>
          </a:p>
          <a:p>
            <a:pPr marL="285750" marR="0" lvl="0" indent="-260350" algn="l" rtl="0">
              <a:spcBef>
                <a:spcPts val="0"/>
              </a:spcBef>
              <a:spcAft>
                <a:spcPts val="0"/>
              </a:spcAft>
              <a:buClr>
                <a:schemeClr val="dk1"/>
              </a:buClr>
              <a:buSzPts val="1400"/>
              <a:buChar char="•"/>
            </a:pPr>
            <a:r>
              <a:rPr lang="en-US">
                <a:solidFill>
                  <a:schemeClr val="dk1"/>
                </a:solidFill>
              </a:rPr>
              <a:t>Each call MUST be offered and accepted</a:t>
            </a:r>
            <a:endParaRPr/>
          </a:p>
          <a:p>
            <a:pPr marL="285750" marR="0" lvl="0" indent="-260350" algn="l" rtl="0">
              <a:spcBef>
                <a:spcPts val="0"/>
              </a:spcBef>
              <a:spcAft>
                <a:spcPts val="0"/>
              </a:spcAft>
              <a:buClr>
                <a:schemeClr val="dk1"/>
              </a:buClr>
              <a:buSzPts val="1400"/>
              <a:buChar char="•"/>
            </a:pPr>
            <a:r>
              <a:rPr lang="en-US">
                <a:solidFill>
                  <a:schemeClr val="dk1"/>
                </a:solidFill>
              </a:rPr>
              <a:t>Once an 8(a) firm graduates – no longer eligible for any calls</a:t>
            </a:r>
            <a:endParaRPr/>
          </a:p>
        </p:txBody>
      </p:sp>
      <p:sp>
        <p:nvSpPr>
          <p:cNvPr id="265" name="Google Shape;265;p32"/>
          <p:cNvSpPr txBox="1"/>
          <p:nvPr/>
        </p:nvSpPr>
        <p:spPr>
          <a:xfrm>
            <a:off x="3164452" y="819421"/>
            <a:ext cx="2758500" cy="3755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rPr>
              <a:t>8(a) MAC</a:t>
            </a:r>
            <a:endParaRPr/>
          </a:p>
          <a:p>
            <a:pPr marL="0" marR="0" lvl="0" indent="0" algn="ctr" rtl="0">
              <a:spcBef>
                <a:spcPts val="0"/>
              </a:spcBef>
              <a:spcAft>
                <a:spcPts val="0"/>
              </a:spcAft>
              <a:buNone/>
            </a:pPr>
            <a:endParaRPr>
              <a:solidFill>
                <a:schemeClr val="dk1"/>
              </a:solidFill>
            </a:endParaRPr>
          </a:p>
          <a:p>
            <a:pPr marL="285750" marR="0" lvl="0" indent="-260350" algn="l" rtl="0">
              <a:spcBef>
                <a:spcPts val="0"/>
              </a:spcBef>
              <a:spcAft>
                <a:spcPts val="0"/>
              </a:spcAft>
              <a:buClr>
                <a:schemeClr val="dk1"/>
              </a:buClr>
              <a:buSzPts val="1400"/>
              <a:buChar char="•"/>
            </a:pPr>
            <a:r>
              <a:rPr lang="en-US">
                <a:solidFill>
                  <a:schemeClr val="dk1"/>
                </a:solidFill>
              </a:rPr>
              <a:t>Entire MAC, partial, reserve set-aside for the 8(a) Program.</a:t>
            </a:r>
            <a:endParaRPr/>
          </a:p>
          <a:p>
            <a:pPr marL="285750" marR="0" lvl="0" indent="-260350" algn="l" rtl="0">
              <a:spcBef>
                <a:spcPts val="0"/>
              </a:spcBef>
              <a:spcAft>
                <a:spcPts val="0"/>
              </a:spcAft>
              <a:buClr>
                <a:schemeClr val="dk1"/>
              </a:buClr>
              <a:buSzPts val="1400"/>
              <a:buChar char="•"/>
            </a:pPr>
            <a:r>
              <a:rPr lang="en-US">
                <a:solidFill>
                  <a:schemeClr val="dk1"/>
                </a:solidFill>
              </a:rPr>
              <a:t>No offer &amp; acceptance for procurements to be competed.</a:t>
            </a:r>
            <a:endParaRPr/>
          </a:p>
          <a:p>
            <a:pPr marL="285750" marR="0" lvl="0" indent="-260350" algn="l" rtl="0">
              <a:spcBef>
                <a:spcPts val="0"/>
              </a:spcBef>
              <a:spcAft>
                <a:spcPts val="0"/>
              </a:spcAft>
              <a:buClr>
                <a:schemeClr val="dk1"/>
              </a:buClr>
              <a:buSzPts val="1400"/>
              <a:buChar char="•"/>
            </a:pPr>
            <a:r>
              <a:rPr lang="en-US">
                <a:solidFill>
                  <a:schemeClr val="dk1"/>
                </a:solidFill>
              </a:rPr>
              <a:t>Graduated/Other than small may continue to receive orders.</a:t>
            </a:r>
            <a:endParaRPr/>
          </a:p>
          <a:p>
            <a:pPr marL="285750" marR="0" lvl="0" indent="-260350" algn="l" rtl="0">
              <a:spcBef>
                <a:spcPts val="0"/>
              </a:spcBef>
              <a:spcAft>
                <a:spcPts val="0"/>
              </a:spcAft>
              <a:buClr>
                <a:schemeClr val="dk1"/>
              </a:buClr>
              <a:buSzPts val="1400"/>
              <a:buChar char="•"/>
            </a:pPr>
            <a:r>
              <a:rPr lang="en-US">
                <a:solidFill>
                  <a:schemeClr val="dk1"/>
                </a:solidFill>
              </a:rPr>
              <a:t>When a firm is asked to recertify or ownership change, no SDB or SB credit.</a:t>
            </a:r>
            <a:endParaRPr/>
          </a:p>
          <a:p>
            <a:pPr marL="285750" marR="0" lvl="0" indent="-260350" algn="l" rtl="0">
              <a:spcBef>
                <a:spcPts val="0"/>
              </a:spcBef>
              <a:spcAft>
                <a:spcPts val="0"/>
              </a:spcAft>
              <a:buClr>
                <a:schemeClr val="dk1"/>
              </a:buClr>
              <a:buSzPts val="1400"/>
              <a:buChar char="•"/>
            </a:pPr>
            <a:r>
              <a:rPr lang="en-US">
                <a:solidFill>
                  <a:schemeClr val="dk1"/>
                </a:solidFill>
              </a:rPr>
              <a:t>Offer &amp; acceptance required for sole source awards.</a:t>
            </a:r>
            <a:endParaRPr/>
          </a:p>
        </p:txBody>
      </p:sp>
      <p:sp>
        <p:nvSpPr>
          <p:cNvPr id="266" name="Google Shape;266;p32"/>
          <p:cNvSpPr txBox="1"/>
          <p:nvPr/>
        </p:nvSpPr>
        <p:spPr>
          <a:xfrm>
            <a:off x="6281194" y="962030"/>
            <a:ext cx="2432100" cy="310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rPr>
              <a:t>Non-8(a) MAC</a:t>
            </a:r>
            <a:endParaRPr/>
          </a:p>
          <a:p>
            <a:pPr marL="0" marR="0" lvl="0" indent="0" algn="ctr" rtl="0">
              <a:spcBef>
                <a:spcPts val="0"/>
              </a:spcBef>
              <a:spcAft>
                <a:spcPts val="0"/>
              </a:spcAft>
              <a:buNone/>
            </a:pPr>
            <a:endParaRPr>
              <a:solidFill>
                <a:schemeClr val="dk1"/>
              </a:solidFill>
            </a:endParaRPr>
          </a:p>
          <a:p>
            <a:pPr marL="285750" marR="0" lvl="0" indent="-260350" algn="l" rtl="0">
              <a:spcBef>
                <a:spcPts val="0"/>
              </a:spcBef>
              <a:spcAft>
                <a:spcPts val="0"/>
              </a:spcAft>
              <a:buClr>
                <a:schemeClr val="dk1"/>
              </a:buClr>
              <a:buSzPts val="1400"/>
              <a:buChar char="•"/>
            </a:pPr>
            <a:r>
              <a:rPr lang="en-US">
                <a:solidFill>
                  <a:schemeClr val="dk1"/>
                </a:solidFill>
              </a:rPr>
              <a:t>Each order would require offer and acceptance</a:t>
            </a:r>
            <a:endParaRPr/>
          </a:p>
          <a:p>
            <a:pPr marL="285750" marR="0" lvl="0" indent="-260350" algn="l" rtl="0">
              <a:spcBef>
                <a:spcPts val="0"/>
              </a:spcBef>
              <a:spcAft>
                <a:spcPts val="0"/>
              </a:spcAft>
              <a:buClr>
                <a:schemeClr val="dk1"/>
              </a:buClr>
              <a:buSzPts val="1400"/>
              <a:buChar char="•"/>
            </a:pPr>
            <a:r>
              <a:rPr lang="en-US">
                <a:solidFill>
                  <a:schemeClr val="dk1"/>
                </a:solidFill>
              </a:rPr>
              <a:t>Competition must be restricted to 8(a) Participants</a:t>
            </a:r>
            <a:endParaRPr/>
          </a:p>
          <a:p>
            <a:pPr marL="285750" marR="0" lvl="0" indent="-260350" algn="l" rtl="0">
              <a:spcBef>
                <a:spcPts val="0"/>
              </a:spcBef>
              <a:spcAft>
                <a:spcPts val="0"/>
              </a:spcAft>
              <a:buClr>
                <a:schemeClr val="dk1"/>
              </a:buClr>
              <a:buSzPts val="1400"/>
              <a:buChar char="•"/>
            </a:pPr>
            <a:r>
              <a:rPr lang="en-US">
                <a:solidFill>
                  <a:schemeClr val="dk1"/>
                </a:solidFill>
              </a:rPr>
              <a:t>Order must apply all other small business rules and provisions</a:t>
            </a:r>
            <a:endParaRPr/>
          </a:p>
          <a:p>
            <a:pPr marL="285750" marR="0" lvl="0" indent="-260350" algn="l" rtl="0">
              <a:spcBef>
                <a:spcPts val="0"/>
              </a:spcBef>
              <a:spcAft>
                <a:spcPts val="0"/>
              </a:spcAft>
              <a:buClr>
                <a:schemeClr val="dk1"/>
              </a:buClr>
              <a:buSzPts val="1400"/>
              <a:buChar char="•"/>
            </a:pPr>
            <a:r>
              <a:rPr lang="en-US">
                <a:solidFill>
                  <a:schemeClr val="dk1"/>
                </a:solidFill>
              </a:rPr>
              <a:t>SBA must verify eligibility of 8(a) firm prior to award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628650" y="276455"/>
            <a:ext cx="7886700" cy="85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When Do You Involve SBA on a Modification?</a:t>
            </a:r>
            <a:endParaRPr sz="3200">
              <a:solidFill>
                <a:srgbClr val="3864B2"/>
              </a:solidFill>
            </a:endParaRPr>
          </a:p>
        </p:txBody>
      </p:sp>
      <p:sp>
        <p:nvSpPr>
          <p:cNvPr id="272" name="Google Shape;272;p33"/>
          <p:cNvSpPr txBox="1">
            <a:spLocks noGrp="1"/>
          </p:cNvSpPr>
          <p:nvPr>
            <p:ph type="body" idx="1"/>
          </p:nvPr>
        </p:nvSpPr>
        <p:spPr>
          <a:xfrm>
            <a:off x="1685701" y="4101850"/>
            <a:ext cx="6260100" cy="34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400"/>
              <a:buFont typeface="Noto Sans Symbols"/>
              <a:buNone/>
            </a:pPr>
            <a:r>
              <a:rPr lang="en-US" sz="1800">
                <a:solidFill>
                  <a:schemeClr val="dk1"/>
                </a:solidFill>
              </a:rPr>
              <a:t>SBA does not need to be notified of administrative changes.</a:t>
            </a:r>
            <a:endParaRPr sz="1800">
              <a:solidFill>
                <a:schemeClr val="dk1"/>
              </a:solidFill>
            </a:endParaRPr>
          </a:p>
          <a:p>
            <a:pPr marL="171438" lvl="0" indent="-38088" algn="l" rtl="0">
              <a:lnSpc>
                <a:spcPct val="90000"/>
              </a:lnSpc>
              <a:spcBef>
                <a:spcPts val="750"/>
              </a:spcBef>
              <a:spcAft>
                <a:spcPts val="0"/>
              </a:spcAft>
              <a:buClr>
                <a:schemeClr val="dk1"/>
              </a:buClr>
              <a:buSzPts val="2100"/>
              <a:buNone/>
            </a:pPr>
            <a:endParaRPr/>
          </a:p>
        </p:txBody>
      </p:sp>
      <p:grpSp>
        <p:nvGrpSpPr>
          <p:cNvPr id="273" name="Google Shape;273;p33">
            <a:extLst>
              <a:ext uri="{C183D7F6-B498-43B3-948B-1728B52AA6E4}">
                <adec:decorative xmlns:adec="http://schemas.microsoft.com/office/drawing/2017/decorative" val="1"/>
              </a:ext>
            </a:extLst>
          </p:cNvPr>
          <p:cNvGrpSpPr/>
          <p:nvPr/>
        </p:nvGrpSpPr>
        <p:grpSpPr>
          <a:xfrm>
            <a:off x="-3716740" y="605363"/>
            <a:ext cx="11821863" cy="4104675"/>
            <a:chOff x="-4594335" y="-704407"/>
            <a:chExt cx="11821863" cy="5472900"/>
          </a:xfrm>
        </p:grpSpPr>
        <p:sp>
          <p:nvSpPr>
            <p:cNvPr id="274" name="Google Shape;274;p33"/>
            <p:cNvSpPr/>
            <p:nvPr/>
          </p:nvSpPr>
          <p:spPr>
            <a:xfrm>
              <a:off x="-4594335" y="-704407"/>
              <a:ext cx="5472900" cy="5472900"/>
            </a:xfrm>
            <a:prstGeom prst="blockArc">
              <a:avLst>
                <a:gd name="adj1" fmla="val 18900000"/>
                <a:gd name="adj2" fmla="val 2700000"/>
                <a:gd name="adj3" fmla="val 395"/>
              </a:avLst>
            </a:prstGeom>
            <a:noFill/>
            <a:ln w="12700" cap="flat" cmpd="sng">
              <a:solidFill>
                <a:srgbClr val="609C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460128" y="312440"/>
              <a:ext cx="6767400" cy="625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txBox="1"/>
            <p:nvPr/>
          </p:nvSpPr>
          <p:spPr>
            <a:xfrm>
              <a:off x="460128" y="312440"/>
              <a:ext cx="6767400" cy="625200"/>
            </a:xfrm>
            <a:prstGeom prst="rect">
              <a:avLst/>
            </a:prstGeom>
            <a:noFill/>
            <a:ln>
              <a:noFill/>
            </a:ln>
          </p:spPr>
          <p:txBody>
            <a:bodyPr spcFirstLastPara="1" wrap="square" lIns="496250" tIns="76200" rIns="76200" bIns="76200" anchor="ctr" anchorCtr="0">
              <a:noAutofit/>
            </a:bodyPr>
            <a:lstStyle/>
            <a:p>
              <a:pPr marL="0" marR="0" lvl="0" indent="0" algn="l" rtl="0">
                <a:lnSpc>
                  <a:spcPct val="90000"/>
                </a:lnSpc>
                <a:spcBef>
                  <a:spcPts val="0"/>
                </a:spcBef>
                <a:spcAft>
                  <a:spcPts val="0"/>
                </a:spcAft>
                <a:buClr>
                  <a:srgbClr val="002060"/>
                </a:buClr>
                <a:buSzPts val="3000"/>
                <a:buFont typeface="Calibri"/>
                <a:buNone/>
              </a:pPr>
              <a:r>
                <a:rPr lang="en-US" sz="2400"/>
                <a:t>Change in the scope</a:t>
              </a:r>
              <a:endParaRPr sz="2400"/>
            </a:p>
          </p:txBody>
        </p:sp>
        <p:sp>
          <p:nvSpPr>
            <p:cNvPr id="277" name="Google Shape;277;p33"/>
            <p:cNvSpPr/>
            <p:nvPr/>
          </p:nvSpPr>
          <p:spPr>
            <a:xfrm>
              <a:off x="69375" y="234289"/>
              <a:ext cx="781500" cy="7815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818573" y="1250411"/>
              <a:ext cx="6408900" cy="625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txBox="1"/>
            <p:nvPr/>
          </p:nvSpPr>
          <p:spPr>
            <a:xfrm>
              <a:off x="818573" y="1250411"/>
              <a:ext cx="6408900" cy="625200"/>
            </a:xfrm>
            <a:prstGeom prst="rect">
              <a:avLst/>
            </a:prstGeom>
            <a:noFill/>
            <a:ln>
              <a:noFill/>
            </a:ln>
          </p:spPr>
          <p:txBody>
            <a:bodyPr spcFirstLastPara="1" wrap="square" lIns="496250" tIns="76200" rIns="76200" bIns="76200" anchor="ctr" anchorCtr="0">
              <a:noAutofit/>
            </a:bodyPr>
            <a:lstStyle/>
            <a:p>
              <a:pPr marL="0" marR="0" lvl="0" indent="0" algn="l" rtl="0">
                <a:lnSpc>
                  <a:spcPct val="90000"/>
                </a:lnSpc>
                <a:spcBef>
                  <a:spcPts val="0"/>
                </a:spcBef>
                <a:spcAft>
                  <a:spcPts val="0"/>
                </a:spcAft>
                <a:buClr>
                  <a:srgbClr val="002060"/>
                </a:buClr>
                <a:buSzPts val="3000"/>
                <a:buFont typeface="Calibri"/>
                <a:buNone/>
              </a:pPr>
              <a:r>
                <a:rPr lang="en-US" sz="2400"/>
                <a:t>Change in the contract dollar value</a:t>
              </a:r>
              <a:endParaRPr sz="2400"/>
            </a:p>
          </p:txBody>
        </p:sp>
        <p:sp>
          <p:nvSpPr>
            <p:cNvPr id="280" name="Google Shape;280;p33"/>
            <p:cNvSpPr/>
            <p:nvPr/>
          </p:nvSpPr>
          <p:spPr>
            <a:xfrm>
              <a:off x="427819" y="1172260"/>
              <a:ext cx="781500" cy="7815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818573" y="2188382"/>
              <a:ext cx="6408900" cy="625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txBox="1"/>
            <p:nvPr/>
          </p:nvSpPr>
          <p:spPr>
            <a:xfrm>
              <a:off x="818573" y="2188382"/>
              <a:ext cx="6408900" cy="625200"/>
            </a:xfrm>
            <a:prstGeom prst="rect">
              <a:avLst/>
            </a:prstGeom>
            <a:noFill/>
            <a:ln>
              <a:noFill/>
            </a:ln>
          </p:spPr>
          <p:txBody>
            <a:bodyPr spcFirstLastPara="1" wrap="square" lIns="496250" tIns="76200" rIns="76200" bIns="76200" anchor="ctr" anchorCtr="0">
              <a:noAutofit/>
            </a:bodyPr>
            <a:lstStyle/>
            <a:p>
              <a:pPr marL="0" marR="0" lvl="0" indent="0" algn="l" rtl="0">
                <a:lnSpc>
                  <a:spcPct val="90000"/>
                </a:lnSpc>
                <a:spcBef>
                  <a:spcPts val="0"/>
                </a:spcBef>
                <a:spcAft>
                  <a:spcPts val="0"/>
                </a:spcAft>
                <a:buClr>
                  <a:srgbClr val="002060"/>
                </a:buClr>
                <a:buSzPts val="3000"/>
                <a:buFont typeface="Calibri"/>
                <a:buNone/>
              </a:pPr>
              <a:r>
                <a:rPr lang="en-US" sz="2400"/>
                <a:t>Change in the period of performance</a:t>
              </a:r>
              <a:endParaRPr sz="2400"/>
            </a:p>
          </p:txBody>
        </p:sp>
        <p:sp>
          <p:nvSpPr>
            <p:cNvPr id="283" name="Google Shape;283;p33"/>
            <p:cNvSpPr/>
            <p:nvPr/>
          </p:nvSpPr>
          <p:spPr>
            <a:xfrm>
              <a:off x="427819" y="2110232"/>
              <a:ext cx="781500" cy="7815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460128" y="3126353"/>
              <a:ext cx="6767400" cy="625200"/>
            </a:xfrm>
            <a:prstGeom prst="rect">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txBox="1"/>
            <p:nvPr/>
          </p:nvSpPr>
          <p:spPr>
            <a:xfrm>
              <a:off x="460128" y="3126353"/>
              <a:ext cx="6767400" cy="625200"/>
            </a:xfrm>
            <a:prstGeom prst="rect">
              <a:avLst/>
            </a:prstGeom>
            <a:noFill/>
            <a:ln>
              <a:noFill/>
            </a:ln>
          </p:spPr>
          <p:txBody>
            <a:bodyPr spcFirstLastPara="1" wrap="square" lIns="496250" tIns="76200" rIns="76200" bIns="76200" anchor="ctr" anchorCtr="0">
              <a:noAutofit/>
            </a:bodyPr>
            <a:lstStyle/>
            <a:p>
              <a:pPr marL="0" marR="0" lvl="0" indent="0" algn="l" rtl="0">
                <a:lnSpc>
                  <a:spcPct val="90000"/>
                </a:lnSpc>
                <a:spcBef>
                  <a:spcPts val="0"/>
                </a:spcBef>
                <a:spcAft>
                  <a:spcPts val="0"/>
                </a:spcAft>
                <a:buClr>
                  <a:srgbClr val="002060"/>
                </a:buClr>
                <a:buSzPts val="3000"/>
                <a:buFont typeface="Calibri"/>
                <a:buNone/>
              </a:pPr>
              <a:r>
                <a:rPr lang="en-US" sz="2400"/>
                <a:t>Novation</a:t>
              </a:r>
              <a:endParaRPr sz="2400"/>
            </a:p>
          </p:txBody>
        </p:sp>
        <p:sp>
          <p:nvSpPr>
            <p:cNvPr id="286" name="Google Shape;286;p33"/>
            <p:cNvSpPr/>
            <p:nvPr/>
          </p:nvSpPr>
          <p:spPr>
            <a:xfrm>
              <a:off x="69375" y="3048203"/>
              <a:ext cx="781500" cy="7815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title"/>
          </p:nvPr>
        </p:nvSpPr>
        <p:spPr>
          <a:xfrm>
            <a:off x="628650" y="276455"/>
            <a:ext cx="7886700" cy="843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Contract Modification Questions</a:t>
            </a:r>
            <a:endParaRPr sz="3200">
              <a:solidFill>
                <a:srgbClr val="3864B2"/>
              </a:solidFill>
            </a:endParaRPr>
          </a:p>
        </p:txBody>
      </p:sp>
      <p:sp>
        <p:nvSpPr>
          <p:cNvPr id="292" name="Google Shape;292;p34"/>
          <p:cNvSpPr txBox="1">
            <a:spLocks noGrp="1"/>
          </p:cNvSpPr>
          <p:nvPr>
            <p:ph type="body" idx="1"/>
          </p:nvPr>
        </p:nvSpPr>
        <p:spPr>
          <a:xfrm>
            <a:off x="628650" y="1042733"/>
            <a:ext cx="7886700" cy="25014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000000"/>
              </a:buClr>
              <a:buSzPts val="1800"/>
              <a:buAutoNum type="arabicPeriod"/>
            </a:pPr>
            <a:r>
              <a:rPr lang="en-US" sz="1800"/>
              <a:t>Name and address of the 8(a) firm</a:t>
            </a:r>
            <a:endParaRPr sz="1800"/>
          </a:p>
          <a:p>
            <a:pPr marL="457200" lvl="0" indent="-419100" algn="l" rtl="0">
              <a:lnSpc>
                <a:spcPct val="90000"/>
              </a:lnSpc>
              <a:spcBef>
                <a:spcPts val="750"/>
              </a:spcBef>
              <a:spcAft>
                <a:spcPts val="0"/>
              </a:spcAft>
              <a:buClr>
                <a:srgbClr val="000000"/>
              </a:buClr>
              <a:buSzPts val="1800"/>
              <a:buAutoNum type="arabicPeriod"/>
            </a:pPr>
            <a:r>
              <a:rPr lang="en-US" sz="1800"/>
              <a:t>Date the requirement offered to the 8(a) Program?</a:t>
            </a:r>
            <a:endParaRPr sz="1800"/>
          </a:p>
          <a:p>
            <a:pPr marL="457200" lvl="0" indent="-419100" algn="l" rtl="0">
              <a:lnSpc>
                <a:spcPct val="90000"/>
              </a:lnSpc>
              <a:spcBef>
                <a:spcPts val="750"/>
              </a:spcBef>
              <a:spcAft>
                <a:spcPts val="0"/>
              </a:spcAft>
              <a:buClr>
                <a:srgbClr val="000000"/>
              </a:buClr>
              <a:buSzPts val="1800"/>
              <a:buAutoNum type="arabicPeriod"/>
            </a:pPr>
            <a:r>
              <a:rPr lang="en-US" sz="1800"/>
              <a:t>Contract # and corresponding WMADO #?</a:t>
            </a:r>
            <a:endParaRPr sz="1800"/>
          </a:p>
          <a:p>
            <a:pPr marL="457200" lvl="0" indent="-419100" algn="l" rtl="0">
              <a:lnSpc>
                <a:spcPct val="90000"/>
              </a:lnSpc>
              <a:spcBef>
                <a:spcPts val="750"/>
              </a:spcBef>
              <a:spcAft>
                <a:spcPts val="0"/>
              </a:spcAft>
              <a:buClr>
                <a:srgbClr val="000000"/>
              </a:buClr>
              <a:buSzPts val="1800"/>
              <a:buAutoNum type="arabicPeriod"/>
            </a:pPr>
            <a:r>
              <a:rPr lang="en-US" sz="1800"/>
              <a:t>Original estimated value of the contract?</a:t>
            </a:r>
            <a:endParaRPr sz="1800"/>
          </a:p>
          <a:p>
            <a:pPr marL="457200" lvl="0" indent="-419100" algn="l" rtl="0">
              <a:lnSpc>
                <a:spcPct val="90000"/>
              </a:lnSpc>
              <a:spcBef>
                <a:spcPts val="750"/>
              </a:spcBef>
              <a:spcAft>
                <a:spcPts val="0"/>
              </a:spcAft>
              <a:buClr>
                <a:srgbClr val="000000"/>
              </a:buClr>
              <a:buSzPts val="1800"/>
              <a:buAutoNum type="arabicPeriod"/>
            </a:pPr>
            <a:r>
              <a:rPr lang="en-US" sz="1800"/>
              <a:t>Contract current period of performance?</a:t>
            </a:r>
            <a:endParaRPr sz="1800"/>
          </a:p>
          <a:p>
            <a:pPr marL="457200" lvl="0" indent="-419100" algn="l" rtl="0">
              <a:lnSpc>
                <a:spcPct val="90000"/>
              </a:lnSpc>
              <a:spcBef>
                <a:spcPts val="750"/>
              </a:spcBef>
              <a:spcAft>
                <a:spcPts val="0"/>
              </a:spcAft>
              <a:buClr>
                <a:srgbClr val="000000"/>
              </a:buClr>
              <a:buSzPts val="1800"/>
              <a:buAutoNum type="arabicPeriod"/>
            </a:pPr>
            <a:r>
              <a:rPr lang="en-US" sz="1800"/>
              <a:t>Value contract dollars obligated &amp; expended to date?</a:t>
            </a:r>
            <a:endParaRPr sz="1800"/>
          </a:p>
          <a:p>
            <a:pPr marL="457200" lvl="0" indent="-419100" algn="l" rtl="0">
              <a:lnSpc>
                <a:spcPct val="90000"/>
              </a:lnSpc>
              <a:spcBef>
                <a:spcPts val="750"/>
              </a:spcBef>
              <a:spcAft>
                <a:spcPts val="0"/>
              </a:spcAft>
              <a:buClr>
                <a:srgbClr val="000000"/>
              </a:buClr>
              <a:buSzPts val="1800"/>
              <a:buAutoNum type="arabicPeriod"/>
            </a:pPr>
            <a:r>
              <a:rPr lang="en-US" sz="1800"/>
              <a:t>Will the dollar value proposed modification will exceed original estimated value of the contract?</a:t>
            </a:r>
            <a:endParaRPr sz="1800"/>
          </a:p>
          <a:p>
            <a:pPr marL="457200" lvl="0" indent="-419100" algn="l" rtl="0">
              <a:lnSpc>
                <a:spcPct val="90000"/>
              </a:lnSpc>
              <a:spcBef>
                <a:spcPts val="750"/>
              </a:spcBef>
              <a:spcAft>
                <a:spcPts val="0"/>
              </a:spcAft>
              <a:buClr>
                <a:srgbClr val="000000"/>
              </a:buClr>
              <a:buSzPts val="1800"/>
              <a:buAutoNum type="arabicPeriod"/>
            </a:pPr>
            <a:r>
              <a:rPr lang="en-US" sz="1800"/>
              <a:t>What event(s) caused need to increase the estimated value of the contract or other modification?</a:t>
            </a:r>
            <a:endParaRPr sz="1800"/>
          </a:p>
          <a:p>
            <a:pPr marL="171438" lvl="0" indent="-38088" algn="l" rtl="0">
              <a:lnSpc>
                <a:spcPct val="90000"/>
              </a:lnSpc>
              <a:spcBef>
                <a:spcPts val="750"/>
              </a:spcBef>
              <a:spcAft>
                <a:spcPts val="0"/>
              </a:spcAft>
              <a:buClr>
                <a:schemeClr val="dk1"/>
              </a:buClr>
              <a:buSzPts val="2100"/>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3" name="Title 2">
            <a:extLst>
              <a:ext uri="{FF2B5EF4-FFF2-40B4-BE49-F238E27FC236}">
                <a16:creationId xmlns:a16="http://schemas.microsoft.com/office/drawing/2014/main" id="{4B7585ED-2050-4B04-65F8-39176965E289}"/>
              </a:ext>
            </a:extLst>
          </p:cNvPr>
          <p:cNvSpPr>
            <a:spLocks noGrp="1"/>
          </p:cNvSpPr>
          <p:nvPr>
            <p:ph type="title" idx="4294967295"/>
          </p:nvPr>
        </p:nvSpPr>
        <p:spPr>
          <a:xfrm>
            <a:off x="3700323" y="382263"/>
            <a:ext cx="7886700" cy="993775"/>
          </a:xfrm>
          <a:prstGeom prst="rect">
            <a:avLst/>
          </a:prstGeom>
        </p:spPr>
        <p:txBody>
          <a:bodyPr anchor="b"/>
          <a:lstStyle/>
          <a:p>
            <a:r>
              <a:rPr lang="en-US" sz="800" dirty="0">
                <a:solidFill>
                  <a:schemeClr val="bg1"/>
                </a:solidFill>
              </a:rPr>
              <a:t>SBA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5"/>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New Requirement Notification  </a:t>
            </a:r>
            <a:endParaRPr sz="3200">
              <a:solidFill>
                <a:srgbClr val="3864B2"/>
              </a:solidFill>
            </a:endParaRPr>
          </a:p>
        </p:txBody>
      </p:sp>
      <p:sp>
        <p:nvSpPr>
          <p:cNvPr id="298" name="Google Shape;298;p35"/>
          <p:cNvSpPr txBox="1">
            <a:spLocks noGrp="1"/>
          </p:cNvSpPr>
          <p:nvPr>
            <p:ph type="body" idx="2"/>
          </p:nvPr>
        </p:nvSpPr>
        <p:spPr>
          <a:xfrm>
            <a:off x="4750815" y="1216042"/>
            <a:ext cx="3886200" cy="3456000"/>
          </a:xfrm>
          <a:prstGeom prst="rect">
            <a:avLst/>
          </a:prstGeom>
          <a:noFill/>
          <a:ln>
            <a:noFill/>
          </a:ln>
        </p:spPr>
        <p:txBody>
          <a:bodyPr spcFirstLastPara="1" wrap="square" lIns="91425" tIns="45700" rIns="91425" bIns="45700" anchor="t" anchorCtr="0">
            <a:normAutofit lnSpcReduction="10000"/>
          </a:bodyPr>
          <a:lstStyle/>
          <a:p>
            <a:pPr marL="457200" lvl="0" indent="-384175" algn="l" rtl="0">
              <a:lnSpc>
                <a:spcPct val="115000"/>
              </a:lnSpc>
              <a:spcBef>
                <a:spcPts val="0"/>
              </a:spcBef>
              <a:spcAft>
                <a:spcPts val="0"/>
              </a:spcAft>
              <a:buClr>
                <a:srgbClr val="000000"/>
              </a:buClr>
              <a:buSzPts val="2450"/>
              <a:buChar char="•"/>
            </a:pPr>
            <a:r>
              <a:rPr lang="en-US" sz="2450">
                <a:solidFill>
                  <a:srgbClr val="000000"/>
                </a:solidFill>
              </a:rPr>
              <a:t>Justification for why the requirement is new</a:t>
            </a:r>
            <a:endParaRPr sz="2450">
              <a:solidFill>
                <a:srgbClr val="000000"/>
              </a:solidFill>
            </a:endParaRPr>
          </a:p>
          <a:p>
            <a:pPr marL="457200" lvl="0" indent="-384175" algn="l" rtl="0">
              <a:lnSpc>
                <a:spcPct val="115000"/>
              </a:lnSpc>
              <a:spcBef>
                <a:spcPts val="0"/>
              </a:spcBef>
              <a:spcAft>
                <a:spcPts val="0"/>
              </a:spcAft>
              <a:buClr>
                <a:srgbClr val="000000"/>
              </a:buClr>
              <a:buSzPts val="2450"/>
              <a:buChar char="•"/>
            </a:pPr>
            <a:r>
              <a:rPr lang="en-US" sz="2450">
                <a:solidFill>
                  <a:srgbClr val="000000"/>
                </a:solidFill>
              </a:rPr>
              <a:t>IGCE and relevant target market research </a:t>
            </a:r>
            <a:endParaRPr sz="2450">
              <a:solidFill>
                <a:srgbClr val="000000"/>
              </a:solidFill>
            </a:endParaRPr>
          </a:p>
          <a:p>
            <a:pPr marL="457200" lvl="0" indent="-384175" algn="l" rtl="0">
              <a:lnSpc>
                <a:spcPct val="115000"/>
              </a:lnSpc>
              <a:spcBef>
                <a:spcPts val="0"/>
              </a:spcBef>
              <a:spcAft>
                <a:spcPts val="0"/>
              </a:spcAft>
              <a:buClr>
                <a:srgbClr val="000000"/>
              </a:buClr>
              <a:buSzPts val="2450"/>
              <a:buChar char="•"/>
            </a:pPr>
            <a:r>
              <a:rPr lang="en-US" sz="2450">
                <a:solidFill>
                  <a:srgbClr val="000000"/>
                </a:solidFill>
              </a:rPr>
              <a:t>Statements of work for the previous and new requirements</a:t>
            </a:r>
            <a:endParaRPr sz="2450">
              <a:solidFill>
                <a:srgbClr val="000000"/>
              </a:solidFill>
            </a:endParaRPr>
          </a:p>
          <a:p>
            <a:pPr marL="457200" lvl="0" indent="-384175" algn="l" rtl="0">
              <a:lnSpc>
                <a:spcPct val="115000"/>
              </a:lnSpc>
              <a:spcBef>
                <a:spcPts val="0"/>
              </a:spcBef>
              <a:spcAft>
                <a:spcPts val="0"/>
              </a:spcAft>
              <a:buClr>
                <a:srgbClr val="000000"/>
              </a:buClr>
              <a:buSzPts val="2450"/>
              <a:buChar char="•"/>
            </a:pPr>
            <a:r>
              <a:rPr lang="en-US" sz="2450">
                <a:solidFill>
                  <a:srgbClr val="000000"/>
                </a:solidFill>
              </a:rPr>
              <a:t>Procurement history</a:t>
            </a:r>
            <a:endParaRPr sz="2450">
              <a:solidFill>
                <a:srgbClr val="000000"/>
              </a:solidFill>
            </a:endParaRPr>
          </a:p>
          <a:p>
            <a:pPr marL="171438" lvl="0" indent="-38088" algn="l" rtl="0">
              <a:lnSpc>
                <a:spcPct val="90000"/>
              </a:lnSpc>
              <a:spcBef>
                <a:spcPts val="750"/>
              </a:spcBef>
              <a:spcAft>
                <a:spcPts val="0"/>
              </a:spcAft>
              <a:buClr>
                <a:schemeClr val="dk1"/>
              </a:buClr>
              <a:buSzPts val="2100"/>
              <a:buNone/>
            </a:pPr>
            <a:endParaRPr/>
          </a:p>
        </p:txBody>
      </p:sp>
      <p:sp>
        <p:nvSpPr>
          <p:cNvPr id="299" name="Google Shape;299;p35">
            <a:extLst>
              <a:ext uri="{C183D7F6-B498-43B3-948B-1728B52AA6E4}">
                <adec:decorative xmlns:adec="http://schemas.microsoft.com/office/drawing/2017/decorative" val="1"/>
              </a:ext>
            </a:extLst>
          </p:cNvPr>
          <p:cNvSpPr/>
          <p:nvPr/>
        </p:nvSpPr>
        <p:spPr>
          <a:xfrm>
            <a:off x="506985" y="1216057"/>
            <a:ext cx="4129500" cy="30507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35"/>
          <p:cNvSpPr txBox="1"/>
          <p:nvPr/>
        </p:nvSpPr>
        <p:spPr>
          <a:xfrm>
            <a:off x="988142" y="1404550"/>
            <a:ext cx="3318300" cy="295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a:solidFill>
                  <a:srgbClr val="002060"/>
                </a:solidFill>
              </a:rPr>
              <a:t>13 CFR 124.504(d)</a:t>
            </a:r>
            <a:r>
              <a:rPr lang="en-US" sz="2100" i="0">
                <a:solidFill>
                  <a:srgbClr val="000000"/>
                </a:solidFill>
              </a:rPr>
              <a:t> </a:t>
            </a:r>
            <a:endParaRPr sz="2100"/>
          </a:p>
          <a:p>
            <a:pPr marL="0" marR="0" lvl="0" indent="0" algn="l" rtl="0">
              <a:spcBef>
                <a:spcPts val="0"/>
              </a:spcBef>
              <a:spcAft>
                <a:spcPts val="0"/>
              </a:spcAft>
              <a:buNone/>
            </a:pPr>
            <a:r>
              <a:rPr lang="en-US" sz="2100" i="0">
                <a:solidFill>
                  <a:srgbClr val="000000"/>
                </a:solidFill>
              </a:rPr>
              <a:t>… </a:t>
            </a:r>
            <a:r>
              <a:rPr lang="en-US" sz="2100" i="0">
                <a:solidFill>
                  <a:schemeClr val="dk2"/>
                </a:solidFill>
              </a:rPr>
              <a:t>the procuring agency </a:t>
            </a:r>
            <a:r>
              <a:rPr lang="en-US" sz="2100" b="1" i="0">
                <a:solidFill>
                  <a:srgbClr val="C00000"/>
                </a:solidFill>
              </a:rPr>
              <a:t>must notify SBA</a:t>
            </a:r>
            <a:r>
              <a:rPr lang="en-US" sz="2100" b="1" i="0">
                <a:solidFill>
                  <a:schemeClr val="dk2"/>
                </a:solidFill>
              </a:rPr>
              <a:t> </a:t>
            </a:r>
            <a:r>
              <a:rPr lang="en-US" sz="2100" i="0">
                <a:solidFill>
                  <a:schemeClr val="dk2"/>
                </a:solidFill>
              </a:rPr>
              <a:t>that it intends to procure such specified work outside the 8(a) BD program through a requirement that it considers to be new</a:t>
            </a:r>
            <a:endParaRPr sz="2100">
              <a:solidFill>
                <a:schemeClr val="dk2"/>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6">
            <a:extLst>
              <a:ext uri="{C183D7F6-B498-43B3-948B-1728B52AA6E4}">
                <adec:decorative xmlns:adec="http://schemas.microsoft.com/office/drawing/2017/decorative" val="1"/>
              </a:ext>
            </a:extLst>
          </p:cNvPr>
          <p:cNvSpPr/>
          <p:nvPr/>
        </p:nvSpPr>
        <p:spPr>
          <a:xfrm>
            <a:off x="499621" y="1216057"/>
            <a:ext cx="4129500" cy="3050700"/>
          </a:xfrm>
          <a:prstGeom prst="roundRect">
            <a:avLst>
              <a:gd name="adj" fmla="val 16667"/>
            </a:avLst>
          </a:prstGeom>
          <a:solidFill>
            <a:srgbClr val="7AC5EB"/>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6"/>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Follow-on vs. New Requirement</a:t>
            </a:r>
            <a:endParaRPr sz="3200">
              <a:solidFill>
                <a:srgbClr val="3864B2"/>
              </a:solidFill>
            </a:endParaRPr>
          </a:p>
        </p:txBody>
      </p:sp>
      <p:sp>
        <p:nvSpPr>
          <p:cNvPr id="307" name="Google Shape;307;p36"/>
          <p:cNvSpPr txBox="1">
            <a:spLocks noGrp="1"/>
          </p:cNvSpPr>
          <p:nvPr>
            <p:ph type="body" idx="1"/>
          </p:nvPr>
        </p:nvSpPr>
        <p:spPr>
          <a:xfrm>
            <a:off x="658993" y="1395791"/>
            <a:ext cx="3886200" cy="286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100"/>
              <a:buNone/>
            </a:pPr>
            <a:r>
              <a:rPr lang="en-US" sz="1600"/>
              <a:t>13 CFR 124.504(c)(1)(ii)(C)</a:t>
            </a:r>
            <a:endParaRPr sz="1600"/>
          </a:p>
          <a:p>
            <a:pPr marL="171438" lvl="0" indent="-139688" algn="l" rtl="0">
              <a:lnSpc>
                <a:spcPct val="90000"/>
              </a:lnSpc>
              <a:spcBef>
                <a:spcPts val="750"/>
              </a:spcBef>
              <a:spcAft>
                <a:spcPts val="0"/>
              </a:spcAft>
              <a:buClr>
                <a:srgbClr val="002060"/>
              </a:buClr>
              <a:buSzPts val="1600"/>
              <a:buChar char="•"/>
            </a:pPr>
            <a:r>
              <a:rPr lang="en-US" sz="1600"/>
              <a:t>…The expansion or modification of an existing requirement will be considered a new requirement where the </a:t>
            </a:r>
            <a:r>
              <a:rPr lang="en-US" sz="1600" b="1">
                <a:solidFill>
                  <a:srgbClr val="CC0000"/>
                </a:solidFill>
              </a:rPr>
              <a:t>magnitude of change </a:t>
            </a:r>
            <a:r>
              <a:rPr lang="en-US" sz="1600"/>
              <a:t>is significant enough to cause a price adjustment of at least 25 percent (adjusted for inflation) or</a:t>
            </a:r>
            <a:r>
              <a:rPr lang="en-US" sz="1600">
                <a:solidFill>
                  <a:srgbClr val="002060"/>
                </a:solidFill>
              </a:rPr>
              <a:t> </a:t>
            </a:r>
            <a:r>
              <a:rPr lang="en-US" sz="1600" b="1">
                <a:solidFill>
                  <a:srgbClr val="CC0000"/>
                </a:solidFill>
              </a:rPr>
              <a:t>to require significant additional or different types of capabilities or work</a:t>
            </a:r>
            <a:r>
              <a:rPr lang="en-US" sz="1600" b="1"/>
              <a:t>...</a:t>
            </a:r>
            <a:endParaRPr sz="1600"/>
          </a:p>
        </p:txBody>
      </p:sp>
      <p:sp>
        <p:nvSpPr>
          <p:cNvPr id="308" name="Google Shape;308;p36"/>
          <p:cNvSpPr txBox="1">
            <a:spLocks noGrp="1"/>
          </p:cNvSpPr>
          <p:nvPr>
            <p:ph type="body" idx="2"/>
          </p:nvPr>
        </p:nvSpPr>
        <p:spPr>
          <a:xfrm>
            <a:off x="4629150" y="1046375"/>
            <a:ext cx="4270800" cy="36765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US" sz="1600"/>
              <a:t>SBA makes this determination by review of responses to the Contract Modification Questions.</a:t>
            </a:r>
            <a:endParaRPr sz="1600"/>
          </a:p>
          <a:p>
            <a:pPr marL="457200" lvl="0" indent="-330200" algn="l" rtl="0">
              <a:lnSpc>
                <a:spcPct val="115000"/>
              </a:lnSpc>
              <a:spcBef>
                <a:spcPts val="0"/>
              </a:spcBef>
              <a:spcAft>
                <a:spcPts val="0"/>
              </a:spcAft>
              <a:buSzPts val="1600"/>
              <a:buChar char="•"/>
            </a:pPr>
            <a:r>
              <a:rPr lang="en-US" sz="1600"/>
              <a:t>SBA often conducts reviews on SOW/PWS to concur or not concur if a require should be deemed “new.”</a:t>
            </a:r>
            <a:endParaRPr sz="1600"/>
          </a:p>
          <a:p>
            <a:pPr marL="457200" lvl="0" indent="-330200" algn="l" rtl="0">
              <a:lnSpc>
                <a:spcPct val="115000"/>
              </a:lnSpc>
              <a:spcBef>
                <a:spcPts val="0"/>
              </a:spcBef>
              <a:spcAft>
                <a:spcPts val="0"/>
              </a:spcAft>
              <a:buSzPts val="1600"/>
              <a:buChar char="•"/>
            </a:pPr>
            <a:r>
              <a:rPr lang="en-US" sz="1600"/>
              <a:t> Combining/Consolidation of requirements does not equate to “new”, as these are on-going services currently procured by the government (An adverse impact analysis may be necessary.</a:t>
            </a:r>
            <a:endParaRPr sz="1600"/>
          </a:p>
        </p:txBody>
      </p:sp>
      <p:sp>
        <p:nvSpPr>
          <p:cNvPr id="309" name="Google Shape;309;p36"/>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628650" y="207342"/>
            <a:ext cx="7886700" cy="33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3864B2"/>
                </a:solidFill>
              </a:rPr>
              <a:t>Special Circumstances</a:t>
            </a:r>
            <a:endParaRPr sz="3200">
              <a:solidFill>
                <a:srgbClr val="3864B2"/>
              </a:solidFill>
            </a:endParaRPr>
          </a:p>
        </p:txBody>
      </p:sp>
      <p:sp>
        <p:nvSpPr>
          <p:cNvPr id="315" name="Google Shape;315;p37"/>
          <p:cNvSpPr txBox="1">
            <a:spLocks noGrp="1"/>
          </p:cNvSpPr>
          <p:nvPr>
            <p:ph type="body" idx="1"/>
          </p:nvPr>
        </p:nvSpPr>
        <p:spPr>
          <a:xfrm>
            <a:off x="628650" y="796509"/>
            <a:ext cx="7886700" cy="3335100"/>
          </a:xfrm>
          <a:prstGeom prst="rect">
            <a:avLst/>
          </a:prstGeom>
          <a:noFill/>
          <a:ln>
            <a:noFill/>
          </a:ln>
        </p:spPr>
        <p:txBody>
          <a:bodyPr spcFirstLastPara="1" wrap="square" lIns="91425" tIns="45700" rIns="91425" bIns="45700" anchor="t" anchorCtr="0">
            <a:normAutofit fontScale="25000" lnSpcReduction="20000"/>
          </a:bodyPr>
          <a:lstStyle/>
          <a:p>
            <a:pPr marL="171438" lvl="0" indent="-158738" algn="l" rtl="0">
              <a:lnSpc>
                <a:spcPct val="115000"/>
              </a:lnSpc>
              <a:spcBef>
                <a:spcPts val="0"/>
              </a:spcBef>
              <a:spcAft>
                <a:spcPts val="0"/>
              </a:spcAft>
              <a:buSzPct val="100000"/>
              <a:buChar char="●"/>
            </a:pPr>
            <a:r>
              <a:rPr lang="en-US" sz="6400" b="1">
                <a:solidFill>
                  <a:schemeClr val="dk1"/>
                </a:solidFill>
              </a:rPr>
              <a:t>Joint Venture Sole Source Review</a:t>
            </a:r>
            <a:endParaRPr sz="6400" b="1">
              <a:solidFill>
                <a:schemeClr val="dk1"/>
              </a:solidFill>
            </a:endParaRPr>
          </a:p>
          <a:p>
            <a:pPr marL="514313" lvl="1" indent="-158738" algn="l" rtl="0">
              <a:lnSpc>
                <a:spcPct val="115000"/>
              </a:lnSpc>
              <a:spcBef>
                <a:spcPts val="0"/>
              </a:spcBef>
              <a:spcAft>
                <a:spcPts val="0"/>
              </a:spcAft>
              <a:buSzPct val="100000"/>
              <a:buChar char="○"/>
            </a:pPr>
            <a:r>
              <a:rPr lang="en-US" sz="6400">
                <a:solidFill>
                  <a:schemeClr val="dk1"/>
                </a:solidFill>
              </a:rPr>
              <a:t>Confirm timeline with Agency within 5 days</a:t>
            </a:r>
            <a:endParaRPr sz="6400">
              <a:solidFill>
                <a:schemeClr val="dk1"/>
              </a:solidFill>
            </a:endParaRPr>
          </a:p>
          <a:p>
            <a:pPr marL="171438" lvl="0" indent="-139688" algn="l" rtl="0">
              <a:lnSpc>
                <a:spcPct val="115000"/>
              </a:lnSpc>
              <a:spcBef>
                <a:spcPts val="0"/>
              </a:spcBef>
              <a:spcAft>
                <a:spcPts val="0"/>
              </a:spcAft>
              <a:buClr>
                <a:schemeClr val="dk1"/>
              </a:buClr>
              <a:buSzPct val="100000"/>
              <a:buChar char="●"/>
            </a:pPr>
            <a:r>
              <a:rPr lang="en-US" sz="6400" b="1"/>
              <a:t>Competition below the competitive thresholds</a:t>
            </a:r>
            <a:endParaRPr sz="6400"/>
          </a:p>
          <a:p>
            <a:pPr marL="514313" lvl="1" indent="-158738" algn="l" rtl="0">
              <a:lnSpc>
                <a:spcPct val="115000"/>
              </a:lnSpc>
              <a:spcBef>
                <a:spcPts val="375"/>
              </a:spcBef>
              <a:spcAft>
                <a:spcPts val="0"/>
              </a:spcAft>
              <a:buClr>
                <a:schemeClr val="dk1"/>
              </a:buClr>
              <a:buSzPct val="100000"/>
              <a:buChar char="○"/>
            </a:pPr>
            <a:r>
              <a:rPr lang="en-US" sz="6400"/>
              <a:t>Special capabilities or a large number of offerors</a:t>
            </a:r>
            <a:endParaRPr sz="6400"/>
          </a:p>
          <a:p>
            <a:pPr marL="514313" lvl="1" indent="-158738" algn="l" rtl="0">
              <a:lnSpc>
                <a:spcPct val="115000"/>
              </a:lnSpc>
              <a:spcBef>
                <a:spcPts val="375"/>
              </a:spcBef>
              <a:spcAft>
                <a:spcPts val="0"/>
              </a:spcAft>
              <a:buClr>
                <a:schemeClr val="dk1"/>
              </a:buClr>
              <a:buSzPct val="100000"/>
              <a:buChar char="○"/>
            </a:pPr>
            <a:r>
              <a:rPr lang="en-US" sz="6400"/>
              <a:t>Requires approval from the AA/BD</a:t>
            </a:r>
            <a:endParaRPr sz="6400"/>
          </a:p>
          <a:p>
            <a:pPr marL="171438" lvl="0" indent="-139688" algn="l" rtl="0">
              <a:lnSpc>
                <a:spcPct val="115000"/>
              </a:lnSpc>
              <a:spcBef>
                <a:spcPts val="750"/>
              </a:spcBef>
              <a:spcAft>
                <a:spcPts val="0"/>
              </a:spcAft>
              <a:buClr>
                <a:schemeClr val="dk1"/>
              </a:buClr>
              <a:buSzPct val="100000"/>
              <a:buChar char="●"/>
            </a:pPr>
            <a:r>
              <a:rPr lang="en-US" sz="6400" b="1"/>
              <a:t>Sole Source above the threshold</a:t>
            </a:r>
            <a:endParaRPr sz="6400"/>
          </a:p>
          <a:p>
            <a:pPr marL="514313" lvl="1" indent="-158738" algn="l" rtl="0">
              <a:lnSpc>
                <a:spcPct val="115000"/>
              </a:lnSpc>
              <a:spcBef>
                <a:spcPts val="375"/>
              </a:spcBef>
              <a:spcAft>
                <a:spcPts val="0"/>
              </a:spcAft>
              <a:buClr>
                <a:schemeClr val="dk1"/>
              </a:buClr>
              <a:buSzPct val="100000"/>
              <a:buChar char="○"/>
            </a:pPr>
            <a:r>
              <a:rPr lang="en-US" sz="6400"/>
              <a:t>Justify that there is only one 8(a) participant who can perform the requirement </a:t>
            </a:r>
            <a:endParaRPr sz="6400"/>
          </a:p>
          <a:p>
            <a:pPr marL="514313" lvl="1" indent="-158738" algn="l" rtl="0">
              <a:lnSpc>
                <a:spcPct val="115000"/>
              </a:lnSpc>
              <a:spcBef>
                <a:spcPts val="375"/>
              </a:spcBef>
              <a:spcAft>
                <a:spcPts val="0"/>
              </a:spcAft>
              <a:buClr>
                <a:schemeClr val="dk1"/>
              </a:buClr>
              <a:buSzPct val="100000"/>
              <a:buChar char="○"/>
            </a:pPr>
            <a:r>
              <a:rPr lang="en-US" sz="6400"/>
              <a:t>Requires approval from the AA/BD</a:t>
            </a:r>
            <a:endParaRPr sz="6400"/>
          </a:p>
          <a:p>
            <a:pPr marL="171438" lvl="0" indent="-139688" algn="l" rtl="0">
              <a:lnSpc>
                <a:spcPct val="115000"/>
              </a:lnSpc>
              <a:spcBef>
                <a:spcPts val="750"/>
              </a:spcBef>
              <a:spcAft>
                <a:spcPts val="0"/>
              </a:spcAft>
              <a:buClr>
                <a:schemeClr val="dk1"/>
              </a:buClr>
              <a:buSzPct val="100000"/>
              <a:buChar char="●"/>
            </a:pPr>
            <a:r>
              <a:rPr lang="en-US" sz="6400" b="1"/>
              <a:t>Administration of Contracts</a:t>
            </a:r>
            <a:endParaRPr sz="6400"/>
          </a:p>
          <a:p>
            <a:pPr marL="514313" lvl="1" indent="-158738" algn="l" rtl="0">
              <a:lnSpc>
                <a:spcPct val="115000"/>
              </a:lnSpc>
              <a:spcBef>
                <a:spcPts val="375"/>
              </a:spcBef>
              <a:spcAft>
                <a:spcPts val="0"/>
              </a:spcAft>
              <a:buClr>
                <a:schemeClr val="dk1"/>
              </a:buClr>
              <a:buSzPct val="100000"/>
              <a:buChar char="○"/>
            </a:pPr>
            <a:r>
              <a:rPr lang="en-US" sz="6400"/>
              <a:t>CO must advise and consult with SBA for any intent to terminate for default or convenience </a:t>
            </a:r>
            <a:r>
              <a:rPr lang="en-US" sz="6400" b="1"/>
              <a:t>BEFORE</a:t>
            </a:r>
            <a:r>
              <a:rPr lang="en-US" sz="6400"/>
              <a:t> doing so </a:t>
            </a:r>
            <a:endParaRPr sz="6400"/>
          </a:p>
          <a:p>
            <a:pPr marL="171438" lvl="0" indent="-139688" algn="l" rtl="0">
              <a:lnSpc>
                <a:spcPct val="115000"/>
              </a:lnSpc>
              <a:spcBef>
                <a:spcPts val="750"/>
              </a:spcBef>
              <a:spcAft>
                <a:spcPts val="0"/>
              </a:spcAft>
              <a:buClr>
                <a:schemeClr val="dk1"/>
              </a:buClr>
              <a:buSzPct val="100000"/>
              <a:buChar char="●"/>
            </a:pPr>
            <a:r>
              <a:rPr lang="en-US" sz="6400" b="1"/>
              <a:t>Release for Non-8(a) or Limited 8(a) Competition</a:t>
            </a:r>
            <a:endParaRPr sz="6400"/>
          </a:p>
          <a:p>
            <a:pPr marL="514313" lvl="1" indent="-158738" algn="l" rtl="0">
              <a:lnSpc>
                <a:spcPct val="115000"/>
              </a:lnSpc>
              <a:spcBef>
                <a:spcPts val="375"/>
              </a:spcBef>
              <a:spcAft>
                <a:spcPts val="0"/>
              </a:spcAft>
              <a:buClr>
                <a:schemeClr val="dk1"/>
              </a:buClr>
              <a:buSzPct val="100000"/>
              <a:buChar char="○"/>
            </a:pPr>
            <a:r>
              <a:rPr lang="en-US" sz="6400"/>
              <a:t>Requires approval from the AA/BD</a:t>
            </a:r>
            <a:endParaRPr sz="6400"/>
          </a:p>
          <a:p>
            <a:pPr marL="514313" lvl="1" indent="-57138" algn="l" rtl="0">
              <a:lnSpc>
                <a:spcPct val="90000"/>
              </a:lnSpc>
              <a:spcBef>
                <a:spcPts val="375"/>
              </a:spcBef>
              <a:spcAft>
                <a:spcPts val="0"/>
              </a:spcAft>
              <a:buClr>
                <a:schemeClr val="dk1"/>
              </a:buClr>
              <a:buSzPct val="128571"/>
              <a:buNone/>
            </a:pPr>
            <a:endParaRPr b="1"/>
          </a:p>
          <a:p>
            <a:pPr marL="342874" lvl="1" indent="0" algn="l" rtl="0">
              <a:lnSpc>
                <a:spcPct val="90000"/>
              </a:lnSpc>
              <a:spcBef>
                <a:spcPts val="375"/>
              </a:spcBef>
              <a:spcAft>
                <a:spcPts val="0"/>
              </a:spcAft>
              <a:buClr>
                <a:schemeClr val="dk1"/>
              </a:buClr>
              <a:buSzPct val="128571"/>
              <a:buNone/>
            </a:pPr>
            <a:endParaRPr/>
          </a:p>
          <a:p>
            <a:pPr marL="171438" lvl="0" indent="-38088" algn="l" rtl="0">
              <a:lnSpc>
                <a:spcPct val="90000"/>
              </a:lnSpc>
              <a:spcBef>
                <a:spcPts val="750"/>
              </a:spcBef>
              <a:spcAft>
                <a:spcPts val="0"/>
              </a:spcAft>
              <a:buClr>
                <a:schemeClr val="dk1"/>
              </a:buClr>
              <a:buSzPct val="150000"/>
              <a:buNone/>
            </a:pPr>
            <a:endParaRPr/>
          </a:p>
        </p:txBody>
      </p:sp>
      <p:sp>
        <p:nvSpPr>
          <p:cNvPr id="316" name="Google Shape;316;p37"/>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8">
            <a:extLst>
              <a:ext uri="{C183D7F6-B498-43B3-948B-1728B52AA6E4}">
                <adec:decorative xmlns:adec="http://schemas.microsoft.com/office/drawing/2017/decorative" val="1"/>
              </a:ext>
            </a:extLst>
          </p:cNvPr>
          <p:cNvSpPr/>
          <p:nvPr/>
        </p:nvSpPr>
        <p:spPr>
          <a:xfrm>
            <a:off x="4785150" y="764100"/>
            <a:ext cx="3574200" cy="3587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txBox="1">
            <a:spLocks noGrp="1"/>
          </p:cNvSpPr>
          <p:nvPr>
            <p:ph type="title"/>
          </p:nvPr>
        </p:nvSpPr>
        <p:spPr>
          <a:xfrm>
            <a:off x="628650" y="146592"/>
            <a:ext cx="7886700" cy="33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3864B2"/>
                </a:solidFill>
              </a:rPr>
              <a:t>Release Requests</a:t>
            </a:r>
            <a:endParaRPr sz="3200">
              <a:solidFill>
                <a:srgbClr val="3864B2"/>
              </a:solidFill>
            </a:endParaRPr>
          </a:p>
        </p:txBody>
      </p:sp>
      <p:sp>
        <p:nvSpPr>
          <p:cNvPr id="324" name="Google Shape;324;p38"/>
          <p:cNvSpPr txBox="1">
            <a:spLocks noGrp="1"/>
          </p:cNvSpPr>
          <p:nvPr>
            <p:ph type="body" idx="1"/>
          </p:nvPr>
        </p:nvSpPr>
        <p:spPr>
          <a:xfrm>
            <a:off x="520125" y="792300"/>
            <a:ext cx="3876300" cy="3558900"/>
          </a:xfrm>
          <a:prstGeom prst="rect">
            <a:avLst/>
          </a:prstGeom>
          <a:noFill/>
          <a:ln>
            <a:noFill/>
          </a:ln>
        </p:spPr>
        <p:txBody>
          <a:bodyPr spcFirstLastPara="1" wrap="square" lIns="91425" tIns="45700" rIns="91425" bIns="45700" anchor="t" anchorCtr="0">
            <a:noAutofit/>
          </a:bodyPr>
          <a:lstStyle/>
          <a:p>
            <a:pPr marL="171438" lvl="0" indent="-137021" algn="l" rtl="0">
              <a:lnSpc>
                <a:spcPct val="115000"/>
              </a:lnSpc>
              <a:spcBef>
                <a:spcPts val="750"/>
              </a:spcBef>
              <a:spcAft>
                <a:spcPts val="0"/>
              </a:spcAft>
              <a:buClr>
                <a:schemeClr val="dk1"/>
              </a:buClr>
              <a:buSzPts val="1400"/>
              <a:buChar char="●"/>
            </a:pPr>
            <a:r>
              <a:rPr lang="en-US" b="1"/>
              <a:t>8(a) Release Requirements </a:t>
            </a:r>
            <a:endParaRPr/>
          </a:p>
          <a:p>
            <a:pPr marL="514313" lvl="1" indent="-141911" algn="l" rtl="0">
              <a:lnSpc>
                <a:spcPct val="115000"/>
              </a:lnSpc>
              <a:spcBef>
                <a:spcPts val="375"/>
              </a:spcBef>
              <a:spcAft>
                <a:spcPts val="0"/>
              </a:spcAft>
              <a:buClr>
                <a:schemeClr val="dk1"/>
              </a:buClr>
              <a:buSzPts val="1200"/>
              <a:buChar char="✔"/>
            </a:pPr>
            <a:r>
              <a:rPr lang="en-US" sz="1200"/>
              <a:t>Reason(s) for the request</a:t>
            </a:r>
            <a:endParaRPr sz="1200"/>
          </a:p>
          <a:p>
            <a:pPr marL="514313" lvl="1" indent="-141911" algn="l" rtl="0">
              <a:lnSpc>
                <a:spcPct val="115000"/>
              </a:lnSpc>
              <a:spcBef>
                <a:spcPts val="375"/>
              </a:spcBef>
              <a:spcAft>
                <a:spcPts val="0"/>
              </a:spcAft>
              <a:buClr>
                <a:schemeClr val="dk1"/>
              </a:buClr>
              <a:buSzPts val="1200"/>
              <a:buChar char="✔"/>
            </a:pPr>
            <a:r>
              <a:rPr lang="en-US" sz="1200"/>
              <a:t>Procurement History </a:t>
            </a:r>
            <a:endParaRPr sz="1200"/>
          </a:p>
          <a:p>
            <a:pPr marL="514313" lvl="1" indent="-141911" algn="l" rtl="0">
              <a:lnSpc>
                <a:spcPct val="115000"/>
              </a:lnSpc>
              <a:spcBef>
                <a:spcPts val="375"/>
              </a:spcBef>
              <a:spcAft>
                <a:spcPts val="0"/>
              </a:spcAft>
              <a:buClr>
                <a:schemeClr val="dk1"/>
              </a:buClr>
              <a:buSzPts val="1200"/>
              <a:buChar char="✔"/>
            </a:pPr>
            <a:r>
              <a:rPr lang="en-US" sz="1200"/>
              <a:t>Market Research</a:t>
            </a:r>
            <a:endParaRPr sz="1200"/>
          </a:p>
          <a:p>
            <a:pPr marL="514313" lvl="1" indent="-141911" algn="l" rtl="0">
              <a:lnSpc>
                <a:spcPct val="115000"/>
              </a:lnSpc>
              <a:spcBef>
                <a:spcPts val="375"/>
              </a:spcBef>
              <a:spcAft>
                <a:spcPts val="0"/>
              </a:spcAft>
              <a:buClr>
                <a:schemeClr val="dk1"/>
              </a:buClr>
              <a:buSzPts val="1200"/>
              <a:buChar char="✔"/>
            </a:pPr>
            <a:r>
              <a:rPr lang="en-US" sz="1200"/>
              <a:t>Re-Procurement Strategy</a:t>
            </a:r>
            <a:endParaRPr sz="1200"/>
          </a:p>
          <a:p>
            <a:pPr marL="514313" lvl="1" indent="-141911" algn="l" rtl="0">
              <a:lnSpc>
                <a:spcPct val="115000"/>
              </a:lnSpc>
              <a:spcBef>
                <a:spcPts val="375"/>
              </a:spcBef>
              <a:spcAft>
                <a:spcPts val="0"/>
              </a:spcAft>
              <a:buClr>
                <a:schemeClr val="dk1"/>
              </a:buClr>
              <a:buSzPts val="1200"/>
              <a:buChar char="✔"/>
            </a:pPr>
            <a:r>
              <a:rPr lang="en-US" sz="1200"/>
              <a:t>NAICS and SOW/PWS/SOO</a:t>
            </a:r>
            <a:endParaRPr sz="1200"/>
          </a:p>
          <a:p>
            <a:pPr marL="514313" lvl="1" indent="-141911" algn="l" rtl="0">
              <a:lnSpc>
                <a:spcPct val="115000"/>
              </a:lnSpc>
              <a:spcBef>
                <a:spcPts val="375"/>
              </a:spcBef>
              <a:spcAft>
                <a:spcPts val="0"/>
              </a:spcAft>
              <a:buClr>
                <a:schemeClr val="dk1"/>
              </a:buClr>
              <a:buSzPts val="1200"/>
              <a:buChar char="✔"/>
            </a:pPr>
            <a:r>
              <a:rPr lang="en-US" sz="1200"/>
              <a:t>Original Acceptance Letter</a:t>
            </a:r>
            <a:endParaRPr sz="1200"/>
          </a:p>
          <a:p>
            <a:pPr marL="514313" lvl="1" indent="-141911" algn="l" rtl="0">
              <a:lnSpc>
                <a:spcPct val="115000"/>
              </a:lnSpc>
              <a:spcBef>
                <a:spcPts val="375"/>
              </a:spcBef>
              <a:spcAft>
                <a:spcPts val="0"/>
              </a:spcAft>
              <a:buClr>
                <a:schemeClr val="dk1"/>
              </a:buClr>
              <a:buSzPts val="1200"/>
              <a:buChar char="✔"/>
            </a:pPr>
            <a:r>
              <a:rPr lang="en-US" sz="1200"/>
              <a:t>Agency Goals and Achievements</a:t>
            </a:r>
            <a:endParaRPr sz="1200"/>
          </a:p>
          <a:p>
            <a:pPr marL="171438" lvl="0" indent="-137021" algn="l" rtl="0">
              <a:lnSpc>
                <a:spcPct val="115000"/>
              </a:lnSpc>
              <a:spcBef>
                <a:spcPts val="750"/>
              </a:spcBef>
              <a:spcAft>
                <a:spcPts val="0"/>
              </a:spcAft>
              <a:buClr>
                <a:schemeClr val="dk1"/>
              </a:buClr>
              <a:buSzPts val="1400"/>
              <a:buChar char="●"/>
            </a:pPr>
            <a:r>
              <a:rPr lang="en-US" b="1"/>
              <a:t>Please send the release request to the district office that services the incumbent </a:t>
            </a:r>
            <a:endParaRPr/>
          </a:p>
          <a:p>
            <a:pPr marL="171438" lvl="0" indent="-137021" algn="l" rtl="0">
              <a:lnSpc>
                <a:spcPct val="115000"/>
              </a:lnSpc>
              <a:spcBef>
                <a:spcPts val="750"/>
              </a:spcBef>
              <a:spcAft>
                <a:spcPts val="0"/>
              </a:spcAft>
              <a:buClr>
                <a:schemeClr val="dk1"/>
              </a:buClr>
              <a:buSzPts val="1400"/>
              <a:buChar char="●"/>
            </a:pPr>
            <a:r>
              <a:rPr lang="en-US" b="1"/>
              <a:t>Establish a timeline for review and processing between the district</a:t>
            </a:r>
            <a:r>
              <a:rPr lang="en-US"/>
              <a:t> </a:t>
            </a:r>
            <a:r>
              <a:rPr lang="en-US" b="1"/>
              <a:t>office and the agency </a:t>
            </a:r>
            <a:endParaRPr/>
          </a:p>
        </p:txBody>
      </p:sp>
      <p:sp>
        <p:nvSpPr>
          <p:cNvPr id="325" name="Google Shape;325;p38"/>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326" name="Google Shape;326;p38">
            <a:extLst>
              <a:ext uri="{C183D7F6-B498-43B3-948B-1728B52AA6E4}">
                <adec:decorative xmlns:adec="http://schemas.microsoft.com/office/drawing/2017/decorative" val="1"/>
              </a:ext>
            </a:extLst>
          </p:cNvPr>
          <p:cNvSpPr/>
          <p:nvPr/>
        </p:nvSpPr>
        <p:spPr>
          <a:xfrm rot="-225042">
            <a:off x="4650684" y="2254365"/>
            <a:ext cx="3843132" cy="442484"/>
          </a:xfrm>
          <a:prstGeom prst="mathMinus">
            <a:avLst>
              <a:gd name="adj1" fmla="val 23520"/>
            </a:avLst>
          </a:prstGeom>
          <a:solidFill>
            <a:srgbClr val="D5EA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a:extLst>
              <a:ext uri="{C183D7F6-B498-43B3-948B-1728B52AA6E4}">
                <adec:decorative xmlns:adec="http://schemas.microsoft.com/office/drawing/2017/decorative" val="1"/>
              </a:ext>
            </a:extLst>
          </p:cNvPr>
          <p:cNvSpPr/>
          <p:nvPr/>
        </p:nvSpPr>
        <p:spPr>
          <a:xfrm>
            <a:off x="5107856" y="934840"/>
            <a:ext cx="1165800" cy="1382700"/>
          </a:xfrm>
          <a:prstGeom prst="downArrow">
            <a:avLst>
              <a:gd name="adj1" fmla="val 50000"/>
              <a:gd name="adj2" fmla="val 50000"/>
            </a:avLst>
          </a:prstGeom>
          <a:solidFill>
            <a:srgbClr val="78C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a:extLst>
              <a:ext uri="{C183D7F6-B498-43B3-948B-1728B52AA6E4}">
                <adec:decorative xmlns:adec="http://schemas.microsoft.com/office/drawing/2017/decorative" val="1"/>
              </a:ext>
            </a:extLst>
          </p:cNvPr>
          <p:cNvSpPr/>
          <p:nvPr/>
        </p:nvSpPr>
        <p:spPr>
          <a:xfrm>
            <a:off x="6580843" y="764095"/>
            <a:ext cx="1459500" cy="14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txBox="1"/>
          <p:nvPr/>
        </p:nvSpPr>
        <p:spPr>
          <a:xfrm>
            <a:off x="6580843" y="848457"/>
            <a:ext cx="1459500" cy="145170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200" b="1">
                <a:solidFill>
                  <a:schemeClr val="dk1"/>
                </a:solidFill>
              </a:rPr>
              <a:t>Agencies are Challenged to Meet Project Timelines &amp; Small Business Goals</a:t>
            </a:r>
            <a:endParaRPr sz="1200"/>
          </a:p>
        </p:txBody>
      </p:sp>
      <p:sp>
        <p:nvSpPr>
          <p:cNvPr id="330" name="Google Shape;330;p38">
            <a:extLst>
              <a:ext uri="{C183D7F6-B498-43B3-948B-1728B52AA6E4}">
                <adec:decorative xmlns:adec="http://schemas.microsoft.com/office/drawing/2017/decorative" val="1"/>
              </a:ext>
            </a:extLst>
          </p:cNvPr>
          <p:cNvSpPr/>
          <p:nvPr/>
        </p:nvSpPr>
        <p:spPr>
          <a:xfrm>
            <a:off x="6883145" y="2665106"/>
            <a:ext cx="1165800" cy="1382625"/>
          </a:xfrm>
          <a:prstGeom prst="upArrow">
            <a:avLst>
              <a:gd name="adj1" fmla="val 50000"/>
              <a:gd name="adj2" fmla="val 50000"/>
            </a:avLst>
          </a:prstGeom>
          <a:solidFill>
            <a:srgbClr val="C900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a:extLst>
              <a:ext uri="{C183D7F6-B498-43B3-948B-1728B52AA6E4}">
                <adec:decorative xmlns:adec="http://schemas.microsoft.com/office/drawing/2017/decorative" val="1"/>
              </a:ext>
            </a:extLst>
          </p:cNvPr>
          <p:cNvSpPr/>
          <p:nvPr/>
        </p:nvSpPr>
        <p:spPr>
          <a:xfrm>
            <a:off x="4929351" y="2768798"/>
            <a:ext cx="1809000" cy="14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txBox="1"/>
          <p:nvPr/>
        </p:nvSpPr>
        <p:spPr>
          <a:xfrm>
            <a:off x="4929351" y="2768798"/>
            <a:ext cx="1809000" cy="145170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200" b="1">
                <a:solidFill>
                  <a:schemeClr val="dk1"/>
                </a:solidFill>
              </a:rPr>
              <a:t>SBA is Challenged to Maintain a Robust 8(a) Portfolio, Foster an Environment for Business Development and Assist its Partnering Agencies</a:t>
            </a:r>
            <a:endParaRPr sz="1200" b="1">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9"/>
          <p:cNvSpPr txBox="1">
            <a:spLocks noGrp="1"/>
          </p:cNvSpPr>
          <p:nvPr>
            <p:ph type="title"/>
          </p:nvPr>
        </p:nvSpPr>
        <p:spPr>
          <a:xfrm>
            <a:off x="202500" y="276450"/>
            <a:ext cx="8313000" cy="68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3200"/>
              <a:buFont typeface="Source Sans Pro"/>
              <a:buNone/>
            </a:pPr>
            <a:r>
              <a:rPr lang="en-US" sz="3200">
                <a:solidFill>
                  <a:srgbClr val="3864B2"/>
                </a:solidFill>
              </a:rPr>
              <a:t>Request to Release From the 8(a) Program</a:t>
            </a:r>
            <a:endParaRPr sz="3200">
              <a:solidFill>
                <a:srgbClr val="3864B2"/>
              </a:solidFill>
            </a:endParaRPr>
          </a:p>
        </p:txBody>
      </p:sp>
      <p:sp>
        <p:nvSpPr>
          <p:cNvPr id="338" name="Google Shape;338;p39"/>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grpSp>
        <p:nvGrpSpPr>
          <p:cNvPr id="339" name="Google Shape;339;p39">
            <a:extLst>
              <a:ext uri="{C183D7F6-B498-43B3-948B-1728B52AA6E4}">
                <adec:decorative xmlns:adec="http://schemas.microsoft.com/office/drawing/2017/decorative" val="1"/>
              </a:ext>
            </a:extLst>
          </p:cNvPr>
          <p:cNvGrpSpPr/>
          <p:nvPr/>
        </p:nvGrpSpPr>
        <p:grpSpPr>
          <a:xfrm>
            <a:off x="202506" y="857241"/>
            <a:ext cx="8294850" cy="3120614"/>
            <a:chOff x="17375" y="640120"/>
            <a:chExt cx="8294850" cy="4160819"/>
          </a:xfrm>
        </p:grpSpPr>
        <p:sp>
          <p:nvSpPr>
            <p:cNvPr id="340" name="Google Shape;340;p39"/>
            <p:cNvSpPr/>
            <p:nvPr/>
          </p:nvSpPr>
          <p:spPr>
            <a:xfrm>
              <a:off x="17375" y="640120"/>
              <a:ext cx="8276700" cy="1255800"/>
            </a:xfrm>
            <a:prstGeom prst="roundRect">
              <a:avLst>
                <a:gd name="adj" fmla="val 16667"/>
              </a:avLst>
            </a:prstGeom>
            <a:gradFill>
              <a:gsLst>
                <a:gs pos="0">
                  <a:srgbClr val="88CBEC"/>
                </a:gs>
                <a:gs pos="50000">
                  <a:srgbClr val="72C7EE"/>
                </a:gs>
                <a:gs pos="100000">
                  <a:srgbClr val="5CB1D9"/>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9"/>
            <p:cNvSpPr txBox="1"/>
            <p:nvPr/>
          </p:nvSpPr>
          <p:spPr>
            <a:xfrm>
              <a:off x="96871" y="775346"/>
              <a:ext cx="8154000" cy="11334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2060"/>
                </a:buClr>
                <a:buSzPts val="2600"/>
                <a:buFont typeface="Calibri"/>
                <a:buNone/>
              </a:pPr>
              <a:r>
                <a:rPr lang="en-US" sz="2200">
                  <a:solidFill>
                    <a:schemeClr val="dk1"/>
                  </a:solidFill>
                </a:rPr>
                <a:t>The Agency’s written commitment to continue to support the 8(a) BD Program. This explanation must include: </a:t>
              </a:r>
              <a:endParaRPr sz="2200">
                <a:solidFill>
                  <a:schemeClr val="dk1"/>
                </a:solidFill>
              </a:endParaRPr>
            </a:p>
          </p:txBody>
        </p:sp>
        <p:sp>
          <p:nvSpPr>
            <p:cNvPr id="342" name="Google Shape;342;p39"/>
            <p:cNvSpPr txBox="1"/>
            <p:nvPr/>
          </p:nvSpPr>
          <p:spPr>
            <a:xfrm>
              <a:off x="35525" y="2085039"/>
              <a:ext cx="8276700" cy="2715900"/>
            </a:xfrm>
            <a:prstGeom prst="rect">
              <a:avLst/>
            </a:prstGeom>
            <a:noFill/>
            <a:ln>
              <a:noFill/>
            </a:ln>
          </p:spPr>
          <p:txBody>
            <a:bodyPr spcFirstLastPara="1" wrap="square" lIns="262775" tIns="33000" rIns="184900" bIns="33000" anchor="t" anchorCtr="0">
              <a:noAutofit/>
            </a:bodyPr>
            <a:lstStyle/>
            <a:p>
              <a:pPr marL="228600" marR="0" lvl="1" indent="-228600" algn="l" rtl="0">
                <a:lnSpc>
                  <a:spcPct val="90000"/>
                </a:lnSpc>
                <a:spcBef>
                  <a:spcPts val="0"/>
                </a:spcBef>
                <a:spcAft>
                  <a:spcPts val="0"/>
                </a:spcAft>
                <a:buClr>
                  <a:schemeClr val="dk1"/>
                </a:buClr>
                <a:buSzPts val="2000"/>
                <a:buAutoNum type="romanLcPeriod"/>
              </a:pPr>
              <a:r>
                <a:rPr lang="en-US" sz="2000" i="0" u="none" strike="noStrike" cap="none">
                  <a:solidFill>
                    <a:schemeClr val="dk1"/>
                  </a:solidFill>
                </a:rPr>
                <a:t>The last two most recent fiscal years’ 8(a) contract dollars that were awarded by the Procuring Activity to 8(a) BD Program Participants on a sole source basis;</a:t>
              </a:r>
              <a:endParaRPr sz="2000" i="0" u="none" strike="noStrike" cap="none">
                <a:solidFill>
                  <a:schemeClr val="dk1"/>
                </a:solidFill>
              </a:endParaRPr>
            </a:p>
            <a:p>
              <a:pPr marL="228600" marR="0" lvl="1" indent="-228600" algn="l" rtl="0">
                <a:lnSpc>
                  <a:spcPct val="90000"/>
                </a:lnSpc>
                <a:spcBef>
                  <a:spcPts val="400"/>
                </a:spcBef>
                <a:spcAft>
                  <a:spcPts val="0"/>
                </a:spcAft>
                <a:buClr>
                  <a:schemeClr val="dk1"/>
                </a:buClr>
                <a:buSzPts val="2000"/>
                <a:buAutoNum type="romanLcPeriod"/>
              </a:pPr>
              <a:r>
                <a:rPr lang="en-US" sz="2000" i="0" u="none" strike="noStrike" cap="none">
                  <a:solidFill>
                    <a:schemeClr val="dk1"/>
                  </a:solidFill>
                </a:rPr>
                <a:t>The current fiscal year’s forecast to award contracts to the 8(a) BD Program; and</a:t>
              </a:r>
              <a:endParaRPr sz="2000" i="0" u="none" strike="noStrike" cap="none">
                <a:solidFill>
                  <a:schemeClr val="dk1"/>
                </a:solidFill>
              </a:endParaRPr>
            </a:p>
            <a:p>
              <a:pPr marL="228600" marR="0" lvl="1" indent="-228600" algn="l" rtl="0">
                <a:lnSpc>
                  <a:spcPct val="90000"/>
                </a:lnSpc>
                <a:spcBef>
                  <a:spcPts val="400"/>
                </a:spcBef>
                <a:spcAft>
                  <a:spcPts val="0"/>
                </a:spcAft>
                <a:buClr>
                  <a:schemeClr val="dk1"/>
                </a:buClr>
                <a:buSzPts val="2000"/>
                <a:buAutoNum type="romanLcPeriod"/>
              </a:pPr>
              <a:r>
                <a:rPr lang="en-US" sz="2000" i="0" u="none" strike="noStrike" cap="none">
                  <a:solidFill>
                    <a:schemeClr val="dk1"/>
                  </a:solidFill>
                </a:rPr>
                <a:t>The result of any market research conducted by the Procuring Activity. </a:t>
              </a:r>
              <a:r>
                <a:rPr lang="en-US" sz="2000" i="1" u="none" strike="noStrike" cap="none">
                  <a:solidFill>
                    <a:schemeClr val="dk1"/>
                  </a:solidFill>
                </a:rPr>
                <a:t>(Be sure not to limit geographical area)</a:t>
              </a:r>
              <a:endParaRPr sz="2000" i="0" u="none" strike="noStrike" cap="none">
                <a:solidFill>
                  <a:schemeClr val="dk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0">
            <a:extLst>
              <a:ext uri="{C183D7F6-B498-43B3-948B-1728B52AA6E4}">
                <adec:decorative xmlns:adec="http://schemas.microsoft.com/office/drawing/2017/decorative" val="1"/>
              </a:ext>
            </a:extLst>
          </p:cNvPr>
          <p:cNvSpPr/>
          <p:nvPr/>
        </p:nvSpPr>
        <p:spPr>
          <a:xfrm>
            <a:off x="2011939" y="1232094"/>
            <a:ext cx="5384700" cy="582000"/>
          </a:xfrm>
          <a:prstGeom prst="roundRect">
            <a:avLst>
              <a:gd name="adj" fmla="val 16667"/>
            </a:avLst>
          </a:prstGeom>
          <a:solidFill>
            <a:srgbClr val="FF8484"/>
          </a:solidFill>
          <a:ln>
            <a:noFill/>
          </a:ln>
          <a:effectLst>
            <a:outerShdw blurRad="149987" dist="250190" dir="8460000" algn="ctr">
              <a:srgbClr val="000000">
                <a:alpha val="278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40"/>
          <p:cNvSpPr txBox="1">
            <a:spLocks noGrp="1"/>
          </p:cNvSpPr>
          <p:nvPr>
            <p:ph type="title"/>
          </p:nvPr>
        </p:nvSpPr>
        <p:spPr>
          <a:xfrm>
            <a:off x="263250" y="276450"/>
            <a:ext cx="8515200" cy="822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3200"/>
              <a:buFont typeface="Source Sans Pro"/>
              <a:buNone/>
            </a:pPr>
            <a:r>
              <a:rPr lang="en-US" sz="3200">
                <a:solidFill>
                  <a:srgbClr val="3864B2"/>
                </a:solidFill>
              </a:rPr>
              <a:t>8(a) Contract Cure Notices</a:t>
            </a:r>
            <a:br>
              <a:rPr lang="en-US" sz="3200">
                <a:solidFill>
                  <a:srgbClr val="3864B2"/>
                </a:solidFill>
              </a:rPr>
            </a:br>
            <a:r>
              <a:rPr lang="en-US" sz="3200">
                <a:solidFill>
                  <a:srgbClr val="3864B2"/>
                </a:solidFill>
              </a:rPr>
              <a:t>and Show Cause Notices</a:t>
            </a:r>
            <a:endParaRPr sz="3200">
              <a:solidFill>
                <a:srgbClr val="3864B2"/>
              </a:solidFill>
            </a:endParaRPr>
          </a:p>
        </p:txBody>
      </p:sp>
      <p:sp>
        <p:nvSpPr>
          <p:cNvPr id="349" name="Google Shape;349;p40"/>
          <p:cNvSpPr txBox="1">
            <a:spLocks noGrp="1"/>
          </p:cNvSpPr>
          <p:nvPr>
            <p:ph type="body" idx="1"/>
          </p:nvPr>
        </p:nvSpPr>
        <p:spPr>
          <a:xfrm>
            <a:off x="1915800" y="1359125"/>
            <a:ext cx="5577000" cy="32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2060"/>
              </a:buClr>
              <a:buSzPts val="2400"/>
              <a:buNone/>
            </a:pPr>
            <a:r>
              <a:rPr lang="en-US" sz="2200" b="1"/>
              <a:t>SBA is the Prime on all 8(a) Contracts </a:t>
            </a:r>
            <a:endParaRPr sz="2200" b="1"/>
          </a:p>
          <a:p>
            <a:pPr marL="171438" lvl="0" indent="-38088" algn="l" rtl="0">
              <a:lnSpc>
                <a:spcPct val="90000"/>
              </a:lnSpc>
              <a:spcBef>
                <a:spcPts val="750"/>
              </a:spcBef>
              <a:spcAft>
                <a:spcPts val="0"/>
              </a:spcAft>
              <a:buClr>
                <a:schemeClr val="dk1"/>
              </a:buClr>
              <a:buSzPts val="2100"/>
              <a:buNone/>
            </a:pPr>
            <a:endParaRPr sz="2200"/>
          </a:p>
        </p:txBody>
      </p:sp>
      <p:sp>
        <p:nvSpPr>
          <p:cNvPr id="350" name="Google Shape;350;p40"/>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51" name="Google Shape;351;p40"/>
          <p:cNvSpPr txBox="1"/>
          <p:nvPr/>
        </p:nvSpPr>
        <p:spPr>
          <a:xfrm>
            <a:off x="628650" y="1947418"/>
            <a:ext cx="7886700" cy="2347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90000"/>
              </a:lnSpc>
              <a:spcBef>
                <a:spcPts val="0"/>
              </a:spcBef>
              <a:spcAft>
                <a:spcPts val="0"/>
              </a:spcAft>
              <a:buClr>
                <a:schemeClr val="dk1"/>
              </a:buClr>
              <a:buSzPts val="2000"/>
              <a:buChar char="●"/>
            </a:pPr>
            <a:r>
              <a:rPr lang="en-US" sz="2000">
                <a:solidFill>
                  <a:schemeClr val="dk1"/>
                </a:solidFill>
              </a:rPr>
              <a:t>Be sure to copy the appropriate SBA District Office that issued the respective Acceptance Letter. </a:t>
            </a:r>
            <a:endParaRPr sz="2000">
              <a:solidFill>
                <a:schemeClr val="dk1"/>
              </a:solidFill>
            </a:endParaRPr>
          </a:p>
          <a:p>
            <a:pPr marL="457200" marR="0" lvl="0" indent="-355600" algn="l" rtl="0">
              <a:lnSpc>
                <a:spcPct val="90000"/>
              </a:lnSpc>
              <a:spcBef>
                <a:spcPts val="0"/>
              </a:spcBef>
              <a:spcAft>
                <a:spcPts val="0"/>
              </a:spcAft>
              <a:buClr>
                <a:schemeClr val="dk1"/>
              </a:buClr>
              <a:buSzPts val="2000"/>
              <a:buChar char="●"/>
            </a:pPr>
            <a:r>
              <a:rPr lang="en-US" sz="2000">
                <a:solidFill>
                  <a:schemeClr val="dk1"/>
                </a:solidFill>
              </a:rPr>
              <a:t>The firm’s Business Opportunity Specialist (BOS) can contact the respective 8(a) firm’s owner to determine the issue and discuss the resolution plan.</a:t>
            </a:r>
            <a:endParaRPr sz="2000">
              <a:solidFill>
                <a:schemeClr val="dk1"/>
              </a:solidFill>
            </a:endParaRPr>
          </a:p>
          <a:p>
            <a:pPr marL="457200" marR="0" lvl="0" indent="-355600" algn="l" rtl="0">
              <a:lnSpc>
                <a:spcPct val="90000"/>
              </a:lnSpc>
              <a:spcBef>
                <a:spcPts val="0"/>
              </a:spcBef>
              <a:spcAft>
                <a:spcPts val="0"/>
              </a:spcAft>
              <a:buClr>
                <a:schemeClr val="dk1"/>
              </a:buClr>
              <a:buSzPts val="2000"/>
              <a:buChar char="●"/>
            </a:pPr>
            <a:r>
              <a:rPr lang="en-US" sz="2000">
                <a:solidFill>
                  <a:schemeClr val="dk1"/>
                </a:solidFill>
              </a:rPr>
              <a:t>The BOS is able to participate with the 8(a) firm in the communication with your agency on this issue, unless the firm has retained counsel. </a:t>
            </a:r>
            <a:endParaRPr sz="2000">
              <a:solidFill>
                <a:schemeClr val="dk1"/>
              </a:solidFill>
            </a:endParaRPr>
          </a:p>
          <a:p>
            <a:pPr marL="171438" marR="0" lvl="0" indent="-38088" algn="l" rtl="0">
              <a:lnSpc>
                <a:spcPct val="90000"/>
              </a:lnSpc>
              <a:spcBef>
                <a:spcPts val="750"/>
              </a:spcBef>
              <a:spcAft>
                <a:spcPts val="0"/>
              </a:spcAft>
              <a:buClr>
                <a:schemeClr val="dk1"/>
              </a:buClr>
              <a:buSzPts val="2100"/>
              <a:buFont typeface="Arial"/>
              <a:buNone/>
            </a:pPr>
            <a:endParaRPr sz="2100">
              <a:solidFill>
                <a:schemeClr val="dk1"/>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1"/>
          <p:cNvSpPr txBox="1">
            <a:spLocks noGrp="1"/>
          </p:cNvSpPr>
          <p:nvPr>
            <p:ph type="title"/>
          </p:nvPr>
        </p:nvSpPr>
        <p:spPr>
          <a:xfrm>
            <a:off x="628650" y="118955"/>
            <a:ext cx="7886700" cy="738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3600"/>
              <a:buFont typeface="Source Sans Pro"/>
              <a:buNone/>
            </a:pPr>
            <a:r>
              <a:rPr lang="en-US" sz="3200">
                <a:solidFill>
                  <a:srgbClr val="3864B2"/>
                </a:solidFill>
              </a:rPr>
              <a:t>Limitations on Subcontracting</a:t>
            </a:r>
            <a:endParaRPr sz="3200">
              <a:solidFill>
                <a:srgbClr val="3864B2"/>
              </a:solidFill>
            </a:endParaRPr>
          </a:p>
        </p:txBody>
      </p:sp>
      <p:sp>
        <p:nvSpPr>
          <p:cNvPr id="357" name="Google Shape;357;p41"/>
          <p:cNvSpPr txBox="1">
            <a:spLocks noGrp="1"/>
          </p:cNvSpPr>
          <p:nvPr>
            <p:ph type="body" idx="1"/>
          </p:nvPr>
        </p:nvSpPr>
        <p:spPr>
          <a:xfrm>
            <a:off x="498789" y="605916"/>
            <a:ext cx="7886700" cy="803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rgbClr val="002060"/>
              </a:buClr>
              <a:buSzPts val="2400"/>
              <a:buFont typeface="Noto Sans Symbols"/>
              <a:buNone/>
            </a:pPr>
            <a:r>
              <a:rPr lang="en-US" sz="1800">
                <a:solidFill>
                  <a:schemeClr val="dk1"/>
                </a:solidFill>
              </a:rPr>
              <a:t>The Partnership Agreement explicitly address subcontracting limitations in a few ways by requiring the agencies to:</a:t>
            </a:r>
            <a:endParaRPr sz="1800"/>
          </a:p>
        </p:txBody>
      </p:sp>
      <p:sp>
        <p:nvSpPr>
          <p:cNvPr id="358" name="Google Shape;358;p41"/>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grpSp>
        <p:nvGrpSpPr>
          <p:cNvPr id="359" name="Google Shape;359;p41">
            <a:extLst>
              <a:ext uri="{C183D7F6-B498-43B3-948B-1728B52AA6E4}">
                <adec:decorative xmlns:adec="http://schemas.microsoft.com/office/drawing/2017/decorative" val="1"/>
              </a:ext>
            </a:extLst>
          </p:cNvPr>
          <p:cNvGrpSpPr/>
          <p:nvPr/>
        </p:nvGrpSpPr>
        <p:grpSpPr>
          <a:xfrm>
            <a:off x="-4189115" y="693262"/>
            <a:ext cx="12647314" cy="4104675"/>
            <a:chOff x="-4594335" y="-704407"/>
            <a:chExt cx="12647314" cy="5472900"/>
          </a:xfrm>
        </p:grpSpPr>
        <p:sp>
          <p:nvSpPr>
            <p:cNvPr id="360" name="Google Shape;360;p41"/>
            <p:cNvSpPr/>
            <p:nvPr/>
          </p:nvSpPr>
          <p:spPr>
            <a:xfrm>
              <a:off x="-4594335" y="-704407"/>
              <a:ext cx="5472900" cy="5472900"/>
            </a:xfrm>
            <a:prstGeom prst="blockArc">
              <a:avLst>
                <a:gd name="adj1" fmla="val 18900000"/>
                <a:gd name="adj2" fmla="val 2700000"/>
                <a:gd name="adj3" fmla="val 395"/>
              </a:avLst>
            </a:prstGeom>
            <a:noFill/>
            <a:ln w="12700" cap="flat" cmpd="sng">
              <a:solidFill>
                <a:srgbClr val="609C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a:off x="564979" y="406400"/>
              <a:ext cx="7488000" cy="812700"/>
            </a:xfrm>
            <a:prstGeom prst="rect">
              <a:avLst/>
            </a:prstGeom>
            <a:gradFill>
              <a:gsLst>
                <a:gs pos="0">
                  <a:srgbClr val="88CBEC"/>
                </a:gs>
                <a:gs pos="50000">
                  <a:srgbClr val="72C7EE"/>
                </a:gs>
                <a:gs pos="100000">
                  <a:srgbClr val="5CB1D9"/>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txBox="1"/>
            <p:nvPr/>
          </p:nvSpPr>
          <p:spPr>
            <a:xfrm>
              <a:off x="564979" y="406400"/>
              <a:ext cx="7488000" cy="812700"/>
            </a:xfrm>
            <a:prstGeom prst="rect">
              <a:avLst/>
            </a:prstGeom>
            <a:noFill/>
            <a:ln>
              <a:noFill/>
            </a:ln>
          </p:spPr>
          <p:txBody>
            <a:bodyPr spcFirstLastPara="1" wrap="square" lIns="645150" tIns="43175" rIns="43175" bIns="43175" anchor="ctr" anchorCtr="0">
              <a:noAutofit/>
            </a:bodyPr>
            <a:lstStyle/>
            <a:p>
              <a:pPr marL="0" marR="0" lvl="0" indent="0" algn="l" rtl="0">
                <a:lnSpc>
                  <a:spcPct val="90000"/>
                </a:lnSpc>
                <a:spcBef>
                  <a:spcPts val="0"/>
                </a:spcBef>
                <a:spcAft>
                  <a:spcPts val="0"/>
                </a:spcAft>
                <a:buClr>
                  <a:srgbClr val="002060"/>
                </a:buClr>
                <a:buSzPts val="1700"/>
                <a:buFont typeface="Calibri"/>
                <a:buNone/>
              </a:pPr>
              <a:r>
                <a:rPr lang="en-US" sz="1500">
                  <a:solidFill>
                    <a:schemeClr val="dk1"/>
                  </a:solidFill>
                </a:rPr>
                <a:t>at the time of the contract award, conduct and document an assessment of the 8(a) firm’s ability to comply with the subcontracting limitations;</a:t>
              </a:r>
              <a:endParaRPr sz="1500">
                <a:solidFill>
                  <a:schemeClr val="dk1"/>
                </a:solidFill>
              </a:endParaRPr>
            </a:p>
          </p:txBody>
        </p:sp>
        <p:sp>
          <p:nvSpPr>
            <p:cNvPr id="363" name="Google Shape;363;p41"/>
            <p:cNvSpPr/>
            <p:nvPr/>
          </p:nvSpPr>
          <p:spPr>
            <a:xfrm>
              <a:off x="221378" y="331866"/>
              <a:ext cx="687300" cy="9618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a:off x="860432" y="1625599"/>
              <a:ext cx="7192500" cy="812700"/>
            </a:xfrm>
            <a:prstGeom prst="rect">
              <a:avLst/>
            </a:prstGeom>
            <a:gradFill>
              <a:gsLst>
                <a:gs pos="0">
                  <a:srgbClr val="88CBEC"/>
                </a:gs>
                <a:gs pos="50000">
                  <a:srgbClr val="72C7EE"/>
                </a:gs>
                <a:gs pos="100000">
                  <a:srgbClr val="5CB1D9"/>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txBox="1"/>
            <p:nvPr/>
          </p:nvSpPr>
          <p:spPr>
            <a:xfrm>
              <a:off x="860432" y="1625599"/>
              <a:ext cx="7192500" cy="812700"/>
            </a:xfrm>
            <a:prstGeom prst="rect">
              <a:avLst/>
            </a:prstGeom>
            <a:noFill/>
            <a:ln>
              <a:noFill/>
            </a:ln>
          </p:spPr>
          <p:txBody>
            <a:bodyPr spcFirstLastPara="1" wrap="square" lIns="645150" tIns="43175" rIns="43175" bIns="43175" anchor="ctr" anchorCtr="0">
              <a:noAutofit/>
            </a:bodyPr>
            <a:lstStyle/>
            <a:p>
              <a:pPr marL="0" marR="0" lvl="0" indent="0" algn="l" rtl="0">
                <a:lnSpc>
                  <a:spcPct val="90000"/>
                </a:lnSpc>
                <a:spcBef>
                  <a:spcPts val="0"/>
                </a:spcBef>
                <a:spcAft>
                  <a:spcPts val="0"/>
                </a:spcAft>
                <a:buClr>
                  <a:srgbClr val="002060"/>
                </a:buClr>
                <a:buSzPts val="1700"/>
                <a:buFont typeface="Calibri"/>
                <a:buNone/>
              </a:pPr>
              <a:r>
                <a:rPr lang="en-US" sz="1500">
                  <a:solidFill>
                    <a:schemeClr val="dk1"/>
                  </a:solidFill>
                </a:rPr>
                <a:t>include monitoring and oversight provisions in all 8(a) contracts to ensure that the contractors comply with the subcontracting limitations; and</a:t>
              </a:r>
              <a:endParaRPr sz="1500">
                <a:solidFill>
                  <a:schemeClr val="dk1"/>
                </a:solidFill>
              </a:endParaRPr>
            </a:p>
          </p:txBody>
        </p:sp>
        <p:sp>
          <p:nvSpPr>
            <p:cNvPr id="366" name="Google Shape;366;p41"/>
            <p:cNvSpPr/>
            <p:nvPr/>
          </p:nvSpPr>
          <p:spPr>
            <a:xfrm>
              <a:off x="480499" y="1547276"/>
              <a:ext cx="759900" cy="9693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a:off x="564979" y="2844800"/>
              <a:ext cx="7488000" cy="812700"/>
            </a:xfrm>
            <a:prstGeom prst="rect">
              <a:avLst/>
            </a:prstGeom>
            <a:gradFill>
              <a:gsLst>
                <a:gs pos="0">
                  <a:srgbClr val="88CBEC"/>
                </a:gs>
                <a:gs pos="50000">
                  <a:srgbClr val="72C7EE"/>
                </a:gs>
                <a:gs pos="100000">
                  <a:srgbClr val="5CB1D9"/>
                </a:gs>
              </a:gsLst>
              <a:lin ang="5400012"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txBox="1"/>
            <p:nvPr/>
          </p:nvSpPr>
          <p:spPr>
            <a:xfrm>
              <a:off x="564979" y="2844800"/>
              <a:ext cx="7488000" cy="812700"/>
            </a:xfrm>
            <a:prstGeom prst="rect">
              <a:avLst/>
            </a:prstGeom>
            <a:noFill/>
            <a:ln>
              <a:noFill/>
            </a:ln>
          </p:spPr>
          <p:txBody>
            <a:bodyPr spcFirstLastPara="1" wrap="square" lIns="645150" tIns="43175" rIns="43175" bIns="43175" anchor="ctr" anchorCtr="0">
              <a:noAutofit/>
            </a:bodyPr>
            <a:lstStyle/>
            <a:p>
              <a:pPr marL="0" marR="0" lvl="0" indent="0" algn="l" rtl="0">
                <a:lnSpc>
                  <a:spcPct val="115000"/>
                </a:lnSpc>
                <a:spcBef>
                  <a:spcPts val="0"/>
                </a:spcBef>
                <a:spcAft>
                  <a:spcPts val="0"/>
                </a:spcAft>
                <a:buClr>
                  <a:srgbClr val="002060"/>
                </a:buClr>
                <a:buSzPts val="1700"/>
                <a:buFont typeface="Calibri"/>
                <a:buNone/>
              </a:pPr>
              <a:r>
                <a:rPr lang="en-US" sz="1500">
                  <a:solidFill>
                    <a:schemeClr val="dk1"/>
                  </a:solidFill>
                </a:rPr>
                <a:t>ensure that 8(a) contractors comply with the subcontracting limitations.</a:t>
              </a:r>
              <a:endParaRPr sz="1500">
                <a:solidFill>
                  <a:schemeClr val="dk1"/>
                </a:solidFill>
              </a:endParaRPr>
            </a:p>
          </p:txBody>
        </p:sp>
        <p:sp>
          <p:nvSpPr>
            <p:cNvPr id="369" name="Google Shape;369;p41"/>
            <p:cNvSpPr/>
            <p:nvPr/>
          </p:nvSpPr>
          <p:spPr>
            <a:xfrm>
              <a:off x="221378" y="2762691"/>
              <a:ext cx="687300" cy="977100"/>
            </a:xfrm>
            <a:prstGeom prst="ellipse">
              <a:avLst/>
            </a:prstGeom>
            <a:solidFill>
              <a:schemeClr val="lt1"/>
            </a:solidFill>
            <a:ln w="9525" cap="flat" cmpd="sng">
              <a:solidFill>
                <a:srgbClr val="78C5E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41"/>
          <p:cNvSpPr txBox="1"/>
          <p:nvPr/>
        </p:nvSpPr>
        <p:spPr>
          <a:xfrm>
            <a:off x="628650" y="4133125"/>
            <a:ext cx="8515500" cy="5838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002060"/>
              </a:buClr>
              <a:buSzPts val="2400"/>
              <a:buFont typeface="Noto Sans Symbols"/>
              <a:buNone/>
            </a:pPr>
            <a:r>
              <a:rPr lang="en-US" sz="1800" b="1">
                <a:solidFill>
                  <a:schemeClr val="dk1"/>
                </a:solidFill>
              </a:rPr>
              <a:t>Contracting officers are responsible for implementing these requirements</a:t>
            </a:r>
            <a:r>
              <a:rPr lang="en-US" sz="1800">
                <a:solidFill>
                  <a:schemeClr val="dk1"/>
                </a:solidFill>
              </a:rPr>
              <a:t>.</a:t>
            </a:r>
            <a:endParaRPr sz="18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2"/>
          <p:cNvSpPr txBox="1">
            <a:spLocks noGrp="1"/>
          </p:cNvSpPr>
          <p:nvPr>
            <p:ph type="title"/>
          </p:nvPr>
        </p:nvSpPr>
        <p:spPr>
          <a:xfrm>
            <a:off x="628650" y="185330"/>
            <a:ext cx="7886700" cy="829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3F80"/>
              </a:buClr>
              <a:buSzPct val="112676"/>
              <a:buFont typeface="Source Sans Pro"/>
              <a:buNone/>
            </a:pPr>
            <a:r>
              <a:rPr lang="en-US" sz="3550">
                <a:solidFill>
                  <a:srgbClr val="3864B2"/>
                </a:solidFill>
              </a:rPr>
              <a:t>Limitations on Subcontracting</a:t>
            </a:r>
            <a:br>
              <a:rPr lang="en-US" sz="4000">
                <a:solidFill>
                  <a:srgbClr val="3864B2"/>
                </a:solidFill>
              </a:rPr>
            </a:br>
            <a:r>
              <a:rPr lang="en-US" sz="2650">
                <a:solidFill>
                  <a:srgbClr val="3864B2"/>
                </a:solidFill>
              </a:rPr>
              <a:t>13 CFR 125.6</a:t>
            </a:r>
            <a:endParaRPr sz="2650">
              <a:solidFill>
                <a:srgbClr val="3864B2"/>
              </a:solidFill>
            </a:endParaRPr>
          </a:p>
        </p:txBody>
      </p:sp>
      <p:sp>
        <p:nvSpPr>
          <p:cNvPr id="376" name="Google Shape;376;p42"/>
          <p:cNvSpPr txBox="1">
            <a:spLocks noGrp="1"/>
          </p:cNvSpPr>
          <p:nvPr>
            <p:ph type="body" idx="1"/>
          </p:nvPr>
        </p:nvSpPr>
        <p:spPr>
          <a:xfrm>
            <a:off x="628650" y="1014536"/>
            <a:ext cx="7886700" cy="1247700"/>
          </a:xfrm>
          <a:prstGeom prst="rect">
            <a:avLst/>
          </a:prstGeom>
          <a:noFill/>
          <a:ln>
            <a:noFill/>
          </a:ln>
        </p:spPr>
        <p:txBody>
          <a:bodyPr spcFirstLastPara="1" wrap="square" lIns="91425" tIns="45700" rIns="91425" bIns="45700" anchor="t" anchorCtr="0">
            <a:noAutofit/>
          </a:bodyPr>
          <a:lstStyle/>
          <a:p>
            <a:pPr marL="457200" lvl="0" indent="-336550" algn="l" rtl="0">
              <a:lnSpc>
                <a:spcPct val="90000"/>
              </a:lnSpc>
              <a:spcBef>
                <a:spcPts val="0"/>
              </a:spcBef>
              <a:spcAft>
                <a:spcPts val="0"/>
              </a:spcAft>
              <a:buSzPts val="1700"/>
              <a:buChar char="●"/>
            </a:pPr>
            <a:r>
              <a:rPr lang="en-US" sz="1700">
                <a:solidFill>
                  <a:schemeClr val="dk1"/>
                </a:solidFill>
              </a:rPr>
              <a:t>Full or partial small business set-aside contract &gt; $150,000, an 8(a) contract, an SDVO SBC contract, a HUBZone contract, a WOSB or EDWOSB</a:t>
            </a:r>
            <a:endParaRPr sz="1700">
              <a:solidFill>
                <a:schemeClr val="dk1"/>
              </a:solidFill>
            </a:endParaRPr>
          </a:p>
          <a:p>
            <a:pPr marL="457200" lvl="0" indent="-336550" algn="l" rtl="0">
              <a:lnSpc>
                <a:spcPct val="90000"/>
              </a:lnSpc>
              <a:spcBef>
                <a:spcPts val="0"/>
              </a:spcBef>
              <a:spcAft>
                <a:spcPts val="0"/>
              </a:spcAft>
              <a:buSzPts val="1700"/>
              <a:buChar char="●"/>
            </a:pPr>
            <a:r>
              <a:rPr lang="en-US" sz="1700">
                <a:solidFill>
                  <a:schemeClr val="dk1"/>
                </a:solidFill>
              </a:rPr>
              <a:t>“Similar Situated Entities” are not measured as long as these entities are not further subcontracting the contract.</a:t>
            </a:r>
            <a:endParaRPr sz="1700">
              <a:solidFill>
                <a:schemeClr val="dk1"/>
              </a:solidFill>
            </a:endParaRPr>
          </a:p>
        </p:txBody>
      </p:sp>
      <p:sp>
        <p:nvSpPr>
          <p:cNvPr id="377" name="Google Shape;377;p42"/>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grpSp>
        <p:nvGrpSpPr>
          <p:cNvPr id="378" name="Google Shape;378;p42">
            <a:extLst>
              <a:ext uri="{C183D7F6-B498-43B3-948B-1728B52AA6E4}">
                <adec:decorative xmlns:adec="http://schemas.microsoft.com/office/drawing/2017/decorative" val="1"/>
              </a:ext>
            </a:extLst>
          </p:cNvPr>
          <p:cNvGrpSpPr/>
          <p:nvPr/>
        </p:nvGrpSpPr>
        <p:grpSpPr>
          <a:xfrm>
            <a:off x="628656" y="2353307"/>
            <a:ext cx="7589622" cy="2097116"/>
            <a:chOff x="1390" y="294468"/>
            <a:chExt cx="7589622" cy="2796154"/>
          </a:xfrm>
        </p:grpSpPr>
        <p:sp>
          <p:nvSpPr>
            <p:cNvPr id="379" name="Google Shape;379;p42"/>
            <p:cNvSpPr/>
            <p:nvPr/>
          </p:nvSpPr>
          <p:spPr>
            <a:xfrm>
              <a:off x="1390" y="294468"/>
              <a:ext cx="1597800" cy="798900"/>
            </a:xfrm>
            <a:prstGeom prst="roundRect">
              <a:avLst>
                <a:gd name="adj" fmla="val 10000"/>
              </a:avLst>
            </a:prstGeom>
            <a:gradFill>
              <a:gsLst>
                <a:gs pos="0">
                  <a:srgbClr val="C24747"/>
                </a:gs>
                <a:gs pos="50000">
                  <a:srgbClr val="C10000"/>
                </a:gs>
                <a:gs pos="100000">
                  <a:srgbClr val="B2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txBox="1"/>
            <p:nvPr/>
          </p:nvSpPr>
          <p:spPr>
            <a:xfrm>
              <a:off x="24789" y="317867"/>
              <a:ext cx="1551000" cy="7521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a:solidFill>
                    <a:schemeClr val="lt1"/>
                  </a:solidFill>
                </a:rPr>
                <a:t>Services</a:t>
              </a:r>
              <a:endParaRPr sz="1800">
                <a:solidFill>
                  <a:schemeClr val="lt1"/>
                </a:solidFill>
              </a:endParaRPr>
            </a:p>
          </p:txBody>
        </p:sp>
        <p:sp>
          <p:nvSpPr>
            <p:cNvPr id="381" name="Google Shape;381;p42"/>
            <p:cNvSpPr/>
            <p:nvPr/>
          </p:nvSpPr>
          <p:spPr>
            <a:xfrm>
              <a:off x="161170" y="1093370"/>
              <a:ext cx="159900" cy="5991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382" name="Google Shape;382;p42"/>
            <p:cNvSpPr/>
            <p:nvPr/>
          </p:nvSpPr>
          <p:spPr>
            <a:xfrm>
              <a:off x="320950" y="1293095"/>
              <a:ext cx="1278300" cy="798900"/>
            </a:xfrm>
            <a:prstGeom prst="roundRect">
              <a:avLst>
                <a:gd name="adj" fmla="val 10000"/>
              </a:avLst>
            </a:prstGeom>
            <a:solidFill>
              <a:schemeClr val="lt1">
                <a:alpha val="89800"/>
              </a:schemeClr>
            </a:solidFill>
            <a:ln w="9525" cap="flat" cmpd="sng">
              <a:solidFill>
                <a:srgbClr val="B8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txBox="1"/>
            <p:nvPr/>
          </p:nvSpPr>
          <p:spPr>
            <a:xfrm>
              <a:off x="344349" y="1316494"/>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No more than 50% of the amount paid </a:t>
              </a:r>
              <a:endParaRPr>
                <a:solidFill>
                  <a:schemeClr val="dk1"/>
                </a:solidFill>
              </a:endParaRPr>
            </a:p>
          </p:txBody>
        </p:sp>
        <p:sp>
          <p:nvSpPr>
            <p:cNvPr id="384" name="Google Shape;384;p42"/>
            <p:cNvSpPr/>
            <p:nvPr/>
          </p:nvSpPr>
          <p:spPr>
            <a:xfrm>
              <a:off x="1998644" y="294468"/>
              <a:ext cx="1597800" cy="798900"/>
            </a:xfrm>
            <a:prstGeom prst="roundRect">
              <a:avLst>
                <a:gd name="adj" fmla="val 10000"/>
              </a:avLst>
            </a:prstGeom>
            <a:gradFill>
              <a:gsLst>
                <a:gs pos="0">
                  <a:srgbClr val="EA4848"/>
                </a:gs>
                <a:gs pos="50000">
                  <a:srgbClr val="EC0607"/>
                </a:gs>
                <a:gs pos="100000">
                  <a:srgbClr val="D90000"/>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txBox="1"/>
            <p:nvPr/>
          </p:nvSpPr>
          <p:spPr>
            <a:xfrm>
              <a:off x="2022043" y="317867"/>
              <a:ext cx="1551000" cy="7521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a:solidFill>
                    <a:schemeClr val="lt1"/>
                  </a:solidFill>
                </a:rPr>
                <a:t>Supplies</a:t>
              </a:r>
              <a:endParaRPr sz="1800">
                <a:solidFill>
                  <a:schemeClr val="lt1"/>
                </a:solidFill>
              </a:endParaRPr>
            </a:p>
          </p:txBody>
        </p:sp>
        <p:sp>
          <p:nvSpPr>
            <p:cNvPr id="386" name="Google Shape;386;p42"/>
            <p:cNvSpPr/>
            <p:nvPr/>
          </p:nvSpPr>
          <p:spPr>
            <a:xfrm>
              <a:off x="2158424" y="1093370"/>
              <a:ext cx="159900" cy="5991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387" name="Google Shape;387;p42"/>
            <p:cNvSpPr/>
            <p:nvPr/>
          </p:nvSpPr>
          <p:spPr>
            <a:xfrm>
              <a:off x="2318204" y="1293095"/>
              <a:ext cx="1278300" cy="798900"/>
            </a:xfrm>
            <a:prstGeom prst="roundRect">
              <a:avLst>
                <a:gd name="adj" fmla="val 10000"/>
              </a:avLst>
            </a:prstGeom>
            <a:solidFill>
              <a:schemeClr val="lt1">
                <a:alpha val="89800"/>
              </a:schemeClr>
            </a:solidFill>
            <a:ln w="9525" cap="flat" cmpd="sng">
              <a:solidFill>
                <a:srgbClr val="CD080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txBox="1"/>
            <p:nvPr/>
          </p:nvSpPr>
          <p:spPr>
            <a:xfrm>
              <a:off x="2341603" y="1316494"/>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No more than 50% of the amount paid</a:t>
              </a:r>
              <a:endParaRPr>
                <a:solidFill>
                  <a:schemeClr val="dk1"/>
                </a:solidFill>
              </a:endParaRPr>
            </a:p>
          </p:txBody>
        </p:sp>
        <p:sp>
          <p:nvSpPr>
            <p:cNvPr id="389" name="Google Shape;389;p42"/>
            <p:cNvSpPr/>
            <p:nvPr/>
          </p:nvSpPr>
          <p:spPr>
            <a:xfrm>
              <a:off x="2158424" y="1093370"/>
              <a:ext cx="159900" cy="159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390" name="Google Shape;390;p42"/>
            <p:cNvSpPr/>
            <p:nvPr/>
          </p:nvSpPr>
          <p:spPr>
            <a:xfrm>
              <a:off x="2318204" y="2291722"/>
              <a:ext cx="1278300" cy="798900"/>
            </a:xfrm>
            <a:prstGeom prst="roundRect">
              <a:avLst>
                <a:gd name="adj" fmla="val 10000"/>
              </a:avLst>
            </a:prstGeom>
            <a:solidFill>
              <a:schemeClr val="lt1">
                <a:alpha val="89800"/>
              </a:schemeClr>
            </a:solidFill>
            <a:ln w="9525" cap="flat" cmpd="sng">
              <a:solidFill>
                <a:srgbClr val="E2121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txBox="1"/>
            <p:nvPr/>
          </p:nvSpPr>
          <p:spPr>
            <a:xfrm>
              <a:off x="2341603" y="2315121"/>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Excludes the cost of materials</a:t>
              </a:r>
              <a:endParaRPr>
                <a:solidFill>
                  <a:schemeClr val="dk1"/>
                </a:solidFill>
              </a:endParaRPr>
            </a:p>
          </p:txBody>
        </p:sp>
        <p:sp>
          <p:nvSpPr>
            <p:cNvPr id="392" name="Google Shape;392;p42"/>
            <p:cNvSpPr/>
            <p:nvPr/>
          </p:nvSpPr>
          <p:spPr>
            <a:xfrm>
              <a:off x="3995897" y="294468"/>
              <a:ext cx="1597800" cy="798900"/>
            </a:xfrm>
            <a:prstGeom prst="roundRect">
              <a:avLst>
                <a:gd name="adj" fmla="val 10000"/>
              </a:avLst>
            </a:prstGeom>
            <a:gradFill>
              <a:gsLst>
                <a:gs pos="0">
                  <a:srgbClr val="E26A6A"/>
                </a:gs>
                <a:gs pos="50000">
                  <a:srgbClr val="E34C4C"/>
                </a:gs>
                <a:gs pos="100000">
                  <a:srgbClr val="D13A3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txBox="1"/>
            <p:nvPr/>
          </p:nvSpPr>
          <p:spPr>
            <a:xfrm>
              <a:off x="4019296" y="317867"/>
              <a:ext cx="1551000" cy="7521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a:solidFill>
                    <a:schemeClr val="lt1"/>
                  </a:solidFill>
                </a:rPr>
                <a:t>Construction (GC)</a:t>
              </a:r>
              <a:endParaRPr sz="1800">
                <a:solidFill>
                  <a:schemeClr val="lt1"/>
                </a:solidFill>
              </a:endParaRPr>
            </a:p>
          </p:txBody>
        </p:sp>
        <p:sp>
          <p:nvSpPr>
            <p:cNvPr id="394" name="Google Shape;394;p42"/>
            <p:cNvSpPr/>
            <p:nvPr/>
          </p:nvSpPr>
          <p:spPr>
            <a:xfrm>
              <a:off x="4155678" y="1093370"/>
              <a:ext cx="159900" cy="5991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395" name="Google Shape;395;p42"/>
            <p:cNvSpPr/>
            <p:nvPr/>
          </p:nvSpPr>
          <p:spPr>
            <a:xfrm>
              <a:off x="4315458" y="1293095"/>
              <a:ext cx="1278300" cy="798900"/>
            </a:xfrm>
            <a:prstGeom prst="roundRect">
              <a:avLst>
                <a:gd name="adj" fmla="val 10000"/>
              </a:avLst>
            </a:prstGeom>
            <a:solidFill>
              <a:schemeClr val="lt1">
                <a:alpha val="89800"/>
              </a:schemeClr>
            </a:solidFill>
            <a:ln w="9525" cap="flat" cmpd="sng">
              <a:solidFill>
                <a:srgbClr val="E2303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txBox="1"/>
            <p:nvPr/>
          </p:nvSpPr>
          <p:spPr>
            <a:xfrm>
              <a:off x="4338857" y="1316494"/>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No more than 85% of the amount paid</a:t>
              </a:r>
              <a:endParaRPr>
                <a:solidFill>
                  <a:schemeClr val="dk1"/>
                </a:solidFill>
              </a:endParaRPr>
            </a:p>
          </p:txBody>
        </p:sp>
        <p:sp>
          <p:nvSpPr>
            <p:cNvPr id="397" name="Google Shape;397;p42"/>
            <p:cNvSpPr/>
            <p:nvPr/>
          </p:nvSpPr>
          <p:spPr>
            <a:xfrm>
              <a:off x="4155678" y="1093370"/>
              <a:ext cx="159900" cy="159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398" name="Google Shape;398;p42"/>
            <p:cNvSpPr/>
            <p:nvPr/>
          </p:nvSpPr>
          <p:spPr>
            <a:xfrm>
              <a:off x="4315458" y="2291722"/>
              <a:ext cx="1278300" cy="798900"/>
            </a:xfrm>
            <a:prstGeom prst="roundRect">
              <a:avLst>
                <a:gd name="adj" fmla="val 10000"/>
              </a:avLst>
            </a:prstGeom>
            <a:solidFill>
              <a:schemeClr val="lt1">
                <a:alpha val="89800"/>
              </a:schemeClr>
            </a:solidFill>
            <a:ln w="9525" cap="flat" cmpd="sng">
              <a:solidFill>
                <a:srgbClr val="DE535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txBox="1"/>
            <p:nvPr/>
          </p:nvSpPr>
          <p:spPr>
            <a:xfrm>
              <a:off x="4338857" y="2315121"/>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Excludes the cost of materials</a:t>
              </a:r>
              <a:endParaRPr>
                <a:solidFill>
                  <a:schemeClr val="dk1"/>
                </a:solidFill>
              </a:endParaRPr>
            </a:p>
          </p:txBody>
        </p:sp>
        <p:sp>
          <p:nvSpPr>
            <p:cNvPr id="400" name="Google Shape;400;p42"/>
            <p:cNvSpPr/>
            <p:nvPr/>
          </p:nvSpPr>
          <p:spPr>
            <a:xfrm>
              <a:off x="5993151" y="294468"/>
              <a:ext cx="1597800" cy="798900"/>
            </a:xfrm>
            <a:prstGeom prst="roundRect">
              <a:avLst>
                <a:gd name="adj" fmla="val 10000"/>
              </a:avLst>
            </a:prstGeom>
            <a:gradFill>
              <a:gsLst>
                <a:gs pos="0">
                  <a:srgbClr val="E09F9F"/>
                </a:gs>
                <a:gs pos="50000">
                  <a:srgbClr val="DF8F8F"/>
                </a:gs>
                <a:gs pos="100000">
                  <a:srgbClr val="C9797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txBox="1"/>
            <p:nvPr/>
          </p:nvSpPr>
          <p:spPr>
            <a:xfrm>
              <a:off x="6016550" y="317867"/>
              <a:ext cx="1551000" cy="752100"/>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1800">
                  <a:solidFill>
                    <a:schemeClr val="lt1"/>
                  </a:solidFill>
                </a:rPr>
                <a:t>Construction (Special)</a:t>
              </a:r>
              <a:endParaRPr sz="1800">
                <a:solidFill>
                  <a:schemeClr val="lt1"/>
                </a:solidFill>
              </a:endParaRPr>
            </a:p>
          </p:txBody>
        </p:sp>
        <p:sp>
          <p:nvSpPr>
            <p:cNvPr id="402" name="Google Shape;402;p42"/>
            <p:cNvSpPr/>
            <p:nvPr/>
          </p:nvSpPr>
          <p:spPr>
            <a:xfrm>
              <a:off x="6152932" y="1093370"/>
              <a:ext cx="159900" cy="5991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403" name="Google Shape;403;p42"/>
            <p:cNvSpPr/>
            <p:nvPr/>
          </p:nvSpPr>
          <p:spPr>
            <a:xfrm>
              <a:off x="6312712" y="1293095"/>
              <a:ext cx="1278300" cy="798900"/>
            </a:xfrm>
            <a:prstGeom prst="roundRect">
              <a:avLst>
                <a:gd name="adj" fmla="val 10000"/>
              </a:avLst>
            </a:prstGeom>
            <a:solidFill>
              <a:schemeClr val="lt1">
                <a:alpha val="89800"/>
              </a:schemeClr>
            </a:solidFill>
            <a:ln w="9525" cap="flat" cmpd="sng">
              <a:solidFill>
                <a:srgbClr val="DC757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txBox="1"/>
            <p:nvPr/>
          </p:nvSpPr>
          <p:spPr>
            <a:xfrm>
              <a:off x="6336111" y="1316494"/>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No more than 75% of the amount paid</a:t>
              </a:r>
              <a:endParaRPr>
                <a:solidFill>
                  <a:schemeClr val="dk1"/>
                </a:solidFill>
              </a:endParaRPr>
            </a:p>
          </p:txBody>
        </p:sp>
        <p:sp>
          <p:nvSpPr>
            <p:cNvPr id="405" name="Google Shape;405;p42"/>
            <p:cNvSpPr/>
            <p:nvPr/>
          </p:nvSpPr>
          <p:spPr>
            <a:xfrm>
              <a:off x="6152932" y="1093370"/>
              <a:ext cx="159900" cy="159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CD1C1E"/>
              </a:solidFill>
              <a:prstDash val="solid"/>
              <a:miter lim="800000"/>
              <a:headEnd type="none" w="sm" len="sm"/>
              <a:tailEnd type="none" w="sm" len="sm"/>
            </a:ln>
          </p:spPr>
        </p:sp>
        <p:sp>
          <p:nvSpPr>
            <p:cNvPr id="406" name="Google Shape;406;p42"/>
            <p:cNvSpPr/>
            <p:nvPr/>
          </p:nvSpPr>
          <p:spPr>
            <a:xfrm>
              <a:off x="6312712" y="2291722"/>
              <a:ext cx="1278300" cy="798900"/>
            </a:xfrm>
            <a:prstGeom prst="roundRect">
              <a:avLst>
                <a:gd name="adj" fmla="val 10000"/>
              </a:avLst>
            </a:prstGeom>
            <a:solidFill>
              <a:schemeClr val="lt1">
                <a:alpha val="89800"/>
              </a:schemeClr>
            </a:solidFill>
            <a:ln w="9525" cap="flat" cmpd="sng">
              <a:solidFill>
                <a:srgbClr val="DC939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txBox="1"/>
            <p:nvPr/>
          </p:nvSpPr>
          <p:spPr>
            <a:xfrm>
              <a:off x="6336111" y="2315121"/>
              <a:ext cx="1231500" cy="752100"/>
            </a:xfrm>
            <a:prstGeom prst="rect">
              <a:avLst/>
            </a:prstGeom>
            <a:noFill/>
            <a:ln>
              <a:noFill/>
            </a:ln>
          </p:spPr>
          <p:txBody>
            <a:bodyPr spcFirstLastPara="1" wrap="square" lIns="30475" tIns="20300" rIns="30475"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a:solidFill>
                    <a:schemeClr val="dk1"/>
                  </a:solidFill>
                </a:rPr>
                <a:t>Excludes the cost of materials</a:t>
              </a:r>
              <a:endParaRPr>
                <a:solidFill>
                  <a:schemeClr val="dk1"/>
                </a:solidFil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3"/>
          <p:cNvSpPr txBox="1">
            <a:spLocks noGrp="1"/>
          </p:cNvSpPr>
          <p:nvPr>
            <p:ph type="title"/>
          </p:nvPr>
        </p:nvSpPr>
        <p:spPr>
          <a:xfrm>
            <a:off x="628650" y="276456"/>
            <a:ext cx="7886700" cy="77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3600"/>
              <a:buFont typeface="Source Sans Pro"/>
              <a:buNone/>
            </a:pPr>
            <a:r>
              <a:rPr lang="en-US" sz="3200">
                <a:solidFill>
                  <a:srgbClr val="3864B2"/>
                </a:solidFill>
              </a:rPr>
              <a:t>Size Protests and </a:t>
            </a:r>
            <a:br>
              <a:rPr lang="en-US" sz="3200">
                <a:solidFill>
                  <a:srgbClr val="3864B2"/>
                </a:solidFill>
              </a:rPr>
            </a:br>
            <a:r>
              <a:rPr lang="en-US" sz="3200">
                <a:solidFill>
                  <a:srgbClr val="3864B2"/>
                </a:solidFill>
              </a:rPr>
              <a:t>Certificate of Competency</a:t>
            </a:r>
            <a:endParaRPr sz="3200">
              <a:solidFill>
                <a:srgbClr val="3864B2"/>
              </a:solidFill>
            </a:endParaRPr>
          </a:p>
        </p:txBody>
      </p:sp>
      <p:sp>
        <p:nvSpPr>
          <p:cNvPr id="413" name="Google Shape;413;p43"/>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grpSp>
        <p:nvGrpSpPr>
          <p:cNvPr id="414" name="Google Shape;414;p43">
            <a:extLst>
              <a:ext uri="{C183D7F6-B498-43B3-948B-1728B52AA6E4}">
                <adec:decorative xmlns:adec="http://schemas.microsoft.com/office/drawing/2017/decorative" val="1"/>
              </a:ext>
            </a:extLst>
          </p:cNvPr>
          <p:cNvGrpSpPr/>
          <p:nvPr/>
        </p:nvGrpSpPr>
        <p:grpSpPr>
          <a:xfrm>
            <a:off x="547456" y="1307074"/>
            <a:ext cx="7968000" cy="3206644"/>
            <a:chOff x="0" y="72657"/>
            <a:chExt cx="7968000" cy="4275525"/>
          </a:xfrm>
        </p:grpSpPr>
        <p:sp>
          <p:nvSpPr>
            <p:cNvPr id="415" name="Google Shape;415;p43"/>
            <p:cNvSpPr/>
            <p:nvPr/>
          </p:nvSpPr>
          <p:spPr>
            <a:xfrm>
              <a:off x="0" y="72657"/>
              <a:ext cx="7968000" cy="695700"/>
            </a:xfrm>
            <a:prstGeom prst="roundRect">
              <a:avLst>
                <a:gd name="adj" fmla="val 16667"/>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3"/>
            <p:cNvSpPr txBox="1"/>
            <p:nvPr/>
          </p:nvSpPr>
          <p:spPr>
            <a:xfrm>
              <a:off x="33955" y="106612"/>
              <a:ext cx="7899900" cy="627600"/>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2060"/>
                </a:buClr>
                <a:buSzPts val="2900"/>
                <a:buFont typeface="Calibri"/>
                <a:buNone/>
              </a:pPr>
              <a:r>
                <a:rPr lang="en-US" sz="2400" b="1">
                  <a:solidFill>
                    <a:schemeClr val="dk1"/>
                  </a:solidFill>
                </a:rPr>
                <a:t>Size Protest</a:t>
              </a:r>
              <a:endParaRPr sz="2400">
                <a:solidFill>
                  <a:schemeClr val="dk1"/>
                </a:solidFill>
              </a:endParaRPr>
            </a:p>
          </p:txBody>
        </p:sp>
        <p:sp>
          <p:nvSpPr>
            <p:cNvPr id="417" name="Google Shape;417;p43"/>
            <p:cNvSpPr/>
            <p:nvPr/>
          </p:nvSpPr>
          <p:spPr>
            <a:xfrm>
              <a:off x="0" y="696237"/>
              <a:ext cx="7968000" cy="216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3"/>
            <p:cNvSpPr txBox="1"/>
            <p:nvPr/>
          </p:nvSpPr>
          <p:spPr>
            <a:xfrm>
              <a:off x="0" y="696237"/>
              <a:ext cx="7968000" cy="2161200"/>
            </a:xfrm>
            <a:prstGeom prst="rect">
              <a:avLst/>
            </a:prstGeom>
            <a:noFill/>
            <a:ln>
              <a:noFill/>
            </a:ln>
          </p:spPr>
          <p:txBody>
            <a:bodyPr spcFirstLastPara="1" wrap="square" lIns="252975" tIns="36825" rIns="206225" bIns="36825" anchor="t" anchorCtr="0">
              <a:noAutofit/>
            </a:bodyPr>
            <a:lstStyle/>
            <a:p>
              <a:pPr marL="457200" marR="0" lvl="0" indent="-330200" algn="l" rtl="0">
                <a:lnSpc>
                  <a:spcPct val="115000"/>
                </a:lnSpc>
                <a:spcBef>
                  <a:spcPts val="0"/>
                </a:spcBef>
                <a:spcAft>
                  <a:spcPts val="0"/>
                </a:spcAft>
                <a:buClr>
                  <a:schemeClr val="dk1"/>
                </a:buClr>
                <a:buSzPts val="1600"/>
                <a:buChar char="●"/>
              </a:pPr>
              <a:r>
                <a:rPr lang="en-US" sz="1600" i="0" u="none" strike="noStrike" cap="none">
                  <a:solidFill>
                    <a:schemeClr val="dk1"/>
                  </a:solidFill>
                </a:rPr>
                <a:t>An outside business cannot protest a sole source award</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i="0" u="none" strike="noStrike" cap="none">
                  <a:solidFill>
                    <a:schemeClr val="dk1"/>
                  </a:solidFill>
                </a:rPr>
                <a:t>Modifications or Bridge Contracts are potential options for stop work protests</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i="0" u="none" strike="noStrike" cap="none">
                  <a:solidFill>
                    <a:schemeClr val="dk1"/>
                  </a:solidFill>
                </a:rPr>
                <a:t>If you receive a size protest, you must forward it to the </a:t>
              </a:r>
              <a:r>
                <a:rPr lang="en-US" sz="1600" i="0" u="sng" strike="noStrike" cap="none">
                  <a:solidFill>
                    <a:schemeClr val="hlink"/>
                  </a:solidFill>
                  <a:hlinkClick r:id="rId3"/>
                </a:rPr>
                <a:t>SBA Government Contracting Area office</a:t>
              </a:r>
              <a:r>
                <a:rPr lang="en-US" sz="1600" i="0" u="none" strike="noStrike" cap="none">
                  <a:solidFill>
                    <a:schemeClr val="dk1"/>
                  </a:solidFill>
                </a:rPr>
                <a:t> serving the area in which the protested business’ headquarters is located</a:t>
              </a:r>
              <a:endParaRPr sz="1600">
                <a:solidFill>
                  <a:schemeClr val="dk1"/>
                </a:solidFill>
              </a:endParaRPr>
            </a:p>
          </p:txBody>
        </p:sp>
        <p:sp>
          <p:nvSpPr>
            <p:cNvPr id="419" name="Google Shape;419;p43"/>
            <p:cNvSpPr/>
            <p:nvPr/>
          </p:nvSpPr>
          <p:spPr>
            <a:xfrm>
              <a:off x="0" y="2681700"/>
              <a:ext cx="7968000" cy="695700"/>
            </a:xfrm>
            <a:prstGeom prst="roundRect">
              <a:avLst>
                <a:gd name="adj" fmla="val 16667"/>
              </a:avLst>
            </a:prstGeom>
            <a:gradFill>
              <a:gsLst>
                <a:gs pos="0">
                  <a:srgbClr val="88CBEC"/>
                </a:gs>
                <a:gs pos="50000">
                  <a:srgbClr val="72C7EE"/>
                </a:gs>
                <a:gs pos="100000">
                  <a:srgbClr val="5CB1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txBox="1"/>
            <p:nvPr/>
          </p:nvSpPr>
          <p:spPr>
            <a:xfrm>
              <a:off x="33955" y="2715772"/>
              <a:ext cx="7899900" cy="627600"/>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rgbClr val="002060"/>
                </a:buClr>
                <a:buSzPts val="2900"/>
                <a:buFont typeface="Calibri"/>
                <a:buNone/>
              </a:pPr>
              <a:r>
                <a:rPr lang="en-US" sz="2400" b="1">
                  <a:solidFill>
                    <a:schemeClr val="dk1"/>
                  </a:solidFill>
                </a:rPr>
                <a:t>Certificate of Competency (COC) – 13 CFR 12</a:t>
              </a:r>
              <a:endParaRPr sz="2400">
                <a:solidFill>
                  <a:schemeClr val="dk1"/>
                </a:solidFill>
              </a:endParaRPr>
            </a:p>
          </p:txBody>
        </p:sp>
        <p:sp>
          <p:nvSpPr>
            <p:cNvPr id="421" name="Google Shape;421;p43"/>
            <p:cNvSpPr/>
            <p:nvPr/>
          </p:nvSpPr>
          <p:spPr>
            <a:xfrm>
              <a:off x="0" y="3552882"/>
              <a:ext cx="7968000" cy="79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txBox="1"/>
            <p:nvPr/>
          </p:nvSpPr>
          <p:spPr>
            <a:xfrm>
              <a:off x="0" y="3471882"/>
              <a:ext cx="7968000" cy="795300"/>
            </a:xfrm>
            <a:prstGeom prst="rect">
              <a:avLst/>
            </a:prstGeom>
            <a:noFill/>
            <a:ln>
              <a:noFill/>
            </a:ln>
          </p:spPr>
          <p:txBody>
            <a:bodyPr spcFirstLastPara="1" wrap="square" lIns="252975" tIns="36825" rIns="206225" bIns="36825" anchor="t" anchorCtr="0">
              <a:noAutofit/>
            </a:bodyPr>
            <a:lstStyle/>
            <a:p>
              <a:pPr marL="457200" marR="0" lvl="0" indent="-330200" algn="l" rtl="0">
                <a:lnSpc>
                  <a:spcPct val="115000"/>
                </a:lnSpc>
                <a:spcBef>
                  <a:spcPts val="0"/>
                </a:spcBef>
                <a:spcAft>
                  <a:spcPts val="0"/>
                </a:spcAft>
                <a:buClr>
                  <a:schemeClr val="dk1"/>
                </a:buClr>
                <a:buSzPts val="1600"/>
                <a:buChar char="●"/>
              </a:pPr>
              <a:r>
                <a:rPr lang="en-US" sz="1600" i="0" u="none" strike="noStrike" cap="none">
                  <a:solidFill>
                    <a:schemeClr val="dk1"/>
                  </a:solidFill>
                </a:rPr>
                <a:t>Competitive, new contracts only</a:t>
              </a:r>
              <a:endParaRPr sz="160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US" sz="1600" i="0" u="none" strike="noStrike" cap="none">
                  <a:solidFill>
                    <a:schemeClr val="dk1"/>
                  </a:solidFill>
                </a:rPr>
                <a:t>Not conducted for sole source requirements nor option years</a:t>
              </a:r>
              <a:endParaRPr sz="1600">
                <a:solidFill>
                  <a:schemeClr val="dk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4"/>
          <p:cNvSpPr txBox="1">
            <a:spLocks noGrp="1"/>
          </p:cNvSpPr>
          <p:nvPr>
            <p:ph type="title"/>
          </p:nvPr>
        </p:nvSpPr>
        <p:spPr>
          <a:xfrm>
            <a:off x="628650" y="276456"/>
            <a:ext cx="7886700" cy="773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3600"/>
              <a:buFont typeface="Source Sans Pro"/>
              <a:buNone/>
            </a:pPr>
            <a:r>
              <a:rPr lang="en-US" sz="3200">
                <a:solidFill>
                  <a:srgbClr val="3864B2"/>
                </a:solidFill>
              </a:rPr>
              <a:t>SBA Mentor-Protégé &amp; Joint Venture Agreements</a:t>
            </a:r>
            <a:endParaRPr sz="3200">
              <a:solidFill>
                <a:srgbClr val="3864B2"/>
              </a:solidFill>
            </a:endParaRPr>
          </a:p>
        </p:txBody>
      </p:sp>
      <p:sp>
        <p:nvSpPr>
          <p:cNvPr id="428" name="Google Shape;428;p44"/>
          <p:cNvSpPr txBox="1">
            <a:spLocks noGrp="1"/>
          </p:cNvSpPr>
          <p:nvPr>
            <p:ph type="body" idx="1"/>
          </p:nvPr>
        </p:nvSpPr>
        <p:spPr>
          <a:xfrm>
            <a:off x="390300" y="1321050"/>
            <a:ext cx="8363400" cy="2501400"/>
          </a:xfrm>
          <a:prstGeom prst="rect">
            <a:avLst/>
          </a:prstGeom>
          <a:noFill/>
          <a:ln>
            <a:noFill/>
          </a:ln>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Clr>
                <a:schemeClr val="dk1"/>
              </a:buClr>
              <a:buSzPts val="1600"/>
              <a:buChar char="●"/>
            </a:pPr>
            <a:r>
              <a:rPr lang="en-US" sz="1600">
                <a:solidFill>
                  <a:schemeClr val="dk1"/>
                </a:solidFill>
              </a:rPr>
              <a:t>SBA has combined the two Mentor Protégé programs into: the All Small Mentor Protégé Program.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The Mentor Protégé relationship is not a contracting vehicle.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Both programs remove affiliation and the protégé’s size is the only entity evaluated for a Joint Venture to be considered small.</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Firms must only request an 8(a) Joint Venture approval from SBA separately for SOLE SOURCE contracts.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SBA has until before  the sole source contract award to approve the 8(a) JV</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Copies of joint venture agreements should still be included in the submitted proposals.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Agencies are responsible for monitoring JV contract performance (i.e., work share).</a:t>
            </a:r>
            <a:endParaRPr sz="1600">
              <a:solidFill>
                <a:schemeClr val="dk1"/>
              </a:solidFill>
            </a:endParaRPr>
          </a:p>
        </p:txBody>
      </p:sp>
      <p:sp>
        <p:nvSpPr>
          <p:cNvPr id="429" name="Google Shape;429;p44"/>
          <p:cNvSpPr txBox="1">
            <a:spLocks noGrp="1"/>
          </p:cNvSpPr>
          <p:nvPr>
            <p:ph type="sldNum" idx="12"/>
          </p:nvPr>
        </p:nvSpPr>
        <p:spPr>
          <a:xfrm>
            <a:off x="6796510" y="3484298"/>
            <a:ext cx="2057400" cy="20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a:spLocks noGrp="1"/>
          </p:cNvSpPr>
          <p:nvPr>
            <p:ph type="title" idx="4294967295"/>
          </p:nvPr>
        </p:nvSpPr>
        <p:spPr>
          <a:xfrm>
            <a:off x="687453" y="64057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Successful Partnering with the SBA</a:t>
            </a:r>
          </a:p>
          <a:p>
            <a:pPr marL="0" marR="0" lvl="0" indent="0" algn="l" defTabSz="914400" rtl="0" eaLnBrk="1" fontAlgn="auto" latinLnBrk="0" hangingPunct="1">
              <a:lnSpc>
                <a:spcPct val="90000"/>
              </a:lnSpc>
              <a:spcBef>
                <a:spcPts val="0"/>
              </a:spcBef>
              <a:spcAft>
                <a:spcPts val="0"/>
              </a:spcAft>
              <a:buClr>
                <a:schemeClr val="dk1"/>
              </a:buClr>
              <a:buSzPts val="11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8(a) Business Development Program</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5" name="Google Shape;95;p18"/>
          <p:cNvSpPr txBox="1"/>
          <p:nvPr/>
        </p:nvSpPr>
        <p:spPr>
          <a:xfrm>
            <a:off x="5012925" y="1340400"/>
            <a:ext cx="3657600" cy="1528800"/>
          </a:xfrm>
          <a:prstGeom prst="rect">
            <a:avLst/>
          </a:prstGeom>
          <a:noFill/>
          <a:ln>
            <a:noFill/>
          </a:ln>
        </p:spPr>
        <p:txBody>
          <a:bodyPr spcFirstLastPara="1" wrap="square" lIns="0" tIns="0" rIns="0" bIns="0" anchor="b"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rgbClr val="3864B2"/>
                </a:solidFill>
                <a:latin typeface="Open Sans"/>
                <a:ea typeface="Open Sans"/>
                <a:cs typeface="Open Sans"/>
                <a:sym typeface="Open Sans"/>
              </a:rPr>
              <a:t>Kiya Perrin</a:t>
            </a:r>
            <a:endParaRPr sz="18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Deputy Director</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Technical Assistance Branch</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Management and Technical Assistance   </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  Division</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Office of Business Development</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U.S. Small Business Administration</a:t>
            </a:r>
            <a:endParaRPr sz="1200">
              <a:solidFill>
                <a:srgbClr val="3864B2"/>
              </a:solidFill>
              <a:latin typeface="Open Sans"/>
              <a:ea typeface="Open Sans"/>
              <a:cs typeface="Open Sans"/>
              <a:sym typeface="Open Sans"/>
            </a:endParaRPr>
          </a:p>
        </p:txBody>
      </p:sp>
      <p:sp>
        <p:nvSpPr>
          <p:cNvPr id="96" name="Google Shape;96;p1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97" name="Google Shape;97;p18"/>
          <p:cNvSpPr txBox="1"/>
          <p:nvPr/>
        </p:nvSpPr>
        <p:spPr>
          <a:xfrm>
            <a:off x="2804625" y="2926125"/>
            <a:ext cx="4010700" cy="1438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1800" b="1">
                <a:solidFill>
                  <a:srgbClr val="3864B2"/>
                </a:solidFill>
                <a:latin typeface="Open Sans"/>
                <a:ea typeface="Open Sans"/>
                <a:cs typeface="Open Sans"/>
                <a:sym typeface="Open Sans"/>
              </a:rPr>
              <a:t>Candice Miles</a:t>
            </a:r>
            <a:endParaRPr sz="18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Senior Business Management Specialist</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Technical Assistance Branch</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Management and Technical Assistance </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 Division</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Office of Business Development</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U.S. Small Business Administration</a:t>
            </a:r>
            <a:endParaRPr sz="1200">
              <a:solidFill>
                <a:srgbClr val="3864B2"/>
              </a:solidFill>
              <a:latin typeface="Open Sans"/>
              <a:ea typeface="Open Sans"/>
              <a:cs typeface="Open Sans"/>
              <a:sym typeface="Open Sans"/>
            </a:endParaRPr>
          </a:p>
        </p:txBody>
      </p:sp>
      <p:sp>
        <p:nvSpPr>
          <p:cNvPr id="98" name="Google Shape;98;p18"/>
          <p:cNvSpPr txBox="1"/>
          <p:nvPr/>
        </p:nvSpPr>
        <p:spPr>
          <a:xfrm>
            <a:off x="744750" y="1566863"/>
            <a:ext cx="3564000" cy="1167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US" sz="1800" b="1">
                <a:solidFill>
                  <a:srgbClr val="3864B2"/>
                </a:solidFill>
                <a:latin typeface="Open Sans"/>
                <a:ea typeface="Open Sans"/>
                <a:cs typeface="Open Sans"/>
                <a:sym typeface="Open Sans"/>
              </a:rPr>
              <a:t>Igor Soares</a:t>
            </a:r>
            <a:endParaRPr sz="1800" b="1">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Lead Business Opportunity Specialist</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Virginia (Richmond) District Office</a:t>
            </a:r>
            <a:endParaRPr sz="1200">
              <a:solidFill>
                <a:srgbClr val="3864B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1200">
                <a:solidFill>
                  <a:srgbClr val="3864B2"/>
                </a:solidFill>
                <a:latin typeface="Open Sans"/>
                <a:ea typeface="Open Sans"/>
                <a:cs typeface="Open Sans"/>
                <a:sym typeface="Open Sans"/>
              </a:rPr>
              <a:t>U.S. Small Business Administration</a:t>
            </a:r>
            <a:endParaRPr sz="1200">
              <a:solidFill>
                <a:srgbClr val="3864B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436" name="Google Shape;436;p45"/>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p46"/>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628650" y="276456"/>
            <a:ext cx="7886700" cy="44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Training Outline</a:t>
            </a:r>
            <a:endParaRPr sz="3200">
              <a:solidFill>
                <a:srgbClr val="3864B2"/>
              </a:solidFill>
            </a:endParaRPr>
          </a:p>
        </p:txBody>
      </p:sp>
      <p:sp>
        <p:nvSpPr>
          <p:cNvPr id="104" name="Google Shape;104;p19"/>
          <p:cNvSpPr txBox="1">
            <a:spLocks noGrp="1"/>
          </p:cNvSpPr>
          <p:nvPr>
            <p:ph type="body" idx="1"/>
          </p:nvPr>
        </p:nvSpPr>
        <p:spPr>
          <a:xfrm>
            <a:off x="628650" y="1102101"/>
            <a:ext cx="7886700" cy="3166800"/>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0"/>
              </a:spcBef>
              <a:spcAft>
                <a:spcPts val="0"/>
              </a:spcAft>
              <a:buSzPts val="2000"/>
              <a:buChar char="●"/>
            </a:pPr>
            <a:r>
              <a:rPr lang="en-US" sz="2000">
                <a:solidFill>
                  <a:schemeClr val="dk1"/>
                </a:solidFill>
              </a:rPr>
              <a:t>8(a) Offer Letters</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New vs. Follow-on</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Contract Modifications </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Special Circumstances</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Limitations on Subcontracting</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Requests to Release From the 8(a) Program </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Cure Notices</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Size Protests and Certification of Competency</a:t>
            </a:r>
            <a:endParaRPr sz="2000">
              <a:solidFill>
                <a:schemeClr val="dk1"/>
              </a:solidFill>
            </a:endParaRPr>
          </a:p>
          <a:p>
            <a:pPr marL="457200" lvl="0" indent="-355600" algn="l" rtl="0">
              <a:lnSpc>
                <a:spcPct val="100000"/>
              </a:lnSpc>
              <a:spcBef>
                <a:spcPts val="0"/>
              </a:spcBef>
              <a:spcAft>
                <a:spcPts val="0"/>
              </a:spcAft>
              <a:buSzPts val="2000"/>
              <a:buChar char="●"/>
            </a:pPr>
            <a:r>
              <a:rPr lang="en-US" sz="2000">
                <a:solidFill>
                  <a:schemeClr val="dk1"/>
                </a:solidFill>
              </a:rPr>
              <a:t>SBA Mentor-Protégé/Joint Venture Agreements: Impact on Agencies</a:t>
            </a:r>
            <a:endParaRPr sz="2000">
              <a:solidFill>
                <a:schemeClr val="dk1"/>
              </a:solidFill>
            </a:endParaRPr>
          </a:p>
        </p:txBody>
      </p:sp>
      <p:sp>
        <p:nvSpPr>
          <p:cNvPr id="105" name="Google Shape;105;p19"/>
          <p:cNvSpPr txBox="1">
            <a:spLocks noGrp="1"/>
          </p:cNvSpPr>
          <p:nvPr>
            <p:ph type="sldNum" idx="12"/>
          </p:nvPr>
        </p:nvSpPr>
        <p:spPr>
          <a:xfrm>
            <a:off x="6796510" y="4645730"/>
            <a:ext cx="20574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33350" y="98794"/>
            <a:ext cx="8277300" cy="448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E6D"/>
              </a:buClr>
              <a:buSzPts val="2700"/>
              <a:buFont typeface="Source Sans Pro"/>
              <a:buNone/>
            </a:pPr>
            <a:r>
              <a:rPr lang="en-US" sz="3200">
                <a:solidFill>
                  <a:srgbClr val="3864B2"/>
                </a:solidFill>
              </a:rPr>
              <a:t>Set-Aside for Certification Programs </a:t>
            </a:r>
            <a:br>
              <a:rPr lang="en-US" sz="3200">
                <a:solidFill>
                  <a:srgbClr val="3864B2"/>
                </a:solidFill>
              </a:rPr>
            </a:br>
            <a:r>
              <a:rPr lang="en-US" sz="3200">
                <a:solidFill>
                  <a:srgbClr val="3864B2"/>
                </a:solidFill>
              </a:rPr>
              <a:t>and Socio-Economic Categories</a:t>
            </a:r>
            <a:endParaRPr sz="3200">
              <a:solidFill>
                <a:srgbClr val="3864B2"/>
              </a:solidFill>
            </a:endParaRPr>
          </a:p>
          <a:p>
            <a:pPr marL="0" lvl="0" indent="0" algn="ctr" rtl="0">
              <a:lnSpc>
                <a:spcPct val="90000"/>
              </a:lnSpc>
              <a:spcBef>
                <a:spcPts val="0"/>
              </a:spcBef>
              <a:spcAft>
                <a:spcPts val="0"/>
              </a:spcAft>
              <a:buClr>
                <a:srgbClr val="002E6D"/>
              </a:buClr>
              <a:buSzPts val="2700"/>
              <a:buFont typeface="Source Sans Pro"/>
              <a:buNone/>
            </a:pPr>
            <a:endParaRPr>
              <a:solidFill>
                <a:srgbClr val="002E6D"/>
              </a:solidFill>
              <a:latin typeface="Source Sans Pro"/>
              <a:ea typeface="Source Sans Pro"/>
              <a:cs typeface="Source Sans Pro"/>
              <a:sym typeface="Source Sans Pro"/>
            </a:endParaRPr>
          </a:p>
        </p:txBody>
      </p:sp>
      <p:sp>
        <p:nvSpPr>
          <p:cNvPr id="112" name="Google Shape;112;p20"/>
          <p:cNvSpPr txBox="1">
            <a:spLocks noGrp="1"/>
          </p:cNvSpPr>
          <p:nvPr>
            <p:ph type="body" idx="1"/>
          </p:nvPr>
        </p:nvSpPr>
        <p:spPr>
          <a:xfrm>
            <a:off x="100025" y="1063197"/>
            <a:ext cx="7886700" cy="273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100"/>
              <a:buFont typeface="Arial"/>
              <a:buNone/>
            </a:pPr>
            <a:r>
              <a:rPr lang="en-US" b="1"/>
              <a:t>Targeted set-asides and acquisition goals:</a:t>
            </a:r>
            <a:endParaRPr b="1"/>
          </a:p>
        </p:txBody>
      </p:sp>
      <p:grpSp>
        <p:nvGrpSpPr>
          <p:cNvPr id="113" name="Google Shape;113;p20">
            <a:extLst>
              <a:ext uri="{C183D7F6-B498-43B3-948B-1728B52AA6E4}">
                <adec:decorative xmlns:adec="http://schemas.microsoft.com/office/drawing/2017/decorative" val="1"/>
              </a:ext>
            </a:extLst>
          </p:cNvPr>
          <p:cNvGrpSpPr/>
          <p:nvPr/>
        </p:nvGrpSpPr>
        <p:grpSpPr>
          <a:xfrm>
            <a:off x="-12" y="1393463"/>
            <a:ext cx="8086776" cy="3446274"/>
            <a:chOff x="628650" y="1410914"/>
            <a:chExt cx="8086776" cy="3446274"/>
          </a:xfrm>
        </p:grpSpPr>
        <p:sp>
          <p:nvSpPr>
            <p:cNvPr id="114" name="Google Shape;114;p20"/>
            <p:cNvSpPr/>
            <p:nvPr/>
          </p:nvSpPr>
          <p:spPr>
            <a:xfrm>
              <a:off x="768927" y="1434737"/>
              <a:ext cx="4158300" cy="548550"/>
            </a:xfrm>
            <a:prstGeom prst="roundRect">
              <a:avLst>
                <a:gd name="adj" fmla="val 16667"/>
              </a:avLst>
            </a:prstGeom>
            <a:solidFill>
              <a:srgbClr val="007DBC"/>
            </a:solidFill>
            <a:ln w="38100" cap="flat" cmpd="sng">
              <a:solidFill>
                <a:schemeClr val="lt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Source Sans Pro"/>
                <a:buNone/>
              </a:pPr>
              <a:r>
                <a:rPr lang="en-US" sz="1600" i="0" u="none" strike="noStrike" cap="none">
                  <a:solidFill>
                    <a:srgbClr val="FFFFFF"/>
                  </a:solidFill>
                </a:rPr>
                <a:t> </a:t>
              </a:r>
              <a:r>
                <a:rPr lang="en-US" sz="1600" b="1" i="0" u="none" strike="noStrike" cap="none">
                  <a:solidFill>
                    <a:srgbClr val="FFFFFF"/>
                  </a:solidFill>
                </a:rPr>
                <a:t>Women-Owned Small Businesses (5%)</a:t>
              </a:r>
              <a:endParaRPr sz="1600"/>
            </a:p>
          </p:txBody>
        </p:sp>
        <p:sp>
          <p:nvSpPr>
            <p:cNvPr id="115" name="Google Shape;115;p20"/>
            <p:cNvSpPr/>
            <p:nvPr/>
          </p:nvSpPr>
          <p:spPr>
            <a:xfrm>
              <a:off x="768921" y="2074041"/>
              <a:ext cx="4158300" cy="548550"/>
            </a:xfrm>
            <a:prstGeom prst="roundRect">
              <a:avLst>
                <a:gd name="adj" fmla="val 16667"/>
              </a:avLst>
            </a:prstGeom>
            <a:solidFill>
              <a:srgbClr val="002E6D"/>
            </a:solidFill>
            <a:ln w="38100" cap="flat" cmpd="sng">
              <a:solidFill>
                <a:schemeClr val="lt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Source Sans Pro"/>
                <a:buNone/>
              </a:pPr>
              <a:r>
                <a:rPr lang="en-US" sz="1600" b="1" i="0" u="none" strike="noStrike" cap="none">
                  <a:solidFill>
                    <a:srgbClr val="FFFFFF"/>
                  </a:solidFill>
                </a:rPr>
                <a:t>Small Disadvantaged Businesses (including 8(a) certified) (11%)</a:t>
              </a:r>
              <a:endParaRPr sz="1600"/>
            </a:p>
          </p:txBody>
        </p:sp>
        <p:sp>
          <p:nvSpPr>
            <p:cNvPr id="116" name="Google Shape;116;p20"/>
            <p:cNvSpPr/>
            <p:nvPr/>
          </p:nvSpPr>
          <p:spPr>
            <a:xfrm>
              <a:off x="768922" y="2721611"/>
              <a:ext cx="4158300" cy="548550"/>
            </a:xfrm>
            <a:prstGeom prst="roundRect">
              <a:avLst>
                <a:gd name="adj" fmla="val 16667"/>
              </a:avLst>
            </a:prstGeom>
            <a:solidFill>
              <a:srgbClr val="CC0000"/>
            </a:solidFill>
            <a:ln w="38100" cap="flat" cmpd="sng">
              <a:solidFill>
                <a:schemeClr val="lt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Source Sans Pro"/>
                <a:buNone/>
              </a:pPr>
              <a:r>
                <a:rPr lang="en-US" sz="1600" b="1" i="0" u="none" strike="noStrike" cap="none">
                  <a:solidFill>
                    <a:srgbClr val="FFFFFF"/>
                  </a:solidFill>
                </a:rPr>
                <a:t>HUBZone Businesses (3%)</a:t>
              </a:r>
              <a:endParaRPr sz="1600"/>
            </a:p>
          </p:txBody>
        </p:sp>
        <p:sp>
          <p:nvSpPr>
            <p:cNvPr id="117" name="Google Shape;117;p20"/>
            <p:cNvSpPr/>
            <p:nvPr/>
          </p:nvSpPr>
          <p:spPr>
            <a:xfrm>
              <a:off x="768923" y="3365694"/>
              <a:ext cx="4158300" cy="548550"/>
            </a:xfrm>
            <a:prstGeom prst="roundRect">
              <a:avLst>
                <a:gd name="adj" fmla="val 16667"/>
              </a:avLst>
            </a:prstGeom>
            <a:solidFill>
              <a:srgbClr val="007DBC"/>
            </a:solidFill>
            <a:ln w="38100" cap="flat" cmpd="sng">
              <a:solidFill>
                <a:schemeClr val="lt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Source Sans Pro"/>
                <a:buNone/>
              </a:pPr>
              <a:r>
                <a:rPr lang="en-US" sz="1600" b="1" i="0" u="none" strike="noStrike" cap="none">
                  <a:solidFill>
                    <a:srgbClr val="FFFFFF"/>
                  </a:solidFill>
                </a:rPr>
                <a:t>Service-Disabled Veteran-Owned Small Businesses (3%)</a:t>
              </a:r>
              <a:endParaRPr sz="1600"/>
            </a:p>
          </p:txBody>
        </p:sp>
        <p:sp>
          <p:nvSpPr>
            <p:cNvPr id="118" name="Google Shape;118;p20"/>
            <p:cNvSpPr/>
            <p:nvPr/>
          </p:nvSpPr>
          <p:spPr>
            <a:xfrm>
              <a:off x="628650" y="4237763"/>
              <a:ext cx="8077200" cy="619425"/>
            </a:xfrm>
            <a:prstGeom prst="roundRect">
              <a:avLst>
                <a:gd name="adj" fmla="val 16667"/>
              </a:avLst>
            </a:prstGeom>
            <a:solidFill>
              <a:srgbClr val="002E6D"/>
            </a:solidFill>
            <a:ln w="38100" cap="flat" cmpd="sng">
              <a:solidFill>
                <a:schemeClr val="lt1"/>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Source Sans Pro"/>
                <a:buNone/>
              </a:pPr>
              <a:r>
                <a:rPr lang="en-US" sz="1600" i="0" u="none" strike="noStrike" cap="none">
                  <a:solidFill>
                    <a:srgbClr val="FFFFFF"/>
                  </a:solidFill>
                </a:rPr>
                <a:t>Set-asides are reserved for small business between $3,500 (Micro- purchase Threshold)  to $250,000 (Simplified Acquisition Threshold)</a:t>
              </a:r>
              <a:endParaRPr sz="1600"/>
            </a:p>
          </p:txBody>
        </p:sp>
        <p:sp>
          <p:nvSpPr>
            <p:cNvPr id="119" name="Google Shape;119;p20" descr="&quot;&quot;"/>
            <p:cNvSpPr/>
            <p:nvPr/>
          </p:nvSpPr>
          <p:spPr>
            <a:xfrm>
              <a:off x="5366826" y="1430203"/>
              <a:ext cx="3348600" cy="2511450"/>
            </a:xfrm>
            <a:prstGeom prst="ellipse">
              <a:avLst/>
            </a:prstGeom>
            <a:gradFill>
              <a:gsLst>
                <a:gs pos="0">
                  <a:srgbClr val="B9C0D5"/>
                </a:gs>
                <a:gs pos="100000">
                  <a:srgbClr val="464E6A"/>
                </a:gs>
              </a:gsLst>
              <a:lin ang="5400012" scaled="0"/>
            </a:gra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Source Sans Pro"/>
                <a:ea typeface="Source Sans Pro"/>
                <a:cs typeface="Source Sans Pro"/>
                <a:sym typeface="Source Sans Pro"/>
              </a:endParaRPr>
            </a:p>
          </p:txBody>
        </p:sp>
        <p:sp>
          <p:nvSpPr>
            <p:cNvPr id="120" name="Google Shape;120;p20"/>
            <p:cNvSpPr/>
            <p:nvPr/>
          </p:nvSpPr>
          <p:spPr>
            <a:xfrm>
              <a:off x="5346872" y="1425135"/>
              <a:ext cx="3360300" cy="2507700"/>
            </a:xfrm>
            <a:prstGeom prst="pie">
              <a:avLst>
                <a:gd name="adj1" fmla="val 2991814"/>
                <a:gd name="adj2" fmla="val 3717754"/>
              </a:avLst>
            </a:prstGeom>
            <a:solidFill>
              <a:srgbClr val="007DBC"/>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B1E29"/>
                </a:solidFill>
                <a:latin typeface="Source Sans Pro"/>
                <a:ea typeface="Source Sans Pro"/>
                <a:cs typeface="Source Sans Pro"/>
                <a:sym typeface="Source Sans Pro"/>
              </a:endParaRPr>
            </a:p>
          </p:txBody>
        </p:sp>
        <p:sp>
          <p:nvSpPr>
            <p:cNvPr id="121" name="Google Shape;121;p20"/>
            <p:cNvSpPr/>
            <p:nvPr/>
          </p:nvSpPr>
          <p:spPr>
            <a:xfrm>
              <a:off x="5345575" y="1425135"/>
              <a:ext cx="3360300" cy="2507700"/>
            </a:xfrm>
            <a:prstGeom prst="pie">
              <a:avLst>
                <a:gd name="adj1" fmla="val 2248128"/>
                <a:gd name="adj2" fmla="val 3071414"/>
              </a:avLst>
            </a:prstGeom>
            <a:solidFill>
              <a:srgbClr val="C000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B1E29"/>
                </a:solidFill>
                <a:latin typeface="Source Sans Pro"/>
                <a:ea typeface="Source Sans Pro"/>
                <a:cs typeface="Source Sans Pro"/>
                <a:sym typeface="Source Sans Pro"/>
              </a:endParaRPr>
            </a:p>
          </p:txBody>
        </p:sp>
        <p:sp>
          <p:nvSpPr>
            <p:cNvPr id="122" name="Google Shape;122;p20"/>
            <p:cNvSpPr/>
            <p:nvPr/>
          </p:nvSpPr>
          <p:spPr>
            <a:xfrm>
              <a:off x="5350933" y="1410914"/>
              <a:ext cx="3360300" cy="2507700"/>
            </a:xfrm>
            <a:prstGeom prst="pie">
              <a:avLst>
                <a:gd name="adj1" fmla="val 0"/>
                <a:gd name="adj2" fmla="val 1206817"/>
              </a:avLst>
            </a:prstGeom>
            <a:gradFill>
              <a:gsLst>
                <a:gs pos="0">
                  <a:srgbClr val="002E6D"/>
                </a:gs>
                <a:gs pos="100000">
                  <a:srgbClr val="007DBC"/>
                </a:gs>
              </a:gsLst>
              <a:lin ang="5400012"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B1E29"/>
                </a:solidFill>
                <a:latin typeface="Source Sans Pro"/>
                <a:ea typeface="Source Sans Pro"/>
                <a:cs typeface="Source Sans Pro"/>
                <a:sym typeface="Source Sans Pro"/>
              </a:endParaRPr>
            </a:p>
          </p:txBody>
        </p:sp>
        <p:sp>
          <p:nvSpPr>
            <p:cNvPr id="123" name="Google Shape;123;p20"/>
            <p:cNvSpPr/>
            <p:nvPr/>
          </p:nvSpPr>
          <p:spPr>
            <a:xfrm>
              <a:off x="5346872" y="1419613"/>
              <a:ext cx="3360300" cy="2507700"/>
            </a:xfrm>
            <a:prstGeom prst="pie">
              <a:avLst>
                <a:gd name="adj1" fmla="val 1180769"/>
                <a:gd name="adj2" fmla="val 2277585"/>
              </a:avLst>
            </a:prstGeom>
            <a:solidFill>
              <a:srgbClr val="002E6D"/>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1B1E29"/>
                </a:solidFill>
                <a:latin typeface="Source Sans Pro"/>
                <a:ea typeface="Source Sans Pro"/>
                <a:cs typeface="Source Sans Pro"/>
                <a:sym typeface="Source Sans Pr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0" y="207350"/>
            <a:ext cx="9041700" cy="33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0059A8"/>
                </a:solidFill>
              </a:rPr>
              <a:t>What is the 8(a) Business Development </a:t>
            </a:r>
            <a:endParaRPr sz="3200">
              <a:solidFill>
                <a:srgbClr val="0059A8"/>
              </a:solidFill>
            </a:endParaRPr>
          </a:p>
          <a:p>
            <a:pPr marL="0" lvl="0" indent="0" algn="ctr" rtl="0">
              <a:lnSpc>
                <a:spcPct val="90000"/>
              </a:lnSpc>
              <a:spcBef>
                <a:spcPts val="0"/>
              </a:spcBef>
              <a:spcAft>
                <a:spcPts val="0"/>
              </a:spcAft>
              <a:buClr>
                <a:srgbClr val="003F80"/>
              </a:buClr>
              <a:buSzPts val="2700"/>
              <a:buFont typeface="Source Sans Pro"/>
              <a:buNone/>
            </a:pPr>
            <a:r>
              <a:rPr lang="en-US" sz="3200">
                <a:solidFill>
                  <a:srgbClr val="0059A8"/>
                </a:solidFill>
              </a:rPr>
              <a:t>Program ?</a:t>
            </a:r>
            <a:endParaRPr sz="3200">
              <a:solidFill>
                <a:srgbClr val="0059A8"/>
              </a:solidFill>
            </a:endParaRPr>
          </a:p>
        </p:txBody>
      </p:sp>
      <p:sp>
        <p:nvSpPr>
          <p:cNvPr id="129" name="Google Shape;129;p21"/>
          <p:cNvSpPr txBox="1">
            <a:spLocks noGrp="1"/>
          </p:cNvSpPr>
          <p:nvPr>
            <p:ph type="body" idx="1"/>
          </p:nvPr>
        </p:nvSpPr>
        <p:spPr>
          <a:xfrm>
            <a:off x="577500" y="1732358"/>
            <a:ext cx="7886700" cy="250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100"/>
              <a:buNone/>
            </a:pPr>
            <a:r>
              <a:rPr lang="en-US" sz="1600">
                <a:solidFill>
                  <a:schemeClr val="dk2"/>
                </a:solidFill>
              </a:rPr>
              <a:t>The 8(a)-program name is from Section 8(a) of the Small Business Act. The Act, as amended by Congress, created the 8(a) program so the U.S. Small Business Administration (SBA) could help small companies owned and operated by socially and economically disadvantaged persons develop their businesses.</a:t>
            </a:r>
            <a:endParaRPr sz="1600"/>
          </a:p>
          <a:p>
            <a:pPr marL="0" lvl="0" indent="0" algn="l" rtl="0">
              <a:lnSpc>
                <a:spcPct val="90000"/>
              </a:lnSpc>
              <a:spcBef>
                <a:spcPts val="750"/>
              </a:spcBef>
              <a:spcAft>
                <a:spcPts val="0"/>
              </a:spcAft>
              <a:buClr>
                <a:schemeClr val="dk2"/>
              </a:buClr>
              <a:buSzPts val="2100"/>
              <a:buNone/>
            </a:pPr>
            <a:br>
              <a:rPr lang="en-US" sz="1600">
                <a:solidFill>
                  <a:schemeClr val="dk2"/>
                </a:solidFill>
              </a:rPr>
            </a:br>
            <a:r>
              <a:rPr lang="en-US" sz="1600">
                <a:solidFill>
                  <a:schemeClr val="dk2"/>
                </a:solidFill>
              </a:rPr>
              <a:t>A small business that is accepted into the 8(a) program is known as a “participant.” SBA’s subcontractors are referred to as “8(a) contractors.” As used in this subpart, an 8(a) contractor is an 8(a) participant that is currently performing on a Federal contract or order that was set aside for 8(a) participants.</a:t>
            </a:r>
            <a:endParaRPr sz="1600"/>
          </a:p>
        </p:txBody>
      </p:sp>
      <p:sp>
        <p:nvSpPr>
          <p:cNvPr id="130" name="Google Shape;130;p21"/>
          <p:cNvSpPr txBox="1">
            <a:spLocks noGrp="1"/>
          </p:cNvSpPr>
          <p:nvPr>
            <p:ph type="subTitle" idx="2"/>
          </p:nvPr>
        </p:nvSpPr>
        <p:spPr>
          <a:xfrm>
            <a:off x="679275" y="1139401"/>
            <a:ext cx="7886700" cy="391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500"/>
              <a:buNone/>
            </a:pPr>
            <a:r>
              <a:rPr lang="en-US" sz="1200">
                <a:solidFill>
                  <a:srgbClr val="0059A8"/>
                </a:solidFill>
              </a:rPr>
              <a:t>13 CFR 124.501 – 124.521 </a:t>
            </a:r>
            <a:endParaRPr sz="1200">
              <a:solidFill>
                <a:srgbClr val="0059A8"/>
              </a:solidFill>
            </a:endParaRPr>
          </a:p>
          <a:p>
            <a:pPr marL="0" lvl="0" indent="0" algn="ctr" rtl="0">
              <a:lnSpc>
                <a:spcPct val="90000"/>
              </a:lnSpc>
              <a:spcBef>
                <a:spcPts val="750"/>
              </a:spcBef>
              <a:spcAft>
                <a:spcPts val="0"/>
              </a:spcAft>
              <a:buClr>
                <a:schemeClr val="dk1"/>
              </a:buClr>
              <a:buSzPts val="1500"/>
              <a:buNone/>
            </a:pPr>
            <a:r>
              <a:rPr lang="en-US" sz="1200">
                <a:solidFill>
                  <a:srgbClr val="0059A8"/>
                </a:solidFill>
              </a:rPr>
              <a:t>48 CFR FAR Subpart 19.8</a:t>
            </a:r>
            <a:r>
              <a:rPr lang="en-US" sz="1200">
                <a:solidFill>
                  <a:schemeClr val="dk1"/>
                </a:solidFill>
              </a:rPr>
              <a:t>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28650" y="207365"/>
            <a:ext cx="7886700" cy="99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0059A8"/>
                </a:solidFill>
              </a:rPr>
              <a:t>What is the 8(a) Business Development Program </a:t>
            </a:r>
            <a:endParaRPr sz="3200">
              <a:solidFill>
                <a:srgbClr val="0059A8"/>
              </a:solidFill>
            </a:endParaRPr>
          </a:p>
        </p:txBody>
      </p:sp>
      <p:sp>
        <p:nvSpPr>
          <p:cNvPr id="136" name="Google Shape;136;p22"/>
          <p:cNvSpPr txBox="1">
            <a:spLocks noGrp="1"/>
          </p:cNvSpPr>
          <p:nvPr>
            <p:ph type="body" idx="1"/>
          </p:nvPr>
        </p:nvSpPr>
        <p:spPr>
          <a:xfrm>
            <a:off x="628650" y="1529849"/>
            <a:ext cx="7886700" cy="2830500"/>
          </a:xfrm>
          <a:prstGeom prst="rect">
            <a:avLst/>
          </a:prstGeom>
          <a:noFill/>
          <a:ln>
            <a:noFill/>
          </a:ln>
        </p:spPr>
        <p:txBody>
          <a:bodyPr spcFirstLastPara="1" wrap="square" lIns="91425" tIns="45700" rIns="91425" bIns="45700" anchor="t" anchorCtr="0">
            <a:noAutofit/>
          </a:bodyPr>
          <a:lstStyle/>
          <a:p>
            <a:pPr marL="457200" lvl="0" indent="-311150" algn="l" rtl="0">
              <a:lnSpc>
                <a:spcPct val="100000"/>
              </a:lnSpc>
              <a:spcBef>
                <a:spcPts val="1000"/>
              </a:spcBef>
              <a:spcAft>
                <a:spcPts val="0"/>
              </a:spcAft>
              <a:buClr>
                <a:schemeClr val="dk2"/>
              </a:buClr>
              <a:buSzPts val="1300"/>
              <a:buChar char="●"/>
            </a:pPr>
            <a:r>
              <a:rPr lang="en-US" sz="1300">
                <a:solidFill>
                  <a:schemeClr val="dk2"/>
                </a:solidFill>
              </a:rPr>
              <a:t>(b) Contracts may be awarded to the SBA for performance by eligible 8(a) participants on either a sole source or competitive basis.</a:t>
            </a:r>
            <a:endParaRPr sz="1300"/>
          </a:p>
          <a:p>
            <a:pPr marL="457200" lvl="0" indent="-311150" algn="l" rtl="0">
              <a:lnSpc>
                <a:spcPct val="100000"/>
              </a:lnSpc>
              <a:spcBef>
                <a:spcPts val="1000"/>
              </a:spcBef>
              <a:spcAft>
                <a:spcPts val="0"/>
              </a:spcAft>
              <a:buClr>
                <a:schemeClr val="dk2"/>
              </a:buClr>
              <a:buSzPts val="1300"/>
              <a:buChar char="●"/>
            </a:pPr>
            <a:r>
              <a:rPr lang="en-US" sz="1300">
                <a:solidFill>
                  <a:schemeClr val="dk2"/>
                </a:solidFill>
              </a:rPr>
              <a:t>(c) Acting under the authority of the program, the SBA certifies to an agency that SBA is competent and responsible to perform a specific contract. The contracting officer has the discretion to award the contract to the SBA based upon mutually agreeable terms and conditions.</a:t>
            </a:r>
            <a:endParaRPr sz="1300"/>
          </a:p>
          <a:p>
            <a:pPr marL="457200" lvl="0" indent="-311150" algn="l" rtl="0">
              <a:lnSpc>
                <a:spcPct val="100000"/>
              </a:lnSpc>
              <a:spcBef>
                <a:spcPts val="1000"/>
              </a:spcBef>
              <a:spcAft>
                <a:spcPts val="0"/>
              </a:spcAft>
              <a:buSzPts val="1300"/>
              <a:buChar char="●"/>
            </a:pPr>
            <a:r>
              <a:rPr lang="en-US" sz="1300">
                <a:solidFill>
                  <a:schemeClr val="dk2"/>
                </a:solidFill>
              </a:rPr>
              <a:t>(d) The contracting officer shall comply with </a:t>
            </a:r>
            <a:r>
              <a:rPr lang="en-US" sz="1300" u="sng">
                <a:solidFill>
                  <a:schemeClr val="hlink"/>
                </a:solidFill>
                <a:hlinkClick r:id="rId3"/>
              </a:rPr>
              <a:t>19.203</a:t>
            </a:r>
            <a:r>
              <a:rPr lang="en-US" sz="1300">
                <a:solidFill>
                  <a:schemeClr val="dk2"/>
                </a:solidFill>
              </a:rPr>
              <a:t> before deciding to offer an acquisition to a small business concern under the 8(a) program. For acquisitions above the simplified acquisition threshold, the contracting officer shall consider 8(a) set-asides or sole source awards before considering small business set-asides.</a:t>
            </a:r>
            <a:endParaRPr sz="1300"/>
          </a:p>
          <a:p>
            <a:pPr marL="457200" lvl="0" indent="-311150" algn="l" rtl="0">
              <a:lnSpc>
                <a:spcPct val="100000"/>
              </a:lnSpc>
              <a:spcBef>
                <a:spcPts val="1000"/>
              </a:spcBef>
              <a:spcAft>
                <a:spcPts val="0"/>
              </a:spcAft>
              <a:buClr>
                <a:schemeClr val="dk2"/>
              </a:buClr>
              <a:buSzPts val="1300"/>
              <a:buChar char="●"/>
            </a:pPr>
            <a:r>
              <a:rPr lang="en-US" sz="1300">
                <a:solidFill>
                  <a:schemeClr val="dk2"/>
                </a:solidFill>
              </a:rPr>
              <a:t>(e) When SBA has delegated its 8(a)-program contract execution authority to an agency, the contracting officer must refer to its agency supplement or other policy directives for appropriate guidance.</a:t>
            </a:r>
            <a:endParaRPr sz="1300"/>
          </a:p>
          <a:p>
            <a:pPr marL="171438" lvl="0" indent="-48121" algn="l" rtl="0">
              <a:lnSpc>
                <a:spcPct val="90000"/>
              </a:lnSpc>
              <a:spcBef>
                <a:spcPts val="750"/>
              </a:spcBef>
              <a:spcAft>
                <a:spcPts val="0"/>
              </a:spcAft>
              <a:buClr>
                <a:schemeClr val="dk1"/>
              </a:buClr>
              <a:buSzPts val="2100"/>
              <a:buNone/>
            </a:pPr>
            <a:endParaRPr/>
          </a:p>
        </p:txBody>
      </p:sp>
      <p:sp>
        <p:nvSpPr>
          <p:cNvPr id="137" name="Google Shape;137;p22"/>
          <p:cNvSpPr txBox="1">
            <a:spLocks noGrp="1"/>
          </p:cNvSpPr>
          <p:nvPr>
            <p:ph type="subTitle" idx="2"/>
          </p:nvPr>
        </p:nvSpPr>
        <p:spPr>
          <a:xfrm>
            <a:off x="253125" y="1200150"/>
            <a:ext cx="8363100" cy="391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500"/>
              <a:buNone/>
            </a:pPr>
            <a:r>
              <a:rPr lang="en-US" sz="1200">
                <a:solidFill>
                  <a:srgbClr val="0059A8"/>
                </a:solidFill>
              </a:rPr>
              <a:t>Subpart 19.8 - Contracting with the Small Business Administration (The 8(a) Program) (con’t):</a:t>
            </a:r>
            <a:endParaRPr sz="1200">
              <a:solidFill>
                <a:srgbClr val="0059A8"/>
              </a:solidFill>
            </a:endParaRPr>
          </a:p>
          <a:p>
            <a:pPr marL="0" lvl="0" indent="0" algn="ctr" rtl="0">
              <a:lnSpc>
                <a:spcPct val="90000"/>
              </a:lnSpc>
              <a:spcBef>
                <a:spcPts val="750"/>
              </a:spcBef>
              <a:spcAft>
                <a:spcPts val="0"/>
              </a:spcAft>
              <a:buClr>
                <a:srgbClr val="898989"/>
              </a:buClr>
              <a:buSzPts val="1575"/>
              <a:buNone/>
            </a:pPr>
            <a:endParaRPr sz="1400"/>
          </a:p>
          <a:p>
            <a:pPr marL="0" lvl="0" indent="0" algn="ctr" rtl="0">
              <a:lnSpc>
                <a:spcPct val="90000"/>
              </a:lnSpc>
              <a:spcBef>
                <a:spcPts val="750"/>
              </a:spcBef>
              <a:spcAft>
                <a:spcPts val="0"/>
              </a:spcAft>
              <a:buClr>
                <a:srgbClr val="898989"/>
              </a:buClr>
              <a:buSzPts val="1575"/>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a:extLst>
              <a:ext uri="{C183D7F6-B498-43B3-948B-1728B52AA6E4}">
                <adec:decorative xmlns:adec="http://schemas.microsoft.com/office/drawing/2017/decorative" val="1"/>
              </a:ext>
            </a:extLst>
          </p:cNvPr>
          <p:cNvSpPr/>
          <p:nvPr/>
        </p:nvSpPr>
        <p:spPr>
          <a:xfrm>
            <a:off x="4640177" y="744785"/>
            <a:ext cx="3886200" cy="34692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23"/>
          <p:cNvSpPr txBox="1">
            <a:spLocks noGrp="1"/>
          </p:cNvSpPr>
          <p:nvPr>
            <p:ph type="title"/>
          </p:nvPr>
        </p:nvSpPr>
        <p:spPr>
          <a:xfrm>
            <a:off x="457200" y="154484"/>
            <a:ext cx="8229600" cy="64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3F80"/>
              </a:buClr>
              <a:buSzPts val="2700"/>
              <a:buFont typeface="Source Sans Pro"/>
              <a:buNone/>
            </a:pPr>
            <a:r>
              <a:rPr lang="en-US" sz="3200">
                <a:solidFill>
                  <a:srgbClr val="3864B2"/>
                </a:solidFill>
              </a:rPr>
              <a:t>Roles and Responsibilities</a:t>
            </a:r>
            <a:endParaRPr sz="3200"/>
          </a:p>
        </p:txBody>
      </p:sp>
      <p:sp>
        <p:nvSpPr>
          <p:cNvPr id="144" name="Google Shape;144;p23"/>
          <p:cNvSpPr txBox="1">
            <a:spLocks noGrp="1"/>
          </p:cNvSpPr>
          <p:nvPr>
            <p:ph type="body" idx="2"/>
          </p:nvPr>
        </p:nvSpPr>
        <p:spPr>
          <a:xfrm>
            <a:off x="4776675" y="427199"/>
            <a:ext cx="3749700" cy="860100"/>
          </a:xfrm>
          <a:prstGeom prst="rect">
            <a:avLst/>
          </a:prstGeom>
          <a:noFill/>
          <a:ln>
            <a:noFill/>
          </a:ln>
        </p:spPr>
        <p:txBody>
          <a:bodyPr spcFirstLastPara="1" wrap="square" lIns="91425" tIns="45700" rIns="91425" bIns="45700" anchor="t" anchorCtr="0">
            <a:normAutofit/>
          </a:bodyPr>
          <a:lstStyle/>
          <a:p>
            <a:pPr marL="171438" lvl="0" indent="-38088" algn="l" rtl="0">
              <a:lnSpc>
                <a:spcPct val="90000"/>
              </a:lnSpc>
              <a:spcBef>
                <a:spcPts val="0"/>
              </a:spcBef>
              <a:spcAft>
                <a:spcPts val="0"/>
              </a:spcAft>
              <a:buClr>
                <a:schemeClr val="dk1"/>
              </a:buClr>
              <a:buSzPts val="2100"/>
              <a:buNone/>
            </a:pPr>
            <a:endParaRPr/>
          </a:p>
          <a:p>
            <a:pPr marL="0" lvl="0" indent="0" algn="ctr" rtl="0">
              <a:lnSpc>
                <a:spcPct val="90000"/>
              </a:lnSpc>
              <a:spcBef>
                <a:spcPts val="750"/>
              </a:spcBef>
              <a:spcAft>
                <a:spcPts val="0"/>
              </a:spcAft>
              <a:buClr>
                <a:schemeClr val="dk2"/>
              </a:buClr>
              <a:buSzPts val="1800"/>
              <a:buNone/>
            </a:pPr>
            <a:r>
              <a:rPr lang="en-US" sz="1700" b="1">
                <a:solidFill>
                  <a:schemeClr val="dk2"/>
                </a:solidFill>
              </a:rPr>
              <a:t>Federal Agency Partners</a:t>
            </a:r>
            <a:endParaRPr sz="1700"/>
          </a:p>
        </p:txBody>
      </p:sp>
      <p:sp>
        <p:nvSpPr>
          <p:cNvPr id="145" name="Google Shape;145;p23"/>
          <p:cNvSpPr txBox="1">
            <a:spLocks noGrp="1"/>
          </p:cNvSpPr>
          <p:nvPr>
            <p:ph type="sldNum" idx="12"/>
          </p:nvPr>
        </p:nvSpPr>
        <p:spPr>
          <a:xfrm>
            <a:off x="6400800" y="3495973"/>
            <a:ext cx="1828800" cy="24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146" name="Google Shape;146;p23">
            <a:extLst>
              <a:ext uri="{C183D7F6-B498-43B3-948B-1728B52AA6E4}">
                <adec:decorative xmlns:adec="http://schemas.microsoft.com/office/drawing/2017/decorative" val="1"/>
              </a:ext>
            </a:extLst>
          </p:cNvPr>
          <p:cNvSpPr/>
          <p:nvPr/>
        </p:nvSpPr>
        <p:spPr>
          <a:xfrm>
            <a:off x="536625" y="751368"/>
            <a:ext cx="3886200" cy="3456000"/>
          </a:xfrm>
          <a:prstGeom prst="rect">
            <a:avLst/>
          </a:prstGeom>
          <a:solidFill>
            <a:schemeClr val="l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7" name="Google Shape;147;p23"/>
          <p:cNvSpPr txBox="1"/>
          <p:nvPr/>
        </p:nvSpPr>
        <p:spPr>
          <a:xfrm>
            <a:off x="730122" y="864898"/>
            <a:ext cx="3499200" cy="354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b="1" i="0" u="none" strike="noStrike" cap="none">
                <a:solidFill>
                  <a:schemeClr val="dk2"/>
                </a:solidFill>
              </a:rPr>
              <a:t>Small Business Administration</a:t>
            </a:r>
            <a:endParaRPr sz="1700"/>
          </a:p>
        </p:txBody>
      </p:sp>
      <p:sp>
        <p:nvSpPr>
          <p:cNvPr id="148" name="Google Shape;148;p23"/>
          <p:cNvSpPr txBox="1"/>
          <p:nvPr/>
        </p:nvSpPr>
        <p:spPr>
          <a:xfrm>
            <a:off x="882897" y="1286116"/>
            <a:ext cx="3600600" cy="2862900"/>
          </a:xfrm>
          <a:prstGeom prst="rect">
            <a:avLst/>
          </a:prstGeom>
          <a:noFill/>
          <a:ln>
            <a:noFill/>
          </a:ln>
        </p:spPr>
        <p:txBody>
          <a:bodyPr spcFirstLastPara="1" wrap="square" lIns="91425" tIns="45700" rIns="91425" bIns="45700" anchor="t" anchorCtr="0">
            <a:spAutoFit/>
          </a:bodyPr>
          <a:lstStyle/>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Delegating contract authority</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Is the Prime Awardee on all contracts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Provides training to federal agencies on the 8(a) BD Program and the PA</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Review offer letters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Review release requests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Complete Determinations of eligibility</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Check compliance </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PCR will not sign off until pending actions are resolved </a:t>
            </a:r>
            <a:endParaRPr sz="1500"/>
          </a:p>
        </p:txBody>
      </p:sp>
      <p:sp>
        <p:nvSpPr>
          <p:cNvPr id="149" name="Google Shape;149;p23"/>
          <p:cNvSpPr txBox="1"/>
          <p:nvPr/>
        </p:nvSpPr>
        <p:spPr>
          <a:xfrm>
            <a:off x="4893678" y="1211241"/>
            <a:ext cx="3515700" cy="2862900"/>
          </a:xfrm>
          <a:prstGeom prst="rect">
            <a:avLst/>
          </a:prstGeom>
          <a:noFill/>
          <a:ln>
            <a:noFill/>
          </a:ln>
        </p:spPr>
        <p:txBody>
          <a:bodyPr spcFirstLastPara="1" wrap="square" lIns="91425" tIns="45700" rIns="91425" bIns="45700" anchor="t" anchorCtr="0">
            <a:spAutoFit/>
          </a:bodyPr>
          <a:lstStyle/>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Identify suitable requirements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Submit offer letters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Submit release requests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New Requirement concurrence</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Early coordination for sole source awards for joint ventures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Comply and monitor with subcontracting limitations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Reporting requirements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CPARS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Include correct contract clauses</a:t>
            </a:r>
            <a:endParaRPr sz="1500"/>
          </a:p>
          <a:p>
            <a:pPr marL="285750" marR="0" lvl="0" indent="-266700" algn="l" rtl="0">
              <a:spcBef>
                <a:spcPts val="0"/>
              </a:spcBef>
              <a:spcAft>
                <a:spcPts val="0"/>
              </a:spcAft>
              <a:buClr>
                <a:schemeClr val="dk1"/>
              </a:buClr>
              <a:buSzPts val="1500"/>
              <a:buChar char="✔"/>
            </a:pPr>
            <a:r>
              <a:rPr lang="en-US" sz="1500" i="0" u="none" strike="noStrike" cap="none">
                <a:solidFill>
                  <a:schemeClr val="dk1"/>
                </a:solidFill>
              </a:rPr>
              <a:t>Justifications and Approvals</a:t>
            </a:r>
            <a:endParaRPr sz="1500" i="0" u="none" strike="noStrike" cap="none">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628650" y="207342"/>
            <a:ext cx="7886700" cy="336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3F80"/>
              </a:buClr>
              <a:buSzPts val="4000"/>
              <a:buFont typeface="Source Sans Pro"/>
              <a:buNone/>
            </a:pPr>
            <a:r>
              <a:rPr lang="en-US" sz="3200">
                <a:solidFill>
                  <a:srgbClr val="3864B2"/>
                </a:solidFill>
              </a:rPr>
              <a:t>Market Research</a:t>
            </a:r>
            <a:br>
              <a:rPr lang="en-US" sz="3200">
                <a:solidFill>
                  <a:srgbClr val="3864B2"/>
                </a:solidFill>
              </a:rPr>
            </a:br>
            <a:r>
              <a:rPr lang="en-US" sz="3200">
                <a:solidFill>
                  <a:srgbClr val="3864B2"/>
                </a:solidFill>
              </a:rPr>
              <a:t>8(a) Sources Sought</a:t>
            </a:r>
            <a:endParaRPr sz="3200">
              <a:solidFill>
                <a:srgbClr val="3864B2"/>
              </a:solidFill>
            </a:endParaRPr>
          </a:p>
        </p:txBody>
      </p:sp>
      <p:sp>
        <p:nvSpPr>
          <p:cNvPr id="155" name="Google Shape;155;p24"/>
          <p:cNvSpPr txBox="1">
            <a:spLocks noGrp="1"/>
          </p:cNvSpPr>
          <p:nvPr>
            <p:ph type="body" idx="1"/>
          </p:nvPr>
        </p:nvSpPr>
        <p:spPr>
          <a:xfrm>
            <a:off x="628650" y="1663325"/>
            <a:ext cx="7886700" cy="266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400"/>
              <a:buFont typeface="Noto Sans Symbols"/>
              <a:buNone/>
            </a:pPr>
            <a:r>
              <a:rPr lang="en-US" sz="2000">
                <a:solidFill>
                  <a:schemeClr val="dk1"/>
                </a:solidFill>
              </a:rPr>
              <a:t>Send email to the district office located nearest to the buying activity with the subject: “Sources Sought”</a:t>
            </a:r>
            <a:endParaRPr sz="2000">
              <a:solidFill>
                <a:schemeClr val="dk1"/>
              </a:solidFill>
            </a:endParaRPr>
          </a:p>
          <a:p>
            <a:pPr marL="0" lvl="0" indent="0" algn="l" rtl="0">
              <a:lnSpc>
                <a:spcPct val="90000"/>
              </a:lnSpc>
              <a:spcBef>
                <a:spcPts val="750"/>
              </a:spcBef>
              <a:spcAft>
                <a:spcPts val="0"/>
              </a:spcAft>
              <a:buClr>
                <a:schemeClr val="dk1"/>
              </a:buClr>
              <a:buSzPts val="1200"/>
              <a:buFont typeface="Noto Sans Symbols"/>
              <a:buNone/>
            </a:pPr>
            <a:endParaRPr sz="2000">
              <a:solidFill>
                <a:schemeClr val="dk1"/>
              </a:solidFill>
            </a:endParaRPr>
          </a:p>
          <a:p>
            <a:pPr marL="0" lvl="0" indent="0" algn="l" rtl="0">
              <a:lnSpc>
                <a:spcPct val="90000"/>
              </a:lnSpc>
              <a:spcBef>
                <a:spcPts val="750"/>
              </a:spcBef>
              <a:spcAft>
                <a:spcPts val="0"/>
              </a:spcAft>
              <a:buClr>
                <a:srgbClr val="002060"/>
              </a:buClr>
              <a:buSzPts val="2400"/>
              <a:buFont typeface="Noto Sans Symbols"/>
              <a:buNone/>
            </a:pPr>
            <a:r>
              <a:rPr lang="en-US" sz="2000">
                <a:solidFill>
                  <a:schemeClr val="dk1"/>
                </a:solidFill>
              </a:rPr>
              <a:t>Body of email should include:</a:t>
            </a:r>
            <a:endParaRPr sz="2000">
              <a:solidFill>
                <a:schemeClr val="dk1"/>
              </a:solidFill>
            </a:endParaRPr>
          </a:p>
          <a:p>
            <a:pPr marL="457200" lvl="0" indent="-355600" algn="l" rtl="0">
              <a:lnSpc>
                <a:spcPct val="90000"/>
              </a:lnSpc>
              <a:spcBef>
                <a:spcPts val="375"/>
              </a:spcBef>
              <a:spcAft>
                <a:spcPts val="0"/>
              </a:spcAft>
              <a:buClr>
                <a:schemeClr val="dk1"/>
              </a:buClr>
              <a:buSzPts val="2000"/>
              <a:buChar char="●"/>
            </a:pPr>
            <a:r>
              <a:rPr lang="en-US" sz="2000">
                <a:solidFill>
                  <a:schemeClr val="dk1"/>
                </a:solidFill>
              </a:rPr>
              <a:t>NAICS code</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US" sz="2000">
                <a:solidFill>
                  <a:schemeClr val="dk1"/>
                </a:solidFill>
              </a:rPr>
              <a:t>Short description – Outlining project and key needs </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US" sz="2000">
                <a:solidFill>
                  <a:schemeClr val="dk1"/>
                </a:solidFill>
              </a:rPr>
              <a:t>Attach Statement of Work (SOW) or BETA.SAM.GOV link</a:t>
            </a:r>
            <a:endParaRPr sz="2000">
              <a:solidFill>
                <a:schemeClr val="dk1"/>
              </a:solidFill>
            </a:endParaRPr>
          </a:p>
          <a:p>
            <a:pPr marL="457200" lvl="0" indent="-355600" algn="l" rtl="0">
              <a:lnSpc>
                <a:spcPct val="90000"/>
              </a:lnSpc>
              <a:spcBef>
                <a:spcPts val="0"/>
              </a:spcBef>
              <a:spcAft>
                <a:spcPts val="0"/>
              </a:spcAft>
              <a:buClr>
                <a:schemeClr val="dk1"/>
              </a:buClr>
              <a:buSzPts val="2000"/>
              <a:buChar char="●"/>
            </a:pPr>
            <a:r>
              <a:rPr lang="en-US" sz="2000">
                <a:solidFill>
                  <a:schemeClr val="dk1"/>
                </a:solidFill>
              </a:rPr>
              <a:t>Your full contact information</a:t>
            </a:r>
            <a:endParaRPr sz="2000">
              <a:solidFill>
                <a:schemeClr val="dk1"/>
              </a:solidFill>
            </a:endParaRPr>
          </a:p>
          <a:p>
            <a:pPr marL="171438" lvl="0" indent="-38088" algn="l" rtl="0">
              <a:lnSpc>
                <a:spcPct val="90000"/>
              </a:lnSpc>
              <a:spcBef>
                <a:spcPts val="750"/>
              </a:spcBef>
              <a:spcAft>
                <a:spcPts val="0"/>
              </a:spcAft>
              <a:buClr>
                <a:schemeClr val="dk1"/>
              </a:buClr>
              <a:buSzPts val="2100"/>
              <a:buNone/>
            </a:pPr>
            <a:endParaRPr>
              <a:solidFill>
                <a:schemeClr val="dk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3044</Words>
  <Application>Microsoft Office PowerPoint</Application>
  <PresentationFormat>On-screen Show (16:9)</PresentationFormat>
  <Paragraphs>297</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Open Sans</vt:lpstr>
      <vt:lpstr>Roboto</vt:lpstr>
      <vt:lpstr>Source Sans Pro</vt:lpstr>
      <vt:lpstr>Calibri</vt:lpstr>
      <vt:lpstr>Noto Sans Symbols</vt:lpstr>
      <vt:lpstr>Arial</vt:lpstr>
      <vt:lpstr>Blank Presentation</vt:lpstr>
      <vt:lpstr>Small Business Works 2022: Navigating Equity in Procurement</vt:lpstr>
      <vt:lpstr>SBA</vt:lpstr>
      <vt:lpstr>Successful Partnering with the SBA 8(a) Business Development Program </vt:lpstr>
      <vt:lpstr>Training Outline</vt:lpstr>
      <vt:lpstr>Set-Aside for Certification Programs  and Socio-Economic Categories </vt:lpstr>
      <vt:lpstr>What is the 8(a) Business Development  Program ?</vt:lpstr>
      <vt:lpstr>What is the 8(a) Business Development Program </vt:lpstr>
      <vt:lpstr>Roles and Responsibilities</vt:lpstr>
      <vt:lpstr>Market Research 8(a) Sources Sought</vt:lpstr>
      <vt:lpstr>Offer Letters </vt:lpstr>
      <vt:lpstr>How to Submit an 8(a) Offer Letter 13 CFR 124.502(c)</vt:lpstr>
      <vt:lpstr>How to Submit an 8(a) Offer Letter 13 CFR 124.502(c)</vt:lpstr>
      <vt:lpstr>How to Submit an 8(a) Offer Letter 13 CFR 124.502(c)</vt:lpstr>
      <vt:lpstr>Offer Letter Do’s and Don’t Tips</vt:lpstr>
      <vt:lpstr>How to Submit an 8(a) Offer Letter (cont.)</vt:lpstr>
      <vt:lpstr>Entity-Owned Exemption to Competition 13 CFR 124.506(b)</vt:lpstr>
      <vt:lpstr>Contracting Vehicles</vt:lpstr>
      <vt:lpstr>When Do You Involve SBA on a Modification?</vt:lpstr>
      <vt:lpstr>Contract Modification Questions</vt:lpstr>
      <vt:lpstr>New Requirement Notification  </vt:lpstr>
      <vt:lpstr>Follow-on vs. New Requirement</vt:lpstr>
      <vt:lpstr>Special Circumstances</vt:lpstr>
      <vt:lpstr>Release Requests</vt:lpstr>
      <vt:lpstr>Request to Release From the 8(a) Program</vt:lpstr>
      <vt:lpstr>8(a) Contract Cure Notices and Show Cause Notices</vt:lpstr>
      <vt:lpstr>Limitations on Subcontracting</vt:lpstr>
      <vt:lpstr>Limitations on Subcontracting 13 CFR 125.6</vt:lpstr>
      <vt:lpstr>Size Protests and  Certificate of Competency</vt:lpstr>
      <vt:lpstr>SBA Mentor-Protégé &amp; Joint Venture Agreements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2</cp:revision>
  <dcterms:modified xsi:type="dcterms:W3CDTF">2022-07-27T19:56:56Z</dcterms:modified>
</cp:coreProperties>
</file>